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9" r:id="rId3"/>
    <p:sldId id="321" r:id="rId4"/>
    <p:sldId id="322" r:id="rId5"/>
    <p:sldId id="323" r:id="rId6"/>
    <p:sldId id="324" r:id="rId7"/>
    <p:sldId id="325" r:id="rId8"/>
    <p:sldId id="326" r:id="rId9"/>
    <p:sldId id="327" r:id="rId10"/>
    <p:sldId id="328" r:id="rId11"/>
    <p:sldId id="329" r:id="rId12"/>
    <p:sldId id="330" r:id="rId13"/>
    <p:sldId id="331" r:id="rId14"/>
    <p:sldId id="332" r:id="rId15"/>
    <p:sldId id="334" r:id="rId16"/>
    <p:sldId id="333" r:id="rId17"/>
    <p:sldId id="335" r:id="rId18"/>
    <p:sldId id="336" r:id="rId19"/>
    <p:sldId id="337" r:id="rId20"/>
    <p:sldId id="338" r:id="rId21"/>
    <p:sldId id="339" r:id="rId22"/>
    <p:sldId id="340" r:id="rId23"/>
    <p:sldId id="341" r:id="rId24"/>
    <p:sldId id="344" r:id="rId25"/>
    <p:sldId id="345" r:id="rId26"/>
    <p:sldId id="346" r:id="rId27"/>
    <p:sldId id="347" r:id="rId28"/>
    <p:sldId id="348" r:id="rId29"/>
    <p:sldId id="349" r:id="rId30"/>
    <p:sldId id="350" r:id="rId31"/>
    <p:sldId id="351" r:id="rId32"/>
    <p:sldId id="352" r:id="rId33"/>
    <p:sldId id="353" r:id="rId34"/>
    <p:sldId id="355" r:id="rId35"/>
    <p:sldId id="360" r:id="rId36"/>
    <p:sldId id="358" r:id="rId37"/>
    <p:sldId id="359" r:id="rId38"/>
    <p:sldId id="363" r:id="rId39"/>
    <p:sldId id="365" r:id="rId40"/>
    <p:sldId id="364" r:id="rId41"/>
    <p:sldId id="366" r:id="rId42"/>
    <p:sldId id="367" r:id="rId43"/>
    <p:sldId id="369" r:id="rId44"/>
    <p:sldId id="370" r:id="rId45"/>
    <p:sldId id="371" r:id="rId46"/>
    <p:sldId id="372" r:id="rId47"/>
    <p:sldId id="373" r:id="rId48"/>
    <p:sldId id="374" r:id="rId49"/>
    <p:sldId id="375" r:id="rId50"/>
    <p:sldId id="376" r:id="rId51"/>
    <p:sldId id="377" r:id="rId52"/>
    <p:sldId id="378" r:id="rId53"/>
    <p:sldId id="379" r:id="rId54"/>
    <p:sldId id="380" r:id="rId55"/>
    <p:sldId id="381" r:id="rId56"/>
    <p:sldId id="382" r:id="rId57"/>
    <p:sldId id="385" r:id="rId58"/>
    <p:sldId id="386" r:id="rId59"/>
    <p:sldId id="320"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899" autoAdjust="0"/>
  </p:normalViewPr>
  <p:slideViewPr>
    <p:cSldViewPr snapToGrid="0">
      <p:cViewPr varScale="1">
        <p:scale>
          <a:sx n="61" d="100"/>
          <a:sy n="61" d="100"/>
        </p:scale>
        <p:origin x="1098" y="7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596908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566185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714020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29512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a:r>
              <a:rPr lang="ar-EG" dirty="0"/>
              <a:t>فكر في السلوك البشري كلغز بانوراما. الألغاز تتكون من القطع المختلفة التي تناسب معا بطرق دقيقة. وبالطبع، لا يوجد لغزان متشابهان تماما. لديهم أعداد مختلفة من القطع، وقطع من أحجام وأشكال مختلفة، وأنها تناسب معا بطرق مختلفة. ويمكن قول الشيء نفسه عن السلوك البشري ومحدداته كل واحد منا هو صورة كاملة، مثل أحجية تجميعها بالكامل، ولكن قطع اللغز التي تحدد لنا والطريقة التي تناسب تلك القطع معا هي فريدة من نوعها.  كل شخص في منظمة يختلف اختلافا جوهريا عن أي شخص آخر. لكي ينجح المديرون، يجب أن يدركوا وجود هذه الاختلافات وأن يحاولوا فهمها.</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222924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الاختلافات الفردية</a:t>
            </a:r>
            <a:r>
              <a:rPr lang="en-US" dirty="0"/>
              <a:t> </a:t>
            </a:r>
          </a:p>
          <a:p>
            <a:pPr algn="r"/>
            <a:r>
              <a:rPr lang="ar-EG" dirty="0"/>
              <a:t>تعرف بأنها سمات شخصية تختلف من شخص لآخر. قد تكون الاختلافات الفردية جسدية ونفسية وعاطفية.</a:t>
            </a:r>
          </a:p>
          <a:p>
            <a:pPr algn="r"/>
            <a:r>
              <a:rPr lang="ar-EG" dirty="0"/>
              <a:t>فئات الأفراد</a:t>
            </a:r>
          </a:p>
          <a:p>
            <a:pPr algn="r"/>
            <a:r>
              <a:rPr lang="ar-EG" dirty="0"/>
              <a:t>وتشمل الفئات الأساسية من الاختلافات الفردية الشخصية والذكاء وأساليب التعلم والمواقف والقيم والعواطف والإدراك والإجهاد.</a:t>
            </a:r>
          </a:p>
          <a:p>
            <a:pPr algn="r"/>
            <a:r>
              <a:rPr lang="ar-EG" dirty="0"/>
              <a:t>مفهوم المناسب</a:t>
            </a:r>
          </a:p>
          <a:p>
            <a:pPr algn="r"/>
            <a:r>
              <a:rPr lang="ar-EG" dirty="0"/>
              <a:t>لماذا بعض الموهوبين جدا زملاء العمل غير المرغوب فيها أو الموظفين على الرغم من كونها موهوبة جدا في ما يفعلونه؟ الجواب يكمن في العديد من الطرق التي يحتاج الناس لتناسب مع فرصة عمل لتكون مباراة ناجحة</a:t>
            </a:r>
            <a:r>
              <a:rPr lang="ar-EG" dirty="0" smtClean="0"/>
              <a:t>.</a:t>
            </a:r>
            <a:endParaRPr lang="ar-EG"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47656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5265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432469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1680718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252319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848042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980163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89832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61665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71407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18580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9820059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361822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957598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795840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926076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5820312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rtl="1">
              <a:buFont typeface="Arial" pitchFamily="34" charset="0"/>
              <a:buChar char="•"/>
            </a:pPr>
            <a:r>
              <a:rPr lang="ar-SA" baseline="0" dirty="0" smtClean="0"/>
              <a:t>حتى التقييم باستخدام الإجراءات الأكثر صرامة وصحة من المرجح أن يكون غير دقيق إلى حد ما.</a:t>
            </a:r>
          </a:p>
          <a:p>
            <a:pPr marL="171450" indent="-171450" algn="l" rtl="1">
              <a:buFont typeface="Arial" pitchFamily="34" charset="0"/>
              <a:buChar char="•"/>
            </a:pPr>
            <a:r>
              <a:rPr lang="ar-SA" baseline="0" dirty="0" smtClean="0"/>
              <a:t> هناك أيضًا أوقات يكون فيها استخدام سمات شخصية أكثر تحديدًا للتنبؤ بنتائج مثل معدل الدوران أو الأداء أكثر فائدة من السمات الخمس الكبرى الأكثر عمومية لأن السمة الأكثر تحديدًا تؤثر بشكل مباشر على النتيجة </a:t>
            </a:r>
            <a:r>
              <a:rPr lang="ar-SA" baseline="0" smtClean="0"/>
              <a:t>المرجوة.</a:t>
            </a: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8770474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29897780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13400002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0843856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923297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1677473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5975998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5099276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422941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40741436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7159173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2237745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173695295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251662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12681248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19189833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24260911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17637593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40874770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4860528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403709667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15669462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83771235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19588751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269957629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48881843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362462861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7688728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221961254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181556080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106873320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144854584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993573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6969" y="839177"/>
            <a:ext cx="6636753" cy="163121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400" b="1" dirty="0">
                <a:solidFill>
                  <a:srgbClr val="24A9E1"/>
                </a:solidFill>
                <a:latin typeface="Tajawal Medium" panose="00000600000000000000" pitchFamily="2" charset="-78"/>
                <a:cs typeface="Tajawal Medium" panose="00000600000000000000" pitchFamily="2" charset="-78"/>
              </a:rPr>
              <a:t>Prepared by Dr. </a:t>
            </a:r>
            <a:r>
              <a:rPr lang="en-US" sz="2400" b="1" dirty="0" err="1" smtClean="0">
                <a:solidFill>
                  <a:srgbClr val="24A9E1"/>
                </a:solidFill>
                <a:latin typeface="Tajawal Medium" panose="00000600000000000000" pitchFamily="2" charset="-78"/>
                <a:cs typeface="Tajawal Medium" panose="00000600000000000000" pitchFamily="2" charset="-78"/>
              </a:rPr>
              <a:t>Salahaldin</a:t>
            </a:r>
            <a:r>
              <a:rPr lang="en-US" sz="2400" b="1" dirty="0" smtClean="0">
                <a:solidFill>
                  <a:srgbClr val="24A9E1"/>
                </a:solidFill>
                <a:latin typeface="Tajawal Medium" panose="00000600000000000000" pitchFamily="2" charset="-78"/>
                <a:cs typeface="Tajawal Medium" panose="00000600000000000000" pitchFamily="2" charset="-78"/>
              </a:rPr>
              <a:t> </a:t>
            </a:r>
            <a:r>
              <a:rPr lang="en-US" sz="2400" b="1" dirty="0" err="1" smtClean="0">
                <a:solidFill>
                  <a:srgbClr val="24A9E1"/>
                </a:solidFill>
                <a:latin typeface="Tajawal Medium" panose="00000600000000000000" pitchFamily="2" charset="-78"/>
                <a:cs typeface="Tajawal Medium" panose="00000600000000000000" pitchFamily="2" charset="-78"/>
              </a:rPr>
              <a:t>Abuabdou</a:t>
            </a:r>
            <a:endParaRPr lang="en-US" sz="2400" b="1"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Lecture 3 </a:t>
            </a:r>
          </a:p>
        </p:txBody>
      </p:sp>
      <p:sp>
        <p:nvSpPr>
          <p:cNvPr id="16" name="TextBox 15"/>
          <p:cNvSpPr txBox="1"/>
          <p:nvPr/>
        </p:nvSpPr>
        <p:spPr>
          <a:xfrm>
            <a:off x="6474468" y="3381253"/>
            <a:ext cx="5552661"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76964" y="591856"/>
            <a:ext cx="6182138" cy="369332"/>
          </a:xfrm>
          <a:prstGeom prst="rect">
            <a:avLst/>
          </a:prstGeom>
          <a:noFill/>
        </p:spPr>
        <p:txBody>
          <a:bodyPr wrap="square">
            <a:spAutoFit/>
          </a:bodyPr>
          <a:lstStyle/>
          <a:p>
            <a:r>
              <a:rPr lang="en-US" sz="1800" b="1" dirty="0">
                <a:solidFill>
                  <a:srgbClr val="24A9E1"/>
                </a:solidFill>
                <a:latin typeface="Tajawal Medium" panose="00000600000000000000" pitchFamily="2" charset="-78"/>
                <a:cs typeface="Tajawal Medium" panose="00000600000000000000" pitchFamily="2" charset="-78"/>
              </a:rPr>
              <a:t>MGM603</a:t>
            </a:r>
            <a:endParaRPr lang="en-US" b="1" dirty="0"/>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discuss other important personality traits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different kinds of intelligence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2073990"/>
            <a:ext cx="9902228" cy="3693319"/>
          </a:xfrm>
          <a:prstGeom prst="rect">
            <a:avLst/>
          </a:prstGeom>
          <a:noFill/>
        </p:spPr>
        <p:txBody>
          <a:bodyPr wrap="square">
            <a:spAutoFit/>
          </a:bodyPr>
          <a:lstStyle/>
          <a:p>
            <a:pPr marL="285750" indent="-285750" algn="just">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 </a:t>
            </a:r>
            <a:r>
              <a:rPr lang="en-US" b="1" i="0" dirty="0">
                <a:effectLst/>
                <a:latin typeface="Times New Roman" panose="02020603050405020304" pitchFamily="18" charset="0"/>
                <a:cs typeface="Times New Roman" panose="02020603050405020304" pitchFamily="18" charset="0"/>
              </a:rPr>
              <a:t>Chapter 1</a:t>
            </a:r>
            <a:r>
              <a:rPr lang="en-US" b="0" i="0" dirty="0">
                <a:effectLst/>
                <a:latin typeface="Times New Roman" panose="02020603050405020304" pitchFamily="18" charset="0"/>
                <a:cs typeface="Times New Roman" panose="02020603050405020304" pitchFamily="18" charset="0"/>
              </a:rPr>
              <a:t>, discussed managers strive to enhance performance behaviors, enhance commitment and engagement, promote citizenship behaviors, and minimize dysfunctional behaviors by their employees. </a:t>
            </a:r>
          </a:p>
          <a:p>
            <a:pPr algn="just"/>
            <a:endParaRPr lang="en-US" b="0" i="0" dirty="0">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Chapter 2 </a:t>
            </a:r>
            <a:r>
              <a:rPr lang="en-US" dirty="0">
                <a:latin typeface="Times New Roman" panose="02020603050405020304" pitchFamily="18" charset="0"/>
                <a:cs typeface="Times New Roman" panose="02020603050405020304" pitchFamily="18" charset="0"/>
              </a:rPr>
              <a:t>identified how various environmental factors—diversity, globalization, technology, ethics, and new employment relationships—all impact organizational behavior.</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 Chapter 3 </a:t>
            </a:r>
            <a:r>
              <a:rPr lang="en-US" dirty="0">
                <a:latin typeface="Times New Roman" panose="02020603050405020304" pitchFamily="18" charset="0"/>
                <a:cs typeface="Times New Roman" panose="02020603050405020304" pitchFamily="18" charset="0"/>
              </a:rPr>
              <a:t>identifies and discusses critical individual characteristics that affect people’s behaviors in organizations.</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discussion of other important individual characteristics is continued in Chapter 4. Core theories and concepts that drive employee motivation are introduced and discussed in Chapter 5. Finally, in Chapter 6 we focus on how managers can implement motivation theories and concepts.</a:t>
            </a:r>
          </a:p>
        </p:txBody>
      </p:sp>
    </p:spTree>
    <p:extLst>
      <p:ext uri="{BB962C8B-B14F-4D97-AF65-F5344CB8AC3E}">
        <p14:creationId xmlns:p14="http://schemas.microsoft.com/office/powerpoint/2010/main" val="1537891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pic>
        <p:nvPicPr>
          <p:cNvPr id="10" name="Picture 9">
            <a:extLst>
              <a:ext uri="{FF2B5EF4-FFF2-40B4-BE49-F238E27FC236}">
                <a16:creationId xmlns:a16="http://schemas.microsoft.com/office/drawing/2014/main" id="{97898D2D-89C2-4517-9808-9C0289702F03}"/>
              </a:ext>
            </a:extLst>
          </p:cNvPr>
          <p:cNvPicPr>
            <a:picLocks noChangeAspect="1"/>
          </p:cNvPicPr>
          <p:nvPr/>
        </p:nvPicPr>
        <p:blipFill>
          <a:blip r:embed="rId7"/>
          <a:stretch>
            <a:fillRect/>
          </a:stretch>
        </p:blipFill>
        <p:spPr>
          <a:xfrm>
            <a:off x="3405353" y="1340069"/>
            <a:ext cx="8529144" cy="4477407"/>
          </a:xfrm>
          <a:prstGeom prst="rect">
            <a:avLst/>
          </a:prstGeom>
        </p:spPr>
      </p:pic>
    </p:spTree>
    <p:extLst>
      <p:ext uri="{BB962C8B-B14F-4D97-AF65-F5344CB8AC3E}">
        <p14:creationId xmlns:p14="http://schemas.microsoft.com/office/powerpoint/2010/main" val="18987293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3416320"/>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Because Southwest believes that fun is about attitude, it hires for personality and attitude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spTree>
    <p:extLst>
      <p:ext uri="{BB962C8B-B14F-4D97-AF65-F5344CB8AC3E}">
        <p14:creationId xmlns:p14="http://schemas.microsoft.com/office/powerpoint/2010/main" val="1665849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646331"/>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p:txBody>
      </p:sp>
      <p:pic>
        <p:nvPicPr>
          <p:cNvPr id="10" name="Picture 9">
            <a:extLst>
              <a:ext uri="{FF2B5EF4-FFF2-40B4-BE49-F238E27FC236}">
                <a16:creationId xmlns:a16="http://schemas.microsoft.com/office/drawing/2014/main" id="{DF5441F2-DCD9-42B5-BB70-94B8DBEB5479}"/>
              </a:ext>
            </a:extLst>
          </p:cNvPr>
          <p:cNvPicPr>
            <a:picLocks noChangeAspect="1"/>
          </p:cNvPicPr>
          <p:nvPr/>
        </p:nvPicPr>
        <p:blipFill>
          <a:blip r:embed="rId7"/>
          <a:stretch>
            <a:fillRect/>
          </a:stretch>
        </p:blipFill>
        <p:spPr>
          <a:xfrm>
            <a:off x="2216441" y="2481211"/>
            <a:ext cx="9323819" cy="3304734"/>
          </a:xfrm>
          <a:prstGeom prst="rect">
            <a:avLst/>
          </a:prstGeom>
        </p:spPr>
      </p:pic>
    </p:spTree>
    <p:extLst>
      <p:ext uri="{BB962C8B-B14F-4D97-AF65-F5344CB8AC3E}">
        <p14:creationId xmlns:p14="http://schemas.microsoft.com/office/powerpoint/2010/main" val="40634274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6670746" cy="3416320"/>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Think about human behavior as a jigsaw puzzle.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same can be said of human behavior and its determinants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Each of us is a whole picture, like a fully assembled jigsaw puzzle, but the puzzle pieces that define us and the way those pieces fit together are unique. </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pic>
        <p:nvPicPr>
          <p:cNvPr id="10" name="Picture 9">
            <a:extLst>
              <a:ext uri="{FF2B5EF4-FFF2-40B4-BE49-F238E27FC236}">
                <a16:creationId xmlns:a16="http://schemas.microsoft.com/office/drawing/2014/main" id="{4F7B5080-7D8A-4058-8804-ACA904343E2A}"/>
              </a:ext>
            </a:extLst>
          </p:cNvPr>
          <p:cNvPicPr>
            <a:picLocks noChangeAspect="1"/>
          </p:cNvPicPr>
          <p:nvPr/>
        </p:nvPicPr>
        <p:blipFill>
          <a:blip r:embed="rId7"/>
          <a:stretch>
            <a:fillRect/>
          </a:stretch>
        </p:blipFill>
        <p:spPr>
          <a:xfrm>
            <a:off x="8682760" y="2064975"/>
            <a:ext cx="3267502" cy="3411861"/>
          </a:xfrm>
          <a:prstGeom prst="rect">
            <a:avLst/>
          </a:prstGeom>
        </p:spPr>
      </p:pic>
    </p:spTree>
    <p:extLst>
      <p:ext uri="{BB962C8B-B14F-4D97-AF65-F5344CB8AC3E}">
        <p14:creationId xmlns:p14="http://schemas.microsoft.com/office/powerpoint/2010/main" val="16051492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110363888"/>
              </p:ext>
            </p:extLst>
          </p:nvPr>
        </p:nvGraphicFramePr>
        <p:xfrm>
          <a:off x="1874164" y="2039951"/>
          <a:ext cx="9666095" cy="3188591"/>
        </p:xfrm>
        <a:graphic>
          <a:graphicData uri="http://schemas.openxmlformats.org/drawingml/2006/table">
            <a:tbl>
              <a:tblPr firstRow="1" bandRow="1">
                <a:tableStyleId>{5C22544A-7EE6-4342-B048-85BDC9FD1C3A}</a:tableStyleId>
              </a:tblPr>
              <a:tblGrid>
                <a:gridCol w="2555946">
                  <a:extLst>
                    <a:ext uri="{9D8B030D-6E8A-4147-A177-3AD203B41FA5}">
                      <a16:colId xmlns:a16="http://schemas.microsoft.com/office/drawing/2014/main" val="3966072766"/>
                    </a:ext>
                  </a:extLst>
                </a:gridCol>
                <a:gridCol w="711014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 Individual differences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Categories of individual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Concept of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defined as personal attributes that vary from one person to another. Individual differences may be </a:t>
                      </a:r>
                      <a:r>
                        <a:rPr lang="en-US" b="1" i="1" u="sng" dirty="0">
                          <a:solidFill>
                            <a:schemeClr val="tx1"/>
                          </a:solidFill>
                          <a:latin typeface="Times New Roman" panose="02020603050405020304" pitchFamily="18" charset="0"/>
                          <a:cs typeface="Times New Roman" panose="02020603050405020304" pitchFamily="18" charset="0"/>
                        </a:rPr>
                        <a:t>physical, psychological, and emotional</a:t>
                      </a:r>
                      <a:r>
                        <a:rPr lang="en-US" b="0"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basic categories of individual differences include </a:t>
                      </a:r>
                      <a:r>
                        <a:rPr lang="en-US" b="1" i="1" u="sng" dirty="0">
                          <a:solidFill>
                            <a:schemeClr val="tx1"/>
                          </a:solidFill>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0" kern="1200" dirty="0">
                          <a:solidFill>
                            <a:schemeClr val="tx1"/>
                          </a:solidFill>
                          <a:latin typeface="Times New Roman" panose="02020603050405020304" pitchFamily="18" charset="0"/>
                          <a:ea typeface="+mn-ea"/>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654918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1798793784"/>
              </p:ext>
            </p:extLst>
          </p:nvPr>
        </p:nvGraphicFramePr>
        <p:xfrm>
          <a:off x="1874164" y="2401730"/>
          <a:ext cx="9871146" cy="342966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Person-Job Fit:</a:t>
                      </a:r>
                      <a:r>
                        <a:rPr lang="en-US" sz="1600" b="1" u="none" strike="noStrike" dirty="0">
                          <a:solidFill>
                            <a:schemeClr val="tx1"/>
                          </a:solidFill>
                          <a:effectLst/>
                          <a:latin typeface="Times New Roman" panose="02020603050405020304" pitchFamily="18" charset="0"/>
                          <a:cs typeface="Times New Roman" panose="02020603050405020304" pitchFamily="18" charset="0"/>
                        </a:rPr>
                        <a:t> </a:t>
                      </a:r>
                      <a:r>
                        <a:rPr lang="en-US" sz="1600" u="none" strike="noStrike" dirty="0">
                          <a:solidFill>
                            <a:schemeClr val="tx1"/>
                          </a:solidFill>
                          <a:effectLst/>
                          <a:latin typeface="Times New Roman" panose="02020603050405020304" pitchFamily="18" charset="0"/>
                          <a:cs typeface="Times New Roman" panose="02020603050405020304" pitchFamily="18" charset="0"/>
                        </a:rPr>
                        <a:t>Does the person meet the needs of the job and does the job meet the needs of the person?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Intelligence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Job-related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 knowledge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Previous work experience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performing job tasks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45769612"/>
                  </a:ext>
                </a:extLst>
              </a:tr>
              <a:tr h="1049888">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Person-Group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Does the employee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workgroup, including the supervisor?</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Teamwork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Knowledge and ability relative to other</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 members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Conflict management style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Preference for teamwork</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Communication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working well with others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497678832"/>
                  </a:ext>
                </a:extLst>
              </a:tr>
            </a:tbl>
          </a:graphicData>
        </a:graphic>
      </p:graphicFrame>
    </p:spTree>
    <p:extLst>
      <p:ext uri="{BB962C8B-B14F-4D97-AF65-F5344CB8AC3E}">
        <p14:creationId xmlns:p14="http://schemas.microsoft.com/office/powerpoint/2010/main" val="2039798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2405222695"/>
              </p:ext>
            </p:extLst>
          </p:nvPr>
        </p:nvGraphicFramePr>
        <p:xfrm>
          <a:off x="1874164" y="2401730"/>
          <a:ext cx="9871146" cy="269814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Person-Organization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individual’s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values, beliefs, and personality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values, norms, and culture of the</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organization?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Alignment between personal motivations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the organization’s culture, mission,</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purpose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175793216"/>
                  </a:ext>
                </a:extLst>
              </a:tr>
              <a:tr h="628440">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Person-Vocation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person’s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interests, abilities, values, and</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personality fit his or her occupation?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Aptitudes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Interests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 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Long-term 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386598089"/>
                  </a:ext>
                </a:extLst>
              </a:tr>
            </a:tbl>
          </a:graphicData>
        </a:graphic>
      </p:graphicFrame>
    </p:spTree>
    <p:extLst>
      <p:ext uri="{BB962C8B-B14F-4D97-AF65-F5344CB8AC3E}">
        <p14:creationId xmlns:p14="http://schemas.microsoft.com/office/powerpoint/2010/main" val="30122503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092404589"/>
              </p:ext>
            </p:extLst>
          </p:nvPr>
        </p:nvGraphicFramePr>
        <p:xfrm>
          <a:off x="1874165" y="2288246"/>
          <a:ext cx="9161697" cy="3188591"/>
        </p:xfrm>
        <a:graphic>
          <a:graphicData uri="http://schemas.openxmlformats.org/drawingml/2006/table">
            <a:tbl>
              <a:tblPr firstRow="1" bandRow="1">
                <a:tableStyleId>{5C22544A-7EE6-4342-B048-85BDC9FD1C3A}</a:tableStyleId>
              </a:tblPr>
              <a:tblGrid>
                <a:gridCol w="2422571">
                  <a:extLst>
                    <a:ext uri="{9D8B030D-6E8A-4147-A177-3AD203B41FA5}">
                      <a16:colId xmlns:a16="http://schemas.microsoft.com/office/drawing/2014/main" val="3966072766"/>
                    </a:ext>
                  </a:extLst>
                </a:gridCol>
                <a:gridCol w="673912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Person-Job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a person’s abilities and the demands of the job and the fit between a person’s desires and motivations and the attributes and rewards of a job</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 suggests that person-job fit leads to higher job </a:t>
                      </a:r>
                      <a:r>
                        <a:rPr lang="en-US" b="1" i="1" u="sng" dirty="0">
                          <a:solidFill>
                            <a:schemeClr val="tx1"/>
                          </a:solidFill>
                          <a:latin typeface="Times New Roman" panose="02020603050405020304" pitchFamily="18" charset="0"/>
                          <a:cs typeface="Times New Roman" panose="02020603050405020304" pitchFamily="18" charset="0"/>
                        </a:rPr>
                        <a:t>performance, satisfaction, organizational commitment, and intent to stay with the company</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spTree>
    <p:extLst>
      <p:ext uri="{BB962C8B-B14F-4D97-AF65-F5344CB8AC3E}">
        <p14:creationId xmlns:p14="http://schemas.microsoft.com/office/powerpoint/2010/main" val="30193770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grpSp>
        <p:nvGrpSpPr>
          <p:cNvPr id="16" name="Group 15">
            <a:extLst>
              <a:ext uri="{FF2B5EF4-FFF2-40B4-BE49-F238E27FC236}">
                <a16:creationId xmlns:a16="http://schemas.microsoft.com/office/drawing/2014/main" id="{D7FCA29B-EAA4-4622-BC8A-F7009249DC97}"/>
              </a:ext>
            </a:extLst>
          </p:cNvPr>
          <p:cNvGrpSpPr/>
          <p:nvPr/>
        </p:nvGrpSpPr>
        <p:grpSpPr>
          <a:xfrm>
            <a:off x="2449853" y="2254106"/>
            <a:ext cx="9250488" cy="3771143"/>
            <a:chOff x="2449853" y="2254106"/>
            <a:chExt cx="9250488" cy="3771143"/>
          </a:xfrm>
        </p:grpSpPr>
        <p:pic>
          <p:nvPicPr>
            <p:cNvPr id="12" name="Picture 11">
              <a:extLst>
                <a:ext uri="{FF2B5EF4-FFF2-40B4-BE49-F238E27FC236}">
                  <a16:creationId xmlns:a16="http://schemas.microsoft.com/office/drawing/2014/main" id="{BDAA357A-B550-43AC-873B-F20F76CF15C1}"/>
                </a:ext>
              </a:extLst>
            </p:cNvPr>
            <p:cNvPicPr>
              <a:picLocks noChangeAspect="1"/>
            </p:cNvPicPr>
            <p:nvPr/>
          </p:nvPicPr>
          <p:blipFill>
            <a:blip r:embed="rId7"/>
            <a:stretch>
              <a:fillRect/>
            </a:stretch>
          </p:blipFill>
          <p:spPr>
            <a:xfrm>
              <a:off x="2466336" y="2254106"/>
              <a:ext cx="9234005" cy="2666275"/>
            </a:xfrm>
            <a:prstGeom prst="rect">
              <a:avLst/>
            </a:prstGeom>
          </p:spPr>
        </p:pic>
        <p:sp>
          <p:nvSpPr>
            <p:cNvPr id="15" name="TextBox 14">
              <a:extLst>
                <a:ext uri="{FF2B5EF4-FFF2-40B4-BE49-F238E27FC236}">
                  <a16:creationId xmlns:a16="http://schemas.microsoft.com/office/drawing/2014/main" id="{71686A1C-B7EF-4314-82D3-5784044D5479}"/>
                </a:ext>
              </a:extLst>
            </p:cNvPr>
            <p:cNvSpPr txBox="1"/>
            <p:nvPr/>
          </p:nvSpPr>
          <p:spPr>
            <a:xfrm>
              <a:off x="2449853" y="4824920"/>
              <a:ext cx="9090407" cy="1200329"/>
            </a:xfrm>
            <a:prstGeom prst="rect">
              <a:avLst/>
            </a:prstGeom>
            <a:solidFill>
              <a:srgbClr val="FF9518"/>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Fit is an important concept in organizations. Take this woman, for example. Her job appears to require her to deal with binders full of information. She may find this work interesting, or she may find it tedious and boring. Person-job, person-group, person organization, and person-vocation fit are all important factors in organizational behavior.</a:t>
              </a:r>
              <a:endParaRPr lang="en-US"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707276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729901413"/>
              </p:ext>
            </p:extLst>
          </p:nvPr>
        </p:nvGraphicFramePr>
        <p:xfrm>
          <a:off x="1874165" y="2288246"/>
          <a:ext cx="10044566" cy="3657600"/>
        </p:xfrm>
        <a:graphic>
          <a:graphicData uri="http://schemas.openxmlformats.org/drawingml/2006/table">
            <a:tbl>
              <a:tblPr firstRow="1" bandRow="1">
                <a:tableStyleId>{5C22544A-7EE6-4342-B048-85BDC9FD1C3A}</a:tableStyleId>
              </a:tblPr>
              <a:tblGrid>
                <a:gridCol w="1846497">
                  <a:extLst>
                    <a:ext uri="{9D8B030D-6E8A-4147-A177-3AD203B41FA5}">
                      <a16:colId xmlns:a16="http://schemas.microsoft.com/office/drawing/2014/main" val="3966072766"/>
                    </a:ext>
                  </a:extLst>
                </a:gridCol>
                <a:gridCol w="819806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Person-Group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the employee and his or her workgroup and supervisor.</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Person-group fit leads to improved </a:t>
                      </a:r>
                      <a:r>
                        <a:rPr lang="en-US" b="1" i="1" u="sng" dirty="0">
                          <a:solidFill>
                            <a:schemeClr val="tx1"/>
                          </a:solidFill>
                          <a:latin typeface="Times New Roman" panose="02020603050405020304" pitchFamily="18" charset="0"/>
                          <a:cs typeface="Times New Roman" panose="02020603050405020304" pitchFamily="18" charset="0"/>
                        </a:rPr>
                        <a:t>job satisfaction, organizational commitment, and intent to stay with the company.</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rgbClr val="C00000"/>
                          </a:solidFill>
                          <a:latin typeface="Times New Roman" panose="02020603050405020304" pitchFamily="18" charset="0"/>
                          <a:ea typeface="+mn-ea"/>
                          <a:cs typeface="Times New Roman" panose="02020603050405020304" pitchFamily="18" charset="0"/>
                        </a:rPr>
                        <a:t>Example: </a:t>
                      </a:r>
                      <a:r>
                        <a:rPr lang="en-US" sz="1800" b="0" kern="1200" dirty="0">
                          <a:solidFill>
                            <a:schemeClr val="tx1"/>
                          </a:solidFill>
                          <a:latin typeface="Times New Roman" panose="02020603050405020304" pitchFamily="18" charset="0"/>
                          <a:ea typeface="+mn-ea"/>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Person-Group Fit</a:t>
            </a:r>
          </a:p>
        </p:txBody>
      </p:sp>
    </p:spTree>
    <p:extLst>
      <p:ext uri="{BB962C8B-B14F-4D97-AF65-F5344CB8AC3E}">
        <p14:creationId xmlns:p14="http://schemas.microsoft.com/office/powerpoint/2010/main" val="12868361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290160192"/>
              </p:ext>
            </p:extLst>
          </p:nvPr>
        </p:nvGraphicFramePr>
        <p:xfrm>
          <a:off x="1874165" y="2288246"/>
          <a:ext cx="10044566" cy="3931920"/>
        </p:xfrm>
        <a:graphic>
          <a:graphicData uri="http://schemas.openxmlformats.org/drawingml/2006/table">
            <a:tbl>
              <a:tblPr firstRow="1" bandRow="1">
                <a:tableStyleId>{5C22544A-7EE6-4342-B048-85BDC9FD1C3A}</a:tableStyleId>
              </a:tblPr>
              <a:tblGrid>
                <a:gridCol w="1941090">
                  <a:extLst>
                    <a:ext uri="{9D8B030D-6E8A-4147-A177-3AD203B41FA5}">
                      <a16:colId xmlns:a16="http://schemas.microsoft.com/office/drawing/2014/main" val="3966072766"/>
                    </a:ext>
                  </a:extLst>
                </a:gridCol>
                <a:gridCol w="810347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Person-organization fit has a strong positive relationship with</a:t>
                      </a:r>
                      <a:r>
                        <a:rPr lang="en-US" b="1" i="1" u="sng" dirty="0">
                          <a:solidFill>
                            <a:schemeClr val="tx1"/>
                          </a:solidFill>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b="0" dirty="0">
                          <a:solidFill>
                            <a:schemeClr val="tx1"/>
                          </a:solidFill>
                          <a:latin typeface="Times New Roman" panose="02020603050405020304" pitchFamily="18" charset="0"/>
                          <a:cs typeface="Times New Roman" panose="02020603050405020304" pitchFamily="18" charset="0"/>
                        </a:rPr>
                        <a:t>beyond the job requirements, such as helping others or talking positively about the firm</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spTree>
    <p:extLst>
      <p:ext uri="{BB962C8B-B14F-4D97-AF65-F5344CB8AC3E}">
        <p14:creationId xmlns:p14="http://schemas.microsoft.com/office/powerpoint/2010/main" val="3226278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nvGraphicFramePr>
        <p:xfrm>
          <a:off x="1874165" y="2288246"/>
          <a:ext cx="6055890" cy="3657600"/>
        </p:xfrm>
        <a:graphic>
          <a:graphicData uri="http://schemas.openxmlformats.org/drawingml/2006/table">
            <a:tbl>
              <a:tblPr firstRow="1" bandRow="1">
                <a:tableStyleId>{5C22544A-7EE6-4342-B048-85BDC9FD1C3A}</a:tableStyleId>
              </a:tblPr>
              <a:tblGrid>
                <a:gridCol w="1705937">
                  <a:extLst>
                    <a:ext uri="{9D8B030D-6E8A-4147-A177-3AD203B41FA5}">
                      <a16:colId xmlns:a16="http://schemas.microsoft.com/office/drawing/2014/main" val="3966072766"/>
                    </a:ext>
                  </a:extLst>
                </a:gridCol>
                <a:gridCol w="43499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dirty="0">
                          <a:solidFill>
                            <a:srgbClr val="C00000"/>
                          </a:solidFill>
                          <a:latin typeface="Times New Roman" panose="02020603050405020304" pitchFamily="18" charset="0"/>
                          <a:cs typeface="Times New Roman" panose="02020603050405020304" pitchFamily="18" charset="0"/>
                        </a:rPr>
                        <a:t>Example:</a:t>
                      </a:r>
                    </a:p>
                    <a:p>
                      <a:pPr marL="285750" indent="-285750" algn="just" defTabSz="914400" rtl="0" eaLnBrk="1" latinLnBrk="0" hangingPunct="1">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even if Maria is technically well qualified as a researcher, if she avoids risk, is indecisive, and tends to ruminate over a decision, she may be unsuccessful in an innovative, fast-paced company.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grpSp>
        <p:nvGrpSpPr>
          <p:cNvPr id="16" name="Group 15">
            <a:extLst>
              <a:ext uri="{FF2B5EF4-FFF2-40B4-BE49-F238E27FC236}">
                <a16:creationId xmlns:a16="http://schemas.microsoft.com/office/drawing/2014/main" id="{72FF2C2D-6C69-4A53-B08F-98CF853A4540}"/>
              </a:ext>
            </a:extLst>
          </p:cNvPr>
          <p:cNvGrpSpPr/>
          <p:nvPr/>
        </p:nvGrpSpPr>
        <p:grpSpPr>
          <a:xfrm>
            <a:off x="7930055" y="2105704"/>
            <a:ext cx="3986897" cy="3759270"/>
            <a:chOff x="8450445" y="2204822"/>
            <a:chExt cx="3471218" cy="3759270"/>
          </a:xfrm>
        </p:grpSpPr>
        <p:pic>
          <p:nvPicPr>
            <p:cNvPr id="10" name="Picture 9">
              <a:extLst>
                <a:ext uri="{FF2B5EF4-FFF2-40B4-BE49-F238E27FC236}">
                  <a16:creationId xmlns:a16="http://schemas.microsoft.com/office/drawing/2014/main" id="{BB55DC79-9735-4442-BD73-E302B90D3E35}"/>
                </a:ext>
              </a:extLst>
            </p:cNvPr>
            <p:cNvPicPr>
              <a:picLocks noChangeAspect="1"/>
            </p:cNvPicPr>
            <p:nvPr/>
          </p:nvPicPr>
          <p:blipFill>
            <a:blip r:embed="rId7"/>
            <a:stretch>
              <a:fillRect/>
            </a:stretch>
          </p:blipFill>
          <p:spPr>
            <a:xfrm>
              <a:off x="8450445" y="2204822"/>
              <a:ext cx="3466507" cy="2051746"/>
            </a:xfrm>
            <a:prstGeom prst="rect">
              <a:avLst/>
            </a:prstGeom>
          </p:spPr>
        </p:pic>
        <p:sp>
          <p:nvSpPr>
            <p:cNvPr id="15" name="TextBox 14">
              <a:extLst>
                <a:ext uri="{FF2B5EF4-FFF2-40B4-BE49-F238E27FC236}">
                  <a16:creationId xmlns:a16="http://schemas.microsoft.com/office/drawing/2014/main" id="{7B494918-50AC-4E48-857E-97E8A9AA9863}"/>
                </a:ext>
              </a:extLst>
            </p:cNvPr>
            <p:cNvSpPr txBox="1"/>
            <p:nvPr/>
          </p:nvSpPr>
          <p:spPr>
            <a:xfrm>
              <a:off x="8623739" y="4209766"/>
              <a:ext cx="3297924"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Person-group fit is the fit between an individual and their group or team. The bored individual on the left may not be a good fit with the rest of her team members, who seem engaged and attentive.</a:t>
              </a:r>
            </a:p>
          </p:txBody>
        </p:sp>
      </p:grpSp>
    </p:spTree>
    <p:extLst>
      <p:ext uri="{BB962C8B-B14F-4D97-AF65-F5344CB8AC3E}">
        <p14:creationId xmlns:p14="http://schemas.microsoft.com/office/powerpoint/2010/main" val="40803961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14393880"/>
              </p:ext>
            </p:extLst>
          </p:nvPr>
        </p:nvGraphicFramePr>
        <p:xfrm>
          <a:off x="1874164" y="2288246"/>
          <a:ext cx="10028801" cy="393192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Person-Vocation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For example, </a:t>
                      </a:r>
                      <a:r>
                        <a:rPr lang="en-US" b="0" dirty="0">
                          <a:solidFill>
                            <a:schemeClr val="tx1"/>
                          </a:solidFill>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Person-Vocation Fit</a:t>
            </a:r>
          </a:p>
        </p:txBody>
      </p:sp>
    </p:spTree>
    <p:extLst>
      <p:ext uri="{BB962C8B-B14F-4D97-AF65-F5344CB8AC3E}">
        <p14:creationId xmlns:p14="http://schemas.microsoft.com/office/powerpoint/2010/main" val="4547405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376158271"/>
              </p:ext>
            </p:extLst>
          </p:nvPr>
        </p:nvGraphicFramePr>
        <p:xfrm>
          <a:off x="1874164" y="2288246"/>
          <a:ext cx="10028801" cy="338328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Realistic job previews (RJPs)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Realistic Job Previews</a:t>
            </a:r>
          </a:p>
        </p:txBody>
      </p:sp>
    </p:spTree>
    <p:extLst>
      <p:ext uri="{BB962C8B-B14F-4D97-AF65-F5344CB8AC3E}">
        <p14:creationId xmlns:p14="http://schemas.microsoft.com/office/powerpoint/2010/main" val="3088412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4524315"/>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r>
              <a:rPr lang="en-US" dirty="0">
                <a:latin typeface="Times New Roman" panose="02020603050405020304" pitchFamily="18" charset="0"/>
                <a:cs typeface="Times New Roman" panose="02020603050405020304" pitchFamily="18" charset="0"/>
              </a:rPr>
              <a:t>Researchers have identified five fundamental personality traits that are especially relevant to organizations.</a:t>
            </a:r>
          </a:p>
          <a:p>
            <a:pPr algn="just"/>
            <a:r>
              <a:rPr lang="en-US" u="sng" dirty="0">
                <a:solidFill>
                  <a:srgbClr val="C00000"/>
                </a:solidFill>
                <a:latin typeface="Times New Roman" panose="02020603050405020304" pitchFamily="18" charset="0"/>
                <a:cs typeface="Times New Roman" panose="02020603050405020304" pitchFamily="18" charset="0"/>
              </a:rPr>
              <a:t>Figure 3.1 </a:t>
            </a:r>
            <a:r>
              <a:rPr lang="en-US" dirty="0">
                <a:latin typeface="Times New Roman" panose="02020603050405020304" pitchFamily="18" charset="0"/>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id="{CA1FC779-EECF-4BE7-9051-D110BC5630DC}"/>
              </a:ext>
            </a:extLst>
          </p:cNvPr>
          <p:cNvPicPr>
            <a:picLocks noChangeAspect="1"/>
          </p:cNvPicPr>
          <p:nvPr/>
        </p:nvPicPr>
        <p:blipFill>
          <a:blip r:embed="rId7"/>
          <a:stretch>
            <a:fillRect/>
          </a:stretch>
        </p:blipFill>
        <p:spPr>
          <a:xfrm>
            <a:off x="6951317" y="1839237"/>
            <a:ext cx="5016563" cy="4115426"/>
          </a:xfrm>
          <a:prstGeom prst="rect">
            <a:avLst/>
          </a:prstGeom>
        </p:spPr>
      </p:pic>
    </p:spTree>
    <p:extLst>
      <p:ext uri="{BB962C8B-B14F-4D97-AF65-F5344CB8AC3E}">
        <p14:creationId xmlns:p14="http://schemas.microsoft.com/office/powerpoint/2010/main" val="8668234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369332"/>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r>
              <a:rPr lang="en-US" b="1" u="sng" dirty="0" smtClean="0">
                <a:solidFill>
                  <a:srgbClr val="C00000"/>
                </a:solidFill>
                <a:latin typeface="Times New Roman" panose="02020603050405020304" pitchFamily="18" charset="0"/>
                <a:cs typeface="Times New Roman" panose="02020603050405020304" pitchFamily="18" charset="0"/>
              </a:rPr>
              <a:t>:</a:t>
            </a:r>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94163708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830091">
                  <a:extLst>
                    <a:ext uri="{9D8B030D-6E8A-4147-A177-3AD203B41FA5}">
                      <a16:colId xmlns:a16="http://schemas.microsoft.com/office/drawing/2014/main" val="3966072766"/>
                    </a:ext>
                  </a:extLst>
                </a:gridCol>
                <a:gridCol w="783600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smtClean="0">
                          <a:solidFill>
                            <a:schemeClr val="tx1"/>
                          </a:solidFill>
                          <a:latin typeface="Times New Roman" panose="02020603050405020304" pitchFamily="18" charset="0"/>
                          <a:cs typeface="Times New Roman" panose="02020603050405020304" pitchFamily="18" charset="0"/>
                        </a:rPr>
                        <a:t>1. Agreeableness</a:t>
                      </a: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b="1" i="1" dirty="0">
                          <a:solidFill>
                            <a:schemeClr val="tx1"/>
                          </a:solidFill>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b="0" dirty="0">
                          <a:solidFill>
                            <a:schemeClr val="tx1"/>
                          </a:solidFill>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87484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0357879"/>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2339616">
                  <a:extLst>
                    <a:ext uri="{9D8B030D-6E8A-4147-A177-3AD203B41FA5}">
                      <a16:colId xmlns:a16="http://schemas.microsoft.com/office/drawing/2014/main" val="3966072766"/>
                    </a:ext>
                  </a:extLst>
                </a:gridCol>
                <a:gridCol w="732648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smtClean="0">
                          <a:solidFill>
                            <a:schemeClr val="tx1"/>
                          </a:solidFill>
                          <a:latin typeface="Times New Roman" panose="02020603050405020304" pitchFamily="18" charset="0"/>
                          <a:cs typeface="Times New Roman" panose="02020603050405020304" pitchFamily="18" charset="0"/>
                        </a:rPr>
                        <a:t>2. Conscientiousness</a:t>
                      </a: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Conscientiousness</a:t>
                      </a:r>
                      <a:r>
                        <a:rPr lang="en-US" b="0" dirty="0">
                          <a:solidFill>
                            <a:schemeClr val="tx1"/>
                          </a:solidFill>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b="1" i="1" dirty="0">
                          <a:solidFill>
                            <a:schemeClr val="tx1"/>
                          </a:solidFill>
                          <a:latin typeface="Times New Roman" panose="02020603050405020304" pitchFamily="18" charset="0"/>
                          <a:cs typeface="Times New Roman" panose="02020603050405020304" pitchFamily="18" charset="0"/>
                        </a:rPr>
                        <a:t>organized, detail oriented, responsible, dependable, and plan carefully </a:t>
                      </a:r>
                      <a:r>
                        <a:rPr lang="en-US" b="0" dirty="0">
                          <a:solidFill>
                            <a:schemeClr val="tx1"/>
                          </a:solidFill>
                          <a:latin typeface="Times New Roman" panose="02020603050405020304" pitchFamily="18" charset="0"/>
                          <a:cs typeface="Times New Roman" panose="02020603050405020304" pitchFamily="18" charset="0"/>
                        </a:rPr>
                        <a:t>to meet deadlines.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604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78672115"/>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811715">
                  <a:extLst>
                    <a:ext uri="{9D8B030D-6E8A-4147-A177-3AD203B41FA5}">
                      <a16:colId xmlns:a16="http://schemas.microsoft.com/office/drawing/2014/main" val="3966072766"/>
                    </a:ext>
                  </a:extLst>
                </a:gridCol>
                <a:gridCol w="785438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smtClean="0">
                          <a:solidFill>
                            <a:schemeClr val="tx1"/>
                          </a:solidFill>
                          <a:latin typeface="Times New Roman" panose="02020603050405020304" pitchFamily="18" charset="0"/>
                          <a:cs typeface="Times New Roman" panose="02020603050405020304" pitchFamily="18" charset="0"/>
                        </a:rPr>
                        <a:t>3. Extraversion</a:t>
                      </a: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11707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931333025"/>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849423">
                  <a:extLst>
                    <a:ext uri="{9D8B030D-6E8A-4147-A177-3AD203B41FA5}">
                      <a16:colId xmlns:a16="http://schemas.microsoft.com/office/drawing/2014/main" val="3966072766"/>
                    </a:ext>
                  </a:extLst>
                </a:gridCol>
                <a:gridCol w="781667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smtClean="0">
                          <a:solidFill>
                            <a:schemeClr val="tx1"/>
                          </a:solidFill>
                          <a:latin typeface="Times New Roman" panose="02020603050405020304" pitchFamily="18" charset="0"/>
                          <a:cs typeface="Times New Roman" panose="02020603050405020304" pitchFamily="18" charset="0"/>
                        </a:rPr>
                        <a:t>4. Extraversion</a:t>
                      </a: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Introversion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introversion. An introvert tends to be less comfortable in social situations.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15098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587438413"/>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smtClean="0">
                          <a:solidFill>
                            <a:schemeClr val="tx1"/>
                          </a:solidFill>
                          <a:latin typeface="Times New Roman" panose="02020603050405020304" pitchFamily="18" charset="0"/>
                          <a:cs typeface="Times New Roman" panose="02020603050405020304" pitchFamily="18" charset="0"/>
                        </a:rPr>
                        <a:t>5. Openness</a:t>
                      </a: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85889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5E72781-5349-4425-8E31-8B77F635E5A7}"/>
              </a:ext>
            </a:extLst>
          </p:cNvPr>
          <p:cNvGrpSpPr/>
          <p:nvPr/>
        </p:nvGrpSpPr>
        <p:grpSpPr>
          <a:xfrm>
            <a:off x="1942463" y="2204822"/>
            <a:ext cx="9730971" cy="3598457"/>
            <a:chOff x="1942463" y="2204822"/>
            <a:chExt cx="9730971" cy="3598457"/>
          </a:xfrm>
        </p:grpSpPr>
        <p:pic>
          <p:nvPicPr>
            <p:cNvPr id="10" name="Picture 9">
              <a:extLst>
                <a:ext uri="{FF2B5EF4-FFF2-40B4-BE49-F238E27FC236}">
                  <a16:creationId xmlns:a16="http://schemas.microsoft.com/office/drawing/2014/main" id="{3C47CB3D-9D30-4B2D-AC97-4F6585F4E9DE}"/>
                </a:ext>
              </a:extLst>
            </p:cNvPr>
            <p:cNvPicPr>
              <a:picLocks noChangeAspect="1"/>
            </p:cNvPicPr>
            <p:nvPr/>
          </p:nvPicPr>
          <p:blipFill>
            <a:blip r:embed="rId7"/>
            <a:stretch>
              <a:fillRect/>
            </a:stretch>
          </p:blipFill>
          <p:spPr>
            <a:xfrm>
              <a:off x="6340839" y="2204822"/>
              <a:ext cx="5332595" cy="3598457"/>
            </a:xfrm>
            <a:prstGeom prst="rect">
              <a:avLst/>
            </a:prstGeom>
          </p:spPr>
        </p:pic>
        <p:sp>
          <p:nvSpPr>
            <p:cNvPr id="16" name="TextBox 15">
              <a:extLst>
                <a:ext uri="{FF2B5EF4-FFF2-40B4-BE49-F238E27FC236}">
                  <a16:creationId xmlns:a16="http://schemas.microsoft.com/office/drawing/2014/main" id="{6B620340-7B0A-440A-A129-5BA96C6ACAB9}"/>
                </a:ext>
              </a:extLst>
            </p:cNvPr>
            <p:cNvSpPr txBox="1"/>
            <p:nvPr/>
          </p:nvSpPr>
          <p:spPr>
            <a:xfrm>
              <a:off x="1942463" y="2572188"/>
              <a:ext cx="4153537" cy="2862322"/>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Conscientiousness refers to the extent that a person can be counted on to get things done. This group is acknowledging the work of one of their colleagues and his efforts to help them complete a project on time. He most likely has a high level of conscientiousness. Further, given how his colleagues seem to genuinely like him he most likely also has a high degree of agreeableness.</a:t>
              </a:r>
            </a:p>
          </p:txBody>
        </p:sp>
      </p:grpSp>
    </p:spTree>
    <p:extLst>
      <p:ext uri="{BB962C8B-B14F-4D97-AF65-F5344CB8AC3E}">
        <p14:creationId xmlns:p14="http://schemas.microsoft.com/office/powerpoint/2010/main" val="20030354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The “Big Five” Framework: Limitations </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80D0F80-2DF6-49C3-AEAD-FA67064A9165}"/>
              </a:ext>
            </a:extLst>
          </p:cNvPr>
          <p:cNvSpPr txBox="1"/>
          <p:nvPr/>
        </p:nvSpPr>
        <p:spPr>
          <a:xfrm>
            <a:off x="1874164" y="2200096"/>
            <a:ext cx="10058006"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Even assessment using the most rigorous and valid measures is likely to be</a:t>
            </a:r>
            <a:r>
              <a:rPr lang="en-US" b="1" dirty="0">
                <a:latin typeface="Times New Roman" panose="02020603050405020304" pitchFamily="18" charset="0"/>
                <a:cs typeface="Times New Roman" panose="02020603050405020304" pitchFamily="18" charset="0"/>
              </a:rPr>
              <a:t> somewhat imprecise</a:t>
            </a:r>
            <a:r>
              <a:rPr lang="en-US"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lang="en-US" b="1" u="sng" dirty="0">
                <a:latin typeface="Times New Roman" panose="02020603050405020304" pitchFamily="18" charset="0"/>
                <a:cs typeface="Times New Roman" panose="02020603050405020304" pitchFamily="18" charset="0"/>
              </a:rPr>
              <a:t>outperform </a:t>
            </a:r>
            <a:r>
              <a:rPr lang="en-US" dirty="0">
                <a:latin typeface="Times New Roman" panose="02020603050405020304" pitchFamily="18" charset="0"/>
                <a:cs typeface="Times New Roman" panose="02020603050405020304" pitchFamily="18" charset="0"/>
              </a:rPr>
              <a:t>any of the Big Five traits in predicting performance.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Another limitation of the Big Five framework is that it is primarily based on research conducted in the United States.</a:t>
            </a:r>
            <a:r>
              <a:rPr lang="en-US" b="1" u="sng"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p>
        </p:txBody>
      </p:sp>
    </p:spTree>
    <p:extLst>
      <p:ext uri="{BB962C8B-B14F-4D97-AF65-F5344CB8AC3E}">
        <p14:creationId xmlns:p14="http://schemas.microsoft.com/office/powerpoint/2010/main" val="3556456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369332"/>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r>
              <a:rPr lang="en-US" b="1" u="sng" dirty="0" smtClean="0">
                <a:solidFill>
                  <a:srgbClr val="C00000"/>
                </a:solidFill>
                <a:latin typeface="Times New Roman" panose="02020603050405020304" pitchFamily="18" charset="0"/>
                <a:cs typeface="Times New Roman" panose="02020603050405020304" pitchFamily="18" charset="0"/>
              </a:rPr>
              <a:t>:</a:t>
            </a: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71081042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Myers-Briggs framework </a:t>
                      </a:r>
                      <a:r>
                        <a:rPr lang="en-US" b="0" i="0" u="none" dirty="0">
                          <a:solidFill>
                            <a:schemeClr val="tx1"/>
                          </a:solidFill>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b="1" i="1" u="sng" dirty="0">
                          <a:solidFill>
                            <a:srgbClr val="FF0000"/>
                          </a:solidFill>
                          <a:latin typeface="Times New Roman" panose="02020603050405020304" pitchFamily="18" charset="0"/>
                          <a:cs typeface="Times New Roman" panose="02020603050405020304" pitchFamily="18" charset="0"/>
                        </a:rPr>
                        <a:t>the Myers-Briggs Type Indicator (MBTI).</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It is based upon Carl Jung’s work on psychological types. Psychologist Carl Jung was a contemporary of Sigmund Freud and a leading exponent of Gestalt personality theory.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90124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688520334"/>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MBTI uses four scales with opposite poles to assess four sets of preferences. </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1- Extroversion (E)/Introversion (I): </a:t>
                      </a:r>
                      <a:r>
                        <a:rPr lang="en-US" b="0" i="0" u="none" dirty="0">
                          <a:solidFill>
                            <a:schemeClr val="tx1"/>
                          </a:solidFill>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2- Sensing (S)/Intuition (N): </a:t>
                      </a:r>
                      <a:r>
                        <a:rPr lang="en-US" b="0" i="0" u="none" dirty="0">
                          <a:solidFill>
                            <a:schemeClr val="tx1"/>
                          </a:solidFill>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3- Thinking (T)/Feeling (F): </a:t>
                      </a:r>
                      <a:r>
                        <a:rPr lang="en-US" b="0" i="0" u="none" dirty="0">
                          <a:solidFill>
                            <a:schemeClr val="tx1"/>
                          </a:solidFill>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33903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29599476"/>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4- Judging (J)/Perceiving (P): </a:t>
                      </a:r>
                      <a:r>
                        <a:rPr lang="en-US" b="1" i="1" u="sng" dirty="0">
                          <a:solidFill>
                            <a:schemeClr val="tx1"/>
                          </a:solidFill>
                          <a:latin typeface="Times New Roman" panose="02020603050405020304" pitchFamily="18" charset="0"/>
                          <a:cs typeface="Times New Roman" panose="02020603050405020304" pitchFamily="18" charset="0"/>
                        </a:rPr>
                        <a:t>Judging</a:t>
                      </a:r>
                      <a:r>
                        <a:rPr lang="en-US" b="0" i="0" u="none" dirty="0">
                          <a:solidFill>
                            <a:schemeClr val="tx1"/>
                          </a:solidFill>
                          <a:latin typeface="Times New Roman" panose="02020603050405020304" pitchFamily="18" charset="0"/>
                          <a:cs typeface="Times New Roman" panose="02020603050405020304" pitchFamily="18" charset="0"/>
                        </a:rPr>
                        <a:t> people are decisive and tend to plan. They focus on completing tasks, take action quickly, and want to know the essentials. They develop plans and follow them, adhering to deadlines. </a:t>
                      </a:r>
                      <a:r>
                        <a:rPr lang="en-US" b="1" i="1" u="sng" dirty="0">
                          <a:solidFill>
                            <a:schemeClr val="tx1"/>
                          </a:solidFill>
                          <a:latin typeface="Times New Roman" panose="02020603050405020304" pitchFamily="18" charset="0"/>
                          <a:cs typeface="Times New Roman" panose="02020603050405020304" pitchFamily="18" charset="0"/>
                        </a:rPr>
                        <a:t>Perceptive</a:t>
                      </a:r>
                      <a:r>
                        <a:rPr lang="en-US" b="0" i="0" u="none" dirty="0">
                          <a:solidFill>
                            <a:schemeClr val="tx1"/>
                          </a:solidFill>
                          <a:latin typeface="Times New Roman" panose="02020603050405020304" pitchFamily="18" charset="0"/>
                          <a:cs typeface="Times New Roman" panose="02020603050405020304" pitchFamily="18" charset="0"/>
                        </a:rPr>
                        <a:t> people are adaptable, spontaneous, and curious. They start many tasks and often find it difficult to complete them. Deadlines are meant to be stretched.</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possible combinations of these preferences result in </a:t>
                      </a:r>
                      <a:r>
                        <a:rPr lang="en-US" b="1" i="0" u="sng" dirty="0">
                          <a:solidFill>
                            <a:schemeClr val="tx1"/>
                          </a:solidFill>
                          <a:latin typeface="Times New Roman" panose="02020603050405020304" pitchFamily="18" charset="0"/>
                          <a:cs typeface="Times New Roman" panose="02020603050405020304" pitchFamily="18" charset="0"/>
                        </a:rPr>
                        <a:t>sixteen personality types</a:t>
                      </a:r>
                      <a:r>
                        <a:rPr lang="en-US" b="0" i="0" u="none" dirty="0">
                          <a:solidFill>
                            <a:schemeClr val="tx1"/>
                          </a:solidFill>
                          <a:latin typeface="Times New Roman" panose="02020603050405020304" pitchFamily="18" charset="0"/>
                          <a:cs typeface="Times New Roman" panose="02020603050405020304" pitchFamily="18" charset="0"/>
                        </a:rPr>
                        <a:t>, which are identified by the four letters that represent one’s tendencies on the four scales. For example, ENTJ reflects extraversion, intuition, thinking, and judging.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complete a brief Myers-Briggs type self-assessment online </a:t>
                      </a:r>
                      <a:r>
                        <a:rPr lang="en-US" b="0" i="1" u="none" dirty="0">
                          <a:solidFill>
                            <a:schemeClr val="tx1"/>
                          </a:solidFill>
                          <a:latin typeface="Times New Roman" panose="02020603050405020304" pitchFamily="18" charset="0"/>
                          <a:cs typeface="Times New Roman" panose="02020603050405020304" pitchFamily="18" charset="0"/>
                        </a:rPr>
                        <a:t>at</a:t>
                      </a:r>
                      <a:r>
                        <a:rPr lang="en-US" b="0" i="1" u="none" dirty="0">
                          <a:solidFill>
                            <a:srgbClr val="C00000"/>
                          </a:solidFill>
                          <a:latin typeface="Times New Roman" panose="02020603050405020304" pitchFamily="18" charset="0"/>
                          <a:cs typeface="Times New Roman" panose="02020603050405020304" pitchFamily="18" charset="0"/>
                        </a:rPr>
                        <a:t> http://www.humanmetrics.com/cgi-win/JTypes2.asp.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5305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 Other Important Personality Traits:</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983369711"/>
              </p:ext>
            </p:extLst>
          </p:nvPr>
        </p:nvGraphicFramePr>
        <p:xfrm>
          <a:off x="1874164" y="2288246"/>
          <a:ext cx="9902229" cy="3188591"/>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Other Important Personality Traits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Besides these complex models of personality, several other specific personality traits are also likely to influence behavior in organizations. Among the most important </a:t>
                      </a:r>
                      <a:r>
                        <a:rPr lang="en-US" b="1" i="1" u="none" dirty="0">
                          <a:solidFill>
                            <a:schemeClr val="tx1"/>
                          </a:solidFill>
                          <a:latin typeface="Times New Roman" panose="02020603050405020304" pitchFamily="18" charset="0"/>
                          <a:cs typeface="Times New Roman" panose="02020603050405020304" pitchFamily="18" charset="0"/>
                        </a:rPr>
                        <a:t>are locus of control, self-efficacy, authoritarianism, Machiavellianism, self-esteem, and risk propensity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588638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054685161"/>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Locus of Control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Locus of control: </a:t>
                      </a:r>
                      <a:r>
                        <a:rPr lang="en-US" b="0" i="0" u="none" dirty="0">
                          <a:solidFill>
                            <a:schemeClr val="tx1"/>
                          </a:solidFill>
                          <a:latin typeface="Times New Roman" panose="02020603050405020304" pitchFamily="18" charset="0"/>
                          <a:cs typeface="Times New Roman" panose="02020603050405020304" pitchFamily="18" charset="0"/>
                        </a:rPr>
                        <a:t>is the extent to which people believe that their behavior has a real effect on what happens to them.</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Some people, for example, believe that if they work hard, they will succeed.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They may also believe that people who fail do so because they lack ability or motivation. People who believe that individuals are in control of their lives are said to have </a:t>
                      </a:r>
                      <a:r>
                        <a:rPr lang="en-US" b="1" i="0" u="none" dirty="0">
                          <a:solidFill>
                            <a:schemeClr val="tx1"/>
                          </a:solidFill>
                          <a:latin typeface="Times New Roman" panose="02020603050405020304" pitchFamily="18" charset="0"/>
                          <a:cs typeface="Times New Roman" panose="02020603050405020304" pitchFamily="18" charset="0"/>
                        </a:rPr>
                        <a:t>an internal locus of control</a:t>
                      </a:r>
                      <a:r>
                        <a:rPr lang="en-US" b="0" i="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For example,</a:t>
                      </a:r>
                      <a:r>
                        <a:rPr lang="en-US" b="0" i="0" u="none" dirty="0">
                          <a:solidFill>
                            <a:schemeClr val="tx1"/>
                          </a:solidFill>
                          <a:latin typeface="Times New Roman" panose="02020603050405020304" pitchFamily="18" charset="0"/>
                          <a:cs typeface="Times New Roman" panose="02020603050405020304" pitchFamily="18" charset="0"/>
                        </a:rPr>
                        <a:t> an employee who fails to get a promotion may attribute that failure to a politically motivated boss or just bad luck, rather than to his or her own lack of skills or poor performance record.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who think that forces beyond their control dictate what happens to them are said to have </a:t>
                      </a:r>
                      <a:r>
                        <a:rPr lang="en-US" b="1" i="0" u="none" dirty="0">
                          <a:solidFill>
                            <a:schemeClr val="tx1"/>
                          </a:solidFill>
                          <a:latin typeface="Times New Roman" panose="02020603050405020304" pitchFamily="18" charset="0"/>
                          <a:cs typeface="Times New Roman" panose="02020603050405020304" pitchFamily="18" charset="0"/>
                        </a:rPr>
                        <a:t>an external locus of control.</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56363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2427215838"/>
              </p:ext>
            </p:extLst>
          </p:nvPr>
        </p:nvGraphicFramePr>
        <p:xfrm>
          <a:off x="1874164" y="2595322"/>
          <a:ext cx="9488380" cy="2393208"/>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p>
                      <a:pPr algn="ctr"/>
                      <a:r>
                        <a:rPr lang="en-US" sz="1800" b="1" u="none" strike="noStrike">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4309910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Job satisfaction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generally more satisfied with their job,</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pay, supervisor, and coworkers.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146065549"/>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Commitment</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more committed and have lower</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absenteeism.</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016909656"/>
                  </a:ext>
                </a:extLst>
              </a:tr>
              <a:tr h="604728">
                <a:tc>
                  <a:txBody>
                    <a:body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Job motivation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have greater task motivation, job involvement,</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and self-confidence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115861076"/>
                  </a:ext>
                </a:extLst>
              </a:tr>
            </a:tbl>
          </a:graphicData>
        </a:graphic>
      </p:graphicFrame>
      <p:sp>
        <p:nvSpPr>
          <p:cNvPr id="16" name="TextBox 15">
            <a:extLst>
              <a:ext uri="{FF2B5EF4-FFF2-40B4-BE49-F238E27FC236}">
                <a16:creationId xmlns:a16="http://schemas.microsoft.com/office/drawing/2014/main" id="{44526A73-4E15-44BE-9DC5-563832C36D89}"/>
              </a:ext>
            </a:extLst>
          </p:cNvPr>
          <p:cNvSpPr txBox="1"/>
          <p:nvPr/>
        </p:nvSpPr>
        <p:spPr>
          <a:xfrm>
            <a:off x="3432747" y="2214983"/>
            <a:ext cx="6205928" cy="369332"/>
          </a:xfrm>
          <a:prstGeom prst="rect">
            <a:avLst/>
          </a:prstGeom>
          <a:noFill/>
        </p:spPr>
        <p:txBody>
          <a:bodyPr wrap="square">
            <a:spAutoFit/>
          </a:bodyPr>
          <a:lstStyle/>
          <a:p>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p:txBody>
      </p:sp>
    </p:spTree>
    <p:extLst>
      <p:ext uri="{BB962C8B-B14F-4D97-AF65-F5344CB8AC3E}">
        <p14:creationId xmlns:p14="http://schemas.microsoft.com/office/powerpoint/2010/main" val="3359947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2233969683"/>
              </p:ext>
            </p:extLst>
          </p:nvPr>
        </p:nvGraphicFramePr>
        <p:xfrm>
          <a:off x="1874164" y="2595322"/>
          <a:ext cx="9488380" cy="2785770"/>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p>
                      <a:pPr algn="ctr"/>
                      <a:r>
                        <a:rPr lang="en-US" sz="1800" b="1" u="none" strike="noStrike">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4309910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Job performance</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have higher job performance than</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521657895"/>
                  </a:ext>
                </a:extLst>
              </a:tr>
              <a:tr h="361485">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Career success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tend to earn a higher salary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00746654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Conflict and stress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report lower role conflict, work-family conflict, burnout, and stress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61413750"/>
                  </a:ext>
                </a:extLst>
              </a:tr>
              <a:tr h="604728">
                <a:tc>
                  <a:txBody>
                    <a:body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Social integration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be more socially integrated at work and</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report more favorable relationships with their supervisors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859526720"/>
                  </a:ext>
                </a:extLst>
              </a:tr>
            </a:tbl>
          </a:graphicData>
        </a:graphic>
      </p:graphicFrame>
      <p:sp>
        <p:nvSpPr>
          <p:cNvPr id="16" name="TextBox 15">
            <a:extLst>
              <a:ext uri="{FF2B5EF4-FFF2-40B4-BE49-F238E27FC236}">
                <a16:creationId xmlns:a16="http://schemas.microsoft.com/office/drawing/2014/main" id="{44526A73-4E15-44BE-9DC5-563832C36D89}"/>
              </a:ext>
            </a:extLst>
          </p:cNvPr>
          <p:cNvSpPr txBox="1"/>
          <p:nvPr/>
        </p:nvSpPr>
        <p:spPr>
          <a:xfrm>
            <a:off x="3432747" y="2214983"/>
            <a:ext cx="6205928" cy="369332"/>
          </a:xfrm>
          <a:prstGeom prst="rect">
            <a:avLst/>
          </a:prstGeom>
          <a:noFill/>
        </p:spPr>
        <p:txBody>
          <a:bodyPr wrap="square">
            <a:spAutoFit/>
          </a:bodyPr>
          <a:lstStyle/>
          <a:p>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p:txBody>
      </p:sp>
    </p:spTree>
    <p:extLst>
      <p:ext uri="{BB962C8B-B14F-4D97-AF65-F5344CB8AC3E}">
        <p14:creationId xmlns:p14="http://schemas.microsoft.com/office/powerpoint/2010/main" val="588777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74164" y="1839237"/>
            <a:ext cx="7006665" cy="1200329"/>
          </a:xfrm>
          <a:prstGeom prst="rect">
            <a:avLst/>
          </a:prstGeom>
          <a:noFill/>
        </p:spPr>
        <p:txBody>
          <a:bodyPr wrap="square">
            <a:spAutoFit/>
          </a:bodyPr>
          <a:lstStyle/>
          <a:p>
            <a:pPr algn="l"/>
            <a:r>
              <a:rPr lang="en-US" b="1" u="sng" dirty="0">
                <a:solidFill>
                  <a:srgbClr val="C00000"/>
                </a:solidFill>
                <a:latin typeface="Times New Roman" panose="02020603050405020304" pitchFamily="18" charset="0"/>
                <a:cs typeface="Times New Roman" panose="02020603050405020304" pitchFamily="18" charset="0"/>
              </a:rPr>
              <a:t>Locus of Control: </a:t>
            </a:r>
            <a:r>
              <a:rPr lang="en-US" b="1" i="0" dirty="0">
                <a:solidFill>
                  <a:srgbClr val="C00000"/>
                </a:solidFill>
                <a:effectLst/>
                <a:latin typeface="Open-sans"/>
              </a:rPr>
              <a:t>Understand Yourself</a:t>
            </a:r>
            <a:endParaRPr lang="en-US" b="1" i="0" dirty="0">
              <a:solidFill>
                <a:srgbClr val="C00000"/>
              </a:solidFill>
              <a:effectLst/>
              <a:latin typeface="Helvetica" panose="020B0604020202020204" pitchFamily="34" charset="0"/>
            </a:endParaRPr>
          </a:p>
          <a:p>
            <a:r>
              <a:rPr lang="en-US" dirty="0">
                <a:solidFill>
                  <a:srgbClr val="C00000"/>
                </a:solidFill>
              </a:rPr>
              <a:t/>
            </a:r>
            <a:br>
              <a:rPr lang="en-US" dirty="0">
                <a:solidFill>
                  <a:srgbClr val="C00000"/>
                </a:solidFill>
              </a:rPr>
            </a:br>
            <a:r>
              <a:rPr lang="en-US" b="1" u="sng" dirty="0">
                <a:solidFill>
                  <a:srgbClr val="C00000"/>
                </a:solidFill>
                <a:latin typeface="Times New Roman" panose="02020603050405020304" pitchFamily="18" charset="0"/>
                <a:cs typeface="Times New Roman" panose="02020603050405020304" pitchFamily="18" charset="0"/>
              </a:rPr>
              <a:t>  </a:t>
            </a:r>
            <a:endParaRPr lang="en-US" dirty="0">
              <a:solidFill>
                <a:srgbClr val="C00000"/>
              </a:solidFill>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8E24C1E9-F503-4220-A1AE-8D217CAD231B}"/>
              </a:ext>
            </a:extLst>
          </p:cNvPr>
          <p:cNvPicPr>
            <a:picLocks noChangeAspect="1"/>
          </p:cNvPicPr>
          <p:nvPr/>
        </p:nvPicPr>
        <p:blipFill>
          <a:blip r:embed="rId7"/>
          <a:stretch>
            <a:fillRect/>
          </a:stretch>
        </p:blipFill>
        <p:spPr>
          <a:xfrm>
            <a:off x="1814597" y="2338466"/>
            <a:ext cx="9902229" cy="3399549"/>
          </a:xfrm>
          <a:prstGeom prst="rect">
            <a:avLst/>
          </a:prstGeom>
        </p:spPr>
      </p:pic>
    </p:spTree>
    <p:extLst>
      <p:ext uri="{BB962C8B-B14F-4D97-AF65-F5344CB8AC3E}">
        <p14:creationId xmlns:p14="http://schemas.microsoft.com/office/powerpoint/2010/main" val="15134059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3-2 Authoritarianism:</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217492701"/>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2218151">
                  <a:extLst>
                    <a:ext uri="{9D8B030D-6E8A-4147-A177-3AD203B41FA5}">
                      <a16:colId xmlns:a16="http://schemas.microsoft.com/office/drawing/2014/main" val="3966072766"/>
                    </a:ext>
                  </a:extLst>
                </a:gridCol>
                <a:gridCol w="768407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Authoritarianism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authoritarianism, </a:t>
                      </a:r>
                      <a:r>
                        <a:rPr lang="en-US" b="0" i="0" u="none" dirty="0">
                          <a:solidFill>
                            <a:schemeClr val="tx1"/>
                          </a:solidFill>
                          <a:latin typeface="Times New Roman" panose="02020603050405020304" pitchFamily="18" charset="0"/>
                          <a:cs typeface="Times New Roman" panose="02020603050405020304" pitchFamily="18" charset="0"/>
                        </a:rPr>
                        <a:t>the extent to which a person believes that power and status differences are appropriate within hierarchical social systems such as organizations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For example, a person who is highly authoritarian may accept directives or orders from someone with more authority purely because the other person is “the boss.” On the other hand, a person who is not highly authoritarian, although he or she may still carry out reasonable directives from the boss, is more likely to question things, express disagreement with the boss, and even refuse to carry out orders if they are for some reason objectionable.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a:t>
                      </a:r>
                      <a:r>
                        <a:rPr lang="en-US" b="0" i="0" u="none" dirty="0">
                          <a:solidFill>
                            <a:schemeClr val="tx1"/>
                          </a:solidFill>
                          <a:latin typeface="Times New Roman" panose="02020603050405020304" pitchFamily="18" charset="0"/>
                          <a:cs typeface="Times New Roman" panose="02020603050405020304" pitchFamily="18" charset="0"/>
                        </a:rPr>
                        <a:t> During the aftermath of the Enron and Arthur Anderson scandals that destroyed both firms, charges were brought against some accountants who shredded important documents before they could be seized by the authorities.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49828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pSp>
        <p:nvGrpSpPr>
          <p:cNvPr id="14" name="Group 13">
            <a:extLst>
              <a:ext uri="{FF2B5EF4-FFF2-40B4-BE49-F238E27FC236}">
                <a16:creationId xmlns:a16="http://schemas.microsoft.com/office/drawing/2014/main" id="{4F2164CF-1068-4692-B32C-CE2D43E661F7}"/>
              </a:ext>
            </a:extLst>
          </p:cNvPr>
          <p:cNvGrpSpPr/>
          <p:nvPr/>
        </p:nvGrpSpPr>
        <p:grpSpPr>
          <a:xfrm>
            <a:off x="1620709" y="1702709"/>
            <a:ext cx="9919551" cy="4115426"/>
            <a:chOff x="1620709" y="1702709"/>
            <a:chExt cx="9919551" cy="4115426"/>
          </a:xfrm>
        </p:grpSpPr>
        <p:pic>
          <p:nvPicPr>
            <p:cNvPr id="10" name="Picture 9">
              <a:extLst>
                <a:ext uri="{FF2B5EF4-FFF2-40B4-BE49-F238E27FC236}">
                  <a16:creationId xmlns:a16="http://schemas.microsoft.com/office/drawing/2014/main" id="{53875DC5-33FF-437E-B8D5-F504E7AD8B52}"/>
                </a:ext>
              </a:extLst>
            </p:cNvPr>
            <p:cNvPicPr>
              <a:picLocks noChangeAspect="1"/>
            </p:cNvPicPr>
            <p:nvPr/>
          </p:nvPicPr>
          <p:blipFill>
            <a:blip r:embed="rId7"/>
            <a:stretch>
              <a:fillRect/>
            </a:stretch>
          </p:blipFill>
          <p:spPr>
            <a:xfrm>
              <a:off x="6387235" y="1702709"/>
              <a:ext cx="5153025" cy="4115426"/>
            </a:xfrm>
            <a:prstGeom prst="rect">
              <a:avLst/>
            </a:prstGeom>
          </p:spPr>
        </p:pic>
        <p:sp>
          <p:nvSpPr>
            <p:cNvPr id="16" name="TextBox 15">
              <a:extLst>
                <a:ext uri="{FF2B5EF4-FFF2-40B4-BE49-F238E27FC236}">
                  <a16:creationId xmlns:a16="http://schemas.microsoft.com/office/drawing/2014/main" id="{E0BC62EC-DAD5-4476-8BE4-22EFB21EF7B7}"/>
                </a:ext>
              </a:extLst>
            </p:cNvPr>
            <p:cNvSpPr txBox="1"/>
            <p:nvPr/>
          </p:nvSpPr>
          <p:spPr>
            <a:xfrm>
              <a:off x="1620709" y="2405427"/>
              <a:ext cx="4616624"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Authoritarianism is the extent to which a person believes that power and status differences within organizations are appropriate. This individual is listening closely to instructions from his boss and seems intent on following those instructions. A person lower on authoritarianism might not be as receptive to direction.</a:t>
              </a:r>
            </a:p>
          </p:txBody>
        </p:sp>
      </p:grpSp>
    </p:spTree>
    <p:extLst>
      <p:ext uri="{BB962C8B-B14F-4D97-AF65-F5344CB8AC3E}">
        <p14:creationId xmlns:p14="http://schemas.microsoft.com/office/powerpoint/2010/main" val="1771202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3-3 Machiavellianism:</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45863754"/>
              </p:ext>
            </p:extLst>
          </p:nvPr>
        </p:nvGraphicFramePr>
        <p:xfrm>
          <a:off x="1874163" y="2288246"/>
          <a:ext cx="10044567" cy="3657600"/>
        </p:xfrm>
        <a:graphic>
          <a:graphicData uri="http://schemas.openxmlformats.org/drawingml/2006/table">
            <a:tbl>
              <a:tblPr firstRow="1" bandRow="1">
                <a:tableStyleId>{5C22544A-7EE6-4342-B048-85BDC9FD1C3A}</a:tableStyleId>
              </a:tblPr>
              <a:tblGrid>
                <a:gridCol w="2101623">
                  <a:extLst>
                    <a:ext uri="{9D8B030D-6E8A-4147-A177-3AD203B41FA5}">
                      <a16:colId xmlns:a16="http://schemas.microsoft.com/office/drawing/2014/main" val="3966072766"/>
                    </a:ext>
                  </a:extLst>
                </a:gridCol>
                <a:gridCol w="794294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Machiavellianism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term “Machiavellianism” </a:t>
                      </a:r>
                      <a:r>
                        <a:rPr lang="en-US" b="0" i="0" u="none" dirty="0">
                          <a:solidFill>
                            <a:schemeClr val="tx1"/>
                          </a:solidFill>
                          <a:latin typeface="Times New Roman" panose="02020603050405020304" pitchFamily="18" charset="0"/>
                          <a:cs typeface="Times New Roman" panose="02020603050405020304" pitchFamily="18" charset="0"/>
                        </a:rPr>
                        <a:t>is now used to describe behavior directed at gaining power and controlling the behavior of others.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More Machiavellian individuals tend to be rational and unemotional, may be willing to lie to attain their personal goals, put little emphasis on loyalty and friendship, and enjoy manipulating others’ behavior.</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Less Machiavellian individuals are more emotional, less willing to lie to succeed, value loyalty and friendship highly, and get little personal pleasure from manipulating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 </a:t>
                      </a:r>
                      <a:r>
                        <a:rPr lang="en-US" b="0" i="0" u="none" dirty="0">
                          <a:solidFill>
                            <a:schemeClr val="tx1"/>
                          </a:solidFill>
                          <a:latin typeface="Times New Roman" panose="02020603050405020304" pitchFamily="18" charset="0"/>
                          <a:cs typeface="Times New Roman" panose="02020603050405020304" pitchFamily="18" charset="0"/>
                        </a:rPr>
                        <a:t>By all accounts, Dennis Kozlowski, the indicted former CEO of Tyco International, had a high degree of Machiavellianism. He apparently came to believe that his position of power in the company gave him the right to do just about anything he wanted with company resources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22205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6110161"/>
              </p:ext>
            </p:extLst>
          </p:nvPr>
        </p:nvGraphicFramePr>
        <p:xfrm>
          <a:off x="1874163" y="2288246"/>
          <a:ext cx="10013037" cy="3188591"/>
        </p:xfrm>
        <a:graphic>
          <a:graphicData uri="http://schemas.openxmlformats.org/drawingml/2006/table">
            <a:tbl>
              <a:tblPr firstRow="1" bandRow="1">
                <a:tableStyleId>{5C22544A-7EE6-4342-B048-85BDC9FD1C3A}</a:tableStyleId>
              </a:tblPr>
              <a:tblGrid>
                <a:gridCol w="1987348">
                  <a:extLst>
                    <a:ext uri="{9D8B030D-6E8A-4147-A177-3AD203B41FA5}">
                      <a16:colId xmlns:a16="http://schemas.microsoft.com/office/drawing/2014/main" val="3966072766"/>
                    </a:ext>
                  </a:extLst>
                </a:gridCol>
                <a:gridCol w="802568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risk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risk (also called risk propensity): </a:t>
                      </a:r>
                      <a:r>
                        <a:rPr lang="en-US" b="0" i="0" u="none" dirty="0">
                          <a:solidFill>
                            <a:schemeClr val="tx1"/>
                          </a:solidFill>
                          <a:latin typeface="Times New Roman" panose="02020603050405020304" pitchFamily="18" charset="0"/>
                          <a:cs typeface="Times New Roman" panose="02020603050405020304" pitchFamily="18" charset="0"/>
                        </a:rPr>
                        <a:t>is the degree to which a person is comfortable accepting risk and is willing to take chances and to make risky decisions.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A manager with a high tolerance for risk, for example, might experiment with new ideas and gamble on new products. Such a manager might also lead the organization in new and different directions.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 manager with low tolerance for risk might lead an organization to stagnation and excessive conservatism or might help the organization successfully weather turbulent and unpredictable times by maintaining stability and calm.</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516894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434045661"/>
              </p:ext>
            </p:extLst>
          </p:nvPr>
        </p:nvGraphicFramePr>
        <p:xfrm>
          <a:off x="1874163" y="2288246"/>
          <a:ext cx="9902228" cy="3657600"/>
        </p:xfrm>
        <a:graphic>
          <a:graphicData uri="http://schemas.openxmlformats.org/drawingml/2006/table">
            <a:tbl>
              <a:tblPr firstRow="1" bandRow="1">
                <a:tableStyleId>{5C22544A-7EE6-4342-B048-85BDC9FD1C3A}</a:tableStyleId>
              </a:tblPr>
              <a:tblGrid>
                <a:gridCol w="1603320">
                  <a:extLst>
                    <a:ext uri="{9D8B030D-6E8A-4147-A177-3AD203B41FA5}">
                      <a16:colId xmlns:a16="http://schemas.microsoft.com/office/drawing/2014/main" val="3966072766"/>
                    </a:ext>
                  </a:extLst>
                </a:gridCol>
                <a:gridCol w="829890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ambiguity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ambiguity </a:t>
                      </a:r>
                      <a:r>
                        <a:rPr lang="en-US" b="0" i="0" u="none" dirty="0">
                          <a:solidFill>
                            <a:schemeClr val="tx1"/>
                          </a:solidFill>
                          <a:latin typeface="Times New Roman" panose="02020603050405020304" pitchFamily="18" charset="0"/>
                          <a:cs typeface="Times New Roman" panose="02020603050405020304" pitchFamily="18" charset="0"/>
                        </a:rPr>
                        <a:t>reflects the tendency to view ambiguous situations as either threatening or desirable.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Intolerance for ambiguity reflects a tendency to perceive or interpret vague, incomplete, or fragmented information or information with multiple, inconsistent, or contradictory meanings as an actual or potential source of psychological discomfort or threat.</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Being tolerant of ambiguity is related to creativity, positive attitudes toward risk, and orientation to diversity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Managers with a low tolerance for ambiguity tend to be more directive with their staff and do not empower them to make their own decisions at work. The best managerial strategy is to place individuals with a low tolerance for ambiguity in well-defined and regulated tasks.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615808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877952939"/>
              </p:ext>
            </p:extLst>
          </p:nvPr>
        </p:nvGraphicFramePr>
        <p:xfrm>
          <a:off x="1874163" y="2288246"/>
          <a:ext cx="9902229" cy="2834640"/>
        </p:xfrm>
        <a:graphic>
          <a:graphicData uri="http://schemas.openxmlformats.org/drawingml/2006/table">
            <a:tbl>
              <a:tblPr firstRow="1" bandRow="1">
                <a:tableStyleId>{5C22544A-7EE6-4342-B048-85BDC9FD1C3A}</a:tableStyleId>
              </a:tblPr>
              <a:tblGrid>
                <a:gridCol w="2287934">
                  <a:extLst>
                    <a:ext uri="{9D8B030D-6E8A-4147-A177-3AD203B41FA5}">
                      <a16:colId xmlns:a16="http://schemas.microsoft.com/office/drawing/2014/main" val="3966072766"/>
                    </a:ext>
                  </a:extLst>
                </a:gridCol>
                <a:gridCol w="7614295">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Type A personality </a:t>
                      </a:r>
                      <a:r>
                        <a:rPr lang="en-US" b="0" i="0" u="none" dirty="0">
                          <a:solidFill>
                            <a:schemeClr val="tx1"/>
                          </a:solidFill>
                          <a:latin typeface="Times New Roman" panose="02020603050405020304" pitchFamily="18" charset="0"/>
                          <a:cs typeface="Times New Roman" panose="02020603050405020304" pitchFamily="18" charset="0"/>
                        </a:rPr>
                        <a:t>is impatient, competitive, ambitious, and uptight.</a:t>
                      </a:r>
                    </a:p>
                    <a:p>
                      <a:pPr marL="285750" indent="-285750" algn="just">
                        <a:buFont typeface="Wingdings" panose="05000000000000000000" pitchFamily="2" charset="2"/>
                        <a:buChar char="§"/>
                      </a:pPr>
                      <a:r>
                        <a:rPr lang="en-US" sz="1800" b="1" i="1" u="sng" kern="1200" dirty="0">
                          <a:solidFill>
                            <a:schemeClr val="tx1"/>
                          </a:solidFill>
                          <a:latin typeface="Times New Roman" panose="02020603050405020304" pitchFamily="18" charset="0"/>
                          <a:ea typeface="+mn-ea"/>
                          <a:cs typeface="Times New Roman" panose="02020603050405020304" pitchFamily="18" charset="0"/>
                        </a:rPr>
                        <a:t>The Type B personality </a:t>
                      </a:r>
                      <a:r>
                        <a:rPr lang="en-US" b="0" i="0" u="none" dirty="0">
                          <a:solidFill>
                            <a:schemeClr val="tx1"/>
                          </a:solidFill>
                          <a:latin typeface="Times New Roman" panose="02020603050405020304" pitchFamily="18" charset="0"/>
                          <a:cs typeface="Times New Roman" panose="02020603050405020304" pitchFamily="18" charset="0"/>
                        </a:rPr>
                        <a:t>is more relaxed and easygoing and less overtly competitive than Type A.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Type Bs are not without stress, but they confront challenges and external threats less frantically. Unlike Type As,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Type B personalities rarely experience a frustrated sense of wasting time when not actively engaged in productive activity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Although Type As often have higher job performance than Type Bs, Type As are also more prone to stress and coronary heart disease.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4699769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pSp>
        <p:nvGrpSpPr>
          <p:cNvPr id="14" name="Group 13">
            <a:extLst>
              <a:ext uri="{FF2B5EF4-FFF2-40B4-BE49-F238E27FC236}">
                <a16:creationId xmlns:a16="http://schemas.microsoft.com/office/drawing/2014/main" id="{E75CE000-4BDF-47DA-AE8A-D4EC37390107}"/>
              </a:ext>
            </a:extLst>
          </p:cNvPr>
          <p:cNvGrpSpPr/>
          <p:nvPr/>
        </p:nvGrpSpPr>
        <p:grpSpPr>
          <a:xfrm>
            <a:off x="1416372" y="2362150"/>
            <a:ext cx="10347003" cy="3325124"/>
            <a:chOff x="1416372" y="2362150"/>
            <a:chExt cx="10347003" cy="3325124"/>
          </a:xfrm>
        </p:grpSpPr>
        <p:pic>
          <p:nvPicPr>
            <p:cNvPr id="10" name="Picture 9">
              <a:extLst>
                <a:ext uri="{FF2B5EF4-FFF2-40B4-BE49-F238E27FC236}">
                  <a16:creationId xmlns:a16="http://schemas.microsoft.com/office/drawing/2014/main" id="{4081CE31-69D4-48E2-94B2-FEEAF5691F90}"/>
                </a:ext>
              </a:extLst>
            </p:cNvPr>
            <p:cNvPicPr>
              <a:picLocks noChangeAspect="1"/>
            </p:cNvPicPr>
            <p:nvPr/>
          </p:nvPicPr>
          <p:blipFill>
            <a:blip r:embed="rId7"/>
            <a:stretch>
              <a:fillRect/>
            </a:stretch>
          </p:blipFill>
          <p:spPr>
            <a:xfrm>
              <a:off x="6096000" y="2362150"/>
              <a:ext cx="5667375" cy="3325124"/>
            </a:xfrm>
            <a:prstGeom prst="rect">
              <a:avLst/>
            </a:prstGeom>
          </p:spPr>
        </p:pic>
        <p:sp>
          <p:nvSpPr>
            <p:cNvPr id="16" name="TextBox 15">
              <a:extLst>
                <a:ext uri="{FF2B5EF4-FFF2-40B4-BE49-F238E27FC236}">
                  <a16:creationId xmlns:a16="http://schemas.microsoft.com/office/drawing/2014/main" id="{48AD0133-ECD7-4766-873A-BC943FAEC5A3}"/>
                </a:ext>
              </a:extLst>
            </p:cNvPr>
            <p:cNvSpPr txBox="1"/>
            <p:nvPr/>
          </p:nvSpPr>
          <p:spPr>
            <a:xfrm>
              <a:off x="1416372" y="3147549"/>
              <a:ext cx="4449737"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 Type B personality describes someone who is relaxed, easygoing, and less overtly competitive. This manager seems to be calm and relaxed as she completes a project. While we can’t be certain, it would appear likely that she has a Type B personality.</a:t>
              </a:r>
            </a:p>
          </p:txBody>
        </p:sp>
      </p:grpSp>
      <p:sp>
        <p:nvSpPr>
          <p:cNvPr id="17" name="TextBox 16">
            <a:extLst>
              <a:ext uri="{FF2B5EF4-FFF2-40B4-BE49-F238E27FC236}">
                <a16:creationId xmlns:a16="http://schemas.microsoft.com/office/drawing/2014/main" id="{1A19A140-7A55-4EF9-9620-B81D8A89E9D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5278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58698385"/>
              </p:ext>
            </p:extLst>
          </p:nvPr>
        </p:nvGraphicFramePr>
        <p:xfrm>
          <a:off x="1874164" y="2288246"/>
          <a:ext cx="5409506" cy="3657600"/>
        </p:xfrm>
        <a:graphic>
          <a:graphicData uri="http://schemas.openxmlformats.org/drawingml/2006/table">
            <a:tbl>
              <a:tblPr firstRow="1" bandRow="1">
                <a:tableStyleId>{5C22544A-7EE6-4342-B048-85BDC9FD1C3A}</a:tableStyleId>
              </a:tblPr>
              <a:tblGrid>
                <a:gridCol w="1249880">
                  <a:extLst>
                    <a:ext uri="{9D8B030D-6E8A-4147-A177-3AD203B41FA5}">
                      <a16:colId xmlns:a16="http://schemas.microsoft.com/office/drawing/2014/main" val="3966072766"/>
                    </a:ext>
                  </a:extLst>
                </a:gridCol>
                <a:gridCol w="4159626">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managers, having a high Type A personality and an external locus of control is associated with greater levels of perceived stress, lower job satisfaction, and poorer physical and mental health compared to those with a Type B personality and an internal locus of control. Some researchers have even suggested that negative health consequences may outweigh the superficial attractiveness of the Type A personality in a managerial position.</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4" name="Group 13">
            <a:extLst>
              <a:ext uri="{FF2B5EF4-FFF2-40B4-BE49-F238E27FC236}">
                <a16:creationId xmlns:a16="http://schemas.microsoft.com/office/drawing/2014/main" id="{C7A7F888-A9A2-4DE7-BACF-13AF658C191E}"/>
              </a:ext>
            </a:extLst>
          </p:cNvPr>
          <p:cNvGrpSpPr/>
          <p:nvPr/>
        </p:nvGrpSpPr>
        <p:grpSpPr>
          <a:xfrm>
            <a:off x="7475492" y="1964212"/>
            <a:ext cx="4392173" cy="3989704"/>
            <a:chOff x="7475492" y="1964212"/>
            <a:chExt cx="4392173" cy="3989704"/>
          </a:xfrm>
        </p:grpSpPr>
        <p:pic>
          <p:nvPicPr>
            <p:cNvPr id="10" name="Picture 9">
              <a:extLst>
                <a:ext uri="{FF2B5EF4-FFF2-40B4-BE49-F238E27FC236}">
                  <a16:creationId xmlns:a16="http://schemas.microsoft.com/office/drawing/2014/main" id="{B3FC5874-FA7B-47CF-AF51-4549BFC89377}"/>
                </a:ext>
              </a:extLst>
            </p:cNvPr>
            <p:cNvPicPr>
              <a:picLocks noChangeAspect="1"/>
            </p:cNvPicPr>
            <p:nvPr/>
          </p:nvPicPr>
          <p:blipFill>
            <a:blip r:embed="rId7"/>
            <a:stretch>
              <a:fillRect/>
            </a:stretch>
          </p:blipFill>
          <p:spPr>
            <a:xfrm>
              <a:off x="7475492" y="1964212"/>
              <a:ext cx="4392173" cy="2512376"/>
            </a:xfrm>
            <a:prstGeom prst="rect">
              <a:avLst/>
            </a:prstGeom>
          </p:spPr>
        </p:pic>
        <p:sp>
          <p:nvSpPr>
            <p:cNvPr id="16" name="TextBox 15">
              <a:extLst>
                <a:ext uri="{FF2B5EF4-FFF2-40B4-BE49-F238E27FC236}">
                  <a16:creationId xmlns:a16="http://schemas.microsoft.com/office/drawing/2014/main" id="{70AB77C0-731E-4E58-9C9D-AFBAAA8C4C1B}"/>
                </a:ext>
              </a:extLst>
            </p:cNvPr>
            <p:cNvSpPr txBox="1"/>
            <p:nvPr/>
          </p:nvSpPr>
          <p:spPr>
            <a:xfrm>
              <a:off x="7570456" y="4476588"/>
              <a:ext cx="4202243" cy="1477328"/>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Few people have extreme Type A or Type B personality profiles. Instead, people tend toward one type or the other. This is reflected by the overlap between the profiles shown here</a:t>
              </a:r>
            </a:p>
          </p:txBody>
        </p:sp>
      </p:grpSp>
    </p:spTree>
    <p:extLst>
      <p:ext uri="{BB962C8B-B14F-4D97-AF65-F5344CB8AC3E}">
        <p14:creationId xmlns:p14="http://schemas.microsoft.com/office/powerpoint/2010/main" val="36963611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45483957"/>
              </p:ext>
            </p:extLst>
          </p:nvPr>
        </p:nvGraphicFramePr>
        <p:xfrm>
          <a:off x="1874164" y="2321150"/>
          <a:ext cx="9666096" cy="3108960"/>
        </p:xfrm>
        <a:graphic>
          <a:graphicData uri="http://schemas.openxmlformats.org/drawingml/2006/table">
            <a:tbl>
              <a:tblPr firstRow="1" bandRow="1">
                <a:tableStyleId>{5C22544A-7EE6-4342-B048-85BDC9FD1C3A}</a:tableStyleId>
              </a:tblPr>
              <a:tblGrid>
                <a:gridCol w="2319464">
                  <a:extLst>
                    <a:ext uri="{9D8B030D-6E8A-4147-A177-3AD203B41FA5}">
                      <a16:colId xmlns:a16="http://schemas.microsoft.com/office/drawing/2014/main" val="3966072766"/>
                    </a:ext>
                  </a:extLst>
                </a:gridCol>
                <a:gridCol w="7346632">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Workplace bullying: </a:t>
                      </a:r>
                      <a:r>
                        <a:rPr lang="en-US" b="0" i="0" u="none" dirty="0">
                          <a:solidFill>
                            <a:schemeClr val="tx1"/>
                          </a:solidFill>
                          <a:latin typeface="Times New Roman" panose="02020603050405020304" pitchFamily="18" charset="0"/>
                          <a:cs typeface="Times New Roman" panose="02020603050405020304" pitchFamily="18" charset="0"/>
                        </a:rPr>
                        <a:t>is a repeated mistreatment of another employee through verbal abuse; conduct that is threatening, humiliating, or intimidating; or sabotage that interferes with the other person’s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Bullying costs employers through higher turnover, greater absenteeism, higher workers’ compensation costs, and higher disability insurance rates, not to mention a diminished reputation as a desirable place to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Who tends to become a bully? Bullying is complex and comes in a variety of forms, but common to all types is the abuse of authority and power, stemming from the bully’s need to control another person. Machiavellianism may lead to bullying.</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90308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764596628"/>
              </p:ext>
            </p:extLst>
          </p:nvPr>
        </p:nvGraphicFramePr>
        <p:xfrm>
          <a:off x="1874164" y="2210782"/>
          <a:ext cx="9666096" cy="1737360"/>
        </p:xfrm>
        <a:graphic>
          <a:graphicData uri="http://schemas.openxmlformats.org/drawingml/2006/table">
            <a:tbl>
              <a:tblPr firstRow="1" bandRow="1">
                <a:tableStyleId>{5C22544A-7EE6-4342-B048-85BDC9FD1C3A}</a:tableStyleId>
              </a:tblPr>
              <a:tblGrid>
                <a:gridCol w="208280">
                  <a:extLst>
                    <a:ext uri="{9D8B030D-6E8A-4147-A177-3AD203B41FA5}">
                      <a16:colId xmlns:a16="http://schemas.microsoft.com/office/drawing/2014/main" val="3966072766"/>
                    </a:ext>
                  </a:extLst>
                </a:gridCol>
                <a:gridCol w="9457816">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 information processing capacity, </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verbal ability, and </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9043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97935656"/>
              </p:ext>
            </p:extLst>
          </p:nvPr>
        </p:nvGraphicFramePr>
        <p:xfrm>
          <a:off x="1874164" y="2210782"/>
          <a:ext cx="9902228" cy="338328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4">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General Mental Ability: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General mental ability </a:t>
                      </a:r>
                      <a:r>
                        <a:rPr lang="en-US"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a:t>
                      </a:r>
                      <a:r>
                        <a:rPr lang="en-US" b="0" i="0" u="none" dirty="0" smtClean="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It is associated with the increased ability to acquire, process, and synthesize information and has been defined simply as the ability to learn</a:t>
                      </a:r>
                      <a:r>
                        <a:rPr lang="en-US" b="0" i="0" u="none" dirty="0" smtClean="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including </a:t>
                      </a:r>
                      <a:r>
                        <a:rPr lang="en-US" b="1" i="0" u="none" dirty="0">
                          <a:solidFill>
                            <a:schemeClr val="tx1"/>
                          </a:solidFill>
                          <a:latin typeface="Times New Roman" panose="02020603050405020304" pitchFamily="18" charset="0"/>
                          <a:cs typeface="Times New Roman" panose="02020603050405020304" pitchFamily="18" charset="0"/>
                        </a:rPr>
                        <a:t>Google</a:t>
                      </a:r>
                      <a:r>
                        <a:rPr lang="en-US" b="0" i="0" u="none" dirty="0">
                          <a:solidFill>
                            <a:schemeClr val="tx1"/>
                          </a:solidFill>
                          <a:latin typeface="Times New Roman" panose="02020603050405020304" pitchFamily="18" charset="0"/>
                          <a:cs typeface="Times New Roman" panose="02020603050405020304" pitchFamily="18" charset="0"/>
                        </a:rPr>
                        <a:t>, prefer to hire for general mental ability rather than experience</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1- General Mental Ability:</a:t>
            </a:r>
          </a:p>
        </p:txBody>
      </p:sp>
    </p:spTree>
    <p:extLst>
      <p:ext uri="{BB962C8B-B14F-4D97-AF65-F5344CB8AC3E}">
        <p14:creationId xmlns:p14="http://schemas.microsoft.com/office/powerpoint/2010/main" val="33480776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739423670"/>
              </p:ext>
            </p:extLst>
          </p:nvPr>
        </p:nvGraphicFramePr>
        <p:xfrm>
          <a:off x="1874164" y="2313634"/>
          <a:ext cx="9902228" cy="310896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4">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2- Information processing capacity:</a:t>
            </a:r>
          </a:p>
        </p:txBody>
      </p:sp>
    </p:spTree>
    <p:extLst>
      <p:ext uri="{BB962C8B-B14F-4D97-AF65-F5344CB8AC3E}">
        <p14:creationId xmlns:p14="http://schemas.microsoft.com/office/powerpoint/2010/main" val="12853514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04612506"/>
              </p:ext>
            </p:extLst>
          </p:nvPr>
        </p:nvGraphicFramePr>
        <p:xfrm>
          <a:off x="1874164" y="2313634"/>
          <a:ext cx="9477008" cy="3108960"/>
        </p:xfrm>
        <a:graphic>
          <a:graphicData uri="http://schemas.openxmlformats.org/drawingml/2006/table">
            <a:tbl>
              <a:tblPr firstRow="1" bandRow="1">
                <a:tableStyleId>{5C22544A-7EE6-4342-B048-85BDC9FD1C3A}</a:tableStyleId>
              </a:tblPr>
              <a:tblGrid>
                <a:gridCol w="2385835">
                  <a:extLst>
                    <a:ext uri="{9D8B030D-6E8A-4147-A177-3AD203B41FA5}">
                      <a16:colId xmlns:a16="http://schemas.microsoft.com/office/drawing/2014/main" val="3966072766"/>
                    </a:ext>
                  </a:extLst>
                </a:gridCol>
                <a:gridCol w="7091173">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a:t>
                      </a:r>
                      <a:r>
                        <a:rPr lang="en-US" b="0" i="0" u="none" dirty="0" err="1">
                          <a:solidFill>
                            <a:schemeClr val="tx1"/>
                          </a:solidFill>
                          <a:latin typeface="Times New Roman" panose="02020603050405020304" pitchFamily="18" charset="0"/>
                          <a:cs typeface="Times New Roman" panose="02020603050405020304" pitchFamily="18" charset="0"/>
                        </a:rPr>
                        <a:t>Wonderlic</a:t>
                      </a:r>
                      <a:r>
                        <a:rPr lang="en-US" b="0" i="0" u="none" dirty="0">
                          <a:solidFill>
                            <a:schemeClr val="tx1"/>
                          </a:solidFill>
                          <a:latin typeface="Times New Roman" panose="02020603050405020304" pitchFamily="18" charset="0"/>
                          <a:cs typeface="Times New Roman" panose="02020603050405020304" pitchFamily="18" charset="0"/>
                        </a:rPr>
                        <a:t> Personnel Test, Raven’s Progressive Matrices, the Kaufman Brief Intelligence Test, and the Wechsler Abbreviated Scale of Intelligence. Table 3.3 presents example items like those incorporated into the </a:t>
                      </a:r>
                      <a:r>
                        <a:rPr lang="en-US" b="0" i="0" u="none" dirty="0" err="1">
                          <a:solidFill>
                            <a:schemeClr val="tx1"/>
                          </a:solidFill>
                          <a:latin typeface="Times New Roman" panose="02020603050405020304" pitchFamily="18" charset="0"/>
                          <a:cs typeface="Times New Roman" panose="02020603050405020304" pitchFamily="18" charset="0"/>
                        </a:rPr>
                        <a:t>Wonderlic</a:t>
                      </a:r>
                      <a:r>
                        <a:rPr lang="en-US" b="0" i="0" u="none" dirty="0">
                          <a:solidFill>
                            <a:schemeClr val="tx1"/>
                          </a:solidFill>
                          <a:latin typeface="Times New Roman" panose="02020603050405020304" pitchFamily="18" charset="0"/>
                          <a:cs typeface="Times New Roman" panose="02020603050405020304" pitchFamily="18" charset="0"/>
                        </a:rPr>
                        <a:t> test.</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2- Information processing capacity:</a:t>
            </a:r>
          </a:p>
        </p:txBody>
      </p:sp>
    </p:spTree>
    <p:extLst>
      <p:ext uri="{BB962C8B-B14F-4D97-AF65-F5344CB8AC3E}">
        <p14:creationId xmlns:p14="http://schemas.microsoft.com/office/powerpoint/2010/main" val="41735761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General Mental Ability:</a:t>
            </a:r>
          </a:p>
        </p:txBody>
      </p:sp>
      <p:sp>
        <p:nvSpPr>
          <p:cNvPr id="16" name="TextBox 15">
            <a:extLst>
              <a:ext uri="{FF2B5EF4-FFF2-40B4-BE49-F238E27FC236}">
                <a16:creationId xmlns:a16="http://schemas.microsoft.com/office/drawing/2014/main" id="{B398BC36-A6F9-417B-803F-21E7E112CBA0}"/>
              </a:ext>
            </a:extLst>
          </p:cNvPr>
          <p:cNvSpPr txBox="1"/>
          <p:nvPr/>
        </p:nvSpPr>
        <p:spPr>
          <a:xfrm>
            <a:off x="1828432" y="2295188"/>
            <a:ext cx="10152893" cy="3139321"/>
          </a:xfrm>
          <a:prstGeom prst="rect">
            <a:avLst/>
          </a:prstGeom>
          <a:noFill/>
        </p:spPr>
        <p:txBody>
          <a:bodyPr wrap="square">
            <a:spAutoFit/>
          </a:bodyPr>
          <a:lstStyle/>
          <a:p>
            <a:r>
              <a:rPr lang="en-US" b="1" i="1" u="sng" dirty="0">
                <a:latin typeface="Times New Roman" panose="02020603050405020304" pitchFamily="18" charset="0"/>
                <a:cs typeface="Times New Roman" panose="02020603050405020304" pitchFamily="18" charset="0"/>
              </a:rPr>
              <a:t>Table 3.3.</a:t>
            </a:r>
          </a:p>
          <a:p>
            <a:r>
              <a:rPr lang="en-US" dirty="0">
                <a:latin typeface="Times New Roman" panose="02020603050405020304" pitchFamily="18" charset="0"/>
                <a:cs typeface="Times New Roman" panose="02020603050405020304" pitchFamily="18" charset="0"/>
              </a:rPr>
              <a:t>Mental Ability Test Items: The following questions are similar to those found on the </a:t>
            </a:r>
            <a:r>
              <a:rPr lang="en-US" dirty="0" err="1">
                <a:latin typeface="Times New Roman" panose="02020603050405020304" pitchFamily="18" charset="0"/>
                <a:cs typeface="Times New Roman" panose="02020603050405020304" pitchFamily="18" charset="0"/>
              </a:rPr>
              <a:t>Wonderlic</a:t>
            </a:r>
            <a:r>
              <a:rPr lang="en-US" dirty="0">
                <a:latin typeface="Times New Roman" panose="02020603050405020304" pitchFamily="18" charset="0"/>
                <a:cs typeface="Times New Roman" panose="02020603050405020304" pitchFamily="18" charset="0"/>
              </a:rPr>
              <a:t> Personnel Test measuring mental ability. The answers are at the bottom of the table.</a:t>
            </a:r>
          </a:p>
          <a:p>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Assume the first two statements are true. Is the final one (1) true (2) false or (3) not certain?</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The girl plays soccer.</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All soccer players wear cleats.</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The girl wears cleats.</a:t>
            </a:r>
          </a:p>
          <a:p>
            <a:endParaRPr lang="en-US" i="1" dirty="0">
              <a:latin typeface="Times New Roman" panose="02020603050405020304" pitchFamily="18" charset="0"/>
              <a:cs typeface="Times New Roman" panose="02020603050405020304" pitchFamily="18" charset="0"/>
            </a:endParaRPr>
          </a:p>
          <a:p>
            <a:r>
              <a:rPr lang="en-US" i="1" dirty="0">
                <a:latin typeface="Times New Roman" panose="02020603050405020304" pitchFamily="18" charset="0"/>
                <a:cs typeface="Times New Roman" panose="02020603050405020304" pitchFamily="18" charset="0"/>
              </a:rPr>
              <a:t>ANSWER ↓</a:t>
            </a:r>
          </a:p>
          <a:p>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A33CDB3E-5AEE-4D1E-99DA-82544E3B4527}"/>
              </a:ext>
            </a:extLst>
          </p:cNvPr>
          <p:cNvSpPr txBox="1"/>
          <p:nvPr/>
        </p:nvSpPr>
        <p:spPr>
          <a:xfrm>
            <a:off x="1828432" y="5165437"/>
            <a:ext cx="1403131" cy="369332"/>
          </a:xfrm>
          <a:prstGeom prst="rect">
            <a:avLst/>
          </a:prstGeom>
          <a:noFill/>
        </p:spPr>
        <p:txBody>
          <a:bodyPr wrap="square" rtlCol="0">
            <a:spAutoFit/>
          </a:bodyPr>
          <a:lstStyle/>
          <a:p>
            <a:r>
              <a:rPr lang="en-US" dirty="0">
                <a:solidFill>
                  <a:srgbClr val="C00000"/>
                </a:solidFill>
              </a:rPr>
              <a:t> True</a:t>
            </a:r>
          </a:p>
        </p:txBody>
      </p:sp>
    </p:spTree>
    <p:extLst>
      <p:ext uri="{BB962C8B-B14F-4D97-AF65-F5344CB8AC3E}">
        <p14:creationId xmlns:p14="http://schemas.microsoft.com/office/powerpoint/2010/main" val="31396004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General Mental Ability:</a:t>
            </a:r>
          </a:p>
        </p:txBody>
      </p:sp>
      <p:sp>
        <p:nvSpPr>
          <p:cNvPr id="16" name="TextBox 15">
            <a:extLst>
              <a:ext uri="{FF2B5EF4-FFF2-40B4-BE49-F238E27FC236}">
                <a16:creationId xmlns:a16="http://schemas.microsoft.com/office/drawing/2014/main" id="{B398BC36-A6F9-417B-803F-21E7E112CBA0}"/>
              </a:ext>
            </a:extLst>
          </p:cNvPr>
          <p:cNvSpPr txBox="1"/>
          <p:nvPr/>
        </p:nvSpPr>
        <p:spPr>
          <a:xfrm>
            <a:off x="1842634" y="2246562"/>
            <a:ext cx="12486288" cy="3970318"/>
          </a:xfrm>
          <a:prstGeom prst="rect">
            <a:avLst/>
          </a:prstGeom>
          <a:noFill/>
        </p:spPr>
        <p:txBody>
          <a:bodyPr wrap="square">
            <a:spAutoFit/>
          </a:bodyPr>
          <a:lstStyle/>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Paper sells for $0.36 per pad. What will three pads cost?</a:t>
            </a:r>
          </a:p>
          <a:p>
            <a:r>
              <a:rPr lang="en-US" dirty="0">
                <a:latin typeface="Times New Roman" panose="02020603050405020304" pitchFamily="18" charset="0"/>
                <a:cs typeface="Times New Roman" panose="02020603050405020304" pitchFamily="18" charset="0"/>
              </a:rPr>
              <a:t>ANSWER ↓</a:t>
            </a: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How many of the five pairs of items listed below are exact duplicates?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Pullman, K. M.	</a:t>
            </a:r>
            <a:r>
              <a:rPr lang="en-US" dirty="0" err="1">
                <a:latin typeface="Times New Roman" panose="02020603050405020304" pitchFamily="18" charset="0"/>
                <a:cs typeface="Times New Roman" panose="02020603050405020304" pitchFamily="18" charset="0"/>
              </a:rPr>
              <a:t>Puilman</a:t>
            </a:r>
            <a:r>
              <a:rPr lang="en-US" dirty="0">
                <a:latin typeface="Times New Roman" panose="02020603050405020304" pitchFamily="18" charset="0"/>
                <a:cs typeface="Times New Roman" panose="02020603050405020304" pitchFamily="18" charset="0"/>
              </a:rPr>
              <a:t>, K. M.</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Jeffrey, C. K.	Jeffrey, C. K.</a:t>
            </a:r>
          </a:p>
          <a:p>
            <a:pPr marL="285750"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Schoeft</a:t>
            </a:r>
            <a:r>
              <a:rPr lang="en-US" dirty="0">
                <a:latin typeface="Times New Roman" panose="02020603050405020304" pitchFamily="18" charset="0"/>
                <a:cs typeface="Times New Roman" panose="02020603050405020304" pitchFamily="18" charset="0"/>
              </a:rPr>
              <a:t>, J. P.	</a:t>
            </a:r>
            <a:r>
              <a:rPr lang="en-US" dirty="0" err="1">
                <a:latin typeface="Times New Roman" panose="02020603050405020304" pitchFamily="18" charset="0"/>
                <a:cs typeface="Times New Roman" panose="02020603050405020304" pitchFamily="18" charset="0"/>
              </a:rPr>
              <a:t>Shoeft</a:t>
            </a:r>
            <a:r>
              <a:rPr lang="en-US" dirty="0">
                <a:latin typeface="Times New Roman" panose="02020603050405020304" pitchFamily="18" charset="0"/>
                <a:cs typeface="Times New Roman" panose="02020603050405020304" pitchFamily="18" charset="0"/>
              </a:rPr>
              <a:t>, J. P.</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Lima, L. R.	Lima, L. R.</a:t>
            </a:r>
          </a:p>
          <a:p>
            <a:pPr marL="285750"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Woerner</a:t>
            </a:r>
            <a:r>
              <a:rPr lang="en-US" dirty="0">
                <a:latin typeface="Times New Roman" panose="02020603050405020304" pitchFamily="18" charset="0"/>
                <a:cs typeface="Times New Roman" panose="02020603050405020304" pitchFamily="18" charset="0"/>
              </a:rPr>
              <a:t>, K. E.	</a:t>
            </a:r>
            <a:r>
              <a:rPr lang="en-US" dirty="0" err="1">
                <a:latin typeface="Times New Roman" panose="02020603050405020304" pitchFamily="18" charset="0"/>
                <a:cs typeface="Times New Roman" panose="02020603050405020304" pitchFamily="18" charset="0"/>
              </a:rPr>
              <a:t>Woerner</a:t>
            </a:r>
            <a:r>
              <a:rPr lang="en-US" dirty="0">
                <a:latin typeface="Times New Roman" panose="02020603050405020304" pitchFamily="18" charset="0"/>
                <a:cs typeface="Times New Roman" panose="02020603050405020304" pitchFamily="18" charset="0"/>
              </a:rPr>
              <a:t>, K. C.</a:t>
            </a:r>
          </a:p>
          <a:p>
            <a:r>
              <a:rPr lang="en-US" dirty="0">
                <a:latin typeface="Times New Roman" panose="02020603050405020304" pitchFamily="18" charset="0"/>
                <a:cs typeface="Times New Roman" panose="02020603050405020304" pitchFamily="18" charset="0"/>
              </a:rPr>
              <a:t>ANSWER ↓</a:t>
            </a: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PRESENT PRESERVE—Do these words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Have similar meanings?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Have contradictory meanings?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Mean neither the same nor the opposite?</a:t>
            </a:r>
          </a:p>
          <a:p>
            <a:endParaRPr lang="en-US"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249A768-712E-40F6-91B6-E528E5EB5222}"/>
              </a:ext>
            </a:extLst>
          </p:cNvPr>
          <p:cNvSpPr txBox="1"/>
          <p:nvPr/>
        </p:nvSpPr>
        <p:spPr>
          <a:xfrm>
            <a:off x="3152735" y="2510212"/>
            <a:ext cx="1403131" cy="646331"/>
          </a:xfrm>
          <a:prstGeom prst="rect">
            <a:avLst/>
          </a:prstGeom>
          <a:noFill/>
        </p:spPr>
        <p:txBody>
          <a:bodyPr wrap="square" rtlCol="0">
            <a:spAutoFit/>
          </a:bodyPr>
          <a:lstStyle/>
          <a:p>
            <a:r>
              <a:rPr lang="en-US" dirty="0">
                <a:solidFill>
                  <a:srgbClr val="C00000"/>
                </a:solidFill>
              </a:rPr>
              <a:t> $1.08</a:t>
            </a:r>
          </a:p>
          <a:p>
            <a:endParaRPr lang="en-US" dirty="0">
              <a:solidFill>
                <a:srgbClr val="C00000"/>
              </a:solidFill>
            </a:endParaRPr>
          </a:p>
        </p:txBody>
      </p:sp>
      <p:sp>
        <p:nvSpPr>
          <p:cNvPr id="15" name="TextBox 14">
            <a:extLst>
              <a:ext uri="{FF2B5EF4-FFF2-40B4-BE49-F238E27FC236}">
                <a16:creationId xmlns:a16="http://schemas.microsoft.com/office/drawing/2014/main" id="{6B29DBF8-5BC1-4CE3-894E-CB7E63ECBD80}"/>
              </a:ext>
            </a:extLst>
          </p:cNvPr>
          <p:cNvSpPr txBox="1"/>
          <p:nvPr/>
        </p:nvSpPr>
        <p:spPr>
          <a:xfrm>
            <a:off x="3152734" y="4465013"/>
            <a:ext cx="1403131" cy="646331"/>
          </a:xfrm>
          <a:prstGeom prst="rect">
            <a:avLst/>
          </a:prstGeom>
          <a:noFill/>
        </p:spPr>
        <p:txBody>
          <a:bodyPr wrap="square" rtlCol="0">
            <a:spAutoFit/>
          </a:bodyPr>
          <a:lstStyle/>
          <a:p>
            <a:r>
              <a:rPr lang="en-US" dirty="0">
                <a:solidFill>
                  <a:srgbClr val="C00000"/>
                </a:solidFill>
              </a:rPr>
              <a:t>2</a:t>
            </a:r>
          </a:p>
          <a:p>
            <a:endParaRPr lang="en-US" dirty="0">
              <a:solidFill>
                <a:srgbClr val="C00000"/>
              </a:solidFill>
            </a:endParaRPr>
          </a:p>
        </p:txBody>
      </p:sp>
      <p:sp>
        <p:nvSpPr>
          <p:cNvPr id="17" name="TextBox 16">
            <a:extLst>
              <a:ext uri="{FF2B5EF4-FFF2-40B4-BE49-F238E27FC236}">
                <a16:creationId xmlns:a16="http://schemas.microsoft.com/office/drawing/2014/main" id="{51F30193-E2D9-49D9-954D-9BAB59F488F3}"/>
              </a:ext>
            </a:extLst>
          </p:cNvPr>
          <p:cNvSpPr txBox="1"/>
          <p:nvPr/>
        </p:nvSpPr>
        <p:spPr>
          <a:xfrm>
            <a:off x="6267885" y="4700812"/>
            <a:ext cx="2407655" cy="646331"/>
          </a:xfrm>
          <a:prstGeom prst="rect">
            <a:avLst/>
          </a:prstGeom>
          <a:noFill/>
        </p:spPr>
        <p:txBody>
          <a:bodyPr wrap="square" rtlCol="0">
            <a:spAutoFit/>
          </a:bodyPr>
          <a:lstStyle/>
          <a:p>
            <a:r>
              <a:rPr lang="en-US" dirty="0"/>
              <a:t>ANSWER ↓ </a:t>
            </a:r>
            <a:r>
              <a:rPr lang="en-US" dirty="0">
                <a:solidFill>
                  <a:srgbClr val="C00000"/>
                </a:solidFill>
              </a:rPr>
              <a:t>3</a:t>
            </a:r>
          </a:p>
          <a:p>
            <a:endParaRPr lang="en-US" dirty="0">
              <a:solidFill>
                <a:srgbClr val="C00000"/>
              </a:solidFill>
            </a:endParaRPr>
          </a:p>
        </p:txBody>
      </p:sp>
    </p:spTree>
    <p:extLst>
      <p:ext uri="{BB962C8B-B14F-4D97-AF65-F5344CB8AC3E}">
        <p14:creationId xmlns:p14="http://schemas.microsoft.com/office/powerpoint/2010/main" val="2576334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433375659"/>
              </p:ext>
            </p:extLst>
          </p:nvPr>
        </p:nvGraphicFramePr>
        <p:xfrm>
          <a:off x="1874163" y="2313634"/>
          <a:ext cx="9902229" cy="365760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Multiple Intelligences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Intrapersonal: self-awareness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spTree>
    <p:extLst>
      <p:ext uri="{BB962C8B-B14F-4D97-AF65-F5344CB8AC3E}">
        <p14:creationId xmlns:p14="http://schemas.microsoft.com/office/powerpoint/2010/main" val="20090293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graphicFrame>
        <p:nvGraphicFramePr>
          <p:cNvPr id="10" name="Table 9">
            <a:extLst>
              <a:ext uri="{FF2B5EF4-FFF2-40B4-BE49-F238E27FC236}">
                <a16:creationId xmlns:a16="http://schemas.microsoft.com/office/drawing/2014/main" id="{5AD83B8C-7FD2-4CF8-9E76-B8A64736F860}"/>
              </a:ext>
            </a:extLst>
          </p:cNvPr>
          <p:cNvGraphicFramePr>
            <a:graphicFrameLocks noGrp="1"/>
          </p:cNvGraphicFramePr>
          <p:nvPr>
            <p:extLst>
              <p:ext uri="{D42A27DB-BD31-4B8C-83A1-F6EECF244321}">
                <p14:modId xmlns:p14="http://schemas.microsoft.com/office/powerpoint/2010/main" val="467658967"/>
              </p:ext>
            </p:extLst>
          </p:nvPr>
        </p:nvGraphicFramePr>
        <p:xfrm>
          <a:off x="2216441" y="2650507"/>
          <a:ext cx="9560400" cy="3000139"/>
        </p:xfrm>
        <a:graphic>
          <a:graphicData uri="http://schemas.openxmlformats.org/drawingml/2006/table">
            <a:tbl>
              <a:tblPr/>
              <a:tblGrid>
                <a:gridCol w="4357780">
                  <a:extLst>
                    <a:ext uri="{9D8B030D-6E8A-4147-A177-3AD203B41FA5}">
                      <a16:colId xmlns:a16="http://schemas.microsoft.com/office/drawing/2014/main" val="690290185"/>
                    </a:ext>
                  </a:extLst>
                </a:gridCol>
                <a:gridCol w="2383847">
                  <a:extLst>
                    <a:ext uri="{9D8B030D-6E8A-4147-A177-3AD203B41FA5}">
                      <a16:colId xmlns:a16="http://schemas.microsoft.com/office/drawing/2014/main" val="4285568129"/>
                    </a:ext>
                  </a:extLst>
                </a:gridCol>
                <a:gridCol w="2818773">
                  <a:extLst>
                    <a:ext uri="{9D8B030D-6E8A-4147-A177-3AD203B41FA5}">
                      <a16:colId xmlns:a16="http://schemas.microsoft.com/office/drawing/2014/main" val="2914816440"/>
                    </a:ext>
                  </a:extLst>
                </a:gridCol>
              </a:tblGrid>
              <a:tr h="600145">
                <a:tc>
                  <a:txBody>
                    <a:body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815070303"/>
                  </a:ext>
                </a:extLst>
              </a:tr>
              <a:tr h="271044">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Bodily-Kinesthetic: physical agility and balance; body control; hand-eye coordination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Athletes, firefighters, chefs, actors, gardeners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Touch and feel, physical experience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197035982"/>
                  </a:ext>
                </a:extLst>
              </a:tr>
              <a:tr h="472965">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Interpersonal: ability to relate to others and perceive their feelings; interprets behaviors of others;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Psychologists, doctors, educators, salespeople, politicians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Human contact, teamwork</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84041624"/>
                  </a:ext>
                </a:extLst>
              </a:tr>
              <a:tr h="457200">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Intrapersonal: self-awareness; understands oneself and one’s relationship to others and to the world;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Related to success in almost all careers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Self-reflection, self-discovery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207802204"/>
                  </a:ext>
                </a:extLst>
              </a:tr>
            </a:tbl>
          </a:graphicData>
        </a:graphic>
      </p:graphicFrame>
      <p:sp>
        <p:nvSpPr>
          <p:cNvPr id="16" name="TextBox 15">
            <a:extLst>
              <a:ext uri="{FF2B5EF4-FFF2-40B4-BE49-F238E27FC236}">
                <a16:creationId xmlns:a16="http://schemas.microsoft.com/office/drawing/2014/main" id="{D1D71B8B-72CD-48B3-8443-FAC55BD9997E}"/>
              </a:ext>
            </a:extLst>
          </p:cNvPr>
          <p:cNvSpPr txBox="1"/>
          <p:nvPr/>
        </p:nvSpPr>
        <p:spPr>
          <a:xfrm>
            <a:off x="4222614" y="2212995"/>
            <a:ext cx="621161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Table3.4.Matching Intelligence Types with Career Choices</a:t>
            </a:r>
          </a:p>
        </p:txBody>
      </p:sp>
    </p:spTree>
    <p:extLst>
      <p:ext uri="{BB962C8B-B14F-4D97-AF65-F5344CB8AC3E}">
        <p14:creationId xmlns:p14="http://schemas.microsoft.com/office/powerpoint/2010/main" val="1738988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graphicFrame>
        <p:nvGraphicFramePr>
          <p:cNvPr id="10" name="Table 9">
            <a:extLst>
              <a:ext uri="{FF2B5EF4-FFF2-40B4-BE49-F238E27FC236}">
                <a16:creationId xmlns:a16="http://schemas.microsoft.com/office/drawing/2014/main" id="{5AD83B8C-7FD2-4CF8-9E76-B8A64736F860}"/>
              </a:ext>
            </a:extLst>
          </p:cNvPr>
          <p:cNvGraphicFramePr>
            <a:graphicFrameLocks noGrp="1"/>
          </p:cNvGraphicFramePr>
          <p:nvPr>
            <p:extLst>
              <p:ext uri="{D42A27DB-BD31-4B8C-83A1-F6EECF244321}">
                <p14:modId xmlns:p14="http://schemas.microsoft.com/office/powerpoint/2010/main" val="1532460310"/>
              </p:ext>
            </p:extLst>
          </p:nvPr>
        </p:nvGraphicFramePr>
        <p:xfrm>
          <a:off x="2027255" y="2650507"/>
          <a:ext cx="9749587" cy="3116194"/>
        </p:xfrm>
        <a:graphic>
          <a:graphicData uri="http://schemas.openxmlformats.org/drawingml/2006/table">
            <a:tbl>
              <a:tblPr/>
              <a:tblGrid>
                <a:gridCol w="4357780">
                  <a:extLst>
                    <a:ext uri="{9D8B030D-6E8A-4147-A177-3AD203B41FA5}">
                      <a16:colId xmlns:a16="http://schemas.microsoft.com/office/drawing/2014/main" val="690290185"/>
                    </a:ext>
                  </a:extLst>
                </a:gridCol>
                <a:gridCol w="3263462">
                  <a:extLst>
                    <a:ext uri="{9D8B030D-6E8A-4147-A177-3AD203B41FA5}">
                      <a16:colId xmlns:a16="http://schemas.microsoft.com/office/drawing/2014/main" val="4285568129"/>
                    </a:ext>
                  </a:extLst>
                </a:gridCol>
                <a:gridCol w="2128345">
                  <a:extLst>
                    <a:ext uri="{9D8B030D-6E8A-4147-A177-3AD203B41FA5}">
                      <a16:colId xmlns:a16="http://schemas.microsoft.com/office/drawing/2014/main" val="2914816440"/>
                    </a:ext>
                  </a:extLst>
                </a:gridCol>
              </a:tblGrid>
              <a:tr h="600145">
                <a:tc>
                  <a:txBody>
                    <a:bodyPr/>
                    <a:lstStyle/>
                    <a:p>
                      <a:pPr algn="ctr"/>
                      <a:r>
                        <a:rPr lang="en-US" sz="1600" i="0" u="none" strike="noStrike" dirty="0">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815070303"/>
                  </a:ext>
                </a:extLst>
              </a:tr>
              <a:tr h="409904">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Linguistic: verbal and written language; explaining and interpreting ideas and information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Authors, speakers, lawyers, TV and radio hosts, translators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Verbal and written words and language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06280837"/>
                  </a:ext>
                </a:extLst>
              </a:tr>
              <a:tr h="394138">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Logical-Mathematical: logic and pattern detection; analytical; problem solving; excels at math</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Engineers, directors, scientists, researchers, accountants, statisticians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 and numbers</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94896527"/>
                  </a:ext>
                </a:extLst>
              </a:tr>
              <a:tr h="394138">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Musical: recognition of rhythm and tonal patterns; musical ability; high awareness and use of sound</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Musicians, DJs, music teachers, acoustic engineers, music producers, composers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Music, sounds, rhythm</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64379271"/>
                  </a:ext>
                </a:extLst>
              </a:tr>
              <a:tr h="603735">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Spatial-Visual: creation and interpretation of visual images; visual and special perception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Artists, engineers, photographers, inventors, beauty consultants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Pictures, shapes, visually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414339991"/>
                  </a:ext>
                </a:extLst>
              </a:tr>
            </a:tbl>
          </a:graphicData>
        </a:graphic>
      </p:graphicFrame>
      <p:sp>
        <p:nvSpPr>
          <p:cNvPr id="16" name="TextBox 15">
            <a:extLst>
              <a:ext uri="{FF2B5EF4-FFF2-40B4-BE49-F238E27FC236}">
                <a16:creationId xmlns:a16="http://schemas.microsoft.com/office/drawing/2014/main" id="{D1D71B8B-72CD-48B3-8443-FAC55BD9997E}"/>
              </a:ext>
            </a:extLst>
          </p:cNvPr>
          <p:cNvSpPr txBox="1"/>
          <p:nvPr/>
        </p:nvSpPr>
        <p:spPr>
          <a:xfrm>
            <a:off x="4157981" y="2245978"/>
            <a:ext cx="621161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Table3.4.Matching Intelligence Types with Career Choices</a:t>
            </a:r>
          </a:p>
        </p:txBody>
      </p:sp>
    </p:spTree>
    <p:extLst>
      <p:ext uri="{BB962C8B-B14F-4D97-AF65-F5344CB8AC3E}">
        <p14:creationId xmlns:p14="http://schemas.microsoft.com/office/powerpoint/2010/main" val="40540091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60637931"/>
              </p:ext>
            </p:extLst>
          </p:nvPr>
        </p:nvGraphicFramePr>
        <p:xfrm>
          <a:off x="1874163" y="2313634"/>
          <a:ext cx="9902229" cy="393192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5- Emotional Intelligence:</a:t>
            </a:r>
          </a:p>
        </p:txBody>
      </p:sp>
    </p:spTree>
    <p:extLst>
      <p:ext uri="{BB962C8B-B14F-4D97-AF65-F5344CB8AC3E}">
        <p14:creationId xmlns:p14="http://schemas.microsoft.com/office/powerpoint/2010/main" val="16542834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612363175"/>
              </p:ext>
            </p:extLst>
          </p:nvPr>
        </p:nvGraphicFramePr>
        <p:xfrm>
          <a:off x="1874163" y="2313634"/>
          <a:ext cx="9902229" cy="310896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Self-awareness</a:t>
                      </a:r>
                      <a:r>
                        <a:rPr lang="en-US"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Self-motivation</a:t>
                      </a:r>
                      <a:r>
                        <a:rPr lang="en-US"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Self-management</a:t>
                      </a:r>
                      <a:r>
                        <a:rPr lang="en-US"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Empathy</a:t>
                      </a:r>
                      <a:r>
                        <a:rPr lang="en-US"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Social skills: </a:t>
                      </a:r>
                      <a:r>
                        <a:rPr lang="en-US"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 </a:t>
                      </a:r>
                      <a:r>
                        <a:rPr lang="en-US"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4- Emotional Intelligence:</a:t>
            </a:r>
          </a:p>
        </p:txBody>
      </p:sp>
    </p:spTree>
    <p:extLst>
      <p:ext uri="{BB962C8B-B14F-4D97-AF65-F5344CB8AC3E}">
        <p14:creationId xmlns:p14="http://schemas.microsoft.com/office/powerpoint/2010/main" val="26388429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084900038"/>
              </p:ext>
            </p:extLst>
          </p:nvPr>
        </p:nvGraphicFramePr>
        <p:xfrm>
          <a:off x="1874165" y="2107284"/>
          <a:ext cx="9902230" cy="3931920"/>
        </p:xfrm>
        <a:graphic>
          <a:graphicData uri="http://schemas.openxmlformats.org/drawingml/2006/table">
            <a:tbl>
              <a:tblPr firstRow="1" bandRow="1">
                <a:tableStyleId>{5C22544A-7EE6-4342-B048-85BDC9FD1C3A}</a:tableStyleId>
              </a:tblPr>
              <a:tblGrid>
                <a:gridCol w="1909560">
                  <a:extLst>
                    <a:ext uri="{9D8B030D-6E8A-4147-A177-3AD203B41FA5}">
                      <a16:colId xmlns:a16="http://schemas.microsoft.com/office/drawing/2014/main" val="3966072766"/>
                    </a:ext>
                  </a:extLst>
                </a:gridCol>
                <a:gridCol w="7992670">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Sensory Modalities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Learning style </a:t>
                      </a:r>
                      <a:r>
                        <a:rPr lang="en-US"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FF0000"/>
                          </a:solidFill>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1- A sensory modality </a:t>
                      </a:r>
                      <a:r>
                        <a:rPr lang="en-US"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29054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533308262"/>
              </p:ext>
            </p:extLst>
          </p:nvPr>
        </p:nvGraphicFramePr>
        <p:xfrm>
          <a:off x="1874165" y="2107284"/>
          <a:ext cx="9902229" cy="393192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2- </a:t>
                      </a:r>
                      <a:r>
                        <a:rPr lang="en-US" b="1" i="0" u="sng" dirty="0">
                          <a:solidFill>
                            <a:schemeClr val="tx1"/>
                          </a:solidFill>
                          <a:latin typeface="Times New Roman" panose="02020603050405020304" pitchFamily="18" charset="0"/>
                          <a:cs typeface="Times New Roman" panose="02020603050405020304" pitchFamily="18" charset="0"/>
                        </a:rPr>
                        <a:t>The Kolb Learning Style Inventory</a:t>
                      </a:r>
                      <a:r>
                        <a:rPr lang="en-US" b="0" i="0" u="none" dirty="0">
                          <a:solidFill>
                            <a:schemeClr val="tx1"/>
                          </a:solidFill>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b="1" i="1" u="sng" dirty="0">
                          <a:solidFill>
                            <a:schemeClr val="tx1"/>
                          </a:solidFill>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b="0" i="0" u="none"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i="1" u="sng" dirty="0">
                          <a:solidFill>
                            <a:schemeClr val="tx1"/>
                          </a:solidFill>
                          <a:latin typeface="Times New Roman" panose="02020603050405020304" pitchFamily="18" charset="0"/>
                          <a:cs typeface="Times New Roman" panose="02020603050405020304" pitchFamily="18" charset="0"/>
                        </a:rPr>
                        <a:t>Kolb suggests that there are four basic learning styles: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1- </a:t>
                      </a:r>
                      <a:r>
                        <a:rPr lang="en-US" b="1" i="0" u="sng" dirty="0" err="1">
                          <a:solidFill>
                            <a:schemeClr val="tx1"/>
                          </a:solidFill>
                          <a:latin typeface="Times New Roman" panose="02020603050405020304" pitchFamily="18" charset="0"/>
                          <a:cs typeface="Times New Roman" panose="02020603050405020304" pitchFamily="18" charset="0"/>
                        </a:rPr>
                        <a:t>Convergers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2-  </a:t>
                      </a:r>
                      <a:r>
                        <a:rPr lang="en-US" b="1" i="0" u="sng" dirty="0" err="1">
                          <a:solidFill>
                            <a:schemeClr val="tx1"/>
                          </a:solidFill>
                          <a:latin typeface="Times New Roman" panose="02020603050405020304" pitchFamily="18" charset="0"/>
                          <a:cs typeface="Times New Roman" panose="02020603050405020304" pitchFamily="18" charset="0"/>
                        </a:rPr>
                        <a:t>Divergers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97258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961725382"/>
              </p:ext>
            </p:extLst>
          </p:nvPr>
        </p:nvGraphicFramePr>
        <p:xfrm>
          <a:off x="1874165" y="2107284"/>
          <a:ext cx="9902229" cy="283464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796913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1891315"/>
            <a:ext cx="10317837" cy="3416320"/>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2099258"/>
            <a:ext cx="9902229" cy="2862322"/>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is a psychological contract? Why is it important? What psychological contracts do you currently have?</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individual differences do you feel are most important to organizations? Why?</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 were denied a job because of your score on a personality test, what would be your reaction?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your supervisor exhibited bullying behaviors, what would you do?</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Which of Gardner’s multiple intelligences do you feel are most important for managers?</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you think emotional intelligence is important to managers? How would you assess emotional intelligence in deciding who to promote to a managerial position?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 were a manager, what individual differences would be important to you in hiring an assistant? Why?</a:t>
            </a:r>
          </a:p>
        </p:txBody>
      </p:sp>
    </p:spTree>
    <p:extLst>
      <p:ext uri="{BB962C8B-B14F-4D97-AF65-F5344CB8AC3E}">
        <p14:creationId xmlns:p14="http://schemas.microsoft.com/office/powerpoint/2010/main" val="7513264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7782</TotalTime>
  <Words>6234</Words>
  <Application>Microsoft Office PowerPoint</Application>
  <PresentationFormat>Widescreen</PresentationFormat>
  <Paragraphs>781</Paragraphs>
  <Slides>59</Slides>
  <Notes>57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Arial</vt:lpstr>
      <vt:lpstr>Calibri</vt:lpstr>
      <vt:lpstr>Calibri Light</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448</cp:revision>
  <dcterms:created xsi:type="dcterms:W3CDTF">2021-08-03T13:03:26Z</dcterms:created>
  <dcterms:modified xsi:type="dcterms:W3CDTF">2023-02-17T07:47:02Z</dcterms:modified>
</cp:coreProperties>
</file>