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496" r:id="rId7"/>
    <p:sldId id="498" r:id="rId8"/>
    <p:sldId id="499" r:id="rId9"/>
    <p:sldId id="500" r:id="rId10"/>
    <p:sldId id="501" r:id="rId11"/>
    <p:sldId id="502" r:id="rId12"/>
    <p:sldId id="503" r:id="rId13"/>
    <p:sldId id="504" r:id="rId14"/>
    <p:sldId id="505" r:id="rId15"/>
    <p:sldId id="506" r:id="rId16"/>
    <p:sldId id="507" r:id="rId17"/>
    <p:sldId id="508" r:id="rId18"/>
    <p:sldId id="509" r:id="rId19"/>
    <p:sldId id="510" r:id="rId20"/>
    <p:sldId id="511" r:id="rId21"/>
    <p:sldId id="512" r:id="rId22"/>
    <p:sldId id="513" r:id="rId23"/>
    <p:sldId id="514" r:id="rId24"/>
    <p:sldId id="515" r:id="rId25"/>
    <p:sldId id="516" r:id="rId26"/>
    <p:sldId id="517" r:id="rId27"/>
    <p:sldId id="518" r:id="rId28"/>
    <p:sldId id="519" r:id="rId29"/>
    <p:sldId id="520" r:id="rId30"/>
    <p:sldId id="521" r:id="rId31"/>
    <p:sldId id="522" r:id="rId32"/>
    <p:sldId id="523" r:id="rId33"/>
    <p:sldId id="524" r:id="rId34"/>
    <p:sldId id="525" r:id="rId35"/>
    <p:sldId id="526" r:id="rId36"/>
    <p:sldId id="527" r:id="rId37"/>
    <p:sldId id="528" r:id="rId38"/>
    <p:sldId id="529" r:id="rId39"/>
    <p:sldId id="530" r:id="rId40"/>
    <p:sldId id="531" r:id="rId41"/>
    <p:sldId id="532" r:id="rId42"/>
    <p:sldId id="533" r:id="rId43"/>
    <p:sldId id="534" r:id="rId44"/>
    <p:sldId id="535" r:id="rId45"/>
    <p:sldId id="536" r:id="rId46"/>
    <p:sldId id="537" r:id="rId47"/>
    <p:sldId id="538" r:id="rId48"/>
    <p:sldId id="53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6"/>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mar Alkasasbeh" initials="OA" lastIdx="1" clrIdx="0">
    <p:extLst>
      <p:ext uri="{19B8F6BF-5375-455C-9EA6-DF929625EA0E}">
        <p15:presenceInfo xmlns:p15="http://schemas.microsoft.com/office/powerpoint/2012/main" userId="S::omaralkasasbeh@midocean.edu.km::ddf447b0-e762-4a73-8002-dee654f9063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95" autoAdjust="0"/>
    <p:restoredTop sz="85034" autoAdjust="0"/>
  </p:normalViewPr>
  <p:slideViewPr>
    <p:cSldViewPr snapToGrid="0">
      <p:cViewPr varScale="1">
        <p:scale>
          <a:sx n="56" d="100"/>
          <a:sy n="56" d="100"/>
        </p:scale>
        <p:origin x="1000" y="44"/>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3357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4E8F1D-F005-5A6A-FD1B-797EC9319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50AC4E-967B-946E-A13D-360F93D8C1B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38287A-43FB-05E9-3244-F47DE93E27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5B8F19-5579-8FA2-BF4D-8EF488070A00}"/>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40044014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74442D-A579-4C1C-CF5B-63BBC6B9DF0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C76606-A1D4-03EB-3C9A-6C9FEFA8F1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2FAD4A-4F52-BA2C-E8DB-79200D63BF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4C2E572-E48B-85DD-F58F-E31621638C04}"/>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3518451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983C87-E870-B8C8-9A0C-73454D4AA2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7AD6E9-7CA9-29C9-26BD-D7DC18892C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D5254D-6B45-FAF0-4F0F-0C9091599A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1DDAF6-2525-E12A-E45B-13240D020C4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4951142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D2739-F8FD-7C97-E80D-89B70AF2232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330B06-ACEE-FFD2-A13B-DF3CEBE3D2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9964F6-241A-F70D-73FE-E063BC4438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0CFD66-EEBC-8BC8-0ED7-BAB139FEFBB7}"/>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568409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0BFD87-B48C-8686-9A6F-36A5771A85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F36BF2-5F3E-489D-C322-A2BE76B7C1A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91385F-87E2-E0B7-67F5-04F4593B2C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290B09-DB49-39D9-8D89-05369B3CD604}"/>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1640833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6501C-A80D-FBFA-DB2C-5EF5874874C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40CDAA-61E0-7A97-8E76-BD65AE472B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D53CFEF-E58A-5462-175E-205A3E6A81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161ECD-89D6-90BC-234D-280D60FEC61F}"/>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06272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0FBFE-00BC-7E8E-1E68-2E47C4BC89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4C42DF-BB4A-889D-D286-E7A6EE0C75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CD0691-EF5D-5880-2153-1485FC4776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3F0123-F496-535A-1932-55766DB62CA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740945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FB49DF-B347-5CB3-0257-9D1B86CDA7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AEC53A-285A-0323-8BD2-28EDA2D665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7F574E-E52A-604E-7810-4EB576558F8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B845CA-A07C-4541-1F89-DD4225E621B7}"/>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343278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CA8BB5-4859-2874-7269-F05368F009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39B984-6EFA-A8F1-29D9-367EA91CF6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227C6A-C3B1-EDDE-598D-29D9EA73DFB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6565B0-6AFD-9754-AA4C-A2A976E47086}"/>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5900502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B971F6-18ED-355E-CFCA-6F8AB9F3B08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84C2C9-942C-2B68-5999-BE9E87DA40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741D33-AF7B-99A2-88B8-CBA3B93BF1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6B3A7D-85AE-7DFA-0612-039DB1961DD9}"/>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1259936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94811-3E86-6D01-2F9F-67E14AF261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CDF1EE-E39A-EED6-9B28-33AC61F169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F55B164-771E-0F3E-E3D0-B6B54863A2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2E36790-B13E-6EF6-CF8D-A090E1EEFFF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375363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01D67-C7FA-8412-01C9-1D7A1EC102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ECF66B-C0A5-14AC-7866-23C0C1DA97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0EB811-6048-1D9E-5FA6-2771C32AE6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B2CDF0-64D8-C50A-8270-5FB576F9DA4C}"/>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0992606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FDAE-212B-2AF9-EFF7-EE139A113F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212459-8E94-946E-15DD-C8CC2AFCE3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1ECEE2-7DB2-4525-C25D-797BB087D1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85BE12-BE99-9BAF-7975-72F688327197}"/>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4524783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82239A-A0C8-32BD-E4E2-BA69A02E14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D15D997-6E65-DDFE-E506-02C8DE4291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87F7974-69FB-D502-4C6D-22A1E6D56B0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32BA06-59C8-C747-A7F7-B5EAEDD5898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813480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D23BF-839E-3B8A-4CA6-86B39029DA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353846-376C-EC40-00F6-9CAAA89FCE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CE76F13-CFFD-CABD-688E-F45DCAD459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A7B0DF-0C18-7AA8-A35C-FFB4620388D0}"/>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23021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CD6B1-D63A-AB96-94EB-DFE4641F4B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78D36C-A0C8-9F70-36F0-AB36C1D514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58EBA8-86A7-3387-B64A-487F96DF5C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329A0C1-2FB5-0DC2-A829-A36480C2E96E}"/>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324985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2065E0-6169-4346-E5A2-89691E0613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87DC1B-37A3-0E16-016A-A82E352678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7F20B5-4851-E2C8-017C-B40533C1EFE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8418DD1-3DFB-5EE8-4726-77D10F745F06}"/>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1233621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E493E-E6BA-0033-61EE-3F21FE88CB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E22CEB-9C9C-F372-3621-5B52CC55F8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5100EB-A798-130E-2FD5-645F91F062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2276E5-2B0B-250D-8612-FB618414F80A}"/>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3152705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C9E12C-3054-8D76-0C6C-126681DCDE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B3E837-6B17-24D5-652D-207D1EC4FB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969600-F107-A13D-632D-16C415DAAC2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22BE49-F9C1-76DF-96A0-973E8A0E334C}"/>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688434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F7ED3-93D5-FED9-D2BC-404A63C784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D1AE98-C7BA-915C-0FDF-251B37D59B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AA3D17-EEA7-B448-381D-94ED12296D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6E36050-099D-65D1-5215-23459B5F30F0}"/>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3975789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F09DE-74AA-0AA6-C75C-BC8B4842B4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CCA52F-0D9F-A322-902F-9E8C4F8786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025CB0-3B22-22BB-1B1B-D48FFF73AA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016EAD-AEEA-4A56-68CD-B3E6EA4F810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55883023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D6DFCE-207E-3150-6407-12E9BB8407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386D0C-0B33-FA15-6532-6D50122D79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B76A8E-6DA2-FC9F-D4A2-A7EF58C8DF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A03F985-EC8D-A4F4-1F51-EBF266A05DD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80843949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59205-BCCF-EA8D-8D41-3988EECC55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FB9EF0-8BBE-2FED-30D0-DC7D85DA5E9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F3FA9B-CF3D-38C3-A1C9-B9AAA2E713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EB9F44-8C2C-82D3-CA88-1ECDE4659C02}"/>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1311129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D915FF-E2C7-E51A-247A-7654602B33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5024BB-6104-5335-8660-048B3ADCA4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152A2C-B661-75E5-957C-F90929A5C4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122A5F-B289-62D7-6D73-76D2DC4678F1}"/>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5526844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2A513-B121-2104-EE77-FAA1964EA7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EF7D991-FD88-C531-8637-C52D5BF1FC3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4D8259-B5E4-EA26-DB77-5E92484963F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1058085-E2C2-DA6C-2297-EBA55EAE1BA8}"/>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7956391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219A8-42C7-F82F-837D-FD71C38121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186D57-7776-EE0E-1F7E-59443C700C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755CA7-B249-F4D0-4013-8BD7F3401A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864BB3-52F1-A19E-F1CE-A7D345880226}"/>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441504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8AB77-47B8-688F-C09D-88E5088673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63D557-610A-5CAE-3216-37A704FD02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EBF08C-B5B9-C220-9096-90B28312E5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0EEB4E-5718-9024-6925-0C41E62A8C31}"/>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5926282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75CD07-7FF1-FF26-45E3-507910F9614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1893480-B1E5-468F-8B7C-660BC20E69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FD369F-0518-8940-7D3E-E634E673BB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11C4AE6-4D3B-3B75-2C3F-3380686EA4CC}"/>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8145682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EE5FBB-46C9-5DCB-46D0-E9AFBFF96D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EBF51-0AC9-6C1F-2D33-7D92AB9AEB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90C074-9D69-CEB3-02B5-981714A257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9B75DDE-19A2-5910-9276-597C0AC866D1}"/>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213237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45D65-E7DC-D09F-445B-AB73E36388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3BED2F-0C4D-981E-CD75-8B3E2FC912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9E51F3-01F8-1299-C96A-8BADA6CF0D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C3DA1D-A379-E036-094A-C8B1F5084C30}"/>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50122056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020E4E-FAB7-AD8C-282F-A1C336A12B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C6F059-6115-CBCD-8A1E-6F1A5793B7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9B776C-485B-7847-8F41-9B8FF9410D3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F83F2DD-9A04-795C-5139-E6B94FDDC227}"/>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74829182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695EF1-E386-CF74-99DB-DCCAD546FC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F9264D-26F5-7581-220E-F76013B74E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E7EA137-1D81-EDC5-76B4-7A09BB1B36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EFF2E8D-8E86-E11B-C364-1A0B47CF7527}"/>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01200710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80D71-A0E5-427B-F7A5-DF47E9DAD7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385DCE-1885-630B-3D82-54A0D276E9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8D60CCD-1AB8-09AE-D8D9-C5A56BCD8F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307A19-1034-AF53-0666-8F7839AF6872}"/>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4412781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6D63EB-73C2-1A74-FC00-960373D110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9C3CB72-FF7A-BA5E-886B-79D2E1D243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D7E58F-941E-AECB-991B-D6BC9E34B0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912A69E-C339-EE63-187C-F2FF5A682CED}"/>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5701532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603EFF-AAB5-14A4-0BEF-9DE02A7F12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9CB907-B9B5-C714-AFA4-6AAF26ED7B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9B5B94-3814-9C99-7654-5430D098B6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3FE4F3-1BCD-13D4-BBDC-D575D0C49799}"/>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7904746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F5920-7EF9-E44C-AC04-36954DA1C4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AFFC9E-9A33-D782-7CA9-48E6B494EE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DDCF37-A522-DCD9-AC64-21F7F7B3442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6DBB04B-F019-76E0-635B-EB46EEA382A2}"/>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614259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6681D-B6B1-97F7-29EC-9E7671F64F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319FFE-ED20-D294-6612-F8915CFACD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E27EC74-A0E2-5A92-14E6-7C7CF2DA6A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E7EE27-6D20-0341-40A1-5D1E88C3F766}"/>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89018416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9BDCFD-90F0-DE79-2BC8-2617ADC0CE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FFA969-D28A-5025-5394-1FC55B654E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A6B5A-8FB9-4486-B8EF-8AD121A17D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E47E81-8B9A-C766-27D2-B6ED5DDCCE1D}"/>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18008648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B8D341-80A9-8EEC-815C-24E506C55A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FC0B93-6338-9B6B-0FF9-1AFE7ACDF91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22CA2F-62C7-64EA-B005-DE84E72529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BB14866-12F0-6491-4E05-0C65A9914812}"/>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22327031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D80B6A-F767-BB44-1560-B0AD30E36A6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524DF2-3258-08D6-81D6-A0710FE996E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40D660C-0F1A-753F-1193-387FF1E737F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0F0888-A34B-A161-98E7-739357E6AB7B}"/>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76580706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CF8EA0-63D6-FB70-1882-3D2BC10B33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00A613-9C9E-F4AE-4961-B28C980BE3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46C892-9C0F-18D2-851B-3C086DC58E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69FE3B-B227-A3FB-6102-82FB3A57C76C}"/>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5895562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8.webp"/></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hyperlink" Target="https://www.investopedia.com/terms/b/blockchain.asp" TargetMode="External"/><Relationship Id="rId2" Type="http://schemas.openxmlformats.org/officeDocument/2006/relationships/notesSlide" Target="../notesSlides/notesSlide44.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jpeg"/><Relationship Id="rId1" Type="http://schemas.openxmlformats.org/officeDocument/2006/relationships/slideLayout" Target="../slideLayouts/slideLayout15.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194618" y="2148677"/>
            <a:ext cx="6005726" cy="2062103"/>
          </a:xfrm>
          <a:prstGeom prst="rect">
            <a:avLst/>
          </a:prstGeom>
          <a:noFill/>
        </p:spPr>
        <p:txBody>
          <a:bodyPr wrap="square" rtlCol="0">
            <a:spAutoFit/>
          </a:bodyPr>
          <a:lstStyle/>
          <a:p>
            <a:r>
              <a:rPr lang="en-EG" sz="3200" b="1" dirty="0">
                <a:solidFill>
                  <a:srgbClr val="00B0F0"/>
                </a:solidFill>
                <a:latin typeface="Alexandria"/>
                <a:cs typeface="Times New Roman" panose="02020603050405020304" pitchFamily="18" charset="0"/>
              </a:rPr>
              <a:t> </a:t>
            </a:r>
            <a:endParaRPr lang="en-US" sz="3200" dirty="0">
              <a:latin typeface="Alexandria"/>
            </a:endParaRPr>
          </a:p>
          <a:p>
            <a:r>
              <a:rPr lang="en-US" sz="3200" b="1" dirty="0">
                <a:solidFill>
                  <a:srgbClr val="00B0F0"/>
                </a:solidFill>
                <a:latin typeface="Alexandria"/>
                <a:cs typeface="Times New Roman" panose="02020603050405020304" pitchFamily="18" charset="0"/>
              </a:rPr>
              <a:t>Blockchain Technology</a:t>
            </a:r>
          </a:p>
          <a:p>
            <a:endParaRPr lang="en-US" sz="3200" b="1" dirty="0">
              <a:solidFill>
                <a:srgbClr val="00B0F0"/>
              </a:solidFill>
              <a:latin typeface="Alexandria"/>
              <a:cs typeface="Times New Roman" panose="02020603050405020304" pitchFamily="18" charset="0"/>
            </a:endParaRPr>
          </a:p>
          <a:p>
            <a:endParaRPr lang="en-US" sz="3200" dirty="0">
              <a:latin typeface="Alexandria"/>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329269" y="5104240"/>
            <a:ext cx="3582456" cy="707886"/>
          </a:xfrm>
          <a:prstGeom prst="rect">
            <a:avLst/>
          </a:prstGeom>
          <a:noFill/>
        </p:spPr>
        <p:txBody>
          <a:bodyPr wrap="none" rtlCol="0">
            <a:spAutoFit/>
          </a:bodyPr>
          <a:lstStyle/>
          <a:p>
            <a:r>
              <a:rPr lang="en-US" sz="2000" dirty="0">
                <a:latin typeface="Alexandria" charset="0"/>
                <a:cs typeface="Alexandria" charset="0"/>
              </a:rPr>
              <a:t>FNT628 </a:t>
            </a:r>
          </a:p>
          <a:p>
            <a:r>
              <a:rPr lang="en-US" sz="2000" dirty="0">
                <a:latin typeface="Alexandria"/>
              </a:rPr>
              <a:t>Blockchain and Cryptocurrencies</a:t>
            </a:r>
            <a:endParaRPr lang="en-US" sz="2000" dirty="0">
              <a:latin typeface="Alexandri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460"/>
    </mc:Choice>
    <mc:Fallback xmlns="">
      <p:transition spd="slow" advTm="2846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914"/>
    </mc:Choice>
    <mc:Fallback xmlns="">
      <p:transition spd="slow" advTm="391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946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p:cNvSpPr txBox="1"/>
          <p:nvPr/>
        </p:nvSpPr>
        <p:spPr>
          <a:xfrm>
            <a:off x="825500" y="2148336"/>
            <a:ext cx="10541000" cy="2646878"/>
          </a:xfrm>
          <a:prstGeom prst="rect">
            <a:avLst/>
          </a:prstGeom>
          <a:noFill/>
        </p:spPr>
        <p:txBody>
          <a:bodyPr wrap="square" rtlCol="0">
            <a:spAutoFit/>
          </a:bodyPr>
          <a:lstStyle/>
          <a:p>
            <a:pPr marL="514350" indent="-514350">
              <a:buFont typeface="+mj-lt"/>
              <a:buAutoNum type="arabicPeriod"/>
            </a:pPr>
            <a:r>
              <a:rPr lang="en-EG" sz="2400" dirty="0">
                <a:latin typeface="Alexandria"/>
                <a:cs typeface="Times New Roman" panose="02020603050405020304" pitchFamily="18" charset="0"/>
              </a:rPr>
              <a:t>Introduction</a:t>
            </a:r>
            <a:r>
              <a:rPr lang="en-US" sz="2400" dirty="0">
                <a:latin typeface="Alexandria"/>
                <a:cs typeface="Times New Roman" panose="02020603050405020304" pitchFamily="18" charset="0"/>
              </a:rPr>
              <a:t>.</a:t>
            </a:r>
            <a:endParaRPr lang="en-EG" sz="2400" dirty="0">
              <a:latin typeface="Alexandria"/>
              <a:cs typeface="Times New Roman" panose="02020603050405020304" pitchFamily="18" charset="0"/>
            </a:endParaRPr>
          </a:p>
          <a:p>
            <a:pPr marL="514350" indent="-514350">
              <a:buFont typeface="+mj-lt"/>
              <a:buAutoNum type="arabicPeriod"/>
            </a:pPr>
            <a:r>
              <a:rPr lang="en-US" sz="2400" dirty="0">
                <a:latin typeface="Alexandria"/>
                <a:cs typeface="Times New Roman" panose="02020603050405020304" pitchFamily="18" charset="0"/>
              </a:rPr>
              <a:t>How does blockchain technology work? </a:t>
            </a:r>
          </a:p>
          <a:p>
            <a:pPr marL="514350" indent="-514350">
              <a:buFont typeface="+mj-lt"/>
              <a:buAutoNum type="arabicPeriod"/>
            </a:pPr>
            <a:r>
              <a:rPr lang="en-US" sz="2400" dirty="0">
                <a:latin typeface="Alexandria"/>
                <a:cs typeface="Times New Roman" panose="02020603050405020304" pitchFamily="18" charset="0"/>
              </a:rPr>
              <a:t>Permissionless networks. </a:t>
            </a:r>
          </a:p>
          <a:p>
            <a:pPr marL="514350" indent="-514350">
              <a:buFont typeface="+mj-lt"/>
              <a:buAutoNum type="arabicPeriod"/>
            </a:pPr>
            <a:r>
              <a:rPr lang="en-EG" sz="2400" dirty="0">
                <a:latin typeface="Alexandria"/>
                <a:cs typeface="Times New Roman" panose="02020603050405020304" pitchFamily="18" charset="0"/>
              </a:rPr>
              <a:t>Blockchain</a:t>
            </a:r>
            <a:r>
              <a:rPr lang="en-US" sz="2400" dirty="0">
                <a:latin typeface="Alexandria"/>
                <a:cs typeface="Times New Roman" panose="02020603050405020304" pitchFamily="18" charset="0"/>
              </a:rPr>
              <a:t> Applications and Benefits.</a:t>
            </a:r>
          </a:p>
          <a:p>
            <a:pPr marL="514350" indent="-514350">
              <a:buFont typeface="+mj-lt"/>
              <a:buAutoNum type="arabicPeriod"/>
            </a:pPr>
            <a:r>
              <a:rPr lang="en-EG" sz="2400" dirty="0">
                <a:latin typeface="Alexandria"/>
                <a:cs typeface="Times New Roman" panose="02020603050405020304" pitchFamily="18" charset="0"/>
              </a:rPr>
              <a:t>Blockchain</a:t>
            </a:r>
            <a:r>
              <a:rPr lang="en-US" sz="2400" dirty="0">
                <a:latin typeface="Alexandria"/>
                <a:cs typeface="Times New Roman" panose="02020603050405020304" pitchFamily="18" charset="0"/>
              </a:rPr>
              <a:t> Challenges.</a:t>
            </a:r>
            <a:endParaRPr lang="en-EG" sz="2400" dirty="0">
              <a:latin typeface="Alexandria"/>
              <a:cs typeface="Times New Roman" panose="02020603050405020304" pitchFamily="18" charset="0"/>
            </a:endParaRPr>
          </a:p>
          <a:p>
            <a:endParaRPr lang="en-EG" sz="2400" dirty="0">
              <a:latin typeface="Alexandria"/>
              <a:cs typeface="Times New Roman" panose="02020603050405020304" pitchFamily="18" charset="0"/>
            </a:endParaRPr>
          </a:p>
          <a:p>
            <a:pPr algn="just"/>
            <a:endParaRPr lang="en-US" sz="2200" dirty="0">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4AB5BB6-8E68-EFC0-8A5D-966C3B69F11B}"/>
              </a:ext>
            </a:extLst>
          </p:cNvPr>
          <p:cNvSpPr txBox="1"/>
          <p:nvPr/>
        </p:nvSpPr>
        <p:spPr>
          <a:xfrm>
            <a:off x="2557606" y="1102495"/>
            <a:ext cx="6211018" cy="1077218"/>
          </a:xfrm>
          <a:prstGeom prst="rect">
            <a:avLst/>
          </a:prstGeom>
          <a:noFill/>
        </p:spPr>
        <p:txBody>
          <a:bodyPr wrap="square">
            <a:spAutoFit/>
          </a:bodyPr>
          <a:lstStyle/>
          <a:p>
            <a:r>
              <a:rPr lang="en-EG" sz="3200" b="1" dirty="0">
                <a:solidFill>
                  <a:srgbClr val="00B0F0"/>
                </a:solidFill>
                <a:latin typeface="Alexandria"/>
                <a:cs typeface="Times New Roman" panose="02020603050405020304" pitchFamily="18" charset="0"/>
              </a:rPr>
              <a:t>Table of Contents</a:t>
            </a:r>
            <a:r>
              <a:rPr lang="en-US" sz="3200" b="1" dirty="0">
                <a:solidFill>
                  <a:srgbClr val="00B0F0"/>
                </a:solidFill>
                <a:latin typeface="Alexandria"/>
                <a:cs typeface="Times New Roman" panose="02020603050405020304" pitchFamily="18" charset="0"/>
              </a:rPr>
              <a:t> </a:t>
            </a:r>
          </a:p>
          <a:p>
            <a:r>
              <a:rPr lang="en-US" sz="3200" b="1" dirty="0">
                <a:solidFill>
                  <a:srgbClr val="00B0F0"/>
                </a:solidFill>
                <a:latin typeface="Alexandria"/>
                <a:cs typeface="Times New Roman" panose="02020603050405020304" pitchFamily="18" charset="0"/>
              </a:rPr>
              <a:t> </a:t>
            </a:r>
          </a:p>
        </p:txBody>
      </p:sp>
    </p:spTree>
    <p:extLst>
      <p:ext uri="{BB962C8B-B14F-4D97-AF65-F5344CB8AC3E}">
        <p14:creationId xmlns:p14="http://schemas.microsoft.com/office/powerpoint/2010/main" val="1610471909"/>
      </p:ext>
    </p:extLst>
  </p:cSld>
  <p:clrMapOvr>
    <a:masterClrMapping/>
  </p:clrMapOvr>
  <mc:AlternateContent xmlns:mc="http://schemas.openxmlformats.org/markup-compatibility/2006" xmlns:p14="http://schemas.microsoft.com/office/powerpoint/2010/main">
    <mc:Choice Requires="p14">
      <p:transition spd="slow" p14:dur="2000" advTm="74272"/>
    </mc:Choice>
    <mc:Fallback xmlns="">
      <p:transition spd="slow" advTm="7427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7722787-CB0D-3629-E4FC-49E812B870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85611" y="1757019"/>
            <a:ext cx="7794458" cy="4172143"/>
          </a:xfrm>
          <a:prstGeom prst="rect">
            <a:avLst/>
          </a:prstGeom>
        </p:spPr>
      </p:pic>
    </p:spTree>
    <p:extLst>
      <p:ext uri="{BB962C8B-B14F-4D97-AF65-F5344CB8AC3E}">
        <p14:creationId xmlns:p14="http://schemas.microsoft.com/office/powerpoint/2010/main" val="4136256540"/>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E21E56-79C0-3E30-3751-F10A8ECF2B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D08547-DEB0-CCE8-98BC-2EAAD86C59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ECBE547-5DE3-6801-A019-6A154571E39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C6E73F3-CF0C-1EF6-4152-D3FE05F4272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A2D3AF-E43B-B388-B1F8-97EAED104AA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7929CC0E-5EB4-83B6-6812-5C306AB1D5D7}"/>
              </a:ext>
            </a:extLst>
          </p:cNvPr>
          <p:cNvSpPr txBox="1"/>
          <p:nvPr/>
        </p:nvSpPr>
        <p:spPr>
          <a:xfrm>
            <a:off x="889000" y="1953459"/>
            <a:ext cx="10158751"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Blockchain technology is likely to be a key source of future financial market innovation. It allows for the creation of immutable records of transactions accessible by all participants in a network. A blockchain database is made up of a number of blocks “chained” together through a reference in each block to the previous block. Each block records one or more transactions, which are essentially changes in the listed owner of assets. New blocks are added to the existing chain through a consensus mechanism in which members of the blockchain network confirm transactions as valid. The technology allows the creation of a network that is “fully peer to peer, with no trusted third party,” such as a government agency or financial institution.</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A06EF0EF-51A8-A4C5-054C-323C3F8B04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90539"/>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7222E-14B7-9269-389E-3EEBCD5EAB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04E6F8-4037-6C94-1DA9-045027C588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904E72E-4219-9ABD-FFF3-AF928A7F022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8DBBFE1-AF43-FB35-8848-F5B05485EB8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D23CF3E-A94B-A2C7-89C8-757B0B69D24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C76BB782-D69F-8116-E0C0-9F5C16B55F49}"/>
              </a:ext>
            </a:extLst>
          </p:cNvPr>
          <p:cNvSpPr txBox="1"/>
          <p:nvPr/>
        </p:nvSpPr>
        <p:spPr>
          <a:xfrm>
            <a:off x="1651000" y="3213965"/>
            <a:ext cx="10541000" cy="461665"/>
          </a:xfrm>
          <a:prstGeom prst="rect">
            <a:avLst/>
          </a:prstGeom>
          <a:noFill/>
        </p:spPr>
        <p:txBody>
          <a:bodyPr wrap="square" rtlCol="0">
            <a:spAutoFit/>
          </a:bodyPr>
          <a:lstStyle/>
          <a:p>
            <a:r>
              <a:rPr lang="en-US" sz="2400" b="1" dirty="0">
                <a:solidFill>
                  <a:srgbClr val="00B0F0"/>
                </a:solidFill>
                <a:latin typeface="Alexandria"/>
                <a:cs typeface="Times New Roman" panose="02020603050405020304" pitchFamily="18" charset="0"/>
              </a:rPr>
              <a:t>Blockchain Technology: Conceptual Foundations and Evolution</a:t>
            </a:r>
          </a:p>
        </p:txBody>
      </p:sp>
      <p:pic>
        <p:nvPicPr>
          <p:cNvPr id="7" name="Graphic 21">
            <a:extLst>
              <a:ext uri="{FF2B5EF4-FFF2-40B4-BE49-F238E27FC236}">
                <a16:creationId xmlns:a16="http://schemas.microsoft.com/office/drawing/2014/main" id="{9015201E-E627-5C13-19DE-A101620A79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00797267"/>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7C8A6C-8169-8E1D-C24D-09C43B130C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FE5A0D-3C42-7535-A4AD-2B60FEBB112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EC20E83-E929-CCEF-1248-735E2518124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6A83EA-3231-1C82-899B-5AC406BDF2B5}"/>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AD18EE-9209-55D6-3DA9-93739C979A9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D28CD82B-4ADD-C1AA-90CA-E04BF7F49CDD}"/>
              </a:ext>
            </a:extLst>
          </p:cNvPr>
          <p:cNvSpPr txBox="1"/>
          <p:nvPr/>
        </p:nvSpPr>
        <p:spPr>
          <a:xfrm>
            <a:off x="889000" y="1953459"/>
            <a:ext cx="10541000" cy="3594702"/>
          </a:xfrm>
          <a:prstGeom prst="rect">
            <a:avLst/>
          </a:prstGeom>
          <a:noFill/>
        </p:spPr>
        <p:txBody>
          <a:bodyPr wrap="square" rtlCol="0">
            <a:spAutoFit/>
          </a:bodyPr>
          <a:lstStyle/>
          <a:p>
            <a:pPr algn="just">
              <a:lnSpc>
                <a:spcPct val="150000"/>
              </a:lnSpc>
            </a:pPr>
            <a:r>
              <a:rPr lang="en-US" sz="2200" dirty="0">
                <a:latin typeface="Alexandria"/>
                <a:cs typeface="Times New Roman" panose="02020603050405020304" pitchFamily="18" charset="0"/>
              </a:rPr>
              <a:t>Blockchain technology has emerged as one of the most significant technological innovations of the 21st century, fundamentally altering how digital systems manage trust, data integrity, and value exchange. Initially introduced as the underlying infrastructure for cryptocurrencies, blockchain has since evolved into a general-purpose technology with applications spanning finance, supply chain management, healthcare, governance, digital identity, and beyond. At its core, blockchain represents a paradigm shift from centralized trust models to decentralized, cryptographically enforced trust mechanisms.</a:t>
            </a:r>
          </a:p>
        </p:txBody>
      </p:sp>
      <p:pic>
        <p:nvPicPr>
          <p:cNvPr id="7" name="Graphic 21">
            <a:extLst>
              <a:ext uri="{FF2B5EF4-FFF2-40B4-BE49-F238E27FC236}">
                <a16:creationId xmlns:a16="http://schemas.microsoft.com/office/drawing/2014/main" id="{62E65413-D6B6-7F40-9EAD-AE4F96E1852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94552991"/>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261BD-DFB1-C9C3-54B0-7D67D5E944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5EB229-757B-1F76-60EC-9BE3B2EB1FC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AA6B873-A88C-7531-B13A-9ABD3B4E647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42DC5C-24B8-42BD-002C-CB9BEC046C07}"/>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472AD7-E1A0-E112-FD80-6737D5E2151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51FF5C61-6554-DCEC-9D69-4CEB7390F285}"/>
              </a:ext>
            </a:extLst>
          </p:cNvPr>
          <p:cNvSpPr txBox="1"/>
          <p:nvPr/>
        </p:nvSpPr>
        <p:spPr>
          <a:xfrm>
            <a:off x="889000" y="1953459"/>
            <a:ext cx="10541000" cy="3594702"/>
          </a:xfrm>
          <a:prstGeom prst="rect">
            <a:avLst/>
          </a:prstGeom>
          <a:noFill/>
        </p:spPr>
        <p:txBody>
          <a:bodyPr wrap="square" rtlCol="0">
            <a:spAutoFit/>
          </a:bodyPr>
          <a:lstStyle/>
          <a:p>
            <a:pPr algn="just">
              <a:lnSpc>
                <a:spcPct val="150000"/>
              </a:lnSpc>
            </a:pPr>
            <a:r>
              <a:rPr lang="en-US" sz="2200" dirty="0">
                <a:latin typeface="Alexandria"/>
                <a:cs typeface="Times New Roman" panose="02020603050405020304" pitchFamily="18" charset="0"/>
              </a:rPr>
              <a:t>Traditional information systems rely heavily on centralized authorities such as banks, governments, or corporations to validate transactions, maintain records, and enforce rules. While effective, these centralized systems introduce several limitations, including single points of failure, high operational costs, vulnerability to corruption or cyberattacks, and limited transparency. Blockchain technology addresses these challenges by enabling distributed consensus, immutable record-keeping, and peer-to-peer coordination without requiring a trusted intermediary.</a:t>
            </a:r>
          </a:p>
        </p:txBody>
      </p:sp>
      <p:pic>
        <p:nvPicPr>
          <p:cNvPr id="7" name="Graphic 21">
            <a:extLst>
              <a:ext uri="{FF2B5EF4-FFF2-40B4-BE49-F238E27FC236}">
                <a16:creationId xmlns:a16="http://schemas.microsoft.com/office/drawing/2014/main" id="{AB02C9AB-A11F-B319-D6B3-612C33556A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5238579"/>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0FD88-8369-BE98-24E4-350808942F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F34A57-3BAC-20B9-9F04-5EC111EB02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68E7F0C-0893-A464-8EA7-5D337F07568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304DB7-2DF9-CDBF-2C75-E1566DCE7C2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648B27-4EF2-8589-ED34-E9F383570D04}"/>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95717C27-A5D6-1B93-D3C9-EE28734065F3}"/>
              </a:ext>
            </a:extLst>
          </p:cNvPr>
          <p:cNvSpPr txBox="1"/>
          <p:nvPr/>
        </p:nvSpPr>
        <p:spPr>
          <a:xfrm>
            <a:off x="753140" y="2851495"/>
            <a:ext cx="10541000" cy="830997"/>
          </a:xfrm>
          <a:prstGeom prst="rect">
            <a:avLst/>
          </a:prstGeom>
          <a:noFill/>
        </p:spPr>
        <p:txBody>
          <a:bodyPr wrap="square" rtlCol="0">
            <a:spAutoFit/>
          </a:bodyPr>
          <a:lstStyle/>
          <a:p>
            <a:pPr algn="ctr"/>
            <a:r>
              <a:rPr lang="en-US" sz="2400" b="1" dirty="0">
                <a:solidFill>
                  <a:srgbClr val="00B0F0"/>
                </a:solidFill>
                <a:latin typeface="Alexandria"/>
                <a:cs typeface="Times New Roman" panose="02020603050405020304" pitchFamily="18" charset="0"/>
              </a:rPr>
              <a:t>The Problem of Trust in Digital Systems</a:t>
            </a:r>
          </a:p>
          <a:p>
            <a:pPr algn="ctr"/>
            <a:endParaRPr lang="en-US" sz="24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B01A339C-84CD-BB25-4CC2-9BADBD12F7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39378808"/>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A2B99F-E581-147F-FB48-703F2E0DB5F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52458D-25AB-7BA4-D844-665AF538697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64046A65-03AC-25E9-7CFA-801D5A656487}"/>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62BF81E-EAF7-D444-26CF-FB4DA4660E8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BD20B7-8A20-AEBD-1A93-8E2EC9078F9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A441F9AE-F387-2625-9832-E74182D9C714}"/>
              </a:ext>
            </a:extLst>
          </p:cNvPr>
          <p:cNvSpPr txBox="1"/>
          <p:nvPr/>
        </p:nvSpPr>
        <p:spPr>
          <a:xfrm>
            <a:off x="889000" y="1953459"/>
            <a:ext cx="10541000" cy="4493538"/>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Trust is a foundational requirement in any system that facilitates exchange whether of money, data, or assets. In traditional digital systems, trust is enforced through institutional intermediaries. For example, banks verify financial transactions, governments issue identity documents, and centralized databases store and control sensitive information.</a:t>
            </a:r>
          </a:p>
          <a:p>
            <a:pPr algn="just"/>
            <a:r>
              <a:rPr lang="en-US" sz="2200" dirty="0">
                <a:latin typeface="Alexandria"/>
                <a:cs typeface="Times New Roman" panose="02020603050405020304" pitchFamily="18" charset="0"/>
              </a:rPr>
              <a:t>However, this trust model presents several structural weaknesses:</a:t>
            </a:r>
          </a:p>
          <a:p>
            <a:pPr algn="just"/>
            <a:r>
              <a:rPr lang="en-US" sz="2200" dirty="0">
                <a:latin typeface="Alexandria"/>
                <a:cs typeface="Times New Roman" panose="02020603050405020304" pitchFamily="18" charset="0"/>
              </a:rPr>
              <a:t>-Centralization of Power: Control is concentrated in a single authority or a small group of entities.</a:t>
            </a:r>
          </a:p>
          <a:p>
            <a:pPr algn="just"/>
            <a:r>
              <a:rPr lang="en-US" sz="2200" dirty="0">
                <a:latin typeface="Alexandria"/>
                <a:cs typeface="Times New Roman" panose="02020603050405020304" pitchFamily="18" charset="0"/>
              </a:rPr>
              <a:t>-Single Point of Failure: System failure, cyberattacks, or insider misconduct can compromise the entire system.</a:t>
            </a:r>
          </a:p>
          <a:p>
            <a:pPr algn="just"/>
            <a:r>
              <a:rPr lang="en-US" sz="2200" dirty="0">
                <a:latin typeface="Alexandria"/>
                <a:cs typeface="Times New Roman" panose="02020603050405020304" pitchFamily="18" charset="0"/>
              </a:rPr>
              <a:t>-High Costs: Intermediaries increase transaction costs through fees, delays, and administrative overhead.</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66D050C0-7776-6C21-E374-83B371AD97A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68595897"/>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1C0A0-AE38-331D-22FB-7FCD78BDEC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292268-01C6-0BCC-1177-B87B8F17415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04C688B-4F99-819E-7A81-F7AF120BA28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F96C88-C1D5-8F74-466B-3C182493EF7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326C5E-0802-C3EC-6B81-8DD29EBFB943}"/>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8D514730-E26A-AA81-5324-A424BB4BD6C8}"/>
              </a:ext>
            </a:extLst>
          </p:cNvPr>
          <p:cNvSpPr txBox="1"/>
          <p:nvPr/>
        </p:nvSpPr>
        <p:spPr>
          <a:xfrm>
            <a:off x="889000" y="1953459"/>
            <a:ext cx="10541000" cy="3139321"/>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-Limited Transparency: Users must trust that records are accurate without independent verification.</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-Restricted Access: Participation is often limited by geographic, political, or institutional barriers.</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Blockchain technology was conceptualized as a response to these systemic limitations, proposing a new trust model where trust is embedded in code, cryptography, and distributed consensus rather than centralized authority.</a:t>
            </a:r>
          </a:p>
        </p:txBody>
      </p:sp>
      <p:pic>
        <p:nvPicPr>
          <p:cNvPr id="7" name="Graphic 21">
            <a:extLst>
              <a:ext uri="{FF2B5EF4-FFF2-40B4-BE49-F238E27FC236}">
                <a16:creationId xmlns:a16="http://schemas.microsoft.com/office/drawing/2014/main" id="{DD1FE47E-087B-407F-6AB2-B0A1E89615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3741271"/>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A1B9CB-3009-2FBF-B23D-3A19C138E4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A7F480-0CF4-21C7-078E-175B3A07297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BF5BE03-A4E9-3BAD-43C3-728FC91D11AD}"/>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E4B7B4-8E19-16D5-A303-95523911DB1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2AE3030-5E31-C146-4AAC-F487CA986814}"/>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72DC9708-4BF2-325C-BEAC-BD9F3155AE18}"/>
              </a:ext>
            </a:extLst>
          </p:cNvPr>
          <p:cNvSpPr txBox="1"/>
          <p:nvPr/>
        </p:nvSpPr>
        <p:spPr>
          <a:xfrm>
            <a:off x="889000" y="1953459"/>
            <a:ext cx="10541000"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The concept of data ownership has become increasingly complex in the digital age. In traditional information systems, ownership of data is rarely defined in a strict legal sense for end users. Instead, it is usually understood as control over data who stores it, who can access it, who can modify it, and who can delete it. In most conventional systems, this control lies not with individuals, but with centralized institutions such as companies, governments, or service providers. Blockchain technology introduces a fundamentally different model that reshapes how data ownership, control, and authority are understood.</a:t>
            </a:r>
          </a:p>
        </p:txBody>
      </p:sp>
      <p:pic>
        <p:nvPicPr>
          <p:cNvPr id="7" name="Graphic 21">
            <a:extLst>
              <a:ext uri="{FF2B5EF4-FFF2-40B4-BE49-F238E27FC236}">
                <a16:creationId xmlns:a16="http://schemas.microsoft.com/office/drawing/2014/main" id="{4DCF35C7-D2F8-336D-8617-06C423B4926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88D6B70-3CAF-370F-5EE5-54CC4A600586}"/>
              </a:ext>
            </a:extLst>
          </p:cNvPr>
          <p:cNvSpPr txBox="1"/>
          <p:nvPr/>
        </p:nvSpPr>
        <p:spPr>
          <a:xfrm>
            <a:off x="2557606" y="1190927"/>
            <a:ext cx="6093500"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Blockchain and Data Ownership</a:t>
            </a:r>
          </a:p>
        </p:txBody>
      </p:sp>
    </p:spTree>
    <p:extLst>
      <p:ext uri="{BB962C8B-B14F-4D97-AF65-F5344CB8AC3E}">
        <p14:creationId xmlns:p14="http://schemas.microsoft.com/office/powerpoint/2010/main" val="1627233675"/>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47EFAB-4484-B36D-9EB7-2BA6B739A0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C829E3-8007-5175-EB2E-2AA74A33C3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8756E84-1DF9-29A2-E36F-E683C6EBADDD}"/>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6609E5-90CF-CFCB-3BF5-57AD984C298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DF7078-F97F-A8BE-E4F8-DA2FE5E08A3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61E5EAB5-E92C-9D98-54BD-1E28AD74C892}"/>
              </a:ext>
            </a:extLst>
          </p:cNvPr>
          <p:cNvSpPr txBox="1"/>
          <p:nvPr/>
        </p:nvSpPr>
        <p:spPr>
          <a:xfrm>
            <a:off x="889000" y="1953459"/>
            <a:ext cx="10541000"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To appreciate the significance of blockchain in this context, it is essential to first understand how data ownership operates in traditional centralized systems. When users interact with online platforms such as social media, banking systems, or educational portals their data is typically stored in centralized databases managed by a single organization. Although users may be described as the “owners” of their data, the actual power to manage, restrict, or remove that data often rests with the platform provider. </a:t>
            </a:r>
            <a:endParaRPr lang="ar-JO" sz="2200" dirty="0">
              <a:latin typeface="Alexandria"/>
              <a:cs typeface="Times New Roman" panose="02020603050405020304" pitchFamily="18" charset="0"/>
            </a:endParaRPr>
          </a:p>
          <a:p>
            <a:pPr algn="just"/>
            <a:endParaRPr lang="ar-JO"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Blockchain challenges this model by separating data control from centralized ownership. Instead of relying on a single authority, blockchain systems distribute records across a network of independent nodes. No single entity has unilateral power to alter the data once it has been validated and recorded. </a:t>
            </a:r>
          </a:p>
        </p:txBody>
      </p:sp>
      <p:pic>
        <p:nvPicPr>
          <p:cNvPr id="7" name="Graphic 21">
            <a:extLst>
              <a:ext uri="{FF2B5EF4-FFF2-40B4-BE49-F238E27FC236}">
                <a16:creationId xmlns:a16="http://schemas.microsoft.com/office/drawing/2014/main" id="{E1E8F552-01FA-D13D-B162-147CC01155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6718183"/>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B16747-52F3-2A1A-751C-70B206AF9E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8F3CAD0-44A3-1C32-0E45-2319F4B8E4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3278D63-3E56-8033-E787-EF04D0FC136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6995D09-0D13-6694-92A9-53F2DF97E14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FF279A-81D0-B6B1-2CFC-1DF85E4A3F9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765CF454-E0A4-5126-DD08-3D24B90FD0FB}"/>
              </a:ext>
            </a:extLst>
          </p:cNvPr>
          <p:cNvSpPr txBox="1"/>
          <p:nvPr/>
        </p:nvSpPr>
        <p:spPr>
          <a:xfrm>
            <a:off x="889000" y="1953459"/>
            <a:ext cx="10541000"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In blockchain-based systems, ownership is not primarily about possessing data files or databases. Rather, it is about possessing cryptographic authority. Control over assets, identities, or records is typically established through public</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private key cryptography. The private key functions as proof of authority: whoever controls the private key associated with a blockchain address has the ability to initiate transactions or assert rights recorded on the blockchain. In this sense, blockchain replaces institutional trust with mathematical proof.</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This leads to an important conceptual distinction for students to understand: blockchain does not necessarily store all data directly on the ledger. Due to limitations related to scalability, cost, and privacy, most blockchain systems store only references, hashes, or proofs of data rather than the data itself.</a:t>
            </a:r>
          </a:p>
        </p:txBody>
      </p:sp>
      <p:pic>
        <p:nvPicPr>
          <p:cNvPr id="7" name="Graphic 21">
            <a:extLst>
              <a:ext uri="{FF2B5EF4-FFF2-40B4-BE49-F238E27FC236}">
                <a16:creationId xmlns:a16="http://schemas.microsoft.com/office/drawing/2014/main" id="{F319DAD7-CB2A-55C0-4526-47070C322A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5474916"/>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96DB1-FB47-3041-5560-FBEB9C5146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F0F3D9-F887-6EC2-61A8-ED98DB34655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256938A-65E2-BD0E-7487-C70A7B4C122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1809229-E93F-EDCC-2F32-5E1944DF9D3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7E78F4-98D8-BAE5-ABD3-A8FCF20FD33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509E995E-553C-D543-2290-9B4C068A296E}"/>
              </a:ext>
            </a:extLst>
          </p:cNvPr>
          <p:cNvSpPr txBox="1"/>
          <p:nvPr/>
        </p:nvSpPr>
        <p:spPr>
          <a:xfrm>
            <a:off x="889000" y="1953459"/>
            <a:ext cx="10541000"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A clear example can be found in the case of digital academic certificates. In a traditional system, a university stores student records in its internal database. Employers must contact the university to verify a degree, and students rely on the institution to reissue documents if they are lost. In a blockchain-based system, the university can issue a digital certificate and record a cryptographic hash of that certificate on the blockchain. The student holds the certificate, while the blockchain provides a permanent, tamper-resistant proof of its authenticity. </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This illustrates a critical shift: blockchain enables verifiable ownership without centralized control. The truth of ownership does not depend on a database administrator or institutional approval at the time of verification. Instead, it is embedded in the blockchain’s consensus rules and cryptographic structure.</a:t>
            </a:r>
          </a:p>
        </p:txBody>
      </p:sp>
      <p:pic>
        <p:nvPicPr>
          <p:cNvPr id="7" name="Graphic 21">
            <a:extLst>
              <a:ext uri="{FF2B5EF4-FFF2-40B4-BE49-F238E27FC236}">
                <a16:creationId xmlns:a16="http://schemas.microsoft.com/office/drawing/2014/main" id="{26888B53-8931-D7EC-68C0-E9305DB32A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8001371"/>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3CB6DF-0FCB-CB00-1123-468D738635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A584BA-7619-2850-29C9-F87A901280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CB42756-97F3-8E32-78EB-81C1E321454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1C26B4-EE8F-7DC8-8374-DDB9176C7D5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5B25725-E598-1B65-BC02-1E9BA4CE30C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3B5C4BF2-A353-7A24-1A90-E6C9DCD695DF}"/>
              </a:ext>
            </a:extLst>
          </p:cNvPr>
          <p:cNvSpPr txBox="1"/>
          <p:nvPr/>
        </p:nvSpPr>
        <p:spPr>
          <a:xfrm>
            <a:off x="889000" y="1953459"/>
            <a:ext cx="10541000"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However, blockchain does not eliminate all challenges related to data ownership. One common misconception is that blockchain automatically guarantees privacy. In reality, many blockchains</a:t>
            </a:r>
            <a:r>
              <a:rPr lang="ar-JO" sz="2200" dirty="0">
                <a:latin typeface="Alexandria"/>
                <a:cs typeface="Times New Roman" panose="02020603050405020304" pitchFamily="18" charset="0"/>
              </a:rPr>
              <a:t> </a:t>
            </a:r>
            <a:r>
              <a:rPr lang="en-US" sz="2200" dirty="0">
                <a:latin typeface="Alexandria"/>
                <a:cs typeface="Times New Roman" panose="02020603050405020304" pitchFamily="18" charset="0"/>
              </a:rPr>
              <a:t>especially public ones are highly transparent. Transactions and records can be visible to all participants, even if identities are pseudonymous. This creates tension between transparency and data protection, particularly in sensitive domains such as healthcare, education, or personal identity.</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As a result, modern blockchain-based data ownership models often rely on hybrid architectures. Sensitive data is stored off-chain in secure databases or decentralized storage systems, while the blockchain stores proofs, permissions, or access logs. Ownership, in this context, means the ability to grant, revoke, or verify access to data rather than physically hosting the data itself. </a:t>
            </a:r>
          </a:p>
        </p:txBody>
      </p:sp>
      <p:pic>
        <p:nvPicPr>
          <p:cNvPr id="7" name="Graphic 21">
            <a:extLst>
              <a:ext uri="{FF2B5EF4-FFF2-40B4-BE49-F238E27FC236}">
                <a16:creationId xmlns:a16="http://schemas.microsoft.com/office/drawing/2014/main" id="{26B25210-92BB-3A16-9282-B5F28DF460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45158513"/>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49333-E5E4-8E9E-54D1-0D940BB2CE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045ACF-1BB7-2F65-3CF6-0BAA8907FF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1FDCEA8-3FF3-1E86-0B24-EA72B50275A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88952E-05D4-6E18-CB23-11B5AE38E8C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264E786-2684-B088-32D2-979D73A2749D}"/>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F8BA847A-CB8C-7232-AD40-2ABD6EDAAA9B}"/>
              </a:ext>
            </a:extLst>
          </p:cNvPr>
          <p:cNvSpPr txBox="1"/>
          <p:nvPr/>
        </p:nvSpPr>
        <p:spPr>
          <a:xfrm>
            <a:off x="889000" y="1953459"/>
            <a:ext cx="10541000"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Another important dimension of blockchain and data ownership concerns immutability. Once data or proofs are recorded on the blockchain, they cannot easily be altered or deleted. While this strengthens trust and accountability, it also raises legal and ethical questions. For example, data protection laws in many jurisdictions recognize the “right to be forgotten,” which conflicts with blockchain’s permanent record structure. </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Furthermore, ownership in blockchain systems is closely tied to responsibility. Since users control their assets and data through private keys, they also bear the risk of key loss or compromise. Unlike traditional systems, there may be no central authority capable of restoring access. This model empowers users but also places greater responsibility on them, redefining the relationship between individuals and digital infrastructure.</a:t>
            </a:r>
          </a:p>
        </p:txBody>
      </p:sp>
      <p:pic>
        <p:nvPicPr>
          <p:cNvPr id="7" name="Graphic 21">
            <a:extLst>
              <a:ext uri="{FF2B5EF4-FFF2-40B4-BE49-F238E27FC236}">
                <a16:creationId xmlns:a16="http://schemas.microsoft.com/office/drawing/2014/main" id="{D9D6EF83-A17C-A72D-5105-7ED00446B9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9290813"/>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0AAF7-7154-4BB6-55DC-D23982D982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3100E1-164D-4E3E-AD5E-66E07F4CE76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FB3EAAB-6551-E588-D337-D7B519A6A4EF}"/>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46AD65-DB6F-BD25-DAB0-46FF63F1AA8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F0F29BE-FE71-AB3A-8F02-CD8CF69FA81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3A93A8EF-2958-B35A-DEAA-11EF72F1D2CC}"/>
              </a:ext>
            </a:extLst>
          </p:cNvPr>
          <p:cNvSpPr txBox="1"/>
          <p:nvPr/>
        </p:nvSpPr>
        <p:spPr>
          <a:xfrm>
            <a:off x="889000" y="1953459"/>
            <a:ext cx="10541000" cy="4154984"/>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In practice, data ownership in blockchain systems is often distributed among multiple actors. The user controls cryptographic keys, the protocol defines the rules of ownership, and applications built on top of the blockchain may still manage interfaces, metadata, or off-chain storage. True decentralization, therefore, depends not only on blockchain technology itself but also on how systems are designed and governed.</a:t>
            </a:r>
          </a:p>
          <a:p>
            <a:pPr algn="just"/>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From an academic perspective, blockchain transforms data ownership from a centralized, institution-driven concept into a cryptographically enforced, user-centric model. It does not eliminate intermediaries entirely, but it reduces their power to unilaterally control or alter records. Ownership becomes verifiable, transferable, and resistant to manipulation, while simultaneously introducing new challenges related to usability, regulation, and governance.</a:t>
            </a:r>
          </a:p>
          <a:p>
            <a:pPr algn="just"/>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CDA603C5-6F00-53B3-996A-1229706A31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4954990"/>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93AC2-F561-26BA-3CD9-8418169ADC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8E0C8E-72E3-0652-B694-A863A8011DD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6DB0A61-D749-4C73-99B4-A36432176A5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B2D027-F059-F9C3-1003-5E689627D5E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30C3DCB-3834-26E6-7AA7-17BA28B0743E}"/>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41FAB0E5-7AA0-2CD0-273B-23EA623DABA0}"/>
              </a:ext>
            </a:extLst>
          </p:cNvPr>
          <p:cNvSpPr txBox="1"/>
          <p:nvPr/>
        </p:nvSpPr>
        <p:spPr>
          <a:xfrm>
            <a:off x="825500" y="2280953"/>
            <a:ext cx="10541000" cy="2492990"/>
          </a:xfrm>
          <a:prstGeom prst="rect">
            <a:avLst/>
          </a:prstGeom>
          <a:noFill/>
        </p:spPr>
        <p:txBody>
          <a:bodyPr wrap="square" rtlCol="0">
            <a:spAutoFit/>
          </a:bodyPr>
          <a:lstStyle/>
          <a:p>
            <a:pPr algn="ctr"/>
            <a:r>
              <a:rPr lang="en-US" sz="2400" b="1" dirty="0">
                <a:latin typeface="Alexandria"/>
                <a:cs typeface="Times New Roman" panose="02020603050405020304" pitchFamily="18" charset="0"/>
              </a:rPr>
              <a:t>What is a blockchain database?</a:t>
            </a:r>
          </a:p>
          <a:p>
            <a:pPr algn="just"/>
            <a:r>
              <a:rPr lang="en-US" sz="2200" dirty="0">
                <a:latin typeface="Alexandria"/>
                <a:cs typeface="Times New Roman" panose="02020603050405020304" pitchFamily="18" charset="0"/>
              </a:rPr>
              <a:t>A blockchain database has a network of users, each of which stores its own copy of the data, giving rise to another term for blockchain technology: distributed ledger technology (DLT). Basic elements of a DLT network are: a digital ledger, a consensus mechanism used to confirm transactions, and a network of node operators (see figure 1 for the network setup). Generally speaking, the terms DLT and blockchain are used interchangeably in position papers and popular media, though DLT is considered by some to be a more general term.</a:t>
            </a:r>
          </a:p>
        </p:txBody>
      </p:sp>
      <p:pic>
        <p:nvPicPr>
          <p:cNvPr id="7" name="Graphic 21">
            <a:extLst>
              <a:ext uri="{FF2B5EF4-FFF2-40B4-BE49-F238E27FC236}">
                <a16:creationId xmlns:a16="http://schemas.microsoft.com/office/drawing/2014/main" id="{673600E4-76B9-D3D8-63A2-6BAADCAFD47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0432247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86EDB6-FDC0-F7DE-685B-E6EF72641C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742A693-89E1-5D48-605A-51E1897811C1}"/>
              </a:ext>
            </a:extLst>
          </p:cNvPr>
          <p:cNvSpPr/>
          <p:nvPr/>
        </p:nvSpPr>
        <p:spPr>
          <a:xfrm>
            <a:off x="617280" y="167406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6814D62-7628-F7FD-0B40-6B9BFDE8C46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7B4E35-DF7C-B814-FF5A-9C0444181FB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65ADAB3-1E11-7AAC-16BD-A70850AFD90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B5A53CE0-E79B-EFD0-429A-D40BD6B238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F360A55-E4A7-611F-4AB7-2A31B3298FF0}"/>
              </a:ext>
            </a:extLst>
          </p:cNvPr>
          <p:cNvPicPr>
            <a:picLocks noChangeAspect="1"/>
          </p:cNvPicPr>
          <p:nvPr/>
        </p:nvPicPr>
        <p:blipFill>
          <a:blip r:embed="rId4"/>
          <a:stretch>
            <a:fillRect/>
          </a:stretch>
        </p:blipFill>
        <p:spPr>
          <a:xfrm>
            <a:off x="1982804" y="1685495"/>
            <a:ext cx="7892715" cy="4269536"/>
          </a:xfrm>
          <a:prstGeom prst="rect">
            <a:avLst/>
          </a:prstGeom>
        </p:spPr>
      </p:pic>
    </p:spTree>
    <p:extLst>
      <p:ext uri="{BB962C8B-B14F-4D97-AF65-F5344CB8AC3E}">
        <p14:creationId xmlns:p14="http://schemas.microsoft.com/office/powerpoint/2010/main" val="1629430556"/>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7A12F1-5118-F1B9-1BF0-BFEC6198E6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CF8C0D-9131-C85D-4B53-9C06FD0CDC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54BC3D7-43AA-2173-F0A8-F5D4E9839DD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8C31753-E86F-470D-AB93-9A651B21033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1B3A31B-1638-DDCD-02D2-50FBF98144F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7A7DB9F5-54BF-BD1F-C0CE-A75917E9F37B}"/>
              </a:ext>
            </a:extLst>
          </p:cNvPr>
          <p:cNvSpPr txBox="1"/>
          <p:nvPr/>
        </p:nvSpPr>
        <p:spPr>
          <a:xfrm>
            <a:off x="889000" y="1953459"/>
            <a:ext cx="10541000" cy="3477875"/>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As one industry participant involved in developing blockchain technology described it, blockchain technology is essentially a new approach to database architecture. “Fundamentally, [it is] an improvement over the way that, traditionally, databases have been designed and used in the past.” A traditional database is a large collection of data organized for rapid search and retrieval. While there are various ways of organizing data,</a:t>
            </a:r>
          </a:p>
          <a:p>
            <a:pPr algn="just"/>
            <a:r>
              <a:rPr lang="en-US" sz="2200" dirty="0">
                <a:latin typeface="Alexandria"/>
                <a:cs typeface="Times New Roman" panose="02020603050405020304" pitchFamily="18" charset="0"/>
              </a:rPr>
              <a:t>traditionally, the vast majority of databases have been relational, storing data in tables that users can update and search. Relational databases are centralized, with a master copy controlled by a central authority. Users sharing a database must trust the central authority to keep the records accurate and maintain the technological infrastructure necessary to prevent data loss from equipment failure or cyberattacks. </a:t>
            </a:r>
          </a:p>
        </p:txBody>
      </p:sp>
      <p:pic>
        <p:nvPicPr>
          <p:cNvPr id="7" name="Graphic 21">
            <a:extLst>
              <a:ext uri="{FF2B5EF4-FFF2-40B4-BE49-F238E27FC236}">
                <a16:creationId xmlns:a16="http://schemas.microsoft.com/office/drawing/2014/main" id="{98C38CB7-7CB5-597A-A6C5-873FEF1A3D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27126838"/>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68B7D-3D48-EA21-DA5B-745A90DCA1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6A7D7F-7142-79E5-A5B0-CDE64A66A9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40E9463-4E5A-B09F-1835-8F55E193F389}"/>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3880D1-4ACB-5F24-B1E0-2114C82C35CB}"/>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7786FBC-4757-04A7-6B18-19238E044FF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0189C7D6-2A8E-C762-3C63-1C03EFC1BE21}"/>
              </a:ext>
            </a:extLst>
          </p:cNvPr>
          <p:cNvSpPr txBox="1"/>
          <p:nvPr/>
        </p:nvSpPr>
        <p:spPr>
          <a:xfrm>
            <a:off x="617280" y="3263917"/>
            <a:ext cx="10541000" cy="461665"/>
          </a:xfrm>
          <a:prstGeom prst="rect">
            <a:avLst/>
          </a:prstGeom>
          <a:noFill/>
        </p:spPr>
        <p:txBody>
          <a:bodyPr wrap="square" rtlCol="0">
            <a:spAutoFit/>
          </a:bodyPr>
          <a:lstStyle/>
          <a:p>
            <a:pPr algn="ctr"/>
            <a:r>
              <a:rPr lang="en-EG" sz="2400" b="1" dirty="0">
                <a:solidFill>
                  <a:srgbClr val="00B0F0"/>
                </a:solidFill>
                <a:latin typeface="Alexandria"/>
                <a:cs typeface="Times New Roman" panose="02020603050405020304" pitchFamily="18" charset="0"/>
              </a:rPr>
              <a:t>How does Blockchain Technology Works?</a:t>
            </a:r>
            <a:endParaRPr lang="en-US" sz="2400" b="1" dirty="0">
              <a:solidFill>
                <a:srgbClr val="00B0F0"/>
              </a:solidFill>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69415925-D073-C860-98FF-96A938DD9F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3645645"/>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26A0F-B774-ACE5-072C-4F9C72D66F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7B8DA2-2C3D-C2A3-286C-C90FD8959D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7E71ED-9085-3531-F6E3-3EAA63259CCD}"/>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CFB7359-7668-03A2-CD6B-9C7B8C7F0A34}"/>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7A5A00B-CEA0-2578-F96B-3AF3AD4F1362}"/>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794C27DE-383F-9727-03D4-62927EFDD8C8}"/>
              </a:ext>
            </a:extLst>
          </p:cNvPr>
          <p:cNvSpPr txBox="1"/>
          <p:nvPr/>
        </p:nvSpPr>
        <p:spPr>
          <a:xfrm>
            <a:off x="889000" y="1953459"/>
            <a:ext cx="10541000" cy="3816429"/>
          </a:xfrm>
          <a:prstGeom prst="rect">
            <a:avLst/>
          </a:prstGeom>
          <a:noFill/>
        </p:spPr>
        <p:txBody>
          <a:bodyPr wrap="square" rtlCol="0">
            <a:spAutoFit/>
          </a:bodyPr>
          <a:lstStyle/>
          <a:p>
            <a:pPr algn="just"/>
            <a:r>
              <a:rPr lang="en-US" sz="2200" dirty="0">
                <a:latin typeface="Alexandria"/>
              </a:rPr>
              <a:t>The key elements of a blockchain-based ledger, those that will enable future efficiency gains, are the distributed nature of the ledger, its immutable character, and the existence of an agreed-upon consensus mechanism. </a:t>
            </a:r>
          </a:p>
          <a:p>
            <a:pPr algn="just"/>
            <a:r>
              <a:rPr lang="en-US" sz="2200" dirty="0">
                <a:latin typeface="Alexandria"/>
              </a:rPr>
              <a:t>These make it possible to automate transactions, providing for close to real-time settlement, while maintaining strong controls against fraud. </a:t>
            </a:r>
          </a:p>
          <a:p>
            <a:pPr algn="just"/>
            <a:r>
              <a:rPr lang="en-US" sz="2200" dirty="0">
                <a:latin typeface="Alexandria"/>
              </a:rPr>
              <a:t>These benefits do not depend on the exact technical implementation of any given blockchain implementations will continue to be worked out in the coming years. </a:t>
            </a:r>
          </a:p>
          <a:p>
            <a:pPr algn="just"/>
            <a:r>
              <a:rPr lang="en-US" sz="2200" dirty="0">
                <a:latin typeface="Alexandria"/>
              </a:rPr>
              <a:t>However, a high-level overview of how a blockchain works helps to inform discussions about potential applications of blockchain and challenges that may arise. </a:t>
            </a:r>
          </a:p>
          <a:p>
            <a:pPr algn="just"/>
            <a:endParaRPr lang="en-US" sz="2200" dirty="0">
              <a:latin typeface="Alexandria"/>
            </a:endParaRPr>
          </a:p>
          <a:p>
            <a:pPr algn="just"/>
            <a:endParaRPr lang="en-EG" sz="2200" dirty="0"/>
          </a:p>
        </p:txBody>
      </p:sp>
      <p:pic>
        <p:nvPicPr>
          <p:cNvPr id="7" name="Graphic 21">
            <a:extLst>
              <a:ext uri="{FF2B5EF4-FFF2-40B4-BE49-F238E27FC236}">
                <a16:creationId xmlns:a16="http://schemas.microsoft.com/office/drawing/2014/main" id="{3A0A16C5-ED5F-8779-22FA-33271993AC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3255108"/>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E534D7-9224-676D-289D-2E6EAB0132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412953-95BB-361E-1A1D-8E2816018D1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24F84A91-7F4A-9290-5F93-130BC0BE13C3}"/>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D50BDA-E65E-33CF-51F2-3A321B51AC6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7415849-82E8-C4DB-893D-28EBDDFE4F5A}"/>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DDF506DF-85B7-63CB-7685-2BDB5105C173}"/>
              </a:ext>
            </a:extLst>
          </p:cNvPr>
          <p:cNvSpPr txBox="1"/>
          <p:nvPr/>
        </p:nvSpPr>
        <p:spPr>
          <a:xfrm>
            <a:off x="889000" y="1953459"/>
            <a:ext cx="10541000" cy="3816429"/>
          </a:xfrm>
          <a:prstGeom prst="rect">
            <a:avLst/>
          </a:prstGeom>
          <a:noFill/>
        </p:spPr>
        <p:txBody>
          <a:bodyPr wrap="square" rtlCol="0">
            <a:spAutoFit/>
          </a:bodyPr>
          <a:lstStyle/>
          <a:p>
            <a:pPr algn="just"/>
            <a:r>
              <a:rPr lang="en-US" sz="2200" dirty="0">
                <a:latin typeface="Alexandria"/>
              </a:rPr>
              <a:t>In its simplest form, each user can read from and write to the database; and each user’s copy is updated to reflect the new state of the ledger after a transaction is confirmed through a previously agreed-upon consensus mechanism (see figure 2). Once a transaction is added, it cannot be updated or deleted. </a:t>
            </a:r>
          </a:p>
          <a:p>
            <a:pPr algn="just"/>
            <a:r>
              <a:rPr lang="en-US" sz="2200" dirty="0">
                <a:latin typeface="Alexandria"/>
              </a:rPr>
              <a:t>In the example in figure 2, all the node operators have the same version of the ledger (“chicagofed0”). Since all the versions of the ledgers are the same, consensus is achieved and the records are final. </a:t>
            </a:r>
          </a:p>
          <a:p>
            <a:pPr algn="just"/>
            <a:r>
              <a:rPr lang="en-US" sz="2200" dirty="0">
                <a:latin typeface="Alexandria"/>
              </a:rPr>
              <a:t>When a member of a blockchain network engages in a transaction, they submit the transaction to the network (see figure 3). The submission of the new transaction changes the state of the ledger (here to “chicagofed100”), which is now in conflict with the state of other copies of the ledger. </a:t>
            </a:r>
            <a:endParaRPr lang="en-EG" sz="2200" dirty="0"/>
          </a:p>
        </p:txBody>
      </p:sp>
      <p:pic>
        <p:nvPicPr>
          <p:cNvPr id="7" name="Graphic 21">
            <a:extLst>
              <a:ext uri="{FF2B5EF4-FFF2-40B4-BE49-F238E27FC236}">
                <a16:creationId xmlns:a16="http://schemas.microsoft.com/office/drawing/2014/main" id="{AD0E2ACF-6327-E9AB-8B79-ECDD054EA7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86311BE-74B2-E3DC-6473-E326FCA773EF}"/>
              </a:ext>
            </a:extLst>
          </p:cNvPr>
          <p:cNvSpPr txBox="1"/>
          <p:nvPr/>
        </p:nvSpPr>
        <p:spPr>
          <a:xfrm>
            <a:off x="2671793" y="992760"/>
            <a:ext cx="6093500"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A simple distributed ledger </a:t>
            </a:r>
          </a:p>
        </p:txBody>
      </p:sp>
    </p:spTree>
    <p:extLst>
      <p:ext uri="{BB962C8B-B14F-4D97-AF65-F5344CB8AC3E}">
        <p14:creationId xmlns:p14="http://schemas.microsoft.com/office/powerpoint/2010/main" val="2962047214"/>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7AF4B2-D7B6-83E4-2B2E-4AE2D0506A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26301F8-806B-D696-75E8-77A56D425A5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E044B66-73EB-FD02-5C39-C16F2D3A4479}"/>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DA1F64-0C53-8C7C-200E-7CFD68E279E3}"/>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88BD79A-22EB-457D-EE84-57D233C0AF7B}"/>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6A9ADF13-C948-3820-0C75-B40EA9B6956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4">
            <a:extLst>
              <a:ext uri="{FF2B5EF4-FFF2-40B4-BE49-F238E27FC236}">
                <a16:creationId xmlns:a16="http://schemas.microsoft.com/office/drawing/2014/main" id="{D3C72ADB-E045-F812-0DA2-B6DE6B58B8AF}"/>
              </a:ext>
            </a:extLst>
          </p:cNvPr>
          <p:cNvPicPr>
            <a:picLocks noChangeAspect="1"/>
          </p:cNvPicPr>
          <p:nvPr/>
        </p:nvPicPr>
        <p:blipFill rotWithShape="1">
          <a:blip r:embed="rId4">
            <a:extLst>
              <a:ext uri="{28A0092B-C50C-407E-A947-70E740481C1C}">
                <a14:useLocalDpi xmlns:a14="http://schemas.microsoft.com/office/drawing/2010/main" val="0"/>
              </a:ext>
            </a:extLst>
          </a:blip>
          <a:srcRect l="37515" t="19530" r="19678" b="20540"/>
          <a:stretch/>
        </p:blipFill>
        <p:spPr>
          <a:xfrm>
            <a:off x="1960220" y="1685495"/>
            <a:ext cx="8340436" cy="4350910"/>
          </a:xfrm>
          <a:prstGeom prst="rect">
            <a:avLst/>
          </a:prstGeom>
        </p:spPr>
      </p:pic>
    </p:spTree>
    <p:extLst>
      <p:ext uri="{BB962C8B-B14F-4D97-AF65-F5344CB8AC3E}">
        <p14:creationId xmlns:p14="http://schemas.microsoft.com/office/powerpoint/2010/main" val="3756137589"/>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ED6C3D-A7DF-B9ED-CC72-F3ABC9FD06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723414-49A2-BC28-4097-871FCB6E8F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5DE85B2-1543-70BF-A66C-658C05D71839}"/>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27236F8-B076-2438-7220-14889E4B3F78}"/>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399DD4A-422C-CA3D-9114-59F6061A7A04}"/>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D29F77FA-E078-5B2E-C1A5-20C06E3CEC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4">
            <a:extLst>
              <a:ext uri="{FF2B5EF4-FFF2-40B4-BE49-F238E27FC236}">
                <a16:creationId xmlns:a16="http://schemas.microsoft.com/office/drawing/2014/main" id="{A6D8B48B-5DAC-5D95-19BC-67977117E644}"/>
              </a:ext>
            </a:extLst>
          </p:cNvPr>
          <p:cNvPicPr>
            <a:picLocks noChangeAspect="1"/>
          </p:cNvPicPr>
          <p:nvPr/>
        </p:nvPicPr>
        <p:blipFill rotWithShape="1">
          <a:blip r:embed="rId4">
            <a:extLst>
              <a:ext uri="{28A0092B-C50C-407E-A947-70E740481C1C}">
                <a14:useLocalDpi xmlns:a14="http://schemas.microsoft.com/office/drawing/2010/main" val="0"/>
              </a:ext>
            </a:extLst>
          </a:blip>
          <a:srcRect l="36542" t="20827" r="19192" b="17946"/>
          <a:stretch/>
        </p:blipFill>
        <p:spPr>
          <a:xfrm>
            <a:off x="1030458" y="1697877"/>
            <a:ext cx="9440466" cy="4370412"/>
          </a:xfrm>
          <a:prstGeom prst="rect">
            <a:avLst/>
          </a:prstGeom>
        </p:spPr>
      </p:pic>
    </p:spTree>
    <p:extLst>
      <p:ext uri="{BB962C8B-B14F-4D97-AF65-F5344CB8AC3E}">
        <p14:creationId xmlns:p14="http://schemas.microsoft.com/office/powerpoint/2010/main" val="1249109131"/>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9A79D-799F-5115-D280-0E445F94CA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53B1EB-4E95-D5B3-94A7-B4E870C0A6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BD0159F-08AD-8412-1330-6344F324DA29}"/>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E613FF-5B4E-A140-B14C-3D14240B8D9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06F3190-38D9-E873-1531-28AF37151A2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1B1CBADC-B975-5130-DEF4-ECA962BEC445}"/>
              </a:ext>
            </a:extLst>
          </p:cNvPr>
          <p:cNvSpPr txBox="1"/>
          <p:nvPr/>
        </p:nvSpPr>
        <p:spPr>
          <a:xfrm>
            <a:off x="762000" y="1856626"/>
            <a:ext cx="4364636" cy="2800767"/>
          </a:xfrm>
          <a:prstGeom prst="rect">
            <a:avLst/>
          </a:prstGeom>
          <a:noFill/>
        </p:spPr>
        <p:txBody>
          <a:bodyPr wrap="square" rtlCol="0">
            <a:spAutoFit/>
          </a:bodyPr>
          <a:lstStyle/>
          <a:p>
            <a:pPr algn="just"/>
            <a:r>
              <a:rPr lang="en-US" sz="2200" dirty="0">
                <a:latin typeface="Alexandria"/>
              </a:rPr>
              <a:t>At its most basic level, a transaction on a blockchain is simply a change in the registered owner of an asset. The process through which transactions are created and added to the blockchain is illustrated in figure 5. </a:t>
            </a:r>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FC9C29D6-4FEE-EC51-D986-C4BAA46A0B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1E85BD2-045A-E7A7-CA36-A6141BC54150}"/>
              </a:ext>
            </a:extLst>
          </p:cNvPr>
          <p:cNvSpPr txBox="1"/>
          <p:nvPr/>
        </p:nvSpPr>
        <p:spPr>
          <a:xfrm>
            <a:off x="2459842" y="1027955"/>
            <a:ext cx="8034157"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How are transactions added to a blockchain? </a:t>
            </a:r>
          </a:p>
        </p:txBody>
      </p:sp>
      <p:pic>
        <p:nvPicPr>
          <p:cNvPr id="4" name="Content Placeholder 4">
            <a:extLst>
              <a:ext uri="{FF2B5EF4-FFF2-40B4-BE49-F238E27FC236}">
                <a16:creationId xmlns:a16="http://schemas.microsoft.com/office/drawing/2014/main" id="{61A2F6B7-4784-1D2B-B994-F1A438FD274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7191" t="16677" r="19030" b="16130"/>
          <a:stretch/>
        </p:blipFill>
        <p:spPr>
          <a:xfrm>
            <a:off x="5398507" y="1685495"/>
            <a:ext cx="5851185" cy="4307533"/>
          </a:xfrm>
          <a:prstGeom prst="rect">
            <a:avLst/>
          </a:prstGeom>
        </p:spPr>
      </p:pic>
    </p:spTree>
    <p:extLst>
      <p:ext uri="{BB962C8B-B14F-4D97-AF65-F5344CB8AC3E}">
        <p14:creationId xmlns:p14="http://schemas.microsoft.com/office/powerpoint/2010/main" val="719160894"/>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FB8973-2708-5ABF-CF59-1CAA61954D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337F941-10ED-37AB-C471-413795DDD95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2704AEE-A2EA-B0A9-BF0A-3F5347930C1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BF2CE66-056C-DB6F-099E-77E9616B3A6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BAC094-7CDB-A966-1B5C-DB592E881FFC}"/>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916A962B-F845-FEEE-B7BA-020937061660}"/>
              </a:ext>
            </a:extLst>
          </p:cNvPr>
          <p:cNvSpPr txBox="1"/>
          <p:nvPr/>
        </p:nvSpPr>
        <p:spPr>
          <a:xfrm>
            <a:off x="889000" y="1953459"/>
            <a:ext cx="10541000" cy="3816429"/>
          </a:xfrm>
          <a:prstGeom prst="rect">
            <a:avLst/>
          </a:prstGeom>
          <a:noFill/>
        </p:spPr>
        <p:txBody>
          <a:bodyPr wrap="square" rtlCol="0">
            <a:spAutoFit/>
          </a:bodyPr>
          <a:lstStyle/>
          <a:p>
            <a:pPr algn="just"/>
            <a:endParaRPr lang="en-US" sz="2200" dirty="0">
              <a:latin typeface="Alexandria"/>
            </a:endParaRPr>
          </a:p>
          <a:p>
            <a:pPr algn="just"/>
            <a:r>
              <a:rPr lang="en-US" sz="2200" dirty="0">
                <a:latin typeface="Alexandria"/>
              </a:rPr>
              <a:t>The cryptographic hash is a string of characters associated with a given block that is difficult to calculate but easy to verify. This makes it simple to verify a legitimate block, but difficult to engineer and insert into the chain a block recording illegitimate transactions. </a:t>
            </a:r>
          </a:p>
          <a:p>
            <a:pPr algn="just"/>
            <a:r>
              <a:rPr lang="en-US" sz="2200" dirty="0">
                <a:latin typeface="Alexandria"/>
              </a:rPr>
              <a:t>Next, the transaction is confirmed using the blockchain’s consensus mechanism (step 6). After confirmation, the transaction is added to a block of recent transactions. This block is then “chained” to the previous blocks of transactions through a reference to the most recently created block in the chain. The updated blockchain would then be transmitted to all participants in the network so that everyone has a matching copy of the master ledger. </a:t>
            </a:r>
          </a:p>
          <a:p>
            <a:pPr algn="just"/>
            <a:endParaRPr lang="en-US" sz="2200" dirty="0">
              <a:latin typeface="Alexandria"/>
            </a:endParaRPr>
          </a:p>
          <a:p>
            <a:pPr algn="just"/>
            <a:endParaRPr lang="en-EG" sz="2200" dirty="0"/>
          </a:p>
        </p:txBody>
      </p:sp>
      <p:pic>
        <p:nvPicPr>
          <p:cNvPr id="7" name="Graphic 21">
            <a:extLst>
              <a:ext uri="{FF2B5EF4-FFF2-40B4-BE49-F238E27FC236}">
                <a16:creationId xmlns:a16="http://schemas.microsoft.com/office/drawing/2014/main" id="{20111CD0-9E60-9FDD-263F-7CA0B994A5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8566795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8CA71-5014-1FD8-086B-889E8EF6D1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111F03B-5D71-F0F3-0372-E3070C1DF6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A97362D-9B25-1332-F3CF-8E0A575D13BB}"/>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5548EA-BF2A-0E5C-BA26-B682582E892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8E0B96D-9F7C-7532-3C43-14A7A93E2C4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4B46158B-BA38-FF6F-280A-E1C72FACCE63}"/>
              </a:ext>
            </a:extLst>
          </p:cNvPr>
          <p:cNvSpPr txBox="1"/>
          <p:nvPr/>
        </p:nvSpPr>
        <p:spPr>
          <a:xfrm>
            <a:off x="889000" y="1953459"/>
            <a:ext cx="10541000" cy="430887"/>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Technically, </a:t>
            </a:r>
          </a:p>
        </p:txBody>
      </p:sp>
      <p:pic>
        <p:nvPicPr>
          <p:cNvPr id="7" name="Graphic 21">
            <a:extLst>
              <a:ext uri="{FF2B5EF4-FFF2-40B4-BE49-F238E27FC236}">
                <a16:creationId xmlns:a16="http://schemas.microsoft.com/office/drawing/2014/main" id="{E0D0327B-5617-76C0-A87F-9E47102F91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4">
            <a:extLst>
              <a:ext uri="{FF2B5EF4-FFF2-40B4-BE49-F238E27FC236}">
                <a16:creationId xmlns:a16="http://schemas.microsoft.com/office/drawing/2014/main" id="{A9A91172-F88B-D02D-FE1B-6F54CCC88110}"/>
              </a:ext>
            </a:extLst>
          </p:cNvPr>
          <p:cNvPicPr>
            <a:picLocks noChangeAspect="1"/>
          </p:cNvPicPr>
          <p:nvPr/>
        </p:nvPicPr>
        <p:blipFill rotWithShape="1">
          <a:blip r:embed="rId4">
            <a:extLst>
              <a:ext uri="{28A0092B-C50C-407E-A947-70E740481C1C}">
                <a14:useLocalDpi xmlns:a14="http://schemas.microsoft.com/office/drawing/2010/main" val="0"/>
              </a:ext>
            </a:extLst>
          </a:blip>
          <a:srcRect l="37191" t="16677" r="19030" b="16130"/>
          <a:stretch/>
        </p:blipFill>
        <p:spPr>
          <a:xfrm>
            <a:off x="942308" y="1757019"/>
            <a:ext cx="9640748" cy="4082946"/>
          </a:xfrm>
          <a:prstGeom prst="rect">
            <a:avLst/>
          </a:prstGeom>
        </p:spPr>
      </p:pic>
    </p:spTree>
    <p:extLst>
      <p:ext uri="{BB962C8B-B14F-4D97-AF65-F5344CB8AC3E}">
        <p14:creationId xmlns:p14="http://schemas.microsoft.com/office/powerpoint/2010/main" val="2460025068"/>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16A41-9324-4D17-A090-AE70F04021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815F0B-EE06-F6A3-3C51-3DDE9CF29E5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C73F49CD-6681-E3F0-70EE-452D92A0A4DC}"/>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7BD32D-A7DE-A2DC-DD0A-9F754D0C9BC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C646DD-7C11-7CE1-24CE-C92ABF7659E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4D0069A5-419F-36E1-501D-E1FE19E15B5A}"/>
              </a:ext>
            </a:extLst>
          </p:cNvPr>
          <p:cNvSpPr txBox="1"/>
          <p:nvPr/>
        </p:nvSpPr>
        <p:spPr>
          <a:xfrm>
            <a:off x="889000" y="1953459"/>
            <a:ext cx="10541000" cy="3477875"/>
          </a:xfrm>
          <a:prstGeom prst="rect">
            <a:avLst/>
          </a:prstGeom>
          <a:noFill/>
        </p:spPr>
        <p:txBody>
          <a:bodyPr wrap="square" rtlCol="0">
            <a:spAutoFit/>
          </a:bodyPr>
          <a:lstStyle/>
          <a:p>
            <a:pPr algn="just"/>
            <a:r>
              <a:rPr lang="en-US" sz="2200" dirty="0">
                <a:latin typeface="Alexandria"/>
              </a:rPr>
              <a:t>Blockchain technology was first used in 2009 to implement the digital currency bitcoin. The bitcoin blockchain is an example of a public network: It is open to any user who wishes to transact, and all users can see all transactions on the blockchain. </a:t>
            </a:r>
          </a:p>
          <a:p>
            <a:pPr algn="just"/>
            <a:r>
              <a:rPr lang="en-US" sz="2200" dirty="0">
                <a:latin typeface="Alexandria"/>
              </a:rPr>
              <a:t>The network is also permissionless: New transactions are added to the blockchain through a cryptographic consensus mechanism requiring vast amounts of computing power to confirm transactions. </a:t>
            </a:r>
          </a:p>
          <a:p>
            <a:pPr algn="just"/>
            <a:r>
              <a:rPr lang="en-US" sz="2200" dirty="0">
                <a:latin typeface="Alexandria"/>
              </a:rPr>
              <a:t>The chief advantage of a permissionless network is that it does not require a central authority to confirm or deny specific transactions; individuals who do not trust one another or any single central authority can transact on the permissionless network, relying on a consensus mechanism to ensure the ledger’s accuracy.</a:t>
            </a:r>
          </a:p>
        </p:txBody>
      </p:sp>
      <p:pic>
        <p:nvPicPr>
          <p:cNvPr id="7" name="Graphic 21">
            <a:extLst>
              <a:ext uri="{FF2B5EF4-FFF2-40B4-BE49-F238E27FC236}">
                <a16:creationId xmlns:a16="http://schemas.microsoft.com/office/drawing/2014/main" id="{8FA64D09-B74A-C212-A9F7-D3F7E0B650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FBA47B0-109A-CB21-82F1-885EF88D9EDE}"/>
              </a:ext>
            </a:extLst>
          </p:cNvPr>
          <p:cNvSpPr txBox="1"/>
          <p:nvPr/>
        </p:nvSpPr>
        <p:spPr>
          <a:xfrm>
            <a:off x="3049250" y="1160640"/>
            <a:ext cx="6093500"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Permissionless networks </a:t>
            </a:r>
          </a:p>
        </p:txBody>
      </p:sp>
    </p:spTree>
    <p:extLst>
      <p:ext uri="{BB962C8B-B14F-4D97-AF65-F5344CB8AC3E}">
        <p14:creationId xmlns:p14="http://schemas.microsoft.com/office/powerpoint/2010/main" val="1840744511"/>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071B6E-E713-90B0-3EC0-00B8F94DFA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411A7E-9B7C-5294-DFC5-93E0FD37FD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81AAF625-FA6D-41D9-81B8-26BC390DB091}"/>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91FAA12-2970-5432-EB33-5A41F1D3711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680E854-3F1A-89B9-5082-AC6E94089D0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9F381748-111A-4912-9A05-763FB7D671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4">
            <a:extLst>
              <a:ext uri="{FF2B5EF4-FFF2-40B4-BE49-F238E27FC236}">
                <a16:creationId xmlns:a16="http://schemas.microsoft.com/office/drawing/2014/main" id="{4BC145C4-365E-D635-090E-66FF9509999A}"/>
              </a:ext>
            </a:extLst>
          </p:cNvPr>
          <p:cNvPicPr>
            <a:picLocks noChangeAspect="1"/>
          </p:cNvPicPr>
          <p:nvPr/>
        </p:nvPicPr>
        <p:blipFill rotWithShape="1">
          <a:blip r:embed="rId4">
            <a:extLst>
              <a:ext uri="{28A0092B-C50C-407E-A947-70E740481C1C}">
                <a14:useLocalDpi xmlns:a14="http://schemas.microsoft.com/office/drawing/2010/main" val="0"/>
              </a:ext>
            </a:extLst>
          </a:blip>
          <a:srcRect l="37028" t="11489" r="19193" b="21577"/>
          <a:stretch/>
        </p:blipFill>
        <p:spPr>
          <a:xfrm>
            <a:off x="1353312" y="1757019"/>
            <a:ext cx="9253728" cy="4149586"/>
          </a:xfrm>
          <a:prstGeom prst="rect">
            <a:avLst/>
          </a:prstGeom>
        </p:spPr>
      </p:pic>
    </p:spTree>
    <p:extLst>
      <p:ext uri="{BB962C8B-B14F-4D97-AF65-F5344CB8AC3E}">
        <p14:creationId xmlns:p14="http://schemas.microsoft.com/office/powerpoint/2010/main" val="3429921865"/>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263184-A6DE-D9C9-A69A-DCD06069D5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9FE46E-D671-1EEE-7924-B3A49813E68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FF6249F-46B0-3EBE-9892-B5DFE3471E64}"/>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3B4A360-C2DF-5F7A-2C07-E0A9A29A4E2D}"/>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5146A4-5047-DD7B-CA18-6A7D5BD4E63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6ABFC169-85B3-E521-C9AA-62D331EFB3FD}"/>
              </a:ext>
            </a:extLst>
          </p:cNvPr>
          <p:cNvSpPr txBox="1"/>
          <p:nvPr/>
        </p:nvSpPr>
        <p:spPr>
          <a:xfrm>
            <a:off x="889000" y="1953459"/>
            <a:ext cx="10541000" cy="3754874"/>
          </a:xfrm>
          <a:prstGeom prst="rect">
            <a:avLst/>
          </a:prstGeom>
          <a:noFill/>
        </p:spPr>
        <p:txBody>
          <a:bodyPr wrap="square" rtlCol="0">
            <a:spAutoFit/>
          </a:bodyPr>
          <a:lstStyle/>
          <a:p>
            <a:pPr algn="just"/>
            <a:r>
              <a:rPr lang="en-US" dirty="0">
                <a:latin typeface="Alexandria"/>
              </a:rPr>
              <a:t>Many see broad accessibility and a lack of a need for centralized control as two of blockchain’s key benefits relative to traditional database architectures. </a:t>
            </a:r>
          </a:p>
          <a:p>
            <a:pPr algn="just"/>
            <a:r>
              <a:rPr lang="en-US" dirty="0">
                <a:latin typeface="Alexandria"/>
              </a:rPr>
              <a:t>However, for applications in financial markets where </a:t>
            </a:r>
          </a:p>
          <a:p>
            <a:pPr lvl="1" algn="just"/>
            <a:r>
              <a:rPr lang="en-US" dirty="0">
                <a:latin typeface="Alexandria"/>
              </a:rPr>
              <a:t>1) there are trusted intermediaries,</a:t>
            </a:r>
          </a:p>
          <a:p>
            <a:pPr lvl="1" algn="just"/>
            <a:r>
              <a:rPr lang="en-US" dirty="0">
                <a:latin typeface="Alexandria"/>
              </a:rPr>
              <a:t> 2) complete transparency is not always desirable, and </a:t>
            </a:r>
          </a:p>
          <a:p>
            <a:pPr lvl="1" algn="just"/>
            <a:r>
              <a:rPr lang="en-US" dirty="0">
                <a:latin typeface="Alexandria"/>
              </a:rPr>
              <a:t>3) participants must comply with regulatory requirements, this decentralized system has shortcomings. </a:t>
            </a:r>
          </a:p>
          <a:p>
            <a:pPr algn="just"/>
            <a:r>
              <a:rPr lang="en-US" dirty="0">
                <a:latin typeface="Alexandria"/>
              </a:rPr>
              <a:t>It is likely that applications of blockchain technology in financial markets will instead use private and permissioned blockchains. Private blockchains are only open to those participants that meet the membership criteria of the network, in contrast to public blockchains in which anyone is able to participate. </a:t>
            </a:r>
          </a:p>
          <a:p>
            <a:pPr algn="just"/>
            <a:r>
              <a:rPr lang="en-US" dirty="0">
                <a:latin typeface="Alexandria"/>
              </a:rPr>
              <a:t>Permissioned blockchains allow certain members to control the confirmation of transactions. These </a:t>
            </a:r>
            <a:r>
              <a:rPr lang="en-US" dirty="0" err="1">
                <a:latin typeface="Alexandria"/>
              </a:rPr>
              <a:t>permissioning</a:t>
            </a:r>
            <a:r>
              <a:rPr lang="en-US" dirty="0">
                <a:latin typeface="Alexandria"/>
              </a:rPr>
              <a:t> members (consensus authorities) can exert control in various ways depending upon the network design. </a:t>
            </a:r>
          </a:p>
          <a:p>
            <a:pPr algn="just"/>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284F60C0-CF7D-2BEC-4F47-29637A1774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5AD39AB-86CB-6C3D-3D29-82FB55F8CB74}"/>
              </a:ext>
            </a:extLst>
          </p:cNvPr>
          <p:cNvSpPr txBox="1"/>
          <p:nvPr/>
        </p:nvSpPr>
        <p:spPr>
          <a:xfrm>
            <a:off x="2943664" y="1174019"/>
            <a:ext cx="6093500"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Permissioned networks </a:t>
            </a:r>
          </a:p>
        </p:txBody>
      </p:sp>
    </p:spTree>
    <p:extLst>
      <p:ext uri="{BB962C8B-B14F-4D97-AF65-F5344CB8AC3E}">
        <p14:creationId xmlns:p14="http://schemas.microsoft.com/office/powerpoint/2010/main" val="266102697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EB572-8D33-8221-EB32-0C17FA104B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01B785-A593-4690-056C-BF7A58034A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EFF47E2-650A-5D41-A1E1-65A5F51BC91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A155CF-3FF0-90D3-FC7C-DECF60D5F5B7}"/>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1667C0E-8A6B-3EF5-4D33-A26B6B27FD5B}"/>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F75F5C62-E7CA-7B27-5C5A-E7B42AEB9D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4">
            <a:extLst>
              <a:ext uri="{FF2B5EF4-FFF2-40B4-BE49-F238E27FC236}">
                <a16:creationId xmlns:a16="http://schemas.microsoft.com/office/drawing/2014/main" id="{B39446AB-43C2-DC7B-1556-15739FEB454F}"/>
              </a:ext>
            </a:extLst>
          </p:cNvPr>
          <p:cNvPicPr>
            <a:picLocks noChangeAspect="1"/>
          </p:cNvPicPr>
          <p:nvPr/>
        </p:nvPicPr>
        <p:blipFill rotWithShape="1">
          <a:blip r:embed="rId4">
            <a:extLst>
              <a:ext uri="{28A0092B-C50C-407E-A947-70E740481C1C}">
                <a14:useLocalDpi xmlns:a14="http://schemas.microsoft.com/office/drawing/2010/main" val="0"/>
              </a:ext>
            </a:extLst>
          </a:blip>
          <a:srcRect l="36542" t="15379" r="18382" b="18465"/>
          <a:stretch/>
        </p:blipFill>
        <p:spPr>
          <a:xfrm>
            <a:off x="850199" y="1757018"/>
            <a:ext cx="10378634" cy="4069493"/>
          </a:xfrm>
          <a:prstGeom prst="rect">
            <a:avLst/>
          </a:prstGeom>
        </p:spPr>
      </p:pic>
    </p:spTree>
    <p:extLst>
      <p:ext uri="{BB962C8B-B14F-4D97-AF65-F5344CB8AC3E}">
        <p14:creationId xmlns:p14="http://schemas.microsoft.com/office/powerpoint/2010/main" val="1862628067"/>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C9DAB-EE40-366E-FC35-EE1849549B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61E9D0-B9C2-D11F-9F9F-E8F8D72784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F7C3270-EFC6-F4FE-53D2-08AA1F010B52}"/>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D7D246B-DD0D-ADE8-05AD-ADEAA2E7E7F9}"/>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AF223A-637B-6E92-587B-6D7F1742865D}"/>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860264B0-7322-094E-599E-BA20E7F03B48}"/>
              </a:ext>
            </a:extLst>
          </p:cNvPr>
          <p:cNvSpPr txBox="1"/>
          <p:nvPr/>
        </p:nvSpPr>
        <p:spPr>
          <a:xfrm>
            <a:off x="889000" y="1953459"/>
            <a:ext cx="10541000" cy="4832092"/>
          </a:xfrm>
          <a:prstGeom prst="rect">
            <a:avLst/>
          </a:prstGeom>
          <a:noFill/>
        </p:spPr>
        <p:txBody>
          <a:bodyPr wrap="square" rtlCol="0">
            <a:spAutoFit/>
          </a:bodyPr>
          <a:lstStyle/>
          <a:p>
            <a:pPr algn="just"/>
            <a:r>
              <a:rPr lang="en-US" sz="2200" dirty="0">
                <a:latin typeface="Alexandria"/>
              </a:rPr>
              <a:t>Some argue that a permissioned blockchain removes “a major benefit of the blockchain system: the system works between parties that do not need to trust each other. If the concept is to implement permissioned distributed ledgers between trusted [parties] why would you use blockchain technology when more efficient alternatives are available?”</a:t>
            </a:r>
          </a:p>
          <a:p>
            <a:pPr algn="just"/>
            <a:r>
              <a:rPr lang="en-US" sz="2200" dirty="0">
                <a:latin typeface="Alexandria"/>
              </a:rPr>
              <a:t> However, permissioned blockchains retain many key features and benefits of permissionless blockchains, including the decentralized storage of the database and the (near) real-time reconciliation of all copies of the database. </a:t>
            </a:r>
          </a:p>
          <a:p>
            <a:pPr algn="just"/>
            <a:r>
              <a:rPr lang="en-US" sz="2200" dirty="0">
                <a:latin typeface="Alexandria"/>
              </a:rPr>
              <a:t>In permissioned blockchains, it is also possible to put controls in place to allow varying levels of access to the information in the ledger. For example, regulators could be allowed to view all the details of a transaction in the ledger but not add any transactions, while users might be allowed to view selective details of the transactions depending on their access level (see figure 8). </a:t>
            </a:r>
          </a:p>
          <a:p>
            <a:pPr algn="just"/>
            <a:endParaRPr lang="en-US" sz="2200" dirty="0">
              <a:latin typeface="Alexandria"/>
            </a:endParaRPr>
          </a:p>
          <a:p>
            <a:pPr algn="just"/>
            <a:endParaRPr lang="en-EG" sz="2200" dirty="0"/>
          </a:p>
        </p:txBody>
      </p:sp>
      <p:pic>
        <p:nvPicPr>
          <p:cNvPr id="7" name="Graphic 21">
            <a:extLst>
              <a:ext uri="{FF2B5EF4-FFF2-40B4-BE49-F238E27FC236}">
                <a16:creationId xmlns:a16="http://schemas.microsoft.com/office/drawing/2014/main" id="{D25DD0E9-F020-1623-522D-9798BF6C2C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6869575"/>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731340-93C4-5BEB-8CAB-C983E5B441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BD8033-A6AD-4AD0-5B91-D9C2C96481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848FD3E-5B32-D903-4487-CA6A7AD6FE2C}"/>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A08D8D7-7D54-7A1E-DE14-66326998D35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753DEAF-6C69-B7EC-907C-1E235FB712A6}"/>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pic>
        <p:nvPicPr>
          <p:cNvPr id="7" name="Graphic 21">
            <a:extLst>
              <a:ext uri="{FF2B5EF4-FFF2-40B4-BE49-F238E27FC236}">
                <a16:creationId xmlns:a16="http://schemas.microsoft.com/office/drawing/2014/main" id="{1DEBFBF9-6B1C-1B28-8A8F-5764D3AD91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Content Placeholder 4">
            <a:extLst>
              <a:ext uri="{FF2B5EF4-FFF2-40B4-BE49-F238E27FC236}">
                <a16:creationId xmlns:a16="http://schemas.microsoft.com/office/drawing/2014/main" id="{35362268-C972-CCA4-38A5-F5339694666B}"/>
              </a:ext>
            </a:extLst>
          </p:cNvPr>
          <p:cNvPicPr>
            <a:picLocks noChangeAspect="1"/>
          </p:cNvPicPr>
          <p:nvPr/>
        </p:nvPicPr>
        <p:blipFill rotWithShape="1">
          <a:blip r:embed="rId4">
            <a:extLst>
              <a:ext uri="{28A0092B-C50C-407E-A947-70E740481C1C}">
                <a14:useLocalDpi xmlns:a14="http://schemas.microsoft.com/office/drawing/2010/main" val="0"/>
              </a:ext>
            </a:extLst>
          </a:blip>
          <a:srcRect l="36217" t="9672" r="18868" b="17686"/>
          <a:stretch/>
        </p:blipFill>
        <p:spPr>
          <a:xfrm>
            <a:off x="859463" y="1757018"/>
            <a:ext cx="10003536" cy="4082947"/>
          </a:xfrm>
          <a:prstGeom prst="rect">
            <a:avLst/>
          </a:prstGeom>
        </p:spPr>
      </p:pic>
    </p:spTree>
    <p:extLst>
      <p:ext uri="{BB962C8B-B14F-4D97-AF65-F5344CB8AC3E}">
        <p14:creationId xmlns:p14="http://schemas.microsoft.com/office/powerpoint/2010/main" val="60577156"/>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BD86E-ED71-07C1-4978-28603B5547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0242E44-50FA-1298-65C7-726CA81CEF3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F193D95-E9C5-ED67-8B1F-579A740CD6D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C41452-3C10-FF45-9312-57A775070C2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E491B31-D517-22D1-28BC-76C4757D58D1}"/>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1530411B-48A3-CF87-7715-EE2963AAAFBA}"/>
              </a:ext>
            </a:extLst>
          </p:cNvPr>
          <p:cNvSpPr txBox="1"/>
          <p:nvPr/>
        </p:nvSpPr>
        <p:spPr>
          <a:xfrm>
            <a:off x="889000" y="1953459"/>
            <a:ext cx="10541000" cy="4493538"/>
          </a:xfrm>
          <a:prstGeom prst="rect">
            <a:avLst/>
          </a:prstGeom>
          <a:noFill/>
        </p:spPr>
        <p:txBody>
          <a:bodyPr wrap="square" rtlCol="0">
            <a:spAutoFit/>
          </a:bodyPr>
          <a:lstStyle/>
          <a:p>
            <a:pPr algn="just"/>
            <a:r>
              <a:rPr lang="en-US" sz="2200" dirty="0">
                <a:latin typeface="Alexandria"/>
              </a:rPr>
              <a:t>All blockchains have a consensus mechanism that is used to add new blocks to the database. </a:t>
            </a:r>
            <a:r>
              <a:rPr lang="ar-JO" sz="2200" dirty="0">
                <a:latin typeface="Alexandria"/>
              </a:rPr>
              <a:t> </a:t>
            </a:r>
            <a:r>
              <a:rPr lang="en-US" sz="2200" dirty="0">
                <a:latin typeface="Alexandria"/>
              </a:rPr>
              <a:t>The consensus mechanism will differ depending upon the design of the blockchain, especially whether the blockchain is permissioned or</a:t>
            </a:r>
            <a:r>
              <a:rPr lang="ar-JO" sz="2200" dirty="0">
                <a:latin typeface="Alexandria"/>
              </a:rPr>
              <a:t> </a:t>
            </a:r>
            <a:r>
              <a:rPr lang="en-US" sz="2200" dirty="0">
                <a:latin typeface="Alexandria"/>
              </a:rPr>
              <a:t>permissionless. </a:t>
            </a:r>
            <a:r>
              <a:rPr lang="ar-JO" sz="2200" dirty="0">
                <a:latin typeface="Alexandria"/>
              </a:rPr>
              <a:t> </a:t>
            </a:r>
            <a:r>
              <a:rPr lang="en-US" sz="2200" dirty="0">
                <a:latin typeface="Alexandria"/>
              </a:rPr>
              <a:t>If the blockchain is permissioned, the degree to which participants in the network are willing to trust one</a:t>
            </a:r>
            <a:r>
              <a:rPr lang="ar-JO" sz="2200" dirty="0">
                <a:latin typeface="Alexandria"/>
              </a:rPr>
              <a:t> </a:t>
            </a:r>
            <a:r>
              <a:rPr lang="en-US" sz="2200" dirty="0">
                <a:latin typeface="Alexandria"/>
              </a:rPr>
              <a:t>another also has an effect on the consensus mechanism. </a:t>
            </a:r>
            <a:r>
              <a:rPr lang="ar-JO" sz="2200" dirty="0">
                <a:latin typeface="Alexandria"/>
              </a:rPr>
              <a:t> </a:t>
            </a:r>
            <a:r>
              <a:rPr lang="en-US" sz="2200" dirty="0">
                <a:latin typeface="Alexandria"/>
              </a:rPr>
              <a:t>In a permissioned blockchain, once the transaction is submitted by</a:t>
            </a:r>
            <a:r>
              <a:rPr lang="ar-JO" sz="2200" dirty="0">
                <a:latin typeface="Alexandria"/>
              </a:rPr>
              <a:t> </a:t>
            </a:r>
            <a:r>
              <a:rPr lang="en-US" sz="2200" dirty="0">
                <a:latin typeface="Alexandria"/>
              </a:rPr>
              <a:t>the two parties involved, it would then be confirmed by a </a:t>
            </a:r>
            <a:r>
              <a:rPr lang="en-US" sz="2200" dirty="0" err="1">
                <a:latin typeface="Alexandria"/>
              </a:rPr>
              <a:t>permissioning</a:t>
            </a:r>
            <a:r>
              <a:rPr lang="en-US" sz="2200" dirty="0">
                <a:latin typeface="Alexandria"/>
              </a:rPr>
              <a:t> member of the blockchain or by some</a:t>
            </a:r>
            <a:r>
              <a:rPr lang="ar-JO" sz="2200" dirty="0">
                <a:latin typeface="Alexandria"/>
              </a:rPr>
              <a:t> </a:t>
            </a:r>
            <a:r>
              <a:rPr lang="en-US" sz="2200" dirty="0">
                <a:latin typeface="Alexandria"/>
              </a:rPr>
              <a:t>cryptographic consensus mechanism accessible only by </a:t>
            </a:r>
            <a:r>
              <a:rPr lang="en-US" sz="2200" dirty="0" err="1">
                <a:latin typeface="Alexandria"/>
              </a:rPr>
              <a:t>permissioning</a:t>
            </a:r>
            <a:r>
              <a:rPr lang="en-US" sz="2200" dirty="0">
                <a:latin typeface="Alexandria"/>
              </a:rPr>
              <a:t> members. </a:t>
            </a:r>
            <a:r>
              <a:rPr lang="ar-JO" sz="2200" dirty="0">
                <a:latin typeface="Alexandria"/>
              </a:rPr>
              <a:t> </a:t>
            </a:r>
            <a:r>
              <a:rPr lang="en-US" sz="2200" dirty="0">
                <a:latin typeface="Alexandria"/>
              </a:rPr>
              <a:t>Trust in transactions is maintained because users trust the network member(s) with the power to confirm transactions.</a:t>
            </a:r>
            <a:r>
              <a:rPr lang="ar-JO" sz="2200" dirty="0">
                <a:latin typeface="Alexandria"/>
              </a:rPr>
              <a:t> </a:t>
            </a:r>
            <a:endParaRPr lang="en-EG" sz="2200" dirty="0"/>
          </a:p>
          <a:p>
            <a:pPr algn="just"/>
            <a:endParaRPr lang="en-US" sz="2200" dirty="0">
              <a:latin typeface="Alexandria"/>
            </a:endParaRPr>
          </a:p>
          <a:p>
            <a:pPr algn="just"/>
            <a:endParaRPr lang="en-EG" sz="2200" dirty="0"/>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64CAE43A-F5FB-A9EF-68FC-BD9FF5F043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6A66AED-CA7A-EA44-BF4C-3CBEDE372EEE}"/>
              </a:ext>
            </a:extLst>
          </p:cNvPr>
          <p:cNvSpPr txBox="1"/>
          <p:nvPr/>
        </p:nvSpPr>
        <p:spPr>
          <a:xfrm>
            <a:off x="3226633" y="1174019"/>
            <a:ext cx="6093500"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Consensus mechanism </a:t>
            </a:r>
          </a:p>
        </p:txBody>
      </p:sp>
    </p:spTree>
    <p:extLst>
      <p:ext uri="{BB962C8B-B14F-4D97-AF65-F5344CB8AC3E}">
        <p14:creationId xmlns:p14="http://schemas.microsoft.com/office/powerpoint/2010/main" val="1152966103"/>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F02F4-4433-E07E-DA1B-37CE1EBC30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92D5002-A61A-50CE-5211-899478B9E4D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14547BD9-9533-1AAD-934D-04A8CA4BB4A6}"/>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0B8C2D-8E7D-BCBA-2969-09597B1E944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6E66445-2BA7-7502-83A3-164D35EB7BC5}"/>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958602E3-BAA6-3CB9-D60A-3DE858EF1CCA}"/>
              </a:ext>
            </a:extLst>
          </p:cNvPr>
          <p:cNvSpPr txBox="1"/>
          <p:nvPr/>
        </p:nvSpPr>
        <p:spPr>
          <a:xfrm>
            <a:off x="889000" y="1953459"/>
            <a:ext cx="10541000" cy="4154984"/>
          </a:xfrm>
          <a:prstGeom prst="rect">
            <a:avLst/>
          </a:prstGeom>
          <a:noFill/>
        </p:spPr>
        <p:txBody>
          <a:bodyPr wrap="square" rtlCol="0">
            <a:spAutoFit/>
          </a:bodyPr>
          <a:lstStyle/>
          <a:p>
            <a:pPr algn="just"/>
            <a:r>
              <a:rPr lang="en-US" sz="2200" dirty="0">
                <a:latin typeface="Alexandria"/>
              </a:rPr>
              <a:t>A relatively automated consensus mechanism allows for the near-instantaneous update of every copy of the ledger once a transaction is added to the blockchain, all ledgers reflect this change. </a:t>
            </a:r>
          </a:p>
          <a:p>
            <a:pPr algn="just"/>
            <a:r>
              <a:rPr lang="en-US" sz="2200" dirty="0">
                <a:latin typeface="Alexandria"/>
              </a:rPr>
              <a:t>There is no need for further post-trade reconciliation. </a:t>
            </a:r>
          </a:p>
          <a:p>
            <a:pPr algn="just"/>
            <a:r>
              <a:rPr lang="en-US" sz="2200" dirty="0">
                <a:latin typeface="Alexandria"/>
              </a:rPr>
              <a:t>The way in which blocks are added to the ledger also creates an essentially immutable database. </a:t>
            </a:r>
          </a:p>
          <a:p>
            <a:pPr algn="just"/>
            <a:r>
              <a:rPr lang="en-US" sz="2200" dirty="0">
                <a:latin typeface="Alexandria"/>
              </a:rPr>
              <a:t>Since blocks of transactions are chained together, the older the transaction is, the more difficult it becomes to fraudulently change it. </a:t>
            </a:r>
            <a:r>
              <a:rPr lang="ar-JO" sz="2200" dirty="0">
                <a:latin typeface="Alexandria"/>
              </a:rPr>
              <a:t> </a:t>
            </a:r>
            <a:r>
              <a:rPr lang="en-US" sz="2200" dirty="0">
                <a:latin typeface="Alexandria"/>
              </a:rPr>
              <a:t>To fraudulently change a block, an actor would have to replace that block with a new block and regenerate all of the subsequent blocks in the chain. </a:t>
            </a:r>
          </a:p>
          <a:p>
            <a:pPr algn="just"/>
            <a:endParaRPr lang="en-EG" sz="2200" dirty="0"/>
          </a:p>
          <a:p>
            <a:pPr algn="just"/>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EDB9E984-8C9D-B1DE-6FA4-6DC646C4876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74684833"/>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52F6EA-90D1-34E8-7B6E-AA78726356B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7047E92-1B05-48FA-3055-6541C920163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5349E07-9633-66D4-1276-9838DFAC1E3C}"/>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AACC70-614B-FECA-8C3B-333B5C8E4851}"/>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837013-9134-018F-E464-FCA2BD74E437}"/>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64178F0D-5027-3085-93ED-7D1B6DEA291C}"/>
              </a:ext>
            </a:extLst>
          </p:cNvPr>
          <p:cNvSpPr txBox="1"/>
          <p:nvPr/>
        </p:nvSpPr>
        <p:spPr>
          <a:xfrm>
            <a:off x="889000" y="1953459"/>
            <a:ext cx="10541000" cy="2462213"/>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Blockchain technology has the potential to provide large efficiency gains in businesses that currently require costly intermediation, including financial services. However, any implementation will also face a number of challenges. Regulators and policymakers, including the Committee on Payments and Market Infrastructures, are currently looking into both the potential applications of blockchain technology and the challenges that may arise</a:t>
            </a:r>
          </a:p>
          <a:p>
            <a:pPr algn="just"/>
            <a:r>
              <a:rPr lang="en-US" sz="2200" dirty="0">
                <a:latin typeface="Alexandria"/>
                <a:cs typeface="Times New Roman" panose="02020603050405020304" pitchFamily="18" charset="0"/>
              </a:rPr>
              <a:t> </a:t>
            </a:r>
          </a:p>
        </p:txBody>
      </p:sp>
      <p:pic>
        <p:nvPicPr>
          <p:cNvPr id="7" name="Graphic 21">
            <a:extLst>
              <a:ext uri="{FF2B5EF4-FFF2-40B4-BE49-F238E27FC236}">
                <a16:creationId xmlns:a16="http://schemas.microsoft.com/office/drawing/2014/main" id="{C6B8808C-C7F7-864E-594E-04988D0C74D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0A2895C-E5FC-44AC-283B-FCE0BB956AFB}"/>
              </a:ext>
            </a:extLst>
          </p:cNvPr>
          <p:cNvSpPr txBox="1"/>
          <p:nvPr/>
        </p:nvSpPr>
        <p:spPr>
          <a:xfrm>
            <a:off x="2000099" y="1109822"/>
            <a:ext cx="9249593" cy="584775"/>
          </a:xfrm>
          <a:prstGeom prst="rect">
            <a:avLst/>
          </a:prstGeom>
          <a:noFill/>
        </p:spPr>
        <p:txBody>
          <a:bodyPr wrap="square">
            <a:spAutoFit/>
          </a:bodyPr>
          <a:lstStyle/>
          <a:p>
            <a:pPr algn="ctr"/>
            <a:r>
              <a:rPr lang="en-US" sz="3200" b="1" dirty="0">
                <a:solidFill>
                  <a:srgbClr val="00B0F0"/>
                </a:solidFill>
                <a:latin typeface="Alexandria"/>
                <a:cs typeface="Times New Roman" panose="02020603050405020304" pitchFamily="18" charset="0"/>
              </a:rPr>
              <a:t>Blockchain’s applications, benefits, and challenges </a:t>
            </a:r>
          </a:p>
        </p:txBody>
      </p:sp>
    </p:spTree>
    <p:extLst>
      <p:ext uri="{BB962C8B-B14F-4D97-AF65-F5344CB8AC3E}">
        <p14:creationId xmlns:p14="http://schemas.microsoft.com/office/powerpoint/2010/main" val="3644528523"/>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710A3-30CB-0D8E-9E9D-BC14BFF610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BF7034-2B65-6F55-F61E-30852EDDB40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E34621B6-6339-4ABB-B09E-D1F4DE7B72B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0E7892C-7243-1F9C-37D4-631205ADE6D2}"/>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464903-8B91-E744-6724-8D90FC10FBEB}"/>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71B389FC-3C84-9218-6791-C73ECF5A84D6}"/>
              </a:ext>
            </a:extLst>
          </p:cNvPr>
          <p:cNvSpPr txBox="1"/>
          <p:nvPr/>
        </p:nvSpPr>
        <p:spPr>
          <a:xfrm>
            <a:off x="889000" y="1953459"/>
            <a:ext cx="10541000" cy="4154984"/>
          </a:xfrm>
          <a:prstGeom prst="rect">
            <a:avLst/>
          </a:prstGeom>
          <a:noFill/>
        </p:spPr>
        <p:txBody>
          <a:bodyPr wrap="square" rtlCol="0">
            <a:spAutoFit/>
          </a:bodyPr>
          <a:lstStyle/>
          <a:p>
            <a:pPr algn="just"/>
            <a:r>
              <a:rPr lang="en-US" sz="2200" b="1" i="1" dirty="0">
                <a:solidFill>
                  <a:schemeClr val="accent1">
                    <a:lumMod val="75000"/>
                  </a:schemeClr>
                </a:solidFill>
                <a:latin typeface="Alexandria"/>
              </a:rPr>
              <a:t>(Digital assets) </a:t>
            </a:r>
            <a:r>
              <a:rPr lang="en-US" sz="2200" dirty="0">
                <a:latin typeface="Alexandria"/>
              </a:rPr>
              <a:t>Physical assets (real estate, stock certificates, gold, etc.) require a great deal of verification and examination every time they are traded, which prolongs the transaction and settlement time for each trade. DLT has the potential to transform the physical assets into a digital form for transactional and recordkeeping purposes</a:t>
            </a:r>
          </a:p>
          <a:p>
            <a:pPr algn="just"/>
            <a:endParaRPr lang="en-US" sz="2200" dirty="0">
              <a:latin typeface="Alexandria"/>
            </a:endParaRPr>
          </a:p>
          <a:p>
            <a:pPr algn="just"/>
            <a:r>
              <a:rPr lang="en-US" sz="2200" b="1" i="1" dirty="0">
                <a:solidFill>
                  <a:schemeClr val="accent1">
                    <a:lumMod val="75000"/>
                  </a:schemeClr>
                </a:solidFill>
                <a:latin typeface="Alexandria"/>
              </a:rPr>
              <a:t>(Digital currencies) </a:t>
            </a:r>
            <a:r>
              <a:rPr lang="en-US" sz="2200" dirty="0">
                <a:latin typeface="Alexandria"/>
              </a:rPr>
              <a:t>We are already in the era of online banking, payments, and transactions, all of which are carried out with little use of physical currencies. In recent years, various forms of cryptocurrencies have been adopted for real-world transactions. Cryptocurrencies rely on encryption techniques to generate, transact, and verify their value. They operate independently of a central bank’s authority and are not backed by the central bank. </a:t>
            </a:r>
          </a:p>
          <a:p>
            <a:pPr algn="just"/>
            <a:endParaRPr lang="en-EG" sz="2200" dirty="0"/>
          </a:p>
        </p:txBody>
      </p:sp>
      <p:pic>
        <p:nvPicPr>
          <p:cNvPr id="7" name="Graphic 21">
            <a:extLst>
              <a:ext uri="{FF2B5EF4-FFF2-40B4-BE49-F238E27FC236}">
                <a16:creationId xmlns:a16="http://schemas.microsoft.com/office/drawing/2014/main" id="{953A8C90-FED9-7593-0D23-53B2EAA0D04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A5CE028-54A2-5D91-66DB-C55261FC10D6}"/>
              </a:ext>
            </a:extLst>
          </p:cNvPr>
          <p:cNvSpPr txBox="1"/>
          <p:nvPr/>
        </p:nvSpPr>
        <p:spPr>
          <a:xfrm>
            <a:off x="2180406" y="1160640"/>
            <a:ext cx="7339649" cy="584775"/>
          </a:xfrm>
          <a:prstGeom prst="rect">
            <a:avLst/>
          </a:prstGeom>
          <a:noFill/>
        </p:spPr>
        <p:txBody>
          <a:bodyPr wrap="square">
            <a:spAutoFit/>
          </a:bodyPr>
          <a:lstStyle/>
          <a:p>
            <a:pPr algn="ctr"/>
            <a:r>
              <a:rPr lang="en-US" sz="3200" b="1" dirty="0">
                <a:solidFill>
                  <a:srgbClr val="00B0F0"/>
                </a:solidFill>
                <a:latin typeface="Alexandria"/>
                <a:cs typeface="Times New Roman" panose="02020603050405020304" pitchFamily="18" charset="0"/>
              </a:rPr>
              <a:t>Applications of Blockchain Technology</a:t>
            </a:r>
          </a:p>
        </p:txBody>
      </p:sp>
    </p:spTree>
    <p:extLst>
      <p:ext uri="{BB962C8B-B14F-4D97-AF65-F5344CB8AC3E}">
        <p14:creationId xmlns:p14="http://schemas.microsoft.com/office/powerpoint/2010/main" val="3001961256"/>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BACD98-4F05-EEFC-8595-A48253AD77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3D0D13-698A-4D5E-5968-E3CF04AEAC6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D6601897-751E-B3B9-857F-C67407404430}"/>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0748653-BC95-D40F-E1C7-6D52679AFF76}"/>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F44E35-C575-9F07-BB29-810741474398}"/>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5FA25E12-14AE-04C7-3A51-FBE995C934D7}"/>
              </a:ext>
            </a:extLst>
          </p:cNvPr>
          <p:cNvSpPr txBox="1"/>
          <p:nvPr/>
        </p:nvSpPr>
        <p:spPr>
          <a:xfrm>
            <a:off x="889000" y="1953459"/>
            <a:ext cx="10541000" cy="3416320"/>
          </a:xfrm>
          <a:prstGeom prst="rect">
            <a:avLst/>
          </a:prstGeom>
          <a:noFill/>
        </p:spPr>
        <p:txBody>
          <a:bodyPr wrap="square" rtlCol="0">
            <a:spAutoFit/>
          </a:bodyPr>
          <a:lstStyle/>
          <a:p>
            <a:pPr algn="just"/>
            <a:r>
              <a:rPr lang="en-US" sz="2400" b="1" dirty="0">
                <a:solidFill>
                  <a:srgbClr val="00B0F0"/>
                </a:solidFill>
                <a:latin typeface="Alexandria"/>
                <a:cs typeface="Times New Roman" panose="02020603050405020304" pitchFamily="18" charset="0"/>
              </a:rPr>
              <a:t>(Digital record keeping) </a:t>
            </a:r>
            <a:r>
              <a:rPr lang="en-US" sz="2400" dirty="0">
                <a:latin typeface="Alexandria"/>
              </a:rPr>
              <a:t>One of the key benefits of blockchain is that it keeps an audit trail of each and every transaction and the details of the parties involved. If designed and executed well, blockchain databases will create records that are standardized, immutable, and easy for interested parties to query. </a:t>
            </a:r>
          </a:p>
          <a:p>
            <a:pPr algn="just"/>
            <a:endParaRPr lang="en-US" sz="2400" dirty="0">
              <a:latin typeface="Alexandria"/>
            </a:endParaRPr>
          </a:p>
          <a:p>
            <a:pPr algn="just"/>
            <a:r>
              <a:rPr lang="en-US" sz="2400" b="1" dirty="0">
                <a:solidFill>
                  <a:srgbClr val="00B0F0"/>
                </a:solidFill>
                <a:latin typeface="Alexandria"/>
                <a:cs typeface="Times New Roman" panose="02020603050405020304" pitchFamily="18" charset="0"/>
              </a:rPr>
              <a:t>(Smart contracts) </a:t>
            </a:r>
            <a:r>
              <a:rPr lang="en-US" sz="2400" dirty="0">
                <a:latin typeface="Alexandria"/>
              </a:rPr>
              <a:t>In order to achieve their full potential, implementations of blockchain technology will likely be accompanied by smart contracts. Smart contracts are legal contracts written in computer code that execute automatically once certain conditions, specified in the contract, are fulfilled. </a:t>
            </a:r>
          </a:p>
        </p:txBody>
      </p:sp>
      <p:pic>
        <p:nvPicPr>
          <p:cNvPr id="7" name="Graphic 21">
            <a:extLst>
              <a:ext uri="{FF2B5EF4-FFF2-40B4-BE49-F238E27FC236}">
                <a16:creationId xmlns:a16="http://schemas.microsoft.com/office/drawing/2014/main" id="{7366FE1C-9345-487F-3E13-3E9932FA46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06801148"/>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BE56A-A902-3492-CAAF-09ADEE92FA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12EABA2-4611-DC59-D40B-9734556608A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AB38521-B8D5-FA6E-8F7D-21282CEB173F}"/>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C09E40C-8F2E-7AFD-5D6D-7BF84985116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30A5187-338A-E184-AAC9-2C0FE9E22AED}"/>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E839F26A-D999-72AF-E25F-C25BB5C2DD8D}"/>
              </a:ext>
            </a:extLst>
          </p:cNvPr>
          <p:cNvSpPr txBox="1"/>
          <p:nvPr/>
        </p:nvSpPr>
        <p:spPr>
          <a:xfrm>
            <a:off x="889000" y="1953459"/>
            <a:ext cx="10541000" cy="4154984"/>
          </a:xfrm>
          <a:prstGeom prst="rect">
            <a:avLst/>
          </a:prstGeom>
          <a:noFill/>
        </p:spPr>
        <p:txBody>
          <a:bodyPr wrap="square" rtlCol="0">
            <a:spAutoFit/>
          </a:bodyPr>
          <a:lstStyle/>
          <a:p>
            <a:pPr algn="just"/>
            <a:r>
              <a:rPr lang="en-US" sz="2200" b="1" dirty="0">
                <a:solidFill>
                  <a:srgbClr val="00B0F0"/>
                </a:solidFill>
                <a:latin typeface="Alexandria"/>
                <a:cs typeface="Times New Roman" panose="02020603050405020304" pitchFamily="18" charset="0"/>
              </a:rPr>
              <a:t>Reduction in settlement period (post-trade) </a:t>
            </a:r>
            <a:r>
              <a:rPr lang="en-US" sz="2200" dirty="0">
                <a:latin typeface="Alexandria"/>
              </a:rPr>
              <a:t>Settlement periods (the time between the execution of a trade and the performance of all duties necessary to satisfy all parties’ obligations) can be drastically reduced with the swift record of submissions and their confirmation on a blockchain. This may foster greater liquidity in certain types of trades that currently face lengthy settlement cycles and may promote better capital usage.  At present, the title to most financial assets can only be settled against payment when banks are open for business. </a:t>
            </a:r>
          </a:p>
          <a:p>
            <a:pPr algn="just"/>
            <a:r>
              <a:rPr lang="en-US" sz="2200" b="1" dirty="0">
                <a:solidFill>
                  <a:srgbClr val="00B0F0"/>
                </a:solidFill>
                <a:latin typeface="Alexandria"/>
                <a:cs typeface="Times New Roman" panose="02020603050405020304" pitchFamily="18" charset="0"/>
              </a:rPr>
              <a:t>Faster payments</a:t>
            </a:r>
            <a:r>
              <a:rPr lang="en-US" sz="2200" b="1" i="1" dirty="0">
                <a:solidFill>
                  <a:schemeClr val="accent1">
                    <a:lumMod val="75000"/>
                  </a:schemeClr>
                </a:solidFill>
                <a:latin typeface="Alexandria"/>
              </a:rPr>
              <a:t> </a:t>
            </a:r>
            <a:r>
              <a:rPr lang="en-US" sz="2200" dirty="0">
                <a:latin typeface="Alexandria"/>
              </a:rPr>
              <a:t>Global payments systems require multiple regulatory checks and lengthy settlement cycles. The foreign exchange industry is one of the most intermediated markets in the world, requiring settlement banks and commercial banks to facilitate movement of currencies. </a:t>
            </a:r>
          </a:p>
          <a:p>
            <a:pPr algn="just"/>
            <a:endParaRPr lang="en-EG" sz="2200" dirty="0"/>
          </a:p>
        </p:txBody>
      </p:sp>
      <p:pic>
        <p:nvPicPr>
          <p:cNvPr id="7" name="Graphic 21">
            <a:extLst>
              <a:ext uri="{FF2B5EF4-FFF2-40B4-BE49-F238E27FC236}">
                <a16:creationId xmlns:a16="http://schemas.microsoft.com/office/drawing/2014/main" id="{423870FF-3F03-DFBF-C022-9EAE00813C0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7086BD2-B081-673F-29C3-89284680D76F}"/>
              </a:ext>
            </a:extLst>
          </p:cNvPr>
          <p:cNvSpPr txBox="1"/>
          <p:nvPr/>
        </p:nvSpPr>
        <p:spPr>
          <a:xfrm>
            <a:off x="2618636" y="1052918"/>
            <a:ext cx="6096000"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Benefits of Blockchain Technology</a:t>
            </a:r>
          </a:p>
        </p:txBody>
      </p:sp>
    </p:spTree>
    <p:extLst>
      <p:ext uri="{BB962C8B-B14F-4D97-AF65-F5344CB8AC3E}">
        <p14:creationId xmlns:p14="http://schemas.microsoft.com/office/powerpoint/2010/main" val="3774759990"/>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577468-CE02-4F9F-FD65-96137786C00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CF764C-E2A2-BD4D-2A9B-E417854CFF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C09E681-0C4C-945B-1F17-4D37579F22BE}"/>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6A6EF80-3402-2BC8-DF6B-9DC2A42BE5F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B26992F-53B9-B9C9-E786-8A0E3CF922A3}"/>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06FB77F4-09A3-3820-FB57-29FECE732A13}"/>
              </a:ext>
            </a:extLst>
          </p:cNvPr>
          <p:cNvSpPr txBox="1"/>
          <p:nvPr/>
        </p:nvSpPr>
        <p:spPr>
          <a:xfrm>
            <a:off x="889000" y="1953459"/>
            <a:ext cx="10541000" cy="3477875"/>
          </a:xfrm>
          <a:prstGeom prst="rect">
            <a:avLst/>
          </a:prstGeom>
          <a:noFill/>
        </p:spPr>
        <p:txBody>
          <a:bodyPr wrap="square" rtlCol="0">
            <a:spAutoFit/>
          </a:bodyPr>
          <a:lstStyle/>
          <a:p>
            <a:pPr algn="just"/>
            <a:r>
              <a:rPr lang="en-US" sz="2200" b="1" dirty="0">
                <a:solidFill>
                  <a:srgbClr val="00B0F0"/>
                </a:solidFill>
                <a:latin typeface="Alexandria"/>
                <a:cs typeface="Times New Roman" panose="02020603050405020304" pitchFamily="18" charset="0"/>
              </a:rPr>
              <a:t>Achieving consensus </a:t>
            </a:r>
            <a:r>
              <a:rPr lang="en-US" sz="2200" dirty="0">
                <a:latin typeface="Alexandria"/>
              </a:rPr>
              <a:t>There is a need for consensus among a blockchain network’s members. Since the ledger is distributed among all participants in the blockchain, any protocol changes must be approved by all. </a:t>
            </a:r>
          </a:p>
          <a:p>
            <a:pPr algn="just"/>
            <a:r>
              <a:rPr lang="en-US" sz="2200" b="1" dirty="0">
                <a:solidFill>
                  <a:srgbClr val="00B0F0"/>
                </a:solidFill>
                <a:latin typeface="Alexandria"/>
                <a:cs typeface="Times New Roman" panose="02020603050405020304" pitchFamily="18" charset="0"/>
              </a:rPr>
              <a:t>Standardization</a:t>
            </a:r>
            <a:r>
              <a:rPr lang="en-US" sz="2200" b="1" i="1" dirty="0">
                <a:solidFill>
                  <a:schemeClr val="accent1">
                    <a:lumMod val="75000"/>
                  </a:schemeClr>
                </a:solidFill>
                <a:latin typeface="Alexandria"/>
              </a:rPr>
              <a:t> </a:t>
            </a:r>
            <a:r>
              <a:rPr lang="en-US" sz="2200" dirty="0">
                <a:latin typeface="Alexandria"/>
              </a:rPr>
              <a:t>There is also a lack of standardization of blockchain network designs, which can cause major issues in their implementation and acceptance by business es. </a:t>
            </a:r>
          </a:p>
          <a:p>
            <a:pPr algn="just"/>
            <a:r>
              <a:rPr lang="en-US" sz="2200" b="1" dirty="0">
                <a:solidFill>
                  <a:srgbClr val="00B0F0"/>
                </a:solidFill>
                <a:latin typeface="Alexandria"/>
                <a:cs typeface="Times New Roman" panose="02020603050405020304" pitchFamily="18" charset="0"/>
              </a:rPr>
              <a:t>Interoperability</a:t>
            </a:r>
            <a:r>
              <a:rPr lang="en-US" sz="2200" b="1" i="1" dirty="0">
                <a:solidFill>
                  <a:schemeClr val="accent1">
                    <a:lumMod val="75000"/>
                  </a:schemeClr>
                </a:solidFill>
                <a:latin typeface="Alexandria"/>
              </a:rPr>
              <a:t> </a:t>
            </a:r>
            <a:r>
              <a:rPr lang="en-US" sz="2200" dirty="0">
                <a:latin typeface="Alexandria"/>
              </a:rPr>
              <a:t>Current businesses will face challenges related to interoperability of blockchain platforms with their existing internal systems. </a:t>
            </a:r>
          </a:p>
          <a:p>
            <a:pPr algn="just"/>
            <a:r>
              <a:rPr lang="en-US" sz="2200" b="1" dirty="0">
                <a:solidFill>
                  <a:srgbClr val="00B0F0"/>
                </a:solidFill>
                <a:latin typeface="Alexandria"/>
                <a:cs typeface="Times New Roman" panose="02020603050405020304" pitchFamily="18" charset="0"/>
              </a:rPr>
              <a:t>Scalability</a:t>
            </a:r>
            <a:r>
              <a:rPr lang="en-US" sz="2200" b="1" i="1" dirty="0">
                <a:solidFill>
                  <a:schemeClr val="accent1">
                    <a:lumMod val="75000"/>
                  </a:schemeClr>
                </a:solidFill>
                <a:latin typeface="Alexandria"/>
              </a:rPr>
              <a:t> </a:t>
            </a:r>
            <a:r>
              <a:rPr lang="en-US" sz="2200" dirty="0">
                <a:latin typeface="Alexandria"/>
              </a:rPr>
              <a:t>The need to increase the scale of distributed ledger systems also represents a challenge, especially for permissionless blockchains that use a race to solve a computer problem in order to confirm a transaction. </a:t>
            </a:r>
            <a:endParaRPr lang="en-EG" sz="2200" dirty="0"/>
          </a:p>
        </p:txBody>
      </p:sp>
      <p:pic>
        <p:nvPicPr>
          <p:cNvPr id="7" name="Graphic 21">
            <a:extLst>
              <a:ext uri="{FF2B5EF4-FFF2-40B4-BE49-F238E27FC236}">
                <a16:creationId xmlns:a16="http://schemas.microsoft.com/office/drawing/2014/main" id="{7CDA2C5C-DC48-2C7A-8EE8-601494F523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D85ED37-8719-F38B-BF98-2832AF9D27DB}"/>
              </a:ext>
            </a:extLst>
          </p:cNvPr>
          <p:cNvSpPr txBox="1"/>
          <p:nvPr/>
        </p:nvSpPr>
        <p:spPr>
          <a:xfrm>
            <a:off x="2784870" y="1047960"/>
            <a:ext cx="7212570"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Challenges of Blockchain Technology</a:t>
            </a:r>
          </a:p>
        </p:txBody>
      </p:sp>
    </p:spTree>
    <p:extLst>
      <p:ext uri="{BB962C8B-B14F-4D97-AF65-F5344CB8AC3E}">
        <p14:creationId xmlns:p14="http://schemas.microsoft.com/office/powerpoint/2010/main" val="3150507235"/>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FB35D6-C480-26DD-DD1A-79D9C5A635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9DEE10-6F5D-4B4C-7BCD-605D2EB1B8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BE097FD0-4804-0FDF-7A01-501727715939}"/>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81C6A8F-FF47-8A89-BD5E-BCC4C62BBCFF}"/>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8A50390-2D9D-D311-D374-778E648E728D}"/>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2842C019-45AE-5D21-C194-40FD19A37E12}"/>
              </a:ext>
            </a:extLst>
          </p:cNvPr>
          <p:cNvSpPr txBox="1"/>
          <p:nvPr/>
        </p:nvSpPr>
        <p:spPr>
          <a:xfrm>
            <a:off x="889000" y="1953459"/>
            <a:ext cx="10541000" cy="4154984"/>
          </a:xfrm>
          <a:prstGeom prst="rect">
            <a:avLst/>
          </a:prstGeom>
          <a:noFill/>
        </p:spPr>
        <p:txBody>
          <a:bodyPr wrap="square" rtlCol="0">
            <a:spAutoFit/>
          </a:bodyPr>
          <a:lstStyle/>
          <a:p>
            <a:pPr algn="just"/>
            <a:r>
              <a:rPr lang="en-US" sz="2200" b="1" dirty="0">
                <a:solidFill>
                  <a:srgbClr val="00B0F0"/>
                </a:solidFill>
                <a:latin typeface="Alexandria"/>
                <a:cs typeface="Times New Roman" panose="02020603050405020304" pitchFamily="18" charset="0"/>
              </a:rPr>
              <a:t>Efficiency </a:t>
            </a:r>
            <a:r>
              <a:rPr lang="en-US" sz="2200" dirty="0">
                <a:latin typeface="Alexandria"/>
              </a:rPr>
              <a:t>There will be trade-offs between the efficiency of a blockchain and its ability to avoid relying on trusted parties. </a:t>
            </a:r>
          </a:p>
          <a:p>
            <a:pPr algn="just"/>
            <a:r>
              <a:rPr lang="en-US" sz="2200" b="1" dirty="0">
                <a:solidFill>
                  <a:srgbClr val="00B0F0"/>
                </a:solidFill>
                <a:latin typeface="Alexandria"/>
                <a:cs typeface="Times New Roman" panose="02020603050405020304" pitchFamily="18" charset="0"/>
              </a:rPr>
              <a:t>Immutability </a:t>
            </a:r>
            <a:r>
              <a:rPr lang="en-US" sz="2200" dirty="0">
                <a:latin typeface="Alexandria"/>
              </a:rPr>
              <a:t>Once added to the blockchain, a transaction is permanent. “Fat-finger” trades, or trades that regulators demand be reversed, can only be changed by submitting an equal and offsetting trade, which the parties involved in the original trade will both need to accept.</a:t>
            </a:r>
          </a:p>
          <a:p>
            <a:pPr algn="just"/>
            <a:r>
              <a:rPr lang="en-US" sz="2200" b="1" dirty="0">
                <a:solidFill>
                  <a:srgbClr val="00B0F0"/>
                </a:solidFill>
                <a:latin typeface="Alexandria"/>
                <a:cs typeface="Times New Roman" panose="02020603050405020304" pitchFamily="18" charset="0"/>
              </a:rPr>
              <a:t>Legal uncertainty </a:t>
            </a:r>
            <a:r>
              <a:rPr lang="en-US" sz="2200" dirty="0">
                <a:latin typeface="Alexandria"/>
              </a:rPr>
              <a:t>Currently, firms do not have clarity over the laws and regulations that will apply to DLT implementations in cases of fraud, bankruptcy, and other failure scenarios. </a:t>
            </a:r>
            <a:r>
              <a:rPr lang="en-US" sz="2200" b="1" dirty="0">
                <a:solidFill>
                  <a:srgbClr val="00B0F0"/>
                </a:solidFill>
                <a:latin typeface="Alexandria"/>
                <a:cs typeface="Times New Roman" panose="02020603050405020304" pitchFamily="18" charset="0"/>
              </a:rPr>
              <a:t>Security </a:t>
            </a:r>
            <a:r>
              <a:rPr lang="en-US" sz="2200" dirty="0">
                <a:latin typeface="Alexandria"/>
              </a:rPr>
              <a:t>While the reduced reliance on a central authority and the fact that copies of the ledger are stored in more than one place ameliorate the single point of failure problem present in many legacy systems, blockchain’s distributed nature also creates security concerns. </a:t>
            </a:r>
            <a:endParaRPr lang="en-EG" sz="2200" dirty="0"/>
          </a:p>
        </p:txBody>
      </p:sp>
      <p:pic>
        <p:nvPicPr>
          <p:cNvPr id="7" name="Graphic 21">
            <a:extLst>
              <a:ext uri="{FF2B5EF4-FFF2-40B4-BE49-F238E27FC236}">
                <a16:creationId xmlns:a16="http://schemas.microsoft.com/office/drawing/2014/main" id="{404A181D-2B3D-3A69-A3E7-85312A4F28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37223129"/>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E533C-F8A8-1E80-3E37-670D84760A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8204AD-05A3-A55A-2FB7-CBDF8077AF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9101A17-7145-BA9E-2E7A-1BFA5544AE6A}"/>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8B924EC-3E38-96CC-D792-A1B4A8D2B5AA}"/>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9802597-F3B4-CE7E-7668-8319D8E59919}"/>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5EDD4B65-CDBE-004C-AD28-DABA3C8A5C41}"/>
              </a:ext>
            </a:extLst>
          </p:cNvPr>
          <p:cNvSpPr txBox="1"/>
          <p:nvPr/>
        </p:nvSpPr>
        <p:spPr>
          <a:xfrm>
            <a:off x="889000" y="1953459"/>
            <a:ext cx="10541000" cy="4154984"/>
          </a:xfrm>
          <a:prstGeom prst="rect">
            <a:avLst/>
          </a:prstGeom>
          <a:noFill/>
        </p:spPr>
        <p:txBody>
          <a:bodyPr wrap="square" rtlCol="0">
            <a:spAutoFit/>
          </a:bodyPr>
          <a:lstStyle/>
          <a:p>
            <a:pPr algn="just"/>
            <a:r>
              <a:rPr lang="en-US" sz="2200" b="1" dirty="0">
                <a:solidFill>
                  <a:srgbClr val="00B0F0"/>
                </a:solidFill>
                <a:latin typeface="Alexandria"/>
                <a:cs typeface="Times New Roman" panose="02020603050405020304" pitchFamily="18" charset="0"/>
              </a:rPr>
              <a:t>Liquidity</a:t>
            </a:r>
            <a:r>
              <a:rPr lang="en-US" sz="2200" b="1" i="1" dirty="0">
                <a:solidFill>
                  <a:schemeClr val="accent1">
                    <a:lumMod val="75000"/>
                  </a:schemeClr>
                </a:solidFill>
                <a:latin typeface="Alexandria"/>
              </a:rPr>
              <a:t> </a:t>
            </a:r>
            <a:r>
              <a:rPr lang="en-US" sz="2200" dirty="0">
                <a:latin typeface="Alexandria"/>
              </a:rPr>
              <a:t>The use of a blockchain for title transfers could drastically reduce the risk associated with current settlement conventions, but it will increase the importance of liquidity; funds and assets must be in proper form and location for such expedited settlement. </a:t>
            </a:r>
          </a:p>
          <a:p>
            <a:pPr algn="just"/>
            <a:r>
              <a:rPr lang="en-US" sz="2200" b="1" dirty="0">
                <a:solidFill>
                  <a:srgbClr val="00B0F0"/>
                </a:solidFill>
                <a:latin typeface="Alexandria"/>
                <a:cs typeface="Times New Roman" panose="02020603050405020304" pitchFamily="18" charset="0"/>
              </a:rPr>
              <a:t>Privacy</a:t>
            </a:r>
            <a:r>
              <a:rPr lang="en-US" sz="2200" b="1" i="1" dirty="0">
                <a:solidFill>
                  <a:schemeClr val="accent1">
                    <a:lumMod val="75000"/>
                  </a:schemeClr>
                </a:solidFill>
                <a:latin typeface="Alexandria"/>
              </a:rPr>
              <a:t> </a:t>
            </a:r>
            <a:r>
              <a:rPr lang="en-US" sz="2200" dirty="0">
                <a:latin typeface="Alexandria"/>
              </a:rPr>
              <a:t>Blockchain’s potential impact on the confidentiality and speed of information transfer about record changes may also be of concern to some users. </a:t>
            </a:r>
          </a:p>
          <a:p>
            <a:pPr algn="just"/>
            <a:r>
              <a:rPr lang="en-US" sz="2200" b="1" dirty="0">
                <a:solidFill>
                  <a:srgbClr val="00B0F0"/>
                </a:solidFill>
                <a:latin typeface="Alexandria"/>
                <a:cs typeface="Times New Roman" panose="02020603050405020304" pitchFamily="18" charset="0"/>
              </a:rPr>
              <a:t>Intellectual property</a:t>
            </a:r>
            <a:r>
              <a:rPr lang="en-US" sz="2200" b="1" i="1" dirty="0">
                <a:solidFill>
                  <a:schemeClr val="accent1">
                    <a:lumMod val="75000"/>
                  </a:schemeClr>
                </a:solidFill>
                <a:latin typeface="Alexandria"/>
              </a:rPr>
              <a:t> </a:t>
            </a:r>
            <a:r>
              <a:rPr lang="en-US" sz="2200" dirty="0">
                <a:latin typeface="Alexandria"/>
              </a:rPr>
              <a:t>Blockchain technology may be subject to legal challenges and costs that could impede innovation. </a:t>
            </a:r>
          </a:p>
          <a:p>
            <a:pPr algn="just"/>
            <a:r>
              <a:rPr lang="en-US" sz="2200" b="1" dirty="0">
                <a:solidFill>
                  <a:srgbClr val="00B0F0"/>
                </a:solidFill>
                <a:latin typeface="Alexandria"/>
                <a:cs typeface="Times New Roman" panose="02020603050405020304" pitchFamily="18" charset="0"/>
              </a:rPr>
              <a:t>Uncertainty</a:t>
            </a:r>
            <a:r>
              <a:rPr lang="en-US" sz="2200" b="1" i="1" dirty="0">
                <a:solidFill>
                  <a:schemeClr val="accent1">
                    <a:lumMod val="75000"/>
                  </a:schemeClr>
                </a:solidFill>
                <a:latin typeface="Alexandria"/>
              </a:rPr>
              <a:t> </a:t>
            </a:r>
            <a:r>
              <a:rPr lang="en-US" sz="2200" dirty="0">
                <a:latin typeface="Alexandria"/>
              </a:rPr>
              <a:t>There is currently uncertainty over rules across various regulatory agencies. Existing regulations may be major hurdles for DLTs. </a:t>
            </a:r>
          </a:p>
          <a:p>
            <a:pPr algn="just"/>
            <a:r>
              <a:rPr lang="en-US" sz="2200" b="1" dirty="0">
                <a:solidFill>
                  <a:srgbClr val="00B0F0"/>
                </a:solidFill>
                <a:latin typeface="Alexandria"/>
                <a:cs typeface="Times New Roman" panose="02020603050405020304" pitchFamily="18" charset="0"/>
              </a:rPr>
              <a:t>Currency control</a:t>
            </a:r>
            <a:r>
              <a:rPr lang="en-US" sz="2200" b="1" i="1" dirty="0">
                <a:solidFill>
                  <a:schemeClr val="accent1">
                    <a:lumMod val="75000"/>
                  </a:schemeClr>
                </a:solidFill>
                <a:latin typeface="Alexandria"/>
              </a:rPr>
              <a:t> </a:t>
            </a:r>
            <a:r>
              <a:rPr lang="en-US" sz="2200" dirty="0">
                <a:latin typeface="Alexandria"/>
              </a:rPr>
              <a:t>Central banks will have to find ways to maintain control over digitized currencies. </a:t>
            </a:r>
            <a:endParaRPr lang="en-EG" sz="2200" dirty="0"/>
          </a:p>
        </p:txBody>
      </p:sp>
      <p:pic>
        <p:nvPicPr>
          <p:cNvPr id="7" name="Graphic 21">
            <a:extLst>
              <a:ext uri="{FF2B5EF4-FFF2-40B4-BE49-F238E27FC236}">
                <a16:creationId xmlns:a16="http://schemas.microsoft.com/office/drawing/2014/main" id="{B1C5A385-A175-960B-D0EA-A5E7C15531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82937316"/>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167EF3-C3A7-25DD-7275-4B45EC31BE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77C514-94F6-9180-543B-0A45B9B3A6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705A9AE-7FD3-81D3-1EB1-8B2174A9F508}"/>
              </a:ext>
            </a:extLst>
          </p:cNvPr>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E4B867C-E3D0-1203-648A-1BBB38F9A66E}"/>
              </a:ext>
            </a:extLst>
          </p:cNvPr>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6010003-0E5D-349F-D9F0-8027A45CEE30}"/>
              </a:ext>
            </a:extLst>
          </p:cNvPr>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a:t>
            </a:r>
          </a:p>
        </p:txBody>
      </p:sp>
      <p:sp>
        <p:nvSpPr>
          <p:cNvPr id="48" name="TextBox 47">
            <a:extLst>
              <a:ext uri="{FF2B5EF4-FFF2-40B4-BE49-F238E27FC236}">
                <a16:creationId xmlns:a16="http://schemas.microsoft.com/office/drawing/2014/main" id="{A48AEA7F-3C92-2401-6FF4-28FFF085A3A7}"/>
              </a:ext>
            </a:extLst>
          </p:cNvPr>
          <p:cNvSpPr txBox="1"/>
          <p:nvPr/>
        </p:nvSpPr>
        <p:spPr>
          <a:xfrm>
            <a:off x="889000" y="1953459"/>
            <a:ext cx="10541000" cy="3016210"/>
          </a:xfrm>
          <a:prstGeom prst="rect">
            <a:avLst/>
          </a:prstGeom>
          <a:noFill/>
        </p:spPr>
        <p:txBody>
          <a:bodyPr wrap="square" rtlCol="0">
            <a:spAutoFit/>
          </a:bodyPr>
          <a:lstStyle/>
          <a:p>
            <a:pPr algn="ctr"/>
            <a:r>
              <a:rPr lang="en-EG" sz="2400" b="1" dirty="0">
                <a:solidFill>
                  <a:srgbClr val="00B0F0"/>
                </a:solidFill>
                <a:latin typeface="Alexandria"/>
                <a:cs typeface="Times New Roman" panose="02020603050405020304" pitchFamily="18" charset="0"/>
              </a:rPr>
              <a:t>References</a:t>
            </a:r>
            <a:endParaRPr lang="en-US" sz="2400" b="1" dirty="0">
              <a:solidFill>
                <a:srgbClr val="00B0F0"/>
              </a:solidFill>
              <a:latin typeface="Alexandria"/>
              <a:cs typeface="Times New Roman" panose="02020603050405020304" pitchFamily="18" charset="0"/>
            </a:endParaRPr>
          </a:p>
          <a:p>
            <a:pPr algn="just"/>
            <a:endParaRPr lang="en-US" sz="2400" dirty="0">
              <a:solidFill>
                <a:srgbClr val="00B0F0"/>
              </a:solidFill>
              <a:latin typeface="Alexandria"/>
              <a:cs typeface="Times New Roman" panose="02020603050405020304" pitchFamily="18" charset="0"/>
            </a:endParaRPr>
          </a:p>
          <a:p>
            <a:r>
              <a:rPr lang="en-US" sz="2400" dirty="0">
                <a:latin typeface="Times"/>
              </a:rPr>
              <a:t> </a:t>
            </a:r>
            <a:r>
              <a:rPr lang="en-US" sz="2400" dirty="0">
                <a:latin typeface="Alexandria"/>
              </a:rPr>
              <a:t>Rebecca Lewis, John McPartland, and Rajeev Ranjan (2017), </a:t>
            </a:r>
            <a:r>
              <a:rPr lang="en-US" sz="2400" i="1" dirty="0">
                <a:latin typeface="Alexandria"/>
              </a:rPr>
              <a:t>Blockchain and financial market innovation, Economic Perspectives, Federal reserve Bank.</a:t>
            </a:r>
          </a:p>
          <a:p>
            <a:r>
              <a:rPr lang="en-US" sz="2400" i="1" dirty="0">
                <a:solidFill>
                  <a:srgbClr val="00B0F0"/>
                </a:solidFill>
                <a:latin typeface="Alexandria"/>
                <a:hlinkClick r:id="rId3">
                  <a:extLst>
                    <a:ext uri="{A12FA001-AC4F-418D-AE19-62706E023703}">
                      <ahyp:hlinkClr xmlns:ahyp="http://schemas.microsoft.com/office/drawing/2018/hyperlinkcolor" val="tx"/>
                    </a:ext>
                  </a:extLst>
                </a:hlinkClick>
              </a:rPr>
              <a:t>https://www.investopedia.com/terms/b/blockchain.asp</a:t>
            </a:r>
            <a:endParaRPr lang="en-US" sz="2400" i="1" dirty="0">
              <a:solidFill>
                <a:srgbClr val="00B0F0"/>
              </a:solidFill>
              <a:latin typeface="Alexandria"/>
            </a:endParaRPr>
          </a:p>
          <a:p>
            <a:endParaRPr lang="en-US" sz="2400" i="1" dirty="0">
              <a:latin typeface="Times"/>
            </a:endParaRPr>
          </a:p>
          <a:p>
            <a:endParaRPr lang="en-EG" sz="2400" dirty="0"/>
          </a:p>
          <a:p>
            <a:pPr algn="just"/>
            <a:endParaRPr lang="en-US" sz="2200" dirty="0">
              <a:latin typeface="Alexandria"/>
              <a:cs typeface="Times New Roman" panose="02020603050405020304" pitchFamily="18" charset="0"/>
            </a:endParaRPr>
          </a:p>
        </p:txBody>
      </p:sp>
      <p:pic>
        <p:nvPicPr>
          <p:cNvPr id="7" name="Graphic 21">
            <a:extLst>
              <a:ext uri="{FF2B5EF4-FFF2-40B4-BE49-F238E27FC236}">
                <a16:creationId xmlns:a16="http://schemas.microsoft.com/office/drawing/2014/main" id="{153C53A9-2AF8-D012-0B93-F4F6C72CF99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5324662"/>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128"/>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480"/>
    </mc:Choice>
    <mc:Fallback xmlns="">
      <p:transition spd="slow" advTm="1348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20599</TotalTime>
  <Words>3924</Words>
  <Application>Microsoft Office PowerPoint</Application>
  <PresentationFormat>Widescreen</PresentationFormat>
  <Paragraphs>262</Paragraphs>
  <Slides>46</Slides>
  <Notes>44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Arial</vt:lpstr>
      <vt:lpstr>Calibri</vt:lpstr>
      <vt:lpstr>Calibri Light</vt:lpstr>
      <vt:lpstr>Roboto Light</vt:lpstr>
      <vt:lpstr>Times</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336</cp:revision>
  <cp:lastPrinted>2025-11-01T07:47:24Z</cp:lastPrinted>
  <dcterms:created xsi:type="dcterms:W3CDTF">2023-04-29T09:08:00Z</dcterms:created>
  <dcterms:modified xsi:type="dcterms:W3CDTF">2026-06-06T08:28:15Z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