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Default Extension="png" ContentType="image/png"/>
  <Default Extension="jpg" ContentType="image/jpg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docProps/custom.xml" ContentType="application/vnd.openxmlformats-officedocument.custom-properties+xml"/>
</Types>
</file>

<file path=_rels/.rels><?xml version="1.0" encoding="UTF-8" standalone="yes"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officeDocument/2006/relationships/extended-properties" Target="docProps/app.xml"/><Relationship Id="rId3" Type="http://schemas.openxmlformats.org/package/2006/relationships/metadata/core-properties" Target="docProps/core.xml"/><Relationship Id="rId4" Type="http://schemas.openxmlformats.org/officeDocument/2006/relationships/custom-properties" Target="docProps/custom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6"/>
    <p:sldId id="257" r:id="rId7"/>
    <p:sldId id="258" r:id="rId8"/>
    <p:sldId id="259" r:id="rId9"/>
  </p:sldIdLst>
  <p:sldSz cx="7556500" cy="10693400"/>
  <p:notesSz cx="7556500" cy="10693400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1536" y="-84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theme" Target="theme/theme1.xml"/><Relationship Id="rId3" Type="http://schemas.openxmlformats.org/officeDocument/2006/relationships/viewProps" Target="viewProps.xml"/><Relationship Id="rId4" Type="http://schemas.openxmlformats.org/officeDocument/2006/relationships/presProps" Target="presProps.xml"/><Relationship Id="rId5" Type="http://schemas.openxmlformats.org/officeDocument/2006/relationships/tableStyles" Target="tableStyles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9" Type="http://schemas.openxmlformats.org/officeDocument/2006/relationships/slide" Target="slides/slide4.xml"/></Relationships>

</file>

<file path=ppt/slideLayouts/_rels/slideLayout1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 standalone="yes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67213" y="3314954"/>
            <a:ext cx="6428422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34427" y="5988304"/>
            <a:ext cx="5293995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idx="2" sz="half"/>
          </p:nvPr>
        </p:nvSpPr>
        <p:spPr>
          <a:xfrm>
            <a:off x="378142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idx="3" sz="half"/>
          </p:nvPr>
        </p:nvSpPr>
        <p:spPr>
          <a:xfrm>
            <a:off x="3894867" y="2459482"/>
            <a:ext cx="328983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6" name="Holder 6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7" name="Holder 7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5" name="Holder 5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type="obj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idx="5" sz="quarter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dt" idx="6" sz="half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4" name="Holder 4"/>
          <p:cNvSpPr>
            <a:spLocks noGrp="1"/>
          </p:cNvSpPr>
          <p:nvPr>
            <p:ph type="sldNum" idx="7" sz="quarter"/>
          </p:nvPr>
        </p:nvSpPr>
        <p:spPr/>
        <p:txBody>
          <a:bodyPr lIns="0" tIns="0" rIns="0" bIns="0"/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theme" Target="../theme/theme1.xml"/><Relationship Id="rId7" Type="http://schemas.openxmlformats.org/officeDocument/2006/relationships/image" Target="../media/image1.png"/><Relationship Id="rId8" Type="http://schemas.openxmlformats.org/officeDocument/2006/relationships/image" Target="../media/image2.png"/><Relationship Id="rId9" Type="http://schemas.openxmlformats.org/officeDocument/2006/relationships/image" Target="../media/image3.jpg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991552" y="3010280"/>
            <a:ext cx="5487225" cy="5553075"/>
          </a:xfrm>
          <a:prstGeom prst="rect">
            <a:avLst/>
          </a:prstGeom>
        </p:spPr>
      </p:pic>
      <p:pic>
        <p:nvPicPr>
          <p:cNvPr id="17" name="bg object 17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0" y="9751833"/>
            <a:ext cx="7560563" cy="940548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933700" y="441959"/>
            <a:ext cx="1356360" cy="1348740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78142" y="427736"/>
            <a:ext cx="6806565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78142" y="2459482"/>
            <a:ext cx="6806565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/>
        </p:txBody>
      </p:sp>
      <p:sp>
        <p:nvSpPr>
          <p:cNvPr id="4" name="Holder 4"/>
          <p:cNvSpPr>
            <a:spLocks noGrp="1"/>
          </p:cNvSpPr>
          <p:nvPr>
            <p:ph type="ftr" idx="5" sz="quarter"/>
          </p:nvPr>
        </p:nvSpPr>
        <p:spPr>
          <a:xfrm>
            <a:off x="2571369" y="9944862"/>
            <a:ext cx="2420112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/>
        </p:txBody>
      </p:sp>
      <p:sp>
        <p:nvSpPr>
          <p:cNvPr id="5" name="Holder 5"/>
          <p:cNvSpPr>
            <a:spLocks noGrp="1"/>
          </p:cNvSpPr>
          <p:nvPr>
            <p:ph type="dt" idx="6" sz="half"/>
          </p:nvPr>
        </p:nvSpPr>
        <p:spPr>
          <a:xfrm>
            <a:off x="378142" y="9944862"/>
            <a:ext cx="1739455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</a:fld>
          </a:p>
        </p:txBody>
      </p:sp>
      <p:sp>
        <p:nvSpPr>
          <p:cNvPr id="6" name="Holder 6"/>
          <p:cNvSpPr>
            <a:spLocks noGrp="1"/>
          </p:cNvSpPr>
          <p:nvPr>
            <p:ph type="sldNum" idx="7" sz="quarter"/>
          </p:nvPr>
        </p:nvSpPr>
        <p:spPr>
          <a:xfrm>
            <a:off x="6533388" y="9879109"/>
            <a:ext cx="152400" cy="19430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2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#</a:t>
            </a:fld>
          </a:p>
        </p:txBody>
      </p:sp>
    </p:spTree>
  </p:cSld>
  <p:clrMap folHlink="folHlink" hlink="hlink" accent1="accent1" accent2="accent2" accent3="accent3" accent4="accent4" accent5="accent5" accent6="accent6" tx2="dk2" bg2="lt2" tx1="dk1" bg1="lt1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Relationship Id="rId2" Type="http://schemas.openxmlformats.org/officeDocument/2006/relationships/hyperlink" Target="mailto:salzahrani@esu.ac.ae" TargetMode="External"/><Relationship Id="rId3" Type="http://schemas.openxmlformats.org/officeDocument/2006/relationships/image" Target="../media/image4.png"/></Relationships>

</file>

<file path=ppt/slides/_rels/slide2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3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_rels/slide4.xml.rels><?xml version="1.0" encoding="UTF-8" standalone="yes"?>
<Relationships xmlns="http://schemas.openxmlformats.org/package/2006/relationships"><Relationship Id="rId1" Type="http://schemas.openxmlformats.org/officeDocument/2006/relationships/slideLayout" Target="../slideLayouts/slideLayout5.xml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902004" y="1939797"/>
            <a:ext cx="5621655" cy="422275"/>
          </a:xfrm>
          <a:prstGeom prst="rect">
            <a:avLst/>
          </a:prstGeom>
        </p:spPr>
        <p:txBody>
          <a:bodyPr wrap="square" lIns="0" tIns="12700" rIns="0" bIns="0" rtlCol="0" vert="horz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dirty="0" sz="2600" spc="-5" b="1">
                <a:latin typeface="Times New Roman"/>
                <a:cs typeface="Times New Roman"/>
              </a:rPr>
              <a:t>EVERYONE’S</a:t>
            </a:r>
            <a:r>
              <a:rPr dirty="0" sz="2600" spc="-35" b="1">
                <a:latin typeface="Times New Roman"/>
                <a:cs typeface="Times New Roman"/>
              </a:rPr>
              <a:t> </a:t>
            </a:r>
            <a:r>
              <a:rPr dirty="0" sz="2600" spc="-5" b="1">
                <a:latin typeface="Times New Roman"/>
                <a:cs typeface="Times New Roman"/>
              </a:rPr>
              <a:t>SMART</a:t>
            </a:r>
            <a:r>
              <a:rPr dirty="0" sz="2600" spc="-20" b="1">
                <a:latin typeface="Times New Roman"/>
                <a:cs typeface="Times New Roman"/>
              </a:rPr>
              <a:t> </a:t>
            </a:r>
            <a:r>
              <a:rPr dirty="0" sz="2600" spc="-5" b="1">
                <a:latin typeface="Times New Roman"/>
                <a:cs typeface="Times New Roman"/>
              </a:rPr>
              <a:t>UNIVERSITY</a:t>
            </a:r>
            <a:endParaRPr sz="2600">
              <a:latin typeface="Times New Roman"/>
              <a:cs typeface="Times New Roman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2727070" y="2530093"/>
            <a:ext cx="2108200" cy="350520"/>
          </a:xfrm>
          <a:prstGeom prst="rect">
            <a:avLst/>
          </a:prstGeom>
          <a:solidFill>
            <a:srgbClr val="D2D2D2"/>
          </a:solidFill>
        </p:spPr>
        <p:txBody>
          <a:bodyPr wrap="square" lIns="0" tIns="0" rIns="0" bIns="0" rtlCol="0" vert="horz">
            <a:spAutoFit/>
          </a:bodyPr>
          <a:lstStyle/>
          <a:p>
            <a:pPr>
              <a:lnSpc>
                <a:spcPts val="2725"/>
              </a:lnSpc>
            </a:pPr>
            <a:r>
              <a:rPr dirty="0" sz="2400" spc="-5" b="1">
                <a:latin typeface="Times New Roman"/>
                <a:cs typeface="Times New Roman"/>
              </a:rPr>
              <a:t>Course</a:t>
            </a:r>
            <a:r>
              <a:rPr dirty="0" sz="2400" spc="-35" b="1">
                <a:latin typeface="Times New Roman"/>
                <a:cs typeface="Times New Roman"/>
              </a:rPr>
              <a:t> </a:t>
            </a:r>
            <a:r>
              <a:rPr dirty="0" sz="2400" spc="-5" b="1">
                <a:latin typeface="Times New Roman"/>
                <a:cs typeface="Times New Roman"/>
              </a:rPr>
              <a:t>Syllabus</a:t>
            </a:r>
            <a:endParaRPr sz="2400">
              <a:latin typeface="Times New Roman"/>
              <a:cs typeface="Times New Roman"/>
            </a:endParaRPr>
          </a:p>
        </p:txBody>
      </p:sp>
      <p:graphicFrame>
        <p:nvGraphicFramePr>
          <p:cNvPr id="4" name="object 4"/>
          <p:cNvGraphicFramePr>
            <a:graphicFrameLocks noGrp="1"/>
          </p:cNvGraphicFramePr>
          <p:nvPr/>
        </p:nvGraphicFramePr>
        <p:xfrm>
          <a:off x="0" y="3115309"/>
          <a:ext cx="7560945" cy="651192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68020"/>
                <a:gridCol w="1269365"/>
                <a:gridCol w="4958715"/>
                <a:gridCol w="664209"/>
              </a:tblGrid>
              <a:tr h="414909">
                <a:tc rowSpan="10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2">
                  <a:txBody>
                    <a:bodyPr/>
                    <a:lstStyle/>
                    <a:p>
                      <a:pPr marL="2479675" marR="1997710" indent="-477520">
                        <a:lnSpc>
                          <a:spcPts val="1610"/>
                        </a:lnSpc>
                      </a:pPr>
                      <a:r>
                        <a:rPr dirty="0" sz="1400" spc="-5" b="1">
                          <a:latin typeface="Times New Roman"/>
                          <a:cs typeface="Times New Roman"/>
                        </a:rPr>
                        <a:t>PROJECT MANAGEMENT </a:t>
                      </a:r>
                      <a:r>
                        <a:rPr dirty="0" sz="1400" spc="-3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400" spc="-5" b="1">
                          <a:latin typeface="Times New Roman"/>
                          <a:cs typeface="Times New Roman"/>
                        </a:rPr>
                        <a:t>DEPARTMENT</a:t>
                      </a:r>
                      <a:endParaRPr sz="14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10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18135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b="1">
                          <a:latin typeface="Arial"/>
                          <a:cs typeface="Arial"/>
                        </a:rPr>
                        <a:t>Program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 &amp; Portfolio</a:t>
                      </a:r>
                      <a:r>
                        <a:rPr dirty="0" sz="12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Project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 Management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259080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50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Code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Number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17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265"/>
                        </a:spcBef>
                      </a:pPr>
                      <a:r>
                        <a:rPr dirty="0" sz="1200" spc="-5" b="1">
                          <a:latin typeface="Arial"/>
                          <a:cs typeface="Arial"/>
                        </a:rPr>
                        <a:t>PMG</a:t>
                      </a:r>
                      <a:r>
                        <a:rPr dirty="0" sz="1200" spc="-3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665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365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262127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60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Credit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Hours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302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r>
                        <a:rPr dirty="0" sz="1200" spc="-5" b="1">
                          <a:latin typeface="Arial"/>
                          <a:cs typeface="Arial"/>
                        </a:rPr>
                        <a:t>3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credit</a:t>
                      </a:r>
                      <a:r>
                        <a:rPr dirty="0" sz="1200" spc="-2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hours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492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256031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Pre-Requisites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04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240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----------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048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268224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Instructor’s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Name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61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300"/>
                        </a:spcBef>
                      </a:pPr>
                      <a:r>
                        <a:rPr dirty="0" sz="1200" spc="-5" b="1">
                          <a:latin typeface="Arial"/>
                          <a:cs typeface="Arial"/>
                        </a:rPr>
                        <a:t>Dr.</a:t>
                      </a:r>
                      <a:r>
                        <a:rPr dirty="0" sz="1200" spc="-15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b="1">
                          <a:latin typeface="Arial"/>
                          <a:cs typeface="Arial"/>
                        </a:rPr>
                        <a:t>Sami</a:t>
                      </a:r>
                      <a:r>
                        <a:rPr dirty="0" sz="1200" spc="-10" b="1">
                          <a:latin typeface="Arial"/>
                          <a:cs typeface="Arial"/>
                        </a:rPr>
                        <a:t> </a:t>
                      </a:r>
                      <a:r>
                        <a:rPr dirty="0" sz="1200" spc="-5" b="1">
                          <a:latin typeface="Arial"/>
                          <a:cs typeface="Arial"/>
                        </a:rPr>
                        <a:t>Alzahrani</a:t>
                      </a:r>
                      <a:endParaRPr sz="1200">
                        <a:latin typeface="Arial"/>
                        <a:cs typeface="Arial"/>
                      </a:endParaRPr>
                    </a:p>
                  </a:txBody>
                  <a:tcPr marL="0" marR="0" marB="0" marT="3810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269748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Schedule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61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28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Recorded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lecture (90 Min)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uploaded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each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Saturday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Tuesday.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3619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35661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 marR="283210">
                        <a:lnSpc>
                          <a:spcPts val="138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Office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Hour /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Zoom</a:t>
                      </a:r>
                      <a:r>
                        <a:rPr dirty="0" sz="1200" spc="-7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Meeting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225806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Email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Address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52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120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  <a:hlinkClick r:id="rId2"/>
                        </a:rPr>
                        <a:t>salzahrani@esu.ac.ae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52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318516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480"/>
                        </a:spcBef>
                      </a:pP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DESCRIPTION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096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155574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3180841"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2">
                  <a:txBody>
                    <a:bodyPr/>
                    <a:lstStyle/>
                    <a:p>
                      <a:pPr algn="just" marL="67945" marR="61594">
                        <a:lnSpc>
                          <a:spcPct val="95900"/>
                        </a:lnSpc>
                        <a:spcBef>
                          <a:spcPts val="155"/>
                        </a:spcBef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This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course addresses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fundamental principles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managing portfolios and programs. Portfolios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translate an organization’s business strategy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into a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collection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activities that can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managed with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desired benefits and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results.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 management deals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with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managing several related projects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 a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cohesive,</a:t>
                      </a:r>
                      <a:r>
                        <a:rPr dirty="0" sz="12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multi-project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environment,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provides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benefits</a:t>
                      </a:r>
                      <a:r>
                        <a:rPr dirty="0" sz="12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one</a:t>
                      </a:r>
                      <a:r>
                        <a:rPr dirty="0" sz="12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might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dirty="0" sz="12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get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managing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2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individually.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Both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portfolio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align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with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business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objectives.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This course also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describes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processes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that follow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cost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estimation and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pricing.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Students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master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how to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construct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budget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how to monitor and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control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it.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It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covers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Achieving Business Advantages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through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 Management,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Strategic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Planning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 Program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Management: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Implementing an Organizational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Strategic Vision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through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Disciplined Program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Management,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Change Management: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Good, 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Bad and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Ugly,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 Initiation, Benefits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Management,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Earned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Benefit Method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Controlling Program Performance, Communication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2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Its</a:t>
                      </a:r>
                      <a:r>
                        <a:rPr dirty="0" sz="1200" spc="2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Power</a:t>
                      </a:r>
                      <a:r>
                        <a:rPr dirty="0" sz="1200" spc="2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at</a:t>
                      </a:r>
                      <a:r>
                        <a:rPr dirty="0" sz="1200" spc="2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2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2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Level:</a:t>
                      </a:r>
                      <a:r>
                        <a:rPr dirty="0" sz="1200" spc="2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Managing</a:t>
                      </a:r>
                      <a:r>
                        <a:rPr dirty="0" sz="1200" spc="2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Power</a:t>
                      </a:r>
                      <a:r>
                        <a:rPr dirty="0" sz="1200" spc="2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Brokers</a:t>
                      </a:r>
                      <a:r>
                        <a:rPr dirty="0" sz="1200" spc="2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dirty="0" sz="1200" spc="25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Effective</a:t>
                      </a:r>
                      <a:r>
                        <a:rPr dirty="0" sz="1200" spc="2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Communication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just" marL="67945" marR="64135">
                        <a:lnSpc>
                          <a:spcPts val="1380"/>
                        </a:lnSpc>
                        <a:spcBef>
                          <a:spcPts val="3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,Decision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Gate Discipline for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Programs, Program Risk Management.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Information Structuring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“Methodology”: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Tools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 Techniques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 Effective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 Management, Portfolio, Program, and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Enablers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Innovation,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Sustainability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96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row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181305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GENERAL</a:t>
                      </a:r>
                      <a:r>
                        <a:rPr dirty="0" sz="1200" spc="-1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OBJECTIVES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  <a:tr h="175259"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R w="6350">
                      <a:solidFill>
                        <a:srgbClr val="000000"/>
                      </a:solidFill>
                      <a:prstDash val="solid"/>
                    </a:lnR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v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</a:tcPr>
                </a:tc>
              </a:tr>
            </a:tbl>
          </a:graphicData>
        </a:graphic>
      </p:graphicFrame>
      <p:grpSp>
        <p:nvGrpSpPr>
          <p:cNvPr id="5" name="object 5"/>
          <p:cNvGrpSpPr/>
          <p:nvPr/>
        </p:nvGrpSpPr>
        <p:grpSpPr>
          <a:xfrm>
            <a:off x="0" y="6018402"/>
            <a:ext cx="7560945" cy="99695"/>
            <a:chOff x="0" y="6018402"/>
            <a:chExt cx="7560945" cy="99695"/>
          </a:xfrm>
        </p:grpSpPr>
        <p:sp>
          <p:nvSpPr>
            <p:cNvPr id="6" name="object 6"/>
            <p:cNvSpPr/>
            <p:nvPr/>
          </p:nvSpPr>
          <p:spPr>
            <a:xfrm>
              <a:off x="0" y="6086347"/>
              <a:ext cx="7560945" cy="31750"/>
            </a:xfrm>
            <a:custGeom>
              <a:avLst/>
              <a:gdLst/>
              <a:ahLst/>
              <a:cxnLst/>
              <a:rect l="l" t="t" r="r" b="b"/>
              <a:pathLst>
                <a:path w="7560945" h="31750">
                  <a:moveTo>
                    <a:pt x="7560564" y="0"/>
                  </a:moveTo>
                  <a:lnTo>
                    <a:pt x="0" y="0"/>
                  </a:lnTo>
                  <a:lnTo>
                    <a:pt x="0" y="19050"/>
                  </a:lnTo>
                  <a:lnTo>
                    <a:pt x="0" y="25400"/>
                  </a:lnTo>
                  <a:lnTo>
                    <a:pt x="0" y="31750"/>
                  </a:lnTo>
                  <a:lnTo>
                    <a:pt x="7560564" y="31750"/>
                  </a:lnTo>
                  <a:lnTo>
                    <a:pt x="7560564" y="25400"/>
                  </a:lnTo>
                  <a:lnTo>
                    <a:pt x="7560564" y="19050"/>
                  </a:lnTo>
                  <a:lnTo>
                    <a:pt x="7560564" y="0"/>
                  </a:lnTo>
                  <a:close/>
                </a:path>
              </a:pathLst>
            </a:custGeom>
            <a:solidFill>
              <a:srgbClr val="244060"/>
            </a:solidFill>
          </p:spPr>
          <p:txBody>
            <a:bodyPr wrap="square" lIns="0" tIns="0" rIns="0" bIns="0" rtlCol="0"/>
            <a:lstStyle/>
            <a:p/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0" y="6024752"/>
              <a:ext cx="7560563" cy="61595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0" y="6018402"/>
              <a:ext cx="7560945" cy="74295"/>
            </a:xfrm>
            <a:custGeom>
              <a:avLst/>
              <a:gdLst/>
              <a:ahLst/>
              <a:cxnLst/>
              <a:rect l="l" t="t" r="r" b="b"/>
              <a:pathLst>
                <a:path w="7560945" h="74295">
                  <a:moveTo>
                    <a:pt x="7560551" y="61595"/>
                  </a:moveTo>
                  <a:lnTo>
                    <a:pt x="0" y="61595"/>
                  </a:lnTo>
                  <a:lnTo>
                    <a:pt x="0" y="74295"/>
                  </a:lnTo>
                  <a:lnTo>
                    <a:pt x="7560551" y="74295"/>
                  </a:lnTo>
                  <a:lnTo>
                    <a:pt x="7560551" y="61595"/>
                  </a:lnTo>
                  <a:close/>
                </a:path>
                <a:path w="7560945" h="74295">
                  <a:moveTo>
                    <a:pt x="7560551" y="0"/>
                  </a:moveTo>
                  <a:lnTo>
                    <a:pt x="0" y="0"/>
                  </a:lnTo>
                  <a:lnTo>
                    <a:pt x="0" y="12700"/>
                  </a:lnTo>
                  <a:lnTo>
                    <a:pt x="7560551" y="12700"/>
                  </a:lnTo>
                  <a:lnTo>
                    <a:pt x="7560551" y="0"/>
                  </a:lnTo>
                  <a:close/>
                </a:path>
              </a:pathLst>
            </a:custGeom>
            <a:solidFill>
              <a:srgbClr val="4F81BC"/>
            </a:solidFill>
          </p:spPr>
          <p:txBody>
            <a:bodyPr wrap="square" lIns="0" tIns="0" rIns="0" bIns="0" rtlCol="0"/>
            <a:lstStyle/>
            <a:p/>
          </p:txBody>
        </p:sp>
      </p:grpSp>
      <p:sp>
        <p:nvSpPr>
          <p:cNvPr id="9" name="object 9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1</a:t>
            </a:fld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64768" y="1800097"/>
          <a:ext cx="6237605" cy="787717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11809"/>
                <a:gridCol w="1313815"/>
                <a:gridCol w="3144520"/>
                <a:gridCol w="1257300"/>
              </a:tblGrid>
              <a:tr h="2556128">
                <a:tc gridSpan="4">
                  <a:txBody>
                    <a:bodyPr/>
                    <a:lstStyle/>
                    <a:p>
                      <a:pPr algn="just" marL="67945">
                        <a:lnSpc>
                          <a:spcPts val="1295"/>
                        </a:lnSpc>
                      </a:pPr>
                      <a:r>
                        <a:rPr dirty="0" sz="115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150" spc="-5">
                          <a:latin typeface="Times New Roman"/>
                          <a:cs typeface="Times New Roman"/>
                        </a:rPr>
                        <a:t> focus</a:t>
                      </a:r>
                      <a:r>
                        <a:rPr dirty="0" sz="115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5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dirty="0" sz="1150" spc="-5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dirty="0" sz="115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50"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15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150">
                          <a:latin typeface="Times New Roman"/>
                          <a:cs typeface="Times New Roman"/>
                        </a:rPr>
                        <a:t>is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Students</a:t>
                      </a:r>
                      <a:r>
                        <a:rPr dirty="0" sz="1100" spc="-10">
                          <a:latin typeface="Arial MT"/>
                          <a:cs typeface="Arial MT"/>
                        </a:rPr>
                        <a:t> will</a:t>
                      </a:r>
                      <a:r>
                        <a:rPr dirty="0" sz="1100" spc="-5">
                          <a:latin typeface="Arial MT"/>
                          <a:cs typeface="Arial MT"/>
                        </a:rPr>
                        <a:t> </a:t>
                      </a:r>
                      <a:r>
                        <a:rPr dirty="0" sz="1100">
                          <a:latin typeface="Arial MT"/>
                          <a:cs typeface="Arial MT"/>
                        </a:rPr>
                        <a:t>be </a:t>
                      </a:r>
                      <a:r>
                        <a:rPr dirty="0" sz="1100" spc="-5">
                          <a:latin typeface="Arial MT"/>
                          <a:cs typeface="Arial MT"/>
                        </a:rPr>
                        <a:t>able to:</a:t>
                      </a:r>
                      <a:endParaRPr sz="1100">
                        <a:latin typeface="Arial MT"/>
                        <a:cs typeface="Arial MT"/>
                      </a:endParaRPr>
                    </a:p>
                    <a:p>
                      <a:pPr algn="just" marL="67945" marR="63500">
                        <a:lnSpc>
                          <a:spcPts val="1380"/>
                        </a:lnSpc>
                        <a:spcBef>
                          <a:spcPts val="70"/>
                        </a:spcBef>
                        <a:buChar char="▪"/>
                        <a:tabLst>
                          <a:tab pos="184785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Evaluate critical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success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factors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programs, use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these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factors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 create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portfolios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align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strategic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goals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organization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describe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best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practices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managing </a:t>
                      </a:r>
                      <a:r>
                        <a:rPr dirty="0" sz="1200" spc="-2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such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portfolio.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just" marL="67945" marR="62865">
                        <a:lnSpc>
                          <a:spcPts val="1380"/>
                        </a:lnSpc>
                        <a:buChar char="▪"/>
                        <a:tabLst>
                          <a:tab pos="21209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Construct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a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plan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that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describes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best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practices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for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creation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programs and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how to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coordinate activities such as finance, procurement, and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risk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across programs.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just" marL="170180" indent="-102870">
                        <a:lnSpc>
                          <a:spcPts val="1315"/>
                        </a:lnSpc>
                        <a:buChar char="▪"/>
                        <a:tabLst>
                          <a:tab pos="170815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Given</a:t>
                      </a:r>
                      <a:r>
                        <a:rPr dirty="0" sz="1200" spc="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case</a:t>
                      </a:r>
                      <a:r>
                        <a:rPr dirty="0" sz="1200" spc="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consisting</a:t>
                      </a:r>
                      <a:r>
                        <a:rPr dirty="0" sz="1200" spc="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specific</a:t>
                      </a:r>
                      <a:r>
                        <a:rPr dirty="0" sz="1200" spc="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set</a:t>
                      </a:r>
                      <a:r>
                        <a:rPr dirty="0" sz="1200" spc="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project</a:t>
                      </a:r>
                      <a:r>
                        <a:rPr dirty="0" sz="1200" spc="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contexts</a:t>
                      </a:r>
                      <a:r>
                        <a:rPr dirty="0" sz="1200" spc="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plans</a:t>
                      </a:r>
                      <a:r>
                        <a:rPr dirty="0" sz="1200" spc="1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within</a:t>
                      </a:r>
                      <a:r>
                        <a:rPr dirty="0" sz="1200" spc="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8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</a:t>
                      </a:r>
                      <a:r>
                        <a:rPr dirty="0" sz="1200" spc="9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portfolio,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just" marL="67945" marR="64769">
                        <a:lnSpc>
                          <a:spcPts val="1380"/>
                        </a:lnSpc>
                        <a:spcBef>
                          <a:spcPts val="6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recommend approaches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managing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balancing resource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demands,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allocations, and stakeholder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expectations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across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projects,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programs, and the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portfolio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just" marL="160020" indent="-92075">
                        <a:lnSpc>
                          <a:spcPts val="1315"/>
                        </a:lnSpc>
                        <a:buChar char="▪"/>
                        <a:tabLst>
                          <a:tab pos="16002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Critique the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concepts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responsibility‐center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accounting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budgeting.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just" marL="67945" marR="65405">
                        <a:lnSpc>
                          <a:spcPct val="95400"/>
                        </a:lnSpc>
                        <a:spcBef>
                          <a:spcPts val="40"/>
                        </a:spcBef>
                        <a:buChar char="▪"/>
                        <a:tabLst>
                          <a:tab pos="17399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Given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 specific project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context, which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includes a plan,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cost, schedule, and deliverable metrics,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analyze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data,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classify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various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project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expenditures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capital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or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operational,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recommend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approaches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for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funding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project.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1356">
                <a:tc gridSpan="4"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LEARNING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OUTCOME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1355"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Week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Topics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6905">
                        <a:lnSpc>
                          <a:spcPts val="133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Specific</a:t>
                      </a: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Topics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 Objectives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133985">
                        <a:lnSpc>
                          <a:spcPts val="133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Students</a:t>
                      </a:r>
                      <a:r>
                        <a:rPr dirty="0" sz="12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Work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8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Interlocution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7180">
                        <a:lnSpc>
                          <a:spcPts val="1380"/>
                        </a:lnSpc>
                        <a:tabLst>
                          <a:tab pos="52514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-	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Introduction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course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5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Trail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quiz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4780">
                        <a:lnSpc>
                          <a:spcPts val="138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738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329565">
                        <a:lnSpc>
                          <a:spcPct val="9590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Introduction</a:t>
                      </a:r>
                      <a:r>
                        <a:rPr dirty="0" sz="1200" spc="-5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Portfolio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5445" indent="-88900">
                        <a:lnSpc>
                          <a:spcPts val="1350"/>
                        </a:lnSpc>
                        <a:buChar char="-"/>
                        <a:tabLst>
                          <a:tab pos="38608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&amp;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Portfolio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History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Drivers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5445" indent="-88900">
                        <a:lnSpc>
                          <a:spcPts val="1380"/>
                        </a:lnSpc>
                        <a:buChar char="-"/>
                        <a:tabLst>
                          <a:tab pos="38608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What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Portfolio?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5445" indent="-88900">
                        <a:lnSpc>
                          <a:spcPts val="1380"/>
                        </a:lnSpc>
                        <a:buChar char="-"/>
                        <a:tabLst>
                          <a:tab pos="38608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Benefits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&amp;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Portfolio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5445" indent="-88900">
                        <a:lnSpc>
                          <a:spcPts val="1360"/>
                        </a:lnSpc>
                        <a:buChar char="-"/>
                        <a:tabLst>
                          <a:tab pos="38608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Vision,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mission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strategic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goals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144780">
                        <a:lnSpc>
                          <a:spcPct val="9590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 1 (Trail)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8239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203200">
                        <a:lnSpc>
                          <a:spcPts val="138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Achieving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Business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Advantages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through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rog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r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 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28600">
                        <a:lnSpc>
                          <a:spcPts val="135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What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competitive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advantages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(CA)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8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CA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41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&amp;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complexity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410"/>
                        </a:lnSpc>
                        <a:spcBef>
                          <a:spcPts val="63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4780">
                        <a:lnSpc>
                          <a:spcPts val="1380"/>
                        </a:lnSpc>
                        <a:spcBef>
                          <a:spcPts val="6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06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117475">
                        <a:lnSpc>
                          <a:spcPts val="1380"/>
                        </a:lnSpc>
                        <a:spcBef>
                          <a:spcPts val="3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Strategic</a:t>
                      </a:r>
                      <a:r>
                        <a:rPr dirty="0" sz="1200" spc="-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Planning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 Program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28600">
                        <a:lnSpc>
                          <a:spcPts val="135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Strategic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planning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41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life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cycle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5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4780">
                        <a:lnSpc>
                          <a:spcPts val="138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8277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10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97790">
                        <a:lnSpc>
                          <a:spcPts val="1380"/>
                        </a:lnSpc>
                        <a:spcBef>
                          <a:spcPts val="50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Change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Management: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Good,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Bad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Ugly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28600">
                        <a:lnSpc>
                          <a:spcPts val="1365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What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change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management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8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Change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resistance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8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Addressing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resistance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41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Roles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responsibilities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65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4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4780">
                        <a:lnSpc>
                          <a:spcPct val="95600"/>
                        </a:lnSpc>
                        <a:spcBef>
                          <a:spcPts val="1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Assignment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1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866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75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9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Initiation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8580" marR="203835" indent="-30480">
                        <a:lnSpc>
                          <a:spcPts val="1380"/>
                        </a:lnSpc>
                        <a:spcBef>
                          <a:spcPts val="45"/>
                        </a:spcBef>
                        <a:tabLst>
                          <a:tab pos="266065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-	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initiation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roles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responsibilities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Tools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techniques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initiation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6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5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4780">
                        <a:lnSpc>
                          <a:spcPts val="138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35656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787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445134">
                        <a:lnSpc>
                          <a:spcPts val="138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Benefits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n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g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28600">
                        <a:lnSpc>
                          <a:spcPts val="135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What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benefits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6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Benefits management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life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cycle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ct val="100000"/>
                        </a:lnSpc>
                        <a:spcBef>
                          <a:spcPts val="620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6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787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1</a:t>
            </a:fld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64768" y="1800097"/>
          <a:ext cx="6237605" cy="79140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0855"/>
                <a:gridCol w="1335405"/>
                <a:gridCol w="3144519"/>
                <a:gridCol w="1257300"/>
              </a:tblGrid>
              <a:tr h="5318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 marR="144780">
                        <a:lnSpc>
                          <a:spcPts val="138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839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159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265" marR="63500">
                        <a:lnSpc>
                          <a:spcPts val="138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3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Earned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Benefit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Method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Controlling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Performance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endParaRPr sz="115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410"/>
                        </a:lnSpc>
                        <a:spcBef>
                          <a:spcPts val="5"/>
                        </a:spcBef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What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earn benefits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methods?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41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Benefits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life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cycle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3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410"/>
                        </a:lnSpc>
                        <a:spcBef>
                          <a:spcPts val="63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7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4780">
                        <a:lnSpc>
                          <a:spcPts val="1380"/>
                        </a:lnSpc>
                        <a:spcBef>
                          <a:spcPts val="6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806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8827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</a:pPr>
                      <a:endParaRPr sz="1050">
                        <a:latin typeface="Times New Roman"/>
                        <a:cs typeface="Times New Roman"/>
                      </a:endParaRPr>
                    </a:p>
                    <a:p>
                      <a:pPr marL="215900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265" marR="107314">
                        <a:lnSpc>
                          <a:spcPts val="1380"/>
                        </a:lnSpc>
                        <a:spcBef>
                          <a:spcPts val="3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Communication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Its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Power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at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Level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0" marR="315595" indent="-228600">
                        <a:lnSpc>
                          <a:spcPts val="1380"/>
                        </a:lnSpc>
                        <a:spcBef>
                          <a:spcPts val="35"/>
                        </a:spcBef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Importance 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communication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15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Power brokers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effects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&amp;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influence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8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Determine communication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plans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needs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6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Communication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types,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channels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410"/>
                        </a:lnSpc>
                        <a:spcBef>
                          <a:spcPts val="62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8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4780">
                        <a:lnSpc>
                          <a:spcPts val="1380"/>
                        </a:lnSpc>
                        <a:spcBef>
                          <a:spcPts val="6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7937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713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700">
                        <a:latin typeface="Times New Roman"/>
                        <a:cs typeface="Times New Roman"/>
                      </a:endParaRPr>
                    </a:p>
                    <a:p>
                      <a:pPr marL="1778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571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just" marL="88265" marR="373380">
                        <a:lnSpc>
                          <a:spcPts val="1380"/>
                        </a:lnSpc>
                        <a:spcBef>
                          <a:spcPts val="3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dirty="0" sz="1200" spc="-6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Gate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Discipline for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28600">
                        <a:lnSpc>
                          <a:spcPts val="135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-2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role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decision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gates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8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Scheduling decision gats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8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Planning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6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DG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business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process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6675">
                        <a:lnSpc>
                          <a:spcPts val="135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4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9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4780">
                        <a:lnSpc>
                          <a:spcPts val="138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05790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3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5"/>
                        </a:spcBef>
                      </a:pPr>
                      <a:endParaRPr sz="1600">
                        <a:latin typeface="Times New Roman"/>
                        <a:cs typeface="Times New Roman"/>
                      </a:endParaRPr>
                    </a:p>
                    <a:p>
                      <a:pPr marL="177800">
                        <a:lnSpc>
                          <a:spcPct val="100000"/>
                        </a:lnSpc>
                        <a:spcBef>
                          <a:spcPts val="5"/>
                        </a:spcBef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8265" marR="396875">
                        <a:lnSpc>
                          <a:spcPts val="1380"/>
                        </a:lnSpc>
                        <a:spcBef>
                          <a:spcPts val="35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-6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Management.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444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6700" indent="-228600">
                        <a:lnSpc>
                          <a:spcPts val="135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What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8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within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environment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8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identification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8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evaluation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&amp;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categorizing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8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tools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techniques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266700" indent="-228600">
                        <a:lnSpc>
                          <a:spcPts val="1360"/>
                        </a:lnSpc>
                        <a:buChar char="-"/>
                        <a:tabLst>
                          <a:tab pos="266065" algn="l"/>
                          <a:tab pos="26670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Risk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treatment</a:t>
                      </a:r>
                      <a:r>
                        <a:rPr dirty="0" sz="1200" spc="-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monitoring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66675">
                        <a:lnSpc>
                          <a:spcPts val="141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10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66675" marR="144780">
                        <a:lnSpc>
                          <a:spcPct val="95900"/>
                        </a:lnSpc>
                        <a:spcBef>
                          <a:spcPts val="30"/>
                        </a:spcBef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31876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2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17145">
                        <a:lnSpc>
                          <a:spcPct val="10000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No</a:t>
                      </a:r>
                      <a:r>
                        <a:rPr dirty="0" sz="1200" spc="-3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Class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marL="66675" marR="144780">
                        <a:lnSpc>
                          <a:spcPts val="138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3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Discussion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53187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177800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13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gridSpan="3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 marL="16510">
                        <a:lnSpc>
                          <a:spcPct val="10000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1200" spc="-4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Exam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1356">
                <a:tc gridSpan="4"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Instructor's</a:t>
                      </a:r>
                      <a:r>
                        <a:rPr dirty="0" sz="1200" spc="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Teaching</a:t>
                      </a:r>
                      <a:r>
                        <a:rPr dirty="0" sz="1200" spc="1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Strategies/Methods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583816">
                <a:tc gridSpan="4">
                  <a:txBody>
                    <a:bodyPr/>
                    <a:lstStyle/>
                    <a:p>
                      <a:pPr marL="386715" marR="149225" indent="-228600">
                        <a:lnSpc>
                          <a:spcPct val="95900"/>
                        </a:lnSpc>
                        <a:buChar char="-"/>
                        <a:tabLst>
                          <a:tab pos="386715" algn="l"/>
                          <a:tab pos="38735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lectures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 this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are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given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 the students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recorded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lectures,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instructor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explain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contents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of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each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chapter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explaining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real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cases</a:t>
                      </a:r>
                      <a:r>
                        <a:rPr dirty="0" sz="1200" spc="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different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studies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related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to the topic of 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lecture,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then 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instructor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discuss and analyze with the students during the </a:t>
                      </a:r>
                      <a:r>
                        <a:rPr dirty="0" sz="1200" spc="-29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virtual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meeting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(ZOOM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Session)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order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help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them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comprehend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learning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objectives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 relate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them to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real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life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situations.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algn="just" marL="386715" marR="199390" indent="-228600">
                        <a:lnSpc>
                          <a:spcPts val="1380"/>
                        </a:lnSpc>
                        <a:spcBef>
                          <a:spcPts val="35"/>
                        </a:spcBef>
                        <a:buChar char="-"/>
                        <a:tabLst>
                          <a:tab pos="38735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During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course,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students are required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 complete a number of quizzes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 exams that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are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going to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measure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their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comprehension.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 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instructor will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give continuous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feedback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on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students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course work.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2880">
                <a:tc gridSpan="4">
                  <a:txBody>
                    <a:bodyPr/>
                    <a:lstStyle/>
                    <a:p>
                      <a:pPr algn="ctr">
                        <a:lnSpc>
                          <a:spcPts val="1340"/>
                        </a:lnSpc>
                      </a:pP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200" spc="-3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Material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469391">
                <a:tc gridSpan="4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marL="525145">
                        <a:lnSpc>
                          <a:spcPct val="10000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Program</a:t>
                      </a:r>
                      <a:r>
                        <a:rPr dirty="0" sz="1200" spc="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Management: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A</a:t>
                      </a:r>
                      <a:r>
                        <a:rPr dirty="0" sz="1200" spc="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Life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 Cycle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Approach</a:t>
                      </a:r>
                      <a:r>
                        <a:rPr dirty="0" sz="1200" spc="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by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Ginger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Levin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1305">
                <a:tc gridSpan="4"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Course</a:t>
                      </a:r>
                      <a:r>
                        <a:rPr dirty="0" sz="1200" spc="-2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Assessment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813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86360">
                        <a:lnSpc>
                          <a:spcPts val="133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Assessment</a:t>
                      </a:r>
                      <a:r>
                        <a:rPr dirty="0" sz="1200" spc="-2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Tools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Weights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0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3" name="object 3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1</a:t>
            </a:fld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object 2"/>
          <p:cNvGraphicFramePr>
            <a:graphicFrameLocks noGrp="1"/>
          </p:cNvGraphicFramePr>
          <p:nvPr/>
        </p:nvGraphicFramePr>
        <p:xfrm>
          <a:off x="664768" y="1800097"/>
          <a:ext cx="6237605" cy="5518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69265"/>
                <a:gridCol w="1356360"/>
                <a:gridCol w="3144520"/>
                <a:gridCol w="1257300"/>
              </a:tblGrid>
              <a:tr h="181356">
                <a:tc>
                  <a:txBody>
                    <a:bodyPr/>
                    <a:lstStyle/>
                    <a:p>
                      <a:pPr algn="r" marR="188595">
                        <a:lnSpc>
                          <a:spcPts val="133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1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Quizzes</a:t>
                      </a:r>
                      <a:r>
                        <a:rPr dirty="0" sz="1200" spc="-3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(10)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8</a:t>
                      </a:r>
                      <a:r>
                        <a:rPr dirty="0" sz="1200" spc="-4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each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82600">
                        <a:lnSpc>
                          <a:spcPts val="133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80%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2879">
                <a:tc>
                  <a:txBody>
                    <a:bodyPr/>
                    <a:lstStyle/>
                    <a:p>
                      <a:pPr algn="r" marR="188595">
                        <a:lnSpc>
                          <a:spcPts val="134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2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40"/>
                        </a:lnSpc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1200" spc="-2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Examination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34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20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r" marR="482600">
                        <a:lnSpc>
                          <a:spcPts val="134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20%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1355">
                <a:tc gridSpan="3"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Total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  <a:tc>
                  <a:txBody>
                    <a:bodyPr/>
                    <a:lstStyle/>
                    <a:p>
                      <a:pPr algn="r" marR="444500">
                        <a:lnSpc>
                          <a:spcPts val="1330"/>
                        </a:lnSpc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100%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  <p:sp>
        <p:nvSpPr>
          <p:cNvPr id="4" name="object 4"/>
          <p:cNvSpPr txBox="1">
            <a:spLocks noGrp="1"/>
          </p:cNvSpPr>
          <p:nvPr>
            <p:ph type="sldNum" idx="7" sz="quarter"/>
          </p:nvPr>
        </p:nvSpPr>
        <p:spPr>
          <a:prstGeom prst="rect"/>
        </p:spPr>
        <p:txBody>
          <a:bodyPr wrap="square" lIns="0" tIns="0" rIns="0" bIns="0" rtlCol="0" vert="horz">
            <a:spAutoFit/>
          </a:bodyPr>
          <a:lstStyle/>
          <a:p>
            <a:pPr marL="38100">
              <a:lnSpc>
                <a:spcPts val="1410"/>
              </a:lnSpc>
            </a:pPr>
            <a:fld id="{81D60167-4931-47E6-BA6A-407CBD079E47}" type="slidenum">
              <a:rPr dirty="0"/>
              <a:t>1</a:t>
            </a:fld>
          </a:p>
        </p:txBody>
      </p:sp>
      <p:graphicFrame>
        <p:nvGraphicFramePr>
          <p:cNvPr id="3" name="object 3"/>
          <p:cNvGraphicFramePr>
            <a:graphicFrameLocks noGrp="1"/>
          </p:cNvGraphicFramePr>
          <p:nvPr/>
        </p:nvGraphicFramePr>
        <p:xfrm>
          <a:off x="914704" y="2566669"/>
          <a:ext cx="6091555" cy="53079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4965"/>
                <a:gridCol w="5727065"/>
              </a:tblGrid>
              <a:tr h="181356">
                <a:tc gridSpan="2">
                  <a:txBody>
                    <a:bodyPr/>
                    <a:lstStyle/>
                    <a:p>
                      <a:pPr algn="ctr">
                        <a:lnSpc>
                          <a:spcPts val="1330"/>
                        </a:lnSpc>
                      </a:pP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-20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solidFill>
                            <a:srgbClr val="FFFFFF"/>
                          </a:solidFill>
                          <a:latin typeface="Times New Roman"/>
                          <a:cs typeface="Times New Roman"/>
                        </a:rPr>
                        <a:t>Policies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  <a:solidFill>
                      <a:srgbClr val="252525"/>
                    </a:solidFill>
                  </a:tcPr>
                </a:tc>
                <a:tc hMerge="1">
                  <a:txBody>
                    <a:bodyPr/>
                    <a:lstStyle/>
                    <a:p>
                      <a:pPr/>
                    </a:p>
                  </a:txBody>
                  <a:tcPr marL="0" marR="0" marB="0" marT="0"/>
                </a:tc>
              </a:tr>
              <a:tr h="196595">
                <a:tc>
                  <a:txBody>
                    <a:bodyPr/>
                    <a:lstStyle/>
                    <a:p>
                      <a:pPr algn="r" marR="61594">
                        <a:lnSpc>
                          <a:spcPts val="1450"/>
                        </a:lnSpc>
                      </a:pPr>
                      <a:r>
                        <a:rPr dirty="0" sz="1300" spc="-5" b="1">
                          <a:latin typeface="Times New Roman"/>
                          <a:cs typeface="Times New Roman"/>
                        </a:rPr>
                        <a:t>1.</a:t>
                      </a:r>
                      <a:endParaRPr sz="13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38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A.</a:t>
                      </a:r>
                      <a:r>
                        <a:rPr dirty="0" sz="1200" spc="-3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Attendance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154049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5145" indent="-229235">
                        <a:lnSpc>
                          <a:spcPct val="100000"/>
                        </a:lnSpc>
                        <a:spcBef>
                          <a:spcPts val="20"/>
                        </a:spcBef>
                        <a:buFont typeface="Symbol"/>
                        <a:buChar char=""/>
                        <a:tabLst>
                          <a:tab pos="525145" algn="l"/>
                          <a:tab pos="52578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Students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are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required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to attend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all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recorded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lectures.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5145" indent="-229235">
                        <a:lnSpc>
                          <a:spcPct val="100000"/>
                        </a:lnSpc>
                        <a:spcBef>
                          <a:spcPts val="25"/>
                        </a:spcBef>
                        <a:buFont typeface="Symbol"/>
                        <a:buChar char=""/>
                        <a:tabLst>
                          <a:tab pos="525145" algn="l"/>
                          <a:tab pos="52578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Scheduled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virtual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meetings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(ZOOM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meeting)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optional.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5145" indent="-229235">
                        <a:lnSpc>
                          <a:spcPct val="100000"/>
                        </a:lnSpc>
                        <a:spcBef>
                          <a:spcPts val="40"/>
                        </a:spcBef>
                        <a:buFont typeface="Symbol"/>
                        <a:buChar char=""/>
                        <a:tabLst>
                          <a:tab pos="525145" algn="l"/>
                          <a:tab pos="52578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Failure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attend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any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quiz,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student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considers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absent.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5145" marR="78740" indent="-228600">
                        <a:lnSpc>
                          <a:spcPts val="1380"/>
                        </a:lnSpc>
                        <a:spcBef>
                          <a:spcPts val="120"/>
                        </a:spcBef>
                        <a:buFont typeface="Symbol"/>
                        <a:buChar char=""/>
                        <a:tabLst>
                          <a:tab pos="525145" algn="l"/>
                          <a:tab pos="52578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Failure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attend more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than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4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quizzes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the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student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considers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‘DN’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(Denial).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Only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extraordinary/Major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force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situations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may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considered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along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with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some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supportive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legal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documentation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to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request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any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deviation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from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this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policy.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25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1356">
                <a:tc>
                  <a:txBody>
                    <a:bodyPr/>
                    <a:lstStyle/>
                    <a:p>
                      <a:pPr algn="r" marR="61594">
                        <a:lnSpc>
                          <a:spcPts val="133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2.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33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Quizzes,</a:t>
                      </a: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Assignment,</a:t>
                      </a:r>
                      <a:r>
                        <a:rPr dirty="0" sz="1200" spc="-10" b="1">
                          <a:latin typeface="Times New Roman"/>
                          <a:cs typeface="Times New Roman"/>
                        </a:rPr>
                        <a:t> and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Exams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903732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25145" marR="650875" indent="-228600">
                        <a:lnSpc>
                          <a:spcPts val="1380"/>
                        </a:lnSpc>
                        <a:spcBef>
                          <a:spcPts val="120"/>
                        </a:spcBef>
                        <a:buFont typeface="Symbol"/>
                        <a:buChar char=""/>
                        <a:tabLst>
                          <a:tab pos="525145" algn="l"/>
                          <a:tab pos="52578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Quiz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is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added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on a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weekly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base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 10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weeks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(10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quizzes)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it should be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submitted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within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7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days.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525145" marR="519430" indent="-228600">
                        <a:lnSpc>
                          <a:spcPts val="1380"/>
                        </a:lnSpc>
                        <a:spcBef>
                          <a:spcPts val="85"/>
                        </a:spcBef>
                        <a:buFont typeface="Symbol"/>
                        <a:buChar char=""/>
                        <a:tabLst>
                          <a:tab pos="525145" algn="l"/>
                          <a:tab pos="52578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Exam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will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be on 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exam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period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which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announced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on the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MOODEL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524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1355">
                <a:tc>
                  <a:txBody>
                    <a:bodyPr/>
                    <a:lstStyle/>
                    <a:p>
                      <a:pPr algn="r" marR="61594">
                        <a:lnSpc>
                          <a:spcPts val="133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3.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33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Etiquettes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Academic</a:t>
                      </a:r>
                      <a:r>
                        <a:rPr dirty="0" sz="1200" spc="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Honesty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61417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86715" marR="81915" indent="-228600">
                        <a:lnSpc>
                          <a:spcPts val="1380"/>
                        </a:lnSpc>
                        <a:spcBef>
                          <a:spcPts val="130"/>
                        </a:spcBef>
                        <a:buFont typeface="Symbol"/>
                        <a:buChar char=""/>
                        <a:tabLst>
                          <a:tab pos="386715" algn="l"/>
                          <a:tab pos="387350" algn="l"/>
                        </a:tabLst>
                      </a:pP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Adherence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to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class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etiquettes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rules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set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by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Instructor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the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University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must.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6715" marR="297180" indent="-228600">
                        <a:lnSpc>
                          <a:spcPts val="1380"/>
                        </a:lnSpc>
                        <a:spcBef>
                          <a:spcPts val="85"/>
                        </a:spcBef>
                        <a:buFont typeface="Symbol"/>
                        <a:buChar char=""/>
                        <a:tabLst>
                          <a:tab pos="386715" algn="l"/>
                          <a:tab pos="38735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The student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is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not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allowed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to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voice/video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record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ZOOM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session/instructor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without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permission.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6715" marR="133985" indent="-228600">
                        <a:lnSpc>
                          <a:spcPts val="1380"/>
                        </a:lnSpc>
                        <a:spcBef>
                          <a:spcPts val="85"/>
                        </a:spcBef>
                        <a:buFont typeface="Symbol"/>
                        <a:buChar char=""/>
                        <a:tabLst>
                          <a:tab pos="386715" algn="l"/>
                          <a:tab pos="38735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Students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must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take responsibility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in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attending all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recorded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lectures, submitting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all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the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quizzes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assignment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on</a:t>
                      </a:r>
                      <a:r>
                        <a:rPr dirty="0" sz="1200" spc="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time,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being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present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for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mid-term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final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examinations.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  <a:p>
                      <a:pPr marL="386715" marR="394335" indent="-228600">
                        <a:lnSpc>
                          <a:spcPts val="1380"/>
                        </a:lnSpc>
                        <a:spcBef>
                          <a:spcPts val="85"/>
                        </a:spcBef>
                        <a:buFont typeface="Symbol"/>
                        <a:buChar char=""/>
                        <a:tabLst>
                          <a:tab pos="386715" algn="l"/>
                          <a:tab pos="387350" algn="l"/>
                        </a:tabLst>
                      </a:pPr>
                      <a:r>
                        <a:rPr dirty="0" sz="1200">
                          <a:latin typeface="Times New Roman"/>
                          <a:cs typeface="Times New Roman"/>
                        </a:rPr>
                        <a:t>Students must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refrain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from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plagiarism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other</a:t>
                      </a:r>
                      <a:r>
                        <a:rPr dirty="0" sz="1200" spc="-1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dishonest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actions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and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behaviors. </a:t>
                      </a:r>
                      <a:r>
                        <a:rPr dirty="0" sz="1200" spc="-28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Plagiarized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cases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will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be</a:t>
                      </a:r>
                      <a:r>
                        <a:rPr dirty="0" sz="1200" spc="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filed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 to the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>
                          <a:latin typeface="Times New Roman"/>
                          <a:cs typeface="Times New Roman"/>
                        </a:rPr>
                        <a:t>disciplined</a:t>
                      </a:r>
                      <a:r>
                        <a:rPr dirty="0" sz="1200" spc="15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>
                          <a:latin typeface="Times New Roman"/>
                          <a:cs typeface="Times New Roman"/>
                        </a:rPr>
                        <a:t>committee.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1651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181355">
                <a:tc>
                  <a:txBody>
                    <a:bodyPr/>
                    <a:lstStyle/>
                    <a:p>
                      <a:pPr algn="r" marR="61594">
                        <a:lnSpc>
                          <a:spcPts val="1330"/>
                        </a:lnSpc>
                      </a:pPr>
                      <a:r>
                        <a:rPr dirty="0" sz="1200" b="1">
                          <a:latin typeface="Times New Roman"/>
                          <a:cs typeface="Times New Roman"/>
                        </a:rPr>
                        <a:t>4.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7945">
                        <a:lnSpc>
                          <a:spcPts val="133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Examination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Rules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  <a:tr h="70751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0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10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ESU</a:t>
                      </a:r>
                      <a:r>
                        <a:rPr dirty="0" sz="1200" spc="-20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Examination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spc="-5" b="1">
                          <a:latin typeface="Times New Roman"/>
                          <a:cs typeface="Times New Roman"/>
                        </a:rPr>
                        <a:t>rules</a:t>
                      </a:r>
                      <a:r>
                        <a:rPr dirty="0" sz="1200" spc="-15" b="1">
                          <a:latin typeface="Times New Roman"/>
                          <a:cs typeface="Times New Roman"/>
                        </a:rPr>
                        <a:t> </a:t>
                      </a:r>
                      <a:r>
                        <a:rPr dirty="0" sz="1200" b="1">
                          <a:latin typeface="Times New Roman"/>
                          <a:cs typeface="Times New Roman"/>
                        </a:rPr>
                        <a:t>apply.</a:t>
                      </a:r>
                      <a:endParaRPr sz="1200">
                        <a:latin typeface="Times New Roman"/>
                        <a:cs typeface="Times New Roman"/>
                      </a:endParaRPr>
                    </a:p>
                  </a:txBody>
                  <a:tcPr marL="0" marR="0" marB="0" marT="6985">
                    <a:lnL w="6350">
                      <a:solidFill>
                        <a:srgbClr val="000000"/>
                      </a:solidFill>
                      <a:prstDash val="solid"/>
                    </a:lnL>
                    <a:lnR w="6350">
                      <a:solidFill>
                        <a:srgbClr val="000000"/>
                      </a:solidFill>
                      <a:prstDash val="solid"/>
                    </a:lnR>
                    <a:lnT w="6350">
                      <a:solidFill>
                        <a:srgbClr val="000000"/>
                      </a:solidFill>
                      <a:prstDash val="solid"/>
                    </a:lnT>
                    <a:lnB w="6350">
                      <a:solidFill>
                        <a:srgbClr val="000000"/>
                      </a:solidFill>
                      <a:prstDash val="soli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Application>Microsoft Office PowerPoint</Application>
  <PresentationFormat>On-screen Show (4:3)</PresentationFormat>
  <ScaleCrop>false</ScaleCrop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a.alcaraz</dc:creator>
  <dcterms:created xsi:type="dcterms:W3CDTF">2023-06-03T07:46:48Z</dcterms:created>
  <dcterms:modified xsi:type="dcterms:W3CDTF">2023-06-03T07:46:48Z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2023-01-28T00:00:00Z</vt:filetime>
  </property>
  <property fmtid="{D5CDD505-2E9C-101B-9397-08002B2CF9AE}" pid="3" name="Creator">
    <vt:lpwstr>Microsoft® Word for Microsoft 365</vt:lpwstr>
  </property>
  <property fmtid="{D5CDD505-2E9C-101B-9397-08002B2CF9AE}" pid="4" name="LastSaved">
    <vt:filetime>2023-06-03T00:00:00Z</vt:filetime>
  </property>
</Properties>
</file>