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9"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430" r:id="rId43"/>
    <p:sldId id="431" r:id="rId44"/>
    <p:sldId id="432" r:id="rId45"/>
    <p:sldId id="433" r:id="rId46"/>
    <p:sldId id="434" r:id="rId47"/>
    <p:sldId id="435" r:id="rId48"/>
    <p:sldId id="436" r:id="rId49"/>
    <p:sldId id="437" r:id="rId50"/>
    <p:sldId id="438" r:id="rId51"/>
    <p:sldId id="439" r:id="rId52"/>
    <p:sldId id="440" r:id="rId53"/>
    <p:sldId id="441" r:id="rId54"/>
    <p:sldId id="442" r:id="rId55"/>
    <p:sldId id="443"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04/08/44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9.emf"/></Relationships>
</file>

<file path=ppt/slides/_rels/slide5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9.emf"/></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Cryptography</a:t>
            </a:r>
          </a:p>
          <a:p>
            <a:r>
              <a:rPr lang="en-US" sz="2800" dirty="0">
                <a:solidFill>
                  <a:srgbClr val="24A9E1"/>
                </a:solidFill>
                <a:latin typeface="Tajawal Medium" panose="00000600000000000000" pitchFamily="2" charset="-78"/>
                <a:cs typeface="Tajawal Medium" panose="00000600000000000000" pitchFamily="2" charset="-78"/>
              </a:rPr>
              <a:t>Prepared by Dr. Mohammad </a:t>
            </a:r>
            <a:r>
              <a:rPr lang="en-US" sz="2800" dirty="0" err="1">
                <a:solidFill>
                  <a:srgbClr val="24A9E1"/>
                </a:solidFill>
                <a:latin typeface="Tajawal Medium" panose="00000600000000000000" pitchFamily="2" charset="-78"/>
                <a:cs typeface="Tajawal Medium" panose="00000600000000000000" pitchFamily="2" charset="-78"/>
              </a:rPr>
              <a:t>Alkhatib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Associate Professor</a:t>
            </a:r>
          </a:p>
          <a:p>
            <a:r>
              <a:rPr lang="en-US" sz="2800" dirty="0">
                <a:solidFill>
                  <a:srgbClr val="FF9518"/>
                </a:solidFill>
                <a:latin typeface="Tajawal Medium" panose="00000600000000000000" pitchFamily="2" charset="-78"/>
                <a:cs typeface="Tajawal Medium" panose="00000600000000000000" pitchFamily="2" charset="-78"/>
              </a:rPr>
              <a:t>Major: Information Security</a:t>
            </a:r>
          </a:p>
        </p:txBody>
      </p:sp>
      <p:sp>
        <p:nvSpPr>
          <p:cNvPr id="16" name="TextBox 15"/>
          <p:cNvSpPr txBox="1"/>
          <p:nvPr/>
        </p:nvSpPr>
        <p:spPr>
          <a:xfrm>
            <a:off x="6995710" y="3159395"/>
            <a:ext cx="55547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#4: AES Algorithm</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48319"/>
    </mc:Choice>
    <mc:Fallback xmlns="">
      <p:transition spd="slow" advTm="4831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543490"/>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Cryptography Algorithms</a:t>
            </a:r>
          </a:p>
          <a:p>
            <a:r>
              <a:rPr lang="en-US" sz="2800" dirty="0">
                <a:solidFill>
                  <a:schemeClr val="bg1"/>
                </a:solidFill>
                <a:latin typeface="Tajawal Medium" panose="00000600000000000000" pitchFamily="2" charset="-78"/>
                <a:cs typeface="Tajawal Medium" panose="00000600000000000000" pitchFamily="2" charset="-78"/>
              </a:rPr>
              <a:t>AES Algorithm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9536" y="1926812"/>
            <a:ext cx="10771632" cy="2585323"/>
          </a:xfrm>
          <a:prstGeom prst="rect">
            <a:avLst/>
          </a:prstGeom>
          <a:noFill/>
        </p:spPr>
        <p:txBody>
          <a:bodyPr wrap="square" rtlCol="0">
            <a:spAutoFit/>
          </a:bodyPr>
          <a:lstStyle/>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Introduction to AES</a:t>
            </a: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High-level description</a:t>
            </a: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Confusion &amp; Diffusion for secure block cipher</a:t>
            </a: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err="1">
                <a:solidFill>
                  <a:srgbClr val="232021"/>
                </a:solidFill>
                <a:cs typeface="Arial"/>
              </a:rPr>
              <a:t>Feistel</a:t>
            </a:r>
            <a:r>
              <a:rPr lang="en-US" spc="-5" dirty="0">
                <a:solidFill>
                  <a:srgbClr val="232021"/>
                </a:solidFill>
                <a:cs typeface="Arial"/>
              </a:rPr>
              <a:t> Network</a:t>
            </a: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DES Encryption Process</a:t>
            </a:r>
          </a:p>
          <a:p>
            <a:pPr marL="356870" indent="-344170">
              <a:lnSpc>
                <a:spcPct val="150000"/>
              </a:lnSpc>
              <a:buClr>
                <a:srgbClr val="5C83BE"/>
              </a:buClr>
              <a:buSzPct val="120000"/>
              <a:buFont typeface="Wingdings" pitchFamily="2" charset="2"/>
              <a:buChar char="Ø"/>
              <a:tabLst>
                <a:tab pos="356870" algn="l"/>
                <a:tab pos="357505" algn="l"/>
              </a:tabLst>
              <a:defRPr/>
            </a:pPr>
            <a:r>
              <a:rPr lang="en-US" spc="-5" dirty="0">
                <a:solidFill>
                  <a:srgbClr val="232021"/>
                </a:solidFill>
                <a:cs typeface="Arial"/>
              </a:rPr>
              <a:t>Internal Structure of DES Algorithm</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565277"/>
          </a:xfrm>
          <a:prstGeom prst="rect">
            <a:avLst/>
          </a:prstGeom>
        </p:spPr>
      </p:pic>
      <p:sp>
        <p:nvSpPr>
          <p:cNvPr id="7" name="TextBox 6"/>
          <p:cNvSpPr txBox="1"/>
          <p:nvPr/>
        </p:nvSpPr>
        <p:spPr>
          <a:xfrm>
            <a:off x="2650377" y="442906"/>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Classification of the field of Cryptology</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object 3"/>
          <p:cNvSpPr>
            <a:spLocks/>
          </p:cNvSpPr>
          <p:nvPr/>
        </p:nvSpPr>
        <p:spPr bwMode="auto">
          <a:xfrm>
            <a:off x="6372225" y="1125539"/>
            <a:ext cx="1811338" cy="441325"/>
          </a:xfrm>
          <a:custGeom>
            <a:avLst/>
            <a:gdLst>
              <a:gd name="T0" fmla="*/ 1796191 w 1811020"/>
              <a:gd name="T1" fmla="*/ 128080 h 441960"/>
              <a:gd name="T2" fmla="*/ 1713432 w 1811020"/>
              <a:gd name="T3" fmla="*/ 46575 h 441960"/>
              <a:gd name="T4" fmla="*/ 1554046 w 1811020"/>
              <a:gd name="T5" fmla="*/ 0 h 441960"/>
              <a:gd name="T6" fmla="*/ 131799 w 1811020"/>
              <a:gd name="T7" fmla="*/ 34932 h 441960"/>
              <a:gd name="T8" fmla="*/ 36767 w 1811020"/>
              <a:gd name="T9" fmla="*/ 110615 h 441960"/>
              <a:gd name="T10" fmla="*/ 0 w 1811020"/>
              <a:gd name="T11" fmla="*/ 209587 h 441960"/>
              <a:gd name="T12" fmla="*/ 9207 w 1811020"/>
              <a:gd name="T13" fmla="*/ 260045 h 441960"/>
              <a:gd name="T14" fmla="*/ 12255 w 1811020"/>
              <a:gd name="T15" fmla="*/ 189210 h 441960"/>
              <a:gd name="T16" fmla="*/ 21463 w 1811020"/>
              <a:gd name="T17" fmla="*/ 151369 h 441960"/>
              <a:gd name="T18" fmla="*/ 58231 w 1811020"/>
              <a:gd name="T19" fmla="*/ 98971 h 441960"/>
              <a:gd name="T20" fmla="*/ 91951 w 1811020"/>
              <a:gd name="T21" fmla="*/ 71941 h 441960"/>
              <a:gd name="T22" fmla="*/ 183903 w 1811020"/>
              <a:gd name="T23" fmla="*/ 26198 h 441960"/>
              <a:gd name="T24" fmla="*/ 1523390 w 1811020"/>
              <a:gd name="T25" fmla="*/ 8727 h 441960"/>
              <a:gd name="T26" fmla="*/ 1728756 w 1811020"/>
              <a:gd name="T27" fmla="*/ 69861 h 441960"/>
              <a:gd name="T28" fmla="*/ 1790062 w 1811020"/>
              <a:gd name="T29" fmla="*/ 138269 h 441960"/>
              <a:gd name="T30" fmla="*/ 1808449 w 1811020"/>
              <a:gd name="T31" fmla="*/ 192122 h 441960"/>
              <a:gd name="T32" fmla="*/ 1811517 w 1811020"/>
              <a:gd name="T33" fmla="*/ 209587 h 441960"/>
              <a:gd name="T34" fmla="*/ 1817647 w 1811020"/>
              <a:gd name="T35" fmla="*/ 232877 h 441960"/>
              <a:gd name="T36" fmla="*/ 9207 w 1811020"/>
              <a:gd name="T37" fmla="*/ 209587 h 441960"/>
              <a:gd name="T38" fmla="*/ 45975 w 1811020"/>
              <a:gd name="T39" fmla="*/ 305649 h 441960"/>
              <a:gd name="T40" fmla="*/ 12255 w 1811020"/>
              <a:gd name="T41" fmla="*/ 229962 h 441960"/>
              <a:gd name="T42" fmla="*/ 9207 w 1811020"/>
              <a:gd name="T43" fmla="*/ 212497 h 441960"/>
              <a:gd name="T44" fmla="*/ 36767 w 1811020"/>
              <a:gd name="T45" fmla="*/ 311468 h 441960"/>
              <a:gd name="T46" fmla="*/ 45975 w 1811020"/>
              <a:gd name="T47" fmla="*/ 305649 h 441960"/>
              <a:gd name="T48" fmla="*/ 42924 w 1811020"/>
              <a:gd name="T49" fmla="*/ 120803 h 441960"/>
              <a:gd name="T50" fmla="*/ 58231 w 1811020"/>
              <a:gd name="T51" fmla="*/ 323113 h 441960"/>
              <a:gd name="T52" fmla="*/ 67439 w 1811020"/>
              <a:gd name="T53" fmla="*/ 346402 h 441960"/>
              <a:gd name="T54" fmla="*/ 76615 w 1811020"/>
              <a:gd name="T55" fmla="*/ 337668 h 441960"/>
              <a:gd name="T56" fmla="*/ 73567 w 1811020"/>
              <a:gd name="T57" fmla="*/ 86843 h 441960"/>
              <a:gd name="T58" fmla="*/ 73567 w 1811020"/>
              <a:gd name="T59" fmla="*/ 337668 h 441960"/>
              <a:gd name="T60" fmla="*/ 91951 w 1811020"/>
              <a:gd name="T61" fmla="*/ 362897 h 441960"/>
              <a:gd name="T62" fmla="*/ 95031 w 1811020"/>
              <a:gd name="T63" fmla="*/ 69861 h 441960"/>
              <a:gd name="T64" fmla="*/ 95031 w 1811020"/>
              <a:gd name="T65" fmla="*/ 69861 h 441960"/>
              <a:gd name="T66" fmla="*/ 1777801 w 1811020"/>
              <a:gd name="T67" fmla="*/ 305649 h 441960"/>
              <a:gd name="T68" fmla="*/ 1685847 w 1811020"/>
              <a:gd name="T69" fmla="*/ 378422 h 441960"/>
              <a:gd name="T70" fmla="*/ 1523390 w 1811020"/>
              <a:gd name="T71" fmla="*/ 413353 h 441960"/>
              <a:gd name="T72" fmla="*/ 134879 w 1811020"/>
              <a:gd name="T73" fmla="*/ 378422 h 441960"/>
              <a:gd name="T74" fmla="*/ 131799 w 1811020"/>
              <a:gd name="T75" fmla="*/ 387155 h 441960"/>
              <a:gd name="T76" fmla="*/ 297319 w 1811020"/>
              <a:gd name="T77" fmla="*/ 422086 h 441960"/>
              <a:gd name="T78" fmla="*/ 1639869 w 1811020"/>
              <a:gd name="T79" fmla="*/ 404620 h 441960"/>
              <a:gd name="T80" fmla="*/ 1783931 w 1811020"/>
              <a:gd name="T81" fmla="*/ 311468 h 441960"/>
              <a:gd name="T82" fmla="*/ 1790062 w 1811020"/>
              <a:gd name="T83" fmla="*/ 133903 h 441960"/>
              <a:gd name="T84" fmla="*/ 1811517 w 1811020"/>
              <a:gd name="T85" fmla="*/ 263441 h 441960"/>
              <a:gd name="T86" fmla="*/ 1808449 w 1811020"/>
              <a:gd name="T87" fmla="*/ 232877 h 441960"/>
              <a:gd name="T88" fmla="*/ 1799256 w 1811020"/>
              <a:gd name="T89" fmla="*/ 270718 h 441960"/>
              <a:gd name="T90" fmla="*/ 1790062 w 1811020"/>
              <a:gd name="T91" fmla="*/ 302738 h 441960"/>
              <a:gd name="T92" fmla="*/ 1811517 w 1811020"/>
              <a:gd name="T93" fmla="*/ 263441 h 441960"/>
              <a:gd name="T94" fmla="*/ 1811325 w 1811020"/>
              <a:gd name="T95" fmla="*/ 211042 h 4419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11020"/>
              <a:gd name="T145" fmla="*/ 0 h 441960"/>
              <a:gd name="T146" fmla="*/ 1811020 w 1811020"/>
              <a:gd name="T147" fmla="*/ 441960 h 44196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11020" h="441960">
                <a:moveTo>
                  <a:pt x="1810511" y="219455"/>
                </a:moveTo>
                <a:lnTo>
                  <a:pt x="1804415" y="176783"/>
                </a:lnTo>
                <a:lnTo>
                  <a:pt x="1786127" y="134111"/>
                </a:lnTo>
                <a:lnTo>
                  <a:pt x="1743455" y="79247"/>
                </a:lnTo>
                <a:lnTo>
                  <a:pt x="1722119" y="64007"/>
                </a:lnTo>
                <a:lnTo>
                  <a:pt x="1703831" y="48767"/>
                </a:lnTo>
                <a:lnTo>
                  <a:pt x="1630679" y="18287"/>
                </a:lnTo>
                <a:lnTo>
                  <a:pt x="1575815" y="3047"/>
                </a:lnTo>
                <a:lnTo>
                  <a:pt x="1545335" y="0"/>
                </a:lnTo>
                <a:lnTo>
                  <a:pt x="265175" y="0"/>
                </a:lnTo>
                <a:lnTo>
                  <a:pt x="207263" y="9143"/>
                </a:lnTo>
                <a:lnTo>
                  <a:pt x="131063" y="36575"/>
                </a:lnTo>
                <a:lnTo>
                  <a:pt x="88391" y="64007"/>
                </a:lnTo>
                <a:lnTo>
                  <a:pt x="67055" y="79247"/>
                </a:lnTo>
                <a:lnTo>
                  <a:pt x="36575" y="115823"/>
                </a:lnTo>
                <a:lnTo>
                  <a:pt x="24383" y="134111"/>
                </a:lnTo>
                <a:lnTo>
                  <a:pt x="6095" y="176783"/>
                </a:lnTo>
                <a:lnTo>
                  <a:pt x="0" y="219455"/>
                </a:lnTo>
                <a:lnTo>
                  <a:pt x="3047" y="243839"/>
                </a:lnTo>
                <a:lnTo>
                  <a:pt x="6095" y="265175"/>
                </a:lnTo>
                <a:lnTo>
                  <a:pt x="9143" y="272287"/>
                </a:lnTo>
                <a:lnTo>
                  <a:pt x="9143" y="219455"/>
                </a:lnTo>
                <a:lnTo>
                  <a:pt x="9334" y="220979"/>
                </a:lnTo>
                <a:lnTo>
                  <a:pt x="12191" y="198119"/>
                </a:lnTo>
                <a:lnTo>
                  <a:pt x="12191" y="201167"/>
                </a:lnTo>
                <a:lnTo>
                  <a:pt x="15239" y="179831"/>
                </a:lnTo>
                <a:lnTo>
                  <a:pt x="21335" y="158495"/>
                </a:lnTo>
                <a:lnTo>
                  <a:pt x="42671" y="126491"/>
                </a:lnTo>
                <a:lnTo>
                  <a:pt x="42671" y="121919"/>
                </a:lnTo>
                <a:lnTo>
                  <a:pt x="57911" y="103631"/>
                </a:lnTo>
                <a:lnTo>
                  <a:pt x="73151" y="90931"/>
                </a:lnTo>
                <a:lnTo>
                  <a:pt x="73151" y="88391"/>
                </a:lnTo>
                <a:lnTo>
                  <a:pt x="91439" y="75329"/>
                </a:lnTo>
                <a:lnTo>
                  <a:pt x="91439" y="73151"/>
                </a:lnTo>
                <a:lnTo>
                  <a:pt x="112775" y="57911"/>
                </a:lnTo>
                <a:lnTo>
                  <a:pt x="182879" y="27431"/>
                </a:lnTo>
                <a:lnTo>
                  <a:pt x="265175" y="12191"/>
                </a:lnTo>
                <a:lnTo>
                  <a:pt x="295655" y="9143"/>
                </a:lnTo>
                <a:lnTo>
                  <a:pt x="1514855" y="9143"/>
                </a:lnTo>
                <a:lnTo>
                  <a:pt x="1600199" y="18287"/>
                </a:lnTo>
                <a:lnTo>
                  <a:pt x="1676399" y="45719"/>
                </a:lnTo>
                <a:lnTo>
                  <a:pt x="1719071" y="73151"/>
                </a:lnTo>
                <a:lnTo>
                  <a:pt x="1752599" y="103631"/>
                </a:lnTo>
                <a:lnTo>
                  <a:pt x="1780031" y="140207"/>
                </a:lnTo>
                <a:lnTo>
                  <a:pt x="1780031" y="144779"/>
                </a:lnTo>
                <a:lnTo>
                  <a:pt x="1789175" y="158495"/>
                </a:lnTo>
                <a:lnTo>
                  <a:pt x="1795271" y="179831"/>
                </a:lnTo>
                <a:lnTo>
                  <a:pt x="1798319" y="201167"/>
                </a:lnTo>
                <a:lnTo>
                  <a:pt x="1798319" y="198119"/>
                </a:lnTo>
                <a:lnTo>
                  <a:pt x="1801177" y="220979"/>
                </a:lnTo>
                <a:lnTo>
                  <a:pt x="1801367" y="219455"/>
                </a:lnTo>
                <a:lnTo>
                  <a:pt x="1801367" y="275843"/>
                </a:lnTo>
                <a:lnTo>
                  <a:pt x="1804415" y="265175"/>
                </a:lnTo>
                <a:lnTo>
                  <a:pt x="1807463" y="243839"/>
                </a:lnTo>
                <a:lnTo>
                  <a:pt x="1810511" y="219455"/>
                </a:lnTo>
                <a:close/>
              </a:path>
              <a:path w="1811020" h="441960">
                <a:moveTo>
                  <a:pt x="9334" y="220979"/>
                </a:moveTo>
                <a:lnTo>
                  <a:pt x="9143" y="219455"/>
                </a:lnTo>
                <a:lnTo>
                  <a:pt x="9143" y="222503"/>
                </a:lnTo>
                <a:lnTo>
                  <a:pt x="9334" y="220979"/>
                </a:lnTo>
                <a:close/>
              </a:path>
              <a:path w="1811020" h="441960">
                <a:moveTo>
                  <a:pt x="45719" y="320039"/>
                </a:moveTo>
                <a:lnTo>
                  <a:pt x="21335" y="283463"/>
                </a:lnTo>
                <a:lnTo>
                  <a:pt x="15239" y="262127"/>
                </a:lnTo>
                <a:lnTo>
                  <a:pt x="12191" y="240791"/>
                </a:lnTo>
                <a:lnTo>
                  <a:pt x="12191" y="243839"/>
                </a:lnTo>
                <a:lnTo>
                  <a:pt x="9334" y="220979"/>
                </a:lnTo>
                <a:lnTo>
                  <a:pt x="9143" y="222503"/>
                </a:lnTo>
                <a:lnTo>
                  <a:pt x="9143" y="272287"/>
                </a:lnTo>
                <a:lnTo>
                  <a:pt x="24383" y="307847"/>
                </a:lnTo>
                <a:lnTo>
                  <a:pt x="36575" y="326135"/>
                </a:lnTo>
                <a:lnTo>
                  <a:pt x="42671" y="333451"/>
                </a:lnTo>
                <a:lnTo>
                  <a:pt x="42671" y="320039"/>
                </a:lnTo>
                <a:lnTo>
                  <a:pt x="45719" y="320039"/>
                </a:lnTo>
                <a:close/>
              </a:path>
              <a:path w="1811020" h="441960">
                <a:moveTo>
                  <a:pt x="45719" y="121919"/>
                </a:moveTo>
                <a:lnTo>
                  <a:pt x="42671" y="121919"/>
                </a:lnTo>
                <a:lnTo>
                  <a:pt x="42671" y="126491"/>
                </a:lnTo>
                <a:lnTo>
                  <a:pt x="45719" y="121919"/>
                </a:lnTo>
                <a:close/>
              </a:path>
              <a:path w="1811020" h="441960">
                <a:moveTo>
                  <a:pt x="76199" y="353567"/>
                </a:moveTo>
                <a:lnTo>
                  <a:pt x="57911" y="338327"/>
                </a:lnTo>
                <a:lnTo>
                  <a:pt x="42671" y="320039"/>
                </a:lnTo>
                <a:lnTo>
                  <a:pt x="42671" y="333451"/>
                </a:lnTo>
                <a:lnTo>
                  <a:pt x="67055" y="362711"/>
                </a:lnTo>
                <a:lnTo>
                  <a:pt x="73151" y="367066"/>
                </a:lnTo>
                <a:lnTo>
                  <a:pt x="73151" y="353567"/>
                </a:lnTo>
                <a:lnTo>
                  <a:pt x="76199" y="353567"/>
                </a:lnTo>
                <a:close/>
              </a:path>
              <a:path w="1811020" h="441960">
                <a:moveTo>
                  <a:pt x="76199" y="88391"/>
                </a:moveTo>
                <a:lnTo>
                  <a:pt x="73151" y="88391"/>
                </a:lnTo>
                <a:lnTo>
                  <a:pt x="73151" y="90931"/>
                </a:lnTo>
                <a:lnTo>
                  <a:pt x="76199" y="88391"/>
                </a:lnTo>
                <a:close/>
              </a:path>
              <a:path w="1811020" h="441960">
                <a:moveTo>
                  <a:pt x="94487" y="368807"/>
                </a:moveTo>
                <a:lnTo>
                  <a:pt x="73151" y="353567"/>
                </a:lnTo>
                <a:lnTo>
                  <a:pt x="73151" y="367066"/>
                </a:lnTo>
                <a:lnTo>
                  <a:pt x="88391" y="377951"/>
                </a:lnTo>
                <a:lnTo>
                  <a:pt x="91439" y="379983"/>
                </a:lnTo>
                <a:lnTo>
                  <a:pt x="91439" y="368807"/>
                </a:lnTo>
                <a:lnTo>
                  <a:pt x="94487" y="368807"/>
                </a:lnTo>
                <a:close/>
              </a:path>
              <a:path w="1811020" h="441960">
                <a:moveTo>
                  <a:pt x="94487" y="73151"/>
                </a:moveTo>
                <a:lnTo>
                  <a:pt x="91439" y="73151"/>
                </a:lnTo>
                <a:lnTo>
                  <a:pt x="91439" y="75329"/>
                </a:lnTo>
                <a:lnTo>
                  <a:pt x="94487" y="73151"/>
                </a:lnTo>
                <a:close/>
              </a:path>
              <a:path w="1811020" h="441960">
                <a:moveTo>
                  <a:pt x="1780031" y="316991"/>
                </a:moveTo>
                <a:lnTo>
                  <a:pt x="1780031" y="301751"/>
                </a:lnTo>
                <a:lnTo>
                  <a:pt x="1767839" y="320039"/>
                </a:lnTo>
                <a:lnTo>
                  <a:pt x="1752599" y="338327"/>
                </a:lnTo>
                <a:lnTo>
                  <a:pt x="1719071" y="368807"/>
                </a:lnTo>
                <a:lnTo>
                  <a:pt x="1676399" y="396239"/>
                </a:lnTo>
                <a:lnTo>
                  <a:pt x="1627631" y="414527"/>
                </a:lnTo>
                <a:lnTo>
                  <a:pt x="1545335" y="429767"/>
                </a:lnTo>
                <a:lnTo>
                  <a:pt x="1514855" y="432815"/>
                </a:lnTo>
                <a:lnTo>
                  <a:pt x="295655" y="432815"/>
                </a:lnTo>
                <a:lnTo>
                  <a:pt x="210311" y="423671"/>
                </a:lnTo>
                <a:lnTo>
                  <a:pt x="134111" y="396239"/>
                </a:lnTo>
                <a:lnTo>
                  <a:pt x="91439" y="368807"/>
                </a:lnTo>
                <a:lnTo>
                  <a:pt x="91439" y="379983"/>
                </a:lnTo>
                <a:lnTo>
                  <a:pt x="131063" y="405383"/>
                </a:lnTo>
                <a:lnTo>
                  <a:pt x="179831" y="423671"/>
                </a:lnTo>
                <a:lnTo>
                  <a:pt x="234695" y="435863"/>
                </a:lnTo>
                <a:lnTo>
                  <a:pt x="295655" y="441959"/>
                </a:lnTo>
                <a:lnTo>
                  <a:pt x="1514855" y="441959"/>
                </a:lnTo>
                <a:lnTo>
                  <a:pt x="1575815" y="435863"/>
                </a:lnTo>
                <a:lnTo>
                  <a:pt x="1630679" y="423671"/>
                </a:lnTo>
                <a:lnTo>
                  <a:pt x="1679447" y="405383"/>
                </a:lnTo>
                <a:lnTo>
                  <a:pt x="1722119" y="377951"/>
                </a:lnTo>
                <a:lnTo>
                  <a:pt x="1773935" y="326135"/>
                </a:lnTo>
                <a:lnTo>
                  <a:pt x="1780031" y="316991"/>
                </a:lnTo>
                <a:close/>
              </a:path>
              <a:path w="1811020" h="441960">
                <a:moveTo>
                  <a:pt x="1780031" y="144779"/>
                </a:moveTo>
                <a:lnTo>
                  <a:pt x="1780031" y="140207"/>
                </a:lnTo>
                <a:lnTo>
                  <a:pt x="1776983" y="140207"/>
                </a:lnTo>
                <a:lnTo>
                  <a:pt x="1780031" y="144779"/>
                </a:lnTo>
                <a:close/>
              </a:path>
              <a:path w="1811020" h="441960">
                <a:moveTo>
                  <a:pt x="1801367" y="275843"/>
                </a:moveTo>
                <a:lnTo>
                  <a:pt x="1801367" y="222503"/>
                </a:lnTo>
                <a:lnTo>
                  <a:pt x="1801177" y="220979"/>
                </a:lnTo>
                <a:lnTo>
                  <a:pt x="1798319" y="243839"/>
                </a:lnTo>
                <a:lnTo>
                  <a:pt x="1798319" y="240791"/>
                </a:lnTo>
                <a:lnTo>
                  <a:pt x="1795271" y="262127"/>
                </a:lnTo>
                <a:lnTo>
                  <a:pt x="1789175" y="283463"/>
                </a:lnTo>
                <a:lnTo>
                  <a:pt x="1776983" y="301751"/>
                </a:lnTo>
                <a:lnTo>
                  <a:pt x="1780031" y="301751"/>
                </a:lnTo>
                <a:lnTo>
                  <a:pt x="1780031" y="316991"/>
                </a:lnTo>
                <a:lnTo>
                  <a:pt x="1786127" y="307847"/>
                </a:lnTo>
                <a:lnTo>
                  <a:pt x="1798319" y="286511"/>
                </a:lnTo>
                <a:lnTo>
                  <a:pt x="1801367" y="275843"/>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2" name="object 4"/>
          <p:cNvSpPr txBox="1"/>
          <p:nvPr/>
        </p:nvSpPr>
        <p:spPr>
          <a:xfrm>
            <a:off x="6753226" y="1195389"/>
            <a:ext cx="1120775" cy="282575"/>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olog</a:t>
            </a:r>
            <a:r>
              <a:rPr dirty="0">
                <a:solidFill>
                  <a:srgbClr val="232021"/>
                </a:solidFill>
                <a:latin typeface="Arial"/>
                <a:cs typeface="Arial"/>
              </a:rPr>
              <a:t>y</a:t>
            </a:r>
            <a:endParaRPr>
              <a:solidFill>
                <a:srgbClr val="292934"/>
              </a:solidFill>
              <a:latin typeface="Arial"/>
              <a:cs typeface="Arial"/>
            </a:endParaRPr>
          </a:p>
        </p:txBody>
      </p:sp>
      <p:sp>
        <p:nvSpPr>
          <p:cNvPr id="13" name="object 5"/>
          <p:cNvSpPr>
            <a:spLocks/>
          </p:cNvSpPr>
          <p:nvPr/>
        </p:nvSpPr>
        <p:spPr bwMode="auto">
          <a:xfrm>
            <a:off x="4573588" y="2201863"/>
            <a:ext cx="1808162" cy="444500"/>
          </a:xfrm>
          <a:custGeom>
            <a:avLst/>
            <a:gdLst>
              <a:gd name="T0" fmla="*/ 1805371 w 1807845"/>
              <a:gd name="T1" fmla="*/ 175719 h 441960"/>
              <a:gd name="T2" fmla="*/ 1768592 w 1807845"/>
              <a:gd name="T3" fmla="*/ 110254 h 441960"/>
              <a:gd name="T4" fmla="*/ 1609205 w 1807845"/>
              <a:gd name="T5" fmla="*/ 10334 h 441960"/>
              <a:gd name="T6" fmla="*/ 294254 w 1807845"/>
              <a:gd name="T7" fmla="*/ 0 h 441960"/>
              <a:gd name="T8" fmla="*/ 205367 w 1807845"/>
              <a:gd name="T9" fmla="*/ 10334 h 441960"/>
              <a:gd name="T10" fmla="*/ 128736 w 1807845"/>
              <a:gd name="T11" fmla="*/ 44789 h 441960"/>
              <a:gd name="T12" fmla="*/ 21463 w 1807845"/>
              <a:gd name="T13" fmla="*/ 151600 h 441960"/>
              <a:gd name="T14" fmla="*/ 9207 w 1807845"/>
              <a:gd name="T15" fmla="*/ 311816 h 441960"/>
              <a:gd name="T16" fmla="*/ 30639 w 1807845"/>
              <a:gd name="T17" fmla="*/ 158492 h 441960"/>
              <a:gd name="T18" fmla="*/ 55183 w 1807845"/>
              <a:gd name="T19" fmla="*/ 117142 h 441960"/>
              <a:gd name="T20" fmla="*/ 110335 w 1807845"/>
              <a:gd name="T21" fmla="*/ 65460 h 441960"/>
              <a:gd name="T22" fmla="*/ 183903 w 1807845"/>
              <a:gd name="T23" fmla="*/ 31005 h 441960"/>
              <a:gd name="T24" fmla="*/ 236007 w 1807845"/>
              <a:gd name="T25" fmla="*/ 17225 h 441960"/>
              <a:gd name="T26" fmla="*/ 294254 w 1807845"/>
              <a:gd name="T27" fmla="*/ 10334 h 441960"/>
              <a:gd name="T28" fmla="*/ 1581617 w 1807845"/>
              <a:gd name="T29" fmla="*/ 17225 h 441960"/>
              <a:gd name="T30" fmla="*/ 1682769 w 1807845"/>
              <a:gd name="T31" fmla="*/ 51682 h 441960"/>
              <a:gd name="T32" fmla="*/ 1786982 w 1807845"/>
              <a:gd name="T33" fmla="*/ 158492 h 441960"/>
              <a:gd name="T34" fmla="*/ 1817631 w 1807845"/>
              <a:gd name="T35" fmla="*/ 275636 h 441960"/>
              <a:gd name="T36" fmla="*/ 30639 w 1807845"/>
              <a:gd name="T37" fmla="*/ 341104 h 441960"/>
              <a:gd name="T38" fmla="*/ 15335 w 1807845"/>
              <a:gd name="T39" fmla="*/ 299759 h 441960"/>
              <a:gd name="T40" fmla="*/ 33719 w 1807845"/>
              <a:gd name="T41" fmla="*/ 368665 h 441960"/>
              <a:gd name="T42" fmla="*/ 58231 w 1807845"/>
              <a:gd name="T43" fmla="*/ 382451 h 441960"/>
              <a:gd name="T44" fmla="*/ 55183 w 1807845"/>
              <a:gd name="T45" fmla="*/ 121277 h 441960"/>
              <a:gd name="T46" fmla="*/ 91951 w 1807845"/>
              <a:gd name="T47" fmla="*/ 416904 h 441960"/>
              <a:gd name="T48" fmla="*/ 73567 w 1807845"/>
              <a:gd name="T49" fmla="*/ 403119 h 441960"/>
              <a:gd name="T50" fmla="*/ 67439 w 1807845"/>
              <a:gd name="T51" fmla="*/ 410013 h 441960"/>
              <a:gd name="T52" fmla="*/ 110335 w 1807845"/>
              <a:gd name="T53" fmla="*/ 446436 h 441960"/>
              <a:gd name="T54" fmla="*/ 113415 w 1807845"/>
              <a:gd name="T55" fmla="*/ 65460 h 441960"/>
              <a:gd name="T56" fmla="*/ 113415 w 1807845"/>
              <a:gd name="T57" fmla="*/ 65460 h 441960"/>
              <a:gd name="T58" fmla="*/ 208422 w 1807845"/>
              <a:gd name="T59" fmla="*/ 478918 h 441960"/>
              <a:gd name="T60" fmla="*/ 134879 w 1807845"/>
              <a:gd name="T61" fmla="*/ 447910 h 441960"/>
              <a:gd name="T62" fmla="*/ 128736 w 1807845"/>
              <a:gd name="T63" fmla="*/ 458252 h 441960"/>
              <a:gd name="T64" fmla="*/ 205367 w 1807845"/>
              <a:gd name="T65" fmla="*/ 489255 h 441960"/>
              <a:gd name="T66" fmla="*/ 263599 w 1807845"/>
              <a:gd name="T67" fmla="*/ 489255 h 441960"/>
              <a:gd name="T68" fmla="*/ 263599 w 1807845"/>
              <a:gd name="T69" fmla="*/ 13782 h 441960"/>
              <a:gd name="T70" fmla="*/ 1808437 w 1807845"/>
              <a:gd name="T71" fmla="*/ 311816 h 441960"/>
              <a:gd name="T72" fmla="*/ 1802307 w 1807845"/>
              <a:gd name="T73" fmla="*/ 296312 h 441960"/>
              <a:gd name="T74" fmla="*/ 1774722 w 1807845"/>
              <a:gd name="T75" fmla="*/ 361776 h 441960"/>
              <a:gd name="T76" fmla="*/ 1725678 w 1807845"/>
              <a:gd name="T77" fmla="*/ 420349 h 441960"/>
              <a:gd name="T78" fmla="*/ 1682769 w 1807845"/>
              <a:gd name="T79" fmla="*/ 447910 h 441960"/>
              <a:gd name="T80" fmla="*/ 1550970 w 1807845"/>
              <a:gd name="T81" fmla="*/ 489255 h 441960"/>
              <a:gd name="T82" fmla="*/ 1554030 w 1807845"/>
              <a:gd name="T83" fmla="*/ 499591 h 441960"/>
              <a:gd name="T84" fmla="*/ 1710354 w 1807845"/>
              <a:gd name="T85" fmla="*/ 444467 h 441960"/>
              <a:gd name="T86" fmla="*/ 1796177 w 1807845"/>
              <a:gd name="T87" fmla="*/ 347992 h 4419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07845"/>
              <a:gd name="T133" fmla="*/ 0 h 441960"/>
              <a:gd name="T134" fmla="*/ 1807845 w 1807845"/>
              <a:gd name="T135" fmla="*/ 441960 h 44196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00199" y="9143"/>
                </a:lnTo>
                <a:lnTo>
                  <a:pt x="1545335" y="3047"/>
                </a:lnTo>
                <a:lnTo>
                  <a:pt x="1514855" y="0"/>
                </a:lnTo>
                <a:lnTo>
                  <a:pt x="292607" y="0"/>
                </a:lnTo>
                <a:lnTo>
                  <a:pt x="262127" y="3047"/>
                </a:lnTo>
                <a:lnTo>
                  <a:pt x="234695" y="6095"/>
                </a:lnTo>
                <a:lnTo>
                  <a:pt x="204215" y="9143"/>
                </a:lnTo>
                <a:lnTo>
                  <a:pt x="179831" y="18287"/>
                </a:lnTo>
                <a:lnTo>
                  <a:pt x="152399" y="27431"/>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34111" y="45719"/>
                </a:lnTo>
                <a:lnTo>
                  <a:pt x="155447" y="36575"/>
                </a:lnTo>
                <a:lnTo>
                  <a:pt x="182879" y="27431"/>
                </a:lnTo>
                <a:lnTo>
                  <a:pt x="207263" y="18287"/>
                </a:lnTo>
                <a:lnTo>
                  <a:pt x="207263" y="21335"/>
                </a:lnTo>
                <a:lnTo>
                  <a:pt x="234695" y="15239"/>
                </a:lnTo>
                <a:lnTo>
                  <a:pt x="262127" y="12496"/>
                </a:lnTo>
                <a:lnTo>
                  <a:pt x="262127" y="12191"/>
                </a:lnTo>
                <a:lnTo>
                  <a:pt x="292607" y="9143"/>
                </a:lnTo>
                <a:lnTo>
                  <a:pt x="1514855" y="9143"/>
                </a:lnTo>
                <a:lnTo>
                  <a:pt x="1542287" y="12191"/>
                </a:lnTo>
                <a:lnTo>
                  <a:pt x="1572767" y="15239"/>
                </a:lnTo>
                <a:lnTo>
                  <a:pt x="1600199" y="21335"/>
                </a:lnTo>
                <a:lnTo>
                  <a:pt x="1600199" y="18287"/>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30479" y="301751"/>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3567"/>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6719"/>
                </a:lnTo>
                <a:lnTo>
                  <a:pt x="207263" y="423671"/>
                </a:lnTo>
                <a:lnTo>
                  <a:pt x="182879" y="414527"/>
                </a:lnTo>
                <a:lnTo>
                  <a:pt x="155447" y="405383"/>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1751"/>
                </a:lnTo>
                <a:lnTo>
                  <a:pt x="1764791" y="320039"/>
                </a:lnTo>
                <a:lnTo>
                  <a:pt x="1734311" y="356615"/>
                </a:lnTo>
                <a:lnTo>
                  <a:pt x="1734311" y="353567"/>
                </a:lnTo>
                <a:lnTo>
                  <a:pt x="1716023" y="371855"/>
                </a:lnTo>
                <a:lnTo>
                  <a:pt x="1716023" y="368807"/>
                </a:lnTo>
                <a:lnTo>
                  <a:pt x="1694687" y="384047"/>
                </a:lnTo>
                <a:lnTo>
                  <a:pt x="1673351" y="396239"/>
                </a:lnTo>
                <a:lnTo>
                  <a:pt x="1600199" y="423671"/>
                </a:lnTo>
                <a:lnTo>
                  <a:pt x="1572767" y="426719"/>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4" name="object 6"/>
          <p:cNvSpPr txBox="1"/>
          <p:nvPr/>
        </p:nvSpPr>
        <p:spPr>
          <a:xfrm>
            <a:off x="4811713" y="2271713"/>
            <a:ext cx="1401762" cy="285750"/>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og</a:t>
            </a:r>
            <a:r>
              <a:rPr dirty="0">
                <a:solidFill>
                  <a:srgbClr val="232021"/>
                </a:solidFill>
                <a:latin typeface="Arial"/>
                <a:cs typeface="Arial"/>
              </a:rPr>
              <a:t>r</a:t>
            </a:r>
            <a:r>
              <a:rPr spc="5" dirty="0">
                <a:solidFill>
                  <a:srgbClr val="232021"/>
                </a:solidFill>
                <a:latin typeface="Arial"/>
                <a:cs typeface="Arial"/>
              </a:rPr>
              <a:t>aph</a:t>
            </a:r>
            <a:r>
              <a:rPr dirty="0">
                <a:solidFill>
                  <a:srgbClr val="232021"/>
                </a:solidFill>
                <a:latin typeface="Arial"/>
                <a:cs typeface="Arial"/>
              </a:rPr>
              <a:t>y</a:t>
            </a:r>
            <a:endParaRPr>
              <a:solidFill>
                <a:srgbClr val="292934"/>
              </a:solidFill>
              <a:latin typeface="Arial"/>
              <a:cs typeface="Arial"/>
            </a:endParaRPr>
          </a:p>
        </p:txBody>
      </p:sp>
      <p:sp>
        <p:nvSpPr>
          <p:cNvPr id="15" name="object 7"/>
          <p:cNvSpPr>
            <a:spLocks/>
          </p:cNvSpPr>
          <p:nvPr/>
        </p:nvSpPr>
        <p:spPr bwMode="auto">
          <a:xfrm>
            <a:off x="8101014" y="2201863"/>
            <a:ext cx="1811337" cy="444500"/>
          </a:xfrm>
          <a:custGeom>
            <a:avLst/>
            <a:gdLst>
              <a:gd name="T0" fmla="*/ 1808417 w 1811020"/>
              <a:gd name="T1" fmla="*/ 175719 h 441960"/>
              <a:gd name="T2" fmla="*/ 1713402 w 1811020"/>
              <a:gd name="T3" fmla="*/ 58572 h 441960"/>
              <a:gd name="T4" fmla="*/ 1554019 w 1811020"/>
              <a:gd name="T5" fmla="*/ 3450 h 441960"/>
              <a:gd name="T6" fmla="*/ 266675 w 1811020"/>
              <a:gd name="T7" fmla="*/ 3450 h 441960"/>
              <a:gd name="T8" fmla="*/ 156311 w 1811020"/>
              <a:gd name="T9" fmla="*/ 31005 h 441960"/>
              <a:gd name="T10" fmla="*/ 24511 w 1811020"/>
              <a:gd name="T11" fmla="*/ 151600 h 441960"/>
              <a:gd name="T12" fmla="*/ 6127 w 1811020"/>
              <a:gd name="T13" fmla="*/ 299759 h 441960"/>
              <a:gd name="T14" fmla="*/ 9398 w 1811020"/>
              <a:gd name="T15" fmla="*/ 249797 h 441960"/>
              <a:gd name="T16" fmla="*/ 15335 w 1811020"/>
              <a:gd name="T17" fmla="*/ 203283 h 441960"/>
              <a:gd name="T18" fmla="*/ 113415 w 1811020"/>
              <a:gd name="T19" fmla="*/ 65460 h 441960"/>
              <a:gd name="T20" fmla="*/ 183903 w 1811020"/>
              <a:gd name="T21" fmla="*/ 31005 h 441960"/>
              <a:gd name="T22" fmla="*/ 239087 w 1811020"/>
              <a:gd name="T23" fmla="*/ 17225 h 441960"/>
              <a:gd name="T24" fmla="*/ 1526431 w 1811020"/>
              <a:gd name="T25" fmla="*/ 10334 h 441960"/>
              <a:gd name="T26" fmla="*/ 1581604 w 1811020"/>
              <a:gd name="T27" fmla="*/ 17225 h 441960"/>
              <a:gd name="T28" fmla="*/ 1685818 w 1811020"/>
              <a:gd name="T29" fmla="*/ 51682 h 441960"/>
              <a:gd name="T30" fmla="*/ 1790030 w 1811020"/>
              <a:gd name="T31" fmla="*/ 158492 h 441960"/>
              <a:gd name="T32" fmla="*/ 1808417 w 1811020"/>
              <a:gd name="T33" fmla="*/ 223954 h 441960"/>
              <a:gd name="T34" fmla="*/ 1811485 w 1811020"/>
              <a:gd name="T35" fmla="*/ 311816 h 441960"/>
              <a:gd name="T36" fmla="*/ 9207 w 1811020"/>
              <a:gd name="T37" fmla="*/ 248072 h 441960"/>
              <a:gd name="T38" fmla="*/ 137927 w 1811020"/>
              <a:gd name="T39" fmla="*/ 447910 h 441960"/>
              <a:gd name="T40" fmla="*/ 95031 w 1811020"/>
              <a:gd name="T41" fmla="*/ 420349 h 441960"/>
              <a:gd name="T42" fmla="*/ 58231 w 1811020"/>
              <a:gd name="T43" fmla="*/ 382451 h 441960"/>
              <a:gd name="T44" fmla="*/ 15335 w 1811020"/>
              <a:gd name="T45" fmla="*/ 296312 h 441960"/>
              <a:gd name="T46" fmla="*/ 9398 w 1811020"/>
              <a:gd name="T47" fmla="*/ 249797 h 441960"/>
              <a:gd name="T48" fmla="*/ 24511 w 1811020"/>
              <a:gd name="T49" fmla="*/ 347992 h 441960"/>
              <a:gd name="T50" fmla="*/ 131799 w 1811020"/>
              <a:gd name="T51" fmla="*/ 458252 h 441960"/>
              <a:gd name="T52" fmla="*/ 137927 w 1811020"/>
              <a:gd name="T53" fmla="*/ 447910 h 441960"/>
              <a:gd name="T54" fmla="*/ 134879 w 1811020"/>
              <a:gd name="T55" fmla="*/ 53404 h 441960"/>
              <a:gd name="T56" fmla="*/ 1811485 w 1811020"/>
              <a:gd name="T57" fmla="*/ 251519 h 441960"/>
              <a:gd name="T58" fmla="*/ 1805355 w 1811020"/>
              <a:gd name="T59" fmla="*/ 299759 h 441960"/>
              <a:gd name="T60" fmla="*/ 1790030 w 1811020"/>
              <a:gd name="T61" fmla="*/ 341104 h 441960"/>
              <a:gd name="T62" fmla="*/ 1747117 w 1811020"/>
              <a:gd name="T63" fmla="*/ 399675 h 441960"/>
              <a:gd name="T64" fmla="*/ 1707272 w 1811020"/>
              <a:gd name="T65" fmla="*/ 434132 h 441960"/>
              <a:gd name="T66" fmla="*/ 1609187 w 1811020"/>
              <a:gd name="T67" fmla="*/ 478918 h 441960"/>
              <a:gd name="T68" fmla="*/ 266675 w 1811020"/>
              <a:gd name="T69" fmla="*/ 489255 h 441960"/>
              <a:gd name="T70" fmla="*/ 183903 w 1811020"/>
              <a:gd name="T71" fmla="*/ 468582 h 441960"/>
              <a:gd name="T72" fmla="*/ 180853 w 1811020"/>
              <a:gd name="T73" fmla="*/ 478918 h 441960"/>
              <a:gd name="T74" fmla="*/ 266675 w 1811020"/>
              <a:gd name="T75" fmla="*/ 499591 h 441960"/>
              <a:gd name="T76" fmla="*/ 1688879 w 1811020"/>
              <a:gd name="T77" fmla="*/ 458252 h 441960"/>
              <a:gd name="T78" fmla="*/ 1808417 w 1811020"/>
              <a:gd name="T79" fmla="*/ 323878 h 441960"/>
              <a:gd name="T80" fmla="*/ 1526431 w 1811020"/>
              <a:gd name="T81" fmla="*/ 10334 h 441960"/>
              <a:gd name="T82" fmla="*/ 1811485 w 1811020"/>
              <a:gd name="T83" fmla="*/ 251519 h 441960"/>
              <a:gd name="T84" fmla="*/ 1811485 w 1811020"/>
              <a:gd name="T85" fmla="*/ 251519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11020"/>
              <a:gd name="T130" fmla="*/ 0 h 441960"/>
              <a:gd name="T131" fmla="*/ 1811020 w 1811020"/>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11020" h="441960">
                <a:moveTo>
                  <a:pt x="1810511" y="243839"/>
                </a:moveTo>
                <a:lnTo>
                  <a:pt x="1810511" y="198119"/>
                </a:lnTo>
                <a:lnTo>
                  <a:pt x="1798319" y="155447"/>
                </a:lnTo>
                <a:lnTo>
                  <a:pt x="1773935" y="115823"/>
                </a:lnTo>
                <a:lnTo>
                  <a:pt x="1743455" y="79247"/>
                </a:lnTo>
                <a:lnTo>
                  <a:pt x="1703831" y="51815"/>
                </a:lnTo>
                <a:lnTo>
                  <a:pt x="1655063" y="27431"/>
                </a:lnTo>
                <a:lnTo>
                  <a:pt x="1603247" y="9143"/>
                </a:lnTo>
                <a:lnTo>
                  <a:pt x="1545335" y="3047"/>
                </a:lnTo>
                <a:lnTo>
                  <a:pt x="1517903" y="0"/>
                </a:lnTo>
                <a:lnTo>
                  <a:pt x="295655" y="0"/>
                </a:lnTo>
                <a:lnTo>
                  <a:pt x="265175" y="3047"/>
                </a:lnTo>
                <a:lnTo>
                  <a:pt x="237743" y="6095"/>
                </a:lnTo>
                <a:lnTo>
                  <a:pt x="207263" y="9143"/>
                </a:lnTo>
                <a:lnTo>
                  <a:pt x="155447" y="27431"/>
                </a:lnTo>
                <a:lnTo>
                  <a:pt x="88391" y="64007"/>
                </a:lnTo>
                <a:lnTo>
                  <a:pt x="51815" y="97535"/>
                </a:lnTo>
                <a:lnTo>
                  <a:pt x="24383" y="134111"/>
                </a:lnTo>
                <a:lnTo>
                  <a:pt x="6095" y="176783"/>
                </a:lnTo>
                <a:lnTo>
                  <a:pt x="0" y="222503"/>
                </a:lnTo>
                <a:lnTo>
                  <a:pt x="6095" y="265175"/>
                </a:lnTo>
                <a:lnTo>
                  <a:pt x="9143" y="272287"/>
                </a:lnTo>
                <a:lnTo>
                  <a:pt x="9143" y="219455"/>
                </a:lnTo>
                <a:lnTo>
                  <a:pt x="9334" y="220979"/>
                </a:lnTo>
                <a:lnTo>
                  <a:pt x="12191" y="198119"/>
                </a:lnTo>
                <a:lnTo>
                  <a:pt x="12191" y="201167"/>
                </a:lnTo>
                <a:lnTo>
                  <a:pt x="15239" y="179831"/>
                </a:lnTo>
                <a:lnTo>
                  <a:pt x="33527" y="140207"/>
                </a:lnTo>
                <a:lnTo>
                  <a:pt x="57911" y="103631"/>
                </a:lnTo>
                <a:lnTo>
                  <a:pt x="112775" y="57911"/>
                </a:lnTo>
                <a:lnTo>
                  <a:pt x="134111" y="47243"/>
                </a:lnTo>
                <a:lnTo>
                  <a:pt x="134111" y="45719"/>
                </a:lnTo>
                <a:lnTo>
                  <a:pt x="182879" y="27431"/>
                </a:lnTo>
                <a:lnTo>
                  <a:pt x="210311" y="18287"/>
                </a:lnTo>
                <a:lnTo>
                  <a:pt x="210311" y="21335"/>
                </a:lnTo>
                <a:lnTo>
                  <a:pt x="237743" y="15239"/>
                </a:lnTo>
                <a:lnTo>
                  <a:pt x="265175" y="12191"/>
                </a:lnTo>
                <a:lnTo>
                  <a:pt x="295655" y="9143"/>
                </a:lnTo>
                <a:lnTo>
                  <a:pt x="1517903" y="9143"/>
                </a:lnTo>
                <a:lnTo>
                  <a:pt x="1517903" y="9448"/>
                </a:lnTo>
                <a:lnTo>
                  <a:pt x="1545335" y="12191"/>
                </a:lnTo>
                <a:lnTo>
                  <a:pt x="1572767" y="15239"/>
                </a:lnTo>
                <a:lnTo>
                  <a:pt x="1600199" y="21335"/>
                </a:lnTo>
                <a:lnTo>
                  <a:pt x="1600199" y="18287"/>
                </a:lnTo>
                <a:lnTo>
                  <a:pt x="1676399" y="45719"/>
                </a:lnTo>
                <a:lnTo>
                  <a:pt x="1719071" y="73151"/>
                </a:lnTo>
                <a:lnTo>
                  <a:pt x="1752599" y="103631"/>
                </a:lnTo>
                <a:lnTo>
                  <a:pt x="1780031" y="140207"/>
                </a:lnTo>
                <a:lnTo>
                  <a:pt x="1795271" y="179831"/>
                </a:lnTo>
                <a:lnTo>
                  <a:pt x="1798319" y="201167"/>
                </a:lnTo>
                <a:lnTo>
                  <a:pt x="1798319" y="198119"/>
                </a:lnTo>
                <a:lnTo>
                  <a:pt x="1801177" y="220979"/>
                </a:lnTo>
                <a:lnTo>
                  <a:pt x="1801367" y="219455"/>
                </a:lnTo>
                <a:lnTo>
                  <a:pt x="1801367" y="275843"/>
                </a:lnTo>
                <a:lnTo>
                  <a:pt x="1810511" y="243839"/>
                </a:lnTo>
                <a:close/>
              </a:path>
              <a:path w="1811020" h="441960">
                <a:moveTo>
                  <a:pt x="9334" y="220979"/>
                </a:moveTo>
                <a:lnTo>
                  <a:pt x="9143" y="219455"/>
                </a:lnTo>
                <a:lnTo>
                  <a:pt x="9143" y="222503"/>
                </a:lnTo>
                <a:lnTo>
                  <a:pt x="9334" y="220979"/>
                </a:lnTo>
                <a:close/>
              </a:path>
              <a:path w="1811020" h="441960">
                <a:moveTo>
                  <a:pt x="137159" y="396239"/>
                </a:moveTo>
                <a:lnTo>
                  <a:pt x="112775" y="384047"/>
                </a:lnTo>
                <a:lnTo>
                  <a:pt x="94487" y="368807"/>
                </a:lnTo>
                <a:lnTo>
                  <a:pt x="94487" y="371855"/>
                </a:lnTo>
                <a:lnTo>
                  <a:pt x="76199" y="353567"/>
                </a:lnTo>
                <a:lnTo>
                  <a:pt x="76199" y="356615"/>
                </a:lnTo>
                <a:lnTo>
                  <a:pt x="57911" y="338327"/>
                </a:lnTo>
                <a:lnTo>
                  <a:pt x="33527" y="301751"/>
                </a:lnTo>
                <a:lnTo>
                  <a:pt x="24383" y="283463"/>
                </a:lnTo>
                <a:lnTo>
                  <a:pt x="15239" y="262127"/>
                </a:lnTo>
                <a:lnTo>
                  <a:pt x="15239" y="265175"/>
                </a:lnTo>
                <a:lnTo>
                  <a:pt x="12191" y="243839"/>
                </a:lnTo>
                <a:lnTo>
                  <a:pt x="9334" y="220979"/>
                </a:lnTo>
                <a:lnTo>
                  <a:pt x="9143" y="222503"/>
                </a:lnTo>
                <a:lnTo>
                  <a:pt x="9143" y="272287"/>
                </a:lnTo>
                <a:lnTo>
                  <a:pt x="24383" y="307847"/>
                </a:lnTo>
                <a:lnTo>
                  <a:pt x="51815" y="344423"/>
                </a:lnTo>
                <a:lnTo>
                  <a:pt x="88391" y="377951"/>
                </a:lnTo>
                <a:lnTo>
                  <a:pt x="131063" y="405383"/>
                </a:lnTo>
                <a:lnTo>
                  <a:pt x="134111" y="406526"/>
                </a:lnTo>
                <a:lnTo>
                  <a:pt x="134111" y="396239"/>
                </a:lnTo>
                <a:lnTo>
                  <a:pt x="137159" y="396239"/>
                </a:lnTo>
                <a:close/>
              </a:path>
              <a:path w="1811020" h="441960">
                <a:moveTo>
                  <a:pt x="137159" y="45719"/>
                </a:moveTo>
                <a:lnTo>
                  <a:pt x="134111" y="45719"/>
                </a:lnTo>
                <a:lnTo>
                  <a:pt x="134111" y="47243"/>
                </a:lnTo>
                <a:lnTo>
                  <a:pt x="137159" y="45719"/>
                </a:lnTo>
                <a:close/>
              </a:path>
              <a:path w="1811020" h="441960">
                <a:moveTo>
                  <a:pt x="1801367" y="275843"/>
                </a:moveTo>
                <a:lnTo>
                  <a:pt x="1801367" y="222503"/>
                </a:lnTo>
                <a:lnTo>
                  <a:pt x="1801177" y="220979"/>
                </a:lnTo>
                <a:lnTo>
                  <a:pt x="1798319" y="243839"/>
                </a:lnTo>
                <a:lnTo>
                  <a:pt x="1795271" y="265175"/>
                </a:lnTo>
                <a:lnTo>
                  <a:pt x="1795271" y="262127"/>
                </a:lnTo>
                <a:lnTo>
                  <a:pt x="1789175" y="283463"/>
                </a:lnTo>
                <a:lnTo>
                  <a:pt x="1780031" y="301751"/>
                </a:lnTo>
                <a:lnTo>
                  <a:pt x="1767839" y="320039"/>
                </a:lnTo>
                <a:lnTo>
                  <a:pt x="1737359" y="356615"/>
                </a:lnTo>
                <a:lnTo>
                  <a:pt x="1737359" y="353567"/>
                </a:lnTo>
                <a:lnTo>
                  <a:pt x="1719071" y="371855"/>
                </a:lnTo>
                <a:lnTo>
                  <a:pt x="1719071" y="368807"/>
                </a:lnTo>
                <a:lnTo>
                  <a:pt x="1697735" y="384047"/>
                </a:lnTo>
                <a:lnTo>
                  <a:pt x="1676399" y="396239"/>
                </a:lnTo>
                <a:lnTo>
                  <a:pt x="1627631" y="414527"/>
                </a:lnTo>
                <a:lnTo>
                  <a:pt x="1600199" y="423671"/>
                </a:lnTo>
                <a:lnTo>
                  <a:pt x="1572767" y="426719"/>
                </a:lnTo>
                <a:lnTo>
                  <a:pt x="1545335" y="432815"/>
                </a:lnTo>
                <a:lnTo>
                  <a:pt x="265175" y="432815"/>
                </a:lnTo>
                <a:lnTo>
                  <a:pt x="237743" y="426719"/>
                </a:lnTo>
                <a:lnTo>
                  <a:pt x="210311" y="423671"/>
                </a:lnTo>
                <a:lnTo>
                  <a:pt x="182879" y="414527"/>
                </a:lnTo>
                <a:lnTo>
                  <a:pt x="134111" y="396239"/>
                </a:lnTo>
                <a:lnTo>
                  <a:pt x="134111" y="406526"/>
                </a:lnTo>
                <a:lnTo>
                  <a:pt x="179831" y="423671"/>
                </a:lnTo>
                <a:lnTo>
                  <a:pt x="207263" y="432815"/>
                </a:lnTo>
                <a:lnTo>
                  <a:pt x="237743" y="438911"/>
                </a:lnTo>
                <a:lnTo>
                  <a:pt x="265175" y="441959"/>
                </a:lnTo>
                <a:lnTo>
                  <a:pt x="1545335" y="441959"/>
                </a:lnTo>
                <a:lnTo>
                  <a:pt x="1603247" y="432815"/>
                </a:lnTo>
                <a:lnTo>
                  <a:pt x="1679447" y="405383"/>
                </a:lnTo>
                <a:lnTo>
                  <a:pt x="1725167" y="377951"/>
                </a:lnTo>
                <a:lnTo>
                  <a:pt x="1773935" y="326135"/>
                </a:lnTo>
                <a:lnTo>
                  <a:pt x="1798319" y="286511"/>
                </a:lnTo>
                <a:lnTo>
                  <a:pt x="1801367" y="275843"/>
                </a:lnTo>
                <a:close/>
              </a:path>
              <a:path w="1811020" h="441960">
                <a:moveTo>
                  <a:pt x="1517903" y="9448"/>
                </a:moveTo>
                <a:lnTo>
                  <a:pt x="1517903" y="9143"/>
                </a:lnTo>
                <a:lnTo>
                  <a:pt x="1514855" y="9143"/>
                </a:lnTo>
                <a:lnTo>
                  <a:pt x="1517903" y="9448"/>
                </a:lnTo>
                <a:close/>
              </a:path>
              <a:path w="1811020" h="441960">
                <a:moveTo>
                  <a:pt x="1801367" y="222503"/>
                </a:moveTo>
                <a:lnTo>
                  <a:pt x="1801367" y="219455"/>
                </a:lnTo>
                <a:lnTo>
                  <a:pt x="1801177" y="220979"/>
                </a:lnTo>
                <a:lnTo>
                  <a:pt x="1801367" y="2225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6" name="object 8"/>
          <p:cNvSpPr txBox="1"/>
          <p:nvPr/>
        </p:nvSpPr>
        <p:spPr>
          <a:xfrm>
            <a:off x="8337551" y="2271713"/>
            <a:ext cx="1401763" cy="285750"/>
          </a:xfrm>
          <a:prstGeom prst="rect">
            <a:avLst/>
          </a:prstGeom>
        </p:spPr>
        <p:txBody>
          <a:bodyPr lIns="0" tIns="0" rIns="0" bIns="0">
            <a:spAutoFit/>
          </a:bodyPr>
          <a:lstStyle/>
          <a:p>
            <a:pPr marL="12700" algn="r" rtl="1">
              <a:defRPr/>
            </a:pPr>
            <a:r>
              <a:rPr spc="-5" dirty="0">
                <a:solidFill>
                  <a:srgbClr val="232021"/>
                </a:solidFill>
                <a:latin typeface="Arial"/>
                <a:cs typeface="Arial"/>
              </a:rPr>
              <a:t>C</a:t>
            </a:r>
            <a:r>
              <a:rPr dirty="0">
                <a:solidFill>
                  <a:srgbClr val="232021"/>
                </a:solidFill>
                <a:latin typeface="Arial"/>
                <a:cs typeface="Arial"/>
              </a:rPr>
              <a:t>r</a:t>
            </a:r>
            <a:r>
              <a:rPr spc="-15" dirty="0">
                <a:solidFill>
                  <a:srgbClr val="232021"/>
                </a:solidFill>
                <a:latin typeface="Arial"/>
                <a:cs typeface="Arial"/>
              </a:rPr>
              <a:t>y</a:t>
            </a:r>
            <a:r>
              <a:rPr spc="5" dirty="0">
                <a:solidFill>
                  <a:srgbClr val="232021"/>
                </a:solidFill>
                <a:latin typeface="Arial"/>
                <a:cs typeface="Arial"/>
              </a:rPr>
              <a:t>p</a:t>
            </a:r>
            <a:r>
              <a:rPr dirty="0">
                <a:solidFill>
                  <a:srgbClr val="232021"/>
                </a:solidFill>
                <a:latin typeface="Arial"/>
                <a:cs typeface="Arial"/>
              </a:rPr>
              <a:t>t</a:t>
            </a:r>
            <a:r>
              <a:rPr spc="5" dirty="0">
                <a:solidFill>
                  <a:srgbClr val="232021"/>
                </a:solidFill>
                <a:latin typeface="Arial"/>
                <a:cs typeface="Arial"/>
              </a:rPr>
              <a:t>anal</a:t>
            </a:r>
            <a:r>
              <a:rPr spc="-15" dirty="0">
                <a:solidFill>
                  <a:srgbClr val="232021"/>
                </a:solidFill>
                <a:latin typeface="Arial"/>
                <a:cs typeface="Arial"/>
              </a:rPr>
              <a:t>y</a:t>
            </a:r>
            <a:r>
              <a:rPr spc="10" dirty="0">
                <a:solidFill>
                  <a:srgbClr val="232021"/>
                </a:solidFill>
                <a:latin typeface="Arial"/>
                <a:cs typeface="Arial"/>
              </a:rPr>
              <a:t>s</a:t>
            </a:r>
            <a:r>
              <a:rPr spc="5" dirty="0">
                <a:solidFill>
                  <a:srgbClr val="232021"/>
                </a:solidFill>
                <a:latin typeface="Arial"/>
                <a:cs typeface="Arial"/>
              </a:rPr>
              <a:t>i</a:t>
            </a:r>
            <a:r>
              <a:rPr dirty="0">
                <a:solidFill>
                  <a:srgbClr val="232021"/>
                </a:solidFill>
                <a:latin typeface="Arial"/>
                <a:cs typeface="Arial"/>
              </a:rPr>
              <a:t>s</a:t>
            </a:r>
            <a:endParaRPr>
              <a:solidFill>
                <a:srgbClr val="292934"/>
              </a:solidFill>
              <a:latin typeface="Arial"/>
              <a:cs typeface="Arial"/>
            </a:endParaRPr>
          </a:p>
        </p:txBody>
      </p:sp>
      <p:sp>
        <p:nvSpPr>
          <p:cNvPr id="17" name="object 9"/>
          <p:cNvSpPr>
            <a:spLocks/>
          </p:cNvSpPr>
          <p:nvPr/>
        </p:nvSpPr>
        <p:spPr bwMode="auto">
          <a:xfrm>
            <a:off x="7240588" y="1560514"/>
            <a:ext cx="0" cy="288925"/>
          </a:xfrm>
          <a:custGeom>
            <a:avLst/>
            <a:gdLst>
              <a:gd name="T0" fmla="*/ 0 h 289560"/>
              <a:gd name="T1" fmla="*/ 296256 h 289560"/>
              <a:gd name="T2" fmla="*/ 0 60000 65536"/>
              <a:gd name="T3" fmla="*/ 0 60000 65536"/>
              <a:gd name="T4" fmla="*/ 0 h 289560"/>
              <a:gd name="T5" fmla="*/ 289560 h 289560"/>
            </a:gdLst>
            <a:ahLst/>
            <a:cxnLst>
              <a:cxn ang="T2">
                <a:pos x="0" y="T0"/>
              </a:cxn>
              <a:cxn ang="T3">
                <a:pos x="0" y="T1"/>
              </a:cxn>
            </a:cxnLst>
            <a:rect l="0" t="T4" r="0" b="T5"/>
            <a:pathLst>
              <a:path h="289560">
                <a:moveTo>
                  <a:pt x="0" y="0"/>
                </a:moveTo>
                <a:lnTo>
                  <a:pt x="0" y="289559"/>
                </a:lnTo>
              </a:path>
            </a:pathLst>
          </a:custGeom>
          <a:noFill/>
          <a:ln w="12191">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8" name="object 10"/>
          <p:cNvSpPr>
            <a:spLocks/>
          </p:cNvSpPr>
          <p:nvPr/>
        </p:nvSpPr>
        <p:spPr bwMode="auto">
          <a:xfrm>
            <a:off x="5440364" y="1849438"/>
            <a:ext cx="3602037" cy="0"/>
          </a:xfrm>
          <a:custGeom>
            <a:avLst/>
            <a:gdLst>
              <a:gd name="T0" fmla="*/ 0 w 3602990"/>
              <a:gd name="T1" fmla="*/ 3572351 w 3602990"/>
              <a:gd name="T2" fmla="*/ 0 60000 65536"/>
              <a:gd name="T3" fmla="*/ 0 60000 65536"/>
              <a:gd name="T4" fmla="*/ 0 w 3602990"/>
              <a:gd name="T5" fmla="*/ 3602990 w 3602990"/>
            </a:gdLst>
            <a:ahLst/>
            <a:cxnLst>
              <a:cxn ang="T2">
                <a:pos x="T0" y="0"/>
              </a:cxn>
              <a:cxn ang="T3">
                <a:pos x="T1" y="0"/>
              </a:cxn>
            </a:cxnLst>
            <a:rect l="T4" t="0" r="T5" b="0"/>
            <a:pathLst>
              <a:path w="3602990">
                <a:moveTo>
                  <a:pt x="0" y="0"/>
                </a:moveTo>
                <a:lnTo>
                  <a:pt x="3602735"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19" name="object 11"/>
          <p:cNvSpPr>
            <a:spLocks/>
          </p:cNvSpPr>
          <p:nvPr/>
        </p:nvSpPr>
        <p:spPr bwMode="auto">
          <a:xfrm>
            <a:off x="5403850" y="1849439"/>
            <a:ext cx="76200" cy="358775"/>
          </a:xfrm>
          <a:custGeom>
            <a:avLst/>
            <a:gdLst>
              <a:gd name="T0" fmla="*/ 76199 w 76200"/>
              <a:gd name="T1" fmla="*/ 253177 h 360044"/>
              <a:gd name="T2" fmla="*/ 0 w 76200"/>
              <a:gd name="T3" fmla="*/ 253177 h 360044"/>
              <a:gd name="T4" fmla="*/ 30479 w 76200"/>
              <a:gd name="T5" fmla="*/ 309893 h 360044"/>
              <a:gd name="T6" fmla="*/ 30479 w 76200"/>
              <a:gd name="T7" fmla="*/ 264070 h 360044"/>
              <a:gd name="T8" fmla="*/ 42671 w 76200"/>
              <a:gd name="T9" fmla="*/ 264070 h 360044"/>
              <a:gd name="T10" fmla="*/ 42671 w 76200"/>
              <a:gd name="T11" fmla="*/ 310766 h 360044"/>
              <a:gd name="T12" fmla="*/ 76199 w 76200"/>
              <a:gd name="T13" fmla="*/ 253177 h 360044"/>
              <a:gd name="T14" fmla="*/ 42671 w 76200"/>
              <a:gd name="T15" fmla="*/ 253177 h 360044"/>
              <a:gd name="T16" fmla="*/ 42671 w 76200"/>
              <a:gd name="T17" fmla="*/ 0 h 360044"/>
              <a:gd name="T18" fmla="*/ 30479 w 76200"/>
              <a:gd name="T19" fmla="*/ 0 h 360044"/>
              <a:gd name="T20" fmla="*/ 30479 w 76200"/>
              <a:gd name="T21" fmla="*/ 253177 h 360044"/>
              <a:gd name="T22" fmla="*/ 42671 w 76200"/>
              <a:gd name="T23" fmla="*/ 253177 h 360044"/>
              <a:gd name="T24" fmla="*/ 42671 w 76200"/>
              <a:gd name="T25" fmla="*/ 310766 h 360044"/>
              <a:gd name="T26" fmla="*/ 42671 w 76200"/>
              <a:gd name="T27" fmla="*/ 264070 h 360044"/>
              <a:gd name="T28" fmla="*/ 30479 w 76200"/>
              <a:gd name="T29" fmla="*/ 264070 h 360044"/>
              <a:gd name="T30" fmla="*/ 30479 w 76200"/>
              <a:gd name="T31" fmla="*/ 309893 h 360044"/>
              <a:gd name="T32" fmla="*/ 36575 w 76200"/>
              <a:gd name="T33" fmla="*/ 321239 h 360044"/>
              <a:gd name="T34" fmla="*/ 42671 w 76200"/>
              <a:gd name="T35" fmla="*/ 310766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0479" y="346963"/>
                </a:lnTo>
                <a:lnTo>
                  <a:pt x="30479" y="295655"/>
                </a:lnTo>
                <a:lnTo>
                  <a:pt x="42671" y="295655"/>
                </a:lnTo>
                <a:lnTo>
                  <a:pt x="42671" y="347940"/>
                </a:lnTo>
                <a:lnTo>
                  <a:pt x="76199" y="283463"/>
                </a:lnTo>
                <a:close/>
              </a:path>
              <a:path w="76200" h="360044">
                <a:moveTo>
                  <a:pt x="42671" y="283463"/>
                </a:moveTo>
                <a:lnTo>
                  <a:pt x="42671" y="0"/>
                </a:lnTo>
                <a:lnTo>
                  <a:pt x="30479" y="0"/>
                </a:lnTo>
                <a:lnTo>
                  <a:pt x="30479" y="283463"/>
                </a:lnTo>
                <a:lnTo>
                  <a:pt x="42671" y="283463"/>
                </a:lnTo>
                <a:close/>
              </a:path>
              <a:path w="76200" h="360044">
                <a:moveTo>
                  <a:pt x="42671" y="347940"/>
                </a:moveTo>
                <a:lnTo>
                  <a:pt x="42671" y="295655"/>
                </a:lnTo>
                <a:lnTo>
                  <a:pt x="30479" y="295655"/>
                </a:lnTo>
                <a:lnTo>
                  <a:pt x="30479" y="346963"/>
                </a:lnTo>
                <a:lnTo>
                  <a:pt x="36575" y="359663"/>
                </a:lnTo>
                <a:lnTo>
                  <a:pt x="42671" y="3479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0" name="object 12"/>
          <p:cNvSpPr>
            <a:spLocks/>
          </p:cNvSpPr>
          <p:nvPr/>
        </p:nvSpPr>
        <p:spPr bwMode="auto">
          <a:xfrm>
            <a:off x="9002713" y="1849439"/>
            <a:ext cx="76200" cy="358775"/>
          </a:xfrm>
          <a:custGeom>
            <a:avLst/>
            <a:gdLst>
              <a:gd name="T0" fmla="*/ 76199 w 76200"/>
              <a:gd name="T1" fmla="*/ 253177 h 360044"/>
              <a:gd name="T2" fmla="*/ 0 w 76200"/>
              <a:gd name="T3" fmla="*/ 253177 h 360044"/>
              <a:gd name="T4" fmla="*/ 33527 w 76200"/>
              <a:gd name="T5" fmla="*/ 310766 h 360044"/>
              <a:gd name="T6" fmla="*/ 33527 w 76200"/>
              <a:gd name="T7" fmla="*/ 264070 h 360044"/>
              <a:gd name="T8" fmla="*/ 45719 w 76200"/>
              <a:gd name="T9" fmla="*/ 264070 h 360044"/>
              <a:gd name="T10" fmla="*/ 45719 w 76200"/>
              <a:gd name="T11" fmla="*/ 309893 h 360044"/>
              <a:gd name="T12" fmla="*/ 76199 w 76200"/>
              <a:gd name="T13" fmla="*/ 253177 h 360044"/>
              <a:gd name="T14" fmla="*/ 45719 w 76200"/>
              <a:gd name="T15" fmla="*/ 253177 h 360044"/>
              <a:gd name="T16" fmla="*/ 45719 w 76200"/>
              <a:gd name="T17" fmla="*/ 0 h 360044"/>
              <a:gd name="T18" fmla="*/ 33527 w 76200"/>
              <a:gd name="T19" fmla="*/ 0 h 360044"/>
              <a:gd name="T20" fmla="*/ 33527 w 76200"/>
              <a:gd name="T21" fmla="*/ 253177 h 360044"/>
              <a:gd name="T22" fmla="*/ 45719 w 76200"/>
              <a:gd name="T23" fmla="*/ 253177 h 360044"/>
              <a:gd name="T24" fmla="*/ 45719 w 76200"/>
              <a:gd name="T25" fmla="*/ 309893 h 360044"/>
              <a:gd name="T26" fmla="*/ 45719 w 76200"/>
              <a:gd name="T27" fmla="*/ 264070 h 360044"/>
              <a:gd name="T28" fmla="*/ 33527 w 76200"/>
              <a:gd name="T29" fmla="*/ 264070 h 360044"/>
              <a:gd name="T30" fmla="*/ 33527 w 76200"/>
              <a:gd name="T31" fmla="*/ 310766 h 360044"/>
              <a:gd name="T32" fmla="*/ 39623 w 76200"/>
              <a:gd name="T33" fmla="*/ 321239 h 360044"/>
              <a:gd name="T34" fmla="*/ 45719 w 76200"/>
              <a:gd name="T35" fmla="*/ 309893 h 3600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360044"/>
              <a:gd name="T56" fmla="*/ 76200 w 76200"/>
              <a:gd name="T57" fmla="*/ 360044 h 3600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360044">
                <a:moveTo>
                  <a:pt x="76199" y="283463"/>
                </a:moveTo>
                <a:lnTo>
                  <a:pt x="0" y="283463"/>
                </a:lnTo>
                <a:lnTo>
                  <a:pt x="33527" y="347940"/>
                </a:lnTo>
                <a:lnTo>
                  <a:pt x="33527" y="295655"/>
                </a:lnTo>
                <a:lnTo>
                  <a:pt x="45719" y="295655"/>
                </a:lnTo>
                <a:lnTo>
                  <a:pt x="45719" y="346963"/>
                </a:lnTo>
                <a:lnTo>
                  <a:pt x="76199" y="283463"/>
                </a:lnTo>
                <a:close/>
              </a:path>
              <a:path w="76200" h="360044">
                <a:moveTo>
                  <a:pt x="45719" y="283463"/>
                </a:moveTo>
                <a:lnTo>
                  <a:pt x="45719" y="0"/>
                </a:lnTo>
                <a:lnTo>
                  <a:pt x="33527" y="0"/>
                </a:lnTo>
                <a:lnTo>
                  <a:pt x="33527" y="283463"/>
                </a:lnTo>
                <a:lnTo>
                  <a:pt x="45719" y="283463"/>
                </a:lnTo>
                <a:close/>
              </a:path>
              <a:path w="76200" h="360044">
                <a:moveTo>
                  <a:pt x="45719" y="346963"/>
                </a:moveTo>
                <a:lnTo>
                  <a:pt x="45719" y="295655"/>
                </a:lnTo>
                <a:lnTo>
                  <a:pt x="33527" y="295655"/>
                </a:lnTo>
                <a:lnTo>
                  <a:pt x="33527" y="347940"/>
                </a:lnTo>
                <a:lnTo>
                  <a:pt x="39623" y="359663"/>
                </a:lnTo>
                <a:lnTo>
                  <a:pt x="45719" y="34696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1" name="object 13"/>
          <p:cNvSpPr>
            <a:spLocks/>
          </p:cNvSpPr>
          <p:nvPr/>
        </p:nvSpPr>
        <p:spPr bwMode="auto">
          <a:xfrm>
            <a:off x="2266950" y="3427413"/>
            <a:ext cx="1811338" cy="444500"/>
          </a:xfrm>
          <a:custGeom>
            <a:avLst/>
            <a:gdLst>
              <a:gd name="T0" fmla="*/ 1820708 w 1811020"/>
              <a:gd name="T1" fmla="*/ 223954 h 441960"/>
              <a:gd name="T2" fmla="*/ 1783928 w 1811020"/>
              <a:gd name="T3" fmla="*/ 130926 h 441960"/>
              <a:gd name="T4" fmla="*/ 1713429 w 1811020"/>
              <a:gd name="T5" fmla="*/ 58572 h 441960"/>
              <a:gd name="T6" fmla="*/ 1584692 w 1811020"/>
              <a:gd name="T7" fmla="*/ 6887 h 441960"/>
              <a:gd name="T8" fmla="*/ 297319 w 1811020"/>
              <a:gd name="T9" fmla="*/ 0 h 441960"/>
              <a:gd name="T10" fmla="*/ 180855 w 1811020"/>
              <a:gd name="T11" fmla="*/ 20672 h 441960"/>
              <a:gd name="T12" fmla="*/ 88903 w 1811020"/>
              <a:gd name="T13" fmla="*/ 72354 h 441960"/>
              <a:gd name="T14" fmla="*/ 6127 w 1811020"/>
              <a:gd name="T15" fmla="*/ 199838 h 441960"/>
              <a:gd name="T16" fmla="*/ 6127 w 1811020"/>
              <a:gd name="T17" fmla="*/ 299759 h 441960"/>
              <a:gd name="T18" fmla="*/ 9207 w 1811020"/>
              <a:gd name="T19" fmla="*/ 251519 h 441960"/>
              <a:gd name="T20" fmla="*/ 21463 w 1811020"/>
              <a:gd name="T21" fmla="*/ 187207 h 441960"/>
              <a:gd name="T22" fmla="*/ 58231 w 1811020"/>
              <a:gd name="T23" fmla="*/ 117142 h 441960"/>
              <a:gd name="T24" fmla="*/ 183903 w 1811020"/>
              <a:gd name="T25" fmla="*/ 31005 h 441960"/>
              <a:gd name="T26" fmla="*/ 297319 w 1811020"/>
              <a:gd name="T27" fmla="*/ 10334 h 441960"/>
              <a:gd name="T28" fmla="*/ 1581627 w 1811020"/>
              <a:gd name="T29" fmla="*/ 17225 h 441960"/>
              <a:gd name="T30" fmla="*/ 1685844 w 1811020"/>
              <a:gd name="T31" fmla="*/ 51682 h 441960"/>
              <a:gd name="T32" fmla="*/ 1762470 w 1811020"/>
              <a:gd name="T33" fmla="*/ 117142 h 441960"/>
              <a:gd name="T34" fmla="*/ 1805384 w 1811020"/>
              <a:gd name="T35" fmla="*/ 203283 h 441960"/>
              <a:gd name="T36" fmla="*/ 1811514 w 1811020"/>
              <a:gd name="T37" fmla="*/ 311816 h 441960"/>
              <a:gd name="T38" fmla="*/ 24511 w 1811020"/>
              <a:gd name="T39" fmla="*/ 320431 h 441960"/>
              <a:gd name="T40" fmla="*/ 15335 w 1811020"/>
              <a:gd name="T41" fmla="*/ 299759 h 441960"/>
              <a:gd name="T42" fmla="*/ 9207 w 1811020"/>
              <a:gd name="T43" fmla="*/ 307796 h 441960"/>
              <a:gd name="T44" fmla="*/ 21463 w 1811020"/>
              <a:gd name="T45" fmla="*/ 320431 h 441960"/>
              <a:gd name="T46" fmla="*/ 24511 w 1811020"/>
              <a:gd name="T47" fmla="*/ 179164 h 441960"/>
              <a:gd name="T48" fmla="*/ 21463 w 1811020"/>
              <a:gd name="T49" fmla="*/ 187207 h 441960"/>
              <a:gd name="T50" fmla="*/ 1811514 w 1811020"/>
              <a:gd name="T51" fmla="*/ 311816 h 441960"/>
              <a:gd name="T52" fmla="*/ 1805384 w 1811020"/>
              <a:gd name="T53" fmla="*/ 299759 h 441960"/>
              <a:gd name="T54" fmla="*/ 1799253 w 1811020"/>
              <a:gd name="T55" fmla="*/ 320431 h 441960"/>
              <a:gd name="T56" fmla="*/ 1790058 w 1811020"/>
              <a:gd name="T57" fmla="*/ 341104 h 441960"/>
              <a:gd name="T58" fmla="*/ 1777798 w 1811020"/>
              <a:gd name="T59" fmla="*/ 361776 h 441960"/>
              <a:gd name="T60" fmla="*/ 1728753 w 1811020"/>
              <a:gd name="T61" fmla="*/ 420349 h 441960"/>
              <a:gd name="T62" fmla="*/ 1707299 w 1811020"/>
              <a:gd name="T63" fmla="*/ 434132 h 441960"/>
              <a:gd name="T64" fmla="*/ 1661320 w 1811020"/>
              <a:gd name="T65" fmla="*/ 461695 h 441960"/>
              <a:gd name="T66" fmla="*/ 1636799 w 1811020"/>
              <a:gd name="T67" fmla="*/ 468582 h 441960"/>
              <a:gd name="T68" fmla="*/ 1581627 w 1811020"/>
              <a:gd name="T69" fmla="*/ 485814 h 441960"/>
              <a:gd name="T70" fmla="*/ 266679 w 1811020"/>
              <a:gd name="T71" fmla="*/ 489255 h 441960"/>
              <a:gd name="T72" fmla="*/ 211495 w 1811020"/>
              <a:gd name="T73" fmla="*/ 478918 h 441960"/>
              <a:gd name="T74" fmla="*/ 159391 w 1811020"/>
              <a:gd name="T75" fmla="*/ 458252 h 441960"/>
              <a:gd name="T76" fmla="*/ 134879 w 1811020"/>
              <a:gd name="T77" fmla="*/ 447910 h 441960"/>
              <a:gd name="T78" fmla="*/ 95031 w 1811020"/>
              <a:gd name="T79" fmla="*/ 416904 h 441960"/>
              <a:gd name="T80" fmla="*/ 76615 w 1811020"/>
              <a:gd name="T81" fmla="*/ 403119 h 441960"/>
              <a:gd name="T82" fmla="*/ 45975 w 1811020"/>
              <a:gd name="T83" fmla="*/ 361776 h 441960"/>
              <a:gd name="T84" fmla="*/ 33719 w 1811020"/>
              <a:gd name="T85" fmla="*/ 341104 h 441960"/>
              <a:gd name="T86" fmla="*/ 21463 w 1811020"/>
              <a:gd name="T87" fmla="*/ 320431 h 441960"/>
              <a:gd name="T88" fmla="*/ 24511 w 1811020"/>
              <a:gd name="T89" fmla="*/ 347992 h 441960"/>
              <a:gd name="T90" fmla="*/ 110335 w 1811020"/>
              <a:gd name="T91" fmla="*/ 444467 h 441960"/>
              <a:gd name="T92" fmla="*/ 236007 w 1811020"/>
              <a:gd name="T93" fmla="*/ 496151 h 441960"/>
              <a:gd name="T94" fmla="*/ 1554043 w 1811020"/>
              <a:gd name="T95" fmla="*/ 499591 h 441960"/>
              <a:gd name="T96" fmla="*/ 1688906 w 1811020"/>
              <a:gd name="T97" fmla="*/ 458252 h 441960"/>
              <a:gd name="T98" fmla="*/ 1783928 w 1811020"/>
              <a:gd name="T99" fmla="*/ 368665 h 441960"/>
              <a:gd name="T100" fmla="*/ 1811514 w 1811020"/>
              <a:gd name="T101" fmla="*/ 311816 h 4419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11020"/>
              <a:gd name="T154" fmla="*/ 0 h 441960"/>
              <a:gd name="T155" fmla="*/ 1811020 w 1811020"/>
              <a:gd name="T156" fmla="*/ 441960 h 44196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11020" h="441960">
                <a:moveTo>
                  <a:pt x="1810508" y="243839"/>
                </a:moveTo>
                <a:lnTo>
                  <a:pt x="1810508" y="198119"/>
                </a:lnTo>
                <a:lnTo>
                  <a:pt x="1798316" y="155447"/>
                </a:lnTo>
                <a:lnTo>
                  <a:pt x="1773932" y="115823"/>
                </a:lnTo>
                <a:lnTo>
                  <a:pt x="1743452" y="79247"/>
                </a:lnTo>
                <a:lnTo>
                  <a:pt x="1703828" y="51815"/>
                </a:lnTo>
                <a:lnTo>
                  <a:pt x="1655060" y="27431"/>
                </a:lnTo>
                <a:lnTo>
                  <a:pt x="1575812" y="6095"/>
                </a:lnTo>
                <a:lnTo>
                  <a:pt x="1514852" y="0"/>
                </a:lnTo>
                <a:lnTo>
                  <a:pt x="295655" y="0"/>
                </a:lnTo>
                <a:lnTo>
                  <a:pt x="234695" y="6095"/>
                </a:lnTo>
                <a:lnTo>
                  <a:pt x="179831" y="18287"/>
                </a:lnTo>
                <a:lnTo>
                  <a:pt x="131063" y="39623"/>
                </a:lnTo>
                <a:lnTo>
                  <a:pt x="88391" y="64007"/>
                </a:lnTo>
                <a:lnTo>
                  <a:pt x="36575" y="115823"/>
                </a:lnTo>
                <a:lnTo>
                  <a:pt x="6095" y="176783"/>
                </a:lnTo>
                <a:lnTo>
                  <a:pt x="0" y="222503"/>
                </a:lnTo>
                <a:lnTo>
                  <a:pt x="6095" y="265175"/>
                </a:lnTo>
                <a:lnTo>
                  <a:pt x="9143" y="272287"/>
                </a:lnTo>
                <a:lnTo>
                  <a:pt x="9143" y="222503"/>
                </a:lnTo>
                <a:lnTo>
                  <a:pt x="15239" y="179831"/>
                </a:lnTo>
                <a:lnTo>
                  <a:pt x="21335" y="165607"/>
                </a:lnTo>
                <a:lnTo>
                  <a:pt x="21335" y="158495"/>
                </a:lnTo>
                <a:lnTo>
                  <a:pt x="57911" y="103631"/>
                </a:lnTo>
                <a:lnTo>
                  <a:pt x="112775" y="57911"/>
                </a:lnTo>
                <a:lnTo>
                  <a:pt x="182879" y="27431"/>
                </a:lnTo>
                <a:lnTo>
                  <a:pt x="237743" y="15239"/>
                </a:lnTo>
                <a:lnTo>
                  <a:pt x="295655" y="9143"/>
                </a:lnTo>
                <a:lnTo>
                  <a:pt x="1514852" y="9143"/>
                </a:lnTo>
                <a:lnTo>
                  <a:pt x="1572764" y="15239"/>
                </a:lnTo>
                <a:lnTo>
                  <a:pt x="1627628" y="27431"/>
                </a:lnTo>
                <a:lnTo>
                  <a:pt x="1676396" y="45719"/>
                </a:lnTo>
                <a:lnTo>
                  <a:pt x="1719068" y="73151"/>
                </a:lnTo>
                <a:lnTo>
                  <a:pt x="1752596" y="103631"/>
                </a:lnTo>
                <a:lnTo>
                  <a:pt x="1780028" y="140207"/>
                </a:lnTo>
                <a:lnTo>
                  <a:pt x="1795268" y="179831"/>
                </a:lnTo>
                <a:lnTo>
                  <a:pt x="1801364" y="222503"/>
                </a:lnTo>
                <a:lnTo>
                  <a:pt x="1801364" y="275843"/>
                </a:lnTo>
                <a:lnTo>
                  <a:pt x="1810508" y="243839"/>
                </a:lnTo>
                <a:close/>
              </a:path>
              <a:path w="1811020" h="441960">
                <a:moveTo>
                  <a:pt x="24383" y="283463"/>
                </a:moveTo>
                <a:lnTo>
                  <a:pt x="15239" y="262127"/>
                </a:lnTo>
                <a:lnTo>
                  <a:pt x="15239" y="265175"/>
                </a:lnTo>
                <a:lnTo>
                  <a:pt x="9143" y="222503"/>
                </a:lnTo>
                <a:lnTo>
                  <a:pt x="9143" y="272287"/>
                </a:lnTo>
                <a:lnTo>
                  <a:pt x="21335" y="300735"/>
                </a:lnTo>
                <a:lnTo>
                  <a:pt x="21335" y="283463"/>
                </a:lnTo>
                <a:lnTo>
                  <a:pt x="24383" y="283463"/>
                </a:lnTo>
                <a:close/>
              </a:path>
              <a:path w="1811020" h="441960">
                <a:moveTo>
                  <a:pt x="24383" y="158495"/>
                </a:moveTo>
                <a:lnTo>
                  <a:pt x="21335" y="158495"/>
                </a:lnTo>
                <a:lnTo>
                  <a:pt x="21335" y="165607"/>
                </a:lnTo>
                <a:lnTo>
                  <a:pt x="24383" y="158495"/>
                </a:lnTo>
                <a:close/>
              </a:path>
              <a:path w="1811020" h="441960">
                <a:moveTo>
                  <a:pt x="1801364" y="275843"/>
                </a:moveTo>
                <a:lnTo>
                  <a:pt x="1801364" y="222503"/>
                </a:lnTo>
                <a:lnTo>
                  <a:pt x="1795268" y="265175"/>
                </a:lnTo>
                <a:lnTo>
                  <a:pt x="1795268" y="262127"/>
                </a:lnTo>
                <a:lnTo>
                  <a:pt x="1789172" y="283463"/>
                </a:lnTo>
                <a:lnTo>
                  <a:pt x="1780028" y="304799"/>
                </a:lnTo>
                <a:lnTo>
                  <a:pt x="1780028" y="301751"/>
                </a:lnTo>
                <a:lnTo>
                  <a:pt x="1767836" y="323087"/>
                </a:lnTo>
                <a:lnTo>
                  <a:pt x="1767836" y="320039"/>
                </a:lnTo>
                <a:lnTo>
                  <a:pt x="1737356" y="356615"/>
                </a:lnTo>
                <a:lnTo>
                  <a:pt x="1719068" y="371855"/>
                </a:lnTo>
                <a:lnTo>
                  <a:pt x="1719068" y="368807"/>
                </a:lnTo>
                <a:lnTo>
                  <a:pt x="1697732" y="384047"/>
                </a:lnTo>
                <a:lnTo>
                  <a:pt x="1676396" y="396239"/>
                </a:lnTo>
                <a:lnTo>
                  <a:pt x="1652012" y="408431"/>
                </a:lnTo>
                <a:lnTo>
                  <a:pt x="1652012" y="405383"/>
                </a:lnTo>
                <a:lnTo>
                  <a:pt x="1627628" y="414527"/>
                </a:lnTo>
                <a:lnTo>
                  <a:pt x="1600196" y="423671"/>
                </a:lnTo>
                <a:lnTo>
                  <a:pt x="1572764" y="429767"/>
                </a:lnTo>
                <a:lnTo>
                  <a:pt x="1545332" y="432815"/>
                </a:lnTo>
                <a:lnTo>
                  <a:pt x="265175" y="432815"/>
                </a:lnTo>
                <a:lnTo>
                  <a:pt x="237743" y="429767"/>
                </a:lnTo>
                <a:lnTo>
                  <a:pt x="210311" y="423671"/>
                </a:lnTo>
                <a:lnTo>
                  <a:pt x="182879" y="414527"/>
                </a:lnTo>
                <a:lnTo>
                  <a:pt x="158495" y="405383"/>
                </a:lnTo>
                <a:lnTo>
                  <a:pt x="158495" y="408431"/>
                </a:lnTo>
                <a:lnTo>
                  <a:pt x="134111" y="396239"/>
                </a:lnTo>
                <a:lnTo>
                  <a:pt x="112775" y="384047"/>
                </a:lnTo>
                <a:lnTo>
                  <a:pt x="94487" y="368807"/>
                </a:lnTo>
                <a:lnTo>
                  <a:pt x="94487" y="371855"/>
                </a:lnTo>
                <a:lnTo>
                  <a:pt x="76199" y="356615"/>
                </a:lnTo>
                <a:lnTo>
                  <a:pt x="57911" y="338327"/>
                </a:lnTo>
                <a:lnTo>
                  <a:pt x="45719" y="320039"/>
                </a:lnTo>
                <a:lnTo>
                  <a:pt x="45719" y="323087"/>
                </a:lnTo>
                <a:lnTo>
                  <a:pt x="33527" y="301751"/>
                </a:lnTo>
                <a:lnTo>
                  <a:pt x="33527" y="304799"/>
                </a:lnTo>
                <a:lnTo>
                  <a:pt x="21335" y="283463"/>
                </a:lnTo>
                <a:lnTo>
                  <a:pt x="21335" y="300735"/>
                </a:lnTo>
                <a:lnTo>
                  <a:pt x="24383" y="307847"/>
                </a:lnTo>
                <a:lnTo>
                  <a:pt x="67055" y="362711"/>
                </a:lnTo>
                <a:lnTo>
                  <a:pt x="109727" y="393191"/>
                </a:lnTo>
                <a:lnTo>
                  <a:pt x="179831" y="423671"/>
                </a:lnTo>
                <a:lnTo>
                  <a:pt x="234695" y="438911"/>
                </a:lnTo>
                <a:lnTo>
                  <a:pt x="265175" y="441959"/>
                </a:lnTo>
                <a:lnTo>
                  <a:pt x="1545332" y="441959"/>
                </a:lnTo>
                <a:lnTo>
                  <a:pt x="1603244" y="432815"/>
                </a:lnTo>
                <a:lnTo>
                  <a:pt x="1679444" y="405383"/>
                </a:lnTo>
                <a:lnTo>
                  <a:pt x="1725164" y="377951"/>
                </a:lnTo>
                <a:lnTo>
                  <a:pt x="1773932" y="326135"/>
                </a:lnTo>
                <a:lnTo>
                  <a:pt x="1798316" y="286511"/>
                </a:lnTo>
                <a:lnTo>
                  <a:pt x="1801364"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2" name="object 14"/>
          <p:cNvSpPr txBox="1"/>
          <p:nvPr/>
        </p:nvSpPr>
        <p:spPr>
          <a:xfrm>
            <a:off x="2390775" y="3500438"/>
            <a:ext cx="1639888" cy="215444"/>
          </a:xfrm>
          <a:prstGeom prst="rect">
            <a:avLst/>
          </a:prstGeom>
        </p:spPr>
        <p:txBody>
          <a:bodyPr lIns="0" tIns="0" rIns="0" bIns="0">
            <a:spAutoFit/>
          </a:bodyPr>
          <a:lstStyle/>
          <a:p>
            <a:pPr marL="12700" algn="r" rtl="1">
              <a:defRPr/>
            </a:pPr>
            <a:r>
              <a:rPr sz="1400" b="1" spc="-10" dirty="0">
                <a:solidFill>
                  <a:srgbClr val="232021"/>
                </a:solidFill>
                <a:latin typeface="Arial"/>
                <a:cs typeface="Arial"/>
              </a:rPr>
              <a:t>Symmetric</a:t>
            </a:r>
            <a:r>
              <a:rPr sz="1400" b="1" spc="-35" dirty="0">
                <a:solidFill>
                  <a:srgbClr val="232021"/>
                </a:solidFill>
                <a:latin typeface="Arial"/>
                <a:cs typeface="Arial"/>
              </a:rPr>
              <a:t> </a:t>
            </a:r>
            <a:r>
              <a:rPr sz="1400" b="1" spc="-10" dirty="0">
                <a:solidFill>
                  <a:srgbClr val="232021"/>
                </a:solidFill>
                <a:latin typeface="Arial"/>
                <a:cs typeface="Arial"/>
              </a:rPr>
              <a:t>Ciphers</a:t>
            </a:r>
            <a:endParaRPr sz="1400">
              <a:solidFill>
                <a:srgbClr val="292934"/>
              </a:solidFill>
              <a:latin typeface="Arial"/>
              <a:cs typeface="Arial"/>
            </a:endParaRPr>
          </a:p>
        </p:txBody>
      </p:sp>
      <p:sp>
        <p:nvSpPr>
          <p:cNvPr id="23" name="object 15"/>
          <p:cNvSpPr>
            <a:spLocks/>
          </p:cNvSpPr>
          <p:nvPr/>
        </p:nvSpPr>
        <p:spPr bwMode="auto">
          <a:xfrm>
            <a:off x="4573588" y="3427413"/>
            <a:ext cx="1808162" cy="444500"/>
          </a:xfrm>
          <a:custGeom>
            <a:avLst/>
            <a:gdLst>
              <a:gd name="T0" fmla="*/ 1805371 w 1807845"/>
              <a:gd name="T1" fmla="*/ 175719 h 441960"/>
              <a:gd name="T2" fmla="*/ 1768592 w 1807845"/>
              <a:gd name="T3" fmla="*/ 110254 h 441960"/>
              <a:gd name="T4" fmla="*/ 1636792 w 1807845"/>
              <a:gd name="T5" fmla="*/ 20672 h 441960"/>
              <a:gd name="T6" fmla="*/ 294254 w 1807845"/>
              <a:gd name="T7" fmla="*/ 0 h 441960"/>
              <a:gd name="T8" fmla="*/ 128736 w 1807845"/>
              <a:gd name="T9" fmla="*/ 44789 h 441960"/>
              <a:gd name="T10" fmla="*/ 21463 w 1807845"/>
              <a:gd name="T11" fmla="*/ 151600 h 441960"/>
              <a:gd name="T12" fmla="*/ 9207 w 1807845"/>
              <a:gd name="T13" fmla="*/ 311816 h 441960"/>
              <a:gd name="T14" fmla="*/ 30639 w 1807845"/>
              <a:gd name="T15" fmla="*/ 158492 h 441960"/>
              <a:gd name="T16" fmla="*/ 55183 w 1807845"/>
              <a:gd name="T17" fmla="*/ 117142 h 441960"/>
              <a:gd name="T18" fmla="*/ 110335 w 1807845"/>
              <a:gd name="T19" fmla="*/ 65460 h 441960"/>
              <a:gd name="T20" fmla="*/ 263599 w 1807845"/>
              <a:gd name="T21" fmla="*/ 14125 h 441960"/>
              <a:gd name="T22" fmla="*/ 1523381 w 1807845"/>
              <a:gd name="T23" fmla="*/ 10334 h 441960"/>
              <a:gd name="T24" fmla="*/ 1633723 w 1807845"/>
              <a:gd name="T25" fmla="*/ 31005 h 441960"/>
              <a:gd name="T26" fmla="*/ 1759393 w 1807845"/>
              <a:gd name="T27" fmla="*/ 117142 h 441960"/>
              <a:gd name="T28" fmla="*/ 1808437 w 1807845"/>
              <a:gd name="T29" fmla="*/ 311816 h 441960"/>
              <a:gd name="T30" fmla="*/ 42915 w 1807845"/>
              <a:gd name="T31" fmla="*/ 361776 h 441960"/>
              <a:gd name="T32" fmla="*/ 30639 w 1807845"/>
              <a:gd name="T33" fmla="*/ 344547 h 441960"/>
              <a:gd name="T34" fmla="*/ 15335 w 1807845"/>
              <a:gd name="T35" fmla="*/ 299759 h 441960"/>
              <a:gd name="T36" fmla="*/ 33719 w 1807845"/>
              <a:gd name="T37" fmla="*/ 368665 h 441960"/>
              <a:gd name="T38" fmla="*/ 58231 w 1807845"/>
              <a:gd name="T39" fmla="*/ 382451 h 441960"/>
              <a:gd name="T40" fmla="*/ 55183 w 1807845"/>
              <a:gd name="T41" fmla="*/ 121277 h 441960"/>
              <a:gd name="T42" fmla="*/ 91951 w 1807845"/>
              <a:gd name="T43" fmla="*/ 416904 h 441960"/>
              <a:gd name="T44" fmla="*/ 55183 w 1807845"/>
              <a:gd name="T45" fmla="*/ 382451 h 441960"/>
              <a:gd name="T46" fmla="*/ 85823 w 1807845"/>
              <a:gd name="T47" fmla="*/ 427239 h 441960"/>
              <a:gd name="T48" fmla="*/ 110335 w 1807845"/>
              <a:gd name="T49" fmla="*/ 434132 h 441960"/>
              <a:gd name="T50" fmla="*/ 110335 w 1807845"/>
              <a:gd name="T51" fmla="*/ 65460 h 441960"/>
              <a:gd name="T52" fmla="*/ 266679 w 1807845"/>
              <a:gd name="T53" fmla="*/ 489255 h 441960"/>
              <a:gd name="T54" fmla="*/ 183903 w 1807845"/>
              <a:gd name="T55" fmla="*/ 468582 h 441960"/>
              <a:gd name="T56" fmla="*/ 134879 w 1807845"/>
              <a:gd name="T57" fmla="*/ 447910 h 441960"/>
              <a:gd name="T58" fmla="*/ 128736 w 1807845"/>
              <a:gd name="T59" fmla="*/ 458252 h 441960"/>
              <a:gd name="T60" fmla="*/ 205367 w 1807845"/>
              <a:gd name="T61" fmla="*/ 489255 h 441960"/>
              <a:gd name="T62" fmla="*/ 263599 w 1807845"/>
              <a:gd name="T63" fmla="*/ 489255 h 441960"/>
              <a:gd name="T64" fmla="*/ 263599 w 1807845"/>
              <a:gd name="T65" fmla="*/ 13782 h 441960"/>
              <a:gd name="T66" fmla="*/ 1808437 w 1807845"/>
              <a:gd name="T67" fmla="*/ 311816 h 441960"/>
              <a:gd name="T68" fmla="*/ 1802307 w 1807845"/>
              <a:gd name="T69" fmla="*/ 296312 h 441960"/>
              <a:gd name="T70" fmla="*/ 1786982 w 1807845"/>
              <a:gd name="T71" fmla="*/ 341104 h 441960"/>
              <a:gd name="T72" fmla="*/ 1744069 w 1807845"/>
              <a:gd name="T73" fmla="*/ 403119 h 441960"/>
              <a:gd name="T74" fmla="*/ 1704223 w 1807845"/>
              <a:gd name="T75" fmla="*/ 434132 h 441960"/>
              <a:gd name="T76" fmla="*/ 1658246 w 1807845"/>
              <a:gd name="T77" fmla="*/ 458252 h 441960"/>
              <a:gd name="T78" fmla="*/ 1550970 w 1807845"/>
              <a:gd name="T79" fmla="*/ 489255 h 441960"/>
              <a:gd name="T80" fmla="*/ 1554030 w 1807845"/>
              <a:gd name="T81" fmla="*/ 499591 h 441960"/>
              <a:gd name="T82" fmla="*/ 1710354 w 1807845"/>
              <a:gd name="T83" fmla="*/ 444467 h 441960"/>
              <a:gd name="T84" fmla="*/ 1796177 w 1807845"/>
              <a:gd name="T85" fmla="*/ 347992 h 44196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07845"/>
              <a:gd name="T130" fmla="*/ 0 h 441960"/>
              <a:gd name="T131" fmla="*/ 1807845 w 1807845"/>
              <a:gd name="T132" fmla="*/ 441960 h 44196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07845" h="441960">
                <a:moveTo>
                  <a:pt x="1807463" y="243839"/>
                </a:moveTo>
                <a:lnTo>
                  <a:pt x="1807463" y="198119"/>
                </a:lnTo>
                <a:lnTo>
                  <a:pt x="1795271" y="155447"/>
                </a:lnTo>
                <a:lnTo>
                  <a:pt x="1786127" y="134111"/>
                </a:lnTo>
                <a:lnTo>
                  <a:pt x="1770887" y="115823"/>
                </a:lnTo>
                <a:lnTo>
                  <a:pt x="1758695" y="97535"/>
                </a:lnTo>
                <a:lnTo>
                  <a:pt x="1722119" y="64007"/>
                </a:lnTo>
                <a:lnTo>
                  <a:pt x="1679447" y="39623"/>
                </a:lnTo>
                <a:lnTo>
                  <a:pt x="1627631" y="18287"/>
                </a:lnTo>
                <a:lnTo>
                  <a:pt x="1572767" y="6095"/>
                </a:lnTo>
                <a:lnTo>
                  <a:pt x="1514855" y="0"/>
                </a:lnTo>
                <a:lnTo>
                  <a:pt x="292607" y="0"/>
                </a:lnTo>
                <a:lnTo>
                  <a:pt x="234695" y="6095"/>
                </a:lnTo>
                <a:lnTo>
                  <a:pt x="179831" y="18287"/>
                </a:lnTo>
                <a:lnTo>
                  <a:pt x="128015" y="39623"/>
                </a:lnTo>
                <a:lnTo>
                  <a:pt x="85343" y="64007"/>
                </a:lnTo>
                <a:lnTo>
                  <a:pt x="48767" y="97535"/>
                </a:lnTo>
                <a:lnTo>
                  <a:pt x="21335" y="134111"/>
                </a:lnTo>
                <a:lnTo>
                  <a:pt x="0" y="198119"/>
                </a:lnTo>
                <a:lnTo>
                  <a:pt x="0" y="243839"/>
                </a:lnTo>
                <a:lnTo>
                  <a:pt x="9143" y="275843"/>
                </a:lnTo>
                <a:lnTo>
                  <a:pt x="9143" y="201167"/>
                </a:lnTo>
                <a:lnTo>
                  <a:pt x="21335" y="158495"/>
                </a:lnTo>
                <a:lnTo>
                  <a:pt x="30479" y="140207"/>
                </a:lnTo>
                <a:lnTo>
                  <a:pt x="42671" y="121919"/>
                </a:lnTo>
                <a:lnTo>
                  <a:pt x="54863" y="107289"/>
                </a:lnTo>
                <a:lnTo>
                  <a:pt x="54863" y="103631"/>
                </a:lnTo>
                <a:lnTo>
                  <a:pt x="91439" y="73151"/>
                </a:lnTo>
                <a:lnTo>
                  <a:pt x="109727" y="60089"/>
                </a:lnTo>
                <a:lnTo>
                  <a:pt x="109727" y="57911"/>
                </a:lnTo>
                <a:lnTo>
                  <a:pt x="155447" y="36575"/>
                </a:lnTo>
                <a:lnTo>
                  <a:pt x="207263" y="21335"/>
                </a:lnTo>
                <a:lnTo>
                  <a:pt x="262127" y="12496"/>
                </a:lnTo>
                <a:lnTo>
                  <a:pt x="262127" y="12191"/>
                </a:lnTo>
                <a:lnTo>
                  <a:pt x="292607" y="9143"/>
                </a:lnTo>
                <a:lnTo>
                  <a:pt x="1514855" y="9143"/>
                </a:lnTo>
                <a:lnTo>
                  <a:pt x="1542287" y="12191"/>
                </a:lnTo>
                <a:lnTo>
                  <a:pt x="1572767" y="15239"/>
                </a:lnTo>
                <a:lnTo>
                  <a:pt x="1624583" y="27431"/>
                </a:lnTo>
                <a:lnTo>
                  <a:pt x="1673351" y="45719"/>
                </a:lnTo>
                <a:lnTo>
                  <a:pt x="1716023" y="73151"/>
                </a:lnTo>
                <a:lnTo>
                  <a:pt x="1749551" y="103631"/>
                </a:lnTo>
                <a:lnTo>
                  <a:pt x="1776983" y="140207"/>
                </a:lnTo>
                <a:lnTo>
                  <a:pt x="1798319" y="201167"/>
                </a:lnTo>
                <a:lnTo>
                  <a:pt x="1798319" y="275843"/>
                </a:lnTo>
                <a:lnTo>
                  <a:pt x="1807463" y="243839"/>
                </a:lnTo>
                <a:close/>
              </a:path>
              <a:path w="1807845" h="441960">
                <a:moveTo>
                  <a:pt x="57911" y="338327"/>
                </a:moveTo>
                <a:lnTo>
                  <a:pt x="42671" y="320039"/>
                </a:lnTo>
                <a:lnTo>
                  <a:pt x="42671" y="323087"/>
                </a:lnTo>
                <a:lnTo>
                  <a:pt x="30479" y="301751"/>
                </a:lnTo>
                <a:lnTo>
                  <a:pt x="30479" y="304799"/>
                </a:lnTo>
                <a:lnTo>
                  <a:pt x="21335" y="283463"/>
                </a:lnTo>
                <a:lnTo>
                  <a:pt x="15239" y="262127"/>
                </a:lnTo>
                <a:lnTo>
                  <a:pt x="15239" y="265175"/>
                </a:lnTo>
                <a:lnTo>
                  <a:pt x="9143" y="243839"/>
                </a:lnTo>
                <a:lnTo>
                  <a:pt x="9143" y="275843"/>
                </a:lnTo>
                <a:lnTo>
                  <a:pt x="33527" y="326135"/>
                </a:lnTo>
                <a:lnTo>
                  <a:pt x="54863" y="350519"/>
                </a:lnTo>
                <a:lnTo>
                  <a:pt x="54863" y="338327"/>
                </a:lnTo>
                <a:lnTo>
                  <a:pt x="57911" y="338327"/>
                </a:lnTo>
                <a:close/>
              </a:path>
              <a:path w="1807845" h="441960">
                <a:moveTo>
                  <a:pt x="57911" y="103631"/>
                </a:moveTo>
                <a:lnTo>
                  <a:pt x="54863" y="103631"/>
                </a:lnTo>
                <a:lnTo>
                  <a:pt x="54863" y="107289"/>
                </a:lnTo>
                <a:lnTo>
                  <a:pt x="57911" y="103631"/>
                </a:lnTo>
                <a:close/>
              </a:path>
              <a:path w="1807845" h="441960">
                <a:moveTo>
                  <a:pt x="112775" y="384047"/>
                </a:moveTo>
                <a:lnTo>
                  <a:pt x="91439" y="368807"/>
                </a:lnTo>
                <a:lnTo>
                  <a:pt x="91439" y="371855"/>
                </a:lnTo>
                <a:lnTo>
                  <a:pt x="73151" y="356615"/>
                </a:lnTo>
                <a:lnTo>
                  <a:pt x="54863" y="338327"/>
                </a:lnTo>
                <a:lnTo>
                  <a:pt x="54863" y="350519"/>
                </a:lnTo>
                <a:lnTo>
                  <a:pt x="67055" y="362711"/>
                </a:lnTo>
                <a:lnTo>
                  <a:pt x="85343" y="377951"/>
                </a:lnTo>
                <a:lnTo>
                  <a:pt x="106679" y="393191"/>
                </a:lnTo>
                <a:lnTo>
                  <a:pt x="109727" y="394933"/>
                </a:lnTo>
                <a:lnTo>
                  <a:pt x="109727" y="384047"/>
                </a:lnTo>
                <a:lnTo>
                  <a:pt x="112775" y="384047"/>
                </a:lnTo>
                <a:close/>
              </a:path>
              <a:path w="1807845" h="441960">
                <a:moveTo>
                  <a:pt x="112775" y="57911"/>
                </a:moveTo>
                <a:lnTo>
                  <a:pt x="109727" y="57911"/>
                </a:lnTo>
                <a:lnTo>
                  <a:pt x="109727" y="60089"/>
                </a:lnTo>
                <a:lnTo>
                  <a:pt x="112775" y="57911"/>
                </a:lnTo>
                <a:close/>
              </a:path>
              <a:path w="1807845" h="441960">
                <a:moveTo>
                  <a:pt x="265175" y="432815"/>
                </a:moveTo>
                <a:lnTo>
                  <a:pt x="234695" y="429767"/>
                </a:lnTo>
                <a:lnTo>
                  <a:pt x="207263" y="423671"/>
                </a:lnTo>
                <a:lnTo>
                  <a:pt x="182879" y="414527"/>
                </a:lnTo>
                <a:lnTo>
                  <a:pt x="155447" y="405383"/>
                </a:lnTo>
                <a:lnTo>
                  <a:pt x="155447" y="408431"/>
                </a:lnTo>
                <a:lnTo>
                  <a:pt x="134111" y="396239"/>
                </a:lnTo>
                <a:lnTo>
                  <a:pt x="109727" y="384047"/>
                </a:lnTo>
                <a:lnTo>
                  <a:pt x="109727" y="394933"/>
                </a:lnTo>
                <a:lnTo>
                  <a:pt x="128015" y="405383"/>
                </a:lnTo>
                <a:lnTo>
                  <a:pt x="152399" y="414527"/>
                </a:lnTo>
                <a:lnTo>
                  <a:pt x="179831" y="423671"/>
                </a:lnTo>
                <a:lnTo>
                  <a:pt x="204215" y="432815"/>
                </a:lnTo>
                <a:lnTo>
                  <a:pt x="234695" y="438911"/>
                </a:lnTo>
                <a:lnTo>
                  <a:pt x="262127" y="441959"/>
                </a:lnTo>
                <a:lnTo>
                  <a:pt x="262127" y="432815"/>
                </a:lnTo>
                <a:lnTo>
                  <a:pt x="265175" y="432815"/>
                </a:lnTo>
                <a:close/>
              </a:path>
              <a:path w="1807845" h="441960">
                <a:moveTo>
                  <a:pt x="265175" y="12191"/>
                </a:moveTo>
                <a:lnTo>
                  <a:pt x="262127" y="12191"/>
                </a:lnTo>
                <a:lnTo>
                  <a:pt x="262127" y="12496"/>
                </a:lnTo>
                <a:lnTo>
                  <a:pt x="265175" y="12191"/>
                </a:lnTo>
                <a:close/>
              </a:path>
              <a:path w="1807845" h="441960">
                <a:moveTo>
                  <a:pt x="1798319" y="275843"/>
                </a:moveTo>
                <a:lnTo>
                  <a:pt x="1798319" y="243839"/>
                </a:lnTo>
                <a:lnTo>
                  <a:pt x="1792223" y="265175"/>
                </a:lnTo>
                <a:lnTo>
                  <a:pt x="1792223" y="262127"/>
                </a:lnTo>
                <a:lnTo>
                  <a:pt x="1786127" y="283463"/>
                </a:lnTo>
                <a:lnTo>
                  <a:pt x="1776983" y="304799"/>
                </a:lnTo>
                <a:lnTo>
                  <a:pt x="1776983" y="301751"/>
                </a:lnTo>
                <a:lnTo>
                  <a:pt x="1764791" y="323087"/>
                </a:lnTo>
                <a:lnTo>
                  <a:pt x="1764791" y="320039"/>
                </a:lnTo>
                <a:lnTo>
                  <a:pt x="1734311" y="356615"/>
                </a:lnTo>
                <a:lnTo>
                  <a:pt x="1716023" y="371855"/>
                </a:lnTo>
                <a:lnTo>
                  <a:pt x="1716023" y="368807"/>
                </a:lnTo>
                <a:lnTo>
                  <a:pt x="1694687" y="384047"/>
                </a:lnTo>
                <a:lnTo>
                  <a:pt x="1673351" y="396239"/>
                </a:lnTo>
                <a:lnTo>
                  <a:pt x="1648967" y="408431"/>
                </a:lnTo>
                <a:lnTo>
                  <a:pt x="1648967" y="405383"/>
                </a:lnTo>
                <a:lnTo>
                  <a:pt x="1600199" y="423671"/>
                </a:lnTo>
                <a:lnTo>
                  <a:pt x="1572767" y="429767"/>
                </a:lnTo>
                <a:lnTo>
                  <a:pt x="1542287" y="432815"/>
                </a:lnTo>
                <a:lnTo>
                  <a:pt x="262127" y="432815"/>
                </a:lnTo>
                <a:lnTo>
                  <a:pt x="262127" y="441959"/>
                </a:lnTo>
                <a:lnTo>
                  <a:pt x="1545335" y="441959"/>
                </a:lnTo>
                <a:lnTo>
                  <a:pt x="1572767" y="438911"/>
                </a:lnTo>
                <a:lnTo>
                  <a:pt x="1655063" y="414527"/>
                </a:lnTo>
                <a:lnTo>
                  <a:pt x="1700783" y="393191"/>
                </a:lnTo>
                <a:lnTo>
                  <a:pt x="1740407" y="362711"/>
                </a:lnTo>
                <a:lnTo>
                  <a:pt x="1770887" y="326135"/>
                </a:lnTo>
                <a:lnTo>
                  <a:pt x="1786127" y="307847"/>
                </a:lnTo>
                <a:lnTo>
                  <a:pt x="1795271" y="286511"/>
                </a:lnTo>
                <a:lnTo>
                  <a:pt x="1798319"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4" name="object 16"/>
          <p:cNvSpPr txBox="1"/>
          <p:nvPr/>
        </p:nvSpPr>
        <p:spPr>
          <a:xfrm>
            <a:off x="4567238" y="3500438"/>
            <a:ext cx="1746250" cy="215444"/>
          </a:xfrm>
          <a:prstGeom prst="rect">
            <a:avLst/>
          </a:prstGeom>
        </p:spPr>
        <p:txBody>
          <a:bodyPr lIns="0" tIns="0" rIns="0" bIns="0">
            <a:spAutoFit/>
          </a:bodyPr>
          <a:lstStyle/>
          <a:p>
            <a:pPr marL="12700" algn="r" rtl="1">
              <a:defRPr/>
            </a:pPr>
            <a:r>
              <a:rPr sz="1400" b="1" spc="-15" dirty="0">
                <a:solidFill>
                  <a:srgbClr val="232021"/>
                </a:solidFill>
                <a:latin typeface="Arial"/>
                <a:cs typeface="Arial"/>
              </a:rPr>
              <a:t>Asymmetric</a:t>
            </a:r>
            <a:r>
              <a:rPr sz="1400" b="1" dirty="0">
                <a:solidFill>
                  <a:srgbClr val="232021"/>
                </a:solidFill>
                <a:latin typeface="Arial"/>
                <a:cs typeface="Arial"/>
              </a:rPr>
              <a:t> </a:t>
            </a:r>
            <a:r>
              <a:rPr sz="1400" b="1" spc="-10" dirty="0">
                <a:solidFill>
                  <a:srgbClr val="232021"/>
                </a:solidFill>
                <a:latin typeface="Arial"/>
                <a:cs typeface="Arial"/>
              </a:rPr>
              <a:t>Ciphers</a:t>
            </a:r>
            <a:endParaRPr sz="1400">
              <a:solidFill>
                <a:srgbClr val="292934"/>
              </a:solidFill>
              <a:latin typeface="Arial"/>
              <a:cs typeface="Arial"/>
            </a:endParaRPr>
          </a:p>
        </p:txBody>
      </p:sp>
      <p:sp>
        <p:nvSpPr>
          <p:cNvPr id="25" name="object 17"/>
          <p:cNvSpPr>
            <a:spLocks/>
          </p:cNvSpPr>
          <p:nvPr/>
        </p:nvSpPr>
        <p:spPr bwMode="auto">
          <a:xfrm>
            <a:off x="6875464" y="3427413"/>
            <a:ext cx="1811337" cy="444500"/>
          </a:xfrm>
          <a:custGeom>
            <a:avLst/>
            <a:gdLst>
              <a:gd name="T0" fmla="*/ 1820679 w 1811020"/>
              <a:gd name="T1" fmla="*/ 223954 h 441960"/>
              <a:gd name="T2" fmla="*/ 1808417 w 1811020"/>
              <a:gd name="T3" fmla="*/ 172274 h 441960"/>
              <a:gd name="T4" fmla="*/ 1783900 w 1811020"/>
              <a:gd name="T5" fmla="*/ 127481 h 441960"/>
              <a:gd name="T6" fmla="*/ 1753248 w 1811020"/>
              <a:gd name="T7" fmla="*/ 89580 h 441960"/>
              <a:gd name="T8" fmla="*/ 1664360 w 1811020"/>
              <a:gd name="T9" fmla="*/ 27563 h 441960"/>
              <a:gd name="T10" fmla="*/ 1554019 w 1811020"/>
              <a:gd name="T11" fmla="*/ 0 h 441960"/>
              <a:gd name="T12" fmla="*/ 180853 w 1811020"/>
              <a:gd name="T13" fmla="*/ 17225 h 441960"/>
              <a:gd name="T14" fmla="*/ 67439 w 1811020"/>
              <a:gd name="T15" fmla="*/ 89580 h 441960"/>
              <a:gd name="T16" fmla="*/ 36767 w 1811020"/>
              <a:gd name="T17" fmla="*/ 127481 h 441960"/>
              <a:gd name="T18" fmla="*/ 15335 w 1811020"/>
              <a:gd name="T19" fmla="*/ 172274 h 441960"/>
              <a:gd name="T20" fmla="*/ 3079 w 1811020"/>
              <a:gd name="T21" fmla="*/ 223954 h 441960"/>
              <a:gd name="T22" fmla="*/ 3079 w 1811020"/>
              <a:gd name="T23" fmla="*/ 275636 h 441960"/>
              <a:gd name="T24" fmla="*/ 9207 w 1811020"/>
              <a:gd name="T25" fmla="*/ 307796 h 441960"/>
              <a:gd name="T26" fmla="*/ 15335 w 1811020"/>
              <a:gd name="T27" fmla="*/ 199838 h 441960"/>
              <a:gd name="T28" fmla="*/ 21463 w 1811020"/>
              <a:gd name="T29" fmla="*/ 179164 h 441960"/>
              <a:gd name="T30" fmla="*/ 42904 w 1811020"/>
              <a:gd name="T31" fmla="*/ 139540 h 441960"/>
              <a:gd name="T32" fmla="*/ 76615 w 1811020"/>
              <a:gd name="T33" fmla="*/ 96475 h 441960"/>
              <a:gd name="T34" fmla="*/ 159391 w 1811020"/>
              <a:gd name="T35" fmla="*/ 37900 h 441960"/>
              <a:gd name="T36" fmla="*/ 266675 w 1811020"/>
              <a:gd name="T37" fmla="*/ 10334 h 441960"/>
              <a:gd name="T38" fmla="*/ 1636771 w 1811020"/>
              <a:gd name="T39" fmla="*/ 27563 h 441960"/>
              <a:gd name="T40" fmla="*/ 1728726 w 1811020"/>
              <a:gd name="T41" fmla="*/ 79245 h 441960"/>
              <a:gd name="T42" fmla="*/ 1777770 w 1811020"/>
              <a:gd name="T43" fmla="*/ 134372 h 441960"/>
              <a:gd name="T44" fmla="*/ 1799224 w 1811020"/>
              <a:gd name="T45" fmla="*/ 179164 h 441960"/>
              <a:gd name="T46" fmla="*/ 1811485 w 1811020"/>
              <a:gd name="T47" fmla="*/ 248072 h 441960"/>
              <a:gd name="T48" fmla="*/ 1820679 w 1811020"/>
              <a:gd name="T49" fmla="*/ 275636 h 441960"/>
              <a:gd name="T50" fmla="*/ 15335 w 1811020"/>
              <a:gd name="T51" fmla="*/ 296312 h 441960"/>
              <a:gd name="T52" fmla="*/ 9207 w 1811020"/>
              <a:gd name="T53" fmla="*/ 307796 h 441960"/>
              <a:gd name="T54" fmla="*/ 21463 w 1811020"/>
              <a:gd name="T55" fmla="*/ 337660 h 441960"/>
              <a:gd name="T56" fmla="*/ 24511 w 1811020"/>
              <a:gd name="T57" fmla="*/ 320431 h 441960"/>
              <a:gd name="T58" fmla="*/ 21463 w 1811020"/>
              <a:gd name="T59" fmla="*/ 179164 h 441960"/>
              <a:gd name="T60" fmla="*/ 24511 w 1811020"/>
              <a:gd name="T61" fmla="*/ 179164 h 441960"/>
              <a:gd name="T62" fmla="*/ 21463 w 1811020"/>
              <a:gd name="T63" fmla="*/ 320431 h 441960"/>
              <a:gd name="T64" fmla="*/ 24511 w 1811020"/>
              <a:gd name="T65" fmla="*/ 344547 h 441960"/>
              <a:gd name="T66" fmla="*/ 42904 w 1811020"/>
              <a:gd name="T67" fmla="*/ 376935 h 441960"/>
              <a:gd name="T68" fmla="*/ 45975 w 1811020"/>
              <a:gd name="T69" fmla="*/ 361776 h 441960"/>
              <a:gd name="T70" fmla="*/ 42904 w 1811020"/>
              <a:gd name="T71" fmla="*/ 134372 h 441960"/>
              <a:gd name="T72" fmla="*/ 45975 w 1811020"/>
              <a:gd name="T73" fmla="*/ 134372 h 441960"/>
              <a:gd name="T74" fmla="*/ 1811485 w 1811020"/>
              <a:gd name="T75" fmla="*/ 248072 h 441960"/>
              <a:gd name="T76" fmla="*/ 1799224 w 1811020"/>
              <a:gd name="T77" fmla="*/ 320431 h 441960"/>
              <a:gd name="T78" fmla="*/ 1747117 w 1811020"/>
              <a:gd name="T79" fmla="*/ 399675 h 441960"/>
              <a:gd name="T80" fmla="*/ 1707272 w 1811020"/>
              <a:gd name="T81" fmla="*/ 430684 h 441960"/>
              <a:gd name="T82" fmla="*/ 1685818 w 1811020"/>
              <a:gd name="T83" fmla="*/ 444467 h 441960"/>
              <a:gd name="T84" fmla="*/ 1636771 w 1811020"/>
              <a:gd name="T85" fmla="*/ 468582 h 441960"/>
              <a:gd name="T86" fmla="*/ 1554019 w 1811020"/>
              <a:gd name="T87" fmla="*/ 485814 h 441960"/>
              <a:gd name="T88" fmla="*/ 239087 w 1811020"/>
              <a:gd name="T89" fmla="*/ 482362 h 441960"/>
              <a:gd name="T90" fmla="*/ 159391 w 1811020"/>
              <a:gd name="T91" fmla="*/ 458252 h 441960"/>
              <a:gd name="T92" fmla="*/ 134879 w 1811020"/>
              <a:gd name="T93" fmla="*/ 447910 h 441960"/>
              <a:gd name="T94" fmla="*/ 113415 w 1811020"/>
              <a:gd name="T95" fmla="*/ 434132 h 441960"/>
              <a:gd name="T96" fmla="*/ 42904 w 1811020"/>
              <a:gd name="T97" fmla="*/ 361776 h 441960"/>
              <a:gd name="T98" fmla="*/ 88894 w 1811020"/>
              <a:gd name="T99" fmla="*/ 427239 h 441960"/>
              <a:gd name="T100" fmla="*/ 180853 w 1811020"/>
              <a:gd name="T101" fmla="*/ 478918 h 441960"/>
              <a:gd name="T102" fmla="*/ 297319 w 1811020"/>
              <a:gd name="T103" fmla="*/ 499591 h 441960"/>
              <a:gd name="T104" fmla="*/ 1584666 w 1811020"/>
              <a:gd name="T105" fmla="*/ 492700 h 441960"/>
              <a:gd name="T106" fmla="*/ 1713402 w 1811020"/>
              <a:gd name="T107" fmla="*/ 441020 h 441960"/>
              <a:gd name="T108" fmla="*/ 1796159 w 1811020"/>
              <a:gd name="T109" fmla="*/ 344547 h 441960"/>
              <a:gd name="T110" fmla="*/ 1811485 w 1811020"/>
              <a:gd name="T111" fmla="*/ 311816 h 4419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811020"/>
              <a:gd name="T169" fmla="*/ 0 h 441960"/>
              <a:gd name="T170" fmla="*/ 1811020 w 1811020"/>
              <a:gd name="T171" fmla="*/ 441960 h 44196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811020" h="441960">
                <a:moveTo>
                  <a:pt x="1810511" y="243839"/>
                </a:moveTo>
                <a:lnTo>
                  <a:pt x="1810511" y="198119"/>
                </a:lnTo>
                <a:lnTo>
                  <a:pt x="1804415" y="173735"/>
                </a:lnTo>
                <a:lnTo>
                  <a:pt x="1798319" y="152399"/>
                </a:lnTo>
                <a:lnTo>
                  <a:pt x="1786127" y="134111"/>
                </a:lnTo>
                <a:lnTo>
                  <a:pt x="1773935" y="112775"/>
                </a:lnTo>
                <a:lnTo>
                  <a:pt x="1758695" y="97535"/>
                </a:lnTo>
                <a:lnTo>
                  <a:pt x="1743455" y="79247"/>
                </a:lnTo>
                <a:lnTo>
                  <a:pt x="1725167" y="64007"/>
                </a:lnTo>
                <a:lnTo>
                  <a:pt x="1655063" y="24383"/>
                </a:lnTo>
                <a:lnTo>
                  <a:pt x="1575815" y="3047"/>
                </a:lnTo>
                <a:lnTo>
                  <a:pt x="1545335" y="0"/>
                </a:lnTo>
                <a:lnTo>
                  <a:pt x="265175" y="0"/>
                </a:lnTo>
                <a:lnTo>
                  <a:pt x="179831" y="15239"/>
                </a:lnTo>
                <a:lnTo>
                  <a:pt x="131063" y="36575"/>
                </a:lnTo>
                <a:lnTo>
                  <a:pt x="67055" y="79247"/>
                </a:lnTo>
                <a:lnTo>
                  <a:pt x="51815" y="97535"/>
                </a:lnTo>
                <a:lnTo>
                  <a:pt x="36575" y="112775"/>
                </a:lnTo>
                <a:lnTo>
                  <a:pt x="24383" y="134111"/>
                </a:lnTo>
                <a:lnTo>
                  <a:pt x="15239" y="152399"/>
                </a:lnTo>
                <a:lnTo>
                  <a:pt x="6095" y="173735"/>
                </a:lnTo>
                <a:lnTo>
                  <a:pt x="3047" y="198119"/>
                </a:lnTo>
                <a:lnTo>
                  <a:pt x="0" y="219455"/>
                </a:lnTo>
                <a:lnTo>
                  <a:pt x="3047" y="243839"/>
                </a:lnTo>
                <a:lnTo>
                  <a:pt x="6095" y="265175"/>
                </a:lnTo>
                <a:lnTo>
                  <a:pt x="9143" y="272287"/>
                </a:lnTo>
                <a:lnTo>
                  <a:pt x="9143" y="219455"/>
                </a:lnTo>
                <a:lnTo>
                  <a:pt x="15239" y="176783"/>
                </a:lnTo>
                <a:lnTo>
                  <a:pt x="21335" y="164591"/>
                </a:lnTo>
                <a:lnTo>
                  <a:pt x="21335" y="158495"/>
                </a:lnTo>
                <a:lnTo>
                  <a:pt x="33527" y="137159"/>
                </a:lnTo>
                <a:lnTo>
                  <a:pt x="42671" y="123443"/>
                </a:lnTo>
                <a:lnTo>
                  <a:pt x="42671" y="118871"/>
                </a:lnTo>
                <a:lnTo>
                  <a:pt x="76199" y="85343"/>
                </a:lnTo>
                <a:lnTo>
                  <a:pt x="112775" y="57911"/>
                </a:lnTo>
                <a:lnTo>
                  <a:pt x="158495" y="33527"/>
                </a:lnTo>
                <a:lnTo>
                  <a:pt x="237743" y="12191"/>
                </a:lnTo>
                <a:lnTo>
                  <a:pt x="265175" y="9143"/>
                </a:lnTo>
                <a:lnTo>
                  <a:pt x="1545335" y="9143"/>
                </a:lnTo>
                <a:lnTo>
                  <a:pt x="1627631" y="24383"/>
                </a:lnTo>
                <a:lnTo>
                  <a:pt x="1676399" y="45719"/>
                </a:lnTo>
                <a:lnTo>
                  <a:pt x="1719071" y="70103"/>
                </a:lnTo>
                <a:lnTo>
                  <a:pt x="1752599" y="103631"/>
                </a:lnTo>
                <a:lnTo>
                  <a:pt x="1767839" y="118871"/>
                </a:lnTo>
                <a:lnTo>
                  <a:pt x="1780031" y="137159"/>
                </a:lnTo>
                <a:lnTo>
                  <a:pt x="1789175" y="158495"/>
                </a:lnTo>
                <a:lnTo>
                  <a:pt x="1795271" y="176783"/>
                </a:lnTo>
                <a:lnTo>
                  <a:pt x="1801367" y="219455"/>
                </a:lnTo>
                <a:lnTo>
                  <a:pt x="1801367" y="275843"/>
                </a:lnTo>
                <a:lnTo>
                  <a:pt x="1810511" y="243839"/>
                </a:lnTo>
                <a:close/>
              </a:path>
              <a:path w="1811020" h="441960">
                <a:moveTo>
                  <a:pt x="24383" y="283463"/>
                </a:moveTo>
                <a:lnTo>
                  <a:pt x="15239" y="262127"/>
                </a:lnTo>
                <a:lnTo>
                  <a:pt x="9143" y="219455"/>
                </a:lnTo>
                <a:lnTo>
                  <a:pt x="9143" y="272287"/>
                </a:lnTo>
                <a:lnTo>
                  <a:pt x="15239" y="286511"/>
                </a:lnTo>
                <a:lnTo>
                  <a:pt x="21335" y="298703"/>
                </a:lnTo>
                <a:lnTo>
                  <a:pt x="21335" y="283463"/>
                </a:lnTo>
                <a:lnTo>
                  <a:pt x="24383" y="283463"/>
                </a:lnTo>
                <a:close/>
              </a:path>
              <a:path w="1811020" h="441960">
                <a:moveTo>
                  <a:pt x="24383" y="158495"/>
                </a:moveTo>
                <a:lnTo>
                  <a:pt x="21335" y="158495"/>
                </a:lnTo>
                <a:lnTo>
                  <a:pt x="21335" y="164591"/>
                </a:lnTo>
                <a:lnTo>
                  <a:pt x="24383" y="158495"/>
                </a:lnTo>
                <a:close/>
              </a:path>
              <a:path w="1811020" h="441960">
                <a:moveTo>
                  <a:pt x="45719" y="320039"/>
                </a:moveTo>
                <a:lnTo>
                  <a:pt x="21335" y="283463"/>
                </a:lnTo>
                <a:lnTo>
                  <a:pt x="21335" y="298703"/>
                </a:lnTo>
                <a:lnTo>
                  <a:pt x="24383" y="304799"/>
                </a:lnTo>
                <a:lnTo>
                  <a:pt x="36575" y="326135"/>
                </a:lnTo>
                <a:lnTo>
                  <a:pt x="42671" y="333451"/>
                </a:lnTo>
                <a:lnTo>
                  <a:pt x="42671" y="320039"/>
                </a:lnTo>
                <a:lnTo>
                  <a:pt x="45719" y="320039"/>
                </a:lnTo>
                <a:close/>
              </a:path>
              <a:path w="1811020" h="441960">
                <a:moveTo>
                  <a:pt x="45719" y="118871"/>
                </a:moveTo>
                <a:lnTo>
                  <a:pt x="42671" y="118871"/>
                </a:lnTo>
                <a:lnTo>
                  <a:pt x="42671" y="123443"/>
                </a:lnTo>
                <a:lnTo>
                  <a:pt x="45719" y="118871"/>
                </a:lnTo>
                <a:close/>
              </a:path>
              <a:path w="1811020" h="441960">
                <a:moveTo>
                  <a:pt x="1801367" y="275843"/>
                </a:moveTo>
                <a:lnTo>
                  <a:pt x="1801367" y="219455"/>
                </a:lnTo>
                <a:lnTo>
                  <a:pt x="1795271" y="262127"/>
                </a:lnTo>
                <a:lnTo>
                  <a:pt x="1789175" y="283463"/>
                </a:lnTo>
                <a:lnTo>
                  <a:pt x="1767839" y="320039"/>
                </a:lnTo>
                <a:lnTo>
                  <a:pt x="1737359" y="353567"/>
                </a:lnTo>
                <a:lnTo>
                  <a:pt x="1697735" y="384047"/>
                </a:lnTo>
                <a:lnTo>
                  <a:pt x="1697735" y="380999"/>
                </a:lnTo>
                <a:lnTo>
                  <a:pt x="1676399" y="396239"/>
                </a:lnTo>
                <a:lnTo>
                  <a:pt x="1676399" y="393191"/>
                </a:lnTo>
                <a:lnTo>
                  <a:pt x="1652015" y="405383"/>
                </a:lnTo>
                <a:lnTo>
                  <a:pt x="1627631" y="414527"/>
                </a:lnTo>
                <a:lnTo>
                  <a:pt x="1572767" y="426719"/>
                </a:lnTo>
                <a:lnTo>
                  <a:pt x="1545335" y="429767"/>
                </a:lnTo>
                <a:lnTo>
                  <a:pt x="265175" y="429767"/>
                </a:lnTo>
                <a:lnTo>
                  <a:pt x="237743" y="426719"/>
                </a:lnTo>
                <a:lnTo>
                  <a:pt x="182879" y="414527"/>
                </a:lnTo>
                <a:lnTo>
                  <a:pt x="158495" y="405383"/>
                </a:lnTo>
                <a:lnTo>
                  <a:pt x="134111" y="393191"/>
                </a:lnTo>
                <a:lnTo>
                  <a:pt x="134111" y="396239"/>
                </a:lnTo>
                <a:lnTo>
                  <a:pt x="112775" y="380999"/>
                </a:lnTo>
                <a:lnTo>
                  <a:pt x="112775" y="384047"/>
                </a:lnTo>
                <a:lnTo>
                  <a:pt x="57911" y="338327"/>
                </a:lnTo>
                <a:lnTo>
                  <a:pt x="42671" y="320039"/>
                </a:lnTo>
                <a:lnTo>
                  <a:pt x="42671" y="333451"/>
                </a:lnTo>
                <a:lnTo>
                  <a:pt x="88391" y="377951"/>
                </a:lnTo>
                <a:lnTo>
                  <a:pt x="131063" y="402335"/>
                </a:lnTo>
                <a:lnTo>
                  <a:pt x="179831" y="423671"/>
                </a:lnTo>
                <a:lnTo>
                  <a:pt x="234695" y="435863"/>
                </a:lnTo>
                <a:lnTo>
                  <a:pt x="295655" y="441959"/>
                </a:lnTo>
                <a:lnTo>
                  <a:pt x="1514855" y="441959"/>
                </a:lnTo>
                <a:lnTo>
                  <a:pt x="1575815" y="435863"/>
                </a:lnTo>
                <a:lnTo>
                  <a:pt x="1630679" y="423671"/>
                </a:lnTo>
                <a:lnTo>
                  <a:pt x="1703831" y="390143"/>
                </a:lnTo>
                <a:lnTo>
                  <a:pt x="1758695" y="344423"/>
                </a:lnTo>
                <a:lnTo>
                  <a:pt x="1786127" y="304799"/>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6" name="object 18"/>
          <p:cNvSpPr txBox="1"/>
          <p:nvPr/>
        </p:nvSpPr>
        <p:spPr>
          <a:xfrm>
            <a:off x="7323138" y="3497263"/>
            <a:ext cx="836612" cy="215444"/>
          </a:xfrm>
          <a:prstGeom prst="rect">
            <a:avLst/>
          </a:prstGeom>
        </p:spPr>
        <p:txBody>
          <a:bodyPr lIns="0" tIns="0" rIns="0" bIns="0">
            <a:spAutoFit/>
          </a:bodyPr>
          <a:lstStyle/>
          <a:p>
            <a:pPr marL="12700" algn="r" rtl="1">
              <a:defRPr/>
            </a:pPr>
            <a:r>
              <a:rPr sz="1400" b="1" spc="-15" dirty="0">
                <a:solidFill>
                  <a:srgbClr val="232021"/>
                </a:solidFill>
                <a:latin typeface="Arial"/>
                <a:cs typeface="Arial"/>
              </a:rPr>
              <a:t>Protocols</a:t>
            </a:r>
            <a:endParaRPr sz="1400">
              <a:solidFill>
                <a:srgbClr val="292934"/>
              </a:solidFill>
              <a:latin typeface="Arial"/>
              <a:cs typeface="Arial"/>
            </a:endParaRPr>
          </a:p>
        </p:txBody>
      </p:sp>
      <p:sp>
        <p:nvSpPr>
          <p:cNvPr id="27" name="object 19"/>
          <p:cNvSpPr>
            <a:spLocks/>
          </p:cNvSpPr>
          <p:nvPr/>
        </p:nvSpPr>
        <p:spPr bwMode="auto">
          <a:xfrm>
            <a:off x="5441950" y="2640013"/>
            <a:ext cx="0" cy="361950"/>
          </a:xfrm>
          <a:custGeom>
            <a:avLst/>
            <a:gdLst>
              <a:gd name="T0" fmla="*/ 0 h 363220"/>
              <a:gd name="T1" fmla="*/ 349287 h 363220"/>
              <a:gd name="T2" fmla="*/ 0 60000 65536"/>
              <a:gd name="T3" fmla="*/ 0 60000 65536"/>
              <a:gd name="T4" fmla="*/ 0 h 363220"/>
              <a:gd name="T5" fmla="*/ 363220 h 363220"/>
            </a:gdLst>
            <a:ahLst/>
            <a:cxnLst>
              <a:cxn ang="T2">
                <a:pos x="0" y="T0"/>
              </a:cxn>
              <a:cxn ang="T3">
                <a:pos x="0" y="T1"/>
              </a:cxn>
            </a:cxnLst>
            <a:rect l="0" t="T4" r="0" b="T5"/>
            <a:pathLst>
              <a:path h="363220">
                <a:moveTo>
                  <a:pt x="0" y="0"/>
                </a:moveTo>
                <a:lnTo>
                  <a:pt x="0" y="362711"/>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8" name="object 20"/>
          <p:cNvSpPr>
            <a:spLocks/>
          </p:cNvSpPr>
          <p:nvPr/>
        </p:nvSpPr>
        <p:spPr bwMode="auto">
          <a:xfrm>
            <a:off x="3208338" y="2998788"/>
            <a:ext cx="4538662" cy="0"/>
          </a:xfrm>
          <a:custGeom>
            <a:avLst/>
            <a:gdLst>
              <a:gd name="T0" fmla="*/ 0 w 4538980"/>
              <a:gd name="T1" fmla="*/ 4528231 w 4538980"/>
              <a:gd name="T2" fmla="*/ 0 60000 65536"/>
              <a:gd name="T3" fmla="*/ 0 60000 65536"/>
              <a:gd name="T4" fmla="*/ 0 w 4538980"/>
              <a:gd name="T5" fmla="*/ 4538980 w 4538980"/>
            </a:gdLst>
            <a:ahLst/>
            <a:cxnLst>
              <a:cxn ang="T2">
                <a:pos x="T0" y="0"/>
              </a:cxn>
              <a:cxn ang="T3">
                <a:pos x="T1" y="0"/>
              </a:cxn>
            </a:cxnLst>
            <a:rect l="T4" t="0" r="T5" b="0"/>
            <a:pathLst>
              <a:path w="4538980">
                <a:moveTo>
                  <a:pt x="0" y="0"/>
                </a:moveTo>
                <a:lnTo>
                  <a:pt x="453847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29" name="object 21"/>
          <p:cNvSpPr>
            <a:spLocks/>
          </p:cNvSpPr>
          <p:nvPr/>
        </p:nvSpPr>
        <p:spPr bwMode="auto">
          <a:xfrm>
            <a:off x="7707313" y="3001964"/>
            <a:ext cx="76200" cy="428625"/>
          </a:xfrm>
          <a:custGeom>
            <a:avLst/>
            <a:gdLst>
              <a:gd name="T0" fmla="*/ 76199 w 76200"/>
              <a:gd name="T1" fmla="*/ 342484 h 429895"/>
              <a:gd name="T2" fmla="*/ 0 w 76200"/>
              <a:gd name="T3" fmla="*/ 342484 h 429895"/>
              <a:gd name="T4" fmla="*/ 33527 w 76200"/>
              <a:gd name="T5" fmla="*/ 404938 h 429895"/>
              <a:gd name="T6" fmla="*/ 33527 w 76200"/>
              <a:gd name="T7" fmla="*/ 354296 h 429895"/>
              <a:gd name="T8" fmla="*/ 45719 w 76200"/>
              <a:gd name="T9" fmla="*/ 354296 h 429895"/>
              <a:gd name="T10" fmla="*/ 45719 w 76200"/>
              <a:gd name="T11" fmla="*/ 403994 h 429895"/>
              <a:gd name="T12" fmla="*/ 76199 w 76200"/>
              <a:gd name="T13" fmla="*/ 342484 h 429895"/>
              <a:gd name="T14" fmla="*/ 45719 w 76200"/>
              <a:gd name="T15" fmla="*/ 342484 h 429895"/>
              <a:gd name="T16" fmla="*/ 45719 w 76200"/>
              <a:gd name="T17" fmla="*/ 0 h 429895"/>
              <a:gd name="T18" fmla="*/ 33527 w 76200"/>
              <a:gd name="T19" fmla="*/ 0 h 429895"/>
              <a:gd name="T20" fmla="*/ 33527 w 76200"/>
              <a:gd name="T21" fmla="*/ 342484 h 429895"/>
              <a:gd name="T22" fmla="*/ 45719 w 76200"/>
              <a:gd name="T23" fmla="*/ 342484 h 429895"/>
              <a:gd name="T24" fmla="*/ 45719 w 76200"/>
              <a:gd name="T25" fmla="*/ 403994 h 429895"/>
              <a:gd name="T26" fmla="*/ 45719 w 76200"/>
              <a:gd name="T27" fmla="*/ 354296 h 429895"/>
              <a:gd name="T28" fmla="*/ 33527 w 76200"/>
              <a:gd name="T29" fmla="*/ 354296 h 429895"/>
              <a:gd name="T30" fmla="*/ 33527 w 76200"/>
              <a:gd name="T31" fmla="*/ 404938 h 429895"/>
              <a:gd name="T32" fmla="*/ 39623 w 76200"/>
              <a:gd name="T33" fmla="*/ 416295 h 429895"/>
              <a:gd name="T34" fmla="*/ 45719 w 76200"/>
              <a:gd name="T35" fmla="*/ 403994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3527" y="418044"/>
                </a:lnTo>
                <a:lnTo>
                  <a:pt x="33527" y="365759"/>
                </a:lnTo>
                <a:lnTo>
                  <a:pt x="45719" y="365759"/>
                </a:lnTo>
                <a:lnTo>
                  <a:pt x="45719" y="417067"/>
                </a:lnTo>
                <a:lnTo>
                  <a:pt x="76199" y="353567"/>
                </a:lnTo>
                <a:close/>
              </a:path>
              <a:path w="76200" h="429895">
                <a:moveTo>
                  <a:pt x="45719" y="353567"/>
                </a:moveTo>
                <a:lnTo>
                  <a:pt x="45719" y="0"/>
                </a:lnTo>
                <a:lnTo>
                  <a:pt x="33527" y="0"/>
                </a:lnTo>
                <a:lnTo>
                  <a:pt x="33527" y="353567"/>
                </a:lnTo>
                <a:lnTo>
                  <a:pt x="45719" y="353567"/>
                </a:lnTo>
                <a:close/>
              </a:path>
              <a:path w="76200" h="429895">
                <a:moveTo>
                  <a:pt x="45719" y="417067"/>
                </a:moveTo>
                <a:lnTo>
                  <a:pt x="45719" y="365759"/>
                </a:lnTo>
                <a:lnTo>
                  <a:pt x="33527" y="365759"/>
                </a:lnTo>
                <a:lnTo>
                  <a:pt x="33527" y="418044"/>
                </a:lnTo>
                <a:lnTo>
                  <a:pt x="39623" y="429767"/>
                </a:lnTo>
                <a:lnTo>
                  <a:pt x="45719" y="4170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0" name="object 22"/>
          <p:cNvSpPr>
            <a:spLocks/>
          </p:cNvSpPr>
          <p:nvPr/>
        </p:nvSpPr>
        <p:spPr bwMode="auto">
          <a:xfrm>
            <a:off x="5403850" y="3001964"/>
            <a:ext cx="76200" cy="428625"/>
          </a:xfrm>
          <a:custGeom>
            <a:avLst/>
            <a:gdLst>
              <a:gd name="T0" fmla="*/ 76199 w 76200"/>
              <a:gd name="T1" fmla="*/ 342484 h 429895"/>
              <a:gd name="T2" fmla="*/ 0 w 76200"/>
              <a:gd name="T3" fmla="*/ 342484 h 429895"/>
              <a:gd name="T4" fmla="*/ 30479 w 76200"/>
              <a:gd name="T5" fmla="*/ 403994 h 429895"/>
              <a:gd name="T6" fmla="*/ 30479 w 76200"/>
              <a:gd name="T7" fmla="*/ 354296 h 429895"/>
              <a:gd name="T8" fmla="*/ 42671 w 76200"/>
              <a:gd name="T9" fmla="*/ 354296 h 429895"/>
              <a:gd name="T10" fmla="*/ 42671 w 76200"/>
              <a:gd name="T11" fmla="*/ 404938 h 429895"/>
              <a:gd name="T12" fmla="*/ 76199 w 76200"/>
              <a:gd name="T13" fmla="*/ 342484 h 429895"/>
              <a:gd name="T14" fmla="*/ 42671 w 76200"/>
              <a:gd name="T15" fmla="*/ 342484 h 429895"/>
              <a:gd name="T16" fmla="*/ 42671 w 76200"/>
              <a:gd name="T17" fmla="*/ 0 h 429895"/>
              <a:gd name="T18" fmla="*/ 30479 w 76200"/>
              <a:gd name="T19" fmla="*/ 0 h 429895"/>
              <a:gd name="T20" fmla="*/ 30479 w 76200"/>
              <a:gd name="T21" fmla="*/ 342484 h 429895"/>
              <a:gd name="T22" fmla="*/ 42671 w 76200"/>
              <a:gd name="T23" fmla="*/ 342484 h 429895"/>
              <a:gd name="T24" fmla="*/ 42671 w 76200"/>
              <a:gd name="T25" fmla="*/ 404938 h 429895"/>
              <a:gd name="T26" fmla="*/ 42671 w 76200"/>
              <a:gd name="T27" fmla="*/ 354296 h 429895"/>
              <a:gd name="T28" fmla="*/ 30479 w 76200"/>
              <a:gd name="T29" fmla="*/ 354296 h 429895"/>
              <a:gd name="T30" fmla="*/ 30479 w 76200"/>
              <a:gd name="T31" fmla="*/ 403994 h 429895"/>
              <a:gd name="T32" fmla="*/ 36575 w 76200"/>
              <a:gd name="T33" fmla="*/ 416295 h 429895"/>
              <a:gd name="T34" fmla="*/ 42671 w 76200"/>
              <a:gd name="T35" fmla="*/ 404938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1" name="object 23"/>
          <p:cNvSpPr>
            <a:spLocks/>
          </p:cNvSpPr>
          <p:nvPr/>
        </p:nvSpPr>
        <p:spPr bwMode="auto">
          <a:xfrm>
            <a:off x="3171825" y="3001964"/>
            <a:ext cx="76200" cy="428625"/>
          </a:xfrm>
          <a:custGeom>
            <a:avLst/>
            <a:gdLst>
              <a:gd name="T0" fmla="*/ 76199 w 76200"/>
              <a:gd name="T1" fmla="*/ 342484 h 429895"/>
              <a:gd name="T2" fmla="*/ 0 w 76200"/>
              <a:gd name="T3" fmla="*/ 342484 h 429895"/>
              <a:gd name="T4" fmla="*/ 30479 w 76200"/>
              <a:gd name="T5" fmla="*/ 403994 h 429895"/>
              <a:gd name="T6" fmla="*/ 30479 w 76200"/>
              <a:gd name="T7" fmla="*/ 354296 h 429895"/>
              <a:gd name="T8" fmla="*/ 42671 w 76200"/>
              <a:gd name="T9" fmla="*/ 354296 h 429895"/>
              <a:gd name="T10" fmla="*/ 42671 w 76200"/>
              <a:gd name="T11" fmla="*/ 404938 h 429895"/>
              <a:gd name="T12" fmla="*/ 76199 w 76200"/>
              <a:gd name="T13" fmla="*/ 342484 h 429895"/>
              <a:gd name="T14" fmla="*/ 42671 w 76200"/>
              <a:gd name="T15" fmla="*/ 342484 h 429895"/>
              <a:gd name="T16" fmla="*/ 42671 w 76200"/>
              <a:gd name="T17" fmla="*/ 0 h 429895"/>
              <a:gd name="T18" fmla="*/ 30479 w 76200"/>
              <a:gd name="T19" fmla="*/ 0 h 429895"/>
              <a:gd name="T20" fmla="*/ 30479 w 76200"/>
              <a:gd name="T21" fmla="*/ 342484 h 429895"/>
              <a:gd name="T22" fmla="*/ 42671 w 76200"/>
              <a:gd name="T23" fmla="*/ 342484 h 429895"/>
              <a:gd name="T24" fmla="*/ 42671 w 76200"/>
              <a:gd name="T25" fmla="*/ 404938 h 429895"/>
              <a:gd name="T26" fmla="*/ 42671 w 76200"/>
              <a:gd name="T27" fmla="*/ 354296 h 429895"/>
              <a:gd name="T28" fmla="*/ 30479 w 76200"/>
              <a:gd name="T29" fmla="*/ 354296 h 429895"/>
              <a:gd name="T30" fmla="*/ 30479 w 76200"/>
              <a:gd name="T31" fmla="*/ 403994 h 429895"/>
              <a:gd name="T32" fmla="*/ 36575 w 76200"/>
              <a:gd name="T33" fmla="*/ 416295 h 429895"/>
              <a:gd name="T34" fmla="*/ 42671 w 76200"/>
              <a:gd name="T35" fmla="*/ 404938 h 4298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29895"/>
              <a:gd name="T56" fmla="*/ 76200 w 76200"/>
              <a:gd name="T57" fmla="*/ 429895 h 4298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29895">
                <a:moveTo>
                  <a:pt x="76199" y="353567"/>
                </a:moveTo>
                <a:lnTo>
                  <a:pt x="0" y="353567"/>
                </a:lnTo>
                <a:lnTo>
                  <a:pt x="30479" y="417067"/>
                </a:lnTo>
                <a:lnTo>
                  <a:pt x="30479" y="365759"/>
                </a:lnTo>
                <a:lnTo>
                  <a:pt x="42671" y="365759"/>
                </a:lnTo>
                <a:lnTo>
                  <a:pt x="42671" y="418044"/>
                </a:lnTo>
                <a:lnTo>
                  <a:pt x="76199" y="353567"/>
                </a:lnTo>
                <a:close/>
              </a:path>
              <a:path w="76200" h="429895">
                <a:moveTo>
                  <a:pt x="42671" y="353567"/>
                </a:moveTo>
                <a:lnTo>
                  <a:pt x="42671" y="0"/>
                </a:lnTo>
                <a:lnTo>
                  <a:pt x="30479" y="0"/>
                </a:lnTo>
                <a:lnTo>
                  <a:pt x="30479" y="353567"/>
                </a:lnTo>
                <a:lnTo>
                  <a:pt x="42671" y="353567"/>
                </a:lnTo>
                <a:close/>
              </a:path>
              <a:path w="76200" h="429895">
                <a:moveTo>
                  <a:pt x="42671" y="418044"/>
                </a:moveTo>
                <a:lnTo>
                  <a:pt x="42671" y="365759"/>
                </a:lnTo>
                <a:lnTo>
                  <a:pt x="30479" y="365759"/>
                </a:lnTo>
                <a:lnTo>
                  <a:pt x="30479" y="417067"/>
                </a:lnTo>
                <a:lnTo>
                  <a:pt x="36575" y="429767"/>
                </a:lnTo>
                <a:lnTo>
                  <a:pt x="42671" y="4180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2" name="object 24"/>
          <p:cNvSpPr>
            <a:spLocks/>
          </p:cNvSpPr>
          <p:nvPr/>
        </p:nvSpPr>
        <p:spPr bwMode="auto">
          <a:xfrm>
            <a:off x="1693863" y="4652964"/>
            <a:ext cx="1808162" cy="441325"/>
          </a:xfrm>
          <a:custGeom>
            <a:avLst/>
            <a:gdLst>
              <a:gd name="T0" fmla="*/ 1805371 w 1807845"/>
              <a:gd name="T1" fmla="*/ 148457 h 441960"/>
              <a:gd name="T2" fmla="*/ 1710354 w 1807845"/>
              <a:gd name="T3" fmla="*/ 46575 h 441960"/>
              <a:gd name="T4" fmla="*/ 1612269 w 1807845"/>
              <a:gd name="T5" fmla="*/ 8727 h 441960"/>
              <a:gd name="T6" fmla="*/ 263599 w 1807845"/>
              <a:gd name="T7" fmla="*/ 0 h 441960"/>
              <a:gd name="T8" fmla="*/ 153263 w 1807845"/>
              <a:gd name="T9" fmla="*/ 26198 h 441960"/>
              <a:gd name="T10" fmla="*/ 49055 w 1807845"/>
              <a:gd name="T11" fmla="*/ 93148 h 441960"/>
              <a:gd name="T12" fmla="*/ 12255 w 1807845"/>
              <a:gd name="T13" fmla="*/ 148457 h 441960"/>
              <a:gd name="T14" fmla="*/ 9207 w 1807845"/>
              <a:gd name="T15" fmla="*/ 263441 h 441960"/>
              <a:gd name="T16" fmla="*/ 15335 w 1807845"/>
              <a:gd name="T17" fmla="*/ 171745 h 441960"/>
              <a:gd name="T18" fmla="*/ 30639 w 1807845"/>
              <a:gd name="T19" fmla="*/ 133903 h 441960"/>
              <a:gd name="T20" fmla="*/ 73567 w 1807845"/>
              <a:gd name="T21" fmla="*/ 81506 h 441960"/>
              <a:gd name="T22" fmla="*/ 208422 w 1807845"/>
              <a:gd name="T23" fmla="*/ 18113 h 441960"/>
              <a:gd name="T24" fmla="*/ 266679 w 1807845"/>
              <a:gd name="T25" fmla="*/ 8727 h 441960"/>
              <a:gd name="T26" fmla="*/ 1581617 w 1807845"/>
              <a:gd name="T27" fmla="*/ 11646 h 441960"/>
              <a:gd name="T28" fmla="*/ 1661311 w 1807845"/>
              <a:gd name="T29" fmla="*/ 32020 h 441960"/>
              <a:gd name="T30" fmla="*/ 1707288 w 1807845"/>
              <a:gd name="T31" fmla="*/ 56971 h 441960"/>
              <a:gd name="T32" fmla="*/ 1762461 w 1807845"/>
              <a:gd name="T33" fmla="*/ 98971 h 441960"/>
              <a:gd name="T34" fmla="*/ 1786982 w 1807845"/>
              <a:gd name="T35" fmla="*/ 133903 h 441960"/>
              <a:gd name="T36" fmla="*/ 1802307 w 1807845"/>
              <a:gd name="T37" fmla="*/ 171745 h 441960"/>
              <a:gd name="T38" fmla="*/ 1808437 w 1807845"/>
              <a:gd name="T39" fmla="*/ 263441 h 441960"/>
              <a:gd name="T40" fmla="*/ 134879 w 1807845"/>
              <a:gd name="T41" fmla="*/ 378422 h 441960"/>
              <a:gd name="T42" fmla="*/ 30639 w 1807845"/>
              <a:gd name="T43" fmla="*/ 288183 h 441960"/>
              <a:gd name="T44" fmla="*/ 12255 w 1807845"/>
              <a:gd name="T45" fmla="*/ 273628 h 441960"/>
              <a:gd name="T46" fmla="*/ 49055 w 1807845"/>
              <a:gd name="T47" fmla="*/ 328937 h 441960"/>
              <a:gd name="T48" fmla="*/ 107287 w 1807845"/>
              <a:gd name="T49" fmla="*/ 372598 h 441960"/>
              <a:gd name="T50" fmla="*/ 180855 w 1807845"/>
              <a:gd name="T51" fmla="*/ 404620 h 441960"/>
              <a:gd name="T52" fmla="*/ 211495 w 1807845"/>
              <a:gd name="T53" fmla="*/ 401709 h 441960"/>
              <a:gd name="T54" fmla="*/ 208422 w 1807845"/>
              <a:gd name="T55" fmla="*/ 18113 h 441960"/>
              <a:gd name="T56" fmla="*/ 1554030 w 1807845"/>
              <a:gd name="T57" fmla="*/ 410441 h 441960"/>
              <a:gd name="T58" fmla="*/ 266679 w 1807845"/>
              <a:gd name="T59" fmla="*/ 410441 h 441960"/>
              <a:gd name="T60" fmla="*/ 208422 w 1807845"/>
              <a:gd name="T61" fmla="*/ 410441 h 441960"/>
              <a:gd name="T62" fmla="*/ 294254 w 1807845"/>
              <a:gd name="T63" fmla="*/ 422086 h 441960"/>
              <a:gd name="T64" fmla="*/ 1554030 w 1807845"/>
              <a:gd name="T65" fmla="*/ 9028 h 441960"/>
              <a:gd name="T66" fmla="*/ 1554030 w 1807845"/>
              <a:gd name="T67" fmla="*/ 9028 h 441960"/>
              <a:gd name="T68" fmla="*/ 1682769 w 1807845"/>
              <a:gd name="T69" fmla="*/ 378422 h 441960"/>
              <a:gd name="T70" fmla="*/ 1609205 w 1807845"/>
              <a:gd name="T71" fmla="*/ 401709 h 441960"/>
              <a:gd name="T72" fmla="*/ 1554030 w 1807845"/>
              <a:gd name="T73" fmla="*/ 410441 h 441960"/>
              <a:gd name="T74" fmla="*/ 1612269 w 1807845"/>
              <a:gd name="T75" fmla="*/ 410441 h 441960"/>
              <a:gd name="T76" fmla="*/ 1688900 w 1807845"/>
              <a:gd name="T77" fmla="*/ 384244 h 441960"/>
              <a:gd name="T78" fmla="*/ 1707288 w 1807845"/>
              <a:gd name="T79" fmla="*/ 55307 h 441960"/>
              <a:gd name="T80" fmla="*/ 1808437 w 1807845"/>
              <a:gd name="T81" fmla="*/ 263441 h 441960"/>
              <a:gd name="T82" fmla="*/ 1786982 w 1807845"/>
              <a:gd name="T83" fmla="*/ 288183 h 441960"/>
              <a:gd name="T84" fmla="*/ 1704223 w 1807845"/>
              <a:gd name="T85" fmla="*/ 366778 h 441960"/>
              <a:gd name="T86" fmla="*/ 1731808 w 1807845"/>
              <a:gd name="T87" fmla="*/ 360957 h 441960"/>
              <a:gd name="T88" fmla="*/ 1805371 w 1807845"/>
              <a:gd name="T89" fmla="*/ 273628 h 44196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807845"/>
              <a:gd name="T136" fmla="*/ 0 h 441960"/>
              <a:gd name="T137" fmla="*/ 1807845 w 1807845"/>
              <a:gd name="T138" fmla="*/ 441960 h 44196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807845" h="441960">
                <a:moveTo>
                  <a:pt x="1807463" y="243839"/>
                </a:moveTo>
                <a:lnTo>
                  <a:pt x="1807463" y="198119"/>
                </a:lnTo>
                <a:lnTo>
                  <a:pt x="1795271" y="155447"/>
                </a:lnTo>
                <a:lnTo>
                  <a:pt x="1773935" y="115823"/>
                </a:lnTo>
                <a:lnTo>
                  <a:pt x="1740407" y="79247"/>
                </a:lnTo>
                <a:lnTo>
                  <a:pt x="1700783" y="48767"/>
                </a:lnTo>
                <a:lnTo>
                  <a:pt x="1655063" y="27431"/>
                </a:lnTo>
                <a:lnTo>
                  <a:pt x="1627631" y="15239"/>
                </a:lnTo>
                <a:lnTo>
                  <a:pt x="1603247" y="9143"/>
                </a:lnTo>
                <a:lnTo>
                  <a:pt x="1572767" y="3047"/>
                </a:lnTo>
                <a:lnTo>
                  <a:pt x="1545335" y="0"/>
                </a:lnTo>
                <a:lnTo>
                  <a:pt x="262127" y="0"/>
                </a:lnTo>
                <a:lnTo>
                  <a:pt x="234695" y="3047"/>
                </a:lnTo>
                <a:lnTo>
                  <a:pt x="179831" y="15239"/>
                </a:lnTo>
                <a:lnTo>
                  <a:pt x="152399" y="27431"/>
                </a:lnTo>
                <a:lnTo>
                  <a:pt x="131063" y="36575"/>
                </a:lnTo>
                <a:lnTo>
                  <a:pt x="85343" y="64007"/>
                </a:lnTo>
                <a:lnTo>
                  <a:pt x="48767" y="97535"/>
                </a:lnTo>
                <a:lnTo>
                  <a:pt x="36575" y="115823"/>
                </a:lnTo>
                <a:lnTo>
                  <a:pt x="21335" y="134111"/>
                </a:lnTo>
                <a:lnTo>
                  <a:pt x="12191" y="155447"/>
                </a:lnTo>
                <a:lnTo>
                  <a:pt x="0" y="198119"/>
                </a:lnTo>
                <a:lnTo>
                  <a:pt x="0" y="243839"/>
                </a:lnTo>
                <a:lnTo>
                  <a:pt x="9143" y="275843"/>
                </a:lnTo>
                <a:lnTo>
                  <a:pt x="9143" y="198119"/>
                </a:lnTo>
                <a:lnTo>
                  <a:pt x="15239" y="176783"/>
                </a:lnTo>
                <a:lnTo>
                  <a:pt x="15239" y="179831"/>
                </a:lnTo>
                <a:lnTo>
                  <a:pt x="21335" y="158495"/>
                </a:lnTo>
                <a:lnTo>
                  <a:pt x="30479" y="137159"/>
                </a:lnTo>
                <a:lnTo>
                  <a:pt x="30479" y="140207"/>
                </a:lnTo>
                <a:lnTo>
                  <a:pt x="42671" y="118871"/>
                </a:lnTo>
                <a:lnTo>
                  <a:pt x="42671" y="121919"/>
                </a:lnTo>
                <a:lnTo>
                  <a:pt x="73151" y="85343"/>
                </a:lnTo>
                <a:lnTo>
                  <a:pt x="134111" y="45719"/>
                </a:lnTo>
                <a:lnTo>
                  <a:pt x="182879" y="24383"/>
                </a:lnTo>
                <a:lnTo>
                  <a:pt x="207263" y="18965"/>
                </a:lnTo>
                <a:lnTo>
                  <a:pt x="207263" y="18287"/>
                </a:lnTo>
                <a:lnTo>
                  <a:pt x="234695" y="12191"/>
                </a:lnTo>
                <a:lnTo>
                  <a:pt x="265175" y="9143"/>
                </a:lnTo>
                <a:lnTo>
                  <a:pt x="1545335" y="9143"/>
                </a:lnTo>
                <a:lnTo>
                  <a:pt x="1545335" y="9448"/>
                </a:lnTo>
                <a:lnTo>
                  <a:pt x="1572767" y="12191"/>
                </a:lnTo>
                <a:lnTo>
                  <a:pt x="1600199" y="18287"/>
                </a:lnTo>
                <a:lnTo>
                  <a:pt x="1624583" y="24383"/>
                </a:lnTo>
                <a:lnTo>
                  <a:pt x="1652015" y="33527"/>
                </a:lnTo>
                <a:lnTo>
                  <a:pt x="1673351" y="45719"/>
                </a:lnTo>
                <a:lnTo>
                  <a:pt x="1697735" y="57911"/>
                </a:lnTo>
                <a:lnTo>
                  <a:pt x="1697735" y="59653"/>
                </a:lnTo>
                <a:lnTo>
                  <a:pt x="1716023" y="70103"/>
                </a:lnTo>
                <a:lnTo>
                  <a:pt x="1734311" y="85343"/>
                </a:lnTo>
                <a:lnTo>
                  <a:pt x="1752599" y="103631"/>
                </a:lnTo>
                <a:lnTo>
                  <a:pt x="1764791" y="121919"/>
                </a:lnTo>
                <a:lnTo>
                  <a:pt x="1764791" y="118871"/>
                </a:lnTo>
                <a:lnTo>
                  <a:pt x="1776983" y="140207"/>
                </a:lnTo>
                <a:lnTo>
                  <a:pt x="1776983" y="137159"/>
                </a:lnTo>
                <a:lnTo>
                  <a:pt x="1786127" y="158495"/>
                </a:lnTo>
                <a:lnTo>
                  <a:pt x="1792223" y="179831"/>
                </a:lnTo>
                <a:lnTo>
                  <a:pt x="1792223" y="176783"/>
                </a:lnTo>
                <a:lnTo>
                  <a:pt x="1798319" y="198119"/>
                </a:lnTo>
                <a:lnTo>
                  <a:pt x="1798319" y="275843"/>
                </a:lnTo>
                <a:lnTo>
                  <a:pt x="1807463" y="243839"/>
                </a:lnTo>
                <a:close/>
              </a:path>
              <a:path w="1807845" h="441960">
                <a:moveTo>
                  <a:pt x="210311" y="420623"/>
                </a:moveTo>
                <a:lnTo>
                  <a:pt x="134111" y="396239"/>
                </a:lnTo>
                <a:lnTo>
                  <a:pt x="91439" y="368807"/>
                </a:lnTo>
                <a:lnTo>
                  <a:pt x="57911" y="338327"/>
                </a:lnTo>
                <a:lnTo>
                  <a:pt x="30479" y="301751"/>
                </a:lnTo>
                <a:lnTo>
                  <a:pt x="9143" y="240791"/>
                </a:lnTo>
                <a:lnTo>
                  <a:pt x="9143" y="275843"/>
                </a:lnTo>
                <a:lnTo>
                  <a:pt x="12191" y="286511"/>
                </a:lnTo>
                <a:lnTo>
                  <a:pt x="21335" y="307847"/>
                </a:lnTo>
                <a:lnTo>
                  <a:pt x="36575" y="326135"/>
                </a:lnTo>
                <a:lnTo>
                  <a:pt x="48767" y="344423"/>
                </a:lnTo>
                <a:lnTo>
                  <a:pt x="67055" y="362711"/>
                </a:lnTo>
                <a:lnTo>
                  <a:pt x="85343" y="377951"/>
                </a:lnTo>
                <a:lnTo>
                  <a:pt x="106679" y="390143"/>
                </a:lnTo>
                <a:lnTo>
                  <a:pt x="131063" y="402335"/>
                </a:lnTo>
                <a:lnTo>
                  <a:pt x="152399" y="414527"/>
                </a:lnTo>
                <a:lnTo>
                  <a:pt x="179831" y="423671"/>
                </a:lnTo>
                <a:lnTo>
                  <a:pt x="207263" y="429767"/>
                </a:lnTo>
                <a:lnTo>
                  <a:pt x="207263" y="420623"/>
                </a:lnTo>
                <a:lnTo>
                  <a:pt x="210311" y="420623"/>
                </a:lnTo>
                <a:close/>
              </a:path>
              <a:path w="1807845" h="441960">
                <a:moveTo>
                  <a:pt x="210311" y="18287"/>
                </a:moveTo>
                <a:lnTo>
                  <a:pt x="207263" y="18287"/>
                </a:lnTo>
                <a:lnTo>
                  <a:pt x="207263" y="18965"/>
                </a:lnTo>
                <a:lnTo>
                  <a:pt x="210311" y="18287"/>
                </a:lnTo>
                <a:close/>
              </a:path>
              <a:path w="1807845" h="441960">
                <a:moveTo>
                  <a:pt x="1545335" y="438911"/>
                </a:moveTo>
                <a:lnTo>
                  <a:pt x="1545335" y="429767"/>
                </a:lnTo>
                <a:lnTo>
                  <a:pt x="1514855" y="432815"/>
                </a:lnTo>
                <a:lnTo>
                  <a:pt x="292607" y="432815"/>
                </a:lnTo>
                <a:lnTo>
                  <a:pt x="265175" y="429767"/>
                </a:lnTo>
                <a:lnTo>
                  <a:pt x="234695" y="426719"/>
                </a:lnTo>
                <a:lnTo>
                  <a:pt x="207263" y="420623"/>
                </a:lnTo>
                <a:lnTo>
                  <a:pt x="207263" y="429767"/>
                </a:lnTo>
                <a:lnTo>
                  <a:pt x="234695" y="435863"/>
                </a:lnTo>
                <a:lnTo>
                  <a:pt x="262127" y="438911"/>
                </a:lnTo>
                <a:lnTo>
                  <a:pt x="292607" y="441959"/>
                </a:lnTo>
                <a:lnTo>
                  <a:pt x="1514855" y="441959"/>
                </a:lnTo>
                <a:lnTo>
                  <a:pt x="1545335" y="438911"/>
                </a:lnTo>
                <a:close/>
              </a:path>
              <a:path w="1807845" h="441960">
                <a:moveTo>
                  <a:pt x="1545335" y="9448"/>
                </a:moveTo>
                <a:lnTo>
                  <a:pt x="1545335" y="9143"/>
                </a:lnTo>
                <a:lnTo>
                  <a:pt x="1542287" y="9143"/>
                </a:lnTo>
                <a:lnTo>
                  <a:pt x="1545335" y="9448"/>
                </a:lnTo>
                <a:close/>
              </a:path>
              <a:path w="1807845" h="441960">
                <a:moveTo>
                  <a:pt x="1697735" y="391885"/>
                </a:moveTo>
                <a:lnTo>
                  <a:pt x="1697735" y="384047"/>
                </a:lnTo>
                <a:lnTo>
                  <a:pt x="1673351" y="396239"/>
                </a:lnTo>
                <a:lnTo>
                  <a:pt x="1652015" y="405383"/>
                </a:lnTo>
                <a:lnTo>
                  <a:pt x="1624583" y="414527"/>
                </a:lnTo>
                <a:lnTo>
                  <a:pt x="1600199" y="420623"/>
                </a:lnTo>
                <a:lnTo>
                  <a:pt x="1572767" y="426719"/>
                </a:lnTo>
                <a:lnTo>
                  <a:pt x="1542287" y="429767"/>
                </a:lnTo>
                <a:lnTo>
                  <a:pt x="1545335" y="429767"/>
                </a:lnTo>
                <a:lnTo>
                  <a:pt x="1545335" y="438911"/>
                </a:lnTo>
                <a:lnTo>
                  <a:pt x="1572767" y="435863"/>
                </a:lnTo>
                <a:lnTo>
                  <a:pt x="1603247" y="429767"/>
                </a:lnTo>
                <a:lnTo>
                  <a:pt x="1627631" y="423671"/>
                </a:lnTo>
                <a:lnTo>
                  <a:pt x="1655063" y="414527"/>
                </a:lnTo>
                <a:lnTo>
                  <a:pt x="1679447" y="402335"/>
                </a:lnTo>
                <a:lnTo>
                  <a:pt x="1697735" y="391885"/>
                </a:lnTo>
                <a:close/>
              </a:path>
              <a:path w="1807845" h="441960">
                <a:moveTo>
                  <a:pt x="1697735" y="59653"/>
                </a:moveTo>
                <a:lnTo>
                  <a:pt x="1697735" y="57911"/>
                </a:lnTo>
                <a:lnTo>
                  <a:pt x="1694687" y="57911"/>
                </a:lnTo>
                <a:lnTo>
                  <a:pt x="1697735" y="59653"/>
                </a:lnTo>
                <a:close/>
              </a:path>
              <a:path w="1807845" h="441960">
                <a:moveTo>
                  <a:pt x="1798319" y="275843"/>
                </a:moveTo>
                <a:lnTo>
                  <a:pt x="1798319" y="240791"/>
                </a:lnTo>
                <a:lnTo>
                  <a:pt x="1786127" y="283463"/>
                </a:lnTo>
                <a:lnTo>
                  <a:pt x="1776983" y="301751"/>
                </a:lnTo>
                <a:lnTo>
                  <a:pt x="1752599" y="338327"/>
                </a:lnTo>
                <a:lnTo>
                  <a:pt x="1716023" y="368807"/>
                </a:lnTo>
                <a:lnTo>
                  <a:pt x="1694687" y="384047"/>
                </a:lnTo>
                <a:lnTo>
                  <a:pt x="1697735" y="384047"/>
                </a:lnTo>
                <a:lnTo>
                  <a:pt x="1697735" y="391885"/>
                </a:lnTo>
                <a:lnTo>
                  <a:pt x="1722119" y="377951"/>
                </a:lnTo>
                <a:lnTo>
                  <a:pt x="1758695" y="344423"/>
                </a:lnTo>
                <a:lnTo>
                  <a:pt x="1786127" y="307847"/>
                </a:lnTo>
                <a:lnTo>
                  <a:pt x="1795271" y="286511"/>
                </a:lnTo>
                <a:lnTo>
                  <a:pt x="1798319" y="27584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3" name="object 25"/>
          <p:cNvSpPr txBox="1"/>
          <p:nvPr/>
        </p:nvSpPr>
        <p:spPr>
          <a:xfrm>
            <a:off x="2025651" y="4722813"/>
            <a:ext cx="1209675" cy="215444"/>
          </a:xfrm>
          <a:prstGeom prst="rect">
            <a:avLst/>
          </a:prstGeom>
          <a:solidFill>
            <a:srgbClr val="00B050"/>
          </a:solidFill>
        </p:spPr>
        <p:txBody>
          <a:bodyPr lIns="0" tIns="0" rIns="0" bIns="0">
            <a:spAutoFit/>
          </a:bodyPr>
          <a:lstStyle/>
          <a:p>
            <a:pPr marL="12700" algn="r" rtl="1">
              <a:defRPr/>
            </a:pPr>
            <a:r>
              <a:rPr sz="1400" b="1" spc="-15" dirty="0">
                <a:solidFill>
                  <a:srgbClr val="232021"/>
                </a:solidFill>
                <a:latin typeface="Arial"/>
                <a:cs typeface="Arial"/>
              </a:rPr>
              <a:t>Block</a:t>
            </a:r>
            <a:r>
              <a:rPr sz="1400" b="1" spc="-90" dirty="0">
                <a:solidFill>
                  <a:srgbClr val="232021"/>
                </a:solidFill>
                <a:latin typeface="Arial"/>
                <a:cs typeface="Arial"/>
              </a:rPr>
              <a:t> </a:t>
            </a:r>
            <a:r>
              <a:rPr sz="1400" b="1" spc="-10" dirty="0">
                <a:solidFill>
                  <a:srgbClr val="232021"/>
                </a:solidFill>
                <a:latin typeface="Arial"/>
                <a:cs typeface="Arial"/>
              </a:rPr>
              <a:t>Ciphers</a:t>
            </a:r>
            <a:endParaRPr sz="1400" dirty="0">
              <a:solidFill>
                <a:srgbClr val="292934"/>
              </a:solidFill>
              <a:latin typeface="Arial"/>
              <a:cs typeface="Arial"/>
            </a:endParaRPr>
          </a:p>
        </p:txBody>
      </p:sp>
      <p:sp>
        <p:nvSpPr>
          <p:cNvPr id="34" name="object 26"/>
          <p:cNvSpPr>
            <a:spLocks/>
          </p:cNvSpPr>
          <p:nvPr/>
        </p:nvSpPr>
        <p:spPr bwMode="auto">
          <a:xfrm>
            <a:off x="3995738" y="4652964"/>
            <a:ext cx="1809750" cy="441325"/>
          </a:xfrm>
          <a:custGeom>
            <a:avLst/>
            <a:gdLst>
              <a:gd name="T0" fmla="*/ 1758399 w 1811020"/>
              <a:gd name="T1" fmla="*/ 148457 h 441960"/>
              <a:gd name="T2" fmla="*/ 1722635 w 1811020"/>
              <a:gd name="T3" fmla="*/ 93148 h 441960"/>
              <a:gd name="T4" fmla="*/ 1618325 w 1811020"/>
              <a:gd name="T5" fmla="*/ 26198 h 441960"/>
              <a:gd name="T6" fmla="*/ 1511031 w 1811020"/>
              <a:gd name="T7" fmla="*/ 0 h 441960"/>
              <a:gd name="T8" fmla="*/ 202662 w 1811020"/>
              <a:gd name="T9" fmla="*/ 8727 h 441960"/>
              <a:gd name="T10" fmla="*/ 128153 w 1811020"/>
              <a:gd name="T11" fmla="*/ 34932 h 441960"/>
              <a:gd name="T12" fmla="*/ 23839 w 1811020"/>
              <a:gd name="T13" fmla="*/ 128080 h 441960"/>
              <a:gd name="T14" fmla="*/ 2983 w 1811020"/>
              <a:gd name="T15" fmla="*/ 232877 h 441960"/>
              <a:gd name="T16" fmla="*/ 11927 w 1811020"/>
              <a:gd name="T17" fmla="*/ 189210 h 441960"/>
              <a:gd name="T18" fmla="*/ 32790 w 1811020"/>
              <a:gd name="T19" fmla="*/ 130992 h 441960"/>
              <a:gd name="T20" fmla="*/ 44702 w 1811020"/>
              <a:gd name="T21" fmla="*/ 116437 h 441960"/>
              <a:gd name="T22" fmla="*/ 92390 w 1811020"/>
              <a:gd name="T23" fmla="*/ 66951 h 441960"/>
              <a:gd name="T24" fmla="*/ 154976 w 1811020"/>
              <a:gd name="T25" fmla="*/ 32020 h 441960"/>
              <a:gd name="T26" fmla="*/ 232466 w 1811020"/>
              <a:gd name="T27" fmla="*/ 11646 h 441960"/>
              <a:gd name="T28" fmla="*/ 1511031 w 1811020"/>
              <a:gd name="T29" fmla="*/ 8727 h 441960"/>
              <a:gd name="T30" fmla="*/ 1567660 w 1811020"/>
              <a:gd name="T31" fmla="*/ 17466 h 441960"/>
              <a:gd name="T32" fmla="*/ 1615343 w 1811020"/>
              <a:gd name="T33" fmla="*/ 32020 h 441960"/>
              <a:gd name="T34" fmla="*/ 1698793 w 1811020"/>
              <a:gd name="T35" fmla="*/ 81506 h 441960"/>
              <a:gd name="T36" fmla="*/ 1740518 w 1811020"/>
              <a:gd name="T37" fmla="*/ 133903 h 441960"/>
              <a:gd name="T38" fmla="*/ 1755419 w 1811020"/>
              <a:gd name="T39" fmla="*/ 171745 h 441960"/>
              <a:gd name="T40" fmla="*/ 1761380 w 1811020"/>
              <a:gd name="T41" fmla="*/ 263441 h 441960"/>
              <a:gd name="T42" fmla="*/ 205643 w 1811020"/>
              <a:gd name="T43" fmla="*/ 401709 h 441960"/>
              <a:gd name="T44" fmla="*/ 56627 w 1811020"/>
              <a:gd name="T45" fmla="*/ 323113 h 441960"/>
              <a:gd name="T46" fmla="*/ 11927 w 1811020"/>
              <a:gd name="T47" fmla="*/ 229962 h 441960"/>
              <a:gd name="T48" fmla="*/ 68548 w 1811020"/>
              <a:gd name="T49" fmla="*/ 346402 h 441960"/>
              <a:gd name="T50" fmla="*/ 232466 w 1811020"/>
              <a:gd name="T51" fmla="*/ 416263 h 441960"/>
              <a:gd name="T52" fmla="*/ 262270 w 1811020"/>
              <a:gd name="T53" fmla="*/ 410441 h 441960"/>
              <a:gd name="T54" fmla="*/ 259289 w 1811020"/>
              <a:gd name="T55" fmla="*/ 9028 h 441960"/>
              <a:gd name="T56" fmla="*/ 1540838 w 1811020"/>
              <a:gd name="T57" fmla="*/ 407532 h 441960"/>
              <a:gd name="T58" fmla="*/ 289093 w 1811020"/>
              <a:gd name="T59" fmla="*/ 413353 h 441960"/>
              <a:gd name="T60" fmla="*/ 289093 w 1811020"/>
              <a:gd name="T61" fmla="*/ 422086 h 441960"/>
              <a:gd name="T62" fmla="*/ 1540838 w 1811020"/>
              <a:gd name="T63" fmla="*/ 416263 h 441960"/>
              <a:gd name="T64" fmla="*/ 1537857 w 1811020"/>
              <a:gd name="T65" fmla="*/ 11646 h 441960"/>
              <a:gd name="T66" fmla="*/ 1567660 w 1811020"/>
              <a:gd name="T67" fmla="*/ 401709 h 441960"/>
              <a:gd name="T68" fmla="*/ 1540838 w 1811020"/>
              <a:gd name="T69" fmla="*/ 416263 h 441960"/>
              <a:gd name="T70" fmla="*/ 1567660 w 1811020"/>
              <a:gd name="T71" fmla="*/ 17466 h 441960"/>
              <a:gd name="T72" fmla="*/ 1761380 w 1811020"/>
              <a:gd name="T73" fmla="*/ 263441 h 441960"/>
              <a:gd name="T74" fmla="*/ 1740518 w 1811020"/>
              <a:gd name="T75" fmla="*/ 288183 h 441960"/>
              <a:gd name="T76" fmla="*/ 1639187 w 1811020"/>
              <a:gd name="T77" fmla="*/ 378422 h 441960"/>
              <a:gd name="T78" fmla="*/ 1567660 w 1811020"/>
              <a:gd name="T79" fmla="*/ 401709 h 441960"/>
              <a:gd name="T80" fmla="*/ 1666011 w 1811020"/>
              <a:gd name="T81" fmla="*/ 372598 h 441960"/>
              <a:gd name="T82" fmla="*/ 1749458 w 1811020"/>
              <a:gd name="T83" fmla="*/ 294006 h 4419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11020"/>
              <a:gd name="T127" fmla="*/ 0 h 441960"/>
              <a:gd name="T128" fmla="*/ 1811020 w 1811020"/>
              <a:gd name="T129" fmla="*/ 441960 h 4419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11020" h="441960">
                <a:moveTo>
                  <a:pt x="1810511" y="243839"/>
                </a:moveTo>
                <a:lnTo>
                  <a:pt x="1810511" y="198119"/>
                </a:lnTo>
                <a:lnTo>
                  <a:pt x="1798319" y="155447"/>
                </a:lnTo>
                <a:lnTo>
                  <a:pt x="1789175" y="134111"/>
                </a:lnTo>
                <a:lnTo>
                  <a:pt x="1773935" y="115823"/>
                </a:lnTo>
                <a:lnTo>
                  <a:pt x="1761743" y="97535"/>
                </a:lnTo>
                <a:lnTo>
                  <a:pt x="1725167" y="64007"/>
                </a:lnTo>
                <a:lnTo>
                  <a:pt x="1679447" y="36575"/>
                </a:lnTo>
                <a:lnTo>
                  <a:pt x="1655063" y="27431"/>
                </a:lnTo>
                <a:lnTo>
                  <a:pt x="1630679" y="15239"/>
                </a:lnTo>
                <a:lnTo>
                  <a:pt x="1575815" y="3047"/>
                </a:lnTo>
                <a:lnTo>
                  <a:pt x="1545335" y="0"/>
                </a:lnTo>
                <a:lnTo>
                  <a:pt x="265175" y="0"/>
                </a:lnTo>
                <a:lnTo>
                  <a:pt x="237743" y="3047"/>
                </a:lnTo>
                <a:lnTo>
                  <a:pt x="207263" y="9143"/>
                </a:lnTo>
                <a:lnTo>
                  <a:pt x="182879" y="15239"/>
                </a:lnTo>
                <a:lnTo>
                  <a:pt x="155447" y="27431"/>
                </a:lnTo>
                <a:lnTo>
                  <a:pt x="131063" y="36575"/>
                </a:lnTo>
                <a:lnTo>
                  <a:pt x="88391" y="64007"/>
                </a:lnTo>
                <a:lnTo>
                  <a:pt x="51815" y="97535"/>
                </a:lnTo>
                <a:lnTo>
                  <a:pt x="24383" y="134111"/>
                </a:lnTo>
                <a:lnTo>
                  <a:pt x="6095" y="176783"/>
                </a:lnTo>
                <a:lnTo>
                  <a:pt x="0" y="219455"/>
                </a:lnTo>
                <a:lnTo>
                  <a:pt x="3047" y="243839"/>
                </a:lnTo>
                <a:lnTo>
                  <a:pt x="6095" y="265175"/>
                </a:lnTo>
                <a:lnTo>
                  <a:pt x="12191" y="279399"/>
                </a:lnTo>
                <a:lnTo>
                  <a:pt x="12191" y="198119"/>
                </a:lnTo>
                <a:lnTo>
                  <a:pt x="15239" y="176783"/>
                </a:lnTo>
                <a:lnTo>
                  <a:pt x="15239" y="179831"/>
                </a:lnTo>
                <a:lnTo>
                  <a:pt x="33527" y="137159"/>
                </a:lnTo>
                <a:lnTo>
                  <a:pt x="33527" y="140207"/>
                </a:lnTo>
                <a:lnTo>
                  <a:pt x="45719" y="118871"/>
                </a:lnTo>
                <a:lnTo>
                  <a:pt x="45719" y="121919"/>
                </a:lnTo>
                <a:lnTo>
                  <a:pt x="57911" y="103631"/>
                </a:lnTo>
                <a:lnTo>
                  <a:pt x="76199" y="85343"/>
                </a:lnTo>
                <a:lnTo>
                  <a:pt x="94487" y="70103"/>
                </a:lnTo>
                <a:lnTo>
                  <a:pt x="112775" y="57911"/>
                </a:lnTo>
                <a:lnTo>
                  <a:pt x="137159" y="45719"/>
                </a:lnTo>
                <a:lnTo>
                  <a:pt x="158495" y="33527"/>
                </a:lnTo>
                <a:lnTo>
                  <a:pt x="185927" y="24383"/>
                </a:lnTo>
                <a:lnTo>
                  <a:pt x="210311" y="18287"/>
                </a:lnTo>
                <a:lnTo>
                  <a:pt x="237743" y="12191"/>
                </a:lnTo>
                <a:lnTo>
                  <a:pt x="265175" y="9448"/>
                </a:lnTo>
                <a:lnTo>
                  <a:pt x="265175" y="9143"/>
                </a:lnTo>
                <a:lnTo>
                  <a:pt x="1545335" y="9143"/>
                </a:lnTo>
                <a:lnTo>
                  <a:pt x="1575815" y="12191"/>
                </a:lnTo>
                <a:lnTo>
                  <a:pt x="1575815" y="12801"/>
                </a:lnTo>
                <a:lnTo>
                  <a:pt x="1603247" y="18287"/>
                </a:lnTo>
                <a:lnTo>
                  <a:pt x="1603247" y="18965"/>
                </a:lnTo>
                <a:lnTo>
                  <a:pt x="1627631" y="24383"/>
                </a:lnTo>
                <a:lnTo>
                  <a:pt x="1652015" y="33527"/>
                </a:lnTo>
                <a:lnTo>
                  <a:pt x="1676399" y="45719"/>
                </a:lnTo>
                <a:lnTo>
                  <a:pt x="1719071" y="70103"/>
                </a:lnTo>
                <a:lnTo>
                  <a:pt x="1737359" y="85343"/>
                </a:lnTo>
                <a:lnTo>
                  <a:pt x="1767839" y="121919"/>
                </a:lnTo>
                <a:lnTo>
                  <a:pt x="1767839" y="118871"/>
                </a:lnTo>
                <a:lnTo>
                  <a:pt x="1780031" y="140207"/>
                </a:lnTo>
                <a:lnTo>
                  <a:pt x="1780031" y="137159"/>
                </a:lnTo>
                <a:lnTo>
                  <a:pt x="1789175" y="158495"/>
                </a:lnTo>
                <a:lnTo>
                  <a:pt x="1795271" y="179831"/>
                </a:lnTo>
                <a:lnTo>
                  <a:pt x="1795271" y="176783"/>
                </a:lnTo>
                <a:lnTo>
                  <a:pt x="1801367" y="198119"/>
                </a:lnTo>
                <a:lnTo>
                  <a:pt x="1801367" y="275843"/>
                </a:lnTo>
                <a:lnTo>
                  <a:pt x="1810511" y="243839"/>
                </a:lnTo>
                <a:close/>
              </a:path>
              <a:path w="1811020" h="441960">
                <a:moveTo>
                  <a:pt x="268223" y="429767"/>
                </a:moveTo>
                <a:lnTo>
                  <a:pt x="210311" y="420623"/>
                </a:lnTo>
                <a:lnTo>
                  <a:pt x="158495" y="405383"/>
                </a:lnTo>
                <a:lnTo>
                  <a:pt x="112775" y="384047"/>
                </a:lnTo>
                <a:lnTo>
                  <a:pt x="57911" y="338327"/>
                </a:lnTo>
                <a:lnTo>
                  <a:pt x="33527" y="301751"/>
                </a:lnTo>
                <a:lnTo>
                  <a:pt x="15239" y="262127"/>
                </a:lnTo>
                <a:lnTo>
                  <a:pt x="12191" y="240791"/>
                </a:lnTo>
                <a:lnTo>
                  <a:pt x="12191" y="279399"/>
                </a:lnTo>
                <a:lnTo>
                  <a:pt x="36575" y="326135"/>
                </a:lnTo>
                <a:lnTo>
                  <a:pt x="70103" y="362711"/>
                </a:lnTo>
                <a:lnTo>
                  <a:pt x="131063" y="402335"/>
                </a:lnTo>
                <a:lnTo>
                  <a:pt x="182879" y="423671"/>
                </a:lnTo>
                <a:lnTo>
                  <a:pt x="237743" y="435863"/>
                </a:lnTo>
                <a:lnTo>
                  <a:pt x="265175" y="438911"/>
                </a:lnTo>
                <a:lnTo>
                  <a:pt x="265175" y="429767"/>
                </a:lnTo>
                <a:lnTo>
                  <a:pt x="268223" y="429767"/>
                </a:lnTo>
                <a:close/>
              </a:path>
              <a:path w="1811020" h="441960">
                <a:moveTo>
                  <a:pt x="268223" y="9143"/>
                </a:moveTo>
                <a:lnTo>
                  <a:pt x="265175" y="9143"/>
                </a:lnTo>
                <a:lnTo>
                  <a:pt x="265175" y="9448"/>
                </a:lnTo>
                <a:lnTo>
                  <a:pt x="268223" y="9143"/>
                </a:lnTo>
                <a:close/>
              </a:path>
              <a:path w="1811020" h="441960">
                <a:moveTo>
                  <a:pt x="1575815" y="435863"/>
                </a:moveTo>
                <a:lnTo>
                  <a:pt x="1575815" y="426719"/>
                </a:lnTo>
                <a:lnTo>
                  <a:pt x="1545335" y="429767"/>
                </a:lnTo>
                <a:lnTo>
                  <a:pt x="1517903" y="432815"/>
                </a:lnTo>
                <a:lnTo>
                  <a:pt x="295655" y="432815"/>
                </a:lnTo>
                <a:lnTo>
                  <a:pt x="265175" y="429767"/>
                </a:lnTo>
                <a:lnTo>
                  <a:pt x="265175" y="438911"/>
                </a:lnTo>
                <a:lnTo>
                  <a:pt x="295655" y="441959"/>
                </a:lnTo>
                <a:lnTo>
                  <a:pt x="1517903" y="441959"/>
                </a:lnTo>
                <a:lnTo>
                  <a:pt x="1545335" y="438911"/>
                </a:lnTo>
                <a:lnTo>
                  <a:pt x="1575815" y="435863"/>
                </a:lnTo>
                <a:close/>
              </a:path>
              <a:path w="1811020" h="441960">
                <a:moveTo>
                  <a:pt x="1575815" y="12801"/>
                </a:moveTo>
                <a:lnTo>
                  <a:pt x="1575815" y="12191"/>
                </a:lnTo>
                <a:lnTo>
                  <a:pt x="1572767" y="12191"/>
                </a:lnTo>
                <a:lnTo>
                  <a:pt x="1575815" y="12801"/>
                </a:lnTo>
                <a:close/>
              </a:path>
              <a:path w="1811020" h="441960">
                <a:moveTo>
                  <a:pt x="1603247" y="429767"/>
                </a:moveTo>
                <a:lnTo>
                  <a:pt x="1603247" y="420623"/>
                </a:lnTo>
                <a:lnTo>
                  <a:pt x="1572767" y="426719"/>
                </a:lnTo>
                <a:lnTo>
                  <a:pt x="1575815" y="426719"/>
                </a:lnTo>
                <a:lnTo>
                  <a:pt x="1575815" y="435863"/>
                </a:lnTo>
                <a:lnTo>
                  <a:pt x="1603247" y="429767"/>
                </a:lnTo>
                <a:close/>
              </a:path>
              <a:path w="1811020" h="441960">
                <a:moveTo>
                  <a:pt x="1603247" y="18965"/>
                </a:moveTo>
                <a:lnTo>
                  <a:pt x="1603247" y="18287"/>
                </a:lnTo>
                <a:lnTo>
                  <a:pt x="1600199" y="18287"/>
                </a:lnTo>
                <a:lnTo>
                  <a:pt x="1603247" y="18965"/>
                </a:lnTo>
                <a:close/>
              </a:path>
              <a:path w="1811020" h="441960">
                <a:moveTo>
                  <a:pt x="1801367" y="275843"/>
                </a:moveTo>
                <a:lnTo>
                  <a:pt x="1801367" y="240791"/>
                </a:lnTo>
                <a:lnTo>
                  <a:pt x="1789175" y="283463"/>
                </a:lnTo>
                <a:lnTo>
                  <a:pt x="1780031" y="301751"/>
                </a:lnTo>
                <a:lnTo>
                  <a:pt x="1752599" y="338327"/>
                </a:lnTo>
                <a:lnTo>
                  <a:pt x="1719071" y="368807"/>
                </a:lnTo>
                <a:lnTo>
                  <a:pt x="1676399" y="396239"/>
                </a:lnTo>
                <a:lnTo>
                  <a:pt x="1627631" y="414527"/>
                </a:lnTo>
                <a:lnTo>
                  <a:pt x="1600199" y="420623"/>
                </a:lnTo>
                <a:lnTo>
                  <a:pt x="1603247" y="420623"/>
                </a:lnTo>
                <a:lnTo>
                  <a:pt x="1603247" y="429767"/>
                </a:lnTo>
                <a:lnTo>
                  <a:pt x="1630679" y="423671"/>
                </a:lnTo>
                <a:lnTo>
                  <a:pt x="1703831" y="390143"/>
                </a:lnTo>
                <a:lnTo>
                  <a:pt x="1743455" y="362711"/>
                </a:lnTo>
                <a:lnTo>
                  <a:pt x="1773935" y="326135"/>
                </a:lnTo>
                <a:lnTo>
                  <a:pt x="1789175" y="307847"/>
                </a:lnTo>
                <a:lnTo>
                  <a:pt x="1798319" y="286511"/>
                </a:lnTo>
                <a:lnTo>
                  <a:pt x="1801367" y="2758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5" name="object 27"/>
          <p:cNvSpPr txBox="1"/>
          <p:nvPr/>
        </p:nvSpPr>
        <p:spPr>
          <a:xfrm>
            <a:off x="4268789" y="4722813"/>
            <a:ext cx="1330325" cy="215444"/>
          </a:xfrm>
          <a:prstGeom prst="rect">
            <a:avLst/>
          </a:prstGeom>
          <a:solidFill>
            <a:srgbClr val="00B050"/>
          </a:solidFill>
        </p:spPr>
        <p:txBody>
          <a:bodyPr lIns="0" tIns="0" rIns="0" bIns="0">
            <a:spAutoFit/>
          </a:bodyPr>
          <a:lstStyle/>
          <a:p>
            <a:pPr marL="12700" algn="r" rtl="1">
              <a:defRPr/>
            </a:pPr>
            <a:r>
              <a:rPr sz="1400" b="1" spc="-10" dirty="0">
                <a:solidFill>
                  <a:srgbClr val="232021"/>
                </a:solidFill>
                <a:latin typeface="Arial"/>
                <a:cs typeface="Arial"/>
              </a:rPr>
              <a:t>Stream</a:t>
            </a:r>
            <a:r>
              <a:rPr sz="1400" b="1" spc="-75" dirty="0">
                <a:solidFill>
                  <a:srgbClr val="232021"/>
                </a:solidFill>
                <a:latin typeface="Arial"/>
                <a:cs typeface="Arial"/>
              </a:rPr>
              <a:t> </a:t>
            </a:r>
            <a:r>
              <a:rPr sz="1400" b="1" spc="-10" dirty="0">
                <a:solidFill>
                  <a:srgbClr val="232021"/>
                </a:solidFill>
                <a:latin typeface="Arial"/>
                <a:cs typeface="Arial"/>
              </a:rPr>
              <a:t>Ciphers</a:t>
            </a:r>
            <a:endParaRPr sz="1400" dirty="0">
              <a:solidFill>
                <a:srgbClr val="292934"/>
              </a:solidFill>
              <a:latin typeface="Arial"/>
              <a:cs typeface="Arial"/>
            </a:endParaRPr>
          </a:p>
        </p:txBody>
      </p:sp>
      <p:sp>
        <p:nvSpPr>
          <p:cNvPr id="36" name="object 28"/>
          <p:cNvSpPr>
            <a:spLocks/>
          </p:cNvSpPr>
          <p:nvPr/>
        </p:nvSpPr>
        <p:spPr bwMode="auto">
          <a:xfrm>
            <a:off x="3209925" y="3865564"/>
            <a:ext cx="0" cy="358775"/>
          </a:xfrm>
          <a:custGeom>
            <a:avLst/>
            <a:gdLst>
              <a:gd name="T0" fmla="*/ 0 h 360045"/>
              <a:gd name="T1" fmla="*/ 346238 h 360045"/>
              <a:gd name="T2" fmla="*/ 0 60000 65536"/>
              <a:gd name="T3" fmla="*/ 0 60000 65536"/>
              <a:gd name="T4" fmla="*/ 0 h 360045"/>
              <a:gd name="T5" fmla="*/ 360045 h 360045"/>
            </a:gdLst>
            <a:ahLst/>
            <a:cxnLst>
              <a:cxn ang="T2">
                <a:pos x="0" y="T0"/>
              </a:cxn>
              <a:cxn ang="T3">
                <a:pos x="0" y="T1"/>
              </a:cxn>
            </a:cxnLst>
            <a:rect l="0" t="T4" r="0" b="T5"/>
            <a:pathLst>
              <a:path h="360045">
                <a:moveTo>
                  <a:pt x="0" y="0"/>
                </a:moveTo>
                <a:lnTo>
                  <a:pt x="0" y="359663"/>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7" name="object 29"/>
          <p:cNvSpPr>
            <a:spLocks/>
          </p:cNvSpPr>
          <p:nvPr/>
        </p:nvSpPr>
        <p:spPr bwMode="auto">
          <a:xfrm>
            <a:off x="2562225" y="4224338"/>
            <a:ext cx="2374900" cy="0"/>
          </a:xfrm>
          <a:custGeom>
            <a:avLst/>
            <a:gdLst>
              <a:gd name="T0" fmla="*/ 0 w 2374900"/>
              <a:gd name="T1" fmla="*/ 2374390 w 2374900"/>
              <a:gd name="T2" fmla="*/ 0 60000 65536"/>
              <a:gd name="T3" fmla="*/ 0 60000 65536"/>
              <a:gd name="T4" fmla="*/ 0 w 2374900"/>
              <a:gd name="T5" fmla="*/ 2374900 w 2374900"/>
            </a:gdLst>
            <a:ahLst/>
            <a:cxnLst>
              <a:cxn ang="T2">
                <a:pos x="T0" y="0"/>
              </a:cxn>
              <a:cxn ang="T3">
                <a:pos x="T1" y="0"/>
              </a:cxn>
            </a:cxnLst>
            <a:rect l="T4" t="0" r="T5" b="0"/>
            <a:pathLst>
              <a:path w="2374900">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8" name="object 30"/>
          <p:cNvSpPr>
            <a:spLocks/>
          </p:cNvSpPr>
          <p:nvPr/>
        </p:nvSpPr>
        <p:spPr bwMode="auto">
          <a:xfrm>
            <a:off x="2522538" y="4224338"/>
            <a:ext cx="76200" cy="431800"/>
          </a:xfrm>
          <a:custGeom>
            <a:avLst/>
            <a:gdLst>
              <a:gd name="T0" fmla="*/ 76199 w 76200"/>
              <a:gd name="T1" fmla="*/ 345520 h 433070"/>
              <a:gd name="T2" fmla="*/ 0 w 76200"/>
              <a:gd name="T3" fmla="*/ 345520 h 433070"/>
              <a:gd name="T4" fmla="*/ 33527 w 76200"/>
              <a:gd name="T5" fmla="*/ 407988 h 433070"/>
              <a:gd name="T6" fmla="*/ 33527 w 76200"/>
              <a:gd name="T7" fmla="*/ 357332 h 433070"/>
              <a:gd name="T8" fmla="*/ 45719 w 76200"/>
              <a:gd name="T9" fmla="*/ 357332 h 433070"/>
              <a:gd name="T10" fmla="*/ 45719 w 76200"/>
              <a:gd name="T11" fmla="*/ 407043 h 433070"/>
              <a:gd name="T12" fmla="*/ 76199 w 76200"/>
              <a:gd name="T13" fmla="*/ 345520 h 433070"/>
              <a:gd name="T14" fmla="*/ 45719 w 76200"/>
              <a:gd name="T15" fmla="*/ 345520 h 433070"/>
              <a:gd name="T16" fmla="*/ 45719 w 76200"/>
              <a:gd name="T17" fmla="*/ 0 h 433070"/>
              <a:gd name="T18" fmla="*/ 33527 w 76200"/>
              <a:gd name="T19" fmla="*/ 0 h 433070"/>
              <a:gd name="T20" fmla="*/ 33527 w 76200"/>
              <a:gd name="T21" fmla="*/ 345520 h 433070"/>
              <a:gd name="T22" fmla="*/ 45719 w 76200"/>
              <a:gd name="T23" fmla="*/ 345520 h 433070"/>
              <a:gd name="T24" fmla="*/ 45719 w 76200"/>
              <a:gd name="T25" fmla="*/ 407043 h 433070"/>
              <a:gd name="T26" fmla="*/ 45719 w 76200"/>
              <a:gd name="T27" fmla="*/ 357332 h 433070"/>
              <a:gd name="T28" fmla="*/ 33527 w 76200"/>
              <a:gd name="T29" fmla="*/ 357332 h 433070"/>
              <a:gd name="T30" fmla="*/ 33527 w 76200"/>
              <a:gd name="T31" fmla="*/ 407988 h 433070"/>
              <a:gd name="T32" fmla="*/ 39623 w 76200"/>
              <a:gd name="T33" fmla="*/ 419347 h 433070"/>
              <a:gd name="T34" fmla="*/ 45719 w 76200"/>
              <a:gd name="T35" fmla="*/ 407043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3527" y="421092"/>
                </a:lnTo>
                <a:lnTo>
                  <a:pt x="33527" y="368807"/>
                </a:lnTo>
                <a:lnTo>
                  <a:pt x="45719" y="368807"/>
                </a:lnTo>
                <a:lnTo>
                  <a:pt x="45719" y="420115"/>
                </a:lnTo>
                <a:lnTo>
                  <a:pt x="76199" y="356615"/>
                </a:lnTo>
                <a:close/>
              </a:path>
              <a:path w="76200" h="433070">
                <a:moveTo>
                  <a:pt x="45719" y="356615"/>
                </a:moveTo>
                <a:lnTo>
                  <a:pt x="45719" y="0"/>
                </a:lnTo>
                <a:lnTo>
                  <a:pt x="33527" y="0"/>
                </a:lnTo>
                <a:lnTo>
                  <a:pt x="33527" y="356615"/>
                </a:lnTo>
                <a:lnTo>
                  <a:pt x="45719" y="356615"/>
                </a:lnTo>
                <a:close/>
              </a:path>
              <a:path w="76200" h="433070">
                <a:moveTo>
                  <a:pt x="45719" y="420115"/>
                </a:moveTo>
                <a:lnTo>
                  <a:pt x="45719" y="368807"/>
                </a:lnTo>
                <a:lnTo>
                  <a:pt x="33527" y="368807"/>
                </a:lnTo>
                <a:lnTo>
                  <a:pt x="33527" y="421092"/>
                </a:lnTo>
                <a:lnTo>
                  <a:pt x="39623" y="432815"/>
                </a:lnTo>
                <a:lnTo>
                  <a:pt x="45719" y="4201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39" name="object 31"/>
          <p:cNvSpPr>
            <a:spLocks/>
          </p:cNvSpPr>
          <p:nvPr/>
        </p:nvSpPr>
        <p:spPr bwMode="auto">
          <a:xfrm>
            <a:off x="4900613" y="4224338"/>
            <a:ext cx="76200" cy="431800"/>
          </a:xfrm>
          <a:custGeom>
            <a:avLst/>
            <a:gdLst>
              <a:gd name="T0" fmla="*/ 76199 w 76200"/>
              <a:gd name="T1" fmla="*/ 345520 h 433070"/>
              <a:gd name="T2" fmla="*/ 0 w 76200"/>
              <a:gd name="T3" fmla="*/ 345520 h 433070"/>
              <a:gd name="T4" fmla="*/ 30479 w 76200"/>
              <a:gd name="T5" fmla="*/ 407043 h 433070"/>
              <a:gd name="T6" fmla="*/ 30479 w 76200"/>
              <a:gd name="T7" fmla="*/ 357332 h 433070"/>
              <a:gd name="T8" fmla="*/ 42671 w 76200"/>
              <a:gd name="T9" fmla="*/ 357332 h 433070"/>
              <a:gd name="T10" fmla="*/ 42671 w 76200"/>
              <a:gd name="T11" fmla="*/ 407988 h 433070"/>
              <a:gd name="T12" fmla="*/ 76199 w 76200"/>
              <a:gd name="T13" fmla="*/ 345520 h 433070"/>
              <a:gd name="T14" fmla="*/ 42671 w 76200"/>
              <a:gd name="T15" fmla="*/ 345520 h 433070"/>
              <a:gd name="T16" fmla="*/ 42671 w 76200"/>
              <a:gd name="T17" fmla="*/ 0 h 433070"/>
              <a:gd name="T18" fmla="*/ 30479 w 76200"/>
              <a:gd name="T19" fmla="*/ 0 h 433070"/>
              <a:gd name="T20" fmla="*/ 30479 w 76200"/>
              <a:gd name="T21" fmla="*/ 345520 h 433070"/>
              <a:gd name="T22" fmla="*/ 42671 w 76200"/>
              <a:gd name="T23" fmla="*/ 345520 h 433070"/>
              <a:gd name="T24" fmla="*/ 42671 w 76200"/>
              <a:gd name="T25" fmla="*/ 407988 h 433070"/>
              <a:gd name="T26" fmla="*/ 42671 w 76200"/>
              <a:gd name="T27" fmla="*/ 357332 h 433070"/>
              <a:gd name="T28" fmla="*/ 30479 w 76200"/>
              <a:gd name="T29" fmla="*/ 357332 h 433070"/>
              <a:gd name="T30" fmla="*/ 30479 w 76200"/>
              <a:gd name="T31" fmla="*/ 407043 h 433070"/>
              <a:gd name="T32" fmla="*/ 36575 w 76200"/>
              <a:gd name="T33" fmla="*/ 419347 h 433070"/>
              <a:gd name="T34" fmla="*/ 42671 w 76200"/>
              <a:gd name="T35" fmla="*/ 407988 h 43307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6200"/>
              <a:gd name="T55" fmla="*/ 0 h 433070"/>
              <a:gd name="T56" fmla="*/ 76200 w 76200"/>
              <a:gd name="T57" fmla="*/ 433070 h 43307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6200" h="433070">
                <a:moveTo>
                  <a:pt x="76199" y="356615"/>
                </a:moveTo>
                <a:lnTo>
                  <a:pt x="0" y="356615"/>
                </a:lnTo>
                <a:lnTo>
                  <a:pt x="30479" y="420115"/>
                </a:lnTo>
                <a:lnTo>
                  <a:pt x="30479" y="368807"/>
                </a:lnTo>
                <a:lnTo>
                  <a:pt x="42671" y="368807"/>
                </a:lnTo>
                <a:lnTo>
                  <a:pt x="42671" y="421092"/>
                </a:lnTo>
                <a:lnTo>
                  <a:pt x="76199" y="356615"/>
                </a:lnTo>
                <a:close/>
              </a:path>
              <a:path w="76200" h="433070">
                <a:moveTo>
                  <a:pt x="42671" y="356615"/>
                </a:moveTo>
                <a:lnTo>
                  <a:pt x="42671" y="0"/>
                </a:lnTo>
                <a:lnTo>
                  <a:pt x="30479" y="0"/>
                </a:lnTo>
                <a:lnTo>
                  <a:pt x="30479" y="356615"/>
                </a:lnTo>
                <a:lnTo>
                  <a:pt x="42671" y="356615"/>
                </a:lnTo>
                <a:close/>
              </a:path>
              <a:path w="76200" h="433070">
                <a:moveTo>
                  <a:pt x="42671" y="421092"/>
                </a:moveTo>
                <a:lnTo>
                  <a:pt x="42671" y="368807"/>
                </a:lnTo>
                <a:lnTo>
                  <a:pt x="30479" y="368807"/>
                </a:lnTo>
                <a:lnTo>
                  <a:pt x="30479" y="420115"/>
                </a:lnTo>
                <a:lnTo>
                  <a:pt x="36575" y="432815"/>
                </a:lnTo>
                <a:lnTo>
                  <a:pt x="42671" y="42109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cxnSp>
        <p:nvCxnSpPr>
          <p:cNvPr id="40" name="Straight Connector 39"/>
          <p:cNvCxnSpPr/>
          <p:nvPr/>
        </p:nvCxnSpPr>
        <p:spPr>
          <a:xfrm>
            <a:off x="2566988" y="5084763"/>
            <a:ext cx="0" cy="360362"/>
          </a:xfrm>
          <a:prstGeom prst="line">
            <a:avLst/>
          </a:prstGeom>
        </p:spPr>
        <p:style>
          <a:lnRef idx="1">
            <a:schemeClr val="accent1"/>
          </a:lnRef>
          <a:fillRef idx="0">
            <a:schemeClr val="accent1"/>
          </a:fillRef>
          <a:effectRef idx="0">
            <a:schemeClr val="accent1"/>
          </a:effectRef>
          <a:fontRef idx="minor">
            <a:schemeClr val="tx1"/>
          </a:fontRef>
        </p:style>
      </p:cxnSp>
      <p:sp>
        <p:nvSpPr>
          <p:cNvPr id="41" name="Rounded Rectangle 40"/>
          <p:cNvSpPr/>
          <p:nvPr/>
        </p:nvSpPr>
        <p:spPr>
          <a:xfrm>
            <a:off x="1524000" y="5661026"/>
            <a:ext cx="971550" cy="360363"/>
          </a:xfrm>
          <a:prstGeom prst="roundRect">
            <a:avLst/>
          </a:prstGeom>
          <a:solidFill>
            <a:srgbClr val="00B050"/>
          </a:solidFill>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DES</a:t>
            </a:r>
            <a:endParaRPr lang="ar-SA" dirty="0">
              <a:solidFill>
                <a:srgbClr val="292934"/>
              </a:solidFill>
              <a:latin typeface="Arial"/>
              <a:cs typeface="Arial" panose="020B0604020202020204" pitchFamily="34" charset="0"/>
            </a:endParaRPr>
          </a:p>
        </p:txBody>
      </p:sp>
      <p:sp>
        <p:nvSpPr>
          <p:cNvPr id="42" name="object 29"/>
          <p:cNvSpPr>
            <a:spLocks/>
          </p:cNvSpPr>
          <p:nvPr/>
        </p:nvSpPr>
        <p:spPr bwMode="auto">
          <a:xfrm>
            <a:off x="1851026" y="5472113"/>
            <a:ext cx="1508125" cy="44450"/>
          </a:xfrm>
          <a:custGeom>
            <a:avLst/>
            <a:gdLst>
              <a:gd name="T0" fmla="*/ 0 w 2374900"/>
              <a:gd name="T1" fmla="*/ 0 h 45719"/>
              <a:gd name="T2" fmla="*/ 1662 w 2374900"/>
              <a:gd name="T3" fmla="*/ 0 h 45719"/>
              <a:gd name="T4" fmla="*/ 0 60000 65536"/>
              <a:gd name="T5" fmla="*/ 0 60000 65536"/>
              <a:gd name="T6" fmla="*/ 0 w 2374900"/>
              <a:gd name="T7" fmla="*/ 0 h 45719"/>
              <a:gd name="T8" fmla="*/ 2374900 w 2374900"/>
              <a:gd name="T9" fmla="*/ 0 h 45719"/>
            </a:gdLst>
            <a:ahLst/>
            <a:cxnLst>
              <a:cxn ang="T4">
                <a:pos x="T0" y="T1"/>
              </a:cxn>
              <a:cxn ang="T5">
                <a:pos x="T2" y="T3"/>
              </a:cxn>
            </a:cxnLst>
            <a:rect l="T6" t="T7" r="T8" b="T9"/>
            <a:pathLst>
              <a:path w="2374900" h="45719">
                <a:moveTo>
                  <a:pt x="0" y="0"/>
                </a:moveTo>
                <a:lnTo>
                  <a:pt x="2374391" y="0"/>
                </a:lnTo>
              </a:path>
            </a:pathLst>
          </a:custGeom>
          <a:noFill/>
          <a:ln w="9143">
            <a:solidFill>
              <a:srgbClr val="000000"/>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pPr algn="r" rtl="1" fontAlgn="base">
              <a:spcBef>
                <a:spcPct val="0"/>
              </a:spcBef>
              <a:spcAft>
                <a:spcPct val="0"/>
              </a:spcAft>
            </a:pPr>
            <a:endParaRPr lang="ar-SA">
              <a:solidFill>
                <a:srgbClr val="292934"/>
              </a:solidFill>
              <a:latin typeface="Arial" panose="020B0604020202020204" pitchFamily="34" charset="0"/>
              <a:cs typeface="Arial" panose="020B0604020202020204" pitchFamily="34" charset="0"/>
            </a:endParaRPr>
          </a:p>
        </p:txBody>
      </p:sp>
      <p:sp>
        <p:nvSpPr>
          <p:cNvPr id="43" name="Rounded Rectangle 42"/>
          <p:cNvSpPr/>
          <p:nvPr/>
        </p:nvSpPr>
        <p:spPr>
          <a:xfrm>
            <a:off x="2927350" y="5661026"/>
            <a:ext cx="971550" cy="360363"/>
          </a:xfrm>
          <a:prstGeom prst="roundRect">
            <a:avLst/>
          </a:prstGeom>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AES</a:t>
            </a:r>
            <a:endParaRPr lang="ar-SA" dirty="0">
              <a:solidFill>
                <a:srgbClr val="292934"/>
              </a:solidFill>
              <a:latin typeface="Arial"/>
              <a:cs typeface="Arial" panose="020B0604020202020204" pitchFamily="34" charset="0"/>
            </a:endParaRPr>
          </a:p>
        </p:txBody>
      </p:sp>
      <p:cxnSp>
        <p:nvCxnSpPr>
          <p:cNvPr id="44" name="Straight Connector 43"/>
          <p:cNvCxnSpPr>
            <a:stCxn id="42" idx="0"/>
          </p:cNvCxnSpPr>
          <p:nvPr/>
        </p:nvCxnSpPr>
        <p:spPr>
          <a:xfrm flipH="1">
            <a:off x="1847851" y="5472113"/>
            <a:ext cx="3175" cy="188912"/>
          </a:xfrm>
          <a:prstGeom prst="line">
            <a:avLst/>
          </a:prstGeom>
        </p:spPr>
        <p:style>
          <a:lnRef idx="2">
            <a:schemeClr val="dk1"/>
          </a:lnRef>
          <a:fillRef idx="0">
            <a:schemeClr val="dk1"/>
          </a:fillRef>
          <a:effectRef idx="1">
            <a:schemeClr val="dk1"/>
          </a:effectRef>
          <a:fontRef idx="minor">
            <a:schemeClr val="tx1"/>
          </a:fontRef>
        </p:style>
      </p:cxnSp>
      <p:cxnSp>
        <p:nvCxnSpPr>
          <p:cNvPr id="45" name="Straight Connector 44"/>
          <p:cNvCxnSpPr/>
          <p:nvPr/>
        </p:nvCxnSpPr>
        <p:spPr>
          <a:xfrm flipH="1">
            <a:off x="3359151" y="5445125"/>
            <a:ext cx="3175" cy="19050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53434735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Classification of the field of Cryptology</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6" name="Rectangle 3"/>
          <p:cNvSpPr txBox="1">
            <a:spLocks noChangeArrowheads="1"/>
          </p:cNvSpPr>
          <p:nvPr/>
        </p:nvSpPr>
        <p:spPr bwMode="auto">
          <a:xfrm>
            <a:off x="1513079" y="1050671"/>
            <a:ext cx="8785225"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sz="2100" dirty="0">
                <a:solidFill>
                  <a:srgbClr val="292934"/>
                </a:solidFill>
              </a:rPr>
              <a:t>AES (</a:t>
            </a:r>
            <a:r>
              <a:rPr lang="en-US" altLang="ar-SA" sz="2100" dirty="0" err="1">
                <a:solidFill>
                  <a:srgbClr val="292934"/>
                </a:solidFill>
              </a:rPr>
              <a:t>Rijndael</a:t>
            </a:r>
            <a:r>
              <a:rPr lang="en-US" altLang="ar-SA" sz="2100" dirty="0">
                <a:solidFill>
                  <a:srgbClr val="292934"/>
                </a:solidFill>
              </a:rPr>
              <a:t>) uses (encrypts/decrypts) a block length of 128 bits, and support key length of 128, 192, or 256 bits</a:t>
            </a:r>
          </a:p>
          <a:p>
            <a:pPr eaLnBrk="1" fontAlgn="base" hangingPunct="1">
              <a:spcBef>
                <a:spcPct val="0"/>
              </a:spcBef>
              <a:spcAft>
                <a:spcPct val="0"/>
              </a:spcAft>
            </a:pPr>
            <a:endParaRPr lang="en-US" altLang="ar-SA" sz="2100"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sz="2100" dirty="0">
                <a:solidFill>
                  <a:srgbClr val="292934"/>
                </a:solidFill>
              </a:rPr>
              <a:t>Therefore, three key lengths must be supported by </a:t>
            </a:r>
            <a:r>
              <a:rPr lang="en-US" altLang="ar-SA" sz="2100" dirty="0" err="1">
                <a:solidFill>
                  <a:srgbClr val="292934"/>
                </a:solidFill>
              </a:rPr>
              <a:t>Rijndael</a:t>
            </a:r>
            <a:r>
              <a:rPr lang="en-US" altLang="ar-SA" sz="2100" dirty="0">
                <a:solidFill>
                  <a:srgbClr val="292934"/>
                </a:solidFill>
              </a:rPr>
              <a:t> as this was a NIST design requirement</a:t>
            </a:r>
          </a:p>
          <a:p>
            <a:pPr eaLnBrk="1" fontAlgn="base" hangingPunct="1">
              <a:spcBef>
                <a:spcPct val="0"/>
              </a:spcBef>
              <a:spcAft>
                <a:spcPct val="0"/>
              </a:spcAft>
            </a:pPr>
            <a:endParaRPr lang="en-US" altLang="ar-SA" sz="2100" dirty="0">
              <a:solidFill>
                <a:srgbClr val="292934"/>
              </a:solidFill>
            </a:endParaRPr>
          </a:p>
        </p:txBody>
      </p:sp>
      <p:cxnSp>
        <p:nvCxnSpPr>
          <p:cNvPr id="47" name="Straight Arrow Connector 46"/>
          <p:cNvCxnSpPr/>
          <p:nvPr/>
        </p:nvCxnSpPr>
        <p:spPr>
          <a:xfrm>
            <a:off x="3637154" y="4578096"/>
            <a:ext cx="1368425"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48" name="Rectangle 47"/>
          <p:cNvSpPr/>
          <p:nvPr/>
        </p:nvSpPr>
        <p:spPr>
          <a:xfrm>
            <a:off x="5005578" y="4217734"/>
            <a:ext cx="1296988" cy="647700"/>
          </a:xfrm>
          <a:prstGeom prst="rect">
            <a:avLst/>
          </a:prstGeom>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AES</a:t>
            </a:r>
            <a:endParaRPr lang="ar-SA" dirty="0">
              <a:solidFill>
                <a:srgbClr val="292934"/>
              </a:solidFill>
              <a:latin typeface="Arial"/>
              <a:cs typeface="Arial" panose="020B0604020202020204" pitchFamily="34" charset="0"/>
            </a:endParaRPr>
          </a:p>
        </p:txBody>
      </p:sp>
      <p:cxnSp>
        <p:nvCxnSpPr>
          <p:cNvPr id="49" name="Straight Arrow Connector 48"/>
          <p:cNvCxnSpPr/>
          <p:nvPr/>
        </p:nvCxnSpPr>
        <p:spPr>
          <a:xfrm>
            <a:off x="6302567" y="4578096"/>
            <a:ext cx="1366837"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50" name="TextBox 7"/>
          <p:cNvSpPr txBox="1">
            <a:spLocks noChangeArrowheads="1"/>
          </p:cNvSpPr>
          <p:nvPr/>
        </p:nvSpPr>
        <p:spPr bwMode="auto">
          <a:xfrm>
            <a:off x="2954529" y="4352671"/>
            <a:ext cx="682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X</a:t>
            </a:r>
            <a:endParaRPr lang="ar-SA" altLang="ar-SA">
              <a:solidFill>
                <a:srgbClr val="292934"/>
              </a:solidFill>
            </a:endParaRPr>
          </a:p>
        </p:txBody>
      </p:sp>
      <p:sp>
        <p:nvSpPr>
          <p:cNvPr id="51" name="TextBox 8"/>
          <p:cNvSpPr txBox="1">
            <a:spLocks noChangeArrowheads="1"/>
          </p:cNvSpPr>
          <p:nvPr/>
        </p:nvSpPr>
        <p:spPr bwMode="auto">
          <a:xfrm>
            <a:off x="3745104" y="4146296"/>
            <a:ext cx="1044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128 bits</a:t>
            </a:r>
            <a:endParaRPr lang="ar-SA" altLang="ar-SA">
              <a:solidFill>
                <a:srgbClr val="292934"/>
              </a:solidFill>
            </a:endParaRPr>
          </a:p>
        </p:txBody>
      </p:sp>
      <p:sp>
        <p:nvSpPr>
          <p:cNvPr id="52" name="TextBox 9"/>
          <p:cNvSpPr txBox="1">
            <a:spLocks noChangeArrowheads="1"/>
          </p:cNvSpPr>
          <p:nvPr/>
        </p:nvSpPr>
        <p:spPr bwMode="auto">
          <a:xfrm>
            <a:off x="6445442" y="4146296"/>
            <a:ext cx="1044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128 bits</a:t>
            </a:r>
            <a:endParaRPr lang="ar-SA" altLang="ar-SA">
              <a:solidFill>
                <a:srgbClr val="292934"/>
              </a:solidFill>
            </a:endParaRPr>
          </a:p>
        </p:txBody>
      </p:sp>
      <p:sp>
        <p:nvSpPr>
          <p:cNvPr id="53" name="TextBox 10"/>
          <p:cNvSpPr txBox="1">
            <a:spLocks noChangeArrowheads="1"/>
          </p:cNvSpPr>
          <p:nvPr/>
        </p:nvSpPr>
        <p:spPr bwMode="auto">
          <a:xfrm>
            <a:off x="7526529" y="4362196"/>
            <a:ext cx="682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Y</a:t>
            </a:r>
            <a:endParaRPr lang="ar-SA" altLang="ar-SA">
              <a:solidFill>
                <a:srgbClr val="292934"/>
              </a:solidFill>
            </a:endParaRPr>
          </a:p>
        </p:txBody>
      </p:sp>
      <p:cxnSp>
        <p:nvCxnSpPr>
          <p:cNvPr id="54" name="Straight Arrow Connector 53"/>
          <p:cNvCxnSpPr/>
          <p:nvPr/>
        </p:nvCxnSpPr>
        <p:spPr>
          <a:xfrm flipV="1">
            <a:off x="5653278" y="4865435"/>
            <a:ext cx="0" cy="6492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55" name="TextBox 13"/>
          <p:cNvSpPr txBox="1">
            <a:spLocks noChangeArrowheads="1"/>
          </p:cNvSpPr>
          <p:nvPr/>
        </p:nvSpPr>
        <p:spPr bwMode="auto">
          <a:xfrm>
            <a:off x="4176903" y="5514721"/>
            <a:ext cx="2808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b="1">
                <a:solidFill>
                  <a:srgbClr val="292934"/>
                </a:solidFill>
              </a:rPr>
              <a:t>Key</a:t>
            </a:r>
            <a:r>
              <a:rPr lang="en-US" altLang="ar-SA">
                <a:solidFill>
                  <a:srgbClr val="292934"/>
                </a:solidFill>
              </a:rPr>
              <a:t> 128, 192, 256 bits</a:t>
            </a:r>
            <a:endParaRPr lang="ar-SA" altLang="ar-SA">
              <a:solidFill>
                <a:srgbClr val="292934"/>
              </a:solidFill>
            </a:endParaRPr>
          </a:p>
        </p:txBody>
      </p:sp>
    </p:spTree>
    <p:extLst>
      <p:ext uri="{BB962C8B-B14F-4D97-AF65-F5344CB8AC3E}">
        <p14:creationId xmlns:p14="http://schemas.microsoft.com/office/powerpoint/2010/main" val="43058429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Rectangle 3"/>
          <p:cNvSpPr txBox="1">
            <a:spLocks noChangeArrowheads="1"/>
          </p:cNvSpPr>
          <p:nvPr/>
        </p:nvSpPr>
        <p:spPr bwMode="auto">
          <a:xfrm>
            <a:off x="1631951" y="1052513"/>
            <a:ext cx="8856663"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buFont typeface="Wingdings" panose="05000000000000000000" pitchFamily="2" charset="2"/>
              <a:buChar char="q"/>
            </a:pPr>
            <a:r>
              <a:rPr lang="en-US" altLang="ar-SA" sz="2000" dirty="0">
                <a:solidFill>
                  <a:srgbClr val="292934"/>
                </a:solidFill>
              </a:rPr>
              <a:t>The number of internal rounds of the AES cipher depends on the key length. </a:t>
            </a:r>
          </a:p>
          <a:p>
            <a:pPr eaLnBrk="1" fontAlgn="base" hangingPunct="1">
              <a:lnSpc>
                <a:spcPct val="150000"/>
              </a:lnSpc>
              <a:spcBef>
                <a:spcPct val="0"/>
              </a:spcBef>
              <a:spcAft>
                <a:spcPct val="0"/>
              </a:spcAft>
              <a:buFont typeface="Wingdings" panose="05000000000000000000" pitchFamily="2" charset="2"/>
              <a:buChar char="q"/>
            </a:pPr>
            <a:endParaRPr lang="en-US" altLang="ar-SA" sz="2000" dirty="0">
              <a:solidFill>
                <a:srgbClr val="292934"/>
              </a:solidFill>
            </a:endParaRPr>
          </a:p>
        </p:txBody>
      </p:sp>
      <p:graphicFrame>
        <p:nvGraphicFramePr>
          <p:cNvPr id="20" name="Table 19"/>
          <p:cNvGraphicFramePr>
            <a:graphicFrameLocks noGrp="1"/>
          </p:cNvGraphicFramePr>
          <p:nvPr/>
        </p:nvGraphicFramePr>
        <p:xfrm>
          <a:off x="3432176" y="2060575"/>
          <a:ext cx="4176712" cy="2041524"/>
        </p:xfrm>
        <a:graphic>
          <a:graphicData uri="http://schemas.openxmlformats.org/drawingml/2006/table">
            <a:tbl>
              <a:tblPr rtl="1" firstRow="1" bandRow="1">
                <a:tableStyleId>{5C22544A-7EE6-4342-B048-85BDC9FD1C3A}</a:tableStyleId>
              </a:tblPr>
              <a:tblGrid>
                <a:gridCol w="2088356">
                  <a:extLst>
                    <a:ext uri="{9D8B030D-6E8A-4147-A177-3AD203B41FA5}">
                      <a16:colId xmlns:a16="http://schemas.microsoft.com/office/drawing/2014/main" val="20000"/>
                    </a:ext>
                  </a:extLst>
                </a:gridCol>
                <a:gridCol w="2088356">
                  <a:extLst>
                    <a:ext uri="{9D8B030D-6E8A-4147-A177-3AD203B41FA5}">
                      <a16:colId xmlns:a16="http://schemas.microsoft.com/office/drawing/2014/main" val="20001"/>
                    </a:ext>
                  </a:extLst>
                </a:gridCol>
              </a:tblGrid>
              <a:tr h="640179">
                <a:tc>
                  <a:txBody>
                    <a:bodyPr/>
                    <a:lstStyle/>
                    <a:p>
                      <a:pPr algn="l" rtl="0"/>
                      <a:r>
                        <a:rPr lang="en-US" sz="1800" dirty="0">
                          <a:solidFill>
                            <a:schemeClr val="tx1"/>
                          </a:solidFill>
                        </a:rPr>
                        <a:t>Number of Rounds (nr)</a:t>
                      </a:r>
                      <a:endParaRPr lang="ar-SA" sz="1800" dirty="0">
                        <a:solidFill>
                          <a:schemeClr val="tx1"/>
                        </a:solidFill>
                      </a:endParaRPr>
                    </a:p>
                  </a:txBody>
                  <a:tcPr marL="91445" marR="91445" marT="45727" marB="45727"/>
                </a:tc>
                <a:tc>
                  <a:txBody>
                    <a:bodyPr/>
                    <a:lstStyle/>
                    <a:p>
                      <a:pPr algn="l" rtl="0"/>
                      <a:r>
                        <a:rPr lang="en-US" sz="1800" dirty="0">
                          <a:solidFill>
                            <a:schemeClr val="tx1"/>
                          </a:solidFill>
                        </a:rPr>
                        <a:t>Key Length of AES</a:t>
                      </a:r>
                      <a:endParaRPr lang="ar-SA" sz="1800" dirty="0">
                        <a:solidFill>
                          <a:schemeClr val="tx1"/>
                        </a:solidFill>
                      </a:endParaRPr>
                    </a:p>
                  </a:txBody>
                  <a:tcPr marL="91445" marR="91445" marT="45727" marB="45727"/>
                </a:tc>
                <a:extLst>
                  <a:ext uri="{0D108BD9-81ED-4DB2-BD59-A6C34878D82A}">
                    <a16:rowId xmlns:a16="http://schemas.microsoft.com/office/drawing/2014/main" val="10000"/>
                  </a:ext>
                </a:extLst>
              </a:tr>
              <a:tr h="467115">
                <a:tc>
                  <a:txBody>
                    <a:bodyPr/>
                    <a:lstStyle/>
                    <a:p>
                      <a:pPr algn="ctr" rtl="0"/>
                      <a:r>
                        <a:rPr lang="en-US" sz="1800" dirty="0">
                          <a:solidFill>
                            <a:schemeClr val="tx1"/>
                          </a:solidFill>
                        </a:rPr>
                        <a:t>10</a:t>
                      </a:r>
                      <a:endParaRPr lang="ar-SA" sz="1800" dirty="0">
                        <a:solidFill>
                          <a:schemeClr val="tx1"/>
                        </a:solidFill>
                      </a:endParaRPr>
                    </a:p>
                  </a:txBody>
                  <a:tcPr marL="91445" marR="91445" marT="45727" marB="45727"/>
                </a:tc>
                <a:tc>
                  <a:txBody>
                    <a:bodyPr/>
                    <a:lstStyle/>
                    <a:p>
                      <a:pPr algn="ctr" rtl="0"/>
                      <a:r>
                        <a:rPr lang="en-US" sz="1800" dirty="0">
                          <a:solidFill>
                            <a:schemeClr val="tx1"/>
                          </a:solidFill>
                        </a:rPr>
                        <a:t>128</a:t>
                      </a:r>
                      <a:r>
                        <a:rPr lang="en-US" sz="1800" baseline="0" dirty="0">
                          <a:solidFill>
                            <a:schemeClr val="tx1"/>
                          </a:solidFill>
                        </a:rPr>
                        <a:t> bits</a:t>
                      </a:r>
                      <a:endParaRPr lang="ar-SA" sz="1800" dirty="0">
                        <a:solidFill>
                          <a:schemeClr val="tx1"/>
                        </a:solidFill>
                      </a:endParaRPr>
                    </a:p>
                  </a:txBody>
                  <a:tcPr marL="91445" marR="91445" marT="45727" marB="45727"/>
                </a:tc>
                <a:extLst>
                  <a:ext uri="{0D108BD9-81ED-4DB2-BD59-A6C34878D82A}">
                    <a16:rowId xmlns:a16="http://schemas.microsoft.com/office/drawing/2014/main" val="10001"/>
                  </a:ext>
                </a:extLst>
              </a:tr>
              <a:tr h="467115">
                <a:tc>
                  <a:txBody>
                    <a:bodyPr/>
                    <a:lstStyle/>
                    <a:p>
                      <a:pPr algn="ctr" rtl="0"/>
                      <a:r>
                        <a:rPr lang="en-US" sz="1800" dirty="0">
                          <a:solidFill>
                            <a:schemeClr val="tx1"/>
                          </a:solidFill>
                        </a:rPr>
                        <a:t>12</a:t>
                      </a:r>
                      <a:endParaRPr lang="ar-SA" sz="1800" dirty="0">
                        <a:solidFill>
                          <a:schemeClr val="tx1"/>
                        </a:solidFill>
                      </a:endParaRPr>
                    </a:p>
                  </a:txBody>
                  <a:tcPr marL="91445" marR="91445" marT="45727" marB="45727"/>
                </a:tc>
                <a:tc>
                  <a:txBody>
                    <a:bodyPr/>
                    <a:lstStyle/>
                    <a:p>
                      <a:pPr algn="ctr" rtl="0"/>
                      <a:r>
                        <a:rPr lang="en-US" sz="1800" dirty="0">
                          <a:solidFill>
                            <a:schemeClr val="tx1"/>
                          </a:solidFill>
                        </a:rPr>
                        <a:t>192 bits</a:t>
                      </a:r>
                      <a:endParaRPr lang="ar-SA" sz="1800" dirty="0">
                        <a:solidFill>
                          <a:schemeClr val="tx1"/>
                        </a:solidFill>
                      </a:endParaRPr>
                    </a:p>
                  </a:txBody>
                  <a:tcPr marL="91445" marR="91445" marT="45727" marB="45727"/>
                </a:tc>
                <a:extLst>
                  <a:ext uri="{0D108BD9-81ED-4DB2-BD59-A6C34878D82A}">
                    <a16:rowId xmlns:a16="http://schemas.microsoft.com/office/drawing/2014/main" val="10002"/>
                  </a:ext>
                </a:extLst>
              </a:tr>
              <a:tr h="467115">
                <a:tc>
                  <a:txBody>
                    <a:bodyPr/>
                    <a:lstStyle/>
                    <a:p>
                      <a:pPr algn="ctr" rtl="0"/>
                      <a:r>
                        <a:rPr lang="en-US" sz="1800" dirty="0">
                          <a:solidFill>
                            <a:schemeClr val="tx1"/>
                          </a:solidFill>
                        </a:rPr>
                        <a:t>14</a:t>
                      </a:r>
                      <a:endParaRPr lang="ar-SA" sz="1800" dirty="0">
                        <a:solidFill>
                          <a:schemeClr val="tx1"/>
                        </a:solidFill>
                      </a:endParaRPr>
                    </a:p>
                  </a:txBody>
                  <a:tcPr marL="91445" marR="91445" marT="45727" marB="45727"/>
                </a:tc>
                <a:tc>
                  <a:txBody>
                    <a:bodyPr/>
                    <a:lstStyle/>
                    <a:p>
                      <a:pPr algn="ctr" rtl="0"/>
                      <a:r>
                        <a:rPr lang="en-US" sz="1800" dirty="0">
                          <a:solidFill>
                            <a:schemeClr val="tx1"/>
                          </a:solidFill>
                        </a:rPr>
                        <a:t>256 bits</a:t>
                      </a:r>
                      <a:endParaRPr lang="ar-SA" sz="1800" dirty="0">
                        <a:solidFill>
                          <a:schemeClr val="tx1"/>
                        </a:solidFill>
                      </a:endParaRPr>
                    </a:p>
                  </a:txBody>
                  <a:tcPr marL="91445" marR="91445" marT="45727" marB="45727"/>
                </a:tc>
                <a:extLst>
                  <a:ext uri="{0D108BD9-81ED-4DB2-BD59-A6C34878D82A}">
                    <a16:rowId xmlns:a16="http://schemas.microsoft.com/office/drawing/2014/main" val="10003"/>
                  </a:ext>
                </a:extLst>
              </a:tr>
            </a:tbl>
          </a:graphicData>
        </a:graphic>
      </p:graphicFrame>
      <p:sp>
        <p:nvSpPr>
          <p:cNvPr id="21" name="Rectangle 3"/>
          <p:cNvSpPr txBox="1">
            <a:spLocks noChangeArrowheads="1"/>
          </p:cNvSpPr>
          <p:nvPr/>
        </p:nvSpPr>
        <p:spPr bwMode="auto">
          <a:xfrm>
            <a:off x="1703388" y="4294188"/>
            <a:ext cx="8856662"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sz="2000">
                <a:solidFill>
                  <a:srgbClr val="292934"/>
                </a:solidFill>
              </a:rPr>
              <a:t>AES does not have a Feistel structure. It is worth mentioning that the Feistel networks do not encrypt an entire block per iteration, while AES encrypts all 128 bits in one iteration.</a:t>
            </a:r>
          </a:p>
          <a:p>
            <a:pPr eaLnBrk="1" fontAlgn="base" hangingPunct="1">
              <a:lnSpc>
                <a:spcPct val="150000"/>
              </a:lnSpc>
              <a:spcBef>
                <a:spcPct val="0"/>
              </a:spcBef>
              <a:spcAft>
                <a:spcPct val="0"/>
              </a:spcAft>
              <a:buFont typeface="Wingdings" panose="05000000000000000000" pitchFamily="2" charset="2"/>
              <a:buChar char="q"/>
            </a:pPr>
            <a:r>
              <a:rPr lang="en-US" altLang="ar-SA" sz="2000">
                <a:solidFill>
                  <a:srgbClr val="292934"/>
                </a:solidFill>
              </a:rPr>
              <a:t>AES contains small number of encryption rounds, compared to DES</a:t>
            </a:r>
          </a:p>
        </p:txBody>
      </p:sp>
      <p:sp>
        <p:nvSpPr>
          <p:cNvPr id="22" name="TextBox 5"/>
          <p:cNvSpPr txBox="1">
            <a:spLocks noChangeArrowheads="1"/>
          </p:cNvSpPr>
          <p:nvPr/>
        </p:nvSpPr>
        <p:spPr bwMode="auto">
          <a:xfrm>
            <a:off x="7751763" y="2276476"/>
            <a:ext cx="2881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i="1">
                <a:solidFill>
                  <a:srgbClr val="292934"/>
                </a:solidFill>
              </a:rPr>
              <a:t>For almost all Commercial applications</a:t>
            </a:r>
            <a:endParaRPr lang="ar-SA" altLang="ar-SA" i="1">
              <a:solidFill>
                <a:srgbClr val="292934"/>
              </a:solidFill>
            </a:endParaRPr>
          </a:p>
        </p:txBody>
      </p:sp>
      <p:cxnSp>
        <p:nvCxnSpPr>
          <p:cNvPr id="23" name="Curved Connector 22"/>
          <p:cNvCxnSpPr>
            <a:stCxn id="22" idx="2"/>
          </p:cNvCxnSpPr>
          <p:nvPr/>
        </p:nvCxnSpPr>
        <p:spPr>
          <a:xfrm rot="5400000">
            <a:off x="8182770" y="1915320"/>
            <a:ext cx="1587" cy="2016125"/>
          </a:xfrm>
          <a:prstGeom prst="curvedConnector2">
            <a:avLst/>
          </a:prstGeom>
          <a:ln>
            <a:tailEnd type="arrow"/>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10942968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3"/>
          <p:cNvSpPr txBox="1">
            <a:spLocks noChangeArrowheads="1"/>
          </p:cNvSpPr>
          <p:nvPr/>
        </p:nvSpPr>
        <p:spPr bwMode="auto">
          <a:xfrm>
            <a:off x="1631951" y="1052513"/>
            <a:ext cx="8856663" cy="4176712"/>
          </a:xfrm>
          <a:prstGeom prst="rect">
            <a:avLst/>
          </a:prstGeom>
          <a:noFill/>
          <a:ln w="9525">
            <a:noFill/>
            <a:miter lim="800000"/>
            <a:headEnd/>
            <a:tailEnd/>
          </a:ln>
        </p:spPr>
        <p:txBody>
          <a:bodyPr/>
          <a:lstStyle/>
          <a:p>
            <a:pPr fontAlgn="base">
              <a:spcBef>
                <a:spcPct val="0"/>
              </a:spcBef>
              <a:spcAft>
                <a:spcPct val="0"/>
              </a:spcAft>
              <a:buFont typeface="Wingdings" pitchFamily="2" charset="2"/>
              <a:buChar char="q"/>
              <a:defRPr/>
            </a:pPr>
            <a:r>
              <a:rPr lang="en-US" sz="2000" dirty="0">
                <a:solidFill>
                  <a:srgbClr val="292934"/>
                </a:solidFill>
                <a:latin typeface="Arial" panose="020B0604020202020204" pitchFamily="34" charset="0"/>
                <a:cs typeface="Arial" panose="020B0604020202020204" pitchFamily="34" charset="0"/>
              </a:rPr>
              <a:t>Motivations:</a:t>
            </a:r>
          </a:p>
          <a:p>
            <a:pPr fontAlgn="base">
              <a:spcBef>
                <a:spcPct val="0"/>
              </a:spcBef>
              <a:spcAft>
                <a:spcPct val="0"/>
              </a:spcAft>
              <a:buFont typeface="Wingdings" pitchFamily="2" charset="2"/>
              <a:buChar char="q"/>
              <a:defRPr/>
            </a:pPr>
            <a:endParaRPr lang="en-US" sz="2000" dirty="0">
              <a:solidFill>
                <a:srgbClr val="292934"/>
              </a:solidFill>
              <a:latin typeface="Arial" panose="020B0604020202020204" pitchFamily="34" charset="0"/>
              <a:cs typeface="Arial" panose="020B0604020202020204" pitchFamily="34" charset="0"/>
            </a:endParaRPr>
          </a:p>
          <a:p>
            <a:pPr marL="457200" indent="-457200" fontAlgn="base">
              <a:lnSpc>
                <a:spcPct val="150000"/>
              </a:lnSpc>
              <a:spcBef>
                <a:spcPct val="0"/>
              </a:spcBef>
              <a:spcAft>
                <a:spcPct val="0"/>
              </a:spcAft>
              <a:buFont typeface="+mj-lt"/>
              <a:buAutoNum type="arabicPeriod"/>
              <a:defRPr/>
            </a:pPr>
            <a:r>
              <a:rPr lang="en-US" sz="2000" dirty="0">
                <a:solidFill>
                  <a:srgbClr val="292934"/>
                </a:solidFill>
                <a:latin typeface="Arial" panose="020B0604020202020204" pitchFamily="34" charset="0"/>
                <a:cs typeface="Arial" panose="020B0604020202020204" pitchFamily="34" charset="0"/>
              </a:rPr>
              <a:t>AES is currently the most important symmetric key algorithm in the world. Researchers estimate that more than 50% of data encrypted in the last decade use AES algorithm.</a:t>
            </a:r>
          </a:p>
          <a:p>
            <a:pPr marL="457200" indent="-457200" fontAlgn="base">
              <a:lnSpc>
                <a:spcPct val="150000"/>
              </a:lnSpc>
              <a:spcBef>
                <a:spcPct val="0"/>
              </a:spcBef>
              <a:spcAft>
                <a:spcPct val="0"/>
              </a:spcAft>
              <a:defRPr/>
            </a:pPr>
            <a:r>
              <a:rPr lang="en-US" sz="2000" dirty="0">
                <a:solidFill>
                  <a:srgbClr val="292934"/>
                </a:solidFill>
                <a:latin typeface="Arial" panose="020B0604020202020204" pitchFamily="34" charset="0"/>
                <a:cs typeface="Arial" panose="020B0604020202020204" pitchFamily="34" charset="0"/>
              </a:rPr>
              <a:t>         There are enormous amount of applications that use AES algorithm, such as </a:t>
            </a:r>
            <a:r>
              <a:rPr lang="en-US" sz="2000" dirty="0" err="1">
                <a:solidFill>
                  <a:srgbClr val="292934"/>
                </a:solidFill>
                <a:latin typeface="Arial" panose="020B0604020202020204" pitchFamily="34" charset="0"/>
                <a:cs typeface="Arial" panose="020B0604020202020204" pitchFamily="34" charset="0"/>
              </a:rPr>
              <a:t>wifi</a:t>
            </a:r>
            <a:r>
              <a:rPr lang="en-US" sz="2000" dirty="0">
                <a:solidFill>
                  <a:srgbClr val="292934"/>
                </a:solidFill>
                <a:latin typeface="Arial" panose="020B0604020202020204" pitchFamily="34" charset="0"/>
                <a:cs typeface="Arial" panose="020B0604020202020204" pitchFamily="34" charset="0"/>
              </a:rPr>
              <a:t> connection, </a:t>
            </a:r>
            <a:r>
              <a:rPr lang="en-US" sz="2000" dirty="0" err="1">
                <a:solidFill>
                  <a:srgbClr val="292934"/>
                </a:solidFill>
                <a:latin typeface="Arial" panose="020B0604020202020204" pitchFamily="34" charset="0"/>
                <a:cs typeface="Arial" panose="020B0604020202020204" pitchFamily="34" charset="0"/>
              </a:rPr>
              <a:t>vlan</a:t>
            </a:r>
            <a:r>
              <a:rPr lang="en-US" sz="2000" dirty="0">
                <a:solidFill>
                  <a:srgbClr val="292934"/>
                </a:solidFill>
                <a:latin typeface="Arial" panose="020B0604020202020204" pitchFamily="34" charset="0"/>
                <a:cs typeface="Arial" panose="020B0604020202020204" pitchFamily="34" charset="0"/>
              </a:rPr>
              <a:t>, …. etc..</a:t>
            </a:r>
          </a:p>
          <a:p>
            <a:pPr marL="457200" indent="-457200" fontAlgn="base">
              <a:lnSpc>
                <a:spcPct val="150000"/>
              </a:lnSpc>
              <a:spcBef>
                <a:spcPct val="0"/>
              </a:spcBef>
              <a:spcAft>
                <a:spcPct val="0"/>
              </a:spcAft>
              <a:buFontTx/>
              <a:buAutoNum type="arabicPeriod" startAt="2"/>
              <a:defRPr/>
            </a:pPr>
            <a:r>
              <a:rPr lang="en-US" sz="2000" dirty="0">
                <a:solidFill>
                  <a:srgbClr val="292934"/>
                </a:solidFill>
                <a:latin typeface="Arial" panose="020B0604020202020204" pitchFamily="34" charset="0"/>
                <a:cs typeface="Arial" panose="020B0604020202020204" pitchFamily="34" charset="0"/>
              </a:rPr>
              <a:t>NSA allows to encrypt classified data (up to Top Secret)  using AES algorithm with key length = 192 bits or 256 bits.</a:t>
            </a:r>
          </a:p>
          <a:p>
            <a:pPr fontAlgn="base">
              <a:lnSpc>
                <a:spcPct val="150000"/>
              </a:lnSpc>
              <a:spcBef>
                <a:spcPct val="0"/>
              </a:spcBef>
              <a:spcAft>
                <a:spcPct val="0"/>
              </a:spcAft>
              <a:buFont typeface="Wingdings" pitchFamily="2" charset="2"/>
              <a:buChar char="q"/>
              <a:defRPr/>
            </a:pPr>
            <a:endParaRPr lang="en-US" sz="2000" dirty="0">
              <a:solidFill>
                <a:srgbClr val="29293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802587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p:cNvSpPr txBox="1">
            <a:spLocks noChangeArrowheads="1"/>
          </p:cNvSpPr>
          <p:nvPr/>
        </p:nvSpPr>
        <p:spPr bwMode="auto">
          <a:xfrm>
            <a:off x="1524000" y="1196975"/>
            <a:ext cx="9144000" cy="3384550"/>
          </a:xfrm>
          <a:prstGeom prst="rect">
            <a:avLst/>
          </a:prstGeom>
          <a:noFill/>
          <a:ln w="9525">
            <a:noFill/>
            <a:miter lim="800000"/>
            <a:headEnd/>
            <a:tailEnd/>
          </a:ln>
        </p:spPr>
        <p:txBody>
          <a:bodyPr/>
          <a:lstStyle/>
          <a:p>
            <a:pPr fontAlgn="base">
              <a:lnSpc>
                <a:spcPct val="150000"/>
              </a:lnSpc>
              <a:spcBef>
                <a:spcPct val="0"/>
              </a:spcBef>
              <a:spcAft>
                <a:spcPct val="0"/>
              </a:spcAft>
              <a:buFont typeface="Wingdings" pitchFamily="2" charset="2"/>
              <a:buChar char="q"/>
              <a:defRPr/>
            </a:pPr>
            <a:r>
              <a:rPr lang="en-US" sz="2000" dirty="0">
                <a:solidFill>
                  <a:srgbClr val="292934"/>
                </a:solidFill>
                <a:latin typeface="Arial" panose="020B0604020202020204" pitchFamily="34" charset="0"/>
                <a:cs typeface="Arial" panose="020B0604020202020204" pitchFamily="34" charset="0"/>
              </a:rPr>
              <a:t>AES consists of so-called layers. Each layer manipulates all 128 bits of the data path (also called the state of the algorithm).</a:t>
            </a:r>
            <a:endParaRPr lang="en-US" sz="800"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buFont typeface="Wingdings" pitchFamily="2" charset="2"/>
              <a:buChar char="q"/>
              <a:defRPr/>
            </a:pPr>
            <a:r>
              <a:rPr lang="en-US" sz="2000" dirty="0">
                <a:solidFill>
                  <a:srgbClr val="292934"/>
                </a:solidFill>
                <a:latin typeface="Arial" panose="020B0604020202020204" pitchFamily="34" charset="0"/>
                <a:cs typeface="Arial" panose="020B0604020202020204" pitchFamily="34" charset="0"/>
              </a:rPr>
              <a:t>In AES, there are three different types of layers, as follows:</a:t>
            </a:r>
          </a:p>
          <a:p>
            <a:pPr fontAlgn="base">
              <a:lnSpc>
                <a:spcPct val="150000"/>
              </a:lnSpc>
              <a:spcBef>
                <a:spcPct val="0"/>
              </a:spcBef>
              <a:spcAft>
                <a:spcPct val="0"/>
              </a:spcAft>
              <a:defRPr/>
            </a:pPr>
            <a:r>
              <a:rPr lang="en-US" sz="700" dirty="0">
                <a:solidFill>
                  <a:srgbClr val="292934"/>
                </a:solidFill>
                <a:latin typeface="Arial" panose="020B0604020202020204" pitchFamily="34" charset="0"/>
                <a:cs typeface="Arial" panose="020B0604020202020204" pitchFamily="34" charset="0"/>
              </a:rPr>
              <a:t> </a:t>
            </a:r>
          </a:p>
          <a:p>
            <a:pPr marL="457200" indent="-457200" fontAlgn="base">
              <a:lnSpc>
                <a:spcPct val="150000"/>
              </a:lnSpc>
              <a:spcBef>
                <a:spcPct val="0"/>
              </a:spcBef>
              <a:spcAft>
                <a:spcPct val="0"/>
              </a:spcAft>
              <a:buFont typeface="+mj-lt"/>
              <a:buAutoNum type="arabicPeriod"/>
              <a:defRPr/>
            </a:pPr>
            <a:r>
              <a:rPr lang="en-US" sz="2000" i="1" dirty="0">
                <a:solidFill>
                  <a:srgbClr val="292934"/>
                </a:solidFill>
                <a:latin typeface="Arial" panose="020B0604020202020204" pitchFamily="34" charset="0"/>
                <a:cs typeface="Arial" panose="020B0604020202020204" pitchFamily="34" charset="0"/>
              </a:rPr>
              <a:t>Key Addition layer</a:t>
            </a:r>
          </a:p>
          <a:p>
            <a:pPr marL="457200" indent="-457200" fontAlgn="base">
              <a:lnSpc>
                <a:spcPct val="150000"/>
              </a:lnSpc>
              <a:spcBef>
                <a:spcPct val="0"/>
              </a:spcBef>
              <a:spcAft>
                <a:spcPct val="0"/>
              </a:spcAft>
              <a:buFont typeface="+mj-lt"/>
              <a:buAutoNum type="arabicPeriod"/>
              <a:defRPr/>
            </a:pPr>
            <a:r>
              <a:rPr lang="en-US" sz="2000" i="1" dirty="0">
                <a:solidFill>
                  <a:srgbClr val="292934"/>
                </a:solidFill>
                <a:latin typeface="Arial" panose="020B0604020202020204" pitchFamily="34" charset="0"/>
                <a:cs typeface="Arial" panose="020B0604020202020204" pitchFamily="34" charset="0"/>
              </a:rPr>
              <a:t>Byte Substitution layer (S-Box)</a:t>
            </a:r>
          </a:p>
          <a:p>
            <a:pPr marL="457200" indent="-457200" fontAlgn="base">
              <a:spcBef>
                <a:spcPct val="0"/>
              </a:spcBef>
              <a:spcAft>
                <a:spcPct val="0"/>
              </a:spcAft>
              <a:buFont typeface="+mj-lt"/>
              <a:buAutoNum type="arabicPeriod"/>
              <a:defRPr/>
            </a:pPr>
            <a:r>
              <a:rPr lang="en-US" sz="2000" i="1" dirty="0">
                <a:solidFill>
                  <a:srgbClr val="292934"/>
                </a:solidFill>
                <a:latin typeface="Arial" panose="020B0604020202020204" pitchFamily="34" charset="0"/>
                <a:cs typeface="Arial" panose="020B0604020202020204" pitchFamily="34" charset="0"/>
              </a:rPr>
              <a:t>Diffusion layer</a:t>
            </a:r>
          </a:p>
          <a:p>
            <a:pPr marL="457200" indent="-457200" fontAlgn="base">
              <a:spcBef>
                <a:spcPct val="0"/>
              </a:spcBef>
              <a:spcAft>
                <a:spcPct val="0"/>
              </a:spcAft>
              <a:defRPr/>
            </a:pPr>
            <a:endParaRPr lang="en-US" sz="2000"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buFont typeface="Wingdings" pitchFamily="2" charset="2"/>
              <a:buChar char="q"/>
              <a:defRPr/>
            </a:pPr>
            <a:r>
              <a:rPr lang="en-US" sz="2000" dirty="0">
                <a:solidFill>
                  <a:srgbClr val="292934"/>
                </a:solidFill>
                <a:latin typeface="Arial" panose="020B0604020202020204" pitchFamily="34" charset="0"/>
                <a:cs typeface="Arial" panose="020B0604020202020204" pitchFamily="34" charset="0"/>
              </a:rPr>
              <a:t>Each round, except the first, consists of all three layers </a:t>
            </a:r>
          </a:p>
          <a:p>
            <a:pPr fontAlgn="base">
              <a:lnSpc>
                <a:spcPct val="150000"/>
              </a:lnSpc>
              <a:spcBef>
                <a:spcPct val="0"/>
              </a:spcBef>
              <a:spcAft>
                <a:spcPct val="0"/>
              </a:spcAft>
              <a:buFont typeface="Wingdings" pitchFamily="2" charset="2"/>
              <a:buChar char="q"/>
              <a:defRPr/>
            </a:pPr>
            <a:endParaRPr lang="en-US" sz="500"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buFont typeface="Wingdings" pitchFamily="2" charset="2"/>
              <a:buChar char="q"/>
              <a:defRPr/>
            </a:pPr>
            <a:r>
              <a:rPr lang="en-US" sz="2000" dirty="0">
                <a:solidFill>
                  <a:srgbClr val="292934"/>
                </a:solidFill>
                <a:latin typeface="Arial" panose="020B0604020202020204" pitchFamily="34" charset="0"/>
                <a:cs typeface="Arial" panose="020B0604020202020204" pitchFamily="34" charset="0"/>
              </a:rPr>
              <a:t>The last round </a:t>
            </a:r>
            <a:r>
              <a:rPr lang="en-US" dirty="0">
                <a:solidFill>
                  <a:srgbClr val="292934"/>
                </a:solidFill>
                <a:latin typeface="Arial" panose="020B0604020202020204" pitchFamily="34" charset="0"/>
                <a:cs typeface="Arial" panose="020B0604020202020204" pitchFamily="34" charset="0"/>
              </a:rPr>
              <a:t>nr </a:t>
            </a:r>
            <a:r>
              <a:rPr lang="en-US" sz="2000" dirty="0">
                <a:solidFill>
                  <a:srgbClr val="292934"/>
                </a:solidFill>
                <a:latin typeface="Arial" panose="020B0604020202020204" pitchFamily="34" charset="0"/>
                <a:cs typeface="Arial" panose="020B0604020202020204" pitchFamily="34" charset="0"/>
              </a:rPr>
              <a:t>does not make use of the </a:t>
            </a:r>
            <a:r>
              <a:rPr lang="en-US" sz="2000" dirty="0" err="1">
                <a:solidFill>
                  <a:srgbClr val="292934"/>
                </a:solidFill>
                <a:latin typeface="Arial" panose="020B0604020202020204" pitchFamily="34" charset="0"/>
                <a:cs typeface="Arial" panose="020B0604020202020204" pitchFamily="34" charset="0"/>
              </a:rPr>
              <a:t>MixColumn</a:t>
            </a:r>
            <a:r>
              <a:rPr lang="en-US" sz="2000" dirty="0">
                <a:solidFill>
                  <a:srgbClr val="292934"/>
                </a:solidFill>
                <a:latin typeface="Arial" panose="020B0604020202020204" pitchFamily="34" charset="0"/>
                <a:cs typeface="Arial" panose="020B0604020202020204" pitchFamily="34" charset="0"/>
              </a:rPr>
              <a:t> transformation, </a:t>
            </a:r>
          </a:p>
          <a:p>
            <a:pPr fontAlgn="base">
              <a:spcBef>
                <a:spcPct val="0"/>
              </a:spcBef>
              <a:spcAft>
                <a:spcPct val="0"/>
              </a:spcAft>
              <a:buFont typeface="Wingdings" pitchFamily="2" charset="2"/>
              <a:buChar char="q"/>
              <a:defRPr/>
            </a:pPr>
            <a:endParaRPr lang="en-US" sz="500" dirty="0">
              <a:solidFill>
                <a:srgbClr val="29293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286585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 (Encryption Layers)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bwMode="auto">
          <a:xfrm>
            <a:off x="1524000" y="1299402"/>
            <a:ext cx="9144000" cy="5113337"/>
          </a:xfrm>
          <a:prstGeom prst="rect">
            <a:avLst/>
          </a:prstGeom>
          <a:noFill/>
          <a:ln w="9525">
            <a:noFill/>
            <a:miter lim="800000"/>
            <a:headEnd/>
            <a:tailEnd/>
          </a:ln>
        </p:spPr>
        <p:txBody>
          <a:bodyPr/>
          <a:lstStyle/>
          <a:p>
            <a:pPr marL="457200" indent="-457200" fontAlgn="base">
              <a:lnSpc>
                <a:spcPct val="150000"/>
              </a:lnSpc>
              <a:spcBef>
                <a:spcPct val="0"/>
              </a:spcBef>
              <a:spcAft>
                <a:spcPct val="0"/>
              </a:spcAft>
              <a:buFont typeface="+mj-lt"/>
              <a:buAutoNum type="arabicPeriod"/>
              <a:defRPr/>
            </a:pPr>
            <a:r>
              <a:rPr lang="en-US" sz="2000" b="1" dirty="0">
                <a:solidFill>
                  <a:srgbClr val="292934"/>
                </a:solidFill>
                <a:latin typeface="Arial" panose="020B0604020202020204" pitchFamily="34" charset="0"/>
                <a:cs typeface="Arial" panose="020B0604020202020204" pitchFamily="34" charset="0"/>
              </a:rPr>
              <a:t>Key Addition layer:  </a:t>
            </a:r>
            <a:r>
              <a:rPr lang="en-US" sz="2000" dirty="0">
                <a:solidFill>
                  <a:srgbClr val="292934"/>
                </a:solidFill>
                <a:latin typeface="Arial" panose="020B0604020202020204" pitchFamily="34" charset="0"/>
                <a:cs typeface="Arial" panose="020B0604020202020204" pitchFamily="34" charset="0"/>
              </a:rPr>
              <a:t>A 128-bit round key (also called </a:t>
            </a:r>
            <a:r>
              <a:rPr lang="en-US" sz="2000" dirty="0" err="1">
                <a:solidFill>
                  <a:srgbClr val="292934"/>
                </a:solidFill>
                <a:latin typeface="Arial" panose="020B0604020202020204" pitchFamily="34" charset="0"/>
                <a:cs typeface="Arial" panose="020B0604020202020204" pitchFamily="34" charset="0"/>
              </a:rPr>
              <a:t>subkey</a:t>
            </a:r>
            <a:r>
              <a:rPr lang="en-US" sz="2000" dirty="0">
                <a:solidFill>
                  <a:srgbClr val="292934"/>
                </a:solidFill>
                <a:latin typeface="Arial" panose="020B0604020202020204" pitchFamily="34" charset="0"/>
                <a:cs typeface="Arial" panose="020B0604020202020204" pitchFamily="34" charset="0"/>
              </a:rPr>
              <a:t>), which has been derived from the main key in the key schedule, is </a:t>
            </a:r>
            <a:r>
              <a:rPr lang="en-US" sz="2000" dirty="0" err="1">
                <a:solidFill>
                  <a:srgbClr val="292934"/>
                </a:solidFill>
                <a:latin typeface="Arial" panose="020B0604020202020204" pitchFamily="34" charset="0"/>
                <a:cs typeface="Arial" panose="020B0604020202020204" pitchFamily="34" charset="0"/>
              </a:rPr>
              <a:t>XORed</a:t>
            </a:r>
            <a:r>
              <a:rPr lang="en-US" sz="2000" dirty="0">
                <a:solidFill>
                  <a:srgbClr val="292934"/>
                </a:solidFill>
                <a:latin typeface="Arial" panose="020B0604020202020204" pitchFamily="34" charset="0"/>
                <a:cs typeface="Arial" panose="020B0604020202020204" pitchFamily="34" charset="0"/>
              </a:rPr>
              <a:t> to the state (data path to be encrypted (128 bits)). </a:t>
            </a:r>
          </a:p>
          <a:p>
            <a:pPr marL="457200" indent="-457200" fontAlgn="base">
              <a:spcBef>
                <a:spcPct val="0"/>
              </a:spcBef>
              <a:spcAft>
                <a:spcPct val="0"/>
              </a:spcAft>
              <a:buFont typeface="+mj-lt"/>
              <a:buAutoNum type="arabicPeriod"/>
              <a:defRPr/>
            </a:pPr>
            <a:endParaRPr lang="en-US" sz="2000" dirty="0">
              <a:solidFill>
                <a:srgbClr val="292934"/>
              </a:solidFill>
              <a:latin typeface="Arial" panose="020B0604020202020204" pitchFamily="34" charset="0"/>
              <a:cs typeface="Arial" panose="020B0604020202020204" pitchFamily="34" charset="0"/>
            </a:endParaRPr>
          </a:p>
          <a:p>
            <a:pPr marL="457200" indent="-457200" fontAlgn="base">
              <a:lnSpc>
                <a:spcPct val="150000"/>
              </a:lnSpc>
              <a:spcBef>
                <a:spcPct val="0"/>
              </a:spcBef>
              <a:spcAft>
                <a:spcPct val="0"/>
              </a:spcAft>
              <a:buFont typeface="+mj-lt"/>
              <a:buAutoNum type="arabicPeriod"/>
              <a:defRPr/>
            </a:pPr>
            <a:r>
              <a:rPr lang="en-US" sz="2000" b="1" dirty="0">
                <a:solidFill>
                  <a:srgbClr val="292934"/>
                </a:solidFill>
                <a:latin typeface="Arial" panose="020B0604020202020204" pitchFamily="34" charset="0"/>
                <a:cs typeface="Arial" panose="020B0604020202020204" pitchFamily="34" charset="0"/>
              </a:rPr>
              <a:t>Byte Substitution layer (S-Box): </a:t>
            </a:r>
            <a:r>
              <a:rPr lang="en-US" sz="2000" dirty="0">
                <a:solidFill>
                  <a:srgbClr val="292934"/>
                </a:solidFill>
                <a:latin typeface="Arial" panose="020B0604020202020204" pitchFamily="34" charset="0"/>
                <a:cs typeface="Arial" panose="020B0604020202020204" pitchFamily="34" charset="0"/>
              </a:rPr>
              <a:t>Each element of the state is </a:t>
            </a:r>
            <a:r>
              <a:rPr lang="en-US" sz="2000" u="sng" dirty="0">
                <a:solidFill>
                  <a:srgbClr val="292934"/>
                </a:solidFill>
                <a:latin typeface="Arial" panose="020B0604020202020204" pitchFamily="34" charset="0"/>
                <a:cs typeface="Arial" panose="020B0604020202020204" pitchFamily="34" charset="0"/>
              </a:rPr>
              <a:t>nonlinearly</a:t>
            </a:r>
            <a:r>
              <a:rPr lang="en-US" sz="2000" dirty="0">
                <a:solidFill>
                  <a:srgbClr val="292934"/>
                </a:solidFill>
                <a:latin typeface="Arial" panose="020B0604020202020204" pitchFamily="34" charset="0"/>
                <a:cs typeface="Arial" panose="020B0604020202020204" pitchFamily="34" charset="0"/>
              </a:rPr>
              <a:t> transformed using lookup tables with special mathematical properties, which provides confusion to the data.</a:t>
            </a:r>
          </a:p>
        </p:txBody>
      </p:sp>
    </p:spTree>
    <p:extLst>
      <p:ext uri="{BB962C8B-B14F-4D97-AF65-F5344CB8AC3E}">
        <p14:creationId xmlns:p14="http://schemas.microsoft.com/office/powerpoint/2010/main" val="273870348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 (Encryption Layers)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bwMode="auto">
          <a:xfrm>
            <a:off x="1524000" y="1299402"/>
            <a:ext cx="9144000" cy="5113337"/>
          </a:xfrm>
          <a:prstGeom prst="rect">
            <a:avLst/>
          </a:prstGeom>
          <a:noFill/>
          <a:ln w="9525">
            <a:noFill/>
            <a:miter lim="800000"/>
            <a:headEnd/>
            <a:tailEnd/>
          </a:ln>
        </p:spPr>
        <p:txBody>
          <a:bodyPr/>
          <a:lstStyle/>
          <a:p>
            <a:pPr marL="457200" indent="-457200" fontAlgn="base">
              <a:spcBef>
                <a:spcPct val="0"/>
              </a:spcBef>
              <a:spcAft>
                <a:spcPct val="0"/>
              </a:spcAft>
              <a:buFont typeface="+mj-lt"/>
              <a:buAutoNum type="arabicPeriod"/>
              <a:defRPr/>
            </a:pPr>
            <a:endParaRPr lang="en-US" sz="2000" b="1"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defRPr/>
            </a:pPr>
            <a:r>
              <a:rPr lang="en-US" sz="2000" b="1" dirty="0">
                <a:solidFill>
                  <a:srgbClr val="292934"/>
                </a:solidFill>
                <a:latin typeface="Arial" panose="020B0604020202020204" pitchFamily="34" charset="0"/>
                <a:cs typeface="Arial" panose="020B0604020202020204" pitchFamily="34" charset="0"/>
              </a:rPr>
              <a:t>3. Diffusion layer: </a:t>
            </a:r>
            <a:r>
              <a:rPr lang="en-US" sz="2000" dirty="0">
                <a:solidFill>
                  <a:srgbClr val="292934"/>
                </a:solidFill>
                <a:latin typeface="Arial" panose="020B0604020202020204" pitchFamily="34" charset="0"/>
                <a:cs typeface="Arial" panose="020B0604020202020204" pitchFamily="34" charset="0"/>
              </a:rPr>
              <a:t>It provides diffusion over all state bits, and consists of two sublayers, as follows:</a:t>
            </a:r>
          </a:p>
          <a:p>
            <a:pPr marL="514350" indent="-514350" fontAlgn="base">
              <a:lnSpc>
                <a:spcPct val="150000"/>
              </a:lnSpc>
              <a:spcBef>
                <a:spcPct val="0"/>
              </a:spcBef>
              <a:spcAft>
                <a:spcPct val="0"/>
              </a:spcAft>
              <a:buFont typeface="+mj-lt"/>
              <a:buAutoNum type="romanLcPeriod"/>
              <a:defRPr/>
            </a:pPr>
            <a:r>
              <a:rPr lang="en-US" sz="2000" dirty="0">
                <a:solidFill>
                  <a:srgbClr val="292934"/>
                </a:solidFill>
                <a:latin typeface="Arial" panose="020B0604020202020204" pitchFamily="34" charset="0"/>
                <a:cs typeface="Arial" panose="020B0604020202020204" pitchFamily="34" charset="0"/>
              </a:rPr>
              <a:t>The </a:t>
            </a:r>
            <a:r>
              <a:rPr lang="en-US" sz="2000" b="1" dirty="0" err="1">
                <a:solidFill>
                  <a:srgbClr val="292934"/>
                </a:solidFill>
                <a:latin typeface="Arial" panose="020B0604020202020204" pitchFamily="34" charset="0"/>
                <a:cs typeface="Arial" panose="020B0604020202020204" pitchFamily="34" charset="0"/>
              </a:rPr>
              <a:t>ShiftRows</a:t>
            </a:r>
            <a:r>
              <a:rPr lang="en-US" sz="2000" dirty="0">
                <a:solidFill>
                  <a:srgbClr val="292934"/>
                </a:solidFill>
                <a:latin typeface="Arial" panose="020B0604020202020204" pitchFamily="34" charset="0"/>
                <a:cs typeface="Arial" panose="020B0604020202020204" pitchFamily="34" charset="0"/>
              </a:rPr>
              <a:t> layer permutes the data on a byte level.</a:t>
            </a:r>
          </a:p>
          <a:p>
            <a:pPr marL="514350" indent="-514350" fontAlgn="base">
              <a:lnSpc>
                <a:spcPct val="150000"/>
              </a:lnSpc>
              <a:spcBef>
                <a:spcPct val="0"/>
              </a:spcBef>
              <a:spcAft>
                <a:spcPct val="0"/>
              </a:spcAft>
              <a:buFont typeface="+mj-lt"/>
              <a:buAutoNum type="romanLcPeriod"/>
              <a:defRPr/>
            </a:pPr>
            <a:r>
              <a:rPr lang="en-US" sz="2000" dirty="0">
                <a:solidFill>
                  <a:srgbClr val="292934"/>
                </a:solidFill>
                <a:latin typeface="Arial" panose="020B0604020202020204" pitchFamily="34" charset="0"/>
                <a:cs typeface="Arial" panose="020B0604020202020204" pitchFamily="34" charset="0"/>
              </a:rPr>
              <a:t> The </a:t>
            </a:r>
            <a:r>
              <a:rPr lang="en-US" sz="2000" b="1" dirty="0" err="1">
                <a:solidFill>
                  <a:srgbClr val="292934"/>
                </a:solidFill>
                <a:latin typeface="Arial" panose="020B0604020202020204" pitchFamily="34" charset="0"/>
                <a:cs typeface="Arial" panose="020B0604020202020204" pitchFamily="34" charset="0"/>
              </a:rPr>
              <a:t>MixColumn</a:t>
            </a:r>
            <a:r>
              <a:rPr lang="en-US" sz="2000" dirty="0">
                <a:solidFill>
                  <a:srgbClr val="292934"/>
                </a:solidFill>
                <a:latin typeface="Arial" panose="020B0604020202020204" pitchFamily="34" charset="0"/>
                <a:cs typeface="Arial" panose="020B0604020202020204" pitchFamily="34" charset="0"/>
              </a:rPr>
              <a:t> layer is a matrix operation which combines (mixes) blocks of four bytes.</a:t>
            </a:r>
          </a:p>
        </p:txBody>
      </p:sp>
    </p:spTree>
    <p:extLst>
      <p:ext uri="{BB962C8B-B14F-4D97-AF65-F5344CB8AC3E}">
        <p14:creationId xmlns:p14="http://schemas.microsoft.com/office/powerpoint/2010/main" val="276359198"/>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p:cNvSpPr txBox="1">
            <a:spLocks noChangeArrowheads="1"/>
          </p:cNvSpPr>
          <p:nvPr/>
        </p:nvSpPr>
        <p:spPr bwMode="auto">
          <a:xfrm>
            <a:off x="1524000" y="1052513"/>
            <a:ext cx="914400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sz="2000" dirty="0">
                <a:solidFill>
                  <a:srgbClr val="292934"/>
                </a:solidFill>
              </a:rPr>
              <a:t>Since it is a symmetric key algorithm, it has one main key shared between sender and recipient. </a:t>
            </a:r>
          </a:p>
          <a:p>
            <a:pPr eaLnBrk="1" fontAlgn="base" hangingPunct="1">
              <a:lnSpc>
                <a:spcPct val="150000"/>
              </a:lnSpc>
              <a:spcBef>
                <a:spcPct val="0"/>
              </a:spcBef>
              <a:spcAft>
                <a:spcPct val="0"/>
              </a:spcAft>
              <a:buFont typeface="Wingdings" panose="05000000000000000000" pitchFamily="2" charset="2"/>
              <a:buChar char="q"/>
            </a:pPr>
            <a:endParaRPr lang="en-US" altLang="ar-SA" sz="300"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sz="2000" dirty="0">
                <a:solidFill>
                  <a:srgbClr val="292934"/>
                </a:solidFill>
              </a:rPr>
              <a:t>The key schedule computes round keys, or </a:t>
            </a:r>
            <a:r>
              <a:rPr lang="en-US" altLang="ar-SA" sz="2000" dirty="0" err="1">
                <a:solidFill>
                  <a:srgbClr val="292934"/>
                </a:solidFill>
              </a:rPr>
              <a:t>subkeys</a:t>
            </a:r>
            <a:r>
              <a:rPr lang="en-US" altLang="ar-SA" sz="2000" dirty="0">
                <a:solidFill>
                  <a:srgbClr val="292934"/>
                </a:solidFill>
              </a:rPr>
              <a:t>, (k</a:t>
            </a:r>
            <a:r>
              <a:rPr lang="en-US" altLang="ar-SA" sz="1600" dirty="0">
                <a:solidFill>
                  <a:srgbClr val="292934"/>
                </a:solidFill>
              </a:rPr>
              <a:t>0</a:t>
            </a:r>
            <a:r>
              <a:rPr lang="en-US" altLang="ar-SA" sz="2000" dirty="0">
                <a:solidFill>
                  <a:srgbClr val="292934"/>
                </a:solidFill>
              </a:rPr>
              <a:t>,k</a:t>
            </a:r>
            <a:r>
              <a:rPr lang="en-US" altLang="ar-SA" sz="1600" dirty="0">
                <a:solidFill>
                  <a:srgbClr val="292934"/>
                </a:solidFill>
              </a:rPr>
              <a:t>1</a:t>
            </a:r>
            <a:r>
              <a:rPr lang="en-US" altLang="ar-SA" sz="2000" dirty="0">
                <a:solidFill>
                  <a:srgbClr val="292934"/>
                </a:solidFill>
              </a:rPr>
              <a:t>, . . . ,</a:t>
            </a:r>
            <a:r>
              <a:rPr lang="en-US" altLang="ar-SA" sz="2000" dirty="0" err="1">
                <a:solidFill>
                  <a:srgbClr val="292934"/>
                </a:solidFill>
              </a:rPr>
              <a:t>k</a:t>
            </a:r>
            <a:r>
              <a:rPr lang="en-US" altLang="ar-SA" sz="1600" dirty="0" err="1">
                <a:solidFill>
                  <a:srgbClr val="292934"/>
                </a:solidFill>
              </a:rPr>
              <a:t>nr</a:t>
            </a:r>
            <a:r>
              <a:rPr lang="en-US" altLang="ar-SA" sz="2000" dirty="0">
                <a:solidFill>
                  <a:srgbClr val="292934"/>
                </a:solidFill>
              </a:rPr>
              <a:t> ) from the original AES key.</a:t>
            </a:r>
          </a:p>
          <a:p>
            <a:pPr eaLnBrk="1" fontAlgn="base" hangingPunct="1">
              <a:lnSpc>
                <a:spcPct val="150000"/>
              </a:lnSpc>
              <a:spcBef>
                <a:spcPct val="0"/>
              </a:spcBef>
              <a:spcAft>
                <a:spcPct val="0"/>
              </a:spcAft>
              <a:buFont typeface="Wingdings" panose="05000000000000000000" pitchFamily="2" charset="2"/>
              <a:buChar char="q"/>
            </a:pPr>
            <a:r>
              <a:rPr lang="en-US" altLang="ar-SA" sz="2000" dirty="0">
                <a:solidFill>
                  <a:srgbClr val="292934"/>
                </a:solidFill>
              </a:rPr>
              <a:t>It should be mentioned at this stage that all operations within the AES layers use </a:t>
            </a:r>
            <a:r>
              <a:rPr lang="en-US" altLang="ar-SA" sz="2000" i="1" dirty="0">
                <a:solidFill>
                  <a:srgbClr val="292934"/>
                </a:solidFill>
              </a:rPr>
              <a:t>Galois field </a:t>
            </a:r>
            <a:r>
              <a:rPr lang="en-US" altLang="ar-SA" sz="2000" dirty="0">
                <a:solidFill>
                  <a:srgbClr val="292934"/>
                </a:solidFill>
              </a:rPr>
              <a:t>computations</a:t>
            </a:r>
          </a:p>
          <a:p>
            <a:pPr eaLnBrk="1" fontAlgn="base" hangingPunct="1">
              <a:lnSpc>
                <a:spcPct val="150000"/>
              </a:lnSpc>
              <a:spcBef>
                <a:spcPct val="0"/>
              </a:spcBef>
              <a:spcAft>
                <a:spcPct val="0"/>
              </a:spcAft>
              <a:buFont typeface="Wingdings" panose="05000000000000000000" pitchFamily="2" charset="2"/>
              <a:buChar char="q"/>
            </a:pPr>
            <a:r>
              <a:rPr lang="en-US" altLang="ar-SA" sz="2000" dirty="0">
                <a:solidFill>
                  <a:srgbClr val="292934"/>
                </a:solidFill>
              </a:rPr>
              <a:t>Galois field is a new mathematical concept, which is widely used in cryptographic operations for both symmetric and public-key algorithms</a:t>
            </a:r>
          </a:p>
        </p:txBody>
      </p:sp>
    </p:spTree>
    <p:extLst>
      <p:ext uri="{BB962C8B-B14F-4D97-AF65-F5344CB8AC3E}">
        <p14:creationId xmlns:p14="http://schemas.microsoft.com/office/powerpoint/2010/main" val="107851777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03681" y="1144199"/>
            <a:ext cx="6820280" cy="546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781975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Overview of the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573671" y="1397013"/>
            <a:ext cx="89281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buFont typeface="Wingdings" panose="05000000000000000000" pitchFamily="2" charset="2"/>
              <a:buChar char="Ø"/>
            </a:pPr>
            <a:r>
              <a:rPr lang="en-US" altLang="ar-SA" b="1" u="sng" dirty="0">
                <a:solidFill>
                  <a:srgbClr val="292934"/>
                </a:solidFill>
              </a:rPr>
              <a:t>Question</a:t>
            </a:r>
            <a:r>
              <a:rPr lang="en-US" altLang="ar-SA" dirty="0">
                <a:solidFill>
                  <a:srgbClr val="292934"/>
                </a:solidFill>
              </a:rPr>
              <a:t>: What does happen inside the layers??</a:t>
            </a:r>
          </a:p>
          <a:p>
            <a:pPr eaLnBrk="1" fontAlgn="base" hangingPunct="1">
              <a:spcBef>
                <a:spcPct val="0"/>
              </a:spcBef>
              <a:spcAft>
                <a:spcPct val="0"/>
              </a:spcAft>
              <a:buFont typeface="Wingdings" panose="05000000000000000000" pitchFamily="2" charset="2"/>
              <a:buChar char="Ø"/>
            </a:pPr>
            <a:endParaRPr lang="en-US" altLang="ar-SA" dirty="0">
              <a:solidFill>
                <a:srgbClr val="292934"/>
              </a:solidFill>
            </a:endParaRPr>
          </a:p>
          <a:p>
            <a:pPr eaLnBrk="1" fontAlgn="base" hangingPunct="1">
              <a:spcBef>
                <a:spcPct val="0"/>
              </a:spcBef>
              <a:spcAft>
                <a:spcPct val="0"/>
              </a:spcAft>
              <a:buFont typeface="Wingdings" panose="05000000000000000000" pitchFamily="2" charset="2"/>
              <a:buChar char="Ø"/>
            </a:pPr>
            <a:endParaRPr lang="ar-SA" altLang="ar-SA" dirty="0">
              <a:solidFill>
                <a:srgbClr val="292934"/>
              </a:solidFill>
            </a:endParaRPr>
          </a:p>
        </p:txBody>
      </p:sp>
    </p:spTree>
    <p:extLst>
      <p:ext uri="{BB962C8B-B14F-4D97-AF65-F5344CB8AC3E}">
        <p14:creationId xmlns:p14="http://schemas.microsoft.com/office/powerpoint/2010/main" val="11432615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Internal Structure of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1450" y="1174750"/>
            <a:ext cx="7036054" cy="506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5"/>
          <p:cNvSpPr txBox="1">
            <a:spLocks noChangeArrowheads="1"/>
          </p:cNvSpPr>
          <p:nvPr/>
        </p:nvSpPr>
        <p:spPr bwMode="auto">
          <a:xfrm>
            <a:off x="1524001" y="4106863"/>
            <a:ext cx="1983428"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a:solidFill>
                  <a:srgbClr val="292934"/>
                </a:solidFill>
              </a:rPr>
              <a:t>Internal structure of a single AES round</a:t>
            </a:r>
            <a:endParaRPr lang="ar-SA" altLang="ar-SA">
              <a:solidFill>
                <a:srgbClr val="292934"/>
              </a:solidFill>
            </a:endParaRPr>
          </a:p>
        </p:txBody>
      </p:sp>
      <p:sp>
        <p:nvSpPr>
          <p:cNvPr id="13" name="Footer Placeholder 8"/>
          <p:cNvSpPr>
            <a:spLocks noGrp="1"/>
          </p:cNvSpPr>
          <p:nvPr>
            <p:ph type="ftr" sz="quarter" idx="11"/>
          </p:nvPr>
        </p:nvSpPr>
        <p:spPr bwMode="auto">
          <a:xfrm>
            <a:off x="2495549" y="6453188"/>
            <a:ext cx="6885895" cy="3286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1" eaLnBrk="1" fontAlgn="base" hangingPunct="1">
              <a:spcBef>
                <a:spcPct val="0"/>
              </a:spcBef>
              <a:spcAft>
                <a:spcPct val="0"/>
              </a:spcAft>
            </a:pPr>
            <a:r>
              <a:rPr lang="en-US" altLang="ar-SA">
                <a:solidFill>
                  <a:srgbClr val="292934"/>
                </a:solidFill>
              </a:rPr>
              <a:t>The presented figure is taken from the book: C. Paar and J. Pelzl. Understanding Cryptography</a:t>
            </a:r>
            <a:endParaRPr lang="fr-FR" altLang="ar-SA">
              <a:solidFill>
                <a:srgbClr val="292934"/>
              </a:solidFill>
            </a:endParaRPr>
          </a:p>
        </p:txBody>
      </p:sp>
    </p:spTree>
    <p:extLst>
      <p:ext uri="{BB962C8B-B14F-4D97-AF65-F5344CB8AC3E}">
        <p14:creationId xmlns:p14="http://schemas.microsoft.com/office/powerpoint/2010/main" val="44214092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Internal Structure of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p:cNvSpPr txBox="1"/>
          <p:nvPr/>
        </p:nvSpPr>
        <p:spPr>
          <a:xfrm>
            <a:off x="1708976" y="1244411"/>
            <a:ext cx="8640762" cy="4524375"/>
          </a:xfrm>
          <a:prstGeom prst="rect">
            <a:avLst/>
          </a:prstGeom>
          <a:noFill/>
        </p:spPr>
        <p:txBody>
          <a:bodyPr rtlCol="1">
            <a:spAutoFit/>
          </a:bodyPr>
          <a:lstStyle/>
          <a:p>
            <a:pPr fontAlgn="base">
              <a:spcBef>
                <a:spcPct val="0"/>
              </a:spcBef>
              <a:spcAft>
                <a:spcPct val="0"/>
              </a:spcAft>
              <a:buFont typeface="Wingdings" pitchFamily="2" charset="2"/>
              <a:buChar char="Ø"/>
              <a:defRPr/>
            </a:pPr>
            <a:r>
              <a:rPr lang="en-US" dirty="0">
                <a:solidFill>
                  <a:srgbClr val="292934"/>
                </a:solidFill>
                <a:latin typeface="Arial" panose="020B0604020202020204" pitchFamily="34" charset="0"/>
                <a:cs typeface="Arial" panose="020B0604020202020204" pitchFamily="34" charset="0"/>
              </a:rPr>
              <a:t>Note that AES is not a </a:t>
            </a:r>
            <a:r>
              <a:rPr lang="en-US" dirty="0" err="1">
                <a:solidFill>
                  <a:srgbClr val="292934"/>
                </a:solidFill>
                <a:latin typeface="Arial" panose="020B0604020202020204" pitchFamily="34" charset="0"/>
                <a:cs typeface="Arial" panose="020B0604020202020204" pitchFamily="34" charset="0"/>
              </a:rPr>
              <a:t>feistel</a:t>
            </a:r>
            <a:r>
              <a:rPr lang="en-US" dirty="0">
                <a:solidFill>
                  <a:srgbClr val="292934"/>
                </a:solidFill>
                <a:latin typeface="Arial" panose="020B0604020202020204" pitchFamily="34" charset="0"/>
                <a:cs typeface="Arial" panose="020B0604020202020204" pitchFamily="34" charset="0"/>
              </a:rPr>
              <a:t> network algorithm</a:t>
            </a:r>
          </a:p>
          <a:p>
            <a:pPr fontAlgn="base">
              <a:spcBef>
                <a:spcPct val="0"/>
              </a:spcBef>
              <a:spcAft>
                <a:spcPct val="0"/>
              </a:spcAft>
              <a:defRPr/>
            </a:pPr>
            <a:endParaRPr lang="en-US" dirty="0">
              <a:solidFill>
                <a:srgbClr val="292934"/>
              </a:solidFill>
              <a:latin typeface="Arial" panose="020B0604020202020204" pitchFamily="34" charset="0"/>
              <a:cs typeface="Arial" panose="020B0604020202020204" pitchFamily="34" charset="0"/>
            </a:endParaRPr>
          </a:p>
          <a:p>
            <a:pPr fontAlgn="base">
              <a:spcBef>
                <a:spcPct val="0"/>
              </a:spcBef>
              <a:spcAft>
                <a:spcPct val="0"/>
              </a:spcAft>
              <a:buFont typeface="Wingdings" pitchFamily="2" charset="2"/>
              <a:buChar char="Ø"/>
              <a:defRPr/>
            </a:pPr>
            <a:r>
              <a:rPr lang="en-US" dirty="0">
                <a:solidFill>
                  <a:srgbClr val="292934"/>
                </a:solidFill>
                <a:latin typeface="Arial" panose="020B0604020202020204" pitchFamily="34" charset="0"/>
                <a:cs typeface="Arial" panose="020B0604020202020204" pitchFamily="34" charset="0"/>
              </a:rPr>
              <a:t>Each encryption round of AES can be described as follows:</a:t>
            </a:r>
          </a:p>
          <a:p>
            <a:pPr fontAlgn="base">
              <a:spcBef>
                <a:spcPct val="0"/>
              </a:spcBef>
              <a:spcAft>
                <a:spcPct val="0"/>
              </a:spcAft>
              <a:defRPr/>
            </a:pPr>
            <a:endParaRPr lang="en-US" dirty="0">
              <a:solidFill>
                <a:srgbClr val="292934"/>
              </a:solidFill>
              <a:latin typeface="Arial" panose="020B0604020202020204" pitchFamily="34" charset="0"/>
              <a:cs typeface="Arial" panose="020B0604020202020204" pitchFamily="34" charset="0"/>
            </a:endParaRPr>
          </a:p>
          <a:p>
            <a:pPr marL="342900" indent="-342900" fontAlgn="base">
              <a:lnSpc>
                <a:spcPct val="150000"/>
              </a:lnSpc>
              <a:spcBef>
                <a:spcPct val="0"/>
              </a:spcBef>
              <a:spcAft>
                <a:spcPct val="0"/>
              </a:spcAft>
              <a:buFont typeface="+mj-lt"/>
              <a:buAutoNum type="arabicParenR"/>
              <a:defRPr/>
            </a:pPr>
            <a:r>
              <a:rPr lang="en-US" dirty="0">
                <a:solidFill>
                  <a:srgbClr val="292934"/>
                </a:solidFill>
                <a:latin typeface="Arial" panose="020B0604020202020204" pitchFamily="34" charset="0"/>
                <a:cs typeface="Arial" panose="020B0604020202020204" pitchFamily="34" charset="0"/>
              </a:rPr>
              <a:t>The 16-byte input A</a:t>
            </a:r>
            <a:r>
              <a:rPr lang="en-US" sz="1200" dirty="0">
                <a:solidFill>
                  <a:srgbClr val="292934"/>
                </a:solidFill>
                <a:latin typeface="Arial" panose="020B0604020202020204" pitchFamily="34" charset="0"/>
                <a:cs typeface="Arial" panose="020B0604020202020204" pitchFamily="34" charset="0"/>
              </a:rPr>
              <a:t>0</a:t>
            </a:r>
            <a:r>
              <a:rPr lang="en-US" dirty="0">
                <a:solidFill>
                  <a:srgbClr val="292934"/>
                </a:solidFill>
                <a:latin typeface="Arial" panose="020B0604020202020204" pitchFamily="34" charset="0"/>
                <a:cs typeface="Arial" panose="020B0604020202020204" pitchFamily="34" charset="0"/>
              </a:rPr>
              <a:t>, . . . ,A</a:t>
            </a:r>
            <a:r>
              <a:rPr lang="en-US" sz="1200" dirty="0">
                <a:solidFill>
                  <a:srgbClr val="292934"/>
                </a:solidFill>
                <a:latin typeface="Arial" panose="020B0604020202020204" pitchFamily="34" charset="0"/>
                <a:cs typeface="Arial" panose="020B0604020202020204" pitchFamily="34" charset="0"/>
              </a:rPr>
              <a:t>15</a:t>
            </a:r>
            <a:r>
              <a:rPr lang="en-US" dirty="0">
                <a:solidFill>
                  <a:srgbClr val="292934"/>
                </a:solidFill>
                <a:latin typeface="Arial" panose="020B0604020202020204" pitchFamily="34" charset="0"/>
                <a:cs typeface="Arial" panose="020B0604020202020204" pitchFamily="34" charset="0"/>
              </a:rPr>
              <a:t> is fed byte-wise into the S-Box</a:t>
            </a:r>
          </a:p>
          <a:p>
            <a:pPr marL="342900" indent="-342900" fontAlgn="base">
              <a:lnSpc>
                <a:spcPct val="150000"/>
              </a:lnSpc>
              <a:spcBef>
                <a:spcPct val="0"/>
              </a:spcBef>
              <a:spcAft>
                <a:spcPct val="0"/>
              </a:spcAft>
              <a:buFont typeface="+mj-lt"/>
              <a:buAutoNum type="arabicParenR"/>
              <a:defRPr/>
            </a:pPr>
            <a:r>
              <a:rPr lang="en-US" dirty="0">
                <a:solidFill>
                  <a:srgbClr val="292934"/>
                </a:solidFill>
                <a:latin typeface="Arial" panose="020B0604020202020204" pitchFamily="34" charset="0"/>
                <a:cs typeface="Arial" panose="020B0604020202020204" pitchFamily="34" charset="0"/>
              </a:rPr>
              <a:t>The 16-byte output B</a:t>
            </a:r>
            <a:r>
              <a:rPr lang="en-US" sz="1200" dirty="0">
                <a:solidFill>
                  <a:srgbClr val="292934"/>
                </a:solidFill>
                <a:latin typeface="Arial" panose="020B0604020202020204" pitchFamily="34" charset="0"/>
                <a:cs typeface="Arial" panose="020B0604020202020204" pitchFamily="34" charset="0"/>
              </a:rPr>
              <a:t>0</a:t>
            </a:r>
            <a:r>
              <a:rPr lang="en-US" dirty="0">
                <a:solidFill>
                  <a:srgbClr val="292934"/>
                </a:solidFill>
                <a:latin typeface="Arial" panose="020B0604020202020204" pitchFamily="34" charset="0"/>
                <a:cs typeface="Arial" panose="020B0604020202020204" pitchFamily="34" charset="0"/>
              </a:rPr>
              <a:t>, . . . ,B</a:t>
            </a:r>
            <a:r>
              <a:rPr lang="en-US" sz="1200" dirty="0">
                <a:solidFill>
                  <a:srgbClr val="292934"/>
                </a:solidFill>
                <a:latin typeface="Arial" panose="020B0604020202020204" pitchFamily="34" charset="0"/>
                <a:cs typeface="Arial" panose="020B0604020202020204" pitchFamily="34" charset="0"/>
              </a:rPr>
              <a:t>15</a:t>
            </a:r>
            <a:r>
              <a:rPr lang="en-US" dirty="0">
                <a:solidFill>
                  <a:srgbClr val="292934"/>
                </a:solidFill>
                <a:latin typeface="Arial" panose="020B0604020202020204" pitchFamily="34" charset="0"/>
                <a:cs typeface="Arial" panose="020B0604020202020204" pitchFamily="34" charset="0"/>
              </a:rPr>
              <a:t> is permuted byte-wise in the </a:t>
            </a:r>
            <a:r>
              <a:rPr lang="en-US" dirty="0" err="1">
                <a:solidFill>
                  <a:srgbClr val="292934"/>
                </a:solidFill>
                <a:latin typeface="Arial" panose="020B0604020202020204" pitchFamily="34" charset="0"/>
                <a:cs typeface="Arial" panose="020B0604020202020204" pitchFamily="34" charset="0"/>
              </a:rPr>
              <a:t>ShiftRows</a:t>
            </a:r>
            <a:r>
              <a:rPr lang="en-US" dirty="0">
                <a:solidFill>
                  <a:srgbClr val="292934"/>
                </a:solidFill>
                <a:latin typeface="Arial" panose="020B0604020202020204" pitchFamily="34" charset="0"/>
                <a:cs typeface="Arial" panose="020B0604020202020204" pitchFamily="34" charset="0"/>
              </a:rPr>
              <a:t> layer</a:t>
            </a:r>
          </a:p>
          <a:p>
            <a:pPr marL="342900" indent="-342900" fontAlgn="base">
              <a:lnSpc>
                <a:spcPct val="150000"/>
              </a:lnSpc>
              <a:spcBef>
                <a:spcPct val="0"/>
              </a:spcBef>
              <a:spcAft>
                <a:spcPct val="0"/>
              </a:spcAft>
              <a:buFont typeface="+mj-lt"/>
              <a:buAutoNum type="arabicParenR"/>
              <a:defRPr/>
            </a:pPr>
            <a:r>
              <a:rPr lang="en-US" dirty="0">
                <a:solidFill>
                  <a:srgbClr val="292934"/>
                </a:solidFill>
                <a:latin typeface="Arial" panose="020B0604020202020204" pitchFamily="34" charset="0"/>
                <a:cs typeface="Arial" panose="020B0604020202020204" pitchFamily="34" charset="0"/>
              </a:rPr>
              <a:t>Then, the output is mixed by the </a:t>
            </a:r>
            <a:r>
              <a:rPr lang="en-US" dirty="0" err="1">
                <a:solidFill>
                  <a:srgbClr val="292934"/>
                </a:solidFill>
                <a:latin typeface="Arial" panose="020B0604020202020204" pitchFamily="34" charset="0"/>
                <a:cs typeface="Arial" panose="020B0604020202020204" pitchFamily="34" charset="0"/>
              </a:rPr>
              <a:t>MixColumn</a:t>
            </a:r>
            <a:r>
              <a:rPr lang="en-US" dirty="0">
                <a:solidFill>
                  <a:srgbClr val="292934"/>
                </a:solidFill>
                <a:latin typeface="Arial" panose="020B0604020202020204" pitchFamily="34" charset="0"/>
                <a:cs typeface="Arial" panose="020B0604020202020204" pitchFamily="34" charset="0"/>
              </a:rPr>
              <a:t> transformation c(x).</a:t>
            </a:r>
          </a:p>
          <a:p>
            <a:pPr marL="342900" indent="-342900" fontAlgn="base">
              <a:lnSpc>
                <a:spcPct val="150000"/>
              </a:lnSpc>
              <a:spcBef>
                <a:spcPct val="0"/>
              </a:spcBef>
              <a:spcAft>
                <a:spcPct val="0"/>
              </a:spcAft>
              <a:buFont typeface="+mj-lt"/>
              <a:buAutoNum type="arabicParenR"/>
              <a:defRPr/>
            </a:pPr>
            <a:r>
              <a:rPr lang="en-US" dirty="0">
                <a:solidFill>
                  <a:srgbClr val="292934"/>
                </a:solidFill>
                <a:latin typeface="Arial" panose="020B0604020202020204" pitchFamily="34" charset="0"/>
                <a:cs typeface="Arial" panose="020B0604020202020204" pitchFamily="34" charset="0"/>
              </a:rPr>
              <a:t>Finally, the 128-bit </a:t>
            </a:r>
            <a:r>
              <a:rPr lang="en-US" dirty="0" err="1">
                <a:solidFill>
                  <a:srgbClr val="292934"/>
                </a:solidFill>
                <a:latin typeface="Arial" panose="020B0604020202020204" pitchFamily="34" charset="0"/>
                <a:cs typeface="Arial" panose="020B0604020202020204" pitchFamily="34" charset="0"/>
              </a:rPr>
              <a:t>subkey</a:t>
            </a:r>
            <a:r>
              <a:rPr lang="en-US" dirty="0">
                <a:solidFill>
                  <a:srgbClr val="292934"/>
                </a:solidFill>
                <a:latin typeface="Arial" panose="020B0604020202020204" pitchFamily="34" charset="0"/>
                <a:cs typeface="Arial" panose="020B0604020202020204" pitchFamily="34" charset="0"/>
              </a:rPr>
              <a:t> </a:t>
            </a:r>
            <a:r>
              <a:rPr lang="en-US" dirty="0" err="1">
                <a:solidFill>
                  <a:srgbClr val="292934"/>
                </a:solidFill>
                <a:latin typeface="Arial" panose="020B0604020202020204" pitchFamily="34" charset="0"/>
                <a:cs typeface="Arial" panose="020B0604020202020204" pitchFamily="34" charset="0"/>
              </a:rPr>
              <a:t>ki</a:t>
            </a:r>
            <a:r>
              <a:rPr lang="en-US" sz="1000" dirty="0">
                <a:solidFill>
                  <a:srgbClr val="292934"/>
                </a:solidFill>
                <a:latin typeface="Arial" panose="020B0604020202020204" pitchFamily="34" charset="0"/>
                <a:cs typeface="Arial" panose="020B0604020202020204" pitchFamily="34" charset="0"/>
              </a:rPr>
              <a:t> </a:t>
            </a:r>
            <a:r>
              <a:rPr lang="en-US" dirty="0">
                <a:solidFill>
                  <a:srgbClr val="292934"/>
                </a:solidFill>
                <a:latin typeface="Arial" panose="020B0604020202020204" pitchFamily="34" charset="0"/>
                <a:cs typeface="Arial" panose="020B0604020202020204" pitchFamily="34" charset="0"/>
              </a:rPr>
              <a:t>is </a:t>
            </a:r>
            <a:r>
              <a:rPr lang="en-US" dirty="0" err="1">
                <a:solidFill>
                  <a:srgbClr val="292934"/>
                </a:solidFill>
                <a:latin typeface="Arial" panose="020B0604020202020204" pitchFamily="34" charset="0"/>
                <a:cs typeface="Arial" panose="020B0604020202020204" pitchFamily="34" charset="0"/>
              </a:rPr>
              <a:t>XORed</a:t>
            </a:r>
            <a:r>
              <a:rPr lang="en-US" dirty="0">
                <a:solidFill>
                  <a:srgbClr val="292934"/>
                </a:solidFill>
                <a:latin typeface="Arial" panose="020B0604020202020204" pitchFamily="34" charset="0"/>
                <a:cs typeface="Arial" panose="020B0604020202020204" pitchFamily="34" charset="0"/>
              </a:rPr>
              <a:t> with the intermediate result</a:t>
            </a:r>
          </a:p>
          <a:p>
            <a:pPr fontAlgn="base">
              <a:lnSpc>
                <a:spcPct val="150000"/>
              </a:lnSpc>
              <a:spcBef>
                <a:spcPct val="0"/>
              </a:spcBef>
              <a:spcAft>
                <a:spcPct val="0"/>
              </a:spcAft>
              <a:defRPr/>
            </a:pPr>
            <a:r>
              <a:rPr lang="en-US" b="1" dirty="0">
                <a:solidFill>
                  <a:srgbClr val="292934"/>
                </a:solidFill>
                <a:latin typeface="Arial" panose="020B0604020202020204" pitchFamily="34" charset="0"/>
                <a:cs typeface="Arial" panose="020B0604020202020204" pitchFamily="34" charset="0"/>
              </a:rPr>
              <a:t>Note</a:t>
            </a:r>
            <a:r>
              <a:rPr lang="en-US" dirty="0">
                <a:solidFill>
                  <a:srgbClr val="292934"/>
                </a:solidFill>
                <a:latin typeface="Arial" panose="020B0604020202020204" pitchFamily="34" charset="0"/>
                <a:cs typeface="Arial" panose="020B0604020202020204" pitchFamily="34" charset="0"/>
              </a:rPr>
              <a:t>: Unlike DES, the AES is a byte-oriented cipher</a:t>
            </a:r>
          </a:p>
          <a:p>
            <a:pPr fontAlgn="base">
              <a:lnSpc>
                <a:spcPct val="150000"/>
              </a:lnSpc>
              <a:spcBef>
                <a:spcPct val="0"/>
              </a:spcBef>
              <a:spcAft>
                <a:spcPct val="0"/>
              </a:spcAft>
              <a:defRPr/>
            </a:pPr>
            <a:r>
              <a:rPr lang="en-US" dirty="0">
                <a:solidFill>
                  <a:srgbClr val="292934"/>
                </a:solidFill>
                <a:latin typeface="Arial" panose="020B0604020202020204" pitchFamily="34" charset="0"/>
                <a:cs typeface="Arial" panose="020B0604020202020204" pitchFamily="34" charset="0"/>
              </a:rPr>
              <a:t>Note that at the beginning of AES and the very end, a sub-key is added (key whitening)</a:t>
            </a:r>
          </a:p>
          <a:p>
            <a:pPr fontAlgn="base">
              <a:lnSpc>
                <a:spcPct val="150000"/>
              </a:lnSpc>
              <a:spcBef>
                <a:spcPct val="0"/>
              </a:spcBef>
              <a:spcAft>
                <a:spcPct val="0"/>
              </a:spcAft>
              <a:defRPr/>
            </a:pPr>
            <a:endParaRPr lang="ar-SA" dirty="0">
              <a:solidFill>
                <a:srgbClr val="292934"/>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7478378"/>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Internal Structure of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703388" y="1566291"/>
            <a:ext cx="8856662"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In order to understand how the data moves through AES, we first imagine that the</a:t>
            </a:r>
          </a:p>
          <a:p>
            <a:pPr eaLnBrk="1" fontAlgn="base" hangingPunct="1">
              <a:lnSpc>
                <a:spcPct val="150000"/>
              </a:lnSpc>
              <a:spcBef>
                <a:spcPct val="0"/>
              </a:spcBef>
              <a:spcAft>
                <a:spcPct val="0"/>
              </a:spcAft>
            </a:pPr>
            <a:r>
              <a:rPr lang="en-US" altLang="ar-SA" dirty="0">
                <a:solidFill>
                  <a:srgbClr val="292934"/>
                </a:solidFill>
              </a:rPr>
              <a:t>state A (i.e., the 128-bit data path) consisting of 16 bytes A</a:t>
            </a:r>
            <a:r>
              <a:rPr lang="en-US" altLang="ar-SA" sz="1400" dirty="0">
                <a:solidFill>
                  <a:srgbClr val="292934"/>
                </a:solidFill>
              </a:rPr>
              <a:t>0</a:t>
            </a:r>
            <a:r>
              <a:rPr lang="en-US" altLang="ar-SA" dirty="0">
                <a:solidFill>
                  <a:srgbClr val="292934"/>
                </a:solidFill>
              </a:rPr>
              <a:t>,A</a:t>
            </a:r>
            <a:r>
              <a:rPr lang="en-US" altLang="ar-SA" sz="1400" dirty="0">
                <a:solidFill>
                  <a:srgbClr val="292934"/>
                </a:solidFill>
              </a:rPr>
              <a:t>1</a:t>
            </a:r>
            <a:r>
              <a:rPr lang="en-US" altLang="ar-SA" dirty="0">
                <a:solidFill>
                  <a:srgbClr val="292934"/>
                </a:solidFill>
              </a:rPr>
              <a:t>, . . . ,A</a:t>
            </a:r>
            <a:r>
              <a:rPr lang="en-US" altLang="ar-SA" sz="1400" dirty="0">
                <a:solidFill>
                  <a:srgbClr val="292934"/>
                </a:solidFill>
              </a:rPr>
              <a:t>15</a:t>
            </a:r>
            <a:r>
              <a:rPr lang="en-US" altLang="ar-SA" dirty="0">
                <a:solidFill>
                  <a:srgbClr val="292934"/>
                </a:solidFill>
              </a:rPr>
              <a:t> is arranged in a four-by-four byte matrix:</a:t>
            </a:r>
            <a:endParaRPr lang="ar-SA" altLang="ar-SA" dirty="0">
              <a:solidFill>
                <a:srgbClr val="292934"/>
              </a:solidFill>
            </a:endParaRPr>
          </a:p>
        </p:txBody>
      </p:sp>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05414" y="3077591"/>
            <a:ext cx="17811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1823118"/>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Internal Structure of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4"/>
          <p:cNvSpPr txBox="1">
            <a:spLocks noChangeArrowheads="1"/>
          </p:cNvSpPr>
          <p:nvPr/>
        </p:nvSpPr>
        <p:spPr bwMode="auto">
          <a:xfrm>
            <a:off x="1514856" y="1746695"/>
            <a:ext cx="9036050" cy="1269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sz="1700" dirty="0">
                <a:solidFill>
                  <a:srgbClr val="292934"/>
                </a:solidFill>
              </a:rPr>
              <a:t>AES operates on elements, columns or rows of the current state matrix. Similarly, the key bytes are arranged into a matrix with four rows and four (128-bit key), six (192-bit key) or eight (256-bit key) columns. Here is, as an example, the state matrix of a 192-bit key:</a:t>
            </a:r>
            <a:endParaRPr lang="ar-SA" altLang="ar-SA" sz="1700" dirty="0">
              <a:solidFill>
                <a:srgbClr val="292934"/>
              </a:solidFill>
            </a:endParaRPr>
          </a:p>
        </p:txBody>
      </p:sp>
      <p:pic>
        <p:nvPicPr>
          <p:cNvPr id="1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91457" y="3042096"/>
            <a:ext cx="2771775"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939912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287458"/>
            <a:ext cx="6774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Internal Structure of AES Algorithm</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703388" y="1138366"/>
            <a:ext cx="8856662"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a:t>
            </a:r>
            <a:r>
              <a:rPr lang="en-US" altLang="ar-SA" u="sng" dirty="0">
                <a:solidFill>
                  <a:srgbClr val="292934"/>
                </a:solidFill>
              </a:rPr>
              <a:t> Byte Substitution layer </a:t>
            </a:r>
            <a:r>
              <a:rPr lang="en-US" altLang="ar-SA" dirty="0">
                <a:solidFill>
                  <a:srgbClr val="292934"/>
                </a:solidFill>
              </a:rPr>
              <a:t>is first layer in each round of AES encryption process</a:t>
            </a:r>
            <a:r>
              <a:rPr lang="en-US" altLang="ar-SA" i="1"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Ø"/>
            </a:pPr>
            <a:r>
              <a:rPr lang="en-US" altLang="ar-SA" i="1" dirty="0">
                <a:solidFill>
                  <a:srgbClr val="292934"/>
                </a:solidFill>
              </a:rPr>
              <a:t>The </a:t>
            </a:r>
            <a:r>
              <a:rPr lang="en-US" altLang="ar-SA" dirty="0">
                <a:solidFill>
                  <a:srgbClr val="292934"/>
                </a:solidFill>
              </a:rPr>
              <a:t>Byte Substitution layer can be viewed as a row of 16 parallel S-Boxes, each with 8 input and output bits. </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All 16 S-Boxes are identical in AES, where, in DES, eight different S-Boxes are used</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Each state byte </a:t>
            </a:r>
            <a:r>
              <a:rPr lang="en-US" altLang="ar-SA" i="1" dirty="0">
                <a:solidFill>
                  <a:srgbClr val="292934"/>
                </a:solidFill>
              </a:rPr>
              <a:t>Ai is replaced (</a:t>
            </a:r>
            <a:r>
              <a:rPr lang="en-US" altLang="ar-SA" dirty="0">
                <a:solidFill>
                  <a:srgbClr val="292934"/>
                </a:solidFill>
              </a:rPr>
              <a:t>substituted), by another byte </a:t>
            </a:r>
            <a:r>
              <a:rPr lang="en-US" altLang="ar-SA" i="1" dirty="0">
                <a:solidFill>
                  <a:srgbClr val="292934"/>
                </a:solidFill>
              </a:rPr>
              <a:t>Bi</a:t>
            </a:r>
            <a:r>
              <a:rPr lang="en-US" altLang="ar-SA" dirty="0">
                <a:solidFill>
                  <a:srgbClr val="292934"/>
                </a:solidFill>
              </a:rPr>
              <a:t>, such that: </a:t>
            </a:r>
          </a:p>
          <a:p>
            <a:pPr eaLnBrk="1" fontAlgn="base" hangingPunct="1">
              <a:lnSpc>
                <a:spcPct val="150000"/>
              </a:lnSpc>
              <a:spcBef>
                <a:spcPct val="0"/>
              </a:spcBef>
              <a:spcAft>
                <a:spcPct val="0"/>
              </a:spcAft>
            </a:pPr>
            <a:r>
              <a:rPr lang="en-US" altLang="ar-SA" i="1" dirty="0">
                <a:solidFill>
                  <a:srgbClr val="292934"/>
                </a:solidFill>
              </a:rPr>
              <a:t>                                                S(A</a:t>
            </a:r>
            <a:r>
              <a:rPr lang="en-US" altLang="ar-SA" sz="1400" i="1" dirty="0">
                <a:solidFill>
                  <a:srgbClr val="292934"/>
                </a:solidFill>
              </a:rPr>
              <a:t>i</a:t>
            </a:r>
            <a:r>
              <a:rPr lang="en-US" altLang="ar-SA" i="1" dirty="0">
                <a:solidFill>
                  <a:srgbClr val="292934"/>
                </a:solidFill>
              </a:rPr>
              <a:t>) = Bi.</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 S-Box is the only nonlinear element of AES. </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 S-Box substitution is a bijective mapping, which means that each of the 2</a:t>
            </a:r>
            <a:r>
              <a:rPr lang="en-US" altLang="ar-SA" baseline="30000" dirty="0">
                <a:solidFill>
                  <a:srgbClr val="292934"/>
                </a:solidFill>
              </a:rPr>
              <a:t>8</a:t>
            </a:r>
            <a:r>
              <a:rPr lang="en-US" altLang="ar-SA" dirty="0">
                <a:solidFill>
                  <a:srgbClr val="292934"/>
                </a:solidFill>
              </a:rPr>
              <a:t> = 256 possible input elements is one-to-one mapped to one output element. </a:t>
            </a:r>
          </a:p>
          <a:p>
            <a:pPr eaLnBrk="1" fontAlgn="base" hangingPunct="1">
              <a:lnSpc>
                <a:spcPct val="150000"/>
              </a:lnSpc>
              <a:spcBef>
                <a:spcPct val="0"/>
              </a:spcBef>
              <a:spcAft>
                <a:spcPct val="0"/>
              </a:spcAft>
              <a:buFont typeface="Wingdings" panose="05000000000000000000" pitchFamily="2" charset="2"/>
              <a:buChar char="Ø"/>
            </a:pPr>
            <a:endParaRPr lang="en-US" altLang="ar-SA" sz="600"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To perform decryption process, we need to reverse the S-Box uniquely. This is allowed by the bijective mapping property. </a:t>
            </a:r>
            <a:endParaRPr lang="ar-SA" altLang="ar-SA" dirty="0">
              <a:solidFill>
                <a:srgbClr val="292934"/>
              </a:solidFill>
            </a:endParaRPr>
          </a:p>
        </p:txBody>
      </p:sp>
    </p:spTree>
    <p:extLst>
      <p:ext uri="{BB962C8B-B14F-4D97-AF65-F5344CB8AC3E}">
        <p14:creationId xmlns:p14="http://schemas.microsoft.com/office/powerpoint/2010/main" val="80673972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703388" y="1138366"/>
            <a:ext cx="8856662"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a:t>
            </a:r>
            <a:r>
              <a:rPr lang="en-US" altLang="ar-SA" u="sng" dirty="0">
                <a:solidFill>
                  <a:srgbClr val="292934"/>
                </a:solidFill>
              </a:rPr>
              <a:t> Byte Substitution layer </a:t>
            </a:r>
            <a:r>
              <a:rPr lang="en-US" altLang="ar-SA" dirty="0">
                <a:solidFill>
                  <a:srgbClr val="292934"/>
                </a:solidFill>
              </a:rPr>
              <a:t>is first layer in each round of AES encryption process</a:t>
            </a:r>
            <a:r>
              <a:rPr lang="en-US" altLang="ar-SA" i="1"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Ø"/>
            </a:pPr>
            <a:r>
              <a:rPr lang="en-US" altLang="ar-SA" i="1" dirty="0">
                <a:solidFill>
                  <a:srgbClr val="292934"/>
                </a:solidFill>
              </a:rPr>
              <a:t>The </a:t>
            </a:r>
            <a:r>
              <a:rPr lang="en-US" altLang="ar-SA" dirty="0">
                <a:solidFill>
                  <a:srgbClr val="292934"/>
                </a:solidFill>
              </a:rPr>
              <a:t>Byte Substitution layer can be viewed as a row of 16 parallel S-Boxes, each with 8 input and output bits. </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All 16 S-Boxes are identical in AES, where, in DES, eight different S-Boxes are used</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Each state byte </a:t>
            </a:r>
            <a:r>
              <a:rPr lang="en-US" altLang="ar-SA" i="1" dirty="0">
                <a:solidFill>
                  <a:srgbClr val="292934"/>
                </a:solidFill>
              </a:rPr>
              <a:t>Ai is replaced (</a:t>
            </a:r>
            <a:r>
              <a:rPr lang="en-US" altLang="ar-SA" dirty="0">
                <a:solidFill>
                  <a:srgbClr val="292934"/>
                </a:solidFill>
              </a:rPr>
              <a:t>substituted), by another byte </a:t>
            </a:r>
            <a:r>
              <a:rPr lang="en-US" altLang="ar-SA" i="1" dirty="0">
                <a:solidFill>
                  <a:srgbClr val="292934"/>
                </a:solidFill>
              </a:rPr>
              <a:t>Bi</a:t>
            </a:r>
            <a:r>
              <a:rPr lang="en-US" altLang="ar-SA" dirty="0">
                <a:solidFill>
                  <a:srgbClr val="292934"/>
                </a:solidFill>
              </a:rPr>
              <a:t>, such that: </a:t>
            </a:r>
          </a:p>
          <a:p>
            <a:pPr eaLnBrk="1" fontAlgn="base" hangingPunct="1">
              <a:lnSpc>
                <a:spcPct val="150000"/>
              </a:lnSpc>
              <a:spcBef>
                <a:spcPct val="0"/>
              </a:spcBef>
              <a:spcAft>
                <a:spcPct val="0"/>
              </a:spcAft>
            </a:pPr>
            <a:r>
              <a:rPr lang="en-US" altLang="ar-SA" i="1" dirty="0">
                <a:solidFill>
                  <a:srgbClr val="292934"/>
                </a:solidFill>
              </a:rPr>
              <a:t>                                                S(A</a:t>
            </a:r>
            <a:r>
              <a:rPr lang="en-US" altLang="ar-SA" sz="1400" i="1" dirty="0">
                <a:solidFill>
                  <a:srgbClr val="292934"/>
                </a:solidFill>
              </a:rPr>
              <a:t>i</a:t>
            </a:r>
            <a:r>
              <a:rPr lang="en-US" altLang="ar-SA" i="1" dirty="0">
                <a:solidFill>
                  <a:srgbClr val="292934"/>
                </a:solidFill>
              </a:rPr>
              <a:t>) = Bi.</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 S-Box is the only nonlinear element of AES. </a:t>
            </a: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 S-Box substitution is a bijective mapping, which means that each of the 2</a:t>
            </a:r>
            <a:r>
              <a:rPr lang="en-US" altLang="ar-SA" baseline="30000" dirty="0">
                <a:solidFill>
                  <a:srgbClr val="292934"/>
                </a:solidFill>
              </a:rPr>
              <a:t>8</a:t>
            </a:r>
            <a:r>
              <a:rPr lang="en-US" altLang="ar-SA" dirty="0">
                <a:solidFill>
                  <a:srgbClr val="292934"/>
                </a:solidFill>
              </a:rPr>
              <a:t> = 256 possible input elements is one-to-one mapped to one output element. </a:t>
            </a:r>
          </a:p>
          <a:p>
            <a:pPr eaLnBrk="1" fontAlgn="base" hangingPunct="1">
              <a:lnSpc>
                <a:spcPct val="150000"/>
              </a:lnSpc>
              <a:spcBef>
                <a:spcPct val="0"/>
              </a:spcBef>
              <a:spcAft>
                <a:spcPct val="0"/>
              </a:spcAft>
              <a:buFont typeface="Wingdings" panose="05000000000000000000" pitchFamily="2" charset="2"/>
              <a:buChar char="Ø"/>
            </a:pPr>
            <a:endParaRPr lang="en-US" altLang="ar-SA" sz="600"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To perform decryption process, we need to reverse the S-Box uniquely. This is allowed by the bijective mapping property. </a:t>
            </a:r>
            <a:endParaRPr lang="ar-SA" altLang="ar-SA" dirty="0">
              <a:solidFill>
                <a:srgbClr val="292934"/>
              </a:solidFill>
            </a:endParaRPr>
          </a:p>
        </p:txBody>
      </p:sp>
    </p:spTree>
    <p:extLst>
      <p:ext uri="{BB962C8B-B14F-4D97-AF65-F5344CB8AC3E}">
        <p14:creationId xmlns:p14="http://schemas.microsoft.com/office/powerpoint/2010/main" val="328955498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703388" y="1028637"/>
            <a:ext cx="88566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Ø"/>
            </a:pPr>
            <a:r>
              <a:rPr lang="en-US" altLang="ar-SA">
                <a:solidFill>
                  <a:srgbClr val="292934"/>
                </a:solidFill>
              </a:rPr>
              <a:t>The Substitution values, in hexadecimal notation, for input byte (xy) in the AES S-Box are shown in the following figure. </a:t>
            </a:r>
            <a:endParaRPr lang="ar-SA" altLang="ar-SA">
              <a:solidFill>
                <a:srgbClr val="292934"/>
              </a:solidFill>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6988" y="2170049"/>
            <a:ext cx="6769100" cy="431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258786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703388" y="1312101"/>
            <a:ext cx="885666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b="1" dirty="0">
                <a:solidFill>
                  <a:srgbClr val="292934"/>
                </a:solidFill>
              </a:rPr>
              <a:t>Example</a:t>
            </a:r>
            <a:r>
              <a:rPr lang="en-US" altLang="ar-SA" dirty="0">
                <a:solidFill>
                  <a:srgbClr val="292934"/>
                </a:solidFill>
              </a:rPr>
              <a:t>: Assume that the input byte to the S-Box is A</a:t>
            </a:r>
            <a:r>
              <a:rPr lang="en-US" altLang="ar-SA" sz="1400" dirty="0">
                <a:solidFill>
                  <a:srgbClr val="292934"/>
                </a:solidFill>
              </a:rPr>
              <a:t>i</a:t>
            </a:r>
            <a:r>
              <a:rPr lang="en-US" altLang="ar-SA" dirty="0">
                <a:solidFill>
                  <a:srgbClr val="292934"/>
                </a:solidFill>
              </a:rPr>
              <a:t> = (C2)</a:t>
            </a:r>
            <a:r>
              <a:rPr lang="en-US" altLang="ar-SA" sz="1400" dirty="0">
                <a:solidFill>
                  <a:srgbClr val="292934"/>
                </a:solidFill>
              </a:rPr>
              <a:t>hex</a:t>
            </a:r>
            <a:r>
              <a:rPr lang="en-US" altLang="ar-SA" dirty="0">
                <a:solidFill>
                  <a:srgbClr val="292934"/>
                </a:solidFill>
              </a:rPr>
              <a:t>, then the substituted value is:</a:t>
            </a:r>
          </a:p>
          <a:p>
            <a:pPr eaLnBrk="1" fontAlgn="base" hangingPunct="1">
              <a:lnSpc>
                <a:spcPct val="150000"/>
              </a:lnSpc>
              <a:spcBef>
                <a:spcPct val="0"/>
              </a:spcBef>
              <a:spcAft>
                <a:spcPct val="0"/>
              </a:spcAft>
            </a:pPr>
            <a:r>
              <a:rPr lang="en-US" altLang="ar-SA" dirty="0">
                <a:solidFill>
                  <a:srgbClr val="292934"/>
                </a:solidFill>
              </a:rPr>
              <a:t>                             S((C2)</a:t>
            </a:r>
            <a:r>
              <a:rPr lang="en-US" altLang="ar-SA" sz="1400" dirty="0">
                <a:solidFill>
                  <a:srgbClr val="292934"/>
                </a:solidFill>
              </a:rPr>
              <a:t>hex</a:t>
            </a:r>
            <a:r>
              <a:rPr lang="en-US" altLang="ar-SA" dirty="0">
                <a:solidFill>
                  <a:srgbClr val="292934"/>
                </a:solidFill>
              </a:rPr>
              <a:t>) = (25)</a:t>
            </a:r>
            <a:r>
              <a:rPr lang="en-US" altLang="ar-SA" sz="1400" dirty="0">
                <a:solidFill>
                  <a:srgbClr val="292934"/>
                </a:solidFill>
              </a:rPr>
              <a:t>hex</a:t>
            </a:r>
            <a:r>
              <a:rPr lang="en-US" altLang="ar-SA" dirty="0">
                <a:solidFill>
                  <a:srgbClr val="292934"/>
                </a:solidFill>
              </a:rPr>
              <a:t>.</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On a bit, this substitution can be described as:</a:t>
            </a:r>
          </a:p>
          <a:p>
            <a:pPr eaLnBrk="1" fontAlgn="base" hangingPunct="1">
              <a:lnSpc>
                <a:spcPct val="150000"/>
              </a:lnSpc>
              <a:spcBef>
                <a:spcPct val="0"/>
              </a:spcBef>
              <a:spcAft>
                <a:spcPct val="0"/>
              </a:spcAft>
            </a:pPr>
            <a:r>
              <a:rPr lang="en-US" altLang="ar-SA" i="1" dirty="0">
                <a:solidFill>
                  <a:srgbClr val="292934"/>
                </a:solidFill>
              </a:rPr>
              <a:t>                        S(11000010) = (00100101).</a:t>
            </a:r>
          </a:p>
          <a:p>
            <a:pPr eaLnBrk="1" fontAlgn="base" hangingPunct="1">
              <a:lnSpc>
                <a:spcPct val="150000"/>
              </a:lnSpc>
              <a:spcBef>
                <a:spcPct val="0"/>
              </a:spcBef>
              <a:spcAft>
                <a:spcPct val="0"/>
              </a:spcAft>
            </a:pPr>
            <a:endParaRPr lang="ar-SA" altLang="ar-SA" i="1"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Even though the S-Box is bijective, it does not have any fixed points. Therefore, there</a:t>
            </a:r>
          </a:p>
          <a:p>
            <a:pPr eaLnBrk="1" fontAlgn="base" hangingPunct="1">
              <a:lnSpc>
                <a:spcPct val="150000"/>
              </a:lnSpc>
              <a:spcBef>
                <a:spcPct val="0"/>
              </a:spcBef>
              <a:spcAft>
                <a:spcPct val="0"/>
              </a:spcAft>
            </a:pPr>
            <a:r>
              <a:rPr lang="en-US" altLang="ar-SA" dirty="0">
                <a:solidFill>
                  <a:srgbClr val="292934"/>
                </a:solidFill>
              </a:rPr>
              <a:t>aren’t any input values </a:t>
            </a:r>
            <a:r>
              <a:rPr lang="en-US" altLang="ar-SA" i="1" dirty="0">
                <a:solidFill>
                  <a:srgbClr val="292934"/>
                </a:solidFill>
              </a:rPr>
              <a:t>Ai</a:t>
            </a:r>
            <a:r>
              <a:rPr lang="en-US" altLang="ar-SA" sz="1400" dirty="0">
                <a:solidFill>
                  <a:srgbClr val="292934"/>
                </a:solidFill>
              </a:rPr>
              <a:t> </a:t>
            </a:r>
            <a:r>
              <a:rPr lang="en-US" altLang="ar-SA" dirty="0">
                <a:solidFill>
                  <a:srgbClr val="292934"/>
                </a:solidFill>
              </a:rPr>
              <a:t>such that </a:t>
            </a:r>
            <a:r>
              <a:rPr lang="en-US" altLang="ar-SA" i="1" dirty="0">
                <a:solidFill>
                  <a:srgbClr val="292934"/>
                </a:solidFill>
              </a:rPr>
              <a:t>S(A</a:t>
            </a:r>
            <a:r>
              <a:rPr lang="en-US" altLang="ar-SA" sz="1400" i="1" dirty="0">
                <a:solidFill>
                  <a:srgbClr val="292934"/>
                </a:solidFill>
              </a:rPr>
              <a:t>i</a:t>
            </a:r>
            <a:r>
              <a:rPr lang="en-US" altLang="ar-SA" i="1" dirty="0">
                <a:solidFill>
                  <a:srgbClr val="292934"/>
                </a:solidFill>
              </a:rPr>
              <a:t>)</a:t>
            </a:r>
            <a:r>
              <a:rPr lang="en-US" altLang="ar-SA" dirty="0">
                <a:solidFill>
                  <a:srgbClr val="292934"/>
                </a:solidFill>
              </a:rPr>
              <a:t> = </a:t>
            </a:r>
            <a:r>
              <a:rPr lang="en-US" altLang="ar-SA" i="1" dirty="0">
                <a:solidFill>
                  <a:srgbClr val="292934"/>
                </a:solidFill>
              </a:rPr>
              <a:t>A</a:t>
            </a:r>
            <a:r>
              <a:rPr lang="en-US" altLang="ar-SA" sz="1400" i="1" dirty="0">
                <a:solidFill>
                  <a:srgbClr val="292934"/>
                </a:solidFill>
              </a:rPr>
              <a:t>i</a:t>
            </a:r>
            <a:r>
              <a:rPr lang="en-US" altLang="ar-SA" dirty="0">
                <a:solidFill>
                  <a:srgbClr val="292934"/>
                </a:solidFill>
              </a:rPr>
              <a:t>. Even the zero-input is not a fixed</a:t>
            </a:r>
          </a:p>
          <a:p>
            <a:pPr eaLnBrk="1" fontAlgn="base" hangingPunct="1">
              <a:lnSpc>
                <a:spcPct val="150000"/>
              </a:lnSpc>
              <a:spcBef>
                <a:spcPct val="0"/>
              </a:spcBef>
              <a:spcAft>
                <a:spcPct val="0"/>
              </a:spcAft>
            </a:pPr>
            <a:r>
              <a:rPr lang="en-US" altLang="ar-SA" dirty="0">
                <a:solidFill>
                  <a:srgbClr val="292934"/>
                </a:solidFill>
              </a:rPr>
              <a:t>point </a:t>
            </a:r>
            <a:r>
              <a:rPr lang="en-US" altLang="ar-SA" dirty="0">
                <a:solidFill>
                  <a:srgbClr val="292934"/>
                </a:solidFill>
                <a:sym typeface="Wingdings" panose="05000000000000000000" pitchFamily="2" charset="2"/>
              </a:rPr>
              <a:t>                </a:t>
            </a:r>
            <a:r>
              <a:rPr lang="en-US" altLang="ar-SA" dirty="0">
                <a:solidFill>
                  <a:srgbClr val="292934"/>
                </a:solidFill>
              </a:rPr>
              <a:t>  S(00000000) = (01100011).</a:t>
            </a:r>
            <a:endParaRPr lang="ar-SA" altLang="ar-SA" dirty="0">
              <a:solidFill>
                <a:srgbClr val="292934"/>
              </a:solidFill>
            </a:endParaRPr>
          </a:p>
        </p:txBody>
      </p:sp>
    </p:spTree>
    <p:extLst>
      <p:ext uri="{BB962C8B-B14F-4D97-AF65-F5344CB8AC3E}">
        <p14:creationId xmlns:p14="http://schemas.microsoft.com/office/powerpoint/2010/main" val="217707572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429068" y="1335913"/>
            <a:ext cx="8856662"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b="1" dirty="0">
                <a:solidFill>
                  <a:srgbClr val="292934"/>
                </a:solidFill>
              </a:rPr>
              <a:t>Example</a:t>
            </a:r>
            <a:r>
              <a:rPr lang="en-US" altLang="ar-SA" dirty="0">
                <a:solidFill>
                  <a:srgbClr val="292934"/>
                </a:solidFill>
              </a:rPr>
              <a:t>: Assume the input to the Byte Substitution layer is</a:t>
            </a:r>
          </a:p>
          <a:p>
            <a:pPr eaLnBrk="1" fontAlgn="base" hangingPunct="1">
              <a:lnSpc>
                <a:spcPct val="150000"/>
              </a:lnSpc>
              <a:spcBef>
                <a:spcPct val="0"/>
              </a:spcBef>
              <a:spcAft>
                <a:spcPct val="0"/>
              </a:spcAft>
            </a:pPr>
            <a:r>
              <a:rPr lang="en-US" altLang="ar-SA" dirty="0">
                <a:solidFill>
                  <a:srgbClr val="292934"/>
                </a:solidFill>
              </a:rPr>
              <a:t>                                         (C2,C2, . . . ,C2)   in hexadecimal notation. </a:t>
            </a:r>
          </a:p>
          <a:p>
            <a:pPr eaLnBrk="1" fontAlgn="base" hangingPunct="1">
              <a:lnSpc>
                <a:spcPct val="150000"/>
              </a:lnSpc>
              <a:spcBef>
                <a:spcPct val="0"/>
              </a:spcBef>
              <a:spcAft>
                <a:spcPct val="0"/>
              </a:spcAft>
            </a:pPr>
            <a:r>
              <a:rPr lang="en-US" altLang="ar-SA" dirty="0">
                <a:solidFill>
                  <a:srgbClr val="292934"/>
                </a:solidFill>
              </a:rPr>
              <a:t>The output state is then    (25, 25, ….., 25)</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b="1" u="sng" dirty="0">
                <a:solidFill>
                  <a:srgbClr val="292934"/>
                </a:solidFill>
              </a:rPr>
              <a:t>Note</a:t>
            </a:r>
            <a:r>
              <a:rPr lang="en-US" altLang="ar-SA" dirty="0">
                <a:solidFill>
                  <a:srgbClr val="292934"/>
                </a:solidFill>
              </a:rPr>
              <a:t>: The DES S-boxes are random tables that fulfill certain properties.</a:t>
            </a: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dirty="0">
                <a:solidFill>
                  <a:srgbClr val="292934"/>
                </a:solidFill>
              </a:rPr>
              <a:t>The AES S-Boxes have a strong algebraic structure. </a:t>
            </a: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dirty="0">
                <a:solidFill>
                  <a:srgbClr val="292934"/>
                </a:solidFill>
              </a:rPr>
              <a:t>An AES S-Box can be represented by two steps of  mathematical transformation, such that:</a:t>
            </a:r>
            <a:endParaRPr lang="ar-SA" altLang="ar-SA" dirty="0">
              <a:solidFill>
                <a:srgbClr val="292934"/>
              </a:solidFill>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8544" y="5006213"/>
            <a:ext cx="65373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643044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84270" y="3559589"/>
            <a:ext cx="6192838" cy="323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3"/>
          <p:cNvSpPr txBox="1">
            <a:spLocks noChangeArrowheads="1"/>
          </p:cNvSpPr>
          <p:nvPr/>
        </p:nvSpPr>
        <p:spPr bwMode="auto">
          <a:xfrm>
            <a:off x="1703388" y="966343"/>
            <a:ext cx="8856662"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Tx/>
              <a:buAutoNum type="arabicPeriod"/>
            </a:pPr>
            <a:r>
              <a:rPr lang="en-US" altLang="ar-SA" b="1" u="sng" dirty="0">
                <a:solidFill>
                  <a:srgbClr val="292934"/>
                </a:solidFill>
              </a:rPr>
              <a:t>Galois field inversion: </a:t>
            </a:r>
          </a:p>
          <a:p>
            <a:pPr eaLnBrk="1" fontAlgn="base" hangingPunct="1">
              <a:lnSpc>
                <a:spcPct val="150000"/>
              </a:lnSpc>
              <a:spcBef>
                <a:spcPct val="0"/>
              </a:spcBef>
              <a:spcAft>
                <a:spcPct val="0"/>
              </a:spcAft>
              <a:buFont typeface="Wingdings" panose="05000000000000000000" pitchFamily="2" charset="2"/>
              <a:buChar char="q"/>
            </a:pPr>
            <a:r>
              <a:rPr lang="en-US" altLang="ar-SA" sz="1700" dirty="0">
                <a:solidFill>
                  <a:srgbClr val="292934"/>
                </a:solidFill>
              </a:rPr>
              <a:t>For each input element Ai, the inverse is computed: Bi = A</a:t>
            </a:r>
            <a:r>
              <a:rPr lang="en-US" altLang="ar-SA" sz="1700" baseline="30000" dirty="0">
                <a:solidFill>
                  <a:srgbClr val="292934"/>
                </a:solidFill>
              </a:rPr>
              <a:t>−1</a:t>
            </a:r>
            <a:r>
              <a:rPr lang="en-US" altLang="ar-SA" sz="1400" dirty="0">
                <a:solidFill>
                  <a:srgbClr val="292934"/>
                </a:solidFill>
              </a:rPr>
              <a:t>i</a:t>
            </a:r>
            <a:r>
              <a:rPr lang="en-US" altLang="ar-SA" sz="1700" dirty="0">
                <a:solidFill>
                  <a:srgbClr val="292934"/>
                </a:solidFill>
              </a:rPr>
              <a:t> , where both Ai and Bi </a:t>
            </a:r>
          </a:p>
          <a:p>
            <a:pPr eaLnBrk="1" fontAlgn="base" hangingPunct="1">
              <a:lnSpc>
                <a:spcPct val="150000"/>
              </a:lnSpc>
              <a:spcBef>
                <a:spcPct val="0"/>
              </a:spcBef>
              <a:spcAft>
                <a:spcPct val="0"/>
              </a:spcAft>
            </a:pPr>
            <a:r>
              <a:rPr lang="en-US" altLang="ar-SA" dirty="0">
                <a:solidFill>
                  <a:srgbClr val="292934"/>
                </a:solidFill>
              </a:rPr>
              <a:t>are considered elements in the field GF(2</a:t>
            </a:r>
            <a:r>
              <a:rPr lang="en-US" altLang="ar-SA" baseline="30000" dirty="0">
                <a:solidFill>
                  <a:srgbClr val="292934"/>
                </a:solidFill>
              </a:rPr>
              <a:t>8</a:t>
            </a:r>
            <a:r>
              <a:rPr lang="en-US" altLang="ar-SA" dirty="0">
                <a:solidFill>
                  <a:srgbClr val="292934"/>
                </a:solidFill>
              </a:rPr>
              <a:t>) with the fixed irreducible polynomial </a:t>
            </a:r>
          </a:p>
          <a:p>
            <a:pPr eaLnBrk="1" fontAlgn="base" hangingPunct="1">
              <a:lnSpc>
                <a:spcPct val="150000"/>
              </a:lnSpc>
              <a:spcBef>
                <a:spcPct val="0"/>
              </a:spcBef>
              <a:spcAft>
                <a:spcPct val="0"/>
              </a:spcAft>
            </a:pPr>
            <a:r>
              <a:rPr lang="en-US" altLang="ar-SA" dirty="0">
                <a:solidFill>
                  <a:srgbClr val="292934"/>
                </a:solidFill>
              </a:rPr>
              <a:t>                                      P(x) = x</a:t>
            </a:r>
            <a:r>
              <a:rPr lang="en-US" altLang="ar-SA" baseline="30000" dirty="0">
                <a:solidFill>
                  <a:srgbClr val="292934"/>
                </a:solidFill>
              </a:rPr>
              <a:t>8</a:t>
            </a:r>
            <a:r>
              <a:rPr lang="en-US" altLang="ar-SA" dirty="0">
                <a:solidFill>
                  <a:srgbClr val="292934"/>
                </a:solidFill>
              </a:rPr>
              <a:t> +x</a:t>
            </a:r>
            <a:r>
              <a:rPr lang="en-US" altLang="ar-SA" baseline="30000" dirty="0">
                <a:solidFill>
                  <a:srgbClr val="292934"/>
                </a:solidFill>
              </a:rPr>
              <a:t>4</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+x+1.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A lookup table with all inverses is shown in the following table. Note that the inverse of the zero element does not exist. The AES assumes that the zero element </a:t>
            </a:r>
            <a:r>
              <a:rPr lang="en-US" altLang="ar-SA" i="1" dirty="0">
                <a:solidFill>
                  <a:srgbClr val="292934"/>
                </a:solidFill>
              </a:rPr>
              <a:t>A</a:t>
            </a:r>
            <a:r>
              <a:rPr lang="en-US" altLang="ar-SA" sz="1400" i="1" dirty="0">
                <a:solidFill>
                  <a:srgbClr val="292934"/>
                </a:solidFill>
              </a:rPr>
              <a:t>i </a:t>
            </a:r>
            <a:r>
              <a:rPr lang="en-US" altLang="ar-SA" dirty="0">
                <a:solidFill>
                  <a:srgbClr val="292934"/>
                </a:solidFill>
              </a:rPr>
              <a:t>= 0 is mapped to itself.</a:t>
            </a:r>
            <a:endParaRPr lang="ar-SA" altLang="ar-SA" dirty="0">
              <a:solidFill>
                <a:srgbClr val="292934"/>
              </a:solidFill>
            </a:endParaRPr>
          </a:p>
        </p:txBody>
      </p:sp>
    </p:spTree>
    <p:extLst>
      <p:ext uri="{BB962C8B-B14F-4D97-AF65-F5344CB8AC3E}">
        <p14:creationId xmlns:p14="http://schemas.microsoft.com/office/powerpoint/2010/main" val="233077921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703388" y="984631"/>
            <a:ext cx="8856662" cy="1492250"/>
          </a:xfrm>
          <a:prstGeom prst="rect">
            <a:avLst/>
          </a:prstGeom>
          <a:noFill/>
          <a:ln w="9525">
            <a:noFill/>
            <a:miter lim="800000"/>
            <a:headEnd/>
            <a:tailEnd/>
          </a:ln>
        </p:spPr>
        <p:txBody>
          <a:bodyPr>
            <a:spAutoFit/>
          </a:bodyPr>
          <a:lstStyle/>
          <a:p>
            <a:pPr marL="342900" indent="-342900" fontAlgn="base">
              <a:lnSpc>
                <a:spcPct val="150000"/>
              </a:lnSpc>
              <a:spcBef>
                <a:spcPct val="0"/>
              </a:spcBef>
              <a:spcAft>
                <a:spcPct val="0"/>
              </a:spcAft>
              <a:buFontTx/>
              <a:buAutoNum type="arabicPeriod"/>
              <a:defRPr/>
            </a:pPr>
            <a:r>
              <a:rPr lang="en-US" b="1" u="sng" dirty="0">
                <a:solidFill>
                  <a:srgbClr val="292934"/>
                </a:solidFill>
                <a:latin typeface="Arial" panose="020B0604020202020204" pitchFamily="34" charset="0"/>
                <a:cs typeface="Arial" panose="020B0604020202020204" pitchFamily="34" charset="0"/>
              </a:rPr>
              <a:t>Affine Mapping: </a:t>
            </a:r>
          </a:p>
          <a:p>
            <a:pPr fontAlgn="base">
              <a:spcBef>
                <a:spcPct val="0"/>
              </a:spcBef>
              <a:spcAft>
                <a:spcPct val="0"/>
              </a:spcAft>
              <a:defRPr/>
            </a:pPr>
            <a:endParaRPr lang="en-US" sz="1600"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buFont typeface="Wingdings" pitchFamily="2" charset="2"/>
              <a:buChar char="q"/>
              <a:defRPr/>
            </a:pPr>
            <a:r>
              <a:rPr lang="en-US" sz="1600" dirty="0">
                <a:solidFill>
                  <a:srgbClr val="292934"/>
                </a:solidFill>
                <a:latin typeface="Arial" panose="020B0604020202020204" pitchFamily="34" charset="0"/>
                <a:cs typeface="Arial" panose="020B0604020202020204" pitchFamily="34" charset="0"/>
              </a:rPr>
              <a:t>Each byte B</a:t>
            </a:r>
            <a:r>
              <a:rPr lang="en-US" sz="1600" baseline="30000" dirty="0">
                <a:solidFill>
                  <a:srgbClr val="292934"/>
                </a:solidFill>
                <a:latin typeface="Arial" panose="020B0604020202020204" pitchFamily="34" charset="0"/>
                <a:cs typeface="Arial" panose="020B0604020202020204" pitchFamily="34" charset="0"/>
              </a:rPr>
              <a:t>/</a:t>
            </a:r>
            <a:r>
              <a:rPr lang="en-US" sz="1600" dirty="0" err="1">
                <a:solidFill>
                  <a:srgbClr val="292934"/>
                </a:solidFill>
                <a:latin typeface="Arial" panose="020B0604020202020204" pitchFamily="34" charset="0"/>
                <a:cs typeface="Arial" panose="020B0604020202020204" pitchFamily="34" charset="0"/>
              </a:rPr>
              <a:t>i</a:t>
            </a:r>
            <a:r>
              <a:rPr lang="en-US" sz="1600" dirty="0">
                <a:solidFill>
                  <a:srgbClr val="292934"/>
                </a:solidFill>
                <a:latin typeface="Arial" panose="020B0604020202020204" pitchFamily="34" charset="0"/>
                <a:cs typeface="Arial" panose="020B0604020202020204" pitchFamily="34" charset="0"/>
              </a:rPr>
              <a:t> is multiplied by a constant </a:t>
            </a:r>
            <a:r>
              <a:rPr lang="en-US" sz="1600" dirty="0" err="1">
                <a:solidFill>
                  <a:srgbClr val="292934"/>
                </a:solidFill>
                <a:latin typeface="Arial" panose="020B0604020202020204" pitchFamily="34" charset="0"/>
                <a:cs typeface="Arial" panose="020B0604020202020204" pitchFamily="34" charset="0"/>
              </a:rPr>
              <a:t>bitmatrix</a:t>
            </a:r>
            <a:r>
              <a:rPr lang="en-US" sz="1600" dirty="0">
                <a:solidFill>
                  <a:srgbClr val="292934"/>
                </a:solidFill>
                <a:latin typeface="Arial" panose="020B0604020202020204" pitchFamily="34" charset="0"/>
                <a:cs typeface="Arial" panose="020B0604020202020204" pitchFamily="34" charset="0"/>
              </a:rPr>
              <a:t> followed by the addition of a constant 8-bit vector. The operation can be described as follows:</a:t>
            </a:r>
            <a:endParaRPr lang="ar-SA" dirty="0">
              <a:solidFill>
                <a:srgbClr val="292934"/>
              </a:solidFill>
              <a:latin typeface="Arial" panose="020B0604020202020204" pitchFamily="34" charset="0"/>
              <a:cs typeface="Arial" panose="020B0604020202020204" pitchFamily="34" charset="0"/>
            </a:endParaRPr>
          </a:p>
        </p:txBody>
      </p:sp>
      <p:sp>
        <p:nvSpPr>
          <p:cNvPr id="13" name="TextBox 4"/>
          <p:cNvSpPr txBox="1">
            <a:spLocks noChangeArrowheads="1"/>
          </p:cNvSpPr>
          <p:nvPr/>
        </p:nvSpPr>
        <p:spPr bwMode="auto">
          <a:xfrm>
            <a:off x="1631951" y="5966206"/>
            <a:ext cx="885666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buFont typeface="Wingdings" panose="05000000000000000000" pitchFamily="2" charset="2"/>
              <a:buChar char="q"/>
            </a:pPr>
            <a:r>
              <a:rPr lang="en-US" altLang="ar-SA">
                <a:solidFill>
                  <a:srgbClr val="292934"/>
                </a:solidFill>
              </a:rPr>
              <a:t>Note that </a:t>
            </a:r>
            <a:r>
              <a:rPr lang="en-US" altLang="ar-SA" i="1">
                <a:solidFill>
                  <a:srgbClr val="292934"/>
                </a:solidFill>
              </a:rPr>
              <a:t>B = (b</a:t>
            </a:r>
            <a:r>
              <a:rPr lang="en-US" altLang="ar-SA" sz="1200" i="1">
                <a:solidFill>
                  <a:srgbClr val="292934"/>
                </a:solidFill>
              </a:rPr>
              <a:t>7</a:t>
            </a:r>
            <a:r>
              <a:rPr lang="en-US" altLang="ar-SA" i="1">
                <a:solidFill>
                  <a:srgbClr val="292934"/>
                </a:solidFill>
              </a:rPr>
              <a:t>, . . . ,b</a:t>
            </a:r>
            <a:r>
              <a:rPr lang="en-US" altLang="ar-SA" sz="1200" i="1">
                <a:solidFill>
                  <a:srgbClr val="292934"/>
                </a:solidFill>
              </a:rPr>
              <a:t>0</a:t>
            </a:r>
            <a:r>
              <a:rPr lang="en-US" altLang="ar-SA" i="1">
                <a:solidFill>
                  <a:srgbClr val="292934"/>
                </a:solidFill>
              </a:rPr>
              <a:t>)</a:t>
            </a:r>
            <a:r>
              <a:rPr lang="en-US" altLang="ar-SA">
                <a:solidFill>
                  <a:srgbClr val="292934"/>
                </a:solidFill>
              </a:rPr>
              <a:t> is the bitwise vector representation of Bi(x) = A</a:t>
            </a:r>
            <a:r>
              <a:rPr lang="en-US" altLang="ar-SA" baseline="30000">
                <a:solidFill>
                  <a:srgbClr val="292934"/>
                </a:solidFill>
              </a:rPr>
              <a:t>−1</a:t>
            </a:r>
            <a:r>
              <a:rPr lang="en-US" altLang="ar-SA">
                <a:solidFill>
                  <a:srgbClr val="292934"/>
                </a:solidFill>
              </a:rPr>
              <a:t>i (x).</a:t>
            </a:r>
          </a:p>
          <a:p>
            <a:pPr eaLnBrk="1" fontAlgn="base" hangingPunct="1">
              <a:spcBef>
                <a:spcPct val="0"/>
              </a:spcBef>
              <a:spcAft>
                <a:spcPct val="0"/>
              </a:spcAft>
              <a:buFont typeface="Wingdings" panose="05000000000000000000" pitchFamily="2" charset="2"/>
              <a:buChar char="q"/>
            </a:pPr>
            <a:endParaRPr lang="en-US" altLang="ar-SA">
              <a:solidFill>
                <a:srgbClr val="292934"/>
              </a:solidFill>
            </a:endParaRPr>
          </a:p>
          <a:p>
            <a:pPr eaLnBrk="1" fontAlgn="base" hangingPunct="1">
              <a:spcBef>
                <a:spcPct val="0"/>
              </a:spcBef>
              <a:spcAft>
                <a:spcPct val="0"/>
              </a:spcAft>
              <a:buFont typeface="Wingdings" panose="05000000000000000000" pitchFamily="2" charset="2"/>
              <a:buChar char="q"/>
            </a:pPr>
            <a:r>
              <a:rPr lang="en-US" altLang="ar-SA">
                <a:solidFill>
                  <a:srgbClr val="292934"/>
                </a:solidFill>
              </a:rPr>
              <a:t>This step is referred to as affine mapping. </a:t>
            </a:r>
            <a:endParaRPr lang="ar-SA" altLang="ar-SA">
              <a:solidFill>
                <a:srgbClr val="292934"/>
              </a:solidFill>
            </a:endParaRPr>
          </a:p>
        </p:txBody>
      </p:sp>
      <p:pic>
        <p:nvPicPr>
          <p:cNvPr id="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0014" y="2481645"/>
            <a:ext cx="6237287" cy="318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295824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703388" y="1308101"/>
            <a:ext cx="8856662"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b="1" u="sng" dirty="0">
                <a:solidFill>
                  <a:srgbClr val="292934"/>
                </a:solidFill>
              </a:rPr>
              <a:t>Example</a:t>
            </a:r>
            <a:r>
              <a:rPr lang="en-US" altLang="ar-SA" dirty="0">
                <a:solidFill>
                  <a:srgbClr val="292934"/>
                </a:solidFill>
              </a:rPr>
              <a:t>: Assume that the S-Box input Ai = (11000010)</a:t>
            </a:r>
            <a:r>
              <a:rPr lang="en-US" altLang="ar-SA" sz="1400" dirty="0">
                <a:solidFill>
                  <a:srgbClr val="292934"/>
                </a:solidFill>
              </a:rPr>
              <a:t>2</a:t>
            </a:r>
            <a:r>
              <a:rPr lang="en-US" altLang="ar-SA" dirty="0">
                <a:solidFill>
                  <a:srgbClr val="292934"/>
                </a:solidFill>
              </a:rPr>
              <a:t> = (C2)</a:t>
            </a:r>
            <a:r>
              <a:rPr lang="en-US" altLang="ar-SA" sz="1200" dirty="0">
                <a:solidFill>
                  <a:srgbClr val="292934"/>
                </a:solidFill>
              </a:rPr>
              <a:t>hex</a:t>
            </a:r>
            <a:r>
              <a:rPr lang="en-US" altLang="ar-SA" dirty="0">
                <a:solidFill>
                  <a:srgbClr val="292934"/>
                </a:solidFill>
              </a:rPr>
              <a:t>. </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From S-Box inputs table we can see that the inverse is: </a:t>
            </a:r>
          </a:p>
          <a:p>
            <a:pPr eaLnBrk="1" fontAlgn="base" hangingPunct="1">
              <a:lnSpc>
                <a:spcPct val="150000"/>
              </a:lnSpc>
              <a:spcBef>
                <a:spcPct val="0"/>
              </a:spcBef>
              <a:spcAft>
                <a:spcPct val="0"/>
              </a:spcAft>
            </a:pPr>
            <a:r>
              <a:rPr lang="en-US" altLang="ar-SA" dirty="0">
                <a:solidFill>
                  <a:srgbClr val="292934"/>
                </a:solidFill>
              </a:rPr>
              <a:t>                          A</a:t>
            </a:r>
            <a:r>
              <a:rPr lang="en-US" altLang="ar-SA" baseline="30000" dirty="0">
                <a:solidFill>
                  <a:srgbClr val="292934"/>
                </a:solidFill>
              </a:rPr>
              <a:t>−1</a:t>
            </a:r>
            <a:r>
              <a:rPr lang="en-US" altLang="ar-SA" sz="1400" dirty="0">
                <a:solidFill>
                  <a:srgbClr val="292934"/>
                </a:solidFill>
              </a:rPr>
              <a:t>i</a:t>
            </a:r>
            <a:r>
              <a:rPr lang="en-US" altLang="ar-SA" dirty="0">
                <a:solidFill>
                  <a:srgbClr val="292934"/>
                </a:solidFill>
              </a:rPr>
              <a:t> = B</a:t>
            </a:r>
            <a:r>
              <a:rPr lang="en-US" altLang="ar-SA" sz="1400" dirty="0">
                <a:solidFill>
                  <a:srgbClr val="292934"/>
                </a:solidFill>
              </a:rPr>
              <a:t>i</a:t>
            </a:r>
            <a:r>
              <a:rPr lang="en-US" altLang="ar-SA" dirty="0">
                <a:solidFill>
                  <a:srgbClr val="292934"/>
                </a:solidFill>
              </a:rPr>
              <a:t> = (2F)</a:t>
            </a:r>
            <a:r>
              <a:rPr lang="en-US" altLang="ar-SA" sz="1200" dirty="0">
                <a:solidFill>
                  <a:srgbClr val="292934"/>
                </a:solidFill>
              </a:rPr>
              <a:t>hex</a:t>
            </a:r>
            <a:r>
              <a:rPr lang="en-US" altLang="ar-SA" dirty="0">
                <a:solidFill>
                  <a:srgbClr val="292934"/>
                </a:solidFill>
              </a:rPr>
              <a:t> = (00101111)</a:t>
            </a:r>
            <a:r>
              <a:rPr lang="en-US" altLang="ar-SA" sz="1200" dirty="0">
                <a:solidFill>
                  <a:srgbClr val="292934"/>
                </a:solidFill>
              </a:rPr>
              <a:t>2</a:t>
            </a:r>
            <a:r>
              <a:rPr lang="en-US" altLang="ar-SA" dirty="0">
                <a:solidFill>
                  <a:srgbClr val="292934"/>
                </a:solidFill>
              </a:rPr>
              <a:t>.</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We now apply the B</a:t>
            </a:r>
            <a:r>
              <a:rPr lang="en-US" altLang="ar-SA" sz="1400" dirty="0">
                <a:solidFill>
                  <a:srgbClr val="292934"/>
                </a:solidFill>
              </a:rPr>
              <a:t>i</a:t>
            </a:r>
            <a:r>
              <a:rPr lang="en-US" altLang="ar-SA" dirty="0">
                <a:solidFill>
                  <a:srgbClr val="292934"/>
                </a:solidFill>
              </a:rPr>
              <a:t> bit vector as input to the affine transformation. </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Note that the least significant bit (</a:t>
            </a:r>
            <a:r>
              <a:rPr lang="en-US" altLang="ar-SA" dirty="0" err="1">
                <a:solidFill>
                  <a:srgbClr val="292934"/>
                </a:solidFill>
              </a:rPr>
              <a:t>lsb</a:t>
            </a:r>
            <a:r>
              <a:rPr lang="en-US" altLang="ar-SA" dirty="0">
                <a:solidFill>
                  <a:srgbClr val="292934"/>
                </a:solidFill>
              </a:rPr>
              <a:t>) b</a:t>
            </a:r>
            <a:r>
              <a:rPr lang="en-US" altLang="ar-SA" sz="1400" dirty="0">
                <a:solidFill>
                  <a:srgbClr val="292934"/>
                </a:solidFill>
              </a:rPr>
              <a:t>0</a:t>
            </a:r>
            <a:r>
              <a:rPr lang="en-US" altLang="ar-SA" dirty="0">
                <a:solidFill>
                  <a:srgbClr val="292934"/>
                </a:solidFill>
              </a:rPr>
              <a:t> of B</a:t>
            </a:r>
            <a:r>
              <a:rPr lang="en-US" altLang="ar-SA" sz="1400" dirty="0">
                <a:solidFill>
                  <a:srgbClr val="292934"/>
                </a:solidFill>
              </a:rPr>
              <a:t>i</a:t>
            </a:r>
            <a:r>
              <a:rPr lang="en-US" altLang="ar-SA" dirty="0">
                <a:solidFill>
                  <a:srgbClr val="292934"/>
                </a:solidFill>
              </a:rPr>
              <a:t> is at the rightmost position.</a:t>
            </a:r>
          </a:p>
          <a:p>
            <a:pPr eaLnBrk="1" fontAlgn="base" hangingPunct="1">
              <a:lnSpc>
                <a:spcPct val="150000"/>
              </a:lnSpc>
              <a:spcBef>
                <a:spcPct val="0"/>
              </a:spcBef>
              <a:spcAft>
                <a:spcPct val="0"/>
              </a:spcAft>
            </a:pPr>
            <a:r>
              <a:rPr lang="en-US" altLang="ar-SA" dirty="0">
                <a:solidFill>
                  <a:srgbClr val="292934"/>
                </a:solidFill>
              </a:rPr>
              <a:t>                       B</a:t>
            </a:r>
            <a:r>
              <a:rPr lang="en-US" altLang="ar-SA" sz="1400" dirty="0">
                <a:solidFill>
                  <a:srgbClr val="292934"/>
                </a:solidFill>
              </a:rPr>
              <a:t>i</a:t>
            </a:r>
            <a:r>
              <a:rPr lang="en-US" altLang="ar-SA" dirty="0">
                <a:solidFill>
                  <a:srgbClr val="292934"/>
                </a:solidFill>
              </a:rPr>
              <a:t> = (00100101) = (25)</a:t>
            </a:r>
            <a:r>
              <a:rPr lang="en-US" altLang="ar-SA" sz="1400" dirty="0">
                <a:solidFill>
                  <a:srgbClr val="292934"/>
                </a:solidFill>
              </a:rPr>
              <a:t>hex</a:t>
            </a:r>
            <a:endParaRPr lang="en-US" altLang="ar-SA" dirty="0">
              <a:solidFill>
                <a:srgbClr val="292934"/>
              </a:solidFill>
            </a:endParaRP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Thus, S((C2)</a:t>
            </a:r>
            <a:r>
              <a:rPr lang="en-US" altLang="ar-SA" sz="1400" dirty="0">
                <a:solidFill>
                  <a:srgbClr val="292934"/>
                </a:solidFill>
              </a:rPr>
              <a:t>hex</a:t>
            </a:r>
            <a:r>
              <a:rPr lang="en-US" altLang="ar-SA" dirty="0">
                <a:solidFill>
                  <a:srgbClr val="292934"/>
                </a:solidFill>
              </a:rPr>
              <a:t>) = (25)</a:t>
            </a:r>
            <a:r>
              <a:rPr lang="en-US" altLang="ar-SA" sz="1400" dirty="0">
                <a:solidFill>
                  <a:srgbClr val="292934"/>
                </a:solidFill>
              </a:rPr>
              <a:t>hex</a:t>
            </a:r>
            <a:r>
              <a:rPr lang="en-US" altLang="ar-SA" dirty="0">
                <a:solidFill>
                  <a:srgbClr val="292934"/>
                </a:solidFill>
              </a:rPr>
              <a:t>, which is exactly the result that is also given in the S-Box</a:t>
            </a:r>
          </a:p>
          <a:p>
            <a:pPr eaLnBrk="1" fontAlgn="base" hangingPunct="1">
              <a:lnSpc>
                <a:spcPct val="150000"/>
              </a:lnSpc>
              <a:spcBef>
                <a:spcPct val="0"/>
              </a:spcBef>
              <a:spcAft>
                <a:spcPct val="0"/>
              </a:spcAft>
            </a:pPr>
            <a:r>
              <a:rPr lang="en-US" altLang="ar-SA" dirty="0">
                <a:solidFill>
                  <a:srgbClr val="292934"/>
                </a:solidFill>
              </a:rPr>
              <a:t>table</a:t>
            </a:r>
            <a:endParaRPr lang="ar-SA" altLang="ar-SA" dirty="0">
              <a:solidFill>
                <a:srgbClr val="292934"/>
              </a:solidFill>
            </a:endParaRPr>
          </a:p>
        </p:txBody>
      </p:sp>
    </p:spTree>
    <p:extLst>
      <p:ext uri="{BB962C8B-B14F-4D97-AF65-F5344CB8AC3E}">
        <p14:creationId xmlns:p14="http://schemas.microsoft.com/office/powerpoint/2010/main" val="423449099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36061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Byte Substitution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054164" y="1451229"/>
            <a:ext cx="8856662"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 advantage of using </a:t>
            </a:r>
            <a:r>
              <a:rPr lang="en-US" altLang="ar-SA" b="1" u="sng" dirty="0">
                <a:solidFill>
                  <a:srgbClr val="292934"/>
                </a:solidFill>
              </a:rPr>
              <a:t>inversion</a:t>
            </a:r>
            <a:r>
              <a:rPr lang="en-US" altLang="ar-SA" dirty="0">
                <a:solidFill>
                  <a:srgbClr val="292934"/>
                </a:solidFill>
              </a:rPr>
              <a:t> in GF(2</a:t>
            </a:r>
            <a:r>
              <a:rPr lang="en-US" altLang="ar-SA" baseline="30000" dirty="0">
                <a:solidFill>
                  <a:srgbClr val="292934"/>
                </a:solidFill>
              </a:rPr>
              <a:t>8</a:t>
            </a:r>
            <a:r>
              <a:rPr lang="en-US" altLang="ar-SA" dirty="0">
                <a:solidFill>
                  <a:srgbClr val="292934"/>
                </a:solidFill>
              </a:rPr>
              <a:t>) as the core function of the Byte</a:t>
            </a:r>
          </a:p>
          <a:p>
            <a:pPr eaLnBrk="1" fontAlgn="base" hangingPunct="1">
              <a:lnSpc>
                <a:spcPct val="150000"/>
              </a:lnSpc>
              <a:spcBef>
                <a:spcPct val="0"/>
              </a:spcBef>
              <a:spcAft>
                <a:spcPct val="0"/>
              </a:spcAft>
            </a:pPr>
            <a:r>
              <a:rPr lang="en-US" altLang="ar-SA" dirty="0">
                <a:solidFill>
                  <a:srgbClr val="292934"/>
                </a:solidFill>
              </a:rPr>
              <a:t>Substitution layer is that it provides a high degree of nonlinearity, which in turn provides optimum protection against some of the strongest known analytical attacks.</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Furthermore, the </a:t>
            </a:r>
            <a:r>
              <a:rPr lang="en-US" altLang="ar-SA" b="1" u="sng" dirty="0">
                <a:solidFill>
                  <a:srgbClr val="292934"/>
                </a:solidFill>
              </a:rPr>
              <a:t>affine step </a:t>
            </a:r>
            <a:r>
              <a:rPr lang="en-US" altLang="ar-SA" dirty="0">
                <a:solidFill>
                  <a:srgbClr val="292934"/>
                </a:solidFill>
              </a:rPr>
              <a:t>“destroys” the algebraic structure of the Galois field, which in turn is needed to prevent attacks that would exploit the finite field inversion</a:t>
            </a:r>
            <a:endParaRPr lang="ar-SA" altLang="ar-SA" dirty="0">
              <a:solidFill>
                <a:srgbClr val="292934"/>
              </a:solidFill>
            </a:endParaRPr>
          </a:p>
        </p:txBody>
      </p:sp>
    </p:spTree>
    <p:extLst>
      <p:ext uri="{BB962C8B-B14F-4D97-AF65-F5344CB8AC3E}">
        <p14:creationId xmlns:p14="http://schemas.microsoft.com/office/powerpoint/2010/main" val="99457058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397013"/>
          </a:xfrm>
          <a:prstGeom prst="rect">
            <a:avLst/>
          </a:prstGeom>
        </p:spPr>
      </p:pic>
      <p:sp>
        <p:nvSpPr>
          <p:cNvPr id="7" name="TextBox 6"/>
          <p:cNvSpPr txBox="1"/>
          <p:nvPr/>
        </p:nvSpPr>
        <p:spPr>
          <a:xfrm>
            <a:off x="2650377" y="525202"/>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703388" y="1131189"/>
            <a:ext cx="8856662" cy="3416300"/>
          </a:xfrm>
          <a:prstGeom prst="rect">
            <a:avLst/>
          </a:prstGeom>
          <a:noFill/>
          <a:ln w="9525">
            <a:noFill/>
            <a:miter lim="800000"/>
            <a:headEnd/>
            <a:tailEnd/>
          </a:ln>
        </p:spPr>
        <p:txBody>
          <a:bodyPr>
            <a:spAutoFit/>
          </a:bodyPr>
          <a:lstStyle/>
          <a:p>
            <a:pPr fontAlgn="base">
              <a:lnSpc>
                <a:spcPct val="150000"/>
              </a:lnSpc>
              <a:spcBef>
                <a:spcPct val="0"/>
              </a:spcBef>
              <a:spcAft>
                <a:spcPct val="0"/>
              </a:spcAft>
              <a:buFont typeface="Wingdings" pitchFamily="2" charset="2"/>
              <a:buChar char="q"/>
              <a:defRPr/>
            </a:pPr>
            <a:r>
              <a:rPr lang="en-US" dirty="0">
                <a:solidFill>
                  <a:srgbClr val="292934"/>
                </a:solidFill>
                <a:latin typeface="Arial" panose="020B0604020202020204" pitchFamily="34" charset="0"/>
                <a:cs typeface="Arial" panose="020B0604020202020204" pitchFamily="34" charset="0"/>
              </a:rPr>
              <a:t>In AES, the Diffusion layer consists of two </a:t>
            </a:r>
            <a:r>
              <a:rPr lang="en-US" dirty="0" err="1">
                <a:solidFill>
                  <a:srgbClr val="292934"/>
                </a:solidFill>
                <a:latin typeface="Arial" panose="020B0604020202020204" pitchFamily="34" charset="0"/>
                <a:cs typeface="Arial" panose="020B0604020202020204" pitchFamily="34" charset="0"/>
              </a:rPr>
              <a:t>sublayers</a:t>
            </a:r>
            <a:r>
              <a:rPr lang="en-US" dirty="0">
                <a:solidFill>
                  <a:srgbClr val="292934"/>
                </a:solidFill>
                <a:latin typeface="Arial" panose="020B0604020202020204" pitchFamily="34" charset="0"/>
                <a:cs typeface="Arial" panose="020B0604020202020204" pitchFamily="34" charset="0"/>
              </a:rPr>
              <a:t>, as follows: </a:t>
            </a:r>
          </a:p>
          <a:p>
            <a:pPr fontAlgn="base">
              <a:lnSpc>
                <a:spcPct val="150000"/>
              </a:lnSpc>
              <a:spcBef>
                <a:spcPct val="0"/>
              </a:spcBef>
              <a:spcAft>
                <a:spcPct val="0"/>
              </a:spcAft>
              <a:defRPr/>
            </a:pPr>
            <a:endParaRPr lang="en-US" dirty="0">
              <a:solidFill>
                <a:srgbClr val="292934"/>
              </a:solidFill>
              <a:latin typeface="Arial" panose="020B0604020202020204" pitchFamily="34" charset="0"/>
              <a:cs typeface="Arial" panose="020B0604020202020204" pitchFamily="34" charset="0"/>
            </a:endParaRPr>
          </a:p>
          <a:p>
            <a:pPr marL="342900" indent="-342900" fontAlgn="base">
              <a:lnSpc>
                <a:spcPct val="150000"/>
              </a:lnSpc>
              <a:spcBef>
                <a:spcPct val="0"/>
              </a:spcBef>
              <a:spcAft>
                <a:spcPct val="0"/>
              </a:spcAft>
              <a:buFont typeface="+mj-lt"/>
              <a:buAutoNum type="arabicPeriod"/>
              <a:defRPr/>
            </a:pPr>
            <a:r>
              <a:rPr lang="en-US" dirty="0">
                <a:solidFill>
                  <a:srgbClr val="292934"/>
                </a:solidFill>
                <a:latin typeface="Arial" panose="020B0604020202020204" pitchFamily="34" charset="0"/>
                <a:cs typeface="Arial" panose="020B0604020202020204" pitchFamily="34" charset="0"/>
              </a:rPr>
              <a:t>The </a:t>
            </a:r>
            <a:r>
              <a:rPr lang="en-US" i="1" dirty="0" err="1">
                <a:solidFill>
                  <a:srgbClr val="292934"/>
                </a:solidFill>
                <a:latin typeface="Arial" panose="020B0604020202020204" pitchFamily="34" charset="0"/>
                <a:cs typeface="Arial" panose="020B0604020202020204" pitchFamily="34" charset="0"/>
              </a:rPr>
              <a:t>ShiftRows</a:t>
            </a:r>
            <a:r>
              <a:rPr lang="en-US" i="1" dirty="0">
                <a:solidFill>
                  <a:srgbClr val="292934"/>
                </a:solidFill>
                <a:latin typeface="Arial" panose="020B0604020202020204" pitchFamily="34" charset="0"/>
                <a:cs typeface="Arial" panose="020B0604020202020204" pitchFamily="34" charset="0"/>
              </a:rPr>
              <a:t> transformation</a:t>
            </a:r>
          </a:p>
          <a:p>
            <a:pPr marL="342900" indent="-342900" fontAlgn="base">
              <a:lnSpc>
                <a:spcPct val="150000"/>
              </a:lnSpc>
              <a:spcBef>
                <a:spcPct val="0"/>
              </a:spcBef>
              <a:spcAft>
                <a:spcPct val="0"/>
              </a:spcAft>
              <a:buFont typeface="+mj-lt"/>
              <a:buAutoNum type="arabicPeriod"/>
              <a:defRPr/>
            </a:pPr>
            <a:r>
              <a:rPr lang="en-US" dirty="0">
                <a:solidFill>
                  <a:srgbClr val="292934"/>
                </a:solidFill>
                <a:latin typeface="Arial" panose="020B0604020202020204" pitchFamily="34" charset="0"/>
                <a:cs typeface="Arial" panose="020B0604020202020204" pitchFamily="34" charset="0"/>
              </a:rPr>
              <a:t>The </a:t>
            </a:r>
            <a:r>
              <a:rPr lang="en-US" i="1" dirty="0" err="1">
                <a:solidFill>
                  <a:srgbClr val="292934"/>
                </a:solidFill>
                <a:latin typeface="Arial" panose="020B0604020202020204" pitchFamily="34" charset="0"/>
                <a:cs typeface="Arial" panose="020B0604020202020204" pitchFamily="34" charset="0"/>
              </a:rPr>
              <a:t>MixColumn</a:t>
            </a:r>
            <a:r>
              <a:rPr lang="en-US" i="1" dirty="0">
                <a:solidFill>
                  <a:srgbClr val="292934"/>
                </a:solidFill>
                <a:latin typeface="Arial" panose="020B0604020202020204" pitchFamily="34" charset="0"/>
                <a:cs typeface="Arial" panose="020B0604020202020204" pitchFamily="34" charset="0"/>
              </a:rPr>
              <a:t> transformation. </a:t>
            </a:r>
          </a:p>
          <a:p>
            <a:pPr fontAlgn="base">
              <a:lnSpc>
                <a:spcPct val="150000"/>
              </a:lnSpc>
              <a:spcBef>
                <a:spcPct val="0"/>
              </a:spcBef>
              <a:spcAft>
                <a:spcPct val="0"/>
              </a:spcAft>
              <a:defRPr/>
            </a:pPr>
            <a:endParaRPr lang="en-US" i="1" dirty="0">
              <a:solidFill>
                <a:srgbClr val="292934"/>
              </a:solidFill>
              <a:latin typeface="Arial" panose="020B0604020202020204" pitchFamily="34" charset="0"/>
              <a:cs typeface="Arial" panose="020B0604020202020204" pitchFamily="34" charset="0"/>
            </a:endParaRPr>
          </a:p>
          <a:p>
            <a:pPr fontAlgn="base">
              <a:lnSpc>
                <a:spcPct val="150000"/>
              </a:lnSpc>
              <a:spcBef>
                <a:spcPct val="0"/>
              </a:spcBef>
              <a:spcAft>
                <a:spcPct val="0"/>
              </a:spcAft>
              <a:buFont typeface="Wingdings" pitchFamily="2" charset="2"/>
              <a:buChar char="q"/>
              <a:defRPr/>
            </a:pPr>
            <a:r>
              <a:rPr lang="en-US" dirty="0">
                <a:solidFill>
                  <a:srgbClr val="292934"/>
                </a:solidFill>
                <a:latin typeface="Arial" panose="020B0604020202020204" pitchFamily="34" charset="0"/>
                <a:cs typeface="Arial" panose="020B0604020202020204" pitchFamily="34" charset="0"/>
              </a:rPr>
              <a:t>The diffusion is the spreading of the influence of individual bits over the entire state. Unlike the nonlinear S-Box, the diffusion layer performs a linear operation on state matrices A,B.</a:t>
            </a:r>
          </a:p>
        </p:txBody>
      </p:sp>
      <p:sp>
        <p:nvSpPr>
          <p:cNvPr id="11" name="Rectangle 10"/>
          <p:cNvSpPr/>
          <p:nvPr/>
        </p:nvSpPr>
        <p:spPr>
          <a:xfrm>
            <a:off x="4727575" y="4852289"/>
            <a:ext cx="1512888" cy="719138"/>
          </a:xfrm>
          <a:prstGeom prst="rect">
            <a:avLst/>
          </a:prstGeom>
        </p:spPr>
        <p:style>
          <a:lnRef idx="2">
            <a:schemeClr val="dk1"/>
          </a:lnRef>
          <a:fillRef idx="1">
            <a:schemeClr val="lt1"/>
          </a:fillRef>
          <a:effectRef idx="0">
            <a:schemeClr val="dk1"/>
          </a:effectRef>
          <a:fontRef idx="minor">
            <a:schemeClr val="dk1"/>
          </a:fontRef>
        </p:style>
        <p:txBody>
          <a:bodyPr rtlCol="1" anchor="ctr"/>
          <a:lstStyle/>
          <a:p>
            <a:pPr algn="ctr" rtl="1" fontAlgn="base">
              <a:spcBef>
                <a:spcPct val="0"/>
              </a:spcBef>
              <a:spcAft>
                <a:spcPct val="0"/>
              </a:spcAft>
              <a:defRPr/>
            </a:pPr>
            <a:r>
              <a:rPr lang="en-US" dirty="0">
                <a:solidFill>
                  <a:srgbClr val="292934"/>
                </a:solidFill>
                <a:latin typeface="Arial"/>
              </a:rPr>
              <a:t>AES</a:t>
            </a:r>
            <a:endParaRPr lang="ar-SA" dirty="0">
              <a:solidFill>
                <a:srgbClr val="292934"/>
              </a:solidFill>
              <a:latin typeface="Arial"/>
              <a:cs typeface="Arial" panose="020B0604020202020204" pitchFamily="34" charset="0"/>
            </a:endParaRPr>
          </a:p>
        </p:txBody>
      </p:sp>
      <p:cxnSp>
        <p:nvCxnSpPr>
          <p:cNvPr id="12" name="Straight Arrow Connector 11"/>
          <p:cNvCxnSpPr/>
          <p:nvPr/>
        </p:nvCxnSpPr>
        <p:spPr>
          <a:xfrm>
            <a:off x="3863975" y="5068189"/>
            <a:ext cx="863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a:off x="3863975" y="5355527"/>
            <a:ext cx="863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4" name="TextBox 7"/>
          <p:cNvSpPr txBox="1">
            <a:spLocks noChangeArrowheads="1"/>
          </p:cNvSpPr>
          <p:nvPr/>
        </p:nvSpPr>
        <p:spPr bwMode="auto">
          <a:xfrm>
            <a:off x="2135188" y="4707828"/>
            <a:ext cx="252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X1: 0 0 0 0 0 0 0 0</a:t>
            </a:r>
            <a:endParaRPr lang="ar-SA" altLang="ar-SA">
              <a:solidFill>
                <a:srgbClr val="292934"/>
              </a:solidFill>
            </a:endParaRPr>
          </a:p>
        </p:txBody>
      </p:sp>
      <p:sp>
        <p:nvSpPr>
          <p:cNvPr id="15" name="TextBox 8"/>
          <p:cNvSpPr txBox="1">
            <a:spLocks noChangeArrowheads="1"/>
          </p:cNvSpPr>
          <p:nvPr/>
        </p:nvSpPr>
        <p:spPr bwMode="auto">
          <a:xfrm>
            <a:off x="2135188" y="5284089"/>
            <a:ext cx="2520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X2: </a:t>
            </a:r>
            <a:r>
              <a:rPr lang="en-US" altLang="ar-SA">
                <a:solidFill>
                  <a:srgbClr val="FF0000"/>
                </a:solidFill>
              </a:rPr>
              <a:t>1</a:t>
            </a:r>
            <a:r>
              <a:rPr lang="en-US" altLang="ar-SA">
                <a:solidFill>
                  <a:srgbClr val="292934"/>
                </a:solidFill>
              </a:rPr>
              <a:t> 0 0 0 0 0 0 0</a:t>
            </a:r>
            <a:endParaRPr lang="ar-SA" altLang="ar-SA">
              <a:solidFill>
                <a:srgbClr val="292934"/>
              </a:solidFill>
            </a:endParaRPr>
          </a:p>
        </p:txBody>
      </p:sp>
      <p:cxnSp>
        <p:nvCxnSpPr>
          <p:cNvPr id="16" name="Straight Arrow Connector 15"/>
          <p:cNvCxnSpPr/>
          <p:nvPr/>
        </p:nvCxnSpPr>
        <p:spPr>
          <a:xfrm>
            <a:off x="6240463" y="5068189"/>
            <a:ext cx="863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7" name="Straight Arrow Connector 16"/>
          <p:cNvCxnSpPr/>
          <p:nvPr/>
        </p:nvCxnSpPr>
        <p:spPr>
          <a:xfrm>
            <a:off x="6240463" y="5355527"/>
            <a:ext cx="8636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8" name="TextBox 11"/>
          <p:cNvSpPr txBox="1">
            <a:spLocks noChangeArrowheads="1"/>
          </p:cNvSpPr>
          <p:nvPr/>
        </p:nvSpPr>
        <p:spPr bwMode="auto">
          <a:xfrm>
            <a:off x="6456363" y="4707828"/>
            <a:ext cx="251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y1: 1 0 0 0 0 1 0 1</a:t>
            </a:r>
            <a:endParaRPr lang="ar-SA" altLang="ar-SA">
              <a:solidFill>
                <a:srgbClr val="292934"/>
              </a:solidFill>
            </a:endParaRPr>
          </a:p>
        </p:txBody>
      </p:sp>
      <p:sp>
        <p:nvSpPr>
          <p:cNvPr id="19" name="TextBox 12"/>
          <p:cNvSpPr txBox="1">
            <a:spLocks noChangeArrowheads="1"/>
          </p:cNvSpPr>
          <p:nvPr/>
        </p:nvSpPr>
        <p:spPr bwMode="auto">
          <a:xfrm>
            <a:off x="6608763" y="5346003"/>
            <a:ext cx="251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y2: 0 0 0 0 0 1 0 1</a:t>
            </a:r>
            <a:endParaRPr lang="ar-SA" altLang="ar-SA">
              <a:solidFill>
                <a:srgbClr val="292934"/>
              </a:solidFill>
            </a:endParaRPr>
          </a:p>
        </p:txBody>
      </p:sp>
      <p:sp>
        <p:nvSpPr>
          <p:cNvPr id="20" name="TextBox 13"/>
          <p:cNvSpPr txBox="1">
            <a:spLocks noChangeArrowheads="1"/>
          </p:cNvSpPr>
          <p:nvPr/>
        </p:nvSpPr>
        <p:spPr bwMode="auto">
          <a:xfrm>
            <a:off x="6743700" y="5787328"/>
            <a:ext cx="31686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pPr>
            <a:r>
              <a:rPr lang="en-US" altLang="ar-SA">
                <a:solidFill>
                  <a:srgbClr val="292934"/>
                </a:solidFill>
              </a:rPr>
              <a:t>y2: 1 1 1 1 0 0 1 0         </a:t>
            </a:r>
            <a:r>
              <a:rPr lang="en-US" altLang="ar-SA" sz="3200">
                <a:solidFill>
                  <a:srgbClr val="FF0000"/>
                </a:solidFill>
                <a:sym typeface="Wingdings 2" panose="05020102010507070707" pitchFamily="18" charset="2"/>
              </a:rPr>
              <a:t></a:t>
            </a:r>
            <a:endParaRPr lang="ar-SA" altLang="ar-SA" sz="3200">
              <a:solidFill>
                <a:srgbClr val="FF0000"/>
              </a:solidFill>
            </a:endParaRPr>
          </a:p>
        </p:txBody>
      </p:sp>
      <p:sp>
        <p:nvSpPr>
          <p:cNvPr id="21" name="Multiply 20"/>
          <p:cNvSpPr/>
          <p:nvPr/>
        </p:nvSpPr>
        <p:spPr>
          <a:xfrm>
            <a:off x="8904288" y="5212652"/>
            <a:ext cx="431800" cy="6477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fontAlgn="base">
              <a:spcBef>
                <a:spcPct val="0"/>
              </a:spcBef>
              <a:spcAft>
                <a:spcPct val="0"/>
              </a:spcAft>
              <a:defRPr/>
            </a:pPr>
            <a:endParaRPr lang="ar-SA">
              <a:solidFill>
                <a:srgbClr val="FFFFFF"/>
              </a:solidFill>
              <a:latin typeface="Arial"/>
              <a:cs typeface="Arial" panose="020B0604020202020204" pitchFamily="34" charset="0"/>
            </a:endParaRPr>
          </a:p>
        </p:txBody>
      </p:sp>
    </p:spTree>
    <p:extLst>
      <p:ext uri="{BB962C8B-B14F-4D97-AF65-F5344CB8AC3E}">
        <p14:creationId xmlns:p14="http://schemas.microsoft.com/office/powerpoint/2010/main" val="400023272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sz="2800" dirty="0" err="1">
                <a:solidFill>
                  <a:schemeClr val="bg1"/>
                </a:solidFill>
                <a:latin typeface="Tajawal Medium" panose="00000600000000000000" pitchFamily="2" charset="-78"/>
                <a:cs typeface="Tajawal Medium" panose="00000600000000000000" pitchFamily="2" charset="-78"/>
              </a:rPr>
              <a:t>ShiftRows</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2" name="TextBox 3"/>
          <p:cNvSpPr txBox="1">
            <a:spLocks noChangeArrowheads="1"/>
          </p:cNvSpPr>
          <p:nvPr/>
        </p:nvSpPr>
        <p:spPr bwMode="auto">
          <a:xfrm>
            <a:off x="1703388" y="1076325"/>
            <a:ext cx="8856662"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The </a:t>
            </a:r>
            <a:r>
              <a:rPr lang="en-US" altLang="ar-SA" dirty="0" err="1">
                <a:solidFill>
                  <a:srgbClr val="292934"/>
                </a:solidFill>
              </a:rPr>
              <a:t>ShiftRows</a:t>
            </a:r>
            <a:r>
              <a:rPr lang="en-US" altLang="ar-SA" dirty="0">
                <a:solidFill>
                  <a:srgbClr val="292934"/>
                </a:solidFill>
              </a:rPr>
              <a:t> transformation cyclically shifts the second row of the state matrix by three bytes to the right, the third row by two bytes to the right and the fourth row by one byte to the right. </a:t>
            </a:r>
          </a:p>
          <a:p>
            <a:pPr eaLnBrk="1" fontAlgn="base" hangingPunct="1">
              <a:lnSpc>
                <a:spcPct val="150000"/>
              </a:lnSpc>
              <a:spcBef>
                <a:spcPct val="0"/>
              </a:spcBef>
              <a:spcAft>
                <a:spcPct val="0"/>
              </a:spcAft>
            </a:pPr>
            <a:r>
              <a:rPr lang="en-US" altLang="ar-SA" dirty="0">
                <a:solidFill>
                  <a:srgbClr val="292934"/>
                </a:solidFill>
              </a:rPr>
              <a:t>The first row is not changed by the </a:t>
            </a:r>
            <a:r>
              <a:rPr lang="en-US" altLang="ar-SA" dirty="0" err="1">
                <a:solidFill>
                  <a:srgbClr val="292934"/>
                </a:solidFill>
              </a:rPr>
              <a:t>ShiftRows</a:t>
            </a:r>
            <a:r>
              <a:rPr lang="en-US" altLang="ar-SA" dirty="0">
                <a:solidFill>
                  <a:srgbClr val="292934"/>
                </a:solidFill>
              </a:rPr>
              <a:t> transformation.</a:t>
            </a:r>
          </a:p>
          <a:p>
            <a:pPr eaLnBrk="1" fontAlgn="base" hangingPunct="1">
              <a:lnSpc>
                <a:spcPct val="150000"/>
              </a:lnSpc>
              <a:spcBef>
                <a:spcPct val="0"/>
              </a:spcBef>
              <a:spcAft>
                <a:spcPct val="0"/>
              </a:spcAft>
            </a:pPr>
            <a:r>
              <a:rPr lang="en-US" altLang="ar-SA" dirty="0">
                <a:solidFill>
                  <a:srgbClr val="292934"/>
                </a:solidFill>
              </a:rPr>
              <a:t>The purpose of the </a:t>
            </a:r>
            <a:r>
              <a:rPr lang="en-US" altLang="ar-SA" dirty="0" err="1">
                <a:solidFill>
                  <a:srgbClr val="292934"/>
                </a:solidFill>
              </a:rPr>
              <a:t>ShiftRows</a:t>
            </a:r>
            <a:r>
              <a:rPr lang="en-US" altLang="ar-SA" dirty="0">
                <a:solidFill>
                  <a:srgbClr val="292934"/>
                </a:solidFill>
              </a:rPr>
              <a:t> transformation is to increase the diffusion</a:t>
            </a:r>
          </a:p>
          <a:p>
            <a:pPr eaLnBrk="1" fontAlgn="base" hangingPunct="1">
              <a:lnSpc>
                <a:spcPct val="150000"/>
              </a:lnSpc>
              <a:spcBef>
                <a:spcPct val="0"/>
              </a:spcBef>
              <a:spcAft>
                <a:spcPct val="0"/>
              </a:spcAft>
            </a:pPr>
            <a:r>
              <a:rPr lang="en-US" altLang="ar-SA" dirty="0">
                <a:solidFill>
                  <a:srgbClr val="292934"/>
                </a:solidFill>
              </a:rPr>
              <a:t>properties of AES. </a:t>
            </a:r>
          </a:p>
          <a:p>
            <a:pPr eaLnBrk="1" fontAlgn="base" hangingPunct="1">
              <a:lnSpc>
                <a:spcPct val="150000"/>
              </a:lnSpc>
              <a:spcBef>
                <a:spcPct val="0"/>
              </a:spcBef>
              <a:spcAft>
                <a:spcPct val="0"/>
              </a:spcAft>
            </a:pPr>
            <a:r>
              <a:rPr lang="en-US" altLang="ar-SA" dirty="0">
                <a:solidFill>
                  <a:srgbClr val="292934"/>
                </a:solidFill>
              </a:rPr>
              <a:t>Example: Assume that the input of the </a:t>
            </a:r>
            <a:r>
              <a:rPr lang="en-US" altLang="ar-SA" dirty="0" err="1">
                <a:solidFill>
                  <a:srgbClr val="292934"/>
                </a:solidFill>
              </a:rPr>
              <a:t>ShiftRows</a:t>
            </a:r>
            <a:r>
              <a:rPr lang="en-US" altLang="ar-SA" dirty="0">
                <a:solidFill>
                  <a:srgbClr val="292934"/>
                </a:solidFill>
              </a:rPr>
              <a:t> sublayer is given as a state matrix</a:t>
            </a:r>
          </a:p>
          <a:p>
            <a:pPr eaLnBrk="1" fontAlgn="base" hangingPunct="1">
              <a:lnSpc>
                <a:spcPct val="150000"/>
              </a:lnSpc>
              <a:spcBef>
                <a:spcPct val="0"/>
              </a:spcBef>
              <a:spcAft>
                <a:spcPct val="0"/>
              </a:spcAft>
            </a:pPr>
            <a:r>
              <a:rPr lang="en-US" altLang="ar-SA" i="1" dirty="0">
                <a:solidFill>
                  <a:srgbClr val="292934"/>
                </a:solidFill>
              </a:rPr>
              <a:t>B = (B</a:t>
            </a:r>
            <a:r>
              <a:rPr lang="en-US" altLang="ar-SA" sz="1400" i="1" dirty="0">
                <a:solidFill>
                  <a:srgbClr val="292934"/>
                </a:solidFill>
              </a:rPr>
              <a:t>0</a:t>
            </a:r>
            <a:r>
              <a:rPr lang="en-US" altLang="ar-SA" i="1" dirty="0">
                <a:solidFill>
                  <a:srgbClr val="292934"/>
                </a:solidFill>
              </a:rPr>
              <a:t>,B</a:t>
            </a:r>
            <a:r>
              <a:rPr lang="en-US" altLang="ar-SA" sz="1400" i="1" dirty="0">
                <a:solidFill>
                  <a:srgbClr val="292934"/>
                </a:solidFill>
              </a:rPr>
              <a:t>1</a:t>
            </a:r>
            <a:r>
              <a:rPr lang="en-US" altLang="ar-SA" i="1" dirty="0">
                <a:solidFill>
                  <a:srgbClr val="292934"/>
                </a:solidFill>
              </a:rPr>
              <a:t>, . . . ,B</a:t>
            </a:r>
            <a:r>
              <a:rPr lang="en-US" altLang="ar-SA" sz="1400" i="1" dirty="0">
                <a:solidFill>
                  <a:srgbClr val="292934"/>
                </a:solidFill>
              </a:rPr>
              <a:t>15</a:t>
            </a:r>
            <a:r>
              <a:rPr lang="en-US" altLang="ar-SA" i="1" dirty="0">
                <a:solidFill>
                  <a:srgbClr val="292934"/>
                </a:solidFill>
              </a:rPr>
              <a:t>):</a:t>
            </a:r>
            <a:endParaRPr lang="en-US" altLang="ar-SA" dirty="0">
              <a:solidFill>
                <a:srgbClr val="292934"/>
              </a:solidFill>
            </a:endParaRPr>
          </a:p>
        </p:txBody>
      </p:sp>
      <p:pic>
        <p:nvPicPr>
          <p:cNvPr id="2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8925" y="4695826"/>
            <a:ext cx="2160588" cy="175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00664" y="4652963"/>
            <a:ext cx="5259387"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Arrow 24"/>
          <p:cNvSpPr/>
          <p:nvPr/>
        </p:nvSpPr>
        <p:spPr>
          <a:xfrm>
            <a:off x="3648076" y="5300663"/>
            <a:ext cx="1655763" cy="576262"/>
          </a:xfrm>
          <a:prstGeom prst="rightArrow">
            <a:avLst/>
          </a:prstGeom>
        </p:spPr>
        <p:style>
          <a:lnRef idx="2">
            <a:schemeClr val="dk1"/>
          </a:lnRef>
          <a:fillRef idx="1">
            <a:schemeClr val="lt1"/>
          </a:fillRef>
          <a:effectRef idx="0">
            <a:schemeClr val="dk1"/>
          </a:effectRef>
          <a:fontRef idx="minor">
            <a:schemeClr val="dk1"/>
          </a:fontRef>
        </p:style>
        <p:txBody>
          <a:bodyPr lIns="0" tIns="36000" rIns="0" bIns="36000" rtlCol="1" anchor="ctr"/>
          <a:lstStyle/>
          <a:p>
            <a:pPr algn="ctr" rtl="1" fontAlgn="base">
              <a:spcBef>
                <a:spcPct val="0"/>
              </a:spcBef>
              <a:spcAft>
                <a:spcPct val="0"/>
              </a:spcAft>
              <a:defRPr/>
            </a:pPr>
            <a:r>
              <a:rPr lang="en-US" dirty="0">
                <a:solidFill>
                  <a:srgbClr val="292934"/>
                </a:solidFill>
                <a:latin typeface="Arial"/>
              </a:rPr>
              <a:t>Output State</a:t>
            </a:r>
            <a:endParaRPr lang="ar-SA" dirty="0">
              <a:solidFill>
                <a:srgbClr val="292934"/>
              </a:solidFill>
              <a:latin typeface="Arial"/>
              <a:cs typeface="Arial" panose="020B0604020202020204" pitchFamily="34" charset="0"/>
            </a:endParaRPr>
          </a:p>
        </p:txBody>
      </p:sp>
    </p:spTree>
    <p:extLst>
      <p:ext uri="{BB962C8B-B14F-4D97-AF65-F5344CB8AC3E}">
        <p14:creationId xmlns:p14="http://schemas.microsoft.com/office/powerpoint/2010/main" val="256087743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altLang="ar-SA" sz="2800" dirty="0" err="1">
                <a:solidFill>
                  <a:schemeClr val="bg1"/>
                </a:solidFill>
                <a:latin typeface="Tajawal Medium" panose="00000600000000000000" pitchFamily="2" charset="-78"/>
                <a:cs typeface="Tajawal Medium" panose="00000600000000000000" pitchFamily="2" charset="-78"/>
              </a:rPr>
              <a:t>MixColumn</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3"/>
          <p:cNvSpPr txBox="1">
            <a:spLocks noChangeArrowheads="1"/>
          </p:cNvSpPr>
          <p:nvPr/>
        </p:nvSpPr>
        <p:spPr bwMode="auto">
          <a:xfrm>
            <a:off x="1631950" y="1076325"/>
            <a:ext cx="90360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a:t>
            </a:r>
            <a:r>
              <a:rPr lang="en-US" altLang="ar-SA" dirty="0" err="1">
                <a:solidFill>
                  <a:srgbClr val="292934"/>
                </a:solidFill>
              </a:rPr>
              <a:t>MixColumn</a:t>
            </a:r>
            <a:r>
              <a:rPr lang="en-US" altLang="ar-SA" dirty="0">
                <a:solidFill>
                  <a:srgbClr val="292934"/>
                </a:solidFill>
              </a:rPr>
              <a:t> step is a linear transformation which mixes each column of the state matrix.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a:t>
            </a:r>
            <a:r>
              <a:rPr lang="en-US" altLang="ar-SA" dirty="0" err="1">
                <a:solidFill>
                  <a:srgbClr val="292934"/>
                </a:solidFill>
              </a:rPr>
              <a:t>MixColumn</a:t>
            </a:r>
            <a:r>
              <a:rPr lang="en-US" altLang="ar-SA" dirty="0">
                <a:solidFill>
                  <a:srgbClr val="292934"/>
                </a:solidFill>
              </a:rPr>
              <a:t> operation is the major diffusion element in AES because every input byte influences four output bytes.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Let us denote the 16-byte input state by B and the 16-byte output state by C, such that:  </a:t>
            </a:r>
            <a:r>
              <a:rPr lang="en-US" altLang="ar-SA" i="1" dirty="0" err="1">
                <a:solidFill>
                  <a:srgbClr val="292934"/>
                </a:solidFill>
              </a:rPr>
              <a:t>MixColumn</a:t>
            </a:r>
            <a:r>
              <a:rPr lang="en-US" altLang="ar-SA" i="1" dirty="0">
                <a:solidFill>
                  <a:srgbClr val="292934"/>
                </a:solidFill>
              </a:rPr>
              <a:t>(B) =C</a:t>
            </a:r>
            <a:r>
              <a:rPr lang="en-US" altLang="ar-SA" dirty="0">
                <a:solidFill>
                  <a:srgbClr val="292934"/>
                </a:solidFill>
              </a:rPr>
              <a:t>, where </a:t>
            </a:r>
            <a:r>
              <a:rPr lang="en-US" altLang="ar-SA" i="1" dirty="0">
                <a:solidFill>
                  <a:srgbClr val="292934"/>
                </a:solidFill>
              </a:rPr>
              <a:t>B</a:t>
            </a:r>
            <a:r>
              <a:rPr lang="en-US" altLang="ar-SA" dirty="0">
                <a:solidFill>
                  <a:srgbClr val="292934"/>
                </a:solidFill>
              </a:rPr>
              <a:t> is the state after the </a:t>
            </a:r>
            <a:r>
              <a:rPr lang="en-US" altLang="ar-SA" i="1" dirty="0" err="1">
                <a:solidFill>
                  <a:srgbClr val="292934"/>
                </a:solidFill>
              </a:rPr>
              <a:t>ShiftRows</a:t>
            </a:r>
            <a:r>
              <a:rPr lang="en-US" altLang="ar-SA" dirty="0">
                <a:solidFill>
                  <a:srgbClr val="292934"/>
                </a:solidFill>
              </a:rPr>
              <a:t> operation.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Each 4-byte column is considered as a vector and multiplied by a fixed 4×4 matrix. </a:t>
            </a:r>
          </a:p>
          <a:p>
            <a:pPr eaLnBrk="1" fontAlgn="base" hangingPunct="1">
              <a:lnSpc>
                <a:spcPct val="150000"/>
              </a:lnSpc>
              <a:spcBef>
                <a:spcPct val="0"/>
              </a:spcBef>
              <a:spcAft>
                <a:spcPct val="0"/>
              </a:spcAft>
              <a:buFont typeface="Wingdings" panose="05000000000000000000" pitchFamily="2" charset="2"/>
              <a:buChar char="q"/>
            </a:pPr>
            <a:r>
              <a:rPr lang="en-US" altLang="ar-SA" sz="1700" dirty="0">
                <a:solidFill>
                  <a:srgbClr val="292934"/>
                </a:solidFill>
              </a:rPr>
              <a:t>The matrix contains constant entries. Multiplication and addition of the coefficients is done in GF(2</a:t>
            </a:r>
            <a:r>
              <a:rPr lang="en-US" altLang="ar-SA" sz="1700" baseline="30000" dirty="0">
                <a:solidFill>
                  <a:srgbClr val="292934"/>
                </a:solidFill>
              </a:rPr>
              <a:t>8</a:t>
            </a:r>
            <a:r>
              <a:rPr lang="en-US" altLang="ar-SA" sz="1700" dirty="0">
                <a:solidFill>
                  <a:srgbClr val="292934"/>
                </a:solidFill>
              </a:rPr>
              <a:t>). The following example shows how the first four output bytes are computed:</a:t>
            </a: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3389" y="4868864"/>
            <a:ext cx="4968875"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7"/>
          <p:cNvSpPr txBox="1">
            <a:spLocks noChangeArrowheads="1"/>
          </p:cNvSpPr>
          <p:nvPr/>
        </p:nvSpPr>
        <p:spPr bwMode="auto">
          <a:xfrm>
            <a:off x="6672264" y="4724401"/>
            <a:ext cx="3887787"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a:solidFill>
                  <a:srgbClr val="292934"/>
                </a:solidFill>
              </a:rPr>
              <a:t>The second column of output bytes (C4,C5,C6,C7) is computed by multiplying the four input bytes (B4,B9,B14,B3) by the same constant matrix, and so….</a:t>
            </a:r>
            <a:endParaRPr lang="ar-SA" altLang="ar-SA">
              <a:solidFill>
                <a:srgbClr val="292934"/>
              </a:solidFill>
            </a:endParaRPr>
          </a:p>
        </p:txBody>
      </p:sp>
    </p:spTree>
    <p:extLst>
      <p:ext uri="{BB962C8B-B14F-4D97-AF65-F5344CB8AC3E}">
        <p14:creationId xmlns:p14="http://schemas.microsoft.com/office/powerpoint/2010/main" val="68440523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altLang="ar-SA" sz="2800" dirty="0" err="1">
                <a:solidFill>
                  <a:schemeClr val="bg1"/>
                </a:solidFill>
                <a:latin typeface="Tajawal Medium" panose="00000600000000000000" pitchFamily="2" charset="-78"/>
                <a:cs typeface="Tajawal Medium" panose="00000600000000000000" pitchFamily="2" charset="-78"/>
              </a:rPr>
              <a:t>MixColumn</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3"/>
          <p:cNvSpPr txBox="1">
            <a:spLocks noChangeArrowheads="1"/>
          </p:cNvSpPr>
          <p:nvPr/>
        </p:nvSpPr>
        <p:spPr bwMode="auto">
          <a:xfrm>
            <a:off x="1631950" y="1451229"/>
            <a:ext cx="9036050" cy="422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Each state byte C</a:t>
            </a:r>
            <a:r>
              <a:rPr lang="en-US" altLang="ar-SA" sz="1600" dirty="0">
                <a:solidFill>
                  <a:srgbClr val="292934"/>
                </a:solidFill>
              </a:rPr>
              <a:t>i</a:t>
            </a:r>
            <a:r>
              <a:rPr lang="en-US" altLang="ar-SA" dirty="0">
                <a:solidFill>
                  <a:srgbClr val="292934"/>
                </a:solidFill>
              </a:rPr>
              <a:t> and B</a:t>
            </a:r>
            <a:r>
              <a:rPr lang="en-US" altLang="ar-SA" sz="1600" dirty="0">
                <a:solidFill>
                  <a:srgbClr val="292934"/>
                </a:solidFill>
              </a:rPr>
              <a:t>i</a:t>
            </a:r>
            <a:r>
              <a:rPr lang="en-US" altLang="ar-SA" dirty="0">
                <a:solidFill>
                  <a:srgbClr val="292934"/>
                </a:solidFill>
              </a:rPr>
              <a:t> is an 8-bit value representing an element from GF(2</a:t>
            </a:r>
            <a:r>
              <a:rPr lang="en-US" altLang="ar-SA" baseline="30000" dirty="0">
                <a:solidFill>
                  <a:srgbClr val="292934"/>
                </a:solidFill>
              </a:rPr>
              <a:t>8</a:t>
            </a:r>
            <a:r>
              <a:rPr lang="en-US" altLang="ar-SA" dirty="0">
                <a:solidFill>
                  <a:srgbClr val="292934"/>
                </a:solidFill>
              </a:rPr>
              <a:t>). All arithmetic involving the coefficients is done in this Galois field.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For the constants in the matrix a hexadecimal notation is used. For example: “01” refers to the GF(2</a:t>
            </a:r>
            <a:r>
              <a:rPr lang="en-US" altLang="ar-SA" baseline="30000" dirty="0">
                <a:solidFill>
                  <a:srgbClr val="292934"/>
                </a:solidFill>
              </a:rPr>
              <a:t>8</a:t>
            </a:r>
            <a:r>
              <a:rPr lang="en-US" altLang="ar-SA" dirty="0">
                <a:solidFill>
                  <a:srgbClr val="292934"/>
                </a:solidFill>
              </a:rPr>
              <a:t>) polynomial with the coefficients (00000001), which means it is the element </a:t>
            </a:r>
            <a:r>
              <a:rPr lang="en-US" altLang="ar-SA" u="sng" dirty="0">
                <a:solidFill>
                  <a:srgbClr val="292934"/>
                </a:solidFill>
              </a:rPr>
              <a:t>1</a:t>
            </a:r>
            <a:r>
              <a:rPr lang="en-US" altLang="ar-SA" dirty="0">
                <a:solidFill>
                  <a:srgbClr val="292934"/>
                </a:solidFill>
              </a:rPr>
              <a:t> of the Galois field, where “02” refers to the polynomial with the bit vector (00000010), which means the polynomial </a:t>
            </a:r>
            <a:r>
              <a:rPr lang="en-US" altLang="ar-SA" u="sng" dirty="0">
                <a:solidFill>
                  <a:srgbClr val="292934"/>
                </a:solidFill>
              </a:rPr>
              <a:t>x</a:t>
            </a:r>
            <a:r>
              <a:rPr lang="en-US" altLang="ar-SA" dirty="0">
                <a:solidFill>
                  <a:srgbClr val="292934"/>
                </a:solidFill>
              </a:rPr>
              <a:t>, and “03” refers to the polynomial with the bit vector (00000011), which means the Galois field element </a:t>
            </a:r>
            <a:r>
              <a:rPr lang="en-US" altLang="ar-SA" u="sng" dirty="0">
                <a:solidFill>
                  <a:srgbClr val="292934"/>
                </a:solidFill>
              </a:rPr>
              <a:t>x+1</a:t>
            </a:r>
            <a:r>
              <a:rPr lang="en-US" altLang="ar-SA"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q"/>
            </a:pPr>
            <a:endParaRPr lang="en-US" altLang="ar-SA" sz="1700" dirty="0">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additions in the vector–matrix multiplication are GF(2</a:t>
            </a:r>
            <a:r>
              <a:rPr lang="en-US" altLang="ar-SA" baseline="30000" dirty="0">
                <a:solidFill>
                  <a:srgbClr val="292934"/>
                </a:solidFill>
              </a:rPr>
              <a:t>8</a:t>
            </a:r>
            <a:r>
              <a:rPr lang="en-US" altLang="ar-SA" dirty="0">
                <a:solidFill>
                  <a:srgbClr val="292934"/>
                </a:solidFill>
              </a:rPr>
              <a:t>) additions, that is simple bitwise XORs of the respective bytes</a:t>
            </a:r>
          </a:p>
        </p:txBody>
      </p:sp>
    </p:spTree>
    <p:extLst>
      <p:ext uri="{BB962C8B-B14F-4D97-AF65-F5344CB8AC3E}">
        <p14:creationId xmlns:p14="http://schemas.microsoft.com/office/powerpoint/2010/main" val="239163384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altLang="ar-SA" sz="2800" dirty="0" err="1">
                <a:solidFill>
                  <a:schemeClr val="bg1"/>
                </a:solidFill>
                <a:latin typeface="Tajawal Medium" panose="00000600000000000000" pitchFamily="2" charset="-78"/>
                <a:cs typeface="Tajawal Medium" panose="00000600000000000000" pitchFamily="2" charset="-78"/>
              </a:rPr>
              <a:t>MixColumn</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0" y="1606678"/>
            <a:ext cx="9036050"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For the multiplication of the constants, we have to realize multiplications with the constants 01, 02 and 03.</a:t>
            </a:r>
          </a:p>
          <a:p>
            <a:pPr eaLnBrk="1" fontAlgn="base" hangingPunct="1">
              <a:lnSpc>
                <a:spcPct val="150000"/>
              </a:lnSpc>
              <a:spcBef>
                <a:spcPct val="0"/>
              </a:spcBef>
              <a:spcAft>
                <a:spcPct val="0"/>
              </a:spcAft>
            </a:pPr>
            <a:r>
              <a:rPr lang="en-US" altLang="ar-SA" dirty="0">
                <a:solidFill>
                  <a:srgbClr val="292934"/>
                </a:solidFill>
              </a:rPr>
              <a:t>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Multiplication by 01 is multiplication by the identity and does not involve any explicit operation. Multiplication by 02 can be implemented as a multiplication by x, and a modular reduction with P(x) = x</a:t>
            </a:r>
            <a:r>
              <a:rPr lang="en-US" altLang="ar-SA" baseline="30000" dirty="0">
                <a:solidFill>
                  <a:srgbClr val="292934"/>
                </a:solidFill>
              </a:rPr>
              <a:t>8</a:t>
            </a:r>
            <a:r>
              <a:rPr lang="en-US" altLang="ar-SA" dirty="0">
                <a:solidFill>
                  <a:srgbClr val="292934"/>
                </a:solidFill>
              </a:rPr>
              <a:t> +x</a:t>
            </a:r>
            <a:r>
              <a:rPr lang="en-US" altLang="ar-SA" baseline="30000" dirty="0">
                <a:solidFill>
                  <a:srgbClr val="292934"/>
                </a:solidFill>
              </a:rPr>
              <a:t>4</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+x+1. Similarly, multiplication by 03, which represents the polynomial (x+1), and should be followed by a modular reduction with P(x).</a:t>
            </a:r>
          </a:p>
          <a:p>
            <a:pPr eaLnBrk="1" fontAlgn="base" hangingPunct="1">
              <a:lnSpc>
                <a:spcPct val="150000"/>
              </a:lnSpc>
              <a:spcBef>
                <a:spcPct val="0"/>
              </a:spcBef>
              <a:spcAft>
                <a:spcPct val="0"/>
              </a:spcAft>
            </a:pPr>
            <a:endParaRPr lang="en-US" altLang="ar-SA" dirty="0">
              <a:solidFill>
                <a:srgbClr val="292934"/>
              </a:solidFill>
            </a:endParaRPr>
          </a:p>
        </p:txBody>
      </p:sp>
    </p:spTree>
    <p:extLst>
      <p:ext uri="{BB962C8B-B14F-4D97-AF65-F5344CB8AC3E}">
        <p14:creationId xmlns:p14="http://schemas.microsoft.com/office/powerpoint/2010/main" val="314651158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altLang="ar-SA" sz="2800" dirty="0" err="1">
                <a:solidFill>
                  <a:schemeClr val="bg1"/>
                </a:solidFill>
                <a:latin typeface="Tajawal Medium" panose="00000600000000000000" pitchFamily="2" charset="-78"/>
                <a:cs typeface="Tajawal Medium" panose="00000600000000000000" pitchFamily="2" charset="-78"/>
              </a:rPr>
              <a:t>MixColumn</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631950" y="1323213"/>
            <a:ext cx="903605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b="1" u="sng" dirty="0">
                <a:solidFill>
                  <a:srgbClr val="292934"/>
                </a:solidFill>
              </a:rPr>
              <a:t>Example</a:t>
            </a:r>
            <a:r>
              <a:rPr lang="en-US" altLang="ar-SA" dirty="0">
                <a:solidFill>
                  <a:srgbClr val="292934"/>
                </a:solidFill>
              </a:rPr>
              <a:t>: Assume that the input state to the </a:t>
            </a:r>
            <a:r>
              <a:rPr lang="en-US" altLang="ar-SA" dirty="0" err="1">
                <a:solidFill>
                  <a:srgbClr val="292934"/>
                </a:solidFill>
              </a:rPr>
              <a:t>MixColumn</a:t>
            </a:r>
            <a:r>
              <a:rPr lang="en-US" altLang="ar-SA" dirty="0">
                <a:solidFill>
                  <a:srgbClr val="292934"/>
                </a:solidFill>
              </a:rPr>
              <a:t> layer is B = (25,25, . . . ,25).</a:t>
            </a:r>
          </a:p>
          <a:p>
            <a:pPr eaLnBrk="1" fontAlgn="base" hangingPunct="1">
              <a:lnSpc>
                <a:spcPct val="150000"/>
              </a:lnSpc>
              <a:spcBef>
                <a:spcPct val="0"/>
              </a:spcBef>
              <a:spcAft>
                <a:spcPct val="0"/>
              </a:spcAft>
            </a:pPr>
            <a:r>
              <a:rPr lang="en-US" altLang="ar-SA" dirty="0">
                <a:solidFill>
                  <a:srgbClr val="292934"/>
                </a:solidFill>
              </a:rPr>
              <a:t>In this special case, only two multiplications in GF(2</a:t>
            </a:r>
            <a:r>
              <a:rPr lang="en-US" altLang="ar-SA" baseline="30000" dirty="0">
                <a:solidFill>
                  <a:srgbClr val="292934"/>
                </a:solidFill>
              </a:rPr>
              <a:t>8</a:t>
            </a:r>
            <a:r>
              <a:rPr lang="en-US" altLang="ar-SA" dirty="0">
                <a:solidFill>
                  <a:srgbClr val="292934"/>
                </a:solidFill>
              </a:rPr>
              <a:t>) have to be done. These are</a:t>
            </a:r>
          </a:p>
          <a:p>
            <a:pPr eaLnBrk="1" fontAlgn="base" hangingPunct="1">
              <a:lnSpc>
                <a:spcPct val="150000"/>
              </a:lnSpc>
              <a:spcBef>
                <a:spcPct val="0"/>
              </a:spcBef>
              <a:spcAft>
                <a:spcPct val="0"/>
              </a:spcAft>
            </a:pPr>
            <a:r>
              <a:rPr lang="en-US" altLang="ar-SA" dirty="0">
                <a:solidFill>
                  <a:srgbClr val="292934"/>
                </a:solidFill>
              </a:rPr>
              <a:t>02 · 25 and 03 · 25, which can be computed in polynomial notation:</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02 · 25 = x · (x</a:t>
            </a:r>
            <a:r>
              <a:rPr lang="en-US" altLang="ar-SA" baseline="30000" dirty="0">
                <a:solidFill>
                  <a:srgbClr val="292934"/>
                </a:solidFill>
              </a:rPr>
              <a:t>5</a:t>
            </a:r>
            <a:r>
              <a:rPr lang="en-US" altLang="ar-SA" dirty="0">
                <a:solidFill>
                  <a:srgbClr val="292934"/>
                </a:solidFill>
              </a:rPr>
              <a:t>+x</a:t>
            </a:r>
            <a:r>
              <a:rPr lang="en-US" altLang="ar-SA" baseline="30000" dirty="0">
                <a:solidFill>
                  <a:srgbClr val="292934"/>
                </a:solidFill>
              </a:rPr>
              <a:t>2</a:t>
            </a:r>
            <a:r>
              <a:rPr lang="en-US" altLang="ar-SA" dirty="0">
                <a:solidFill>
                  <a:srgbClr val="292934"/>
                </a:solidFill>
              </a:rPr>
              <a:t>+1)</a:t>
            </a:r>
          </a:p>
          <a:p>
            <a:pPr eaLnBrk="1" fontAlgn="base" hangingPunct="1">
              <a:lnSpc>
                <a:spcPct val="150000"/>
              </a:lnSpc>
              <a:spcBef>
                <a:spcPct val="0"/>
              </a:spcBef>
              <a:spcAft>
                <a:spcPct val="0"/>
              </a:spcAft>
            </a:pPr>
            <a:r>
              <a:rPr lang="en-US" altLang="ar-SA" dirty="0">
                <a:solidFill>
                  <a:srgbClr val="292934"/>
                </a:solidFill>
              </a:rPr>
              <a:t>= x</a:t>
            </a:r>
            <a:r>
              <a:rPr lang="en-US" altLang="ar-SA" baseline="30000" dirty="0">
                <a:solidFill>
                  <a:srgbClr val="292934"/>
                </a:solidFill>
              </a:rPr>
              <a:t>6 </a:t>
            </a:r>
            <a:r>
              <a:rPr lang="en-US" altLang="ar-SA" dirty="0">
                <a:solidFill>
                  <a:srgbClr val="292934"/>
                </a:solidFill>
              </a:rPr>
              <a:t>+ x</a:t>
            </a:r>
            <a:r>
              <a:rPr lang="en-US" altLang="ar-SA" baseline="30000" dirty="0">
                <a:solidFill>
                  <a:srgbClr val="292934"/>
                </a:solidFill>
              </a:rPr>
              <a:t>3 </a:t>
            </a:r>
            <a:r>
              <a:rPr lang="en-US" altLang="ar-SA" dirty="0">
                <a:solidFill>
                  <a:srgbClr val="292934"/>
                </a:solidFill>
              </a:rPr>
              <a:t>+ x,</a:t>
            </a:r>
          </a:p>
          <a:p>
            <a:pPr eaLnBrk="1" fontAlgn="base" hangingPunct="1">
              <a:lnSpc>
                <a:spcPct val="150000"/>
              </a:lnSpc>
              <a:spcBef>
                <a:spcPct val="0"/>
              </a:spcBef>
              <a:spcAft>
                <a:spcPct val="0"/>
              </a:spcAft>
            </a:pPr>
            <a:r>
              <a:rPr lang="en-US" altLang="ar-SA" dirty="0">
                <a:solidFill>
                  <a:srgbClr val="292934"/>
                </a:solidFill>
              </a:rPr>
              <a:t>03 · 25 = (x+1) · (x</a:t>
            </a:r>
            <a:r>
              <a:rPr lang="en-US" altLang="ar-SA" baseline="30000" dirty="0">
                <a:solidFill>
                  <a:srgbClr val="292934"/>
                </a:solidFill>
              </a:rPr>
              <a:t>5 </a:t>
            </a:r>
            <a:r>
              <a:rPr lang="en-US" altLang="ar-SA" dirty="0">
                <a:solidFill>
                  <a:srgbClr val="292934"/>
                </a:solidFill>
              </a:rPr>
              <a:t>+ x</a:t>
            </a:r>
            <a:r>
              <a:rPr lang="en-US" altLang="ar-SA" baseline="30000" dirty="0">
                <a:solidFill>
                  <a:srgbClr val="292934"/>
                </a:solidFill>
              </a:rPr>
              <a:t>2 </a:t>
            </a:r>
            <a:r>
              <a:rPr lang="en-US" altLang="ar-SA" dirty="0">
                <a:solidFill>
                  <a:srgbClr val="292934"/>
                </a:solidFill>
              </a:rPr>
              <a:t>+ 1)</a:t>
            </a:r>
          </a:p>
          <a:p>
            <a:pPr eaLnBrk="1" fontAlgn="base" hangingPunct="1">
              <a:lnSpc>
                <a:spcPct val="150000"/>
              </a:lnSpc>
              <a:spcBef>
                <a:spcPct val="0"/>
              </a:spcBef>
              <a:spcAft>
                <a:spcPct val="0"/>
              </a:spcAft>
            </a:pPr>
            <a:r>
              <a:rPr lang="en-US" altLang="ar-SA" dirty="0">
                <a:solidFill>
                  <a:srgbClr val="292934"/>
                </a:solidFill>
              </a:rPr>
              <a:t>= (x</a:t>
            </a:r>
            <a:r>
              <a:rPr lang="en-US" altLang="ar-SA" baseline="30000" dirty="0">
                <a:solidFill>
                  <a:srgbClr val="292934"/>
                </a:solidFill>
              </a:rPr>
              <a:t>6 </a:t>
            </a:r>
            <a:r>
              <a:rPr lang="en-US" altLang="ar-SA" dirty="0">
                <a:solidFill>
                  <a:srgbClr val="292934"/>
                </a:solidFill>
              </a:rPr>
              <a:t>+ x</a:t>
            </a:r>
            <a:r>
              <a:rPr lang="en-US" altLang="ar-SA" baseline="30000" dirty="0">
                <a:solidFill>
                  <a:srgbClr val="292934"/>
                </a:solidFill>
              </a:rPr>
              <a:t>3 </a:t>
            </a:r>
            <a:r>
              <a:rPr lang="en-US" altLang="ar-SA" dirty="0">
                <a:solidFill>
                  <a:srgbClr val="292934"/>
                </a:solidFill>
              </a:rPr>
              <a:t>+ x) + (x</a:t>
            </a:r>
            <a:r>
              <a:rPr lang="en-US" altLang="ar-SA" baseline="30000" dirty="0">
                <a:solidFill>
                  <a:srgbClr val="292934"/>
                </a:solidFill>
              </a:rPr>
              <a:t>5 </a:t>
            </a:r>
            <a:r>
              <a:rPr lang="en-US" altLang="ar-SA" dirty="0">
                <a:solidFill>
                  <a:srgbClr val="292934"/>
                </a:solidFill>
              </a:rPr>
              <a:t>+ x</a:t>
            </a:r>
            <a:r>
              <a:rPr lang="en-US" altLang="ar-SA" baseline="30000" dirty="0">
                <a:solidFill>
                  <a:srgbClr val="292934"/>
                </a:solidFill>
              </a:rPr>
              <a:t>2 </a:t>
            </a:r>
            <a:r>
              <a:rPr lang="en-US" altLang="ar-SA" dirty="0">
                <a:solidFill>
                  <a:srgbClr val="292934"/>
                </a:solidFill>
              </a:rPr>
              <a:t>+1)</a:t>
            </a:r>
          </a:p>
          <a:p>
            <a:pPr eaLnBrk="1" fontAlgn="base" hangingPunct="1">
              <a:lnSpc>
                <a:spcPct val="150000"/>
              </a:lnSpc>
              <a:spcBef>
                <a:spcPct val="0"/>
              </a:spcBef>
              <a:spcAft>
                <a:spcPct val="0"/>
              </a:spcAft>
            </a:pPr>
            <a:r>
              <a:rPr lang="en-US" altLang="ar-SA" dirty="0">
                <a:solidFill>
                  <a:srgbClr val="292934"/>
                </a:solidFill>
              </a:rPr>
              <a:t>= x</a:t>
            </a:r>
            <a:r>
              <a:rPr lang="en-US" altLang="ar-SA" baseline="30000" dirty="0">
                <a:solidFill>
                  <a:srgbClr val="292934"/>
                </a:solidFill>
              </a:rPr>
              <a:t>6 </a:t>
            </a:r>
            <a:r>
              <a:rPr lang="en-US" altLang="ar-SA" dirty="0">
                <a:solidFill>
                  <a:srgbClr val="292934"/>
                </a:solidFill>
              </a:rPr>
              <a:t>+ x</a:t>
            </a:r>
            <a:r>
              <a:rPr lang="en-US" altLang="ar-SA" baseline="30000" dirty="0">
                <a:solidFill>
                  <a:srgbClr val="292934"/>
                </a:solidFill>
              </a:rPr>
              <a:t>5 </a:t>
            </a:r>
            <a:r>
              <a:rPr lang="en-US" altLang="ar-SA" dirty="0">
                <a:solidFill>
                  <a:srgbClr val="292934"/>
                </a:solidFill>
              </a:rPr>
              <a:t>+ x</a:t>
            </a:r>
            <a:r>
              <a:rPr lang="en-US" altLang="ar-SA" baseline="30000" dirty="0">
                <a:solidFill>
                  <a:srgbClr val="292934"/>
                </a:solidFill>
              </a:rPr>
              <a:t>3 </a:t>
            </a:r>
            <a:r>
              <a:rPr lang="en-US" altLang="ar-SA" dirty="0">
                <a:solidFill>
                  <a:srgbClr val="292934"/>
                </a:solidFill>
              </a:rPr>
              <a:t>+ x</a:t>
            </a:r>
            <a:r>
              <a:rPr lang="en-US" altLang="ar-SA" baseline="30000" dirty="0">
                <a:solidFill>
                  <a:srgbClr val="292934"/>
                </a:solidFill>
              </a:rPr>
              <a:t>2 </a:t>
            </a:r>
            <a:r>
              <a:rPr lang="en-US" altLang="ar-SA" dirty="0">
                <a:solidFill>
                  <a:srgbClr val="292934"/>
                </a:solidFill>
              </a:rPr>
              <a:t>+ x + 1 </a:t>
            </a:r>
          </a:p>
          <a:p>
            <a:pPr algn="r" rtl="1" eaLnBrk="1" fontAlgn="base" hangingPunct="1">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Since both intermediate values have a degree smaller than 8, no modular reduction</a:t>
            </a:r>
          </a:p>
          <a:p>
            <a:pPr eaLnBrk="1" fontAlgn="base" hangingPunct="1">
              <a:lnSpc>
                <a:spcPct val="150000"/>
              </a:lnSpc>
              <a:spcBef>
                <a:spcPct val="0"/>
              </a:spcBef>
              <a:spcAft>
                <a:spcPct val="0"/>
              </a:spcAft>
            </a:pPr>
            <a:r>
              <a:rPr lang="en-US" altLang="ar-SA" dirty="0">
                <a:solidFill>
                  <a:srgbClr val="292934"/>
                </a:solidFill>
              </a:rPr>
              <a:t>with P(x) is necessary.</a:t>
            </a:r>
          </a:p>
        </p:txBody>
      </p:sp>
    </p:spTree>
    <p:extLst>
      <p:ext uri="{BB962C8B-B14F-4D97-AF65-F5344CB8AC3E}">
        <p14:creationId xmlns:p14="http://schemas.microsoft.com/office/powerpoint/2010/main" val="382625061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Diffusion Layer (</a:t>
            </a:r>
            <a:r>
              <a:rPr lang="en-US" altLang="ar-SA" sz="2800" dirty="0" err="1">
                <a:solidFill>
                  <a:schemeClr val="bg1"/>
                </a:solidFill>
                <a:latin typeface="Tajawal Medium" panose="00000600000000000000" pitchFamily="2" charset="-78"/>
                <a:cs typeface="Tajawal Medium" panose="00000600000000000000" pitchFamily="2" charset="-78"/>
              </a:rPr>
              <a:t>MixColumn</a:t>
            </a:r>
            <a:r>
              <a:rPr lang="en-US" sz="2800" dirty="0">
                <a:solidFill>
                  <a:schemeClr val="bg1"/>
                </a:solidFill>
                <a:latin typeface="Tajawal Medium" panose="00000600000000000000" pitchFamily="2" charset="-78"/>
                <a:cs typeface="Tajawal Medium" panose="00000600000000000000" pitchFamily="2" charset="-78"/>
              </a:rPr>
              <a:t> Sublayer)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0" y="1195197"/>
            <a:ext cx="9036050" cy="466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The output bytes of C result from the following addition in GF(2</a:t>
            </a:r>
            <a:r>
              <a:rPr lang="en-US" altLang="ar-SA" baseline="30000" dirty="0">
                <a:solidFill>
                  <a:srgbClr val="292934"/>
                </a:solidFill>
              </a:rPr>
              <a:t>8</a:t>
            </a:r>
            <a:r>
              <a:rPr lang="en-US" altLang="ar-SA" dirty="0">
                <a:solidFill>
                  <a:srgbClr val="292934"/>
                </a:solidFill>
              </a:rPr>
              <a:t>):</a:t>
            </a:r>
          </a:p>
          <a:p>
            <a:pPr eaLnBrk="1" fontAlgn="base" hangingPunct="1">
              <a:lnSpc>
                <a:spcPct val="150000"/>
              </a:lnSpc>
              <a:spcBef>
                <a:spcPct val="0"/>
              </a:spcBef>
              <a:spcAft>
                <a:spcPct val="0"/>
              </a:spcAft>
            </a:pPr>
            <a:r>
              <a:rPr lang="en-US" altLang="ar-SA" dirty="0">
                <a:solidFill>
                  <a:srgbClr val="292934"/>
                </a:solidFill>
              </a:rPr>
              <a:t>01 · 25 = x</a:t>
            </a:r>
            <a:r>
              <a:rPr lang="en-US" altLang="ar-SA" baseline="30000" dirty="0">
                <a:solidFill>
                  <a:srgbClr val="292934"/>
                </a:solidFill>
              </a:rPr>
              <a:t>5</a:t>
            </a:r>
            <a:r>
              <a:rPr lang="en-US" altLang="ar-SA" dirty="0">
                <a:solidFill>
                  <a:srgbClr val="292934"/>
                </a:solidFill>
              </a:rPr>
              <a:t>+ x</a:t>
            </a:r>
            <a:r>
              <a:rPr lang="en-US" altLang="ar-SA" baseline="30000" dirty="0">
                <a:solidFill>
                  <a:srgbClr val="292934"/>
                </a:solidFill>
              </a:rPr>
              <a:t>2</a:t>
            </a:r>
            <a:r>
              <a:rPr lang="en-US" altLang="ar-SA" dirty="0">
                <a:solidFill>
                  <a:srgbClr val="292934"/>
                </a:solidFill>
              </a:rPr>
              <a:t>+ 1</a:t>
            </a:r>
          </a:p>
          <a:p>
            <a:pPr eaLnBrk="1" fontAlgn="base" hangingPunct="1">
              <a:lnSpc>
                <a:spcPct val="150000"/>
              </a:lnSpc>
              <a:spcBef>
                <a:spcPct val="0"/>
              </a:spcBef>
              <a:spcAft>
                <a:spcPct val="0"/>
              </a:spcAft>
            </a:pPr>
            <a:r>
              <a:rPr lang="en-US" altLang="ar-SA" dirty="0">
                <a:solidFill>
                  <a:srgbClr val="292934"/>
                </a:solidFill>
              </a:rPr>
              <a:t>01 · 25 = x</a:t>
            </a:r>
            <a:r>
              <a:rPr lang="en-US" altLang="ar-SA" baseline="30000" dirty="0">
                <a:solidFill>
                  <a:srgbClr val="292934"/>
                </a:solidFill>
              </a:rPr>
              <a:t>5</a:t>
            </a:r>
            <a:r>
              <a:rPr lang="en-US" altLang="ar-SA" dirty="0">
                <a:solidFill>
                  <a:srgbClr val="292934"/>
                </a:solidFill>
              </a:rPr>
              <a:t>+ x</a:t>
            </a:r>
            <a:r>
              <a:rPr lang="en-US" altLang="ar-SA" baseline="30000" dirty="0">
                <a:solidFill>
                  <a:srgbClr val="292934"/>
                </a:solidFill>
              </a:rPr>
              <a:t>2</a:t>
            </a:r>
            <a:r>
              <a:rPr lang="en-US" altLang="ar-SA" dirty="0">
                <a:solidFill>
                  <a:srgbClr val="292934"/>
                </a:solidFill>
              </a:rPr>
              <a:t>+ 1</a:t>
            </a:r>
          </a:p>
          <a:p>
            <a:pPr eaLnBrk="1" fontAlgn="base" hangingPunct="1">
              <a:lnSpc>
                <a:spcPct val="150000"/>
              </a:lnSpc>
              <a:spcBef>
                <a:spcPct val="0"/>
              </a:spcBef>
              <a:spcAft>
                <a:spcPct val="0"/>
              </a:spcAft>
            </a:pPr>
            <a:r>
              <a:rPr lang="en-US" altLang="ar-SA" dirty="0">
                <a:solidFill>
                  <a:srgbClr val="292934"/>
                </a:solidFill>
              </a:rPr>
              <a:t>02 · 25 = x</a:t>
            </a:r>
            <a:r>
              <a:rPr lang="en-US" altLang="ar-SA" baseline="30000" dirty="0">
                <a:solidFill>
                  <a:srgbClr val="292934"/>
                </a:solidFill>
              </a:rPr>
              <a:t>6</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a:t>
            </a:r>
          </a:p>
          <a:p>
            <a:pPr eaLnBrk="1" fontAlgn="base" hangingPunct="1">
              <a:lnSpc>
                <a:spcPct val="150000"/>
              </a:lnSpc>
              <a:spcBef>
                <a:spcPct val="0"/>
              </a:spcBef>
              <a:spcAft>
                <a:spcPct val="0"/>
              </a:spcAft>
            </a:pPr>
            <a:r>
              <a:rPr lang="en-US" altLang="ar-SA" dirty="0">
                <a:solidFill>
                  <a:srgbClr val="292934"/>
                </a:solidFill>
              </a:rPr>
              <a:t>03 · 25 = x</a:t>
            </a:r>
            <a:r>
              <a:rPr lang="en-US" altLang="ar-SA" baseline="30000" dirty="0">
                <a:solidFill>
                  <a:srgbClr val="292934"/>
                </a:solidFill>
              </a:rPr>
              <a:t>6</a:t>
            </a:r>
            <a:r>
              <a:rPr lang="en-US" altLang="ar-SA" dirty="0">
                <a:solidFill>
                  <a:srgbClr val="292934"/>
                </a:solidFill>
              </a:rPr>
              <a:t>+ x</a:t>
            </a:r>
            <a:r>
              <a:rPr lang="en-US" altLang="ar-SA" baseline="30000" dirty="0">
                <a:solidFill>
                  <a:srgbClr val="292934"/>
                </a:solidFill>
              </a:rPr>
              <a:t>5</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a:t>
            </a:r>
            <a:r>
              <a:rPr lang="en-US" altLang="ar-SA" baseline="30000" dirty="0">
                <a:solidFill>
                  <a:srgbClr val="292934"/>
                </a:solidFill>
              </a:rPr>
              <a:t>2</a:t>
            </a:r>
            <a:r>
              <a:rPr lang="en-US" altLang="ar-SA" dirty="0">
                <a:solidFill>
                  <a:srgbClr val="292934"/>
                </a:solidFill>
              </a:rPr>
              <a:t>+ x+ 1</a:t>
            </a:r>
          </a:p>
          <a:p>
            <a:pPr eaLnBrk="1" fontAlgn="base" hangingPunct="1">
              <a:lnSpc>
                <a:spcPct val="150000"/>
              </a:lnSpc>
              <a:spcBef>
                <a:spcPct val="0"/>
              </a:spcBef>
              <a:spcAft>
                <a:spcPct val="0"/>
              </a:spcAft>
            </a:pPr>
            <a:r>
              <a:rPr lang="en-US" altLang="ar-SA" dirty="0">
                <a:solidFill>
                  <a:srgbClr val="292934"/>
                </a:solidFill>
              </a:rPr>
              <a:t>__________________________</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C</a:t>
            </a:r>
            <a:r>
              <a:rPr lang="en-US" altLang="ar-SA" sz="1400" dirty="0">
                <a:solidFill>
                  <a:srgbClr val="292934"/>
                </a:solidFill>
              </a:rPr>
              <a:t>i</a:t>
            </a:r>
            <a:r>
              <a:rPr lang="en-US" altLang="ar-SA" dirty="0">
                <a:solidFill>
                  <a:srgbClr val="292934"/>
                </a:solidFill>
              </a:rPr>
              <a:t> = x</a:t>
            </a:r>
            <a:r>
              <a:rPr lang="en-US" altLang="ar-SA" baseline="30000" dirty="0">
                <a:solidFill>
                  <a:srgbClr val="292934"/>
                </a:solidFill>
              </a:rPr>
              <a:t>5</a:t>
            </a:r>
            <a:r>
              <a:rPr lang="en-US" altLang="ar-SA" dirty="0">
                <a:solidFill>
                  <a:srgbClr val="292934"/>
                </a:solidFill>
              </a:rPr>
              <a:t>+ x</a:t>
            </a:r>
            <a:r>
              <a:rPr lang="en-US" altLang="ar-SA" baseline="30000" dirty="0">
                <a:solidFill>
                  <a:srgbClr val="292934"/>
                </a:solidFill>
              </a:rPr>
              <a:t>2</a:t>
            </a:r>
            <a:r>
              <a:rPr lang="en-US" altLang="ar-SA" dirty="0">
                <a:solidFill>
                  <a:srgbClr val="292934"/>
                </a:solidFill>
              </a:rPr>
              <a:t>+ 1,</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where </a:t>
            </a:r>
            <a:r>
              <a:rPr lang="en-US" altLang="ar-SA" dirty="0" err="1">
                <a:solidFill>
                  <a:srgbClr val="292934"/>
                </a:solidFill>
              </a:rPr>
              <a:t>i</a:t>
            </a:r>
            <a:r>
              <a:rPr lang="en-US" altLang="ar-SA" dirty="0">
                <a:solidFill>
                  <a:srgbClr val="292934"/>
                </a:solidFill>
              </a:rPr>
              <a:t> = 0, . . . , 15. This leads to the output state C = (</a:t>
            </a:r>
            <a:r>
              <a:rPr lang="en-US" altLang="ar-SA" i="1" dirty="0">
                <a:solidFill>
                  <a:srgbClr val="292934"/>
                </a:solidFill>
              </a:rPr>
              <a:t>25,25, . . . ,25</a:t>
            </a:r>
            <a:r>
              <a:rPr lang="en-US" altLang="ar-SA" dirty="0">
                <a:solidFill>
                  <a:srgbClr val="292934"/>
                </a:solidFill>
              </a:rPr>
              <a:t>)</a:t>
            </a:r>
          </a:p>
          <a:p>
            <a:pPr eaLnBrk="1" fontAlgn="base" hangingPunct="1">
              <a:lnSpc>
                <a:spcPct val="150000"/>
              </a:lnSpc>
              <a:spcBef>
                <a:spcPct val="0"/>
              </a:spcBef>
              <a:spcAft>
                <a:spcPct val="0"/>
              </a:spcAft>
            </a:pPr>
            <a:endParaRPr lang="en-US" altLang="ar-SA" dirty="0">
              <a:solidFill>
                <a:srgbClr val="292934"/>
              </a:solidFill>
            </a:endParaRPr>
          </a:p>
        </p:txBody>
      </p:sp>
    </p:spTree>
    <p:extLst>
      <p:ext uri="{BB962C8B-B14F-4D97-AF65-F5344CB8AC3E}">
        <p14:creationId xmlns:p14="http://schemas.microsoft.com/office/powerpoint/2010/main" val="215596959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631950" y="1076326"/>
            <a:ext cx="9036050" cy="216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a:solidFill>
                  <a:srgbClr val="292934"/>
                </a:solidFill>
              </a:rPr>
              <a:t>The two inputs to the Key Addition layer are the current 16-byte state matrix and a subkey which also consists of 16 bytes (128 bits). </a:t>
            </a:r>
          </a:p>
          <a:p>
            <a:pPr eaLnBrk="1" fontAlgn="base" hangingPunct="1">
              <a:lnSpc>
                <a:spcPct val="150000"/>
              </a:lnSpc>
              <a:spcBef>
                <a:spcPct val="0"/>
              </a:spcBef>
              <a:spcAft>
                <a:spcPct val="0"/>
              </a:spcAft>
              <a:buFont typeface="Wingdings" panose="05000000000000000000" pitchFamily="2" charset="2"/>
              <a:buChar char="q"/>
            </a:pPr>
            <a:endParaRPr lang="en-US" altLang="ar-SA">
              <a:solidFill>
                <a:srgbClr val="292934"/>
              </a:solidFill>
            </a:endParaRPr>
          </a:p>
          <a:p>
            <a:pPr eaLnBrk="1" fontAlgn="base" hangingPunct="1">
              <a:lnSpc>
                <a:spcPct val="150000"/>
              </a:lnSpc>
              <a:spcBef>
                <a:spcPct val="0"/>
              </a:spcBef>
              <a:spcAft>
                <a:spcPct val="0"/>
              </a:spcAft>
              <a:buFont typeface="Wingdings" panose="05000000000000000000" pitchFamily="2" charset="2"/>
              <a:buChar char="q"/>
            </a:pPr>
            <a:r>
              <a:rPr lang="en-US" altLang="ar-SA">
                <a:solidFill>
                  <a:srgbClr val="292934"/>
                </a:solidFill>
              </a:rPr>
              <a:t>The two inputs are combined through a bitwise XOR operation, which is equal to addition in the Galois field GF(2)</a:t>
            </a: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9375" y="3573463"/>
            <a:ext cx="6527800" cy="318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flipV="1">
            <a:off x="3287714" y="5445126"/>
            <a:ext cx="3095625" cy="3603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3" name="Curved Connector 12"/>
          <p:cNvCxnSpPr>
            <a:stCxn id="14" idx="2"/>
          </p:cNvCxnSpPr>
          <p:nvPr/>
        </p:nvCxnSpPr>
        <p:spPr>
          <a:xfrm rot="5400000" flipH="1" flipV="1">
            <a:off x="5448301" y="3500438"/>
            <a:ext cx="71437" cy="5976938"/>
          </a:xfrm>
          <a:prstGeom prst="curvedConnector4">
            <a:avLst>
              <a:gd name="adj1" fmla="val -317465"/>
              <a:gd name="adj2" fmla="val 100288"/>
            </a:avLst>
          </a:prstGeom>
          <a:ln>
            <a:tailEnd type="arrow"/>
          </a:ln>
        </p:spPr>
        <p:style>
          <a:lnRef idx="2">
            <a:schemeClr val="dk1"/>
          </a:lnRef>
          <a:fillRef idx="0">
            <a:schemeClr val="dk1"/>
          </a:fillRef>
          <a:effectRef idx="1">
            <a:schemeClr val="dk1"/>
          </a:effectRef>
          <a:fontRef idx="minor">
            <a:schemeClr val="tx1"/>
          </a:fontRef>
        </p:style>
      </p:cxnSp>
      <p:sp>
        <p:nvSpPr>
          <p:cNvPr id="14" name="TextBox 12"/>
          <p:cNvSpPr txBox="1">
            <a:spLocks noChangeArrowheads="1"/>
          </p:cNvSpPr>
          <p:nvPr/>
        </p:nvSpPr>
        <p:spPr bwMode="auto">
          <a:xfrm>
            <a:off x="1631950" y="5602289"/>
            <a:ext cx="17272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Inputs to the key addition (XOR) layer</a:t>
            </a:r>
            <a:endParaRPr lang="ar-SA" altLang="ar-SA">
              <a:solidFill>
                <a:srgbClr val="292934"/>
              </a:solidFill>
            </a:endParaRPr>
          </a:p>
        </p:txBody>
      </p:sp>
    </p:spTree>
    <p:extLst>
      <p:ext uri="{BB962C8B-B14F-4D97-AF65-F5344CB8AC3E}">
        <p14:creationId xmlns:p14="http://schemas.microsoft.com/office/powerpoint/2010/main" val="395500096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3"/>
          <p:cNvSpPr txBox="1">
            <a:spLocks noChangeArrowheads="1"/>
          </p:cNvSpPr>
          <p:nvPr/>
        </p:nvSpPr>
        <p:spPr bwMode="auto">
          <a:xfrm>
            <a:off x="1558925" y="1511428"/>
            <a:ext cx="9037638"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key schedule takes the original input key (of length 128, 192 or 256 bit) and derives the </a:t>
            </a:r>
            <a:r>
              <a:rPr lang="en-US" altLang="ar-SA" dirty="0" err="1">
                <a:solidFill>
                  <a:srgbClr val="292934"/>
                </a:solidFill>
              </a:rPr>
              <a:t>subkeys</a:t>
            </a:r>
            <a:r>
              <a:rPr lang="en-US" altLang="ar-SA" dirty="0">
                <a:solidFill>
                  <a:srgbClr val="292934"/>
                </a:solidFill>
              </a:rPr>
              <a:t> used in AES.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Note that an XOR addition of a </a:t>
            </a:r>
            <a:r>
              <a:rPr lang="en-US" altLang="ar-SA" dirty="0" err="1">
                <a:solidFill>
                  <a:srgbClr val="292934"/>
                </a:solidFill>
              </a:rPr>
              <a:t>subkey</a:t>
            </a:r>
            <a:r>
              <a:rPr lang="en-US" altLang="ar-SA" dirty="0">
                <a:solidFill>
                  <a:srgbClr val="292934"/>
                </a:solidFill>
              </a:rPr>
              <a:t> is used both at the input and output of AES. This process is sometimes referred to as key whitening.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Therefore, the number of </a:t>
            </a:r>
            <a:r>
              <a:rPr lang="en-US" altLang="ar-SA" dirty="0" err="1">
                <a:solidFill>
                  <a:srgbClr val="292934"/>
                </a:solidFill>
              </a:rPr>
              <a:t>subkeys</a:t>
            </a:r>
            <a:r>
              <a:rPr lang="en-US" altLang="ar-SA" dirty="0">
                <a:solidFill>
                  <a:srgbClr val="292934"/>
                </a:solidFill>
              </a:rPr>
              <a:t> is equal to the number of rounds plus one.</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Thus, for the key length of 128 bits, the number of rounds is </a:t>
            </a:r>
            <a:r>
              <a:rPr lang="en-US" altLang="ar-SA" dirty="0" err="1">
                <a:solidFill>
                  <a:srgbClr val="292934"/>
                </a:solidFill>
              </a:rPr>
              <a:t>nr</a:t>
            </a:r>
            <a:r>
              <a:rPr lang="en-US" altLang="ar-SA" dirty="0">
                <a:solidFill>
                  <a:srgbClr val="292934"/>
                </a:solidFill>
              </a:rPr>
              <a:t> = 10, and there are 11 </a:t>
            </a:r>
            <a:r>
              <a:rPr lang="en-US" altLang="ar-SA" dirty="0" err="1">
                <a:solidFill>
                  <a:srgbClr val="292934"/>
                </a:solidFill>
              </a:rPr>
              <a:t>subkeys</a:t>
            </a:r>
            <a:r>
              <a:rPr lang="en-US" altLang="ar-SA" dirty="0">
                <a:solidFill>
                  <a:srgbClr val="292934"/>
                </a:solidFill>
              </a:rPr>
              <a:t>, each of 128 bits. The AES with a 192-bit key requires 13 </a:t>
            </a:r>
            <a:r>
              <a:rPr lang="en-US" altLang="ar-SA" dirty="0" err="1">
                <a:solidFill>
                  <a:srgbClr val="292934"/>
                </a:solidFill>
              </a:rPr>
              <a:t>subkeys</a:t>
            </a:r>
            <a:r>
              <a:rPr lang="en-US" altLang="ar-SA" dirty="0">
                <a:solidFill>
                  <a:srgbClr val="292934"/>
                </a:solidFill>
              </a:rPr>
              <a:t> of length 128 bits, and AES with a 256-bit key has 15 </a:t>
            </a:r>
            <a:r>
              <a:rPr lang="en-US" altLang="ar-SA" dirty="0" err="1">
                <a:solidFill>
                  <a:srgbClr val="292934"/>
                </a:solidFill>
              </a:rPr>
              <a:t>subkeys</a:t>
            </a:r>
            <a:r>
              <a:rPr lang="en-US" altLang="ar-SA" dirty="0">
                <a:solidFill>
                  <a:srgbClr val="292934"/>
                </a:solidFill>
              </a:rPr>
              <a:t>.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AES </a:t>
            </a:r>
            <a:r>
              <a:rPr lang="en-US" altLang="ar-SA" dirty="0" err="1">
                <a:solidFill>
                  <a:srgbClr val="292934"/>
                </a:solidFill>
              </a:rPr>
              <a:t>subkeys</a:t>
            </a:r>
            <a:r>
              <a:rPr lang="en-US" altLang="ar-SA" dirty="0">
                <a:solidFill>
                  <a:srgbClr val="292934"/>
                </a:solidFill>
              </a:rPr>
              <a:t> are computed recursively, i.e., in order to derive </a:t>
            </a:r>
            <a:r>
              <a:rPr lang="en-US" altLang="ar-SA" dirty="0" err="1">
                <a:solidFill>
                  <a:srgbClr val="292934"/>
                </a:solidFill>
              </a:rPr>
              <a:t>subkey</a:t>
            </a:r>
            <a:r>
              <a:rPr lang="en-US" altLang="ar-SA" dirty="0">
                <a:solidFill>
                  <a:srgbClr val="292934"/>
                </a:solidFill>
              </a:rPr>
              <a:t> </a:t>
            </a:r>
            <a:r>
              <a:rPr lang="en-US" altLang="ar-SA" dirty="0" err="1">
                <a:solidFill>
                  <a:srgbClr val="292934"/>
                </a:solidFill>
              </a:rPr>
              <a:t>ki</a:t>
            </a:r>
            <a:r>
              <a:rPr lang="en-US" altLang="ar-SA" dirty="0">
                <a:solidFill>
                  <a:srgbClr val="292934"/>
                </a:solidFill>
              </a:rPr>
              <a:t>, </a:t>
            </a:r>
            <a:r>
              <a:rPr lang="en-US" altLang="ar-SA" dirty="0" err="1">
                <a:solidFill>
                  <a:srgbClr val="292934"/>
                </a:solidFill>
              </a:rPr>
              <a:t>subkey</a:t>
            </a:r>
            <a:r>
              <a:rPr lang="en-US" altLang="ar-SA" dirty="0">
                <a:solidFill>
                  <a:srgbClr val="292934"/>
                </a:solidFill>
              </a:rPr>
              <a:t> ki−1 must be known</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AES key schedule is word-oriented, where 1 word = 32 bits. </a:t>
            </a:r>
            <a:r>
              <a:rPr lang="en-US" altLang="ar-SA" dirty="0" err="1">
                <a:solidFill>
                  <a:srgbClr val="292934"/>
                </a:solidFill>
              </a:rPr>
              <a:t>Subkeys</a:t>
            </a:r>
            <a:r>
              <a:rPr lang="en-US" altLang="ar-SA" dirty="0">
                <a:solidFill>
                  <a:srgbClr val="292934"/>
                </a:solidFill>
              </a:rPr>
              <a:t> are stored in a key expansion array </a:t>
            </a:r>
            <a:r>
              <a:rPr lang="en-US" altLang="ar-SA" i="1" dirty="0">
                <a:solidFill>
                  <a:srgbClr val="292934"/>
                </a:solidFill>
              </a:rPr>
              <a:t>W that consists of words. </a:t>
            </a:r>
          </a:p>
        </p:txBody>
      </p:sp>
    </p:spTree>
    <p:extLst>
      <p:ext uri="{BB962C8B-B14F-4D97-AF65-F5344CB8AC3E}">
        <p14:creationId xmlns:p14="http://schemas.microsoft.com/office/powerpoint/2010/main" val="380531514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0" y="1112902"/>
            <a:ext cx="9036050"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11 </a:t>
            </a:r>
            <a:r>
              <a:rPr lang="en-US" altLang="ar-SA" dirty="0" err="1">
                <a:solidFill>
                  <a:srgbClr val="292934"/>
                </a:solidFill>
              </a:rPr>
              <a:t>subkeys</a:t>
            </a:r>
            <a:r>
              <a:rPr lang="en-US" altLang="ar-SA" dirty="0">
                <a:solidFill>
                  <a:srgbClr val="292934"/>
                </a:solidFill>
              </a:rPr>
              <a:t> are stored in a key expansion array with the </a:t>
            </a:r>
            <a:r>
              <a:rPr lang="en-US" altLang="ar-SA" dirty="0" err="1">
                <a:solidFill>
                  <a:srgbClr val="292934"/>
                </a:solidFill>
              </a:rPr>
              <a:t>elements</a:t>
            </a:r>
            <a:r>
              <a:rPr lang="en-US" altLang="ar-SA" i="1" dirty="0" err="1">
                <a:solidFill>
                  <a:srgbClr val="292934"/>
                </a:solidFill>
              </a:rPr>
              <a:t>W</a:t>
            </a:r>
            <a:r>
              <a:rPr lang="en-US" altLang="ar-SA" i="1" dirty="0">
                <a:solidFill>
                  <a:srgbClr val="292934"/>
                </a:solidFill>
              </a:rPr>
              <a:t>[0], . . . ,W[43].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elements K0, . . . ,K15 denote the bytes of the original AES key.</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Note that the first </a:t>
            </a:r>
            <a:r>
              <a:rPr lang="en-US" altLang="ar-SA" dirty="0" err="1">
                <a:solidFill>
                  <a:srgbClr val="292934"/>
                </a:solidFill>
              </a:rPr>
              <a:t>subkey</a:t>
            </a:r>
            <a:r>
              <a:rPr lang="en-US" altLang="ar-SA" dirty="0">
                <a:solidFill>
                  <a:srgbClr val="292934"/>
                </a:solidFill>
              </a:rPr>
              <a:t> k0 is the original AES key, i.e., the key is copied into the first four elements of the key array W. The other array elements are computed as follows.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leftmost word of a </a:t>
            </a:r>
            <a:r>
              <a:rPr lang="en-US" altLang="ar-SA" dirty="0" err="1">
                <a:solidFill>
                  <a:srgbClr val="292934"/>
                </a:solidFill>
              </a:rPr>
              <a:t>subkey</a:t>
            </a:r>
            <a:r>
              <a:rPr lang="en-US" altLang="ar-SA" dirty="0">
                <a:solidFill>
                  <a:srgbClr val="292934"/>
                </a:solidFill>
              </a:rPr>
              <a:t> W[4i], where </a:t>
            </a:r>
            <a:r>
              <a:rPr lang="en-US" altLang="ar-SA" dirty="0" err="1">
                <a:solidFill>
                  <a:srgbClr val="292934"/>
                </a:solidFill>
              </a:rPr>
              <a:t>i</a:t>
            </a:r>
            <a:r>
              <a:rPr lang="en-US" altLang="ar-SA" dirty="0">
                <a:solidFill>
                  <a:srgbClr val="292934"/>
                </a:solidFill>
              </a:rPr>
              <a:t> = 1, . . . , 10, is computed as:</a:t>
            </a:r>
          </a:p>
          <a:p>
            <a:pPr eaLnBrk="1" fontAlgn="base" hangingPunct="1">
              <a:lnSpc>
                <a:spcPct val="150000"/>
              </a:lnSpc>
              <a:spcBef>
                <a:spcPct val="0"/>
              </a:spcBef>
              <a:spcAft>
                <a:spcPct val="0"/>
              </a:spcAft>
            </a:pPr>
            <a:r>
              <a:rPr lang="pl-PL" altLang="ar-SA" dirty="0">
                <a:solidFill>
                  <a:srgbClr val="292934"/>
                </a:solidFill>
              </a:rPr>
              <a:t>W[4i] =W[4(i−1)]+g(W[4i−1]).</a:t>
            </a: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Here g() is a nonlinear function with a four-byte input and output. The remaining three words of a </a:t>
            </a:r>
            <a:r>
              <a:rPr lang="en-US" altLang="ar-SA" dirty="0" err="1">
                <a:solidFill>
                  <a:srgbClr val="292934"/>
                </a:solidFill>
              </a:rPr>
              <a:t>subkey</a:t>
            </a:r>
            <a:r>
              <a:rPr lang="en-US" altLang="ar-SA" dirty="0">
                <a:solidFill>
                  <a:srgbClr val="292934"/>
                </a:solidFill>
              </a:rPr>
              <a:t> are computed recursively as:</a:t>
            </a:r>
          </a:p>
          <a:p>
            <a:pPr eaLnBrk="1" fontAlgn="base" hangingPunct="1">
              <a:lnSpc>
                <a:spcPct val="150000"/>
              </a:lnSpc>
              <a:spcBef>
                <a:spcPct val="0"/>
              </a:spcBef>
              <a:spcAft>
                <a:spcPct val="0"/>
              </a:spcAft>
            </a:pPr>
            <a:r>
              <a:rPr lang="pl-PL" altLang="ar-SA" dirty="0">
                <a:solidFill>
                  <a:srgbClr val="292934"/>
                </a:solidFill>
              </a:rPr>
              <a:t>W[4i+ j] =W[4i+ j−1]+W[4(i−1)+ j],</a:t>
            </a:r>
            <a:r>
              <a:rPr lang="en-US" altLang="ar-SA" dirty="0">
                <a:solidFill>
                  <a:srgbClr val="292934"/>
                </a:solidFill>
              </a:rPr>
              <a:t> where </a:t>
            </a:r>
            <a:r>
              <a:rPr lang="en-US" altLang="ar-SA" dirty="0" err="1">
                <a:solidFill>
                  <a:srgbClr val="292934"/>
                </a:solidFill>
              </a:rPr>
              <a:t>i</a:t>
            </a:r>
            <a:r>
              <a:rPr lang="en-US" altLang="ar-SA" dirty="0">
                <a:solidFill>
                  <a:srgbClr val="292934"/>
                </a:solidFill>
              </a:rPr>
              <a:t> = 1, . . . ,10 and j = 1,2, 3.</a:t>
            </a:r>
          </a:p>
          <a:p>
            <a:pPr eaLnBrk="1" fontAlgn="base" hangingPunct="1">
              <a:lnSpc>
                <a:spcPct val="150000"/>
              </a:lnSpc>
              <a:spcBef>
                <a:spcPct val="0"/>
              </a:spcBef>
              <a:spcAft>
                <a:spcPct val="0"/>
              </a:spcAft>
            </a:pPr>
            <a:r>
              <a:rPr lang="en-US" altLang="ar-SA" dirty="0">
                <a:solidFill>
                  <a:srgbClr val="292934"/>
                </a:solidFill>
              </a:rPr>
              <a:t>The computation of the </a:t>
            </a:r>
            <a:r>
              <a:rPr lang="en-US" altLang="ar-SA" dirty="0" err="1">
                <a:solidFill>
                  <a:srgbClr val="292934"/>
                </a:solidFill>
              </a:rPr>
              <a:t>subkeys</a:t>
            </a:r>
            <a:r>
              <a:rPr lang="en-US" altLang="ar-SA" dirty="0">
                <a:solidFill>
                  <a:srgbClr val="292934"/>
                </a:solidFill>
              </a:rPr>
              <a:t> are depicted in the following figure (next slide)</a:t>
            </a:r>
          </a:p>
        </p:txBody>
      </p:sp>
    </p:spTree>
    <p:extLst>
      <p:ext uri="{BB962C8B-B14F-4D97-AF65-F5344CB8AC3E}">
        <p14:creationId xmlns:p14="http://schemas.microsoft.com/office/powerpoint/2010/main" val="197728000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47850" y="990347"/>
            <a:ext cx="8351838" cy="585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67548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0" y="1359789"/>
            <a:ext cx="9036050" cy="549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function g() rotates its four input bytes, performs a byte-wise S-Box substitution, and adds a round coefficient RC to it.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round coefficient is an element of the Galois field GF(2</a:t>
            </a:r>
            <a:r>
              <a:rPr lang="en-US" altLang="ar-SA" baseline="30000" dirty="0">
                <a:solidFill>
                  <a:srgbClr val="292934"/>
                </a:solidFill>
              </a:rPr>
              <a:t>8</a:t>
            </a:r>
            <a:r>
              <a:rPr lang="en-US" altLang="ar-SA" dirty="0">
                <a:solidFill>
                  <a:srgbClr val="292934"/>
                </a:solidFill>
              </a:rPr>
              <a:t>), </a:t>
            </a:r>
            <a:r>
              <a:rPr lang="en-US" altLang="ar-SA" dirty="0" err="1">
                <a:solidFill>
                  <a:srgbClr val="292934"/>
                </a:solidFill>
              </a:rPr>
              <a:t>i.e</a:t>
            </a:r>
            <a:r>
              <a:rPr lang="en-US" altLang="ar-SA" dirty="0">
                <a:solidFill>
                  <a:srgbClr val="292934"/>
                </a:solidFill>
              </a:rPr>
              <a:t>, an 8-bit value. It is only added to the leftmost byte in the function g().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round coefficients vary from round to round according to the following rule:</a:t>
            </a:r>
          </a:p>
          <a:p>
            <a:pPr algn="ctr" eaLnBrk="1" fontAlgn="base" hangingPunct="1">
              <a:lnSpc>
                <a:spcPct val="150000"/>
              </a:lnSpc>
              <a:spcBef>
                <a:spcPct val="0"/>
              </a:spcBef>
              <a:spcAft>
                <a:spcPct val="0"/>
              </a:spcAft>
            </a:pPr>
            <a:r>
              <a:rPr lang="en-US" altLang="ar-SA" dirty="0">
                <a:solidFill>
                  <a:srgbClr val="292934"/>
                </a:solidFill>
              </a:rPr>
              <a:t> RC[1] = x</a:t>
            </a:r>
            <a:r>
              <a:rPr lang="en-US" altLang="ar-SA" baseline="30000" dirty="0">
                <a:solidFill>
                  <a:srgbClr val="292934"/>
                </a:solidFill>
              </a:rPr>
              <a:t>0</a:t>
            </a:r>
            <a:r>
              <a:rPr lang="en-US" altLang="ar-SA" dirty="0">
                <a:solidFill>
                  <a:srgbClr val="292934"/>
                </a:solidFill>
              </a:rPr>
              <a:t> = (00000001)</a:t>
            </a:r>
            <a:r>
              <a:rPr lang="en-US" altLang="ar-SA" baseline="-25000" dirty="0">
                <a:solidFill>
                  <a:srgbClr val="292934"/>
                </a:solidFill>
              </a:rPr>
              <a:t>2</a:t>
            </a:r>
            <a:r>
              <a:rPr lang="en-US" altLang="ar-SA" dirty="0">
                <a:solidFill>
                  <a:srgbClr val="292934"/>
                </a:solidFill>
              </a:rPr>
              <a:t>,</a:t>
            </a:r>
          </a:p>
          <a:p>
            <a:pPr algn="ctr" eaLnBrk="1" fontAlgn="base" hangingPunct="1">
              <a:lnSpc>
                <a:spcPct val="150000"/>
              </a:lnSpc>
              <a:spcBef>
                <a:spcPct val="0"/>
              </a:spcBef>
              <a:spcAft>
                <a:spcPct val="0"/>
              </a:spcAft>
            </a:pPr>
            <a:r>
              <a:rPr lang="en-US" altLang="ar-SA" dirty="0">
                <a:solidFill>
                  <a:srgbClr val="292934"/>
                </a:solidFill>
              </a:rPr>
              <a:t>RC[2] = x</a:t>
            </a:r>
            <a:r>
              <a:rPr lang="en-US" altLang="ar-SA" baseline="30000" dirty="0">
                <a:solidFill>
                  <a:srgbClr val="292934"/>
                </a:solidFill>
              </a:rPr>
              <a:t>1</a:t>
            </a:r>
            <a:r>
              <a:rPr lang="en-US" altLang="ar-SA" dirty="0">
                <a:solidFill>
                  <a:srgbClr val="292934"/>
                </a:solidFill>
              </a:rPr>
              <a:t> = (00000010)</a:t>
            </a:r>
            <a:r>
              <a:rPr lang="en-US" altLang="ar-SA" baseline="-25000" dirty="0">
                <a:solidFill>
                  <a:srgbClr val="292934"/>
                </a:solidFill>
              </a:rPr>
              <a:t>2</a:t>
            </a:r>
            <a:r>
              <a:rPr lang="en-US" altLang="ar-SA" dirty="0">
                <a:solidFill>
                  <a:srgbClr val="292934"/>
                </a:solidFill>
              </a:rPr>
              <a:t>,</a:t>
            </a:r>
          </a:p>
          <a:p>
            <a:pPr algn="ctr" eaLnBrk="1" fontAlgn="base" hangingPunct="1">
              <a:lnSpc>
                <a:spcPct val="150000"/>
              </a:lnSpc>
              <a:spcBef>
                <a:spcPct val="0"/>
              </a:spcBef>
              <a:spcAft>
                <a:spcPct val="0"/>
              </a:spcAft>
            </a:pPr>
            <a:r>
              <a:rPr lang="en-US" altLang="ar-SA" dirty="0">
                <a:solidFill>
                  <a:srgbClr val="292934"/>
                </a:solidFill>
              </a:rPr>
              <a:t>RC[3] = x</a:t>
            </a:r>
            <a:r>
              <a:rPr lang="en-US" altLang="ar-SA" baseline="30000" dirty="0">
                <a:solidFill>
                  <a:srgbClr val="292934"/>
                </a:solidFill>
              </a:rPr>
              <a:t>2</a:t>
            </a:r>
            <a:r>
              <a:rPr lang="en-US" altLang="ar-SA" dirty="0">
                <a:solidFill>
                  <a:srgbClr val="292934"/>
                </a:solidFill>
              </a:rPr>
              <a:t> = (00000100)2,</a:t>
            </a:r>
          </a:p>
          <a:p>
            <a:pPr algn="ctr" eaLnBrk="1" fontAlgn="base" hangingPunct="1">
              <a:lnSpc>
                <a:spcPct val="150000"/>
              </a:lnSpc>
              <a:spcBef>
                <a:spcPct val="0"/>
              </a:spcBef>
              <a:spcAft>
                <a:spcPct val="0"/>
              </a:spcAft>
            </a:pPr>
            <a:r>
              <a:rPr lang="ar-SA" altLang="ar-SA" dirty="0">
                <a:solidFill>
                  <a:srgbClr val="292934"/>
                </a:solidFill>
              </a:rPr>
              <a:t>...</a:t>
            </a:r>
          </a:p>
          <a:p>
            <a:pPr algn="ctr" eaLnBrk="1" fontAlgn="base" hangingPunct="1">
              <a:lnSpc>
                <a:spcPct val="150000"/>
              </a:lnSpc>
              <a:spcBef>
                <a:spcPct val="0"/>
              </a:spcBef>
              <a:spcAft>
                <a:spcPct val="0"/>
              </a:spcAft>
            </a:pPr>
            <a:r>
              <a:rPr lang="en-US" altLang="ar-SA" dirty="0">
                <a:solidFill>
                  <a:srgbClr val="292934"/>
                </a:solidFill>
              </a:rPr>
              <a:t>RC[10] = x</a:t>
            </a:r>
            <a:r>
              <a:rPr lang="en-US" altLang="ar-SA" baseline="30000" dirty="0">
                <a:solidFill>
                  <a:srgbClr val="292934"/>
                </a:solidFill>
              </a:rPr>
              <a:t>9</a:t>
            </a:r>
            <a:r>
              <a:rPr lang="en-US" altLang="ar-SA" dirty="0">
                <a:solidFill>
                  <a:srgbClr val="292934"/>
                </a:solidFill>
              </a:rPr>
              <a:t> = (00110110)</a:t>
            </a:r>
            <a:r>
              <a:rPr lang="en-US" altLang="ar-SA" baseline="-25000" dirty="0">
                <a:solidFill>
                  <a:srgbClr val="292934"/>
                </a:solidFill>
              </a:rPr>
              <a:t>2</a:t>
            </a:r>
            <a:r>
              <a:rPr lang="en-US" altLang="ar-SA"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function </a:t>
            </a:r>
            <a:r>
              <a:rPr lang="en-US" altLang="ar-SA" i="1" dirty="0">
                <a:solidFill>
                  <a:srgbClr val="292934"/>
                </a:solidFill>
              </a:rPr>
              <a:t>g() has two purposes. First, it adds nonlinearity to the key schedule.</a:t>
            </a:r>
          </a:p>
          <a:p>
            <a:pPr eaLnBrk="1" fontAlgn="base" hangingPunct="1">
              <a:lnSpc>
                <a:spcPct val="150000"/>
              </a:lnSpc>
              <a:spcBef>
                <a:spcPct val="0"/>
              </a:spcBef>
              <a:spcAft>
                <a:spcPct val="0"/>
              </a:spcAft>
            </a:pPr>
            <a:r>
              <a:rPr lang="en-US" altLang="ar-SA" dirty="0">
                <a:solidFill>
                  <a:srgbClr val="292934"/>
                </a:solidFill>
              </a:rPr>
              <a:t>Second, it removes symmetry in AES. Both properties are necessary to thwart</a:t>
            </a:r>
          </a:p>
          <a:p>
            <a:pPr eaLnBrk="1" fontAlgn="base" hangingPunct="1">
              <a:lnSpc>
                <a:spcPct val="150000"/>
              </a:lnSpc>
              <a:spcBef>
                <a:spcPct val="0"/>
              </a:spcBef>
              <a:spcAft>
                <a:spcPct val="0"/>
              </a:spcAft>
            </a:pPr>
            <a:r>
              <a:rPr lang="en-US" altLang="ar-SA" dirty="0">
                <a:solidFill>
                  <a:srgbClr val="292934"/>
                </a:solidFill>
              </a:rPr>
              <a:t>certain block cipher attacks.</a:t>
            </a:r>
          </a:p>
        </p:txBody>
      </p:sp>
    </p:spTree>
    <p:extLst>
      <p:ext uri="{BB962C8B-B14F-4D97-AF65-F5344CB8AC3E}">
        <p14:creationId xmlns:p14="http://schemas.microsoft.com/office/powerpoint/2010/main" val="339443484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p:cNvGraphicFramePr>
            <a:graphicFrameLocks noGrp="1"/>
          </p:cNvGraphicFramePr>
          <p:nvPr/>
        </p:nvGraphicFramePr>
        <p:xfrm>
          <a:off x="7464425" y="1397000"/>
          <a:ext cx="2952750" cy="4348204"/>
        </p:xfrm>
        <a:graphic>
          <a:graphicData uri="http://schemas.openxmlformats.org/drawingml/2006/table">
            <a:tbl>
              <a:tblPr rtl="1" firstRow="1" bandRow="1">
                <a:tableStyleId>{5C22544A-7EE6-4342-B048-85BDC9FD1C3A}</a:tableStyleId>
              </a:tblPr>
              <a:tblGrid>
                <a:gridCol w="1476375">
                  <a:extLst>
                    <a:ext uri="{9D8B030D-6E8A-4147-A177-3AD203B41FA5}">
                      <a16:colId xmlns:a16="http://schemas.microsoft.com/office/drawing/2014/main" val="20000"/>
                    </a:ext>
                  </a:extLst>
                </a:gridCol>
                <a:gridCol w="1476375">
                  <a:extLst>
                    <a:ext uri="{9D8B030D-6E8A-4147-A177-3AD203B41FA5}">
                      <a16:colId xmlns:a16="http://schemas.microsoft.com/office/drawing/2014/main" val="20001"/>
                    </a:ext>
                  </a:extLst>
                </a:gridCol>
              </a:tblGrid>
              <a:tr h="640033">
                <a:tc>
                  <a:txBody>
                    <a:bodyPr/>
                    <a:lstStyle/>
                    <a:p>
                      <a:pPr algn="ctr" rtl="0"/>
                      <a:r>
                        <a:rPr lang="en-US" sz="1800" dirty="0"/>
                        <a:t>Round coefficient j</a:t>
                      </a:r>
                      <a:endParaRPr lang="ar-SA" sz="1800" dirty="0"/>
                    </a:p>
                  </a:txBody>
                  <a:tcPr marL="91453" marR="91453" marT="45717" marB="45717"/>
                </a:tc>
                <a:tc>
                  <a:txBody>
                    <a:bodyPr/>
                    <a:lstStyle/>
                    <a:p>
                      <a:pPr algn="ctr" rtl="0"/>
                      <a:r>
                        <a:rPr lang="en-US" sz="1800" dirty="0"/>
                        <a:t>Round j</a:t>
                      </a:r>
                      <a:endParaRPr lang="ar-SA" sz="1800" dirty="0"/>
                    </a:p>
                  </a:txBody>
                  <a:tcPr marL="91453" marR="91453" marT="45717" marB="45717"/>
                </a:tc>
                <a:extLst>
                  <a:ext uri="{0D108BD9-81ED-4DB2-BD59-A6C34878D82A}">
                    <a16:rowId xmlns:a16="http://schemas.microsoft.com/office/drawing/2014/main" val="10000"/>
                  </a:ext>
                </a:extLst>
              </a:tr>
              <a:tr h="370813">
                <a:tc>
                  <a:txBody>
                    <a:bodyPr/>
                    <a:lstStyle/>
                    <a:p>
                      <a:pPr algn="ctr" rtl="0"/>
                      <a:r>
                        <a:rPr lang="en-US" sz="1800" dirty="0"/>
                        <a:t>01</a:t>
                      </a:r>
                      <a:endParaRPr lang="ar-SA" sz="1800" dirty="0"/>
                    </a:p>
                  </a:txBody>
                  <a:tcPr marL="91453" marR="91453" marT="45717" marB="45717"/>
                </a:tc>
                <a:tc>
                  <a:txBody>
                    <a:bodyPr/>
                    <a:lstStyle/>
                    <a:p>
                      <a:pPr algn="ctr" rtl="0"/>
                      <a:r>
                        <a:rPr lang="en-US" sz="1800" dirty="0"/>
                        <a:t>1</a:t>
                      </a:r>
                      <a:endParaRPr lang="ar-SA" sz="1800" dirty="0"/>
                    </a:p>
                  </a:txBody>
                  <a:tcPr marL="91453" marR="91453" marT="45717" marB="45717"/>
                </a:tc>
                <a:extLst>
                  <a:ext uri="{0D108BD9-81ED-4DB2-BD59-A6C34878D82A}">
                    <a16:rowId xmlns:a16="http://schemas.microsoft.com/office/drawing/2014/main" val="10001"/>
                  </a:ext>
                </a:extLst>
              </a:tr>
              <a:tr h="370813">
                <a:tc>
                  <a:txBody>
                    <a:bodyPr/>
                    <a:lstStyle/>
                    <a:p>
                      <a:pPr algn="ctr" rtl="0"/>
                      <a:r>
                        <a:rPr lang="en-US" sz="1800" dirty="0"/>
                        <a:t>02</a:t>
                      </a:r>
                      <a:endParaRPr lang="ar-SA" sz="1800" dirty="0"/>
                    </a:p>
                  </a:txBody>
                  <a:tcPr marL="91453" marR="91453" marT="45717" marB="45717"/>
                </a:tc>
                <a:tc>
                  <a:txBody>
                    <a:bodyPr/>
                    <a:lstStyle/>
                    <a:p>
                      <a:pPr algn="ctr" rtl="0"/>
                      <a:r>
                        <a:rPr lang="en-US" sz="1800" dirty="0"/>
                        <a:t>2</a:t>
                      </a:r>
                      <a:endParaRPr lang="ar-SA" sz="1800" dirty="0"/>
                    </a:p>
                  </a:txBody>
                  <a:tcPr marL="91453" marR="91453" marT="45717" marB="45717"/>
                </a:tc>
                <a:extLst>
                  <a:ext uri="{0D108BD9-81ED-4DB2-BD59-A6C34878D82A}">
                    <a16:rowId xmlns:a16="http://schemas.microsoft.com/office/drawing/2014/main" val="10002"/>
                  </a:ext>
                </a:extLst>
              </a:tr>
              <a:tr h="370813">
                <a:tc>
                  <a:txBody>
                    <a:bodyPr/>
                    <a:lstStyle/>
                    <a:p>
                      <a:pPr algn="ctr" rtl="0"/>
                      <a:r>
                        <a:rPr lang="en-US" sz="1800" dirty="0"/>
                        <a:t>04</a:t>
                      </a:r>
                      <a:endParaRPr lang="ar-SA" sz="1800" dirty="0"/>
                    </a:p>
                  </a:txBody>
                  <a:tcPr marL="91453" marR="91453" marT="45717" marB="45717"/>
                </a:tc>
                <a:tc>
                  <a:txBody>
                    <a:bodyPr/>
                    <a:lstStyle/>
                    <a:p>
                      <a:pPr algn="ctr" rtl="0"/>
                      <a:r>
                        <a:rPr lang="en-US" sz="1800" dirty="0"/>
                        <a:t>3</a:t>
                      </a:r>
                      <a:endParaRPr lang="ar-SA" sz="1800" dirty="0"/>
                    </a:p>
                  </a:txBody>
                  <a:tcPr marL="91453" marR="91453" marT="45717" marB="45717"/>
                </a:tc>
                <a:extLst>
                  <a:ext uri="{0D108BD9-81ED-4DB2-BD59-A6C34878D82A}">
                    <a16:rowId xmlns:a16="http://schemas.microsoft.com/office/drawing/2014/main" val="10003"/>
                  </a:ext>
                </a:extLst>
              </a:tr>
              <a:tr h="370813">
                <a:tc>
                  <a:txBody>
                    <a:bodyPr/>
                    <a:lstStyle/>
                    <a:p>
                      <a:pPr algn="ctr" rtl="0"/>
                      <a:r>
                        <a:rPr lang="en-US" sz="1800" dirty="0"/>
                        <a:t>08</a:t>
                      </a:r>
                      <a:endParaRPr lang="ar-SA" sz="1800" dirty="0"/>
                    </a:p>
                  </a:txBody>
                  <a:tcPr marL="91453" marR="91453" marT="45717" marB="45717"/>
                </a:tc>
                <a:tc>
                  <a:txBody>
                    <a:bodyPr/>
                    <a:lstStyle/>
                    <a:p>
                      <a:pPr algn="ctr" rtl="0"/>
                      <a:r>
                        <a:rPr lang="en-US" sz="1800" dirty="0"/>
                        <a:t>4</a:t>
                      </a:r>
                      <a:endParaRPr lang="ar-SA" sz="1800" dirty="0"/>
                    </a:p>
                  </a:txBody>
                  <a:tcPr marL="91453" marR="91453" marT="45717" marB="45717"/>
                </a:tc>
                <a:extLst>
                  <a:ext uri="{0D108BD9-81ED-4DB2-BD59-A6C34878D82A}">
                    <a16:rowId xmlns:a16="http://schemas.microsoft.com/office/drawing/2014/main" val="10004"/>
                  </a:ext>
                </a:extLst>
              </a:tr>
              <a:tr h="370813">
                <a:tc>
                  <a:txBody>
                    <a:bodyPr/>
                    <a:lstStyle/>
                    <a:p>
                      <a:pPr algn="ctr" rtl="0"/>
                      <a:r>
                        <a:rPr lang="en-US" sz="1800" dirty="0"/>
                        <a:t>10</a:t>
                      </a:r>
                      <a:endParaRPr lang="ar-SA" sz="1800" dirty="0"/>
                    </a:p>
                  </a:txBody>
                  <a:tcPr marL="91453" marR="91453" marT="45717" marB="45717"/>
                </a:tc>
                <a:tc>
                  <a:txBody>
                    <a:bodyPr/>
                    <a:lstStyle/>
                    <a:p>
                      <a:pPr algn="ctr" rtl="0"/>
                      <a:r>
                        <a:rPr lang="en-US" sz="1800" dirty="0"/>
                        <a:t>5</a:t>
                      </a:r>
                      <a:endParaRPr lang="ar-SA" sz="1800" dirty="0"/>
                    </a:p>
                  </a:txBody>
                  <a:tcPr marL="91453" marR="91453" marT="45717" marB="45717"/>
                </a:tc>
                <a:extLst>
                  <a:ext uri="{0D108BD9-81ED-4DB2-BD59-A6C34878D82A}">
                    <a16:rowId xmlns:a16="http://schemas.microsoft.com/office/drawing/2014/main" val="10005"/>
                  </a:ext>
                </a:extLst>
              </a:tr>
              <a:tr h="370813">
                <a:tc>
                  <a:txBody>
                    <a:bodyPr/>
                    <a:lstStyle/>
                    <a:p>
                      <a:pPr algn="ctr" rtl="0"/>
                      <a:r>
                        <a:rPr lang="en-US" sz="1800" dirty="0"/>
                        <a:t>20</a:t>
                      </a:r>
                      <a:endParaRPr lang="ar-SA" sz="1800" dirty="0"/>
                    </a:p>
                  </a:txBody>
                  <a:tcPr marL="91453" marR="91453" marT="45717" marB="45717"/>
                </a:tc>
                <a:tc>
                  <a:txBody>
                    <a:bodyPr/>
                    <a:lstStyle/>
                    <a:p>
                      <a:pPr algn="ctr" rtl="0"/>
                      <a:r>
                        <a:rPr lang="en-US" sz="1800" dirty="0"/>
                        <a:t>6</a:t>
                      </a:r>
                      <a:endParaRPr lang="ar-SA" sz="1800" dirty="0"/>
                    </a:p>
                  </a:txBody>
                  <a:tcPr marL="91453" marR="91453" marT="45717" marB="45717"/>
                </a:tc>
                <a:extLst>
                  <a:ext uri="{0D108BD9-81ED-4DB2-BD59-A6C34878D82A}">
                    <a16:rowId xmlns:a16="http://schemas.microsoft.com/office/drawing/2014/main" val="10006"/>
                  </a:ext>
                </a:extLst>
              </a:tr>
              <a:tr h="370813">
                <a:tc>
                  <a:txBody>
                    <a:bodyPr/>
                    <a:lstStyle/>
                    <a:p>
                      <a:pPr algn="ctr" rtl="0"/>
                      <a:r>
                        <a:rPr lang="en-US" sz="1800" dirty="0"/>
                        <a:t>40</a:t>
                      </a:r>
                      <a:endParaRPr lang="ar-SA" sz="1800" dirty="0"/>
                    </a:p>
                  </a:txBody>
                  <a:tcPr marL="91453" marR="91453" marT="45717" marB="45717"/>
                </a:tc>
                <a:tc>
                  <a:txBody>
                    <a:bodyPr/>
                    <a:lstStyle/>
                    <a:p>
                      <a:pPr algn="ctr" rtl="0"/>
                      <a:r>
                        <a:rPr lang="en-US" sz="1800" dirty="0"/>
                        <a:t>7</a:t>
                      </a:r>
                      <a:endParaRPr lang="ar-SA" sz="1800" dirty="0"/>
                    </a:p>
                  </a:txBody>
                  <a:tcPr marL="91453" marR="91453" marT="45717" marB="45717"/>
                </a:tc>
                <a:extLst>
                  <a:ext uri="{0D108BD9-81ED-4DB2-BD59-A6C34878D82A}">
                    <a16:rowId xmlns:a16="http://schemas.microsoft.com/office/drawing/2014/main" val="10007"/>
                  </a:ext>
                </a:extLst>
              </a:tr>
              <a:tr h="370813">
                <a:tc>
                  <a:txBody>
                    <a:bodyPr/>
                    <a:lstStyle/>
                    <a:p>
                      <a:pPr algn="ctr" rtl="0"/>
                      <a:r>
                        <a:rPr lang="en-US" sz="1800" dirty="0"/>
                        <a:t>80</a:t>
                      </a:r>
                      <a:endParaRPr lang="ar-SA" sz="1800" dirty="0"/>
                    </a:p>
                  </a:txBody>
                  <a:tcPr marL="91453" marR="91453" marT="45717" marB="45717"/>
                </a:tc>
                <a:tc>
                  <a:txBody>
                    <a:bodyPr/>
                    <a:lstStyle/>
                    <a:p>
                      <a:pPr algn="ctr" rtl="0"/>
                      <a:r>
                        <a:rPr lang="en-US" sz="1800" dirty="0"/>
                        <a:t>8</a:t>
                      </a:r>
                      <a:endParaRPr lang="ar-SA" sz="1800" dirty="0"/>
                    </a:p>
                  </a:txBody>
                  <a:tcPr marL="91453" marR="91453" marT="45717" marB="45717"/>
                </a:tc>
                <a:extLst>
                  <a:ext uri="{0D108BD9-81ED-4DB2-BD59-A6C34878D82A}">
                    <a16:rowId xmlns:a16="http://schemas.microsoft.com/office/drawing/2014/main" val="10008"/>
                  </a:ext>
                </a:extLst>
              </a:tr>
              <a:tr h="370813">
                <a:tc>
                  <a:txBody>
                    <a:bodyPr/>
                    <a:lstStyle/>
                    <a:p>
                      <a:pPr algn="ctr" rtl="0"/>
                      <a:r>
                        <a:rPr lang="en-US" sz="1800" dirty="0"/>
                        <a:t>1B</a:t>
                      </a:r>
                      <a:endParaRPr lang="ar-SA" sz="1800" dirty="0"/>
                    </a:p>
                  </a:txBody>
                  <a:tcPr marL="91453" marR="91453" marT="45717" marB="45717"/>
                </a:tc>
                <a:tc>
                  <a:txBody>
                    <a:bodyPr/>
                    <a:lstStyle/>
                    <a:p>
                      <a:pPr algn="ctr" rtl="0"/>
                      <a:r>
                        <a:rPr lang="en-US" sz="1800" dirty="0"/>
                        <a:t>9</a:t>
                      </a:r>
                      <a:endParaRPr lang="ar-SA" sz="1800" dirty="0"/>
                    </a:p>
                  </a:txBody>
                  <a:tcPr marL="91453" marR="91453" marT="45717" marB="45717"/>
                </a:tc>
                <a:extLst>
                  <a:ext uri="{0D108BD9-81ED-4DB2-BD59-A6C34878D82A}">
                    <a16:rowId xmlns:a16="http://schemas.microsoft.com/office/drawing/2014/main" val="10009"/>
                  </a:ext>
                </a:extLst>
              </a:tr>
              <a:tr h="370813">
                <a:tc>
                  <a:txBody>
                    <a:bodyPr/>
                    <a:lstStyle/>
                    <a:p>
                      <a:pPr algn="ctr" rtl="0"/>
                      <a:r>
                        <a:rPr lang="en-US" sz="1800" dirty="0"/>
                        <a:t>36</a:t>
                      </a:r>
                      <a:endParaRPr lang="ar-SA" sz="1800" dirty="0"/>
                    </a:p>
                  </a:txBody>
                  <a:tcPr marL="91453" marR="91453" marT="45717" marB="45717"/>
                </a:tc>
                <a:tc>
                  <a:txBody>
                    <a:bodyPr/>
                    <a:lstStyle/>
                    <a:p>
                      <a:pPr algn="ctr" rtl="0"/>
                      <a:r>
                        <a:rPr lang="en-US" sz="1800" dirty="0"/>
                        <a:t>10</a:t>
                      </a:r>
                      <a:endParaRPr lang="ar-SA" sz="1800" dirty="0"/>
                    </a:p>
                  </a:txBody>
                  <a:tcPr marL="91453" marR="91453" marT="45717" marB="45717"/>
                </a:tc>
                <a:extLst>
                  <a:ext uri="{0D108BD9-81ED-4DB2-BD59-A6C34878D82A}">
                    <a16:rowId xmlns:a16="http://schemas.microsoft.com/office/drawing/2014/main" val="10010"/>
                  </a:ext>
                </a:extLst>
              </a:tr>
            </a:tbl>
          </a:graphicData>
        </a:graphic>
      </p:graphicFrame>
      <p:sp>
        <p:nvSpPr>
          <p:cNvPr id="11" name="TextBox 4"/>
          <p:cNvSpPr txBox="1">
            <a:spLocks noChangeArrowheads="1"/>
          </p:cNvSpPr>
          <p:nvPr/>
        </p:nvSpPr>
        <p:spPr bwMode="auto">
          <a:xfrm>
            <a:off x="1595438" y="1341438"/>
            <a:ext cx="60134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dirty="0">
                <a:solidFill>
                  <a:srgbClr val="292934"/>
                </a:solidFill>
              </a:rPr>
              <a:t>Each round coefficient (RC) is multiplied by 2. Both of them are elements in the field 2</a:t>
            </a:r>
            <a:r>
              <a:rPr lang="en-US" altLang="ar-SA" baseline="30000" dirty="0">
                <a:solidFill>
                  <a:srgbClr val="292934"/>
                </a:solidFill>
              </a:rPr>
              <a:t>8</a:t>
            </a:r>
          </a:p>
          <a:p>
            <a:pPr eaLnBrk="1" fontAlgn="base" hangingPunct="1">
              <a:spcBef>
                <a:spcPct val="0"/>
              </a:spcBef>
              <a:spcAft>
                <a:spcPct val="0"/>
              </a:spcAft>
            </a:pPr>
            <a:endParaRPr lang="en-US" altLang="ar-SA" baseline="30000" dirty="0">
              <a:solidFill>
                <a:srgbClr val="292934"/>
              </a:solidFill>
            </a:endParaRPr>
          </a:p>
          <a:p>
            <a:pPr eaLnBrk="1" fontAlgn="base" hangingPunct="1">
              <a:spcBef>
                <a:spcPct val="0"/>
              </a:spcBef>
              <a:spcAft>
                <a:spcPct val="0"/>
              </a:spcAft>
            </a:pPr>
            <a:r>
              <a:rPr lang="en-US" altLang="ar-SA" dirty="0">
                <a:solidFill>
                  <a:srgbClr val="292934"/>
                </a:solidFill>
              </a:rPr>
              <a:t>Example: how can we calculate RC # 9</a:t>
            </a: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dirty="0">
                <a:solidFill>
                  <a:srgbClr val="292934"/>
                </a:solidFill>
              </a:rPr>
              <a:t>RC#9 = 2*RC#8   </a:t>
            </a:r>
            <a:r>
              <a:rPr lang="en-US" altLang="ar-SA" dirty="0">
                <a:solidFill>
                  <a:srgbClr val="292934"/>
                </a:solidFill>
                <a:sym typeface="Wingdings" panose="05000000000000000000" pitchFamily="2" charset="2"/>
              </a:rPr>
              <a:t> </a:t>
            </a:r>
          </a:p>
          <a:p>
            <a:pPr eaLnBrk="1" fontAlgn="base" hangingPunct="1">
              <a:spcBef>
                <a:spcPct val="0"/>
              </a:spcBef>
              <a:spcAft>
                <a:spcPct val="0"/>
              </a:spcAft>
            </a:pPr>
            <a:endParaRPr lang="en-US" altLang="ar-SA" dirty="0">
              <a:solidFill>
                <a:srgbClr val="292934"/>
              </a:solidFill>
              <a:sym typeface="Wingdings" panose="05000000000000000000" pitchFamily="2" charset="2"/>
            </a:endParaRPr>
          </a:p>
          <a:p>
            <a:pPr eaLnBrk="1" fontAlgn="base" hangingPunct="1">
              <a:spcBef>
                <a:spcPct val="0"/>
              </a:spcBef>
              <a:spcAft>
                <a:spcPct val="0"/>
              </a:spcAft>
            </a:pPr>
            <a:r>
              <a:rPr lang="en-US" altLang="ar-SA" dirty="0">
                <a:solidFill>
                  <a:srgbClr val="292934"/>
                </a:solidFill>
                <a:sym typeface="Wingdings" panose="05000000000000000000" pitchFamily="2" charset="2"/>
              </a:rPr>
              <a:t>(0000 0010) * (10000000)   </a:t>
            </a:r>
          </a:p>
          <a:p>
            <a:pPr eaLnBrk="1" fontAlgn="base" hangingPunct="1">
              <a:spcBef>
                <a:spcPct val="0"/>
              </a:spcBef>
              <a:spcAft>
                <a:spcPct val="0"/>
              </a:spcAft>
            </a:pPr>
            <a:endParaRPr lang="en-US" altLang="ar-SA" dirty="0">
              <a:solidFill>
                <a:srgbClr val="292934"/>
              </a:solidFill>
              <a:sym typeface="Wingdings" panose="05000000000000000000" pitchFamily="2" charset="2"/>
            </a:endParaRPr>
          </a:p>
          <a:p>
            <a:pPr eaLnBrk="1" fontAlgn="base" hangingPunct="1">
              <a:spcBef>
                <a:spcPct val="0"/>
              </a:spcBef>
              <a:spcAft>
                <a:spcPct val="0"/>
              </a:spcAft>
            </a:pPr>
            <a:r>
              <a:rPr lang="en-US" altLang="ar-SA" sz="2400" dirty="0">
                <a:solidFill>
                  <a:srgbClr val="292934"/>
                </a:solidFill>
                <a:sym typeface="Wingdings" panose="05000000000000000000" pitchFamily="2" charset="2"/>
              </a:rPr>
              <a:t>x              *       x</a:t>
            </a:r>
            <a:r>
              <a:rPr lang="en-US" altLang="ar-SA" sz="2400" baseline="30000" dirty="0">
                <a:solidFill>
                  <a:srgbClr val="292934"/>
                </a:solidFill>
              </a:rPr>
              <a:t>7           =</a:t>
            </a:r>
            <a:r>
              <a:rPr lang="en-US" altLang="ar-SA" sz="2400" dirty="0">
                <a:solidFill>
                  <a:srgbClr val="292934"/>
                </a:solidFill>
              </a:rPr>
              <a:t>    x</a:t>
            </a:r>
            <a:r>
              <a:rPr lang="en-US" altLang="ar-SA" sz="2400" baseline="30000" dirty="0">
                <a:solidFill>
                  <a:srgbClr val="292934"/>
                </a:solidFill>
              </a:rPr>
              <a:t>8</a:t>
            </a:r>
          </a:p>
          <a:p>
            <a:pPr eaLnBrk="1" fontAlgn="base" hangingPunct="1">
              <a:spcBef>
                <a:spcPct val="0"/>
              </a:spcBef>
              <a:spcAft>
                <a:spcPct val="0"/>
              </a:spcAft>
            </a:pPr>
            <a:endParaRPr lang="en-US" altLang="ar-SA" sz="2400" baseline="30000" dirty="0">
              <a:solidFill>
                <a:srgbClr val="292934"/>
              </a:solidFill>
            </a:endParaRPr>
          </a:p>
          <a:p>
            <a:pPr eaLnBrk="1" fontAlgn="base" hangingPunct="1">
              <a:spcBef>
                <a:spcPct val="0"/>
              </a:spcBef>
              <a:spcAft>
                <a:spcPct val="0"/>
              </a:spcAft>
            </a:pPr>
            <a:r>
              <a:rPr lang="en-US" altLang="ar-SA" dirty="0">
                <a:solidFill>
                  <a:srgbClr val="292934"/>
                </a:solidFill>
              </a:rPr>
              <a:t>Now, use the irreducible polynomial: </a:t>
            </a:r>
            <a:r>
              <a:rPr lang="en-US" altLang="ar-SA" sz="1600" dirty="0">
                <a:solidFill>
                  <a:srgbClr val="292934"/>
                </a:solidFill>
              </a:rPr>
              <a:t>P(x) = x</a:t>
            </a:r>
            <a:r>
              <a:rPr lang="en-US" altLang="ar-SA" sz="1600" baseline="30000" dirty="0">
                <a:solidFill>
                  <a:srgbClr val="292934"/>
                </a:solidFill>
              </a:rPr>
              <a:t>8</a:t>
            </a:r>
            <a:r>
              <a:rPr lang="en-US" altLang="ar-SA" sz="1600" dirty="0">
                <a:solidFill>
                  <a:srgbClr val="292934"/>
                </a:solidFill>
              </a:rPr>
              <a:t> +x</a:t>
            </a:r>
            <a:r>
              <a:rPr lang="en-US" altLang="ar-SA" sz="1600" baseline="30000" dirty="0">
                <a:solidFill>
                  <a:srgbClr val="292934"/>
                </a:solidFill>
              </a:rPr>
              <a:t>4</a:t>
            </a:r>
            <a:r>
              <a:rPr lang="en-US" altLang="ar-SA" sz="1600" dirty="0">
                <a:solidFill>
                  <a:srgbClr val="292934"/>
                </a:solidFill>
              </a:rPr>
              <a:t> +x</a:t>
            </a:r>
            <a:r>
              <a:rPr lang="en-US" altLang="ar-SA" sz="1600" baseline="30000" dirty="0">
                <a:solidFill>
                  <a:srgbClr val="292934"/>
                </a:solidFill>
              </a:rPr>
              <a:t>3</a:t>
            </a:r>
            <a:r>
              <a:rPr lang="en-US" altLang="ar-SA" sz="1600" dirty="0">
                <a:solidFill>
                  <a:srgbClr val="292934"/>
                </a:solidFill>
              </a:rPr>
              <a:t> +x+1</a:t>
            </a:r>
          </a:p>
          <a:p>
            <a:pPr eaLnBrk="1" fontAlgn="base" hangingPunct="1">
              <a:spcBef>
                <a:spcPct val="0"/>
              </a:spcBef>
              <a:spcAft>
                <a:spcPct val="0"/>
              </a:spcAft>
            </a:pPr>
            <a:endParaRPr lang="en-US" altLang="ar-SA" sz="1600" baseline="30000" dirty="0">
              <a:solidFill>
                <a:srgbClr val="292934"/>
              </a:solidFill>
            </a:endParaRPr>
          </a:p>
          <a:p>
            <a:pPr eaLnBrk="1" fontAlgn="base" hangingPunct="1">
              <a:spcBef>
                <a:spcPct val="0"/>
              </a:spcBef>
              <a:spcAft>
                <a:spcPct val="0"/>
              </a:spcAft>
            </a:pPr>
            <a:r>
              <a:rPr lang="en-US" altLang="ar-SA" dirty="0">
                <a:solidFill>
                  <a:srgbClr val="292934"/>
                </a:solidFill>
                <a:sym typeface="Wingdings" panose="05000000000000000000" pitchFamily="2" charset="2"/>
              </a:rPr>
              <a:t>The result: </a:t>
            </a:r>
            <a:r>
              <a:rPr lang="en-US" altLang="ar-SA" dirty="0">
                <a:solidFill>
                  <a:srgbClr val="292934"/>
                </a:solidFill>
              </a:rPr>
              <a:t>x</a:t>
            </a:r>
            <a:r>
              <a:rPr lang="en-US" altLang="ar-SA" baseline="30000" dirty="0">
                <a:solidFill>
                  <a:srgbClr val="292934"/>
                </a:solidFill>
              </a:rPr>
              <a:t>4</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+x+1  </a:t>
            </a:r>
            <a:r>
              <a:rPr lang="en-US" altLang="ar-SA" dirty="0">
                <a:solidFill>
                  <a:srgbClr val="292934"/>
                </a:solidFill>
                <a:sym typeface="Wingdings" panose="05000000000000000000" pitchFamily="2" charset="2"/>
              </a:rPr>
              <a:t> 0001 1011  1B</a:t>
            </a:r>
          </a:p>
          <a:p>
            <a:pPr eaLnBrk="1" fontAlgn="base" hangingPunct="1">
              <a:spcBef>
                <a:spcPct val="0"/>
              </a:spcBef>
              <a:spcAft>
                <a:spcPct val="0"/>
              </a:spcAft>
            </a:pPr>
            <a:endParaRPr lang="en-US" altLang="ar-SA" sz="2400" dirty="0">
              <a:solidFill>
                <a:srgbClr val="292934"/>
              </a:solidFill>
              <a:sym typeface="Wingdings" panose="05000000000000000000" pitchFamily="2" charset="2"/>
            </a:endParaRPr>
          </a:p>
        </p:txBody>
      </p:sp>
    </p:spTree>
    <p:extLst>
      <p:ext uri="{BB962C8B-B14F-4D97-AF65-F5344CB8AC3E}">
        <p14:creationId xmlns:p14="http://schemas.microsoft.com/office/powerpoint/2010/main" val="424309065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2" name="Table 11"/>
          <p:cNvGraphicFramePr>
            <a:graphicFrameLocks noGrp="1"/>
          </p:cNvGraphicFramePr>
          <p:nvPr/>
        </p:nvGraphicFramePr>
        <p:xfrm>
          <a:off x="7464425" y="1397000"/>
          <a:ext cx="2952750" cy="4348204"/>
        </p:xfrm>
        <a:graphic>
          <a:graphicData uri="http://schemas.openxmlformats.org/drawingml/2006/table">
            <a:tbl>
              <a:tblPr rtl="1" firstRow="1" bandRow="1">
                <a:tableStyleId>{5C22544A-7EE6-4342-B048-85BDC9FD1C3A}</a:tableStyleId>
              </a:tblPr>
              <a:tblGrid>
                <a:gridCol w="1476375">
                  <a:extLst>
                    <a:ext uri="{9D8B030D-6E8A-4147-A177-3AD203B41FA5}">
                      <a16:colId xmlns:a16="http://schemas.microsoft.com/office/drawing/2014/main" val="20000"/>
                    </a:ext>
                  </a:extLst>
                </a:gridCol>
                <a:gridCol w="1476375">
                  <a:extLst>
                    <a:ext uri="{9D8B030D-6E8A-4147-A177-3AD203B41FA5}">
                      <a16:colId xmlns:a16="http://schemas.microsoft.com/office/drawing/2014/main" val="20001"/>
                    </a:ext>
                  </a:extLst>
                </a:gridCol>
              </a:tblGrid>
              <a:tr h="640033">
                <a:tc>
                  <a:txBody>
                    <a:bodyPr/>
                    <a:lstStyle/>
                    <a:p>
                      <a:pPr algn="ctr" rtl="0"/>
                      <a:r>
                        <a:rPr lang="en-US" sz="1800" dirty="0"/>
                        <a:t>Round coefficient j</a:t>
                      </a:r>
                      <a:endParaRPr lang="ar-SA" sz="1800" dirty="0"/>
                    </a:p>
                  </a:txBody>
                  <a:tcPr marL="91453" marR="91453" marT="45717" marB="45717"/>
                </a:tc>
                <a:tc>
                  <a:txBody>
                    <a:bodyPr/>
                    <a:lstStyle/>
                    <a:p>
                      <a:pPr algn="ctr" rtl="0"/>
                      <a:r>
                        <a:rPr lang="en-US" sz="1800" dirty="0"/>
                        <a:t>Round j</a:t>
                      </a:r>
                      <a:endParaRPr lang="ar-SA" sz="1800" dirty="0"/>
                    </a:p>
                  </a:txBody>
                  <a:tcPr marL="91453" marR="91453" marT="45717" marB="45717"/>
                </a:tc>
                <a:extLst>
                  <a:ext uri="{0D108BD9-81ED-4DB2-BD59-A6C34878D82A}">
                    <a16:rowId xmlns:a16="http://schemas.microsoft.com/office/drawing/2014/main" val="10000"/>
                  </a:ext>
                </a:extLst>
              </a:tr>
              <a:tr h="370813">
                <a:tc>
                  <a:txBody>
                    <a:bodyPr/>
                    <a:lstStyle/>
                    <a:p>
                      <a:pPr algn="ctr" rtl="0"/>
                      <a:r>
                        <a:rPr lang="en-US" sz="1800" dirty="0"/>
                        <a:t>01</a:t>
                      </a:r>
                      <a:endParaRPr lang="ar-SA" sz="1800" dirty="0"/>
                    </a:p>
                  </a:txBody>
                  <a:tcPr marL="91453" marR="91453" marT="45717" marB="45717"/>
                </a:tc>
                <a:tc>
                  <a:txBody>
                    <a:bodyPr/>
                    <a:lstStyle/>
                    <a:p>
                      <a:pPr algn="ctr" rtl="0"/>
                      <a:r>
                        <a:rPr lang="en-US" sz="1800" dirty="0"/>
                        <a:t>1</a:t>
                      </a:r>
                      <a:endParaRPr lang="ar-SA" sz="1800" dirty="0"/>
                    </a:p>
                  </a:txBody>
                  <a:tcPr marL="91453" marR="91453" marT="45717" marB="45717"/>
                </a:tc>
                <a:extLst>
                  <a:ext uri="{0D108BD9-81ED-4DB2-BD59-A6C34878D82A}">
                    <a16:rowId xmlns:a16="http://schemas.microsoft.com/office/drawing/2014/main" val="10001"/>
                  </a:ext>
                </a:extLst>
              </a:tr>
              <a:tr h="370813">
                <a:tc>
                  <a:txBody>
                    <a:bodyPr/>
                    <a:lstStyle/>
                    <a:p>
                      <a:pPr algn="ctr" rtl="0"/>
                      <a:r>
                        <a:rPr lang="en-US" sz="1800" dirty="0"/>
                        <a:t>02</a:t>
                      </a:r>
                      <a:endParaRPr lang="ar-SA" sz="1800" dirty="0"/>
                    </a:p>
                  </a:txBody>
                  <a:tcPr marL="91453" marR="91453" marT="45717" marB="45717"/>
                </a:tc>
                <a:tc>
                  <a:txBody>
                    <a:bodyPr/>
                    <a:lstStyle/>
                    <a:p>
                      <a:pPr algn="ctr" rtl="0"/>
                      <a:r>
                        <a:rPr lang="en-US" sz="1800" dirty="0"/>
                        <a:t>2</a:t>
                      </a:r>
                      <a:endParaRPr lang="ar-SA" sz="1800" dirty="0"/>
                    </a:p>
                  </a:txBody>
                  <a:tcPr marL="91453" marR="91453" marT="45717" marB="45717"/>
                </a:tc>
                <a:extLst>
                  <a:ext uri="{0D108BD9-81ED-4DB2-BD59-A6C34878D82A}">
                    <a16:rowId xmlns:a16="http://schemas.microsoft.com/office/drawing/2014/main" val="10002"/>
                  </a:ext>
                </a:extLst>
              </a:tr>
              <a:tr h="370813">
                <a:tc>
                  <a:txBody>
                    <a:bodyPr/>
                    <a:lstStyle/>
                    <a:p>
                      <a:pPr algn="ctr" rtl="0"/>
                      <a:r>
                        <a:rPr lang="en-US" sz="1800" dirty="0"/>
                        <a:t>04</a:t>
                      </a:r>
                      <a:endParaRPr lang="ar-SA" sz="1800" dirty="0"/>
                    </a:p>
                  </a:txBody>
                  <a:tcPr marL="91453" marR="91453" marT="45717" marB="45717"/>
                </a:tc>
                <a:tc>
                  <a:txBody>
                    <a:bodyPr/>
                    <a:lstStyle/>
                    <a:p>
                      <a:pPr algn="ctr" rtl="0"/>
                      <a:r>
                        <a:rPr lang="en-US" sz="1800" dirty="0"/>
                        <a:t>3</a:t>
                      </a:r>
                      <a:endParaRPr lang="ar-SA" sz="1800" dirty="0"/>
                    </a:p>
                  </a:txBody>
                  <a:tcPr marL="91453" marR="91453" marT="45717" marB="45717"/>
                </a:tc>
                <a:extLst>
                  <a:ext uri="{0D108BD9-81ED-4DB2-BD59-A6C34878D82A}">
                    <a16:rowId xmlns:a16="http://schemas.microsoft.com/office/drawing/2014/main" val="10003"/>
                  </a:ext>
                </a:extLst>
              </a:tr>
              <a:tr h="370813">
                <a:tc>
                  <a:txBody>
                    <a:bodyPr/>
                    <a:lstStyle/>
                    <a:p>
                      <a:pPr algn="ctr" rtl="0"/>
                      <a:r>
                        <a:rPr lang="en-US" sz="1800" dirty="0"/>
                        <a:t>08</a:t>
                      </a:r>
                      <a:endParaRPr lang="ar-SA" sz="1800" dirty="0"/>
                    </a:p>
                  </a:txBody>
                  <a:tcPr marL="91453" marR="91453" marT="45717" marB="45717"/>
                </a:tc>
                <a:tc>
                  <a:txBody>
                    <a:bodyPr/>
                    <a:lstStyle/>
                    <a:p>
                      <a:pPr algn="ctr" rtl="0"/>
                      <a:r>
                        <a:rPr lang="en-US" sz="1800" dirty="0"/>
                        <a:t>4</a:t>
                      </a:r>
                      <a:endParaRPr lang="ar-SA" sz="1800" dirty="0"/>
                    </a:p>
                  </a:txBody>
                  <a:tcPr marL="91453" marR="91453" marT="45717" marB="45717"/>
                </a:tc>
                <a:extLst>
                  <a:ext uri="{0D108BD9-81ED-4DB2-BD59-A6C34878D82A}">
                    <a16:rowId xmlns:a16="http://schemas.microsoft.com/office/drawing/2014/main" val="10004"/>
                  </a:ext>
                </a:extLst>
              </a:tr>
              <a:tr h="370813">
                <a:tc>
                  <a:txBody>
                    <a:bodyPr/>
                    <a:lstStyle/>
                    <a:p>
                      <a:pPr algn="ctr" rtl="0"/>
                      <a:r>
                        <a:rPr lang="en-US" sz="1800" dirty="0"/>
                        <a:t>10</a:t>
                      </a:r>
                      <a:endParaRPr lang="ar-SA" sz="1800" dirty="0"/>
                    </a:p>
                  </a:txBody>
                  <a:tcPr marL="91453" marR="91453" marT="45717" marB="45717"/>
                </a:tc>
                <a:tc>
                  <a:txBody>
                    <a:bodyPr/>
                    <a:lstStyle/>
                    <a:p>
                      <a:pPr algn="ctr" rtl="0"/>
                      <a:r>
                        <a:rPr lang="en-US" sz="1800" dirty="0"/>
                        <a:t>5</a:t>
                      </a:r>
                      <a:endParaRPr lang="ar-SA" sz="1800" dirty="0"/>
                    </a:p>
                  </a:txBody>
                  <a:tcPr marL="91453" marR="91453" marT="45717" marB="45717"/>
                </a:tc>
                <a:extLst>
                  <a:ext uri="{0D108BD9-81ED-4DB2-BD59-A6C34878D82A}">
                    <a16:rowId xmlns:a16="http://schemas.microsoft.com/office/drawing/2014/main" val="10005"/>
                  </a:ext>
                </a:extLst>
              </a:tr>
              <a:tr h="370813">
                <a:tc>
                  <a:txBody>
                    <a:bodyPr/>
                    <a:lstStyle/>
                    <a:p>
                      <a:pPr algn="ctr" rtl="0"/>
                      <a:r>
                        <a:rPr lang="en-US" sz="1800" dirty="0"/>
                        <a:t>20</a:t>
                      </a:r>
                      <a:endParaRPr lang="ar-SA" sz="1800" dirty="0"/>
                    </a:p>
                  </a:txBody>
                  <a:tcPr marL="91453" marR="91453" marT="45717" marB="45717"/>
                </a:tc>
                <a:tc>
                  <a:txBody>
                    <a:bodyPr/>
                    <a:lstStyle/>
                    <a:p>
                      <a:pPr algn="ctr" rtl="0"/>
                      <a:r>
                        <a:rPr lang="en-US" sz="1800" dirty="0"/>
                        <a:t>6</a:t>
                      </a:r>
                      <a:endParaRPr lang="ar-SA" sz="1800" dirty="0"/>
                    </a:p>
                  </a:txBody>
                  <a:tcPr marL="91453" marR="91453" marT="45717" marB="45717"/>
                </a:tc>
                <a:extLst>
                  <a:ext uri="{0D108BD9-81ED-4DB2-BD59-A6C34878D82A}">
                    <a16:rowId xmlns:a16="http://schemas.microsoft.com/office/drawing/2014/main" val="10006"/>
                  </a:ext>
                </a:extLst>
              </a:tr>
              <a:tr h="370813">
                <a:tc>
                  <a:txBody>
                    <a:bodyPr/>
                    <a:lstStyle/>
                    <a:p>
                      <a:pPr algn="ctr" rtl="0"/>
                      <a:r>
                        <a:rPr lang="en-US" sz="1800" dirty="0"/>
                        <a:t>40</a:t>
                      </a:r>
                      <a:endParaRPr lang="ar-SA" sz="1800" dirty="0"/>
                    </a:p>
                  </a:txBody>
                  <a:tcPr marL="91453" marR="91453" marT="45717" marB="45717"/>
                </a:tc>
                <a:tc>
                  <a:txBody>
                    <a:bodyPr/>
                    <a:lstStyle/>
                    <a:p>
                      <a:pPr algn="ctr" rtl="0"/>
                      <a:r>
                        <a:rPr lang="en-US" sz="1800" dirty="0"/>
                        <a:t>7</a:t>
                      </a:r>
                      <a:endParaRPr lang="ar-SA" sz="1800" dirty="0"/>
                    </a:p>
                  </a:txBody>
                  <a:tcPr marL="91453" marR="91453" marT="45717" marB="45717"/>
                </a:tc>
                <a:extLst>
                  <a:ext uri="{0D108BD9-81ED-4DB2-BD59-A6C34878D82A}">
                    <a16:rowId xmlns:a16="http://schemas.microsoft.com/office/drawing/2014/main" val="10007"/>
                  </a:ext>
                </a:extLst>
              </a:tr>
              <a:tr h="370813">
                <a:tc>
                  <a:txBody>
                    <a:bodyPr/>
                    <a:lstStyle/>
                    <a:p>
                      <a:pPr algn="ctr" rtl="0"/>
                      <a:r>
                        <a:rPr lang="en-US" sz="1800" dirty="0"/>
                        <a:t>80</a:t>
                      </a:r>
                      <a:endParaRPr lang="ar-SA" sz="1800" dirty="0"/>
                    </a:p>
                  </a:txBody>
                  <a:tcPr marL="91453" marR="91453" marT="45717" marB="45717"/>
                </a:tc>
                <a:tc>
                  <a:txBody>
                    <a:bodyPr/>
                    <a:lstStyle/>
                    <a:p>
                      <a:pPr algn="ctr" rtl="0"/>
                      <a:r>
                        <a:rPr lang="en-US" sz="1800" dirty="0"/>
                        <a:t>8</a:t>
                      </a:r>
                      <a:endParaRPr lang="ar-SA" sz="1800" dirty="0"/>
                    </a:p>
                  </a:txBody>
                  <a:tcPr marL="91453" marR="91453" marT="45717" marB="45717"/>
                </a:tc>
                <a:extLst>
                  <a:ext uri="{0D108BD9-81ED-4DB2-BD59-A6C34878D82A}">
                    <a16:rowId xmlns:a16="http://schemas.microsoft.com/office/drawing/2014/main" val="10008"/>
                  </a:ext>
                </a:extLst>
              </a:tr>
              <a:tr h="370813">
                <a:tc>
                  <a:txBody>
                    <a:bodyPr/>
                    <a:lstStyle/>
                    <a:p>
                      <a:pPr algn="ctr" rtl="0"/>
                      <a:r>
                        <a:rPr lang="en-US" sz="1800" dirty="0"/>
                        <a:t>1B</a:t>
                      </a:r>
                      <a:endParaRPr lang="ar-SA" sz="1800" dirty="0"/>
                    </a:p>
                  </a:txBody>
                  <a:tcPr marL="91453" marR="91453" marT="45717" marB="45717"/>
                </a:tc>
                <a:tc>
                  <a:txBody>
                    <a:bodyPr/>
                    <a:lstStyle/>
                    <a:p>
                      <a:pPr algn="ctr" rtl="0"/>
                      <a:r>
                        <a:rPr lang="en-US" sz="1800" dirty="0"/>
                        <a:t>9</a:t>
                      </a:r>
                      <a:endParaRPr lang="ar-SA" sz="1800" dirty="0"/>
                    </a:p>
                  </a:txBody>
                  <a:tcPr marL="91453" marR="91453" marT="45717" marB="45717"/>
                </a:tc>
                <a:extLst>
                  <a:ext uri="{0D108BD9-81ED-4DB2-BD59-A6C34878D82A}">
                    <a16:rowId xmlns:a16="http://schemas.microsoft.com/office/drawing/2014/main" val="10009"/>
                  </a:ext>
                </a:extLst>
              </a:tr>
              <a:tr h="370813">
                <a:tc>
                  <a:txBody>
                    <a:bodyPr/>
                    <a:lstStyle/>
                    <a:p>
                      <a:pPr algn="ctr" rtl="0"/>
                      <a:r>
                        <a:rPr lang="en-US" sz="1800" dirty="0"/>
                        <a:t>36</a:t>
                      </a:r>
                      <a:endParaRPr lang="ar-SA" sz="1800" dirty="0"/>
                    </a:p>
                  </a:txBody>
                  <a:tcPr marL="91453" marR="91453" marT="45717" marB="45717"/>
                </a:tc>
                <a:tc>
                  <a:txBody>
                    <a:bodyPr/>
                    <a:lstStyle/>
                    <a:p>
                      <a:pPr algn="ctr" rtl="0"/>
                      <a:r>
                        <a:rPr lang="en-US" sz="1800" dirty="0"/>
                        <a:t>10</a:t>
                      </a:r>
                      <a:endParaRPr lang="ar-SA" sz="1800" dirty="0"/>
                    </a:p>
                  </a:txBody>
                  <a:tcPr marL="91453" marR="91453" marT="45717" marB="45717"/>
                </a:tc>
                <a:extLst>
                  <a:ext uri="{0D108BD9-81ED-4DB2-BD59-A6C34878D82A}">
                    <a16:rowId xmlns:a16="http://schemas.microsoft.com/office/drawing/2014/main" val="10010"/>
                  </a:ext>
                </a:extLst>
              </a:tr>
            </a:tbl>
          </a:graphicData>
        </a:graphic>
      </p:graphicFrame>
      <p:sp>
        <p:nvSpPr>
          <p:cNvPr id="13" name="TextBox 4"/>
          <p:cNvSpPr txBox="1">
            <a:spLocks noChangeArrowheads="1"/>
          </p:cNvSpPr>
          <p:nvPr/>
        </p:nvSpPr>
        <p:spPr bwMode="auto">
          <a:xfrm>
            <a:off x="1595438" y="1341438"/>
            <a:ext cx="6013450"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dirty="0">
                <a:solidFill>
                  <a:srgbClr val="292934"/>
                </a:solidFill>
              </a:rPr>
              <a:t>Each round coefficient (RC) is multiplied by 2. Both of them are elements in the field 2</a:t>
            </a:r>
            <a:r>
              <a:rPr lang="en-US" altLang="ar-SA" baseline="30000" dirty="0">
                <a:solidFill>
                  <a:srgbClr val="292934"/>
                </a:solidFill>
              </a:rPr>
              <a:t>8</a:t>
            </a:r>
          </a:p>
          <a:p>
            <a:pPr eaLnBrk="1" fontAlgn="base" hangingPunct="1">
              <a:spcBef>
                <a:spcPct val="0"/>
              </a:spcBef>
              <a:spcAft>
                <a:spcPct val="0"/>
              </a:spcAft>
            </a:pPr>
            <a:endParaRPr lang="en-US" altLang="ar-SA" baseline="30000" dirty="0">
              <a:solidFill>
                <a:srgbClr val="292934"/>
              </a:solidFill>
            </a:endParaRPr>
          </a:p>
          <a:p>
            <a:pPr eaLnBrk="1" fontAlgn="base" hangingPunct="1">
              <a:spcBef>
                <a:spcPct val="0"/>
              </a:spcBef>
              <a:spcAft>
                <a:spcPct val="0"/>
              </a:spcAft>
            </a:pPr>
            <a:r>
              <a:rPr lang="en-US" altLang="ar-SA" dirty="0">
                <a:solidFill>
                  <a:srgbClr val="292934"/>
                </a:solidFill>
              </a:rPr>
              <a:t>Example: how can we calculate RC # 10</a:t>
            </a: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dirty="0">
                <a:solidFill>
                  <a:srgbClr val="292934"/>
                </a:solidFill>
              </a:rPr>
              <a:t>RC#10 = 2*RC#9 (1B)   </a:t>
            </a:r>
            <a:r>
              <a:rPr lang="en-US" altLang="ar-SA" dirty="0">
                <a:solidFill>
                  <a:srgbClr val="292934"/>
                </a:solidFill>
                <a:sym typeface="Wingdings" panose="05000000000000000000" pitchFamily="2" charset="2"/>
              </a:rPr>
              <a:t> </a:t>
            </a:r>
          </a:p>
          <a:p>
            <a:pPr eaLnBrk="1" fontAlgn="base" hangingPunct="1">
              <a:spcBef>
                <a:spcPct val="0"/>
              </a:spcBef>
              <a:spcAft>
                <a:spcPct val="0"/>
              </a:spcAft>
            </a:pPr>
            <a:endParaRPr lang="en-US" altLang="ar-SA" dirty="0">
              <a:solidFill>
                <a:srgbClr val="292934"/>
              </a:solidFill>
              <a:sym typeface="Wingdings" panose="05000000000000000000" pitchFamily="2" charset="2"/>
            </a:endParaRPr>
          </a:p>
          <a:p>
            <a:pPr eaLnBrk="1" fontAlgn="base" hangingPunct="1">
              <a:spcBef>
                <a:spcPct val="0"/>
              </a:spcBef>
              <a:spcAft>
                <a:spcPct val="0"/>
              </a:spcAft>
            </a:pPr>
            <a:r>
              <a:rPr lang="en-US" altLang="ar-SA" dirty="0">
                <a:solidFill>
                  <a:srgbClr val="292934"/>
                </a:solidFill>
                <a:sym typeface="Wingdings" panose="05000000000000000000" pitchFamily="2" charset="2"/>
              </a:rPr>
              <a:t>(0000 0010) * (00011011)                  </a:t>
            </a:r>
          </a:p>
          <a:p>
            <a:pPr eaLnBrk="1" fontAlgn="base" hangingPunct="1">
              <a:spcBef>
                <a:spcPct val="0"/>
              </a:spcBef>
              <a:spcAft>
                <a:spcPct val="0"/>
              </a:spcAft>
            </a:pPr>
            <a:endParaRPr lang="en-US" altLang="ar-SA" dirty="0">
              <a:solidFill>
                <a:srgbClr val="292934"/>
              </a:solidFill>
              <a:sym typeface="Wingdings" panose="05000000000000000000" pitchFamily="2" charset="2"/>
            </a:endParaRPr>
          </a:p>
          <a:p>
            <a:pPr eaLnBrk="1" fontAlgn="base" hangingPunct="1">
              <a:spcBef>
                <a:spcPct val="0"/>
              </a:spcBef>
              <a:spcAft>
                <a:spcPct val="0"/>
              </a:spcAft>
            </a:pPr>
            <a:r>
              <a:rPr lang="en-US" altLang="ar-SA" sz="2400" dirty="0">
                <a:solidFill>
                  <a:srgbClr val="292934"/>
                </a:solidFill>
                <a:sym typeface="Wingdings" panose="05000000000000000000" pitchFamily="2" charset="2"/>
              </a:rPr>
              <a:t>x              *       x</a:t>
            </a:r>
            <a:r>
              <a:rPr lang="en-US" altLang="ar-SA" sz="2400" baseline="30000" dirty="0">
                <a:solidFill>
                  <a:srgbClr val="292934"/>
                </a:solidFill>
              </a:rPr>
              <a:t>8           =</a:t>
            </a:r>
            <a:r>
              <a:rPr lang="en-US" altLang="ar-SA" sz="2400" dirty="0">
                <a:solidFill>
                  <a:srgbClr val="292934"/>
                </a:solidFill>
              </a:rPr>
              <a:t>    x</a:t>
            </a:r>
            <a:r>
              <a:rPr lang="en-US" altLang="ar-SA" sz="2400" baseline="30000" dirty="0">
                <a:solidFill>
                  <a:srgbClr val="292934"/>
                </a:solidFill>
              </a:rPr>
              <a:t>9</a:t>
            </a:r>
          </a:p>
          <a:p>
            <a:pPr eaLnBrk="1" fontAlgn="base" hangingPunct="1">
              <a:spcBef>
                <a:spcPct val="0"/>
              </a:spcBef>
              <a:spcAft>
                <a:spcPct val="0"/>
              </a:spcAft>
            </a:pPr>
            <a:endParaRPr lang="en-US" altLang="ar-SA" sz="2400" baseline="30000" dirty="0">
              <a:solidFill>
                <a:srgbClr val="292934"/>
              </a:solidFill>
            </a:endParaRPr>
          </a:p>
          <a:p>
            <a:pPr eaLnBrk="1" fontAlgn="base" hangingPunct="1">
              <a:spcBef>
                <a:spcPct val="0"/>
              </a:spcBef>
              <a:spcAft>
                <a:spcPct val="0"/>
              </a:spcAft>
            </a:pPr>
            <a:r>
              <a:rPr lang="en-US" altLang="ar-SA" dirty="0">
                <a:solidFill>
                  <a:srgbClr val="292934"/>
                </a:solidFill>
                <a:sym typeface="Wingdings" panose="05000000000000000000" pitchFamily="2" charset="2"/>
              </a:rPr>
              <a:t>Note that </a:t>
            </a:r>
            <a:r>
              <a:rPr lang="en-US" altLang="ar-SA" sz="2400" dirty="0">
                <a:solidFill>
                  <a:srgbClr val="292934"/>
                </a:solidFill>
              </a:rPr>
              <a:t>x</a:t>
            </a:r>
            <a:r>
              <a:rPr lang="en-US" altLang="ar-SA" sz="2400" baseline="30000" dirty="0">
                <a:solidFill>
                  <a:srgbClr val="292934"/>
                </a:solidFill>
              </a:rPr>
              <a:t>8  </a:t>
            </a:r>
            <a:r>
              <a:rPr lang="en-US" altLang="ar-SA" dirty="0">
                <a:solidFill>
                  <a:srgbClr val="292934"/>
                </a:solidFill>
                <a:sym typeface="Wingdings" panose="05000000000000000000" pitchFamily="2" charset="2"/>
              </a:rPr>
              <a:t>was computed as: : </a:t>
            </a:r>
            <a:r>
              <a:rPr lang="en-US" altLang="ar-SA" dirty="0">
                <a:solidFill>
                  <a:srgbClr val="292934"/>
                </a:solidFill>
              </a:rPr>
              <a:t>x</a:t>
            </a:r>
            <a:r>
              <a:rPr lang="en-US" altLang="ar-SA" baseline="30000" dirty="0">
                <a:solidFill>
                  <a:srgbClr val="292934"/>
                </a:solidFill>
              </a:rPr>
              <a:t>4</a:t>
            </a:r>
            <a:r>
              <a:rPr lang="en-US" altLang="ar-SA" dirty="0">
                <a:solidFill>
                  <a:srgbClr val="292934"/>
                </a:solidFill>
              </a:rPr>
              <a:t> +x</a:t>
            </a:r>
            <a:r>
              <a:rPr lang="en-US" altLang="ar-SA" baseline="30000" dirty="0">
                <a:solidFill>
                  <a:srgbClr val="292934"/>
                </a:solidFill>
              </a:rPr>
              <a:t>3</a:t>
            </a:r>
            <a:r>
              <a:rPr lang="en-US" altLang="ar-SA" dirty="0">
                <a:solidFill>
                  <a:srgbClr val="292934"/>
                </a:solidFill>
              </a:rPr>
              <a:t> +x+1 </a:t>
            </a:r>
            <a:endParaRPr lang="en-US" altLang="ar-SA" dirty="0">
              <a:solidFill>
                <a:srgbClr val="292934"/>
              </a:solidFill>
              <a:sym typeface="Wingdings" panose="05000000000000000000" pitchFamily="2" charset="2"/>
            </a:endParaRP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endParaRPr lang="en-US" altLang="ar-SA" sz="1600" baseline="30000" dirty="0">
              <a:solidFill>
                <a:srgbClr val="292934"/>
              </a:solidFill>
            </a:endParaRPr>
          </a:p>
          <a:p>
            <a:pPr eaLnBrk="1" fontAlgn="base" hangingPunct="1">
              <a:spcBef>
                <a:spcPct val="0"/>
              </a:spcBef>
              <a:spcAft>
                <a:spcPct val="0"/>
              </a:spcAft>
            </a:pPr>
            <a:r>
              <a:rPr lang="en-US" altLang="ar-SA" dirty="0">
                <a:solidFill>
                  <a:srgbClr val="292934"/>
                </a:solidFill>
                <a:sym typeface="Wingdings" panose="05000000000000000000" pitchFamily="2" charset="2"/>
              </a:rPr>
              <a:t>The result: </a:t>
            </a:r>
            <a:r>
              <a:rPr lang="en-US" altLang="ar-SA" dirty="0">
                <a:solidFill>
                  <a:srgbClr val="292934"/>
                </a:solidFill>
              </a:rPr>
              <a:t>x</a:t>
            </a:r>
            <a:r>
              <a:rPr lang="en-US" altLang="ar-SA" baseline="30000" dirty="0">
                <a:solidFill>
                  <a:srgbClr val="292934"/>
                </a:solidFill>
              </a:rPr>
              <a:t>5</a:t>
            </a:r>
            <a:r>
              <a:rPr lang="en-US" altLang="ar-SA" dirty="0">
                <a:solidFill>
                  <a:srgbClr val="292934"/>
                </a:solidFill>
              </a:rPr>
              <a:t> +x</a:t>
            </a:r>
            <a:r>
              <a:rPr lang="en-US" altLang="ar-SA" baseline="30000" dirty="0">
                <a:solidFill>
                  <a:srgbClr val="292934"/>
                </a:solidFill>
              </a:rPr>
              <a:t>4</a:t>
            </a:r>
            <a:r>
              <a:rPr lang="en-US" altLang="ar-SA" dirty="0">
                <a:solidFill>
                  <a:srgbClr val="292934"/>
                </a:solidFill>
              </a:rPr>
              <a:t> + x</a:t>
            </a:r>
            <a:r>
              <a:rPr lang="en-US" altLang="ar-SA" baseline="30000" dirty="0">
                <a:solidFill>
                  <a:srgbClr val="292934"/>
                </a:solidFill>
              </a:rPr>
              <a:t>2 </a:t>
            </a:r>
            <a:r>
              <a:rPr lang="en-US" altLang="ar-SA" dirty="0">
                <a:solidFill>
                  <a:srgbClr val="292934"/>
                </a:solidFill>
              </a:rPr>
              <a:t>+x  </a:t>
            </a:r>
            <a:r>
              <a:rPr lang="en-US" altLang="ar-SA" dirty="0">
                <a:solidFill>
                  <a:srgbClr val="292934"/>
                </a:solidFill>
                <a:sym typeface="Wingdings" panose="05000000000000000000" pitchFamily="2" charset="2"/>
              </a:rPr>
              <a:t> 0011 0110  36</a:t>
            </a:r>
          </a:p>
          <a:p>
            <a:pPr eaLnBrk="1" fontAlgn="base" hangingPunct="1">
              <a:spcBef>
                <a:spcPct val="0"/>
              </a:spcBef>
              <a:spcAft>
                <a:spcPct val="0"/>
              </a:spcAft>
            </a:pPr>
            <a:endParaRPr lang="en-US" altLang="ar-SA" sz="2400" dirty="0">
              <a:solidFill>
                <a:srgbClr val="292934"/>
              </a:solidFill>
              <a:sym typeface="Wingdings" panose="05000000000000000000" pitchFamily="2" charset="2"/>
            </a:endParaRPr>
          </a:p>
        </p:txBody>
      </p:sp>
    </p:spTree>
    <p:extLst>
      <p:ext uri="{BB962C8B-B14F-4D97-AF65-F5344CB8AC3E}">
        <p14:creationId xmlns:p14="http://schemas.microsoft.com/office/powerpoint/2010/main" val="3570678809"/>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9"/>
          <p:cNvGraphicFramePr>
            <a:graphicFrameLocks noGrp="1"/>
          </p:cNvGraphicFramePr>
          <p:nvPr>
            <p:extLst>
              <p:ext uri="{D42A27DB-BD31-4B8C-83A1-F6EECF244321}">
                <p14:modId xmlns:p14="http://schemas.microsoft.com/office/powerpoint/2010/main" val="1997543395"/>
              </p:ext>
            </p:extLst>
          </p:nvPr>
        </p:nvGraphicFramePr>
        <p:xfrm>
          <a:off x="6959601" y="2651316"/>
          <a:ext cx="3529012" cy="4043532"/>
        </p:xfrm>
        <a:graphic>
          <a:graphicData uri="http://schemas.openxmlformats.org/drawingml/2006/table">
            <a:tbl>
              <a:tblPr rtl="1" firstRow="1" bandRow="1">
                <a:tableStyleId>{5C22544A-7EE6-4342-B048-85BDC9FD1C3A}</a:tableStyleId>
              </a:tblPr>
              <a:tblGrid>
                <a:gridCol w="1764506">
                  <a:extLst>
                    <a:ext uri="{9D8B030D-6E8A-4147-A177-3AD203B41FA5}">
                      <a16:colId xmlns:a16="http://schemas.microsoft.com/office/drawing/2014/main" val="20000"/>
                    </a:ext>
                  </a:extLst>
                </a:gridCol>
                <a:gridCol w="1764506">
                  <a:extLst>
                    <a:ext uri="{9D8B030D-6E8A-4147-A177-3AD203B41FA5}">
                      <a16:colId xmlns:a16="http://schemas.microsoft.com/office/drawing/2014/main" val="20001"/>
                    </a:ext>
                  </a:extLst>
                </a:gridCol>
              </a:tblGrid>
              <a:tr h="370811">
                <a:tc>
                  <a:txBody>
                    <a:bodyPr/>
                    <a:lstStyle/>
                    <a:p>
                      <a:pPr algn="ctr" rtl="0"/>
                      <a:r>
                        <a:rPr lang="en-US" sz="1800" dirty="0" err="1"/>
                        <a:t>i</a:t>
                      </a:r>
                      <a:r>
                        <a:rPr lang="en-US" sz="1800" dirty="0"/>
                        <a:t> = 36</a:t>
                      </a:r>
                      <a:endParaRPr lang="ar-SA" sz="1800" dirty="0"/>
                    </a:p>
                  </a:txBody>
                  <a:tcPr marL="91456" marR="91456" marT="45716" marB="45716"/>
                </a:tc>
                <a:tc>
                  <a:txBody>
                    <a:bodyPr/>
                    <a:lstStyle/>
                    <a:p>
                      <a:pPr algn="ctr" rtl="0"/>
                      <a:r>
                        <a:rPr lang="en-US" sz="1800" dirty="0"/>
                        <a:t>Round </a:t>
                      </a:r>
                      <a:r>
                        <a:rPr lang="en-US" sz="1800" dirty="0" err="1"/>
                        <a:t>i</a:t>
                      </a:r>
                      <a:endParaRPr lang="ar-SA" sz="1800" dirty="0"/>
                    </a:p>
                  </a:txBody>
                  <a:tcPr marL="91456" marR="91456" marT="45716" marB="45716"/>
                </a:tc>
                <a:extLst>
                  <a:ext uri="{0D108BD9-81ED-4DB2-BD59-A6C34878D82A}">
                    <a16:rowId xmlns:a16="http://schemas.microsoft.com/office/drawing/2014/main" val="10000"/>
                  </a:ext>
                </a:extLst>
              </a:tr>
              <a:tr h="370811">
                <a:tc>
                  <a:txBody>
                    <a:bodyPr/>
                    <a:lstStyle/>
                    <a:p>
                      <a:pPr algn="ctr" rtl="0"/>
                      <a:r>
                        <a:rPr lang="en-US" sz="1800" kern="1200" baseline="0" dirty="0">
                          <a:solidFill>
                            <a:schemeClr val="dk1"/>
                          </a:solidFill>
                          <a:latin typeface="+mn-lt"/>
                          <a:ea typeface="+mn-ea"/>
                          <a:cs typeface="+mn-cs"/>
                        </a:rPr>
                        <a:t>7F8D292F</a:t>
                      </a:r>
                      <a:endParaRPr lang="ar-SA" sz="1800" dirty="0"/>
                    </a:p>
                  </a:txBody>
                  <a:tcPr marL="91456" marR="91456" marT="45716" marB="45716"/>
                </a:tc>
                <a:tc>
                  <a:txBody>
                    <a:bodyPr/>
                    <a:lstStyle/>
                    <a:p>
                      <a:pPr algn="ctr" rtl="0"/>
                      <a:r>
                        <a:rPr lang="en-US" sz="1800" dirty="0"/>
                        <a:t>Word [35]</a:t>
                      </a:r>
                      <a:endParaRPr lang="ar-SA" sz="1800" dirty="0"/>
                    </a:p>
                  </a:txBody>
                  <a:tcPr marL="91456" marR="91456" marT="45716" marB="45716"/>
                </a:tc>
                <a:extLst>
                  <a:ext uri="{0D108BD9-81ED-4DB2-BD59-A6C34878D82A}">
                    <a16:rowId xmlns:a16="http://schemas.microsoft.com/office/drawing/2014/main" val="10001"/>
                  </a:ext>
                </a:extLst>
              </a:tr>
              <a:tr h="640030">
                <a:tc>
                  <a:txBody>
                    <a:bodyPr/>
                    <a:lstStyle/>
                    <a:p>
                      <a:pPr algn="ctr" rtl="0"/>
                      <a:r>
                        <a:rPr lang="en-US" sz="1800" kern="1200" baseline="0" dirty="0">
                          <a:solidFill>
                            <a:schemeClr val="dk1"/>
                          </a:solidFill>
                          <a:latin typeface="+mn-lt"/>
                          <a:ea typeface="+mn-ea"/>
                          <a:cs typeface="+mn-cs"/>
                        </a:rPr>
                        <a:t>8D292F7F</a:t>
                      </a:r>
                      <a:endParaRPr lang="ar-SA" sz="1800" dirty="0"/>
                    </a:p>
                  </a:txBody>
                  <a:tcPr marL="91456" marR="91456" marT="45716" marB="45716"/>
                </a:tc>
                <a:tc>
                  <a:txBody>
                    <a:bodyPr/>
                    <a:lstStyle/>
                    <a:p>
                      <a:pPr algn="ctr" rtl="0"/>
                      <a:r>
                        <a:rPr lang="en-US" sz="1800" kern="1200" baseline="0" dirty="0">
                          <a:solidFill>
                            <a:schemeClr val="dk1"/>
                          </a:solidFill>
                          <a:latin typeface="+mn-lt"/>
                          <a:ea typeface="+mn-ea"/>
                          <a:cs typeface="+mn-cs"/>
                        </a:rPr>
                        <a:t>After</a:t>
                      </a:r>
                    </a:p>
                    <a:p>
                      <a:pPr algn="ctr" rtl="0"/>
                      <a:r>
                        <a:rPr lang="en-US" sz="1800" kern="1200" baseline="0" dirty="0" err="1">
                          <a:solidFill>
                            <a:schemeClr val="dk1"/>
                          </a:solidFill>
                          <a:latin typeface="+mn-lt"/>
                          <a:ea typeface="+mn-ea"/>
                          <a:cs typeface="+mn-cs"/>
                        </a:rPr>
                        <a:t>RotWord</a:t>
                      </a:r>
                      <a:endParaRPr lang="ar-SA" sz="1800" dirty="0"/>
                    </a:p>
                  </a:txBody>
                  <a:tcPr marL="91456" marR="91456" marT="45716" marB="45716"/>
                </a:tc>
                <a:extLst>
                  <a:ext uri="{0D108BD9-81ED-4DB2-BD59-A6C34878D82A}">
                    <a16:rowId xmlns:a16="http://schemas.microsoft.com/office/drawing/2014/main" val="10002"/>
                  </a:ext>
                </a:extLst>
              </a:tr>
              <a:tr h="640030">
                <a:tc>
                  <a:txBody>
                    <a:bodyPr/>
                    <a:lstStyle/>
                    <a:p>
                      <a:pPr algn="ctr" rtl="0"/>
                      <a:r>
                        <a:rPr lang="en-US" sz="1800" kern="1200" baseline="0" dirty="0">
                          <a:solidFill>
                            <a:schemeClr val="dk1"/>
                          </a:solidFill>
                          <a:latin typeface="+mn-lt"/>
                          <a:ea typeface="+mn-ea"/>
                          <a:cs typeface="+mn-cs"/>
                        </a:rPr>
                        <a:t>5DA515D2</a:t>
                      </a:r>
                      <a:endParaRPr lang="ar-SA" sz="1800" dirty="0"/>
                    </a:p>
                  </a:txBody>
                  <a:tcPr marL="91456" marR="91456" marT="45716" marB="45716"/>
                </a:tc>
                <a:tc>
                  <a:txBody>
                    <a:bodyPr/>
                    <a:lstStyle/>
                    <a:p>
                      <a:pPr algn="ctr" rtl="0"/>
                      <a:r>
                        <a:rPr lang="en-US" sz="1800" kern="1200" baseline="0" dirty="0">
                          <a:solidFill>
                            <a:schemeClr val="dk1"/>
                          </a:solidFill>
                          <a:latin typeface="+mn-lt"/>
                          <a:ea typeface="+mn-ea"/>
                          <a:cs typeface="+mn-cs"/>
                        </a:rPr>
                        <a:t>After</a:t>
                      </a:r>
                    </a:p>
                    <a:p>
                      <a:pPr algn="ctr" rtl="0"/>
                      <a:r>
                        <a:rPr lang="en-US" sz="1800" kern="1200" baseline="0" dirty="0" err="1">
                          <a:solidFill>
                            <a:schemeClr val="dk1"/>
                          </a:solidFill>
                          <a:latin typeface="+mn-lt"/>
                          <a:ea typeface="+mn-ea"/>
                          <a:cs typeface="+mn-cs"/>
                        </a:rPr>
                        <a:t>SubWord</a:t>
                      </a:r>
                      <a:endParaRPr lang="ar-SA" sz="1800" dirty="0"/>
                    </a:p>
                  </a:txBody>
                  <a:tcPr marL="91456" marR="91456" marT="45716" marB="45716"/>
                </a:tc>
                <a:extLst>
                  <a:ext uri="{0D108BD9-81ED-4DB2-BD59-A6C34878D82A}">
                    <a16:rowId xmlns:a16="http://schemas.microsoft.com/office/drawing/2014/main" val="10003"/>
                  </a:ext>
                </a:extLst>
              </a:tr>
              <a:tr h="370811">
                <a:tc>
                  <a:txBody>
                    <a:bodyPr/>
                    <a:lstStyle/>
                    <a:p>
                      <a:pPr algn="ctr" rtl="0"/>
                      <a:r>
                        <a:rPr lang="en-US" sz="1800" kern="1200" baseline="0" dirty="0">
                          <a:solidFill>
                            <a:schemeClr val="dk1"/>
                          </a:solidFill>
                          <a:latin typeface="+mn-lt"/>
                          <a:ea typeface="+mn-ea"/>
                          <a:cs typeface="+mn-cs"/>
                        </a:rPr>
                        <a:t>1B000000</a:t>
                      </a:r>
                      <a:endParaRPr lang="ar-SA" sz="1800" dirty="0"/>
                    </a:p>
                  </a:txBody>
                  <a:tcPr marL="91456" marR="91456" marT="45716" marB="45716"/>
                </a:tc>
                <a:tc>
                  <a:txBody>
                    <a:bodyPr/>
                    <a:lstStyle/>
                    <a:p>
                      <a:pPr algn="ctr" rtl="0"/>
                      <a:r>
                        <a:rPr lang="en-US" sz="1800" kern="1200" baseline="0" dirty="0" err="1">
                          <a:solidFill>
                            <a:schemeClr val="dk1"/>
                          </a:solidFill>
                          <a:latin typeface="+mn-lt"/>
                          <a:ea typeface="+mn-ea"/>
                          <a:cs typeface="+mn-cs"/>
                        </a:rPr>
                        <a:t>Rcon</a:t>
                      </a:r>
                      <a:r>
                        <a:rPr lang="en-US" sz="1800" kern="1200" baseline="0" dirty="0">
                          <a:solidFill>
                            <a:schemeClr val="dk1"/>
                          </a:solidFill>
                          <a:latin typeface="+mn-lt"/>
                          <a:ea typeface="+mn-ea"/>
                          <a:cs typeface="+mn-cs"/>
                        </a:rPr>
                        <a:t> (9)</a:t>
                      </a:r>
                      <a:endParaRPr lang="ar-SA" sz="1800" dirty="0"/>
                    </a:p>
                  </a:txBody>
                  <a:tcPr marL="91456" marR="91456" marT="45716" marB="45716"/>
                </a:tc>
                <a:extLst>
                  <a:ext uri="{0D108BD9-81ED-4DB2-BD59-A6C34878D82A}">
                    <a16:rowId xmlns:a16="http://schemas.microsoft.com/office/drawing/2014/main" val="10004"/>
                  </a:ext>
                </a:extLst>
              </a:tr>
              <a:tr h="640030">
                <a:tc>
                  <a:txBody>
                    <a:bodyPr/>
                    <a:lstStyle/>
                    <a:p>
                      <a:pPr algn="ctr" rtl="0"/>
                      <a:r>
                        <a:rPr lang="en-US" sz="1800" kern="1200" baseline="0" dirty="0">
                          <a:solidFill>
                            <a:schemeClr val="dk1"/>
                          </a:solidFill>
                          <a:latin typeface="+mn-lt"/>
                          <a:ea typeface="+mn-ea"/>
                          <a:cs typeface="+mn-cs"/>
                        </a:rPr>
                        <a:t>46A515D2</a:t>
                      </a:r>
                      <a:endParaRPr lang="ar-SA" sz="1800" dirty="0"/>
                    </a:p>
                  </a:txBody>
                  <a:tcPr marL="91456" marR="91456" marT="45716" marB="45716"/>
                </a:tc>
                <a:tc>
                  <a:txBody>
                    <a:bodyPr/>
                    <a:lstStyle/>
                    <a:p>
                      <a:pPr algn="ctr" rtl="0"/>
                      <a:r>
                        <a:rPr lang="en-US" sz="1800" kern="1200" baseline="0" dirty="0">
                          <a:solidFill>
                            <a:schemeClr val="dk1"/>
                          </a:solidFill>
                          <a:latin typeface="+mn-lt"/>
                          <a:ea typeface="+mn-ea"/>
                          <a:cs typeface="+mn-cs"/>
                        </a:rPr>
                        <a:t>After XOR</a:t>
                      </a:r>
                    </a:p>
                    <a:p>
                      <a:pPr algn="ctr" rtl="0"/>
                      <a:r>
                        <a:rPr lang="en-US" sz="1800" kern="1200" baseline="0" dirty="0">
                          <a:solidFill>
                            <a:schemeClr val="dk1"/>
                          </a:solidFill>
                          <a:latin typeface="+mn-lt"/>
                          <a:ea typeface="+mn-ea"/>
                          <a:cs typeface="+mn-cs"/>
                        </a:rPr>
                        <a:t>with </a:t>
                      </a:r>
                      <a:r>
                        <a:rPr lang="en-US" sz="1800" kern="1200" baseline="0" dirty="0" err="1">
                          <a:solidFill>
                            <a:schemeClr val="dk1"/>
                          </a:solidFill>
                          <a:latin typeface="+mn-lt"/>
                          <a:ea typeface="+mn-ea"/>
                          <a:cs typeface="+mn-cs"/>
                        </a:rPr>
                        <a:t>Rcon</a:t>
                      </a:r>
                      <a:endParaRPr lang="ar-SA" sz="1800" dirty="0"/>
                    </a:p>
                  </a:txBody>
                  <a:tcPr marL="91456" marR="91456" marT="45716" marB="45716"/>
                </a:tc>
                <a:extLst>
                  <a:ext uri="{0D108BD9-81ED-4DB2-BD59-A6C34878D82A}">
                    <a16:rowId xmlns:a16="http://schemas.microsoft.com/office/drawing/2014/main" val="10005"/>
                  </a:ext>
                </a:extLst>
              </a:tr>
              <a:tr h="370811">
                <a:tc>
                  <a:txBody>
                    <a:bodyPr/>
                    <a:lstStyle/>
                    <a:p>
                      <a:pPr algn="ctr" rtl="0"/>
                      <a:r>
                        <a:rPr lang="en-US" sz="1800" kern="1200" baseline="0" dirty="0">
                          <a:solidFill>
                            <a:schemeClr val="dk1"/>
                          </a:solidFill>
                          <a:latin typeface="+mn-lt"/>
                          <a:ea typeface="+mn-ea"/>
                          <a:cs typeface="+mn-cs"/>
                        </a:rPr>
                        <a:t>EAD27321</a:t>
                      </a:r>
                      <a:endParaRPr lang="ar-SA" sz="1800" dirty="0"/>
                    </a:p>
                  </a:txBody>
                  <a:tcPr marL="91456" marR="91456" marT="45716" marB="45716"/>
                </a:tc>
                <a:tc>
                  <a:txBody>
                    <a:bodyPr/>
                    <a:lstStyle/>
                    <a:p>
                      <a:pPr algn="ctr" rtl="0"/>
                      <a:r>
                        <a:rPr lang="en-US" sz="1800" kern="1200" baseline="0" dirty="0">
                          <a:solidFill>
                            <a:schemeClr val="dk1"/>
                          </a:solidFill>
                          <a:latin typeface="+mn-lt"/>
                          <a:ea typeface="+mn-ea"/>
                          <a:cs typeface="+mn-cs"/>
                        </a:rPr>
                        <a:t>w[</a:t>
                      </a:r>
                      <a:r>
                        <a:rPr lang="en-US" sz="1800" kern="1200" baseline="0" dirty="0" err="1">
                          <a:solidFill>
                            <a:schemeClr val="dk1"/>
                          </a:solidFill>
                          <a:latin typeface="+mn-lt"/>
                          <a:ea typeface="+mn-ea"/>
                          <a:cs typeface="+mn-cs"/>
                        </a:rPr>
                        <a:t>i</a:t>
                      </a:r>
                      <a:r>
                        <a:rPr lang="en-US" sz="1800" kern="1200" baseline="0" dirty="0">
                          <a:solidFill>
                            <a:schemeClr val="dk1"/>
                          </a:solidFill>
                          <a:latin typeface="+mn-lt"/>
                          <a:ea typeface="+mn-ea"/>
                          <a:cs typeface="+mn-cs"/>
                        </a:rPr>
                        <a:t>- 4]</a:t>
                      </a:r>
                      <a:endParaRPr lang="ar-SA" sz="1800" dirty="0"/>
                    </a:p>
                  </a:txBody>
                  <a:tcPr marL="91456" marR="91456" marT="45716" marB="45716"/>
                </a:tc>
                <a:extLst>
                  <a:ext uri="{0D108BD9-81ED-4DB2-BD59-A6C34878D82A}">
                    <a16:rowId xmlns:a16="http://schemas.microsoft.com/office/drawing/2014/main" val="10006"/>
                  </a:ext>
                </a:extLst>
              </a:tr>
              <a:tr h="640030">
                <a:tc>
                  <a:txBody>
                    <a:bodyPr/>
                    <a:lstStyle/>
                    <a:p>
                      <a:pPr algn="ctr" rtl="0"/>
                      <a:r>
                        <a:rPr lang="en-US" sz="1800" kern="1200" baseline="0" dirty="0">
                          <a:solidFill>
                            <a:schemeClr val="dk1"/>
                          </a:solidFill>
                          <a:latin typeface="+mn-lt"/>
                          <a:ea typeface="+mn-ea"/>
                          <a:cs typeface="+mn-cs"/>
                        </a:rPr>
                        <a:t>AC7766F3</a:t>
                      </a:r>
                      <a:endParaRPr lang="ar-SA" sz="1800" dirty="0"/>
                    </a:p>
                  </a:txBody>
                  <a:tcPr marL="91456" marR="91456" marT="45716" marB="45716"/>
                </a:tc>
                <a:tc>
                  <a:txBody>
                    <a:bodyPr/>
                    <a:lstStyle/>
                    <a:p>
                      <a:pPr algn="ctr" rtl="0"/>
                      <a:r>
                        <a:rPr lang="en-US" sz="1800" kern="1200" baseline="0" dirty="0">
                          <a:solidFill>
                            <a:schemeClr val="dk1"/>
                          </a:solidFill>
                          <a:latin typeface="+mn-lt"/>
                          <a:ea typeface="+mn-ea"/>
                          <a:cs typeface="+mn-cs"/>
                        </a:rPr>
                        <a:t>w[</a:t>
                      </a:r>
                      <a:r>
                        <a:rPr lang="en-US" sz="1800" kern="1200" baseline="0" dirty="0" err="1">
                          <a:solidFill>
                            <a:schemeClr val="dk1"/>
                          </a:solidFill>
                          <a:latin typeface="+mn-lt"/>
                          <a:ea typeface="+mn-ea"/>
                          <a:cs typeface="+mn-cs"/>
                        </a:rPr>
                        <a:t>i</a:t>
                      </a:r>
                      <a:r>
                        <a:rPr lang="en-US" sz="1800" kern="1200" baseline="0" dirty="0">
                          <a:solidFill>
                            <a:schemeClr val="dk1"/>
                          </a:solidFill>
                          <a:latin typeface="+mn-lt"/>
                          <a:ea typeface="+mn-ea"/>
                          <a:cs typeface="+mn-cs"/>
                        </a:rPr>
                        <a:t>] = g</a:t>
                      </a:r>
                    </a:p>
                    <a:p>
                      <a:pPr algn="ctr" rtl="0"/>
                      <a:r>
                        <a:rPr lang="en-US" sz="1800" kern="1200" baseline="0" dirty="0">
                          <a:solidFill>
                            <a:schemeClr val="dk1"/>
                          </a:solidFill>
                          <a:latin typeface="+mn-lt"/>
                          <a:ea typeface="+mn-ea"/>
                          <a:cs typeface="+mn-cs"/>
                        </a:rPr>
                        <a:t>  XOR w[</a:t>
                      </a:r>
                      <a:r>
                        <a:rPr lang="en-US" sz="1800" kern="1200" baseline="0" dirty="0" err="1">
                          <a:solidFill>
                            <a:schemeClr val="dk1"/>
                          </a:solidFill>
                          <a:latin typeface="+mn-lt"/>
                          <a:ea typeface="+mn-ea"/>
                          <a:cs typeface="+mn-cs"/>
                        </a:rPr>
                        <a:t>i</a:t>
                      </a:r>
                      <a:r>
                        <a:rPr lang="en-US" sz="1800" kern="1200" baseline="0" dirty="0">
                          <a:solidFill>
                            <a:schemeClr val="dk1"/>
                          </a:solidFill>
                          <a:latin typeface="+mn-lt"/>
                          <a:ea typeface="+mn-ea"/>
                          <a:cs typeface="+mn-cs"/>
                        </a:rPr>
                        <a:t>- 4]</a:t>
                      </a:r>
                      <a:endParaRPr lang="ar-SA" sz="1800" dirty="0"/>
                    </a:p>
                  </a:txBody>
                  <a:tcPr marL="91456" marR="91456" marT="45716" marB="45716"/>
                </a:tc>
                <a:extLst>
                  <a:ext uri="{0D108BD9-81ED-4DB2-BD59-A6C34878D82A}">
                    <a16:rowId xmlns:a16="http://schemas.microsoft.com/office/drawing/2014/main" val="10007"/>
                  </a:ext>
                </a:extLst>
              </a:tr>
            </a:tbl>
          </a:graphicData>
        </a:graphic>
      </p:graphicFrame>
      <p:sp>
        <p:nvSpPr>
          <p:cNvPr id="11" name="TextBox 4"/>
          <p:cNvSpPr txBox="1">
            <a:spLocks noChangeArrowheads="1"/>
          </p:cNvSpPr>
          <p:nvPr/>
        </p:nvSpPr>
        <p:spPr bwMode="auto">
          <a:xfrm>
            <a:off x="1595438" y="1222567"/>
            <a:ext cx="60134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dirty="0">
                <a:solidFill>
                  <a:srgbClr val="292934"/>
                </a:solidFill>
              </a:rPr>
              <a:t>Example, suppose that the round key for round 8 is</a:t>
            </a:r>
          </a:p>
          <a:p>
            <a:pPr eaLnBrk="1" fontAlgn="base" hangingPunct="1">
              <a:spcBef>
                <a:spcPct val="0"/>
              </a:spcBef>
              <a:spcAft>
                <a:spcPct val="0"/>
              </a:spcAft>
            </a:pPr>
            <a:r>
              <a:rPr lang="en-US" altLang="ar-SA" dirty="0">
                <a:solidFill>
                  <a:srgbClr val="292934"/>
                </a:solidFill>
              </a:rPr>
              <a:t>EA D2 73 21 B5 8D BA D2 31 2B F5 60</a:t>
            </a:r>
            <a:r>
              <a:rPr lang="en-US" altLang="ar-SA" dirty="0">
                <a:solidFill>
                  <a:srgbClr val="FF0000"/>
                </a:solidFill>
              </a:rPr>
              <a:t> 7F 8D 29 2F</a:t>
            </a:r>
          </a:p>
          <a:p>
            <a:pPr eaLnBrk="1" fontAlgn="base" hangingPunct="1">
              <a:spcBef>
                <a:spcPct val="0"/>
              </a:spcBef>
              <a:spcAft>
                <a:spcPct val="0"/>
              </a:spcAft>
            </a:pPr>
            <a:endParaRPr lang="en-US" altLang="ar-SA" dirty="0">
              <a:solidFill>
                <a:srgbClr val="292934"/>
              </a:solidFill>
            </a:endParaRPr>
          </a:p>
          <a:p>
            <a:pPr eaLnBrk="1" fontAlgn="base" hangingPunct="1">
              <a:spcBef>
                <a:spcPct val="0"/>
              </a:spcBef>
              <a:spcAft>
                <a:spcPct val="0"/>
              </a:spcAft>
            </a:pPr>
            <a:r>
              <a:rPr lang="en-US" altLang="ar-SA" dirty="0">
                <a:solidFill>
                  <a:srgbClr val="292934"/>
                </a:solidFill>
              </a:rPr>
              <a:t>Then, the first 4 bytes (first column) of the round key for round 9 are calculated as</a:t>
            </a:r>
          </a:p>
          <a:p>
            <a:pPr eaLnBrk="1" fontAlgn="base" hangingPunct="1">
              <a:spcBef>
                <a:spcPct val="0"/>
              </a:spcBef>
              <a:spcAft>
                <a:spcPct val="0"/>
              </a:spcAft>
            </a:pPr>
            <a:r>
              <a:rPr lang="en-US" altLang="ar-SA" dirty="0">
                <a:solidFill>
                  <a:srgbClr val="292934"/>
                </a:solidFill>
              </a:rPr>
              <a:t>follows:</a:t>
            </a:r>
            <a:endParaRPr lang="en-US" altLang="ar-SA" dirty="0">
              <a:solidFill>
                <a:srgbClr val="292934"/>
              </a:solidFill>
              <a:sym typeface="Wingdings" panose="05000000000000000000" pitchFamily="2" charset="2"/>
            </a:endParaRPr>
          </a:p>
        </p:txBody>
      </p:sp>
    </p:spTree>
    <p:extLst>
      <p:ext uri="{BB962C8B-B14F-4D97-AF65-F5344CB8AC3E}">
        <p14:creationId xmlns:p14="http://schemas.microsoft.com/office/powerpoint/2010/main" val="252880414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3"/>
          <p:cNvSpPr txBox="1">
            <a:spLocks noChangeArrowheads="1"/>
          </p:cNvSpPr>
          <p:nvPr/>
        </p:nvSpPr>
        <p:spPr bwMode="auto">
          <a:xfrm>
            <a:off x="1302767" y="1501014"/>
            <a:ext cx="8856663" cy="383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Ø"/>
            </a:pPr>
            <a:r>
              <a:rPr lang="en-US" altLang="ar-SA" dirty="0">
                <a:solidFill>
                  <a:srgbClr val="292934"/>
                </a:solidFill>
              </a:rPr>
              <a:t>There are two different approaches when implementing any of the previous key schedules:</a:t>
            </a:r>
          </a:p>
          <a:p>
            <a:pPr eaLnBrk="1" fontAlgn="base" hangingPunct="1">
              <a:lnSpc>
                <a:spcPct val="150000"/>
              </a:lnSpc>
              <a:spcBef>
                <a:spcPct val="0"/>
              </a:spcBef>
              <a:spcAft>
                <a:spcPct val="0"/>
              </a:spcAft>
            </a:pPr>
            <a:r>
              <a:rPr lang="en-US" altLang="ar-SA" b="1" dirty="0">
                <a:solidFill>
                  <a:srgbClr val="292934"/>
                </a:solidFill>
              </a:rPr>
              <a:t>Precomputation: </a:t>
            </a:r>
            <a:r>
              <a:rPr lang="en-US" altLang="ar-SA" dirty="0">
                <a:solidFill>
                  <a:srgbClr val="292934"/>
                </a:solidFill>
              </a:rPr>
              <a:t>All </a:t>
            </a:r>
            <a:r>
              <a:rPr lang="en-US" altLang="ar-SA" dirty="0" err="1">
                <a:solidFill>
                  <a:srgbClr val="292934"/>
                </a:solidFill>
              </a:rPr>
              <a:t>subkeys</a:t>
            </a:r>
            <a:r>
              <a:rPr lang="en-US" altLang="ar-SA" dirty="0">
                <a:solidFill>
                  <a:srgbClr val="292934"/>
                </a:solidFill>
              </a:rPr>
              <a:t> are expanded first into the </a:t>
            </a:r>
            <a:r>
              <a:rPr lang="en-US" altLang="ar-SA" dirty="0" err="1">
                <a:solidFill>
                  <a:srgbClr val="292934"/>
                </a:solidFill>
              </a:rPr>
              <a:t>arrayW</a:t>
            </a:r>
            <a:r>
              <a:rPr lang="en-US" altLang="ar-SA" dirty="0">
                <a:solidFill>
                  <a:srgbClr val="292934"/>
                </a:solidFill>
              </a:rPr>
              <a:t>. The encryption</a:t>
            </a:r>
          </a:p>
          <a:p>
            <a:pPr eaLnBrk="1" fontAlgn="base" hangingPunct="1">
              <a:lnSpc>
                <a:spcPct val="150000"/>
              </a:lnSpc>
              <a:spcBef>
                <a:spcPct val="0"/>
              </a:spcBef>
              <a:spcAft>
                <a:spcPct val="0"/>
              </a:spcAft>
            </a:pPr>
            <a:r>
              <a:rPr lang="en-US" altLang="ar-SA" dirty="0">
                <a:solidFill>
                  <a:srgbClr val="292934"/>
                </a:solidFill>
              </a:rPr>
              <a:t>(decryption) of a plaintext (</a:t>
            </a:r>
            <a:r>
              <a:rPr lang="en-US" altLang="ar-SA" dirty="0" err="1">
                <a:solidFill>
                  <a:srgbClr val="292934"/>
                </a:solidFill>
              </a:rPr>
              <a:t>ciphertext</a:t>
            </a:r>
            <a:r>
              <a:rPr lang="en-US" altLang="ar-SA" dirty="0">
                <a:solidFill>
                  <a:srgbClr val="292934"/>
                </a:solidFill>
              </a:rPr>
              <a:t>) is executed afterwards. This approach is often</a:t>
            </a:r>
          </a:p>
          <a:p>
            <a:pPr eaLnBrk="1" fontAlgn="base" hangingPunct="1">
              <a:lnSpc>
                <a:spcPct val="150000"/>
              </a:lnSpc>
              <a:spcBef>
                <a:spcPct val="0"/>
              </a:spcBef>
              <a:spcAft>
                <a:spcPct val="0"/>
              </a:spcAft>
            </a:pPr>
            <a:r>
              <a:rPr lang="en-US" altLang="ar-SA" dirty="0">
                <a:solidFill>
                  <a:srgbClr val="292934"/>
                </a:solidFill>
              </a:rPr>
              <a:t>taken in PC and server implementations of AES, where large pieces of data are encrypted under one key. Please note that this approach requires </a:t>
            </a:r>
            <a:r>
              <a:rPr lang="en-US" altLang="ar-SA" i="1" dirty="0">
                <a:solidFill>
                  <a:srgbClr val="292934"/>
                </a:solidFill>
              </a:rPr>
              <a:t>(</a:t>
            </a:r>
            <a:r>
              <a:rPr lang="en-US" altLang="ar-SA" i="1" dirty="0" err="1">
                <a:solidFill>
                  <a:srgbClr val="292934"/>
                </a:solidFill>
              </a:rPr>
              <a:t>nr</a:t>
            </a:r>
            <a:r>
              <a:rPr lang="en-US" altLang="ar-SA" i="1" dirty="0">
                <a:solidFill>
                  <a:srgbClr val="292934"/>
                </a:solidFill>
              </a:rPr>
              <a:t> +1) · 16 </a:t>
            </a:r>
            <a:r>
              <a:rPr lang="en-US" altLang="ar-SA" dirty="0">
                <a:solidFill>
                  <a:srgbClr val="292934"/>
                </a:solidFill>
              </a:rPr>
              <a:t>bytes</a:t>
            </a:r>
          </a:p>
          <a:p>
            <a:pPr eaLnBrk="1" fontAlgn="base" hangingPunct="1">
              <a:lnSpc>
                <a:spcPct val="150000"/>
              </a:lnSpc>
              <a:spcBef>
                <a:spcPct val="0"/>
              </a:spcBef>
              <a:spcAft>
                <a:spcPct val="0"/>
              </a:spcAft>
            </a:pPr>
            <a:r>
              <a:rPr lang="en-US" altLang="ar-SA" dirty="0">
                <a:solidFill>
                  <a:srgbClr val="292934"/>
                </a:solidFill>
              </a:rPr>
              <a:t>of memory, e.g., 11 · 16 = 176 bytes if the key size is 128 bits. This is the reason why such an implementation on a device with limited memory resources, such as a</a:t>
            </a:r>
          </a:p>
          <a:p>
            <a:pPr eaLnBrk="1" fontAlgn="base" hangingPunct="1">
              <a:lnSpc>
                <a:spcPct val="150000"/>
              </a:lnSpc>
              <a:spcBef>
                <a:spcPct val="0"/>
              </a:spcBef>
              <a:spcAft>
                <a:spcPct val="0"/>
              </a:spcAft>
            </a:pPr>
            <a:r>
              <a:rPr lang="en-US" altLang="ar-SA" dirty="0">
                <a:solidFill>
                  <a:srgbClr val="292934"/>
                </a:solidFill>
              </a:rPr>
              <a:t>smart card, is sometimes not </a:t>
            </a:r>
            <a:r>
              <a:rPr lang="en-US" altLang="ar-SA" dirty="0" err="1">
                <a:solidFill>
                  <a:srgbClr val="292934"/>
                </a:solidFill>
              </a:rPr>
              <a:t>desireable</a:t>
            </a:r>
            <a:r>
              <a:rPr lang="en-US" altLang="ar-SA" dirty="0">
                <a:solidFill>
                  <a:srgbClr val="292934"/>
                </a:solidFill>
              </a:rPr>
              <a:t>.</a:t>
            </a:r>
          </a:p>
        </p:txBody>
      </p:sp>
    </p:spTree>
    <p:extLst>
      <p:ext uri="{BB962C8B-B14F-4D97-AF65-F5344CB8AC3E}">
        <p14:creationId xmlns:p14="http://schemas.microsoft.com/office/powerpoint/2010/main" val="2416593021"/>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Addition Layer (Key Schedule)</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1" y="1400430"/>
            <a:ext cx="8856663"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b="1" u="sng" dirty="0">
                <a:solidFill>
                  <a:srgbClr val="292934"/>
                </a:solidFill>
              </a:rPr>
              <a:t>On-the-fly </a:t>
            </a:r>
            <a:r>
              <a:rPr lang="en-US" altLang="ar-SA" dirty="0">
                <a:solidFill>
                  <a:srgbClr val="292934"/>
                </a:solidFill>
              </a:rPr>
              <a:t>A</a:t>
            </a:r>
            <a:r>
              <a:rPr lang="en-US" altLang="ar-SA" b="1" dirty="0">
                <a:solidFill>
                  <a:srgbClr val="292934"/>
                </a:solidFill>
              </a:rPr>
              <a:t> </a:t>
            </a:r>
            <a:r>
              <a:rPr lang="en-US" altLang="ar-SA" dirty="0">
                <a:solidFill>
                  <a:srgbClr val="292934"/>
                </a:solidFill>
              </a:rPr>
              <a:t>new </a:t>
            </a:r>
            <a:r>
              <a:rPr lang="en-US" altLang="ar-SA" dirty="0" err="1">
                <a:solidFill>
                  <a:srgbClr val="292934"/>
                </a:solidFill>
              </a:rPr>
              <a:t>subkey</a:t>
            </a:r>
            <a:r>
              <a:rPr lang="en-US" altLang="ar-SA" dirty="0">
                <a:solidFill>
                  <a:srgbClr val="292934"/>
                </a:solidFill>
              </a:rPr>
              <a:t> is derived for every new round during the encryption</a:t>
            </a:r>
          </a:p>
          <a:p>
            <a:pPr eaLnBrk="1" fontAlgn="base" hangingPunct="1">
              <a:lnSpc>
                <a:spcPct val="150000"/>
              </a:lnSpc>
              <a:spcBef>
                <a:spcPct val="0"/>
              </a:spcBef>
              <a:spcAft>
                <a:spcPct val="0"/>
              </a:spcAft>
            </a:pPr>
            <a:r>
              <a:rPr lang="en-US" altLang="ar-SA" dirty="0">
                <a:solidFill>
                  <a:srgbClr val="292934"/>
                </a:solidFill>
              </a:rPr>
              <a:t>(decryption) of a plaintext (</a:t>
            </a:r>
            <a:r>
              <a:rPr lang="en-US" altLang="ar-SA" dirty="0" err="1">
                <a:solidFill>
                  <a:srgbClr val="292934"/>
                </a:solidFill>
              </a:rPr>
              <a:t>ciphertext</a:t>
            </a:r>
            <a:r>
              <a:rPr lang="en-US" altLang="ar-SA" dirty="0">
                <a:solidFill>
                  <a:srgbClr val="292934"/>
                </a:solidFill>
              </a:rPr>
              <a:t>). Please note that when decrypting </a:t>
            </a:r>
            <a:r>
              <a:rPr lang="en-US" altLang="ar-SA" dirty="0" err="1">
                <a:solidFill>
                  <a:srgbClr val="292934"/>
                </a:solidFill>
              </a:rPr>
              <a:t>ciphertexts</a:t>
            </a:r>
            <a:r>
              <a:rPr lang="en-US" altLang="ar-SA" dirty="0">
                <a:solidFill>
                  <a:srgbClr val="292934"/>
                </a:solidFill>
              </a:rPr>
              <a:t>,</a:t>
            </a:r>
          </a:p>
          <a:p>
            <a:pPr eaLnBrk="1" fontAlgn="base" hangingPunct="1">
              <a:lnSpc>
                <a:spcPct val="150000"/>
              </a:lnSpc>
              <a:spcBef>
                <a:spcPct val="0"/>
              </a:spcBef>
              <a:spcAft>
                <a:spcPct val="0"/>
              </a:spcAft>
            </a:pPr>
            <a:r>
              <a:rPr lang="en-US" altLang="ar-SA" dirty="0">
                <a:solidFill>
                  <a:srgbClr val="292934"/>
                </a:solidFill>
              </a:rPr>
              <a:t>the last </a:t>
            </a:r>
            <a:r>
              <a:rPr lang="en-US" altLang="ar-SA" dirty="0" err="1">
                <a:solidFill>
                  <a:srgbClr val="292934"/>
                </a:solidFill>
              </a:rPr>
              <a:t>subkey</a:t>
            </a:r>
            <a:r>
              <a:rPr lang="en-US" altLang="ar-SA" dirty="0">
                <a:solidFill>
                  <a:srgbClr val="292934"/>
                </a:solidFill>
              </a:rPr>
              <a:t> is </a:t>
            </a:r>
            <a:r>
              <a:rPr lang="en-US" altLang="ar-SA" dirty="0" err="1">
                <a:solidFill>
                  <a:srgbClr val="292934"/>
                </a:solidFill>
              </a:rPr>
              <a:t>XORed</a:t>
            </a:r>
            <a:r>
              <a:rPr lang="en-US" altLang="ar-SA" dirty="0">
                <a:solidFill>
                  <a:srgbClr val="292934"/>
                </a:solidFill>
              </a:rPr>
              <a:t> first with the </a:t>
            </a:r>
            <a:r>
              <a:rPr lang="en-US" altLang="ar-SA" dirty="0" err="1">
                <a:solidFill>
                  <a:srgbClr val="292934"/>
                </a:solidFill>
              </a:rPr>
              <a:t>ciphertext</a:t>
            </a:r>
            <a:r>
              <a:rPr lang="en-US" altLang="ar-SA" dirty="0">
                <a:solidFill>
                  <a:srgbClr val="292934"/>
                </a:solidFill>
              </a:rPr>
              <a:t>. Therefore, it is required to</a:t>
            </a:r>
          </a:p>
          <a:p>
            <a:pPr eaLnBrk="1" fontAlgn="base" hangingPunct="1">
              <a:lnSpc>
                <a:spcPct val="150000"/>
              </a:lnSpc>
              <a:spcBef>
                <a:spcPct val="0"/>
              </a:spcBef>
              <a:spcAft>
                <a:spcPct val="0"/>
              </a:spcAft>
            </a:pPr>
            <a:r>
              <a:rPr lang="en-US" altLang="ar-SA" dirty="0">
                <a:solidFill>
                  <a:srgbClr val="292934"/>
                </a:solidFill>
              </a:rPr>
              <a:t>recursively derive all </a:t>
            </a:r>
            <a:r>
              <a:rPr lang="en-US" altLang="ar-SA" dirty="0" err="1">
                <a:solidFill>
                  <a:srgbClr val="292934"/>
                </a:solidFill>
              </a:rPr>
              <a:t>subkeys</a:t>
            </a:r>
            <a:r>
              <a:rPr lang="en-US" altLang="ar-SA" dirty="0">
                <a:solidFill>
                  <a:srgbClr val="292934"/>
                </a:solidFill>
              </a:rPr>
              <a:t> first and then start with the decryption of a </a:t>
            </a:r>
            <a:r>
              <a:rPr lang="en-US" altLang="ar-SA" dirty="0" err="1">
                <a:solidFill>
                  <a:srgbClr val="292934"/>
                </a:solidFill>
              </a:rPr>
              <a:t>ciphertext</a:t>
            </a:r>
            <a:endParaRPr lang="en-US" altLang="ar-SA" dirty="0">
              <a:solidFill>
                <a:srgbClr val="292934"/>
              </a:solidFill>
            </a:endParaRPr>
          </a:p>
          <a:p>
            <a:pPr eaLnBrk="1" fontAlgn="base" hangingPunct="1">
              <a:lnSpc>
                <a:spcPct val="150000"/>
              </a:lnSpc>
              <a:spcBef>
                <a:spcPct val="0"/>
              </a:spcBef>
              <a:spcAft>
                <a:spcPct val="0"/>
              </a:spcAft>
            </a:pPr>
            <a:r>
              <a:rPr lang="en-US" altLang="ar-SA" dirty="0">
                <a:solidFill>
                  <a:srgbClr val="292934"/>
                </a:solidFill>
              </a:rPr>
              <a:t>and the on-the-fly generation of </a:t>
            </a:r>
            <a:r>
              <a:rPr lang="en-US" altLang="ar-SA" dirty="0" err="1">
                <a:solidFill>
                  <a:srgbClr val="292934"/>
                </a:solidFill>
              </a:rPr>
              <a:t>subkeys</a:t>
            </a:r>
            <a:r>
              <a:rPr lang="en-US" altLang="ar-SA" dirty="0">
                <a:solidFill>
                  <a:srgbClr val="292934"/>
                </a:solidFill>
              </a:rPr>
              <a:t>. As a result of this overhead, the decryption</a:t>
            </a:r>
          </a:p>
          <a:p>
            <a:pPr eaLnBrk="1" fontAlgn="base" hangingPunct="1">
              <a:lnSpc>
                <a:spcPct val="150000"/>
              </a:lnSpc>
              <a:spcBef>
                <a:spcPct val="0"/>
              </a:spcBef>
              <a:spcAft>
                <a:spcPct val="0"/>
              </a:spcAft>
            </a:pPr>
            <a:r>
              <a:rPr lang="en-US" altLang="ar-SA" dirty="0">
                <a:solidFill>
                  <a:srgbClr val="292934"/>
                </a:solidFill>
              </a:rPr>
              <a:t>of a </a:t>
            </a:r>
            <a:r>
              <a:rPr lang="en-US" altLang="ar-SA" dirty="0" err="1">
                <a:solidFill>
                  <a:srgbClr val="292934"/>
                </a:solidFill>
              </a:rPr>
              <a:t>ciphertext</a:t>
            </a:r>
            <a:r>
              <a:rPr lang="en-US" altLang="ar-SA" dirty="0">
                <a:solidFill>
                  <a:srgbClr val="292934"/>
                </a:solidFill>
              </a:rPr>
              <a:t> is always slightly slower than the encryption of a plaintext when the</a:t>
            </a:r>
          </a:p>
          <a:p>
            <a:pPr eaLnBrk="1" fontAlgn="base" hangingPunct="1">
              <a:lnSpc>
                <a:spcPct val="150000"/>
              </a:lnSpc>
              <a:spcBef>
                <a:spcPct val="0"/>
              </a:spcBef>
              <a:spcAft>
                <a:spcPct val="0"/>
              </a:spcAft>
            </a:pPr>
            <a:r>
              <a:rPr lang="en-US" altLang="ar-SA" dirty="0">
                <a:solidFill>
                  <a:srgbClr val="292934"/>
                </a:solidFill>
              </a:rPr>
              <a:t>on-the-fly generation of </a:t>
            </a:r>
            <a:r>
              <a:rPr lang="en-US" altLang="ar-SA" dirty="0" err="1">
                <a:solidFill>
                  <a:srgbClr val="292934"/>
                </a:solidFill>
              </a:rPr>
              <a:t>subkeys</a:t>
            </a:r>
            <a:r>
              <a:rPr lang="en-US" altLang="ar-SA" dirty="0">
                <a:solidFill>
                  <a:srgbClr val="292934"/>
                </a:solidFill>
              </a:rPr>
              <a:t> is used.</a:t>
            </a:r>
          </a:p>
        </p:txBody>
      </p:sp>
    </p:spTree>
    <p:extLst>
      <p:ext uri="{BB962C8B-B14F-4D97-AF65-F5344CB8AC3E}">
        <p14:creationId xmlns:p14="http://schemas.microsoft.com/office/powerpoint/2010/main" val="165708250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631951" y="1254126"/>
            <a:ext cx="8856663"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Because AES is not based on a </a:t>
            </a:r>
            <a:r>
              <a:rPr lang="en-US" altLang="ar-SA" dirty="0" err="1">
                <a:solidFill>
                  <a:srgbClr val="292934"/>
                </a:solidFill>
              </a:rPr>
              <a:t>Feistel</a:t>
            </a:r>
            <a:r>
              <a:rPr lang="en-US" altLang="ar-SA" dirty="0">
                <a:solidFill>
                  <a:srgbClr val="292934"/>
                </a:solidFill>
              </a:rPr>
              <a:t> network, all layers must actually be inverted,</a:t>
            </a:r>
          </a:p>
          <a:p>
            <a:pPr eaLnBrk="1" fontAlgn="base" hangingPunct="1">
              <a:lnSpc>
                <a:spcPct val="150000"/>
              </a:lnSpc>
              <a:spcBef>
                <a:spcPct val="0"/>
              </a:spcBef>
              <a:spcAft>
                <a:spcPct val="0"/>
              </a:spcAft>
            </a:pPr>
            <a:r>
              <a:rPr lang="en-US" altLang="ar-SA" dirty="0">
                <a:solidFill>
                  <a:srgbClr val="292934"/>
                </a:solidFill>
              </a:rPr>
              <a:t>i.e., the Byte Substitution layer becomes the </a:t>
            </a:r>
            <a:r>
              <a:rPr lang="en-US" altLang="ar-SA" dirty="0" err="1">
                <a:solidFill>
                  <a:srgbClr val="292934"/>
                </a:solidFill>
              </a:rPr>
              <a:t>Inv</a:t>
            </a:r>
            <a:r>
              <a:rPr lang="en-US" altLang="ar-SA" dirty="0">
                <a:solidFill>
                  <a:srgbClr val="292934"/>
                </a:solidFill>
              </a:rPr>
              <a:t> Byte Substitution layer, the </a:t>
            </a:r>
            <a:r>
              <a:rPr lang="en-US" altLang="ar-SA" dirty="0" err="1">
                <a:solidFill>
                  <a:srgbClr val="292934"/>
                </a:solidFill>
              </a:rPr>
              <a:t>ShiftRows</a:t>
            </a:r>
            <a:r>
              <a:rPr lang="en-US" altLang="ar-SA" dirty="0">
                <a:solidFill>
                  <a:srgbClr val="292934"/>
                </a:solidFill>
              </a:rPr>
              <a:t> layer becomes the </a:t>
            </a:r>
            <a:r>
              <a:rPr lang="en-US" altLang="ar-SA" dirty="0" err="1">
                <a:solidFill>
                  <a:srgbClr val="292934"/>
                </a:solidFill>
              </a:rPr>
              <a:t>Inv</a:t>
            </a:r>
            <a:r>
              <a:rPr lang="en-US" altLang="ar-SA" dirty="0">
                <a:solidFill>
                  <a:srgbClr val="292934"/>
                </a:solidFill>
              </a:rPr>
              <a:t> </a:t>
            </a:r>
            <a:r>
              <a:rPr lang="en-US" altLang="ar-SA" dirty="0" err="1">
                <a:solidFill>
                  <a:srgbClr val="292934"/>
                </a:solidFill>
              </a:rPr>
              <a:t>ShiftRows</a:t>
            </a:r>
            <a:r>
              <a:rPr lang="en-US" altLang="ar-SA" dirty="0">
                <a:solidFill>
                  <a:srgbClr val="292934"/>
                </a:solidFill>
              </a:rPr>
              <a:t> layer, and the </a:t>
            </a:r>
            <a:r>
              <a:rPr lang="en-US" altLang="ar-SA" dirty="0" err="1">
                <a:solidFill>
                  <a:srgbClr val="292934"/>
                </a:solidFill>
              </a:rPr>
              <a:t>MixColumn</a:t>
            </a:r>
            <a:r>
              <a:rPr lang="en-US" altLang="ar-SA" dirty="0">
                <a:solidFill>
                  <a:srgbClr val="292934"/>
                </a:solidFill>
              </a:rPr>
              <a:t> layer</a:t>
            </a:r>
          </a:p>
          <a:p>
            <a:pPr eaLnBrk="1" fontAlgn="base" hangingPunct="1">
              <a:lnSpc>
                <a:spcPct val="150000"/>
              </a:lnSpc>
              <a:spcBef>
                <a:spcPct val="0"/>
              </a:spcBef>
              <a:spcAft>
                <a:spcPct val="0"/>
              </a:spcAft>
            </a:pPr>
            <a:r>
              <a:rPr lang="en-US" altLang="ar-SA" dirty="0">
                <a:solidFill>
                  <a:srgbClr val="292934"/>
                </a:solidFill>
              </a:rPr>
              <a:t>becomes </a:t>
            </a:r>
            <a:r>
              <a:rPr lang="en-US" altLang="ar-SA" dirty="0" err="1">
                <a:solidFill>
                  <a:srgbClr val="292934"/>
                </a:solidFill>
              </a:rPr>
              <a:t>Inv</a:t>
            </a:r>
            <a:r>
              <a:rPr lang="en-US" altLang="ar-SA" dirty="0">
                <a:solidFill>
                  <a:srgbClr val="292934"/>
                </a:solidFill>
              </a:rPr>
              <a:t> </a:t>
            </a:r>
            <a:r>
              <a:rPr lang="en-US" altLang="ar-SA" dirty="0" err="1">
                <a:solidFill>
                  <a:srgbClr val="292934"/>
                </a:solidFill>
              </a:rPr>
              <a:t>MixColumn</a:t>
            </a:r>
            <a:r>
              <a:rPr lang="en-US" altLang="ar-SA" dirty="0">
                <a:solidFill>
                  <a:srgbClr val="292934"/>
                </a:solidFill>
              </a:rPr>
              <a:t> layer. However, as we will see, it turns out that the inverse</a:t>
            </a:r>
          </a:p>
          <a:p>
            <a:pPr eaLnBrk="1" fontAlgn="base" hangingPunct="1">
              <a:lnSpc>
                <a:spcPct val="150000"/>
              </a:lnSpc>
              <a:spcBef>
                <a:spcPct val="0"/>
              </a:spcBef>
              <a:spcAft>
                <a:spcPct val="0"/>
              </a:spcAft>
            </a:pPr>
            <a:r>
              <a:rPr lang="en-US" altLang="ar-SA" dirty="0">
                <a:solidFill>
                  <a:srgbClr val="292934"/>
                </a:solidFill>
              </a:rPr>
              <a:t>layer operations are fairly similar to the layer operations used for encryption. </a:t>
            </a:r>
          </a:p>
          <a:p>
            <a:pPr eaLnBrk="1" fontAlgn="base" hangingPunct="1">
              <a:lnSpc>
                <a:spcPct val="150000"/>
              </a:lnSpc>
              <a:spcBef>
                <a:spcPct val="0"/>
              </a:spcBef>
              <a:spcAft>
                <a:spcPct val="0"/>
              </a:spcAft>
            </a:pPr>
            <a:r>
              <a:rPr lang="en-US" altLang="ar-SA" dirty="0">
                <a:solidFill>
                  <a:srgbClr val="292934"/>
                </a:solidFill>
              </a:rPr>
              <a:t>In addition, the order of the </a:t>
            </a:r>
            <a:r>
              <a:rPr lang="en-US" altLang="ar-SA" dirty="0" err="1">
                <a:solidFill>
                  <a:srgbClr val="292934"/>
                </a:solidFill>
              </a:rPr>
              <a:t>subkeys</a:t>
            </a:r>
            <a:r>
              <a:rPr lang="en-US" altLang="ar-SA" dirty="0">
                <a:solidFill>
                  <a:srgbClr val="292934"/>
                </a:solidFill>
              </a:rPr>
              <a:t> is reversed, i.e., we need a reversed key schedule. A block diagram of the decryption function is shown in the figure in next slide.</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endParaRPr lang="en-US" altLang="ar-SA" dirty="0">
              <a:solidFill>
                <a:srgbClr val="292934"/>
              </a:solidFill>
            </a:endParaRPr>
          </a:p>
        </p:txBody>
      </p:sp>
    </p:spTree>
    <p:extLst>
      <p:ext uri="{BB962C8B-B14F-4D97-AF65-F5344CB8AC3E}">
        <p14:creationId xmlns:p14="http://schemas.microsoft.com/office/powerpoint/2010/main" val="4233373945"/>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(Overview)</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9517" y="1207007"/>
            <a:ext cx="7273925" cy="5561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177005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(Overview)</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3"/>
          <p:cNvSpPr>
            <a:spLocks noChangeArrowheads="1"/>
          </p:cNvSpPr>
          <p:nvPr/>
        </p:nvSpPr>
        <p:spPr bwMode="auto">
          <a:xfrm>
            <a:off x="1614489" y="1355979"/>
            <a:ext cx="887412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Since the last encryption round does not perform the </a:t>
            </a:r>
            <a:r>
              <a:rPr lang="en-US" altLang="ar-SA" dirty="0" err="1">
                <a:solidFill>
                  <a:srgbClr val="292934"/>
                </a:solidFill>
              </a:rPr>
              <a:t>MixColum</a:t>
            </a:r>
            <a:r>
              <a:rPr lang="en-US" altLang="ar-SA" dirty="0">
                <a:solidFill>
                  <a:srgbClr val="292934"/>
                </a:solidFill>
              </a:rPr>
              <a:t> operation, the first decryption round also does not contain the corresponding inverse layer.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All other decryption rounds, however, contain all AES layers. Since XOR operation is its own inverse, the key addition layer in the decryption mode is the same as in the encryption mode: it consists of a row of plain XOR gates</a:t>
            </a:r>
          </a:p>
          <a:p>
            <a:pPr eaLnBrk="1" fontAlgn="base" hangingPunct="1">
              <a:lnSpc>
                <a:spcPct val="150000"/>
              </a:lnSpc>
              <a:spcBef>
                <a:spcPct val="0"/>
              </a:spcBef>
              <a:spcAft>
                <a:spcPct val="0"/>
              </a:spcAft>
            </a:pPr>
            <a:endParaRPr lang="ar-SA" altLang="ar-SA" dirty="0">
              <a:solidFill>
                <a:srgbClr val="292934"/>
              </a:solidFill>
            </a:endParaRPr>
          </a:p>
        </p:txBody>
      </p:sp>
    </p:spTree>
    <p:extLst>
      <p:ext uri="{BB962C8B-B14F-4D97-AF65-F5344CB8AC3E}">
        <p14:creationId xmlns:p14="http://schemas.microsoft.com/office/powerpoint/2010/main" val="744905930"/>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(Overview)</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7978" y="1335880"/>
            <a:ext cx="6718300" cy="5239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833271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(Overview)</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280088" y="1181960"/>
            <a:ext cx="9692711"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After the addition of the </a:t>
            </a:r>
            <a:r>
              <a:rPr lang="en-US" altLang="ar-SA" dirty="0" err="1">
                <a:solidFill>
                  <a:srgbClr val="292934"/>
                </a:solidFill>
              </a:rPr>
              <a:t>subkey</a:t>
            </a:r>
            <a:r>
              <a:rPr lang="en-US" altLang="ar-SA" dirty="0">
                <a:solidFill>
                  <a:srgbClr val="292934"/>
                </a:solidFill>
              </a:rPr>
              <a:t>, the inverse </a:t>
            </a:r>
            <a:r>
              <a:rPr lang="en-US" altLang="ar-SA" dirty="0" err="1">
                <a:solidFill>
                  <a:srgbClr val="292934"/>
                </a:solidFill>
              </a:rPr>
              <a:t>MixColumn</a:t>
            </a:r>
            <a:r>
              <a:rPr lang="en-US" altLang="ar-SA" dirty="0">
                <a:solidFill>
                  <a:srgbClr val="292934"/>
                </a:solidFill>
              </a:rPr>
              <a:t> step is applied to the state (again, the exception is the first decryption round).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In order to reverse the </a:t>
            </a:r>
            <a:r>
              <a:rPr lang="en-US" altLang="ar-SA" dirty="0" err="1">
                <a:solidFill>
                  <a:srgbClr val="292934"/>
                </a:solidFill>
              </a:rPr>
              <a:t>MixColumn</a:t>
            </a:r>
            <a:r>
              <a:rPr lang="en-US" altLang="ar-SA" dirty="0">
                <a:solidFill>
                  <a:srgbClr val="292934"/>
                </a:solidFill>
              </a:rPr>
              <a:t> operation, the inverse of its matrix must be used. The input is a 4-byte column of the State </a:t>
            </a:r>
            <a:r>
              <a:rPr lang="en-US" altLang="ar-SA" i="1" dirty="0">
                <a:solidFill>
                  <a:srgbClr val="292934"/>
                </a:solidFill>
              </a:rPr>
              <a:t>C which is multiplied by the inverse 4×4 matrix. </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matrix contains constant entries. Multiplication and addition of the coefficients is done in GF(2</a:t>
            </a:r>
            <a:r>
              <a:rPr lang="en-US" altLang="ar-SA" baseline="30000" dirty="0">
                <a:solidFill>
                  <a:srgbClr val="292934"/>
                </a:solidFill>
              </a:rPr>
              <a:t>8</a:t>
            </a:r>
            <a:r>
              <a:rPr lang="en-US" altLang="ar-SA"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second column of output bytes (B4,B5,B6,B7) is computed by multiplying the four input bytes (C4,C5,C6,C7) by the same constant matrix, and so on.</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Each value </a:t>
            </a:r>
            <a:r>
              <a:rPr lang="en-US" altLang="ar-SA" i="1" dirty="0">
                <a:solidFill>
                  <a:srgbClr val="292934"/>
                </a:solidFill>
              </a:rPr>
              <a:t>Bi </a:t>
            </a:r>
            <a:r>
              <a:rPr lang="en-US" altLang="ar-SA" i="1" dirty="0" err="1">
                <a:solidFill>
                  <a:srgbClr val="292934"/>
                </a:solidFill>
              </a:rPr>
              <a:t>andCi</a:t>
            </a:r>
            <a:r>
              <a:rPr lang="en-US" altLang="ar-SA" i="1" dirty="0">
                <a:solidFill>
                  <a:srgbClr val="292934"/>
                </a:solidFill>
              </a:rPr>
              <a:t> is an element from GF(2</a:t>
            </a:r>
            <a:r>
              <a:rPr lang="en-US" altLang="ar-SA" i="1" baseline="30000" dirty="0">
                <a:solidFill>
                  <a:srgbClr val="292934"/>
                </a:solidFill>
              </a:rPr>
              <a:t>8</a:t>
            </a:r>
            <a:r>
              <a:rPr lang="en-US" altLang="ar-SA" i="1" dirty="0">
                <a:solidFill>
                  <a:srgbClr val="292934"/>
                </a:solidFill>
              </a:rPr>
              <a:t>). Also, the constants are elements from GF(2</a:t>
            </a:r>
            <a:r>
              <a:rPr lang="en-US" altLang="ar-SA" i="1" baseline="30000" dirty="0">
                <a:solidFill>
                  <a:srgbClr val="292934"/>
                </a:solidFill>
              </a:rPr>
              <a:t>8</a:t>
            </a:r>
            <a:r>
              <a:rPr lang="en-US" altLang="ar-SA" i="1" dirty="0">
                <a:solidFill>
                  <a:srgbClr val="292934"/>
                </a:solidFill>
              </a:rPr>
              <a:t>).</a:t>
            </a:r>
          </a:p>
          <a:p>
            <a:pPr eaLnBrk="1" fontAlgn="base" hangingPunct="1">
              <a:lnSpc>
                <a:spcPct val="150000"/>
              </a:lnSpc>
              <a:spcBef>
                <a:spcPct val="0"/>
              </a:spcBef>
              <a:spcAft>
                <a:spcPct val="0"/>
              </a:spcAft>
              <a:buFont typeface="Wingdings" panose="05000000000000000000" pitchFamily="2" charset="2"/>
              <a:buChar char="q"/>
            </a:pPr>
            <a:r>
              <a:rPr lang="en-US" altLang="ar-SA" dirty="0">
                <a:solidFill>
                  <a:srgbClr val="292934"/>
                </a:solidFill>
              </a:rPr>
              <a:t>The notation for the constants is hexadecimal and is the same as was used for the</a:t>
            </a:r>
          </a:p>
          <a:p>
            <a:pPr eaLnBrk="1" fontAlgn="base" hangingPunct="1">
              <a:lnSpc>
                <a:spcPct val="150000"/>
              </a:lnSpc>
              <a:spcBef>
                <a:spcPct val="0"/>
              </a:spcBef>
              <a:spcAft>
                <a:spcPct val="0"/>
              </a:spcAft>
            </a:pPr>
            <a:r>
              <a:rPr lang="en-US" altLang="ar-SA" dirty="0" err="1">
                <a:solidFill>
                  <a:srgbClr val="292934"/>
                </a:solidFill>
              </a:rPr>
              <a:t>MixColumn</a:t>
            </a:r>
            <a:r>
              <a:rPr lang="en-US" altLang="ar-SA" dirty="0">
                <a:solidFill>
                  <a:srgbClr val="292934"/>
                </a:solidFill>
              </a:rPr>
              <a:t> layer, for example: 0B = (0B)hex = (00001011)</a:t>
            </a:r>
            <a:r>
              <a:rPr lang="en-US" altLang="ar-SA" sz="1200" dirty="0">
                <a:solidFill>
                  <a:srgbClr val="292934"/>
                </a:solidFill>
              </a:rPr>
              <a:t>2</a:t>
            </a:r>
            <a:r>
              <a:rPr lang="en-US" altLang="ar-SA" dirty="0">
                <a:solidFill>
                  <a:srgbClr val="292934"/>
                </a:solidFill>
              </a:rPr>
              <a:t> = x3+x+1</a:t>
            </a:r>
            <a:r>
              <a:rPr lang="en-US" altLang="ar-SA" i="1" dirty="0">
                <a:solidFill>
                  <a:srgbClr val="292934"/>
                </a:solidFill>
              </a:rPr>
              <a:t>.</a:t>
            </a:r>
          </a:p>
          <a:p>
            <a:pPr eaLnBrk="1" fontAlgn="base" hangingPunct="1">
              <a:lnSpc>
                <a:spcPct val="150000"/>
              </a:lnSpc>
              <a:spcBef>
                <a:spcPct val="0"/>
              </a:spcBef>
              <a:spcAft>
                <a:spcPct val="0"/>
              </a:spcAft>
            </a:pPr>
            <a:r>
              <a:rPr lang="en-US" altLang="ar-SA" dirty="0">
                <a:solidFill>
                  <a:srgbClr val="292934"/>
                </a:solidFill>
              </a:rPr>
              <a:t>Additions in the vector–matrix multiplication are bitwise XORs</a:t>
            </a:r>
            <a:endParaRPr lang="ar-SA" altLang="ar-SA" dirty="0">
              <a:solidFill>
                <a:srgbClr val="292934"/>
              </a:solidFill>
            </a:endParaRPr>
          </a:p>
        </p:txBody>
      </p:sp>
    </p:spTree>
    <p:extLst>
      <p:ext uri="{BB962C8B-B14F-4D97-AF65-F5344CB8AC3E}">
        <p14:creationId xmlns:p14="http://schemas.microsoft.com/office/powerpoint/2010/main" val="4312518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(Overview)</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9039" y="2784729"/>
            <a:ext cx="4733925"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4"/>
          <p:cNvSpPr txBox="1">
            <a:spLocks noChangeArrowheads="1"/>
          </p:cNvSpPr>
          <p:nvPr/>
        </p:nvSpPr>
        <p:spPr bwMode="auto">
          <a:xfrm>
            <a:off x="2351089" y="1500442"/>
            <a:ext cx="6048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Example for MixColumn Multiplication</a:t>
            </a:r>
            <a:endParaRPr lang="ar-SA" altLang="ar-SA">
              <a:solidFill>
                <a:srgbClr val="292934"/>
              </a:solidFill>
            </a:endParaRPr>
          </a:p>
        </p:txBody>
      </p:sp>
    </p:spTree>
    <p:extLst>
      <p:ext uri="{BB962C8B-B14F-4D97-AF65-F5344CB8AC3E}">
        <p14:creationId xmlns:p14="http://schemas.microsoft.com/office/powerpoint/2010/main" val="418067986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a:t>
            </a:r>
            <a:r>
              <a:rPr lang="en-US" sz="2800" dirty="0" err="1">
                <a:solidFill>
                  <a:schemeClr val="bg1"/>
                </a:solidFill>
                <a:latin typeface="Tajawal Medium" panose="00000600000000000000" pitchFamily="2" charset="-78"/>
                <a:cs typeface="Tajawal Medium" panose="00000600000000000000" pitchFamily="2" charset="-78"/>
              </a:rPr>
              <a:t>ShiftRows</a:t>
            </a:r>
            <a:r>
              <a:rPr lang="en-US" sz="28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9039" y="2784729"/>
            <a:ext cx="4733925"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3"/>
          <p:cNvSpPr txBox="1">
            <a:spLocks noChangeArrowheads="1"/>
          </p:cNvSpPr>
          <p:nvPr/>
        </p:nvSpPr>
        <p:spPr bwMode="auto">
          <a:xfrm>
            <a:off x="1447670" y="1013205"/>
            <a:ext cx="8820150"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In order to reverse the </a:t>
            </a:r>
            <a:r>
              <a:rPr lang="en-US" altLang="ar-SA" dirty="0" err="1">
                <a:solidFill>
                  <a:srgbClr val="292934"/>
                </a:solidFill>
              </a:rPr>
              <a:t>ShiftRows</a:t>
            </a:r>
            <a:r>
              <a:rPr lang="en-US" altLang="ar-SA" dirty="0">
                <a:solidFill>
                  <a:srgbClr val="292934"/>
                </a:solidFill>
              </a:rPr>
              <a:t> operation of the encryption algorithm, we must shift the rows of the state matrix in the opposite direction. The first row is not changed by the inverse </a:t>
            </a:r>
            <a:r>
              <a:rPr lang="en-US" altLang="ar-SA" dirty="0" err="1">
                <a:solidFill>
                  <a:srgbClr val="292934"/>
                </a:solidFill>
              </a:rPr>
              <a:t>ShiftRows</a:t>
            </a:r>
            <a:r>
              <a:rPr lang="en-US" altLang="ar-SA" dirty="0">
                <a:solidFill>
                  <a:srgbClr val="292934"/>
                </a:solidFill>
              </a:rPr>
              <a:t> transformation. If the input of the </a:t>
            </a:r>
            <a:r>
              <a:rPr lang="en-US" altLang="ar-SA" dirty="0" err="1">
                <a:solidFill>
                  <a:srgbClr val="292934"/>
                </a:solidFill>
              </a:rPr>
              <a:t>ShiftRows</a:t>
            </a:r>
            <a:r>
              <a:rPr lang="en-US" altLang="ar-SA" dirty="0">
                <a:solidFill>
                  <a:srgbClr val="292934"/>
                </a:solidFill>
              </a:rPr>
              <a:t> sublayer is given as a state matrix </a:t>
            </a:r>
            <a:r>
              <a:rPr lang="en-US" altLang="ar-SA" i="1" dirty="0">
                <a:solidFill>
                  <a:srgbClr val="292934"/>
                </a:solidFill>
              </a:rPr>
              <a:t>B = (B0,B1, . . . ,B15):</a:t>
            </a:r>
            <a:endParaRPr lang="ar-SA" altLang="ar-SA" dirty="0">
              <a:solidFill>
                <a:srgbClr val="292934"/>
              </a:solidFill>
            </a:endParaRPr>
          </a:p>
        </p:txBody>
      </p:sp>
      <p:pic>
        <p:nvPicPr>
          <p:cNvPr id="1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91100" y="2670175"/>
            <a:ext cx="2209800"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4"/>
          <p:cNvSpPr txBox="1">
            <a:spLocks noChangeArrowheads="1"/>
          </p:cNvSpPr>
          <p:nvPr/>
        </p:nvSpPr>
        <p:spPr bwMode="auto">
          <a:xfrm>
            <a:off x="1631950" y="4221164"/>
            <a:ext cx="88201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a:solidFill>
                  <a:srgbClr val="292934"/>
                </a:solidFill>
              </a:rPr>
              <a:t>The inverse ShiftRows sublayer yields the output:</a:t>
            </a:r>
            <a:endParaRPr lang="ar-SA" altLang="ar-SA">
              <a:solidFill>
                <a:srgbClr val="292934"/>
              </a:solidFill>
            </a:endParaRPr>
          </a:p>
        </p:txBody>
      </p:sp>
      <p:pic>
        <p:nvPicPr>
          <p:cNvPr id="14"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2264" y="4854576"/>
            <a:ext cx="64674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96014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650376" y="525202"/>
            <a:ext cx="807553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a:t>
            </a:r>
            <a:r>
              <a:rPr lang="en-US" sz="2800" dirty="0" err="1">
                <a:solidFill>
                  <a:schemeClr val="bg1"/>
                </a:solidFill>
                <a:latin typeface="Tajawal Medium" panose="00000600000000000000" pitchFamily="2" charset="-78"/>
                <a:cs typeface="Tajawal Medium" panose="00000600000000000000" pitchFamily="2" charset="-78"/>
              </a:rPr>
              <a:t>ShiftRows</a:t>
            </a:r>
            <a:r>
              <a:rPr lang="en-US" sz="2800"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4"/>
          <p:cNvSpPr txBox="1">
            <a:spLocks noChangeArrowheads="1"/>
          </p:cNvSpPr>
          <p:nvPr/>
        </p:nvSpPr>
        <p:spPr bwMode="auto">
          <a:xfrm>
            <a:off x="1631950" y="4221164"/>
            <a:ext cx="882015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a:solidFill>
                  <a:srgbClr val="292934"/>
                </a:solidFill>
              </a:rPr>
              <a:t>The inverse ShiftRows sublayer yields the output:</a:t>
            </a:r>
            <a:endParaRPr lang="ar-SA" altLang="ar-SA">
              <a:solidFill>
                <a:srgbClr val="292934"/>
              </a:solidFill>
            </a:endParaRPr>
          </a:p>
        </p:txBody>
      </p:sp>
      <p:pic>
        <p:nvPicPr>
          <p:cNvPr id="16"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2264" y="4854576"/>
            <a:ext cx="6467475" cy="174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 name="Table 16"/>
          <p:cNvGraphicFramePr>
            <a:graphicFrameLocks noGrp="1"/>
          </p:cNvGraphicFramePr>
          <p:nvPr/>
        </p:nvGraphicFramePr>
        <p:xfrm>
          <a:off x="1992314" y="1412875"/>
          <a:ext cx="2687636" cy="1482724"/>
        </p:xfrm>
        <a:graphic>
          <a:graphicData uri="http://schemas.openxmlformats.org/drawingml/2006/table">
            <a:tbl>
              <a:tblPr rtl="1" firstRow="1" bandRow="1">
                <a:tableStyleId>{5940675A-B579-460E-94D1-54222C63F5DA}</a:tableStyleId>
              </a:tblPr>
              <a:tblGrid>
                <a:gridCol w="671909">
                  <a:extLst>
                    <a:ext uri="{9D8B030D-6E8A-4147-A177-3AD203B41FA5}">
                      <a16:colId xmlns:a16="http://schemas.microsoft.com/office/drawing/2014/main" val="20000"/>
                    </a:ext>
                  </a:extLst>
                </a:gridCol>
                <a:gridCol w="671909">
                  <a:extLst>
                    <a:ext uri="{9D8B030D-6E8A-4147-A177-3AD203B41FA5}">
                      <a16:colId xmlns:a16="http://schemas.microsoft.com/office/drawing/2014/main" val="20001"/>
                    </a:ext>
                  </a:extLst>
                </a:gridCol>
                <a:gridCol w="671909">
                  <a:extLst>
                    <a:ext uri="{9D8B030D-6E8A-4147-A177-3AD203B41FA5}">
                      <a16:colId xmlns:a16="http://schemas.microsoft.com/office/drawing/2014/main" val="20002"/>
                    </a:ext>
                  </a:extLst>
                </a:gridCol>
                <a:gridCol w="671909">
                  <a:extLst>
                    <a:ext uri="{9D8B030D-6E8A-4147-A177-3AD203B41FA5}">
                      <a16:colId xmlns:a16="http://schemas.microsoft.com/office/drawing/2014/main" val="20003"/>
                    </a:ext>
                  </a:extLst>
                </a:gridCol>
              </a:tblGrid>
              <a:tr h="370681">
                <a:tc>
                  <a:txBody>
                    <a:bodyPr/>
                    <a:lstStyle/>
                    <a:p>
                      <a:pPr algn="ctr" rtl="1"/>
                      <a:r>
                        <a:rPr lang="en-US" sz="1800" dirty="0"/>
                        <a:t>K12</a:t>
                      </a:r>
                      <a:endParaRPr lang="ar-SA" sz="1800" dirty="0"/>
                    </a:p>
                  </a:txBody>
                  <a:tcPr marL="91429" marR="91429" marT="45700" marB="45700"/>
                </a:tc>
                <a:tc>
                  <a:txBody>
                    <a:bodyPr/>
                    <a:lstStyle/>
                    <a:p>
                      <a:pPr algn="ctr" rtl="1"/>
                      <a:r>
                        <a:rPr lang="en-US" sz="1800" dirty="0"/>
                        <a:t>K8</a:t>
                      </a:r>
                      <a:endParaRPr lang="ar-SA" sz="1800" dirty="0"/>
                    </a:p>
                  </a:txBody>
                  <a:tcPr marL="91429" marR="91429" marT="45700" marB="45700"/>
                </a:tc>
                <a:tc>
                  <a:txBody>
                    <a:bodyPr/>
                    <a:lstStyle/>
                    <a:p>
                      <a:pPr algn="ctr" rtl="1"/>
                      <a:r>
                        <a:rPr lang="en-US" sz="1800" dirty="0"/>
                        <a:t>K4</a:t>
                      </a:r>
                      <a:endParaRPr lang="ar-SA" sz="1800" dirty="0"/>
                    </a:p>
                  </a:txBody>
                  <a:tcPr marL="91429" marR="91429" marT="45700" marB="45700"/>
                </a:tc>
                <a:tc>
                  <a:txBody>
                    <a:bodyPr/>
                    <a:lstStyle/>
                    <a:p>
                      <a:pPr algn="ctr" rtl="1"/>
                      <a:r>
                        <a:rPr lang="en-US" sz="1800" dirty="0"/>
                        <a:t>K0</a:t>
                      </a:r>
                      <a:endParaRPr lang="ar-SA" sz="1800" dirty="0"/>
                    </a:p>
                  </a:txBody>
                  <a:tcPr marL="91429" marR="91429" marT="45700" marB="45700"/>
                </a:tc>
                <a:extLst>
                  <a:ext uri="{0D108BD9-81ED-4DB2-BD59-A6C34878D82A}">
                    <a16:rowId xmlns:a16="http://schemas.microsoft.com/office/drawing/2014/main" val="10000"/>
                  </a:ext>
                </a:extLst>
              </a:tr>
              <a:tr h="370681">
                <a:tc>
                  <a:txBody>
                    <a:bodyPr/>
                    <a:lstStyle/>
                    <a:p>
                      <a:pPr algn="ctr" rtl="1"/>
                      <a:r>
                        <a:rPr lang="en-US" sz="1800" dirty="0"/>
                        <a:t>K9</a:t>
                      </a:r>
                      <a:endParaRPr lang="ar-SA" sz="1800" dirty="0"/>
                    </a:p>
                  </a:txBody>
                  <a:tcPr marL="91429" marR="91429" marT="45700" marB="45700"/>
                </a:tc>
                <a:tc>
                  <a:txBody>
                    <a:bodyPr/>
                    <a:lstStyle/>
                    <a:p>
                      <a:pPr algn="ctr" rtl="1"/>
                      <a:r>
                        <a:rPr lang="en-US" sz="1800" dirty="0"/>
                        <a:t>K5</a:t>
                      </a:r>
                      <a:endParaRPr lang="ar-SA" sz="1800" dirty="0"/>
                    </a:p>
                  </a:txBody>
                  <a:tcPr marL="91429" marR="91429" marT="45700" marB="45700"/>
                </a:tc>
                <a:tc>
                  <a:txBody>
                    <a:bodyPr/>
                    <a:lstStyle/>
                    <a:p>
                      <a:pPr algn="ctr" rtl="1"/>
                      <a:r>
                        <a:rPr lang="en-US" sz="1800" dirty="0"/>
                        <a:t>K1</a:t>
                      </a:r>
                      <a:endParaRPr lang="ar-SA" sz="1800" dirty="0"/>
                    </a:p>
                  </a:txBody>
                  <a:tcPr marL="91429" marR="91429" marT="45700" marB="45700"/>
                </a:tc>
                <a:tc>
                  <a:txBody>
                    <a:bodyPr/>
                    <a:lstStyle/>
                    <a:p>
                      <a:pPr algn="ctr" rtl="1"/>
                      <a:r>
                        <a:rPr lang="en-US" sz="1800" dirty="0"/>
                        <a:t>K13</a:t>
                      </a:r>
                      <a:endParaRPr lang="ar-SA" sz="1800" dirty="0"/>
                    </a:p>
                  </a:txBody>
                  <a:tcPr marL="91429" marR="91429" marT="45700" marB="45700"/>
                </a:tc>
                <a:extLst>
                  <a:ext uri="{0D108BD9-81ED-4DB2-BD59-A6C34878D82A}">
                    <a16:rowId xmlns:a16="http://schemas.microsoft.com/office/drawing/2014/main" val="10001"/>
                  </a:ext>
                </a:extLst>
              </a:tr>
              <a:tr h="370681">
                <a:tc>
                  <a:txBody>
                    <a:bodyPr/>
                    <a:lstStyle/>
                    <a:p>
                      <a:pPr algn="ctr" rtl="1"/>
                      <a:r>
                        <a:rPr lang="en-US" sz="1800" dirty="0"/>
                        <a:t>K6</a:t>
                      </a:r>
                      <a:endParaRPr lang="ar-SA" sz="1800" dirty="0"/>
                    </a:p>
                  </a:txBody>
                  <a:tcPr marL="91429" marR="91429" marT="45700" marB="45700"/>
                </a:tc>
                <a:tc>
                  <a:txBody>
                    <a:bodyPr/>
                    <a:lstStyle/>
                    <a:p>
                      <a:pPr algn="ctr" rtl="1"/>
                      <a:r>
                        <a:rPr lang="en-US" sz="1800" dirty="0"/>
                        <a:t>K2</a:t>
                      </a:r>
                      <a:endParaRPr lang="ar-SA" sz="1800" dirty="0"/>
                    </a:p>
                  </a:txBody>
                  <a:tcPr marL="91429" marR="91429" marT="45700" marB="45700"/>
                </a:tc>
                <a:tc>
                  <a:txBody>
                    <a:bodyPr/>
                    <a:lstStyle/>
                    <a:p>
                      <a:pPr algn="ctr" rtl="1"/>
                      <a:r>
                        <a:rPr lang="en-US" sz="1800" dirty="0"/>
                        <a:t>K14</a:t>
                      </a:r>
                      <a:endParaRPr lang="ar-SA" sz="1800" dirty="0"/>
                    </a:p>
                  </a:txBody>
                  <a:tcPr marL="91429" marR="91429" marT="45700" marB="45700"/>
                </a:tc>
                <a:tc>
                  <a:txBody>
                    <a:bodyPr/>
                    <a:lstStyle/>
                    <a:p>
                      <a:pPr algn="ctr" rtl="1"/>
                      <a:r>
                        <a:rPr lang="en-US" sz="1800" dirty="0"/>
                        <a:t>K10</a:t>
                      </a:r>
                      <a:endParaRPr lang="ar-SA" sz="1800" dirty="0"/>
                    </a:p>
                  </a:txBody>
                  <a:tcPr marL="91429" marR="91429" marT="45700" marB="45700"/>
                </a:tc>
                <a:extLst>
                  <a:ext uri="{0D108BD9-81ED-4DB2-BD59-A6C34878D82A}">
                    <a16:rowId xmlns:a16="http://schemas.microsoft.com/office/drawing/2014/main" val="10002"/>
                  </a:ext>
                </a:extLst>
              </a:tr>
              <a:tr h="370681">
                <a:tc>
                  <a:txBody>
                    <a:bodyPr/>
                    <a:lstStyle/>
                    <a:p>
                      <a:pPr algn="ctr" rtl="1"/>
                      <a:r>
                        <a:rPr lang="en-US" sz="1800" dirty="0"/>
                        <a:t>K3</a:t>
                      </a:r>
                      <a:endParaRPr lang="ar-SA" sz="1800" dirty="0"/>
                    </a:p>
                  </a:txBody>
                  <a:tcPr marL="91429" marR="91429" marT="45700" marB="45700"/>
                </a:tc>
                <a:tc>
                  <a:txBody>
                    <a:bodyPr/>
                    <a:lstStyle/>
                    <a:p>
                      <a:pPr algn="ctr" rtl="1"/>
                      <a:r>
                        <a:rPr lang="en-US" sz="1800" dirty="0"/>
                        <a:t>K15</a:t>
                      </a:r>
                      <a:endParaRPr lang="ar-SA" sz="1800" dirty="0"/>
                    </a:p>
                  </a:txBody>
                  <a:tcPr marL="91429" marR="91429" marT="45700" marB="45700"/>
                </a:tc>
                <a:tc>
                  <a:txBody>
                    <a:bodyPr/>
                    <a:lstStyle/>
                    <a:p>
                      <a:pPr algn="ctr" rtl="1"/>
                      <a:r>
                        <a:rPr lang="en-US" sz="1800" dirty="0"/>
                        <a:t>K11</a:t>
                      </a:r>
                      <a:endParaRPr lang="ar-SA" sz="1800" dirty="0"/>
                    </a:p>
                  </a:txBody>
                  <a:tcPr marL="91429" marR="91429" marT="45700" marB="45700"/>
                </a:tc>
                <a:tc>
                  <a:txBody>
                    <a:bodyPr/>
                    <a:lstStyle/>
                    <a:p>
                      <a:pPr algn="ctr" rtl="1"/>
                      <a:r>
                        <a:rPr lang="en-US" sz="1800" dirty="0"/>
                        <a:t>K7</a:t>
                      </a:r>
                      <a:endParaRPr lang="ar-SA" sz="1800" dirty="0"/>
                    </a:p>
                  </a:txBody>
                  <a:tcPr marL="91429" marR="91429" marT="45700" marB="45700"/>
                </a:tc>
                <a:extLst>
                  <a:ext uri="{0D108BD9-81ED-4DB2-BD59-A6C34878D82A}">
                    <a16:rowId xmlns:a16="http://schemas.microsoft.com/office/drawing/2014/main" val="10003"/>
                  </a:ext>
                </a:extLst>
              </a:tr>
            </a:tbl>
          </a:graphicData>
        </a:graphic>
      </p:graphicFrame>
      <p:cxnSp>
        <p:nvCxnSpPr>
          <p:cNvPr id="18" name="Straight Arrow Connector 17"/>
          <p:cNvCxnSpPr/>
          <p:nvPr/>
        </p:nvCxnSpPr>
        <p:spPr>
          <a:xfrm>
            <a:off x="4727576" y="1628775"/>
            <a:ext cx="7921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a:off x="4727576" y="1989138"/>
            <a:ext cx="7921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a:off x="4727576" y="2349500"/>
            <a:ext cx="7921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Arrow Connector 20"/>
          <p:cNvCxnSpPr/>
          <p:nvPr/>
        </p:nvCxnSpPr>
        <p:spPr>
          <a:xfrm>
            <a:off x="4727576" y="2708275"/>
            <a:ext cx="792163"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2" name="TextBox 12"/>
          <p:cNvSpPr txBox="1">
            <a:spLocks noChangeArrowheads="1"/>
          </p:cNvSpPr>
          <p:nvPr/>
        </p:nvSpPr>
        <p:spPr bwMode="auto">
          <a:xfrm>
            <a:off x="5519739" y="1412875"/>
            <a:ext cx="158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No shift</a:t>
            </a:r>
            <a:endParaRPr lang="ar-SA" altLang="ar-SA">
              <a:solidFill>
                <a:srgbClr val="292934"/>
              </a:solidFill>
            </a:endParaRPr>
          </a:p>
        </p:txBody>
      </p:sp>
      <p:sp>
        <p:nvSpPr>
          <p:cNvPr id="23" name="TextBox 13"/>
          <p:cNvSpPr txBox="1">
            <a:spLocks noChangeArrowheads="1"/>
          </p:cNvSpPr>
          <p:nvPr/>
        </p:nvSpPr>
        <p:spPr bwMode="auto">
          <a:xfrm>
            <a:off x="5519738" y="1763714"/>
            <a:ext cx="252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One position right shift</a:t>
            </a:r>
            <a:endParaRPr lang="ar-SA" altLang="ar-SA">
              <a:solidFill>
                <a:srgbClr val="292934"/>
              </a:solidFill>
            </a:endParaRPr>
          </a:p>
        </p:txBody>
      </p:sp>
      <p:sp>
        <p:nvSpPr>
          <p:cNvPr id="24" name="TextBox 14"/>
          <p:cNvSpPr txBox="1">
            <a:spLocks noChangeArrowheads="1"/>
          </p:cNvSpPr>
          <p:nvPr/>
        </p:nvSpPr>
        <p:spPr bwMode="auto">
          <a:xfrm>
            <a:off x="5448301" y="2133600"/>
            <a:ext cx="2663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Two positions right shift</a:t>
            </a:r>
            <a:endParaRPr lang="ar-SA" altLang="ar-SA">
              <a:solidFill>
                <a:srgbClr val="292934"/>
              </a:solidFill>
            </a:endParaRPr>
          </a:p>
        </p:txBody>
      </p:sp>
      <p:sp>
        <p:nvSpPr>
          <p:cNvPr id="25" name="TextBox 15"/>
          <p:cNvSpPr txBox="1">
            <a:spLocks noChangeArrowheads="1"/>
          </p:cNvSpPr>
          <p:nvPr/>
        </p:nvSpPr>
        <p:spPr bwMode="auto">
          <a:xfrm>
            <a:off x="5448300" y="248285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0"/>
              </a:spcBef>
              <a:spcAft>
                <a:spcPct val="0"/>
              </a:spcAft>
            </a:pPr>
            <a:r>
              <a:rPr lang="en-US" altLang="ar-SA">
                <a:solidFill>
                  <a:srgbClr val="292934"/>
                </a:solidFill>
              </a:rPr>
              <a:t>Three positions right shift</a:t>
            </a:r>
            <a:endParaRPr lang="ar-SA" altLang="ar-SA">
              <a:solidFill>
                <a:srgbClr val="292934"/>
              </a:solidFill>
            </a:endParaRPr>
          </a:p>
        </p:txBody>
      </p:sp>
    </p:spTree>
    <p:extLst>
      <p:ext uri="{BB962C8B-B14F-4D97-AF65-F5344CB8AC3E}">
        <p14:creationId xmlns:p14="http://schemas.microsoft.com/office/powerpoint/2010/main" val="2037115854"/>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440064" y="525202"/>
            <a:ext cx="8432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Byte Substitution)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6" name="TextBox 3"/>
          <p:cNvSpPr txBox="1">
            <a:spLocks noChangeArrowheads="1"/>
          </p:cNvSpPr>
          <p:nvPr/>
        </p:nvSpPr>
        <p:spPr bwMode="auto">
          <a:xfrm>
            <a:off x="1631950" y="1493266"/>
            <a:ext cx="882015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The inverse S-Box is used when decrypting a </a:t>
            </a:r>
            <a:r>
              <a:rPr lang="en-US" altLang="ar-SA" dirty="0" err="1">
                <a:solidFill>
                  <a:srgbClr val="292934"/>
                </a:solidFill>
              </a:rPr>
              <a:t>ciphertext</a:t>
            </a:r>
            <a:r>
              <a:rPr lang="en-US" altLang="ar-SA" dirty="0">
                <a:solidFill>
                  <a:srgbClr val="292934"/>
                </a:solidFill>
              </a:rPr>
              <a:t>. Since the AES S-Box is</a:t>
            </a:r>
          </a:p>
          <a:p>
            <a:pPr eaLnBrk="1" fontAlgn="base" hangingPunct="1">
              <a:lnSpc>
                <a:spcPct val="150000"/>
              </a:lnSpc>
              <a:spcBef>
                <a:spcPct val="0"/>
              </a:spcBef>
              <a:spcAft>
                <a:spcPct val="0"/>
              </a:spcAft>
            </a:pPr>
            <a:r>
              <a:rPr lang="en-US" altLang="ar-SA" dirty="0">
                <a:solidFill>
                  <a:srgbClr val="292934"/>
                </a:solidFill>
              </a:rPr>
              <a:t>a bijective, i.e., a one-to-one mapping, it is possible to construct an inverse S-Box</a:t>
            </a:r>
          </a:p>
          <a:p>
            <a:pPr eaLnBrk="1" fontAlgn="base" hangingPunct="1">
              <a:lnSpc>
                <a:spcPct val="150000"/>
              </a:lnSpc>
              <a:spcBef>
                <a:spcPct val="0"/>
              </a:spcBef>
              <a:spcAft>
                <a:spcPct val="0"/>
              </a:spcAft>
            </a:pPr>
            <a:r>
              <a:rPr lang="en-US" altLang="ar-SA" dirty="0">
                <a:solidFill>
                  <a:srgbClr val="292934"/>
                </a:solidFill>
              </a:rPr>
              <a:t>such that:</a:t>
            </a:r>
          </a:p>
          <a:p>
            <a:pPr eaLnBrk="1" fontAlgn="base" hangingPunct="1">
              <a:lnSpc>
                <a:spcPct val="150000"/>
              </a:lnSpc>
              <a:spcBef>
                <a:spcPct val="0"/>
              </a:spcBef>
              <a:spcAft>
                <a:spcPct val="0"/>
              </a:spcAft>
            </a:pPr>
            <a:r>
              <a:rPr lang="it-IT" altLang="ar-SA" i="1" dirty="0">
                <a:solidFill>
                  <a:srgbClr val="292934"/>
                </a:solidFill>
              </a:rPr>
              <a:t>                    Ai = S</a:t>
            </a:r>
            <a:r>
              <a:rPr lang="it-IT" altLang="ar-SA" i="1" baseline="30000" dirty="0">
                <a:solidFill>
                  <a:srgbClr val="292934"/>
                </a:solidFill>
              </a:rPr>
              <a:t>−1</a:t>
            </a:r>
            <a:r>
              <a:rPr lang="it-IT" altLang="ar-SA" i="1" dirty="0">
                <a:solidFill>
                  <a:srgbClr val="292934"/>
                </a:solidFill>
              </a:rPr>
              <a:t>(Bi) = S</a:t>
            </a:r>
            <a:r>
              <a:rPr lang="it-IT" altLang="ar-SA" i="1" baseline="30000" dirty="0">
                <a:solidFill>
                  <a:srgbClr val="292934"/>
                </a:solidFill>
              </a:rPr>
              <a:t>−1</a:t>
            </a:r>
            <a:r>
              <a:rPr lang="it-IT" altLang="ar-SA" i="1" dirty="0">
                <a:solidFill>
                  <a:srgbClr val="292934"/>
                </a:solidFill>
              </a:rPr>
              <a:t>(S(Ai)),</a:t>
            </a:r>
          </a:p>
          <a:p>
            <a:pPr eaLnBrk="1" fontAlgn="base" hangingPunct="1">
              <a:lnSpc>
                <a:spcPct val="150000"/>
              </a:lnSpc>
              <a:spcBef>
                <a:spcPct val="0"/>
              </a:spcBef>
              <a:spcAft>
                <a:spcPct val="0"/>
              </a:spcAft>
            </a:pPr>
            <a:r>
              <a:rPr lang="en-US" altLang="ar-SA" dirty="0">
                <a:solidFill>
                  <a:srgbClr val="292934"/>
                </a:solidFill>
              </a:rPr>
              <a:t>where </a:t>
            </a:r>
            <a:r>
              <a:rPr lang="en-US" altLang="ar-SA" i="1" dirty="0">
                <a:solidFill>
                  <a:srgbClr val="292934"/>
                </a:solidFill>
              </a:rPr>
              <a:t>A</a:t>
            </a:r>
            <a:r>
              <a:rPr lang="en-US" altLang="ar-SA" sz="1400" i="1" dirty="0">
                <a:solidFill>
                  <a:srgbClr val="292934"/>
                </a:solidFill>
              </a:rPr>
              <a:t>i </a:t>
            </a:r>
            <a:r>
              <a:rPr lang="en-US" altLang="ar-SA" i="1" dirty="0">
                <a:solidFill>
                  <a:srgbClr val="292934"/>
                </a:solidFill>
              </a:rPr>
              <a:t>and Bi are elements of the state matrix. The entries of the inverse S-Box</a:t>
            </a:r>
          </a:p>
          <a:p>
            <a:pPr eaLnBrk="1" fontAlgn="base" hangingPunct="1">
              <a:lnSpc>
                <a:spcPct val="150000"/>
              </a:lnSpc>
              <a:spcBef>
                <a:spcPct val="0"/>
              </a:spcBef>
              <a:spcAft>
                <a:spcPct val="0"/>
              </a:spcAft>
            </a:pPr>
            <a:r>
              <a:rPr lang="en-US" altLang="ar-SA" dirty="0">
                <a:solidFill>
                  <a:srgbClr val="292934"/>
                </a:solidFill>
              </a:rPr>
              <a:t>are given in the table in next slide.</a:t>
            </a:r>
          </a:p>
        </p:txBody>
      </p:sp>
    </p:spTree>
    <p:extLst>
      <p:ext uri="{BB962C8B-B14F-4D97-AF65-F5344CB8AC3E}">
        <p14:creationId xmlns:p14="http://schemas.microsoft.com/office/powerpoint/2010/main" val="1619208827"/>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440064" y="525202"/>
            <a:ext cx="8432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Byte Substitution)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5064" y="1254125"/>
            <a:ext cx="7381875" cy="483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6368163"/>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440064" y="525202"/>
            <a:ext cx="8432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Byte Substitution)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3"/>
          <p:cNvSpPr txBox="1">
            <a:spLocks noChangeArrowheads="1"/>
          </p:cNvSpPr>
          <p:nvPr/>
        </p:nvSpPr>
        <p:spPr bwMode="auto">
          <a:xfrm>
            <a:off x="1631950" y="1118363"/>
            <a:ext cx="892810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a:solidFill>
                  <a:srgbClr val="292934"/>
                </a:solidFill>
              </a:rPr>
              <a:t>In order to reverse the Sbox substitution, we first have to compute the inverse of the affine transformation. For this, each input byte Bi is considered an element of GF(2</a:t>
            </a:r>
            <a:r>
              <a:rPr lang="en-US" altLang="ar-SA" baseline="30000">
                <a:solidFill>
                  <a:srgbClr val="292934"/>
                </a:solidFill>
              </a:rPr>
              <a:t>8</a:t>
            </a:r>
            <a:r>
              <a:rPr lang="en-US" altLang="ar-SA">
                <a:solidFill>
                  <a:srgbClr val="292934"/>
                </a:solidFill>
              </a:rPr>
              <a:t>). The inverse affine transformation on each byte Bi is defined by:</a:t>
            </a:r>
            <a:endParaRPr lang="ar-SA" altLang="ar-SA">
              <a:solidFill>
                <a:srgbClr val="292934"/>
              </a:solidFill>
            </a:endParaRPr>
          </a:p>
          <a:p>
            <a:pPr eaLnBrk="1" fontAlgn="base" hangingPunct="1">
              <a:spcBef>
                <a:spcPct val="0"/>
              </a:spcBef>
              <a:spcAft>
                <a:spcPct val="0"/>
              </a:spcAft>
            </a:pPr>
            <a:endParaRPr lang="ar-SA" altLang="ar-SA">
              <a:solidFill>
                <a:srgbClr val="292934"/>
              </a:solidFill>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7351" y="2415351"/>
            <a:ext cx="6075363"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5"/>
          <p:cNvSpPr txBox="1">
            <a:spLocks noChangeArrowheads="1"/>
          </p:cNvSpPr>
          <p:nvPr/>
        </p:nvSpPr>
        <p:spPr bwMode="auto">
          <a:xfrm>
            <a:off x="1631950" y="5439537"/>
            <a:ext cx="89281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a:solidFill>
                  <a:srgbClr val="292934"/>
                </a:solidFill>
              </a:rPr>
              <a:t>where (</a:t>
            </a:r>
            <a:r>
              <a:rPr lang="en-US" altLang="ar-SA" i="1">
                <a:solidFill>
                  <a:srgbClr val="292934"/>
                </a:solidFill>
              </a:rPr>
              <a:t>b7, . . . ,b0) is the bitwise vector representation of Bi(x), and (b′7, . . . ,b′0) the</a:t>
            </a:r>
          </a:p>
          <a:p>
            <a:pPr eaLnBrk="1" fontAlgn="base" hangingPunct="1">
              <a:lnSpc>
                <a:spcPct val="150000"/>
              </a:lnSpc>
              <a:spcBef>
                <a:spcPct val="0"/>
              </a:spcBef>
              <a:spcAft>
                <a:spcPct val="0"/>
              </a:spcAft>
            </a:pPr>
            <a:r>
              <a:rPr lang="en-US" altLang="ar-SA">
                <a:solidFill>
                  <a:srgbClr val="292934"/>
                </a:solidFill>
              </a:rPr>
              <a:t>result after the inverse affine transformation.</a:t>
            </a:r>
            <a:endParaRPr lang="ar-SA" altLang="ar-SA">
              <a:solidFill>
                <a:srgbClr val="292934"/>
              </a:solidFill>
            </a:endParaRPr>
          </a:p>
        </p:txBody>
      </p:sp>
    </p:spTree>
    <p:extLst>
      <p:ext uri="{BB962C8B-B14F-4D97-AF65-F5344CB8AC3E}">
        <p14:creationId xmlns:p14="http://schemas.microsoft.com/office/powerpoint/2010/main" val="1593685996"/>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440064" y="525202"/>
            <a:ext cx="8432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Byte Substitution)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3"/>
          <p:cNvSpPr txBox="1">
            <a:spLocks noChangeArrowheads="1"/>
          </p:cNvSpPr>
          <p:nvPr/>
        </p:nvSpPr>
        <p:spPr bwMode="auto">
          <a:xfrm>
            <a:off x="982726" y="1520698"/>
            <a:ext cx="10127234"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In the second step of the inverse S-Box operation, the Galois field inverse has to</a:t>
            </a:r>
          </a:p>
          <a:p>
            <a:pPr eaLnBrk="1" fontAlgn="base" hangingPunct="1">
              <a:lnSpc>
                <a:spcPct val="150000"/>
              </a:lnSpc>
              <a:spcBef>
                <a:spcPct val="0"/>
              </a:spcBef>
              <a:spcAft>
                <a:spcPct val="0"/>
              </a:spcAft>
            </a:pPr>
            <a:r>
              <a:rPr lang="en-US" altLang="ar-SA" dirty="0">
                <a:solidFill>
                  <a:srgbClr val="292934"/>
                </a:solidFill>
              </a:rPr>
              <a:t>be reversed. For this, note that Ai = (A−1i )</a:t>
            </a:r>
            <a:r>
              <a:rPr lang="en-US" altLang="ar-SA" baseline="30000" dirty="0">
                <a:solidFill>
                  <a:srgbClr val="292934"/>
                </a:solidFill>
              </a:rPr>
              <a:t>−1</a:t>
            </a:r>
            <a:r>
              <a:rPr lang="en-US" altLang="ar-SA" dirty="0">
                <a:solidFill>
                  <a:srgbClr val="292934"/>
                </a:solidFill>
              </a:rPr>
              <a:t>. This means that the inverse operation</a:t>
            </a:r>
          </a:p>
          <a:p>
            <a:pPr eaLnBrk="1" fontAlgn="base" hangingPunct="1">
              <a:lnSpc>
                <a:spcPct val="150000"/>
              </a:lnSpc>
              <a:spcBef>
                <a:spcPct val="0"/>
              </a:spcBef>
              <a:spcAft>
                <a:spcPct val="0"/>
              </a:spcAft>
            </a:pPr>
            <a:r>
              <a:rPr lang="en-US" altLang="ar-SA" dirty="0">
                <a:solidFill>
                  <a:srgbClr val="292934"/>
                </a:solidFill>
              </a:rPr>
              <a:t>is reversed by computing the inverse again. </a:t>
            </a:r>
          </a:p>
          <a:p>
            <a:pPr eaLnBrk="1" fontAlgn="base" hangingPunct="1">
              <a:lnSpc>
                <a:spcPct val="150000"/>
              </a:lnSpc>
              <a:spcBef>
                <a:spcPct val="0"/>
              </a:spcBef>
              <a:spcAft>
                <a:spcPct val="0"/>
              </a:spcAft>
            </a:pPr>
            <a:r>
              <a:rPr lang="en-US" altLang="ar-SA" dirty="0">
                <a:solidFill>
                  <a:srgbClr val="292934"/>
                </a:solidFill>
              </a:rPr>
              <a:t>In our notation we thus have to compute Ai = (</a:t>
            </a:r>
            <a:r>
              <a:rPr lang="en-US" altLang="ar-SA" dirty="0" err="1">
                <a:solidFill>
                  <a:srgbClr val="292934"/>
                </a:solidFill>
              </a:rPr>
              <a:t>B′i</a:t>
            </a:r>
            <a:r>
              <a:rPr lang="en-US" altLang="ar-SA" dirty="0">
                <a:solidFill>
                  <a:srgbClr val="292934"/>
                </a:solidFill>
              </a:rPr>
              <a:t>)</a:t>
            </a:r>
            <a:r>
              <a:rPr lang="en-US" altLang="ar-SA" baseline="30000" dirty="0">
                <a:solidFill>
                  <a:srgbClr val="292934"/>
                </a:solidFill>
              </a:rPr>
              <a:t>−1</a:t>
            </a:r>
            <a:r>
              <a:rPr lang="en-US" altLang="ar-SA" dirty="0">
                <a:solidFill>
                  <a:srgbClr val="292934"/>
                </a:solidFill>
              </a:rPr>
              <a:t> ∈ GF(2</a:t>
            </a:r>
            <a:r>
              <a:rPr lang="en-US" altLang="ar-SA" baseline="30000" dirty="0">
                <a:solidFill>
                  <a:srgbClr val="292934"/>
                </a:solidFill>
              </a:rPr>
              <a:t>8</a:t>
            </a:r>
            <a:r>
              <a:rPr lang="en-US" altLang="ar-SA" dirty="0">
                <a:solidFill>
                  <a:srgbClr val="292934"/>
                </a:solidFill>
              </a:rPr>
              <a:t>) with the fixed reduction polynomial P(x) = x8+x4+x3+x+1. </a:t>
            </a:r>
          </a:p>
          <a:p>
            <a:pPr eaLnBrk="1" fontAlgn="base" hangingPunct="1">
              <a:lnSpc>
                <a:spcPct val="150000"/>
              </a:lnSpc>
              <a:spcBef>
                <a:spcPct val="0"/>
              </a:spcBef>
              <a:spcAft>
                <a:spcPct val="0"/>
              </a:spcAft>
            </a:pPr>
            <a:r>
              <a:rPr lang="en-US" altLang="ar-SA" dirty="0">
                <a:solidFill>
                  <a:srgbClr val="292934"/>
                </a:solidFill>
              </a:rPr>
              <a:t>Again, the zero element</a:t>
            </a:r>
          </a:p>
          <a:p>
            <a:pPr eaLnBrk="1" fontAlgn="base" hangingPunct="1">
              <a:lnSpc>
                <a:spcPct val="150000"/>
              </a:lnSpc>
              <a:spcBef>
                <a:spcPct val="0"/>
              </a:spcBef>
              <a:spcAft>
                <a:spcPct val="0"/>
              </a:spcAft>
            </a:pPr>
            <a:r>
              <a:rPr lang="en-US" altLang="ar-SA" dirty="0">
                <a:solidFill>
                  <a:srgbClr val="292934"/>
                </a:solidFill>
              </a:rPr>
              <a:t>is mapped to itself. The vector Ai =(a7, . . . ,a0) (representing the field element a7x7+···+a1x+a0) is the result of the substitution:            Ai = S</a:t>
            </a:r>
            <a:r>
              <a:rPr lang="en-US" altLang="ar-SA" baseline="30000" dirty="0">
                <a:solidFill>
                  <a:srgbClr val="292934"/>
                </a:solidFill>
              </a:rPr>
              <a:t>−1</a:t>
            </a:r>
            <a:r>
              <a:rPr lang="en-US" altLang="ar-SA" dirty="0">
                <a:solidFill>
                  <a:srgbClr val="292934"/>
                </a:solidFill>
              </a:rPr>
              <a:t>(Bi).</a:t>
            </a:r>
            <a:endParaRPr lang="ar-SA" altLang="ar-SA" dirty="0">
              <a:solidFill>
                <a:srgbClr val="292934"/>
              </a:solidFill>
            </a:endParaRPr>
          </a:p>
        </p:txBody>
      </p:sp>
    </p:spTree>
    <p:extLst>
      <p:ext uri="{BB962C8B-B14F-4D97-AF65-F5344CB8AC3E}">
        <p14:creationId xmlns:p14="http://schemas.microsoft.com/office/powerpoint/2010/main" val="3176287272"/>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27267"/>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0668086" cy="1397013"/>
          </a:xfrm>
          <a:prstGeom prst="rect">
            <a:avLst/>
          </a:prstGeom>
        </p:spPr>
      </p:pic>
      <p:sp>
        <p:nvSpPr>
          <p:cNvPr id="7" name="TextBox 6"/>
          <p:cNvSpPr txBox="1"/>
          <p:nvPr/>
        </p:nvSpPr>
        <p:spPr>
          <a:xfrm>
            <a:off x="2440064" y="525202"/>
            <a:ext cx="8432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Decryption (Inverse Byte Substitution)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3"/>
          <p:cNvSpPr txBox="1">
            <a:spLocks noChangeArrowheads="1"/>
          </p:cNvSpPr>
          <p:nvPr/>
        </p:nvSpPr>
        <p:spPr bwMode="auto">
          <a:xfrm>
            <a:off x="1631950" y="1383539"/>
            <a:ext cx="8928100" cy="521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lnSpc>
                <a:spcPct val="150000"/>
              </a:lnSpc>
              <a:spcBef>
                <a:spcPct val="0"/>
              </a:spcBef>
              <a:spcAft>
                <a:spcPct val="0"/>
              </a:spcAft>
            </a:pPr>
            <a:r>
              <a:rPr lang="en-US" altLang="ar-SA" dirty="0">
                <a:solidFill>
                  <a:srgbClr val="292934"/>
                </a:solidFill>
              </a:rPr>
              <a:t>Since decryption round one needs the last </a:t>
            </a:r>
            <a:r>
              <a:rPr lang="en-US" altLang="ar-SA" dirty="0" err="1">
                <a:solidFill>
                  <a:srgbClr val="292934"/>
                </a:solidFill>
              </a:rPr>
              <a:t>subkey</a:t>
            </a:r>
            <a:r>
              <a:rPr lang="en-US" altLang="ar-SA" dirty="0">
                <a:solidFill>
                  <a:srgbClr val="292934"/>
                </a:solidFill>
              </a:rPr>
              <a:t>, the second decryption round</a:t>
            </a:r>
          </a:p>
          <a:p>
            <a:pPr eaLnBrk="1" fontAlgn="base" hangingPunct="1">
              <a:lnSpc>
                <a:spcPct val="150000"/>
              </a:lnSpc>
              <a:spcBef>
                <a:spcPct val="0"/>
              </a:spcBef>
              <a:spcAft>
                <a:spcPct val="0"/>
              </a:spcAft>
            </a:pPr>
            <a:r>
              <a:rPr lang="en-US" altLang="ar-SA" dirty="0">
                <a:solidFill>
                  <a:srgbClr val="292934"/>
                </a:solidFill>
              </a:rPr>
              <a:t>needs the second-to-last </a:t>
            </a:r>
            <a:r>
              <a:rPr lang="en-US" altLang="ar-SA" dirty="0" err="1">
                <a:solidFill>
                  <a:srgbClr val="292934"/>
                </a:solidFill>
              </a:rPr>
              <a:t>subkey</a:t>
            </a:r>
            <a:r>
              <a:rPr lang="en-US" altLang="ar-SA" dirty="0">
                <a:solidFill>
                  <a:srgbClr val="292934"/>
                </a:solidFill>
              </a:rPr>
              <a:t> and so on, we need the </a:t>
            </a:r>
            <a:r>
              <a:rPr lang="en-US" altLang="ar-SA" dirty="0" err="1">
                <a:solidFill>
                  <a:srgbClr val="292934"/>
                </a:solidFill>
              </a:rPr>
              <a:t>subkey</a:t>
            </a:r>
            <a:r>
              <a:rPr lang="en-US" altLang="ar-SA" dirty="0">
                <a:solidFill>
                  <a:srgbClr val="292934"/>
                </a:solidFill>
              </a:rPr>
              <a:t> in reversed order.</a:t>
            </a:r>
          </a:p>
          <a:p>
            <a:pPr eaLnBrk="1" fontAlgn="base" hangingPunct="1">
              <a:lnSpc>
                <a:spcPct val="150000"/>
              </a:lnSpc>
              <a:spcBef>
                <a:spcPct val="0"/>
              </a:spcBef>
              <a:spcAft>
                <a:spcPct val="0"/>
              </a:spcAft>
            </a:pPr>
            <a:r>
              <a:rPr lang="en-US" altLang="ar-SA" dirty="0">
                <a:solidFill>
                  <a:srgbClr val="292934"/>
                </a:solidFill>
              </a:rPr>
              <a:t> In practice this is mainly achieved by computing the entire key schedule first and storing all 11, 13 or 15 </a:t>
            </a:r>
            <a:r>
              <a:rPr lang="en-US" altLang="ar-SA" dirty="0" err="1">
                <a:solidFill>
                  <a:srgbClr val="292934"/>
                </a:solidFill>
              </a:rPr>
              <a:t>subkeys</a:t>
            </a:r>
            <a:r>
              <a:rPr lang="en-US" altLang="ar-SA" dirty="0">
                <a:solidFill>
                  <a:srgbClr val="292934"/>
                </a:solidFill>
              </a:rPr>
              <a:t>, depending on the number or rounds AES is using (which in turn depends on the three key lengths supported by AES). </a:t>
            </a:r>
          </a:p>
          <a:p>
            <a:pPr eaLnBrk="1" fontAlgn="base" hangingPunct="1">
              <a:lnSpc>
                <a:spcPct val="150000"/>
              </a:lnSpc>
              <a:spcBef>
                <a:spcPct val="0"/>
              </a:spcBef>
              <a:spcAft>
                <a:spcPct val="0"/>
              </a:spcAft>
            </a:pPr>
            <a:r>
              <a:rPr lang="en-US" altLang="ar-SA" dirty="0">
                <a:solidFill>
                  <a:srgbClr val="292934"/>
                </a:solidFill>
              </a:rPr>
              <a:t>This precomputation adds usually a small latency to the decryption operation</a:t>
            </a:r>
          </a:p>
          <a:p>
            <a:pPr eaLnBrk="1" fontAlgn="base" hangingPunct="1">
              <a:lnSpc>
                <a:spcPct val="150000"/>
              </a:lnSpc>
              <a:spcBef>
                <a:spcPct val="0"/>
              </a:spcBef>
              <a:spcAft>
                <a:spcPct val="0"/>
              </a:spcAft>
            </a:pPr>
            <a:r>
              <a:rPr lang="en-US" altLang="ar-SA" dirty="0">
                <a:solidFill>
                  <a:srgbClr val="292934"/>
                </a:solidFill>
              </a:rPr>
              <a:t>relative to encryption.</a:t>
            </a: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endParaRPr lang="en-US" altLang="ar-SA" dirty="0">
              <a:solidFill>
                <a:srgbClr val="292934"/>
              </a:solidFill>
            </a:endParaRPr>
          </a:p>
          <a:p>
            <a:pPr eaLnBrk="1" fontAlgn="base" hangingPunct="1">
              <a:lnSpc>
                <a:spcPct val="150000"/>
              </a:lnSpc>
              <a:spcBef>
                <a:spcPct val="0"/>
              </a:spcBef>
              <a:spcAft>
                <a:spcPct val="0"/>
              </a:spcAft>
            </a:pPr>
            <a:r>
              <a:rPr lang="en-US" altLang="ar-SA" sz="1200" b="1" dirty="0">
                <a:solidFill>
                  <a:srgbClr val="292934"/>
                </a:solidFill>
              </a:rPr>
              <a:t>Note</a:t>
            </a:r>
            <a:r>
              <a:rPr lang="en-US" altLang="ar-SA" sz="1200" dirty="0">
                <a:solidFill>
                  <a:srgbClr val="292934"/>
                </a:solidFill>
              </a:rPr>
              <a:t>: </a:t>
            </a:r>
            <a:r>
              <a:rPr lang="en-US" altLang="ar-SA" sz="1200" b="1" dirty="0">
                <a:solidFill>
                  <a:srgbClr val="292934"/>
                </a:solidFill>
              </a:rPr>
              <a:t>The main source for the majority of contents in these slides is:</a:t>
            </a:r>
            <a:endParaRPr lang="en-US" altLang="ar-SA" sz="1200" dirty="0">
              <a:solidFill>
                <a:srgbClr val="292934"/>
              </a:solidFill>
            </a:endParaRPr>
          </a:p>
          <a:p>
            <a:pPr eaLnBrk="1" fontAlgn="base" hangingPunct="1">
              <a:lnSpc>
                <a:spcPct val="150000"/>
              </a:lnSpc>
              <a:spcBef>
                <a:spcPct val="0"/>
              </a:spcBef>
              <a:spcAft>
                <a:spcPct val="0"/>
              </a:spcAft>
            </a:pPr>
            <a:r>
              <a:rPr lang="en-US" altLang="ar-SA" sz="1200" b="1" dirty="0">
                <a:solidFill>
                  <a:srgbClr val="292934"/>
                </a:solidFill>
              </a:rPr>
              <a:t>C. </a:t>
            </a:r>
            <a:r>
              <a:rPr lang="en-US" altLang="ar-SA" sz="1200" b="1" dirty="0" err="1">
                <a:solidFill>
                  <a:srgbClr val="292934"/>
                </a:solidFill>
              </a:rPr>
              <a:t>Paar</a:t>
            </a:r>
            <a:r>
              <a:rPr lang="en-US" altLang="ar-SA" sz="1200" b="1" dirty="0">
                <a:solidFill>
                  <a:srgbClr val="292934"/>
                </a:solidFill>
              </a:rPr>
              <a:t> and J. </a:t>
            </a:r>
            <a:r>
              <a:rPr lang="en-US" altLang="ar-SA" sz="1200" b="1" dirty="0" err="1">
                <a:solidFill>
                  <a:srgbClr val="292934"/>
                </a:solidFill>
              </a:rPr>
              <a:t>Pelzl</a:t>
            </a:r>
            <a:r>
              <a:rPr lang="en-US" altLang="ar-SA" sz="1200" b="1" dirty="0">
                <a:solidFill>
                  <a:srgbClr val="292934"/>
                </a:solidFill>
              </a:rPr>
              <a:t>. Understanding Cryptography. A textbook for Student and Practitioners. Springer 2010</a:t>
            </a:r>
            <a:endParaRPr lang="ar-SA" altLang="ar-SA" sz="1200" dirty="0">
              <a:solidFill>
                <a:srgbClr val="292934"/>
              </a:solidFill>
            </a:endParaRPr>
          </a:p>
        </p:txBody>
      </p:sp>
    </p:spTree>
    <p:extLst>
      <p:ext uri="{BB962C8B-B14F-4D97-AF65-F5344CB8AC3E}">
        <p14:creationId xmlns:p14="http://schemas.microsoft.com/office/powerpoint/2010/main" val="3601944608"/>
      </p:ext>
    </p:extLst>
  </p:cSld>
  <p:clrMapOvr>
    <a:masterClrMapping/>
  </p:clrMapOvr>
  <mc:AlternateContent xmlns:mc="http://schemas.openxmlformats.org/markup-compatibility/2006" xmlns:p14="http://schemas.microsoft.com/office/powerpoint/2010/main">
    <mc:Choice Requires="p14">
      <p:transition spd="slow" p14:dur="2000" advTm="2390"/>
    </mc:Choice>
    <mc:Fallback xmlns="">
      <p:transition spd="slow" advTm="239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932</TotalTime>
  <Words>4972</Words>
  <Application>Microsoft Office PowerPoint</Application>
  <PresentationFormat>Widescreen</PresentationFormat>
  <Paragraphs>515</Paragraphs>
  <Slides>55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55</vt:i4>
      </vt:variant>
    </vt:vector>
  </HeadingPairs>
  <TitlesOfParts>
    <vt:vector size="61"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54</cp:revision>
  <dcterms:created xsi:type="dcterms:W3CDTF">2021-08-03T13:03:26Z</dcterms:created>
  <dcterms:modified xsi:type="dcterms:W3CDTF">2023-02-24T06:19:26Z</dcterms:modified>
</cp:coreProperties>
</file>