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480" r:id="rId5"/>
    <p:sldId id="303" r:id="rId6"/>
    <p:sldId id="559" r:id="rId7"/>
    <p:sldId id="612" r:id="rId8"/>
    <p:sldId id="510" r:id="rId9"/>
    <p:sldId id="618" r:id="rId10"/>
    <p:sldId id="614" r:id="rId11"/>
    <p:sldId id="563" r:id="rId12"/>
    <p:sldId id="619" r:id="rId13"/>
    <p:sldId id="616" r:id="rId14"/>
    <p:sldId id="615" r:id="rId15"/>
    <p:sldId id="650" r:id="rId16"/>
    <p:sldId id="620" r:id="rId17"/>
    <p:sldId id="621" r:id="rId18"/>
    <p:sldId id="622" r:id="rId19"/>
    <p:sldId id="623" r:id="rId20"/>
    <p:sldId id="624" r:id="rId21"/>
    <p:sldId id="625" r:id="rId22"/>
    <p:sldId id="627" r:id="rId23"/>
    <p:sldId id="629" r:id="rId24"/>
    <p:sldId id="630" r:id="rId25"/>
    <p:sldId id="628" r:id="rId26"/>
    <p:sldId id="631" r:id="rId27"/>
    <p:sldId id="632" r:id="rId28"/>
    <p:sldId id="633" r:id="rId29"/>
    <p:sldId id="634" r:id="rId30"/>
    <p:sldId id="635" r:id="rId31"/>
    <p:sldId id="636" r:id="rId32"/>
    <p:sldId id="637" r:id="rId33"/>
    <p:sldId id="651" r:id="rId34"/>
    <p:sldId id="638" r:id="rId35"/>
    <p:sldId id="641" r:id="rId36"/>
    <p:sldId id="640" r:id="rId37"/>
    <p:sldId id="639" r:id="rId38"/>
    <p:sldId id="617" r:id="rId39"/>
    <p:sldId id="643" r:id="rId40"/>
    <p:sldId id="642" r:id="rId41"/>
    <p:sldId id="647" r:id="rId42"/>
    <p:sldId id="648" r:id="rId43"/>
    <p:sldId id="652" r:id="rId44"/>
    <p:sldId id="653" r:id="rId45"/>
    <p:sldId id="654" r:id="rId46"/>
    <p:sldId id="655" r:id="rId47"/>
    <p:sldId id="656" r:id="rId48"/>
    <p:sldId id="605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59"/>
            <p14:sldId id="612"/>
            <p14:sldId id="510"/>
            <p14:sldId id="618"/>
            <p14:sldId id="614"/>
            <p14:sldId id="563"/>
            <p14:sldId id="619"/>
            <p14:sldId id="616"/>
            <p14:sldId id="615"/>
            <p14:sldId id="650"/>
            <p14:sldId id="620"/>
            <p14:sldId id="621"/>
            <p14:sldId id="622"/>
            <p14:sldId id="623"/>
            <p14:sldId id="624"/>
            <p14:sldId id="625"/>
            <p14:sldId id="627"/>
            <p14:sldId id="629"/>
            <p14:sldId id="630"/>
            <p14:sldId id="628"/>
            <p14:sldId id="631"/>
            <p14:sldId id="632"/>
            <p14:sldId id="633"/>
            <p14:sldId id="634"/>
            <p14:sldId id="635"/>
            <p14:sldId id="636"/>
            <p14:sldId id="637"/>
            <p14:sldId id="651"/>
            <p14:sldId id="638"/>
            <p14:sldId id="641"/>
            <p14:sldId id="640"/>
            <p14:sldId id="639"/>
            <p14:sldId id="617"/>
            <p14:sldId id="643"/>
            <p14:sldId id="642"/>
            <p14:sldId id="647"/>
            <p14:sldId id="648"/>
            <p14:sldId id="652"/>
            <p14:sldId id="653"/>
            <p14:sldId id="654"/>
            <p14:sldId id="655"/>
            <p14:sldId id="656"/>
            <p14:sldId id="6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AAB1F0"/>
    <a:srgbClr val="FF66FF"/>
    <a:srgbClr val="66FFFF"/>
    <a:srgbClr val="F7FFFF"/>
    <a:srgbClr val="FFFFCC"/>
    <a:srgbClr val="FFFFFF"/>
    <a:srgbClr val="CC99FF"/>
    <a:srgbClr val="99FF99"/>
    <a:srgbClr val="F5BC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1" autoAdjust="0"/>
    <p:restoredTop sz="94061" autoAdjust="0"/>
  </p:normalViewPr>
  <p:slideViewPr>
    <p:cSldViewPr snapToGrid="0">
      <p:cViewPr varScale="1">
        <p:scale>
          <a:sx n="62" d="100"/>
          <a:sy n="62" d="100"/>
        </p:scale>
        <p:origin x="96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D61D77-457E-4FB8-95F9-B5EF0652F56C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D940ED-725C-4117-AF8B-E48E28DF361C}">
      <dgm:prSet phldrT="[Text]" custT="1"/>
      <dgm:spPr/>
      <dgm:t>
        <a:bodyPr/>
        <a:lstStyle/>
        <a:p>
          <a:r>
            <a:rPr lang="en-US" sz="2000" b="1" dirty="0">
              <a:latin typeface="Alexandria"/>
            </a:rPr>
            <a:t> (1) </a:t>
          </a:r>
        </a:p>
        <a:p>
          <a:r>
            <a:rPr lang="en-US" sz="2000" b="1" dirty="0">
              <a:latin typeface="Alexandria"/>
            </a:rPr>
            <a:t>Market Analysis and Rent Determination</a:t>
          </a:r>
        </a:p>
      </dgm:t>
    </dgm:pt>
    <dgm:pt modelId="{D2D388C9-2666-483D-94A5-F04DFCE49750}" type="parTrans" cxnId="{AF8E645F-C6D6-47F6-B49A-CA5EB2EF3921}">
      <dgm:prSet/>
      <dgm:spPr/>
      <dgm:t>
        <a:bodyPr/>
        <a:lstStyle/>
        <a:p>
          <a:endParaRPr lang="en-US" sz="2000"/>
        </a:p>
      </dgm:t>
    </dgm:pt>
    <dgm:pt modelId="{1BC6E2D2-1D68-4F47-AD2E-7B6419141C91}" type="sibTrans" cxnId="{AF8E645F-C6D6-47F6-B49A-CA5EB2EF3921}">
      <dgm:prSet/>
      <dgm:spPr/>
      <dgm:t>
        <a:bodyPr/>
        <a:lstStyle/>
        <a:p>
          <a:endParaRPr lang="en-US" sz="2000"/>
        </a:p>
      </dgm:t>
    </dgm:pt>
    <dgm:pt modelId="{E77953A5-9A60-4B36-9223-721D76CF0CF7}">
      <dgm:prSet phldrT="[Text]"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(2) </a:t>
          </a: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Revenue Management and Rent Collection</a:t>
          </a:r>
        </a:p>
      </dgm:t>
    </dgm:pt>
    <dgm:pt modelId="{1A578748-EC37-435D-923E-C6449AA24BCC}" type="parTrans" cxnId="{D0D19A4A-64C0-4ED6-922A-904DD26D8DCD}">
      <dgm:prSet/>
      <dgm:spPr/>
      <dgm:t>
        <a:bodyPr/>
        <a:lstStyle/>
        <a:p>
          <a:endParaRPr lang="en-US" sz="2000"/>
        </a:p>
      </dgm:t>
    </dgm:pt>
    <dgm:pt modelId="{BD1C2C80-DE30-49D0-B2BC-37074F992F79}" type="sibTrans" cxnId="{D0D19A4A-64C0-4ED6-922A-904DD26D8DCD}">
      <dgm:prSet/>
      <dgm:spPr/>
      <dgm:t>
        <a:bodyPr/>
        <a:lstStyle/>
        <a:p>
          <a:endParaRPr lang="en-US" sz="2000"/>
        </a:p>
      </dgm:t>
    </dgm:pt>
    <dgm:pt modelId="{4D3011B7-7847-414E-94CE-551095FADAB3}">
      <dgm:prSet phldrT="[Text]"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(3)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Operating Expense Management – CAM</a:t>
          </a:r>
        </a:p>
      </dgm:t>
    </dgm:pt>
    <dgm:pt modelId="{2A742E4D-C535-4270-AB5D-D731B09F576C}" type="parTrans" cxnId="{B833F3E0-4D0F-48F0-B81D-3D36465088BB}">
      <dgm:prSet/>
      <dgm:spPr/>
      <dgm:t>
        <a:bodyPr/>
        <a:lstStyle/>
        <a:p>
          <a:endParaRPr lang="en-US" sz="2000"/>
        </a:p>
      </dgm:t>
    </dgm:pt>
    <dgm:pt modelId="{F86FA83B-838C-40A6-A497-50E74CD63EBE}" type="sibTrans" cxnId="{B833F3E0-4D0F-48F0-B81D-3D36465088BB}">
      <dgm:prSet/>
      <dgm:spPr/>
      <dgm:t>
        <a:bodyPr/>
        <a:lstStyle/>
        <a:p>
          <a:endParaRPr lang="en-US" sz="2000"/>
        </a:p>
      </dgm:t>
    </dgm:pt>
    <dgm:pt modelId="{B738F975-D317-4EB1-8691-70BFA2AD13A2}">
      <dgm:prSet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(5) </a:t>
          </a: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Accounting and Financial Reporting</a:t>
          </a:r>
        </a:p>
      </dgm:t>
    </dgm:pt>
    <dgm:pt modelId="{9A09E110-9C29-4C72-A3D5-D290479186C0}" type="parTrans" cxnId="{B0553D6A-D7FC-4C15-AB7E-2322DEDA08D9}">
      <dgm:prSet/>
      <dgm:spPr/>
      <dgm:t>
        <a:bodyPr/>
        <a:lstStyle/>
        <a:p>
          <a:endParaRPr lang="en-US" sz="2000"/>
        </a:p>
      </dgm:t>
    </dgm:pt>
    <dgm:pt modelId="{F8221680-5C33-41CA-BE04-4F62CE0F025A}" type="sibTrans" cxnId="{B0553D6A-D7FC-4C15-AB7E-2322DEDA08D9}">
      <dgm:prSet/>
      <dgm:spPr/>
      <dgm:t>
        <a:bodyPr/>
        <a:lstStyle/>
        <a:p>
          <a:endParaRPr lang="en-US" sz="2000"/>
        </a:p>
      </dgm:t>
    </dgm:pt>
    <dgm:pt modelId="{7B8EE3ED-4E53-45C4-8AD1-221EFE2379F2}">
      <dgm:prSet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(6)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Risk and Legal Management</a:t>
          </a:r>
        </a:p>
      </dgm:t>
    </dgm:pt>
    <dgm:pt modelId="{E7CCC487-8B15-4FD2-9180-00E5781038A3}" type="parTrans" cxnId="{7E940FAC-46CC-4E60-BE8D-C3248CE610BA}">
      <dgm:prSet/>
      <dgm:spPr/>
      <dgm:t>
        <a:bodyPr/>
        <a:lstStyle/>
        <a:p>
          <a:endParaRPr lang="en-US" sz="2000"/>
        </a:p>
      </dgm:t>
    </dgm:pt>
    <dgm:pt modelId="{D19EB53D-F391-4DC7-869E-2B89E62DD453}" type="sibTrans" cxnId="{7E940FAC-46CC-4E60-BE8D-C3248CE610BA}">
      <dgm:prSet/>
      <dgm:spPr/>
      <dgm:t>
        <a:bodyPr/>
        <a:lstStyle/>
        <a:p>
          <a:endParaRPr lang="en-US" sz="2000"/>
        </a:p>
      </dgm:t>
    </dgm:pt>
    <dgm:pt modelId="{54AF5F26-D00E-4833-93BA-D8400E68BEDD}">
      <dgm:prSet custT="1"/>
      <dgm:spPr/>
      <dgm:t>
        <a:bodyPr/>
        <a:lstStyle/>
        <a:p>
          <a:pPr>
            <a:buNone/>
          </a:pPr>
          <a:r>
            <a:rPr lang="en-US" sz="2000" b="1" kern="1200" dirty="0">
              <a:latin typeface="Alexandria"/>
            </a:rPr>
            <a:t>(4) </a:t>
          </a:r>
        </a:p>
        <a:p>
          <a:pPr>
            <a:buNone/>
          </a:pP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Budgeting and Financial Forecasting</a:t>
          </a:r>
        </a:p>
      </dgm:t>
    </dgm:pt>
    <dgm:pt modelId="{4087C09A-FBB5-4C71-A432-C53B8438592A}" type="parTrans" cxnId="{283F9DD2-5838-47ED-A2BC-FB759E36DB7B}">
      <dgm:prSet/>
      <dgm:spPr/>
      <dgm:t>
        <a:bodyPr/>
        <a:lstStyle/>
        <a:p>
          <a:endParaRPr lang="en-US" sz="2000"/>
        </a:p>
      </dgm:t>
    </dgm:pt>
    <dgm:pt modelId="{F40AF139-004A-431B-A686-56D6832537D7}" type="sibTrans" cxnId="{283F9DD2-5838-47ED-A2BC-FB759E36DB7B}">
      <dgm:prSet/>
      <dgm:spPr/>
      <dgm:t>
        <a:bodyPr/>
        <a:lstStyle/>
        <a:p>
          <a:endParaRPr lang="en-US" sz="2000"/>
        </a:p>
      </dgm:t>
    </dgm:pt>
    <dgm:pt modelId="{A5845D89-3C8D-451B-B15A-3C26FC16EF18}" type="pres">
      <dgm:prSet presAssocID="{74D61D77-457E-4FB8-95F9-B5EF0652F56C}" presName="CompostProcess" presStyleCnt="0">
        <dgm:presLayoutVars>
          <dgm:dir/>
          <dgm:resizeHandles val="exact"/>
        </dgm:presLayoutVars>
      </dgm:prSet>
      <dgm:spPr/>
    </dgm:pt>
    <dgm:pt modelId="{0E2DB372-78B2-4D3C-9605-1586BF8D543F}" type="pres">
      <dgm:prSet presAssocID="{74D61D77-457E-4FB8-95F9-B5EF0652F56C}" presName="arrow" presStyleLbl="bgShp" presStyleIdx="0" presStyleCnt="1" custLinFactNeighborX="-223" custLinFactNeighborY="8216"/>
      <dgm:spPr/>
    </dgm:pt>
    <dgm:pt modelId="{2E416DBA-5B70-4349-A710-85DCB36F1DB5}" type="pres">
      <dgm:prSet presAssocID="{74D61D77-457E-4FB8-95F9-B5EF0652F56C}" presName="linearProcess" presStyleCnt="0"/>
      <dgm:spPr/>
    </dgm:pt>
    <dgm:pt modelId="{D7639128-2735-4581-B029-063948A5BAC7}" type="pres">
      <dgm:prSet presAssocID="{B7D940ED-725C-4117-AF8B-E48E28DF361C}" presName="textNode" presStyleLbl="node1" presStyleIdx="0" presStyleCnt="6" custScaleX="190486" custScaleY="147393">
        <dgm:presLayoutVars>
          <dgm:bulletEnabled val="1"/>
        </dgm:presLayoutVars>
      </dgm:prSet>
      <dgm:spPr/>
    </dgm:pt>
    <dgm:pt modelId="{E7EA839F-3CB9-4282-9A9C-E9FA5959774E}" type="pres">
      <dgm:prSet presAssocID="{1BC6E2D2-1D68-4F47-AD2E-7B6419141C91}" presName="sibTrans" presStyleCnt="0"/>
      <dgm:spPr/>
    </dgm:pt>
    <dgm:pt modelId="{C48AD053-E6F5-472D-9508-3012248D9DAE}" type="pres">
      <dgm:prSet presAssocID="{E77953A5-9A60-4B36-9223-721D76CF0CF7}" presName="textNode" presStyleLbl="node1" presStyleIdx="1" presStyleCnt="6" custScaleX="180753" custScaleY="145334" custLinFactNeighborX="44097">
        <dgm:presLayoutVars>
          <dgm:bulletEnabled val="1"/>
        </dgm:presLayoutVars>
      </dgm:prSet>
      <dgm:spPr/>
    </dgm:pt>
    <dgm:pt modelId="{D0951675-0C88-4302-8030-627C832F9800}" type="pres">
      <dgm:prSet presAssocID="{BD1C2C80-DE30-49D0-B2BC-37074F992F79}" presName="sibTrans" presStyleCnt="0"/>
      <dgm:spPr/>
    </dgm:pt>
    <dgm:pt modelId="{F15431C0-29B2-48BD-956B-8B734A549F13}" type="pres">
      <dgm:prSet presAssocID="{4D3011B7-7847-414E-94CE-551095FADAB3}" presName="textNode" presStyleLbl="node1" presStyleIdx="2" presStyleCnt="6" custScaleX="183148" custScaleY="147393" custLinFactNeighborY="919">
        <dgm:presLayoutVars>
          <dgm:bulletEnabled val="1"/>
        </dgm:presLayoutVars>
      </dgm:prSet>
      <dgm:spPr/>
    </dgm:pt>
    <dgm:pt modelId="{0594BD4A-E547-46AB-86EF-2CF98E381872}" type="pres">
      <dgm:prSet presAssocID="{F86FA83B-838C-40A6-A497-50E74CD63EBE}" presName="sibTrans" presStyleCnt="0"/>
      <dgm:spPr/>
    </dgm:pt>
    <dgm:pt modelId="{1B1080BB-01FE-4D93-AE63-C0ABDAF31102}" type="pres">
      <dgm:prSet presAssocID="{54AF5F26-D00E-4833-93BA-D8400E68BEDD}" presName="textNode" presStyleLbl="node1" presStyleIdx="3" presStyleCnt="6" custScaleX="164352" custScaleY="147172">
        <dgm:presLayoutVars>
          <dgm:bulletEnabled val="1"/>
        </dgm:presLayoutVars>
      </dgm:prSet>
      <dgm:spPr/>
    </dgm:pt>
    <dgm:pt modelId="{D110471C-A8B1-4717-A20A-81A8D13C7BB8}" type="pres">
      <dgm:prSet presAssocID="{F40AF139-004A-431B-A686-56D6832537D7}" presName="sibTrans" presStyleCnt="0"/>
      <dgm:spPr/>
    </dgm:pt>
    <dgm:pt modelId="{D462C35A-CC53-4C34-BA48-4FD9C5608FB4}" type="pres">
      <dgm:prSet presAssocID="{B738F975-D317-4EB1-8691-70BFA2AD13A2}" presName="textNode" presStyleLbl="node1" presStyleIdx="4" presStyleCnt="6" custScaleX="175025" custScaleY="147393">
        <dgm:presLayoutVars>
          <dgm:bulletEnabled val="1"/>
        </dgm:presLayoutVars>
      </dgm:prSet>
      <dgm:spPr/>
    </dgm:pt>
    <dgm:pt modelId="{6C79489F-FB68-4577-B75C-4048EE7383E5}" type="pres">
      <dgm:prSet presAssocID="{F8221680-5C33-41CA-BE04-4F62CE0F025A}" presName="sibTrans" presStyleCnt="0"/>
      <dgm:spPr/>
    </dgm:pt>
    <dgm:pt modelId="{B6F9AFB0-4990-4276-A2F9-A35E31F213FE}" type="pres">
      <dgm:prSet presAssocID="{7B8EE3ED-4E53-45C4-8AD1-221EFE2379F2}" presName="textNode" presStyleLbl="node1" presStyleIdx="5" presStyleCnt="6" custScaleX="180829" custScaleY="145334">
        <dgm:presLayoutVars>
          <dgm:bulletEnabled val="1"/>
        </dgm:presLayoutVars>
      </dgm:prSet>
      <dgm:spPr/>
    </dgm:pt>
  </dgm:ptLst>
  <dgm:cxnLst>
    <dgm:cxn modelId="{6CDF2E13-06CE-4B09-BD08-50B7DD11C074}" type="presOf" srcId="{E77953A5-9A60-4B36-9223-721D76CF0CF7}" destId="{C48AD053-E6F5-472D-9508-3012248D9DAE}" srcOrd="0" destOrd="0" presId="urn:microsoft.com/office/officeart/2005/8/layout/hProcess9"/>
    <dgm:cxn modelId="{AF8E645F-C6D6-47F6-B49A-CA5EB2EF3921}" srcId="{74D61D77-457E-4FB8-95F9-B5EF0652F56C}" destId="{B7D940ED-725C-4117-AF8B-E48E28DF361C}" srcOrd="0" destOrd="0" parTransId="{D2D388C9-2666-483D-94A5-F04DFCE49750}" sibTransId="{1BC6E2D2-1D68-4F47-AD2E-7B6419141C91}"/>
    <dgm:cxn modelId="{B0553D6A-D7FC-4C15-AB7E-2322DEDA08D9}" srcId="{74D61D77-457E-4FB8-95F9-B5EF0652F56C}" destId="{B738F975-D317-4EB1-8691-70BFA2AD13A2}" srcOrd="4" destOrd="0" parTransId="{9A09E110-9C29-4C72-A3D5-D290479186C0}" sibTransId="{F8221680-5C33-41CA-BE04-4F62CE0F025A}"/>
    <dgm:cxn modelId="{D0D19A4A-64C0-4ED6-922A-904DD26D8DCD}" srcId="{74D61D77-457E-4FB8-95F9-B5EF0652F56C}" destId="{E77953A5-9A60-4B36-9223-721D76CF0CF7}" srcOrd="1" destOrd="0" parTransId="{1A578748-EC37-435D-923E-C6449AA24BCC}" sibTransId="{BD1C2C80-DE30-49D0-B2BC-37074F992F79}"/>
    <dgm:cxn modelId="{FE430580-B596-48C8-A37E-439C38721BE3}" type="presOf" srcId="{74D61D77-457E-4FB8-95F9-B5EF0652F56C}" destId="{A5845D89-3C8D-451B-B15A-3C26FC16EF18}" srcOrd="0" destOrd="0" presId="urn:microsoft.com/office/officeart/2005/8/layout/hProcess9"/>
    <dgm:cxn modelId="{3E034D83-86F2-4064-BE4F-E4C627ABF6B2}" type="presOf" srcId="{B7D940ED-725C-4117-AF8B-E48E28DF361C}" destId="{D7639128-2735-4581-B029-063948A5BAC7}" srcOrd="0" destOrd="0" presId="urn:microsoft.com/office/officeart/2005/8/layout/hProcess9"/>
    <dgm:cxn modelId="{7E940FAC-46CC-4E60-BE8D-C3248CE610BA}" srcId="{74D61D77-457E-4FB8-95F9-B5EF0652F56C}" destId="{7B8EE3ED-4E53-45C4-8AD1-221EFE2379F2}" srcOrd="5" destOrd="0" parTransId="{E7CCC487-8B15-4FD2-9180-00E5781038A3}" sibTransId="{D19EB53D-F391-4DC7-869E-2B89E62DD453}"/>
    <dgm:cxn modelId="{283F9DD2-5838-47ED-A2BC-FB759E36DB7B}" srcId="{74D61D77-457E-4FB8-95F9-B5EF0652F56C}" destId="{54AF5F26-D00E-4833-93BA-D8400E68BEDD}" srcOrd="3" destOrd="0" parTransId="{4087C09A-FBB5-4C71-A432-C53B8438592A}" sibTransId="{F40AF139-004A-431B-A686-56D6832537D7}"/>
    <dgm:cxn modelId="{B833F3E0-4D0F-48F0-B81D-3D36465088BB}" srcId="{74D61D77-457E-4FB8-95F9-B5EF0652F56C}" destId="{4D3011B7-7847-414E-94CE-551095FADAB3}" srcOrd="2" destOrd="0" parTransId="{2A742E4D-C535-4270-AB5D-D731B09F576C}" sibTransId="{F86FA83B-838C-40A6-A497-50E74CD63EBE}"/>
    <dgm:cxn modelId="{330358EA-660D-4BB2-9E4A-11CC4B86C50C}" type="presOf" srcId="{B738F975-D317-4EB1-8691-70BFA2AD13A2}" destId="{D462C35A-CC53-4C34-BA48-4FD9C5608FB4}" srcOrd="0" destOrd="0" presId="urn:microsoft.com/office/officeart/2005/8/layout/hProcess9"/>
    <dgm:cxn modelId="{A83B27EB-8E59-48C9-BA7F-52E3498EA4EA}" type="presOf" srcId="{54AF5F26-D00E-4833-93BA-D8400E68BEDD}" destId="{1B1080BB-01FE-4D93-AE63-C0ABDAF31102}" srcOrd="0" destOrd="0" presId="urn:microsoft.com/office/officeart/2005/8/layout/hProcess9"/>
    <dgm:cxn modelId="{FA93C0F0-CE3A-4117-981F-3C34201FDBDF}" type="presOf" srcId="{4D3011B7-7847-414E-94CE-551095FADAB3}" destId="{F15431C0-29B2-48BD-956B-8B734A549F13}" srcOrd="0" destOrd="0" presId="urn:microsoft.com/office/officeart/2005/8/layout/hProcess9"/>
    <dgm:cxn modelId="{F6411CFC-65C3-4D35-887E-6804BF0B6B86}" type="presOf" srcId="{7B8EE3ED-4E53-45C4-8AD1-221EFE2379F2}" destId="{B6F9AFB0-4990-4276-A2F9-A35E31F213FE}" srcOrd="0" destOrd="0" presId="urn:microsoft.com/office/officeart/2005/8/layout/hProcess9"/>
    <dgm:cxn modelId="{952AAE72-AFF1-427C-9192-B23B37490CBD}" type="presParOf" srcId="{A5845D89-3C8D-451B-B15A-3C26FC16EF18}" destId="{0E2DB372-78B2-4D3C-9605-1586BF8D543F}" srcOrd="0" destOrd="0" presId="urn:microsoft.com/office/officeart/2005/8/layout/hProcess9"/>
    <dgm:cxn modelId="{7BA5CC36-8447-466E-BAA0-4560AFE23503}" type="presParOf" srcId="{A5845D89-3C8D-451B-B15A-3C26FC16EF18}" destId="{2E416DBA-5B70-4349-A710-85DCB36F1DB5}" srcOrd="1" destOrd="0" presId="urn:microsoft.com/office/officeart/2005/8/layout/hProcess9"/>
    <dgm:cxn modelId="{DF031E99-FF12-453A-878B-24B238EC72BF}" type="presParOf" srcId="{2E416DBA-5B70-4349-A710-85DCB36F1DB5}" destId="{D7639128-2735-4581-B029-063948A5BAC7}" srcOrd="0" destOrd="0" presId="urn:microsoft.com/office/officeart/2005/8/layout/hProcess9"/>
    <dgm:cxn modelId="{DF9463B1-D71C-4BE7-BD7C-E74D14113322}" type="presParOf" srcId="{2E416DBA-5B70-4349-A710-85DCB36F1DB5}" destId="{E7EA839F-3CB9-4282-9A9C-E9FA5959774E}" srcOrd="1" destOrd="0" presId="urn:microsoft.com/office/officeart/2005/8/layout/hProcess9"/>
    <dgm:cxn modelId="{0FEE5569-3566-4239-A3B6-E00B58944D3B}" type="presParOf" srcId="{2E416DBA-5B70-4349-A710-85DCB36F1DB5}" destId="{C48AD053-E6F5-472D-9508-3012248D9DAE}" srcOrd="2" destOrd="0" presId="urn:microsoft.com/office/officeart/2005/8/layout/hProcess9"/>
    <dgm:cxn modelId="{5AD54505-2E9B-4E41-9CD0-19BA0652E3F5}" type="presParOf" srcId="{2E416DBA-5B70-4349-A710-85DCB36F1DB5}" destId="{D0951675-0C88-4302-8030-627C832F9800}" srcOrd="3" destOrd="0" presId="urn:microsoft.com/office/officeart/2005/8/layout/hProcess9"/>
    <dgm:cxn modelId="{06453A0A-AF04-49D8-BA59-68A1A2028BBC}" type="presParOf" srcId="{2E416DBA-5B70-4349-A710-85DCB36F1DB5}" destId="{F15431C0-29B2-48BD-956B-8B734A549F13}" srcOrd="4" destOrd="0" presId="urn:microsoft.com/office/officeart/2005/8/layout/hProcess9"/>
    <dgm:cxn modelId="{A102A339-C53B-48C3-A403-4070D9A54CE5}" type="presParOf" srcId="{2E416DBA-5B70-4349-A710-85DCB36F1DB5}" destId="{0594BD4A-E547-46AB-86EF-2CF98E381872}" srcOrd="5" destOrd="0" presId="urn:microsoft.com/office/officeart/2005/8/layout/hProcess9"/>
    <dgm:cxn modelId="{F80DCD85-B067-4595-918A-0E60F33D7643}" type="presParOf" srcId="{2E416DBA-5B70-4349-A710-85DCB36F1DB5}" destId="{1B1080BB-01FE-4D93-AE63-C0ABDAF31102}" srcOrd="6" destOrd="0" presId="urn:microsoft.com/office/officeart/2005/8/layout/hProcess9"/>
    <dgm:cxn modelId="{112DD3BB-8135-401F-AE51-B6AC16E118E1}" type="presParOf" srcId="{2E416DBA-5B70-4349-A710-85DCB36F1DB5}" destId="{D110471C-A8B1-4717-A20A-81A8D13C7BB8}" srcOrd="7" destOrd="0" presId="urn:microsoft.com/office/officeart/2005/8/layout/hProcess9"/>
    <dgm:cxn modelId="{37B5574A-C1C8-49C6-901C-93ACB2A95101}" type="presParOf" srcId="{2E416DBA-5B70-4349-A710-85DCB36F1DB5}" destId="{D462C35A-CC53-4C34-BA48-4FD9C5608FB4}" srcOrd="8" destOrd="0" presId="urn:microsoft.com/office/officeart/2005/8/layout/hProcess9"/>
    <dgm:cxn modelId="{A4D8A1B9-CF39-4030-BB4E-55D346BF467A}" type="presParOf" srcId="{2E416DBA-5B70-4349-A710-85DCB36F1DB5}" destId="{6C79489F-FB68-4577-B75C-4048EE7383E5}" srcOrd="9" destOrd="0" presId="urn:microsoft.com/office/officeart/2005/8/layout/hProcess9"/>
    <dgm:cxn modelId="{D2A00991-3CC7-4289-BEB7-B0FAD80FBC27}" type="presParOf" srcId="{2E416DBA-5B70-4349-A710-85DCB36F1DB5}" destId="{B6F9AFB0-4990-4276-A2F9-A35E31F213FE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Types of Rent Adjustment Provisions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66FFCC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Graduated Rent Provision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Inflation-Adjusted Rent Provision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CC"/>
        </a:solidFill>
      </dgm:spPr>
      <dgm:t>
        <a:bodyPr/>
        <a:lstStyle/>
        <a:p>
          <a:r>
            <a:rPr lang="en-US" sz="2000" b="1" i="0" dirty="0">
              <a:solidFill>
                <a:schemeClr val="tx1"/>
              </a:solidFill>
            </a:rPr>
            <a:t>Appreciation-Adjusted Rent Provision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F75B30D-DEB5-4E86-A7CF-D2EE6972DEED}">
      <dgm:prSet custT="1"/>
      <dgm:spPr>
        <a:solidFill>
          <a:srgbClr val="FFCCFF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Percentage Lease Rent Provision</a:t>
          </a:r>
        </a:p>
      </dgm:t>
    </dgm:pt>
    <dgm:pt modelId="{9B1B8D06-CC66-4561-908A-17E7F5697F91}" type="parTrans" cxnId="{95444F7B-57BD-4548-A507-7C3059FB415B}">
      <dgm:prSet/>
      <dgm:spPr/>
      <dgm:t>
        <a:bodyPr/>
        <a:lstStyle/>
        <a:p>
          <a:endParaRPr lang="en-US"/>
        </a:p>
      </dgm:t>
    </dgm:pt>
    <dgm:pt modelId="{8513E673-1D30-4203-9C77-555B831EF7DC}" type="sibTrans" cxnId="{95444F7B-57BD-4548-A507-7C3059FB415B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225451" custScaleY="51702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4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4" custScaleY="48344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4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4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4" custScaleY="46264" custLinFactNeighborX="-621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4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4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4" custScaleY="46494" custLinFactNeighborX="-219" custLinFactNeighborY="-41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4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40EBF06E-126B-4038-BB2E-707BF0CB5A8E}" type="pres">
      <dgm:prSet presAssocID="{9B1B8D06-CC66-4561-908A-17E7F5697F91}" presName="Name37" presStyleLbl="parChTrans1D2" presStyleIdx="3" presStyleCnt="4"/>
      <dgm:spPr/>
    </dgm:pt>
    <dgm:pt modelId="{BE63531E-BDA5-4D2D-B5FE-5FBD0CD6BD35}" type="pres">
      <dgm:prSet presAssocID="{FF75B30D-DEB5-4E86-A7CF-D2EE6972DEED}" presName="hierRoot2" presStyleCnt="0">
        <dgm:presLayoutVars>
          <dgm:hierBranch val="init"/>
        </dgm:presLayoutVars>
      </dgm:prSet>
      <dgm:spPr/>
    </dgm:pt>
    <dgm:pt modelId="{2B33BE00-3CF8-432D-A44D-D9C6443BAC95}" type="pres">
      <dgm:prSet presAssocID="{FF75B30D-DEB5-4E86-A7CF-D2EE6972DEED}" presName="rootComposite" presStyleCnt="0"/>
      <dgm:spPr/>
    </dgm:pt>
    <dgm:pt modelId="{F8F7D3E8-881A-4BE4-BF72-B78A73099C66}" type="pres">
      <dgm:prSet presAssocID="{FF75B30D-DEB5-4E86-A7CF-D2EE6972DEED}" presName="rootText" presStyleLbl="node2" presStyleIdx="3" presStyleCnt="4" custScaleY="47419">
        <dgm:presLayoutVars>
          <dgm:chPref val="3"/>
        </dgm:presLayoutVars>
      </dgm:prSet>
      <dgm:spPr/>
    </dgm:pt>
    <dgm:pt modelId="{D9F7A041-48BE-424D-B9BD-F31D170AECF1}" type="pres">
      <dgm:prSet presAssocID="{FF75B30D-DEB5-4E86-A7CF-D2EE6972DEED}" presName="rootConnector" presStyleLbl="node2" presStyleIdx="3" presStyleCnt="4"/>
      <dgm:spPr/>
    </dgm:pt>
    <dgm:pt modelId="{5C3A4E89-C3E7-4CDF-AD26-71D2FCC291CB}" type="pres">
      <dgm:prSet presAssocID="{FF75B30D-DEB5-4E86-A7CF-D2EE6972DEED}" presName="hierChild4" presStyleCnt="0"/>
      <dgm:spPr/>
    </dgm:pt>
    <dgm:pt modelId="{006BCB9F-8703-4FB7-BAF5-1293C80EAA26}" type="pres">
      <dgm:prSet presAssocID="{FF75B30D-DEB5-4E86-A7CF-D2EE6972DEED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9326BA74-B45B-438A-8C89-9D67A5BFD472}" type="presOf" srcId="{9B1B8D06-CC66-4561-908A-17E7F5697F91}" destId="{40EBF06E-126B-4038-BB2E-707BF0CB5A8E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95444F7B-57BD-4548-A507-7C3059FB415B}" srcId="{F0BDE8FF-C464-4407-9C0D-67DD799182F9}" destId="{FF75B30D-DEB5-4E86-A7CF-D2EE6972DEED}" srcOrd="3" destOrd="0" parTransId="{9B1B8D06-CC66-4561-908A-17E7F5697F91}" sibTransId="{8513E673-1D30-4203-9C77-555B831EF7DC}"/>
    <dgm:cxn modelId="{835DC080-720E-4C4F-BD3D-37EBDF1B82A5}" type="presOf" srcId="{FF75B30D-DEB5-4E86-A7CF-D2EE6972DEED}" destId="{F8F7D3E8-881A-4BE4-BF72-B78A73099C66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CED5C2EA-D08E-46FD-8B08-A9FB0BFB5F0A}" type="presOf" srcId="{FF75B30D-DEB5-4E86-A7CF-D2EE6972DEED}" destId="{D9F7A041-48BE-424D-B9BD-F31D170AECF1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9F1C829E-67AD-4053-937D-1D49ED682287}" type="presParOf" srcId="{938522C4-AD99-4552-AFA7-BDA73FEA72D4}" destId="{40EBF06E-126B-4038-BB2E-707BF0CB5A8E}" srcOrd="6" destOrd="0" presId="urn:microsoft.com/office/officeart/2005/8/layout/orgChart1"/>
    <dgm:cxn modelId="{5FC040BE-4E92-442E-8D39-8287EBB4BA54}" type="presParOf" srcId="{938522C4-AD99-4552-AFA7-BDA73FEA72D4}" destId="{BE63531E-BDA5-4D2D-B5FE-5FBD0CD6BD35}" srcOrd="7" destOrd="0" presId="urn:microsoft.com/office/officeart/2005/8/layout/orgChart1"/>
    <dgm:cxn modelId="{F29C4E1B-E542-48D0-88B8-5BE81AF1BA92}" type="presParOf" srcId="{BE63531E-BDA5-4D2D-B5FE-5FBD0CD6BD35}" destId="{2B33BE00-3CF8-432D-A44D-D9C6443BAC95}" srcOrd="0" destOrd="0" presId="urn:microsoft.com/office/officeart/2005/8/layout/orgChart1"/>
    <dgm:cxn modelId="{140445E6-93A2-47FF-9A12-42CAC89D1183}" type="presParOf" srcId="{2B33BE00-3CF8-432D-A44D-D9C6443BAC95}" destId="{F8F7D3E8-881A-4BE4-BF72-B78A73099C66}" srcOrd="0" destOrd="0" presId="urn:microsoft.com/office/officeart/2005/8/layout/orgChart1"/>
    <dgm:cxn modelId="{39CB26E7-61F2-44A5-AEAD-E99726E3177A}" type="presParOf" srcId="{2B33BE00-3CF8-432D-A44D-D9C6443BAC95}" destId="{D9F7A041-48BE-424D-B9BD-F31D170AECF1}" srcOrd="1" destOrd="0" presId="urn:microsoft.com/office/officeart/2005/8/layout/orgChart1"/>
    <dgm:cxn modelId="{35305D3E-20D8-45EE-B51A-F4A5312666EB}" type="presParOf" srcId="{BE63531E-BDA5-4D2D-B5FE-5FBD0CD6BD35}" destId="{5C3A4E89-C3E7-4CDF-AD26-71D2FCC291CB}" srcOrd="1" destOrd="0" presId="urn:microsoft.com/office/officeart/2005/8/layout/orgChart1"/>
    <dgm:cxn modelId="{9D4F269A-F6D1-46A8-B1ED-84DA256847E6}" type="presParOf" srcId="{BE63531E-BDA5-4D2D-B5FE-5FBD0CD6BD35}" destId="{006BCB9F-8703-4FB7-BAF5-1293C80EAA26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Essential Components of the Rent Collection Process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66FFCC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Lease Payment Clauses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Rent Roll and Ledger Records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CC"/>
        </a:solidFill>
      </dgm:spPr>
      <dgm:t>
        <a:bodyPr/>
        <a:lstStyle/>
        <a:p>
          <a:r>
            <a:rPr lang="en-US" sz="2000" b="1" kern="1200" dirty="0">
              <a:solidFill>
                <a:schemeClr val="tx1"/>
              </a:solidFill>
              <a:latin typeface="Alexandria"/>
            </a:rPr>
            <a:t>Payment Channels</a:t>
          </a: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F75B30D-DEB5-4E86-A7CF-D2EE6972DEED}">
      <dgm:prSet custT="1"/>
      <dgm:spPr>
        <a:solidFill>
          <a:srgbClr val="FFCCFF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Delinquency Follow‐up Procedures</a:t>
          </a:r>
        </a:p>
      </dgm:t>
    </dgm:pt>
    <dgm:pt modelId="{9B1B8D06-CC66-4561-908A-17E7F5697F91}" type="parTrans" cxnId="{95444F7B-57BD-4548-A507-7C3059FB415B}">
      <dgm:prSet/>
      <dgm:spPr/>
      <dgm:t>
        <a:bodyPr/>
        <a:lstStyle/>
        <a:p>
          <a:endParaRPr lang="en-US"/>
        </a:p>
      </dgm:t>
    </dgm:pt>
    <dgm:pt modelId="{8513E673-1D30-4203-9C77-555B831EF7DC}" type="sibTrans" cxnId="{95444F7B-57BD-4548-A507-7C3059FB415B}">
      <dgm:prSet/>
      <dgm:spPr/>
      <dgm:t>
        <a:bodyPr/>
        <a:lstStyle/>
        <a:p>
          <a:endParaRPr lang="en-US"/>
        </a:p>
      </dgm:t>
    </dgm:pt>
    <dgm:pt modelId="{F455B2D8-2A27-402C-9EAF-060BDEB512CC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Partial Payments and Payment Plans</a:t>
          </a:r>
        </a:p>
      </dgm:t>
    </dgm:pt>
    <dgm:pt modelId="{D6FAA750-22DA-4FAE-BAAE-1BDD42E7019D}" type="parTrans" cxnId="{59FB5504-C20F-4DC2-94CA-4CEF92933FCF}">
      <dgm:prSet/>
      <dgm:spPr/>
      <dgm:t>
        <a:bodyPr/>
        <a:lstStyle/>
        <a:p>
          <a:endParaRPr lang="en-US"/>
        </a:p>
      </dgm:t>
    </dgm:pt>
    <dgm:pt modelId="{7331AB37-8692-4854-B200-85690D50A0A3}" type="sibTrans" cxnId="{59FB5504-C20F-4DC2-94CA-4CEF92933FCF}">
      <dgm:prSet/>
      <dgm:spPr/>
      <dgm:t>
        <a:bodyPr/>
        <a:lstStyle/>
        <a:p>
          <a:endParaRPr lang="en-US"/>
        </a:p>
      </dgm:t>
    </dgm:pt>
    <dgm:pt modelId="{7671E48A-21A0-450A-8E2C-69CBC62BAF3C}">
      <dgm:prSet custT="1"/>
      <dgm:spPr>
        <a:solidFill>
          <a:srgbClr val="CC99FF"/>
        </a:solidFill>
      </dgm:spPr>
      <dgm:t>
        <a:bodyPr/>
        <a:lstStyle/>
        <a:p>
          <a:pPr>
            <a:buNone/>
          </a:pPr>
          <a:r>
            <a:rPr lang="en-US" sz="2000" b="1" dirty="0">
              <a:solidFill>
                <a:schemeClr val="tx1"/>
              </a:solidFill>
              <a:latin typeface="Alexandria"/>
            </a:rPr>
            <a:t>Documentation and Record Keeping</a:t>
          </a:r>
        </a:p>
      </dgm:t>
    </dgm:pt>
    <dgm:pt modelId="{1ED7B131-B326-4134-8376-2677D6BB5BC6}" type="parTrans" cxnId="{57E2805C-A211-4286-BEDD-993E7445BB18}">
      <dgm:prSet/>
      <dgm:spPr/>
      <dgm:t>
        <a:bodyPr/>
        <a:lstStyle/>
        <a:p>
          <a:endParaRPr lang="en-US"/>
        </a:p>
      </dgm:t>
    </dgm:pt>
    <dgm:pt modelId="{574D2202-BF4B-4521-AC14-A4FFED21F68B}" type="sibTrans" cxnId="{57E2805C-A211-4286-BEDD-993E7445BB18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460876" custScaleY="80037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6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6" custScaleX="100917" custScaleY="160002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6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6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6" custScaleY="165242" custLinFactNeighborX="-621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6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6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6" custScaleY="165243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6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40EBF06E-126B-4038-BB2E-707BF0CB5A8E}" type="pres">
      <dgm:prSet presAssocID="{9B1B8D06-CC66-4561-908A-17E7F5697F91}" presName="Name37" presStyleLbl="parChTrans1D2" presStyleIdx="3" presStyleCnt="6"/>
      <dgm:spPr/>
    </dgm:pt>
    <dgm:pt modelId="{BE63531E-BDA5-4D2D-B5FE-5FBD0CD6BD35}" type="pres">
      <dgm:prSet presAssocID="{FF75B30D-DEB5-4E86-A7CF-D2EE6972DEED}" presName="hierRoot2" presStyleCnt="0">
        <dgm:presLayoutVars>
          <dgm:hierBranch val="init"/>
        </dgm:presLayoutVars>
      </dgm:prSet>
      <dgm:spPr/>
    </dgm:pt>
    <dgm:pt modelId="{2B33BE00-3CF8-432D-A44D-D9C6443BAC95}" type="pres">
      <dgm:prSet presAssocID="{FF75B30D-DEB5-4E86-A7CF-D2EE6972DEED}" presName="rootComposite" presStyleCnt="0"/>
      <dgm:spPr/>
    </dgm:pt>
    <dgm:pt modelId="{F8F7D3E8-881A-4BE4-BF72-B78A73099C66}" type="pres">
      <dgm:prSet presAssocID="{FF75B30D-DEB5-4E86-A7CF-D2EE6972DEED}" presName="rootText" presStyleLbl="node2" presStyleIdx="3" presStyleCnt="6" custScaleY="163914">
        <dgm:presLayoutVars>
          <dgm:chPref val="3"/>
        </dgm:presLayoutVars>
      </dgm:prSet>
      <dgm:spPr/>
    </dgm:pt>
    <dgm:pt modelId="{D9F7A041-48BE-424D-B9BD-F31D170AECF1}" type="pres">
      <dgm:prSet presAssocID="{FF75B30D-DEB5-4E86-A7CF-D2EE6972DEED}" presName="rootConnector" presStyleLbl="node2" presStyleIdx="3" presStyleCnt="6"/>
      <dgm:spPr/>
    </dgm:pt>
    <dgm:pt modelId="{5C3A4E89-C3E7-4CDF-AD26-71D2FCC291CB}" type="pres">
      <dgm:prSet presAssocID="{FF75B30D-DEB5-4E86-A7CF-D2EE6972DEED}" presName="hierChild4" presStyleCnt="0"/>
      <dgm:spPr/>
    </dgm:pt>
    <dgm:pt modelId="{006BCB9F-8703-4FB7-BAF5-1293C80EAA26}" type="pres">
      <dgm:prSet presAssocID="{FF75B30D-DEB5-4E86-A7CF-D2EE6972DEED}" presName="hierChild5" presStyleCnt="0"/>
      <dgm:spPr/>
    </dgm:pt>
    <dgm:pt modelId="{AE313AB4-F14A-4734-9C2C-1C64D4E7F3E4}" type="pres">
      <dgm:prSet presAssocID="{D6FAA750-22DA-4FAE-BAAE-1BDD42E7019D}" presName="Name37" presStyleLbl="parChTrans1D2" presStyleIdx="4" presStyleCnt="6"/>
      <dgm:spPr/>
    </dgm:pt>
    <dgm:pt modelId="{F44CA66C-D5EE-42F4-84F2-F6DB0218B140}" type="pres">
      <dgm:prSet presAssocID="{F455B2D8-2A27-402C-9EAF-060BDEB512CC}" presName="hierRoot2" presStyleCnt="0">
        <dgm:presLayoutVars>
          <dgm:hierBranch val="init"/>
        </dgm:presLayoutVars>
      </dgm:prSet>
      <dgm:spPr/>
    </dgm:pt>
    <dgm:pt modelId="{0E72AAB8-195F-47EC-9102-AE020600F6E8}" type="pres">
      <dgm:prSet presAssocID="{F455B2D8-2A27-402C-9EAF-060BDEB512CC}" presName="rootComposite" presStyleCnt="0"/>
      <dgm:spPr/>
    </dgm:pt>
    <dgm:pt modelId="{E09B4118-2050-4D13-9B77-F8E65F5B0DB8}" type="pres">
      <dgm:prSet presAssocID="{F455B2D8-2A27-402C-9EAF-060BDEB512CC}" presName="rootText" presStyleLbl="node2" presStyleIdx="4" presStyleCnt="6" custScaleY="167829">
        <dgm:presLayoutVars>
          <dgm:chPref val="3"/>
        </dgm:presLayoutVars>
      </dgm:prSet>
      <dgm:spPr/>
    </dgm:pt>
    <dgm:pt modelId="{59666CEB-A942-4B9C-A4F2-529EF807FCB4}" type="pres">
      <dgm:prSet presAssocID="{F455B2D8-2A27-402C-9EAF-060BDEB512CC}" presName="rootConnector" presStyleLbl="node2" presStyleIdx="4" presStyleCnt="6"/>
      <dgm:spPr/>
    </dgm:pt>
    <dgm:pt modelId="{7E99EA6F-37CA-40BE-8227-EB8767B3A90A}" type="pres">
      <dgm:prSet presAssocID="{F455B2D8-2A27-402C-9EAF-060BDEB512CC}" presName="hierChild4" presStyleCnt="0"/>
      <dgm:spPr/>
    </dgm:pt>
    <dgm:pt modelId="{E78CD834-8DAB-4A0A-A5A0-9C9A8563D033}" type="pres">
      <dgm:prSet presAssocID="{F455B2D8-2A27-402C-9EAF-060BDEB512CC}" presName="hierChild5" presStyleCnt="0"/>
      <dgm:spPr/>
    </dgm:pt>
    <dgm:pt modelId="{B4218C9B-8AF2-4622-BFDF-2B7A4BD19B7D}" type="pres">
      <dgm:prSet presAssocID="{1ED7B131-B326-4134-8376-2677D6BB5BC6}" presName="Name37" presStyleLbl="parChTrans1D2" presStyleIdx="5" presStyleCnt="6"/>
      <dgm:spPr/>
    </dgm:pt>
    <dgm:pt modelId="{098D86F0-0144-4995-A8FD-95661118037C}" type="pres">
      <dgm:prSet presAssocID="{7671E48A-21A0-450A-8E2C-69CBC62BAF3C}" presName="hierRoot2" presStyleCnt="0">
        <dgm:presLayoutVars>
          <dgm:hierBranch val="init"/>
        </dgm:presLayoutVars>
      </dgm:prSet>
      <dgm:spPr/>
    </dgm:pt>
    <dgm:pt modelId="{54DD8095-BAA5-4778-A050-C2066F12401F}" type="pres">
      <dgm:prSet presAssocID="{7671E48A-21A0-450A-8E2C-69CBC62BAF3C}" presName="rootComposite" presStyleCnt="0"/>
      <dgm:spPr/>
    </dgm:pt>
    <dgm:pt modelId="{24274EB6-DBD6-4A38-91D2-0B12D62C3D94}" type="pres">
      <dgm:prSet presAssocID="{7671E48A-21A0-450A-8E2C-69CBC62BAF3C}" presName="rootText" presStyleLbl="node2" presStyleIdx="5" presStyleCnt="6" custScaleY="160180" custLinFactNeighborX="145" custLinFactNeighborY="-2594">
        <dgm:presLayoutVars>
          <dgm:chPref val="3"/>
        </dgm:presLayoutVars>
      </dgm:prSet>
      <dgm:spPr/>
    </dgm:pt>
    <dgm:pt modelId="{A0EAF91B-609D-4159-926F-0918D6E5901E}" type="pres">
      <dgm:prSet presAssocID="{7671E48A-21A0-450A-8E2C-69CBC62BAF3C}" presName="rootConnector" presStyleLbl="node2" presStyleIdx="5" presStyleCnt="6"/>
      <dgm:spPr/>
    </dgm:pt>
    <dgm:pt modelId="{128E6ED8-D8F8-4724-896B-D322122FD44A}" type="pres">
      <dgm:prSet presAssocID="{7671E48A-21A0-450A-8E2C-69CBC62BAF3C}" presName="hierChild4" presStyleCnt="0"/>
      <dgm:spPr/>
    </dgm:pt>
    <dgm:pt modelId="{7BC41EDC-A1A1-43EE-98F2-CCC6EE1683A9}" type="pres">
      <dgm:prSet presAssocID="{7671E48A-21A0-450A-8E2C-69CBC62BAF3C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59FB5504-C20F-4DC2-94CA-4CEF92933FCF}" srcId="{F0BDE8FF-C464-4407-9C0D-67DD799182F9}" destId="{F455B2D8-2A27-402C-9EAF-060BDEB512CC}" srcOrd="4" destOrd="0" parTransId="{D6FAA750-22DA-4FAE-BAAE-1BDD42E7019D}" sibTransId="{7331AB37-8692-4854-B200-85690D50A0A3}"/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7AF0B328-6F53-4D30-ACBD-00DF9AB1B46E}" type="presOf" srcId="{F455B2D8-2A27-402C-9EAF-060BDEB512CC}" destId="{E09B4118-2050-4D13-9B77-F8E65F5B0DB8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57E2805C-A211-4286-BEDD-993E7445BB18}" srcId="{F0BDE8FF-C464-4407-9C0D-67DD799182F9}" destId="{7671E48A-21A0-450A-8E2C-69CBC62BAF3C}" srcOrd="5" destOrd="0" parTransId="{1ED7B131-B326-4134-8376-2677D6BB5BC6}" sibTransId="{574D2202-BF4B-4521-AC14-A4FFED21F68B}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37474668-02AE-49A9-A91A-AF8BB67771A4}" type="presOf" srcId="{F455B2D8-2A27-402C-9EAF-060BDEB512CC}" destId="{59666CEB-A942-4B9C-A4F2-529EF807FCB4}" srcOrd="1" destOrd="0" presId="urn:microsoft.com/office/officeart/2005/8/layout/orgChart1"/>
    <dgm:cxn modelId="{9326BA74-B45B-438A-8C89-9D67A5BFD472}" type="presOf" srcId="{9B1B8D06-CC66-4561-908A-17E7F5697F91}" destId="{40EBF06E-126B-4038-BB2E-707BF0CB5A8E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3C90FF58-6B22-4116-AF37-C5E4063FEE52}" type="presOf" srcId="{1ED7B131-B326-4134-8376-2677D6BB5BC6}" destId="{B4218C9B-8AF2-4622-BFDF-2B7A4BD19B7D}" srcOrd="0" destOrd="0" presId="urn:microsoft.com/office/officeart/2005/8/layout/orgChart1"/>
    <dgm:cxn modelId="{95444F7B-57BD-4548-A507-7C3059FB415B}" srcId="{F0BDE8FF-C464-4407-9C0D-67DD799182F9}" destId="{FF75B30D-DEB5-4E86-A7CF-D2EE6972DEED}" srcOrd="3" destOrd="0" parTransId="{9B1B8D06-CC66-4561-908A-17E7F5697F91}" sibTransId="{8513E673-1D30-4203-9C77-555B831EF7DC}"/>
    <dgm:cxn modelId="{835DC080-720E-4C4F-BD3D-37EBDF1B82A5}" type="presOf" srcId="{FF75B30D-DEB5-4E86-A7CF-D2EE6972DEED}" destId="{F8F7D3E8-881A-4BE4-BF72-B78A73099C66}" srcOrd="0" destOrd="0" presId="urn:microsoft.com/office/officeart/2005/8/layout/orgChart1"/>
    <dgm:cxn modelId="{D4DAF58D-9415-4302-AFA6-ABFBCFE19CD3}" type="presOf" srcId="{D6FAA750-22DA-4FAE-BAAE-1BDD42E7019D}" destId="{AE313AB4-F14A-4734-9C2C-1C64D4E7F3E4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38A674A0-89A5-478C-AA28-ACED4964E0B1}" type="presOf" srcId="{7671E48A-21A0-450A-8E2C-69CBC62BAF3C}" destId="{A0EAF91B-609D-4159-926F-0918D6E5901E}" srcOrd="1" destOrd="0" presId="urn:microsoft.com/office/officeart/2005/8/layout/orgChart1"/>
    <dgm:cxn modelId="{9EE24EB0-96B9-4117-9A9D-DA24E11FBE23}" type="presOf" srcId="{7671E48A-21A0-450A-8E2C-69CBC62BAF3C}" destId="{24274EB6-DBD6-4A38-91D2-0B12D62C3D9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CED5C2EA-D08E-46FD-8B08-A9FB0BFB5F0A}" type="presOf" srcId="{FF75B30D-DEB5-4E86-A7CF-D2EE6972DEED}" destId="{D9F7A041-48BE-424D-B9BD-F31D170AECF1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9F1C829E-67AD-4053-937D-1D49ED682287}" type="presParOf" srcId="{938522C4-AD99-4552-AFA7-BDA73FEA72D4}" destId="{40EBF06E-126B-4038-BB2E-707BF0CB5A8E}" srcOrd="6" destOrd="0" presId="urn:microsoft.com/office/officeart/2005/8/layout/orgChart1"/>
    <dgm:cxn modelId="{5FC040BE-4E92-442E-8D39-8287EBB4BA54}" type="presParOf" srcId="{938522C4-AD99-4552-AFA7-BDA73FEA72D4}" destId="{BE63531E-BDA5-4D2D-B5FE-5FBD0CD6BD35}" srcOrd="7" destOrd="0" presId="urn:microsoft.com/office/officeart/2005/8/layout/orgChart1"/>
    <dgm:cxn modelId="{F29C4E1B-E542-48D0-88B8-5BE81AF1BA92}" type="presParOf" srcId="{BE63531E-BDA5-4D2D-B5FE-5FBD0CD6BD35}" destId="{2B33BE00-3CF8-432D-A44D-D9C6443BAC95}" srcOrd="0" destOrd="0" presId="urn:microsoft.com/office/officeart/2005/8/layout/orgChart1"/>
    <dgm:cxn modelId="{140445E6-93A2-47FF-9A12-42CAC89D1183}" type="presParOf" srcId="{2B33BE00-3CF8-432D-A44D-D9C6443BAC95}" destId="{F8F7D3E8-881A-4BE4-BF72-B78A73099C66}" srcOrd="0" destOrd="0" presId="urn:microsoft.com/office/officeart/2005/8/layout/orgChart1"/>
    <dgm:cxn modelId="{39CB26E7-61F2-44A5-AEAD-E99726E3177A}" type="presParOf" srcId="{2B33BE00-3CF8-432D-A44D-D9C6443BAC95}" destId="{D9F7A041-48BE-424D-B9BD-F31D170AECF1}" srcOrd="1" destOrd="0" presId="urn:microsoft.com/office/officeart/2005/8/layout/orgChart1"/>
    <dgm:cxn modelId="{35305D3E-20D8-45EE-B51A-F4A5312666EB}" type="presParOf" srcId="{BE63531E-BDA5-4D2D-B5FE-5FBD0CD6BD35}" destId="{5C3A4E89-C3E7-4CDF-AD26-71D2FCC291CB}" srcOrd="1" destOrd="0" presId="urn:microsoft.com/office/officeart/2005/8/layout/orgChart1"/>
    <dgm:cxn modelId="{9D4F269A-F6D1-46A8-B1ED-84DA256847E6}" type="presParOf" srcId="{BE63531E-BDA5-4D2D-B5FE-5FBD0CD6BD35}" destId="{006BCB9F-8703-4FB7-BAF5-1293C80EAA26}" srcOrd="2" destOrd="0" presId="urn:microsoft.com/office/officeart/2005/8/layout/orgChart1"/>
    <dgm:cxn modelId="{DEBD479E-9804-4E1F-A08D-576FE611BA41}" type="presParOf" srcId="{938522C4-AD99-4552-AFA7-BDA73FEA72D4}" destId="{AE313AB4-F14A-4734-9C2C-1C64D4E7F3E4}" srcOrd="8" destOrd="0" presId="urn:microsoft.com/office/officeart/2005/8/layout/orgChart1"/>
    <dgm:cxn modelId="{D3FEBDCF-B4EC-4978-9609-8C85F5A2CF51}" type="presParOf" srcId="{938522C4-AD99-4552-AFA7-BDA73FEA72D4}" destId="{F44CA66C-D5EE-42F4-84F2-F6DB0218B140}" srcOrd="9" destOrd="0" presId="urn:microsoft.com/office/officeart/2005/8/layout/orgChart1"/>
    <dgm:cxn modelId="{ABFD661A-3850-4BA7-90FD-609BE6F5FBA4}" type="presParOf" srcId="{F44CA66C-D5EE-42F4-84F2-F6DB0218B140}" destId="{0E72AAB8-195F-47EC-9102-AE020600F6E8}" srcOrd="0" destOrd="0" presId="urn:microsoft.com/office/officeart/2005/8/layout/orgChart1"/>
    <dgm:cxn modelId="{93A7A16D-B7A4-41AB-81CC-5D66D15CCFE1}" type="presParOf" srcId="{0E72AAB8-195F-47EC-9102-AE020600F6E8}" destId="{E09B4118-2050-4D13-9B77-F8E65F5B0DB8}" srcOrd="0" destOrd="0" presId="urn:microsoft.com/office/officeart/2005/8/layout/orgChart1"/>
    <dgm:cxn modelId="{729ECFE1-8833-4562-BEF8-EBDB566117A1}" type="presParOf" srcId="{0E72AAB8-195F-47EC-9102-AE020600F6E8}" destId="{59666CEB-A942-4B9C-A4F2-529EF807FCB4}" srcOrd="1" destOrd="0" presId="urn:microsoft.com/office/officeart/2005/8/layout/orgChart1"/>
    <dgm:cxn modelId="{27E8ACB4-F670-47FA-972A-118D8CFC513B}" type="presParOf" srcId="{F44CA66C-D5EE-42F4-84F2-F6DB0218B140}" destId="{7E99EA6F-37CA-40BE-8227-EB8767B3A90A}" srcOrd="1" destOrd="0" presId="urn:microsoft.com/office/officeart/2005/8/layout/orgChart1"/>
    <dgm:cxn modelId="{F3888747-79E6-464F-9E5B-1D959CDF7972}" type="presParOf" srcId="{F44CA66C-D5EE-42F4-84F2-F6DB0218B140}" destId="{E78CD834-8DAB-4A0A-A5A0-9C9A8563D033}" srcOrd="2" destOrd="0" presId="urn:microsoft.com/office/officeart/2005/8/layout/orgChart1"/>
    <dgm:cxn modelId="{56F36EA1-A041-47B2-AFEC-A45F9C3A52E6}" type="presParOf" srcId="{938522C4-AD99-4552-AFA7-BDA73FEA72D4}" destId="{B4218C9B-8AF2-4622-BFDF-2B7A4BD19B7D}" srcOrd="10" destOrd="0" presId="urn:microsoft.com/office/officeart/2005/8/layout/orgChart1"/>
    <dgm:cxn modelId="{2BAE34AA-3AA0-482B-B8B3-8C43F9105944}" type="presParOf" srcId="{938522C4-AD99-4552-AFA7-BDA73FEA72D4}" destId="{098D86F0-0144-4995-A8FD-95661118037C}" srcOrd="11" destOrd="0" presId="urn:microsoft.com/office/officeart/2005/8/layout/orgChart1"/>
    <dgm:cxn modelId="{C7A368B1-9446-4E95-A3F4-282AE0C5D250}" type="presParOf" srcId="{098D86F0-0144-4995-A8FD-95661118037C}" destId="{54DD8095-BAA5-4778-A050-C2066F12401F}" srcOrd="0" destOrd="0" presId="urn:microsoft.com/office/officeart/2005/8/layout/orgChart1"/>
    <dgm:cxn modelId="{1DABBE52-1C4C-4393-A4F4-901BCEF231E3}" type="presParOf" srcId="{54DD8095-BAA5-4778-A050-C2066F12401F}" destId="{24274EB6-DBD6-4A38-91D2-0B12D62C3D94}" srcOrd="0" destOrd="0" presId="urn:microsoft.com/office/officeart/2005/8/layout/orgChart1"/>
    <dgm:cxn modelId="{3202A45A-F160-4B75-908C-8A1E8BDED709}" type="presParOf" srcId="{54DD8095-BAA5-4778-A050-C2066F12401F}" destId="{A0EAF91B-609D-4159-926F-0918D6E5901E}" srcOrd="1" destOrd="0" presId="urn:microsoft.com/office/officeart/2005/8/layout/orgChart1"/>
    <dgm:cxn modelId="{F04F19BA-3CF3-4D51-B481-D4C2693A170C}" type="presParOf" srcId="{098D86F0-0144-4995-A8FD-95661118037C}" destId="{128E6ED8-D8F8-4724-896B-D322122FD44A}" srcOrd="1" destOrd="0" presId="urn:microsoft.com/office/officeart/2005/8/layout/orgChart1"/>
    <dgm:cxn modelId="{8CBEA967-9CD3-46D9-AB21-14B9D2326D22}" type="presParOf" srcId="{098D86F0-0144-4995-A8FD-95661118037C}" destId="{7BC41EDC-A1A1-43EE-98F2-CCC6EE1683A9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Payment Methods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66FFCC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Paper Check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Bank Transfer / ACH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CC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Credit Card</a:t>
          </a: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F75B30D-DEB5-4E86-A7CF-D2EE6972DEED}">
      <dgm:prSet custT="1"/>
      <dgm:spPr>
        <a:solidFill>
          <a:srgbClr val="FFCCFF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Online Payment Portals</a:t>
          </a:r>
        </a:p>
      </dgm:t>
    </dgm:pt>
    <dgm:pt modelId="{9B1B8D06-CC66-4561-908A-17E7F5697F91}" type="parTrans" cxnId="{95444F7B-57BD-4548-A507-7C3059FB415B}">
      <dgm:prSet/>
      <dgm:spPr/>
      <dgm:t>
        <a:bodyPr/>
        <a:lstStyle/>
        <a:p>
          <a:endParaRPr lang="en-US"/>
        </a:p>
      </dgm:t>
    </dgm:pt>
    <dgm:pt modelId="{8513E673-1D30-4203-9C77-555B831EF7DC}" type="sibTrans" cxnId="{95444F7B-57BD-4548-A507-7C3059FB415B}">
      <dgm:prSet/>
      <dgm:spPr/>
      <dgm:t>
        <a:bodyPr/>
        <a:lstStyle/>
        <a:p>
          <a:endParaRPr lang="en-US"/>
        </a:p>
      </dgm:t>
    </dgm:pt>
    <dgm:pt modelId="{3E68087E-54AD-4944-B2FA-6664BD755DF6}">
      <dgm:prSet custT="1"/>
      <dgm:spPr>
        <a:solidFill>
          <a:srgbClr val="CC99FF"/>
        </a:solidFill>
      </dgm:spPr>
      <dgm:t>
        <a:bodyPr/>
        <a:lstStyle/>
        <a:p>
          <a:pPr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Lockbox System</a:t>
          </a:r>
        </a:p>
      </dgm:t>
    </dgm:pt>
    <dgm:pt modelId="{6A43588C-9AE1-4557-9A67-747D4870D55A}" type="parTrans" cxnId="{1E3FE012-2045-4A71-BDE8-FA6ADEBF0BD4}">
      <dgm:prSet/>
      <dgm:spPr/>
      <dgm:t>
        <a:bodyPr/>
        <a:lstStyle/>
        <a:p>
          <a:endParaRPr lang="en-US"/>
        </a:p>
      </dgm:t>
    </dgm:pt>
    <dgm:pt modelId="{FDC66078-3A85-4C17-807B-85572E3F8D38}" type="sibTrans" cxnId="{1E3FE012-2045-4A71-BDE8-FA6ADEBF0BD4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225451" custScaleY="63607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5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5" custScaleY="90949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5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5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5" custScaleY="87036" custLinFactNeighborX="-621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5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5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5" custScaleY="87469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5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40EBF06E-126B-4038-BB2E-707BF0CB5A8E}" type="pres">
      <dgm:prSet presAssocID="{9B1B8D06-CC66-4561-908A-17E7F5697F91}" presName="Name37" presStyleLbl="parChTrans1D2" presStyleIdx="3" presStyleCnt="5"/>
      <dgm:spPr/>
    </dgm:pt>
    <dgm:pt modelId="{BE63531E-BDA5-4D2D-B5FE-5FBD0CD6BD35}" type="pres">
      <dgm:prSet presAssocID="{FF75B30D-DEB5-4E86-A7CF-D2EE6972DEED}" presName="hierRoot2" presStyleCnt="0">
        <dgm:presLayoutVars>
          <dgm:hierBranch val="init"/>
        </dgm:presLayoutVars>
      </dgm:prSet>
      <dgm:spPr/>
    </dgm:pt>
    <dgm:pt modelId="{2B33BE00-3CF8-432D-A44D-D9C6443BAC95}" type="pres">
      <dgm:prSet presAssocID="{FF75B30D-DEB5-4E86-A7CF-D2EE6972DEED}" presName="rootComposite" presStyleCnt="0"/>
      <dgm:spPr/>
    </dgm:pt>
    <dgm:pt modelId="{F8F7D3E8-881A-4BE4-BF72-B78A73099C66}" type="pres">
      <dgm:prSet presAssocID="{FF75B30D-DEB5-4E86-A7CF-D2EE6972DEED}" presName="rootText" presStyleLbl="node2" presStyleIdx="3" presStyleCnt="5" custScaleY="89210">
        <dgm:presLayoutVars>
          <dgm:chPref val="3"/>
        </dgm:presLayoutVars>
      </dgm:prSet>
      <dgm:spPr/>
    </dgm:pt>
    <dgm:pt modelId="{D9F7A041-48BE-424D-B9BD-F31D170AECF1}" type="pres">
      <dgm:prSet presAssocID="{FF75B30D-DEB5-4E86-A7CF-D2EE6972DEED}" presName="rootConnector" presStyleLbl="node2" presStyleIdx="3" presStyleCnt="5"/>
      <dgm:spPr/>
    </dgm:pt>
    <dgm:pt modelId="{5C3A4E89-C3E7-4CDF-AD26-71D2FCC291CB}" type="pres">
      <dgm:prSet presAssocID="{FF75B30D-DEB5-4E86-A7CF-D2EE6972DEED}" presName="hierChild4" presStyleCnt="0"/>
      <dgm:spPr/>
    </dgm:pt>
    <dgm:pt modelId="{006BCB9F-8703-4FB7-BAF5-1293C80EAA26}" type="pres">
      <dgm:prSet presAssocID="{FF75B30D-DEB5-4E86-A7CF-D2EE6972DEED}" presName="hierChild5" presStyleCnt="0"/>
      <dgm:spPr/>
    </dgm:pt>
    <dgm:pt modelId="{982665A0-31F1-4893-A5B4-826EFEF2CF6A}" type="pres">
      <dgm:prSet presAssocID="{6A43588C-9AE1-4557-9A67-747D4870D55A}" presName="Name37" presStyleLbl="parChTrans1D2" presStyleIdx="4" presStyleCnt="5"/>
      <dgm:spPr/>
    </dgm:pt>
    <dgm:pt modelId="{4F9C1AAC-3480-4CB4-BD6B-E50C817D7CC8}" type="pres">
      <dgm:prSet presAssocID="{3E68087E-54AD-4944-B2FA-6664BD755DF6}" presName="hierRoot2" presStyleCnt="0">
        <dgm:presLayoutVars>
          <dgm:hierBranch val="init"/>
        </dgm:presLayoutVars>
      </dgm:prSet>
      <dgm:spPr/>
    </dgm:pt>
    <dgm:pt modelId="{4E48567B-C72E-496C-A079-09E90D53F1BE}" type="pres">
      <dgm:prSet presAssocID="{3E68087E-54AD-4944-B2FA-6664BD755DF6}" presName="rootComposite" presStyleCnt="0"/>
      <dgm:spPr/>
    </dgm:pt>
    <dgm:pt modelId="{7AD75859-E29A-4609-A6D7-793F8EAD8560}" type="pres">
      <dgm:prSet presAssocID="{3E68087E-54AD-4944-B2FA-6664BD755DF6}" presName="rootText" presStyleLbl="node2" presStyleIdx="4" presStyleCnt="5" custScaleY="93495">
        <dgm:presLayoutVars>
          <dgm:chPref val="3"/>
        </dgm:presLayoutVars>
      </dgm:prSet>
      <dgm:spPr/>
    </dgm:pt>
    <dgm:pt modelId="{B75EF5FF-C156-447B-9EAC-49F0A4907AFD}" type="pres">
      <dgm:prSet presAssocID="{3E68087E-54AD-4944-B2FA-6664BD755DF6}" presName="rootConnector" presStyleLbl="node2" presStyleIdx="4" presStyleCnt="5"/>
      <dgm:spPr/>
    </dgm:pt>
    <dgm:pt modelId="{A548362B-850E-45AD-904F-7B9628D05E65}" type="pres">
      <dgm:prSet presAssocID="{3E68087E-54AD-4944-B2FA-6664BD755DF6}" presName="hierChild4" presStyleCnt="0"/>
      <dgm:spPr/>
    </dgm:pt>
    <dgm:pt modelId="{7EE7DB00-0129-487D-9DCC-AC5CB8A3FBE0}" type="pres">
      <dgm:prSet presAssocID="{3E68087E-54AD-4944-B2FA-6664BD755DF6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1E3FE012-2045-4A71-BDE8-FA6ADEBF0BD4}" srcId="{F0BDE8FF-C464-4407-9C0D-67DD799182F9}" destId="{3E68087E-54AD-4944-B2FA-6664BD755DF6}" srcOrd="4" destOrd="0" parTransId="{6A43588C-9AE1-4557-9A67-747D4870D55A}" sibTransId="{FDC66078-3A85-4C17-807B-85572E3F8D38}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D4BDC40-74D1-4B26-8132-39A15B739E43}" type="presOf" srcId="{3E68087E-54AD-4944-B2FA-6664BD755DF6}" destId="{B75EF5FF-C156-447B-9EAC-49F0A4907AFD}" srcOrd="1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9326BA74-B45B-438A-8C89-9D67A5BFD472}" type="presOf" srcId="{9B1B8D06-CC66-4561-908A-17E7F5697F91}" destId="{40EBF06E-126B-4038-BB2E-707BF0CB5A8E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7A649178-943C-4912-95BF-A2A74F7ED2CC}" type="presOf" srcId="{3E68087E-54AD-4944-B2FA-6664BD755DF6}" destId="{7AD75859-E29A-4609-A6D7-793F8EAD8560}" srcOrd="0" destOrd="0" presId="urn:microsoft.com/office/officeart/2005/8/layout/orgChart1"/>
    <dgm:cxn modelId="{95444F7B-57BD-4548-A507-7C3059FB415B}" srcId="{F0BDE8FF-C464-4407-9C0D-67DD799182F9}" destId="{FF75B30D-DEB5-4E86-A7CF-D2EE6972DEED}" srcOrd="3" destOrd="0" parTransId="{9B1B8D06-CC66-4561-908A-17E7F5697F91}" sibTransId="{8513E673-1D30-4203-9C77-555B831EF7DC}"/>
    <dgm:cxn modelId="{835DC080-720E-4C4F-BD3D-37EBDF1B82A5}" type="presOf" srcId="{FF75B30D-DEB5-4E86-A7CF-D2EE6972DEED}" destId="{F8F7D3E8-881A-4BE4-BF72-B78A73099C66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CED5C2EA-D08E-46FD-8B08-A9FB0BFB5F0A}" type="presOf" srcId="{FF75B30D-DEB5-4E86-A7CF-D2EE6972DEED}" destId="{D9F7A041-48BE-424D-B9BD-F31D170AECF1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DF66F7FF-5551-43A4-89BB-F93F29E8C36E}" type="presOf" srcId="{6A43588C-9AE1-4557-9A67-747D4870D55A}" destId="{982665A0-31F1-4893-A5B4-826EFEF2CF6A}" srcOrd="0" destOrd="0" presId="urn:microsoft.com/office/officeart/2005/8/layout/orgChart1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9F1C829E-67AD-4053-937D-1D49ED682287}" type="presParOf" srcId="{938522C4-AD99-4552-AFA7-BDA73FEA72D4}" destId="{40EBF06E-126B-4038-BB2E-707BF0CB5A8E}" srcOrd="6" destOrd="0" presId="urn:microsoft.com/office/officeart/2005/8/layout/orgChart1"/>
    <dgm:cxn modelId="{5FC040BE-4E92-442E-8D39-8287EBB4BA54}" type="presParOf" srcId="{938522C4-AD99-4552-AFA7-BDA73FEA72D4}" destId="{BE63531E-BDA5-4D2D-B5FE-5FBD0CD6BD35}" srcOrd="7" destOrd="0" presId="urn:microsoft.com/office/officeart/2005/8/layout/orgChart1"/>
    <dgm:cxn modelId="{F29C4E1B-E542-48D0-88B8-5BE81AF1BA92}" type="presParOf" srcId="{BE63531E-BDA5-4D2D-B5FE-5FBD0CD6BD35}" destId="{2B33BE00-3CF8-432D-A44D-D9C6443BAC95}" srcOrd="0" destOrd="0" presId="urn:microsoft.com/office/officeart/2005/8/layout/orgChart1"/>
    <dgm:cxn modelId="{140445E6-93A2-47FF-9A12-42CAC89D1183}" type="presParOf" srcId="{2B33BE00-3CF8-432D-A44D-D9C6443BAC95}" destId="{F8F7D3E8-881A-4BE4-BF72-B78A73099C66}" srcOrd="0" destOrd="0" presId="urn:microsoft.com/office/officeart/2005/8/layout/orgChart1"/>
    <dgm:cxn modelId="{39CB26E7-61F2-44A5-AEAD-E99726E3177A}" type="presParOf" srcId="{2B33BE00-3CF8-432D-A44D-D9C6443BAC95}" destId="{D9F7A041-48BE-424D-B9BD-F31D170AECF1}" srcOrd="1" destOrd="0" presId="urn:microsoft.com/office/officeart/2005/8/layout/orgChart1"/>
    <dgm:cxn modelId="{35305D3E-20D8-45EE-B51A-F4A5312666EB}" type="presParOf" srcId="{BE63531E-BDA5-4D2D-B5FE-5FBD0CD6BD35}" destId="{5C3A4E89-C3E7-4CDF-AD26-71D2FCC291CB}" srcOrd="1" destOrd="0" presId="urn:microsoft.com/office/officeart/2005/8/layout/orgChart1"/>
    <dgm:cxn modelId="{9D4F269A-F6D1-46A8-B1ED-84DA256847E6}" type="presParOf" srcId="{BE63531E-BDA5-4D2D-B5FE-5FBD0CD6BD35}" destId="{006BCB9F-8703-4FB7-BAF5-1293C80EAA26}" srcOrd="2" destOrd="0" presId="urn:microsoft.com/office/officeart/2005/8/layout/orgChart1"/>
    <dgm:cxn modelId="{2A2C9E94-30DE-4A3B-A0D5-49CD8D303C1F}" type="presParOf" srcId="{938522C4-AD99-4552-AFA7-BDA73FEA72D4}" destId="{982665A0-31F1-4893-A5B4-826EFEF2CF6A}" srcOrd="8" destOrd="0" presId="urn:microsoft.com/office/officeart/2005/8/layout/orgChart1"/>
    <dgm:cxn modelId="{4C7ADFBE-B2A6-4CE7-8317-8FE4A969E7D0}" type="presParOf" srcId="{938522C4-AD99-4552-AFA7-BDA73FEA72D4}" destId="{4F9C1AAC-3480-4CB4-BD6B-E50C817D7CC8}" srcOrd="9" destOrd="0" presId="urn:microsoft.com/office/officeart/2005/8/layout/orgChart1"/>
    <dgm:cxn modelId="{7072FE71-7558-497A-95CA-DA57B6B62F14}" type="presParOf" srcId="{4F9C1AAC-3480-4CB4-BD6B-E50C817D7CC8}" destId="{4E48567B-C72E-496C-A079-09E90D53F1BE}" srcOrd="0" destOrd="0" presId="urn:microsoft.com/office/officeart/2005/8/layout/orgChart1"/>
    <dgm:cxn modelId="{FA523348-ACD3-480F-AD5B-9859CA3E652E}" type="presParOf" srcId="{4E48567B-C72E-496C-A079-09E90D53F1BE}" destId="{7AD75859-E29A-4609-A6D7-793F8EAD8560}" srcOrd="0" destOrd="0" presId="urn:microsoft.com/office/officeart/2005/8/layout/orgChart1"/>
    <dgm:cxn modelId="{C5DE63E9-D5F1-498E-BDEB-D22EE90BC690}" type="presParOf" srcId="{4E48567B-C72E-496C-A079-09E90D53F1BE}" destId="{B75EF5FF-C156-447B-9EAC-49F0A4907AFD}" srcOrd="1" destOrd="0" presId="urn:microsoft.com/office/officeart/2005/8/layout/orgChart1"/>
    <dgm:cxn modelId="{97177277-C167-4C52-9573-38BC1AF797A8}" type="presParOf" srcId="{4F9C1AAC-3480-4CB4-BD6B-E50C817D7CC8}" destId="{A548362B-850E-45AD-904F-7B9628D05E65}" srcOrd="1" destOrd="0" presId="urn:microsoft.com/office/officeart/2005/8/layout/orgChart1"/>
    <dgm:cxn modelId="{848BFF73-39A6-4177-9D99-6150B8977F82}" type="presParOf" srcId="{4F9C1AAC-3480-4CB4-BD6B-E50C817D7CC8}" destId="{7EE7DB00-0129-487D-9DCC-AC5CB8A3FBE0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Delinquency Management Strategies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66FFCC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1 – Friendly Reminder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2 – Initial Written Notice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CC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3 – Legal Notice (e.g., Three-Day Notice)</a:t>
          </a: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F75B30D-DEB5-4E86-A7CF-D2EE6972DEED}">
      <dgm:prSet custT="1"/>
      <dgm:spPr>
        <a:solidFill>
          <a:srgbClr val="FFCCFF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4 – Temporary Payment Agreement</a:t>
          </a:r>
        </a:p>
      </dgm:t>
    </dgm:pt>
    <dgm:pt modelId="{9B1B8D06-CC66-4561-908A-17E7F5697F91}" type="parTrans" cxnId="{95444F7B-57BD-4548-A507-7C3059FB415B}">
      <dgm:prSet/>
      <dgm:spPr/>
      <dgm:t>
        <a:bodyPr/>
        <a:lstStyle/>
        <a:p>
          <a:endParaRPr lang="en-US"/>
        </a:p>
      </dgm:t>
    </dgm:pt>
    <dgm:pt modelId="{8513E673-1D30-4203-9C77-555B831EF7DC}" type="sibTrans" cxnId="{95444F7B-57BD-4548-A507-7C3059FB415B}">
      <dgm:prSet/>
      <dgm:spPr/>
      <dgm:t>
        <a:bodyPr/>
        <a:lstStyle/>
        <a:p>
          <a:endParaRPr lang="en-US"/>
        </a:p>
      </dgm:t>
    </dgm:pt>
    <dgm:pt modelId="{3E68087E-54AD-4944-B2FA-6664BD755DF6}">
      <dgm:prSet custT="1"/>
      <dgm:spPr>
        <a:solidFill>
          <a:srgbClr val="CC99FF"/>
        </a:solidFill>
      </dgm:spPr>
      <dgm:t>
        <a:bodyPr/>
        <a:lstStyle/>
        <a:p>
          <a:pPr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5 – Legal Action / Eviction</a:t>
          </a:r>
        </a:p>
      </dgm:t>
    </dgm:pt>
    <dgm:pt modelId="{6A43588C-9AE1-4557-9A67-747D4870D55A}" type="parTrans" cxnId="{1E3FE012-2045-4A71-BDE8-FA6ADEBF0BD4}">
      <dgm:prSet/>
      <dgm:spPr/>
      <dgm:t>
        <a:bodyPr/>
        <a:lstStyle/>
        <a:p>
          <a:endParaRPr lang="en-US"/>
        </a:p>
      </dgm:t>
    </dgm:pt>
    <dgm:pt modelId="{FDC66078-3A85-4C17-807B-85572E3F8D38}" type="sibTrans" cxnId="{1E3FE012-2045-4A71-BDE8-FA6ADEBF0BD4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297546" custScaleY="62927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5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5" custScaleY="127631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5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5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5" custScaleY="122139" custLinFactNeighborX="-621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5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5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5" custScaleY="122747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5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40EBF06E-126B-4038-BB2E-707BF0CB5A8E}" type="pres">
      <dgm:prSet presAssocID="{9B1B8D06-CC66-4561-908A-17E7F5697F91}" presName="Name37" presStyleLbl="parChTrans1D2" presStyleIdx="3" presStyleCnt="5"/>
      <dgm:spPr/>
    </dgm:pt>
    <dgm:pt modelId="{BE63531E-BDA5-4D2D-B5FE-5FBD0CD6BD35}" type="pres">
      <dgm:prSet presAssocID="{FF75B30D-DEB5-4E86-A7CF-D2EE6972DEED}" presName="hierRoot2" presStyleCnt="0">
        <dgm:presLayoutVars>
          <dgm:hierBranch val="init"/>
        </dgm:presLayoutVars>
      </dgm:prSet>
      <dgm:spPr/>
    </dgm:pt>
    <dgm:pt modelId="{2B33BE00-3CF8-432D-A44D-D9C6443BAC95}" type="pres">
      <dgm:prSet presAssocID="{FF75B30D-DEB5-4E86-A7CF-D2EE6972DEED}" presName="rootComposite" presStyleCnt="0"/>
      <dgm:spPr/>
    </dgm:pt>
    <dgm:pt modelId="{F8F7D3E8-881A-4BE4-BF72-B78A73099C66}" type="pres">
      <dgm:prSet presAssocID="{FF75B30D-DEB5-4E86-A7CF-D2EE6972DEED}" presName="rootText" presStyleLbl="node2" presStyleIdx="3" presStyleCnt="5" custScaleY="125190">
        <dgm:presLayoutVars>
          <dgm:chPref val="3"/>
        </dgm:presLayoutVars>
      </dgm:prSet>
      <dgm:spPr/>
    </dgm:pt>
    <dgm:pt modelId="{D9F7A041-48BE-424D-B9BD-F31D170AECF1}" type="pres">
      <dgm:prSet presAssocID="{FF75B30D-DEB5-4E86-A7CF-D2EE6972DEED}" presName="rootConnector" presStyleLbl="node2" presStyleIdx="3" presStyleCnt="5"/>
      <dgm:spPr/>
    </dgm:pt>
    <dgm:pt modelId="{5C3A4E89-C3E7-4CDF-AD26-71D2FCC291CB}" type="pres">
      <dgm:prSet presAssocID="{FF75B30D-DEB5-4E86-A7CF-D2EE6972DEED}" presName="hierChild4" presStyleCnt="0"/>
      <dgm:spPr/>
    </dgm:pt>
    <dgm:pt modelId="{006BCB9F-8703-4FB7-BAF5-1293C80EAA26}" type="pres">
      <dgm:prSet presAssocID="{FF75B30D-DEB5-4E86-A7CF-D2EE6972DEED}" presName="hierChild5" presStyleCnt="0"/>
      <dgm:spPr/>
    </dgm:pt>
    <dgm:pt modelId="{982665A0-31F1-4893-A5B4-826EFEF2CF6A}" type="pres">
      <dgm:prSet presAssocID="{6A43588C-9AE1-4557-9A67-747D4870D55A}" presName="Name37" presStyleLbl="parChTrans1D2" presStyleIdx="4" presStyleCnt="5"/>
      <dgm:spPr/>
    </dgm:pt>
    <dgm:pt modelId="{4F9C1AAC-3480-4CB4-BD6B-E50C817D7CC8}" type="pres">
      <dgm:prSet presAssocID="{3E68087E-54AD-4944-B2FA-6664BD755DF6}" presName="hierRoot2" presStyleCnt="0">
        <dgm:presLayoutVars>
          <dgm:hierBranch val="init"/>
        </dgm:presLayoutVars>
      </dgm:prSet>
      <dgm:spPr/>
    </dgm:pt>
    <dgm:pt modelId="{4E48567B-C72E-496C-A079-09E90D53F1BE}" type="pres">
      <dgm:prSet presAssocID="{3E68087E-54AD-4944-B2FA-6664BD755DF6}" presName="rootComposite" presStyleCnt="0"/>
      <dgm:spPr/>
    </dgm:pt>
    <dgm:pt modelId="{7AD75859-E29A-4609-A6D7-793F8EAD8560}" type="pres">
      <dgm:prSet presAssocID="{3E68087E-54AD-4944-B2FA-6664BD755DF6}" presName="rootText" presStyleLbl="node2" presStyleIdx="4" presStyleCnt="5" custScaleY="131203">
        <dgm:presLayoutVars>
          <dgm:chPref val="3"/>
        </dgm:presLayoutVars>
      </dgm:prSet>
      <dgm:spPr/>
    </dgm:pt>
    <dgm:pt modelId="{B75EF5FF-C156-447B-9EAC-49F0A4907AFD}" type="pres">
      <dgm:prSet presAssocID="{3E68087E-54AD-4944-B2FA-6664BD755DF6}" presName="rootConnector" presStyleLbl="node2" presStyleIdx="4" presStyleCnt="5"/>
      <dgm:spPr/>
    </dgm:pt>
    <dgm:pt modelId="{A548362B-850E-45AD-904F-7B9628D05E65}" type="pres">
      <dgm:prSet presAssocID="{3E68087E-54AD-4944-B2FA-6664BD755DF6}" presName="hierChild4" presStyleCnt="0"/>
      <dgm:spPr/>
    </dgm:pt>
    <dgm:pt modelId="{7EE7DB00-0129-487D-9DCC-AC5CB8A3FBE0}" type="pres">
      <dgm:prSet presAssocID="{3E68087E-54AD-4944-B2FA-6664BD755DF6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1E3FE012-2045-4A71-BDE8-FA6ADEBF0BD4}" srcId="{F0BDE8FF-C464-4407-9C0D-67DD799182F9}" destId="{3E68087E-54AD-4944-B2FA-6664BD755DF6}" srcOrd="4" destOrd="0" parTransId="{6A43588C-9AE1-4557-9A67-747D4870D55A}" sibTransId="{FDC66078-3A85-4C17-807B-85572E3F8D38}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D4BDC40-74D1-4B26-8132-39A15B739E43}" type="presOf" srcId="{3E68087E-54AD-4944-B2FA-6664BD755DF6}" destId="{B75EF5FF-C156-447B-9EAC-49F0A4907AFD}" srcOrd="1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9326BA74-B45B-438A-8C89-9D67A5BFD472}" type="presOf" srcId="{9B1B8D06-CC66-4561-908A-17E7F5697F91}" destId="{40EBF06E-126B-4038-BB2E-707BF0CB5A8E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7A649178-943C-4912-95BF-A2A74F7ED2CC}" type="presOf" srcId="{3E68087E-54AD-4944-B2FA-6664BD755DF6}" destId="{7AD75859-E29A-4609-A6D7-793F8EAD8560}" srcOrd="0" destOrd="0" presId="urn:microsoft.com/office/officeart/2005/8/layout/orgChart1"/>
    <dgm:cxn modelId="{95444F7B-57BD-4548-A507-7C3059FB415B}" srcId="{F0BDE8FF-C464-4407-9C0D-67DD799182F9}" destId="{FF75B30D-DEB5-4E86-A7CF-D2EE6972DEED}" srcOrd="3" destOrd="0" parTransId="{9B1B8D06-CC66-4561-908A-17E7F5697F91}" sibTransId="{8513E673-1D30-4203-9C77-555B831EF7DC}"/>
    <dgm:cxn modelId="{835DC080-720E-4C4F-BD3D-37EBDF1B82A5}" type="presOf" srcId="{FF75B30D-DEB5-4E86-A7CF-D2EE6972DEED}" destId="{F8F7D3E8-881A-4BE4-BF72-B78A73099C66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CED5C2EA-D08E-46FD-8B08-A9FB0BFB5F0A}" type="presOf" srcId="{FF75B30D-DEB5-4E86-A7CF-D2EE6972DEED}" destId="{D9F7A041-48BE-424D-B9BD-F31D170AECF1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DF66F7FF-5551-43A4-89BB-F93F29E8C36E}" type="presOf" srcId="{6A43588C-9AE1-4557-9A67-747D4870D55A}" destId="{982665A0-31F1-4893-A5B4-826EFEF2CF6A}" srcOrd="0" destOrd="0" presId="urn:microsoft.com/office/officeart/2005/8/layout/orgChart1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9F1C829E-67AD-4053-937D-1D49ED682287}" type="presParOf" srcId="{938522C4-AD99-4552-AFA7-BDA73FEA72D4}" destId="{40EBF06E-126B-4038-BB2E-707BF0CB5A8E}" srcOrd="6" destOrd="0" presId="urn:microsoft.com/office/officeart/2005/8/layout/orgChart1"/>
    <dgm:cxn modelId="{5FC040BE-4E92-442E-8D39-8287EBB4BA54}" type="presParOf" srcId="{938522C4-AD99-4552-AFA7-BDA73FEA72D4}" destId="{BE63531E-BDA5-4D2D-B5FE-5FBD0CD6BD35}" srcOrd="7" destOrd="0" presId="urn:microsoft.com/office/officeart/2005/8/layout/orgChart1"/>
    <dgm:cxn modelId="{F29C4E1B-E542-48D0-88B8-5BE81AF1BA92}" type="presParOf" srcId="{BE63531E-BDA5-4D2D-B5FE-5FBD0CD6BD35}" destId="{2B33BE00-3CF8-432D-A44D-D9C6443BAC95}" srcOrd="0" destOrd="0" presId="urn:microsoft.com/office/officeart/2005/8/layout/orgChart1"/>
    <dgm:cxn modelId="{140445E6-93A2-47FF-9A12-42CAC89D1183}" type="presParOf" srcId="{2B33BE00-3CF8-432D-A44D-D9C6443BAC95}" destId="{F8F7D3E8-881A-4BE4-BF72-B78A73099C66}" srcOrd="0" destOrd="0" presId="urn:microsoft.com/office/officeart/2005/8/layout/orgChart1"/>
    <dgm:cxn modelId="{39CB26E7-61F2-44A5-AEAD-E99726E3177A}" type="presParOf" srcId="{2B33BE00-3CF8-432D-A44D-D9C6443BAC95}" destId="{D9F7A041-48BE-424D-B9BD-F31D170AECF1}" srcOrd="1" destOrd="0" presId="urn:microsoft.com/office/officeart/2005/8/layout/orgChart1"/>
    <dgm:cxn modelId="{35305D3E-20D8-45EE-B51A-F4A5312666EB}" type="presParOf" srcId="{BE63531E-BDA5-4D2D-B5FE-5FBD0CD6BD35}" destId="{5C3A4E89-C3E7-4CDF-AD26-71D2FCC291CB}" srcOrd="1" destOrd="0" presId="urn:microsoft.com/office/officeart/2005/8/layout/orgChart1"/>
    <dgm:cxn modelId="{9D4F269A-F6D1-46A8-B1ED-84DA256847E6}" type="presParOf" srcId="{BE63531E-BDA5-4D2D-B5FE-5FBD0CD6BD35}" destId="{006BCB9F-8703-4FB7-BAF5-1293C80EAA26}" srcOrd="2" destOrd="0" presId="urn:microsoft.com/office/officeart/2005/8/layout/orgChart1"/>
    <dgm:cxn modelId="{2A2C9E94-30DE-4A3B-A0D5-49CD8D303C1F}" type="presParOf" srcId="{938522C4-AD99-4552-AFA7-BDA73FEA72D4}" destId="{982665A0-31F1-4893-A5B4-826EFEF2CF6A}" srcOrd="8" destOrd="0" presId="urn:microsoft.com/office/officeart/2005/8/layout/orgChart1"/>
    <dgm:cxn modelId="{4C7ADFBE-B2A6-4CE7-8317-8FE4A969E7D0}" type="presParOf" srcId="{938522C4-AD99-4552-AFA7-BDA73FEA72D4}" destId="{4F9C1AAC-3480-4CB4-BD6B-E50C817D7CC8}" srcOrd="9" destOrd="0" presId="urn:microsoft.com/office/officeart/2005/8/layout/orgChart1"/>
    <dgm:cxn modelId="{7072FE71-7558-497A-95CA-DA57B6B62F14}" type="presParOf" srcId="{4F9C1AAC-3480-4CB4-BD6B-E50C817D7CC8}" destId="{4E48567B-C72E-496C-A079-09E90D53F1BE}" srcOrd="0" destOrd="0" presId="urn:microsoft.com/office/officeart/2005/8/layout/orgChart1"/>
    <dgm:cxn modelId="{FA523348-ACD3-480F-AD5B-9859CA3E652E}" type="presParOf" srcId="{4E48567B-C72E-496C-A079-09E90D53F1BE}" destId="{7AD75859-E29A-4609-A6D7-793F8EAD8560}" srcOrd="0" destOrd="0" presId="urn:microsoft.com/office/officeart/2005/8/layout/orgChart1"/>
    <dgm:cxn modelId="{C5DE63E9-D5F1-498E-BDEB-D22EE90BC690}" type="presParOf" srcId="{4E48567B-C72E-496C-A079-09E90D53F1BE}" destId="{B75EF5FF-C156-447B-9EAC-49F0A4907AFD}" srcOrd="1" destOrd="0" presId="urn:microsoft.com/office/officeart/2005/8/layout/orgChart1"/>
    <dgm:cxn modelId="{97177277-C167-4C52-9573-38BC1AF797A8}" type="presParOf" srcId="{4F9C1AAC-3480-4CB4-BD6B-E50C817D7CC8}" destId="{A548362B-850E-45AD-904F-7B9628D05E65}" srcOrd="1" destOrd="0" presId="urn:microsoft.com/office/officeart/2005/8/layout/orgChart1"/>
    <dgm:cxn modelId="{848BFF73-39A6-4177-9D99-6150B8977F82}" type="presParOf" srcId="{4F9C1AAC-3480-4CB4-BD6B-E50C817D7CC8}" destId="{7EE7DB00-0129-487D-9DCC-AC5CB8A3FBE0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DB372-78B2-4D3C-9605-1586BF8D543F}">
      <dsp:nvSpPr>
        <dsp:cNvPr id="0" name=""/>
        <dsp:cNvSpPr/>
      </dsp:nvSpPr>
      <dsp:spPr>
        <a:xfrm>
          <a:off x="878099" y="0"/>
          <a:ext cx="10209833" cy="4215934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39128-2735-4581-B029-063948A5BAC7}">
      <dsp:nvSpPr>
        <dsp:cNvPr id="0" name=""/>
        <dsp:cNvSpPr/>
      </dsp:nvSpPr>
      <dsp:spPr>
        <a:xfrm>
          <a:off x="5701" y="865168"/>
          <a:ext cx="1974101" cy="248559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 (1)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Market Analysis and Rent Determination</a:t>
          </a:r>
        </a:p>
      </dsp:txBody>
      <dsp:txXfrm>
        <a:off x="102069" y="961536"/>
        <a:ext cx="1781365" cy="2292860"/>
      </dsp:txXfrm>
    </dsp:sp>
    <dsp:sp modelId="{C48AD053-E6F5-472D-9508-3012248D9DAE}">
      <dsp:nvSpPr>
        <dsp:cNvPr id="0" name=""/>
        <dsp:cNvSpPr/>
      </dsp:nvSpPr>
      <dsp:spPr>
        <a:xfrm>
          <a:off x="2228693" y="882529"/>
          <a:ext cx="1873233" cy="245087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(2) </a:t>
          </a: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Revenue Management and Rent Collection</a:t>
          </a:r>
        </a:p>
      </dsp:txBody>
      <dsp:txXfrm>
        <a:off x="2320137" y="973973"/>
        <a:ext cx="1690345" cy="2267986"/>
      </dsp:txXfrm>
    </dsp:sp>
    <dsp:sp modelId="{F15431C0-29B2-48BD-956B-8B734A549F13}">
      <dsp:nvSpPr>
        <dsp:cNvPr id="0" name=""/>
        <dsp:cNvSpPr/>
      </dsp:nvSpPr>
      <dsp:spPr>
        <a:xfrm>
          <a:off x="4198485" y="880666"/>
          <a:ext cx="1898053" cy="248559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(3)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Operating Expense Management – CAM</a:t>
          </a:r>
        </a:p>
      </dsp:txBody>
      <dsp:txXfrm>
        <a:off x="4291140" y="973321"/>
        <a:ext cx="1712743" cy="2300286"/>
      </dsp:txXfrm>
    </dsp:sp>
    <dsp:sp modelId="{1B1080BB-01FE-4D93-AE63-C0ABDAF31102}">
      <dsp:nvSpPr>
        <dsp:cNvPr id="0" name=""/>
        <dsp:cNvSpPr/>
      </dsp:nvSpPr>
      <dsp:spPr>
        <a:xfrm>
          <a:off x="6269264" y="867032"/>
          <a:ext cx="1703261" cy="248186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(4)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Budgeting and Financial Forecasting</a:t>
          </a:r>
        </a:p>
      </dsp:txBody>
      <dsp:txXfrm>
        <a:off x="6352410" y="950178"/>
        <a:ext cx="1536969" cy="2315577"/>
      </dsp:txXfrm>
    </dsp:sp>
    <dsp:sp modelId="{D462C35A-CC53-4C34-BA48-4FD9C5608FB4}">
      <dsp:nvSpPr>
        <dsp:cNvPr id="0" name=""/>
        <dsp:cNvSpPr/>
      </dsp:nvSpPr>
      <dsp:spPr>
        <a:xfrm>
          <a:off x="8145250" y="865168"/>
          <a:ext cx="1813871" cy="248559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(5) </a:t>
          </a: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Accounting and Financial Reporting</a:t>
          </a:r>
        </a:p>
      </dsp:txBody>
      <dsp:txXfrm>
        <a:off x="8233796" y="953714"/>
        <a:ext cx="1636779" cy="2308504"/>
      </dsp:txXfrm>
    </dsp:sp>
    <dsp:sp modelId="{B6F9AFB0-4990-4276-A2F9-A35E31F213FE}">
      <dsp:nvSpPr>
        <dsp:cNvPr id="0" name=""/>
        <dsp:cNvSpPr/>
      </dsp:nvSpPr>
      <dsp:spPr>
        <a:xfrm>
          <a:off x="10131846" y="882529"/>
          <a:ext cx="1874020" cy="24508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lexandria"/>
            </a:rPr>
            <a:t>(6)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Risk and Legal Management</a:t>
          </a:r>
        </a:p>
      </dsp:txBody>
      <dsp:txXfrm>
        <a:off x="10223328" y="974011"/>
        <a:ext cx="1691056" cy="22679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EBF06E-126B-4038-BB2E-707BF0CB5A8E}">
      <dsp:nvSpPr>
        <dsp:cNvPr id="0" name=""/>
        <dsp:cNvSpPr/>
      </dsp:nvSpPr>
      <dsp:spPr>
        <a:xfrm>
          <a:off x="5915569" y="2056951"/>
          <a:ext cx="4633110" cy="5104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427"/>
              </a:lnTo>
              <a:lnTo>
                <a:pt x="4633110" y="242427"/>
              </a:lnTo>
              <a:lnTo>
                <a:pt x="4633110" y="51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5915569" y="2056951"/>
          <a:ext cx="1538779" cy="505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7092"/>
              </a:lnTo>
              <a:lnTo>
                <a:pt x="1538779" y="237092"/>
              </a:lnTo>
              <a:lnTo>
                <a:pt x="1538779" y="5051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4355347" y="2056951"/>
          <a:ext cx="1560222" cy="510459"/>
        </a:xfrm>
        <a:custGeom>
          <a:avLst/>
          <a:gdLst/>
          <a:ahLst/>
          <a:cxnLst/>
          <a:rect l="0" t="0" r="0" b="0"/>
          <a:pathLst>
            <a:path>
              <a:moveTo>
                <a:pt x="1560222" y="0"/>
              </a:moveTo>
              <a:lnTo>
                <a:pt x="1560222" y="242427"/>
              </a:lnTo>
              <a:lnTo>
                <a:pt x="0" y="242427"/>
              </a:lnTo>
              <a:lnTo>
                <a:pt x="0" y="51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282458" y="2056951"/>
          <a:ext cx="4633110" cy="510459"/>
        </a:xfrm>
        <a:custGeom>
          <a:avLst/>
          <a:gdLst/>
          <a:ahLst/>
          <a:cxnLst/>
          <a:rect l="0" t="0" r="0" b="0"/>
          <a:pathLst>
            <a:path>
              <a:moveTo>
                <a:pt x="4633110" y="0"/>
              </a:moveTo>
              <a:lnTo>
                <a:pt x="4633110" y="242427"/>
              </a:lnTo>
              <a:lnTo>
                <a:pt x="0" y="242427"/>
              </a:lnTo>
              <a:lnTo>
                <a:pt x="0" y="51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038050" y="1397058"/>
          <a:ext cx="5755038" cy="659892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Types of Rent Adjustment Provisions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038050" y="1397058"/>
        <a:ext cx="5755038" cy="659892"/>
      </dsp:txXfrm>
    </dsp:sp>
    <dsp:sp modelId="{97694678-A37C-46CC-A8CA-783C42A8AE40}">
      <dsp:nvSpPr>
        <dsp:cNvPr id="0" name=""/>
        <dsp:cNvSpPr/>
      </dsp:nvSpPr>
      <dsp:spPr>
        <a:xfrm>
          <a:off x="6119" y="2567410"/>
          <a:ext cx="2552678" cy="617033"/>
        </a:xfrm>
        <a:prstGeom prst="rect">
          <a:avLst/>
        </a:prstGeom>
        <a:solidFill>
          <a:srgbClr val="66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Graduated Rent Provision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6119" y="2567410"/>
        <a:ext cx="2552678" cy="617033"/>
      </dsp:txXfrm>
    </dsp:sp>
    <dsp:sp modelId="{9564A198-A897-487B-9FC3-7E19F171EFC8}">
      <dsp:nvSpPr>
        <dsp:cNvPr id="0" name=""/>
        <dsp:cNvSpPr/>
      </dsp:nvSpPr>
      <dsp:spPr>
        <a:xfrm>
          <a:off x="3079008" y="2567410"/>
          <a:ext cx="2552678" cy="590485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Inflation-Adjusted Rent Provision</a:t>
          </a:r>
        </a:p>
      </dsp:txBody>
      <dsp:txXfrm>
        <a:off x="3079008" y="2567410"/>
        <a:ext cx="2552678" cy="590485"/>
      </dsp:txXfrm>
    </dsp:sp>
    <dsp:sp modelId="{29DF606C-C783-4F55-8476-F1AFA9D54F74}">
      <dsp:nvSpPr>
        <dsp:cNvPr id="0" name=""/>
        <dsp:cNvSpPr/>
      </dsp:nvSpPr>
      <dsp:spPr>
        <a:xfrm>
          <a:off x="6178010" y="2562075"/>
          <a:ext cx="2552678" cy="593421"/>
        </a:xfrm>
        <a:prstGeom prst="rect">
          <a:avLst/>
        </a:prstGeom>
        <a:solidFill>
          <a:srgbClr val="FF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</a:rPr>
            <a:t>Appreciation-Adjusted Rent Provision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6178010" y="2562075"/>
        <a:ext cx="2552678" cy="593421"/>
      </dsp:txXfrm>
    </dsp:sp>
    <dsp:sp modelId="{F8F7D3E8-881A-4BE4-BF72-B78A73099C66}">
      <dsp:nvSpPr>
        <dsp:cNvPr id="0" name=""/>
        <dsp:cNvSpPr/>
      </dsp:nvSpPr>
      <dsp:spPr>
        <a:xfrm>
          <a:off x="9272341" y="2567410"/>
          <a:ext cx="2552678" cy="605227"/>
        </a:xfrm>
        <a:prstGeom prst="rect">
          <a:avLst/>
        </a:prstGeom>
        <a:solidFill>
          <a:srgbClr val="FFC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Percentage Lease Rent Provision</a:t>
          </a:r>
        </a:p>
      </dsp:txBody>
      <dsp:txXfrm>
        <a:off x="9272341" y="2567410"/>
        <a:ext cx="2552678" cy="6052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18C9B-8AF2-4622-BFDF-2B7A4BD19B7D}">
      <dsp:nvSpPr>
        <dsp:cNvPr id="0" name=""/>
        <dsp:cNvSpPr/>
      </dsp:nvSpPr>
      <dsp:spPr>
        <a:xfrm>
          <a:off x="6005784" y="1896969"/>
          <a:ext cx="5155356" cy="3180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470"/>
              </a:lnTo>
              <a:lnTo>
                <a:pt x="5155356" y="139470"/>
              </a:lnTo>
              <a:lnTo>
                <a:pt x="5155356" y="31806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313AB4-F14A-4734-9C2C-1C64D4E7F3E4}">
      <dsp:nvSpPr>
        <dsp:cNvPr id="0" name=""/>
        <dsp:cNvSpPr/>
      </dsp:nvSpPr>
      <dsp:spPr>
        <a:xfrm>
          <a:off x="6005784" y="1896969"/>
          <a:ext cx="3094853" cy="34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530"/>
              </a:lnTo>
              <a:lnTo>
                <a:pt x="3094853" y="161530"/>
              </a:lnTo>
              <a:lnTo>
                <a:pt x="3094853" y="34012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06E-126B-4038-BB2E-707BF0CB5A8E}">
      <dsp:nvSpPr>
        <dsp:cNvPr id="0" name=""/>
        <dsp:cNvSpPr/>
      </dsp:nvSpPr>
      <dsp:spPr>
        <a:xfrm>
          <a:off x="6005784" y="1896969"/>
          <a:ext cx="1036816" cy="34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530"/>
              </a:lnTo>
              <a:lnTo>
                <a:pt x="1036816" y="161530"/>
              </a:lnTo>
              <a:lnTo>
                <a:pt x="1036816" y="34012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4984564" y="1896969"/>
          <a:ext cx="1021220" cy="340120"/>
        </a:xfrm>
        <a:custGeom>
          <a:avLst/>
          <a:gdLst/>
          <a:ahLst/>
          <a:cxnLst/>
          <a:rect l="0" t="0" r="0" b="0"/>
          <a:pathLst>
            <a:path>
              <a:moveTo>
                <a:pt x="1021220" y="0"/>
              </a:moveTo>
              <a:lnTo>
                <a:pt x="1021220" y="161530"/>
              </a:lnTo>
              <a:lnTo>
                <a:pt x="0" y="161530"/>
              </a:lnTo>
              <a:lnTo>
                <a:pt x="0" y="34012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2915965" y="1896969"/>
          <a:ext cx="3089819" cy="340120"/>
        </a:xfrm>
        <a:custGeom>
          <a:avLst/>
          <a:gdLst/>
          <a:ahLst/>
          <a:cxnLst/>
          <a:rect l="0" t="0" r="0" b="0"/>
          <a:pathLst>
            <a:path>
              <a:moveTo>
                <a:pt x="3089819" y="0"/>
              </a:moveTo>
              <a:lnTo>
                <a:pt x="3089819" y="161530"/>
              </a:lnTo>
              <a:lnTo>
                <a:pt x="0" y="161530"/>
              </a:lnTo>
              <a:lnTo>
                <a:pt x="0" y="34012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860692" y="1896969"/>
          <a:ext cx="5145092" cy="340120"/>
        </a:xfrm>
        <a:custGeom>
          <a:avLst/>
          <a:gdLst/>
          <a:ahLst/>
          <a:cxnLst/>
          <a:rect l="0" t="0" r="0" b="0"/>
          <a:pathLst>
            <a:path>
              <a:moveTo>
                <a:pt x="5145092" y="0"/>
              </a:moveTo>
              <a:lnTo>
                <a:pt x="5145092" y="161530"/>
              </a:lnTo>
              <a:lnTo>
                <a:pt x="0" y="161530"/>
              </a:lnTo>
              <a:lnTo>
                <a:pt x="0" y="34012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2086363" y="1216312"/>
          <a:ext cx="7838841" cy="680657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Essential Components of the Rent Collection Process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2086363" y="1216312"/>
        <a:ext cx="7838841" cy="680657"/>
      </dsp:txXfrm>
    </dsp:sp>
    <dsp:sp modelId="{97694678-A37C-46CC-A8CA-783C42A8AE40}">
      <dsp:nvSpPr>
        <dsp:cNvPr id="0" name=""/>
        <dsp:cNvSpPr/>
      </dsp:nvSpPr>
      <dsp:spPr>
        <a:xfrm>
          <a:off x="2465" y="2237089"/>
          <a:ext cx="1716453" cy="1360702"/>
        </a:xfrm>
        <a:prstGeom prst="rect">
          <a:avLst/>
        </a:prstGeom>
        <a:solidFill>
          <a:srgbClr val="66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Lease Payment Clauses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2465" y="2237089"/>
        <a:ext cx="1716453" cy="1360702"/>
      </dsp:txXfrm>
    </dsp:sp>
    <dsp:sp modelId="{9564A198-A897-487B-9FC3-7E19F171EFC8}">
      <dsp:nvSpPr>
        <dsp:cNvPr id="0" name=""/>
        <dsp:cNvSpPr/>
      </dsp:nvSpPr>
      <dsp:spPr>
        <a:xfrm>
          <a:off x="2065536" y="2237089"/>
          <a:ext cx="1700856" cy="1405265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Rent Roll and Ledger Records</a:t>
          </a:r>
        </a:p>
      </dsp:txBody>
      <dsp:txXfrm>
        <a:off x="2065536" y="2237089"/>
        <a:ext cx="1700856" cy="1405265"/>
      </dsp:txXfrm>
    </dsp:sp>
    <dsp:sp modelId="{29DF606C-C783-4F55-8476-F1AFA9D54F74}">
      <dsp:nvSpPr>
        <dsp:cNvPr id="0" name=""/>
        <dsp:cNvSpPr/>
      </dsp:nvSpPr>
      <dsp:spPr>
        <a:xfrm>
          <a:off x="4134136" y="2237089"/>
          <a:ext cx="1700856" cy="1405273"/>
        </a:xfrm>
        <a:prstGeom prst="rect">
          <a:avLst/>
        </a:prstGeom>
        <a:solidFill>
          <a:srgbClr val="FF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Payment Channels</a:t>
          </a:r>
        </a:p>
      </dsp:txBody>
      <dsp:txXfrm>
        <a:off x="4134136" y="2237089"/>
        <a:ext cx="1700856" cy="1405273"/>
      </dsp:txXfrm>
    </dsp:sp>
    <dsp:sp modelId="{F8F7D3E8-881A-4BE4-BF72-B78A73099C66}">
      <dsp:nvSpPr>
        <dsp:cNvPr id="0" name=""/>
        <dsp:cNvSpPr/>
      </dsp:nvSpPr>
      <dsp:spPr>
        <a:xfrm>
          <a:off x="6192172" y="2237089"/>
          <a:ext cx="1700856" cy="1393971"/>
        </a:xfrm>
        <a:prstGeom prst="rect">
          <a:avLst/>
        </a:prstGeom>
        <a:solidFill>
          <a:srgbClr val="FFC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Delinquency Follow‐up Procedures</a:t>
          </a:r>
        </a:p>
      </dsp:txBody>
      <dsp:txXfrm>
        <a:off x="6192172" y="2237089"/>
        <a:ext cx="1700856" cy="1393971"/>
      </dsp:txXfrm>
    </dsp:sp>
    <dsp:sp modelId="{E09B4118-2050-4D13-9B77-F8E65F5B0DB8}">
      <dsp:nvSpPr>
        <dsp:cNvPr id="0" name=""/>
        <dsp:cNvSpPr/>
      </dsp:nvSpPr>
      <dsp:spPr>
        <a:xfrm>
          <a:off x="8250209" y="2237089"/>
          <a:ext cx="1700856" cy="1427265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Partial Payments and Payment Plans</a:t>
          </a:r>
        </a:p>
      </dsp:txBody>
      <dsp:txXfrm>
        <a:off x="8250209" y="2237089"/>
        <a:ext cx="1700856" cy="1427265"/>
      </dsp:txXfrm>
    </dsp:sp>
    <dsp:sp modelId="{24274EB6-DBD6-4A38-91D2-0B12D62C3D94}">
      <dsp:nvSpPr>
        <dsp:cNvPr id="0" name=""/>
        <dsp:cNvSpPr/>
      </dsp:nvSpPr>
      <dsp:spPr>
        <a:xfrm>
          <a:off x="10310712" y="2215029"/>
          <a:ext cx="1700856" cy="1362216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Documentation and Record Keeping</a:t>
          </a:r>
        </a:p>
      </dsp:txBody>
      <dsp:txXfrm>
        <a:off x="10310712" y="2215029"/>
        <a:ext cx="1700856" cy="13622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665A0-31F1-4893-A5B4-826EFEF2CF6A}">
      <dsp:nvSpPr>
        <dsp:cNvPr id="0" name=""/>
        <dsp:cNvSpPr/>
      </dsp:nvSpPr>
      <dsp:spPr>
        <a:xfrm>
          <a:off x="6005784" y="2221973"/>
          <a:ext cx="4976546" cy="411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5298"/>
              </a:lnTo>
              <a:lnTo>
                <a:pt x="4976546" y="195298"/>
              </a:lnTo>
              <a:lnTo>
                <a:pt x="4976546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06E-126B-4038-BB2E-707BF0CB5A8E}">
      <dsp:nvSpPr>
        <dsp:cNvPr id="0" name=""/>
        <dsp:cNvSpPr/>
      </dsp:nvSpPr>
      <dsp:spPr>
        <a:xfrm>
          <a:off x="6005784" y="2221973"/>
          <a:ext cx="2488273" cy="411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5298"/>
              </a:lnTo>
              <a:lnTo>
                <a:pt x="2488273" y="195298"/>
              </a:lnTo>
              <a:lnTo>
                <a:pt x="2488273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5960064" y="2221973"/>
          <a:ext cx="91440" cy="4112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3504741" y="2221973"/>
          <a:ext cx="2501043" cy="411223"/>
        </a:xfrm>
        <a:custGeom>
          <a:avLst/>
          <a:gdLst/>
          <a:ahLst/>
          <a:cxnLst/>
          <a:rect l="0" t="0" r="0" b="0"/>
          <a:pathLst>
            <a:path>
              <a:moveTo>
                <a:pt x="2501043" y="0"/>
              </a:moveTo>
              <a:lnTo>
                <a:pt x="2501043" y="195298"/>
              </a:lnTo>
              <a:lnTo>
                <a:pt x="0" y="195298"/>
              </a:lnTo>
              <a:lnTo>
                <a:pt x="0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029238" y="2221973"/>
          <a:ext cx="4976546" cy="411223"/>
        </a:xfrm>
        <a:custGeom>
          <a:avLst/>
          <a:gdLst/>
          <a:ahLst/>
          <a:cxnLst/>
          <a:rect l="0" t="0" r="0" b="0"/>
          <a:pathLst>
            <a:path>
              <a:moveTo>
                <a:pt x="4976546" y="0"/>
              </a:moveTo>
              <a:lnTo>
                <a:pt x="4976546" y="195298"/>
              </a:lnTo>
              <a:lnTo>
                <a:pt x="0" y="195298"/>
              </a:lnTo>
              <a:lnTo>
                <a:pt x="0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687670" y="1567959"/>
          <a:ext cx="4636228" cy="65401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Payment Methods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687670" y="1567959"/>
        <a:ext cx="4636228" cy="654014"/>
      </dsp:txXfrm>
    </dsp:sp>
    <dsp:sp modelId="{97694678-A37C-46CC-A8CA-783C42A8AE40}">
      <dsp:nvSpPr>
        <dsp:cNvPr id="0" name=""/>
        <dsp:cNvSpPr/>
      </dsp:nvSpPr>
      <dsp:spPr>
        <a:xfrm>
          <a:off x="1026" y="2633197"/>
          <a:ext cx="2056424" cy="935148"/>
        </a:xfrm>
        <a:prstGeom prst="rect">
          <a:avLst/>
        </a:prstGeom>
        <a:solidFill>
          <a:srgbClr val="66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Paper Check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1026" y="2633197"/>
        <a:ext cx="2056424" cy="935148"/>
      </dsp:txXfrm>
    </dsp:sp>
    <dsp:sp modelId="{9564A198-A897-487B-9FC3-7E19F171EFC8}">
      <dsp:nvSpPr>
        <dsp:cNvPr id="0" name=""/>
        <dsp:cNvSpPr/>
      </dsp:nvSpPr>
      <dsp:spPr>
        <a:xfrm>
          <a:off x="2476529" y="2633197"/>
          <a:ext cx="2056424" cy="894914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Bank Transfer / ACH</a:t>
          </a:r>
        </a:p>
      </dsp:txBody>
      <dsp:txXfrm>
        <a:off x="2476529" y="2633197"/>
        <a:ext cx="2056424" cy="894914"/>
      </dsp:txXfrm>
    </dsp:sp>
    <dsp:sp modelId="{29DF606C-C783-4F55-8476-F1AFA9D54F74}">
      <dsp:nvSpPr>
        <dsp:cNvPr id="0" name=""/>
        <dsp:cNvSpPr/>
      </dsp:nvSpPr>
      <dsp:spPr>
        <a:xfrm>
          <a:off x="4977572" y="2633197"/>
          <a:ext cx="2056424" cy="899366"/>
        </a:xfrm>
        <a:prstGeom prst="rect">
          <a:avLst/>
        </a:prstGeom>
        <a:solidFill>
          <a:srgbClr val="FF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Credit Card</a:t>
          </a:r>
        </a:p>
      </dsp:txBody>
      <dsp:txXfrm>
        <a:off x="4977572" y="2633197"/>
        <a:ext cx="2056424" cy="899366"/>
      </dsp:txXfrm>
    </dsp:sp>
    <dsp:sp modelId="{F8F7D3E8-881A-4BE4-BF72-B78A73099C66}">
      <dsp:nvSpPr>
        <dsp:cNvPr id="0" name=""/>
        <dsp:cNvSpPr/>
      </dsp:nvSpPr>
      <dsp:spPr>
        <a:xfrm>
          <a:off x="7465845" y="2633197"/>
          <a:ext cx="2056424" cy="917267"/>
        </a:xfrm>
        <a:prstGeom prst="rect">
          <a:avLst/>
        </a:prstGeom>
        <a:solidFill>
          <a:srgbClr val="FFC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Online Payment Portals</a:t>
          </a:r>
        </a:p>
      </dsp:txBody>
      <dsp:txXfrm>
        <a:off x="7465845" y="2633197"/>
        <a:ext cx="2056424" cy="917267"/>
      </dsp:txXfrm>
    </dsp:sp>
    <dsp:sp modelId="{7AD75859-E29A-4609-A6D7-793F8EAD8560}">
      <dsp:nvSpPr>
        <dsp:cNvPr id="0" name=""/>
        <dsp:cNvSpPr/>
      </dsp:nvSpPr>
      <dsp:spPr>
        <a:xfrm>
          <a:off x="9954118" y="2633197"/>
          <a:ext cx="2056424" cy="961326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Lockbox System</a:t>
          </a:r>
        </a:p>
      </dsp:txBody>
      <dsp:txXfrm>
        <a:off x="9954118" y="2633197"/>
        <a:ext cx="2056424" cy="9613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665A0-31F1-4893-A5B4-826EFEF2CF6A}">
      <dsp:nvSpPr>
        <dsp:cNvPr id="0" name=""/>
        <dsp:cNvSpPr/>
      </dsp:nvSpPr>
      <dsp:spPr>
        <a:xfrm>
          <a:off x="6005784" y="2132065"/>
          <a:ext cx="4976546" cy="411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5298"/>
              </a:lnTo>
              <a:lnTo>
                <a:pt x="4976546" y="195298"/>
              </a:lnTo>
              <a:lnTo>
                <a:pt x="4976546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06E-126B-4038-BB2E-707BF0CB5A8E}">
      <dsp:nvSpPr>
        <dsp:cNvPr id="0" name=""/>
        <dsp:cNvSpPr/>
      </dsp:nvSpPr>
      <dsp:spPr>
        <a:xfrm>
          <a:off x="6005784" y="2132065"/>
          <a:ext cx="2488273" cy="411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5298"/>
              </a:lnTo>
              <a:lnTo>
                <a:pt x="2488273" y="195298"/>
              </a:lnTo>
              <a:lnTo>
                <a:pt x="2488273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5960064" y="2132065"/>
          <a:ext cx="91440" cy="4112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3504741" y="2132065"/>
          <a:ext cx="2501043" cy="411223"/>
        </a:xfrm>
        <a:custGeom>
          <a:avLst/>
          <a:gdLst/>
          <a:ahLst/>
          <a:cxnLst/>
          <a:rect l="0" t="0" r="0" b="0"/>
          <a:pathLst>
            <a:path>
              <a:moveTo>
                <a:pt x="2501043" y="0"/>
              </a:moveTo>
              <a:lnTo>
                <a:pt x="2501043" y="195298"/>
              </a:lnTo>
              <a:lnTo>
                <a:pt x="0" y="195298"/>
              </a:lnTo>
              <a:lnTo>
                <a:pt x="0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029238" y="2132065"/>
          <a:ext cx="4976546" cy="411223"/>
        </a:xfrm>
        <a:custGeom>
          <a:avLst/>
          <a:gdLst/>
          <a:ahLst/>
          <a:cxnLst/>
          <a:rect l="0" t="0" r="0" b="0"/>
          <a:pathLst>
            <a:path>
              <a:moveTo>
                <a:pt x="4976546" y="0"/>
              </a:moveTo>
              <a:lnTo>
                <a:pt x="4976546" y="195298"/>
              </a:lnTo>
              <a:lnTo>
                <a:pt x="0" y="195298"/>
              </a:lnTo>
              <a:lnTo>
                <a:pt x="0" y="41122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2946380" y="1485042"/>
          <a:ext cx="6118807" cy="647022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Delinquency Management Strategies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2946380" y="1485042"/>
        <a:ext cx="6118807" cy="647022"/>
      </dsp:txXfrm>
    </dsp:sp>
    <dsp:sp modelId="{97694678-A37C-46CC-A8CA-783C42A8AE40}">
      <dsp:nvSpPr>
        <dsp:cNvPr id="0" name=""/>
        <dsp:cNvSpPr/>
      </dsp:nvSpPr>
      <dsp:spPr>
        <a:xfrm>
          <a:off x="1026" y="2543288"/>
          <a:ext cx="2056424" cy="1312317"/>
        </a:xfrm>
        <a:prstGeom prst="rect">
          <a:avLst/>
        </a:prstGeom>
        <a:solidFill>
          <a:srgbClr val="66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1 – Friendly Reminder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1026" y="2543288"/>
        <a:ext cx="2056424" cy="1312317"/>
      </dsp:txXfrm>
    </dsp:sp>
    <dsp:sp modelId="{9564A198-A897-487B-9FC3-7E19F171EFC8}">
      <dsp:nvSpPr>
        <dsp:cNvPr id="0" name=""/>
        <dsp:cNvSpPr/>
      </dsp:nvSpPr>
      <dsp:spPr>
        <a:xfrm>
          <a:off x="2476529" y="2543288"/>
          <a:ext cx="2056424" cy="1255847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2 – Initial Written Notice</a:t>
          </a:r>
        </a:p>
      </dsp:txBody>
      <dsp:txXfrm>
        <a:off x="2476529" y="2543288"/>
        <a:ext cx="2056424" cy="1255847"/>
      </dsp:txXfrm>
    </dsp:sp>
    <dsp:sp modelId="{29DF606C-C783-4F55-8476-F1AFA9D54F74}">
      <dsp:nvSpPr>
        <dsp:cNvPr id="0" name=""/>
        <dsp:cNvSpPr/>
      </dsp:nvSpPr>
      <dsp:spPr>
        <a:xfrm>
          <a:off x="4977572" y="2543288"/>
          <a:ext cx="2056424" cy="1262099"/>
        </a:xfrm>
        <a:prstGeom prst="rect">
          <a:avLst/>
        </a:prstGeom>
        <a:solidFill>
          <a:srgbClr val="FF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3 – Legal Notice (e.g., Three-Day Notice)</a:t>
          </a:r>
        </a:p>
      </dsp:txBody>
      <dsp:txXfrm>
        <a:off x="4977572" y="2543288"/>
        <a:ext cx="2056424" cy="1262099"/>
      </dsp:txXfrm>
    </dsp:sp>
    <dsp:sp modelId="{F8F7D3E8-881A-4BE4-BF72-B78A73099C66}">
      <dsp:nvSpPr>
        <dsp:cNvPr id="0" name=""/>
        <dsp:cNvSpPr/>
      </dsp:nvSpPr>
      <dsp:spPr>
        <a:xfrm>
          <a:off x="7465845" y="2543288"/>
          <a:ext cx="2056424" cy="1287218"/>
        </a:xfrm>
        <a:prstGeom prst="rect">
          <a:avLst/>
        </a:prstGeom>
        <a:solidFill>
          <a:srgbClr val="FFC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4 – Temporary Payment Agreement</a:t>
          </a:r>
        </a:p>
      </dsp:txBody>
      <dsp:txXfrm>
        <a:off x="7465845" y="2543288"/>
        <a:ext cx="2056424" cy="1287218"/>
      </dsp:txXfrm>
    </dsp:sp>
    <dsp:sp modelId="{7AD75859-E29A-4609-A6D7-793F8EAD8560}">
      <dsp:nvSpPr>
        <dsp:cNvPr id="0" name=""/>
        <dsp:cNvSpPr/>
      </dsp:nvSpPr>
      <dsp:spPr>
        <a:xfrm>
          <a:off x="9954118" y="2543288"/>
          <a:ext cx="2056424" cy="1349044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5 – Legal Action / Eviction</a:t>
          </a:r>
        </a:p>
      </dsp:txBody>
      <dsp:txXfrm>
        <a:off x="9954118" y="2543288"/>
        <a:ext cx="2056424" cy="1349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E3324B-EB21-280B-B626-DA2B2905B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007E7C-ABA3-73BC-C5B1-AEA5E64517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537730-3F3B-3D4C-6A5E-F21BF9499B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1EF3B6-76DE-EC48-2A3B-8B59D067A3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794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4B12E-289E-6D57-9F32-7C18153BC3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E27318-093E-7D0D-6C05-4F1840CB5F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AAA6CF-05A1-8196-5439-4F8CC3ED85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532220-097D-EBE5-943F-229DF2729D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4812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A100-328E-2D00-CA14-32CF2748F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8DFC84-A864-ACC7-1A49-CAA2F41084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BE3E41-7288-BF3C-C26E-AB00AEE925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09AA4D-ED6A-731D-B4E6-13C4A02DD6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901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9C6CB-FC56-440D-1FEE-0EBAAD537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FEC947-0B6C-23E1-14B7-A7EFB3375B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D36808-5490-47B2-5968-D39B71C8D5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2ECABA-B18A-52BB-6C4F-03CF0046E0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984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ECB55-625A-118F-4F92-0001098B6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7DFF8D-AB8F-46E8-1BF3-F806D1DCBA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9F0ED7-DEC8-7BCF-A14B-33622037A3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A4C1D-75C6-540D-7737-E2C4D09056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703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74CD6-1BAC-850B-0841-0B791E61C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59439B-84F4-5ADA-D486-CA996229E4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745B8E-E95A-BCA4-1858-676F989474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955900-A599-809A-EFE4-5A762BAB1A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7626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F6FF65-6895-16D5-85B6-0990407C3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D19A0-A317-1A1B-1090-597EE92C49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A26AAD-E936-C0A1-8529-E54CC8CD72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A6088-3B26-BDD7-DCA8-104126EE93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15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4FDAE-506B-49E9-9A80-182FCE328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9F1913-AA3E-9CB6-82A5-D1E340B59A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F936D4-8ECA-E6DC-67D9-4A6E098654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4FCC2-88B7-2D61-A44A-1EE4526741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248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2A359-BC2E-8238-FF05-C97CBE4C7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B2225-8247-2F8E-9E75-7DD370F774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13EB21-8876-0D1A-6188-DFF602C76F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4B47A0-1A2F-5CC5-7D8D-4EE0DB5E06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8292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836D54-713F-C46A-CF18-23FA98514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B4D83D-B3BF-7FE6-FFAC-747AB09447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E3162C-033E-8B33-BE44-DF1EBFA5DF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834186-809B-0F74-3C72-6360C380FD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8964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8AC8C-B40D-48ED-828B-C94D8C186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F1F331-7B1B-93C7-BF36-546CD9DC8C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25164C-D7AA-7696-87AF-3B405907D6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8A2630-87B4-A9AE-7A57-EEA1DEDE36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1049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CEF13-DD9B-8C85-C77E-6A4E2CD6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4DC811-02C3-32C6-6471-A5BF848FAA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F8EBFB-F95D-9A7D-F559-178B74D09F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3F77F-3365-1CFA-D083-BC00BCEFCA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4817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83EC0-5C6E-029E-5E7B-10E77D84B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ABBB1D-5257-36D9-52F8-02C815CA50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C79F00-D3D2-3903-CB52-701A647660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238316-B89E-3C48-906D-7B908F5500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219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32D42-A39F-CE4E-649A-0DB2E9AEC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B27278-DC80-6F88-33DA-B3C2DDA4D3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A8E923-75C8-7933-72A1-5931E1A547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D88D5A-711B-D8A3-5CA4-85C2FE48B2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96879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5CBB8-FDF7-7F37-C983-AF4998D8C6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50540A-5A91-EC1D-D760-4875816A11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1878BD-B3B5-C9CB-EEBC-18E1DB50C4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BFC8D3-4687-460C-4892-5E519213C2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13635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D7861-02E5-9C19-564B-7AE918A75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C53F7B-D755-437A-596D-BD5C91834C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1751B5-7DBB-0EF4-0292-01D92C0213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A2EE21-DB93-7F7C-9F36-64672D0A36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26250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72971E-4C22-46C8-BD23-DA659A548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C48E69-4982-21C5-B12C-8086C57ECD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A424A1-55E5-B4D7-90D7-9BBC7FC98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21F01D-D3D8-90CE-6B54-0F2F402CF8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0114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12BE15-33C0-52E6-6978-D5C8B5C25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8DB2F2-64C0-709F-721D-18D1831346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440408-985F-3BD3-C425-C9F8BF5FD4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F0AE91-AE95-CFAB-A0F1-ECF5113352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0592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9FCD4-A4F0-B9D3-2EFF-721908B97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F5D416-0891-16F8-C836-8ECFD8A7A3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F621CA-1991-18D7-8331-EF8CB4B662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ECC6F2-A709-407B-A699-23AED2EA8A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00951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1568C-0206-8509-946A-91D4D39CA3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F47D18-1576-F928-F135-387944009C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28F299-EC6C-FFB2-4148-6103FA05A3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AA579-76E5-0956-D435-507D12F4DF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65813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DA96BC-97DB-A4F7-57D5-BA11D3F27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2C7EE8-D96A-7C12-EA4B-6DE4102FBA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F96149-8ECC-9DF8-F104-15B2C0DF39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C463C5-B728-FFA2-6AA3-EDE7C2A44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77148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998D7-CB62-6489-CC07-D67674FEB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B4C0AE-E547-D854-F95D-D719253749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7A776B-1369-D6BB-7B74-D736063355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B9042-5E14-069E-9C1B-5FCCD1D205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57419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FD9F11-08C8-E533-7B48-A92F1BFD8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4537D7-B9AC-012D-F9C8-D91A4E2A45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BC8497-0B2B-C252-B30D-EC5ECC06A9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CA0753-62A0-3A3B-1412-245887A312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94050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F1E74-687D-7EE8-86C6-8C8F83FFE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EBB961-BC49-3F55-5593-D2C9D6A281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CE4DCF-DFDA-6FE5-23FA-2750688E78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80A6A6-3D7B-DE8A-A066-E08B14048E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14245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2D806-9D88-16A8-BC46-C63F4CF22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8BA96-3ECA-FF55-531F-CB08B609F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CA7D8D-EEAF-D939-49E5-BEAE9E2732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DB2B23-0D75-3A61-6177-4B04C63522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0116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6CDE1-6D97-AC4B-7298-137E9654B9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CF2144-BFCE-567C-6A18-1F1A6DB0D7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B67285-3078-6BFE-3B15-CF68D5B98A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84F5AA-7097-02C1-A2C9-45141EFF30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4313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FA4E1-5BA4-302A-C2BF-48BB1A6A6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070BE0-D14A-1CFF-79D4-17D304F73C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A23738-77E6-9F3E-ED69-0B2BDDBD20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2BBB32-8F0C-7B43-82E7-463B7BD905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45732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62C9B-A9BF-4815-0069-42388BBC2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FAA7B2-F122-19EC-2AEB-020016898F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F8D0B7-C259-AE37-8690-BE62CE1D9C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CA56A6-6DA1-D3CF-AF57-07DE26DF46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02554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D2C75-84CD-6C33-F557-CC96AA8FA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3409F8-EEB6-DCD4-5245-B04B797BB7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03BE9B-B10D-AA96-FF37-E7E87B9C01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616C00-242C-2EAD-F01D-4087FC54A8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86084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D2D5E-E9BB-8F91-0C2F-C7A6B56BF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045A14-3FF2-9225-6006-AC2D168BDD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09A010-08F2-F804-5C5C-8921DEB071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DA53B-2C8F-661D-76FF-DDF1D614B5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071424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32D95-BC2E-05E1-81AB-FE9567C5F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0B2E77-C512-4960-197A-7791115D44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782CAE-0DD4-AEA1-8E15-9234B117EB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3C2689-1279-A2DF-B9E6-A3E42A3706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34262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4E124-1301-B998-E216-E401F9821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297390-A575-EBA7-600B-D0EE795468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2207CD-0158-BEAA-C0AA-28B3099AB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E7C927-B5A9-B0B0-4056-4127F7FD0B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9203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BC80E-8CF9-517B-6069-1E129AFBE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1CFAAA-6464-30B4-C2E9-231608576E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B2167B-F62C-4A09-0430-97244DFEBE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BAE2A0-4698-7174-DB00-F0BFCD5426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969648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C744C5-B867-2EDB-D09A-B88B6FD4F0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FA836D-D1D0-69AE-F39B-D589C83C13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92DD3D-A887-CA88-CE09-40741D5FFD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45B3B9-070B-6B48-BF50-184E21D7B2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3631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A5C586-BD54-0248-7F4E-3F91DE247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B767FC-0D2E-685C-07A8-96F1D5524C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363F43-371D-D7FA-035D-C7F7211A64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6C454F-9DA1-82A1-C05B-A3A9DF9BCD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906430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8B7B0-1437-B337-2900-18407D49F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C7EF26-AA15-A82D-F6AD-2112F7B982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52B58E-C433-3608-E427-836BD75F29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34E86-7CD5-D66B-6D48-F15159DD23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12470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CA05A0-2F9A-4CED-861A-C0AFFE244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3F584B-D324-78A6-7221-339E476599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FF8483-EE73-447E-7F25-AB3AC03E8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3EBED9-504B-699B-C597-78E8852A18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135642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C3028-A8EF-DDEE-7746-F486E5F47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E165E2-8CDC-0414-29CD-B63AEC44D9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8E17CD-3C30-17E2-B885-42FE46AD57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C61BC7-F6F1-F274-3C50-48A2C41C64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03922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3DCDE-E931-EA9B-D34A-00287010F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CCB867-D304-806C-D515-0644C44F9C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1CD89B-7A31-9ABD-06C7-E51C2CCAE6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821833-4B63-7441-BD55-E5591E3FFC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429206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27C0B-F13B-B973-E382-AC6B2901D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E9B518-73B4-C153-8AC8-F224BC8A2F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4CC41D-4CEC-CFCF-4ABB-9E1213A6F2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A7D3D-0005-1D19-6173-F73C4464F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63828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7E494-08CD-45B1-B8C8-CC3DE7350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AD7021-0247-59DA-4C8B-8BDAEA0256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4D7013-1316-9099-A110-E21E0F1134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E821A1-C922-C353-1FE4-E3F8742A4E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1562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48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2591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5" Type="http://schemas.openxmlformats.org/officeDocument/2006/relationships/image" Target="../media/image8.jp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049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55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726E61-2919-73D2-26BC-C7EAC5D32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E0884C3-7730-8035-2612-E401166CD66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A3FD779-BEC0-FD51-D297-E470D866403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896471C-40ED-97CC-9A62-B36B775877A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62F65F4-A1FB-4638-1846-E91C87EBB4B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6B309D-961E-BCC4-A12F-2FA564B16FC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: Folded Corner 3">
            <a:extLst>
              <a:ext uri="{FF2B5EF4-FFF2-40B4-BE49-F238E27FC236}">
                <a16:creationId xmlns:a16="http://schemas.microsoft.com/office/drawing/2014/main" id="{E6200ED5-9DC5-0C67-0AF4-9F1859CA5CEE}"/>
              </a:ext>
            </a:extLst>
          </p:cNvPr>
          <p:cNvSpPr/>
          <p:nvPr/>
        </p:nvSpPr>
        <p:spPr>
          <a:xfrm>
            <a:off x="3586952" y="2059337"/>
            <a:ext cx="5181600" cy="624843"/>
          </a:xfrm>
          <a:prstGeom prst="foldedCorner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tabLst>
                <a:tab pos="457200" algn="l"/>
              </a:tabLst>
            </a:pPr>
            <a:r>
              <a:rPr lang="en-US" sz="2200" b="1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(1)</a:t>
            </a:r>
            <a:r>
              <a:rPr lang="en-US" sz="2200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Pre-Lease Phase</a:t>
            </a: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5D3FE79C-28E8-BF3C-BA7B-2422D32D6B5E}"/>
              </a:ext>
            </a:extLst>
          </p:cNvPr>
          <p:cNvSpPr/>
          <p:nvPr/>
        </p:nvSpPr>
        <p:spPr>
          <a:xfrm>
            <a:off x="4148701" y="2598151"/>
            <a:ext cx="5181600" cy="624843"/>
          </a:xfrm>
          <a:prstGeom prst="foldedCorner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tabLst>
                <a:tab pos="457200" algn="l"/>
              </a:tabLst>
              <a:defRPr/>
            </a:pPr>
            <a:r>
              <a:rPr lang="en-US" sz="2200" b="1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(2) </a:t>
            </a:r>
            <a:r>
              <a:rPr lang="en-US" sz="2200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Lease Execution</a:t>
            </a: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DA689C8E-1808-5DC6-00F5-1680718503C1}"/>
              </a:ext>
            </a:extLst>
          </p:cNvPr>
          <p:cNvSpPr/>
          <p:nvPr/>
        </p:nvSpPr>
        <p:spPr>
          <a:xfrm>
            <a:off x="5071289" y="3137314"/>
            <a:ext cx="5181600" cy="624843"/>
          </a:xfrm>
          <a:prstGeom prst="foldedCorner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tabLst>
                <a:tab pos="457200" algn="l"/>
              </a:tabLst>
              <a:defRPr/>
            </a:pPr>
            <a:r>
              <a:rPr lang="en-US" sz="2200" b="1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(3) </a:t>
            </a:r>
            <a:r>
              <a:rPr lang="en-US" sz="2200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Lease Administration/ Occupancy</a:t>
            </a:r>
          </a:p>
        </p:txBody>
      </p:sp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5E725FD2-258E-0F3C-4983-42260CCF239E}"/>
              </a:ext>
            </a:extLst>
          </p:cNvPr>
          <p:cNvSpPr/>
          <p:nvPr/>
        </p:nvSpPr>
        <p:spPr>
          <a:xfrm>
            <a:off x="5742039" y="3676477"/>
            <a:ext cx="5181600" cy="624843"/>
          </a:xfrm>
          <a:prstGeom prst="foldedCorner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(4) </a:t>
            </a:r>
            <a:r>
              <a:rPr lang="en-US" sz="2200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Lease Expiration / Termination</a:t>
            </a:r>
          </a:p>
        </p:txBody>
      </p: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394D55EF-2921-6AC8-29D7-C00A48D91D7A}"/>
              </a:ext>
            </a:extLst>
          </p:cNvPr>
          <p:cNvSpPr/>
          <p:nvPr/>
        </p:nvSpPr>
        <p:spPr>
          <a:xfrm>
            <a:off x="6409280" y="4231929"/>
            <a:ext cx="5181600" cy="624843"/>
          </a:xfrm>
          <a:prstGeom prst="foldedCorner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tabLst>
                <a:tab pos="457200" algn="l"/>
              </a:tabLst>
              <a:defRPr/>
            </a:pPr>
            <a:endParaRPr lang="en-US" sz="2200" b="1" dirty="0">
              <a:solidFill>
                <a:schemeClr val="tx1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tabLst>
                <a:tab pos="457200" algn="l"/>
              </a:tabLst>
              <a:defRPr/>
            </a:pPr>
            <a:r>
              <a:rPr lang="en-US" sz="2200" b="1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(5) </a:t>
            </a:r>
            <a:r>
              <a:rPr lang="en-US" sz="2200" dirty="0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Post-Lease (Recovery &amp; Re-letting)</a:t>
            </a: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endParaRPr lang="en-US" sz="2000" dirty="0">
              <a:solidFill>
                <a:prstClr val="black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E92832-A136-7116-127B-E4BA7CFB4AFD}"/>
              </a:ext>
            </a:extLst>
          </p:cNvPr>
          <p:cNvSpPr txBox="1"/>
          <p:nvPr/>
        </p:nvSpPr>
        <p:spPr>
          <a:xfrm>
            <a:off x="5460326" y="87522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8CBF18-BCA1-4954-44A1-1E143E02D063}"/>
              </a:ext>
            </a:extLst>
          </p:cNvPr>
          <p:cNvSpPr txBox="1"/>
          <p:nvPr/>
        </p:nvSpPr>
        <p:spPr>
          <a:xfrm>
            <a:off x="3048000" y="1612556"/>
            <a:ext cx="6096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latin typeface="Alexandria"/>
              </a:rPr>
              <a:t>Lease Life Cycle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839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0" grpId="0" animBg="1"/>
      <p:bldP spid="11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77ECC-D99B-CAB0-5C8F-01B188AD7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1A2F0B9-6C3E-5C3A-8B36-7A786799E28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342B45E-A277-88E8-360E-8DC7C4952F4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2E7CF64-4730-5ABE-5D12-961B2B105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106117A-BF7F-8227-0835-01886CC898F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0910A3D-639A-6E5D-739C-009622ED5B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: Beveled 3">
            <a:extLst>
              <a:ext uri="{FF2B5EF4-FFF2-40B4-BE49-F238E27FC236}">
                <a16:creationId xmlns:a16="http://schemas.microsoft.com/office/drawing/2014/main" id="{60730A89-CB61-FA4B-0128-7B52B58CFF7F}"/>
              </a:ext>
            </a:extLst>
          </p:cNvPr>
          <p:cNvSpPr/>
          <p:nvPr/>
        </p:nvSpPr>
        <p:spPr>
          <a:xfrm>
            <a:off x="4672377" y="1004471"/>
            <a:ext cx="3926272" cy="624843"/>
          </a:xfrm>
          <a:prstGeom prst="bevel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Scroll: Vertical 16">
            <a:extLst>
              <a:ext uri="{FF2B5EF4-FFF2-40B4-BE49-F238E27FC236}">
                <a16:creationId xmlns:a16="http://schemas.microsoft.com/office/drawing/2014/main" id="{C4246F6F-410E-AFB7-4BCA-1A8FA8FF2123}"/>
              </a:ext>
            </a:extLst>
          </p:cNvPr>
          <p:cNvSpPr/>
          <p:nvPr/>
        </p:nvSpPr>
        <p:spPr>
          <a:xfrm>
            <a:off x="4798815" y="1731112"/>
            <a:ext cx="3719746" cy="563895"/>
          </a:xfrm>
          <a:prstGeom prst="vertic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1.1 Marketing the Property  </a:t>
            </a: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Scroll: Vertical 19">
            <a:extLst>
              <a:ext uri="{FF2B5EF4-FFF2-40B4-BE49-F238E27FC236}">
                <a16:creationId xmlns:a16="http://schemas.microsoft.com/office/drawing/2014/main" id="{60852F3B-6F8B-D1EE-BCE7-73CC1EB8038F}"/>
              </a:ext>
            </a:extLst>
          </p:cNvPr>
          <p:cNvSpPr/>
          <p:nvPr/>
        </p:nvSpPr>
        <p:spPr>
          <a:xfrm>
            <a:off x="5090719" y="4585199"/>
            <a:ext cx="3404120" cy="498531"/>
          </a:xfrm>
          <a:prstGeom prst="verticalScroll">
            <a:avLst/>
          </a:prstGeom>
          <a:solidFill>
            <a:srgbClr val="66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1.2 Tenant Screening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675D26-E95A-E517-F735-2BD7E956E7D2}"/>
              </a:ext>
            </a:extLst>
          </p:cNvPr>
          <p:cNvSpPr txBox="1"/>
          <p:nvPr/>
        </p:nvSpPr>
        <p:spPr>
          <a:xfrm>
            <a:off x="4932905" y="2403931"/>
            <a:ext cx="3564359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Listings vs. Advertising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E42742-0C53-1A49-FFC6-38FE0975847D}"/>
              </a:ext>
            </a:extLst>
          </p:cNvPr>
          <p:cNvSpPr txBox="1"/>
          <p:nvPr/>
        </p:nvSpPr>
        <p:spPr>
          <a:xfrm>
            <a:off x="4885866" y="2890911"/>
            <a:ext cx="3632695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Exclusive authorization to Lease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vs. Open Listing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B30053D-7281-4A0C-7578-A6EEC1229020}"/>
              </a:ext>
            </a:extLst>
          </p:cNvPr>
          <p:cNvSpPr txBox="1"/>
          <p:nvPr/>
        </p:nvSpPr>
        <p:spPr>
          <a:xfrm>
            <a:off x="4932906" y="3690579"/>
            <a:ext cx="3719746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kumimoji="0" sz="22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Real Estate Agent vs. Leasing Agent vs. Property Manager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8416F79-B900-51CA-827B-A24C7713913E}"/>
              </a:ext>
            </a:extLst>
          </p:cNvPr>
          <p:cNvSpPr txBox="1"/>
          <p:nvPr/>
        </p:nvSpPr>
        <p:spPr>
          <a:xfrm>
            <a:off x="5550493" y="5761503"/>
            <a:ext cx="3661984" cy="400110"/>
          </a:xfrm>
          <a:prstGeom prst="rect">
            <a:avLst/>
          </a:prstGeom>
          <a:solidFill>
            <a:srgbClr val="ECFDFE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Dimensions of Tenant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Scroll: Vertical 18">
            <a:extLst>
              <a:ext uri="{FF2B5EF4-FFF2-40B4-BE49-F238E27FC236}">
                <a16:creationId xmlns:a16="http://schemas.microsoft.com/office/drawing/2014/main" id="{26F1206B-7A34-8379-DF3F-867B35B063F0}"/>
              </a:ext>
            </a:extLst>
          </p:cNvPr>
          <p:cNvSpPr/>
          <p:nvPr/>
        </p:nvSpPr>
        <p:spPr>
          <a:xfrm>
            <a:off x="427602" y="3818192"/>
            <a:ext cx="3516174" cy="624843"/>
          </a:xfrm>
          <a:prstGeom prst="verticalScroll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1.3 Negotiation of Lease Terms  </a:t>
            </a: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490BCB6-1D11-AA89-916F-3E6086B72D8A}"/>
              </a:ext>
            </a:extLst>
          </p:cNvPr>
          <p:cNvSpPr txBox="1"/>
          <p:nvPr/>
        </p:nvSpPr>
        <p:spPr>
          <a:xfrm>
            <a:off x="4933448" y="5160976"/>
            <a:ext cx="3719745" cy="400110"/>
          </a:xfrm>
          <a:prstGeom prst="rect">
            <a:avLst/>
          </a:prstGeom>
          <a:solidFill>
            <a:srgbClr val="ECFDFE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Definition, objectives,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280999-DB4B-9572-9933-82B84E73418F}"/>
              </a:ext>
            </a:extLst>
          </p:cNvPr>
          <p:cNvSpPr txBox="1"/>
          <p:nvPr/>
        </p:nvSpPr>
        <p:spPr>
          <a:xfrm>
            <a:off x="6121015" y="6343825"/>
            <a:ext cx="3661984" cy="400110"/>
          </a:xfrm>
          <a:prstGeom prst="rect">
            <a:avLst/>
          </a:prstGeom>
          <a:solidFill>
            <a:srgbClr val="ECFDFE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Special Considerations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B295E0C-0062-7090-B65A-2EDA03AD0027}"/>
              </a:ext>
            </a:extLst>
          </p:cNvPr>
          <p:cNvSpPr txBox="1"/>
          <p:nvPr/>
        </p:nvSpPr>
        <p:spPr>
          <a:xfrm>
            <a:off x="391939" y="4459434"/>
            <a:ext cx="3661984" cy="400110"/>
          </a:xfrm>
          <a:prstGeom prst="rect">
            <a:avLst/>
          </a:prstGeom>
          <a:solidFill>
            <a:srgbClr val="FFFF99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Leasing Agent (Broker)’s Role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A4C0AB-B04E-F903-6D83-40FA382198B4}"/>
              </a:ext>
            </a:extLst>
          </p:cNvPr>
          <p:cNvSpPr txBox="1"/>
          <p:nvPr/>
        </p:nvSpPr>
        <p:spPr>
          <a:xfrm>
            <a:off x="373987" y="5068125"/>
            <a:ext cx="3661984" cy="400110"/>
          </a:xfrm>
          <a:prstGeom prst="rect">
            <a:avLst/>
          </a:prstGeom>
          <a:solidFill>
            <a:srgbClr val="FFFF99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LOI vs. Offer to Lease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A01E422-FF15-E179-C916-FDA12D42EDAF}"/>
              </a:ext>
            </a:extLst>
          </p:cNvPr>
          <p:cNvSpPr txBox="1"/>
          <p:nvPr/>
        </p:nvSpPr>
        <p:spPr>
          <a:xfrm>
            <a:off x="0" y="6038804"/>
            <a:ext cx="5314927" cy="400110"/>
          </a:xfrm>
          <a:prstGeom prst="rect">
            <a:avLst/>
          </a:prstGeom>
          <a:solidFill>
            <a:srgbClr val="FFFF99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Good Faith Deposit vs. Security Deposit</a:t>
            </a:r>
            <a:endParaRPr kumimoji="0" lang="ar-SY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EDF9F92-76D2-6287-610A-B8D0684A9337}"/>
              </a:ext>
            </a:extLst>
          </p:cNvPr>
          <p:cNvSpPr txBox="1"/>
          <p:nvPr/>
        </p:nvSpPr>
        <p:spPr>
          <a:xfrm>
            <a:off x="10890" y="5561448"/>
            <a:ext cx="5678024" cy="400110"/>
          </a:xfrm>
          <a:prstGeom prst="rect">
            <a:avLst/>
          </a:prstGeom>
          <a:solidFill>
            <a:srgbClr val="FFFF99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Components &amp; additional of an Offer to Lease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341178E-DEC1-A3EF-5B20-E51BB8CE118E}"/>
              </a:ext>
            </a:extLst>
          </p:cNvPr>
          <p:cNvSpPr txBox="1"/>
          <p:nvPr/>
        </p:nvSpPr>
        <p:spPr>
          <a:xfrm>
            <a:off x="373987" y="6471712"/>
            <a:ext cx="3661984" cy="400110"/>
          </a:xfrm>
          <a:prstGeom prst="rect">
            <a:avLst/>
          </a:prstGeom>
          <a:solidFill>
            <a:srgbClr val="FFFF99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Counteroffers</a:t>
            </a:r>
            <a:endParaRPr kumimoji="0" lang="ar-SY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72D3BA-EBFE-3BBE-786E-58358EC4ABA4}"/>
              </a:ext>
            </a:extLst>
          </p:cNvPr>
          <p:cNvSpPr txBox="1"/>
          <p:nvPr/>
        </p:nvSpPr>
        <p:spPr>
          <a:xfrm>
            <a:off x="5688914" y="597960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0" name="Oval 4">
            <a:extLst>
              <a:ext uri="{FF2B5EF4-FFF2-40B4-BE49-F238E27FC236}">
                <a16:creationId xmlns:a16="http://schemas.microsoft.com/office/drawing/2014/main" id="{AB46D440-9E39-B210-20BB-418C64F3F690}"/>
              </a:ext>
            </a:extLst>
          </p:cNvPr>
          <p:cNvSpPr txBox="1"/>
          <p:nvPr/>
        </p:nvSpPr>
        <p:spPr>
          <a:xfrm>
            <a:off x="2243307" y="3010272"/>
            <a:ext cx="2476292" cy="670104"/>
          </a:xfrm>
          <a:prstGeom prst="doubleWav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>
                <a:solidFill>
                  <a:schemeClr val="tx1"/>
                </a:solidFill>
                <a:latin typeface="Alexandria"/>
              </a:rPr>
              <a:t>(1)Pre-Lease Phase</a:t>
            </a:r>
            <a:endParaRPr lang="en-US" sz="2400" b="1" kern="1200" dirty="0">
              <a:latin typeface="Alexandria"/>
            </a:endParaRPr>
          </a:p>
        </p:txBody>
      </p:sp>
      <p:sp>
        <p:nvSpPr>
          <p:cNvPr id="11" name="Oval 4">
            <a:extLst>
              <a:ext uri="{FF2B5EF4-FFF2-40B4-BE49-F238E27FC236}">
                <a16:creationId xmlns:a16="http://schemas.microsoft.com/office/drawing/2014/main" id="{25A317E4-B085-41FC-1640-58B2B56A309B}"/>
              </a:ext>
            </a:extLst>
          </p:cNvPr>
          <p:cNvSpPr txBox="1"/>
          <p:nvPr/>
        </p:nvSpPr>
        <p:spPr>
          <a:xfrm>
            <a:off x="8872332" y="1684395"/>
            <a:ext cx="3316859" cy="670104"/>
          </a:xfrm>
          <a:prstGeom prst="doubleWav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>
                <a:solidFill>
                  <a:schemeClr val="tx1"/>
                </a:solidFill>
                <a:latin typeface="Alexandria"/>
              </a:rPr>
              <a:t>(2) Lease Execution Phase</a:t>
            </a:r>
            <a:endParaRPr lang="en-US" sz="2400" b="1" kern="1200" dirty="0">
              <a:latin typeface="Alexandria"/>
            </a:endParaRPr>
          </a:p>
        </p:txBody>
      </p:sp>
      <p:sp>
        <p:nvSpPr>
          <p:cNvPr id="13" name="Scroll: Vertical 12">
            <a:extLst>
              <a:ext uri="{FF2B5EF4-FFF2-40B4-BE49-F238E27FC236}">
                <a16:creationId xmlns:a16="http://schemas.microsoft.com/office/drawing/2014/main" id="{999AF8CE-4065-8603-1871-0B02C7CCE0B7}"/>
              </a:ext>
            </a:extLst>
          </p:cNvPr>
          <p:cNvSpPr/>
          <p:nvPr/>
        </p:nvSpPr>
        <p:spPr>
          <a:xfrm>
            <a:off x="9146958" y="2505621"/>
            <a:ext cx="3115967" cy="794281"/>
          </a:xfrm>
          <a:prstGeom prst="verticalScroll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2.1 Signing the Lease Agreement</a:t>
            </a:r>
          </a:p>
        </p:txBody>
      </p:sp>
      <p:sp>
        <p:nvSpPr>
          <p:cNvPr id="15" name="Scroll: Vertical 14">
            <a:extLst>
              <a:ext uri="{FF2B5EF4-FFF2-40B4-BE49-F238E27FC236}">
                <a16:creationId xmlns:a16="http://schemas.microsoft.com/office/drawing/2014/main" id="{11BC8536-F35D-97C7-1771-39C0FE24769E}"/>
              </a:ext>
            </a:extLst>
          </p:cNvPr>
          <p:cNvSpPr/>
          <p:nvPr/>
        </p:nvSpPr>
        <p:spPr>
          <a:xfrm>
            <a:off x="9146959" y="3513577"/>
            <a:ext cx="3045042" cy="787956"/>
          </a:xfrm>
          <a:prstGeom prst="verticalScroll">
            <a:avLst/>
          </a:prstGeom>
          <a:solidFill>
            <a:srgbClr val="FFCC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2.2 Tenant pays the Security Deposit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Scroll: Vertical 15">
            <a:extLst>
              <a:ext uri="{FF2B5EF4-FFF2-40B4-BE49-F238E27FC236}">
                <a16:creationId xmlns:a16="http://schemas.microsoft.com/office/drawing/2014/main" id="{67D5D7BC-D667-0CA6-7C91-B8B18A0DD90F}"/>
              </a:ext>
            </a:extLst>
          </p:cNvPr>
          <p:cNvSpPr/>
          <p:nvPr/>
        </p:nvSpPr>
        <p:spPr>
          <a:xfrm>
            <a:off x="9196418" y="4599394"/>
            <a:ext cx="2995582" cy="624843"/>
          </a:xfrm>
          <a:prstGeom prst="verticalScroll">
            <a:avLst/>
          </a:prstGeom>
          <a:solidFill>
            <a:srgbClr val="99FF99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2.3 Delivery of Possession </a:t>
            </a: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7D0FA30-AF1B-598D-7DF8-A36598C9772A}"/>
              </a:ext>
            </a:extLst>
          </p:cNvPr>
          <p:cNvSpPr txBox="1"/>
          <p:nvPr/>
        </p:nvSpPr>
        <p:spPr>
          <a:xfrm>
            <a:off x="9782999" y="5399310"/>
            <a:ext cx="2073365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+mn-cs"/>
              </a:rPr>
              <a:t>Summary of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+mn-cs"/>
              </a:rPr>
              <a:t>Responsibilities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065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20" grpId="0" animBg="1"/>
      <p:bldP spid="12" grpId="0" animBg="1"/>
      <p:bldP spid="14" grpId="0" animBg="1"/>
      <p:bldP spid="27" grpId="0" animBg="1"/>
      <p:bldP spid="29" grpId="0" animBg="1"/>
      <p:bldP spid="19" grpId="0" animBg="1"/>
      <p:bldP spid="30" grpId="0" animBg="1"/>
      <p:bldP spid="31" grpId="0" animBg="1"/>
      <p:bldP spid="33" grpId="0" animBg="1"/>
      <p:bldP spid="34" grpId="0" animBg="1"/>
      <p:bldP spid="45" grpId="0" animBg="1"/>
      <p:bldP spid="35" grpId="0" animBg="1"/>
      <p:bldP spid="44" grpId="0" animBg="1"/>
      <p:bldP spid="13" grpId="0" animBg="1"/>
      <p:bldP spid="15" grpId="0" animBg="1"/>
      <p:bldP spid="16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F5BC37-AE8C-DE99-9E55-F78A78C63B18}"/>
              </a:ext>
            </a:extLst>
          </p:cNvPr>
          <p:cNvSpPr txBox="1"/>
          <p:nvPr/>
        </p:nvSpPr>
        <p:spPr>
          <a:xfrm>
            <a:off x="4104553" y="1065461"/>
            <a:ext cx="5926419" cy="110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 *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Lease Administration Phase*</a:t>
            </a:r>
          </a:p>
          <a:p>
            <a:pPr marR="0" lvl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>
                <a:tab pos="457200" algn="l"/>
              </a:tabLst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endParaRPr lang="en-US" sz="24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291033" y="1719579"/>
            <a:ext cx="8417320" cy="5090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Landlord and Tenant Obligations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Financial Management of Leases</a:t>
            </a: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Concept of Financial Management of Leases</a:t>
            </a: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Core Processes in the Financial Management of Leases</a:t>
            </a:r>
          </a:p>
          <a:p>
            <a:pPr marL="511175" lvl="0" indent="-635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(1) Market Analysis and Rent Determination</a:t>
            </a:r>
          </a:p>
          <a:p>
            <a:pPr marL="511175" lvl="0" indent="-635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(2) Revenue Management and Rent Collection</a:t>
            </a:r>
          </a:p>
          <a:p>
            <a:pPr marL="504825"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1175" lvl="0" indent="-635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3F95D-4826-E062-4B3F-D671CBE90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2379EFCC-E6FE-06DD-A5CF-E54E3513BCC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5EE1709-318F-90BB-7A1B-0FFE9991EAA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6748BC3-3752-4827-8599-3EA4BD6B76A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19DC0A4-2BE5-944F-3462-7F0C81095B2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6" name="Picture Placeholder 15" descr="A row of multicolored houses&#10;&#10;AI-generated content may be incorrect.">
            <a:extLst>
              <a:ext uri="{FF2B5EF4-FFF2-40B4-BE49-F238E27FC236}">
                <a16:creationId xmlns:a16="http://schemas.microsoft.com/office/drawing/2014/main" id="{95F0270D-504F-69B0-470F-CD4DE5C8D43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9" r="18409"/>
          <a:stretch>
            <a:fillRect/>
          </a:stretch>
        </p:blipFill>
        <p:spPr/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ABA5B26-98DC-6D79-3E0A-B0B15CF3B684}"/>
              </a:ext>
            </a:extLst>
          </p:cNvPr>
          <p:cNvSpPr txBox="1"/>
          <p:nvPr/>
        </p:nvSpPr>
        <p:spPr>
          <a:xfrm>
            <a:off x="5610387" y="1067013"/>
            <a:ext cx="61502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/ Occupancy Phase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CC5FA5-559A-FEBD-AF1C-2555165E3178}"/>
              </a:ext>
            </a:extLst>
          </p:cNvPr>
          <p:cNvSpPr txBox="1"/>
          <p:nvPr/>
        </p:nvSpPr>
        <p:spPr>
          <a:xfrm>
            <a:off x="5555666" y="1968077"/>
            <a:ext cx="6349221" cy="1166444"/>
          </a:xfrm>
          <a:prstGeom prst="doubleWave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Lease Administration </a:t>
            </a:r>
            <a:r>
              <a:rPr lang="en-US" sz="2200" dirty="0">
                <a:latin typeface="Alexandria"/>
              </a:rPr>
              <a:t>is one of the most important pillars of </a:t>
            </a:r>
            <a:r>
              <a:rPr lang="en-US" sz="2200" b="1" dirty="0">
                <a:latin typeface="Alexandria"/>
              </a:rPr>
              <a:t>Modern Real Estate Management.</a:t>
            </a:r>
          </a:p>
        </p:txBody>
      </p:sp>
      <p:sp>
        <p:nvSpPr>
          <p:cNvPr id="19" name="Rectangle: Folded Corner 18">
            <a:extLst>
              <a:ext uri="{FF2B5EF4-FFF2-40B4-BE49-F238E27FC236}">
                <a16:creationId xmlns:a16="http://schemas.microsoft.com/office/drawing/2014/main" id="{29330DA3-9023-A67C-C633-D4D0D29440E3}"/>
              </a:ext>
            </a:extLst>
          </p:cNvPr>
          <p:cNvSpPr/>
          <p:nvPr/>
        </p:nvSpPr>
        <p:spPr>
          <a:xfrm>
            <a:off x="5555666" y="3723479"/>
            <a:ext cx="6501723" cy="1807552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endParaRPr lang="en-US" sz="2200" b="1" dirty="0">
              <a:solidFill>
                <a:schemeClr val="tx1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Lease Administration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 aims 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to organize the contractual relationship between landlords and tenants while maximizing returns and protecting rights.</a:t>
            </a:r>
          </a:p>
          <a:p>
            <a:pPr marL="342900" lvl="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endParaRPr lang="en-US" sz="2200" b="1" dirty="0">
              <a:solidFill>
                <a:schemeClr val="tx1"/>
              </a:solidFill>
              <a:latin typeface="Alexandri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36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C472F-C1F5-AFFD-17C1-BC67C64D8C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1BAA9C-DDCE-58FC-AC93-0F760846469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87C2B7-E1FA-D492-EB76-C1606C891F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737127CA-9532-0E44-B466-59A2AA8C6567}"/>
              </a:ext>
            </a:extLst>
          </p:cNvPr>
          <p:cNvSpPr/>
          <p:nvPr/>
        </p:nvSpPr>
        <p:spPr>
          <a:xfrm>
            <a:off x="712922" y="5221111"/>
            <a:ext cx="10573720" cy="1453375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b="1" dirty="0">
                <a:solidFill>
                  <a:srgbClr val="FF66FF"/>
                </a:solidFill>
                <a:latin typeface="Alexandria"/>
              </a:rPr>
              <a:t>Tenant Relationship Management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, which prioritizes proactive communication, responsive issue resolution, and strategic retention efforts to foster long-term occupancy stability. 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782A13-9321-2D64-6919-346EED052002}"/>
              </a:ext>
            </a:extLst>
          </p:cNvPr>
          <p:cNvSpPr txBox="1"/>
          <p:nvPr/>
        </p:nvSpPr>
        <p:spPr>
          <a:xfrm>
            <a:off x="3564611" y="641643"/>
            <a:ext cx="61502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/ Occupancy Phase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65DB89-8619-D837-BC7B-B69D552CEF84}"/>
              </a:ext>
            </a:extLst>
          </p:cNvPr>
          <p:cNvSpPr txBox="1"/>
          <p:nvPr/>
        </p:nvSpPr>
        <p:spPr>
          <a:xfrm>
            <a:off x="712922" y="1608365"/>
            <a:ext cx="10573721" cy="48872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300" b="1" dirty="0">
                <a:solidFill>
                  <a:srgbClr val="0070C0"/>
                </a:solidFill>
                <a:latin typeface="Alexandria"/>
              </a:rPr>
              <a:t>Lease Administration</a:t>
            </a:r>
            <a:r>
              <a:rPr lang="en-US" sz="2300" b="1" dirty="0">
                <a:latin typeface="Alexandria"/>
              </a:rPr>
              <a:t> includes:</a:t>
            </a:r>
            <a:endParaRPr lang="en-US" sz="2300" dirty="0">
              <a:latin typeface="Alexandria"/>
            </a:endParaRPr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9481D262-423F-3912-0964-BA387259D907}"/>
              </a:ext>
            </a:extLst>
          </p:cNvPr>
          <p:cNvSpPr/>
          <p:nvPr/>
        </p:nvSpPr>
        <p:spPr>
          <a:xfrm>
            <a:off x="712920" y="3856913"/>
            <a:ext cx="10573721" cy="1040565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b="1" dirty="0">
                <a:solidFill>
                  <a:srgbClr val="FF66FF"/>
                </a:solidFill>
                <a:latin typeface="Alexandria"/>
              </a:rPr>
              <a:t>Financial Management 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(timely rent collection, meticulous handling of security deposits, and transparent disclosure of operating costs)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Rectangle: Folded Corner 3">
            <a:extLst>
              <a:ext uri="{FF2B5EF4-FFF2-40B4-BE49-F238E27FC236}">
                <a16:creationId xmlns:a16="http://schemas.microsoft.com/office/drawing/2014/main" id="{EAB3DC29-3390-4AA9-CA39-E97684E9F545}"/>
              </a:ext>
            </a:extLst>
          </p:cNvPr>
          <p:cNvSpPr/>
          <p:nvPr/>
        </p:nvSpPr>
        <p:spPr>
          <a:xfrm>
            <a:off x="712921" y="2372551"/>
            <a:ext cx="10573721" cy="1040565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en-US" sz="2200" b="1" dirty="0">
                <a:solidFill>
                  <a:schemeClr val="tx1"/>
                </a:solidFill>
                <a:latin typeface="Alexandria"/>
              </a:rPr>
              <a:t>Continuous Monitoring to</a:t>
            </a:r>
            <a:r>
              <a:rPr lang="ar-SY" sz="22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Compliance 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(</a:t>
            </a:r>
            <a:r>
              <a:rPr lang="en-US" sz="2200" b="1" dirty="0">
                <a:solidFill>
                  <a:srgbClr val="FF66FF"/>
                </a:solidFill>
                <a:latin typeface="Alexandria"/>
              </a:rPr>
              <a:t>Landlord and Tenant Obligations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, Property maintenance responsibilities, Access rights and restrictions)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53952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 animBg="1"/>
      <p:bldP spid="3" grpId="0" build="allAtOnce" animBg="1"/>
      <p:bldP spid="4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0F642-3C68-ECF9-2203-8916587C9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78FE853-908E-1541-E8D0-766B87D694E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1F5E3F-7BCD-DCEA-75B3-94A73FD2DE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A55220-599C-A862-04B2-8AE5F3D1B301}"/>
              </a:ext>
            </a:extLst>
          </p:cNvPr>
          <p:cNvSpPr txBox="1"/>
          <p:nvPr/>
        </p:nvSpPr>
        <p:spPr>
          <a:xfrm>
            <a:off x="4136530" y="641643"/>
            <a:ext cx="5006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and Tenant Obligations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2DCAA8-CBA6-5AC2-496C-BB778CB940E1}"/>
              </a:ext>
            </a:extLst>
          </p:cNvPr>
          <p:cNvSpPr txBox="1"/>
          <p:nvPr/>
        </p:nvSpPr>
        <p:spPr>
          <a:xfrm>
            <a:off x="537784" y="1458438"/>
            <a:ext cx="10771322" cy="400110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Mutual obligations </a:t>
            </a:r>
            <a:r>
              <a:rPr lang="en-US" sz="2000" dirty="0">
                <a:latin typeface="Alexandria"/>
              </a:rPr>
              <a:t>are the foundation of </a:t>
            </a:r>
            <a:r>
              <a:rPr lang="en-US" sz="2000" b="1" dirty="0">
                <a:latin typeface="Alexandria"/>
              </a:rPr>
              <a:t>contractual fairness</a:t>
            </a:r>
            <a:r>
              <a:rPr lang="en-US" sz="2000" dirty="0">
                <a:latin typeface="Alexandria"/>
              </a:rPr>
              <a:t>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C77DD8F-D66F-A06B-2B40-D36E61ED09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751732"/>
              </p:ext>
            </p:extLst>
          </p:nvPr>
        </p:nvGraphicFramePr>
        <p:xfrm>
          <a:off x="537784" y="2048509"/>
          <a:ext cx="10771322" cy="3351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7769">
                  <a:extLst>
                    <a:ext uri="{9D8B030D-6E8A-4147-A177-3AD203B41FA5}">
                      <a16:colId xmlns:a16="http://schemas.microsoft.com/office/drawing/2014/main" val="2291148960"/>
                    </a:ext>
                  </a:extLst>
                </a:gridCol>
                <a:gridCol w="4277532">
                  <a:extLst>
                    <a:ext uri="{9D8B030D-6E8A-4147-A177-3AD203B41FA5}">
                      <a16:colId xmlns:a16="http://schemas.microsoft.com/office/drawing/2014/main" val="3760552750"/>
                    </a:ext>
                  </a:extLst>
                </a:gridCol>
                <a:gridCol w="4386021">
                  <a:extLst>
                    <a:ext uri="{9D8B030D-6E8A-4147-A177-3AD203B41FA5}">
                      <a16:colId xmlns:a16="http://schemas.microsoft.com/office/drawing/2014/main" val="526704632"/>
                    </a:ext>
                  </a:extLst>
                </a:gridCol>
              </a:tblGrid>
              <a:tr h="5388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00" dirty="0">
                          <a:effectLst/>
                          <a:latin typeface="Alexandria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Type of Obligations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00" dirty="0">
                          <a:effectLst/>
                          <a:latin typeface="Alexandria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Landlord Obligations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00" dirty="0">
                          <a:effectLst/>
                          <a:latin typeface="Alexandria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	Tenant Obligations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206776"/>
                  </a:ext>
                </a:extLst>
              </a:tr>
              <a:tr h="449451">
                <a:tc>
                  <a:txBody>
                    <a:bodyPr/>
                    <a:lstStyle/>
                    <a:p>
                      <a:pPr algn="ctr"/>
                      <a:r>
                        <a:rPr lang="en-US" sz="22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Rent</a:t>
                      </a:r>
                      <a:endParaRPr lang="en-US" sz="22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Collects rent on schedule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Pays rent timely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4647228"/>
                  </a:ext>
                </a:extLst>
              </a:tr>
              <a:tr h="513262">
                <a:tc>
                  <a:txBody>
                    <a:bodyPr/>
                    <a:lstStyle/>
                    <a:p>
                      <a:pPr algn="ctr"/>
                      <a:r>
                        <a:rPr lang="en-US" sz="22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Insurance</a:t>
                      </a:r>
                      <a:endParaRPr lang="en-US" sz="22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Insures building against risks and disasters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Insures internal property and contents.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5231183"/>
                  </a:ext>
                </a:extLst>
              </a:tr>
              <a:tr h="46447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2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Legal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20000"/>
                        </a:lnSpc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Adheres to laws and regulations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Follows lease terms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9635449"/>
                  </a:ext>
                </a:extLst>
              </a:tr>
              <a:tr h="464472">
                <a:tc>
                  <a:txBody>
                    <a:bodyPr/>
                    <a:lstStyle/>
                    <a:p>
                      <a:pPr algn="ctr"/>
                      <a:r>
                        <a:rPr lang="en-US" sz="22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Maintenance</a:t>
                      </a:r>
                      <a:endParaRPr lang="en-US" sz="22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2000" dirty="0">
                          <a:latin typeface="Alexandria"/>
                        </a:rPr>
                        <a:t>Repairs major damages, maintains common areas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2000" dirty="0">
                          <a:latin typeface="Alexandria"/>
                        </a:rPr>
                        <a:t>Maintenance of internal facilities and private units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4662920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9A93B1B5-0D55-9C12-D3F4-20D54114B22B}"/>
              </a:ext>
            </a:extLst>
          </p:cNvPr>
          <p:cNvSpPr txBox="1"/>
          <p:nvPr/>
        </p:nvSpPr>
        <p:spPr>
          <a:xfrm>
            <a:off x="537784" y="5581983"/>
            <a:ext cx="10771322" cy="1276017"/>
          </a:xfrm>
          <a:prstGeom prst="doubleWav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2000" b="1" i="1" dirty="0">
                <a:latin typeface="Alexandria"/>
              </a:rPr>
              <a:t>Maintenance and insurance </a:t>
            </a:r>
            <a:r>
              <a:rPr lang="en-US" sz="2000" i="1" dirty="0">
                <a:latin typeface="Alexandria"/>
              </a:rPr>
              <a:t>are essential for asset sustainability</a:t>
            </a:r>
            <a:r>
              <a:rPr lang="en-US" sz="2000" b="1" i="1" dirty="0">
                <a:latin typeface="Alexandria"/>
              </a:rPr>
              <a:t>.</a:t>
            </a:r>
          </a:p>
          <a:p>
            <a:pPr marL="342900" lvl="0" indent="-34290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2000" b="1" i="1" dirty="0">
                <a:latin typeface="Alexandria"/>
              </a:rPr>
              <a:t>Legal compliance </a:t>
            </a:r>
            <a:r>
              <a:rPr lang="en-US" sz="2000" i="1" dirty="0">
                <a:latin typeface="Alexandria"/>
              </a:rPr>
              <a:t>reduces disputes and enhances trust</a:t>
            </a:r>
            <a:r>
              <a:rPr lang="en-US" sz="2000" b="1" i="1" dirty="0"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640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116113-955B-6EF4-16F7-85215C466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C06680-9CDB-B673-6153-9B6DFE33BC4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DD7694-0DB3-AD73-6804-F5CF03D8EB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8F2121-FD1A-3F36-5C9E-593D98E893CB}"/>
              </a:ext>
            </a:extLst>
          </p:cNvPr>
          <p:cNvSpPr txBox="1"/>
          <p:nvPr/>
        </p:nvSpPr>
        <p:spPr>
          <a:xfrm>
            <a:off x="4216802" y="3720957"/>
            <a:ext cx="7189951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justLow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duty which cannot be transferred or assumed by another person. In the case of a landlord, a nondelegable duty cannot be assumed by a property manager or contractor.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suitable tenants.</a:t>
            </a:r>
          </a:p>
        </p:txBody>
      </p:sp>
      <p:sp>
        <p:nvSpPr>
          <p:cNvPr id="7" name="Flowchart: Sequential Access Storage 6">
            <a:extLst>
              <a:ext uri="{FF2B5EF4-FFF2-40B4-BE49-F238E27FC236}">
                <a16:creationId xmlns:a16="http://schemas.microsoft.com/office/drawing/2014/main" id="{E6CE6FD4-453F-93CD-BD56-1F54D4B914C2}"/>
              </a:ext>
            </a:extLst>
          </p:cNvPr>
          <p:cNvSpPr/>
          <p:nvPr/>
        </p:nvSpPr>
        <p:spPr>
          <a:xfrm>
            <a:off x="397792" y="3827238"/>
            <a:ext cx="3476278" cy="857641"/>
          </a:xfrm>
          <a:prstGeom prst="flowChartMagneticTape">
            <a:avLst/>
          </a:prstGeom>
          <a:solidFill>
            <a:srgbClr val="CC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Nondelegable Duty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595D42-0FFF-C5E6-0DD8-5CBA9B69A8C6}"/>
              </a:ext>
            </a:extLst>
          </p:cNvPr>
          <p:cNvSpPr txBox="1"/>
          <p:nvPr/>
        </p:nvSpPr>
        <p:spPr>
          <a:xfrm>
            <a:off x="573436" y="1855057"/>
            <a:ext cx="10833317" cy="1175706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Once a landlord of residential or commercial premises undertakes to make repairs on the premises to correct a dangerous condition, the landlord is required to complete the repairs in a timely and proper manner.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6B5943-B4A8-B06B-0799-390FEAE7D2B6}"/>
              </a:ext>
            </a:extLst>
          </p:cNvPr>
          <p:cNvSpPr txBox="1"/>
          <p:nvPr/>
        </p:nvSpPr>
        <p:spPr>
          <a:xfrm>
            <a:off x="4136530" y="641643"/>
            <a:ext cx="5006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and Tenant Obligations</a:t>
            </a:r>
          </a:p>
        </p:txBody>
      </p:sp>
    </p:spTree>
    <p:extLst>
      <p:ext uri="{BB962C8B-B14F-4D97-AF65-F5344CB8AC3E}">
        <p14:creationId xmlns:p14="http://schemas.microsoft.com/office/powerpoint/2010/main" val="21783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3A6A-64B0-8344-9274-73AAAEFEC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2473C80-F97F-1E2B-4A5F-C455368BE3D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CF443F1-0C18-548D-7C26-2CDFE207B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10C538-0B09-F9D6-9CE4-596CA712A9EE}"/>
              </a:ext>
            </a:extLst>
          </p:cNvPr>
          <p:cNvSpPr txBox="1"/>
          <p:nvPr/>
        </p:nvSpPr>
        <p:spPr>
          <a:xfrm>
            <a:off x="180431" y="1155869"/>
            <a:ext cx="11433873" cy="316271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>
                <a:latin typeface="Alexandria"/>
              </a:rPr>
              <a:t>Now consider a commercial landlord who hires a contractor to repair the roof on leased property. A tenant is injured as a result of the contractor’s negligence while performing the repair. </a:t>
            </a: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>
                <a:latin typeface="Alexandria"/>
              </a:rPr>
              <a:t>The tenant claims the landlord is liable for their injuries since the landlord was responsible for the maintenance which created a dangerous condition. </a:t>
            </a: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>
                <a:latin typeface="Alexandria"/>
              </a:rPr>
              <a:t>The landlord claims they are not liable since it was the roofing contractor’s negligence while on the job which caused the tenant’s injury, not the landlord. 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latin typeface="Alexandria"/>
              </a:rPr>
              <a:t>Is the landlord liable for injuries to a tenant caused by a contractor hired by the landlord to perform repairs?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2A7E6-4742-B927-A651-0F77D4FDAFC5}"/>
              </a:ext>
            </a:extLst>
          </p:cNvPr>
          <p:cNvSpPr txBox="1"/>
          <p:nvPr/>
        </p:nvSpPr>
        <p:spPr>
          <a:xfrm>
            <a:off x="997734" y="4456934"/>
            <a:ext cx="9565821" cy="1861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Yes! A landlord’s duty to exercise care (not to be negligent) in the repair and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maintenance of a leased premises is a nondelegable duty. A nondelegable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duty is an obligation which cannot be transferred or assumed by another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person, such as a property manager or contractor</a:t>
            </a:r>
            <a:endParaRPr lang="en-US" sz="2000" b="1" i="1" dirty="0">
              <a:latin typeface="Alexandri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6797B1-28F5-8C08-1E97-AC98D6BE8D11}"/>
              </a:ext>
            </a:extLst>
          </p:cNvPr>
          <p:cNvSpPr txBox="1"/>
          <p:nvPr/>
        </p:nvSpPr>
        <p:spPr>
          <a:xfrm>
            <a:off x="4136530" y="641643"/>
            <a:ext cx="5006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and Tenant Obligations</a:t>
            </a:r>
          </a:p>
        </p:txBody>
      </p:sp>
    </p:spTree>
    <p:extLst>
      <p:ext uri="{BB962C8B-B14F-4D97-AF65-F5344CB8AC3E}">
        <p14:creationId xmlns:p14="http://schemas.microsoft.com/office/powerpoint/2010/main" val="318567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B323B-4884-1234-8315-209177038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68DC5C5-FA06-3417-2155-9DE109CA0D0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8629024-141C-3384-3AFF-D2335F0AC6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B23C07-BCB7-2D84-235A-CC6D206FDCDC}"/>
              </a:ext>
            </a:extLst>
          </p:cNvPr>
          <p:cNvSpPr txBox="1"/>
          <p:nvPr/>
        </p:nvSpPr>
        <p:spPr>
          <a:xfrm>
            <a:off x="515320" y="1305606"/>
            <a:ext cx="67843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The Concept of Financial Management of Leases</a:t>
            </a:r>
          </a:p>
          <a:p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051992-DBBB-E4AD-51B4-031D3ACF709B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D00C1E-358C-B7F8-2B5C-3D559AEB65DE}"/>
              </a:ext>
            </a:extLst>
          </p:cNvPr>
          <p:cNvSpPr txBox="1"/>
          <p:nvPr/>
        </p:nvSpPr>
        <p:spPr>
          <a:xfrm>
            <a:off x="500213" y="2160917"/>
            <a:ext cx="11176467" cy="1071527"/>
          </a:xfrm>
          <a:prstGeom prst="doubleWav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Financial management of leases </a:t>
            </a:r>
            <a:r>
              <a:rPr lang="en-US" sz="2000" dirty="0">
                <a:latin typeface="Alexandria"/>
              </a:rPr>
              <a:t>is a core pillar of modern property management, linking operational activities of real estate assets with the financial performance of investors, owners, and tenants.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6CB158-0BAE-B4CD-B048-3A7DA4EA0F70}"/>
              </a:ext>
            </a:extLst>
          </p:cNvPr>
          <p:cNvSpPr txBox="1"/>
          <p:nvPr/>
        </p:nvSpPr>
        <p:spPr>
          <a:xfrm>
            <a:off x="515320" y="3768992"/>
            <a:ext cx="11176467" cy="1562302"/>
          </a:xfrm>
          <a:prstGeom prst="doubleWav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Financial management of leases </a:t>
            </a:r>
            <a:r>
              <a:rPr lang="en-US" sz="2000" dirty="0">
                <a:latin typeface="Alexandria"/>
              </a:rPr>
              <a:t>is defined as “</a:t>
            </a:r>
            <a:r>
              <a:rPr lang="en-US" sz="2000" i="1" dirty="0">
                <a:latin typeface="Alexandria"/>
              </a:rPr>
              <a:t>a comprehensive process that entails planning, implementing, and monitoring all financial aspects of leased properties, including revenue and expense management, performance evaluation, budgeting, and cash flow analysis</a:t>
            </a:r>
            <a:r>
              <a:rPr lang="en-US" sz="2000" dirty="0">
                <a:latin typeface="Alexandria"/>
              </a:rPr>
              <a:t>”. </a:t>
            </a:r>
          </a:p>
        </p:txBody>
      </p:sp>
    </p:spTree>
    <p:extLst>
      <p:ext uri="{BB962C8B-B14F-4D97-AF65-F5344CB8AC3E}">
        <p14:creationId xmlns:p14="http://schemas.microsoft.com/office/powerpoint/2010/main" val="67638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C618E-9AD4-AA52-7033-52183D5DF6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D15CA1A-6ACC-DD43-9F12-6AD6D01B103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B668327-E96B-23AA-A4DA-2D3D7A58E6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113181-4429-84BC-9F6F-C3471593F2E0}"/>
              </a:ext>
            </a:extLst>
          </p:cNvPr>
          <p:cNvSpPr txBox="1"/>
          <p:nvPr/>
        </p:nvSpPr>
        <p:spPr>
          <a:xfrm>
            <a:off x="515320" y="1305606"/>
            <a:ext cx="67843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The Concept of Financial Management of Leases</a:t>
            </a:r>
          </a:p>
          <a:p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A9F414-1912-2F7B-1E68-4558C0D75B25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0" name="Rectangle: Beveled 9">
            <a:extLst>
              <a:ext uri="{FF2B5EF4-FFF2-40B4-BE49-F238E27FC236}">
                <a16:creationId xmlns:a16="http://schemas.microsoft.com/office/drawing/2014/main" id="{BAC112A0-5B81-1CF9-3A13-8EB5C09B5563}"/>
              </a:ext>
            </a:extLst>
          </p:cNvPr>
          <p:cNvSpPr/>
          <p:nvPr/>
        </p:nvSpPr>
        <p:spPr>
          <a:xfrm>
            <a:off x="728419" y="2392551"/>
            <a:ext cx="10321871" cy="2072898"/>
          </a:xfrm>
          <a:prstGeom prst="bevel">
            <a:avLst/>
          </a:prstGeom>
          <a:solidFill>
            <a:srgbClr val="F7FFFF"/>
          </a:solidFill>
          <a:ln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Low"/>
            <a:r>
              <a:rPr lang="en-US" sz="2000" b="1" dirty="0">
                <a:solidFill>
                  <a:srgbClr val="0070C0"/>
                </a:solidFill>
                <a:latin typeface="Alexandria"/>
              </a:rPr>
              <a:t>Financial management of leases</a:t>
            </a:r>
            <a:r>
              <a:rPr lang="en-US" sz="2000" b="1" dirty="0">
                <a:latin typeface="Alexandria"/>
              </a:rPr>
              <a:t> </a:t>
            </a:r>
            <a:r>
              <a:rPr lang="en-US" sz="2000" b="1" u="sng" dirty="0">
                <a:latin typeface="Alexandria"/>
              </a:rPr>
              <a:t>is not </a:t>
            </a:r>
            <a:r>
              <a:rPr lang="en-US" sz="2000" dirty="0">
                <a:latin typeface="Alexandria"/>
              </a:rPr>
              <a:t>merely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an Accounting Function</a:t>
            </a:r>
            <a:r>
              <a:rPr lang="en-US" sz="2000" dirty="0">
                <a:latin typeface="Alexandria"/>
              </a:rPr>
              <a:t>; rather, it is an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Integrated System </a:t>
            </a:r>
            <a:r>
              <a:rPr lang="en-US" sz="2000" dirty="0">
                <a:latin typeface="Alexandria"/>
              </a:rPr>
              <a:t>designed to maximize financial returns, mitigate financial risks, and ensure the operational sustainability of real estate assets.</a:t>
            </a:r>
          </a:p>
        </p:txBody>
      </p:sp>
    </p:spTree>
    <p:extLst>
      <p:ext uri="{BB962C8B-B14F-4D97-AF65-F5344CB8AC3E}">
        <p14:creationId xmlns:p14="http://schemas.microsoft.com/office/powerpoint/2010/main" val="743813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F284B-CE6A-7235-30F9-6E5E35A88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9BF6432-C40D-D2A7-664A-7AA3D52FB47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7688C3A-B67A-2B52-8213-C98B503A99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E752C3-3486-EDC4-217A-C092DA53FA1B}"/>
              </a:ext>
            </a:extLst>
          </p:cNvPr>
          <p:cNvSpPr txBox="1"/>
          <p:nvPr/>
        </p:nvSpPr>
        <p:spPr>
          <a:xfrm>
            <a:off x="484324" y="1294030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Core Processes in the Financial Management of Leases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F1AFEAE-BBA8-CE97-B205-1BACE17CC1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6787002"/>
              </p:ext>
            </p:extLst>
          </p:nvPr>
        </p:nvGraphicFramePr>
        <p:xfrm>
          <a:off x="90215" y="931061"/>
          <a:ext cx="12011569" cy="421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87CC09F-6355-9AAB-2BDC-D1AB6EF825C5}"/>
              </a:ext>
            </a:extLst>
          </p:cNvPr>
          <p:cNvSpPr txBox="1"/>
          <p:nvPr/>
        </p:nvSpPr>
        <p:spPr>
          <a:xfrm>
            <a:off x="4124027" y="54536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BF94B7AC-4055-2A2A-2AA8-E7704BD206B9}"/>
              </a:ext>
            </a:extLst>
          </p:cNvPr>
          <p:cNvSpPr/>
          <p:nvPr/>
        </p:nvSpPr>
        <p:spPr>
          <a:xfrm>
            <a:off x="90215" y="4308528"/>
            <a:ext cx="2017554" cy="2490413"/>
          </a:xfrm>
          <a:prstGeom prst="foldedCorner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6350" indent="-6350"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Market Analysis</a:t>
            </a: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 Property</a:t>
            </a:r>
            <a:r>
              <a:rPr lang="ar-SY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Assessment</a:t>
            </a: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Lease Type Selection</a:t>
            </a: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Rent Adjustment Provisions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US" sz="1600" dirty="0"/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US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US" b="1" dirty="0">
              <a:solidFill>
                <a:schemeClr val="tx1"/>
              </a:solidFill>
              <a:latin typeface="Alexandria"/>
            </a:endParaRPr>
          </a:p>
          <a:p>
            <a:pPr algn="ctr"/>
            <a:endParaRPr lang="en-US" dirty="0"/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ED9AF8EB-ABB5-4B85-8EE7-7D2B05162962}"/>
              </a:ext>
            </a:extLst>
          </p:cNvPr>
          <p:cNvSpPr/>
          <p:nvPr/>
        </p:nvSpPr>
        <p:spPr>
          <a:xfrm>
            <a:off x="2350385" y="4308527"/>
            <a:ext cx="2017554" cy="2490413"/>
          </a:xfrm>
          <a:prstGeom prst="foldedCorner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6350" indent="-6350"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Revenue Management 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 Rent Collection</a:t>
            </a:r>
            <a:endParaRPr lang="ar-SY" b="1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Payment Methods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Delinquency Management Strategies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US" sz="1600" dirty="0"/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US" b="1" dirty="0">
              <a:solidFill>
                <a:schemeClr val="tx1"/>
              </a:solidFill>
              <a:latin typeface="Alexandria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US" b="1" dirty="0">
              <a:solidFill>
                <a:schemeClr val="tx1"/>
              </a:solidFill>
              <a:latin typeface="Alexandria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41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685F1-C37D-BAAC-E9AF-A5C291C2B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CD9F2E7-4983-42F1-70BA-4F0F6BB40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BC5FE04-B82D-D169-67D7-EEDCF9F5CC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55758C-9DDD-F691-1F9A-A66E4DF07DE4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Core Processes in the Financial Management of Leases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07C76DD-B2D2-5BB7-07A8-97A7044B7337}"/>
              </a:ext>
            </a:extLst>
          </p:cNvPr>
          <p:cNvGrpSpPr/>
          <p:nvPr/>
        </p:nvGrpSpPr>
        <p:grpSpPr>
          <a:xfrm>
            <a:off x="3446190" y="1747225"/>
            <a:ext cx="6387050" cy="523220"/>
            <a:chOff x="1649" y="865168"/>
            <a:chExt cx="2157191" cy="24855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EB13612-EF35-2315-BEC7-02F0CAB3FED8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: Rounded Corners 4">
              <a:extLst>
                <a:ext uri="{FF2B5EF4-FFF2-40B4-BE49-F238E27FC236}">
                  <a16:creationId xmlns:a16="http://schemas.microsoft.com/office/drawing/2014/main" id="{E5D31E3B-D760-BB26-4083-44C6ABFF6143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200" b="1" kern="1200" dirty="0">
                  <a:latin typeface="Alexandria"/>
                </a:rPr>
                <a:t> (1) Market Analysis and Rent Determination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054D953-713A-31EF-BCB4-4C6679A6D8D5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13600DA-571F-D57A-3308-42EDF004CB7B}"/>
              </a:ext>
            </a:extLst>
          </p:cNvPr>
          <p:cNvSpPr/>
          <p:nvPr/>
        </p:nvSpPr>
        <p:spPr>
          <a:xfrm>
            <a:off x="180431" y="3017015"/>
            <a:ext cx="2898183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Y" sz="2000" b="1" dirty="0">
              <a:solidFill>
                <a:schemeClr val="tx1"/>
              </a:solidFill>
              <a:latin typeface="Alexandria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Market Analysis </a:t>
            </a:r>
          </a:p>
          <a:p>
            <a:pPr algn="ctr"/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D1D2B24-2530-FD6E-82AC-52D90EA11AD0}"/>
              </a:ext>
            </a:extLst>
          </p:cNvPr>
          <p:cNvSpPr txBox="1"/>
          <p:nvPr/>
        </p:nvSpPr>
        <p:spPr>
          <a:xfrm>
            <a:off x="3078614" y="2624921"/>
            <a:ext cx="8405630" cy="1553630"/>
          </a:xfrm>
          <a:prstGeom prst="rect">
            <a:avLst/>
          </a:prstGeom>
          <a:solidFill>
            <a:srgbClr val="FFFFFF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Market analysis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constitutes the initial step in financial management, as it provides the basis for determining the fair rental value of a property. </a:t>
            </a:r>
            <a:endParaRPr kumimoji="0" lang="ar-SY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A Comparative Market Analysis (CMA)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is typically employed to assess current market rents and establish competitive pricing.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5490A61-696C-F431-CEF1-B7917DAB0E2C}"/>
              </a:ext>
            </a:extLst>
          </p:cNvPr>
          <p:cNvSpPr/>
          <p:nvPr/>
        </p:nvSpPr>
        <p:spPr>
          <a:xfrm>
            <a:off x="180431" y="4930312"/>
            <a:ext cx="2898183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Y" sz="2000" b="1" dirty="0">
              <a:solidFill>
                <a:schemeClr val="tx1"/>
              </a:solidFill>
              <a:latin typeface="Alexandria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Property Assessment</a:t>
            </a:r>
          </a:p>
          <a:p>
            <a:pPr algn="ctr"/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E8B87F6-5536-C43A-182B-6B5AC120C0FC}"/>
              </a:ext>
            </a:extLst>
          </p:cNvPr>
          <p:cNvSpPr txBox="1"/>
          <p:nvPr/>
        </p:nvSpPr>
        <p:spPr>
          <a:xfrm>
            <a:off x="3078614" y="5043791"/>
            <a:ext cx="8405630" cy="734945"/>
          </a:xfrm>
          <a:prstGeom prst="rect">
            <a:avLst/>
          </a:prstGeom>
          <a:solidFill>
            <a:srgbClr val="FFFFFF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Property Assessment 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involves evaluating a property based on its location, size, intended use, and the prevailing supply and demand conditions in the real estate market.</a:t>
            </a:r>
          </a:p>
        </p:txBody>
      </p:sp>
    </p:spTree>
    <p:extLst>
      <p:ext uri="{BB962C8B-B14F-4D97-AF65-F5344CB8AC3E}">
        <p14:creationId xmlns:p14="http://schemas.microsoft.com/office/powerpoint/2010/main" val="69128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9E1F9-E6EC-423A-E044-673305FE6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0B9D65-1CAE-90D8-2DE0-35DF55A170D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CC74A4-7545-0689-3407-E4572104FA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DC7583-A251-8A12-07D1-72DAAF9402D3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Core Processes in the Financial Management of Leases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FB6547-49C4-BDD6-2D6C-AFC143B09B19}"/>
              </a:ext>
            </a:extLst>
          </p:cNvPr>
          <p:cNvGrpSpPr/>
          <p:nvPr/>
        </p:nvGrpSpPr>
        <p:grpSpPr>
          <a:xfrm>
            <a:off x="3446190" y="1747225"/>
            <a:ext cx="6387050" cy="523220"/>
            <a:chOff x="1649" y="865168"/>
            <a:chExt cx="2157191" cy="24855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E656242-DFB8-9FA3-2EFB-FE9048D2C323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: Rounded Corners 4">
              <a:extLst>
                <a:ext uri="{FF2B5EF4-FFF2-40B4-BE49-F238E27FC236}">
                  <a16:creationId xmlns:a16="http://schemas.microsoft.com/office/drawing/2014/main" id="{59193F3D-0346-C16C-6DD9-887504F7A4BB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200" b="1" kern="1200" dirty="0">
                  <a:latin typeface="Alexandria"/>
                </a:rPr>
                <a:t> (1) Market Analysis and Rent Determination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0F8DCCC-70FB-32F0-7C60-FBBABF994A9C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426D6F2-3B7E-FE81-D14B-E515635D93BB}"/>
              </a:ext>
            </a:extLst>
          </p:cNvPr>
          <p:cNvSpPr/>
          <p:nvPr/>
        </p:nvSpPr>
        <p:spPr>
          <a:xfrm>
            <a:off x="180431" y="3017015"/>
            <a:ext cx="2898183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Lease Type Selection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E934661-DA56-D42B-858F-9C8F47BAD516}"/>
              </a:ext>
            </a:extLst>
          </p:cNvPr>
          <p:cNvSpPr txBox="1"/>
          <p:nvPr/>
        </p:nvSpPr>
        <p:spPr>
          <a:xfrm>
            <a:off x="3078614" y="2624921"/>
            <a:ext cx="8405630" cy="1886029"/>
          </a:xfrm>
          <a:prstGeom prst="rect">
            <a:avLst/>
          </a:prstGeom>
          <a:solidFill>
            <a:srgbClr val="FFFFFF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Lease Type Selection is a 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crucial step in property financial management, as it directly influences market analysis and the determination of fair rental values.</a:t>
            </a:r>
            <a:endParaRPr kumimoji="0" lang="ar-SY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b="1" u="sng" dirty="0">
                <a:solidFill>
                  <a:prstClr val="black"/>
                </a:solidFill>
                <a:latin typeface="Alexandria"/>
              </a:rPr>
              <a:t>There are four primary types of leases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, each with distinct implications for the </a:t>
            </a:r>
            <a:r>
              <a:rPr lang="en-US" dirty="0">
                <a:solidFill>
                  <a:srgbClr val="C00000"/>
                </a:solidFill>
                <a:latin typeface="Alexandria"/>
              </a:rPr>
              <a:t>allocation of operating expenses between the landlord and tenant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, which in turn influences the property’s overall rental value.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9E99F37-A402-F58F-74C5-6169908402E7}"/>
              </a:ext>
            </a:extLst>
          </p:cNvPr>
          <p:cNvGrpSpPr/>
          <p:nvPr/>
        </p:nvGrpSpPr>
        <p:grpSpPr>
          <a:xfrm>
            <a:off x="3534819" y="4903044"/>
            <a:ext cx="2561181" cy="1297385"/>
            <a:chOff x="3943584" y="2366317"/>
            <a:chExt cx="4661334" cy="834451"/>
          </a:xfrm>
          <a:solidFill>
            <a:srgbClr val="99FF99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8AAFE01-1530-430D-07E7-EC15622C83A2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83FC03C-AB5D-47EC-150C-F46573C2DBAD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024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Gross Lease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27B1DAF-E0CE-30E9-9D84-5DB99ACE4216}"/>
              </a:ext>
            </a:extLst>
          </p:cNvPr>
          <p:cNvGrpSpPr/>
          <p:nvPr/>
        </p:nvGrpSpPr>
        <p:grpSpPr>
          <a:xfrm>
            <a:off x="6570947" y="4909643"/>
            <a:ext cx="2649741" cy="1290786"/>
            <a:chOff x="3943584" y="2366317"/>
            <a:chExt cx="4661334" cy="667826"/>
          </a:xfrm>
          <a:solidFill>
            <a:srgbClr val="66FFFF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90487E2-7E7E-2B21-0386-22509DAE9CE0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A924525-3CF7-FB2A-1AFC-EDB4A45D1EC2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59362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Net Lease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1514060-3059-806B-4876-B7F982556D28}"/>
              </a:ext>
            </a:extLst>
          </p:cNvPr>
          <p:cNvGrpSpPr/>
          <p:nvPr/>
        </p:nvGrpSpPr>
        <p:grpSpPr>
          <a:xfrm>
            <a:off x="9652810" y="4928058"/>
            <a:ext cx="2358759" cy="1272371"/>
            <a:chOff x="3943584" y="2366317"/>
            <a:chExt cx="4661334" cy="838097"/>
          </a:xfrm>
          <a:solidFill>
            <a:srgbClr val="FFCCFF"/>
          </a:solidFill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AA29378-D1A5-6AB0-E008-15DE3CC3A19A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7421536-36D9-AC28-A4B5-A9B853D8F0C0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38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Triple Net Lease – NNN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1060E6F-4F3C-C3F3-560C-F58110CEEC06}"/>
              </a:ext>
            </a:extLst>
          </p:cNvPr>
          <p:cNvGrpSpPr/>
          <p:nvPr/>
        </p:nvGrpSpPr>
        <p:grpSpPr>
          <a:xfrm>
            <a:off x="180431" y="4909643"/>
            <a:ext cx="2774464" cy="1254012"/>
            <a:chOff x="3943584" y="2366317"/>
            <a:chExt cx="4661334" cy="834451"/>
          </a:xfrm>
          <a:solidFill>
            <a:srgbClr val="92D050"/>
          </a:solidFill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9FA7884-3A7C-D9D8-8480-F29654670994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F2A3B38-D367-C07F-5A36-D0B7F15D3B81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024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Full-Service Gross Lease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830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CF8D1-24D4-4044-7142-CB49E52C6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7712B8D-0B08-3884-DF75-598228C3CE2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CEABB79-E738-ED54-5E0F-78D4263B8C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9FCC25A-289C-22C8-9218-A67AD4B1BD70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F25E05-6E23-4381-68BC-438CCEB5543B}"/>
              </a:ext>
            </a:extLst>
          </p:cNvPr>
          <p:cNvSpPr txBox="1"/>
          <p:nvPr/>
        </p:nvSpPr>
        <p:spPr>
          <a:xfrm>
            <a:off x="1284771" y="1661143"/>
            <a:ext cx="9565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89000">
              <a:lnSpc>
                <a:spcPct val="90000"/>
              </a:lnSpc>
              <a:spcBef>
                <a:spcPct val="0"/>
              </a:spcBef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Full-Service Gross Lease vs. Gross Lease</a:t>
            </a:r>
            <a:r>
              <a:rPr lang="ar-SY" sz="20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vs. Net Lease  vs. Triple Net Lease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8BBEB98-8D84-2EAB-016F-15EA0DB71D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868941"/>
              </p:ext>
            </p:extLst>
          </p:nvPr>
        </p:nvGraphicFramePr>
        <p:xfrm>
          <a:off x="61993" y="2054967"/>
          <a:ext cx="12011378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586">
                  <a:extLst>
                    <a:ext uri="{9D8B030D-6E8A-4147-A177-3AD203B41FA5}">
                      <a16:colId xmlns:a16="http://schemas.microsoft.com/office/drawing/2014/main" val="1455882377"/>
                    </a:ext>
                  </a:extLst>
                </a:gridCol>
                <a:gridCol w="2557220">
                  <a:extLst>
                    <a:ext uri="{9D8B030D-6E8A-4147-A177-3AD203B41FA5}">
                      <a16:colId xmlns:a16="http://schemas.microsoft.com/office/drawing/2014/main" val="158198161"/>
                    </a:ext>
                  </a:extLst>
                </a:gridCol>
                <a:gridCol w="2975674">
                  <a:extLst>
                    <a:ext uri="{9D8B030D-6E8A-4147-A177-3AD203B41FA5}">
                      <a16:colId xmlns:a16="http://schemas.microsoft.com/office/drawing/2014/main" val="2386017557"/>
                    </a:ext>
                  </a:extLst>
                </a:gridCol>
                <a:gridCol w="3006671">
                  <a:extLst>
                    <a:ext uri="{9D8B030D-6E8A-4147-A177-3AD203B41FA5}">
                      <a16:colId xmlns:a16="http://schemas.microsoft.com/office/drawing/2014/main" val="2018812086"/>
                    </a:ext>
                  </a:extLst>
                </a:gridCol>
                <a:gridCol w="2495227">
                  <a:extLst>
                    <a:ext uri="{9D8B030D-6E8A-4147-A177-3AD203B41FA5}">
                      <a16:colId xmlns:a16="http://schemas.microsoft.com/office/drawing/2014/main" val="13889030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Lease Type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Description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Tenant Responsibilities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Landlord Responsibilities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Example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046442800"/>
                  </a:ext>
                </a:extLst>
              </a:tr>
              <a:tr h="839046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Full-Service Gross Lease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fontAlgn="base"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A comprehensive lease where the landlord bears all maintenance costs, including the tenant’s basic utilities (electricity, water, janitorial services), unless modified.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justLow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Payment of monthly rent only </a:t>
                      </a:r>
                    </a:p>
                    <a:p>
                      <a:pPr marL="285750" indent="-285750" algn="justLow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No operational or service expenses.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fontAlgn="base"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- Coverage of all expenses:• Property taxes • Insurance• Structural and common area maintenance• Tenant utilities (electricity, water, janitorial).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Residential apartment or administrative office: </a:t>
                      </a:r>
                      <a:r>
                        <a:rPr lang="en-US" dirty="0">
                          <a:effectLst/>
                          <a:latin typeface="Alexandria"/>
                        </a:rPr>
                        <a:t>Monthly rent includes all services without additional fees. Tenant pays only the rent.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7951401"/>
                  </a:ext>
                </a:extLst>
              </a:tr>
              <a:tr h="784802"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buNone/>
                      </a:pPr>
                      <a:r>
                        <a:rPr lang="en-US" sz="2000" b="1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Gross Lease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justLow" defTabSz="914400" rtl="0" eaLnBrk="1" fontAlgn="base" latinLnBrk="0" hangingPunct="1">
                        <a:buNone/>
                      </a:pPr>
                      <a:r>
                        <a:rPr lang="en-US" sz="1800" b="0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A total lease where the tenant pays a fixed rent in addition to their basic utility costs (electricity, janitorial services), with no other expenses unless modified.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justLow" defTabSz="914400" rtl="0" eaLnBrk="1" fontAlgn="base" latinLnBrk="0" hangingPunct="1">
                        <a:buFontTx/>
                        <a:buChar char="-"/>
                      </a:pPr>
                      <a:r>
                        <a:rPr lang="en-US" sz="1800" b="0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Payment of base monthly rent </a:t>
                      </a:r>
                    </a:p>
                    <a:p>
                      <a:pPr marL="285750" indent="-285750" algn="justLow" defTabSz="914400" rtl="0" eaLnBrk="1" fontAlgn="base" latinLnBrk="0" hangingPunct="1">
                        <a:buFontTx/>
                        <a:buChar char="-"/>
                      </a:pPr>
                      <a:r>
                        <a:rPr lang="en-US" sz="1800" b="0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Payment of electricity and janitorial services </a:t>
                      </a:r>
                    </a:p>
                    <a:p>
                      <a:pPr marL="285750" indent="-285750" algn="justLow" defTabSz="914400" rtl="0" eaLnBrk="1" fontAlgn="base" latinLnBrk="0" hangingPunct="1">
                        <a:buFontTx/>
                        <a:buChar char="-"/>
                      </a:pPr>
                      <a:r>
                        <a:rPr lang="en-US" sz="1800" b="0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No responsibility for maintenance or ownership costs (unless modified).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justLow" defTabSz="914400" rtl="0" eaLnBrk="1" fontAlgn="base" latinLnBrk="0" hangingPunct="1">
                        <a:buNone/>
                      </a:pPr>
                      <a:r>
                        <a:rPr lang="en-US" sz="1800" b="0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- Coverage of all expenses except tenant’s basic utilities:• Property taxes.• Insurance.• Structural and common area maintenance.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justLow" defTabSz="914400" rtl="0" eaLnBrk="1" fontAlgn="base" latinLnBrk="0" hangingPunct="1">
                        <a:buNone/>
                      </a:pPr>
                      <a:r>
                        <a:rPr lang="en-US" sz="1800" b="1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Commercial office: Tenant</a:t>
                      </a:r>
                      <a:r>
                        <a:rPr lang="en-US" sz="1800" b="0" kern="1200" dirty="0">
                          <a:solidFill>
                            <a:srgbClr val="34363D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 pays rent + personal electricity bills + janitorial fees, while landlord covers taxes, insurance, and structural maintenance.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7464656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BF298929-B61D-6058-3B06-AF5A20034EBC}"/>
              </a:ext>
            </a:extLst>
          </p:cNvPr>
          <p:cNvSpPr txBox="1"/>
          <p:nvPr/>
        </p:nvSpPr>
        <p:spPr>
          <a:xfrm>
            <a:off x="-2178894" y="8954938"/>
            <a:ext cx="60985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34363D"/>
                </a:solidFill>
                <a:effectLst/>
                <a:latin typeface="Inter"/>
              </a:rPr>
              <a:t>Selecting the appropriate lease structure ensures that rental prices reflect prevailing market conditions and that financial responsibilities are distributed appropriately among the concerned parties</a:t>
            </a:r>
            <a:endParaRPr lang="en-US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C2D5A0D-E14E-1352-CEA7-6E06B1F0E3EF}"/>
              </a:ext>
            </a:extLst>
          </p:cNvPr>
          <p:cNvGrpSpPr/>
          <p:nvPr/>
        </p:nvGrpSpPr>
        <p:grpSpPr>
          <a:xfrm>
            <a:off x="0" y="1128929"/>
            <a:ext cx="6387050" cy="523220"/>
            <a:chOff x="1649" y="865168"/>
            <a:chExt cx="2157191" cy="2485596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EA67F3DE-3265-9B90-475C-0A8EBF0C7D99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Rounded Corners 4">
              <a:extLst>
                <a:ext uri="{FF2B5EF4-FFF2-40B4-BE49-F238E27FC236}">
                  <a16:creationId xmlns:a16="http://schemas.microsoft.com/office/drawing/2014/main" id="{F984EF71-63BF-0E1E-1402-C1EE915D945E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200" b="1" kern="1200" dirty="0">
                  <a:latin typeface="Alexandria"/>
                </a:rPr>
                <a:t> (1) Market Analysis and Rent Determination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8881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2A9BA-A063-7ABE-73B5-69E4E6CBF5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6C0840A-8630-69C9-A8B9-2397A2D69EC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9270287-86C6-10DB-DB32-2EB158D0FB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33352BA-F2F8-E854-D82F-4E51F4DE25E1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184696A-05F8-2F7B-5206-2BA2A805D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094842"/>
              </p:ext>
            </p:extLst>
          </p:nvPr>
        </p:nvGraphicFramePr>
        <p:xfrm>
          <a:off x="97890" y="2195121"/>
          <a:ext cx="11954742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9950">
                  <a:extLst>
                    <a:ext uri="{9D8B030D-6E8A-4147-A177-3AD203B41FA5}">
                      <a16:colId xmlns:a16="http://schemas.microsoft.com/office/drawing/2014/main" val="1455882377"/>
                    </a:ext>
                  </a:extLst>
                </a:gridCol>
                <a:gridCol w="2634519">
                  <a:extLst>
                    <a:ext uri="{9D8B030D-6E8A-4147-A177-3AD203B41FA5}">
                      <a16:colId xmlns:a16="http://schemas.microsoft.com/office/drawing/2014/main" val="158198161"/>
                    </a:ext>
                  </a:extLst>
                </a:gridCol>
                <a:gridCol w="3440624">
                  <a:extLst>
                    <a:ext uri="{9D8B030D-6E8A-4147-A177-3AD203B41FA5}">
                      <a16:colId xmlns:a16="http://schemas.microsoft.com/office/drawing/2014/main" val="2386017557"/>
                    </a:ext>
                  </a:extLst>
                </a:gridCol>
                <a:gridCol w="2464422">
                  <a:extLst>
                    <a:ext uri="{9D8B030D-6E8A-4147-A177-3AD203B41FA5}">
                      <a16:colId xmlns:a16="http://schemas.microsoft.com/office/drawing/2014/main" val="2018812086"/>
                    </a:ext>
                  </a:extLst>
                </a:gridCol>
                <a:gridCol w="2495227">
                  <a:extLst>
                    <a:ext uri="{9D8B030D-6E8A-4147-A177-3AD203B41FA5}">
                      <a16:colId xmlns:a16="http://schemas.microsoft.com/office/drawing/2014/main" val="13889030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Lease Type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Description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Tenant Responsibilities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Landlord Responsibilities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Example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046442800"/>
                  </a:ext>
                </a:extLst>
              </a:tr>
              <a:tr h="839046">
                <a:tc>
                  <a:txBody>
                    <a:bodyPr/>
                    <a:lstStyle/>
                    <a:p>
                      <a:pPr algn="l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Net Lease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A net lease where the tenant bears a portion of ownership costs (typically one or two), in addition to base rent and utilities.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Payment of base monthly rent.</a:t>
                      </a:r>
                    </a:p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Bearing a portion of expenses:• Such as property taxes or insurance (as specified in the lease).• Basic utilities (electricity, janitorial).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Coverage of expenses not borne by the tenant.</a:t>
                      </a:r>
                    </a:p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Management of major maintenance.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Mixed-use building: Tenant</a:t>
                      </a:r>
                      <a:r>
                        <a:rPr lang="en-US" dirty="0">
                          <a:effectLst/>
                          <a:latin typeface="Alexandria"/>
                        </a:rPr>
                        <a:t> pays rent + </a:t>
                      </a: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property taxes</a:t>
                      </a:r>
                      <a:r>
                        <a:rPr lang="en-US" dirty="0">
                          <a:effectLst/>
                          <a:latin typeface="Alexandria"/>
                        </a:rPr>
                        <a:t>, while landlord covers insurance and structural maintenance.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7951401"/>
                  </a:ext>
                </a:extLst>
              </a:tr>
              <a:tr h="784802">
                <a:tc>
                  <a:txBody>
                    <a:bodyPr/>
                    <a:lstStyle/>
                    <a:p>
                      <a:pPr algn="l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Triple Net Lease (NNN)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buNone/>
                      </a:pPr>
                      <a:r>
                        <a:rPr lang="en-US">
                          <a:effectLst/>
                          <a:latin typeface="Alexandria"/>
                        </a:rPr>
                        <a:t>A triple net lease where the tenant bears </a:t>
                      </a:r>
                      <a:r>
                        <a:rPr lang="en-US" b="1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all ownership costs</a:t>
                      </a:r>
                      <a:r>
                        <a:rPr lang="en-US">
                          <a:effectLst/>
                          <a:latin typeface="Alexandria"/>
                        </a:rPr>
                        <a:t> (taxes, insurance, maintenance) in addition to base rent and utilities.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Payment of base monthly rent.</a:t>
                      </a:r>
                    </a:p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Payment of </a:t>
                      </a: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all ownership costs</a:t>
                      </a:r>
                      <a:r>
                        <a:rPr lang="en-US" dirty="0">
                          <a:effectLst/>
                          <a:latin typeface="Alexandria"/>
                        </a:rPr>
                        <a:t>:• Property taxes.• Insurance.• Property maintenance (including repairs)• Basic utilities (electricity, janitorial).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Limited responsibilities (typically major structural repairs or emergencies).</a:t>
                      </a:r>
                    </a:p>
                    <a:p>
                      <a:pPr marL="285750" indent="-285750" algn="l" fontAlgn="base">
                        <a:buFontTx/>
                        <a:buChar char="-"/>
                      </a:pPr>
                      <a:r>
                        <a:rPr lang="en-US" dirty="0">
                          <a:effectLst/>
                          <a:latin typeface="Alexandria"/>
                        </a:rPr>
                        <a:t>-No operational or service expenses.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Standalone retail store or factory: Tenant</a:t>
                      </a:r>
                      <a:r>
                        <a:rPr lang="en-US" dirty="0">
                          <a:effectLst/>
                          <a:latin typeface="Alexandria"/>
                        </a:rPr>
                        <a:t> pays rent + taxes + insurance + full maintenance + electricity + janitorial. Landlord covers only structural renovations.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7464656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926E598B-67BC-3BE9-6D4E-C7E1D6F40BCA}"/>
              </a:ext>
            </a:extLst>
          </p:cNvPr>
          <p:cNvSpPr txBox="1"/>
          <p:nvPr/>
        </p:nvSpPr>
        <p:spPr>
          <a:xfrm>
            <a:off x="-2178894" y="8954938"/>
            <a:ext cx="60985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4363D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Selecting the appropriate lease structure ensures that rental prices reflect prevailing market conditions and that financial responsibilities are distributed appropriately among the concerned parties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5DA52D2-BC0B-8BA7-8D33-5B489EC0D4CC}"/>
              </a:ext>
            </a:extLst>
          </p:cNvPr>
          <p:cNvGrpSpPr/>
          <p:nvPr/>
        </p:nvGrpSpPr>
        <p:grpSpPr>
          <a:xfrm>
            <a:off x="0" y="1128929"/>
            <a:ext cx="6387050" cy="523220"/>
            <a:chOff x="1649" y="865168"/>
            <a:chExt cx="2157191" cy="2485596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EB1A6445-A2A6-330C-5E76-5E7C18EFC9F4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Rounded Corners 4">
              <a:extLst>
                <a:ext uri="{FF2B5EF4-FFF2-40B4-BE49-F238E27FC236}">
                  <a16:creationId xmlns:a16="http://schemas.microsoft.com/office/drawing/2014/main" id="{E7406A15-FEFD-5238-654F-1A587C0E6442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DC32846-44F3-C136-A348-0BE3AA2F5248}"/>
              </a:ext>
            </a:extLst>
          </p:cNvPr>
          <p:cNvSpPr txBox="1"/>
          <p:nvPr/>
        </p:nvSpPr>
        <p:spPr>
          <a:xfrm>
            <a:off x="1292350" y="1844934"/>
            <a:ext cx="9565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89000">
              <a:lnSpc>
                <a:spcPct val="90000"/>
              </a:lnSpc>
              <a:spcBef>
                <a:spcPct val="0"/>
              </a:spcBef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Full-Service Gross Lease vs. Gross Lease</a:t>
            </a:r>
            <a:r>
              <a:rPr lang="ar-SY" sz="20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vs. Net Lease  vs. Triple Net Lease</a:t>
            </a:r>
          </a:p>
        </p:txBody>
      </p:sp>
    </p:spTree>
    <p:extLst>
      <p:ext uri="{BB962C8B-B14F-4D97-AF65-F5344CB8AC3E}">
        <p14:creationId xmlns:p14="http://schemas.microsoft.com/office/powerpoint/2010/main" val="86580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DE295-4115-7187-9650-AC5BC27101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902FB46-BDE7-96A2-49E7-9A3469B83AA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5356887-1485-E18C-AEBC-1063CA5145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5D4F9E3-A361-B025-66DD-8D14BA14488C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EDF41A-64E7-098B-3F5F-701C03395E8E}"/>
              </a:ext>
            </a:extLst>
          </p:cNvPr>
          <p:cNvSpPr txBox="1"/>
          <p:nvPr/>
        </p:nvSpPr>
        <p:spPr>
          <a:xfrm>
            <a:off x="-2178894" y="8954938"/>
            <a:ext cx="60985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4363D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Selecting the appropriate lease structure ensures that rental prices reflect prevailing market conditions and that financial responsibilities are distributed appropriately among the concerned parties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1F8E57D-C47C-CF85-83D1-792A54F9FCBC}"/>
              </a:ext>
            </a:extLst>
          </p:cNvPr>
          <p:cNvGrpSpPr/>
          <p:nvPr/>
        </p:nvGrpSpPr>
        <p:grpSpPr>
          <a:xfrm>
            <a:off x="492452" y="1757821"/>
            <a:ext cx="6387050" cy="523220"/>
            <a:chOff x="1649" y="865168"/>
            <a:chExt cx="2157191" cy="2485596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A0FE1607-4125-4472-B177-7977BD74C09A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Rounded Corners 4">
              <a:extLst>
                <a:ext uri="{FF2B5EF4-FFF2-40B4-BE49-F238E27FC236}">
                  <a16:creationId xmlns:a16="http://schemas.microsoft.com/office/drawing/2014/main" id="{644942C0-C092-A7EB-2D09-72014B7896B4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9CADBB31-111B-5330-60B3-64E024630188}"/>
              </a:ext>
            </a:extLst>
          </p:cNvPr>
          <p:cNvSpPr/>
          <p:nvPr/>
        </p:nvSpPr>
        <p:spPr>
          <a:xfrm>
            <a:off x="1503407" y="4480547"/>
            <a:ext cx="9422969" cy="1735810"/>
          </a:xfrm>
          <a:prstGeom prst="bevel">
            <a:avLst/>
          </a:prstGeom>
          <a:solidFill>
            <a:srgbClr val="F7FFFF"/>
          </a:solidFill>
          <a:ln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Low"/>
            <a:r>
              <a:rPr lang="en-US" sz="2000" dirty="0">
                <a:solidFill>
                  <a:schemeClr val="tx1"/>
                </a:solidFill>
                <a:latin typeface="Alexandria"/>
              </a:rPr>
              <a:t>Selecting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appropriate lease structure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ensures that rental prices reflect prevailing market conditions and that financial responsibilities are distributed appropriately among the concerned parties.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65B92B-FDD1-961F-8A82-0E1A86E1A175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Core Processes in the Financial Management of Leases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C6EC312-1179-3585-454E-88DA456B05AA}"/>
              </a:ext>
            </a:extLst>
          </p:cNvPr>
          <p:cNvGrpSpPr/>
          <p:nvPr/>
        </p:nvGrpSpPr>
        <p:grpSpPr>
          <a:xfrm>
            <a:off x="3534819" y="2841771"/>
            <a:ext cx="2561181" cy="1297385"/>
            <a:chOff x="3943584" y="2366317"/>
            <a:chExt cx="4661334" cy="834451"/>
          </a:xfrm>
          <a:solidFill>
            <a:srgbClr val="99FF99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859CCAA-39C6-D182-0EB4-7547057B038A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6667056-44F3-71B0-6000-897B2423AEC3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024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Gross Lease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893C1DA-C13C-C836-7D5A-BF7061A1C7C1}"/>
              </a:ext>
            </a:extLst>
          </p:cNvPr>
          <p:cNvGrpSpPr/>
          <p:nvPr/>
        </p:nvGrpSpPr>
        <p:grpSpPr>
          <a:xfrm>
            <a:off x="6570947" y="2848370"/>
            <a:ext cx="2649741" cy="1290786"/>
            <a:chOff x="3943584" y="2366317"/>
            <a:chExt cx="4661334" cy="667826"/>
          </a:xfrm>
          <a:solidFill>
            <a:srgbClr val="66FFFF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C51EC37-CF75-2541-35F8-3840E964D07A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15A853-3AA2-F286-0176-5E749FE69D03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59362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Net Lease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7018FF4-1235-A90D-D668-4332E831D275}"/>
              </a:ext>
            </a:extLst>
          </p:cNvPr>
          <p:cNvGrpSpPr/>
          <p:nvPr/>
        </p:nvGrpSpPr>
        <p:grpSpPr>
          <a:xfrm>
            <a:off x="9652810" y="2866785"/>
            <a:ext cx="2358759" cy="1272371"/>
            <a:chOff x="3943584" y="2366317"/>
            <a:chExt cx="4661334" cy="838097"/>
          </a:xfrm>
          <a:solidFill>
            <a:srgbClr val="FFCCFF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03C9424-CB62-9433-DA6A-230DF5514E5F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28DEBF8-EF8D-8DB6-510A-C6C26A4FD97E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38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Triple Net Lease – NNN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1F35973-AACD-8B77-CEAA-8FB701338791}"/>
              </a:ext>
            </a:extLst>
          </p:cNvPr>
          <p:cNvGrpSpPr/>
          <p:nvPr/>
        </p:nvGrpSpPr>
        <p:grpSpPr>
          <a:xfrm>
            <a:off x="180431" y="2848370"/>
            <a:ext cx="2774464" cy="1254012"/>
            <a:chOff x="3943584" y="2366317"/>
            <a:chExt cx="4661334" cy="834451"/>
          </a:xfrm>
          <a:solidFill>
            <a:srgbClr val="92D050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6EC8279-1FD4-1DCF-AB6C-BBAE480BE242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ED0A7E5-AEFA-EC94-A2F2-2C8B4480A25D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024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Full-Service Gross Lease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46850A93-E9CC-59BE-AB1A-8B4D41439FD4}"/>
              </a:ext>
            </a:extLst>
          </p:cNvPr>
          <p:cNvSpPr/>
          <p:nvPr/>
        </p:nvSpPr>
        <p:spPr>
          <a:xfrm>
            <a:off x="7302413" y="1576970"/>
            <a:ext cx="2898183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Lease Type Selection</a:t>
            </a:r>
            <a:endParaRPr lang="en-US" dirty="0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B4E31F85-6C6F-55C2-5AAC-8DFD174B397A}"/>
              </a:ext>
            </a:extLst>
          </p:cNvPr>
          <p:cNvCxnSpPr>
            <a:cxnSpLocks/>
            <a:stCxn id="23" idx="5"/>
            <a:endCxn id="17" idx="0"/>
          </p:cNvCxnSpPr>
          <p:nvPr/>
        </p:nvCxnSpPr>
        <p:spPr>
          <a:xfrm>
            <a:off x="9776167" y="2233729"/>
            <a:ext cx="918687" cy="633056"/>
          </a:xfrm>
          <a:prstGeom prst="straightConnector1">
            <a:avLst/>
          </a:prstGeom>
          <a:ln w="38100" cap="flat" cmpd="sng" algn="ctr">
            <a:solidFill>
              <a:srgbClr val="FF66FF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4ECD21C7-65F2-B39F-986F-143D935C3AD7}"/>
              </a:ext>
            </a:extLst>
          </p:cNvPr>
          <p:cNvCxnSpPr>
            <a:cxnSpLocks/>
            <a:stCxn id="23" idx="4"/>
            <a:endCxn id="12" idx="0"/>
          </p:cNvCxnSpPr>
          <p:nvPr/>
        </p:nvCxnSpPr>
        <p:spPr>
          <a:xfrm flipH="1">
            <a:off x="7741540" y="2346411"/>
            <a:ext cx="1009965" cy="501959"/>
          </a:xfrm>
          <a:prstGeom prst="straightConnector1">
            <a:avLst/>
          </a:prstGeom>
          <a:ln w="38100" cap="flat" cmpd="sng" algn="ctr">
            <a:solidFill>
              <a:srgbClr val="66FFFF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11C3B3F-62BD-8EE2-95D7-724F8C3F0735}"/>
              </a:ext>
            </a:extLst>
          </p:cNvPr>
          <p:cNvCxnSpPr>
            <a:cxnSpLocks/>
          </p:cNvCxnSpPr>
          <p:nvPr/>
        </p:nvCxnSpPr>
        <p:spPr>
          <a:xfrm flipH="1">
            <a:off x="4889588" y="2310849"/>
            <a:ext cx="3094544" cy="537521"/>
          </a:xfrm>
          <a:prstGeom prst="straightConnector1">
            <a:avLst/>
          </a:prstGeom>
          <a:ln w="38100" cap="flat" cmpd="sng" algn="ctr">
            <a:solidFill>
              <a:srgbClr val="99FF99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9DCD0B9D-D130-D65A-7393-769CDC2EFBF7}"/>
              </a:ext>
            </a:extLst>
          </p:cNvPr>
          <p:cNvCxnSpPr>
            <a:cxnSpLocks/>
            <a:stCxn id="23" idx="3"/>
            <a:endCxn id="20" idx="0"/>
          </p:cNvCxnSpPr>
          <p:nvPr/>
        </p:nvCxnSpPr>
        <p:spPr>
          <a:xfrm flipH="1">
            <a:off x="1406124" y="2233729"/>
            <a:ext cx="6320718" cy="614641"/>
          </a:xfrm>
          <a:prstGeom prst="straightConnector1">
            <a:avLst/>
          </a:prstGeom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178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42D16-4164-B37F-74AF-D7D8AB8E6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7AA2FA-1E63-9DBA-932D-C42A73E4080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BB81C2F-F1DC-C645-706F-DDF5C7321F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CD6CCAB-413C-F5C3-BFE7-383BFD1353E8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Processes in the Financial Management of Leases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A7C8C9A-B429-B3B3-E077-4B3953EEC731}"/>
              </a:ext>
            </a:extLst>
          </p:cNvPr>
          <p:cNvGrpSpPr/>
          <p:nvPr/>
        </p:nvGrpSpPr>
        <p:grpSpPr>
          <a:xfrm>
            <a:off x="3446190" y="1728018"/>
            <a:ext cx="6387050" cy="523220"/>
            <a:chOff x="1649" y="865168"/>
            <a:chExt cx="2157191" cy="24855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BCB730C7-6792-3B60-60D5-91E5E03CF966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: Rounded Corners 4">
              <a:extLst>
                <a:ext uri="{FF2B5EF4-FFF2-40B4-BE49-F238E27FC236}">
                  <a16:creationId xmlns:a16="http://schemas.microsoft.com/office/drawing/2014/main" id="{047E4993-7B87-E433-0AD8-1C4C1BC8858C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0F85F78-FB1F-DFEA-14F2-84C79C73DF49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D6A3FDB-9EFF-0C56-5614-489E6DD331DF}"/>
              </a:ext>
            </a:extLst>
          </p:cNvPr>
          <p:cNvSpPr/>
          <p:nvPr/>
        </p:nvSpPr>
        <p:spPr>
          <a:xfrm>
            <a:off x="0" y="3308560"/>
            <a:ext cx="2898183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Rent Adjustment Provisions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5B08790-E4B6-0F4D-F073-718BFF56E0B9}"/>
              </a:ext>
            </a:extLst>
          </p:cNvPr>
          <p:cNvSpPr txBox="1"/>
          <p:nvPr/>
        </p:nvSpPr>
        <p:spPr>
          <a:xfrm>
            <a:off x="2898183" y="2653591"/>
            <a:ext cx="8405630" cy="2068259"/>
          </a:xfrm>
          <a:prstGeom prst="rect">
            <a:avLst/>
          </a:prstGeom>
          <a:solidFill>
            <a:srgbClr val="FFFFFF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Rent constitutes the cornerstone of real estate investment. Given market fluctuations (inflation, demand, costs), it has become essential to incorporate 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R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Adjustment Provisions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within lease agreements. </a:t>
            </a:r>
          </a:p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These Provisions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ensure the property’s value and sustainable operating income while distributing financial risks between the landlord and tenant.</a:t>
            </a:r>
          </a:p>
        </p:txBody>
      </p:sp>
    </p:spTree>
    <p:extLst>
      <p:ext uri="{BB962C8B-B14F-4D97-AF65-F5344CB8AC3E}">
        <p14:creationId xmlns:p14="http://schemas.microsoft.com/office/powerpoint/2010/main" val="209470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66104-8559-8E81-BBA5-C2975F6F9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4216EFB-D6A1-3C61-515F-93B93BBA24E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50CF81C-8059-540C-A794-E2025B7FEB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854569E-B5F3-CA18-0131-FB4A8E2A93B7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Processes in the Financial Management of Leases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97A4119-63C8-8AE1-3524-4F7E5B19A3A9}"/>
              </a:ext>
            </a:extLst>
          </p:cNvPr>
          <p:cNvGrpSpPr/>
          <p:nvPr/>
        </p:nvGrpSpPr>
        <p:grpSpPr>
          <a:xfrm>
            <a:off x="563137" y="1634721"/>
            <a:ext cx="6387050" cy="523220"/>
            <a:chOff x="1649" y="865168"/>
            <a:chExt cx="2157191" cy="24855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C3D1540-8BFA-48DF-A04C-750F4D9BF04C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: Rounded Corners 4">
              <a:extLst>
                <a:ext uri="{FF2B5EF4-FFF2-40B4-BE49-F238E27FC236}">
                  <a16:creationId xmlns:a16="http://schemas.microsoft.com/office/drawing/2014/main" id="{74CFFE5F-9A84-66A6-F45C-BF004D8E1D4C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B18BE65-377F-730E-4268-ABF1AE5EE9FC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D56227D-CA1A-C0D2-7A38-E67D3AC8CD35}"/>
              </a:ext>
            </a:extLst>
          </p:cNvPr>
          <p:cNvSpPr/>
          <p:nvPr/>
        </p:nvSpPr>
        <p:spPr>
          <a:xfrm>
            <a:off x="7100939" y="1461273"/>
            <a:ext cx="4886914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Rent Adjustment Provisions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4A2CB6-73B4-CD83-498E-65B115F40370}"/>
              </a:ext>
            </a:extLst>
          </p:cNvPr>
          <p:cNvSpPr txBox="1"/>
          <p:nvPr/>
        </p:nvSpPr>
        <p:spPr>
          <a:xfrm>
            <a:off x="563137" y="2476505"/>
            <a:ext cx="11439131" cy="707886"/>
          </a:xfrm>
          <a:prstGeom prst="rect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Rent Escalation Provision: </a:t>
            </a:r>
            <a:r>
              <a:rPr lang="en-US" sz="2000" dirty="0">
                <a:latin typeface="Alexandria"/>
              </a:rPr>
              <a:t>A provision in a lease agreement that regulates rent increases over time in response to factors such as inflation, property value appreciation, or tenant sales.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E3D1EC-B0AB-5F59-6928-382B9DAB19E3}"/>
              </a:ext>
            </a:extLst>
          </p:cNvPr>
          <p:cNvSpPr txBox="1"/>
          <p:nvPr/>
        </p:nvSpPr>
        <p:spPr>
          <a:xfrm>
            <a:off x="548723" y="5184985"/>
            <a:ext cx="11424717" cy="707886"/>
          </a:xfrm>
          <a:prstGeom prst="rect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Net Operating Income (NOI):</a:t>
            </a:r>
            <a:r>
              <a:rPr lang="en-US" sz="2000" dirty="0">
                <a:latin typeface="Alexandria"/>
              </a:rPr>
              <a:t>Total rental income after deducting all operating expenses (taxes, maintenance, insurance).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77431D-FBD1-44D0-F2AC-2D01D92D595B}"/>
              </a:ext>
            </a:extLst>
          </p:cNvPr>
          <p:cNvSpPr txBox="1"/>
          <p:nvPr/>
        </p:nvSpPr>
        <p:spPr>
          <a:xfrm>
            <a:off x="563138" y="4612621"/>
            <a:ext cx="11410302" cy="400110"/>
          </a:xfrm>
          <a:prstGeom prst="rect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Property Value: </a:t>
            </a:r>
            <a:r>
              <a:rPr lang="en-US" sz="2000" dirty="0">
                <a:latin typeface="Alexandria"/>
              </a:rPr>
              <a:t>Determined by Net Operating Income (NOI) and Capitalization Rate.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8FD102-9C61-BFC5-8C3D-1CFEAD07F28C}"/>
              </a:ext>
            </a:extLst>
          </p:cNvPr>
          <p:cNvSpPr txBox="1"/>
          <p:nvPr/>
        </p:nvSpPr>
        <p:spPr>
          <a:xfrm>
            <a:off x="563137" y="6063623"/>
            <a:ext cx="11424716" cy="707886"/>
          </a:xfrm>
          <a:prstGeom prst="rect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Capitalization Rate</a:t>
            </a:r>
            <a:r>
              <a:rPr lang="ar-SY" sz="2000" dirty="0">
                <a:latin typeface="Alexandria"/>
              </a:rPr>
              <a:t>:</a:t>
            </a:r>
            <a:r>
              <a:rPr lang="en-US" sz="2000" dirty="0">
                <a:latin typeface="Alexandria"/>
              </a:rPr>
              <a:t> a financial ratio used in real estate investment valuation. It represents the expected annual return on a property relative to its market value or purchase price.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37E76E-4B7B-6B02-5689-4CC6D6CEBFC8}"/>
              </a:ext>
            </a:extLst>
          </p:cNvPr>
          <p:cNvSpPr txBox="1"/>
          <p:nvPr/>
        </p:nvSpPr>
        <p:spPr>
          <a:xfrm>
            <a:off x="548723" y="3353540"/>
            <a:ext cx="11410303" cy="1015663"/>
          </a:xfrm>
          <a:prstGeom prst="rect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Consumer Price Index (CPI) </a:t>
            </a:r>
            <a:r>
              <a:rPr lang="ar-SY" sz="2000" dirty="0">
                <a:latin typeface="Alexandria"/>
              </a:rPr>
              <a:t>:</a:t>
            </a:r>
            <a:r>
              <a:rPr lang="en-US" sz="2000" dirty="0">
                <a:latin typeface="Alexandria"/>
              </a:rPr>
              <a:t> a statistical measure that tracks the average change over time in the prices paid by consumers for a fixed basket of goods and services</a:t>
            </a:r>
            <a:r>
              <a:rPr lang="ar-SY" sz="2000" dirty="0">
                <a:latin typeface="Alexandria"/>
              </a:rPr>
              <a:t>.</a:t>
            </a:r>
            <a:r>
              <a:rPr lang="en-US" sz="2000" dirty="0"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CPI</a:t>
            </a:r>
            <a:r>
              <a:rPr lang="en-US" sz="2000" dirty="0">
                <a:latin typeface="Alexandria"/>
              </a:rPr>
              <a:t> reflects the purchasing power of money and how it changes over time in relation to the cost of living.</a:t>
            </a:r>
          </a:p>
        </p:txBody>
      </p:sp>
    </p:spTree>
    <p:extLst>
      <p:ext uri="{BB962C8B-B14F-4D97-AF65-F5344CB8AC3E}">
        <p14:creationId xmlns:p14="http://schemas.microsoft.com/office/powerpoint/2010/main" val="366971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4" grpId="0" animBg="1"/>
      <p:bldP spid="3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18C17-60D7-42DD-5591-73EA216D64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6D8345D-3E49-14AA-06DF-48BF1E7C091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2F950D9-7AA7-9EBB-0497-AECED89923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E99F95-12C4-7617-9B40-BBCD617C66CB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Processes in the Financial Management of Leases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38ADC63-3A37-9003-5558-7B9C3343AC04}"/>
              </a:ext>
            </a:extLst>
          </p:cNvPr>
          <p:cNvGrpSpPr/>
          <p:nvPr/>
        </p:nvGrpSpPr>
        <p:grpSpPr>
          <a:xfrm>
            <a:off x="180431" y="1549228"/>
            <a:ext cx="6387050" cy="523220"/>
            <a:chOff x="1649" y="865168"/>
            <a:chExt cx="2157191" cy="24855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A87B802-115C-5002-2FFA-E5996E47DF37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: Rounded Corners 4">
              <a:extLst>
                <a:ext uri="{FF2B5EF4-FFF2-40B4-BE49-F238E27FC236}">
                  <a16:creationId xmlns:a16="http://schemas.microsoft.com/office/drawing/2014/main" id="{D7523F9E-4A1C-09BE-B011-8BA0F4AF8EEC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4976F64-267F-7882-6793-09997F06DF0E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8AB43AF-9FF0-226A-271D-64EED7A67FD0}"/>
              </a:ext>
            </a:extLst>
          </p:cNvPr>
          <p:cNvSpPr/>
          <p:nvPr/>
        </p:nvSpPr>
        <p:spPr>
          <a:xfrm>
            <a:off x="6639715" y="1426117"/>
            <a:ext cx="5213428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Rent Adjustment Provisions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09B5FB7-9D0A-873F-0480-B60C9BD44D3B}"/>
              </a:ext>
            </a:extLst>
          </p:cNvPr>
          <p:cNvSpPr txBox="1"/>
          <p:nvPr/>
        </p:nvSpPr>
        <p:spPr>
          <a:xfrm>
            <a:off x="180431" y="2309675"/>
            <a:ext cx="94147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u="sng" dirty="0">
                <a:solidFill>
                  <a:srgbClr val="C00000"/>
                </a:solidFill>
                <a:latin typeface="Alexandria"/>
              </a:rPr>
              <a:t>Academic Example: Calculating NOI, Cap Rate, and Property Value</a:t>
            </a:r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CE1A4840-8B06-814B-83BB-CDF164D8C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72" y="2732066"/>
            <a:ext cx="640944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b="1" i="0" u="sng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lexandria"/>
              </a:rPr>
              <a:t>Net Operating Income (NOI) Calculation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Property Data: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Annual rental income = $150,000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Additional income (services, parking, etc.) = $10,000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Operating expenses = $35,000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Step 1: Calculate Gross Income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Gross Income=150,000+10,000=160,000</a:t>
            </a:r>
            <a:b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</a:b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Step 2: Calculate NOI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NOI=Gross Income−Operating Expenses=160,000−35,000=125,000</a:t>
            </a:r>
            <a:b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</a:b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NOI = $125,000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</p:txBody>
      </p:sp>
      <p:sp>
        <p:nvSpPr>
          <p:cNvPr id="24" name="AutoShape 11">
            <a:extLst>
              <a:ext uri="{FF2B5EF4-FFF2-40B4-BE49-F238E27FC236}">
                <a16:creationId xmlns:a16="http://schemas.microsoft.com/office/drawing/2014/main" id="{90FD50F3-40CB-64DD-977E-8FFACF2579D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608050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AutoShape 12">
            <a:extLst>
              <a:ext uri="{FF2B5EF4-FFF2-40B4-BE49-F238E27FC236}">
                <a16:creationId xmlns:a16="http://schemas.microsoft.com/office/drawing/2014/main" id="{4BB51FFF-84D3-612F-19C7-E6AE7EEBB6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145750" y="7159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E974446-807D-FA69-EDEE-3D8551D44A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788711"/>
              </p:ext>
            </p:extLst>
          </p:nvPr>
        </p:nvGraphicFramePr>
        <p:xfrm>
          <a:off x="180431" y="6173330"/>
          <a:ext cx="10515600" cy="36576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38600712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</a:pPr>
                      <a:r>
                        <a:rPr kumimoji="0" lang="en-US" sz="1800" b="1" i="0" u="sng" strike="noStrike" kern="1200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Market capitalization rate =8%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3486051"/>
                  </a:ext>
                </a:extLst>
              </a:tr>
            </a:tbl>
          </a:graphicData>
        </a:graphic>
      </p:graphicFrame>
      <p:pic>
        <p:nvPicPr>
          <p:cNvPr id="53" name="Picture 52">
            <a:extLst>
              <a:ext uri="{FF2B5EF4-FFF2-40B4-BE49-F238E27FC236}">
                <a16:creationId xmlns:a16="http://schemas.microsoft.com/office/drawing/2014/main" id="{0C38CD38-D061-EC46-D5BD-4B2B4D968F4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368" t="30336" r="20000" b="31874"/>
          <a:stretch>
            <a:fillRect/>
          </a:stretch>
        </p:blipFill>
        <p:spPr>
          <a:xfrm>
            <a:off x="6384759" y="2709785"/>
            <a:ext cx="5807241" cy="259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95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66C4D-F9FC-1613-D836-9B0FD0234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3E693F6-BFDD-F774-AE07-F75960D5445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0A42DD0-BF56-195A-C0FF-CDD29ECB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FEE0ACD-CD3F-34D8-DDEF-77AA6EFC3E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387992"/>
              </p:ext>
            </p:extLst>
          </p:nvPr>
        </p:nvGraphicFramePr>
        <p:xfrm>
          <a:off x="338857" y="917539"/>
          <a:ext cx="11831139" cy="4555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9A6325D9-C796-B7EA-C1F6-C5FB273A6218}"/>
              </a:ext>
            </a:extLst>
          </p:cNvPr>
          <p:cNvSpPr/>
          <p:nvPr/>
        </p:nvSpPr>
        <p:spPr>
          <a:xfrm>
            <a:off x="316852" y="4344597"/>
            <a:ext cx="2517998" cy="2370798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A rent provision which increases the initial monthly rent in pre-set increments over the term of the lease </a:t>
            </a:r>
          </a:p>
        </p:txBody>
      </p:sp>
      <p:sp>
        <p:nvSpPr>
          <p:cNvPr id="12" name="Rectangle: Folded Corner 11">
            <a:extLst>
              <a:ext uri="{FF2B5EF4-FFF2-40B4-BE49-F238E27FC236}">
                <a16:creationId xmlns:a16="http://schemas.microsoft.com/office/drawing/2014/main" id="{DEB94293-DEE5-665A-C437-6D08AFF7267C}"/>
              </a:ext>
            </a:extLst>
          </p:cNvPr>
          <p:cNvSpPr/>
          <p:nvPr/>
        </p:nvSpPr>
        <p:spPr>
          <a:xfrm>
            <a:off x="3315953" y="4291312"/>
            <a:ext cx="2637801" cy="240858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66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A rent provision which calls for periodic</a:t>
            </a:r>
          </a:p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rent increases based on</a:t>
            </a:r>
          </a:p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changes in inflation</a:t>
            </a:r>
          </a:p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index figures during</a:t>
            </a:r>
          </a:p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the period</a:t>
            </a:r>
          </a:p>
        </p:txBody>
      </p:sp>
      <p:sp>
        <p:nvSpPr>
          <p:cNvPr id="14" name="Rectangle: Folded Corner 13">
            <a:extLst>
              <a:ext uri="{FF2B5EF4-FFF2-40B4-BE49-F238E27FC236}">
                <a16:creationId xmlns:a16="http://schemas.microsoft.com/office/drawing/2014/main" id="{E60E26EE-95BE-AB1B-0E3D-851784BBEF37}"/>
              </a:ext>
            </a:extLst>
          </p:cNvPr>
          <p:cNvSpPr/>
          <p:nvPr/>
        </p:nvSpPr>
        <p:spPr>
          <a:xfrm>
            <a:off x="6254426" y="4329100"/>
            <a:ext cx="2828871" cy="2370798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14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A rent provision which adjusts rent every several years to reflect an increase in the rental value of a property exceeding the rate of inflation brought about by local demographics</a:t>
            </a: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7AEC7DC9-39CC-5EEA-0317-1EFB7E0DB889}"/>
              </a:ext>
            </a:extLst>
          </p:cNvPr>
          <p:cNvSpPr/>
          <p:nvPr/>
        </p:nvSpPr>
        <p:spPr>
          <a:xfrm>
            <a:off x="9493571" y="4329099"/>
            <a:ext cx="2698430" cy="240858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Alexandria"/>
              </a:rPr>
              <a:t>A rent provision which combines a fixed base rent with an additional rent calculated as a percentage of the tenant’s sales exceeding a specified breakpoint.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4E23E3-633C-92DD-7D46-7D72FD42C101}"/>
              </a:ext>
            </a:extLst>
          </p:cNvPr>
          <p:cNvSpPr txBox="1"/>
          <p:nvPr/>
        </p:nvSpPr>
        <p:spPr>
          <a:xfrm>
            <a:off x="4051920" y="553184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72721B-1096-F078-B29B-F12DAA91FA63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Processes in the Financial Management of Leases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406EF18-9D8B-4DCC-20E3-7274D286213B}"/>
              </a:ext>
            </a:extLst>
          </p:cNvPr>
          <p:cNvGrpSpPr/>
          <p:nvPr/>
        </p:nvGrpSpPr>
        <p:grpSpPr>
          <a:xfrm>
            <a:off x="464949" y="1611666"/>
            <a:ext cx="6387050" cy="523220"/>
            <a:chOff x="1649" y="865168"/>
            <a:chExt cx="2157191" cy="248559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55A7A3F4-10E7-08E9-0EE6-541B76B62F9C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F3510D90-D80D-AAFC-14DF-7153CFC6F657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233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7" grpId="0" animBg="1"/>
      <p:bldP spid="12" grpId="0" animBg="1"/>
      <p:bldP spid="14" grpId="0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97665D-29F5-2A3B-41A6-DC88EAE4E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ACACA02-EDC6-96D6-1F60-2593003D489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6190A9-A0B9-31A4-D3A9-2CE2D59197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E76C3F-8BFE-35A7-836E-243FB7A579AF}"/>
              </a:ext>
            </a:extLst>
          </p:cNvPr>
          <p:cNvSpPr txBox="1"/>
          <p:nvPr/>
        </p:nvSpPr>
        <p:spPr>
          <a:xfrm>
            <a:off x="4051920" y="553184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7AF49B2-A395-CD29-ED78-83E851D45931}"/>
              </a:ext>
            </a:extLst>
          </p:cNvPr>
          <p:cNvGrpSpPr/>
          <p:nvPr/>
        </p:nvGrpSpPr>
        <p:grpSpPr>
          <a:xfrm>
            <a:off x="162405" y="1062074"/>
            <a:ext cx="6387050" cy="523220"/>
            <a:chOff x="1649" y="865168"/>
            <a:chExt cx="2157191" cy="248559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5EA20A6C-9C28-DC4E-9C27-663AD3B865B5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51628123-9804-9393-A585-1DEA3FE235D4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990E05A-B5CB-0707-9490-43D669CD1673}"/>
              </a:ext>
            </a:extLst>
          </p:cNvPr>
          <p:cNvSpPr txBox="1"/>
          <p:nvPr/>
        </p:nvSpPr>
        <p:spPr>
          <a:xfrm>
            <a:off x="1313089" y="1640084"/>
            <a:ext cx="95658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89000">
              <a:lnSpc>
                <a:spcPct val="90000"/>
              </a:lnSpc>
              <a:spcBef>
                <a:spcPct val="0"/>
              </a:spcBef>
            </a:pPr>
            <a:r>
              <a:rPr lang="en-US" sz="2000" b="1" dirty="0">
                <a:latin typeface="Alexandria"/>
              </a:rPr>
              <a:t>Comparison Table of Types of Rent Adjustment Provisions</a:t>
            </a:r>
          </a:p>
          <a:p>
            <a:pPr algn="ctr" defTabSz="889000">
              <a:lnSpc>
                <a:spcPct val="90000"/>
              </a:lnSpc>
              <a:spcBef>
                <a:spcPct val="0"/>
              </a:spcBef>
            </a:pPr>
            <a:endParaRPr lang="en-US" sz="2000" b="1" dirty="0">
              <a:latin typeface="Alexandria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794B290-B992-DE38-0E59-77FB91C565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23649"/>
              </p:ext>
            </p:extLst>
          </p:nvPr>
        </p:nvGraphicFramePr>
        <p:xfrm>
          <a:off x="162405" y="2014719"/>
          <a:ext cx="11867190" cy="4613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269">
                  <a:extLst>
                    <a:ext uri="{9D8B030D-6E8A-4147-A177-3AD203B41FA5}">
                      <a16:colId xmlns:a16="http://schemas.microsoft.com/office/drawing/2014/main" val="198588987"/>
                    </a:ext>
                  </a:extLst>
                </a:gridCol>
                <a:gridCol w="2085473">
                  <a:extLst>
                    <a:ext uri="{9D8B030D-6E8A-4147-A177-3AD203B41FA5}">
                      <a16:colId xmlns:a16="http://schemas.microsoft.com/office/drawing/2014/main" val="2603209372"/>
                    </a:ext>
                  </a:extLst>
                </a:gridCol>
                <a:gridCol w="2791327">
                  <a:extLst>
                    <a:ext uri="{9D8B030D-6E8A-4147-A177-3AD203B41FA5}">
                      <a16:colId xmlns:a16="http://schemas.microsoft.com/office/drawing/2014/main" val="3987968732"/>
                    </a:ext>
                  </a:extLst>
                </a:gridCol>
                <a:gridCol w="2181726">
                  <a:extLst>
                    <a:ext uri="{9D8B030D-6E8A-4147-A177-3AD203B41FA5}">
                      <a16:colId xmlns:a16="http://schemas.microsoft.com/office/drawing/2014/main" val="229442572"/>
                    </a:ext>
                  </a:extLst>
                </a:gridCol>
                <a:gridCol w="3190395">
                  <a:extLst>
                    <a:ext uri="{9D8B030D-6E8A-4147-A177-3AD203B41FA5}">
                      <a16:colId xmlns:a16="http://schemas.microsoft.com/office/drawing/2014/main" val="18919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Provision Type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Objective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Mechanism of Operation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Advantages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Example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90983580"/>
                  </a:ext>
                </a:extLst>
              </a:tr>
              <a:tr h="112772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Graduated Rent Clause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Protects the landlord’s income from inflation in short-term leases.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Annual or semi-annual rent increases, either as a fixed amount or a percentage of the base or previous rent.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Flexibility in negotiation; incentivizes long-term tenancy.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Commercial Office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: First year rent at $5,000/month, increasing by 3% / </a:t>
                      </a:r>
                      <a:r>
                        <a:rPr lang="en-US" dirty="0">
                          <a:latin typeface="Alexandria"/>
                        </a:rPr>
                        <a:t>$150 each year for 5 years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3262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Inflation-Adjusted Rent Clause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Maintains the purchasing power of rental income against consumer price inflation.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Annual rent increases based on an inflation index (e.g., Consumer Price Index - CPI or Cost of Funds Index).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Transparency, reliability; safeguards against currency devaluation.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b="1" dirty="0">
                          <a:latin typeface="Alexandria"/>
                        </a:rPr>
                        <a:t>Residential Apartment:               </a:t>
                      </a:r>
                      <a:r>
                        <a:rPr lang="en-US" dirty="0">
                          <a:latin typeface="Alexandria"/>
                        </a:rPr>
                        <a:t>Annual increase = (Current CPI / Previous CPI) × Current Rent. </a:t>
                      </a:r>
                      <a:endParaRPr lang="ar-SY" dirty="0">
                        <a:latin typeface="Alexandria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dirty="0">
                          <a:latin typeface="Alexandria"/>
                        </a:rPr>
                        <a:t>If monthly rent is $1,000 and the CPI increases by 3% for the year, the new monthly rent becomes $1,030.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554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861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7E203-FFD8-E3C3-EC25-79A50332C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540BFF8-29BC-14E0-3D6F-3366689DE59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A1ABF2-5BA6-9EEB-54EA-8616DBAC19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C0AA811-53D3-E278-0067-8C688D2C997F}"/>
              </a:ext>
            </a:extLst>
          </p:cNvPr>
          <p:cNvSpPr txBox="1"/>
          <p:nvPr/>
        </p:nvSpPr>
        <p:spPr>
          <a:xfrm>
            <a:off x="4051920" y="553184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DDC6DA7-F4F2-5B45-5E0A-31E92CCFAA3C}"/>
              </a:ext>
            </a:extLst>
          </p:cNvPr>
          <p:cNvGrpSpPr/>
          <p:nvPr/>
        </p:nvGrpSpPr>
        <p:grpSpPr>
          <a:xfrm>
            <a:off x="162405" y="1166660"/>
            <a:ext cx="6387050" cy="523220"/>
            <a:chOff x="1649" y="865168"/>
            <a:chExt cx="2157191" cy="248559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6F9EAAB-906D-F8E1-EEA3-3ABC15A6FC09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A99DDFFC-309A-FFB6-69F4-2C1A4DE50620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CC2A632-D539-A589-ED79-BD6EFE3659DB}"/>
              </a:ext>
            </a:extLst>
          </p:cNvPr>
          <p:cNvSpPr txBox="1"/>
          <p:nvPr/>
        </p:nvSpPr>
        <p:spPr>
          <a:xfrm>
            <a:off x="1333001" y="1808718"/>
            <a:ext cx="95658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89000">
              <a:lnSpc>
                <a:spcPct val="90000"/>
              </a:lnSpc>
              <a:spcBef>
                <a:spcPct val="0"/>
              </a:spcBef>
            </a:pPr>
            <a:r>
              <a:rPr lang="en-US" sz="2000" b="1" dirty="0">
                <a:latin typeface="Alexandria"/>
              </a:rPr>
              <a:t>Comparison Table of Types of Rent Adjustment Provisions</a:t>
            </a:r>
          </a:p>
          <a:p>
            <a:pPr algn="ctr" defTabSz="889000">
              <a:lnSpc>
                <a:spcPct val="90000"/>
              </a:lnSpc>
              <a:spcBef>
                <a:spcPct val="0"/>
              </a:spcBef>
            </a:pPr>
            <a:endParaRPr lang="en-US" sz="2000" b="1" dirty="0">
              <a:latin typeface="Alexandria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2701F61-B874-F240-7AF9-75092DC4CE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518502"/>
              </p:ext>
            </p:extLst>
          </p:nvPr>
        </p:nvGraphicFramePr>
        <p:xfrm>
          <a:off x="162405" y="2160584"/>
          <a:ext cx="11867190" cy="3556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9419">
                  <a:extLst>
                    <a:ext uri="{9D8B030D-6E8A-4147-A177-3AD203B41FA5}">
                      <a16:colId xmlns:a16="http://schemas.microsoft.com/office/drawing/2014/main" val="198588987"/>
                    </a:ext>
                  </a:extLst>
                </a:gridCol>
                <a:gridCol w="1805144">
                  <a:extLst>
                    <a:ext uri="{9D8B030D-6E8A-4147-A177-3AD203B41FA5}">
                      <a16:colId xmlns:a16="http://schemas.microsoft.com/office/drawing/2014/main" val="2603209372"/>
                    </a:ext>
                  </a:extLst>
                </a:gridCol>
                <a:gridCol w="2807369">
                  <a:extLst>
                    <a:ext uri="{9D8B030D-6E8A-4147-A177-3AD203B41FA5}">
                      <a16:colId xmlns:a16="http://schemas.microsoft.com/office/drawing/2014/main" val="3987968732"/>
                    </a:ext>
                  </a:extLst>
                </a:gridCol>
                <a:gridCol w="2342147">
                  <a:extLst>
                    <a:ext uri="{9D8B030D-6E8A-4147-A177-3AD203B41FA5}">
                      <a16:colId xmlns:a16="http://schemas.microsoft.com/office/drawing/2014/main" val="229442572"/>
                    </a:ext>
                  </a:extLst>
                </a:gridCol>
                <a:gridCol w="3463111">
                  <a:extLst>
                    <a:ext uri="{9D8B030D-6E8A-4147-A177-3AD203B41FA5}">
                      <a16:colId xmlns:a16="http://schemas.microsoft.com/office/drawing/2014/main" val="18919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Provision Type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Objective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Mechanism of Operation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Advantages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Example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90983580"/>
                  </a:ext>
                </a:extLst>
              </a:tr>
              <a:tr h="739813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Appreciation-Adjusted Rent Clause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Capitalizes on property value appreciation due to local factors (demographics, development).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Rent adjustments every 3-5 years based on rental market analysis of comparable properties in the area.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Yields returns exceeding inflation; reflects true location value.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Retail Store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: After </a:t>
                      </a:r>
                      <a:r>
                        <a:rPr lang="ar-SY" sz="1800" dirty="0">
                          <a:effectLst/>
                          <a:latin typeface="Alexandria"/>
                        </a:rPr>
                        <a:t>3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 years, rent is adjusted to reflect the average rental rates of comparable properties in the area, adjusted for inflation. </a:t>
                      </a:r>
                      <a:endParaRPr lang="ar-SY" sz="1800" dirty="0">
                        <a:effectLst/>
                        <a:latin typeface="Alexandria"/>
                      </a:endParaRPr>
                    </a:p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I</a:t>
                      </a:r>
                      <a:r>
                        <a:rPr lang="en-US" sz="1800" dirty="0">
                          <a:latin typeface="Alexandria"/>
                        </a:rPr>
                        <a:t>f property value rises from $500,000 to $550,000 in 3 years; rent may be increased by 10%</a:t>
                      </a:r>
                      <a:endParaRPr lang="en-US" sz="18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3262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875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F50B02-452E-268E-F271-B0988AA1AF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7D92B2D-D186-CEE2-A458-1D1B02D3376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D6643CF-D2E3-4A91-C3BF-90C174E852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0FFC36-65D7-830F-0B34-7AD7977240AA}"/>
              </a:ext>
            </a:extLst>
          </p:cNvPr>
          <p:cNvSpPr txBox="1"/>
          <p:nvPr/>
        </p:nvSpPr>
        <p:spPr>
          <a:xfrm>
            <a:off x="4051920" y="553184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8C0C39D-653E-FB9A-E603-5626CD6B2982}"/>
              </a:ext>
            </a:extLst>
          </p:cNvPr>
          <p:cNvGrpSpPr/>
          <p:nvPr/>
        </p:nvGrpSpPr>
        <p:grpSpPr>
          <a:xfrm>
            <a:off x="180431" y="1084241"/>
            <a:ext cx="6387050" cy="523220"/>
            <a:chOff x="1649" y="865168"/>
            <a:chExt cx="2157191" cy="248559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9D35E78-0444-6A9A-D885-C110C5DB7D00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C5AF8CAC-D0D9-30DF-8080-3BF1F21870FD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6DCAD6C-0903-CC0D-2D8F-B1B46C9DECE0}"/>
              </a:ext>
            </a:extLst>
          </p:cNvPr>
          <p:cNvSpPr txBox="1"/>
          <p:nvPr/>
        </p:nvSpPr>
        <p:spPr>
          <a:xfrm>
            <a:off x="1331115" y="1665504"/>
            <a:ext cx="95658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Table of Types of Rent Adjustment Provisions</a:t>
            </a:r>
          </a:p>
          <a:p>
            <a:pPr marL="0" marR="0" lvl="0" indent="0" algn="ctr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8587081-9E99-2039-A721-EF644FB1D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214168"/>
              </p:ext>
            </p:extLst>
          </p:nvPr>
        </p:nvGraphicFramePr>
        <p:xfrm>
          <a:off x="162405" y="2074953"/>
          <a:ext cx="11867190" cy="2745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3679">
                  <a:extLst>
                    <a:ext uri="{9D8B030D-6E8A-4147-A177-3AD203B41FA5}">
                      <a16:colId xmlns:a16="http://schemas.microsoft.com/office/drawing/2014/main" val="198588987"/>
                    </a:ext>
                  </a:extLst>
                </a:gridCol>
                <a:gridCol w="2197769">
                  <a:extLst>
                    <a:ext uri="{9D8B030D-6E8A-4147-A177-3AD203B41FA5}">
                      <a16:colId xmlns:a16="http://schemas.microsoft.com/office/drawing/2014/main" val="2603209372"/>
                    </a:ext>
                  </a:extLst>
                </a:gridCol>
                <a:gridCol w="2662989">
                  <a:extLst>
                    <a:ext uri="{9D8B030D-6E8A-4147-A177-3AD203B41FA5}">
                      <a16:colId xmlns:a16="http://schemas.microsoft.com/office/drawing/2014/main" val="3987968732"/>
                    </a:ext>
                  </a:extLst>
                </a:gridCol>
                <a:gridCol w="2165684">
                  <a:extLst>
                    <a:ext uri="{9D8B030D-6E8A-4147-A177-3AD203B41FA5}">
                      <a16:colId xmlns:a16="http://schemas.microsoft.com/office/drawing/2014/main" val="229442572"/>
                    </a:ext>
                  </a:extLst>
                </a:gridCol>
                <a:gridCol w="3447069">
                  <a:extLst>
                    <a:ext uri="{9D8B030D-6E8A-4147-A177-3AD203B41FA5}">
                      <a16:colId xmlns:a16="http://schemas.microsoft.com/office/drawing/2014/main" val="18919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Provision Type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Objective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Mechanism of Operation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Advantages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Example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90983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Percentage Lease Rent Clause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Share in tenant’s commercial success, particularly for high-traffic retail or hospitality properties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Payment of a base monthly rent plus a percentage of tenant’s gross sales exceeding a negotiated threshold (breakpoint).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Aligns landlord interests with tenant success; reflects location value.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Store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: Base rent of $10000/month + 5% of sales exceeding $ 150000 annually</a:t>
                      </a:r>
                      <a:r>
                        <a:rPr lang="ar-SY" sz="1800" dirty="0">
                          <a:effectLst/>
                          <a:latin typeface="Alexandria"/>
                        </a:rPr>
                        <a:t>.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   </a:t>
                      </a:r>
                    </a:p>
                    <a:p>
                      <a:pPr algn="ctr" fontAlgn="base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 (Total Gross Sales – Annual Base Rent) × Agreed Percentage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455416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38A74BC-CEC0-3A3B-40DC-EAE03CC4D6C9}"/>
              </a:ext>
            </a:extLst>
          </p:cNvPr>
          <p:cNvSpPr txBox="1"/>
          <p:nvPr/>
        </p:nvSpPr>
        <p:spPr>
          <a:xfrm>
            <a:off x="1503866" y="4895027"/>
            <a:ext cx="10127229" cy="1962973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b="1" dirty="0">
                <a:latin typeface="Alexandria"/>
              </a:rPr>
              <a:t>Base Rent = </a:t>
            </a:r>
            <a:r>
              <a:rPr lang="en-US" dirty="0">
                <a:latin typeface="Alexandria"/>
              </a:rPr>
              <a:t>$10,000 per month ($120,000 per year)Agreed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lexandria"/>
              </a:rPr>
              <a:t> </a:t>
            </a:r>
            <a:r>
              <a:rPr lang="en-US" b="1" dirty="0">
                <a:latin typeface="Alexandria"/>
              </a:rPr>
              <a:t>Percentage =</a:t>
            </a:r>
            <a:r>
              <a:rPr lang="en-US" dirty="0">
                <a:latin typeface="Alexandria"/>
              </a:rPr>
              <a:t> 5% of sales exceeding </a:t>
            </a:r>
            <a:r>
              <a:rPr lang="en-US" b="1" dirty="0">
                <a:latin typeface="Alexandria"/>
              </a:rPr>
              <a:t>the Break Point</a:t>
            </a:r>
            <a:r>
              <a:rPr lang="en-US" dirty="0">
                <a:latin typeface="Alexandria"/>
              </a:rPr>
              <a:t>=$1</a:t>
            </a:r>
            <a:r>
              <a:rPr lang="ar-SY" dirty="0">
                <a:latin typeface="Alexandria"/>
              </a:rPr>
              <a:t>5</a:t>
            </a:r>
            <a:r>
              <a:rPr lang="en-US" dirty="0">
                <a:latin typeface="Alexandria"/>
              </a:rPr>
              <a:t>0,000).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Alexandria"/>
              </a:rPr>
              <a:t>If the Store annual sales = $200,000 </a:t>
            </a:r>
            <a:r>
              <a:rPr lang="en-US" err="1">
                <a:latin typeface="Alexandria"/>
              </a:rPr>
              <a:t>Then</a:t>
            </a:r>
            <a:r>
              <a:rPr lang="en-US">
                <a:latin typeface="Alexandria"/>
              </a:rPr>
              <a:t>: </a:t>
            </a:r>
            <a:r>
              <a:rPr lang="en-US" b="1">
                <a:latin typeface="Alexandria"/>
              </a:rPr>
              <a:t>Excess </a:t>
            </a:r>
            <a:r>
              <a:rPr lang="en-US" b="1" dirty="0">
                <a:latin typeface="Alexandria"/>
              </a:rPr>
              <a:t>Sales </a:t>
            </a:r>
            <a:r>
              <a:rPr lang="en-US" dirty="0">
                <a:latin typeface="Alexandria"/>
              </a:rPr>
              <a:t>= $200,000 – $1</a:t>
            </a:r>
            <a:r>
              <a:rPr lang="ar-SY" dirty="0">
                <a:latin typeface="Alexandria"/>
              </a:rPr>
              <a:t>5</a:t>
            </a:r>
            <a:r>
              <a:rPr lang="en-US" dirty="0">
                <a:latin typeface="Alexandria"/>
              </a:rPr>
              <a:t>0,000 = $</a:t>
            </a:r>
            <a:r>
              <a:rPr lang="ar-SY" dirty="0">
                <a:latin typeface="Alexandria"/>
              </a:rPr>
              <a:t>5</a:t>
            </a:r>
            <a:r>
              <a:rPr lang="en-US" dirty="0">
                <a:latin typeface="Alexandria"/>
              </a:rPr>
              <a:t>0,000 </a:t>
            </a:r>
            <a:r>
              <a:rPr lang="ar-SY" dirty="0">
                <a:latin typeface="Alexandria"/>
              </a:rPr>
              <a:t>             </a:t>
            </a:r>
            <a:r>
              <a:rPr lang="en-US" dirty="0">
                <a:latin typeface="Alexandria"/>
              </a:rPr>
              <a:t>Percentage Rent = $</a:t>
            </a:r>
            <a:r>
              <a:rPr lang="ar-SY" dirty="0">
                <a:latin typeface="Alexandria"/>
              </a:rPr>
              <a:t>5</a:t>
            </a:r>
            <a:r>
              <a:rPr lang="en-US" dirty="0">
                <a:latin typeface="Alexandria"/>
              </a:rPr>
              <a:t>0,000 × 5% = $</a:t>
            </a:r>
            <a:r>
              <a:rPr lang="ar-SY" dirty="0">
                <a:latin typeface="Alexandria"/>
              </a:rPr>
              <a:t>2500</a:t>
            </a:r>
            <a:endParaRPr lang="en-US" dirty="0">
              <a:latin typeface="Alexandria"/>
            </a:endParaRPr>
          </a:p>
          <a:p>
            <a:pPr>
              <a:lnSpc>
                <a:spcPct val="120000"/>
              </a:lnSpc>
            </a:pPr>
            <a:r>
              <a:rPr lang="en-US" b="1" dirty="0">
                <a:latin typeface="Alexandria"/>
              </a:rPr>
              <a:t>Therefore, the tenant pays a total of:</a:t>
            </a:r>
            <a:r>
              <a:rPr lang="en-US" dirty="0">
                <a:latin typeface="Alexandria"/>
              </a:rPr>
              <a:t>$120,000 (</a:t>
            </a:r>
            <a:r>
              <a:rPr lang="en-US" b="1" dirty="0">
                <a:latin typeface="Alexandria"/>
              </a:rPr>
              <a:t>base rent) </a:t>
            </a:r>
            <a:r>
              <a:rPr lang="en-US" dirty="0">
                <a:latin typeface="Alexandria"/>
              </a:rPr>
              <a:t>+ $</a:t>
            </a:r>
            <a:r>
              <a:rPr lang="ar-SY" dirty="0">
                <a:latin typeface="Alexandria"/>
              </a:rPr>
              <a:t>2500</a:t>
            </a:r>
            <a:r>
              <a:rPr lang="en-US" dirty="0">
                <a:latin typeface="Alexandria"/>
              </a:rPr>
              <a:t> (</a:t>
            </a:r>
            <a:r>
              <a:rPr lang="en-US" b="1" dirty="0">
                <a:latin typeface="Alexandria"/>
              </a:rPr>
              <a:t>percentage rent</a:t>
            </a:r>
            <a:r>
              <a:rPr lang="en-US" dirty="0">
                <a:latin typeface="Alexandria"/>
              </a:rPr>
              <a:t>) = $</a:t>
            </a:r>
            <a:r>
              <a:rPr lang="ar-SY" dirty="0">
                <a:latin typeface="Alexandria"/>
              </a:rPr>
              <a:t>122</a:t>
            </a:r>
            <a:r>
              <a:rPr lang="en-US" dirty="0">
                <a:latin typeface="Alexandria"/>
              </a:rPr>
              <a:t>,</a:t>
            </a:r>
            <a:r>
              <a:rPr lang="ar-SY" dirty="0">
                <a:latin typeface="Alexandria"/>
              </a:rPr>
              <a:t>500</a:t>
            </a:r>
            <a:r>
              <a:rPr lang="en-US" dirty="0">
                <a:latin typeface="Alexandria"/>
              </a:rPr>
              <a:t> per year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B690E9-858E-A9A2-569C-C0B6ABB73AC8}"/>
              </a:ext>
            </a:extLst>
          </p:cNvPr>
          <p:cNvSpPr txBox="1"/>
          <p:nvPr/>
        </p:nvSpPr>
        <p:spPr>
          <a:xfrm>
            <a:off x="268623" y="5539595"/>
            <a:ext cx="12352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Example: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5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D641E-7B23-7A70-4386-EE5962772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E824EAD-503F-B300-6801-E3F62CBD0BA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73805DE-245C-E8F1-7C4F-29D78A32F9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04C60C7-6455-9838-22BB-19FE4C4FAABD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6B57DD9-F54F-5DF3-BFEA-849916700F20}"/>
              </a:ext>
            </a:extLst>
          </p:cNvPr>
          <p:cNvSpPr txBox="1"/>
          <p:nvPr/>
        </p:nvSpPr>
        <p:spPr>
          <a:xfrm>
            <a:off x="-2178894" y="8954938"/>
            <a:ext cx="60985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4363D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Selecting the appropriate lease structure ensures that rental prices reflect prevailing market conditions and that financial responsibilities are distributed appropriately among the concerned parties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FEF18B7-0363-B9D0-162C-02F2BE407A41}"/>
              </a:ext>
            </a:extLst>
          </p:cNvPr>
          <p:cNvGrpSpPr/>
          <p:nvPr/>
        </p:nvGrpSpPr>
        <p:grpSpPr>
          <a:xfrm>
            <a:off x="183897" y="1526526"/>
            <a:ext cx="6387050" cy="523220"/>
            <a:chOff x="1649" y="865168"/>
            <a:chExt cx="2157191" cy="2485596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1B79CFEE-F866-2D40-7C6A-592A069B4282}"/>
                </a:ext>
              </a:extLst>
            </p:cNvPr>
            <p:cNvSpPr/>
            <p:nvPr/>
          </p:nvSpPr>
          <p:spPr>
            <a:xfrm>
              <a:off x="1649" y="865168"/>
              <a:ext cx="2157191" cy="248559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Rounded Corners 4">
              <a:extLst>
                <a:ext uri="{FF2B5EF4-FFF2-40B4-BE49-F238E27FC236}">
                  <a16:creationId xmlns:a16="http://schemas.microsoft.com/office/drawing/2014/main" id="{E75804D7-F6C8-CCCF-393F-FE254FCA7C7F}"/>
                </a:ext>
              </a:extLst>
            </p:cNvPr>
            <p:cNvSpPr txBox="1"/>
            <p:nvPr/>
          </p:nvSpPr>
          <p:spPr>
            <a:xfrm>
              <a:off x="1649" y="970473"/>
              <a:ext cx="2051886" cy="2274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(1) Market Analysis and Rent Determination</a:t>
              </a:r>
            </a:p>
          </p:txBody>
        </p:sp>
      </p:grpSp>
      <p:sp>
        <p:nvSpPr>
          <p:cNvPr id="3" name="Double Wave 2">
            <a:extLst>
              <a:ext uri="{FF2B5EF4-FFF2-40B4-BE49-F238E27FC236}">
                <a16:creationId xmlns:a16="http://schemas.microsoft.com/office/drawing/2014/main" id="{B90D34D1-8987-6AA7-70CB-C76680783D29}"/>
              </a:ext>
            </a:extLst>
          </p:cNvPr>
          <p:cNvSpPr/>
          <p:nvPr/>
        </p:nvSpPr>
        <p:spPr>
          <a:xfrm>
            <a:off x="338857" y="5686850"/>
            <a:ext cx="11176466" cy="1071527"/>
          </a:xfrm>
          <a:prstGeom prst="doubleWav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latin typeface="Alexandria"/>
              </a:rPr>
              <a:t>Through these mechanisms, landlords ensure sustainable operating income, enhance long-term property value, and equitably distribute financial risks with tenants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A75373-E82E-682E-FA83-02E7BCF6B0DF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Processes in the Financial Management of Leases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D099B3A-B657-18D3-5779-D04B18158DE3}"/>
              </a:ext>
            </a:extLst>
          </p:cNvPr>
          <p:cNvGrpSpPr/>
          <p:nvPr/>
        </p:nvGrpSpPr>
        <p:grpSpPr>
          <a:xfrm>
            <a:off x="4815409" y="3543781"/>
            <a:ext cx="2561181" cy="1297385"/>
            <a:chOff x="3943584" y="2366317"/>
            <a:chExt cx="4661334" cy="834451"/>
          </a:xfrm>
          <a:solidFill>
            <a:srgbClr val="FFFFCC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8A12B15-3E5A-4099-30D6-4138AFF68CAA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65BEC74-5B5C-90F7-FF9F-2C5AD6D3B4C4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024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Property Type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3272CEF-E4E4-2B7F-68AC-3C155141B768}"/>
              </a:ext>
            </a:extLst>
          </p:cNvPr>
          <p:cNvGrpSpPr/>
          <p:nvPr/>
        </p:nvGrpSpPr>
        <p:grpSpPr>
          <a:xfrm>
            <a:off x="9246429" y="3543781"/>
            <a:ext cx="2649741" cy="1290786"/>
            <a:chOff x="3943584" y="2366317"/>
            <a:chExt cx="4661334" cy="667826"/>
          </a:xfrm>
          <a:solidFill>
            <a:srgbClr val="66FFFF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D0747D8-A99D-1AC0-E046-A9224614A8BB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50EEC9E-BE20-9A1F-5147-305ACEF4319C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59362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Economic Conditions: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0D3309-E7CA-554C-606B-7C75AD152613}"/>
              </a:ext>
            </a:extLst>
          </p:cNvPr>
          <p:cNvGrpSpPr/>
          <p:nvPr/>
        </p:nvGrpSpPr>
        <p:grpSpPr>
          <a:xfrm>
            <a:off x="338857" y="3554243"/>
            <a:ext cx="2774464" cy="1254012"/>
            <a:chOff x="3943584" y="2366317"/>
            <a:chExt cx="4661334" cy="834451"/>
          </a:xfrm>
          <a:solidFill>
            <a:srgbClr val="92D050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3D8C60A-47AD-3DCC-F4A8-5DBFD5D5509C}"/>
                </a:ext>
              </a:extLst>
            </p:cNvPr>
            <p:cNvSpPr/>
            <p:nvPr/>
          </p:nvSpPr>
          <p:spPr>
            <a:xfrm>
              <a:off x="3943584" y="2366317"/>
              <a:ext cx="4118535" cy="593623"/>
            </a:xfrm>
            <a:prstGeom prst="rect">
              <a:avLst/>
            </a:prstGeom>
            <a:solidFill>
              <a:srgbClr val="99FF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4E0ECBB-2D1F-CA96-DB34-A0D718EDCBBE}"/>
                </a:ext>
              </a:extLst>
            </p:cNvPr>
            <p:cNvSpPr txBox="1"/>
            <p:nvPr/>
          </p:nvSpPr>
          <p:spPr>
            <a:xfrm>
              <a:off x="4486383" y="2440520"/>
              <a:ext cx="4118535" cy="760248"/>
            </a:xfrm>
            <a:prstGeom prst="rect">
              <a:avLst/>
            </a:prstGeom>
            <a:solidFill>
              <a:srgbClr val="99FF99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Lease Term</a:t>
              </a:r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7DFFFF00-F0B9-2C76-3FA0-B3ACCFBCDF9D}"/>
              </a:ext>
            </a:extLst>
          </p:cNvPr>
          <p:cNvSpPr/>
          <p:nvPr/>
        </p:nvSpPr>
        <p:spPr>
          <a:xfrm>
            <a:off x="6639715" y="1426117"/>
            <a:ext cx="5213428" cy="769441"/>
          </a:xfrm>
          <a:prstGeom prst="ellipse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Rent Adjustment Provisions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0D46D3C-A542-38E2-FC2B-67E3B603D556}"/>
              </a:ext>
            </a:extLst>
          </p:cNvPr>
          <p:cNvSpPr txBox="1"/>
          <p:nvPr/>
        </p:nvSpPr>
        <p:spPr>
          <a:xfrm>
            <a:off x="338857" y="2355169"/>
            <a:ext cx="11176467" cy="1071527"/>
          </a:xfrm>
          <a:prstGeom prst="doubleWav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Rent adjustment Provisions </a:t>
            </a:r>
            <a:r>
              <a:rPr lang="en-US" sz="2000" dirty="0">
                <a:latin typeface="Alexandria"/>
              </a:rPr>
              <a:t>are vital instruments for protecting landlord investments, transforming market dynamics into profitable opportunities. The appropriate clause selection depends on: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51E11B4-7F6D-5D70-3244-B1AAC43A8623}"/>
              </a:ext>
            </a:extLst>
          </p:cNvPr>
          <p:cNvSpPr txBox="1"/>
          <p:nvPr/>
        </p:nvSpPr>
        <p:spPr>
          <a:xfrm>
            <a:off x="0" y="5004332"/>
            <a:ext cx="39196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34363D"/>
                </a:solidFill>
                <a:effectLst/>
                <a:latin typeface="Alexandria"/>
              </a:rPr>
              <a:t>Short-term leases → Graduated Rent.</a:t>
            </a:r>
            <a:endParaRPr lang="en-US" dirty="0">
              <a:latin typeface="Alexandria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962EA6C-6A7F-4F60-3948-E024E1759206}"/>
              </a:ext>
            </a:extLst>
          </p:cNvPr>
          <p:cNvSpPr txBox="1"/>
          <p:nvPr/>
        </p:nvSpPr>
        <p:spPr>
          <a:xfrm>
            <a:off x="4124027" y="4924316"/>
            <a:ext cx="4351762" cy="369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High-traffic commercial → Percentage Lease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3F51374-558F-3BF9-1C97-8A3680921162}"/>
              </a:ext>
            </a:extLst>
          </p:cNvPr>
          <p:cNvSpPr txBox="1"/>
          <p:nvPr/>
        </p:nvSpPr>
        <p:spPr>
          <a:xfrm>
            <a:off x="9376920" y="4793322"/>
            <a:ext cx="26707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34363D"/>
                </a:solidFill>
                <a:effectLst/>
                <a:latin typeface="Inter"/>
              </a:rPr>
              <a:t>High inflation → Inflation </a:t>
            </a:r>
          </a:p>
          <a:p>
            <a:r>
              <a:rPr lang="en-US" b="0" i="0" dirty="0">
                <a:solidFill>
                  <a:srgbClr val="34363D"/>
                </a:solidFill>
                <a:effectLst/>
                <a:latin typeface="Inter"/>
              </a:rPr>
              <a:t>+ Appreciation Clauses.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20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2" grpId="0" animBg="1"/>
      <p:bldP spid="34" grpId="0"/>
      <p:bldP spid="36" grpId="0"/>
      <p:bldP spid="3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BDA08E-7ABF-2DD2-531D-56B57F76C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B0F4DC-4706-CF9B-3AC1-1ADF143E47D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4E7E1C8-707B-1DC8-1D5A-384371BAAD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BF5034F-9A3A-6B06-7715-D17AE6BACE98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Core Processes in the Financial Management of Leases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861DEB-C700-5E73-F5B6-E960C7C28904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16F18CD-1164-EC14-3B10-D181782400E6}"/>
              </a:ext>
            </a:extLst>
          </p:cNvPr>
          <p:cNvSpPr txBox="1"/>
          <p:nvPr/>
        </p:nvSpPr>
        <p:spPr>
          <a:xfrm>
            <a:off x="180431" y="2124160"/>
            <a:ext cx="11831139" cy="806375"/>
          </a:xfrm>
          <a:prstGeom prst="rect">
            <a:avLst/>
          </a:prstGeom>
          <a:solidFill>
            <a:srgbClr val="FFFFFF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latin typeface="Alexandria"/>
              </a:rPr>
              <a:t>Revenue Management</a:t>
            </a:r>
            <a:r>
              <a:rPr lang="en-US" sz="2000" dirty="0">
                <a:latin typeface="Alexandria"/>
              </a:rPr>
              <a:t> is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data-driven strategic system that seeks to optimize pricing and occupancy decisions in order to achieve the highest possible Net Operating Income (NOI) from real estate assets.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314B036-DE50-5F8E-0422-8EAD11BDDDFE}"/>
              </a:ext>
            </a:extLst>
          </p:cNvPr>
          <p:cNvGrpSpPr/>
          <p:nvPr/>
        </p:nvGrpSpPr>
        <p:grpSpPr>
          <a:xfrm>
            <a:off x="3446190" y="1595990"/>
            <a:ext cx="6387050" cy="475107"/>
            <a:chOff x="2228693" y="882529"/>
            <a:chExt cx="1873233" cy="2450874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A08E9211-ED1F-A58A-AE5D-F214ED54890F}"/>
                </a:ext>
              </a:extLst>
            </p:cNvPr>
            <p:cNvSpPr/>
            <p:nvPr/>
          </p:nvSpPr>
          <p:spPr>
            <a:xfrm>
              <a:off x="2228693" y="882529"/>
              <a:ext cx="1873233" cy="24508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126424CC-4579-4F66-ECD7-305CE5309571}"/>
                </a:ext>
              </a:extLst>
            </p:cNvPr>
            <p:cNvSpPr txBox="1"/>
            <p:nvPr/>
          </p:nvSpPr>
          <p:spPr>
            <a:xfrm>
              <a:off x="2320137" y="973973"/>
              <a:ext cx="1690345" cy="2267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latin typeface="Alexandria"/>
                </a:rPr>
                <a:t>(2) </a:t>
              </a:r>
              <a:r>
                <a:rPr lang="en-US" sz="2000" b="1" kern="1200" dirty="0">
                  <a:solidFill>
                    <a:prstClr val="white"/>
                  </a:solidFill>
                  <a:latin typeface="Alexandria"/>
                  <a:ea typeface="+mn-ea"/>
                  <a:cs typeface="+mn-cs"/>
                </a:rPr>
                <a:t>Revenue Management and Rent Collection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CDC76BB-BE30-F7F5-95D5-5675D9D0E44E}"/>
              </a:ext>
            </a:extLst>
          </p:cNvPr>
          <p:cNvGrpSpPr/>
          <p:nvPr/>
        </p:nvGrpSpPr>
        <p:grpSpPr>
          <a:xfrm>
            <a:off x="2045775" y="2997755"/>
            <a:ext cx="3602691" cy="1681351"/>
            <a:chOff x="-2" y="0"/>
            <a:chExt cx="4611417" cy="2201859"/>
          </a:xfrm>
        </p:grpSpPr>
        <p:sp>
          <p:nvSpPr>
            <p:cNvPr id="32" name="Rectangle: Single Corner Rounded 31">
              <a:extLst>
                <a:ext uri="{FF2B5EF4-FFF2-40B4-BE49-F238E27FC236}">
                  <a16:creationId xmlns:a16="http://schemas.microsoft.com/office/drawing/2014/main" id="{C8884658-C570-A0EC-0881-C0857A39DB61}"/>
                </a:ext>
              </a:extLst>
            </p:cNvPr>
            <p:cNvSpPr/>
            <p:nvPr/>
          </p:nvSpPr>
          <p:spPr>
            <a:xfrm rot="16200000">
              <a:off x="1204777" y="-1204777"/>
              <a:ext cx="2201859" cy="4611414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ectangle: Single Corner Rounded 4">
              <a:extLst>
                <a:ext uri="{FF2B5EF4-FFF2-40B4-BE49-F238E27FC236}">
                  <a16:creationId xmlns:a16="http://schemas.microsoft.com/office/drawing/2014/main" id="{DA59FE20-6D18-EFC8-7D46-8037FEF6CB7D}"/>
                </a:ext>
              </a:extLst>
            </p:cNvPr>
            <p:cNvSpPr txBox="1"/>
            <p:nvPr/>
          </p:nvSpPr>
          <p:spPr>
            <a:xfrm rot="21600000">
              <a:off x="-1" y="1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400" b="0" i="0" kern="1200" dirty="0">
                  <a:latin typeface="Alexandria"/>
                </a:rPr>
                <a:t>Unit Revenue Optimization</a:t>
              </a:r>
              <a:endParaRPr lang="en-US" sz="2400" b="0" kern="1200" dirty="0">
                <a:latin typeface="Alexandria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869B163-8558-6CFD-0B6B-2B131C78FFA2}"/>
              </a:ext>
            </a:extLst>
          </p:cNvPr>
          <p:cNvGrpSpPr/>
          <p:nvPr/>
        </p:nvGrpSpPr>
        <p:grpSpPr>
          <a:xfrm>
            <a:off x="6657189" y="3001652"/>
            <a:ext cx="3602689" cy="1681351"/>
            <a:chOff x="4611414" y="3897"/>
            <a:chExt cx="4611414" cy="2201859"/>
          </a:xfrm>
          <a:solidFill>
            <a:srgbClr val="92D050"/>
          </a:solidFill>
        </p:grpSpPr>
        <p:sp>
          <p:nvSpPr>
            <p:cNvPr id="30" name="Rectangle: Single Corner Rounded 29">
              <a:extLst>
                <a:ext uri="{FF2B5EF4-FFF2-40B4-BE49-F238E27FC236}">
                  <a16:creationId xmlns:a16="http://schemas.microsoft.com/office/drawing/2014/main" id="{3DA2DBD3-E456-2405-4AFB-6C4F325BDF4E}"/>
                </a:ext>
              </a:extLst>
            </p:cNvPr>
            <p:cNvSpPr/>
            <p:nvPr/>
          </p:nvSpPr>
          <p:spPr>
            <a:xfrm>
              <a:off x="4611414" y="3897"/>
              <a:ext cx="4611414" cy="2201859"/>
            </a:xfrm>
            <a:prstGeom prst="round1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Rectangle: Single Corner Rounded 6">
              <a:extLst>
                <a:ext uri="{FF2B5EF4-FFF2-40B4-BE49-F238E27FC236}">
                  <a16:creationId xmlns:a16="http://schemas.microsoft.com/office/drawing/2014/main" id="{3E0A59E5-6C32-FC7C-2A2A-06F6E3EC7D0D}"/>
                </a:ext>
              </a:extLst>
            </p:cNvPr>
            <p:cNvSpPr txBox="1"/>
            <p:nvPr/>
          </p:nvSpPr>
          <p:spPr>
            <a:xfrm>
              <a:off x="4611414" y="3897"/>
              <a:ext cx="4611414" cy="16513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kern="1200" dirty="0">
                  <a:latin typeface="Alexandria"/>
                </a:rPr>
                <a:t>Price–Occupancy Balance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29E2FEE-68AE-4413-58AF-3140DA90D872}"/>
              </a:ext>
            </a:extLst>
          </p:cNvPr>
          <p:cNvGrpSpPr/>
          <p:nvPr/>
        </p:nvGrpSpPr>
        <p:grpSpPr>
          <a:xfrm>
            <a:off x="2045775" y="5168618"/>
            <a:ext cx="3602689" cy="1681351"/>
            <a:chOff x="0" y="2201859"/>
            <a:chExt cx="4611414" cy="2201859"/>
          </a:xfrm>
        </p:grpSpPr>
        <p:sp>
          <p:nvSpPr>
            <p:cNvPr id="28" name="Rectangle: Single Corner Rounded 27">
              <a:extLst>
                <a:ext uri="{FF2B5EF4-FFF2-40B4-BE49-F238E27FC236}">
                  <a16:creationId xmlns:a16="http://schemas.microsoft.com/office/drawing/2014/main" id="{685A36A7-DACC-7325-32B9-0DD077FA3049}"/>
                </a:ext>
              </a:extLst>
            </p:cNvPr>
            <p:cNvSpPr/>
            <p:nvPr/>
          </p:nvSpPr>
          <p:spPr>
            <a:xfrm rot="10800000">
              <a:off x="0" y="2201859"/>
              <a:ext cx="4611414" cy="2201859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angle: Single Corner Rounded 8">
              <a:extLst>
                <a:ext uri="{FF2B5EF4-FFF2-40B4-BE49-F238E27FC236}">
                  <a16:creationId xmlns:a16="http://schemas.microsoft.com/office/drawing/2014/main" id="{B0FE921B-C80E-830D-7C37-3727BCF5F3C4}"/>
                </a:ext>
              </a:extLst>
            </p:cNvPr>
            <p:cNvSpPr txBox="1"/>
            <p:nvPr/>
          </p:nvSpPr>
          <p:spPr>
            <a:xfrm rot="21600000">
              <a:off x="0" y="2752323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400" b="0" i="0" kern="1200" dirty="0">
                  <a:latin typeface="Alexandria"/>
                </a:rPr>
                <a:t>Cash Flow Stability </a:t>
              </a:r>
              <a:endParaRPr lang="en-US" sz="2400" b="0" kern="1200" dirty="0">
                <a:latin typeface="Alexandria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703DA77-5939-44EA-7EEF-4D313EF3EB71}"/>
              </a:ext>
            </a:extLst>
          </p:cNvPr>
          <p:cNvGrpSpPr/>
          <p:nvPr/>
        </p:nvGrpSpPr>
        <p:grpSpPr>
          <a:xfrm>
            <a:off x="6603087" y="5145868"/>
            <a:ext cx="3602690" cy="1681351"/>
            <a:chOff x="4611413" y="2201858"/>
            <a:chExt cx="4611415" cy="2201859"/>
          </a:xfrm>
        </p:grpSpPr>
        <p:sp>
          <p:nvSpPr>
            <p:cNvPr id="26" name="Rectangle: Single Corner Rounded 25">
              <a:extLst>
                <a:ext uri="{FF2B5EF4-FFF2-40B4-BE49-F238E27FC236}">
                  <a16:creationId xmlns:a16="http://schemas.microsoft.com/office/drawing/2014/main" id="{740F07F6-6888-4946-EBE6-38863EB49BCA}"/>
                </a:ext>
              </a:extLst>
            </p:cNvPr>
            <p:cNvSpPr/>
            <p:nvPr/>
          </p:nvSpPr>
          <p:spPr>
            <a:xfrm rot="5400000">
              <a:off x="5816191" y="997081"/>
              <a:ext cx="2201859" cy="4611414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Single Corner Rounded 10">
              <a:extLst>
                <a:ext uri="{FF2B5EF4-FFF2-40B4-BE49-F238E27FC236}">
                  <a16:creationId xmlns:a16="http://schemas.microsoft.com/office/drawing/2014/main" id="{41315F83-2872-D004-665A-9D4A94B442FC}"/>
                </a:ext>
              </a:extLst>
            </p:cNvPr>
            <p:cNvSpPr txBox="1"/>
            <p:nvPr/>
          </p:nvSpPr>
          <p:spPr>
            <a:xfrm>
              <a:off x="4611413" y="2752323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400" b="0" i="0" kern="1200" dirty="0">
                  <a:latin typeface="Alexandria"/>
                </a:rPr>
                <a:t>Actual vs. Projected Revenue</a:t>
              </a:r>
              <a:endParaRPr lang="en-US" sz="2400" b="0" kern="1200" dirty="0">
                <a:latin typeface="Alexandria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8DA59B2-4E25-EBD9-7131-F339F5740504}"/>
              </a:ext>
            </a:extLst>
          </p:cNvPr>
          <p:cNvGrpSpPr/>
          <p:nvPr/>
        </p:nvGrpSpPr>
        <p:grpSpPr>
          <a:xfrm>
            <a:off x="3037668" y="4504668"/>
            <a:ext cx="6338807" cy="652761"/>
            <a:chOff x="3227989" y="1591595"/>
            <a:chExt cx="2766848" cy="116072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4617CFE4-040B-82C3-0A2D-E805FDBFEC86}"/>
                </a:ext>
              </a:extLst>
            </p:cNvPr>
            <p:cNvSpPr/>
            <p:nvPr/>
          </p:nvSpPr>
          <p:spPr>
            <a:xfrm>
              <a:off x="3227989" y="1651394"/>
              <a:ext cx="2766848" cy="1100929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Rectangle: Rounded Corners 12">
              <a:extLst>
                <a:ext uri="{FF2B5EF4-FFF2-40B4-BE49-F238E27FC236}">
                  <a16:creationId xmlns:a16="http://schemas.microsoft.com/office/drawing/2014/main" id="{8F4BC358-510A-AD90-7F6F-C6A398BA51AC}"/>
                </a:ext>
              </a:extLst>
            </p:cNvPr>
            <p:cNvSpPr txBox="1"/>
            <p:nvPr/>
          </p:nvSpPr>
          <p:spPr>
            <a:xfrm>
              <a:off x="3288120" y="1591595"/>
              <a:ext cx="2659362" cy="9934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400" b="1" dirty="0">
                <a:solidFill>
                  <a:srgbClr val="0070C0"/>
                </a:solidFill>
                <a:latin typeface="Alexandria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rgbClr val="0070C0"/>
                  </a:solidFill>
                  <a:latin typeface="Alexandria"/>
                </a:rPr>
                <a:t>Objectives of </a:t>
              </a:r>
              <a:r>
                <a:rPr lang="en-US" sz="2400" b="1" kern="1200" noProof="0" dirty="0">
                  <a:solidFill>
                    <a:srgbClr val="0070C0"/>
                  </a:solidFill>
                  <a:latin typeface="Alexandria"/>
                  <a:ea typeface="+mn-ea"/>
                  <a:cs typeface="+mn-cs"/>
                </a:rPr>
                <a:t>Revenue</a:t>
              </a:r>
              <a:r>
                <a:rPr lang="ar-SY" sz="2400" b="1" kern="1200" noProof="0" dirty="0">
                  <a:solidFill>
                    <a:srgbClr val="0070C0"/>
                  </a:solidFill>
                  <a:latin typeface="Alexandria"/>
                  <a:ea typeface="+mn-ea"/>
                  <a:cs typeface="+mn-cs"/>
                </a:rPr>
                <a:t> </a:t>
              </a:r>
              <a:r>
                <a:rPr lang="en-US" sz="2400" b="1" kern="1200" noProof="0" dirty="0">
                  <a:solidFill>
                    <a:srgbClr val="0070C0"/>
                  </a:solidFill>
                  <a:latin typeface="Alexandria"/>
                  <a:ea typeface="+mn-ea"/>
                  <a:cs typeface="+mn-cs"/>
                </a:rPr>
                <a:t>Management </a:t>
              </a: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400" b="1" kern="1200" dirty="0">
                <a:solidFill>
                  <a:srgbClr val="0070C0"/>
                </a:solidFill>
                <a:latin typeface="Alexandri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199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23990-ECDC-7A6A-7941-4B441A1D7D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39E215-F5A8-66A6-4C7C-2D36DE7B66B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A1846D7-8CCD-EA39-5255-11F8FD92B9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51ED3B-DF48-A86A-2B6A-133E3503F9B6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Core Processes in the Financial Management of Leases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200" b="1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7547ECF-4815-1909-8E88-B9559650C27D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E094D7D-E12B-9989-77B4-46A0BD43588C}"/>
              </a:ext>
            </a:extLst>
          </p:cNvPr>
          <p:cNvSpPr txBox="1"/>
          <p:nvPr/>
        </p:nvSpPr>
        <p:spPr>
          <a:xfrm>
            <a:off x="180431" y="2124160"/>
            <a:ext cx="11831139" cy="806375"/>
          </a:xfrm>
          <a:prstGeom prst="rect">
            <a:avLst/>
          </a:prstGeom>
          <a:solidFill>
            <a:srgbClr val="FFFFFF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latin typeface="Alexandria"/>
              </a:rPr>
              <a:t>Rent Collection </a:t>
            </a:r>
            <a:r>
              <a:rPr lang="en-US" sz="2000" dirty="0">
                <a:latin typeface="Alexandria"/>
              </a:rPr>
              <a:t>refers to the operational process that ensures the conversion of contractually expected revenues into actual cash inflows.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8A605D2-8B04-A77A-5FEA-66D9D709E697}"/>
              </a:ext>
            </a:extLst>
          </p:cNvPr>
          <p:cNvGrpSpPr/>
          <p:nvPr/>
        </p:nvGrpSpPr>
        <p:grpSpPr>
          <a:xfrm>
            <a:off x="3446190" y="1595990"/>
            <a:ext cx="6387050" cy="475107"/>
            <a:chOff x="2228693" y="882529"/>
            <a:chExt cx="1873233" cy="2450874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299DA0AE-B180-5DE9-0076-112A22CB95B1}"/>
                </a:ext>
              </a:extLst>
            </p:cNvPr>
            <p:cNvSpPr/>
            <p:nvPr/>
          </p:nvSpPr>
          <p:spPr>
            <a:xfrm>
              <a:off x="2228693" y="882529"/>
              <a:ext cx="1873233" cy="24508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84951E9D-A350-80F7-21AD-23950BEB6887}"/>
                </a:ext>
              </a:extLst>
            </p:cNvPr>
            <p:cNvSpPr txBox="1"/>
            <p:nvPr/>
          </p:nvSpPr>
          <p:spPr>
            <a:xfrm>
              <a:off x="2320137" y="973973"/>
              <a:ext cx="1690345" cy="2267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latin typeface="Alexandria"/>
                </a:rPr>
                <a:t>(2) </a:t>
              </a:r>
              <a:r>
                <a:rPr lang="en-US" sz="2000" b="1" kern="1200" dirty="0">
                  <a:solidFill>
                    <a:prstClr val="white"/>
                  </a:solidFill>
                  <a:latin typeface="Alexandria"/>
                  <a:ea typeface="+mn-ea"/>
                  <a:cs typeface="+mn-cs"/>
                </a:rPr>
                <a:t>Revenue Management and Rent Collection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7E2C1CF-D0B2-96C4-E327-A2E2ECD80B02}"/>
              </a:ext>
            </a:extLst>
          </p:cNvPr>
          <p:cNvGrpSpPr/>
          <p:nvPr/>
        </p:nvGrpSpPr>
        <p:grpSpPr>
          <a:xfrm>
            <a:off x="2045775" y="2997755"/>
            <a:ext cx="3602691" cy="1681351"/>
            <a:chOff x="-2" y="0"/>
            <a:chExt cx="4611417" cy="2201859"/>
          </a:xfrm>
        </p:grpSpPr>
        <p:sp>
          <p:nvSpPr>
            <p:cNvPr id="32" name="Rectangle: Single Corner Rounded 31">
              <a:extLst>
                <a:ext uri="{FF2B5EF4-FFF2-40B4-BE49-F238E27FC236}">
                  <a16:creationId xmlns:a16="http://schemas.microsoft.com/office/drawing/2014/main" id="{8E1CB912-4EBB-17AE-793C-D15F9530F701}"/>
                </a:ext>
              </a:extLst>
            </p:cNvPr>
            <p:cNvSpPr/>
            <p:nvPr/>
          </p:nvSpPr>
          <p:spPr>
            <a:xfrm rot="16200000">
              <a:off x="1204777" y="-1204777"/>
              <a:ext cx="2201859" cy="4611414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ectangle: Single Corner Rounded 4">
              <a:extLst>
                <a:ext uri="{FF2B5EF4-FFF2-40B4-BE49-F238E27FC236}">
                  <a16:creationId xmlns:a16="http://schemas.microsoft.com/office/drawing/2014/main" id="{E59C1459-4BBD-FA8F-AA8B-C47889065BAF}"/>
                </a:ext>
              </a:extLst>
            </p:cNvPr>
            <p:cNvSpPr txBox="1"/>
            <p:nvPr/>
          </p:nvSpPr>
          <p:spPr>
            <a:xfrm rot="21600000">
              <a:off x="-1" y="1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endParaRPr lang="en-US" sz="2400" b="0" i="0" kern="1200" dirty="0">
                <a:latin typeface="Alexandria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400" b="0" i="0" kern="1200" dirty="0">
                  <a:latin typeface="Alexandria"/>
                </a:rPr>
                <a:t>Ensure consistent cash flow to cover operating expenses and financial obligations</a:t>
              </a:r>
              <a:endParaRPr lang="en-US" sz="2400" b="0" kern="1200" dirty="0">
                <a:latin typeface="Alexandria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AAB67FB-FB88-2D8E-CD16-AE22DC34DC01}"/>
              </a:ext>
            </a:extLst>
          </p:cNvPr>
          <p:cNvGrpSpPr/>
          <p:nvPr/>
        </p:nvGrpSpPr>
        <p:grpSpPr>
          <a:xfrm>
            <a:off x="6657189" y="3001652"/>
            <a:ext cx="3602689" cy="1681351"/>
            <a:chOff x="4611414" y="3897"/>
            <a:chExt cx="4611414" cy="2201859"/>
          </a:xfrm>
          <a:solidFill>
            <a:srgbClr val="92D050"/>
          </a:solidFill>
        </p:grpSpPr>
        <p:sp>
          <p:nvSpPr>
            <p:cNvPr id="30" name="Rectangle: Single Corner Rounded 29">
              <a:extLst>
                <a:ext uri="{FF2B5EF4-FFF2-40B4-BE49-F238E27FC236}">
                  <a16:creationId xmlns:a16="http://schemas.microsoft.com/office/drawing/2014/main" id="{1CDC239E-6EE4-B6B0-A63E-30E275104F41}"/>
                </a:ext>
              </a:extLst>
            </p:cNvPr>
            <p:cNvSpPr/>
            <p:nvPr/>
          </p:nvSpPr>
          <p:spPr>
            <a:xfrm>
              <a:off x="4611414" y="3897"/>
              <a:ext cx="4611414" cy="2201859"/>
            </a:xfrm>
            <a:prstGeom prst="round1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Rectangle: Single Corner Rounded 6">
              <a:extLst>
                <a:ext uri="{FF2B5EF4-FFF2-40B4-BE49-F238E27FC236}">
                  <a16:creationId xmlns:a16="http://schemas.microsoft.com/office/drawing/2014/main" id="{6F20A47F-71C3-108F-FA9A-F68C41F979E8}"/>
                </a:ext>
              </a:extLst>
            </p:cNvPr>
            <p:cNvSpPr txBox="1"/>
            <p:nvPr/>
          </p:nvSpPr>
          <p:spPr>
            <a:xfrm>
              <a:off x="4611414" y="3897"/>
              <a:ext cx="4611414" cy="16513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kern="1200" dirty="0">
                  <a:latin typeface="Alexandria"/>
                </a:rPr>
                <a:t>Reduce delinquency rates and shorten collection times.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1623357-A2F6-49B5-B882-64B42DB4793B}"/>
              </a:ext>
            </a:extLst>
          </p:cNvPr>
          <p:cNvGrpSpPr/>
          <p:nvPr/>
        </p:nvGrpSpPr>
        <p:grpSpPr>
          <a:xfrm>
            <a:off x="1956636" y="5199614"/>
            <a:ext cx="3691828" cy="1681351"/>
            <a:chOff x="-114097" y="2201859"/>
            <a:chExt cx="4725511" cy="2201859"/>
          </a:xfrm>
        </p:grpSpPr>
        <p:sp>
          <p:nvSpPr>
            <p:cNvPr id="28" name="Rectangle: Single Corner Rounded 27">
              <a:extLst>
                <a:ext uri="{FF2B5EF4-FFF2-40B4-BE49-F238E27FC236}">
                  <a16:creationId xmlns:a16="http://schemas.microsoft.com/office/drawing/2014/main" id="{763ADC29-89BE-BAFB-56E3-00C0E30EC911}"/>
                </a:ext>
              </a:extLst>
            </p:cNvPr>
            <p:cNvSpPr/>
            <p:nvPr/>
          </p:nvSpPr>
          <p:spPr>
            <a:xfrm rot="10800000">
              <a:off x="0" y="2201859"/>
              <a:ext cx="4611414" cy="2201859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angle: Single Corner Rounded 8">
              <a:extLst>
                <a:ext uri="{FF2B5EF4-FFF2-40B4-BE49-F238E27FC236}">
                  <a16:creationId xmlns:a16="http://schemas.microsoft.com/office/drawing/2014/main" id="{F900AF54-9AE2-95E5-3976-A0574D134BEE}"/>
                </a:ext>
              </a:extLst>
            </p:cNvPr>
            <p:cNvSpPr txBox="1"/>
            <p:nvPr/>
          </p:nvSpPr>
          <p:spPr>
            <a:xfrm>
              <a:off x="-114097" y="2502359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400" b="0" i="0" kern="1200" dirty="0">
                  <a:latin typeface="Alexandria"/>
                </a:rPr>
                <a:t>Protect ownership rights, ensure compliance with legal frameworks, and maintain professional tenant relations.</a:t>
              </a:r>
              <a:endParaRPr lang="en-US" sz="2400" b="0" kern="1200" dirty="0">
                <a:latin typeface="Alexandria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48ADD51-FDCC-EC19-BA1F-6F0BB84D8672}"/>
              </a:ext>
            </a:extLst>
          </p:cNvPr>
          <p:cNvGrpSpPr/>
          <p:nvPr/>
        </p:nvGrpSpPr>
        <p:grpSpPr>
          <a:xfrm>
            <a:off x="6603087" y="5145868"/>
            <a:ext cx="3602690" cy="1681351"/>
            <a:chOff x="4611413" y="2201858"/>
            <a:chExt cx="4611415" cy="2201859"/>
          </a:xfrm>
        </p:grpSpPr>
        <p:sp>
          <p:nvSpPr>
            <p:cNvPr id="26" name="Rectangle: Single Corner Rounded 25">
              <a:extLst>
                <a:ext uri="{FF2B5EF4-FFF2-40B4-BE49-F238E27FC236}">
                  <a16:creationId xmlns:a16="http://schemas.microsoft.com/office/drawing/2014/main" id="{ADF8775E-5ADD-AA53-FFF7-B120F280B9FD}"/>
                </a:ext>
              </a:extLst>
            </p:cNvPr>
            <p:cNvSpPr/>
            <p:nvPr/>
          </p:nvSpPr>
          <p:spPr>
            <a:xfrm rot="5400000">
              <a:off x="5816191" y="997081"/>
              <a:ext cx="2201859" cy="4611414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Single Corner Rounded 10">
              <a:extLst>
                <a:ext uri="{FF2B5EF4-FFF2-40B4-BE49-F238E27FC236}">
                  <a16:creationId xmlns:a16="http://schemas.microsoft.com/office/drawing/2014/main" id="{8E7876BA-92CD-2F7A-2A1E-4BFA7D558185}"/>
                </a:ext>
              </a:extLst>
            </p:cNvPr>
            <p:cNvSpPr txBox="1"/>
            <p:nvPr/>
          </p:nvSpPr>
          <p:spPr>
            <a:xfrm>
              <a:off x="4611413" y="2311457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400" b="0" i="0" kern="1200" dirty="0">
                  <a:latin typeface="Alexandria"/>
                </a:rPr>
                <a:t>Provide accurate financial data for accounting and reporting purposes</a:t>
              </a:r>
              <a:endParaRPr lang="en-US" sz="2400" b="0" kern="1200" dirty="0">
                <a:latin typeface="Alexandria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CD3DF9E-770C-E11D-6A47-84D7AEA254FA}"/>
              </a:ext>
            </a:extLst>
          </p:cNvPr>
          <p:cNvGrpSpPr/>
          <p:nvPr/>
        </p:nvGrpSpPr>
        <p:grpSpPr>
          <a:xfrm>
            <a:off x="3244035" y="4543905"/>
            <a:ext cx="5911369" cy="653740"/>
            <a:chOff x="3227989" y="1651394"/>
            <a:chExt cx="2766848" cy="1100929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1325B677-805C-63FB-39F7-2F1EA0435165}"/>
                </a:ext>
              </a:extLst>
            </p:cNvPr>
            <p:cNvSpPr/>
            <p:nvPr/>
          </p:nvSpPr>
          <p:spPr>
            <a:xfrm>
              <a:off x="3227989" y="1651394"/>
              <a:ext cx="2766848" cy="1100929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Rectangle: Rounded Corners 12">
              <a:extLst>
                <a:ext uri="{FF2B5EF4-FFF2-40B4-BE49-F238E27FC236}">
                  <a16:creationId xmlns:a16="http://schemas.microsoft.com/office/drawing/2014/main" id="{8A260A72-D61B-E9D0-182E-23FB1035A705}"/>
                </a:ext>
              </a:extLst>
            </p:cNvPr>
            <p:cNvSpPr txBox="1"/>
            <p:nvPr/>
          </p:nvSpPr>
          <p:spPr>
            <a:xfrm>
              <a:off x="3227989" y="1705137"/>
              <a:ext cx="2659362" cy="9934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ar-SY" sz="2400" b="1" kern="1200" dirty="0">
                <a:solidFill>
                  <a:srgbClr val="0070C0"/>
                </a:solidFill>
                <a:latin typeface="Alexandria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rgbClr val="0070C0"/>
                  </a:solidFill>
                  <a:latin typeface="Alexandria"/>
                </a:rPr>
                <a:t>Objectives of </a:t>
              </a:r>
              <a:r>
                <a:rPr lang="en-US" sz="2400" b="1" kern="1200" noProof="0" dirty="0">
                  <a:solidFill>
                    <a:srgbClr val="0070C0"/>
                  </a:solidFill>
                  <a:latin typeface="Alexandria"/>
                  <a:ea typeface="+mn-ea"/>
                  <a:cs typeface="+mn-cs"/>
                </a:rPr>
                <a:t>Rent Collection Policies</a:t>
              </a: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400" b="1" kern="1200" dirty="0">
                <a:solidFill>
                  <a:srgbClr val="0070C0"/>
                </a:solidFill>
                <a:latin typeface="Alexandri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85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D710C-C735-0036-5A6C-2A731732A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ADD99CA-DBA8-B2B6-7E48-DCFA0F0BF56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848A408-3E53-A0B4-70F2-33A320A3F1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6DCBA2B-28BD-9080-0524-C3C59C9279E5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Processes in the Financial Management of Leases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CB8A995-1ED0-2B7D-20A9-D2D763567708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6B512EE-FB0C-EA31-0DB4-705F286458B7}"/>
              </a:ext>
            </a:extLst>
          </p:cNvPr>
          <p:cNvGrpSpPr/>
          <p:nvPr/>
        </p:nvGrpSpPr>
        <p:grpSpPr>
          <a:xfrm>
            <a:off x="3446190" y="1595990"/>
            <a:ext cx="6387050" cy="475107"/>
            <a:chOff x="2228693" y="882529"/>
            <a:chExt cx="1873233" cy="2450874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B94A7A6D-604A-C4CC-3D35-0EA2229DA5F3}"/>
                </a:ext>
              </a:extLst>
            </p:cNvPr>
            <p:cNvSpPr/>
            <p:nvPr/>
          </p:nvSpPr>
          <p:spPr>
            <a:xfrm>
              <a:off x="2228693" y="882529"/>
              <a:ext cx="1873233" cy="24508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0565F6E7-9E4B-D31A-893C-00D342E30729}"/>
                </a:ext>
              </a:extLst>
            </p:cNvPr>
            <p:cNvSpPr txBox="1"/>
            <p:nvPr/>
          </p:nvSpPr>
          <p:spPr>
            <a:xfrm>
              <a:off x="2320137" y="973973"/>
              <a:ext cx="1690345" cy="2267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(2) Revenue Management and Rent Collection</a:t>
              </a: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612712D-7748-3EAE-9DA4-EEBC3D8DDC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554036"/>
              </p:ext>
            </p:extLst>
          </p:nvPr>
        </p:nvGraphicFramePr>
        <p:xfrm>
          <a:off x="180431" y="2241206"/>
          <a:ext cx="11815258" cy="3217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7629">
                  <a:extLst>
                    <a:ext uri="{9D8B030D-6E8A-4147-A177-3AD203B41FA5}">
                      <a16:colId xmlns:a16="http://schemas.microsoft.com/office/drawing/2014/main" val="2233594862"/>
                    </a:ext>
                  </a:extLst>
                </a:gridCol>
                <a:gridCol w="5907629">
                  <a:extLst>
                    <a:ext uri="{9D8B030D-6E8A-4147-A177-3AD203B41FA5}">
                      <a16:colId xmlns:a16="http://schemas.microsoft.com/office/drawing/2014/main" val="892774801"/>
                    </a:ext>
                  </a:extLst>
                </a:gridCol>
              </a:tblGrid>
              <a:tr h="810427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latin typeface="Alexandria"/>
                        </a:rPr>
                        <a:t>Revenue Management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latin typeface="Alexandria"/>
                        </a:rPr>
                        <a:t>Rent Collection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186626"/>
                  </a:ext>
                </a:extLst>
              </a:tr>
              <a:tr h="810427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b="1" dirty="0">
                          <a:latin typeface="Alexandria"/>
                        </a:rPr>
                        <a:t>Revenue Management </a:t>
                      </a:r>
                      <a:r>
                        <a:rPr lang="en-US" dirty="0">
                          <a:latin typeface="Alexandria"/>
                        </a:rPr>
                        <a:t>determines how much to charge, when, and to whom the unit should be leased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b="1" dirty="0">
                          <a:latin typeface="Alexandria"/>
                        </a:rPr>
                        <a:t>Rent Collection </a:t>
                      </a:r>
                      <a:r>
                        <a:rPr lang="en-US" dirty="0">
                          <a:latin typeface="Alexandria"/>
                        </a:rPr>
                        <a:t>ensures that the determined amount is actually paid and received on time.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607159"/>
                  </a:ext>
                </a:extLst>
              </a:tr>
              <a:tr h="539459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b="1" dirty="0">
                          <a:latin typeface="Alexandria"/>
                        </a:rPr>
                        <a:t>Revenue Management </a:t>
                      </a:r>
                      <a:r>
                        <a:rPr lang="en-US" dirty="0">
                          <a:latin typeface="Alexandria"/>
                        </a:rPr>
                        <a:t>generates expected revenue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Rent Collection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secures actual revenue</a:t>
                      </a:r>
                      <a:endParaRPr lang="en-US" dirty="0">
                        <a:latin typeface="Alexandri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563374"/>
                  </a:ext>
                </a:extLst>
              </a:tr>
              <a:tr h="810427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Revenue Management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is the science and art of pricing and forecasting to maximize property income</a:t>
                      </a:r>
                      <a:endParaRPr lang="en-US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Rent Collection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is the art and discipline of execution and control, ensuring that forecasted revenues become actual cash flows</a:t>
                      </a:r>
                      <a:endParaRPr lang="en-US" dirty="0">
                        <a:latin typeface="Alexandri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608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7742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CC705-EBAE-3263-96A3-C77116861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BF8C2E4-7DC1-045D-2F36-95A237AECFF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2D24BD5-B409-5650-ECC2-FD62B80453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BF27BF-0A42-3ECB-ACC9-1E7D1585C9AF}"/>
              </a:ext>
            </a:extLst>
          </p:cNvPr>
          <p:cNvSpPr txBox="1"/>
          <p:nvPr/>
        </p:nvSpPr>
        <p:spPr>
          <a:xfrm>
            <a:off x="338857" y="1155869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Processes in the Financial Management of Leases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A20F0D-A1B6-9C18-6D59-3B431290FE2D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09F7A4A-B075-64A2-5AE2-D1AE229A7521}"/>
              </a:ext>
            </a:extLst>
          </p:cNvPr>
          <p:cNvGrpSpPr/>
          <p:nvPr/>
        </p:nvGrpSpPr>
        <p:grpSpPr>
          <a:xfrm>
            <a:off x="3446190" y="1595990"/>
            <a:ext cx="6387050" cy="475107"/>
            <a:chOff x="2228693" y="882529"/>
            <a:chExt cx="1873233" cy="2450874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50388D19-3E36-E888-6529-540AE0C1F32B}"/>
                </a:ext>
              </a:extLst>
            </p:cNvPr>
            <p:cNvSpPr/>
            <p:nvPr/>
          </p:nvSpPr>
          <p:spPr>
            <a:xfrm>
              <a:off x="2228693" y="882529"/>
              <a:ext cx="1873233" cy="24508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527344BC-4541-42B7-8A04-EAEBE386A877}"/>
                </a:ext>
              </a:extLst>
            </p:cNvPr>
            <p:cNvSpPr txBox="1"/>
            <p:nvPr/>
          </p:nvSpPr>
          <p:spPr>
            <a:xfrm>
              <a:off x="2320137" y="973973"/>
              <a:ext cx="1690345" cy="2267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(2) Revenue Management and Rent Collection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C7CFE2A-BF7C-B485-2433-6B35A855DBF7}"/>
              </a:ext>
            </a:extLst>
          </p:cNvPr>
          <p:cNvGrpSpPr/>
          <p:nvPr/>
        </p:nvGrpSpPr>
        <p:grpSpPr>
          <a:xfrm>
            <a:off x="-25430" y="2289117"/>
            <a:ext cx="4124026" cy="731283"/>
            <a:chOff x="-106622" y="2040353"/>
            <a:chExt cx="1856317" cy="95782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B530FE1-6BF5-F130-3959-92D8DA93FFFD}"/>
                </a:ext>
              </a:extLst>
            </p:cNvPr>
            <p:cNvSpPr/>
            <p:nvPr/>
          </p:nvSpPr>
          <p:spPr>
            <a:xfrm>
              <a:off x="0" y="2040353"/>
              <a:ext cx="1690670" cy="926227"/>
            </a:xfrm>
            <a:prstGeom prst="rect">
              <a:avLst/>
            </a:prstGeom>
            <a:solidFill>
              <a:srgbClr val="66FF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6525664-36EC-959D-73E1-E2EF2626DEDE}"/>
                </a:ext>
              </a:extLst>
            </p:cNvPr>
            <p:cNvSpPr txBox="1"/>
            <p:nvPr/>
          </p:nvSpPr>
          <p:spPr>
            <a:xfrm>
              <a:off x="-106622" y="2071952"/>
              <a:ext cx="1856317" cy="9262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i="1" dirty="0">
                  <a:solidFill>
                    <a:schemeClr val="tx1"/>
                  </a:solidFill>
                  <a:latin typeface="Alexandria"/>
                </a:rPr>
                <a:t>Poor collection = Failure to achieve revenue management goals</a:t>
              </a:r>
              <a:endParaRPr lang="en-US" sz="1800" b="1" i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14" name="Rectangle: Folded Corner 13">
            <a:extLst>
              <a:ext uri="{FF2B5EF4-FFF2-40B4-BE49-F238E27FC236}">
                <a16:creationId xmlns:a16="http://schemas.microsoft.com/office/drawing/2014/main" id="{ABDB67D8-09D4-0418-FAA8-95878B2719BE}"/>
              </a:ext>
            </a:extLst>
          </p:cNvPr>
          <p:cNvSpPr/>
          <p:nvPr/>
        </p:nvSpPr>
        <p:spPr>
          <a:xfrm>
            <a:off x="4250424" y="2220016"/>
            <a:ext cx="7707653" cy="930833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Even if units are perfectly priced, weak rent collection leads to reduced cash flow and higher bad debts</a:t>
            </a:r>
            <a:r>
              <a:rPr lang="ar-SY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908781E7-3EA4-BE02-07F4-6C3C6760029F}"/>
              </a:ext>
            </a:extLst>
          </p:cNvPr>
          <p:cNvSpPr/>
          <p:nvPr/>
        </p:nvSpPr>
        <p:spPr>
          <a:xfrm>
            <a:off x="4226042" y="3368433"/>
            <a:ext cx="7707654" cy="964292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66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This can be achieved by selecting creditworthy tenants, using realistic grace periods, and setting clear payment terms</a:t>
            </a:r>
            <a:r>
              <a:rPr lang="ar-SY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35F6B03C-04D8-B091-0467-616B253BEEC6}"/>
              </a:ext>
            </a:extLst>
          </p:cNvPr>
          <p:cNvSpPr/>
          <p:nvPr/>
        </p:nvSpPr>
        <p:spPr>
          <a:xfrm>
            <a:off x="4208259" y="4550309"/>
            <a:ext cx="7743220" cy="964292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They reveal tenants’ financial behavior, identify trends in payment delays or future risks, and help adjust pricing policies accordingly</a:t>
            </a:r>
            <a:r>
              <a:rPr lang="ar-SY" dirty="0">
                <a:solidFill>
                  <a:schemeClr val="tx1"/>
                </a:solidFill>
                <a:latin typeface="Alexandria"/>
              </a:rPr>
              <a:t>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A6DC8E1-1402-F6B5-4886-8483B95C5587}"/>
              </a:ext>
            </a:extLst>
          </p:cNvPr>
          <p:cNvGrpSpPr/>
          <p:nvPr/>
        </p:nvGrpSpPr>
        <p:grpSpPr>
          <a:xfrm>
            <a:off x="211443" y="3455451"/>
            <a:ext cx="3787972" cy="674072"/>
            <a:chOff x="-21585" y="2165122"/>
            <a:chExt cx="2047118" cy="119025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8FD1D14-E519-2AAF-39C0-D35C159B9A2C}"/>
                </a:ext>
              </a:extLst>
            </p:cNvPr>
            <p:cNvSpPr/>
            <p:nvPr/>
          </p:nvSpPr>
          <p:spPr>
            <a:xfrm>
              <a:off x="0" y="2165122"/>
              <a:ext cx="2025533" cy="1156529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C983672-CDE9-B29E-4EE3-C19360E4C59D}"/>
                </a:ext>
              </a:extLst>
            </p:cNvPr>
            <p:cNvSpPr txBox="1"/>
            <p:nvPr/>
          </p:nvSpPr>
          <p:spPr>
            <a:xfrm>
              <a:off x="-21585" y="2198851"/>
              <a:ext cx="2025533" cy="11565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2000" b="1" i="1" kern="1200" dirty="0">
                  <a:solidFill>
                    <a:schemeClr val="tx1"/>
                  </a:solidFill>
                  <a:latin typeface="Alexandria"/>
                </a:rPr>
                <a:t>Good revenue management policies facilitate collection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1D8B0EC-BCD8-6363-130C-08757602B889}"/>
              </a:ext>
            </a:extLst>
          </p:cNvPr>
          <p:cNvGrpSpPr/>
          <p:nvPr/>
        </p:nvGrpSpPr>
        <p:grpSpPr>
          <a:xfrm>
            <a:off x="194941" y="4656105"/>
            <a:ext cx="3804474" cy="707158"/>
            <a:chOff x="6119" y="2135758"/>
            <a:chExt cx="2552678" cy="1457528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52C1C34-4C55-A67D-7EAA-18204012763E}"/>
                </a:ext>
              </a:extLst>
            </p:cNvPr>
            <p:cNvSpPr/>
            <p:nvPr/>
          </p:nvSpPr>
          <p:spPr>
            <a:xfrm>
              <a:off x="6119" y="2135758"/>
              <a:ext cx="2552678" cy="145752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3EEECD5-B8C5-E45D-5E1C-73A7AA883921}"/>
                </a:ext>
              </a:extLst>
            </p:cNvPr>
            <p:cNvSpPr txBox="1"/>
            <p:nvPr/>
          </p:nvSpPr>
          <p:spPr>
            <a:xfrm>
              <a:off x="34505" y="2135758"/>
              <a:ext cx="2524292" cy="13498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i="1" dirty="0">
                  <a:solidFill>
                    <a:schemeClr val="tx1"/>
                  </a:solidFill>
                  <a:latin typeface="Alexandria"/>
                </a:rPr>
                <a:t>Collection data are key inputs for revenue management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A8A2E3E3-819B-E379-7177-3943593BA097}"/>
              </a:ext>
            </a:extLst>
          </p:cNvPr>
          <p:cNvSpPr txBox="1"/>
          <p:nvPr/>
        </p:nvSpPr>
        <p:spPr>
          <a:xfrm>
            <a:off x="1829138" y="5641417"/>
            <a:ext cx="8533723" cy="1078854"/>
          </a:xfrm>
          <a:prstGeom prst="bevel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800" b="1" i="1" dirty="0">
                <a:latin typeface="Alexandria"/>
              </a:rPr>
              <a:t>Their relationship is complementary and cyclical:</a:t>
            </a:r>
          </a:p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800" b="1" i="1" dirty="0">
                <a:latin typeface="Alexandria"/>
              </a:rPr>
              <a:t>Revenue management plans and predicts; rent collection executes and validates.</a:t>
            </a:r>
          </a:p>
        </p:txBody>
      </p:sp>
    </p:spTree>
    <p:extLst>
      <p:ext uri="{BB962C8B-B14F-4D97-AF65-F5344CB8AC3E}">
        <p14:creationId xmlns:p14="http://schemas.microsoft.com/office/powerpoint/2010/main" val="74863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D3A4F-3311-AF2F-8BDC-6ADA944E8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2ECBAB3-E582-E4DE-DFBA-BA2201B368F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A7ABC92-8F0B-C88C-3F4A-951DC8D66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DD127E5-F663-A0CC-AD02-B1555ED636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1217204"/>
              </p:ext>
            </p:extLst>
          </p:nvPr>
        </p:nvGraphicFramePr>
        <p:xfrm>
          <a:off x="180431" y="672812"/>
          <a:ext cx="12011569" cy="4863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CD3C824-0048-DA97-87D6-E6D6D30FB39B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Revenue Management and Rent Collection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C018DC-F48B-4F22-0B59-167248802E90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</p:spTree>
    <p:extLst>
      <p:ext uri="{BB962C8B-B14F-4D97-AF65-F5344CB8AC3E}">
        <p14:creationId xmlns:p14="http://schemas.microsoft.com/office/powerpoint/2010/main" val="355037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D708F-DB22-18B3-CAAF-379E82284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99098B4-1895-BDF2-421A-F374E77330B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524D071-B824-F72C-18D3-344089D57F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C89367-2A60-8A8A-D61D-7C9A574EB11A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A8D1E5-7C66-CEEE-365D-B3CE5A271A89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19ACCCD3-D341-8D42-F595-7A9AB9D7DC3E}"/>
              </a:ext>
            </a:extLst>
          </p:cNvPr>
          <p:cNvSpPr/>
          <p:nvPr/>
        </p:nvSpPr>
        <p:spPr>
          <a:xfrm>
            <a:off x="3157574" y="2464926"/>
            <a:ext cx="8243126" cy="930833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lease must clearly define the due date, acceptable payment methods, late‐fee policies, and any grace periods</a:t>
            </a:r>
          </a:p>
        </p:txBody>
      </p:sp>
      <p:sp>
        <p:nvSpPr>
          <p:cNvPr id="12" name="Rectangle: Folded Corner 11">
            <a:extLst>
              <a:ext uri="{FF2B5EF4-FFF2-40B4-BE49-F238E27FC236}">
                <a16:creationId xmlns:a16="http://schemas.microsoft.com/office/drawing/2014/main" id="{EE209FD8-6594-EDF1-C9A7-880376C1E127}"/>
              </a:ext>
            </a:extLst>
          </p:cNvPr>
          <p:cNvSpPr/>
          <p:nvPr/>
        </p:nvSpPr>
        <p:spPr>
          <a:xfrm>
            <a:off x="3157574" y="3842544"/>
            <a:ext cx="8224026" cy="964292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66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Detailed schedules for each tenant showing rent due, paid, overdue, and security deposits. These ledgers form the accounting backbone for reconciliation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.</a:t>
            </a:r>
          </a:p>
        </p:txBody>
      </p:sp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7DD35E92-32B0-9147-1071-9DBFBF130105}"/>
              </a:ext>
            </a:extLst>
          </p:cNvPr>
          <p:cNvSpPr/>
          <p:nvPr/>
        </p:nvSpPr>
        <p:spPr>
          <a:xfrm>
            <a:off x="3157574" y="5438004"/>
            <a:ext cx="8224026" cy="964292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Checks, bank transfers/ACH, credit cards, online payment portals, and lockbox systems. Each must be assessed for security, cost, settlement speed, and traceability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558E176-AFA2-C00F-8CBD-2B090608FCDE}"/>
              </a:ext>
            </a:extLst>
          </p:cNvPr>
          <p:cNvGrpSpPr/>
          <p:nvPr/>
        </p:nvGrpSpPr>
        <p:grpSpPr>
          <a:xfrm>
            <a:off x="199531" y="2562422"/>
            <a:ext cx="2732883" cy="731283"/>
            <a:chOff x="0" y="2040353"/>
            <a:chExt cx="1749695" cy="95782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5AF3F6F-DAC9-62D2-2457-D38BE15D4775}"/>
                </a:ext>
              </a:extLst>
            </p:cNvPr>
            <p:cNvSpPr/>
            <p:nvPr/>
          </p:nvSpPr>
          <p:spPr>
            <a:xfrm>
              <a:off x="0" y="2040353"/>
              <a:ext cx="1690670" cy="926227"/>
            </a:xfrm>
            <a:prstGeom prst="rect">
              <a:avLst/>
            </a:prstGeom>
            <a:solidFill>
              <a:srgbClr val="66FF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A638E70-0504-EB4A-C457-07896000551E}"/>
                </a:ext>
              </a:extLst>
            </p:cNvPr>
            <p:cNvSpPr txBox="1"/>
            <p:nvPr/>
          </p:nvSpPr>
          <p:spPr>
            <a:xfrm>
              <a:off x="59025" y="2071951"/>
              <a:ext cx="1690670" cy="9262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Alexandria"/>
                </a:rPr>
                <a:t>Lease Payment Clauses</a:t>
              </a:r>
              <a:endParaRPr lang="en-US" sz="18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B1FCA7F-448F-48C6-6D03-2E4394A68FF6}"/>
              </a:ext>
            </a:extLst>
          </p:cNvPr>
          <p:cNvGrpSpPr/>
          <p:nvPr/>
        </p:nvGrpSpPr>
        <p:grpSpPr>
          <a:xfrm>
            <a:off x="236874" y="3998497"/>
            <a:ext cx="2640691" cy="654970"/>
            <a:chOff x="0" y="2165122"/>
            <a:chExt cx="2025533" cy="115652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973E648-B466-9858-CC94-35763704F732}"/>
                </a:ext>
              </a:extLst>
            </p:cNvPr>
            <p:cNvSpPr/>
            <p:nvPr/>
          </p:nvSpPr>
          <p:spPr>
            <a:xfrm>
              <a:off x="0" y="2165122"/>
              <a:ext cx="2025533" cy="1156529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779F582-5FB9-3789-4507-5FFA2485DF57}"/>
                </a:ext>
              </a:extLst>
            </p:cNvPr>
            <p:cNvSpPr txBox="1"/>
            <p:nvPr/>
          </p:nvSpPr>
          <p:spPr>
            <a:xfrm>
              <a:off x="0" y="2165122"/>
              <a:ext cx="2025533" cy="11565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Alexandria"/>
                </a:rPr>
                <a:t>Rent Roll and Ledger Records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1F7B6F3-F6C4-150E-7CDB-EB26A59E54DB}"/>
              </a:ext>
            </a:extLst>
          </p:cNvPr>
          <p:cNvGrpSpPr/>
          <p:nvPr/>
        </p:nvGrpSpPr>
        <p:grpSpPr>
          <a:xfrm>
            <a:off x="180431" y="5561988"/>
            <a:ext cx="2659791" cy="707158"/>
            <a:chOff x="6119" y="2135758"/>
            <a:chExt cx="2552678" cy="145752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3927890-0AE8-0E2F-F33E-9C8A1B5E1D47}"/>
                </a:ext>
              </a:extLst>
            </p:cNvPr>
            <p:cNvSpPr/>
            <p:nvPr/>
          </p:nvSpPr>
          <p:spPr>
            <a:xfrm>
              <a:off x="6119" y="2135758"/>
              <a:ext cx="2552678" cy="145752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0033AA4-0687-3266-5913-70251C8094FC}"/>
                </a:ext>
              </a:extLst>
            </p:cNvPr>
            <p:cNvSpPr txBox="1"/>
            <p:nvPr/>
          </p:nvSpPr>
          <p:spPr>
            <a:xfrm>
              <a:off x="6119" y="2135758"/>
              <a:ext cx="2552678" cy="13498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Alexandria"/>
                </a:rPr>
                <a:t>Payment Channels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F5A06BF-74D7-075A-BC2E-923CC0DAB748}"/>
              </a:ext>
            </a:extLst>
          </p:cNvPr>
          <p:cNvGrpSpPr/>
          <p:nvPr/>
        </p:nvGrpSpPr>
        <p:grpSpPr>
          <a:xfrm>
            <a:off x="2485572" y="1598353"/>
            <a:ext cx="7721091" cy="433083"/>
            <a:chOff x="2055023" y="1416535"/>
            <a:chExt cx="7721091" cy="433083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BBFFC85-77D4-1DC0-724C-04F10A3A85FE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5A2FBD9-8958-F229-B210-4749E9507E36}"/>
                </a:ext>
              </a:extLst>
            </p:cNvPr>
            <p:cNvSpPr txBox="1"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Essential Components of the Rent Collection Process</a:t>
              </a:r>
              <a:endParaRPr lang="en-US" sz="24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196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771FD-E0B9-79D9-5E41-359A2C8CA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0EF9C77-91B8-C6CD-5D59-2405CA85DBA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7B45CB2-8758-933A-C57B-EABC857117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A8C343-9C70-AF88-DD1F-A275634A2927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71D671-C435-75D5-EC06-83B3D59E7EC5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4" name="Rectangle: Folded Corner 13">
            <a:extLst>
              <a:ext uri="{FF2B5EF4-FFF2-40B4-BE49-F238E27FC236}">
                <a16:creationId xmlns:a16="http://schemas.microsoft.com/office/drawing/2014/main" id="{25996AF0-46FC-8C5E-DE67-9E2DDE8390E3}"/>
              </a:ext>
            </a:extLst>
          </p:cNvPr>
          <p:cNvSpPr/>
          <p:nvPr/>
        </p:nvSpPr>
        <p:spPr>
          <a:xfrm>
            <a:off x="3535729" y="2262316"/>
            <a:ext cx="8320474" cy="116939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progressive enforcement policy beginning with a friendly reminder, then a formal written notice (e.g., Three-Day Notice to Pay or Quit), and finally legal action if necessary</a:t>
            </a: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E2818100-49C3-A8A9-8E27-8FE717C426B5}"/>
              </a:ext>
            </a:extLst>
          </p:cNvPr>
          <p:cNvSpPr/>
          <p:nvPr/>
        </p:nvSpPr>
        <p:spPr>
          <a:xfrm>
            <a:off x="3535730" y="3871162"/>
            <a:ext cx="8320473" cy="944478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Clear, written policies for accepting partial rent payments or establishing payment arrangements, outlining their effect on fees and legal standing</a:t>
            </a:r>
          </a:p>
        </p:txBody>
      </p:sp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33FA052E-C278-E86E-E522-0F4D2E65EA7E}"/>
              </a:ext>
            </a:extLst>
          </p:cNvPr>
          <p:cNvSpPr/>
          <p:nvPr/>
        </p:nvSpPr>
        <p:spPr>
          <a:xfrm>
            <a:off x="3535729" y="5571128"/>
            <a:ext cx="8320474" cy="944478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C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Maintain receipts, correspondence, late‐payment notices, and legal proof of service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B0A624A-EF16-577E-A840-3AFF7DB606BD}"/>
              </a:ext>
            </a:extLst>
          </p:cNvPr>
          <p:cNvGrpSpPr/>
          <p:nvPr/>
        </p:nvGrpSpPr>
        <p:grpSpPr>
          <a:xfrm>
            <a:off x="180431" y="2501627"/>
            <a:ext cx="3198137" cy="677537"/>
            <a:chOff x="1531967" y="2135155"/>
            <a:chExt cx="2563509" cy="1451933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71085A7-8A03-BFE9-330D-A290D5C2EDA9}"/>
                </a:ext>
              </a:extLst>
            </p:cNvPr>
            <p:cNvSpPr/>
            <p:nvPr/>
          </p:nvSpPr>
          <p:spPr>
            <a:xfrm>
              <a:off x="1531967" y="2135155"/>
              <a:ext cx="2563509" cy="1451933"/>
            </a:xfrm>
            <a:prstGeom prst="rect">
              <a:avLst/>
            </a:prstGeom>
            <a:solidFill>
              <a:srgbClr val="FFCC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4A948FD-52E5-E8EF-9D3B-E41B90D365CD}"/>
                </a:ext>
              </a:extLst>
            </p:cNvPr>
            <p:cNvSpPr txBox="1"/>
            <p:nvPr/>
          </p:nvSpPr>
          <p:spPr>
            <a:xfrm>
              <a:off x="1531967" y="2135155"/>
              <a:ext cx="2563509" cy="145193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Alexandria"/>
                </a:rPr>
                <a:t>Delinquency Follow‐up Procedures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1E9B740-A886-9037-A45C-F31CBA829614}"/>
              </a:ext>
            </a:extLst>
          </p:cNvPr>
          <p:cNvGrpSpPr/>
          <p:nvPr/>
        </p:nvGrpSpPr>
        <p:grpSpPr>
          <a:xfrm>
            <a:off x="211490" y="3958138"/>
            <a:ext cx="3198137" cy="677538"/>
            <a:chOff x="515408" y="1478230"/>
            <a:chExt cx="2563509" cy="148661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E9181D9-1146-DD1E-684D-B650304A20AE}"/>
                </a:ext>
              </a:extLst>
            </p:cNvPr>
            <p:cNvSpPr/>
            <p:nvPr/>
          </p:nvSpPr>
          <p:spPr>
            <a:xfrm>
              <a:off x="515408" y="1478230"/>
              <a:ext cx="2563509" cy="14866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1C8CF94-6B21-6F65-CC61-1AA5EDC19C24}"/>
                </a:ext>
              </a:extLst>
            </p:cNvPr>
            <p:cNvSpPr txBox="1"/>
            <p:nvPr/>
          </p:nvSpPr>
          <p:spPr>
            <a:xfrm>
              <a:off x="515408" y="1478230"/>
              <a:ext cx="2563509" cy="14866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prstClr val="black"/>
                  </a:solidFill>
                  <a:latin typeface="Alexandria"/>
                  <a:ea typeface="+mn-ea"/>
                  <a:cs typeface="+mn-cs"/>
                </a:rPr>
                <a:t>Partial Payments and Payment Plans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1399073-CD81-3B73-C271-836B379AB7D3}"/>
              </a:ext>
            </a:extLst>
          </p:cNvPr>
          <p:cNvGrpSpPr/>
          <p:nvPr/>
        </p:nvGrpSpPr>
        <p:grpSpPr>
          <a:xfrm>
            <a:off x="180431" y="5693534"/>
            <a:ext cx="3198137" cy="677538"/>
            <a:chOff x="4637531" y="2241163"/>
            <a:chExt cx="2563509" cy="1394933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6854F70-F3BC-E0D6-D071-4CA1471E1CEB}"/>
                </a:ext>
              </a:extLst>
            </p:cNvPr>
            <p:cNvSpPr/>
            <p:nvPr/>
          </p:nvSpPr>
          <p:spPr>
            <a:xfrm>
              <a:off x="4637531" y="2241163"/>
              <a:ext cx="2563509" cy="1394933"/>
            </a:xfrm>
            <a:prstGeom prst="rect">
              <a:avLst/>
            </a:prstGeom>
            <a:solidFill>
              <a:srgbClr val="CC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85D071E-403E-ADEA-4EB8-D89EC59682F4}"/>
                </a:ext>
              </a:extLst>
            </p:cNvPr>
            <p:cNvSpPr txBox="1"/>
            <p:nvPr/>
          </p:nvSpPr>
          <p:spPr>
            <a:xfrm>
              <a:off x="4637531" y="2241163"/>
              <a:ext cx="2563509" cy="139493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Alexandria"/>
                </a:rPr>
                <a:t>Documentation and Record Keeping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732BAEF-D4FF-3C30-CA83-993AB766770A}"/>
              </a:ext>
            </a:extLst>
          </p:cNvPr>
          <p:cNvGrpSpPr/>
          <p:nvPr/>
        </p:nvGrpSpPr>
        <p:grpSpPr>
          <a:xfrm>
            <a:off x="2485572" y="1598353"/>
            <a:ext cx="7721091" cy="433083"/>
            <a:chOff x="2055023" y="1416535"/>
            <a:chExt cx="7721091" cy="433083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1B2A6B1-5D44-1C02-416D-052158DBE78A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E26F434-33D9-CCB5-A94E-4839935CA176}"/>
                </a:ext>
              </a:extLst>
            </p:cNvPr>
            <p:cNvSpPr txBox="1"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Essential Components of the Rent Collection Process</a:t>
              </a:r>
              <a:endParaRPr lang="en-US" sz="24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945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9AAAEC-DBEC-9860-ADD5-CABE508F4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DCF774D-E2FD-7B65-0364-A1A5B9B7E4D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8B5920-A7B0-8074-A86C-F445E17310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8CEF731-1C58-9CCD-5F19-A3A02E28F9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2032799"/>
              </p:ext>
            </p:extLst>
          </p:nvPr>
        </p:nvGraphicFramePr>
        <p:xfrm>
          <a:off x="90215" y="300131"/>
          <a:ext cx="12011569" cy="5141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FA84701-A30B-D446-239E-7673BE0C3A5F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Revenue Management and Rent Collection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C6CDFC-0BEC-0E7C-ED8E-2F529503E8ED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</p:spTree>
    <p:extLst>
      <p:ext uri="{BB962C8B-B14F-4D97-AF65-F5344CB8AC3E}">
        <p14:creationId xmlns:p14="http://schemas.microsoft.com/office/powerpoint/2010/main" val="4038446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266347-9F9D-36B5-1546-6F5031738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14D2FE9-5F74-66A5-469D-C08692613A2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93985C6-38EA-03B4-0C7D-00C2F36405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B147053-C1B4-3CE0-12CC-0CAB60C73146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A083BD-E75B-8D04-43FC-456349E5006B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0070C0"/>
                </a:solidFill>
                <a:latin typeface="Alexandria"/>
              </a:rPr>
              <a:t>Revenue Management and Rent Collection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6E7EFB-6AF7-E736-430B-9C100C7DDE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347456"/>
              </p:ext>
            </p:extLst>
          </p:nvPr>
        </p:nvGraphicFramePr>
        <p:xfrm>
          <a:off x="133937" y="1807436"/>
          <a:ext cx="11908248" cy="4992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3832">
                  <a:extLst>
                    <a:ext uri="{9D8B030D-6E8A-4147-A177-3AD203B41FA5}">
                      <a16:colId xmlns:a16="http://schemas.microsoft.com/office/drawing/2014/main" val="3515459828"/>
                    </a:ext>
                  </a:extLst>
                </a:gridCol>
                <a:gridCol w="3347634">
                  <a:extLst>
                    <a:ext uri="{9D8B030D-6E8A-4147-A177-3AD203B41FA5}">
                      <a16:colId xmlns:a16="http://schemas.microsoft.com/office/drawing/2014/main" val="2291920113"/>
                    </a:ext>
                  </a:extLst>
                </a:gridCol>
                <a:gridCol w="3332136">
                  <a:extLst>
                    <a:ext uri="{9D8B030D-6E8A-4147-A177-3AD203B41FA5}">
                      <a16:colId xmlns:a16="http://schemas.microsoft.com/office/drawing/2014/main" val="2931721774"/>
                    </a:ext>
                  </a:extLst>
                </a:gridCol>
                <a:gridCol w="3254646">
                  <a:extLst>
                    <a:ext uri="{9D8B030D-6E8A-4147-A177-3AD203B41FA5}">
                      <a16:colId xmlns:a16="http://schemas.microsoft.com/office/drawing/2014/main" val="682784569"/>
                    </a:ext>
                  </a:extLst>
                </a:gridCol>
              </a:tblGrid>
              <a:tr h="8156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Payment Method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Advantages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Disadvantages / Risks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Recommended Use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790953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Paper Check</a:t>
                      </a:r>
                      <a:endParaRPr lang="en-US" sz="20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Low processing cost; familiar to tenants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Slow clearing time; risk of bounced checks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Traditional residential tenancies; combined with other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672065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Bank Transfer / ACH</a:t>
                      </a:r>
                      <a:endParaRPr lang="en-US" sz="20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Fast and reliable settlement; suited for businesses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Bank fees; requires verification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Commercial or institutional leases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658404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Credit Card</a:t>
                      </a:r>
                      <a:endParaRPr lang="en-US" sz="20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Immediate payment; convenient for tenants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High processing fees; chargeback 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Optional for urgent or online payments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0748198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Online Payment Portals</a:t>
                      </a:r>
                      <a:endParaRPr lang="en-US" sz="20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Automated, real‐time reporting; minimizes manual errors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Subscription or integration costs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Multi‐unit or portfolio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3734542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Lockbox System</a:t>
                      </a:r>
                      <a:endParaRPr lang="en-US" sz="2000" b="1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Separates cash handling from on‐site management; faster bank 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Service fees; limited digital integration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High‐volume or multi‐property operations</a:t>
                      </a:r>
                    </a:p>
                    <a:p>
                      <a:pPr algn="ctr"/>
                      <a:endParaRPr lang="en-US" dirty="0">
                        <a:latin typeface="Alexandri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510716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C8F2191-1D8F-8B21-D060-D50236186BCC}"/>
              </a:ext>
            </a:extLst>
          </p:cNvPr>
          <p:cNvSpPr txBox="1"/>
          <p:nvPr/>
        </p:nvSpPr>
        <p:spPr>
          <a:xfrm>
            <a:off x="1938111" y="1419850"/>
            <a:ext cx="831577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200" b="1" dirty="0">
                <a:latin typeface="Alexandria"/>
              </a:rPr>
              <a:t>Payment Methods</a:t>
            </a:r>
            <a:endParaRPr kumimoji="0" lang="ar-SY" sz="2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498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F428A-A1DE-48B6-206A-0DF1FC1D0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1B839A3-E290-07D3-D8E9-40B48501C82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79342CA-F2C5-30C2-5E04-BCC3DEC19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7807888-2019-ECC5-DCB2-4B75D9539E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188492"/>
              </p:ext>
            </p:extLst>
          </p:nvPr>
        </p:nvGraphicFramePr>
        <p:xfrm>
          <a:off x="90215" y="579102"/>
          <a:ext cx="12011569" cy="5356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911BC04-946A-6B39-98DC-8FDF48F7C832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2A4E5C-B7D0-654C-4B1C-569F43BCAF0F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</p:spTree>
    <p:extLst>
      <p:ext uri="{BB962C8B-B14F-4D97-AF65-F5344CB8AC3E}">
        <p14:creationId xmlns:p14="http://schemas.microsoft.com/office/powerpoint/2010/main" val="2729698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5B73D-7F5C-6C99-8169-8AEE67E75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7AE86ED-2188-070D-4EF4-DDF5D44BB64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540285-B576-7AAD-EBE8-59D173E7E6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CD44047-22F6-EF2E-D998-A2BAD3F5FE24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99E8FB-9CBA-C3F1-E5BC-BB7FD8CF4E07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E8F00AD-2458-37D0-AC4F-4B31B677A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261829"/>
              </p:ext>
            </p:extLst>
          </p:nvPr>
        </p:nvGraphicFramePr>
        <p:xfrm>
          <a:off x="133937" y="1853930"/>
          <a:ext cx="11908248" cy="48782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7270">
                  <a:extLst>
                    <a:ext uri="{9D8B030D-6E8A-4147-A177-3AD203B41FA5}">
                      <a16:colId xmlns:a16="http://schemas.microsoft.com/office/drawing/2014/main" val="3515459828"/>
                    </a:ext>
                  </a:extLst>
                </a:gridCol>
                <a:gridCol w="2867186">
                  <a:extLst>
                    <a:ext uri="{9D8B030D-6E8A-4147-A177-3AD203B41FA5}">
                      <a16:colId xmlns:a16="http://schemas.microsoft.com/office/drawing/2014/main" val="2291920113"/>
                    </a:ext>
                  </a:extLst>
                </a:gridCol>
                <a:gridCol w="3425126">
                  <a:extLst>
                    <a:ext uri="{9D8B030D-6E8A-4147-A177-3AD203B41FA5}">
                      <a16:colId xmlns:a16="http://schemas.microsoft.com/office/drawing/2014/main" val="2931721774"/>
                    </a:ext>
                  </a:extLst>
                </a:gridCol>
                <a:gridCol w="3068666">
                  <a:extLst>
                    <a:ext uri="{9D8B030D-6E8A-4147-A177-3AD203B41FA5}">
                      <a16:colId xmlns:a16="http://schemas.microsoft.com/office/drawing/2014/main" val="682784569"/>
                    </a:ext>
                  </a:extLst>
                </a:gridCol>
              </a:tblGrid>
              <a:tr h="8156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Procedural Stage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Typical Action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Objective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Legal / Operational Notes</a:t>
                      </a:r>
                      <a:endParaRPr lang="en-US" sz="1400" b="1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790953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1 – Friendly Reminder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Phone call or email within a few days of delinquency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Recover payment promptly without escalation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Strengthens tenant relationship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672065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2 – Initial Written Notice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Registered letter or notice specifying overdue amount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Establish formal accountability and consequences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Retain proof of service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658404"/>
                  </a:ext>
                </a:extLst>
              </a:tr>
              <a:tr h="468293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3 – Legal Notice (e.g., Three-Day Notice)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Formal demand to pay or vacate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Activate legal pathway if unpaid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Requirements vary by jurisdiction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0748198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4 – Temporary Payment Agreement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Written arrangement for partial or scheduled payments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Avoid eviction and preserve revenue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Must document all terms and penalties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3734542"/>
                  </a:ext>
                </a:extLst>
              </a:tr>
              <a:tr h="815697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5 – Legal Action / Eviction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Filing for eviction or monetary judgment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Recover possession and enforce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lexandria"/>
                        </a:rPr>
                        <a:t>Must comply with local housing and notice laws.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510716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D0B9A693-FE41-E6F4-AF93-31D31453E1F2}"/>
              </a:ext>
            </a:extLst>
          </p:cNvPr>
          <p:cNvSpPr txBox="1"/>
          <p:nvPr/>
        </p:nvSpPr>
        <p:spPr>
          <a:xfrm>
            <a:off x="1938111" y="1450846"/>
            <a:ext cx="831577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Delinquency Management Strategies</a:t>
            </a:r>
          </a:p>
        </p:txBody>
      </p:sp>
    </p:spTree>
    <p:extLst>
      <p:ext uri="{BB962C8B-B14F-4D97-AF65-F5344CB8AC3E}">
        <p14:creationId xmlns:p14="http://schemas.microsoft.com/office/powerpoint/2010/main" val="99535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04BF7-33DD-6B36-69A0-9E3D82B38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57CDD1-E8AA-3454-5F8B-29C7189FF6C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D367ABF-52E7-81C0-3476-8D079B954B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9192472-3E61-A7F5-75F7-34D6348F5019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99DCEBA-577C-873B-C2A2-437AAB16F838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53FAD3-62D3-7AC6-0ED1-84162BAC9C8E}"/>
              </a:ext>
            </a:extLst>
          </p:cNvPr>
          <p:cNvSpPr txBox="1"/>
          <p:nvPr/>
        </p:nvSpPr>
        <p:spPr>
          <a:xfrm>
            <a:off x="1938111" y="1450846"/>
            <a:ext cx="831577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Workflow Example — Tenant Delinquency Case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0151BE-4F0E-28FC-02FE-465B59D107B4}"/>
              </a:ext>
            </a:extLst>
          </p:cNvPr>
          <p:cNvSpPr txBox="1"/>
          <p:nvPr/>
        </p:nvSpPr>
        <p:spPr>
          <a:xfrm>
            <a:off x="180431" y="1921149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/>
              </a:rPr>
              <a:t>Scenario: A tenant fails to pay rent on the due date.</a:t>
            </a: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C6B4F055-12CC-8269-E7D8-CC2A722A08EF}"/>
              </a:ext>
            </a:extLst>
          </p:cNvPr>
          <p:cNvSpPr/>
          <p:nvPr/>
        </p:nvSpPr>
        <p:spPr>
          <a:xfrm>
            <a:off x="325464" y="2448732"/>
            <a:ext cx="1410346" cy="526943"/>
          </a:xfrm>
          <a:prstGeom prst="homePlate">
            <a:avLst/>
          </a:prstGeom>
          <a:solidFill>
            <a:srgbClr val="F7FF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Day1-3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C81ACB2F-A27F-21C4-47B3-58B5432F0CB2}"/>
              </a:ext>
            </a:extLst>
          </p:cNvPr>
          <p:cNvSpPr/>
          <p:nvPr/>
        </p:nvSpPr>
        <p:spPr>
          <a:xfrm>
            <a:off x="1735810" y="2411117"/>
            <a:ext cx="8320474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Record delinquency in the rent roll; send a friendly reminder (email/SMS).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8F1A4D1C-62B1-BD61-60CE-A4374A1E6AC7}"/>
              </a:ext>
            </a:extLst>
          </p:cNvPr>
          <p:cNvSpPr/>
          <p:nvPr/>
        </p:nvSpPr>
        <p:spPr>
          <a:xfrm>
            <a:off x="865322" y="3269400"/>
            <a:ext cx="1410346" cy="526943"/>
          </a:xfrm>
          <a:prstGeom prst="homePlate">
            <a:avLst/>
          </a:prstGeom>
          <a:solidFill>
            <a:srgbClr val="F7FF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Day4-7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DB8B385C-8D32-5ED0-4877-CCD225B358D8}"/>
              </a:ext>
            </a:extLst>
          </p:cNvPr>
          <p:cNvSpPr/>
          <p:nvPr/>
        </p:nvSpPr>
        <p:spPr>
          <a:xfrm>
            <a:off x="2275668" y="3231785"/>
            <a:ext cx="8320474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Make a personal phone call; offer a possible payment plan if justified.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9855BDBD-F4D3-FEB2-808E-9CA1FB86468B}"/>
              </a:ext>
            </a:extLst>
          </p:cNvPr>
          <p:cNvSpPr/>
          <p:nvPr/>
        </p:nvSpPr>
        <p:spPr>
          <a:xfrm>
            <a:off x="1215833" y="4173782"/>
            <a:ext cx="1410346" cy="526943"/>
          </a:xfrm>
          <a:prstGeom prst="homePlate">
            <a:avLst/>
          </a:prstGeom>
          <a:solidFill>
            <a:srgbClr val="F7FF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Day8-10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C95F44FA-2B67-B95F-D9B9-E3FEBA239EE0}"/>
              </a:ext>
            </a:extLst>
          </p:cNvPr>
          <p:cNvSpPr/>
          <p:nvPr/>
        </p:nvSpPr>
        <p:spPr>
          <a:xfrm>
            <a:off x="2626179" y="4136167"/>
            <a:ext cx="8579096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Send a formal written notice detailing the overdue balance and penalties (retain a copy).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686B544C-9E67-A091-DCF0-F4CE8F2770C5}"/>
              </a:ext>
            </a:extLst>
          </p:cNvPr>
          <p:cNvSpPr/>
          <p:nvPr/>
        </p:nvSpPr>
        <p:spPr>
          <a:xfrm>
            <a:off x="1735810" y="5093634"/>
            <a:ext cx="1410346" cy="526943"/>
          </a:xfrm>
          <a:prstGeom prst="homePlate">
            <a:avLst/>
          </a:prstGeom>
          <a:solidFill>
            <a:srgbClr val="F7FF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Day11-21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D1A32FB5-837B-FB48-40CA-01F3CC955643}"/>
              </a:ext>
            </a:extLst>
          </p:cNvPr>
          <p:cNvSpPr/>
          <p:nvPr/>
        </p:nvSpPr>
        <p:spPr>
          <a:xfrm>
            <a:off x="3146156" y="5056019"/>
            <a:ext cx="8320474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If no response, issue a Three-Day Notice to Pay or Quit (or equivalent) and prepare a legal file.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9FA9E448-2EF2-E8EE-709D-E8FB47E6524B}"/>
              </a:ext>
            </a:extLst>
          </p:cNvPr>
          <p:cNvSpPr/>
          <p:nvPr/>
        </p:nvSpPr>
        <p:spPr>
          <a:xfrm>
            <a:off x="2275668" y="6013486"/>
            <a:ext cx="1410346" cy="526943"/>
          </a:xfrm>
          <a:prstGeom prst="homePlate">
            <a:avLst/>
          </a:prstGeom>
          <a:solidFill>
            <a:srgbClr val="F7FF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Afterward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9" name="Rectangle: Folded Corner 18">
            <a:extLst>
              <a:ext uri="{FF2B5EF4-FFF2-40B4-BE49-F238E27FC236}">
                <a16:creationId xmlns:a16="http://schemas.microsoft.com/office/drawing/2014/main" id="{C1F0E5AA-318D-E52D-89E4-F1C66714674A}"/>
              </a:ext>
            </a:extLst>
          </p:cNvPr>
          <p:cNvSpPr/>
          <p:nvPr/>
        </p:nvSpPr>
        <p:spPr>
          <a:xfrm>
            <a:off x="3686014" y="5975871"/>
            <a:ext cx="8320474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Initiate legal proceedings if payment is still not received, documenting all communications and offers of settlement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754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 animBg="1"/>
      <p:bldP spid="9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A49ED-BD64-CEE1-87B4-BA2370434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980717F-A62D-A72D-3586-4A941AA9D01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4548642-74B5-B95D-EB2C-95389B848D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C3731B9-2170-CD57-A866-92DD24A55387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6809B2-2B72-B777-0A18-B1172140B6FA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4" name="Rectangle: Beveled 3">
            <a:extLst>
              <a:ext uri="{FF2B5EF4-FFF2-40B4-BE49-F238E27FC236}">
                <a16:creationId xmlns:a16="http://schemas.microsoft.com/office/drawing/2014/main" id="{620E5CA6-4105-3BFB-2914-6C681649B4A2}"/>
              </a:ext>
            </a:extLst>
          </p:cNvPr>
          <p:cNvSpPr/>
          <p:nvPr/>
        </p:nvSpPr>
        <p:spPr>
          <a:xfrm>
            <a:off x="105464" y="2257653"/>
            <a:ext cx="1913984" cy="2003962"/>
          </a:xfrm>
          <a:prstGeom prst="bevel">
            <a:avLst/>
          </a:prstGeom>
          <a:solidFill>
            <a:srgbClr val="FFFFC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Collection Rate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8BF68DFD-AE92-0CE2-DC6C-B0B2FB4F09D2}"/>
              </a:ext>
            </a:extLst>
          </p:cNvPr>
          <p:cNvSpPr/>
          <p:nvPr/>
        </p:nvSpPr>
        <p:spPr>
          <a:xfrm>
            <a:off x="2121124" y="2302342"/>
            <a:ext cx="9565822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Measures how successfully an organization collects the amounts due within a specific period of time.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290C701-7B07-40BF-5DF9-CD15075D10E9}"/>
              </a:ext>
            </a:extLst>
          </p:cNvPr>
          <p:cNvGrpSpPr/>
          <p:nvPr/>
        </p:nvGrpSpPr>
        <p:grpSpPr>
          <a:xfrm>
            <a:off x="2121124" y="1506020"/>
            <a:ext cx="8315778" cy="556273"/>
            <a:chOff x="1968913" y="285916"/>
            <a:chExt cx="8315778" cy="69533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8AFFF85-A3A3-58F5-D88E-A5CEB63E9706}"/>
                </a:ext>
              </a:extLst>
            </p:cNvPr>
            <p:cNvSpPr/>
            <p:nvPr/>
          </p:nvSpPr>
          <p:spPr>
            <a:xfrm>
              <a:off x="1968913" y="327232"/>
              <a:ext cx="8132765" cy="65401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D7723C9-08A5-8F2E-F7FC-40E9E4646F80}"/>
                </a:ext>
              </a:extLst>
            </p:cNvPr>
            <p:cNvSpPr txBox="1"/>
            <p:nvPr/>
          </p:nvSpPr>
          <p:spPr>
            <a:xfrm>
              <a:off x="1968913" y="285916"/>
              <a:ext cx="8315778" cy="6540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Performance Indicators (KPIs) for Rent Collection Effectiveness</a:t>
              </a:r>
            </a:p>
          </p:txBody>
        </p:sp>
      </p:grp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07948E28-BD47-1E9E-5774-5DCB2AC6666B}"/>
              </a:ext>
            </a:extLst>
          </p:cNvPr>
          <p:cNvSpPr/>
          <p:nvPr/>
        </p:nvSpPr>
        <p:spPr>
          <a:xfrm>
            <a:off x="2121124" y="3259634"/>
            <a:ext cx="9565822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Total collected ÷ Total billed during a defined period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10ADB3-C96F-EB09-040C-F13E2F9813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994" t="39117" r="12924" b="24507"/>
          <a:stretch>
            <a:fillRect/>
          </a:stretch>
        </p:blipFill>
        <p:spPr>
          <a:xfrm>
            <a:off x="2672973" y="4072222"/>
            <a:ext cx="8184074" cy="2785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42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3D29E9-123D-9A14-F030-3953FFF97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0D58D1-D561-A82A-F6AB-021EC2EE85D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0FEE951-1FE3-E864-0BD6-E05AA5187A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6FE506-42E6-35FA-E968-21B375FCFC95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D21D7C-77F2-E1A8-35E5-B4C5015006EA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2E1927EA-EB12-1AB2-5B5F-00ECC5496242}"/>
              </a:ext>
            </a:extLst>
          </p:cNvPr>
          <p:cNvSpPr/>
          <p:nvPr/>
        </p:nvSpPr>
        <p:spPr>
          <a:xfrm>
            <a:off x="2027268" y="2274318"/>
            <a:ext cx="8868039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Measures the average number of days tenants delay rent payments after the due date.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6D934D2-C648-5846-CB37-8A0AC7ADCB9D}"/>
              </a:ext>
            </a:extLst>
          </p:cNvPr>
          <p:cNvGrpSpPr/>
          <p:nvPr/>
        </p:nvGrpSpPr>
        <p:grpSpPr>
          <a:xfrm>
            <a:off x="2121124" y="1506020"/>
            <a:ext cx="8315778" cy="556273"/>
            <a:chOff x="1968913" y="285916"/>
            <a:chExt cx="8315778" cy="69533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44C1C3F-86B0-7E59-4C1F-5901F6F9A832}"/>
                </a:ext>
              </a:extLst>
            </p:cNvPr>
            <p:cNvSpPr/>
            <p:nvPr/>
          </p:nvSpPr>
          <p:spPr>
            <a:xfrm>
              <a:off x="1968913" y="327232"/>
              <a:ext cx="8132765" cy="65401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641B6F6-AF70-7097-D7EC-32DAA1E16F63}"/>
                </a:ext>
              </a:extLst>
            </p:cNvPr>
            <p:cNvSpPr txBox="1"/>
            <p:nvPr/>
          </p:nvSpPr>
          <p:spPr>
            <a:xfrm>
              <a:off x="1968913" y="285916"/>
              <a:ext cx="8315778" cy="6540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Performance Indicators (KPIs) for Rent Collection Effectiveness</a:t>
              </a:r>
            </a:p>
          </p:txBody>
        </p:sp>
      </p:grpSp>
      <p:sp>
        <p:nvSpPr>
          <p:cNvPr id="21" name="Rectangle: Beveled 20">
            <a:extLst>
              <a:ext uri="{FF2B5EF4-FFF2-40B4-BE49-F238E27FC236}">
                <a16:creationId xmlns:a16="http://schemas.microsoft.com/office/drawing/2014/main" id="{24CDA3DE-A088-86B1-13CC-1534981ECE27}"/>
              </a:ext>
            </a:extLst>
          </p:cNvPr>
          <p:cNvSpPr/>
          <p:nvPr/>
        </p:nvSpPr>
        <p:spPr>
          <a:xfrm>
            <a:off x="80396" y="2212326"/>
            <a:ext cx="1810718" cy="2034211"/>
          </a:xfrm>
          <a:prstGeom prst="bevel">
            <a:avLst/>
          </a:prstGeom>
          <a:solidFill>
            <a:srgbClr val="FFFFC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Average Days Delinquent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8E0F2A-7EAD-436B-1EB0-02E68FC4960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237" t="30544" r="12416" b="24193"/>
          <a:stretch>
            <a:fillRect/>
          </a:stretch>
        </p:blipFill>
        <p:spPr>
          <a:xfrm>
            <a:off x="2027269" y="3136884"/>
            <a:ext cx="8273617" cy="360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6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A9084-9B01-7AAE-3F07-5CBB8DB14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AE08F2-052D-D4B5-90D3-1C312467163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15BB0F4-B1C3-C225-3457-229A3250DC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C11FE88-96D2-236E-F4B9-1DA581301B8F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0AF690-33BA-DC34-64FB-0506DB9C4647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B5CE736C-662A-DA0E-BFB6-D24939B1808A}"/>
              </a:ext>
            </a:extLst>
          </p:cNvPr>
          <p:cNvSpPr/>
          <p:nvPr/>
        </p:nvSpPr>
        <p:spPr>
          <a:xfrm>
            <a:off x="2889650" y="2370397"/>
            <a:ext cx="8579096" cy="65054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r>
              <a:rPr lang="en-US" dirty="0">
                <a:solidFill>
                  <a:prstClr val="black"/>
                </a:solidFill>
                <a:latin typeface="Alexandria"/>
              </a:rPr>
              <a:t>Measures the percentage of amounts that are permanently uncollectible compared to total revenues.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D519C9E-98EB-9F10-40EF-C9A5440C985B}"/>
              </a:ext>
            </a:extLst>
          </p:cNvPr>
          <p:cNvGrpSpPr/>
          <p:nvPr/>
        </p:nvGrpSpPr>
        <p:grpSpPr>
          <a:xfrm>
            <a:off x="2121124" y="1506020"/>
            <a:ext cx="8315778" cy="556273"/>
            <a:chOff x="1968913" y="285916"/>
            <a:chExt cx="8315778" cy="69533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39B26B-F0DC-FD45-71A4-8618BC25FF7A}"/>
                </a:ext>
              </a:extLst>
            </p:cNvPr>
            <p:cNvSpPr/>
            <p:nvPr/>
          </p:nvSpPr>
          <p:spPr>
            <a:xfrm>
              <a:off x="1968913" y="327232"/>
              <a:ext cx="8132765" cy="65401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2F2A591-8223-DB1E-1535-AE0DD2D73A90}"/>
                </a:ext>
              </a:extLst>
            </p:cNvPr>
            <p:cNvSpPr txBox="1"/>
            <p:nvPr/>
          </p:nvSpPr>
          <p:spPr>
            <a:xfrm>
              <a:off x="1968913" y="285916"/>
              <a:ext cx="8315778" cy="6540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Performance Indicators (KPIs) for Rent Collection Effectiveness</a:t>
              </a:r>
            </a:p>
          </p:txBody>
        </p:sp>
      </p:grpSp>
      <p:sp>
        <p:nvSpPr>
          <p:cNvPr id="22" name="Rectangle: Beveled 21">
            <a:extLst>
              <a:ext uri="{FF2B5EF4-FFF2-40B4-BE49-F238E27FC236}">
                <a16:creationId xmlns:a16="http://schemas.microsoft.com/office/drawing/2014/main" id="{AB66750F-F472-A832-E2A5-A0BC70D5F284}"/>
              </a:ext>
            </a:extLst>
          </p:cNvPr>
          <p:cNvSpPr/>
          <p:nvPr/>
        </p:nvSpPr>
        <p:spPr>
          <a:xfrm>
            <a:off x="723254" y="2324163"/>
            <a:ext cx="1870786" cy="1670239"/>
          </a:xfrm>
          <a:prstGeom prst="bevel">
            <a:avLst/>
          </a:prstGeom>
          <a:solidFill>
            <a:srgbClr val="FFFFC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Bad Debt Ratio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B82B7D-89CC-2F00-6BC6-F0EB8B2D3E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633" t="34687" r="21540" b="25958"/>
          <a:stretch>
            <a:fillRect/>
          </a:stretch>
        </p:blipFill>
        <p:spPr>
          <a:xfrm>
            <a:off x="3119696" y="3097291"/>
            <a:ext cx="8119004" cy="367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241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072DBC-7B6E-CA0A-1D3C-16921925B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E66562B-57F5-AC81-124A-4194188CEDA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7496C4A-9224-8973-B8CE-6037E13B85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B1AD4B2-6A02-5C4F-6389-8EE3C9D4A713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2F123B-0517-6AD6-D2FC-D9A24AD277D5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9BE45754-9A06-74F5-F7AB-A1C138419E49}"/>
              </a:ext>
            </a:extLst>
          </p:cNvPr>
          <p:cNvSpPr/>
          <p:nvPr/>
        </p:nvSpPr>
        <p:spPr>
          <a:xfrm>
            <a:off x="3229722" y="2298033"/>
            <a:ext cx="8320474" cy="113096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Aft>
                <a:spcPts val="300"/>
              </a:spcAft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Indicator of lease quality and tenant screening effectiveness. </a:t>
            </a:r>
            <a:endParaRPr lang="ar-SY" dirty="0">
              <a:solidFill>
                <a:prstClr val="black"/>
              </a:solidFill>
              <a:latin typeface="Alexandria"/>
            </a:endParaRPr>
          </a:p>
          <a:p>
            <a:pPr lvl="0" algn="justLow">
              <a:lnSpc>
                <a:spcPct val="120000"/>
              </a:lnSpc>
              <a:spcAft>
                <a:spcPts val="300"/>
              </a:spcAft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Measures the percentage of tenants evicted due to non-payment of rent out of the total number of tenants.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A6DF6CD-8BDE-0B34-A4E2-B5F9A23CEE1D}"/>
              </a:ext>
            </a:extLst>
          </p:cNvPr>
          <p:cNvGrpSpPr/>
          <p:nvPr/>
        </p:nvGrpSpPr>
        <p:grpSpPr>
          <a:xfrm>
            <a:off x="2121124" y="1506020"/>
            <a:ext cx="8315778" cy="556273"/>
            <a:chOff x="1968913" y="285916"/>
            <a:chExt cx="8315778" cy="69533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C3257AC-17E6-BB12-1217-52DCF97C813C}"/>
                </a:ext>
              </a:extLst>
            </p:cNvPr>
            <p:cNvSpPr/>
            <p:nvPr/>
          </p:nvSpPr>
          <p:spPr>
            <a:xfrm>
              <a:off x="1968913" y="327232"/>
              <a:ext cx="8132765" cy="65401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0A2BCAE-4836-5028-339A-35515B2BA43C}"/>
                </a:ext>
              </a:extLst>
            </p:cNvPr>
            <p:cNvSpPr txBox="1"/>
            <p:nvPr/>
          </p:nvSpPr>
          <p:spPr>
            <a:xfrm>
              <a:off x="1968913" y="285916"/>
              <a:ext cx="8315778" cy="6540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Performance Indicators (KPIs) for Rent Collection Effectiveness</a:t>
              </a:r>
            </a:p>
          </p:txBody>
        </p:sp>
      </p:grpSp>
      <p:sp>
        <p:nvSpPr>
          <p:cNvPr id="23" name="Rectangle: Beveled 22">
            <a:extLst>
              <a:ext uri="{FF2B5EF4-FFF2-40B4-BE49-F238E27FC236}">
                <a16:creationId xmlns:a16="http://schemas.microsoft.com/office/drawing/2014/main" id="{D1B981DA-4A96-E872-3971-28210631789F}"/>
              </a:ext>
            </a:extLst>
          </p:cNvPr>
          <p:cNvSpPr/>
          <p:nvPr/>
        </p:nvSpPr>
        <p:spPr>
          <a:xfrm>
            <a:off x="641804" y="2267037"/>
            <a:ext cx="2083208" cy="1938132"/>
          </a:xfrm>
          <a:prstGeom prst="bevel">
            <a:avLst/>
          </a:prstGeom>
          <a:solidFill>
            <a:srgbClr val="FFFFC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Eviction Rate due to Non-Payment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4D5F74-8DE7-ED86-F5E2-98FE1BFA93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110" t="31206" r="11525" b="26839"/>
          <a:stretch>
            <a:fillRect/>
          </a:stretch>
        </p:blipFill>
        <p:spPr>
          <a:xfrm>
            <a:off x="3307212" y="3521988"/>
            <a:ext cx="8016952" cy="318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8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92229-C9B3-921A-85AA-6242F8E52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BE6BE06-AB2D-8C42-D279-95969AB3535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C1C1ED7-E841-7E10-670C-E832EBB4DE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9067BAC-AC6F-42A1-8F1E-BFD7DE6A60C9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742945-D9AF-97AF-CDC6-A933CC351BE0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sp>
        <p:nvSpPr>
          <p:cNvPr id="19" name="Rectangle: Folded Corner 18">
            <a:extLst>
              <a:ext uri="{FF2B5EF4-FFF2-40B4-BE49-F238E27FC236}">
                <a16:creationId xmlns:a16="http://schemas.microsoft.com/office/drawing/2014/main" id="{C201CB15-A57D-36F4-0B87-66AC9CC7EFCD}"/>
              </a:ext>
            </a:extLst>
          </p:cNvPr>
          <p:cNvSpPr/>
          <p:nvPr/>
        </p:nvSpPr>
        <p:spPr>
          <a:xfrm>
            <a:off x="3438041" y="2306785"/>
            <a:ext cx="8320474" cy="901364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/>
            <a:endParaRPr lang="en-US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Aft>
                <a:spcPts val="300"/>
              </a:spcAft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Measures the administrative and system costs incurred to collect each rent payment.</a:t>
            </a:r>
          </a:p>
          <a:p>
            <a:pPr lvl="0" algn="justLow">
              <a:lnSpc>
                <a:spcPct val="120000"/>
              </a:lnSpc>
              <a:spcAft>
                <a:spcPts val="300"/>
              </a:spcAft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Total administrative and processing costs ÷ Number of payments.</a:t>
            </a:r>
          </a:p>
          <a:p>
            <a:pPr lvl="0" algn="justLow"/>
            <a:endParaRPr lang="en-US" dirty="0">
              <a:solidFill>
                <a:prstClr val="black"/>
              </a:solidFill>
              <a:latin typeface="Alexandria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98A9E84-A007-32A4-F9C8-AF0D841EDE6D}"/>
              </a:ext>
            </a:extLst>
          </p:cNvPr>
          <p:cNvGrpSpPr/>
          <p:nvPr/>
        </p:nvGrpSpPr>
        <p:grpSpPr>
          <a:xfrm>
            <a:off x="2121124" y="1506020"/>
            <a:ext cx="8315778" cy="556273"/>
            <a:chOff x="1968913" y="285916"/>
            <a:chExt cx="8315778" cy="69533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EB7A6FE-74B0-6D13-39F8-62673C114171}"/>
                </a:ext>
              </a:extLst>
            </p:cNvPr>
            <p:cNvSpPr/>
            <p:nvPr/>
          </p:nvSpPr>
          <p:spPr>
            <a:xfrm>
              <a:off x="1968913" y="327232"/>
              <a:ext cx="8132765" cy="65401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CB3922-B478-3FF6-08AF-BAF982333562}"/>
                </a:ext>
              </a:extLst>
            </p:cNvPr>
            <p:cNvSpPr txBox="1"/>
            <p:nvPr/>
          </p:nvSpPr>
          <p:spPr>
            <a:xfrm>
              <a:off x="1968913" y="285916"/>
              <a:ext cx="8315778" cy="6540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Performance Indicators (KPIs) for Rent Collection Effectiveness</a:t>
              </a:r>
            </a:p>
          </p:txBody>
        </p:sp>
      </p:grpSp>
      <p:sp>
        <p:nvSpPr>
          <p:cNvPr id="24" name="Rectangle: Beveled 23">
            <a:extLst>
              <a:ext uri="{FF2B5EF4-FFF2-40B4-BE49-F238E27FC236}">
                <a16:creationId xmlns:a16="http://schemas.microsoft.com/office/drawing/2014/main" id="{89E281A9-2725-B922-2BE2-B3A1FCF40A4A}"/>
              </a:ext>
            </a:extLst>
          </p:cNvPr>
          <p:cNvSpPr/>
          <p:nvPr/>
        </p:nvSpPr>
        <p:spPr>
          <a:xfrm>
            <a:off x="852406" y="2222641"/>
            <a:ext cx="2377315" cy="1806918"/>
          </a:xfrm>
          <a:prstGeom prst="bevel">
            <a:avLst/>
          </a:prstGeom>
          <a:solidFill>
            <a:srgbClr val="FFFFC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/>
              </a:rPr>
              <a:t>Cost per Collection Transaction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C3B8F2-2F31-8BB3-96DB-5744620C055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237" t="30323" r="14396" b="29580"/>
          <a:stretch>
            <a:fillRect/>
          </a:stretch>
        </p:blipFill>
        <p:spPr>
          <a:xfrm>
            <a:off x="3438041" y="3297933"/>
            <a:ext cx="8178101" cy="327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90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E767C-D26E-B8DD-DB32-980FAE17E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980519A-95A6-2B4E-45D6-B1D1D9AB2EC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5813479-9594-CD37-811F-60BDF428DA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72FE56-FEA2-C7E6-5E69-861ED01BC048}"/>
              </a:ext>
            </a:extLst>
          </p:cNvPr>
          <p:cNvSpPr txBox="1"/>
          <p:nvPr/>
        </p:nvSpPr>
        <p:spPr>
          <a:xfrm>
            <a:off x="4124027" y="641643"/>
            <a:ext cx="503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080725-11BD-8595-4104-CD218A30EB7B}"/>
              </a:ext>
            </a:extLst>
          </p:cNvPr>
          <p:cNvSpPr txBox="1"/>
          <p:nvPr/>
        </p:nvSpPr>
        <p:spPr>
          <a:xfrm>
            <a:off x="180431" y="1075133"/>
            <a:ext cx="609858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Revenue Management and Rent Collection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23E28DD-0B43-2480-4436-CAD7CE2E6DB8}"/>
              </a:ext>
            </a:extLst>
          </p:cNvPr>
          <p:cNvGrpSpPr/>
          <p:nvPr/>
        </p:nvGrpSpPr>
        <p:grpSpPr>
          <a:xfrm>
            <a:off x="2121124" y="1506020"/>
            <a:ext cx="8315778" cy="556273"/>
            <a:chOff x="1968913" y="285916"/>
            <a:chExt cx="8315778" cy="69533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2223A8E-B88E-87D9-49B7-7878F7B2E100}"/>
                </a:ext>
              </a:extLst>
            </p:cNvPr>
            <p:cNvSpPr/>
            <p:nvPr/>
          </p:nvSpPr>
          <p:spPr>
            <a:xfrm>
              <a:off x="1968913" y="327232"/>
              <a:ext cx="8132765" cy="65401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4F61869-1979-819E-D198-788952FE76C9}"/>
                </a:ext>
              </a:extLst>
            </p:cNvPr>
            <p:cNvSpPr txBox="1"/>
            <p:nvPr/>
          </p:nvSpPr>
          <p:spPr>
            <a:xfrm>
              <a:off x="1968913" y="285916"/>
              <a:ext cx="8315778" cy="6540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Performance Indicators (KPIs) for Rent Collection Effectiveness</a:t>
              </a:r>
            </a:p>
          </p:txBody>
        </p:sp>
      </p:grp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1719879-4C6B-1B40-CCF2-535BA1EE4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91637"/>
              </p:ext>
            </p:extLst>
          </p:nvPr>
        </p:nvGraphicFramePr>
        <p:xfrm>
          <a:off x="180432" y="2213642"/>
          <a:ext cx="11626695" cy="4267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5565">
                  <a:extLst>
                    <a:ext uri="{9D8B030D-6E8A-4147-A177-3AD203B41FA5}">
                      <a16:colId xmlns:a16="http://schemas.microsoft.com/office/drawing/2014/main" val="2441690210"/>
                    </a:ext>
                  </a:extLst>
                </a:gridCol>
                <a:gridCol w="3875565">
                  <a:extLst>
                    <a:ext uri="{9D8B030D-6E8A-4147-A177-3AD203B41FA5}">
                      <a16:colId xmlns:a16="http://schemas.microsoft.com/office/drawing/2014/main" val="2485245534"/>
                    </a:ext>
                  </a:extLst>
                </a:gridCol>
                <a:gridCol w="3875565">
                  <a:extLst>
                    <a:ext uri="{9D8B030D-6E8A-4147-A177-3AD203B41FA5}">
                      <a16:colId xmlns:a16="http://schemas.microsoft.com/office/drawing/2014/main" val="3333020818"/>
                    </a:ext>
                  </a:extLst>
                </a:gridCol>
              </a:tblGrid>
              <a:tr h="7112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Indicator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Measures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Objective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7315371"/>
                  </a:ext>
                </a:extLst>
              </a:tr>
              <a:tr h="7112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Collection Rate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Effectiveness of revenue collection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Increase to near 100%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8721155"/>
                  </a:ext>
                </a:extLst>
              </a:tr>
              <a:tr h="7112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Average Days Delinquent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Speed of payment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Reduce to the minimum possible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0513778"/>
                  </a:ext>
                </a:extLst>
              </a:tr>
              <a:tr h="7112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Bad Debt Rate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Revenue losses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Keep it low (&lt;5%)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1429549"/>
                  </a:ext>
                </a:extLst>
              </a:tr>
              <a:tr h="7112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Eviction Rate due to Non-payment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Quality of collection policy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Minimize as much as possible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3641160"/>
                  </a:ext>
                </a:extLst>
              </a:tr>
              <a:tr h="7112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Cost per Collection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Operational efficiency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Reduce through digital transformation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98649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265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62A675CF-403D-C9E6-AA52-6F7730BE7E37}"/>
              </a:ext>
            </a:extLst>
          </p:cNvPr>
          <p:cNvSpPr/>
          <p:nvPr/>
        </p:nvSpPr>
        <p:spPr>
          <a:xfrm>
            <a:off x="4053596" y="1214010"/>
            <a:ext cx="5678024" cy="624843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Lease Administration *</a:t>
            </a:r>
          </a:p>
        </p:txBody>
      </p:sp>
      <p:sp>
        <p:nvSpPr>
          <p:cNvPr id="17" name="Scroll: Vertical 16">
            <a:extLst>
              <a:ext uri="{FF2B5EF4-FFF2-40B4-BE49-F238E27FC236}">
                <a16:creationId xmlns:a16="http://schemas.microsoft.com/office/drawing/2014/main" id="{9E380716-9069-C837-9452-D5735F1E4AAB}"/>
              </a:ext>
            </a:extLst>
          </p:cNvPr>
          <p:cNvSpPr/>
          <p:nvPr/>
        </p:nvSpPr>
        <p:spPr>
          <a:xfrm>
            <a:off x="3200270" y="1904878"/>
            <a:ext cx="3209010" cy="624843"/>
          </a:xfrm>
          <a:prstGeom prst="verticalScroll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200" b="1" dirty="0">
                <a:solidFill>
                  <a:schemeClr val="tx1"/>
                </a:solidFill>
                <a:latin typeface="Alexandria"/>
              </a:rPr>
              <a:t>Landlord and Tenant Obligations</a:t>
            </a:r>
          </a:p>
        </p:txBody>
      </p:sp>
      <p:sp>
        <p:nvSpPr>
          <p:cNvPr id="20" name="Scroll: Vertical 19">
            <a:extLst>
              <a:ext uri="{FF2B5EF4-FFF2-40B4-BE49-F238E27FC236}">
                <a16:creationId xmlns:a16="http://schemas.microsoft.com/office/drawing/2014/main" id="{D9BF5A3B-7C5F-6FA7-7109-C8847F2129FF}"/>
              </a:ext>
            </a:extLst>
          </p:cNvPr>
          <p:cNvSpPr/>
          <p:nvPr/>
        </p:nvSpPr>
        <p:spPr>
          <a:xfrm>
            <a:off x="6641509" y="1909140"/>
            <a:ext cx="4393770" cy="624843"/>
          </a:xfrm>
          <a:prstGeom prst="verticalScroll">
            <a:avLst/>
          </a:prstGeom>
          <a:solidFill>
            <a:srgbClr val="66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200" b="1" dirty="0">
                <a:solidFill>
                  <a:schemeClr val="tx1"/>
                </a:solidFill>
                <a:latin typeface="Alexandria"/>
              </a:rPr>
              <a:t>Financial Management of Leases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F451C03-5CD4-AD13-CB52-E844F50926EC}"/>
              </a:ext>
            </a:extLst>
          </p:cNvPr>
          <p:cNvSpPr txBox="1"/>
          <p:nvPr/>
        </p:nvSpPr>
        <p:spPr>
          <a:xfrm>
            <a:off x="6699024" y="3861999"/>
            <a:ext cx="3661984" cy="400110"/>
          </a:xfrm>
          <a:prstGeom prst="rect">
            <a:avLst/>
          </a:prstGeom>
          <a:solidFill>
            <a:srgbClr val="FFCC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prstClr val="black"/>
                </a:solidFill>
                <a:latin typeface="Alexandria"/>
              </a:rPr>
              <a:t>Core Processes </a:t>
            </a:r>
            <a:endParaRPr lang="en-US" sz="20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9868339-4ED2-70F0-F905-6971AF79E8A1}"/>
              </a:ext>
            </a:extLst>
          </p:cNvPr>
          <p:cNvSpPr txBox="1"/>
          <p:nvPr/>
        </p:nvSpPr>
        <p:spPr>
          <a:xfrm>
            <a:off x="8169314" y="3369596"/>
            <a:ext cx="3661984" cy="400110"/>
          </a:xfrm>
          <a:prstGeom prst="rect">
            <a:avLst/>
          </a:prstGeom>
          <a:solidFill>
            <a:srgbClr val="FFCC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prstClr val="black"/>
                </a:solidFill>
                <a:latin typeface="Alexandria"/>
              </a:rPr>
              <a:t>The Concept </a:t>
            </a:r>
            <a:endParaRPr lang="en-US" sz="20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14AB84F-BE3F-59D0-75AF-2EF1F1D0498A}"/>
              </a:ext>
            </a:extLst>
          </p:cNvPr>
          <p:cNvSpPr txBox="1"/>
          <p:nvPr/>
        </p:nvSpPr>
        <p:spPr>
          <a:xfrm>
            <a:off x="4507330" y="2622484"/>
            <a:ext cx="3661984" cy="707886"/>
          </a:xfrm>
          <a:prstGeom prst="rect">
            <a:avLst/>
          </a:prstGeom>
          <a:solidFill>
            <a:srgbClr val="AAB1F0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1) Market Analysis and Rent Determination</a:t>
            </a:r>
            <a:endParaRPr lang="en-US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8530016" y="2613377"/>
            <a:ext cx="3661984" cy="707886"/>
          </a:xfrm>
          <a:prstGeom prst="rect">
            <a:avLst/>
          </a:prstGeom>
          <a:solidFill>
            <a:srgbClr val="FF66FF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2) Revenue Management and Rent Collection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D2165-2785-FB3F-E863-5E7C6761FB2A}"/>
              </a:ext>
            </a:extLst>
          </p:cNvPr>
          <p:cNvSpPr/>
          <p:nvPr/>
        </p:nvSpPr>
        <p:spPr>
          <a:xfrm>
            <a:off x="2431829" y="3332766"/>
            <a:ext cx="2898183" cy="687274"/>
          </a:xfrm>
          <a:prstGeom prst="roundRect">
            <a:avLst/>
          </a:prstGeom>
          <a:solidFill>
            <a:srgbClr val="F7FF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Y" sz="2000" b="1" dirty="0">
              <a:solidFill>
                <a:schemeClr val="tx1"/>
              </a:solidFill>
              <a:latin typeface="Alexandria"/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Alexandria"/>
              </a:rPr>
              <a:t>Market Analysis </a:t>
            </a:r>
          </a:p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5E0BC82-37DD-40DF-6E97-244A46FC3B4E}"/>
              </a:ext>
            </a:extLst>
          </p:cNvPr>
          <p:cNvSpPr/>
          <p:nvPr/>
        </p:nvSpPr>
        <p:spPr>
          <a:xfrm>
            <a:off x="599874" y="4686325"/>
            <a:ext cx="2898183" cy="687274"/>
          </a:xfrm>
          <a:prstGeom prst="roundRect">
            <a:avLst/>
          </a:prstGeom>
          <a:solidFill>
            <a:srgbClr val="F7FF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Y" sz="2000" b="1" dirty="0">
              <a:solidFill>
                <a:schemeClr val="tx1"/>
              </a:solidFill>
              <a:latin typeface="Alexandria"/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Alexandria"/>
              </a:rPr>
              <a:t>Property Assessment</a:t>
            </a:r>
          </a:p>
          <a:p>
            <a:pPr algn="ctr"/>
            <a:endParaRPr lang="en-US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CEDCA84-34BD-4775-EFD3-73C515DB8671}"/>
              </a:ext>
            </a:extLst>
          </p:cNvPr>
          <p:cNvSpPr/>
          <p:nvPr/>
        </p:nvSpPr>
        <p:spPr>
          <a:xfrm>
            <a:off x="1468925" y="3984485"/>
            <a:ext cx="2898183" cy="687274"/>
          </a:xfrm>
          <a:prstGeom prst="roundRect">
            <a:avLst/>
          </a:prstGeom>
          <a:solidFill>
            <a:srgbClr val="F7FF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Alexandria"/>
              </a:rPr>
              <a:t>Lease Type Selection</a:t>
            </a:r>
            <a:endParaRPr lang="en-US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30EE1DB-BA5E-B780-854D-570A17F308C3}"/>
              </a:ext>
            </a:extLst>
          </p:cNvPr>
          <p:cNvSpPr/>
          <p:nvPr/>
        </p:nvSpPr>
        <p:spPr>
          <a:xfrm>
            <a:off x="-107545" y="5436510"/>
            <a:ext cx="2898183" cy="687274"/>
          </a:xfrm>
          <a:prstGeom prst="roundRect">
            <a:avLst/>
          </a:prstGeom>
          <a:solidFill>
            <a:srgbClr val="F7FF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Rent Adjustment Provisions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D47D0C-E537-5BA0-2A76-3AE2809ED6E6}"/>
              </a:ext>
            </a:extLst>
          </p:cNvPr>
          <p:cNvSpPr txBox="1"/>
          <p:nvPr/>
        </p:nvSpPr>
        <p:spPr>
          <a:xfrm>
            <a:off x="6892608" y="4865383"/>
            <a:ext cx="3661984" cy="400110"/>
          </a:xfrm>
          <a:prstGeom prst="rect">
            <a:avLst/>
          </a:prstGeom>
          <a:solidFill>
            <a:srgbClr val="FFCC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dirty="0">
                <a:solidFill>
                  <a:prstClr val="black"/>
                </a:solidFill>
                <a:latin typeface="Alexandria"/>
              </a:rPr>
              <a:t>Payment Methods</a:t>
            </a:r>
            <a:endParaRPr lang="en-US" sz="2000" dirty="0">
              <a:latin typeface="Alexandri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37976A-05C9-4FFB-81A0-0130D215EB6A}"/>
              </a:ext>
            </a:extLst>
          </p:cNvPr>
          <p:cNvSpPr txBox="1"/>
          <p:nvPr/>
        </p:nvSpPr>
        <p:spPr>
          <a:xfrm>
            <a:off x="5587625" y="4361299"/>
            <a:ext cx="6501538" cy="400110"/>
          </a:xfrm>
          <a:prstGeom prst="rect">
            <a:avLst/>
          </a:prstGeom>
          <a:solidFill>
            <a:srgbClr val="FFCC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kumimoji="0" lang="en-US" sz="2000" i="0" u="none" strike="noStrike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Essential Components of the Rent Collection Process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239CFF-6A65-5C6F-B469-E3440C8BA789}"/>
              </a:ext>
            </a:extLst>
          </p:cNvPr>
          <p:cNvSpPr txBox="1"/>
          <p:nvPr/>
        </p:nvSpPr>
        <p:spPr>
          <a:xfrm>
            <a:off x="5604377" y="5452857"/>
            <a:ext cx="6483763" cy="400110"/>
          </a:xfrm>
          <a:prstGeom prst="rect">
            <a:avLst/>
          </a:prstGeom>
          <a:solidFill>
            <a:srgbClr val="FFCCFF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kumimoji="0" lang="en-US" sz="2000" i="0" u="none" strike="noStrike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Delinquency Management Strategies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3C7D82A-26B2-2E26-BE6E-CEE80DE388C4}"/>
              </a:ext>
            </a:extLst>
          </p:cNvPr>
          <p:cNvSpPr txBox="1"/>
          <p:nvPr/>
        </p:nvSpPr>
        <p:spPr>
          <a:xfrm>
            <a:off x="5604377" y="5972439"/>
            <a:ext cx="6483765" cy="400110"/>
          </a:xfrm>
          <a:prstGeom prst="rect">
            <a:avLst/>
          </a:prstGeom>
          <a:solidFill>
            <a:srgbClr val="FFCCFF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Performance Indicators (KPIs) for Rent Collection Effectiveness</a:t>
            </a:r>
          </a:p>
        </p:txBody>
      </p: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20" grpId="0" animBg="1"/>
      <p:bldP spid="29" grpId="0" animBg="1"/>
      <p:bldP spid="30" grpId="0" animBg="1"/>
      <p:bldP spid="31" grpId="0" animBg="1"/>
      <p:bldP spid="7" grpId="0" animBg="1"/>
      <p:bldP spid="9" grpId="0" animBg="1"/>
      <p:bldP spid="10" grpId="0" animBg="1"/>
      <p:bldP spid="11" grpId="0" animBg="1"/>
      <p:bldP spid="13" grpId="0" animBg="1"/>
      <p:bldP spid="16" grpId="0" animBg="1"/>
      <p:bldP spid="22" grpId="0" animBg="1"/>
      <p:bldP spid="24" grpId="0" animBg="1"/>
      <p:bldP spid="4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8|5.4|3.8|4.2|4.5|3.7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8|5.4|3.8|4.2|4.5|3.7|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8189</TotalTime>
  <Words>4283</Words>
  <Application>Microsoft Office PowerPoint</Application>
  <PresentationFormat>Widescreen</PresentationFormat>
  <Paragraphs>594</Paragraphs>
  <Slides>46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Inter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67</cp:revision>
  <dcterms:created xsi:type="dcterms:W3CDTF">2023-04-29T09:08:00Z</dcterms:created>
  <dcterms:modified xsi:type="dcterms:W3CDTF">2025-10-11T22:18:37Z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