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8"/>
  </p:notesMasterIdLst>
  <p:sldIdLst>
    <p:sldId id="400" r:id="rId2"/>
    <p:sldId id="345" r:id="rId3"/>
    <p:sldId id="415" r:id="rId4"/>
    <p:sldId id="401" r:id="rId5"/>
    <p:sldId id="362" r:id="rId6"/>
    <p:sldId id="402" r:id="rId7"/>
    <p:sldId id="364" r:id="rId8"/>
    <p:sldId id="365" r:id="rId9"/>
    <p:sldId id="366" r:id="rId10"/>
    <p:sldId id="413" r:id="rId11"/>
    <p:sldId id="410" r:id="rId12"/>
    <p:sldId id="414" r:id="rId13"/>
    <p:sldId id="411" r:id="rId14"/>
    <p:sldId id="412" r:id="rId15"/>
    <p:sldId id="403" r:id="rId16"/>
    <p:sldId id="322" r:id="rId17"/>
    <p:sldId id="368" r:id="rId18"/>
    <p:sldId id="369" r:id="rId19"/>
    <p:sldId id="370" r:id="rId20"/>
    <p:sldId id="371" r:id="rId21"/>
    <p:sldId id="372" r:id="rId22"/>
    <p:sldId id="404" r:id="rId23"/>
    <p:sldId id="374" r:id="rId24"/>
    <p:sldId id="405" r:id="rId25"/>
    <p:sldId id="376" r:id="rId26"/>
    <p:sldId id="378" r:id="rId27"/>
    <p:sldId id="406" r:id="rId28"/>
    <p:sldId id="380" r:id="rId29"/>
    <p:sldId id="407" r:id="rId30"/>
    <p:sldId id="382" r:id="rId31"/>
    <p:sldId id="383" r:id="rId32"/>
    <p:sldId id="384" r:id="rId33"/>
    <p:sldId id="385" r:id="rId34"/>
    <p:sldId id="386" r:id="rId35"/>
    <p:sldId id="387" r:id="rId36"/>
    <p:sldId id="388" r:id="rId37"/>
    <p:sldId id="408" r:id="rId38"/>
    <p:sldId id="392" r:id="rId39"/>
    <p:sldId id="393" r:id="rId40"/>
    <p:sldId id="394" r:id="rId41"/>
    <p:sldId id="409" r:id="rId42"/>
    <p:sldId id="395" r:id="rId43"/>
    <p:sldId id="396" r:id="rId44"/>
    <p:sldId id="397" r:id="rId45"/>
    <p:sldId id="359" r:id="rId46"/>
    <p:sldId id="3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1" d="100"/>
          <a:sy n="71" d="100"/>
        </p:scale>
        <p:origin x="61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3A3723-4E47-4CE7-A430-57FFAF04E91C}"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CD5922-EF21-47BE-96AB-0C6C9B36181B}" type="slidenum">
              <a:rPr lang="en-US" smtClean="0"/>
              <a:t>‹#›</a:t>
            </a:fld>
            <a:endParaRPr lang="en-US"/>
          </a:p>
        </p:txBody>
      </p:sp>
    </p:spTree>
    <p:extLst>
      <p:ext uri="{BB962C8B-B14F-4D97-AF65-F5344CB8AC3E}">
        <p14:creationId xmlns:p14="http://schemas.microsoft.com/office/powerpoint/2010/main" val="119154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47993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887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CD5922-EF21-47BE-96AB-0C6C9B36181B}" type="slidenum">
              <a:rPr lang="en-US" smtClean="0"/>
              <a:t>41</a:t>
            </a:fld>
            <a:endParaRPr lang="en-US"/>
          </a:p>
        </p:txBody>
      </p:sp>
    </p:spTree>
    <p:extLst>
      <p:ext uri="{BB962C8B-B14F-4D97-AF65-F5344CB8AC3E}">
        <p14:creationId xmlns:p14="http://schemas.microsoft.com/office/powerpoint/2010/main" val="827077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1750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20826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1400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8660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4756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0613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69506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01540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04779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53849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96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2575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08116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4090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7701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3561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2691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0383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26348673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4.jpg"/><Relationship Id="rId5" Type="http://schemas.openxmlformats.org/officeDocument/2006/relationships/image" Target="../media/image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81741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chemeClr val="tx1">
                    <a:lumMod val="65000"/>
                    <a:lumOff val="35000"/>
                  </a:schemeClr>
                </a:solidFill>
                <a:effectLst/>
                <a:uLnTx/>
                <a:uFillTx/>
                <a:latin typeface="Times New Roman" panose="02020603050405020304" pitchFamily="18" charset="0"/>
                <a:cs typeface="Times New Roman" panose="02020603050405020304" pitchFamily="18" charset="0"/>
              </a:rPr>
              <a:t>Understanding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a:t>
            </a: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Meaning 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Life Cycle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Successful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Benefits of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Obstacles of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Manager's Role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693411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 steps to effective project time management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1644519" y="2492019"/>
            <a:ext cx="8590460" cy="3046988"/>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1. Plan your project</a:t>
            </a:r>
          </a:p>
          <a:p>
            <a:pPr marL="342900" lvl="1" algn="just" defTabSz="685800" fontAlgn="base">
              <a:defRPr/>
            </a:pPr>
            <a:r>
              <a:rPr lang="en-US" sz="2400" kern="0" dirty="0">
                <a:solidFill>
                  <a:schemeClr val="tx1">
                    <a:lumMod val="65000"/>
                    <a:lumOff val="35000"/>
                  </a:schemeClr>
                </a:solidFill>
              </a:rPr>
              <a:t>2. Define your deliverables</a:t>
            </a:r>
          </a:p>
          <a:p>
            <a:pPr marL="342900" lvl="1" algn="just" defTabSz="685800" fontAlgn="base">
              <a:defRPr/>
            </a:pPr>
            <a:r>
              <a:rPr lang="en-US" sz="2400" kern="0" dirty="0">
                <a:solidFill>
                  <a:schemeClr val="tx1">
                    <a:lumMod val="65000"/>
                    <a:lumOff val="35000"/>
                  </a:schemeClr>
                </a:solidFill>
              </a:rPr>
              <a:t>3. Organize project tasks</a:t>
            </a:r>
          </a:p>
          <a:p>
            <a:pPr marL="342900" lvl="1" algn="just" defTabSz="685800" fontAlgn="base">
              <a:defRPr/>
            </a:pPr>
            <a:r>
              <a:rPr lang="en-US" sz="2400" kern="0" dirty="0">
                <a:solidFill>
                  <a:schemeClr val="tx1">
                    <a:lumMod val="65000"/>
                    <a:lumOff val="35000"/>
                  </a:schemeClr>
                </a:solidFill>
              </a:rPr>
              <a:t>4. Create a timeline</a:t>
            </a:r>
          </a:p>
          <a:p>
            <a:pPr marL="342900" lvl="1" algn="just" defTabSz="685800" fontAlgn="base">
              <a:defRPr/>
            </a:pPr>
            <a:r>
              <a:rPr lang="en-US" sz="2400" kern="0" dirty="0">
                <a:solidFill>
                  <a:schemeClr val="tx1">
                    <a:lumMod val="65000"/>
                    <a:lumOff val="35000"/>
                  </a:schemeClr>
                </a:solidFill>
              </a:rPr>
              <a:t>5. Assign jobs</a:t>
            </a:r>
          </a:p>
          <a:p>
            <a:pPr marL="342900" lvl="1" algn="just" defTabSz="685800" fontAlgn="base">
              <a:defRPr/>
            </a:pPr>
            <a:r>
              <a:rPr lang="en-US" sz="2400" kern="0" dirty="0">
                <a:solidFill>
                  <a:schemeClr val="tx1">
                    <a:lumMod val="65000"/>
                    <a:lumOff val="35000"/>
                  </a:schemeClr>
                </a:solidFill>
              </a:rPr>
              <a:t>6. Use project planning tools</a:t>
            </a:r>
          </a:p>
          <a:p>
            <a:pPr marL="342900" lvl="1" algn="just" defTabSz="685800" fontAlgn="base">
              <a:defRPr/>
            </a:pPr>
            <a:r>
              <a:rPr lang="en-US" sz="2400" kern="0" dirty="0">
                <a:solidFill>
                  <a:schemeClr val="tx1">
                    <a:lumMod val="65000"/>
                    <a:lumOff val="35000"/>
                  </a:schemeClr>
                </a:solidFill>
              </a:rPr>
              <a:t>7. Communicate regularly</a:t>
            </a:r>
          </a:p>
          <a:p>
            <a:pPr marL="342900" lvl="1" algn="just" defTabSz="685800" fontAlgn="base">
              <a:defRPr/>
            </a:pPr>
            <a:r>
              <a:rPr lang="en-US" sz="2400" kern="0" dirty="0">
                <a:solidFill>
                  <a:schemeClr val="tx1">
                    <a:lumMod val="65000"/>
                    <a:lumOff val="35000"/>
                  </a:schemeClr>
                </a:solidFill>
              </a:rPr>
              <a:t>8. Minimize distractions</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409140" y="2155119"/>
            <a:ext cx="3139712" cy="3804234"/>
          </a:xfrm>
          <a:prstGeom prst="rect">
            <a:avLst/>
          </a:prstGeom>
        </p:spPr>
      </p:pic>
    </p:spTree>
    <p:extLst>
      <p:ext uri="{BB962C8B-B14F-4D97-AF65-F5344CB8AC3E}">
        <p14:creationId xmlns:p14="http://schemas.microsoft.com/office/powerpoint/2010/main" val="160875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489467" y="1476341"/>
            <a:ext cx="9902228" cy="532453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chemeClr val="tx1">
                    <a:lumMod val="65000"/>
                    <a:lumOff val="35000"/>
                  </a:schemeClr>
                </a:solidFill>
                <a:effectLst/>
                <a:uLnTx/>
                <a:uFillTx/>
                <a:latin typeface="Times New Roman" panose="02020603050405020304" pitchFamily="18" charset="0"/>
                <a:cs typeface="Times New Roman" panose="02020603050405020304" pitchFamily="18" charset="0"/>
              </a:rPr>
              <a:t>Understanding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14253596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660511"/>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Understanding Project Management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526500"/>
            <a:ext cx="8578137" cy="1431161"/>
          </a:xfrm>
          <a:prstGeom prst="rect">
            <a:avLst/>
          </a:prstGeom>
          <a:noFill/>
        </p:spPr>
        <p:txBody>
          <a:bodyPr wrap="square" rtlCol="0">
            <a:spAutoFit/>
          </a:bodyPr>
          <a:lstStyle/>
          <a:p>
            <a:pPr algn="just">
              <a:spcAft>
                <a:spcPts val="1800"/>
              </a:spcAft>
            </a:pPr>
            <a:r>
              <a:rPr lang="en-US" sz="2400" dirty="0">
                <a:solidFill>
                  <a:schemeClr val="tx1">
                    <a:lumMod val="65000"/>
                    <a:lumOff val="35000"/>
                  </a:schemeClr>
                </a:solidFill>
              </a:rPr>
              <a:t>In order to understand project management, one must begin with the definition of a project. </a:t>
            </a:r>
          </a:p>
          <a:p>
            <a:pPr algn="just">
              <a:spcAft>
                <a:spcPts val="1800"/>
              </a:spcAft>
            </a:pPr>
            <a:r>
              <a:rPr lang="en-US" sz="2400" dirty="0">
                <a:solidFill>
                  <a:schemeClr val="tx1">
                    <a:lumMod val="65000"/>
                    <a:lumOff val="35000"/>
                  </a:schemeClr>
                </a:solidFill>
              </a:rPr>
              <a:t>A project can be any series of activities and tasks.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9117349" y="5530261"/>
            <a:ext cx="2782366" cy="1270615"/>
          </a:xfrm>
          <a:prstGeom prst="rect">
            <a:avLst/>
          </a:prstGeom>
        </p:spPr>
      </p:pic>
    </p:spTree>
    <p:extLst>
      <p:ext uri="{BB962C8B-B14F-4D97-AF65-F5344CB8AC3E}">
        <p14:creationId xmlns:p14="http://schemas.microsoft.com/office/powerpoint/2010/main" val="1573697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a:t>
            </a: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3471743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93428"/>
          </a:xfrm>
          <a:prstGeom prst="rect">
            <a:avLst/>
          </a:prstGeom>
          <a:noFill/>
        </p:spPr>
        <p:txBody>
          <a:bodyPr wrap="square" rtlCol="0">
            <a:spAutoFit/>
          </a:bodyPr>
          <a:lstStyle/>
          <a:p>
            <a:pPr lvl="0" defTabSz="685800">
              <a:defRPr/>
            </a:pPr>
            <a:r>
              <a:rPr lang="en-US" sz="2000" b="1" kern="0" dirty="0">
                <a:solidFill>
                  <a:schemeClr val="tx1">
                    <a:lumMod val="65000"/>
                    <a:lumOff val="35000"/>
                  </a:schemeClr>
                </a:solidFill>
              </a:rPr>
              <a:t>A project: </a:t>
            </a:r>
            <a:r>
              <a:rPr lang="en-US" sz="2000" kern="0" dirty="0">
                <a:solidFill>
                  <a:schemeClr val="tx1">
                    <a:lumMod val="65000"/>
                    <a:lumOff val="35000"/>
                  </a:schemeClr>
                </a:solidFill>
              </a:rPr>
              <a:t>is a temporary endeavor undertaken to create a unique product, service, or result</a:t>
            </a:r>
            <a:r>
              <a:rPr lang="en-US" sz="2000" kern="0" dirty="0" smtClean="0">
                <a:solidFill>
                  <a:schemeClr val="tx1">
                    <a:lumMod val="65000"/>
                    <a:lumOff val="35000"/>
                  </a:schemeClr>
                </a:solidFill>
              </a:rPr>
              <a:t>.</a:t>
            </a:r>
            <a:endParaRPr lang="en-US" sz="2000" kern="0" dirty="0">
              <a:solidFill>
                <a:schemeClr val="tx1">
                  <a:lumMod val="65000"/>
                  <a:lumOff val="35000"/>
                </a:schemeClr>
              </a:solidFill>
            </a:endParaRPr>
          </a:p>
          <a:p>
            <a:pPr lvl="0"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Project characteristic:</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temporary.</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Has definite beginning and end, the end is reached when the project’s objective have been achieved.</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unique.</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Every project creates a unique product, service, or results.</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Progressively elaborated.</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Progressively: </a:t>
            </a:r>
            <a:r>
              <a:rPr lang="en-GB" sz="2000" kern="0" dirty="0">
                <a:solidFill>
                  <a:schemeClr val="tx1">
                    <a:lumMod val="65000"/>
                    <a:lumOff val="35000"/>
                  </a:schemeClr>
                </a:solidFill>
              </a:rPr>
              <a:t>proceeding in steps.</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Elaborated: </a:t>
            </a:r>
            <a:r>
              <a:rPr lang="en-GB" sz="2000" kern="0" dirty="0">
                <a:solidFill>
                  <a:schemeClr val="tx1">
                    <a:lumMod val="65000"/>
                    <a:lumOff val="35000"/>
                  </a:schemeClr>
                </a:solidFill>
              </a:rPr>
              <a:t>worked with care and detail.</a:t>
            </a:r>
            <a:endParaRPr lang="en-US" sz="2000" kern="0" dirty="0">
              <a:solidFill>
                <a:schemeClr val="tx1">
                  <a:lumMod val="65000"/>
                  <a:lumOff val="35000"/>
                </a:schemeClr>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84737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155119"/>
            <a:ext cx="7591914" cy="3693319"/>
          </a:xfrm>
          <a:prstGeom prst="rect">
            <a:avLst/>
          </a:prstGeom>
          <a:noFill/>
        </p:spPr>
        <p:txBody>
          <a:bodyPr wrap="square" rtlCol="0">
            <a:spAutoFit/>
          </a:bodyPr>
          <a:lstStyle/>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The temporary nature of projects indicates that a project has a definite beginning and end.</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Temporary </a:t>
            </a:r>
            <a:r>
              <a:rPr lang="en-US" sz="2400" u="sng" kern="0" dirty="0">
                <a:solidFill>
                  <a:schemeClr val="tx1">
                    <a:lumMod val="65000"/>
                    <a:lumOff val="35000"/>
                  </a:schemeClr>
                </a:solidFill>
              </a:rPr>
              <a:t>does not necessarily </a:t>
            </a:r>
            <a:r>
              <a:rPr lang="en-US" sz="2400" kern="0" dirty="0">
                <a:solidFill>
                  <a:schemeClr val="tx1">
                    <a:lumMod val="65000"/>
                    <a:lumOff val="35000"/>
                  </a:schemeClr>
                </a:solidFill>
              </a:rPr>
              <a:t>mean a project has </a:t>
            </a:r>
            <a:r>
              <a:rPr lang="en-US" sz="2400" u="sng" kern="0" dirty="0">
                <a:solidFill>
                  <a:schemeClr val="tx1">
                    <a:lumMod val="65000"/>
                    <a:lumOff val="35000"/>
                  </a:schemeClr>
                </a:solidFill>
              </a:rPr>
              <a:t>a short duration</a:t>
            </a:r>
            <a:r>
              <a:rPr lang="en-US" sz="2400" kern="0" dirty="0">
                <a:solidFill>
                  <a:schemeClr val="tx1">
                    <a:lumMod val="65000"/>
                    <a:lumOff val="35000"/>
                  </a:schemeClr>
                </a:solidFill>
              </a:rPr>
              <a:t>.</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 The </a:t>
            </a:r>
            <a:r>
              <a:rPr lang="en-US" sz="2400" u="sng" kern="0" dirty="0">
                <a:solidFill>
                  <a:schemeClr val="tx1">
                    <a:lumMod val="65000"/>
                    <a:lumOff val="35000"/>
                  </a:schemeClr>
                </a:solidFill>
              </a:rPr>
              <a:t>end of the project</a:t>
            </a:r>
            <a:r>
              <a:rPr lang="en-US" sz="2400" kern="0" dirty="0">
                <a:solidFill>
                  <a:schemeClr val="tx1">
                    <a:lumMod val="65000"/>
                    <a:lumOff val="35000"/>
                  </a:schemeClr>
                </a:solidFill>
              </a:rPr>
              <a:t> is reached when </a:t>
            </a:r>
            <a:r>
              <a:rPr lang="en-US" sz="2400" u="sng" kern="0" dirty="0">
                <a:solidFill>
                  <a:schemeClr val="tx1">
                    <a:lumMod val="65000"/>
                    <a:lumOff val="35000"/>
                  </a:schemeClr>
                </a:solidFill>
              </a:rPr>
              <a:t>one or more of the following </a:t>
            </a:r>
            <a:r>
              <a:rPr lang="en-US" sz="2400" kern="0" dirty="0">
                <a:solidFill>
                  <a:schemeClr val="tx1">
                    <a:lumMod val="65000"/>
                    <a:lumOff val="35000"/>
                  </a:schemeClr>
                </a:solidFill>
              </a:rPr>
              <a:t>is </a:t>
            </a:r>
            <a:r>
              <a:rPr lang="en-US" sz="2400" kern="0" dirty="0" smtClean="0">
                <a:solidFill>
                  <a:schemeClr val="tx1">
                    <a:lumMod val="65000"/>
                    <a:lumOff val="35000"/>
                  </a:schemeClr>
                </a:solidFill>
              </a:rPr>
              <a:t>true:</a:t>
            </a:r>
          </a:p>
          <a:p>
            <a:pPr lvl="0" algn="just" defTabSz="685800">
              <a:defRPr/>
            </a:pPr>
            <a:endParaRPr lang="en-US" sz="2400" kern="0" dirty="0" smtClean="0">
              <a:solidFill>
                <a:schemeClr val="tx1">
                  <a:lumMod val="65000"/>
                  <a:lumOff val="35000"/>
                </a:schemeClr>
              </a:solidFill>
            </a:endParaRP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project’s objectives have been achieved;</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objectives will not or cannot be met;</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07493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Ending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411780" y="2295656"/>
            <a:ext cx="8590460" cy="3354765"/>
          </a:xfrm>
          <a:prstGeom prst="rect">
            <a:avLst/>
          </a:prstGeom>
          <a:noFill/>
        </p:spPr>
        <p:txBody>
          <a:bodyPr wrap="square" rtlCol="0">
            <a:spAutoFit/>
          </a:bodyPr>
          <a:lstStyle/>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Funding is exhausted or no longer available for allocation to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need for the project no longer exists (e.g., the customer no longer wants the project completed, a change</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in strategy or priority ends the project, the organizational management provides direction to end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human or physical resources are no longer available; or</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project is terminated for legal cause or convenience.</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962088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692479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time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295656"/>
            <a:ext cx="8590460" cy="2677656"/>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Project time management is the process of planning, scheduling </a:t>
            </a:r>
            <a:r>
              <a:rPr lang="en-US" sz="2400" kern="0" dirty="0" smtClean="0">
                <a:solidFill>
                  <a:schemeClr val="tx1">
                    <a:lumMod val="65000"/>
                    <a:lumOff val="35000"/>
                  </a:schemeClr>
                </a:solidFill>
              </a:rPr>
              <a:t>and overseeing </a:t>
            </a:r>
            <a:r>
              <a:rPr lang="en-US" sz="2400" kern="0" dirty="0">
                <a:solidFill>
                  <a:schemeClr val="tx1">
                    <a:lumMod val="65000"/>
                    <a:lumOff val="35000"/>
                  </a:schemeClr>
                </a:solidFill>
              </a:rPr>
              <a:t>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409140" y="2155119"/>
            <a:ext cx="3139712" cy="3804234"/>
          </a:xfrm>
          <a:prstGeom prst="rect">
            <a:avLst/>
          </a:prstGeom>
        </p:spPr>
      </p:pic>
    </p:spTree>
    <p:extLst>
      <p:ext uri="{BB962C8B-B14F-4D97-AF65-F5344CB8AC3E}">
        <p14:creationId xmlns:p14="http://schemas.microsoft.com/office/powerpoint/2010/main" val="299555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24218258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69861"/>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4477" y="2008528"/>
            <a:ext cx="10413770" cy="4154984"/>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r>
              <a:rPr lang="en-US" sz="2400" dirty="0" smtClean="0">
                <a:solidFill>
                  <a:srgbClr val="000000"/>
                </a:solidFill>
              </a:rPr>
              <a:t>:</a:t>
            </a:r>
            <a:endParaRPr lang="en-US" sz="2400" dirty="0">
              <a:solidFill>
                <a:srgbClr val="000000"/>
              </a:solidFill>
            </a:endParaRPr>
          </a:p>
          <a:p>
            <a:pPr fontAlgn="base"/>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Shorter deadlines:</a:t>
            </a:r>
            <a:r>
              <a:rPr lang="en-US" sz="2400" dirty="0">
                <a:solidFill>
                  <a:srgbClr val="000000"/>
                </a:solidFill>
              </a:rPr>
              <a:t> </a:t>
            </a:r>
            <a:r>
              <a:rPr lang="en-US" sz="2400" dirty="0"/>
              <a:t>Proper time management makes it easier to complete tasks on time, ensuring customer satisfaction and helping you maintain a competitive edge in your market.</a:t>
            </a:r>
          </a:p>
          <a:p>
            <a:pPr fontAlgn="base">
              <a:buFont typeface="Arial" panose="020B0604020202020204" pitchFamily="34" charset="0"/>
              <a:buChar char="•"/>
            </a:pPr>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Better use of resources: </a:t>
            </a:r>
            <a:r>
              <a:rPr lang="en-US" sz="2400" dirty="0"/>
              <a:t>Managing project timelines also helps improve employee efficiency as you redistribute unbalanced workloads. By keeping your finger on the pulse of all activities, you’ll see if someone’s carrying more than their fair share of the burden</a:t>
            </a:r>
          </a:p>
        </p:txBody>
      </p:sp>
    </p:spTree>
    <p:extLst>
      <p:ext uri="{BB962C8B-B14F-4D97-AF65-F5344CB8AC3E}">
        <p14:creationId xmlns:p14="http://schemas.microsoft.com/office/powerpoint/2010/main" val="152602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19684"/>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4477" y="2008528"/>
            <a:ext cx="10413770" cy="3785652"/>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r>
              <a:rPr lang="en-US" sz="2400" dirty="0" smtClean="0">
                <a:solidFill>
                  <a:srgbClr val="000000"/>
                </a:solidFill>
              </a:rPr>
              <a:t>:</a:t>
            </a:r>
            <a:endParaRPr lang="en-US" sz="2400" dirty="0">
              <a:solidFill>
                <a:srgbClr val="000000"/>
              </a:solidFill>
            </a:endParaRPr>
          </a:p>
          <a:p>
            <a:pPr fontAlgn="base"/>
            <a:endParaRPr lang="en-US" sz="2400" dirty="0">
              <a:solidFill>
                <a:srgbClr val="000000"/>
              </a:solidFill>
            </a:endParaRPr>
          </a:p>
          <a:p>
            <a:pPr fontAlgn="base">
              <a:buFont typeface="Arial" panose="020B0604020202020204" pitchFamily="34" charset="0"/>
              <a:buChar char="•"/>
            </a:pPr>
            <a:r>
              <a:rPr lang="en-US" sz="2400" b="1" dirty="0" smtClean="0">
                <a:solidFill>
                  <a:srgbClr val="000000"/>
                </a:solidFill>
                <a:latin typeface="sofia-pro"/>
              </a:rPr>
              <a:t>   Controlled </a:t>
            </a:r>
            <a:r>
              <a:rPr lang="en-US" sz="2400" b="1" dirty="0">
                <a:solidFill>
                  <a:srgbClr val="000000"/>
                </a:solidFill>
                <a:latin typeface="sofia-pro"/>
              </a:rPr>
              <a:t>budgets: </a:t>
            </a:r>
            <a:r>
              <a:rPr lang="en-US" sz="2400" dirty="0"/>
              <a:t>Time management helps control project costs by ensuring timely completion of activities and preventing delays that would otherwise lead to additional expenses.</a:t>
            </a:r>
          </a:p>
          <a:p>
            <a:pPr fontAlgn="base">
              <a:buFont typeface="Arial" panose="020B0604020202020204" pitchFamily="34" charset="0"/>
              <a:buChar char="•"/>
            </a:pPr>
            <a:endParaRPr lang="en-US" sz="2400" dirty="0">
              <a:solidFill>
                <a:srgbClr val="000000"/>
              </a:solidFill>
              <a:latin typeface="sofia-pro"/>
            </a:endParaRPr>
          </a:p>
          <a:p>
            <a:pPr indent="-342900" fontAlgn="base">
              <a:buFont typeface="Arial" panose="020B0604020202020204" pitchFamily="34" charset="0"/>
              <a:buChar char="•"/>
            </a:pPr>
            <a:r>
              <a:rPr lang="en-US" sz="2400" b="1" dirty="0">
                <a:solidFill>
                  <a:srgbClr val="000000"/>
                </a:solidFill>
                <a:latin typeface="sofia-pro"/>
              </a:rPr>
              <a:t>Improved communication: </a:t>
            </a:r>
            <a:r>
              <a:rPr lang="en-US" sz="2400" dirty="0"/>
              <a:t>By adhering to project schedules, project managers have the details they need to update stakeholders and set clear expectations.</a:t>
            </a:r>
          </a:p>
        </p:txBody>
      </p:sp>
    </p:spTree>
    <p:extLst>
      <p:ext uri="{BB962C8B-B14F-4D97-AF65-F5344CB8AC3E}">
        <p14:creationId xmlns:p14="http://schemas.microsoft.com/office/powerpoint/2010/main" val="404588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25108964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3209" y="613045"/>
            <a:ext cx="7273145"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Project Management Life Cycle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Project Management Process Groups</a:t>
            </a:r>
          </a:p>
        </p:txBody>
      </p:sp>
      <p:sp>
        <p:nvSpPr>
          <p:cNvPr id="15" name="Rectangle 14">
            <a:extLst>
              <a:ext uri="{FF2B5EF4-FFF2-40B4-BE49-F238E27FC236}">
                <a16:creationId xmlns="" xmlns:a16="http://schemas.microsoft.com/office/drawing/2014/main" id="{4E89CDAB-ABCB-480A-98C3-892112AFA1D5}"/>
              </a:ext>
            </a:extLst>
          </p:cNvPr>
          <p:cNvSpPr/>
          <p:nvPr/>
        </p:nvSpPr>
        <p:spPr>
          <a:xfrm>
            <a:off x="5126573" y="1672185"/>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Initiation </a:t>
            </a:r>
            <a:endPar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9" name="Down Arrow 5">
            <a:extLst>
              <a:ext uri="{FF2B5EF4-FFF2-40B4-BE49-F238E27FC236}">
                <a16:creationId xmlns="" xmlns:a16="http://schemas.microsoft.com/office/drawing/2014/main" id="{AD4174B9-5CD3-4AEF-B09E-48151588CBB3}"/>
              </a:ext>
            </a:extLst>
          </p:cNvPr>
          <p:cNvSpPr/>
          <p:nvPr/>
        </p:nvSpPr>
        <p:spPr>
          <a:xfrm>
            <a:off x="8665701" y="3111330"/>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 xmlns:a16="http://schemas.microsoft.com/office/drawing/2014/main" id="{A0B879FB-B0CE-48D7-9ACB-EC18C7225EBA}"/>
              </a:ext>
            </a:extLst>
          </p:cNvPr>
          <p:cNvSpPr/>
          <p:nvPr/>
        </p:nvSpPr>
        <p:spPr>
          <a:xfrm>
            <a:off x="7181397" y="2984425"/>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 xmlns:a16="http://schemas.microsoft.com/office/drawing/2014/main" id="{70DFDB89-D929-4E40-85EC-0908725AD4E1}"/>
              </a:ext>
            </a:extLst>
          </p:cNvPr>
          <p:cNvSpPr/>
          <p:nvPr/>
        </p:nvSpPr>
        <p:spPr>
          <a:xfrm>
            <a:off x="5126573" y="274009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Planning</a:t>
            </a:r>
          </a:p>
        </p:txBody>
      </p:sp>
      <p:sp>
        <p:nvSpPr>
          <p:cNvPr id="22" name="Rectangle 21">
            <a:extLst>
              <a:ext uri="{FF2B5EF4-FFF2-40B4-BE49-F238E27FC236}">
                <a16:creationId xmlns="" xmlns:a16="http://schemas.microsoft.com/office/drawing/2014/main" id="{162F6AB0-014F-4DB9-B783-97CB7AF89DC4}"/>
              </a:ext>
            </a:extLst>
          </p:cNvPr>
          <p:cNvSpPr/>
          <p:nvPr/>
        </p:nvSpPr>
        <p:spPr>
          <a:xfrm>
            <a:off x="7819773" y="360372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Controlling </a:t>
            </a:r>
          </a:p>
        </p:txBody>
      </p:sp>
      <p:sp>
        <p:nvSpPr>
          <p:cNvPr id="23" name="Rectangle 22">
            <a:extLst>
              <a:ext uri="{FF2B5EF4-FFF2-40B4-BE49-F238E27FC236}">
                <a16:creationId xmlns="" xmlns:a16="http://schemas.microsoft.com/office/drawing/2014/main" id="{6EFA89B0-199C-497C-8BFD-E8D27067CDFA}"/>
              </a:ext>
            </a:extLst>
          </p:cNvPr>
          <p:cNvSpPr/>
          <p:nvPr/>
        </p:nvSpPr>
        <p:spPr>
          <a:xfrm>
            <a:off x="2424113" y="361516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Execution</a:t>
            </a:r>
          </a:p>
        </p:txBody>
      </p:sp>
      <p:sp>
        <p:nvSpPr>
          <p:cNvPr id="24" name="Rectangle 23">
            <a:extLst>
              <a:ext uri="{FF2B5EF4-FFF2-40B4-BE49-F238E27FC236}">
                <a16:creationId xmlns="" xmlns:a16="http://schemas.microsoft.com/office/drawing/2014/main" id="{5FEC7FD0-DAC9-428B-A465-A6C8F4EEDB61}"/>
              </a:ext>
            </a:extLst>
          </p:cNvPr>
          <p:cNvSpPr/>
          <p:nvPr/>
        </p:nvSpPr>
        <p:spPr>
          <a:xfrm>
            <a:off x="5146374" y="434204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Closeout </a:t>
            </a:r>
          </a:p>
        </p:txBody>
      </p:sp>
      <p:sp>
        <p:nvSpPr>
          <p:cNvPr id="25" name="Down Arrow 15">
            <a:extLst>
              <a:ext uri="{FF2B5EF4-FFF2-40B4-BE49-F238E27FC236}">
                <a16:creationId xmlns="" xmlns:a16="http://schemas.microsoft.com/office/drawing/2014/main" id="{445BC1B1-5A00-4B69-88C6-F840BF3EA2EF}"/>
              </a:ext>
            </a:extLst>
          </p:cNvPr>
          <p:cNvSpPr/>
          <p:nvPr/>
        </p:nvSpPr>
        <p:spPr>
          <a:xfrm>
            <a:off x="5979481" y="2370253"/>
            <a:ext cx="349008" cy="418755"/>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 xmlns:a16="http://schemas.microsoft.com/office/drawing/2014/main" id="{D6953E02-D29E-4F5C-86C6-F6DC0EA87801}"/>
              </a:ext>
            </a:extLst>
          </p:cNvPr>
          <p:cNvSpPr/>
          <p:nvPr/>
        </p:nvSpPr>
        <p:spPr>
          <a:xfrm>
            <a:off x="3374555" y="2992666"/>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Down Arrow 17">
            <a:extLst>
              <a:ext uri="{FF2B5EF4-FFF2-40B4-BE49-F238E27FC236}">
                <a16:creationId xmlns="" xmlns:a16="http://schemas.microsoft.com/office/drawing/2014/main" id="{1E3B95EB-BB9B-4136-B4D6-4E6F4FAA2A9D}"/>
              </a:ext>
            </a:extLst>
          </p:cNvPr>
          <p:cNvSpPr/>
          <p:nvPr/>
        </p:nvSpPr>
        <p:spPr>
          <a:xfrm>
            <a:off x="3293261" y="3119571"/>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 xmlns:a16="http://schemas.microsoft.com/office/drawing/2014/main" id="{BD6CBC19-9202-460F-A199-0FBFA9592223}"/>
              </a:ext>
            </a:extLst>
          </p:cNvPr>
          <p:cNvSpPr/>
          <p:nvPr/>
        </p:nvSpPr>
        <p:spPr>
          <a:xfrm rot="16200000">
            <a:off x="8682704" y="4409488"/>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 xmlns:a16="http://schemas.microsoft.com/office/drawing/2014/main" id="{AEFD760C-93FB-4DEC-8EFD-A8AA7819CEB9}"/>
              </a:ext>
            </a:extLst>
          </p:cNvPr>
          <p:cNvSpPr/>
          <p:nvPr/>
        </p:nvSpPr>
        <p:spPr>
          <a:xfrm rot="16200000">
            <a:off x="3267620" y="4425969"/>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ight Arrow 20">
            <a:extLst>
              <a:ext uri="{FF2B5EF4-FFF2-40B4-BE49-F238E27FC236}">
                <a16:creationId xmlns="" xmlns:a16="http://schemas.microsoft.com/office/drawing/2014/main" id="{920950DD-9562-4BB2-A902-5B1CFE44F85A}"/>
              </a:ext>
            </a:extLst>
          </p:cNvPr>
          <p:cNvSpPr/>
          <p:nvPr/>
        </p:nvSpPr>
        <p:spPr>
          <a:xfrm>
            <a:off x="3375317" y="4591656"/>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ight Arrow 22">
            <a:extLst>
              <a:ext uri="{FF2B5EF4-FFF2-40B4-BE49-F238E27FC236}">
                <a16:creationId xmlns="" xmlns:a16="http://schemas.microsoft.com/office/drawing/2014/main" id="{D8780BE7-0332-4CEF-B843-919322F07946}"/>
              </a:ext>
            </a:extLst>
          </p:cNvPr>
          <p:cNvSpPr/>
          <p:nvPr/>
        </p:nvSpPr>
        <p:spPr>
          <a:xfrm rot="10800000">
            <a:off x="7224040" y="4602659"/>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3" name="TextBox 32">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396386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plus(in)">
                                      <p:cBhvr>
                                        <p:cTn id="12" dur="20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randombar(horizontal)">
                                      <p:cBhvr>
                                        <p:cTn id="21" dur="500"/>
                                        <p:tgtEl>
                                          <p:spTgt spid="20"/>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randombar(horizontal)">
                                      <p:cBhvr>
                                        <p:cTn id="24" dur="500"/>
                                        <p:tgtEl>
                                          <p:spTgt spid="26"/>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randombar(horizontal)">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1st PM Process Group</a:t>
            </a:r>
          </a:p>
          <a:p>
            <a:r>
              <a:rPr lang="en-US" sz="2800" b="1" dirty="0">
                <a:latin typeface="Times New Roman" panose="02020603050405020304" pitchFamily="18" charset="0"/>
                <a:cs typeface="Times New Roman" panose="02020603050405020304" pitchFamily="18" charset="0"/>
              </a:rPr>
              <a:t>Project initiation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Selection of the best project given resource limits</a:t>
            </a:r>
          </a:p>
          <a:p>
            <a:pPr marL="457200" indent="-457200">
              <a:buFont typeface="Wingdings" panose="05000000000000000000" pitchFamily="2" charset="2"/>
              <a:buChar char="Ø"/>
            </a:pPr>
            <a:r>
              <a:rPr lang="en-US" sz="2800" dirty="0">
                <a:solidFill>
                  <a:schemeClr val="tx1">
                    <a:lumMod val="65000"/>
                    <a:lumOff val="35000"/>
                  </a:schemeClr>
                </a:solidFill>
              </a:rPr>
              <a:t>● Recognizing the benefits of the project</a:t>
            </a:r>
          </a:p>
          <a:p>
            <a:pPr marL="457200" indent="-457200">
              <a:buFont typeface="Wingdings" panose="05000000000000000000" pitchFamily="2" charset="2"/>
              <a:buChar char="Ø"/>
            </a:pPr>
            <a:r>
              <a:rPr lang="en-US" sz="2800" dirty="0">
                <a:solidFill>
                  <a:schemeClr val="tx1">
                    <a:lumMod val="65000"/>
                    <a:lumOff val="35000"/>
                  </a:schemeClr>
                </a:solidFill>
              </a:rPr>
              <a:t>● Preparation of the documents to sanction the project</a:t>
            </a:r>
          </a:p>
          <a:p>
            <a:pPr marL="457200" indent="-457200">
              <a:buFont typeface="Wingdings" panose="05000000000000000000" pitchFamily="2" charset="2"/>
              <a:buChar char="Ø"/>
            </a:pPr>
            <a:r>
              <a:rPr lang="en-US" sz="2800" dirty="0">
                <a:solidFill>
                  <a:schemeClr val="tx1">
                    <a:lumMod val="65000"/>
                    <a:lumOff val="35000"/>
                  </a:schemeClr>
                </a:solidFill>
              </a:rPr>
              <a:t>● Assigning of the project manager</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779034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2nd PM Process Group</a:t>
            </a:r>
          </a:p>
          <a:p>
            <a:r>
              <a:rPr lang="en-US" sz="2800" b="1" dirty="0">
                <a:latin typeface="Times New Roman" panose="02020603050405020304" pitchFamily="18" charset="0"/>
                <a:cs typeface="Times New Roman" panose="02020603050405020304" pitchFamily="18" charset="0"/>
              </a:rPr>
              <a:t>Project planning</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Definition of the work requirements</a:t>
            </a:r>
          </a:p>
          <a:p>
            <a:pPr marL="457200" indent="-457200">
              <a:buFont typeface="Wingdings" panose="05000000000000000000" pitchFamily="2" charset="2"/>
              <a:buChar char="Ø"/>
            </a:pPr>
            <a:r>
              <a:rPr lang="en-US" sz="2800" dirty="0">
                <a:solidFill>
                  <a:schemeClr val="tx1">
                    <a:lumMod val="65000"/>
                    <a:lumOff val="35000"/>
                  </a:schemeClr>
                </a:solidFill>
              </a:rPr>
              <a:t>● Definition of the quality and quantity of work</a:t>
            </a:r>
          </a:p>
          <a:p>
            <a:pPr marL="457200" indent="-457200">
              <a:buFont typeface="Wingdings" panose="05000000000000000000" pitchFamily="2" charset="2"/>
              <a:buChar char="Ø"/>
            </a:pPr>
            <a:r>
              <a:rPr lang="en-US" sz="2800" dirty="0">
                <a:solidFill>
                  <a:schemeClr val="tx1">
                    <a:lumMod val="65000"/>
                    <a:lumOff val="35000"/>
                  </a:schemeClr>
                </a:solidFill>
              </a:rPr>
              <a:t>● Definition of the resources needed</a:t>
            </a:r>
          </a:p>
          <a:p>
            <a:pPr marL="457200" indent="-457200">
              <a:buFont typeface="Wingdings" panose="05000000000000000000" pitchFamily="2" charset="2"/>
              <a:buChar char="Ø"/>
            </a:pPr>
            <a:r>
              <a:rPr lang="en-US" sz="2800" dirty="0">
                <a:solidFill>
                  <a:schemeClr val="tx1">
                    <a:lumMod val="65000"/>
                    <a:lumOff val="35000"/>
                  </a:schemeClr>
                </a:solidFill>
              </a:rPr>
              <a:t>● Scheduling the activities</a:t>
            </a:r>
          </a:p>
          <a:p>
            <a:pPr marL="457200" indent="-457200">
              <a:buFont typeface="Wingdings" panose="05000000000000000000" pitchFamily="2" charset="2"/>
              <a:buChar char="Ø"/>
            </a:pPr>
            <a:r>
              <a:rPr lang="en-US" sz="2800" dirty="0">
                <a:solidFill>
                  <a:schemeClr val="tx1">
                    <a:lumMod val="65000"/>
                    <a:lumOff val="35000"/>
                  </a:schemeClr>
                </a:solidFill>
              </a:rPr>
              <a:t>● Evaluation of the various risks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07029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3rd PM Process Group</a:t>
            </a:r>
          </a:p>
          <a:p>
            <a:r>
              <a:rPr lang="en-US" sz="2800" b="1" dirty="0">
                <a:latin typeface="Times New Roman" panose="02020603050405020304" pitchFamily="18" charset="0"/>
                <a:cs typeface="Times New Roman" panose="02020603050405020304" pitchFamily="18" charset="0"/>
              </a:rPr>
              <a:t>Project execution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Negotiating for the project team members</a:t>
            </a:r>
          </a:p>
          <a:p>
            <a:pPr marL="457200" indent="-457200">
              <a:buFont typeface="Wingdings" panose="05000000000000000000" pitchFamily="2" charset="2"/>
              <a:buChar char="Ø"/>
            </a:pPr>
            <a:r>
              <a:rPr lang="en-US" sz="2800" dirty="0">
                <a:solidFill>
                  <a:schemeClr val="tx1">
                    <a:lumMod val="65000"/>
                    <a:lumOff val="35000"/>
                  </a:schemeClr>
                </a:solidFill>
              </a:rPr>
              <a:t>● Directing and managing the work</a:t>
            </a:r>
          </a:p>
          <a:p>
            <a:pPr marL="457200" indent="-457200">
              <a:buFont typeface="Wingdings" panose="05000000000000000000" pitchFamily="2" charset="2"/>
              <a:buChar char="Ø"/>
            </a:pPr>
            <a:r>
              <a:rPr lang="en-US" sz="2800" dirty="0">
                <a:solidFill>
                  <a:schemeClr val="tx1">
                    <a:lumMod val="65000"/>
                    <a:lumOff val="35000"/>
                  </a:schemeClr>
                </a:solidFill>
              </a:rPr>
              <a:t>● Working with the team members to help them improve</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721022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4th PM Process Group</a:t>
            </a:r>
          </a:p>
          <a:p>
            <a:r>
              <a:rPr lang="en-US" sz="2800" b="1" dirty="0">
                <a:latin typeface="Times New Roman" panose="02020603050405020304" pitchFamily="18" charset="0"/>
                <a:cs typeface="Times New Roman" panose="02020603050405020304" pitchFamily="18" charset="0"/>
              </a:rPr>
              <a:t>Project monitoring and control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Tracking progress</a:t>
            </a:r>
          </a:p>
          <a:p>
            <a:pPr marL="457200" indent="-457200">
              <a:buFont typeface="Wingdings" panose="05000000000000000000" pitchFamily="2" charset="2"/>
              <a:buChar char="Ø"/>
            </a:pPr>
            <a:r>
              <a:rPr lang="en-US" sz="2800" dirty="0">
                <a:solidFill>
                  <a:schemeClr val="tx1">
                    <a:lumMod val="65000"/>
                    <a:lumOff val="35000"/>
                  </a:schemeClr>
                </a:solidFill>
              </a:rPr>
              <a:t>● Comparing actual outcome to predicted outcome</a:t>
            </a:r>
          </a:p>
          <a:p>
            <a:pPr marL="457200" indent="-457200">
              <a:buFont typeface="Wingdings" panose="05000000000000000000" pitchFamily="2" charset="2"/>
              <a:buChar char="Ø"/>
            </a:pPr>
            <a:r>
              <a:rPr lang="en-US" sz="2800" dirty="0">
                <a:solidFill>
                  <a:schemeClr val="tx1">
                    <a:lumMod val="65000"/>
                    <a:lumOff val="35000"/>
                  </a:schemeClr>
                </a:solidFill>
              </a:rPr>
              <a:t>● Analyzing variances and impacts</a:t>
            </a:r>
          </a:p>
          <a:p>
            <a:pPr marL="457200" indent="-457200">
              <a:buFont typeface="Wingdings" panose="05000000000000000000" pitchFamily="2" charset="2"/>
              <a:buChar char="Ø"/>
            </a:pPr>
            <a:r>
              <a:rPr lang="en-US" sz="2800" dirty="0">
                <a:solidFill>
                  <a:schemeClr val="tx1">
                    <a:lumMod val="65000"/>
                    <a:lumOff val="35000"/>
                  </a:schemeClr>
                </a:solidFill>
              </a:rPr>
              <a:t>● Making adjustments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11479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5th PM Process Group</a:t>
            </a:r>
          </a:p>
          <a:p>
            <a:r>
              <a:rPr lang="en-US" sz="2800" b="1" dirty="0">
                <a:latin typeface="Times New Roman" panose="02020603050405020304" pitchFamily="18" charset="0"/>
                <a:cs typeface="Times New Roman" panose="02020603050405020304" pitchFamily="18" charset="0"/>
              </a:rPr>
              <a:t>Project closure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Verifying that all of the work has been accomplished</a:t>
            </a:r>
          </a:p>
          <a:p>
            <a:pPr marL="457200" indent="-457200">
              <a:buFont typeface="Wingdings" panose="05000000000000000000" pitchFamily="2" charset="2"/>
              <a:buChar char="Ø"/>
            </a:pPr>
            <a:r>
              <a:rPr lang="en-US" sz="2800" dirty="0">
                <a:solidFill>
                  <a:schemeClr val="tx1">
                    <a:lumMod val="65000"/>
                    <a:lumOff val="35000"/>
                  </a:schemeClr>
                </a:solidFill>
              </a:rPr>
              <a:t>● Contractual closure of the contract</a:t>
            </a:r>
          </a:p>
          <a:p>
            <a:pPr marL="457200" indent="-457200">
              <a:buFont typeface="Wingdings" panose="05000000000000000000" pitchFamily="2" charset="2"/>
              <a:buChar char="Ø"/>
            </a:pPr>
            <a:r>
              <a:rPr lang="en-US" sz="2800" dirty="0">
                <a:solidFill>
                  <a:schemeClr val="tx1">
                    <a:lumMod val="65000"/>
                    <a:lumOff val="35000"/>
                  </a:schemeClr>
                </a:solidFill>
              </a:rPr>
              <a:t>● Financial closure of the charge numbers</a:t>
            </a:r>
          </a:p>
          <a:p>
            <a:pPr marL="457200" indent="-457200">
              <a:buFont typeface="Wingdings" panose="05000000000000000000" pitchFamily="2" charset="2"/>
              <a:buChar char="Ø"/>
            </a:pPr>
            <a:r>
              <a:rPr lang="en-US" sz="2800" dirty="0">
                <a:solidFill>
                  <a:schemeClr val="tx1">
                    <a:lumMod val="65000"/>
                    <a:lumOff val="35000"/>
                  </a:schemeClr>
                </a:solidFill>
              </a:rPr>
              <a:t>● Administrative closure of the </a:t>
            </a:r>
            <a:r>
              <a:rPr lang="en-US" sz="2800" dirty="0" smtClean="0">
                <a:solidFill>
                  <a:schemeClr val="tx1">
                    <a:lumMod val="65000"/>
                    <a:lumOff val="35000"/>
                  </a:schemeClr>
                </a:solidFill>
              </a:rPr>
              <a:t>paper work</a:t>
            </a:r>
            <a:endParaRPr lang="en-US" sz="2800" dirty="0">
              <a:solidFill>
                <a:schemeClr val="tx1">
                  <a:lumMod val="65000"/>
                  <a:lumOff val="35000"/>
                </a:schemeClr>
              </a:solidFill>
            </a:endParaRP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960111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9137127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Successful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3539430"/>
          </a:xfrm>
          <a:prstGeom prst="rect">
            <a:avLst/>
          </a:prstGeom>
          <a:noFill/>
        </p:spPr>
        <p:txBody>
          <a:bodyPr wrap="square" rtlCol="0">
            <a:spAutoFit/>
          </a:bodyPr>
          <a:lstStyle/>
          <a:p>
            <a:pPr lvl="0">
              <a:defRPr/>
            </a:pPr>
            <a:r>
              <a:rPr lang="en-US" sz="2800" dirty="0">
                <a:solidFill>
                  <a:schemeClr val="tx1">
                    <a:lumMod val="65000"/>
                    <a:lumOff val="35000"/>
                  </a:schemeClr>
                </a:solidFill>
              </a:rPr>
              <a:t>Successful project management can then be defined as having achieved the project objectives:</a:t>
            </a:r>
          </a:p>
          <a:p>
            <a:pPr lvl="0">
              <a:defRPr/>
            </a:pPr>
            <a:r>
              <a:rPr lang="en-US" sz="2800" dirty="0">
                <a:solidFill>
                  <a:schemeClr val="tx1">
                    <a:lumMod val="65000"/>
                    <a:lumOff val="35000"/>
                  </a:schemeClr>
                </a:solidFill>
              </a:rPr>
              <a:t>● Within time</a:t>
            </a:r>
          </a:p>
          <a:p>
            <a:pPr lvl="0">
              <a:defRPr/>
            </a:pPr>
            <a:r>
              <a:rPr lang="en-US" sz="2800" dirty="0">
                <a:solidFill>
                  <a:schemeClr val="tx1">
                    <a:lumMod val="65000"/>
                    <a:lumOff val="35000"/>
                  </a:schemeClr>
                </a:solidFill>
              </a:rPr>
              <a:t>● Within cost</a:t>
            </a:r>
          </a:p>
          <a:p>
            <a:pPr lvl="0">
              <a:defRPr/>
            </a:pPr>
            <a:r>
              <a:rPr lang="en-US" sz="2800" dirty="0">
                <a:solidFill>
                  <a:schemeClr val="tx1">
                    <a:lumMod val="65000"/>
                    <a:lumOff val="35000"/>
                  </a:schemeClr>
                </a:solidFill>
              </a:rPr>
              <a:t>● At the desired performance/technology level</a:t>
            </a:r>
          </a:p>
          <a:p>
            <a:pPr lvl="0">
              <a:defRPr/>
            </a:pPr>
            <a:r>
              <a:rPr lang="en-US" sz="2800" dirty="0">
                <a:solidFill>
                  <a:schemeClr val="tx1">
                    <a:lumMod val="65000"/>
                    <a:lumOff val="35000"/>
                  </a:schemeClr>
                </a:solidFill>
              </a:rPr>
              <a:t>● While utilizing the assigned resources effectively and efficiently</a:t>
            </a:r>
          </a:p>
          <a:p>
            <a:pPr lvl="0">
              <a:defRPr/>
            </a:pPr>
            <a:r>
              <a:rPr lang="en-US" sz="2800" dirty="0">
                <a:solidFill>
                  <a:schemeClr val="tx1">
                    <a:lumMod val="65000"/>
                    <a:lumOff val="35000"/>
                  </a:schemeClr>
                </a:solidFill>
              </a:rPr>
              <a:t>● Accepted by the customer</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605501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8647678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functional responsibilities to ensure that all activities are accounted for, regardless of personnel turnover</a:t>
            </a:r>
          </a:p>
          <a:p>
            <a:pPr lvl="0">
              <a:defRPr/>
            </a:pPr>
            <a:r>
              <a:rPr lang="en-US" sz="2800" dirty="0">
                <a:solidFill>
                  <a:schemeClr val="tx1">
                    <a:lumMod val="65000"/>
                    <a:lumOff val="35000"/>
                  </a:schemeClr>
                </a:solidFill>
              </a:rPr>
              <a:t>● Minimizing the need for continuous reporting</a:t>
            </a:r>
          </a:p>
          <a:p>
            <a:pPr lvl="0">
              <a:defRPr/>
            </a:pPr>
            <a:r>
              <a:rPr lang="en-US" sz="2800" dirty="0">
                <a:solidFill>
                  <a:schemeClr val="tx1">
                    <a:lumMod val="65000"/>
                    <a:lumOff val="35000"/>
                  </a:schemeClr>
                </a:solidFill>
              </a:rPr>
              <a:t>● Identification of time limits for scheduling</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3955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a methodology for trade-off analysis</a:t>
            </a:r>
          </a:p>
          <a:p>
            <a:pPr lvl="0">
              <a:defRPr/>
            </a:pPr>
            <a:r>
              <a:rPr lang="en-US" sz="2800" dirty="0">
                <a:solidFill>
                  <a:schemeClr val="tx1">
                    <a:lumMod val="65000"/>
                    <a:lumOff val="35000"/>
                  </a:schemeClr>
                </a:solidFill>
              </a:rPr>
              <a:t>● Measurement of accomplishment against plans</a:t>
            </a:r>
          </a:p>
          <a:p>
            <a:pPr lvl="0">
              <a:defRPr/>
            </a:pPr>
            <a:r>
              <a:rPr lang="en-US" sz="2800" dirty="0">
                <a:solidFill>
                  <a:schemeClr val="tx1">
                    <a:lumMod val="65000"/>
                    <a:lumOff val="35000"/>
                  </a:schemeClr>
                </a:solidFill>
              </a:rPr>
              <a:t>● Early identification of problems so that corrective action may follow</a:t>
            </a:r>
          </a:p>
          <a:p>
            <a:pPr lvl="0">
              <a:defRPr/>
            </a:pPr>
            <a:r>
              <a:rPr lang="en-US" sz="2800" dirty="0">
                <a:solidFill>
                  <a:schemeClr val="tx1">
                    <a:lumMod val="65000"/>
                    <a:lumOff val="35000"/>
                  </a:schemeClr>
                </a:solidFill>
              </a:rPr>
              <a:t>● Improved estimating capability for future planning</a:t>
            </a:r>
          </a:p>
          <a:p>
            <a:pPr lvl="0">
              <a:defRPr/>
            </a:pPr>
            <a:r>
              <a:rPr lang="en-US" sz="2800" dirty="0">
                <a:solidFill>
                  <a:schemeClr val="tx1">
                    <a:lumMod val="65000"/>
                    <a:lumOff val="35000"/>
                  </a:schemeClr>
                </a:solidFill>
              </a:rPr>
              <a:t>● Knowing when objectives cannot be met or will be exceeded</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843787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932966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Obstacles 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Project complexity</a:t>
            </a:r>
          </a:p>
          <a:p>
            <a:pPr lvl="0">
              <a:defRPr/>
            </a:pPr>
            <a:r>
              <a:rPr lang="en-US" sz="2800" dirty="0">
                <a:solidFill>
                  <a:schemeClr val="tx1">
                    <a:lumMod val="65000"/>
                    <a:lumOff val="35000"/>
                  </a:schemeClr>
                </a:solidFill>
              </a:rPr>
              <a:t>● Customer’s special requirements and scope changes</a:t>
            </a:r>
          </a:p>
          <a:p>
            <a:pPr lvl="0">
              <a:defRPr/>
            </a:pPr>
            <a:r>
              <a:rPr lang="en-US" sz="2800" dirty="0">
                <a:solidFill>
                  <a:schemeClr val="tx1">
                    <a:lumMod val="65000"/>
                    <a:lumOff val="35000"/>
                  </a:schemeClr>
                </a:solidFill>
              </a:rPr>
              <a:t>● Organizational restructuring</a:t>
            </a:r>
          </a:p>
          <a:p>
            <a:pPr lvl="0">
              <a:defRPr/>
            </a:pPr>
            <a:r>
              <a:rPr lang="en-US" sz="2800" dirty="0">
                <a:solidFill>
                  <a:schemeClr val="tx1">
                    <a:lumMod val="65000"/>
                    <a:lumOff val="35000"/>
                  </a:schemeClr>
                </a:solidFill>
              </a:rPr>
              <a:t>● Project risks</a:t>
            </a:r>
          </a:p>
          <a:p>
            <a:pPr lvl="0">
              <a:defRPr/>
            </a:pPr>
            <a:r>
              <a:rPr lang="en-US" sz="2800" dirty="0">
                <a:solidFill>
                  <a:schemeClr val="tx1">
                    <a:lumMod val="65000"/>
                    <a:lumOff val="35000"/>
                  </a:schemeClr>
                </a:solidFill>
              </a:rPr>
              <a:t>● Changes in technology</a:t>
            </a:r>
          </a:p>
          <a:p>
            <a:pPr lvl="0">
              <a:defRPr/>
            </a:pPr>
            <a:r>
              <a:rPr lang="en-US" sz="2800" dirty="0">
                <a:solidFill>
                  <a:schemeClr val="tx1">
                    <a:lumMod val="65000"/>
                    <a:lumOff val="35000"/>
                  </a:schemeClr>
                </a:solidFill>
              </a:rPr>
              <a:t>● Forward planning and pricing</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05669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41892101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can mean different things to different people. </a:t>
            </a:r>
          </a:p>
          <a:p>
            <a:pPr lvl="0">
              <a:defRPr/>
            </a:pPr>
            <a:r>
              <a:rPr lang="en-US" sz="2800" dirty="0">
                <a:solidFill>
                  <a:schemeClr val="tx1">
                    <a:lumMod val="65000"/>
                    <a:lumOff val="35000"/>
                  </a:schemeClr>
                </a:solidFill>
              </a:rPr>
              <a:t>Quite often, people misunderstand the concept because they have ongoing projects within their company and feel that they are using project management to control these activities. </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546068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In such a case, the following might be considered an appropriate definition:</a:t>
            </a:r>
          </a:p>
          <a:p>
            <a:pPr lvl="0">
              <a:defRPr/>
            </a:pPr>
            <a:r>
              <a:rPr lang="en-US" sz="2800" dirty="0">
                <a:solidFill>
                  <a:schemeClr val="tx1">
                    <a:lumMod val="65000"/>
                    <a:lumOff val="35000"/>
                  </a:schemeClr>
                </a:solidFill>
              </a:rPr>
              <a:t>Project management is the art of creating the illusion that any outcome is the result of a series of predetermined, deliberate acts when, in fact, it was dumb luck.</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939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1384995"/>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designed to make better use of existing resources by getting work to flow horizontally as well as vertically within the company. </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4191008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1815882"/>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the planning, organizing, directing, and controlling of company resources for a relatively short-term objective that has been established to complete specific goals and objectives. </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268327" y="1989990"/>
            <a:ext cx="3139712" cy="3804234"/>
          </a:xfrm>
          <a:prstGeom prst="rect">
            <a:avLst/>
          </a:prstGeom>
        </p:spPr>
      </p:pic>
    </p:spTree>
    <p:extLst>
      <p:ext uri="{BB962C8B-B14F-4D97-AF65-F5344CB8AC3E}">
        <p14:creationId xmlns:p14="http://schemas.microsoft.com/office/powerpoint/2010/main" val="2456299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Classical management is usually considered to have five functions or principles:</a:t>
            </a:r>
          </a:p>
          <a:p>
            <a:pPr lvl="0">
              <a:defRPr/>
            </a:pPr>
            <a:r>
              <a:rPr lang="en-US" sz="2800" dirty="0">
                <a:solidFill>
                  <a:schemeClr val="tx1">
                    <a:lumMod val="65000"/>
                    <a:lumOff val="35000"/>
                  </a:schemeClr>
                </a:solidFill>
              </a:rPr>
              <a:t>● Planning</a:t>
            </a:r>
          </a:p>
          <a:p>
            <a:pPr lvl="0">
              <a:defRPr/>
            </a:pPr>
            <a:r>
              <a:rPr lang="en-US" sz="2800" dirty="0">
                <a:solidFill>
                  <a:schemeClr val="tx1">
                    <a:lumMod val="65000"/>
                    <a:lumOff val="35000"/>
                  </a:schemeClr>
                </a:solidFill>
              </a:rPr>
              <a:t>● Organizing</a:t>
            </a:r>
          </a:p>
          <a:p>
            <a:pPr lvl="0">
              <a:defRPr/>
            </a:pPr>
            <a:r>
              <a:rPr lang="en-US" sz="2800" dirty="0">
                <a:solidFill>
                  <a:schemeClr val="tx1">
                    <a:lumMod val="65000"/>
                    <a:lumOff val="35000"/>
                  </a:schemeClr>
                </a:solidFill>
              </a:rPr>
              <a:t>● Staffing</a:t>
            </a:r>
          </a:p>
          <a:p>
            <a:pPr lvl="0">
              <a:defRPr/>
            </a:pPr>
            <a:r>
              <a:rPr lang="en-US" sz="2800" dirty="0">
                <a:solidFill>
                  <a:schemeClr val="tx1">
                    <a:lumMod val="65000"/>
                    <a:lumOff val="35000"/>
                  </a:schemeClr>
                </a:solidFill>
              </a:rPr>
              <a:t>● Controlling</a:t>
            </a:r>
          </a:p>
          <a:p>
            <a:pPr lvl="0">
              <a:defRPr/>
            </a:pPr>
            <a:r>
              <a:rPr lang="en-US" sz="2800" dirty="0">
                <a:solidFill>
                  <a:schemeClr val="tx1">
                    <a:lumMod val="65000"/>
                    <a:lumOff val="35000"/>
                  </a:schemeClr>
                </a:solidFill>
              </a:rPr>
              <a:t>● Directing</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474289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Today, the definition of project success has been modified to include completion:</a:t>
            </a:r>
          </a:p>
          <a:p>
            <a:pPr lvl="0">
              <a:defRPr/>
            </a:pPr>
            <a:r>
              <a:rPr lang="en-US" sz="2800" dirty="0">
                <a:solidFill>
                  <a:schemeClr val="tx1">
                    <a:lumMod val="65000"/>
                    <a:lumOff val="35000"/>
                  </a:schemeClr>
                </a:solidFill>
              </a:rPr>
              <a:t>● Within the allocated time period</a:t>
            </a:r>
          </a:p>
          <a:p>
            <a:pPr lvl="0">
              <a:defRPr/>
            </a:pPr>
            <a:r>
              <a:rPr lang="en-US" sz="2800" dirty="0">
                <a:solidFill>
                  <a:schemeClr val="tx1">
                    <a:lumMod val="65000"/>
                    <a:lumOff val="35000"/>
                  </a:schemeClr>
                </a:solidFill>
              </a:rPr>
              <a:t>● Within the budgeted cost</a:t>
            </a:r>
          </a:p>
          <a:p>
            <a:pPr lvl="0">
              <a:defRPr/>
            </a:pPr>
            <a:r>
              <a:rPr lang="en-US" sz="2800" dirty="0">
                <a:solidFill>
                  <a:schemeClr val="tx1">
                    <a:lumMod val="65000"/>
                    <a:lumOff val="35000"/>
                  </a:schemeClr>
                </a:solidFill>
              </a:rPr>
              <a:t>● At the proper performance or specification level</a:t>
            </a:r>
          </a:p>
          <a:p>
            <a:pPr lvl="0">
              <a:defRPr/>
            </a:pPr>
            <a:r>
              <a:rPr lang="en-US" sz="2800" dirty="0">
                <a:solidFill>
                  <a:schemeClr val="tx1">
                    <a:lumMod val="65000"/>
                    <a:lumOff val="35000"/>
                  </a:schemeClr>
                </a:solidFill>
              </a:rPr>
              <a:t>● With acceptance by the customer/user</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19271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Today, the definition of project success has been modified to include completion:</a:t>
            </a:r>
          </a:p>
          <a:p>
            <a:pPr lvl="0">
              <a:defRPr/>
            </a:pPr>
            <a:r>
              <a:rPr lang="en-US" sz="2800" dirty="0">
                <a:solidFill>
                  <a:schemeClr val="tx1">
                    <a:lumMod val="65000"/>
                    <a:lumOff val="35000"/>
                  </a:schemeClr>
                </a:solidFill>
              </a:rPr>
              <a:t>● With minimum or mutually agreed upon scope changes</a:t>
            </a:r>
          </a:p>
          <a:p>
            <a:pPr lvl="0">
              <a:defRPr/>
            </a:pPr>
            <a:r>
              <a:rPr lang="en-US" sz="2800" dirty="0">
                <a:solidFill>
                  <a:schemeClr val="tx1">
                    <a:lumMod val="65000"/>
                    <a:lumOff val="35000"/>
                  </a:schemeClr>
                </a:solidFill>
              </a:rPr>
              <a:t>● Without disturbing the main work flow of the organization</a:t>
            </a:r>
          </a:p>
          <a:p>
            <a:pPr lvl="0">
              <a:defRPr/>
            </a:pPr>
            <a:r>
              <a:rPr lang="en-US" sz="2800" dirty="0">
                <a:solidFill>
                  <a:schemeClr val="tx1">
                    <a:lumMod val="65000"/>
                    <a:lumOff val="35000"/>
                  </a:schemeClr>
                </a:solidFill>
              </a:rPr>
              <a:t>● Without changing the corporate culture</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119100" y="2155119"/>
            <a:ext cx="3139712" cy="3804234"/>
          </a:xfrm>
          <a:prstGeom prst="rect">
            <a:avLst/>
          </a:prstGeom>
        </p:spPr>
      </p:pic>
    </p:spTree>
    <p:extLst>
      <p:ext uri="{BB962C8B-B14F-4D97-AF65-F5344CB8AC3E}">
        <p14:creationId xmlns:p14="http://schemas.microsoft.com/office/powerpoint/2010/main" val="2770613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42895307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The project manager is responsible for coordinating and integrating activities across multiple, functional lines. </a:t>
            </a:r>
          </a:p>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develop a project plan</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497088" y="2273079"/>
            <a:ext cx="3139712" cy="3804234"/>
          </a:xfrm>
          <a:prstGeom prst="rect">
            <a:avLst/>
          </a:prstGeom>
        </p:spPr>
      </p:pic>
    </p:spTree>
    <p:extLst>
      <p:ext uri="{BB962C8B-B14F-4D97-AF65-F5344CB8AC3E}">
        <p14:creationId xmlns:p14="http://schemas.microsoft.com/office/powerpoint/2010/main" val="239009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execute the plan</a:t>
            </a:r>
          </a:p>
          <a:p>
            <a:pPr lvl="0">
              <a:defRPr/>
            </a:pPr>
            <a:r>
              <a:rPr lang="en-US" sz="2800" dirty="0">
                <a:solidFill>
                  <a:schemeClr val="tx1">
                    <a:lumMod val="65000"/>
                    <a:lumOff val="35000"/>
                  </a:schemeClr>
                </a:solidFill>
              </a:rPr>
              <a:t>● Integrating the activities necessary to make changes to the plan</a:t>
            </a: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119100" y="2155119"/>
            <a:ext cx="3139712" cy="3804234"/>
          </a:xfrm>
          <a:prstGeom prst="rect">
            <a:avLst/>
          </a:prstGeom>
        </p:spPr>
      </p:pic>
    </p:spTree>
    <p:extLst>
      <p:ext uri="{BB962C8B-B14F-4D97-AF65-F5344CB8AC3E}">
        <p14:creationId xmlns:p14="http://schemas.microsoft.com/office/powerpoint/2010/main" val="3036305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Integration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3" name="Picture 12">
            <a:extLst>
              <a:ext uri="{FF2B5EF4-FFF2-40B4-BE49-F238E27FC236}">
                <a16:creationId xmlns="" xmlns:a16="http://schemas.microsoft.com/office/drawing/2014/main" id="{5DDF6C59-1914-4017-AE57-6AF147CB2A2B}"/>
              </a:ext>
            </a:extLst>
          </p:cNvPr>
          <p:cNvPicPr>
            <a:picLocks noChangeAspect="1"/>
          </p:cNvPicPr>
          <p:nvPr/>
        </p:nvPicPr>
        <p:blipFill>
          <a:blip r:embed="rId3"/>
          <a:stretch>
            <a:fillRect/>
          </a:stretch>
        </p:blipFill>
        <p:spPr>
          <a:xfrm>
            <a:off x="942308" y="2141974"/>
            <a:ext cx="10097727" cy="3687513"/>
          </a:xfrm>
          <a:prstGeom prst="rect">
            <a:avLst/>
          </a:prstGeom>
        </p:spPr>
      </p:pic>
    </p:spTree>
    <p:extLst>
      <p:ext uri="{BB962C8B-B14F-4D97-AF65-F5344CB8AC3E}">
        <p14:creationId xmlns:p14="http://schemas.microsoft.com/office/powerpoint/2010/main" val="2916058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29440806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5252125"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define how the task will be done and where the task will be done (i.e., the technical criteria).</a:t>
            </a:r>
          </a:p>
        </p:txBody>
      </p:sp>
      <p:pic>
        <p:nvPicPr>
          <p:cNvPr id="13" name="Picture 12">
            <a:extLst>
              <a:ext uri="{FF2B5EF4-FFF2-40B4-BE49-F238E27FC236}">
                <a16:creationId xmlns="" xmlns:a16="http://schemas.microsoft.com/office/drawing/2014/main" id="{E96327D7-9E77-423A-BCB6-B3EB3EC66CE7}"/>
              </a:ext>
            </a:extLst>
          </p:cNvPr>
          <p:cNvPicPr>
            <a:picLocks noChangeAspect="1"/>
          </p:cNvPicPr>
          <p:nvPr/>
        </p:nvPicPr>
        <p:blipFill>
          <a:blip r:embed="rId3"/>
          <a:stretch>
            <a:fillRect/>
          </a:stretch>
        </p:blipFill>
        <p:spPr>
          <a:xfrm>
            <a:off x="6624130" y="2336510"/>
            <a:ext cx="4064826" cy="3323570"/>
          </a:xfrm>
          <a:prstGeom prst="rect">
            <a:avLst/>
          </a:prstGeom>
        </p:spPr>
      </p:pic>
    </p:spTree>
    <p:extLst>
      <p:ext uri="{BB962C8B-B14F-4D97-AF65-F5344CB8AC3E}">
        <p14:creationId xmlns:p14="http://schemas.microsoft.com/office/powerpoint/2010/main" val="368352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5252125"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provide sufficient resources to accomplish the objective within the project’s constraints (i.e., who will get the job done).</a:t>
            </a:r>
          </a:p>
        </p:txBody>
      </p:sp>
      <p:pic>
        <p:nvPicPr>
          <p:cNvPr id="13" name="Picture 12">
            <a:extLst>
              <a:ext uri="{FF2B5EF4-FFF2-40B4-BE49-F238E27FC236}">
                <a16:creationId xmlns="" xmlns:a16="http://schemas.microsoft.com/office/drawing/2014/main" id="{E96327D7-9E77-423A-BCB6-B3EB3EC66CE7}"/>
              </a:ext>
            </a:extLst>
          </p:cNvPr>
          <p:cNvPicPr>
            <a:picLocks noChangeAspect="1"/>
          </p:cNvPicPr>
          <p:nvPr/>
        </p:nvPicPr>
        <p:blipFill>
          <a:blip r:embed="rId3"/>
          <a:stretch>
            <a:fillRect/>
          </a:stretch>
        </p:blipFill>
        <p:spPr>
          <a:xfrm>
            <a:off x="6624130" y="2336510"/>
            <a:ext cx="4064826" cy="3323570"/>
          </a:xfrm>
          <a:prstGeom prst="rect">
            <a:avLst/>
          </a:prstGeom>
        </p:spPr>
      </p:pic>
    </p:spTree>
    <p:extLst>
      <p:ext uri="{BB962C8B-B14F-4D97-AF65-F5344CB8AC3E}">
        <p14:creationId xmlns:p14="http://schemas.microsoft.com/office/powerpoint/2010/main" val="62154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337966"/>
            <a:ext cx="5252125" cy="954107"/>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for the deliverable.</a:t>
            </a:r>
          </a:p>
        </p:txBody>
      </p:sp>
      <p:pic>
        <p:nvPicPr>
          <p:cNvPr id="12" name="Picture 11">
            <a:extLst>
              <a:ext uri="{FF2B5EF4-FFF2-40B4-BE49-F238E27FC236}">
                <a16:creationId xmlns="" xmlns:a16="http://schemas.microsoft.com/office/drawing/2014/main" id="{C8500D02-0832-44EA-8CC2-04D1FE6FD4F2}"/>
              </a:ext>
            </a:extLst>
          </p:cNvPr>
          <p:cNvPicPr>
            <a:picLocks noChangeAspect="1"/>
          </p:cNvPicPr>
          <p:nvPr/>
        </p:nvPicPr>
        <p:blipFill>
          <a:blip r:embed="rId3"/>
          <a:stretch>
            <a:fillRect/>
          </a:stretch>
        </p:blipFill>
        <p:spPr>
          <a:xfrm>
            <a:off x="1543621" y="3494608"/>
            <a:ext cx="7842935" cy="2314575"/>
          </a:xfrm>
          <a:prstGeom prst="rect">
            <a:avLst/>
          </a:prstGeom>
        </p:spPr>
      </p:pic>
      <p:pic>
        <p:nvPicPr>
          <p:cNvPr id="14" name="Picture 13">
            <a:extLst>
              <a:ext uri="{FF2B5EF4-FFF2-40B4-BE49-F238E27FC236}">
                <a16:creationId xmlns="" xmlns:a16="http://schemas.microsoft.com/office/drawing/2014/main" id="{579FBC64-A01D-4822-8AED-79857B21E708}"/>
              </a:ext>
            </a:extLst>
          </p:cNvPr>
          <p:cNvPicPr>
            <a:picLocks noChangeAspect="1"/>
          </p:cNvPicPr>
          <p:nvPr/>
        </p:nvPicPr>
        <p:blipFill>
          <a:blip r:embed="rId4"/>
          <a:stretch>
            <a:fillRect/>
          </a:stretch>
        </p:blipFill>
        <p:spPr>
          <a:xfrm>
            <a:off x="8553450" y="1774681"/>
            <a:ext cx="2476500" cy="1847850"/>
          </a:xfrm>
          <a:prstGeom prst="rect">
            <a:avLst/>
          </a:prstGeom>
        </p:spPr>
      </p:pic>
    </p:spTree>
    <p:extLst>
      <p:ext uri="{BB962C8B-B14F-4D97-AF65-F5344CB8AC3E}">
        <p14:creationId xmlns:p14="http://schemas.microsoft.com/office/powerpoint/2010/main" val="123821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243684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lumMod val="50000"/>
                  </a:schemeClr>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7690569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947</TotalTime>
  <Words>1812</Words>
  <Application>Microsoft Office PowerPoint</Application>
  <PresentationFormat>Widescreen</PresentationFormat>
  <Paragraphs>425</Paragraphs>
  <Slides>46</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Roboto Light</vt:lpstr>
      <vt:lpstr>sofia-pro</vt:lpstr>
      <vt:lpstr>Tajawal Medium</vt:lpstr>
      <vt:lpstr>Times New Roman</vt:lpstr>
      <vt:lpstr>Wingdings</vt:lpstr>
      <vt:lpstr>Wingdings 3</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121</cp:revision>
  <dcterms:created xsi:type="dcterms:W3CDTF">2021-08-03T13:03:26Z</dcterms:created>
  <dcterms:modified xsi:type="dcterms:W3CDTF">2024-09-30T10:45:16Z</dcterms:modified>
</cp:coreProperties>
</file>