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3"/>
  </p:notesMasterIdLst>
  <p:sldIdLst>
    <p:sldId id="303" r:id="rId3"/>
    <p:sldId id="276" r:id="rId4"/>
    <p:sldId id="370" r:id="rId5"/>
    <p:sldId id="385" r:id="rId6"/>
    <p:sldId id="384" r:id="rId7"/>
    <p:sldId id="383" r:id="rId8"/>
    <p:sldId id="382" r:id="rId9"/>
    <p:sldId id="381" r:id="rId10"/>
    <p:sldId id="380" r:id="rId11"/>
    <p:sldId id="379" r:id="rId12"/>
    <p:sldId id="378" r:id="rId13"/>
    <p:sldId id="377" r:id="rId14"/>
    <p:sldId id="376" r:id="rId15"/>
    <p:sldId id="375" r:id="rId16"/>
    <p:sldId id="374" r:id="rId17"/>
    <p:sldId id="373" r:id="rId18"/>
    <p:sldId id="372" r:id="rId19"/>
    <p:sldId id="371" r:id="rId20"/>
    <p:sldId id="369" r:id="rId21"/>
    <p:sldId id="368" r:id="rId22"/>
    <p:sldId id="367" r:id="rId23"/>
    <p:sldId id="366" r:id="rId24"/>
    <p:sldId id="364" r:id="rId25"/>
    <p:sldId id="365" r:id="rId26"/>
    <p:sldId id="362" r:id="rId27"/>
    <p:sldId id="363" r:id="rId28"/>
    <p:sldId id="361" r:id="rId29"/>
    <p:sldId id="360" r:id="rId30"/>
    <p:sldId id="359" r:id="rId31"/>
    <p:sldId id="358" r:id="rId32"/>
    <p:sldId id="357" r:id="rId33"/>
    <p:sldId id="388" r:id="rId34"/>
    <p:sldId id="387" r:id="rId35"/>
    <p:sldId id="390" r:id="rId36"/>
    <p:sldId id="392" r:id="rId37"/>
    <p:sldId id="391" r:id="rId38"/>
    <p:sldId id="389" r:id="rId39"/>
    <p:sldId id="386" r:id="rId40"/>
    <p:sldId id="393"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7" d="100"/>
          <a:sy n="77" d="100"/>
        </p:scale>
        <p:origin x="806"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84D0A5-FECB-4731-B5E0-64F28F5A8AED}" type="datetimeFigureOut">
              <a:rPr lang="en-US" smtClean="0"/>
              <a:t>10/6/2023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BBBD33-108E-4B0C-8F89-B144CF3C2BC3}" type="slidenum">
              <a:rPr lang="en-US" smtClean="0"/>
              <a:t>‹#›</a:t>
            </a:fld>
            <a:endParaRPr lang="en-US"/>
          </a:p>
        </p:txBody>
      </p:sp>
    </p:spTree>
    <p:extLst>
      <p:ext uri="{BB962C8B-B14F-4D97-AF65-F5344CB8AC3E}">
        <p14:creationId xmlns:p14="http://schemas.microsoft.com/office/powerpoint/2010/main" val="9322950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B2CBC-256F-786F-76DB-BCD9922EC18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C9D76CB-84B3-B0A9-B7A2-23E406F5E63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18D41A9-7589-5581-EA71-247FA8AB71F0}"/>
              </a:ext>
            </a:extLst>
          </p:cNvPr>
          <p:cNvSpPr>
            <a:spLocks noGrp="1"/>
          </p:cNvSpPr>
          <p:nvPr>
            <p:ph type="dt" sz="half" idx="10"/>
          </p:nvPr>
        </p:nvSpPr>
        <p:spPr/>
        <p:txBody>
          <a:bodyPr/>
          <a:lstStyle/>
          <a:p>
            <a:fld id="{DE6F8DF4-93E2-444A-B834-5D713B78FB3D}" type="datetimeFigureOut">
              <a:rPr lang="en-US" smtClean="0"/>
              <a:t>10/6/2023</a:t>
            </a:fld>
            <a:endParaRPr lang="en-US"/>
          </a:p>
        </p:txBody>
      </p:sp>
      <p:sp>
        <p:nvSpPr>
          <p:cNvPr id="5" name="Footer Placeholder 4">
            <a:extLst>
              <a:ext uri="{FF2B5EF4-FFF2-40B4-BE49-F238E27FC236}">
                <a16:creationId xmlns:a16="http://schemas.microsoft.com/office/drawing/2014/main" id="{0F189D57-8D3B-E4C7-8D55-2ACEB22621C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DB6A59-3ABB-21B1-3645-5BC3A5F8921A}"/>
              </a:ext>
            </a:extLst>
          </p:cNvPr>
          <p:cNvSpPr>
            <a:spLocks noGrp="1"/>
          </p:cNvSpPr>
          <p:nvPr>
            <p:ph type="sldNum" sz="quarter" idx="12"/>
          </p:nvPr>
        </p:nvSpPr>
        <p:spPr/>
        <p:txBody>
          <a:bodyPr/>
          <a:lstStyle/>
          <a:p>
            <a:fld id="{840F3210-9E90-4DAB-B1D1-6E9175B844FB}" type="slidenum">
              <a:rPr lang="en-US" smtClean="0"/>
              <a:t>‹#›</a:t>
            </a:fld>
            <a:endParaRPr lang="en-US"/>
          </a:p>
        </p:txBody>
      </p:sp>
    </p:spTree>
    <p:extLst>
      <p:ext uri="{BB962C8B-B14F-4D97-AF65-F5344CB8AC3E}">
        <p14:creationId xmlns:p14="http://schemas.microsoft.com/office/powerpoint/2010/main" val="42683349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46FC1E-7805-855B-DA6C-756E2FD032A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33B00A8-2435-D6B3-F07C-492A9D859BA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D2A0909-ED24-B8B2-F536-908B3272AAE4}"/>
              </a:ext>
            </a:extLst>
          </p:cNvPr>
          <p:cNvSpPr>
            <a:spLocks noGrp="1"/>
          </p:cNvSpPr>
          <p:nvPr>
            <p:ph type="dt" sz="half" idx="10"/>
          </p:nvPr>
        </p:nvSpPr>
        <p:spPr/>
        <p:txBody>
          <a:bodyPr/>
          <a:lstStyle/>
          <a:p>
            <a:fld id="{DE6F8DF4-93E2-444A-B834-5D713B78FB3D}" type="datetimeFigureOut">
              <a:rPr lang="en-US" smtClean="0"/>
              <a:t>10/6/2023</a:t>
            </a:fld>
            <a:endParaRPr lang="en-US"/>
          </a:p>
        </p:txBody>
      </p:sp>
      <p:sp>
        <p:nvSpPr>
          <p:cNvPr id="5" name="Footer Placeholder 4">
            <a:extLst>
              <a:ext uri="{FF2B5EF4-FFF2-40B4-BE49-F238E27FC236}">
                <a16:creationId xmlns:a16="http://schemas.microsoft.com/office/drawing/2014/main" id="{1BD79077-1972-F346-AE9F-DF4D9C38F6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85A9088-EEF1-6DB7-67BB-E8D2BC99A1F2}"/>
              </a:ext>
            </a:extLst>
          </p:cNvPr>
          <p:cNvSpPr>
            <a:spLocks noGrp="1"/>
          </p:cNvSpPr>
          <p:nvPr>
            <p:ph type="sldNum" sz="quarter" idx="12"/>
          </p:nvPr>
        </p:nvSpPr>
        <p:spPr/>
        <p:txBody>
          <a:bodyPr/>
          <a:lstStyle/>
          <a:p>
            <a:fld id="{840F3210-9E90-4DAB-B1D1-6E9175B844FB}" type="slidenum">
              <a:rPr lang="en-US" smtClean="0"/>
              <a:t>‹#›</a:t>
            </a:fld>
            <a:endParaRPr lang="en-US"/>
          </a:p>
        </p:txBody>
      </p:sp>
    </p:spTree>
    <p:extLst>
      <p:ext uri="{BB962C8B-B14F-4D97-AF65-F5344CB8AC3E}">
        <p14:creationId xmlns:p14="http://schemas.microsoft.com/office/powerpoint/2010/main" val="36017449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9A2805-C237-1C42-0E7C-C54BEA580C1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22834E8-88A4-2BA5-9D31-694CFBD385B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65E233B-43BF-7708-D0A3-E665A9033727}"/>
              </a:ext>
            </a:extLst>
          </p:cNvPr>
          <p:cNvSpPr>
            <a:spLocks noGrp="1"/>
          </p:cNvSpPr>
          <p:nvPr>
            <p:ph type="dt" sz="half" idx="10"/>
          </p:nvPr>
        </p:nvSpPr>
        <p:spPr/>
        <p:txBody>
          <a:bodyPr/>
          <a:lstStyle/>
          <a:p>
            <a:fld id="{DE6F8DF4-93E2-444A-B834-5D713B78FB3D}" type="datetimeFigureOut">
              <a:rPr lang="en-US" smtClean="0"/>
              <a:t>10/6/2023</a:t>
            </a:fld>
            <a:endParaRPr lang="en-US"/>
          </a:p>
        </p:txBody>
      </p:sp>
      <p:sp>
        <p:nvSpPr>
          <p:cNvPr id="5" name="Footer Placeholder 4">
            <a:extLst>
              <a:ext uri="{FF2B5EF4-FFF2-40B4-BE49-F238E27FC236}">
                <a16:creationId xmlns:a16="http://schemas.microsoft.com/office/drawing/2014/main" id="{74AF7155-9881-547A-BA88-E6F1C9E9846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2644CF-B67D-5B37-BBEC-EA2636454CB2}"/>
              </a:ext>
            </a:extLst>
          </p:cNvPr>
          <p:cNvSpPr>
            <a:spLocks noGrp="1"/>
          </p:cNvSpPr>
          <p:nvPr>
            <p:ph type="sldNum" sz="quarter" idx="12"/>
          </p:nvPr>
        </p:nvSpPr>
        <p:spPr/>
        <p:txBody>
          <a:bodyPr/>
          <a:lstStyle/>
          <a:p>
            <a:fld id="{840F3210-9E90-4DAB-B1D1-6E9175B844FB}" type="slidenum">
              <a:rPr lang="en-US" smtClean="0"/>
              <a:t>‹#›</a:t>
            </a:fld>
            <a:endParaRPr lang="en-US"/>
          </a:p>
        </p:txBody>
      </p:sp>
    </p:spTree>
    <p:extLst>
      <p:ext uri="{BB962C8B-B14F-4D97-AF65-F5344CB8AC3E}">
        <p14:creationId xmlns:p14="http://schemas.microsoft.com/office/powerpoint/2010/main" val="27056678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585CA-FDB2-DBD9-A2EA-838C8ECCFEE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4458880-3858-6823-80DA-9FFEF9DA471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6527BB3-9EB8-25FD-787C-79D99036A4D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E587014-D3E1-AF91-D952-3E812AC3AE23}"/>
              </a:ext>
            </a:extLst>
          </p:cNvPr>
          <p:cNvSpPr>
            <a:spLocks noGrp="1"/>
          </p:cNvSpPr>
          <p:nvPr>
            <p:ph type="dt" sz="half" idx="10"/>
          </p:nvPr>
        </p:nvSpPr>
        <p:spPr/>
        <p:txBody>
          <a:bodyPr/>
          <a:lstStyle/>
          <a:p>
            <a:fld id="{DE6F8DF4-93E2-444A-B834-5D713B78FB3D}" type="datetimeFigureOut">
              <a:rPr lang="en-US" smtClean="0"/>
              <a:t>10/6/2023</a:t>
            </a:fld>
            <a:endParaRPr lang="en-US"/>
          </a:p>
        </p:txBody>
      </p:sp>
      <p:sp>
        <p:nvSpPr>
          <p:cNvPr id="6" name="Footer Placeholder 5">
            <a:extLst>
              <a:ext uri="{FF2B5EF4-FFF2-40B4-BE49-F238E27FC236}">
                <a16:creationId xmlns:a16="http://schemas.microsoft.com/office/drawing/2014/main" id="{20061763-F747-A2BB-4714-F6E20258731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A706628-B39C-FF3D-6303-DE60C07062CC}"/>
              </a:ext>
            </a:extLst>
          </p:cNvPr>
          <p:cNvSpPr>
            <a:spLocks noGrp="1"/>
          </p:cNvSpPr>
          <p:nvPr>
            <p:ph type="sldNum" sz="quarter" idx="12"/>
          </p:nvPr>
        </p:nvSpPr>
        <p:spPr/>
        <p:txBody>
          <a:bodyPr/>
          <a:lstStyle/>
          <a:p>
            <a:fld id="{840F3210-9E90-4DAB-B1D1-6E9175B844FB}" type="slidenum">
              <a:rPr lang="en-US" smtClean="0"/>
              <a:t>‹#›</a:t>
            </a:fld>
            <a:endParaRPr lang="en-US"/>
          </a:p>
        </p:txBody>
      </p:sp>
    </p:spTree>
    <p:extLst>
      <p:ext uri="{BB962C8B-B14F-4D97-AF65-F5344CB8AC3E}">
        <p14:creationId xmlns:p14="http://schemas.microsoft.com/office/powerpoint/2010/main" val="42884901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86916F-23B4-6AD6-BCFA-1FFA43962CE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61E0351-AFC5-0C11-BE6D-D6CFE2B177C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5FF4A22-96EA-6161-1C76-06F16B2C63F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F5E807C-2101-4A4C-0A83-E8A0C2E5A04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2AF2F97-7480-D859-97B2-CC250058B2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B473F8F-A46A-A68B-FAC4-3A3540C1CF2A}"/>
              </a:ext>
            </a:extLst>
          </p:cNvPr>
          <p:cNvSpPr>
            <a:spLocks noGrp="1"/>
          </p:cNvSpPr>
          <p:nvPr>
            <p:ph type="dt" sz="half" idx="10"/>
          </p:nvPr>
        </p:nvSpPr>
        <p:spPr/>
        <p:txBody>
          <a:bodyPr/>
          <a:lstStyle/>
          <a:p>
            <a:fld id="{DE6F8DF4-93E2-444A-B834-5D713B78FB3D}" type="datetimeFigureOut">
              <a:rPr lang="en-US" smtClean="0"/>
              <a:t>10/6/2023</a:t>
            </a:fld>
            <a:endParaRPr lang="en-US"/>
          </a:p>
        </p:txBody>
      </p:sp>
      <p:sp>
        <p:nvSpPr>
          <p:cNvPr id="8" name="Footer Placeholder 7">
            <a:extLst>
              <a:ext uri="{FF2B5EF4-FFF2-40B4-BE49-F238E27FC236}">
                <a16:creationId xmlns:a16="http://schemas.microsoft.com/office/drawing/2014/main" id="{2193FEED-528F-089E-A958-1BF33FECB53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E7FB7D2-A1B4-F354-2848-2141BCF10130}"/>
              </a:ext>
            </a:extLst>
          </p:cNvPr>
          <p:cNvSpPr>
            <a:spLocks noGrp="1"/>
          </p:cNvSpPr>
          <p:nvPr>
            <p:ph type="sldNum" sz="quarter" idx="12"/>
          </p:nvPr>
        </p:nvSpPr>
        <p:spPr/>
        <p:txBody>
          <a:bodyPr/>
          <a:lstStyle/>
          <a:p>
            <a:fld id="{840F3210-9E90-4DAB-B1D1-6E9175B844FB}" type="slidenum">
              <a:rPr lang="en-US" smtClean="0"/>
              <a:t>‹#›</a:t>
            </a:fld>
            <a:endParaRPr lang="en-US"/>
          </a:p>
        </p:txBody>
      </p:sp>
    </p:spTree>
    <p:extLst>
      <p:ext uri="{BB962C8B-B14F-4D97-AF65-F5344CB8AC3E}">
        <p14:creationId xmlns:p14="http://schemas.microsoft.com/office/powerpoint/2010/main" val="9984515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3AAD26-4CFC-EA56-7458-E0E746AF583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789DB98-484E-1F12-AA7D-551FBDB029B8}"/>
              </a:ext>
            </a:extLst>
          </p:cNvPr>
          <p:cNvSpPr>
            <a:spLocks noGrp="1"/>
          </p:cNvSpPr>
          <p:nvPr>
            <p:ph type="dt" sz="half" idx="10"/>
          </p:nvPr>
        </p:nvSpPr>
        <p:spPr/>
        <p:txBody>
          <a:bodyPr/>
          <a:lstStyle/>
          <a:p>
            <a:fld id="{DE6F8DF4-93E2-444A-B834-5D713B78FB3D}" type="datetimeFigureOut">
              <a:rPr lang="en-US" smtClean="0"/>
              <a:t>10/6/2023</a:t>
            </a:fld>
            <a:endParaRPr lang="en-US"/>
          </a:p>
        </p:txBody>
      </p:sp>
      <p:sp>
        <p:nvSpPr>
          <p:cNvPr id="4" name="Footer Placeholder 3">
            <a:extLst>
              <a:ext uri="{FF2B5EF4-FFF2-40B4-BE49-F238E27FC236}">
                <a16:creationId xmlns:a16="http://schemas.microsoft.com/office/drawing/2014/main" id="{13E531FA-7A80-BD52-B784-A3842217737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245422E-B26B-2E5B-0C4E-293F89BE9586}"/>
              </a:ext>
            </a:extLst>
          </p:cNvPr>
          <p:cNvSpPr>
            <a:spLocks noGrp="1"/>
          </p:cNvSpPr>
          <p:nvPr>
            <p:ph type="sldNum" sz="quarter" idx="12"/>
          </p:nvPr>
        </p:nvSpPr>
        <p:spPr/>
        <p:txBody>
          <a:bodyPr/>
          <a:lstStyle/>
          <a:p>
            <a:fld id="{840F3210-9E90-4DAB-B1D1-6E9175B844FB}" type="slidenum">
              <a:rPr lang="en-US" smtClean="0"/>
              <a:t>‹#›</a:t>
            </a:fld>
            <a:endParaRPr lang="en-US"/>
          </a:p>
        </p:txBody>
      </p:sp>
    </p:spTree>
    <p:extLst>
      <p:ext uri="{BB962C8B-B14F-4D97-AF65-F5344CB8AC3E}">
        <p14:creationId xmlns:p14="http://schemas.microsoft.com/office/powerpoint/2010/main" val="1699769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5BCBB81-5171-0D62-4DCA-68F4743EEEDA}"/>
              </a:ext>
            </a:extLst>
          </p:cNvPr>
          <p:cNvSpPr>
            <a:spLocks noGrp="1"/>
          </p:cNvSpPr>
          <p:nvPr>
            <p:ph type="dt" sz="half" idx="10"/>
          </p:nvPr>
        </p:nvSpPr>
        <p:spPr/>
        <p:txBody>
          <a:bodyPr/>
          <a:lstStyle/>
          <a:p>
            <a:fld id="{DE6F8DF4-93E2-444A-B834-5D713B78FB3D}" type="datetimeFigureOut">
              <a:rPr lang="en-US" smtClean="0"/>
              <a:t>10/6/2023</a:t>
            </a:fld>
            <a:endParaRPr lang="en-US"/>
          </a:p>
        </p:txBody>
      </p:sp>
      <p:sp>
        <p:nvSpPr>
          <p:cNvPr id="3" name="Footer Placeholder 2">
            <a:extLst>
              <a:ext uri="{FF2B5EF4-FFF2-40B4-BE49-F238E27FC236}">
                <a16:creationId xmlns:a16="http://schemas.microsoft.com/office/drawing/2014/main" id="{9898CCFC-17ED-194A-1B9E-8DD8777E603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4FA7995-AE2D-AF5C-7FA2-632E6A50AF97}"/>
              </a:ext>
            </a:extLst>
          </p:cNvPr>
          <p:cNvSpPr>
            <a:spLocks noGrp="1"/>
          </p:cNvSpPr>
          <p:nvPr>
            <p:ph type="sldNum" sz="quarter" idx="12"/>
          </p:nvPr>
        </p:nvSpPr>
        <p:spPr/>
        <p:txBody>
          <a:bodyPr/>
          <a:lstStyle/>
          <a:p>
            <a:fld id="{840F3210-9E90-4DAB-B1D1-6E9175B844FB}" type="slidenum">
              <a:rPr lang="en-US" smtClean="0"/>
              <a:t>‹#›</a:t>
            </a:fld>
            <a:endParaRPr lang="en-US"/>
          </a:p>
        </p:txBody>
      </p:sp>
    </p:spTree>
    <p:extLst>
      <p:ext uri="{BB962C8B-B14F-4D97-AF65-F5344CB8AC3E}">
        <p14:creationId xmlns:p14="http://schemas.microsoft.com/office/powerpoint/2010/main" val="10140807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C7E249-9211-9588-DD9D-CA06FFD9C0D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8255369-94D9-4ABB-7BD3-32AF53CB61B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DA7DEC6-1A33-B1C8-4653-968632B329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08C7DA-CD07-A7A7-DB49-FC12BC753067}"/>
              </a:ext>
            </a:extLst>
          </p:cNvPr>
          <p:cNvSpPr>
            <a:spLocks noGrp="1"/>
          </p:cNvSpPr>
          <p:nvPr>
            <p:ph type="dt" sz="half" idx="10"/>
          </p:nvPr>
        </p:nvSpPr>
        <p:spPr/>
        <p:txBody>
          <a:bodyPr/>
          <a:lstStyle/>
          <a:p>
            <a:fld id="{DE6F8DF4-93E2-444A-B834-5D713B78FB3D}" type="datetimeFigureOut">
              <a:rPr lang="en-US" smtClean="0"/>
              <a:t>10/6/2023</a:t>
            </a:fld>
            <a:endParaRPr lang="en-US"/>
          </a:p>
        </p:txBody>
      </p:sp>
      <p:sp>
        <p:nvSpPr>
          <p:cNvPr id="6" name="Footer Placeholder 5">
            <a:extLst>
              <a:ext uri="{FF2B5EF4-FFF2-40B4-BE49-F238E27FC236}">
                <a16:creationId xmlns:a16="http://schemas.microsoft.com/office/drawing/2014/main" id="{9D1B2FBF-664B-A2A0-27C5-4DC9C8155B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46D8903-8C97-6067-1457-12CF839410AC}"/>
              </a:ext>
            </a:extLst>
          </p:cNvPr>
          <p:cNvSpPr>
            <a:spLocks noGrp="1"/>
          </p:cNvSpPr>
          <p:nvPr>
            <p:ph type="sldNum" sz="quarter" idx="12"/>
          </p:nvPr>
        </p:nvSpPr>
        <p:spPr/>
        <p:txBody>
          <a:bodyPr/>
          <a:lstStyle/>
          <a:p>
            <a:fld id="{840F3210-9E90-4DAB-B1D1-6E9175B844FB}" type="slidenum">
              <a:rPr lang="en-US" smtClean="0"/>
              <a:t>‹#›</a:t>
            </a:fld>
            <a:endParaRPr lang="en-US"/>
          </a:p>
        </p:txBody>
      </p:sp>
    </p:spTree>
    <p:extLst>
      <p:ext uri="{BB962C8B-B14F-4D97-AF65-F5344CB8AC3E}">
        <p14:creationId xmlns:p14="http://schemas.microsoft.com/office/powerpoint/2010/main" val="2688597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FC461E-FDD2-3C4C-BF00-FFE2D8BA451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620F38B-B4CD-65C7-A3B4-475B60C143F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1AA2626-94C0-5625-D568-F6C55CE916C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C382C75-F8F1-D620-D0BA-D72719B8D7B3}"/>
              </a:ext>
            </a:extLst>
          </p:cNvPr>
          <p:cNvSpPr>
            <a:spLocks noGrp="1"/>
          </p:cNvSpPr>
          <p:nvPr>
            <p:ph type="dt" sz="half" idx="10"/>
          </p:nvPr>
        </p:nvSpPr>
        <p:spPr/>
        <p:txBody>
          <a:bodyPr/>
          <a:lstStyle/>
          <a:p>
            <a:fld id="{DE6F8DF4-93E2-444A-B834-5D713B78FB3D}" type="datetimeFigureOut">
              <a:rPr lang="en-US" smtClean="0"/>
              <a:t>10/6/2023</a:t>
            </a:fld>
            <a:endParaRPr lang="en-US"/>
          </a:p>
        </p:txBody>
      </p:sp>
      <p:sp>
        <p:nvSpPr>
          <p:cNvPr id="6" name="Footer Placeholder 5">
            <a:extLst>
              <a:ext uri="{FF2B5EF4-FFF2-40B4-BE49-F238E27FC236}">
                <a16:creationId xmlns:a16="http://schemas.microsoft.com/office/drawing/2014/main" id="{18ABE03A-731A-55F2-D663-0505E8106AE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AA9BE29-527C-ABA1-9688-AEFD4DAA0313}"/>
              </a:ext>
            </a:extLst>
          </p:cNvPr>
          <p:cNvSpPr>
            <a:spLocks noGrp="1"/>
          </p:cNvSpPr>
          <p:nvPr>
            <p:ph type="sldNum" sz="quarter" idx="12"/>
          </p:nvPr>
        </p:nvSpPr>
        <p:spPr/>
        <p:txBody>
          <a:bodyPr/>
          <a:lstStyle/>
          <a:p>
            <a:fld id="{840F3210-9E90-4DAB-B1D1-6E9175B844FB}" type="slidenum">
              <a:rPr lang="en-US" smtClean="0"/>
              <a:t>‹#›</a:t>
            </a:fld>
            <a:endParaRPr lang="en-US"/>
          </a:p>
        </p:txBody>
      </p:sp>
    </p:spTree>
    <p:extLst>
      <p:ext uri="{BB962C8B-B14F-4D97-AF65-F5344CB8AC3E}">
        <p14:creationId xmlns:p14="http://schemas.microsoft.com/office/powerpoint/2010/main" val="10519260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9E5AB2-0A1B-54A6-DBED-A1D3408165C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1EBCAEF-6DF8-8295-1DC5-2875B5CAF01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46AE7A2-A84E-13E4-899C-F24E361EE933}"/>
              </a:ext>
            </a:extLst>
          </p:cNvPr>
          <p:cNvSpPr>
            <a:spLocks noGrp="1"/>
          </p:cNvSpPr>
          <p:nvPr>
            <p:ph type="dt" sz="half" idx="10"/>
          </p:nvPr>
        </p:nvSpPr>
        <p:spPr/>
        <p:txBody>
          <a:bodyPr/>
          <a:lstStyle/>
          <a:p>
            <a:fld id="{DE6F8DF4-93E2-444A-B834-5D713B78FB3D}" type="datetimeFigureOut">
              <a:rPr lang="en-US" smtClean="0"/>
              <a:t>10/6/2023</a:t>
            </a:fld>
            <a:endParaRPr lang="en-US"/>
          </a:p>
        </p:txBody>
      </p:sp>
      <p:sp>
        <p:nvSpPr>
          <p:cNvPr id="5" name="Footer Placeholder 4">
            <a:extLst>
              <a:ext uri="{FF2B5EF4-FFF2-40B4-BE49-F238E27FC236}">
                <a16:creationId xmlns:a16="http://schemas.microsoft.com/office/drawing/2014/main" id="{852F4F2E-E015-61FC-3176-B05F9D597EB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E9B3A81-3A5B-950F-38F1-172A7E0E536B}"/>
              </a:ext>
            </a:extLst>
          </p:cNvPr>
          <p:cNvSpPr>
            <a:spLocks noGrp="1"/>
          </p:cNvSpPr>
          <p:nvPr>
            <p:ph type="sldNum" sz="quarter" idx="12"/>
          </p:nvPr>
        </p:nvSpPr>
        <p:spPr/>
        <p:txBody>
          <a:bodyPr/>
          <a:lstStyle/>
          <a:p>
            <a:fld id="{840F3210-9E90-4DAB-B1D1-6E9175B844FB}" type="slidenum">
              <a:rPr lang="en-US" smtClean="0"/>
              <a:t>‹#›</a:t>
            </a:fld>
            <a:endParaRPr lang="en-US"/>
          </a:p>
        </p:txBody>
      </p:sp>
    </p:spTree>
    <p:extLst>
      <p:ext uri="{BB962C8B-B14F-4D97-AF65-F5344CB8AC3E}">
        <p14:creationId xmlns:p14="http://schemas.microsoft.com/office/powerpoint/2010/main" val="36367552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40A712D-5CDC-662E-ED74-2F8A0E43D7C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F7E75F2-A5A0-6BB5-031E-5426C912027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C7B6536-986D-43DA-D396-083E04A6799B}"/>
              </a:ext>
            </a:extLst>
          </p:cNvPr>
          <p:cNvSpPr>
            <a:spLocks noGrp="1"/>
          </p:cNvSpPr>
          <p:nvPr>
            <p:ph type="dt" sz="half" idx="10"/>
          </p:nvPr>
        </p:nvSpPr>
        <p:spPr/>
        <p:txBody>
          <a:bodyPr/>
          <a:lstStyle/>
          <a:p>
            <a:fld id="{DE6F8DF4-93E2-444A-B834-5D713B78FB3D}" type="datetimeFigureOut">
              <a:rPr lang="en-US" smtClean="0"/>
              <a:t>10/6/2023</a:t>
            </a:fld>
            <a:endParaRPr lang="en-US"/>
          </a:p>
        </p:txBody>
      </p:sp>
      <p:sp>
        <p:nvSpPr>
          <p:cNvPr id="5" name="Footer Placeholder 4">
            <a:extLst>
              <a:ext uri="{FF2B5EF4-FFF2-40B4-BE49-F238E27FC236}">
                <a16:creationId xmlns:a16="http://schemas.microsoft.com/office/drawing/2014/main" id="{517B651F-81A5-6748-2F3E-E9AD2AFDC4F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972E707-B8F2-6B4D-4617-83691186862E}"/>
              </a:ext>
            </a:extLst>
          </p:cNvPr>
          <p:cNvSpPr>
            <a:spLocks noGrp="1"/>
          </p:cNvSpPr>
          <p:nvPr>
            <p:ph type="sldNum" sz="quarter" idx="12"/>
          </p:nvPr>
        </p:nvSpPr>
        <p:spPr/>
        <p:txBody>
          <a:bodyPr/>
          <a:lstStyle/>
          <a:p>
            <a:fld id="{840F3210-9E90-4DAB-B1D1-6E9175B844FB}" type="slidenum">
              <a:rPr lang="en-US" smtClean="0"/>
              <a:t>‹#›</a:t>
            </a:fld>
            <a:endParaRPr lang="en-US"/>
          </a:p>
        </p:txBody>
      </p:sp>
    </p:spTree>
    <p:extLst>
      <p:ext uri="{BB962C8B-B14F-4D97-AF65-F5344CB8AC3E}">
        <p14:creationId xmlns:p14="http://schemas.microsoft.com/office/powerpoint/2010/main" val="35666492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707376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903560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621691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43935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697394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944648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40074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128210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5381054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9157054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9630123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66095485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82753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4048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9246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02122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104523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24824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3E0AAB1-1829-D2FD-F492-4CB655868AB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C74F11B-56DD-267A-1A43-0606C6BC43F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A04DCBB-F8A7-D432-F749-3193538A215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6F8DF4-93E2-444A-B834-5D713B78FB3D}" type="datetimeFigureOut">
              <a:rPr lang="en-US" smtClean="0"/>
              <a:t>10/6/2023</a:t>
            </a:fld>
            <a:endParaRPr lang="en-US"/>
          </a:p>
        </p:txBody>
      </p:sp>
      <p:sp>
        <p:nvSpPr>
          <p:cNvPr id="5" name="Footer Placeholder 4">
            <a:extLst>
              <a:ext uri="{FF2B5EF4-FFF2-40B4-BE49-F238E27FC236}">
                <a16:creationId xmlns:a16="http://schemas.microsoft.com/office/drawing/2014/main" id="{D645493F-1763-ED0E-4DB2-7789158BA35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74A1327-C936-43A5-6A13-B46A7046569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0F3210-9E90-4DAB-B1D1-6E9175B844FB}" type="slidenum">
              <a:rPr lang="en-US" smtClean="0"/>
              <a:t>‹#›</a:t>
            </a:fld>
            <a:endParaRPr lang="en-US"/>
          </a:p>
        </p:txBody>
      </p:sp>
    </p:spTree>
    <p:extLst>
      <p:ext uri="{BB962C8B-B14F-4D97-AF65-F5344CB8AC3E}">
        <p14:creationId xmlns:p14="http://schemas.microsoft.com/office/powerpoint/2010/main" val="38836358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57821082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slideLayout" Target="../slideLayouts/slideLayout28.xml"/><Relationship Id="rId7" Type="http://schemas.openxmlformats.org/officeDocument/2006/relationships/image" Target="../media/image7.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6.svg"/><Relationship Id="rId11" Type="http://schemas.openxmlformats.org/officeDocument/2006/relationships/image" Target="../media/image10.png"/><Relationship Id="rId5" Type="http://schemas.openxmlformats.org/officeDocument/2006/relationships/image" Target="../media/image5.png"/><Relationship Id="rId10" Type="http://schemas.openxmlformats.org/officeDocument/2006/relationships/image" Target="../media/image9.jpg"/><Relationship Id="rId4" Type="http://schemas.openxmlformats.org/officeDocument/2006/relationships/notesSlide" Target="../notesSlides/notesSlide2.xml"/><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09;p1">
            <a:extLst>
              <a:ext uri="{FF2B5EF4-FFF2-40B4-BE49-F238E27FC236}">
                <a16:creationId xmlns:a16="http://schemas.microsoft.com/office/drawing/2014/main" id="{269F6D4A-9A47-7ECA-5955-42FA248694AB}"/>
              </a:ext>
            </a:extLst>
          </p:cNvPr>
          <p:cNvSpPr txBox="1"/>
          <p:nvPr/>
        </p:nvSpPr>
        <p:spPr>
          <a:xfrm>
            <a:off x="6902869" y="2095283"/>
            <a:ext cx="4703532" cy="769401"/>
          </a:xfrm>
          <a:prstGeom prst="rect">
            <a:avLst/>
          </a:prstGeom>
          <a:noFill/>
          <a:ln>
            <a:noFill/>
          </a:ln>
        </p:spPr>
        <p:txBody>
          <a:bodyPr spcFirstLastPara="1" wrap="square" lIns="91425" tIns="45700" rIns="91425" bIns="45700" anchor="t" anchorCtr="0">
            <a:spAutoFit/>
          </a:bodyPr>
          <a:lstStyle/>
          <a:p>
            <a:pPr>
              <a:buClr>
                <a:srgbClr val="000000"/>
              </a:buClr>
              <a:buFont typeface="Arial"/>
              <a:buNone/>
            </a:pPr>
            <a:r>
              <a:rPr lang="ar-SA" sz="4400" b="1" kern="0" dirty="0">
                <a:solidFill>
                  <a:srgbClr val="8E5A6D"/>
                </a:solidFill>
                <a:latin typeface="Tajawal Medium"/>
                <a:cs typeface="Tajawal Medium"/>
                <a:sym typeface="Tajawal Medium"/>
              </a:rPr>
              <a:t>مقرر </a:t>
            </a:r>
            <a:r>
              <a:rPr lang="ar-EG" sz="4400" b="1" kern="0" dirty="0">
                <a:solidFill>
                  <a:srgbClr val="8E5A6D"/>
                </a:solidFill>
                <a:latin typeface="Tajawal Medium"/>
                <a:cs typeface="Tajawal Medium"/>
                <a:sym typeface="Tajawal Medium"/>
              </a:rPr>
              <a:t>قيادة التغيرات    </a:t>
            </a:r>
            <a:endParaRPr sz="1400" kern="0" dirty="0">
              <a:solidFill>
                <a:srgbClr val="000000"/>
              </a:solidFill>
              <a:latin typeface="Arial"/>
              <a:cs typeface="Arial"/>
              <a:sym typeface="Arial"/>
            </a:endParaRPr>
          </a:p>
        </p:txBody>
      </p:sp>
      <p:sp>
        <p:nvSpPr>
          <p:cNvPr id="6" name="Google Shape;107;p1">
            <a:extLst>
              <a:ext uri="{FF2B5EF4-FFF2-40B4-BE49-F238E27FC236}">
                <a16:creationId xmlns:a16="http://schemas.microsoft.com/office/drawing/2014/main" id="{8E335DC8-FAE8-C7F0-6A49-D15818512624}"/>
              </a:ext>
            </a:extLst>
          </p:cNvPr>
          <p:cNvSpPr txBox="1"/>
          <p:nvPr/>
        </p:nvSpPr>
        <p:spPr>
          <a:xfrm>
            <a:off x="6335673" y="3129041"/>
            <a:ext cx="4886463" cy="1077178"/>
          </a:xfrm>
          <a:prstGeom prst="rect">
            <a:avLst/>
          </a:prstGeom>
          <a:noFill/>
          <a:ln>
            <a:noFill/>
          </a:ln>
        </p:spPr>
        <p:txBody>
          <a:bodyPr spcFirstLastPara="1" wrap="square" lIns="91425" tIns="45700" rIns="91425" bIns="45700" anchor="t" anchorCtr="0">
            <a:spAutoFit/>
          </a:bodyPr>
          <a:lstStyle/>
          <a:p>
            <a:pPr algn="ctr">
              <a:buClr>
                <a:srgbClr val="000000"/>
              </a:buClr>
              <a:buFont typeface="Arial"/>
              <a:buNone/>
            </a:pPr>
            <a:r>
              <a:rPr lang="ar-SA" sz="2400" b="1" kern="0" dirty="0" err="1">
                <a:solidFill>
                  <a:srgbClr val="2D3956"/>
                </a:solidFill>
                <a:latin typeface="Tajawal Medium"/>
                <a:cs typeface="Tajawal Medium"/>
                <a:sym typeface="Tajawal Medium"/>
              </a:rPr>
              <a:t>أ.د</a:t>
            </a:r>
            <a:r>
              <a:rPr lang="ar-SA" sz="2400" b="1" kern="0" dirty="0">
                <a:solidFill>
                  <a:srgbClr val="2D3956"/>
                </a:solidFill>
                <a:latin typeface="Tajawal Medium"/>
                <a:cs typeface="Tajawal Medium"/>
                <a:sym typeface="Tajawal Medium"/>
              </a:rPr>
              <a:t> | محمد محمدي محمد مخلص</a:t>
            </a:r>
            <a:endParaRPr lang="ar-SA" sz="2000" b="1" kern="0" dirty="0">
              <a:solidFill>
                <a:srgbClr val="2D3956"/>
              </a:solidFill>
              <a:latin typeface="Tajawal Medium"/>
              <a:cs typeface="Tajawal Medium"/>
              <a:sym typeface="Tajawal Medium"/>
            </a:endParaRPr>
          </a:p>
          <a:p>
            <a:pPr algn="ctr">
              <a:buClr>
                <a:srgbClr val="000000"/>
              </a:buClr>
              <a:buFont typeface="Arial"/>
              <a:buNone/>
            </a:pPr>
            <a:r>
              <a:rPr lang="ar-SA" sz="2000" b="1" kern="0" dirty="0">
                <a:solidFill>
                  <a:srgbClr val="2D3956"/>
                </a:solidFill>
                <a:latin typeface="Tajawal Medium"/>
                <a:cs typeface="Tajawal Medium"/>
                <a:sym typeface="Tajawal Medium"/>
              </a:rPr>
              <a:t>أستاذ القيادة التربوية المشارك - كلية العلوم الانسانية- جامعة الجميع الذكية</a:t>
            </a:r>
          </a:p>
        </p:txBody>
      </p:sp>
      <p:sp>
        <p:nvSpPr>
          <p:cNvPr id="7" name="Google Shape;114;p1">
            <a:extLst>
              <a:ext uri="{FF2B5EF4-FFF2-40B4-BE49-F238E27FC236}">
                <a16:creationId xmlns:a16="http://schemas.microsoft.com/office/drawing/2014/main" id="{94180AD5-0647-6850-A7A8-A9E57539871E}"/>
              </a:ext>
            </a:extLst>
          </p:cNvPr>
          <p:cNvSpPr txBox="1"/>
          <p:nvPr/>
        </p:nvSpPr>
        <p:spPr>
          <a:xfrm>
            <a:off x="6699895" y="4749613"/>
            <a:ext cx="3060453" cy="507791"/>
          </a:xfrm>
          <a:prstGeom prst="rect">
            <a:avLst/>
          </a:prstGeom>
          <a:noFill/>
          <a:ln>
            <a:noFill/>
          </a:ln>
        </p:spPr>
        <p:txBody>
          <a:bodyPr spcFirstLastPara="1" wrap="square" lIns="91425" tIns="45700" rIns="91425" bIns="45700" anchor="t" anchorCtr="0">
            <a:spAutoFit/>
          </a:bodyPr>
          <a:lstStyle/>
          <a:p>
            <a:pPr algn="ctr">
              <a:buClr>
                <a:srgbClr val="000000"/>
              </a:buClr>
              <a:buFont typeface="Arial"/>
              <a:buNone/>
            </a:pPr>
            <a:r>
              <a:rPr lang="ar-EG" sz="2700" b="1" kern="0" dirty="0">
                <a:solidFill>
                  <a:srgbClr val="2D3956"/>
                </a:solidFill>
                <a:latin typeface="Tajawal Medium"/>
                <a:cs typeface="Tajawal Medium"/>
                <a:sym typeface="Tajawal Medium"/>
              </a:rPr>
              <a:t>مفهوم التغيير وأهميته </a:t>
            </a:r>
            <a:endParaRPr sz="2700" b="1" kern="0" dirty="0">
              <a:solidFill>
                <a:srgbClr val="000000"/>
              </a:solidFill>
              <a:latin typeface="Arial"/>
              <a:cs typeface="Arial"/>
              <a:sym typeface="Arial"/>
            </a:endParaRPr>
          </a:p>
        </p:txBody>
      </p:sp>
      <p:sp>
        <p:nvSpPr>
          <p:cNvPr id="8" name="Google Shape;110;p1">
            <a:extLst>
              <a:ext uri="{FF2B5EF4-FFF2-40B4-BE49-F238E27FC236}">
                <a16:creationId xmlns:a16="http://schemas.microsoft.com/office/drawing/2014/main" id="{B00A6073-3F60-6A86-5C37-ECBA223D6916}"/>
              </a:ext>
            </a:extLst>
          </p:cNvPr>
          <p:cNvSpPr/>
          <p:nvPr/>
        </p:nvSpPr>
        <p:spPr>
          <a:xfrm>
            <a:off x="2500564" y="6221091"/>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الأولى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FC10BFD1-F059-F7BD-3ED7-51B3352A711F}"/>
              </a:ext>
            </a:extLst>
          </p:cNvPr>
          <p:cNvSpPr/>
          <p:nvPr/>
        </p:nvSpPr>
        <p:spPr>
          <a:xfrm>
            <a:off x="617280" y="948260"/>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الأولى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sp>
        <p:nvSpPr>
          <p:cNvPr id="7" name="Google Shape;123;p2">
            <a:extLst>
              <a:ext uri="{FF2B5EF4-FFF2-40B4-BE49-F238E27FC236}">
                <a16:creationId xmlns:a16="http://schemas.microsoft.com/office/drawing/2014/main" id="{F3C434DA-A722-A651-FDEE-570746FD097B}"/>
              </a:ext>
            </a:extLst>
          </p:cNvPr>
          <p:cNvSpPr txBox="1"/>
          <p:nvPr/>
        </p:nvSpPr>
        <p:spPr>
          <a:xfrm>
            <a:off x="1168373" y="1822286"/>
            <a:ext cx="10028163" cy="4247276"/>
          </a:xfrm>
          <a:prstGeom prst="rect">
            <a:avLst/>
          </a:prstGeom>
          <a:noFill/>
          <a:ln>
            <a:noFill/>
          </a:ln>
        </p:spPr>
        <p:txBody>
          <a:bodyPr spcFirstLastPara="1" wrap="square" lIns="91425" tIns="45700" rIns="91425" bIns="45700" anchor="t" anchorCtr="0">
            <a:spAutoFit/>
          </a:bodyPr>
          <a:lstStyle/>
          <a:p>
            <a:pPr marL="342900" indent="-342900" algn="r">
              <a:lnSpc>
                <a:spcPct val="150000"/>
              </a:lnSpc>
              <a:buClr>
                <a:srgbClr val="000000"/>
              </a:buClr>
              <a:buFont typeface="Arial" pitchFamily="34" charset="0"/>
              <a:buChar char="•"/>
            </a:pPr>
            <a:r>
              <a:rPr lang="ar-SA" sz="2000" b="1" kern="0" dirty="0">
                <a:latin typeface="Simplified Arabic" pitchFamily="18" charset="-78"/>
                <a:ea typeface="Calibri"/>
                <a:cs typeface="Simplified Arabic" pitchFamily="18" charset="-78"/>
                <a:sym typeface="Calibri"/>
              </a:rPr>
              <a:t>ملخص المحاضرة السابقة: </a:t>
            </a:r>
            <a:r>
              <a:rPr lang="ar-EG" sz="2000" b="1" kern="0" dirty="0">
                <a:latin typeface="Simplified Arabic" pitchFamily="18" charset="-78"/>
                <a:ea typeface="Calibri"/>
                <a:cs typeface="Simplified Arabic" pitchFamily="18" charset="-78"/>
                <a:sym typeface="Calibri"/>
              </a:rPr>
              <a:t> تناولنا المحاضرة التعريفية والتي كانت تتناول موضوعات المقرر: </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1- معلومات عن المقرر</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2- وصف المقرر</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3- أهداف المقرر</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4- محتوى المقرر</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5- أنشطة المقرر</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6- مختصر عن موضوعات المقرر</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7- ملخص للموضوعات</a:t>
            </a:r>
            <a:endParaRPr lang="ar-EG" sz="2000" b="1" kern="0" dirty="0">
              <a:latin typeface="Simplified Arabic" pitchFamily="18" charset="-78"/>
              <a:ea typeface="Calibri"/>
              <a:cs typeface="Simplified Arabic" pitchFamily="18" charset="-78"/>
              <a:sym typeface="Calibri"/>
            </a:endParaRPr>
          </a:p>
          <a:p>
            <a:pPr marL="342900" indent="-342900" algn="r">
              <a:lnSpc>
                <a:spcPct val="150000"/>
              </a:lnSpc>
              <a:buClr>
                <a:srgbClr val="000000"/>
              </a:buClr>
              <a:buFont typeface="Arial" pitchFamily="34" charset="0"/>
              <a:buChar char="•"/>
            </a:pPr>
            <a:r>
              <a:rPr lang="ar-EG" sz="2000" b="1" kern="0" dirty="0">
                <a:latin typeface="Simplified Arabic" pitchFamily="18" charset="-78"/>
                <a:ea typeface="Calibri"/>
                <a:cs typeface="Simplified Arabic" pitchFamily="18" charset="-78"/>
                <a:sym typeface="Calibri"/>
              </a:rPr>
              <a:t> واليوم نبدأ بعون الله في أولى موضوعات المقرر وهو </a:t>
            </a:r>
            <a:r>
              <a:rPr lang="ar-EG" sz="2000" kern="0" dirty="0">
                <a:highlight>
                  <a:srgbClr val="FFFF00"/>
                </a:highlight>
                <a:latin typeface="Arial"/>
                <a:ea typeface="Calibri" panose="020F0502020204030204" pitchFamily="34" charset="0"/>
                <a:cs typeface="Times New Roman" panose="02020603050405020304" pitchFamily="18" charset="0"/>
                <a:sym typeface="Arial"/>
              </a:rPr>
              <a:t>مفهوم التغيير وأهميته</a:t>
            </a:r>
            <a:endParaRPr lang="ar-SA" sz="2000" b="1" kern="0" dirty="0">
              <a:highlight>
                <a:srgbClr val="FFFF00"/>
              </a:highlight>
              <a:latin typeface="Simplified Arabic" pitchFamily="18" charset="-78"/>
              <a:cs typeface="Simplified Arabic" pitchFamily="18" charset="-78"/>
              <a:sym typeface="Arial"/>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FC10BFD1-F059-F7BD-3ED7-51B3352A711F}"/>
              </a:ext>
            </a:extLst>
          </p:cNvPr>
          <p:cNvSpPr/>
          <p:nvPr/>
        </p:nvSpPr>
        <p:spPr>
          <a:xfrm>
            <a:off x="617280" y="948260"/>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الأولى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sp>
        <p:nvSpPr>
          <p:cNvPr id="3" name="Google Shape;123;p2">
            <a:extLst>
              <a:ext uri="{FF2B5EF4-FFF2-40B4-BE49-F238E27FC236}">
                <a16:creationId xmlns:a16="http://schemas.microsoft.com/office/drawing/2014/main" id="{571164F4-6807-D434-2AC4-6A7AB2080EE8}"/>
              </a:ext>
            </a:extLst>
          </p:cNvPr>
          <p:cNvSpPr txBox="1"/>
          <p:nvPr/>
        </p:nvSpPr>
        <p:spPr>
          <a:xfrm>
            <a:off x="1658141" y="1603076"/>
            <a:ext cx="9373026" cy="5693826"/>
          </a:xfrm>
          <a:prstGeom prst="rect">
            <a:avLst/>
          </a:prstGeom>
          <a:noFill/>
          <a:ln>
            <a:noFill/>
          </a:ln>
        </p:spPr>
        <p:txBody>
          <a:bodyPr spcFirstLastPara="1" wrap="square" lIns="91425" tIns="45700" rIns="91425" bIns="45700" anchor="t" anchorCtr="0">
            <a:spAutoFit/>
          </a:bodyPr>
          <a:lstStyle/>
          <a:p>
            <a:pPr algn="ctr" rtl="1">
              <a:lnSpc>
                <a:spcPct val="130000"/>
              </a:lnSpc>
              <a:buClr>
                <a:srgbClr val="000000"/>
              </a:buClr>
              <a:buFont typeface="Arial"/>
              <a:buNone/>
            </a:pPr>
            <a:r>
              <a:rPr lang="ar-EG" sz="2800" b="1" kern="0" dirty="0">
                <a:solidFill>
                  <a:srgbClr val="E7E6E6">
                    <a:lumMod val="25000"/>
                  </a:srgbClr>
                </a:solidFill>
                <a:highlight>
                  <a:srgbClr val="FFFF00"/>
                </a:highlight>
                <a:latin typeface="Arial"/>
                <a:ea typeface="Calibri" panose="020F0502020204030204" pitchFamily="34" charset="0"/>
                <a:cs typeface="Times New Roman" panose="02020603050405020304" pitchFamily="18" charset="0"/>
                <a:sym typeface="Arial"/>
              </a:rPr>
              <a:t>عناصر المحاضرة- </a:t>
            </a:r>
            <a:endParaRPr lang="ar-EG" sz="2800" b="1" kern="0" dirty="0">
              <a:solidFill>
                <a:srgbClr val="E7E6E6">
                  <a:lumMod val="25000"/>
                </a:srgbClr>
              </a:solidFill>
              <a:highlight>
                <a:srgbClr val="FFFF00"/>
              </a:highlight>
              <a:latin typeface="Simplified Arabic" pitchFamily="18" charset="-78"/>
              <a:ea typeface="Calibri" panose="020F0502020204030204" pitchFamily="34" charset="0"/>
              <a:cs typeface="Times New Roman" panose="02020603050405020304" pitchFamily="18" charset="0"/>
              <a:sym typeface="Arial"/>
            </a:endParaRPr>
          </a:p>
          <a:p>
            <a:pPr algn="r" rtl="1">
              <a:lnSpc>
                <a:spcPct val="130000"/>
              </a:lnSpc>
              <a:buClr>
                <a:srgbClr val="000000"/>
              </a:buClr>
              <a:buFont typeface="Arial"/>
              <a:buNone/>
            </a:pPr>
            <a:r>
              <a:rPr lang="ar-EG" sz="2800" b="1" kern="0" dirty="0">
                <a:solidFill>
                  <a:srgbClr val="E7E6E6">
                    <a:lumMod val="25000"/>
                  </a:srgbClr>
                </a:solidFill>
                <a:highlight>
                  <a:srgbClr val="FFFF00"/>
                </a:highlight>
                <a:latin typeface="Simplified Arabic" pitchFamily="18" charset="-78"/>
                <a:ea typeface="Calibri" panose="020F0502020204030204" pitchFamily="34" charset="0"/>
                <a:cs typeface="Times New Roman" panose="02020603050405020304" pitchFamily="18" charset="0"/>
                <a:sym typeface="Arial"/>
              </a:rPr>
              <a:t>1- تمهيد </a:t>
            </a:r>
          </a:p>
          <a:p>
            <a:pPr algn="r" rtl="1">
              <a:lnSpc>
                <a:spcPct val="130000"/>
              </a:lnSpc>
              <a:buClr>
                <a:srgbClr val="000000"/>
              </a:buClr>
              <a:buFont typeface="Arial"/>
              <a:buNone/>
            </a:pPr>
            <a:r>
              <a:rPr lang="ar-EG" sz="2800" b="1" kern="0" dirty="0">
                <a:solidFill>
                  <a:srgbClr val="E7E6E6">
                    <a:lumMod val="25000"/>
                  </a:srgbClr>
                </a:solidFill>
                <a:highlight>
                  <a:srgbClr val="FFFF00"/>
                </a:highlight>
                <a:latin typeface="Simplified Arabic" pitchFamily="18" charset="-78"/>
                <a:ea typeface="Calibri" panose="020F0502020204030204" pitchFamily="34" charset="0"/>
                <a:cs typeface="Times New Roman" panose="02020603050405020304" pitchFamily="18" charset="0"/>
                <a:sym typeface="Arial"/>
              </a:rPr>
              <a:t>2- مفهوم التغيير وأهميته</a:t>
            </a:r>
          </a:p>
          <a:p>
            <a:pPr algn="r" rtl="1">
              <a:lnSpc>
                <a:spcPct val="130000"/>
              </a:lnSpc>
              <a:buClr>
                <a:srgbClr val="000000"/>
              </a:buClr>
              <a:buFont typeface="Arial"/>
              <a:buNone/>
            </a:pPr>
            <a:r>
              <a:rPr lang="ar-EG" sz="2800" b="1" kern="0" dirty="0">
                <a:solidFill>
                  <a:srgbClr val="E7E6E6">
                    <a:lumMod val="25000"/>
                  </a:srgbClr>
                </a:solidFill>
                <a:highlight>
                  <a:srgbClr val="FFFF00"/>
                </a:highlight>
                <a:latin typeface="Simplified Arabic" pitchFamily="18" charset="-78"/>
                <a:ea typeface="Calibri" panose="020F0502020204030204" pitchFamily="34" charset="0"/>
                <a:cs typeface="Times New Roman" panose="02020603050405020304" pitchFamily="18" charset="0"/>
                <a:sym typeface="Arial"/>
              </a:rPr>
              <a:t>3- أسباب التغيير</a:t>
            </a:r>
          </a:p>
          <a:p>
            <a:pPr algn="r" rtl="1">
              <a:lnSpc>
                <a:spcPct val="130000"/>
              </a:lnSpc>
              <a:buClr>
                <a:srgbClr val="000000"/>
              </a:buClr>
              <a:buFont typeface="Arial"/>
              <a:buNone/>
            </a:pPr>
            <a:r>
              <a:rPr lang="ar-EG" sz="2800" b="1" kern="0" dirty="0">
                <a:solidFill>
                  <a:srgbClr val="E7E6E6">
                    <a:lumMod val="25000"/>
                  </a:srgbClr>
                </a:solidFill>
                <a:highlight>
                  <a:srgbClr val="FFFF00"/>
                </a:highlight>
                <a:latin typeface="Simplified Arabic" pitchFamily="18" charset="-78"/>
                <a:ea typeface="Calibri" panose="020F0502020204030204" pitchFamily="34" charset="0"/>
                <a:cs typeface="Times New Roman" panose="02020603050405020304" pitchFamily="18" charset="0"/>
                <a:sym typeface="Arial"/>
              </a:rPr>
              <a:t>4- أهداف التغيير</a:t>
            </a:r>
          </a:p>
          <a:p>
            <a:pPr algn="r" rtl="1">
              <a:lnSpc>
                <a:spcPct val="130000"/>
              </a:lnSpc>
              <a:buClr>
                <a:srgbClr val="000000"/>
              </a:buClr>
              <a:buFont typeface="Arial"/>
              <a:buNone/>
            </a:pPr>
            <a:r>
              <a:rPr lang="ar-EG" sz="2800" b="1" kern="0" dirty="0">
                <a:solidFill>
                  <a:srgbClr val="E7E6E6">
                    <a:lumMod val="25000"/>
                  </a:srgbClr>
                </a:solidFill>
                <a:highlight>
                  <a:srgbClr val="FFFF00"/>
                </a:highlight>
                <a:latin typeface="Simplified Arabic" pitchFamily="18" charset="-78"/>
                <a:ea typeface="Calibri" panose="020F0502020204030204" pitchFamily="34" charset="0"/>
                <a:cs typeface="Times New Roman" panose="02020603050405020304" pitchFamily="18" charset="0"/>
                <a:sym typeface="Arial"/>
              </a:rPr>
              <a:t>5- مسؤولية التغيير</a:t>
            </a:r>
          </a:p>
          <a:p>
            <a:pPr algn="r" rtl="1">
              <a:lnSpc>
                <a:spcPct val="130000"/>
              </a:lnSpc>
              <a:buClr>
                <a:srgbClr val="000000"/>
              </a:buClr>
              <a:buFont typeface="Arial"/>
              <a:buNone/>
            </a:pPr>
            <a:r>
              <a:rPr lang="ar-EG" sz="2800" b="1" kern="0" dirty="0">
                <a:solidFill>
                  <a:srgbClr val="E7E6E6">
                    <a:lumMod val="25000"/>
                  </a:srgbClr>
                </a:solidFill>
                <a:highlight>
                  <a:srgbClr val="FFFF00"/>
                </a:highlight>
                <a:latin typeface="Simplified Arabic" pitchFamily="18" charset="-78"/>
                <a:ea typeface="Calibri" panose="020F0502020204030204" pitchFamily="34" charset="0"/>
                <a:cs typeface="Times New Roman" panose="02020603050405020304" pitchFamily="18" charset="0"/>
                <a:sym typeface="Arial"/>
              </a:rPr>
              <a:t>6- خصائص التغيير</a:t>
            </a:r>
          </a:p>
          <a:p>
            <a:pPr algn="r" rtl="1">
              <a:lnSpc>
                <a:spcPct val="130000"/>
              </a:lnSpc>
              <a:buClr>
                <a:srgbClr val="000000"/>
              </a:buClr>
              <a:buFont typeface="Arial"/>
              <a:buNone/>
            </a:pPr>
            <a:r>
              <a:rPr lang="ar-EG" sz="2800" b="1" kern="0" dirty="0">
                <a:solidFill>
                  <a:srgbClr val="E7E6E6">
                    <a:lumMod val="25000"/>
                  </a:srgbClr>
                </a:solidFill>
                <a:highlight>
                  <a:srgbClr val="FFFF00"/>
                </a:highlight>
                <a:latin typeface="Simplified Arabic" pitchFamily="18" charset="-78"/>
                <a:ea typeface="Calibri" panose="020F0502020204030204" pitchFamily="34" charset="0"/>
                <a:cs typeface="Times New Roman" panose="02020603050405020304" pitchFamily="18" charset="0"/>
                <a:sym typeface="Arial"/>
              </a:rPr>
              <a:t>7- معوقات التغيير</a:t>
            </a:r>
          </a:p>
          <a:p>
            <a:pPr algn="ctr" rtl="1">
              <a:lnSpc>
                <a:spcPct val="130000"/>
              </a:lnSpc>
              <a:buClr>
                <a:srgbClr val="000000"/>
              </a:buClr>
              <a:buFont typeface="Arial"/>
              <a:buNone/>
            </a:pPr>
            <a:endParaRPr lang="ar-EG" sz="2800" b="1" kern="0" dirty="0">
              <a:solidFill>
                <a:srgbClr val="E7E6E6">
                  <a:lumMod val="25000"/>
                </a:srgbClr>
              </a:solidFill>
              <a:highlight>
                <a:srgbClr val="FFFF00"/>
              </a:highlight>
              <a:latin typeface="Simplified Arabic" pitchFamily="18" charset="-78"/>
              <a:ea typeface="Calibri" panose="020F0502020204030204" pitchFamily="34" charset="0"/>
              <a:cs typeface="Times New Roman" panose="02020603050405020304" pitchFamily="18" charset="0"/>
              <a:sym typeface="Arial"/>
            </a:endParaRPr>
          </a:p>
          <a:p>
            <a:pPr algn="ctr" rtl="1">
              <a:lnSpc>
                <a:spcPct val="130000"/>
              </a:lnSpc>
              <a:buClr>
                <a:srgbClr val="000000"/>
              </a:buClr>
              <a:buFont typeface="Arial"/>
              <a:buNone/>
            </a:pPr>
            <a:endParaRPr lang="ar-EG" sz="2800" b="1" kern="0" dirty="0">
              <a:solidFill>
                <a:srgbClr val="E7E6E6">
                  <a:lumMod val="25000"/>
                </a:srgbClr>
              </a:solidFill>
              <a:highlight>
                <a:srgbClr val="FFFF00"/>
              </a:highlight>
              <a:latin typeface="Simplified Arabic" pitchFamily="18" charset="-78"/>
              <a:cs typeface="Simplified Arabic" pitchFamily="18" charset="-78"/>
              <a:sym typeface="Arial"/>
            </a:endParaRPr>
          </a:p>
        </p:txBody>
      </p:sp>
    </p:spTree>
    <p:extLst>
      <p:ext uri="{BB962C8B-B14F-4D97-AF65-F5344CB8AC3E}">
        <p14:creationId xmlns:p14="http://schemas.microsoft.com/office/powerpoint/2010/main" val="2844625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FC10BFD1-F059-F7BD-3ED7-51B3352A711F}"/>
              </a:ext>
            </a:extLst>
          </p:cNvPr>
          <p:cNvSpPr/>
          <p:nvPr/>
        </p:nvSpPr>
        <p:spPr>
          <a:xfrm>
            <a:off x="617280" y="948260"/>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الأولى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811833" y="1812003"/>
            <a:ext cx="10423614" cy="5045997"/>
          </a:xfrm>
          <a:prstGeom prst="rect">
            <a:avLst/>
          </a:prstGeom>
        </p:spPr>
        <p:txBody>
          <a:bodyPr wrap="square">
            <a:spAutoFit/>
          </a:bodyPr>
          <a:lstStyle/>
          <a:p>
            <a:pPr algn="justLow" rtl="1">
              <a:lnSpc>
                <a:spcPct val="150000"/>
              </a:lnSpc>
              <a:spcAft>
                <a:spcPts val="1000"/>
              </a:spcAft>
              <a:buClr>
                <a:srgbClr val="000000"/>
              </a:buClr>
              <a:buFont typeface="Arial"/>
              <a:buNone/>
            </a:pPr>
            <a:r>
              <a:rPr lang="ar-SA" sz="2000" b="1" kern="0" dirty="0">
                <a:solidFill>
                  <a:srgbClr val="000000"/>
                </a:solidFill>
                <a:ea typeface="Calibri"/>
                <a:cs typeface="Simplified Arabic"/>
                <a:sym typeface="Arial"/>
              </a:rPr>
              <a:t>تمهيد:</a:t>
            </a:r>
            <a:endParaRPr lang="ar-EG" sz="2000" b="1" kern="0" dirty="0">
              <a:solidFill>
                <a:srgbClr val="000000"/>
              </a:solidFill>
              <a:ea typeface="Calibri"/>
              <a:cs typeface="Simplified Arabic"/>
              <a:sym typeface="Arial"/>
            </a:endParaRPr>
          </a:p>
          <a:p>
            <a:pPr algn="justLow" rtl="1">
              <a:lnSpc>
                <a:spcPct val="150000"/>
              </a:lnSpc>
              <a:spcAft>
                <a:spcPts val="1000"/>
              </a:spcAft>
              <a:buClr>
                <a:srgbClr val="000000"/>
              </a:buClr>
              <a:buFont typeface="Arial"/>
              <a:buNone/>
            </a:pPr>
            <a:r>
              <a:rPr lang="ar-SA" sz="2000" kern="100" dirty="0">
                <a:solidFill>
                  <a:srgbClr val="ED7D31">
                    <a:lumMod val="50000"/>
                  </a:srgbClr>
                </a:solidFill>
                <a:ea typeface="Calibri" panose="020F0502020204030204" pitchFamily="34" charset="0"/>
                <a:cs typeface="Simplified Arabic" panose="02020603050405020304" pitchFamily="18" charset="-78"/>
                <a:sym typeface="Arial"/>
              </a:rPr>
              <a:t> </a:t>
            </a:r>
            <a:r>
              <a:rPr lang="ar-EG" sz="2000" kern="100" dirty="0">
                <a:solidFill>
                  <a:srgbClr val="ED7D31">
                    <a:lumMod val="50000"/>
                  </a:srgbClr>
                </a:solidFill>
                <a:ea typeface="Calibri" panose="020F0502020204030204" pitchFamily="34" charset="0"/>
                <a:cs typeface="Simplified Arabic" panose="02020603050405020304" pitchFamily="18" charset="-78"/>
                <a:sym typeface="Arial"/>
              </a:rPr>
              <a:t>  </a:t>
            </a:r>
            <a:r>
              <a:rPr lang="ar-SA" sz="2000" b="1" kern="100" dirty="0">
                <a:solidFill>
                  <a:srgbClr val="ED7D31">
                    <a:lumMod val="50000"/>
                  </a:srgbClr>
                </a:solidFill>
                <a:ea typeface="Calibri" panose="020F0502020204030204" pitchFamily="34" charset="0"/>
                <a:cs typeface="Simplified Arabic" panose="02020603050405020304" pitchFamily="18" charset="-78"/>
                <a:sym typeface="Arial"/>
              </a:rPr>
              <a:t>منذ أن وجدت البشرية والعالم كله في حركة تغيير دائمة لا تهدأ ولا تستقر، تغييرات في النظم، وفى العلاقات، وفى الفكر الإنساني، وفى التطور، وفى أنماط الحياة، وفى أشكال الحكم، وفى السلوك والعادات والتقاليد. تغيير شامل لكل نواحي الحياة قد يتسارع حيناً. وقد تهدأ أو تبدأ خطواته أحياناً أخرى.</a:t>
            </a:r>
            <a:endParaRPr lang="ar-EG" sz="2000" b="1" kern="100" dirty="0">
              <a:solidFill>
                <a:srgbClr val="ED7D31">
                  <a:lumMod val="50000"/>
                </a:srgbClr>
              </a:solidFill>
              <a:ea typeface="Calibri" panose="020F0502020204030204" pitchFamily="34" charset="0"/>
              <a:cs typeface="Simplified Arabic" panose="02020603050405020304" pitchFamily="18" charset="-78"/>
              <a:sym typeface="Arial"/>
            </a:endParaRPr>
          </a:p>
          <a:p>
            <a:pPr algn="justLow" rtl="1">
              <a:lnSpc>
                <a:spcPct val="150000"/>
              </a:lnSpc>
              <a:spcAft>
                <a:spcPts val="1000"/>
              </a:spcAft>
              <a:buClr>
                <a:srgbClr val="000000"/>
              </a:buClr>
              <a:buFont typeface="Arial"/>
              <a:buNone/>
            </a:pPr>
            <a:r>
              <a:rPr lang="ar-SA" sz="2000" b="1" kern="100" dirty="0">
                <a:solidFill>
                  <a:srgbClr val="000000"/>
                </a:solidFill>
                <a:ea typeface="Calibri" panose="020F0502020204030204" pitchFamily="34" charset="0"/>
                <a:cs typeface="Simplified Arabic" panose="02020603050405020304" pitchFamily="18" charset="-78"/>
                <a:sym typeface="Arial"/>
              </a:rPr>
              <a:t> </a:t>
            </a:r>
            <a:br>
              <a:rPr lang="ar-SA" sz="2000" b="1" kern="100" dirty="0">
                <a:solidFill>
                  <a:srgbClr val="000000"/>
                </a:solidFill>
                <a:ea typeface="Calibri" panose="020F0502020204030204" pitchFamily="34" charset="0"/>
                <a:cs typeface="Simplified Arabic" panose="02020603050405020304" pitchFamily="18" charset="-78"/>
                <a:sym typeface="Arial"/>
              </a:rPr>
            </a:br>
            <a:r>
              <a:rPr lang="ar-SA" sz="2000" b="1" kern="100" dirty="0">
                <a:solidFill>
                  <a:srgbClr val="000000">
                    <a:lumMod val="75000"/>
                    <a:lumOff val="25000"/>
                  </a:srgbClr>
                </a:solidFill>
                <a:ea typeface="Calibri" panose="020F0502020204030204" pitchFamily="34" charset="0"/>
                <a:cs typeface="Simplified Arabic" panose="02020603050405020304" pitchFamily="18" charset="-78"/>
                <a:sym typeface="Arial"/>
              </a:rPr>
              <a:t>ومن هنا أصبحت قضية التغيير من القضايا الأولى في عالم اليوم، عالم المتغيرات سريعة الإيقاع عالم تحريك الثوابت وانهيارها وتفجر الأزمات العنيفة عالم تيارات الحرية وحقوق الإنسان، عالم الثورة التكنولوجية التي سيطرت سيطرة تام على البشرية، عالم التغيير الدائم والمستمر الذي لا تهدأ حركته أو تتوقف مسيرته.</a:t>
            </a:r>
            <a:endParaRPr lang="ar-EG" sz="2000" b="1" kern="100" dirty="0">
              <a:solidFill>
                <a:srgbClr val="000000">
                  <a:lumMod val="75000"/>
                  <a:lumOff val="25000"/>
                </a:srgbClr>
              </a:solidFill>
              <a:ea typeface="Calibri" panose="020F0502020204030204" pitchFamily="34" charset="0"/>
              <a:cs typeface="Simplified Arabic" panose="02020603050405020304" pitchFamily="18" charset="-78"/>
              <a:sym typeface="Arial"/>
            </a:endParaRPr>
          </a:p>
          <a:p>
            <a:pPr algn="justLow" rtl="1">
              <a:lnSpc>
                <a:spcPct val="150000"/>
              </a:lnSpc>
              <a:spcAft>
                <a:spcPts val="1000"/>
              </a:spcAft>
              <a:buClr>
                <a:srgbClr val="000000"/>
              </a:buClr>
              <a:buFont typeface="Arial"/>
              <a:buNone/>
            </a:pPr>
            <a:br>
              <a:rPr lang="ar-SA" sz="2000" b="1" kern="100" dirty="0">
                <a:solidFill>
                  <a:srgbClr val="000000"/>
                </a:solidFill>
                <a:ea typeface="Calibri" panose="020F0502020204030204" pitchFamily="34" charset="0"/>
                <a:cs typeface="Simplified Arabic" panose="02020603050405020304" pitchFamily="18" charset="-78"/>
                <a:sym typeface="Arial"/>
              </a:rPr>
            </a:br>
            <a:endParaRPr lang="en-US" sz="2000" b="1" kern="0" dirty="0">
              <a:solidFill>
                <a:srgbClr val="000000"/>
              </a:solidFill>
              <a:ea typeface="Calibri"/>
              <a:cs typeface="Arial"/>
              <a:sym typeface="Arial"/>
            </a:endParaRPr>
          </a:p>
        </p:txBody>
      </p:sp>
    </p:spTree>
    <p:extLst>
      <p:ext uri="{BB962C8B-B14F-4D97-AF65-F5344CB8AC3E}">
        <p14:creationId xmlns:p14="http://schemas.microsoft.com/office/powerpoint/2010/main" val="1750087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FC10BFD1-F059-F7BD-3ED7-51B3352A711F}"/>
              </a:ext>
            </a:extLst>
          </p:cNvPr>
          <p:cNvSpPr/>
          <p:nvPr/>
        </p:nvSpPr>
        <p:spPr>
          <a:xfrm>
            <a:off x="617280" y="948260"/>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الأولى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sp>
        <p:nvSpPr>
          <p:cNvPr id="3" name="مستطيل 4">
            <a:extLst>
              <a:ext uri="{FF2B5EF4-FFF2-40B4-BE49-F238E27FC236}">
                <a16:creationId xmlns:a16="http://schemas.microsoft.com/office/drawing/2014/main" id="{BF39AA6C-8557-57AA-85DB-43D040EA5CAE}"/>
              </a:ext>
            </a:extLst>
          </p:cNvPr>
          <p:cNvSpPr/>
          <p:nvPr/>
        </p:nvSpPr>
        <p:spPr>
          <a:xfrm>
            <a:off x="703601" y="1685495"/>
            <a:ext cx="10726399" cy="4893647"/>
          </a:xfrm>
          <a:prstGeom prst="rect">
            <a:avLst/>
          </a:prstGeom>
        </p:spPr>
        <p:txBody>
          <a:bodyPr wrap="square">
            <a:spAutoFit/>
          </a:bodyPr>
          <a:lstStyle/>
          <a:p>
            <a:pPr algn="just" rtl="1">
              <a:buClr>
                <a:srgbClr val="000000"/>
              </a:buClr>
              <a:buFont typeface="Arial"/>
              <a:buNone/>
            </a:pPr>
            <a:r>
              <a:rPr lang="ar-SA" sz="2400" kern="0" dirty="0">
                <a:solidFill>
                  <a:srgbClr val="000000"/>
                </a:solidFill>
                <a:ea typeface="Times New Roman" panose="02020603050405020304" pitchFamily="18" charset="0"/>
                <a:cs typeface="Simplified Arabic" panose="02020603050405020304" pitchFamily="18" charset="-78"/>
                <a:sym typeface="Arial"/>
              </a:rPr>
              <a:t>مفهوم التغيير:</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r>
              <a:rPr lang="ar-SA" sz="2400" kern="0" dirty="0">
                <a:solidFill>
                  <a:srgbClr val="000000"/>
                </a:solidFill>
                <a:ea typeface="Times New Roman" panose="02020603050405020304" pitchFamily="18" charset="0"/>
                <a:cs typeface="Simplified Arabic" panose="02020603050405020304" pitchFamily="18" charset="-78"/>
                <a:sym typeface="Arial"/>
              </a:rPr>
              <a:t>  تتعدد مفاهيم التغيير وتختلف باختلاف الزاوية التي ينظر إليه منها، فالبعض يعرفه من زاوية الأسباب، والآخر يعرفه من زاوية النتائج ، وآخرين يعرفونه من زاوية المظاهر والأغراض ، ومن هنا فإن اختلاف الزوايا واختلاف التعريفات يؤدى إلى عدم وحدة المفاهيم ومن ثم اختلاف في الرؤية وفى الفهم وفى الإدراك وفى التعامل مع الظاهرة.</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br>
              <a:rPr lang="ar-SA" sz="2400" kern="0" dirty="0">
                <a:solidFill>
                  <a:srgbClr val="000000"/>
                </a:solidFill>
                <a:ea typeface="Times New Roman" panose="02020603050405020304" pitchFamily="18" charset="0"/>
                <a:cs typeface="Simplified Arabic" panose="02020603050405020304" pitchFamily="18" charset="-78"/>
                <a:sym typeface="Arial"/>
              </a:rPr>
            </a:br>
            <a:r>
              <a:rPr lang="ar-SA" sz="2400" kern="0" dirty="0">
                <a:solidFill>
                  <a:srgbClr val="000000"/>
                </a:solidFill>
                <a:highlight>
                  <a:srgbClr val="00FFFF"/>
                </a:highlight>
                <a:ea typeface="Times New Roman" panose="02020603050405020304" pitchFamily="18" charset="0"/>
                <a:cs typeface="Simplified Arabic" panose="02020603050405020304" pitchFamily="18" charset="-78"/>
                <a:sym typeface="Arial"/>
              </a:rPr>
              <a:t>1- التغيير هو أي تطوير أداء الجهاز أو المنظمة وتحسينها ونقلها من مرحلة إلى مرحلة أخرى أكثر فعالية ونجاحاً وملاءمة لتغيرات البيئة والحياة المتغيرة دائماً، لأن منظمة العمل أو الجهاز الإداري يجب ألا يظل جامداً حتى لا يضطر إلى التغيير الإجباري وغير المرغوب. </a:t>
            </a:r>
            <a:endParaRPr lang="en-GB" sz="2400" kern="100" dirty="0">
              <a:solidFill>
                <a:srgbClr val="000000"/>
              </a:solidFill>
              <a:highlight>
                <a:srgbClr val="00FFFF"/>
              </a:highlight>
              <a:ea typeface="Calibri" panose="020F0502020204030204" pitchFamily="34" charset="0"/>
              <a:cs typeface="Arial" panose="020B0604020202020204" pitchFamily="34" charset="0"/>
              <a:sym typeface="Arial"/>
            </a:endParaRPr>
          </a:p>
          <a:p>
            <a:pPr algn="just" rtl="1">
              <a:buClr>
                <a:srgbClr val="000000"/>
              </a:buClr>
              <a:buFont typeface="Arial"/>
              <a:buNone/>
            </a:pPr>
            <a:r>
              <a:rPr lang="ar-SA" sz="2400" kern="0" dirty="0">
                <a:solidFill>
                  <a:srgbClr val="000000"/>
                </a:solidFill>
                <a:ea typeface="Times New Roman" panose="02020603050405020304" pitchFamily="18" charset="0"/>
                <a:cs typeface="Simplified Arabic" panose="02020603050405020304" pitchFamily="18" charset="-78"/>
                <a:sym typeface="Arial"/>
              </a:rPr>
              <a:t> </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r>
              <a:rPr lang="ar-SA" sz="2400" kern="0" dirty="0">
                <a:solidFill>
                  <a:srgbClr val="000000"/>
                </a:solidFill>
                <a:highlight>
                  <a:srgbClr val="FFFF00"/>
                </a:highlight>
                <a:ea typeface="Times New Roman" panose="02020603050405020304" pitchFamily="18" charset="0"/>
                <a:cs typeface="Simplified Arabic" panose="02020603050405020304" pitchFamily="18" charset="-78"/>
                <a:sym typeface="Arial"/>
              </a:rPr>
              <a:t>2- ويعرفه </a:t>
            </a:r>
            <a:r>
              <a:rPr lang="ar-SA" sz="2400" kern="0" dirty="0" err="1">
                <a:solidFill>
                  <a:srgbClr val="000000"/>
                </a:solidFill>
                <a:highlight>
                  <a:srgbClr val="FFFF00"/>
                </a:highlight>
                <a:ea typeface="Times New Roman" panose="02020603050405020304" pitchFamily="18" charset="0"/>
                <a:cs typeface="Simplified Arabic" panose="02020603050405020304" pitchFamily="18" charset="-78"/>
                <a:sym typeface="Arial"/>
              </a:rPr>
              <a:t>بيكارد</a:t>
            </a:r>
            <a:r>
              <a:rPr lang="ar-SA" sz="2400" kern="0" dirty="0">
                <a:solidFill>
                  <a:srgbClr val="000000"/>
                </a:solidFill>
                <a:highlight>
                  <a:srgbClr val="FFFF00"/>
                </a:highlight>
                <a:ea typeface="Times New Roman" panose="02020603050405020304" pitchFamily="18" charset="0"/>
                <a:cs typeface="Simplified Arabic" panose="02020603050405020304" pitchFamily="18" charset="-78"/>
                <a:sym typeface="Arial"/>
              </a:rPr>
              <a:t> </a:t>
            </a:r>
            <a:r>
              <a:rPr lang="en-GB" sz="2400" kern="0" dirty="0">
                <a:solidFill>
                  <a:srgbClr val="000000"/>
                </a:solidFill>
                <a:highlight>
                  <a:srgbClr val="FFFF00"/>
                </a:highlight>
                <a:latin typeface="Simplified Arabic" panose="02020603050405020304" pitchFamily="18" charset="-78"/>
                <a:ea typeface="Times New Roman" panose="02020603050405020304" pitchFamily="18" charset="0"/>
                <a:cs typeface="Arial" panose="020B0604020202020204" pitchFamily="34" charset="0"/>
                <a:sym typeface="Arial"/>
              </a:rPr>
              <a:t>Bechard</a:t>
            </a:r>
            <a:r>
              <a:rPr lang="ar-SA" sz="2400" kern="0" dirty="0">
                <a:solidFill>
                  <a:srgbClr val="000000"/>
                </a:solidFill>
                <a:highlight>
                  <a:srgbClr val="FFFF00"/>
                </a:highlight>
                <a:ea typeface="Times New Roman" panose="02020603050405020304" pitchFamily="18" charset="0"/>
                <a:cs typeface="Simplified Arabic" panose="02020603050405020304" pitchFamily="18" charset="-78"/>
                <a:sym typeface="Arial"/>
              </a:rPr>
              <a:t> على أنه: جهد مخطط، يشمل المنظمة بأكملها ويدار من القمة، بغية زيادة فعالية التنظيم وإحساسه بالصحة، من خلال تدخلات مدروسة في عمليات التنظيم، وذلك باستخدام نظرية العلوم السلوكية. </a:t>
            </a:r>
            <a:endParaRPr lang="en-GB" sz="2400" kern="100" dirty="0">
              <a:solidFill>
                <a:srgbClr val="000000"/>
              </a:solidFill>
              <a:highlight>
                <a:srgbClr val="FFFF00"/>
              </a:highlight>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246791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FC10BFD1-F059-F7BD-3ED7-51B3352A711F}"/>
              </a:ext>
            </a:extLst>
          </p:cNvPr>
          <p:cNvSpPr/>
          <p:nvPr/>
        </p:nvSpPr>
        <p:spPr>
          <a:xfrm>
            <a:off x="617280" y="948260"/>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الأولى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sp>
        <p:nvSpPr>
          <p:cNvPr id="3" name="مستطيل 4">
            <a:extLst>
              <a:ext uri="{FF2B5EF4-FFF2-40B4-BE49-F238E27FC236}">
                <a16:creationId xmlns:a16="http://schemas.microsoft.com/office/drawing/2014/main" id="{B6D1F012-5022-FDF7-FEC2-4942534DFBBF}"/>
              </a:ext>
            </a:extLst>
          </p:cNvPr>
          <p:cNvSpPr/>
          <p:nvPr/>
        </p:nvSpPr>
        <p:spPr>
          <a:xfrm>
            <a:off x="301557" y="1822286"/>
            <a:ext cx="11273163" cy="4832092"/>
          </a:xfrm>
          <a:prstGeom prst="rect">
            <a:avLst/>
          </a:prstGeom>
        </p:spPr>
        <p:txBody>
          <a:bodyPr wrap="square">
            <a:spAutoFit/>
          </a:bodyPr>
          <a:lstStyle/>
          <a:p>
            <a:pPr algn="just" rtl="1">
              <a:buClr>
                <a:srgbClr val="000000"/>
              </a:buClr>
              <a:buFont typeface="Arial"/>
              <a:buNone/>
            </a:pPr>
            <a:r>
              <a:rPr lang="ar-EG" sz="2800" b="1" kern="0" dirty="0">
                <a:solidFill>
                  <a:srgbClr val="000000"/>
                </a:solidFill>
                <a:highlight>
                  <a:srgbClr val="00FFFF"/>
                </a:highlight>
                <a:ea typeface="Times New Roman" panose="02020603050405020304" pitchFamily="18" charset="0"/>
                <a:cs typeface="Simplified Arabic" panose="02020603050405020304" pitchFamily="18" charset="-78"/>
                <a:sym typeface="Arial"/>
              </a:rPr>
              <a:t>3</a:t>
            </a:r>
            <a:r>
              <a:rPr lang="ar-SA" sz="2800" b="1" kern="0" dirty="0">
                <a:solidFill>
                  <a:srgbClr val="000000"/>
                </a:solidFill>
                <a:highlight>
                  <a:srgbClr val="00FFFF"/>
                </a:highlight>
                <a:ea typeface="Times New Roman" panose="02020603050405020304" pitchFamily="18" charset="0"/>
                <a:cs typeface="Simplified Arabic" panose="02020603050405020304" pitchFamily="18" charset="-78"/>
                <a:sym typeface="Arial"/>
              </a:rPr>
              <a:t>- أما </a:t>
            </a:r>
            <a:r>
              <a:rPr lang="ar-SA" sz="2800" b="1" kern="0" dirty="0" err="1">
                <a:solidFill>
                  <a:srgbClr val="000000"/>
                </a:solidFill>
                <a:highlight>
                  <a:srgbClr val="00FFFF"/>
                </a:highlight>
                <a:ea typeface="Times New Roman" panose="02020603050405020304" pitchFamily="18" charset="0"/>
                <a:cs typeface="Simplified Arabic" panose="02020603050405020304" pitchFamily="18" charset="-78"/>
                <a:sym typeface="Arial"/>
              </a:rPr>
              <a:t>فرنش</a:t>
            </a:r>
            <a:r>
              <a:rPr lang="ar-SA" sz="2800" b="1" kern="0" dirty="0">
                <a:solidFill>
                  <a:srgbClr val="000000"/>
                </a:solidFill>
                <a:highlight>
                  <a:srgbClr val="00FFFF"/>
                </a:highlight>
                <a:ea typeface="Times New Roman" panose="02020603050405020304" pitchFamily="18" charset="0"/>
                <a:cs typeface="Simplified Arabic" panose="02020603050405020304" pitchFamily="18" charset="-78"/>
                <a:sym typeface="Arial"/>
              </a:rPr>
              <a:t> وبل </a:t>
            </a:r>
            <a:r>
              <a:rPr lang="en-GB" sz="2800" b="1" kern="0" dirty="0">
                <a:solidFill>
                  <a:srgbClr val="000000"/>
                </a:solidFill>
                <a:highlight>
                  <a:srgbClr val="00FFFF"/>
                </a:highlight>
                <a:latin typeface="Simplified Arabic" panose="02020603050405020304" pitchFamily="18" charset="-78"/>
                <a:ea typeface="Times New Roman" panose="02020603050405020304" pitchFamily="18" charset="0"/>
                <a:cs typeface="Arial" panose="020B0604020202020204" pitchFamily="34" charset="0"/>
                <a:sym typeface="Arial"/>
              </a:rPr>
              <a:t>French</a:t>
            </a:r>
            <a:r>
              <a:rPr lang="ar-SA" sz="2800" b="1" kern="0" dirty="0">
                <a:solidFill>
                  <a:srgbClr val="000000"/>
                </a:solidFill>
                <a:highlight>
                  <a:srgbClr val="00FFFF"/>
                </a:highlight>
                <a:ea typeface="Times New Roman" panose="02020603050405020304" pitchFamily="18" charset="0"/>
                <a:cs typeface="Simplified Arabic" panose="02020603050405020304" pitchFamily="18" charset="-78"/>
                <a:sym typeface="Arial"/>
              </a:rPr>
              <a:t> &amp; </a:t>
            </a:r>
            <a:r>
              <a:rPr lang="en-GB" sz="2800" b="1" kern="0" dirty="0">
                <a:solidFill>
                  <a:srgbClr val="000000"/>
                </a:solidFill>
                <a:highlight>
                  <a:srgbClr val="00FFFF"/>
                </a:highlight>
                <a:latin typeface="Simplified Arabic" panose="02020603050405020304" pitchFamily="18" charset="-78"/>
                <a:ea typeface="Times New Roman" panose="02020603050405020304" pitchFamily="18" charset="0"/>
                <a:cs typeface="Arial" panose="020B0604020202020204" pitchFamily="34" charset="0"/>
                <a:sym typeface="Arial"/>
              </a:rPr>
              <a:t>Bell</a:t>
            </a:r>
            <a:r>
              <a:rPr lang="ar-SA" sz="2800" b="1" kern="0" dirty="0">
                <a:solidFill>
                  <a:srgbClr val="000000"/>
                </a:solidFill>
                <a:highlight>
                  <a:srgbClr val="00FFFF"/>
                </a:highlight>
                <a:ea typeface="Times New Roman" panose="02020603050405020304" pitchFamily="18" charset="0"/>
                <a:cs typeface="Simplified Arabic" panose="02020603050405020304" pitchFamily="18" charset="-78"/>
                <a:sym typeface="Arial"/>
              </a:rPr>
              <a:t> فإنهما يعرفان التغيير بأنه: جهد ونشاط طويل المدى يستهدف تحسين قدرة المنظمة على حل مشكلاتها وتجديد ذاتها ، من خلال إدارة مشاركة وتعاونية وفعالة لمناخ التنظيم ، تعطى تأكيداً خاصاً للعمل الجماعي الشامل”.</a:t>
            </a:r>
            <a:endParaRPr lang="en-GB" sz="2800" b="1" kern="100" dirty="0">
              <a:solidFill>
                <a:srgbClr val="000000"/>
              </a:solidFill>
              <a:highlight>
                <a:srgbClr val="00FFFF"/>
              </a:highlight>
              <a:ea typeface="Calibri" panose="020F0502020204030204" pitchFamily="34" charset="0"/>
              <a:cs typeface="Arial" panose="020B0604020202020204" pitchFamily="34" charset="0"/>
              <a:sym typeface="Arial"/>
            </a:endParaRPr>
          </a:p>
          <a:p>
            <a:pPr algn="just" rtl="1">
              <a:buClr>
                <a:srgbClr val="000000"/>
              </a:buClr>
              <a:buFont typeface="Arial"/>
              <a:buNone/>
            </a:pPr>
            <a:br>
              <a:rPr lang="ar-SA" sz="2800" b="1" kern="0" dirty="0">
                <a:solidFill>
                  <a:srgbClr val="000000"/>
                </a:solidFill>
                <a:ea typeface="Times New Roman" panose="02020603050405020304" pitchFamily="18" charset="0"/>
                <a:cs typeface="Simplified Arabic" panose="02020603050405020304" pitchFamily="18" charset="-78"/>
                <a:sym typeface="Arial"/>
              </a:rPr>
            </a:br>
            <a:r>
              <a:rPr lang="ar-SA" sz="2800" b="1" kern="0" dirty="0">
                <a:solidFill>
                  <a:srgbClr val="000000"/>
                </a:solidFill>
                <a:highlight>
                  <a:srgbClr val="C0C0C0"/>
                </a:highlight>
                <a:ea typeface="Times New Roman" panose="02020603050405020304" pitchFamily="18" charset="0"/>
                <a:cs typeface="Simplified Arabic" panose="02020603050405020304" pitchFamily="18" charset="-78"/>
                <a:sym typeface="Arial"/>
              </a:rPr>
              <a:t>4- ويعرفه </a:t>
            </a:r>
            <a:r>
              <a:rPr lang="ar-SA" sz="2800" b="1" kern="0" dirty="0" err="1">
                <a:solidFill>
                  <a:srgbClr val="000000"/>
                </a:solidFill>
                <a:highlight>
                  <a:srgbClr val="C0C0C0"/>
                </a:highlight>
                <a:ea typeface="Times New Roman" panose="02020603050405020304" pitchFamily="18" charset="0"/>
                <a:cs typeface="Simplified Arabic" panose="02020603050405020304" pitchFamily="18" charset="-78"/>
                <a:sym typeface="Arial"/>
              </a:rPr>
              <a:t>رونبسون</a:t>
            </a:r>
            <a:r>
              <a:rPr lang="ar-SA" sz="2800" b="1" kern="0" dirty="0">
                <a:solidFill>
                  <a:srgbClr val="000000"/>
                </a:solidFill>
                <a:highlight>
                  <a:srgbClr val="C0C0C0"/>
                </a:highlight>
                <a:ea typeface="Times New Roman" panose="02020603050405020304" pitchFamily="18" charset="0"/>
                <a:cs typeface="Simplified Arabic" panose="02020603050405020304" pitchFamily="18" charset="-78"/>
                <a:sym typeface="Arial"/>
              </a:rPr>
              <a:t> </a:t>
            </a:r>
            <a:r>
              <a:rPr lang="en-GB" sz="2800" b="1" kern="0" dirty="0" err="1">
                <a:solidFill>
                  <a:srgbClr val="000000"/>
                </a:solidFill>
                <a:highlight>
                  <a:srgbClr val="C0C0C0"/>
                </a:highlight>
                <a:latin typeface="Simplified Arabic" panose="02020603050405020304" pitchFamily="18" charset="-78"/>
                <a:ea typeface="Times New Roman" panose="02020603050405020304" pitchFamily="18" charset="0"/>
                <a:cs typeface="Arial" panose="020B0604020202020204" pitchFamily="34" charset="0"/>
                <a:sym typeface="Arial"/>
              </a:rPr>
              <a:t>Robonson</a:t>
            </a:r>
            <a:r>
              <a:rPr lang="ar-SA" sz="2800" b="1" kern="0" dirty="0">
                <a:solidFill>
                  <a:srgbClr val="000000"/>
                </a:solidFill>
                <a:highlight>
                  <a:srgbClr val="C0C0C0"/>
                </a:highlight>
                <a:ea typeface="Times New Roman" panose="02020603050405020304" pitchFamily="18" charset="0"/>
                <a:cs typeface="Simplified Arabic" panose="02020603050405020304" pitchFamily="18" charset="-78"/>
                <a:sym typeface="Arial"/>
              </a:rPr>
              <a:t> على أنه : ” التحرك من الوضع الحالي الذى نعيشه إلى وضع مستقبلي أكثر كفاءة وفاعلية ، وبالتالي فالتغير هو تلك العملية التي نتعلم فيها ونكتشف الأمور بصورة مستقرة. </a:t>
            </a:r>
            <a:endParaRPr lang="ar-EG" sz="2800" b="1" kern="0" dirty="0">
              <a:solidFill>
                <a:srgbClr val="000000"/>
              </a:solidFill>
              <a:highlight>
                <a:srgbClr val="C0C0C0"/>
              </a:highlight>
              <a:ea typeface="Times New Roman" panose="02020603050405020304" pitchFamily="18" charset="0"/>
              <a:cs typeface="Simplified Arabic" panose="02020603050405020304" pitchFamily="18" charset="-78"/>
              <a:sym typeface="Arial"/>
            </a:endParaRPr>
          </a:p>
          <a:p>
            <a:pPr algn="just" rtl="1">
              <a:buClr>
                <a:srgbClr val="000000"/>
              </a:buClr>
              <a:buFont typeface="Arial"/>
              <a:buNone/>
            </a:pPr>
            <a:endParaRPr lang="en-GB" sz="2800" b="1" kern="100" dirty="0">
              <a:solidFill>
                <a:srgbClr val="000000"/>
              </a:solidFill>
              <a:highlight>
                <a:srgbClr val="C0C0C0"/>
              </a:highlight>
              <a:ea typeface="Calibri" panose="020F0502020204030204" pitchFamily="34" charset="0"/>
              <a:cs typeface="Arial" panose="020B0604020202020204" pitchFamily="34" charset="0"/>
              <a:sym typeface="Arial"/>
            </a:endParaRPr>
          </a:p>
          <a:p>
            <a:pPr algn="just" rtl="1">
              <a:buClr>
                <a:srgbClr val="000000"/>
              </a:buClr>
              <a:buFont typeface="Arial"/>
              <a:buNone/>
            </a:pPr>
            <a:r>
              <a:rPr lang="ar-EG" sz="2800" b="1" kern="0" dirty="0">
                <a:solidFill>
                  <a:srgbClr val="000000"/>
                </a:solidFill>
                <a:highlight>
                  <a:srgbClr val="FF00FF"/>
                </a:highlight>
                <a:ea typeface="Times New Roman" panose="02020603050405020304" pitchFamily="18" charset="0"/>
                <a:cs typeface="Simplified Arabic" panose="02020603050405020304" pitchFamily="18" charset="-78"/>
                <a:sym typeface="Arial"/>
              </a:rPr>
              <a:t>5- </a:t>
            </a:r>
            <a:r>
              <a:rPr lang="ar-SA" sz="2800" b="1" kern="0" dirty="0">
                <a:solidFill>
                  <a:srgbClr val="000000"/>
                </a:solidFill>
                <a:highlight>
                  <a:srgbClr val="FF00FF"/>
                </a:highlight>
                <a:ea typeface="Times New Roman" panose="02020603050405020304" pitchFamily="18" charset="0"/>
                <a:cs typeface="Simplified Arabic" panose="02020603050405020304" pitchFamily="18" charset="-78"/>
                <a:sym typeface="Arial"/>
              </a:rPr>
              <a:t>ويعرفه محمد مخلص على أنه: خطة طويلة الأجل لتحسن أداء المؤسسة والابتكار في حل مشاكلها </a:t>
            </a:r>
            <a:r>
              <a:rPr lang="ar-SA" sz="2800" b="1" kern="0" dirty="0" err="1">
                <a:solidFill>
                  <a:srgbClr val="000000"/>
                </a:solidFill>
                <a:highlight>
                  <a:srgbClr val="FF00FF"/>
                </a:highlight>
                <a:ea typeface="Times New Roman" panose="02020603050405020304" pitchFamily="18" charset="0"/>
                <a:cs typeface="Simplified Arabic" panose="02020603050405020304" pitchFamily="18" charset="-78"/>
                <a:sym typeface="Arial"/>
              </a:rPr>
              <a:t>وت</a:t>
            </a:r>
            <a:r>
              <a:rPr lang="ar-EG" sz="2800" b="1" kern="0" dirty="0">
                <a:solidFill>
                  <a:srgbClr val="000000"/>
                </a:solidFill>
                <a:highlight>
                  <a:srgbClr val="FF00FF"/>
                </a:highlight>
                <a:ea typeface="Times New Roman" panose="02020603050405020304" pitchFamily="18" charset="0"/>
                <a:cs typeface="Simplified Arabic" panose="02020603050405020304" pitchFamily="18" charset="-78"/>
                <a:sym typeface="Arial"/>
              </a:rPr>
              <a:t>غ</a:t>
            </a:r>
            <a:r>
              <a:rPr lang="ar-SA" sz="2800" b="1" kern="0" dirty="0" err="1">
                <a:solidFill>
                  <a:srgbClr val="000000"/>
                </a:solidFill>
                <a:highlight>
                  <a:srgbClr val="FF00FF"/>
                </a:highlight>
                <a:ea typeface="Times New Roman" panose="02020603050405020304" pitchFamily="18" charset="0"/>
                <a:cs typeface="Simplified Arabic" panose="02020603050405020304" pitchFamily="18" charset="-78"/>
                <a:sym typeface="Arial"/>
              </a:rPr>
              <a:t>يير</a:t>
            </a:r>
            <a:r>
              <a:rPr lang="ar-SA" sz="2800" b="1" kern="0" dirty="0">
                <a:solidFill>
                  <a:srgbClr val="000000"/>
                </a:solidFill>
                <a:highlight>
                  <a:srgbClr val="FF00FF"/>
                </a:highlight>
                <a:ea typeface="Times New Roman" panose="02020603050405020304" pitchFamily="18" charset="0"/>
                <a:cs typeface="Simplified Arabic" panose="02020603050405020304" pitchFamily="18" charset="-78"/>
                <a:sym typeface="Arial"/>
              </a:rPr>
              <a:t> الممارسات الادارية بها عن طريق تكاتف جهود جميع العاملين وفي ضوء ظروف المؤسسة الداخلية والخارجية. </a:t>
            </a:r>
            <a:endParaRPr lang="en-GB" sz="2800" b="1" kern="100" dirty="0">
              <a:solidFill>
                <a:srgbClr val="000000"/>
              </a:solidFill>
              <a:highlight>
                <a:srgbClr val="FF00FF"/>
              </a:highlight>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367212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646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FC10BFD1-F059-F7BD-3ED7-51B3352A711F}"/>
              </a:ext>
            </a:extLst>
          </p:cNvPr>
          <p:cNvSpPr/>
          <p:nvPr/>
        </p:nvSpPr>
        <p:spPr>
          <a:xfrm>
            <a:off x="617280" y="948260"/>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الأولى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sp>
        <p:nvSpPr>
          <p:cNvPr id="3" name="مستطيل 4">
            <a:extLst>
              <a:ext uri="{FF2B5EF4-FFF2-40B4-BE49-F238E27FC236}">
                <a16:creationId xmlns:a16="http://schemas.microsoft.com/office/drawing/2014/main" id="{B87D9C19-9914-3582-CCA3-9C06A086D9B1}"/>
              </a:ext>
            </a:extLst>
          </p:cNvPr>
          <p:cNvSpPr/>
          <p:nvPr/>
        </p:nvSpPr>
        <p:spPr>
          <a:xfrm>
            <a:off x="617280" y="1696466"/>
            <a:ext cx="10812720" cy="4832092"/>
          </a:xfrm>
          <a:prstGeom prst="rect">
            <a:avLst/>
          </a:prstGeom>
        </p:spPr>
        <p:txBody>
          <a:bodyPr wrap="square">
            <a:spAutoFit/>
          </a:bodyPr>
          <a:lstStyle/>
          <a:p>
            <a:pPr algn="just" rtl="1">
              <a:buClr>
                <a:srgbClr val="000000"/>
              </a:buClr>
              <a:buFont typeface="Arial"/>
              <a:buNone/>
            </a:pPr>
            <a:r>
              <a:rPr lang="ar-EG" sz="2400" b="1" kern="0" dirty="0">
                <a:solidFill>
                  <a:srgbClr val="000000"/>
                </a:solidFill>
                <a:ea typeface="Times New Roman" panose="02020603050405020304" pitchFamily="18" charset="0"/>
                <a:cs typeface="Simplified Arabic" panose="02020603050405020304" pitchFamily="18" charset="-78"/>
                <a:sym typeface="Arial"/>
              </a:rPr>
              <a:t>شرح جوانب التعريف:</a:t>
            </a:r>
          </a:p>
          <a:p>
            <a:pPr marL="342900" indent="-342900" algn="just" rtl="1">
              <a:buClr>
                <a:srgbClr val="000000"/>
              </a:buClr>
              <a:buFont typeface="+mj-lt"/>
              <a:buAutoNum type="arabicParenBoth"/>
            </a:pPr>
            <a:endParaRPr lang="ar-EG" sz="2400" b="1" kern="0" dirty="0">
              <a:solidFill>
                <a:srgbClr val="000000"/>
              </a:solidFill>
              <a:ea typeface="Times New Roman" panose="02020603050405020304" pitchFamily="18" charset="0"/>
              <a:cs typeface="Simplified Arabic" panose="02020603050405020304" pitchFamily="18" charset="-78"/>
              <a:sym typeface="Arial"/>
            </a:endParaRPr>
          </a:p>
          <a:p>
            <a:pPr marL="342900" indent="-342900" algn="just" rtl="1">
              <a:buClr>
                <a:srgbClr val="000000"/>
              </a:buClr>
              <a:buFont typeface="+mj-lt"/>
              <a:buAutoNum type="arabicParenBoth"/>
            </a:pPr>
            <a:r>
              <a:rPr lang="ar-EG" sz="2000" b="1" kern="0" dirty="0">
                <a:solidFill>
                  <a:srgbClr val="000000"/>
                </a:solidFill>
                <a:highlight>
                  <a:srgbClr val="FF00FF"/>
                </a:highlight>
                <a:ea typeface="Times New Roman" panose="02020603050405020304" pitchFamily="18" charset="0"/>
                <a:cs typeface="Simplified Arabic" panose="02020603050405020304" pitchFamily="18" charset="-78"/>
                <a:sym typeface="Arial"/>
              </a:rPr>
              <a:t>  </a:t>
            </a:r>
            <a:r>
              <a:rPr lang="ar-SA" sz="2000" b="1" kern="0" dirty="0">
                <a:solidFill>
                  <a:srgbClr val="000000"/>
                </a:solidFill>
                <a:highlight>
                  <a:srgbClr val="FF00FF"/>
                </a:highlight>
                <a:ea typeface="Times New Roman" panose="02020603050405020304" pitchFamily="18" charset="0"/>
                <a:cs typeface="Simplified Arabic" panose="02020603050405020304" pitchFamily="18" charset="-78"/>
                <a:sym typeface="Arial"/>
              </a:rPr>
              <a:t>خطة طويلة المدى (لا يمكن توقع تغيير أو تطوير في أهداف وخطط وممارسات المنظمة بين يوم وليلة ويعتمد التغير على (نفس طويل) للإداريين فخطة التغيير والتطوير تحتاج إلى سنة على الأقل، وحتى ثلاث سنوات وذلك حتى يمكن تحقيق أهداف التغيير.</a:t>
            </a:r>
            <a:endParaRPr lang="en-GB" sz="2000" b="1" kern="100" dirty="0">
              <a:solidFill>
                <a:srgbClr val="000000"/>
              </a:solidFill>
              <a:highlight>
                <a:srgbClr val="FF00FF"/>
              </a:highlight>
              <a:ea typeface="Calibri" panose="020F0502020204030204" pitchFamily="34" charset="0"/>
              <a:cs typeface="Arial" panose="020B0604020202020204" pitchFamily="34" charset="0"/>
              <a:sym typeface="Arial"/>
            </a:endParaRPr>
          </a:p>
          <a:p>
            <a:pPr marL="240665" algn="just" rtl="1">
              <a:buClr>
                <a:srgbClr val="000000"/>
              </a:buClr>
              <a:buFont typeface="Arial"/>
              <a:buNone/>
            </a:pPr>
            <a:br>
              <a:rPr lang="ar-SA" sz="2000" b="1" kern="0" dirty="0">
                <a:solidFill>
                  <a:srgbClr val="000000"/>
                </a:solidFill>
                <a:ea typeface="Times New Roman" panose="02020603050405020304" pitchFamily="18" charset="0"/>
                <a:cs typeface="Simplified Arabic" panose="02020603050405020304" pitchFamily="18" charset="-78"/>
                <a:sym typeface="Arial"/>
              </a:rPr>
            </a:br>
            <a:r>
              <a:rPr lang="ar-SA" sz="2000" b="1" kern="0" dirty="0">
                <a:solidFill>
                  <a:srgbClr val="000000"/>
                </a:solidFill>
                <a:ea typeface="Times New Roman" panose="02020603050405020304" pitchFamily="18" charset="0"/>
                <a:cs typeface="Simplified Arabic" panose="02020603050405020304" pitchFamily="18" charset="-78"/>
                <a:sym typeface="Arial"/>
              </a:rPr>
              <a:t>(</a:t>
            </a:r>
            <a:r>
              <a:rPr lang="ar-SA" sz="2000" b="1" kern="0" dirty="0">
                <a:solidFill>
                  <a:srgbClr val="000000"/>
                </a:solidFill>
                <a:highlight>
                  <a:srgbClr val="FFFF00"/>
                </a:highlight>
                <a:ea typeface="Times New Roman" panose="02020603050405020304" pitchFamily="18" charset="0"/>
                <a:cs typeface="Simplified Arabic" panose="02020603050405020304" pitchFamily="18" charset="-78"/>
                <a:sym typeface="Arial"/>
              </a:rPr>
              <a:t>2) حل المشاكل وتجديد الممارسات: يهدف التغيير إلى تقوية جهود المنظمة فى مواجهة مشاكلها وهذه المواجهة تتم من خلال تطوير أسلوب متحيز للمنظمة لحل المشاكل والتكييف مع الظروف المتغيرة للبيئة المحيطة بالمنظمة.</a:t>
            </a:r>
            <a:endParaRPr lang="en-GB" sz="2000" b="1" kern="100" dirty="0">
              <a:solidFill>
                <a:srgbClr val="000000"/>
              </a:solidFill>
              <a:highlight>
                <a:srgbClr val="FFFF00"/>
              </a:highlight>
              <a:ea typeface="Calibri" panose="020F0502020204030204" pitchFamily="34" charset="0"/>
              <a:cs typeface="Arial" panose="020B0604020202020204" pitchFamily="34" charset="0"/>
              <a:sym typeface="Arial"/>
            </a:endParaRPr>
          </a:p>
          <a:p>
            <a:pPr marL="240665" algn="just" rtl="1">
              <a:buClr>
                <a:srgbClr val="000000"/>
              </a:buClr>
              <a:buFont typeface="Arial"/>
              <a:buNone/>
            </a:pPr>
            <a:br>
              <a:rPr lang="ar-SA" sz="2000" b="1" kern="0" dirty="0">
                <a:solidFill>
                  <a:srgbClr val="000000"/>
                </a:solidFill>
                <a:ea typeface="Times New Roman" panose="02020603050405020304" pitchFamily="18" charset="0"/>
                <a:cs typeface="Simplified Arabic" panose="02020603050405020304" pitchFamily="18" charset="-78"/>
                <a:sym typeface="Arial"/>
              </a:rPr>
            </a:br>
            <a:r>
              <a:rPr lang="ar-SA" sz="2000" b="1" kern="0" dirty="0">
                <a:solidFill>
                  <a:srgbClr val="000000"/>
                </a:solidFill>
                <a:highlight>
                  <a:srgbClr val="C0C0C0"/>
                </a:highlight>
                <a:ea typeface="Times New Roman" panose="02020603050405020304" pitchFamily="18" charset="0"/>
                <a:cs typeface="Simplified Arabic" panose="02020603050405020304" pitchFamily="18" charset="-78"/>
                <a:sym typeface="Arial"/>
              </a:rPr>
              <a:t>(3) مجهود تعاوني للإداريين: بصرف النظر عمن يقوم باتخاذ قرار التغيير فهناك مراحل تحتاج إلى تعاون الإداريين وتنمية الاتصال والتنسيق بينهم.</a:t>
            </a:r>
            <a:endParaRPr lang="en-GB" sz="2000" b="1" kern="100" dirty="0">
              <a:solidFill>
                <a:srgbClr val="000000"/>
              </a:solidFill>
              <a:highlight>
                <a:srgbClr val="C0C0C0"/>
              </a:highlight>
              <a:ea typeface="Calibri" panose="020F0502020204030204" pitchFamily="34" charset="0"/>
              <a:cs typeface="Arial" panose="020B0604020202020204" pitchFamily="34" charset="0"/>
              <a:sym typeface="Arial"/>
            </a:endParaRPr>
          </a:p>
          <a:p>
            <a:pPr marL="240665" algn="just" rtl="1">
              <a:buClr>
                <a:srgbClr val="000000"/>
              </a:buClr>
              <a:buFont typeface="Arial"/>
              <a:buNone/>
            </a:pPr>
            <a:br>
              <a:rPr lang="ar-SA" sz="2000" b="1" kern="0" dirty="0">
                <a:solidFill>
                  <a:srgbClr val="000000"/>
                </a:solidFill>
                <a:ea typeface="Times New Roman" panose="02020603050405020304" pitchFamily="18" charset="0"/>
                <a:cs typeface="Simplified Arabic" panose="02020603050405020304" pitchFamily="18" charset="-78"/>
                <a:sym typeface="Arial"/>
              </a:rPr>
            </a:br>
            <a:r>
              <a:rPr lang="ar-SA" sz="2000" b="1" kern="0" dirty="0">
                <a:solidFill>
                  <a:srgbClr val="000000"/>
                </a:solidFill>
                <a:highlight>
                  <a:srgbClr val="00FFFF"/>
                </a:highlight>
                <a:ea typeface="Times New Roman" panose="02020603050405020304" pitchFamily="18" charset="0"/>
                <a:cs typeface="Simplified Arabic" panose="02020603050405020304" pitchFamily="18" charset="-78"/>
                <a:sym typeface="Arial"/>
              </a:rPr>
              <a:t>(4) التأثر ببيئة المؤسسة: إن وضع أسلوب مميز لحل المشاكل ولتجديد ممارسات المنظمة يجب أن يكون مستنداً على فهم عناصر البيئة التي تعمل فيها المنظمة وعلى فهم كيف تؤثر البيئة </a:t>
            </a:r>
            <a:r>
              <a:rPr lang="ar-SA" sz="2000" b="1" kern="0" dirty="0" err="1">
                <a:solidFill>
                  <a:srgbClr val="000000"/>
                </a:solidFill>
                <a:highlight>
                  <a:srgbClr val="00FFFF"/>
                </a:highlight>
                <a:ea typeface="Times New Roman" panose="02020603050405020304" pitchFamily="18" charset="0"/>
                <a:cs typeface="Simplified Arabic" panose="02020603050405020304" pitchFamily="18" charset="-78"/>
                <a:sym typeface="Arial"/>
              </a:rPr>
              <a:t>فى</a:t>
            </a:r>
            <a:r>
              <a:rPr lang="ar-SA" sz="2000" b="1" kern="0" dirty="0">
                <a:solidFill>
                  <a:srgbClr val="000000"/>
                </a:solidFill>
                <a:highlight>
                  <a:srgbClr val="00FFFF"/>
                </a:highlight>
                <a:ea typeface="Times New Roman" panose="02020603050405020304" pitchFamily="18" charset="0"/>
                <a:cs typeface="Simplified Arabic" panose="02020603050405020304" pitchFamily="18" charset="-78"/>
                <a:sym typeface="Arial"/>
              </a:rPr>
              <a:t> ممارستها ويقصد ببيئة المنظمة جمهورها من العاملين والمستهلكين والمنافسين والموردين.</a:t>
            </a:r>
            <a:endParaRPr lang="en-GB" sz="2000" b="1" kern="100" dirty="0">
              <a:solidFill>
                <a:srgbClr val="000000"/>
              </a:solidFill>
              <a:highlight>
                <a:srgbClr val="00FFFF"/>
              </a:highlight>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3618645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FC10BFD1-F059-F7BD-3ED7-51B3352A711F}"/>
              </a:ext>
            </a:extLst>
          </p:cNvPr>
          <p:cNvSpPr/>
          <p:nvPr/>
        </p:nvSpPr>
        <p:spPr>
          <a:xfrm>
            <a:off x="617280" y="948260"/>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الأولى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sp>
        <p:nvSpPr>
          <p:cNvPr id="3" name="مستطيل 4">
            <a:extLst>
              <a:ext uri="{FF2B5EF4-FFF2-40B4-BE49-F238E27FC236}">
                <a16:creationId xmlns:a16="http://schemas.microsoft.com/office/drawing/2014/main" id="{9D1FB6F7-C0E6-83DD-0671-42E064A810C4}"/>
              </a:ext>
            </a:extLst>
          </p:cNvPr>
          <p:cNvSpPr/>
          <p:nvPr/>
        </p:nvSpPr>
        <p:spPr>
          <a:xfrm>
            <a:off x="762000" y="1753521"/>
            <a:ext cx="10668000" cy="4401205"/>
          </a:xfrm>
          <a:prstGeom prst="rect">
            <a:avLst/>
          </a:prstGeom>
        </p:spPr>
        <p:txBody>
          <a:bodyPr wrap="square">
            <a:spAutoFit/>
          </a:bodyPr>
          <a:lstStyle/>
          <a:p>
            <a:pPr algn="just" rtl="1">
              <a:buClr>
                <a:srgbClr val="000000"/>
              </a:buClr>
              <a:buFont typeface="Arial"/>
              <a:buNone/>
            </a:pPr>
            <a:r>
              <a:rPr lang="ar-SA" sz="2800" b="1" kern="0" dirty="0">
                <a:solidFill>
                  <a:srgbClr val="000000"/>
                </a:solidFill>
                <a:ea typeface="Times New Roman" panose="02020603050405020304" pitchFamily="18" charset="0"/>
                <a:cs typeface="Simplified Arabic" panose="02020603050405020304" pitchFamily="18" charset="-78"/>
                <a:sym typeface="Arial"/>
              </a:rPr>
              <a:t>أسباب التغيير:</a:t>
            </a:r>
            <a:r>
              <a:rPr lang="ar-EG" sz="2800" b="1" kern="0" dirty="0">
                <a:solidFill>
                  <a:srgbClr val="000000"/>
                </a:solidFill>
                <a:ea typeface="Times New Roman" panose="02020603050405020304" pitchFamily="18" charset="0"/>
                <a:cs typeface="Simplified Arabic" panose="02020603050405020304" pitchFamily="18" charset="-78"/>
                <a:sym typeface="Arial"/>
              </a:rPr>
              <a:t> </a:t>
            </a:r>
            <a:r>
              <a:rPr lang="ar-SA" sz="2800" b="1" kern="0" dirty="0">
                <a:solidFill>
                  <a:srgbClr val="000000"/>
                </a:solidFill>
                <a:ea typeface="Times New Roman" panose="02020603050405020304" pitchFamily="18" charset="0"/>
                <a:cs typeface="Simplified Arabic" panose="02020603050405020304" pitchFamily="18" charset="-78"/>
                <a:sym typeface="Arial"/>
              </a:rPr>
              <a:t>يذكر روبنسون أن أسباب التغير في المنظمات يرجع إلى :</a:t>
            </a:r>
            <a:endParaRPr lang="ar-EG" sz="2800" b="1" kern="0" dirty="0">
              <a:solidFill>
                <a:srgbClr val="000000"/>
              </a:solidFill>
              <a:ea typeface="Times New Roman" panose="02020603050405020304" pitchFamily="18" charset="0"/>
              <a:cs typeface="Simplified Arabic" panose="02020603050405020304" pitchFamily="18" charset="-78"/>
              <a:sym typeface="Arial"/>
            </a:endParaRPr>
          </a:p>
          <a:p>
            <a:pPr algn="just" rtl="1">
              <a:buClr>
                <a:srgbClr val="000000"/>
              </a:buClr>
              <a:buFont typeface="Arial"/>
              <a:buNone/>
            </a:pPr>
            <a:endParaRPr lang="en-GB" sz="2800" kern="100" dirty="0">
              <a:solidFill>
                <a:srgbClr val="000000"/>
              </a:solidFill>
              <a:ea typeface="Calibri" panose="020F0502020204030204" pitchFamily="34" charset="0"/>
              <a:cs typeface="Arial" panose="020B0604020202020204" pitchFamily="34" charset="0"/>
              <a:sym typeface="Arial"/>
            </a:endParaRPr>
          </a:p>
          <a:p>
            <a:pPr marL="342900" indent="-342900" algn="just" rtl="1">
              <a:buClr>
                <a:srgbClr val="000000"/>
              </a:buClr>
              <a:buFont typeface="Symbol" panose="05050102010706020507" pitchFamily="18" charset="2"/>
              <a:buChar char=""/>
            </a:pPr>
            <a:r>
              <a:rPr lang="ar-SA" sz="2800" kern="0" dirty="0">
                <a:solidFill>
                  <a:srgbClr val="000000"/>
                </a:solidFill>
                <a:highlight>
                  <a:srgbClr val="00FFFF"/>
                </a:highlight>
                <a:ea typeface="Times New Roman" panose="02020603050405020304" pitchFamily="18" charset="0"/>
                <a:cs typeface="Simplified Arabic" panose="02020603050405020304" pitchFamily="18" charset="-78"/>
                <a:sym typeface="Arial"/>
              </a:rPr>
              <a:t>الأزمة : </a:t>
            </a:r>
            <a:r>
              <a:rPr lang="ar-SA" sz="2800" kern="0" dirty="0">
                <a:solidFill>
                  <a:srgbClr val="000000"/>
                </a:solidFill>
                <a:ea typeface="Times New Roman" panose="02020603050405020304" pitchFamily="18" charset="0"/>
                <a:cs typeface="Simplified Arabic" panose="02020603050405020304" pitchFamily="18" charset="-78"/>
                <a:sym typeface="Arial"/>
              </a:rPr>
              <a:t>بمعنى إدراك أن الأمور يجب أن تتحرك من مكانها وتتغير.</a:t>
            </a:r>
            <a:endParaRPr lang="ar-EG" sz="2800" kern="0" dirty="0">
              <a:solidFill>
                <a:srgbClr val="000000"/>
              </a:solidFill>
              <a:ea typeface="Times New Roman" panose="02020603050405020304" pitchFamily="18" charset="0"/>
              <a:cs typeface="Simplified Arabic" panose="02020603050405020304" pitchFamily="18" charset="-78"/>
              <a:sym typeface="Arial"/>
            </a:endParaRPr>
          </a:p>
          <a:p>
            <a:pPr marL="342900" indent="-342900" algn="just" rtl="1">
              <a:buClr>
                <a:srgbClr val="000000"/>
              </a:buClr>
              <a:buFont typeface="Symbol" panose="05050102010706020507" pitchFamily="18" charset="2"/>
              <a:buChar char=""/>
            </a:pPr>
            <a:endParaRPr lang="en-GB" sz="2800" kern="100" dirty="0">
              <a:solidFill>
                <a:srgbClr val="000000"/>
              </a:solidFill>
              <a:ea typeface="Calibri" panose="020F0502020204030204" pitchFamily="34" charset="0"/>
              <a:cs typeface="Arial" panose="020B0604020202020204" pitchFamily="34" charset="0"/>
              <a:sym typeface="Arial"/>
            </a:endParaRPr>
          </a:p>
          <a:p>
            <a:pPr marL="342900" indent="-342900" algn="just" rtl="1">
              <a:buClr>
                <a:srgbClr val="000000"/>
              </a:buClr>
              <a:buFont typeface="Symbol" panose="05050102010706020507" pitchFamily="18" charset="2"/>
              <a:buChar char=""/>
            </a:pPr>
            <a:r>
              <a:rPr lang="ar-SA" sz="2800" kern="0" dirty="0">
                <a:solidFill>
                  <a:srgbClr val="000000"/>
                </a:solidFill>
                <a:highlight>
                  <a:srgbClr val="FFFF00"/>
                </a:highlight>
                <a:ea typeface="Times New Roman" panose="02020603050405020304" pitchFamily="18" charset="0"/>
                <a:cs typeface="Simplified Arabic" panose="02020603050405020304" pitchFamily="18" charset="-78"/>
                <a:sym typeface="Arial"/>
              </a:rPr>
              <a:t> الرؤية </a:t>
            </a:r>
            <a:r>
              <a:rPr lang="ar-SA" sz="2800" kern="0" dirty="0">
                <a:solidFill>
                  <a:srgbClr val="000000"/>
                </a:solidFill>
                <a:ea typeface="Times New Roman" panose="02020603050405020304" pitchFamily="18" charset="0"/>
                <a:cs typeface="Simplified Arabic" panose="02020603050405020304" pitchFamily="18" charset="-78"/>
                <a:sym typeface="Arial"/>
              </a:rPr>
              <a:t>: الصورة الواضحة للمستقبل الممكن الوصول إليه بالتغيير.</a:t>
            </a:r>
            <a:endParaRPr lang="ar-EG" sz="2800" kern="0" dirty="0">
              <a:solidFill>
                <a:srgbClr val="000000"/>
              </a:solidFill>
              <a:ea typeface="Times New Roman" panose="02020603050405020304" pitchFamily="18" charset="0"/>
              <a:cs typeface="Simplified Arabic" panose="02020603050405020304" pitchFamily="18" charset="-78"/>
              <a:sym typeface="Arial"/>
            </a:endParaRPr>
          </a:p>
          <a:p>
            <a:pPr marL="342900" indent="-342900" algn="just" rtl="1">
              <a:buClr>
                <a:srgbClr val="000000"/>
              </a:buClr>
              <a:buFont typeface="Symbol" panose="05050102010706020507" pitchFamily="18" charset="2"/>
              <a:buChar char=""/>
            </a:pPr>
            <a:endParaRPr lang="en-GB" sz="2800" kern="100" dirty="0">
              <a:solidFill>
                <a:srgbClr val="000000"/>
              </a:solidFill>
              <a:ea typeface="Calibri" panose="020F0502020204030204" pitchFamily="34" charset="0"/>
              <a:cs typeface="Arial" panose="020B0604020202020204" pitchFamily="34" charset="0"/>
              <a:sym typeface="Arial"/>
            </a:endParaRPr>
          </a:p>
          <a:p>
            <a:pPr marL="342900" indent="-342900" algn="just" rtl="1">
              <a:buClr>
                <a:srgbClr val="000000"/>
              </a:buClr>
              <a:buFont typeface="Symbol" panose="05050102010706020507" pitchFamily="18" charset="2"/>
              <a:buChar char=""/>
            </a:pPr>
            <a:r>
              <a:rPr lang="ar-SA" sz="2800" kern="0" dirty="0">
                <a:solidFill>
                  <a:srgbClr val="000000"/>
                </a:solidFill>
                <a:highlight>
                  <a:srgbClr val="FF00FF"/>
                </a:highlight>
                <a:ea typeface="Times New Roman" panose="02020603050405020304" pitchFamily="18" charset="0"/>
                <a:cs typeface="Simplified Arabic" panose="02020603050405020304" pitchFamily="18" charset="-78"/>
                <a:sym typeface="Arial"/>
              </a:rPr>
              <a:t>الفرصة </a:t>
            </a:r>
            <a:r>
              <a:rPr lang="ar-SA" sz="2800" kern="0" dirty="0">
                <a:solidFill>
                  <a:srgbClr val="000000"/>
                </a:solidFill>
                <a:ea typeface="Times New Roman" panose="02020603050405020304" pitchFamily="18" charset="0"/>
                <a:cs typeface="Simplified Arabic" panose="02020603050405020304" pitchFamily="18" charset="-78"/>
                <a:sym typeface="Arial"/>
              </a:rPr>
              <a:t>: بمعنى التنبؤ بأن التغيير سيكون إلى الأفضل وبالتالي لا يجب ترك هذه الفرصة من أيدينا.</a:t>
            </a:r>
            <a:endParaRPr lang="ar-EG" sz="2800" kern="0" dirty="0">
              <a:solidFill>
                <a:srgbClr val="000000"/>
              </a:solidFill>
              <a:ea typeface="Times New Roman" panose="02020603050405020304" pitchFamily="18" charset="0"/>
              <a:cs typeface="Simplified Arabic" panose="02020603050405020304" pitchFamily="18" charset="-78"/>
              <a:sym typeface="Arial"/>
            </a:endParaRPr>
          </a:p>
          <a:p>
            <a:pPr marL="342900" indent="-342900" algn="just" rtl="1">
              <a:buClr>
                <a:srgbClr val="000000"/>
              </a:buClr>
              <a:buFont typeface="Symbol" panose="05050102010706020507" pitchFamily="18" charset="2"/>
              <a:buChar char=""/>
            </a:pPr>
            <a:endParaRPr lang="en-GB" sz="2800" kern="100" dirty="0">
              <a:solidFill>
                <a:srgbClr val="000000"/>
              </a:solidFill>
              <a:ea typeface="Calibri" panose="020F0502020204030204" pitchFamily="34" charset="0"/>
              <a:cs typeface="Arial" panose="020B0604020202020204" pitchFamily="34" charset="0"/>
              <a:sym typeface="Arial"/>
            </a:endParaRPr>
          </a:p>
          <a:p>
            <a:pPr marL="342900" indent="-342900" algn="just" rtl="1">
              <a:buClr>
                <a:srgbClr val="000000"/>
              </a:buClr>
              <a:buFont typeface="Symbol" panose="05050102010706020507" pitchFamily="18" charset="2"/>
              <a:buChar char=""/>
            </a:pPr>
            <a:r>
              <a:rPr lang="ar-SA" sz="2800" kern="0" dirty="0">
                <a:solidFill>
                  <a:srgbClr val="000000"/>
                </a:solidFill>
                <a:highlight>
                  <a:srgbClr val="C0C0C0"/>
                </a:highlight>
                <a:ea typeface="Times New Roman" panose="02020603050405020304" pitchFamily="18" charset="0"/>
                <a:cs typeface="Simplified Arabic" panose="02020603050405020304" pitchFamily="18" charset="-78"/>
                <a:sym typeface="Arial"/>
              </a:rPr>
              <a:t> التهديد </a:t>
            </a:r>
            <a:r>
              <a:rPr lang="ar-SA" sz="2800" kern="0" dirty="0">
                <a:solidFill>
                  <a:srgbClr val="000000"/>
                </a:solidFill>
                <a:ea typeface="Times New Roman" panose="02020603050405020304" pitchFamily="18" charset="0"/>
                <a:cs typeface="Simplified Arabic" panose="02020603050405020304" pitchFamily="18" charset="-78"/>
                <a:sym typeface="Arial"/>
              </a:rPr>
              <a:t>: أي التنبؤ بحدوث شيء في المستقبل سيؤثر سلباً على المنشأة واستمراريتها </a:t>
            </a:r>
            <a:endParaRPr lang="en-GB" sz="28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4678093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FC10BFD1-F059-F7BD-3ED7-51B3352A711F}"/>
              </a:ext>
            </a:extLst>
          </p:cNvPr>
          <p:cNvSpPr/>
          <p:nvPr/>
        </p:nvSpPr>
        <p:spPr>
          <a:xfrm>
            <a:off x="617280" y="948260"/>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الأولى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sp>
        <p:nvSpPr>
          <p:cNvPr id="3" name="مستطيل 4">
            <a:extLst>
              <a:ext uri="{FF2B5EF4-FFF2-40B4-BE49-F238E27FC236}">
                <a16:creationId xmlns:a16="http://schemas.microsoft.com/office/drawing/2014/main" id="{B6AF1BF3-2ECF-941C-EE3E-6C81D04EEEE3}"/>
              </a:ext>
            </a:extLst>
          </p:cNvPr>
          <p:cNvSpPr/>
          <p:nvPr/>
        </p:nvSpPr>
        <p:spPr>
          <a:xfrm>
            <a:off x="762000" y="1822286"/>
            <a:ext cx="10668000" cy="4524315"/>
          </a:xfrm>
          <a:prstGeom prst="rect">
            <a:avLst/>
          </a:prstGeom>
        </p:spPr>
        <p:txBody>
          <a:bodyPr wrap="square">
            <a:spAutoFit/>
          </a:bodyPr>
          <a:lstStyle/>
          <a:p>
            <a:pPr marL="60325" algn="just" rtl="1">
              <a:buClr>
                <a:srgbClr val="000000"/>
              </a:buClr>
              <a:buFont typeface="Arial"/>
              <a:buNone/>
            </a:pPr>
            <a:r>
              <a:rPr lang="ar-SA" sz="2400" b="1" kern="0" dirty="0">
                <a:solidFill>
                  <a:srgbClr val="000000"/>
                </a:solidFill>
                <a:ea typeface="Times New Roman" panose="02020603050405020304" pitchFamily="18" charset="0"/>
                <a:cs typeface="Simplified Arabic" panose="02020603050405020304" pitchFamily="18" charset="-78"/>
                <a:sym typeface="Arial"/>
              </a:rPr>
              <a:t>ومن أسباب التغيير ايضاً مجموعة (العوامل الداخلية والخارجية) ومنها ما يلي:</a:t>
            </a:r>
            <a:endParaRPr lang="en-GB" sz="2400" kern="100" dirty="0">
              <a:solidFill>
                <a:srgbClr val="000000"/>
              </a:solidFill>
              <a:ea typeface="Calibri" panose="020F0502020204030204" pitchFamily="34" charset="0"/>
              <a:cs typeface="Arial" panose="020B0604020202020204" pitchFamily="34" charset="0"/>
              <a:sym typeface="Arial"/>
            </a:endParaRPr>
          </a:p>
          <a:p>
            <a:pPr marL="60325" algn="just" rtl="1">
              <a:buClr>
                <a:srgbClr val="000000"/>
              </a:buClr>
              <a:buFont typeface="Arial"/>
              <a:buNone/>
            </a:pPr>
            <a:r>
              <a:rPr lang="ar-SA" sz="2400" b="1" kern="0" dirty="0">
                <a:solidFill>
                  <a:srgbClr val="000000"/>
                </a:solidFill>
                <a:ea typeface="Times New Roman" panose="02020603050405020304" pitchFamily="18" charset="0"/>
                <a:cs typeface="Simplified Arabic" panose="02020603050405020304" pitchFamily="18" charset="-78"/>
                <a:sym typeface="Arial"/>
              </a:rPr>
              <a:t>العوامل الداخلية:</a:t>
            </a:r>
            <a:endParaRPr lang="ar-EG" sz="2400" b="1" kern="0" dirty="0">
              <a:solidFill>
                <a:srgbClr val="000000"/>
              </a:solidFill>
              <a:ea typeface="Times New Roman" panose="02020603050405020304" pitchFamily="18" charset="0"/>
              <a:cs typeface="Simplified Arabic" panose="02020603050405020304" pitchFamily="18" charset="-78"/>
              <a:sym typeface="Arial"/>
            </a:endParaRPr>
          </a:p>
          <a:p>
            <a:pPr marL="60325" algn="just" rtl="1">
              <a:buClr>
                <a:srgbClr val="000000"/>
              </a:buClr>
              <a:buFont typeface="Arial"/>
              <a:buNone/>
            </a:pPr>
            <a:endParaRPr lang="ar-EG" sz="2400" kern="100" dirty="0">
              <a:solidFill>
                <a:srgbClr val="000000"/>
              </a:solidFill>
              <a:ea typeface="Calibri" panose="020F0502020204030204" pitchFamily="34" charset="0"/>
              <a:sym typeface="Arial"/>
            </a:endParaRPr>
          </a:p>
          <a:p>
            <a:pPr marL="60325" algn="just" rtl="1">
              <a:buClr>
                <a:srgbClr val="000000"/>
              </a:buClr>
              <a:buFont typeface="Arial"/>
              <a:buNone/>
            </a:pPr>
            <a:r>
              <a:rPr lang="ar-SA" sz="2400" b="1" kern="0" dirty="0">
                <a:solidFill>
                  <a:srgbClr val="000000"/>
                </a:solidFill>
                <a:highlight>
                  <a:srgbClr val="FFFF00"/>
                </a:highlight>
                <a:ea typeface="Times New Roman" panose="02020603050405020304" pitchFamily="18" charset="0"/>
                <a:cs typeface="Simplified Arabic" panose="02020603050405020304" pitchFamily="18" charset="-78"/>
                <a:sym typeface="Arial"/>
              </a:rPr>
              <a:t>عوامل البيئة التقنية: </a:t>
            </a:r>
            <a:r>
              <a:rPr lang="ar-SA" sz="2400" kern="0" dirty="0">
                <a:solidFill>
                  <a:srgbClr val="000000"/>
                </a:solidFill>
                <a:highlight>
                  <a:srgbClr val="FFFF00"/>
                </a:highlight>
                <a:ea typeface="Times New Roman" panose="02020603050405020304" pitchFamily="18" charset="0"/>
                <a:cs typeface="Simplified Arabic" panose="02020603050405020304" pitchFamily="18" charset="-78"/>
                <a:sym typeface="Arial"/>
              </a:rPr>
              <a:t>يتمثل البيئة التقنية في التغيرات التكنولوجية التي يشهدها العالم اليوم، حيث بدأت المعلومات منذ عام 1940 بالانفجار والزيادة في المكتشفات التقنية. وهذا التغير في الاكتشافات التقنية والمعلومات له تأثير في بيئة العمل ومهامه، سواء من حيث نوعية الإنتاج أو أساليبه أو الهيكل التنظيمي أو مشاعر العاملين.</a:t>
            </a:r>
            <a:endParaRPr lang="ar-EG" sz="2400" kern="0" dirty="0">
              <a:solidFill>
                <a:srgbClr val="000000"/>
              </a:solidFill>
              <a:highlight>
                <a:srgbClr val="FFFF00"/>
              </a:highlight>
              <a:ea typeface="Times New Roman" panose="02020603050405020304" pitchFamily="18" charset="0"/>
              <a:cs typeface="Simplified Arabic" panose="02020603050405020304" pitchFamily="18" charset="-78"/>
              <a:sym typeface="Arial"/>
            </a:endParaRPr>
          </a:p>
          <a:p>
            <a:pPr marL="240665" algn="just" rtl="1">
              <a:buClr>
                <a:srgbClr val="000000"/>
              </a:buClr>
              <a:buFont typeface="Arial"/>
              <a:buNone/>
            </a:pPr>
            <a:endParaRPr lang="en-GB" sz="2400" kern="100" dirty="0">
              <a:solidFill>
                <a:srgbClr val="000000"/>
              </a:solidFill>
              <a:highlight>
                <a:srgbClr val="FFFF00"/>
              </a:highlight>
              <a:ea typeface="Calibri" panose="020F0502020204030204" pitchFamily="34" charset="0"/>
              <a:cs typeface="Arial" panose="020B0604020202020204" pitchFamily="34" charset="0"/>
              <a:sym typeface="Arial"/>
            </a:endParaRPr>
          </a:p>
          <a:p>
            <a:pPr algn="just" rtl="1">
              <a:buClr>
                <a:srgbClr val="000000"/>
              </a:buClr>
              <a:buFont typeface="Arial"/>
              <a:buNone/>
            </a:pPr>
            <a:r>
              <a:rPr lang="ar-SA" sz="2400" b="1" kern="0" dirty="0">
                <a:solidFill>
                  <a:srgbClr val="000000"/>
                </a:solidFill>
                <a:highlight>
                  <a:srgbClr val="00FFFF"/>
                </a:highlight>
                <a:ea typeface="Times New Roman" panose="02020603050405020304" pitchFamily="18" charset="0"/>
                <a:cs typeface="Simplified Arabic" panose="02020603050405020304" pitchFamily="18" charset="-78"/>
                <a:sym typeface="Arial"/>
              </a:rPr>
              <a:t>عوامل البيئة الاجتماعية: </a:t>
            </a:r>
            <a:r>
              <a:rPr lang="ar-SA" sz="2400" kern="0" dirty="0">
                <a:solidFill>
                  <a:srgbClr val="000000"/>
                </a:solidFill>
                <a:highlight>
                  <a:srgbClr val="00FFFF"/>
                </a:highlight>
                <a:ea typeface="Times New Roman" panose="02020603050405020304" pitchFamily="18" charset="0"/>
                <a:cs typeface="Simplified Arabic" panose="02020603050405020304" pitchFamily="18" charset="-78"/>
                <a:sym typeface="Arial"/>
              </a:rPr>
              <a:t>وتتمثل هذه العوامل في العوامل البيئية الاجتماعية الخارجية ، كالعادات والتقاليد والمبادئ الدينية والقيم ، وكذلك في الاتجاهات والمواقف نحو العمل ، وتغير النظرة إلى هذه الاتجاهات وإلى المسئولية الاجتماعية ، وتتمثل العوامل الاجتماعية كذلك في نمو السكان وتفاعلهم ووجود العمالة الأجنبية والأنظمة والسياسات الحكومية ، ونحو ذلك من العوامل الاجتماعية الطارئة .</a:t>
            </a:r>
            <a:endParaRPr lang="en-GB" sz="2400" kern="100" dirty="0">
              <a:solidFill>
                <a:srgbClr val="000000"/>
              </a:solidFill>
              <a:highlight>
                <a:srgbClr val="00FFFF"/>
              </a:highlight>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418964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FC10BFD1-F059-F7BD-3ED7-51B3352A711F}"/>
              </a:ext>
            </a:extLst>
          </p:cNvPr>
          <p:cNvSpPr/>
          <p:nvPr/>
        </p:nvSpPr>
        <p:spPr>
          <a:xfrm>
            <a:off x="617280" y="948260"/>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الأولى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sp>
        <p:nvSpPr>
          <p:cNvPr id="3" name="مستطيل 4">
            <a:extLst>
              <a:ext uri="{FF2B5EF4-FFF2-40B4-BE49-F238E27FC236}">
                <a16:creationId xmlns:a16="http://schemas.microsoft.com/office/drawing/2014/main" id="{F6B37860-EA98-C8FB-8B8D-15D7FBFC1B6F}"/>
              </a:ext>
            </a:extLst>
          </p:cNvPr>
          <p:cNvSpPr/>
          <p:nvPr/>
        </p:nvSpPr>
        <p:spPr>
          <a:xfrm>
            <a:off x="888459" y="1685495"/>
            <a:ext cx="10415081" cy="4524315"/>
          </a:xfrm>
          <a:prstGeom prst="rect">
            <a:avLst/>
          </a:prstGeom>
        </p:spPr>
        <p:txBody>
          <a:bodyPr wrap="square">
            <a:spAutoFit/>
          </a:bodyPr>
          <a:lstStyle/>
          <a:p>
            <a:pPr algn="just" rtl="1">
              <a:buClr>
                <a:srgbClr val="000000"/>
              </a:buClr>
              <a:buFont typeface="Arial"/>
              <a:buNone/>
            </a:pPr>
            <a:r>
              <a:rPr lang="ar-SA" sz="3200" kern="0" dirty="0">
                <a:solidFill>
                  <a:srgbClr val="000000"/>
                </a:solidFill>
                <a:highlight>
                  <a:srgbClr val="00FF00"/>
                </a:highlight>
                <a:latin typeface="Simplified Arabic" panose="02020603050405020304" pitchFamily="18" charset="-78"/>
                <a:ea typeface="Times New Roman" panose="02020603050405020304" pitchFamily="18" charset="0"/>
                <a:sym typeface="Arial"/>
              </a:rPr>
              <a:t>العوامل الاقتصادية: وتتمثل هذه العوامل في عوامل البيئة الاقتصادية الداخلية والخارجية، مثل: رأس المال والموارد الاقتصادية وحركة وتغيير الأسواق العالمية وظروف الإنتاج، والأعمال والتسويق وندرة الموارد والمنافسة والحروب أو الأزمات الاقتصادية.</a:t>
            </a:r>
            <a:endParaRPr lang="ar-EG" sz="3200" kern="0" dirty="0">
              <a:solidFill>
                <a:srgbClr val="000000"/>
              </a:solidFill>
              <a:highlight>
                <a:srgbClr val="00FF00"/>
              </a:highlight>
              <a:latin typeface="Simplified Arabic" panose="02020603050405020304" pitchFamily="18" charset="-78"/>
              <a:ea typeface="Times New Roman" panose="02020603050405020304" pitchFamily="18" charset="0"/>
              <a:sym typeface="Arial"/>
            </a:endParaRPr>
          </a:p>
          <a:p>
            <a:pPr algn="just" rtl="1">
              <a:buClr>
                <a:srgbClr val="000000"/>
              </a:buClr>
              <a:buFont typeface="Arial"/>
              <a:buNone/>
            </a:pPr>
            <a:endParaRPr lang="en-GB" sz="32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r>
              <a:rPr lang="ar-SA" sz="3200" kern="0" dirty="0">
                <a:solidFill>
                  <a:srgbClr val="000000"/>
                </a:solidFill>
                <a:highlight>
                  <a:srgbClr val="00FFFF"/>
                </a:highlight>
                <a:ea typeface="Times New Roman" panose="02020603050405020304" pitchFamily="18" charset="0"/>
                <a:cs typeface="Simplified Arabic" panose="02020603050405020304" pitchFamily="18" charset="-78"/>
                <a:sym typeface="Arial"/>
              </a:rPr>
              <a:t> العوامل التنظيمية: وتتمثل هذه العوامل في العوامل التنظيمية داخل المنظمة وخارجها، مثل: اتجاهات العاملين والموظفين والمديرين، متطلبات المشاركة في العمل، التقنية الإدارية، حجم منظمات العمل، زيادة مهارات العاملين، تغير القيم والمواقف لدى العاملين، ونحو ذلك. </a:t>
            </a:r>
            <a:endParaRPr lang="en-GB" sz="3200" kern="100" dirty="0">
              <a:solidFill>
                <a:srgbClr val="000000"/>
              </a:solidFill>
              <a:highlight>
                <a:srgbClr val="00FFFF"/>
              </a:highlight>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350355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FC10BFD1-F059-F7BD-3ED7-51B3352A711F}"/>
              </a:ext>
            </a:extLst>
          </p:cNvPr>
          <p:cNvSpPr/>
          <p:nvPr/>
        </p:nvSpPr>
        <p:spPr>
          <a:xfrm>
            <a:off x="617280" y="948260"/>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الأولى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sp>
        <p:nvSpPr>
          <p:cNvPr id="3" name="مستطيل 4">
            <a:extLst>
              <a:ext uri="{FF2B5EF4-FFF2-40B4-BE49-F238E27FC236}">
                <a16:creationId xmlns:a16="http://schemas.microsoft.com/office/drawing/2014/main" id="{5D5B7E8A-386C-B276-99DA-1C82023ADADB}"/>
              </a:ext>
            </a:extLst>
          </p:cNvPr>
          <p:cNvSpPr/>
          <p:nvPr/>
        </p:nvSpPr>
        <p:spPr>
          <a:xfrm>
            <a:off x="833933" y="1822286"/>
            <a:ext cx="10524133" cy="3785652"/>
          </a:xfrm>
          <a:prstGeom prst="rect">
            <a:avLst/>
          </a:prstGeom>
        </p:spPr>
        <p:txBody>
          <a:bodyPr wrap="square">
            <a:spAutoFit/>
          </a:bodyPr>
          <a:lstStyle/>
          <a:p>
            <a:pPr algn="just" rtl="1">
              <a:buClr>
                <a:srgbClr val="000000"/>
              </a:buClr>
              <a:buFont typeface="Arial"/>
              <a:buNone/>
            </a:pPr>
            <a:r>
              <a:rPr lang="ar-SA" sz="2400" b="1" kern="0" dirty="0">
                <a:solidFill>
                  <a:srgbClr val="000000"/>
                </a:solidFill>
                <a:ea typeface="Times New Roman" panose="02020603050405020304" pitchFamily="18" charset="0"/>
                <a:cs typeface="Simplified Arabic" panose="02020603050405020304" pitchFamily="18" charset="-78"/>
                <a:sym typeface="Arial"/>
              </a:rPr>
              <a:t>العوامل الخارجية:</a:t>
            </a:r>
            <a:endParaRPr lang="en-GB" sz="2400" kern="100" dirty="0">
              <a:solidFill>
                <a:srgbClr val="000000"/>
              </a:solidFill>
              <a:ea typeface="Calibri" panose="020F0502020204030204" pitchFamily="34" charset="0"/>
              <a:cs typeface="Arial" panose="020B0604020202020204" pitchFamily="34" charset="0"/>
              <a:sym typeface="Arial"/>
            </a:endParaRPr>
          </a:p>
          <a:p>
            <a:pPr marL="583565" indent="-342900" algn="just" rtl="1">
              <a:buClr>
                <a:srgbClr val="000000"/>
              </a:buClr>
              <a:buFont typeface="Arial"/>
              <a:buAutoNum type="arabicParenBoth"/>
            </a:pPr>
            <a:r>
              <a:rPr lang="ar-SA" sz="2400" kern="0" dirty="0">
                <a:solidFill>
                  <a:srgbClr val="000000"/>
                </a:solidFill>
                <a:ea typeface="Times New Roman" panose="02020603050405020304" pitchFamily="18" charset="0"/>
                <a:cs typeface="Simplified Arabic" panose="02020603050405020304" pitchFamily="18" charset="-78"/>
                <a:sym typeface="Arial"/>
              </a:rPr>
              <a:t>زيادة حدة المنافسة في الأسواق ولجوء المنافسين إلى طرق ووسائل تهدد مكانة المنظمة في السوق</a:t>
            </a:r>
            <a:r>
              <a:rPr lang="ar-EG" sz="2400" kern="0" dirty="0">
                <a:solidFill>
                  <a:srgbClr val="000000"/>
                </a:solidFill>
                <a:ea typeface="Times New Roman" panose="02020603050405020304" pitchFamily="18" charset="0"/>
                <a:cs typeface="Simplified Arabic" panose="02020603050405020304" pitchFamily="18" charset="-78"/>
                <a:sym typeface="Arial"/>
              </a:rPr>
              <a:t>.</a:t>
            </a:r>
          </a:p>
          <a:p>
            <a:pPr marL="240665" algn="just" rtl="1">
              <a:buClr>
                <a:srgbClr val="000000"/>
              </a:buClr>
              <a:buFont typeface="Arial"/>
              <a:buNone/>
            </a:pPr>
            <a:r>
              <a:rPr lang="ar-SA" sz="2400" kern="0" dirty="0">
                <a:solidFill>
                  <a:srgbClr val="000000"/>
                </a:solidFill>
                <a:ea typeface="Times New Roman" panose="02020603050405020304" pitchFamily="18" charset="0"/>
                <a:cs typeface="Simplified Arabic" panose="02020603050405020304" pitchFamily="18" charset="-78"/>
                <a:sym typeface="Arial"/>
              </a:rPr>
              <a:t> </a:t>
            </a:r>
            <a:endParaRPr lang="ar-EG" sz="2400" kern="0" dirty="0">
              <a:solidFill>
                <a:srgbClr val="000000"/>
              </a:solidFill>
              <a:ea typeface="Times New Roman" panose="02020603050405020304" pitchFamily="18" charset="0"/>
              <a:cs typeface="Simplified Arabic" panose="02020603050405020304" pitchFamily="18" charset="-78"/>
              <a:sym typeface="Arial"/>
            </a:endParaRPr>
          </a:p>
          <a:p>
            <a:pPr marL="755015" indent="-514350" algn="just" rtl="1">
              <a:buClr>
                <a:srgbClr val="000000"/>
              </a:buClr>
              <a:buFont typeface="Arial"/>
              <a:buAutoNum type="arabicParenBoth" startAt="2"/>
            </a:pPr>
            <a:r>
              <a:rPr lang="ar-SA" sz="2400" kern="0" dirty="0">
                <a:solidFill>
                  <a:srgbClr val="000000"/>
                </a:solidFill>
                <a:ea typeface="Times New Roman" panose="02020603050405020304" pitchFamily="18" charset="0"/>
                <a:cs typeface="Simplified Arabic" panose="02020603050405020304" pitchFamily="18" charset="-78"/>
                <a:sym typeface="Arial"/>
              </a:rPr>
              <a:t>التغيير السريع في الأساليب الفنية (التكنولوجيا) المحيطة والتهديد بتقادم سلع وخدمات المنظمة.</a:t>
            </a:r>
            <a:endParaRPr lang="ar-EG" sz="2400" kern="0" dirty="0">
              <a:solidFill>
                <a:srgbClr val="000000"/>
              </a:solidFill>
              <a:ea typeface="Times New Roman" panose="02020603050405020304" pitchFamily="18" charset="0"/>
              <a:cs typeface="Simplified Arabic" panose="02020603050405020304" pitchFamily="18" charset="-78"/>
              <a:sym typeface="Arial"/>
            </a:endParaRPr>
          </a:p>
          <a:p>
            <a:pPr marL="240665" algn="just" rtl="1">
              <a:buClr>
                <a:srgbClr val="000000"/>
              </a:buClr>
              <a:buFont typeface="Arial"/>
              <a:buNone/>
            </a:pPr>
            <a:endParaRPr lang="ar-EG" sz="2400" kern="0" dirty="0">
              <a:solidFill>
                <a:srgbClr val="000000"/>
              </a:solidFill>
              <a:ea typeface="Times New Roman" panose="02020603050405020304" pitchFamily="18" charset="0"/>
              <a:cs typeface="Simplified Arabic" panose="02020603050405020304" pitchFamily="18" charset="-78"/>
              <a:sym typeface="Arial"/>
            </a:endParaRPr>
          </a:p>
          <a:p>
            <a:pPr marL="240665" algn="just" rtl="1">
              <a:buClr>
                <a:srgbClr val="000000"/>
              </a:buClr>
              <a:buFont typeface="Arial"/>
              <a:buNone/>
            </a:pPr>
            <a:r>
              <a:rPr lang="ar-SA" sz="2400" kern="0" dirty="0">
                <a:solidFill>
                  <a:srgbClr val="000000"/>
                </a:solidFill>
                <a:ea typeface="Times New Roman" panose="02020603050405020304" pitchFamily="18" charset="0"/>
                <a:cs typeface="Simplified Arabic" panose="02020603050405020304" pitchFamily="18" charset="-78"/>
                <a:sym typeface="Arial"/>
              </a:rPr>
              <a:t>(3) التغييرات السياسية والاقتصادية والقانونية في المجتمع مثل التحولات الاقتصادية تجاه الاشتراكية والرأسمالية والتغيير في الموارد الاقتصادية.</a:t>
            </a:r>
            <a:endParaRPr lang="en-GB" sz="2400" kern="100" dirty="0">
              <a:solidFill>
                <a:srgbClr val="000000"/>
              </a:solidFill>
              <a:ea typeface="Calibri" panose="020F0502020204030204" pitchFamily="34" charset="0"/>
              <a:cs typeface="Arial" panose="020B0604020202020204" pitchFamily="34" charset="0"/>
              <a:sym typeface="Arial"/>
            </a:endParaRPr>
          </a:p>
          <a:p>
            <a:pPr marL="240665" algn="just" rtl="1">
              <a:buClr>
                <a:srgbClr val="000000"/>
              </a:buClr>
              <a:buFont typeface="Arial"/>
              <a:buNone/>
            </a:pPr>
            <a:br>
              <a:rPr lang="ar-SA" sz="2400" kern="0" dirty="0">
                <a:solidFill>
                  <a:srgbClr val="000000"/>
                </a:solidFill>
                <a:ea typeface="Times New Roman" panose="02020603050405020304" pitchFamily="18" charset="0"/>
                <a:cs typeface="Simplified Arabic" panose="02020603050405020304" pitchFamily="18" charset="-78"/>
                <a:sym typeface="Arial"/>
              </a:rPr>
            </a:br>
            <a:r>
              <a:rPr lang="ar-SA" sz="2400" kern="0" dirty="0">
                <a:solidFill>
                  <a:srgbClr val="000000"/>
                </a:solidFill>
                <a:ea typeface="Times New Roman" panose="02020603050405020304" pitchFamily="18" charset="0"/>
                <a:cs typeface="Simplified Arabic" panose="02020603050405020304" pitchFamily="18" charset="-78"/>
                <a:sym typeface="Arial"/>
              </a:rPr>
              <a:t>(4) التغيير في هياكل القيم الاجتماعية مثل قيم التعليم والفروق بين الأجيال وتطلعات الشباب، وقيم الزواج والتحرر.</a:t>
            </a:r>
            <a:endParaRPr lang="en-GB" sz="24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3218855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FC10BFD1-F059-F7BD-3ED7-51B3352A711F}"/>
              </a:ext>
            </a:extLst>
          </p:cNvPr>
          <p:cNvSpPr/>
          <p:nvPr/>
        </p:nvSpPr>
        <p:spPr>
          <a:xfrm>
            <a:off x="617280" y="948260"/>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الأولى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sp>
        <p:nvSpPr>
          <p:cNvPr id="3" name="مستطيل 4">
            <a:extLst>
              <a:ext uri="{FF2B5EF4-FFF2-40B4-BE49-F238E27FC236}">
                <a16:creationId xmlns:a16="http://schemas.microsoft.com/office/drawing/2014/main" id="{84BEF06C-100E-44F4-50C6-457F84367018}"/>
              </a:ext>
            </a:extLst>
          </p:cNvPr>
          <p:cNvSpPr/>
          <p:nvPr/>
        </p:nvSpPr>
        <p:spPr>
          <a:xfrm>
            <a:off x="732652" y="1685495"/>
            <a:ext cx="10581975" cy="4401205"/>
          </a:xfrm>
          <a:prstGeom prst="rect">
            <a:avLst/>
          </a:prstGeom>
        </p:spPr>
        <p:txBody>
          <a:bodyPr wrap="square">
            <a:spAutoFit/>
          </a:bodyPr>
          <a:lstStyle/>
          <a:p>
            <a:pPr algn="just" rtl="1">
              <a:buClr>
                <a:srgbClr val="000000"/>
              </a:buClr>
              <a:buFont typeface="Arial"/>
              <a:buNone/>
            </a:pPr>
            <a:r>
              <a:rPr lang="ar-SA" sz="2000" b="1" kern="0" dirty="0">
                <a:solidFill>
                  <a:srgbClr val="000000"/>
                </a:solidFill>
                <a:ea typeface="Times New Roman" panose="02020603050405020304" pitchFamily="18" charset="0"/>
                <a:cs typeface="Simplified Arabic" panose="02020603050405020304" pitchFamily="18" charset="-78"/>
                <a:sym typeface="Arial"/>
              </a:rPr>
              <a:t>أهداف التغيير:</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r>
              <a:rPr lang="ar-SA" sz="2000" kern="0" dirty="0">
                <a:solidFill>
                  <a:srgbClr val="000000"/>
                </a:solidFill>
                <a:ea typeface="Times New Roman" panose="02020603050405020304" pitchFamily="18" charset="0"/>
                <a:cs typeface="Simplified Arabic" panose="02020603050405020304" pitchFamily="18" charset="-78"/>
                <a:sym typeface="Arial"/>
              </a:rPr>
              <a:t>  برغم أن الأهداف التفصيلية للتطوير والتغيير تختلف تبعاً لتشخيص مشكلات المنظمات المتنوعة، فإن هناك مجموعة من الأهداف العامة التي تنطبق في جميع الحالات، هذه الأهداف تعكس مجموعة من المشكلات المشتركة في المنظمات بصفة عامة، والتي تقف حائلاً أمام الاستخدام الأمثل للقدرات والطاقات البشرية داخل المنظمة ويمكن تلخيص تلك الأهداف على النحو التالي:</a:t>
            </a:r>
            <a:endParaRPr lang="en-GB" sz="2000" kern="100" dirty="0">
              <a:solidFill>
                <a:srgbClr val="000000"/>
              </a:solidFill>
              <a:ea typeface="Calibri" panose="020F0502020204030204" pitchFamily="34" charset="0"/>
              <a:cs typeface="Arial" panose="020B0604020202020204" pitchFamily="34" charset="0"/>
              <a:sym typeface="Arial"/>
            </a:endParaRPr>
          </a:p>
          <a:p>
            <a:pPr marL="240665" algn="just" rtl="1">
              <a:buClr>
                <a:srgbClr val="000000"/>
              </a:buClr>
              <a:buFont typeface="Arial"/>
              <a:buNone/>
            </a:pPr>
            <a:br>
              <a:rPr lang="ar-SA" sz="2000" kern="0" dirty="0">
                <a:solidFill>
                  <a:srgbClr val="000000"/>
                </a:solidFill>
                <a:ea typeface="Times New Roman" panose="02020603050405020304" pitchFamily="18" charset="0"/>
                <a:cs typeface="Simplified Arabic" panose="02020603050405020304" pitchFamily="18" charset="-78"/>
                <a:sym typeface="Arial"/>
              </a:rPr>
            </a:br>
            <a:r>
              <a:rPr lang="ar-SA" sz="2000" kern="0" dirty="0">
                <a:solidFill>
                  <a:srgbClr val="000000"/>
                </a:solidFill>
                <a:ea typeface="Times New Roman" panose="02020603050405020304" pitchFamily="18" charset="0"/>
                <a:cs typeface="Simplified Arabic" panose="02020603050405020304" pitchFamily="18" charset="-78"/>
                <a:sym typeface="Arial"/>
              </a:rPr>
              <a:t>(1) إرساء قواعد الثقة بين الأفراد المكونين للجماعات وبين الجماعات المتفرعة في جميع أرجاء المنظمة وعلى جميع مستوياتها التنظيمية.</a:t>
            </a:r>
            <a:endParaRPr lang="en-GB" sz="2000" kern="100" dirty="0">
              <a:solidFill>
                <a:srgbClr val="000000"/>
              </a:solidFill>
              <a:ea typeface="Calibri" panose="020F0502020204030204" pitchFamily="34" charset="0"/>
              <a:cs typeface="Arial" panose="020B0604020202020204" pitchFamily="34" charset="0"/>
              <a:sym typeface="Arial"/>
            </a:endParaRPr>
          </a:p>
          <a:p>
            <a:pPr marL="240665" algn="just" rtl="1">
              <a:buClr>
                <a:srgbClr val="000000"/>
              </a:buClr>
              <a:buFont typeface="Arial"/>
              <a:buNone/>
            </a:pPr>
            <a:br>
              <a:rPr lang="ar-SA" sz="2000" kern="0" dirty="0">
                <a:solidFill>
                  <a:srgbClr val="000000"/>
                </a:solidFill>
                <a:ea typeface="Times New Roman" panose="02020603050405020304" pitchFamily="18" charset="0"/>
                <a:cs typeface="Simplified Arabic" panose="02020603050405020304" pitchFamily="18" charset="-78"/>
                <a:sym typeface="Arial"/>
              </a:rPr>
            </a:br>
            <a:r>
              <a:rPr lang="ar-SA" sz="2000" kern="0" dirty="0">
                <a:solidFill>
                  <a:srgbClr val="000000"/>
                </a:solidFill>
                <a:ea typeface="Times New Roman" panose="02020603050405020304" pitchFamily="18" charset="0"/>
                <a:cs typeface="Simplified Arabic" panose="02020603050405020304" pitchFamily="18" charset="-78"/>
                <a:sym typeface="Arial"/>
              </a:rPr>
              <a:t>(2) خلق مناخ مفتوح لحل المشكلات في جميع أرجاء المنظمة، حيث تواجه المشكلات وتوضح اختلافات الرأي بصراحة ووضوح سواء بين الجماعة الواحدة أو بين الجماعات بعضها وبعض ـ ليحل هذا المناخ محل الاتجاه الخاص بإخفاء المشكلات أو تحميلها للآخرين.</a:t>
            </a:r>
            <a:endParaRPr lang="en-GB" sz="2000" kern="100" dirty="0">
              <a:solidFill>
                <a:srgbClr val="000000"/>
              </a:solidFill>
              <a:ea typeface="Calibri" panose="020F0502020204030204" pitchFamily="34" charset="0"/>
              <a:cs typeface="Arial" panose="020B0604020202020204" pitchFamily="34" charset="0"/>
              <a:sym typeface="Arial"/>
            </a:endParaRPr>
          </a:p>
          <a:p>
            <a:pPr marL="240665" algn="just" rtl="1">
              <a:buClr>
                <a:srgbClr val="000000"/>
              </a:buClr>
              <a:buFont typeface="Arial"/>
              <a:buNone/>
            </a:pPr>
            <a:br>
              <a:rPr lang="ar-SA" sz="2000" kern="0" dirty="0">
                <a:solidFill>
                  <a:srgbClr val="000000"/>
                </a:solidFill>
                <a:ea typeface="Times New Roman" panose="02020603050405020304" pitchFamily="18" charset="0"/>
                <a:cs typeface="Simplified Arabic" panose="02020603050405020304" pitchFamily="18" charset="-78"/>
                <a:sym typeface="Arial"/>
              </a:rPr>
            </a:br>
            <a:r>
              <a:rPr lang="ar-SA" sz="2000" kern="0" dirty="0">
                <a:solidFill>
                  <a:srgbClr val="000000"/>
                </a:solidFill>
                <a:ea typeface="Times New Roman" panose="02020603050405020304" pitchFamily="18" charset="0"/>
                <a:cs typeface="Simplified Arabic" panose="02020603050405020304" pitchFamily="18" charset="-78"/>
                <a:sym typeface="Arial"/>
              </a:rPr>
              <a:t>(3) تحديد مسئولية اتخاذ القرارات وحل المشكلات، بحيث تكون أقرب ما يمكن لمصادر المعلومات وللجهات المباشرة المختصة بقدر الإمكان، وذلك بدلاً من تركيزها في وظيفة معينة أو عند مستوى إداري معين.</a:t>
            </a:r>
            <a:endParaRPr lang="en-GB" sz="20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41898310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FC10BFD1-F059-F7BD-3ED7-51B3352A711F}"/>
              </a:ext>
            </a:extLst>
          </p:cNvPr>
          <p:cNvSpPr/>
          <p:nvPr/>
        </p:nvSpPr>
        <p:spPr>
          <a:xfrm>
            <a:off x="617280" y="948260"/>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الأولى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sp>
        <p:nvSpPr>
          <p:cNvPr id="3" name="مستطيل 4">
            <a:extLst>
              <a:ext uri="{FF2B5EF4-FFF2-40B4-BE49-F238E27FC236}">
                <a16:creationId xmlns:a16="http://schemas.microsoft.com/office/drawing/2014/main" id="{097A0C5A-49BA-6679-49EA-EB814E0EC49D}"/>
              </a:ext>
            </a:extLst>
          </p:cNvPr>
          <p:cNvSpPr/>
          <p:nvPr/>
        </p:nvSpPr>
        <p:spPr>
          <a:xfrm>
            <a:off x="836579" y="1822286"/>
            <a:ext cx="10738141" cy="4247317"/>
          </a:xfrm>
          <a:prstGeom prst="rect">
            <a:avLst/>
          </a:prstGeom>
        </p:spPr>
        <p:txBody>
          <a:bodyPr wrap="square">
            <a:spAutoFit/>
          </a:bodyPr>
          <a:lstStyle/>
          <a:p>
            <a:pPr marL="240665" algn="just" rtl="1">
              <a:buClr>
                <a:srgbClr val="000000"/>
              </a:buClr>
              <a:buFont typeface="Arial"/>
              <a:buNone/>
            </a:pPr>
            <a:r>
              <a:rPr lang="ar-SA" kern="0" dirty="0">
                <a:solidFill>
                  <a:srgbClr val="000000"/>
                </a:solidFill>
                <a:ea typeface="Times New Roman" panose="02020603050405020304" pitchFamily="18" charset="0"/>
                <a:cs typeface="Simplified Arabic" panose="02020603050405020304" pitchFamily="18" charset="-78"/>
                <a:sym typeface="Arial"/>
              </a:rPr>
              <a:t>(4) زيادة درجة الانتماء للمنظمة ولأهدافها.</a:t>
            </a:r>
            <a:endParaRPr lang="en-GB" kern="100" dirty="0">
              <a:solidFill>
                <a:srgbClr val="000000"/>
              </a:solidFill>
              <a:ea typeface="Calibri" panose="020F0502020204030204" pitchFamily="34" charset="0"/>
              <a:cs typeface="Arial" panose="020B0604020202020204" pitchFamily="34" charset="0"/>
              <a:sym typeface="Arial"/>
            </a:endParaRPr>
          </a:p>
          <a:p>
            <a:pPr marL="240665" algn="just" rtl="1">
              <a:buClr>
                <a:srgbClr val="000000"/>
              </a:buClr>
              <a:buFont typeface="Arial"/>
              <a:buNone/>
            </a:pPr>
            <a:br>
              <a:rPr lang="ar-SA" kern="0" dirty="0">
                <a:solidFill>
                  <a:srgbClr val="000000"/>
                </a:solidFill>
                <a:ea typeface="Times New Roman" panose="02020603050405020304" pitchFamily="18" charset="0"/>
                <a:cs typeface="Simplified Arabic" panose="02020603050405020304" pitchFamily="18" charset="-78"/>
                <a:sym typeface="Arial"/>
              </a:rPr>
            </a:br>
            <a:r>
              <a:rPr lang="ar-SA" kern="0" dirty="0">
                <a:solidFill>
                  <a:srgbClr val="000000"/>
                </a:solidFill>
                <a:highlight>
                  <a:srgbClr val="00FF00"/>
                </a:highlight>
                <a:ea typeface="Times New Roman" panose="02020603050405020304" pitchFamily="18" charset="0"/>
                <a:cs typeface="Simplified Arabic" panose="02020603050405020304" pitchFamily="18" charset="-78"/>
                <a:sym typeface="Arial"/>
              </a:rPr>
              <a:t>(5) زيادة درجة التعاون بين الأفراد والجماعات الذين تربطهم علاقات العمل داخل إطار المنظمة، وخاصة الجماعات والأفراد المتنافسين بشأن الموارد المحددة، وبالتالي تكون هذه المنافسة واضحة بحيث يمكن إدارتها وتوجيهها لصالح المنظمة بدلاً من احتمالات تأثيراتها السيئة.</a:t>
            </a:r>
            <a:endParaRPr lang="en-GB" kern="100" dirty="0">
              <a:solidFill>
                <a:srgbClr val="000000"/>
              </a:solidFill>
              <a:highlight>
                <a:srgbClr val="00FF00"/>
              </a:highlight>
              <a:ea typeface="Calibri" panose="020F0502020204030204" pitchFamily="34" charset="0"/>
              <a:cs typeface="Arial" panose="020B0604020202020204" pitchFamily="34" charset="0"/>
              <a:sym typeface="Arial"/>
            </a:endParaRPr>
          </a:p>
          <a:p>
            <a:pPr marL="240665" algn="just" rtl="1">
              <a:buClr>
                <a:srgbClr val="000000"/>
              </a:buClr>
              <a:buFont typeface="Arial"/>
              <a:buNone/>
            </a:pPr>
            <a:br>
              <a:rPr lang="ar-SA" kern="0" dirty="0">
                <a:solidFill>
                  <a:srgbClr val="000000"/>
                </a:solidFill>
                <a:ea typeface="Times New Roman" panose="02020603050405020304" pitchFamily="18" charset="0"/>
                <a:cs typeface="Simplified Arabic" panose="02020603050405020304" pitchFamily="18" charset="-78"/>
                <a:sym typeface="Arial"/>
              </a:rPr>
            </a:br>
            <a:r>
              <a:rPr lang="ar-SA" kern="0" dirty="0">
                <a:solidFill>
                  <a:srgbClr val="000000"/>
                </a:solidFill>
                <a:ea typeface="Times New Roman" panose="02020603050405020304" pitchFamily="18" charset="0"/>
                <a:cs typeface="Simplified Arabic" panose="02020603050405020304" pitchFamily="18" charset="-78"/>
                <a:sym typeface="Arial"/>
              </a:rPr>
              <a:t>(</a:t>
            </a:r>
            <a:r>
              <a:rPr lang="ar-SA" kern="0" dirty="0">
                <a:solidFill>
                  <a:srgbClr val="000000"/>
                </a:solidFill>
                <a:highlight>
                  <a:srgbClr val="FFFF00"/>
                </a:highlight>
                <a:ea typeface="Times New Roman" panose="02020603050405020304" pitchFamily="18" charset="0"/>
                <a:cs typeface="Simplified Arabic" panose="02020603050405020304" pitchFamily="18" charset="-78"/>
                <a:sym typeface="Arial"/>
              </a:rPr>
              <a:t>6) زيادة درجة الإحساس بديناميكية (حركية) الجماعة ونتائجها المحتملة على الأداء، ويعتبر آخر مساعدة الأفراد على زيادة درجة تعرفهم على ما يحدث بين أعضاء الجماعة في أثناء عملها في مهمتها المحددة (الاتصال ـ التأثير ـ المشاعر ـ نماذج القيادة وصراعاتها ـ أساليب إدارة الصراع .. الخ).</a:t>
            </a:r>
            <a:endParaRPr lang="en-GB" kern="100" dirty="0">
              <a:solidFill>
                <a:srgbClr val="000000"/>
              </a:solidFill>
              <a:highlight>
                <a:srgbClr val="FFFF00"/>
              </a:highlight>
              <a:ea typeface="Calibri" panose="020F0502020204030204" pitchFamily="34" charset="0"/>
              <a:cs typeface="Arial" panose="020B0604020202020204" pitchFamily="34" charset="0"/>
              <a:sym typeface="Arial"/>
            </a:endParaRPr>
          </a:p>
          <a:p>
            <a:pPr marL="240665" algn="just" rtl="1">
              <a:buClr>
                <a:srgbClr val="000000"/>
              </a:buClr>
              <a:buFont typeface="Arial"/>
              <a:buNone/>
            </a:pPr>
            <a:br>
              <a:rPr lang="ar-SA" kern="0" dirty="0">
                <a:solidFill>
                  <a:srgbClr val="000000"/>
                </a:solidFill>
                <a:ea typeface="Times New Roman" panose="02020603050405020304" pitchFamily="18" charset="0"/>
                <a:cs typeface="Simplified Arabic" panose="02020603050405020304" pitchFamily="18" charset="-78"/>
                <a:sym typeface="Arial"/>
              </a:rPr>
            </a:br>
            <a:r>
              <a:rPr lang="ar-SA" kern="0" dirty="0">
                <a:solidFill>
                  <a:srgbClr val="000000"/>
                </a:solidFill>
                <a:ea typeface="Times New Roman" panose="02020603050405020304" pitchFamily="18" charset="0"/>
                <a:cs typeface="Simplified Arabic" panose="02020603050405020304" pitchFamily="18" charset="-78"/>
                <a:sym typeface="Arial"/>
              </a:rPr>
              <a:t>(7) زيادة إحساس العاملين بالملكية والأهداف التنظيمية.</a:t>
            </a:r>
            <a:endParaRPr lang="en-GB" kern="100" dirty="0">
              <a:solidFill>
                <a:srgbClr val="000000"/>
              </a:solidFill>
              <a:ea typeface="Calibri" panose="020F0502020204030204" pitchFamily="34" charset="0"/>
              <a:cs typeface="Arial" panose="020B0604020202020204" pitchFamily="34" charset="0"/>
              <a:sym typeface="Arial"/>
            </a:endParaRPr>
          </a:p>
          <a:p>
            <a:pPr marL="240665" algn="just" rtl="1">
              <a:buClr>
                <a:srgbClr val="000000"/>
              </a:buClr>
              <a:buFont typeface="Arial"/>
              <a:buNone/>
            </a:pPr>
            <a:br>
              <a:rPr lang="ar-SA" kern="0" dirty="0">
                <a:solidFill>
                  <a:srgbClr val="000000"/>
                </a:solidFill>
                <a:ea typeface="Times New Roman" panose="02020603050405020304" pitchFamily="18" charset="0"/>
                <a:cs typeface="Simplified Arabic" panose="02020603050405020304" pitchFamily="18" charset="-78"/>
                <a:sym typeface="Arial"/>
              </a:rPr>
            </a:br>
            <a:r>
              <a:rPr lang="ar-SA" kern="0" dirty="0">
                <a:solidFill>
                  <a:srgbClr val="000000"/>
                </a:solidFill>
                <a:highlight>
                  <a:srgbClr val="FF00FF"/>
                </a:highlight>
                <a:ea typeface="Times New Roman" panose="02020603050405020304" pitchFamily="18" charset="0"/>
                <a:cs typeface="Simplified Arabic" panose="02020603050405020304" pitchFamily="18" charset="-78"/>
                <a:sym typeface="Arial"/>
              </a:rPr>
              <a:t>(8) مساعدة المديرين على تبنى أساليب الإدارة بالأهداف، بدلاً من اعتمادهم على خبراتهم الشخصية وتبنيهم لأساليب أقل فاعلية مثل: الإدارة بالأزمات.</a:t>
            </a:r>
            <a:endParaRPr lang="en-GB" kern="100" dirty="0">
              <a:solidFill>
                <a:srgbClr val="000000"/>
              </a:solidFill>
              <a:highlight>
                <a:srgbClr val="FF00FF"/>
              </a:highlight>
              <a:ea typeface="Calibri" panose="020F0502020204030204" pitchFamily="34" charset="0"/>
              <a:cs typeface="Arial" panose="020B0604020202020204" pitchFamily="34" charset="0"/>
              <a:sym typeface="Arial"/>
            </a:endParaRPr>
          </a:p>
          <a:p>
            <a:pPr marL="240665" algn="just" rtl="1">
              <a:buClr>
                <a:srgbClr val="000000"/>
              </a:buClr>
              <a:buFont typeface="Arial"/>
              <a:buNone/>
            </a:pPr>
            <a:br>
              <a:rPr lang="ar-SA" kern="0" dirty="0">
                <a:solidFill>
                  <a:srgbClr val="000000"/>
                </a:solidFill>
                <a:ea typeface="Times New Roman" panose="02020603050405020304" pitchFamily="18" charset="0"/>
                <a:cs typeface="Simplified Arabic" panose="02020603050405020304" pitchFamily="18" charset="-78"/>
                <a:sym typeface="Arial"/>
              </a:rPr>
            </a:br>
            <a:r>
              <a:rPr lang="ar-SA" kern="0" dirty="0">
                <a:solidFill>
                  <a:srgbClr val="000000"/>
                </a:solidFill>
                <a:ea typeface="Times New Roman" panose="02020603050405020304" pitchFamily="18" charset="0"/>
                <a:cs typeface="Simplified Arabic" panose="02020603050405020304" pitchFamily="18" charset="-78"/>
                <a:sym typeface="Arial"/>
              </a:rPr>
              <a:t>(9) زيادة قدرات الأفراد على الرقابة الذاتية والتوجيه الذاتي داخل إطار المنظمة.</a:t>
            </a:r>
            <a:endParaRPr lang="en-GB"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7518075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FC10BFD1-F059-F7BD-3ED7-51B3352A711F}"/>
              </a:ext>
            </a:extLst>
          </p:cNvPr>
          <p:cNvSpPr/>
          <p:nvPr/>
        </p:nvSpPr>
        <p:spPr>
          <a:xfrm>
            <a:off x="617280" y="948260"/>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الأولى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sp>
        <p:nvSpPr>
          <p:cNvPr id="3" name="مستطيل 4">
            <a:extLst>
              <a:ext uri="{FF2B5EF4-FFF2-40B4-BE49-F238E27FC236}">
                <a16:creationId xmlns:a16="http://schemas.microsoft.com/office/drawing/2014/main" id="{FF694E27-5677-9100-A318-1528478E826D}"/>
              </a:ext>
            </a:extLst>
          </p:cNvPr>
          <p:cNvSpPr/>
          <p:nvPr/>
        </p:nvSpPr>
        <p:spPr>
          <a:xfrm>
            <a:off x="529731" y="1950078"/>
            <a:ext cx="10725171" cy="3785652"/>
          </a:xfrm>
          <a:prstGeom prst="rect">
            <a:avLst/>
          </a:prstGeom>
        </p:spPr>
        <p:txBody>
          <a:bodyPr wrap="square">
            <a:spAutoFit/>
          </a:bodyPr>
          <a:lstStyle/>
          <a:p>
            <a:pPr algn="just" rtl="1">
              <a:buClr>
                <a:srgbClr val="000000"/>
              </a:buClr>
              <a:buFont typeface="Arial"/>
              <a:buNone/>
            </a:pPr>
            <a:r>
              <a:rPr lang="ar-SA" sz="2400" b="1" kern="0" dirty="0">
                <a:solidFill>
                  <a:srgbClr val="000000"/>
                </a:solidFill>
                <a:ea typeface="Times New Roman" panose="02020603050405020304" pitchFamily="18" charset="0"/>
                <a:cs typeface="Simplified Arabic" panose="02020603050405020304" pitchFamily="18" charset="-78"/>
                <a:sym typeface="Arial"/>
              </a:rPr>
              <a:t>مسئولية التغيير والتطوير داخل المنظمة:</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r>
              <a:rPr lang="ar-SA" sz="2400" kern="0" dirty="0">
                <a:solidFill>
                  <a:srgbClr val="000000"/>
                </a:solidFill>
                <a:ea typeface="Times New Roman" panose="02020603050405020304" pitchFamily="18" charset="0"/>
                <a:cs typeface="Simplified Arabic" panose="02020603050405020304" pitchFamily="18" charset="-78"/>
                <a:sym typeface="Arial"/>
              </a:rPr>
              <a:t>تقوم الإدارة العليا في المنظمة بتحديد من له سلطة التغيير والتطوير، وهناك أربع بدائل في هذا الصدد.</a:t>
            </a:r>
            <a:endParaRPr lang="ar-EG" sz="2400" kern="0" dirty="0">
              <a:solidFill>
                <a:srgbClr val="000000"/>
              </a:solidFill>
              <a:ea typeface="Times New Roman" panose="02020603050405020304" pitchFamily="18" charset="0"/>
              <a:cs typeface="Simplified Arabic" panose="02020603050405020304" pitchFamily="18" charset="-78"/>
              <a:sym typeface="Arial"/>
            </a:endParaRPr>
          </a:p>
          <a:p>
            <a:pPr algn="just" rtl="1">
              <a:buClr>
                <a:srgbClr val="000000"/>
              </a:buClr>
              <a:buFont typeface="Arial"/>
              <a:buNone/>
            </a:pPr>
            <a:br>
              <a:rPr lang="ar-SA" sz="2400" kern="0" dirty="0">
                <a:solidFill>
                  <a:srgbClr val="000000"/>
                </a:solidFill>
                <a:ea typeface="Times New Roman" panose="02020603050405020304" pitchFamily="18" charset="0"/>
                <a:cs typeface="Simplified Arabic" panose="02020603050405020304" pitchFamily="18" charset="-78"/>
                <a:sym typeface="Arial"/>
              </a:rPr>
            </a:br>
            <a:r>
              <a:rPr lang="ar-SA" sz="2400" kern="0" dirty="0">
                <a:solidFill>
                  <a:srgbClr val="000000"/>
                </a:solidFill>
                <a:ea typeface="Times New Roman" panose="02020603050405020304" pitchFamily="18" charset="0"/>
                <a:cs typeface="Simplified Arabic" panose="02020603050405020304" pitchFamily="18" charset="-78"/>
                <a:sym typeface="Arial"/>
              </a:rPr>
              <a:t>(1) أن تستأثر الإدارة العليا وحدها بسلطة التغيير.</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br>
              <a:rPr lang="ar-SA" sz="2400" kern="0" dirty="0">
                <a:solidFill>
                  <a:srgbClr val="000000"/>
                </a:solidFill>
                <a:ea typeface="Times New Roman" panose="02020603050405020304" pitchFamily="18" charset="0"/>
                <a:cs typeface="Simplified Arabic" panose="02020603050405020304" pitchFamily="18" charset="-78"/>
                <a:sym typeface="Arial"/>
              </a:rPr>
            </a:br>
            <a:r>
              <a:rPr lang="ar-SA" sz="2400" kern="0" dirty="0">
                <a:solidFill>
                  <a:srgbClr val="000000"/>
                </a:solidFill>
                <a:ea typeface="Times New Roman" panose="02020603050405020304" pitchFamily="18" charset="0"/>
                <a:cs typeface="Simplified Arabic" panose="02020603050405020304" pitchFamily="18" charset="-78"/>
                <a:sym typeface="Arial"/>
              </a:rPr>
              <a:t>(2) أن تقوم الإدارة العليا بإشراك باقي المستويات التنظيمية في التغيير.</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br>
              <a:rPr lang="ar-SA" sz="2400" kern="0" dirty="0">
                <a:solidFill>
                  <a:srgbClr val="000000"/>
                </a:solidFill>
                <a:ea typeface="Times New Roman" panose="02020603050405020304" pitchFamily="18" charset="0"/>
                <a:cs typeface="Simplified Arabic" panose="02020603050405020304" pitchFamily="18" charset="-78"/>
                <a:sym typeface="Arial"/>
              </a:rPr>
            </a:br>
            <a:r>
              <a:rPr lang="ar-SA" sz="2400" kern="0" dirty="0">
                <a:solidFill>
                  <a:srgbClr val="000000"/>
                </a:solidFill>
                <a:ea typeface="Times New Roman" panose="02020603050405020304" pitchFamily="18" charset="0"/>
                <a:cs typeface="Simplified Arabic" panose="02020603050405020304" pitchFamily="18" charset="-78"/>
                <a:sym typeface="Arial"/>
              </a:rPr>
              <a:t>(3) أن تقوم الإدارة العليا بتفويض هذه السلطة لمستويات أدنى.</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br>
              <a:rPr lang="ar-SA" sz="2400" kern="0" dirty="0">
                <a:solidFill>
                  <a:srgbClr val="000000"/>
                </a:solidFill>
                <a:ea typeface="Times New Roman" panose="02020603050405020304" pitchFamily="18" charset="0"/>
                <a:cs typeface="Simplified Arabic" panose="02020603050405020304" pitchFamily="18" charset="-78"/>
                <a:sym typeface="Arial"/>
              </a:rPr>
            </a:br>
            <a:r>
              <a:rPr lang="ar-SA" sz="2400" kern="0" dirty="0">
                <a:solidFill>
                  <a:srgbClr val="000000"/>
                </a:solidFill>
                <a:ea typeface="Times New Roman" panose="02020603050405020304" pitchFamily="18" charset="0"/>
                <a:cs typeface="Simplified Arabic" panose="02020603050405020304" pitchFamily="18" charset="-78"/>
                <a:sym typeface="Arial"/>
              </a:rPr>
              <a:t>(4) الاستشاريون من خارج المنظمة.</a:t>
            </a:r>
            <a:endParaRPr lang="en-GB" sz="24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585424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FC10BFD1-F059-F7BD-3ED7-51B3352A711F}"/>
              </a:ext>
            </a:extLst>
          </p:cNvPr>
          <p:cNvSpPr/>
          <p:nvPr/>
        </p:nvSpPr>
        <p:spPr>
          <a:xfrm>
            <a:off x="617280" y="948260"/>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الأولى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sp>
        <p:nvSpPr>
          <p:cNvPr id="3" name="مستطيل 4">
            <a:extLst>
              <a:ext uri="{FF2B5EF4-FFF2-40B4-BE49-F238E27FC236}">
                <a16:creationId xmlns:a16="http://schemas.microsoft.com/office/drawing/2014/main" id="{78B8184D-1886-7E3E-E886-D372EB462FCA}"/>
              </a:ext>
            </a:extLst>
          </p:cNvPr>
          <p:cNvSpPr/>
          <p:nvPr/>
        </p:nvSpPr>
        <p:spPr>
          <a:xfrm>
            <a:off x="689640" y="948260"/>
            <a:ext cx="10668000" cy="4524315"/>
          </a:xfrm>
          <a:prstGeom prst="rect">
            <a:avLst/>
          </a:prstGeom>
        </p:spPr>
        <p:txBody>
          <a:bodyPr wrap="square">
            <a:spAutoFit/>
          </a:bodyPr>
          <a:lstStyle/>
          <a:p>
            <a:pPr algn="just" rtl="1">
              <a:buClr>
                <a:srgbClr val="000000"/>
              </a:buClr>
              <a:buFont typeface="Arial"/>
              <a:buNone/>
            </a:pPr>
            <a:endParaRPr lang="ar-EG" sz="3200" b="1" kern="0" dirty="0">
              <a:solidFill>
                <a:srgbClr val="000000"/>
              </a:solidFill>
              <a:ea typeface="Times New Roman" panose="02020603050405020304" pitchFamily="18" charset="0"/>
              <a:cs typeface="Simplified Arabic" panose="02020603050405020304" pitchFamily="18" charset="-78"/>
              <a:sym typeface="Arial"/>
            </a:endParaRPr>
          </a:p>
          <a:p>
            <a:pPr algn="just" rtl="1">
              <a:buClr>
                <a:srgbClr val="000000"/>
              </a:buClr>
              <a:buFont typeface="Arial"/>
              <a:buNone/>
            </a:pPr>
            <a:endParaRPr lang="ar-EG" sz="3200" b="1" kern="0" dirty="0">
              <a:solidFill>
                <a:srgbClr val="000000"/>
              </a:solidFill>
              <a:ea typeface="Times New Roman" panose="02020603050405020304" pitchFamily="18" charset="0"/>
              <a:cs typeface="Simplified Arabic" panose="02020603050405020304" pitchFamily="18" charset="-78"/>
              <a:sym typeface="Arial"/>
            </a:endParaRPr>
          </a:p>
          <a:p>
            <a:pPr algn="just" rtl="1">
              <a:buClr>
                <a:srgbClr val="000000"/>
              </a:buClr>
              <a:buFont typeface="Arial"/>
              <a:buNone/>
            </a:pPr>
            <a:r>
              <a:rPr lang="ar-SA" sz="3200" b="1" kern="0" dirty="0">
                <a:solidFill>
                  <a:srgbClr val="000000"/>
                </a:solidFill>
                <a:ea typeface="Times New Roman" panose="02020603050405020304" pitchFamily="18" charset="0"/>
                <a:cs typeface="Simplified Arabic" panose="02020603050405020304" pitchFamily="18" charset="-78"/>
                <a:sym typeface="Arial"/>
              </a:rPr>
              <a:t>أولاً: الإدارة العليا: ويستأثر</a:t>
            </a:r>
            <a:r>
              <a:rPr lang="ar-SA" sz="3200" kern="0" dirty="0">
                <a:solidFill>
                  <a:srgbClr val="000000"/>
                </a:solidFill>
                <a:ea typeface="Times New Roman" panose="02020603050405020304" pitchFamily="18" charset="0"/>
                <a:cs typeface="Simplified Arabic" panose="02020603050405020304" pitchFamily="18" charset="-78"/>
                <a:sym typeface="Arial"/>
              </a:rPr>
              <a:t> هنا المديرين في الإدارة العليا بمعظم أو كل السلطات الخاصة بعمليات التغيير، فهم الذين يخططون وينظمون عمليات التطوير، ويصدرون كل القرارات المتعلقة بذلك، ويقوم هؤلاء المديرون بالتعرف على المشاكل إما بالاعتماد على خبراتهم الذاتية أو الاسترشاد بالمعلومات والتقارير التي ترد من مرؤوسيهم. ويتم ذلك من خلال مرسوم أو قرار إداري. فمثلاً قد يقوم المدير بإقرار جدول جديد لساعات العمل ومواعيد الحضور والانصراف أو كأن يقرر مجلس الإدارة الأخذ بخمسة أيام عمل بدلاً من ستة أيام عمل في الأسبوع.</a:t>
            </a:r>
            <a:endParaRPr lang="en-GB" sz="32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7982069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FC10BFD1-F059-F7BD-3ED7-51B3352A711F}"/>
              </a:ext>
            </a:extLst>
          </p:cNvPr>
          <p:cNvSpPr/>
          <p:nvPr/>
        </p:nvSpPr>
        <p:spPr>
          <a:xfrm>
            <a:off x="617280" y="948260"/>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الأولى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sp>
        <p:nvSpPr>
          <p:cNvPr id="3" name="مستطيل 4">
            <a:extLst>
              <a:ext uri="{FF2B5EF4-FFF2-40B4-BE49-F238E27FC236}">
                <a16:creationId xmlns:a16="http://schemas.microsoft.com/office/drawing/2014/main" id="{AC5E97A6-4E2A-DE06-32B2-F976487A569A}"/>
              </a:ext>
            </a:extLst>
          </p:cNvPr>
          <p:cNvSpPr/>
          <p:nvPr/>
        </p:nvSpPr>
        <p:spPr>
          <a:xfrm>
            <a:off x="762000" y="802093"/>
            <a:ext cx="10512357" cy="5016758"/>
          </a:xfrm>
          <a:prstGeom prst="rect">
            <a:avLst/>
          </a:prstGeom>
        </p:spPr>
        <p:txBody>
          <a:bodyPr wrap="square">
            <a:spAutoFit/>
          </a:bodyPr>
          <a:lstStyle/>
          <a:p>
            <a:pPr algn="just" rtl="1">
              <a:buClr>
                <a:srgbClr val="000000"/>
              </a:buClr>
              <a:buFont typeface="Arial"/>
              <a:buNone/>
            </a:pPr>
            <a:endParaRPr lang="ar-EG" sz="4000" b="1" kern="0" dirty="0">
              <a:solidFill>
                <a:srgbClr val="000000"/>
              </a:solidFill>
              <a:ea typeface="Times New Roman" panose="02020603050405020304" pitchFamily="18" charset="0"/>
              <a:cs typeface="Simplified Arabic" panose="02020603050405020304" pitchFamily="18" charset="-78"/>
              <a:sym typeface="Arial"/>
            </a:endParaRPr>
          </a:p>
          <a:p>
            <a:pPr algn="just" rtl="1">
              <a:buClr>
                <a:srgbClr val="000000"/>
              </a:buClr>
              <a:buFont typeface="Arial"/>
              <a:buNone/>
            </a:pPr>
            <a:endParaRPr lang="ar-EG" sz="4000" b="1" kern="0" dirty="0">
              <a:solidFill>
                <a:srgbClr val="000000"/>
              </a:solidFill>
              <a:ea typeface="Times New Roman" panose="02020603050405020304" pitchFamily="18" charset="0"/>
              <a:cs typeface="Simplified Arabic" panose="02020603050405020304" pitchFamily="18" charset="-78"/>
              <a:sym typeface="Arial"/>
            </a:endParaRPr>
          </a:p>
          <a:p>
            <a:pPr algn="just" rtl="1">
              <a:buClr>
                <a:srgbClr val="000000"/>
              </a:buClr>
              <a:buFont typeface="Arial"/>
              <a:buNone/>
            </a:pPr>
            <a:r>
              <a:rPr lang="ar-SA" sz="4000" b="1" kern="0" dirty="0">
                <a:solidFill>
                  <a:srgbClr val="000000"/>
                </a:solidFill>
                <a:ea typeface="Times New Roman" panose="02020603050405020304" pitchFamily="18" charset="0"/>
                <a:cs typeface="Simplified Arabic" panose="02020603050405020304" pitchFamily="18" charset="-78"/>
                <a:sym typeface="Arial"/>
              </a:rPr>
              <a:t>ثانياً: المشاركة: </a:t>
            </a:r>
            <a:r>
              <a:rPr lang="ar-SA" sz="4000" kern="0" dirty="0">
                <a:solidFill>
                  <a:srgbClr val="000000"/>
                </a:solidFill>
                <a:ea typeface="Times New Roman" panose="02020603050405020304" pitchFamily="18" charset="0"/>
                <a:cs typeface="Simplified Arabic" panose="02020603050405020304" pitchFamily="18" charset="-78"/>
                <a:sym typeface="Arial"/>
              </a:rPr>
              <a:t>تقوم الإدارة العليا هنا بإشراك باقي المستويات التنظيمية والعاملين في عملية التغيير. ويعتمد هذا المدخل في التغيير على افتراض أن العاملين والمستويات التنظيمية ذات كفاءة وأهلية للمشاركة، وإنها ذات تأثير قوى على مصير المنظمة بالقدر الذي يعطيها قوة وسلطان لا يمكن إنكاره. وبالتالي قد يكون من الأفضل وجود تفاعل بين المستويات التنظيمية المختلفة.</a:t>
            </a:r>
            <a:endParaRPr lang="en-GB" sz="40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7540505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2102" y="1361872"/>
            <a:ext cx="11147898" cy="4694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FC10BFD1-F059-F7BD-3ED7-51B3352A711F}"/>
              </a:ext>
            </a:extLst>
          </p:cNvPr>
          <p:cNvSpPr/>
          <p:nvPr/>
        </p:nvSpPr>
        <p:spPr>
          <a:xfrm>
            <a:off x="617280" y="683677"/>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الأولى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sp>
        <p:nvSpPr>
          <p:cNvPr id="3" name="مستطيل 4">
            <a:extLst>
              <a:ext uri="{FF2B5EF4-FFF2-40B4-BE49-F238E27FC236}">
                <a16:creationId xmlns:a16="http://schemas.microsoft.com/office/drawing/2014/main" id="{E446DB8B-C46A-B6CF-07D8-FD8D55244158}"/>
              </a:ext>
            </a:extLst>
          </p:cNvPr>
          <p:cNvSpPr/>
          <p:nvPr/>
        </p:nvSpPr>
        <p:spPr>
          <a:xfrm>
            <a:off x="617280" y="1361872"/>
            <a:ext cx="10668000" cy="4832092"/>
          </a:xfrm>
          <a:prstGeom prst="rect">
            <a:avLst/>
          </a:prstGeom>
        </p:spPr>
        <p:txBody>
          <a:bodyPr wrap="square">
            <a:spAutoFit/>
          </a:bodyPr>
          <a:lstStyle/>
          <a:p>
            <a:pPr algn="just" rtl="1">
              <a:buClr>
                <a:srgbClr val="000000"/>
              </a:buClr>
              <a:buFont typeface="Arial"/>
              <a:buNone/>
            </a:pPr>
            <a:r>
              <a:rPr lang="ar-SA" sz="2800" b="1" kern="0" dirty="0">
                <a:solidFill>
                  <a:srgbClr val="000000"/>
                </a:solidFill>
                <a:ea typeface="Times New Roman" panose="02020603050405020304" pitchFamily="18" charset="0"/>
                <a:cs typeface="Simplified Arabic" panose="02020603050405020304" pitchFamily="18" charset="-78"/>
                <a:sym typeface="Arial"/>
              </a:rPr>
              <a:t>ثالثاً: التفويض: </a:t>
            </a:r>
            <a:r>
              <a:rPr lang="ar-SA" sz="2800" kern="0" dirty="0">
                <a:solidFill>
                  <a:srgbClr val="000000"/>
                </a:solidFill>
                <a:ea typeface="Times New Roman" panose="02020603050405020304" pitchFamily="18" charset="0"/>
                <a:cs typeface="Simplified Arabic" panose="02020603050405020304" pitchFamily="18" charset="-78"/>
                <a:sym typeface="Arial"/>
              </a:rPr>
              <a:t>وتقوم الإدارة العليا هنا بإعطاء اليد العليا لباقي المستويات التنظيمية والعاملين بالمنظمة في تحديد معالم التغيير والتطوير المناسبة. وعلى هذه المستويات أو الأقسام أو العاملين أن يضطلعوا بمعظم مهام التغيير من تحديد للمشاكل وبدائل الحلول واختيار الحل المناسب واتخاذ القرارات التي يعتقدون إنها مناسبة لحل مشاكلهم. ويتم التفويض للمستويات التنظيمية والعاملين بأحد الأسلوبين الآتيين:</a:t>
            </a:r>
            <a:endParaRPr lang="en-GB" sz="28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r>
              <a:rPr lang="ar-SA" sz="2800" b="1" kern="0" dirty="0">
                <a:solidFill>
                  <a:srgbClr val="000000"/>
                </a:solidFill>
                <a:ea typeface="Times New Roman" panose="02020603050405020304" pitchFamily="18" charset="0"/>
                <a:cs typeface="Simplified Arabic" panose="02020603050405020304" pitchFamily="18" charset="-78"/>
                <a:sym typeface="Arial"/>
              </a:rPr>
              <a:t>(1) مناقشة الحالة:</a:t>
            </a:r>
            <a:endParaRPr lang="en-GB" sz="28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r>
              <a:rPr lang="ar-SA" sz="2800" kern="0" dirty="0">
                <a:solidFill>
                  <a:srgbClr val="000000"/>
                </a:solidFill>
                <a:ea typeface="Times New Roman" panose="02020603050405020304" pitchFamily="18" charset="0"/>
                <a:cs typeface="Simplified Arabic" panose="02020603050405020304" pitchFamily="18" charset="-78"/>
                <a:sym typeface="Arial"/>
              </a:rPr>
              <a:t>ويتم أخذ مشكلة أحد الإدارات أو الأقسام كحالة واجبة النقاش، ويقوم مدير الإدارة أو رئيس القسم بتوجيه المناقشة بين العاملين، ويتم ذلك بغرض إكساب العاملين المهارة على دراسة مشاكلهم، وبفرض تقديمهم لمعلومات قد تفيد في حل المشكلة، وعلى هذا فإن تدخل المدير أو الرئيس ليس بغرض فرض حلول معينة، وإنما لتشجيع العاملين لكي يصلوا إلى حلول ذاتية لمشاكلهم</a:t>
            </a:r>
            <a:endParaRPr lang="en-GB" sz="28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9216608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FC10BFD1-F059-F7BD-3ED7-51B3352A711F}"/>
              </a:ext>
            </a:extLst>
          </p:cNvPr>
          <p:cNvSpPr/>
          <p:nvPr/>
        </p:nvSpPr>
        <p:spPr>
          <a:xfrm>
            <a:off x="617280" y="948260"/>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الأولى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sp>
        <p:nvSpPr>
          <p:cNvPr id="3" name="مستطيل 4">
            <a:extLst>
              <a:ext uri="{FF2B5EF4-FFF2-40B4-BE49-F238E27FC236}">
                <a16:creationId xmlns:a16="http://schemas.microsoft.com/office/drawing/2014/main" id="{4DD619BD-21E8-6B17-8280-9277FE897606}"/>
              </a:ext>
            </a:extLst>
          </p:cNvPr>
          <p:cNvSpPr/>
          <p:nvPr/>
        </p:nvSpPr>
        <p:spPr>
          <a:xfrm>
            <a:off x="762000" y="1477427"/>
            <a:ext cx="10668000" cy="5055230"/>
          </a:xfrm>
          <a:prstGeom prst="rect">
            <a:avLst/>
          </a:prstGeom>
        </p:spPr>
        <p:txBody>
          <a:bodyPr wrap="square">
            <a:spAutoFit/>
          </a:bodyPr>
          <a:lstStyle/>
          <a:p>
            <a:pPr algn="just" rtl="1">
              <a:buClr>
                <a:srgbClr val="000000"/>
              </a:buClr>
              <a:buFont typeface="Arial"/>
              <a:buNone/>
            </a:pPr>
            <a:endParaRPr lang="ar-EG" sz="3200" b="1" kern="0" dirty="0">
              <a:solidFill>
                <a:srgbClr val="000000"/>
              </a:solidFill>
              <a:ea typeface="Times New Roman" panose="02020603050405020304" pitchFamily="18" charset="0"/>
              <a:cs typeface="Simplified Arabic" panose="02020603050405020304" pitchFamily="18" charset="-78"/>
              <a:sym typeface="Arial"/>
            </a:endParaRPr>
          </a:p>
          <a:p>
            <a:pPr algn="just" rtl="1">
              <a:buClr>
                <a:srgbClr val="000000"/>
              </a:buClr>
              <a:buFont typeface="Arial"/>
              <a:buNone/>
            </a:pPr>
            <a:r>
              <a:rPr lang="ar-SA" sz="3200" b="1" kern="0" dirty="0">
                <a:solidFill>
                  <a:srgbClr val="000000"/>
                </a:solidFill>
                <a:ea typeface="Times New Roman" panose="02020603050405020304" pitchFamily="18" charset="0"/>
                <a:cs typeface="Simplified Arabic" panose="02020603050405020304" pitchFamily="18" charset="-78"/>
                <a:sym typeface="Arial"/>
              </a:rPr>
              <a:t>(2) تدريب الحساسية:</a:t>
            </a:r>
            <a:endParaRPr lang="en-GB" sz="32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r>
              <a:rPr lang="ar-SA" sz="3200" kern="0" dirty="0">
                <a:solidFill>
                  <a:srgbClr val="000000"/>
                </a:solidFill>
                <a:ea typeface="Times New Roman" panose="02020603050405020304" pitchFamily="18" charset="0"/>
                <a:cs typeface="Simplified Arabic" panose="02020603050405020304" pitchFamily="18" charset="-78"/>
                <a:sym typeface="Arial"/>
              </a:rPr>
              <a:t>ويتم هنا تدريب العاملين في مجموعات صغيرة لكي يكونوا أكثر حساسية لسلوك الأفراد والجماعات التي يتعاملون معها. كما يتم التركيز أساساً على إكساب العاملين مهارة التبصر بالذات والوعي لما يحدث من حولهم، والتأهب والحساسية لمشاعر وسلوك الآخرين. ويعتمد هذا المدخل على افتراض أساسي هو إنه بإكساب العاملين المهارات السلوكية المطلوبة وحساسيتهم لمشاعر الآخرين ولمشاكل العمال، يمكن تطوير العمل بشكل أفضل، أي أن التطوير التنظيمي يعتمد إلى حد كبير على تطوير وتنمية العلاقات والمهارات الشخصية للعاملين. </a:t>
            </a:r>
            <a:endParaRPr lang="en-GB" sz="3200" kern="100" dirty="0">
              <a:solidFill>
                <a:srgbClr val="000000"/>
              </a:solidFill>
              <a:ea typeface="Calibri" panose="020F0502020204030204" pitchFamily="34" charset="0"/>
              <a:cs typeface="Arial" panose="020B0604020202020204" pitchFamily="34" charset="0"/>
              <a:sym typeface="Arial"/>
            </a:endParaRPr>
          </a:p>
          <a:p>
            <a:pPr marR="180340" algn="just" rtl="1">
              <a:spcBef>
                <a:spcPts val="300"/>
              </a:spcBef>
              <a:spcAft>
                <a:spcPts val="600"/>
              </a:spcAft>
              <a:buClr>
                <a:srgbClr val="000000"/>
              </a:buClr>
              <a:buFont typeface="Arial"/>
              <a:buNone/>
              <a:tabLst>
                <a:tab pos="804545" algn="l"/>
                <a:tab pos="1225550" algn="l"/>
                <a:tab pos="1645920" algn="l"/>
                <a:tab pos="2066290" algn="l"/>
                <a:tab pos="2487295" algn="l"/>
                <a:tab pos="2907665" algn="l"/>
                <a:tab pos="3328670" algn="l"/>
                <a:tab pos="3749040" algn="l"/>
                <a:tab pos="4169410" algn="l"/>
              </a:tabLst>
            </a:pPr>
            <a:endParaRPr lang="en-US" sz="3200" kern="700" dirty="0">
              <a:solidFill>
                <a:srgbClr val="000000"/>
              </a:solidFill>
              <a:latin typeface="Times New Roman"/>
              <a:ea typeface="Times New Roman"/>
              <a:cs typeface="Traditional Arabic"/>
              <a:sym typeface="Arial"/>
            </a:endParaRPr>
          </a:p>
        </p:txBody>
      </p:sp>
    </p:spTree>
    <p:extLst>
      <p:ext uri="{BB962C8B-B14F-4D97-AF65-F5344CB8AC3E}">
        <p14:creationId xmlns:p14="http://schemas.microsoft.com/office/powerpoint/2010/main" val="34413498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2726" y="1391055"/>
            <a:ext cx="11007274" cy="46648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FC10BFD1-F059-F7BD-3ED7-51B3352A711F}"/>
              </a:ext>
            </a:extLst>
          </p:cNvPr>
          <p:cNvSpPr/>
          <p:nvPr/>
        </p:nvSpPr>
        <p:spPr>
          <a:xfrm>
            <a:off x="422726"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الأولى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sp>
        <p:nvSpPr>
          <p:cNvPr id="3" name="مستطيل 4">
            <a:extLst>
              <a:ext uri="{FF2B5EF4-FFF2-40B4-BE49-F238E27FC236}">
                <a16:creationId xmlns:a16="http://schemas.microsoft.com/office/drawing/2014/main" id="{1A2D2056-2826-95DA-3EAC-C51D54C14099}"/>
              </a:ext>
            </a:extLst>
          </p:cNvPr>
          <p:cNvSpPr/>
          <p:nvPr/>
        </p:nvSpPr>
        <p:spPr>
          <a:xfrm>
            <a:off x="762000" y="1845322"/>
            <a:ext cx="10551268" cy="4031873"/>
          </a:xfrm>
          <a:prstGeom prst="rect">
            <a:avLst/>
          </a:prstGeom>
        </p:spPr>
        <p:txBody>
          <a:bodyPr wrap="square">
            <a:spAutoFit/>
          </a:bodyPr>
          <a:lstStyle/>
          <a:p>
            <a:pPr algn="just" rtl="1">
              <a:buClr>
                <a:srgbClr val="000000"/>
              </a:buClr>
              <a:buFont typeface="Arial"/>
              <a:buNone/>
            </a:pPr>
            <a:r>
              <a:rPr lang="ar-SA" sz="3200" b="1" kern="0" dirty="0">
                <a:solidFill>
                  <a:srgbClr val="000000"/>
                </a:solidFill>
                <a:ea typeface="Times New Roman" panose="02020603050405020304" pitchFamily="18" charset="0"/>
                <a:cs typeface="Simplified Arabic" panose="02020603050405020304" pitchFamily="18" charset="-78"/>
                <a:sym typeface="Arial"/>
              </a:rPr>
              <a:t>رابعاً: الاستشاريون من خارج المنظمة: </a:t>
            </a:r>
            <a:r>
              <a:rPr lang="ar-SA" sz="3200" kern="0" dirty="0">
                <a:solidFill>
                  <a:srgbClr val="000000"/>
                </a:solidFill>
                <a:ea typeface="Times New Roman" panose="02020603050405020304" pitchFamily="18" charset="0"/>
                <a:cs typeface="Simplified Arabic" panose="02020603050405020304" pitchFamily="18" charset="-78"/>
                <a:sym typeface="Arial"/>
              </a:rPr>
              <a:t>تعتمد كثير من محاولات التطوير التنظيمي على ضرورة الحصول على مساعدة خارجية من أحد الاستشاريين (مثل المكاتب الاستشارية الإدارية أو أحد أساتذة إدارة الأعمال المتخصصين)، ويختلف دور الاستشاري في تحريك ودفع عملية التطوير وذلك بحسب الفلسفة أو السبب الذي من أجله تقوم المنظمة باستجلاب خبرات الاستشاري الخارجي. وعلى كل من المنظمة والاستشاري أن يحدد دوريهما بدقة، وإذا نظرنا إلى الأدوار أو الوظائف التي يمكن أن يقوم بها الخبير الاستشاري، فإننا سنجدها عديدة، وهو يركز على واحدة أو أكثر من هذه الوظائف، ومن هذه الوظائف ما يلي:</a:t>
            </a:r>
            <a:endParaRPr lang="en-GB" sz="32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580114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FC10BFD1-F059-F7BD-3ED7-51B3352A711F}"/>
              </a:ext>
            </a:extLst>
          </p:cNvPr>
          <p:cNvSpPr/>
          <p:nvPr/>
        </p:nvSpPr>
        <p:spPr>
          <a:xfrm>
            <a:off x="617280" y="948260"/>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الأولى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sp>
        <p:nvSpPr>
          <p:cNvPr id="3" name="مستطيل 4">
            <a:extLst>
              <a:ext uri="{FF2B5EF4-FFF2-40B4-BE49-F238E27FC236}">
                <a16:creationId xmlns:a16="http://schemas.microsoft.com/office/drawing/2014/main" id="{358AD10B-3809-EF3C-3793-AC94DF2B624D}"/>
              </a:ext>
            </a:extLst>
          </p:cNvPr>
          <p:cNvSpPr/>
          <p:nvPr/>
        </p:nvSpPr>
        <p:spPr>
          <a:xfrm>
            <a:off x="963038" y="1877867"/>
            <a:ext cx="10351755" cy="3970318"/>
          </a:xfrm>
          <a:prstGeom prst="rect">
            <a:avLst/>
          </a:prstGeom>
        </p:spPr>
        <p:txBody>
          <a:bodyPr wrap="square">
            <a:spAutoFit/>
          </a:bodyPr>
          <a:lstStyle/>
          <a:p>
            <a:pPr algn="just" rtl="1">
              <a:buClr>
                <a:srgbClr val="000000"/>
              </a:buClr>
              <a:buFont typeface="Arial"/>
              <a:buNone/>
            </a:pPr>
            <a:r>
              <a:rPr lang="ar-SA" sz="2800" kern="0" dirty="0">
                <a:solidFill>
                  <a:srgbClr val="000000"/>
                </a:solidFill>
                <a:ea typeface="Times New Roman" panose="02020603050405020304" pitchFamily="18" charset="0"/>
                <a:cs typeface="Simplified Arabic" panose="02020603050405020304" pitchFamily="18" charset="-78"/>
                <a:sym typeface="Arial"/>
              </a:rPr>
              <a:t>(1) المبادأة: وهنا يقوم الخبير الاستشاري بإشعال فكرة التطوير التنظيمي وأهميتها للمنظمة، ويتم ذلك من خلال تقديمه لمعلومات علمية وتطبيقية عن التطوير التنظيمي وماهيته وأهميته وإمكانية إفادته للمنظمة.</a:t>
            </a:r>
            <a:endParaRPr lang="en-GB" sz="28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br>
              <a:rPr lang="ar-SA" sz="2800" kern="0" dirty="0">
                <a:solidFill>
                  <a:srgbClr val="000000"/>
                </a:solidFill>
                <a:ea typeface="Times New Roman" panose="02020603050405020304" pitchFamily="18" charset="0"/>
                <a:cs typeface="Simplified Arabic" panose="02020603050405020304" pitchFamily="18" charset="-78"/>
                <a:sym typeface="Arial"/>
              </a:rPr>
            </a:br>
            <a:r>
              <a:rPr lang="ar-SA" sz="2800" kern="0" dirty="0">
                <a:solidFill>
                  <a:srgbClr val="000000"/>
                </a:solidFill>
                <a:ea typeface="Times New Roman" panose="02020603050405020304" pitchFamily="18" charset="0"/>
                <a:cs typeface="Simplified Arabic" panose="02020603050405020304" pitchFamily="18" charset="-78"/>
                <a:sym typeface="Arial"/>
              </a:rPr>
              <a:t>(2) تشخيص المشاكل: وهنا يقوم الخبير الاستشاري بمساعدة المنظمة في وضع خطة عن كيف تجمع المعلومات، وما هي البيانات المطلوبة، وكيف يمكن أن تشترك أجزاء المنظمة في جمع المعلومات، وكيف يمكن تبويب وتفريغ البيانات في جداول وأشكال بيانية يسهل فهمها، وكيف يمكن تحليل هذه البيانات بالشكل الذي يساعد على تحديد المشكلة أو تشخيصها.</a:t>
            </a:r>
            <a:endParaRPr lang="en-GB" sz="28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2833456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FC10BFD1-F059-F7BD-3ED7-51B3352A711F}"/>
              </a:ext>
            </a:extLst>
          </p:cNvPr>
          <p:cNvSpPr/>
          <p:nvPr/>
        </p:nvSpPr>
        <p:spPr>
          <a:xfrm>
            <a:off x="617280" y="948260"/>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الأولى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sp>
        <p:nvSpPr>
          <p:cNvPr id="3" name="مستطيل 4">
            <a:extLst>
              <a:ext uri="{FF2B5EF4-FFF2-40B4-BE49-F238E27FC236}">
                <a16:creationId xmlns:a16="http://schemas.microsoft.com/office/drawing/2014/main" id="{87007A1B-1914-3A27-EBD6-12679D93A334}"/>
              </a:ext>
            </a:extLst>
          </p:cNvPr>
          <p:cNvSpPr/>
          <p:nvPr/>
        </p:nvSpPr>
        <p:spPr>
          <a:xfrm>
            <a:off x="762000" y="1904050"/>
            <a:ext cx="10572248" cy="3785652"/>
          </a:xfrm>
          <a:prstGeom prst="rect">
            <a:avLst/>
          </a:prstGeom>
        </p:spPr>
        <p:txBody>
          <a:bodyPr wrap="square">
            <a:spAutoFit/>
          </a:bodyPr>
          <a:lstStyle/>
          <a:p>
            <a:pPr algn="just" rtl="1">
              <a:buClr>
                <a:srgbClr val="000000"/>
              </a:buClr>
              <a:buFont typeface="Arial"/>
              <a:buNone/>
            </a:pPr>
            <a:r>
              <a:rPr lang="ar-SA" sz="2400" kern="0" dirty="0">
                <a:solidFill>
                  <a:srgbClr val="000000"/>
                </a:solidFill>
                <a:ea typeface="Times New Roman" panose="02020603050405020304" pitchFamily="18" charset="0"/>
                <a:cs typeface="Simplified Arabic" panose="02020603050405020304" pitchFamily="18" charset="-78"/>
                <a:sym typeface="Arial"/>
              </a:rPr>
              <a:t>(3) وضع الحلول وتصميم أنظمة التدخل: ويقوم الخبير الاستشاري هنا بالاتفاق مع المنظمة على نقاط التركيز والأهداف التي سيتم التعامل معها، هل يغطى التغيير الأفراد والجماعات والهياكل؟ أم جزء منها، وهل يكون التغيير شامل أم جزئي وبالتدريج؟، ويقوم أيضاً الخبير الاستشاري بتقديم مجموعة الأدوات التي سيستخدمها في التغيير، أي هل سيقوم بتعديل هياكل التنظيم؟ أم بإعادة تصميم الوظائف؟، أم تعديل الإجراءات وتبسيط العمل؟، أم تدريب العاملين؟، أم ببناء أنظمة جديدة للتسويق؟</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br>
              <a:rPr lang="ar-SA" sz="2400" kern="0" dirty="0">
                <a:solidFill>
                  <a:srgbClr val="000000"/>
                </a:solidFill>
                <a:ea typeface="Times New Roman" panose="02020603050405020304" pitchFamily="18" charset="0"/>
                <a:cs typeface="Simplified Arabic" panose="02020603050405020304" pitchFamily="18" charset="-78"/>
                <a:sym typeface="Arial"/>
              </a:rPr>
            </a:br>
            <a:r>
              <a:rPr lang="ar-SA" sz="2400" kern="0" dirty="0">
                <a:solidFill>
                  <a:srgbClr val="000000"/>
                </a:solidFill>
                <a:ea typeface="Times New Roman" panose="02020603050405020304" pitchFamily="18" charset="0"/>
                <a:cs typeface="Simplified Arabic" panose="02020603050405020304" pitchFamily="18" charset="-78"/>
                <a:sym typeface="Arial"/>
              </a:rPr>
              <a:t>(4) تقييم ومتابعة التطوير: ويقوم الخبير الاستشاري هنا يجمع معلومات عن النتائج التي تم تحقيقها، وذلك لتحديد مدى الاستمرار أو التعديل في أنظمة التدخل المستخدمة. كما يقوم الخبير بتقييم فعالية التطوير التنظيمي من خلال مؤشرات الربح وإنجازات الإنتاج والمبيعات والعلاقات الشخصية وسلوك العاملين والغياب والإصابات وترك الخدمة وغيرها من النتائج النهائية للمنظمات. </a:t>
            </a:r>
            <a:endParaRPr lang="en-GB" sz="24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3146868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FC10BFD1-F059-F7BD-3ED7-51B3352A711F}"/>
              </a:ext>
            </a:extLst>
          </p:cNvPr>
          <p:cNvSpPr/>
          <p:nvPr/>
        </p:nvSpPr>
        <p:spPr>
          <a:xfrm>
            <a:off x="617280" y="948260"/>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الأولى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sp>
        <p:nvSpPr>
          <p:cNvPr id="3" name="مستطيل 4">
            <a:extLst>
              <a:ext uri="{FF2B5EF4-FFF2-40B4-BE49-F238E27FC236}">
                <a16:creationId xmlns:a16="http://schemas.microsoft.com/office/drawing/2014/main" id="{998920E6-E3ED-AEC8-9FC8-D9E01261EAFA}"/>
              </a:ext>
            </a:extLst>
          </p:cNvPr>
          <p:cNvSpPr/>
          <p:nvPr/>
        </p:nvSpPr>
        <p:spPr>
          <a:xfrm>
            <a:off x="848786" y="1685495"/>
            <a:ext cx="10494427" cy="4801314"/>
          </a:xfrm>
          <a:prstGeom prst="rect">
            <a:avLst/>
          </a:prstGeom>
        </p:spPr>
        <p:txBody>
          <a:bodyPr wrap="square">
            <a:spAutoFit/>
          </a:bodyPr>
          <a:lstStyle/>
          <a:p>
            <a:pPr algn="just" rtl="1">
              <a:buClr>
                <a:srgbClr val="000000"/>
              </a:buClr>
              <a:buFont typeface="Arial"/>
              <a:buNone/>
            </a:pPr>
            <a:r>
              <a:rPr lang="ar-SA" sz="2400" b="1" kern="0" dirty="0">
                <a:solidFill>
                  <a:srgbClr val="000000"/>
                </a:solidFill>
                <a:ea typeface="Times New Roman" panose="02020603050405020304" pitchFamily="18" charset="0"/>
                <a:cs typeface="Simplified Arabic" panose="02020603050405020304" pitchFamily="18" charset="-78"/>
                <a:sym typeface="Arial"/>
              </a:rPr>
              <a:t>خصائص التغيير:</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r>
              <a:rPr lang="ar-SA" sz="2400" b="1" kern="0" dirty="0">
                <a:solidFill>
                  <a:srgbClr val="000000"/>
                </a:solidFill>
                <a:ea typeface="Times New Roman" panose="02020603050405020304" pitchFamily="18" charset="0"/>
                <a:cs typeface="Simplified Arabic" panose="02020603050405020304" pitchFamily="18" charset="-78"/>
                <a:sym typeface="Arial"/>
              </a:rPr>
              <a:t>أولاً: الاستهدافية: </a:t>
            </a:r>
            <a:r>
              <a:rPr lang="ar-SA" sz="2400" kern="0" dirty="0">
                <a:solidFill>
                  <a:srgbClr val="000000"/>
                </a:solidFill>
                <a:ea typeface="Times New Roman" panose="02020603050405020304" pitchFamily="18" charset="0"/>
                <a:cs typeface="Simplified Arabic" panose="02020603050405020304" pitchFamily="18" charset="-78"/>
                <a:sym typeface="Arial"/>
              </a:rPr>
              <a:t>التغيير حركة تفاعل ذكي لا يحدث عشوائياً وارتجالياً، بل يتم في إطار حركة منظمة تتجه إلى غاية مرجوة وأهداف محددة، ومن هنا فإن إدارة التغيير إدارة تتجه إلى تحقيق هدف، وتسعى إلى غاية معلومة وموافق عليها ومقبولة من قوى التغيير ومن بين الأهداف الرئيسية التي تسعى إلى تحقيقها إدارة التغيير ما يلي:</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br>
              <a:rPr lang="ar-SA" sz="2400" kern="0" dirty="0">
                <a:solidFill>
                  <a:srgbClr val="000000"/>
                </a:solidFill>
                <a:ea typeface="Times New Roman" panose="02020603050405020304" pitchFamily="18" charset="0"/>
                <a:cs typeface="Simplified Arabic" panose="02020603050405020304" pitchFamily="18" charset="-78"/>
                <a:sym typeface="Arial"/>
              </a:rPr>
            </a:br>
            <a:r>
              <a:rPr lang="ar-SA" sz="2400" kern="0" dirty="0">
                <a:solidFill>
                  <a:srgbClr val="000000"/>
                </a:solidFill>
                <a:ea typeface="Times New Roman" panose="02020603050405020304" pitchFamily="18" charset="0"/>
                <a:cs typeface="Simplified Arabic" panose="02020603050405020304" pitchFamily="18" charset="-78"/>
                <a:sym typeface="Arial"/>
              </a:rPr>
              <a:t>(أ) امتصاص الضغوط السلبية الناجمة عن عدم الرغبة في التغيير من جانب القوى الرجعية، والمقاومة الذاتية والتي قد تصبح مدمرة لجهود التغيير، والعمل على تحويلها إلى إيجابية تدعم جهود التغيير للبناء وليس الإبقاء عليها كمعول للهدم.</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br>
              <a:rPr lang="ar-SA" sz="2400" kern="0" dirty="0">
                <a:solidFill>
                  <a:srgbClr val="000000"/>
                </a:solidFill>
                <a:ea typeface="Times New Roman" panose="02020603050405020304" pitchFamily="18" charset="0"/>
                <a:cs typeface="Simplified Arabic" panose="02020603050405020304" pitchFamily="18" charset="-78"/>
                <a:sym typeface="Arial"/>
              </a:rPr>
            </a:br>
            <a:r>
              <a:rPr lang="ar-SA" sz="2400" kern="0" dirty="0">
                <a:solidFill>
                  <a:srgbClr val="000000"/>
                </a:solidFill>
                <a:ea typeface="Times New Roman" panose="02020603050405020304" pitchFamily="18" charset="0"/>
                <a:cs typeface="Simplified Arabic" panose="02020603050405020304" pitchFamily="18" charset="-78"/>
                <a:sym typeface="Arial"/>
              </a:rPr>
              <a:t>(ب) إضفاء المرونة اللازمة على المشروع أو الكيان الإداري ليصبح قادراً على استيعاب عمليات التغيير المطلوب بشكل سليم، والاستجابة لمتطلباته.</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r>
              <a:rPr lang="ar-SA" kern="0" dirty="0">
                <a:solidFill>
                  <a:srgbClr val="000000"/>
                </a:solidFill>
                <a:ea typeface="Times New Roman" panose="02020603050405020304" pitchFamily="18" charset="0"/>
                <a:cs typeface="Simplified Arabic" panose="02020603050405020304" pitchFamily="18" charset="-78"/>
                <a:sym typeface="Arial"/>
              </a:rPr>
              <a:t> </a:t>
            </a:r>
            <a:endParaRPr lang="en-GB"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325038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1124005" cy="46180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FC10BFD1-F059-F7BD-3ED7-51B3352A711F}"/>
              </a:ext>
            </a:extLst>
          </p:cNvPr>
          <p:cNvSpPr/>
          <p:nvPr/>
        </p:nvSpPr>
        <p:spPr>
          <a:xfrm>
            <a:off x="617280" y="948260"/>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الأولى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sp>
        <p:nvSpPr>
          <p:cNvPr id="3" name="مستطيل 4">
            <a:extLst>
              <a:ext uri="{FF2B5EF4-FFF2-40B4-BE49-F238E27FC236}">
                <a16:creationId xmlns:a16="http://schemas.microsoft.com/office/drawing/2014/main" id="{B1EFA60E-83C2-5D6A-0BCF-38ADA48789B0}"/>
              </a:ext>
            </a:extLst>
          </p:cNvPr>
          <p:cNvSpPr/>
          <p:nvPr/>
        </p:nvSpPr>
        <p:spPr>
          <a:xfrm>
            <a:off x="762000" y="1822286"/>
            <a:ext cx="10562520" cy="4401205"/>
          </a:xfrm>
          <a:prstGeom prst="rect">
            <a:avLst/>
          </a:prstGeom>
        </p:spPr>
        <p:txBody>
          <a:bodyPr wrap="square">
            <a:spAutoFit/>
          </a:bodyPr>
          <a:lstStyle/>
          <a:p>
            <a:pPr algn="just" rtl="1">
              <a:buClr>
                <a:srgbClr val="000000"/>
              </a:buClr>
              <a:buFont typeface="Arial"/>
              <a:buNone/>
            </a:pPr>
            <a:r>
              <a:rPr lang="ar-SA" sz="2000" b="1" kern="0" dirty="0">
                <a:solidFill>
                  <a:srgbClr val="000000"/>
                </a:solidFill>
                <a:ea typeface="Times New Roman" panose="02020603050405020304" pitchFamily="18" charset="0"/>
                <a:cs typeface="Simplified Arabic" panose="02020603050405020304" pitchFamily="18" charset="-78"/>
                <a:sym typeface="Arial"/>
              </a:rPr>
              <a:t>ثانياً: الواقعية: </a:t>
            </a:r>
            <a:r>
              <a:rPr lang="ar-SA" sz="2000" kern="0" dirty="0">
                <a:solidFill>
                  <a:srgbClr val="000000"/>
                </a:solidFill>
                <a:ea typeface="Times New Roman" panose="02020603050405020304" pitchFamily="18" charset="0"/>
                <a:cs typeface="Simplified Arabic" panose="02020603050405020304" pitchFamily="18" charset="-78"/>
                <a:sym typeface="Arial"/>
              </a:rPr>
              <a:t>يجب أن ترتبط إدارة التغيير بالواقع العملي الذي يعيشه المشروع، وأن يتم في إطار إمكانياته وموارده وظروفه التي يمر بها حتى يمكن تنفيذه بسهولة ويسر.</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r>
              <a:rPr lang="ar-SA" sz="2000" b="1" kern="0" dirty="0">
                <a:solidFill>
                  <a:srgbClr val="000000"/>
                </a:solidFill>
                <a:ea typeface="Times New Roman" panose="02020603050405020304" pitchFamily="18" charset="0"/>
                <a:cs typeface="Simplified Arabic" panose="02020603050405020304" pitchFamily="18" charset="-78"/>
                <a:sym typeface="Arial"/>
              </a:rPr>
              <a:t>ثالثاً: التوافقية: </a:t>
            </a:r>
            <a:r>
              <a:rPr lang="ar-SA" sz="2000" kern="0" dirty="0">
                <a:solidFill>
                  <a:srgbClr val="000000"/>
                </a:solidFill>
                <a:ea typeface="Times New Roman" panose="02020603050405020304" pitchFamily="18" charset="0"/>
                <a:cs typeface="Simplified Arabic" panose="02020603050405020304" pitchFamily="18" charset="-78"/>
                <a:sym typeface="Arial"/>
              </a:rPr>
              <a:t>يجب أن يكون هناك قدر مناسب من التوافق بين عملية التغيير وبين رغبات واحتياجات وتطلعات القوى المختلفة لعملية التغيير أي بين:</a:t>
            </a:r>
            <a:endParaRPr lang="ar-EG" sz="2000" kern="100" dirty="0">
              <a:solidFill>
                <a:srgbClr val="000000"/>
              </a:solidFill>
              <a:ea typeface="Calibri" panose="020F0502020204030204" pitchFamily="34" charset="0"/>
              <a:sym typeface="Arial"/>
            </a:endParaRPr>
          </a:p>
          <a:p>
            <a:pPr algn="just" rtl="1">
              <a:buClr>
                <a:srgbClr val="000000"/>
              </a:buClr>
              <a:buFont typeface="Arial"/>
              <a:buNone/>
            </a:pPr>
            <a:br>
              <a:rPr lang="ar-SA" sz="2000" kern="0" dirty="0">
                <a:solidFill>
                  <a:srgbClr val="000000"/>
                </a:solidFill>
                <a:ea typeface="Times New Roman" panose="02020603050405020304" pitchFamily="18" charset="0"/>
                <a:cs typeface="Simplified Arabic" panose="02020603050405020304" pitchFamily="18" charset="-78"/>
                <a:sym typeface="Arial"/>
              </a:rPr>
            </a:br>
            <a:r>
              <a:rPr lang="ar-SA" sz="2000" kern="0" dirty="0">
                <a:solidFill>
                  <a:srgbClr val="000000"/>
                </a:solidFill>
                <a:ea typeface="Times New Roman" panose="02020603050405020304" pitchFamily="18" charset="0"/>
                <a:cs typeface="Simplified Arabic" panose="02020603050405020304" pitchFamily="18" charset="-78"/>
                <a:sym typeface="Arial"/>
              </a:rPr>
              <a:t>– القوى الراغبة والطامحة نحو التغيير كقادة للرأي والجماعات الإيجابية.</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br>
              <a:rPr lang="ar-SA" sz="2000" kern="0" dirty="0">
                <a:solidFill>
                  <a:srgbClr val="000000"/>
                </a:solidFill>
                <a:ea typeface="Times New Roman" panose="02020603050405020304" pitchFamily="18" charset="0"/>
                <a:cs typeface="Simplified Arabic" panose="02020603050405020304" pitchFamily="18" charset="-78"/>
                <a:sym typeface="Arial"/>
              </a:rPr>
            </a:br>
            <a:r>
              <a:rPr lang="ar-SA" sz="2000" kern="0" dirty="0">
                <a:solidFill>
                  <a:srgbClr val="000000"/>
                </a:solidFill>
                <a:ea typeface="Times New Roman" panose="02020603050405020304" pitchFamily="18" charset="0"/>
                <a:cs typeface="Simplified Arabic" panose="02020603050405020304" pitchFamily="18" charset="-78"/>
                <a:sym typeface="Arial"/>
              </a:rPr>
              <a:t>– القوى المنفذة لعملية التغيير ومقدار قدرتها على هذا التنفيذ.</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br>
              <a:rPr lang="ar-SA" sz="2000" kern="0" dirty="0">
                <a:solidFill>
                  <a:srgbClr val="000000"/>
                </a:solidFill>
                <a:ea typeface="Times New Roman" panose="02020603050405020304" pitchFamily="18" charset="0"/>
                <a:cs typeface="Simplified Arabic" panose="02020603050405020304" pitchFamily="18" charset="-78"/>
                <a:sym typeface="Arial"/>
              </a:rPr>
            </a:br>
            <a:r>
              <a:rPr lang="ar-SA" sz="2000" kern="0" dirty="0">
                <a:solidFill>
                  <a:srgbClr val="000000"/>
                </a:solidFill>
                <a:ea typeface="Times New Roman" panose="02020603050405020304" pitchFamily="18" charset="0"/>
                <a:cs typeface="Simplified Arabic" panose="02020603050405020304" pitchFamily="18" charset="-78"/>
                <a:sym typeface="Arial"/>
              </a:rPr>
              <a:t>– القوى التي ستتحمل عبء وتكلفة التغيير ومقدار قدرتها على تحمل هذه الأعباء وإلى أي مدى.</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br>
              <a:rPr lang="ar-SA" sz="2000" kern="0" dirty="0">
                <a:solidFill>
                  <a:srgbClr val="000000"/>
                </a:solidFill>
                <a:ea typeface="Times New Roman" panose="02020603050405020304" pitchFamily="18" charset="0"/>
                <a:cs typeface="Simplified Arabic" panose="02020603050405020304" pitchFamily="18" charset="-78"/>
                <a:sym typeface="Arial"/>
              </a:rPr>
            </a:br>
            <a:r>
              <a:rPr lang="ar-SA" sz="2000" kern="0" dirty="0">
                <a:solidFill>
                  <a:srgbClr val="000000"/>
                </a:solidFill>
                <a:ea typeface="Times New Roman" panose="02020603050405020304" pitchFamily="18" charset="0"/>
                <a:cs typeface="Simplified Arabic" panose="02020603050405020304" pitchFamily="18" charset="-78"/>
                <a:sym typeface="Arial"/>
              </a:rPr>
              <a:t>– القوى المحايدة التي تظل سلبية تترقب في غير اهتمام ما سوف تسفر عنه حركة التغيير وصراع القوى المختلفة المتصلة به.</a:t>
            </a:r>
            <a:br>
              <a:rPr lang="ar-SA" sz="2000" kern="0" dirty="0">
                <a:solidFill>
                  <a:srgbClr val="000000"/>
                </a:solidFill>
                <a:ea typeface="Times New Roman" panose="02020603050405020304" pitchFamily="18" charset="0"/>
                <a:cs typeface="Simplified Arabic" panose="02020603050405020304" pitchFamily="18" charset="-78"/>
                <a:sym typeface="Arial"/>
              </a:rPr>
            </a:br>
            <a:r>
              <a:rPr lang="ar-SA" sz="2000" kern="0" dirty="0">
                <a:solidFill>
                  <a:srgbClr val="000000"/>
                </a:solidFill>
                <a:ea typeface="Times New Roman" panose="02020603050405020304" pitchFamily="18" charset="0"/>
                <a:cs typeface="Simplified Arabic" panose="02020603050405020304" pitchFamily="18" charset="-78"/>
                <a:sym typeface="Arial"/>
              </a:rPr>
              <a:t>– القوى المعارضة التي تقاوم التغيير وتسعى إلى إيقافه وعدم تحقيقه وتزرع العوائق والعراقيل وتضع القيود لتحد من فاعلية وحركة القوى الساعية نحو التغيير.</a:t>
            </a:r>
            <a:endParaRPr lang="en-GB" sz="20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4090817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4"/>
            <a:ext cx="11124005" cy="4608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FC10BFD1-F059-F7BD-3ED7-51B3352A711F}"/>
              </a:ext>
            </a:extLst>
          </p:cNvPr>
          <p:cNvSpPr/>
          <p:nvPr/>
        </p:nvSpPr>
        <p:spPr>
          <a:xfrm>
            <a:off x="617280" y="948260"/>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الأولى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sp>
        <p:nvSpPr>
          <p:cNvPr id="3" name="مستطيل 4">
            <a:extLst>
              <a:ext uri="{FF2B5EF4-FFF2-40B4-BE49-F238E27FC236}">
                <a16:creationId xmlns:a16="http://schemas.microsoft.com/office/drawing/2014/main" id="{E6E03EDF-453F-420D-11F5-0F94338C5459}"/>
              </a:ext>
            </a:extLst>
          </p:cNvPr>
          <p:cNvSpPr/>
          <p:nvPr/>
        </p:nvSpPr>
        <p:spPr>
          <a:xfrm>
            <a:off x="899382" y="1822965"/>
            <a:ext cx="10764082" cy="4524315"/>
          </a:xfrm>
          <a:prstGeom prst="rect">
            <a:avLst/>
          </a:prstGeom>
        </p:spPr>
        <p:txBody>
          <a:bodyPr wrap="square">
            <a:spAutoFit/>
          </a:bodyPr>
          <a:lstStyle/>
          <a:p>
            <a:pPr algn="just" rtl="1">
              <a:buClr>
                <a:srgbClr val="000000"/>
              </a:buClr>
              <a:buFont typeface="Arial"/>
              <a:buNone/>
            </a:pPr>
            <a:r>
              <a:rPr lang="ar-SA" sz="2400" b="1" kern="0" dirty="0">
                <a:solidFill>
                  <a:srgbClr val="000000"/>
                </a:solidFill>
                <a:ea typeface="Times New Roman" panose="02020603050405020304" pitchFamily="18" charset="0"/>
                <a:cs typeface="Simplified Arabic" panose="02020603050405020304" pitchFamily="18" charset="-78"/>
                <a:sym typeface="Arial"/>
              </a:rPr>
              <a:t>رابعاً: الفاعلية: </a:t>
            </a:r>
            <a:r>
              <a:rPr lang="ar-SA" sz="2400" kern="0" dirty="0">
                <a:solidFill>
                  <a:srgbClr val="000000"/>
                </a:solidFill>
                <a:ea typeface="Times New Roman" panose="02020603050405020304" pitchFamily="18" charset="0"/>
                <a:cs typeface="Simplified Arabic" panose="02020603050405020304" pitchFamily="18" charset="-78"/>
                <a:sym typeface="Arial"/>
              </a:rPr>
              <a:t>يتعين أن تكون إدارة التغيير فعالة، أي تملك القدرة على الحركة بحرية مناسبة، وتملك القدرة على التأثير على الآخرين، وتملك القدرة على توجيه قوى الفعل في الكيان الإداري المستهدف تغييره، وتملك القدرة على الرؤية الشاملة والمتسعة للقوى المتصارعة في الكيان الإداري، ومن ثم ترجمة هذا كله في رصد قوى التغيير والتعامل معها وبها لتحقيق أهداف التغيير بشكل سليم.</a:t>
            </a:r>
            <a:endParaRPr lang="ar-EG" sz="2400" kern="0" dirty="0">
              <a:solidFill>
                <a:srgbClr val="000000"/>
              </a:solidFill>
              <a:ea typeface="Times New Roman" panose="02020603050405020304" pitchFamily="18" charset="0"/>
              <a:cs typeface="Simplified Arabic" panose="02020603050405020304" pitchFamily="18" charset="-78"/>
              <a:sym typeface="Arial"/>
            </a:endParaRPr>
          </a:p>
          <a:p>
            <a:pPr algn="just" rtl="1">
              <a:buClr>
                <a:srgbClr val="000000"/>
              </a:buClr>
              <a:buFont typeface="Arial"/>
              <a:buNone/>
            </a:pP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r>
              <a:rPr lang="ar-SA" sz="2400" b="1" kern="0" dirty="0">
                <a:solidFill>
                  <a:srgbClr val="000000"/>
                </a:solidFill>
                <a:ea typeface="Times New Roman" panose="02020603050405020304" pitchFamily="18" charset="0"/>
                <a:cs typeface="Simplified Arabic" panose="02020603050405020304" pitchFamily="18" charset="-78"/>
                <a:sym typeface="Arial"/>
              </a:rPr>
              <a:t>خامساً: المشاركة: </a:t>
            </a:r>
            <a:r>
              <a:rPr lang="ar-SA" sz="2400" kern="0" dirty="0">
                <a:solidFill>
                  <a:srgbClr val="000000"/>
                </a:solidFill>
                <a:ea typeface="Times New Roman" panose="02020603050405020304" pitchFamily="18" charset="0"/>
                <a:cs typeface="Simplified Arabic" panose="02020603050405020304" pitchFamily="18" charset="-78"/>
                <a:sym typeface="Arial"/>
              </a:rPr>
              <a:t>تحتاج إدارة التغيير إلى التفاعل الإيجابي ، والسبيل الوحيد لتحقيق هذا التفاعل الإيجابي هو المشاركة الواعية للقوى صاحبة المصلحة في التغيير مع قادة التغيير ، ومن ثم إحاطتهم بالمتغيرات والقيود والضوابط التي تحيط بعملية التغيير وتفهمهم لمتطلباته بشكل سليم ، ومن ثم تنفيذهم للتوجيهات بدقة وإيجابية فضلاً عن تقبلهم لأعبائه وتكاليفه ، ومن ثم تزداد قابليتهم وقدراتهم على مقاومة المعارضين للتغيير ، ويزداد استعدادهم للدفاع عن التغيير ، وتنفيذ متطلباته ، أن المشاركة الإيجابية الواعية تضمن سرعة وتأكيد جوة الإنجاز ، كما تضمن في الوقت ذاته الحماية والرعاية والأمن لعملية التغيير وعدم انتكاستها وارتدادها للخلف (ومن هنا تصبح المشاركة درع وقاية وسياج حماية لعملية التغيير وقيادات التغيير والمنفذين له).</a:t>
            </a:r>
            <a:endParaRPr lang="en-GB" sz="24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485824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0469" y="1654560"/>
            <a:ext cx="11391088" cy="47462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FC10BFD1-F059-F7BD-3ED7-51B3352A711F}"/>
              </a:ext>
            </a:extLst>
          </p:cNvPr>
          <p:cNvSpPr/>
          <p:nvPr/>
        </p:nvSpPr>
        <p:spPr>
          <a:xfrm>
            <a:off x="617280" y="948260"/>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الأولى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sp>
        <p:nvSpPr>
          <p:cNvPr id="3" name="مستطيل 4">
            <a:extLst>
              <a:ext uri="{FF2B5EF4-FFF2-40B4-BE49-F238E27FC236}">
                <a16:creationId xmlns:a16="http://schemas.microsoft.com/office/drawing/2014/main" id="{F36FC35B-7EEB-DC10-1C5A-53C78193AD31}"/>
              </a:ext>
            </a:extLst>
          </p:cNvPr>
          <p:cNvSpPr/>
          <p:nvPr/>
        </p:nvSpPr>
        <p:spPr>
          <a:xfrm>
            <a:off x="762000" y="1865622"/>
            <a:ext cx="10522724" cy="4093428"/>
          </a:xfrm>
          <a:prstGeom prst="rect">
            <a:avLst/>
          </a:prstGeom>
        </p:spPr>
        <p:txBody>
          <a:bodyPr wrap="square">
            <a:spAutoFit/>
          </a:bodyPr>
          <a:lstStyle/>
          <a:p>
            <a:pPr algn="just" rtl="1">
              <a:buClr>
                <a:srgbClr val="000000"/>
              </a:buClr>
              <a:buFont typeface="Arial"/>
              <a:buNone/>
            </a:pPr>
            <a:r>
              <a:rPr lang="ar-EG" sz="2000" kern="0" dirty="0">
                <a:solidFill>
                  <a:srgbClr val="000000"/>
                </a:solidFill>
                <a:latin typeface="Verdana" panose="020B0604030504040204" pitchFamily="34" charset="0"/>
                <a:sym typeface="Arial"/>
              </a:rPr>
              <a:t>معوقات التغيير :</a:t>
            </a:r>
          </a:p>
          <a:p>
            <a:pPr algn="just" rtl="1">
              <a:buClr>
                <a:srgbClr val="000000"/>
              </a:buClr>
              <a:buFont typeface="Arial"/>
              <a:buNone/>
            </a:pPr>
            <a:br>
              <a:rPr lang="ar-EG" sz="2000" kern="0" dirty="0">
                <a:solidFill>
                  <a:srgbClr val="000000"/>
                </a:solidFill>
                <a:latin typeface="Arial"/>
                <a:sym typeface="Arial"/>
              </a:rPr>
            </a:br>
            <a:r>
              <a:rPr lang="ar-EG" sz="2000" kern="0" dirty="0">
                <a:solidFill>
                  <a:srgbClr val="000000"/>
                </a:solidFill>
                <a:latin typeface="Verdana" panose="020B0604030504040204" pitchFamily="34" charset="0"/>
                <a:sym typeface="Arial"/>
              </a:rPr>
              <a:t>إن قيادة التغيير ليست عملية سهلة أو بسيطة ، وإنما هي عملية متشابكة في عناصرها متداخلة في مكوناتها ن وتتطلب الإبداع والابتكار في ممارستها ، ويعتمد نجاحها بالدرجة الأولي علي العنصر الإنساني الذي يتمثل في جانبين رئيسين ، </a:t>
            </a:r>
            <a:br>
              <a:rPr lang="ar-EG" sz="2000" kern="0" dirty="0">
                <a:solidFill>
                  <a:srgbClr val="000000"/>
                </a:solidFill>
                <a:latin typeface="Arial"/>
                <a:sym typeface="Arial"/>
              </a:rPr>
            </a:br>
            <a:r>
              <a:rPr lang="ar-EG" sz="2000" kern="0" dirty="0">
                <a:solidFill>
                  <a:srgbClr val="000000"/>
                </a:solidFill>
                <a:latin typeface="Verdana" panose="020B0604030504040204" pitchFamily="34" charset="0"/>
                <a:sym typeface="Arial"/>
              </a:rPr>
              <a:t>حماس قادة التغيير من جهة والتزام المتأثرين بالتغيير بتنفيذه من جهة أخري .</a:t>
            </a:r>
          </a:p>
          <a:p>
            <a:pPr algn="just" rtl="1">
              <a:buClr>
                <a:srgbClr val="000000"/>
              </a:buClr>
              <a:buFont typeface="Arial"/>
              <a:buNone/>
            </a:pPr>
            <a:br>
              <a:rPr lang="ar-EG" sz="2000" kern="0" dirty="0">
                <a:solidFill>
                  <a:srgbClr val="000000"/>
                </a:solidFill>
                <a:latin typeface="Arial"/>
                <a:sym typeface="Arial"/>
              </a:rPr>
            </a:br>
            <a:r>
              <a:rPr lang="ar-EG" sz="2000" kern="0" dirty="0">
                <a:solidFill>
                  <a:srgbClr val="000000"/>
                </a:solidFill>
                <a:latin typeface="Verdana" panose="020B0604030504040204" pitchFamily="34" charset="0"/>
                <a:sym typeface="Arial"/>
              </a:rPr>
              <a:t>إن عملية التغيير في المؤسسات، سواء تضمنت (الهندسة ) أي إعادة هندسة نظم العمل ، أو إعادة هيكلة بنية المؤسسة ، أو برنامجا طموحا ومستمرا لإدارة الجودة الشاملة ، أو تجديدا تربويا أو ثقافيا نهي عملة معقدة ونشطة ومركبة نوقد تواجه بمعوقات عدة ، كما قد لا تحقق النجاح المنشود منها ، بالرغم من الجهود الجادة التي يبذلها المديرون في هذا المجال ن فما هو </a:t>
            </a:r>
            <a:r>
              <a:rPr lang="ar-EG" sz="2000" kern="0" dirty="0">
                <a:solidFill>
                  <a:srgbClr val="000000"/>
                </a:solidFill>
                <a:highlight>
                  <a:srgbClr val="FFFF00"/>
                </a:highlight>
                <a:latin typeface="Verdana" panose="020B0604030504040204" pitchFamily="34" charset="0"/>
                <a:sym typeface="Arial"/>
              </a:rPr>
              <a:t>السبب: إن السبب الرئيس في فشل العديد من جهود التغيير في المؤسسات المختلفة هو الإفراط في ممارسة الإدارة وغياب الدور القيادي فلا يمارسون دور قائد التغيير بشكل فعال ، فهم يقومون بعمليات التخطيط ، والتنظيم ن وإدارة شؤون الأفراد ، والرقابة ، وحل المشكلات العمل اليومية ، أي ممارسة جميع المهمات التي تدخل في صلب العملية الإدارية التي تحقق الأهداف علي المدى القصير أما عندما يتعلق الأمر بقيادة برامج التغيير والتطوير فقد لا تسعفهم هذه المهارات الإدارية في تحقيق النجاح المأمول .</a:t>
            </a:r>
            <a:endParaRPr lang="en-GB" sz="2000" kern="100" dirty="0">
              <a:solidFill>
                <a:srgbClr val="000000"/>
              </a:solidFill>
              <a:highlight>
                <a:srgbClr val="FFFF00"/>
              </a:highlight>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0306552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4"/>
            <a:ext cx="11406107"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FC10BFD1-F059-F7BD-3ED7-51B3352A711F}"/>
              </a:ext>
            </a:extLst>
          </p:cNvPr>
          <p:cNvSpPr/>
          <p:nvPr/>
        </p:nvSpPr>
        <p:spPr>
          <a:xfrm>
            <a:off x="617280" y="948260"/>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الأولى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sp>
        <p:nvSpPr>
          <p:cNvPr id="3" name="مستطيل 4">
            <a:extLst>
              <a:ext uri="{FF2B5EF4-FFF2-40B4-BE49-F238E27FC236}">
                <a16:creationId xmlns:a16="http://schemas.microsoft.com/office/drawing/2014/main" id="{F96572B9-BDBA-6F72-C512-ECCD479B8634}"/>
              </a:ext>
            </a:extLst>
          </p:cNvPr>
          <p:cNvSpPr/>
          <p:nvPr/>
        </p:nvSpPr>
        <p:spPr>
          <a:xfrm>
            <a:off x="617279" y="1950077"/>
            <a:ext cx="11320084" cy="5076583"/>
          </a:xfrm>
          <a:prstGeom prst="rect">
            <a:avLst/>
          </a:prstGeom>
        </p:spPr>
        <p:txBody>
          <a:bodyPr wrap="square">
            <a:spAutoFit/>
          </a:bodyPr>
          <a:lstStyle/>
          <a:p>
            <a:pPr marR="180340" algn="just" rtl="1">
              <a:lnSpc>
                <a:spcPct val="130000"/>
              </a:lnSpc>
              <a:spcAft>
                <a:spcPts val="600"/>
              </a:spcAft>
              <a:buClr>
                <a:srgbClr val="000000"/>
              </a:buClr>
              <a:buFont typeface="Arial"/>
              <a:buNone/>
              <a:tabLst>
                <a:tab pos="804545" algn="l"/>
                <a:tab pos="1225550" algn="l"/>
                <a:tab pos="1645920" algn="l"/>
                <a:tab pos="2066290" algn="l"/>
                <a:tab pos="2487295" algn="l"/>
                <a:tab pos="2907665" algn="l"/>
                <a:tab pos="3328670" algn="l"/>
                <a:tab pos="3749040" algn="l"/>
                <a:tab pos="4169410" algn="l"/>
              </a:tabLst>
            </a:pPr>
            <a:r>
              <a:rPr lang="ar-EG" sz="2400" kern="0" dirty="0">
                <a:solidFill>
                  <a:srgbClr val="000000"/>
                </a:solidFill>
                <a:latin typeface="Verdana" panose="020B0604030504040204" pitchFamily="34" charset="0"/>
                <a:sym typeface="Arial"/>
              </a:rPr>
              <a:t>ويمكن أن نلخص ابرز هذه الأخطاء علي النحو التالي : </a:t>
            </a:r>
          </a:p>
          <a:p>
            <a:pPr marL="342900" marR="180340" indent="-342900" algn="just" rtl="1">
              <a:lnSpc>
                <a:spcPct val="130000"/>
              </a:lnSpc>
              <a:spcAft>
                <a:spcPts val="600"/>
              </a:spcAft>
              <a:buClr>
                <a:srgbClr val="000000"/>
              </a:buClr>
              <a:buFont typeface="Arial" panose="020B0604020202020204" pitchFamily="34" charset="0"/>
              <a:buChar char="•"/>
              <a:tabLst>
                <a:tab pos="804545" algn="l"/>
                <a:tab pos="1225550" algn="l"/>
                <a:tab pos="1645920" algn="l"/>
                <a:tab pos="2066290" algn="l"/>
                <a:tab pos="2487295" algn="l"/>
                <a:tab pos="2907665" algn="l"/>
                <a:tab pos="3328670" algn="l"/>
                <a:tab pos="3749040" algn="l"/>
                <a:tab pos="4169410" algn="l"/>
              </a:tabLst>
            </a:pPr>
            <a:r>
              <a:rPr lang="ar-EG" sz="2400" kern="0" dirty="0">
                <a:solidFill>
                  <a:srgbClr val="000000"/>
                </a:solidFill>
                <a:latin typeface="Verdana" panose="020B0604030504040204" pitchFamily="34" charset="0"/>
                <a:sym typeface="Arial"/>
              </a:rPr>
              <a:t>الرضا المبالغ فيه عن الوضع الحالي للمؤسسة وحدوث نوع من التراخي في لداء العمل ، فالتغيير يتطلب إحساسا بضرورة المهمة والسرعة في إنجازها ، والمؤسسة الراضية عن ذاتها وعن إنجازاتها لا تبذل الجهود المناسبة ولا تحشد الطاقات الضرورية ، ولا تعد البرامج الملائمة لإحداث التغيير بنية والية وإجراءات .</a:t>
            </a:r>
          </a:p>
          <a:p>
            <a:pPr marR="180340" algn="just" rtl="1">
              <a:lnSpc>
                <a:spcPct val="130000"/>
              </a:lnSpc>
              <a:spcAft>
                <a:spcPts val="600"/>
              </a:spcAft>
              <a:buClr>
                <a:srgbClr val="000000"/>
              </a:buClr>
              <a:buFont typeface="Arial"/>
              <a:buNone/>
              <a:tabLst>
                <a:tab pos="804545" algn="l"/>
                <a:tab pos="1225550" algn="l"/>
                <a:tab pos="1645920" algn="l"/>
                <a:tab pos="2066290" algn="l"/>
                <a:tab pos="2487295" algn="l"/>
                <a:tab pos="2907665" algn="l"/>
                <a:tab pos="3328670" algn="l"/>
                <a:tab pos="3749040" algn="l"/>
                <a:tab pos="4169410" algn="l"/>
              </a:tabLst>
            </a:pPr>
            <a:br>
              <a:rPr lang="ar-EG" sz="2400" kern="0" dirty="0">
                <a:solidFill>
                  <a:srgbClr val="000000"/>
                </a:solidFill>
                <a:latin typeface="Arial"/>
                <a:sym typeface="Arial"/>
              </a:rPr>
            </a:br>
            <a:r>
              <a:rPr lang="ar-EG" sz="2400" kern="0" dirty="0">
                <a:solidFill>
                  <a:srgbClr val="000000"/>
                </a:solidFill>
                <a:latin typeface="Verdana" panose="020B0604030504040204" pitchFamily="34" charset="0"/>
                <a:sym typeface="Arial"/>
              </a:rPr>
              <a:t>* غياب التحالف القوي بين الإدارة والأفراد ، إذ نجاح التغيير إلي وجود تحالف قوي وفعال بين الناس الذين يملكون السلطة والقوة من خلال مواقعهم وخبراتهم وعلاقاتهم ن وبين الناس الذين ينفذون عملية التغيير ذاتها ومتطلباتها ن وذلك من اجل تحويل التغيير من مجرد أقوال ومقترحات إلي أفعال وممارسات عملية في واقع العمل .</a:t>
            </a:r>
          </a:p>
          <a:p>
            <a:pPr marR="180340" algn="just" rtl="1">
              <a:lnSpc>
                <a:spcPct val="130000"/>
              </a:lnSpc>
              <a:spcAft>
                <a:spcPts val="600"/>
              </a:spcAft>
              <a:buClr>
                <a:srgbClr val="000000"/>
              </a:buClr>
              <a:buFont typeface="Arial"/>
              <a:buNone/>
              <a:tabLst>
                <a:tab pos="804545" algn="l"/>
                <a:tab pos="1225550" algn="l"/>
                <a:tab pos="1645920" algn="l"/>
                <a:tab pos="2066290" algn="l"/>
                <a:tab pos="2487295" algn="l"/>
                <a:tab pos="2907665" algn="l"/>
                <a:tab pos="3328670" algn="l"/>
                <a:tab pos="3749040" algn="l"/>
                <a:tab pos="4169410" algn="l"/>
              </a:tabLst>
            </a:pPr>
            <a:br>
              <a:rPr lang="ar-EG" sz="2400" kern="0" dirty="0">
                <a:solidFill>
                  <a:srgbClr val="000000"/>
                </a:solidFill>
                <a:latin typeface="Arial"/>
                <a:sym typeface="Arial"/>
              </a:rPr>
            </a:br>
            <a:endParaRPr lang="en-US" sz="2400" kern="700" dirty="0">
              <a:solidFill>
                <a:srgbClr val="000000"/>
              </a:solidFill>
              <a:latin typeface="Times New Roman"/>
              <a:ea typeface="Times New Roman"/>
              <a:cs typeface="Traditional Arabic"/>
              <a:sym typeface="Arial"/>
            </a:endParaRPr>
          </a:p>
        </p:txBody>
      </p:sp>
    </p:spTree>
    <p:extLst>
      <p:ext uri="{BB962C8B-B14F-4D97-AF65-F5344CB8AC3E}">
        <p14:creationId xmlns:p14="http://schemas.microsoft.com/office/powerpoint/2010/main" val="2990457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0469" y="1685494"/>
            <a:ext cx="1162455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FC10BFD1-F059-F7BD-3ED7-51B3352A711F}"/>
              </a:ext>
            </a:extLst>
          </p:cNvPr>
          <p:cNvSpPr/>
          <p:nvPr/>
        </p:nvSpPr>
        <p:spPr>
          <a:xfrm>
            <a:off x="617280" y="948260"/>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الأولى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sp>
        <p:nvSpPr>
          <p:cNvPr id="3" name="مستطيل 4">
            <a:extLst>
              <a:ext uri="{FF2B5EF4-FFF2-40B4-BE49-F238E27FC236}">
                <a16:creationId xmlns:a16="http://schemas.microsoft.com/office/drawing/2014/main" id="{56B2374E-9B5A-8DAB-C57E-DFD3CE12230F}"/>
              </a:ext>
            </a:extLst>
          </p:cNvPr>
          <p:cNvSpPr/>
          <p:nvPr/>
        </p:nvSpPr>
        <p:spPr>
          <a:xfrm>
            <a:off x="340469" y="1639522"/>
            <a:ext cx="11593627" cy="4345549"/>
          </a:xfrm>
          <a:prstGeom prst="rect">
            <a:avLst/>
          </a:prstGeom>
        </p:spPr>
        <p:txBody>
          <a:bodyPr wrap="square">
            <a:spAutoFit/>
          </a:bodyPr>
          <a:lstStyle/>
          <a:p>
            <a:pPr marL="342900" marR="180340" indent="-342900" algn="just" rtl="1">
              <a:lnSpc>
                <a:spcPct val="150000"/>
              </a:lnSpc>
              <a:spcAft>
                <a:spcPts val="600"/>
              </a:spcAft>
              <a:buClr>
                <a:srgbClr val="000000"/>
              </a:buClr>
              <a:buFont typeface="Symbol"/>
              <a:buChar char=""/>
              <a:tabLst>
                <a:tab pos="804545" algn="l"/>
                <a:tab pos="1225550" algn="l"/>
                <a:tab pos="1645920" algn="l"/>
                <a:tab pos="2066290" algn="l"/>
                <a:tab pos="2487295" algn="l"/>
                <a:tab pos="2907665" algn="l"/>
                <a:tab pos="3328670" algn="l"/>
                <a:tab pos="3749040" algn="l"/>
                <a:tab pos="4169410" algn="l"/>
              </a:tabLst>
            </a:pPr>
            <a:r>
              <a:rPr lang="ar-EG" sz="2000" kern="0" dirty="0">
                <a:solidFill>
                  <a:srgbClr val="000000"/>
                </a:solidFill>
                <a:latin typeface="Verdana" panose="020B0604030504040204" pitchFamily="34" charset="0"/>
                <a:sym typeface="Arial"/>
              </a:rPr>
              <a:t>الافتقار لوجود الرؤية أو ضعف القدرة علي توصيلها ن فدون وجود الرؤية الواضحة الشاملة المتكاملة حول ماهية التغيير ومبرراته ونواتجه المتوقعة ,وكيفية تحقيق ذلك , تبقى جهود التغيير مقتصرة على وجود قائمة من المشروعات المتفرقة وغير المنسجمة والتي تتطلب وقتا وجهدا ومالا, وقد تسير في اتجاهات مضادة أو متعارضة, كما أن نجاح التغيير يتطلب يكون هناك راغبين في التطوير والتجديد وبذل جهود حثيثة في هذا المجال ,ولكنهم لن يفعلوا ذلك إذا لم يفهموا سبب التغيير ومغزاه ودورهم في إنجاحه, وأثره على مصلحة المؤسسة وأهدافها, وعلى أهدافهم الخاصة.</a:t>
            </a:r>
          </a:p>
          <a:p>
            <a:pPr marL="342900" marR="180340" indent="-342900" algn="just" rtl="1">
              <a:lnSpc>
                <a:spcPct val="150000"/>
              </a:lnSpc>
              <a:spcAft>
                <a:spcPts val="600"/>
              </a:spcAft>
              <a:buClr>
                <a:srgbClr val="000000"/>
              </a:buClr>
              <a:buFont typeface="Symbol"/>
              <a:buChar char=""/>
              <a:tabLst>
                <a:tab pos="804545" algn="l"/>
                <a:tab pos="1225550" algn="l"/>
                <a:tab pos="1645920" algn="l"/>
                <a:tab pos="2066290" algn="l"/>
                <a:tab pos="2487295" algn="l"/>
                <a:tab pos="2907665" algn="l"/>
                <a:tab pos="3328670" algn="l"/>
                <a:tab pos="3749040" algn="l"/>
                <a:tab pos="4169410" algn="l"/>
              </a:tabLst>
            </a:pPr>
            <a:r>
              <a:rPr lang="ar-EG" sz="2000" kern="0" dirty="0">
                <a:solidFill>
                  <a:srgbClr val="000000"/>
                </a:solidFill>
                <a:latin typeface="Verdana" panose="020B0604030504040204" pitchFamily="34" charset="0"/>
                <a:sym typeface="Arial"/>
              </a:rPr>
              <a:t> وجود مجموعة من العقبات الإدارية , فالتغيير الناجح والفعال يتطلب عملا تكامليا تنفذه مجموعة كبيرة من الأفراد . وقد تفشل العديد من المبادرات التطويرية والتجديدية بسبب العقبات التي يتم وضعها في طريق هؤلاء الناس , وهناك عقبتان رئيسيتان في هذا المجال هما:</a:t>
            </a:r>
          </a:p>
          <a:p>
            <a:pPr marR="180340" algn="just" rtl="1">
              <a:lnSpc>
                <a:spcPct val="150000"/>
              </a:lnSpc>
              <a:spcAft>
                <a:spcPts val="600"/>
              </a:spcAft>
              <a:buClr>
                <a:srgbClr val="000000"/>
              </a:buClr>
              <a:buFont typeface="Arial"/>
              <a:buNone/>
              <a:tabLst>
                <a:tab pos="804545" algn="l"/>
                <a:tab pos="1225550" algn="l"/>
                <a:tab pos="1645920" algn="l"/>
                <a:tab pos="2066290" algn="l"/>
                <a:tab pos="2487295" algn="l"/>
                <a:tab pos="2907665" algn="l"/>
                <a:tab pos="3328670" algn="l"/>
                <a:tab pos="3749040" algn="l"/>
                <a:tab pos="4169410" algn="l"/>
              </a:tabLst>
            </a:pPr>
            <a:r>
              <a:rPr lang="ar-EG" sz="2000" kern="0" dirty="0">
                <a:solidFill>
                  <a:srgbClr val="000000"/>
                </a:solidFill>
                <a:latin typeface="Verdana" panose="020B0604030504040204" pitchFamily="34" charset="0"/>
                <a:sym typeface="Arial"/>
              </a:rPr>
              <a:t>البيروقراطية السائدة في المؤسسة ونظامها القائم , و وجود مراكز قوى داخل المؤسسة أو خارجها ذات نفوذ كبير , تعارض التغيير كونه يتعارض مع مصالحها وغاياتها الخاصة.</a:t>
            </a:r>
            <a:endParaRPr lang="en-US" sz="2000" kern="700" dirty="0">
              <a:solidFill>
                <a:srgbClr val="000000"/>
              </a:solidFill>
              <a:latin typeface="Times New Roman"/>
              <a:ea typeface="Times New Roman"/>
              <a:cs typeface="Traditional Arabic"/>
              <a:sym typeface="Arial"/>
            </a:endParaRPr>
          </a:p>
        </p:txBody>
      </p:sp>
    </p:spTree>
    <p:extLst>
      <p:ext uri="{BB962C8B-B14F-4D97-AF65-F5344CB8AC3E}">
        <p14:creationId xmlns:p14="http://schemas.microsoft.com/office/powerpoint/2010/main" val="2061833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5915" y="1391055"/>
            <a:ext cx="11815863" cy="50097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FC10BFD1-F059-F7BD-3ED7-51B3352A711F}"/>
              </a:ext>
            </a:extLst>
          </p:cNvPr>
          <p:cNvSpPr/>
          <p:nvPr/>
        </p:nvSpPr>
        <p:spPr>
          <a:xfrm>
            <a:off x="549187"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الأولى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sp>
        <p:nvSpPr>
          <p:cNvPr id="3" name="مستطيل 4">
            <a:extLst>
              <a:ext uri="{FF2B5EF4-FFF2-40B4-BE49-F238E27FC236}">
                <a16:creationId xmlns:a16="http://schemas.microsoft.com/office/drawing/2014/main" id="{01586FDF-6C9D-5284-F06B-DD1534F365FD}"/>
              </a:ext>
            </a:extLst>
          </p:cNvPr>
          <p:cNvSpPr/>
          <p:nvPr/>
        </p:nvSpPr>
        <p:spPr>
          <a:xfrm>
            <a:off x="-116732" y="1424450"/>
            <a:ext cx="11997557" cy="5642891"/>
          </a:xfrm>
          <a:prstGeom prst="rect">
            <a:avLst/>
          </a:prstGeom>
        </p:spPr>
        <p:txBody>
          <a:bodyPr wrap="square">
            <a:spAutoFit/>
          </a:bodyPr>
          <a:lstStyle/>
          <a:p>
            <a:pPr marR="180340" algn="just" rtl="1">
              <a:lnSpc>
                <a:spcPct val="150000"/>
              </a:lnSpc>
              <a:spcAft>
                <a:spcPts val="600"/>
              </a:spcAft>
              <a:buClr>
                <a:srgbClr val="000000"/>
              </a:buClr>
              <a:buFont typeface="Arial"/>
              <a:buNone/>
              <a:tabLst>
                <a:tab pos="804545" algn="l"/>
                <a:tab pos="1225550" algn="l"/>
                <a:tab pos="1645920" algn="l"/>
                <a:tab pos="2066290" algn="l"/>
                <a:tab pos="2487295" algn="l"/>
                <a:tab pos="2907665" algn="l"/>
                <a:tab pos="3328670" algn="l"/>
                <a:tab pos="3749040" algn="l"/>
                <a:tab pos="4169410" algn="l"/>
              </a:tabLst>
            </a:pPr>
            <a:r>
              <a:rPr lang="ar-EG" sz="2400" kern="0" dirty="0">
                <a:solidFill>
                  <a:srgbClr val="000000"/>
                </a:solidFill>
                <a:latin typeface="Verdana" panose="020B0604030504040204" pitchFamily="34" charset="0"/>
                <a:sym typeface="Arial"/>
              </a:rPr>
              <a:t>*عدم تحقيق نجاحات ونواتج ملموسة علي المدى القصير أو بشكل سريع ، فقد تفقد الجهود المبذولة لتغيير استراتيجيات العمل أو إعادة هيكلته قوة الدفع إذا لم تكن هناك مجموعة من الأهداف التي يتم إنجازها علي المدى القصير والتي يشاد بها ويستند إليها كأدلة عملية علي أفضلية التغيير وجدواه ، فدون وجود هذه الانتصارات في الأجل القصير، فقد يفقد الناس إيمانهم بضرورة التغيير وينضمون إلي صفوف المقاومة للتغيير .</a:t>
            </a:r>
          </a:p>
          <a:p>
            <a:pPr marR="180340" algn="just" rtl="1">
              <a:lnSpc>
                <a:spcPct val="150000"/>
              </a:lnSpc>
              <a:spcAft>
                <a:spcPts val="600"/>
              </a:spcAft>
              <a:buClr>
                <a:srgbClr val="000000"/>
              </a:buClr>
              <a:buFont typeface="Arial"/>
              <a:buNone/>
              <a:tabLst>
                <a:tab pos="804545" algn="l"/>
                <a:tab pos="1225550" algn="l"/>
                <a:tab pos="1645920" algn="l"/>
                <a:tab pos="2066290" algn="l"/>
                <a:tab pos="2487295" algn="l"/>
                <a:tab pos="2907665" algn="l"/>
                <a:tab pos="3328670" algn="l"/>
                <a:tab pos="3749040" algn="l"/>
                <a:tab pos="4169410" algn="l"/>
              </a:tabLst>
            </a:pPr>
            <a:br>
              <a:rPr lang="ar-EG" sz="2400" kern="0" dirty="0">
                <a:solidFill>
                  <a:srgbClr val="000000"/>
                </a:solidFill>
                <a:latin typeface="Arial"/>
                <a:sym typeface="Arial"/>
              </a:rPr>
            </a:br>
            <a:r>
              <a:rPr lang="ar-EG" sz="2400" kern="0" dirty="0">
                <a:solidFill>
                  <a:srgbClr val="000000"/>
                </a:solidFill>
                <a:latin typeface="Verdana" panose="020B0604030504040204" pitchFamily="34" charset="0"/>
                <a:sym typeface="Arial"/>
              </a:rPr>
              <a:t>* الفرح بالنصر الأولي الكبير وسرعة الإعلان عنه ، فبعد العمل الجاد والجهد المضني لتنفيذ احد برامج التغيير في المؤسسة ،ونتيجة للإعلان المبكر والسريع عن النصر والنجاح مع أول تحسن ملحوظ في الأداء، فقد يغري ذلك العاملين ويدفعهم للتراخي وضعف التركيز وتراجع الالتزام بالتغيير ، مما يؤدي بالمؤسسة إن تعود إلي سابق عهدها وممارساتها القديمة .</a:t>
            </a:r>
            <a:br>
              <a:rPr lang="ar-EG" sz="2400" kern="0" dirty="0">
                <a:solidFill>
                  <a:srgbClr val="000000"/>
                </a:solidFill>
                <a:latin typeface="Arial"/>
                <a:sym typeface="Arial"/>
              </a:rPr>
            </a:br>
            <a:endParaRPr lang="en-US" sz="2400" kern="700" dirty="0">
              <a:solidFill>
                <a:srgbClr val="000000"/>
              </a:solidFill>
              <a:latin typeface="Times New Roman"/>
              <a:ea typeface="Times New Roman"/>
              <a:cs typeface="Traditional Arabic"/>
              <a:sym typeface="Arial"/>
            </a:endParaRPr>
          </a:p>
        </p:txBody>
      </p:sp>
    </p:spTree>
    <p:extLst>
      <p:ext uri="{BB962C8B-B14F-4D97-AF65-F5344CB8AC3E}">
        <p14:creationId xmlns:p14="http://schemas.microsoft.com/office/powerpoint/2010/main" val="4086606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5643" y="1400784"/>
            <a:ext cx="12036357" cy="49999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FC10BFD1-F059-F7BD-3ED7-51B3352A711F}"/>
              </a:ext>
            </a:extLst>
          </p:cNvPr>
          <p:cNvSpPr/>
          <p:nvPr/>
        </p:nvSpPr>
        <p:spPr>
          <a:xfrm>
            <a:off x="332395"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الأولى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sp>
        <p:nvSpPr>
          <p:cNvPr id="3" name="مستطيل 4">
            <a:extLst>
              <a:ext uri="{FF2B5EF4-FFF2-40B4-BE49-F238E27FC236}">
                <a16:creationId xmlns:a16="http://schemas.microsoft.com/office/drawing/2014/main" id="{7CD9DE19-21C6-FCAD-D0E4-40C3A5F137D2}"/>
              </a:ext>
            </a:extLst>
          </p:cNvPr>
          <p:cNvSpPr/>
          <p:nvPr/>
        </p:nvSpPr>
        <p:spPr>
          <a:xfrm>
            <a:off x="332395" y="1575880"/>
            <a:ext cx="11703962" cy="4805546"/>
          </a:xfrm>
          <a:prstGeom prst="rect">
            <a:avLst/>
          </a:prstGeom>
        </p:spPr>
        <p:txBody>
          <a:bodyPr wrap="square">
            <a:spAutoFit/>
          </a:bodyPr>
          <a:lstStyle/>
          <a:p>
            <a:pPr marL="342900" marR="180340" indent="-342900" algn="just" rtl="1">
              <a:lnSpc>
                <a:spcPct val="200000"/>
              </a:lnSpc>
              <a:spcAft>
                <a:spcPts val="600"/>
              </a:spcAft>
              <a:buClr>
                <a:srgbClr val="000000"/>
              </a:buClr>
              <a:buFont typeface="Symbol"/>
              <a:buChar char=""/>
              <a:tabLst>
                <a:tab pos="804545" algn="l"/>
                <a:tab pos="1225550" algn="l"/>
                <a:tab pos="1645920" algn="l"/>
                <a:tab pos="2066290" algn="l"/>
                <a:tab pos="2487295" algn="l"/>
                <a:tab pos="2907665" algn="l"/>
                <a:tab pos="3328670" algn="l"/>
                <a:tab pos="3749040" algn="l"/>
                <a:tab pos="4169410" algn="l"/>
              </a:tabLst>
            </a:pPr>
            <a:r>
              <a:rPr lang="ar-EG" sz="2200" kern="0" dirty="0">
                <a:solidFill>
                  <a:srgbClr val="000000"/>
                </a:solidFill>
                <a:latin typeface="Verdana" panose="020B0604030504040204" pitchFamily="34" charset="0"/>
                <a:sym typeface="Arial"/>
              </a:rPr>
              <a:t> عدم وصول التغيير إلي جذور ثقافة المؤسسة ، فإذا لم يتم تأصيل التغيير وترسيخه في جذور الثقافة المؤسسية وصبح جزءا منها , فان الجهود المبذولة لإحداث التغيير والتطوير لن تحقق النجاح المنشود وستنتهي في مهدها.</a:t>
            </a:r>
            <a:br>
              <a:rPr lang="ar-EG" sz="2200" kern="0" dirty="0">
                <a:solidFill>
                  <a:srgbClr val="000000"/>
                </a:solidFill>
                <a:latin typeface="Arial"/>
                <a:sym typeface="Arial"/>
              </a:rPr>
            </a:br>
            <a:r>
              <a:rPr lang="ar-EG" sz="2200" kern="0" dirty="0">
                <a:solidFill>
                  <a:srgbClr val="000000"/>
                </a:solidFill>
                <a:latin typeface="Verdana" panose="020B0604030504040204" pitchFamily="34" charset="0"/>
                <a:sym typeface="Arial"/>
              </a:rPr>
              <a:t>* مقاومة الناس للتغيير ومعارضته وإعاقة الجهود المبذولة لإحداث لأسباب عدة ,من أبرزها:</a:t>
            </a:r>
          </a:p>
          <a:p>
            <a:pPr marR="180340" algn="r" rtl="1">
              <a:lnSpc>
                <a:spcPct val="200000"/>
              </a:lnSpc>
              <a:spcAft>
                <a:spcPts val="600"/>
              </a:spcAft>
              <a:buClr>
                <a:srgbClr val="000000"/>
              </a:buClr>
              <a:buFont typeface="Arial"/>
              <a:buNone/>
              <a:tabLst>
                <a:tab pos="804545" algn="l"/>
                <a:tab pos="1225550" algn="l"/>
                <a:tab pos="1645920" algn="l"/>
                <a:tab pos="2066290" algn="l"/>
                <a:tab pos="2487295" algn="l"/>
                <a:tab pos="2907665" algn="l"/>
                <a:tab pos="3328670" algn="l"/>
                <a:tab pos="3749040" algn="l"/>
                <a:tab pos="4169410" algn="l"/>
              </a:tabLst>
            </a:pPr>
            <a:r>
              <a:rPr lang="ar-EG" sz="2200" kern="0" dirty="0">
                <a:solidFill>
                  <a:srgbClr val="000000"/>
                </a:solidFill>
                <a:latin typeface="Verdana" panose="020B0604030504040204" pitchFamily="34" charset="0"/>
                <a:sym typeface="Arial"/>
              </a:rPr>
              <a:t>    *الارتياح للمألوف والخوف من المجهول.</a:t>
            </a:r>
            <a:br>
              <a:rPr lang="ar-EG" sz="2200" kern="0" dirty="0">
                <a:solidFill>
                  <a:srgbClr val="000000"/>
                </a:solidFill>
                <a:latin typeface="Arial"/>
                <a:sym typeface="Arial"/>
              </a:rPr>
            </a:br>
            <a:r>
              <a:rPr lang="ar-EG" sz="2200" kern="0" dirty="0">
                <a:solidFill>
                  <a:srgbClr val="000000"/>
                </a:solidFill>
                <a:latin typeface="Arial"/>
                <a:sym typeface="Arial"/>
              </a:rPr>
              <a:t>    </a:t>
            </a:r>
            <a:r>
              <a:rPr lang="ar-EG" sz="2200" kern="0" dirty="0">
                <a:solidFill>
                  <a:srgbClr val="000000"/>
                </a:solidFill>
                <a:latin typeface="Verdana" panose="020B0604030504040204" pitchFamily="34" charset="0"/>
                <a:sym typeface="Arial"/>
              </a:rPr>
              <a:t>* الميل للمحافظة على أنماط السلوك والعادات والتقاليد المألوفة.</a:t>
            </a:r>
            <a:br>
              <a:rPr lang="ar-EG" sz="2200" kern="0" dirty="0">
                <a:solidFill>
                  <a:srgbClr val="000000"/>
                </a:solidFill>
                <a:latin typeface="Arial"/>
                <a:sym typeface="Arial"/>
              </a:rPr>
            </a:br>
            <a:r>
              <a:rPr lang="ar-EG" sz="2200" kern="0" dirty="0">
                <a:solidFill>
                  <a:srgbClr val="000000"/>
                </a:solidFill>
                <a:latin typeface="Arial"/>
                <a:sym typeface="Arial"/>
              </a:rPr>
              <a:t>     </a:t>
            </a:r>
            <a:r>
              <a:rPr lang="ar-EG" sz="2200" kern="0" dirty="0">
                <a:solidFill>
                  <a:srgbClr val="000000"/>
                </a:solidFill>
                <a:latin typeface="Verdana" panose="020B0604030504040204" pitchFamily="34" charset="0"/>
                <a:sym typeface="Arial"/>
              </a:rPr>
              <a:t>* عدم القدرة على إدراك نواحي الضعف والقصور في الوضع الحالي ,أو عدم القدرة على إدراك جوانب القوة أو    مزايا الوضع الجديد الذي سينجم نتيجة لعملية التغيير</a:t>
            </a:r>
            <a:endParaRPr lang="en-US" sz="2200" kern="700" dirty="0">
              <a:solidFill>
                <a:srgbClr val="000000"/>
              </a:solidFill>
              <a:latin typeface="Times New Roman"/>
              <a:ea typeface="Times New Roman"/>
              <a:cs typeface="Traditional Arabic"/>
              <a:sym typeface="Arial"/>
            </a:endParaRPr>
          </a:p>
        </p:txBody>
      </p:sp>
    </p:spTree>
    <p:extLst>
      <p:ext uri="{BB962C8B-B14F-4D97-AF65-F5344CB8AC3E}">
        <p14:creationId xmlns:p14="http://schemas.microsoft.com/office/powerpoint/2010/main" val="1933128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7" y="1468878"/>
            <a:ext cx="11721830" cy="4931888"/>
          </a:xfrm>
          <a:prstGeom prst="roundRect">
            <a:avLst>
              <a:gd name="adj" fmla="val 3458"/>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FC10BFD1-F059-F7BD-3ED7-51B3352A711F}"/>
              </a:ext>
            </a:extLst>
          </p:cNvPr>
          <p:cNvSpPr/>
          <p:nvPr/>
        </p:nvSpPr>
        <p:spPr>
          <a:xfrm>
            <a:off x="636736" y="650282"/>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الأولى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sp>
        <p:nvSpPr>
          <p:cNvPr id="3" name="مستطيل 4">
            <a:extLst>
              <a:ext uri="{FF2B5EF4-FFF2-40B4-BE49-F238E27FC236}">
                <a16:creationId xmlns:a16="http://schemas.microsoft.com/office/drawing/2014/main" id="{51BC1900-7462-3E9A-9010-7DDCE40E5BC1}"/>
              </a:ext>
            </a:extLst>
          </p:cNvPr>
          <p:cNvSpPr/>
          <p:nvPr/>
        </p:nvSpPr>
        <p:spPr>
          <a:xfrm>
            <a:off x="214010" y="1502272"/>
            <a:ext cx="11896927" cy="4596065"/>
          </a:xfrm>
          <a:prstGeom prst="rect">
            <a:avLst/>
          </a:prstGeom>
        </p:spPr>
        <p:txBody>
          <a:bodyPr wrap="square">
            <a:spAutoFit/>
          </a:bodyPr>
          <a:lstStyle/>
          <a:p>
            <a:pPr marL="342900" marR="180340" indent="-342900" algn="just" rtl="1">
              <a:lnSpc>
                <a:spcPct val="150000"/>
              </a:lnSpc>
              <a:spcBef>
                <a:spcPts val="1200"/>
              </a:spcBef>
              <a:spcAft>
                <a:spcPts val="600"/>
              </a:spcAft>
              <a:buClr>
                <a:srgbClr val="000000"/>
              </a:buClr>
              <a:buFont typeface="Arial" panose="020B0604020202020204" pitchFamily="34" charset="0"/>
              <a:buChar char="•"/>
              <a:tabLst>
                <a:tab pos="804545" algn="l"/>
                <a:tab pos="1225550" algn="l"/>
                <a:tab pos="1645920" algn="l"/>
                <a:tab pos="2066290" algn="l"/>
                <a:tab pos="2487295" algn="l"/>
                <a:tab pos="2907665" algn="l"/>
                <a:tab pos="3328670" algn="l"/>
                <a:tab pos="3749040" algn="l"/>
                <a:tab pos="4169410" algn="l"/>
              </a:tabLst>
            </a:pPr>
            <a:r>
              <a:rPr lang="ar-EG" sz="2200" kern="0" dirty="0">
                <a:solidFill>
                  <a:srgbClr val="000000"/>
                </a:solidFill>
                <a:latin typeface="Verdana" panose="020B0604030504040204" pitchFamily="34" charset="0"/>
                <a:sym typeface="Arial"/>
              </a:rPr>
              <a:t>خوف العاملين من الخسارة المادية أو المعنوية , والخشية من فقدان السلطة أو المصالح المكتسبة المرتبطة بالوضع الحالي القائم .</a:t>
            </a:r>
          </a:p>
          <a:p>
            <a:pPr marR="180340" algn="just" rtl="1">
              <a:lnSpc>
                <a:spcPct val="150000"/>
              </a:lnSpc>
              <a:spcBef>
                <a:spcPts val="1200"/>
              </a:spcBef>
              <a:spcAft>
                <a:spcPts val="600"/>
              </a:spcAft>
              <a:buClr>
                <a:srgbClr val="000000"/>
              </a:buClr>
              <a:buFont typeface="Arial"/>
              <a:buNone/>
              <a:tabLst>
                <a:tab pos="804545" algn="l"/>
                <a:tab pos="1225550" algn="l"/>
                <a:tab pos="1645920" algn="l"/>
                <a:tab pos="2066290" algn="l"/>
                <a:tab pos="2487295" algn="l"/>
                <a:tab pos="2907665" algn="l"/>
                <a:tab pos="3328670" algn="l"/>
                <a:tab pos="3749040" algn="l"/>
                <a:tab pos="4169410" algn="l"/>
              </a:tabLst>
            </a:pPr>
            <a:br>
              <a:rPr lang="ar-EG" sz="2200" kern="0" dirty="0">
                <a:solidFill>
                  <a:srgbClr val="000000"/>
                </a:solidFill>
                <a:latin typeface="Arial"/>
                <a:sym typeface="Arial"/>
              </a:rPr>
            </a:br>
            <a:r>
              <a:rPr lang="ar-EG" sz="2200" kern="0" dirty="0">
                <a:solidFill>
                  <a:srgbClr val="000000"/>
                </a:solidFill>
                <a:latin typeface="Verdana" panose="020B0604030504040204" pitchFamily="34" charset="0"/>
                <a:sym typeface="Arial"/>
              </a:rPr>
              <a:t>* سوء فهم العاملين للآثار المرتقبة للتغيير , أو إحساسهم بأنه قد تم استغلالهم أو أنهم مجبرين على عملية التغيير.</a:t>
            </a:r>
            <a:br>
              <a:rPr lang="ar-EG" sz="2200" kern="0" dirty="0">
                <a:solidFill>
                  <a:srgbClr val="000000"/>
                </a:solidFill>
                <a:latin typeface="Arial"/>
                <a:sym typeface="Arial"/>
              </a:rPr>
            </a:br>
            <a:r>
              <a:rPr lang="ar-EG" sz="2200" kern="0" dirty="0">
                <a:solidFill>
                  <a:srgbClr val="000000"/>
                </a:solidFill>
                <a:latin typeface="Verdana" panose="020B0604030504040204" pitchFamily="34" charset="0"/>
                <a:sym typeface="Arial"/>
              </a:rPr>
              <a:t>* الخوف من مخالفة معايير أو مستويات معينة من السلوك أو الأداء تفرضها قيم المجموعة, والخوف من مطالبتهم بتطوير علاقات عمل وأنماط سلوكية جديدة نتيجة لإحداث التغيير.</a:t>
            </a:r>
          </a:p>
          <a:p>
            <a:pPr marR="180340" algn="just" rtl="1">
              <a:lnSpc>
                <a:spcPct val="150000"/>
              </a:lnSpc>
              <a:spcBef>
                <a:spcPts val="1200"/>
              </a:spcBef>
              <a:spcAft>
                <a:spcPts val="600"/>
              </a:spcAft>
              <a:buClr>
                <a:srgbClr val="000000"/>
              </a:buClr>
              <a:buFont typeface="Arial"/>
              <a:buNone/>
              <a:tabLst>
                <a:tab pos="804545" algn="l"/>
                <a:tab pos="1225550" algn="l"/>
                <a:tab pos="1645920" algn="l"/>
                <a:tab pos="2066290" algn="l"/>
                <a:tab pos="2487295" algn="l"/>
                <a:tab pos="2907665" algn="l"/>
                <a:tab pos="3328670" algn="l"/>
                <a:tab pos="3749040" algn="l"/>
                <a:tab pos="4169410" algn="l"/>
              </a:tabLst>
            </a:pPr>
            <a:br>
              <a:rPr lang="ar-EG" sz="2200" kern="0" dirty="0">
                <a:solidFill>
                  <a:srgbClr val="000000"/>
                </a:solidFill>
                <a:latin typeface="Arial"/>
                <a:sym typeface="Arial"/>
              </a:rPr>
            </a:br>
            <a:r>
              <a:rPr lang="ar-EG" sz="2200" kern="0" dirty="0">
                <a:solidFill>
                  <a:srgbClr val="000000"/>
                </a:solidFill>
                <a:latin typeface="Verdana" panose="020B0604030504040204" pitchFamily="34" charset="0"/>
                <a:sym typeface="Arial"/>
              </a:rPr>
              <a:t>* اعتياد العاملين على تصريف شؤون العمل بطريقة معينة والأداء ضمن مستوى معين من الإنجاز, والخوف من ارتفاع مستوى الأداء الذي قد تتطلبه عملية التغيير</a:t>
            </a:r>
            <a:r>
              <a:rPr lang="ar-EG" sz="2400" kern="0" dirty="0">
                <a:solidFill>
                  <a:srgbClr val="000000"/>
                </a:solidFill>
                <a:latin typeface="Verdana" panose="020B0604030504040204" pitchFamily="34" charset="0"/>
                <a:sym typeface="Arial"/>
              </a:rPr>
              <a:t>.</a:t>
            </a:r>
            <a:endParaRPr lang="en-US" kern="700" dirty="0">
              <a:solidFill>
                <a:srgbClr val="000000"/>
              </a:solidFill>
              <a:latin typeface="Times New Roman"/>
              <a:ea typeface="Times New Roman"/>
              <a:cs typeface="Traditional Arabic"/>
              <a:sym typeface="Arial"/>
            </a:endParaRPr>
          </a:p>
        </p:txBody>
      </p:sp>
    </p:spTree>
    <p:extLst>
      <p:ext uri="{BB962C8B-B14F-4D97-AF65-F5344CB8AC3E}">
        <p14:creationId xmlns:p14="http://schemas.microsoft.com/office/powerpoint/2010/main" val="42877956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3736" y="1361872"/>
            <a:ext cx="11809269" cy="5038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FC10BFD1-F059-F7BD-3ED7-51B3352A711F}"/>
              </a:ext>
            </a:extLst>
          </p:cNvPr>
          <p:cNvSpPr/>
          <p:nvPr/>
        </p:nvSpPr>
        <p:spPr>
          <a:xfrm>
            <a:off x="311175" y="683677"/>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الأولى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sp>
        <p:nvSpPr>
          <p:cNvPr id="3" name="مستطيل 4">
            <a:extLst>
              <a:ext uri="{FF2B5EF4-FFF2-40B4-BE49-F238E27FC236}">
                <a16:creationId xmlns:a16="http://schemas.microsoft.com/office/drawing/2014/main" id="{A3EF09E2-EF95-A980-ED47-B982FBF7EE61}"/>
              </a:ext>
            </a:extLst>
          </p:cNvPr>
          <p:cNvSpPr/>
          <p:nvPr/>
        </p:nvSpPr>
        <p:spPr>
          <a:xfrm>
            <a:off x="544749" y="1640265"/>
            <a:ext cx="11336076" cy="4111382"/>
          </a:xfrm>
          <a:prstGeom prst="rect">
            <a:avLst/>
          </a:prstGeom>
        </p:spPr>
        <p:txBody>
          <a:bodyPr wrap="square">
            <a:spAutoFit/>
          </a:bodyPr>
          <a:lstStyle/>
          <a:p>
            <a:pPr algn="r">
              <a:lnSpc>
                <a:spcPts val="3450"/>
              </a:lnSpc>
              <a:spcBef>
                <a:spcPts val="2400"/>
              </a:spcBef>
              <a:spcAft>
                <a:spcPts val="2400"/>
              </a:spcAft>
              <a:buClr>
                <a:srgbClr val="000000"/>
              </a:buClr>
              <a:buFont typeface="Arial"/>
              <a:buNone/>
            </a:pPr>
            <a:r>
              <a:rPr lang="ar-EG" b="1" kern="0" dirty="0">
                <a:solidFill>
                  <a:srgbClr val="222222"/>
                </a:solidFill>
                <a:latin typeface="Almarai"/>
                <a:ea typeface="Times New Roman" panose="02020603050405020304" pitchFamily="18" charset="0"/>
                <a:cs typeface="Times New Roman" panose="02020603050405020304" pitchFamily="18" charset="0"/>
                <a:sym typeface="Arial"/>
              </a:rPr>
              <a:t> </a:t>
            </a:r>
            <a:r>
              <a:rPr lang="ar-EG" sz="2400" b="1" kern="0" dirty="0">
                <a:solidFill>
                  <a:srgbClr val="222222"/>
                </a:solidFill>
                <a:highlight>
                  <a:srgbClr val="00FF00"/>
                </a:highlight>
                <a:latin typeface="Almarai"/>
                <a:ea typeface="Times New Roman" panose="02020603050405020304" pitchFamily="18" charset="0"/>
                <a:cs typeface="Times New Roman" panose="02020603050405020304" pitchFamily="18" charset="0"/>
                <a:sym typeface="Arial"/>
              </a:rPr>
              <a:t>أسباب فشل التغيير في المنظمات </a:t>
            </a:r>
            <a:r>
              <a:rPr lang="en-GB" sz="2400" b="1" kern="0" dirty="0">
                <a:solidFill>
                  <a:srgbClr val="222222"/>
                </a:solidFill>
                <a:highlight>
                  <a:srgbClr val="00FF00"/>
                </a:highlight>
                <a:latin typeface="Almarai"/>
                <a:ea typeface="Times New Roman" panose="02020603050405020304" pitchFamily="18" charset="0"/>
                <a:cs typeface="Times New Roman" panose="02020603050405020304" pitchFamily="18" charset="0"/>
                <a:sym typeface="Arial"/>
              </a:rPr>
              <a:t> </a:t>
            </a:r>
            <a:endParaRPr lang="en-GB" sz="2400" kern="100" dirty="0">
              <a:solidFill>
                <a:srgbClr val="000000"/>
              </a:solidFill>
              <a:highlight>
                <a:srgbClr val="00FF00"/>
              </a:highlight>
              <a:ea typeface="Calibri" panose="020F0502020204030204" pitchFamily="34" charset="0"/>
              <a:cs typeface="Arial" panose="020B0604020202020204" pitchFamily="34" charset="0"/>
              <a:sym typeface="Arial"/>
            </a:endParaRPr>
          </a:p>
          <a:p>
            <a:pPr algn="r">
              <a:lnSpc>
                <a:spcPts val="3000"/>
              </a:lnSpc>
              <a:spcBef>
                <a:spcPts val="2400"/>
              </a:spcBef>
              <a:spcAft>
                <a:spcPts val="2400"/>
              </a:spcAft>
              <a:buClr>
                <a:srgbClr val="000000"/>
              </a:buClr>
              <a:buFont typeface="Arial"/>
              <a:buNone/>
            </a:pPr>
            <a:r>
              <a:rPr lang="ar-SA" sz="2400" b="1" kern="0" dirty="0">
                <a:solidFill>
                  <a:srgbClr val="222222"/>
                </a:solidFill>
                <a:latin typeface="Almarai"/>
                <a:ea typeface="Times New Roman" panose="02020603050405020304" pitchFamily="18" charset="0"/>
                <a:cs typeface="Times New Roman" panose="02020603050405020304" pitchFamily="18" charset="0"/>
                <a:sym typeface="Arial"/>
              </a:rPr>
              <a:t>1- عدم خلق شعور كافٍ بضرورة التغيير</a:t>
            </a:r>
            <a:r>
              <a:rPr lang="ar-EG" sz="2400" b="1" kern="0" dirty="0">
                <a:solidFill>
                  <a:srgbClr val="222222"/>
                </a:solidFill>
                <a:latin typeface="Almarai"/>
                <a:ea typeface="Times New Roman" panose="02020603050405020304" pitchFamily="18" charset="0"/>
                <a:cs typeface="Times New Roman" panose="02020603050405020304" pitchFamily="18" charset="0"/>
                <a:sym typeface="Arial"/>
              </a:rPr>
              <a:t>: </a:t>
            </a:r>
            <a:r>
              <a:rPr lang="ar-SA" sz="2400" kern="0" dirty="0">
                <a:solidFill>
                  <a:srgbClr val="333333"/>
                </a:solidFill>
                <a:latin typeface="Almarai"/>
                <a:ea typeface="Times New Roman" panose="02020603050405020304" pitchFamily="18" charset="0"/>
                <a:cs typeface="Times New Roman" panose="02020603050405020304" pitchFamily="18" charset="0"/>
                <a:sym typeface="Arial"/>
              </a:rPr>
              <a:t>يصبح الناس على استعداد لبذل جهد إضافي وتغيير وضعهم الراهن عندما يشعرون بشدة بالحاجة إلى هذا التغيير، فعلى سبيل المثال يجب أن يشعروا أن المنظمة على وشك الدمار أو أن الشركة تخسر حصتها في السوق بشكل جدي أو أن الشركة تواجه الإفلاس. في الواقع يجب أن يعلموا أن استمرار العملية الحالية لن يقتصر على عدم تحسين الوضع فحسب بل سيؤدي إلى تفاقم الوضع بشكل خطير</a:t>
            </a:r>
            <a:r>
              <a:rPr lang="en-GB" sz="2400" kern="0" dirty="0">
                <a:solidFill>
                  <a:srgbClr val="333333"/>
                </a:solidFill>
                <a:latin typeface="Almarai"/>
                <a:ea typeface="Times New Roman" panose="02020603050405020304" pitchFamily="18" charset="0"/>
                <a:cs typeface="Times New Roman" panose="02020603050405020304" pitchFamily="18" charset="0"/>
                <a:sym typeface="Arial"/>
              </a:rPr>
              <a:t>.</a:t>
            </a:r>
            <a:endParaRPr lang="en-GB" sz="2400" kern="100" dirty="0">
              <a:solidFill>
                <a:srgbClr val="000000"/>
              </a:solidFill>
              <a:ea typeface="Calibri" panose="020F0502020204030204" pitchFamily="34" charset="0"/>
              <a:cs typeface="Arial" panose="020B0604020202020204" pitchFamily="34" charset="0"/>
              <a:sym typeface="Arial"/>
            </a:endParaRPr>
          </a:p>
          <a:p>
            <a:pPr algn="r">
              <a:buClr>
                <a:srgbClr val="000000"/>
              </a:buClr>
              <a:buFont typeface="Arial"/>
              <a:buNone/>
            </a:pPr>
            <a:r>
              <a:rPr lang="ar-SA" sz="2400" kern="0" dirty="0">
                <a:solidFill>
                  <a:srgbClr val="333333"/>
                </a:solidFill>
                <a:latin typeface="Almarai"/>
                <a:ea typeface="Times New Roman" panose="02020603050405020304" pitchFamily="18" charset="0"/>
                <a:cs typeface="Times New Roman" panose="02020603050405020304" pitchFamily="18" charset="0"/>
                <a:sym typeface="Arial"/>
              </a:rPr>
              <a:t>قد تعتقد أن خلق شعور بالحاجة لدى الناس هو مهمة بسيطة، لكن هذه المرحلة في الحقيقة هي من أصعب مراحل التحول التنظيمي، وعدم إنجازها بشكل صحيح قد يكون من أهم أسباب فشل التغيير في المنظمات التي تؤدي إلى تقليل احتمالية نجاح التغيير فيها</a:t>
            </a:r>
            <a:endParaRPr lang="en-US" sz="2400" kern="700" dirty="0">
              <a:solidFill>
                <a:srgbClr val="000000"/>
              </a:solidFill>
              <a:latin typeface="Times New Roman"/>
              <a:ea typeface="Times New Roman"/>
              <a:cs typeface="Traditional Arabic"/>
              <a:sym typeface="Arial"/>
            </a:endParaRPr>
          </a:p>
        </p:txBody>
      </p:sp>
    </p:spTree>
    <p:extLst>
      <p:ext uri="{BB962C8B-B14F-4D97-AF65-F5344CB8AC3E}">
        <p14:creationId xmlns:p14="http://schemas.microsoft.com/office/powerpoint/2010/main" val="23330761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3736" y="1361872"/>
            <a:ext cx="11809269" cy="5038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FC10BFD1-F059-F7BD-3ED7-51B3352A711F}"/>
              </a:ext>
            </a:extLst>
          </p:cNvPr>
          <p:cNvSpPr/>
          <p:nvPr/>
        </p:nvSpPr>
        <p:spPr>
          <a:xfrm>
            <a:off x="311175" y="683677"/>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الأولى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sp>
        <p:nvSpPr>
          <p:cNvPr id="3" name="مستطيل 4">
            <a:extLst>
              <a:ext uri="{FF2B5EF4-FFF2-40B4-BE49-F238E27FC236}">
                <a16:creationId xmlns:a16="http://schemas.microsoft.com/office/drawing/2014/main" id="{0EB9C699-F41C-44B6-95E3-C104A21E0FDC}"/>
              </a:ext>
            </a:extLst>
          </p:cNvPr>
          <p:cNvSpPr/>
          <p:nvPr/>
        </p:nvSpPr>
        <p:spPr>
          <a:xfrm>
            <a:off x="311175" y="1361872"/>
            <a:ext cx="11569650" cy="5124480"/>
          </a:xfrm>
          <a:prstGeom prst="rect">
            <a:avLst/>
          </a:prstGeom>
        </p:spPr>
        <p:txBody>
          <a:bodyPr wrap="square">
            <a:spAutoFit/>
          </a:bodyPr>
          <a:lstStyle/>
          <a:p>
            <a:pPr algn="r">
              <a:lnSpc>
                <a:spcPts val="3000"/>
              </a:lnSpc>
              <a:spcBef>
                <a:spcPts val="2400"/>
              </a:spcBef>
              <a:spcAft>
                <a:spcPts val="2400"/>
              </a:spcAft>
              <a:buClr>
                <a:srgbClr val="000000"/>
              </a:buClr>
              <a:buFont typeface="Arial"/>
              <a:buNone/>
            </a:pPr>
            <a:r>
              <a:rPr lang="ar-EG" sz="2400" b="1" kern="0" dirty="0">
                <a:solidFill>
                  <a:srgbClr val="222222"/>
                </a:solidFill>
                <a:highlight>
                  <a:srgbClr val="FFFF00"/>
                </a:highlight>
                <a:latin typeface="Almarai"/>
                <a:ea typeface="Times New Roman" panose="02020603050405020304" pitchFamily="18" charset="0"/>
                <a:cs typeface="Times New Roman" panose="02020603050405020304" pitchFamily="18" charset="0"/>
                <a:sym typeface="Arial"/>
              </a:rPr>
              <a:t>2- </a:t>
            </a:r>
            <a:r>
              <a:rPr lang="ar-SA" sz="2400" b="1" kern="0" dirty="0">
                <a:solidFill>
                  <a:srgbClr val="222222"/>
                </a:solidFill>
                <a:highlight>
                  <a:srgbClr val="FFFF00"/>
                </a:highlight>
                <a:latin typeface="Almarai"/>
                <a:ea typeface="Times New Roman" panose="02020603050405020304" pitchFamily="18" charset="0"/>
                <a:cs typeface="Times New Roman" panose="02020603050405020304" pitchFamily="18" charset="0"/>
                <a:sym typeface="Arial"/>
              </a:rPr>
              <a:t>عدم تكوين تحالف يمتلك القوة اللازمة</a:t>
            </a:r>
            <a:endParaRPr lang="en-GB" sz="2400" kern="100" dirty="0">
              <a:solidFill>
                <a:srgbClr val="000000"/>
              </a:solidFill>
              <a:highlight>
                <a:srgbClr val="FFFF00"/>
              </a:highlight>
              <a:ea typeface="Calibri" panose="020F0502020204030204" pitchFamily="34" charset="0"/>
              <a:cs typeface="Arial" panose="020B0604020202020204" pitchFamily="34" charset="0"/>
              <a:sym typeface="Arial"/>
            </a:endParaRPr>
          </a:p>
          <a:p>
            <a:pPr algn="r">
              <a:lnSpc>
                <a:spcPct val="200000"/>
              </a:lnSpc>
              <a:spcAft>
                <a:spcPts val="1650"/>
              </a:spcAft>
              <a:buClr>
                <a:srgbClr val="000000"/>
              </a:buClr>
              <a:buFont typeface="Arial"/>
              <a:buNone/>
            </a:pPr>
            <a:r>
              <a:rPr lang="ar-SA" sz="2400" kern="0" dirty="0">
                <a:solidFill>
                  <a:srgbClr val="333333"/>
                </a:solidFill>
                <a:latin typeface="Almarai"/>
                <a:ea typeface="Times New Roman" panose="02020603050405020304" pitchFamily="18" charset="0"/>
                <a:cs typeface="Times New Roman" panose="02020603050405020304" pitchFamily="18" charset="0"/>
                <a:sym typeface="Arial"/>
              </a:rPr>
              <a:t>في التحولات الناجحة يبدأ تحالف داعمي التحول ومؤيديه من مجموعة صغيرة وينمو تدريجياً، وحتى يكون برنامج التحول ناجحاً فمن الضروري دائماً أن تكون مجموعة من أصحاب المصلحة معه وتساعد في إجراء العملية بشكل جيد مع دعمهم وإشراك الآخرين، وفي هذا التحالف يجب بذل الجهود لإشراك الأشخاص الأقوياء في المنظمة حتى لا يعارضوا التحول بل يساعدوا في نمو هذا التحالف باستخدام سلطتهم والتأثير الذي يمكن أن يكون لهم على الآخرين</a:t>
            </a:r>
            <a:r>
              <a:rPr lang="ar-EG" sz="2400" kern="0" dirty="0">
                <a:solidFill>
                  <a:srgbClr val="333333"/>
                </a:solidFill>
                <a:latin typeface="Almarai"/>
                <a:ea typeface="Times New Roman" panose="02020603050405020304" pitchFamily="18" charset="0"/>
                <a:cs typeface="Times New Roman" panose="02020603050405020304" pitchFamily="18" charset="0"/>
                <a:sym typeface="Arial"/>
              </a:rPr>
              <a:t>  و</a:t>
            </a:r>
            <a:r>
              <a:rPr lang="ar-SA" sz="2400" kern="0" dirty="0">
                <a:solidFill>
                  <a:srgbClr val="333333"/>
                </a:solidFill>
                <a:latin typeface="Almarai"/>
                <a:ea typeface="Times New Roman" panose="02020603050405020304" pitchFamily="18" charset="0"/>
                <a:cs typeface="Times New Roman" panose="02020603050405020304" pitchFamily="18" charset="0"/>
                <a:sym typeface="Arial"/>
              </a:rPr>
              <a:t>يجب </a:t>
            </a:r>
            <a:r>
              <a:rPr lang="ar-EG" sz="2400" kern="0" dirty="0">
                <a:solidFill>
                  <a:srgbClr val="333333"/>
                </a:solidFill>
                <a:latin typeface="Almarai"/>
                <a:ea typeface="Times New Roman" panose="02020603050405020304" pitchFamily="18" charset="0"/>
                <a:cs typeface="Times New Roman" panose="02020603050405020304" pitchFamily="18" charset="0"/>
                <a:sym typeface="Arial"/>
              </a:rPr>
              <a:t>أيضاً </a:t>
            </a:r>
            <a:r>
              <a:rPr lang="ar-SA" sz="2400" kern="0" dirty="0">
                <a:solidFill>
                  <a:srgbClr val="333333"/>
                </a:solidFill>
                <a:latin typeface="Almarai"/>
                <a:ea typeface="Times New Roman" panose="02020603050405020304" pitchFamily="18" charset="0"/>
                <a:cs typeface="Times New Roman" panose="02020603050405020304" pitchFamily="18" charset="0"/>
                <a:sym typeface="Arial"/>
              </a:rPr>
              <a:t>معرفة أن وجود الائتلاف لا يكفي بحد ذاته، بل يجب أيضاً توجيه هذه المجموعة في الاتجاه الصحيح حتى يمكن إجراء التغيير في المنظمة بنجاح</a:t>
            </a:r>
            <a:r>
              <a:rPr lang="ar-SA" sz="2400" kern="700" dirty="0">
                <a:solidFill>
                  <a:srgbClr val="000000"/>
                </a:solidFill>
                <a:latin typeface="Times New Roman"/>
                <a:ea typeface="Times New Roman"/>
                <a:cs typeface="Simplified Arabic"/>
                <a:sym typeface="Arial"/>
              </a:rPr>
              <a:t>.</a:t>
            </a:r>
            <a:endParaRPr lang="en-US" sz="2400" kern="700" dirty="0">
              <a:solidFill>
                <a:srgbClr val="000000"/>
              </a:solidFill>
              <a:latin typeface="Times New Roman"/>
              <a:ea typeface="Times New Roman"/>
              <a:cs typeface="Simplified Arabic"/>
              <a:sym typeface="Arial"/>
            </a:endParaRPr>
          </a:p>
        </p:txBody>
      </p:sp>
    </p:spTree>
    <p:extLst>
      <p:ext uri="{BB962C8B-B14F-4D97-AF65-F5344CB8AC3E}">
        <p14:creationId xmlns:p14="http://schemas.microsoft.com/office/powerpoint/2010/main" val="3537221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3736" y="1361872"/>
            <a:ext cx="11809269" cy="5038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FC10BFD1-F059-F7BD-3ED7-51B3352A711F}"/>
              </a:ext>
            </a:extLst>
          </p:cNvPr>
          <p:cNvSpPr/>
          <p:nvPr/>
        </p:nvSpPr>
        <p:spPr>
          <a:xfrm>
            <a:off x="311175" y="683677"/>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الأولى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sp>
        <p:nvSpPr>
          <p:cNvPr id="3" name="مستطيل 4">
            <a:extLst>
              <a:ext uri="{FF2B5EF4-FFF2-40B4-BE49-F238E27FC236}">
                <a16:creationId xmlns:a16="http://schemas.microsoft.com/office/drawing/2014/main" id="{1C5FCE01-E5DD-B654-11AA-5250F14CA63D}"/>
              </a:ext>
            </a:extLst>
          </p:cNvPr>
          <p:cNvSpPr/>
          <p:nvPr/>
        </p:nvSpPr>
        <p:spPr>
          <a:xfrm>
            <a:off x="141453" y="1430046"/>
            <a:ext cx="11909094" cy="4970720"/>
          </a:xfrm>
          <a:prstGeom prst="rect">
            <a:avLst/>
          </a:prstGeom>
        </p:spPr>
        <p:txBody>
          <a:bodyPr wrap="square">
            <a:spAutoFit/>
          </a:bodyPr>
          <a:lstStyle/>
          <a:p>
            <a:pPr algn="r">
              <a:lnSpc>
                <a:spcPts val="3000"/>
              </a:lnSpc>
              <a:spcBef>
                <a:spcPts val="2400"/>
              </a:spcBef>
              <a:spcAft>
                <a:spcPts val="2400"/>
              </a:spcAft>
              <a:buClr>
                <a:srgbClr val="000000"/>
              </a:buClr>
              <a:buFont typeface="Arial"/>
              <a:buNone/>
            </a:pPr>
            <a:r>
              <a:rPr lang="ar-EG" sz="2800" b="1" kern="0" dirty="0">
                <a:solidFill>
                  <a:srgbClr val="222222"/>
                </a:solidFill>
                <a:highlight>
                  <a:srgbClr val="FFFF00"/>
                </a:highlight>
                <a:latin typeface="Almarai"/>
                <a:ea typeface="Times New Roman" panose="02020603050405020304" pitchFamily="18" charset="0"/>
                <a:cs typeface="Times New Roman" panose="02020603050405020304" pitchFamily="18" charset="0"/>
                <a:sym typeface="Arial"/>
              </a:rPr>
              <a:t>3- </a:t>
            </a:r>
            <a:r>
              <a:rPr lang="ar-SA" sz="2800" b="1" kern="0" dirty="0">
                <a:solidFill>
                  <a:srgbClr val="222222"/>
                </a:solidFill>
                <a:highlight>
                  <a:srgbClr val="FFFF00"/>
                </a:highlight>
                <a:latin typeface="Almarai"/>
                <a:ea typeface="Times New Roman" panose="02020603050405020304" pitchFamily="18" charset="0"/>
                <a:cs typeface="Times New Roman" panose="02020603050405020304" pitchFamily="18" charset="0"/>
                <a:sym typeface="Arial"/>
              </a:rPr>
              <a:t>عدم وجود رؤية</a:t>
            </a:r>
            <a:endParaRPr lang="en-GB" sz="2800" kern="100" dirty="0">
              <a:solidFill>
                <a:srgbClr val="000000"/>
              </a:solidFill>
              <a:highlight>
                <a:srgbClr val="FFFF00"/>
              </a:highlight>
              <a:ea typeface="Calibri" panose="020F0502020204030204" pitchFamily="34" charset="0"/>
              <a:cs typeface="Arial" panose="020B0604020202020204" pitchFamily="34" charset="0"/>
              <a:sym typeface="Arial"/>
            </a:endParaRPr>
          </a:p>
          <a:p>
            <a:pPr algn="r">
              <a:lnSpc>
                <a:spcPct val="200000"/>
              </a:lnSpc>
              <a:spcAft>
                <a:spcPts val="1650"/>
              </a:spcAft>
              <a:buClr>
                <a:srgbClr val="000000"/>
              </a:buClr>
              <a:buFont typeface="Arial"/>
              <a:buNone/>
            </a:pPr>
            <a:r>
              <a:rPr lang="ar-SA" sz="2800" kern="0" dirty="0">
                <a:solidFill>
                  <a:srgbClr val="333333"/>
                </a:solidFill>
                <a:latin typeface="Almarai"/>
                <a:ea typeface="Times New Roman" panose="02020603050405020304" pitchFamily="18" charset="0"/>
                <a:cs typeface="Times New Roman" panose="02020603050405020304" pitchFamily="18" charset="0"/>
                <a:sym typeface="Arial"/>
              </a:rPr>
              <a:t>في الواقع من المفترض أن تحدد الرؤية الاتجاه الذي تسير المنظمة وفقه، وإذا لم تكن هناك رؤية مشتركة بين الأشخاص فإن الأشخاص الذين ليس لديهم هدف مشترك والذين يعتمدون على الإدراك الفردي للحاجة إلى التغيير سيذهبون في اتجاهات مختلفة بحيث لا تؤدي محصلة هذه الإجراءات إلى التحول التنظيمي</a:t>
            </a:r>
            <a:r>
              <a:rPr lang="ar-EG" sz="2800" kern="0" dirty="0">
                <a:solidFill>
                  <a:srgbClr val="333333"/>
                </a:solidFill>
                <a:latin typeface="Almarai"/>
                <a:ea typeface="Times New Roman" panose="02020603050405020304" pitchFamily="18" charset="0"/>
                <a:cs typeface="Times New Roman" panose="02020603050405020304" pitchFamily="18" charset="0"/>
                <a:sym typeface="Arial"/>
              </a:rPr>
              <a:t> </a:t>
            </a:r>
            <a:r>
              <a:rPr lang="ar-SA" sz="2800" kern="0" dirty="0">
                <a:solidFill>
                  <a:srgbClr val="333333"/>
                </a:solidFill>
                <a:latin typeface="Almarai"/>
                <a:ea typeface="Times New Roman" panose="02020603050405020304" pitchFamily="18" charset="0"/>
                <a:cs typeface="Times New Roman" panose="02020603050405020304" pitchFamily="18" charset="0"/>
                <a:sym typeface="Arial"/>
              </a:rPr>
              <a:t> اللازم بل تهدر طاقة الناس ودوافعهم</a:t>
            </a:r>
            <a:r>
              <a:rPr lang="ar-EG" sz="2800" kern="0" dirty="0">
                <a:solidFill>
                  <a:srgbClr val="333333"/>
                </a:solidFill>
                <a:latin typeface="Almarai"/>
                <a:ea typeface="Times New Roman" panose="02020603050405020304" pitchFamily="18" charset="0"/>
                <a:cs typeface="Times New Roman" panose="02020603050405020304" pitchFamily="18" charset="0"/>
                <a:sym typeface="Arial"/>
              </a:rPr>
              <a:t>  </a:t>
            </a:r>
            <a:r>
              <a:rPr lang="ar-SA" sz="2800" kern="0" dirty="0">
                <a:solidFill>
                  <a:srgbClr val="333333"/>
                </a:solidFill>
                <a:latin typeface="Almarai"/>
                <a:ea typeface="Times New Roman" panose="02020603050405020304" pitchFamily="18" charset="0"/>
                <a:cs typeface="Times New Roman" panose="02020603050405020304" pitchFamily="18" charset="0"/>
                <a:sym typeface="Arial"/>
              </a:rPr>
              <a:t>كذلك ينبغي التأكيد على أنه يجب تشكيل الرؤية أو الأمثولة المشتركة بحيث تجعل الناس يرونها متماشية مع أهدافهم الفردية ورؤاهم وتولِّد لديهم دوافع فردية إضافية لتحقيقها</a:t>
            </a:r>
            <a:endParaRPr lang="en-US" sz="2800" kern="0" dirty="0">
              <a:solidFill>
                <a:srgbClr val="000000"/>
              </a:solidFill>
              <a:ea typeface="Calibri"/>
              <a:cs typeface="Arial"/>
              <a:sym typeface="Arial"/>
            </a:endParaRPr>
          </a:p>
        </p:txBody>
      </p:sp>
    </p:spTree>
    <p:extLst>
      <p:ext uri="{BB962C8B-B14F-4D97-AF65-F5344CB8AC3E}">
        <p14:creationId xmlns:p14="http://schemas.microsoft.com/office/powerpoint/2010/main" val="1880083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3736" y="1361872"/>
            <a:ext cx="11809269" cy="5038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FC10BFD1-F059-F7BD-3ED7-51B3352A711F}"/>
              </a:ext>
            </a:extLst>
          </p:cNvPr>
          <p:cNvSpPr/>
          <p:nvPr/>
        </p:nvSpPr>
        <p:spPr>
          <a:xfrm>
            <a:off x="311175" y="683677"/>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الأولى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sp>
        <p:nvSpPr>
          <p:cNvPr id="3" name="مستطيل 4">
            <a:extLst>
              <a:ext uri="{FF2B5EF4-FFF2-40B4-BE49-F238E27FC236}">
                <a16:creationId xmlns:a16="http://schemas.microsoft.com/office/drawing/2014/main" id="{EC477BD7-4858-EF77-3965-E587EE6A8399}"/>
              </a:ext>
            </a:extLst>
          </p:cNvPr>
          <p:cNvSpPr/>
          <p:nvPr/>
        </p:nvSpPr>
        <p:spPr>
          <a:xfrm>
            <a:off x="191365" y="1470691"/>
            <a:ext cx="11809269" cy="4821256"/>
          </a:xfrm>
          <a:prstGeom prst="rect">
            <a:avLst/>
          </a:prstGeom>
        </p:spPr>
        <p:txBody>
          <a:bodyPr wrap="square">
            <a:spAutoFit/>
          </a:bodyPr>
          <a:lstStyle/>
          <a:p>
            <a:pPr algn="r">
              <a:lnSpc>
                <a:spcPts val="3000"/>
              </a:lnSpc>
              <a:spcBef>
                <a:spcPts val="2400"/>
              </a:spcBef>
              <a:spcAft>
                <a:spcPts val="2400"/>
              </a:spcAft>
              <a:buClr>
                <a:srgbClr val="000000"/>
              </a:buClr>
              <a:buFont typeface="Arial"/>
              <a:buNone/>
            </a:pPr>
            <a:r>
              <a:rPr lang="ar-EG" sz="2800" b="1" kern="0" dirty="0">
                <a:solidFill>
                  <a:srgbClr val="222222"/>
                </a:solidFill>
                <a:highlight>
                  <a:srgbClr val="FFFF00"/>
                </a:highlight>
                <a:latin typeface="Almarai"/>
                <a:ea typeface="Times New Roman" panose="02020603050405020304" pitchFamily="18" charset="0"/>
                <a:cs typeface="Times New Roman" panose="02020603050405020304" pitchFamily="18" charset="0"/>
                <a:sym typeface="Arial"/>
              </a:rPr>
              <a:t>4- </a:t>
            </a:r>
            <a:r>
              <a:rPr lang="ar-SA" sz="2800" b="1" kern="0" dirty="0">
                <a:solidFill>
                  <a:srgbClr val="222222"/>
                </a:solidFill>
                <a:highlight>
                  <a:srgbClr val="FFFF00"/>
                </a:highlight>
                <a:latin typeface="Almarai"/>
                <a:ea typeface="Times New Roman" panose="02020603050405020304" pitchFamily="18" charset="0"/>
                <a:cs typeface="Times New Roman" panose="02020603050405020304" pitchFamily="18" charset="0"/>
                <a:sym typeface="Arial"/>
              </a:rPr>
              <a:t>عدم التفاعل ومشاركة الرؤية بالقدر المطلوب</a:t>
            </a:r>
            <a:endParaRPr lang="en-GB" sz="2800" kern="100" dirty="0">
              <a:solidFill>
                <a:srgbClr val="000000"/>
              </a:solidFill>
              <a:highlight>
                <a:srgbClr val="FFFF00"/>
              </a:highlight>
              <a:ea typeface="Calibri" panose="020F0502020204030204" pitchFamily="34" charset="0"/>
              <a:cs typeface="Arial" panose="020B0604020202020204" pitchFamily="34" charset="0"/>
              <a:sym typeface="Arial"/>
            </a:endParaRPr>
          </a:p>
          <a:p>
            <a:pPr algn="r">
              <a:lnSpc>
                <a:spcPct val="200000"/>
              </a:lnSpc>
              <a:spcAft>
                <a:spcPts val="1650"/>
              </a:spcAft>
              <a:buClr>
                <a:srgbClr val="000000"/>
              </a:buClr>
              <a:buFont typeface="Arial"/>
              <a:buNone/>
            </a:pPr>
            <a:r>
              <a:rPr lang="ar-SA" sz="2700" kern="0" dirty="0">
                <a:solidFill>
                  <a:srgbClr val="333333"/>
                </a:solidFill>
                <a:latin typeface="Almarai"/>
                <a:ea typeface="Times New Roman" panose="02020603050405020304" pitchFamily="18" charset="0"/>
                <a:cs typeface="Times New Roman" panose="02020603050405020304" pitchFamily="18" charset="0"/>
                <a:sym typeface="Arial"/>
              </a:rPr>
              <a:t>يجب مشاركة الرؤية مع كافة الأشخاص فرداً فرداً باستمرار وبشكل جيد، ويجب أن يكون الناس على دراية بالرؤية على جميع المستويات التي سيحدث فيها التحول التنظيمي ويجب أن يؤمن بها كثير من الناس، وكذلك يجب تذكير الناس بهذه الرؤية باستمرار</a:t>
            </a:r>
            <a:r>
              <a:rPr lang="ar-EG" sz="2700" kern="0" dirty="0">
                <a:solidFill>
                  <a:srgbClr val="333333"/>
                </a:solidFill>
                <a:latin typeface="Almarai"/>
                <a:ea typeface="Times New Roman" panose="02020603050405020304" pitchFamily="18" charset="0"/>
                <a:cs typeface="Times New Roman" panose="02020603050405020304" pitchFamily="18" charset="0"/>
                <a:sym typeface="Arial"/>
              </a:rPr>
              <a:t> </a:t>
            </a:r>
            <a:r>
              <a:rPr lang="ar-SA" sz="2700" kern="0" dirty="0">
                <a:solidFill>
                  <a:srgbClr val="333333"/>
                </a:solidFill>
                <a:latin typeface="Almarai"/>
                <a:ea typeface="Times New Roman" panose="02020603050405020304" pitchFamily="18" charset="0"/>
                <a:cs typeface="Times New Roman" panose="02020603050405020304" pitchFamily="18" charset="0"/>
                <a:sym typeface="Arial"/>
              </a:rPr>
              <a:t>لا يكفي أن يشارك المدراء بمفردهم في تحديد الرؤية وأن يكون المدراء الكبار والمتوسطون هم فقط من يعرفون عنها، فإذا عرف الأشخاص الموجودون في المستويات الأدنى سبب الأوامر التي يتلقونها – أي رؤية المنظمة – فسيحاولون تحقيق هذا التحول التنظيمي بحافز إضافي</a:t>
            </a:r>
            <a:endParaRPr lang="en-US" sz="2700" kern="0" dirty="0">
              <a:solidFill>
                <a:srgbClr val="000000"/>
              </a:solidFill>
              <a:ea typeface="Calibri"/>
              <a:cs typeface="Arial"/>
              <a:sym typeface="Arial"/>
            </a:endParaRPr>
          </a:p>
        </p:txBody>
      </p:sp>
    </p:spTree>
    <p:extLst>
      <p:ext uri="{BB962C8B-B14F-4D97-AF65-F5344CB8AC3E}">
        <p14:creationId xmlns:p14="http://schemas.microsoft.com/office/powerpoint/2010/main" val="2318348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3736" y="1361872"/>
            <a:ext cx="11809269" cy="5038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FC10BFD1-F059-F7BD-3ED7-51B3352A711F}"/>
              </a:ext>
            </a:extLst>
          </p:cNvPr>
          <p:cNvSpPr/>
          <p:nvPr/>
        </p:nvSpPr>
        <p:spPr>
          <a:xfrm>
            <a:off x="311175" y="683677"/>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الأولى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sp>
        <p:nvSpPr>
          <p:cNvPr id="3" name="مستطيل 4">
            <a:extLst>
              <a:ext uri="{FF2B5EF4-FFF2-40B4-BE49-F238E27FC236}">
                <a16:creationId xmlns:a16="http://schemas.microsoft.com/office/drawing/2014/main" id="{CC436F69-0F09-23B4-00E8-5050B3706C18}"/>
              </a:ext>
            </a:extLst>
          </p:cNvPr>
          <p:cNvSpPr/>
          <p:nvPr/>
        </p:nvSpPr>
        <p:spPr>
          <a:xfrm>
            <a:off x="30901" y="1726843"/>
            <a:ext cx="11937363" cy="4372800"/>
          </a:xfrm>
          <a:prstGeom prst="rect">
            <a:avLst/>
          </a:prstGeom>
        </p:spPr>
        <p:txBody>
          <a:bodyPr wrap="square">
            <a:spAutoFit/>
          </a:bodyPr>
          <a:lstStyle/>
          <a:p>
            <a:pPr algn="r">
              <a:lnSpc>
                <a:spcPts val="3000"/>
              </a:lnSpc>
              <a:spcBef>
                <a:spcPts val="2400"/>
              </a:spcBef>
              <a:spcAft>
                <a:spcPts val="2400"/>
              </a:spcAft>
              <a:buClr>
                <a:srgbClr val="000000"/>
              </a:buClr>
              <a:buFont typeface="Arial"/>
              <a:buNone/>
            </a:pPr>
            <a:r>
              <a:rPr lang="ar-EG" sz="2800" b="1" kern="0" dirty="0">
                <a:solidFill>
                  <a:srgbClr val="222222"/>
                </a:solidFill>
                <a:highlight>
                  <a:srgbClr val="FFFF00"/>
                </a:highlight>
                <a:latin typeface="Almarai"/>
                <a:ea typeface="Times New Roman" panose="02020603050405020304" pitchFamily="18" charset="0"/>
                <a:cs typeface="Times New Roman" panose="02020603050405020304" pitchFamily="18" charset="0"/>
                <a:sym typeface="Arial"/>
              </a:rPr>
              <a:t>5- </a:t>
            </a:r>
            <a:r>
              <a:rPr lang="ar-SA" sz="2800" b="1" kern="0" dirty="0">
                <a:solidFill>
                  <a:srgbClr val="222222"/>
                </a:solidFill>
                <a:highlight>
                  <a:srgbClr val="FFFF00"/>
                </a:highlight>
                <a:latin typeface="Almarai"/>
                <a:ea typeface="Times New Roman" panose="02020603050405020304" pitchFamily="18" charset="0"/>
                <a:cs typeface="Times New Roman" panose="02020603050405020304" pitchFamily="18" charset="0"/>
                <a:sym typeface="Arial"/>
              </a:rPr>
              <a:t>عدم إزالة العقبات من أمام الرؤية الجديدة</a:t>
            </a:r>
            <a:endParaRPr lang="en-GB" sz="2800" kern="100" dirty="0">
              <a:solidFill>
                <a:srgbClr val="000000"/>
              </a:solidFill>
              <a:highlight>
                <a:srgbClr val="FFFF00"/>
              </a:highlight>
              <a:ea typeface="Calibri" panose="020F0502020204030204" pitchFamily="34" charset="0"/>
              <a:cs typeface="Arial" panose="020B0604020202020204" pitchFamily="34" charset="0"/>
              <a:sym typeface="Arial"/>
            </a:endParaRPr>
          </a:p>
          <a:p>
            <a:pPr algn="r">
              <a:lnSpc>
                <a:spcPct val="200000"/>
              </a:lnSpc>
              <a:spcAft>
                <a:spcPts val="1650"/>
              </a:spcAft>
              <a:buClr>
                <a:srgbClr val="000000"/>
              </a:buClr>
              <a:buFont typeface="Arial"/>
              <a:buNone/>
            </a:pPr>
            <a:r>
              <a:rPr lang="ar-SA" sz="2400" b="1" kern="0" dirty="0">
                <a:solidFill>
                  <a:srgbClr val="333333"/>
                </a:solidFill>
                <a:latin typeface="Almarai"/>
                <a:ea typeface="Times New Roman" panose="02020603050405020304" pitchFamily="18" charset="0"/>
                <a:cs typeface="Times New Roman" panose="02020603050405020304" pitchFamily="18" charset="0"/>
                <a:sym typeface="Arial"/>
              </a:rPr>
              <a:t>بالتأكيد ستكون هناك عقبات أمام تحقُّق الرؤية الموضوعة في المنظمة، ويمكن لهذه العقبات أن تكون هي بعض القوانين القائمة، وكذلك يمكن أن يكون جزء من الثقافة التنظيمية عقبةً جدية في طريق هذا التغيير، وفي كثير من الحالات يؤدي الموظفون أو بعض أصحاب المصلحة إلى فشل التغيير في المنظمات من خلال تعطيلهم أو عدم تعاونهم</a:t>
            </a:r>
            <a:r>
              <a:rPr lang="ar-EG" sz="2400" b="1" kern="0" dirty="0">
                <a:solidFill>
                  <a:srgbClr val="333333"/>
                </a:solidFill>
                <a:latin typeface="Almarai"/>
                <a:ea typeface="Times New Roman" panose="02020603050405020304" pitchFamily="18" charset="0"/>
                <a:cs typeface="Times New Roman" panose="02020603050405020304" pitchFamily="18" charset="0"/>
                <a:sym typeface="Arial"/>
              </a:rPr>
              <a:t> </a:t>
            </a:r>
            <a:r>
              <a:rPr lang="ar-SA" sz="2400" b="1" kern="0" dirty="0">
                <a:solidFill>
                  <a:srgbClr val="333333"/>
                </a:solidFill>
                <a:latin typeface="Almarai"/>
                <a:ea typeface="Times New Roman" panose="02020603050405020304" pitchFamily="18" charset="0"/>
                <a:cs typeface="Times New Roman" panose="02020603050405020304" pitchFamily="18" charset="0"/>
                <a:sym typeface="Arial"/>
              </a:rPr>
              <a:t>في هذه الحالات يجب على التحالف المتشكل أن يحاول التغلب على هذه العقبات بطرق مختلفة، كما أن الاستخدام الأمثل للموارد مهم للغاية من أجل تنفيذ برنامج التحول التنظيمي</a:t>
            </a:r>
            <a:endParaRPr lang="en-US" sz="2400" b="1" kern="0" dirty="0">
              <a:solidFill>
                <a:srgbClr val="000000"/>
              </a:solidFill>
              <a:ea typeface="Calibri"/>
              <a:cs typeface="Arial"/>
              <a:sym typeface="Arial"/>
            </a:endParaRPr>
          </a:p>
        </p:txBody>
      </p:sp>
    </p:spTree>
    <p:extLst>
      <p:ext uri="{BB962C8B-B14F-4D97-AF65-F5344CB8AC3E}">
        <p14:creationId xmlns:p14="http://schemas.microsoft.com/office/powerpoint/2010/main" val="41529635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1365" y="1361872"/>
            <a:ext cx="11809269" cy="5038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FC10BFD1-F059-F7BD-3ED7-51B3352A711F}"/>
              </a:ext>
            </a:extLst>
          </p:cNvPr>
          <p:cNvSpPr/>
          <p:nvPr/>
        </p:nvSpPr>
        <p:spPr>
          <a:xfrm>
            <a:off x="311175" y="683677"/>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الأولى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sp>
        <p:nvSpPr>
          <p:cNvPr id="3" name="مستطيل 4">
            <a:extLst>
              <a:ext uri="{FF2B5EF4-FFF2-40B4-BE49-F238E27FC236}">
                <a16:creationId xmlns:a16="http://schemas.microsoft.com/office/drawing/2014/main" id="{A219BB87-5F17-ABAD-5FFB-FCC8D976985B}"/>
              </a:ext>
            </a:extLst>
          </p:cNvPr>
          <p:cNvSpPr/>
          <p:nvPr/>
        </p:nvSpPr>
        <p:spPr>
          <a:xfrm>
            <a:off x="71556" y="1430046"/>
            <a:ext cx="11809269" cy="4970720"/>
          </a:xfrm>
          <a:prstGeom prst="rect">
            <a:avLst/>
          </a:prstGeom>
        </p:spPr>
        <p:txBody>
          <a:bodyPr wrap="square">
            <a:spAutoFit/>
          </a:bodyPr>
          <a:lstStyle/>
          <a:p>
            <a:pPr algn="r">
              <a:lnSpc>
                <a:spcPts val="3000"/>
              </a:lnSpc>
              <a:spcBef>
                <a:spcPts val="2400"/>
              </a:spcBef>
              <a:spcAft>
                <a:spcPts val="2400"/>
              </a:spcAft>
              <a:buClr>
                <a:srgbClr val="000000"/>
              </a:buClr>
              <a:buFont typeface="Arial"/>
              <a:buNone/>
            </a:pPr>
            <a:r>
              <a:rPr lang="ar-SA" sz="2800" b="1" kern="0" dirty="0">
                <a:solidFill>
                  <a:srgbClr val="222222"/>
                </a:solidFill>
                <a:highlight>
                  <a:srgbClr val="FFFF00"/>
                </a:highlight>
                <a:latin typeface="Almarai"/>
                <a:ea typeface="Times New Roman" panose="02020603050405020304" pitchFamily="18" charset="0"/>
                <a:cs typeface="Times New Roman" panose="02020603050405020304" pitchFamily="18" charset="0"/>
                <a:sym typeface="Arial"/>
              </a:rPr>
              <a:t>عدم وجود تخطيط منهجي وعدم إنشاء خطوات قصيرة المدى</a:t>
            </a:r>
            <a:endParaRPr lang="en-GB" sz="2800" kern="100" dirty="0">
              <a:solidFill>
                <a:srgbClr val="000000"/>
              </a:solidFill>
              <a:highlight>
                <a:srgbClr val="FFFF00"/>
              </a:highlight>
              <a:ea typeface="Calibri" panose="020F0502020204030204" pitchFamily="34" charset="0"/>
              <a:cs typeface="Arial" panose="020B0604020202020204" pitchFamily="34" charset="0"/>
              <a:sym typeface="Arial"/>
            </a:endParaRPr>
          </a:p>
          <a:p>
            <a:pPr algn="r">
              <a:lnSpc>
                <a:spcPct val="200000"/>
              </a:lnSpc>
              <a:spcAft>
                <a:spcPts val="1650"/>
              </a:spcAft>
              <a:buClr>
                <a:srgbClr val="000000"/>
              </a:buClr>
              <a:buFont typeface="Arial"/>
              <a:buNone/>
            </a:pPr>
            <a:r>
              <a:rPr lang="ar-SA" sz="2800" kern="0" dirty="0">
                <a:solidFill>
                  <a:srgbClr val="333333"/>
                </a:solidFill>
                <a:latin typeface="Almarai"/>
                <a:ea typeface="Times New Roman" panose="02020603050405020304" pitchFamily="18" charset="0"/>
                <a:cs typeface="Times New Roman" panose="02020603050405020304" pitchFamily="18" charset="0"/>
                <a:sym typeface="Arial"/>
              </a:rPr>
              <a:t>إذا لم تكن هناك خطة واضحة مبنية خطوةً خطوة للتحول في المنظمة فلن تعرف في كل لحظة من العملية مكانك في مسار التغيير ومدى نجاح العملية حتى الآن، في الواقع يساعدك البرنامج الموضوع خطوةً خطوة </a:t>
            </a:r>
            <a:r>
              <a:rPr lang="ar-EG" sz="2800" kern="0" dirty="0">
                <a:solidFill>
                  <a:srgbClr val="333333"/>
                </a:solidFill>
                <a:latin typeface="Almarai"/>
                <a:ea typeface="Times New Roman" panose="02020603050405020304" pitchFamily="18" charset="0"/>
                <a:cs typeface="Times New Roman" panose="02020603050405020304" pitchFamily="18" charset="0"/>
                <a:sym typeface="Arial"/>
              </a:rPr>
              <a:t> </a:t>
            </a:r>
            <a:r>
              <a:rPr lang="ar-SA" sz="2800" kern="0" dirty="0">
                <a:solidFill>
                  <a:srgbClr val="333333"/>
                </a:solidFill>
                <a:latin typeface="Almarai"/>
                <a:ea typeface="Times New Roman" panose="02020603050405020304" pitchFamily="18" charset="0"/>
                <a:cs typeface="Times New Roman" panose="02020603050405020304" pitchFamily="18" charset="0"/>
                <a:sym typeface="Arial"/>
              </a:rPr>
              <a:t>قياس الأداء ومدى نجاح العملية أو فشلها بشكل أفضل</a:t>
            </a:r>
            <a:r>
              <a:rPr lang="ar-EG" sz="2800" kern="0" dirty="0">
                <a:solidFill>
                  <a:srgbClr val="333333"/>
                </a:solidFill>
                <a:latin typeface="Almarai"/>
                <a:ea typeface="Times New Roman" panose="02020603050405020304" pitchFamily="18" charset="0"/>
                <a:cs typeface="Times New Roman" panose="02020603050405020304" pitchFamily="18" charset="0"/>
                <a:sym typeface="Arial"/>
              </a:rPr>
              <a:t> </a:t>
            </a:r>
            <a:r>
              <a:rPr lang="ar-SA" sz="2800" kern="0" dirty="0">
                <a:solidFill>
                  <a:srgbClr val="333333"/>
                </a:solidFill>
                <a:latin typeface="Almarai"/>
                <a:ea typeface="Times New Roman" panose="02020603050405020304" pitchFamily="18" charset="0"/>
                <a:cs typeface="Times New Roman" panose="02020603050405020304" pitchFamily="18" charset="0"/>
                <a:sym typeface="Arial"/>
              </a:rPr>
              <a:t>بما أن مسار التحولات التنظيمية صعب ومرهق فإن تحديد خطوات صغيرة قصيرة المدى في المراحل الوسطى يساعد الأشخاص المشاركين في التحول التنظيمي على إيجاد حافز أكبر لمواصلة العمل من خلال الشعور بالانتصار في العملية</a:t>
            </a:r>
            <a:endParaRPr lang="en-US" sz="2800" kern="0" dirty="0">
              <a:solidFill>
                <a:srgbClr val="000000"/>
              </a:solidFill>
              <a:ea typeface="Calibri"/>
              <a:cs typeface="Arial"/>
              <a:sym typeface="Arial"/>
            </a:endParaRPr>
          </a:p>
        </p:txBody>
      </p:sp>
    </p:spTree>
    <p:extLst>
      <p:ext uri="{BB962C8B-B14F-4D97-AF65-F5344CB8AC3E}">
        <p14:creationId xmlns:p14="http://schemas.microsoft.com/office/powerpoint/2010/main" val="2580462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3736" y="1361872"/>
            <a:ext cx="11809269" cy="5038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FC10BFD1-F059-F7BD-3ED7-51B3352A711F}"/>
              </a:ext>
            </a:extLst>
          </p:cNvPr>
          <p:cNvSpPr/>
          <p:nvPr/>
        </p:nvSpPr>
        <p:spPr>
          <a:xfrm>
            <a:off x="311175" y="683677"/>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الأولى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sp>
        <p:nvSpPr>
          <p:cNvPr id="3" name="مستطيل 4">
            <a:extLst>
              <a:ext uri="{FF2B5EF4-FFF2-40B4-BE49-F238E27FC236}">
                <a16:creationId xmlns:a16="http://schemas.microsoft.com/office/drawing/2014/main" id="{74D31CC6-69C3-2F05-2B9C-F397C54F3678}"/>
              </a:ext>
            </a:extLst>
          </p:cNvPr>
          <p:cNvSpPr/>
          <p:nvPr/>
        </p:nvSpPr>
        <p:spPr>
          <a:xfrm>
            <a:off x="-60655" y="1727339"/>
            <a:ext cx="12028919" cy="3768789"/>
          </a:xfrm>
          <a:prstGeom prst="rect">
            <a:avLst/>
          </a:prstGeom>
        </p:spPr>
        <p:txBody>
          <a:bodyPr wrap="square">
            <a:spAutoFit/>
          </a:bodyPr>
          <a:lstStyle/>
          <a:p>
            <a:pPr algn="r">
              <a:lnSpc>
                <a:spcPts val="3000"/>
              </a:lnSpc>
              <a:spcBef>
                <a:spcPts val="2400"/>
              </a:spcBef>
              <a:spcAft>
                <a:spcPts val="2400"/>
              </a:spcAft>
              <a:buClr>
                <a:srgbClr val="000000"/>
              </a:buClr>
              <a:buFont typeface="Arial"/>
              <a:buNone/>
            </a:pPr>
            <a:r>
              <a:rPr lang="ar-SA" sz="2000" b="1" kern="0" dirty="0">
                <a:solidFill>
                  <a:srgbClr val="222222"/>
                </a:solidFill>
                <a:highlight>
                  <a:srgbClr val="FFFF00"/>
                </a:highlight>
                <a:latin typeface="Almarai"/>
                <a:ea typeface="Times New Roman" panose="02020603050405020304" pitchFamily="18" charset="0"/>
                <a:cs typeface="Times New Roman" panose="02020603050405020304" pitchFamily="18" charset="0"/>
                <a:sym typeface="Arial"/>
              </a:rPr>
              <a:t>عدم ترسيخ التغيير في ثقافة المنظمة</a:t>
            </a:r>
            <a:endParaRPr lang="en-GB" sz="2000" kern="100" dirty="0">
              <a:solidFill>
                <a:srgbClr val="000000"/>
              </a:solidFill>
              <a:highlight>
                <a:srgbClr val="FFFF00"/>
              </a:highlight>
              <a:ea typeface="Calibri" panose="020F0502020204030204" pitchFamily="34" charset="0"/>
              <a:cs typeface="Arial" panose="020B0604020202020204" pitchFamily="34" charset="0"/>
              <a:sym typeface="Arial"/>
            </a:endParaRPr>
          </a:p>
          <a:p>
            <a:pPr algn="r">
              <a:lnSpc>
                <a:spcPct val="200000"/>
              </a:lnSpc>
              <a:spcAft>
                <a:spcPts val="1650"/>
              </a:spcAft>
              <a:buClr>
                <a:srgbClr val="000000"/>
              </a:buClr>
              <a:buFont typeface="Arial"/>
              <a:buNone/>
            </a:pPr>
            <a:r>
              <a:rPr lang="ar-SA" sz="2000" kern="0" dirty="0">
                <a:solidFill>
                  <a:srgbClr val="333333"/>
                </a:solidFill>
                <a:latin typeface="Almarai"/>
                <a:ea typeface="Times New Roman" panose="02020603050405020304" pitchFamily="18" charset="0"/>
                <a:cs typeface="Times New Roman" panose="02020603050405020304" pitchFamily="18" charset="0"/>
                <a:sym typeface="Arial"/>
              </a:rPr>
              <a:t>في كثير من الحالات يُعتقد أن العمل قد انتهى بعد الانتهاء من خطوات التحويل، هذا في حين أنه يجب اتخاذ تدابير أساسية في ثقافة المنظمة وبنيتها التحتية من أجل ترسيخ التحول وإضفاء الطابع المؤسسي عليه مما سيؤدي إلى استدامته في المستقبل وعدم قابلية التراجع عنه إلى الظروف التي كانت قبل التحول</a:t>
            </a:r>
            <a:r>
              <a:rPr lang="ar-EG" sz="2000" kern="0" dirty="0">
                <a:solidFill>
                  <a:srgbClr val="333333"/>
                </a:solidFill>
                <a:latin typeface="Almarai"/>
                <a:ea typeface="Times New Roman" panose="02020603050405020304" pitchFamily="18" charset="0"/>
                <a:cs typeface="Times New Roman" panose="02020603050405020304" pitchFamily="18" charset="0"/>
                <a:sym typeface="Arial"/>
              </a:rPr>
              <a:t> </a:t>
            </a:r>
            <a:r>
              <a:rPr lang="ar-SA" sz="2000" kern="0" dirty="0">
                <a:solidFill>
                  <a:srgbClr val="333333"/>
                </a:solidFill>
                <a:latin typeface="Almarai"/>
                <a:ea typeface="Times New Roman" panose="02020603050405020304" pitchFamily="18" charset="0"/>
                <a:cs typeface="Times New Roman" panose="02020603050405020304" pitchFamily="18" charset="0"/>
                <a:sym typeface="Arial"/>
              </a:rPr>
              <a:t>أحد العوامل المؤثرة في هذه الحالة هو ثقافة المنظمة، ففي الواقع يجب تغيير ثقافة المنظمة تدريجياً بحيث يتم الاعتراف بالتحول رسمياً وتحويله إلى روتين جديد للمنظمة</a:t>
            </a:r>
            <a:r>
              <a:rPr lang="ar-EG" sz="2000" kern="0" dirty="0">
                <a:solidFill>
                  <a:srgbClr val="333333"/>
                </a:solidFill>
                <a:latin typeface="Almarai"/>
                <a:ea typeface="Times New Roman" panose="02020603050405020304" pitchFamily="18" charset="0"/>
                <a:cs typeface="Times New Roman" panose="02020603050405020304" pitchFamily="18" charset="0"/>
                <a:sym typeface="Arial"/>
              </a:rPr>
              <a:t> </a:t>
            </a:r>
            <a:r>
              <a:rPr lang="ar-SA" sz="2000" kern="0" dirty="0">
                <a:solidFill>
                  <a:srgbClr val="333333"/>
                </a:solidFill>
                <a:latin typeface="Almarai"/>
                <a:ea typeface="Times New Roman" panose="02020603050405020304" pitchFamily="18" charset="0"/>
                <a:cs typeface="Times New Roman" panose="02020603050405020304" pitchFamily="18" charset="0"/>
                <a:sym typeface="Arial"/>
              </a:rPr>
              <a:t>الأمر الآخر المهم للغاية هو الوقت، ففي الواقع يجب التأكد من مرور ما يكفي من الوقت لإضفاء الطابع المؤسسي على التغييرات على المستويات المختلفة والأجيال المختلفة من الأفراد والموظفين بما في ذلك الأشخاص الأقدم والموظفون الجدد</a:t>
            </a:r>
            <a:endParaRPr lang="en-US" sz="2000" kern="700" dirty="0">
              <a:solidFill>
                <a:srgbClr val="000000"/>
              </a:solidFill>
              <a:latin typeface="Times New Roman"/>
              <a:ea typeface="Times New Roman"/>
              <a:cs typeface="Traditional Arabic"/>
              <a:sym typeface="Arial"/>
            </a:endParaRPr>
          </a:p>
        </p:txBody>
      </p:sp>
    </p:spTree>
    <p:extLst>
      <p:ext uri="{BB962C8B-B14F-4D97-AF65-F5344CB8AC3E}">
        <p14:creationId xmlns:p14="http://schemas.microsoft.com/office/powerpoint/2010/main" val="16291418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3736" y="1361872"/>
            <a:ext cx="11809269" cy="5038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FC10BFD1-F059-F7BD-3ED7-51B3352A711F}"/>
              </a:ext>
            </a:extLst>
          </p:cNvPr>
          <p:cNvSpPr/>
          <p:nvPr/>
        </p:nvSpPr>
        <p:spPr>
          <a:xfrm>
            <a:off x="311175" y="683677"/>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الأولى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sp>
        <p:nvSpPr>
          <p:cNvPr id="3" name="TextBox 2">
            <a:extLst>
              <a:ext uri="{FF2B5EF4-FFF2-40B4-BE49-F238E27FC236}">
                <a16:creationId xmlns:a16="http://schemas.microsoft.com/office/drawing/2014/main" id="{D705848B-47A4-9EC4-7C77-8A8DC74D75B7}"/>
              </a:ext>
            </a:extLst>
          </p:cNvPr>
          <p:cNvSpPr txBox="1"/>
          <p:nvPr/>
        </p:nvSpPr>
        <p:spPr>
          <a:xfrm>
            <a:off x="1653701" y="1626471"/>
            <a:ext cx="9970851" cy="4509696"/>
          </a:xfrm>
          <a:prstGeom prst="rect">
            <a:avLst/>
          </a:prstGeom>
          <a:noFill/>
        </p:spPr>
        <p:txBody>
          <a:bodyPr wrap="square">
            <a:spAutoFit/>
          </a:bodyPr>
          <a:lstStyle/>
          <a:p>
            <a:pPr algn="r" rtl="1">
              <a:lnSpc>
                <a:spcPct val="130000"/>
              </a:lnSpc>
              <a:buClr>
                <a:srgbClr val="000000"/>
              </a:buClr>
              <a:buFont typeface="Arial"/>
              <a:buNone/>
            </a:pPr>
            <a:r>
              <a:rPr lang="ar-EG" sz="3200" b="1" kern="0" dirty="0">
                <a:solidFill>
                  <a:srgbClr val="E7E6E6">
                    <a:lumMod val="25000"/>
                  </a:srgbClr>
                </a:solidFill>
                <a:highlight>
                  <a:srgbClr val="FFFF00"/>
                </a:highlight>
                <a:latin typeface="Simplified Arabic" pitchFamily="18" charset="-78"/>
                <a:ea typeface="Calibri" panose="020F0502020204030204" pitchFamily="34" charset="0"/>
                <a:cs typeface="Times New Roman" panose="02020603050405020304" pitchFamily="18" charset="0"/>
                <a:sym typeface="Arial"/>
              </a:rPr>
              <a:t>ملخص المحاضرة :</a:t>
            </a:r>
          </a:p>
          <a:p>
            <a:pPr algn="r" rtl="1">
              <a:lnSpc>
                <a:spcPct val="130000"/>
              </a:lnSpc>
              <a:buClr>
                <a:srgbClr val="000000"/>
              </a:buClr>
              <a:buFont typeface="Arial"/>
              <a:buNone/>
            </a:pPr>
            <a:r>
              <a:rPr lang="ar-EG" sz="3200" b="1" kern="0" dirty="0">
                <a:solidFill>
                  <a:srgbClr val="E7E6E6">
                    <a:lumMod val="25000"/>
                  </a:srgbClr>
                </a:solidFill>
                <a:highlight>
                  <a:srgbClr val="FFFF00"/>
                </a:highlight>
                <a:latin typeface="Simplified Arabic" pitchFamily="18" charset="-78"/>
                <a:ea typeface="Calibri" panose="020F0502020204030204" pitchFamily="34" charset="0"/>
                <a:cs typeface="Times New Roman" panose="02020603050405020304" pitchFamily="18" charset="0"/>
                <a:sym typeface="Arial"/>
              </a:rPr>
              <a:t>1-  تناولنا مفهوم التغيير وأهميته</a:t>
            </a:r>
          </a:p>
          <a:p>
            <a:pPr algn="r" rtl="1">
              <a:lnSpc>
                <a:spcPct val="130000"/>
              </a:lnSpc>
              <a:buClr>
                <a:srgbClr val="000000"/>
              </a:buClr>
              <a:buFont typeface="Arial"/>
              <a:buNone/>
            </a:pPr>
            <a:r>
              <a:rPr lang="ar-EG" sz="3200" b="1" kern="0" dirty="0">
                <a:solidFill>
                  <a:srgbClr val="E7E6E6">
                    <a:lumMod val="25000"/>
                  </a:srgbClr>
                </a:solidFill>
                <a:highlight>
                  <a:srgbClr val="FFFF00"/>
                </a:highlight>
                <a:latin typeface="Simplified Arabic" pitchFamily="18" charset="-78"/>
                <a:ea typeface="Calibri" panose="020F0502020204030204" pitchFamily="34" charset="0"/>
                <a:cs typeface="Times New Roman" panose="02020603050405020304" pitchFamily="18" charset="0"/>
                <a:sym typeface="Arial"/>
              </a:rPr>
              <a:t>2- تناولنا  أسباب التغيير</a:t>
            </a:r>
          </a:p>
          <a:p>
            <a:pPr algn="r" rtl="1">
              <a:lnSpc>
                <a:spcPct val="130000"/>
              </a:lnSpc>
              <a:buClr>
                <a:srgbClr val="000000"/>
              </a:buClr>
              <a:buFont typeface="Arial"/>
              <a:buNone/>
            </a:pPr>
            <a:r>
              <a:rPr lang="ar-EG" sz="3200" b="1" kern="0" dirty="0">
                <a:solidFill>
                  <a:srgbClr val="E7E6E6">
                    <a:lumMod val="25000"/>
                  </a:srgbClr>
                </a:solidFill>
                <a:highlight>
                  <a:srgbClr val="FFFF00"/>
                </a:highlight>
                <a:latin typeface="Simplified Arabic" pitchFamily="18" charset="-78"/>
                <a:ea typeface="Calibri" panose="020F0502020204030204" pitchFamily="34" charset="0"/>
                <a:cs typeface="Times New Roman" panose="02020603050405020304" pitchFamily="18" charset="0"/>
                <a:sym typeface="Arial"/>
              </a:rPr>
              <a:t>3-  تناولنا أهداف التغيير</a:t>
            </a:r>
          </a:p>
          <a:p>
            <a:pPr algn="r" rtl="1">
              <a:lnSpc>
                <a:spcPct val="130000"/>
              </a:lnSpc>
              <a:buClr>
                <a:srgbClr val="000000"/>
              </a:buClr>
              <a:buFont typeface="Arial"/>
              <a:buNone/>
            </a:pPr>
            <a:r>
              <a:rPr lang="ar-EG" sz="3200" b="1" kern="0" dirty="0">
                <a:solidFill>
                  <a:srgbClr val="E7E6E6">
                    <a:lumMod val="25000"/>
                  </a:srgbClr>
                </a:solidFill>
                <a:highlight>
                  <a:srgbClr val="FFFF00"/>
                </a:highlight>
                <a:latin typeface="Simplified Arabic" pitchFamily="18" charset="-78"/>
                <a:ea typeface="Calibri" panose="020F0502020204030204" pitchFamily="34" charset="0"/>
                <a:cs typeface="Times New Roman" panose="02020603050405020304" pitchFamily="18" charset="0"/>
                <a:sym typeface="Arial"/>
              </a:rPr>
              <a:t>4- تناولنا مسؤولية التغيير</a:t>
            </a:r>
          </a:p>
          <a:p>
            <a:pPr algn="r" rtl="1">
              <a:lnSpc>
                <a:spcPct val="130000"/>
              </a:lnSpc>
              <a:buClr>
                <a:srgbClr val="000000"/>
              </a:buClr>
              <a:buFont typeface="Arial"/>
              <a:buNone/>
            </a:pPr>
            <a:r>
              <a:rPr lang="ar-EG" sz="3200" b="1" kern="0" dirty="0">
                <a:solidFill>
                  <a:srgbClr val="E7E6E6">
                    <a:lumMod val="25000"/>
                  </a:srgbClr>
                </a:solidFill>
                <a:highlight>
                  <a:srgbClr val="FFFF00"/>
                </a:highlight>
                <a:latin typeface="Simplified Arabic" pitchFamily="18" charset="-78"/>
                <a:ea typeface="Calibri" panose="020F0502020204030204" pitchFamily="34" charset="0"/>
                <a:cs typeface="Times New Roman" panose="02020603050405020304" pitchFamily="18" charset="0"/>
                <a:sym typeface="Arial"/>
              </a:rPr>
              <a:t>5- تناولنا خصائص التغيير</a:t>
            </a:r>
          </a:p>
          <a:p>
            <a:pPr algn="r" rtl="1">
              <a:lnSpc>
                <a:spcPct val="130000"/>
              </a:lnSpc>
              <a:buClr>
                <a:srgbClr val="000000"/>
              </a:buClr>
              <a:buFont typeface="Arial"/>
              <a:buNone/>
            </a:pPr>
            <a:r>
              <a:rPr lang="ar-EG" sz="3200" b="1" kern="0" dirty="0">
                <a:solidFill>
                  <a:srgbClr val="E7E6E6">
                    <a:lumMod val="25000"/>
                  </a:srgbClr>
                </a:solidFill>
                <a:highlight>
                  <a:srgbClr val="FFFF00"/>
                </a:highlight>
                <a:latin typeface="Simplified Arabic" pitchFamily="18" charset="-78"/>
                <a:ea typeface="Calibri" panose="020F0502020204030204" pitchFamily="34" charset="0"/>
                <a:cs typeface="Times New Roman" panose="02020603050405020304" pitchFamily="18" charset="0"/>
                <a:sym typeface="Arial"/>
              </a:rPr>
              <a:t>6- تناولنا معوقات التغيير</a:t>
            </a:r>
          </a:p>
        </p:txBody>
      </p:sp>
    </p:spTree>
    <p:extLst>
      <p:ext uri="{BB962C8B-B14F-4D97-AF65-F5344CB8AC3E}">
        <p14:creationId xmlns:p14="http://schemas.microsoft.com/office/powerpoint/2010/main" val="1176716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3736" y="1361872"/>
            <a:ext cx="11809269" cy="5038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FC10BFD1-F059-F7BD-3ED7-51B3352A711F}"/>
              </a:ext>
            </a:extLst>
          </p:cNvPr>
          <p:cNvSpPr/>
          <p:nvPr/>
        </p:nvSpPr>
        <p:spPr>
          <a:xfrm>
            <a:off x="311175" y="683677"/>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الأولى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sp>
        <p:nvSpPr>
          <p:cNvPr id="3" name="TextBox 2">
            <a:extLst>
              <a:ext uri="{FF2B5EF4-FFF2-40B4-BE49-F238E27FC236}">
                <a16:creationId xmlns:a16="http://schemas.microsoft.com/office/drawing/2014/main" id="{1DE0986F-5DB9-D9A6-BE77-E23936A3ED57}"/>
              </a:ext>
            </a:extLst>
          </p:cNvPr>
          <p:cNvSpPr txBox="1"/>
          <p:nvPr/>
        </p:nvSpPr>
        <p:spPr>
          <a:xfrm>
            <a:off x="1110009" y="1956698"/>
            <a:ext cx="10369152" cy="3539430"/>
          </a:xfrm>
          <a:prstGeom prst="rect">
            <a:avLst/>
          </a:prstGeom>
          <a:noFill/>
        </p:spPr>
        <p:txBody>
          <a:bodyPr wrap="square">
            <a:spAutoFit/>
          </a:bodyPr>
          <a:lstStyle/>
          <a:p>
            <a:pPr algn="r" fontAlgn="base">
              <a:buClr>
                <a:srgbClr val="000000"/>
              </a:buClr>
              <a:buFont typeface="Arial"/>
              <a:buNone/>
            </a:pPr>
            <a:r>
              <a:rPr lang="ar-EG" sz="3200" b="1" kern="0" dirty="0">
                <a:solidFill>
                  <a:srgbClr val="FF0000"/>
                </a:solidFill>
                <a:latin typeface="Tahoma" panose="020B0604030504040204" pitchFamily="34" charset="0"/>
                <a:sym typeface="Arial"/>
              </a:rPr>
              <a:t>مراجع المقرر :</a:t>
            </a:r>
            <a:endParaRPr lang="ar-SA" sz="3200" b="1" kern="0" dirty="0">
              <a:solidFill>
                <a:srgbClr val="FF0000"/>
              </a:solidFill>
              <a:latin typeface="Simplified Arabic" pitchFamily="18" charset="-78"/>
              <a:cs typeface="Simplified Arabic" pitchFamily="18" charset="-78"/>
              <a:sym typeface="Arial"/>
            </a:endParaRPr>
          </a:p>
          <a:p>
            <a:pPr algn="just" fontAlgn="base">
              <a:buClr>
                <a:srgbClr val="000000"/>
              </a:buClr>
              <a:buFont typeface="Arial"/>
              <a:buNone/>
            </a:pPr>
            <a:r>
              <a:rPr lang="en-GB" sz="3200" kern="0" dirty="0">
                <a:solidFill>
                  <a:srgbClr val="000000"/>
                </a:solidFill>
                <a:latin typeface="Arial"/>
                <a:cs typeface="Arial"/>
                <a:sym typeface="Arial"/>
              </a:rPr>
              <a:t> </a:t>
            </a:r>
            <a:r>
              <a:rPr lang="ar-EG" sz="3200" kern="0" dirty="0">
                <a:solidFill>
                  <a:srgbClr val="000000"/>
                </a:solidFill>
                <a:latin typeface="Arial"/>
                <a:sym typeface="Arial"/>
              </a:rPr>
              <a:t>- </a:t>
            </a:r>
            <a:r>
              <a:rPr lang="ar-JO" sz="3200" kern="0" dirty="0">
                <a:solidFill>
                  <a:srgbClr val="000000"/>
                </a:solidFill>
                <a:latin typeface="Arial"/>
                <a:sym typeface="Arial"/>
              </a:rPr>
              <a:t>الحريري, رافده(2011 ). إ</a:t>
            </a:r>
            <a:r>
              <a:rPr lang="ar-SA" sz="3200" kern="0" dirty="0">
                <a:solidFill>
                  <a:srgbClr val="000000"/>
                </a:solidFill>
                <a:latin typeface="Arial"/>
                <a:sym typeface="Arial"/>
              </a:rPr>
              <a:t>دارة التغيير في المؤسسات التربوية. عمان: دار الثقافة للنشر والتوزيع.</a:t>
            </a:r>
            <a:r>
              <a:rPr lang="ar-EG" sz="3200" kern="0" dirty="0">
                <a:solidFill>
                  <a:srgbClr val="000000"/>
                </a:solidFill>
                <a:latin typeface="Arial"/>
                <a:sym typeface="Arial"/>
              </a:rPr>
              <a:t>                                                               </a:t>
            </a:r>
          </a:p>
          <a:p>
            <a:pPr algn="just" fontAlgn="base">
              <a:buClr>
                <a:srgbClr val="000000"/>
              </a:buClr>
              <a:buFont typeface="Arial"/>
              <a:buNone/>
            </a:pPr>
            <a:endParaRPr lang="en-GB" sz="3200" b="1" kern="0" dirty="0">
              <a:solidFill>
                <a:srgbClr val="000000"/>
              </a:solidFill>
              <a:latin typeface="Times New Roman" panose="02020603050405020304" pitchFamily="18" charset="0"/>
              <a:cs typeface="Arial"/>
              <a:sym typeface="Arial"/>
            </a:endParaRPr>
          </a:p>
          <a:p>
            <a:pPr algn="r" fontAlgn="base">
              <a:buClr>
                <a:srgbClr val="000000"/>
              </a:buClr>
              <a:buFont typeface="Arial"/>
              <a:buNone/>
            </a:pPr>
            <a:r>
              <a:rPr lang="ar-EG" sz="3200" kern="0" dirty="0">
                <a:solidFill>
                  <a:srgbClr val="333333"/>
                </a:solidFill>
                <a:latin typeface="Tahoma" panose="020B0604030504040204" pitchFamily="34" charset="0"/>
                <a:sym typeface="Arial"/>
              </a:rPr>
              <a:t> </a:t>
            </a:r>
            <a:r>
              <a:rPr lang="ar-EG" sz="3200" kern="0" dirty="0">
                <a:solidFill>
                  <a:srgbClr val="FF0000"/>
                </a:solidFill>
                <a:latin typeface="Tahoma" panose="020B0604030504040204" pitchFamily="34" charset="0"/>
                <a:sym typeface="Arial"/>
              </a:rPr>
              <a:t>ملحوظة: </a:t>
            </a:r>
          </a:p>
          <a:p>
            <a:pPr algn="r" fontAlgn="base">
              <a:buClr>
                <a:srgbClr val="000000"/>
              </a:buClr>
              <a:buFont typeface="Arial"/>
              <a:buNone/>
            </a:pPr>
            <a:r>
              <a:rPr lang="ar-EG" sz="3200" kern="0" dirty="0">
                <a:solidFill>
                  <a:srgbClr val="FF0000"/>
                </a:solidFill>
                <a:latin typeface="Tahoma" panose="020B0604030504040204" pitchFamily="34" charset="0"/>
                <a:sym typeface="Arial"/>
              </a:rPr>
              <a:t>على الطالب الاعتماد على العروض التقديمية وخبرته البحثية واللقاءات المباشرة بالإضافة للكتاب </a:t>
            </a:r>
          </a:p>
        </p:txBody>
      </p:sp>
    </p:spTree>
    <p:extLst>
      <p:ext uri="{BB962C8B-B14F-4D97-AF65-F5344CB8AC3E}">
        <p14:creationId xmlns:p14="http://schemas.microsoft.com/office/powerpoint/2010/main" val="8193605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10"/>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Screen Recording 1">
            <a:hlinkClick r:id="" action="ppaction://media"/>
            <a:extLst>
              <a:ext uri="{FF2B5EF4-FFF2-40B4-BE49-F238E27FC236}">
                <a16:creationId xmlns:a16="http://schemas.microsoft.com/office/drawing/2014/main" id="{90CFCA63-8FD1-8FDD-C657-8C1929C835F0}"/>
              </a:ext>
            </a:extLst>
          </p:cNvPr>
          <p:cNvPicPr>
            <a:picLocks noChangeAspect="1"/>
          </p:cNvPicPr>
          <p:nvPr>
            <a:videoFile r:link="rId2"/>
            <p:extLst>
              <p:ext uri="{DAA4B4D4-6D71-4841-9C94-3DE7FCFB9230}">
                <p14:media xmlns:p14="http://schemas.microsoft.com/office/powerpoint/2010/main" r:embed="rId1"/>
              </p:ext>
            </p:extLst>
          </p:nvPr>
        </p:nvPicPr>
        <p:blipFill>
          <a:blip r:embed="rId11"/>
          <a:stretch>
            <a:fillRect/>
          </a:stretch>
        </p:blipFill>
        <p:spPr>
          <a:xfrm>
            <a:off x="6207244" y="4923721"/>
            <a:ext cx="487363" cy="487363"/>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85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206</TotalTime>
  <Words>4593</Words>
  <Application>Microsoft Office PowerPoint</Application>
  <PresentationFormat>Widescreen</PresentationFormat>
  <Paragraphs>238</Paragraphs>
  <Slides>40</Slides>
  <Notes>2</Notes>
  <HiddenSlides>0</HiddenSlides>
  <MMClips>1</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40</vt:i4>
      </vt:variant>
    </vt:vector>
  </HeadingPairs>
  <TitlesOfParts>
    <vt:vector size="52" baseType="lpstr">
      <vt:lpstr>Almarai</vt:lpstr>
      <vt:lpstr>Arial</vt:lpstr>
      <vt:lpstr>Calibri</vt:lpstr>
      <vt:lpstr>Calibri Light</vt:lpstr>
      <vt:lpstr>Simplified Arabic</vt:lpstr>
      <vt:lpstr>Symbol</vt:lpstr>
      <vt:lpstr>Tahoma</vt:lpstr>
      <vt:lpstr>Tajawal Medium</vt:lpstr>
      <vt:lpstr>Times New Roman</vt:lpstr>
      <vt:lpstr>Verdana</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مؤمن محمد محمدى مخلص</dc:creator>
  <cp:lastModifiedBy>Dr.Rehab El-shafie</cp:lastModifiedBy>
  <cp:revision>38</cp:revision>
  <dcterms:created xsi:type="dcterms:W3CDTF">2023-09-14T21:35:56Z</dcterms:created>
  <dcterms:modified xsi:type="dcterms:W3CDTF">2023-10-06T08:16:00Z</dcterms:modified>
</cp:coreProperties>
</file>