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3"/>
  </p:sldMasterIdLst>
  <p:notesMasterIdLst>
    <p:notesMasterId r:id="rId27"/>
  </p:notesMasterIdLst>
  <p:sldIdLst>
    <p:sldId id="480" r:id="rId4"/>
    <p:sldId id="303" r:id="rId5"/>
    <p:sldId id="313" r:id="rId6"/>
    <p:sldId id="481"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3" autoAdjust="0"/>
    <p:restoredTop sz="94660"/>
  </p:normalViewPr>
  <p:slideViewPr>
    <p:cSldViewPr snapToGrid="0" showGuides="1">
      <p:cViewPr varScale="1">
        <p:scale>
          <a:sx n="102" d="100"/>
          <a:sy n="102" d="100"/>
        </p:scale>
        <p:origin x="840"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4DCC74-99B8-4C1E-87BD-4735415722ED}" type="datetimeFigureOut">
              <a:rPr lang="en-CA" smtClean="0"/>
              <a:t>2026-05-23</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AE12B-8F93-44DD-8271-17CAE849AD40}" type="slidenum">
              <a:rPr lang="en-CA" smtClean="0"/>
              <a:t>‹#›</a:t>
            </a:fld>
            <a:endParaRPr lang="en-CA"/>
          </a:p>
        </p:txBody>
      </p:sp>
    </p:spTree>
    <p:extLst>
      <p:ext uri="{BB962C8B-B14F-4D97-AF65-F5344CB8AC3E}">
        <p14:creationId xmlns:p14="http://schemas.microsoft.com/office/powerpoint/2010/main" val="3207046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60830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380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6275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552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329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868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0014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6260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070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4654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3900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887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71233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040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650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817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96119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8789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863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1882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6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306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0127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223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0791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5689577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 id="2147483660" r:id="rId19"/>
    <p:sldLayoutId id="2147483661" r:id="rId20"/>
    <p:sldLayoutId id="2147483662" r:id="rId21"/>
    <p:sldLayoutId id="2147483663" r:id="rId22"/>
    <p:sldLayoutId id="2147483664" r:id="rId23"/>
    <p:sldLayoutId id="2147483665"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673669" y="2424037"/>
            <a:ext cx="451828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319353"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Orientation Lecture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1828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a:t>
            </a:r>
          </a:p>
        </p:txBody>
      </p:sp>
      <p:sp>
        <p:nvSpPr>
          <p:cNvPr id="11" name="TextBox 10"/>
          <p:cNvSpPr txBox="1"/>
          <p:nvPr/>
        </p:nvSpPr>
        <p:spPr>
          <a:xfrm>
            <a:off x="6370224" y="4802552"/>
            <a:ext cx="2319353"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Orientation Lecture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26279"/>
          </a:xfrm>
          <a:prstGeom prst="rect">
            <a:avLst/>
          </a:prstGeom>
          <a:noFill/>
        </p:spPr>
        <p:txBody>
          <a:bodyPr wrap="square" rtlCol="0">
            <a:spAutoFit/>
          </a:bodyPr>
          <a:lstStyle/>
          <a:p>
            <a:pPr marL="285750" indent="-285750">
              <a:lnSpc>
                <a:spcPct val="120000"/>
              </a:lnSpc>
              <a:buFont typeface="Wingdings" panose="05000000000000000000" pitchFamily="2" charset="2"/>
              <a:buChar char="§"/>
            </a:pPr>
            <a:r>
              <a:rPr lang="en-US" sz="1400" b="1" dirty="0">
                <a:latin typeface="Alexandria" charset="0"/>
                <a:cs typeface="Alexandria" charset="0"/>
              </a:rPr>
              <a:t>Academic Agenda </a:t>
            </a:r>
          </a:p>
          <a:p>
            <a:pPr marL="285750" indent="-285750">
              <a:lnSpc>
                <a:spcPct val="120000"/>
              </a:lnSpc>
              <a:buFont typeface="Wingdings" panose="05000000000000000000" pitchFamily="2" charset="2"/>
              <a:buChar char="§"/>
            </a:pPr>
            <a:r>
              <a:rPr lang="en-US" sz="1400" b="1" dirty="0">
                <a:latin typeface="Alexandria" charset="0"/>
                <a:cs typeface="Alexandria" charset="0"/>
              </a:rPr>
              <a:t>Assessment Method </a:t>
            </a:r>
          </a:p>
          <a:p>
            <a:pPr marL="285750" indent="-285750">
              <a:lnSpc>
                <a:spcPct val="120000"/>
              </a:lnSpc>
              <a:buFont typeface="Wingdings" panose="05000000000000000000" pitchFamily="2" charset="2"/>
              <a:buChar char="§"/>
            </a:pPr>
            <a:r>
              <a:rPr lang="en-US" sz="1400" b="1" dirty="0">
                <a:latin typeface="Alexandria" charset="0"/>
                <a:cs typeface="Alexandria" charset="0"/>
              </a:rPr>
              <a:t>Course description and objectives</a:t>
            </a:r>
          </a:p>
          <a:p>
            <a:pPr marL="285750" indent="-285750">
              <a:lnSpc>
                <a:spcPct val="120000"/>
              </a:lnSpc>
              <a:buFont typeface="Wingdings" panose="05000000000000000000" pitchFamily="2" charset="2"/>
              <a:buChar char="§"/>
            </a:pPr>
            <a:r>
              <a:rPr lang="en-US" sz="1400" b="1" dirty="0">
                <a:latin typeface="Alexandria" charset="0"/>
                <a:cs typeface="Alexandria" charset="0"/>
              </a:rPr>
              <a:t>Course learning outcomes</a:t>
            </a:r>
          </a:p>
          <a:p>
            <a:pPr marL="285750" indent="-285750">
              <a:lnSpc>
                <a:spcPct val="120000"/>
              </a:lnSpc>
              <a:buFont typeface="Wingdings" panose="05000000000000000000" pitchFamily="2" charset="2"/>
              <a:buChar char="§"/>
            </a:pPr>
            <a:r>
              <a:rPr lang="en-US" sz="1400" b="1" dirty="0">
                <a:latin typeface="Alexandria" charset="0"/>
                <a:cs typeface="Alexandria" charset="0"/>
              </a:rPr>
              <a:t>Learning Resources </a:t>
            </a:r>
          </a:p>
          <a:p>
            <a:pPr marL="285750" indent="-285750">
              <a:lnSpc>
                <a:spcPct val="120000"/>
              </a:lnSpc>
              <a:buFont typeface="Wingdings" panose="05000000000000000000" pitchFamily="2" charset="2"/>
              <a:buChar char="§"/>
            </a:pPr>
            <a:r>
              <a:rPr lang="en-US" sz="1400" b="1" dirty="0">
                <a:latin typeface="Alexandria" charset="0"/>
                <a:cs typeface="Alexandria" charset="0"/>
              </a:rPr>
              <a:t>Course Content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E221DF2-7AA2-4AE5-C8DE-8EF7ED7E189C}"/>
              </a:ext>
            </a:extLst>
          </p:cNvPr>
          <p:cNvGrpSpPr/>
          <p:nvPr/>
        </p:nvGrpSpPr>
        <p:grpSpPr>
          <a:xfrm>
            <a:off x="617280" y="268963"/>
            <a:ext cx="11366711" cy="5786944"/>
            <a:chOff x="617280" y="268963"/>
            <a:chExt cx="11366711" cy="5786944"/>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Academic Agenda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aphicFrame>
        <p:nvGraphicFramePr>
          <p:cNvPr id="4" name="Table 3">
            <a:extLst>
              <a:ext uri="{FF2B5EF4-FFF2-40B4-BE49-F238E27FC236}">
                <a16:creationId xmlns:a16="http://schemas.microsoft.com/office/drawing/2014/main" id="{F3E40A95-EE47-97D9-E4AB-E7D0DECF8D93}"/>
              </a:ext>
            </a:extLst>
          </p:cNvPr>
          <p:cNvGraphicFramePr>
            <a:graphicFrameLocks noGrp="1"/>
          </p:cNvGraphicFramePr>
          <p:nvPr>
            <p:extLst>
              <p:ext uri="{D42A27DB-BD31-4B8C-83A1-F6EECF244321}">
                <p14:modId xmlns:p14="http://schemas.microsoft.com/office/powerpoint/2010/main" val="131597852"/>
              </p:ext>
            </p:extLst>
          </p:nvPr>
        </p:nvGraphicFramePr>
        <p:xfrm>
          <a:off x="2449360" y="1839694"/>
          <a:ext cx="8088588" cy="4062013"/>
        </p:xfrm>
        <a:graphic>
          <a:graphicData uri="http://schemas.openxmlformats.org/drawingml/2006/table">
            <a:tbl>
              <a:tblPr firstRow="1" bandRow="1">
                <a:tableStyleId>{5C22544A-7EE6-4342-B048-85BDC9FD1C3A}</a:tableStyleId>
              </a:tblPr>
              <a:tblGrid>
                <a:gridCol w="2329671">
                  <a:extLst>
                    <a:ext uri="{9D8B030D-6E8A-4147-A177-3AD203B41FA5}">
                      <a16:colId xmlns:a16="http://schemas.microsoft.com/office/drawing/2014/main" val="2258736085"/>
                    </a:ext>
                  </a:extLst>
                </a:gridCol>
                <a:gridCol w="5758917">
                  <a:extLst>
                    <a:ext uri="{9D8B030D-6E8A-4147-A177-3AD203B41FA5}">
                      <a16:colId xmlns:a16="http://schemas.microsoft.com/office/drawing/2014/main" val="4011962501"/>
                    </a:ext>
                  </a:extLst>
                </a:gridCol>
              </a:tblGrid>
              <a:tr h="0">
                <a:tc>
                  <a:txBody>
                    <a:bodyPr/>
                    <a:lstStyle/>
                    <a:p>
                      <a:r>
                        <a:rPr lang="en-US" sz="1200" dirty="0"/>
                        <a:t>Week </a:t>
                      </a:r>
                    </a:p>
                  </a:txBody>
                  <a:tcPr/>
                </a:tc>
                <a:tc>
                  <a:txBody>
                    <a:bodyPr/>
                    <a:lstStyle/>
                    <a:p>
                      <a:r>
                        <a:rPr lang="en-US" sz="1200" dirty="0"/>
                        <a:t>Subject </a:t>
                      </a:r>
                    </a:p>
                  </a:txBody>
                  <a:tcPr/>
                </a:tc>
                <a:extLst>
                  <a:ext uri="{0D108BD9-81ED-4DB2-BD59-A6C34878D82A}">
                    <a16:rowId xmlns:a16="http://schemas.microsoft.com/office/drawing/2014/main" val="2261223649"/>
                  </a:ext>
                </a:extLst>
              </a:tr>
              <a:tr h="291361">
                <a:tc>
                  <a:txBody>
                    <a:bodyPr/>
                    <a:lstStyle/>
                    <a:p>
                      <a:r>
                        <a:rPr lang="en-US" sz="1000" b="1" dirty="0"/>
                        <a:t>Week 1</a:t>
                      </a:r>
                    </a:p>
                  </a:txBody>
                  <a:tcPr/>
                </a:tc>
                <a:tc>
                  <a:txBody>
                    <a:bodyPr/>
                    <a:lstStyle/>
                    <a:p>
                      <a:r>
                        <a:rPr lang="en-US" sz="1000" dirty="0"/>
                        <a:t>Orientation lecture </a:t>
                      </a:r>
                    </a:p>
                  </a:txBody>
                  <a:tcPr/>
                </a:tc>
                <a:extLst>
                  <a:ext uri="{0D108BD9-81ED-4DB2-BD59-A6C34878D82A}">
                    <a16:rowId xmlns:a16="http://schemas.microsoft.com/office/drawing/2014/main" val="4217598704"/>
                  </a:ext>
                </a:extLst>
              </a:tr>
              <a:tr h="291361">
                <a:tc>
                  <a:txBody>
                    <a:bodyPr/>
                    <a:lstStyle/>
                    <a:p>
                      <a:r>
                        <a:rPr lang="en-US" sz="1000" b="1" dirty="0"/>
                        <a:t>Week 2</a:t>
                      </a:r>
                    </a:p>
                  </a:txBody>
                  <a:tcPr/>
                </a:tc>
                <a:tc>
                  <a:txBody>
                    <a:bodyPr/>
                    <a:lstStyle/>
                    <a:p>
                      <a:r>
                        <a:rPr lang="en-US" sz="1000" dirty="0"/>
                        <a:t>Lecture – Discussion Panel – Quiz </a:t>
                      </a:r>
                    </a:p>
                  </a:txBody>
                  <a:tcPr/>
                </a:tc>
                <a:extLst>
                  <a:ext uri="{0D108BD9-81ED-4DB2-BD59-A6C34878D82A}">
                    <a16:rowId xmlns:a16="http://schemas.microsoft.com/office/drawing/2014/main" val="3123435606"/>
                  </a:ext>
                </a:extLst>
              </a:tr>
              <a:tr h="291361">
                <a:tc>
                  <a:txBody>
                    <a:bodyPr/>
                    <a:lstStyle/>
                    <a:p>
                      <a:r>
                        <a:rPr lang="en-US" sz="1000" b="1" dirty="0"/>
                        <a:t>Week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3497053763"/>
                  </a:ext>
                </a:extLst>
              </a:tr>
              <a:tr h="291361">
                <a:tc>
                  <a:txBody>
                    <a:bodyPr/>
                    <a:lstStyle/>
                    <a:p>
                      <a:r>
                        <a:rPr lang="en-US" sz="1000" b="1" dirty="0"/>
                        <a:t>Week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732422330"/>
                  </a:ext>
                </a:extLst>
              </a:tr>
              <a:tr h="291361">
                <a:tc>
                  <a:txBody>
                    <a:bodyPr/>
                    <a:lstStyle/>
                    <a:p>
                      <a:r>
                        <a:rPr lang="en-US" sz="1000" b="1" dirty="0"/>
                        <a:t>Week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100866043"/>
                  </a:ext>
                </a:extLst>
              </a:tr>
              <a:tr h="291361">
                <a:tc>
                  <a:txBody>
                    <a:bodyPr/>
                    <a:lstStyle/>
                    <a:p>
                      <a:r>
                        <a:rPr lang="en-US" sz="1000" b="1" dirty="0"/>
                        <a:t>Week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571416062"/>
                  </a:ext>
                </a:extLst>
              </a:tr>
              <a:tr h="291361">
                <a:tc>
                  <a:txBody>
                    <a:bodyPr/>
                    <a:lstStyle/>
                    <a:p>
                      <a:r>
                        <a:rPr lang="en-US" sz="1000" b="1" dirty="0"/>
                        <a:t>Week 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821208886"/>
                  </a:ext>
                </a:extLst>
              </a:tr>
              <a:tr h="291361">
                <a:tc>
                  <a:txBody>
                    <a:bodyPr/>
                    <a:lstStyle/>
                    <a:p>
                      <a:r>
                        <a:rPr lang="en-US" sz="1000" b="1" dirty="0"/>
                        <a:t>Week 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3034355347"/>
                  </a:ext>
                </a:extLst>
              </a:tr>
              <a:tr h="291361">
                <a:tc>
                  <a:txBody>
                    <a:bodyPr/>
                    <a:lstStyle/>
                    <a:p>
                      <a:r>
                        <a:rPr lang="en-US" sz="1000" b="1" dirty="0"/>
                        <a:t>Week 9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4232319183"/>
                  </a:ext>
                </a:extLst>
              </a:tr>
              <a:tr h="291361">
                <a:tc>
                  <a:txBody>
                    <a:bodyPr/>
                    <a:lstStyle/>
                    <a:p>
                      <a:r>
                        <a:rPr lang="en-US" sz="1000" b="1" dirty="0"/>
                        <a:t>Week 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861606833"/>
                  </a:ext>
                </a:extLst>
              </a:tr>
              <a:tr h="291361">
                <a:tc>
                  <a:txBody>
                    <a:bodyPr/>
                    <a:lstStyle/>
                    <a:p>
                      <a:r>
                        <a:rPr lang="en-US" sz="1000" b="1" dirty="0"/>
                        <a:t>Week 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145815639"/>
                  </a:ext>
                </a:extLst>
              </a:tr>
              <a:tr h="291361">
                <a:tc>
                  <a:txBody>
                    <a:bodyPr/>
                    <a:lstStyle/>
                    <a:p>
                      <a:r>
                        <a:rPr lang="en-US" sz="1000" b="1" dirty="0"/>
                        <a:t>Week 12</a:t>
                      </a:r>
                    </a:p>
                  </a:txBody>
                  <a:tcPr/>
                </a:tc>
                <a:tc>
                  <a:txBody>
                    <a:bodyPr/>
                    <a:lstStyle/>
                    <a:p>
                      <a:r>
                        <a:rPr lang="en-US" sz="1000" dirty="0"/>
                        <a:t>Discussion Panel </a:t>
                      </a:r>
                    </a:p>
                  </a:txBody>
                  <a:tcPr/>
                </a:tc>
                <a:extLst>
                  <a:ext uri="{0D108BD9-81ED-4DB2-BD59-A6C34878D82A}">
                    <a16:rowId xmlns:a16="http://schemas.microsoft.com/office/drawing/2014/main" val="2812355608"/>
                  </a:ext>
                </a:extLst>
              </a:tr>
              <a:tr h="291361">
                <a:tc>
                  <a:txBody>
                    <a:bodyPr/>
                    <a:lstStyle/>
                    <a:p>
                      <a:r>
                        <a:rPr lang="en-US" sz="1000" b="1" dirty="0"/>
                        <a:t>End of Trimester </a:t>
                      </a:r>
                    </a:p>
                  </a:txBody>
                  <a:tcPr/>
                </a:tc>
                <a:tc>
                  <a:txBody>
                    <a:bodyPr/>
                    <a:lstStyle/>
                    <a:p>
                      <a:r>
                        <a:rPr lang="en-US" sz="1000" dirty="0"/>
                        <a:t>Final Exams </a:t>
                      </a:r>
                    </a:p>
                  </a:txBody>
                  <a:tcPr/>
                </a:tc>
                <a:extLst>
                  <a:ext uri="{0D108BD9-81ED-4DB2-BD59-A6C34878D82A}">
                    <a16:rowId xmlns:a16="http://schemas.microsoft.com/office/drawing/2014/main" val="3472775594"/>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latin typeface="Alexandria" charset="0"/>
              </a:rPr>
              <a:t>Assessment Method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800767"/>
          </a:xfrm>
          <a:prstGeom prst="rect">
            <a:avLst/>
          </a:prstGeom>
          <a:noFill/>
        </p:spPr>
        <p:txBody>
          <a:bodyPr wrap="square" rtlCol="0">
            <a:spAutoFit/>
          </a:bodyPr>
          <a:lstStyle/>
          <a:p>
            <a:r>
              <a:rPr lang="en-US" sz="1600" dirty="0">
                <a:latin typeface="Alexandria" charset="0"/>
              </a:rPr>
              <a:t>Short Exams (Quiz)</a:t>
            </a:r>
          </a:p>
          <a:p>
            <a:pPr marL="0" lvl="1" indent="-457200">
              <a:buFont typeface="Wingdings" panose="05000000000000000000" pitchFamily="2" charset="2"/>
              <a:buChar char="§"/>
            </a:pPr>
            <a:r>
              <a:rPr lang="en-US" sz="1600" dirty="0">
                <a:latin typeface="Alexandria" charset="0"/>
              </a:rPr>
              <a:t>80% of the grade</a:t>
            </a:r>
          </a:p>
          <a:p>
            <a:pPr marL="0" lvl="1" indent="-457200">
              <a:buFont typeface="Wingdings" panose="05000000000000000000" pitchFamily="2" charset="2"/>
              <a:buChar char="§"/>
            </a:pPr>
            <a:r>
              <a:rPr lang="en-US" sz="1600" dirty="0">
                <a:latin typeface="Alexandria" charset="0"/>
              </a:rPr>
              <a:t>Count of short Exams: 10 (one exam weekly)</a:t>
            </a:r>
          </a:p>
          <a:p>
            <a:pPr marL="0" lvl="1" indent="-457200">
              <a:buFont typeface="Wingdings" panose="05000000000000000000" pitchFamily="2" charset="2"/>
              <a:buChar char="§"/>
            </a:pPr>
            <a:r>
              <a:rPr lang="en-US" sz="1600" dirty="0">
                <a:latin typeface="Alexandria" charset="0"/>
              </a:rPr>
              <a:t>8 questions per Exam </a:t>
            </a:r>
          </a:p>
          <a:p>
            <a:pPr marL="0" lvl="1" indent="-457200">
              <a:buFont typeface="Wingdings" panose="05000000000000000000" pitchFamily="2" charset="2"/>
              <a:buChar char="§"/>
            </a:pPr>
            <a:r>
              <a:rPr lang="en-US" sz="1600" dirty="0">
                <a:latin typeface="Alexandria" charset="0"/>
              </a:rPr>
              <a:t>8 Marks for each of short Exam. </a:t>
            </a:r>
          </a:p>
          <a:p>
            <a:endParaRPr lang="en-US" sz="1600" dirty="0">
              <a:latin typeface="Alexandria" charset="0"/>
            </a:endParaRPr>
          </a:p>
          <a:p>
            <a:r>
              <a:rPr lang="en-US" sz="1600" dirty="0">
                <a:latin typeface="Alexandria" charset="0"/>
              </a:rPr>
              <a:t>Final Exam</a:t>
            </a:r>
          </a:p>
          <a:p>
            <a:pPr marL="0" lvl="1" indent="-457200">
              <a:buFont typeface="Wingdings" panose="05000000000000000000" pitchFamily="2" charset="2"/>
              <a:buChar char="§"/>
            </a:pPr>
            <a:r>
              <a:rPr lang="en-US" sz="1600" dirty="0">
                <a:latin typeface="Alexandria" charset="0"/>
              </a:rPr>
              <a:t>20% of the grade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29C7100-C22D-E373-FB2D-F7B00841D93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B37B2A-1AFF-7EF2-CAAB-5A6FFF6042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21108397"/>
      </p:ext>
    </p:extLst>
  </p:cSld>
  <p:clrMapOvr>
    <a:masterClrMapping/>
  </p:clrMapOvr>
  <mc:AlternateContent xmlns:mc="http://schemas.openxmlformats.org/markup-compatibility/2006" xmlns:p14="http://schemas.microsoft.com/office/powerpoint/2010/main">
    <mc:Choice Requires="p14">
      <p:transition p14:dur="10" advTm="94760"/>
    </mc:Choice>
    <mc:Fallback xmlns="">
      <p:transition advTm="9476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latin typeface="Alexandria" charset="0"/>
              </a:rPr>
              <a:t>Exam Structure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800767"/>
          </a:xfrm>
          <a:prstGeom prst="rect">
            <a:avLst/>
          </a:prstGeom>
          <a:noFill/>
        </p:spPr>
        <p:txBody>
          <a:bodyPr wrap="square" rtlCol="0">
            <a:spAutoFit/>
          </a:bodyPr>
          <a:lstStyle/>
          <a:p>
            <a:pPr indent="-342900">
              <a:buFont typeface="Wingdings" panose="05000000000000000000" pitchFamily="2" charset="2"/>
              <a:buChar char="§"/>
            </a:pPr>
            <a:r>
              <a:rPr lang="en-US" sz="1600" dirty="0">
                <a:latin typeface="Alexandria" charset="0"/>
              </a:rPr>
              <a:t>Multiple choice questions </a:t>
            </a:r>
          </a:p>
          <a:p>
            <a:pPr indent="-342900">
              <a:buFont typeface="Wingdings" panose="05000000000000000000" pitchFamily="2" charset="2"/>
              <a:buChar char="§"/>
            </a:pPr>
            <a:r>
              <a:rPr lang="en-US" sz="1600" dirty="0">
                <a:latin typeface="Alexandria" charset="0"/>
              </a:rPr>
              <a:t>TRUE &amp; FALSE questions </a:t>
            </a:r>
          </a:p>
          <a:p>
            <a:pPr indent="-342900">
              <a:buFont typeface="Wingdings" panose="05000000000000000000" pitchFamily="2" charset="2"/>
              <a:buChar char="§"/>
            </a:pPr>
            <a:r>
              <a:rPr lang="en-US" sz="1600" dirty="0">
                <a:latin typeface="Alexandria" charset="0"/>
              </a:rPr>
              <a:t>VOICE questions</a:t>
            </a:r>
          </a:p>
          <a:p>
            <a:endParaRPr lang="en-US" sz="1600" dirty="0">
              <a:latin typeface="Alexandria" charset="0"/>
            </a:endParaRPr>
          </a:p>
          <a:p>
            <a:pPr indent="-457200">
              <a:buFont typeface="Wingdings" panose="05000000000000000000" pitchFamily="2" charset="2"/>
              <a:buChar char="Ø"/>
            </a:pPr>
            <a:r>
              <a:rPr lang="en-US" sz="1600" dirty="0">
                <a:latin typeface="Alexandria" charset="0"/>
              </a:rPr>
              <a:t>Exam duration:</a:t>
            </a:r>
          </a:p>
          <a:p>
            <a:endParaRPr lang="en-US" sz="1600" dirty="0">
              <a:latin typeface="Alexandria" charset="0"/>
            </a:endParaRPr>
          </a:p>
          <a:p>
            <a:pPr marL="0" lvl="1" indent="-457200">
              <a:buFont typeface="Wingdings" panose="05000000000000000000" pitchFamily="2" charset="2"/>
              <a:buChar char="§"/>
            </a:pPr>
            <a:r>
              <a:rPr lang="en-US" sz="1600" dirty="0">
                <a:latin typeface="Alexandria" charset="0"/>
              </a:rPr>
              <a:t>Short Exam (Weekly quiz): 30 minutes </a:t>
            </a:r>
          </a:p>
          <a:p>
            <a:pPr marL="0" lvl="1" indent="-457200">
              <a:buFont typeface="Wingdings" panose="05000000000000000000" pitchFamily="2" charset="2"/>
              <a:buChar char="§"/>
            </a:pPr>
            <a:r>
              <a:rPr lang="en-US" sz="1600" dirty="0">
                <a:latin typeface="Alexandria" charset="0"/>
              </a:rPr>
              <a:t>Final Exam: 60 minutes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AB22DA-A56E-CDA7-7498-4DCAAB5D6CB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41FDB98A-E779-F57B-ED29-525CDD43AC9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657063930"/>
      </p:ext>
    </p:extLst>
  </p:cSld>
  <p:clrMapOvr>
    <a:masterClrMapping/>
  </p:clrMapOvr>
  <mc:AlternateContent xmlns:mc="http://schemas.openxmlformats.org/markup-compatibility/2006" xmlns:p14="http://schemas.microsoft.com/office/powerpoint/2010/main">
    <mc:Choice Requires="p14">
      <p:transition p14:dur="10" advTm="51536"/>
    </mc:Choice>
    <mc:Fallback xmlns="">
      <p:transition advTm="515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latin typeface="Alexandria" charset="0"/>
              </a:rPr>
              <a:t>Course Work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1F78821-59AD-40F6-A26F-BAB4257E606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836" b="4666"/>
          <a:stretch/>
        </p:blipFill>
        <p:spPr>
          <a:xfrm>
            <a:off x="4998535" y="1808290"/>
            <a:ext cx="5957384" cy="4078864"/>
          </a:xfrm>
          <a:prstGeom prst="rect">
            <a:avLst/>
          </a:prstGeom>
        </p:spPr>
      </p:pic>
      <p:sp>
        <p:nvSpPr>
          <p:cNvPr id="9" name="Google Shape;1103;p33">
            <a:extLst>
              <a:ext uri="{FF2B5EF4-FFF2-40B4-BE49-F238E27FC236}">
                <a16:creationId xmlns:a16="http://schemas.microsoft.com/office/drawing/2014/main" id="{4C4A3BED-591C-4E4F-A21E-5CC989F6EF22}"/>
              </a:ext>
            </a:extLst>
          </p:cNvPr>
          <p:cNvSpPr txBox="1">
            <a:spLocks/>
          </p:cNvSpPr>
          <p:nvPr/>
        </p:nvSpPr>
        <p:spPr>
          <a:xfrm>
            <a:off x="645406" y="2576280"/>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rPr>
              <a:t>-- اللغة الأساسية في المحاضرات هي</a:t>
            </a:r>
            <a:r>
              <a:rPr lang="en-US" sz="2400" b="1" dirty="0">
                <a:latin typeface="Tahoma" panose="020B0604030504040204" pitchFamily="34" charset="0"/>
                <a:ea typeface="Tahoma" panose="020B0604030504040204" pitchFamily="34" charset="0"/>
              </a:rPr>
              <a:t>:</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rgbClr val="24A9E1"/>
                </a:solidFill>
                <a:latin typeface="Tahoma" panose="020B0604030504040204" pitchFamily="34" charset="0"/>
                <a:ea typeface="Tahoma" panose="020B0604030504040204" pitchFamily="34" charset="0"/>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rPr>
            </a:br>
            <a:r>
              <a:rPr lang="ar-SA" sz="2400" b="1" dirty="0">
                <a:latin typeface="Tahoma" panose="020B0604030504040204" pitchFamily="34" charset="0"/>
                <a:ea typeface="Tahoma" panose="020B0604030504040204" pitchFamily="34" charset="0"/>
              </a:rPr>
              <a:t>-- الاختبارات باللغة الإنجليزية مع وجود</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chemeClr val="accent2"/>
                </a:solidFill>
                <a:latin typeface="Tahoma" panose="020B0604030504040204" pitchFamily="34" charset="0"/>
                <a:ea typeface="Tahoma" panose="020B0604030504040204" pitchFamily="34" charset="0"/>
              </a:rPr>
              <a:t>ترجمة للسؤال.</a:t>
            </a:r>
          </a:p>
        </p:txBody>
      </p:sp>
      <p:sp>
        <p:nvSpPr>
          <p:cNvPr id="2" name="TextBox 1">
            <a:extLst>
              <a:ext uri="{FF2B5EF4-FFF2-40B4-BE49-F238E27FC236}">
                <a16:creationId xmlns:a16="http://schemas.microsoft.com/office/drawing/2014/main" id="{8DA524A7-D635-9805-67B0-F36DC8E34B2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E5FBD0-3A17-5347-B8D4-8B57E097ED4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Tree>
    <p:extLst>
      <p:ext uri="{BB962C8B-B14F-4D97-AF65-F5344CB8AC3E}">
        <p14:creationId xmlns:p14="http://schemas.microsoft.com/office/powerpoint/2010/main" val="519235794"/>
      </p:ext>
    </p:extLst>
  </p:cSld>
  <p:clrMapOvr>
    <a:masterClrMapping/>
  </p:clrMapOvr>
  <mc:AlternateContent xmlns:mc="http://schemas.openxmlformats.org/markup-compatibility/2006" xmlns:p14="http://schemas.microsoft.com/office/powerpoint/2010/main">
    <mc:Choice Requires="p14">
      <p:transition p14:dur="10" advTm="177493"/>
    </mc:Choice>
    <mc:Fallback xmlns="">
      <p:transition advTm="1774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9510C3F-584A-6731-3686-5CC0DB216034}"/>
              </a:ext>
            </a:extLst>
          </p:cNvPr>
          <p:cNvGrpSpPr/>
          <p:nvPr/>
        </p:nvGrpSpPr>
        <p:grpSpPr>
          <a:xfrm>
            <a:off x="617280" y="268963"/>
            <a:ext cx="11366711" cy="5786944"/>
            <a:chOff x="617280" y="268963"/>
            <a:chExt cx="11366711" cy="5786944"/>
          </a:xfrm>
        </p:grpSpPr>
        <p:sp>
          <p:nvSpPr>
            <p:cNvPr id="10" name="Rectangle: Rounded Corners 24">
              <a:extLst>
                <a:ext uri="{FF2B5EF4-FFF2-40B4-BE49-F238E27FC236}">
                  <a16:creationId xmlns:a16="http://schemas.microsoft.com/office/drawing/2014/main" id="{FD11C1FF-615E-2001-DD4D-C31120B3F6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CAA1611-0B28-E91A-4E58-1E16DDAE3710}"/>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rPr>
                <a:t>Course Description </a:t>
              </a:r>
            </a:p>
          </p:txBody>
        </p:sp>
        <p:sp>
          <p:nvSpPr>
            <p:cNvPr id="12" name="Rectangle 11">
              <a:extLst>
                <a:ext uri="{FF2B5EF4-FFF2-40B4-BE49-F238E27FC236}">
                  <a16:creationId xmlns:a16="http://schemas.microsoft.com/office/drawing/2014/main" id="{24AEC919-1244-1620-F632-9ABF085F33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B4053E34-68C3-8215-0647-1ED08DFBA2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A281CED0-D9F2-13B9-DFE7-D4A2163791B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pic>
          <p:nvPicPr>
            <p:cNvPr id="15" name="Graphic 21">
              <a:extLst>
                <a:ext uri="{FF2B5EF4-FFF2-40B4-BE49-F238E27FC236}">
                  <a16:creationId xmlns:a16="http://schemas.microsoft.com/office/drawing/2014/main" id="{FB35A2AC-990D-9ABD-1C6F-CF32C17A7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48" name="TextBox 47"/>
          <p:cNvSpPr txBox="1"/>
          <p:nvPr/>
        </p:nvSpPr>
        <p:spPr>
          <a:xfrm>
            <a:off x="622300" y="2080015"/>
            <a:ext cx="10541000" cy="3354765"/>
          </a:xfrm>
          <a:prstGeom prst="rect">
            <a:avLst/>
          </a:prstGeom>
          <a:noFill/>
        </p:spPr>
        <p:txBody>
          <a:bodyPr wrap="square" rtlCol="0">
            <a:spAutoFit/>
          </a:bodyPr>
          <a:lstStyle/>
          <a:p>
            <a:endParaRPr lang="en-US" i="1" dirty="0">
              <a:latin typeface="Alexandria" charset="0"/>
              <a:cs typeface="Alexandria" charset="0"/>
            </a:endParaRPr>
          </a:p>
          <a:p>
            <a:pPr marL="285750" indent="-285750">
              <a:buFont typeface="Arial" panose="020B0604020202020204" pitchFamily="34" charset="0"/>
              <a:buChar char="•"/>
            </a:pPr>
            <a:r>
              <a:rPr lang="en-CA" b="1" dirty="0">
                <a:latin typeface="Alexandria" charset="0"/>
                <a:cs typeface="Alexandria" charset="0"/>
              </a:rPr>
              <a:t>Credit Hours: 3 credit hours (Lecture and discussion session)</a:t>
            </a:r>
          </a:p>
          <a:p>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The focus of this course is on the key topics required to be an effective project leader, manage stakeholders, and build trust. This course focuses on team formation and development and managing and motivating team members. </a:t>
            </a:r>
          </a:p>
          <a:p>
            <a:pPr marL="285750" indent="-285750">
              <a:buFont typeface="Arial" panose="020B0604020202020204" pitchFamily="34" charset="0"/>
              <a:buChar char="•"/>
            </a:pPr>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Topics include assessing the abilities and effectiveness of team members, team building, leadership, motivation, and conflict resolution. Stages and effective actions for developing and utilizing teams and team members are also covered.</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Tree>
    <p:extLst>
      <p:ext uri="{BB962C8B-B14F-4D97-AF65-F5344CB8AC3E}">
        <p14:creationId xmlns:p14="http://schemas.microsoft.com/office/powerpoint/2010/main" val="2366067209"/>
      </p:ext>
    </p:extLst>
  </p:cSld>
  <p:clrMapOvr>
    <a:masterClrMapping/>
  </p:clrMapOvr>
  <mc:AlternateContent xmlns:mc="http://schemas.openxmlformats.org/markup-compatibility/2006" xmlns:p14="http://schemas.microsoft.com/office/powerpoint/2010/main">
    <mc:Choice Requires="p14">
      <p:transition p14:dur="10" advTm="148305"/>
    </mc:Choice>
    <mc:Fallback xmlns="">
      <p:transition advTm="1483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C0D4071-1C8D-B7C6-E0DA-E676A5F7351F}"/>
              </a:ext>
            </a:extLst>
          </p:cNvPr>
          <p:cNvGrpSpPr/>
          <p:nvPr/>
        </p:nvGrpSpPr>
        <p:grpSpPr>
          <a:xfrm>
            <a:off x="617280" y="268963"/>
            <a:ext cx="11366711" cy="5786944"/>
            <a:chOff x="617280" y="268963"/>
            <a:chExt cx="11366711" cy="5786944"/>
          </a:xfrm>
        </p:grpSpPr>
        <p:sp>
          <p:nvSpPr>
            <p:cNvPr id="10" name="Rectangle: Rounded Corners 24">
              <a:extLst>
                <a:ext uri="{FF2B5EF4-FFF2-40B4-BE49-F238E27FC236}">
                  <a16:creationId xmlns:a16="http://schemas.microsoft.com/office/drawing/2014/main" id="{F0881EB4-CDEE-A944-5865-4C6AD2D768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2CDF50-93AE-B10D-8EE5-90E756AADF8B}"/>
                </a:ext>
              </a:extLst>
            </p:cNvPr>
            <p:cNvSpPr txBox="1"/>
            <p:nvPr/>
          </p:nvSpPr>
          <p:spPr>
            <a:xfrm>
              <a:off x="2513149" y="1019069"/>
              <a:ext cx="4778901" cy="523220"/>
            </a:xfrm>
            <a:prstGeom prst="rect">
              <a:avLst/>
            </a:prstGeom>
            <a:noFill/>
          </p:spPr>
          <p:txBody>
            <a:bodyPr wrap="square" rtlCol="0">
              <a:spAutoFit/>
            </a:bodyPr>
            <a:lstStyle/>
            <a:p>
              <a:r>
                <a:rPr lang="en-US" sz="2800" b="1" dirty="0">
                  <a:latin typeface="Alexandria" charset="0"/>
                </a:rPr>
                <a:t>Primary Goals of this course </a:t>
              </a:r>
            </a:p>
          </p:txBody>
        </p:sp>
        <p:sp>
          <p:nvSpPr>
            <p:cNvPr id="12" name="Rectangle 11">
              <a:extLst>
                <a:ext uri="{FF2B5EF4-FFF2-40B4-BE49-F238E27FC236}">
                  <a16:creationId xmlns:a16="http://schemas.microsoft.com/office/drawing/2014/main" id="{74DDC8C0-9F5D-0250-238E-54C8748220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C8BE1BC2-3842-9609-CD27-205F3F8806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935F5D78-18FE-DD86-671C-C0A348E7C4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pic>
          <p:nvPicPr>
            <p:cNvPr id="15" name="Graphic 21">
              <a:extLst>
                <a:ext uri="{FF2B5EF4-FFF2-40B4-BE49-F238E27FC236}">
                  <a16:creationId xmlns:a16="http://schemas.microsoft.com/office/drawing/2014/main" id="{F74C9E53-008C-3D88-2058-F95F1464B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48" name="TextBox 47"/>
          <p:cNvSpPr txBox="1"/>
          <p:nvPr/>
        </p:nvSpPr>
        <p:spPr>
          <a:xfrm>
            <a:off x="622300" y="2000139"/>
            <a:ext cx="10541000" cy="3354765"/>
          </a:xfrm>
          <a:prstGeom prst="rect">
            <a:avLst/>
          </a:prstGeom>
          <a:noFill/>
        </p:spPr>
        <p:txBody>
          <a:bodyPr wrap="square" rtlCol="0">
            <a:spAutoFit/>
          </a:bodyPr>
          <a:lstStyle/>
          <a:p>
            <a:endParaRPr lang="en-US" i="1" dirty="0">
              <a:latin typeface="Alexandria" charset="0"/>
              <a:cs typeface="Alexandria" charset="0"/>
            </a:endParaRPr>
          </a:p>
          <a:p>
            <a:r>
              <a:rPr lang="en-CA" b="1" dirty="0">
                <a:latin typeface="Alexandria" charset="0"/>
                <a:cs typeface="Alexandria" charset="0"/>
              </a:rPr>
              <a:t>The main objectives of this course are to:</a:t>
            </a:r>
          </a:p>
          <a:p>
            <a:endParaRPr lang="en-CA"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Recognize the roles of a manager and a leader in projects.</a:t>
            </a:r>
          </a:p>
          <a:p>
            <a:pPr marL="285750" indent="-285750">
              <a:buFont typeface="Wingdings" panose="05000000000000000000" pitchFamily="2" charset="2"/>
              <a:buChar char="§"/>
            </a:pPr>
            <a:r>
              <a:rPr lang="en-CA" dirty="0">
                <a:latin typeface="Alexandria" charset="0"/>
                <a:cs typeface="Alexandria" charset="0"/>
              </a:rPr>
              <a:t>Gain an understanding of the vital role of effective team management in project leadership </a:t>
            </a:r>
          </a:p>
          <a:p>
            <a:pPr marL="285750" indent="-285750">
              <a:buFont typeface="Wingdings" panose="05000000000000000000" pitchFamily="2" charset="2"/>
              <a:buChar char="§"/>
            </a:pPr>
            <a:r>
              <a:rPr lang="en-CA" dirty="0">
                <a:latin typeface="Alexandria" charset="0"/>
                <a:cs typeface="Alexandria" charset="0"/>
              </a:rPr>
              <a:t>Gain an understanding of team related processes and challenges </a:t>
            </a:r>
          </a:p>
          <a:p>
            <a:pPr marL="285750" indent="-285750">
              <a:buFont typeface="Wingdings" panose="05000000000000000000" pitchFamily="2" charset="2"/>
              <a:buChar char="§"/>
            </a:pPr>
            <a:r>
              <a:rPr lang="en-CA" dirty="0">
                <a:latin typeface="Alexandria" charset="0"/>
                <a:cs typeface="Alexandria" charset="0"/>
              </a:rPr>
              <a:t>Identify different leadership styles and different types of power</a:t>
            </a:r>
          </a:p>
          <a:p>
            <a:pPr marL="285750" indent="-285750">
              <a:buFont typeface="Wingdings" panose="05000000000000000000" pitchFamily="2" charset="2"/>
              <a:buChar char="§"/>
            </a:pPr>
            <a:r>
              <a:rPr lang="en-CA" dirty="0">
                <a:latin typeface="Alexandria" charset="0"/>
                <a:cs typeface="Alexandria" charset="0"/>
              </a:rPr>
              <a:t>Understand the major concepts of trust, motivation and conflict in the context of a project team</a:t>
            </a:r>
          </a:p>
          <a:p>
            <a:pPr marL="285750" indent="-285750">
              <a:buFont typeface="Wingdings" panose="05000000000000000000" pitchFamily="2" charset="2"/>
              <a:buChar char="§"/>
            </a:pPr>
            <a:r>
              <a:rPr lang="en-CA" dirty="0">
                <a:latin typeface="Alexandria" charset="0"/>
                <a:cs typeface="Alexandria" charset="0"/>
              </a:rPr>
              <a:t>Managing stakeholders.</a:t>
            </a:r>
          </a:p>
          <a:p>
            <a:pPr marL="285750" indent="-285750">
              <a:buFont typeface="Wingdings" panose="05000000000000000000" pitchFamily="2" charset="2"/>
              <a:buChar char="§"/>
            </a:pPr>
            <a:r>
              <a:rPr lang="en-CA" dirty="0">
                <a:latin typeface="Alexandria" charset="0"/>
                <a:cs typeface="Alexandria" charset="0"/>
              </a:rPr>
              <a:t>Best practices and pitfalls in project leadership</a:t>
            </a:r>
            <a:endParaRPr lang="en-US" sz="1600" dirty="0">
              <a:latin typeface="Alexandria" charset="0"/>
              <a:cs typeface="Alexandria" charset="0"/>
            </a:endParaRPr>
          </a:p>
          <a:p>
            <a:pPr marL="285750" indent="-285750">
              <a:buFont typeface="Wingdings" panose="05000000000000000000" pitchFamily="2" charset="2"/>
              <a:buChar char="§"/>
            </a:pPr>
            <a:endParaRPr lang="en-US" sz="1600" dirty="0">
              <a:latin typeface="Alexandria" charset="0"/>
              <a:cs typeface="Alexandria" charset="0"/>
            </a:endParaRPr>
          </a:p>
          <a:p>
            <a:endParaRPr lang="en-US" sz="1600" dirty="0">
              <a:latin typeface="Alexandria" charset="0"/>
              <a:cs typeface="Alexandria" charset="0"/>
            </a:endParaRPr>
          </a:p>
        </p:txBody>
      </p:sp>
    </p:spTree>
    <p:extLst>
      <p:ext uri="{BB962C8B-B14F-4D97-AF65-F5344CB8AC3E}">
        <p14:creationId xmlns:p14="http://schemas.microsoft.com/office/powerpoint/2010/main" val="1880788278"/>
      </p:ext>
    </p:extLst>
  </p:cSld>
  <p:clrMapOvr>
    <a:masterClrMapping/>
  </p:clrMapOvr>
  <mc:AlternateContent xmlns:mc="http://schemas.openxmlformats.org/markup-compatibility/2006" xmlns:p14="http://schemas.microsoft.com/office/powerpoint/2010/main">
    <mc:Choice Requires="p14">
      <p:transition p14:dur="10" advTm="257068"/>
    </mc:Choice>
    <mc:Fallback xmlns="">
      <p:transition advTm="2570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latin typeface="Alexandria" charset="0"/>
              </a:rPr>
              <a:t>Learning Outcomes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431983"/>
          </a:xfrm>
          <a:prstGeom prst="rect">
            <a:avLst/>
          </a:prstGeom>
          <a:noFill/>
        </p:spPr>
        <p:txBody>
          <a:bodyPr wrap="square" rtlCol="0">
            <a:spAutoFit/>
          </a:bodyPr>
          <a:lstStyle/>
          <a:p>
            <a:r>
              <a:rPr lang="en-US" b="1" dirty="0">
                <a:latin typeface="Alexandria" charset="0"/>
                <a:cs typeface="Alexandria" charset="0"/>
              </a:rPr>
              <a:t>Upon completion of this course, students will be able to: </a:t>
            </a:r>
          </a:p>
          <a:p>
            <a:endParaRPr lang="en-US"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Describe the role of the project manager, the fundamental aspects of team structure and interpersonal dynamics.</a:t>
            </a:r>
          </a:p>
          <a:p>
            <a:pPr marL="285750" indent="-285750">
              <a:buFont typeface="Wingdings" panose="05000000000000000000" pitchFamily="2" charset="2"/>
              <a:buChar char="§"/>
            </a:pPr>
            <a:r>
              <a:rPr lang="en-CA" dirty="0">
                <a:latin typeface="Alexandria" charset="0"/>
                <a:cs typeface="Alexandria" charset="0"/>
              </a:rPr>
              <a:t>Apply leadership techniques and defend the use of appropriate practices for motivating teams and developing leadership abilities.</a:t>
            </a:r>
          </a:p>
          <a:p>
            <a:pPr marL="285750" indent="-285750">
              <a:buFont typeface="Wingdings" panose="05000000000000000000" pitchFamily="2" charset="2"/>
              <a:buChar char="§"/>
            </a:pPr>
            <a:r>
              <a:rPr lang="en-CA" dirty="0">
                <a:latin typeface="Alexandria" charset="0"/>
                <a:cs typeface="Alexandria" charset="0"/>
              </a:rPr>
              <a:t>Reflect upon personal strengths and weaknesses and develop a plan for continuous improvement with respect to team‐management skills.</a:t>
            </a:r>
          </a:p>
          <a:p>
            <a:pPr marL="285750" indent="-285750">
              <a:buFont typeface="Wingdings" panose="05000000000000000000" pitchFamily="2" charset="2"/>
              <a:buChar char="§"/>
            </a:pPr>
            <a:r>
              <a:rPr lang="en-CA" dirty="0">
                <a:latin typeface="Alexandria" charset="0"/>
                <a:cs typeface="Alexandria" charset="0"/>
              </a:rPr>
              <a:t>Demonstrate how teams are assigned and formed and describe the stages of team development.</a:t>
            </a:r>
          </a:p>
          <a:p>
            <a:pPr marL="285750" indent="-285750">
              <a:buFont typeface="Wingdings" panose="05000000000000000000" pitchFamily="2" charset="2"/>
              <a:buChar char="§"/>
            </a:pPr>
            <a:r>
              <a:rPr lang="en-CA" dirty="0">
                <a:latin typeface="Alexandria" charset="0"/>
                <a:cs typeface="Alexandria" charset="0"/>
              </a:rPr>
              <a:t>Plan and conduct a successful project kickoff meeting and reflect upon the formation and dynamics of teamwork and how to motivate teams.</a:t>
            </a:r>
          </a:p>
          <a:p>
            <a:pPr marL="285750" indent="-285750">
              <a:buFont typeface="Wingdings" panose="05000000000000000000" pitchFamily="2" charset="2"/>
              <a:buChar char="§"/>
            </a:pPr>
            <a:r>
              <a:rPr lang="en-CA" dirty="0">
                <a:latin typeface="Alexandria" charset="0"/>
                <a:cs typeface="Alexandria" charset="0"/>
              </a:rPr>
              <a:t>Analyze sources of conflict and, given a specific challenge, apply a problem‐solving process that focuses on confronting and resolving the conflict.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42D1FC-9DCC-23A7-1798-F1CF7D6EDA1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7B0ABF9-60F6-038A-1346-2B27F53365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225141789"/>
      </p:ext>
    </p:extLst>
  </p:cSld>
  <p:clrMapOvr>
    <a:masterClrMapping/>
  </p:clrMapOvr>
  <mc:AlternateContent xmlns:mc="http://schemas.openxmlformats.org/markup-compatibility/2006" xmlns:p14="http://schemas.microsoft.com/office/powerpoint/2010/main">
    <mc:Choice Requires="p14">
      <p:transition p14:dur="10" advTm="386356"/>
    </mc:Choice>
    <mc:Fallback xmlns="">
      <p:transition advTm="3863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8191F4FD-57B9-F0C7-D5A8-1DA27EFAC1E4}"/>
              </a:ext>
            </a:extLst>
          </p:cNvPr>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482A07DA-F879-77F5-F5D5-A7AE2E617C98}"/>
              </a:ext>
            </a:extLst>
          </p:cNvPr>
          <p:cNvSpPr txBox="1"/>
          <p:nvPr/>
        </p:nvSpPr>
        <p:spPr>
          <a:xfrm>
            <a:off x="2467329" y="1017051"/>
            <a:ext cx="4578047" cy="523220"/>
          </a:xfrm>
          <a:prstGeom prst="rect">
            <a:avLst/>
          </a:prstGeom>
          <a:noFill/>
        </p:spPr>
        <p:txBody>
          <a:bodyPr wrap="square" rtlCol="0">
            <a:spAutoFit/>
          </a:bodyPr>
          <a:lstStyle/>
          <a:p>
            <a:r>
              <a:rPr lang="en-US" sz="2800" b="1" dirty="0">
                <a:latin typeface="Alexandria" charset="0"/>
              </a:rPr>
              <a:t>Learning Resources </a:t>
            </a:r>
          </a:p>
        </p:txBody>
      </p:sp>
      <p:sp>
        <p:nvSpPr>
          <p:cNvPr id="12" name="Rectangle 11">
            <a:extLst>
              <a:ext uri="{FF2B5EF4-FFF2-40B4-BE49-F238E27FC236}">
                <a16:creationId xmlns:a16="http://schemas.microsoft.com/office/drawing/2014/main" id="{65CB9997-5E93-CC3F-5BAA-B3E17F5160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3" name="Graphic 21">
            <a:extLst>
              <a:ext uri="{FF2B5EF4-FFF2-40B4-BE49-F238E27FC236}">
                <a16:creationId xmlns:a16="http://schemas.microsoft.com/office/drawing/2014/main" id="{D8FA0552-1894-2092-2CF5-0E1D4F0683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503A0FA6-7718-4734-CED9-58B5D585CA7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13BBD964-A468-FD14-557F-C6963A880E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6" name="Rectangle 5"/>
          <p:cNvSpPr/>
          <p:nvPr/>
        </p:nvSpPr>
        <p:spPr>
          <a:xfrm>
            <a:off x="762000" y="2000139"/>
            <a:ext cx="7134769" cy="4413516"/>
          </a:xfrm>
          <a:prstGeom prst="rect">
            <a:avLst/>
          </a:prstGeom>
        </p:spPr>
        <p:txBody>
          <a:bodyPr wrap="square">
            <a:spAutoFit/>
          </a:bodyPr>
          <a:lstStyle/>
          <a:p>
            <a:pPr>
              <a:lnSpc>
                <a:spcPct val="120000"/>
              </a:lnSpc>
            </a:pPr>
            <a:endParaRPr lang="en-US" sz="2000" b="1" dirty="0">
              <a:latin typeface="Alexandria" charset="0"/>
              <a:cs typeface="Alexandria" charset="0"/>
            </a:endParaRPr>
          </a:p>
          <a:p>
            <a:pPr>
              <a:lnSpc>
                <a:spcPct val="120000"/>
              </a:lnSpc>
            </a:pPr>
            <a:r>
              <a:rPr lang="en-US" sz="2000" b="1" dirty="0">
                <a:latin typeface="Alexandria" charset="0"/>
                <a:cs typeface="Alexandria" charset="0"/>
              </a:rPr>
              <a:t>Required Textbook: </a:t>
            </a:r>
          </a:p>
          <a:p>
            <a:pPr>
              <a:lnSpc>
                <a:spcPct val="120000"/>
              </a:lnSpc>
            </a:pPr>
            <a:endParaRPr lang="en-US" sz="2000" dirty="0">
              <a:latin typeface="Alexandria" charset="0"/>
              <a:cs typeface="Alexandria" charset="0"/>
            </a:endParaRPr>
          </a:p>
          <a:p>
            <a:pPr>
              <a:lnSpc>
                <a:spcPct val="120000"/>
              </a:lnSpc>
            </a:pPr>
            <a:r>
              <a:rPr lang="en-US" sz="2000" dirty="0">
                <a:latin typeface="Alexandria" charset="0"/>
                <a:cs typeface="Alexandria" charset="0"/>
              </a:rPr>
              <a:t>Project Team Leadership and Communication by Samuel </a:t>
            </a:r>
            <a:r>
              <a:rPr lang="en-US" sz="2000" dirty="0" err="1">
                <a:latin typeface="Alexandria" charset="0"/>
                <a:cs typeface="Alexandria" charset="0"/>
              </a:rPr>
              <a:t>Malachowsky</a:t>
            </a:r>
            <a:r>
              <a:rPr lang="en-US" sz="2000" dirty="0">
                <a:latin typeface="Alexandria" charset="0"/>
                <a:cs typeface="Alexandria" charset="0"/>
              </a:rPr>
              <a:t>.</a:t>
            </a:r>
          </a:p>
          <a:p>
            <a:pPr>
              <a:lnSpc>
                <a:spcPct val="120000"/>
              </a:lnSpc>
            </a:pPr>
            <a:endParaRPr lang="en-US" sz="2000" dirty="0">
              <a:latin typeface="Alexandria" charset="0"/>
              <a:cs typeface="Alexandria" charset="0"/>
            </a:endParaRPr>
          </a:p>
          <a:p>
            <a:pPr>
              <a:lnSpc>
                <a:spcPct val="120000"/>
              </a:lnSpc>
            </a:pPr>
            <a:r>
              <a:rPr lang="en-US" sz="2000" b="1" dirty="0">
                <a:latin typeface="Alexandria" charset="0"/>
                <a:cs typeface="Alexandria" charset="0"/>
              </a:rPr>
              <a:t>Essential References:</a:t>
            </a:r>
          </a:p>
          <a:p>
            <a:pPr>
              <a:lnSpc>
                <a:spcPct val="120000"/>
              </a:lnSpc>
            </a:pPr>
            <a:r>
              <a:rPr lang="en-US" sz="2000" dirty="0">
                <a:latin typeface="Alexandria" charset="0"/>
                <a:cs typeface="Alexandria" charset="0"/>
              </a:rPr>
              <a:t>The main material and reference for each course will be the textbook mentioned in the course specifications. Lecture notes and slides are additional resources that are prepared by the professor</a:t>
            </a:r>
          </a:p>
          <a:p>
            <a:pPr>
              <a:lnSpc>
                <a:spcPct val="120000"/>
              </a:lnSpc>
            </a:pPr>
            <a:endParaRPr lang="en-US" sz="1400" dirty="0">
              <a:latin typeface="Alexandria" charset="0"/>
              <a:cs typeface="Alexandria" charset="0"/>
            </a:endParaRPr>
          </a:p>
        </p:txBody>
      </p:sp>
      <p:pic>
        <p:nvPicPr>
          <p:cNvPr id="10" name="Picture 9">
            <a:extLst>
              <a:ext uri="{FF2B5EF4-FFF2-40B4-BE49-F238E27FC236}">
                <a16:creationId xmlns:a16="http://schemas.microsoft.com/office/drawing/2014/main" id="{AE588F69-8B8B-4053-8685-09CE070A257A}"/>
              </a:ext>
            </a:extLst>
          </p:cNvPr>
          <p:cNvPicPr>
            <a:picLocks noChangeAspect="1"/>
          </p:cNvPicPr>
          <p:nvPr/>
        </p:nvPicPr>
        <p:blipFill>
          <a:blip r:embed="rId3"/>
          <a:stretch>
            <a:fillRect/>
          </a:stretch>
        </p:blipFill>
        <p:spPr>
          <a:xfrm>
            <a:off x="7892785" y="2433036"/>
            <a:ext cx="3274500" cy="3547722"/>
          </a:xfrm>
          <a:prstGeom prst="rect">
            <a:avLst/>
          </a:prstGeom>
        </p:spPr>
      </p:pic>
    </p:spTree>
    <p:extLst>
      <p:ext uri="{BB962C8B-B14F-4D97-AF65-F5344CB8AC3E}">
        <p14:creationId xmlns:p14="http://schemas.microsoft.com/office/powerpoint/2010/main" val="1729343920"/>
      </p:ext>
    </p:extLst>
  </p:cSld>
  <p:clrMapOvr>
    <a:masterClrMapping/>
  </p:clrMapOvr>
  <p:transition spd="slow" advTm="121823">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
        <p:nvSpPr>
          <p:cNvPr id="9" name="Rectangle: Rounded Corners 24">
            <a:extLst>
              <a:ext uri="{FF2B5EF4-FFF2-40B4-BE49-F238E27FC236}">
                <a16:creationId xmlns:a16="http://schemas.microsoft.com/office/drawing/2014/main" id="{C87E81BF-8EDC-8F9F-BFBB-C9F25DDD1EB6}"/>
              </a:ext>
            </a:extLst>
          </p:cNvPr>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3BC2C11-C5C3-32D5-5BB6-03E5D2D197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2" name="Graphic 21">
            <a:extLst>
              <a:ext uri="{FF2B5EF4-FFF2-40B4-BE49-F238E27FC236}">
                <a16:creationId xmlns:a16="http://schemas.microsoft.com/office/drawing/2014/main" id="{B96A8553-FE7F-2F56-B38C-B8B734C7DB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241F39C-CD90-2FD7-1D4C-8CDBF94B500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ADEC493D-8B18-7B16-76EE-1ED83B4FBD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graphicFrame>
        <p:nvGraphicFramePr>
          <p:cNvPr id="6" name="Table 5">
            <a:extLst>
              <a:ext uri="{FF2B5EF4-FFF2-40B4-BE49-F238E27FC236}">
                <a16:creationId xmlns:a16="http://schemas.microsoft.com/office/drawing/2014/main" id="{71F6882F-0BFC-49D3-9B9E-BE7072CF9D2F}"/>
              </a:ext>
            </a:extLst>
          </p:cNvPr>
          <p:cNvGraphicFramePr>
            <a:graphicFrameLocks noGrp="1"/>
          </p:cNvGraphicFramePr>
          <p:nvPr>
            <p:extLst>
              <p:ext uri="{D42A27DB-BD31-4B8C-83A1-F6EECF244321}">
                <p14:modId xmlns:p14="http://schemas.microsoft.com/office/powerpoint/2010/main" val="1896461974"/>
              </p:ext>
            </p:extLst>
          </p:nvPr>
        </p:nvGraphicFramePr>
        <p:xfrm>
          <a:off x="2427790" y="1948916"/>
          <a:ext cx="8035726" cy="4171102"/>
        </p:xfrm>
        <a:graphic>
          <a:graphicData uri="http://schemas.openxmlformats.org/drawingml/2006/table">
            <a:tbl>
              <a:tblPr firstRow="1" bandRow="1">
                <a:tableStyleId>{5C22544A-7EE6-4342-B048-85BDC9FD1C3A}</a:tableStyleId>
              </a:tblPr>
              <a:tblGrid>
                <a:gridCol w="6341021">
                  <a:extLst>
                    <a:ext uri="{9D8B030D-6E8A-4147-A177-3AD203B41FA5}">
                      <a16:colId xmlns:a16="http://schemas.microsoft.com/office/drawing/2014/main" val="3098379947"/>
                    </a:ext>
                  </a:extLst>
                </a:gridCol>
                <a:gridCol w="1694705">
                  <a:extLst>
                    <a:ext uri="{9D8B030D-6E8A-4147-A177-3AD203B41FA5}">
                      <a16:colId xmlns:a16="http://schemas.microsoft.com/office/drawing/2014/main" val="995994491"/>
                    </a:ext>
                  </a:extLst>
                </a:gridCol>
              </a:tblGrid>
              <a:tr h="0">
                <a:tc>
                  <a:txBody>
                    <a:bodyPr/>
                    <a:lstStyle/>
                    <a:p>
                      <a:r>
                        <a:rPr lang="en-US" sz="1400" dirty="0"/>
                        <a:t>Course Unit</a:t>
                      </a:r>
                    </a:p>
                  </a:txBody>
                  <a:tcPr/>
                </a:tc>
                <a:tc>
                  <a:txBody>
                    <a:bodyPr/>
                    <a:lstStyle/>
                    <a:p>
                      <a:r>
                        <a:rPr lang="en-US" sz="1400" dirty="0"/>
                        <a:t>No.of. Weeks</a:t>
                      </a:r>
                    </a:p>
                  </a:txBody>
                  <a:tcPr/>
                </a:tc>
                <a:extLst>
                  <a:ext uri="{0D108BD9-81ED-4DB2-BD59-A6C34878D82A}">
                    <a16:rowId xmlns:a16="http://schemas.microsoft.com/office/drawing/2014/main" val="2845406444"/>
                  </a:ext>
                </a:extLst>
              </a:tr>
              <a:tr h="351482">
                <a:tc>
                  <a:txBody>
                    <a:bodyPr/>
                    <a:lstStyle/>
                    <a:p>
                      <a:r>
                        <a:rPr lang="en-US" sz="1400" b="1" kern="1200" dirty="0">
                          <a:solidFill>
                            <a:schemeClr val="dk1"/>
                          </a:solidFill>
                          <a:latin typeface="+mn-lt"/>
                          <a:ea typeface="+mn-ea"/>
                          <a:cs typeface="+mn-cs"/>
                        </a:rPr>
                        <a:t>Lecture</a:t>
                      </a:r>
                      <a:r>
                        <a:rPr lang="en-US" sz="1400" b="1" kern="1200" baseline="0" dirty="0">
                          <a:solidFill>
                            <a:schemeClr val="dk1"/>
                          </a:solidFill>
                          <a:latin typeface="+mn-lt"/>
                          <a:ea typeface="+mn-ea"/>
                          <a:cs typeface="+mn-cs"/>
                        </a:rPr>
                        <a:t> 0 – </a:t>
                      </a:r>
                      <a:r>
                        <a:rPr lang="en-US" sz="1400" b="0" kern="1200" baseline="0" dirty="0">
                          <a:solidFill>
                            <a:schemeClr val="dk1"/>
                          </a:solidFill>
                          <a:latin typeface="+mn-lt"/>
                          <a:ea typeface="+mn-ea"/>
                          <a:cs typeface="+mn-cs"/>
                        </a:rPr>
                        <a:t>Introduction and orientation to the course </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1</a:t>
                      </a:r>
                    </a:p>
                  </a:txBody>
                  <a:tcPr marT="45721" marB="45721" anchor="ctr"/>
                </a:tc>
                <a:extLst>
                  <a:ext uri="{0D108BD9-81ED-4DB2-BD59-A6C34878D82A}">
                    <a16:rowId xmlns:a16="http://schemas.microsoft.com/office/drawing/2014/main" val="10001"/>
                  </a:ext>
                </a:extLst>
              </a:tr>
              <a:tr h="351482">
                <a:tc>
                  <a:txBody>
                    <a:bodyPr/>
                    <a:lstStyle/>
                    <a:p>
                      <a:r>
                        <a:rPr lang="en-US" sz="1400" b="1" kern="1200" dirty="0">
                          <a:solidFill>
                            <a:schemeClr val="dk1"/>
                          </a:solidFill>
                          <a:latin typeface="+mn-lt"/>
                          <a:ea typeface="+mn-ea"/>
                          <a:cs typeface="+mn-cs"/>
                        </a:rPr>
                        <a:t>Lecture 1</a:t>
                      </a:r>
                      <a:r>
                        <a:rPr lang="en-US" sz="1400" b="1" kern="1200" baseline="0" dirty="0">
                          <a:solidFill>
                            <a:schemeClr val="dk1"/>
                          </a:solidFill>
                          <a:latin typeface="+mn-lt"/>
                          <a:ea typeface="+mn-ea"/>
                          <a:cs typeface="+mn-cs"/>
                        </a:rPr>
                        <a:t> – </a:t>
                      </a:r>
                      <a:r>
                        <a:rPr lang="en-US" sz="1400" b="0" kern="1200" dirty="0">
                          <a:solidFill>
                            <a:schemeClr val="dk1"/>
                          </a:solidFill>
                          <a:latin typeface="+mn-lt"/>
                          <a:ea typeface="+mn-ea"/>
                          <a:cs typeface="+mn-cs"/>
                        </a:rPr>
                        <a:t>Introduction to project leadership </a:t>
                      </a:r>
                    </a:p>
                  </a:txBody>
                  <a:tcPr marT="45721" marB="45721" anchor="ctr"/>
                </a:tc>
                <a:tc>
                  <a:txBody>
                    <a:bodyPr/>
                    <a:lstStyle/>
                    <a:p>
                      <a:r>
                        <a:rPr lang="en-US" sz="1400" b="1" dirty="0"/>
                        <a:t>Week 2</a:t>
                      </a:r>
                    </a:p>
                  </a:txBody>
                  <a:tcPr marT="45721" marB="45721" anchor="ctr"/>
                </a:tc>
                <a:extLst>
                  <a:ext uri="{0D108BD9-81ED-4DB2-BD59-A6C34878D82A}">
                    <a16:rowId xmlns:a16="http://schemas.microsoft.com/office/drawing/2014/main" val="698691374"/>
                  </a:ext>
                </a:extLst>
              </a:tr>
              <a:tr h="351482">
                <a:tc>
                  <a:txBody>
                    <a:bodyPr/>
                    <a:lstStyle/>
                    <a:p>
                      <a:r>
                        <a:rPr lang="en-US" sz="1400" b="1" dirty="0"/>
                        <a:t>Lecture 2</a:t>
                      </a:r>
                      <a:r>
                        <a:rPr lang="en-US" sz="1400" b="1" baseline="0" dirty="0"/>
                        <a:t> – </a:t>
                      </a:r>
                      <a:r>
                        <a:rPr lang="en-US" sz="1400" b="0" baseline="0" dirty="0"/>
                        <a:t>Understanding Leadership</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3</a:t>
                      </a:r>
                    </a:p>
                  </a:txBody>
                  <a:tcPr marT="45721" marB="45721" anchor="ctr"/>
                </a:tc>
                <a:extLst>
                  <a:ext uri="{0D108BD9-81ED-4DB2-BD59-A6C34878D82A}">
                    <a16:rowId xmlns:a16="http://schemas.microsoft.com/office/drawing/2014/main" val="1977313455"/>
                  </a:ext>
                </a:extLst>
              </a:tr>
              <a:tr h="3514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Lecture 3 – </a:t>
                      </a:r>
                      <a:r>
                        <a:rPr lang="en-US" sz="1400" b="0" kern="1200" baseline="0" dirty="0">
                          <a:solidFill>
                            <a:schemeClr val="dk1"/>
                          </a:solidFill>
                          <a:latin typeface="+mn-lt"/>
                          <a:ea typeface="+mn-ea"/>
                          <a:cs typeface="+mn-cs"/>
                        </a:rPr>
                        <a:t>Project fundamentals</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4</a:t>
                      </a:r>
                    </a:p>
                  </a:txBody>
                  <a:tcPr marT="45721" marB="45721" anchor="ctr"/>
                </a:tc>
                <a:extLst>
                  <a:ext uri="{0D108BD9-81ED-4DB2-BD59-A6C34878D82A}">
                    <a16:rowId xmlns:a16="http://schemas.microsoft.com/office/drawing/2014/main" val="430050738"/>
                  </a:ext>
                </a:extLst>
              </a:tr>
              <a:tr h="3514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Lecture 4 – </a:t>
                      </a:r>
                      <a:r>
                        <a:rPr lang="en-US" sz="1400" b="0" kern="1200" dirty="0">
                          <a:solidFill>
                            <a:schemeClr val="dk1"/>
                          </a:solidFill>
                          <a:latin typeface="+mn-lt"/>
                          <a:ea typeface="+mn-ea"/>
                          <a:cs typeface="+mn-cs"/>
                        </a:rPr>
                        <a:t>Prioritization: The core</a:t>
                      </a:r>
                      <a:r>
                        <a:rPr lang="en-US" sz="1400" b="0" kern="1200" baseline="0" dirty="0">
                          <a:solidFill>
                            <a:schemeClr val="dk1"/>
                          </a:solidFill>
                          <a:latin typeface="+mn-lt"/>
                          <a:ea typeface="+mn-ea"/>
                          <a:cs typeface="+mn-cs"/>
                        </a:rPr>
                        <a:t> of project leadership</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5</a:t>
                      </a:r>
                    </a:p>
                  </a:txBody>
                  <a:tcPr marT="45721" marB="45721" anchor="ctr"/>
                </a:tc>
                <a:extLst>
                  <a:ext uri="{0D108BD9-81ED-4DB2-BD59-A6C34878D82A}">
                    <a16:rowId xmlns:a16="http://schemas.microsoft.com/office/drawing/2014/main" val="10005"/>
                  </a:ext>
                </a:extLst>
              </a:tr>
              <a:tr h="3514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Lecture 5</a:t>
                      </a:r>
                      <a:r>
                        <a:rPr lang="en-US" sz="1400" b="1" kern="1200" baseline="0" dirty="0">
                          <a:solidFill>
                            <a:schemeClr val="dk1"/>
                          </a:solidFill>
                          <a:latin typeface="+mn-lt"/>
                          <a:ea typeface="+mn-ea"/>
                          <a:cs typeface="+mn-cs"/>
                        </a:rPr>
                        <a:t> – </a:t>
                      </a:r>
                      <a:r>
                        <a:rPr lang="en-US" sz="1400" b="0" kern="1200" dirty="0">
                          <a:solidFill>
                            <a:schemeClr val="dk1"/>
                          </a:solidFill>
                          <a:latin typeface="+mn-lt"/>
                          <a:ea typeface="+mn-ea"/>
                          <a:cs typeface="+mn-cs"/>
                        </a:rPr>
                        <a:t>Theories of leadership</a:t>
                      </a:r>
                    </a:p>
                  </a:txBody>
                  <a:tcPr marT="45721" marB="45721" anchor="ctr"/>
                </a:tc>
                <a:tc>
                  <a:txBody>
                    <a:bodyPr/>
                    <a:lstStyle/>
                    <a:p>
                      <a:r>
                        <a:rPr lang="en-US" sz="1400" b="1" dirty="0"/>
                        <a:t>Week 6</a:t>
                      </a:r>
                    </a:p>
                  </a:txBody>
                  <a:tcPr marT="45721" marB="45721" anchor="ctr"/>
                </a:tc>
                <a:extLst>
                  <a:ext uri="{0D108BD9-81ED-4DB2-BD59-A6C34878D82A}">
                    <a16:rowId xmlns:a16="http://schemas.microsoft.com/office/drawing/2014/main" val="155004789"/>
                  </a:ext>
                </a:extLst>
              </a:tr>
              <a:tr h="3514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t>Lecture </a:t>
                      </a:r>
                      <a:r>
                        <a:rPr lang="en-US" sz="1400" b="1" baseline="0" dirty="0"/>
                        <a:t>6 – </a:t>
                      </a:r>
                      <a:r>
                        <a:rPr lang="en-US" sz="1400" b="0" kern="1200" baseline="0" dirty="0">
                          <a:solidFill>
                            <a:schemeClr val="dk1"/>
                          </a:solidFill>
                          <a:latin typeface="+mn-lt"/>
                          <a:ea typeface="+mn-ea"/>
                          <a:cs typeface="+mn-cs"/>
                        </a:rPr>
                        <a:t>Motivation principles and theories</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7</a:t>
                      </a:r>
                    </a:p>
                  </a:txBody>
                  <a:tcPr marT="45721" marB="45721" anchor="ctr"/>
                </a:tc>
                <a:extLst>
                  <a:ext uri="{0D108BD9-81ED-4DB2-BD59-A6C34878D82A}">
                    <a16:rowId xmlns:a16="http://schemas.microsoft.com/office/drawing/2014/main" val="1508136588"/>
                  </a:ext>
                </a:extLst>
              </a:tr>
              <a:tr h="3514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latin typeface="+mn-lt"/>
                          <a:ea typeface="+mn-ea"/>
                          <a:cs typeface="+mn-cs"/>
                        </a:rPr>
                        <a:t>Lecture 7</a:t>
                      </a:r>
                      <a:r>
                        <a:rPr lang="en-US" sz="1400" b="1" kern="1200" baseline="0" dirty="0">
                          <a:solidFill>
                            <a:schemeClr val="dk1"/>
                          </a:solidFill>
                          <a:latin typeface="+mn-lt"/>
                          <a:ea typeface="+mn-ea"/>
                          <a:cs typeface="+mn-cs"/>
                        </a:rPr>
                        <a:t> – </a:t>
                      </a:r>
                      <a:r>
                        <a:rPr lang="en-US" sz="1400" b="0" baseline="0" dirty="0"/>
                        <a:t>Team structure and development </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8</a:t>
                      </a:r>
                    </a:p>
                  </a:txBody>
                  <a:tcPr marT="45721" marB="45721" anchor="ctr"/>
                </a:tc>
                <a:extLst>
                  <a:ext uri="{0D108BD9-81ED-4DB2-BD59-A6C34878D82A}">
                    <a16:rowId xmlns:a16="http://schemas.microsoft.com/office/drawing/2014/main" val="3063101544"/>
                  </a:ext>
                </a:extLst>
              </a:tr>
              <a:tr h="351482">
                <a:tc>
                  <a:txBody>
                    <a:bodyPr/>
                    <a:lstStyle/>
                    <a:p>
                      <a:pPr marL="533400" indent="-533400" fontAlgn="base">
                        <a:spcBef>
                          <a:spcPct val="0"/>
                        </a:spcBef>
                        <a:spcAft>
                          <a:spcPct val="0"/>
                        </a:spcAft>
                      </a:pPr>
                      <a:r>
                        <a:rPr lang="en-US" sz="1400" b="1" kern="1200" dirty="0">
                          <a:solidFill>
                            <a:schemeClr val="dk1"/>
                          </a:solidFill>
                          <a:latin typeface="+mn-lt"/>
                          <a:ea typeface="+mn-ea"/>
                          <a:cs typeface="+mn-cs"/>
                        </a:rPr>
                        <a:t>Lecture </a:t>
                      </a:r>
                      <a:r>
                        <a:rPr lang="en-US" sz="1400" b="1" kern="1200" baseline="0" dirty="0">
                          <a:solidFill>
                            <a:schemeClr val="dk1"/>
                          </a:solidFill>
                          <a:latin typeface="+mn-lt"/>
                          <a:ea typeface="+mn-ea"/>
                          <a:cs typeface="+mn-cs"/>
                        </a:rPr>
                        <a:t>8 </a:t>
                      </a:r>
                      <a:r>
                        <a:rPr lang="en-US" sz="1400" b="1" kern="1200" baseline="0">
                          <a:solidFill>
                            <a:schemeClr val="dk1"/>
                          </a:solidFill>
                          <a:latin typeface="+mn-lt"/>
                          <a:ea typeface="+mn-ea"/>
                          <a:cs typeface="+mn-cs"/>
                        </a:rPr>
                        <a:t>– </a:t>
                      </a:r>
                      <a:r>
                        <a:rPr lang="en-US" sz="1400" b="0" kern="1200" baseline="0">
                          <a:solidFill>
                            <a:schemeClr val="dk1"/>
                          </a:solidFill>
                          <a:latin typeface="+mn-lt"/>
                          <a:ea typeface="+mn-ea"/>
                          <a:cs typeface="+mn-cs"/>
                        </a:rPr>
                        <a:t>Decision-making </a:t>
                      </a:r>
                      <a:r>
                        <a:rPr lang="en-US" sz="1400" b="0" kern="1200" baseline="0" dirty="0">
                          <a:solidFill>
                            <a:schemeClr val="dk1"/>
                          </a:solidFill>
                          <a:latin typeface="+mn-lt"/>
                          <a:ea typeface="+mn-ea"/>
                          <a:cs typeface="+mn-cs"/>
                        </a:rPr>
                        <a:t>processes</a:t>
                      </a:r>
                      <a:endParaRPr lang="en-CA" sz="1400" b="0" kern="1200" dirty="0">
                        <a:solidFill>
                          <a:schemeClr val="dk1"/>
                        </a:solidFill>
                        <a:latin typeface="+mn-lt"/>
                        <a:ea typeface="+mn-ea"/>
                        <a:cs typeface="+mn-cs"/>
                      </a:endParaRPr>
                    </a:p>
                  </a:txBody>
                  <a:tcPr marT="45721" marB="45721" anchor="ctr"/>
                </a:tc>
                <a:tc>
                  <a:txBody>
                    <a:bodyPr/>
                    <a:lstStyle/>
                    <a:p>
                      <a:r>
                        <a:rPr lang="en-US" sz="1400" b="1" dirty="0"/>
                        <a:t>Week 9</a:t>
                      </a:r>
                    </a:p>
                  </a:txBody>
                  <a:tcPr marT="45721" marB="45721" anchor="ctr"/>
                </a:tc>
                <a:extLst>
                  <a:ext uri="{0D108BD9-81ED-4DB2-BD59-A6C34878D82A}">
                    <a16:rowId xmlns:a16="http://schemas.microsoft.com/office/drawing/2014/main" val="2300057362"/>
                  </a:ext>
                </a:extLst>
              </a:tr>
              <a:tr h="351482">
                <a:tc>
                  <a:txBody>
                    <a:bodyPr/>
                    <a:lstStyle/>
                    <a:p>
                      <a:r>
                        <a:rPr lang="en-US" sz="1400" b="1" kern="1200" dirty="0">
                          <a:solidFill>
                            <a:schemeClr val="dk1"/>
                          </a:solidFill>
                          <a:latin typeface="+mn-lt"/>
                          <a:ea typeface="+mn-ea"/>
                          <a:cs typeface="+mn-cs"/>
                        </a:rPr>
                        <a:t>Lecture 9 – </a:t>
                      </a:r>
                      <a:r>
                        <a:rPr lang="en-US" sz="1400" b="0" kern="1200" dirty="0">
                          <a:solidFill>
                            <a:schemeClr val="dk1"/>
                          </a:solidFill>
                          <a:latin typeface="+mn-lt"/>
                          <a:ea typeface="+mn-ea"/>
                          <a:cs typeface="+mn-cs"/>
                        </a:rPr>
                        <a:t>Communication</a:t>
                      </a:r>
                      <a:r>
                        <a:rPr lang="en-US" sz="1400" b="0" kern="1200" baseline="0" dirty="0">
                          <a:solidFill>
                            <a:schemeClr val="dk1"/>
                          </a:solidFill>
                          <a:latin typeface="+mn-lt"/>
                          <a:ea typeface="+mn-ea"/>
                          <a:cs typeface="+mn-cs"/>
                        </a:rPr>
                        <a:t> and expectation management</a:t>
                      </a:r>
                      <a:endParaRPr lang="en-US" sz="1400" b="0" kern="1200" dirty="0">
                        <a:solidFill>
                          <a:schemeClr val="dk1"/>
                        </a:solidFill>
                        <a:latin typeface="+mn-lt"/>
                        <a:ea typeface="+mn-ea"/>
                        <a:cs typeface="+mn-cs"/>
                      </a:endParaRPr>
                    </a:p>
                  </a:txBody>
                  <a:tcPr marT="45721" marB="45721" anchor="ctr"/>
                </a:tc>
                <a:tc>
                  <a:txBody>
                    <a:bodyPr/>
                    <a:lstStyle/>
                    <a:p>
                      <a:r>
                        <a:rPr lang="en-US" sz="1400" b="1" dirty="0"/>
                        <a:t>Week 10</a:t>
                      </a:r>
                    </a:p>
                  </a:txBody>
                  <a:tcPr marT="45721" marB="45721" anchor="ctr"/>
                </a:tc>
                <a:extLst>
                  <a:ext uri="{0D108BD9-81ED-4DB2-BD59-A6C34878D82A}">
                    <a16:rowId xmlns:a16="http://schemas.microsoft.com/office/drawing/2014/main" val="1685485826"/>
                  </a:ext>
                </a:extLst>
              </a:tr>
              <a:tr h="351482">
                <a:tc>
                  <a:txBody>
                    <a:bodyPr/>
                    <a:lstStyle/>
                    <a:p>
                      <a:r>
                        <a:rPr lang="en-US" sz="1400" b="1" dirty="0"/>
                        <a:t>Lecture 10</a:t>
                      </a:r>
                      <a:r>
                        <a:rPr lang="en-US" sz="1400" b="1" baseline="0" dirty="0"/>
                        <a:t> – </a:t>
                      </a:r>
                      <a:r>
                        <a:rPr lang="en-US" sz="1400" b="0" dirty="0"/>
                        <a:t>Best practices and pitfalls</a:t>
                      </a:r>
                    </a:p>
                  </a:txBody>
                  <a:tcPr marT="45721" marB="45721" anchor="ctr"/>
                </a:tc>
                <a:tc>
                  <a:txBody>
                    <a:bodyPr/>
                    <a:lstStyle/>
                    <a:p>
                      <a:r>
                        <a:rPr lang="en-US" sz="1400" b="1" dirty="0"/>
                        <a:t>Week 11</a:t>
                      </a:r>
                    </a:p>
                  </a:txBody>
                  <a:tcPr marT="45721" marB="45721" anchor="ctr"/>
                </a:tc>
                <a:extLst>
                  <a:ext uri="{0D108BD9-81ED-4DB2-BD59-A6C34878D82A}">
                    <a16:rowId xmlns:a16="http://schemas.microsoft.com/office/drawing/2014/main" val="3042321633"/>
                  </a:ext>
                </a:extLst>
              </a:tr>
            </a:tbl>
          </a:graphicData>
        </a:graphic>
      </p:graphicFrame>
    </p:spTree>
    <p:extLst>
      <p:ext uri="{BB962C8B-B14F-4D97-AF65-F5344CB8AC3E}">
        <p14:creationId xmlns:p14="http://schemas.microsoft.com/office/powerpoint/2010/main" val="2508825830"/>
      </p:ext>
    </p:extLst>
  </p:cSld>
  <p:clrMapOvr>
    <a:masterClrMapping/>
  </p:clrMapOvr>
  <mc:AlternateContent xmlns:mc="http://schemas.openxmlformats.org/markup-compatibility/2006" xmlns:p14="http://schemas.microsoft.com/office/powerpoint/2010/main">
    <mc:Choice Requires="p14">
      <p:transition p14:dur="10" advTm="52263"/>
    </mc:Choice>
    <mc:Fallback xmlns="">
      <p:transition advTm="5226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5072252-BAE5-034B-E9FF-EC6B207F657D}"/>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
        <p:nvSpPr>
          <p:cNvPr id="11" name="Rectangle: Rounded Corners 24">
            <a:extLst>
              <a:ext uri="{FF2B5EF4-FFF2-40B4-BE49-F238E27FC236}">
                <a16:creationId xmlns:a16="http://schemas.microsoft.com/office/drawing/2014/main" id="{623476E8-F9EC-0385-FEA3-E777A785FEDA}"/>
              </a:ext>
            </a:extLst>
          </p:cNvPr>
          <p:cNvSpPr/>
          <p:nvPr/>
        </p:nvSpPr>
        <p:spPr>
          <a:xfrm>
            <a:off x="617280" y="1672130"/>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3BAA6E5-04ED-53DB-E78A-3D74E3AA44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3" name="Graphic 21">
            <a:extLst>
              <a:ext uri="{FF2B5EF4-FFF2-40B4-BE49-F238E27FC236}">
                <a16:creationId xmlns:a16="http://schemas.microsoft.com/office/drawing/2014/main" id="{C1BB2E43-BBCD-55A7-D2DC-6D6ED9E304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CE1FB267-5129-D6CA-E22F-DF9FB35FA6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8EBE1E16-0CD4-68AC-A137-E4CD449373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22300" y="2185218"/>
            <a:ext cx="10541000" cy="3508653"/>
          </a:xfrm>
          <a:prstGeom prst="rect">
            <a:avLst/>
          </a:prstGeom>
          <a:noFill/>
        </p:spPr>
        <p:txBody>
          <a:bodyPr wrap="square" rtlCol="0">
            <a:spAutoFit/>
          </a:bodyPr>
          <a:lstStyle/>
          <a:p>
            <a:r>
              <a:rPr lang="en-US" sz="2400" b="1" dirty="0">
                <a:latin typeface="Alexandria" charset="0"/>
                <a:cs typeface="Alexandria" charset="0"/>
              </a:rPr>
              <a:t>Introduction to project leadership </a:t>
            </a: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vs Management.</a:t>
            </a:r>
          </a:p>
          <a:p>
            <a:pPr marL="342900" indent="-342900">
              <a:lnSpc>
                <a:spcPct val="150000"/>
              </a:lnSpc>
              <a:buFont typeface="Wingdings" panose="05000000000000000000" pitchFamily="2" charset="2"/>
              <a:buChar char="§"/>
            </a:pPr>
            <a:r>
              <a:rPr lang="en-CA" sz="2000" dirty="0">
                <a:latin typeface="Alexandria" charset="0"/>
                <a:cs typeface="Alexandria" charset="0"/>
              </a:rPr>
              <a:t> Leader vs Manager.</a:t>
            </a:r>
          </a:p>
          <a:p>
            <a:pPr marL="342900" indent="-342900">
              <a:lnSpc>
                <a:spcPct val="150000"/>
              </a:lnSpc>
              <a:buFont typeface="Wingdings" panose="05000000000000000000" pitchFamily="2" charset="2"/>
              <a:buChar char="§"/>
            </a:pPr>
            <a:r>
              <a:rPr lang="en-CA" sz="2000" dirty="0">
                <a:latin typeface="Alexandria" charset="0"/>
                <a:cs typeface="Alexandria" charset="0"/>
              </a:rPr>
              <a:t> Impact of leadership on projects.</a:t>
            </a:r>
          </a:p>
          <a:p>
            <a:pPr marL="342900" indent="-342900">
              <a:lnSpc>
                <a:spcPct val="150000"/>
              </a:lnSpc>
              <a:buFont typeface="Wingdings" panose="05000000000000000000" pitchFamily="2" charset="2"/>
              <a:buChar char="§"/>
            </a:pPr>
            <a:r>
              <a:rPr lang="en-CA" sz="2000" dirty="0">
                <a:latin typeface="Alexandria" charset="0"/>
                <a:cs typeface="Alexandria" charset="0"/>
              </a:rPr>
              <a:t> Major project leadership skills.</a:t>
            </a:r>
          </a:p>
          <a:p>
            <a:endParaRPr lang="en-US" sz="1600" dirty="0">
              <a:latin typeface="Alexandria" charset="0"/>
              <a:cs typeface="Alexandria" charset="0"/>
            </a:endParaRPr>
          </a:p>
          <a:p>
            <a:endParaRPr lang="en-US" sz="1600" dirty="0">
              <a:latin typeface="Alexandria" charset="0"/>
              <a:cs typeface="Alexandria" charset="0"/>
            </a:endParaRPr>
          </a:p>
        </p:txBody>
      </p:sp>
    </p:spTree>
    <p:extLst>
      <p:ext uri="{BB962C8B-B14F-4D97-AF65-F5344CB8AC3E}">
        <p14:creationId xmlns:p14="http://schemas.microsoft.com/office/powerpoint/2010/main" val="3378691063"/>
      </p:ext>
    </p:extLst>
  </p:cSld>
  <p:clrMapOvr>
    <a:masterClrMapping/>
  </p:clrMapOvr>
  <mc:AlternateContent xmlns:mc="http://schemas.openxmlformats.org/markup-compatibility/2006" xmlns:p14="http://schemas.microsoft.com/office/powerpoint/2010/main">
    <mc:Choice Requires="p14">
      <p:transition p14:dur="10" advTm="78738"/>
    </mc:Choice>
    <mc:Fallback xmlns="">
      <p:transition advTm="787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847207"/>
          </a:xfrm>
          <a:prstGeom prst="rect">
            <a:avLst/>
          </a:prstGeom>
          <a:noFill/>
        </p:spPr>
        <p:txBody>
          <a:bodyPr wrap="square" rtlCol="0">
            <a:spAutoFit/>
          </a:bodyPr>
          <a:lstStyle/>
          <a:p>
            <a:r>
              <a:rPr lang="en-US" sz="2400" b="1" dirty="0">
                <a:latin typeface="Alexandria" charset="0"/>
                <a:cs typeface="Alexandria" charset="0"/>
              </a:rPr>
              <a:t>Understanding leadership </a:t>
            </a:r>
          </a:p>
          <a:p>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The Leader’s Title.</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Styles.</a:t>
            </a:r>
          </a:p>
          <a:p>
            <a:pPr marL="342900" indent="-342900">
              <a:lnSpc>
                <a:spcPct val="150000"/>
              </a:lnSpc>
              <a:buFont typeface="Wingdings" panose="05000000000000000000" pitchFamily="2" charset="2"/>
              <a:buChar char="§"/>
            </a:pPr>
            <a:r>
              <a:rPr lang="en-CA" sz="2000" dirty="0">
                <a:latin typeface="Alexandria" charset="0"/>
                <a:cs typeface="Alexandria" charset="0"/>
              </a:rPr>
              <a:t>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Matching Leadership with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Who We Lead.</a:t>
            </a:r>
          </a:p>
          <a:p>
            <a:pPr>
              <a:lnSpc>
                <a:spcPct val="150000"/>
              </a:lnSpc>
            </a:pPr>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9CDEF4-8B97-9906-11EC-B8F8B48EF4C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F5EE4908-4238-9389-8176-0B286F10455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E580E0CC-9B15-5BB4-DA43-9F9F78AAAEBB}"/>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632814171"/>
      </p:ext>
    </p:extLst>
  </p:cSld>
  <p:clrMapOvr>
    <a:masterClrMapping/>
  </p:clrMapOvr>
  <mc:AlternateContent xmlns:mc="http://schemas.openxmlformats.org/markup-compatibility/2006" xmlns:p14="http://schemas.microsoft.com/office/powerpoint/2010/main">
    <mc:Choice Requires="p14">
      <p:transition p14:dur="10" advTm="75964"/>
    </mc:Choice>
    <mc:Fallback xmlns="">
      <p:transition advTm="759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924425"/>
          </a:xfrm>
          <a:prstGeom prst="rect">
            <a:avLst/>
          </a:prstGeom>
          <a:noFill/>
        </p:spPr>
        <p:txBody>
          <a:bodyPr wrap="square" rtlCol="0">
            <a:spAutoFit/>
          </a:bodyPr>
          <a:lstStyle/>
          <a:p>
            <a:r>
              <a:rPr lang="en-US" sz="2400" b="1" dirty="0">
                <a:latin typeface="Alexandria" charset="0"/>
                <a:cs typeface="Alexandria" charset="0"/>
              </a:rPr>
              <a:t>Project fundamentals  </a:t>
            </a:r>
          </a:p>
          <a:p>
            <a:endParaRPr lang="en-US"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Nature of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 Environment.</a:t>
            </a:r>
          </a:p>
          <a:p>
            <a:pPr marL="342900" indent="-342900">
              <a:lnSpc>
                <a:spcPct val="150000"/>
              </a:lnSpc>
              <a:buFont typeface="Wingdings" panose="05000000000000000000" pitchFamily="2" charset="2"/>
              <a:buChar char="§"/>
            </a:pPr>
            <a:r>
              <a:rPr lang="en-CA" sz="2000" dirty="0">
                <a:latin typeface="Alexandria" charset="0"/>
                <a:cs typeface="Alexandria" charset="0"/>
              </a:rPr>
              <a:t> Values, Needs, and Process.</a:t>
            </a:r>
          </a:p>
          <a:p>
            <a:pPr marL="342900" indent="-342900">
              <a:lnSpc>
                <a:spcPct val="150000"/>
              </a:lnSpc>
              <a:buFont typeface="Wingdings" panose="05000000000000000000" pitchFamily="2" charset="2"/>
              <a:buChar char="§"/>
            </a:pPr>
            <a:r>
              <a:rPr lang="en-CA" sz="2000" dirty="0">
                <a:latin typeface="Alexandria" charset="0"/>
                <a:cs typeface="Alexandria" charset="0"/>
              </a:rPr>
              <a:t> Quality and the Project Triangle.</a:t>
            </a:r>
          </a:p>
          <a:p>
            <a:pPr marL="342900" indent="-342900">
              <a:lnSpc>
                <a:spcPct val="150000"/>
              </a:lnSpc>
              <a:buFont typeface="Wingdings" panose="05000000000000000000" pitchFamily="2" charset="2"/>
              <a:buChar char="§"/>
            </a:pPr>
            <a:r>
              <a:rPr lang="en-CA" sz="2000" dirty="0">
                <a:latin typeface="Alexandria" charset="0"/>
                <a:cs typeface="Alexandria" charset="0"/>
              </a:rPr>
              <a:t> Defining Project Outcomes: a Layered Approach.</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Project’s Early Stages.</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900AB04-D5F1-324B-34EA-40419539ECC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F4C4AA1-9C4F-057A-6ED4-5273F43D3F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8E0EC976-B4A5-4A7A-DAA5-980EBD236E07}"/>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3523142718"/>
      </p:ext>
    </p:extLst>
  </p:cSld>
  <p:clrMapOvr>
    <a:masterClrMapping/>
  </p:clrMapOvr>
  <mc:AlternateContent xmlns:mc="http://schemas.openxmlformats.org/markup-compatibility/2006" xmlns:p14="http://schemas.microsoft.com/office/powerpoint/2010/main">
    <mc:Choice Requires="p14">
      <p:transition p14:dur="10" advTm="192899"/>
    </mc:Choice>
    <mc:Fallback xmlns="">
      <p:transition advTm="19289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893647"/>
          </a:xfrm>
          <a:prstGeom prst="rect">
            <a:avLst/>
          </a:prstGeom>
          <a:noFill/>
        </p:spPr>
        <p:txBody>
          <a:bodyPr wrap="square" rtlCol="0">
            <a:spAutoFit/>
          </a:bodyPr>
          <a:lstStyle/>
          <a:p>
            <a:r>
              <a:rPr lang="en-US" sz="2400" b="1" dirty="0">
                <a:latin typeface="Alexandria" charset="0"/>
                <a:cs typeface="Alexandria" charset="0"/>
              </a:rPr>
              <a:t>Prioritization: The core of project leadership</a:t>
            </a: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Why is Prioritization So Essential?</a:t>
            </a:r>
          </a:p>
          <a:p>
            <a:pPr marL="342900" indent="-342900">
              <a:lnSpc>
                <a:spcPct val="150000"/>
              </a:lnSpc>
              <a:buFont typeface="Wingdings" panose="05000000000000000000" pitchFamily="2" charset="2"/>
              <a:buChar char="§"/>
            </a:pPr>
            <a:r>
              <a:rPr lang="en-CA" sz="2000" dirty="0">
                <a:latin typeface="Alexandria" charset="0"/>
                <a:cs typeface="Alexandria" charset="0"/>
              </a:rPr>
              <a:t> Estimation Methods.</a:t>
            </a:r>
          </a:p>
          <a:p>
            <a:pPr marL="342900" indent="-342900">
              <a:lnSpc>
                <a:spcPct val="150000"/>
              </a:lnSpc>
              <a:buFont typeface="Wingdings" panose="05000000000000000000" pitchFamily="2" charset="2"/>
              <a:buChar char="§"/>
            </a:pPr>
            <a:r>
              <a:rPr lang="en-CA" sz="2000" dirty="0">
                <a:latin typeface="Alexandria" charset="0"/>
                <a:cs typeface="Alexandria" charset="0"/>
              </a:rPr>
              <a:t> Estimates vs. Commitments.</a:t>
            </a:r>
          </a:p>
          <a:p>
            <a:pPr marL="342900" indent="-342900">
              <a:lnSpc>
                <a:spcPct val="150000"/>
              </a:lnSpc>
              <a:buFont typeface="Wingdings" panose="05000000000000000000" pitchFamily="2" charset="2"/>
              <a:buChar char="§"/>
            </a:pPr>
            <a:r>
              <a:rPr lang="en-CA" sz="2000" dirty="0">
                <a:latin typeface="Alexandria" charset="0"/>
                <a:cs typeface="Alexandria" charset="0"/>
              </a:rPr>
              <a:t> Accuracy and Precision.</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Scheduling.</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Tracking.</a:t>
            </a:r>
          </a:p>
          <a:p>
            <a:pPr marL="342900" indent="-342900">
              <a:lnSpc>
                <a:spcPct val="150000"/>
              </a:lnSpc>
              <a:buFont typeface="Wingdings" panose="05000000000000000000" pitchFamily="2" charset="2"/>
              <a:buChar char="§"/>
            </a:pPr>
            <a:r>
              <a:rPr lang="en-CA" sz="2000" dirty="0">
                <a:latin typeface="Alexandria" charset="0"/>
                <a:cs typeface="Alexandria" charset="0"/>
              </a:rPr>
              <a:t> Risk Management.</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170EA77-6B9D-6C8F-5429-20E041CC0B8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4F4447-1DF5-4E21-E5E3-871D7D99380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B22890EF-F57A-6856-0C34-2DD9AB195641}"/>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213037782"/>
      </p:ext>
    </p:extLst>
  </p:cSld>
  <p:clrMapOvr>
    <a:masterClrMapping/>
  </p:clrMapOvr>
  <mc:AlternateContent xmlns:mc="http://schemas.openxmlformats.org/markup-compatibility/2006" xmlns:p14="http://schemas.microsoft.com/office/powerpoint/2010/main">
    <mc:Choice Requires="p14">
      <p:transition p14:dur="10" advTm="97721"/>
    </mc:Choice>
    <mc:Fallback xmlns="">
      <p:transition advTm="9772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262432"/>
          </a:xfrm>
          <a:prstGeom prst="rect">
            <a:avLst/>
          </a:prstGeom>
          <a:noFill/>
        </p:spPr>
        <p:txBody>
          <a:bodyPr wrap="square" rtlCol="0">
            <a:spAutoFit/>
          </a:bodyPr>
          <a:lstStyle/>
          <a:p>
            <a:r>
              <a:rPr lang="en-US" sz="2400" b="1" dirty="0">
                <a:latin typeface="Alexandria" charset="0"/>
                <a:cs typeface="Alexandria" charset="0"/>
              </a:rPr>
              <a:t>Theories of leadership </a:t>
            </a:r>
            <a:endParaRPr lang="en-US" sz="1600" dirty="0">
              <a:latin typeface="Alexandria" charset="0"/>
              <a:cs typeface="Alexandria" charset="0"/>
            </a:endParaRPr>
          </a:p>
          <a:p>
            <a:endParaRPr lang="en-US" sz="1600" dirty="0">
              <a:latin typeface="Alexandria" charset="0"/>
              <a:cs typeface="Alexandria" charset="0"/>
            </a:endParaRPr>
          </a:p>
          <a:p>
            <a:pPr marL="285750" indent="-285750">
              <a:lnSpc>
                <a:spcPct val="150000"/>
              </a:lnSpc>
              <a:buFont typeface="Wingdings" panose="05000000000000000000" pitchFamily="2" charset="2"/>
              <a:buChar char="§"/>
            </a:pPr>
            <a:r>
              <a:rPr lang="en-CA" sz="1600" dirty="0">
                <a:latin typeface="Alexandria" charset="0"/>
                <a:cs typeface="Alexandria" charset="0"/>
              </a:rPr>
              <a:t> </a:t>
            </a:r>
            <a:r>
              <a:rPr lang="en-CA" sz="2000" dirty="0">
                <a:latin typeface="Alexandria" charset="0"/>
                <a:cs typeface="Alexandria" charset="0"/>
              </a:rPr>
              <a:t>Understand different leadership theories. </a:t>
            </a:r>
          </a:p>
          <a:p>
            <a:pPr marL="342900" indent="-342900">
              <a:lnSpc>
                <a:spcPct val="150000"/>
              </a:lnSpc>
              <a:buFont typeface="Wingdings" panose="05000000000000000000" pitchFamily="2" charset="2"/>
              <a:buChar char="§"/>
            </a:pPr>
            <a:r>
              <a:rPr lang="en-CA" sz="2000" dirty="0">
                <a:latin typeface="Alexandria" charset="0"/>
                <a:cs typeface="Alexandria" charset="0"/>
              </a:rPr>
              <a:t> Types of leadership power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Motivators. </a:t>
            </a:r>
          </a:p>
          <a:p>
            <a:pPr marL="342900" indent="-342900">
              <a:lnSpc>
                <a:spcPct val="150000"/>
              </a:lnSpc>
              <a:buFont typeface="Wingdings" panose="05000000000000000000" pitchFamily="2" charset="2"/>
              <a:buChar char="§"/>
            </a:pPr>
            <a:r>
              <a:rPr lang="en-CA" sz="2000" dirty="0">
                <a:latin typeface="Alexandria" charset="0"/>
                <a:cs typeface="Alexandria" charset="0"/>
              </a:rPr>
              <a:t>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Professional Discipline and Ethics.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05D012-3BD8-0E87-53E5-475660FF86D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62BF521-8821-002A-69D0-F2A5A76890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149CAD3D-7016-002B-A79F-E93D9F8BE951}"/>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104577892"/>
      </p:ext>
    </p:extLst>
  </p:cSld>
  <p:clrMapOvr>
    <a:masterClrMapping/>
  </p:clrMapOvr>
  <mc:AlternateContent xmlns:mc="http://schemas.openxmlformats.org/markup-compatibility/2006" xmlns:p14="http://schemas.microsoft.com/office/powerpoint/2010/main">
    <mc:Choice Requires="p14">
      <p:transition p14:dur="10" advTm="126003"/>
    </mc:Choice>
    <mc:Fallback xmlns="">
      <p:transition advTm="1260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2616101"/>
          </a:xfrm>
          <a:prstGeom prst="rect">
            <a:avLst/>
          </a:prstGeom>
          <a:noFill/>
        </p:spPr>
        <p:txBody>
          <a:bodyPr wrap="square" rtlCol="0">
            <a:spAutoFit/>
          </a:bodyPr>
          <a:lstStyle/>
          <a:p>
            <a:r>
              <a:rPr lang="en-US" sz="2400" b="1" dirty="0">
                <a:latin typeface="Alexandria" charset="0"/>
                <a:cs typeface="Alexandria" charset="0"/>
              </a:rPr>
              <a:t>Motivation Principles and theories </a:t>
            </a:r>
          </a:p>
          <a:p>
            <a:endParaRPr lang="en-US"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Describe different types of motivators and give examples of each.</a:t>
            </a:r>
          </a:p>
          <a:p>
            <a:pPr marL="342900" indent="-342900">
              <a:lnSpc>
                <a:spcPct val="150000"/>
              </a:lnSpc>
              <a:buFont typeface="Wingdings" panose="05000000000000000000" pitchFamily="2" charset="2"/>
              <a:buChar char="§"/>
            </a:pPr>
            <a:r>
              <a:rPr lang="en-CA" sz="2000" dirty="0">
                <a:latin typeface="Alexandria" charset="0"/>
                <a:cs typeface="Alexandria" charset="0"/>
              </a:rPr>
              <a:t>Classify the motivators as extrinsic or intrinsic.</a:t>
            </a:r>
          </a:p>
          <a:p>
            <a:pPr marL="342900" indent="-342900">
              <a:lnSpc>
                <a:spcPct val="150000"/>
              </a:lnSpc>
              <a:buFont typeface="Wingdings" panose="05000000000000000000" pitchFamily="2" charset="2"/>
              <a:buChar char="§"/>
            </a:pPr>
            <a:r>
              <a:rPr lang="en-CA" sz="2000" dirty="0">
                <a:latin typeface="Alexandria" charset="0"/>
                <a:cs typeface="Alexandria" charset="0"/>
              </a:rPr>
              <a:t>Relate biases individuals may have towards or against individual motivators</a:t>
            </a:r>
            <a:r>
              <a:rPr lang="en-CA"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E4BC77-F333-4A7E-21EC-31BD1FF9BE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B9FE20DD-8D14-AC5D-0386-72D781829E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B6809FAB-2D9F-06F6-D876-34B0F9FD1164}"/>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042847404"/>
      </p:ext>
    </p:extLst>
  </p:cSld>
  <p:clrMapOvr>
    <a:masterClrMapping/>
  </p:clrMapOvr>
  <mc:AlternateContent xmlns:mc="http://schemas.openxmlformats.org/markup-compatibility/2006" xmlns:p14="http://schemas.microsoft.com/office/powerpoint/2010/main">
    <mc:Choice Requires="p14">
      <p:transition p14:dur="10" advTm="113208"/>
    </mc:Choice>
    <mc:Fallback xmlns="">
      <p:transition advTm="1132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632037"/>
          </a:xfrm>
          <a:prstGeom prst="rect">
            <a:avLst/>
          </a:prstGeom>
          <a:noFill/>
        </p:spPr>
        <p:txBody>
          <a:bodyPr wrap="square" rtlCol="0">
            <a:spAutoFit/>
          </a:bodyPr>
          <a:lstStyle/>
          <a:p>
            <a:r>
              <a:rPr lang="en-US" sz="2000" b="1" dirty="0">
                <a:latin typeface="Alexandria" charset="0"/>
                <a:cs typeface="Alexandria" charset="0"/>
              </a:rPr>
              <a:t>Team structure and development </a:t>
            </a: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CA" dirty="0">
                <a:latin typeface="Alexandria" charset="0"/>
                <a:cs typeface="Alexandria" charset="0"/>
              </a:rPr>
              <a:t>What Makes a Team Successful?</a:t>
            </a:r>
          </a:p>
          <a:p>
            <a:pPr marL="342900" indent="-342900">
              <a:lnSpc>
                <a:spcPct val="150000"/>
              </a:lnSpc>
              <a:buFont typeface="Wingdings" panose="05000000000000000000" pitchFamily="2" charset="2"/>
              <a:buChar char="§"/>
            </a:pPr>
            <a:r>
              <a:rPr lang="en-CA" dirty="0">
                <a:latin typeface="Alexandria" charset="0"/>
                <a:cs typeface="Alexandria" charset="0"/>
              </a:rPr>
              <a:t>Team Structure.</a:t>
            </a:r>
          </a:p>
          <a:p>
            <a:pPr marL="342900" indent="-342900">
              <a:lnSpc>
                <a:spcPct val="150000"/>
              </a:lnSpc>
              <a:buFont typeface="Wingdings" panose="05000000000000000000" pitchFamily="2" charset="2"/>
              <a:buChar char="§"/>
            </a:pPr>
            <a:r>
              <a:rPr lang="en-CA" dirty="0">
                <a:latin typeface="Alexandria" charset="0"/>
                <a:cs typeface="Alexandria" charset="0"/>
              </a:rPr>
              <a:t>Team Development.</a:t>
            </a:r>
          </a:p>
          <a:p>
            <a:pPr marL="342900" indent="-342900">
              <a:lnSpc>
                <a:spcPct val="150000"/>
              </a:lnSpc>
              <a:buFont typeface="Wingdings" panose="05000000000000000000" pitchFamily="2" charset="2"/>
              <a:buChar char="§"/>
            </a:pPr>
            <a:r>
              <a:rPr lang="en-CA" dirty="0">
                <a:latin typeface="Alexandria" charset="0"/>
                <a:cs typeface="Alexandria" charset="0"/>
              </a:rPr>
              <a:t>Needs and the Team.</a:t>
            </a:r>
          </a:p>
          <a:p>
            <a:pPr marL="342900" indent="-342900">
              <a:lnSpc>
                <a:spcPct val="150000"/>
              </a:lnSpc>
              <a:buFont typeface="Wingdings" panose="05000000000000000000" pitchFamily="2" charset="2"/>
              <a:buChar char="§"/>
            </a:pPr>
            <a:r>
              <a:rPr lang="en-CA" dirty="0">
                <a:latin typeface="Alexandria" charset="0"/>
                <a:cs typeface="Alexandria" charset="0"/>
              </a:rPr>
              <a:t>Building Trust.</a:t>
            </a:r>
          </a:p>
          <a:p>
            <a:pPr marL="342900" indent="-342900">
              <a:lnSpc>
                <a:spcPct val="150000"/>
              </a:lnSpc>
              <a:buFont typeface="Wingdings" panose="05000000000000000000" pitchFamily="2" charset="2"/>
              <a:buChar char="§"/>
            </a:pPr>
            <a:r>
              <a:rPr lang="en-CA" dirty="0">
                <a:latin typeface="Alexandria" charset="0"/>
                <a:cs typeface="Alexandria" charset="0"/>
              </a:rPr>
              <a:t>Managing Conflict.</a:t>
            </a:r>
          </a:p>
          <a:p>
            <a:pPr marL="342900" indent="-342900">
              <a:lnSpc>
                <a:spcPct val="150000"/>
              </a:lnSpc>
              <a:buFont typeface="Wingdings" panose="05000000000000000000" pitchFamily="2" charset="2"/>
              <a:buChar char="§"/>
            </a:pPr>
            <a:r>
              <a:rPr lang="en-CA" dirty="0">
                <a:latin typeface="Alexandria" charset="0"/>
                <a:cs typeface="Alexandria" charset="0"/>
              </a:rPr>
              <a:t>Achieving Commitment.</a:t>
            </a:r>
          </a:p>
          <a:p>
            <a:pPr marL="342900" indent="-342900">
              <a:lnSpc>
                <a:spcPct val="150000"/>
              </a:lnSpc>
              <a:buFont typeface="Wingdings" panose="05000000000000000000" pitchFamily="2" charset="2"/>
              <a:buChar char="§"/>
            </a:pPr>
            <a:r>
              <a:rPr lang="en-CA" dirty="0">
                <a:latin typeface="Alexandria" charset="0"/>
                <a:cs typeface="Alexandria" charset="0"/>
              </a:rPr>
              <a:t>Embracing Accountability.</a:t>
            </a:r>
          </a:p>
          <a:p>
            <a:pPr marL="342900" indent="-342900">
              <a:lnSpc>
                <a:spcPct val="150000"/>
              </a:lnSpc>
              <a:buFont typeface="Wingdings" panose="05000000000000000000" pitchFamily="2" charset="2"/>
              <a:buChar char="§"/>
            </a:pPr>
            <a:r>
              <a:rPr lang="en-CA" dirty="0">
                <a:latin typeface="Alexandria" charset="0"/>
                <a:cs typeface="Alexandria" charset="0"/>
              </a:rPr>
              <a:t>Focusing on Results</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136D0E-067D-D976-F0EF-7336330C231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398BA50-DDC6-E54B-B86C-3FB1C8C24D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A62DFB4B-DFD1-9A6D-9CF0-6928A7E27B83}"/>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064420836"/>
      </p:ext>
    </p:extLst>
  </p:cSld>
  <p:clrMapOvr>
    <a:masterClrMapping/>
  </p:clrMapOvr>
  <mc:AlternateContent xmlns:mc="http://schemas.openxmlformats.org/markup-compatibility/2006" xmlns:p14="http://schemas.microsoft.com/office/powerpoint/2010/main">
    <mc:Choice Requires="p14">
      <p:transition p14:dur="10" advTm="182288"/>
    </mc:Choice>
    <mc:Fallback xmlns="">
      <p:transition advTm="18228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052408"/>
            <a:ext cx="10541000" cy="4462760"/>
          </a:xfrm>
          <a:prstGeom prst="rect">
            <a:avLst/>
          </a:prstGeom>
          <a:noFill/>
        </p:spPr>
        <p:txBody>
          <a:bodyPr wrap="square" rtlCol="0">
            <a:spAutoFit/>
          </a:bodyPr>
          <a:lstStyle/>
          <a:p>
            <a:r>
              <a:rPr lang="en-US" sz="2400" b="1" dirty="0">
                <a:latin typeface="Alexandria" charset="0"/>
                <a:cs typeface="Alexandria" charset="0"/>
              </a:rPr>
              <a:t>Decision-making processes</a:t>
            </a:r>
          </a:p>
          <a:p>
            <a:endParaRPr lang="en-US"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and leadership.</a:t>
            </a:r>
          </a:p>
          <a:p>
            <a:pPr marL="285750" indent="-285750">
              <a:lnSpc>
                <a:spcPct val="150000"/>
              </a:lnSpc>
              <a:buFont typeface="Wingdings" panose="05000000000000000000" pitchFamily="2" charset="2"/>
              <a:buChar char="§"/>
            </a:pPr>
            <a:r>
              <a:rPr lang="en-CA" sz="2000" dirty="0">
                <a:latin typeface="Alexandria" charset="0"/>
                <a:cs typeface="Alexandria" charset="0"/>
              </a:rPr>
              <a:t>Importance of decision-making. </a:t>
            </a:r>
          </a:p>
          <a:p>
            <a:pPr marL="285750" indent="-285750">
              <a:lnSpc>
                <a:spcPct val="150000"/>
              </a:lnSpc>
              <a:buFont typeface="Wingdings" panose="05000000000000000000" pitchFamily="2" charset="2"/>
              <a:buChar char="§"/>
            </a:pPr>
            <a:r>
              <a:rPr lang="en-CA" sz="2000" dirty="0">
                <a:latin typeface="Alexandria" charset="0"/>
                <a:cs typeface="Alexandria" charset="0"/>
              </a:rPr>
              <a:t>Types of decision-making.</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style. </a:t>
            </a:r>
          </a:p>
          <a:p>
            <a:pPr marL="285750" indent="-285750">
              <a:lnSpc>
                <a:spcPct val="150000"/>
              </a:lnSpc>
              <a:buFont typeface="Wingdings" panose="05000000000000000000" pitchFamily="2" charset="2"/>
              <a:buChar char="§"/>
            </a:pPr>
            <a:r>
              <a:rPr lang="en-CA" sz="2000" dirty="0">
                <a:latin typeface="Alexandria" charset="0"/>
                <a:cs typeface="Alexandria" charset="0"/>
              </a:rPr>
              <a:t>Stages of decision-making process/models.</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from leaders' perspective.</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skills.</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722F685-F1E4-763F-F282-908C211DA9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44FC695-19FC-4955-46AB-B2602A2922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2E4328A3-AB72-C432-9EA1-18D12A181F6C}"/>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2475016514"/>
      </p:ext>
    </p:extLst>
  </p:cSld>
  <p:clrMapOvr>
    <a:masterClrMapping/>
  </p:clrMapOvr>
  <mc:AlternateContent xmlns:mc="http://schemas.openxmlformats.org/markup-compatibility/2006" xmlns:p14="http://schemas.microsoft.com/office/powerpoint/2010/main">
    <mc:Choice Requires="p14">
      <p:transition p14:dur="10" advTm="86738"/>
    </mc:Choice>
    <mc:Fallback xmlns="">
      <p:transition advTm="867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4"/>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47075"/>
            <a:ext cx="10541000" cy="4185761"/>
          </a:xfrm>
          <a:prstGeom prst="rect">
            <a:avLst/>
          </a:prstGeom>
          <a:noFill/>
        </p:spPr>
        <p:txBody>
          <a:bodyPr wrap="square" rtlCol="0">
            <a:spAutoFit/>
          </a:bodyPr>
          <a:lstStyle/>
          <a:p>
            <a:r>
              <a:rPr lang="en-US" sz="2400" b="1" dirty="0">
                <a:latin typeface="Alexandria" charset="0"/>
                <a:cs typeface="Alexandria" charset="0"/>
              </a:rPr>
              <a:t>Communication and expectation management </a:t>
            </a:r>
            <a:endParaRPr lang="en-US" sz="2000"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 The Importance of Project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Basic Communication Concepts.</a:t>
            </a:r>
          </a:p>
          <a:p>
            <a:pPr marL="285750" indent="-285750">
              <a:lnSpc>
                <a:spcPct val="150000"/>
              </a:lnSpc>
              <a:buFont typeface="Wingdings" panose="05000000000000000000" pitchFamily="2" charset="2"/>
              <a:buChar char="§"/>
            </a:pPr>
            <a:r>
              <a:rPr lang="en-CA" sz="2000" dirty="0">
                <a:latin typeface="Alexandria" charset="0"/>
                <a:cs typeface="Alexandria" charset="0"/>
              </a:rPr>
              <a:t> Push/Pull Communication: A Hybrid Approach.</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Communications within the Team: Meeting Success.</a:t>
            </a:r>
          </a:p>
          <a:p>
            <a:pPr marL="285750" indent="-285750">
              <a:lnSpc>
                <a:spcPct val="150000"/>
              </a:lnSpc>
              <a:buFont typeface="Wingdings" panose="05000000000000000000" pitchFamily="2" charset="2"/>
              <a:buChar char="§"/>
            </a:pPr>
            <a:r>
              <a:rPr lang="en-CA" sz="2000" dirty="0">
                <a:latin typeface="Alexandria" charset="0"/>
                <a:cs typeface="Alexandria" charset="0"/>
              </a:rPr>
              <a:t> Ethics in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Communicating with Metrics and Reports.</a:t>
            </a:r>
          </a:p>
          <a:p>
            <a:pPr marL="285750" indent="-285750">
              <a:lnSpc>
                <a:spcPct val="150000"/>
              </a:lnSpc>
              <a:buFont typeface="Wingdings" panose="05000000000000000000" pitchFamily="2" charset="2"/>
              <a:buChar char="§"/>
            </a:pPr>
            <a:r>
              <a:rPr lang="en-CA" sz="2000" dirty="0">
                <a:latin typeface="Alexandria" charset="0"/>
                <a:cs typeface="Alexandria" charset="0"/>
              </a:rPr>
              <a:t> Stakeholder Expectation Management.</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FDDC975-F22D-4066-A71C-DE305708C9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C1053FEA-E5E4-9F4B-3E05-3AA3306653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9" name="TextBox 8">
            <a:extLst>
              <a:ext uri="{FF2B5EF4-FFF2-40B4-BE49-F238E27FC236}">
                <a16:creationId xmlns:a16="http://schemas.microsoft.com/office/drawing/2014/main" id="{AC3E35BC-20B9-EB5D-A029-54CA6D40B1F1}"/>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845809366"/>
      </p:ext>
    </p:extLst>
  </p:cSld>
  <p:clrMapOvr>
    <a:masterClrMapping/>
  </p:clrMapOvr>
  <mc:AlternateContent xmlns:mc="http://schemas.openxmlformats.org/markup-compatibility/2006" xmlns:p14="http://schemas.microsoft.com/office/powerpoint/2010/main">
    <mc:Choice Requires="p14">
      <p:transition p14:dur="10" advTm="204765"/>
    </mc:Choice>
    <mc:Fallback xmlns="">
      <p:transition advTm="2047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7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2739211"/>
          </a:xfrm>
          <a:prstGeom prst="rect">
            <a:avLst/>
          </a:prstGeom>
          <a:noFill/>
        </p:spPr>
        <p:txBody>
          <a:bodyPr wrap="square" rtlCol="0">
            <a:spAutoFit/>
          </a:bodyPr>
          <a:lstStyle/>
          <a:p>
            <a:r>
              <a:rPr lang="en-US" sz="2400" b="1" dirty="0">
                <a:latin typeface="Alexandria" charset="0"/>
                <a:cs typeface="Alexandria" charset="0"/>
              </a:rPr>
              <a:t>Best practices and pitfalls to avoid</a:t>
            </a:r>
          </a:p>
          <a:p>
            <a:endParaRPr lang="en-US" sz="1600" dirty="0">
              <a:latin typeface="Alexandria" charset="0"/>
              <a:cs typeface="Alexandria" charset="0"/>
            </a:endParaRPr>
          </a:p>
          <a:p>
            <a:pPr marL="285750" indent="-285750">
              <a:buFont typeface="Wingdings" panose="05000000000000000000" pitchFamily="2" charset="2"/>
              <a:buChar char="§"/>
            </a:pPr>
            <a:r>
              <a:rPr lang="en-CA" sz="2000" dirty="0">
                <a:latin typeface="Alexandria" charset="0"/>
                <a:cs typeface="Alexandria" charset="0"/>
              </a:rPr>
              <a:t>Identify and discuss best practices in project management and leadership</a:t>
            </a:r>
          </a:p>
          <a:p>
            <a:pPr marL="285750" indent="-285750">
              <a:buFont typeface="Wingdings" panose="05000000000000000000" pitchFamily="2" charset="2"/>
              <a:buChar char="§"/>
            </a:pPr>
            <a:r>
              <a:rPr lang="en-CA" sz="2000" dirty="0">
                <a:latin typeface="Alexandria" charset="0"/>
                <a:cs typeface="Alexandria" charset="0"/>
              </a:rPr>
              <a:t>Discuss common team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Process and Product Pitfalls:</a:t>
            </a:r>
          </a:p>
          <a:p>
            <a:pPr marL="285750" indent="-285750">
              <a:buFont typeface="Wingdings" panose="05000000000000000000" pitchFamily="2" charset="2"/>
              <a:buChar char="§"/>
            </a:pPr>
            <a:r>
              <a:rPr lang="en-CA" sz="2000" dirty="0">
                <a:latin typeface="Alexandria" charset="0"/>
                <a:cs typeface="Alexandria" charset="0"/>
              </a:rPr>
              <a:t>Discuss common process and product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Identify causes and effects of main pitfalls in the context of the primary project phases.</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B9DEA22-DF19-1923-8648-72ADFCA0571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7DED129-1AA9-585E-8124-E8971FC210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8" name="TextBox 7">
            <a:extLst>
              <a:ext uri="{FF2B5EF4-FFF2-40B4-BE49-F238E27FC236}">
                <a16:creationId xmlns:a16="http://schemas.microsoft.com/office/drawing/2014/main" id="{8CB97A5C-DF01-C66A-4403-5E4D9EEACC82}"/>
              </a:ext>
            </a:extLst>
          </p:cNvPr>
          <p:cNvSpPr txBox="1"/>
          <p:nvPr/>
        </p:nvSpPr>
        <p:spPr>
          <a:xfrm>
            <a:off x="2427790" y="1037586"/>
            <a:ext cx="6481799" cy="523220"/>
          </a:xfrm>
          <a:prstGeom prst="rect">
            <a:avLst/>
          </a:prstGeom>
          <a:noFill/>
        </p:spPr>
        <p:txBody>
          <a:bodyPr wrap="square" rtlCol="0">
            <a:spAutoFit/>
          </a:bodyPr>
          <a:lstStyle/>
          <a:p>
            <a:r>
              <a:rPr lang="en-US" sz="2800" b="1" dirty="0">
                <a:latin typeface="Alexandria" charset="0"/>
              </a:rPr>
              <a:t>Course Content </a:t>
            </a:r>
          </a:p>
        </p:txBody>
      </p:sp>
    </p:spTree>
    <p:extLst>
      <p:ext uri="{BB962C8B-B14F-4D97-AF65-F5344CB8AC3E}">
        <p14:creationId xmlns:p14="http://schemas.microsoft.com/office/powerpoint/2010/main" val="1952210582"/>
      </p:ext>
    </p:extLst>
  </p:cSld>
  <p:clrMapOvr>
    <a:masterClrMapping/>
  </p:clrMapOvr>
  <mc:AlternateContent xmlns:mc="http://schemas.openxmlformats.org/markup-compatibility/2006" xmlns:p14="http://schemas.microsoft.com/office/powerpoint/2010/main">
    <mc:Choice Requires="p14">
      <p:transition p14:dur="10" advTm="132485"/>
    </mc:Choice>
    <mc:Fallback xmlns="">
      <p:transition advTm="1324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43717760"/>
      </p:ext>
    </p:extLst>
  </p:cSld>
  <p:clrMapOvr>
    <a:masterClrMapping/>
  </p:clrMapOvr>
  <mc:AlternateContent xmlns:mc="http://schemas.openxmlformats.org/markup-compatibility/2006" xmlns:p14="http://schemas.microsoft.com/office/powerpoint/2010/main">
    <mc:Choice Requires="p14">
      <p:transition spd="slow" p14:dur="2000" advTm="37662"/>
    </mc:Choice>
    <mc:Fallback xmlns="">
      <p:transition spd="slow" advTm="37662"/>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DCAB86-457C-4D61-A6B6-37FED57010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DD331A-EDEA-4D76-A817-57D58F5441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875</TotalTime>
  <Words>1163</Words>
  <Application>Microsoft Macintosh PowerPoint</Application>
  <PresentationFormat>Widescreen</PresentationFormat>
  <Paragraphs>268</Paragraphs>
  <Slides>23</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Alexandria</vt:lpstr>
      <vt:lpstr>Arial</vt:lpstr>
      <vt:lpstr>Calibri</vt:lpstr>
      <vt:lpstr>Calibri Light</vt:lpstr>
      <vt:lpstr>Roboto Light</vt:lpstr>
      <vt:lpstr>Tahoma</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Ehab Mahmoud</cp:lastModifiedBy>
  <cp:revision>42</cp:revision>
  <dcterms:created xsi:type="dcterms:W3CDTF">2024-05-11T09:35:22Z</dcterms:created>
  <dcterms:modified xsi:type="dcterms:W3CDTF">2026-05-23T11:04:43Z</dcterms:modified>
</cp:coreProperties>
</file>