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6.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17.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18.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notesSlides/notesSlide19.xml" ContentType="application/vnd.openxmlformats-officedocument.presentationml.notesSlide+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notesSlides/notesSlide20.xml" ContentType="application/vnd.openxmlformats-officedocument.presentationml.notesSlide+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notesSlides/notesSlide21.xml" ContentType="application/vnd.openxmlformats-officedocument.presentationml.notesSlide+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notesSlides/notesSlide22.xml" ContentType="application/vnd.openxmlformats-officedocument.presentationml.notesSlide+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23.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notesSlides/notesSlide24.xml" ContentType="application/vnd.openxmlformats-officedocument.presentationml.notesSlide+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480" r:id="rId2"/>
    <p:sldId id="256" r:id="rId3"/>
    <p:sldId id="910" r:id="rId4"/>
    <p:sldId id="911" r:id="rId5"/>
    <p:sldId id="818" r:id="rId6"/>
    <p:sldId id="912" r:id="rId7"/>
    <p:sldId id="906" r:id="rId8"/>
    <p:sldId id="821" r:id="rId9"/>
    <p:sldId id="909" r:id="rId10"/>
    <p:sldId id="866" r:id="rId11"/>
    <p:sldId id="913" r:id="rId12"/>
    <p:sldId id="915" r:id="rId13"/>
    <p:sldId id="916" r:id="rId14"/>
    <p:sldId id="917" r:id="rId15"/>
    <p:sldId id="918" r:id="rId16"/>
    <p:sldId id="919" r:id="rId17"/>
    <p:sldId id="920" r:id="rId18"/>
    <p:sldId id="922" r:id="rId19"/>
    <p:sldId id="921" r:id="rId20"/>
    <p:sldId id="923" r:id="rId21"/>
    <p:sldId id="924" r:id="rId22"/>
    <p:sldId id="925" r:id="rId23"/>
    <p:sldId id="926" r:id="rId24"/>
    <p:sldId id="927" r:id="rId25"/>
    <p:sldId id="928" r:id="rId26"/>
    <p:sldId id="929" r:id="rId27"/>
    <p:sldId id="914" r:id="rId28"/>
    <p:sldId id="930" r:id="rId29"/>
    <p:sldId id="931" r:id="rId30"/>
    <p:sldId id="932" r:id="rId31"/>
    <p:sldId id="933" r:id="rId32"/>
    <p:sldId id="934" r:id="rId33"/>
    <p:sldId id="935" r:id="rId34"/>
    <p:sldId id="936" r:id="rId35"/>
    <p:sldId id="937" r:id="rId36"/>
    <p:sldId id="938" r:id="rId37"/>
    <p:sldId id="939" r:id="rId38"/>
    <p:sldId id="940" r:id="rId39"/>
    <p:sldId id="941" r:id="rId40"/>
    <p:sldId id="942" r:id="rId41"/>
    <p:sldId id="943" r:id="rId42"/>
    <p:sldId id="944" r:id="rId43"/>
    <p:sldId id="945" r:id="rId44"/>
    <p:sldId id="946" r:id="rId45"/>
    <p:sldId id="947" r:id="rId46"/>
    <p:sldId id="948" r:id="rId47"/>
    <p:sldId id="949" r:id="rId48"/>
    <p:sldId id="950" r:id="rId49"/>
    <p:sldId id="951" r:id="rId50"/>
    <p:sldId id="952" r:id="rId51"/>
    <p:sldId id="953" r:id="rId52"/>
    <p:sldId id="954" r:id="rId53"/>
    <p:sldId id="955" r:id="rId54"/>
    <p:sldId id="956" r:id="rId55"/>
    <p:sldId id="957" r:id="rId56"/>
    <p:sldId id="958" r:id="rId57"/>
    <p:sldId id="959" r:id="rId58"/>
    <p:sldId id="960" r:id="rId59"/>
    <p:sldId id="961" r:id="rId60"/>
    <p:sldId id="865" r:id="rId61"/>
    <p:sldId id="556" r:id="rId62"/>
    <p:sldId id="493"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910"/>
            <p14:sldId id="911"/>
            <p14:sldId id="818"/>
            <p14:sldId id="912"/>
            <p14:sldId id="906"/>
            <p14:sldId id="821"/>
            <p14:sldId id="909"/>
            <p14:sldId id="866"/>
            <p14:sldId id="913"/>
            <p14:sldId id="915"/>
            <p14:sldId id="916"/>
            <p14:sldId id="917"/>
            <p14:sldId id="918"/>
            <p14:sldId id="919"/>
            <p14:sldId id="920"/>
            <p14:sldId id="922"/>
            <p14:sldId id="921"/>
            <p14:sldId id="923"/>
            <p14:sldId id="924"/>
            <p14:sldId id="925"/>
            <p14:sldId id="926"/>
            <p14:sldId id="927"/>
            <p14:sldId id="928"/>
            <p14:sldId id="929"/>
            <p14:sldId id="914"/>
            <p14:sldId id="930"/>
            <p14:sldId id="931"/>
            <p14:sldId id="932"/>
            <p14:sldId id="933"/>
            <p14:sldId id="934"/>
            <p14:sldId id="935"/>
            <p14:sldId id="936"/>
            <p14:sldId id="937"/>
            <p14:sldId id="938"/>
            <p14:sldId id="939"/>
            <p14:sldId id="940"/>
            <p14:sldId id="941"/>
            <p14:sldId id="942"/>
            <p14:sldId id="943"/>
            <p14:sldId id="944"/>
            <p14:sldId id="945"/>
            <p14:sldId id="946"/>
            <p14:sldId id="947"/>
            <p14:sldId id="948"/>
            <p14:sldId id="949"/>
            <p14:sldId id="950"/>
            <p14:sldId id="951"/>
            <p14:sldId id="952"/>
            <p14:sldId id="953"/>
            <p14:sldId id="954"/>
            <p14:sldId id="955"/>
            <p14:sldId id="956"/>
            <p14:sldId id="957"/>
            <p14:sldId id="958"/>
            <p14:sldId id="959"/>
            <p14:sldId id="960"/>
            <p14:sldId id="961"/>
            <p14:sldId id="865"/>
            <p14:sldId id="556"/>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852F4A"/>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مفهوم الحق في الخصوصية</a:t>
          </a:r>
        </a:p>
        <a:p>
          <a:r>
            <a:rPr lang="ar-EG" b="1" dirty="0"/>
            <a:t> في القانون الوضعي</a:t>
          </a:r>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custT="1"/>
      <dgm:spPr/>
      <dgm:t>
        <a:bodyPr/>
        <a:lstStyle/>
        <a:p>
          <a:r>
            <a:rPr lang="ar-EG" sz="3200" b="1" i="0" baseline="0" dirty="0"/>
            <a:t>محاور المحاضرة</a:t>
          </a:r>
          <a:endParaRPr lang="en-US" sz="3200"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7134" custScaleY="84518" custRadScaleRad="97233" custRadScaleInc="-1152">
        <dgm:presLayoutVars>
          <dgm:bulletEnabled val="1"/>
        </dgm:presLayoutVars>
      </dgm:prSet>
      <dgm:spPr/>
    </dgm:pt>
    <dgm:pt modelId="{0F5B6810-EEFC-4D69-BAE8-DC6E1811565C}" type="pres">
      <dgm:prSet presAssocID="{BCC74A7B-F00B-4497-8E46-C80D511B8672}" presName="twoplus" presStyleLbl="node1" presStyleIdx="1" presStyleCnt="3" custScaleX="74505" custScaleY="86638"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9180" custScaleY="104736"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20206" custRadScaleInc="-90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20206" custRadScaleInc="-90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20206" custRadScaleInc="-90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20206" custRadScaleInc="-90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20206" custRadScaleInc="-90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20206" custRadScaleInc="-90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20206" custRadScaleInc="-90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20206" custRadScaleInc="-90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12141" custRadScaleInc="-1208">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12141" custRadScaleInc="-1208">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12141" custRadScaleInc="-1208">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12141" custRadScaleInc="-1208">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12141" custRadScaleInc="-1208">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12141" custRadScaleInc="-1208">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68039" custScaleY="48589" custRadScaleRad="112141" custRadScaleInc="-1208">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4057" custRadScaleInc="2802">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25839" custRadScaleInc="460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25839" custRadScaleInc="460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25839" custRadScaleInc="460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مفهوم الحق في الخصوصية</a:t>
          </a:r>
        </a:p>
        <a:p>
          <a:r>
            <a:rPr lang="ar-EG" b="1" dirty="0"/>
            <a:t> في القانون الوضعي</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76426" custScaleY="63372" custRadScaleRad="110242" custRadScaleInc="2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25142" y="2068515"/>
          <a:ext cx="3065425" cy="1228027"/>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200" b="1" kern="1200" dirty="0"/>
            <a:t>المحور الثاني</a:t>
          </a:r>
        </a:p>
        <a:p>
          <a:pPr marL="0" lvl="0" indent="0" algn="ctr" defTabSz="977900">
            <a:lnSpc>
              <a:spcPct val="90000"/>
            </a:lnSpc>
            <a:spcBef>
              <a:spcPct val="0"/>
            </a:spcBef>
            <a:spcAft>
              <a:spcPct val="35000"/>
            </a:spcAft>
            <a:buNone/>
          </a:pPr>
          <a:r>
            <a:rPr lang="ar-EG" sz="2200" b="1" kern="1200" dirty="0"/>
            <a:t>مفهوم الحق في الخصوصية</a:t>
          </a:r>
        </a:p>
        <a:p>
          <a:pPr marL="0" lvl="0" indent="0" algn="ctr" defTabSz="977900">
            <a:lnSpc>
              <a:spcPct val="90000"/>
            </a:lnSpc>
            <a:spcBef>
              <a:spcPct val="0"/>
            </a:spcBef>
            <a:spcAft>
              <a:spcPct val="35000"/>
            </a:spcAft>
            <a:buNone/>
          </a:pPr>
          <a:r>
            <a:rPr lang="ar-EG" sz="2200" b="1" kern="1200" dirty="0"/>
            <a:t> في القانون الوضعي</a:t>
          </a:r>
        </a:p>
      </dsp:txBody>
      <dsp:txXfrm>
        <a:off x="-345928" y="2121450"/>
        <a:ext cx="2945531" cy="1168080"/>
      </dsp:txXfrm>
    </dsp:sp>
    <dsp:sp modelId="{0F5B6810-EEFC-4D69-BAE8-DC6E1811565C}">
      <dsp:nvSpPr>
        <dsp:cNvPr id="0" name=""/>
        <dsp:cNvSpPr/>
      </dsp:nvSpPr>
      <dsp:spPr>
        <a:xfrm>
          <a:off x="2878211" y="518187"/>
          <a:ext cx="1665447" cy="1258830"/>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40640" rIns="121920" bIns="40640" numCol="1" spcCol="1270" anchor="ctr" anchorCtr="0">
          <a:noAutofit/>
        </a:bodyPr>
        <a:lstStyle/>
        <a:p>
          <a:pPr marL="0" lvl="0" indent="0" algn="ctr" defTabSz="1422400">
            <a:lnSpc>
              <a:spcPct val="90000"/>
            </a:lnSpc>
            <a:spcBef>
              <a:spcPct val="0"/>
            </a:spcBef>
            <a:spcAft>
              <a:spcPct val="35000"/>
            </a:spcAft>
            <a:buNone/>
          </a:pPr>
          <a:r>
            <a:rPr lang="ar-EG" sz="3200" b="1" i="0" kern="1200" baseline="0" dirty="0"/>
            <a:t>محاور المحاضرة</a:t>
          </a:r>
          <a:endParaRPr lang="en-US" sz="3200" b="1" kern="1200" dirty="0"/>
        </a:p>
      </dsp:txBody>
      <dsp:txXfrm>
        <a:off x="2939662" y="579638"/>
        <a:ext cx="1542545" cy="1197379"/>
      </dsp:txXfrm>
    </dsp:sp>
    <dsp:sp modelId="{49F6136C-486B-45B5-A6D5-60538B85068F}">
      <dsp:nvSpPr>
        <dsp:cNvPr id="0" name=""/>
        <dsp:cNvSpPr/>
      </dsp:nvSpPr>
      <dsp:spPr>
        <a:xfrm rot="2400000">
          <a:off x="4900412" y="1871644"/>
          <a:ext cx="3111160" cy="1521790"/>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200" b="1" kern="1200" dirty="0"/>
            <a:t>المحور الأول</a:t>
          </a:r>
          <a:endParaRPr lang="en-US" sz="2200" b="1" kern="1200" dirty="0"/>
        </a:p>
        <a:p>
          <a:pPr marL="0" lvl="0" indent="0" algn="ctr" defTabSz="977900">
            <a:lnSpc>
              <a:spcPct val="90000"/>
            </a:lnSpc>
            <a:spcBef>
              <a:spcPct val="0"/>
            </a:spcBef>
            <a:spcAft>
              <a:spcPct val="35000"/>
            </a:spcAft>
            <a:buNone/>
          </a:pPr>
          <a:r>
            <a:rPr lang="ar-EG" sz="2200" b="1" kern="1200" dirty="0"/>
            <a:t>مفهوم الحق في الخصوصية</a:t>
          </a:r>
        </a:p>
        <a:p>
          <a:pPr marL="0" lvl="0" indent="0" algn="ctr" defTabSz="977900">
            <a:lnSpc>
              <a:spcPct val="90000"/>
            </a:lnSpc>
            <a:spcBef>
              <a:spcPct val="0"/>
            </a:spcBef>
            <a:spcAft>
              <a:spcPct val="35000"/>
            </a:spcAft>
            <a:buNone/>
          </a:pPr>
          <a:r>
            <a:rPr lang="ar-EG" sz="2200" b="1" kern="1200" dirty="0"/>
            <a:t> في الشريعة الإسلامية</a:t>
          </a:r>
        </a:p>
      </dsp:txBody>
      <dsp:txXfrm>
        <a:off x="4950824" y="1937242"/>
        <a:ext cx="2962584" cy="14475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80773" y="0"/>
          <a:ext cx="3714588" cy="200207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35560" rIns="106680" bIns="35560" numCol="1" spcCol="1270" anchor="ctr" anchorCtr="0">
          <a:noAutofit/>
        </a:bodyPr>
        <a:lstStyle/>
        <a:p>
          <a:pPr marL="0" lvl="0" indent="0" algn="ctr" defTabSz="1244600">
            <a:lnSpc>
              <a:spcPct val="90000"/>
            </a:lnSpc>
            <a:spcBef>
              <a:spcPct val="0"/>
            </a:spcBef>
            <a:spcAft>
              <a:spcPct val="35000"/>
            </a:spcAft>
            <a:buNone/>
          </a:pPr>
          <a:r>
            <a:rPr lang="ar-EG" sz="2800" b="1" kern="1200" dirty="0"/>
            <a:t>المحور الأول</a:t>
          </a:r>
          <a:endParaRPr lang="en-US" sz="2800" b="1" kern="1200" dirty="0"/>
        </a:p>
        <a:p>
          <a:pPr marL="0" lvl="0" indent="0" algn="ctr" defTabSz="1244600">
            <a:lnSpc>
              <a:spcPct val="90000"/>
            </a:lnSpc>
            <a:spcBef>
              <a:spcPct val="0"/>
            </a:spcBef>
            <a:spcAft>
              <a:spcPct val="35000"/>
            </a:spcAft>
            <a:buNone/>
          </a:pPr>
          <a:r>
            <a:rPr lang="ar-EG" sz="2800" b="1" kern="1200" dirty="0"/>
            <a:t>مفهوم الحق في الخصوصية</a:t>
          </a:r>
        </a:p>
        <a:p>
          <a:pPr marL="0" lvl="0" indent="0" algn="ctr" defTabSz="1244600">
            <a:lnSpc>
              <a:spcPct val="90000"/>
            </a:lnSpc>
            <a:spcBef>
              <a:spcPct val="0"/>
            </a:spcBef>
            <a:spcAft>
              <a:spcPct val="35000"/>
            </a:spcAft>
            <a:buNone/>
          </a:pPr>
          <a:r>
            <a:rPr lang="ar-EG" sz="2800" b="1" kern="1200" dirty="0"/>
            <a:t> في الشريعة الإسلامية</a:t>
          </a:r>
        </a:p>
      </dsp:txBody>
      <dsp:txXfrm>
        <a:off x="878506" y="97733"/>
        <a:ext cx="3519122" cy="19043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84593"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1059528" y="74935"/>
        <a:ext cx="3157079" cy="14601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84593"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1059528" y="74935"/>
        <a:ext cx="3157079" cy="14601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84593"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1059528" y="74935"/>
        <a:ext cx="3157079" cy="14601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84593"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1059528" y="74935"/>
        <a:ext cx="3157079" cy="14601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84593"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1059528" y="74935"/>
        <a:ext cx="3157079" cy="146010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84593"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1059528" y="74935"/>
        <a:ext cx="3157079" cy="146010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84593"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1059528" y="74935"/>
        <a:ext cx="3157079" cy="146010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821589"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96524" y="74935"/>
        <a:ext cx="3157079" cy="146010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821589"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96524" y="74935"/>
        <a:ext cx="3157079" cy="146010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821589"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96524" y="74935"/>
        <a:ext cx="3157079" cy="146010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821589"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96524" y="74935"/>
        <a:ext cx="3157079" cy="146010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821589"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96524" y="74935"/>
        <a:ext cx="3157079" cy="146010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821589"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96524" y="74935"/>
        <a:ext cx="3157079" cy="146010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821589" y="0"/>
          <a:ext cx="3306949" cy="1535044"/>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96524" y="74935"/>
        <a:ext cx="3157079" cy="146010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86236" y="0"/>
          <a:ext cx="3714588" cy="200207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35560" rIns="106680" bIns="35560" numCol="1" spcCol="1270" anchor="ctr" anchorCtr="0">
          <a:noAutofit/>
        </a:bodyPr>
        <a:lstStyle/>
        <a:p>
          <a:pPr marL="0" lvl="0" indent="0" algn="ctr" defTabSz="1244600">
            <a:lnSpc>
              <a:spcPct val="90000"/>
            </a:lnSpc>
            <a:spcBef>
              <a:spcPct val="0"/>
            </a:spcBef>
            <a:spcAft>
              <a:spcPct val="35000"/>
            </a:spcAft>
            <a:buNone/>
          </a:pPr>
          <a:r>
            <a:rPr lang="ar-EG" sz="2800" b="1" kern="1200" dirty="0"/>
            <a:t>المحور الثاني</a:t>
          </a:r>
          <a:endParaRPr lang="en-US" sz="2800" b="1" kern="1200" dirty="0"/>
        </a:p>
        <a:p>
          <a:pPr marL="0" lvl="0" indent="0" algn="ctr" defTabSz="1244600">
            <a:lnSpc>
              <a:spcPct val="90000"/>
            </a:lnSpc>
            <a:spcBef>
              <a:spcPct val="0"/>
            </a:spcBef>
            <a:spcAft>
              <a:spcPct val="35000"/>
            </a:spcAft>
            <a:buNone/>
          </a:pPr>
          <a:r>
            <a:rPr lang="ar-EG" sz="2800" b="1" kern="1200" dirty="0"/>
            <a:t>مفهوم الحق في الخصوصية</a:t>
          </a:r>
        </a:p>
        <a:p>
          <a:pPr marL="0" lvl="0" indent="0" algn="ctr" defTabSz="1244600">
            <a:lnSpc>
              <a:spcPct val="90000"/>
            </a:lnSpc>
            <a:spcBef>
              <a:spcPct val="0"/>
            </a:spcBef>
            <a:spcAft>
              <a:spcPct val="35000"/>
            </a:spcAft>
            <a:buNone/>
          </a:pPr>
          <a:r>
            <a:rPr lang="ar-EG" sz="2800" b="1" kern="1200" dirty="0"/>
            <a:t> في القانون الوضعي</a:t>
          </a:r>
        </a:p>
      </dsp:txBody>
      <dsp:txXfrm>
        <a:off x="2983969" y="97733"/>
        <a:ext cx="3519122" cy="190434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2804259" y="0"/>
          <a:ext cx="3397373" cy="1831103"/>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dsp:txBody>
      <dsp:txXfrm>
        <a:off x="2893646" y="89387"/>
        <a:ext cx="3218599" cy="1741716"/>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4337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34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16523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32216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357977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535690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81779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69211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53219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362337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93905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018716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04017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131564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01082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571286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87004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3896215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543132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21238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237403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886064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3631657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4127805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4901265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2984655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9229003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4436008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0491007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214979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5589535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41830571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8.jpeg"/><Relationship Id="rId7" Type="http://schemas.openxmlformats.org/officeDocument/2006/relationships/diagramQuickStyle" Target="../diagrams/quickStyle6.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2.png"/><Relationship Id="rId9" Type="http://schemas.microsoft.com/office/2007/relationships/diagramDrawing" Target="../diagrams/drawing6.xml"/></Relationships>
</file>

<file path=ppt/slides/_rels/slide17.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8.jpeg"/><Relationship Id="rId7" Type="http://schemas.openxmlformats.org/officeDocument/2006/relationships/diagramQuickStyle" Target="../diagrams/quickStyle7.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2.png"/><Relationship Id="rId9" Type="http://schemas.microsoft.com/office/2007/relationships/diagramDrawing" Target="../diagrams/drawing7.xml"/></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image" Target="../media/image8.jpeg"/><Relationship Id="rId7" Type="http://schemas.openxmlformats.org/officeDocument/2006/relationships/diagramQuickStyle" Target="../diagrams/quickStyle8.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Layout" Target="../diagrams/layout8.xml"/><Relationship Id="rId5" Type="http://schemas.openxmlformats.org/officeDocument/2006/relationships/diagramData" Target="../diagrams/data8.xml"/><Relationship Id="rId4" Type="http://schemas.openxmlformats.org/officeDocument/2006/relationships/image" Target="../media/image2.png"/><Relationship Id="rId9" Type="http://schemas.microsoft.com/office/2007/relationships/diagramDrawing" Target="../diagrams/drawing8.xml"/></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image" Target="../media/image8.jpeg"/><Relationship Id="rId7" Type="http://schemas.openxmlformats.org/officeDocument/2006/relationships/diagramQuickStyle" Target="../diagrams/quickStyle9.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Layout" Target="../diagrams/layout9.xml"/><Relationship Id="rId5" Type="http://schemas.openxmlformats.org/officeDocument/2006/relationships/diagramData" Target="../diagrams/data9.xml"/><Relationship Id="rId4" Type="http://schemas.openxmlformats.org/officeDocument/2006/relationships/image" Target="../media/image2.png"/><Relationship Id="rId9" Type="http://schemas.microsoft.com/office/2007/relationships/diagramDrawing" Target="../diagrams/drawing9.xml"/></Relationships>
</file>

<file path=ppt/slides/_rels/slide20.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image" Target="../media/image9.jpeg"/><Relationship Id="rId7" Type="http://schemas.openxmlformats.org/officeDocument/2006/relationships/diagramQuickStyle" Target="../diagrams/quickStyle10.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Layout" Target="../diagrams/layout10.xml"/><Relationship Id="rId5" Type="http://schemas.openxmlformats.org/officeDocument/2006/relationships/diagramData" Target="../diagrams/data10.xml"/><Relationship Id="rId4" Type="http://schemas.openxmlformats.org/officeDocument/2006/relationships/image" Target="../media/image2.png"/><Relationship Id="rId9" Type="http://schemas.microsoft.com/office/2007/relationships/diagramDrawing" Target="../diagrams/drawing10.xml"/></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11.xml"/><Relationship Id="rId3" Type="http://schemas.openxmlformats.org/officeDocument/2006/relationships/image" Target="../media/image9.jpeg"/><Relationship Id="rId7" Type="http://schemas.openxmlformats.org/officeDocument/2006/relationships/diagramQuickStyle" Target="../diagrams/quickStyle11.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diagramLayout" Target="../diagrams/layout11.xml"/><Relationship Id="rId5" Type="http://schemas.openxmlformats.org/officeDocument/2006/relationships/diagramData" Target="../diagrams/data11.xml"/><Relationship Id="rId4" Type="http://schemas.openxmlformats.org/officeDocument/2006/relationships/image" Target="../media/image2.png"/><Relationship Id="rId9" Type="http://schemas.microsoft.com/office/2007/relationships/diagramDrawing" Target="../diagrams/drawing11.xml"/></Relationships>
</file>

<file path=ppt/slides/_rels/slide22.xml.rels><?xml version="1.0" encoding="UTF-8" standalone="yes"?>
<Relationships xmlns="http://schemas.openxmlformats.org/package/2006/relationships"><Relationship Id="rId8" Type="http://schemas.openxmlformats.org/officeDocument/2006/relationships/diagramColors" Target="../diagrams/colors12.xml"/><Relationship Id="rId3" Type="http://schemas.openxmlformats.org/officeDocument/2006/relationships/image" Target="../media/image9.jpeg"/><Relationship Id="rId7" Type="http://schemas.openxmlformats.org/officeDocument/2006/relationships/diagramQuickStyle" Target="../diagrams/quickStyle12.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Layout" Target="../diagrams/layout12.xml"/><Relationship Id="rId5" Type="http://schemas.openxmlformats.org/officeDocument/2006/relationships/diagramData" Target="../diagrams/data12.xml"/><Relationship Id="rId4" Type="http://schemas.openxmlformats.org/officeDocument/2006/relationships/image" Target="../media/image2.png"/><Relationship Id="rId9" Type="http://schemas.microsoft.com/office/2007/relationships/diagramDrawing" Target="../diagrams/drawing12.xml"/></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13.xml"/><Relationship Id="rId3" Type="http://schemas.openxmlformats.org/officeDocument/2006/relationships/image" Target="../media/image9.jpeg"/><Relationship Id="rId7" Type="http://schemas.openxmlformats.org/officeDocument/2006/relationships/diagramQuickStyle" Target="../diagrams/quickStyle13.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Layout" Target="../diagrams/layout13.xml"/><Relationship Id="rId5" Type="http://schemas.openxmlformats.org/officeDocument/2006/relationships/diagramData" Target="../diagrams/data13.xml"/><Relationship Id="rId4" Type="http://schemas.openxmlformats.org/officeDocument/2006/relationships/image" Target="../media/image2.png"/><Relationship Id="rId9" Type="http://schemas.microsoft.com/office/2007/relationships/diagramDrawing" Target="../diagrams/drawing13.xml"/></Relationships>
</file>

<file path=ppt/slides/_rels/slide24.xml.rels><?xml version="1.0" encoding="UTF-8" standalone="yes"?>
<Relationships xmlns="http://schemas.openxmlformats.org/package/2006/relationships"><Relationship Id="rId8" Type="http://schemas.openxmlformats.org/officeDocument/2006/relationships/diagramColors" Target="../diagrams/colors14.xml"/><Relationship Id="rId3" Type="http://schemas.openxmlformats.org/officeDocument/2006/relationships/image" Target="../media/image10.jpeg"/><Relationship Id="rId7" Type="http://schemas.openxmlformats.org/officeDocument/2006/relationships/diagramQuickStyle" Target="../diagrams/quickStyle14.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Layout" Target="../diagrams/layout14.xml"/><Relationship Id="rId5" Type="http://schemas.openxmlformats.org/officeDocument/2006/relationships/diagramData" Target="../diagrams/data14.xml"/><Relationship Id="rId4" Type="http://schemas.openxmlformats.org/officeDocument/2006/relationships/image" Target="../media/image2.png"/><Relationship Id="rId9" Type="http://schemas.microsoft.com/office/2007/relationships/diagramDrawing" Target="../diagrams/drawing14.xml"/></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15.xml"/><Relationship Id="rId3" Type="http://schemas.openxmlformats.org/officeDocument/2006/relationships/image" Target="../media/image11.jpeg"/><Relationship Id="rId7" Type="http://schemas.openxmlformats.org/officeDocument/2006/relationships/diagramQuickStyle" Target="../diagrams/quickStyle15.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Layout" Target="../diagrams/layout15.xml"/><Relationship Id="rId5" Type="http://schemas.openxmlformats.org/officeDocument/2006/relationships/diagramData" Target="../diagrams/data15.xml"/><Relationship Id="rId4" Type="http://schemas.openxmlformats.org/officeDocument/2006/relationships/image" Target="../media/image2.png"/><Relationship Id="rId9" Type="http://schemas.microsoft.com/office/2007/relationships/diagramDrawing" Target="../diagrams/drawing15.xml"/></Relationships>
</file>

<file path=ppt/slides/_rels/slide26.xml.rels><?xml version="1.0" encoding="UTF-8" standalone="yes"?>
<Relationships xmlns="http://schemas.openxmlformats.org/package/2006/relationships"><Relationship Id="rId8" Type="http://schemas.openxmlformats.org/officeDocument/2006/relationships/diagramColors" Target="../diagrams/colors16.xml"/><Relationship Id="rId3" Type="http://schemas.openxmlformats.org/officeDocument/2006/relationships/image" Target="../media/image11.jpeg"/><Relationship Id="rId7" Type="http://schemas.openxmlformats.org/officeDocument/2006/relationships/diagramQuickStyle" Target="../diagrams/quickStyle16.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Layout" Target="../diagrams/layout16.xml"/><Relationship Id="rId5" Type="http://schemas.openxmlformats.org/officeDocument/2006/relationships/diagramData" Target="../diagrams/data16.xml"/><Relationship Id="rId4" Type="http://schemas.openxmlformats.org/officeDocument/2006/relationships/image" Target="../media/image2.png"/><Relationship Id="rId9" Type="http://schemas.microsoft.com/office/2007/relationships/diagramDrawing" Target="../diagrams/drawing16.xml"/></Relationships>
</file>

<file path=ppt/slides/_rels/slide27.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2.png"/><Relationship Id="rId7" Type="http://schemas.openxmlformats.org/officeDocument/2006/relationships/diagramColors" Target="../diagrams/colors17.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28.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2.png"/><Relationship Id="rId7" Type="http://schemas.openxmlformats.org/officeDocument/2006/relationships/diagramColors" Target="../diagrams/colors18.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29.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2.png"/><Relationship Id="rId7" Type="http://schemas.openxmlformats.org/officeDocument/2006/relationships/diagramColors" Target="../diagrams/colors19.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30.xml.rels><?xml version="1.0" encoding="UTF-8" standalone="yes"?>
<Relationships xmlns="http://schemas.openxmlformats.org/package/2006/relationships"><Relationship Id="rId8" Type="http://schemas.microsoft.com/office/2007/relationships/diagramDrawing" Target="../diagrams/drawing20.xml"/><Relationship Id="rId3" Type="http://schemas.openxmlformats.org/officeDocument/2006/relationships/image" Target="../media/image2.png"/><Relationship Id="rId7" Type="http://schemas.openxmlformats.org/officeDocument/2006/relationships/diagramColors" Target="../diagrams/colors20.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0.xml"/><Relationship Id="rId5" Type="http://schemas.openxmlformats.org/officeDocument/2006/relationships/diagramLayout" Target="../diagrams/layout20.xml"/><Relationship Id="rId4" Type="http://schemas.openxmlformats.org/officeDocument/2006/relationships/diagramData" Target="../diagrams/data20.xml"/></Relationships>
</file>

<file path=ppt/slides/_rels/slide31.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2.png"/><Relationship Id="rId7" Type="http://schemas.openxmlformats.org/officeDocument/2006/relationships/diagramColors" Target="../diagrams/colors21.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s>
</file>

<file path=ppt/slides/_rels/slide32.xml.rels><?xml version="1.0" encoding="UTF-8" standalone="yes"?>
<Relationships xmlns="http://schemas.openxmlformats.org/package/2006/relationships"><Relationship Id="rId8" Type="http://schemas.microsoft.com/office/2007/relationships/diagramDrawing" Target="../diagrams/drawing22.xml"/><Relationship Id="rId3" Type="http://schemas.openxmlformats.org/officeDocument/2006/relationships/image" Target="../media/image2.png"/><Relationship Id="rId7" Type="http://schemas.openxmlformats.org/officeDocument/2006/relationships/diagramColors" Target="../diagrams/colors22.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2.xml"/><Relationship Id="rId5" Type="http://schemas.openxmlformats.org/officeDocument/2006/relationships/diagramLayout" Target="../diagrams/layout22.xml"/><Relationship Id="rId4" Type="http://schemas.openxmlformats.org/officeDocument/2006/relationships/diagramData" Target="../diagrams/data22.xml"/></Relationships>
</file>

<file path=ppt/slides/_rels/slide33.xml.rels><?xml version="1.0" encoding="UTF-8" standalone="yes"?>
<Relationships xmlns="http://schemas.openxmlformats.org/package/2006/relationships"><Relationship Id="rId8" Type="http://schemas.microsoft.com/office/2007/relationships/diagramDrawing" Target="../diagrams/drawing23.xml"/><Relationship Id="rId3" Type="http://schemas.openxmlformats.org/officeDocument/2006/relationships/image" Target="../media/image2.png"/><Relationship Id="rId7" Type="http://schemas.openxmlformats.org/officeDocument/2006/relationships/diagramColors" Target="../diagrams/colors23.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3.xml"/><Relationship Id="rId5" Type="http://schemas.openxmlformats.org/officeDocument/2006/relationships/diagramLayout" Target="../diagrams/layout23.xml"/><Relationship Id="rId4" Type="http://schemas.openxmlformats.org/officeDocument/2006/relationships/diagramData" Target="../diagrams/data23.xml"/></Relationships>
</file>

<file path=ppt/slides/_rels/slide34.xml.rels><?xml version="1.0" encoding="UTF-8" standalone="yes"?>
<Relationships xmlns="http://schemas.openxmlformats.org/package/2006/relationships"><Relationship Id="rId8" Type="http://schemas.microsoft.com/office/2007/relationships/diagramDrawing" Target="../diagrams/drawing24.xml"/><Relationship Id="rId3" Type="http://schemas.openxmlformats.org/officeDocument/2006/relationships/image" Target="../media/image2.png"/><Relationship Id="rId7" Type="http://schemas.openxmlformats.org/officeDocument/2006/relationships/diagramColors" Target="../diagrams/colors24.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4.xml"/><Relationship Id="rId5" Type="http://schemas.openxmlformats.org/officeDocument/2006/relationships/diagramLayout" Target="../diagrams/layout24.xml"/><Relationship Id="rId4" Type="http://schemas.openxmlformats.org/officeDocument/2006/relationships/diagramData" Target="../diagrams/data24.xml"/></Relationships>
</file>

<file path=ppt/slides/_rels/slide35.xml.rels><?xml version="1.0" encoding="UTF-8" standalone="yes"?>
<Relationships xmlns="http://schemas.openxmlformats.org/package/2006/relationships"><Relationship Id="rId8" Type="http://schemas.microsoft.com/office/2007/relationships/diagramDrawing" Target="../diagrams/drawing25.xml"/><Relationship Id="rId3" Type="http://schemas.openxmlformats.org/officeDocument/2006/relationships/image" Target="../media/image2.png"/><Relationship Id="rId7" Type="http://schemas.openxmlformats.org/officeDocument/2006/relationships/diagramColors" Target="../diagrams/colors25.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5.xml"/><Relationship Id="rId5" Type="http://schemas.openxmlformats.org/officeDocument/2006/relationships/diagramLayout" Target="../diagrams/layout25.xml"/><Relationship Id="rId4" Type="http://schemas.openxmlformats.org/officeDocument/2006/relationships/diagramData" Target="../diagrams/data25.xml"/></Relationships>
</file>

<file path=ppt/slides/_rels/slide36.xml.rels><?xml version="1.0" encoding="UTF-8" standalone="yes"?>
<Relationships xmlns="http://schemas.openxmlformats.org/package/2006/relationships"><Relationship Id="rId8" Type="http://schemas.microsoft.com/office/2007/relationships/diagramDrawing" Target="../diagrams/drawing26.xml"/><Relationship Id="rId3" Type="http://schemas.openxmlformats.org/officeDocument/2006/relationships/image" Target="../media/image2.png"/><Relationship Id="rId7" Type="http://schemas.openxmlformats.org/officeDocument/2006/relationships/diagramColors" Target="../diagrams/colors26.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6.xml"/><Relationship Id="rId5" Type="http://schemas.openxmlformats.org/officeDocument/2006/relationships/diagramLayout" Target="../diagrams/layout26.xml"/><Relationship Id="rId4" Type="http://schemas.openxmlformats.org/officeDocument/2006/relationships/diagramData" Target="../diagrams/data26.xml"/></Relationships>
</file>

<file path=ppt/slides/_rels/slide37.xml.rels><?xml version="1.0" encoding="UTF-8" standalone="yes"?>
<Relationships xmlns="http://schemas.openxmlformats.org/package/2006/relationships"><Relationship Id="rId8" Type="http://schemas.microsoft.com/office/2007/relationships/diagramDrawing" Target="../diagrams/drawing27.xml"/><Relationship Id="rId3" Type="http://schemas.openxmlformats.org/officeDocument/2006/relationships/image" Target="../media/image2.png"/><Relationship Id="rId7" Type="http://schemas.openxmlformats.org/officeDocument/2006/relationships/diagramColors" Target="../diagrams/colors27.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7.xml"/><Relationship Id="rId5" Type="http://schemas.openxmlformats.org/officeDocument/2006/relationships/diagramLayout" Target="../diagrams/layout27.xml"/><Relationship Id="rId4" Type="http://schemas.openxmlformats.org/officeDocument/2006/relationships/diagramData" Target="../diagrams/data27.xml"/></Relationships>
</file>

<file path=ppt/slides/_rels/slide38.xml.rels><?xml version="1.0" encoding="UTF-8" standalone="yes"?>
<Relationships xmlns="http://schemas.openxmlformats.org/package/2006/relationships"><Relationship Id="rId8" Type="http://schemas.microsoft.com/office/2007/relationships/diagramDrawing" Target="../diagrams/drawing28.xml"/><Relationship Id="rId3" Type="http://schemas.openxmlformats.org/officeDocument/2006/relationships/image" Target="../media/image2.png"/><Relationship Id="rId7" Type="http://schemas.openxmlformats.org/officeDocument/2006/relationships/diagramColors" Target="../diagrams/colors28.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8.xml"/><Relationship Id="rId5" Type="http://schemas.openxmlformats.org/officeDocument/2006/relationships/diagramLayout" Target="../diagrams/layout28.xml"/><Relationship Id="rId4" Type="http://schemas.openxmlformats.org/officeDocument/2006/relationships/diagramData" Target="../diagrams/data28.xml"/></Relationships>
</file>

<file path=ppt/slides/_rels/slide39.xml.rels><?xml version="1.0" encoding="UTF-8" standalone="yes"?>
<Relationships xmlns="http://schemas.openxmlformats.org/package/2006/relationships"><Relationship Id="rId8" Type="http://schemas.microsoft.com/office/2007/relationships/diagramDrawing" Target="../diagrams/drawing29.xml"/><Relationship Id="rId3" Type="http://schemas.openxmlformats.org/officeDocument/2006/relationships/image" Target="../media/image2.png"/><Relationship Id="rId7" Type="http://schemas.openxmlformats.org/officeDocument/2006/relationships/diagramColors" Target="../diagrams/colors29.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29.xml"/><Relationship Id="rId5" Type="http://schemas.openxmlformats.org/officeDocument/2006/relationships/diagramLayout" Target="../diagrams/layout29.xml"/><Relationship Id="rId4" Type="http://schemas.openxmlformats.org/officeDocument/2006/relationships/diagramData" Target="../diagrams/data29.xml"/></Relationships>
</file>

<file path=ppt/slides/_rels/slide40.xml.rels><?xml version="1.0" encoding="UTF-8" standalone="yes"?>
<Relationships xmlns="http://schemas.openxmlformats.org/package/2006/relationships"><Relationship Id="rId8" Type="http://schemas.microsoft.com/office/2007/relationships/diagramDrawing" Target="../diagrams/drawing30.xml"/><Relationship Id="rId3" Type="http://schemas.openxmlformats.org/officeDocument/2006/relationships/image" Target="../media/image2.png"/><Relationship Id="rId7" Type="http://schemas.openxmlformats.org/officeDocument/2006/relationships/diagramColors" Target="../diagrams/colors30.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30.xml"/><Relationship Id="rId5" Type="http://schemas.openxmlformats.org/officeDocument/2006/relationships/diagramLayout" Target="../diagrams/layout30.xml"/><Relationship Id="rId4" Type="http://schemas.openxmlformats.org/officeDocument/2006/relationships/diagramData" Target="../diagrams/data30.xml"/></Relationships>
</file>

<file path=ppt/slides/_rels/slide41.xml.rels><?xml version="1.0" encoding="UTF-8" standalone="yes"?>
<Relationships xmlns="http://schemas.openxmlformats.org/package/2006/relationships"><Relationship Id="rId8" Type="http://schemas.microsoft.com/office/2007/relationships/diagramDrawing" Target="../diagrams/drawing31.xml"/><Relationship Id="rId3" Type="http://schemas.openxmlformats.org/officeDocument/2006/relationships/image" Target="../media/image2.png"/><Relationship Id="rId7" Type="http://schemas.openxmlformats.org/officeDocument/2006/relationships/diagramColors" Target="../diagrams/colors31.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31.xml"/><Relationship Id="rId5" Type="http://schemas.openxmlformats.org/officeDocument/2006/relationships/diagramLayout" Target="../diagrams/layout31.xml"/><Relationship Id="rId4" Type="http://schemas.openxmlformats.org/officeDocument/2006/relationships/diagramData" Target="../diagrams/data31.xml"/></Relationships>
</file>

<file path=ppt/slides/_rels/slide42.xml.rels><?xml version="1.0" encoding="UTF-8" standalone="yes"?>
<Relationships xmlns="http://schemas.openxmlformats.org/package/2006/relationships"><Relationship Id="rId8" Type="http://schemas.microsoft.com/office/2007/relationships/diagramDrawing" Target="../diagrams/drawing32.xml"/><Relationship Id="rId3" Type="http://schemas.openxmlformats.org/officeDocument/2006/relationships/image" Target="../media/image2.png"/><Relationship Id="rId7" Type="http://schemas.openxmlformats.org/officeDocument/2006/relationships/diagramColors" Target="../diagrams/colors32.xml"/><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diagramQuickStyle" Target="../diagrams/quickStyle32.xml"/><Relationship Id="rId5" Type="http://schemas.openxmlformats.org/officeDocument/2006/relationships/diagramLayout" Target="../diagrams/layout32.xml"/><Relationship Id="rId4" Type="http://schemas.openxmlformats.org/officeDocument/2006/relationships/diagramData" Target="../diagrams/data32.xml"/></Relationships>
</file>

<file path=ppt/slides/_rels/slide43.xml.rels><?xml version="1.0" encoding="UTF-8" standalone="yes"?>
<Relationships xmlns="http://schemas.openxmlformats.org/package/2006/relationships"><Relationship Id="rId8" Type="http://schemas.openxmlformats.org/officeDocument/2006/relationships/diagramColors" Target="../diagrams/colors33.xml"/><Relationship Id="rId3" Type="http://schemas.openxmlformats.org/officeDocument/2006/relationships/image" Target="../media/image13.jpeg"/><Relationship Id="rId7" Type="http://schemas.openxmlformats.org/officeDocument/2006/relationships/diagramQuickStyle" Target="../diagrams/quickStyle33.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Layout" Target="../diagrams/layout33.xml"/><Relationship Id="rId5" Type="http://schemas.openxmlformats.org/officeDocument/2006/relationships/diagramData" Target="../diagrams/data33.xml"/><Relationship Id="rId4" Type="http://schemas.openxmlformats.org/officeDocument/2006/relationships/image" Target="../media/image2.png"/><Relationship Id="rId9" Type="http://schemas.microsoft.com/office/2007/relationships/diagramDrawing" Target="../diagrams/drawing33.xml"/></Relationships>
</file>

<file path=ppt/slides/_rels/slide44.xml.rels><?xml version="1.0" encoding="UTF-8" standalone="yes"?>
<Relationships xmlns="http://schemas.openxmlformats.org/package/2006/relationships"><Relationship Id="rId8" Type="http://schemas.openxmlformats.org/officeDocument/2006/relationships/diagramColors" Target="../diagrams/colors34.xml"/><Relationship Id="rId3" Type="http://schemas.openxmlformats.org/officeDocument/2006/relationships/image" Target="../media/image13.jpeg"/><Relationship Id="rId7" Type="http://schemas.openxmlformats.org/officeDocument/2006/relationships/diagramQuickStyle" Target="../diagrams/quickStyle34.xm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diagramLayout" Target="../diagrams/layout34.xml"/><Relationship Id="rId5" Type="http://schemas.openxmlformats.org/officeDocument/2006/relationships/diagramData" Target="../diagrams/data34.xml"/><Relationship Id="rId4" Type="http://schemas.openxmlformats.org/officeDocument/2006/relationships/image" Target="../media/image2.png"/><Relationship Id="rId9" Type="http://schemas.microsoft.com/office/2007/relationships/diagramDrawing" Target="../diagrams/drawing34.xml"/></Relationships>
</file>

<file path=ppt/slides/_rels/slide45.xml.rels><?xml version="1.0" encoding="UTF-8" standalone="yes"?>
<Relationships xmlns="http://schemas.openxmlformats.org/package/2006/relationships"><Relationship Id="rId8" Type="http://schemas.openxmlformats.org/officeDocument/2006/relationships/diagramColors" Target="../diagrams/colors35.xml"/><Relationship Id="rId3" Type="http://schemas.openxmlformats.org/officeDocument/2006/relationships/image" Target="../media/image13.jpeg"/><Relationship Id="rId7" Type="http://schemas.openxmlformats.org/officeDocument/2006/relationships/diagramQuickStyle" Target="../diagrams/quickStyle35.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diagramLayout" Target="../diagrams/layout35.xml"/><Relationship Id="rId5" Type="http://schemas.openxmlformats.org/officeDocument/2006/relationships/diagramData" Target="../diagrams/data35.xml"/><Relationship Id="rId4" Type="http://schemas.openxmlformats.org/officeDocument/2006/relationships/image" Target="../media/image2.png"/><Relationship Id="rId9" Type="http://schemas.microsoft.com/office/2007/relationships/diagramDrawing" Target="../diagrams/drawing35.xml"/></Relationships>
</file>

<file path=ppt/slides/_rels/slide46.xml.rels><?xml version="1.0" encoding="UTF-8" standalone="yes"?>
<Relationships xmlns="http://schemas.openxmlformats.org/package/2006/relationships"><Relationship Id="rId8" Type="http://schemas.openxmlformats.org/officeDocument/2006/relationships/diagramColors" Target="../diagrams/colors36.xml"/><Relationship Id="rId3" Type="http://schemas.openxmlformats.org/officeDocument/2006/relationships/image" Target="../media/image13.jpeg"/><Relationship Id="rId7" Type="http://schemas.openxmlformats.org/officeDocument/2006/relationships/diagramQuickStyle" Target="../diagrams/quickStyle36.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Layout" Target="../diagrams/layout36.xml"/><Relationship Id="rId5" Type="http://schemas.openxmlformats.org/officeDocument/2006/relationships/diagramData" Target="../diagrams/data36.xml"/><Relationship Id="rId4" Type="http://schemas.openxmlformats.org/officeDocument/2006/relationships/image" Target="../media/image2.png"/><Relationship Id="rId9" Type="http://schemas.microsoft.com/office/2007/relationships/diagramDrawing" Target="../diagrams/drawing36.xml"/></Relationships>
</file>

<file path=ppt/slides/_rels/slide47.xml.rels><?xml version="1.0" encoding="UTF-8" standalone="yes"?>
<Relationships xmlns="http://schemas.openxmlformats.org/package/2006/relationships"><Relationship Id="rId8" Type="http://schemas.openxmlformats.org/officeDocument/2006/relationships/diagramColors" Target="../diagrams/colors37.xml"/><Relationship Id="rId3" Type="http://schemas.openxmlformats.org/officeDocument/2006/relationships/image" Target="../media/image13.jpeg"/><Relationship Id="rId7" Type="http://schemas.openxmlformats.org/officeDocument/2006/relationships/diagramQuickStyle" Target="../diagrams/quickStyle37.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Layout" Target="../diagrams/layout37.xml"/><Relationship Id="rId5" Type="http://schemas.openxmlformats.org/officeDocument/2006/relationships/diagramData" Target="../diagrams/data37.xml"/><Relationship Id="rId4" Type="http://schemas.openxmlformats.org/officeDocument/2006/relationships/image" Target="../media/image2.png"/><Relationship Id="rId9" Type="http://schemas.microsoft.com/office/2007/relationships/diagramDrawing" Target="../diagrams/drawing37.xml"/></Relationships>
</file>

<file path=ppt/slides/_rels/slide48.xml.rels><?xml version="1.0" encoding="UTF-8" standalone="yes"?>
<Relationships xmlns="http://schemas.openxmlformats.org/package/2006/relationships"><Relationship Id="rId8" Type="http://schemas.openxmlformats.org/officeDocument/2006/relationships/diagramColors" Target="../diagrams/colors38.xml"/><Relationship Id="rId3" Type="http://schemas.openxmlformats.org/officeDocument/2006/relationships/image" Target="../media/image13.jpeg"/><Relationship Id="rId7" Type="http://schemas.openxmlformats.org/officeDocument/2006/relationships/diagramQuickStyle" Target="../diagrams/quickStyle38.xml"/><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diagramLayout" Target="../diagrams/layout38.xml"/><Relationship Id="rId5" Type="http://schemas.openxmlformats.org/officeDocument/2006/relationships/diagramData" Target="../diagrams/data38.xml"/><Relationship Id="rId4" Type="http://schemas.openxmlformats.org/officeDocument/2006/relationships/image" Target="../media/image2.png"/><Relationship Id="rId9" Type="http://schemas.microsoft.com/office/2007/relationships/diagramDrawing" Target="../diagrams/drawing38.xml"/></Relationships>
</file>

<file path=ppt/slides/_rels/slide49.xml.rels><?xml version="1.0" encoding="UTF-8" standalone="yes"?>
<Relationships xmlns="http://schemas.openxmlformats.org/package/2006/relationships"><Relationship Id="rId8" Type="http://schemas.openxmlformats.org/officeDocument/2006/relationships/diagramColors" Target="../diagrams/colors39.xml"/><Relationship Id="rId3" Type="http://schemas.openxmlformats.org/officeDocument/2006/relationships/image" Target="../media/image13.jpeg"/><Relationship Id="rId7" Type="http://schemas.openxmlformats.org/officeDocument/2006/relationships/diagramQuickStyle" Target="../diagrams/quickStyle39.xm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diagramLayout" Target="../diagrams/layout39.xml"/><Relationship Id="rId5" Type="http://schemas.openxmlformats.org/officeDocument/2006/relationships/diagramData" Target="../diagrams/data39.xml"/><Relationship Id="rId4" Type="http://schemas.openxmlformats.org/officeDocument/2006/relationships/image" Target="../media/image2.png"/><Relationship Id="rId9" Type="http://schemas.microsoft.com/office/2007/relationships/diagramDrawing" Target="../diagrams/drawing39.xml"/></Relationships>
</file>

<file path=ppt/slides/_rels/slide50.xml.rels><?xml version="1.0" encoding="UTF-8" standalone="yes"?>
<Relationships xmlns="http://schemas.openxmlformats.org/package/2006/relationships"><Relationship Id="rId8" Type="http://schemas.openxmlformats.org/officeDocument/2006/relationships/diagramColors" Target="../diagrams/colors40.xml"/><Relationship Id="rId3" Type="http://schemas.openxmlformats.org/officeDocument/2006/relationships/image" Target="../media/image13.jpeg"/><Relationship Id="rId7" Type="http://schemas.openxmlformats.org/officeDocument/2006/relationships/diagramQuickStyle" Target="../diagrams/quickStyle40.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Layout" Target="../diagrams/layout40.xml"/><Relationship Id="rId5" Type="http://schemas.openxmlformats.org/officeDocument/2006/relationships/diagramData" Target="../diagrams/data40.xml"/><Relationship Id="rId4" Type="http://schemas.openxmlformats.org/officeDocument/2006/relationships/image" Target="../media/image2.png"/><Relationship Id="rId9" Type="http://schemas.microsoft.com/office/2007/relationships/diagramDrawing" Target="../diagrams/drawing40.xml"/></Relationships>
</file>

<file path=ppt/slides/_rels/slide5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6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9.png"/><Relationship Id="rId7"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 Id="rId9"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844494" y="4165831"/>
            <a:ext cx="3694041"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د. أسماء رويعي</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594528" cy="1446550"/>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مقرر قانون الخصوصية </a:t>
            </a:r>
          </a:p>
          <a:p>
            <a:pPr algn="ctr"/>
            <a:r>
              <a:rPr lang="ar-EG" sz="4400" b="1" dirty="0">
                <a:solidFill>
                  <a:srgbClr val="00B0F0"/>
                </a:solidFill>
                <a:latin typeface="Times New Roman" panose="02020603050405020304" pitchFamily="18" charset="0"/>
                <a:cs typeface="Times New Roman" panose="02020603050405020304" pitchFamily="18" charset="0"/>
              </a:rPr>
              <a:t>وحماية البيانات</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515225" y="5060689"/>
            <a:ext cx="4023310" cy="1016261"/>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الرابعة</a:t>
            </a:r>
          </a:p>
          <a:p>
            <a:pPr algn="ctr"/>
            <a:r>
              <a:rPr lang="ar-EG" sz="2800" b="1" dirty="0">
                <a:solidFill>
                  <a:srgbClr val="C00000"/>
                </a:solidFill>
                <a:latin typeface="Times New Roman" panose="02020603050405020304" pitchFamily="18" charset="0"/>
                <a:cs typeface="Times New Roman" panose="02020603050405020304" pitchFamily="18" charset="0"/>
              </a:rPr>
              <a:t>ما هية الحق في الخصوصية</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796270" y="4445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188222" y="3573168"/>
            <a:ext cx="2522447"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Law </a:t>
            </a:r>
            <a:r>
              <a:rPr lang="ar-EG" sz="2400">
                <a:solidFill>
                  <a:schemeClr val="bg1"/>
                </a:solidFill>
                <a:latin typeface="Times New Roman" panose="02020603050405020304" pitchFamily="18" charset="0"/>
                <a:cs typeface="Times New Roman" panose="02020603050405020304" pitchFamily="18" charset="0"/>
              </a:rPr>
              <a:t>621</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4"/>
          <a:stretch>
            <a:fillRect/>
          </a:stretch>
        </p:blipFill>
        <p:spPr>
          <a:xfrm>
            <a:off x="-1031142"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1608" b="2084"/>
          <a:stretch/>
        </p:blipFill>
        <p:spPr bwMode="auto">
          <a:xfrm>
            <a:off x="0" y="1362372"/>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325" y="1752546"/>
            <a:ext cx="6334125" cy="37433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6096000" y="2450809"/>
            <a:ext cx="4266588"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3020" y="1817308"/>
            <a:ext cx="6334125" cy="37433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1369560" y="2669883"/>
            <a:ext cx="4266588"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741746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325" y="1752546"/>
            <a:ext cx="6334125" cy="37433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127E39A-483A-4CFA-B055-2517ED0C0483}"/>
              </a:ext>
            </a:extLst>
          </p:cNvPr>
          <p:cNvSpPr/>
          <p:nvPr/>
        </p:nvSpPr>
        <p:spPr>
          <a:xfrm>
            <a:off x="6096000" y="2450809"/>
            <a:ext cx="4266588"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032168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7118015" y="2000336"/>
            <a:ext cx="2559658"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118015" y="2198487"/>
            <a:ext cx="2559658" cy="58477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تمهيد وتقسيم</a:t>
            </a:r>
            <a:r>
              <a:rPr kumimoji="0" lang="ar-SA"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4593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675976" y="2029381"/>
            <a:ext cx="2559658"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84884" y="2227119"/>
            <a:ext cx="2559658" cy="58477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تمهيد وتقسيم</a:t>
            </a:r>
            <a:r>
              <a:rPr kumimoji="0" lang="ar-SA"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7347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772860255"/>
              </p:ext>
            </p:extLst>
          </p:nvPr>
        </p:nvGraphicFramePr>
        <p:xfrm>
          <a:off x="2080694" y="1337512"/>
          <a:ext cx="7301431" cy="42876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70322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9492623"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 name="Picture 2" descr="الحق في الخصوصية كحق من حقوق الإنسان - موضوع">
            <a:extLst>
              <a:ext uri="{FF2B5EF4-FFF2-40B4-BE49-F238E27FC236}">
                <a16:creationId xmlns:a16="http://schemas.microsoft.com/office/drawing/2014/main" id="{5623EB8C-7890-4EC3-92E9-CAD952F03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290544" y="93151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269962" y="1740014"/>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243727" y="2740928"/>
            <a:ext cx="6308690" cy="201846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أولا: المدلول اللغوي للحق في </a:t>
            </a:r>
            <a:r>
              <a:rPr lang="ar-EG" sz="2400" dirty="0">
                <a:latin typeface="Times New Roman" panose="02020603050405020304" pitchFamily="18" charset="0"/>
                <a:ea typeface="Times New Roman" panose="02020603050405020304" pitchFamily="18" charset="0"/>
                <a:cs typeface="Calibri" panose="020F0502020204030204" pitchFamily="34" charset="0"/>
              </a:rPr>
              <a:t>الخصوصي</a:t>
            </a:r>
            <a:r>
              <a:rPr lang="ar-SA" sz="2400" dirty="0">
                <a:latin typeface="Times New Roman" panose="02020603050405020304" pitchFamily="18" charset="0"/>
                <a:ea typeface="Times New Roman" panose="02020603050405020304" pitchFamily="18" charset="0"/>
                <a:cs typeface="Calibri" panose="020F0502020204030204" pitchFamily="34" charset="0"/>
              </a:rPr>
              <a:t>ة:</a:t>
            </a:r>
            <a:endParaRPr lang="en-US" sz="2000" dirty="0">
              <a:latin typeface="Times New Roman" panose="02020603050405020304" pitchFamily="18" charset="0"/>
              <a:ea typeface="Times New Roman" panose="02020603050405020304" pitchFamily="18" charset="0"/>
            </a:endParaRPr>
          </a:p>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ثانيا : المدلول الاصطلاحي للحق في الخصوصية:</a:t>
            </a:r>
            <a:endParaRPr lang="ar-EG" sz="2000" dirty="0">
              <a:latin typeface="Times New Roman" panose="02020603050405020304" pitchFamily="18" charset="0"/>
              <a:ea typeface="Times New Roman" panose="02020603050405020304" pitchFamily="18" charset="0"/>
            </a:endParaRPr>
          </a:p>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ثالثا: مكانة الحق في الخصوصية من تقسيمات الحقوق في الفقه الإسلامي :</a:t>
            </a:r>
            <a:endParaRPr lang="en-US" sz="2000" dirty="0">
              <a:latin typeface="Times New Roman" panose="02020603050405020304" pitchFamily="18" charset="0"/>
              <a:ea typeface="Times New Roman" panose="02020603050405020304" pitchFamily="18" charset="0"/>
            </a:endParaRPr>
          </a:p>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رابعا: ماهية الحق في الخصوصية في الشريعة الإسلامية :</a:t>
            </a:r>
            <a:endParaRPr lang="en-US" sz="2400" dirty="0">
              <a:solidFill>
                <a:schemeClr val="bg1"/>
              </a:solidFill>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426629" y="3157676"/>
            <a:ext cx="3111160" cy="1521790"/>
            <a:chOff x="4900412" y="1871644"/>
            <a:chExt cx="3111160" cy="1521790"/>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900412" y="1871644"/>
              <a:ext cx="3111160" cy="1521790"/>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950824" y="1937242"/>
              <a:ext cx="2962584" cy="144750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200" b="1" kern="1200" dirty="0"/>
                <a:t>المحور الأول</a:t>
              </a:r>
              <a:endParaRPr lang="en-US" sz="2200" b="1" kern="1200" dirty="0"/>
            </a:p>
            <a:p>
              <a:pPr marL="0" lvl="0" indent="0" algn="ctr" defTabSz="977900">
                <a:lnSpc>
                  <a:spcPct val="90000"/>
                </a:lnSpc>
                <a:spcBef>
                  <a:spcPct val="0"/>
                </a:spcBef>
                <a:spcAft>
                  <a:spcPct val="35000"/>
                </a:spcAft>
                <a:buNone/>
              </a:pPr>
              <a:r>
                <a:rPr lang="ar-EG" sz="2200" b="1" kern="1200" dirty="0"/>
                <a:t>مفهوم الحق في الخصوصية</a:t>
              </a:r>
            </a:p>
            <a:p>
              <a:pPr marL="0" lvl="0" indent="0" algn="ctr" defTabSz="977900">
                <a:lnSpc>
                  <a:spcPct val="90000"/>
                </a:lnSpc>
                <a:spcBef>
                  <a:spcPct val="0"/>
                </a:spcBef>
                <a:spcAft>
                  <a:spcPct val="35000"/>
                </a:spcAft>
                <a:buNone/>
              </a:pPr>
              <a:r>
                <a:rPr lang="ar-EG" sz="2200" b="1" kern="1200" dirty="0"/>
                <a:t> في الشريعة الإسلامية</a:t>
              </a:r>
            </a:p>
          </p:txBody>
        </p:sp>
      </p:grpSp>
    </p:spTree>
    <p:extLst>
      <p:ext uri="{BB962C8B-B14F-4D97-AF65-F5344CB8AC3E}">
        <p14:creationId xmlns:p14="http://schemas.microsoft.com/office/powerpoint/2010/main" val="4093239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9153524"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1546846" y="1856438"/>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عناصر المحاضرة</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247438" y="2984750"/>
            <a:ext cx="3348283" cy="2028502"/>
            <a:chOff x="-3675541" y="2777637"/>
            <a:chExt cx="3348283" cy="2028502"/>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6201" y="2777637"/>
              <a:ext cx="3096979"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675541" y="2877670"/>
              <a:ext cx="3348283"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مفهوم الحق في الخصوصية</a:t>
              </a:r>
            </a:p>
            <a:p>
              <a:pPr marL="0" lvl="0" indent="0" algn="ctr" defTabSz="1022350">
                <a:lnSpc>
                  <a:spcPct val="90000"/>
                </a:lnSpc>
                <a:spcBef>
                  <a:spcPct val="0"/>
                </a:spcBef>
                <a:spcAft>
                  <a:spcPct val="35000"/>
                </a:spcAft>
                <a:buNone/>
              </a:pPr>
              <a:r>
                <a:rPr lang="ar-EG" sz="2300" b="1" kern="1200" dirty="0"/>
                <a:t> ف</a:t>
              </a:r>
              <a:r>
                <a:rPr lang="ar-EG" sz="2300" b="1" dirty="0"/>
                <a:t>ي القانون الوضعي</a:t>
              </a:r>
              <a:endParaRPr lang="ar-EG" sz="2300" b="1" kern="1200" dirty="0"/>
            </a:p>
          </p:txBody>
        </p:sp>
      </p:grpSp>
      <p:sp>
        <p:nvSpPr>
          <p:cNvPr id="14" name="Flowchart: Alternate Process 13">
            <a:extLst>
              <a:ext uri="{FF2B5EF4-FFF2-40B4-BE49-F238E27FC236}">
                <a16:creationId xmlns:a16="http://schemas.microsoft.com/office/drawing/2014/main" id="{95ABAD60-C80C-460E-981B-188E70471B5F}"/>
              </a:ext>
            </a:extLst>
          </p:cNvPr>
          <p:cNvSpPr/>
          <p:nvPr/>
        </p:nvSpPr>
        <p:spPr>
          <a:xfrm>
            <a:off x="4140447" y="2051684"/>
            <a:ext cx="6308690" cy="35465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أولا: الإطار الموضوعي للخصوصية.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dirty="0">
                <a:latin typeface="Times New Roman" panose="02020603050405020304" pitchFamily="18" charset="0"/>
                <a:ea typeface="Times New Roman" panose="02020603050405020304" pitchFamily="18" charset="0"/>
                <a:cs typeface="Calibri" panose="020F0502020204030204" pitchFamily="34" charset="0"/>
              </a:rPr>
              <a:t>التعريف السلبي للخصوصية: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2400" dirty="0">
                <a:latin typeface="Times New Roman" panose="02020603050405020304" pitchFamily="18" charset="0"/>
                <a:ea typeface="Times New Roman" panose="02020603050405020304" pitchFamily="18" charset="0"/>
                <a:cs typeface="Calibri" panose="020F0502020204030204" pitchFamily="34" charset="0"/>
              </a:rPr>
              <a:t>معيار المكان الذي بمقتضاه تتحدد التفرقة بين الحياة العامة وال</a:t>
            </a:r>
            <a:r>
              <a:rPr lang="ar-EG" sz="2400" dirty="0">
                <a:latin typeface="Times New Roman" panose="02020603050405020304" pitchFamily="18" charset="0"/>
                <a:ea typeface="Times New Roman" panose="02020603050405020304" pitchFamily="18" charset="0"/>
                <a:cs typeface="Calibri" panose="020F0502020204030204" pitchFamily="34" charset="0"/>
              </a:rPr>
              <a:t>خصوصية</a:t>
            </a:r>
            <a:r>
              <a:rPr lang="ar-SA" sz="2400" dirty="0">
                <a:latin typeface="Times New Roman" panose="02020603050405020304" pitchFamily="18" charset="0"/>
                <a:ea typeface="Times New Roman" panose="02020603050405020304" pitchFamily="18" charset="0"/>
                <a:cs typeface="Calibri" panose="020F0502020204030204" pitchFamily="34" charset="0"/>
              </a:rPr>
              <a:t>.</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400" dirty="0">
                <a:latin typeface="Times New Roman" panose="02020603050405020304" pitchFamily="18" charset="0"/>
                <a:ea typeface="Times New Roman" panose="02020603050405020304" pitchFamily="18" charset="0"/>
                <a:cs typeface="Calibri" panose="020F0502020204030204" pitchFamily="34" charset="0"/>
              </a:rPr>
              <a:t>نقد معيار المكان. </a:t>
            </a:r>
            <a:endParaRPr lang="en-US" sz="2000" dirty="0">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sz="2400" dirty="0">
                <a:latin typeface="Times New Roman" panose="02020603050405020304" pitchFamily="18" charset="0"/>
                <a:ea typeface="Times New Roman" panose="02020603050405020304" pitchFamily="18" charset="0"/>
                <a:cs typeface="Calibri" panose="020F0502020204030204" pitchFamily="34" charset="0"/>
              </a:rPr>
              <a:t>ب.</a:t>
            </a:r>
            <a:r>
              <a:rPr lang="ar-SA" sz="2400" dirty="0">
                <a:latin typeface="Times New Roman" panose="02020603050405020304" pitchFamily="18" charset="0"/>
                <a:ea typeface="Times New Roman" panose="02020603050405020304" pitchFamily="18" charset="0"/>
                <a:cs typeface="Calibri" panose="020F0502020204030204" pitchFamily="34" charset="0"/>
              </a:rPr>
              <a:t> تعريف الحياة العامة: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sz="2400" dirty="0">
                <a:latin typeface="Times New Roman" panose="02020603050405020304" pitchFamily="18" charset="0"/>
                <a:ea typeface="Times New Roman" panose="02020603050405020304" pitchFamily="18" charset="0"/>
                <a:cs typeface="Calibri" panose="020F0502020204030204" pitchFamily="34" charset="0"/>
              </a:rPr>
              <a:t>التعريف العام للحياة العامة: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400" dirty="0">
                <a:latin typeface="Times New Roman" panose="02020603050405020304" pitchFamily="18" charset="0"/>
                <a:ea typeface="Times New Roman" panose="02020603050405020304" pitchFamily="18" charset="0"/>
                <a:cs typeface="Calibri" panose="020F0502020204030204" pitchFamily="34" charset="0"/>
              </a:rPr>
              <a:t>تقييم التعريف العام للحياة العامة.</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640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9153524"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1546846" y="1856438"/>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عناصر المحاضرة</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247438" y="2984750"/>
            <a:ext cx="3348283" cy="2028502"/>
            <a:chOff x="-3675541" y="2777637"/>
            <a:chExt cx="3348283" cy="2028502"/>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6201" y="2777637"/>
              <a:ext cx="3096979"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675541" y="2877670"/>
              <a:ext cx="3348283"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مفهوم الحق في الخصوصية</a:t>
              </a:r>
            </a:p>
            <a:p>
              <a:pPr marL="0" lvl="0" indent="0" algn="ctr" defTabSz="1022350">
                <a:lnSpc>
                  <a:spcPct val="90000"/>
                </a:lnSpc>
                <a:spcBef>
                  <a:spcPct val="0"/>
                </a:spcBef>
                <a:spcAft>
                  <a:spcPct val="35000"/>
                </a:spcAft>
                <a:buNone/>
              </a:pPr>
              <a:r>
                <a:rPr lang="ar-EG" sz="2300" b="1" kern="1200" dirty="0"/>
                <a:t> ف</a:t>
              </a:r>
              <a:r>
                <a:rPr lang="ar-EG" sz="2300" b="1" dirty="0"/>
                <a:t>ي القانون الوضعي</a:t>
              </a:r>
              <a:endParaRPr lang="ar-EG" sz="2300" b="1" kern="1200" dirty="0"/>
            </a:p>
          </p:txBody>
        </p:sp>
      </p:grpSp>
      <p:sp>
        <p:nvSpPr>
          <p:cNvPr id="15" name="Flowchart: Alternate Process 14">
            <a:extLst>
              <a:ext uri="{FF2B5EF4-FFF2-40B4-BE49-F238E27FC236}">
                <a16:creationId xmlns:a16="http://schemas.microsoft.com/office/drawing/2014/main" id="{B04A6DE6-F5B0-4C0D-8AB6-E824D8B50717}"/>
              </a:ext>
            </a:extLst>
          </p:cNvPr>
          <p:cNvSpPr/>
          <p:nvPr/>
        </p:nvSpPr>
        <p:spPr>
          <a:xfrm>
            <a:off x="4028654" y="1783481"/>
            <a:ext cx="6375084" cy="398720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Wingdings" panose="05000000000000000000" pitchFamily="2" charset="2"/>
              <a:buChar char=""/>
            </a:pPr>
            <a:r>
              <a:rPr lang="en-US" sz="2400" dirty="0">
                <a:latin typeface="Calibri" panose="020F0502020204030204" pitchFamily="34" charset="0"/>
                <a:ea typeface="Times New Roman" panose="02020603050405020304" pitchFamily="18" charset="0"/>
              </a:rPr>
              <a:t> </a:t>
            </a:r>
            <a:r>
              <a:rPr lang="ar-SA" sz="2400" dirty="0">
                <a:latin typeface="Calibri" panose="020F0502020204030204" pitchFamily="34" charset="0"/>
                <a:ea typeface="Times New Roman" panose="02020603050405020304" pitchFamily="18" charset="0"/>
              </a:rPr>
              <a:t>مضمون الحياة العامة بالنظر إلي عناصرها:</a:t>
            </a:r>
            <a:endParaRPr lang="en-US" sz="2000" dirty="0">
              <a:latin typeface="Times New Roman" panose="02020603050405020304" pitchFamily="18" charset="0"/>
              <a:ea typeface="Times New Roman" panose="02020603050405020304" pitchFamily="18" charset="0"/>
            </a:endParaRPr>
          </a:p>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أ. الأنشطة المهنية.</a:t>
            </a:r>
            <a:endParaRPr lang="ar-EG" sz="2000" dirty="0">
              <a:latin typeface="Times New Roman" panose="02020603050405020304" pitchFamily="18" charset="0"/>
              <a:ea typeface="Times New Roman" panose="02020603050405020304" pitchFamily="18" charset="0"/>
            </a:endParaRPr>
          </a:p>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ب.  الأنشطة المتعلقة بالسلطات العامة.</a:t>
            </a:r>
            <a:endParaRPr lang="en-US" sz="2000" dirty="0">
              <a:latin typeface="Times New Roman" panose="02020603050405020304" pitchFamily="18" charset="0"/>
              <a:ea typeface="Times New Roman" panose="02020603050405020304" pitchFamily="18" charset="0"/>
            </a:endParaRPr>
          </a:p>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ج. أوقات الفراغ.</a:t>
            </a:r>
            <a:endParaRPr lang="ar-EG" sz="2000" dirty="0">
              <a:latin typeface="Times New Roman" panose="02020603050405020304" pitchFamily="18" charset="0"/>
              <a:ea typeface="Times New Roman" panose="02020603050405020304" pitchFamily="18" charset="0"/>
            </a:endParaRPr>
          </a:p>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 تقييم مضمون الحياة العامة بالنظر إلي عناصرها. </a:t>
            </a:r>
            <a:endParaRPr lang="en-US" sz="2000" dirty="0">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sz="2400" dirty="0">
                <a:latin typeface="Times New Roman" panose="02020603050405020304" pitchFamily="18" charset="0"/>
                <a:ea typeface="Times New Roman" panose="02020603050405020304" pitchFamily="18" charset="0"/>
                <a:cs typeface="Calibri" panose="020F0502020204030204" pitchFamily="34" charset="0"/>
              </a:rPr>
              <a:t>2. </a:t>
            </a:r>
            <a:r>
              <a:rPr lang="ar-SA" sz="2400" dirty="0">
                <a:latin typeface="Times New Roman" panose="02020603050405020304" pitchFamily="18" charset="0"/>
                <a:ea typeface="Times New Roman" panose="02020603050405020304" pitchFamily="18" charset="0"/>
                <a:cs typeface="Calibri" panose="020F0502020204030204" pitchFamily="34" charset="0"/>
              </a:rPr>
              <a:t>التعريف الإيجابي للخصوصية: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2400" dirty="0">
                <a:latin typeface="Times New Roman" panose="02020603050405020304" pitchFamily="18" charset="0"/>
                <a:ea typeface="Times New Roman" panose="02020603050405020304" pitchFamily="18" charset="0"/>
                <a:cs typeface="Calibri" panose="020F0502020204030204" pitchFamily="34" charset="0"/>
              </a:rPr>
              <a:t>التعريف الواسع للخصوصية: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sz="2400" dirty="0">
                <a:latin typeface="Times New Roman" panose="02020603050405020304" pitchFamily="18" charset="0"/>
                <a:ea typeface="Times New Roman" panose="02020603050405020304" pitchFamily="18" charset="0"/>
                <a:cs typeface="Calibri" panose="020F0502020204030204" pitchFamily="34" charset="0"/>
              </a:rPr>
              <a:t>الخلوة أو الهدوء أو السكينة كمعيار لتحديد مدلول الحق في الخصوصية: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sz="2400" dirty="0">
                <a:latin typeface="Times New Roman" panose="02020603050405020304" pitchFamily="18" charset="0"/>
                <a:ea typeface="Times New Roman" panose="02020603050405020304" pitchFamily="18" charset="0"/>
                <a:cs typeface="Calibri" panose="020F0502020204030204" pitchFamily="34" charset="0"/>
              </a:rPr>
              <a:t>الحرية كمعيار لتحديد مدلول الحق في الخصوصية :</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590680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9153524"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1546846" y="1856438"/>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عناصر المحاضرة</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247438" y="2984750"/>
            <a:ext cx="3348283" cy="2028502"/>
            <a:chOff x="-3675541" y="2777637"/>
            <a:chExt cx="3348283" cy="2028502"/>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6201" y="2777637"/>
              <a:ext cx="3096979"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675541" y="2877670"/>
              <a:ext cx="3348283"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مفهوم الحق في الخصوصية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في القانون الوضعي</a:t>
              </a:r>
            </a:p>
          </p:txBody>
        </p:sp>
      </p:grpSp>
      <p:sp>
        <p:nvSpPr>
          <p:cNvPr id="15" name="Flowchart: Alternate Process 14">
            <a:extLst>
              <a:ext uri="{FF2B5EF4-FFF2-40B4-BE49-F238E27FC236}">
                <a16:creationId xmlns:a16="http://schemas.microsoft.com/office/drawing/2014/main" id="{B04A6DE6-F5B0-4C0D-8AB6-E824D8B50717}"/>
              </a:ext>
            </a:extLst>
          </p:cNvPr>
          <p:cNvSpPr/>
          <p:nvPr/>
        </p:nvSpPr>
        <p:spPr>
          <a:xfrm>
            <a:off x="4328048" y="2292903"/>
            <a:ext cx="4465189" cy="27708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rtl="1">
              <a:lnSpc>
                <a:spcPct val="107000"/>
              </a:lnSpc>
              <a:spcBef>
                <a:spcPts val="0"/>
              </a:spcBef>
              <a:spcAft>
                <a:spcPts val="500"/>
              </a:spcAft>
            </a:pPr>
            <a:r>
              <a:rPr lang="ar-EG" sz="2000" dirty="0">
                <a:latin typeface="Calibri" panose="020F0502020204030204" pitchFamily="34" charset="0"/>
                <a:ea typeface="Times New Roman" panose="02020603050405020304" pitchFamily="18" charset="0"/>
                <a:cs typeface="Calibri" panose="020F0502020204030204" pitchFamily="34" charset="0"/>
              </a:rPr>
              <a:t>               ب. </a:t>
            </a:r>
            <a:r>
              <a:rPr lang="ar-SA" sz="2000" dirty="0">
                <a:latin typeface="Calibri" panose="020F0502020204030204" pitchFamily="34" charset="0"/>
                <a:ea typeface="Times New Roman" panose="02020603050405020304" pitchFamily="18" charset="0"/>
                <a:cs typeface="Calibri" panose="020F0502020204030204" pitchFamily="34" charset="0"/>
              </a:rPr>
              <a:t>التعريف الضيق للخصوصية</a:t>
            </a:r>
            <a:r>
              <a:rPr lang="ar-EG" sz="2000" dirty="0">
                <a:latin typeface="Calibri" panose="020F0502020204030204" pitchFamily="34" charset="0"/>
                <a:ea typeface="Times New Roman" panose="02020603050405020304" pitchFamily="18" charset="0"/>
                <a:cs typeface="Calibri" panose="020F0502020204030204" pitchFamily="34" charset="0"/>
              </a:rPr>
              <a:t> </a:t>
            </a:r>
            <a:r>
              <a:rPr lang="ar-SA" sz="2000" dirty="0">
                <a:latin typeface="Calibri" panose="020F0502020204030204" pitchFamily="34" charset="0"/>
                <a:ea typeface="Times New Roman" panose="02020603050405020304" pitchFamily="18" charset="0"/>
                <a:cs typeface="Calibri" panose="020F0502020204030204" pitchFamily="34" charset="0"/>
              </a:rPr>
              <a:t>:</a:t>
            </a:r>
            <a:endParaRPr lang="ar-EG" sz="1600" dirty="0">
              <a:latin typeface="Calibri" panose="020F0502020204030204" pitchFamily="34" charset="0"/>
              <a:ea typeface="Calibri" panose="020F0502020204030204" pitchFamily="34" charset="0"/>
              <a:cs typeface="Arial" panose="020B0604020202020204" pitchFamily="34" charset="0"/>
            </a:endParaRPr>
          </a:p>
          <a:p>
            <a:pPr marR="0" lvl="0" algn="r" rtl="1">
              <a:lnSpc>
                <a:spcPct val="107000"/>
              </a:lnSpc>
              <a:spcBef>
                <a:spcPts val="0"/>
              </a:spcBef>
              <a:spcAft>
                <a:spcPts val="500"/>
              </a:spcAft>
            </a:pPr>
            <a:r>
              <a:rPr lang="ar-EG" sz="2000" dirty="0">
                <a:latin typeface="Calibri" panose="020F0502020204030204" pitchFamily="34" charset="0"/>
                <a:cs typeface="Calibri" panose="020F0502020204030204" pitchFamily="34" charset="0"/>
              </a:rPr>
              <a:t>                           - فكرة السرية:</a:t>
            </a:r>
            <a:endParaRPr lang="en-US" sz="2000" dirty="0">
              <a:latin typeface="Calibri" panose="020F0502020204030204" pitchFamily="34" charset="0"/>
              <a:cs typeface="Calibri" panose="020F0502020204030204" pitchFamily="34" charset="0"/>
            </a:endParaRPr>
          </a:p>
          <a:p>
            <a:pPr marR="0" lvl="0" algn="just" rtl="1">
              <a:lnSpc>
                <a:spcPct val="107000"/>
              </a:lnSpc>
              <a:spcBef>
                <a:spcPts val="0"/>
              </a:spcBef>
              <a:spcAft>
                <a:spcPts val="500"/>
              </a:spcAft>
            </a:pPr>
            <a:r>
              <a:rPr lang="ar-EG" sz="2000" dirty="0">
                <a:latin typeface="Calibri" panose="020F0502020204030204" pitchFamily="34" charset="0"/>
                <a:cs typeface="Calibri" panose="020F0502020204030204" pitchFamily="34" charset="0"/>
              </a:rPr>
              <a:t>                           - ف</a:t>
            </a:r>
            <a:r>
              <a:rPr lang="ar-SA" sz="2000" dirty="0">
                <a:latin typeface="Calibri" panose="020F0502020204030204" pitchFamily="34" charset="0"/>
                <a:cs typeface="Calibri" panose="020F0502020204030204" pitchFamily="34" charset="0"/>
              </a:rPr>
              <a:t>كرة الألفة</a:t>
            </a:r>
            <a:r>
              <a:rPr lang="ar-SA" sz="2000" dirty="0">
                <a:latin typeface="Calibri" panose="020F0502020204030204" pitchFamily="34" charset="0"/>
                <a:ea typeface="Times New Roman" panose="02020603050405020304" pitchFamily="18" charset="0"/>
                <a:cs typeface="Calibri" panose="020F0502020204030204" pitchFamily="34" charset="0"/>
              </a:rPr>
              <a:t>:</a:t>
            </a:r>
            <a:endParaRPr lang="ar-EG" sz="20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algn="just" rtl="1"/>
            <a:r>
              <a:rPr lang="ar-SA" sz="2000" dirty="0">
                <a:latin typeface="Times New Roman" panose="02020603050405020304" pitchFamily="18" charset="0"/>
                <a:ea typeface="Times New Roman" panose="02020603050405020304" pitchFamily="18" charset="0"/>
                <a:cs typeface="Calibri" panose="020F0502020204030204" pitchFamily="34" charset="0"/>
              </a:rPr>
              <a:t>       ثانيا: الإطار النسبي للخصوصية</a:t>
            </a:r>
            <a:r>
              <a:rPr lang="ar-EG" sz="2000" dirty="0">
                <a:latin typeface="Times New Roman" panose="02020603050405020304" pitchFamily="18" charset="0"/>
                <a:ea typeface="Times New Roman" panose="02020603050405020304" pitchFamily="18" charset="0"/>
                <a:cs typeface="Calibri" panose="020F0502020204030204" pitchFamily="34" charset="0"/>
              </a:rPr>
              <a:t>:</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latin typeface="Times New Roman" panose="02020603050405020304" pitchFamily="18" charset="0"/>
                <a:ea typeface="Times New Roman" panose="02020603050405020304" pitchFamily="18" charset="0"/>
                <a:cs typeface="Calibri" panose="020F0502020204030204" pitchFamily="34" charset="0"/>
              </a:rPr>
              <a:t>نسبية الخصوصية تختلف باختلاف الأفراد:</a:t>
            </a:r>
            <a:endParaRPr lang="en-US" dirty="0">
              <a:latin typeface="Times New Roman" panose="02020603050405020304" pitchFamily="18" charset="0"/>
              <a:ea typeface="Times New Roman" panose="02020603050405020304" pitchFamily="18" charset="0"/>
            </a:endParaRPr>
          </a:p>
          <a:p>
            <a:pPr marL="342900" marR="0" lvl="0" indent="-342900" algn="just" rtl="1">
              <a:lnSpc>
                <a:spcPct val="107000"/>
              </a:lnSpc>
              <a:spcBef>
                <a:spcPts val="0"/>
              </a:spcBef>
              <a:spcAft>
                <a:spcPts val="500"/>
              </a:spcAft>
              <a:buFont typeface="+mj-lt"/>
              <a:buAutoNum type="arabicPeriod"/>
            </a:pPr>
            <a:r>
              <a:rPr lang="ar-SA" sz="2000" dirty="0">
                <a:latin typeface="Calibri" panose="020F0502020204030204" pitchFamily="34" charset="0"/>
                <a:ea typeface="Times New Roman" panose="02020603050405020304" pitchFamily="18" charset="0"/>
                <a:cs typeface="Calibri" panose="020F0502020204030204" pitchFamily="34" charset="0"/>
              </a:rPr>
              <a:t>نسبية فكرة الخصوصية في الزمان والمكان:</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31914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فهوم الحرية في الإسلام">
            <a:extLst>
              <a:ext uri="{FF2B5EF4-FFF2-40B4-BE49-F238E27FC236}">
                <a16:creationId xmlns:a16="http://schemas.microsoft.com/office/drawing/2014/main" id="{5AADCE0D-D8F6-423B-9055-B77A1DEC6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76" y="1752545"/>
            <a:ext cx="8915400" cy="38682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005832380"/>
              </p:ext>
            </p:extLst>
          </p:nvPr>
        </p:nvGraphicFramePr>
        <p:xfrm>
          <a:off x="1023401" y="2150510"/>
          <a:ext cx="6600825" cy="31623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12171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فهوم الحرية في الإسلام">
            <a:extLst>
              <a:ext uri="{FF2B5EF4-FFF2-40B4-BE49-F238E27FC236}">
                <a16:creationId xmlns:a16="http://schemas.microsoft.com/office/drawing/2014/main" id="{5AADCE0D-D8F6-423B-9055-B77A1DEC6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76" y="1752545"/>
            <a:ext cx="8915400" cy="38682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99036270"/>
              </p:ext>
            </p:extLst>
          </p:nvPr>
        </p:nvGraphicFramePr>
        <p:xfrm>
          <a:off x="1023401" y="2150510"/>
          <a:ext cx="6600825" cy="31623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2019300" y="4219575"/>
            <a:ext cx="8084797" cy="10932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spcAft>
                <a:spcPts val="500"/>
              </a:spcAft>
            </a:pPr>
            <a:r>
              <a:rPr lang="ar-SA" sz="2800" b="1" dirty="0"/>
              <a:t>أولا: المدلول اللغوي للحق في </a:t>
            </a:r>
            <a:r>
              <a:rPr lang="ar-EG" sz="2800" b="1" dirty="0"/>
              <a:t>الخصوصي</a:t>
            </a:r>
            <a:r>
              <a:rPr lang="ar-SA" sz="2800" b="1" dirty="0"/>
              <a:t>ة:</a:t>
            </a:r>
            <a:endParaRPr lang="ar-EG" sz="2800" b="1" dirty="0"/>
          </a:p>
          <a:p>
            <a:pPr algn="just" rtl="1">
              <a:spcAft>
                <a:spcPts val="500"/>
              </a:spcAft>
            </a:pPr>
            <a:r>
              <a:rPr lang="ar-EG" sz="2000" b="1" dirty="0">
                <a:solidFill>
                  <a:schemeClr val="tx1"/>
                </a:solidFill>
                <a:highlight>
                  <a:srgbClr val="FFFF00"/>
                </a:highlight>
              </a:rPr>
              <a:t>   أ. </a:t>
            </a:r>
            <a:r>
              <a:rPr lang="ar-SA" sz="2000" b="1" dirty="0">
                <a:solidFill>
                  <a:schemeClr val="tx1"/>
                </a:solidFill>
                <a:highlight>
                  <a:srgbClr val="FFFF00"/>
                </a:highlight>
              </a:rPr>
              <a:t>الحق في اللغة: هو مصدر حق الأمر يحق، ويطلق الحق في اللغة علي معان متعددة منها :</a:t>
            </a:r>
            <a:endParaRPr lang="en-US" sz="2000" dirty="0">
              <a:solidFill>
                <a:schemeClr val="tx1"/>
              </a:solidFill>
              <a:highlight>
                <a:srgbClr val="FFFF00"/>
              </a:highlight>
            </a:endParaRPr>
          </a:p>
        </p:txBody>
      </p:sp>
    </p:spTree>
    <p:extLst>
      <p:ext uri="{BB962C8B-B14F-4D97-AF65-F5344CB8AC3E}">
        <p14:creationId xmlns:p14="http://schemas.microsoft.com/office/powerpoint/2010/main" val="929973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فهوم الحرية في الإسلام">
            <a:extLst>
              <a:ext uri="{FF2B5EF4-FFF2-40B4-BE49-F238E27FC236}">
                <a16:creationId xmlns:a16="http://schemas.microsoft.com/office/drawing/2014/main" id="{5AADCE0D-D8F6-423B-9055-B77A1DEC6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76" y="1752545"/>
            <a:ext cx="8915400" cy="38682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023401" y="2150510"/>
          <a:ext cx="6600825" cy="31623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4591050" y="4219575"/>
            <a:ext cx="5513047" cy="10932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spcAft>
                <a:spcPts val="500"/>
              </a:spcAft>
            </a:pPr>
            <a:r>
              <a:rPr lang="ar-SA" sz="2800" b="1" dirty="0"/>
              <a:t>أولا: المدلول اللغوي للحق في </a:t>
            </a:r>
            <a:r>
              <a:rPr lang="ar-EG" sz="2800" b="1" dirty="0"/>
              <a:t>الخصوصي</a:t>
            </a:r>
            <a:r>
              <a:rPr lang="ar-SA" sz="2800" b="1" dirty="0"/>
              <a:t>ة:</a:t>
            </a:r>
            <a:endParaRPr lang="ar-EG" sz="2800" b="1" dirty="0"/>
          </a:p>
          <a:p>
            <a:pPr algn="just" rtl="1">
              <a:spcAft>
                <a:spcPts val="500"/>
              </a:spcAft>
            </a:pPr>
            <a:r>
              <a:rPr lang="ar-EG" sz="2800" b="1" dirty="0">
                <a:solidFill>
                  <a:schemeClr val="tx1"/>
                </a:solidFill>
                <a:highlight>
                  <a:srgbClr val="FFFF00"/>
                </a:highlight>
              </a:rPr>
              <a:t>   </a:t>
            </a:r>
            <a:r>
              <a:rPr lang="ar-SA" sz="2400" b="1" dirty="0">
                <a:solidFill>
                  <a:schemeClr val="tx1"/>
                </a:solidFill>
                <a:highlight>
                  <a:srgbClr val="FFFF00"/>
                </a:highlight>
              </a:rPr>
              <a:t>ب . الخصوصية في اللغة :</a:t>
            </a:r>
            <a:endParaRPr lang="en-US" sz="2400" dirty="0">
              <a:solidFill>
                <a:schemeClr val="tx1"/>
              </a:solidFill>
              <a:highlight>
                <a:srgbClr val="FFFF00"/>
              </a:highlight>
            </a:endParaRPr>
          </a:p>
        </p:txBody>
      </p:sp>
    </p:spTree>
    <p:extLst>
      <p:ext uri="{BB962C8B-B14F-4D97-AF65-F5344CB8AC3E}">
        <p14:creationId xmlns:p14="http://schemas.microsoft.com/office/powerpoint/2010/main" val="2849800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4925" y="1643465"/>
            <a:ext cx="9020175" cy="4091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807239923"/>
              </p:ext>
            </p:extLst>
          </p:nvPr>
        </p:nvGraphicFramePr>
        <p:xfrm>
          <a:off x="1023401" y="2150510"/>
          <a:ext cx="6600825" cy="31623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2804674" y="4610100"/>
            <a:ext cx="6076949" cy="88694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en-US" sz="240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88692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43465"/>
            <a:ext cx="9020175" cy="4091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023401" y="2150510"/>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2804674" y="4086226"/>
            <a:ext cx="6076949" cy="141082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 تقسيم الحقوق إلي أربعة أقسام:</a:t>
            </a: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أ. حقوق الله خالصة:</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94109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43465"/>
            <a:ext cx="9020175" cy="4091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023401" y="2150510"/>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2804674" y="4086226"/>
            <a:ext cx="6076949" cy="141082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 تقسيم الحقوق إلي أربعة أقسام:</a:t>
            </a: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ب. حقوق خالصة للعبد:</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90078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43465"/>
            <a:ext cx="9020175" cy="4091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023401" y="2150510"/>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2439307" y="3887183"/>
            <a:ext cx="7509116" cy="16333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 تقسيم الحقوق إلي أربعة أقسام:</a:t>
            </a:r>
          </a:p>
          <a:p>
            <a:pPr algn="just" rtl="1"/>
            <a:r>
              <a:rPr lang="ar-EG" sz="3200" b="1" dirty="0">
                <a:latin typeface="Times New Roman" panose="02020603050405020304" pitchFamily="18" charset="0"/>
                <a:ea typeface="Times New Roman" panose="02020603050405020304" pitchFamily="18" charset="0"/>
                <a:cs typeface="Calibri" panose="020F0502020204030204" pitchFamily="34" charset="0"/>
              </a:rPr>
              <a:t>   </a:t>
            </a:r>
            <a:r>
              <a:rPr lang="ar-SA" sz="2800" b="1" dirty="0">
                <a:latin typeface="Times New Roman" panose="02020603050405020304" pitchFamily="18" charset="0"/>
                <a:ea typeface="Times New Roman" panose="02020603050405020304" pitchFamily="18" charset="0"/>
                <a:cs typeface="Calibri" panose="020F0502020204030204" pitchFamily="34" charset="0"/>
              </a:rPr>
              <a:t>ج . وما اجتمع فيه الحقان، وكان حق الله فيه هو الغالب:</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391883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43465"/>
            <a:ext cx="9020175" cy="4091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023401" y="2150510"/>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3267075" y="3887183"/>
            <a:ext cx="6681348" cy="16333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 تقسيم الحقوق إلي أربعة أقسام:</a:t>
            </a:r>
          </a:p>
          <a:p>
            <a:pPr algn="just" rtl="1"/>
            <a:r>
              <a:rPr lang="ar-EG" sz="2400" b="1" dirty="0">
                <a:latin typeface="Times New Roman" panose="02020603050405020304" pitchFamily="18" charset="0"/>
                <a:ea typeface="Times New Roman" panose="02020603050405020304" pitchFamily="18" charset="0"/>
                <a:cs typeface="Calibri" panose="020F0502020204030204" pitchFamily="34" charset="0"/>
              </a:rPr>
              <a:t>            </a:t>
            </a:r>
            <a:r>
              <a:rPr lang="ar-SA" sz="2400" b="1" dirty="0">
                <a:latin typeface="Times New Roman" panose="02020603050405020304" pitchFamily="18" charset="0"/>
                <a:ea typeface="Times New Roman" panose="02020603050405020304" pitchFamily="18" charset="0"/>
                <a:cs typeface="Calibri" panose="020F0502020204030204" pitchFamily="34" charset="0"/>
              </a:rPr>
              <a:t>د. ما اجتمع فيه الحقان وحق العبد فيه هو الغالب :</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145254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175" y="1675602"/>
            <a:ext cx="8848725" cy="39665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906976773"/>
              </p:ext>
            </p:extLst>
          </p:nvPr>
        </p:nvGraphicFramePr>
        <p:xfrm>
          <a:off x="850135" y="1905936"/>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3267075" y="3590925"/>
            <a:ext cx="6681348" cy="192956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وعلى ضوء هذا التقسيم للحقوق</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هناك آثار يمكن على ضوئها التعرف إلى أي مدى يعرف الفقهاء حدود مفهوم الحقوق، </a:t>
            </a:r>
            <a:r>
              <a:rPr lang="ar-SA" sz="2400"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وتتمثل هذه الآثار في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endPar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b="1" dirty="0">
                <a:solidFill>
                  <a:srgbClr val="FFFFFF"/>
                </a:solidFill>
                <a:latin typeface="Times New Roman" panose="02020603050405020304" pitchFamily="18" charset="0"/>
                <a:ea typeface="Times New Roman" panose="02020603050405020304" pitchFamily="18" charset="0"/>
                <a:cs typeface="Calibri" panose="020F0502020204030204" pitchFamily="34" charset="0"/>
              </a:rPr>
              <a:t>        أ. إسقاط الحق:</a:t>
            </a:r>
            <a:endParaRPr lang="en-US" sz="2400" dirty="0">
              <a:solidFill>
                <a:srgbClr val="FFFF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78094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175" y="1666077"/>
            <a:ext cx="8848725" cy="39665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850135" y="1905936"/>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3267075" y="3590925"/>
            <a:ext cx="6681348" cy="192956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وعلى ضوء هذا التقسيم للحقوق</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هناك آثار يمكن على ضوئها التعرف إلى أي مدى يعرف الفقهاء حدود مفهوم الحقوق، </a:t>
            </a:r>
            <a:r>
              <a:rPr lang="ar-SA" sz="2400"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وتتمثل هذه الآثار في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endPar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ب. حق الإرث:</a:t>
            </a:r>
            <a:endParaRPr lang="en-US" sz="24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85777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175" y="1666077"/>
            <a:ext cx="8848725" cy="39665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850135" y="1905936"/>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3267075" y="3590925"/>
            <a:ext cx="6681348" cy="192956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وعلى ضوء هذا التقسيم للحقوق</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هناك آثار يمكن على ضوئها التعرف إلى أي مدى يعرف الفقهاء حدود مفهوم الحقوق، </a:t>
            </a:r>
            <a:r>
              <a:rPr lang="ar-SA" sz="2400"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وتتمثل هذه الآثار في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endPar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ج. حق التقاضي:</a:t>
            </a:r>
            <a:endParaRPr lang="en-US" sz="24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20109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175" y="1666077"/>
            <a:ext cx="8848725" cy="39665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850135" y="1905936"/>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3267075" y="3590925"/>
            <a:ext cx="6681348" cy="192956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ثانيا : المدلول الاصطلاحي للحق في الخصوصية:</a:t>
            </a:r>
            <a:endParaRPr lang="ar-EG" sz="2800" b="1" dirty="0">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وعلى ضوء هذا التقسيم للحقوق</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هناك آثار يمكن على ضوئها التعرف إلى أي مدى يعرف الفقهاء حدود مفهوم الحقوق، </a:t>
            </a:r>
            <a:r>
              <a:rPr lang="ar-SA" sz="2400"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وتتمثل هذه الآثار في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endPar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د. </a:t>
            </a:r>
            <a:r>
              <a:rPr lang="ar-EG" sz="2400" b="1">
                <a:solidFill>
                  <a:schemeClr val="bg1"/>
                </a:solidFill>
                <a:latin typeface="Times New Roman" panose="02020603050405020304" pitchFamily="18" charset="0"/>
                <a:ea typeface="Times New Roman" panose="02020603050405020304" pitchFamily="18" charset="0"/>
                <a:cs typeface="Calibri" panose="020F0502020204030204" pitchFamily="34" charset="0"/>
              </a:rPr>
              <a:t>حق الملاحقة:</a:t>
            </a:r>
            <a:endParaRPr lang="en-US" sz="24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19654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الحرية بين تهذيب الإسلام وفوضى الغرب - موطني 48">
            <a:extLst>
              <a:ext uri="{FF2B5EF4-FFF2-40B4-BE49-F238E27FC236}">
                <a16:creationId xmlns:a16="http://schemas.microsoft.com/office/drawing/2014/main" id="{427004B3-C191-4720-833B-E6A61E87AB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0274" y="1685926"/>
            <a:ext cx="9259601" cy="39592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731523234"/>
              </p:ext>
            </p:extLst>
          </p:nvPr>
        </p:nvGraphicFramePr>
        <p:xfrm>
          <a:off x="5843149" y="1847850"/>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1297365" y="3688998"/>
            <a:ext cx="8934874" cy="747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latin typeface="Times New Roman" panose="02020603050405020304" pitchFamily="18" charset="0"/>
                <a:ea typeface="Times New Roman" panose="02020603050405020304" pitchFamily="18" charset="0"/>
                <a:cs typeface="Calibri" panose="020F0502020204030204" pitchFamily="34" charset="0"/>
              </a:rPr>
              <a:t>ثالثا: مكانة الحق في الخصوصية من تقسيمات الحقوق في الفقه الإسلامي:</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907859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حل أسئله الاسلام دين الحريه mp3">
            <a:extLst>
              <a:ext uri="{FF2B5EF4-FFF2-40B4-BE49-F238E27FC236}">
                <a16:creationId xmlns:a16="http://schemas.microsoft.com/office/drawing/2014/main" id="{A3A49694-D4C0-4BE0-81D5-E3C24F000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7365" y="1714500"/>
            <a:ext cx="9061965" cy="4019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212660942"/>
              </p:ext>
            </p:extLst>
          </p:nvPr>
        </p:nvGraphicFramePr>
        <p:xfrm>
          <a:off x="3643835" y="2482856"/>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2543174" y="4755331"/>
            <a:ext cx="6876309" cy="747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رابعا</a:t>
            </a:r>
            <a:r>
              <a:rPr lang="ar-SA" sz="2800" b="1" dirty="0">
                <a:latin typeface="Times New Roman" panose="02020603050405020304" pitchFamily="18" charset="0"/>
                <a:ea typeface="Times New Roman" panose="02020603050405020304" pitchFamily="18" charset="0"/>
                <a:cs typeface="Calibri" panose="020F0502020204030204" pitchFamily="34" charset="0"/>
              </a:rPr>
              <a:t>:</a:t>
            </a:r>
            <a:r>
              <a:rPr lang="ar-EG" sz="2800" b="1" dirty="0">
                <a:latin typeface="Times New Roman" panose="02020603050405020304" pitchFamily="18" charset="0"/>
                <a:ea typeface="Times New Roman" panose="02020603050405020304" pitchFamily="18" charset="0"/>
                <a:cs typeface="Calibri" panose="020F0502020204030204" pitchFamily="34" charset="0"/>
              </a:rPr>
              <a:t> ما هية الحق في الخصوصية في الشريعة الإسلامية:</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871015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حل أسئله الاسلام دين الحريه mp3">
            <a:extLst>
              <a:ext uri="{FF2B5EF4-FFF2-40B4-BE49-F238E27FC236}">
                <a16:creationId xmlns:a16="http://schemas.microsoft.com/office/drawing/2014/main" id="{A3A49694-D4C0-4BE0-81D5-E3C24F000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7365" y="1714500"/>
            <a:ext cx="9061965" cy="4019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643835" y="2482856"/>
          <a:ext cx="6600825" cy="3162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2543174" y="4755331"/>
            <a:ext cx="6876309" cy="747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800" b="1" dirty="0">
                <a:latin typeface="Times New Roman" panose="02020603050405020304" pitchFamily="18" charset="0"/>
                <a:ea typeface="Times New Roman" panose="02020603050405020304" pitchFamily="18" charset="0"/>
                <a:cs typeface="Calibri" panose="020F0502020204030204" pitchFamily="34" charset="0"/>
              </a:rPr>
              <a:t>رابعا</a:t>
            </a:r>
            <a:r>
              <a:rPr lang="ar-SA" sz="2800" b="1" dirty="0">
                <a:latin typeface="Times New Roman" panose="02020603050405020304" pitchFamily="18" charset="0"/>
                <a:ea typeface="Times New Roman" panose="02020603050405020304" pitchFamily="18" charset="0"/>
                <a:cs typeface="Calibri" panose="020F0502020204030204" pitchFamily="34" charset="0"/>
              </a:rPr>
              <a:t>:</a:t>
            </a:r>
            <a:r>
              <a:rPr lang="ar-EG" sz="2800" b="1" dirty="0">
                <a:latin typeface="Times New Roman" panose="02020603050405020304" pitchFamily="18" charset="0"/>
                <a:ea typeface="Times New Roman" panose="02020603050405020304" pitchFamily="18" charset="0"/>
                <a:cs typeface="Calibri" panose="020F0502020204030204" pitchFamily="34" charset="0"/>
              </a:rPr>
              <a:t> ما هية الحق في الخصوصية في الشريعة الإسلامية:</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7016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014561041"/>
              </p:ext>
            </p:extLst>
          </p:nvPr>
        </p:nvGraphicFramePr>
        <p:xfrm>
          <a:off x="1467520" y="3479800"/>
          <a:ext cx="6600825" cy="31623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892057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157002434"/>
              </p:ext>
            </p:extLst>
          </p:nvPr>
        </p:nvGraphicFramePr>
        <p:xfrm>
          <a:off x="3819525" y="2044896"/>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2747824" y="4261010"/>
            <a:ext cx="6696352" cy="115861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lang="en-US" sz="2000" dirty="0">
              <a:latin typeface="Times New Roman" panose="02020603050405020304" pitchFamily="18" charset="0"/>
              <a:ea typeface="Times New Roman" panose="02020603050405020304" pitchFamily="18" charset="0"/>
            </a:endParaRPr>
          </a:p>
          <a:p>
            <a:pPr algn="just" rtl="1"/>
            <a:r>
              <a:rPr lang="ar-EG"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endParaRPr lang="en-US" sz="2000" dirty="0">
              <a:solidFill>
                <a:srgbClr val="000000"/>
              </a:solidFill>
              <a:latin typeface="Times New Roman" panose="02020603050405020304" pitchFamily="18" charset="0"/>
              <a:ea typeface="Times New Roman" panose="02020603050405020304" pitchFamily="18" charset="0"/>
            </a:endParaRPr>
          </a:p>
          <a:p>
            <a:pPr algn="just" rtl="1"/>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ثانيا: الإطار النسبي للخصوصية.</a:t>
            </a:r>
            <a:endParaRPr lang="en-US" sz="20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593374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819525" y="2044896"/>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04824" y="3995236"/>
            <a:ext cx="6696352" cy="14926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lang="en-US" sz="2000" dirty="0">
              <a:latin typeface="Times New Roman" panose="02020603050405020304" pitchFamily="18" charset="0"/>
              <a:ea typeface="Times New Roman" panose="02020603050405020304" pitchFamily="18" charset="0"/>
            </a:endParaRPr>
          </a:p>
          <a:p>
            <a:pPr algn="just" rtl="1"/>
            <a:r>
              <a:rPr lang="ar-EG"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algn="just" rtl="1"/>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2. التعريف الإيجابي للخصوصية:</a:t>
            </a:r>
            <a:endParaRPr lang="en-US" sz="20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33983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819525" y="2044896"/>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04824" y="4371974"/>
            <a:ext cx="6696352" cy="111590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lang="en-US" sz="2000" dirty="0">
              <a:latin typeface="Times New Roman" panose="02020603050405020304" pitchFamily="18" charset="0"/>
              <a:ea typeface="Times New Roman" panose="02020603050405020304" pitchFamily="18" charset="0"/>
            </a:endParaRPr>
          </a:p>
          <a:p>
            <a:pPr algn="just" rtl="1"/>
            <a:r>
              <a:rPr lang="ar-EG"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p:txBody>
      </p:sp>
    </p:spTree>
    <p:extLst>
      <p:ext uri="{BB962C8B-B14F-4D97-AF65-F5344CB8AC3E}">
        <p14:creationId xmlns:p14="http://schemas.microsoft.com/office/powerpoint/2010/main" val="24793036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540547932"/>
              </p:ext>
            </p:extLst>
          </p:nvPr>
        </p:nvGraphicFramePr>
        <p:xfrm>
          <a:off x="3838575" y="1911232"/>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914525" y="3925546"/>
            <a:ext cx="8125683" cy="160385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lang="en-US" sz="2000" dirty="0">
              <a:latin typeface="Times New Roman" panose="02020603050405020304" pitchFamily="18" charset="0"/>
              <a:ea typeface="Times New Roman" panose="02020603050405020304" pitchFamily="18" charset="0"/>
            </a:endParaRPr>
          </a:p>
          <a:p>
            <a:pPr algn="just" rtl="1"/>
            <a:r>
              <a:rPr lang="ar-EG"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algn="just" rtl="1"/>
            <a:r>
              <a:rPr lang="ar-SA" sz="2400" b="1" dirty="0">
                <a:solidFill>
                  <a:srgbClr val="852F4A"/>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أ. معيار المكان الذي بمقتضاه تتحدد التفرقة بين الحياة العامة والخ</a:t>
            </a:r>
            <a:r>
              <a:rPr lang="ar-EG" sz="2400" b="1" dirty="0">
                <a:solidFill>
                  <a:srgbClr val="852F4A"/>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ص</a:t>
            </a:r>
            <a:r>
              <a:rPr lang="ar-SA" sz="2400" b="1" dirty="0">
                <a:solidFill>
                  <a:srgbClr val="852F4A"/>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وصية:</a:t>
            </a:r>
            <a:endParaRPr lang="en-US" sz="2000" dirty="0">
              <a:solidFill>
                <a:srgbClr val="852F4A"/>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73765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838575" y="1911232"/>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75976" y="4029339"/>
            <a:ext cx="8125683" cy="201082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lang="en-US" sz="2000" dirty="0">
              <a:latin typeface="Times New Roman" panose="02020603050405020304" pitchFamily="18" charset="0"/>
              <a:ea typeface="Times New Roman" panose="02020603050405020304" pitchFamily="18" charset="0"/>
            </a:endParaRPr>
          </a:p>
          <a:p>
            <a:pPr algn="just" rtl="1"/>
            <a:r>
              <a:rPr lang="ar-EG"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algn="just" rtl="1"/>
            <a:r>
              <a:rPr lang="ar-SA"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أ. معيار المكان الذي بمقتضاه تتحدد التفرقة بين الحياة العامة والخ</a:t>
            </a: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ص</a:t>
            </a:r>
            <a:r>
              <a:rPr lang="ar-SA"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وصية:</a:t>
            </a:r>
            <a:endPar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2400" b="1" dirty="0">
                <a:solidFill>
                  <a:srgbClr val="852F4A"/>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     - نقد معيار المكان:</a:t>
            </a:r>
            <a:endParaRPr lang="en-US" sz="2000" dirty="0">
              <a:solidFill>
                <a:srgbClr val="852F4A"/>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196028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838575" y="1911232"/>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75976" y="3829689"/>
            <a:ext cx="6934634" cy="161581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rgbClr val="852F4A"/>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ب. تعريف الحياة العامة:</a:t>
            </a:r>
            <a:endParaRPr kumimoji="0" lang="en-US" sz="2000" b="0" i="0" u="none" strike="noStrike" kern="1200" cap="none" spc="0" normalizeH="0" baseline="0" noProof="0" dirty="0">
              <a:ln>
                <a:noFill/>
              </a:ln>
              <a:solidFill>
                <a:srgbClr val="852F4A"/>
              </a:solidFill>
              <a:effectLst/>
              <a:highlight>
                <a:srgbClr val="FFFF00"/>
              </a:highligh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2271207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838575" y="1911232"/>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75976" y="3829689"/>
            <a:ext cx="6934634" cy="200311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ar-EG"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rPr>
              <a:t>1. 1 التعريف العام للحياة العامة:</a:t>
            </a:r>
            <a:endParaRPr kumimoji="0" lang="en-US"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endParaRPr>
          </a:p>
        </p:txBody>
      </p:sp>
    </p:spTree>
    <p:extLst>
      <p:ext uri="{BB962C8B-B14F-4D97-AF65-F5344CB8AC3E}">
        <p14:creationId xmlns:p14="http://schemas.microsoft.com/office/powerpoint/2010/main" val="26321331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838575" y="1911232"/>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75976" y="3829689"/>
            <a:ext cx="6934634" cy="200311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ar-EG"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rPr>
              <a:t>- تقييم التعريف العام للحياة العامة:</a:t>
            </a:r>
            <a:endParaRPr kumimoji="0" lang="en-US"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endParaRPr>
          </a:p>
        </p:txBody>
      </p:sp>
    </p:spTree>
    <p:extLst>
      <p:ext uri="{BB962C8B-B14F-4D97-AF65-F5344CB8AC3E}">
        <p14:creationId xmlns:p14="http://schemas.microsoft.com/office/powerpoint/2010/main" val="13281026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3838575" y="1911232"/>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75976" y="3829689"/>
            <a:ext cx="6934634" cy="200311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ar-EG"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rPr>
              <a:t>1.2 مضمون الحياه العامة بالنظر إلي عناصرها:</a:t>
            </a:r>
            <a:endParaRPr kumimoji="0" lang="en-US"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endParaRPr>
          </a:p>
        </p:txBody>
      </p:sp>
    </p:spTree>
    <p:extLst>
      <p:ext uri="{BB962C8B-B14F-4D97-AF65-F5344CB8AC3E}">
        <p14:creationId xmlns:p14="http://schemas.microsoft.com/office/powerpoint/2010/main" val="10877880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62803720"/>
              </p:ext>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272425" y="3487838"/>
            <a:ext cx="6934634" cy="2628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cs typeface="+mn-cs"/>
              </a:rPr>
              <a:t>1.2 مضمون الحياه العامة بالنظر إلي عناصرها:</a:t>
            </a:r>
          </a:p>
          <a:p>
            <a:pPr algn="just" rtl="1"/>
            <a:r>
              <a:rPr lang="ar-EG" sz="2400" b="1" dirty="0">
                <a:solidFill>
                  <a:srgbClr val="852F4A"/>
                </a:solidFill>
                <a:ea typeface="Times New Roman" panose="02020603050405020304" pitchFamily="18" charset="0"/>
              </a:rPr>
              <a:t>                         </a:t>
            </a:r>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rgbClr val="FFFFFF"/>
                </a:solidFill>
              </a:rPr>
              <a:t>                                             </a:t>
            </a:r>
            <a:r>
              <a:rPr lang="ar-EG" b="1" dirty="0">
                <a:solidFill>
                  <a:schemeClr val="tx1"/>
                </a:solidFill>
                <a:highlight>
                  <a:srgbClr val="FFFF00"/>
                </a:highlight>
              </a:rPr>
              <a:t>(أ) الأنشطة المهنية:</a:t>
            </a:r>
            <a:endParaRPr lang="en-US" dirty="0">
              <a:solidFill>
                <a:schemeClr val="tx1"/>
              </a:solidFill>
              <a:highlight>
                <a:srgbClr val="FFFF00"/>
              </a:highlight>
            </a:endParaRPr>
          </a:p>
        </p:txBody>
      </p:sp>
    </p:spTree>
    <p:extLst>
      <p:ext uri="{BB962C8B-B14F-4D97-AF65-F5344CB8AC3E}">
        <p14:creationId xmlns:p14="http://schemas.microsoft.com/office/powerpoint/2010/main" val="18507136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272425" y="3487838"/>
            <a:ext cx="6934634" cy="2628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cs typeface="+mn-cs"/>
              </a:rPr>
              <a:t>1.2 مضمون الحياه العامة بالنظر إلي عناصرها:</a:t>
            </a:r>
          </a:p>
          <a:p>
            <a:pPr algn="just" rtl="1"/>
            <a:r>
              <a:rPr lang="ar-EG" sz="2400" b="1" dirty="0">
                <a:solidFill>
                  <a:srgbClr val="852F4A"/>
                </a:solidFill>
                <a:ea typeface="Times New Roman" panose="02020603050405020304" pitchFamily="18" charset="0"/>
              </a:rPr>
              <a:t>                         </a:t>
            </a:r>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chemeClr val="tx1"/>
                </a:solidFill>
              </a:rPr>
              <a:t>                                              </a:t>
            </a:r>
            <a:r>
              <a:rPr lang="ar-SA" b="1" dirty="0">
                <a:solidFill>
                  <a:schemeClr val="tx1"/>
                </a:solidFill>
                <a:highlight>
                  <a:srgbClr val="FFFF00"/>
                </a:highlight>
              </a:rPr>
              <a:t>(ب) الأنشطة المتعلقة بالسلطات العامة :</a:t>
            </a:r>
            <a:endParaRPr lang="en-US" dirty="0">
              <a:solidFill>
                <a:schemeClr val="tx1"/>
              </a:solidFill>
              <a:highlight>
                <a:srgbClr val="FFFF00"/>
              </a:highlight>
            </a:endParaRPr>
          </a:p>
        </p:txBody>
      </p:sp>
    </p:spTree>
    <p:extLst>
      <p:ext uri="{BB962C8B-B14F-4D97-AF65-F5344CB8AC3E}">
        <p14:creationId xmlns:p14="http://schemas.microsoft.com/office/powerpoint/2010/main" val="26919037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272425" y="3487838"/>
            <a:ext cx="6934634" cy="2628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cs typeface="+mn-cs"/>
              </a:rPr>
              <a:t>1.2 مضمون الحياه العامة بالنظر إلي عناصرها:</a:t>
            </a:r>
          </a:p>
          <a:p>
            <a:pPr algn="just" rtl="1"/>
            <a:r>
              <a:rPr lang="ar-EG" sz="2400" b="1" dirty="0">
                <a:solidFill>
                  <a:srgbClr val="852F4A"/>
                </a:solidFill>
                <a:ea typeface="Times New Roman" panose="02020603050405020304" pitchFamily="18" charset="0"/>
              </a:rPr>
              <a:t>                         </a:t>
            </a:r>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chemeClr val="tx1"/>
                </a:solidFill>
              </a:rPr>
              <a:t>                                              </a:t>
            </a:r>
            <a:r>
              <a:rPr lang="ar-SA" b="1" dirty="0">
                <a:solidFill>
                  <a:schemeClr val="tx1"/>
                </a:solidFill>
                <a:highlight>
                  <a:srgbClr val="FFFF00"/>
                </a:highlight>
              </a:rPr>
              <a:t>(</a:t>
            </a:r>
            <a:r>
              <a:rPr lang="ar-EG" b="1" dirty="0">
                <a:solidFill>
                  <a:schemeClr val="tx1"/>
                </a:solidFill>
                <a:highlight>
                  <a:srgbClr val="FFFF00"/>
                </a:highlight>
              </a:rPr>
              <a:t>ج) أوقات الفراغ:</a:t>
            </a:r>
            <a:endParaRPr lang="en-US" dirty="0">
              <a:solidFill>
                <a:schemeClr val="tx1"/>
              </a:solidFill>
              <a:highlight>
                <a:srgbClr val="FFFF00"/>
              </a:highlight>
            </a:endParaRPr>
          </a:p>
        </p:txBody>
      </p:sp>
    </p:spTree>
    <p:extLst>
      <p:ext uri="{BB962C8B-B14F-4D97-AF65-F5344CB8AC3E}">
        <p14:creationId xmlns:p14="http://schemas.microsoft.com/office/powerpoint/2010/main" val="31655921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170274" y="3539284"/>
            <a:ext cx="6934634" cy="238734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cs typeface="+mn-cs"/>
              </a:rPr>
              <a:t>1.2 مضمون الحياه العامة بالنظر إلي عناصرها:</a:t>
            </a:r>
            <a:endParaRPr lang="ar-EG" b="1" dirty="0">
              <a:solidFill>
                <a:srgbClr val="852F4A"/>
              </a:solidFill>
            </a:endParaRPr>
          </a:p>
          <a:p>
            <a:pPr algn="just" rtl="1"/>
            <a:r>
              <a:rPr lang="ar-EG" b="1" dirty="0">
                <a:solidFill>
                  <a:schemeClr val="tx1"/>
                </a:solidFill>
              </a:rPr>
              <a:t>                                      </a:t>
            </a:r>
            <a:r>
              <a:rPr lang="ar-EG" b="1" dirty="0">
                <a:solidFill>
                  <a:schemeClr val="tx1"/>
                </a:solidFill>
                <a:highlight>
                  <a:srgbClr val="FFFF00"/>
                </a:highlight>
              </a:rPr>
              <a:t>- تقييم مضمون الحياة بالنظر إلي عناصرها:</a:t>
            </a:r>
            <a:endParaRPr lang="en-US" dirty="0">
              <a:solidFill>
                <a:schemeClr val="tx1"/>
              </a:solidFill>
              <a:highlight>
                <a:srgbClr val="FFFF00"/>
              </a:highlight>
            </a:endParaRPr>
          </a:p>
        </p:txBody>
      </p:sp>
    </p:spTree>
    <p:extLst>
      <p:ext uri="{BB962C8B-B14F-4D97-AF65-F5344CB8AC3E}">
        <p14:creationId xmlns:p14="http://schemas.microsoft.com/office/powerpoint/2010/main" val="21433041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31" y="1752545"/>
            <a:ext cx="8838144"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170274" y="3539284"/>
            <a:ext cx="6934634" cy="238734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                 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cs typeface="+mn-cs"/>
              </a:rPr>
              <a:t>1.2 مضمون الحياه العامة بالنظر إلي عناصرها:</a:t>
            </a:r>
            <a:endParaRPr lang="ar-EG" b="1" dirty="0">
              <a:solidFill>
                <a:srgbClr val="852F4A"/>
              </a:solidFill>
            </a:endParaRPr>
          </a:p>
          <a:p>
            <a:pPr algn="just" rtl="1"/>
            <a:r>
              <a:rPr lang="ar-EG" b="1" dirty="0">
                <a:solidFill>
                  <a:schemeClr val="tx1"/>
                </a:solidFill>
              </a:rPr>
              <a:t>                                      </a:t>
            </a:r>
            <a:r>
              <a:rPr lang="ar-EG" b="1" dirty="0">
                <a:solidFill>
                  <a:schemeClr val="tx1"/>
                </a:solidFill>
                <a:highlight>
                  <a:srgbClr val="FFFF00"/>
                </a:highlight>
              </a:rPr>
              <a:t>- تقييم مضمون الحياة بالنظر إلي عناصرها:</a:t>
            </a:r>
            <a:endParaRPr lang="en-US" dirty="0">
              <a:solidFill>
                <a:schemeClr val="tx1"/>
              </a:solidFill>
              <a:highlight>
                <a:srgbClr val="FFFF00"/>
              </a:highlight>
            </a:endParaRPr>
          </a:p>
        </p:txBody>
      </p:sp>
    </p:spTree>
    <p:extLst>
      <p:ext uri="{BB962C8B-B14F-4D97-AF65-F5344CB8AC3E}">
        <p14:creationId xmlns:p14="http://schemas.microsoft.com/office/powerpoint/2010/main" val="42536792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162899733"/>
              </p:ext>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2743200" y="3790950"/>
            <a:ext cx="7658312" cy="208423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rgbClr val="FF0000"/>
                </a:solidFill>
                <a:latin typeface="Times New Roman" panose="02020603050405020304" pitchFamily="18" charset="0"/>
                <a:cs typeface="Calibri" panose="020F0502020204030204" pitchFamily="34" charset="0"/>
              </a:rPr>
              <a:t>                   </a:t>
            </a:r>
            <a:r>
              <a:rPr lang="ar-SA" b="1" dirty="0">
                <a:latin typeface="Times New Roman" panose="02020603050405020304" pitchFamily="18" charset="0"/>
                <a:ea typeface="Times New Roman" panose="02020603050405020304" pitchFamily="18" charset="0"/>
                <a:cs typeface="Calibri" panose="020F0502020204030204" pitchFamily="34" charset="0"/>
              </a:rPr>
              <a:t>الاتجاه الأول: ويطلق عليه التعريفات الموسعة لمفهوم الحق في الخصوصية:</a:t>
            </a:r>
            <a:endParaRPr lang="en-US" sz="1600" dirty="0">
              <a:latin typeface="Times New Roman" panose="02020603050405020304" pitchFamily="18" charset="0"/>
              <a:ea typeface="Times New Roman" panose="02020603050405020304" pitchFamily="18" charset="0"/>
            </a:endParaRPr>
          </a:p>
          <a:p>
            <a:pPr algn="just" rtl="1"/>
            <a:r>
              <a:rPr lang="ar-EG" b="1" dirty="0">
                <a:latin typeface="Times New Roman" panose="02020603050405020304" pitchFamily="18" charset="0"/>
                <a:ea typeface="Times New Roman" panose="02020603050405020304" pitchFamily="18" charset="0"/>
                <a:cs typeface="Calibri" panose="020F0502020204030204" pitchFamily="34" charset="0"/>
              </a:rPr>
              <a:t>                        </a:t>
            </a:r>
            <a:r>
              <a:rPr lang="ar-SA" b="1" dirty="0">
                <a:latin typeface="Times New Roman" panose="02020603050405020304" pitchFamily="18" charset="0"/>
                <a:ea typeface="Times New Roman" panose="02020603050405020304" pitchFamily="18" charset="0"/>
                <a:cs typeface="Calibri" panose="020F0502020204030204" pitchFamily="34" charset="0"/>
              </a:rPr>
              <a:t>و اتجاه ثان ويطلق عليه التعريفات المضيقة لمفهوم الحق في الخصوصية:</a:t>
            </a:r>
            <a:endParaRPr lang="en-US" sz="1600" dirty="0">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dirty="0">
              <a:solidFill>
                <a:schemeClr val="tx1"/>
              </a:solidFill>
              <a:highlight>
                <a:srgbClr val="FFFF00"/>
              </a:highlight>
            </a:endParaRPr>
          </a:p>
        </p:txBody>
      </p:sp>
    </p:spTree>
    <p:extLst>
      <p:ext uri="{BB962C8B-B14F-4D97-AF65-F5344CB8AC3E}">
        <p14:creationId xmlns:p14="http://schemas.microsoft.com/office/powerpoint/2010/main" val="18699578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485265" y="3943350"/>
            <a:ext cx="7715760" cy="250578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chemeClr val="bg1"/>
                </a:solidFill>
                <a:latin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cs typeface="Calibri" panose="020F0502020204030204" pitchFamily="34" charset="0"/>
              </a:rPr>
              <a:t>أ. التعريف الواسع للخصوصية: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SA" b="1" dirty="0"/>
              <a:t> </a:t>
            </a:r>
            <a:r>
              <a:rPr lang="ar-SA" b="1" dirty="0">
                <a:solidFill>
                  <a:schemeClr val="tx1"/>
                </a:solidFill>
              </a:rPr>
              <a:t>١.</a:t>
            </a:r>
            <a:r>
              <a:rPr lang="ar-SA" b="1" dirty="0"/>
              <a:t> </a:t>
            </a:r>
            <a:r>
              <a:rPr lang="ar-SA" b="1" dirty="0">
                <a:solidFill>
                  <a:schemeClr val="tx1"/>
                </a:solidFill>
              </a:rPr>
              <a:t>الخلوة أو الهدوء أو السكينة كمعيار لتحديد مدلول الحق في الخصوصية:</a:t>
            </a:r>
            <a:endParaRPr lang="en-US" sz="1600" dirty="0">
              <a:solidFill>
                <a:schemeClr val="tx1"/>
              </a:solidFill>
              <a:latin typeface="Times New Roman" panose="02020603050405020304" pitchFamily="18" charset="0"/>
              <a:ea typeface="Times New Roman" panose="02020603050405020304" pitchFamily="18" charset="0"/>
            </a:endParaRPr>
          </a:p>
          <a:p>
            <a:pPr algn="just" rtl="1"/>
            <a:r>
              <a:rPr lang="ar-EG" dirty="0">
                <a:solidFill>
                  <a:schemeClr val="tx1"/>
                </a:solidFill>
              </a:rPr>
              <a:t>                         </a:t>
            </a:r>
            <a:r>
              <a:rPr lang="ar-SA"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٢. الحرية كمعيار لتحديد مدلول الحق في الخصوصية :</a:t>
            </a:r>
            <a:endParaRPr lang="en-US" sz="1600" dirty="0">
              <a:solidFill>
                <a:schemeClr val="tx1"/>
              </a:solidFill>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dirty="0">
                <a:solidFill>
                  <a:schemeClr val="tx1"/>
                </a:solidFill>
                <a:highlight>
                  <a:srgbClr val="FFFF00"/>
                </a:highlight>
              </a:rPr>
              <a:t> </a:t>
            </a:r>
            <a:endParaRPr lang="en-US" dirty="0">
              <a:solidFill>
                <a:schemeClr val="tx1"/>
              </a:solidFill>
              <a:highlight>
                <a:srgbClr val="FFFF00"/>
              </a:highlight>
            </a:endParaRPr>
          </a:p>
        </p:txBody>
      </p:sp>
    </p:spTree>
    <p:extLst>
      <p:ext uri="{BB962C8B-B14F-4D97-AF65-F5344CB8AC3E}">
        <p14:creationId xmlns:p14="http://schemas.microsoft.com/office/powerpoint/2010/main" val="20151107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676275" y="4162425"/>
            <a:ext cx="7524750" cy="200272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chemeClr val="bg1"/>
                </a:solidFill>
                <a:latin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cs typeface="Calibri" panose="020F0502020204030204" pitchFamily="34" charset="0"/>
              </a:rPr>
              <a:t>أ. التعريف الواسع للخصوصية:</a:t>
            </a:r>
          </a:p>
          <a:p>
            <a:pPr algn="just" rtl="1"/>
            <a:r>
              <a:rPr lang="ar-EG" sz="2400" b="1" dirty="0">
                <a:solidFill>
                  <a:schemeClr val="bg1"/>
                </a:solidFill>
                <a:highlight>
                  <a:srgbClr val="4472C4"/>
                </a:highlight>
                <a:latin typeface="Times New Roman" panose="02020603050405020304" pitchFamily="18" charset="0"/>
                <a:ea typeface="Times New Roman" panose="02020603050405020304" pitchFamily="18" charset="0"/>
                <a:cs typeface="Calibri" panose="020F0502020204030204" pitchFamily="34" charset="0"/>
              </a:rPr>
              <a:t>                      </a:t>
            </a:r>
            <a:r>
              <a:rPr lang="ar-SA" b="1" dirty="0">
                <a:highlight>
                  <a:srgbClr val="FFFF00"/>
                </a:highlight>
              </a:rPr>
              <a:t> </a:t>
            </a:r>
            <a:r>
              <a:rPr lang="ar-SA" b="1" dirty="0">
                <a:solidFill>
                  <a:schemeClr val="tx1"/>
                </a:solidFill>
                <a:highlight>
                  <a:srgbClr val="FFFF00"/>
                </a:highlight>
              </a:rPr>
              <a:t>١.</a:t>
            </a:r>
            <a:r>
              <a:rPr lang="ar-SA" b="1" dirty="0">
                <a:highlight>
                  <a:srgbClr val="FFFF00"/>
                </a:highlight>
              </a:rPr>
              <a:t> </a:t>
            </a:r>
            <a:r>
              <a:rPr lang="ar-SA" b="1" dirty="0">
                <a:solidFill>
                  <a:schemeClr val="tx1"/>
                </a:solidFill>
                <a:highlight>
                  <a:srgbClr val="FFFF00"/>
                </a:highlight>
              </a:rPr>
              <a:t>الخلوة أو الهدوء أو السكينة كمعيار لتحديد مدلول الحق في الخصوصية:</a:t>
            </a:r>
            <a:endParaRPr lang="en-US" sz="1600" dirty="0">
              <a:solidFill>
                <a:schemeClr val="tx1"/>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041517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676275" y="4162426"/>
            <a:ext cx="7524750" cy="22104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chemeClr val="bg1"/>
                </a:solidFill>
                <a:latin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cs typeface="Calibri" panose="020F0502020204030204" pitchFamily="34" charset="0"/>
              </a:rPr>
              <a:t>أ. التعريف الواسع للخصوصية: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SA" b="1" dirty="0"/>
              <a:t> </a:t>
            </a:r>
            <a:r>
              <a:rPr lang="ar-SA" b="1" dirty="0">
                <a:solidFill>
                  <a:schemeClr val="tx1"/>
                </a:solidFill>
              </a:rPr>
              <a:t>١.</a:t>
            </a:r>
            <a:r>
              <a:rPr lang="ar-SA" b="1" dirty="0"/>
              <a:t> </a:t>
            </a:r>
            <a:r>
              <a:rPr lang="ar-SA" b="1" dirty="0">
                <a:solidFill>
                  <a:schemeClr val="tx1"/>
                </a:solidFill>
              </a:rPr>
              <a:t>الخلوة أو الهدوء أو السكينة كمعيار لتحديد مدلول الحق في الخصوصية:</a:t>
            </a:r>
            <a:endParaRPr lang="ar-EG" b="1" dirty="0">
              <a:solidFill>
                <a:schemeClr val="tx1"/>
              </a:solidFill>
            </a:endParaRPr>
          </a:p>
          <a:p>
            <a:pPr algn="just" rtl="1"/>
            <a:r>
              <a:rPr lang="ar-EG" sz="1600" b="1" dirty="0">
                <a:solidFill>
                  <a:schemeClr val="tx1"/>
                </a:solidFill>
                <a:latin typeface="Times New Roman" panose="02020603050405020304" pitchFamily="18" charset="0"/>
                <a:ea typeface="Times New Roman" panose="02020603050405020304" pitchFamily="18" charset="0"/>
              </a:rPr>
              <a:t>                                    </a:t>
            </a:r>
            <a:r>
              <a:rPr lang="ar-EG" b="1" dirty="0">
                <a:solidFill>
                  <a:schemeClr val="tx1"/>
                </a:solidFill>
                <a:highlight>
                  <a:srgbClr val="FFFF00"/>
                </a:highlight>
                <a:latin typeface="Times New Roman" panose="02020603050405020304" pitchFamily="18" charset="0"/>
                <a:ea typeface="Times New Roman" panose="02020603050405020304" pitchFamily="18" charset="0"/>
              </a:rPr>
              <a:t>- تقييم معيار الخلوة:</a:t>
            </a:r>
            <a:endParaRPr lang="en-US" dirty="0">
              <a:solidFill>
                <a:schemeClr val="tx1"/>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18327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676275" y="4162426"/>
            <a:ext cx="7524750" cy="22104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chemeClr val="bg1"/>
                </a:solidFill>
                <a:latin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cs typeface="Calibri" panose="020F0502020204030204" pitchFamily="34" charset="0"/>
              </a:rPr>
              <a:t>أ. التعريف الواسع للخصوصية: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SA" b="1" dirty="0">
                <a:solidFill>
                  <a:schemeClr val="tx1"/>
                </a:solidFill>
                <a:highlight>
                  <a:srgbClr val="FFFF00"/>
                </a:highlight>
              </a:rPr>
              <a:t> </a:t>
            </a:r>
            <a:r>
              <a:rPr lang="ar-SA"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٢. الحرية كمعيار لتحديد مدلول الحق في الخصوصية :</a:t>
            </a:r>
            <a:endParaRPr lang="en-US" sz="1600" dirty="0">
              <a:solidFill>
                <a:schemeClr val="tx1"/>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778188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323975" y="4162426"/>
            <a:ext cx="6877050" cy="22104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chemeClr val="bg1"/>
                </a:solidFill>
                <a:latin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cs typeface="Calibri" panose="020F0502020204030204" pitchFamily="34" charset="0"/>
              </a:rPr>
              <a:t>أ. التعريف الواسع للخصوصية: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SA" b="1" dirty="0">
                <a:solidFill>
                  <a:schemeClr val="tx1"/>
                </a:solidFill>
              </a:rPr>
              <a:t> </a:t>
            </a:r>
            <a:r>
              <a:rPr lang="ar-SA"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٢. الحرية كمعيار لتحديد مدلول الحق في الخصوصية :</a:t>
            </a:r>
            <a:endParaRPr lang="ar-EG"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EG" sz="16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EG" sz="2000"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  تقدير هذا الإتجاه:</a:t>
            </a:r>
            <a:endParaRPr lang="en-US" sz="2000" dirty="0">
              <a:solidFill>
                <a:schemeClr val="tx1"/>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249957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247438" y="3986337"/>
            <a:ext cx="6677449" cy="180022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chemeClr val="bg1"/>
                </a:solidFill>
                <a:latin typeface="Times New Roman" panose="02020603050405020304" pitchFamily="18" charset="0"/>
                <a:cs typeface="Calibri" panose="020F0502020204030204" pitchFamily="34" charset="0"/>
              </a:rPr>
              <a:t>                   </a:t>
            </a:r>
            <a:r>
              <a:rPr lang="ar-EG" sz="2400" b="1" dirty="0">
                <a:solidFill>
                  <a:schemeClr val="tx1"/>
                </a:solidFill>
                <a:highlight>
                  <a:srgbClr val="FFFF00"/>
                </a:highlight>
                <a:latin typeface="Times New Roman" panose="02020603050405020304" pitchFamily="18" charset="0"/>
                <a:cs typeface="Calibri" panose="020F0502020204030204" pitchFamily="34" charset="0"/>
              </a:rPr>
              <a:t>ب. التعريف الضيق للخصوصية:</a:t>
            </a:r>
          </a:p>
        </p:txBody>
      </p:sp>
    </p:spTree>
    <p:extLst>
      <p:ext uri="{BB962C8B-B14F-4D97-AF65-F5344CB8AC3E}">
        <p14:creationId xmlns:p14="http://schemas.microsoft.com/office/powerpoint/2010/main" val="6064887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247438" y="3986337"/>
            <a:ext cx="6677449" cy="180022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chemeClr val="bg1"/>
                </a:solidFill>
                <a:latin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cs typeface="Calibri" panose="020F0502020204030204" pitchFamily="34" charset="0"/>
              </a:rPr>
              <a:t>ب. التعريف الضيق للخصوصية:</a:t>
            </a:r>
          </a:p>
          <a:p>
            <a:pPr algn="just" rtl="1"/>
            <a:r>
              <a:rPr lang="ar-EG" sz="2400" b="1" dirty="0">
                <a:solidFill>
                  <a:schemeClr val="bg1"/>
                </a:solidFill>
                <a:latin typeface="Times New Roman" panose="02020603050405020304" pitchFamily="18" charset="0"/>
                <a:cs typeface="Calibri" panose="020F0502020204030204" pitchFamily="34" charset="0"/>
              </a:rPr>
              <a:t>                        </a:t>
            </a:r>
            <a:r>
              <a:rPr lang="ar-EG" sz="2400" b="1" dirty="0">
                <a:solidFill>
                  <a:schemeClr val="tx1"/>
                </a:solidFill>
                <a:highlight>
                  <a:srgbClr val="FFFF00"/>
                </a:highlight>
                <a:latin typeface="Times New Roman" panose="02020603050405020304" pitchFamily="18" charset="0"/>
                <a:cs typeface="Calibri" panose="020F0502020204030204" pitchFamily="34" charset="0"/>
              </a:rPr>
              <a:t>1. فكرة السرية:</a:t>
            </a:r>
          </a:p>
        </p:txBody>
      </p:sp>
    </p:spTree>
    <p:extLst>
      <p:ext uri="{BB962C8B-B14F-4D97-AF65-F5344CB8AC3E}">
        <p14:creationId xmlns:p14="http://schemas.microsoft.com/office/powerpoint/2010/main" val="39413431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314391" y="1587569"/>
          <a:ext cx="6201633" cy="28927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247438" y="3986337"/>
            <a:ext cx="6677449" cy="180022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الإطار الموضوعي للخصوصية</a:t>
            </a:r>
            <a:r>
              <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2. التعريف الإيجابي للخصوصية:</a:t>
            </a:r>
          </a:p>
          <a:p>
            <a:pPr algn="just" rtl="1"/>
            <a:r>
              <a:rPr lang="ar-EG" sz="2400" dirty="0">
                <a:solidFill>
                  <a:schemeClr val="bg1"/>
                </a:solidFill>
                <a:latin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cs typeface="Calibri" panose="020F0502020204030204" pitchFamily="34" charset="0"/>
              </a:rPr>
              <a:t>ب. التعريف الضيق للخصوصية:</a:t>
            </a:r>
          </a:p>
          <a:p>
            <a:pPr algn="just" rtl="1"/>
            <a:r>
              <a:rPr lang="ar-EG" sz="2400" b="1" dirty="0">
                <a:solidFill>
                  <a:schemeClr val="bg1"/>
                </a:solidFill>
                <a:latin typeface="Times New Roman" panose="02020603050405020304" pitchFamily="18" charset="0"/>
                <a:cs typeface="Calibri" panose="020F0502020204030204" pitchFamily="34" charset="0"/>
              </a:rPr>
              <a:t>                        </a:t>
            </a:r>
            <a:r>
              <a:rPr lang="ar-EG" sz="2400" b="1" dirty="0">
                <a:solidFill>
                  <a:schemeClr val="tx1"/>
                </a:solidFill>
                <a:highlight>
                  <a:srgbClr val="FFFF00"/>
                </a:highlight>
                <a:latin typeface="Times New Roman" panose="02020603050405020304" pitchFamily="18" charset="0"/>
                <a:cs typeface="Calibri" panose="020F0502020204030204" pitchFamily="34" charset="0"/>
              </a:rPr>
              <a:t>2. فكرة الألفة:</a:t>
            </a:r>
          </a:p>
        </p:txBody>
      </p:sp>
    </p:spTree>
    <p:extLst>
      <p:ext uri="{BB962C8B-B14F-4D97-AF65-F5344CB8AC3E}">
        <p14:creationId xmlns:p14="http://schemas.microsoft.com/office/powerpoint/2010/main" val="4738028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1733551" y="2244070"/>
            <a:ext cx="8239124" cy="267176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ونخلص من الاتجاهات السابقة إلى أنه </a:t>
            </a:r>
            <a:r>
              <a:rPr lang="ar-SA" sz="2400"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لم يتم وضع تعريف واحد لفكرة الخصوصية </a:t>
            </a:r>
            <a:r>
              <a:rPr lang="ar-SA"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الأمر الذي ذهب معه جانب كبير من الفقه إلي القول بأنه من الصعب وضع تعريف محدد للخصوصية - ونحن مع هذا الرأي - وأن يترك ذلك للقضاء وفقا للتقاليد والثقافة السائدة، والنظام السياسي في كل مجتمع ودرجة شهرته بما يضمن للفرد احترام ذاتيته الشخصية ويحقق له السكينة والأمان بعيدا عن تدخل الآخرين علي أن يرتكز مفهوم الحياة الخصوصية على:</a:t>
            </a:r>
            <a:endParaRPr lang="en-US" sz="24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664347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5789330" y="2836069"/>
            <a:ext cx="4124325" cy="7438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latin typeface="Times New Roman" panose="02020603050405020304" pitchFamily="18" charset="0"/>
                <a:ea typeface="Times New Roman" panose="02020603050405020304" pitchFamily="18" charset="0"/>
                <a:cs typeface="Calibri" panose="020F0502020204030204" pitchFamily="34" charset="0"/>
              </a:rPr>
              <a:t>ويرجع ذلك في رأينا إلي الأمور التالية:</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213367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5" y="1573126"/>
            <a:ext cx="9230149" cy="42596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AB2AEF67-ACF5-4DA2-9F87-88316525DA53}"/>
              </a:ext>
            </a:extLst>
          </p:cNvPr>
          <p:cNvGrpSpPr/>
          <p:nvPr/>
        </p:nvGrpSpPr>
        <p:grpSpPr>
          <a:xfrm>
            <a:off x="7040177" y="1871863"/>
            <a:ext cx="3408027" cy="1831103"/>
            <a:chOff x="4029424" y="-641585"/>
            <a:chExt cx="3408027" cy="1831103"/>
          </a:xfrm>
          <a:scene3d>
            <a:camera prst="orthographicFront">
              <a:rot lat="0" lon="0" rev="0"/>
            </a:camera>
            <a:lightRig rig="contrasting" dir="t">
              <a:rot lat="0" lon="0" rev="1200000"/>
            </a:lightRig>
          </a:scene3d>
        </p:grpSpPr>
        <p:sp>
          <p:nvSpPr>
            <p:cNvPr id="13" name="Rectangle: Top Corners Rounded 12">
              <a:extLst>
                <a:ext uri="{FF2B5EF4-FFF2-40B4-BE49-F238E27FC236}">
                  <a16:creationId xmlns:a16="http://schemas.microsoft.com/office/drawing/2014/main" id="{0B2FE634-81CD-42EF-BE63-6580B010447A}"/>
                </a:ext>
              </a:extLst>
            </p:cNvPr>
            <p:cNvSpPr/>
            <p:nvPr/>
          </p:nvSpPr>
          <p:spPr>
            <a:xfrm>
              <a:off x="4040078" y="-641585"/>
              <a:ext cx="3397373" cy="183110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4" name="Rectangle: Top Corners Rounded 4">
              <a:extLst>
                <a:ext uri="{FF2B5EF4-FFF2-40B4-BE49-F238E27FC236}">
                  <a16:creationId xmlns:a16="http://schemas.microsoft.com/office/drawing/2014/main" id="{3C22D476-F299-4E4F-99FC-BE776F915963}"/>
                </a:ext>
              </a:extLst>
            </p:cNvPr>
            <p:cNvSpPr txBox="1"/>
            <p:nvPr/>
          </p:nvSpPr>
          <p:spPr>
            <a:xfrm>
              <a:off x="4029424" y="-588662"/>
              <a:ext cx="3218599" cy="174171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p:txBody>
        </p:sp>
      </p:grpSp>
      <p:sp>
        <p:nvSpPr>
          <p:cNvPr id="17" name="Flowchart: Alternate Process 16">
            <a:extLst>
              <a:ext uri="{FF2B5EF4-FFF2-40B4-BE49-F238E27FC236}">
                <a16:creationId xmlns:a16="http://schemas.microsoft.com/office/drawing/2014/main" id="{4C31856D-AAFF-41EF-93C5-D5F601AD4A16}"/>
              </a:ext>
            </a:extLst>
          </p:cNvPr>
          <p:cNvSpPr/>
          <p:nvPr/>
        </p:nvSpPr>
        <p:spPr>
          <a:xfrm>
            <a:off x="2686050" y="3910645"/>
            <a:ext cx="5675373" cy="169113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ثانيا : الإطار النسبي للحق في الخصوصية: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1. </a:t>
            </a:r>
            <a:r>
              <a:rPr lang="ar-SA" sz="2400" b="1" dirty="0">
                <a:solidFill>
                  <a:schemeClr val="tx1"/>
                </a:solidFill>
                <a:latin typeface="Times New Roman" panose="02020603050405020304" pitchFamily="18" charset="0"/>
                <a:cs typeface="Calibri" panose="020F0502020204030204" pitchFamily="34" charset="0"/>
              </a:rPr>
              <a:t>نسبية الخصوصية تختلف باختلاف الأفراد:</a:t>
            </a:r>
            <a:r>
              <a:rPr lang="ar-EG" sz="2400" b="1" dirty="0">
                <a:solidFill>
                  <a:schemeClr val="tx1"/>
                </a:solidFill>
                <a:latin typeface="Times New Roman" panose="02020603050405020304" pitchFamily="18" charset="0"/>
                <a:cs typeface="Calibri" panose="020F0502020204030204" pitchFamily="34" charset="0"/>
              </a:rPr>
              <a:t>     </a:t>
            </a:r>
          </a:p>
          <a:p>
            <a:pPr algn="just" rtl="1"/>
            <a:r>
              <a:rPr lang="ar-EG" sz="2400" b="1" dirty="0">
                <a:solidFill>
                  <a:schemeClr val="tx1"/>
                </a:solidFill>
                <a:latin typeface="Times New Roman" panose="02020603050405020304" pitchFamily="18" charset="0"/>
                <a:cs typeface="Calibri" panose="020F0502020204030204" pitchFamily="34" charset="0"/>
              </a:rPr>
              <a:t>         2. ن</a:t>
            </a:r>
            <a:r>
              <a:rPr lang="ar-SA" sz="2400" b="1" dirty="0">
                <a:solidFill>
                  <a:schemeClr val="tx1"/>
                </a:solidFill>
                <a:latin typeface="Times New Roman" panose="02020603050405020304" pitchFamily="18" charset="0"/>
                <a:cs typeface="Calibri" panose="020F0502020204030204" pitchFamily="34" charset="0"/>
              </a:rPr>
              <a:t>سبية فكرة الخصوصية في الزمان والمكان:</a:t>
            </a:r>
            <a:endParaRPr lang="en-US" sz="2400" b="1" dirty="0">
              <a:solidFill>
                <a:schemeClr val="tx1"/>
              </a:solidFill>
              <a:latin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2086460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5" y="1573126"/>
            <a:ext cx="9230149" cy="42596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AB2AEF67-ACF5-4DA2-9F87-88316525DA53}"/>
              </a:ext>
            </a:extLst>
          </p:cNvPr>
          <p:cNvGrpSpPr/>
          <p:nvPr/>
        </p:nvGrpSpPr>
        <p:grpSpPr>
          <a:xfrm>
            <a:off x="7040177" y="1871863"/>
            <a:ext cx="3408027" cy="1831103"/>
            <a:chOff x="4029424" y="-641585"/>
            <a:chExt cx="3408027" cy="1831103"/>
          </a:xfrm>
          <a:scene3d>
            <a:camera prst="orthographicFront">
              <a:rot lat="0" lon="0" rev="0"/>
            </a:camera>
            <a:lightRig rig="contrasting" dir="t">
              <a:rot lat="0" lon="0" rev="1200000"/>
            </a:lightRig>
          </a:scene3d>
        </p:grpSpPr>
        <p:sp>
          <p:nvSpPr>
            <p:cNvPr id="13" name="Rectangle: Top Corners Rounded 12">
              <a:extLst>
                <a:ext uri="{FF2B5EF4-FFF2-40B4-BE49-F238E27FC236}">
                  <a16:creationId xmlns:a16="http://schemas.microsoft.com/office/drawing/2014/main" id="{0B2FE634-81CD-42EF-BE63-6580B010447A}"/>
                </a:ext>
              </a:extLst>
            </p:cNvPr>
            <p:cNvSpPr/>
            <p:nvPr/>
          </p:nvSpPr>
          <p:spPr>
            <a:xfrm>
              <a:off x="4040078" y="-641585"/>
              <a:ext cx="3397373" cy="183110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4" name="Rectangle: Top Corners Rounded 4">
              <a:extLst>
                <a:ext uri="{FF2B5EF4-FFF2-40B4-BE49-F238E27FC236}">
                  <a16:creationId xmlns:a16="http://schemas.microsoft.com/office/drawing/2014/main" id="{3C22D476-F299-4E4F-99FC-BE776F915963}"/>
                </a:ext>
              </a:extLst>
            </p:cNvPr>
            <p:cNvSpPr txBox="1"/>
            <p:nvPr/>
          </p:nvSpPr>
          <p:spPr>
            <a:xfrm>
              <a:off x="4029424" y="-588662"/>
              <a:ext cx="3218599" cy="174171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p:txBody>
        </p:sp>
      </p:grpSp>
      <p:sp>
        <p:nvSpPr>
          <p:cNvPr id="17" name="Flowchart: Alternate Process 16">
            <a:extLst>
              <a:ext uri="{FF2B5EF4-FFF2-40B4-BE49-F238E27FC236}">
                <a16:creationId xmlns:a16="http://schemas.microsoft.com/office/drawing/2014/main" id="{4C31856D-AAFF-41EF-93C5-D5F601AD4A16}"/>
              </a:ext>
            </a:extLst>
          </p:cNvPr>
          <p:cNvSpPr/>
          <p:nvPr/>
        </p:nvSpPr>
        <p:spPr>
          <a:xfrm>
            <a:off x="2838450" y="4571999"/>
            <a:ext cx="5522973" cy="10297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ثانيا : الإطار النسبي للحق في الخصوصية: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1. </a:t>
            </a:r>
            <a:r>
              <a:rPr lang="ar-SA" sz="2400" b="1" dirty="0">
                <a:solidFill>
                  <a:schemeClr val="tx1"/>
                </a:solidFill>
                <a:highlight>
                  <a:srgbClr val="FFFF00"/>
                </a:highlight>
                <a:latin typeface="Times New Roman" panose="02020603050405020304" pitchFamily="18" charset="0"/>
                <a:cs typeface="Calibri" panose="020F0502020204030204" pitchFamily="34" charset="0"/>
              </a:rPr>
              <a:t>نسبية الخصوصية تختلف باختلاف الأفراد:</a:t>
            </a:r>
            <a:r>
              <a:rPr lang="ar-EG" sz="2400" b="1" dirty="0">
                <a:solidFill>
                  <a:schemeClr val="tx1"/>
                </a:solidFill>
                <a:latin typeface="Times New Roman" panose="02020603050405020304" pitchFamily="18" charset="0"/>
                <a:cs typeface="Calibri" panose="020F0502020204030204" pitchFamily="34" charset="0"/>
              </a:rPr>
              <a:t>     </a:t>
            </a:r>
          </a:p>
        </p:txBody>
      </p:sp>
    </p:spTree>
    <p:extLst>
      <p:ext uri="{BB962C8B-B14F-4D97-AF65-F5344CB8AC3E}">
        <p14:creationId xmlns:p14="http://schemas.microsoft.com/office/powerpoint/2010/main" val="25044354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5" y="1573126"/>
            <a:ext cx="9230149" cy="42596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AB2AEF67-ACF5-4DA2-9F87-88316525DA53}"/>
              </a:ext>
            </a:extLst>
          </p:cNvPr>
          <p:cNvGrpSpPr/>
          <p:nvPr/>
        </p:nvGrpSpPr>
        <p:grpSpPr>
          <a:xfrm>
            <a:off x="7040177" y="1871863"/>
            <a:ext cx="3408027" cy="1831103"/>
            <a:chOff x="4029424" y="-641585"/>
            <a:chExt cx="3408027" cy="1831103"/>
          </a:xfrm>
          <a:scene3d>
            <a:camera prst="orthographicFront">
              <a:rot lat="0" lon="0" rev="0"/>
            </a:camera>
            <a:lightRig rig="contrasting" dir="t">
              <a:rot lat="0" lon="0" rev="1200000"/>
            </a:lightRig>
          </a:scene3d>
        </p:grpSpPr>
        <p:sp>
          <p:nvSpPr>
            <p:cNvPr id="13" name="Rectangle: Top Corners Rounded 12">
              <a:extLst>
                <a:ext uri="{FF2B5EF4-FFF2-40B4-BE49-F238E27FC236}">
                  <a16:creationId xmlns:a16="http://schemas.microsoft.com/office/drawing/2014/main" id="{0B2FE634-81CD-42EF-BE63-6580B010447A}"/>
                </a:ext>
              </a:extLst>
            </p:cNvPr>
            <p:cNvSpPr/>
            <p:nvPr/>
          </p:nvSpPr>
          <p:spPr>
            <a:xfrm>
              <a:off x="4040078" y="-641585"/>
              <a:ext cx="3397373" cy="183110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4" name="Rectangle: Top Corners Rounded 4">
              <a:extLst>
                <a:ext uri="{FF2B5EF4-FFF2-40B4-BE49-F238E27FC236}">
                  <a16:creationId xmlns:a16="http://schemas.microsoft.com/office/drawing/2014/main" id="{3C22D476-F299-4E4F-99FC-BE776F915963}"/>
                </a:ext>
              </a:extLst>
            </p:cNvPr>
            <p:cNvSpPr txBox="1"/>
            <p:nvPr/>
          </p:nvSpPr>
          <p:spPr>
            <a:xfrm>
              <a:off x="4029424" y="-588662"/>
              <a:ext cx="3218599" cy="174171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p:txBody>
        </p:sp>
      </p:grpSp>
      <p:sp>
        <p:nvSpPr>
          <p:cNvPr id="17" name="Flowchart: Alternate Process 16">
            <a:extLst>
              <a:ext uri="{FF2B5EF4-FFF2-40B4-BE49-F238E27FC236}">
                <a16:creationId xmlns:a16="http://schemas.microsoft.com/office/drawing/2014/main" id="{4C31856D-AAFF-41EF-93C5-D5F601AD4A16}"/>
              </a:ext>
            </a:extLst>
          </p:cNvPr>
          <p:cNvSpPr/>
          <p:nvPr/>
        </p:nvSpPr>
        <p:spPr>
          <a:xfrm>
            <a:off x="2905124" y="4054627"/>
            <a:ext cx="5534025" cy="15471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ثانيا : الإطار النسبي للحق في الخصوصية: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2. نسبية فكرة الخصوصية في الزمان والمكان</a:t>
            </a:r>
            <a:r>
              <a:rPr lang="ar-SA" sz="2400" b="1" dirty="0">
                <a:solidFill>
                  <a:schemeClr val="tx1"/>
                </a:solidFill>
                <a:highlight>
                  <a:srgbClr val="FFFF00"/>
                </a:highlight>
                <a:latin typeface="Times New Roman" panose="02020603050405020304" pitchFamily="18" charset="0"/>
                <a:cs typeface="Calibri" panose="020F0502020204030204" pitchFamily="34" charset="0"/>
              </a:rPr>
              <a:t>:</a:t>
            </a:r>
            <a:r>
              <a:rPr lang="ar-EG" sz="2400" b="1" dirty="0">
                <a:solidFill>
                  <a:schemeClr val="tx1"/>
                </a:solidFill>
                <a:latin typeface="Times New Roman" panose="02020603050405020304" pitchFamily="18" charset="0"/>
                <a:cs typeface="Calibri" panose="020F0502020204030204" pitchFamily="34" charset="0"/>
              </a:rPr>
              <a:t> </a:t>
            </a:r>
          </a:p>
          <a:p>
            <a:pPr algn="just" rtl="1"/>
            <a:r>
              <a:rPr lang="ar-EG" sz="2400" b="1" dirty="0">
                <a:solidFill>
                  <a:schemeClr val="tx1"/>
                </a:solidFill>
                <a:latin typeface="Times New Roman" panose="02020603050405020304" pitchFamily="18" charset="0"/>
                <a:cs typeface="Calibri" panose="020F0502020204030204" pitchFamily="34" charset="0"/>
              </a:rPr>
              <a:t>            أ. تباين الفكرة عبر الزمان:</a:t>
            </a:r>
          </a:p>
          <a:p>
            <a:pPr algn="just" rtl="1"/>
            <a:r>
              <a:rPr lang="ar-EG" sz="2400" b="1" dirty="0">
                <a:solidFill>
                  <a:schemeClr val="tx1"/>
                </a:solidFill>
                <a:latin typeface="Times New Roman" panose="02020603050405020304" pitchFamily="18" charset="0"/>
                <a:cs typeface="Calibri" panose="020F0502020204030204" pitchFamily="34" charset="0"/>
              </a:rPr>
              <a:t>            ب. نسيبة الفكرة في المكان:    </a:t>
            </a:r>
          </a:p>
        </p:txBody>
      </p:sp>
    </p:spTree>
    <p:extLst>
      <p:ext uri="{BB962C8B-B14F-4D97-AF65-F5344CB8AC3E}">
        <p14:creationId xmlns:p14="http://schemas.microsoft.com/office/powerpoint/2010/main" val="40498803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5" y="1573126"/>
            <a:ext cx="9230149" cy="42596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AB2AEF67-ACF5-4DA2-9F87-88316525DA53}"/>
              </a:ext>
            </a:extLst>
          </p:cNvPr>
          <p:cNvGrpSpPr/>
          <p:nvPr/>
        </p:nvGrpSpPr>
        <p:grpSpPr>
          <a:xfrm>
            <a:off x="7040177" y="1871863"/>
            <a:ext cx="3408027" cy="1831103"/>
            <a:chOff x="4029424" y="-641585"/>
            <a:chExt cx="3408027" cy="1831103"/>
          </a:xfrm>
          <a:scene3d>
            <a:camera prst="orthographicFront">
              <a:rot lat="0" lon="0" rev="0"/>
            </a:camera>
            <a:lightRig rig="contrasting" dir="t">
              <a:rot lat="0" lon="0" rev="1200000"/>
            </a:lightRig>
          </a:scene3d>
        </p:grpSpPr>
        <p:sp>
          <p:nvSpPr>
            <p:cNvPr id="13" name="Rectangle: Top Corners Rounded 12">
              <a:extLst>
                <a:ext uri="{FF2B5EF4-FFF2-40B4-BE49-F238E27FC236}">
                  <a16:creationId xmlns:a16="http://schemas.microsoft.com/office/drawing/2014/main" id="{0B2FE634-81CD-42EF-BE63-6580B010447A}"/>
                </a:ext>
              </a:extLst>
            </p:cNvPr>
            <p:cNvSpPr/>
            <p:nvPr/>
          </p:nvSpPr>
          <p:spPr>
            <a:xfrm>
              <a:off x="4040078" y="-641585"/>
              <a:ext cx="3397373" cy="183110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4" name="Rectangle: Top Corners Rounded 4">
              <a:extLst>
                <a:ext uri="{FF2B5EF4-FFF2-40B4-BE49-F238E27FC236}">
                  <a16:creationId xmlns:a16="http://schemas.microsoft.com/office/drawing/2014/main" id="{3C22D476-F299-4E4F-99FC-BE776F915963}"/>
                </a:ext>
              </a:extLst>
            </p:cNvPr>
            <p:cNvSpPr txBox="1"/>
            <p:nvPr/>
          </p:nvSpPr>
          <p:spPr>
            <a:xfrm>
              <a:off x="4029424" y="-588662"/>
              <a:ext cx="3218599" cy="174171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القانون الوضعي</a:t>
              </a:r>
            </a:p>
          </p:txBody>
        </p:sp>
      </p:grpSp>
      <p:sp>
        <p:nvSpPr>
          <p:cNvPr id="17" name="Flowchart: Alternate Process 16">
            <a:extLst>
              <a:ext uri="{FF2B5EF4-FFF2-40B4-BE49-F238E27FC236}">
                <a16:creationId xmlns:a16="http://schemas.microsoft.com/office/drawing/2014/main" id="{4C31856D-AAFF-41EF-93C5-D5F601AD4A16}"/>
              </a:ext>
            </a:extLst>
          </p:cNvPr>
          <p:cNvSpPr/>
          <p:nvPr/>
        </p:nvSpPr>
        <p:spPr>
          <a:xfrm>
            <a:off x="2905124" y="4054627"/>
            <a:ext cx="5534025" cy="15471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ثانيا : الإطار النسبي للحق في الخصوصية: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2. نسبية فكرة الخصوصية في الزمان والمكان</a:t>
            </a:r>
            <a:r>
              <a:rPr lang="ar-SA" sz="2400" b="1" dirty="0">
                <a:solidFill>
                  <a:schemeClr val="tx1"/>
                </a:solidFill>
                <a:latin typeface="Times New Roman" panose="02020603050405020304" pitchFamily="18" charset="0"/>
                <a:cs typeface="Calibri" panose="020F0502020204030204" pitchFamily="34" charset="0"/>
              </a:rPr>
              <a:t>:</a:t>
            </a:r>
            <a:r>
              <a:rPr lang="ar-EG" sz="2400" b="1" dirty="0">
                <a:solidFill>
                  <a:schemeClr val="tx1"/>
                </a:solidFill>
                <a:latin typeface="Times New Roman" panose="02020603050405020304" pitchFamily="18" charset="0"/>
                <a:cs typeface="Calibri" panose="020F0502020204030204" pitchFamily="34" charset="0"/>
              </a:rPr>
              <a:t> </a:t>
            </a:r>
          </a:p>
          <a:p>
            <a:pPr algn="just" rtl="1"/>
            <a:r>
              <a:rPr lang="ar-EG" sz="2400" b="1" dirty="0">
                <a:solidFill>
                  <a:schemeClr val="tx1"/>
                </a:solidFill>
                <a:latin typeface="Times New Roman" panose="02020603050405020304" pitchFamily="18" charset="0"/>
                <a:cs typeface="Calibri" panose="020F0502020204030204" pitchFamily="34" charset="0"/>
              </a:rPr>
              <a:t>            </a:t>
            </a:r>
            <a:r>
              <a:rPr lang="ar-EG" sz="2400" b="1" dirty="0">
                <a:solidFill>
                  <a:schemeClr val="tx1"/>
                </a:solidFill>
                <a:highlight>
                  <a:srgbClr val="FFFF00"/>
                </a:highlight>
                <a:latin typeface="Times New Roman" panose="02020603050405020304" pitchFamily="18" charset="0"/>
                <a:cs typeface="Calibri" panose="020F0502020204030204" pitchFamily="34" charset="0"/>
              </a:rPr>
              <a:t>أ. تباين الفكرة عبر الزمان:</a:t>
            </a:r>
            <a:r>
              <a:rPr lang="ar-EG" sz="2400" b="1" dirty="0">
                <a:solidFill>
                  <a:schemeClr val="tx1"/>
                </a:solidFill>
                <a:latin typeface="Times New Roman" panose="02020603050405020304" pitchFamily="18" charset="0"/>
                <a:cs typeface="Calibri" panose="020F0502020204030204" pitchFamily="34" charset="0"/>
              </a:rPr>
              <a:t>   </a:t>
            </a:r>
          </a:p>
        </p:txBody>
      </p:sp>
    </p:spTree>
    <p:extLst>
      <p:ext uri="{BB962C8B-B14F-4D97-AF65-F5344CB8AC3E}">
        <p14:creationId xmlns:p14="http://schemas.microsoft.com/office/powerpoint/2010/main" val="19462373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5" y="1573126"/>
            <a:ext cx="9230149" cy="42596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AB2AEF67-ACF5-4DA2-9F87-88316525DA53}"/>
              </a:ext>
            </a:extLst>
          </p:cNvPr>
          <p:cNvGrpSpPr/>
          <p:nvPr/>
        </p:nvGrpSpPr>
        <p:grpSpPr>
          <a:xfrm>
            <a:off x="3554011" y="1521111"/>
            <a:ext cx="6639349" cy="1741716"/>
            <a:chOff x="2719221" y="-776233"/>
            <a:chExt cx="4707576" cy="1741716"/>
          </a:xfrm>
          <a:scene3d>
            <a:camera prst="orthographicFront">
              <a:rot lat="0" lon="0" rev="0"/>
            </a:camera>
            <a:lightRig rig="contrasting" dir="t">
              <a:rot lat="0" lon="0" rev="1200000"/>
            </a:lightRig>
          </a:scene3d>
        </p:grpSpPr>
        <p:sp>
          <p:nvSpPr>
            <p:cNvPr id="13" name="Rectangle: Top Corners Rounded 12">
              <a:extLst>
                <a:ext uri="{FF2B5EF4-FFF2-40B4-BE49-F238E27FC236}">
                  <a16:creationId xmlns:a16="http://schemas.microsoft.com/office/drawing/2014/main" id="{0B2FE634-81CD-42EF-BE63-6580B010447A}"/>
                </a:ext>
              </a:extLst>
            </p:cNvPr>
            <p:cNvSpPr/>
            <p:nvPr/>
          </p:nvSpPr>
          <p:spPr>
            <a:xfrm>
              <a:off x="2881308" y="-373036"/>
              <a:ext cx="4545489" cy="1223004"/>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4" name="Rectangle: Top Corners Rounded 4">
              <a:extLst>
                <a:ext uri="{FF2B5EF4-FFF2-40B4-BE49-F238E27FC236}">
                  <a16:creationId xmlns:a16="http://schemas.microsoft.com/office/drawing/2014/main" id="{3C22D476-F299-4E4F-99FC-BE776F915963}"/>
                </a:ext>
              </a:extLst>
            </p:cNvPr>
            <p:cNvSpPr txBox="1"/>
            <p:nvPr/>
          </p:nvSpPr>
          <p:spPr>
            <a:xfrm>
              <a:off x="2719221" y="-776233"/>
              <a:ext cx="4707576" cy="174171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 في القانون الوضعي</a:t>
              </a:r>
            </a:p>
          </p:txBody>
        </p:sp>
      </p:grpSp>
      <p:sp>
        <p:nvSpPr>
          <p:cNvPr id="17" name="Flowchart: Alternate Process 16">
            <a:extLst>
              <a:ext uri="{FF2B5EF4-FFF2-40B4-BE49-F238E27FC236}">
                <a16:creationId xmlns:a16="http://schemas.microsoft.com/office/drawing/2014/main" id="{4C31856D-AAFF-41EF-93C5-D5F601AD4A16}"/>
              </a:ext>
            </a:extLst>
          </p:cNvPr>
          <p:cNvSpPr/>
          <p:nvPr/>
        </p:nvSpPr>
        <p:spPr>
          <a:xfrm>
            <a:off x="1675976" y="3429000"/>
            <a:ext cx="8134774" cy="21727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ثانيا : الإطار النسبي للحق في الخصوصية: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2. نسبية فكرة الخصوصية في الزمان والمكان</a:t>
            </a:r>
            <a:r>
              <a:rPr lang="ar-SA" sz="2400" b="1" dirty="0">
                <a:solidFill>
                  <a:schemeClr val="tx1"/>
                </a:solidFill>
                <a:latin typeface="Times New Roman" panose="02020603050405020304" pitchFamily="18" charset="0"/>
                <a:cs typeface="Calibri" panose="020F0502020204030204" pitchFamily="34" charset="0"/>
              </a:rPr>
              <a:t>:</a:t>
            </a:r>
            <a:r>
              <a:rPr lang="ar-EG" sz="2400" b="1" dirty="0">
                <a:solidFill>
                  <a:schemeClr val="tx1"/>
                </a:solidFill>
                <a:latin typeface="Times New Roman" panose="02020603050405020304" pitchFamily="18" charset="0"/>
                <a:cs typeface="Calibri" panose="020F0502020204030204" pitchFamily="34" charset="0"/>
              </a:rPr>
              <a:t> </a:t>
            </a:r>
          </a:p>
          <a:p>
            <a:pPr algn="just" rtl="1"/>
            <a:r>
              <a:rPr lang="ar-EG" sz="2400" b="1" dirty="0">
                <a:solidFill>
                  <a:schemeClr val="tx1"/>
                </a:solidFill>
                <a:latin typeface="Times New Roman" panose="02020603050405020304" pitchFamily="18" charset="0"/>
                <a:cs typeface="Calibri" panose="020F0502020204030204" pitchFamily="34" charset="0"/>
              </a:rPr>
              <a:t>            أ. تباين الفكرة عبر الزمان: </a:t>
            </a:r>
          </a:p>
          <a:p>
            <a:pPr algn="just" rtl="1"/>
            <a:r>
              <a:rPr lang="ar-EG" sz="2400" b="1" dirty="0">
                <a:solidFill>
                  <a:schemeClr val="tx1"/>
                </a:solidFill>
                <a:latin typeface="Times New Roman" panose="02020603050405020304" pitchFamily="18" charset="0"/>
                <a:cs typeface="Calibri" panose="020F0502020204030204" pitchFamily="34" charset="0"/>
              </a:rPr>
              <a:t>  </a:t>
            </a:r>
            <a:r>
              <a:rPr lang="ar-SA" b="1" dirty="0">
                <a:solidFill>
                  <a:schemeClr val="tx1"/>
                </a:solidFill>
                <a:highlight>
                  <a:srgbClr val="FFFF00"/>
                </a:highlight>
              </a:rPr>
              <a:t>ومن بين العوامل التي تؤدي إلى هذا التطور يمكننا أن نميز بين عوامل فنية وعوامل اجتماعية، وعوامل نفسية</a:t>
            </a:r>
            <a:r>
              <a:rPr lang="ar-EG" b="1" dirty="0">
                <a:solidFill>
                  <a:schemeClr val="tx1"/>
                </a:solidFill>
                <a:highlight>
                  <a:srgbClr val="FFFF00"/>
                </a:highlight>
              </a:rPr>
              <a:t>:</a:t>
            </a:r>
            <a:endParaRPr lang="en-US" dirty="0">
              <a:solidFill>
                <a:schemeClr val="tx1"/>
              </a:solidFill>
              <a:highlight>
                <a:srgbClr val="FFFF00"/>
              </a:highlight>
            </a:endParaRPr>
          </a:p>
          <a:p>
            <a:pPr algn="just" rtl="1"/>
            <a:r>
              <a:rPr lang="ar-EG" sz="2400" b="1" dirty="0">
                <a:solidFill>
                  <a:schemeClr val="tx1"/>
                </a:solidFill>
                <a:latin typeface="Times New Roman" panose="02020603050405020304" pitchFamily="18" charset="0"/>
                <a:cs typeface="Calibri" panose="020F0502020204030204" pitchFamily="34" charset="0"/>
              </a:rPr>
              <a:t>           </a:t>
            </a:r>
            <a:r>
              <a:rPr lang="ar-EG" b="1" dirty="0">
                <a:solidFill>
                  <a:schemeClr val="tx1"/>
                </a:solidFill>
                <a:highlight>
                  <a:srgbClr val="FFFF00"/>
                </a:highlight>
              </a:rPr>
              <a:t>- العوامل الفنية:</a:t>
            </a:r>
          </a:p>
        </p:txBody>
      </p:sp>
    </p:spTree>
    <p:extLst>
      <p:ext uri="{BB962C8B-B14F-4D97-AF65-F5344CB8AC3E}">
        <p14:creationId xmlns:p14="http://schemas.microsoft.com/office/powerpoint/2010/main" val="4733654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5" y="1573126"/>
            <a:ext cx="9230149" cy="42596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AB2AEF67-ACF5-4DA2-9F87-88316525DA53}"/>
              </a:ext>
            </a:extLst>
          </p:cNvPr>
          <p:cNvGrpSpPr/>
          <p:nvPr/>
        </p:nvGrpSpPr>
        <p:grpSpPr>
          <a:xfrm>
            <a:off x="3554011" y="1521111"/>
            <a:ext cx="6639349" cy="1741716"/>
            <a:chOff x="2719221" y="-776233"/>
            <a:chExt cx="4707576" cy="1741716"/>
          </a:xfrm>
          <a:scene3d>
            <a:camera prst="orthographicFront">
              <a:rot lat="0" lon="0" rev="0"/>
            </a:camera>
            <a:lightRig rig="contrasting" dir="t">
              <a:rot lat="0" lon="0" rev="1200000"/>
            </a:lightRig>
          </a:scene3d>
        </p:grpSpPr>
        <p:sp>
          <p:nvSpPr>
            <p:cNvPr id="13" name="Rectangle: Top Corners Rounded 12">
              <a:extLst>
                <a:ext uri="{FF2B5EF4-FFF2-40B4-BE49-F238E27FC236}">
                  <a16:creationId xmlns:a16="http://schemas.microsoft.com/office/drawing/2014/main" id="{0B2FE634-81CD-42EF-BE63-6580B010447A}"/>
                </a:ext>
              </a:extLst>
            </p:cNvPr>
            <p:cNvSpPr/>
            <p:nvPr/>
          </p:nvSpPr>
          <p:spPr>
            <a:xfrm>
              <a:off x="2881308" y="-373036"/>
              <a:ext cx="4545489" cy="1223004"/>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4" name="Rectangle: Top Corners Rounded 4">
              <a:extLst>
                <a:ext uri="{FF2B5EF4-FFF2-40B4-BE49-F238E27FC236}">
                  <a16:creationId xmlns:a16="http://schemas.microsoft.com/office/drawing/2014/main" id="{3C22D476-F299-4E4F-99FC-BE776F915963}"/>
                </a:ext>
              </a:extLst>
            </p:cNvPr>
            <p:cNvSpPr txBox="1"/>
            <p:nvPr/>
          </p:nvSpPr>
          <p:spPr>
            <a:xfrm>
              <a:off x="2719221" y="-776233"/>
              <a:ext cx="4707576" cy="174171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 في القانون الوضعي</a:t>
              </a:r>
            </a:p>
          </p:txBody>
        </p:sp>
      </p:grpSp>
      <p:sp>
        <p:nvSpPr>
          <p:cNvPr id="17" name="Flowchart: Alternate Process 16">
            <a:extLst>
              <a:ext uri="{FF2B5EF4-FFF2-40B4-BE49-F238E27FC236}">
                <a16:creationId xmlns:a16="http://schemas.microsoft.com/office/drawing/2014/main" id="{4C31856D-AAFF-41EF-93C5-D5F601AD4A16}"/>
              </a:ext>
            </a:extLst>
          </p:cNvPr>
          <p:cNvSpPr/>
          <p:nvPr/>
        </p:nvSpPr>
        <p:spPr>
          <a:xfrm>
            <a:off x="1675976" y="3429000"/>
            <a:ext cx="8134774" cy="21727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ثانيا : الإطار النسبي للحق في الخصوصية: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2. نسبية فكرة الخصوصية في الزمان والمكان</a:t>
            </a:r>
            <a:r>
              <a:rPr lang="ar-SA" sz="2400" b="1" dirty="0">
                <a:solidFill>
                  <a:schemeClr val="tx1"/>
                </a:solidFill>
                <a:latin typeface="Times New Roman" panose="02020603050405020304" pitchFamily="18" charset="0"/>
                <a:cs typeface="Calibri" panose="020F0502020204030204" pitchFamily="34" charset="0"/>
              </a:rPr>
              <a:t>:</a:t>
            </a:r>
            <a:r>
              <a:rPr lang="ar-EG" sz="2400" b="1" dirty="0">
                <a:solidFill>
                  <a:schemeClr val="tx1"/>
                </a:solidFill>
                <a:latin typeface="Times New Roman" panose="02020603050405020304" pitchFamily="18" charset="0"/>
                <a:cs typeface="Calibri" panose="020F0502020204030204" pitchFamily="34" charset="0"/>
              </a:rPr>
              <a:t> </a:t>
            </a:r>
          </a:p>
          <a:p>
            <a:pPr algn="just" rtl="1"/>
            <a:r>
              <a:rPr lang="ar-EG" sz="2400" b="1" dirty="0">
                <a:solidFill>
                  <a:schemeClr val="tx1"/>
                </a:solidFill>
                <a:latin typeface="Times New Roman" panose="02020603050405020304" pitchFamily="18" charset="0"/>
                <a:cs typeface="Calibri" panose="020F0502020204030204" pitchFamily="34" charset="0"/>
              </a:rPr>
              <a:t>            أ. تباين الفكرة عبر الزمان: </a:t>
            </a:r>
          </a:p>
          <a:p>
            <a:pPr algn="just" rtl="1"/>
            <a:r>
              <a:rPr lang="ar-EG" sz="2400" b="1" dirty="0">
                <a:solidFill>
                  <a:schemeClr val="tx1"/>
                </a:solidFill>
                <a:latin typeface="Times New Roman" panose="02020603050405020304" pitchFamily="18" charset="0"/>
                <a:cs typeface="Calibri" panose="020F0502020204030204" pitchFamily="34" charset="0"/>
              </a:rPr>
              <a:t>  </a:t>
            </a:r>
            <a:r>
              <a:rPr lang="ar-SA" b="1" dirty="0">
                <a:solidFill>
                  <a:schemeClr val="tx1"/>
                </a:solidFill>
                <a:highlight>
                  <a:srgbClr val="FFFF00"/>
                </a:highlight>
              </a:rPr>
              <a:t>ومن بين العوامل التي تؤدي إلى هذا التطور يمكننا أن نميز بين عوامل فنية وعوامل اجتماعية، وعوامل نفسية</a:t>
            </a:r>
            <a:r>
              <a:rPr lang="ar-EG" b="1" dirty="0">
                <a:solidFill>
                  <a:schemeClr val="tx1"/>
                </a:solidFill>
                <a:highlight>
                  <a:srgbClr val="FFFF00"/>
                </a:highlight>
              </a:rPr>
              <a:t>:</a:t>
            </a:r>
            <a:endParaRPr lang="en-US" dirty="0">
              <a:solidFill>
                <a:schemeClr val="tx1"/>
              </a:solidFill>
              <a:highlight>
                <a:srgbClr val="FFFF00"/>
              </a:highlight>
            </a:endParaRPr>
          </a:p>
          <a:p>
            <a:pPr algn="just" rtl="1"/>
            <a:r>
              <a:rPr lang="ar-EG" sz="2400" b="1" dirty="0">
                <a:solidFill>
                  <a:schemeClr val="tx1"/>
                </a:solidFill>
                <a:latin typeface="Times New Roman" panose="02020603050405020304" pitchFamily="18" charset="0"/>
                <a:cs typeface="Calibri" panose="020F0502020204030204" pitchFamily="34" charset="0"/>
              </a:rPr>
              <a:t>           </a:t>
            </a:r>
            <a:r>
              <a:rPr lang="ar-EG" b="1" dirty="0">
                <a:solidFill>
                  <a:schemeClr val="tx1"/>
                </a:solidFill>
                <a:highlight>
                  <a:srgbClr val="FFFF00"/>
                </a:highlight>
              </a:rPr>
              <a:t>- العوامل الإجتماعية والنفسية:</a:t>
            </a:r>
          </a:p>
        </p:txBody>
      </p:sp>
    </p:spTree>
    <p:extLst>
      <p:ext uri="{BB962C8B-B14F-4D97-AF65-F5344CB8AC3E}">
        <p14:creationId xmlns:p14="http://schemas.microsoft.com/office/powerpoint/2010/main" val="23952093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75" y="1573126"/>
            <a:ext cx="9230149" cy="42596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AB2AEF67-ACF5-4DA2-9F87-88316525DA53}"/>
              </a:ext>
            </a:extLst>
          </p:cNvPr>
          <p:cNvGrpSpPr/>
          <p:nvPr/>
        </p:nvGrpSpPr>
        <p:grpSpPr>
          <a:xfrm>
            <a:off x="3876675" y="2187861"/>
            <a:ext cx="6639349" cy="1741716"/>
            <a:chOff x="2719221" y="-776233"/>
            <a:chExt cx="4707576" cy="1741716"/>
          </a:xfrm>
          <a:scene3d>
            <a:camera prst="orthographicFront">
              <a:rot lat="0" lon="0" rev="0"/>
            </a:camera>
            <a:lightRig rig="contrasting" dir="t">
              <a:rot lat="0" lon="0" rev="1200000"/>
            </a:lightRig>
          </a:scene3d>
        </p:grpSpPr>
        <p:sp>
          <p:nvSpPr>
            <p:cNvPr id="13" name="Rectangle: Top Corners Rounded 12">
              <a:extLst>
                <a:ext uri="{FF2B5EF4-FFF2-40B4-BE49-F238E27FC236}">
                  <a16:creationId xmlns:a16="http://schemas.microsoft.com/office/drawing/2014/main" id="{0B2FE634-81CD-42EF-BE63-6580B010447A}"/>
                </a:ext>
              </a:extLst>
            </p:cNvPr>
            <p:cNvSpPr/>
            <p:nvPr/>
          </p:nvSpPr>
          <p:spPr>
            <a:xfrm>
              <a:off x="2881308" y="-373036"/>
              <a:ext cx="4545489" cy="1223004"/>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4" name="Rectangle: Top Corners Rounded 4">
              <a:extLst>
                <a:ext uri="{FF2B5EF4-FFF2-40B4-BE49-F238E27FC236}">
                  <a16:creationId xmlns:a16="http://schemas.microsoft.com/office/drawing/2014/main" id="{3C22D476-F299-4E4F-99FC-BE776F915963}"/>
                </a:ext>
              </a:extLst>
            </p:cNvPr>
            <p:cNvSpPr txBox="1"/>
            <p:nvPr/>
          </p:nvSpPr>
          <p:spPr>
            <a:xfrm>
              <a:off x="2719221" y="-776233"/>
              <a:ext cx="4707576" cy="174171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الثاني</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 في القانون الوضعي</a:t>
              </a:r>
            </a:p>
          </p:txBody>
        </p:sp>
      </p:grpSp>
      <p:sp>
        <p:nvSpPr>
          <p:cNvPr id="17" name="Flowchart: Alternate Process 16">
            <a:extLst>
              <a:ext uri="{FF2B5EF4-FFF2-40B4-BE49-F238E27FC236}">
                <a16:creationId xmlns:a16="http://schemas.microsoft.com/office/drawing/2014/main" id="{4C31856D-AAFF-41EF-93C5-D5F601AD4A16}"/>
              </a:ext>
            </a:extLst>
          </p:cNvPr>
          <p:cNvSpPr/>
          <p:nvPr/>
        </p:nvSpPr>
        <p:spPr>
          <a:xfrm>
            <a:off x="3101798" y="4404405"/>
            <a:ext cx="5482702" cy="136315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ثانيا : الإطار النسبي للحق في الخصوصية:</a:t>
            </a:r>
          </a:p>
          <a:p>
            <a:pPr algn="just" rtl="1"/>
            <a:r>
              <a:rPr lang="ar-EG" sz="24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2. نسبية فكرة الخصوصية في الزمان والمكان</a:t>
            </a:r>
            <a:r>
              <a:rPr lang="ar-SA" sz="2400" b="1" dirty="0">
                <a:solidFill>
                  <a:schemeClr val="tx1"/>
                </a:solidFill>
                <a:latin typeface="Times New Roman" panose="02020603050405020304" pitchFamily="18" charset="0"/>
                <a:cs typeface="Calibri" panose="020F0502020204030204" pitchFamily="34" charset="0"/>
              </a:rPr>
              <a:t>:</a:t>
            </a:r>
            <a:r>
              <a:rPr lang="ar-EG" sz="2400" b="1" dirty="0">
                <a:solidFill>
                  <a:schemeClr val="tx1"/>
                </a:solidFill>
                <a:latin typeface="Times New Roman" panose="02020603050405020304" pitchFamily="18" charset="0"/>
                <a:cs typeface="Calibri" panose="020F0502020204030204" pitchFamily="34" charset="0"/>
              </a:rPr>
              <a:t> </a:t>
            </a:r>
          </a:p>
          <a:p>
            <a:pPr algn="just" rtl="1"/>
            <a:r>
              <a:rPr lang="ar-EG" sz="2400" b="1" dirty="0">
                <a:solidFill>
                  <a:schemeClr val="tx1"/>
                </a:solidFill>
                <a:latin typeface="Times New Roman" panose="02020603050405020304" pitchFamily="18" charset="0"/>
                <a:cs typeface="Calibri" panose="020F0502020204030204" pitchFamily="34" charset="0"/>
              </a:rPr>
              <a:t>            </a:t>
            </a:r>
            <a:r>
              <a:rPr lang="ar-EG" sz="2400" b="1" dirty="0">
                <a:solidFill>
                  <a:schemeClr val="tx1"/>
                </a:solidFill>
                <a:highlight>
                  <a:srgbClr val="FFFF00"/>
                </a:highlight>
                <a:latin typeface="Times New Roman" panose="02020603050405020304" pitchFamily="18" charset="0"/>
                <a:cs typeface="Calibri" panose="020F0502020204030204" pitchFamily="34" charset="0"/>
              </a:rPr>
              <a:t>ب. نسبية الفكرة في المكان:</a:t>
            </a:r>
            <a:endParaRPr lang="ar-EG" b="1" dirty="0">
              <a:solidFill>
                <a:schemeClr val="tx1"/>
              </a:solidFill>
              <a:highlight>
                <a:srgbClr val="FFFF00"/>
              </a:highlight>
            </a:endParaRPr>
          </a:p>
        </p:txBody>
      </p:sp>
    </p:spTree>
    <p:extLst>
      <p:ext uri="{BB962C8B-B14F-4D97-AF65-F5344CB8AC3E}">
        <p14:creationId xmlns:p14="http://schemas.microsoft.com/office/powerpoint/2010/main" val="33364626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6696075" y="2489972"/>
            <a:ext cx="3418340"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الخاتمة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94025145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1979644"/>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المراجع :</a:t>
            </a:r>
            <a:endParaRPr lang="en-US" sz="32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 في مواجهة الجرائم ال</a:t>
            </a:r>
            <a:r>
              <a:rPr lang="ar-EG" sz="2400" dirty="0">
                <a:latin typeface="Calibri" panose="020F0502020204030204" pitchFamily="34" charset="0"/>
                <a:ea typeface="Times New Roman" panose="02020603050405020304" pitchFamily="18" charset="0"/>
                <a:cs typeface="Calibri" panose="020F0502020204030204" pitchFamily="34" charset="0"/>
              </a:rPr>
              <a:t>معلوماتية</a:t>
            </a:r>
            <a:r>
              <a:rPr lang="ar-SA" sz="2400" dirty="0">
                <a:latin typeface="Calibri" panose="020F0502020204030204" pitchFamily="34" charset="0"/>
                <a:ea typeface="Times New Roman" panose="02020603050405020304" pitchFamily="18" charset="0"/>
                <a:cs typeface="Calibri" panose="020F0502020204030204" pitchFamily="34" charset="0"/>
              </a:rPr>
              <a:t>، رسالة دكتوراة، </a:t>
            </a:r>
            <a:endParaRPr lang="ar-EG" sz="24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جامعة القاهرة، سنة 2013.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3"/>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3179683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4"/>
          <a:stretch>
            <a:fillRect/>
          </a:stretch>
        </p:blipFill>
        <p:spPr>
          <a:xfrm>
            <a:off x="2643923" y="3988500"/>
            <a:ext cx="6500077" cy="1292088"/>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2731165" y="4154088"/>
            <a:ext cx="6572250"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لرابعة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598995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descr="إمكانية حماية المعلومات - موضوع">
            <a:extLst>
              <a:ext uri="{FF2B5EF4-FFF2-40B4-BE49-F238E27FC236}">
                <a16:creationId xmlns:a16="http://schemas.microsoft.com/office/drawing/2014/main" id="{6DFDE986-76C7-43F7-B288-814E91A319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1757" y="1413493"/>
            <a:ext cx="9048485" cy="43088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الجرائم والعقوبات في نظام حماية البيانات الشخصية">
            <a:extLst>
              <a:ext uri="{FF2B5EF4-FFF2-40B4-BE49-F238E27FC236}">
                <a16:creationId xmlns:a16="http://schemas.microsoft.com/office/drawing/2014/main" id="{D3A55BB6-04DD-4311-AF70-3D50C308F85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626856" y="1300703"/>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الجرائم والعقوبات في نظام حماية البيانات الشخصية">
            <a:extLst>
              <a:ext uri="{FF2B5EF4-FFF2-40B4-BE49-F238E27FC236}">
                <a16:creationId xmlns:a16="http://schemas.microsoft.com/office/drawing/2014/main" id="{DC17CD6B-2714-4F0E-A008-ABC3EA5DD269}"/>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8283241" y="1355395"/>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5794</TotalTime>
  <Words>2857</Words>
  <Application>Microsoft Office PowerPoint</Application>
  <PresentationFormat>Widescreen</PresentationFormat>
  <Paragraphs>481</Paragraphs>
  <Slides>63</Slides>
  <Notes>34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63</vt:i4>
      </vt:variant>
    </vt:vector>
  </HeadingPairs>
  <TitlesOfParts>
    <vt:vector size="70"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348</cp:revision>
  <dcterms:created xsi:type="dcterms:W3CDTF">2023-04-29T09:08:23Z</dcterms:created>
  <dcterms:modified xsi:type="dcterms:W3CDTF">2023-10-27T13:16:42Z</dcterms:modified>
</cp:coreProperties>
</file>