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7" r:id="rId2"/>
    <p:sldId id="277" r:id="rId3"/>
    <p:sldId id="259" r:id="rId4"/>
    <p:sldId id="260" r:id="rId5"/>
    <p:sldId id="261" r:id="rId6"/>
    <p:sldId id="262" r:id="rId7"/>
    <p:sldId id="263" r:id="rId8"/>
    <p:sldId id="298" r:id="rId9"/>
    <p:sldId id="299" r:id="rId10"/>
    <p:sldId id="264" r:id="rId11"/>
    <p:sldId id="265" r:id="rId12"/>
    <p:sldId id="266" r:id="rId13"/>
    <p:sldId id="267" r:id="rId14"/>
    <p:sldId id="268" r:id="rId15"/>
    <p:sldId id="278" r:id="rId16"/>
    <p:sldId id="279" r:id="rId17"/>
    <p:sldId id="280" r:id="rId18"/>
    <p:sldId id="296" r:id="rId19"/>
    <p:sldId id="281" r:id="rId20"/>
    <p:sldId id="297" r:id="rId21"/>
    <p:sldId id="282" r:id="rId22"/>
    <p:sldId id="300" r:id="rId23"/>
    <p:sldId id="283" r:id="rId24"/>
    <p:sldId id="301" r:id="rId25"/>
    <p:sldId id="284" r:id="rId26"/>
    <p:sldId id="285" r:id="rId27"/>
    <p:sldId id="302" r:id="rId28"/>
    <p:sldId id="287" r:id="rId29"/>
    <p:sldId id="288" r:id="rId30"/>
    <p:sldId id="303" r:id="rId31"/>
    <p:sldId id="289" r:id="rId32"/>
    <p:sldId id="304" r:id="rId33"/>
    <p:sldId id="306" r:id="rId34"/>
    <p:sldId id="290" r:id="rId35"/>
    <p:sldId id="291" r:id="rId36"/>
    <p:sldId id="305"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83" autoAdjust="0"/>
    <p:restoredTop sz="94660"/>
  </p:normalViewPr>
  <p:slideViewPr>
    <p:cSldViewPr snapToGrid="0">
      <p:cViewPr varScale="1">
        <p:scale>
          <a:sx n="70" d="100"/>
          <a:sy n="70" d="100"/>
        </p:scale>
        <p:origin x="102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C95098-2C58-4E7A-A02F-9F1189D4F6AA}" type="datetimeFigureOut">
              <a:rPr lang="en-US" smtClean="0"/>
              <a:t>3/17/2023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9C6864-FF6F-4C4F-8062-D9198CF02076}" type="slidenum">
              <a:rPr lang="en-US" smtClean="0"/>
              <a:t>‹#›</a:t>
            </a:fld>
            <a:endParaRPr lang="en-US"/>
          </a:p>
        </p:txBody>
      </p:sp>
    </p:spTree>
    <p:extLst>
      <p:ext uri="{BB962C8B-B14F-4D97-AF65-F5344CB8AC3E}">
        <p14:creationId xmlns:p14="http://schemas.microsoft.com/office/powerpoint/2010/main" val="3620070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283E8C-668C-69D0-76DE-5937AAC11E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BCCE9BEF-8B29-1D39-E715-5C72F4F4D8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91A315E-FDD3-3F41-7E9E-A75B68C2AB6A}"/>
              </a:ext>
            </a:extLst>
          </p:cNvPr>
          <p:cNvSpPr>
            <a:spLocks noGrp="1"/>
          </p:cNvSpPr>
          <p:nvPr>
            <p:ph type="dt" sz="half" idx="10"/>
          </p:nvPr>
        </p:nvSpPr>
        <p:spPr/>
        <p:txBody>
          <a:bodyPr/>
          <a:lstStyle/>
          <a:p>
            <a:fld id="{6E19BF60-B78D-47BA-93BA-EF1ECA3C51E2}" type="datetimeFigureOut">
              <a:rPr lang="en-US" smtClean="0"/>
              <a:t>3/17/2023</a:t>
            </a:fld>
            <a:endParaRPr lang="en-US"/>
          </a:p>
        </p:txBody>
      </p:sp>
      <p:sp>
        <p:nvSpPr>
          <p:cNvPr id="5" name="Footer Placeholder 4">
            <a:extLst>
              <a:ext uri="{FF2B5EF4-FFF2-40B4-BE49-F238E27FC236}">
                <a16:creationId xmlns:a16="http://schemas.microsoft.com/office/drawing/2014/main" xmlns="" id="{E96BC236-1524-1C06-8DBB-5802DF5800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22F18C4E-C452-5CBA-3114-68096217A82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80053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ED249E8-2AFA-44D1-2AC0-AFF17DAB92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79CFF8D0-9C11-F8B8-CCF9-4925B12CB3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447A8B0-4BC0-DE02-C9A4-6B418FDD3211}"/>
              </a:ext>
            </a:extLst>
          </p:cNvPr>
          <p:cNvSpPr>
            <a:spLocks noGrp="1"/>
          </p:cNvSpPr>
          <p:nvPr>
            <p:ph type="dt" sz="half" idx="10"/>
          </p:nvPr>
        </p:nvSpPr>
        <p:spPr/>
        <p:txBody>
          <a:bodyPr/>
          <a:lstStyle/>
          <a:p>
            <a:fld id="{6E19BF60-B78D-47BA-93BA-EF1ECA3C51E2}" type="datetimeFigureOut">
              <a:rPr lang="en-US" smtClean="0"/>
              <a:t>3/17/2023</a:t>
            </a:fld>
            <a:endParaRPr lang="en-US"/>
          </a:p>
        </p:txBody>
      </p:sp>
      <p:sp>
        <p:nvSpPr>
          <p:cNvPr id="5" name="Footer Placeholder 4">
            <a:extLst>
              <a:ext uri="{FF2B5EF4-FFF2-40B4-BE49-F238E27FC236}">
                <a16:creationId xmlns:a16="http://schemas.microsoft.com/office/drawing/2014/main" xmlns="" id="{75C78EB9-D624-1C19-D6E0-8D6EC91FBA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7D8C661-26D1-DB49-6292-4E450CCE94E8}"/>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30630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0DE0CE-7418-30F9-8844-8ED1B85133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0318485B-0129-293E-BFF9-361A594FFC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85B9EEB4-4B09-6EE9-498D-5E5444C582EE}"/>
              </a:ext>
            </a:extLst>
          </p:cNvPr>
          <p:cNvSpPr>
            <a:spLocks noGrp="1"/>
          </p:cNvSpPr>
          <p:nvPr>
            <p:ph type="dt" sz="half" idx="10"/>
          </p:nvPr>
        </p:nvSpPr>
        <p:spPr/>
        <p:txBody>
          <a:bodyPr/>
          <a:lstStyle/>
          <a:p>
            <a:fld id="{6E19BF60-B78D-47BA-93BA-EF1ECA3C51E2}" type="datetimeFigureOut">
              <a:rPr lang="en-US" smtClean="0"/>
              <a:t>3/17/2023</a:t>
            </a:fld>
            <a:endParaRPr lang="en-US"/>
          </a:p>
        </p:txBody>
      </p:sp>
      <p:sp>
        <p:nvSpPr>
          <p:cNvPr id="5" name="Footer Placeholder 4">
            <a:extLst>
              <a:ext uri="{FF2B5EF4-FFF2-40B4-BE49-F238E27FC236}">
                <a16:creationId xmlns:a16="http://schemas.microsoft.com/office/drawing/2014/main" xmlns="" id="{47D99226-A643-BF69-4EF5-C7755CC6C4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ADCD760-9EF1-DB78-3333-C64589B5474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589881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5A842F-5364-B04C-87A4-42421B6142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686CE0FA-B884-1FB6-9903-3CC748A249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2CBB4F18-D9C7-0479-4927-E88ED4E524F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FE94214B-D458-A4D2-83D8-698DD2D25F5B}"/>
              </a:ext>
            </a:extLst>
          </p:cNvPr>
          <p:cNvSpPr>
            <a:spLocks noGrp="1"/>
          </p:cNvSpPr>
          <p:nvPr>
            <p:ph type="dt" sz="half" idx="10"/>
          </p:nvPr>
        </p:nvSpPr>
        <p:spPr/>
        <p:txBody>
          <a:bodyPr/>
          <a:lstStyle/>
          <a:p>
            <a:fld id="{6E19BF60-B78D-47BA-93BA-EF1ECA3C51E2}" type="datetimeFigureOut">
              <a:rPr lang="en-US" smtClean="0"/>
              <a:t>3/17/2023</a:t>
            </a:fld>
            <a:endParaRPr lang="en-US"/>
          </a:p>
        </p:txBody>
      </p:sp>
      <p:sp>
        <p:nvSpPr>
          <p:cNvPr id="6" name="Footer Placeholder 5">
            <a:extLst>
              <a:ext uri="{FF2B5EF4-FFF2-40B4-BE49-F238E27FC236}">
                <a16:creationId xmlns:a16="http://schemas.microsoft.com/office/drawing/2014/main" xmlns="" id="{14A60FC3-2839-6A5F-6071-08FF00320D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34B021A3-719D-BE23-54D6-3029652DFE26}"/>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612511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887EEB4-65E5-6CC0-6C01-DA109DA2BB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356C6C3C-BF0D-C5DD-C45B-71118720E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D6C16438-FB75-79D3-199A-D7BDCFEA3D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7683A947-89E9-3431-7BE0-95E3D12037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CB463C76-42B2-E71E-A2A4-1201C55F59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71DCAF5A-4316-5585-2C9B-C7DDA42A203F}"/>
              </a:ext>
            </a:extLst>
          </p:cNvPr>
          <p:cNvSpPr>
            <a:spLocks noGrp="1"/>
          </p:cNvSpPr>
          <p:nvPr>
            <p:ph type="dt" sz="half" idx="10"/>
          </p:nvPr>
        </p:nvSpPr>
        <p:spPr/>
        <p:txBody>
          <a:bodyPr/>
          <a:lstStyle/>
          <a:p>
            <a:fld id="{6E19BF60-B78D-47BA-93BA-EF1ECA3C51E2}" type="datetimeFigureOut">
              <a:rPr lang="en-US" smtClean="0"/>
              <a:t>3/17/2023</a:t>
            </a:fld>
            <a:endParaRPr lang="en-US"/>
          </a:p>
        </p:txBody>
      </p:sp>
      <p:sp>
        <p:nvSpPr>
          <p:cNvPr id="8" name="Footer Placeholder 7">
            <a:extLst>
              <a:ext uri="{FF2B5EF4-FFF2-40B4-BE49-F238E27FC236}">
                <a16:creationId xmlns:a16="http://schemas.microsoft.com/office/drawing/2014/main" xmlns="" id="{3314FF82-6EB0-2C2F-41C2-CF98220DA9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84BEB9BA-9261-D662-FF39-BAEB28F99C9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586005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26DF64-1046-1B8C-2303-8E4B82ACCC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7F137F21-6774-BA14-3220-247BCD6B4B45}"/>
              </a:ext>
            </a:extLst>
          </p:cNvPr>
          <p:cNvSpPr>
            <a:spLocks noGrp="1"/>
          </p:cNvSpPr>
          <p:nvPr>
            <p:ph type="dt" sz="half" idx="10"/>
          </p:nvPr>
        </p:nvSpPr>
        <p:spPr/>
        <p:txBody>
          <a:bodyPr/>
          <a:lstStyle/>
          <a:p>
            <a:fld id="{6E19BF60-B78D-47BA-93BA-EF1ECA3C51E2}" type="datetimeFigureOut">
              <a:rPr lang="en-US" smtClean="0"/>
              <a:t>3/17/2023</a:t>
            </a:fld>
            <a:endParaRPr lang="en-US"/>
          </a:p>
        </p:txBody>
      </p:sp>
      <p:sp>
        <p:nvSpPr>
          <p:cNvPr id="4" name="Footer Placeholder 3">
            <a:extLst>
              <a:ext uri="{FF2B5EF4-FFF2-40B4-BE49-F238E27FC236}">
                <a16:creationId xmlns:a16="http://schemas.microsoft.com/office/drawing/2014/main" xmlns="" id="{A1BDEFB0-8EE9-60A3-852A-96FA28E04A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3971F79C-433D-A8D3-2FF6-65B2A41378CD}"/>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327445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A7C09E53-A22E-1FE2-9DEF-BD81D0EA2096}"/>
              </a:ext>
            </a:extLst>
          </p:cNvPr>
          <p:cNvSpPr>
            <a:spLocks noGrp="1"/>
          </p:cNvSpPr>
          <p:nvPr>
            <p:ph type="dt" sz="half" idx="10"/>
          </p:nvPr>
        </p:nvSpPr>
        <p:spPr/>
        <p:txBody>
          <a:bodyPr/>
          <a:lstStyle/>
          <a:p>
            <a:fld id="{6E19BF60-B78D-47BA-93BA-EF1ECA3C51E2}" type="datetimeFigureOut">
              <a:rPr lang="en-US" smtClean="0"/>
              <a:t>3/17/2023</a:t>
            </a:fld>
            <a:endParaRPr lang="en-US"/>
          </a:p>
        </p:txBody>
      </p:sp>
      <p:sp>
        <p:nvSpPr>
          <p:cNvPr id="3" name="Footer Placeholder 2">
            <a:extLst>
              <a:ext uri="{FF2B5EF4-FFF2-40B4-BE49-F238E27FC236}">
                <a16:creationId xmlns:a16="http://schemas.microsoft.com/office/drawing/2014/main" xmlns="" id="{1713C97A-EFCB-5606-5049-F140560A0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E122F17-12E7-F98C-A316-A348F5E1E9F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644400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D5CE209-6683-8640-0AA8-A9A62BBF9C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DAC3CC01-F671-51C8-4826-00CFBB2FC5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9CBC4D51-D4B1-AB35-36A6-AF695AA1A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5C481CC-80EF-D401-3CAC-0285CD3B4AB6}"/>
              </a:ext>
            </a:extLst>
          </p:cNvPr>
          <p:cNvSpPr>
            <a:spLocks noGrp="1"/>
          </p:cNvSpPr>
          <p:nvPr>
            <p:ph type="dt" sz="half" idx="10"/>
          </p:nvPr>
        </p:nvSpPr>
        <p:spPr/>
        <p:txBody>
          <a:bodyPr/>
          <a:lstStyle/>
          <a:p>
            <a:fld id="{6E19BF60-B78D-47BA-93BA-EF1ECA3C51E2}" type="datetimeFigureOut">
              <a:rPr lang="en-US" smtClean="0"/>
              <a:t>3/17/2023</a:t>
            </a:fld>
            <a:endParaRPr lang="en-US"/>
          </a:p>
        </p:txBody>
      </p:sp>
      <p:sp>
        <p:nvSpPr>
          <p:cNvPr id="6" name="Footer Placeholder 5">
            <a:extLst>
              <a:ext uri="{FF2B5EF4-FFF2-40B4-BE49-F238E27FC236}">
                <a16:creationId xmlns:a16="http://schemas.microsoft.com/office/drawing/2014/main" xmlns="" id="{C2695D9E-B806-3881-CC7D-3206F10E8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B84F9162-7EDE-BC19-5B35-6ABA1ABFEF25}"/>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713369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D0C90A-98AE-AEEC-4E85-8BEC7713E6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3D467B12-E91A-A451-8950-71C8BF202B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D7C2807D-FA05-EC22-93BF-EE4209F210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0BE167D4-FABA-16C2-3D2B-CBEA31E4C355}"/>
              </a:ext>
            </a:extLst>
          </p:cNvPr>
          <p:cNvSpPr>
            <a:spLocks noGrp="1"/>
          </p:cNvSpPr>
          <p:nvPr>
            <p:ph type="dt" sz="half" idx="10"/>
          </p:nvPr>
        </p:nvSpPr>
        <p:spPr/>
        <p:txBody>
          <a:bodyPr/>
          <a:lstStyle/>
          <a:p>
            <a:fld id="{6E19BF60-B78D-47BA-93BA-EF1ECA3C51E2}" type="datetimeFigureOut">
              <a:rPr lang="en-US" smtClean="0"/>
              <a:t>3/17/2023</a:t>
            </a:fld>
            <a:endParaRPr lang="en-US"/>
          </a:p>
        </p:txBody>
      </p:sp>
      <p:sp>
        <p:nvSpPr>
          <p:cNvPr id="6" name="Footer Placeholder 5">
            <a:extLst>
              <a:ext uri="{FF2B5EF4-FFF2-40B4-BE49-F238E27FC236}">
                <a16:creationId xmlns:a16="http://schemas.microsoft.com/office/drawing/2014/main" xmlns="" id="{C9E96CD1-297A-15D9-A5C7-A531D13352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9EC80CC6-EDEF-30F0-E6E7-C05A26727371}"/>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284102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E16573-6B43-3482-45E3-F0F0A3D8D1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BF2B1A70-CFF0-0F97-7CCA-20603D6EBA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22B7289-A9D2-A91C-3733-1C0E71ABBEF8}"/>
              </a:ext>
            </a:extLst>
          </p:cNvPr>
          <p:cNvSpPr>
            <a:spLocks noGrp="1"/>
          </p:cNvSpPr>
          <p:nvPr>
            <p:ph type="dt" sz="half" idx="10"/>
          </p:nvPr>
        </p:nvSpPr>
        <p:spPr/>
        <p:txBody>
          <a:bodyPr/>
          <a:lstStyle/>
          <a:p>
            <a:fld id="{6E19BF60-B78D-47BA-93BA-EF1ECA3C51E2}" type="datetimeFigureOut">
              <a:rPr lang="en-US" smtClean="0"/>
              <a:t>3/17/2023</a:t>
            </a:fld>
            <a:endParaRPr lang="en-US"/>
          </a:p>
        </p:txBody>
      </p:sp>
      <p:sp>
        <p:nvSpPr>
          <p:cNvPr id="5" name="Footer Placeholder 4">
            <a:extLst>
              <a:ext uri="{FF2B5EF4-FFF2-40B4-BE49-F238E27FC236}">
                <a16:creationId xmlns:a16="http://schemas.microsoft.com/office/drawing/2014/main" xmlns="" id="{C105BB2E-5DB2-8E6A-F385-77E3D6611C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C5CB0A1-5587-0ACC-8E79-CBAD365E8B9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046553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6BF785D0-A025-275D-DDE8-9C667796D7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FF83A109-D4A8-05AC-A1CD-72CECFF14A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9D2F19AA-14B3-25CB-4767-81F4E18B96A4}"/>
              </a:ext>
            </a:extLst>
          </p:cNvPr>
          <p:cNvSpPr>
            <a:spLocks noGrp="1"/>
          </p:cNvSpPr>
          <p:nvPr>
            <p:ph type="dt" sz="half" idx="10"/>
          </p:nvPr>
        </p:nvSpPr>
        <p:spPr/>
        <p:txBody>
          <a:bodyPr/>
          <a:lstStyle/>
          <a:p>
            <a:fld id="{6E19BF60-B78D-47BA-93BA-EF1ECA3C51E2}" type="datetimeFigureOut">
              <a:rPr lang="en-US" smtClean="0"/>
              <a:t>3/17/2023</a:t>
            </a:fld>
            <a:endParaRPr lang="en-US"/>
          </a:p>
        </p:txBody>
      </p:sp>
      <p:sp>
        <p:nvSpPr>
          <p:cNvPr id="5" name="Footer Placeholder 4">
            <a:extLst>
              <a:ext uri="{FF2B5EF4-FFF2-40B4-BE49-F238E27FC236}">
                <a16:creationId xmlns:a16="http://schemas.microsoft.com/office/drawing/2014/main" xmlns="" id="{F1F3FCCD-3289-CBA9-28B5-6E623A25FE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4349604-E0FF-EF47-3F6C-642632A78E3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148738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FB5FF1D-142D-5E51-8B42-54CC88F80E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0AE99A96-39FF-956D-D20C-A273271C7C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8EF5D35C-58F6-42B4-1065-E1D982DC44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9BF60-B78D-47BA-93BA-EF1ECA3C51E2}" type="datetimeFigureOut">
              <a:rPr lang="en-US" smtClean="0"/>
              <a:t>3/17/2023</a:t>
            </a:fld>
            <a:endParaRPr lang="en-US"/>
          </a:p>
        </p:txBody>
      </p:sp>
      <p:sp>
        <p:nvSpPr>
          <p:cNvPr id="5" name="Footer Placeholder 4">
            <a:extLst>
              <a:ext uri="{FF2B5EF4-FFF2-40B4-BE49-F238E27FC236}">
                <a16:creationId xmlns:a16="http://schemas.microsoft.com/office/drawing/2014/main" xmlns="" id="{FE40FA8B-698A-EE91-2A11-D1BA0A4F1D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00CF9332-C487-79F0-842D-E715251AA8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E99585-42A8-4088-9674-72B9B7DFC4DB}" type="slidenum">
              <a:rPr lang="en-US" smtClean="0"/>
              <a:t>‹#›</a:t>
            </a:fld>
            <a:endParaRPr lang="en-US"/>
          </a:p>
        </p:txBody>
      </p:sp>
    </p:spTree>
    <p:extLst>
      <p:ext uri="{BB962C8B-B14F-4D97-AF65-F5344CB8AC3E}">
        <p14:creationId xmlns:p14="http://schemas.microsoft.com/office/powerpoint/2010/main" val="2641417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6.png"/><Relationship Id="rId7"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193572" y="1135592"/>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22121"/>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6995710" y="3159395"/>
            <a:ext cx="5125121" cy="954107"/>
          </a:xfrm>
          <a:prstGeom prst="rect">
            <a:avLst/>
          </a:prstGeom>
          <a:noFill/>
        </p:spPr>
        <p:txBody>
          <a:bodyPr wrap="none" rtlCol="0">
            <a:spAutoFit/>
          </a:bodyPr>
          <a:lstStyle/>
          <a:p>
            <a:r>
              <a:rPr lang="en-US" sz="2800" smtClean="0">
                <a:solidFill>
                  <a:schemeClr val="bg1"/>
                </a:solidFill>
                <a:latin typeface="Tajawal Medium" panose="00000600000000000000" pitchFamily="2" charset="-78"/>
                <a:cs typeface="Tajawal Medium" panose="00000600000000000000" pitchFamily="2" charset="-78"/>
              </a:rPr>
              <a:t>ORG 123</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6567707" cy="3785652"/>
          </a:xfrm>
          <a:prstGeom prst="rect">
            <a:avLst/>
          </a:prstGeom>
          <a:noFill/>
        </p:spPr>
        <p:txBody>
          <a:bodyPr wrap="square">
            <a:spAutoFit/>
          </a:bodyPr>
          <a:lstStyle/>
          <a:p>
            <a:r>
              <a:rPr lang="en-US" sz="2400" dirty="0"/>
              <a:t>After studying this chapter, you should be able to:</a:t>
            </a:r>
          </a:p>
          <a:p>
            <a:r>
              <a:rPr lang="en-US" sz="2400" dirty="0"/>
              <a:t>- Relate institutionalization to organizational culture.</a:t>
            </a:r>
          </a:p>
          <a:p>
            <a:r>
              <a:rPr lang="en-US" sz="2400" dirty="0"/>
              <a:t>- Define organizational culture and describe its common characteristics.</a:t>
            </a:r>
          </a:p>
          <a:p>
            <a:r>
              <a:rPr lang="en-US" sz="2400" dirty="0"/>
              <a:t>- Compare the functional and dysfunctional effects of organizational culture on people and the organization.</a:t>
            </a:r>
          </a:p>
          <a:p>
            <a:r>
              <a:rPr lang="en-US" sz="2400" dirty="0"/>
              <a:t>- Explain the factors that create and sustain an organization’s culture.</a:t>
            </a:r>
          </a:p>
        </p:txBody>
      </p:sp>
    </p:spTree>
    <p:extLst>
      <p:ext uri="{BB962C8B-B14F-4D97-AF65-F5344CB8AC3E}">
        <p14:creationId xmlns:p14="http://schemas.microsoft.com/office/powerpoint/2010/main" val="3342730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40788" y="1548645"/>
            <a:ext cx="7783880" cy="3551742"/>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Show how culture is transmitted to employees.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Demonstrate how an ethical culture can be created.</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Describe a positive organizational culture.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Identify characteristics of a spiritual culture.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Show how national culture may affect the way organizational culture is transported to a different country</a:t>
            </a:r>
            <a:r>
              <a:rPr kumimoji="0" lang="en-US" altLang="ar-EG" sz="2800" b="0" i="0" u="none" strike="noStrike" kern="0" cap="none" spc="0" normalizeH="0" baseline="0" noProof="0" dirty="0">
                <a:ln>
                  <a:noFill/>
                </a:ln>
                <a:solidFill>
                  <a:srgbClr val="201E50"/>
                </a:solidFill>
                <a:effectLst/>
                <a:uLnTx/>
                <a:uFillTx/>
                <a:latin typeface="Times New Roman"/>
              </a:rPr>
              <a:t>.</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15354"/>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Definition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433AFF00-DAAF-A6F4-4ABA-109E1F200613}"/>
              </a:ext>
            </a:extLst>
          </p:cNvPr>
          <p:cNvSpPr txBox="1"/>
          <p:nvPr/>
        </p:nvSpPr>
        <p:spPr>
          <a:xfrm>
            <a:off x="1747098" y="1872241"/>
            <a:ext cx="7477791" cy="1421928"/>
          </a:xfrm>
          <a:prstGeom prst="rect">
            <a:avLst/>
          </a:prstGeom>
          <a:noFill/>
        </p:spPr>
        <p:txBody>
          <a:bodyPr wrap="square">
            <a:spAutoFit/>
          </a:bodyPr>
          <a:lstStyle/>
          <a:p>
            <a:pPr marL="342900" marR="0" lvl="0" indent="-342900" algn="just" defTabSz="685800" rtl="0" eaLnBrk="0" fontAlgn="base" latinLnBrk="0" hangingPunct="0">
              <a:lnSpc>
                <a:spcPct val="90000"/>
              </a:lnSpc>
              <a:spcBef>
                <a:spcPts val="750"/>
              </a:spcBef>
              <a:spcAft>
                <a:spcPct val="0"/>
              </a:spcAft>
              <a:buClrTx/>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Organizational culture is a set of values, principles, beliefs that may be reflected through attitudes, eventually </a:t>
            </a:r>
            <a:r>
              <a:rPr kumimoji="0" lang="en-US" altLang="ar-EG" sz="24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behaviour</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of the employees of any </a:t>
            </a:r>
            <a:r>
              <a:rPr kumimoji="0" lang="en-US" altLang="ar-EG" sz="24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t>
            </a:r>
          </a:p>
        </p:txBody>
      </p:sp>
    </p:spTree>
    <p:extLst>
      <p:ext uri="{BB962C8B-B14F-4D97-AF65-F5344CB8AC3E}">
        <p14:creationId xmlns:p14="http://schemas.microsoft.com/office/powerpoint/2010/main" val="7453907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Definition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2308324"/>
          </a:xfrm>
          <a:prstGeom prst="rect">
            <a:avLst/>
          </a:prstGeom>
          <a:noFill/>
        </p:spPr>
        <p:txBody>
          <a:bodyPr wrap="square">
            <a:spAutoFit/>
          </a:bodyPr>
          <a:lstStyle/>
          <a:p>
            <a:pPr marR="0" lvl="1" algn="l" defTabSz="914400" rtl="0" eaLnBrk="1" fontAlgn="base" latinLnBrk="0" hangingPunct="1">
              <a:lnSpc>
                <a:spcPct val="100000"/>
              </a:lnSpc>
              <a:spcBef>
                <a:spcPct val="20000"/>
              </a:spcBef>
              <a:spcAft>
                <a:spcPct val="0"/>
              </a:spcAft>
              <a:buClrTx/>
              <a:buSzTx/>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Organizational culture is rather a dynamic process that might be affected and changed by the learning experiences accumulated within group members as well as the new beliefs, values, and assumptions brought in by new members and leaders.</a:t>
            </a:r>
            <a:endParaRPr kumimoji="0" lang="en-US" altLang="ar-EG" sz="24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7355454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Definition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1174" y="1681602"/>
            <a:ext cx="6889652" cy="3194721"/>
          </a:xfrm>
          <a:prstGeom prst="rect">
            <a:avLst/>
          </a:prstGeom>
          <a:noFill/>
        </p:spPr>
        <p:txBody>
          <a:bodyPr wrap="square">
            <a:spAutoFit/>
          </a:bodyPr>
          <a:lstStyle/>
          <a:p>
            <a:pPr marR="0" lvl="1" algn="l" defTabSz="914400" rtl="0" eaLnBrk="1" fontAlgn="base" latinLnBrk="0" hangingPunct="1">
              <a:lnSpc>
                <a:spcPct val="100000"/>
              </a:lnSpc>
              <a:spcBef>
                <a:spcPct val="20000"/>
              </a:spcBef>
              <a:spcAft>
                <a:spcPct val="0"/>
              </a:spcAft>
              <a:buClrTx/>
              <a:buSzTx/>
              <a:tabLst/>
              <a:defRPr/>
            </a:pPr>
            <a:r>
              <a:rPr kumimoji="0" lang="en-US" altLang="ar-EG" sz="2400" b="0" i="0" u="none" strike="noStrike" kern="0" cap="none" spc="0" normalizeH="0" baseline="0" noProof="0" dirty="0">
                <a:ln>
                  <a:noFill/>
                </a:ln>
                <a:solidFill>
                  <a:srgbClr val="201E50"/>
                </a:solidFill>
                <a:effectLst/>
                <a:uLnTx/>
                <a:uFillTx/>
                <a:latin typeface="Times New Roman"/>
              </a:rPr>
              <a:t>The outcome of that is work processes could be run smoothly inside the </a:t>
            </a:r>
            <a:r>
              <a:rPr kumimoji="0" lang="en-US" altLang="ar-EG" sz="2400" b="0" i="0" u="none" strike="noStrike" kern="0" cap="none" spc="0" normalizeH="0" baseline="0" noProof="0" dirty="0" err="1">
                <a:ln>
                  <a:noFill/>
                </a:ln>
                <a:solidFill>
                  <a:srgbClr val="201E50"/>
                </a:solidFill>
                <a:effectLst/>
                <a:uLnTx/>
                <a:uFillTx/>
                <a:latin typeface="Times New Roman"/>
              </a:rPr>
              <a:t>organisation</a:t>
            </a:r>
            <a:r>
              <a:rPr kumimoji="0" lang="en-US" altLang="ar-EG" sz="2400" b="0" i="0" u="none" strike="noStrike" kern="0" cap="none" spc="0" normalizeH="0" baseline="0" noProof="0" dirty="0">
                <a:ln>
                  <a:noFill/>
                </a:ln>
                <a:solidFill>
                  <a:srgbClr val="201E50"/>
                </a:solidFill>
                <a:effectLst/>
                <a:uLnTx/>
                <a:uFillTx/>
                <a:latin typeface="Times New Roman"/>
              </a:rPr>
              <a:t> and no culture clashes might exist among members, so all employees can act in a </a:t>
            </a:r>
            <a:r>
              <a:rPr kumimoji="0" lang="en-US" altLang="ar-EG" sz="2400" b="0" i="0" u="none" strike="noStrike" kern="0" cap="none" spc="0" normalizeH="0" baseline="0" noProof="0" dirty="0" err="1">
                <a:ln>
                  <a:noFill/>
                </a:ln>
                <a:solidFill>
                  <a:srgbClr val="201E50"/>
                </a:solidFill>
                <a:effectLst/>
                <a:uLnTx/>
                <a:uFillTx/>
                <a:latin typeface="Times New Roman"/>
              </a:rPr>
              <a:t>harmonised</a:t>
            </a:r>
            <a:r>
              <a:rPr kumimoji="0" lang="en-US" altLang="ar-EG" sz="2400" b="0" i="0" u="none" strike="noStrike" kern="0" cap="none" spc="0" normalizeH="0" baseline="0" noProof="0" dirty="0">
                <a:ln>
                  <a:noFill/>
                </a:ln>
                <a:solidFill>
                  <a:srgbClr val="201E50"/>
                </a:solidFill>
                <a:effectLst/>
                <a:uLnTx/>
                <a:uFillTx/>
                <a:latin typeface="Times New Roman"/>
              </a:rPr>
              <a:t> way towards achieving the </a:t>
            </a:r>
            <a:r>
              <a:rPr kumimoji="0" lang="en-US" altLang="ar-EG" sz="2400" b="0" i="0" u="none" strike="noStrike" kern="0" cap="none" spc="0" normalizeH="0" baseline="0" noProof="0" dirty="0" err="1">
                <a:ln>
                  <a:noFill/>
                </a:ln>
                <a:solidFill>
                  <a:srgbClr val="201E50"/>
                </a:solidFill>
                <a:effectLst/>
                <a:uLnTx/>
                <a:uFillTx/>
                <a:latin typeface="Times New Roman"/>
              </a:rPr>
              <a:t>organisation’s</a:t>
            </a:r>
            <a:r>
              <a:rPr kumimoji="0" lang="en-US" altLang="ar-EG" sz="2400" b="0" i="0" u="none" strike="noStrike" kern="0" cap="none" spc="0" normalizeH="0" baseline="0" noProof="0" dirty="0">
                <a:ln>
                  <a:noFill/>
                </a:ln>
                <a:solidFill>
                  <a:srgbClr val="201E50"/>
                </a:solidFill>
                <a:effectLst/>
                <a:uLnTx/>
                <a:uFillTx/>
                <a:latin typeface="Times New Roman"/>
              </a:rPr>
              <a:t> objectives and hence improve </a:t>
            </a:r>
            <a:r>
              <a:rPr kumimoji="0" lang="en-US" altLang="ar-EG" sz="2400" b="0" i="0" u="none" strike="noStrike" kern="0" cap="none" spc="0" normalizeH="0" baseline="0" noProof="0" dirty="0" err="1">
                <a:ln>
                  <a:noFill/>
                </a:ln>
                <a:solidFill>
                  <a:srgbClr val="201E50"/>
                </a:solidFill>
                <a:effectLst/>
                <a:uLnTx/>
                <a:uFillTx/>
                <a:latin typeface="Times New Roman"/>
              </a:rPr>
              <a:t>organisational</a:t>
            </a:r>
            <a:r>
              <a:rPr kumimoji="0" lang="en-US" altLang="ar-EG" sz="2400" b="0" i="0" u="none" strike="noStrike" kern="0" cap="none" spc="0" normalizeH="0" baseline="0" noProof="0" dirty="0">
                <a:ln>
                  <a:noFill/>
                </a:ln>
                <a:solidFill>
                  <a:srgbClr val="201E50"/>
                </a:solidFill>
                <a:effectLst/>
                <a:uLnTx/>
                <a:uFillTx/>
                <a:latin typeface="Times New Roman"/>
              </a:rPr>
              <a:t> performance and effectiveness.”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272410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651692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Do Organizations Have a Uniform Cultures?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5" name="TextBox 14">
            <a:extLst>
              <a:ext uri="{FF2B5EF4-FFF2-40B4-BE49-F238E27FC236}">
                <a16:creationId xmlns:a16="http://schemas.microsoft.com/office/drawing/2014/main" xmlns="" id="{067CFA50-D109-84D1-6206-83AD6F85ACFC}"/>
              </a:ext>
            </a:extLst>
          </p:cNvPr>
          <p:cNvSpPr txBox="1"/>
          <p:nvPr/>
        </p:nvSpPr>
        <p:spPr>
          <a:xfrm>
            <a:off x="2999935" y="1638840"/>
            <a:ext cx="6224954" cy="1101840"/>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Dominant Culture</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Expresses the core values that are shared by a majority of the organization’s members</a:t>
            </a:r>
          </a:p>
        </p:txBody>
      </p:sp>
    </p:spTree>
    <p:extLst>
      <p:ext uri="{BB962C8B-B14F-4D97-AF65-F5344CB8AC3E}">
        <p14:creationId xmlns:p14="http://schemas.microsoft.com/office/powerpoint/2010/main" val="666878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651692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Do Organizations Have a Uniform Cultures?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5" name="TextBox 14">
            <a:extLst>
              <a:ext uri="{FF2B5EF4-FFF2-40B4-BE49-F238E27FC236}">
                <a16:creationId xmlns:a16="http://schemas.microsoft.com/office/drawing/2014/main" xmlns="" id="{067CFA50-D109-84D1-6206-83AD6F85ACFC}"/>
              </a:ext>
            </a:extLst>
          </p:cNvPr>
          <p:cNvSpPr txBox="1"/>
          <p:nvPr/>
        </p:nvSpPr>
        <p:spPr>
          <a:xfrm>
            <a:off x="2999935" y="1638840"/>
            <a:ext cx="6224954" cy="1406539"/>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Subcultures</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Mini cultures within an organization, typically defined by department designations and geographical separation</a:t>
            </a:r>
          </a:p>
        </p:txBody>
      </p:sp>
    </p:spTree>
    <p:extLst>
      <p:ext uri="{BB962C8B-B14F-4D97-AF65-F5344CB8AC3E}">
        <p14:creationId xmlns:p14="http://schemas.microsoft.com/office/powerpoint/2010/main" val="19628978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651692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Do Organizations Have a Uniform Cultures?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5" name="TextBox 14">
            <a:extLst>
              <a:ext uri="{FF2B5EF4-FFF2-40B4-BE49-F238E27FC236}">
                <a16:creationId xmlns:a16="http://schemas.microsoft.com/office/drawing/2014/main" xmlns="" id="{067CFA50-D109-84D1-6206-83AD6F85ACFC}"/>
              </a:ext>
            </a:extLst>
          </p:cNvPr>
          <p:cNvSpPr txBox="1"/>
          <p:nvPr/>
        </p:nvSpPr>
        <p:spPr>
          <a:xfrm>
            <a:off x="2999935" y="1638840"/>
            <a:ext cx="6224954" cy="1101840"/>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Strong Culture</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 culture in which the core values are intensely held and widely shared</a:t>
            </a:r>
          </a:p>
        </p:txBody>
      </p:sp>
    </p:spTree>
    <p:extLst>
      <p:ext uri="{BB962C8B-B14F-4D97-AF65-F5344CB8AC3E}">
        <p14:creationId xmlns:p14="http://schemas.microsoft.com/office/powerpoint/2010/main" val="28347465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Do Cultures Do?</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025717"/>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Culture’s Functions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Defines the boundary between one organization and others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Conveys a sense of identity for its members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Facilitates the generation of commitment to something larger than self-interest.</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Serves as a sense-making and control mechanism  for fitting employees in the organization</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0396745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26131" y="574267"/>
            <a:ext cx="5719900" cy="461665"/>
          </a:xfrm>
          <a:prstGeom prst="rect">
            <a:avLst/>
          </a:prstGeom>
          <a:noFill/>
        </p:spPr>
        <p:txBody>
          <a:bodyPr wrap="square" rtlCol="0">
            <a:spAutoFit/>
          </a:bodyPr>
          <a:lstStyle/>
          <a:p>
            <a:r>
              <a:rPr lang="en-US" sz="2400" dirty="0">
                <a:solidFill>
                  <a:schemeClr val="bg1"/>
                </a:solidFill>
                <a:cs typeface="Tajawal Medium" panose="00000600000000000000" pitchFamily="2" charset="-78"/>
              </a:rPr>
              <a:t>How Culture Begins?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4C841531-01D3-A45F-12A9-E6C181BE77FE}"/>
              </a:ext>
            </a:extLst>
          </p:cNvPr>
          <p:cNvSpPr txBox="1"/>
          <p:nvPr/>
        </p:nvSpPr>
        <p:spPr>
          <a:xfrm>
            <a:off x="2999935" y="1586518"/>
            <a:ext cx="6224954" cy="3677930"/>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Stems from the actions of the founders:</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Founders hire and keep only employees who think and feel the same way they do.</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Founders indoctrinate and socialize these employees to their way of thinking and feeling.</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founders’ own behavior acts as a role model that encourages employees to identify with them and thereby internalize their beliefs, values, and assumptions.</a:t>
            </a:r>
          </a:p>
        </p:txBody>
      </p:sp>
    </p:spTree>
    <p:extLst>
      <p:ext uri="{BB962C8B-B14F-4D97-AF65-F5344CB8AC3E}">
        <p14:creationId xmlns:p14="http://schemas.microsoft.com/office/powerpoint/2010/main" val="24025253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How Organizational Culture Form?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1174" y="1709737"/>
            <a:ext cx="6889652" cy="1274195"/>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Organizational cultures are derived from the founder</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They are sustained through managerial action</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graphicFrame>
        <p:nvGraphicFramePr>
          <p:cNvPr id="13" name="Object 2">
            <a:extLst>
              <a:ext uri="{FF2B5EF4-FFF2-40B4-BE49-F238E27FC236}">
                <a16:creationId xmlns:a16="http://schemas.microsoft.com/office/drawing/2014/main" xmlns="" id="{22040A97-564E-5FC5-5C6E-FF4D4E60E679}"/>
              </a:ext>
            </a:extLst>
          </p:cNvPr>
          <p:cNvGraphicFramePr>
            <a:graphicFrameLocks noChangeAspect="1"/>
          </p:cNvGraphicFramePr>
          <p:nvPr>
            <p:extLst>
              <p:ext uri="{D42A27DB-BD31-4B8C-83A1-F6EECF244321}">
                <p14:modId xmlns:p14="http://schemas.microsoft.com/office/powerpoint/2010/main" val="3779148833"/>
              </p:ext>
            </p:extLst>
          </p:nvPr>
        </p:nvGraphicFramePr>
        <p:xfrm>
          <a:off x="2440788" y="3192658"/>
          <a:ext cx="7100038" cy="1760342"/>
        </p:xfrm>
        <a:graphic>
          <a:graphicData uri="http://schemas.openxmlformats.org/presentationml/2006/ole">
            <mc:AlternateContent xmlns:mc="http://schemas.openxmlformats.org/markup-compatibility/2006">
              <mc:Choice xmlns:v="urn:schemas-microsoft-com:vml" Requires="v">
                <p:oleObj spid="_x0000_s1026" name="Photo Editor Photo" r:id="rId7" imgW="7838095" imgH="2085714" progId="MSPhotoEd.3">
                  <p:embed/>
                </p:oleObj>
              </mc:Choice>
              <mc:Fallback>
                <p:oleObj name="Photo Editor Photo" r:id="rId7" imgW="7838095" imgH="2085714" progId="MSPhotoEd.3">
                  <p:embed/>
                  <p:pic>
                    <p:nvPicPr>
                      <p:cNvPr id="22535" name="Object 2">
                        <a:extLst>
                          <a:ext uri="{FF2B5EF4-FFF2-40B4-BE49-F238E27FC236}">
                            <a16:creationId xmlns:a16="http://schemas.microsoft.com/office/drawing/2014/main" xmlns="" id="{AE8B3AA2-2CC2-2E5D-0023-9221A8E8FCF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40788" y="3192658"/>
                        <a:ext cx="7100038" cy="1760342"/>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28694959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620232"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How Organizational Culture is transferred to employees?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713365"/>
            <a:ext cx="6889652" cy="2948499"/>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Schein (1992), states the method through which cultures are transferred from founders to their employees. He believes the leaders transfer their cultures to their followers through some internal mechanisms:</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Through what they pay attention to and reward.</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(2) Through the ways they allocate resources.</a:t>
            </a:r>
          </a:p>
          <a:p>
            <a:pPr marR="0" lvl="1" algn="l" defTabSz="914400" rtl="0" eaLnBrk="1" fontAlgn="base" latinLnBrk="0" hangingPunct="1">
              <a:lnSpc>
                <a:spcPct val="100000"/>
              </a:lnSpc>
              <a:spcBef>
                <a:spcPct val="20000"/>
              </a:spcBef>
              <a:spcAft>
                <a:spcPct val="0"/>
              </a:spcAft>
              <a:buClrTx/>
              <a:buSzTx/>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1256814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How Organizational Culture is transferred to employees?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2739211"/>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(3) Through the role modeling they do.</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(4) Through the way they react and deal with different problems and critical situations.</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(5) Through the criteria they use for recruitment, selection, and promotion. </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And accordingly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in general transfer their cultures to new employees through same mechanism as above.</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2993763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Quinn</a:t>
            </a:r>
            <a:r>
              <a:rPr kumimoji="0" lang="en-US" altLang="ar-EG" sz="2400" b="0" i="0" u="none" strike="noStrike" kern="0" cap="none" spc="0" normalizeH="0" baseline="0" noProof="0" dirty="0">
                <a:ln>
                  <a:noFill/>
                </a:ln>
                <a:solidFill>
                  <a:srgbClr val="336699"/>
                </a:solidFill>
                <a:effectLst/>
                <a:uLnTx/>
                <a:uFillTx/>
                <a:latin typeface="Calibri"/>
                <a:ea typeface="+mj-ea"/>
                <a:cs typeface="Arial" panose="020B0604020202020204" pitchFamily="34" charset="0"/>
              </a:rPr>
              <a:t> </a:t>
            </a:r>
            <a:r>
              <a:rPr lang="en-US" altLang="ar-EG" sz="2400" dirty="0">
                <a:solidFill>
                  <a:schemeClr val="bg1"/>
                </a:solidFill>
                <a:cs typeface="Tajawal Medium" panose="00000600000000000000" pitchFamily="2" charset="-78"/>
              </a:rPr>
              <a:t>Rohrbaugh’s types of organizational culture</a:t>
            </a:r>
            <a:r>
              <a:rPr lang="en-US" sz="2400" dirty="0">
                <a:solidFill>
                  <a:schemeClr val="bg1"/>
                </a:solidFill>
                <a:cs typeface="Tajawal Medium" panose="00000600000000000000" pitchFamily="2" charset="-78"/>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pic>
        <p:nvPicPr>
          <p:cNvPr id="13" name="Content Placeholder 3">
            <a:extLst>
              <a:ext uri="{FF2B5EF4-FFF2-40B4-BE49-F238E27FC236}">
                <a16:creationId xmlns:a16="http://schemas.microsoft.com/office/drawing/2014/main" xmlns="" id="{83A4B1C7-4C11-E9CE-DE61-B7D66FAE86B4}"/>
              </a:ext>
            </a:extLst>
          </p:cNvPr>
          <p:cNvPicPr>
            <a:picLocks/>
          </p:cNvPicPr>
          <p:nvPr/>
        </p:nvPicPr>
        <p:blipFill>
          <a:blip r:embed="rId6">
            <a:extLst>
              <a:ext uri="{28A0092B-C50C-407E-A947-70E740481C1C}">
                <a14:useLocalDpi xmlns:a14="http://schemas.microsoft.com/office/drawing/2010/main" val="0"/>
              </a:ext>
            </a:extLst>
          </a:blip>
          <a:srcRect/>
          <a:stretch>
            <a:fillRect/>
          </a:stretch>
        </p:blipFill>
        <p:spPr bwMode="auto">
          <a:xfrm>
            <a:off x="2440788" y="1647649"/>
            <a:ext cx="6553200" cy="4081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37102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Hierarchy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2135969"/>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2000" b="1" i="0" u="none" strike="noStrike" kern="0" cap="none" spc="0" normalizeH="0" baseline="0" noProof="0">
                <a:ln>
                  <a:noFill/>
                </a:ln>
                <a:solidFill>
                  <a:srgbClr val="CC6600"/>
                </a:solidFill>
                <a:effectLst/>
                <a:uLnTx/>
                <a:uFillTx/>
                <a:latin typeface="Times New Roman" pitchFamily="18" charset="0"/>
                <a:ea typeface="+mn-ea"/>
                <a:cs typeface="+mn-cs"/>
              </a:rPr>
              <a:t>Hierarchy culture can be described by clear lines of decision-making, authority, standardized rules and procedures, and control and accountability mechanisms were valued as the keys to success.</a:t>
            </a:r>
          </a:p>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kumimoji="0" lang="en-US" sz="2000" b="1" i="0" u="none" strike="noStrike" kern="0" cap="none" spc="0" normalizeH="0" baseline="0" noProof="0">
                <a:ln>
                  <a:noFill/>
                </a:ln>
                <a:solidFill>
                  <a:srgbClr val="CC6600"/>
                </a:solidFill>
                <a:effectLst/>
                <a:uLnTx/>
                <a:uFillTx/>
                <a:latin typeface="Times New Roman" pitchFamily="18" charset="0"/>
                <a:ea typeface="+mn-ea"/>
                <a:cs typeface="+mn-cs"/>
              </a:rPr>
              <a:t> </a:t>
            </a:r>
          </a:p>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kumimoji="0" lang="en-US" sz="2400" b="1" i="0" u="none" strike="noStrike" kern="0" cap="none" spc="0" normalizeH="0" baseline="0" noProof="0">
                <a:ln>
                  <a:noFill/>
                </a:ln>
                <a:solidFill>
                  <a:srgbClr val="CC6600"/>
                </a:solidFill>
                <a:effectLst/>
                <a:uLnTx/>
                <a:uFillTx/>
                <a:latin typeface="Times New Roman" pitchFamily="18" charset="0"/>
                <a:ea typeface="+mn-ea"/>
                <a:cs typeface="+mn-cs"/>
              </a:rPr>
              <a:t> </a:t>
            </a:r>
            <a:endParaRPr kumimoji="0" 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6806925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Market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2554545"/>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The term market is not synonymous with the marketing; rather, it refers to a type of </a:t>
            </a:r>
            <a:r>
              <a:rPr kumimoji="0" lang="en-US" sz="20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 that functions as a market itself. It is a result oriented </a:t>
            </a:r>
            <a:r>
              <a:rPr kumimoji="0" lang="en-US" sz="20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 The major concern is getting the job done. People are competitive and goal oriented. The leaders are hard drivers, producers, and competitors. They are tough and demanding. The glue that holds the </a:t>
            </a:r>
            <a:r>
              <a:rPr kumimoji="0" lang="en-US" sz="20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 together is the emphasis on winning. </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8864053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Market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1631216"/>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Reputation and success are common concerns. The long term focus is on competitive actions and achievement of measurable goals and targets. Success is defined in terms of market share and penetration. The </a:t>
            </a:r>
            <a:r>
              <a:rPr kumimoji="0" lang="en-US" sz="20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organisational</a:t>
            </a: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 style is hard-driving competitiveness.</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1146407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Clan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1938992"/>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It is called a Clan because of its similarity to a family-type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in which the clan culture is dominant seem more like extended families than economic entities. Instead of the rules and procedures of hierarchies, the clan culture is typified by a friendly place to work where people share a lot of themselves. </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8439851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Clan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2554545"/>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Leaders are thought of as mentors and perhaps as parent figures.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is held together by loyalty and tradition. Commitment is high. The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emphasises</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the long-term benefit of individual development, with high cohesion and morale being important. Success is defined in terms of internal climate and concern for people.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places a premium on teamwork, participation, and consensus </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42097882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Adhocracy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1938992"/>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It is characterized by a dynamic, entrepreneurial, and creative work place. People are encouraged to take risks and initiate new and innovative ideas. Effective leadership is visionary, innovative, and risk-oriented. The glue that holds the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together is commitment to experimentation and innovation.  </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196740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Adhocracy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2308324"/>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emphasis is on being at the leading edge of new knowledge, products, and services. Readiness for change and meeting new challenges are important. The long-term emphasis of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is on rapid growth and acquiring new resources. Success means producing unique and original products and services.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5714871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7" y="473085"/>
            <a:ext cx="6768247"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and Organizational Life Cycle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C5472C94-F2F7-4203-1182-10BE7D7D1E3F}"/>
              </a:ext>
            </a:extLst>
          </p:cNvPr>
          <p:cNvSpPr txBox="1"/>
          <p:nvPr/>
        </p:nvSpPr>
        <p:spPr>
          <a:xfrm>
            <a:off x="2766935" y="1610200"/>
            <a:ext cx="6457954" cy="1754326"/>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According to Cameron and Quinn (1983), researches evidently show that both new and small organizations tend to progress through a predictable pattern of organization culture changes without recognizing that they do so, </a:t>
            </a:r>
          </a:p>
        </p:txBody>
      </p:sp>
    </p:spTree>
    <p:extLst>
      <p:ext uri="{BB962C8B-B14F-4D97-AF65-F5344CB8AC3E}">
        <p14:creationId xmlns:p14="http://schemas.microsoft.com/office/powerpoint/2010/main" val="28497939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7" y="473085"/>
            <a:ext cx="6768247"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and Organizational Life Cycle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C5472C94-F2F7-4203-1182-10BE7D7D1E3F}"/>
              </a:ext>
            </a:extLst>
          </p:cNvPr>
          <p:cNvSpPr txBox="1"/>
          <p:nvPr/>
        </p:nvSpPr>
        <p:spPr>
          <a:xfrm>
            <a:off x="2766935" y="1610200"/>
            <a:ext cx="6457954" cy="2086725"/>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while culture change occurs in a less predictable pattern in large and mature organizations in a way that must generally be managed consciously. Moreover, they align organizations' progresses over time with the type of culture they acquire or must acquire</a:t>
            </a:r>
          </a:p>
        </p:txBody>
      </p:sp>
    </p:spTree>
    <p:extLst>
      <p:ext uri="{BB962C8B-B14F-4D97-AF65-F5344CB8AC3E}">
        <p14:creationId xmlns:p14="http://schemas.microsoft.com/office/powerpoint/2010/main" val="36170092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651048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and Organizational Life Cycle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pic>
        <p:nvPicPr>
          <p:cNvPr id="13" name="Picture 4">
            <a:extLst>
              <a:ext uri="{FF2B5EF4-FFF2-40B4-BE49-F238E27FC236}">
                <a16:creationId xmlns:a16="http://schemas.microsoft.com/office/drawing/2014/main" xmlns="" id="{AE704C6E-12C6-B2EE-69F3-A5BFE59E06D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66900" y="1349021"/>
            <a:ext cx="84582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087269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E2A1B402-C5FB-59A3-08AF-1C2C389A3A7C}"/>
              </a:ext>
            </a:extLst>
          </p:cNvPr>
          <p:cNvSpPr txBox="1"/>
          <p:nvPr/>
        </p:nvSpPr>
        <p:spPr>
          <a:xfrm>
            <a:off x="2999935" y="1317214"/>
            <a:ext cx="6224954" cy="2769989"/>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On Feb 1, 2003, the space shuttle Columbia and its crew of seven were lost during return to earth.</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 group of distinguished experts was appointed and spent 6 months conducting a thorough investigation of the causes of the accident.</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group of investigators found that Nasa’s current organizational culture contributed to Columbia’s accident.</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t>
            </a:r>
          </a:p>
        </p:txBody>
      </p:sp>
    </p:spTree>
    <p:extLst>
      <p:ext uri="{BB962C8B-B14F-4D97-AF65-F5344CB8AC3E}">
        <p14:creationId xmlns:p14="http://schemas.microsoft.com/office/powerpoint/2010/main" val="8873978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E2A1B402-C5FB-59A3-08AF-1C2C389A3A7C}"/>
              </a:ext>
            </a:extLst>
          </p:cNvPr>
          <p:cNvSpPr txBox="1"/>
          <p:nvPr/>
        </p:nvSpPr>
        <p:spPr>
          <a:xfrm>
            <a:off x="2999935" y="1317214"/>
            <a:ext cx="6224954" cy="1815882"/>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As a result, Nasa decided to conduct an organizational culture change program.</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BST was selected to assess Nasa’s current organizational culture, decide on the new preferred culture and develop and implement a culture change program.</a:t>
            </a:r>
          </a:p>
        </p:txBody>
      </p:sp>
    </p:spTree>
    <p:extLst>
      <p:ext uri="{BB962C8B-B14F-4D97-AF65-F5344CB8AC3E}">
        <p14:creationId xmlns:p14="http://schemas.microsoft.com/office/powerpoint/2010/main" val="39968455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3157788"/>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Negative aspects includes:</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Nasa’s current organizational culture does not reflect the agency’s espoused core values of (a) safety ( Nasa has not created an organizational culture that is fully supportive of safety and its people do not feel comfortable to raise their safety concerns to their management) , (b)people ( Do not feel that they are highly respected and appreciated by the organization), </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3375776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3157788"/>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excellence ( is only seen and valued when it comes to technical work, yet the culture does not value other organizational aspects like management skills, supportive administrative functions and creating an environment that encourages excellence in communication) and (d) integrity ( there are some signals that raising of issues by people is not welcome)</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1709320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1421928"/>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(2) The current culture reflects an organization transformation with many on going initiatives and lack of a clear sense at working level of how it all fits together. </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3085080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349021"/>
            <a:ext cx="7016262" cy="3231654"/>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Recommended Organizational culture change plan includes: </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Change in processes: Guiding principles must underlie the definition of Nasa’s desired culture , serve as a frame work for mission safety improvements at Nasa and help inform every one about the consideration that should be reflected in day to day actions and decisions. </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6577847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349021"/>
            <a:ext cx="7016262" cy="2160591"/>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Recommended Organizational culture change plan includes: </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(2) Leadership behavior: Through a set of behavior- based tools , they will work on changing Nasa’s leaders’ behavior as they are key to changing  Nasa’s organizational culture. </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1073120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7" y="473085"/>
            <a:ext cx="7157915"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Impact of National Culture on Organizational Culture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349021"/>
            <a:ext cx="7016262" cy="2419124"/>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lang="en-US" sz="2400" b="1" i="0">
                <a:solidFill>
                  <a:srgbClr val="202124"/>
                </a:solidFill>
                <a:effectLst/>
                <a:latin typeface="arial" panose="020B0604020202020204" pitchFamily="34" charset="0"/>
              </a:rPr>
              <a:t>National culture tends to influence the organizational culture</a:t>
            </a:r>
            <a:r>
              <a:rPr lang="en-US" sz="2400" b="0" i="0">
                <a:solidFill>
                  <a:srgbClr val="202124"/>
                </a:solidFill>
                <a:effectLst/>
                <a:latin typeface="arial" panose="020B0604020202020204" pitchFamily="34" charset="0"/>
              </a:rPr>
              <a:t>. Culture is the function of social norm, ethics, value system and behavioral pattern, which may vary from country to country. It is difficult to transport and implant Organizational culture in another country.</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5340594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Global Implications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83428" y="1668297"/>
            <a:ext cx="6889652" cy="367485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Organization cultures, while strong, can’t ignore local culture</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Managers should be more culturally sensitive by:</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Speaking slowly and in a low tone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Listening more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Avoiding discussions of religion or politics</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All global firms (not just U.S. firms) need to be more culturally sensitive</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5422834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Summary and Managerial Implications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66935" y="1349021"/>
            <a:ext cx="6906145" cy="2757678"/>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Strong cultures are difficult for managers to change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In the short run, strong cultures should be considered fixed</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Selecting new hires that fit well in the organizational culture is critical for motivation, job satisfaction, commitment, and turnover</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183602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Summary and Managerial Implications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766935" y="1349021"/>
            <a:ext cx="6906145" cy="201285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Socialization into the corporate culture is important</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As a manager, your actions as a role model help create the cultural values of ethics, spirituality, and a positive culture</a:t>
            </a: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2452546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6058</TotalTime>
  <Words>1821</Words>
  <Application>Microsoft Office PowerPoint</Application>
  <PresentationFormat>Widescreen</PresentationFormat>
  <Paragraphs>254</Paragraphs>
  <Slides>36</Slides>
  <Notes>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36</vt:i4>
      </vt:variant>
    </vt:vector>
  </HeadingPairs>
  <TitlesOfParts>
    <vt:vector size="45" baseType="lpstr">
      <vt:lpstr>arial</vt:lpstr>
      <vt:lpstr>arial</vt:lpstr>
      <vt:lpstr>Calibri</vt:lpstr>
      <vt:lpstr>Calibri Light</vt:lpstr>
      <vt:lpstr>Tajawal Medium</vt:lpstr>
      <vt:lpstr>Times New Roman</vt:lpstr>
      <vt:lpstr>Wingdings</vt:lpstr>
      <vt:lpstr>Office Theme</vt:lpstr>
      <vt:lpstr>Photo Editor Photo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El Leithy</dc:creator>
  <cp:lastModifiedBy>Microsoft account</cp:lastModifiedBy>
  <cp:revision>229</cp:revision>
  <dcterms:created xsi:type="dcterms:W3CDTF">2022-05-27T10:44:51Z</dcterms:created>
  <dcterms:modified xsi:type="dcterms:W3CDTF">2023-03-17T06:06:25Z</dcterms:modified>
</cp:coreProperties>
</file>