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7"/>
  </p:notesMasterIdLst>
  <p:sldIdLst>
    <p:sldId id="543" r:id="rId5"/>
    <p:sldId id="549" r:id="rId6"/>
    <p:sldId id="550" r:id="rId7"/>
    <p:sldId id="555" r:id="rId8"/>
    <p:sldId id="556" r:id="rId9"/>
    <p:sldId id="557" r:id="rId10"/>
    <p:sldId id="558" r:id="rId11"/>
    <p:sldId id="559" r:id="rId12"/>
    <p:sldId id="560" r:id="rId13"/>
    <p:sldId id="561" r:id="rId14"/>
    <p:sldId id="562" r:id="rId15"/>
    <p:sldId id="563" r:id="rId16"/>
    <p:sldId id="564" r:id="rId17"/>
    <p:sldId id="565" r:id="rId18"/>
    <p:sldId id="566" r:id="rId19"/>
    <p:sldId id="567" r:id="rId20"/>
    <p:sldId id="568" r:id="rId21"/>
    <p:sldId id="569" r:id="rId22"/>
    <p:sldId id="570" r:id="rId23"/>
    <p:sldId id="571" r:id="rId24"/>
    <p:sldId id="572" r:id="rId25"/>
    <p:sldId id="573" r:id="rId26"/>
    <p:sldId id="574" r:id="rId27"/>
    <p:sldId id="575" r:id="rId28"/>
    <p:sldId id="576" r:id="rId29"/>
    <p:sldId id="577" r:id="rId30"/>
    <p:sldId id="578" r:id="rId31"/>
    <p:sldId id="579" r:id="rId32"/>
    <p:sldId id="580" r:id="rId33"/>
    <p:sldId id="581" r:id="rId34"/>
    <p:sldId id="582" r:id="rId35"/>
    <p:sldId id="583" r:id="rId36"/>
    <p:sldId id="584" r:id="rId37"/>
    <p:sldId id="585" r:id="rId38"/>
    <p:sldId id="586" r:id="rId39"/>
    <p:sldId id="587" r:id="rId40"/>
    <p:sldId id="588" r:id="rId41"/>
    <p:sldId id="589" r:id="rId42"/>
    <p:sldId id="590" r:id="rId43"/>
    <p:sldId id="591" r:id="rId44"/>
    <p:sldId id="592" r:id="rId45"/>
    <p:sldId id="593" r:id="rId46"/>
    <p:sldId id="594" r:id="rId47"/>
    <p:sldId id="595" r:id="rId48"/>
    <p:sldId id="596" r:id="rId49"/>
    <p:sldId id="597" r:id="rId50"/>
    <p:sldId id="598" r:id="rId51"/>
    <p:sldId id="599" r:id="rId52"/>
    <p:sldId id="600" r:id="rId53"/>
    <p:sldId id="601" r:id="rId54"/>
    <p:sldId id="602" r:id="rId55"/>
    <p:sldId id="34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3"/>
            <p14:sldId id="549"/>
            <p14:sldId id="550"/>
            <p14:sldId id="555"/>
            <p14:sldId id="556"/>
            <p14:sldId id="557"/>
            <p14:sldId id="558"/>
            <p14:sldId id="559"/>
            <p14:sldId id="560"/>
            <p14:sldId id="561"/>
            <p14:sldId id="562"/>
            <p14:sldId id="563"/>
            <p14:sldId id="564"/>
            <p14:sldId id="565"/>
            <p14:sldId id="566"/>
            <p14:sldId id="567"/>
            <p14:sldId id="568"/>
            <p14:sldId id="569"/>
            <p14:sldId id="570"/>
            <p14:sldId id="571"/>
            <p14:sldId id="572"/>
            <p14:sldId id="573"/>
            <p14:sldId id="574"/>
            <p14:sldId id="575"/>
            <p14:sldId id="576"/>
            <p14:sldId id="577"/>
            <p14:sldId id="578"/>
            <p14:sldId id="579"/>
            <p14:sldId id="580"/>
            <p14:sldId id="581"/>
            <p14:sldId id="582"/>
            <p14:sldId id="583"/>
            <p14:sldId id="584"/>
            <p14:sldId id="585"/>
            <p14:sldId id="586"/>
            <p14:sldId id="587"/>
            <p14:sldId id="588"/>
            <p14:sldId id="589"/>
            <p14:sldId id="590"/>
            <p14:sldId id="591"/>
            <p14:sldId id="592"/>
            <p14:sldId id="593"/>
            <p14:sldId id="594"/>
            <p14:sldId id="595"/>
            <p14:sldId id="596"/>
            <p14:sldId id="597"/>
            <p14:sldId id="598"/>
            <p14:sldId id="599"/>
            <p14:sldId id="600"/>
            <p14:sldId id="601"/>
            <p14:sldId id="602"/>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FFFFFF"/>
    <a:srgbClr val="2D3956"/>
    <a:srgbClr val="000000"/>
    <a:srgbClr val="669BBC"/>
    <a:srgbClr val="8E5A6D"/>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697"/>
    <p:restoredTop sz="93846" autoAdjust="0"/>
  </p:normalViewPr>
  <p:slideViewPr>
    <p:cSldViewPr snapToGrid="0">
      <p:cViewPr varScale="1">
        <p:scale>
          <a:sx n="64" d="100"/>
          <a:sy n="64" d="100"/>
        </p:scale>
        <p:origin x="1278"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tableStyles" Target="tableStyle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notesMaster" Target="notesMasters/notesMaster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s>
</file>

<file path=ppt/diagrams/_rels/data3.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svg"/><Relationship Id="rId1" Type="http://schemas.openxmlformats.org/officeDocument/2006/relationships/image" Target="../media/image5.svg"/><Relationship Id="rId6" Type="http://schemas.openxmlformats.org/officeDocument/2006/relationships/image" Target="../media/image10.svg"/><Relationship Id="rId5" Type="http://schemas.openxmlformats.org/officeDocument/2006/relationships/image" Target="../media/image9.svg"/><Relationship Id="rId4" Type="http://schemas.openxmlformats.org/officeDocument/2006/relationships/image" Target="../media/image8.svg"/></Relationships>
</file>

<file path=ppt/diagrams/_rels/drawing3.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svg"/><Relationship Id="rId1" Type="http://schemas.openxmlformats.org/officeDocument/2006/relationships/image" Target="../media/image5.svg"/><Relationship Id="rId6" Type="http://schemas.openxmlformats.org/officeDocument/2006/relationships/image" Target="../media/image10.svg"/><Relationship Id="rId5" Type="http://schemas.openxmlformats.org/officeDocument/2006/relationships/image" Target="../media/image9.svg"/><Relationship Id="rId4" Type="http://schemas.openxmlformats.org/officeDocument/2006/relationships/image" Target="../media/image8.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0F7F36-B18A-4893-80CB-C5DA1C692E45}" type="doc">
      <dgm:prSet loTypeId="urn:microsoft.com/office/officeart/2016/7/layout/BasicLinearProcessNumbered" loCatId="process" qsTypeId="urn:microsoft.com/office/officeart/2005/8/quickstyle/simple1" qsCatId="simple" csTypeId="urn:microsoft.com/office/officeart/2005/8/colors/accent1_2" csCatId="accent1" phldr="1"/>
      <dgm:spPr/>
      <dgm:t>
        <a:bodyPr/>
        <a:lstStyle/>
        <a:p>
          <a:endParaRPr lang="en-US"/>
        </a:p>
      </dgm:t>
    </dgm:pt>
    <dgm:pt modelId="{DA675FDC-F7D7-4A51-9C47-FD9CCCAB512F}">
      <dgm:prSet/>
      <dgm:spPr/>
      <dgm:t>
        <a:bodyPr/>
        <a:lstStyle/>
        <a:p>
          <a:pPr algn="l"/>
          <a:r>
            <a:rPr lang="en-US" altLang="ar-JO" dirty="0"/>
            <a:t>Explain the advantages and disadvantages of a sole proprietorship and a partnership.</a:t>
          </a:r>
          <a:endParaRPr lang="ar-EG" altLang="ar-JO" dirty="0"/>
        </a:p>
        <a:p>
          <a:pPr algn="r"/>
          <a:r>
            <a:rPr lang="ar-EG" altLang="ar-JO" dirty="0"/>
            <a:t> شرح مزايا وعيوب الملكية الفردية والشراكة.</a:t>
          </a:r>
          <a:endParaRPr lang="en-US" dirty="0"/>
        </a:p>
      </dgm:t>
    </dgm:pt>
    <dgm:pt modelId="{78389A05-8CBE-4576-BFD1-4E13989DAB82}" type="parTrans" cxnId="{07911A54-F251-4A7A-826A-266808DCDE4A}">
      <dgm:prSet/>
      <dgm:spPr/>
      <dgm:t>
        <a:bodyPr/>
        <a:lstStyle/>
        <a:p>
          <a:endParaRPr lang="en-US"/>
        </a:p>
      </dgm:t>
    </dgm:pt>
    <dgm:pt modelId="{65CB1FED-A658-401D-8B8F-8AA7F15E30D1}" type="sibTrans" cxnId="{07911A54-F251-4A7A-826A-266808DCDE4A}">
      <dgm:prSet phldrT="1" phldr="0"/>
      <dgm:spPr/>
      <dgm:t>
        <a:bodyPr/>
        <a:lstStyle/>
        <a:p>
          <a:r>
            <a:rPr lang="en-US"/>
            <a:t>1</a:t>
          </a:r>
        </a:p>
      </dgm:t>
    </dgm:pt>
    <dgm:pt modelId="{30C03686-5CD4-4341-AB7F-235602341EC6}">
      <dgm:prSet/>
      <dgm:spPr/>
      <dgm:t>
        <a:bodyPr/>
        <a:lstStyle/>
        <a:p>
          <a:pPr algn="l" rtl="0"/>
          <a:r>
            <a:rPr lang="en-US" altLang="ar-JO" dirty="0"/>
            <a:t>Describe the similarities and differences of the C corporation and the S corporation.</a:t>
          </a:r>
          <a:endParaRPr lang="ar-EG" altLang="ar-JO" dirty="0"/>
        </a:p>
        <a:p>
          <a:pPr algn="r" rtl="1"/>
          <a:r>
            <a:rPr lang="ar-EG" altLang="ar-JO" dirty="0"/>
            <a:t>وصف أوجه التشابه والاختلاف بين شركة </a:t>
          </a:r>
          <a:r>
            <a:rPr lang="en-US" altLang="ar-JO" dirty="0"/>
            <a:t> C </a:t>
          </a:r>
          <a:r>
            <a:rPr lang="ar-EG" altLang="ar-JO" dirty="0"/>
            <a:t>وشركة </a:t>
          </a:r>
          <a:r>
            <a:rPr lang="en-US" altLang="ar-JO" dirty="0"/>
            <a:t>S</a:t>
          </a:r>
        </a:p>
      </dgm:t>
    </dgm:pt>
    <dgm:pt modelId="{75A09E2D-BBF6-3A4B-95E1-8B7B2AF3D46C}" type="parTrans" cxnId="{6F7489CA-F9EE-4442-9619-75CB3584A8E3}">
      <dgm:prSet/>
      <dgm:spPr/>
      <dgm:t>
        <a:bodyPr/>
        <a:lstStyle/>
        <a:p>
          <a:endParaRPr lang="en-US"/>
        </a:p>
      </dgm:t>
    </dgm:pt>
    <dgm:pt modelId="{7988F77E-CD14-7E4C-970D-6DA6E3F9A355}" type="sibTrans" cxnId="{6F7489CA-F9EE-4442-9619-75CB3584A8E3}">
      <dgm:prSet phldrT="2" phldr="0"/>
      <dgm:spPr/>
      <dgm:t>
        <a:bodyPr/>
        <a:lstStyle/>
        <a:p>
          <a:r>
            <a:rPr lang="en-US"/>
            <a:t>2</a:t>
          </a:r>
        </a:p>
      </dgm:t>
    </dgm:pt>
    <dgm:pt modelId="{9DF1EA0A-CBCD-624D-9171-1E74A9D1D150}">
      <dgm:prSet/>
      <dgm:spPr/>
      <dgm:t>
        <a:bodyPr/>
        <a:lstStyle/>
        <a:p>
          <a:pPr algn="l" rtl="0"/>
          <a:r>
            <a:rPr lang="en-US" b="0" dirty="0"/>
            <a:t>Understand the characteristics of the limited liability company.</a:t>
          </a:r>
        </a:p>
        <a:p>
          <a:pPr algn="r" rtl="1"/>
          <a:r>
            <a:rPr lang="en-US" b="0" dirty="0"/>
            <a:t> </a:t>
          </a:r>
          <a:r>
            <a:rPr lang="ar-EG" altLang="ar-JO" dirty="0"/>
            <a:t>فهم خصائص الشركة ذات المسؤولية المحدودة. </a:t>
          </a:r>
          <a:endParaRPr lang="en-US" altLang="ar-JO" dirty="0"/>
        </a:p>
      </dgm:t>
    </dgm:pt>
    <dgm:pt modelId="{78D2FBC8-A507-A644-9889-F88EF0E051D7}" type="parTrans" cxnId="{001D95B2-425E-D740-8C4E-FF0E8636E453}">
      <dgm:prSet/>
      <dgm:spPr/>
      <dgm:t>
        <a:bodyPr/>
        <a:lstStyle/>
        <a:p>
          <a:endParaRPr lang="en-US"/>
        </a:p>
      </dgm:t>
    </dgm:pt>
    <dgm:pt modelId="{B53652D0-D31C-DE4C-ABA7-63016467FC8D}" type="sibTrans" cxnId="{001D95B2-425E-D740-8C4E-FF0E8636E453}">
      <dgm:prSet phldrT="3" phldr="0"/>
      <dgm:spPr/>
      <dgm:t>
        <a:bodyPr/>
        <a:lstStyle/>
        <a:p>
          <a:r>
            <a:rPr lang="en-US"/>
            <a:t>3</a:t>
          </a:r>
        </a:p>
      </dgm:t>
    </dgm:pt>
    <dgm:pt modelId="{DE4E4DBF-00AD-BF45-9B93-5E1D3E2B3DAC}">
      <dgm:prSet/>
      <dgm:spPr/>
      <dgm:t>
        <a:bodyPr/>
        <a:lstStyle/>
        <a:p>
          <a:pPr algn="l" rtl="0"/>
          <a:r>
            <a:rPr lang="en-US" b="0" dirty="0"/>
            <a:t>Explain the process of creating a legal entity for a business. </a:t>
          </a:r>
          <a:endParaRPr lang="ar-EG" b="0" dirty="0"/>
        </a:p>
        <a:p>
          <a:pPr algn="r" rtl="1"/>
          <a:r>
            <a:rPr lang="ar-EG" altLang="ar-JO" dirty="0"/>
            <a:t>شرح عملية إنشاء كيان قانوني لنشاط تجاري. </a:t>
          </a:r>
          <a:endParaRPr lang="en-US" altLang="ar-JO" dirty="0"/>
        </a:p>
      </dgm:t>
    </dgm:pt>
    <dgm:pt modelId="{AC89BACA-16A5-0645-914D-0823822CCAFF}" type="parTrans" cxnId="{32D1C2E8-B19F-8641-9532-79D8C9628B2D}">
      <dgm:prSet/>
      <dgm:spPr/>
      <dgm:t>
        <a:bodyPr/>
        <a:lstStyle/>
        <a:p>
          <a:endParaRPr lang="en-US"/>
        </a:p>
      </dgm:t>
    </dgm:pt>
    <dgm:pt modelId="{296504DA-4E2B-7A46-A143-3B946B298821}" type="sibTrans" cxnId="{32D1C2E8-B19F-8641-9532-79D8C9628B2D}">
      <dgm:prSet phldrT="4" phldr="0"/>
      <dgm:spPr/>
      <dgm:t>
        <a:bodyPr/>
        <a:lstStyle/>
        <a:p>
          <a:r>
            <a:rPr lang="en-US"/>
            <a:t>4</a:t>
          </a:r>
        </a:p>
      </dgm:t>
    </dgm:pt>
    <dgm:pt modelId="{165E1ADF-ECB7-D84D-B176-674A062F5620}" type="pres">
      <dgm:prSet presAssocID="{4D0F7F36-B18A-4893-80CB-C5DA1C692E45}" presName="Name0" presStyleCnt="0">
        <dgm:presLayoutVars>
          <dgm:animLvl val="lvl"/>
          <dgm:resizeHandles val="exact"/>
        </dgm:presLayoutVars>
      </dgm:prSet>
      <dgm:spPr/>
    </dgm:pt>
    <dgm:pt modelId="{03771D70-288C-7941-B468-7F78B6F6028C}" type="pres">
      <dgm:prSet presAssocID="{DA675FDC-F7D7-4A51-9C47-FD9CCCAB512F}" presName="compositeNode" presStyleCnt="0">
        <dgm:presLayoutVars>
          <dgm:bulletEnabled val="1"/>
        </dgm:presLayoutVars>
      </dgm:prSet>
      <dgm:spPr/>
    </dgm:pt>
    <dgm:pt modelId="{38DB463E-CDCA-9F42-874A-116356B9E14A}" type="pres">
      <dgm:prSet presAssocID="{DA675FDC-F7D7-4A51-9C47-FD9CCCAB512F}" presName="bgRect" presStyleLbl="bgAccFollowNode1" presStyleIdx="0" presStyleCnt="4"/>
      <dgm:spPr/>
    </dgm:pt>
    <dgm:pt modelId="{9375364D-3525-7A4A-AF47-DE85CB4751A5}" type="pres">
      <dgm:prSet presAssocID="{65CB1FED-A658-401D-8B8F-8AA7F15E30D1}" presName="sibTransNodeCircle" presStyleLbl="alignNode1" presStyleIdx="0" presStyleCnt="8">
        <dgm:presLayoutVars>
          <dgm:chMax val="0"/>
          <dgm:bulletEnabled/>
        </dgm:presLayoutVars>
      </dgm:prSet>
      <dgm:spPr/>
    </dgm:pt>
    <dgm:pt modelId="{7A97EFE9-4922-9040-B03A-666DE024012F}" type="pres">
      <dgm:prSet presAssocID="{DA675FDC-F7D7-4A51-9C47-FD9CCCAB512F}" presName="bottomLine" presStyleLbl="alignNode1" presStyleIdx="1" presStyleCnt="8">
        <dgm:presLayoutVars/>
      </dgm:prSet>
      <dgm:spPr/>
    </dgm:pt>
    <dgm:pt modelId="{C68D3687-2372-554D-89E1-99B46DE8A4F2}" type="pres">
      <dgm:prSet presAssocID="{DA675FDC-F7D7-4A51-9C47-FD9CCCAB512F}" presName="nodeText" presStyleLbl="bgAccFollowNode1" presStyleIdx="0" presStyleCnt="4">
        <dgm:presLayoutVars>
          <dgm:bulletEnabled val="1"/>
        </dgm:presLayoutVars>
      </dgm:prSet>
      <dgm:spPr/>
    </dgm:pt>
    <dgm:pt modelId="{A4C924EA-CDB8-5D42-9515-A9B310554A9C}" type="pres">
      <dgm:prSet presAssocID="{65CB1FED-A658-401D-8B8F-8AA7F15E30D1}" presName="sibTrans" presStyleCnt="0"/>
      <dgm:spPr/>
    </dgm:pt>
    <dgm:pt modelId="{3CE2E627-4C51-274B-86EA-BDA3F3108E45}" type="pres">
      <dgm:prSet presAssocID="{30C03686-5CD4-4341-AB7F-235602341EC6}" presName="compositeNode" presStyleCnt="0">
        <dgm:presLayoutVars>
          <dgm:bulletEnabled val="1"/>
        </dgm:presLayoutVars>
      </dgm:prSet>
      <dgm:spPr/>
    </dgm:pt>
    <dgm:pt modelId="{5E332C19-BF18-2E48-9238-2375B481F858}" type="pres">
      <dgm:prSet presAssocID="{30C03686-5CD4-4341-AB7F-235602341EC6}" presName="bgRect" presStyleLbl="bgAccFollowNode1" presStyleIdx="1" presStyleCnt="4"/>
      <dgm:spPr/>
    </dgm:pt>
    <dgm:pt modelId="{89648563-B73A-8B44-9E56-D80BB3A64777}" type="pres">
      <dgm:prSet presAssocID="{7988F77E-CD14-7E4C-970D-6DA6E3F9A355}" presName="sibTransNodeCircle" presStyleLbl="alignNode1" presStyleIdx="2" presStyleCnt="8">
        <dgm:presLayoutVars>
          <dgm:chMax val="0"/>
          <dgm:bulletEnabled/>
        </dgm:presLayoutVars>
      </dgm:prSet>
      <dgm:spPr/>
    </dgm:pt>
    <dgm:pt modelId="{2946BC43-0CD7-DC4B-9AE1-7835A3A65B18}" type="pres">
      <dgm:prSet presAssocID="{30C03686-5CD4-4341-AB7F-235602341EC6}" presName="bottomLine" presStyleLbl="alignNode1" presStyleIdx="3" presStyleCnt="8">
        <dgm:presLayoutVars/>
      </dgm:prSet>
      <dgm:spPr/>
    </dgm:pt>
    <dgm:pt modelId="{E52C819B-947D-C940-9869-98E2CDA30214}" type="pres">
      <dgm:prSet presAssocID="{30C03686-5CD4-4341-AB7F-235602341EC6}" presName="nodeText" presStyleLbl="bgAccFollowNode1" presStyleIdx="1" presStyleCnt="4">
        <dgm:presLayoutVars>
          <dgm:bulletEnabled val="1"/>
        </dgm:presLayoutVars>
      </dgm:prSet>
      <dgm:spPr/>
    </dgm:pt>
    <dgm:pt modelId="{42A5ED61-0CA3-1E49-B277-15BDD7396396}" type="pres">
      <dgm:prSet presAssocID="{7988F77E-CD14-7E4C-970D-6DA6E3F9A355}" presName="sibTrans" presStyleCnt="0"/>
      <dgm:spPr/>
    </dgm:pt>
    <dgm:pt modelId="{E47C21D9-84D1-DD4A-BAE0-EB48D365A0F7}" type="pres">
      <dgm:prSet presAssocID="{9DF1EA0A-CBCD-624D-9171-1E74A9D1D150}" presName="compositeNode" presStyleCnt="0">
        <dgm:presLayoutVars>
          <dgm:bulletEnabled val="1"/>
        </dgm:presLayoutVars>
      </dgm:prSet>
      <dgm:spPr/>
    </dgm:pt>
    <dgm:pt modelId="{CD774B7F-8481-5A4F-914B-C04BAB7C02AB}" type="pres">
      <dgm:prSet presAssocID="{9DF1EA0A-CBCD-624D-9171-1E74A9D1D150}" presName="bgRect" presStyleLbl="bgAccFollowNode1" presStyleIdx="2" presStyleCnt="4"/>
      <dgm:spPr/>
    </dgm:pt>
    <dgm:pt modelId="{4885487E-1B4E-E646-8256-7701441E4481}" type="pres">
      <dgm:prSet presAssocID="{B53652D0-D31C-DE4C-ABA7-63016467FC8D}" presName="sibTransNodeCircle" presStyleLbl="alignNode1" presStyleIdx="4" presStyleCnt="8">
        <dgm:presLayoutVars>
          <dgm:chMax val="0"/>
          <dgm:bulletEnabled/>
        </dgm:presLayoutVars>
      </dgm:prSet>
      <dgm:spPr/>
    </dgm:pt>
    <dgm:pt modelId="{FFDCBA2C-8478-4C47-BEDB-F5D771DA54C1}" type="pres">
      <dgm:prSet presAssocID="{9DF1EA0A-CBCD-624D-9171-1E74A9D1D150}" presName="bottomLine" presStyleLbl="alignNode1" presStyleIdx="5" presStyleCnt="8">
        <dgm:presLayoutVars/>
      </dgm:prSet>
      <dgm:spPr/>
    </dgm:pt>
    <dgm:pt modelId="{A9E5C87F-0621-AD46-9565-450A6AF427A6}" type="pres">
      <dgm:prSet presAssocID="{9DF1EA0A-CBCD-624D-9171-1E74A9D1D150}" presName="nodeText" presStyleLbl="bgAccFollowNode1" presStyleIdx="2" presStyleCnt="4">
        <dgm:presLayoutVars>
          <dgm:bulletEnabled val="1"/>
        </dgm:presLayoutVars>
      </dgm:prSet>
      <dgm:spPr/>
    </dgm:pt>
    <dgm:pt modelId="{B733166C-F795-424E-B5AD-D1DFA3138F3A}" type="pres">
      <dgm:prSet presAssocID="{B53652D0-D31C-DE4C-ABA7-63016467FC8D}" presName="sibTrans" presStyleCnt="0"/>
      <dgm:spPr/>
    </dgm:pt>
    <dgm:pt modelId="{5E683986-C9FE-D649-AD92-F79EA75007EA}" type="pres">
      <dgm:prSet presAssocID="{DE4E4DBF-00AD-BF45-9B93-5E1D3E2B3DAC}" presName="compositeNode" presStyleCnt="0">
        <dgm:presLayoutVars>
          <dgm:bulletEnabled val="1"/>
        </dgm:presLayoutVars>
      </dgm:prSet>
      <dgm:spPr/>
    </dgm:pt>
    <dgm:pt modelId="{D6240F66-B6DD-6841-BBAF-12A0AD5F1874}" type="pres">
      <dgm:prSet presAssocID="{DE4E4DBF-00AD-BF45-9B93-5E1D3E2B3DAC}" presName="bgRect" presStyleLbl="bgAccFollowNode1" presStyleIdx="3" presStyleCnt="4"/>
      <dgm:spPr/>
    </dgm:pt>
    <dgm:pt modelId="{5F010799-9B08-3547-AF21-15704B64669F}" type="pres">
      <dgm:prSet presAssocID="{296504DA-4E2B-7A46-A143-3B946B298821}" presName="sibTransNodeCircle" presStyleLbl="alignNode1" presStyleIdx="6" presStyleCnt="8">
        <dgm:presLayoutVars>
          <dgm:chMax val="0"/>
          <dgm:bulletEnabled/>
        </dgm:presLayoutVars>
      </dgm:prSet>
      <dgm:spPr/>
    </dgm:pt>
    <dgm:pt modelId="{B37AC0AF-28F8-C34B-8A15-E742C9ABF2A6}" type="pres">
      <dgm:prSet presAssocID="{DE4E4DBF-00AD-BF45-9B93-5E1D3E2B3DAC}" presName="bottomLine" presStyleLbl="alignNode1" presStyleIdx="7" presStyleCnt="8">
        <dgm:presLayoutVars/>
      </dgm:prSet>
      <dgm:spPr/>
    </dgm:pt>
    <dgm:pt modelId="{ECF297BA-FD0F-C044-AAF8-470DF665C6B4}" type="pres">
      <dgm:prSet presAssocID="{DE4E4DBF-00AD-BF45-9B93-5E1D3E2B3DAC}" presName="nodeText" presStyleLbl="bgAccFollowNode1" presStyleIdx="3" presStyleCnt="4">
        <dgm:presLayoutVars>
          <dgm:bulletEnabled val="1"/>
        </dgm:presLayoutVars>
      </dgm:prSet>
      <dgm:spPr/>
    </dgm:pt>
  </dgm:ptLst>
  <dgm:cxnLst>
    <dgm:cxn modelId="{1B1AAF03-B2BA-4B0A-861B-DF14E1FFF676}" type="presOf" srcId="{DA675FDC-F7D7-4A51-9C47-FD9CCCAB512F}" destId="{C68D3687-2372-554D-89E1-99B46DE8A4F2}" srcOrd="1" destOrd="0" presId="urn:microsoft.com/office/officeart/2016/7/layout/BasicLinearProcessNumbered"/>
    <dgm:cxn modelId="{05D40F14-D376-4D09-96F2-B426549AD1F9}" type="presOf" srcId="{DA675FDC-F7D7-4A51-9C47-FD9CCCAB512F}" destId="{38DB463E-CDCA-9F42-874A-116356B9E14A}" srcOrd="0" destOrd="0" presId="urn:microsoft.com/office/officeart/2016/7/layout/BasicLinearProcessNumbered"/>
    <dgm:cxn modelId="{07911A54-F251-4A7A-826A-266808DCDE4A}" srcId="{4D0F7F36-B18A-4893-80CB-C5DA1C692E45}" destId="{DA675FDC-F7D7-4A51-9C47-FD9CCCAB512F}" srcOrd="0" destOrd="0" parTransId="{78389A05-8CBE-4576-BFD1-4E13989DAB82}" sibTransId="{65CB1FED-A658-401D-8B8F-8AA7F15E30D1}"/>
    <dgm:cxn modelId="{C01D5556-AB29-4912-A4DD-49C9AAE45C03}" type="presOf" srcId="{30C03686-5CD4-4341-AB7F-235602341EC6}" destId="{5E332C19-BF18-2E48-9238-2375B481F858}" srcOrd="0" destOrd="0" presId="urn:microsoft.com/office/officeart/2016/7/layout/BasicLinearProcessNumbered"/>
    <dgm:cxn modelId="{59C42D79-558E-4414-AF64-CD75DD17826C}" type="presOf" srcId="{65CB1FED-A658-401D-8B8F-8AA7F15E30D1}" destId="{9375364D-3525-7A4A-AF47-DE85CB4751A5}" srcOrd="0" destOrd="0" presId="urn:microsoft.com/office/officeart/2016/7/layout/BasicLinearProcessNumbered"/>
    <dgm:cxn modelId="{8C115A7D-C966-466B-ACA2-FD8974002D9B}" type="presOf" srcId="{30C03686-5CD4-4341-AB7F-235602341EC6}" destId="{E52C819B-947D-C940-9869-98E2CDA30214}" srcOrd="1" destOrd="0" presId="urn:microsoft.com/office/officeart/2016/7/layout/BasicLinearProcessNumbered"/>
    <dgm:cxn modelId="{9DB65B87-47BA-49E8-821C-4382E0B072E7}" type="presOf" srcId="{7988F77E-CD14-7E4C-970D-6DA6E3F9A355}" destId="{89648563-B73A-8B44-9E56-D80BB3A64777}" srcOrd="0" destOrd="0" presId="urn:microsoft.com/office/officeart/2016/7/layout/BasicLinearProcessNumbered"/>
    <dgm:cxn modelId="{E1B4488B-026E-4351-9FA7-4207C09CCE07}" type="presOf" srcId="{9DF1EA0A-CBCD-624D-9171-1E74A9D1D150}" destId="{A9E5C87F-0621-AD46-9565-450A6AF427A6}" srcOrd="1" destOrd="0" presId="urn:microsoft.com/office/officeart/2016/7/layout/BasicLinearProcessNumbered"/>
    <dgm:cxn modelId="{8EDE8AAC-EB07-4B02-ADBB-17CD2DDDEDE7}" type="presOf" srcId="{DE4E4DBF-00AD-BF45-9B93-5E1D3E2B3DAC}" destId="{ECF297BA-FD0F-C044-AAF8-470DF665C6B4}" srcOrd="1" destOrd="0" presId="urn:microsoft.com/office/officeart/2016/7/layout/BasicLinearProcessNumbered"/>
    <dgm:cxn modelId="{EE49ABAC-1A69-4155-AE76-9F58A83E6B6D}" type="presOf" srcId="{9DF1EA0A-CBCD-624D-9171-1E74A9D1D150}" destId="{CD774B7F-8481-5A4F-914B-C04BAB7C02AB}" srcOrd="0" destOrd="0" presId="urn:microsoft.com/office/officeart/2016/7/layout/BasicLinearProcessNumbered"/>
    <dgm:cxn modelId="{001D95B2-425E-D740-8C4E-FF0E8636E453}" srcId="{4D0F7F36-B18A-4893-80CB-C5DA1C692E45}" destId="{9DF1EA0A-CBCD-624D-9171-1E74A9D1D150}" srcOrd="2" destOrd="0" parTransId="{78D2FBC8-A507-A644-9889-F88EF0E051D7}" sibTransId="{B53652D0-D31C-DE4C-ABA7-63016467FC8D}"/>
    <dgm:cxn modelId="{40DF12C5-6A4C-4949-9A65-1B06D2CBA652}" type="presOf" srcId="{296504DA-4E2B-7A46-A143-3B946B298821}" destId="{5F010799-9B08-3547-AF21-15704B64669F}" srcOrd="0" destOrd="0" presId="urn:microsoft.com/office/officeart/2016/7/layout/BasicLinearProcessNumbered"/>
    <dgm:cxn modelId="{6F7489CA-F9EE-4442-9619-75CB3584A8E3}" srcId="{4D0F7F36-B18A-4893-80CB-C5DA1C692E45}" destId="{30C03686-5CD4-4341-AB7F-235602341EC6}" srcOrd="1" destOrd="0" parTransId="{75A09E2D-BBF6-3A4B-95E1-8B7B2AF3D46C}" sibTransId="{7988F77E-CD14-7E4C-970D-6DA6E3F9A355}"/>
    <dgm:cxn modelId="{293F6ACF-C067-4592-BE06-67E297C49ACA}" type="presOf" srcId="{DE4E4DBF-00AD-BF45-9B93-5E1D3E2B3DAC}" destId="{D6240F66-B6DD-6841-BBAF-12A0AD5F1874}" srcOrd="0" destOrd="0" presId="urn:microsoft.com/office/officeart/2016/7/layout/BasicLinearProcessNumbered"/>
    <dgm:cxn modelId="{32D1C2E8-B19F-8641-9532-79D8C9628B2D}" srcId="{4D0F7F36-B18A-4893-80CB-C5DA1C692E45}" destId="{DE4E4DBF-00AD-BF45-9B93-5E1D3E2B3DAC}" srcOrd="3" destOrd="0" parTransId="{AC89BACA-16A5-0645-914D-0823822CCAFF}" sibTransId="{296504DA-4E2B-7A46-A143-3B946B298821}"/>
    <dgm:cxn modelId="{76638BF1-8684-446B-8E0D-FBA05CCB83B8}" type="presOf" srcId="{B53652D0-D31C-DE4C-ABA7-63016467FC8D}" destId="{4885487E-1B4E-E646-8256-7701441E4481}" srcOrd="0" destOrd="0" presId="urn:microsoft.com/office/officeart/2016/7/layout/BasicLinearProcessNumbered"/>
    <dgm:cxn modelId="{42FB39F3-FE66-45B8-91B2-E6B48B268551}" type="presOf" srcId="{4D0F7F36-B18A-4893-80CB-C5DA1C692E45}" destId="{165E1ADF-ECB7-D84D-B176-674A062F5620}" srcOrd="0" destOrd="0" presId="urn:microsoft.com/office/officeart/2016/7/layout/BasicLinearProcessNumbered"/>
    <dgm:cxn modelId="{00B8770C-FC57-4CC8-B0DF-BD0F5D897433}" type="presParOf" srcId="{165E1ADF-ECB7-D84D-B176-674A062F5620}" destId="{03771D70-288C-7941-B468-7F78B6F6028C}" srcOrd="0" destOrd="0" presId="urn:microsoft.com/office/officeart/2016/7/layout/BasicLinearProcessNumbered"/>
    <dgm:cxn modelId="{324AD82C-F7FD-4A96-8F95-30821666C454}" type="presParOf" srcId="{03771D70-288C-7941-B468-7F78B6F6028C}" destId="{38DB463E-CDCA-9F42-874A-116356B9E14A}" srcOrd="0" destOrd="0" presId="urn:microsoft.com/office/officeart/2016/7/layout/BasicLinearProcessNumbered"/>
    <dgm:cxn modelId="{6B2EAAFA-0A5C-4588-97B6-C4C015FEA9AF}" type="presParOf" srcId="{03771D70-288C-7941-B468-7F78B6F6028C}" destId="{9375364D-3525-7A4A-AF47-DE85CB4751A5}" srcOrd="1" destOrd="0" presId="urn:microsoft.com/office/officeart/2016/7/layout/BasicLinearProcessNumbered"/>
    <dgm:cxn modelId="{69E3BD11-5875-4B90-A5F9-E54B70EBF584}" type="presParOf" srcId="{03771D70-288C-7941-B468-7F78B6F6028C}" destId="{7A97EFE9-4922-9040-B03A-666DE024012F}" srcOrd="2" destOrd="0" presId="urn:microsoft.com/office/officeart/2016/7/layout/BasicLinearProcessNumbered"/>
    <dgm:cxn modelId="{AF5226EB-5A01-4077-99CE-34B7D8C888E9}" type="presParOf" srcId="{03771D70-288C-7941-B468-7F78B6F6028C}" destId="{C68D3687-2372-554D-89E1-99B46DE8A4F2}" srcOrd="3" destOrd="0" presId="urn:microsoft.com/office/officeart/2016/7/layout/BasicLinearProcessNumbered"/>
    <dgm:cxn modelId="{0F08BDC2-D39F-4B5C-A687-A8213EC53598}" type="presParOf" srcId="{165E1ADF-ECB7-D84D-B176-674A062F5620}" destId="{A4C924EA-CDB8-5D42-9515-A9B310554A9C}" srcOrd="1" destOrd="0" presId="urn:microsoft.com/office/officeart/2016/7/layout/BasicLinearProcessNumbered"/>
    <dgm:cxn modelId="{B09E69EF-D04A-4A6A-8785-DB349AB8ACB7}" type="presParOf" srcId="{165E1ADF-ECB7-D84D-B176-674A062F5620}" destId="{3CE2E627-4C51-274B-86EA-BDA3F3108E45}" srcOrd="2" destOrd="0" presId="urn:microsoft.com/office/officeart/2016/7/layout/BasicLinearProcessNumbered"/>
    <dgm:cxn modelId="{FE4BFF1D-6DD6-4776-8B3D-99DB32ED0A56}" type="presParOf" srcId="{3CE2E627-4C51-274B-86EA-BDA3F3108E45}" destId="{5E332C19-BF18-2E48-9238-2375B481F858}" srcOrd="0" destOrd="0" presId="urn:microsoft.com/office/officeart/2016/7/layout/BasicLinearProcessNumbered"/>
    <dgm:cxn modelId="{D2833656-BE0E-4501-B7A8-338070E19C27}" type="presParOf" srcId="{3CE2E627-4C51-274B-86EA-BDA3F3108E45}" destId="{89648563-B73A-8B44-9E56-D80BB3A64777}" srcOrd="1" destOrd="0" presId="urn:microsoft.com/office/officeart/2016/7/layout/BasicLinearProcessNumbered"/>
    <dgm:cxn modelId="{9B0F8F71-C830-4561-A901-E283D35DDDAE}" type="presParOf" srcId="{3CE2E627-4C51-274B-86EA-BDA3F3108E45}" destId="{2946BC43-0CD7-DC4B-9AE1-7835A3A65B18}" srcOrd="2" destOrd="0" presId="urn:microsoft.com/office/officeart/2016/7/layout/BasicLinearProcessNumbered"/>
    <dgm:cxn modelId="{EE189BF1-EF0D-49A7-8540-3E0E033BDBCD}" type="presParOf" srcId="{3CE2E627-4C51-274B-86EA-BDA3F3108E45}" destId="{E52C819B-947D-C940-9869-98E2CDA30214}" srcOrd="3" destOrd="0" presId="urn:microsoft.com/office/officeart/2016/7/layout/BasicLinearProcessNumbered"/>
    <dgm:cxn modelId="{DCD21B73-AF11-4063-89C2-5B8BEAC0FEF6}" type="presParOf" srcId="{165E1ADF-ECB7-D84D-B176-674A062F5620}" destId="{42A5ED61-0CA3-1E49-B277-15BDD7396396}" srcOrd="3" destOrd="0" presId="urn:microsoft.com/office/officeart/2016/7/layout/BasicLinearProcessNumbered"/>
    <dgm:cxn modelId="{36C8A2EF-84FA-44DE-A9F9-487B04F4B439}" type="presParOf" srcId="{165E1ADF-ECB7-D84D-B176-674A062F5620}" destId="{E47C21D9-84D1-DD4A-BAE0-EB48D365A0F7}" srcOrd="4" destOrd="0" presId="urn:microsoft.com/office/officeart/2016/7/layout/BasicLinearProcessNumbered"/>
    <dgm:cxn modelId="{08A94ADA-4D65-449B-92B5-A928E7B82CDF}" type="presParOf" srcId="{E47C21D9-84D1-DD4A-BAE0-EB48D365A0F7}" destId="{CD774B7F-8481-5A4F-914B-C04BAB7C02AB}" srcOrd="0" destOrd="0" presId="urn:microsoft.com/office/officeart/2016/7/layout/BasicLinearProcessNumbered"/>
    <dgm:cxn modelId="{6237618E-B019-4152-9524-625332CFD7D9}" type="presParOf" srcId="{E47C21D9-84D1-DD4A-BAE0-EB48D365A0F7}" destId="{4885487E-1B4E-E646-8256-7701441E4481}" srcOrd="1" destOrd="0" presId="urn:microsoft.com/office/officeart/2016/7/layout/BasicLinearProcessNumbered"/>
    <dgm:cxn modelId="{4C701536-294C-4D0C-8177-0D7F890A0B5A}" type="presParOf" srcId="{E47C21D9-84D1-DD4A-BAE0-EB48D365A0F7}" destId="{FFDCBA2C-8478-4C47-BEDB-F5D771DA54C1}" srcOrd="2" destOrd="0" presId="urn:microsoft.com/office/officeart/2016/7/layout/BasicLinearProcessNumbered"/>
    <dgm:cxn modelId="{7EA8F223-539A-4AB4-A388-D9AE804F7D3F}" type="presParOf" srcId="{E47C21D9-84D1-DD4A-BAE0-EB48D365A0F7}" destId="{A9E5C87F-0621-AD46-9565-450A6AF427A6}" srcOrd="3" destOrd="0" presId="urn:microsoft.com/office/officeart/2016/7/layout/BasicLinearProcessNumbered"/>
    <dgm:cxn modelId="{829F9631-9630-4AE6-9BFA-B35E8FE5912B}" type="presParOf" srcId="{165E1ADF-ECB7-D84D-B176-674A062F5620}" destId="{B733166C-F795-424E-B5AD-D1DFA3138F3A}" srcOrd="5" destOrd="0" presId="urn:microsoft.com/office/officeart/2016/7/layout/BasicLinearProcessNumbered"/>
    <dgm:cxn modelId="{76746397-22F5-4133-BD79-A89D52908696}" type="presParOf" srcId="{165E1ADF-ECB7-D84D-B176-674A062F5620}" destId="{5E683986-C9FE-D649-AD92-F79EA75007EA}" srcOrd="6" destOrd="0" presId="urn:microsoft.com/office/officeart/2016/7/layout/BasicLinearProcessNumbered"/>
    <dgm:cxn modelId="{40C9C49C-7D83-4327-9788-CC36F58BBB95}" type="presParOf" srcId="{5E683986-C9FE-D649-AD92-F79EA75007EA}" destId="{D6240F66-B6DD-6841-BBAF-12A0AD5F1874}" srcOrd="0" destOrd="0" presId="urn:microsoft.com/office/officeart/2016/7/layout/BasicLinearProcessNumbered"/>
    <dgm:cxn modelId="{9410E9F8-EAF8-4386-A7C1-9A273328B5B5}" type="presParOf" srcId="{5E683986-C9FE-D649-AD92-F79EA75007EA}" destId="{5F010799-9B08-3547-AF21-15704B64669F}" srcOrd="1" destOrd="0" presId="urn:microsoft.com/office/officeart/2016/7/layout/BasicLinearProcessNumbered"/>
    <dgm:cxn modelId="{2E695BED-1600-4AEE-A8C5-BEA8B7BA3E09}" type="presParOf" srcId="{5E683986-C9FE-D649-AD92-F79EA75007EA}" destId="{B37AC0AF-28F8-C34B-8A15-E742C9ABF2A6}" srcOrd="2" destOrd="0" presId="urn:microsoft.com/office/officeart/2016/7/layout/BasicLinearProcessNumbered"/>
    <dgm:cxn modelId="{AB1FAA61-AA9E-4BF8-B96C-C26B4BDDBBF2}" type="presParOf" srcId="{5E683986-C9FE-D649-AD92-F79EA75007EA}" destId="{ECF297BA-FD0F-C044-AAF8-470DF665C6B4}"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D9F958C-0A80-40A5-8CB0-A82A9B08270A}" type="doc">
      <dgm:prSet loTypeId="urn:microsoft.com/office/officeart/2016/7/layout/BasicLinearProcessNumbered" loCatId="process" qsTypeId="urn:microsoft.com/office/officeart/2005/8/quickstyle/simple1" qsCatId="simple" csTypeId="urn:microsoft.com/office/officeart/2005/8/colors/accent1_2" csCatId="accent1" phldr="1"/>
      <dgm:spPr/>
      <dgm:t>
        <a:bodyPr/>
        <a:lstStyle/>
        <a:p>
          <a:endParaRPr lang="en-US"/>
        </a:p>
      </dgm:t>
    </dgm:pt>
    <dgm:pt modelId="{D8147E2B-C836-421C-9D13-4DC040961318}">
      <dgm:prSet/>
      <dgm:spPr/>
      <dgm:t>
        <a:bodyPr/>
        <a:lstStyle/>
        <a:p>
          <a:pPr algn="l"/>
          <a:r>
            <a:rPr lang="en-US" b="0" dirty="0"/>
            <a:t>Understand the advantages and disadvantages of buying an existing business. </a:t>
          </a:r>
          <a:endParaRPr lang="ar-EG" b="0" dirty="0"/>
        </a:p>
        <a:p>
          <a:pPr algn="r"/>
          <a:r>
            <a:rPr lang="ar-EG" dirty="0"/>
            <a:t>فهم مزايا وعيوب شراء شركة قائمة. </a:t>
          </a:r>
          <a:endParaRPr lang="en-US" dirty="0"/>
        </a:p>
      </dgm:t>
    </dgm:pt>
    <dgm:pt modelId="{8E8634E0-B9BC-40BA-ACA1-8CD9401D299F}" type="parTrans" cxnId="{85C40D42-E5A3-4974-A520-4F9BC6074A6A}">
      <dgm:prSet/>
      <dgm:spPr/>
      <dgm:t>
        <a:bodyPr/>
        <a:lstStyle/>
        <a:p>
          <a:endParaRPr lang="en-US"/>
        </a:p>
      </dgm:t>
    </dgm:pt>
    <dgm:pt modelId="{633E3DEC-E277-454F-A6D6-98B9549910CF}" type="sibTrans" cxnId="{85C40D42-E5A3-4974-A520-4F9BC6074A6A}">
      <dgm:prSet phldrT="1" phldr="0"/>
      <dgm:spPr/>
      <dgm:t>
        <a:bodyPr/>
        <a:lstStyle/>
        <a:p>
          <a:r>
            <a:rPr lang="en-US" dirty="0"/>
            <a:t>5</a:t>
          </a:r>
        </a:p>
      </dgm:t>
    </dgm:pt>
    <dgm:pt modelId="{71BA8F83-AA84-4AF5-BF68-FDBBFE4FD2CE}">
      <dgm:prSet/>
      <dgm:spPr/>
      <dgm:t>
        <a:bodyPr/>
        <a:lstStyle/>
        <a:p>
          <a:pPr algn="l"/>
          <a:r>
            <a:rPr lang="en-US" b="0" dirty="0"/>
            <a:t>Define the steps involved in the </a:t>
          </a:r>
          <a:r>
            <a:rPr lang="en-US" b="0" i="1" dirty="0"/>
            <a:t>right </a:t>
          </a:r>
          <a:r>
            <a:rPr lang="en-US" b="0" dirty="0"/>
            <a:t>way to buy a business. </a:t>
          </a:r>
          <a:endParaRPr lang="ar-EG" b="0" dirty="0"/>
        </a:p>
        <a:p>
          <a:pPr algn="r"/>
          <a:r>
            <a:rPr lang="ar-EG" b="0" dirty="0"/>
            <a:t>ت</a:t>
          </a:r>
          <a:r>
            <a:rPr lang="ar-EG" dirty="0"/>
            <a:t>حديد الخطوات المتبعة في الطريقة الصحيحة لشراء شركة. </a:t>
          </a:r>
          <a:endParaRPr lang="en-US" dirty="0"/>
        </a:p>
      </dgm:t>
    </dgm:pt>
    <dgm:pt modelId="{B2CC9548-E065-4B60-A746-52FDEB7F3FFA}" type="parTrans" cxnId="{D27EB4EF-930E-4090-9FA2-F1A05DB61F41}">
      <dgm:prSet/>
      <dgm:spPr/>
      <dgm:t>
        <a:bodyPr/>
        <a:lstStyle/>
        <a:p>
          <a:endParaRPr lang="en-US"/>
        </a:p>
      </dgm:t>
    </dgm:pt>
    <dgm:pt modelId="{DE4355B9-EF07-44A1-9B63-279812CA205C}" type="sibTrans" cxnId="{D27EB4EF-930E-4090-9FA2-F1A05DB61F41}">
      <dgm:prSet phldrT="2" phldr="0"/>
      <dgm:spPr/>
      <dgm:t>
        <a:bodyPr/>
        <a:lstStyle/>
        <a:p>
          <a:r>
            <a:rPr lang="en-US" dirty="0"/>
            <a:t>6</a:t>
          </a:r>
        </a:p>
      </dgm:t>
    </dgm:pt>
    <dgm:pt modelId="{B7FFAD84-57CB-49D1-841E-1241C420A2B3}">
      <dgm:prSet/>
      <dgm:spPr/>
      <dgm:t>
        <a:bodyPr/>
        <a:lstStyle/>
        <a:p>
          <a:pPr algn="l"/>
          <a:r>
            <a:rPr lang="en-US" b="0" dirty="0"/>
            <a:t>Understand how the negotiation process works and identify the factors that affect it. </a:t>
          </a:r>
          <a:endParaRPr lang="ar-EG" b="0" dirty="0"/>
        </a:p>
        <a:p>
          <a:pPr algn="r"/>
          <a:r>
            <a:rPr lang="ar-EG" dirty="0"/>
            <a:t>فهم كيفية عمل عملية التفاوض وتحديد العوامل التي تؤثر عليها. </a:t>
          </a:r>
          <a:endParaRPr lang="en-US" dirty="0"/>
        </a:p>
      </dgm:t>
    </dgm:pt>
    <dgm:pt modelId="{D9B6AFF5-C74A-4174-910A-7F0EF57FE0D9}" type="parTrans" cxnId="{4402ABFD-EFC9-49F3-948F-029B056A8FE2}">
      <dgm:prSet/>
      <dgm:spPr/>
      <dgm:t>
        <a:bodyPr/>
        <a:lstStyle/>
        <a:p>
          <a:endParaRPr lang="en-US"/>
        </a:p>
      </dgm:t>
    </dgm:pt>
    <dgm:pt modelId="{1455AE16-809E-4C53-9F18-1B9D10D66D59}" type="sibTrans" cxnId="{4402ABFD-EFC9-49F3-948F-029B056A8FE2}">
      <dgm:prSet phldrT="3" phldr="0"/>
      <dgm:spPr/>
      <dgm:t>
        <a:bodyPr/>
        <a:lstStyle/>
        <a:p>
          <a:r>
            <a:rPr lang="en-US" dirty="0"/>
            <a:t>7</a:t>
          </a:r>
        </a:p>
      </dgm:t>
    </dgm:pt>
    <dgm:pt modelId="{370162F4-DE2C-C14F-B1C2-23E97BAFA263}" type="pres">
      <dgm:prSet presAssocID="{6D9F958C-0A80-40A5-8CB0-A82A9B08270A}" presName="Name0" presStyleCnt="0">
        <dgm:presLayoutVars>
          <dgm:animLvl val="lvl"/>
          <dgm:resizeHandles val="exact"/>
        </dgm:presLayoutVars>
      </dgm:prSet>
      <dgm:spPr/>
    </dgm:pt>
    <dgm:pt modelId="{57CB0694-B7CB-2F48-B4DF-2F1A11548353}" type="pres">
      <dgm:prSet presAssocID="{D8147E2B-C836-421C-9D13-4DC040961318}" presName="compositeNode" presStyleCnt="0">
        <dgm:presLayoutVars>
          <dgm:bulletEnabled val="1"/>
        </dgm:presLayoutVars>
      </dgm:prSet>
      <dgm:spPr/>
    </dgm:pt>
    <dgm:pt modelId="{7E3F8388-96C8-6145-A2D4-88AF8E0F2008}" type="pres">
      <dgm:prSet presAssocID="{D8147E2B-C836-421C-9D13-4DC040961318}" presName="bgRect" presStyleLbl="bgAccFollowNode1" presStyleIdx="0" presStyleCnt="3" custLinFactNeighborX="-23182" custLinFactNeighborY="1194"/>
      <dgm:spPr/>
    </dgm:pt>
    <dgm:pt modelId="{CADAE737-32BD-874D-8FDA-0D415B0B7547}" type="pres">
      <dgm:prSet presAssocID="{633E3DEC-E277-454F-A6D6-98B9549910CF}" presName="sibTransNodeCircle" presStyleLbl="alignNode1" presStyleIdx="0" presStyleCnt="6" custLinFactNeighborX="-10672" custLinFactNeighborY="1610">
        <dgm:presLayoutVars>
          <dgm:chMax val="0"/>
          <dgm:bulletEnabled/>
        </dgm:presLayoutVars>
      </dgm:prSet>
      <dgm:spPr/>
    </dgm:pt>
    <dgm:pt modelId="{CC0F4E2F-5A63-DD44-BBDA-3D6341CC21E2}" type="pres">
      <dgm:prSet presAssocID="{D8147E2B-C836-421C-9D13-4DC040961318}" presName="bottomLine" presStyleLbl="alignNode1" presStyleIdx="1" presStyleCnt="6">
        <dgm:presLayoutVars/>
      </dgm:prSet>
      <dgm:spPr/>
    </dgm:pt>
    <dgm:pt modelId="{2D505B3E-29F8-9A4D-A9CF-7F13D623928C}" type="pres">
      <dgm:prSet presAssocID="{D8147E2B-C836-421C-9D13-4DC040961318}" presName="nodeText" presStyleLbl="bgAccFollowNode1" presStyleIdx="0" presStyleCnt="3">
        <dgm:presLayoutVars>
          <dgm:bulletEnabled val="1"/>
        </dgm:presLayoutVars>
      </dgm:prSet>
      <dgm:spPr/>
    </dgm:pt>
    <dgm:pt modelId="{71839901-90F3-8B41-A177-C5AEA68BAA10}" type="pres">
      <dgm:prSet presAssocID="{633E3DEC-E277-454F-A6D6-98B9549910CF}" presName="sibTrans" presStyleCnt="0"/>
      <dgm:spPr/>
    </dgm:pt>
    <dgm:pt modelId="{C49FA6BF-19F3-1845-A552-E860756261AC}" type="pres">
      <dgm:prSet presAssocID="{71BA8F83-AA84-4AF5-BF68-FDBBFE4FD2CE}" presName="compositeNode" presStyleCnt="0">
        <dgm:presLayoutVars>
          <dgm:bulletEnabled val="1"/>
        </dgm:presLayoutVars>
      </dgm:prSet>
      <dgm:spPr/>
    </dgm:pt>
    <dgm:pt modelId="{D4B719D9-B6E6-F440-B843-EB57ABCAB269}" type="pres">
      <dgm:prSet presAssocID="{71BA8F83-AA84-4AF5-BF68-FDBBFE4FD2CE}" presName="bgRect" presStyleLbl="bgAccFollowNode1" presStyleIdx="1" presStyleCnt="3" custLinFactNeighborX="-1158" custLinFactNeighborY="-3031"/>
      <dgm:spPr/>
    </dgm:pt>
    <dgm:pt modelId="{2791C676-6BFE-974D-8716-78A672E20766}" type="pres">
      <dgm:prSet presAssocID="{DE4355B9-EF07-44A1-9B63-279812CA205C}" presName="sibTransNodeCircle" presStyleLbl="alignNode1" presStyleIdx="2" presStyleCnt="6">
        <dgm:presLayoutVars>
          <dgm:chMax val="0"/>
          <dgm:bulletEnabled/>
        </dgm:presLayoutVars>
      </dgm:prSet>
      <dgm:spPr/>
    </dgm:pt>
    <dgm:pt modelId="{5F264D60-B46E-A54F-A6E0-1E7569A2F697}" type="pres">
      <dgm:prSet presAssocID="{71BA8F83-AA84-4AF5-BF68-FDBBFE4FD2CE}" presName="bottomLine" presStyleLbl="alignNode1" presStyleIdx="3" presStyleCnt="6">
        <dgm:presLayoutVars/>
      </dgm:prSet>
      <dgm:spPr/>
    </dgm:pt>
    <dgm:pt modelId="{2E7448E8-6F41-5E49-BF3C-5EFF9B105BED}" type="pres">
      <dgm:prSet presAssocID="{71BA8F83-AA84-4AF5-BF68-FDBBFE4FD2CE}" presName="nodeText" presStyleLbl="bgAccFollowNode1" presStyleIdx="1" presStyleCnt="3">
        <dgm:presLayoutVars>
          <dgm:bulletEnabled val="1"/>
        </dgm:presLayoutVars>
      </dgm:prSet>
      <dgm:spPr/>
    </dgm:pt>
    <dgm:pt modelId="{DCF2128F-F27A-8A4D-8E38-888F58B322A8}" type="pres">
      <dgm:prSet presAssocID="{DE4355B9-EF07-44A1-9B63-279812CA205C}" presName="sibTrans" presStyleCnt="0"/>
      <dgm:spPr/>
    </dgm:pt>
    <dgm:pt modelId="{8C3B486A-AF26-A84C-947F-F5BD0BA6311A}" type="pres">
      <dgm:prSet presAssocID="{B7FFAD84-57CB-49D1-841E-1241C420A2B3}" presName="compositeNode" presStyleCnt="0">
        <dgm:presLayoutVars>
          <dgm:bulletEnabled val="1"/>
        </dgm:presLayoutVars>
      </dgm:prSet>
      <dgm:spPr/>
    </dgm:pt>
    <dgm:pt modelId="{17B12DDF-40EF-8C4A-95F4-78C8685EE08C}" type="pres">
      <dgm:prSet presAssocID="{B7FFAD84-57CB-49D1-841E-1241C420A2B3}" presName="bgRect" presStyleLbl="bgAccFollowNode1" presStyleIdx="2" presStyleCnt="3"/>
      <dgm:spPr/>
    </dgm:pt>
    <dgm:pt modelId="{E72DC9FD-DFE2-5B48-BDF3-8B7E6DDD6F39}" type="pres">
      <dgm:prSet presAssocID="{1455AE16-809E-4C53-9F18-1B9D10D66D59}" presName="sibTransNodeCircle" presStyleLbl="alignNode1" presStyleIdx="4" presStyleCnt="6">
        <dgm:presLayoutVars>
          <dgm:chMax val="0"/>
          <dgm:bulletEnabled/>
        </dgm:presLayoutVars>
      </dgm:prSet>
      <dgm:spPr/>
    </dgm:pt>
    <dgm:pt modelId="{5EC86EFB-B031-A846-B50C-07DBB2EDB442}" type="pres">
      <dgm:prSet presAssocID="{B7FFAD84-57CB-49D1-841E-1241C420A2B3}" presName="bottomLine" presStyleLbl="alignNode1" presStyleIdx="5" presStyleCnt="6">
        <dgm:presLayoutVars/>
      </dgm:prSet>
      <dgm:spPr/>
    </dgm:pt>
    <dgm:pt modelId="{9700A8E2-369B-344C-8C59-7FBE10E08C00}" type="pres">
      <dgm:prSet presAssocID="{B7FFAD84-57CB-49D1-841E-1241C420A2B3}" presName="nodeText" presStyleLbl="bgAccFollowNode1" presStyleIdx="2" presStyleCnt="3">
        <dgm:presLayoutVars>
          <dgm:bulletEnabled val="1"/>
        </dgm:presLayoutVars>
      </dgm:prSet>
      <dgm:spPr/>
    </dgm:pt>
  </dgm:ptLst>
  <dgm:cxnLst>
    <dgm:cxn modelId="{240C7F1D-6D08-45EE-91C2-F539BFAE05AD}" type="presOf" srcId="{71BA8F83-AA84-4AF5-BF68-FDBBFE4FD2CE}" destId="{2E7448E8-6F41-5E49-BF3C-5EFF9B105BED}" srcOrd="1" destOrd="0" presId="urn:microsoft.com/office/officeart/2016/7/layout/BasicLinearProcessNumbered"/>
    <dgm:cxn modelId="{3BBA933C-7790-4428-BC5B-873A56DA0622}" type="presOf" srcId="{1455AE16-809E-4C53-9F18-1B9D10D66D59}" destId="{E72DC9FD-DFE2-5B48-BDF3-8B7E6DDD6F39}" srcOrd="0" destOrd="0" presId="urn:microsoft.com/office/officeart/2016/7/layout/BasicLinearProcessNumbered"/>
    <dgm:cxn modelId="{71538440-7B06-4512-B530-FC544D5730D8}" type="presOf" srcId="{633E3DEC-E277-454F-A6D6-98B9549910CF}" destId="{CADAE737-32BD-874D-8FDA-0D415B0B7547}" srcOrd="0" destOrd="0" presId="urn:microsoft.com/office/officeart/2016/7/layout/BasicLinearProcessNumbered"/>
    <dgm:cxn modelId="{5D074A61-D89E-4F81-B843-0D5AC508CBC8}" type="presOf" srcId="{DE4355B9-EF07-44A1-9B63-279812CA205C}" destId="{2791C676-6BFE-974D-8716-78A672E20766}" srcOrd="0" destOrd="0" presId="urn:microsoft.com/office/officeart/2016/7/layout/BasicLinearProcessNumbered"/>
    <dgm:cxn modelId="{85C40D42-E5A3-4974-A520-4F9BC6074A6A}" srcId="{6D9F958C-0A80-40A5-8CB0-A82A9B08270A}" destId="{D8147E2B-C836-421C-9D13-4DC040961318}" srcOrd="0" destOrd="0" parTransId="{8E8634E0-B9BC-40BA-ACA1-8CD9401D299F}" sibTransId="{633E3DEC-E277-454F-A6D6-98B9549910CF}"/>
    <dgm:cxn modelId="{A1028A63-7C9E-49C8-A938-759FE4067D27}" type="presOf" srcId="{71BA8F83-AA84-4AF5-BF68-FDBBFE4FD2CE}" destId="{D4B719D9-B6E6-F440-B843-EB57ABCAB269}" srcOrd="0" destOrd="0" presId="urn:microsoft.com/office/officeart/2016/7/layout/BasicLinearProcessNumbered"/>
    <dgm:cxn modelId="{4C776FA5-B055-4544-B1D4-5F6044C5DB51}" type="presOf" srcId="{B7FFAD84-57CB-49D1-841E-1241C420A2B3}" destId="{9700A8E2-369B-344C-8C59-7FBE10E08C00}" srcOrd="1" destOrd="0" presId="urn:microsoft.com/office/officeart/2016/7/layout/BasicLinearProcessNumbered"/>
    <dgm:cxn modelId="{5BC85FB9-8650-4654-8AD3-ABBAEB0B832E}" type="presOf" srcId="{D8147E2B-C836-421C-9D13-4DC040961318}" destId="{2D505B3E-29F8-9A4D-A9CF-7F13D623928C}" srcOrd="1" destOrd="0" presId="urn:microsoft.com/office/officeart/2016/7/layout/BasicLinearProcessNumbered"/>
    <dgm:cxn modelId="{C9BE3FDC-139E-44D8-84D0-EC940BBA1135}" type="presOf" srcId="{D8147E2B-C836-421C-9D13-4DC040961318}" destId="{7E3F8388-96C8-6145-A2D4-88AF8E0F2008}" srcOrd="0" destOrd="0" presId="urn:microsoft.com/office/officeart/2016/7/layout/BasicLinearProcessNumbered"/>
    <dgm:cxn modelId="{8F710CDE-4A7F-4519-ABFA-1B5C150DFC41}" type="presOf" srcId="{6D9F958C-0A80-40A5-8CB0-A82A9B08270A}" destId="{370162F4-DE2C-C14F-B1C2-23E97BAFA263}" srcOrd="0" destOrd="0" presId="urn:microsoft.com/office/officeart/2016/7/layout/BasicLinearProcessNumbered"/>
    <dgm:cxn modelId="{26A82BE8-6AD7-48E5-AB49-B901D08FFEAB}" type="presOf" srcId="{B7FFAD84-57CB-49D1-841E-1241C420A2B3}" destId="{17B12DDF-40EF-8C4A-95F4-78C8685EE08C}" srcOrd="0" destOrd="0" presId="urn:microsoft.com/office/officeart/2016/7/layout/BasicLinearProcessNumbered"/>
    <dgm:cxn modelId="{D27EB4EF-930E-4090-9FA2-F1A05DB61F41}" srcId="{6D9F958C-0A80-40A5-8CB0-A82A9B08270A}" destId="{71BA8F83-AA84-4AF5-BF68-FDBBFE4FD2CE}" srcOrd="1" destOrd="0" parTransId="{B2CC9548-E065-4B60-A746-52FDEB7F3FFA}" sibTransId="{DE4355B9-EF07-44A1-9B63-279812CA205C}"/>
    <dgm:cxn modelId="{4402ABFD-EFC9-49F3-948F-029B056A8FE2}" srcId="{6D9F958C-0A80-40A5-8CB0-A82A9B08270A}" destId="{B7FFAD84-57CB-49D1-841E-1241C420A2B3}" srcOrd="2" destOrd="0" parTransId="{D9B6AFF5-C74A-4174-910A-7F0EF57FE0D9}" sibTransId="{1455AE16-809E-4C53-9F18-1B9D10D66D59}"/>
    <dgm:cxn modelId="{D3D4099A-F0C2-443E-B775-A500C962C74F}" type="presParOf" srcId="{370162F4-DE2C-C14F-B1C2-23E97BAFA263}" destId="{57CB0694-B7CB-2F48-B4DF-2F1A11548353}" srcOrd="0" destOrd="0" presId="urn:microsoft.com/office/officeart/2016/7/layout/BasicLinearProcessNumbered"/>
    <dgm:cxn modelId="{89B84E61-3F1E-4CC1-B6AE-DC6B9E55173C}" type="presParOf" srcId="{57CB0694-B7CB-2F48-B4DF-2F1A11548353}" destId="{7E3F8388-96C8-6145-A2D4-88AF8E0F2008}" srcOrd="0" destOrd="0" presId="urn:microsoft.com/office/officeart/2016/7/layout/BasicLinearProcessNumbered"/>
    <dgm:cxn modelId="{0BA49D9B-FD3D-4B1D-BB21-3B8955EB2E53}" type="presParOf" srcId="{57CB0694-B7CB-2F48-B4DF-2F1A11548353}" destId="{CADAE737-32BD-874D-8FDA-0D415B0B7547}" srcOrd="1" destOrd="0" presId="urn:microsoft.com/office/officeart/2016/7/layout/BasicLinearProcessNumbered"/>
    <dgm:cxn modelId="{B3EE5EC8-4292-43F6-B926-A6A8404E06D9}" type="presParOf" srcId="{57CB0694-B7CB-2F48-B4DF-2F1A11548353}" destId="{CC0F4E2F-5A63-DD44-BBDA-3D6341CC21E2}" srcOrd="2" destOrd="0" presId="urn:microsoft.com/office/officeart/2016/7/layout/BasicLinearProcessNumbered"/>
    <dgm:cxn modelId="{8CC754C2-0A9E-4179-886D-0B21E9768728}" type="presParOf" srcId="{57CB0694-B7CB-2F48-B4DF-2F1A11548353}" destId="{2D505B3E-29F8-9A4D-A9CF-7F13D623928C}" srcOrd="3" destOrd="0" presId="urn:microsoft.com/office/officeart/2016/7/layout/BasicLinearProcessNumbered"/>
    <dgm:cxn modelId="{624D2AFD-31DD-4FA3-895B-CD1A304A68B3}" type="presParOf" srcId="{370162F4-DE2C-C14F-B1C2-23E97BAFA263}" destId="{71839901-90F3-8B41-A177-C5AEA68BAA10}" srcOrd="1" destOrd="0" presId="urn:microsoft.com/office/officeart/2016/7/layout/BasicLinearProcessNumbered"/>
    <dgm:cxn modelId="{0B804092-6DE0-42A7-AF1A-6F880F281723}" type="presParOf" srcId="{370162F4-DE2C-C14F-B1C2-23E97BAFA263}" destId="{C49FA6BF-19F3-1845-A552-E860756261AC}" srcOrd="2" destOrd="0" presId="urn:microsoft.com/office/officeart/2016/7/layout/BasicLinearProcessNumbered"/>
    <dgm:cxn modelId="{5E483268-7391-4433-B2CD-E2FD437526D1}" type="presParOf" srcId="{C49FA6BF-19F3-1845-A552-E860756261AC}" destId="{D4B719D9-B6E6-F440-B843-EB57ABCAB269}" srcOrd="0" destOrd="0" presId="urn:microsoft.com/office/officeart/2016/7/layout/BasicLinearProcessNumbered"/>
    <dgm:cxn modelId="{290E36E0-0D77-432F-BC60-C37C1FD1D16B}" type="presParOf" srcId="{C49FA6BF-19F3-1845-A552-E860756261AC}" destId="{2791C676-6BFE-974D-8716-78A672E20766}" srcOrd="1" destOrd="0" presId="urn:microsoft.com/office/officeart/2016/7/layout/BasicLinearProcessNumbered"/>
    <dgm:cxn modelId="{AA94857E-20E8-4103-9C1C-C5C09E940438}" type="presParOf" srcId="{C49FA6BF-19F3-1845-A552-E860756261AC}" destId="{5F264D60-B46E-A54F-A6E0-1E7569A2F697}" srcOrd="2" destOrd="0" presId="urn:microsoft.com/office/officeart/2016/7/layout/BasicLinearProcessNumbered"/>
    <dgm:cxn modelId="{BD98438C-73AB-4DA0-BADF-87F36BAB1044}" type="presParOf" srcId="{C49FA6BF-19F3-1845-A552-E860756261AC}" destId="{2E7448E8-6F41-5E49-BF3C-5EFF9B105BED}" srcOrd="3" destOrd="0" presId="urn:microsoft.com/office/officeart/2016/7/layout/BasicLinearProcessNumbered"/>
    <dgm:cxn modelId="{98EF1E05-69AC-4532-B42F-6AA38472C87D}" type="presParOf" srcId="{370162F4-DE2C-C14F-B1C2-23E97BAFA263}" destId="{DCF2128F-F27A-8A4D-8E38-888F58B322A8}" srcOrd="3" destOrd="0" presId="urn:microsoft.com/office/officeart/2016/7/layout/BasicLinearProcessNumbered"/>
    <dgm:cxn modelId="{7FAFF604-8F89-44F8-ADA7-D2CD4908AA72}" type="presParOf" srcId="{370162F4-DE2C-C14F-B1C2-23E97BAFA263}" destId="{8C3B486A-AF26-A84C-947F-F5BD0BA6311A}" srcOrd="4" destOrd="0" presId="urn:microsoft.com/office/officeart/2016/7/layout/BasicLinearProcessNumbered"/>
    <dgm:cxn modelId="{A25932A3-CB45-4DF5-BEA2-653686D3B5EF}" type="presParOf" srcId="{8C3B486A-AF26-A84C-947F-F5BD0BA6311A}" destId="{17B12DDF-40EF-8C4A-95F4-78C8685EE08C}" srcOrd="0" destOrd="0" presId="urn:microsoft.com/office/officeart/2016/7/layout/BasicLinearProcessNumbered"/>
    <dgm:cxn modelId="{C3AE0AA5-3E91-4586-9148-78B5275AFDFD}" type="presParOf" srcId="{8C3B486A-AF26-A84C-947F-F5BD0BA6311A}" destId="{E72DC9FD-DFE2-5B48-BDF3-8B7E6DDD6F39}" srcOrd="1" destOrd="0" presId="urn:microsoft.com/office/officeart/2016/7/layout/BasicLinearProcessNumbered"/>
    <dgm:cxn modelId="{40241C0C-A1F0-466D-9538-CAAACA8DF160}" type="presParOf" srcId="{8C3B486A-AF26-A84C-947F-F5BD0BA6311A}" destId="{5EC86EFB-B031-A846-B50C-07DBB2EDB442}" srcOrd="2" destOrd="0" presId="urn:microsoft.com/office/officeart/2016/7/layout/BasicLinearProcessNumbered"/>
    <dgm:cxn modelId="{8BD77A2D-ABCE-4E1C-8327-CB05A4011EC5}" type="presParOf" srcId="{8C3B486A-AF26-A84C-947F-F5BD0BA6311A}" destId="{9700A8E2-369B-344C-8C59-7FBE10E08C00}"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DBF1DA5-AD41-446B-9F1A-DD408D0E9935}"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C29F0AEE-2A74-409F-8A90-2918686F460B}">
      <dgm:prSet custT="1"/>
      <dgm:spPr/>
      <dgm:t>
        <a:bodyPr/>
        <a:lstStyle/>
        <a:p>
          <a:pPr rtl="0">
            <a:lnSpc>
              <a:spcPct val="100000"/>
            </a:lnSpc>
            <a:defRPr cap="all"/>
          </a:pPr>
          <a:r>
            <a:rPr lang="en-US" sz="1400" b="1" i="0" dirty="0"/>
            <a:t>Tax considerations</a:t>
          </a:r>
        </a:p>
        <a:p>
          <a:pPr rtl="0">
            <a:lnSpc>
              <a:spcPct val="100000"/>
            </a:lnSpc>
            <a:defRPr cap="all"/>
          </a:pPr>
          <a:r>
            <a:rPr lang="ar-EG" sz="1600" b="1" i="0" dirty="0"/>
            <a:t>الاعتبارات الضريبية</a:t>
          </a:r>
          <a:endParaRPr lang="en-US" sz="1600" b="1" dirty="0"/>
        </a:p>
      </dgm:t>
    </dgm:pt>
    <dgm:pt modelId="{90BFC507-7718-4176-AE86-895974417B93}" type="parTrans" cxnId="{92396680-C3F8-4375-91E6-3784A7BD9FE1}">
      <dgm:prSet/>
      <dgm:spPr/>
      <dgm:t>
        <a:bodyPr/>
        <a:lstStyle/>
        <a:p>
          <a:endParaRPr lang="en-US" b="1"/>
        </a:p>
      </dgm:t>
    </dgm:pt>
    <dgm:pt modelId="{1342BDEE-A736-4C3B-B150-3013A1D62A65}" type="sibTrans" cxnId="{92396680-C3F8-4375-91E6-3784A7BD9FE1}">
      <dgm:prSet/>
      <dgm:spPr/>
      <dgm:t>
        <a:bodyPr/>
        <a:lstStyle/>
        <a:p>
          <a:endParaRPr lang="en-US" b="1"/>
        </a:p>
      </dgm:t>
    </dgm:pt>
    <dgm:pt modelId="{F66254C1-CCAB-494B-BEC2-1678A0942806}">
      <dgm:prSet custT="1"/>
      <dgm:spPr/>
      <dgm:t>
        <a:bodyPr/>
        <a:lstStyle/>
        <a:p>
          <a:pPr>
            <a:lnSpc>
              <a:spcPct val="100000"/>
            </a:lnSpc>
            <a:defRPr cap="all"/>
          </a:pPr>
          <a:r>
            <a:rPr lang="en-US" sz="1400" b="1" i="0" dirty="0"/>
            <a:t>Liability exposure</a:t>
          </a:r>
        </a:p>
        <a:p>
          <a:pPr>
            <a:lnSpc>
              <a:spcPct val="100000"/>
            </a:lnSpc>
            <a:defRPr cap="all"/>
          </a:pPr>
          <a:r>
            <a:rPr lang="ar-EG" sz="1600" b="1" i="0" dirty="0"/>
            <a:t>التعرض للمسئولية</a:t>
          </a:r>
          <a:endParaRPr lang="en-US" sz="1600" b="1" dirty="0"/>
        </a:p>
      </dgm:t>
    </dgm:pt>
    <dgm:pt modelId="{15EE6A99-8B68-46EE-A281-278B39C1446A}" type="parTrans" cxnId="{2EBB3B37-9AB0-47AA-843B-EFBFB9720707}">
      <dgm:prSet/>
      <dgm:spPr/>
      <dgm:t>
        <a:bodyPr/>
        <a:lstStyle/>
        <a:p>
          <a:endParaRPr lang="en-US" b="1"/>
        </a:p>
      </dgm:t>
    </dgm:pt>
    <dgm:pt modelId="{19BE7AE8-634F-4DFC-82AB-64B0735F3A34}" type="sibTrans" cxnId="{2EBB3B37-9AB0-47AA-843B-EFBFB9720707}">
      <dgm:prSet/>
      <dgm:spPr/>
      <dgm:t>
        <a:bodyPr/>
        <a:lstStyle/>
        <a:p>
          <a:endParaRPr lang="en-US" b="1"/>
        </a:p>
      </dgm:t>
    </dgm:pt>
    <dgm:pt modelId="{135289A8-FA02-49C6-BE0B-2C04E081C81F}">
      <dgm:prSet/>
      <dgm:spPr/>
      <dgm:t>
        <a:bodyPr/>
        <a:lstStyle/>
        <a:p>
          <a:pPr rtl="0">
            <a:lnSpc>
              <a:spcPct val="100000"/>
            </a:lnSpc>
            <a:defRPr cap="all"/>
          </a:pPr>
          <a:r>
            <a:rPr lang="en-US" b="1" i="0" dirty="0"/>
            <a:t>Start-up and future capital requirements</a:t>
          </a:r>
        </a:p>
        <a:p>
          <a:pPr rtl="0">
            <a:lnSpc>
              <a:spcPct val="100000"/>
            </a:lnSpc>
            <a:defRPr cap="all"/>
          </a:pPr>
          <a:r>
            <a:rPr lang="ar-EG" b="1" i="0" dirty="0"/>
            <a:t>متطلبات رأس المال الأولى والمستقبلي</a:t>
          </a:r>
          <a:endParaRPr lang="en-US" b="1" dirty="0"/>
        </a:p>
      </dgm:t>
    </dgm:pt>
    <dgm:pt modelId="{5B44F279-0AEE-4F0E-827C-CAE33A59BD6F}" type="parTrans" cxnId="{1E700211-53A5-4EA3-BF43-358B87C185AA}">
      <dgm:prSet/>
      <dgm:spPr/>
      <dgm:t>
        <a:bodyPr/>
        <a:lstStyle/>
        <a:p>
          <a:endParaRPr lang="en-US" b="1"/>
        </a:p>
      </dgm:t>
    </dgm:pt>
    <dgm:pt modelId="{C22C215D-BE7C-41D5-8D43-6FA3AE48E9E2}" type="sibTrans" cxnId="{1E700211-53A5-4EA3-BF43-358B87C185AA}">
      <dgm:prSet/>
      <dgm:spPr/>
      <dgm:t>
        <a:bodyPr/>
        <a:lstStyle/>
        <a:p>
          <a:endParaRPr lang="en-US" b="1"/>
        </a:p>
      </dgm:t>
    </dgm:pt>
    <dgm:pt modelId="{D3EF2F54-8B42-4CBE-AD92-35E176976074}">
      <dgm:prSet custT="1"/>
      <dgm:spPr/>
      <dgm:t>
        <a:bodyPr/>
        <a:lstStyle/>
        <a:p>
          <a:pPr>
            <a:lnSpc>
              <a:spcPct val="100000"/>
            </a:lnSpc>
            <a:defRPr cap="all"/>
          </a:pPr>
          <a:r>
            <a:rPr lang="en-US" sz="1400" b="1" i="0" dirty="0"/>
            <a:t>Control </a:t>
          </a:r>
        </a:p>
        <a:p>
          <a:pPr>
            <a:lnSpc>
              <a:spcPct val="100000"/>
            </a:lnSpc>
            <a:defRPr cap="all"/>
          </a:pPr>
          <a:r>
            <a:rPr lang="ar-EG" sz="1600" b="1" dirty="0"/>
            <a:t>التحكم</a:t>
          </a:r>
          <a:endParaRPr lang="en-US" sz="1600" b="1" dirty="0"/>
        </a:p>
      </dgm:t>
    </dgm:pt>
    <dgm:pt modelId="{4EF19A68-29F7-4C90-BDDF-7C65DD321242}" type="parTrans" cxnId="{661B98CB-A6D4-4B4C-9BE1-1F1E6CAD86F2}">
      <dgm:prSet/>
      <dgm:spPr/>
      <dgm:t>
        <a:bodyPr/>
        <a:lstStyle/>
        <a:p>
          <a:endParaRPr lang="en-US" b="1"/>
        </a:p>
      </dgm:t>
    </dgm:pt>
    <dgm:pt modelId="{ACA312BD-38B3-420A-AC7F-9BAC8A940D38}" type="sibTrans" cxnId="{661B98CB-A6D4-4B4C-9BE1-1F1E6CAD86F2}">
      <dgm:prSet/>
      <dgm:spPr/>
      <dgm:t>
        <a:bodyPr/>
        <a:lstStyle/>
        <a:p>
          <a:endParaRPr lang="en-US" b="1"/>
        </a:p>
      </dgm:t>
    </dgm:pt>
    <dgm:pt modelId="{7EA4DB9D-AFF5-42CE-90F2-AD9BB38766EE}">
      <dgm:prSet custT="1"/>
      <dgm:spPr/>
      <dgm:t>
        <a:bodyPr/>
        <a:lstStyle/>
        <a:p>
          <a:pPr>
            <a:lnSpc>
              <a:spcPct val="100000"/>
            </a:lnSpc>
            <a:defRPr cap="all"/>
          </a:pPr>
          <a:r>
            <a:rPr lang="en-US" sz="1300" b="1" i="0" dirty="0"/>
            <a:t>Managerial ability</a:t>
          </a:r>
        </a:p>
        <a:p>
          <a:pPr>
            <a:lnSpc>
              <a:spcPct val="100000"/>
            </a:lnSpc>
            <a:defRPr cap="all"/>
          </a:pPr>
          <a:r>
            <a:rPr lang="ar-EG" sz="1600" b="1" dirty="0"/>
            <a:t>القدرة الإدارية</a:t>
          </a:r>
          <a:endParaRPr lang="en-US" sz="1600" b="1" dirty="0"/>
        </a:p>
      </dgm:t>
    </dgm:pt>
    <dgm:pt modelId="{4609F196-3E18-49B6-BF06-DBCBF70D3E45}" type="parTrans" cxnId="{271D52D9-8F89-43A2-A73C-A523890F2875}">
      <dgm:prSet/>
      <dgm:spPr/>
      <dgm:t>
        <a:bodyPr/>
        <a:lstStyle/>
        <a:p>
          <a:endParaRPr lang="en-US" b="1"/>
        </a:p>
      </dgm:t>
    </dgm:pt>
    <dgm:pt modelId="{E839E3F9-23A2-4B97-849A-754853997E67}" type="sibTrans" cxnId="{271D52D9-8F89-43A2-A73C-A523890F2875}">
      <dgm:prSet/>
      <dgm:spPr/>
      <dgm:t>
        <a:bodyPr/>
        <a:lstStyle/>
        <a:p>
          <a:endParaRPr lang="en-US" b="1"/>
        </a:p>
      </dgm:t>
    </dgm:pt>
    <dgm:pt modelId="{AD26E276-5BF0-47A0-B865-15C1DC9C02D9}">
      <dgm:prSet/>
      <dgm:spPr/>
      <dgm:t>
        <a:bodyPr/>
        <a:lstStyle/>
        <a:p>
          <a:pPr rtl="0">
            <a:lnSpc>
              <a:spcPct val="100000"/>
            </a:lnSpc>
            <a:defRPr cap="all"/>
          </a:pPr>
          <a:r>
            <a:rPr lang="en-US" b="1" i="0" dirty="0"/>
            <a:t>Business goals</a:t>
          </a:r>
        </a:p>
        <a:p>
          <a:pPr rtl="0">
            <a:lnSpc>
              <a:spcPct val="100000"/>
            </a:lnSpc>
            <a:defRPr cap="all"/>
          </a:pPr>
          <a:r>
            <a:rPr lang="ar-EG" b="1" dirty="0"/>
            <a:t>أهداف العمل</a:t>
          </a:r>
          <a:endParaRPr lang="en-US" b="1" dirty="0"/>
        </a:p>
      </dgm:t>
    </dgm:pt>
    <dgm:pt modelId="{55605DDF-5E65-4448-B540-7126EEC9DCF1}" type="parTrans" cxnId="{8F73487A-36A4-4F59-918C-03CF059EA617}">
      <dgm:prSet/>
      <dgm:spPr/>
      <dgm:t>
        <a:bodyPr/>
        <a:lstStyle/>
        <a:p>
          <a:endParaRPr lang="en-US" b="1"/>
        </a:p>
      </dgm:t>
    </dgm:pt>
    <dgm:pt modelId="{D65C455D-BFAF-4E4E-9003-C2D62C06239A}" type="sibTrans" cxnId="{8F73487A-36A4-4F59-918C-03CF059EA617}">
      <dgm:prSet/>
      <dgm:spPr/>
      <dgm:t>
        <a:bodyPr/>
        <a:lstStyle/>
        <a:p>
          <a:endParaRPr lang="en-US" b="1"/>
        </a:p>
      </dgm:t>
    </dgm:pt>
    <dgm:pt modelId="{2928E9D0-9EF0-4DE5-B7B5-5425470179B9}">
      <dgm:prSet custT="1"/>
      <dgm:spPr/>
      <dgm:t>
        <a:bodyPr/>
        <a:lstStyle/>
        <a:p>
          <a:pPr rtl="0">
            <a:lnSpc>
              <a:spcPct val="100000"/>
            </a:lnSpc>
            <a:defRPr cap="all"/>
          </a:pPr>
          <a:r>
            <a:rPr lang="en-US" sz="1400" b="1" i="0" dirty="0"/>
            <a:t>Management succession plans</a:t>
          </a:r>
        </a:p>
        <a:p>
          <a:pPr rtl="0">
            <a:lnSpc>
              <a:spcPct val="100000"/>
            </a:lnSpc>
            <a:defRPr cap="all"/>
          </a:pPr>
          <a:r>
            <a:rPr lang="ar-EG" sz="1400" b="1" dirty="0"/>
            <a:t>خطط التعاقب الإداري</a:t>
          </a:r>
          <a:endParaRPr lang="en-US" sz="1400" b="1" dirty="0"/>
        </a:p>
      </dgm:t>
    </dgm:pt>
    <dgm:pt modelId="{9878CF8C-6687-4AAC-887B-AD0504CD52FD}" type="parTrans" cxnId="{F4CE77A5-FAE6-446D-B89D-0C8E33EBC99F}">
      <dgm:prSet/>
      <dgm:spPr/>
      <dgm:t>
        <a:bodyPr/>
        <a:lstStyle/>
        <a:p>
          <a:endParaRPr lang="en-US" b="1"/>
        </a:p>
      </dgm:t>
    </dgm:pt>
    <dgm:pt modelId="{57FE7C58-4E0A-4757-BD91-23C40DDC13B5}" type="sibTrans" cxnId="{F4CE77A5-FAE6-446D-B89D-0C8E33EBC99F}">
      <dgm:prSet/>
      <dgm:spPr/>
      <dgm:t>
        <a:bodyPr/>
        <a:lstStyle/>
        <a:p>
          <a:endParaRPr lang="en-US" b="1"/>
        </a:p>
      </dgm:t>
    </dgm:pt>
    <dgm:pt modelId="{509580A8-340D-486A-A02D-C40D4645AB4E}">
      <dgm:prSet custT="1"/>
      <dgm:spPr/>
      <dgm:t>
        <a:bodyPr/>
        <a:lstStyle/>
        <a:p>
          <a:pPr rtl="0">
            <a:lnSpc>
              <a:spcPct val="100000"/>
            </a:lnSpc>
            <a:defRPr cap="all"/>
          </a:pPr>
          <a:r>
            <a:rPr lang="en-US" sz="1400" b="1" i="0" dirty="0"/>
            <a:t>Cost of formation</a:t>
          </a:r>
        </a:p>
        <a:p>
          <a:pPr rtl="0">
            <a:lnSpc>
              <a:spcPct val="100000"/>
            </a:lnSpc>
            <a:defRPr cap="all"/>
          </a:pPr>
          <a:r>
            <a:rPr lang="ar-EG" sz="1400" b="1" dirty="0"/>
            <a:t>تكلفة التكوين</a:t>
          </a:r>
          <a:endParaRPr lang="en-US" sz="1400" b="1" dirty="0"/>
        </a:p>
      </dgm:t>
    </dgm:pt>
    <dgm:pt modelId="{9495709C-1DBF-480C-8F38-C91246223038}" type="parTrans" cxnId="{3042DDAB-5085-4FC0-B35F-827F0EDC1B11}">
      <dgm:prSet/>
      <dgm:spPr/>
      <dgm:t>
        <a:bodyPr/>
        <a:lstStyle/>
        <a:p>
          <a:endParaRPr lang="en-US" b="1"/>
        </a:p>
      </dgm:t>
    </dgm:pt>
    <dgm:pt modelId="{6D82C7C8-09E7-400A-9CD4-A74C20C09B4F}" type="sibTrans" cxnId="{3042DDAB-5085-4FC0-B35F-827F0EDC1B11}">
      <dgm:prSet/>
      <dgm:spPr/>
      <dgm:t>
        <a:bodyPr/>
        <a:lstStyle/>
        <a:p>
          <a:endParaRPr lang="en-US" b="1"/>
        </a:p>
      </dgm:t>
    </dgm:pt>
    <dgm:pt modelId="{B696424F-BAA0-4F26-A2F6-46E46892DFF3}" type="pres">
      <dgm:prSet presAssocID="{2DBF1DA5-AD41-446B-9F1A-DD408D0E9935}" presName="root" presStyleCnt="0">
        <dgm:presLayoutVars>
          <dgm:dir/>
          <dgm:resizeHandles val="exact"/>
        </dgm:presLayoutVars>
      </dgm:prSet>
      <dgm:spPr/>
    </dgm:pt>
    <dgm:pt modelId="{7685331E-3874-465F-82C6-AE04265E87AF}" type="pres">
      <dgm:prSet presAssocID="{C29F0AEE-2A74-409F-8A90-2918686F460B}" presName="compNode" presStyleCnt="0"/>
      <dgm:spPr/>
    </dgm:pt>
    <dgm:pt modelId="{765B3AE3-4BAF-4AD0-B274-B099593A2BF4}" type="pres">
      <dgm:prSet presAssocID="{C29F0AEE-2A74-409F-8A90-2918686F460B}" presName="iconBgRect" presStyleLbl="bgShp" presStyleIdx="0" presStyleCnt="8"/>
      <dgm:spPr/>
    </dgm:pt>
    <dgm:pt modelId="{2A7A8C43-68DD-4F11-A5CF-F77445710E3E}" type="pres">
      <dgm:prSet presAssocID="{C29F0AEE-2A74-409F-8A90-2918686F460B}" presName="iconRect" presStyleLbl="node1" presStyleIdx="0" presStyleCnt="8"/>
      <dgm:spPr>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Money"/>
        </a:ext>
      </dgm:extLst>
    </dgm:pt>
    <dgm:pt modelId="{6F80316D-6A85-459B-9A89-981F652A12C2}" type="pres">
      <dgm:prSet presAssocID="{C29F0AEE-2A74-409F-8A90-2918686F460B}" presName="spaceRect" presStyleCnt="0"/>
      <dgm:spPr/>
    </dgm:pt>
    <dgm:pt modelId="{7134ABC6-7FF1-4298-A9E7-0CE3789DAE9A}" type="pres">
      <dgm:prSet presAssocID="{C29F0AEE-2A74-409F-8A90-2918686F460B}" presName="textRect" presStyleLbl="revTx" presStyleIdx="0" presStyleCnt="8">
        <dgm:presLayoutVars>
          <dgm:chMax val="1"/>
          <dgm:chPref val="1"/>
        </dgm:presLayoutVars>
      </dgm:prSet>
      <dgm:spPr/>
    </dgm:pt>
    <dgm:pt modelId="{5420E81B-CE18-4CF3-A792-6911BCDD5256}" type="pres">
      <dgm:prSet presAssocID="{1342BDEE-A736-4C3B-B150-3013A1D62A65}" presName="sibTrans" presStyleCnt="0"/>
      <dgm:spPr/>
    </dgm:pt>
    <dgm:pt modelId="{16EAF823-08EB-4ECA-9DF6-5D811F81BCF7}" type="pres">
      <dgm:prSet presAssocID="{F66254C1-CCAB-494B-BEC2-1678A0942806}" presName="compNode" presStyleCnt="0"/>
      <dgm:spPr/>
    </dgm:pt>
    <dgm:pt modelId="{9A3E5FEC-9237-4C0A-A024-CB5FCB1C27F2}" type="pres">
      <dgm:prSet presAssocID="{F66254C1-CCAB-494B-BEC2-1678A0942806}" presName="iconBgRect" presStyleLbl="bgShp" presStyleIdx="1" presStyleCnt="8"/>
      <dgm:spPr/>
    </dgm:pt>
    <dgm:pt modelId="{2B50050C-BC49-48B4-ACF0-29777A234E5A}" type="pres">
      <dgm:prSet presAssocID="{F66254C1-CCAB-494B-BEC2-1678A0942806}" presName="iconRect" presStyleLbl="node1" presStyleIdx="1" presStyleCnt="8"/>
      <dgm:spPr>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Gavel"/>
        </a:ext>
      </dgm:extLst>
    </dgm:pt>
    <dgm:pt modelId="{5448E7EC-2171-4256-97C2-251A542CA223}" type="pres">
      <dgm:prSet presAssocID="{F66254C1-CCAB-494B-BEC2-1678A0942806}" presName="spaceRect" presStyleCnt="0"/>
      <dgm:spPr/>
    </dgm:pt>
    <dgm:pt modelId="{98E09172-364F-4A23-9E4B-A664B9240B9C}" type="pres">
      <dgm:prSet presAssocID="{F66254C1-CCAB-494B-BEC2-1678A0942806}" presName="textRect" presStyleLbl="revTx" presStyleIdx="1" presStyleCnt="8">
        <dgm:presLayoutVars>
          <dgm:chMax val="1"/>
          <dgm:chPref val="1"/>
        </dgm:presLayoutVars>
      </dgm:prSet>
      <dgm:spPr/>
    </dgm:pt>
    <dgm:pt modelId="{9FA3B0AB-22EA-4D55-BFEA-41A69A45BBD2}" type="pres">
      <dgm:prSet presAssocID="{19BE7AE8-634F-4DFC-82AB-64B0735F3A34}" presName="sibTrans" presStyleCnt="0"/>
      <dgm:spPr/>
    </dgm:pt>
    <dgm:pt modelId="{2929B786-9A7A-44F0-AC3B-7C52D93790B1}" type="pres">
      <dgm:prSet presAssocID="{135289A8-FA02-49C6-BE0B-2C04E081C81F}" presName="compNode" presStyleCnt="0"/>
      <dgm:spPr/>
    </dgm:pt>
    <dgm:pt modelId="{5B983F35-226E-49A4-9D5E-92E14DA5E17F}" type="pres">
      <dgm:prSet presAssocID="{135289A8-FA02-49C6-BE0B-2C04E081C81F}" presName="iconBgRect" presStyleLbl="bgShp" presStyleIdx="2" presStyleCnt="8"/>
      <dgm:spPr/>
    </dgm:pt>
    <dgm:pt modelId="{F215E52E-C77B-40C9-BCC7-E4D8DB09D16D}" type="pres">
      <dgm:prSet presAssocID="{135289A8-FA02-49C6-BE0B-2C04E081C81F}" presName="iconRect" presStyleLbl="node1" presStyleIdx="2" presStyleCnt="8"/>
      <dgm:spPr>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Crane"/>
        </a:ext>
      </dgm:extLst>
    </dgm:pt>
    <dgm:pt modelId="{161AC961-B683-47AB-B553-6DC3C4CF4B5F}" type="pres">
      <dgm:prSet presAssocID="{135289A8-FA02-49C6-BE0B-2C04E081C81F}" presName="spaceRect" presStyleCnt="0"/>
      <dgm:spPr/>
    </dgm:pt>
    <dgm:pt modelId="{571D6041-6770-4052-9FB8-9BBA18F9123E}" type="pres">
      <dgm:prSet presAssocID="{135289A8-FA02-49C6-BE0B-2C04E081C81F}" presName="textRect" presStyleLbl="revTx" presStyleIdx="2" presStyleCnt="8" custScaleY="214627" custLinFactNeighborX="1459" custLinFactNeighborY="46137">
        <dgm:presLayoutVars>
          <dgm:chMax val="1"/>
          <dgm:chPref val="1"/>
        </dgm:presLayoutVars>
      </dgm:prSet>
      <dgm:spPr/>
    </dgm:pt>
    <dgm:pt modelId="{14FD798D-FDC0-4DCF-85B4-40E9E5B1A245}" type="pres">
      <dgm:prSet presAssocID="{C22C215D-BE7C-41D5-8D43-6FA3AE48E9E2}" presName="sibTrans" presStyleCnt="0"/>
      <dgm:spPr/>
    </dgm:pt>
    <dgm:pt modelId="{CDFE5239-36FB-4C0A-9928-504654131B3F}" type="pres">
      <dgm:prSet presAssocID="{D3EF2F54-8B42-4CBE-AD92-35E176976074}" presName="compNode" presStyleCnt="0"/>
      <dgm:spPr/>
    </dgm:pt>
    <dgm:pt modelId="{C5245937-9402-4698-9466-358D50BB42A1}" type="pres">
      <dgm:prSet presAssocID="{D3EF2F54-8B42-4CBE-AD92-35E176976074}" presName="iconBgRect" presStyleLbl="bgShp" presStyleIdx="3" presStyleCnt="8"/>
      <dgm:spPr/>
    </dgm:pt>
    <dgm:pt modelId="{A8199CDC-521A-4C92-90A0-6AB17138D719}" type="pres">
      <dgm:prSet presAssocID="{D3EF2F54-8B42-4CBE-AD92-35E176976074}" presName="iconRect" presStyleLbl="node1" presStyleIdx="3" presStyleCnt="8"/>
      <dgm:spPr>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Robot"/>
        </a:ext>
      </dgm:extLst>
    </dgm:pt>
    <dgm:pt modelId="{B1C855BA-FC7C-4C3C-A7E2-DFFD9B6A95A6}" type="pres">
      <dgm:prSet presAssocID="{D3EF2F54-8B42-4CBE-AD92-35E176976074}" presName="spaceRect" presStyleCnt="0"/>
      <dgm:spPr/>
    </dgm:pt>
    <dgm:pt modelId="{FFB462CC-F972-43D2-B3C7-9732D9ECE21E}" type="pres">
      <dgm:prSet presAssocID="{D3EF2F54-8B42-4CBE-AD92-35E176976074}" presName="textRect" presStyleLbl="revTx" presStyleIdx="3" presStyleCnt="8">
        <dgm:presLayoutVars>
          <dgm:chMax val="1"/>
          <dgm:chPref val="1"/>
        </dgm:presLayoutVars>
      </dgm:prSet>
      <dgm:spPr/>
    </dgm:pt>
    <dgm:pt modelId="{5797C565-3927-4E10-AB9F-49162B9632B4}" type="pres">
      <dgm:prSet presAssocID="{ACA312BD-38B3-420A-AC7F-9BAC8A940D38}" presName="sibTrans" presStyleCnt="0"/>
      <dgm:spPr/>
    </dgm:pt>
    <dgm:pt modelId="{4E84B14C-52D1-43DC-81C6-9552C52E1011}" type="pres">
      <dgm:prSet presAssocID="{7EA4DB9D-AFF5-42CE-90F2-AD9BB38766EE}" presName="compNode" presStyleCnt="0"/>
      <dgm:spPr/>
    </dgm:pt>
    <dgm:pt modelId="{0F1A0DE4-ACB7-41A2-BE20-3A49E86FC2D7}" type="pres">
      <dgm:prSet presAssocID="{7EA4DB9D-AFF5-42CE-90F2-AD9BB38766EE}" presName="iconBgRect" presStyleLbl="bgShp" presStyleIdx="4" presStyleCnt="8"/>
      <dgm:spPr/>
    </dgm:pt>
    <dgm:pt modelId="{B098E15E-E2CC-4FC4-9B4D-A96C5B076677}" type="pres">
      <dgm:prSet presAssocID="{7EA4DB9D-AFF5-42CE-90F2-AD9BB38766EE}" presName="iconRect" presStyleLbl="node1" presStyleIdx="4" presStyleCnt="8"/>
      <dgm:spPr>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dgm:spPr>
      <dgm:extLst>
        <a:ext uri="{E40237B7-FDA0-4F09-8148-C483321AD2D9}">
          <dgm14:cNvPr xmlns:dgm14="http://schemas.microsoft.com/office/drawing/2010/diagram" id="0" name="" descr="Head with Gears"/>
        </a:ext>
      </dgm:extLst>
    </dgm:pt>
    <dgm:pt modelId="{6004096F-C691-420F-97AB-3D0FF39A2D5F}" type="pres">
      <dgm:prSet presAssocID="{7EA4DB9D-AFF5-42CE-90F2-AD9BB38766EE}" presName="spaceRect" presStyleCnt="0"/>
      <dgm:spPr/>
    </dgm:pt>
    <dgm:pt modelId="{ED34965D-76CB-492C-B0A5-0DBD75CE89EF}" type="pres">
      <dgm:prSet presAssocID="{7EA4DB9D-AFF5-42CE-90F2-AD9BB38766EE}" presName="textRect" presStyleLbl="revTx" presStyleIdx="4" presStyleCnt="8">
        <dgm:presLayoutVars>
          <dgm:chMax val="1"/>
          <dgm:chPref val="1"/>
        </dgm:presLayoutVars>
      </dgm:prSet>
      <dgm:spPr/>
    </dgm:pt>
    <dgm:pt modelId="{A6874319-8C81-4B61-BE7E-6040B74B1FCB}" type="pres">
      <dgm:prSet presAssocID="{E839E3F9-23A2-4B97-849A-754853997E67}" presName="sibTrans" presStyleCnt="0"/>
      <dgm:spPr/>
    </dgm:pt>
    <dgm:pt modelId="{67975049-521B-4751-B1D5-7C19759798B8}" type="pres">
      <dgm:prSet presAssocID="{AD26E276-5BF0-47A0-B865-15C1DC9C02D9}" presName="compNode" presStyleCnt="0"/>
      <dgm:spPr/>
    </dgm:pt>
    <dgm:pt modelId="{3B2B13FB-CAE9-4691-93BD-F96C40BF08BA}" type="pres">
      <dgm:prSet presAssocID="{AD26E276-5BF0-47A0-B865-15C1DC9C02D9}" presName="iconBgRect" presStyleLbl="bgShp" presStyleIdx="5" presStyleCnt="8"/>
      <dgm:spPr/>
    </dgm:pt>
    <dgm:pt modelId="{B74057BB-C062-4E20-A47E-4DC77224247D}" type="pres">
      <dgm:prSet presAssocID="{AD26E276-5BF0-47A0-B865-15C1DC9C02D9}" presName="iconRect" presStyleLbl="node1" presStyleIdx="5" presStyleCnt="8"/>
      <dgm:spPr>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ullseye"/>
        </a:ext>
      </dgm:extLst>
    </dgm:pt>
    <dgm:pt modelId="{AB8346C0-3504-4D1A-87F2-ECCD6F860D8B}" type="pres">
      <dgm:prSet presAssocID="{AD26E276-5BF0-47A0-B865-15C1DC9C02D9}" presName="spaceRect" presStyleCnt="0"/>
      <dgm:spPr/>
    </dgm:pt>
    <dgm:pt modelId="{DC64ED35-B2BD-404B-9E87-7A4FE4E904A3}" type="pres">
      <dgm:prSet presAssocID="{AD26E276-5BF0-47A0-B865-15C1DC9C02D9}" presName="textRect" presStyleLbl="revTx" presStyleIdx="5" presStyleCnt="8" custLinFactNeighborY="-6282">
        <dgm:presLayoutVars>
          <dgm:chMax val="1"/>
          <dgm:chPref val="1"/>
        </dgm:presLayoutVars>
      </dgm:prSet>
      <dgm:spPr/>
    </dgm:pt>
    <dgm:pt modelId="{2C2F35AD-D3E2-453E-8A7F-218530A983D2}" type="pres">
      <dgm:prSet presAssocID="{D65C455D-BFAF-4E4E-9003-C2D62C06239A}" presName="sibTrans" presStyleCnt="0"/>
      <dgm:spPr/>
    </dgm:pt>
    <dgm:pt modelId="{DEDA20A4-C2C2-48C9-B971-2779C6F356C0}" type="pres">
      <dgm:prSet presAssocID="{2928E9D0-9EF0-4DE5-B7B5-5425470179B9}" presName="compNode" presStyleCnt="0"/>
      <dgm:spPr/>
    </dgm:pt>
    <dgm:pt modelId="{6843E48D-5D6A-4EDE-AD8D-18C1B5491352}" type="pres">
      <dgm:prSet presAssocID="{2928E9D0-9EF0-4DE5-B7B5-5425470179B9}" presName="iconBgRect" presStyleLbl="bgShp" presStyleIdx="6" presStyleCnt="8" custLinFactNeighborY="153"/>
      <dgm:spPr/>
    </dgm:pt>
    <dgm:pt modelId="{847D8EAB-525B-41BD-BAF4-2478FCD2BD6F}" type="pres">
      <dgm:prSet presAssocID="{2928E9D0-9EF0-4DE5-B7B5-5425470179B9}" presName="iconRect" presStyleLbl="node1" presStyleIdx="6" presStyleCnt="8" custLinFactNeighborY="253"/>
      <dgm:spPr>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a:noFill/>
        </a:ln>
      </dgm:spPr>
      <dgm:extLst>
        <a:ext uri="{E40237B7-FDA0-4F09-8148-C483321AD2D9}">
          <dgm14:cNvPr xmlns:dgm14="http://schemas.microsoft.com/office/drawing/2010/diagram" id="0" name="" descr="Meeting"/>
        </a:ext>
      </dgm:extLst>
    </dgm:pt>
    <dgm:pt modelId="{3F1E74C4-1A7F-4038-9EBA-C0B079AD14E1}" type="pres">
      <dgm:prSet presAssocID="{2928E9D0-9EF0-4DE5-B7B5-5425470179B9}" presName="spaceRect" presStyleCnt="0"/>
      <dgm:spPr/>
    </dgm:pt>
    <dgm:pt modelId="{38D4DDD1-3295-4336-B41B-332E9D09A41F}" type="pres">
      <dgm:prSet presAssocID="{2928E9D0-9EF0-4DE5-B7B5-5425470179B9}" presName="textRect" presStyleLbl="revTx" presStyleIdx="6" presStyleCnt="8" custLinFactNeighborY="-10186">
        <dgm:presLayoutVars>
          <dgm:chMax val="1"/>
          <dgm:chPref val="1"/>
        </dgm:presLayoutVars>
      </dgm:prSet>
      <dgm:spPr/>
    </dgm:pt>
    <dgm:pt modelId="{D6D65B12-E658-429B-BB86-3DE7193BB669}" type="pres">
      <dgm:prSet presAssocID="{57FE7C58-4E0A-4757-BD91-23C40DDC13B5}" presName="sibTrans" presStyleCnt="0"/>
      <dgm:spPr/>
    </dgm:pt>
    <dgm:pt modelId="{EEBFE8A3-0056-4DA6-A76B-70EAD2DF44BC}" type="pres">
      <dgm:prSet presAssocID="{509580A8-340D-486A-A02D-C40D4645AB4E}" presName="compNode" presStyleCnt="0"/>
      <dgm:spPr/>
    </dgm:pt>
    <dgm:pt modelId="{B9452C8D-F088-4B66-B436-3551F4B1CF35}" type="pres">
      <dgm:prSet presAssocID="{509580A8-340D-486A-A02D-C40D4645AB4E}" presName="iconBgRect" presStyleLbl="bgShp" presStyleIdx="7" presStyleCnt="8" custLinFactNeighborY="153"/>
      <dgm:spPr/>
    </dgm:pt>
    <dgm:pt modelId="{2D2EFABA-9EF9-41EA-9B9E-61DF1CDB04E6}" type="pres">
      <dgm:prSet presAssocID="{509580A8-340D-486A-A02D-C40D4645AB4E}" presName="iconRect" presStyleLbl="node1" presStyleIdx="7" presStyleCnt="8" custLinFactNeighborY="253"/>
      <dgm:spPr>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oins"/>
        </a:ext>
      </dgm:extLst>
    </dgm:pt>
    <dgm:pt modelId="{21C485DC-6DA1-427F-ABD0-30E1C20D0BB7}" type="pres">
      <dgm:prSet presAssocID="{509580A8-340D-486A-A02D-C40D4645AB4E}" presName="spaceRect" presStyleCnt="0"/>
      <dgm:spPr/>
    </dgm:pt>
    <dgm:pt modelId="{B3DFAB93-7BFF-4187-97A9-7B8EE6804151}" type="pres">
      <dgm:prSet presAssocID="{509580A8-340D-486A-A02D-C40D4645AB4E}" presName="textRect" presStyleLbl="revTx" presStyleIdx="7" presStyleCnt="8" custLinFactNeighborY="-10186">
        <dgm:presLayoutVars>
          <dgm:chMax val="1"/>
          <dgm:chPref val="1"/>
        </dgm:presLayoutVars>
      </dgm:prSet>
      <dgm:spPr/>
    </dgm:pt>
  </dgm:ptLst>
  <dgm:cxnLst>
    <dgm:cxn modelId="{CC19A001-2A59-46C1-91D5-D59385F139EB}" type="presOf" srcId="{509580A8-340D-486A-A02D-C40D4645AB4E}" destId="{B3DFAB93-7BFF-4187-97A9-7B8EE6804151}" srcOrd="0" destOrd="0" presId="urn:microsoft.com/office/officeart/2018/5/layout/IconCircleLabelList"/>
    <dgm:cxn modelId="{1E700211-53A5-4EA3-BF43-358B87C185AA}" srcId="{2DBF1DA5-AD41-446B-9F1A-DD408D0E9935}" destId="{135289A8-FA02-49C6-BE0B-2C04E081C81F}" srcOrd="2" destOrd="0" parTransId="{5B44F279-0AEE-4F0E-827C-CAE33A59BD6F}" sibTransId="{C22C215D-BE7C-41D5-8D43-6FA3AE48E9E2}"/>
    <dgm:cxn modelId="{EB4DA314-3507-4848-BC3A-B2437BFE3F72}" type="presOf" srcId="{2DBF1DA5-AD41-446B-9F1A-DD408D0E9935}" destId="{B696424F-BAA0-4F26-A2F6-46E46892DFF3}" srcOrd="0" destOrd="0" presId="urn:microsoft.com/office/officeart/2018/5/layout/IconCircleLabelList"/>
    <dgm:cxn modelId="{2EBB3B37-9AB0-47AA-843B-EFBFB9720707}" srcId="{2DBF1DA5-AD41-446B-9F1A-DD408D0E9935}" destId="{F66254C1-CCAB-494B-BEC2-1678A0942806}" srcOrd="1" destOrd="0" parTransId="{15EE6A99-8B68-46EE-A281-278B39C1446A}" sibTransId="{19BE7AE8-634F-4DFC-82AB-64B0735F3A34}"/>
    <dgm:cxn modelId="{D995A437-6CAC-4A11-8767-BE48ABE62D4C}" type="presOf" srcId="{F66254C1-CCAB-494B-BEC2-1678A0942806}" destId="{98E09172-364F-4A23-9E4B-A664B9240B9C}" srcOrd="0" destOrd="0" presId="urn:microsoft.com/office/officeart/2018/5/layout/IconCircleLabelList"/>
    <dgm:cxn modelId="{AA146848-CE7F-447D-A187-8BD8687A1959}" type="presOf" srcId="{D3EF2F54-8B42-4CBE-AD92-35E176976074}" destId="{FFB462CC-F972-43D2-B3C7-9732D9ECE21E}" srcOrd="0" destOrd="0" presId="urn:microsoft.com/office/officeart/2018/5/layout/IconCircleLabelList"/>
    <dgm:cxn modelId="{85D27C75-39F2-4C82-A8D4-4887E61FA6AE}" type="presOf" srcId="{C29F0AEE-2A74-409F-8A90-2918686F460B}" destId="{7134ABC6-7FF1-4298-A9E7-0CE3789DAE9A}" srcOrd="0" destOrd="0" presId="urn:microsoft.com/office/officeart/2018/5/layout/IconCircleLabelList"/>
    <dgm:cxn modelId="{8F73487A-36A4-4F59-918C-03CF059EA617}" srcId="{2DBF1DA5-AD41-446B-9F1A-DD408D0E9935}" destId="{AD26E276-5BF0-47A0-B865-15C1DC9C02D9}" srcOrd="5" destOrd="0" parTransId="{55605DDF-5E65-4448-B540-7126EEC9DCF1}" sibTransId="{D65C455D-BFAF-4E4E-9003-C2D62C06239A}"/>
    <dgm:cxn modelId="{92396680-C3F8-4375-91E6-3784A7BD9FE1}" srcId="{2DBF1DA5-AD41-446B-9F1A-DD408D0E9935}" destId="{C29F0AEE-2A74-409F-8A90-2918686F460B}" srcOrd="0" destOrd="0" parTransId="{90BFC507-7718-4176-AE86-895974417B93}" sibTransId="{1342BDEE-A736-4C3B-B150-3013A1D62A65}"/>
    <dgm:cxn modelId="{AC463196-B498-454F-9DA2-3A3930862FD9}" type="presOf" srcId="{2928E9D0-9EF0-4DE5-B7B5-5425470179B9}" destId="{38D4DDD1-3295-4336-B41B-332E9D09A41F}" srcOrd="0" destOrd="0" presId="urn:microsoft.com/office/officeart/2018/5/layout/IconCircleLabelList"/>
    <dgm:cxn modelId="{F4CE77A5-FAE6-446D-B89D-0C8E33EBC99F}" srcId="{2DBF1DA5-AD41-446B-9F1A-DD408D0E9935}" destId="{2928E9D0-9EF0-4DE5-B7B5-5425470179B9}" srcOrd="6" destOrd="0" parTransId="{9878CF8C-6687-4AAC-887B-AD0504CD52FD}" sibTransId="{57FE7C58-4E0A-4757-BD91-23C40DDC13B5}"/>
    <dgm:cxn modelId="{3042DDAB-5085-4FC0-B35F-827F0EDC1B11}" srcId="{2DBF1DA5-AD41-446B-9F1A-DD408D0E9935}" destId="{509580A8-340D-486A-A02D-C40D4645AB4E}" srcOrd="7" destOrd="0" parTransId="{9495709C-1DBF-480C-8F38-C91246223038}" sibTransId="{6D82C7C8-09E7-400A-9CD4-A74C20C09B4F}"/>
    <dgm:cxn modelId="{661B98CB-A6D4-4B4C-9BE1-1F1E6CAD86F2}" srcId="{2DBF1DA5-AD41-446B-9F1A-DD408D0E9935}" destId="{D3EF2F54-8B42-4CBE-AD92-35E176976074}" srcOrd="3" destOrd="0" parTransId="{4EF19A68-29F7-4C90-BDDF-7C65DD321242}" sibTransId="{ACA312BD-38B3-420A-AC7F-9BAC8A940D38}"/>
    <dgm:cxn modelId="{814788D2-09F5-4DAB-9384-EE643B89B397}" type="presOf" srcId="{135289A8-FA02-49C6-BE0B-2C04E081C81F}" destId="{571D6041-6770-4052-9FB8-9BBA18F9123E}" srcOrd="0" destOrd="0" presId="urn:microsoft.com/office/officeart/2018/5/layout/IconCircleLabelList"/>
    <dgm:cxn modelId="{271D52D9-8F89-43A2-A73C-A523890F2875}" srcId="{2DBF1DA5-AD41-446B-9F1A-DD408D0E9935}" destId="{7EA4DB9D-AFF5-42CE-90F2-AD9BB38766EE}" srcOrd="4" destOrd="0" parTransId="{4609F196-3E18-49B6-BF06-DBCBF70D3E45}" sibTransId="{E839E3F9-23A2-4B97-849A-754853997E67}"/>
    <dgm:cxn modelId="{759D54EA-5F51-4FD9-ABE2-99133B8689E2}" type="presOf" srcId="{7EA4DB9D-AFF5-42CE-90F2-AD9BB38766EE}" destId="{ED34965D-76CB-492C-B0A5-0DBD75CE89EF}" srcOrd="0" destOrd="0" presId="urn:microsoft.com/office/officeart/2018/5/layout/IconCircleLabelList"/>
    <dgm:cxn modelId="{429BD3F3-BEEC-4969-B136-C5988A307DCB}" type="presOf" srcId="{AD26E276-5BF0-47A0-B865-15C1DC9C02D9}" destId="{DC64ED35-B2BD-404B-9E87-7A4FE4E904A3}" srcOrd="0" destOrd="0" presId="urn:microsoft.com/office/officeart/2018/5/layout/IconCircleLabelList"/>
    <dgm:cxn modelId="{A50D4003-F2E5-4FF4-836F-FC142D36E928}" type="presParOf" srcId="{B696424F-BAA0-4F26-A2F6-46E46892DFF3}" destId="{7685331E-3874-465F-82C6-AE04265E87AF}" srcOrd="0" destOrd="0" presId="urn:microsoft.com/office/officeart/2018/5/layout/IconCircleLabelList"/>
    <dgm:cxn modelId="{E957BDF0-0BB5-419C-BC41-91864B8BDA74}" type="presParOf" srcId="{7685331E-3874-465F-82C6-AE04265E87AF}" destId="{765B3AE3-4BAF-4AD0-B274-B099593A2BF4}" srcOrd="0" destOrd="0" presId="urn:microsoft.com/office/officeart/2018/5/layout/IconCircleLabelList"/>
    <dgm:cxn modelId="{11838C30-D8B6-4065-B8B7-EF8C811576FA}" type="presParOf" srcId="{7685331E-3874-465F-82C6-AE04265E87AF}" destId="{2A7A8C43-68DD-4F11-A5CF-F77445710E3E}" srcOrd="1" destOrd="0" presId="urn:microsoft.com/office/officeart/2018/5/layout/IconCircleLabelList"/>
    <dgm:cxn modelId="{7DC7FDAE-E2FC-46CF-AA5B-EEA87F82CD01}" type="presParOf" srcId="{7685331E-3874-465F-82C6-AE04265E87AF}" destId="{6F80316D-6A85-459B-9A89-981F652A12C2}" srcOrd="2" destOrd="0" presId="urn:microsoft.com/office/officeart/2018/5/layout/IconCircleLabelList"/>
    <dgm:cxn modelId="{8D632590-E5CA-43DE-8A12-73C5E7AEC113}" type="presParOf" srcId="{7685331E-3874-465F-82C6-AE04265E87AF}" destId="{7134ABC6-7FF1-4298-A9E7-0CE3789DAE9A}" srcOrd="3" destOrd="0" presId="urn:microsoft.com/office/officeart/2018/5/layout/IconCircleLabelList"/>
    <dgm:cxn modelId="{377F40A0-FE5A-4DEC-9BB6-AB57C408E699}" type="presParOf" srcId="{B696424F-BAA0-4F26-A2F6-46E46892DFF3}" destId="{5420E81B-CE18-4CF3-A792-6911BCDD5256}" srcOrd="1" destOrd="0" presId="urn:microsoft.com/office/officeart/2018/5/layout/IconCircleLabelList"/>
    <dgm:cxn modelId="{4FBE8F81-5B7F-40A8-B30B-2D9972D7F800}" type="presParOf" srcId="{B696424F-BAA0-4F26-A2F6-46E46892DFF3}" destId="{16EAF823-08EB-4ECA-9DF6-5D811F81BCF7}" srcOrd="2" destOrd="0" presId="urn:microsoft.com/office/officeart/2018/5/layout/IconCircleLabelList"/>
    <dgm:cxn modelId="{AF3D4D9B-818B-46FD-B763-C0CA54925A25}" type="presParOf" srcId="{16EAF823-08EB-4ECA-9DF6-5D811F81BCF7}" destId="{9A3E5FEC-9237-4C0A-A024-CB5FCB1C27F2}" srcOrd="0" destOrd="0" presId="urn:microsoft.com/office/officeart/2018/5/layout/IconCircleLabelList"/>
    <dgm:cxn modelId="{01F7D346-3120-42CF-94A8-06AD9EA3F2D6}" type="presParOf" srcId="{16EAF823-08EB-4ECA-9DF6-5D811F81BCF7}" destId="{2B50050C-BC49-48B4-ACF0-29777A234E5A}" srcOrd="1" destOrd="0" presId="urn:microsoft.com/office/officeart/2018/5/layout/IconCircleLabelList"/>
    <dgm:cxn modelId="{19B19D56-4307-42DC-BAED-3D371FE1C60F}" type="presParOf" srcId="{16EAF823-08EB-4ECA-9DF6-5D811F81BCF7}" destId="{5448E7EC-2171-4256-97C2-251A542CA223}" srcOrd="2" destOrd="0" presId="urn:microsoft.com/office/officeart/2018/5/layout/IconCircleLabelList"/>
    <dgm:cxn modelId="{DCF8B9A4-E851-4373-B8ED-1DE47C30BCB9}" type="presParOf" srcId="{16EAF823-08EB-4ECA-9DF6-5D811F81BCF7}" destId="{98E09172-364F-4A23-9E4B-A664B9240B9C}" srcOrd="3" destOrd="0" presId="urn:microsoft.com/office/officeart/2018/5/layout/IconCircleLabelList"/>
    <dgm:cxn modelId="{FDAC4BDA-6322-4A93-BBE3-A43D09A62E12}" type="presParOf" srcId="{B696424F-BAA0-4F26-A2F6-46E46892DFF3}" destId="{9FA3B0AB-22EA-4D55-BFEA-41A69A45BBD2}" srcOrd="3" destOrd="0" presId="urn:microsoft.com/office/officeart/2018/5/layout/IconCircleLabelList"/>
    <dgm:cxn modelId="{D5EFDFC5-8565-405E-BDB9-9C6E19C4AC1A}" type="presParOf" srcId="{B696424F-BAA0-4F26-A2F6-46E46892DFF3}" destId="{2929B786-9A7A-44F0-AC3B-7C52D93790B1}" srcOrd="4" destOrd="0" presId="urn:microsoft.com/office/officeart/2018/5/layout/IconCircleLabelList"/>
    <dgm:cxn modelId="{8D8735F5-3B42-4579-B4B6-9FB64C18C48D}" type="presParOf" srcId="{2929B786-9A7A-44F0-AC3B-7C52D93790B1}" destId="{5B983F35-226E-49A4-9D5E-92E14DA5E17F}" srcOrd="0" destOrd="0" presId="urn:microsoft.com/office/officeart/2018/5/layout/IconCircleLabelList"/>
    <dgm:cxn modelId="{D30A10A6-5DB4-415B-B026-A297AE109722}" type="presParOf" srcId="{2929B786-9A7A-44F0-AC3B-7C52D93790B1}" destId="{F215E52E-C77B-40C9-BCC7-E4D8DB09D16D}" srcOrd="1" destOrd="0" presId="urn:microsoft.com/office/officeart/2018/5/layout/IconCircleLabelList"/>
    <dgm:cxn modelId="{98A25D86-4488-4AE3-966A-79B3FDAAA81F}" type="presParOf" srcId="{2929B786-9A7A-44F0-AC3B-7C52D93790B1}" destId="{161AC961-B683-47AB-B553-6DC3C4CF4B5F}" srcOrd="2" destOrd="0" presId="urn:microsoft.com/office/officeart/2018/5/layout/IconCircleLabelList"/>
    <dgm:cxn modelId="{6A227E27-DBD1-4532-B7ED-23BDA587C821}" type="presParOf" srcId="{2929B786-9A7A-44F0-AC3B-7C52D93790B1}" destId="{571D6041-6770-4052-9FB8-9BBA18F9123E}" srcOrd="3" destOrd="0" presId="urn:microsoft.com/office/officeart/2018/5/layout/IconCircleLabelList"/>
    <dgm:cxn modelId="{98C246E4-F529-4E27-B820-E9995014CDA0}" type="presParOf" srcId="{B696424F-BAA0-4F26-A2F6-46E46892DFF3}" destId="{14FD798D-FDC0-4DCF-85B4-40E9E5B1A245}" srcOrd="5" destOrd="0" presId="urn:microsoft.com/office/officeart/2018/5/layout/IconCircleLabelList"/>
    <dgm:cxn modelId="{483ADF76-C83E-4F60-BFD6-153FE00E87DE}" type="presParOf" srcId="{B696424F-BAA0-4F26-A2F6-46E46892DFF3}" destId="{CDFE5239-36FB-4C0A-9928-504654131B3F}" srcOrd="6" destOrd="0" presId="urn:microsoft.com/office/officeart/2018/5/layout/IconCircleLabelList"/>
    <dgm:cxn modelId="{6045AE60-AE08-4DA7-94CE-84072749D089}" type="presParOf" srcId="{CDFE5239-36FB-4C0A-9928-504654131B3F}" destId="{C5245937-9402-4698-9466-358D50BB42A1}" srcOrd="0" destOrd="0" presId="urn:microsoft.com/office/officeart/2018/5/layout/IconCircleLabelList"/>
    <dgm:cxn modelId="{0202B487-A836-43FC-9F10-F6A2B7A9ECCE}" type="presParOf" srcId="{CDFE5239-36FB-4C0A-9928-504654131B3F}" destId="{A8199CDC-521A-4C92-90A0-6AB17138D719}" srcOrd="1" destOrd="0" presId="urn:microsoft.com/office/officeart/2018/5/layout/IconCircleLabelList"/>
    <dgm:cxn modelId="{37E6B86D-2CF5-47AD-81D6-42A957359273}" type="presParOf" srcId="{CDFE5239-36FB-4C0A-9928-504654131B3F}" destId="{B1C855BA-FC7C-4C3C-A7E2-DFFD9B6A95A6}" srcOrd="2" destOrd="0" presId="urn:microsoft.com/office/officeart/2018/5/layout/IconCircleLabelList"/>
    <dgm:cxn modelId="{FF3A7AD5-BC9E-462C-A79C-C63374E10AF1}" type="presParOf" srcId="{CDFE5239-36FB-4C0A-9928-504654131B3F}" destId="{FFB462CC-F972-43D2-B3C7-9732D9ECE21E}" srcOrd="3" destOrd="0" presId="urn:microsoft.com/office/officeart/2018/5/layout/IconCircleLabelList"/>
    <dgm:cxn modelId="{2CFBEDA8-CD81-491A-AFF8-0071CAC40340}" type="presParOf" srcId="{B696424F-BAA0-4F26-A2F6-46E46892DFF3}" destId="{5797C565-3927-4E10-AB9F-49162B9632B4}" srcOrd="7" destOrd="0" presId="urn:microsoft.com/office/officeart/2018/5/layout/IconCircleLabelList"/>
    <dgm:cxn modelId="{8B6215FA-B3C1-44B2-9B6D-E57139F6F1E3}" type="presParOf" srcId="{B696424F-BAA0-4F26-A2F6-46E46892DFF3}" destId="{4E84B14C-52D1-43DC-81C6-9552C52E1011}" srcOrd="8" destOrd="0" presId="urn:microsoft.com/office/officeart/2018/5/layout/IconCircleLabelList"/>
    <dgm:cxn modelId="{E56F7CF1-1C57-44CC-B309-E3F025E2A967}" type="presParOf" srcId="{4E84B14C-52D1-43DC-81C6-9552C52E1011}" destId="{0F1A0DE4-ACB7-41A2-BE20-3A49E86FC2D7}" srcOrd="0" destOrd="0" presId="urn:microsoft.com/office/officeart/2018/5/layout/IconCircleLabelList"/>
    <dgm:cxn modelId="{BF9DDE5F-8DDA-4232-83BD-79518CEEADC6}" type="presParOf" srcId="{4E84B14C-52D1-43DC-81C6-9552C52E1011}" destId="{B098E15E-E2CC-4FC4-9B4D-A96C5B076677}" srcOrd="1" destOrd="0" presId="urn:microsoft.com/office/officeart/2018/5/layout/IconCircleLabelList"/>
    <dgm:cxn modelId="{1850CD7D-E70D-4F02-8C68-5AB876BFC224}" type="presParOf" srcId="{4E84B14C-52D1-43DC-81C6-9552C52E1011}" destId="{6004096F-C691-420F-97AB-3D0FF39A2D5F}" srcOrd="2" destOrd="0" presId="urn:microsoft.com/office/officeart/2018/5/layout/IconCircleLabelList"/>
    <dgm:cxn modelId="{687DA487-05A2-4E71-BB27-DDA17D0A93F0}" type="presParOf" srcId="{4E84B14C-52D1-43DC-81C6-9552C52E1011}" destId="{ED34965D-76CB-492C-B0A5-0DBD75CE89EF}" srcOrd="3" destOrd="0" presId="urn:microsoft.com/office/officeart/2018/5/layout/IconCircleLabelList"/>
    <dgm:cxn modelId="{72A7F031-F2FE-4A95-A9D9-1C1605F135BE}" type="presParOf" srcId="{B696424F-BAA0-4F26-A2F6-46E46892DFF3}" destId="{A6874319-8C81-4B61-BE7E-6040B74B1FCB}" srcOrd="9" destOrd="0" presId="urn:microsoft.com/office/officeart/2018/5/layout/IconCircleLabelList"/>
    <dgm:cxn modelId="{D1C4DD3B-0AB9-4D82-A19A-4AF93C949AD8}" type="presParOf" srcId="{B696424F-BAA0-4F26-A2F6-46E46892DFF3}" destId="{67975049-521B-4751-B1D5-7C19759798B8}" srcOrd="10" destOrd="0" presId="urn:microsoft.com/office/officeart/2018/5/layout/IconCircleLabelList"/>
    <dgm:cxn modelId="{63E7C3C5-09B7-416E-B0D1-1205BC16A32B}" type="presParOf" srcId="{67975049-521B-4751-B1D5-7C19759798B8}" destId="{3B2B13FB-CAE9-4691-93BD-F96C40BF08BA}" srcOrd="0" destOrd="0" presId="urn:microsoft.com/office/officeart/2018/5/layout/IconCircleLabelList"/>
    <dgm:cxn modelId="{2AEF83F1-057F-4F16-9EC1-2D81F54E87A8}" type="presParOf" srcId="{67975049-521B-4751-B1D5-7C19759798B8}" destId="{B74057BB-C062-4E20-A47E-4DC77224247D}" srcOrd="1" destOrd="0" presId="urn:microsoft.com/office/officeart/2018/5/layout/IconCircleLabelList"/>
    <dgm:cxn modelId="{A0498DC5-570D-4CFB-9BDC-BE6DF6EEFE52}" type="presParOf" srcId="{67975049-521B-4751-B1D5-7C19759798B8}" destId="{AB8346C0-3504-4D1A-87F2-ECCD6F860D8B}" srcOrd="2" destOrd="0" presId="urn:microsoft.com/office/officeart/2018/5/layout/IconCircleLabelList"/>
    <dgm:cxn modelId="{098D79FC-5215-4B42-B7E4-665EBA50EA44}" type="presParOf" srcId="{67975049-521B-4751-B1D5-7C19759798B8}" destId="{DC64ED35-B2BD-404B-9E87-7A4FE4E904A3}" srcOrd="3" destOrd="0" presId="urn:microsoft.com/office/officeart/2018/5/layout/IconCircleLabelList"/>
    <dgm:cxn modelId="{A77A7566-12C3-4D68-9012-C93D3D7D7063}" type="presParOf" srcId="{B696424F-BAA0-4F26-A2F6-46E46892DFF3}" destId="{2C2F35AD-D3E2-453E-8A7F-218530A983D2}" srcOrd="11" destOrd="0" presId="urn:microsoft.com/office/officeart/2018/5/layout/IconCircleLabelList"/>
    <dgm:cxn modelId="{901F3F5B-AE46-467B-912D-178A3AC7892E}" type="presParOf" srcId="{B696424F-BAA0-4F26-A2F6-46E46892DFF3}" destId="{DEDA20A4-C2C2-48C9-B971-2779C6F356C0}" srcOrd="12" destOrd="0" presId="urn:microsoft.com/office/officeart/2018/5/layout/IconCircleLabelList"/>
    <dgm:cxn modelId="{89F4D062-1728-416C-AAA0-0BEE88FA7059}" type="presParOf" srcId="{DEDA20A4-C2C2-48C9-B971-2779C6F356C0}" destId="{6843E48D-5D6A-4EDE-AD8D-18C1B5491352}" srcOrd="0" destOrd="0" presId="urn:microsoft.com/office/officeart/2018/5/layout/IconCircleLabelList"/>
    <dgm:cxn modelId="{0B3719B0-42E6-45F9-A259-B405C4CE1E87}" type="presParOf" srcId="{DEDA20A4-C2C2-48C9-B971-2779C6F356C0}" destId="{847D8EAB-525B-41BD-BAF4-2478FCD2BD6F}" srcOrd="1" destOrd="0" presId="urn:microsoft.com/office/officeart/2018/5/layout/IconCircleLabelList"/>
    <dgm:cxn modelId="{AF274132-7E4E-40D1-BA1B-94852FE7F775}" type="presParOf" srcId="{DEDA20A4-C2C2-48C9-B971-2779C6F356C0}" destId="{3F1E74C4-1A7F-4038-9EBA-C0B079AD14E1}" srcOrd="2" destOrd="0" presId="urn:microsoft.com/office/officeart/2018/5/layout/IconCircleLabelList"/>
    <dgm:cxn modelId="{657E191E-2FF8-4764-8E58-DD2CBBDDA4BD}" type="presParOf" srcId="{DEDA20A4-C2C2-48C9-B971-2779C6F356C0}" destId="{38D4DDD1-3295-4336-B41B-332E9D09A41F}" srcOrd="3" destOrd="0" presId="urn:microsoft.com/office/officeart/2018/5/layout/IconCircleLabelList"/>
    <dgm:cxn modelId="{3D9AB287-651F-40CB-83E3-AC309234A6C1}" type="presParOf" srcId="{B696424F-BAA0-4F26-A2F6-46E46892DFF3}" destId="{D6D65B12-E658-429B-BB86-3DE7193BB669}" srcOrd="13" destOrd="0" presId="urn:microsoft.com/office/officeart/2018/5/layout/IconCircleLabelList"/>
    <dgm:cxn modelId="{139774AA-64B2-4D65-A4E7-67230707D3D2}" type="presParOf" srcId="{B696424F-BAA0-4F26-A2F6-46E46892DFF3}" destId="{EEBFE8A3-0056-4DA6-A76B-70EAD2DF44BC}" srcOrd="14" destOrd="0" presId="urn:microsoft.com/office/officeart/2018/5/layout/IconCircleLabelList"/>
    <dgm:cxn modelId="{5BC904F5-F349-4D8B-A91F-8EFF7FBEFDEA}" type="presParOf" srcId="{EEBFE8A3-0056-4DA6-A76B-70EAD2DF44BC}" destId="{B9452C8D-F088-4B66-B436-3551F4B1CF35}" srcOrd="0" destOrd="0" presId="urn:microsoft.com/office/officeart/2018/5/layout/IconCircleLabelList"/>
    <dgm:cxn modelId="{BE6A9869-F3C0-4793-8C06-2792FEFBFD7D}" type="presParOf" srcId="{EEBFE8A3-0056-4DA6-A76B-70EAD2DF44BC}" destId="{2D2EFABA-9EF9-41EA-9B9E-61DF1CDB04E6}" srcOrd="1" destOrd="0" presId="urn:microsoft.com/office/officeart/2018/5/layout/IconCircleLabelList"/>
    <dgm:cxn modelId="{B46A657C-F949-4600-8C62-C28F7A2CCA91}" type="presParOf" srcId="{EEBFE8A3-0056-4DA6-A76B-70EAD2DF44BC}" destId="{21C485DC-6DA1-427F-ABD0-30E1C20D0BB7}" srcOrd="2" destOrd="0" presId="urn:microsoft.com/office/officeart/2018/5/layout/IconCircleLabelList"/>
    <dgm:cxn modelId="{D35AB06E-51BA-400F-8C96-B78888F67AA4}" type="presParOf" srcId="{EEBFE8A3-0056-4DA6-A76B-70EAD2DF44BC}" destId="{B3DFAB93-7BFF-4187-97A9-7B8EE6804151}"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DB463E-CDCA-9F42-874A-116356B9E14A}">
      <dsp:nvSpPr>
        <dsp:cNvPr id="0" name=""/>
        <dsp:cNvSpPr/>
      </dsp:nvSpPr>
      <dsp:spPr>
        <a:xfrm>
          <a:off x="3296" y="570140"/>
          <a:ext cx="2615122" cy="3661171"/>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3885" tIns="330200" rIns="203885" bIns="330200" numCol="1" spcCol="1270" anchor="t" anchorCtr="0">
          <a:noAutofit/>
        </a:bodyPr>
        <a:lstStyle/>
        <a:p>
          <a:pPr marL="0" lvl="0" indent="0" algn="l" defTabSz="755650">
            <a:lnSpc>
              <a:spcPct val="90000"/>
            </a:lnSpc>
            <a:spcBef>
              <a:spcPct val="0"/>
            </a:spcBef>
            <a:spcAft>
              <a:spcPct val="35000"/>
            </a:spcAft>
            <a:buNone/>
          </a:pPr>
          <a:r>
            <a:rPr lang="en-US" altLang="ar-JO" sz="1700" kern="1200" dirty="0"/>
            <a:t>Explain the advantages and disadvantages of a sole proprietorship and a partnership.</a:t>
          </a:r>
          <a:endParaRPr lang="ar-EG" altLang="ar-JO" sz="1700" kern="1200" dirty="0"/>
        </a:p>
        <a:p>
          <a:pPr marL="0" lvl="0" indent="0" algn="r" defTabSz="755650">
            <a:lnSpc>
              <a:spcPct val="90000"/>
            </a:lnSpc>
            <a:spcBef>
              <a:spcPct val="0"/>
            </a:spcBef>
            <a:spcAft>
              <a:spcPct val="35000"/>
            </a:spcAft>
            <a:buNone/>
          </a:pPr>
          <a:r>
            <a:rPr lang="ar-EG" altLang="ar-JO" sz="1700" kern="1200" dirty="0"/>
            <a:t> شرح مزايا وعيوب الملكية الفردية والشراكة.</a:t>
          </a:r>
          <a:endParaRPr lang="en-US" sz="1700" kern="1200" dirty="0"/>
        </a:p>
      </dsp:txBody>
      <dsp:txXfrm>
        <a:off x="3296" y="1961385"/>
        <a:ext cx="2615122" cy="2196702"/>
      </dsp:txXfrm>
    </dsp:sp>
    <dsp:sp modelId="{9375364D-3525-7A4A-AF47-DE85CB4751A5}">
      <dsp:nvSpPr>
        <dsp:cNvPr id="0" name=""/>
        <dsp:cNvSpPr/>
      </dsp:nvSpPr>
      <dsp:spPr>
        <a:xfrm>
          <a:off x="761681" y="936257"/>
          <a:ext cx="1098351" cy="1098351"/>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632" tIns="12700" rIns="85632" bIns="12700" numCol="1" spcCol="1270" anchor="ctr" anchorCtr="0">
          <a:noAutofit/>
        </a:bodyPr>
        <a:lstStyle/>
        <a:p>
          <a:pPr marL="0" lvl="0" indent="0" algn="ctr" defTabSz="2133600">
            <a:lnSpc>
              <a:spcPct val="90000"/>
            </a:lnSpc>
            <a:spcBef>
              <a:spcPct val="0"/>
            </a:spcBef>
            <a:spcAft>
              <a:spcPct val="35000"/>
            </a:spcAft>
            <a:buNone/>
          </a:pPr>
          <a:r>
            <a:rPr lang="en-US" sz="4800" kern="1200"/>
            <a:t>1</a:t>
          </a:r>
        </a:p>
      </dsp:txBody>
      <dsp:txXfrm>
        <a:off x="922531" y="1097107"/>
        <a:ext cx="776651" cy="776651"/>
      </dsp:txXfrm>
    </dsp:sp>
    <dsp:sp modelId="{7A97EFE9-4922-9040-B03A-666DE024012F}">
      <dsp:nvSpPr>
        <dsp:cNvPr id="0" name=""/>
        <dsp:cNvSpPr/>
      </dsp:nvSpPr>
      <dsp:spPr>
        <a:xfrm>
          <a:off x="3296" y="4231240"/>
          <a:ext cx="2615122"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332C19-BF18-2E48-9238-2375B481F858}">
      <dsp:nvSpPr>
        <dsp:cNvPr id="0" name=""/>
        <dsp:cNvSpPr/>
      </dsp:nvSpPr>
      <dsp:spPr>
        <a:xfrm>
          <a:off x="2879930" y="570140"/>
          <a:ext cx="2615122" cy="3661171"/>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3885" tIns="330200" rIns="203885" bIns="330200" numCol="1" spcCol="1270" anchor="t" anchorCtr="0">
          <a:noAutofit/>
        </a:bodyPr>
        <a:lstStyle/>
        <a:p>
          <a:pPr marL="0" lvl="0" indent="0" algn="l" defTabSz="755650" rtl="0">
            <a:lnSpc>
              <a:spcPct val="90000"/>
            </a:lnSpc>
            <a:spcBef>
              <a:spcPct val="0"/>
            </a:spcBef>
            <a:spcAft>
              <a:spcPct val="35000"/>
            </a:spcAft>
            <a:buNone/>
          </a:pPr>
          <a:r>
            <a:rPr lang="en-US" altLang="ar-JO" sz="1700" kern="1200" dirty="0"/>
            <a:t>Describe the similarities and differences of the C corporation and the S corporation.</a:t>
          </a:r>
          <a:endParaRPr lang="ar-EG" altLang="ar-JO" sz="1700" kern="1200" dirty="0"/>
        </a:p>
        <a:p>
          <a:pPr marL="0" lvl="0" indent="0" algn="r" defTabSz="755650" rtl="1">
            <a:lnSpc>
              <a:spcPct val="90000"/>
            </a:lnSpc>
            <a:spcBef>
              <a:spcPct val="0"/>
            </a:spcBef>
            <a:spcAft>
              <a:spcPct val="35000"/>
            </a:spcAft>
            <a:buNone/>
          </a:pPr>
          <a:r>
            <a:rPr lang="ar-EG" altLang="ar-JO" sz="1700" kern="1200" dirty="0"/>
            <a:t>وصف أوجه التشابه والاختلاف بين شركة </a:t>
          </a:r>
          <a:r>
            <a:rPr lang="en-US" altLang="ar-JO" sz="1700" kern="1200" dirty="0"/>
            <a:t> C </a:t>
          </a:r>
          <a:r>
            <a:rPr lang="ar-EG" altLang="ar-JO" sz="1700" kern="1200" dirty="0"/>
            <a:t>وشركة </a:t>
          </a:r>
          <a:r>
            <a:rPr lang="en-US" altLang="ar-JO" sz="1700" kern="1200" dirty="0"/>
            <a:t>S</a:t>
          </a:r>
        </a:p>
      </dsp:txBody>
      <dsp:txXfrm>
        <a:off x="2879930" y="1961385"/>
        <a:ext cx="2615122" cy="2196702"/>
      </dsp:txXfrm>
    </dsp:sp>
    <dsp:sp modelId="{89648563-B73A-8B44-9E56-D80BB3A64777}">
      <dsp:nvSpPr>
        <dsp:cNvPr id="0" name=""/>
        <dsp:cNvSpPr/>
      </dsp:nvSpPr>
      <dsp:spPr>
        <a:xfrm>
          <a:off x="3638316" y="936257"/>
          <a:ext cx="1098351" cy="1098351"/>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632" tIns="12700" rIns="85632" bIns="12700" numCol="1" spcCol="1270" anchor="ctr" anchorCtr="0">
          <a:noAutofit/>
        </a:bodyPr>
        <a:lstStyle/>
        <a:p>
          <a:pPr marL="0" lvl="0" indent="0" algn="ctr" defTabSz="2133600">
            <a:lnSpc>
              <a:spcPct val="90000"/>
            </a:lnSpc>
            <a:spcBef>
              <a:spcPct val="0"/>
            </a:spcBef>
            <a:spcAft>
              <a:spcPct val="35000"/>
            </a:spcAft>
            <a:buNone/>
          </a:pPr>
          <a:r>
            <a:rPr lang="en-US" sz="4800" kern="1200"/>
            <a:t>2</a:t>
          </a:r>
        </a:p>
      </dsp:txBody>
      <dsp:txXfrm>
        <a:off x="3799166" y="1097107"/>
        <a:ext cx="776651" cy="776651"/>
      </dsp:txXfrm>
    </dsp:sp>
    <dsp:sp modelId="{2946BC43-0CD7-DC4B-9AE1-7835A3A65B18}">
      <dsp:nvSpPr>
        <dsp:cNvPr id="0" name=""/>
        <dsp:cNvSpPr/>
      </dsp:nvSpPr>
      <dsp:spPr>
        <a:xfrm>
          <a:off x="2879930" y="4231240"/>
          <a:ext cx="2615122"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774B7F-8481-5A4F-914B-C04BAB7C02AB}">
      <dsp:nvSpPr>
        <dsp:cNvPr id="0" name=""/>
        <dsp:cNvSpPr/>
      </dsp:nvSpPr>
      <dsp:spPr>
        <a:xfrm>
          <a:off x="5756565" y="570140"/>
          <a:ext cx="2615122" cy="3661171"/>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3885" tIns="330200" rIns="203885" bIns="330200" numCol="1" spcCol="1270" anchor="t" anchorCtr="0">
          <a:noAutofit/>
        </a:bodyPr>
        <a:lstStyle/>
        <a:p>
          <a:pPr marL="0" lvl="0" indent="0" algn="l" defTabSz="755650" rtl="0">
            <a:lnSpc>
              <a:spcPct val="90000"/>
            </a:lnSpc>
            <a:spcBef>
              <a:spcPct val="0"/>
            </a:spcBef>
            <a:spcAft>
              <a:spcPct val="35000"/>
            </a:spcAft>
            <a:buNone/>
          </a:pPr>
          <a:r>
            <a:rPr lang="en-US" sz="1700" b="0" kern="1200" dirty="0"/>
            <a:t>Understand the characteristics of the limited liability company.</a:t>
          </a:r>
        </a:p>
        <a:p>
          <a:pPr marL="0" lvl="0" indent="0" algn="r" defTabSz="755650" rtl="1">
            <a:lnSpc>
              <a:spcPct val="90000"/>
            </a:lnSpc>
            <a:spcBef>
              <a:spcPct val="0"/>
            </a:spcBef>
            <a:spcAft>
              <a:spcPct val="35000"/>
            </a:spcAft>
            <a:buNone/>
          </a:pPr>
          <a:r>
            <a:rPr lang="en-US" sz="1700" b="0" kern="1200" dirty="0"/>
            <a:t> </a:t>
          </a:r>
          <a:r>
            <a:rPr lang="ar-EG" altLang="ar-JO" sz="1700" kern="1200" dirty="0"/>
            <a:t>فهم خصائص الشركة ذات المسؤولية المحدودة. </a:t>
          </a:r>
          <a:endParaRPr lang="en-US" altLang="ar-JO" sz="1700" kern="1200" dirty="0"/>
        </a:p>
      </dsp:txBody>
      <dsp:txXfrm>
        <a:off x="5756565" y="1961385"/>
        <a:ext cx="2615122" cy="2196702"/>
      </dsp:txXfrm>
    </dsp:sp>
    <dsp:sp modelId="{4885487E-1B4E-E646-8256-7701441E4481}">
      <dsp:nvSpPr>
        <dsp:cNvPr id="0" name=""/>
        <dsp:cNvSpPr/>
      </dsp:nvSpPr>
      <dsp:spPr>
        <a:xfrm>
          <a:off x="6514951" y="936257"/>
          <a:ext cx="1098351" cy="1098351"/>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632" tIns="12700" rIns="85632" bIns="12700" numCol="1" spcCol="1270" anchor="ctr" anchorCtr="0">
          <a:noAutofit/>
        </a:bodyPr>
        <a:lstStyle/>
        <a:p>
          <a:pPr marL="0" lvl="0" indent="0" algn="ctr" defTabSz="2133600">
            <a:lnSpc>
              <a:spcPct val="90000"/>
            </a:lnSpc>
            <a:spcBef>
              <a:spcPct val="0"/>
            </a:spcBef>
            <a:spcAft>
              <a:spcPct val="35000"/>
            </a:spcAft>
            <a:buNone/>
          </a:pPr>
          <a:r>
            <a:rPr lang="en-US" sz="4800" kern="1200"/>
            <a:t>3</a:t>
          </a:r>
        </a:p>
      </dsp:txBody>
      <dsp:txXfrm>
        <a:off x="6675801" y="1097107"/>
        <a:ext cx="776651" cy="776651"/>
      </dsp:txXfrm>
    </dsp:sp>
    <dsp:sp modelId="{FFDCBA2C-8478-4C47-BEDB-F5D771DA54C1}">
      <dsp:nvSpPr>
        <dsp:cNvPr id="0" name=""/>
        <dsp:cNvSpPr/>
      </dsp:nvSpPr>
      <dsp:spPr>
        <a:xfrm>
          <a:off x="5756565" y="4231240"/>
          <a:ext cx="2615122"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6240F66-B6DD-6841-BBAF-12A0AD5F1874}">
      <dsp:nvSpPr>
        <dsp:cNvPr id="0" name=""/>
        <dsp:cNvSpPr/>
      </dsp:nvSpPr>
      <dsp:spPr>
        <a:xfrm>
          <a:off x="8633200" y="570140"/>
          <a:ext cx="2615122" cy="3661171"/>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3885" tIns="330200" rIns="203885" bIns="330200" numCol="1" spcCol="1270" anchor="t" anchorCtr="0">
          <a:noAutofit/>
        </a:bodyPr>
        <a:lstStyle/>
        <a:p>
          <a:pPr marL="0" lvl="0" indent="0" algn="l" defTabSz="755650" rtl="0">
            <a:lnSpc>
              <a:spcPct val="90000"/>
            </a:lnSpc>
            <a:spcBef>
              <a:spcPct val="0"/>
            </a:spcBef>
            <a:spcAft>
              <a:spcPct val="35000"/>
            </a:spcAft>
            <a:buNone/>
          </a:pPr>
          <a:r>
            <a:rPr lang="en-US" sz="1700" b="0" kern="1200" dirty="0"/>
            <a:t>Explain the process of creating a legal entity for a business. </a:t>
          </a:r>
          <a:endParaRPr lang="ar-EG" sz="1700" b="0" kern="1200" dirty="0"/>
        </a:p>
        <a:p>
          <a:pPr marL="0" lvl="0" indent="0" algn="r" defTabSz="755650" rtl="1">
            <a:lnSpc>
              <a:spcPct val="90000"/>
            </a:lnSpc>
            <a:spcBef>
              <a:spcPct val="0"/>
            </a:spcBef>
            <a:spcAft>
              <a:spcPct val="35000"/>
            </a:spcAft>
            <a:buNone/>
          </a:pPr>
          <a:r>
            <a:rPr lang="ar-EG" altLang="ar-JO" sz="1700" kern="1200" dirty="0"/>
            <a:t>شرح عملية إنشاء كيان قانوني لنشاط تجاري. </a:t>
          </a:r>
          <a:endParaRPr lang="en-US" altLang="ar-JO" sz="1700" kern="1200" dirty="0"/>
        </a:p>
      </dsp:txBody>
      <dsp:txXfrm>
        <a:off x="8633200" y="1961385"/>
        <a:ext cx="2615122" cy="2196702"/>
      </dsp:txXfrm>
    </dsp:sp>
    <dsp:sp modelId="{5F010799-9B08-3547-AF21-15704B64669F}">
      <dsp:nvSpPr>
        <dsp:cNvPr id="0" name=""/>
        <dsp:cNvSpPr/>
      </dsp:nvSpPr>
      <dsp:spPr>
        <a:xfrm>
          <a:off x="9391585" y="936257"/>
          <a:ext cx="1098351" cy="1098351"/>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632" tIns="12700" rIns="85632" bIns="12700" numCol="1" spcCol="1270" anchor="ctr" anchorCtr="0">
          <a:noAutofit/>
        </a:bodyPr>
        <a:lstStyle/>
        <a:p>
          <a:pPr marL="0" lvl="0" indent="0" algn="ctr" defTabSz="2133600">
            <a:lnSpc>
              <a:spcPct val="90000"/>
            </a:lnSpc>
            <a:spcBef>
              <a:spcPct val="0"/>
            </a:spcBef>
            <a:spcAft>
              <a:spcPct val="35000"/>
            </a:spcAft>
            <a:buNone/>
          </a:pPr>
          <a:r>
            <a:rPr lang="en-US" sz="4800" kern="1200"/>
            <a:t>4</a:t>
          </a:r>
        </a:p>
      </dsp:txBody>
      <dsp:txXfrm>
        <a:off x="9552435" y="1097107"/>
        <a:ext cx="776651" cy="776651"/>
      </dsp:txXfrm>
    </dsp:sp>
    <dsp:sp modelId="{B37AC0AF-28F8-C34B-8A15-E742C9ABF2A6}">
      <dsp:nvSpPr>
        <dsp:cNvPr id="0" name=""/>
        <dsp:cNvSpPr/>
      </dsp:nvSpPr>
      <dsp:spPr>
        <a:xfrm>
          <a:off x="8633200" y="4231240"/>
          <a:ext cx="2615122"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3F8388-96C8-6145-A2D4-88AF8E0F2008}">
      <dsp:nvSpPr>
        <dsp:cNvPr id="0" name=""/>
        <dsp:cNvSpPr/>
      </dsp:nvSpPr>
      <dsp:spPr>
        <a:xfrm>
          <a:off x="0" y="0"/>
          <a:ext cx="3399591" cy="4186074"/>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5045" tIns="330200" rIns="265045" bIns="330200" numCol="1" spcCol="1270" anchor="t" anchorCtr="0">
          <a:noAutofit/>
        </a:bodyPr>
        <a:lstStyle/>
        <a:p>
          <a:pPr marL="0" lvl="0" indent="0" algn="l" defTabSz="889000">
            <a:lnSpc>
              <a:spcPct val="90000"/>
            </a:lnSpc>
            <a:spcBef>
              <a:spcPct val="0"/>
            </a:spcBef>
            <a:spcAft>
              <a:spcPct val="35000"/>
            </a:spcAft>
            <a:buNone/>
          </a:pPr>
          <a:r>
            <a:rPr lang="en-US" sz="2000" b="0" kern="1200" dirty="0"/>
            <a:t>Understand the advantages and disadvantages of buying an existing business. </a:t>
          </a:r>
          <a:endParaRPr lang="ar-EG" sz="2000" b="0" kern="1200" dirty="0"/>
        </a:p>
        <a:p>
          <a:pPr marL="0" lvl="0" indent="0" algn="r" defTabSz="889000">
            <a:lnSpc>
              <a:spcPct val="90000"/>
            </a:lnSpc>
            <a:spcBef>
              <a:spcPct val="0"/>
            </a:spcBef>
            <a:spcAft>
              <a:spcPct val="35000"/>
            </a:spcAft>
            <a:buNone/>
          </a:pPr>
          <a:r>
            <a:rPr lang="ar-EG" sz="2000" kern="1200" dirty="0"/>
            <a:t>فهم مزايا وعيوب شراء شركة قائمة. </a:t>
          </a:r>
          <a:endParaRPr lang="en-US" sz="2000" kern="1200" dirty="0"/>
        </a:p>
      </dsp:txBody>
      <dsp:txXfrm>
        <a:off x="0" y="1590708"/>
        <a:ext cx="3399591" cy="2511644"/>
      </dsp:txXfrm>
    </dsp:sp>
    <dsp:sp modelId="{CADAE737-32BD-874D-8FDA-0D415B0B7547}">
      <dsp:nvSpPr>
        <dsp:cNvPr id="0" name=""/>
        <dsp:cNvSpPr/>
      </dsp:nvSpPr>
      <dsp:spPr>
        <a:xfrm>
          <a:off x="937863" y="438826"/>
          <a:ext cx="1255822" cy="1255822"/>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7909" tIns="12700" rIns="97909" bIns="12700" numCol="1" spcCol="1270" anchor="ctr" anchorCtr="0">
          <a:noAutofit/>
        </a:bodyPr>
        <a:lstStyle/>
        <a:p>
          <a:pPr marL="0" lvl="0" indent="0" algn="ctr" defTabSz="2133600">
            <a:lnSpc>
              <a:spcPct val="90000"/>
            </a:lnSpc>
            <a:spcBef>
              <a:spcPct val="0"/>
            </a:spcBef>
            <a:spcAft>
              <a:spcPct val="35000"/>
            </a:spcAft>
            <a:buNone/>
          </a:pPr>
          <a:r>
            <a:rPr lang="en-US" sz="4800" kern="1200" dirty="0"/>
            <a:t>5</a:t>
          </a:r>
        </a:p>
      </dsp:txBody>
      <dsp:txXfrm>
        <a:off x="1121774" y="622737"/>
        <a:ext cx="888000" cy="888000"/>
      </dsp:txXfrm>
    </dsp:sp>
    <dsp:sp modelId="{CC0F4E2F-5A63-DD44-BBDA-3D6341CC21E2}">
      <dsp:nvSpPr>
        <dsp:cNvPr id="0" name=""/>
        <dsp:cNvSpPr/>
      </dsp:nvSpPr>
      <dsp:spPr>
        <a:xfrm>
          <a:off x="0" y="4186002"/>
          <a:ext cx="3399591"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B719D9-B6E6-F440-B843-EB57ABCAB269}">
      <dsp:nvSpPr>
        <dsp:cNvPr id="0" name=""/>
        <dsp:cNvSpPr/>
      </dsp:nvSpPr>
      <dsp:spPr>
        <a:xfrm>
          <a:off x="3700183" y="0"/>
          <a:ext cx="3399591" cy="4186074"/>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5045" tIns="330200" rIns="265045" bIns="330200" numCol="1" spcCol="1270" anchor="t" anchorCtr="0">
          <a:noAutofit/>
        </a:bodyPr>
        <a:lstStyle/>
        <a:p>
          <a:pPr marL="0" lvl="0" indent="0" algn="l" defTabSz="889000">
            <a:lnSpc>
              <a:spcPct val="90000"/>
            </a:lnSpc>
            <a:spcBef>
              <a:spcPct val="0"/>
            </a:spcBef>
            <a:spcAft>
              <a:spcPct val="35000"/>
            </a:spcAft>
            <a:buNone/>
          </a:pPr>
          <a:r>
            <a:rPr lang="en-US" sz="2000" b="0" kern="1200" dirty="0"/>
            <a:t>Define the steps involved in the </a:t>
          </a:r>
          <a:r>
            <a:rPr lang="en-US" sz="2000" b="0" i="1" kern="1200" dirty="0"/>
            <a:t>right </a:t>
          </a:r>
          <a:r>
            <a:rPr lang="en-US" sz="2000" b="0" kern="1200" dirty="0"/>
            <a:t>way to buy a business. </a:t>
          </a:r>
          <a:endParaRPr lang="ar-EG" sz="2000" b="0" kern="1200" dirty="0"/>
        </a:p>
        <a:p>
          <a:pPr marL="0" lvl="0" indent="0" algn="r" defTabSz="889000">
            <a:lnSpc>
              <a:spcPct val="90000"/>
            </a:lnSpc>
            <a:spcBef>
              <a:spcPct val="0"/>
            </a:spcBef>
            <a:spcAft>
              <a:spcPct val="35000"/>
            </a:spcAft>
            <a:buNone/>
          </a:pPr>
          <a:r>
            <a:rPr lang="ar-EG" sz="2000" b="0" kern="1200" dirty="0"/>
            <a:t>ت</a:t>
          </a:r>
          <a:r>
            <a:rPr lang="ar-EG" sz="2000" kern="1200" dirty="0"/>
            <a:t>حديد الخطوات المتبعة في الطريقة الصحيحة لشراء شركة. </a:t>
          </a:r>
          <a:endParaRPr lang="en-US" sz="2000" kern="1200" dirty="0"/>
        </a:p>
      </dsp:txBody>
      <dsp:txXfrm>
        <a:off x="3700183" y="1590708"/>
        <a:ext cx="3399591" cy="2511644"/>
      </dsp:txXfrm>
    </dsp:sp>
    <dsp:sp modelId="{2791C676-6BFE-974D-8716-78A672E20766}">
      <dsp:nvSpPr>
        <dsp:cNvPr id="0" name=""/>
        <dsp:cNvSpPr/>
      </dsp:nvSpPr>
      <dsp:spPr>
        <a:xfrm>
          <a:off x="4811435" y="418607"/>
          <a:ext cx="1255822" cy="1255822"/>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7909" tIns="12700" rIns="97909" bIns="12700" numCol="1" spcCol="1270" anchor="ctr" anchorCtr="0">
          <a:noAutofit/>
        </a:bodyPr>
        <a:lstStyle/>
        <a:p>
          <a:pPr marL="0" lvl="0" indent="0" algn="ctr" defTabSz="2133600">
            <a:lnSpc>
              <a:spcPct val="90000"/>
            </a:lnSpc>
            <a:spcBef>
              <a:spcPct val="0"/>
            </a:spcBef>
            <a:spcAft>
              <a:spcPct val="35000"/>
            </a:spcAft>
            <a:buNone/>
          </a:pPr>
          <a:r>
            <a:rPr lang="en-US" sz="4800" kern="1200" dirty="0"/>
            <a:t>6</a:t>
          </a:r>
        </a:p>
      </dsp:txBody>
      <dsp:txXfrm>
        <a:off x="4995346" y="602518"/>
        <a:ext cx="888000" cy="888000"/>
      </dsp:txXfrm>
    </dsp:sp>
    <dsp:sp modelId="{5F264D60-B46E-A54F-A6E0-1E7569A2F697}">
      <dsp:nvSpPr>
        <dsp:cNvPr id="0" name=""/>
        <dsp:cNvSpPr/>
      </dsp:nvSpPr>
      <dsp:spPr>
        <a:xfrm>
          <a:off x="3739551" y="4186002"/>
          <a:ext cx="3399591"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7B12DDF-40EF-8C4A-95F4-78C8685EE08C}">
      <dsp:nvSpPr>
        <dsp:cNvPr id="0" name=""/>
        <dsp:cNvSpPr/>
      </dsp:nvSpPr>
      <dsp:spPr>
        <a:xfrm>
          <a:off x="7479102" y="0"/>
          <a:ext cx="3399591" cy="4186074"/>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65045" tIns="330200" rIns="265045" bIns="330200" numCol="1" spcCol="1270" anchor="t" anchorCtr="0">
          <a:noAutofit/>
        </a:bodyPr>
        <a:lstStyle/>
        <a:p>
          <a:pPr marL="0" lvl="0" indent="0" algn="l" defTabSz="889000">
            <a:lnSpc>
              <a:spcPct val="90000"/>
            </a:lnSpc>
            <a:spcBef>
              <a:spcPct val="0"/>
            </a:spcBef>
            <a:spcAft>
              <a:spcPct val="35000"/>
            </a:spcAft>
            <a:buNone/>
          </a:pPr>
          <a:r>
            <a:rPr lang="en-US" sz="2000" b="0" kern="1200" dirty="0"/>
            <a:t>Understand how the negotiation process works and identify the factors that affect it. </a:t>
          </a:r>
          <a:endParaRPr lang="ar-EG" sz="2000" b="0" kern="1200" dirty="0"/>
        </a:p>
        <a:p>
          <a:pPr marL="0" lvl="0" indent="0" algn="r" defTabSz="889000">
            <a:lnSpc>
              <a:spcPct val="90000"/>
            </a:lnSpc>
            <a:spcBef>
              <a:spcPct val="0"/>
            </a:spcBef>
            <a:spcAft>
              <a:spcPct val="35000"/>
            </a:spcAft>
            <a:buNone/>
          </a:pPr>
          <a:r>
            <a:rPr lang="ar-EG" sz="2000" kern="1200" dirty="0"/>
            <a:t>فهم كيفية عمل عملية التفاوض وتحديد العوامل التي تؤثر عليها. </a:t>
          </a:r>
          <a:endParaRPr lang="en-US" sz="2000" kern="1200" dirty="0"/>
        </a:p>
      </dsp:txBody>
      <dsp:txXfrm>
        <a:off x="7479102" y="1590708"/>
        <a:ext cx="3399591" cy="2511644"/>
      </dsp:txXfrm>
    </dsp:sp>
    <dsp:sp modelId="{E72DC9FD-DFE2-5B48-BDF3-8B7E6DDD6F39}">
      <dsp:nvSpPr>
        <dsp:cNvPr id="0" name=""/>
        <dsp:cNvSpPr/>
      </dsp:nvSpPr>
      <dsp:spPr>
        <a:xfrm>
          <a:off x="8550986" y="418607"/>
          <a:ext cx="1255822" cy="1255822"/>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7909" tIns="12700" rIns="97909" bIns="12700" numCol="1" spcCol="1270" anchor="ctr" anchorCtr="0">
          <a:noAutofit/>
        </a:bodyPr>
        <a:lstStyle/>
        <a:p>
          <a:pPr marL="0" lvl="0" indent="0" algn="ctr" defTabSz="2133600">
            <a:lnSpc>
              <a:spcPct val="90000"/>
            </a:lnSpc>
            <a:spcBef>
              <a:spcPct val="0"/>
            </a:spcBef>
            <a:spcAft>
              <a:spcPct val="35000"/>
            </a:spcAft>
            <a:buNone/>
          </a:pPr>
          <a:r>
            <a:rPr lang="en-US" sz="4800" kern="1200" dirty="0"/>
            <a:t>7</a:t>
          </a:r>
        </a:p>
      </dsp:txBody>
      <dsp:txXfrm>
        <a:off x="8734897" y="602518"/>
        <a:ext cx="888000" cy="888000"/>
      </dsp:txXfrm>
    </dsp:sp>
    <dsp:sp modelId="{5EC86EFB-B031-A846-B50C-07DBB2EDB442}">
      <dsp:nvSpPr>
        <dsp:cNvPr id="0" name=""/>
        <dsp:cNvSpPr/>
      </dsp:nvSpPr>
      <dsp:spPr>
        <a:xfrm>
          <a:off x="7479102" y="4186002"/>
          <a:ext cx="3399591"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5B3AE3-4BAF-4AD0-B274-B099593A2BF4}">
      <dsp:nvSpPr>
        <dsp:cNvPr id="0" name=""/>
        <dsp:cNvSpPr/>
      </dsp:nvSpPr>
      <dsp:spPr>
        <a:xfrm>
          <a:off x="978168" y="191776"/>
          <a:ext cx="983267" cy="983267"/>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A7A8C43-68DD-4F11-A5CF-F77445710E3E}">
      <dsp:nvSpPr>
        <dsp:cNvPr id="0" name=""/>
        <dsp:cNvSpPr/>
      </dsp:nvSpPr>
      <dsp:spPr>
        <a:xfrm>
          <a:off x="1187716" y="401325"/>
          <a:ext cx="564169" cy="564169"/>
        </a:xfrm>
        <a:prstGeom prst="rect">
          <a:avLst/>
        </a:prstGeom>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134ABC6-7FF1-4298-A9E7-0CE3789DAE9A}">
      <dsp:nvSpPr>
        <dsp:cNvPr id="0" name=""/>
        <dsp:cNvSpPr/>
      </dsp:nvSpPr>
      <dsp:spPr>
        <a:xfrm>
          <a:off x="663844" y="1481307"/>
          <a:ext cx="1611914" cy="6649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rtl="0">
            <a:lnSpc>
              <a:spcPct val="100000"/>
            </a:lnSpc>
            <a:spcBef>
              <a:spcPct val="0"/>
            </a:spcBef>
            <a:spcAft>
              <a:spcPct val="35000"/>
            </a:spcAft>
            <a:buNone/>
            <a:defRPr cap="all"/>
          </a:pPr>
          <a:r>
            <a:rPr lang="en-US" sz="1400" b="1" i="0" kern="1200" dirty="0"/>
            <a:t>Tax considerations</a:t>
          </a:r>
        </a:p>
        <a:p>
          <a:pPr marL="0" lvl="0" indent="0" algn="ctr" defTabSz="622300" rtl="0">
            <a:lnSpc>
              <a:spcPct val="100000"/>
            </a:lnSpc>
            <a:spcBef>
              <a:spcPct val="0"/>
            </a:spcBef>
            <a:spcAft>
              <a:spcPct val="35000"/>
            </a:spcAft>
            <a:buNone/>
            <a:defRPr cap="all"/>
          </a:pPr>
          <a:r>
            <a:rPr lang="ar-EG" sz="1600" b="1" i="0" kern="1200" dirty="0"/>
            <a:t>الاعتبارات الضريبية</a:t>
          </a:r>
          <a:endParaRPr lang="en-US" sz="1600" b="1" kern="1200" dirty="0"/>
        </a:p>
      </dsp:txBody>
      <dsp:txXfrm>
        <a:off x="663844" y="1481307"/>
        <a:ext cx="1611914" cy="664914"/>
      </dsp:txXfrm>
    </dsp:sp>
    <dsp:sp modelId="{9A3E5FEC-9237-4C0A-A024-CB5FCB1C27F2}">
      <dsp:nvSpPr>
        <dsp:cNvPr id="0" name=""/>
        <dsp:cNvSpPr/>
      </dsp:nvSpPr>
      <dsp:spPr>
        <a:xfrm>
          <a:off x="2872167" y="191776"/>
          <a:ext cx="983267" cy="983267"/>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B50050C-BC49-48B4-ACF0-29777A234E5A}">
      <dsp:nvSpPr>
        <dsp:cNvPr id="0" name=""/>
        <dsp:cNvSpPr/>
      </dsp:nvSpPr>
      <dsp:spPr>
        <a:xfrm>
          <a:off x="3081716" y="401325"/>
          <a:ext cx="564169" cy="564169"/>
        </a:xfrm>
        <a:prstGeom prst="rect">
          <a:avLst/>
        </a:prstGeom>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8E09172-364F-4A23-9E4B-A664B9240B9C}">
      <dsp:nvSpPr>
        <dsp:cNvPr id="0" name=""/>
        <dsp:cNvSpPr/>
      </dsp:nvSpPr>
      <dsp:spPr>
        <a:xfrm>
          <a:off x="2557843" y="1481307"/>
          <a:ext cx="1611914" cy="6649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defRPr cap="all"/>
          </a:pPr>
          <a:r>
            <a:rPr lang="en-US" sz="1400" b="1" i="0" kern="1200" dirty="0"/>
            <a:t>Liability exposure</a:t>
          </a:r>
        </a:p>
        <a:p>
          <a:pPr marL="0" lvl="0" indent="0" algn="ctr" defTabSz="622300">
            <a:lnSpc>
              <a:spcPct val="100000"/>
            </a:lnSpc>
            <a:spcBef>
              <a:spcPct val="0"/>
            </a:spcBef>
            <a:spcAft>
              <a:spcPct val="35000"/>
            </a:spcAft>
            <a:buNone/>
            <a:defRPr cap="all"/>
          </a:pPr>
          <a:r>
            <a:rPr lang="ar-EG" sz="1600" b="1" i="0" kern="1200" dirty="0"/>
            <a:t>التعرض للمسئولية</a:t>
          </a:r>
          <a:endParaRPr lang="en-US" sz="1600" b="1" kern="1200" dirty="0"/>
        </a:p>
      </dsp:txBody>
      <dsp:txXfrm>
        <a:off x="2557843" y="1481307"/>
        <a:ext cx="1611914" cy="664914"/>
      </dsp:txXfrm>
    </dsp:sp>
    <dsp:sp modelId="{5B983F35-226E-49A4-9D5E-92E14DA5E17F}">
      <dsp:nvSpPr>
        <dsp:cNvPr id="0" name=""/>
        <dsp:cNvSpPr/>
      </dsp:nvSpPr>
      <dsp:spPr>
        <a:xfrm>
          <a:off x="4766166" y="1233"/>
          <a:ext cx="983267" cy="983267"/>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215E52E-C77B-40C9-BCC7-E4D8DB09D16D}">
      <dsp:nvSpPr>
        <dsp:cNvPr id="0" name=""/>
        <dsp:cNvSpPr/>
      </dsp:nvSpPr>
      <dsp:spPr>
        <a:xfrm>
          <a:off x="4975715" y="210782"/>
          <a:ext cx="564169" cy="564169"/>
        </a:xfrm>
        <a:prstGeom prst="rect">
          <a:avLst/>
        </a:prstGeom>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71D6041-6770-4052-9FB8-9BBA18F9123E}">
      <dsp:nvSpPr>
        <dsp:cNvPr id="0" name=""/>
        <dsp:cNvSpPr/>
      </dsp:nvSpPr>
      <dsp:spPr>
        <a:xfrm>
          <a:off x="4475360" y="1216450"/>
          <a:ext cx="1611914" cy="14270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rtl="0">
            <a:lnSpc>
              <a:spcPct val="100000"/>
            </a:lnSpc>
            <a:spcBef>
              <a:spcPct val="0"/>
            </a:spcBef>
            <a:spcAft>
              <a:spcPct val="35000"/>
            </a:spcAft>
            <a:buNone/>
            <a:defRPr cap="all"/>
          </a:pPr>
          <a:r>
            <a:rPr lang="en-US" sz="1600" b="1" i="0" kern="1200" dirty="0"/>
            <a:t>Start-up and future capital requirements</a:t>
          </a:r>
        </a:p>
        <a:p>
          <a:pPr marL="0" lvl="0" indent="0" algn="ctr" defTabSz="711200" rtl="0">
            <a:lnSpc>
              <a:spcPct val="100000"/>
            </a:lnSpc>
            <a:spcBef>
              <a:spcPct val="0"/>
            </a:spcBef>
            <a:spcAft>
              <a:spcPct val="35000"/>
            </a:spcAft>
            <a:buNone/>
            <a:defRPr cap="all"/>
          </a:pPr>
          <a:r>
            <a:rPr lang="ar-EG" sz="1600" b="1" i="0" kern="1200" dirty="0"/>
            <a:t>متطلبات رأس المال الأولى والمستقبلي</a:t>
          </a:r>
          <a:endParaRPr lang="en-US" sz="1600" b="1" kern="1200" dirty="0"/>
        </a:p>
      </dsp:txBody>
      <dsp:txXfrm>
        <a:off x="4475360" y="1216450"/>
        <a:ext cx="1611914" cy="1427086"/>
      </dsp:txXfrm>
    </dsp:sp>
    <dsp:sp modelId="{C5245937-9402-4698-9466-358D50BB42A1}">
      <dsp:nvSpPr>
        <dsp:cNvPr id="0" name=""/>
        <dsp:cNvSpPr/>
      </dsp:nvSpPr>
      <dsp:spPr>
        <a:xfrm>
          <a:off x="6660165" y="191776"/>
          <a:ext cx="983267" cy="983267"/>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8199CDC-521A-4C92-90A0-6AB17138D719}">
      <dsp:nvSpPr>
        <dsp:cNvPr id="0" name=""/>
        <dsp:cNvSpPr/>
      </dsp:nvSpPr>
      <dsp:spPr>
        <a:xfrm>
          <a:off x="6869714" y="401325"/>
          <a:ext cx="564169" cy="564169"/>
        </a:xfrm>
        <a:prstGeom prst="rect">
          <a:avLst/>
        </a:prstGeom>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FB462CC-F972-43D2-B3C7-9732D9ECE21E}">
      <dsp:nvSpPr>
        <dsp:cNvPr id="0" name=""/>
        <dsp:cNvSpPr/>
      </dsp:nvSpPr>
      <dsp:spPr>
        <a:xfrm>
          <a:off x="6345841" y="1481307"/>
          <a:ext cx="1611914" cy="6649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100000"/>
            </a:lnSpc>
            <a:spcBef>
              <a:spcPct val="0"/>
            </a:spcBef>
            <a:spcAft>
              <a:spcPct val="35000"/>
            </a:spcAft>
            <a:buNone/>
            <a:defRPr cap="all"/>
          </a:pPr>
          <a:r>
            <a:rPr lang="en-US" sz="1400" b="1" i="0" kern="1200" dirty="0"/>
            <a:t>Control </a:t>
          </a:r>
        </a:p>
        <a:p>
          <a:pPr marL="0" lvl="0" indent="0" algn="ctr" defTabSz="622300">
            <a:lnSpc>
              <a:spcPct val="100000"/>
            </a:lnSpc>
            <a:spcBef>
              <a:spcPct val="0"/>
            </a:spcBef>
            <a:spcAft>
              <a:spcPct val="35000"/>
            </a:spcAft>
            <a:buNone/>
            <a:defRPr cap="all"/>
          </a:pPr>
          <a:r>
            <a:rPr lang="ar-EG" sz="1600" b="1" kern="1200" dirty="0"/>
            <a:t>التحكم</a:t>
          </a:r>
          <a:endParaRPr lang="en-US" sz="1600" b="1" kern="1200" dirty="0"/>
        </a:p>
      </dsp:txBody>
      <dsp:txXfrm>
        <a:off x="6345841" y="1481307"/>
        <a:ext cx="1611914" cy="664914"/>
      </dsp:txXfrm>
    </dsp:sp>
    <dsp:sp modelId="{0F1A0DE4-ACB7-41A2-BE20-3A49E86FC2D7}">
      <dsp:nvSpPr>
        <dsp:cNvPr id="0" name=""/>
        <dsp:cNvSpPr/>
      </dsp:nvSpPr>
      <dsp:spPr>
        <a:xfrm>
          <a:off x="8554164" y="191776"/>
          <a:ext cx="983267" cy="983267"/>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098E15E-E2CC-4FC4-9B4D-A96C5B076677}">
      <dsp:nvSpPr>
        <dsp:cNvPr id="0" name=""/>
        <dsp:cNvSpPr/>
      </dsp:nvSpPr>
      <dsp:spPr>
        <a:xfrm>
          <a:off x="8763713" y="401325"/>
          <a:ext cx="564169" cy="564169"/>
        </a:xfrm>
        <a:prstGeom prst="rect">
          <a:avLst/>
        </a:prstGeom>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D34965D-76CB-492C-B0A5-0DBD75CE89EF}">
      <dsp:nvSpPr>
        <dsp:cNvPr id="0" name=""/>
        <dsp:cNvSpPr/>
      </dsp:nvSpPr>
      <dsp:spPr>
        <a:xfrm>
          <a:off x="8239841" y="1481307"/>
          <a:ext cx="1611914" cy="6649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100000"/>
            </a:lnSpc>
            <a:spcBef>
              <a:spcPct val="0"/>
            </a:spcBef>
            <a:spcAft>
              <a:spcPct val="35000"/>
            </a:spcAft>
            <a:buNone/>
            <a:defRPr cap="all"/>
          </a:pPr>
          <a:r>
            <a:rPr lang="en-US" sz="1300" b="1" i="0" kern="1200" dirty="0"/>
            <a:t>Managerial ability</a:t>
          </a:r>
        </a:p>
        <a:p>
          <a:pPr marL="0" lvl="0" indent="0" algn="ctr" defTabSz="577850">
            <a:lnSpc>
              <a:spcPct val="100000"/>
            </a:lnSpc>
            <a:spcBef>
              <a:spcPct val="0"/>
            </a:spcBef>
            <a:spcAft>
              <a:spcPct val="35000"/>
            </a:spcAft>
            <a:buNone/>
            <a:defRPr cap="all"/>
          </a:pPr>
          <a:r>
            <a:rPr lang="ar-EG" sz="1600" b="1" kern="1200" dirty="0"/>
            <a:t>القدرة الإدارية</a:t>
          </a:r>
          <a:endParaRPr lang="en-US" sz="1600" b="1" kern="1200" dirty="0"/>
        </a:p>
      </dsp:txBody>
      <dsp:txXfrm>
        <a:off x="8239841" y="1481307"/>
        <a:ext cx="1611914" cy="664914"/>
      </dsp:txXfrm>
    </dsp:sp>
    <dsp:sp modelId="{3B2B13FB-CAE9-4691-93BD-F96C40BF08BA}">
      <dsp:nvSpPr>
        <dsp:cNvPr id="0" name=""/>
        <dsp:cNvSpPr/>
      </dsp:nvSpPr>
      <dsp:spPr>
        <a:xfrm>
          <a:off x="2872167" y="2739743"/>
          <a:ext cx="983267" cy="983267"/>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74057BB-C062-4E20-A47E-4DC77224247D}">
      <dsp:nvSpPr>
        <dsp:cNvPr id="0" name=""/>
        <dsp:cNvSpPr/>
      </dsp:nvSpPr>
      <dsp:spPr>
        <a:xfrm>
          <a:off x="3081716" y="2949292"/>
          <a:ext cx="564169" cy="564169"/>
        </a:xfrm>
        <a:prstGeom prst="rect">
          <a:avLst/>
        </a:prstGeom>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C64ED35-B2BD-404B-9E87-7A4FE4E904A3}">
      <dsp:nvSpPr>
        <dsp:cNvPr id="0" name=""/>
        <dsp:cNvSpPr/>
      </dsp:nvSpPr>
      <dsp:spPr>
        <a:xfrm>
          <a:off x="2557843" y="3987504"/>
          <a:ext cx="1611914" cy="6649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rtl="0">
            <a:lnSpc>
              <a:spcPct val="100000"/>
            </a:lnSpc>
            <a:spcBef>
              <a:spcPct val="0"/>
            </a:spcBef>
            <a:spcAft>
              <a:spcPct val="35000"/>
            </a:spcAft>
            <a:buNone/>
            <a:defRPr cap="all"/>
          </a:pPr>
          <a:r>
            <a:rPr lang="en-US" sz="1600" b="1" i="0" kern="1200" dirty="0"/>
            <a:t>Business goals</a:t>
          </a:r>
        </a:p>
        <a:p>
          <a:pPr marL="0" lvl="0" indent="0" algn="ctr" defTabSz="711200" rtl="0">
            <a:lnSpc>
              <a:spcPct val="100000"/>
            </a:lnSpc>
            <a:spcBef>
              <a:spcPct val="0"/>
            </a:spcBef>
            <a:spcAft>
              <a:spcPct val="35000"/>
            </a:spcAft>
            <a:buNone/>
            <a:defRPr cap="all"/>
          </a:pPr>
          <a:r>
            <a:rPr lang="ar-EG" sz="1600" b="1" kern="1200" dirty="0"/>
            <a:t>أهداف العمل</a:t>
          </a:r>
          <a:endParaRPr lang="en-US" sz="1600" b="1" kern="1200" dirty="0"/>
        </a:p>
      </dsp:txBody>
      <dsp:txXfrm>
        <a:off x="2557843" y="3987504"/>
        <a:ext cx="1611914" cy="664914"/>
      </dsp:txXfrm>
    </dsp:sp>
    <dsp:sp modelId="{6843E48D-5D6A-4EDE-AD8D-18C1B5491352}">
      <dsp:nvSpPr>
        <dsp:cNvPr id="0" name=""/>
        <dsp:cNvSpPr/>
      </dsp:nvSpPr>
      <dsp:spPr>
        <a:xfrm>
          <a:off x="4766166" y="2741248"/>
          <a:ext cx="983267" cy="983267"/>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47D8EAB-525B-41BD-BAF4-2478FCD2BD6F}">
      <dsp:nvSpPr>
        <dsp:cNvPr id="0" name=""/>
        <dsp:cNvSpPr/>
      </dsp:nvSpPr>
      <dsp:spPr>
        <a:xfrm>
          <a:off x="4975715" y="2950719"/>
          <a:ext cx="564169" cy="564169"/>
        </a:xfrm>
        <a:prstGeom prst="rect">
          <a:avLst/>
        </a:prstGeom>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8D4DDD1-3295-4336-B41B-332E9D09A41F}">
      <dsp:nvSpPr>
        <dsp:cNvPr id="0" name=""/>
        <dsp:cNvSpPr/>
      </dsp:nvSpPr>
      <dsp:spPr>
        <a:xfrm>
          <a:off x="4451842" y="3961546"/>
          <a:ext cx="1611914" cy="6649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rtl="0">
            <a:lnSpc>
              <a:spcPct val="100000"/>
            </a:lnSpc>
            <a:spcBef>
              <a:spcPct val="0"/>
            </a:spcBef>
            <a:spcAft>
              <a:spcPct val="35000"/>
            </a:spcAft>
            <a:buNone/>
            <a:defRPr cap="all"/>
          </a:pPr>
          <a:r>
            <a:rPr lang="en-US" sz="1400" b="1" i="0" kern="1200" dirty="0"/>
            <a:t>Management succession plans</a:t>
          </a:r>
        </a:p>
        <a:p>
          <a:pPr marL="0" lvl="0" indent="0" algn="ctr" defTabSz="622300" rtl="0">
            <a:lnSpc>
              <a:spcPct val="100000"/>
            </a:lnSpc>
            <a:spcBef>
              <a:spcPct val="0"/>
            </a:spcBef>
            <a:spcAft>
              <a:spcPct val="35000"/>
            </a:spcAft>
            <a:buNone/>
            <a:defRPr cap="all"/>
          </a:pPr>
          <a:r>
            <a:rPr lang="ar-EG" sz="1400" b="1" kern="1200" dirty="0"/>
            <a:t>خطط التعاقب الإداري</a:t>
          </a:r>
          <a:endParaRPr lang="en-US" sz="1400" b="1" kern="1200" dirty="0"/>
        </a:p>
      </dsp:txBody>
      <dsp:txXfrm>
        <a:off x="4451842" y="3961546"/>
        <a:ext cx="1611914" cy="664914"/>
      </dsp:txXfrm>
    </dsp:sp>
    <dsp:sp modelId="{B9452C8D-F088-4B66-B436-3551F4B1CF35}">
      <dsp:nvSpPr>
        <dsp:cNvPr id="0" name=""/>
        <dsp:cNvSpPr/>
      </dsp:nvSpPr>
      <dsp:spPr>
        <a:xfrm>
          <a:off x="6660165" y="2741248"/>
          <a:ext cx="983267" cy="983267"/>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D2EFABA-9EF9-41EA-9B9E-61DF1CDB04E6}">
      <dsp:nvSpPr>
        <dsp:cNvPr id="0" name=""/>
        <dsp:cNvSpPr/>
      </dsp:nvSpPr>
      <dsp:spPr>
        <a:xfrm>
          <a:off x="6869714" y="2950719"/>
          <a:ext cx="564169" cy="564169"/>
        </a:xfrm>
        <a:prstGeom prst="rect">
          <a:avLst/>
        </a:prstGeom>
        <a:blipFill>
          <a:blip xmlns:r="http://schemas.openxmlformats.org/officeDocument/2006/relationships"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3DFAB93-7BFF-4187-97A9-7B8EE6804151}">
      <dsp:nvSpPr>
        <dsp:cNvPr id="0" name=""/>
        <dsp:cNvSpPr/>
      </dsp:nvSpPr>
      <dsp:spPr>
        <a:xfrm>
          <a:off x="6345841" y="3961546"/>
          <a:ext cx="1611914" cy="6649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rtl="0">
            <a:lnSpc>
              <a:spcPct val="100000"/>
            </a:lnSpc>
            <a:spcBef>
              <a:spcPct val="0"/>
            </a:spcBef>
            <a:spcAft>
              <a:spcPct val="35000"/>
            </a:spcAft>
            <a:buNone/>
            <a:defRPr cap="all"/>
          </a:pPr>
          <a:r>
            <a:rPr lang="en-US" sz="1400" b="1" i="0" kern="1200" dirty="0"/>
            <a:t>Cost of formation</a:t>
          </a:r>
        </a:p>
        <a:p>
          <a:pPr marL="0" lvl="0" indent="0" algn="ctr" defTabSz="622300" rtl="0">
            <a:lnSpc>
              <a:spcPct val="100000"/>
            </a:lnSpc>
            <a:spcBef>
              <a:spcPct val="0"/>
            </a:spcBef>
            <a:spcAft>
              <a:spcPct val="35000"/>
            </a:spcAft>
            <a:buNone/>
            <a:defRPr cap="all"/>
          </a:pPr>
          <a:r>
            <a:rPr lang="ar-EG" sz="1400" b="1" kern="1200" dirty="0"/>
            <a:t>تكلفة التكوين</a:t>
          </a:r>
          <a:endParaRPr lang="en-US" sz="1400" b="1" kern="1200" dirty="0"/>
        </a:p>
      </dsp:txBody>
      <dsp:txXfrm>
        <a:off x="6345841" y="3961546"/>
        <a:ext cx="1611914" cy="664914"/>
      </dsp:txXfrm>
    </dsp:sp>
  </dsp:spTree>
</dsp:drawing>
</file>

<file path=ppt/diagrams/layout1.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2.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3.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5510337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0456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77248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5/26/2026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7" r:id="rId12"/>
    <p:sldLayoutId id="2147483668" r:id="rId13"/>
    <p:sldLayoutId id="2147483669"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png"/><Relationship Id="rId1" Type="http://schemas.openxmlformats.org/officeDocument/2006/relationships/slideLayout" Target="../slideLayouts/slideLayout14.xml"/><Relationship Id="rId5" Type="http://schemas.openxmlformats.org/officeDocument/2006/relationships/image" Target="../media/image15.jpeg"/><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37.svg"/><Relationship Id="rId2" Type="http://schemas.openxmlformats.org/officeDocument/2006/relationships/image" Target="../media/image36.jpeg"/><Relationship Id="rId1" Type="http://schemas.openxmlformats.org/officeDocument/2006/relationships/slideLayout" Target="../slideLayouts/slideLayout12.xml"/><Relationship Id="rId4" Type="http://schemas.openxmlformats.org/officeDocument/2006/relationships/image" Target="../media/image3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8267361" y="1973632"/>
            <a:ext cx="533641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Entrepreneurship</a:t>
            </a:r>
          </a:p>
          <a:p>
            <a:r>
              <a:rPr lang="ar-EG" sz="3200" b="1" dirty="0">
                <a:solidFill>
                  <a:srgbClr val="00B0F0"/>
                </a:solidFill>
                <a:latin typeface="Alexandria" charset="0"/>
                <a:cs typeface="Alexandria" charset="0"/>
              </a:rPr>
              <a:t>ريادة الأعمال</a:t>
            </a:r>
            <a:endParaRPr lang="en-US" sz="3200" b="1" dirty="0">
              <a:solidFill>
                <a:srgbClr val="00B0F0"/>
              </a:solidFill>
              <a:latin typeface="Alexandria" charset="0"/>
              <a:cs typeface="Alexandria" charset="0"/>
            </a:endParaRPr>
          </a:p>
        </p:txBody>
      </p:sp>
      <p:sp>
        <p:nvSpPr>
          <p:cNvPr id="10" name="Rectangle: Rounded Corners 9"/>
          <p:cNvSpPr/>
          <p:nvPr/>
        </p:nvSpPr>
        <p:spPr>
          <a:xfrm>
            <a:off x="5704724" y="3655581"/>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5</a:t>
            </a:r>
          </a:p>
        </p:txBody>
      </p:sp>
      <p:sp>
        <p:nvSpPr>
          <p:cNvPr id="11" name="TextBox 10"/>
          <p:cNvSpPr txBox="1"/>
          <p:nvPr/>
        </p:nvSpPr>
        <p:spPr>
          <a:xfrm>
            <a:off x="8265416" y="3078851"/>
            <a:ext cx="3531122" cy="400110"/>
          </a:xfrm>
          <a:prstGeom prst="rect">
            <a:avLst/>
          </a:prstGeom>
          <a:noFill/>
        </p:spPr>
        <p:txBody>
          <a:bodyPr wrap="square" rtlCol="0">
            <a:spAutoFit/>
          </a:bodyPr>
          <a:lstStyle/>
          <a:p>
            <a:r>
              <a:rPr lang="en-US" sz="2000" dirty="0">
                <a:latin typeface="Alexandria" charset="0"/>
                <a:cs typeface="Alexandria" charset="0"/>
              </a:rPr>
              <a:t>MGM 303</a:t>
            </a:r>
          </a:p>
        </p:txBody>
      </p:sp>
      <p:sp>
        <p:nvSpPr>
          <p:cNvPr id="12" name="TextBox 11"/>
          <p:cNvSpPr txBox="1"/>
          <p:nvPr/>
        </p:nvSpPr>
        <p:spPr>
          <a:xfrm>
            <a:off x="459185" y="6260109"/>
            <a:ext cx="535972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Almontaser </a:t>
            </a:r>
            <a:r>
              <a:rPr lang="en-US" sz="2400" b="1" dirty="0" err="1">
                <a:solidFill>
                  <a:srgbClr val="00B0F0"/>
                </a:solidFill>
                <a:latin typeface="Alexandria" charset="0"/>
                <a:cs typeface="Alexandria" charset="0"/>
              </a:rPr>
              <a:t>Abuhussein</a:t>
            </a:r>
            <a:endParaRPr lang="en-US" sz="24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5462179" y="4343468"/>
            <a:ext cx="4800937" cy="60646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a:latin typeface="+mn-lt"/>
              </a:rPr>
              <a:t>Forms of Business Ownership &amp; Buying an Existing Business</a:t>
            </a:r>
          </a:p>
        </p:txBody>
      </p:sp>
      <p:sp>
        <p:nvSpPr>
          <p:cNvPr id="15" name="Title 1">
            <a:extLst>
              <a:ext uri="{FF2B5EF4-FFF2-40B4-BE49-F238E27FC236}">
                <a16:creationId xmlns:a16="http://schemas.microsoft.com/office/drawing/2014/main" id="{39C65316-BFB1-4A3F-B8B9-F9622013BFC3}"/>
              </a:ext>
            </a:extLst>
          </p:cNvPr>
          <p:cNvSpPr txBox="1">
            <a:spLocks/>
          </p:cNvSpPr>
          <p:nvPr/>
        </p:nvSpPr>
        <p:spPr>
          <a:xfrm>
            <a:off x="5469439" y="5004524"/>
            <a:ext cx="5094393" cy="42357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EG" sz="2000" b="1" dirty="0">
                <a:latin typeface="+mn-lt"/>
              </a:rPr>
              <a:t>أشكال ملكية الأعمال وشراء الأعمال التجارية القائمة</a:t>
            </a:r>
          </a:p>
        </p:txBody>
      </p:sp>
      <p:sp>
        <p:nvSpPr>
          <p:cNvPr id="16" name="TextBox 15"/>
          <p:cNvSpPr txBox="1"/>
          <p:nvPr/>
        </p:nvSpPr>
        <p:spPr>
          <a:xfrm>
            <a:off x="6664655" y="6335232"/>
            <a:ext cx="5359724" cy="52322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المنتصر أبو حسين</a:t>
            </a:r>
          </a:p>
        </p:txBody>
      </p:sp>
      <p:sp>
        <p:nvSpPr>
          <p:cNvPr id="17" name="TextBox 16"/>
          <p:cNvSpPr txBox="1"/>
          <p:nvPr/>
        </p:nvSpPr>
        <p:spPr>
          <a:xfrm>
            <a:off x="6751739" y="5833519"/>
            <a:ext cx="4886463" cy="52322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إعداد</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34909831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178982"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a:t>
            </a:r>
          </a:p>
          <a:p>
            <a:r>
              <a:rPr lang="ar-EG" sz="2800" b="1" dirty="0">
                <a:solidFill>
                  <a:srgbClr val="00B0F0"/>
                </a:solidFill>
                <a:latin typeface="Alexandria" charset="0"/>
                <a:cs typeface="Alexandria" charset="0"/>
              </a:rPr>
              <a:t>أهداف التعلٌّم</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TextBox 8">
            <a:extLst>
              <a:ext uri="{FF2B5EF4-FFF2-40B4-BE49-F238E27FC236}">
                <a16:creationId xmlns:a16="http://schemas.microsoft.com/office/drawing/2014/main" id="{332D183B-8221-52E1-3983-9846DBCAC3E1}"/>
              </a:ext>
            </a:extLst>
          </p:cNvPr>
          <p:cNvGraphicFramePr/>
          <p:nvPr>
            <p:extLst>
              <p:ext uri="{D42A27DB-BD31-4B8C-83A1-F6EECF244321}">
                <p14:modId xmlns:p14="http://schemas.microsoft.com/office/powerpoint/2010/main" val="592531030"/>
              </p:ext>
            </p:extLst>
          </p:nvPr>
        </p:nvGraphicFramePr>
        <p:xfrm>
          <a:off x="512758" y="1719621"/>
          <a:ext cx="11251619" cy="480145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73207840"/>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178982"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a:t>
            </a:r>
          </a:p>
          <a:p>
            <a:r>
              <a:rPr lang="ar-EG" sz="2800" b="1" dirty="0">
                <a:solidFill>
                  <a:srgbClr val="00B0F0"/>
                </a:solidFill>
                <a:latin typeface="Alexandria" charset="0"/>
                <a:cs typeface="Alexandria" charset="0"/>
              </a:rPr>
              <a:t>أهداف التعلٌّم</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0" name="TextBox 8">
            <a:extLst>
              <a:ext uri="{FF2B5EF4-FFF2-40B4-BE49-F238E27FC236}">
                <a16:creationId xmlns:a16="http://schemas.microsoft.com/office/drawing/2014/main" id="{A7C8B305-3F91-2FD4-59BE-9DC894FAB8E9}"/>
              </a:ext>
            </a:extLst>
          </p:cNvPr>
          <p:cNvGraphicFramePr/>
          <p:nvPr>
            <p:extLst>
              <p:ext uri="{D42A27DB-BD31-4B8C-83A1-F6EECF244321}">
                <p14:modId xmlns:p14="http://schemas.microsoft.com/office/powerpoint/2010/main" val="3304803486"/>
              </p:ext>
            </p:extLst>
          </p:nvPr>
        </p:nvGraphicFramePr>
        <p:xfrm>
          <a:off x="656653" y="2041859"/>
          <a:ext cx="10878694" cy="41860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96209568"/>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Choosing a Form of Ownership</a:t>
            </a:r>
          </a:p>
          <a:p>
            <a:r>
              <a:rPr lang="ar-EG" sz="2800" b="1" dirty="0">
                <a:solidFill>
                  <a:srgbClr val="00B0F0"/>
                </a:solidFill>
                <a:latin typeface="Alexandria" charset="0"/>
                <a:cs typeface="Alexandria" charset="0"/>
              </a:rPr>
              <a:t>اختيار شكل الملكية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42194"/>
            <a:ext cx="1140073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lvl="0" indent="-342900">
              <a:lnSpc>
                <a:spcPct val="150000"/>
              </a:lnSpc>
              <a:buFont typeface="Wingdings" pitchFamily="2" charset="2"/>
              <a:buChar char="§"/>
            </a:pPr>
            <a:r>
              <a:rPr lang="en-US" sz="2400" dirty="0"/>
              <a:t>There is no one “best” form of ownership.</a:t>
            </a:r>
            <a:endParaRPr lang="ar-EG" sz="2400" dirty="0"/>
          </a:p>
          <a:p>
            <a:pPr marL="342900" lvl="0" indent="-342900" algn="r" rtl="1">
              <a:lnSpc>
                <a:spcPct val="150000"/>
              </a:lnSpc>
              <a:buFont typeface="Wingdings" pitchFamily="2" charset="2"/>
              <a:buChar char="§"/>
            </a:pPr>
            <a:r>
              <a:rPr lang="ar-EG" sz="2400" dirty="0"/>
              <a:t>لا يوجد شكل واحد "أفضل" للملكية</a:t>
            </a:r>
          </a:p>
          <a:p>
            <a:pPr marL="342900" lvl="0" indent="-342900" algn="l">
              <a:lnSpc>
                <a:spcPct val="150000"/>
              </a:lnSpc>
              <a:buFont typeface="Wingdings" pitchFamily="2" charset="2"/>
              <a:buChar char="§"/>
            </a:pPr>
            <a:r>
              <a:rPr lang="en-US" sz="2400" dirty="0"/>
              <a:t>The best form of ownership depends on an entrepreneur’s particular situation.</a:t>
            </a:r>
            <a:r>
              <a:rPr lang="ar-EG" sz="2400" dirty="0"/>
              <a:t> </a:t>
            </a:r>
          </a:p>
          <a:p>
            <a:pPr marL="342900" lvl="0" indent="-342900" algn="r" rtl="1">
              <a:lnSpc>
                <a:spcPct val="150000"/>
              </a:lnSpc>
              <a:buFont typeface="Wingdings" pitchFamily="2" charset="2"/>
              <a:buChar char="§"/>
            </a:pPr>
            <a:r>
              <a:rPr lang="ar-EG" sz="2400" dirty="0"/>
              <a:t>يعتمد أفضل شكل من أشكال الملكية على الوضع الخاص لرائد الأعمال.</a:t>
            </a:r>
          </a:p>
          <a:p>
            <a:pPr marL="342900" lvl="0" indent="-342900">
              <a:lnSpc>
                <a:spcPct val="150000"/>
              </a:lnSpc>
              <a:buFont typeface="Wingdings" pitchFamily="2" charset="2"/>
              <a:buChar char="§"/>
            </a:pPr>
            <a:r>
              <a:rPr lang="en-US" sz="2400" dirty="0"/>
              <a:t>It is essential to understand the characteristics of each form of ownership and how well they match an entrepreneur’s business and personal circumstances</a:t>
            </a:r>
            <a:endParaRPr lang="ar-EG" sz="2400" dirty="0"/>
          </a:p>
          <a:p>
            <a:pPr marL="342900" lvl="0" indent="-342900" algn="justLow" rtl="1">
              <a:lnSpc>
                <a:spcPct val="150000"/>
              </a:lnSpc>
              <a:buFont typeface="Wingdings" pitchFamily="2" charset="2"/>
              <a:buChar char="§"/>
            </a:pPr>
            <a:r>
              <a:rPr lang="ar-EG" sz="2400" dirty="0"/>
              <a:t>من الضروري فهم خصائص كل شكل من أشكال الملكية ومدى توافقها مع الأعمال التجارية والظروف الشخصية لرائد الأعمال.</a:t>
            </a:r>
            <a:endParaRPr lang="en-US" sz="2400" dirty="0"/>
          </a:p>
        </p:txBody>
      </p:sp>
    </p:spTree>
    <p:extLst>
      <p:ext uri="{BB962C8B-B14F-4D97-AF65-F5344CB8AC3E}">
        <p14:creationId xmlns:p14="http://schemas.microsoft.com/office/powerpoint/2010/main" val="3598219408"/>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Factors Affecting the Choice</a:t>
            </a:r>
          </a:p>
          <a:p>
            <a:r>
              <a:rPr lang="en-US" sz="2800" b="1" dirty="0">
                <a:solidFill>
                  <a:srgbClr val="00B0F0"/>
                </a:solidFill>
                <a:latin typeface="Alexandria" charset="0"/>
                <a:cs typeface="Alexandria" charset="0"/>
              </a:rPr>
              <a:t> </a:t>
            </a:r>
            <a:r>
              <a:rPr lang="ar-EG" sz="2800" b="1" dirty="0">
                <a:solidFill>
                  <a:srgbClr val="00B0F0"/>
                </a:solidFill>
                <a:latin typeface="Alexandria" charset="0"/>
                <a:cs typeface="Alexandria" charset="0"/>
              </a:rPr>
              <a:t>العوامل المؤثرة في الاختيار</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Content Placeholder 2">
            <a:extLst>
              <a:ext uri="{FF2B5EF4-FFF2-40B4-BE49-F238E27FC236}">
                <a16:creationId xmlns:a16="http://schemas.microsoft.com/office/drawing/2014/main" id="{DF43B5FF-8B1B-A492-A548-42041FC4CF8D}"/>
              </a:ext>
            </a:extLst>
          </p:cNvPr>
          <p:cNvGraphicFramePr>
            <a:graphicFrameLocks/>
          </p:cNvGraphicFramePr>
          <p:nvPr>
            <p:extLst>
              <p:ext uri="{D42A27DB-BD31-4B8C-83A1-F6EECF244321}">
                <p14:modId xmlns:p14="http://schemas.microsoft.com/office/powerpoint/2010/main" val="322112145"/>
              </p:ext>
            </p:extLst>
          </p:nvPr>
        </p:nvGraphicFramePr>
        <p:xfrm>
          <a:off x="838200" y="1746318"/>
          <a:ext cx="10515600" cy="46954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62152784"/>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06278"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Major Forms of Ownership </a:t>
            </a:r>
          </a:p>
          <a:p>
            <a:r>
              <a:rPr lang="ar-EG" sz="2800" b="1" dirty="0">
                <a:solidFill>
                  <a:srgbClr val="00B0F0"/>
                </a:solidFill>
                <a:latin typeface="Alexandria" charset="0"/>
                <a:cs typeface="Alexandria" charset="0"/>
              </a:rPr>
              <a:t>الأشكال الرئيسية للملكية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p:cNvGrpSpPr/>
          <p:nvPr/>
        </p:nvGrpSpPr>
        <p:grpSpPr>
          <a:xfrm>
            <a:off x="1843489" y="1956962"/>
            <a:ext cx="4980389" cy="4258845"/>
            <a:chOff x="1802545" y="1970610"/>
            <a:chExt cx="4980389" cy="4258845"/>
          </a:xfrm>
        </p:grpSpPr>
        <p:sp>
          <p:nvSpPr>
            <p:cNvPr id="9" name="Content Placeholder 2">
              <a:extLst>
                <a:ext uri="{FF2B5EF4-FFF2-40B4-BE49-F238E27FC236}">
                  <a16:creationId xmlns:a16="http://schemas.microsoft.com/office/drawing/2014/main" id="{72E712EA-3B13-00CC-2AB4-B1E1C0BCE002}"/>
                </a:ext>
              </a:extLst>
            </p:cNvPr>
            <p:cNvSpPr txBox="1">
              <a:spLocks/>
            </p:cNvSpPr>
            <p:nvPr/>
          </p:nvSpPr>
          <p:spPr>
            <a:xfrm>
              <a:off x="2539992" y="1970610"/>
              <a:ext cx="4242942" cy="4258845"/>
            </a:xfrm>
            <a:prstGeom prst="rect">
              <a:avLst/>
            </a:prstGeom>
          </p:spPr>
          <p:txBody>
            <a:bodyPr anchor="ct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400" b="1" dirty="0">
                  <a:latin typeface="Calibri_a_5"/>
                </a:rPr>
                <a:t>Sole Proprietorship</a:t>
              </a:r>
            </a:p>
            <a:p>
              <a:pPr>
                <a:lnSpc>
                  <a:spcPct val="150000"/>
                </a:lnSpc>
              </a:pPr>
              <a:r>
                <a:rPr lang="en-US" sz="2400" b="1" dirty="0">
                  <a:latin typeface="Calibri_a_5"/>
                </a:rPr>
                <a:t>Partnership</a:t>
              </a:r>
            </a:p>
            <a:p>
              <a:pPr lvl="1">
                <a:lnSpc>
                  <a:spcPct val="150000"/>
                </a:lnSpc>
              </a:pPr>
              <a:r>
                <a:rPr lang="en-US" b="1" dirty="0">
                  <a:latin typeface="Calibri_a_5"/>
                </a:rPr>
                <a:t>General Partnership</a:t>
              </a:r>
            </a:p>
            <a:p>
              <a:pPr lvl="1">
                <a:lnSpc>
                  <a:spcPct val="150000"/>
                </a:lnSpc>
              </a:pPr>
              <a:r>
                <a:rPr lang="en-US" b="1" dirty="0">
                  <a:latin typeface="Calibri_a_5"/>
                </a:rPr>
                <a:t>Limited Partnership</a:t>
              </a:r>
            </a:p>
            <a:p>
              <a:pPr>
                <a:lnSpc>
                  <a:spcPct val="150000"/>
                </a:lnSpc>
              </a:pPr>
              <a:r>
                <a:rPr lang="en-US" sz="2400" b="1" dirty="0">
                  <a:latin typeface="Calibri_a_5"/>
                </a:rPr>
                <a:t>Corporation</a:t>
              </a:r>
              <a:endParaRPr lang="en-US" sz="2400" b="1" dirty="0">
                <a:latin typeface="ArialMT_m_5"/>
              </a:endParaRPr>
            </a:p>
            <a:p>
              <a:pPr lvl="1">
                <a:lnSpc>
                  <a:spcPct val="150000"/>
                </a:lnSpc>
              </a:pPr>
              <a:r>
                <a:rPr lang="en-US" b="1" dirty="0">
                  <a:latin typeface="Calibri_a_5"/>
                </a:rPr>
                <a:t>C Corporation</a:t>
              </a:r>
            </a:p>
            <a:p>
              <a:pPr lvl="1">
                <a:lnSpc>
                  <a:spcPct val="150000"/>
                </a:lnSpc>
              </a:pPr>
              <a:r>
                <a:rPr lang="en-US" b="1" dirty="0">
                  <a:latin typeface="Calibri_a_5"/>
                </a:rPr>
                <a:t>S Corporation</a:t>
              </a:r>
              <a:endParaRPr lang="en-US" b="1" dirty="0">
                <a:latin typeface="ArialMT_m_5"/>
              </a:endParaRPr>
            </a:p>
            <a:p>
              <a:pPr>
                <a:lnSpc>
                  <a:spcPct val="150000"/>
                </a:lnSpc>
              </a:pPr>
              <a:r>
                <a:rPr lang="en-US" sz="2400" b="1" dirty="0">
                  <a:latin typeface="Calibri_a_5"/>
                </a:rPr>
                <a:t>Limited Liability Company</a:t>
              </a:r>
              <a:endParaRPr lang="x-none" sz="2400" b="1" dirty="0"/>
            </a:p>
          </p:txBody>
        </p:sp>
        <p:pic>
          <p:nvPicPr>
            <p:cNvPr id="10" name="Picture 4" descr="Sole Proprietorship Trader Foreign Exchange Market Partnership PNG,  Clipart, Blue, Brand, Business, Foreign Exchange Market, Growth">
              <a:extLst>
                <a:ext uri="{FF2B5EF4-FFF2-40B4-BE49-F238E27FC236}">
                  <a16:creationId xmlns:a16="http://schemas.microsoft.com/office/drawing/2014/main" id="{9D19B877-AB8F-375F-3772-775FC94394E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30392" y="2123010"/>
              <a:ext cx="353579" cy="45720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6" descr="Benefits of a Limited Liability Company">
              <a:extLst>
                <a:ext uri="{FF2B5EF4-FFF2-40B4-BE49-F238E27FC236}">
                  <a16:creationId xmlns:a16="http://schemas.microsoft.com/office/drawing/2014/main" id="{E9EFC6D9-1E91-83DB-5939-F0E23B2A767D}"/>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9251" t="9255" r="25499" b="43229"/>
            <a:stretch/>
          </p:blipFill>
          <p:spPr bwMode="auto">
            <a:xfrm>
              <a:off x="1802545" y="5780610"/>
              <a:ext cx="570309" cy="360145"/>
            </a:xfrm>
            <a:prstGeom prst="rect">
              <a:avLst/>
            </a:prstGeom>
            <a:noFill/>
            <a:extLst>
              <a:ext uri="{909E8E84-426E-40DD-AFC4-6F175D3DCCD1}">
                <a14:hiddenFill xmlns:a14="http://schemas.microsoft.com/office/drawing/2010/main">
                  <a:solidFill>
                    <a:srgbClr val="FFFFFF"/>
                  </a:solidFill>
                </a14:hiddenFill>
              </a:ext>
            </a:extLst>
          </p:spPr>
        </p:pic>
      </p:grpSp>
      <p:pic>
        <p:nvPicPr>
          <p:cNvPr id="12" name="Picture 2" descr="8 Main Types of Business Ownership - Best Business Ownership Classification">
            <a:extLst>
              <a:ext uri="{FF2B5EF4-FFF2-40B4-BE49-F238E27FC236}">
                <a16:creationId xmlns:a16="http://schemas.microsoft.com/office/drawing/2014/main" id="{77425AC2-666F-2EC5-4D51-78FC4953A7D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97116" y="3062672"/>
            <a:ext cx="1751093" cy="204742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grpSp>
        <p:nvGrpSpPr>
          <p:cNvPr id="18" name="Group 17"/>
          <p:cNvGrpSpPr/>
          <p:nvPr/>
        </p:nvGrpSpPr>
        <p:grpSpPr>
          <a:xfrm>
            <a:off x="5895187" y="1944107"/>
            <a:ext cx="4922435" cy="4258845"/>
            <a:chOff x="2044179" y="1955483"/>
            <a:chExt cx="4922435" cy="4258845"/>
          </a:xfrm>
        </p:grpSpPr>
        <p:sp>
          <p:nvSpPr>
            <p:cNvPr id="19" name="Content Placeholder 2">
              <a:extLst>
                <a:ext uri="{FF2B5EF4-FFF2-40B4-BE49-F238E27FC236}">
                  <a16:creationId xmlns:a16="http://schemas.microsoft.com/office/drawing/2014/main" id="{72E712EA-3B13-00CC-2AB4-B1E1C0BCE002}"/>
                </a:ext>
              </a:extLst>
            </p:cNvPr>
            <p:cNvSpPr txBox="1">
              <a:spLocks/>
            </p:cNvSpPr>
            <p:nvPr/>
          </p:nvSpPr>
          <p:spPr>
            <a:xfrm>
              <a:off x="2044179" y="1955483"/>
              <a:ext cx="4242942" cy="4258845"/>
            </a:xfrm>
            <a:prstGeom prst="rect">
              <a:avLst/>
            </a:prstGeom>
          </p:spPr>
          <p:txBody>
            <a:bodyPr anchor="ct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lnSpc>
                  <a:spcPct val="150000"/>
                </a:lnSpc>
                <a:buFont typeface="Wingdings" pitchFamily="2" charset="2"/>
                <a:buChar char="§"/>
              </a:pPr>
              <a:r>
                <a:rPr lang="ar-EG" sz="2400" b="1" dirty="0">
                  <a:latin typeface="Calibri_a_5"/>
                </a:rPr>
                <a:t>ملكية فردية</a:t>
              </a:r>
              <a:endParaRPr lang="en-US" sz="2400" b="1" dirty="0">
                <a:latin typeface="Calibri_a_5"/>
              </a:endParaRPr>
            </a:p>
            <a:p>
              <a:pPr algn="r" rtl="1">
                <a:lnSpc>
                  <a:spcPct val="150000"/>
                </a:lnSpc>
                <a:buFont typeface="Wingdings" pitchFamily="2" charset="2"/>
                <a:buChar char="§"/>
              </a:pPr>
              <a:r>
                <a:rPr lang="ar-EG" sz="2400" b="1" dirty="0">
                  <a:latin typeface="Calibri_a_5"/>
                </a:rPr>
                <a:t>الشراكة</a:t>
              </a:r>
              <a:endParaRPr lang="en-US" sz="2400" b="1" dirty="0">
                <a:latin typeface="Calibri_a_5"/>
              </a:endParaRPr>
            </a:p>
            <a:p>
              <a:pPr lvl="1" algn="r" rtl="1">
                <a:lnSpc>
                  <a:spcPct val="150000"/>
                </a:lnSpc>
                <a:buFont typeface="Wingdings" pitchFamily="2" charset="2"/>
                <a:buChar char="ü"/>
              </a:pPr>
              <a:r>
                <a:rPr lang="ar-EG" b="1" dirty="0">
                  <a:latin typeface="Calibri_a_5"/>
                </a:rPr>
                <a:t> </a:t>
              </a:r>
              <a:r>
                <a:rPr lang="ar-SA" b="1" dirty="0">
                  <a:latin typeface="Calibri_a_5"/>
                </a:rPr>
                <a:t>شركات التضامن</a:t>
              </a:r>
              <a:endParaRPr lang="en-US" b="1" dirty="0">
                <a:latin typeface="Calibri_a_5"/>
              </a:endParaRPr>
            </a:p>
            <a:p>
              <a:pPr lvl="1" algn="r" rtl="1">
                <a:lnSpc>
                  <a:spcPct val="150000"/>
                </a:lnSpc>
                <a:buFont typeface="Wingdings" pitchFamily="2" charset="2"/>
                <a:buChar char="ü"/>
              </a:pPr>
              <a:r>
                <a:rPr lang="ar-EG" b="1" dirty="0">
                  <a:latin typeface="Calibri_a_5"/>
                </a:rPr>
                <a:t> </a:t>
              </a:r>
              <a:r>
                <a:rPr lang="ar-SA" b="1" dirty="0">
                  <a:latin typeface="Calibri_a_5"/>
                </a:rPr>
                <a:t>شركة توصية بسيطة</a:t>
              </a:r>
              <a:endParaRPr lang="en-US" b="1" dirty="0">
                <a:latin typeface="Calibri_a_5"/>
              </a:endParaRPr>
            </a:p>
            <a:p>
              <a:pPr algn="r" rtl="1">
                <a:lnSpc>
                  <a:spcPct val="150000"/>
                </a:lnSpc>
                <a:buFont typeface="Wingdings" pitchFamily="2" charset="2"/>
                <a:buChar char="§"/>
              </a:pPr>
              <a:r>
                <a:rPr lang="ar-EG" sz="2400" b="1" dirty="0">
                  <a:latin typeface="Calibri_a_5"/>
                </a:rPr>
                <a:t>شركة مساهمة</a:t>
              </a:r>
              <a:endParaRPr lang="en-US" sz="2400" b="1" dirty="0">
                <a:latin typeface="ArialMT_m_5"/>
              </a:endParaRPr>
            </a:p>
            <a:p>
              <a:pPr lvl="1" algn="r" rtl="1">
                <a:lnSpc>
                  <a:spcPct val="150000"/>
                </a:lnSpc>
                <a:buFont typeface="Wingdings" pitchFamily="2" charset="2"/>
                <a:buChar char="ü"/>
              </a:pPr>
              <a:r>
                <a:rPr lang="ar-EG" b="1" dirty="0">
                  <a:latin typeface="Calibri_a_5"/>
                </a:rPr>
                <a:t>الشركة من النوع </a:t>
              </a:r>
              <a:r>
                <a:rPr lang="en-US" b="1" dirty="0">
                  <a:latin typeface="Calibri_a_5"/>
                </a:rPr>
                <a:t>C</a:t>
              </a:r>
            </a:p>
            <a:p>
              <a:pPr lvl="1" algn="r" rtl="1">
                <a:lnSpc>
                  <a:spcPct val="150000"/>
                </a:lnSpc>
                <a:buFont typeface="Wingdings" pitchFamily="2" charset="2"/>
                <a:buChar char="ü"/>
              </a:pPr>
              <a:r>
                <a:rPr lang="ar-EG" b="1" dirty="0">
                  <a:latin typeface="Calibri_a_5"/>
                </a:rPr>
                <a:t>الشركة من النوع </a:t>
              </a:r>
              <a:r>
                <a:rPr lang="en-US" b="1" dirty="0">
                  <a:latin typeface="Calibri_a_5"/>
                </a:rPr>
                <a:t>S</a:t>
              </a:r>
              <a:endParaRPr lang="en-US" b="1" dirty="0">
                <a:latin typeface="ArialMT_m_5"/>
              </a:endParaRPr>
            </a:p>
            <a:p>
              <a:pPr algn="r" rtl="1">
                <a:lnSpc>
                  <a:spcPct val="150000"/>
                </a:lnSpc>
                <a:buFont typeface="Wingdings" pitchFamily="2" charset="2"/>
                <a:buChar char="§"/>
              </a:pPr>
              <a:r>
                <a:rPr lang="ar-EG" sz="2400" b="1" dirty="0">
                  <a:latin typeface="Calibri_a_5"/>
                </a:rPr>
                <a:t>شركات ذات مسؤولية محدودة</a:t>
              </a:r>
              <a:endParaRPr lang="x-none" sz="2400" b="1" dirty="0"/>
            </a:p>
          </p:txBody>
        </p:sp>
        <p:pic>
          <p:nvPicPr>
            <p:cNvPr id="23" name="Picture 4" descr="Sole Proprietorship Trader Foreign Exchange Market Partnership PNG,  Clipart, Blue, Brand, Business, Foreign Exchange Market, Growth">
              <a:extLst>
                <a:ext uri="{FF2B5EF4-FFF2-40B4-BE49-F238E27FC236}">
                  <a16:creationId xmlns:a16="http://schemas.microsoft.com/office/drawing/2014/main" id="{9D19B877-AB8F-375F-3772-775FC94394E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04671" y="2134386"/>
              <a:ext cx="353579" cy="457200"/>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6" descr="Benefits of a Limited Liability Company">
              <a:extLst>
                <a:ext uri="{FF2B5EF4-FFF2-40B4-BE49-F238E27FC236}">
                  <a16:creationId xmlns:a16="http://schemas.microsoft.com/office/drawing/2014/main" id="{E9EFC6D9-1E91-83DB-5939-F0E23B2A767D}"/>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9251" t="9255" r="25499" b="43229"/>
            <a:stretch/>
          </p:blipFill>
          <p:spPr bwMode="auto">
            <a:xfrm>
              <a:off x="6396305" y="5733627"/>
              <a:ext cx="570309" cy="360145"/>
            </a:xfrm>
            <a:prstGeom prst="rect">
              <a:avLst/>
            </a:prstGeom>
            <a:noFill/>
            <a:extLst>
              <a:ext uri="{909E8E84-426E-40DD-AFC4-6F175D3DCCD1}">
                <a14:hiddenFill xmlns:a14="http://schemas.microsoft.com/office/drawing/2010/main">
                  <a:solidFill>
                    <a:srgbClr val="FFFFFF"/>
                  </a:solidFill>
                </a14:hiddenFill>
              </a:ext>
            </a:extLst>
          </p:spPr>
        </p:pic>
      </p:grpSp>
      <p:sp>
        <p:nvSpPr>
          <p:cNvPr id="4" name="Rectangle 3"/>
          <p:cNvSpPr/>
          <p:nvPr/>
        </p:nvSpPr>
        <p:spPr>
          <a:xfrm>
            <a:off x="10612624" y="3721470"/>
            <a:ext cx="1256059" cy="729827"/>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b="1" dirty="0">
                <a:solidFill>
                  <a:schemeClr val="tx1"/>
                </a:solidFill>
              </a:rPr>
              <a:t>أنواع ملكية الأعمال</a:t>
            </a:r>
          </a:p>
        </p:txBody>
      </p:sp>
    </p:spTree>
    <p:extLst>
      <p:ext uri="{BB962C8B-B14F-4D97-AF65-F5344CB8AC3E}">
        <p14:creationId xmlns:p14="http://schemas.microsoft.com/office/powerpoint/2010/main" val="189233321"/>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Sole Proprietorships </a:t>
            </a:r>
          </a:p>
          <a:p>
            <a:r>
              <a:rPr lang="ar-EG" sz="2800" b="1" dirty="0">
                <a:solidFill>
                  <a:srgbClr val="00B0F0"/>
                </a:solidFill>
                <a:latin typeface="Alexandria" charset="0"/>
                <a:cs typeface="Alexandria" charset="0"/>
              </a:rPr>
              <a:t>الملكية الفردية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42194"/>
            <a:ext cx="4617797" cy="5036027"/>
          </a:xfrm>
          <a:prstGeom prst="rect">
            <a:avLst/>
          </a:prstGeom>
        </p:spPr>
        <p:txBody>
          <a:bodyPr vert="horz" lIns="91440" tIns="45720" rIns="91440" bIns="45720" rtlCol="0" anchor="ct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lnSpc>
                <a:spcPct val="200000"/>
              </a:lnSpc>
            </a:pPr>
            <a:r>
              <a:rPr lang="en-US" sz="2400" b="1" dirty="0"/>
              <a:t>Is a business owned and managed by one person.</a:t>
            </a:r>
            <a:endParaRPr lang="ar-EG" sz="2000" b="1" dirty="0"/>
          </a:p>
          <a:p>
            <a:pPr algn="justLow" rtl="1">
              <a:lnSpc>
                <a:spcPct val="200000"/>
              </a:lnSpc>
            </a:pPr>
            <a:r>
              <a:rPr lang="ar-EG" sz="2400" b="1" dirty="0"/>
              <a:t>هو عمل تجاري يملكه ويديره شخص واحد</a:t>
            </a:r>
            <a:endParaRPr lang="en-US" sz="2400" b="1" dirty="0"/>
          </a:p>
        </p:txBody>
      </p:sp>
      <p:pic>
        <p:nvPicPr>
          <p:cNvPr id="9" name="Picture 8" descr="StudyCloud">
            <a:extLst>
              <a:ext uri="{FF2B5EF4-FFF2-40B4-BE49-F238E27FC236}">
                <a16:creationId xmlns:a16="http://schemas.microsoft.com/office/drawing/2014/main" id="{2A0A5015-2405-708C-1144-3AF967007BE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4373"/>
          <a:stretch/>
        </p:blipFill>
        <p:spPr bwMode="auto">
          <a:xfrm>
            <a:off x="5008728" y="1576311"/>
            <a:ext cx="6688006" cy="50430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9888494"/>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Advantages of Sole Proprietorships</a:t>
            </a:r>
          </a:p>
          <a:p>
            <a:r>
              <a:rPr lang="ar-EG" sz="2800" b="1" dirty="0">
                <a:solidFill>
                  <a:srgbClr val="00B0F0"/>
                </a:solidFill>
                <a:latin typeface="Alexandria" charset="0"/>
                <a:cs typeface="Alexandria" charset="0"/>
              </a:rPr>
              <a:t>مزايا الملكية الفردية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42194"/>
            <a:ext cx="5731499"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lvl="1" indent="-342900" algn="just">
              <a:lnSpc>
                <a:spcPct val="120000"/>
              </a:lnSpc>
              <a:buFont typeface="+mj-lt"/>
              <a:buAutoNum type="arabicPeriod"/>
            </a:pPr>
            <a:r>
              <a:rPr lang="en-US" sz="1500" b="1" dirty="0">
                <a:latin typeface="DejaVuSans-Bold_9o_4"/>
              </a:rPr>
              <a:t>Simple to create</a:t>
            </a:r>
            <a:r>
              <a:rPr lang="en-US" sz="1500" dirty="0">
                <a:latin typeface="DejaVuSans-Bold_9o_4"/>
              </a:rPr>
              <a:t>: It is easy and fast to launch a sole proprietorship.</a:t>
            </a:r>
          </a:p>
          <a:p>
            <a:pPr marL="342900" lvl="1" indent="-342900" algn="just">
              <a:lnSpc>
                <a:spcPct val="120000"/>
              </a:lnSpc>
              <a:buFont typeface="+mj-lt"/>
              <a:buAutoNum type="arabicPeriod"/>
            </a:pPr>
            <a:r>
              <a:rPr lang="en-US" sz="1500" b="1" dirty="0">
                <a:latin typeface="DejaVuSans-Bold_9o_4"/>
              </a:rPr>
              <a:t>Least costly type of ownership to begin</a:t>
            </a:r>
            <a:r>
              <a:rPr lang="en-US" sz="1500" dirty="0">
                <a:latin typeface="DejaVuSans-Bold_9o_4"/>
              </a:rPr>
              <a:t>: There is no need to create and file legal documents that are recommended for partnerships and required for corporations.</a:t>
            </a:r>
          </a:p>
          <a:p>
            <a:pPr marL="342900" lvl="1" indent="-342900" algn="just">
              <a:lnSpc>
                <a:spcPct val="120000"/>
              </a:lnSpc>
              <a:buFont typeface="+mj-lt"/>
              <a:buAutoNum type="arabicPeriod"/>
            </a:pPr>
            <a:r>
              <a:rPr lang="en-US" sz="1500" b="1" dirty="0">
                <a:latin typeface="DejaVuSans-Bold_9o_4"/>
              </a:rPr>
              <a:t>Profit incentive</a:t>
            </a:r>
            <a:r>
              <a:rPr lang="en-US" sz="1500" dirty="0">
                <a:latin typeface="DejaVuSans-Bold_9o_4"/>
              </a:rPr>
              <a:t>: Once the owner pays all of the companies’ expenses, he or she can keep the remaining profits.</a:t>
            </a:r>
          </a:p>
          <a:p>
            <a:pPr marL="342900" lvl="1" indent="-342900" algn="just">
              <a:lnSpc>
                <a:spcPct val="120000"/>
              </a:lnSpc>
              <a:buFont typeface="+mj-lt"/>
              <a:buAutoNum type="arabicPeriod"/>
            </a:pPr>
            <a:r>
              <a:rPr lang="en-US" sz="1500" b="1" dirty="0">
                <a:latin typeface="DejaVuSans-Bold_9o_4"/>
              </a:rPr>
              <a:t>Total decision-making authority</a:t>
            </a:r>
            <a:r>
              <a:rPr lang="en-US" sz="1500" dirty="0">
                <a:latin typeface="DejaVuSans-Bold_9o_4"/>
              </a:rPr>
              <a:t>: Because the sole proprietors are in total control of their business, they can respond quickly to changes. The power to set the company's course of action is a </a:t>
            </a:r>
            <a:r>
              <a:rPr lang="en-US" sz="1500" b="1" dirty="0">
                <a:latin typeface="DejaVuSans-Bold_9o_4"/>
              </a:rPr>
              <a:t>big motivational force.</a:t>
            </a:r>
          </a:p>
          <a:p>
            <a:pPr marL="342900" lvl="1" indent="-342900" algn="just">
              <a:lnSpc>
                <a:spcPct val="120000"/>
              </a:lnSpc>
              <a:buFont typeface="+mj-lt"/>
              <a:buAutoNum type="arabicPeriod"/>
            </a:pPr>
            <a:r>
              <a:rPr lang="en-US" sz="1500" b="1" dirty="0">
                <a:latin typeface="DejaVuSans-Bold_9o_6"/>
              </a:rPr>
              <a:t>No special legal restrictions: </a:t>
            </a:r>
            <a:r>
              <a:rPr lang="en-US" sz="1500" dirty="0">
                <a:latin typeface="DejaVuSans_9y_6"/>
              </a:rPr>
              <a:t>The sole proprietorship is the </a:t>
            </a:r>
            <a:r>
              <a:rPr lang="en-US" sz="1500" dirty="0">
                <a:latin typeface="DejaVuSans-BoldOblique_a6_6"/>
              </a:rPr>
              <a:t>least-regulated </a:t>
            </a:r>
            <a:r>
              <a:rPr lang="en-US" sz="1500" dirty="0">
                <a:latin typeface="DejaVuSans_9y_6"/>
              </a:rPr>
              <a:t>type of business ownership.</a:t>
            </a:r>
            <a:endParaRPr lang="en-US" sz="1500" dirty="0">
              <a:latin typeface="OpenSymbol_a1_6"/>
            </a:endParaRPr>
          </a:p>
          <a:p>
            <a:pPr marL="342900" lvl="1" indent="-342900" algn="just">
              <a:lnSpc>
                <a:spcPct val="120000"/>
              </a:lnSpc>
              <a:buFont typeface="+mj-lt"/>
              <a:buAutoNum type="arabicPeriod"/>
            </a:pPr>
            <a:r>
              <a:rPr lang="en-US" sz="1500" b="1" dirty="0">
                <a:latin typeface="DejaVuSans-Bold_9o_6"/>
              </a:rPr>
              <a:t>Easy to discontinue</a:t>
            </a:r>
            <a:r>
              <a:rPr lang="en-US" sz="1500" dirty="0">
                <a:latin typeface="DejaVuSans-Bold_9o_6"/>
              </a:rPr>
              <a:t>: </a:t>
            </a:r>
            <a:r>
              <a:rPr lang="en-US" sz="1500" dirty="0">
                <a:latin typeface="DejaVuSans_9y_6"/>
              </a:rPr>
              <a:t>If an entrepreneur wants to discontinue operations, he or she can close the business quickly even though he or she will still be personally liable for any outstanding debts and obligations the business cannot pay.</a:t>
            </a:r>
            <a:endParaRPr lang="ar-EG" sz="1500" dirty="0">
              <a:latin typeface="DejaVuSans_9y_6"/>
            </a:endParaRPr>
          </a:p>
        </p:txBody>
      </p:sp>
      <p:sp>
        <p:nvSpPr>
          <p:cNvPr id="10" name="Rectangle 3">
            <a:extLst>
              <a:ext uri="{FF2B5EF4-FFF2-40B4-BE49-F238E27FC236}">
                <a16:creationId xmlns:a16="http://schemas.microsoft.com/office/drawing/2014/main" id="{859773F7-759D-3792-1A5C-44A58779A2CD}"/>
              </a:ext>
            </a:extLst>
          </p:cNvPr>
          <p:cNvSpPr txBox="1">
            <a:spLocks noChangeArrowheads="1"/>
          </p:cNvSpPr>
          <p:nvPr/>
        </p:nvSpPr>
        <p:spPr>
          <a:xfrm>
            <a:off x="6384573" y="1555516"/>
            <a:ext cx="542301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lvl="1" indent="-342900" algn="r" rtl="1">
              <a:lnSpc>
                <a:spcPct val="150000"/>
              </a:lnSpc>
              <a:buFont typeface="+mj-lt"/>
              <a:buAutoNum type="arabicPeriod"/>
            </a:pPr>
            <a:r>
              <a:rPr lang="ar-EG" sz="1600" b="1" dirty="0">
                <a:latin typeface="DejaVuSans-Bold_9o_4"/>
              </a:rPr>
              <a:t>سهل الإنشاء: </a:t>
            </a:r>
            <a:r>
              <a:rPr lang="ar-EG" sz="1600" dirty="0">
                <a:latin typeface="DejaVuSans-Bold_9o_4"/>
              </a:rPr>
              <a:t>من السهل والسريع إطلاق ملكية فردية.</a:t>
            </a:r>
          </a:p>
          <a:p>
            <a:pPr marL="342900" lvl="1" indent="-342900" algn="r" rtl="1">
              <a:lnSpc>
                <a:spcPct val="150000"/>
              </a:lnSpc>
              <a:buFont typeface="+mj-lt"/>
              <a:buAutoNum type="arabicPeriod"/>
            </a:pPr>
            <a:r>
              <a:rPr lang="ar-EG" sz="1600" b="1" dirty="0">
                <a:latin typeface="DejaVuSans-Bold_9o_4"/>
              </a:rPr>
              <a:t>أقل أنواع الملكية تكلفة للبدء: </a:t>
            </a:r>
            <a:r>
              <a:rPr lang="ar-EG" sz="1600" dirty="0">
                <a:latin typeface="DejaVuSans-Bold_9o_4"/>
              </a:rPr>
              <a:t>ليست هناك حاجة لإنشاء وتقديم المستندات القانونية الموصى بها للشراكات والمطلوبة للشركات.</a:t>
            </a:r>
          </a:p>
          <a:p>
            <a:pPr marL="342900" lvl="1" indent="-342900" algn="r" rtl="1">
              <a:lnSpc>
                <a:spcPct val="150000"/>
              </a:lnSpc>
              <a:buFont typeface="+mj-lt"/>
              <a:buAutoNum type="arabicPeriod"/>
            </a:pPr>
            <a:r>
              <a:rPr lang="ar-EG" sz="1600" b="1" dirty="0">
                <a:latin typeface="DejaVuSans-Bold_9o_4"/>
              </a:rPr>
              <a:t>حافز الربح</a:t>
            </a:r>
            <a:r>
              <a:rPr lang="ar-EG" sz="1600" dirty="0">
                <a:latin typeface="DejaVuSans-Bold_9o_4"/>
              </a:rPr>
              <a:t>: بمجرد أن يدفع المالك جميع نفقات الشركات ، يمكنه الاحتفاظ بالأرباح المتبقية.</a:t>
            </a:r>
          </a:p>
          <a:p>
            <a:pPr marL="342900" lvl="1" indent="-342900" algn="r" rtl="1">
              <a:lnSpc>
                <a:spcPct val="150000"/>
              </a:lnSpc>
              <a:buFont typeface="+mj-lt"/>
              <a:buAutoNum type="arabicPeriod"/>
            </a:pPr>
            <a:r>
              <a:rPr lang="ar-EG" sz="1600" b="1" dirty="0">
                <a:latin typeface="DejaVuSans-Bold_9o_4"/>
              </a:rPr>
              <a:t>سلطة صنع القرار الكاملة: </a:t>
            </a:r>
            <a:r>
              <a:rPr lang="ar-EG" sz="1600" dirty="0">
                <a:latin typeface="DejaVuSans-Bold_9o_4"/>
              </a:rPr>
              <a:t>نظرا لأن المالكين الوحيدين يتحكمون بشكل كامل في أعمالهم ، فيمكنهم الاستجابة بسرعة للتغييرات. القدرة على تحديد مسار عمل الشركة هي قوة تحفيزية كبيرة.</a:t>
            </a:r>
          </a:p>
          <a:p>
            <a:pPr marL="342900" lvl="1" indent="-342900" algn="r" rtl="1">
              <a:lnSpc>
                <a:spcPct val="150000"/>
              </a:lnSpc>
              <a:buFont typeface="+mj-lt"/>
              <a:buAutoNum type="arabicPeriod"/>
            </a:pPr>
            <a:r>
              <a:rPr lang="ar-EG" sz="1600" b="1" dirty="0">
                <a:latin typeface="DejaVuSans-Bold_9o_4"/>
              </a:rPr>
              <a:t>لا توجد قيود قانونية خاصة: </a:t>
            </a:r>
            <a:r>
              <a:rPr lang="ar-EG" sz="1600" dirty="0">
                <a:latin typeface="DejaVuSans-Bold_9o_4"/>
              </a:rPr>
              <a:t>الملكية الفردية هي أقل أنواع ملكية الأعمال تنظيما.</a:t>
            </a:r>
          </a:p>
          <a:p>
            <a:pPr marL="342900" lvl="1" indent="-342900" algn="r" rtl="1">
              <a:lnSpc>
                <a:spcPct val="150000"/>
              </a:lnSpc>
              <a:buFont typeface="+mj-lt"/>
              <a:buAutoNum type="arabicPeriod"/>
            </a:pPr>
            <a:r>
              <a:rPr lang="ar-EG" sz="1600" b="1" dirty="0">
                <a:latin typeface="DejaVuSans-Bold_9o_4"/>
              </a:rPr>
              <a:t>سهولة التوقف</a:t>
            </a:r>
            <a:r>
              <a:rPr lang="ar-EG" sz="1600" dirty="0">
                <a:latin typeface="DejaVuSans-Bold_9o_4"/>
              </a:rPr>
              <a:t>: إذا أراد رائد الأعمال إيقاف العمليات ، فيمكنه إغلاق العمل بسرعة على الرغم من أنه سيظل مسؤولا شخصيا عن أي ديون والتزامات مستحقة لا تستطيع الشركة سدادها.</a:t>
            </a:r>
          </a:p>
        </p:txBody>
      </p:sp>
    </p:spTree>
    <p:extLst>
      <p:ext uri="{BB962C8B-B14F-4D97-AF65-F5344CB8AC3E}">
        <p14:creationId xmlns:p14="http://schemas.microsoft.com/office/powerpoint/2010/main" val="2490501131"/>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9937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Disadvantages of Sole Proprietorships </a:t>
            </a:r>
          </a:p>
          <a:p>
            <a:r>
              <a:rPr lang="ar-EG" sz="2800" b="1" dirty="0">
                <a:solidFill>
                  <a:srgbClr val="00B0F0"/>
                </a:solidFill>
                <a:latin typeface="Alexandria" charset="0"/>
                <a:cs typeface="Alexandria" charset="0"/>
              </a:rPr>
              <a:t>عيوب الملكية الفردية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42194"/>
            <a:ext cx="5731499"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indent="-514350" algn="just">
              <a:buFont typeface="+mj-lt"/>
              <a:buAutoNum type="arabicPeriod"/>
            </a:pPr>
            <a:r>
              <a:rPr lang="en-US" sz="1800" b="1" dirty="0">
                <a:solidFill>
                  <a:srgbClr val="002060"/>
                </a:solidFill>
                <a:latin typeface="DejaVuSans-Bold_9o_7"/>
              </a:rPr>
              <a:t>Unlimited personal liability</a:t>
            </a:r>
            <a:r>
              <a:rPr lang="en-US" sz="1800" dirty="0">
                <a:solidFill>
                  <a:srgbClr val="002060"/>
                </a:solidFill>
                <a:latin typeface="DejaVuSans-Bold_9o_7"/>
              </a:rPr>
              <a:t>: </a:t>
            </a:r>
            <a:r>
              <a:rPr lang="en-US" sz="1800" dirty="0">
                <a:latin typeface="DejaVuSans_9y_7"/>
              </a:rPr>
              <a:t>The owner is personally liable for all the business’s debts.</a:t>
            </a:r>
            <a:r>
              <a:rPr lang="en-US" sz="1800" dirty="0">
                <a:solidFill>
                  <a:srgbClr val="DD8047"/>
                </a:solidFill>
                <a:latin typeface="OpenSymbol_a1_7"/>
              </a:rPr>
              <a:t> </a:t>
            </a:r>
            <a:r>
              <a:rPr lang="en-US" sz="1800" dirty="0">
                <a:latin typeface="DejaVuSans_9y_7"/>
              </a:rPr>
              <a:t>In a proprietorship, the </a:t>
            </a:r>
            <a:r>
              <a:rPr lang="en-US" sz="1800" dirty="0">
                <a:latin typeface="DejaVuSans-BoldOblique_a6_7"/>
              </a:rPr>
              <a:t>owner is the business</a:t>
            </a:r>
            <a:r>
              <a:rPr lang="en-US" sz="1800" dirty="0">
                <a:latin typeface="DejaVuSans_9y_7"/>
              </a:rPr>
              <a:t>.</a:t>
            </a:r>
            <a:r>
              <a:rPr lang="en-US" sz="1800" dirty="0">
                <a:solidFill>
                  <a:srgbClr val="DD8047"/>
                </a:solidFill>
                <a:latin typeface="OpenSymbol_a1_7"/>
              </a:rPr>
              <a:t> </a:t>
            </a:r>
            <a:r>
              <a:rPr lang="en-US" sz="1800" dirty="0">
                <a:latin typeface="DejaVuSans_9y_7"/>
              </a:rPr>
              <a:t>The proprietor </a:t>
            </a:r>
            <a:r>
              <a:rPr lang="en-US" sz="1800" dirty="0">
                <a:latin typeface="DejaVuSans-BoldOblique_a6_7"/>
              </a:rPr>
              <a:t>owns all of the business’s assets</a:t>
            </a:r>
            <a:r>
              <a:rPr lang="en-US" sz="1800" dirty="0">
                <a:latin typeface="DejaVuSans_9y_7"/>
              </a:rPr>
              <a:t>, and if the business fails, creditors can force the sale of these assets to cover the debts.</a:t>
            </a:r>
          </a:p>
          <a:p>
            <a:pPr marL="514350" indent="-514350" algn="just">
              <a:buFont typeface="+mj-lt"/>
              <a:buAutoNum type="arabicPeriod"/>
            </a:pPr>
            <a:r>
              <a:rPr lang="en-US" sz="1800" b="1" dirty="0">
                <a:solidFill>
                  <a:srgbClr val="002060"/>
                </a:solidFill>
                <a:latin typeface="DejaVuSans-Bold_9o_8"/>
              </a:rPr>
              <a:t>Limited skills and capabilities</a:t>
            </a:r>
            <a:r>
              <a:rPr lang="en-US" sz="1800" dirty="0">
                <a:solidFill>
                  <a:srgbClr val="002060"/>
                </a:solidFill>
                <a:latin typeface="DejaVuSans-Bold_9o_8"/>
              </a:rPr>
              <a:t>: </a:t>
            </a:r>
            <a:r>
              <a:rPr lang="en-US" sz="1800" dirty="0">
                <a:latin typeface="DejaVuSans_9y_8"/>
              </a:rPr>
              <a:t>The sole proprietor may not have the </a:t>
            </a:r>
            <a:r>
              <a:rPr lang="en-US" sz="1800" dirty="0">
                <a:latin typeface="DejaVuSans-BoldOblique_a6_8"/>
              </a:rPr>
              <a:t>range of skills </a:t>
            </a:r>
            <a:r>
              <a:rPr lang="en-US" sz="1800" dirty="0">
                <a:latin typeface="DejaVuSans_9y_8"/>
              </a:rPr>
              <a:t>that is required to run a successful business. Many businesses fail because owners do not have the skills, knowledge, and experience </a:t>
            </a:r>
            <a:r>
              <a:rPr lang="en-US" sz="1800" dirty="0">
                <a:latin typeface="DejaVuSans-BoldOblique_a6_8"/>
              </a:rPr>
              <a:t>in areas that are critical </a:t>
            </a:r>
            <a:r>
              <a:rPr lang="en-US" sz="1800" dirty="0">
                <a:latin typeface="DejaVuSans_9y_8"/>
              </a:rPr>
              <a:t>to business success.</a:t>
            </a:r>
            <a:endParaRPr lang="en-US" sz="1800" dirty="0">
              <a:solidFill>
                <a:srgbClr val="DD8047"/>
              </a:solidFill>
              <a:latin typeface="OpenSymbol_a1_8"/>
            </a:endParaRPr>
          </a:p>
          <a:p>
            <a:pPr marL="514350" indent="-514350" algn="just">
              <a:buFont typeface="+mj-lt"/>
              <a:buAutoNum type="arabicPeriod"/>
            </a:pPr>
            <a:r>
              <a:rPr lang="en-US" sz="1800" b="1" dirty="0">
                <a:solidFill>
                  <a:srgbClr val="002060"/>
                </a:solidFill>
                <a:latin typeface="DejaVuSans-Bold_9o_8"/>
              </a:rPr>
              <a:t>Feelings of isolation</a:t>
            </a:r>
            <a:r>
              <a:rPr lang="en-US" sz="1800" dirty="0">
                <a:solidFill>
                  <a:srgbClr val="002060"/>
                </a:solidFill>
                <a:latin typeface="DejaVuSans-Bold_9o_8"/>
              </a:rPr>
              <a:t>: </a:t>
            </a:r>
            <a:r>
              <a:rPr lang="en-US" sz="1800" dirty="0">
                <a:latin typeface="DejaVuSans_9y_8"/>
              </a:rPr>
              <a:t>The sole proprietor may </a:t>
            </a:r>
            <a:r>
              <a:rPr lang="en-US" sz="1800" dirty="0">
                <a:latin typeface="DejaVuSans-BoldOblique_a6_8"/>
              </a:rPr>
              <a:t>feel isolated </a:t>
            </a:r>
            <a:r>
              <a:rPr lang="en-US" sz="1800" dirty="0">
                <a:latin typeface="DejaVuSans_9y_8"/>
              </a:rPr>
              <a:t>because there is no one else to turn to for help when solving problems and getting feedback on a new idea.</a:t>
            </a:r>
            <a:endParaRPr lang="ar-EG" sz="1800" dirty="0">
              <a:latin typeface="DejaVuSans_9y_8"/>
            </a:endParaRPr>
          </a:p>
        </p:txBody>
      </p:sp>
      <p:sp>
        <p:nvSpPr>
          <p:cNvPr id="10" name="Rectangle 3">
            <a:extLst>
              <a:ext uri="{FF2B5EF4-FFF2-40B4-BE49-F238E27FC236}">
                <a16:creationId xmlns:a16="http://schemas.microsoft.com/office/drawing/2014/main" id="{859773F7-759D-3792-1A5C-44A58779A2CD}"/>
              </a:ext>
            </a:extLst>
          </p:cNvPr>
          <p:cNvSpPr txBox="1">
            <a:spLocks noChangeArrowheads="1"/>
          </p:cNvSpPr>
          <p:nvPr/>
        </p:nvSpPr>
        <p:spPr>
          <a:xfrm>
            <a:off x="6384573" y="1555516"/>
            <a:ext cx="542301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Low" rtl="1">
              <a:buFont typeface="+mj-lt"/>
              <a:buAutoNum type="arabicPeriod"/>
            </a:pPr>
            <a:r>
              <a:rPr lang="ar-EG" sz="2200" b="1" dirty="0">
                <a:solidFill>
                  <a:srgbClr val="002060"/>
                </a:solidFill>
                <a:latin typeface="DejaVuSans-Bold_9o_8"/>
              </a:rPr>
              <a:t>مسؤولية شخصية غير محدودة: </a:t>
            </a:r>
            <a:r>
              <a:rPr lang="ar-EG" sz="2200" dirty="0"/>
              <a:t>المالك مسؤول شخصيا عن جميع ديون الشركة. في الملكية الفردية ، المالك هو العمل. يمتلك المالك جميع أصول الشركة ، وإذا فشل العمل ، يمكن للدائنين إجبار بيع هذه الأصول لتغطية الديون.</a:t>
            </a:r>
          </a:p>
          <a:p>
            <a:pPr marL="457200" indent="-457200" algn="justLow" rtl="1">
              <a:buFont typeface="+mj-lt"/>
              <a:buAutoNum type="arabicPeriod"/>
            </a:pPr>
            <a:r>
              <a:rPr lang="ar-EG" sz="2200" b="1" dirty="0">
                <a:solidFill>
                  <a:srgbClr val="002060"/>
                </a:solidFill>
                <a:latin typeface="DejaVuSans-Bold_9o_8"/>
              </a:rPr>
              <a:t>مهارات وقدرات محدودة: </a:t>
            </a:r>
            <a:r>
              <a:rPr lang="ar-EG" sz="2200" dirty="0"/>
              <a:t>قد لا يمتلك المالك الوحيد مجموعة المهارات المطلوبة لإدارة مشروع تجاري ناجح. تفشل العديد من الشركات لأن المالكين لا يمتلكون المهارات والمعرفة والخبرة في المجالات التي تعتبر حاسمة لنجاح الأعمال.</a:t>
            </a:r>
          </a:p>
          <a:p>
            <a:pPr marL="457200" indent="-457200" algn="justLow" rtl="1">
              <a:buFont typeface="+mj-lt"/>
              <a:buAutoNum type="arabicPeriod"/>
            </a:pPr>
            <a:r>
              <a:rPr lang="ar-EG" sz="2200" b="1" dirty="0">
                <a:solidFill>
                  <a:srgbClr val="002060"/>
                </a:solidFill>
                <a:latin typeface="DejaVuSans-Bold_9o_8"/>
              </a:rPr>
              <a:t>مشاعر العزلة: </a:t>
            </a:r>
            <a:r>
              <a:rPr lang="ar-EG" sz="2200" dirty="0"/>
              <a:t>قد يشعر المالك الوحيد بالعزلة لأنه لا يوجد شخص آخر يلجأ إليه للحصول على المساعدة عند حل المشكلات والحصول على تعليقات حول فكرة جديدة.</a:t>
            </a:r>
          </a:p>
        </p:txBody>
      </p:sp>
    </p:spTree>
    <p:extLst>
      <p:ext uri="{BB962C8B-B14F-4D97-AF65-F5344CB8AC3E}">
        <p14:creationId xmlns:p14="http://schemas.microsoft.com/office/powerpoint/2010/main" val="4169217267"/>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993777"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Disadvantages of Sole Proprietorships </a:t>
            </a:r>
          </a:p>
          <a:p>
            <a:r>
              <a:rPr lang="ar-EG" sz="2800" b="1" dirty="0">
                <a:solidFill>
                  <a:srgbClr val="00B0F0"/>
                </a:solidFill>
                <a:latin typeface="Alexandria" charset="0"/>
                <a:cs typeface="Alexandria" charset="0"/>
              </a:rPr>
              <a:t>عيوب الملكية الفردية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42194"/>
            <a:ext cx="5731499"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indent="-514350" algn="justLow">
              <a:lnSpc>
                <a:spcPct val="150000"/>
              </a:lnSpc>
              <a:buFont typeface="+mj-lt"/>
              <a:buAutoNum type="arabicPeriod" startAt="4"/>
            </a:pPr>
            <a:r>
              <a:rPr lang="en-US" sz="1800" b="1" dirty="0">
                <a:solidFill>
                  <a:srgbClr val="002060"/>
                </a:solidFill>
                <a:latin typeface="DejaVuSans-Bold_9o_9"/>
              </a:rPr>
              <a:t>Limited access to capital</a:t>
            </a:r>
            <a:r>
              <a:rPr lang="en-US" sz="1800" dirty="0">
                <a:solidFill>
                  <a:srgbClr val="002060"/>
                </a:solidFill>
                <a:latin typeface="DejaVuSans-Bold_9o_9"/>
              </a:rPr>
              <a:t>: </a:t>
            </a:r>
            <a:r>
              <a:rPr lang="en-US" sz="1800" dirty="0">
                <a:latin typeface="DejaVuSans_9y_9"/>
              </a:rPr>
              <a:t>Many proprietors have put </a:t>
            </a:r>
            <a:r>
              <a:rPr lang="en-US" sz="1800" dirty="0">
                <a:latin typeface="DejaVuSans-BoldOblique_a6_9"/>
              </a:rPr>
              <a:t>all the resources </a:t>
            </a:r>
            <a:r>
              <a:rPr lang="en-US" sz="1800" dirty="0">
                <a:latin typeface="DejaVuSans_9y_9"/>
              </a:rPr>
              <a:t>they have into their businesses and used their </a:t>
            </a:r>
            <a:r>
              <a:rPr lang="en-US" sz="1800" dirty="0">
                <a:latin typeface="DejaVuSans-BoldOblique_a6_9"/>
              </a:rPr>
              <a:t>personal assets </a:t>
            </a:r>
            <a:r>
              <a:rPr lang="en-US" sz="1800" dirty="0">
                <a:latin typeface="DejaVuSans_9y_9"/>
              </a:rPr>
              <a:t>as </a:t>
            </a:r>
            <a:r>
              <a:rPr lang="en-US" sz="1800" dirty="0">
                <a:latin typeface="DejaVuSans-BoldOblique_a6_9"/>
              </a:rPr>
              <a:t>collateral </a:t>
            </a:r>
            <a:r>
              <a:rPr lang="en-US" sz="1800" dirty="0">
                <a:latin typeface="DejaVuSans_9y_9"/>
              </a:rPr>
              <a:t>to get loans, making it difficult to borrow more money.</a:t>
            </a:r>
            <a:endParaRPr lang="en-US" sz="1800" dirty="0">
              <a:solidFill>
                <a:srgbClr val="DD8047"/>
              </a:solidFill>
              <a:latin typeface="OpenSymbol_a1_9"/>
            </a:endParaRPr>
          </a:p>
          <a:p>
            <a:pPr marL="514350" indent="-514350" algn="justLow">
              <a:lnSpc>
                <a:spcPct val="150000"/>
              </a:lnSpc>
              <a:buFont typeface="+mj-lt"/>
              <a:buAutoNum type="arabicPeriod" startAt="4"/>
            </a:pPr>
            <a:r>
              <a:rPr lang="en-US" sz="1800" b="1" dirty="0">
                <a:solidFill>
                  <a:srgbClr val="002060"/>
                </a:solidFill>
                <a:latin typeface="DejaVuSans-Bold_9o_9"/>
              </a:rPr>
              <a:t>Lack of continuity of the business</a:t>
            </a:r>
            <a:r>
              <a:rPr lang="en-US" sz="1800" dirty="0">
                <a:solidFill>
                  <a:srgbClr val="002060"/>
                </a:solidFill>
                <a:latin typeface="DejaVuSans-Bold_9o_9"/>
              </a:rPr>
              <a:t>: </a:t>
            </a:r>
            <a:r>
              <a:rPr lang="en-US" sz="1800" dirty="0">
                <a:latin typeface="DejaVuSans_9y_9"/>
              </a:rPr>
              <a:t>If the proprietor dies, retires, or is unable to run the business, the business automatically terminates. Unless a family member or employee </a:t>
            </a:r>
            <a:r>
              <a:rPr lang="en-US" sz="1800" dirty="0">
                <a:latin typeface="DejaVuSans-BoldOblique_a6_9"/>
              </a:rPr>
              <a:t>can take over </a:t>
            </a:r>
            <a:r>
              <a:rPr lang="en-US" sz="1800" dirty="0">
                <a:latin typeface="DejaVuSans_9y_9"/>
              </a:rPr>
              <a:t>the business (which means that person is now the sole proprietor),the business will disappear.</a:t>
            </a:r>
            <a:endParaRPr lang="ar-EG" sz="1800" dirty="0">
              <a:latin typeface="DejaVuSans_9y_9"/>
            </a:endParaRPr>
          </a:p>
        </p:txBody>
      </p:sp>
      <p:sp>
        <p:nvSpPr>
          <p:cNvPr id="10" name="Rectangle 3">
            <a:extLst>
              <a:ext uri="{FF2B5EF4-FFF2-40B4-BE49-F238E27FC236}">
                <a16:creationId xmlns:a16="http://schemas.microsoft.com/office/drawing/2014/main" id="{859773F7-759D-3792-1A5C-44A58779A2CD}"/>
              </a:ext>
            </a:extLst>
          </p:cNvPr>
          <p:cNvSpPr txBox="1">
            <a:spLocks noChangeArrowheads="1"/>
          </p:cNvSpPr>
          <p:nvPr/>
        </p:nvSpPr>
        <p:spPr>
          <a:xfrm>
            <a:off x="6384573" y="1555516"/>
            <a:ext cx="542301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Low" rtl="1">
              <a:lnSpc>
                <a:spcPct val="150000"/>
              </a:lnSpc>
              <a:buFont typeface="+mj-lt"/>
              <a:buAutoNum type="arabicPeriod" startAt="4"/>
            </a:pPr>
            <a:r>
              <a:rPr lang="ar-EG" sz="2200" b="1" dirty="0">
                <a:solidFill>
                  <a:srgbClr val="002060"/>
                </a:solidFill>
                <a:latin typeface="DejaVuSans-Bold_9o_9"/>
              </a:rPr>
              <a:t>محدودية الوصول إلى رأس المال: </a:t>
            </a:r>
            <a:r>
              <a:rPr lang="ar-EG" sz="2200" dirty="0"/>
              <a:t>وضع العديد من المالكين جميع الموارد التي لديهم في أعمالهم واستخدموا أصولهم الشخصية كضمان للحصول على قروض ، مما يجعل من الصعب اقتراض المزيد من الأموال.</a:t>
            </a:r>
          </a:p>
          <a:p>
            <a:pPr marL="457200" indent="-457200" algn="justLow" rtl="1">
              <a:lnSpc>
                <a:spcPct val="150000"/>
              </a:lnSpc>
              <a:buFont typeface="+mj-lt"/>
              <a:buAutoNum type="arabicPeriod" startAt="4"/>
            </a:pPr>
            <a:r>
              <a:rPr lang="ar-EG" sz="2200" b="1" dirty="0">
                <a:solidFill>
                  <a:srgbClr val="002060"/>
                </a:solidFill>
                <a:latin typeface="DejaVuSans-Bold_9o_9"/>
              </a:rPr>
              <a:t>عدم استمرارية العمل: </a:t>
            </a:r>
            <a:r>
              <a:rPr lang="ar-EG" sz="2200" dirty="0"/>
              <a:t>إذا توفي المالك أو تقاعد أو كان غير قادر على إدارة العمل ، فإن العمل ينتهي تلقائيا. ما لم يتمكن أحد أفراد العائلة أو موظف ما من تولي العمل (مما يعني أن هذا الشخص هو المالك الوحيد الآن) ، سيختفي العمل.</a:t>
            </a:r>
          </a:p>
        </p:txBody>
      </p:sp>
    </p:spTree>
    <p:extLst>
      <p:ext uri="{BB962C8B-B14F-4D97-AF65-F5344CB8AC3E}">
        <p14:creationId xmlns:p14="http://schemas.microsoft.com/office/powerpoint/2010/main" val="3478946475"/>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Partnership </a:t>
            </a:r>
          </a:p>
          <a:p>
            <a:r>
              <a:rPr lang="ar-EG" sz="2800" b="1" dirty="0">
                <a:solidFill>
                  <a:srgbClr val="00B0F0"/>
                </a:solidFill>
                <a:latin typeface="Alexandria" charset="0"/>
                <a:cs typeface="Alexandria" charset="0"/>
              </a:rPr>
              <a:t>الشراكة </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42194"/>
            <a:ext cx="4617797" cy="5036027"/>
          </a:xfrm>
          <a:prstGeom prst="rect">
            <a:avLst/>
          </a:prstGeom>
        </p:spPr>
        <p:txBody>
          <a:bodyPr vert="horz" lIns="91440" tIns="45720" rIns="91440" bIns="45720" rtlCol="0" anchor="ct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lnSpc>
                <a:spcPct val="110000"/>
              </a:lnSpc>
            </a:pPr>
            <a:r>
              <a:rPr lang="en-US" sz="2400" b="1" dirty="0"/>
              <a:t>Is an association of two or more people who co-own a business for the purpose of making a profit.</a:t>
            </a:r>
          </a:p>
          <a:p>
            <a:pPr algn="ctr">
              <a:lnSpc>
                <a:spcPct val="110000"/>
              </a:lnSpc>
            </a:pPr>
            <a:endParaRPr lang="ar-EG" sz="2400" b="1" dirty="0"/>
          </a:p>
          <a:p>
            <a:pPr algn="ctr">
              <a:lnSpc>
                <a:spcPct val="110000"/>
              </a:lnSpc>
            </a:pPr>
            <a:r>
              <a:rPr lang="ar-EG" sz="2400" b="1" dirty="0"/>
              <a:t>هي مشاركة تضم شخصين أو أكثر يشتركون في ملكية شركة بغرض تحقيق ربح.</a:t>
            </a:r>
          </a:p>
        </p:txBody>
      </p:sp>
      <p:pic>
        <p:nvPicPr>
          <p:cNvPr id="10" name="Picture 2" descr="A Guide to Creating Partnerships for Your Business - tech">
            <a:extLst>
              <a:ext uri="{FF2B5EF4-FFF2-40B4-BE49-F238E27FC236}">
                <a16:creationId xmlns:a16="http://schemas.microsoft.com/office/drawing/2014/main" id="{84B33ABF-1B11-B0D8-CAF4-9B409454B84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449" b="29696"/>
          <a:stretch/>
        </p:blipFill>
        <p:spPr bwMode="auto">
          <a:xfrm>
            <a:off x="6482687" y="1909481"/>
            <a:ext cx="4812143" cy="4301451"/>
          </a:xfrm>
          <a:prstGeom prst="rect">
            <a:avLst/>
          </a:prstGeom>
          <a:noFill/>
          <a:effectLst>
            <a:outerShdw blurRad="596900" dist="330200" dir="8820000" sx="87000" sy="87000" algn="ctr" rotWithShape="0">
              <a:srgbClr val="000000">
                <a:alpha val="29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7043401"/>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Partnership </a:t>
            </a:r>
          </a:p>
          <a:p>
            <a:r>
              <a:rPr lang="ar-EG" sz="2800" b="1" dirty="0">
                <a:solidFill>
                  <a:srgbClr val="00B0F0"/>
                </a:solidFill>
                <a:latin typeface="Alexandria" charset="0"/>
                <a:cs typeface="Alexandria" charset="0"/>
              </a:rPr>
              <a:t>الشراكة </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2" descr="Kinds of Partnerships: General Partnership, Partnership at Will etc">
            <a:extLst>
              <a:ext uri="{FF2B5EF4-FFF2-40B4-BE49-F238E27FC236}">
                <a16:creationId xmlns:a16="http://schemas.microsoft.com/office/drawing/2014/main" id="{1B5397A3-E7F5-ABB9-5C97-464E07366A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9592" y="2313825"/>
            <a:ext cx="3718516" cy="3492763"/>
          </a:xfrm>
          <a:prstGeom prst="rect">
            <a:avLst/>
          </a:prstGeom>
          <a:noFill/>
          <a:extLst>
            <a:ext uri="{909E8E84-426E-40DD-AFC4-6F175D3DCCD1}">
              <a14:hiddenFill xmlns:a14="http://schemas.microsoft.com/office/drawing/2010/main">
                <a:solidFill>
                  <a:srgbClr val="FFFFFF"/>
                </a:solidFill>
              </a14:hiddenFill>
            </a:ext>
          </a:extLst>
        </p:spPr>
      </p:pic>
      <p:sp>
        <p:nvSpPr>
          <p:cNvPr id="12" name="Content Placeholder 2">
            <a:extLst>
              <a:ext uri="{FF2B5EF4-FFF2-40B4-BE49-F238E27FC236}">
                <a16:creationId xmlns:a16="http://schemas.microsoft.com/office/drawing/2014/main" id="{E3D1B50C-118A-02C6-9EAB-A5B1BDD61EDC}"/>
              </a:ext>
            </a:extLst>
          </p:cNvPr>
          <p:cNvSpPr txBox="1">
            <a:spLocks/>
          </p:cNvSpPr>
          <p:nvPr/>
        </p:nvSpPr>
        <p:spPr>
          <a:xfrm>
            <a:off x="472453" y="1873115"/>
            <a:ext cx="7088407" cy="4374182"/>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b="1" dirty="0">
                <a:solidFill>
                  <a:srgbClr val="C00000"/>
                </a:solidFill>
              </a:rPr>
              <a:t>A partnership </a:t>
            </a:r>
            <a:r>
              <a:rPr lang="en-US" b="1" dirty="0"/>
              <a:t>is an association of two or more people who co-own a business for the purpose of making a profit.</a:t>
            </a:r>
          </a:p>
          <a:p>
            <a:pPr algn="just">
              <a:lnSpc>
                <a:spcPct val="100000"/>
              </a:lnSpc>
            </a:pPr>
            <a:r>
              <a:rPr lang="en-US" b="1" dirty="0">
                <a:solidFill>
                  <a:srgbClr val="C00000"/>
                </a:solidFill>
              </a:rPr>
              <a:t>A Partnership Agreement </a:t>
            </a:r>
            <a:r>
              <a:rPr lang="en-US" b="1" dirty="0"/>
              <a:t>is a document that states in writing the terms under which the partners agree to operate the partnership and that protects each partner’s interest in the business.</a:t>
            </a:r>
          </a:p>
          <a:p>
            <a:pPr marL="0" indent="0" algn="just">
              <a:lnSpc>
                <a:spcPct val="100000"/>
              </a:lnSpc>
              <a:buNone/>
            </a:pPr>
            <a:endParaRPr lang="ar-EG" b="1" dirty="0"/>
          </a:p>
          <a:p>
            <a:pPr algn="justLow" rtl="1">
              <a:lnSpc>
                <a:spcPct val="100000"/>
              </a:lnSpc>
            </a:pPr>
            <a:r>
              <a:rPr lang="ar-EG" b="1" dirty="0">
                <a:solidFill>
                  <a:srgbClr val="C00000"/>
                </a:solidFill>
              </a:rPr>
              <a:t>الشراكة</a:t>
            </a:r>
            <a:r>
              <a:rPr lang="ar-EG" b="1" dirty="0"/>
              <a:t> هي مشاركة تضم شخصين أو أكثر يشتركون في ملكية شركة لغرض تحقيق ربح.</a:t>
            </a:r>
          </a:p>
          <a:p>
            <a:pPr algn="justLow" rtl="1">
              <a:lnSpc>
                <a:spcPct val="100000"/>
              </a:lnSpc>
            </a:pPr>
            <a:r>
              <a:rPr lang="ar-EG" b="1" dirty="0">
                <a:solidFill>
                  <a:srgbClr val="C00000"/>
                </a:solidFill>
              </a:rPr>
              <a:t>اتفاقية الشراكة </a:t>
            </a:r>
            <a:r>
              <a:rPr lang="ar-EG" b="1" dirty="0"/>
              <a:t>هي وثيقة تنص كتابةً على الشروط التي بموجبها يوافق الشركاء على تشغيل الشركة والتي تحمي مصلحة كل شريك في العمل.</a:t>
            </a:r>
          </a:p>
        </p:txBody>
      </p:sp>
    </p:spTree>
    <p:extLst>
      <p:ext uri="{BB962C8B-B14F-4D97-AF65-F5344CB8AC3E}">
        <p14:creationId xmlns:p14="http://schemas.microsoft.com/office/powerpoint/2010/main" val="2053538289"/>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Advantages of partnership </a:t>
            </a:r>
          </a:p>
          <a:p>
            <a:r>
              <a:rPr lang="ar-EG" sz="2800" b="1" dirty="0">
                <a:solidFill>
                  <a:srgbClr val="00B0F0"/>
                </a:solidFill>
                <a:latin typeface="Alexandria" charset="0"/>
                <a:cs typeface="Alexandria" charset="0"/>
              </a:rPr>
              <a:t>مزايا الشراكة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42194"/>
            <a:ext cx="5731499"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lvl="0" indent="-457200" algn="justLow">
              <a:buFont typeface="+mj-lt"/>
              <a:buAutoNum type="arabicPeriod"/>
            </a:pPr>
            <a:r>
              <a:rPr lang="en-US" sz="2200" b="1" dirty="0">
                <a:latin typeface="+mn-lt"/>
              </a:rPr>
              <a:t>Easy and inexpensive to establish.</a:t>
            </a:r>
          </a:p>
          <a:p>
            <a:pPr marL="457200" indent="-457200" algn="justLow">
              <a:buFont typeface="+mj-lt"/>
              <a:buAutoNum type="arabicPeriod"/>
            </a:pPr>
            <a:r>
              <a:rPr lang="en-US" sz="2200" b="1" dirty="0">
                <a:latin typeface="+mn-lt"/>
              </a:rPr>
              <a:t>Complementary skills of partners: </a:t>
            </a:r>
            <a:r>
              <a:rPr lang="en-US" sz="2200" dirty="0">
                <a:latin typeface="+mn-lt"/>
              </a:rPr>
              <a:t>the parties’ skills and abilities usually complement one another, strengthening the company’s managerial foundation.</a:t>
            </a:r>
            <a:endParaRPr lang="ar-EG" sz="2200" dirty="0">
              <a:latin typeface="+mn-lt"/>
            </a:endParaRPr>
          </a:p>
          <a:p>
            <a:pPr marL="457200" indent="-457200" algn="justLow">
              <a:buFont typeface="+mj-lt"/>
              <a:buAutoNum type="arabicPeriod"/>
            </a:pPr>
            <a:r>
              <a:rPr lang="en-US" sz="2200" b="1" dirty="0">
                <a:latin typeface="+mn-lt"/>
              </a:rPr>
              <a:t>Division of profits: </a:t>
            </a:r>
            <a:r>
              <a:rPr lang="en-US" sz="2200" dirty="0">
                <a:latin typeface="+mn-lt"/>
              </a:rPr>
              <a:t>There are no restrictions on how partners distribute the company’s profits as long as they are consistent with the partnership agreement and do not violate the rights of any partner. The partnership agreement should articulate each partner’s contribution to the business and his or her share of the profits.</a:t>
            </a:r>
            <a:endParaRPr lang="ar-EG" sz="2200" dirty="0">
              <a:latin typeface="+mn-lt"/>
            </a:endParaRPr>
          </a:p>
        </p:txBody>
      </p:sp>
      <p:sp>
        <p:nvSpPr>
          <p:cNvPr id="10" name="Rectangle 3">
            <a:extLst>
              <a:ext uri="{FF2B5EF4-FFF2-40B4-BE49-F238E27FC236}">
                <a16:creationId xmlns:a16="http://schemas.microsoft.com/office/drawing/2014/main" id="{859773F7-759D-3792-1A5C-44A58779A2CD}"/>
              </a:ext>
            </a:extLst>
          </p:cNvPr>
          <p:cNvSpPr txBox="1">
            <a:spLocks noChangeArrowheads="1"/>
          </p:cNvSpPr>
          <p:nvPr/>
        </p:nvSpPr>
        <p:spPr>
          <a:xfrm>
            <a:off x="6384573" y="1555516"/>
            <a:ext cx="542301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lvl="1" indent="-342900" algn="justLow" rtl="1">
              <a:lnSpc>
                <a:spcPct val="150000"/>
              </a:lnSpc>
              <a:buFont typeface="+mj-lt"/>
              <a:buAutoNum type="arabicPeriod"/>
            </a:pPr>
            <a:r>
              <a:rPr lang="ar-EG" sz="2400" b="1" dirty="0">
                <a:latin typeface="DejaVuSans-Bold_9o_4"/>
              </a:rPr>
              <a:t>سهولة تأسيسها وقلة تكلفتها</a:t>
            </a:r>
            <a:r>
              <a:rPr lang="ar-EG" sz="2400" dirty="0">
                <a:latin typeface="DejaVuSans-Bold_9o_4"/>
              </a:rPr>
              <a:t>.</a:t>
            </a:r>
          </a:p>
          <a:p>
            <a:pPr marL="342900" lvl="1" indent="-342900" algn="justLow" rtl="1">
              <a:lnSpc>
                <a:spcPct val="150000"/>
              </a:lnSpc>
              <a:buFont typeface="+mj-lt"/>
              <a:buAutoNum type="arabicPeriod"/>
            </a:pPr>
            <a:r>
              <a:rPr lang="ar-EG" sz="2400" b="1" dirty="0">
                <a:latin typeface="DejaVuSans-Bold_9o_4"/>
              </a:rPr>
              <a:t>تكامل مهارات الشركاء</a:t>
            </a:r>
            <a:r>
              <a:rPr lang="ar-EG" sz="2400" dirty="0">
                <a:latin typeface="DejaVuSans-Bold_9o_4"/>
              </a:rPr>
              <a:t>: عادة ما تتكامل مهارات وقدرات الأطراف، مما يعزز الأساس الإداري للشركة.</a:t>
            </a:r>
          </a:p>
          <a:p>
            <a:pPr marL="342900" lvl="1" indent="-342900" algn="justLow" rtl="1">
              <a:lnSpc>
                <a:spcPct val="150000"/>
              </a:lnSpc>
              <a:buFont typeface="+mj-lt"/>
              <a:buAutoNum type="arabicPeriod"/>
            </a:pPr>
            <a:r>
              <a:rPr lang="ar-EG" sz="2400" b="1" dirty="0">
                <a:latin typeface="DejaVuSans-Bold_9o_4"/>
              </a:rPr>
              <a:t>تقسيم الأرباح</a:t>
            </a:r>
            <a:r>
              <a:rPr lang="ar-EG" sz="2400" dirty="0">
                <a:latin typeface="DejaVuSans-Bold_9o_4"/>
              </a:rPr>
              <a:t>: لا توجد قيود على كيفية توزيع الشركاء لأرباح الشركة طالما كانت متوافقة مع اتفاقية الشراكة ولا تنتهك حقوق أي شريك. يجب أن توضح اتفاقية الشراكة مساهمة كل شريك في العمل وحصته من الأرباح.</a:t>
            </a:r>
          </a:p>
        </p:txBody>
      </p:sp>
    </p:spTree>
    <p:extLst>
      <p:ext uri="{BB962C8B-B14F-4D97-AF65-F5344CB8AC3E}">
        <p14:creationId xmlns:p14="http://schemas.microsoft.com/office/powerpoint/2010/main" val="1404461694"/>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Advantages of partnership </a:t>
            </a:r>
          </a:p>
          <a:p>
            <a:r>
              <a:rPr lang="ar-EG" sz="2800" b="1" dirty="0">
                <a:solidFill>
                  <a:srgbClr val="00B0F0"/>
                </a:solidFill>
                <a:latin typeface="Alexandria" charset="0"/>
                <a:cs typeface="Alexandria" charset="0"/>
              </a:rPr>
              <a:t>مزايا الشراكة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42194"/>
            <a:ext cx="5731499"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635000" indent="-457200" algn="just">
              <a:spcBef>
                <a:spcPts val="1200"/>
              </a:spcBef>
              <a:buFont typeface="+mj-lt"/>
              <a:buAutoNum type="arabicPeriod" startAt="4"/>
            </a:pPr>
            <a:r>
              <a:rPr lang="en-US" altLang="x-none" sz="2200" b="1" dirty="0">
                <a:solidFill>
                  <a:prstClr val="black">
                    <a:hueOff val="0"/>
                    <a:satOff val="0"/>
                    <a:lumOff val="0"/>
                    <a:alphaOff val="0"/>
                  </a:prstClr>
                </a:solidFill>
                <a:latin typeface="Calibri" panose="020F0502020204030204"/>
              </a:rPr>
              <a:t>Larger pool of capital: </a:t>
            </a:r>
            <a:r>
              <a:rPr lang="en-US" sz="2200" dirty="0">
                <a:solidFill>
                  <a:prstClr val="black">
                    <a:hueOff val="0"/>
                    <a:satOff val="0"/>
                    <a:lumOff val="0"/>
                    <a:alphaOff val="0"/>
                  </a:prstClr>
                </a:solidFill>
                <a:latin typeface="Calibri" panose="020F0502020204030204"/>
              </a:rPr>
              <a:t>The partnership form of ownership can significantly broaden the pool of capital available to a business. </a:t>
            </a:r>
          </a:p>
          <a:p>
            <a:pPr marL="977900" lvl="3" indent="-342900" algn="just">
              <a:spcBef>
                <a:spcPts val="1200"/>
              </a:spcBef>
              <a:buFont typeface="Arial" pitchFamily="34" charset="0"/>
              <a:buChar char="•"/>
            </a:pPr>
            <a:r>
              <a:rPr lang="en-US" sz="2000" dirty="0">
                <a:solidFill>
                  <a:prstClr val="black">
                    <a:hueOff val="0"/>
                    <a:satOff val="0"/>
                    <a:lumOff val="0"/>
                    <a:alphaOff val="0"/>
                  </a:prstClr>
                </a:solidFill>
                <a:latin typeface="Calibri" panose="020F0502020204030204"/>
              </a:rPr>
              <a:t>When partners share in owning, operating, and managing a business, they are </a:t>
            </a:r>
            <a:r>
              <a:rPr lang="en-US" sz="2000" b="1" dirty="0">
                <a:solidFill>
                  <a:prstClr val="black">
                    <a:hueOff val="0"/>
                    <a:satOff val="0"/>
                    <a:lumOff val="0"/>
                    <a:alphaOff val="0"/>
                  </a:prstClr>
                </a:solidFill>
                <a:latin typeface="Calibri" panose="020F0502020204030204"/>
              </a:rPr>
              <a:t>general partners</a:t>
            </a:r>
            <a:r>
              <a:rPr lang="en-US" sz="2000" dirty="0">
                <a:solidFill>
                  <a:prstClr val="black">
                    <a:hueOff val="0"/>
                    <a:satOff val="0"/>
                    <a:lumOff val="0"/>
                    <a:alphaOff val="0"/>
                  </a:prstClr>
                </a:solidFill>
                <a:latin typeface="Calibri" panose="020F0502020204030204"/>
              </a:rPr>
              <a:t>. </a:t>
            </a:r>
          </a:p>
          <a:p>
            <a:pPr marL="977900" lvl="3" indent="-342900" algn="just">
              <a:spcBef>
                <a:spcPts val="1200"/>
              </a:spcBef>
              <a:buFont typeface="Arial" pitchFamily="34" charset="0"/>
              <a:buChar char="•"/>
            </a:pPr>
            <a:r>
              <a:rPr lang="en-US" sz="2000" dirty="0">
                <a:solidFill>
                  <a:prstClr val="black">
                    <a:hueOff val="0"/>
                    <a:satOff val="0"/>
                    <a:lumOff val="0"/>
                    <a:alphaOff val="0"/>
                  </a:prstClr>
                </a:solidFill>
                <a:latin typeface="Calibri" panose="020F0502020204030204"/>
              </a:rPr>
              <a:t>General partners have unlimited liability for the partnership’s debts and usually take an active role in managing the business. </a:t>
            </a:r>
          </a:p>
          <a:p>
            <a:pPr marL="977900" lvl="3" indent="-342900" algn="just">
              <a:spcBef>
                <a:spcPts val="1200"/>
              </a:spcBef>
              <a:buFont typeface="Arial" pitchFamily="34" charset="0"/>
              <a:buChar char="•"/>
            </a:pPr>
            <a:r>
              <a:rPr lang="en-US" sz="2000" dirty="0">
                <a:solidFill>
                  <a:prstClr val="black">
                    <a:hueOff val="0"/>
                    <a:satOff val="0"/>
                    <a:lumOff val="0"/>
                    <a:alphaOff val="0"/>
                  </a:prstClr>
                </a:solidFill>
                <a:latin typeface="Calibri" panose="020F0502020204030204"/>
              </a:rPr>
              <a:t>Every partnership must have at least one general partner, although there is no limit on the number of general partners a business can have. </a:t>
            </a:r>
            <a:endParaRPr lang="ar-EG" sz="2200" dirty="0">
              <a:solidFill>
                <a:prstClr val="black">
                  <a:hueOff val="0"/>
                  <a:satOff val="0"/>
                  <a:lumOff val="0"/>
                  <a:alphaOff val="0"/>
                </a:prstClr>
              </a:solidFill>
              <a:latin typeface="Calibri" panose="020F0502020204030204"/>
            </a:endParaRPr>
          </a:p>
        </p:txBody>
      </p:sp>
      <p:sp>
        <p:nvSpPr>
          <p:cNvPr id="10" name="Rectangle 3">
            <a:extLst>
              <a:ext uri="{FF2B5EF4-FFF2-40B4-BE49-F238E27FC236}">
                <a16:creationId xmlns:a16="http://schemas.microsoft.com/office/drawing/2014/main" id="{859773F7-759D-3792-1A5C-44A58779A2CD}"/>
              </a:ext>
            </a:extLst>
          </p:cNvPr>
          <p:cNvSpPr txBox="1">
            <a:spLocks noChangeArrowheads="1"/>
          </p:cNvSpPr>
          <p:nvPr/>
        </p:nvSpPr>
        <p:spPr>
          <a:xfrm>
            <a:off x="6384573" y="1555516"/>
            <a:ext cx="542301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lvl="1" indent="-457200" algn="justLow" rtl="1">
              <a:lnSpc>
                <a:spcPct val="150000"/>
              </a:lnSpc>
              <a:buFont typeface="+mj-lt"/>
              <a:buAutoNum type="arabicPeriod" startAt="4"/>
            </a:pPr>
            <a:r>
              <a:rPr lang="ar-EG" sz="2200" b="1" dirty="0">
                <a:latin typeface="DejaVuSans-Bold_9o_4"/>
              </a:rPr>
              <a:t>مجموعة أكبر من رأس المال</a:t>
            </a:r>
            <a:r>
              <a:rPr lang="ar-EG" sz="2200" dirty="0">
                <a:latin typeface="DejaVuSans-Bold_9o_4"/>
              </a:rPr>
              <a:t>: يمكن لشكل الملكية في الشراكة أن يوسع بشكل كبير مجموعة رأس المال المتاحة للشركة.</a:t>
            </a:r>
          </a:p>
          <a:p>
            <a:pPr marL="800100" lvl="2" indent="-342900" algn="justLow" rtl="1">
              <a:lnSpc>
                <a:spcPct val="150000"/>
              </a:lnSpc>
              <a:buFont typeface="Arial" pitchFamily="34" charset="0"/>
              <a:buChar char="•"/>
            </a:pPr>
            <a:r>
              <a:rPr lang="ar-EG" sz="2000" dirty="0">
                <a:latin typeface="DejaVuSans-Bold_9o_4"/>
              </a:rPr>
              <a:t>عندما يتقاسم الشركاء ملكية وتشغيل وإدارة شركة، فإنهم يصبحون شركاء متضامنون.</a:t>
            </a:r>
          </a:p>
          <a:p>
            <a:pPr marL="800100" lvl="2" indent="-342900" algn="justLow" rtl="1">
              <a:lnSpc>
                <a:spcPct val="150000"/>
              </a:lnSpc>
              <a:buFont typeface="Arial" pitchFamily="34" charset="0"/>
              <a:buChar char="•"/>
            </a:pPr>
            <a:r>
              <a:rPr lang="ar-EG" sz="2000" dirty="0">
                <a:latin typeface="DejaVuSans-Bold_9o_4"/>
              </a:rPr>
              <a:t>يتحمل الشركاء المتضامنون مسؤولية غير محدودة عن ديون الشراكة وعادة ما يتولون دورًا نشطًا في إدارة الشركة. </a:t>
            </a:r>
          </a:p>
          <a:p>
            <a:pPr marL="800100" lvl="2" indent="-342900" algn="justLow" rtl="1">
              <a:lnSpc>
                <a:spcPct val="150000"/>
              </a:lnSpc>
              <a:buFont typeface="Arial" pitchFamily="34" charset="0"/>
              <a:buChar char="•"/>
            </a:pPr>
            <a:r>
              <a:rPr lang="ar-EG" sz="2000" dirty="0">
                <a:latin typeface="DejaVuSans-Bold_9o_4"/>
              </a:rPr>
              <a:t>يجب أن يكون لكل شراكة شريك متضامن واحد على الأقل، على الرغم من عدم وجود حد لعدد الشركاء المتضامنين.</a:t>
            </a:r>
          </a:p>
        </p:txBody>
      </p:sp>
    </p:spTree>
    <p:extLst>
      <p:ext uri="{BB962C8B-B14F-4D97-AF65-F5344CB8AC3E}">
        <p14:creationId xmlns:p14="http://schemas.microsoft.com/office/powerpoint/2010/main" val="2868495191"/>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Types of Partners</a:t>
            </a:r>
          </a:p>
          <a:p>
            <a:r>
              <a:rPr lang="ar-EG" sz="2800" b="1" dirty="0">
                <a:solidFill>
                  <a:srgbClr val="00B0F0"/>
                </a:solidFill>
                <a:latin typeface="Alexandria" charset="0"/>
                <a:cs typeface="Alexandria" charset="0"/>
              </a:rPr>
              <a:t>أنواع الشركاء</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42194"/>
            <a:ext cx="5731499"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17463" indent="-17463"/>
            <a:r>
              <a:rPr lang="en-US" altLang="x-none" sz="2200" b="1" dirty="0">
                <a:solidFill>
                  <a:srgbClr val="C00000"/>
                </a:solidFill>
                <a:latin typeface="+mn-lt"/>
                <a:ea typeface="ＭＳ Ｐゴシック" panose="020B0600070205080204" pitchFamily="34" charset="-128"/>
              </a:rPr>
              <a:t>General partners</a:t>
            </a:r>
            <a:r>
              <a:rPr lang="en-US" altLang="x-none" sz="2200" dirty="0">
                <a:solidFill>
                  <a:srgbClr val="C00000"/>
                </a:solidFill>
                <a:latin typeface="+mn-lt"/>
                <a:ea typeface="ＭＳ Ｐゴシック" panose="020B0600070205080204" pitchFamily="34" charset="-128"/>
              </a:rPr>
              <a:t>:</a:t>
            </a:r>
          </a:p>
          <a:p>
            <a:pPr marL="800100" lvl="2" indent="-342900">
              <a:buFont typeface="Arial" pitchFamily="34" charset="0"/>
              <a:buChar char="•"/>
            </a:pPr>
            <a:r>
              <a:rPr lang="en-US" altLang="x-none" sz="2200" dirty="0">
                <a:latin typeface="+mn-lt"/>
                <a:ea typeface="ＭＳ Ｐゴシック" panose="020B0600070205080204" pitchFamily="34" charset="-128"/>
              </a:rPr>
              <a:t>Take an active role in managing a business.</a:t>
            </a:r>
          </a:p>
          <a:p>
            <a:pPr marL="800100" lvl="2" indent="-342900">
              <a:buFont typeface="Arial" pitchFamily="34" charset="0"/>
              <a:buChar char="•"/>
            </a:pPr>
            <a:r>
              <a:rPr lang="en-US" altLang="x-none" sz="2200" dirty="0">
                <a:latin typeface="+mn-lt"/>
                <a:ea typeface="ＭＳ Ｐゴシック" panose="020B0600070205080204" pitchFamily="34" charset="-128"/>
              </a:rPr>
              <a:t>Have unlimited liability for the partnership’s debts.</a:t>
            </a:r>
          </a:p>
          <a:p>
            <a:pPr marL="800100" lvl="2" indent="-342900">
              <a:buFont typeface="Arial" pitchFamily="34" charset="0"/>
              <a:buChar char="•"/>
            </a:pPr>
            <a:r>
              <a:rPr lang="en-US" altLang="x-none" sz="2200" dirty="0">
                <a:latin typeface="+mn-lt"/>
                <a:ea typeface="ＭＳ Ｐゴシック" panose="020B0600070205080204" pitchFamily="34" charset="-128"/>
              </a:rPr>
              <a:t>Every partnership must have at least one general partner.</a:t>
            </a:r>
          </a:p>
          <a:p>
            <a:pPr marL="17463" indent="-17463"/>
            <a:r>
              <a:rPr lang="en-US" altLang="x-none" sz="2200" b="1" dirty="0">
                <a:solidFill>
                  <a:srgbClr val="C00000"/>
                </a:solidFill>
                <a:latin typeface="+mn-lt"/>
                <a:ea typeface="ＭＳ Ｐゴシック" panose="020B0600070205080204" pitchFamily="34" charset="-128"/>
              </a:rPr>
              <a:t>Limited partners</a:t>
            </a:r>
            <a:r>
              <a:rPr lang="en-US" altLang="x-none" sz="2200" dirty="0">
                <a:solidFill>
                  <a:srgbClr val="C00000"/>
                </a:solidFill>
                <a:latin typeface="+mn-lt"/>
                <a:ea typeface="ＭＳ Ｐゴシック" panose="020B0600070205080204" pitchFamily="34" charset="-128"/>
              </a:rPr>
              <a:t>:</a:t>
            </a:r>
          </a:p>
          <a:p>
            <a:pPr marL="800100" lvl="2" indent="-342900">
              <a:buFont typeface="Arial" pitchFamily="34" charset="0"/>
              <a:buChar char="•"/>
            </a:pPr>
            <a:r>
              <a:rPr lang="en-US" sz="2200" dirty="0">
                <a:latin typeface="+mn-lt"/>
              </a:rPr>
              <a:t>are financial investors in a partnership </a:t>
            </a:r>
          </a:p>
          <a:p>
            <a:pPr marL="800100" lvl="2" indent="-342900">
              <a:buFont typeface="Arial" pitchFamily="34" charset="0"/>
              <a:buChar char="•"/>
            </a:pPr>
            <a:r>
              <a:rPr lang="en-US" altLang="x-none" sz="2200" dirty="0">
                <a:latin typeface="+mn-lt"/>
                <a:ea typeface="ＭＳ Ｐゴシック" panose="020B0600070205080204" pitchFamily="34" charset="-128"/>
              </a:rPr>
              <a:t>Cannot participate in the day-to-day management of a company. </a:t>
            </a:r>
          </a:p>
          <a:p>
            <a:pPr marL="800100" lvl="2" indent="-342900">
              <a:buFont typeface="Arial" pitchFamily="34" charset="0"/>
              <a:buChar char="•"/>
            </a:pPr>
            <a:r>
              <a:rPr lang="en-US" altLang="x-none" sz="2200" dirty="0">
                <a:latin typeface="+mn-lt"/>
                <a:ea typeface="ＭＳ Ｐゴシック" panose="020B0600070205080204" pitchFamily="34" charset="-128"/>
              </a:rPr>
              <a:t>Have limited liability for the partnership’s debts.  </a:t>
            </a:r>
          </a:p>
          <a:p>
            <a:pPr marL="800100" lvl="2" indent="-342900">
              <a:buFont typeface="Arial" pitchFamily="34" charset="0"/>
              <a:buChar char="•"/>
            </a:pPr>
            <a:r>
              <a:rPr lang="en-US" sz="2200" dirty="0">
                <a:latin typeface="+mn-lt"/>
              </a:rPr>
              <a:t>If the business fails, they lose only what they have invested in it and no more.</a:t>
            </a:r>
            <a:endParaRPr lang="ar-EG" sz="2200" dirty="0">
              <a:solidFill>
                <a:prstClr val="black">
                  <a:hueOff val="0"/>
                  <a:satOff val="0"/>
                  <a:lumOff val="0"/>
                  <a:alphaOff val="0"/>
                </a:prstClr>
              </a:solidFill>
              <a:latin typeface="+mn-lt"/>
            </a:endParaRPr>
          </a:p>
        </p:txBody>
      </p:sp>
      <p:sp>
        <p:nvSpPr>
          <p:cNvPr id="10" name="Rectangle 3">
            <a:extLst>
              <a:ext uri="{FF2B5EF4-FFF2-40B4-BE49-F238E27FC236}">
                <a16:creationId xmlns:a16="http://schemas.microsoft.com/office/drawing/2014/main" id="{859773F7-759D-3792-1A5C-44A58779A2CD}"/>
              </a:ext>
            </a:extLst>
          </p:cNvPr>
          <p:cNvSpPr txBox="1">
            <a:spLocks noChangeArrowheads="1"/>
          </p:cNvSpPr>
          <p:nvPr/>
        </p:nvSpPr>
        <p:spPr>
          <a:xfrm>
            <a:off x="7014946" y="1610108"/>
            <a:ext cx="4833586"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1" algn="justLow" rtl="1">
              <a:spcBef>
                <a:spcPts val="1000"/>
              </a:spcBef>
              <a:tabLst>
                <a:tab pos="177800" algn="l"/>
              </a:tabLst>
            </a:pPr>
            <a:r>
              <a:rPr lang="ar-EG" altLang="x-none" sz="2200" b="1" dirty="0">
                <a:solidFill>
                  <a:srgbClr val="C00000"/>
                </a:solidFill>
                <a:ea typeface="ＭＳ Ｐゴシック" panose="020B0600070205080204" pitchFamily="34" charset="-128"/>
              </a:rPr>
              <a:t>الشركاء المتضامنون:</a:t>
            </a:r>
          </a:p>
          <a:p>
            <a:pPr marL="800100" lvl="2" indent="-342900" algn="justLow" rtl="1">
              <a:buFont typeface="Arial" pitchFamily="34" charset="0"/>
              <a:buChar char="•"/>
              <a:tabLst>
                <a:tab pos="177800" algn="l"/>
              </a:tabLst>
            </a:pPr>
            <a:r>
              <a:rPr lang="ar-EG" altLang="x-none" sz="2200" dirty="0">
                <a:ea typeface="ＭＳ Ｐゴシック" panose="020B0600070205080204" pitchFamily="34" charset="-128"/>
              </a:rPr>
              <a:t>القيام بدور نشط في إدارة الأعمال التجارية.</a:t>
            </a:r>
          </a:p>
          <a:p>
            <a:pPr marL="800100" lvl="2" indent="-342900" algn="justLow" rtl="1">
              <a:buFont typeface="Arial" pitchFamily="34" charset="0"/>
              <a:buChar char="•"/>
              <a:tabLst>
                <a:tab pos="177800" algn="l"/>
              </a:tabLst>
            </a:pPr>
            <a:r>
              <a:rPr lang="ar-EG" altLang="x-none" sz="2200" dirty="0">
                <a:ea typeface="ＭＳ Ｐゴシック" panose="020B0600070205080204" pitchFamily="34" charset="-128"/>
              </a:rPr>
              <a:t>تحمل مسؤولية غير محدودة عن ديون الشراكة.</a:t>
            </a:r>
          </a:p>
          <a:p>
            <a:pPr marL="800100" lvl="2" indent="-342900" algn="justLow" rtl="1">
              <a:buFont typeface="Arial" pitchFamily="34" charset="0"/>
              <a:buChar char="•"/>
              <a:tabLst>
                <a:tab pos="177800" algn="l"/>
              </a:tabLst>
            </a:pPr>
            <a:r>
              <a:rPr lang="ar-EG" altLang="x-none" sz="2200" dirty="0">
                <a:ea typeface="ＭＳ Ｐゴシック" panose="020B0600070205080204" pitchFamily="34" charset="-128"/>
              </a:rPr>
              <a:t>يجب أن يكون لكل شراكة شريك متضامن واحد على الأقل.</a:t>
            </a:r>
          </a:p>
          <a:p>
            <a:pPr marL="0" lvl="1" algn="justLow" rtl="1">
              <a:spcBef>
                <a:spcPts val="1000"/>
              </a:spcBef>
              <a:tabLst>
                <a:tab pos="177800" algn="l"/>
              </a:tabLst>
            </a:pPr>
            <a:r>
              <a:rPr lang="ar-EG" altLang="x-none" sz="2200" b="1" dirty="0">
                <a:solidFill>
                  <a:srgbClr val="C00000"/>
                </a:solidFill>
                <a:ea typeface="ＭＳ Ｐゴシック" panose="020B0600070205080204" pitchFamily="34" charset="-128"/>
              </a:rPr>
              <a:t>الشركاء الم</a:t>
            </a:r>
            <a:r>
              <a:rPr lang="ar-SA" altLang="x-none" sz="2200" b="1" dirty="0">
                <a:solidFill>
                  <a:srgbClr val="C00000"/>
                </a:solidFill>
                <a:ea typeface="ＭＳ Ｐゴシック" panose="020B0600070205080204" pitchFamily="34" charset="-128"/>
              </a:rPr>
              <a:t>وصون</a:t>
            </a:r>
            <a:r>
              <a:rPr lang="ar-EG" altLang="x-none" sz="2200" b="1" dirty="0">
                <a:solidFill>
                  <a:srgbClr val="C00000"/>
                </a:solidFill>
                <a:ea typeface="ＭＳ Ｐゴシック" panose="020B0600070205080204" pitchFamily="34" charset="-128"/>
              </a:rPr>
              <a:t>:</a:t>
            </a:r>
          </a:p>
          <a:p>
            <a:pPr marL="800100" lvl="2" indent="-342900" algn="justLow" rtl="1">
              <a:buFont typeface="Arial" pitchFamily="34" charset="0"/>
              <a:buChar char="•"/>
              <a:tabLst>
                <a:tab pos="177800" algn="l"/>
              </a:tabLst>
            </a:pPr>
            <a:r>
              <a:rPr lang="ar-EG" altLang="x-none" sz="2200" dirty="0">
                <a:ea typeface="ＭＳ Ｐゴシック" panose="020B0600070205080204" pitchFamily="34" charset="-128"/>
              </a:rPr>
              <a:t>هم مستثمرون ماليون في شراكة. </a:t>
            </a:r>
          </a:p>
          <a:p>
            <a:pPr marL="800100" lvl="2" indent="-342900" algn="justLow" rtl="1">
              <a:buFont typeface="Arial" pitchFamily="34" charset="0"/>
              <a:buChar char="•"/>
              <a:tabLst>
                <a:tab pos="177800" algn="l"/>
              </a:tabLst>
            </a:pPr>
            <a:r>
              <a:rPr lang="ar-EG" altLang="x-none" sz="2200" dirty="0">
                <a:ea typeface="ＭＳ Ｐゴシック" panose="020B0600070205080204" pitchFamily="34" charset="-128"/>
              </a:rPr>
              <a:t>لا يمكن المشاركة في الإدارة اليومية للشركة. </a:t>
            </a:r>
          </a:p>
          <a:p>
            <a:pPr marL="800100" lvl="2" indent="-342900" algn="justLow" rtl="1">
              <a:buFont typeface="Arial" pitchFamily="34" charset="0"/>
              <a:buChar char="•"/>
              <a:tabLst>
                <a:tab pos="177800" algn="l"/>
              </a:tabLst>
            </a:pPr>
            <a:r>
              <a:rPr lang="ar-EG" altLang="x-none" sz="2200" dirty="0">
                <a:ea typeface="ＭＳ Ｐゴシック" panose="020B0600070205080204" pitchFamily="34" charset="-128"/>
              </a:rPr>
              <a:t>يتحملون مسؤولية محدودة عن ديون الشراكة.  </a:t>
            </a:r>
          </a:p>
          <a:p>
            <a:pPr marL="800100" lvl="2" indent="-342900" algn="justLow" rtl="1">
              <a:buFont typeface="Arial" pitchFamily="34" charset="0"/>
              <a:buChar char="•"/>
              <a:tabLst>
                <a:tab pos="177800" algn="l"/>
              </a:tabLst>
            </a:pPr>
            <a:r>
              <a:rPr lang="ar-EG" altLang="x-none" sz="2200" dirty="0">
                <a:ea typeface="ＭＳ Ｐゴシック" panose="020B0600070205080204" pitchFamily="34" charset="-128"/>
              </a:rPr>
              <a:t>إذا فشل العمل، فإنهم يخسرون فقط ما استثمروه فيه وليس أكثر.</a:t>
            </a:r>
          </a:p>
        </p:txBody>
      </p:sp>
      <p:pic>
        <p:nvPicPr>
          <p:cNvPr id="11" name="Picture 2" descr="Types of Partners - GeeksforGeeks">
            <a:extLst>
              <a:ext uri="{FF2B5EF4-FFF2-40B4-BE49-F238E27FC236}">
                <a16:creationId xmlns:a16="http://schemas.microsoft.com/office/drawing/2014/main" id="{3094CB38-3E3A-5695-5F5E-428CD3A68FB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743" r="4143" b="-2"/>
          <a:stretch/>
        </p:blipFill>
        <p:spPr bwMode="auto">
          <a:xfrm>
            <a:off x="5240741" y="1484774"/>
            <a:ext cx="1725801" cy="17938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5283682"/>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Advantages of limited partnership</a:t>
            </a:r>
          </a:p>
          <a:p>
            <a:r>
              <a:rPr lang="ar-EG" sz="2800" b="1" dirty="0">
                <a:solidFill>
                  <a:srgbClr val="00B0F0"/>
                </a:solidFill>
                <a:latin typeface="Alexandria" charset="0"/>
                <a:cs typeface="Alexandria" charset="0"/>
              </a:rPr>
              <a:t>مزايا الشراكة المحدودة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42194"/>
            <a:ext cx="5731499"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2" algn="just">
              <a:spcBef>
                <a:spcPts val="1200"/>
              </a:spcBef>
            </a:pPr>
            <a:r>
              <a:rPr lang="en-US" sz="2000" dirty="0">
                <a:solidFill>
                  <a:prstClr val="black">
                    <a:hueOff val="0"/>
                    <a:satOff val="0"/>
                    <a:lumOff val="0"/>
                    <a:alphaOff val="0"/>
                  </a:prstClr>
                </a:solidFill>
                <a:latin typeface="+mn-lt"/>
              </a:rPr>
              <a:t>A limited partnership can attract investors by offering them limited liability and the potential to realize a substantial return on their investments if the business is successful. Many individuals find it very profitable to invest in high-potential small businesses but only if they avoid the disadvantages of unlimited liability while doing so. </a:t>
            </a:r>
          </a:p>
          <a:p>
            <a:pPr marL="342900" lvl="2" indent="-342900" algn="just">
              <a:spcBef>
                <a:spcPts val="1200"/>
              </a:spcBef>
              <a:buFont typeface="Arial" pitchFamily="34" charset="0"/>
              <a:buChar char="•"/>
            </a:pPr>
            <a:r>
              <a:rPr lang="en-US" altLang="x-none" sz="2000" dirty="0">
                <a:latin typeface="+mn-lt"/>
                <a:ea typeface="ＭＳ Ｐゴシック" panose="020B0600070205080204" pitchFamily="34" charset="-128"/>
              </a:rPr>
              <a:t>Two types of limited partners:</a:t>
            </a:r>
          </a:p>
          <a:p>
            <a:pPr marL="914400" lvl="4" indent="-457200" algn="just">
              <a:buFont typeface="+mj-lt"/>
              <a:buAutoNum type="arabicPeriod"/>
            </a:pPr>
            <a:r>
              <a:rPr lang="en-US" altLang="x-none" sz="2000" b="1" dirty="0">
                <a:solidFill>
                  <a:srgbClr val="00B050"/>
                </a:solidFill>
                <a:latin typeface="+mn-lt"/>
                <a:ea typeface="ＭＳ Ｐゴシック" panose="020B0600070205080204" pitchFamily="34" charset="-128"/>
              </a:rPr>
              <a:t>Silent partners</a:t>
            </a:r>
            <a:r>
              <a:rPr lang="en-US" altLang="x-none" sz="2000" dirty="0">
                <a:solidFill>
                  <a:srgbClr val="00B050"/>
                </a:solidFill>
                <a:latin typeface="+mn-lt"/>
                <a:ea typeface="ＭＳ Ｐゴシック" panose="020B0600070205080204" pitchFamily="34" charset="-128"/>
              </a:rPr>
              <a:t>: </a:t>
            </a:r>
            <a:r>
              <a:rPr lang="en-US" altLang="x-none" sz="2000" dirty="0">
                <a:latin typeface="+mn-lt"/>
                <a:ea typeface="ＭＳ Ｐゴシック" panose="020B0600070205080204" pitchFamily="34" charset="-128"/>
              </a:rPr>
              <a:t>Not active in a business but are generally known to be members of the partnership.</a:t>
            </a:r>
          </a:p>
          <a:p>
            <a:pPr marL="914400" lvl="4" indent="-457200" algn="just">
              <a:buFont typeface="+mj-lt"/>
              <a:buAutoNum type="arabicPeriod"/>
            </a:pPr>
            <a:r>
              <a:rPr lang="en-US" altLang="x-none" sz="2000" b="1" dirty="0">
                <a:solidFill>
                  <a:srgbClr val="00B050"/>
                </a:solidFill>
                <a:latin typeface="+mn-lt"/>
                <a:ea typeface="ＭＳ Ｐゴシック" panose="020B0600070205080204" pitchFamily="34" charset="-128"/>
              </a:rPr>
              <a:t>Dormant partners</a:t>
            </a:r>
            <a:r>
              <a:rPr lang="en-US" altLang="x-none" sz="2000" dirty="0">
                <a:latin typeface="+mn-lt"/>
                <a:ea typeface="ＭＳ Ｐゴシック" panose="020B0600070205080204" pitchFamily="34" charset="-128"/>
              </a:rPr>
              <a:t>: Neither active nor generally known to be associated with the business.</a:t>
            </a:r>
            <a:endParaRPr lang="ar-EG" altLang="x-none" sz="2000" dirty="0">
              <a:latin typeface="+mn-lt"/>
              <a:ea typeface="ＭＳ Ｐゴシック" panose="020B0600070205080204" pitchFamily="34" charset="-128"/>
            </a:endParaRPr>
          </a:p>
        </p:txBody>
      </p:sp>
      <p:sp>
        <p:nvSpPr>
          <p:cNvPr id="10" name="Rectangle 3">
            <a:extLst>
              <a:ext uri="{FF2B5EF4-FFF2-40B4-BE49-F238E27FC236}">
                <a16:creationId xmlns:a16="http://schemas.microsoft.com/office/drawing/2014/main" id="{859773F7-759D-3792-1A5C-44A58779A2CD}"/>
              </a:ext>
            </a:extLst>
          </p:cNvPr>
          <p:cNvSpPr txBox="1">
            <a:spLocks noChangeArrowheads="1"/>
          </p:cNvSpPr>
          <p:nvPr/>
        </p:nvSpPr>
        <p:spPr>
          <a:xfrm>
            <a:off x="6384573" y="1555516"/>
            <a:ext cx="542301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lvl="1" algn="justLow" rtl="1">
              <a:lnSpc>
                <a:spcPct val="150000"/>
              </a:lnSpc>
            </a:pPr>
            <a:r>
              <a:rPr lang="ar-EG" sz="2000" dirty="0">
                <a:latin typeface="DejaVuSans-Bold_9o_4"/>
              </a:rPr>
              <a:t>يمكن لشركات التوصية البسيطة جذب المستثمرين من خلال منحهم مسؤولية محدودة وإمكانية تحقيق عائد كبير على استثماراتهم إذا نجحت الأعمال. يجد العديد من الأفراد أنه من المربح للغاية الاستثمار في الشركات الصغيرة ذات الإمكانات العالية ولكن فقط إذا تجنبوا عيوب المسؤولية غير المحدودة أثناء القيام بذلك. </a:t>
            </a:r>
          </a:p>
          <a:p>
            <a:pPr marL="342900" lvl="1" indent="-342900" algn="justLow" rtl="1">
              <a:lnSpc>
                <a:spcPct val="150000"/>
              </a:lnSpc>
              <a:buFont typeface="Arial" pitchFamily="34" charset="0"/>
              <a:buChar char="•"/>
            </a:pPr>
            <a:r>
              <a:rPr lang="ar-EG" sz="2000" dirty="0">
                <a:latin typeface="DejaVuSans-Bold_9o_4"/>
              </a:rPr>
              <a:t>نوعان من الشركاء الموصون:</a:t>
            </a:r>
          </a:p>
          <a:p>
            <a:pPr marL="800100" lvl="2" indent="-342900" algn="justLow" rtl="1">
              <a:lnSpc>
                <a:spcPct val="150000"/>
              </a:lnSpc>
              <a:buFont typeface="+mj-lt"/>
              <a:buAutoNum type="arabicPeriod"/>
            </a:pPr>
            <a:r>
              <a:rPr lang="ar-EG" sz="2000" b="1" dirty="0">
                <a:latin typeface="DejaVuSans-Bold_9o_4"/>
              </a:rPr>
              <a:t>الشركاء الصامتون</a:t>
            </a:r>
            <a:r>
              <a:rPr lang="ar-EG" sz="2000" dirty="0">
                <a:latin typeface="DejaVuSans-Bold_9o_4"/>
              </a:rPr>
              <a:t>: غير نشطين في الأعمال التجارية ولكن من المعروف عموما أنهم أعضاء في الشراكة.</a:t>
            </a:r>
          </a:p>
          <a:p>
            <a:pPr marL="800100" lvl="2" indent="-342900" algn="justLow" rtl="1">
              <a:lnSpc>
                <a:spcPct val="150000"/>
              </a:lnSpc>
              <a:buFont typeface="+mj-lt"/>
              <a:buAutoNum type="arabicPeriod"/>
            </a:pPr>
            <a:r>
              <a:rPr lang="ar-EG" sz="2000" b="1" dirty="0">
                <a:latin typeface="DejaVuSans-Bold_9o_4"/>
              </a:rPr>
              <a:t>الشركاء الخاملون</a:t>
            </a:r>
            <a:r>
              <a:rPr lang="ar-EG" sz="2000" dirty="0">
                <a:latin typeface="DejaVuSans-Bold_9o_4"/>
              </a:rPr>
              <a:t>: ليسوا نشطين ولا معروفين عموما بأنهم مرتبطون بالنشاط التجاري.</a:t>
            </a:r>
          </a:p>
        </p:txBody>
      </p:sp>
    </p:spTree>
    <p:extLst>
      <p:ext uri="{BB962C8B-B14F-4D97-AF65-F5344CB8AC3E}">
        <p14:creationId xmlns:p14="http://schemas.microsoft.com/office/powerpoint/2010/main" val="3122352728"/>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Advantages of partnership </a:t>
            </a:r>
          </a:p>
          <a:p>
            <a:r>
              <a:rPr lang="ar-EG" sz="2800" b="1" dirty="0">
                <a:solidFill>
                  <a:srgbClr val="00B0F0"/>
                </a:solidFill>
                <a:latin typeface="Alexandria" charset="0"/>
                <a:cs typeface="Alexandria" charset="0"/>
              </a:rPr>
              <a:t>مزايا الشراكة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42194"/>
            <a:ext cx="5731499"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635000" indent="-457200" algn="just">
              <a:lnSpc>
                <a:spcPct val="150000"/>
              </a:lnSpc>
              <a:spcBef>
                <a:spcPts val="1200"/>
              </a:spcBef>
              <a:buFont typeface="+mj-lt"/>
              <a:buAutoNum type="arabicPeriod" startAt="5"/>
            </a:pPr>
            <a:r>
              <a:rPr lang="en-US" altLang="x-none" sz="2200" b="1" dirty="0">
                <a:solidFill>
                  <a:prstClr val="black">
                    <a:hueOff val="0"/>
                    <a:satOff val="0"/>
                    <a:lumOff val="0"/>
                    <a:alphaOff val="0"/>
                  </a:prstClr>
                </a:solidFill>
                <a:latin typeface="Calibri" panose="020F0502020204030204"/>
              </a:rPr>
              <a:t>Minimal Government Regulation</a:t>
            </a:r>
            <a:r>
              <a:rPr lang="en-US" sz="2200" dirty="0">
                <a:solidFill>
                  <a:prstClr val="black">
                    <a:hueOff val="0"/>
                    <a:satOff val="0"/>
                    <a:lumOff val="0"/>
                    <a:alphaOff val="0"/>
                  </a:prstClr>
                </a:solidFill>
                <a:latin typeface="Calibri" panose="020F0502020204030204"/>
              </a:rPr>
              <a:t>.</a:t>
            </a:r>
          </a:p>
          <a:p>
            <a:pPr marL="635000" indent="-457200" algn="just">
              <a:lnSpc>
                <a:spcPct val="150000"/>
              </a:lnSpc>
              <a:spcBef>
                <a:spcPts val="1200"/>
              </a:spcBef>
              <a:buFont typeface="+mj-lt"/>
              <a:buAutoNum type="arabicPeriod" startAt="5"/>
            </a:pPr>
            <a:r>
              <a:rPr lang="en-US" sz="2200" b="1" dirty="0">
                <a:solidFill>
                  <a:prstClr val="black">
                    <a:hueOff val="0"/>
                    <a:satOff val="0"/>
                    <a:lumOff val="0"/>
                    <a:alphaOff val="0"/>
                  </a:prstClr>
                </a:solidFill>
                <a:latin typeface="Calibri" panose="020F0502020204030204"/>
              </a:rPr>
              <a:t>Flexibility</a:t>
            </a:r>
            <a:r>
              <a:rPr lang="en-US" sz="2200" dirty="0">
                <a:solidFill>
                  <a:prstClr val="black">
                    <a:hueOff val="0"/>
                    <a:satOff val="0"/>
                    <a:lumOff val="0"/>
                    <a:alphaOff val="0"/>
                  </a:prstClr>
                </a:solidFill>
                <a:latin typeface="Calibri" panose="020F0502020204030204"/>
              </a:rPr>
              <a:t>: Although not as flexible as a sole proprietorship, a partnership can generally react quickly to changing market conditions because the partners can respond quickly and creatively to new opportunities. In large partnerships, however, getting partners’ approval can slow a company’s strategic actions.  </a:t>
            </a:r>
            <a:endParaRPr lang="ar-EG" sz="2200" dirty="0">
              <a:solidFill>
                <a:prstClr val="black">
                  <a:hueOff val="0"/>
                  <a:satOff val="0"/>
                  <a:lumOff val="0"/>
                  <a:alphaOff val="0"/>
                </a:prstClr>
              </a:solidFill>
              <a:latin typeface="Calibri" panose="020F0502020204030204"/>
            </a:endParaRPr>
          </a:p>
        </p:txBody>
      </p:sp>
      <p:sp>
        <p:nvSpPr>
          <p:cNvPr id="10" name="Rectangle 3">
            <a:extLst>
              <a:ext uri="{FF2B5EF4-FFF2-40B4-BE49-F238E27FC236}">
                <a16:creationId xmlns:a16="http://schemas.microsoft.com/office/drawing/2014/main" id="{859773F7-759D-3792-1A5C-44A58779A2CD}"/>
              </a:ext>
            </a:extLst>
          </p:cNvPr>
          <p:cNvSpPr txBox="1">
            <a:spLocks noChangeArrowheads="1"/>
          </p:cNvSpPr>
          <p:nvPr/>
        </p:nvSpPr>
        <p:spPr>
          <a:xfrm>
            <a:off x="6384573" y="1555516"/>
            <a:ext cx="542301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lvl="1" indent="-457200" algn="justLow" rtl="1">
              <a:lnSpc>
                <a:spcPct val="150000"/>
              </a:lnSpc>
              <a:buFont typeface="+mj-lt"/>
              <a:buAutoNum type="arabicPeriod" startAt="4"/>
            </a:pPr>
            <a:r>
              <a:rPr lang="ar-EG" sz="2400" b="1" dirty="0">
                <a:latin typeface="DejaVuSans-Bold_9o_4"/>
              </a:rPr>
              <a:t>الحد الأدني من التنظيم الحكومي</a:t>
            </a:r>
          </a:p>
          <a:p>
            <a:pPr lvl="1" indent="-457200" algn="justLow" rtl="1">
              <a:lnSpc>
                <a:spcPct val="150000"/>
              </a:lnSpc>
              <a:buFont typeface="+mj-lt"/>
              <a:buAutoNum type="arabicPeriod" startAt="4"/>
            </a:pPr>
            <a:r>
              <a:rPr lang="ar-EG" sz="2400" b="1" dirty="0">
                <a:latin typeface="DejaVuSans-Bold_9o_4"/>
              </a:rPr>
              <a:t>المرونة</a:t>
            </a:r>
            <a:r>
              <a:rPr lang="ar-EG" sz="2400" dirty="0">
                <a:latin typeface="DejaVuSans-Bold_9o_4"/>
              </a:rPr>
              <a:t>: على الرغم من أنها ليست مرنة مثل الملكية الفردية ، إلا أن الشراكة يمكن أن تتفاعل بسرعة مع ظروف السوق المتغيرة لأن الشركاء يمكنهم الاستجابة بسرعة وإبداع للفرص الجديدة. ومع ذلك ، في الشراكات الكبيرة ، يمكن أن يؤدي الحصول على موافقة الشركاء إلى إبطاء الإجراءات الاستراتيجية للشركة.</a:t>
            </a:r>
          </a:p>
        </p:txBody>
      </p:sp>
    </p:spTree>
    <p:extLst>
      <p:ext uri="{BB962C8B-B14F-4D97-AF65-F5344CB8AC3E}">
        <p14:creationId xmlns:p14="http://schemas.microsoft.com/office/powerpoint/2010/main" val="4097245229"/>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Disadvantages of the Partnership</a:t>
            </a:r>
          </a:p>
          <a:p>
            <a:r>
              <a:rPr lang="ar-EG" sz="2800" b="1" dirty="0">
                <a:solidFill>
                  <a:srgbClr val="00B0F0"/>
                </a:solidFill>
                <a:latin typeface="Alexandria" charset="0"/>
                <a:cs typeface="Alexandria" charset="0"/>
              </a:rPr>
              <a:t>عيوب الشراكة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42194"/>
            <a:ext cx="5731499"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635000" indent="-457200" algn="just">
              <a:spcBef>
                <a:spcPts val="1200"/>
              </a:spcBef>
              <a:buFont typeface="+mj-lt"/>
              <a:buAutoNum type="arabicPeriod"/>
            </a:pPr>
            <a:r>
              <a:rPr lang="en-US" altLang="x-none" sz="2400" dirty="0">
                <a:solidFill>
                  <a:prstClr val="black">
                    <a:hueOff val="0"/>
                    <a:satOff val="0"/>
                    <a:lumOff val="0"/>
                    <a:alphaOff val="0"/>
                  </a:prstClr>
                </a:solidFill>
                <a:latin typeface="Calibri" panose="020F0502020204030204"/>
              </a:rPr>
              <a:t>Unlimited liability of at least one partner </a:t>
            </a:r>
          </a:p>
          <a:p>
            <a:pPr marL="635000" indent="-457200" algn="just">
              <a:spcBef>
                <a:spcPts val="1200"/>
              </a:spcBef>
              <a:buFont typeface="+mj-lt"/>
              <a:buAutoNum type="arabicPeriod"/>
            </a:pPr>
            <a:r>
              <a:rPr lang="en-US" altLang="x-none" sz="2400" dirty="0">
                <a:solidFill>
                  <a:prstClr val="black">
                    <a:hueOff val="0"/>
                    <a:satOff val="0"/>
                    <a:lumOff val="0"/>
                    <a:alphaOff val="0"/>
                  </a:prstClr>
                </a:solidFill>
                <a:latin typeface="Calibri" panose="020F0502020204030204"/>
              </a:rPr>
              <a:t>Limited capital accumulation compared with corporate form</a:t>
            </a:r>
          </a:p>
          <a:p>
            <a:pPr marL="635000" indent="-457200" algn="just">
              <a:spcBef>
                <a:spcPts val="1200"/>
              </a:spcBef>
              <a:buFont typeface="+mj-lt"/>
              <a:buAutoNum type="arabicPeriod"/>
            </a:pPr>
            <a:r>
              <a:rPr lang="en-US" altLang="x-none" sz="2400" dirty="0">
                <a:solidFill>
                  <a:prstClr val="black">
                    <a:hueOff val="0"/>
                    <a:satOff val="0"/>
                    <a:lumOff val="0"/>
                    <a:alphaOff val="0"/>
                  </a:prstClr>
                </a:solidFill>
                <a:latin typeface="Calibri" panose="020F0502020204030204"/>
              </a:rPr>
              <a:t>Difficulty in disposing of partnership interest (shares) without dissolving the partnership</a:t>
            </a:r>
          </a:p>
          <a:p>
            <a:pPr marL="635000" indent="-457200" algn="just">
              <a:spcBef>
                <a:spcPts val="1200"/>
              </a:spcBef>
              <a:buFont typeface="+mj-lt"/>
              <a:buAutoNum type="arabicPeriod"/>
            </a:pPr>
            <a:r>
              <a:rPr lang="en-US" altLang="x-none" sz="2400" dirty="0">
                <a:solidFill>
                  <a:prstClr val="black">
                    <a:hueOff val="0"/>
                    <a:satOff val="0"/>
                    <a:lumOff val="0"/>
                    <a:alphaOff val="0"/>
                  </a:prstClr>
                </a:solidFill>
                <a:latin typeface="Calibri" panose="020F0502020204030204"/>
              </a:rPr>
              <a:t>Potential for personality and authority conflicts</a:t>
            </a:r>
          </a:p>
          <a:p>
            <a:pPr marL="635000" indent="-457200" algn="just">
              <a:spcBef>
                <a:spcPts val="1200"/>
              </a:spcBef>
              <a:buFont typeface="+mj-lt"/>
              <a:buAutoNum type="arabicPeriod"/>
            </a:pPr>
            <a:r>
              <a:rPr lang="en-US" altLang="x-none" sz="2400" dirty="0">
                <a:solidFill>
                  <a:prstClr val="black">
                    <a:hueOff val="0"/>
                    <a:satOff val="0"/>
                    <a:lumOff val="0"/>
                    <a:alphaOff val="0"/>
                  </a:prstClr>
                </a:solidFill>
                <a:latin typeface="Calibri" panose="020F0502020204030204"/>
              </a:rPr>
              <a:t>Partners bound by law of agency</a:t>
            </a:r>
          </a:p>
        </p:txBody>
      </p:sp>
      <p:sp>
        <p:nvSpPr>
          <p:cNvPr id="10" name="Rectangle 3">
            <a:extLst>
              <a:ext uri="{FF2B5EF4-FFF2-40B4-BE49-F238E27FC236}">
                <a16:creationId xmlns:a16="http://schemas.microsoft.com/office/drawing/2014/main" id="{859773F7-759D-3792-1A5C-44A58779A2CD}"/>
              </a:ext>
            </a:extLst>
          </p:cNvPr>
          <p:cNvSpPr txBox="1">
            <a:spLocks noChangeArrowheads="1"/>
          </p:cNvSpPr>
          <p:nvPr/>
        </p:nvSpPr>
        <p:spPr>
          <a:xfrm>
            <a:off x="6384573" y="1555516"/>
            <a:ext cx="542301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lvl="1" indent="-457200" algn="justLow" rtl="1">
              <a:lnSpc>
                <a:spcPct val="200000"/>
              </a:lnSpc>
              <a:buFont typeface="+mj-lt"/>
              <a:buAutoNum type="arabicPeriod"/>
            </a:pPr>
            <a:r>
              <a:rPr lang="ar-EG" sz="2400" dirty="0">
                <a:latin typeface="DejaVuSans-Bold_9o_4"/>
              </a:rPr>
              <a:t>مسؤولية غير محدودة لشريك واحد على الأقل. </a:t>
            </a:r>
          </a:p>
          <a:p>
            <a:pPr lvl="1" indent="-457200" algn="justLow" rtl="1">
              <a:lnSpc>
                <a:spcPct val="200000"/>
              </a:lnSpc>
              <a:buFont typeface="+mj-lt"/>
              <a:buAutoNum type="arabicPeriod"/>
            </a:pPr>
            <a:r>
              <a:rPr lang="ar-EG" sz="2400" dirty="0">
                <a:latin typeface="DejaVuSans-Bold_9o_4"/>
              </a:rPr>
              <a:t>تراكم محدود لرأس المال مقارنة بأشكال الشركات.</a:t>
            </a:r>
          </a:p>
          <a:p>
            <a:pPr lvl="1" indent="-457200" algn="justLow" rtl="1">
              <a:lnSpc>
                <a:spcPct val="200000"/>
              </a:lnSpc>
              <a:buFont typeface="+mj-lt"/>
              <a:buAutoNum type="arabicPeriod"/>
            </a:pPr>
            <a:r>
              <a:rPr lang="ar-EG" sz="2400" dirty="0">
                <a:latin typeface="DejaVuSans-Bold_9o_4"/>
              </a:rPr>
              <a:t>صعوبة التصرف في مصلحة الشراكة (الأسهم) دون حل الشراكة.</a:t>
            </a:r>
          </a:p>
          <a:p>
            <a:pPr lvl="1" indent="-457200" algn="justLow" rtl="1">
              <a:lnSpc>
                <a:spcPct val="200000"/>
              </a:lnSpc>
              <a:buFont typeface="+mj-lt"/>
              <a:buAutoNum type="arabicPeriod"/>
            </a:pPr>
            <a:r>
              <a:rPr lang="ar-EG" sz="2400" dirty="0">
                <a:latin typeface="DejaVuSans-Bold_9o_4"/>
              </a:rPr>
              <a:t>احتمال تضارب الشخصية والسلطة.</a:t>
            </a:r>
          </a:p>
          <a:p>
            <a:pPr lvl="1" indent="-457200" algn="justLow" rtl="1">
              <a:lnSpc>
                <a:spcPct val="200000"/>
              </a:lnSpc>
              <a:buFont typeface="+mj-lt"/>
              <a:buAutoNum type="arabicPeriod"/>
            </a:pPr>
            <a:r>
              <a:rPr lang="ar-EG" sz="2400" dirty="0">
                <a:latin typeface="DejaVuSans-Bold_9o_4"/>
              </a:rPr>
              <a:t>الشركاء ملزمون بقانون الوكالة.</a:t>
            </a:r>
          </a:p>
        </p:txBody>
      </p:sp>
    </p:spTree>
    <p:extLst>
      <p:ext uri="{BB962C8B-B14F-4D97-AF65-F5344CB8AC3E}">
        <p14:creationId xmlns:p14="http://schemas.microsoft.com/office/powerpoint/2010/main" val="3356312113"/>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Disadvantages of the Partnership</a:t>
            </a:r>
          </a:p>
          <a:p>
            <a:r>
              <a:rPr lang="ar-EG" sz="2800" b="1" dirty="0">
                <a:solidFill>
                  <a:srgbClr val="00B0F0"/>
                </a:solidFill>
                <a:latin typeface="Alexandria" charset="0"/>
                <a:cs typeface="Alexandria" charset="0"/>
              </a:rPr>
              <a:t>عيوب الشراكة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42194"/>
            <a:ext cx="5731499"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635000" indent="-457200" algn="just">
              <a:spcBef>
                <a:spcPts val="1200"/>
              </a:spcBef>
              <a:buFont typeface="+mj-lt"/>
              <a:buAutoNum type="arabicPeriod"/>
            </a:pPr>
            <a:r>
              <a:rPr lang="en-US" altLang="x-none" sz="2000" b="1" dirty="0">
                <a:solidFill>
                  <a:prstClr val="black">
                    <a:hueOff val="0"/>
                    <a:satOff val="0"/>
                    <a:lumOff val="0"/>
                    <a:alphaOff val="0"/>
                  </a:prstClr>
                </a:solidFill>
                <a:latin typeface="Calibri" panose="020F0502020204030204"/>
              </a:rPr>
              <a:t>Unlimited liability of at least one partner</a:t>
            </a:r>
          </a:p>
          <a:p>
            <a:pPr marL="635000" indent="-457200" algn="just">
              <a:spcBef>
                <a:spcPts val="1200"/>
              </a:spcBef>
              <a:buFont typeface="Arial" pitchFamily="34" charset="0"/>
              <a:buChar char="•"/>
            </a:pPr>
            <a:r>
              <a:rPr lang="en-US" altLang="x-none" sz="2200" dirty="0">
                <a:solidFill>
                  <a:prstClr val="black">
                    <a:hueOff val="0"/>
                    <a:satOff val="0"/>
                    <a:lumOff val="0"/>
                    <a:alphaOff val="0"/>
                  </a:prstClr>
                </a:solidFill>
                <a:latin typeface="Calibri" panose="020F0502020204030204"/>
              </a:rPr>
              <a:t>At least one member of every partnership must be a general partner. </a:t>
            </a:r>
          </a:p>
          <a:p>
            <a:pPr marL="635000" indent="-457200" algn="just">
              <a:spcBef>
                <a:spcPts val="1200"/>
              </a:spcBef>
              <a:buFont typeface="Arial" pitchFamily="34" charset="0"/>
              <a:buChar char="•"/>
            </a:pPr>
            <a:r>
              <a:rPr lang="en-US" altLang="x-none" sz="2200" dirty="0">
                <a:solidFill>
                  <a:prstClr val="black">
                    <a:hueOff val="0"/>
                    <a:satOff val="0"/>
                    <a:lumOff val="0"/>
                    <a:alphaOff val="0"/>
                  </a:prstClr>
                </a:solidFill>
                <a:latin typeface="Calibri" panose="020F0502020204030204"/>
              </a:rPr>
              <a:t>The general partner has unlimited personal liability for any debts that remain after the partnerships assets are exhausted. </a:t>
            </a:r>
          </a:p>
          <a:p>
            <a:pPr marL="635000" indent="-457200" algn="just">
              <a:spcBef>
                <a:spcPts val="1200"/>
              </a:spcBef>
              <a:buFont typeface="Arial" pitchFamily="34" charset="0"/>
              <a:buChar char="•"/>
            </a:pPr>
            <a:r>
              <a:rPr lang="en-US" altLang="x-none" sz="2200" dirty="0">
                <a:solidFill>
                  <a:prstClr val="black">
                    <a:hueOff val="0"/>
                    <a:satOff val="0"/>
                    <a:lumOff val="0"/>
                    <a:alphaOff val="0"/>
                  </a:prstClr>
                </a:solidFill>
                <a:latin typeface="Calibri" panose="020F0502020204030204"/>
              </a:rPr>
              <a:t>In addition, general partners’ liability is joint and several, which means that creditors can hold all general partners equally responsible for the partnership’s debts or can collect the entire debt from just one partner. </a:t>
            </a:r>
          </a:p>
        </p:txBody>
      </p:sp>
      <p:sp>
        <p:nvSpPr>
          <p:cNvPr id="10" name="Rectangle 3">
            <a:extLst>
              <a:ext uri="{FF2B5EF4-FFF2-40B4-BE49-F238E27FC236}">
                <a16:creationId xmlns:a16="http://schemas.microsoft.com/office/drawing/2014/main" id="{859773F7-759D-3792-1A5C-44A58779A2CD}"/>
              </a:ext>
            </a:extLst>
          </p:cNvPr>
          <p:cNvSpPr txBox="1">
            <a:spLocks noChangeArrowheads="1"/>
          </p:cNvSpPr>
          <p:nvPr/>
        </p:nvSpPr>
        <p:spPr>
          <a:xfrm>
            <a:off x="6384573" y="1555516"/>
            <a:ext cx="542301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lvl="1" indent="-457200" algn="justLow" rtl="1">
              <a:buFont typeface="+mj-lt"/>
              <a:buAutoNum type="arabicPeriod"/>
            </a:pPr>
            <a:r>
              <a:rPr lang="ar-EG" sz="2000" b="1" dirty="0">
                <a:latin typeface="DejaVuSans-Bold_9o_4"/>
              </a:rPr>
              <a:t>مسؤولية غير محدودة لشريك واحد على الأقل</a:t>
            </a:r>
          </a:p>
          <a:p>
            <a:pPr lvl="1" indent="-457200" algn="justLow" rtl="1">
              <a:lnSpc>
                <a:spcPct val="150000"/>
              </a:lnSpc>
              <a:buFont typeface="Arial" pitchFamily="34" charset="0"/>
              <a:buChar char="•"/>
            </a:pPr>
            <a:r>
              <a:rPr lang="ar-EG" sz="2000" dirty="0">
                <a:latin typeface="DejaVuSans-Bold_9o_4"/>
              </a:rPr>
              <a:t>يجب أن يكون عضو واحد على الأقل من كل شراكة شريكا متضامنا. </a:t>
            </a:r>
          </a:p>
          <a:p>
            <a:pPr lvl="1" indent="-457200" algn="justLow" rtl="1">
              <a:lnSpc>
                <a:spcPct val="150000"/>
              </a:lnSpc>
              <a:buFont typeface="Arial" pitchFamily="34" charset="0"/>
              <a:buChar char="•"/>
            </a:pPr>
            <a:r>
              <a:rPr lang="ar-EG" sz="2000" dirty="0">
                <a:latin typeface="DejaVuSans-Bold_9o_4"/>
              </a:rPr>
              <a:t>يتحمل الشريك المتضامن مسؤولية شخصية غير محدودة عن أي ديون تبقى بعد استنفاد أصول الشراكات. </a:t>
            </a:r>
          </a:p>
          <a:p>
            <a:pPr lvl="1" indent="-457200" algn="justLow" rtl="1">
              <a:lnSpc>
                <a:spcPct val="150000"/>
              </a:lnSpc>
              <a:buFont typeface="Arial" pitchFamily="34" charset="0"/>
              <a:buChar char="•"/>
            </a:pPr>
            <a:r>
              <a:rPr lang="ar-EG" sz="2000" dirty="0">
                <a:latin typeface="DejaVuSans-Bold_9o_4"/>
              </a:rPr>
              <a:t>بالإضافة إلى ذلك ، فإن </a:t>
            </a:r>
            <a:r>
              <a:rPr lang="ar-EG" sz="2000">
                <a:latin typeface="DejaVuSans-Bold_9o_4"/>
              </a:rPr>
              <a:t>مسؤولية الشركاء المتضامنون مشتركة </a:t>
            </a:r>
            <a:r>
              <a:rPr lang="ar-EG" sz="2000" dirty="0">
                <a:latin typeface="DejaVuSans-Bold_9o_4"/>
              </a:rPr>
              <a:t>ومتعددة ، مما يعني أنه يمكن للدائنين تحميل جميع الشركاء المتضامنون المسؤولية بالتساوي عن ديون الشراكة أو يمكنهم تحصيل الدين بالكامل من شريك واحد فقط. </a:t>
            </a:r>
          </a:p>
        </p:txBody>
      </p:sp>
    </p:spTree>
    <p:extLst>
      <p:ext uri="{BB962C8B-B14F-4D97-AF65-F5344CB8AC3E}">
        <p14:creationId xmlns:p14="http://schemas.microsoft.com/office/powerpoint/2010/main" val="2280211330"/>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Disadvantages of the Partnership</a:t>
            </a:r>
          </a:p>
          <a:p>
            <a:r>
              <a:rPr lang="ar-EG" sz="2800" b="1" dirty="0">
                <a:solidFill>
                  <a:srgbClr val="00B0F0"/>
                </a:solidFill>
                <a:latin typeface="Alexandria" charset="0"/>
                <a:cs typeface="Alexandria" charset="0"/>
              </a:rPr>
              <a:t>عيوب الشراكة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42194"/>
            <a:ext cx="5731499"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635000" indent="-457200" algn="just">
              <a:spcBef>
                <a:spcPts val="1200"/>
              </a:spcBef>
              <a:buFont typeface="+mj-lt"/>
              <a:buAutoNum type="arabicPeriod" startAt="2"/>
            </a:pPr>
            <a:r>
              <a:rPr lang="en-US" altLang="x-none" sz="1800" b="1" dirty="0">
                <a:solidFill>
                  <a:prstClr val="black">
                    <a:hueOff val="0"/>
                    <a:satOff val="0"/>
                    <a:lumOff val="0"/>
                    <a:alphaOff val="0"/>
                  </a:prstClr>
                </a:solidFill>
                <a:latin typeface="Calibri" panose="020F0502020204030204"/>
              </a:rPr>
              <a:t>Capital accumulation</a:t>
            </a:r>
            <a:r>
              <a:rPr lang="en-US" altLang="x-none" sz="1800" dirty="0">
                <a:solidFill>
                  <a:prstClr val="black">
                    <a:hueOff val="0"/>
                    <a:satOff val="0"/>
                    <a:lumOff val="0"/>
                    <a:alphaOff val="0"/>
                  </a:prstClr>
                </a:solidFill>
                <a:latin typeface="Calibri" panose="020F0502020204030204"/>
              </a:rPr>
              <a:t>: Although the partnership form of ownership is superior to the proprietorship in its ability to attract capital, it is generally not as effective as the corporate form of ownership.</a:t>
            </a:r>
          </a:p>
          <a:p>
            <a:pPr marL="635000" indent="-457200" algn="just">
              <a:spcBef>
                <a:spcPts val="1200"/>
              </a:spcBef>
              <a:buFont typeface="+mj-lt"/>
              <a:buAutoNum type="arabicPeriod" startAt="2"/>
            </a:pPr>
            <a:r>
              <a:rPr lang="en-US" altLang="x-none" sz="1800" b="1" dirty="0">
                <a:solidFill>
                  <a:prstClr val="black">
                    <a:hueOff val="0"/>
                    <a:satOff val="0"/>
                    <a:lumOff val="0"/>
                    <a:alphaOff val="0"/>
                  </a:prstClr>
                </a:solidFill>
                <a:latin typeface="Calibri" panose="020F0502020204030204"/>
              </a:rPr>
              <a:t>Difficulty in disposing of partnership interest without dissolving the partnership</a:t>
            </a:r>
            <a:r>
              <a:rPr lang="en-US" altLang="x-none" sz="1800" dirty="0">
                <a:solidFill>
                  <a:prstClr val="black">
                    <a:hueOff val="0"/>
                    <a:satOff val="0"/>
                    <a:lumOff val="0"/>
                    <a:alphaOff val="0"/>
                  </a:prstClr>
                </a:solidFill>
                <a:latin typeface="Calibri" panose="020F0502020204030204"/>
              </a:rPr>
              <a:t>.</a:t>
            </a:r>
          </a:p>
          <a:p>
            <a:pPr marL="635000" indent="-457200" algn="just">
              <a:spcBef>
                <a:spcPts val="1200"/>
              </a:spcBef>
              <a:buFont typeface="+mj-lt"/>
              <a:buAutoNum type="arabicPeriod" startAt="2"/>
            </a:pPr>
            <a:r>
              <a:rPr lang="en-US" altLang="x-none" sz="1800" b="1" dirty="0">
                <a:solidFill>
                  <a:prstClr val="black">
                    <a:hueOff val="0"/>
                    <a:satOff val="0"/>
                    <a:lumOff val="0"/>
                    <a:alphaOff val="0"/>
                  </a:prstClr>
                </a:solidFill>
                <a:latin typeface="Calibri" panose="020F0502020204030204"/>
              </a:rPr>
              <a:t>Potential for personality and authority conflicts</a:t>
            </a:r>
            <a:r>
              <a:rPr lang="en-US" altLang="x-none" sz="1800" dirty="0">
                <a:solidFill>
                  <a:prstClr val="black">
                    <a:hueOff val="0"/>
                    <a:satOff val="0"/>
                    <a:lumOff val="0"/>
                    <a:alphaOff val="0"/>
                  </a:prstClr>
                </a:solidFill>
                <a:latin typeface="Calibri" panose="020F0502020204030204"/>
              </a:rPr>
              <a:t>: Making sure that partners’ work habits, goals, ethics, and general business philosophy are compatible is an important step in avoiding a nasty business divorce. </a:t>
            </a:r>
          </a:p>
          <a:p>
            <a:pPr marL="635000" indent="-457200" algn="just">
              <a:spcBef>
                <a:spcPts val="1200"/>
              </a:spcBef>
              <a:buFont typeface="+mj-lt"/>
              <a:buAutoNum type="arabicPeriod" startAt="2"/>
            </a:pPr>
            <a:r>
              <a:rPr lang="en-US" altLang="x-none" sz="1800" b="1" dirty="0">
                <a:solidFill>
                  <a:prstClr val="black">
                    <a:hueOff val="0"/>
                    <a:satOff val="0"/>
                    <a:lumOff val="0"/>
                    <a:alphaOff val="0"/>
                  </a:prstClr>
                </a:solidFill>
                <a:latin typeface="Calibri" panose="020F0502020204030204"/>
              </a:rPr>
              <a:t>Partners bound by law of agency</a:t>
            </a:r>
            <a:r>
              <a:rPr lang="en-US" altLang="x-none" sz="1800" dirty="0">
                <a:solidFill>
                  <a:prstClr val="black">
                    <a:hueOff val="0"/>
                    <a:satOff val="0"/>
                    <a:lumOff val="0"/>
                    <a:alphaOff val="0"/>
                  </a:prstClr>
                </a:solidFill>
                <a:latin typeface="Calibri" panose="020F0502020204030204"/>
              </a:rPr>
              <a:t>: Each partner is an agent for the business and can legally bind the partnership and, hence, the other partners, to contracts—even without the remaining partners’ knowledge or consent. </a:t>
            </a:r>
          </a:p>
        </p:txBody>
      </p:sp>
      <p:sp>
        <p:nvSpPr>
          <p:cNvPr id="10" name="Rectangle 3">
            <a:extLst>
              <a:ext uri="{FF2B5EF4-FFF2-40B4-BE49-F238E27FC236}">
                <a16:creationId xmlns:a16="http://schemas.microsoft.com/office/drawing/2014/main" id="{859773F7-759D-3792-1A5C-44A58779A2CD}"/>
              </a:ext>
            </a:extLst>
          </p:cNvPr>
          <p:cNvSpPr txBox="1">
            <a:spLocks noChangeArrowheads="1"/>
          </p:cNvSpPr>
          <p:nvPr/>
        </p:nvSpPr>
        <p:spPr>
          <a:xfrm>
            <a:off x="6384573" y="1555516"/>
            <a:ext cx="542301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lvl="1" indent="-457200" algn="justLow" rtl="1">
              <a:buFont typeface="+mj-lt"/>
              <a:buAutoNum type="arabicPeriod" startAt="2"/>
            </a:pPr>
            <a:r>
              <a:rPr lang="ar-EG" sz="2200" b="1" dirty="0">
                <a:latin typeface="DejaVuSans-Bold_9o_4"/>
              </a:rPr>
              <a:t>تراكم رأس المال</a:t>
            </a:r>
            <a:r>
              <a:rPr lang="ar-EG" sz="2200" dirty="0">
                <a:latin typeface="DejaVuSans-Bold_9o_4"/>
              </a:rPr>
              <a:t>: على الرغم من أن شكل ملكية الشراكة يتفوق على الملكية الفردية في قدرتها على جذب رأس المال ، إلا أنه بشكل عام ليس بنفس فعالية شكل ملكية الشركات.</a:t>
            </a:r>
          </a:p>
          <a:p>
            <a:pPr lvl="1" indent="-457200" algn="justLow" rtl="1">
              <a:buFont typeface="+mj-lt"/>
              <a:buAutoNum type="arabicPeriod" startAt="2"/>
            </a:pPr>
            <a:r>
              <a:rPr lang="ar-EG" sz="2200" b="1" dirty="0">
                <a:latin typeface="DejaVuSans-Bold_9o_4"/>
              </a:rPr>
              <a:t>صعوبة التصرف في مصلحة الشراكة دون فسخ الشراكة</a:t>
            </a:r>
            <a:r>
              <a:rPr lang="ar-EG" sz="2200" dirty="0">
                <a:latin typeface="DejaVuSans-Bold_9o_4"/>
              </a:rPr>
              <a:t>.</a:t>
            </a:r>
          </a:p>
          <a:p>
            <a:pPr lvl="1" indent="-457200" algn="justLow" rtl="1">
              <a:buFont typeface="+mj-lt"/>
              <a:buAutoNum type="arabicPeriod" startAt="2"/>
            </a:pPr>
            <a:r>
              <a:rPr lang="ar-EG" sz="2200" b="1" dirty="0">
                <a:latin typeface="DejaVuSans-Bold_9o_4"/>
              </a:rPr>
              <a:t>احتمال حدوث تضارب في الشخصية والسلطة</a:t>
            </a:r>
            <a:r>
              <a:rPr lang="ar-EG" sz="2200" dirty="0">
                <a:latin typeface="DejaVuSans-Bold_9o_4"/>
              </a:rPr>
              <a:t>: يُعد التأكد من توافق عادات عمل الشركاء وأهدافهم وأخلاقياتهم وفلسفة العمل العامة خطوة مهمة في تجنب الطلاق التجاري السيئ. </a:t>
            </a:r>
          </a:p>
          <a:p>
            <a:pPr lvl="1" indent="-457200" algn="justLow" rtl="1">
              <a:buFont typeface="+mj-lt"/>
              <a:buAutoNum type="arabicPeriod" startAt="2"/>
            </a:pPr>
            <a:r>
              <a:rPr lang="ar-EG" sz="2200" b="1" dirty="0">
                <a:latin typeface="DejaVuSans-Bold_9o_4"/>
              </a:rPr>
              <a:t>الشركاء الملزمون بقانون الوكالة</a:t>
            </a:r>
            <a:r>
              <a:rPr lang="ar-EG" sz="2200" dirty="0">
                <a:latin typeface="DejaVuSans-Bold_9o_4"/>
              </a:rPr>
              <a:t>: كل شريك هو وكيل للشركة ويمكنه تمثيل الشراكة قانوناً، وبالتالي يمكنه تمثيل الشركاء الآخرين في الشركة، بالعقود - حتى بدون علم الشركاء المتبقين أو موافقتهم. </a:t>
            </a:r>
          </a:p>
        </p:txBody>
      </p:sp>
    </p:spTree>
    <p:extLst>
      <p:ext uri="{BB962C8B-B14F-4D97-AF65-F5344CB8AC3E}">
        <p14:creationId xmlns:p14="http://schemas.microsoft.com/office/powerpoint/2010/main" val="1218686874"/>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19C489-75B3-911D-C88B-2B0F6A51D742}"/>
              </a:ext>
            </a:extLst>
          </p:cNvPr>
          <p:cNvSpPr>
            <a:spLocks noGrp="1"/>
          </p:cNvSpPr>
          <p:nvPr>
            <p:ph type="title"/>
          </p:nvPr>
        </p:nvSpPr>
        <p:spPr>
          <a:xfrm>
            <a:off x="795337" y="3098042"/>
            <a:ext cx="10601325" cy="1800566"/>
          </a:xfrm>
        </p:spPr>
        <p:txBody>
          <a:bodyPr vert="horz" lIns="91440" tIns="45720" rIns="91440" bIns="45720" rtlCol="0" anchor="b">
            <a:normAutofit/>
          </a:bodyPr>
          <a:lstStyle/>
          <a:p>
            <a:pPr algn="ctr"/>
            <a:r>
              <a:rPr lang="en-US" sz="4800" b="1" dirty="0">
                <a:solidFill>
                  <a:srgbClr val="C00000"/>
                </a:solidFill>
              </a:rPr>
              <a:t>CORPORATE</a:t>
            </a:r>
            <a:br>
              <a:rPr lang="en-US" sz="4800" b="1" dirty="0">
                <a:solidFill>
                  <a:srgbClr val="C00000"/>
                </a:solidFill>
              </a:rPr>
            </a:br>
            <a:r>
              <a:rPr lang="ar-EG" sz="4800" b="1" dirty="0">
                <a:solidFill>
                  <a:srgbClr val="C00000"/>
                </a:solidFill>
              </a:rPr>
              <a:t>شركات المساهمة</a:t>
            </a:r>
            <a:endParaRPr lang="en-US" sz="4800" b="1" kern="1200" dirty="0">
              <a:solidFill>
                <a:schemeClr val="tx1"/>
              </a:solidFill>
            </a:endParaRPr>
          </a:p>
        </p:txBody>
      </p:sp>
      <p:sp>
        <p:nvSpPr>
          <p:cNvPr id="3" name="Content Placeholder 2">
            <a:extLst>
              <a:ext uri="{FF2B5EF4-FFF2-40B4-BE49-F238E27FC236}">
                <a16:creationId xmlns:a16="http://schemas.microsoft.com/office/drawing/2014/main" id="{C56260A4-6097-8B36-4D1C-FF9FA960160B}"/>
              </a:ext>
            </a:extLst>
          </p:cNvPr>
          <p:cNvSpPr>
            <a:spLocks noGrp="1"/>
          </p:cNvSpPr>
          <p:nvPr>
            <p:ph idx="1"/>
          </p:nvPr>
        </p:nvSpPr>
        <p:spPr>
          <a:xfrm>
            <a:off x="896938" y="4898608"/>
            <a:ext cx="10601325" cy="1144884"/>
          </a:xfrm>
        </p:spPr>
        <p:txBody>
          <a:bodyPr vert="horz" lIns="91440" tIns="45720" rIns="91440" bIns="45720" rtlCol="0">
            <a:normAutofit/>
          </a:bodyPr>
          <a:lstStyle/>
          <a:p>
            <a:pPr marL="0" indent="0" algn="ctr">
              <a:buNone/>
            </a:pPr>
            <a:r>
              <a:rPr lang="en-US" sz="3200" b="1" i="0" u="none" strike="noStrike" kern="1200" dirty="0">
                <a:solidFill>
                  <a:schemeClr val="tx1"/>
                </a:solidFill>
                <a:effectLst/>
                <a:latin typeface="+mn-lt"/>
                <a:ea typeface="+mn-ea"/>
                <a:cs typeface="+mn-cs"/>
              </a:rPr>
              <a:t>Is a separate legal entity from its owners.</a:t>
            </a:r>
          </a:p>
          <a:p>
            <a:pPr marL="0" indent="0" algn="ctr">
              <a:buNone/>
            </a:pPr>
            <a:r>
              <a:rPr lang="ar-EG" sz="3200" b="1" dirty="0"/>
              <a:t>هو كيان قانوني منفصل عن أصحابه.</a:t>
            </a:r>
            <a:endParaRPr lang="en-US" sz="3200" b="1" i="0" u="none" strike="noStrike" kern="1200" dirty="0">
              <a:solidFill>
                <a:schemeClr val="tx1"/>
              </a:solidFill>
              <a:effectLst/>
              <a:latin typeface="+mn-lt"/>
              <a:ea typeface="+mn-ea"/>
              <a:cs typeface="+mn-cs"/>
            </a:endParaRPr>
          </a:p>
        </p:txBody>
      </p:sp>
      <p:sp>
        <p:nvSpPr>
          <p:cNvPr id="5" name="Slide Number Placeholder 4">
            <a:extLst>
              <a:ext uri="{FF2B5EF4-FFF2-40B4-BE49-F238E27FC236}">
                <a16:creationId xmlns:a16="http://schemas.microsoft.com/office/drawing/2014/main" id="{BE3C7958-29D1-B739-D501-547B6D6ED6CB}"/>
              </a:ext>
            </a:extLst>
          </p:cNvPr>
          <p:cNvSpPr>
            <a:spLocks noGrp="1"/>
          </p:cNvSpPr>
          <p:nvPr>
            <p:ph type="sldNum" sz="quarter" idx="12"/>
          </p:nvPr>
        </p:nvSpPr>
        <p:spPr>
          <a:xfrm>
            <a:off x="8610600" y="6159710"/>
            <a:ext cx="2743200" cy="365125"/>
          </a:xfrm>
        </p:spPr>
        <p:txBody>
          <a:bodyPr vert="horz" lIns="91440" tIns="45720" rIns="91440" bIns="45720" rtlCol="0" anchor="ctr">
            <a:normAutofit/>
          </a:bodyPr>
          <a:lstStyle/>
          <a:p>
            <a:pPr>
              <a:spcAft>
                <a:spcPts val="600"/>
              </a:spcAft>
            </a:pPr>
            <a:fld id="{FDED41F8-FC0F-4085-8150-313B6CF05213}" type="slidenum">
              <a:rPr lang="en-US">
                <a:solidFill>
                  <a:schemeClr val="bg1"/>
                </a:solidFill>
              </a:rPr>
              <a:pPr>
                <a:spcAft>
                  <a:spcPts val="600"/>
                </a:spcAft>
              </a:pPr>
              <a:t>21</a:t>
            </a:fld>
            <a:endParaRPr lang="en-US">
              <a:solidFill>
                <a:schemeClr val="bg1"/>
              </a:solidFill>
            </a:endParaRPr>
          </a:p>
        </p:txBody>
      </p:sp>
      <p:pic>
        <p:nvPicPr>
          <p:cNvPr id="6146" name="Picture 2" descr="Understanding Corporate Finance: A Comprehensive Guide">
            <a:extLst>
              <a:ext uri="{FF2B5EF4-FFF2-40B4-BE49-F238E27FC236}">
                <a16:creationId xmlns:a16="http://schemas.microsoft.com/office/drawing/2014/main" id="{CE6C888F-1BD5-BE2D-FA9D-B77620B985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30843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43293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Corporations</a:t>
            </a:r>
          </a:p>
          <a:p>
            <a:r>
              <a:rPr lang="ar-EG" sz="2800" b="1" dirty="0">
                <a:solidFill>
                  <a:srgbClr val="00B0F0"/>
                </a:solidFill>
                <a:latin typeface="Alexandria" charset="0"/>
                <a:cs typeface="Alexandria" charset="0"/>
              </a:rPr>
              <a:t>شركات المساهمة </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42194"/>
            <a:ext cx="7401941"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spcBef>
                <a:spcPts val="600"/>
              </a:spcBef>
              <a:buFont typeface="Arial" pitchFamily="34" charset="0"/>
              <a:buChar char="•"/>
            </a:pPr>
            <a:r>
              <a:rPr lang="en-US" altLang="x-none" sz="2400" dirty="0">
                <a:latin typeface="+mn-lt"/>
                <a:ea typeface="ＭＳ Ｐゴシック" panose="020B0600070205080204" pitchFamily="34" charset="-128"/>
              </a:rPr>
              <a:t>Types of corporations:</a:t>
            </a:r>
          </a:p>
          <a:p>
            <a:pPr marL="800100" lvl="2" indent="-342900">
              <a:spcBef>
                <a:spcPts val="600"/>
              </a:spcBef>
              <a:buFont typeface="Arial" pitchFamily="34" charset="0"/>
              <a:buChar char="•"/>
            </a:pPr>
            <a:r>
              <a:rPr lang="en-US" altLang="x-none" sz="2400" b="1" dirty="0">
                <a:solidFill>
                  <a:srgbClr val="0070C0"/>
                </a:solidFill>
                <a:latin typeface="+mn-lt"/>
                <a:ea typeface="ＭＳ Ｐゴシック" panose="020B0600070205080204" pitchFamily="34" charset="-128"/>
              </a:rPr>
              <a:t>Publicly held</a:t>
            </a:r>
            <a:r>
              <a:rPr lang="en-US" altLang="x-none" sz="2400" dirty="0">
                <a:latin typeface="+mn-lt"/>
                <a:ea typeface="ＭＳ Ｐゴシック" panose="020B0600070205080204" pitchFamily="34" charset="-128"/>
              </a:rPr>
              <a:t>: a corporation that has a large number of shareholders and whose stock usually is traded on one of the large stock exchanges.</a:t>
            </a:r>
          </a:p>
          <a:p>
            <a:pPr marL="800100" lvl="2" indent="-342900">
              <a:spcBef>
                <a:spcPts val="600"/>
              </a:spcBef>
              <a:buFont typeface="Arial" pitchFamily="34" charset="0"/>
              <a:buChar char="•"/>
            </a:pPr>
            <a:r>
              <a:rPr lang="en-US" altLang="x-none" sz="2400" b="1" dirty="0">
                <a:solidFill>
                  <a:srgbClr val="0070C0"/>
                </a:solidFill>
                <a:latin typeface="+mn-lt"/>
                <a:ea typeface="ＭＳ Ｐゴシック" panose="020B0600070205080204" pitchFamily="34" charset="-128"/>
              </a:rPr>
              <a:t>Closely held</a:t>
            </a:r>
            <a:r>
              <a:rPr lang="en-US" altLang="x-none" sz="2400" dirty="0">
                <a:solidFill>
                  <a:srgbClr val="0070C0"/>
                </a:solidFill>
                <a:latin typeface="+mn-lt"/>
                <a:ea typeface="ＭＳ Ｐゴシック" panose="020B0600070205080204" pitchFamily="34" charset="-128"/>
              </a:rPr>
              <a:t>:</a:t>
            </a:r>
            <a:r>
              <a:rPr lang="en-US" altLang="x-none" sz="2400" dirty="0">
                <a:latin typeface="+mn-lt"/>
                <a:ea typeface="ＭＳ Ｐゴシック" panose="020B0600070205080204" pitchFamily="34" charset="-128"/>
              </a:rPr>
              <a:t> a corporation in which shares are controlled by a relatively small number of people, often family members, relatives, or friends.   </a:t>
            </a:r>
            <a:endParaRPr lang="ar-EG" altLang="x-none" sz="2400" dirty="0">
              <a:latin typeface="+mn-lt"/>
              <a:ea typeface="ＭＳ Ｐゴシック" panose="020B0600070205080204" pitchFamily="34" charset="-128"/>
            </a:endParaRPr>
          </a:p>
          <a:p>
            <a:pPr marL="342900" lvl="1" indent="-342900" algn="justLow" rtl="1">
              <a:spcBef>
                <a:spcPts val="600"/>
              </a:spcBef>
              <a:buFont typeface="Arial" pitchFamily="34" charset="0"/>
              <a:buChar char="•"/>
            </a:pPr>
            <a:r>
              <a:rPr lang="ar-EG" altLang="x-none" sz="2400" dirty="0">
                <a:latin typeface="+mn-lt"/>
                <a:ea typeface="ＭＳ Ｐゴシック" panose="020B0600070205080204" pitchFamily="34" charset="-128"/>
              </a:rPr>
              <a:t>أنواع الشركات:</a:t>
            </a:r>
          </a:p>
          <a:p>
            <a:pPr marL="800100" lvl="3" indent="-342900" algn="justLow" rtl="1">
              <a:spcBef>
                <a:spcPts val="600"/>
              </a:spcBef>
              <a:buFont typeface="Arial" pitchFamily="34" charset="0"/>
              <a:buChar char="•"/>
            </a:pPr>
            <a:r>
              <a:rPr lang="ar-EG" altLang="x-none" sz="2400" b="1" dirty="0">
                <a:solidFill>
                  <a:srgbClr val="0070C0"/>
                </a:solidFill>
                <a:latin typeface="+mn-lt"/>
                <a:ea typeface="ＭＳ Ｐゴシック" panose="020B0600070205080204" pitchFamily="34" charset="-128"/>
              </a:rPr>
              <a:t>الشركات العامة: </a:t>
            </a:r>
            <a:r>
              <a:rPr lang="ar-EG" altLang="x-none" sz="2400" dirty="0">
                <a:latin typeface="+mn-lt"/>
                <a:ea typeface="ＭＳ Ｐゴシック" panose="020B0600070205080204" pitchFamily="34" charset="-128"/>
              </a:rPr>
              <a:t>هي الشركات التي لديها عدد كبير من المساهمين ويتم تداول أسهمها عادة في إحدى البورصات الكبرى.</a:t>
            </a:r>
          </a:p>
          <a:p>
            <a:pPr marL="800100" lvl="3" indent="-342900" algn="justLow" rtl="1">
              <a:spcBef>
                <a:spcPts val="600"/>
              </a:spcBef>
              <a:buFont typeface="Arial" pitchFamily="34" charset="0"/>
              <a:buChar char="•"/>
            </a:pPr>
            <a:r>
              <a:rPr lang="ar-EG" altLang="x-none" sz="2400" b="1" dirty="0">
                <a:solidFill>
                  <a:srgbClr val="0070C0"/>
                </a:solidFill>
                <a:latin typeface="+mn-lt"/>
                <a:ea typeface="ＭＳ Ｐゴシック" panose="020B0600070205080204" pitchFamily="34" charset="-128"/>
              </a:rPr>
              <a:t>الشركات المغلقة: </a:t>
            </a:r>
            <a:r>
              <a:rPr lang="ar-EG" altLang="x-none" sz="2400" dirty="0">
                <a:latin typeface="+mn-lt"/>
                <a:ea typeface="ＭＳ Ｐゴシック" panose="020B0600070205080204" pitchFamily="34" charset="-128"/>
              </a:rPr>
              <a:t>هي الشركات التي يتم التحكم في أسهمها من قبل عدد صغير نسبيًا من الأشخاص، غالبًا أفراد الأسرة أو الأقارب أو الأصدقاء.   </a:t>
            </a:r>
          </a:p>
        </p:txBody>
      </p:sp>
      <p:pic>
        <p:nvPicPr>
          <p:cNvPr id="11" name="Picture 4" descr="Corporation: What It Is and How to Form One">
            <a:extLst>
              <a:ext uri="{FF2B5EF4-FFF2-40B4-BE49-F238E27FC236}">
                <a16:creationId xmlns:a16="http://schemas.microsoft.com/office/drawing/2014/main" id="{38EF831A-EA30-F463-3A87-8C391D9E10AB}"/>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4815" t="8889" r="8519" b="12223"/>
          <a:stretch/>
        </p:blipFill>
        <p:spPr bwMode="auto">
          <a:xfrm>
            <a:off x="8015851" y="1676693"/>
            <a:ext cx="3968139" cy="49015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3782248"/>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Avoiding Legal Tangles</a:t>
            </a:r>
          </a:p>
          <a:p>
            <a:r>
              <a:rPr lang="ar-EG" sz="2800" b="1" dirty="0">
                <a:solidFill>
                  <a:srgbClr val="00B0F0"/>
                </a:solidFill>
                <a:latin typeface="Alexandria" charset="0"/>
                <a:cs typeface="Alexandria" charset="0"/>
              </a:rPr>
              <a:t>تجنب التعقيدات القانونية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42194"/>
            <a:ext cx="7401941"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spcBef>
                <a:spcPts val="600"/>
              </a:spcBef>
              <a:buFont typeface="Arial" pitchFamily="34" charset="0"/>
              <a:buChar char="•"/>
            </a:pPr>
            <a:r>
              <a:rPr lang="en-US" altLang="x-none" sz="2200" dirty="0">
                <a:latin typeface="+mn-lt"/>
                <a:ea typeface="ＭＳ Ｐゴシック" panose="020B0600070205080204" pitchFamily="34" charset="-128"/>
              </a:rPr>
              <a:t>Identify the company as a corporation by using “Inc.” or “Corporation” in the business name.</a:t>
            </a:r>
          </a:p>
          <a:p>
            <a:pPr marL="342900" indent="-342900">
              <a:spcBef>
                <a:spcPts val="600"/>
              </a:spcBef>
              <a:buFont typeface="Arial" pitchFamily="34" charset="0"/>
              <a:buChar char="•"/>
            </a:pPr>
            <a:r>
              <a:rPr lang="en-US" altLang="x-none" sz="2200" dirty="0">
                <a:latin typeface="+mn-lt"/>
                <a:ea typeface="ＭＳ Ｐゴシック" panose="020B0600070205080204" pitchFamily="34" charset="-128"/>
              </a:rPr>
              <a:t>File all reports and pay all necessary fees required by the state in a timely manner.</a:t>
            </a:r>
          </a:p>
          <a:p>
            <a:pPr marL="342900" indent="-342900">
              <a:spcBef>
                <a:spcPts val="600"/>
              </a:spcBef>
              <a:buFont typeface="Arial" pitchFamily="34" charset="0"/>
              <a:buChar char="•"/>
            </a:pPr>
            <a:r>
              <a:rPr lang="en-US" altLang="x-none" sz="2200" dirty="0">
                <a:latin typeface="+mn-lt"/>
                <a:ea typeface="ＭＳ Ｐゴシック" panose="020B0600070205080204" pitchFamily="34" charset="-128"/>
              </a:rPr>
              <a:t>Hold annual meetings to elect officers and directors.</a:t>
            </a:r>
          </a:p>
          <a:p>
            <a:pPr marL="342900" indent="-342900">
              <a:spcBef>
                <a:spcPts val="600"/>
              </a:spcBef>
              <a:buFont typeface="Arial" pitchFamily="34" charset="0"/>
              <a:buChar char="•"/>
            </a:pPr>
            <a:r>
              <a:rPr lang="en-US" altLang="x-none" sz="2200" dirty="0">
                <a:latin typeface="+mn-lt"/>
                <a:ea typeface="ＭＳ Ｐゴシック" panose="020B0600070205080204" pitchFamily="34" charset="-128"/>
              </a:rPr>
              <a:t>Keep minutes of every meeting (formal and informal) of the officers and directors.   </a:t>
            </a:r>
            <a:endParaRPr lang="ar-EG" altLang="x-none" sz="2200" dirty="0">
              <a:latin typeface="+mn-lt"/>
              <a:ea typeface="ＭＳ Ｐゴシック" panose="020B0600070205080204" pitchFamily="34" charset="-128"/>
            </a:endParaRPr>
          </a:p>
          <a:p>
            <a:pPr marL="342900" lvl="1" indent="-342900" algn="justLow" rtl="1">
              <a:spcBef>
                <a:spcPts val="600"/>
              </a:spcBef>
              <a:buFont typeface="Arial" pitchFamily="34" charset="0"/>
              <a:buChar char="•"/>
            </a:pPr>
            <a:r>
              <a:rPr lang="ar-EG" altLang="x-none" sz="2200" dirty="0">
                <a:latin typeface="+mn-lt"/>
                <a:ea typeface="ＭＳ Ｐゴシック" panose="020B0600070205080204" pitchFamily="34" charset="-128"/>
              </a:rPr>
              <a:t>حدد الشركة ككيان قانوني باستخدام "شركة محدودة" أو "شركة مساهمة" في اسمها التجاري.</a:t>
            </a:r>
          </a:p>
          <a:p>
            <a:pPr marL="342900" lvl="1" indent="-342900" algn="justLow" rtl="1">
              <a:spcBef>
                <a:spcPts val="600"/>
              </a:spcBef>
              <a:buFont typeface="Arial" pitchFamily="34" charset="0"/>
              <a:buChar char="•"/>
            </a:pPr>
            <a:r>
              <a:rPr lang="ar-EG" altLang="x-none" sz="2200" dirty="0">
                <a:latin typeface="+mn-lt"/>
                <a:ea typeface="ＭＳ Ｐゴシック" panose="020B0600070205080204" pitchFamily="34" charset="-128"/>
              </a:rPr>
              <a:t>قم بتقديم جميع التقارير ودفع الرسوم المطلوبة من قبل الدولة في الوقت المحدد.</a:t>
            </a:r>
          </a:p>
          <a:p>
            <a:pPr marL="342900" lvl="1" indent="-342900" algn="justLow" rtl="1">
              <a:spcBef>
                <a:spcPts val="600"/>
              </a:spcBef>
              <a:buFont typeface="Arial" pitchFamily="34" charset="0"/>
              <a:buChar char="•"/>
            </a:pPr>
            <a:r>
              <a:rPr lang="ar-EG" altLang="x-none" sz="2200" dirty="0">
                <a:latin typeface="+mn-lt"/>
                <a:ea typeface="ＭＳ Ｐゴシック" panose="020B0600070205080204" pitchFamily="34" charset="-128"/>
              </a:rPr>
              <a:t>عقد اجتماعات سنوية لانتخاب المسؤولين والمديرين.</a:t>
            </a:r>
          </a:p>
          <a:p>
            <a:pPr marL="342900" lvl="1" indent="-342900" algn="justLow" rtl="1">
              <a:spcBef>
                <a:spcPts val="600"/>
              </a:spcBef>
              <a:buFont typeface="Arial" pitchFamily="34" charset="0"/>
              <a:buChar char="•"/>
            </a:pPr>
            <a:r>
              <a:rPr lang="ar-EG" altLang="x-none" sz="2200" dirty="0">
                <a:latin typeface="+mn-lt"/>
                <a:ea typeface="ＭＳ Ｐゴシック" panose="020B0600070205080204" pitchFamily="34" charset="-128"/>
              </a:rPr>
              <a:t>احتفظ بمحاضر كل اجتماع (سواءً كان رسميًا أو غير رسمي) للمسؤولين والمديرين.   </a:t>
            </a:r>
          </a:p>
        </p:txBody>
      </p:sp>
      <p:pic>
        <p:nvPicPr>
          <p:cNvPr id="10" name="Picture 2" descr="5 Steps To Forming A Corporation To Protect Your Business">
            <a:extLst>
              <a:ext uri="{FF2B5EF4-FFF2-40B4-BE49-F238E27FC236}">
                <a16:creationId xmlns:a16="http://schemas.microsoft.com/office/drawing/2014/main" id="{0957D54B-B254-CB16-5FA0-4E4208CEF1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79475" y="1656037"/>
            <a:ext cx="3793123" cy="49221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9108959"/>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Avoiding Legal Tangles</a:t>
            </a:r>
          </a:p>
          <a:p>
            <a:r>
              <a:rPr lang="ar-EG" sz="2800" b="1" dirty="0">
                <a:solidFill>
                  <a:srgbClr val="00B0F0"/>
                </a:solidFill>
                <a:latin typeface="Alexandria" charset="0"/>
                <a:cs typeface="Alexandria" charset="0"/>
              </a:rPr>
              <a:t>تجنب التعقيدات القانونية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542194"/>
            <a:ext cx="1140073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Low">
              <a:lnSpc>
                <a:spcPct val="150000"/>
              </a:lnSpc>
              <a:spcBef>
                <a:spcPts val="600"/>
              </a:spcBef>
              <a:buFont typeface="Arial" pitchFamily="34" charset="0"/>
              <a:buChar char="•"/>
            </a:pPr>
            <a:r>
              <a:rPr lang="en-US" altLang="x-none" sz="2400" dirty="0">
                <a:latin typeface="+mn-lt"/>
                <a:ea typeface="ＭＳ Ｐゴシック" panose="020B0600070205080204" pitchFamily="34" charset="-128"/>
              </a:rPr>
              <a:t>Be sure that the corporation’s board makes all major decisions.</a:t>
            </a:r>
          </a:p>
          <a:p>
            <a:pPr marL="342900" indent="-342900" algn="justLow">
              <a:lnSpc>
                <a:spcPct val="150000"/>
              </a:lnSpc>
              <a:spcBef>
                <a:spcPts val="600"/>
              </a:spcBef>
              <a:buFont typeface="Arial" pitchFamily="34" charset="0"/>
              <a:buChar char="•"/>
            </a:pPr>
            <a:r>
              <a:rPr lang="en-US" altLang="x-none" sz="2400" dirty="0">
                <a:latin typeface="+mn-lt"/>
                <a:ea typeface="ＭＳ Ｐゴシック" panose="020B0600070205080204" pitchFamily="34" charset="-128"/>
              </a:rPr>
              <a:t>Make it clear that the business is a corporation – officers should sign all documents in the corporation’s name.</a:t>
            </a:r>
          </a:p>
          <a:p>
            <a:pPr marL="342900" indent="-342900" algn="justLow">
              <a:lnSpc>
                <a:spcPct val="150000"/>
              </a:lnSpc>
              <a:spcBef>
                <a:spcPts val="600"/>
              </a:spcBef>
              <a:buFont typeface="Arial" pitchFamily="34" charset="0"/>
              <a:buChar char="•"/>
            </a:pPr>
            <a:r>
              <a:rPr lang="en-US" altLang="x-none" sz="2400" dirty="0">
                <a:latin typeface="+mn-lt"/>
                <a:ea typeface="ＭＳ Ｐゴシック" panose="020B0600070205080204" pitchFamily="34" charset="-128"/>
              </a:rPr>
              <a:t>Keep corporate assets and the personal assets of the owners separate.    </a:t>
            </a:r>
            <a:endParaRPr lang="ar-EG" altLang="x-none" sz="2400" dirty="0">
              <a:latin typeface="+mn-lt"/>
              <a:ea typeface="ＭＳ Ｐゴシック" panose="020B0600070205080204" pitchFamily="34" charset="-128"/>
            </a:endParaRPr>
          </a:p>
          <a:p>
            <a:pPr marL="342900" lvl="1" indent="-342900" algn="justLow" rtl="1">
              <a:lnSpc>
                <a:spcPct val="150000"/>
              </a:lnSpc>
              <a:spcBef>
                <a:spcPts val="600"/>
              </a:spcBef>
              <a:buFont typeface="Arial" pitchFamily="34" charset="0"/>
              <a:buChar char="•"/>
            </a:pPr>
            <a:r>
              <a:rPr lang="ar-EG" altLang="x-none" sz="2400" dirty="0">
                <a:latin typeface="+mn-lt"/>
                <a:ea typeface="ＭＳ Ｐゴシック" panose="020B0600070205080204" pitchFamily="34" charset="-128"/>
              </a:rPr>
              <a:t>تأكد من أن مجلس إدارة الشركة يتخذ جميع القرارات الهامة.</a:t>
            </a:r>
          </a:p>
          <a:p>
            <a:pPr marL="342900" lvl="1" indent="-342900" algn="justLow" rtl="1">
              <a:lnSpc>
                <a:spcPct val="150000"/>
              </a:lnSpc>
              <a:spcBef>
                <a:spcPts val="600"/>
              </a:spcBef>
              <a:buFont typeface="Arial" pitchFamily="34" charset="0"/>
              <a:buChar char="•"/>
            </a:pPr>
            <a:r>
              <a:rPr lang="ar-EG" altLang="x-none" sz="2400" dirty="0">
                <a:latin typeface="+mn-lt"/>
                <a:ea typeface="ＭＳ Ｐゴシック" panose="020B0600070205080204" pitchFamily="34" charset="-128"/>
              </a:rPr>
              <a:t>وضح أن الشركة كيان قانوني مستقل – يجب أن يوقع المسؤولون جميع المستندات باسم الشركة.</a:t>
            </a:r>
          </a:p>
          <a:p>
            <a:pPr marL="342900" lvl="1" indent="-342900" algn="justLow" rtl="1">
              <a:lnSpc>
                <a:spcPct val="150000"/>
              </a:lnSpc>
              <a:spcBef>
                <a:spcPts val="600"/>
              </a:spcBef>
              <a:buFont typeface="Arial" pitchFamily="34" charset="0"/>
              <a:buChar char="•"/>
            </a:pPr>
            <a:r>
              <a:rPr lang="ar-EG" altLang="x-none" sz="2400" dirty="0">
                <a:latin typeface="+mn-lt"/>
                <a:ea typeface="ＭＳ Ｐゴシック" panose="020B0600070205080204" pitchFamily="34" charset="-128"/>
              </a:rPr>
              <a:t>احتفظ بأصول الشركة منفصلة عن الأصول الشخصية للمالكين.</a:t>
            </a:r>
          </a:p>
        </p:txBody>
      </p:sp>
    </p:spTree>
    <p:extLst>
      <p:ext uri="{BB962C8B-B14F-4D97-AF65-F5344CB8AC3E}">
        <p14:creationId xmlns:p14="http://schemas.microsoft.com/office/powerpoint/2010/main" val="4002134099"/>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19C489-75B3-911D-C88B-2B0F6A51D742}"/>
              </a:ext>
            </a:extLst>
          </p:cNvPr>
          <p:cNvSpPr>
            <a:spLocks noGrp="1"/>
          </p:cNvSpPr>
          <p:nvPr>
            <p:ph type="title"/>
          </p:nvPr>
        </p:nvSpPr>
        <p:spPr>
          <a:xfrm>
            <a:off x="0" y="1849156"/>
            <a:ext cx="4667535" cy="2602366"/>
          </a:xfrm>
        </p:spPr>
        <p:txBody>
          <a:bodyPr vert="horz" lIns="91440" tIns="45720" rIns="91440" bIns="45720" rtlCol="0" anchor="ctr">
            <a:normAutofit/>
          </a:bodyPr>
          <a:lstStyle/>
          <a:p>
            <a:pPr algn="ctr" rtl="1"/>
            <a:r>
              <a:rPr lang="en-US" sz="4800" b="1" dirty="0">
                <a:solidFill>
                  <a:srgbClr val="C00000"/>
                </a:solidFill>
              </a:rPr>
              <a:t>C CORPORATE</a:t>
            </a:r>
            <a:br>
              <a:rPr lang="en-US" sz="4800" b="1" dirty="0">
                <a:solidFill>
                  <a:srgbClr val="C00000"/>
                </a:solidFill>
              </a:rPr>
            </a:br>
            <a:r>
              <a:rPr lang="ar-EG" sz="4800" b="1" dirty="0">
                <a:solidFill>
                  <a:srgbClr val="C00000"/>
                </a:solidFill>
              </a:rPr>
              <a:t>الشركة من النوع </a:t>
            </a:r>
            <a:r>
              <a:rPr lang="en-US" sz="4800" b="1" dirty="0">
                <a:solidFill>
                  <a:srgbClr val="C00000"/>
                </a:solidFill>
              </a:rPr>
              <a:t>C</a:t>
            </a:r>
            <a:endParaRPr lang="en-US" sz="4800" b="1" kern="1200" dirty="0">
              <a:solidFill>
                <a:schemeClr val="tx1"/>
              </a:solidFill>
            </a:endParaRPr>
          </a:p>
        </p:txBody>
      </p:sp>
      <p:sp>
        <p:nvSpPr>
          <p:cNvPr id="5" name="Slide Number Placeholder 4">
            <a:extLst>
              <a:ext uri="{FF2B5EF4-FFF2-40B4-BE49-F238E27FC236}">
                <a16:creationId xmlns:a16="http://schemas.microsoft.com/office/drawing/2014/main" id="{BE3C7958-29D1-B739-D501-547B6D6ED6CB}"/>
              </a:ext>
            </a:extLst>
          </p:cNvPr>
          <p:cNvSpPr>
            <a:spLocks noGrp="1"/>
          </p:cNvSpPr>
          <p:nvPr>
            <p:ph type="sldNum" sz="quarter" idx="12"/>
          </p:nvPr>
        </p:nvSpPr>
        <p:spPr>
          <a:xfrm>
            <a:off x="8610600" y="6159710"/>
            <a:ext cx="2743200" cy="365125"/>
          </a:xfrm>
        </p:spPr>
        <p:txBody>
          <a:bodyPr vert="horz" lIns="91440" tIns="45720" rIns="91440" bIns="45720" rtlCol="0" anchor="ctr">
            <a:normAutofit/>
          </a:bodyPr>
          <a:lstStyle/>
          <a:p>
            <a:pPr>
              <a:spcAft>
                <a:spcPts val="600"/>
              </a:spcAft>
            </a:pPr>
            <a:fld id="{FDED41F8-FC0F-4085-8150-313B6CF05213}" type="slidenum">
              <a:rPr lang="en-US">
                <a:solidFill>
                  <a:schemeClr val="bg1"/>
                </a:solidFill>
              </a:rPr>
              <a:pPr>
                <a:spcAft>
                  <a:spcPts val="600"/>
                </a:spcAft>
              </a:pPr>
              <a:t>25</a:t>
            </a:fld>
            <a:endParaRPr lang="en-US">
              <a:solidFill>
                <a:schemeClr val="bg1"/>
              </a:solidFill>
            </a:endParaRPr>
          </a:p>
        </p:txBody>
      </p:sp>
      <p:pic>
        <p:nvPicPr>
          <p:cNvPr id="7" name="Picture 6" descr="Tall office building looking up">
            <a:extLst>
              <a:ext uri="{FF2B5EF4-FFF2-40B4-BE49-F238E27FC236}">
                <a16:creationId xmlns:a16="http://schemas.microsoft.com/office/drawing/2014/main" id="{0ED928D6-AD75-68EB-1C3F-42B246E3842C}"/>
              </a:ext>
            </a:extLst>
          </p:cNvPr>
          <p:cNvPicPr>
            <a:picLocks noChangeAspect="1"/>
          </p:cNvPicPr>
          <p:nvPr/>
        </p:nvPicPr>
        <p:blipFill rotWithShape="1">
          <a:blip r:embed="rId2"/>
          <a:srcRect l="22493" r="18618" b="-1"/>
          <a:stretch/>
        </p:blipFill>
        <p:spPr>
          <a:xfrm>
            <a:off x="4667535" y="10"/>
            <a:ext cx="7524466" cy="6857992"/>
          </a:xfrm>
          <a:prstGeom prst="rect">
            <a:avLst/>
          </a:prstGeom>
        </p:spPr>
      </p:pic>
    </p:spTree>
    <p:extLst>
      <p:ext uri="{BB962C8B-B14F-4D97-AF65-F5344CB8AC3E}">
        <p14:creationId xmlns:p14="http://schemas.microsoft.com/office/powerpoint/2010/main" val="319975092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 CORPORATE</a:t>
            </a:r>
          </a:p>
          <a:p>
            <a:pPr rtl="1"/>
            <a:r>
              <a:rPr lang="ar-EG" sz="2800" b="1" dirty="0">
                <a:solidFill>
                  <a:srgbClr val="00B0F0"/>
                </a:solidFill>
                <a:latin typeface="Alexandria" charset="0"/>
                <a:cs typeface="Alexandria" charset="0"/>
              </a:rPr>
              <a:t>الشركة من النوع </a:t>
            </a:r>
            <a:r>
              <a:rPr lang="en-US" sz="2800" b="1" dirty="0">
                <a:solidFill>
                  <a:srgbClr val="00B0F0"/>
                </a:solidFill>
                <a:latin typeface="Alexandria" charset="0"/>
                <a:cs typeface="Alexandria" charset="0"/>
              </a:rPr>
              <a:t>C</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7" name="Rectangle 3">
            <a:extLst>
              <a:ext uri="{FF2B5EF4-FFF2-40B4-BE49-F238E27FC236}">
                <a16:creationId xmlns:a16="http://schemas.microsoft.com/office/drawing/2014/main" id="{859773F7-759D-3792-1A5C-44A58779A2CD}"/>
              </a:ext>
            </a:extLst>
          </p:cNvPr>
          <p:cNvSpPr txBox="1">
            <a:spLocks noChangeArrowheads="1"/>
          </p:cNvSpPr>
          <p:nvPr/>
        </p:nvSpPr>
        <p:spPr>
          <a:xfrm>
            <a:off x="390931" y="1605258"/>
            <a:ext cx="1140073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Low">
              <a:spcBef>
                <a:spcPts val="600"/>
              </a:spcBef>
              <a:buFont typeface="Arial" pitchFamily="34" charset="0"/>
              <a:buChar char="•"/>
            </a:pPr>
            <a:r>
              <a:rPr lang="en-US" altLang="x-none" sz="2400" dirty="0">
                <a:latin typeface="+mn-lt"/>
                <a:ea typeface="ＭＳ Ｐゴシック" panose="020B0600070205080204" pitchFamily="34" charset="-128"/>
              </a:rPr>
              <a:t>Traditional form of incorporation.</a:t>
            </a:r>
          </a:p>
          <a:p>
            <a:pPr marL="342900" indent="-342900" algn="justLow">
              <a:spcBef>
                <a:spcPts val="600"/>
              </a:spcBef>
              <a:buFont typeface="Arial" pitchFamily="34" charset="0"/>
              <a:buChar char="•"/>
            </a:pPr>
            <a:r>
              <a:rPr lang="en-US" altLang="x-none" sz="2400" dirty="0">
                <a:latin typeface="+mn-lt"/>
                <a:ea typeface="ＭＳ Ｐゴシック" panose="020B0600070205080204" pitchFamily="34" charset="-128"/>
              </a:rPr>
              <a:t>Pays taxes at the corporate tax rate and stockholders also pay taxes on dividends they receive at their individual tax rates.</a:t>
            </a:r>
          </a:p>
          <a:p>
            <a:pPr marL="342900" indent="-342900" algn="justLow">
              <a:spcBef>
                <a:spcPts val="600"/>
              </a:spcBef>
              <a:buFont typeface="Arial" pitchFamily="34" charset="0"/>
              <a:buChar char="•"/>
            </a:pPr>
            <a:r>
              <a:rPr lang="en-US" altLang="x-none" sz="2400" dirty="0">
                <a:latin typeface="+mn-lt"/>
                <a:ea typeface="ＭＳ Ｐゴシック" panose="020B0600070205080204" pitchFamily="34" charset="-128"/>
              </a:rPr>
              <a:t>Double taxation: a disadvantage of the corporate form of ownership in which the corporation’s profits are taxed twice, once at the corporate rate and again at the individual rate on the portion of profits distributed to shareholders as dividends.    </a:t>
            </a:r>
            <a:endParaRPr lang="ar-EG" altLang="x-none" sz="2400" dirty="0">
              <a:latin typeface="+mn-lt"/>
              <a:ea typeface="ＭＳ Ｐゴシック" panose="020B0600070205080204" pitchFamily="34" charset="-128"/>
            </a:endParaRPr>
          </a:p>
          <a:p>
            <a:pPr marL="342900" lvl="1" indent="-342900" algn="justLow" rtl="1">
              <a:spcBef>
                <a:spcPts val="600"/>
              </a:spcBef>
              <a:buFont typeface="Arial" pitchFamily="34" charset="0"/>
              <a:buChar char="•"/>
            </a:pPr>
            <a:r>
              <a:rPr lang="ar-EG" altLang="x-none" sz="2400" dirty="0">
                <a:latin typeface="+mn-lt"/>
                <a:ea typeface="ＭＳ Ｐゴシック" panose="020B0600070205080204" pitchFamily="34" charset="-128"/>
              </a:rPr>
              <a:t>الشكل التقليدي للتأسيس.</a:t>
            </a:r>
          </a:p>
          <a:p>
            <a:pPr marL="342900" lvl="1" indent="-342900" algn="justLow" rtl="1">
              <a:spcBef>
                <a:spcPts val="600"/>
              </a:spcBef>
              <a:buFont typeface="Arial" pitchFamily="34" charset="0"/>
              <a:buChar char="•"/>
            </a:pPr>
            <a:r>
              <a:rPr lang="ar-EG" altLang="x-none" sz="2400" dirty="0">
                <a:latin typeface="+mn-lt"/>
                <a:ea typeface="ＭＳ Ｐゴシック" panose="020B0600070205080204" pitchFamily="34" charset="-128"/>
              </a:rPr>
              <a:t>تدفع الشركة الضرائب وفقًا لمعدل ضريبة الشركات، كما يدفع حملة الأسهم ضرائب على الأرباح الموزعة (التوزيعات) وفقًا لمعدلات الضرائب الفردية الخاصة بهم.</a:t>
            </a:r>
          </a:p>
          <a:p>
            <a:pPr marL="342900" lvl="1" indent="-342900" algn="justLow" rtl="1">
              <a:spcBef>
                <a:spcPts val="600"/>
              </a:spcBef>
              <a:buFont typeface="Arial" pitchFamily="34" charset="0"/>
              <a:buChar char="•"/>
            </a:pPr>
            <a:r>
              <a:rPr lang="ar-EG" altLang="x-none" sz="2400" dirty="0">
                <a:latin typeface="+mn-lt"/>
                <a:ea typeface="ＭＳ Ｐゴシック" panose="020B0600070205080204" pitchFamily="34" charset="-128"/>
              </a:rPr>
              <a:t>الازدواج الضريبي: عيب في شكل ملكية الشركات، حيث تُفرض الضرائب على أرباح الشركة مرتين؛ مرة بمعدل ضريبة الشركات، ومرة أخرى بمعدل الضريبة الفردي على الجزء من الأرباح الذي يتم توزيعه على المساهمين كتوزيعات.</a:t>
            </a:r>
          </a:p>
        </p:txBody>
      </p:sp>
    </p:spTree>
    <p:extLst>
      <p:ext uri="{BB962C8B-B14F-4D97-AF65-F5344CB8AC3E}">
        <p14:creationId xmlns:p14="http://schemas.microsoft.com/office/powerpoint/2010/main" val="4058036531"/>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 Corporate Advantages</a:t>
            </a:r>
          </a:p>
          <a:p>
            <a:pPr rtl="1"/>
            <a:r>
              <a:rPr lang="ar-EG" sz="2800" b="1" dirty="0">
                <a:solidFill>
                  <a:srgbClr val="00B0F0"/>
                </a:solidFill>
                <a:latin typeface="Alexandria" charset="0"/>
                <a:cs typeface="Alexandria" charset="0"/>
              </a:rPr>
              <a:t>مزايا الشركة من النوع </a:t>
            </a:r>
            <a:r>
              <a:rPr lang="en-US" sz="2800" b="1" dirty="0">
                <a:solidFill>
                  <a:srgbClr val="00B0F0"/>
                </a:solidFill>
                <a:latin typeface="Alexandria" charset="0"/>
                <a:cs typeface="Alexandria" charset="0"/>
              </a:rPr>
              <a:t>C</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a16="http://schemas.microsoft.com/office/drawing/2014/main" id="{859773F7-759D-3792-1A5C-44A58779A2CD}"/>
              </a:ext>
            </a:extLst>
          </p:cNvPr>
          <p:cNvSpPr txBox="1">
            <a:spLocks noChangeArrowheads="1"/>
          </p:cNvSpPr>
          <p:nvPr/>
        </p:nvSpPr>
        <p:spPr>
          <a:xfrm>
            <a:off x="154442" y="1573726"/>
            <a:ext cx="6277890"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63550" indent="-285750" algn="just">
              <a:spcBef>
                <a:spcPts val="1200"/>
              </a:spcBef>
              <a:buFont typeface="Arial" pitchFamily="34" charset="0"/>
              <a:buChar char="•"/>
            </a:pPr>
            <a:r>
              <a:rPr lang="en-US" altLang="x-none" sz="1600" dirty="0">
                <a:solidFill>
                  <a:prstClr val="black">
                    <a:hueOff val="0"/>
                    <a:satOff val="0"/>
                    <a:lumOff val="0"/>
                    <a:alphaOff val="0"/>
                  </a:prstClr>
                </a:solidFill>
                <a:latin typeface="Calibri" panose="020F0502020204030204"/>
              </a:rPr>
              <a:t>Limited liability: Generally, corporate shareholders are not personally liable for the debts, liabilities, and obligations of the C corporation.</a:t>
            </a:r>
          </a:p>
          <a:p>
            <a:pPr marL="463550" indent="-285750" algn="just">
              <a:spcBef>
                <a:spcPts val="1200"/>
              </a:spcBef>
              <a:buFont typeface="Arial" pitchFamily="34" charset="0"/>
              <a:buChar char="•"/>
            </a:pPr>
            <a:r>
              <a:rPr lang="en-US" altLang="x-none" sz="1600" dirty="0">
                <a:solidFill>
                  <a:prstClr val="black">
                    <a:hueOff val="0"/>
                    <a:satOff val="0"/>
                    <a:lumOff val="0"/>
                    <a:alphaOff val="0"/>
                  </a:prstClr>
                </a:solidFill>
                <a:latin typeface="Calibri" panose="020F0502020204030204"/>
              </a:rPr>
              <a:t>No limit on shareholders: C corporations are not limited to 100 shareholders. C-corps are an excellent option for businesses that intend to go public or have a large number of shareholders.</a:t>
            </a:r>
          </a:p>
          <a:p>
            <a:pPr marL="463550" indent="-285750" algn="just">
              <a:spcBef>
                <a:spcPts val="1200"/>
              </a:spcBef>
              <a:buFont typeface="Arial" pitchFamily="34" charset="0"/>
              <a:buChar char="•"/>
            </a:pPr>
            <a:r>
              <a:rPr lang="en-US" altLang="x-none" sz="1600" dirty="0">
                <a:solidFill>
                  <a:prstClr val="black">
                    <a:hueOff val="0"/>
                    <a:satOff val="0"/>
                    <a:lumOff val="0"/>
                    <a:alphaOff val="0"/>
                  </a:prstClr>
                </a:solidFill>
                <a:latin typeface="Calibri" panose="020F0502020204030204"/>
              </a:rPr>
              <a:t>Open to international business owners: A C corporation’s shareholders are not limited by citizenship or residence. In contrast, S corporations restrict shareholders to citizens or residents.</a:t>
            </a:r>
          </a:p>
          <a:p>
            <a:pPr marL="463550" indent="-285750" algn="just">
              <a:spcBef>
                <a:spcPts val="1200"/>
              </a:spcBef>
              <a:buFont typeface="Arial" pitchFamily="34" charset="0"/>
              <a:buChar char="•"/>
            </a:pPr>
            <a:r>
              <a:rPr lang="en-US" altLang="x-none" sz="1600" dirty="0">
                <a:solidFill>
                  <a:prstClr val="black">
                    <a:hueOff val="0"/>
                    <a:satOff val="0"/>
                    <a:lumOff val="0"/>
                    <a:alphaOff val="0"/>
                  </a:prstClr>
                </a:solidFill>
                <a:latin typeface="Calibri" panose="020F0502020204030204"/>
              </a:rPr>
              <a:t>Ability to take on investors: C corporations aren’t limited to non-entity investors. This means your C-</a:t>
            </a:r>
            <a:r>
              <a:rPr lang="en-US" altLang="x-none" sz="1600" dirty="0" err="1">
                <a:solidFill>
                  <a:prstClr val="black">
                    <a:hueOff val="0"/>
                    <a:satOff val="0"/>
                    <a:lumOff val="0"/>
                    <a:alphaOff val="0"/>
                  </a:prstClr>
                </a:solidFill>
                <a:latin typeface="Calibri" panose="020F0502020204030204"/>
              </a:rPr>
              <a:t>corp</a:t>
            </a:r>
            <a:r>
              <a:rPr lang="en-US" altLang="x-none" sz="1600" dirty="0">
                <a:solidFill>
                  <a:prstClr val="black">
                    <a:hueOff val="0"/>
                    <a:satOff val="0"/>
                    <a:lumOff val="0"/>
                    <a:alphaOff val="0"/>
                  </a:prstClr>
                </a:solidFill>
                <a:latin typeface="Calibri" panose="020F0502020204030204"/>
              </a:rPr>
              <a:t> can accept investments from individuals, partnerships, or other corporations.</a:t>
            </a:r>
          </a:p>
          <a:p>
            <a:pPr marL="463550" indent="-285750" algn="just">
              <a:spcBef>
                <a:spcPts val="1200"/>
              </a:spcBef>
              <a:buFont typeface="Arial" pitchFamily="34" charset="0"/>
              <a:buChar char="•"/>
            </a:pPr>
            <a:r>
              <a:rPr lang="en-US" altLang="x-none" sz="1600" dirty="0">
                <a:solidFill>
                  <a:prstClr val="black">
                    <a:hueOff val="0"/>
                    <a:satOff val="0"/>
                    <a:lumOff val="0"/>
                    <a:alphaOff val="0"/>
                  </a:prstClr>
                </a:solidFill>
                <a:latin typeface="Calibri" panose="020F0502020204030204"/>
              </a:rPr>
              <a:t>Flexible shareholder voting: C corporations can issue multiple classes of stock with different voting rights. </a:t>
            </a:r>
          </a:p>
          <a:p>
            <a:pPr marL="463550" indent="-285750" algn="just">
              <a:spcBef>
                <a:spcPts val="1200"/>
              </a:spcBef>
              <a:buFont typeface="Arial" pitchFamily="34" charset="0"/>
              <a:buChar char="•"/>
            </a:pPr>
            <a:r>
              <a:rPr lang="en-US" altLang="x-none" sz="1600" dirty="0">
                <a:solidFill>
                  <a:prstClr val="black">
                    <a:hueOff val="0"/>
                    <a:satOff val="0"/>
                    <a:lumOff val="0"/>
                    <a:alphaOff val="0"/>
                  </a:prstClr>
                </a:solidFill>
                <a:latin typeface="Calibri" panose="020F0502020204030204"/>
              </a:rPr>
              <a:t>Tax-deductible business expenses: A C corporation can deduct business expenses like salaries, rents, advertising costs, and employee benefits on its tax return.</a:t>
            </a:r>
          </a:p>
        </p:txBody>
      </p:sp>
      <p:sp>
        <p:nvSpPr>
          <p:cNvPr id="10" name="Rectangle 3">
            <a:extLst>
              <a:ext uri="{FF2B5EF4-FFF2-40B4-BE49-F238E27FC236}">
                <a16:creationId xmlns:a16="http://schemas.microsoft.com/office/drawing/2014/main" id="{859773F7-759D-3792-1A5C-44A58779A2CD}"/>
              </a:ext>
            </a:extLst>
          </p:cNvPr>
          <p:cNvSpPr txBox="1">
            <a:spLocks noChangeArrowheads="1"/>
          </p:cNvSpPr>
          <p:nvPr/>
        </p:nvSpPr>
        <p:spPr>
          <a:xfrm>
            <a:off x="6589987" y="1571282"/>
            <a:ext cx="5217602"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lvl="1" indent="-342900" algn="justLow" rtl="1">
              <a:buFont typeface="Arial" pitchFamily="34" charset="0"/>
              <a:buChar char="•"/>
            </a:pPr>
            <a:r>
              <a:rPr lang="ar-EG" sz="1800" b="1" dirty="0">
                <a:latin typeface="DejaVuSans-Bold_9o_4"/>
              </a:rPr>
              <a:t>المسؤولية المحدودة: </a:t>
            </a:r>
            <a:r>
              <a:rPr lang="ar-EG" sz="1800" dirty="0">
                <a:latin typeface="DejaVuSans-Bold_9o_4"/>
              </a:rPr>
              <a:t>عمومًا، لا يتحمل مساهمو الشركة من النوع</a:t>
            </a:r>
            <a:r>
              <a:rPr lang="en-US" sz="1800" dirty="0">
                <a:latin typeface="DejaVuSans-Bold_9o_4"/>
              </a:rPr>
              <a:t>C </a:t>
            </a:r>
            <a:r>
              <a:rPr lang="ar-EG" sz="1800" dirty="0">
                <a:latin typeface="DejaVuSans-Bold_9o_4"/>
              </a:rPr>
              <a:t> المسؤولية الشخصية عن الديون والالتزامات والمستحقات الخاصة بالشركة.</a:t>
            </a:r>
          </a:p>
          <a:p>
            <a:pPr marL="342900" lvl="1" indent="-342900" algn="justLow" rtl="1">
              <a:buFont typeface="Arial" pitchFamily="34" charset="0"/>
              <a:buChar char="•"/>
            </a:pPr>
            <a:r>
              <a:rPr lang="ar-EG" sz="1800" b="1" dirty="0">
                <a:latin typeface="DejaVuSans-Bold_9o_4"/>
              </a:rPr>
              <a:t>عدم وجود حد لعدد المساهمين: </a:t>
            </a:r>
            <a:r>
              <a:rPr lang="ar-EG" sz="1800" dirty="0">
                <a:latin typeface="DejaVuSans-Bold_9o_4"/>
              </a:rPr>
              <a:t>لا تخضع شركات </a:t>
            </a:r>
            <a:r>
              <a:rPr lang="en-US" sz="1800" dirty="0">
                <a:latin typeface="DejaVuSans-Bold_9o_4"/>
              </a:rPr>
              <a:t>C </a:t>
            </a:r>
            <a:r>
              <a:rPr lang="ar-EG" sz="1800" dirty="0">
                <a:latin typeface="DejaVuSans-Bold_9o_4"/>
              </a:rPr>
              <a:t>لحد أقصى من المساهمين، مما يجعلها خيارًا ممتازًا للشركات التي تنوي طرح أسهمها للجمهور أو التي تتوقع عددًا كبيرًا من المساهمين.</a:t>
            </a:r>
          </a:p>
          <a:p>
            <a:pPr marL="342900" lvl="1" indent="-342900" algn="justLow" rtl="1">
              <a:buFont typeface="Arial" pitchFamily="34" charset="0"/>
              <a:buChar char="•"/>
            </a:pPr>
            <a:r>
              <a:rPr lang="ar-EG" sz="1800" b="1" dirty="0">
                <a:latin typeface="DejaVuSans-Bold_9o_4"/>
              </a:rPr>
              <a:t>مفتوحة أمام المستثمرين الدوليين: </a:t>
            </a:r>
            <a:r>
              <a:rPr lang="ar-EG" sz="1800" dirty="0">
                <a:latin typeface="DejaVuSans-Bold_9o_4"/>
              </a:rPr>
              <a:t>لا يقتصر مساهمو الشركة من النوع </a:t>
            </a:r>
            <a:r>
              <a:rPr lang="en-US" sz="1800" dirty="0">
                <a:latin typeface="DejaVuSans-Bold_9o_4"/>
              </a:rPr>
              <a:t>C </a:t>
            </a:r>
            <a:r>
              <a:rPr lang="ar-EG" sz="1800" dirty="0">
                <a:latin typeface="DejaVuSans-Bold_9o_4"/>
              </a:rPr>
              <a:t>على مواطنين أو مقيمين، بخلاف شركات </a:t>
            </a:r>
            <a:r>
              <a:rPr lang="en-US" sz="1800" dirty="0">
                <a:latin typeface="DejaVuSans-Bold_9o_4"/>
              </a:rPr>
              <a:t>S </a:t>
            </a:r>
            <a:r>
              <a:rPr lang="ar-EG" sz="1800" dirty="0">
                <a:latin typeface="DejaVuSans-Bold_9o_4"/>
              </a:rPr>
              <a:t>التي تفرض هذا القيد.</a:t>
            </a:r>
          </a:p>
          <a:p>
            <a:pPr marL="342900" lvl="1" indent="-342900" algn="justLow" rtl="1">
              <a:buFont typeface="Arial" pitchFamily="34" charset="0"/>
              <a:buChar char="•"/>
            </a:pPr>
            <a:r>
              <a:rPr lang="ar-EG" sz="1800" b="1" dirty="0">
                <a:latin typeface="DejaVuSans-Bold_9o_4"/>
              </a:rPr>
              <a:t>القدرة على استقطاب المستثمرين: </a:t>
            </a:r>
            <a:r>
              <a:rPr lang="ar-EG" sz="1800" dirty="0">
                <a:latin typeface="DejaVuSans-Bold_9o_4"/>
              </a:rPr>
              <a:t>لا تقتصر شركات </a:t>
            </a:r>
            <a:r>
              <a:rPr lang="en-US" sz="1800" dirty="0">
                <a:latin typeface="DejaVuSans-Bold_9o_4"/>
              </a:rPr>
              <a:t>C </a:t>
            </a:r>
            <a:r>
              <a:rPr lang="ar-EG" sz="1800" dirty="0">
                <a:latin typeface="DejaVuSans-Bold_9o_4"/>
              </a:rPr>
              <a:t>على المستثمرين الأفراد فقط، مما يتيح لها قبول الاستثمارات من أفراد أو شراكات أو شركات أخرى.</a:t>
            </a:r>
          </a:p>
          <a:p>
            <a:pPr marL="342900" lvl="1" indent="-342900" algn="justLow" rtl="1">
              <a:buFont typeface="Arial" pitchFamily="34" charset="0"/>
              <a:buChar char="•"/>
            </a:pPr>
            <a:r>
              <a:rPr lang="ar-EG" sz="1800" b="1" dirty="0">
                <a:latin typeface="DejaVuSans-Bold_9o_4"/>
              </a:rPr>
              <a:t>مرونة في حقوق التصويت للمساهمين: </a:t>
            </a:r>
            <a:r>
              <a:rPr lang="ar-EG" sz="1800" dirty="0">
                <a:latin typeface="DejaVuSans-Bold_9o_4"/>
              </a:rPr>
              <a:t>يمكن لشركات </a:t>
            </a:r>
            <a:r>
              <a:rPr lang="en-US" sz="1800" dirty="0">
                <a:latin typeface="DejaVuSans-Bold_9o_4"/>
              </a:rPr>
              <a:t>C </a:t>
            </a:r>
            <a:r>
              <a:rPr lang="ar-EG" sz="1800" dirty="0">
                <a:latin typeface="DejaVuSans-Bold_9o_4"/>
              </a:rPr>
              <a:t>إصدار أنواع متعددة من الأسهم مع حقوق تصويت مختلفة.</a:t>
            </a:r>
          </a:p>
          <a:p>
            <a:pPr marL="342900" lvl="1" indent="-342900" algn="justLow" rtl="1">
              <a:buFont typeface="Arial" pitchFamily="34" charset="0"/>
              <a:buChar char="•"/>
            </a:pPr>
            <a:r>
              <a:rPr lang="ar-EG" sz="1800" b="1" dirty="0">
                <a:latin typeface="DejaVuSans-Bold_9o_4"/>
              </a:rPr>
              <a:t>خصم النفقات التجارية من الضرائب: </a:t>
            </a:r>
            <a:r>
              <a:rPr lang="ar-EG" sz="1800" dirty="0">
                <a:latin typeface="DejaVuSans-Bold_9o_4"/>
              </a:rPr>
              <a:t>يمكن لشركة </a:t>
            </a:r>
            <a:r>
              <a:rPr lang="en-US" sz="1800" dirty="0">
                <a:latin typeface="DejaVuSans-Bold_9o_4"/>
              </a:rPr>
              <a:t>C </a:t>
            </a:r>
            <a:r>
              <a:rPr lang="ar-EG" sz="1800" dirty="0">
                <a:latin typeface="DejaVuSans-Bold_9o_4"/>
              </a:rPr>
              <a:t>خصم نفقات العمل مثل الرواتب، الإيجارات، تكاليف الإعلان، ومزايا الموظفين من الضرائب. </a:t>
            </a:r>
          </a:p>
        </p:txBody>
      </p:sp>
    </p:spTree>
    <p:extLst>
      <p:ext uri="{BB962C8B-B14F-4D97-AF65-F5344CB8AC3E}">
        <p14:creationId xmlns:p14="http://schemas.microsoft.com/office/powerpoint/2010/main" val="2847489854"/>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 Corporate Disadvantages</a:t>
            </a:r>
          </a:p>
          <a:p>
            <a:pPr rtl="1"/>
            <a:r>
              <a:rPr lang="ar-EG" sz="2800" b="1" dirty="0">
                <a:solidFill>
                  <a:srgbClr val="00B0F0"/>
                </a:solidFill>
                <a:latin typeface="Alexandria" charset="0"/>
                <a:cs typeface="Alexandria" charset="0"/>
              </a:rPr>
              <a:t>عيوب الشركة من النوع </a:t>
            </a:r>
            <a:r>
              <a:rPr lang="en-US" sz="2800" b="1" dirty="0">
                <a:solidFill>
                  <a:srgbClr val="00B0F0"/>
                </a:solidFill>
                <a:latin typeface="Alexandria" charset="0"/>
                <a:cs typeface="Alexandria" charset="0"/>
              </a:rPr>
              <a:t>C</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a16="http://schemas.microsoft.com/office/drawing/2014/main" id="{859773F7-759D-3792-1A5C-44A58779A2CD}"/>
              </a:ext>
            </a:extLst>
          </p:cNvPr>
          <p:cNvSpPr txBox="1">
            <a:spLocks noChangeArrowheads="1"/>
          </p:cNvSpPr>
          <p:nvPr/>
        </p:nvSpPr>
        <p:spPr>
          <a:xfrm>
            <a:off x="154442" y="1573726"/>
            <a:ext cx="6277890"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63550" indent="-285750" algn="just">
              <a:spcBef>
                <a:spcPts val="1200"/>
              </a:spcBef>
              <a:buFont typeface="Arial" pitchFamily="34" charset="0"/>
              <a:buChar char="•"/>
            </a:pPr>
            <a:r>
              <a:rPr lang="en-US" altLang="x-none" sz="2000" b="1" dirty="0">
                <a:solidFill>
                  <a:prstClr val="black">
                    <a:hueOff val="0"/>
                    <a:satOff val="0"/>
                    <a:lumOff val="0"/>
                    <a:alphaOff val="0"/>
                  </a:prstClr>
                </a:solidFill>
                <a:latin typeface="Calibri" panose="020F0502020204030204"/>
              </a:rPr>
              <a:t>Double taxation:</a:t>
            </a:r>
            <a:r>
              <a:rPr lang="en-US" altLang="x-none" sz="2000" dirty="0">
                <a:solidFill>
                  <a:prstClr val="black">
                    <a:hueOff val="0"/>
                    <a:satOff val="0"/>
                    <a:lumOff val="0"/>
                    <a:alphaOff val="0"/>
                  </a:prstClr>
                </a:solidFill>
                <a:latin typeface="Calibri" panose="020F0502020204030204"/>
              </a:rPr>
              <a:t> C corporations are taxed first on their profits at the corporate level and then as dividends on shareholders’ individual tax returns.</a:t>
            </a:r>
          </a:p>
          <a:p>
            <a:pPr marL="463550" indent="-285750" algn="just">
              <a:spcBef>
                <a:spcPts val="1200"/>
              </a:spcBef>
              <a:buFont typeface="Arial" pitchFamily="34" charset="0"/>
              <a:buChar char="•"/>
            </a:pPr>
            <a:r>
              <a:rPr lang="en-US" altLang="x-none" sz="2000" b="1" dirty="0">
                <a:solidFill>
                  <a:prstClr val="black">
                    <a:hueOff val="0"/>
                    <a:satOff val="0"/>
                    <a:lumOff val="0"/>
                    <a:alphaOff val="0"/>
                  </a:prstClr>
                </a:solidFill>
                <a:latin typeface="Calibri" panose="020F0502020204030204"/>
              </a:rPr>
              <a:t>Expensive to set up:</a:t>
            </a:r>
            <a:r>
              <a:rPr lang="en-US" altLang="x-none" sz="2000" dirty="0">
                <a:solidFill>
                  <a:prstClr val="black">
                    <a:hueOff val="0"/>
                    <a:satOff val="0"/>
                    <a:lumOff val="0"/>
                    <a:alphaOff val="0"/>
                  </a:prstClr>
                </a:solidFill>
                <a:latin typeface="Calibri" panose="020F0502020204030204"/>
              </a:rPr>
              <a:t> In addition to state-specific filing fees between $50 and $500, filing for C corporations is a complex process that may require you to hire an attorney.</a:t>
            </a:r>
          </a:p>
          <a:p>
            <a:pPr marL="463550" indent="-285750" algn="just">
              <a:spcBef>
                <a:spcPts val="1200"/>
              </a:spcBef>
              <a:buFont typeface="Arial" pitchFamily="34" charset="0"/>
              <a:buChar char="•"/>
            </a:pPr>
            <a:r>
              <a:rPr lang="en-US" altLang="x-none" sz="2000" b="1" dirty="0">
                <a:solidFill>
                  <a:prstClr val="black">
                    <a:hueOff val="0"/>
                    <a:satOff val="0"/>
                    <a:lumOff val="0"/>
                    <a:alphaOff val="0"/>
                  </a:prstClr>
                </a:solidFill>
                <a:latin typeface="Calibri" panose="020F0502020204030204"/>
              </a:rPr>
              <a:t>Heavily regulated:</a:t>
            </a:r>
            <a:r>
              <a:rPr lang="en-US" altLang="x-none" sz="2000" dirty="0">
                <a:solidFill>
                  <a:prstClr val="black">
                    <a:hueOff val="0"/>
                    <a:satOff val="0"/>
                    <a:lumOff val="0"/>
                    <a:alphaOff val="0"/>
                  </a:prstClr>
                </a:solidFill>
                <a:latin typeface="Calibri" panose="020F0502020204030204"/>
              </a:rPr>
              <a:t> C corporations must follow strict meeting, record-keeping, and other operational requirements.</a:t>
            </a:r>
          </a:p>
          <a:p>
            <a:pPr marL="463550" indent="-285750" algn="just">
              <a:spcBef>
                <a:spcPts val="1200"/>
              </a:spcBef>
              <a:buFont typeface="Arial" pitchFamily="34" charset="0"/>
              <a:buChar char="•"/>
            </a:pPr>
            <a:r>
              <a:rPr lang="en-US" altLang="x-none" sz="2000" b="1" dirty="0">
                <a:solidFill>
                  <a:prstClr val="black">
                    <a:hueOff val="0"/>
                    <a:satOff val="0"/>
                    <a:lumOff val="0"/>
                    <a:alphaOff val="0"/>
                  </a:prstClr>
                </a:solidFill>
                <a:latin typeface="Calibri" panose="020F0502020204030204"/>
              </a:rPr>
              <a:t>No personal deduction of losses:</a:t>
            </a:r>
            <a:r>
              <a:rPr lang="en-US" altLang="x-none" sz="2000" dirty="0">
                <a:solidFill>
                  <a:prstClr val="black">
                    <a:hueOff val="0"/>
                    <a:satOff val="0"/>
                    <a:lumOff val="0"/>
                    <a:alphaOff val="0"/>
                  </a:prstClr>
                </a:solidFill>
                <a:latin typeface="Calibri" panose="020F0502020204030204"/>
              </a:rPr>
              <a:t> Unlike business structures like LLCs, S corporations, and partnerships, you can’t deduct the losses of your C corporation on your personal tax return. These deductions are limited to the corporation’s return.</a:t>
            </a:r>
          </a:p>
        </p:txBody>
      </p:sp>
      <p:sp>
        <p:nvSpPr>
          <p:cNvPr id="10" name="Rectangle 3">
            <a:extLst>
              <a:ext uri="{FF2B5EF4-FFF2-40B4-BE49-F238E27FC236}">
                <a16:creationId xmlns:a16="http://schemas.microsoft.com/office/drawing/2014/main" id="{859773F7-759D-3792-1A5C-44A58779A2CD}"/>
              </a:ext>
            </a:extLst>
          </p:cNvPr>
          <p:cNvSpPr txBox="1">
            <a:spLocks noChangeArrowheads="1"/>
          </p:cNvSpPr>
          <p:nvPr/>
        </p:nvSpPr>
        <p:spPr>
          <a:xfrm>
            <a:off x="6589987" y="1571282"/>
            <a:ext cx="5217602"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lvl="1" indent="-342900" algn="justLow" rtl="1">
              <a:buFont typeface="Arial" pitchFamily="34" charset="0"/>
              <a:buChar char="•"/>
            </a:pPr>
            <a:r>
              <a:rPr lang="ar-EG" sz="2000" b="1" dirty="0">
                <a:latin typeface="DejaVuSans-Bold_9o_4"/>
              </a:rPr>
              <a:t>الازدواج الضريبي:</a:t>
            </a:r>
            <a:r>
              <a:rPr lang="ar-EG" sz="2000" dirty="0">
                <a:latin typeface="DejaVuSans-Bold_9o_4"/>
              </a:rPr>
              <a:t> تخضع شركات </a:t>
            </a:r>
            <a:r>
              <a:rPr lang="en-US" sz="2000" dirty="0">
                <a:latin typeface="DejaVuSans-Bold_9o_4"/>
              </a:rPr>
              <a:t>C </a:t>
            </a:r>
            <a:r>
              <a:rPr lang="ar-EG" sz="2000" dirty="0">
                <a:latin typeface="DejaVuSans-Bold_9o_4"/>
              </a:rPr>
              <a:t>للضرائب على أرباحها أولاً على مستوى الشركة، ثم تُفرض ضرائب على التوزيعات كمداخيل فردية للمساهمين على إقراراتهم الضريبية الشخصية.</a:t>
            </a:r>
          </a:p>
          <a:p>
            <a:pPr marL="342900" lvl="1" indent="-342900" algn="justLow" rtl="1">
              <a:buFont typeface="Arial" pitchFamily="34" charset="0"/>
              <a:buChar char="•"/>
            </a:pPr>
            <a:r>
              <a:rPr lang="ar-EG" sz="2000" b="1" dirty="0">
                <a:latin typeface="DejaVuSans-Bold_9o_4"/>
              </a:rPr>
              <a:t>تكلفة التأسيس العالية: </a:t>
            </a:r>
            <a:r>
              <a:rPr lang="ar-EG" sz="2000" dirty="0">
                <a:latin typeface="DejaVuSans-Bold_9o_4"/>
              </a:rPr>
              <a:t>بالإضافة إلى رسوم التسجيل حسب الولاية والتي تتراوح بين 50 و500 دولار، يعد تأسيس شركة </a:t>
            </a:r>
            <a:r>
              <a:rPr lang="en-US" sz="2000" dirty="0">
                <a:latin typeface="DejaVuSans-Bold_9o_4"/>
              </a:rPr>
              <a:t>C </a:t>
            </a:r>
            <a:r>
              <a:rPr lang="ar-EG" sz="2000" dirty="0">
                <a:latin typeface="DejaVuSans-Bold_9o_4"/>
              </a:rPr>
              <a:t>عملية معقدة قد تتطلب استشارة محامٍ.</a:t>
            </a:r>
          </a:p>
          <a:p>
            <a:pPr marL="342900" lvl="1" indent="-342900" algn="justLow" rtl="1">
              <a:buFont typeface="Arial" pitchFamily="34" charset="0"/>
              <a:buChar char="•"/>
            </a:pPr>
            <a:r>
              <a:rPr lang="ar-EG" sz="2000" b="1" dirty="0">
                <a:latin typeface="DejaVuSans-Bold_9o_4"/>
              </a:rPr>
              <a:t>تنظيم مكثف: </a:t>
            </a:r>
            <a:r>
              <a:rPr lang="ar-EG" sz="2000" dirty="0">
                <a:latin typeface="DejaVuSans-Bold_9o_4"/>
              </a:rPr>
              <a:t>يجب على شركات </a:t>
            </a:r>
            <a:r>
              <a:rPr lang="en-US" sz="2000" dirty="0">
                <a:latin typeface="DejaVuSans-Bold_9o_4"/>
              </a:rPr>
              <a:t>C </a:t>
            </a:r>
            <a:r>
              <a:rPr lang="ar-EG" sz="2000" dirty="0">
                <a:latin typeface="DejaVuSans-Bold_9o_4"/>
              </a:rPr>
              <a:t>اتباع متطلبات صارمة فيما يتعلق بالاجتماعات وحفظ السجلات والالتزامات التشغيلية الأخرى.</a:t>
            </a:r>
          </a:p>
          <a:p>
            <a:pPr marL="342900" lvl="1" indent="-342900" algn="justLow" rtl="1">
              <a:buFont typeface="Arial" pitchFamily="34" charset="0"/>
              <a:buChar char="•"/>
            </a:pPr>
            <a:r>
              <a:rPr lang="ar-EG" sz="2000" b="1" dirty="0">
                <a:latin typeface="DejaVuSans-Bold_9o_4"/>
              </a:rPr>
              <a:t>عدم خصم الخسائر الشخصية: </a:t>
            </a:r>
            <a:r>
              <a:rPr lang="ar-EG" sz="2000" dirty="0">
                <a:latin typeface="DejaVuSans-Bold_9o_4"/>
              </a:rPr>
              <a:t>بخلاف هياكل الأعمال مثل الشركات ذات المسؤولية المحدودة وشركات </a:t>
            </a:r>
            <a:r>
              <a:rPr lang="en-US" sz="2000" dirty="0">
                <a:latin typeface="DejaVuSans-Bold_9o_4"/>
              </a:rPr>
              <a:t>S </a:t>
            </a:r>
            <a:r>
              <a:rPr lang="ar-EG" sz="2000" dirty="0">
                <a:latin typeface="DejaVuSans-Bold_9o_4"/>
              </a:rPr>
              <a:t>والشراكات، لا يمكنك خصم خسائر شركة </a:t>
            </a:r>
            <a:r>
              <a:rPr lang="en-US" sz="2000" dirty="0">
                <a:latin typeface="DejaVuSans-Bold_9o_4"/>
              </a:rPr>
              <a:t>C </a:t>
            </a:r>
            <a:r>
              <a:rPr lang="ar-EG" sz="2000" dirty="0">
                <a:latin typeface="DejaVuSans-Bold_9o_4"/>
              </a:rPr>
              <a:t>من الإقرار الضريبي الشخصي، حيث تقتصر هذه الخصومات على الإقرار الضريبي الخاص بالشركة فقط.</a:t>
            </a:r>
          </a:p>
        </p:txBody>
      </p:sp>
    </p:spTree>
    <p:extLst>
      <p:ext uri="{BB962C8B-B14F-4D97-AF65-F5344CB8AC3E}">
        <p14:creationId xmlns:p14="http://schemas.microsoft.com/office/powerpoint/2010/main" val="1315649751"/>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19C489-75B3-911D-C88B-2B0F6A51D742}"/>
              </a:ext>
            </a:extLst>
          </p:cNvPr>
          <p:cNvSpPr>
            <a:spLocks noGrp="1"/>
          </p:cNvSpPr>
          <p:nvPr>
            <p:ph type="title"/>
          </p:nvPr>
        </p:nvSpPr>
        <p:spPr>
          <a:xfrm>
            <a:off x="5596753" y="20147"/>
            <a:ext cx="6421821" cy="1493343"/>
          </a:xfrm>
        </p:spPr>
        <p:txBody>
          <a:bodyPr vert="horz" lIns="91440" tIns="45720" rIns="91440" bIns="45720" rtlCol="0" anchor="ctr">
            <a:normAutofit/>
          </a:bodyPr>
          <a:lstStyle/>
          <a:p>
            <a:pPr algn="ctr" rtl="1"/>
            <a:r>
              <a:rPr lang="en-US" sz="4000" b="1" dirty="0">
                <a:solidFill>
                  <a:srgbClr val="C00000"/>
                </a:solidFill>
              </a:rPr>
              <a:t>S Corporation</a:t>
            </a:r>
            <a:br>
              <a:rPr lang="en-US" sz="4000" b="1" dirty="0">
                <a:solidFill>
                  <a:srgbClr val="C00000"/>
                </a:solidFill>
              </a:rPr>
            </a:br>
            <a:r>
              <a:rPr lang="ar-EG" sz="4000" b="1" dirty="0">
                <a:solidFill>
                  <a:srgbClr val="C00000"/>
                </a:solidFill>
              </a:rPr>
              <a:t>الشركة من النوع </a:t>
            </a:r>
            <a:r>
              <a:rPr lang="en-US" sz="4000" b="1" dirty="0">
                <a:solidFill>
                  <a:srgbClr val="C00000"/>
                </a:solidFill>
              </a:rPr>
              <a:t>S</a:t>
            </a:r>
            <a:endParaRPr lang="en-US" sz="4000" b="1" kern="1200" dirty="0">
              <a:solidFill>
                <a:schemeClr val="tx1"/>
              </a:solidFill>
            </a:endParaRPr>
          </a:p>
        </p:txBody>
      </p:sp>
      <p:sp>
        <p:nvSpPr>
          <p:cNvPr id="5" name="Slide Number Placeholder 4">
            <a:extLst>
              <a:ext uri="{FF2B5EF4-FFF2-40B4-BE49-F238E27FC236}">
                <a16:creationId xmlns:a16="http://schemas.microsoft.com/office/drawing/2014/main" id="{BE3C7958-29D1-B739-D501-547B6D6ED6CB}"/>
              </a:ext>
            </a:extLst>
          </p:cNvPr>
          <p:cNvSpPr>
            <a:spLocks noGrp="1"/>
          </p:cNvSpPr>
          <p:nvPr>
            <p:ph type="sldNum" sz="quarter" idx="12"/>
          </p:nvPr>
        </p:nvSpPr>
        <p:spPr>
          <a:xfrm>
            <a:off x="8610600" y="6159710"/>
            <a:ext cx="2743200" cy="365125"/>
          </a:xfrm>
        </p:spPr>
        <p:txBody>
          <a:bodyPr vert="horz" lIns="91440" tIns="45720" rIns="91440" bIns="45720" rtlCol="0" anchor="ctr">
            <a:normAutofit/>
          </a:bodyPr>
          <a:lstStyle/>
          <a:p>
            <a:pPr>
              <a:spcAft>
                <a:spcPts val="600"/>
              </a:spcAft>
            </a:pPr>
            <a:fld id="{FDED41F8-FC0F-4085-8150-313B6CF05213}" type="slidenum">
              <a:rPr lang="en-US">
                <a:solidFill>
                  <a:schemeClr val="bg1"/>
                </a:solidFill>
              </a:rPr>
              <a:pPr>
                <a:spcAft>
                  <a:spcPts val="600"/>
                </a:spcAft>
              </a:pPr>
              <a:t>29</a:t>
            </a:fld>
            <a:endParaRPr lang="en-US">
              <a:solidFill>
                <a:schemeClr val="bg1"/>
              </a:solidFill>
            </a:endParaRPr>
          </a:p>
        </p:txBody>
      </p:sp>
      <p:pic>
        <p:nvPicPr>
          <p:cNvPr id="6" name="Picture 18" descr="S-Corporations - Mycorporation">
            <a:extLst>
              <a:ext uri="{FF2B5EF4-FFF2-40B4-BE49-F238E27FC236}">
                <a16:creationId xmlns:a16="http://schemas.microsoft.com/office/drawing/2014/main" id="{18173F2C-C05E-E04A-E05B-F438E8CC27C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971" r="1796"/>
          <a:stretch/>
        </p:blipFill>
        <p:spPr bwMode="auto">
          <a:xfrm>
            <a:off x="3" y="0"/>
            <a:ext cx="6227376" cy="6858000"/>
          </a:xfrm>
          <a:custGeom>
            <a:avLst/>
            <a:gdLst/>
            <a:ahLst/>
            <a:cxnLst/>
            <a:rect l="l" t="t" r="r" b="b"/>
            <a:pathLst>
              <a:path w="5441859" h="5654940">
                <a:moveTo>
                  <a:pt x="0" y="0"/>
                </a:moveTo>
                <a:lnTo>
                  <a:pt x="4400491" y="0"/>
                </a:lnTo>
                <a:lnTo>
                  <a:pt x="4484766" y="76595"/>
                </a:lnTo>
                <a:cubicBezTo>
                  <a:pt x="5076107" y="667936"/>
                  <a:pt x="5441859" y="1484866"/>
                  <a:pt x="5441859" y="2387221"/>
                </a:cubicBezTo>
                <a:cubicBezTo>
                  <a:pt x="5441859" y="4191932"/>
                  <a:pt x="3978851" y="5654940"/>
                  <a:pt x="2174140" y="5654940"/>
                </a:cubicBezTo>
                <a:cubicBezTo>
                  <a:pt x="1412778" y="5654940"/>
                  <a:pt x="712231" y="5394557"/>
                  <a:pt x="156693" y="4957981"/>
                </a:cubicBezTo>
                <a:lnTo>
                  <a:pt x="0" y="4820612"/>
                </a:lnTo>
                <a:close/>
              </a:path>
            </a:pathLst>
          </a:custGeom>
          <a:noFill/>
          <a:extLst>
            <a:ext uri="{909E8E84-426E-40DD-AFC4-6F175D3DCCD1}">
              <a14:hiddenFill xmlns:a14="http://schemas.microsoft.com/office/drawing/2010/main">
                <a:solidFill>
                  <a:srgbClr val="FFFFFF"/>
                </a:solidFill>
              </a14:hiddenFill>
            </a:ext>
          </a:extLst>
        </p:spPr>
      </p:pic>
      <p:sp>
        <p:nvSpPr>
          <p:cNvPr id="8" name="Rectangle 3">
            <a:extLst>
              <a:ext uri="{FF2B5EF4-FFF2-40B4-BE49-F238E27FC236}">
                <a16:creationId xmlns:a16="http://schemas.microsoft.com/office/drawing/2014/main" id="{C3C7E8A0-C6B7-C4DE-B443-6BDB314CAD59}"/>
              </a:ext>
            </a:extLst>
          </p:cNvPr>
          <p:cNvSpPr txBox="1">
            <a:spLocks noChangeArrowheads="1"/>
          </p:cNvSpPr>
          <p:nvPr/>
        </p:nvSpPr>
        <p:spPr>
          <a:xfrm>
            <a:off x="6385033" y="1655374"/>
            <a:ext cx="5612525" cy="4745422"/>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65138" indent="-355600" algn="just">
              <a:lnSpc>
                <a:spcPct val="100000"/>
              </a:lnSpc>
              <a:spcBef>
                <a:spcPts val="600"/>
              </a:spcBef>
            </a:pPr>
            <a:r>
              <a:rPr lang="en-US" altLang="x-none" sz="2400" dirty="0">
                <a:ea typeface="ＭＳ Ｐゴシック" panose="020B0600070205080204" pitchFamily="34" charset="-128"/>
              </a:rPr>
              <a:t>No different from any other corporation from a legal perspective.</a:t>
            </a:r>
          </a:p>
          <a:p>
            <a:pPr marL="465138" indent="-355600">
              <a:lnSpc>
                <a:spcPct val="100000"/>
              </a:lnSpc>
              <a:spcBef>
                <a:spcPts val="600"/>
              </a:spcBef>
            </a:pPr>
            <a:r>
              <a:rPr lang="en-US" altLang="x-none" sz="2400" dirty="0">
                <a:ea typeface="ＭＳ Ｐゴシック" panose="020B0600070205080204" pitchFamily="34" charset="-128"/>
              </a:rPr>
              <a:t>An S corporation is taxed like a partnership, passing all of its profits (or losses) through to individual shareholders.</a:t>
            </a:r>
            <a:endParaRPr lang="ar-EG" altLang="x-none" sz="2400" dirty="0">
              <a:ea typeface="ＭＳ Ｐゴシック" panose="020B0600070205080204" pitchFamily="34" charset="-128"/>
            </a:endParaRPr>
          </a:p>
          <a:p>
            <a:pPr marL="465138" indent="-355600" algn="justLow" rtl="1">
              <a:lnSpc>
                <a:spcPct val="100000"/>
              </a:lnSpc>
              <a:spcBef>
                <a:spcPts val="600"/>
              </a:spcBef>
            </a:pPr>
            <a:r>
              <a:rPr lang="ar-EG" altLang="x-none" sz="2400" dirty="0">
                <a:ea typeface="ＭＳ Ｐゴシック" panose="020B0600070205080204" pitchFamily="34" charset="-128"/>
              </a:rPr>
              <a:t>ليست مختلفة عن أي شركة أخرى من الناحية القانونية.</a:t>
            </a:r>
          </a:p>
          <a:p>
            <a:pPr marL="465138" indent="-355600" algn="justLow" rtl="1">
              <a:lnSpc>
                <a:spcPct val="100000"/>
              </a:lnSpc>
              <a:spcBef>
                <a:spcPts val="600"/>
              </a:spcBef>
            </a:pPr>
            <a:r>
              <a:rPr lang="ar-EG" altLang="x-none" sz="2400" dirty="0">
                <a:ea typeface="ＭＳ Ｐゴシック" panose="020B0600070205080204" pitchFamily="34" charset="-128"/>
              </a:rPr>
              <a:t>تُفرض الضرائب على شركة </a:t>
            </a:r>
            <a:r>
              <a:rPr lang="en-US" altLang="x-none" sz="2400" dirty="0">
                <a:ea typeface="ＭＳ Ｐゴシック" panose="020B0600070205080204" pitchFamily="34" charset="-128"/>
              </a:rPr>
              <a:t>S</a:t>
            </a:r>
            <a:r>
              <a:rPr lang="ar-EG" altLang="x-none" sz="2400" dirty="0">
                <a:ea typeface="ＭＳ Ｐゴシック" panose="020B0600070205080204" pitchFamily="34" charset="-128"/>
              </a:rPr>
              <a:t> كما لو كانت شراكة، حيث يتم تمرير جميع أرباحها (أو خسائرها) إلى المساهمين الأفراد.</a:t>
            </a:r>
            <a:endParaRPr lang="en-US" altLang="x-none" sz="2400" dirty="0">
              <a:ea typeface="ＭＳ Ｐゴシック" panose="020B0600070205080204" pitchFamily="34" charset="-128"/>
            </a:endParaRPr>
          </a:p>
          <a:p>
            <a:pPr marL="465138" indent="-355600" algn="just">
              <a:lnSpc>
                <a:spcPct val="100000"/>
              </a:lnSpc>
              <a:spcBef>
                <a:spcPct val="30000"/>
              </a:spcBef>
            </a:pPr>
            <a:endParaRPr lang="en-US" altLang="x-none" sz="2400" dirty="0">
              <a:ea typeface="ＭＳ Ｐゴシック" panose="020B0600070205080204" pitchFamily="34" charset="-128"/>
            </a:endParaRPr>
          </a:p>
        </p:txBody>
      </p:sp>
    </p:spTree>
    <p:extLst>
      <p:ext uri="{BB962C8B-B14F-4D97-AF65-F5344CB8AC3E}">
        <p14:creationId xmlns:p14="http://schemas.microsoft.com/office/powerpoint/2010/main" val="34406051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Key Corporation Type Differences</a:t>
            </a:r>
          </a:p>
          <a:p>
            <a:r>
              <a:rPr lang="ar-EG" sz="2800" b="1" dirty="0">
                <a:solidFill>
                  <a:srgbClr val="00B0F0"/>
                </a:solidFill>
                <a:latin typeface="Alexandria" charset="0"/>
                <a:cs typeface="Alexandria" charset="0"/>
              </a:rPr>
              <a:t>الاختلافات الرئيسية بين أنواع الشركات</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a16="http://schemas.microsoft.com/office/drawing/2014/main" id="{859773F7-759D-3792-1A5C-44A58779A2CD}"/>
              </a:ext>
            </a:extLst>
          </p:cNvPr>
          <p:cNvSpPr txBox="1">
            <a:spLocks noChangeArrowheads="1"/>
          </p:cNvSpPr>
          <p:nvPr/>
        </p:nvSpPr>
        <p:spPr>
          <a:xfrm>
            <a:off x="394136" y="3846786"/>
            <a:ext cx="11351172" cy="276296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177800" algn="just">
              <a:spcBef>
                <a:spcPts val="1200"/>
              </a:spcBef>
            </a:pPr>
            <a:endParaRPr lang="en-US" altLang="x-none" sz="2000" dirty="0">
              <a:solidFill>
                <a:prstClr val="black">
                  <a:hueOff val="0"/>
                  <a:satOff val="0"/>
                  <a:lumOff val="0"/>
                  <a:alphaOff val="0"/>
                </a:prstClr>
              </a:solidFill>
              <a:latin typeface="Calibri" panose="020F0502020204030204"/>
            </a:endParaRPr>
          </a:p>
        </p:txBody>
      </p:sp>
      <p:pic>
        <p:nvPicPr>
          <p:cNvPr id="11" name="Picture 10" descr="Table&#10;&#10;Description automatically generated">
            <a:extLst>
              <a:ext uri="{FF2B5EF4-FFF2-40B4-BE49-F238E27FC236}">
                <a16:creationId xmlns:a16="http://schemas.microsoft.com/office/drawing/2014/main" id="{98159E80-4E0F-7073-8D16-21B307A40C9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95038" y="1614957"/>
            <a:ext cx="9693528" cy="2200297"/>
          </a:xfrm>
          <a:prstGeom prst="rect">
            <a:avLst/>
          </a:prstGeom>
        </p:spPr>
      </p:pic>
      <p:graphicFrame>
        <p:nvGraphicFramePr>
          <p:cNvPr id="12" name="Table 11">
            <a:extLst>
              <a:ext uri="{FF2B5EF4-FFF2-40B4-BE49-F238E27FC236}">
                <a16:creationId xmlns:a16="http://schemas.microsoft.com/office/drawing/2014/main" id="{65A9E354-80A4-1476-C0FF-9CD95A56F1A5}"/>
              </a:ext>
            </a:extLst>
          </p:cNvPr>
          <p:cNvGraphicFramePr>
            <a:graphicFrameLocks noGrp="1"/>
          </p:cNvGraphicFramePr>
          <p:nvPr>
            <p:extLst>
              <p:ext uri="{D42A27DB-BD31-4B8C-83A1-F6EECF244321}">
                <p14:modId xmlns:p14="http://schemas.microsoft.com/office/powerpoint/2010/main" val="3836352642"/>
              </p:ext>
            </p:extLst>
          </p:nvPr>
        </p:nvGraphicFramePr>
        <p:xfrm>
          <a:off x="1461396" y="4294254"/>
          <a:ext cx="9398914" cy="2194560"/>
        </p:xfrm>
        <a:graphic>
          <a:graphicData uri="http://schemas.openxmlformats.org/drawingml/2006/table">
            <a:tbl>
              <a:tblPr firstRow="1" bandRow="1">
                <a:tableStyleId>{5C22544A-7EE6-4342-B048-85BDC9FD1C3A}</a:tableStyleId>
              </a:tblPr>
              <a:tblGrid>
                <a:gridCol w="4699457">
                  <a:extLst>
                    <a:ext uri="{9D8B030D-6E8A-4147-A177-3AD203B41FA5}">
                      <a16:colId xmlns:a16="http://schemas.microsoft.com/office/drawing/2014/main" val="3370167986"/>
                    </a:ext>
                  </a:extLst>
                </a:gridCol>
                <a:gridCol w="4699457">
                  <a:extLst>
                    <a:ext uri="{9D8B030D-6E8A-4147-A177-3AD203B41FA5}">
                      <a16:colId xmlns:a16="http://schemas.microsoft.com/office/drawing/2014/main" val="1413130235"/>
                    </a:ext>
                  </a:extLst>
                </a:gridCol>
              </a:tblGrid>
              <a:tr h="422789">
                <a:tc>
                  <a:txBody>
                    <a:bodyPr/>
                    <a:lstStyle/>
                    <a:p>
                      <a:pPr algn="ctr" rtl="1"/>
                      <a:r>
                        <a:rPr lang="ar-EG" sz="2200" dirty="0"/>
                        <a:t>شركات من</a:t>
                      </a:r>
                      <a:r>
                        <a:rPr lang="ar-EG" sz="2200" baseline="0" dirty="0"/>
                        <a:t> النوع  </a:t>
                      </a:r>
                      <a:r>
                        <a:rPr lang="en-US" sz="2200" baseline="0" dirty="0"/>
                        <a:t>C</a:t>
                      </a:r>
                      <a:endParaRPr lang="en-US" sz="2200" dirty="0"/>
                    </a:p>
                  </a:txBody>
                  <a:tcPr/>
                </a:tc>
                <a:tc>
                  <a:txBody>
                    <a:bodyPr/>
                    <a:lstStyle/>
                    <a:p>
                      <a:pPr algn="ctr" rtl="1"/>
                      <a:r>
                        <a:rPr lang="ar-EG" sz="2200" dirty="0"/>
                        <a:t>شركات من</a:t>
                      </a:r>
                      <a:r>
                        <a:rPr lang="ar-EG" sz="2200" baseline="0" dirty="0"/>
                        <a:t> النوع  </a:t>
                      </a:r>
                      <a:r>
                        <a:rPr lang="en-US" sz="2200" baseline="0" dirty="0"/>
                        <a:t>S</a:t>
                      </a:r>
                      <a:endParaRPr lang="en-US" sz="2200" dirty="0"/>
                    </a:p>
                  </a:txBody>
                  <a:tcPr/>
                </a:tc>
                <a:extLst>
                  <a:ext uri="{0D108BD9-81ED-4DB2-BD59-A6C34878D82A}">
                    <a16:rowId xmlns:a16="http://schemas.microsoft.com/office/drawing/2014/main" val="3447629179"/>
                  </a:ext>
                </a:extLst>
              </a:tr>
              <a:tr h="1667991">
                <a:tc>
                  <a:txBody>
                    <a:bodyPr/>
                    <a:lstStyle/>
                    <a:p>
                      <a:pPr algn="r" rtl="1"/>
                      <a:r>
                        <a:rPr lang="ar-EG" sz="2200" dirty="0"/>
                        <a:t>ضرائب مزدوجة</a:t>
                      </a:r>
                    </a:p>
                    <a:p>
                      <a:pPr algn="r" rtl="1"/>
                      <a:r>
                        <a:rPr lang="ar-EG" sz="2200" dirty="0"/>
                        <a:t>يمكن خصم التبرعات الخيرية</a:t>
                      </a:r>
                    </a:p>
                    <a:p>
                      <a:pPr algn="r" rtl="1"/>
                      <a:r>
                        <a:rPr lang="ar-EG" sz="2200" dirty="0"/>
                        <a:t>عملية تقديم أسهل	</a:t>
                      </a:r>
                    </a:p>
                    <a:p>
                      <a:pPr algn="r" rtl="1"/>
                      <a:r>
                        <a:rPr lang="ar-EG" sz="2200" dirty="0"/>
                        <a:t>عدد غير محدود من المساهمين</a:t>
                      </a:r>
                    </a:p>
                    <a:p>
                      <a:pPr algn="r" rtl="1"/>
                      <a:r>
                        <a:rPr lang="ar-EG" sz="2200" dirty="0"/>
                        <a:t>خيارات أسهم متنوعة	</a:t>
                      </a:r>
                      <a:endParaRPr lang="en-US" sz="2200" dirty="0"/>
                    </a:p>
                  </a:txBody>
                  <a:tcPr/>
                </a:tc>
                <a:tc>
                  <a:txBody>
                    <a:bodyPr/>
                    <a:lstStyle/>
                    <a:p>
                      <a:pPr algn="r" rtl="1"/>
                      <a:r>
                        <a:rPr lang="ar-EG" sz="2200" dirty="0"/>
                        <a:t>ضريبة مرور واحدة</a:t>
                      </a:r>
                    </a:p>
                    <a:p>
                      <a:pPr algn="r" rtl="1"/>
                      <a:r>
                        <a:rPr lang="ar-EG" sz="2200" dirty="0"/>
                        <a:t>خيارات أكثر للخصومات الضريبية</a:t>
                      </a:r>
                    </a:p>
                    <a:p>
                      <a:pPr algn="r" rtl="1"/>
                      <a:r>
                        <a:rPr lang="ar-EG" sz="2200" dirty="0"/>
                        <a:t>يتطلب التقديم مزيدًا من المستندات</a:t>
                      </a:r>
                    </a:p>
                    <a:p>
                      <a:pPr algn="r" rtl="1"/>
                      <a:r>
                        <a:rPr lang="ar-EG" sz="2200" dirty="0"/>
                        <a:t>قيود على الملكية/ المساهمين</a:t>
                      </a:r>
                    </a:p>
                    <a:p>
                      <a:pPr algn="r" rtl="1"/>
                      <a:r>
                        <a:rPr lang="ar-EG" sz="2200" dirty="0"/>
                        <a:t>خيار أسهم واحد فقط</a:t>
                      </a:r>
                      <a:endParaRPr lang="en-US" sz="2200" dirty="0"/>
                    </a:p>
                  </a:txBody>
                  <a:tcPr/>
                </a:tc>
                <a:extLst>
                  <a:ext uri="{0D108BD9-81ED-4DB2-BD59-A6C34878D82A}">
                    <a16:rowId xmlns:a16="http://schemas.microsoft.com/office/drawing/2014/main" val="618438264"/>
                  </a:ext>
                </a:extLst>
              </a:tr>
            </a:tbl>
          </a:graphicData>
        </a:graphic>
      </p:graphicFrame>
      <p:sp>
        <p:nvSpPr>
          <p:cNvPr id="2" name="Rectangle 1"/>
          <p:cNvSpPr/>
          <p:nvPr/>
        </p:nvSpPr>
        <p:spPr>
          <a:xfrm>
            <a:off x="4289198" y="3796144"/>
            <a:ext cx="3730508" cy="430887"/>
          </a:xfrm>
          <a:prstGeom prst="rect">
            <a:avLst/>
          </a:prstGeom>
        </p:spPr>
        <p:txBody>
          <a:bodyPr wrap="none">
            <a:spAutoFit/>
          </a:bodyPr>
          <a:lstStyle/>
          <a:p>
            <a:r>
              <a:rPr lang="ar-EG" sz="2200" b="1" dirty="0"/>
              <a:t>الاختلافات الرئيسية بين أنواع الشركات</a:t>
            </a:r>
          </a:p>
        </p:txBody>
      </p:sp>
    </p:spTree>
    <p:extLst>
      <p:ext uri="{BB962C8B-B14F-4D97-AF65-F5344CB8AC3E}">
        <p14:creationId xmlns:p14="http://schemas.microsoft.com/office/powerpoint/2010/main" val="2595735551"/>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15712"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C&amp;S Corp Advantages and Disadvantages</a:t>
            </a:r>
          </a:p>
          <a:p>
            <a:pPr rtl="1"/>
            <a:r>
              <a:rPr lang="ar-EG" sz="2800" b="1" dirty="0">
                <a:solidFill>
                  <a:srgbClr val="00B0F0"/>
                </a:solidFill>
                <a:latin typeface="Alexandria" charset="0"/>
                <a:cs typeface="Alexandria" charset="0"/>
              </a:rPr>
              <a:t>مزايا وعيوب شركات </a:t>
            </a:r>
            <a:r>
              <a:rPr lang="en-US" sz="2800" b="1" dirty="0">
                <a:solidFill>
                  <a:srgbClr val="00B0F0"/>
                </a:solidFill>
                <a:latin typeface="Alexandria" charset="0"/>
                <a:cs typeface="Alexandria" charset="0"/>
              </a:rPr>
              <a:t> C </a:t>
            </a:r>
            <a:r>
              <a:rPr lang="ar-EG" sz="2800" b="1" dirty="0">
                <a:solidFill>
                  <a:srgbClr val="00B0F0"/>
                </a:solidFill>
                <a:latin typeface="Alexandria" charset="0"/>
                <a:cs typeface="Alexandria" charset="0"/>
              </a:rPr>
              <a:t>و </a:t>
            </a:r>
            <a:r>
              <a:rPr lang="en-US" sz="2800" b="1" dirty="0">
                <a:solidFill>
                  <a:srgbClr val="00B0F0"/>
                </a:solidFill>
                <a:latin typeface="Alexandria" charset="0"/>
                <a:cs typeface="Alexandria" charset="0"/>
              </a:rPr>
              <a:t>S</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a16="http://schemas.microsoft.com/office/drawing/2014/main" id="{859773F7-759D-3792-1A5C-44A58779A2CD}"/>
              </a:ext>
            </a:extLst>
          </p:cNvPr>
          <p:cNvSpPr txBox="1">
            <a:spLocks noChangeArrowheads="1"/>
          </p:cNvSpPr>
          <p:nvPr/>
        </p:nvSpPr>
        <p:spPr>
          <a:xfrm>
            <a:off x="394136" y="3846786"/>
            <a:ext cx="11351172" cy="276296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177800" algn="just">
              <a:spcBef>
                <a:spcPts val="1200"/>
              </a:spcBef>
            </a:pPr>
            <a:endParaRPr lang="en-US" altLang="x-none" sz="2000" dirty="0">
              <a:solidFill>
                <a:prstClr val="black">
                  <a:hueOff val="0"/>
                  <a:satOff val="0"/>
                  <a:lumOff val="0"/>
                  <a:alphaOff val="0"/>
                </a:prstClr>
              </a:solidFill>
              <a:latin typeface="Calibri" panose="020F0502020204030204"/>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0807" y="1569038"/>
            <a:ext cx="11265445" cy="5057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99650966"/>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a16="http://schemas.microsoft.com/office/drawing/2014/main" id="{859773F7-759D-3792-1A5C-44A58779A2CD}"/>
              </a:ext>
            </a:extLst>
          </p:cNvPr>
          <p:cNvSpPr txBox="1">
            <a:spLocks noChangeArrowheads="1"/>
          </p:cNvSpPr>
          <p:nvPr/>
        </p:nvSpPr>
        <p:spPr>
          <a:xfrm>
            <a:off x="394136" y="3846786"/>
            <a:ext cx="11351172" cy="276296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177800" algn="just">
              <a:spcBef>
                <a:spcPts val="1200"/>
              </a:spcBef>
            </a:pPr>
            <a:endParaRPr lang="en-US" altLang="x-none" sz="2000" dirty="0">
              <a:solidFill>
                <a:prstClr val="black">
                  <a:hueOff val="0"/>
                  <a:satOff val="0"/>
                  <a:lumOff val="0"/>
                  <a:alphaOff val="0"/>
                </a:prstClr>
              </a:solidFill>
              <a:latin typeface="Calibri" panose="020F0502020204030204"/>
            </a:endParaRPr>
          </a:p>
        </p:txBody>
      </p:sp>
      <p:sp>
        <p:nvSpPr>
          <p:cNvPr id="13" name="Title 1">
            <a:extLst>
              <a:ext uri="{FF2B5EF4-FFF2-40B4-BE49-F238E27FC236}">
                <a16:creationId xmlns:a16="http://schemas.microsoft.com/office/drawing/2014/main" id="{DAA30413-3306-D516-6848-6A0F05C36FAD}"/>
              </a:ext>
            </a:extLst>
          </p:cNvPr>
          <p:cNvSpPr txBox="1">
            <a:spLocks/>
          </p:cNvSpPr>
          <p:nvPr/>
        </p:nvSpPr>
        <p:spPr>
          <a:xfrm>
            <a:off x="283775" y="2100043"/>
            <a:ext cx="7330970" cy="174674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a:solidFill>
                  <a:srgbClr val="C00000"/>
                </a:solidFill>
              </a:rPr>
              <a:t>Limited Liability Company (LLC)</a:t>
            </a:r>
            <a:endParaRPr lang="ar-EG" sz="3600" b="1" dirty="0">
              <a:solidFill>
                <a:srgbClr val="C00000"/>
              </a:solidFill>
            </a:endParaRPr>
          </a:p>
          <a:p>
            <a:pPr algn="ctr"/>
            <a:r>
              <a:rPr lang="ar-EG" sz="3600" b="1" dirty="0">
                <a:solidFill>
                  <a:srgbClr val="C00000"/>
                </a:solidFill>
              </a:rPr>
              <a:t>شركة ذات مسؤولية محدودة (ذ.م.م)</a:t>
            </a:r>
          </a:p>
        </p:txBody>
      </p:sp>
      <p:sp>
        <p:nvSpPr>
          <p:cNvPr id="17" name="Content Placeholder 2">
            <a:extLst>
              <a:ext uri="{FF2B5EF4-FFF2-40B4-BE49-F238E27FC236}">
                <a16:creationId xmlns:a16="http://schemas.microsoft.com/office/drawing/2014/main" id="{B091D629-A200-1614-B21D-0FF7823FCB79}"/>
              </a:ext>
            </a:extLst>
          </p:cNvPr>
          <p:cNvSpPr txBox="1">
            <a:spLocks/>
          </p:cNvSpPr>
          <p:nvPr/>
        </p:nvSpPr>
        <p:spPr>
          <a:xfrm>
            <a:off x="283775" y="4215921"/>
            <a:ext cx="7330970" cy="202469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Is a business structure that protects its owners from personal responsibility for its debts or liabilities.</a:t>
            </a:r>
            <a:endParaRPr lang="ar-EG" sz="2400" b="1" dirty="0"/>
          </a:p>
          <a:p>
            <a:pPr marL="0" indent="0" algn="ctr">
              <a:buFont typeface="Arial" panose="020B0604020202020204" pitchFamily="34" charset="0"/>
              <a:buNone/>
            </a:pPr>
            <a:r>
              <a:rPr lang="ar-EG" sz="2400" b="1" dirty="0"/>
              <a:t>هو هيكل أعمال يحمي أصحابه من المسؤولية الشخصية عن ديونه أو التزاماته.</a:t>
            </a:r>
          </a:p>
          <a:p>
            <a:pPr marL="0" indent="0" algn="ctr">
              <a:buFont typeface="Arial" panose="020B0604020202020204" pitchFamily="34" charset="0"/>
              <a:buNone/>
            </a:pPr>
            <a:endParaRPr lang="en-US" sz="2400" b="1" dirty="0"/>
          </a:p>
        </p:txBody>
      </p:sp>
      <p:pic>
        <p:nvPicPr>
          <p:cNvPr id="18" name="Picture 26" descr="Benefits of a Limited Liability Company">
            <a:extLst>
              <a:ext uri="{FF2B5EF4-FFF2-40B4-BE49-F238E27FC236}">
                <a16:creationId xmlns:a16="http://schemas.microsoft.com/office/drawing/2014/main" id="{D3051EDD-4840-FFDE-E3BC-DE2C289561D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1901" r="23883" b="2"/>
          <a:stretch/>
        </p:blipFill>
        <p:spPr bwMode="auto">
          <a:xfrm>
            <a:off x="7926211" y="1883380"/>
            <a:ext cx="3941064" cy="40965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2930037"/>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Limited Liability Company (LLC)</a:t>
            </a:r>
          </a:p>
          <a:p>
            <a:r>
              <a:rPr lang="ar-EG" sz="2800" b="1" dirty="0">
                <a:solidFill>
                  <a:srgbClr val="00B0F0"/>
                </a:solidFill>
                <a:latin typeface="Alexandria" charset="0"/>
                <a:cs typeface="Alexandria" charset="0"/>
              </a:rPr>
              <a:t>شركة ذات مسؤولية محدودة (ذ.م.م)</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a16="http://schemas.microsoft.com/office/drawing/2014/main" id="{859773F7-759D-3792-1A5C-44A58779A2CD}"/>
              </a:ext>
            </a:extLst>
          </p:cNvPr>
          <p:cNvSpPr txBox="1">
            <a:spLocks noChangeArrowheads="1"/>
          </p:cNvSpPr>
          <p:nvPr/>
        </p:nvSpPr>
        <p:spPr>
          <a:xfrm>
            <a:off x="154442" y="1573726"/>
            <a:ext cx="6277890"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63550" indent="-285750" algn="just">
              <a:spcBef>
                <a:spcPts val="1200"/>
              </a:spcBef>
              <a:buFont typeface="Arial" pitchFamily="34" charset="0"/>
              <a:buChar char="•"/>
            </a:pPr>
            <a:r>
              <a:rPr lang="en-US" altLang="x-none" sz="2200" dirty="0">
                <a:solidFill>
                  <a:prstClr val="black">
                    <a:hueOff val="0"/>
                    <a:satOff val="0"/>
                    <a:lumOff val="0"/>
                    <a:alphaOff val="0"/>
                  </a:prstClr>
                </a:solidFill>
                <a:latin typeface="Calibri" panose="020F0502020204030204"/>
              </a:rPr>
              <a:t>Resembles an S Corporation but is not subject to the same restrictions.</a:t>
            </a:r>
          </a:p>
          <a:p>
            <a:pPr marL="463550" indent="-285750" algn="just">
              <a:spcBef>
                <a:spcPts val="1200"/>
              </a:spcBef>
              <a:buFont typeface="Arial" pitchFamily="34" charset="0"/>
              <a:buChar char="•"/>
            </a:pPr>
            <a:r>
              <a:rPr lang="en-US" altLang="x-none" sz="2200" dirty="0">
                <a:solidFill>
                  <a:prstClr val="black">
                    <a:hueOff val="0"/>
                    <a:satOff val="0"/>
                    <a:lumOff val="0"/>
                    <a:alphaOff val="0"/>
                  </a:prstClr>
                </a:solidFill>
                <a:latin typeface="Calibri" panose="020F0502020204030204"/>
              </a:rPr>
              <a:t>The limited liability company (LLC), like an S corporation, offers its owners limited personal liability for the debts of the business, providing a significant advantage over sole proprietorships and partnerships. LLCs, however, are not subject to many of the restrictions currently imposed on S corporations and offer more flexibility than S corporations. For example, S corporations cannot have more than 100 shareholders, and none of them can be foreigners or corporations.</a:t>
            </a:r>
          </a:p>
        </p:txBody>
      </p:sp>
      <p:sp>
        <p:nvSpPr>
          <p:cNvPr id="10" name="Rectangle 3">
            <a:extLst>
              <a:ext uri="{FF2B5EF4-FFF2-40B4-BE49-F238E27FC236}">
                <a16:creationId xmlns:a16="http://schemas.microsoft.com/office/drawing/2014/main" id="{859773F7-759D-3792-1A5C-44A58779A2CD}"/>
              </a:ext>
            </a:extLst>
          </p:cNvPr>
          <p:cNvSpPr txBox="1">
            <a:spLocks noChangeArrowheads="1"/>
          </p:cNvSpPr>
          <p:nvPr/>
        </p:nvSpPr>
        <p:spPr>
          <a:xfrm>
            <a:off x="6589987" y="1571282"/>
            <a:ext cx="5217602"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lvl="1" indent="-342900" algn="justLow" rtl="1">
              <a:buFont typeface="Arial" pitchFamily="34" charset="0"/>
              <a:buChar char="•"/>
            </a:pPr>
            <a:r>
              <a:rPr lang="ar-EG" sz="2400" dirty="0">
                <a:latin typeface="DejaVuSans-Bold_9o_4"/>
              </a:rPr>
              <a:t>يشبه شركة </a:t>
            </a:r>
            <a:r>
              <a:rPr lang="en-US" sz="2400" dirty="0">
                <a:latin typeface="DejaVuSans-Bold_9o_4"/>
              </a:rPr>
              <a:t>S</a:t>
            </a:r>
            <a:r>
              <a:rPr lang="ar-EG" sz="2400" dirty="0">
                <a:latin typeface="DejaVuSans-Bold_9o_4"/>
              </a:rPr>
              <a:t> ولكنه لا يخضع لنفس القيود.</a:t>
            </a:r>
          </a:p>
          <a:p>
            <a:pPr marL="342900" lvl="1" indent="-342900" algn="justLow" rtl="1">
              <a:buFont typeface="Arial" pitchFamily="34" charset="0"/>
              <a:buChar char="•"/>
            </a:pPr>
            <a:endParaRPr lang="ar-EG" sz="2400" dirty="0">
              <a:latin typeface="DejaVuSans-Bold_9o_4"/>
            </a:endParaRPr>
          </a:p>
          <a:p>
            <a:pPr marL="342900" lvl="1" indent="-342900" algn="justLow" rtl="1">
              <a:buFont typeface="Arial" pitchFamily="34" charset="0"/>
              <a:buChar char="•"/>
            </a:pPr>
            <a:r>
              <a:rPr lang="ar-EG" sz="2400" dirty="0">
                <a:latin typeface="DejaVuSans-Bold_9o_4"/>
              </a:rPr>
              <a:t>تقدم الشركة ذات المسؤولية المحدودة (</a:t>
            </a:r>
            <a:r>
              <a:rPr lang="en-US" sz="2400" dirty="0">
                <a:latin typeface="DejaVuSans-Bold_9o_4"/>
              </a:rPr>
              <a:t>LLC</a:t>
            </a:r>
            <a:r>
              <a:rPr lang="ar-EG" sz="2400" dirty="0">
                <a:latin typeface="DejaVuSans-Bold_9o_4"/>
              </a:rPr>
              <a:t>)</a:t>
            </a:r>
            <a:r>
              <a:rPr lang="en-US" sz="2400" dirty="0">
                <a:latin typeface="DejaVuSans-Bold_9o_4"/>
              </a:rPr>
              <a:t>، </a:t>
            </a:r>
            <a:r>
              <a:rPr lang="ar-EG" sz="2400" dirty="0">
                <a:latin typeface="DejaVuSans-Bold_9o_4"/>
              </a:rPr>
              <a:t>مثل شركة (</a:t>
            </a:r>
            <a:r>
              <a:rPr lang="en-US" sz="2400" dirty="0">
                <a:latin typeface="DejaVuSans-Bold_9o_4"/>
              </a:rPr>
              <a:t>S</a:t>
            </a:r>
            <a:r>
              <a:rPr lang="ar-EG" sz="2400" dirty="0">
                <a:latin typeface="DejaVuSans-Bold_9o_4"/>
              </a:rPr>
              <a:t>) لأصحابها مسؤولية شخصية محدودة عن ديون الشركة، مما يوفر ميزة كبيرة على الملكية الفردية والشراكات. ومع ذلك، لا تخضع الشركات ذات المسؤولية المحدودة للعديد من القيود المفروضة حاليا على شركات </a:t>
            </a:r>
            <a:r>
              <a:rPr lang="en-US" sz="2400" dirty="0">
                <a:latin typeface="DejaVuSans-Bold_9o_4"/>
              </a:rPr>
              <a:t>S</a:t>
            </a:r>
            <a:r>
              <a:rPr lang="ar-EG" sz="2400" dirty="0">
                <a:latin typeface="DejaVuSans-Bold_9o_4"/>
              </a:rPr>
              <a:t> وتوفر مرونة أكبر من شركات </a:t>
            </a:r>
            <a:r>
              <a:rPr lang="en-US" sz="2400" dirty="0">
                <a:latin typeface="DejaVuSans-Bold_9o_4"/>
              </a:rPr>
              <a:t>S</a:t>
            </a:r>
            <a:r>
              <a:rPr lang="ar-EG" sz="2400" dirty="0">
                <a:latin typeface="DejaVuSans-Bold_9o_4"/>
              </a:rPr>
              <a:t> . على سبيل المثال ، لا يمكن أن يكون لدى شركات </a:t>
            </a:r>
            <a:r>
              <a:rPr lang="en-US" sz="2400" dirty="0">
                <a:latin typeface="DejaVuSans-Bold_9o_4"/>
              </a:rPr>
              <a:t>S</a:t>
            </a:r>
            <a:r>
              <a:rPr lang="ar-EG" sz="2400" dirty="0">
                <a:latin typeface="DejaVuSans-Bold_9o_4"/>
              </a:rPr>
              <a:t> أكثر من 100 مساهم، ولا يمكن لأي منهم أن يكون أجنبيا أو شركات.</a:t>
            </a:r>
          </a:p>
        </p:txBody>
      </p:sp>
    </p:spTree>
    <p:extLst>
      <p:ext uri="{BB962C8B-B14F-4D97-AF65-F5344CB8AC3E}">
        <p14:creationId xmlns:p14="http://schemas.microsoft.com/office/powerpoint/2010/main" val="3549097487"/>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BE3C7958-29D1-B739-D501-547B6D6ED6CB}"/>
              </a:ext>
            </a:extLst>
          </p:cNvPr>
          <p:cNvSpPr>
            <a:spLocks noGrp="1"/>
          </p:cNvSpPr>
          <p:nvPr>
            <p:ph type="sldNum" sz="quarter" idx="12"/>
          </p:nvPr>
        </p:nvSpPr>
        <p:spPr>
          <a:xfrm>
            <a:off x="8610600" y="6159710"/>
            <a:ext cx="2743200" cy="365125"/>
          </a:xfrm>
        </p:spPr>
        <p:txBody>
          <a:bodyPr vert="horz" lIns="91440" tIns="45720" rIns="91440" bIns="45720" rtlCol="0" anchor="ctr">
            <a:normAutofit/>
          </a:bodyPr>
          <a:lstStyle/>
          <a:p>
            <a:pPr>
              <a:spcAft>
                <a:spcPts val="600"/>
              </a:spcAft>
            </a:pPr>
            <a:fld id="{FDED41F8-FC0F-4085-8150-313B6CF05213}" type="slidenum">
              <a:rPr lang="en-US">
                <a:solidFill>
                  <a:schemeClr val="bg1"/>
                </a:solidFill>
              </a:rPr>
              <a:pPr>
                <a:spcAft>
                  <a:spcPts val="600"/>
                </a:spcAft>
              </a:pPr>
              <a:t>34</a:t>
            </a:fld>
            <a:endParaRPr lang="en-US">
              <a:solidFill>
                <a:schemeClr val="bg1"/>
              </a:solidFill>
            </a:endParaRPr>
          </a:p>
        </p:txBody>
      </p:sp>
      <p:pic>
        <p:nvPicPr>
          <p:cNvPr id="7" name="Content Placeholder 5" descr="Table&#10;&#10;Description automatically generated">
            <a:extLst>
              <a:ext uri="{FF2B5EF4-FFF2-40B4-BE49-F238E27FC236}">
                <a16:creationId xmlns:a16="http://schemas.microsoft.com/office/drawing/2014/main" id="{E4E45ADA-D4E9-6245-0DE4-F62B37BF50D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81" y="-228600"/>
            <a:ext cx="12183319" cy="7152190"/>
          </a:xfrm>
          <a:prstGeom prst="rect">
            <a:avLst/>
          </a:prstGeom>
        </p:spPr>
      </p:pic>
    </p:spTree>
    <p:extLst>
      <p:ext uri="{BB962C8B-B14F-4D97-AF65-F5344CB8AC3E}">
        <p14:creationId xmlns:p14="http://schemas.microsoft.com/office/powerpoint/2010/main" val="29004646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19C489-75B3-911D-C88B-2B0F6A51D742}"/>
              </a:ext>
            </a:extLst>
          </p:cNvPr>
          <p:cNvSpPr>
            <a:spLocks noGrp="1"/>
          </p:cNvSpPr>
          <p:nvPr>
            <p:ph type="title"/>
          </p:nvPr>
        </p:nvSpPr>
        <p:spPr>
          <a:xfrm>
            <a:off x="0" y="1849156"/>
            <a:ext cx="4667535" cy="2602366"/>
          </a:xfrm>
        </p:spPr>
        <p:txBody>
          <a:bodyPr vert="horz" lIns="91440" tIns="45720" rIns="91440" bIns="45720" rtlCol="0" anchor="ctr">
            <a:normAutofit/>
          </a:bodyPr>
          <a:lstStyle/>
          <a:p>
            <a:pPr algn="ctr"/>
            <a:r>
              <a:rPr lang="en-US" sz="3600" b="1" dirty="0">
                <a:solidFill>
                  <a:srgbClr val="C00000"/>
                </a:solidFill>
              </a:rPr>
              <a:t>Buying a Business</a:t>
            </a:r>
            <a:br>
              <a:rPr lang="ar-EG" sz="3600" b="1" dirty="0">
                <a:solidFill>
                  <a:srgbClr val="C00000"/>
                </a:solidFill>
              </a:rPr>
            </a:br>
            <a:r>
              <a:rPr lang="ar-EG" sz="3600" b="1" dirty="0">
                <a:solidFill>
                  <a:srgbClr val="C00000"/>
                </a:solidFill>
              </a:rPr>
              <a:t>شراء الأعمال التجارية</a:t>
            </a:r>
          </a:p>
        </p:txBody>
      </p:sp>
      <p:sp>
        <p:nvSpPr>
          <p:cNvPr id="5" name="Slide Number Placeholder 4">
            <a:extLst>
              <a:ext uri="{FF2B5EF4-FFF2-40B4-BE49-F238E27FC236}">
                <a16:creationId xmlns:a16="http://schemas.microsoft.com/office/drawing/2014/main" id="{BE3C7958-29D1-B739-D501-547B6D6ED6CB}"/>
              </a:ext>
            </a:extLst>
          </p:cNvPr>
          <p:cNvSpPr>
            <a:spLocks noGrp="1"/>
          </p:cNvSpPr>
          <p:nvPr>
            <p:ph type="sldNum" sz="quarter" idx="12"/>
          </p:nvPr>
        </p:nvSpPr>
        <p:spPr>
          <a:xfrm>
            <a:off x="8610600" y="6159710"/>
            <a:ext cx="2743200" cy="365125"/>
          </a:xfrm>
        </p:spPr>
        <p:txBody>
          <a:bodyPr vert="horz" lIns="91440" tIns="45720" rIns="91440" bIns="45720" rtlCol="0" anchor="ctr">
            <a:normAutofit/>
          </a:bodyPr>
          <a:lstStyle/>
          <a:p>
            <a:pPr>
              <a:spcAft>
                <a:spcPts val="600"/>
              </a:spcAft>
            </a:pPr>
            <a:fld id="{FDED41F8-FC0F-4085-8150-313B6CF05213}" type="slidenum">
              <a:rPr lang="en-US">
                <a:solidFill>
                  <a:schemeClr val="bg1"/>
                </a:solidFill>
              </a:rPr>
              <a:pPr>
                <a:spcAft>
                  <a:spcPts val="600"/>
                </a:spcAft>
              </a:pPr>
              <a:t>35</a:t>
            </a:fld>
            <a:endParaRPr lang="en-US">
              <a:solidFill>
                <a:schemeClr val="bg1"/>
              </a:solidFill>
            </a:endParaRPr>
          </a:p>
        </p:txBody>
      </p:sp>
      <p:pic>
        <p:nvPicPr>
          <p:cNvPr id="6" name="Picture 5" descr="6 key aspects to consider before buying an existing business - Accru">
            <a:extLst>
              <a:ext uri="{FF2B5EF4-FFF2-40B4-BE49-F238E27FC236}">
                <a16:creationId xmlns:a16="http://schemas.microsoft.com/office/drawing/2014/main" id="{D99FF299-8C53-7F4B-D4ED-1E4CE9349CAD}"/>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654296" y="0"/>
            <a:ext cx="753770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855084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157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Key Questions to Consider Before Buying a Business</a:t>
            </a:r>
          </a:p>
          <a:p>
            <a:r>
              <a:rPr lang="ar-EG" sz="2400" b="1" dirty="0">
                <a:solidFill>
                  <a:srgbClr val="00B0F0"/>
                </a:solidFill>
                <a:latin typeface="Alexandria" charset="0"/>
                <a:cs typeface="Alexandria" charset="0"/>
              </a:rPr>
              <a:t>الأسئلة الرئيسية التي يجب مراعاتها قبل شراء شركة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3">
            <a:extLst>
              <a:ext uri="{FF2B5EF4-FFF2-40B4-BE49-F238E27FC236}">
                <a16:creationId xmlns:a16="http://schemas.microsoft.com/office/drawing/2014/main" id="{8E0AB6B6-2E29-E2C3-9F9E-B79114DC9355}"/>
              </a:ext>
            </a:extLst>
          </p:cNvPr>
          <p:cNvSpPr txBox="1">
            <a:spLocks noChangeArrowheads="1"/>
          </p:cNvSpPr>
          <p:nvPr/>
        </p:nvSpPr>
        <p:spPr>
          <a:xfrm>
            <a:off x="409899" y="1655380"/>
            <a:ext cx="11242985" cy="4903076"/>
          </a:xfrm>
          <a:prstGeom prst="rect">
            <a:avLst/>
          </a:prstGeom>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65138" indent="-355600" algn="justLow">
              <a:lnSpc>
                <a:spcPct val="100000"/>
              </a:lnSpc>
              <a:spcBef>
                <a:spcPct val="0"/>
              </a:spcBef>
            </a:pPr>
            <a:r>
              <a:rPr lang="en-US" altLang="x-none" sz="2400" dirty="0">
                <a:ea typeface="ＭＳ Ｐゴシック" panose="020B0600070205080204" pitchFamily="34" charset="-128"/>
              </a:rPr>
              <a:t>Is the right type of business for sale in the market in which you want to operate?</a:t>
            </a:r>
          </a:p>
          <a:p>
            <a:pPr marL="465138" indent="-355600" algn="justLow">
              <a:lnSpc>
                <a:spcPct val="100000"/>
              </a:lnSpc>
              <a:spcBef>
                <a:spcPct val="0"/>
              </a:spcBef>
            </a:pPr>
            <a:r>
              <a:rPr lang="en-US" altLang="x-none" sz="2400" dirty="0">
                <a:ea typeface="ＭＳ Ｐゴシック" panose="020B0600070205080204" pitchFamily="34" charset="-128"/>
              </a:rPr>
              <a:t>What experience do you have in this particular business and the industry in which it operates? How critical is experience in the business to your ultimate success?</a:t>
            </a:r>
          </a:p>
          <a:p>
            <a:pPr marL="465138" indent="-355600" algn="justLow">
              <a:lnSpc>
                <a:spcPct val="100000"/>
              </a:lnSpc>
              <a:spcBef>
                <a:spcPct val="0"/>
              </a:spcBef>
            </a:pPr>
            <a:r>
              <a:rPr lang="en-US" altLang="x-none" sz="2400" dirty="0">
                <a:ea typeface="ＭＳ Ｐゴシック" panose="020B0600070205080204" pitchFamily="34" charset="-128"/>
              </a:rPr>
              <a:t>What is the company’s potential for success?</a:t>
            </a:r>
          </a:p>
          <a:p>
            <a:pPr marL="465138" indent="-355600" algn="justLow">
              <a:lnSpc>
                <a:spcPct val="100000"/>
              </a:lnSpc>
              <a:spcBef>
                <a:spcPct val="0"/>
              </a:spcBef>
            </a:pPr>
            <a:r>
              <a:rPr lang="en-US" altLang="x-none" sz="2400" dirty="0">
                <a:ea typeface="ＭＳ Ｐゴシック" panose="020B0600070205080204" pitchFamily="34" charset="-128"/>
              </a:rPr>
              <a:t>What changes will you have to make – and how extensive will they have to be – to realize the business’s full potential?</a:t>
            </a:r>
            <a:endParaRPr lang="ar-EG" altLang="x-none" sz="2400" dirty="0">
              <a:ea typeface="ＭＳ Ｐゴシック" panose="020B0600070205080204" pitchFamily="34" charset="-128"/>
            </a:endParaRPr>
          </a:p>
          <a:p>
            <a:pPr marL="465138" indent="-355600" algn="justLow">
              <a:lnSpc>
                <a:spcPct val="100000"/>
              </a:lnSpc>
              <a:spcBef>
                <a:spcPct val="0"/>
              </a:spcBef>
            </a:pPr>
            <a:endParaRPr lang="ar-EG" altLang="x-none" sz="2400" dirty="0">
              <a:ea typeface="ＭＳ Ｐゴシック" panose="020B0600070205080204" pitchFamily="34" charset="-128"/>
            </a:endParaRPr>
          </a:p>
          <a:p>
            <a:pPr marL="465138" indent="-355600" algn="justLow" rtl="1">
              <a:lnSpc>
                <a:spcPct val="100000"/>
              </a:lnSpc>
              <a:spcBef>
                <a:spcPct val="0"/>
              </a:spcBef>
            </a:pPr>
            <a:r>
              <a:rPr lang="ar-EG" altLang="x-none" sz="2400" dirty="0">
                <a:ea typeface="ＭＳ Ｐゴシック" panose="020B0600070205080204" pitchFamily="34" charset="-128"/>
              </a:rPr>
              <a:t>هل النوع المعروض للبيع من الأعمال في السوق المعروضة مناسب للعمل الذي تريد العمل فيه ؟</a:t>
            </a:r>
          </a:p>
          <a:p>
            <a:pPr marL="465138" indent="-355600" algn="justLow" rtl="1">
              <a:lnSpc>
                <a:spcPct val="100000"/>
              </a:lnSpc>
              <a:spcBef>
                <a:spcPct val="0"/>
              </a:spcBef>
            </a:pPr>
            <a:r>
              <a:rPr lang="ar-EG" altLang="x-none" sz="2400" dirty="0">
                <a:ea typeface="ＭＳ Ｐゴシック" panose="020B0600070205080204" pitchFamily="34" charset="-128"/>
              </a:rPr>
              <a:t>ما هي خبرتك في هذا العمل بالذات والصناعة التي موجود فيها هذا العمل التجاري؟ ما مدى أهمية الخبرة في هذا العمل لنجاحك النهائي؟</a:t>
            </a:r>
          </a:p>
          <a:p>
            <a:pPr marL="465138" indent="-355600" algn="justLow" rtl="1">
              <a:lnSpc>
                <a:spcPct val="100000"/>
              </a:lnSpc>
              <a:spcBef>
                <a:spcPct val="0"/>
              </a:spcBef>
            </a:pPr>
            <a:r>
              <a:rPr lang="ar-EG" altLang="x-none" sz="2400" dirty="0">
                <a:ea typeface="ＭＳ Ｐゴシック" panose="020B0600070205080204" pitchFamily="34" charset="-128"/>
              </a:rPr>
              <a:t>ما هي إمكانات الشركة للنجاح؟</a:t>
            </a:r>
          </a:p>
          <a:p>
            <a:pPr marL="465138" indent="-355600" algn="justLow" rtl="1">
              <a:lnSpc>
                <a:spcPct val="100000"/>
              </a:lnSpc>
              <a:spcBef>
                <a:spcPct val="0"/>
              </a:spcBef>
            </a:pPr>
            <a:r>
              <a:rPr lang="ar-EG" altLang="x-none" sz="2400" dirty="0">
                <a:ea typeface="ＭＳ Ｐゴシック" panose="020B0600070205080204" pitchFamily="34" charset="-128"/>
              </a:rPr>
              <a:t>ما هي التغييرات التي سيتعين عليك إجراؤها - وإلى أي مدى يجب أن تكون واسعة النطاق لإدراك الإمكانات الكاملة للشركة؟</a:t>
            </a:r>
          </a:p>
        </p:txBody>
      </p:sp>
    </p:spTree>
    <p:extLst>
      <p:ext uri="{BB962C8B-B14F-4D97-AF65-F5344CB8AC3E}">
        <p14:creationId xmlns:p14="http://schemas.microsoft.com/office/powerpoint/2010/main" val="2297451049"/>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157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Key Questions to Consider Before Buying a Business</a:t>
            </a:r>
          </a:p>
          <a:p>
            <a:r>
              <a:rPr lang="ar-EG" sz="2400" b="1" dirty="0">
                <a:solidFill>
                  <a:srgbClr val="00B0F0"/>
                </a:solidFill>
                <a:latin typeface="Alexandria" charset="0"/>
                <a:cs typeface="Alexandria" charset="0"/>
              </a:rPr>
              <a:t>الأسئلة الرئيسية التي يجب مراعاتها قبل شراء شركة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3">
            <a:extLst>
              <a:ext uri="{FF2B5EF4-FFF2-40B4-BE49-F238E27FC236}">
                <a16:creationId xmlns:a16="http://schemas.microsoft.com/office/drawing/2014/main" id="{8E0AB6B6-2E29-E2C3-9F9E-B79114DC9355}"/>
              </a:ext>
            </a:extLst>
          </p:cNvPr>
          <p:cNvSpPr txBox="1">
            <a:spLocks noChangeArrowheads="1"/>
          </p:cNvSpPr>
          <p:nvPr/>
        </p:nvSpPr>
        <p:spPr>
          <a:xfrm>
            <a:off x="409899" y="1655380"/>
            <a:ext cx="11242985" cy="4903076"/>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65138" indent="-355600" algn="justLow">
              <a:lnSpc>
                <a:spcPct val="100000"/>
              </a:lnSpc>
              <a:spcBef>
                <a:spcPct val="0"/>
              </a:spcBef>
            </a:pPr>
            <a:r>
              <a:rPr lang="en-US" altLang="x-none" sz="2400" dirty="0">
                <a:ea typeface="ＭＳ Ｐゴシック" panose="020B0600070205080204" pitchFamily="34" charset="-128"/>
              </a:rPr>
              <a:t>What price and payment method are reasonable for you and acceptable to the seller?</a:t>
            </a:r>
          </a:p>
          <a:p>
            <a:pPr marL="465138" indent="-355600" algn="justLow">
              <a:lnSpc>
                <a:spcPct val="100000"/>
              </a:lnSpc>
              <a:spcBef>
                <a:spcPct val="0"/>
              </a:spcBef>
            </a:pPr>
            <a:r>
              <a:rPr lang="en-US" altLang="x-none" sz="2400" dirty="0">
                <a:ea typeface="ＭＳ Ｐゴシック" panose="020B0600070205080204" pitchFamily="34" charset="-128"/>
              </a:rPr>
              <a:t>Is the seller willing to finance part of the purchase price?</a:t>
            </a:r>
          </a:p>
          <a:p>
            <a:pPr marL="465138" indent="-355600" algn="justLow">
              <a:lnSpc>
                <a:spcPct val="100000"/>
              </a:lnSpc>
              <a:spcBef>
                <a:spcPct val="0"/>
              </a:spcBef>
            </a:pPr>
            <a:r>
              <a:rPr lang="en-US" altLang="x-none" sz="2400" dirty="0">
                <a:ea typeface="ＭＳ Ｐゴシック" panose="020B0600070205080204" pitchFamily="34" charset="-128"/>
              </a:rPr>
              <a:t>Will the company generate sufficient cash to pay for itself and leave you with a suitable rate of return on your investment?</a:t>
            </a:r>
          </a:p>
          <a:p>
            <a:pPr marL="465138" indent="-355600" algn="justLow">
              <a:lnSpc>
                <a:spcPct val="100000"/>
              </a:lnSpc>
              <a:spcBef>
                <a:spcPct val="0"/>
              </a:spcBef>
            </a:pPr>
            <a:r>
              <a:rPr lang="en-US" altLang="x-none" sz="2400" dirty="0">
                <a:ea typeface="ＭＳ Ｐゴシック" panose="020B0600070205080204" pitchFamily="34" charset="-128"/>
              </a:rPr>
              <a:t>Should you be starting a business and building it from the ground up rather than buying an existing one? </a:t>
            </a:r>
          </a:p>
          <a:p>
            <a:pPr marL="465138" indent="-355600" algn="justLow">
              <a:lnSpc>
                <a:spcPct val="100000"/>
              </a:lnSpc>
              <a:spcBef>
                <a:spcPct val="0"/>
              </a:spcBef>
            </a:pPr>
            <a:endParaRPr lang="en-US" altLang="x-none" sz="2400" dirty="0">
              <a:ea typeface="ＭＳ Ｐゴシック" panose="020B0600070205080204" pitchFamily="34" charset="-128"/>
            </a:endParaRPr>
          </a:p>
          <a:p>
            <a:pPr marL="465138" indent="-355600" algn="justLow" rtl="1">
              <a:lnSpc>
                <a:spcPct val="100000"/>
              </a:lnSpc>
              <a:spcBef>
                <a:spcPct val="0"/>
              </a:spcBef>
            </a:pPr>
            <a:r>
              <a:rPr lang="ar-EG" altLang="x-none" sz="2400" dirty="0">
                <a:ea typeface="ＭＳ Ｐゴシック" panose="020B0600070205080204" pitchFamily="34" charset="-128"/>
              </a:rPr>
              <a:t>ما هو السعر وطريقة الدفع المقبولة بالنسبة لك والمقبولة للبائع؟</a:t>
            </a:r>
          </a:p>
          <a:p>
            <a:pPr marL="465138" indent="-355600" algn="justLow" rtl="1">
              <a:lnSpc>
                <a:spcPct val="100000"/>
              </a:lnSpc>
              <a:spcBef>
                <a:spcPct val="0"/>
              </a:spcBef>
            </a:pPr>
            <a:r>
              <a:rPr lang="ar-EG" altLang="x-none" sz="2400" dirty="0">
                <a:ea typeface="ＭＳ Ｐゴシック" panose="020B0600070205080204" pitchFamily="34" charset="-128"/>
              </a:rPr>
              <a:t>هل البائع على استعداد لتمويل جزء من سعر الشراء؟</a:t>
            </a:r>
          </a:p>
          <a:p>
            <a:pPr marL="465138" indent="-355600" algn="justLow" rtl="1">
              <a:lnSpc>
                <a:spcPct val="100000"/>
              </a:lnSpc>
              <a:spcBef>
                <a:spcPct val="0"/>
              </a:spcBef>
            </a:pPr>
            <a:r>
              <a:rPr lang="ar-EG" altLang="x-none" sz="2400" dirty="0">
                <a:ea typeface="ＭＳ Ｐゴシック" panose="020B0600070205080204" pitchFamily="34" charset="-128"/>
              </a:rPr>
              <a:t>هل ستولد الشركة نقودا كافية لدفع ثمنها بنفسها وتترك لك معدل عائد مناسب على استثمارك؟</a:t>
            </a:r>
          </a:p>
          <a:p>
            <a:pPr marL="465138" indent="-355600" algn="justLow" rtl="1">
              <a:lnSpc>
                <a:spcPct val="100000"/>
              </a:lnSpc>
              <a:spcBef>
                <a:spcPct val="0"/>
              </a:spcBef>
            </a:pPr>
            <a:r>
              <a:rPr lang="ar-EG" altLang="x-none" sz="2400" dirty="0">
                <a:ea typeface="ＭＳ Ｐゴシック" panose="020B0600070205080204" pitchFamily="34" charset="-128"/>
              </a:rPr>
              <a:t>هل يجب أن تبدأ نشاطا تجاريا وتبنيه من الألف إلى الياء بدلا من شراء مشروع قائم؟ </a:t>
            </a:r>
          </a:p>
        </p:txBody>
      </p:sp>
    </p:spTree>
    <p:extLst>
      <p:ext uri="{BB962C8B-B14F-4D97-AF65-F5344CB8AC3E}">
        <p14:creationId xmlns:p14="http://schemas.microsoft.com/office/powerpoint/2010/main" val="1566325854"/>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157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Advantages of Buying an Existing Business</a:t>
            </a:r>
          </a:p>
          <a:p>
            <a:r>
              <a:rPr lang="ar-EG" sz="2400" b="1" dirty="0">
                <a:solidFill>
                  <a:srgbClr val="00B0F0"/>
                </a:solidFill>
                <a:latin typeface="Alexandria" charset="0"/>
                <a:cs typeface="Alexandria" charset="0"/>
              </a:rPr>
              <a:t>مزايا شراء الأعمال التجارية القائمة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3">
            <a:extLst>
              <a:ext uri="{FF2B5EF4-FFF2-40B4-BE49-F238E27FC236}">
                <a16:creationId xmlns:a16="http://schemas.microsoft.com/office/drawing/2014/main" id="{8E0AB6B6-2E29-E2C3-9F9E-B79114DC9355}"/>
              </a:ext>
            </a:extLst>
          </p:cNvPr>
          <p:cNvSpPr txBox="1">
            <a:spLocks noChangeArrowheads="1"/>
          </p:cNvSpPr>
          <p:nvPr/>
        </p:nvSpPr>
        <p:spPr>
          <a:xfrm>
            <a:off x="425666" y="1639614"/>
            <a:ext cx="5621492" cy="4903076"/>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65138" indent="-355600" algn="justLow">
              <a:lnSpc>
                <a:spcPct val="100000"/>
              </a:lnSpc>
              <a:spcBef>
                <a:spcPct val="0"/>
              </a:spcBef>
            </a:pPr>
            <a:r>
              <a:rPr lang="en-US" altLang="x-none" sz="2400" dirty="0">
                <a:ea typeface="ＭＳ Ｐゴシック" panose="020B0600070205080204" pitchFamily="34" charset="-128"/>
              </a:rPr>
              <a:t>It may continue to be successful</a:t>
            </a:r>
          </a:p>
          <a:p>
            <a:pPr marL="465138" indent="-355600" algn="justLow">
              <a:lnSpc>
                <a:spcPct val="100000"/>
              </a:lnSpc>
              <a:spcBef>
                <a:spcPct val="0"/>
              </a:spcBef>
            </a:pPr>
            <a:r>
              <a:rPr lang="en-US" altLang="x-none" sz="2400" dirty="0">
                <a:ea typeface="ＭＳ Ｐゴシック" panose="020B0600070205080204" pitchFamily="34" charset="-128"/>
              </a:rPr>
              <a:t>It may already have the best location</a:t>
            </a:r>
          </a:p>
          <a:p>
            <a:pPr marL="465138" indent="-355600">
              <a:lnSpc>
                <a:spcPct val="100000"/>
              </a:lnSpc>
              <a:spcBef>
                <a:spcPct val="0"/>
              </a:spcBef>
            </a:pPr>
            <a:r>
              <a:rPr lang="en-US" altLang="x-none" sz="2400" dirty="0">
                <a:ea typeface="ＭＳ Ｐゴシック" panose="020B0600070205080204" pitchFamily="34" charset="-128"/>
              </a:rPr>
              <a:t>Employees and suppliers are established</a:t>
            </a:r>
          </a:p>
          <a:p>
            <a:pPr marL="465138" indent="-355600" algn="justLow">
              <a:lnSpc>
                <a:spcPct val="100000"/>
              </a:lnSpc>
              <a:spcBef>
                <a:spcPct val="0"/>
              </a:spcBef>
            </a:pPr>
            <a:r>
              <a:rPr lang="en-US" altLang="x-none" sz="2400" dirty="0">
                <a:ea typeface="ＭＳ Ｐゴシック" panose="020B0600070205080204" pitchFamily="34" charset="-128"/>
              </a:rPr>
              <a:t>Equipment is already installed</a:t>
            </a:r>
          </a:p>
          <a:p>
            <a:pPr marL="465138" indent="-355600" algn="justLow">
              <a:lnSpc>
                <a:spcPct val="100000"/>
              </a:lnSpc>
              <a:spcBef>
                <a:spcPct val="0"/>
              </a:spcBef>
            </a:pPr>
            <a:r>
              <a:rPr lang="en-US" altLang="x-none" sz="2400" dirty="0">
                <a:ea typeface="ＭＳ Ｐゴシック" panose="020B0600070205080204" pitchFamily="34" charset="-128"/>
              </a:rPr>
              <a:t>Inventory is in place and trade credit is established</a:t>
            </a:r>
          </a:p>
          <a:p>
            <a:pPr marL="465138" indent="-355600" algn="justLow">
              <a:lnSpc>
                <a:spcPct val="100000"/>
              </a:lnSpc>
              <a:spcBef>
                <a:spcPct val="0"/>
              </a:spcBef>
            </a:pPr>
            <a:r>
              <a:rPr lang="en-US" altLang="x-none" sz="2400" dirty="0">
                <a:ea typeface="ＭＳ Ｐゴシック" panose="020B0600070205080204" pitchFamily="34" charset="-128"/>
              </a:rPr>
              <a:t>It’s turnkey</a:t>
            </a:r>
          </a:p>
          <a:p>
            <a:pPr marL="465138" indent="-355600">
              <a:lnSpc>
                <a:spcPct val="100000"/>
              </a:lnSpc>
              <a:spcBef>
                <a:spcPct val="0"/>
              </a:spcBef>
            </a:pPr>
            <a:r>
              <a:rPr lang="en-US" altLang="x-none" sz="2400" dirty="0">
                <a:ea typeface="ＭＳ Ｐゴシック" panose="020B0600070205080204" pitchFamily="34" charset="-128"/>
              </a:rPr>
              <a:t>New owners can “hit the ground running”</a:t>
            </a:r>
          </a:p>
          <a:p>
            <a:pPr marL="465138" indent="-355600">
              <a:lnSpc>
                <a:spcPct val="100000"/>
              </a:lnSpc>
              <a:spcBef>
                <a:spcPct val="0"/>
              </a:spcBef>
            </a:pPr>
            <a:r>
              <a:rPr lang="en-US" altLang="x-none" sz="2400" dirty="0">
                <a:ea typeface="ＭＳ Ｐゴシック" panose="020B0600070205080204" pitchFamily="34" charset="-128"/>
              </a:rPr>
              <a:t>New owners can use the previous owner’s experience</a:t>
            </a:r>
          </a:p>
          <a:p>
            <a:pPr marL="465138" indent="-355600" algn="justLow">
              <a:lnSpc>
                <a:spcPct val="100000"/>
              </a:lnSpc>
              <a:spcBef>
                <a:spcPct val="0"/>
              </a:spcBef>
            </a:pPr>
            <a:r>
              <a:rPr lang="en-US" altLang="x-none" sz="2400" dirty="0">
                <a:ea typeface="ＭＳ Ｐゴシック" panose="020B0600070205080204" pitchFamily="34" charset="-128"/>
              </a:rPr>
              <a:t>Financing is easier to obtain</a:t>
            </a:r>
          </a:p>
        </p:txBody>
      </p:sp>
      <p:sp>
        <p:nvSpPr>
          <p:cNvPr id="9" name="TextBox 8">
            <a:extLst>
              <a:ext uri="{FF2B5EF4-FFF2-40B4-BE49-F238E27FC236}">
                <a16:creationId xmlns:a16="http://schemas.microsoft.com/office/drawing/2014/main" id="{F9940824-005B-160D-7D4B-228C6745CFAF}"/>
              </a:ext>
            </a:extLst>
          </p:cNvPr>
          <p:cNvSpPr txBox="1"/>
          <p:nvPr/>
        </p:nvSpPr>
        <p:spPr>
          <a:xfrm>
            <a:off x="6369270" y="1589376"/>
            <a:ext cx="5305621" cy="5016758"/>
          </a:xfrm>
          <a:prstGeom prst="rect">
            <a:avLst/>
          </a:prstGeom>
          <a:noFill/>
        </p:spPr>
        <p:txBody>
          <a:bodyPr wrap="square" rtlCol="0">
            <a:spAutoFit/>
          </a:bodyPr>
          <a:lstStyle/>
          <a:p>
            <a:pPr marL="285750" indent="-285750" algn="justLow" rtl="1">
              <a:spcBef>
                <a:spcPts val="1200"/>
              </a:spcBef>
              <a:buFont typeface="Arial" panose="020B0604020202020204" pitchFamily="34" charset="0"/>
              <a:buChar char="•"/>
            </a:pPr>
            <a:r>
              <a:rPr lang="ar-EG" altLang="x-none" sz="2400" dirty="0">
                <a:ea typeface="ＭＳ Ｐゴシック" panose="020B0600070205080204" pitchFamily="34" charset="-128"/>
              </a:rPr>
              <a:t>قد يستمر في النجاح</a:t>
            </a:r>
          </a:p>
          <a:p>
            <a:pPr marL="285750" indent="-285750" algn="justLow" rtl="1">
              <a:spcBef>
                <a:spcPts val="1200"/>
              </a:spcBef>
              <a:buFont typeface="Arial" panose="020B0604020202020204" pitchFamily="34" charset="0"/>
              <a:buChar char="•"/>
            </a:pPr>
            <a:r>
              <a:rPr lang="ar-EG" altLang="x-none" sz="2400" dirty="0">
                <a:ea typeface="ＭＳ Ｐゴシック" panose="020B0600070205080204" pitchFamily="34" charset="-128"/>
              </a:rPr>
              <a:t>قد يكون بالفعل لديه أفضل موقع </a:t>
            </a:r>
          </a:p>
          <a:p>
            <a:pPr marL="285750" indent="-285750" algn="justLow" rtl="1">
              <a:spcBef>
                <a:spcPts val="1200"/>
              </a:spcBef>
              <a:buFont typeface="Arial" panose="020B0604020202020204" pitchFamily="34" charset="0"/>
              <a:buChar char="•"/>
            </a:pPr>
            <a:r>
              <a:rPr lang="ar-EG" altLang="x-none" sz="2400" dirty="0">
                <a:ea typeface="ＭＳ Ｐゴシック" panose="020B0600070205080204" pitchFamily="34" charset="-128"/>
              </a:rPr>
              <a:t>تم تأسيس الموظفين والموردين من قبل</a:t>
            </a:r>
          </a:p>
          <a:p>
            <a:pPr marL="285750" indent="-285750" algn="justLow" rtl="1">
              <a:spcBef>
                <a:spcPts val="1200"/>
              </a:spcBef>
              <a:buFont typeface="Arial" panose="020B0604020202020204" pitchFamily="34" charset="0"/>
              <a:buChar char="•"/>
            </a:pPr>
            <a:r>
              <a:rPr lang="ar-EG" altLang="x-none" sz="2400" dirty="0">
                <a:ea typeface="ＭＳ Ｐゴシック" panose="020B0600070205080204" pitchFamily="34" charset="-128"/>
              </a:rPr>
              <a:t>المعدات جاهزة للعمل  بالفعل</a:t>
            </a:r>
          </a:p>
          <a:p>
            <a:pPr marL="285750" indent="-285750" algn="justLow" rtl="1">
              <a:spcBef>
                <a:spcPts val="1200"/>
              </a:spcBef>
              <a:buFont typeface="Arial" panose="020B0604020202020204" pitchFamily="34" charset="0"/>
              <a:buChar char="•"/>
            </a:pPr>
            <a:r>
              <a:rPr lang="ar-EG" altLang="x-none" sz="2400" dirty="0">
                <a:ea typeface="ＭＳ Ｐゴシック" panose="020B0600070205080204" pitchFamily="34" charset="-128"/>
              </a:rPr>
              <a:t>المخزون في مكانه وتم إنشاء الائتمان التجاري</a:t>
            </a:r>
          </a:p>
          <a:p>
            <a:pPr marL="285750" indent="-285750" algn="justLow" rtl="1">
              <a:spcBef>
                <a:spcPts val="1200"/>
              </a:spcBef>
              <a:buFont typeface="Arial" panose="020B0604020202020204" pitchFamily="34" charset="0"/>
              <a:buChar char="•"/>
            </a:pPr>
            <a:r>
              <a:rPr lang="ar-EG" altLang="x-none" sz="2400" dirty="0">
                <a:ea typeface="ＭＳ Ｐゴシック" panose="020B0600070205080204" pitchFamily="34" charset="-128"/>
              </a:rPr>
              <a:t>جاهز على المفتاح( تعبير دال على الجاهزية التامة)</a:t>
            </a:r>
          </a:p>
          <a:p>
            <a:pPr marL="285750" indent="-285750" algn="justLow" rtl="1">
              <a:spcBef>
                <a:spcPts val="1200"/>
              </a:spcBef>
              <a:buFont typeface="Arial" panose="020B0604020202020204" pitchFamily="34" charset="0"/>
              <a:buChar char="•"/>
            </a:pPr>
            <a:r>
              <a:rPr lang="ar-EG" altLang="x-none" sz="2400" dirty="0">
                <a:ea typeface="ＭＳ Ｐゴシック" panose="020B0600070205080204" pitchFamily="34" charset="-128"/>
              </a:rPr>
              <a:t>يمكن للمالكين الجدد "البدء في العمل"</a:t>
            </a:r>
          </a:p>
          <a:p>
            <a:pPr marL="285750" indent="-285750" algn="justLow" rtl="1">
              <a:spcBef>
                <a:spcPts val="1200"/>
              </a:spcBef>
              <a:buFont typeface="Arial" panose="020B0604020202020204" pitchFamily="34" charset="0"/>
              <a:buChar char="•"/>
            </a:pPr>
            <a:r>
              <a:rPr lang="ar-EG" altLang="x-none" sz="2400" dirty="0">
                <a:ea typeface="ＭＳ Ｐゴシック" panose="020B0600070205080204" pitchFamily="34" charset="-128"/>
              </a:rPr>
              <a:t>يمكن للمالكين الجدد استخدام تجربة المالك السابق</a:t>
            </a:r>
          </a:p>
          <a:p>
            <a:pPr marL="285750" indent="-285750" algn="justLow" rtl="1">
              <a:spcBef>
                <a:spcPts val="1200"/>
              </a:spcBef>
              <a:buFont typeface="Arial" panose="020B0604020202020204" pitchFamily="34" charset="0"/>
              <a:buChar char="•"/>
            </a:pPr>
            <a:r>
              <a:rPr lang="ar-EG" altLang="x-none" sz="2400" dirty="0">
                <a:ea typeface="ＭＳ Ｐゴシック" panose="020B0600070205080204" pitchFamily="34" charset="-128"/>
              </a:rPr>
              <a:t>الحصول على التمويل أسهل</a:t>
            </a:r>
          </a:p>
        </p:txBody>
      </p:sp>
    </p:spTree>
    <p:extLst>
      <p:ext uri="{BB962C8B-B14F-4D97-AF65-F5344CB8AC3E}">
        <p14:creationId xmlns:p14="http://schemas.microsoft.com/office/powerpoint/2010/main" val="1308268314"/>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157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Disadvantages of Buying an Existing Business</a:t>
            </a:r>
          </a:p>
          <a:p>
            <a:r>
              <a:rPr lang="ar-EG" sz="2400" b="1" dirty="0">
                <a:solidFill>
                  <a:srgbClr val="00B0F0"/>
                </a:solidFill>
                <a:latin typeface="Alexandria" charset="0"/>
                <a:cs typeface="Alexandria" charset="0"/>
              </a:rPr>
              <a:t>عيوب شراء شركة قائمة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3">
            <a:extLst>
              <a:ext uri="{FF2B5EF4-FFF2-40B4-BE49-F238E27FC236}">
                <a16:creationId xmlns:a16="http://schemas.microsoft.com/office/drawing/2014/main" id="{8E0AB6B6-2E29-E2C3-9F9E-B79114DC9355}"/>
              </a:ext>
            </a:extLst>
          </p:cNvPr>
          <p:cNvSpPr txBox="1">
            <a:spLocks noChangeArrowheads="1"/>
          </p:cNvSpPr>
          <p:nvPr/>
        </p:nvSpPr>
        <p:spPr>
          <a:xfrm>
            <a:off x="425666" y="1639614"/>
            <a:ext cx="5621492" cy="4903076"/>
          </a:xfrm>
          <a:prstGeom prst="rect">
            <a:avLst/>
          </a:prstGeom>
        </p:spPr>
        <p:txBody>
          <a:bodyPr anchor="t">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65138" indent="-355600" algn="justLow">
              <a:lnSpc>
                <a:spcPct val="100000"/>
              </a:lnSpc>
              <a:spcBef>
                <a:spcPct val="0"/>
              </a:spcBef>
            </a:pPr>
            <a:r>
              <a:rPr lang="en-US" altLang="x-none" sz="2400" dirty="0">
                <a:ea typeface="ＭＳ Ｐゴシック" panose="020B0600070205080204" pitchFamily="34" charset="-128"/>
              </a:rPr>
              <a:t>The financial costs are high.</a:t>
            </a:r>
          </a:p>
          <a:p>
            <a:pPr marL="465138" indent="-355600" algn="justLow">
              <a:lnSpc>
                <a:spcPct val="100000"/>
              </a:lnSpc>
              <a:spcBef>
                <a:spcPct val="0"/>
              </a:spcBef>
            </a:pPr>
            <a:r>
              <a:rPr lang="en-US" altLang="x-none" sz="2400" dirty="0">
                <a:ea typeface="ＭＳ Ｐゴシック" panose="020B0600070205080204" pitchFamily="34" charset="-128"/>
              </a:rPr>
              <a:t>It’s a “loser”.</a:t>
            </a:r>
          </a:p>
          <a:p>
            <a:pPr marL="465138" indent="-355600" algn="justLow">
              <a:lnSpc>
                <a:spcPct val="100000"/>
              </a:lnSpc>
              <a:spcBef>
                <a:spcPct val="0"/>
              </a:spcBef>
            </a:pPr>
            <a:r>
              <a:rPr lang="en-US" altLang="x-none" sz="2400" dirty="0">
                <a:ea typeface="ＭＳ Ｐゴシック" panose="020B0600070205080204" pitchFamily="34" charset="-128"/>
              </a:rPr>
              <a:t>Previous owner may have created ill will.</a:t>
            </a:r>
          </a:p>
          <a:p>
            <a:pPr marL="465138" indent="-355600" algn="justLow">
              <a:lnSpc>
                <a:spcPct val="100000"/>
              </a:lnSpc>
              <a:spcBef>
                <a:spcPct val="0"/>
              </a:spcBef>
            </a:pPr>
            <a:r>
              <a:rPr lang="en-US" altLang="x-none" sz="2400" dirty="0">
                <a:ea typeface="ＭＳ Ｐゴシック" panose="020B0600070205080204" pitchFamily="34" charset="-128"/>
              </a:rPr>
              <a:t>“Inherited” employees may be unsuitable.</a:t>
            </a:r>
          </a:p>
          <a:p>
            <a:pPr marL="465138" indent="-355600" algn="justLow">
              <a:lnSpc>
                <a:spcPct val="100000"/>
              </a:lnSpc>
              <a:spcBef>
                <a:spcPct val="0"/>
              </a:spcBef>
            </a:pPr>
            <a:r>
              <a:rPr lang="en-US" altLang="x-none" sz="2400" dirty="0">
                <a:ea typeface="ＭＳ Ｐゴシック" panose="020B0600070205080204" pitchFamily="34" charset="-128"/>
              </a:rPr>
              <a:t>The location may have become unsatisfactory.</a:t>
            </a:r>
          </a:p>
          <a:p>
            <a:pPr marL="465138" indent="-355600" algn="justLow">
              <a:lnSpc>
                <a:spcPct val="100000"/>
              </a:lnSpc>
              <a:spcBef>
                <a:spcPct val="0"/>
              </a:spcBef>
            </a:pPr>
            <a:r>
              <a:rPr lang="en-US" altLang="x-none" sz="2400" dirty="0">
                <a:ea typeface="ＭＳ Ｐゴシック" panose="020B0600070205080204" pitchFamily="34" charset="-128"/>
              </a:rPr>
              <a:t>Equipment and facilities may be obsolete or inefficient.</a:t>
            </a:r>
          </a:p>
          <a:p>
            <a:pPr marL="465138" indent="-355600" algn="justLow">
              <a:lnSpc>
                <a:spcPct val="100000"/>
              </a:lnSpc>
              <a:spcBef>
                <a:spcPct val="0"/>
              </a:spcBef>
            </a:pPr>
            <a:r>
              <a:rPr lang="en-US" altLang="x-none" sz="2400" dirty="0">
                <a:ea typeface="ＭＳ Ｐゴシック" panose="020B0600070205080204" pitchFamily="34" charset="-128"/>
              </a:rPr>
              <a:t>Change and innovation can be difficult to implement.</a:t>
            </a:r>
          </a:p>
          <a:p>
            <a:pPr marL="465138" indent="-355600" algn="justLow">
              <a:lnSpc>
                <a:spcPct val="100000"/>
              </a:lnSpc>
              <a:spcBef>
                <a:spcPct val="0"/>
              </a:spcBef>
            </a:pPr>
            <a:r>
              <a:rPr lang="en-US" altLang="x-none" sz="2400" dirty="0">
                <a:ea typeface="ＭＳ Ｐゴシック" panose="020B0600070205080204" pitchFamily="34" charset="-128"/>
              </a:rPr>
              <a:t>Inventory may be outdated or obsolete.</a:t>
            </a:r>
          </a:p>
          <a:p>
            <a:pPr marL="465138" indent="-355600" algn="justLow">
              <a:lnSpc>
                <a:spcPct val="100000"/>
              </a:lnSpc>
              <a:spcBef>
                <a:spcPct val="0"/>
              </a:spcBef>
            </a:pPr>
            <a:r>
              <a:rPr lang="en-US" altLang="x-none" sz="2400" dirty="0">
                <a:ea typeface="ＭＳ Ｐゴシック" panose="020B0600070205080204" pitchFamily="34" charset="-128"/>
              </a:rPr>
              <a:t>Accounts receivable may be worth less than face value.</a:t>
            </a:r>
          </a:p>
          <a:p>
            <a:pPr marL="465138" indent="-355600" algn="justLow">
              <a:lnSpc>
                <a:spcPct val="100000"/>
              </a:lnSpc>
              <a:spcBef>
                <a:spcPct val="0"/>
              </a:spcBef>
            </a:pPr>
            <a:r>
              <a:rPr lang="en-US" altLang="x-none" sz="2400" dirty="0">
                <a:ea typeface="ＭＳ Ｐゴシック" panose="020B0600070205080204" pitchFamily="34" charset="-128"/>
              </a:rPr>
              <a:t>The business may be overpriced.</a:t>
            </a:r>
          </a:p>
        </p:txBody>
      </p:sp>
      <p:sp>
        <p:nvSpPr>
          <p:cNvPr id="9" name="TextBox 8">
            <a:extLst>
              <a:ext uri="{FF2B5EF4-FFF2-40B4-BE49-F238E27FC236}">
                <a16:creationId xmlns:a16="http://schemas.microsoft.com/office/drawing/2014/main" id="{F9940824-005B-160D-7D4B-228C6745CFAF}"/>
              </a:ext>
            </a:extLst>
          </p:cNvPr>
          <p:cNvSpPr txBox="1"/>
          <p:nvPr/>
        </p:nvSpPr>
        <p:spPr>
          <a:xfrm>
            <a:off x="6369270" y="1589376"/>
            <a:ext cx="5305621" cy="4862870"/>
          </a:xfrm>
          <a:prstGeom prst="rect">
            <a:avLst/>
          </a:prstGeom>
          <a:noFill/>
        </p:spPr>
        <p:txBody>
          <a:bodyPr wrap="square" rtlCol="0">
            <a:spAutoFit/>
          </a:bodyPr>
          <a:lstStyle/>
          <a:p>
            <a:pPr marL="285750" indent="-285750" algn="justLow" rtl="1">
              <a:spcBef>
                <a:spcPts val="1200"/>
              </a:spcBef>
              <a:buFont typeface="Arial" panose="020B0604020202020204" pitchFamily="34" charset="0"/>
              <a:buChar char="•"/>
            </a:pPr>
            <a:r>
              <a:rPr lang="ar-EG" altLang="x-none" sz="2200" dirty="0">
                <a:ea typeface="ＭＳ Ｐゴシック" panose="020B0600070205080204" pitchFamily="34" charset="-128"/>
              </a:rPr>
              <a:t>التكاليف المالية مرتفعة.</a:t>
            </a:r>
          </a:p>
          <a:p>
            <a:pPr marL="285750" indent="-285750" algn="justLow" rtl="1">
              <a:spcBef>
                <a:spcPts val="1200"/>
              </a:spcBef>
              <a:buFont typeface="Arial" panose="020B0604020202020204" pitchFamily="34" charset="0"/>
              <a:buChar char="•"/>
            </a:pPr>
            <a:r>
              <a:rPr lang="ar-EG" altLang="x-none" sz="2200" dirty="0">
                <a:ea typeface="ＭＳ Ｐゴシック" panose="020B0600070205080204" pitchFamily="34" charset="-128"/>
              </a:rPr>
              <a:t>قد يكون بالفعل عمل قائم و لكنه "خاسر".</a:t>
            </a:r>
          </a:p>
          <a:p>
            <a:pPr marL="285750" indent="-285750" algn="justLow" rtl="1">
              <a:spcBef>
                <a:spcPts val="1200"/>
              </a:spcBef>
              <a:buFont typeface="Arial" panose="020B0604020202020204" pitchFamily="34" charset="0"/>
              <a:buChar char="•"/>
            </a:pPr>
            <a:r>
              <a:rPr lang="ar-EG" altLang="x-none" sz="2200" dirty="0">
                <a:ea typeface="ＭＳ Ｐゴシック" panose="020B0600070205080204" pitchFamily="34" charset="-128"/>
              </a:rPr>
              <a:t>قد يكون المالك السابق قد باعه عن سوء النية.</a:t>
            </a:r>
          </a:p>
          <a:p>
            <a:pPr marL="285750" indent="-285750" algn="justLow" rtl="1">
              <a:spcBef>
                <a:spcPts val="1200"/>
              </a:spcBef>
              <a:buFont typeface="Arial" panose="020B0604020202020204" pitchFamily="34" charset="0"/>
              <a:buChar char="•"/>
            </a:pPr>
            <a:r>
              <a:rPr lang="ar-EG" altLang="x-none" sz="2200" dirty="0">
                <a:ea typeface="ＭＳ Ｐゴシック" panose="020B0600070205080204" pitchFamily="34" charset="-128"/>
              </a:rPr>
              <a:t>قد يكون الموظفون "الموروثون" غير مناسبين.</a:t>
            </a:r>
          </a:p>
          <a:p>
            <a:pPr marL="285750" indent="-285750" algn="justLow" rtl="1">
              <a:spcBef>
                <a:spcPts val="1200"/>
              </a:spcBef>
              <a:buFont typeface="Arial" panose="020B0604020202020204" pitchFamily="34" charset="0"/>
              <a:buChar char="•"/>
            </a:pPr>
            <a:r>
              <a:rPr lang="ar-EG" altLang="x-none" sz="2200" dirty="0">
                <a:ea typeface="ＭＳ Ｐゴシック" panose="020B0600070205080204" pitchFamily="34" charset="-128"/>
              </a:rPr>
              <a:t>ربما أصبح الموقع غير مرض.</a:t>
            </a:r>
          </a:p>
          <a:p>
            <a:pPr marL="285750" indent="-285750" algn="justLow" rtl="1">
              <a:spcBef>
                <a:spcPts val="1200"/>
              </a:spcBef>
              <a:buFont typeface="Arial" panose="020B0604020202020204" pitchFamily="34" charset="0"/>
              <a:buChar char="•"/>
            </a:pPr>
            <a:r>
              <a:rPr lang="ar-EG" altLang="x-none" sz="2200" dirty="0">
                <a:ea typeface="ＭＳ Ｐゴシック" panose="020B0600070205080204" pitchFamily="34" charset="-128"/>
              </a:rPr>
              <a:t>قد تكون المعدات والمرافق قديمة أو غير فعالة.</a:t>
            </a:r>
          </a:p>
          <a:p>
            <a:pPr marL="285750" indent="-285750" algn="justLow" rtl="1">
              <a:spcBef>
                <a:spcPts val="1200"/>
              </a:spcBef>
              <a:buFont typeface="Arial" panose="020B0604020202020204" pitchFamily="34" charset="0"/>
              <a:buChar char="•"/>
            </a:pPr>
            <a:r>
              <a:rPr lang="ar-EG" altLang="x-none" sz="2200" dirty="0">
                <a:ea typeface="ＭＳ Ｐゴシック" panose="020B0600070205080204" pitchFamily="34" charset="-128"/>
              </a:rPr>
              <a:t>قد يكون من الصعب تنفيذ التغيير والابتكار.</a:t>
            </a:r>
          </a:p>
          <a:p>
            <a:pPr marL="285750" indent="-285750" algn="justLow" rtl="1">
              <a:spcBef>
                <a:spcPts val="1200"/>
              </a:spcBef>
              <a:buFont typeface="Arial" panose="020B0604020202020204" pitchFamily="34" charset="0"/>
              <a:buChar char="•"/>
            </a:pPr>
            <a:r>
              <a:rPr lang="ar-EG" altLang="x-none" sz="2200" dirty="0">
                <a:ea typeface="ＭＳ Ｐゴシック" panose="020B0600070205080204" pitchFamily="34" charset="-128"/>
              </a:rPr>
              <a:t>قد يكون المخزون قديما أو قديما.</a:t>
            </a:r>
          </a:p>
          <a:p>
            <a:pPr marL="285750" indent="-285750" algn="justLow" rtl="1">
              <a:spcBef>
                <a:spcPts val="1200"/>
              </a:spcBef>
              <a:buFont typeface="Arial" panose="020B0604020202020204" pitchFamily="34" charset="0"/>
              <a:buChar char="•"/>
            </a:pPr>
            <a:r>
              <a:rPr lang="ar-EG" altLang="x-none" sz="2200" dirty="0">
                <a:ea typeface="ＭＳ Ｐゴシック" panose="020B0600070205080204" pitchFamily="34" charset="-128"/>
              </a:rPr>
              <a:t>قد تكون قيمة حسابات القبض أقل من القيمة الاسمية.</a:t>
            </a:r>
          </a:p>
          <a:p>
            <a:pPr marL="285750" indent="-285750" algn="justLow" rtl="1">
              <a:spcBef>
                <a:spcPts val="1200"/>
              </a:spcBef>
              <a:buFont typeface="Arial" panose="020B0604020202020204" pitchFamily="34" charset="0"/>
              <a:buChar char="•"/>
            </a:pPr>
            <a:r>
              <a:rPr lang="ar-EG" altLang="x-none" sz="2200" dirty="0">
                <a:ea typeface="ＭＳ Ｐゴシック" panose="020B0600070205080204" pitchFamily="34" charset="-128"/>
              </a:rPr>
              <a:t>قد يكون العمل مبالغا فيه.</a:t>
            </a:r>
          </a:p>
        </p:txBody>
      </p:sp>
    </p:spTree>
    <p:extLst>
      <p:ext uri="{BB962C8B-B14F-4D97-AF65-F5344CB8AC3E}">
        <p14:creationId xmlns:p14="http://schemas.microsoft.com/office/powerpoint/2010/main" val="3747208009"/>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15712"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Acquiring a Business</a:t>
            </a:r>
          </a:p>
          <a:p>
            <a:r>
              <a:rPr lang="ar-EG" sz="2800" b="1" dirty="0">
                <a:solidFill>
                  <a:srgbClr val="00B0F0"/>
                </a:solidFill>
                <a:latin typeface="Alexandria" charset="0"/>
                <a:cs typeface="Alexandria" charset="0"/>
              </a:rPr>
              <a:t>الاستحواذ على عمل تجاري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3">
            <a:extLst>
              <a:ext uri="{FF2B5EF4-FFF2-40B4-BE49-F238E27FC236}">
                <a16:creationId xmlns:a16="http://schemas.microsoft.com/office/drawing/2014/main" id="{8E0AB6B6-2E29-E2C3-9F9E-B79114DC9355}"/>
              </a:ext>
            </a:extLst>
          </p:cNvPr>
          <p:cNvSpPr txBox="1">
            <a:spLocks noChangeArrowheads="1"/>
          </p:cNvSpPr>
          <p:nvPr/>
        </p:nvSpPr>
        <p:spPr>
          <a:xfrm>
            <a:off x="409899" y="1655380"/>
            <a:ext cx="11242985" cy="4903076"/>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65138" indent="-355600" algn="justLow">
              <a:lnSpc>
                <a:spcPct val="100000"/>
              </a:lnSpc>
              <a:spcBef>
                <a:spcPct val="0"/>
              </a:spcBef>
            </a:pPr>
            <a:r>
              <a:rPr lang="en-US" altLang="x-none" sz="2400" b="1" dirty="0">
                <a:ea typeface="ＭＳ Ｐゴシック" panose="020B0600070205080204" pitchFamily="34" charset="-128"/>
              </a:rPr>
              <a:t>Study: 50 to 75% of all business sales that are initiated fall through.</a:t>
            </a:r>
          </a:p>
          <a:p>
            <a:pPr marL="465138" indent="-355600" algn="justLow">
              <a:lnSpc>
                <a:spcPct val="100000"/>
              </a:lnSpc>
              <a:spcBef>
                <a:spcPct val="0"/>
              </a:spcBef>
            </a:pPr>
            <a:r>
              <a:rPr lang="en-US" altLang="x-none" sz="2400" b="1" dirty="0">
                <a:ea typeface="ＭＳ Ｐゴシック" panose="020B0600070205080204" pitchFamily="34" charset="-128"/>
              </a:rPr>
              <a:t>The right way:</a:t>
            </a:r>
          </a:p>
          <a:p>
            <a:pPr marL="922338" lvl="1" indent="-355600" algn="justLow">
              <a:lnSpc>
                <a:spcPct val="100000"/>
              </a:lnSpc>
              <a:spcBef>
                <a:spcPct val="0"/>
              </a:spcBef>
            </a:pPr>
            <a:r>
              <a:rPr lang="en-US" altLang="x-none" dirty="0">
                <a:ea typeface="ＭＳ Ｐゴシック" panose="020B0600070205080204" pitchFamily="34" charset="-128"/>
              </a:rPr>
              <a:t>Analyze your skills, abilities, and interests.</a:t>
            </a:r>
          </a:p>
          <a:p>
            <a:pPr marL="922338" lvl="1" indent="-355600" algn="justLow">
              <a:lnSpc>
                <a:spcPct val="100000"/>
              </a:lnSpc>
              <a:spcBef>
                <a:spcPct val="0"/>
              </a:spcBef>
            </a:pPr>
            <a:r>
              <a:rPr lang="en-US" altLang="x-none" dirty="0">
                <a:ea typeface="ＭＳ Ｐゴシック" panose="020B0600070205080204" pitchFamily="34" charset="-128"/>
              </a:rPr>
              <a:t>Develop a list of criteria</a:t>
            </a:r>
          </a:p>
          <a:p>
            <a:pPr marL="922338" lvl="1" indent="-355600" algn="justLow">
              <a:lnSpc>
                <a:spcPct val="100000"/>
              </a:lnSpc>
              <a:spcBef>
                <a:spcPct val="0"/>
              </a:spcBef>
            </a:pPr>
            <a:r>
              <a:rPr lang="en-US" altLang="x-none" dirty="0">
                <a:ea typeface="ＭＳ Ｐゴシック" panose="020B0600070205080204" pitchFamily="34" charset="-128"/>
              </a:rPr>
              <a:t>Prepare a list of potential candidates.</a:t>
            </a:r>
          </a:p>
          <a:p>
            <a:pPr marL="922338" lvl="1" indent="-355600" algn="justLow">
              <a:lnSpc>
                <a:spcPct val="100000"/>
              </a:lnSpc>
              <a:spcBef>
                <a:spcPct val="0"/>
              </a:spcBef>
            </a:pPr>
            <a:r>
              <a:rPr lang="en-US" altLang="x-none" dirty="0">
                <a:ea typeface="ＭＳ Ｐゴシック" panose="020B0600070205080204" pitchFamily="34" charset="-128"/>
              </a:rPr>
              <a:t>Investigate and evaluate candidate businesses and select the best one.</a:t>
            </a:r>
          </a:p>
          <a:p>
            <a:pPr marL="566738" lvl="1" indent="0" algn="justLow">
              <a:lnSpc>
                <a:spcPct val="100000"/>
              </a:lnSpc>
              <a:spcBef>
                <a:spcPct val="0"/>
              </a:spcBef>
              <a:buNone/>
            </a:pPr>
            <a:endParaRPr lang="en-US" altLang="x-none" sz="1600" dirty="0">
              <a:ea typeface="ＭＳ Ｐゴシック" panose="020B0600070205080204" pitchFamily="34" charset="-128"/>
            </a:endParaRPr>
          </a:p>
          <a:p>
            <a:pPr marL="465138" indent="-355600" algn="justLow" rtl="1">
              <a:lnSpc>
                <a:spcPct val="100000"/>
              </a:lnSpc>
              <a:spcBef>
                <a:spcPct val="0"/>
              </a:spcBef>
            </a:pPr>
            <a:r>
              <a:rPr lang="ar-EG" altLang="x-none" sz="2400" b="1" dirty="0">
                <a:ea typeface="ＭＳ Ｐゴシック" panose="020B0600070205080204" pitchFamily="34" charset="-128"/>
              </a:rPr>
              <a:t>دراسة: 50 إلى 75٪ من جميع مبيعات الأعمال التي بدأت تسقط.</a:t>
            </a:r>
          </a:p>
          <a:p>
            <a:pPr marL="465138" indent="-355600" algn="justLow" rtl="1">
              <a:lnSpc>
                <a:spcPct val="100000"/>
              </a:lnSpc>
              <a:spcBef>
                <a:spcPct val="0"/>
              </a:spcBef>
            </a:pPr>
            <a:r>
              <a:rPr lang="ar-EG" altLang="x-none" sz="2400" b="1" dirty="0">
                <a:ea typeface="ＭＳ Ｐゴシック" panose="020B0600070205080204" pitchFamily="34" charset="-128"/>
              </a:rPr>
              <a:t>الطريق الصحيح:</a:t>
            </a:r>
          </a:p>
          <a:p>
            <a:pPr marL="922338" lvl="1" indent="-355600" algn="justLow" rtl="1">
              <a:lnSpc>
                <a:spcPct val="100000"/>
              </a:lnSpc>
              <a:spcBef>
                <a:spcPct val="0"/>
              </a:spcBef>
            </a:pPr>
            <a:r>
              <a:rPr lang="ar-EG" altLang="x-none" dirty="0">
                <a:ea typeface="ＭＳ Ｐゴシック" panose="020B0600070205080204" pitchFamily="34" charset="-128"/>
              </a:rPr>
              <a:t>حلل مهاراتك وقدراتك واهتماماتك.</a:t>
            </a:r>
          </a:p>
          <a:p>
            <a:pPr marL="922338" lvl="1" indent="-355600" algn="justLow" rtl="1">
              <a:lnSpc>
                <a:spcPct val="100000"/>
              </a:lnSpc>
              <a:spcBef>
                <a:spcPct val="0"/>
              </a:spcBef>
            </a:pPr>
            <a:r>
              <a:rPr lang="ar-EG" altLang="x-none" dirty="0">
                <a:ea typeface="ＭＳ Ｐゴシック" panose="020B0600070205080204" pitchFamily="34" charset="-128"/>
              </a:rPr>
              <a:t>وضع قائمة بالمعايير</a:t>
            </a:r>
          </a:p>
          <a:p>
            <a:pPr marL="922338" lvl="1" indent="-355600" algn="justLow" rtl="1">
              <a:lnSpc>
                <a:spcPct val="100000"/>
              </a:lnSpc>
              <a:spcBef>
                <a:spcPct val="0"/>
              </a:spcBef>
            </a:pPr>
            <a:r>
              <a:rPr lang="ar-EG" altLang="x-none" dirty="0">
                <a:ea typeface="ＭＳ Ｐゴシック" panose="020B0600070205080204" pitchFamily="34" charset="-128"/>
              </a:rPr>
              <a:t>قم بإعداد قائمة بالمرشحين المحتملين.</a:t>
            </a:r>
          </a:p>
          <a:p>
            <a:pPr marL="922338" lvl="1" indent="-355600" algn="justLow" rtl="1">
              <a:lnSpc>
                <a:spcPct val="100000"/>
              </a:lnSpc>
              <a:spcBef>
                <a:spcPct val="0"/>
              </a:spcBef>
            </a:pPr>
            <a:r>
              <a:rPr lang="ar-EG" altLang="x-none" dirty="0">
                <a:ea typeface="ＭＳ Ｐゴシック" panose="020B0600070205080204" pitchFamily="34" charset="-128"/>
              </a:rPr>
              <a:t>التحقيق في الشركات المرشحة وتقييمها واختيار أفضلها.</a:t>
            </a:r>
          </a:p>
        </p:txBody>
      </p:sp>
    </p:spTree>
    <p:extLst>
      <p:ext uri="{BB962C8B-B14F-4D97-AF65-F5344CB8AC3E}">
        <p14:creationId xmlns:p14="http://schemas.microsoft.com/office/powerpoint/2010/main" val="814839805"/>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15712"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Acquiring a Business</a:t>
            </a:r>
          </a:p>
          <a:p>
            <a:r>
              <a:rPr lang="ar-EG" sz="2800" b="1" dirty="0">
                <a:solidFill>
                  <a:srgbClr val="00B0F0"/>
                </a:solidFill>
                <a:latin typeface="Alexandria" charset="0"/>
                <a:cs typeface="Alexandria" charset="0"/>
              </a:rPr>
              <a:t>الاستحواذ على عمل تجاري</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a16="http://schemas.microsoft.com/office/drawing/2014/main" id="{9F3F004E-227A-AC5B-FEF1-198553CB9AD8}"/>
              </a:ext>
            </a:extLst>
          </p:cNvPr>
          <p:cNvSpPr txBox="1">
            <a:spLocks noChangeArrowheads="1"/>
          </p:cNvSpPr>
          <p:nvPr/>
        </p:nvSpPr>
        <p:spPr>
          <a:xfrm>
            <a:off x="281025" y="1546949"/>
            <a:ext cx="5721388" cy="494844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41325" lvl="1" indent="-363538">
              <a:spcBef>
                <a:spcPts val="1200"/>
              </a:spcBef>
            </a:pPr>
            <a:r>
              <a:rPr lang="en-US" altLang="x-none" sz="2600" dirty="0">
                <a:ea typeface="ＭＳ Ｐゴシック" panose="020B0600070205080204" pitchFamily="34" charset="-128"/>
              </a:rPr>
              <a:t>Explore financing options</a:t>
            </a:r>
          </a:p>
          <a:p>
            <a:pPr marL="898525" lvl="3" indent="-363538">
              <a:spcBef>
                <a:spcPts val="1200"/>
              </a:spcBef>
            </a:pPr>
            <a:r>
              <a:rPr lang="en-US" altLang="x-none" sz="2600" dirty="0">
                <a:ea typeface="ＭＳ Ｐゴシック" panose="020B0600070205080204" pitchFamily="34" charset="-128"/>
              </a:rPr>
              <a:t>Potential source: the seller</a:t>
            </a:r>
          </a:p>
          <a:p>
            <a:pPr marL="441325" lvl="1" indent="-363538">
              <a:spcBef>
                <a:spcPts val="1200"/>
              </a:spcBef>
            </a:pPr>
            <a:r>
              <a:rPr lang="en-US" altLang="x-none" sz="2600" dirty="0">
                <a:ea typeface="ＭＳ Ｐゴシック" panose="020B0600070205080204" pitchFamily="34" charset="-128"/>
              </a:rPr>
              <a:t>Negotiate a reasonable deal </a:t>
            </a:r>
          </a:p>
          <a:p>
            <a:pPr marL="441325" lvl="1" indent="-363538">
              <a:spcBef>
                <a:spcPts val="1200"/>
              </a:spcBef>
            </a:pPr>
            <a:r>
              <a:rPr lang="en-US" altLang="x-none" sz="2600" dirty="0">
                <a:ea typeface="ＭＳ Ｐゴシック" panose="020B0600070205080204" pitchFamily="34" charset="-128"/>
              </a:rPr>
              <a:t>Ensure a smooth transition</a:t>
            </a:r>
          </a:p>
          <a:p>
            <a:pPr marL="898525" lvl="3" indent="-363538">
              <a:spcBef>
                <a:spcPts val="1200"/>
              </a:spcBef>
            </a:pPr>
            <a:r>
              <a:rPr lang="en-US" altLang="x-none" sz="2600" dirty="0">
                <a:ea typeface="ＭＳ Ｐゴシック" panose="020B0600070205080204" pitchFamily="34" charset="-128"/>
              </a:rPr>
              <a:t>Communicate with employees</a:t>
            </a:r>
          </a:p>
          <a:p>
            <a:pPr marL="898525" lvl="3" indent="-363538">
              <a:spcBef>
                <a:spcPts val="1200"/>
              </a:spcBef>
            </a:pPr>
            <a:r>
              <a:rPr lang="en-US" altLang="x-none" sz="2600" dirty="0">
                <a:ea typeface="ＭＳ Ｐゴシック" panose="020B0600070205080204" pitchFamily="34" charset="-128"/>
              </a:rPr>
              <a:t>Be honest</a:t>
            </a:r>
          </a:p>
          <a:p>
            <a:pPr marL="898525" lvl="3" indent="-363538">
              <a:spcBef>
                <a:spcPts val="1200"/>
              </a:spcBef>
            </a:pPr>
            <a:r>
              <a:rPr lang="en-US" altLang="x-none" sz="2600" dirty="0">
                <a:ea typeface="ＭＳ Ｐゴシック" panose="020B0600070205080204" pitchFamily="34" charset="-128"/>
              </a:rPr>
              <a:t>Listen</a:t>
            </a:r>
          </a:p>
          <a:p>
            <a:pPr marL="898525" lvl="3" indent="-363538">
              <a:spcBef>
                <a:spcPts val="1200"/>
              </a:spcBef>
            </a:pPr>
            <a:r>
              <a:rPr lang="en-US" altLang="x-none" sz="2600" dirty="0">
                <a:ea typeface="ＭＳ Ｐゴシック" panose="020B0600070205080204" pitchFamily="34" charset="-128"/>
              </a:rPr>
              <a:t>Consider asking the seller to serve as a consultant through the transition.</a:t>
            </a:r>
          </a:p>
        </p:txBody>
      </p:sp>
      <p:sp>
        <p:nvSpPr>
          <p:cNvPr id="10" name="TextBox 9">
            <a:extLst>
              <a:ext uri="{FF2B5EF4-FFF2-40B4-BE49-F238E27FC236}">
                <a16:creationId xmlns:a16="http://schemas.microsoft.com/office/drawing/2014/main" id="{5176711A-E908-88FD-6A55-CA27712FD07C}"/>
              </a:ext>
            </a:extLst>
          </p:cNvPr>
          <p:cNvSpPr txBox="1"/>
          <p:nvPr/>
        </p:nvSpPr>
        <p:spPr>
          <a:xfrm>
            <a:off x="6002413" y="1545122"/>
            <a:ext cx="5618389" cy="5078313"/>
          </a:xfrm>
          <a:prstGeom prst="rect">
            <a:avLst/>
          </a:prstGeom>
          <a:noFill/>
        </p:spPr>
        <p:txBody>
          <a:bodyPr wrap="square" rtlCol="0">
            <a:spAutoFit/>
          </a:bodyPr>
          <a:lstStyle/>
          <a:p>
            <a:pPr marL="457200" indent="-457200" algn="justLow" rtl="1">
              <a:lnSpc>
                <a:spcPct val="150000"/>
              </a:lnSpc>
              <a:buFont typeface="Arial" panose="020B0604020202020204" pitchFamily="34" charset="0"/>
              <a:buChar char="•"/>
            </a:pPr>
            <a:r>
              <a:rPr lang="ar-EG" sz="2400" dirty="0"/>
              <a:t>استكشف خيارات التمويل</a:t>
            </a:r>
          </a:p>
          <a:p>
            <a:pPr marL="914400" lvl="1" indent="-457200" algn="justLow" rtl="1">
              <a:lnSpc>
                <a:spcPct val="150000"/>
              </a:lnSpc>
              <a:buFont typeface="Arial" panose="020B0604020202020204" pitchFamily="34" charset="0"/>
              <a:buChar char="•"/>
            </a:pPr>
            <a:r>
              <a:rPr lang="ar-EG" sz="2400" dirty="0"/>
              <a:t>المصدر المحتمل: البائع</a:t>
            </a:r>
          </a:p>
          <a:p>
            <a:pPr marL="457200" indent="-457200" algn="justLow" rtl="1">
              <a:lnSpc>
                <a:spcPct val="150000"/>
              </a:lnSpc>
              <a:buFont typeface="Arial" panose="020B0604020202020204" pitchFamily="34" charset="0"/>
              <a:buChar char="•"/>
            </a:pPr>
            <a:r>
              <a:rPr lang="ar-EG" sz="2400" dirty="0"/>
              <a:t>التفاوض على صفقة معقولة </a:t>
            </a:r>
          </a:p>
          <a:p>
            <a:pPr marL="457200" indent="-457200" algn="justLow" rtl="1">
              <a:lnSpc>
                <a:spcPct val="150000"/>
              </a:lnSpc>
              <a:buFont typeface="Arial" panose="020B0604020202020204" pitchFamily="34" charset="0"/>
              <a:buChar char="•"/>
            </a:pPr>
            <a:r>
              <a:rPr lang="ar-EG" sz="2400" dirty="0"/>
              <a:t>ضمان الانتقال السلس.</a:t>
            </a:r>
          </a:p>
          <a:p>
            <a:pPr marL="914400" lvl="1" indent="-457200" algn="justLow" rtl="1">
              <a:lnSpc>
                <a:spcPct val="150000"/>
              </a:lnSpc>
              <a:buFont typeface="Arial" panose="020B0604020202020204" pitchFamily="34" charset="0"/>
              <a:buChar char="•"/>
            </a:pPr>
            <a:r>
              <a:rPr lang="ar-EG" sz="2400" dirty="0"/>
              <a:t>التواصل مع الموظفين.</a:t>
            </a:r>
          </a:p>
          <a:p>
            <a:pPr marL="914400" lvl="1" indent="-457200" algn="justLow" rtl="1">
              <a:lnSpc>
                <a:spcPct val="150000"/>
              </a:lnSpc>
              <a:buFont typeface="Arial" panose="020B0604020202020204" pitchFamily="34" charset="0"/>
              <a:buChar char="•"/>
            </a:pPr>
            <a:r>
              <a:rPr lang="ar-EG" sz="2400" dirty="0"/>
              <a:t>كن صادقا</a:t>
            </a:r>
          </a:p>
          <a:p>
            <a:pPr marL="914400" lvl="1" indent="-457200" algn="justLow" rtl="1">
              <a:lnSpc>
                <a:spcPct val="150000"/>
              </a:lnSpc>
              <a:buFont typeface="Arial" panose="020B0604020202020204" pitchFamily="34" charset="0"/>
              <a:buChar char="•"/>
            </a:pPr>
            <a:r>
              <a:rPr lang="ar-EG" sz="2400" dirty="0"/>
              <a:t>استمع</a:t>
            </a:r>
          </a:p>
          <a:p>
            <a:pPr marL="914400" lvl="1" indent="-457200" algn="justLow" rtl="1">
              <a:lnSpc>
                <a:spcPct val="150000"/>
              </a:lnSpc>
              <a:buFont typeface="Arial" panose="020B0604020202020204" pitchFamily="34" charset="0"/>
              <a:buChar char="•"/>
            </a:pPr>
            <a:r>
              <a:rPr lang="ar-EG" sz="2400" dirty="0"/>
              <a:t>ضع في اعتبارك أن تطلب من البائع العمل كمستشار خلال الفترة الانتقالية.</a:t>
            </a:r>
          </a:p>
        </p:txBody>
      </p:sp>
    </p:spTree>
    <p:extLst>
      <p:ext uri="{BB962C8B-B14F-4D97-AF65-F5344CB8AC3E}">
        <p14:creationId xmlns:p14="http://schemas.microsoft.com/office/powerpoint/2010/main" val="1145880258"/>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15712"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Steps in Acquiring a Business</a:t>
            </a:r>
          </a:p>
          <a:p>
            <a:r>
              <a:rPr lang="ar-EG" sz="2800" b="1" dirty="0">
                <a:solidFill>
                  <a:srgbClr val="00B0F0"/>
                </a:solidFill>
                <a:latin typeface="Alexandria" charset="0"/>
                <a:cs typeface="Alexandria" charset="0"/>
              </a:rPr>
              <a:t>خطوات الاستحواذ على عمل تجاري</a:t>
            </a:r>
            <a:r>
              <a:rPr lang="en-US" sz="2800" b="1" dirty="0">
                <a:solidFill>
                  <a:srgbClr val="00B0F0"/>
                </a:solidFill>
                <a:latin typeface="Alexandria" charset="0"/>
                <a:cs typeface="Alexandria" charset="0"/>
              </a:rPr>
              <a:t> </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Content Placeholder 2">
            <a:extLst>
              <a:ext uri="{FF2B5EF4-FFF2-40B4-BE49-F238E27FC236}">
                <a16:creationId xmlns:a16="http://schemas.microsoft.com/office/drawing/2014/main" id="{AE1C536D-8A82-57BD-EAEE-AAAB5891C2CB}"/>
              </a:ext>
            </a:extLst>
          </p:cNvPr>
          <p:cNvSpPr txBox="1">
            <a:spLocks/>
          </p:cNvSpPr>
          <p:nvPr/>
        </p:nvSpPr>
        <p:spPr>
          <a:xfrm>
            <a:off x="425387" y="1529254"/>
            <a:ext cx="6317257" cy="5073102"/>
          </a:xfrm>
          <a:prstGeom prst="rect">
            <a:avLst/>
          </a:prstGeom>
        </p:spPr>
        <p:txBody>
          <a:bodyPr anchor="t">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Font typeface="Arial" panose="020B0604020202020204" pitchFamily="34" charset="0"/>
              <a:buNone/>
            </a:pPr>
            <a:r>
              <a:rPr lang="en-US" sz="1600" dirty="0">
                <a:latin typeface="TimesLTStd"/>
              </a:rPr>
              <a:t>To avoid blowing a deal or making costly mistakes, an entrepreneur- to-be should follow these seven steps: </a:t>
            </a:r>
          </a:p>
          <a:p>
            <a:pPr marL="914400" lvl="1" indent="-457200">
              <a:lnSpc>
                <a:spcPct val="110000"/>
              </a:lnSpc>
              <a:buClr>
                <a:srgbClr val="C00000"/>
              </a:buClr>
              <a:buFont typeface="+mj-lt"/>
              <a:buAutoNum type="arabicPeriod"/>
            </a:pPr>
            <a:r>
              <a:rPr lang="en-US" sz="1600" dirty="0">
                <a:latin typeface="TimesLTStd"/>
              </a:rPr>
              <a:t>Conduct a self-inventory, objectively analyzing skills, abilities, and personal interests to determine the type(s) of business that offer the best fit. </a:t>
            </a:r>
          </a:p>
          <a:p>
            <a:pPr marL="914400" lvl="1" indent="-457200">
              <a:lnSpc>
                <a:spcPct val="110000"/>
              </a:lnSpc>
              <a:buClr>
                <a:srgbClr val="C00000"/>
              </a:buClr>
              <a:buFont typeface="+mj-lt"/>
              <a:buAutoNum type="arabicPeriod"/>
            </a:pPr>
            <a:r>
              <a:rPr lang="en-US" sz="1600" dirty="0">
                <a:latin typeface="TimesLTStd"/>
              </a:rPr>
              <a:t>Develop a list of the criteria that define the “ideal business” for you. </a:t>
            </a:r>
          </a:p>
          <a:p>
            <a:pPr marL="914400" lvl="1" indent="-457200">
              <a:lnSpc>
                <a:spcPct val="110000"/>
              </a:lnSpc>
              <a:buClr>
                <a:srgbClr val="C00000"/>
              </a:buClr>
              <a:buFont typeface="+mj-lt"/>
              <a:buAutoNum type="arabicPeriod"/>
            </a:pPr>
            <a:r>
              <a:rPr lang="en-US" sz="1600" dirty="0">
                <a:latin typeface="TimesLTStd"/>
              </a:rPr>
              <a:t>Prepare a list of potential candidates that meet your criteria. </a:t>
            </a:r>
          </a:p>
          <a:p>
            <a:pPr marL="914400" lvl="1" indent="-457200">
              <a:lnSpc>
                <a:spcPct val="110000"/>
              </a:lnSpc>
              <a:buClr>
                <a:srgbClr val="C00000"/>
              </a:buClr>
              <a:buFont typeface="+mj-lt"/>
              <a:buAutoNum type="arabicPeriod"/>
            </a:pPr>
            <a:r>
              <a:rPr lang="en-US" sz="1600" dirty="0">
                <a:latin typeface="TimesLTStd"/>
              </a:rPr>
              <a:t>Thoroughly investigate the potential acquisition targets that meet your criteria. This </a:t>
            </a:r>
            <a:r>
              <a:rPr lang="en-US" sz="1600" i="1" dirty="0">
                <a:latin typeface="TimesLTStd"/>
              </a:rPr>
              <a:t>due diligence process </a:t>
            </a:r>
            <a:r>
              <a:rPr lang="en-US" sz="1600" dirty="0">
                <a:latin typeface="TimesLTStd"/>
              </a:rPr>
              <a:t>involves practical steps, such as analyzing financial statements and making certain that the facilities are structurally sound. The goal is to minimize the pitfalls and problems that arise when buying any business. </a:t>
            </a:r>
          </a:p>
          <a:p>
            <a:pPr marL="914400" lvl="1" indent="-457200">
              <a:lnSpc>
                <a:spcPct val="110000"/>
              </a:lnSpc>
              <a:buClr>
                <a:srgbClr val="C00000"/>
              </a:buClr>
              <a:buFont typeface="+mj-lt"/>
              <a:buAutoNum type="arabicPeriod"/>
            </a:pPr>
            <a:r>
              <a:rPr lang="en-US" sz="1600" dirty="0">
                <a:latin typeface="TimesLTStd"/>
              </a:rPr>
              <a:t>Explore various financing options for buying the business. </a:t>
            </a:r>
          </a:p>
          <a:p>
            <a:pPr marL="914400" lvl="1" indent="-457200">
              <a:lnSpc>
                <a:spcPct val="110000"/>
              </a:lnSpc>
              <a:buClr>
                <a:srgbClr val="C00000"/>
              </a:buClr>
              <a:buFont typeface="+mj-lt"/>
              <a:buAutoNum type="arabicPeriod"/>
            </a:pPr>
            <a:r>
              <a:rPr lang="en-US" sz="1600" dirty="0">
                <a:latin typeface="TimesLTStd"/>
              </a:rPr>
              <a:t>Negotiate a reasonable deal with the existing owner. </a:t>
            </a:r>
          </a:p>
          <a:p>
            <a:pPr marL="914400" lvl="1" indent="-457200">
              <a:lnSpc>
                <a:spcPct val="110000"/>
              </a:lnSpc>
              <a:buClr>
                <a:srgbClr val="C00000"/>
              </a:buClr>
              <a:buFont typeface="+mj-lt"/>
              <a:buAutoNum type="arabicPeriod"/>
            </a:pPr>
            <a:r>
              <a:rPr lang="en-US" sz="1600" dirty="0">
                <a:latin typeface="TimesLTStd"/>
              </a:rPr>
              <a:t>Ensure a smooth transition of ownership. </a:t>
            </a:r>
          </a:p>
        </p:txBody>
      </p:sp>
      <p:sp>
        <p:nvSpPr>
          <p:cNvPr id="12" name="TextBox 11">
            <a:extLst>
              <a:ext uri="{FF2B5EF4-FFF2-40B4-BE49-F238E27FC236}">
                <a16:creationId xmlns:a16="http://schemas.microsoft.com/office/drawing/2014/main" id="{B62D17B9-2599-F5C3-4C27-658DA33FC377}"/>
              </a:ext>
            </a:extLst>
          </p:cNvPr>
          <p:cNvSpPr txBox="1"/>
          <p:nvPr/>
        </p:nvSpPr>
        <p:spPr>
          <a:xfrm>
            <a:off x="6620946" y="1585597"/>
            <a:ext cx="5192965" cy="5016758"/>
          </a:xfrm>
          <a:prstGeom prst="rect">
            <a:avLst/>
          </a:prstGeom>
          <a:noFill/>
        </p:spPr>
        <p:txBody>
          <a:bodyPr wrap="square" rtlCol="0">
            <a:spAutoFit/>
          </a:bodyPr>
          <a:lstStyle/>
          <a:p>
            <a:pPr algn="r" rtl="1"/>
            <a:r>
              <a:rPr lang="ar-EG" sz="2000" dirty="0"/>
              <a:t>لتجنب إفشال  الصفقة أو ارتكاب أخطاء مكلفة ، يجب على رائد الأعمال اتباع الخطوات السبع التالية: </a:t>
            </a:r>
          </a:p>
          <a:p>
            <a:pPr marL="457200" indent="-457200" algn="r" rtl="1">
              <a:buFont typeface="+mj-lt"/>
              <a:buAutoNum type="arabicPeriod"/>
            </a:pPr>
            <a:r>
              <a:rPr lang="ar-EG" sz="2000" dirty="0"/>
              <a:t>إجراء جرد ذاتي ، وتحليل موضوعي للمهارات والقدرات والاهتمامات الشخصية لتحديد نوع (أنواع) الأعمال التي تقدم أفضل ما يناسبها. </a:t>
            </a:r>
          </a:p>
          <a:p>
            <a:pPr marL="457200" indent="-457200" algn="r" rtl="1">
              <a:buFont typeface="+mj-lt"/>
              <a:buAutoNum type="arabicPeriod"/>
            </a:pPr>
            <a:r>
              <a:rPr lang="ar-EG" sz="2000" dirty="0"/>
              <a:t>وضع قائمة بالمعايير التي تحدد "العمل المثالي". </a:t>
            </a:r>
          </a:p>
          <a:p>
            <a:pPr marL="457200" indent="-457200" algn="r" rtl="1">
              <a:buFont typeface="+mj-lt"/>
              <a:buAutoNum type="arabicPeriod"/>
            </a:pPr>
            <a:r>
              <a:rPr lang="ar-EG" sz="2000" dirty="0"/>
              <a:t>قم بإعداد قائمة بالمرشحين المحتملين الذين يستوفون معاييرك. </a:t>
            </a:r>
          </a:p>
          <a:p>
            <a:pPr marL="457200" indent="-457200" algn="r" rtl="1">
              <a:buFont typeface="+mj-lt"/>
              <a:buAutoNum type="arabicPeriod"/>
            </a:pPr>
            <a:r>
              <a:rPr lang="ar-EG" sz="2000" dirty="0"/>
              <a:t>تحقق بدقة من أهداف الاستحواذ المحتملة التي تلبي معاييرك. تتضمن عملية العناية الواجبة هذه خطوات عملية ، مثل تحليل البيانات المالية والتأكد من أن التسهيلات سليمة من الناحية الهيكلية. الهدف هو تقليل المزالق والمشاكل التي تنشأ عند شراء أي عمل تجاري. </a:t>
            </a:r>
          </a:p>
          <a:p>
            <a:pPr marL="457200" indent="-457200" algn="r" rtl="1">
              <a:buFont typeface="+mj-lt"/>
              <a:buAutoNum type="arabicPeriod"/>
            </a:pPr>
            <a:r>
              <a:rPr lang="ar-EG" sz="2000" dirty="0"/>
              <a:t>استكشف خيارات التمويل المختلفة لشراء الأعمال. </a:t>
            </a:r>
          </a:p>
          <a:p>
            <a:pPr marL="457200" indent="-457200" algn="r" rtl="1">
              <a:buFont typeface="+mj-lt"/>
              <a:buAutoNum type="arabicPeriod"/>
            </a:pPr>
            <a:r>
              <a:rPr lang="ar-EG" sz="2000" dirty="0"/>
              <a:t>التفاوض على صفقة معقولة مع المالك الحالي. </a:t>
            </a:r>
          </a:p>
          <a:p>
            <a:pPr marL="457200" indent="-457200" algn="r" rtl="1">
              <a:buFont typeface="+mj-lt"/>
              <a:buAutoNum type="arabicPeriod"/>
            </a:pPr>
            <a:r>
              <a:rPr lang="ar-EG" sz="2000" dirty="0"/>
              <a:t>ضمان الانتقال السلس للملكية. </a:t>
            </a:r>
          </a:p>
        </p:txBody>
      </p:sp>
    </p:spTree>
    <p:extLst>
      <p:ext uri="{BB962C8B-B14F-4D97-AF65-F5344CB8AC3E}">
        <p14:creationId xmlns:p14="http://schemas.microsoft.com/office/powerpoint/2010/main" val="3905677944"/>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15712"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Negotiating the Deal</a:t>
            </a:r>
          </a:p>
          <a:p>
            <a:r>
              <a:rPr lang="ar-EG" sz="2800" b="1" dirty="0">
                <a:solidFill>
                  <a:srgbClr val="00B0F0"/>
                </a:solidFill>
                <a:latin typeface="Alexandria" charset="0"/>
                <a:cs typeface="Alexandria" charset="0"/>
              </a:rPr>
              <a:t>التفاوض على الصفقة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3">
            <a:extLst>
              <a:ext uri="{FF2B5EF4-FFF2-40B4-BE49-F238E27FC236}">
                <a16:creationId xmlns:a16="http://schemas.microsoft.com/office/drawing/2014/main" id="{7467E363-20C7-5770-D003-A38144CCCEA1}"/>
              </a:ext>
            </a:extLst>
          </p:cNvPr>
          <p:cNvSpPr txBox="1">
            <a:spLocks noChangeArrowheads="1"/>
          </p:cNvSpPr>
          <p:nvPr/>
        </p:nvSpPr>
        <p:spPr>
          <a:xfrm>
            <a:off x="339478" y="1749972"/>
            <a:ext cx="6838327" cy="4811000"/>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65138" indent="-355600"/>
            <a:r>
              <a:rPr lang="en-US" altLang="x-none" sz="2400" dirty="0">
                <a:ea typeface="ＭＳ Ｐゴシック" panose="020B0600070205080204" pitchFamily="34" charset="-128"/>
              </a:rPr>
              <a:t>Go into negotiations with a list of objectives ranked in order of priority.</a:t>
            </a:r>
          </a:p>
          <a:p>
            <a:pPr marL="465138" indent="-355600"/>
            <a:r>
              <a:rPr lang="en-US" altLang="x-none" sz="2400" dirty="0">
                <a:ea typeface="ＭＳ Ｐゴシック" panose="020B0600070205080204" pitchFamily="34" charset="-128"/>
              </a:rPr>
              <a:t>Try to understand what the seller’s priorities are.</a:t>
            </a:r>
          </a:p>
          <a:p>
            <a:pPr marL="465138" indent="-355600"/>
            <a:r>
              <a:rPr lang="en-US" altLang="x-none" sz="2400" dirty="0">
                <a:ea typeface="ＭＳ Ｐゴシック" panose="020B0600070205080204" pitchFamily="34" charset="-128"/>
              </a:rPr>
              <a:t>Work to establish a cooperative relationship based on honesty and trust.</a:t>
            </a:r>
          </a:p>
          <a:p>
            <a:pPr lvl="1"/>
            <a:r>
              <a:rPr lang="en-US" altLang="x-none" dirty="0">
                <a:ea typeface="ＭＳ Ｐゴシック" panose="020B0600070205080204" pitchFamily="34" charset="-128"/>
              </a:rPr>
              <a:t>Avoid an “if you win, then I lose” mentality</a:t>
            </a:r>
          </a:p>
          <a:p>
            <a:pPr lvl="1"/>
            <a:r>
              <a:rPr lang="en-US" altLang="x-none" dirty="0">
                <a:ea typeface="ＭＳ Ｐゴシック" panose="020B0600070205080204" pitchFamily="34" charset="-128"/>
              </a:rPr>
              <a:t>Look for areas of mutual benefit</a:t>
            </a:r>
            <a:endParaRPr lang="ar-EG" altLang="x-none" dirty="0">
              <a:ea typeface="ＭＳ Ｐゴシック" panose="020B0600070205080204" pitchFamily="34" charset="-128"/>
            </a:endParaRPr>
          </a:p>
          <a:p>
            <a:pPr lvl="1" algn="r" rtl="1"/>
            <a:r>
              <a:rPr lang="ar-EG" altLang="x-none" dirty="0">
                <a:ea typeface="ＭＳ Ｐゴシック" panose="020B0600070205080204" pitchFamily="34" charset="-128"/>
              </a:rPr>
              <a:t>الدخول في مفاوضات مع قائمة الأهداف مرتبة حسب الأولوية.</a:t>
            </a:r>
          </a:p>
          <a:p>
            <a:pPr lvl="1" algn="r" rtl="1"/>
            <a:r>
              <a:rPr lang="ar-EG" altLang="x-none" dirty="0">
                <a:ea typeface="ＭＳ Ｐゴシック" panose="020B0600070205080204" pitchFamily="34" charset="-128"/>
              </a:rPr>
              <a:t>حاول أن تفهم ما هي أولويات البائع.</a:t>
            </a:r>
          </a:p>
          <a:p>
            <a:pPr lvl="1" algn="r" rtl="1"/>
            <a:r>
              <a:rPr lang="ar-EG" altLang="x-none" dirty="0">
                <a:ea typeface="ＭＳ Ｐゴシック" panose="020B0600070205080204" pitchFamily="34" charset="-128"/>
              </a:rPr>
              <a:t>العمل على إقامة علاقة تعاونية مبنية على الصدق والثقة.</a:t>
            </a:r>
          </a:p>
          <a:p>
            <a:pPr lvl="2" algn="r" rtl="1"/>
            <a:r>
              <a:rPr lang="ar-EG" altLang="x-none" sz="2400" dirty="0">
                <a:ea typeface="ＭＳ Ｐゴシック" panose="020B0600070205080204" pitchFamily="34" charset="-128"/>
              </a:rPr>
              <a:t>تجنب عقلية "إذا فزت ، فأنا أخسر"</a:t>
            </a:r>
          </a:p>
          <a:p>
            <a:pPr lvl="2" algn="r" rtl="1"/>
            <a:r>
              <a:rPr lang="ar-EG" altLang="x-none" sz="2400" dirty="0">
                <a:ea typeface="ＭＳ Ｐゴシック" panose="020B0600070205080204" pitchFamily="34" charset="-128"/>
              </a:rPr>
              <a:t>ابحث عن مجالات المنفعة المتبادلة</a:t>
            </a:r>
          </a:p>
        </p:txBody>
      </p:sp>
      <p:pic>
        <p:nvPicPr>
          <p:cNvPr id="12" name="Picture 11" descr="Checkmate in a chess game">
            <a:extLst>
              <a:ext uri="{FF2B5EF4-FFF2-40B4-BE49-F238E27FC236}">
                <a16:creationId xmlns:a16="http://schemas.microsoft.com/office/drawing/2014/main" id="{E7C42D68-8824-3EE5-B5C7-FDDDD4BD4A3A}"/>
              </a:ext>
            </a:extLst>
          </p:cNvPr>
          <p:cNvPicPr>
            <a:picLocks noChangeAspect="1"/>
          </p:cNvPicPr>
          <p:nvPr/>
        </p:nvPicPr>
        <p:blipFill rotWithShape="1">
          <a:blip r:embed="rId3"/>
          <a:srcRect l="21565" r="24079" b="2"/>
          <a:stretch/>
        </p:blipFill>
        <p:spPr>
          <a:xfrm>
            <a:off x="7270813" y="1692943"/>
            <a:ext cx="4537560" cy="4818222"/>
          </a:xfrm>
          <a:prstGeom prst="rect">
            <a:avLst/>
          </a:prstGeom>
        </p:spPr>
      </p:pic>
    </p:spTree>
    <p:extLst>
      <p:ext uri="{BB962C8B-B14F-4D97-AF65-F5344CB8AC3E}">
        <p14:creationId xmlns:p14="http://schemas.microsoft.com/office/powerpoint/2010/main" val="3729527445"/>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15712"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Negotiating to acquire a new business</a:t>
            </a:r>
          </a:p>
          <a:p>
            <a:r>
              <a:rPr lang="ar-EG" sz="2800" b="1" dirty="0">
                <a:solidFill>
                  <a:srgbClr val="00B0F0"/>
                </a:solidFill>
                <a:latin typeface="Alexandria" charset="0"/>
                <a:cs typeface="Alexandria" charset="0"/>
              </a:rPr>
              <a:t>التفاوض للاستحواذ على عمل تجاري جديد</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id="{CC1CEBCF-4EA1-CC13-C83C-D3C370A4B1CB}"/>
              </a:ext>
            </a:extLst>
          </p:cNvPr>
          <p:cNvSpPr txBox="1">
            <a:spLocks/>
          </p:cNvSpPr>
          <p:nvPr/>
        </p:nvSpPr>
        <p:spPr>
          <a:xfrm>
            <a:off x="169276" y="1509386"/>
            <a:ext cx="6445067" cy="525938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sz="2000" dirty="0">
                <a:solidFill>
                  <a:srgbClr val="211E1E"/>
                </a:solidFill>
                <a:latin typeface="FrutigerLTStd"/>
              </a:rPr>
              <a:t>Buying or selling a business always involves a negotiation, and so do many other business activities, whether an entrepreneur is dealing with a bank, a customer, or a vendor. </a:t>
            </a:r>
            <a:endParaRPr lang="en-US" sz="2000" dirty="0"/>
          </a:p>
          <a:p>
            <a:pPr algn="just">
              <a:lnSpc>
                <a:spcPct val="100000"/>
              </a:lnSpc>
            </a:pPr>
            <a:r>
              <a:rPr lang="x-none" sz="2000" dirty="0">
                <a:solidFill>
                  <a:srgbClr val="211E1E"/>
                </a:solidFill>
                <a:latin typeface="FrutigerLTStd"/>
              </a:rPr>
              <a:t>To become a better negotiator an entrepreneur should:</a:t>
            </a:r>
          </a:p>
          <a:p>
            <a:pPr marL="800100" lvl="1" indent="-342900" algn="just">
              <a:lnSpc>
                <a:spcPct val="100000"/>
              </a:lnSpc>
              <a:buFont typeface="+mj-lt"/>
              <a:buAutoNum type="arabicPeriod"/>
            </a:pPr>
            <a:r>
              <a:rPr lang="x-none" sz="2000" b="1" dirty="0">
                <a:solidFill>
                  <a:srgbClr val="211E1E"/>
                </a:solidFill>
                <a:latin typeface="FrutigerLTStd"/>
              </a:rPr>
              <a:t>Prepare</a:t>
            </a:r>
          </a:p>
          <a:p>
            <a:pPr marL="800100" lvl="1" indent="-342900" algn="just">
              <a:lnSpc>
                <a:spcPct val="100000"/>
              </a:lnSpc>
              <a:buFont typeface="+mj-lt"/>
              <a:buAutoNum type="arabicPeriod"/>
            </a:pPr>
            <a:r>
              <a:rPr lang="en-US" sz="2000" b="1" dirty="0">
                <a:solidFill>
                  <a:srgbClr val="211E1E"/>
                </a:solidFill>
                <a:latin typeface="FrutigerLTStd"/>
              </a:rPr>
              <a:t>Remember the difference between a “position” and an “interest.” </a:t>
            </a:r>
            <a:endParaRPr lang="en-US" sz="2000" b="1" dirty="0"/>
          </a:p>
          <a:p>
            <a:pPr marL="800100" lvl="1" indent="-342900" algn="just">
              <a:lnSpc>
                <a:spcPct val="100000"/>
              </a:lnSpc>
              <a:buFont typeface="+mj-lt"/>
              <a:buAutoNum type="arabicPeriod"/>
            </a:pPr>
            <a:r>
              <a:rPr lang="en-US" sz="2000" b="1" dirty="0">
                <a:solidFill>
                  <a:srgbClr val="211E1E"/>
                </a:solidFill>
                <a:latin typeface="FrutigerLTStd"/>
              </a:rPr>
              <a:t>Develop the right mindset. </a:t>
            </a:r>
          </a:p>
          <a:p>
            <a:pPr marL="800100" lvl="1" indent="-342900" algn="just">
              <a:lnSpc>
                <a:spcPct val="100000"/>
              </a:lnSpc>
              <a:buFont typeface="+mj-lt"/>
              <a:buAutoNum type="arabicPeriod"/>
            </a:pPr>
            <a:r>
              <a:rPr lang="en-US" sz="2000" b="1" dirty="0">
                <a:solidFill>
                  <a:srgbClr val="211E1E"/>
                </a:solidFill>
                <a:latin typeface="FrutigerLTStd"/>
              </a:rPr>
              <a:t>Always leave an escape hatch. </a:t>
            </a:r>
          </a:p>
          <a:p>
            <a:pPr marL="800100" lvl="1" indent="-342900" algn="just">
              <a:lnSpc>
                <a:spcPct val="100000"/>
              </a:lnSpc>
              <a:buFont typeface="+mj-lt"/>
              <a:buAutoNum type="arabicPeriod"/>
            </a:pPr>
            <a:r>
              <a:rPr lang="en-US" sz="2000" b="1" dirty="0">
                <a:solidFill>
                  <a:srgbClr val="211E1E"/>
                </a:solidFill>
                <a:latin typeface="FrutigerLTStd"/>
              </a:rPr>
              <a:t>Keep your emotions in check </a:t>
            </a:r>
          </a:p>
          <a:p>
            <a:pPr marL="800100" lvl="1" indent="-342900" algn="just">
              <a:lnSpc>
                <a:spcPct val="100000"/>
              </a:lnSpc>
              <a:buFont typeface="+mj-lt"/>
              <a:buAutoNum type="arabicPeriod"/>
            </a:pPr>
            <a:r>
              <a:rPr lang="en-US" sz="2000" b="1" dirty="0">
                <a:solidFill>
                  <a:srgbClr val="211E1E"/>
                </a:solidFill>
                <a:latin typeface="FrutigerLTStd"/>
              </a:rPr>
              <a:t>Don’t fall into the “rules” trap. </a:t>
            </a:r>
          </a:p>
          <a:p>
            <a:pPr marL="800100" lvl="1" indent="-342900" algn="just">
              <a:lnSpc>
                <a:spcPct val="100000"/>
              </a:lnSpc>
              <a:buFont typeface="+mj-lt"/>
              <a:buAutoNum type="arabicPeriod"/>
            </a:pPr>
            <a:r>
              <a:rPr lang="en-US" sz="2000" b="1" dirty="0">
                <a:solidFill>
                  <a:srgbClr val="211E1E"/>
                </a:solidFill>
                <a:latin typeface="FrutigerLTStd"/>
              </a:rPr>
              <a:t>Sometimes it’s best to remain silent</a:t>
            </a:r>
            <a:r>
              <a:rPr lang="en-US" sz="2000" dirty="0">
                <a:solidFill>
                  <a:srgbClr val="211E1E"/>
                </a:solidFill>
                <a:latin typeface="FrutigerLTStd"/>
              </a:rPr>
              <a:t> </a:t>
            </a:r>
            <a:endParaRPr lang="x-none" sz="2000" dirty="0">
              <a:solidFill>
                <a:srgbClr val="211E1E"/>
              </a:solidFill>
              <a:latin typeface="FrutigerLTStd"/>
            </a:endParaRPr>
          </a:p>
        </p:txBody>
      </p:sp>
      <p:sp>
        <p:nvSpPr>
          <p:cNvPr id="13" name="TextBox 12">
            <a:extLst>
              <a:ext uri="{FF2B5EF4-FFF2-40B4-BE49-F238E27FC236}">
                <a16:creationId xmlns:a16="http://schemas.microsoft.com/office/drawing/2014/main" id="{F5AA8216-DDF8-9BC0-E0C7-460DA1F4C6C1}"/>
              </a:ext>
            </a:extLst>
          </p:cNvPr>
          <p:cNvSpPr txBox="1"/>
          <p:nvPr/>
        </p:nvSpPr>
        <p:spPr>
          <a:xfrm>
            <a:off x="6614343" y="1484974"/>
            <a:ext cx="5360464" cy="5262979"/>
          </a:xfrm>
          <a:prstGeom prst="rect">
            <a:avLst/>
          </a:prstGeom>
          <a:noFill/>
        </p:spPr>
        <p:txBody>
          <a:bodyPr wrap="square" rtlCol="0">
            <a:spAutoFit/>
          </a:bodyPr>
          <a:lstStyle/>
          <a:p>
            <a:pPr marL="342900" indent="-342900" algn="r" rtl="1">
              <a:buFont typeface="Arial" panose="020B0604020202020204" pitchFamily="34" charset="0"/>
              <a:buChar char="•"/>
            </a:pPr>
            <a:r>
              <a:rPr lang="ar-EG" sz="2400" dirty="0"/>
              <a:t>ينطوي شراء أو بيع الأعمال التجارية دائما على التفاوض ، وكذلك العديد من الأنشطة التجارية الأخرى ، سواء كان رائد الأعمال يتعامل مع بنك أو عميل أو بائع. </a:t>
            </a:r>
          </a:p>
          <a:p>
            <a:pPr marL="342900" indent="-342900" algn="r" rtl="1">
              <a:buFont typeface="Arial" panose="020B0604020202020204" pitchFamily="34" charset="0"/>
              <a:buChar char="•"/>
            </a:pPr>
            <a:r>
              <a:rPr lang="ar-EG" sz="2400" dirty="0"/>
              <a:t>لكي يصبح رائد الأعمال مفاوضا أفضل ، يجب عليه:</a:t>
            </a:r>
          </a:p>
          <a:p>
            <a:pPr marL="914400" lvl="1" indent="-457200" algn="r" rtl="1">
              <a:buFont typeface="+mj-lt"/>
              <a:buAutoNum type="arabicPeriod"/>
            </a:pPr>
            <a:r>
              <a:rPr lang="ar-EG" sz="2400" dirty="0"/>
              <a:t>أن يُجهز نفسه لذلك</a:t>
            </a:r>
          </a:p>
          <a:p>
            <a:pPr marL="914400" lvl="1" indent="-457200" algn="r" rtl="1">
              <a:buFont typeface="+mj-lt"/>
              <a:buAutoNum type="arabicPeriod"/>
            </a:pPr>
            <a:r>
              <a:rPr lang="ar-EG" sz="2400" dirty="0"/>
              <a:t>تذكر الفرق بين "المنصب " و "المصلحة". </a:t>
            </a:r>
          </a:p>
          <a:p>
            <a:pPr marL="914400" lvl="1" indent="-457200" algn="r" rtl="1">
              <a:buFont typeface="+mj-lt"/>
              <a:buAutoNum type="arabicPeriod"/>
            </a:pPr>
            <a:r>
              <a:rPr lang="ar-EG" sz="2400" dirty="0"/>
              <a:t>تطوير العقلية الصحيحة. </a:t>
            </a:r>
          </a:p>
          <a:p>
            <a:pPr marL="914400" lvl="1" indent="-457200" algn="r" rtl="1">
              <a:buFont typeface="+mj-lt"/>
              <a:buAutoNum type="arabicPeriod"/>
            </a:pPr>
            <a:r>
              <a:rPr lang="ar-EG" sz="2400" dirty="0"/>
              <a:t>اترك دائما فتحة الهروب. </a:t>
            </a:r>
          </a:p>
          <a:p>
            <a:pPr marL="914400" lvl="1" indent="-457200" algn="r" rtl="1">
              <a:buFont typeface="+mj-lt"/>
              <a:buAutoNum type="arabicPeriod"/>
            </a:pPr>
            <a:r>
              <a:rPr lang="ar-EG" sz="2400" dirty="0"/>
              <a:t>حافظ على عواطفك تحت السيطرة </a:t>
            </a:r>
          </a:p>
          <a:p>
            <a:pPr marL="914400" lvl="1" indent="-457200" algn="r" rtl="1">
              <a:buFont typeface="+mj-lt"/>
              <a:buAutoNum type="arabicPeriod"/>
            </a:pPr>
            <a:r>
              <a:rPr lang="ar-EG" sz="2400" dirty="0"/>
              <a:t>لا تقع في فخ "القواعد". </a:t>
            </a:r>
          </a:p>
          <a:p>
            <a:pPr marL="914400" lvl="1" indent="-457200" algn="r" rtl="1">
              <a:buFont typeface="+mj-lt"/>
              <a:buAutoNum type="arabicPeriod"/>
            </a:pPr>
            <a:r>
              <a:rPr lang="ar-EG" sz="2400" dirty="0"/>
              <a:t>في بعض الأحيان يكون من الأفضل التزام الصمت</a:t>
            </a:r>
          </a:p>
        </p:txBody>
      </p:sp>
    </p:spTree>
    <p:extLst>
      <p:ext uri="{BB962C8B-B14F-4D97-AF65-F5344CB8AC3E}">
        <p14:creationId xmlns:p14="http://schemas.microsoft.com/office/powerpoint/2010/main" val="613084187"/>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15712"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Negotiating to acquire a new business</a:t>
            </a:r>
          </a:p>
          <a:p>
            <a:r>
              <a:rPr lang="ar-EG" sz="2800" b="1" dirty="0">
                <a:solidFill>
                  <a:srgbClr val="00B0F0"/>
                </a:solidFill>
                <a:latin typeface="Alexandria" charset="0"/>
                <a:cs typeface="Alexandria" charset="0"/>
              </a:rPr>
              <a:t>التفاوض للاستحواذ على عمل تجاري جديد</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Content Placeholder 2">
            <a:extLst>
              <a:ext uri="{FF2B5EF4-FFF2-40B4-BE49-F238E27FC236}">
                <a16:creationId xmlns:a16="http://schemas.microsoft.com/office/drawing/2014/main" id="{C5CCD7AB-E0B6-A45B-6F24-EAB7E3DF25D8}"/>
              </a:ext>
            </a:extLst>
          </p:cNvPr>
          <p:cNvSpPr txBox="1">
            <a:spLocks/>
          </p:cNvSpPr>
          <p:nvPr/>
        </p:nvSpPr>
        <p:spPr>
          <a:xfrm>
            <a:off x="271871" y="1448458"/>
            <a:ext cx="11735789" cy="5176568"/>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61950" lvl="1" indent="-361950">
              <a:lnSpc>
                <a:spcPct val="100000"/>
              </a:lnSpc>
              <a:buFont typeface="+mj-lt"/>
              <a:buAutoNum type="arabicPeriod"/>
            </a:pPr>
            <a:r>
              <a:rPr lang="x-none" sz="2000" b="1" dirty="0">
                <a:solidFill>
                  <a:srgbClr val="203E5F"/>
                </a:solidFill>
                <a:latin typeface="FrutigerLTStd"/>
              </a:rPr>
              <a:t>Prepare:</a:t>
            </a:r>
          </a:p>
          <a:p>
            <a:pPr marL="725488" lvl="2" indent="-363538">
              <a:lnSpc>
                <a:spcPct val="100000"/>
              </a:lnSpc>
            </a:pPr>
            <a:r>
              <a:rPr lang="en-US" dirty="0">
                <a:latin typeface="FrutigerLTStd"/>
              </a:rPr>
              <a:t>The formula for a successful negotiation is 90 percent preparation and 10 percent bargaining. </a:t>
            </a:r>
          </a:p>
          <a:p>
            <a:pPr marL="725488" lvl="2" indent="-363538">
              <a:lnSpc>
                <a:spcPct val="100000"/>
              </a:lnSpc>
            </a:pPr>
            <a:r>
              <a:rPr lang="en-US" dirty="0">
                <a:latin typeface="FrutigerLTStd"/>
              </a:rPr>
              <a:t>The key is to learn as much as possible about the party with whom you will be negotiating, the issues that are most important to him or her, and his or her likely positions on those issues. </a:t>
            </a:r>
            <a:endParaRPr lang="en-US" dirty="0"/>
          </a:p>
          <a:p>
            <a:pPr marL="725488" lvl="2" indent="-363538">
              <a:lnSpc>
                <a:spcPct val="100000"/>
              </a:lnSpc>
            </a:pPr>
            <a:r>
              <a:rPr lang="en-US" dirty="0">
                <a:latin typeface="FrutigerLTStd"/>
              </a:rPr>
              <a:t>Preparation for a negotiation also should include a statement of the outcome one desire from the negotiation. </a:t>
            </a:r>
          </a:p>
          <a:p>
            <a:pPr marL="725488" lvl="2" indent="-363538">
              <a:lnSpc>
                <a:spcPct val="100000"/>
              </a:lnSpc>
            </a:pPr>
            <a:r>
              <a:rPr lang="en-US" dirty="0">
                <a:latin typeface="FrutigerLTStd"/>
              </a:rPr>
              <a:t>Negotiator also should write down what he/she thinks his/her </a:t>
            </a:r>
            <a:r>
              <a:rPr lang="en-US" i="1" dirty="0">
                <a:latin typeface="FrutigerLTStd"/>
              </a:rPr>
              <a:t>counterpart’s </a:t>
            </a:r>
            <a:r>
              <a:rPr lang="en-US" dirty="0">
                <a:latin typeface="FrutigerLTStd"/>
              </a:rPr>
              <a:t>goals from the negotiation are. </a:t>
            </a:r>
            <a:endParaRPr lang="ar-EG" dirty="0">
              <a:latin typeface="FrutigerLTStd"/>
            </a:endParaRPr>
          </a:p>
          <a:p>
            <a:pPr marL="361950" lvl="2" indent="-361950" algn="r" rtl="1">
              <a:lnSpc>
                <a:spcPct val="100000"/>
              </a:lnSpc>
              <a:buFont typeface="+mj-lt"/>
              <a:buAutoNum type="arabicPeriod"/>
            </a:pPr>
            <a:r>
              <a:rPr lang="ar-EG" dirty="0"/>
              <a:t>الإعداد:</a:t>
            </a:r>
          </a:p>
          <a:p>
            <a:pPr marL="528638" lvl="2" algn="r" rtl="1">
              <a:lnSpc>
                <a:spcPct val="100000"/>
              </a:lnSpc>
            </a:pPr>
            <a:r>
              <a:rPr lang="ar-EG" dirty="0"/>
              <a:t>معادلة التفاوض الناجح هي 90 في المائة من الإعداد و 10 في المائة من المساومة. </a:t>
            </a:r>
          </a:p>
          <a:p>
            <a:pPr marL="528638" lvl="2" algn="r" rtl="1">
              <a:lnSpc>
                <a:spcPct val="100000"/>
              </a:lnSpc>
            </a:pPr>
            <a:r>
              <a:rPr lang="ar-EG" dirty="0"/>
              <a:t>المفتاح هو معرفة أكبر قدر ممكن عن الطرف الذي ستتفاوض معه ، والقضايا الأكثر أهمية بالنسبة له أو لها ، ومواقفه المحتملة بشأن تلك القضايا. </a:t>
            </a:r>
          </a:p>
          <a:p>
            <a:pPr marL="528638" lvl="2" algn="r" rtl="1">
              <a:lnSpc>
                <a:spcPct val="100000"/>
              </a:lnSpc>
            </a:pPr>
            <a:r>
              <a:rPr lang="ar-EG" dirty="0"/>
              <a:t>يجب أن يتضمن التحضير للتفاوض أيضا بيانا بالنتيجة التي يرغب فيها المرء من المفاوضات. </a:t>
            </a:r>
          </a:p>
          <a:p>
            <a:pPr marL="528638" lvl="2" algn="r" rtl="1">
              <a:lnSpc>
                <a:spcPct val="100000"/>
              </a:lnSpc>
            </a:pPr>
            <a:r>
              <a:rPr lang="ar-EG" dirty="0"/>
              <a:t>يجب على المفاوض أيضا أن يدون طبقاً لاعتقاده الشخصي ما هي أهداف نظيره من المفاوضات. </a:t>
            </a:r>
            <a:endParaRPr lang="x-none" sz="2000" dirty="0">
              <a:latin typeface="FrutigerLTStd"/>
            </a:endParaRPr>
          </a:p>
        </p:txBody>
      </p:sp>
    </p:spTree>
    <p:extLst>
      <p:ext uri="{BB962C8B-B14F-4D97-AF65-F5344CB8AC3E}">
        <p14:creationId xmlns:p14="http://schemas.microsoft.com/office/powerpoint/2010/main" val="984466947"/>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15712"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Negotiating to acquire a new business</a:t>
            </a:r>
          </a:p>
          <a:p>
            <a:r>
              <a:rPr lang="ar-EG" sz="2800" b="1" dirty="0">
                <a:solidFill>
                  <a:srgbClr val="00B0F0"/>
                </a:solidFill>
                <a:latin typeface="Alexandria" charset="0"/>
                <a:cs typeface="Alexandria" charset="0"/>
              </a:rPr>
              <a:t>التفاوض للاستحواذ على عمل تجاري جديد</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id="{9962DE1A-5638-7C76-0764-72B5AE0C95D2}"/>
              </a:ext>
            </a:extLst>
          </p:cNvPr>
          <p:cNvSpPr txBox="1">
            <a:spLocks/>
          </p:cNvSpPr>
          <p:nvPr/>
        </p:nvSpPr>
        <p:spPr>
          <a:xfrm>
            <a:off x="504496" y="1560785"/>
            <a:ext cx="5833241" cy="4894762"/>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1">
              <a:lnSpc>
                <a:spcPct val="120000"/>
              </a:lnSpc>
              <a:buFont typeface="+mj-lt"/>
              <a:buAutoNum type="arabicPeriod" startAt="2"/>
            </a:pPr>
            <a:r>
              <a:rPr lang="en-US" sz="2200" b="1" dirty="0">
                <a:solidFill>
                  <a:srgbClr val="203E5F"/>
                </a:solidFill>
                <a:latin typeface="FrutigerLTStd"/>
              </a:rPr>
              <a:t>Remember the difference between a “position” and an “interest.” </a:t>
            </a:r>
            <a:endParaRPr lang="en-US" sz="2200" dirty="0">
              <a:solidFill>
                <a:srgbClr val="203E5F"/>
              </a:solidFill>
            </a:endParaRPr>
          </a:p>
          <a:p>
            <a:pPr marL="685800" lvl="3">
              <a:lnSpc>
                <a:spcPct val="120000"/>
              </a:lnSpc>
            </a:pPr>
            <a:r>
              <a:rPr lang="en-US" sz="1900" dirty="0">
                <a:latin typeface="FrutigerLTStd"/>
              </a:rPr>
              <a:t>The outcome a person wants from a negotiation is his or her position. </a:t>
            </a:r>
          </a:p>
          <a:p>
            <a:pPr marL="685800" lvl="3">
              <a:lnSpc>
                <a:spcPct val="120000"/>
              </a:lnSpc>
            </a:pPr>
            <a:r>
              <a:rPr lang="en-US" sz="1900" dirty="0">
                <a:latin typeface="FrutigerLTStd"/>
              </a:rPr>
              <a:t>What is much more important, however, is his or her </a:t>
            </a:r>
            <a:r>
              <a:rPr lang="en-US" sz="1900" b="1" dirty="0">
                <a:latin typeface="FrutigerLTStd"/>
              </a:rPr>
              <a:t>interest</a:t>
            </a:r>
            <a:r>
              <a:rPr lang="en-US" sz="1900" dirty="0">
                <a:latin typeface="FrutigerLTStd"/>
              </a:rPr>
              <a:t>, the reason behind the position he or she hopes to achieve. </a:t>
            </a:r>
            <a:endParaRPr lang="en-US" sz="1900" dirty="0"/>
          </a:p>
          <a:p>
            <a:pPr marL="685800" lvl="3">
              <a:lnSpc>
                <a:spcPct val="120000"/>
              </a:lnSpc>
            </a:pPr>
            <a:r>
              <a:rPr lang="en-US" sz="1900" dirty="0">
                <a:latin typeface="FrutigerLTStd"/>
              </a:rPr>
              <a:t>Focusing strictly on their positions usually leads two parties into a win–lose mentality in a negotiation in which they try to pound one another into submission. When the parties involved in a negotiation </a:t>
            </a:r>
            <a:r>
              <a:rPr lang="en-US" sz="1900" b="1" dirty="0">
                <a:solidFill>
                  <a:srgbClr val="C00000"/>
                </a:solidFill>
                <a:latin typeface="FrutigerLTStd"/>
              </a:rPr>
              <a:t>focus on their </a:t>
            </a:r>
            <a:r>
              <a:rPr lang="en-US" sz="1900" b="1" i="1" dirty="0">
                <a:solidFill>
                  <a:srgbClr val="C00000"/>
                </a:solidFill>
                <a:latin typeface="FrutigerLTStd"/>
              </a:rPr>
              <a:t>interests </a:t>
            </a:r>
            <a:r>
              <a:rPr lang="en-US" sz="1900" b="1" dirty="0">
                <a:solidFill>
                  <a:srgbClr val="C00000"/>
                </a:solidFill>
                <a:latin typeface="FrutigerLTStd"/>
              </a:rPr>
              <a:t>rather than on their </a:t>
            </a:r>
            <a:r>
              <a:rPr lang="en-US" sz="1900" b="1" i="1" dirty="0">
                <a:solidFill>
                  <a:srgbClr val="C00000"/>
                </a:solidFill>
                <a:latin typeface="FrutigerLTStd"/>
              </a:rPr>
              <a:t>positions</a:t>
            </a:r>
            <a:r>
              <a:rPr lang="en-US" sz="1900" dirty="0">
                <a:latin typeface="FrutigerLTStd"/>
              </a:rPr>
              <a:t>, however, they usually discover that there are several different solutions that both will consider acceptable and reasonable. </a:t>
            </a:r>
            <a:endParaRPr lang="en-US" sz="1900" dirty="0"/>
          </a:p>
          <a:p>
            <a:pPr marL="228600" lvl="2">
              <a:buFont typeface="Arial" panose="020B0604020202020204" pitchFamily="34" charset="0"/>
              <a:buNone/>
            </a:pPr>
            <a:endParaRPr lang="en-US" sz="1600" dirty="0"/>
          </a:p>
          <a:p>
            <a:pPr marL="228600" lvl="2"/>
            <a:endParaRPr lang="en-US" sz="1600" dirty="0">
              <a:latin typeface="FrutigerLTStd"/>
            </a:endParaRPr>
          </a:p>
          <a:p>
            <a:pPr marL="800100" lvl="1" indent="-342900">
              <a:buFont typeface="+mj-lt"/>
              <a:buAutoNum type="arabicPeriod" startAt="2"/>
            </a:pPr>
            <a:endParaRPr lang="x-none" sz="1600" dirty="0">
              <a:latin typeface="FrutigerLTStd"/>
            </a:endParaRPr>
          </a:p>
          <a:p>
            <a:pPr lvl="1"/>
            <a:endParaRPr lang="x-none" sz="1600" dirty="0">
              <a:latin typeface="FrutigerLTStd"/>
            </a:endParaRPr>
          </a:p>
        </p:txBody>
      </p:sp>
      <p:sp>
        <p:nvSpPr>
          <p:cNvPr id="10" name="TextBox 9">
            <a:extLst>
              <a:ext uri="{FF2B5EF4-FFF2-40B4-BE49-F238E27FC236}">
                <a16:creationId xmlns:a16="http://schemas.microsoft.com/office/drawing/2014/main" id="{5A4EA030-22F5-FEFE-9E49-41BDAA54D1CF}"/>
              </a:ext>
            </a:extLst>
          </p:cNvPr>
          <p:cNvSpPr txBox="1"/>
          <p:nvPr/>
        </p:nvSpPr>
        <p:spPr>
          <a:xfrm>
            <a:off x="6621517" y="1560785"/>
            <a:ext cx="5420855" cy="4764381"/>
          </a:xfrm>
          <a:prstGeom prst="rect">
            <a:avLst/>
          </a:prstGeom>
          <a:noFill/>
        </p:spPr>
        <p:txBody>
          <a:bodyPr wrap="square" rtlCol="0">
            <a:spAutoFit/>
          </a:bodyPr>
          <a:lstStyle/>
          <a:p>
            <a:pPr marL="0" lvl="1" algn="r" rtl="1">
              <a:lnSpc>
                <a:spcPct val="120000"/>
              </a:lnSpc>
              <a:spcBef>
                <a:spcPts val="500"/>
              </a:spcBef>
            </a:pPr>
            <a:r>
              <a:rPr lang="ar-EG" sz="2300" b="1" dirty="0">
                <a:solidFill>
                  <a:srgbClr val="203E5F"/>
                </a:solidFill>
                <a:latin typeface="FrutigerLTStd"/>
              </a:rPr>
              <a:t>2. تذكر الفرق بين "المنصب" و "المصلحة". </a:t>
            </a:r>
          </a:p>
          <a:p>
            <a:pPr marL="914400" lvl="1" indent="-457200" algn="justLow" rtl="1">
              <a:buFont typeface="Arial" panose="020B0604020202020204" pitchFamily="34" charset="0"/>
              <a:buChar char="•"/>
            </a:pPr>
            <a:r>
              <a:rPr lang="ar-EG" sz="2300" dirty="0"/>
              <a:t>النتيجة التي يريدها الشخص من التفاوض هي موقفه</a:t>
            </a:r>
            <a:r>
              <a:rPr lang="ar-EG" sz="2300" dirty="0">
                <a:solidFill>
                  <a:srgbClr val="203E5F"/>
                </a:solidFill>
                <a:latin typeface="FrutigerLTStd"/>
              </a:rPr>
              <a:t>. </a:t>
            </a:r>
          </a:p>
          <a:p>
            <a:pPr marL="914400" lvl="1" indent="-457200" algn="justLow" rtl="1">
              <a:buFont typeface="Arial" panose="020B0604020202020204" pitchFamily="34" charset="0"/>
              <a:buChar char="•"/>
            </a:pPr>
            <a:r>
              <a:rPr lang="ar-EG" sz="2300" dirty="0"/>
              <a:t>لكن الأهم من ذلك هو الشئ الذي يهمه ، والسبب وراء المنصب الذي يأمل في تحقيقه. </a:t>
            </a:r>
          </a:p>
          <a:p>
            <a:pPr marL="914400" lvl="1" indent="-457200" algn="justLow" rtl="1">
              <a:buFont typeface="Arial" panose="020B0604020202020204" pitchFamily="34" charset="0"/>
              <a:buChar char="•"/>
            </a:pPr>
            <a:r>
              <a:rPr lang="ar-EG" sz="2300" dirty="0"/>
              <a:t>عادة ما يؤدي التركيز الصارم على مناصبهما إلى دخول الطرفين في عقلية الفوز والخسارة في مفاوضات يحاولان فيها كلاً منهما قصف بعضهما البعض للخضوع. </a:t>
            </a:r>
            <a:r>
              <a:rPr lang="ar-EG" sz="2300" dirty="0">
                <a:solidFill>
                  <a:srgbClr val="FF0000"/>
                </a:solidFill>
              </a:rPr>
              <a:t>عندما تركز الأطراف المشاركة في المفاوضات على مصالحها بدلا من مناصبها </a:t>
            </a:r>
            <a:r>
              <a:rPr lang="ar-EG" sz="2300" dirty="0"/>
              <a:t>، فإنها عادة ما تكتشف أن هناك العديد من الحلول المختلفة التي سيعتبرها كلاهما مقبولة ومعقولة. </a:t>
            </a:r>
          </a:p>
        </p:txBody>
      </p:sp>
    </p:spTree>
    <p:extLst>
      <p:ext uri="{BB962C8B-B14F-4D97-AF65-F5344CB8AC3E}">
        <p14:creationId xmlns:p14="http://schemas.microsoft.com/office/powerpoint/2010/main" val="2111750658"/>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15712"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Negotiating to acquire a new business</a:t>
            </a:r>
          </a:p>
          <a:p>
            <a:r>
              <a:rPr lang="ar-EG" sz="2800" b="1" dirty="0">
                <a:solidFill>
                  <a:srgbClr val="00B0F0"/>
                </a:solidFill>
                <a:latin typeface="Alexandria" charset="0"/>
                <a:cs typeface="Alexandria" charset="0"/>
              </a:rPr>
              <a:t>التفاوض للاستحواذ على عمل تجاري جديد</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Content Placeholder 2">
            <a:extLst>
              <a:ext uri="{FF2B5EF4-FFF2-40B4-BE49-F238E27FC236}">
                <a16:creationId xmlns:a16="http://schemas.microsoft.com/office/drawing/2014/main" id="{74DFF8B7-B16A-E53A-3F07-1AE59D1206E5}"/>
              </a:ext>
            </a:extLst>
          </p:cNvPr>
          <p:cNvSpPr txBox="1">
            <a:spLocks/>
          </p:cNvSpPr>
          <p:nvPr/>
        </p:nvSpPr>
        <p:spPr>
          <a:xfrm>
            <a:off x="354548" y="1497468"/>
            <a:ext cx="5887968" cy="5045220"/>
          </a:xfrm>
          <a:prstGeom prst="rect">
            <a:avLst/>
          </a:prstGeom>
        </p:spPr>
        <p:txBody>
          <a:bodyPr vert="horz" lIns="91440" tIns="45720" rIns="91440" bIns="45720" rtlCol="0" anchor="t">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0350" lvl="1">
              <a:lnSpc>
                <a:spcPct val="120000"/>
              </a:lnSpc>
              <a:buFont typeface="Arial" panose="020B0604020202020204" pitchFamily="34" charset="0"/>
              <a:buNone/>
            </a:pPr>
            <a:r>
              <a:rPr lang="en-US" sz="2200" b="1" dirty="0">
                <a:solidFill>
                  <a:srgbClr val="203E5F"/>
                </a:solidFill>
              </a:rPr>
              <a:t>3. </a:t>
            </a:r>
            <a:r>
              <a:rPr lang="en-US" b="1" dirty="0">
                <a:solidFill>
                  <a:srgbClr val="203E5F"/>
                </a:solidFill>
              </a:rPr>
              <a:t>Develop the right mindset</a:t>
            </a:r>
            <a:r>
              <a:rPr lang="en-US" sz="1800" b="1" dirty="0"/>
              <a:t>. </a:t>
            </a:r>
            <a:endParaRPr lang="en-US" sz="1800" dirty="0"/>
          </a:p>
          <a:p>
            <a:pPr marL="717550" lvl="3" algn="just">
              <a:lnSpc>
                <a:spcPct val="120000"/>
              </a:lnSpc>
            </a:pPr>
            <a:r>
              <a:rPr lang="en-US" sz="2200" dirty="0"/>
              <a:t>Negotiation should not be viewed as win-lose situation. The goal is to work toward a mutually beneficial agreement that both parties consider to be fair and reasonable. </a:t>
            </a:r>
          </a:p>
          <a:p>
            <a:pPr marL="717550" lvl="3" algn="just">
              <a:lnSpc>
                <a:spcPct val="120000"/>
              </a:lnSpc>
            </a:pPr>
            <a:r>
              <a:rPr lang="en-US" sz="2200" dirty="0"/>
              <a:t>Successful negotiations almost always involve compromise on both sides, meaning that </a:t>
            </a:r>
            <a:r>
              <a:rPr lang="en-US" sz="2200" i="1" dirty="0"/>
              <a:t>neither </a:t>
            </a:r>
            <a:r>
              <a:rPr lang="en-US" sz="2200" dirty="0"/>
              <a:t>party gets </a:t>
            </a:r>
            <a:r>
              <a:rPr lang="en-US" sz="2200" i="1" dirty="0"/>
              <a:t>everything </a:t>
            </a:r>
            <a:r>
              <a:rPr lang="en-US" sz="2200" dirty="0"/>
              <a:t>he or she wanted.</a:t>
            </a:r>
          </a:p>
          <a:p>
            <a:pPr marL="717550" lvl="3" algn="just">
              <a:lnSpc>
                <a:spcPct val="120000"/>
              </a:lnSpc>
            </a:pPr>
            <a:r>
              <a:rPr lang="en-US" sz="2200" dirty="0"/>
              <a:t>In other words, successful negotiators see a negotiation not just as deal making but also as problem solving. </a:t>
            </a:r>
          </a:p>
        </p:txBody>
      </p:sp>
      <p:sp>
        <p:nvSpPr>
          <p:cNvPr id="12" name="TextBox 11">
            <a:extLst>
              <a:ext uri="{FF2B5EF4-FFF2-40B4-BE49-F238E27FC236}">
                <a16:creationId xmlns:a16="http://schemas.microsoft.com/office/drawing/2014/main" id="{4CFEEE8D-9B9C-FD27-1676-72FE701DFDE4}"/>
              </a:ext>
            </a:extLst>
          </p:cNvPr>
          <p:cNvSpPr txBox="1"/>
          <p:nvPr/>
        </p:nvSpPr>
        <p:spPr>
          <a:xfrm>
            <a:off x="6589986" y="1568728"/>
            <a:ext cx="5268225" cy="4524315"/>
          </a:xfrm>
          <a:prstGeom prst="rect">
            <a:avLst/>
          </a:prstGeom>
          <a:noFill/>
        </p:spPr>
        <p:txBody>
          <a:bodyPr wrap="square" rtlCol="0">
            <a:spAutoFit/>
          </a:bodyPr>
          <a:lstStyle/>
          <a:p>
            <a:pPr algn="justLow" rtl="1"/>
            <a:r>
              <a:rPr lang="ar-EG" sz="2400" b="1" dirty="0">
                <a:solidFill>
                  <a:schemeClr val="accent1"/>
                </a:solidFill>
              </a:rPr>
              <a:t>3. تطوير العقلية الصحيحة. </a:t>
            </a:r>
          </a:p>
          <a:p>
            <a:pPr marL="800100" lvl="1" indent="-342900" algn="justLow" rtl="1">
              <a:buFont typeface="Arial" pitchFamily="34" charset="0"/>
              <a:buChar char="•"/>
            </a:pPr>
            <a:r>
              <a:rPr lang="ar-EG" sz="2400" dirty="0"/>
              <a:t>لا ينبغي النظر إلى التفاوض على أنه وضع يربح فيه الجميع. الهدف هو العمل من أجل التوصل إلى اتفاق مفيد للطرفين يعتبره الطرفان عادلاً ومعقولا. </a:t>
            </a:r>
          </a:p>
          <a:p>
            <a:pPr marL="800100" lvl="1" indent="-342900" algn="justLow" rtl="1">
              <a:buFont typeface="Arial" pitchFamily="34" charset="0"/>
              <a:buChar char="•"/>
            </a:pPr>
            <a:r>
              <a:rPr lang="ar-EG" sz="2400" dirty="0"/>
              <a:t>وتنطوي المفاوضات الناجحة دائما تقريبا على التوصل إلى حل وسط من كلا الجانبين، وهذا يعني أن أيا من الطرفين لا يحصل على كل ما يريده.</a:t>
            </a:r>
          </a:p>
          <a:p>
            <a:pPr marL="800100" lvl="1" indent="-342900" algn="justLow" rtl="1">
              <a:buFont typeface="Arial" pitchFamily="34" charset="0"/>
              <a:buChar char="•"/>
            </a:pPr>
            <a:r>
              <a:rPr lang="ar-EG" sz="2400" dirty="0"/>
              <a:t>وبعبارة أخرى، يرى المفاوضون الناجحون أن التفاوض ليس فقط هو عقد صفقات، بليرونه أيضا حل للمشكلات. </a:t>
            </a:r>
          </a:p>
        </p:txBody>
      </p:sp>
      <p:pic>
        <p:nvPicPr>
          <p:cNvPr id="13" name="Picture 2" descr="Mindset, - hvad, hvorfor og hvordan? Larsen &amp; Ravn">
            <a:extLst>
              <a:ext uri="{FF2B5EF4-FFF2-40B4-BE49-F238E27FC236}">
                <a16:creationId xmlns:a16="http://schemas.microsoft.com/office/drawing/2014/main" id="{9F0879E2-2F03-BD6C-E567-6D5CD49C438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42941" y="5759355"/>
            <a:ext cx="1201594" cy="10986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1614405"/>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15712"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Negotiating to acquire a new business</a:t>
            </a:r>
          </a:p>
          <a:p>
            <a:r>
              <a:rPr lang="ar-EG" sz="2800" b="1" dirty="0">
                <a:solidFill>
                  <a:srgbClr val="00B0F0"/>
                </a:solidFill>
                <a:latin typeface="Alexandria" charset="0"/>
                <a:cs typeface="Alexandria" charset="0"/>
              </a:rPr>
              <a:t>التفاوض للاستحواذ على عمل تجاري جديد</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id="{A1B05CC9-A617-1454-9699-12FC563F9EFC}"/>
              </a:ext>
            </a:extLst>
          </p:cNvPr>
          <p:cNvSpPr txBox="1">
            <a:spLocks/>
          </p:cNvSpPr>
          <p:nvPr/>
        </p:nvSpPr>
        <p:spPr>
          <a:xfrm>
            <a:off x="457195" y="1619003"/>
            <a:ext cx="11319257" cy="487838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8775" lvl="1" indent="-342900">
              <a:lnSpc>
                <a:spcPct val="100000"/>
              </a:lnSpc>
              <a:buFont typeface="+mj-lt"/>
              <a:buAutoNum type="arabicPeriod" startAt="4"/>
            </a:pPr>
            <a:r>
              <a:rPr lang="en-US" sz="1600" b="1" dirty="0">
                <a:solidFill>
                  <a:srgbClr val="203E5F"/>
                </a:solidFill>
                <a:latin typeface="FrutigerLTStd"/>
              </a:rPr>
              <a:t>Always leave an escape hatch</a:t>
            </a:r>
          </a:p>
          <a:p>
            <a:pPr marL="622300" lvl="2">
              <a:lnSpc>
                <a:spcPct val="100000"/>
              </a:lnSpc>
            </a:pPr>
            <a:r>
              <a:rPr lang="en-US" sz="1600" dirty="0">
                <a:solidFill>
                  <a:srgbClr val="211E1E"/>
                </a:solidFill>
                <a:latin typeface="FrutigerLTStd"/>
              </a:rPr>
              <a:t>In any negotiation, you should be prepared to walk away without making a deal. </a:t>
            </a:r>
          </a:p>
          <a:p>
            <a:pPr marL="622300" lvl="2">
              <a:lnSpc>
                <a:spcPct val="100000"/>
              </a:lnSpc>
            </a:pPr>
            <a:r>
              <a:rPr lang="en-US" sz="1600" dirty="0">
                <a:solidFill>
                  <a:srgbClr val="211E1E"/>
                </a:solidFill>
                <a:latin typeface="FrutigerLTStd"/>
              </a:rPr>
              <a:t>Doing so, however, requires you to define what negotiation experts call a best alternative to a negotiated agreement (BATNA), which is the next best alternative to a negotiated outcome. </a:t>
            </a:r>
          </a:p>
          <a:p>
            <a:pPr marL="622300" lvl="2">
              <a:lnSpc>
                <a:spcPct val="100000"/>
              </a:lnSpc>
            </a:pPr>
            <a:r>
              <a:rPr lang="en-US" sz="1600" dirty="0">
                <a:solidFill>
                  <a:srgbClr val="211E1E"/>
                </a:solidFill>
                <a:latin typeface="FrutigerLTStd"/>
              </a:rPr>
              <a:t>You cannot determine whether a negotiated agreement is suitable unless you know what your alternatives are, and one alternative (although not always the best one) is to walk away from the negotiation without an agreement—your BATNA. </a:t>
            </a:r>
          </a:p>
          <a:p>
            <a:pPr marL="622300" lvl="2">
              <a:lnSpc>
                <a:spcPct val="100000"/>
              </a:lnSpc>
            </a:pPr>
            <a:r>
              <a:rPr lang="en-US" sz="1600" dirty="0">
                <a:solidFill>
                  <a:srgbClr val="211E1E"/>
                </a:solidFill>
                <a:latin typeface="FrutigerLTStd"/>
              </a:rPr>
              <a:t>Although you may never need to use your BATNA, it is good to know you have it in your “back pocket” to give you confidence and help you remain calm throughout the negotiating process.</a:t>
            </a:r>
            <a:endParaRPr lang="ar-EG" sz="1600" dirty="0">
              <a:solidFill>
                <a:srgbClr val="211E1E"/>
              </a:solidFill>
              <a:latin typeface="FrutigerLTStd"/>
            </a:endParaRPr>
          </a:p>
          <a:p>
            <a:pPr marL="115888" lvl="2" indent="0" algn="r" rtl="1">
              <a:lnSpc>
                <a:spcPct val="100000"/>
              </a:lnSpc>
              <a:buNone/>
            </a:pPr>
            <a:r>
              <a:rPr lang="ar-EG" sz="1600" b="1" dirty="0">
                <a:solidFill>
                  <a:schemeClr val="accent1"/>
                </a:solidFill>
                <a:latin typeface="FrutigerLTStd"/>
              </a:rPr>
              <a:t>4. اترك دائما فتحة الهروب </a:t>
            </a:r>
          </a:p>
          <a:p>
            <a:pPr marL="858838" lvl="3" indent="-285750" algn="r" rtl="1">
              <a:lnSpc>
                <a:spcPct val="100000"/>
              </a:lnSpc>
            </a:pPr>
            <a:r>
              <a:rPr lang="ar-EG" sz="1600" dirty="0">
                <a:solidFill>
                  <a:srgbClr val="211E1E"/>
                </a:solidFill>
                <a:latin typeface="FrutigerLTStd"/>
              </a:rPr>
              <a:t>في أي مفاوضات ، يجب أن تكون مستعدا للابتعاد دون عقد صفقة. </a:t>
            </a:r>
          </a:p>
          <a:p>
            <a:pPr marL="858838" lvl="3" indent="-285750" algn="r" rtl="1">
              <a:lnSpc>
                <a:spcPct val="100000"/>
              </a:lnSpc>
            </a:pPr>
            <a:r>
              <a:rPr lang="ar-EG" sz="1600" dirty="0">
                <a:solidFill>
                  <a:srgbClr val="211E1E"/>
                </a:solidFill>
                <a:latin typeface="FrutigerLTStd"/>
              </a:rPr>
              <a:t>ومع ذلك ، فإن القيام بذلك يتطلب منك تحديد ما يسميه خبراء التفاوض" أفضل بديل للاتفاق" المتفاوض عليه (</a:t>
            </a:r>
            <a:r>
              <a:rPr lang="en-US" sz="1600" dirty="0">
                <a:solidFill>
                  <a:srgbClr val="211E1E"/>
                </a:solidFill>
                <a:latin typeface="FrutigerLTStd"/>
              </a:rPr>
              <a:t>BATNA) ، </a:t>
            </a:r>
            <a:r>
              <a:rPr lang="ar-EG" sz="1600" dirty="0">
                <a:solidFill>
                  <a:srgbClr val="211E1E"/>
                </a:solidFill>
                <a:latin typeface="FrutigerLTStd"/>
              </a:rPr>
              <a:t>وهو ثاني أفضل بديل للنتيجة المتفاوض عليها. </a:t>
            </a:r>
          </a:p>
          <a:p>
            <a:pPr marL="858838" lvl="3" indent="-285750" algn="r" rtl="1">
              <a:lnSpc>
                <a:spcPct val="100000"/>
              </a:lnSpc>
            </a:pPr>
            <a:r>
              <a:rPr lang="ar-EG" sz="1600" dirty="0">
                <a:solidFill>
                  <a:srgbClr val="211E1E"/>
                </a:solidFill>
                <a:latin typeface="FrutigerLTStd"/>
              </a:rPr>
              <a:t>لا يمكنك تحديد ما إذا كان الاتفاق المتفاوض عليه مناسبا إلا إذا كنت تعرف ما هي بدائلك ، وأحد البدائل (على الرغم من أنه ليس الأفضل دائما) هو الابتعاد عن التفاوض دون اتفاق - </a:t>
            </a:r>
            <a:r>
              <a:rPr lang="en-US" sz="1600" dirty="0">
                <a:solidFill>
                  <a:srgbClr val="211E1E"/>
                </a:solidFill>
                <a:latin typeface="FrutigerLTStd"/>
              </a:rPr>
              <a:t>BATNA </a:t>
            </a:r>
            <a:r>
              <a:rPr lang="ar-EG" sz="1600" dirty="0">
                <a:solidFill>
                  <a:srgbClr val="211E1E"/>
                </a:solidFill>
                <a:latin typeface="FrutigerLTStd"/>
              </a:rPr>
              <a:t>الخاص بك. </a:t>
            </a:r>
          </a:p>
          <a:p>
            <a:pPr marL="858838" lvl="3" indent="-285750" algn="r" rtl="1">
              <a:lnSpc>
                <a:spcPct val="100000"/>
              </a:lnSpc>
            </a:pPr>
            <a:r>
              <a:rPr lang="ar-EG" sz="1600" dirty="0">
                <a:solidFill>
                  <a:srgbClr val="211E1E"/>
                </a:solidFill>
                <a:latin typeface="FrutigerLTStd"/>
              </a:rPr>
              <a:t>على الرغم من أنك قد لا تحتاج أبدا إلى استخدام </a:t>
            </a:r>
            <a:r>
              <a:rPr lang="en-US" sz="1600" dirty="0">
                <a:solidFill>
                  <a:srgbClr val="211E1E"/>
                </a:solidFill>
                <a:latin typeface="FrutigerLTStd"/>
              </a:rPr>
              <a:t>BATNA </a:t>
            </a:r>
            <a:r>
              <a:rPr lang="ar-EG" sz="1600" dirty="0">
                <a:solidFill>
                  <a:srgbClr val="211E1E"/>
                </a:solidFill>
                <a:latin typeface="FrutigerLTStd"/>
              </a:rPr>
              <a:t>الخاص بك ، فمن الجيد أن تعرف أنه في "جيبك الخلفي" لمنحك الثقة ومساعدتك على التزام الهدوء طوال عملية التفاوض.</a:t>
            </a:r>
          </a:p>
        </p:txBody>
      </p:sp>
      <p:pic>
        <p:nvPicPr>
          <p:cNvPr id="13" name="Picture 2" descr="Escape Hatches and Ejector Seats">
            <a:extLst>
              <a:ext uri="{FF2B5EF4-FFF2-40B4-BE49-F238E27FC236}">
                <a16:creationId xmlns:a16="http://schemas.microsoft.com/office/drawing/2014/main" id="{16C05E2C-BCBC-60EA-CE1B-B93E43EC8B9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25127" y="1086410"/>
            <a:ext cx="1253723" cy="11253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5185542"/>
      </p:ext>
    </p:extLst>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15712"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Negotiating to acquire a new business</a:t>
            </a:r>
          </a:p>
          <a:p>
            <a:r>
              <a:rPr lang="ar-EG" sz="2800" b="1" dirty="0">
                <a:solidFill>
                  <a:srgbClr val="00B0F0"/>
                </a:solidFill>
                <a:latin typeface="Alexandria" charset="0"/>
                <a:cs typeface="Alexandria" charset="0"/>
              </a:rPr>
              <a:t>التفاوض للاستحواذ على عمل تجاري جديد</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id="{90BFCEAB-A5E2-62E6-64C1-16CE47F18BA8}"/>
              </a:ext>
            </a:extLst>
          </p:cNvPr>
          <p:cNvSpPr txBox="1">
            <a:spLocks/>
          </p:cNvSpPr>
          <p:nvPr/>
        </p:nvSpPr>
        <p:spPr>
          <a:xfrm>
            <a:off x="271871" y="1651378"/>
            <a:ext cx="11574386" cy="487225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1813" lvl="1" indent="-531813">
              <a:lnSpc>
                <a:spcPct val="100000"/>
              </a:lnSpc>
              <a:buFont typeface="+mj-lt"/>
              <a:buAutoNum type="arabicPeriod" startAt="5"/>
            </a:pPr>
            <a:r>
              <a:rPr lang="en-US" b="1" dirty="0">
                <a:solidFill>
                  <a:srgbClr val="203E5F"/>
                </a:solidFill>
                <a:latin typeface="FrutigerLTStd"/>
              </a:rPr>
              <a:t>Keep your emotions in check:</a:t>
            </a:r>
          </a:p>
          <a:p>
            <a:pPr marL="717550" lvl="3" indent="-361950">
              <a:lnSpc>
                <a:spcPct val="100000"/>
              </a:lnSpc>
            </a:pPr>
            <a:r>
              <a:rPr lang="en-US" sz="2200" dirty="0">
                <a:solidFill>
                  <a:srgbClr val="211E1E"/>
                </a:solidFill>
                <a:latin typeface="FrutigerLTStd"/>
              </a:rPr>
              <a:t>Negotiations could become emotionally charged, especially if those involved allow their egos to enter into the process. </a:t>
            </a:r>
          </a:p>
          <a:p>
            <a:pPr marL="717550" lvl="3" indent="-361950">
              <a:lnSpc>
                <a:spcPct val="100000"/>
              </a:lnSpc>
            </a:pPr>
            <a:r>
              <a:rPr lang="en-US" sz="2200" dirty="0">
                <a:solidFill>
                  <a:srgbClr val="211E1E"/>
                </a:solidFill>
                <a:latin typeface="FrutigerLTStd"/>
              </a:rPr>
              <a:t>It is always best to abide by the golden rule of negotiating: treat others the way you want to be treated in the negotiation. </a:t>
            </a:r>
          </a:p>
          <a:p>
            <a:pPr marL="717550" lvl="3" indent="-361950">
              <a:lnSpc>
                <a:spcPct val="100000"/>
              </a:lnSpc>
            </a:pPr>
            <a:r>
              <a:rPr lang="en-US" sz="2200" dirty="0">
                <a:solidFill>
                  <a:srgbClr val="211E1E"/>
                </a:solidFill>
                <a:latin typeface="FrutigerLTStd"/>
              </a:rPr>
              <a:t>Be fair but firm. </a:t>
            </a:r>
          </a:p>
          <a:p>
            <a:pPr marL="717550" lvl="3" indent="-361950">
              <a:lnSpc>
                <a:spcPct val="100000"/>
              </a:lnSpc>
            </a:pPr>
            <a:endParaRPr lang="ar-EG" sz="1400" dirty="0">
              <a:solidFill>
                <a:srgbClr val="211E1E"/>
              </a:solidFill>
              <a:latin typeface="FrutigerLTStd"/>
            </a:endParaRPr>
          </a:p>
          <a:p>
            <a:pPr marL="0" lvl="2" indent="0" algn="r" rtl="1">
              <a:lnSpc>
                <a:spcPct val="100000"/>
              </a:lnSpc>
              <a:buNone/>
            </a:pPr>
            <a:r>
              <a:rPr lang="ar-EG" sz="2400" b="1" dirty="0">
                <a:solidFill>
                  <a:schemeClr val="accent1"/>
                </a:solidFill>
                <a:latin typeface="FrutigerLTStd"/>
              </a:rPr>
              <a:t>5- حافظ على عواطفك تحت السيطرة:</a:t>
            </a:r>
          </a:p>
          <a:p>
            <a:pPr marL="528638" lvl="2" algn="r" rtl="1">
              <a:lnSpc>
                <a:spcPct val="100000"/>
              </a:lnSpc>
            </a:pPr>
            <a:r>
              <a:rPr lang="ar-EG" sz="2400" dirty="0">
                <a:solidFill>
                  <a:srgbClr val="211E1E"/>
                </a:solidFill>
                <a:latin typeface="FrutigerLTStd"/>
              </a:rPr>
              <a:t>يمكن أن تصبح المفاوضات مشحونة عاطفيا ، خاصة إذا سمح المشاركون لغرورهم بالتدخل في العملية. </a:t>
            </a:r>
          </a:p>
          <a:p>
            <a:pPr marL="528638" lvl="2" algn="r" rtl="1">
              <a:lnSpc>
                <a:spcPct val="100000"/>
              </a:lnSpc>
            </a:pPr>
            <a:r>
              <a:rPr lang="ar-EG" sz="2400" dirty="0">
                <a:solidFill>
                  <a:srgbClr val="211E1E"/>
                </a:solidFill>
                <a:latin typeface="FrutigerLTStd"/>
              </a:rPr>
              <a:t>من الأفضل دائما الالتزام بالقاعدة الذهبية للتفاوض: عامل الآخرين بالطريقة التي تريد أن تُعامل بها في المفاوضات. </a:t>
            </a:r>
          </a:p>
          <a:p>
            <a:pPr marL="528638" lvl="2" algn="r" rtl="1">
              <a:lnSpc>
                <a:spcPct val="100000"/>
              </a:lnSpc>
            </a:pPr>
            <a:r>
              <a:rPr lang="ar-EG" sz="2400" dirty="0">
                <a:solidFill>
                  <a:srgbClr val="211E1E"/>
                </a:solidFill>
                <a:latin typeface="FrutigerLTStd"/>
              </a:rPr>
              <a:t>كن عادلا ولكن حازما.</a:t>
            </a:r>
            <a:endParaRPr lang="en-US" sz="2400" dirty="0">
              <a:solidFill>
                <a:srgbClr val="211E1E"/>
              </a:solidFill>
              <a:latin typeface="FrutigerLTStd"/>
            </a:endParaRPr>
          </a:p>
          <a:p>
            <a:pPr lvl="2"/>
            <a:endParaRPr lang="en-US" sz="1200" dirty="0">
              <a:solidFill>
                <a:srgbClr val="211E1E"/>
              </a:solidFill>
              <a:latin typeface="FrutigerLTStd"/>
            </a:endParaRPr>
          </a:p>
          <a:p>
            <a:pPr marL="800100" lvl="1" indent="-342900">
              <a:buFont typeface="+mj-lt"/>
              <a:buAutoNum type="arabicPeriod" startAt="5"/>
            </a:pPr>
            <a:endParaRPr lang="en-US" sz="1600" dirty="0">
              <a:solidFill>
                <a:srgbClr val="211E1E"/>
              </a:solidFill>
              <a:latin typeface="FrutigerLTStd"/>
            </a:endParaRPr>
          </a:p>
          <a:p>
            <a:pPr marL="800100" lvl="1" indent="-342900">
              <a:buFont typeface="+mj-lt"/>
              <a:buAutoNum type="arabicPeriod" startAt="5"/>
            </a:pPr>
            <a:endParaRPr lang="x-none" sz="1200" dirty="0">
              <a:solidFill>
                <a:srgbClr val="211E1E"/>
              </a:solidFill>
              <a:latin typeface="FrutigerLTStd"/>
            </a:endParaRPr>
          </a:p>
          <a:p>
            <a:pPr lvl="1"/>
            <a:endParaRPr lang="x-none" sz="1200" dirty="0">
              <a:solidFill>
                <a:srgbClr val="211E1E"/>
              </a:solidFill>
              <a:latin typeface="FrutigerLTStd"/>
            </a:endParaRPr>
          </a:p>
        </p:txBody>
      </p:sp>
      <p:pic>
        <p:nvPicPr>
          <p:cNvPr id="11" name="Picture 2" descr="Poker Face Emoji Stock Illustrations – 97 Poker Face Emoji Stock  Illustrations, Vectors &amp; Clipart - Dreamstime">
            <a:extLst>
              <a:ext uri="{FF2B5EF4-FFF2-40B4-BE49-F238E27FC236}">
                <a16:creationId xmlns:a16="http://schemas.microsoft.com/office/drawing/2014/main" id="{19CC50EC-3BFC-EC69-6CBA-42945CA4521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045124" y="3220870"/>
            <a:ext cx="915949" cy="926543"/>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4005545"/>
      </p:ext>
    </p:extLst>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15712"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Negotiating to acquire a new business</a:t>
            </a:r>
          </a:p>
          <a:p>
            <a:r>
              <a:rPr lang="ar-EG" sz="2800" b="1" dirty="0">
                <a:solidFill>
                  <a:srgbClr val="00B0F0"/>
                </a:solidFill>
                <a:latin typeface="Alexandria" charset="0"/>
                <a:cs typeface="Alexandria" charset="0"/>
              </a:rPr>
              <a:t>التفاوض للاستحواذ على عمل تجاري جديد</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160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id="{0BD9EFBA-B017-9AA7-2722-04643A698EC9}"/>
              </a:ext>
            </a:extLst>
          </p:cNvPr>
          <p:cNvSpPr txBox="1">
            <a:spLocks/>
          </p:cNvSpPr>
          <p:nvPr/>
        </p:nvSpPr>
        <p:spPr>
          <a:xfrm>
            <a:off x="388011" y="1627714"/>
            <a:ext cx="11190085" cy="5010813"/>
          </a:xfrm>
          <a:prstGeom prst="rect">
            <a:avLst/>
          </a:prstGeom>
        </p:spPr>
        <p:txBody>
          <a:bodyPr>
            <a:normAutofit fontScale="3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3050" lvl="1" indent="-273050">
              <a:lnSpc>
                <a:spcPct val="110000"/>
              </a:lnSpc>
              <a:buFont typeface="+mj-lt"/>
              <a:buAutoNum type="arabicPeriod" startAt="6"/>
            </a:pPr>
            <a:r>
              <a:rPr lang="en-US" sz="7400" b="1" dirty="0">
                <a:solidFill>
                  <a:srgbClr val="203E5F"/>
                </a:solidFill>
                <a:latin typeface="FrutigerLTStd"/>
              </a:rPr>
              <a:t>Don’t fall into the “rules” trap:</a:t>
            </a:r>
          </a:p>
          <a:p>
            <a:pPr marL="730250" lvl="3" indent="-273050">
              <a:lnSpc>
                <a:spcPct val="110000"/>
              </a:lnSpc>
            </a:pPr>
            <a:r>
              <a:rPr lang="en-US" sz="6000" dirty="0">
                <a:solidFill>
                  <a:srgbClr val="211E1E"/>
                </a:solidFill>
                <a:latin typeface="FrutigerLTStd"/>
              </a:rPr>
              <a:t>Successful negotiations involve give-and-take by both parties. </a:t>
            </a:r>
          </a:p>
          <a:p>
            <a:pPr marL="730250" lvl="3" indent="-273050">
              <a:lnSpc>
                <a:spcPct val="110000"/>
              </a:lnSpc>
            </a:pPr>
            <a:r>
              <a:rPr lang="en-US" sz="6000" dirty="0">
                <a:solidFill>
                  <a:srgbClr val="211E1E"/>
                </a:solidFill>
                <a:latin typeface="FrutigerLTStd"/>
              </a:rPr>
              <a:t>There are no hard and fast rules that prohibit either party from making changes in contracts or agreements throughout the negotiating process. </a:t>
            </a:r>
          </a:p>
          <a:p>
            <a:pPr marL="730250" lvl="3" indent="-273050">
              <a:lnSpc>
                <a:spcPct val="110000"/>
              </a:lnSpc>
            </a:pPr>
            <a:r>
              <a:rPr lang="en-US" sz="6000" dirty="0">
                <a:solidFill>
                  <a:srgbClr val="211E1E"/>
                </a:solidFill>
                <a:latin typeface="FrutigerLTStd"/>
              </a:rPr>
              <a:t>Nothing is settled until both parties sign the final documents. Until then, the parties can change anything. </a:t>
            </a:r>
          </a:p>
          <a:p>
            <a:pPr marL="730250" lvl="3" indent="-273050">
              <a:lnSpc>
                <a:spcPct val="110000"/>
              </a:lnSpc>
            </a:pPr>
            <a:r>
              <a:rPr lang="en-US" sz="6000" dirty="0">
                <a:solidFill>
                  <a:srgbClr val="211E1E"/>
                </a:solidFill>
                <a:latin typeface="FrutigerLTStd"/>
              </a:rPr>
              <a:t>The goal is not to win specific points in the negotiating process; the goal is to reach an agreement viewed as fair and reason- able to both sides of the negotiation. </a:t>
            </a:r>
          </a:p>
          <a:p>
            <a:pPr marL="730250" lvl="3" indent="-273050">
              <a:lnSpc>
                <a:spcPct val="110000"/>
              </a:lnSpc>
            </a:pPr>
            <a:endParaRPr lang="ar-EG" sz="3700" dirty="0">
              <a:solidFill>
                <a:srgbClr val="211E1E"/>
              </a:solidFill>
              <a:latin typeface="FrutigerLTStd"/>
            </a:endParaRPr>
          </a:p>
          <a:p>
            <a:pPr marL="269875" lvl="2" algn="r" rtl="1">
              <a:lnSpc>
                <a:spcPct val="110000"/>
              </a:lnSpc>
              <a:buNone/>
            </a:pPr>
            <a:r>
              <a:rPr lang="ar-EG" sz="6200" b="1" dirty="0">
                <a:solidFill>
                  <a:schemeClr val="accent1"/>
                </a:solidFill>
                <a:latin typeface="FrutigerLTStd"/>
              </a:rPr>
              <a:t>6- لا تقع في فخ "القواعد":</a:t>
            </a:r>
          </a:p>
          <a:p>
            <a:pPr marL="727075" lvl="3" algn="r" rtl="1">
              <a:lnSpc>
                <a:spcPct val="110000"/>
              </a:lnSpc>
            </a:pPr>
            <a:r>
              <a:rPr lang="ar-EG" sz="6000" dirty="0">
                <a:solidFill>
                  <a:srgbClr val="211E1E"/>
                </a:solidFill>
                <a:latin typeface="FrutigerLTStd"/>
              </a:rPr>
              <a:t>وتنطوي المفاوضات الناجحة على الأخذ والعطاء من كلا الطرفين. </a:t>
            </a:r>
          </a:p>
          <a:p>
            <a:pPr marL="727075" lvl="3" algn="r" rtl="1">
              <a:lnSpc>
                <a:spcPct val="110000"/>
              </a:lnSpc>
            </a:pPr>
            <a:r>
              <a:rPr lang="ar-EG" sz="6000" dirty="0">
                <a:solidFill>
                  <a:srgbClr val="211E1E"/>
                </a:solidFill>
                <a:latin typeface="FrutigerLTStd"/>
              </a:rPr>
              <a:t>لا توجد قواعد صارمة وسريعة تمنع أي من الطرفين من إجراء تغييرات في العقود أو الاتفاقيات طوال عملية التفاوض. </a:t>
            </a:r>
          </a:p>
          <a:p>
            <a:pPr marL="727075" lvl="3" algn="r" rtl="1">
              <a:lnSpc>
                <a:spcPct val="110000"/>
              </a:lnSpc>
            </a:pPr>
            <a:r>
              <a:rPr lang="ar-EG" sz="6000" dirty="0">
                <a:solidFill>
                  <a:srgbClr val="211E1E"/>
                </a:solidFill>
                <a:latin typeface="FrutigerLTStd"/>
              </a:rPr>
              <a:t>لا يتم تسوية أي شيء حتى يوقع الطرفان على الوثائق النهائية. حتى ذلك الحين ، يمكن للأطراف تغيير أي شيء. </a:t>
            </a:r>
          </a:p>
          <a:p>
            <a:pPr marL="727075" lvl="3" algn="r" rtl="1">
              <a:lnSpc>
                <a:spcPct val="110000"/>
              </a:lnSpc>
            </a:pPr>
            <a:r>
              <a:rPr lang="ar-EG" sz="6000" dirty="0">
                <a:solidFill>
                  <a:srgbClr val="211E1E"/>
                </a:solidFill>
                <a:latin typeface="FrutigerLTStd"/>
              </a:rPr>
              <a:t>والهدف ليس الفوز بنقاط محددة في عملية التفاوض؛ بل الهدف هو التوصل إلى اتفاق يُنظر إليه على أنه عادل ومعقول لكلا طرفي المفاوضات. </a:t>
            </a:r>
          </a:p>
          <a:p>
            <a:pPr lvl="2">
              <a:lnSpc>
                <a:spcPct val="110000"/>
              </a:lnSpc>
            </a:pPr>
            <a:endParaRPr lang="ar-EG" sz="6200" dirty="0">
              <a:solidFill>
                <a:srgbClr val="211E1E"/>
              </a:solidFill>
              <a:latin typeface="FrutigerLTStd"/>
            </a:endParaRPr>
          </a:p>
          <a:p>
            <a:pPr lvl="2">
              <a:lnSpc>
                <a:spcPct val="110000"/>
              </a:lnSpc>
            </a:pPr>
            <a:endParaRPr lang="en-US" sz="6200" dirty="0">
              <a:solidFill>
                <a:srgbClr val="211E1E"/>
              </a:solidFill>
              <a:latin typeface="FrutigerLTStd"/>
            </a:endParaRPr>
          </a:p>
          <a:p>
            <a:pPr lvl="2"/>
            <a:endParaRPr lang="en-US" sz="1400" dirty="0">
              <a:solidFill>
                <a:srgbClr val="211E1E"/>
              </a:solidFill>
              <a:latin typeface="FrutigerLTStd"/>
            </a:endParaRPr>
          </a:p>
          <a:p>
            <a:pPr marL="800100" lvl="1" indent="-342900">
              <a:buFont typeface="+mj-lt"/>
              <a:buAutoNum type="arabicPeriod" startAt="6"/>
            </a:pPr>
            <a:endParaRPr lang="en-US" sz="1800" dirty="0">
              <a:solidFill>
                <a:srgbClr val="211E1E"/>
              </a:solidFill>
              <a:latin typeface="FrutigerLTStd"/>
            </a:endParaRPr>
          </a:p>
          <a:p>
            <a:pPr marL="800100" lvl="1" indent="-342900">
              <a:buFont typeface="+mj-lt"/>
              <a:buAutoNum type="arabicPeriod" startAt="6"/>
            </a:pPr>
            <a:endParaRPr lang="x-none" sz="1400" dirty="0">
              <a:solidFill>
                <a:srgbClr val="211E1E"/>
              </a:solidFill>
              <a:latin typeface="FrutigerLTStd"/>
            </a:endParaRPr>
          </a:p>
          <a:p>
            <a:pPr lvl="1"/>
            <a:endParaRPr lang="x-none" sz="1400" dirty="0">
              <a:solidFill>
                <a:srgbClr val="211E1E"/>
              </a:solidFill>
              <a:latin typeface="FrutigerLTStd"/>
            </a:endParaRPr>
          </a:p>
        </p:txBody>
      </p:sp>
      <p:pic>
        <p:nvPicPr>
          <p:cNvPr id="11" name="Picture 4" descr="How to Balance the Give-and-Take in Your Relationships">
            <a:extLst>
              <a:ext uri="{FF2B5EF4-FFF2-40B4-BE49-F238E27FC236}">
                <a16:creationId xmlns:a16="http://schemas.microsoft.com/office/drawing/2014/main" id="{C93251C4-36B4-EEDD-7832-B1401C871A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59446" y="834430"/>
            <a:ext cx="1360580" cy="143553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3921019"/>
      </p:ext>
    </p:extLst>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8015712"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Negotiating to acquire a new business</a:t>
            </a:r>
          </a:p>
          <a:p>
            <a:r>
              <a:rPr lang="ar-EG" sz="2800" b="1" dirty="0">
                <a:solidFill>
                  <a:srgbClr val="00B0F0"/>
                </a:solidFill>
                <a:latin typeface="Alexandria" charset="0"/>
                <a:cs typeface="Alexandria" charset="0"/>
              </a:rPr>
              <a:t>التفاوض للاستحواذ على عمل تجاري جديد</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2">
            <a:extLst>
              <a:ext uri="{FF2B5EF4-FFF2-40B4-BE49-F238E27FC236}">
                <a16:creationId xmlns:a16="http://schemas.microsoft.com/office/drawing/2014/main" id="{0DF52737-110A-6103-DE53-139E19087BB2}"/>
              </a:ext>
            </a:extLst>
          </p:cNvPr>
          <p:cNvSpPr txBox="1">
            <a:spLocks/>
          </p:cNvSpPr>
          <p:nvPr/>
        </p:nvSpPr>
        <p:spPr>
          <a:xfrm>
            <a:off x="449295" y="1676042"/>
            <a:ext cx="11396793" cy="5035156"/>
          </a:xfrm>
          <a:prstGeom prst="rect">
            <a:avLst/>
          </a:prstGeom>
        </p:spPr>
        <p:txBody>
          <a:bodyPr>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55600" lvl="1" indent="-355600">
              <a:buFont typeface="+mj-lt"/>
              <a:buAutoNum type="arabicPeriod" startAt="7"/>
            </a:pPr>
            <a:r>
              <a:rPr lang="en-US" sz="3800" b="1" dirty="0">
                <a:solidFill>
                  <a:srgbClr val="203E5F"/>
                </a:solidFill>
                <a:latin typeface="FrutigerLTStd"/>
              </a:rPr>
              <a:t>Sometimes it’s best to remain silent </a:t>
            </a:r>
          </a:p>
          <a:p>
            <a:pPr marL="812800" lvl="3" indent="-355600">
              <a:lnSpc>
                <a:spcPct val="110000"/>
              </a:lnSpc>
            </a:pPr>
            <a:r>
              <a:rPr lang="en-US" sz="2600" dirty="0">
                <a:solidFill>
                  <a:srgbClr val="211E1E"/>
                </a:solidFill>
                <a:latin typeface="FrutigerLTStd"/>
              </a:rPr>
              <a:t>A common mistake many people make in the negotiation process is talking too much. </a:t>
            </a:r>
          </a:p>
          <a:p>
            <a:pPr marL="812800" lvl="3" indent="-355600">
              <a:lnSpc>
                <a:spcPct val="110000"/>
              </a:lnSpc>
            </a:pPr>
            <a:r>
              <a:rPr lang="en-US" sz="2600" dirty="0">
                <a:solidFill>
                  <a:srgbClr val="211E1E"/>
                </a:solidFill>
                <a:latin typeface="FrutigerLTStd"/>
              </a:rPr>
              <a:t>Not only does remaining silent allow you to listen to the other party, but it also encourages the other party to make the first offer.</a:t>
            </a:r>
          </a:p>
          <a:p>
            <a:pPr marL="812800" lvl="3" indent="-355600">
              <a:lnSpc>
                <a:spcPct val="110000"/>
              </a:lnSpc>
            </a:pPr>
            <a:r>
              <a:rPr lang="en-US" sz="2600" dirty="0">
                <a:solidFill>
                  <a:srgbClr val="211E1E"/>
                </a:solidFill>
                <a:latin typeface="FrutigerLTStd"/>
              </a:rPr>
              <a:t>Some people are disconcerted by prolonged periods of silence and begin talking, only to erode the strength of their negotiation base. </a:t>
            </a:r>
          </a:p>
          <a:p>
            <a:pPr marL="457200" lvl="3" indent="0">
              <a:lnSpc>
                <a:spcPct val="110000"/>
              </a:lnSpc>
              <a:buNone/>
            </a:pPr>
            <a:endParaRPr lang="ar-EG" sz="1300" dirty="0">
              <a:solidFill>
                <a:srgbClr val="211E1E"/>
              </a:solidFill>
              <a:latin typeface="FrutigerLTStd"/>
            </a:endParaRPr>
          </a:p>
          <a:p>
            <a:pPr marL="269875" lvl="2" algn="r" rtl="1">
              <a:lnSpc>
                <a:spcPct val="110000"/>
              </a:lnSpc>
              <a:buNone/>
            </a:pPr>
            <a:r>
              <a:rPr lang="ar-EG" sz="2800" b="1" dirty="0">
                <a:solidFill>
                  <a:schemeClr val="accent1"/>
                </a:solidFill>
                <a:latin typeface="FrutigerLTStd"/>
              </a:rPr>
              <a:t>7. في بعض الأحيان يكون من الأفضل التزام الصمت </a:t>
            </a:r>
          </a:p>
          <a:p>
            <a:pPr marL="727075" lvl="3" algn="r" rtl="1">
              <a:lnSpc>
                <a:spcPct val="110000"/>
              </a:lnSpc>
            </a:pPr>
            <a:r>
              <a:rPr lang="ar-EG" sz="2800" dirty="0">
                <a:solidFill>
                  <a:srgbClr val="211E1E"/>
                </a:solidFill>
                <a:latin typeface="FrutigerLTStd"/>
              </a:rPr>
              <a:t>من الأخطاء الشائعة التي يرتكبها الكثير من الناس في عملية التفاوض التحدث كثيرا. </a:t>
            </a:r>
          </a:p>
          <a:p>
            <a:pPr marL="727075" lvl="3" algn="r" rtl="1">
              <a:lnSpc>
                <a:spcPct val="110000"/>
              </a:lnSpc>
            </a:pPr>
            <a:r>
              <a:rPr lang="ar-EG" sz="2800" dirty="0">
                <a:solidFill>
                  <a:srgbClr val="211E1E"/>
                </a:solidFill>
                <a:latin typeface="FrutigerLTStd"/>
              </a:rPr>
              <a:t>التزام الصمت لا يسمح لك فقط بالاستماع إلى الطرف الآخر فحسب ، بل يشجع أيضا الطرف الآخر على تقديم العرض الأول.</a:t>
            </a:r>
          </a:p>
          <a:p>
            <a:pPr marL="727075" lvl="3" algn="r" rtl="1">
              <a:lnSpc>
                <a:spcPct val="110000"/>
              </a:lnSpc>
            </a:pPr>
            <a:r>
              <a:rPr lang="ar-EG" sz="2800" dirty="0">
                <a:solidFill>
                  <a:srgbClr val="211E1E"/>
                </a:solidFill>
                <a:latin typeface="FrutigerLTStd"/>
              </a:rPr>
              <a:t>يشعر بعض الناس بالارتباك بسبب فترات الصمت الطويلة ويبدأون في الحديث ، فقط لتآكل قوة قاعدتهم التفاوضية. </a:t>
            </a:r>
          </a:p>
          <a:p>
            <a:pPr lvl="2">
              <a:lnSpc>
                <a:spcPct val="110000"/>
              </a:lnSpc>
            </a:pPr>
            <a:endParaRPr lang="en-US" sz="2800" dirty="0">
              <a:solidFill>
                <a:srgbClr val="211E1E"/>
              </a:solidFill>
              <a:latin typeface="FrutigerLTStd"/>
            </a:endParaRPr>
          </a:p>
          <a:p>
            <a:pPr lvl="2"/>
            <a:endParaRPr lang="en-US" sz="1400" dirty="0">
              <a:solidFill>
                <a:srgbClr val="211E1E"/>
              </a:solidFill>
              <a:latin typeface="FrutigerLTStd"/>
            </a:endParaRPr>
          </a:p>
          <a:p>
            <a:pPr marL="800100" lvl="1" indent="-342900">
              <a:buFont typeface="+mj-lt"/>
              <a:buAutoNum type="arabicPeriod" startAt="7"/>
            </a:pPr>
            <a:endParaRPr lang="x-none" sz="1400" dirty="0">
              <a:solidFill>
                <a:srgbClr val="211E1E"/>
              </a:solidFill>
              <a:latin typeface="FrutigerLTStd"/>
            </a:endParaRPr>
          </a:p>
          <a:p>
            <a:pPr lvl="1"/>
            <a:endParaRPr lang="x-none" sz="1400" dirty="0">
              <a:solidFill>
                <a:srgbClr val="211E1E"/>
              </a:solidFill>
              <a:latin typeface="FrutigerLTStd"/>
            </a:endParaRPr>
          </a:p>
        </p:txBody>
      </p:sp>
      <p:pic>
        <p:nvPicPr>
          <p:cNvPr id="11" name="Picture 2" descr="Taxpayers DO Have the Right to Remain Silent">
            <a:extLst>
              <a:ext uri="{FF2B5EF4-FFF2-40B4-BE49-F238E27FC236}">
                <a16:creationId xmlns:a16="http://schemas.microsoft.com/office/drawing/2014/main" id="{98FF253F-0386-794F-9074-D0BEFB7E516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6515" y="3964346"/>
            <a:ext cx="1065783" cy="10657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4533129"/>
      </p:ext>
    </p:extLst>
  </p:cSld>
  <p:clrMapOvr>
    <a:masterClrMapping/>
  </p:clrMapOvr>
  <p:transition spd="slow">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B451631-C5FA-41E8-9183-16C6C6A16397}">
  <ds:schemaRefs>
    <ds:schemaRef ds:uri="http://schemas.microsoft.com/sharepoint/v3/contenttype/forms"/>
  </ds:schemaRefs>
</ds:datastoreItem>
</file>

<file path=customXml/itemProps2.xml><?xml version="1.0" encoding="utf-8"?>
<ds:datastoreItem xmlns:ds="http://schemas.openxmlformats.org/officeDocument/2006/customXml" ds:itemID="{3FDA0D17-4740-49DA-8A45-70941DF3B08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44A0305-A930-4DD1-95ED-BBF323B27365}">
  <ds:schemaRefs>
    <ds:schemaRef ds:uri="d13aca44-ef33-4cf4-9980-7f0b00e6eeb9"/>
    <ds:schemaRef ds:uri="49100919-8a76-4266-be0c-7dc583902cb4"/>
    <ds:schemaRef ds:uri="http://schemas.microsoft.com/office/2006/metadata/properties"/>
    <ds:schemaRef ds:uri="http://purl.org/dc/dcmitype/"/>
    <ds:schemaRef ds:uri="http://www.w3.org/XML/1998/namespace"/>
    <ds:schemaRef ds:uri="http://schemas.microsoft.com/office/infopath/2007/PartnerControls"/>
    <ds:schemaRef ds:uri="http://purl.org/dc/elements/1.1/"/>
    <ds:schemaRef ds:uri="http://schemas.microsoft.com/office/2006/documentManagement/types"/>
    <ds:schemaRef ds:uri="http://schemas.openxmlformats.org/package/2006/metadata/core-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2389</TotalTime>
  <Words>6650</Words>
  <Application>Microsoft Office PowerPoint</Application>
  <PresentationFormat>Widescreen</PresentationFormat>
  <Paragraphs>639</Paragraphs>
  <Slides>52</Slides>
  <Notes>1</Notes>
  <HiddenSlides>0</HiddenSlides>
  <MMClips>0</MMClips>
  <ScaleCrop>false</ScaleCrop>
  <HeadingPairs>
    <vt:vector size="6" baseType="variant">
      <vt:variant>
        <vt:lpstr>Fonts Used</vt:lpstr>
      </vt:variant>
      <vt:variant>
        <vt:i4>29</vt:i4>
      </vt:variant>
      <vt:variant>
        <vt:lpstr>Theme</vt:lpstr>
      </vt:variant>
      <vt:variant>
        <vt:i4>1</vt:i4>
      </vt:variant>
      <vt:variant>
        <vt:lpstr>Slide Titles</vt:lpstr>
      </vt:variant>
      <vt:variant>
        <vt:i4>52</vt:i4>
      </vt:variant>
    </vt:vector>
  </HeadingPairs>
  <TitlesOfParts>
    <vt:vector size="82" baseType="lpstr">
      <vt:lpstr>ＭＳ Ｐゴシック</vt:lpstr>
      <vt:lpstr>Alexandria</vt:lpstr>
      <vt:lpstr>Arial</vt:lpstr>
      <vt:lpstr>ArialMT_m_5</vt:lpstr>
      <vt:lpstr>Calibri</vt:lpstr>
      <vt:lpstr>Calibri Light</vt:lpstr>
      <vt:lpstr>Calibri_a_5</vt:lpstr>
      <vt:lpstr>DejaVuSans_9y_6</vt:lpstr>
      <vt:lpstr>DejaVuSans_9y_7</vt:lpstr>
      <vt:lpstr>DejaVuSans_9y_8</vt:lpstr>
      <vt:lpstr>DejaVuSans_9y_9</vt:lpstr>
      <vt:lpstr>DejaVuSans-Bold_9o_4</vt:lpstr>
      <vt:lpstr>DejaVuSans-Bold_9o_6</vt:lpstr>
      <vt:lpstr>DejaVuSans-Bold_9o_7</vt:lpstr>
      <vt:lpstr>DejaVuSans-Bold_9o_8</vt:lpstr>
      <vt:lpstr>DejaVuSans-Bold_9o_9</vt:lpstr>
      <vt:lpstr>DejaVuSans-BoldOblique_a6_6</vt:lpstr>
      <vt:lpstr>DejaVuSans-BoldOblique_a6_7</vt:lpstr>
      <vt:lpstr>DejaVuSans-BoldOblique_a6_8</vt:lpstr>
      <vt:lpstr>DejaVuSans-BoldOblique_a6_9</vt:lpstr>
      <vt:lpstr>FrutigerLTStd</vt:lpstr>
      <vt:lpstr>OpenSymbol_a1_6</vt:lpstr>
      <vt:lpstr>OpenSymbol_a1_7</vt:lpstr>
      <vt:lpstr>OpenSymbol_a1_8</vt:lpstr>
      <vt:lpstr>OpenSymbol_a1_9</vt:lpstr>
      <vt:lpstr>Roboto Light</vt:lpstr>
      <vt:lpstr>Times New Roman</vt:lpstr>
      <vt:lpstr>TimesLTStd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CORPORATE شركات المساهمة</vt:lpstr>
      <vt:lpstr>PowerPoint Presentation</vt:lpstr>
      <vt:lpstr>PowerPoint Presentation</vt:lpstr>
      <vt:lpstr>PowerPoint Presentation</vt:lpstr>
      <vt:lpstr>C CORPORATE الشركة من النوع C</vt:lpstr>
      <vt:lpstr>PowerPoint Presentation</vt:lpstr>
      <vt:lpstr>PowerPoint Presentation</vt:lpstr>
      <vt:lpstr>PowerPoint Presentation</vt:lpstr>
      <vt:lpstr>S Corporation الشركة من النوع S</vt:lpstr>
      <vt:lpstr>PowerPoint Presentation</vt:lpstr>
      <vt:lpstr>PowerPoint Presentation</vt:lpstr>
      <vt:lpstr>PowerPoint Presentation</vt:lpstr>
      <vt:lpstr>PowerPoint Presentation</vt:lpstr>
      <vt:lpstr>PowerPoint Presentation</vt:lpstr>
      <vt:lpstr>Buying a Business شراء الأعمال التجارية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saleem ryad</cp:lastModifiedBy>
  <cp:revision>391</cp:revision>
  <dcterms:created xsi:type="dcterms:W3CDTF">2023-04-29T09:08:23Z</dcterms:created>
  <dcterms:modified xsi:type="dcterms:W3CDTF">2026-05-26T12:21:41Z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