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03" r:id="rId2"/>
    <p:sldId id="360" r:id="rId3"/>
    <p:sldId id="371" r:id="rId4"/>
    <p:sldId id="372" r:id="rId5"/>
    <p:sldId id="387" r:id="rId6"/>
    <p:sldId id="399" r:id="rId7"/>
    <p:sldId id="331" r:id="rId8"/>
    <p:sldId id="405" r:id="rId9"/>
    <p:sldId id="389" r:id="rId10"/>
    <p:sldId id="367" r:id="rId11"/>
    <p:sldId id="400" r:id="rId12"/>
    <p:sldId id="401" r:id="rId13"/>
    <p:sldId id="402" r:id="rId14"/>
    <p:sldId id="390" r:id="rId15"/>
    <p:sldId id="409" r:id="rId16"/>
    <p:sldId id="403" r:id="rId17"/>
    <p:sldId id="379" r:id="rId18"/>
    <p:sldId id="404" r:id="rId19"/>
    <p:sldId id="391" r:id="rId20"/>
    <p:sldId id="393" r:id="rId21"/>
    <p:sldId id="406" r:id="rId22"/>
    <p:sldId id="394" r:id="rId23"/>
    <p:sldId id="395" r:id="rId24"/>
    <p:sldId id="408" r:id="rId25"/>
    <p:sldId id="407" r:id="rId26"/>
    <p:sldId id="396" r:id="rId27"/>
    <p:sldId id="397" r:id="rId28"/>
    <p:sldId id="398"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1"/>
            <p14:sldId id="372"/>
            <p14:sldId id="387"/>
            <p14:sldId id="399"/>
            <p14:sldId id="331"/>
            <p14:sldId id="405"/>
            <p14:sldId id="389"/>
            <p14:sldId id="367"/>
            <p14:sldId id="400"/>
            <p14:sldId id="401"/>
            <p14:sldId id="402"/>
            <p14:sldId id="390"/>
            <p14:sldId id="409"/>
            <p14:sldId id="403"/>
            <p14:sldId id="379"/>
            <p14:sldId id="404"/>
            <p14:sldId id="391"/>
            <p14:sldId id="393"/>
            <p14:sldId id="406"/>
            <p14:sldId id="394"/>
            <p14:sldId id="395"/>
            <p14:sldId id="408"/>
            <p14:sldId id="407"/>
            <p14:sldId id="396"/>
            <p14:sldId id="397"/>
            <p14:sldId id="398"/>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7FB2E-646F-48E8-A2E2-DE46DEDCFD6B}"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62EE12C1-0A8D-47E7-9E46-1A860BAB448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يعتبر</a:t>
          </a:r>
          <a:r>
            <a:rPr lang="ar-EG" baseline="0" dirty="0">
              <a:solidFill>
                <a:schemeClr val="bg1"/>
              </a:solidFill>
              <a:latin typeface="Sakkal Majalla" panose="02000000000000000000" pitchFamily="2" charset="-78"/>
              <a:cs typeface="Sakkal Majalla" panose="02000000000000000000" pitchFamily="2" charset="-78"/>
            </a:rPr>
            <a:t> الذكاء الاصطناعي أحد أهم التطورات التكنولوجية التي فاقت التوقعات في فاعلية استخدامها وإنتاجها، وقد أدى التطور في علم الذكاء الاصطناعي إلى زيادة الاهتمام به ، والبحث عن إمكانية تسخيره والاستفادة القصوى من إمكانياته في دعم البحث العلمي وتطوير أساليب التدريس . </a:t>
          </a:r>
          <a:endParaRPr lang="ar-EG" dirty="0">
            <a:solidFill>
              <a:schemeClr val="bg1"/>
            </a:solidFill>
            <a:latin typeface="Sakkal Majalla" panose="02000000000000000000" pitchFamily="2" charset="-78"/>
            <a:cs typeface="Sakkal Majalla" panose="02000000000000000000" pitchFamily="2" charset="-78"/>
          </a:endParaRPr>
        </a:p>
      </dgm:t>
    </dgm:pt>
    <dgm:pt modelId="{722324E0-2531-4F7A-8B97-4DD62C819171}" type="parTrans" cxnId="{DC147AAD-E605-4C7E-8EB3-F3F2ABCFE36A}">
      <dgm:prSet/>
      <dgm:spPr/>
      <dgm:t>
        <a:bodyPr/>
        <a:lstStyle/>
        <a:p>
          <a:pPr rtl="1"/>
          <a:endParaRPr lang="ar-EG"/>
        </a:p>
      </dgm:t>
    </dgm:pt>
    <dgm:pt modelId="{99B28F9E-53DC-432D-9A78-D14E71E1A762}" type="sibTrans" cxnId="{DC147AAD-E605-4C7E-8EB3-F3F2ABCFE36A}">
      <dgm:prSet/>
      <dgm:spPr/>
      <dgm:t>
        <a:bodyPr/>
        <a:lstStyle/>
        <a:p>
          <a:pPr rtl="1"/>
          <a:endParaRPr lang="ar-EG"/>
        </a:p>
      </dgm:t>
    </dgm:pt>
    <dgm:pt modelId="{EF437EFF-F938-47A6-821C-4B68E0F8A288}" type="pres">
      <dgm:prSet presAssocID="{4C07FB2E-646F-48E8-A2E2-DE46DEDCFD6B}" presName="vert0" presStyleCnt="0">
        <dgm:presLayoutVars>
          <dgm:dir/>
          <dgm:animOne val="branch"/>
          <dgm:animLvl val="lvl"/>
        </dgm:presLayoutVars>
      </dgm:prSet>
      <dgm:spPr/>
    </dgm:pt>
    <dgm:pt modelId="{7E3AC306-C9A1-4653-8FFD-311300C08BFE}" type="pres">
      <dgm:prSet presAssocID="{62EE12C1-0A8D-47E7-9E46-1A860BAB448C}" presName="thickLine" presStyleLbl="alignNode1" presStyleIdx="0" presStyleCnt="1"/>
      <dgm:spPr/>
    </dgm:pt>
    <dgm:pt modelId="{09547F51-0698-45FD-BBF8-2DDFC5CDFBBE}" type="pres">
      <dgm:prSet presAssocID="{62EE12C1-0A8D-47E7-9E46-1A860BAB448C}" presName="horz1" presStyleCnt="0"/>
      <dgm:spPr/>
    </dgm:pt>
    <dgm:pt modelId="{44A67322-5815-42CD-84C4-8D4ADC835FDC}" type="pres">
      <dgm:prSet presAssocID="{62EE12C1-0A8D-47E7-9E46-1A860BAB448C}" presName="tx1" presStyleLbl="revTx" presStyleIdx="0" presStyleCnt="1"/>
      <dgm:spPr/>
    </dgm:pt>
    <dgm:pt modelId="{E01F6E8C-2F9C-4F9B-AC7E-35FE2F642550}" type="pres">
      <dgm:prSet presAssocID="{62EE12C1-0A8D-47E7-9E46-1A860BAB448C}" presName="vert1" presStyleCnt="0"/>
      <dgm:spPr/>
    </dgm:pt>
  </dgm:ptLst>
  <dgm:cxnLst>
    <dgm:cxn modelId="{94EA7D80-170C-4A4F-9C48-A6E8488AD8BC}" type="presOf" srcId="{62EE12C1-0A8D-47E7-9E46-1A860BAB448C}" destId="{44A67322-5815-42CD-84C4-8D4ADC835FDC}" srcOrd="0" destOrd="0" presId="urn:microsoft.com/office/officeart/2008/layout/LinedList"/>
    <dgm:cxn modelId="{655354A1-9F08-41A8-A98C-DAAAFC9DF6D8}" type="presOf" srcId="{4C07FB2E-646F-48E8-A2E2-DE46DEDCFD6B}" destId="{EF437EFF-F938-47A6-821C-4B68E0F8A288}" srcOrd="0" destOrd="0" presId="urn:microsoft.com/office/officeart/2008/layout/LinedList"/>
    <dgm:cxn modelId="{DC147AAD-E605-4C7E-8EB3-F3F2ABCFE36A}" srcId="{4C07FB2E-646F-48E8-A2E2-DE46DEDCFD6B}" destId="{62EE12C1-0A8D-47E7-9E46-1A860BAB448C}" srcOrd="0" destOrd="0" parTransId="{722324E0-2531-4F7A-8B97-4DD62C819171}" sibTransId="{99B28F9E-53DC-432D-9A78-D14E71E1A762}"/>
    <dgm:cxn modelId="{F2377739-A3A4-451A-BFC0-DDAB53E46D6C}" type="presParOf" srcId="{EF437EFF-F938-47A6-821C-4B68E0F8A288}" destId="{7E3AC306-C9A1-4653-8FFD-311300C08BFE}" srcOrd="0" destOrd="0" presId="urn:microsoft.com/office/officeart/2008/layout/LinedList"/>
    <dgm:cxn modelId="{1BF0D0AF-360E-47B3-9749-12CFA818E992}" type="presParOf" srcId="{EF437EFF-F938-47A6-821C-4B68E0F8A288}" destId="{09547F51-0698-45FD-BBF8-2DDFC5CDFBBE}" srcOrd="1" destOrd="0" presId="urn:microsoft.com/office/officeart/2008/layout/LinedList"/>
    <dgm:cxn modelId="{099EAEE3-DCA2-4397-B81B-EE7B50FE39EE}" type="presParOf" srcId="{09547F51-0698-45FD-BBF8-2DDFC5CDFBBE}" destId="{44A67322-5815-42CD-84C4-8D4ADC835FDC}" srcOrd="0" destOrd="0" presId="urn:microsoft.com/office/officeart/2008/layout/LinedList"/>
    <dgm:cxn modelId="{61D39865-D3E0-4B07-B01E-D2F8F29DE8BA}" type="presParOf" srcId="{09547F51-0698-45FD-BBF8-2DDFC5CDFBBE}" destId="{E01F6E8C-2F9C-4F9B-AC7E-35FE2F6425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يمكن</a:t>
          </a:r>
          <a:r>
            <a:rPr lang="ar-EG" baseline="0" dirty="0">
              <a:solidFill>
                <a:schemeClr val="bg1"/>
              </a:solidFill>
              <a:latin typeface="Sakkal Majalla" panose="02000000000000000000" pitchFamily="2" charset="-78"/>
              <a:cs typeface="Sakkal Majalla" panose="02000000000000000000" pitchFamily="2" charset="-78"/>
            </a:rPr>
            <a:t> للباحثين استخدام تقنيات الذكاء الاصطناعي فيما يلي: </a:t>
          </a:r>
        </a:p>
        <a:p>
          <a:pPr algn="just" rtl="1"/>
          <a:r>
            <a:rPr lang="ar-EG" baseline="0" dirty="0">
              <a:solidFill>
                <a:schemeClr val="bg1"/>
              </a:solidFill>
              <a:latin typeface="Sakkal Majalla" panose="02000000000000000000" pitchFamily="2" charset="-78"/>
              <a:cs typeface="Sakkal Majalla" panose="02000000000000000000" pitchFamily="2" charset="-78"/>
            </a:rPr>
            <a:t>-  نشر أفكارهم ونتائج بحوثهم عبر وسائل التواصل الاجتماعي ، والمواقع الإلكترونية البحثية  المختلفة : ومنها </a:t>
          </a:r>
          <a:r>
            <a:rPr lang="en-US" baseline="0" dirty="0">
              <a:solidFill>
                <a:schemeClr val="bg1"/>
              </a:solidFill>
              <a:latin typeface="Sakkal Majalla" panose="02000000000000000000" pitchFamily="2" charset="-78"/>
              <a:cs typeface="Sakkal Majalla" panose="02000000000000000000" pitchFamily="2" charset="-78"/>
            </a:rPr>
            <a:t>Google Scholar, Research Gate, Academic</a:t>
          </a:r>
          <a:r>
            <a:rPr lang="ar-EG" baseline="0" dirty="0">
              <a:solidFill>
                <a:schemeClr val="bg1"/>
              </a:solidFill>
              <a:latin typeface="Sakkal Majalla" panose="02000000000000000000" pitchFamily="2" charset="-78"/>
              <a:cs typeface="Sakkal Majalla" panose="02000000000000000000" pitchFamily="2" charset="-78"/>
            </a:rPr>
            <a:t> . </a:t>
          </a:r>
        </a:p>
        <a:p>
          <a:pPr algn="just" rtl="1"/>
          <a:r>
            <a:rPr lang="ar-EG" baseline="0" dirty="0">
              <a:solidFill>
                <a:schemeClr val="bg1"/>
              </a:solidFill>
              <a:latin typeface="Sakkal Majalla" panose="02000000000000000000" pitchFamily="2" charset="-78"/>
              <a:cs typeface="Sakkal Majalla" panose="02000000000000000000" pitchFamily="2" charset="-78"/>
            </a:rPr>
            <a:t>- توفير بيانات مفتوحة ضخمة من عدة مصادر أكاديمية ، تزامنا مع ظهور أدوات تحليلية قوية تمكن من تحليل تلك البيانات ، مع توفير تنمية مهنية كبيرة للباحثين في فترة زمنية قصيرة وبتكلفة منخفضة. </a:t>
          </a:r>
          <a:endParaRPr lang="ar-EG" dirty="0">
            <a:solidFill>
              <a:schemeClr val="bg1"/>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دخلت</a:t>
          </a:r>
          <a:r>
            <a:rPr lang="ar-EG" baseline="0" dirty="0">
              <a:solidFill>
                <a:schemeClr val="bg1"/>
              </a:solidFill>
              <a:latin typeface="Sakkal Majalla" panose="02000000000000000000" pitchFamily="2" charset="-78"/>
              <a:cs typeface="Sakkal Majalla" panose="02000000000000000000" pitchFamily="2" charset="-78"/>
            </a:rPr>
            <a:t> خوارزميات الذكاء الاصطناعي في حياة الإنسان اليومية وجلبت معها في الوقت ذاته مشكلات أخلاقية. وكلما انتشر وشاع استخدام الذكاء الاصطناعي ، أصبحت الأجندات تزدحم بالمشكلات الأخلاقية المعقدة التي لا تخلو من  اعتراضات وتحفظات على استخدام الذكاء الاصطناعي. </a:t>
          </a:r>
          <a:endParaRPr lang="ar-EG" dirty="0">
            <a:solidFill>
              <a:schemeClr val="bg1"/>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59A77009-00BE-4716-ABE3-AA5E763C9606}">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السيارات</a:t>
          </a:r>
          <a:r>
            <a:rPr lang="ar-EG" baseline="0" dirty="0">
              <a:solidFill>
                <a:schemeClr val="bg1"/>
              </a:solidFill>
              <a:latin typeface="Sakkal Majalla" panose="02000000000000000000" pitchFamily="2" charset="-78"/>
              <a:cs typeface="Sakkal Majalla" panose="02000000000000000000" pitchFamily="2" charset="-78"/>
            </a:rPr>
            <a:t> ذاتية القيادة المزودة بالذكاء الاصطناعي ، أو الأسلحة ذاتية التشغيل والمشفرة للقتل دون تدخل الإنسان أو الروبوتات القاتلة ،   وان احتمالية أن تعمل الروبوتات بصورة ذاتية ودون وجود ضمان أخلاقي وضع  يثر ازعاج معظمنا. </a:t>
          </a:r>
        </a:p>
        <a:p>
          <a:pPr algn="just" rtl="1"/>
          <a:r>
            <a:rPr lang="ar-EG" baseline="0" dirty="0">
              <a:solidFill>
                <a:schemeClr val="bg1"/>
              </a:solidFill>
              <a:latin typeface="Sakkal Majalla" panose="02000000000000000000" pitchFamily="2" charset="-78"/>
              <a:cs typeface="Sakkal Majalla" panose="02000000000000000000" pitchFamily="2" charset="-78"/>
            </a:rPr>
            <a:t> ومن هنا لا يمكن للذكاء  الاصطناعي أن يعمل مع الناس في جو  يسوده الثقة والعدل إلا من خلال إنشاء ذكاء اصطناعي أخلاقي يتضمن الشفافية والمسؤولية والمساءلة. </a:t>
          </a:r>
          <a:endParaRPr lang="ar-EG" dirty="0">
            <a:solidFill>
              <a:schemeClr val="bg1"/>
            </a:solidFill>
            <a:latin typeface="Sakkal Majalla" panose="02000000000000000000" pitchFamily="2" charset="-78"/>
            <a:cs typeface="Sakkal Majalla" panose="02000000000000000000" pitchFamily="2" charset="-78"/>
          </a:endParaRP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يبقى الذكاء الاصطناعي موضوعا يجب تناوله في إطار أخلاقي من حيث كونه ذا صلة مباشرة بالإنسان والحياة الاجتماعية.</a:t>
          </a:r>
        </a:p>
        <a:p>
          <a:pPr algn="just" rtl="1"/>
          <a:r>
            <a:rPr lang="ar-EG" sz="4000" dirty="0">
              <a:solidFill>
                <a:schemeClr val="bg1"/>
              </a:solidFill>
              <a:latin typeface="Sakkal Majalla" panose="02000000000000000000" pitchFamily="2" charset="-78"/>
              <a:cs typeface="Sakkal Majalla" panose="02000000000000000000" pitchFamily="2" charset="-78"/>
            </a:rPr>
            <a:t>ما الأهداف الرئيسية التي يتعين وجودها في نظام الذكاء الاصطناعي؟ ما السلوكيات الواجب عليه التحلي بها، وما القيم التي يتعين عليه اتّباعها؟ تمثل مبادئنا الأربعة غير الملزمة للذكاء الاصطناعي محاولة منا للإجابة على مثل هذه الأسئلة بالغة الأهمية.</a:t>
          </a:r>
        </a:p>
        <a:p>
          <a:pPr rtl="1"/>
          <a:endParaRPr lang="ar-EG" sz="4000" dirty="0">
            <a:solidFill>
              <a:schemeClr val="bg1"/>
            </a:solidFill>
            <a:latin typeface="Sakkal Majalla" panose="02000000000000000000" pitchFamily="2" charset="-78"/>
            <a:cs typeface="Sakkal Majalla" panose="02000000000000000000" pitchFamily="2" charset="-78"/>
          </a:endParaRP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1"/>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1" custScaleY="94038"/>
      <dgm:spPr/>
    </dgm:pt>
    <dgm:pt modelId="{87B3AE25-D566-4104-8D60-5EAC1D509C44}" type="pres">
      <dgm:prSet presAssocID="{608DBC51-F23F-4F4F-8F77-01ED318D12BE}"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توضح هذه المبادئ العامة التطلعات والخطط المتعلقة بأنظمة الذكاء الاصطناعي التي يزيد ذكاؤها وتداخلها في حياتنا اليومية بحيث أصبحت جزءًا لا يتجزأ منها. وتشمل المبادئ الأربعة الرئيسية مبادئ أخرى فرعية تساعدنا على تحديد أهدافنا بوضوح أكبر فيما يخص تصميم أنظمة الذكاء الاصطناعي وسلوكها. </a:t>
          </a: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1"/>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1" custScaleY="94038"/>
      <dgm:spPr/>
    </dgm:pt>
    <dgm:pt modelId="{87B3AE25-D566-4104-8D60-5EAC1D509C44}" type="pres">
      <dgm:prSet presAssocID="{608DBC51-F23F-4F4F-8F77-01ED318D12BE}"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2FBA9B-53D7-4D32-B3B7-DD47ED182BB9}" type="doc">
      <dgm:prSet loTypeId="urn:microsoft.com/office/officeart/2005/8/layout/matrix1" loCatId="matrix" qsTypeId="urn:microsoft.com/office/officeart/2005/8/quickstyle/simple3" qsCatId="simple" csTypeId="urn:microsoft.com/office/officeart/2005/8/colors/accent3_1" csCatId="accent3" phldr="1"/>
      <dgm:spPr/>
      <dgm:t>
        <a:bodyPr/>
        <a:lstStyle/>
        <a:p>
          <a:pPr rtl="1"/>
          <a:endParaRPr lang="ar-EG"/>
        </a:p>
      </dgm:t>
    </dgm:pt>
    <dgm:pt modelId="{29A2DB27-734E-4873-89B6-03F03AAA0590}">
      <dgm:prSet phldrT="[نص]"/>
      <dgm:spPr/>
      <dgm:t>
        <a:bodyPr/>
        <a:lstStyle/>
        <a:p>
          <a:pPr rtl="1"/>
          <a:r>
            <a:rPr lang="ar-EG" dirty="0"/>
            <a:t>مبادئ دبي للذكاء الاصطناعي </a:t>
          </a:r>
        </a:p>
      </dgm:t>
    </dgm:pt>
    <dgm:pt modelId="{4A0A1327-807F-4540-AA9C-CA62E29A282B}" type="parTrans" cxnId="{7A8F1BD4-8F80-4C38-9CF8-E9387E33D5A3}">
      <dgm:prSet/>
      <dgm:spPr/>
      <dgm:t>
        <a:bodyPr/>
        <a:lstStyle/>
        <a:p>
          <a:pPr rtl="1"/>
          <a:endParaRPr lang="ar-EG"/>
        </a:p>
      </dgm:t>
    </dgm:pt>
    <dgm:pt modelId="{B9C73D99-9A65-4E94-8924-4EA46257D8E5}" type="sibTrans" cxnId="{7A8F1BD4-8F80-4C38-9CF8-E9387E33D5A3}">
      <dgm:prSet/>
      <dgm:spPr/>
      <dgm:t>
        <a:bodyPr/>
        <a:lstStyle/>
        <a:p>
          <a:pPr rtl="1"/>
          <a:endParaRPr lang="ar-EG"/>
        </a:p>
      </dgm:t>
    </dgm:pt>
    <dgm:pt modelId="{6E6D44AF-3C85-414C-A077-DBDFA90D9118}">
      <dgm:prSet phldrT="[نص]"/>
      <dgm:spPr/>
      <dgm:t>
        <a:bodyPr/>
        <a:lstStyle/>
        <a:p>
          <a:pPr rtl="1"/>
          <a:r>
            <a:rPr lang="ar-EG" dirty="0"/>
            <a:t>الأمان </a:t>
          </a:r>
        </a:p>
      </dgm:t>
    </dgm:pt>
    <dgm:pt modelId="{FE1EE28F-284B-4C13-97C8-3CCD67FB9EF2}" type="parTrans" cxnId="{AE580287-C316-4C4C-B696-3C67ED71DF7F}">
      <dgm:prSet/>
      <dgm:spPr/>
      <dgm:t>
        <a:bodyPr/>
        <a:lstStyle/>
        <a:p>
          <a:pPr rtl="1"/>
          <a:endParaRPr lang="ar-EG"/>
        </a:p>
      </dgm:t>
    </dgm:pt>
    <dgm:pt modelId="{B7C84B8F-010C-4EAA-892F-9B3685CCAFEC}" type="sibTrans" cxnId="{AE580287-C316-4C4C-B696-3C67ED71DF7F}">
      <dgm:prSet/>
      <dgm:spPr/>
      <dgm:t>
        <a:bodyPr/>
        <a:lstStyle/>
        <a:p>
          <a:pPr rtl="1"/>
          <a:endParaRPr lang="ar-EG"/>
        </a:p>
      </dgm:t>
    </dgm:pt>
    <dgm:pt modelId="{46B87EC2-A06E-445D-A296-74D6715E253C}">
      <dgm:prSet phldrT="[نص]"/>
      <dgm:spPr/>
      <dgm:t>
        <a:bodyPr/>
        <a:lstStyle/>
        <a:p>
          <a:pPr rtl="1"/>
          <a:r>
            <a:rPr lang="ar-EG" dirty="0"/>
            <a:t>الأخلاقيات </a:t>
          </a:r>
        </a:p>
      </dgm:t>
    </dgm:pt>
    <dgm:pt modelId="{A168434B-CCBB-4B7D-A17E-FF11EEDDA83A}" type="parTrans" cxnId="{7D9574A3-307F-43C6-AE9F-9FB5B1FC8FA4}">
      <dgm:prSet/>
      <dgm:spPr/>
      <dgm:t>
        <a:bodyPr/>
        <a:lstStyle/>
        <a:p>
          <a:pPr rtl="1"/>
          <a:endParaRPr lang="ar-EG"/>
        </a:p>
      </dgm:t>
    </dgm:pt>
    <dgm:pt modelId="{7A6E451A-0E18-4DE5-AF36-45D6659569AA}" type="sibTrans" cxnId="{7D9574A3-307F-43C6-AE9F-9FB5B1FC8FA4}">
      <dgm:prSet/>
      <dgm:spPr/>
      <dgm:t>
        <a:bodyPr/>
        <a:lstStyle/>
        <a:p>
          <a:pPr rtl="1"/>
          <a:endParaRPr lang="ar-EG"/>
        </a:p>
      </dgm:t>
    </dgm:pt>
    <dgm:pt modelId="{86C2FDE1-6617-4B87-9267-8C48ED564527}">
      <dgm:prSet phldrT="[نص]"/>
      <dgm:spPr/>
      <dgm:t>
        <a:bodyPr/>
        <a:lstStyle/>
        <a:p>
          <a:pPr rtl="1"/>
          <a:r>
            <a:rPr lang="ar-EG" dirty="0"/>
            <a:t>الشمولية</a:t>
          </a:r>
        </a:p>
      </dgm:t>
    </dgm:pt>
    <dgm:pt modelId="{11725AC6-CF5D-4C38-8295-C31AC2C10820}" type="parTrans" cxnId="{9B3A98C6-055B-494D-B511-3B71CEB4524B}">
      <dgm:prSet/>
      <dgm:spPr/>
      <dgm:t>
        <a:bodyPr/>
        <a:lstStyle/>
        <a:p>
          <a:pPr rtl="1"/>
          <a:endParaRPr lang="ar-EG"/>
        </a:p>
      </dgm:t>
    </dgm:pt>
    <dgm:pt modelId="{FF5A433F-7C62-447E-A8A1-97275858B0C2}" type="sibTrans" cxnId="{9B3A98C6-055B-494D-B511-3B71CEB4524B}">
      <dgm:prSet/>
      <dgm:spPr/>
      <dgm:t>
        <a:bodyPr/>
        <a:lstStyle/>
        <a:p>
          <a:pPr rtl="1"/>
          <a:endParaRPr lang="ar-EG"/>
        </a:p>
      </dgm:t>
    </dgm:pt>
    <dgm:pt modelId="{6A3C8EC1-FED7-4E2F-8544-A452BBF934AE}">
      <dgm:prSet phldrT="[نص]"/>
      <dgm:spPr/>
      <dgm:t>
        <a:bodyPr/>
        <a:lstStyle/>
        <a:p>
          <a:pPr rtl="1"/>
          <a:r>
            <a:rPr lang="ar-EG" dirty="0"/>
            <a:t>البشرية </a:t>
          </a:r>
        </a:p>
      </dgm:t>
    </dgm:pt>
    <dgm:pt modelId="{A978113B-C346-4CE2-A43A-96130F572A0C}" type="parTrans" cxnId="{6DE6A311-771F-4B9C-A4BF-C0E2B60D6907}">
      <dgm:prSet/>
      <dgm:spPr/>
      <dgm:t>
        <a:bodyPr/>
        <a:lstStyle/>
        <a:p>
          <a:pPr rtl="1"/>
          <a:endParaRPr lang="ar-EG"/>
        </a:p>
      </dgm:t>
    </dgm:pt>
    <dgm:pt modelId="{67F803DB-42F7-4948-901A-6661FA8CBBB3}" type="sibTrans" cxnId="{6DE6A311-771F-4B9C-A4BF-C0E2B60D6907}">
      <dgm:prSet/>
      <dgm:spPr/>
      <dgm:t>
        <a:bodyPr/>
        <a:lstStyle/>
        <a:p>
          <a:pPr rtl="1"/>
          <a:endParaRPr lang="ar-EG"/>
        </a:p>
      </dgm:t>
    </dgm:pt>
    <dgm:pt modelId="{234F444B-A19E-47F2-8BF6-300CB77572FE}" type="pres">
      <dgm:prSet presAssocID="{FF2FBA9B-53D7-4D32-B3B7-DD47ED182BB9}" presName="diagram" presStyleCnt="0">
        <dgm:presLayoutVars>
          <dgm:chMax val="1"/>
          <dgm:dir/>
          <dgm:animLvl val="ctr"/>
          <dgm:resizeHandles val="exact"/>
        </dgm:presLayoutVars>
      </dgm:prSet>
      <dgm:spPr/>
    </dgm:pt>
    <dgm:pt modelId="{81243A65-16BE-4E07-8F0D-E2F2D7E15EBE}" type="pres">
      <dgm:prSet presAssocID="{FF2FBA9B-53D7-4D32-B3B7-DD47ED182BB9}" presName="matrix" presStyleCnt="0"/>
      <dgm:spPr/>
    </dgm:pt>
    <dgm:pt modelId="{9070190D-160D-400B-9898-9BF7A7A90476}" type="pres">
      <dgm:prSet presAssocID="{FF2FBA9B-53D7-4D32-B3B7-DD47ED182BB9}" presName="tile1" presStyleLbl="node1" presStyleIdx="0" presStyleCnt="4"/>
      <dgm:spPr/>
    </dgm:pt>
    <dgm:pt modelId="{24633249-EFCA-49FC-9A57-D75FCAEC4B24}" type="pres">
      <dgm:prSet presAssocID="{FF2FBA9B-53D7-4D32-B3B7-DD47ED182BB9}" presName="tile1text" presStyleLbl="node1" presStyleIdx="0" presStyleCnt="4">
        <dgm:presLayoutVars>
          <dgm:chMax val="0"/>
          <dgm:chPref val="0"/>
          <dgm:bulletEnabled val="1"/>
        </dgm:presLayoutVars>
      </dgm:prSet>
      <dgm:spPr/>
    </dgm:pt>
    <dgm:pt modelId="{8A184F79-F8BE-4671-87C5-EDDBCCB93B93}" type="pres">
      <dgm:prSet presAssocID="{FF2FBA9B-53D7-4D32-B3B7-DD47ED182BB9}" presName="tile2" presStyleLbl="node1" presStyleIdx="1" presStyleCnt="4"/>
      <dgm:spPr/>
    </dgm:pt>
    <dgm:pt modelId="{3EAAF9D5-2A54-47C2-ABCB-2A2E6409B32E}" type="pres">
      <dgm:prSet presAssocID="{FF2FBA9B-53D7-4D32-B3B7-DD47ED182BB9}" presName="tile2text" presStyleLbl="node1" presStyleIdx="1" presStyleCnt="4">
        <dgm:presLayoutVars>
          <dgm:chMax val="0"/>
          <dgm:chPref val="0"/>
          <dgm:bulletEnabled val="1"/>
        </dgm:presLayoutVars>
      </dgm:prSet>
      <dgm:spPr/>
    </dgm:pt>
    <dgm:pt modelId="{841DBF08-2F40-4EB6-9263-F7A6A30A3BCE}" type="pres">
      <dgm:prSet presAssocID="{FF2FBA9B-53D7-4D32-B3B7-DD47ED182BB9}" presName="tile3" presStyleLbl="node1" presStyleIdx="2" presStyleCnt="4"/>
      <dgm:spPr/>
    </dgm:pt>
    <dgm:pt modelId="{7707B2EC-BB52-4DEB-BCB9-615CEFBFDE8B}" type="pres">
      <dgm:prSet presAssocID="{FF2FBA9B-53D7-4D32-B3B7-DD47ED182BB9}" presName="tile3text" presStyleLbl="node1" presStyleIdx="2" presStyleCnt="4">
        <dgm:presLayoutVars>
          <dgm:chMax val="0"/>
          <dgm:chPref val="0"/>
          <dgm:bulletEnabled val="1"/>
        </dgm:presLayoutVars>
      </dgm:prSet>
      <dgm:spPr/>
    </dgm:pt>
    <dgm:pt modelId="{CC2EB24D-BFDD-49F3-8FA6-AA1DCCDF9BC3}" type="pres">
      <dgm:prSet presAssocID="{FF2FBA9B-53D7-4D32-B3B7-DD47ED182BB9}" presName="tile4" presStyleLbl="node1" presStyleIdx="3" presStyleCnt="4"/>
      <dgm:spPr/>
    </dgm:pt>
    <dgm:pt modelId="{5EA56FFD-739E-4B33-8D00-D4D7D5321885}" type="pres">
      <dgm:prSet presAssocID="{FF2FBA9B-53D7-4D32-B3B7-DD47ED182BB9}" presName="tile4text" presStyleLbl="node1" presStyleIdx="3" presStyleCnt="4">
        <dgm:presLayoutVars>
          <dgm:chMax val="0"/>
          <dgm:chPref val="0"/>
          <dgm:bulletEnabled val="1"/>
        </dgm:presLayoutVars>
      </dgm:prSet>
      <dgm:spPr/>
    </dgm:pt>
    <dgm:pt modelId="{26289521-8D9D-4ECE-BC96-22F2D280CE71}" type="pres">
      <dgm:prSet presAssocID="{FF2FBA9B-53D7-4D32-B3B7-DD47ED182BB9}" presName="centerTile" presStyleLbl="fgShp" presStyleIdx="0" presStyleCnt="1">
        <dgm:presLayoutVars>
          <dgm:chMax val="0"/>
          <dgm:chPref val="0"/>
        </dgm:presLayoutVars>
      </dgm:prSet>
      <dgm:spPr/>
    </dgm:pt>
  </dgm:ptLst>
  <dgm:cxnLst>
    <dgm:cxn modelId="{901BCF04-FB25-4B6C-84CD-4DDBF6460459}" type="presOf" srcId="{86C2FDE1-6617-4B87-9267-8C48ED564527}" destId="{841DBF08-2F40-4EB6-9263-F7A6A30A3BCE}" srcOrd="0" destOrd="0" presId="urn:microsoft.com/office/officeart/2005/8/layout/matrix1"/>
    <dgm:cxn modelId="{6DE6A311-771F-4B9C-A4BF-C0E2B60D6907}" srcId="{29A2DB27-734E-4873-89B6-03F03AAA0590}" destId="{6A3C8EC1-FED7-4E2F-8544-A452BBF934AE}" srcOrd="3" destOrd="0" parTransId="{A978113B-C346-4CE2-A43A-96130F572A0C}" sibTransId="{67F803DB-42F7-4948-901A-6661FA8CBBB3}"/>
    <dgm:cxn modelId="{74B8A911-2880-4665-9F74-470CBE2FB23E}" type="presOf" srcId="{86C2FDE1-6617-4B87-9267-8C48ED564527}" destId="{7707B2EC-BB52-4DEB-BCB9-615CEFBFDE8B}" srcOrd="1" destOrd="0" presId="urn:microsoft.com/office/officeart/2005/8/layout/matrix1"/>
    <dgm:cxn modelId="{495A3F31-1F64-466E-951D-0C44D4D25FC0}" type="presOf" srcId="{6E6D44AF-3C85-414C-A077-DBDFA90D9118}" destId="{9070190D-160D-400B-9898-9BF7A7A90476}" srcOrd="0" destOrd="0" presId="urn:microsoft.com/office/officeart/2005/8/layout/matrix1"/>
    <dgm:cxn modelId="{ED939C62-DDF9-40CD-AC96-FD2CAC71C7BE}" type="presOf" srcId="{46B87EC2-A06E-445D-A296-74D6715E253C}" destId="{3EAAF9D5-2A54-47C2-ABCB-2A2E6409B32E}" srcOrd="1" destOrd="0" presId="urn:microsoft.com/office/officeart/2005/8/layout/matrix1"/>
    <dgm:cxn modelId="{D9CDF043-0AAC-4700-9857-4741A503C604}" type="presOf" srcId="{FF2FBA9B-53D7-4D32-B3B7-DD47ED182BB9}" destId="{234F444B-A19E-47F2-8BF6-300CB77572FE}" srcOrd="0" destOrd="0" presId="urn:microsoft.com/office/officeart/2005/8/layout/matrix1"/>
    <dgm:cxn modelId="{50423F66-4B6A-482F-B99E-302B7A303423}" type="presOf" srcId="{6E6D44AF-3C85-414C-A077-DBDFA90D9118}" destId="{24633249-EFCA-49FC-9A57-D75FCAEC4B24}" srcOrd="1" destOrd="0" presId="urn:microsoft.com/office/officeart/2005/8/layout/matrix1"/>
    <dgm:cxn modelId="{54C23670-9CA3-4E3C-AE59-B3797D1B595C}" type="presOf" srcId="{46B87EC2-A06E-445D-A296-74D6715E253C}" destId="{8A184F79-F8BE-4671-87C5-EDDBCCB93B93}" srcOrd="0" destOrd="0" presId="urn:microsoft.com/office/officeart/2005/8/layout/matrix1"/>
    <dgm:cxn modelId="{AE580287-C316-4C4C-B696-3C67ED71DF7F}" srcId="{29A2DB27-734E-4873-89B6-03F03AAA0590}" destId="{6E6D44AF-3C85-414C-A077-DBDFA90D9118}" srcOrd="0" destOrd="0" parTransId="{FE1EE28F-284B-4C13-97C8-3CCD67FB9EF2}" sibTransId="{B7C84B8F-010C-4EAA-892F-9B3685CCAFEC}"/>
    <dgm:cxn modelId="{7D9574A3-307F-43C6-AE9F-9FB5B1FC8FA4}" srcId="{29A2DB27-734E-4873-89B6-03F03AAA0590}" destId="{46B87EC2-A06E-445D-A296-74D6715E253C}" srcOrd="1" destOrd="0" parTransId="{A168434B-CCBB-4B7D-A17E-FF11EEDDA83A}" sibTransId="{7A6E451A-0E18-4DE5-AF36-45D6659569AA}"/>
    <dgm:cxn modelId="{777D64C1-599B-49AE-9AB9-5BC4A50F83CF}" type="presOf" srcId="{29A2DB27-734E-4873-89B6-03F03AAA0590}" destId="{26289521-8D9D-4ECE-BC96-22F2D280CE71}" srcOrd="0" destOrd="0" presId="urn:microsoft.com/office/officeart/2005/8/layout/matrix1"/>
    <dgm:cxn modelId="{9B3A98C6-055B-494D-B511-3B71CEB4524B}" srcId="{29A2DB27-734E-4873-89B6-03F03AAA0590}" destId="{86C2FDE1-6617-4B87-9267-8C48ED564527}" srcOrd="2" destOrd="0" parTransId="{11725AC6-CF5D-4C38-8295-C31AC2C10820}" sibTransId="{FF5A433F-7C62-447E-A8A1-97275858B0C2}"/>
    <dgm:cxn modelId="{7A8F1BD4-8F80-4C38-9CF8-E9387E33D5A3}" srcId="{FF2FBA9B-53D7-4D32-B3B7-DD47ED182BB9}" destId="{29A2DB27-734E-4873-89B6-03F03AAA0590}" srcOrd="0" destOrd="0" parTransId="{4A0A1327-807F-4540-AA9C-CA62E29A282B}" sibTransId="{B9C73D99-9A65-4E94-8924-4EA46257D8E5}"/>
    <dgm:cxn modelId="{6796F0F3-7FB2-4500-A87A-95E4F1B0A61F}" type="presOf" srcId="{6A3C8EC1-FED7-4E2F-8544-A452BBF934AE}" destId="{CC2EB24D-BFDD-49F3-8FA6-AA1DCCDF9BC3}" srcOrd="0" destOrd="0" presId="urn:microsoft.com/office/officeart/2005/8/layout/matrix1"/>
    <dgm:cxn modelId="{4EDAC1F7-FDD3-41E2-8543-8981F5C3ADF7}" type="presOf" srcId="{6A3C8EC1-FED7-4E2F-8544-A452BBF934AE}" destId="{5EA56FFD-739E-4B33-8D00-D4D7D5321885}" srcOrd="1" destOrd="0" presId="urn:microsoft.com/office/officeart/2005/8/layout/matrix1"/>
    <dgm:cxn modelId="{56D4863C-DCBD-432C-B449-7BC627623772}" type="presParOf" srcId="{234F444B-A19E-47F2-8BF6-300CB77572FE}" destId="{81243A65-16BE-4E07-8F0D-E2F2D7E15EBE}" srcOrd="0" destOrd="0" presId="urn:microsoft.com/office/officeart/2005/8/layout/matrix1"/>
    <dgm:cxn modelId="{1AF3107A-3B22-46E8-A691-7A3B49B5AD72}" type="presParOf" srcId="{81243A65-16BE-4E07-8F0D-E2F2D7E15EBE}" destId="{9070190D-160D-400B-9898-9BF7A7A90476}" srcOrd="0" destOrd="0" presId="urn:microsoft.com/office/officeart/2005/8/layout/matrix1"/>
    <dgm:cxn modelId="{EF0A4596-6E2D-4F76-915E-9C6B991C5D00}" type="presParOf" srcId="{81243A65-16BE-4E07-8F0D-E2F2D7E15EBE}" destId="{24633249-EFCA-49FC-9A57-D75FCAEC4B24}" srcOrd="1" destOrd="0" presId="urn:microsoft.com/office/officeart/2005/8/layout/matrix1"/>
    <dgm:cxn modelId="{AB2F14F5-30FA-4D8A-B436-2F8B808371E9}" type="presParOf" srcId="{81243A65-16BE-4E07-8F0D-E2F2D7E15EBE}" destId="{8A184F79-F8BE-4671-87C5-EDDBCCB93B93}" srcOrd="2" destOrd="0" presId="urn:microsoft.com/office/officeart/2005/8/layout/matrix1"/>
    <dgm:cxn modelId="{EDAA5097-8D8F-4709-A2F5-7176EDAA5E11}" type="presParOf" srcId="{81243A65-16BE-4E07-8F0D-E2F2D7E15EBE}" destId="{3EAAF9D5-2A54-47C2-ABCB-2A2E6409B32E}" srcOrd="3" destOrd="0" presId="urn:microsoft.com/office/officeart/2005/8/layout/matrix1"/>
    <dgm:cxn modelId="{2A90FCCC-159A-4C71-992A-7A5412F3CB9F}" type="presParOf" srcId="{81243A65-16BE-4E07-8F0D-E2F2D7E15EBE}" destId="{841DBF08-2F40-4EB6-9263-F7A6A30A3BCE}" srcOrd="4" destOrd="0" presId="urn:microsoft.com/office/officeart/2005/8/layout/matrix1"/>
    <dgm:cxn modelId="{FED1A545-FF1F-42A3-A8A1-458B975BF0BC}" type="presParOf" srcId="{81243A65-16BE-4E07-8F0D-E2F2D7E15EBE}" destId="{7707B2EC-BB52-4DEB-BCB9-615CEFBFDE8B}" srcOrd="5" destOrd="0" presId="urn:microsoft.com/office/officeart/2005/8/layout/matrix1"/>
    <dgm:cxn modelId="{30C5A120-6DDE-4FDB-872A-2548BC9D2DD6}" type="presParOf" srcId="{81243A65-16BE-4E07-8F0D-E2F2D7E15EBE}" destId="{CC2EB24D-BFDD-49F3-8FA6-AA1DCCDF9BC3}" srcOrd="6" destOrd="0" presId="urn:microsoft.com/office/officeart/2005/8/layout/matrix1"/>
    <dgm:cxn modelId="{76C258DE-C7AE-4202-B7B1-099FEC60FC1B}" type="presParOf" srcId="{81243A65-16BE-4E07-8F0D-E2F2D7E15EBE}" destId="{5EA56FFD-739E-4B33-8D00-D4D7D5321885}" srcOrd="7" destOrd="0" presId="urn:microsoft.com/office/officeart/2005/8/layout/matrix1"/>
    <dgm:cxn modelId="{15AD1982-6773-42B2-91DF-D7904CC30643}" type="presParOf" srcId="{234F444B-A19E-47F2-8BF6-300CB77572FE}" destId="{26289521-8D9D-4ECE-BC96-22F2D280CE71}"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800" dirty="0">
              <a:solidFill>
                <a:schemeClr val="bg1"/>
              </a:solidFill>
              <a:latin typeface="Sakkal Majalla" panose="02000000000000000000" pitchFamily="2" charset="-78"/>
              <a:cs typeface="Sakkal Majalla" panose="02000000000000000000" pitchFamily="2" charset="-78"/>
            </a:rPr>
            <a:t>يجب أن تكون أنظمة الذكاء الاصطناعي عادلة وتطبق الشفافية وخاضعة للمساءلة وقابلة للفهم. </a:t>
          </a:r>
          <a:endParaRPr lang="ar-EG" sz="48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 ان لا يكون هناك ميل أو انحياز  لتقنيات الذكاء الاصطناعي لمصلحة أو ضد مصلحة شخص أو مجموعة أشخاص، وخاصة بطريقة تعتبر غير عادلة. يجب أن تقوم مؤسسات تشغيل وتطوير أنظمة الذكاء الاصطناعي ببحث منطقي عن البيانات و/أو بتقييم البيانات لكي تحدد احتمالية اتخاذ أية قرارات قد تكون مجحفة وتنشأ عن أي انحياز ناجم عن البيانات. </a:t>
          </a:r>
        </a:p>
        <a:p>
          <a:pPr algn="just" rtl="1"/>
          <a:r>
            <a:rPr lang="ar-EG" sz="3200" b="1" dirty="0">
              <a:solidFill>
                <a:schemeClr val="bg1"/>
              </a:solidFill>
              <a:latin typeface="Sakkal Majalla" panose="02000000000000000000" pitchFamily="2" charset="-78"/>
              <a:cs typeface="Sakkal Majalla" panose="02000000000000000000" pitchFamily="2" charset="-78"/>
            </a:rPr>
            <a:t>- يجب التحقق من مدى وجود أي انحياز في عمليات  اتخاذ القرارات. بأن تأخذ مؤسسات تطوير وتشغيل أنظمة  الذكاء الاصطناعي بالاعتبار إذا ما كان الأشخاص المشاركون في الذكاء الاصطناعي يتلقون معاملة متساوية</a:t>
          </a: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 تستخدم مؤسسة من المؤسسات أداة ذكاء اصطناعي أتمتة الفرز المبدئي للمتقدمين لوظيفة ما. وقد تم تدريب الأداة على بيانات من موظفي الشركة الحاليين الذين يشترك معظمهم في الخلفية العرقية نفسها.  ولهذا يتعلم نظام الذكاء الاصطناعي استخدام الاسم والجنسية كعوامل تمييزية عند ترشيح طلبات الوظيفة. وهو أمر كان يمكن تجنبه بإجراء عمليات تجريبية واختبار للنظام  ومعالجة الخلل عن طريق إيجاد توازن في بيانات التدريب أو استخدام حقول البيانات ذات العلاقة في موضوع التدريب. </a:t>
          </a:r>
        </a:p>
        <a:p>
          <a:pPr algn="just"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 بعد  وقوع كارثة طبيعية ، تستخدم وكالة الإنقاذ الحكومية نظام ذكاء اصطناعي لكي تحدد أكثر المجتمعات احتياجا للإغاثة  عن طريق تحليل بيانات وسائل التواصل الاجتماعي من عدة مواقع الكترونية. والمجتمعات ذات الانتشار الأقل للهواتف الذكية يعتبر محدود على وسائل التواصل الاجتماعي ، وهو ما قد ينجم عنه عدم تلقيهم الدعم المطلوب. </a:t>
          </a:r>
        </a:p>
        <a:p>
          <a:pPr algn="just"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  يجب ألا تكون المساءلة عن مخرجات نظام الذكاء الاصطناعي في النظام نفسه</a:t>
          </a:r>
        </a:p>
        <a:p>
          <a:pPr rtl="1"/>
          <a:r>
            <a:rPr lang="ar-EG" sz="3200" dirty="0">
              <a:solidFill>
                <a:schemeClr val="bg1"/>
              </a:solidFill>
              <a:latin typeface="Sakkal Majalla" panose="02000000000000000000" pitchFamily="2" charset="-78"/>
              <a:cs typeface="Sakkal Majalla" panose="02000000000000000000" pitchFamily="2" charset="-78"/>
            </a:rPr>
            <a:t>- يجب المبادرة بجهود تُسهم مسبقاً في التعرّف على أية مخاطر هامة تتضمنها طبيعة النظام المُصمّم والحد من أثرها</a:t>
          </a:r>
        </a:p>
        <a:p>
          <a:pPr rtl="1"/>
          <a:r>
            <a:rPr lang="ar-EG" sz="3200" dirty="0">
              <a:solidFill>
                <a:schemeClr val="bg1"/>
              </a:solidFill>
              <a:latin typeface="Sakkal Majalla" panose="02000000000000000000" pitchFamily="2" charset="-78"/>
              <a:cs typeface="Sakkal Majalla" panose="02000000000000000000" pitchFamily="2" charset="-78"/>
            </a:rPr>
            <a:t>- يجب أن يتاح للأشخاص المشاركين والمتأثرين بأنشطة الذكاء الاصطناعي الاعتراض على القرارات المؤتمتة الهامة المتعلقة بهم، وأن يتمكنوا من اختيار عدم المشاركة عند الإمكان.</a:t>
          </a:r>
        </a:p>
        <a:p>
          <a:pPr rtl="1"/>
          <a:r>
            <a:rPr lang="ar-EG" sz="3200" dirty="0">
              <a:solidFill>
                <a:schemeClr val="bg1"/>
              </a:solidFill>
              <a:latin typeface="Sakkal Majalla" panose="02000000000000000000" pitchFamily="2" charset="-78"/>
              <a:cs typeface="Sakkal Majalla" panose="02000000000000000000" pitchFamily="2" charset="-78"/>
            </a:rPr>
            <a:t>- يجب ألا تقوم أنظمة الذكاء الاصطناعي بإصدار أحكام هامة بالنيابة عن الأشخاص المعنيين دون الحصول على موافقتهم المسبقة</a:t>
          </a:r>
        </a:p>
        <a:p>
          <a:pPr rtl="1"/>
          <a:endParaRPr lang="ar-EG" sz="3200" dirty="0">
            <a:solidFill>
              <a:schemeClr val="bg1"/>
            </a:solidFill>
            <a:latin typeface="Sakkal Majalla" panose="02000000000000000000" pitchFamily="2" charset="-78"/>
            <a:cs typeface="Sakkal Majalla" panose="02000000000000000000" pitchFamily="2" charset="-78"/>
          </a:endParaRPr>
        </a:p>
        <a:p>
          <a:pPr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 يجب تطوير أنظمة الذكاء الاصطناعي المرتبطة بالقرارات الهامة بواسطة فرق متعددة الخلفيات والخبرات تتمتع بالمعرفة والخبرات المناسبة</a:t>
          </a:r>
        </a:p>
        <a:p>
          <a:pPr algn="just" rtl="1"/>
          <a:r>
            <a:rPr lang="ar-EG" sz="4000" dirty="0">
              <a:solidFill>
                <a:schemeClr val="bg1"/>
              </a:solidFill>
              <a:latin typeface="Sakkal Majalla" panose="02000000000000000000" pitchFamily="2" charset="-78"/>
              <a:cs typeface="Sakkal Majalla" panose="02000000000000000000" pitchFamily="2" charset="-78"/>
            </a:rPr>
            <a:t>- يجب أن تكون لمؤسسات تشغيل أنظمة الذكاء الاصطناعي دراية كافية بطبيعة أنظمة الذكاء الاصطناعي التي تستخدمها حتى تكون قادرة على معرفة ملاءمتها لحالة الاستخدام وذلك تحقيقاً لضمان المساءلة والشفافية</a:t>
          </a:r>
        </a:p>
        <a:p>
          <a:pPr rtl="1"/>
          <a:endParaRPr lang="ar-EG" sz="3200" dirty="0">
            <a:solidFill>
              <a:schemeClr val="bg1"/>
            </a:solidFill>
            <a:latin typeface="Sakkal Majalla" panose="02000000000000000000" pitchFamily="2" charset="-78"/>
            <a:cs typeface="Sakkal Majalla" panose="02000000000000000000" pitchFamily="2" charset="-78"/>
          </a:endParaRPr>
        </a:p>
        <a:p>
          <a:pPr rtl="1"/>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89F80EB-1402-45EC-B261-2348E884257A}">
      <dgm:prSet custT="1"/>
      <dgm:spPr/>
      <dgm:t>
        <a:bodyPr/>
        <a:lstStyle/>
        <a:p>
          <a:pPr algn="just" rtl="1"/>
          <a:r>
            <a:rPr lang="ar-EG" sz="3200" b="1" dirty="0">
              <a:solidFill>
                <a:schemeClr val="bg1"/>
              </a:solidFill>
              <a:latin typeface="Sakkal Majalla" panose="02000000000000000000" pitchFamily="2" charset="-78"/>
              <a:cs typeface="Sakkal Majalla" panose="02000000000000000000" pitchFamily="2" charset="-78"/>
            </a:rPr>
            <a:t>لدى</a:t>
          </a:r>
          <a:r>
            <a:rPr lang="ar-EG" sz="3200" b="1" baseline="0" dirty="0">
              <a:solidFill>
                <a:schemeClr val="bg1"/>
              </a:solidFill>
              <a:latin typeface="Sakkal Majalla" panose="02000000000000000000" pitchFamily="2" charset="-78"/>
              <a:cs typeface="Sakkal Majalla" panose="02000000000000000000" pitchFamily="2" charset="-78"/>
            </a:rPr>
            <a:t> دولة ما خدمة حكومية تتعرف على الآباء المدينين بالمال لصندوق رعاية الأطفال ، لكن عمليات مطابقة بيانات المدينين غالبا ما تكون خاطئة بسبب وجود أخطاء هجائية في الأسماء أو نقص في البيانات ، مما يجعل النظام يستهدف بعض الأشخاص آليا بطريق الخطأ ويرفع قيمة الدفعات المستحقة عليهم أو حتى إيقاف الأجور. </a:t>
          </a:r>
        </a:p>
        <a:p>
          <a:pPr algn="just" rtl="1"/>
          <a:r>
            <a:rPr lang="ar-EG" sz="3200" b="1" baseline="0" dirty="0">
              <a:solidFill>
                <a:schemeClr val="bg1"/>
              </a:solidFill>
              <a:latin typeface="Sakkal Majalla" panose="02000000000000000000" pitchFamily="2" charset="-78"/>
              <a:cs typeface="Sakkal Majalla" panose="02000000000000000000" pitchFamily="2" charset="-78"/>
            </a:rPr>
            <a:t>تقوم إحدى كاميرات النقاط الحدودية بمسح ومراقبة الأشخاص بحثا عن إشارات تنبئ بخطر ما، وفي حالة أمراض مثل متلازمة توريت ( تقلص عضلات الوجه) ستخلط الكاميرا بين أعراض هذا المرض ومعايير تحديد المشتبه بهم ، وهو مثال على أخطاء قد تظهر بطرق متعددة</a:t>
          </a:r>
          <a:endParaRPr lang="ar-EG" sz="3200" b="1" dirty="0">
            <a:solidFill>
              <a:schemeClr val="bg1"/>
            </a:solidFill>
            <a:latin typeface="Sakkal Majalla" panose="02000000000000000000" pitchFamily="2" charset="-78"/>
            <a:cs typeface="Sakkal Majalla" panose="02000000000000000000" pitchFamily="2" charset="-78"/>
          </a:endParaRPr>
        </a:p>
      </dgm:t>
    </dgm:pt>
    <dgm:pt modelId="{EF933BE9-14FD-4748-8081-896FF2560C4B}" type="parTrans" cxnId="{510FF568-442E-4629-8393-C7292675FD2B}">
      <dgm:prSet/>
      <dgm:spPr/>
      <dgm:t>
        <a:bodyPr/>
        <a:lstStyle/>
        <a:p>
          <a:pPr rtl="1"/>
          <a:endParaRPr lang="ar-EG"/>
        </a:p>
      </dgm:t>
    </dgm:pt>
    <dgm:pt modelId="{A83C4E7B-9BF6-484A-B0AF-F63F464D21D0}" type="sibTrans" cxnId="{510FF568-442E-4629-8393-C7292675FD2B}">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7D0C058E-145B-43A2-92B7-0888B1036E37}" type="pres">
      <dgm:prSet presAssocID="{289F80EB-1402-45EC-B261-2348E884257A}" presName="thickLine" presStyleLbl="alignNode1" presStyleIdx="0" presStyleCnt="1"/>
      <dgm:spPr/>
    </dgm:pt>
    <dgm:pt modelId="{FBB29A00-7270-49C0-A67F-4BA2303040BF}" type="pres">
      <dgm:prSet presAssocID="{289F80EB-1402-45EC-B261-2348E884257A}" presName="horz1" presStyleCnt="0"/>
      <dgm:spPr/>
    </dgm:pt>
    <dgm:pt modelId="{EAFC949A-3326-45CE-8E7E-79447A3C5C36}" type="pres">
      <dgm:prSet presAssocID="{289F80EB-1402-45EC-B261-2348E884257A}" presName="tx1" presStyleLbl="revTx" presStyleIdx="0" presStyleCnt="1"/>
      <dgm:spPr/>
    </dgm:pt>
    <dgm:pt modelId="{75D0D75C-7299-475F-A47E-8F9E88266A94}" type="pres">
      <dgm:prSet presAssocID="{289F80EB-1402-45EC-B261-2348E884257A}"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510FF568-442E-4629-8393-C7292675FD2B}" srcId="{70397DC6-7456-4993-B377-611FCA17065F}" destId="{289F80EB-1402-45EC-B261-2348E884257A}" srcOrd="0" destOrd="0" parTransId="{EF933BE9-14FD-4748-8081-896FF2560C4B}" sibTransId="{A83C4E7B-9BF6-484A-B0AF-F63F464D21D0}"/>
    <dgm:cxn modelId="{874C8CBC-A3E7-4428-886D-2B4806FF718D}" type="presOf" srcId="{289F80EB-1402-45EC-B261-2348E884257A}" destId="{EAFC949A-3326-45CE-8E7E-79447A3C5C36}" srcOrd="0" destOrd="0" presId="urn:microsoft.com/office/officeart/2008/layout/LinedList"/>
    <dgm:cxn modelId="{78989B05-AF27-4BA9-81B7-8A5504585EFA}" type="presParOf" srcId="{F0D2C452-533F-4313-ABDD-9E234F16B44C}" destId="{7D0C058E-145B-43A2-92B7-0888B1036E37}" srcOrd="0" destOrd="0" presId="urn:microsoft.com/office/officeart/2008/layout/LinedList"/>
    <dgm:cxn modelId="{20F38E7F-7BBC-4DC0-8587-9A15EED2149F}" type="presParOf" srcId="{F0D2C452-533F-4313-ABDD-9E234F16B44C}" destId="{FBB29A00-7270-49C0-A67F-4BA2303040BF}" srcOrd="1" destOrd="0" presId="urn:microsoft.com/office/officeart/2008/layout/LinedList"/>
    <dgm:cxn modelId="{EAF10661-A9F9-4FBF-91CA-E6CBC48EB756}" type="presParOf" srcId="{FBB29A00-7270-49C0-A67F-4BA2303040BF}" destId="{EAFC949A-3326-45CE-8E7E-79447A3C5C36}" srcOrd="0" destOrd="0" presId="urn:microsoft.com/office/officeart/2008/layout/LinedList"/>
    <dgm:cxn modelId="{6C6E0AFB-7DD8-4305-A5F0-167F6BAF8CF9}" type="presParOf" srcId="{FBB29A00-7270-49C0-A67F-4BA2303040BF}" destId="{75D0D75C-7299-475F-A47E-8F9E88266A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يجب أن نشرح للأفراد قرارات ومنهجيات أنظمة الذكاء الاصطناعي التي تؤثر تأثيرًا حيويًا عليهم، إلى الحد الذي تسمح به التكنولوجيا المتوفرة. </a:t>
          </a:r>
        </a:p>
        <a:p>
          <a:pPr algn="just" rtl="1"/>
          <a:r>
            <a:rPr lang="ar-EG" dirty="0">
              <a:solidFill>
                <a:schemeClr val="bg1"/>
              </a:solidFill>
              <a:latin typeface="Sakkal Majalla" panose="02000000000000000000" pitchFamily="2" charset="-78"/>
              <a:cs typeface="Sakkal Majalla" panose="02000000000000000000" pitchFamily="2" charset="-78"/>
            </a:rPr>
            <a:t>- يجب توفير إمكانية التحقق من العوامل الأساسية التي تؤدي إلى اتخاذ أي قرار يمكن أن يؤثر تأثيرًا هاماً على الفرد.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قدم</a:t>
          </a:r>
          <a:r>
            <a:rPr lang="ar-EG" sz="3600" baseline="0" dirty="0">
              <a:solidFill>
                <a:schemeClr val="bg1"/>
              </a:solidFill>
              <a:latin typeface="Sakkal Majalla" panose="02000000000000000000" pitchFamily="2" charset="-78"/>
              <a:cs typeface="Sakkal Majalla" panose="02000000000000000000" pitchFamily="2" charset="-78"/>
            </a:rPr>
            <a:t> شخص طلبا للحصول على بطاقة ائتمانية، ولكن رفض طلبه، وتم إعلامه أن الخوارزميات قد أخذت تاريخه الائتماني وعمره ورمزه البريدي بالاعتبار، ولكن لم يتم إعلامه عن سبب رفض طلبه. </a:t>
          </a:r>
        </a:p>
        <a:p>
          <a:pPr algn="just" rtl="1"/>
          <a:r>
            <a:rPr lang="ar-EG" sz="3600" baseline="0" dirty="0">
              <a:solidFill>
                <a:schemeClr val="bg1"/>
              </a:solidFill>
              <a:latin typeface="Sakkal Majalla" panose="02000000000000000000" pitchFamily="2" charset="-78"/>
              <a:cs typeface="Sakkal Majalla" panose="02000000000000000000" pitchFamily="2" charset="-78"/>
            </a:rPr>
            <a:t>طلب مكتب الحماية المالية للمستهلكين في الولايات المتحدة من المؤسسات الائتمانية التي ترفض طلبات الحصول على الائتمان أن تشرح إلى مقدم الطلب السبب/أو الأسباب الأساسية وراء رفض الطلب )مثل »طول مدة الإقامة« أو »عمر المركبة  . يمكن التصريح بأن سبب الرفض أن مقدم الطلب أو الطلبات المشتركة أو الطرف المماثل لم يجمع نقاط الائتمان حسب نظام النقاط المعتمد في المؤسسة. </a:t>
          </a:r>
          <a:endParaRPr lang="ar-EG" sz="36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custScaleY="100098"/>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يجب أن تضمن المؤسسات المشغلة لأنظمة الذكاء الاصطناعي وتتيح إمكانية تتبع جذور أي قرار هام اتخذته الأنظمة بشكل آلي، وخاصة القرارات التي قد تؤدي إلى وقوع خسائر أو أذى أو ضرر. </a:t>
          </a:r>
        </a:p>
        <a:p>
          <a:pPr algn="just" rtl="1"/>
          <a:r>
            <a:rPr lang="ar-EG" dirty="0">
              <a:solidFill>
                <a:schemeClr val="bg1"/>
              </a:solidFill>
              <a:latin typeface="Sakkal Majalla" panose="02000000000000000000" pitchFamily="2" charset="-78"/>
              <a:cs typeface="Sakkal Majalla" panose="02000000000000000000" pitchFamily="2" charset="-78"/>
            </a:rPr>
            <a:t>- يجب إعلام الناس بمستوى تفاعلهم مع أنظمة الذكاء الاصطناعي. </a:t>
          </a:r>
        </a:p>
        <a:p>
          <a:pPr algn="just" rtl="1"/>
          <a:endParaRPr lang="ar-EG"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يجب أن تكون أنظمة الذكاء الاصطناعي آمنة كما يجب أن تسخر في خدمة وحماية الإنسانية</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سيكون أمن وأمان الناس، سواءٌ أكانوا مشغلين أم مستخدمين نهائيين، على قمة سلم الأولويات في تصميم أي نظام من أنظمة الذكاء الاصطناعي </a:t>
          </a:r>
        </a:p>
        <a:p>
          <a:pPr algn="just" rtl="1"/>
          <a:r>
            <a:rPr lang="ar-EG" dirty="0">
              <a:solidFill>
                <a:schemeClr val="bg1"/>
              </a:solidFill>
              <a:latin typeface="Sakkal Majalla" panose="02000000000000000000" pitchFamily="2" charset="-78"/>
              <a:cs typeface="Sakkal Majalla" panose="02000000000000000000" pitchFamily="2" charset="-78"/>
            </a:rPr>
            <a:t>- يجب إتاحة إمكانية التحقق من أمن أنظمة الذكاء الاصطناعي وإمكانية التحكم بها طوال فترة حياتها التشغيلية، إلى الحد الذي تسمح به التكنولوجيا </a:t>
          </a:r>
        </a:p>
        <a:p>
          <a:pPr algn="just" rtl="1"/>
          <a:r>
            <a:rPr lang="ar-EG" dirty="0">
              <a:solidFill>
                <a:schemeClr val="bg1"/>
              </a:solidFill>
              <a:latin typeface="Sakkal Majalla" panose="02000000000000000000" pitchFamily="2" charset="-78"/>
              <a:cs typeface="Sakkal Majalla" panose="02000000000000000000" pitchFamily="2" charset="-78"/>
            </a:rPr>
            <a:t>- يجب مراعاة أمان وخصوصية المستخدمين عند إيقاف تشغيل أنظمة الذكاء الاصطناعي</a:t>
          </a:r>
        </a:p>
        <a:p>
          <a:pPr algn="just" rtl="1"/>
          <a:r>
            <a:rPr lang="ar-EG" dirty="0">
              <a:solidFill>
                <a:schemeClr val="bg1"/>
              </a:solidFill>
              <a:latin typeface="Sakkal Majalla" panose="02000000000000000000" pitchFamily="2" charset="-78"/>
              <a:cs typeface="Sakkal Majalla" panose="02000000000000000000" pitchFamily="2" charset="-78"/>
            </a:rPr>
            <a:t> -  يجب إيلاء العناية الواجبة بأنظمة الذكاء الاصطناعي التي تؤثر مباشرةً على حياة الناس تأثيرًا حيويًا أثناء مراحل تصميمها </a:t>
          </a:r>
        </a:p>
        <a:p>
          <a:pPr algn="just" rtl="1"/>
          <a:r>
            <a:rPr lang="ar-EG" dirty="0">
              <a:solidFill>
                <a:schemeClr val="bg1"/>
              </a:solidFill>
              <a:latin typeface="Sakkal Majalla" panose="02000000000000000000" pitchFamily="2" charset="-78"/>
              <a:cs typeface="Sakkal Majalla" panose="02000000000000000000" pitchFamily="2" charset="-78"/>
            </a:rPr>
            <a:t>- يجب مراعاة إمكانية إبطال مثل هذه الأنظمة أو إلغاء قراراتها بواسطة الأشخاص المعنيين المخولين.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 يجب بناء أنظمة الذكاء الاصطناعي بهدف تقديم الخدمات والمعلومات وليس للخداع والتلاعب.</a:t>
          </a:r>
        </a:p>
        <a:p>
          <a:pPr algn="just" rtl="1"/>
          <a:r>
            <a:rPr lang="ar-EG" b="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على الدول التعاون لتجنب سباقات التسلح بالأسلحة ذاتية التحكم المميتة، كما يجب فرض الرقابة الشديدة على هذه الأسلحة</a:t>
          </a:r>
          <a:r>
            <a:rPr lang="ar-EG" b="1" dirty="0">
              <a:solidFill>
                <a:schemeClr val="bg1"/>
              </a:solidFill>
              <a:latin typeface="Sakkal Majalla" panose="02000000000000000000" pitchFamily="2" charset="-78"/>
              <a:cs typeface="Sakkal Majalla" panose="02000000000000000000" pitchFamily="2" charset="-78"/>
            </a:rPr>
            <a:t>. </a:t>
          </a:r>
        </a:p>
        <a:p>
          <a:pPr algn="just" rtl="1"/>
          <a:r>
            <a:rPr lang="ar-EG" b="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يجب تعزيز التعاون الفعال لتجنب تجاهل معايير السلامة</a:t>
          </a:r>
          <a:r>
            <a:rPr lang="ar-EG" b="1" dirty="0">
              <a:solidFill>
                <a:schemeClr val="bg1"/>
              </a:solidFill>
              <a:latin typeface="Sakkal Majalla" panose="02000000000000000000" pitchFamily="2" charset="-78"/>
              <a:cs typeface="Sakkal Majalla" panose="02000000000000000000" pitchFamily="2" charset="-78"/>
            </a:rPr>
            <a:t>.</a:t>
          </a:r>
        </a:p>
        <a:p>
          <a:pPr algn="just" rtl="1"/>
          <a:r>
            <a:rPr lang="ar-EG" b="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يجب أن تقوم الأنظمة المُصممة لتوفير المعلومات للقرارات الهامة بهذه الوظيفة بموضوعية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rtl="1"/>
          <a:r>
            <a:rPr lang="ar-EG" sz="4400" dirty="0">
              <a:solidFill>
                <a:schemeClr val="bg1"/>
              </a:solidFill>
              <a:latin typeface="Sakkal Majalla" panose="02000000000000000000" pitchFamily="2" charset="-78"/>
              <a:cs typeface="Sakkal Majalla" panose="02000000000000000000" pitchFamily="2" charset="-78"/>
            </a:rPr>
            <a:t>يجب أن يكون الذكاء الاصطناعي نافعًا للبشرية وأن ينسجم مع القيم الإنسانية، على الأمدين القصير والبعيد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dirty="0">
              <a:solidFill>
                <a:schemeClr val="bg1"/>
              </a:solidFill>
              <a:latin typeface="Sakkal Majalla" panose="02000000000000000000" pitchFamily="2" charset="-78"/>
              <a:cs typeface="Sakkal Majalla" panose="02000000000000000000" pitchFamily="2" charset="-78"/>
            </a:rPr>
            <a:t>يجب أن ينفع الذكاء الاصطناعي كافة أفراد المجتمع، كما يجب أن تُطبق عليه الحوكمة عالمياً، مع احترام كرامة الأفراد وحقوقهم</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b="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يجب أن يطوّر الذكاء الاصطناعي المجتمع، ويجب إشراك أفراد المجتمع بشكل يمثلهم لتشكيل ملامح تطور الذكاء الاصطناعي.</a:t>
          </a:r>
        </a:p>
        <a:p>
          <a:pPr algn="just" rtl="1"/>
          <a:r>
            <a:rPr lang="ar-EG" dirty="0">
              <a:solidFill>
                <a:schemeClr val="bg1"/>
              </a:solidFill>
              <a:latin typeface="Sakkal Majalla" panose="02000000000000000000" pitchFamily="2" charset="-78"/>
              <a:cs typeface="Sakkal Majalla" panose="02000000000000000000" pitchFamily="2" charset="-78"/>
            </a:rPr>
            <a:t>- يجب أن تحتفظ البشرية بقدرتها على أن تحكم نفسها وتتخذ القرار النهائي في شؤونها، على أن يكون الذكاء الاصطناعي مسانداً لذلك.</a:t>
          </a:r>
        </a:p>
        <a:p>
          <a:pPr algn="just" rtl="1"/>
          <a:r>
            <a:rPr lang="ar-EG" dirty="0">
              <a:solidFill>
                <a:schemeClr val="bg1"/>
              </a:solidFill>
              <a:latin typeface="Sakkal Majalla" panose="02000000000000000000" pitchFamily="2" charset="-78"/>
              <a:cs typeface="Sakkal Majalla" panose="02000000000000000000" pitchFamily="2" charset="-78"/>
            </a:rPr>
            <a:t>- يجب أن تتوافق أنظمة الذكاء الاصطناعي مع الأعراف والمعايير الدولية فيما يتعلق بالقيم الإنسانية وحقوق الأفراد والسلوكيات المقبولة.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b="1" dirty="0">
              <a:solidFill>
                <a:schemeClr val="bg1"/>
              </a:solidFill>
              <a:latin typeface="Sakkal Majalla" panose="02000000000000000000" pitchFamily="2" charset="-78"/>
              <a:cs typeface="Sakkal Majalla" panose="02000000000000000000" pitchFamily="2" charset="-78"/>
            </a:rPr>
            <a:t>-  يجب أن تحترم أنظمة الذكاء الاصطناعي الخصوصية وتستخدم الحد الأدنى الضروري من التدخل</a:t>
          </a:r>
        </a:p>
        <a:p>
          <a:pPr algn="just" rtl="1"/>
          <a:r>
            <a:rPr lang="ar-EG" sz="3600" b="1" dirty="0">
              <a:solidFill>
                <a:schemeClr val="bg1"/>
              </a:solidFill>
              <a:latin typeface="Sakkal Majalla" panose="02000000000000000000" pitchFamily="2" charset="-78"/>
              <a:cs typeface="Sakkal Majalla" panose="02000000000000000000" pitchFamily="2" charset="-78"/>
            </a:rPr>
            <a:t>- يجب أن تتبنى أنظمة الذكاء الاصطناعي أعلى معايير أمن وحوكمة البيانات لحماية المعلومات الشخصية</a:t>
          </a:r>
        </a:p>
        <a:p>
          <a:pPr algn="just" rtl="1"/>
          <a:r>
            <a:rPr lang="ar-EG" sz="3600" b="1" dirty="0">
              <a:solidFill>
                <a:schemeClr val="bg1"/>
              </a:solidFill>
              <a:latin typeface="Sakkal Majalla" panose="02000000000000000000" pitchFamily="2" charset="-78"/>
              <a:cs typeface="Sakkal Majalla" panose="02000000000000000000" pitchFamily="2" charset="-78"/>
            </a:rPr>
            <a:t>- يجب عدم استعمال تقنيات المراقبة أو تقنيات الأخرى بشكل ينتهك المعايير المتعارف عليها دوليًا و/أو فيما يخص الخصوصية والقيم الإنسانية وحقوق الأفراد</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3600" b="1" dirty="0">
              <a:solidFill>
                <a:schemeClr val="bg1"/>
              </a:solidFill>
              <a:latin typeface="Sakkal Majalla" panose="02000000000000000000" pitchFamily="2" charset="-78"/>
              <a:cs typeface="Sakkal Majalla" panose="02000000000000000000" pitchFamily="2" charset="-78"/>
            </a:rPr>
            <a:t>- تنسيق تطوير أنظمة الذكاء الاصطناعي عن طريق الاستجابة لأثره على التوظيف</a:t>
          </a:r>
        </a:p>
        <a:p>
          <a:pPr algn="just" rtl="1"/>
          <a:r>
            <a:rPr lang="ar-EG" sz="3600" b="1" dirty="0">
              <a:solidFill>
                <a:schemeClr val="bg1"/>
              </a:solidFill>
              <a:latin typeface="Sakkal Majalla" panose="02000000000000000000" pitchFamily="2" charset="-78"/>
              <a:cs typeface="Sakkal Majalla" panose="02000000000000000000" pitchFamily="2" charset="-78"/>
            </a:rPr>
            <a:t>- استخدام الذكاء الاصطناعي لمساعدة البشر على تحقيق ذاتهم وعلى الازدهار عقليًا وعاطفيًا واقتصاديًا إلى جانب الذكاء الاصطناعي</a:t>
          </a:r>
        </a:p>
        <a:p>
          <a:pPr algn="just" rtl="1"/>
          <a:r>
            <a:rPr lang="ar-EG" sz="3600" b="1" dirty="0">
              <a:solidFill>
                <a:schemeClr val="bg1"/>
              </a:solidFill>
              <a:latin typeface="Sakkal Majalla" panose="02000000000000000000" pitchFamily="2" charset="-78"/>
              <a:cs typeface="Sakkal Majalla" panose="02000000000000000000" pitchFamily="2" charset="-78"/>
            </a:rPr>
            <a:t>- توفير التدريب والفرص والأدوات للجميع</a:t>
          </a:r>
        </a:p>
        <a:p>
          <a:pPr algn="just" rtl="1"/>
          <a:r>
            <a:rPr lang="ar-EG" sz="3600" b="1" dirty="0">
              <a:solidFill>
                <a:schemeClr val="bg1"/>
              </a:solidFill>
              <a:latin typeface="Sakkal Majalla" panose="02000000000000000000" pitchFamily="2" charset="-78"/>
              <a:cs typeface="Sakkal Majalla" panose="02000000000000000000" pitchFamily="2" charset="-78"/>
            </a:rPr>
            <a:t>- يجب أن يتطور التعليم ليعكس أحدث المستجدات في مجال الذكاء الاصطناعي مما سيسمح للناس بالتكيف مع التغييرات المجتمعية الناجمة عنه. </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custT="1"/>
      <dgm:spPr/>
      <dgm:t>
        <a:bodyPr/>
        <a:lstStyle/>
        <a:p>
          <a:pPr algn="just" rtl="1"/>
          <a:r>
            <a:rPr lang="ar-EG" sz="4400" b="1" dirty="0">
              <a:solidFill>
                <a:schemeClr val="bg1"/>
              </a:solidFill>
              <a:latin typeface="Sakkal Majalla" panose="02000000000000000000" pitchFamily="2" charset="-78"/>
              <a:cs typeface="Sakkal Majalla" panose="02000000000000000000" pitchFamily="2" charset="-78"/>
            </a:rPr>
            <a:t>-  يجب تشجيع جهود التعاون الدولي لضمان حوكمة الذكاء الاصطناعي بشكل آمن.</a:t>
          </a:r>
        </a:p>
        <a:p>
          <a:pPr algn="just" rtl="1"/>
          <a:r>
            <a:rPr lang="ar-EG" sz="4400" b="1" dirty="0">
              <a:solidFill>
                <a:schemeClr val="bg1"/>
              </a:solidFill>
              <a:latin typeface="Sakkal Majalla" panose="02000000000000000000" pitchFamily="2" charset="-78"/>
              <a:cs typeface="Sakkal Majalla" panose="02000000000000000000" pitchFamily="2" charset="-78"/>
            </a:rPr>
            <a:t>- ستساهم الحكومة في إرساء أفضل الممارسات والمعايير المعترف بها دوليًا الخاصة بالذكاء الاصطناعي، والالتزام بها بعد إرسائها. </a:t>
          </a:r>
        </a:p>
        <a:p>
          <a:pPr algn="just" rtl="1"/>
          <a:endParaRPr lang="ar-EG" sz="2400" dirty="0">
            <a:solidFill>
              <a:schemeClr val="bg1"/>
            </a:solidFill>
            <a:latin typeface="Sakkal Majalla" panose="02000000000000000000" pitchFamily="2" charset="-78"/>
            <a:cs typeface="Sakkal Majalla" panose="02000000000000000000" pitchFamily="2" charset="-78"/>
          </a:endParaRP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AC306-C9A1-4653-8FFD-311300C08BFE}">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4A67322-5815-42CD-84C4-8D4ADC835FDC}">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just" defTabSz="2222500" rtl="1">
            <a:lnSpc>
              <a:spcPct val="90000"/>
            </a:lnSpc>
            <a:spcBef>
              <a:spcPct val="0"/>
            </a:spcBef>
            <a:spcAft>
              <a:spcPct val="35000"/>
            </a:spcAft>
            <a:buNone/>
          </a:pPr>
          <a:r>
            <a:rPr lang="ar-EG" sz="5000" kern="1200" dirty="0">
              <a:solidFill>
                <a:schemeClr val="bg1"/>
              </a:solidFill>
              <a:latin typeface="Sakkal Majalla" panose="02000000000000000000" pitchFamily="2" charset="-78"/>
              <a:cs typeface="Sakkal Majalla" panose="02000000000000000000" pitchFamily="2" charset="-78"/>
            </a:rPr>
            <a:t>يعتبر</a:t>
          </a:r>
          <a:r>
            <a:rPr lang="ar-EG" sz="5000" kern="1200" baseline="0" dirty="0">
              <a:solidFill>
                <a:schemeClr val="bg1"/>
              </a:solidFill>
              <a:latin typeface="Sakkal Majalla" panose="02000000000000000000" pitchFamily="2" charset="-78"/>
              <a:cs typeface="Sakkal Majalla" panose="02000000000000000000" pitchFamily="2" charset="-78"/>
            </a:rPr>
            <a:t> الذكاء الاصطناعي أحد أهم التطورات التكنولوجية التي فاقت التوقعات في فاعلية استخدامها وإنتاجها، وقد أدى التطور في علم الذكاء الاصطناعي إلى زيادة الاهتمام به ، والبحث عن إمكانية تسخيره والاستفادة القصوى من إمكانياته في دعم البحث العلمي وتطوير أساليب التدريس . </a:t>
          </a:r>
          <a:endParaRPr lang="ar-EG" sz="50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4662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10515600"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يمكن</a:t>
          </a:r>
          <a:r>
            <a:rPr lang="ar-EG" sz="4000" kern="1200" baseline="0" dirty="0">
              <a:solidFill>
                <a:schemeClr val="bg1"/>
              </a:solidFill>
              <a:latin typeface="Sakkal Majalla" panose="02000000000000000000" pitchFamily="2" charset="-78"/>
              <a:cs typeface="Sakkal Majalla" panose="02000000000000000000" pitchFamily="2" charset="-78"/>
            </a:rPr>
            <a:t> للباحثين استخدام تقنيات الذكاء الاصطناعي فيما يلي: </a:t>
          </a:r>
        </a:p>
        <a:p>
          <a:pPr marL="0" lvl="0" indent="0" algn="just" defTabSz="1778000" rtl="1">
            <a:lnSpc>
              <a:spcPct val="90000"/>
            </a:lnSpc>
            <a:spcBef>
              <a:spcPct val="0"/>
            </a:spcBef>
            <a:spcAft>
              <a:spcPct val="35000"/>
            </a:spcAft>
            <a:buNone/>
          </a:pPr>
          <a:r>
            <a:rPr lang="ar-EG" sz="4000" kern="1200" baseline="0" dirty="0">
              <a:solidFill>
                <a:schemeClr val="bg1"/>
              </a:solidFill>
              <a:latin typeface="Sakkal Majalla" panose="02000000000000000000" pitchFamily="2" charset="-78"/>
              <a:cs typeface="Sakkal Majalla" panose="02000000000000000000" pitchFamily="2" charset="-78"/>
            </a:rPr>
            <a:t>-  نشر أفكارهم ونتائج بحوثهم عبر وسائل التواصل الاجتماعي ، والمواقع الإلكترونية البحثية  المختلفة : ومنها </a:t>
          </a:r>
          <a:r>
            <a:rPr lang="en-US" sz="4000" kern="1200" baseline="0" dirty="0">
              <a:solidFill>
                <a:schemeClr val="bg1"/>
              </a:solidFill>
              <a:latin typeface="Sakkal Majalla" panose="02000000000000000000" pitchFamily="2" charset="-78"/>
              <a:cs typeface="Sakkal Majalla" panose="02000000000000000000" pitchFamily="2" charset="-78"/>
            </a:rPr>
            <a:t>Google Scholar, Research Gate, Academic</a:t>
          </a:r>
          <a:r>
            <a:rPr lang="ar-EG" sz="4000" kern="1200" baseline="0" dirty="0">
              <a:solidFill>
                <a:schemeClr val="bg1"/>
              </a:solidFill>
              <a:latin typeface="Sakkal Majalla" panose="02000000000000000000" pitchFamily="2" charset="-78"/>
              <a:cs typeface="Sakkal Majalla" panose="02000000000000000000" pitchFamily="2" charset="-78"/>
            </a:rPr>
            <a:t> . </a:t>
          </a:r>
        </a:p>
        <a:p>
          <a:pPr marL="0" lvl="0" indent="0" algn="just" defTabSz="1778000" rtl="1">
            <a:lnSpc>
              <a:spcPct val="90000"/>
            </a:lnSpc>
            <a:spcBef>
              <a:spcPct val="0"/>
            </a:spcBef>
            <a:spcAft>
              <a:spcPct val="35000"/>
            </a:spcAft>
            <a:buNone/>
          </a:pPr>
          <a:r>
            <a:rPr lang="ar-EG" sz="4000" kern="1200" baseline="0" dirty="0">
              <a:solidFill>
                <a:schemeClr val="bg1"/>
              </a:solidFill>
              <a:latin typeface="Sakkal Majalla" panose="02000000000000000000" pitchFamily="2" charset="-78"/>
              <a:cs typeface="Sakkal Majalla" panose="02000000000000000000" pitchFamily="2" charset="-78"/>
            </a:rPr>
            <a:t>- توفير بيانات مفتوحة ضخمة من عدة مصادر أكاديمية ، تزامنا مع ظهور أدوات تحليلية قوية تمكن من تحليل تلك البيانات ، مع توفير تنمية مهنية كبيرة للباحثين في فترة زمنية قصيرة وبتكلفة منخفضة. </a:t>
          </a:r>
          <a:endParaRPr lang="ar-EG" sz="40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53075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953999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9539990"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just" defTabSz="2222500" rtl="1">
            <a:lnSpc>
              <a:spcPct val="90000"/>
            </a:lnSpc>
            <a:spcBef>
              <a:spcPct val="0"/>
            </a:spcBef>
            <a:spcAft>
              <a:spcPct val="35000"/>
            </a:spcAft>
            <a:buNone/>
          </a:pPr>
          <a:r>
            <a:rPr lang="ar-EG" sz="5000" kern="1200" dirty="0">
              <a:solidFill>
                <a:schemeClr val="bg1"/>
              </a:solidFill>
              <a:latin typeface="Sakkal Majalla" panose="02000000000000000000" pitchFamily="2" charset="-78"/>
              <a:cs typeface="Sakkal Majalla" panose="02000000000000000000" pitchFamily="2" charset="-78"/>
            </a:rPr>
            <a:t>دخلت</a:t>
          </a:r>
          <a:r>
            <a:rPr lang="ar-EG" sz="5000" kern="1200" baseline="0" dirty="0">
              <a:solidFill>
                <a:schemeClr val="bg1"/>
              </a:solidFill>
              <a:latin typeface="Sakkal Majalla" panose="02000000000000000000" pitchFamily="2" charset="-78"/>
              <a:cs typeface="Sakkal Majalla" panose="02000000000000000000" pitchFamily="2" charset="-78"/>
            </a:rPr>
            <a:t> خوارزميات الذكاء الاصطناعي في حياة الإنسان اليومية وجلبت معها في الوقت ذاته مشكلات أخلاقية. وكلما انتشر وشاع استخدام الذكاء الاصطناعي ، أصبحت الأجندات تزدحم بالمشكلات الأخلاقية المعقدة التي لا تخلو من  اعتراضات وتحفظات على استخدام الذكاء الاصطناعي. </a:t>
          </a:r>
          <a:endParaRPr lang="ar-EG" sz="5000" kern="1200" dirty="0">
            <a:solidFill>
              <a:schemeClr val="bg1"/>
            </a:solidFill>
            <a:latin typeface="Sakkal Majalla" panose="02000000000000000000" pitchFamily="2" charset="-78"/>
            <a:cs typeface="Sakkal Majalla" panose="02000000000000000000" pitchFamily="2" charset="-78"/>
          </a:endParaRPr>
        </a:p>
      </dsp:txBody>
      <dsp:txXfrm>
        <a:off x="0" y="0"/>
        <a:ext cx="9539990" cy="53075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991474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9914743" cy="53075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latin typeface="Sakkal Majalla" panose="02000000000000000000" pitchFamily="2" charset="-78"/>
              <a:cs typeface="Sakkal Majalla" panose="02000000000000000000" pitchFamily="2" charset="-78"/>
            </a:rPr>
            <a:t>السيارات</a:t>
          </a:r>
          <a:r>
            <a:rPr lang="ar-EG" sz="4200" kern="1200" baseline="0" dirty="0">
              <a:solidFill>
                <a:schemeClr val="bg1"/>
              </a:solidFill>
              <a:latin typeface="Sakkal Majalla" panose="02000000000000000000" pitchFamily="2" charset="-78"/>
              <a:cs typeface="Sakkal Majalla" panose="02000000000000000000" pitchFamily="2" charset="-78"/>
            </a:rPr>
            <a:t> ذاتية القيادة المزودة بالذكاء الاصطناعي ، أو الأسلحة ذاتية التشغيل والمشفرة للقتل دون تدخل الإنسان أو الروبوتات القاتلة ،   وان احتمالية أن تعمل الروبوتات بصورة ذاتية ودون وجود ضمان أخلاقي وضع  يثر ازعاج معظمنا. </a:t>
          </a:r>
        </a:p>
        <a:p>
          <a:pPr marL="0" lvl="0" indent="0" algn="just" defTabSz="1866900" rtl="1">
            <a:lnSpc>
              <a:spcPct val="90000"/>
            </a:lnSpc>
            <a:spcBef>
              <a:spcPct val="0"/>
            </a:spcBef>
            <a:spcAft>
              <a:spcPct val="35000"/>
            </a:spcAft>
            <a:buNone/>
          </a:pPr>
          <a:r>
            <a:rPr lang="ar-EG" sz="4200" kern="1200" baseline="0" dirty="0">
              <a:solidFill>
                <a:schemeClr val="bg1"/>
              </a:solidFill>
              <a:latin typeface="Sakkal Majalla" panose="02000000000000000000" pitchFamily="2" charset="-78"/>
              <a:cs typeface="Sakkal Majalla" panose="02000000000000000000" pitchFamily="2" charset="-78"/>
            </a:rPr>
            <a:t> ومن هنا لا يمكن للذكاء  الاصطناعي أن يعمل مع الناس في جو  يسوده الثقة والعدل إلا من خلال إنشاء ذكاء اصطناعي أخلاقي يتضمن الشفافية والمسؤولية والمساءلة. </a:t>
          </a:r>
          <a:endParaRPr lang="ar-EG" sz="4200" kern="1200" dirty="0">
            <a:solidFill>
              <a:schemeClr val="bg1"/>
            </a:solidFill>
            <a:latin typeface="Sakkal Majalla" panose="02000000000000000000" pitchFamily="2" charset="-78"/>
            <a:cs typeface="Sakkal Majalla" panose="02000000000000000000" pitchFamily="2" charset="-78"/>
          </a:endParaRPr>
        </a:p>
      </dsp:txBody>
      <dsp:txXfrm>
        <a:off x="0" y="0"/>
        <a:ext cx="9914743" cy="53075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14669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146694"/>
          <a:ext cx="10515600" cy="4552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يبقى الذكاء الاصطناعي موضوعا يجب تناوله في إطار أخلاقي من حيث كونه ذا صلة مباشرة بالإنسان والحياة الاجتماعية.</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ما الأهداف الرئيسية التي يتعين وجودها في نظام الذكاء الاصطناعي؟ ما السلوكيات الواجب عليه التحلي بها، وما القيم التي يتعين عليه اتّباعها؟ تمثل مبادئنا الأربعة غير الملزمة للذكاء الاصطناعي محاولة منا للإجابة على مثل هذه الأسئلة بالغة الأهمية.</a:t>
          </a:r>
        </a:p>
        <a:p>
          <a:pPr marL="0" lvl="0" indent="0" defTabSz="1778000" rtl="1">
            <a:lnSpc>
              <a:spcPct val="90000"/>
            </a:lnSpc>
            <a:spcBef>
              <a:spcPct val="0"/>
            </a:spcBef>
            <a:spcAft>
              <a:spcPct val="35000"/>
            </a:spcAft>
            <a:buNone/>
          </a:pPr>
          <a:endParaRPr lang="ar-EG" sz="4000" kern="1200" dirty="0">
            <a:solidFill>
              <a:schemeClr val="bg1"/>
            </a:solidFill>
            <a:latin typeface="Sakkal Majalla" panose="02000000000000000000" pitchFamily="2" charset="-78"/>
            <a:cs typeface="Sakkal Majalla" panose="02000000000000000000" pitchFamily="2" charset="-78"/>
          </a:endParaRPr>
        </a:p>
        <a:p>
          <a:pPr marL="0" lvl="0" indent="0" algn="just" defTabSz="177800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6694"/>
        <a:ext cx="10515600" cy="45529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14669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146694"/>
          <a:ext cx="10515600" cy="45529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توضح هذه المبادئ العامة التطلعات والخطط المتعلقة بأنظمة الذكاء الاصطناعي التي يزيد ذكاؤها وتداخلها في حياتنا اليومية بحيث أصبحت جزءًا لا يتجزأ منها. وتشمل المبادئ الأربعة الرئيسية مبادئ أخرى فرعية تساعدنا على تحديد أهدافنا بوضوح أكبر فيما يخص تصميم أنظمة الذكاء الاصطناعي وسلوكها. </a:t>
          </a:r>
        </a:p>
        <a:p>
          <a:pPr marL="0" lvl="0" indent="0" algn="just" defTabSz="195580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146694"/>
        <a:ext cx="10515600" cy="45529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70190D-160D-400B-9898-9BF7A7A90476}">
      <dsp:nvSpPr>
        <dsp:cNvPr id="0" name=""/>
        <dsp:cNvSpPr/>
      </dsp:nvSpPr>
      <dsp:spPr>
        <a:xfrm rot="16200000">
          <a:off x="677333" y="-677333"/>
          <a:ext cx="2709333" cy="4064000"/>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الأمان </a:t>
          </a:r>
        </a:p>
      </dsp:txBody>
      <dsp:txXfrm rot="5400000">
        <a:off x="-1" y="1"/>
        <a:ext cx="4064000" cy="2032000"/>
      </dsp:txXfrm>
    </dsp:sp>
    <dsp:sp modelId="{8A184F79-F8BE-4671-87C5-EDDBCCB93B93}">
      <dsp:nvSpPr>
        <dsp:cNvPr id="0" name=""/>
        <dsp:cNvSpPr/>
      </dsp:nvSpPr>
      <dsp:spPr>
        <a:xfrm>
          <a:off x="4064000" y="0"/>
          <a:ext cx="4064000" cy="2709333"/>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الأخلاقيات </a:t>
          </a:r>
        </a:p>
      </dsp:txBody>
      <dsp:txXfrm>
        <a:off x="4064000" y="0"/>
        <a:ext cx="4064000" cy="2032000"/>
      </dsp:txXfrm>
    </dsp:sp>
    <dsp:sp modelId="{841DBF08-2F40-4EB6-9263-F7A6A30A3BCE}">
      <dsp:nvSpPr>
        <dsp:cNvPr id="0" name=""/>
        <dsp:cNvSpPr/>
      </dsp:nvSpPr>
      <dsp:spPr>
        <a:xfrm rot="10800000">
          <a:off x="0" y="2709333"/>
          <a:ext cx="4064000" cy="2709333"/>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الشمولية</a:t>
          </a:r>
        </a:p>
      </dsp:txBody>
      <dsp:txXfrm rot="10800000">
        <a:off x="0" y="3386666"/>
        <a:ext cx="4064000" cy="2032000"/>
      </dsp:txXfrm>
    </dsp:sp>
    <dsp:sp modelId="{CC2EB24D-BFDD-49F3-8FA6-AA1DCCDF9BC3}">
      <dsp:nvSpPr>
        <dsp:cNvPr id="0" name=""/>
        <dsp:cNvSpPr/>
      </dsp:nvSpPr>
      <dsp:spPr>
        <a:xfrm rot="5400000">
          <a:off x="4741333" y="2032000"/>
          <a:ext cx="2709333" cy="4064000"/>
        </a:xfrm>
        <a:prstGeom prst="round1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3360" tIns="213360" rIns="213360" bIns="213360" numCol="1" spcCol="1270" anchor="ctr" anchorCtr="0">
          <a:noAutofit/>
        </a:bodyPr>
        <a:lstStyle/>
        <a:p>
          <a:pPr marL="0" lvl="0" indent="0" algn="ctr" defTabSz="1333500" rtl="1">
            <a:lnSpc>
              <a:spcPct val="90000"/>
            </a:lnSpc>
            <a:spcBef>
              <a:spcPct val="0"/>
            </a:spcBef>
            <a:spcAft>
              <a:spcPct val="35000"/>
            </a:spcAft>
            <a:buNone/>
          </a:pPr>
          <a:r>
            <a:rPr lang="ar-EG" sz="3000" kern="1200" dirty="0"/>
            <a:t>البشرية </a:t>
          </a:r>
        </a:p>
      </dsp:txBody>
      <dsp:txXfrm rot="-5400000">
        <a:off x="4063999" y="3386666"/>
        <a:ext cx="4064000" cy="2032000"/>
      </dsp:txXfrm>
    </dsp:sp>
    <dsp:sp modelId="{26289521-8D9D-4ECE-BC96-22F2D280CE71}">
      <dsp:nvSpPr>
        <dsp:cNvPr id="0" name=""/>
        <dsp:cNvSpPr/>
      </dsp:nvSpPr>
      <dsp:spPr>
        <a:xfrm>
          <a:off x="2844799" y="2032000"/>
          <a:ext cx="2438400" cy="1354666"/>
        </a:xfrm>
        <a:prstGeom prst="roundRect">
          <a:avLst/>
        </a:prstGeom>
        <a:gradFill rotWithShape="0">
          <a:gsLst>
            <a:gs pos="0">
              <a:schemeClr val="accent3">
                <a:tint val="60000"/>
                <a:hueOff val="0"/>
                <a:satOff val="0"/>
                <a:lumOff val="0"/>
                <a:alphaOff val="0"/>
                <a:lumMod val="110000"/>
                <a:satMod val="105000"/>
                <a:tint val="67000"/>
              </a:schemeClr>
            </a:gs>
            <a:gs pos="50000">
              <a:schemeClr val="accent3">
                <a:tint val="60000"/>
                <a:hueOff val="0"/>
                <a:satOff val="0"/>
                <a:lumOff val="0"/>
                <a:alphaOff val="0"/>
                <a:lumMod val="105000"/>
                <a:satMod val="103000"/>
                <a:tint val="73000"/>
              </a:schemeClr>
            </a:gs>
            <a:gs pos="100000">
              <a:schemeClr val="accent3">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ar-EG" sz="3000" kern="1200" dirty="0"/>
            <a:t>مبادئ دبي للذكاء الاصطناعي </a:t>
          </a:r>
        </a:p>
      </dsp:txBody>
      <dsp:txXfrm>
        <a:off x="2910928" y="2098129"/>
        <a:ext cx="2306142" cy="12224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182880" rIns="182880" bIns="182880" numCol="1" spcCol="1270" anchor="t" anchorCtr="0">
          <a:noAutofit/>
        </a:bodyPr>
        <a:lstStyle/>
        <a:p>
          <a:pPr marL="0" lvl="0" indent="0" algn="just" defTabSz="2133600" rtl="1">
            <a:lnSpc>
              <a:spcPct val="90000"/>
            </a:lnSpc>
            <a:spcBef>
              <a:spcPct val="0"/>
            </a:spcBef>
            <a:spcAft>
              <a:spcPct val="35000"/>
            </a:spcAft>
            <a:buNone/>
          </a:pPr>
          <a:r>
            <a:rPr lang="ar-EG" sz="4800" kern="1200" dirty="0">
              <a:solidFill>
                <a:schemeClr val="bg1"/>
              </a:solidFill>
              <a:latin typeface="Sakkal Majalla" panose="02000000000000000000" pitchFamily="2" charset="-78"/>
              <a:cs typeface="Sakkal Majalla" panose="02000000000000000000" pitchFamily="2" charset="-78"/>
            </a:rPr>
            <a:t>يجب أن تكون أنظمة الذكاء الاصطناعي عادلة وتطبق الشفافية وخاضعة للمساءلة وقابلة للفهم. </a:t>
          </a:r>
          <a:endParaRPr lang="ar-EG" sz="4800" b="1" kern="1200" dirty="0">
            <a:solidFill>
              <a:schemeClr val="bg1"/>
            </a:solidFill>
            <a:latin typeface="Sakkal Majalla" panose="02000000000000000000" pitchFamily="2" charset="-78"/>
            <a:cs typeface="Sakkal Majalla" panose="02000000000000000000" pitchFamily="2" charset="-78"/>
          </a:endParaRPr>
        </a:p>
      </dsp:txBody>
      <dsp:txXfrm>
        <a:off x="0" y="0"/>
        <a:ext cx="10515600" cy="46179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ان لا يكون هناك ميل أو انحياز  لتقنيات الذكاء الاصطناعي لمصلحة أو ضد مصلحة شخص أو مجموعة أشخاص، وخاصة بطريقة تعتبر غير عادلة. يجب أن تقوم مؤسسات تشغيل وتطوير أنظمة الذكاء الاصطناعي ببحث منطقي عن البيانات و/أو بتقييم البيانات لكي تحدد احتمالية اتخاذ أية قرارات قد تكون مجحفة وتنشأ عن أي انحياز ناجم عن البيانات. </a:t>
          </a:r>
        </a:p>
        <a:p>
          <a:pPr marL="0" lvl="0" indent="0" algn="just" defTabSz="1422400" rtl="1">
            <a:lnSpc>
              <a:spcPct val="90000"/>
            </a:lnSpc>
            <a:spcBef>
              <a:spcPct val="0"/>
            </a:spcBef>
            <a:spcAft>
              <a:spcPct val="35000"/>
            </a:spcAft>
            <a:buNone/>
          </a:pPr>
          <a:r>
            <a:rPr lang="ar-EG" sz="3200" b="1" kern="1200" dirty="0">
              <a:solidFill>
                <a:schemeClr val="bg1"/>
              </a:solidFill>
              <a:latin typeface="Sakkal Majalla" panose="02000000000000000000" pitchFamily="2" charset="-78"/>
              <a:cs typeface="Sakkal Majalla" panose="02000000000000000000" pitchFamily="2" charset="-78"/>
            </a:rPr>
            <a:t>- يجب التحقق من مدى وجود أي انحياز في عمليات  اتخاذ القرارات. بأن تأخذ مؤسسات تطوير وتشغيل أنظمة  الذكاء الاصطناعي بالاعتبار إذا ما كان الأشخاص المشاركون في الذكاء الاصطناعي يتلقون معاملة متساوية</a:t>
          </a:r>
        </a:p>
      </dsp:txBody>
      <dsp:txXfrm>
        <a:off x="0" y="0"/>
        <a:ext cx="10515600" cy="46179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 تستخدم مؤسسة من المؤسسات أداة ذكاء اصطناعي أتمتة الفرز المبدئي للمتقدمين لوظيفة ما. وقد تم تدريب الأداة على بيانات من موظفي الشركة الحاليين الذين يشترك معظمهم في الخلفية العرقية نفسها.  ولهذا يتعلم نظام الذكاء الاصطناعي استخدام الاسم والجنسية كعوامل تمييزية عند ترشيح طلبات الوظيفة. وهو أمر كان يمكن تجنبه بإجراء عمليات تجريبية واختبار للنظام  ومعالجة الخلل عن طريق إيجاد توازن في بيانات التدريب أو استخدام حقول البيانات ذات العلاقة في موضوع التدريب. </a:t>
          </a:r>
        </a:p>
        <a:p>
          <a:pPr marL="0" lvl="0" indent="0" algn="just" defTabSz="17780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 بعد  وقوع كارثة طبيعية ، تستخدم وكالة الإنقاذ الحكومية نظام ذكاء اصطناعي لكي تحدد أكثر المجتمعات احتياجا للإغاثة  عن طريق تحليل بيانات وسائل التواصل الاجتماعي من عدة مواقع الكترونية. والمجتمعات ذات الانتشار الأقل للهواتف الذكية يعتبر محدود على وسائل التواصل الاجتماعي ، وهو ما قد ينجم عنه عدم تلقيهم الدعم المطلوب. </a:t>
          </a:r>
        </a:p>
        <a:p>
          <a:pPr marL="0" lvl="0" indent="0" algn="just" defTabSz="19558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يجب ألا تكون المساءلة عن مخرجات نظام الذكاء الاصطناعي في النظام نفسه</a:t>
          </a:r>
        </a:p>
        <a:p>
          <a:pPr marL="0" lvl="0" indent="0"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يجب المبادرة بجهود تُسهم مسبقاً في التعرّف على أية مخاطر هامة تتضمنها طبيعة النظام المُصمّم والحد من أثرها</a:t>
          </a:r>
        </a:p>
        <a:p>
          <a:pPr marL="0" lvl="0" indent="0"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يجب أن يتاح للأشخاص المشاركين والمتأثرين بأنشطة الذكاء الاصطناعي الاعتراض على القرارات المؤتمتة الهامة المتعلقة بهم، وأن يتمكنوا من اختيار عدم المشاركة عند الإمكان.</a:t>
          </a:r>
        </a:p>
        <a:p>
          <a:pPr marL="0" lvl="0" indent="0"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يجب ألا تقوم أنظمة الذكاء الاصطناعي بإصدار أحكام هامة بالنيابة عن الأشخاص المعنيين دون الحصول على موافقتهم المسبقة</a:t>
          </a:r>
        </a:p>
        <a:p>
          <a:pPr marL="0" lvl="0" indent="0" defTabSz="14224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a:p>
          <a:pPr marL="0" lvl="0" indent="0" defTabSz="14224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22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2254"/>
          <a:ext cx="10515600" cy="46134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 يجب تطوير أنظمة الذكاء الاصطناعي المرتبطة بالقرارات الهامة بواسطة فرق متعددة الخلفيات والخبرات تتمتع بالمعرفة والخبرات المناسبة</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 يجب أن تكون لمؤسسات تشغيل أنظمة الذكاء الاصطناعي دراية كافية بطبيعة أنظمة الذكاء الاصطناعي التي تستخدمها حتى تكون قادرة على معرفة ملاءمتها لحالة الاستخدام وذلك تحقيقاً لضمان المساءلة والشفافية</a:t>
          </a:r>
        </a:p>
        <a:p>
          <a:pPr marL="0" lvl="0" indent="0" defTabSz="1778000" rtl="1">
            <a:lnSpc>
              <a:spcPct val="90000"/>
            </a:lnSpc>
            <a:spcBef>
              <a:spcPct val="0"/>
            </a:spcBef>
            <a:spcAft>
              <a:spcPct val="35000"/>
            </a:spcAft>
            <a:buNone/>
          </a:pPr>
          <a:endParaRPr lang="ar-EG" sz="3200" kern="1200" dirty="0">
            <a:solidFill>
              <a:schemeClr val="bg1"/>
            </a:solidFill>
            <a:latin typeface="Sakkal Majalla" panose="02000000000000000000" pitchFamily="2" charset="-78"/>
            <a:cs typeface="Sakkal Majalla" panose="02000000000000000000" pitchFamily="2" charset="-78"/>
          </a:endParaRPr>
        </a:p>
        <a:p>
          <a:pPr marL="0" lvl="0" indent="0" defTabSz="1778000" rtl="1">
            <a:lnSpc>
              <a:spcPct val="90000"/>
            </a:lnSpc>
            <a:spcBef>
              <a:spcPct val="0"/>
            </a:spcBef>
            <a:spcAft>
              <a:spcPct val="35000"/>
            </a:spcAft>
            <a:buNone/>
          </a:pP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2254"/>
        <a:ext cx="10515600" cy="461347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C058E-145B-43A2-92B7-0888B1036E3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949A-3326-45CE-8E7E-79447A3C5C36}">
      <dsp:nvSpPr>
        <dsp:cNvPr id="0" name=""/>
        <dsp:cNvSpPr/>
      </dsp:nvSpPr>
      <dsp:spPr>
        <a:xfrm>
          <a:off x="0" y="0"/>
          <a:ext cx="10515600" cy="4617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b="1" kern="1200" dirty="0">
              <a:solidFill>
                <a:schemeClr val="bg1"/>
              </a:solidFill>
              <a:latin typeface="Sakkal Majalla" panose="02000000000000000000" pitchFamily="2" charset="-78"/>
              <a:cs typeface="Sakkal Majalla" panose="02000000000000000000" pitchFamily="2" charset="-78"/>
            </a:rPr>
            <a:t>لدى</a:t>
          </a:r>
          <a:r>
            <a:rPr lang="ar-EG" sz="3200" b="1" kern="1200" baseline="0" dirty="0">
              <a:solidFill>
                <a:schemeClr val="bg1"/>
              </a:solidFill>
              <a:latin typeface="Sakkal Majalla" panose="02000000000000000000" pitchFamily="2" charset="-78"/>
              <a:cs typeface="Sakkal Majalla" panose="02000000000000000000" pitchFamily="2" charset="-78"/>
            </a:rPr>
            <a:t> دولة ما خدمة حكومية تتعرف على الآباء المدينين بالمال لصندوق رعاية الأطفال ، لكن عمليات مطابقة بيانات المدينين غالبا ما تكون خاطئة بسبب وجود أخطاء هجائية في الأسماء أو نقص في البيانات ، مما يجعل النظام يستهدف بعض الأشخاص آليا بطريق الخطأ ويرفع قيمة الدفعات المستحقة عليهم أو حتى إيقاف الأجور. </a:t>
          </a:r>
        </a:p>
        <a:p>
          <a:pPr marL="0" lvl="0" indent="0" algn="just" defTabSz="1422400" rtl="1">
            <a:lnSpc>
              <a:spcPct val="90000"/>
            </a:lnSpc>
            <a:spcBef>
              <a:spcPct val="0"/>
            </a:spcBef>
            <a:spcAft>
              <a:spcPct val="35000"/>
            </a:spcAft>
            <a:buNone/>
          </a:pPr>
          <a:r>
            <a:rPr lang="ar-EG" sz="3200" b="1" kern="1200" baseline="0" dirty="0">
              <a:solidFill>
                <a:schemeClr val="bg1"/>
              </a:solidFill>
              <a:latin typeface="Sakkal Majalla" panose="02000000000000000000" pitchFamily="2" charset="-78"/>
              <a:cs typeface="Sakkal Majalla" panose="02000000000000000000" pitchFamily="2" charset="-78"/>
            </a:rPr>
            <a:t>تقوم إحدى كاميرات النقاط الحدودية بمسح ومراقبة الأشخاص بحثا عن إشارات تنبئ بخطر ما، وفي حالة أمراض مثل متلازمة توريت ( تقلص عضلات الوجه) ستخلط الكاميرا بين أعراض هذا المرض ومعايير تحديد المشتبه بهم ، وهو مثال على أخطاء قد تظهر بطرق متعددة</a:t>
          </a:r>
          <a:endParaRPr lang="ar-EG" sz="3200" b="1" kern="1200" dirty="0">
            <a:solidFill>
              <a:schemeClr val="bg1"/>
            </a:solidFill>
            <a:latin typeface="Sakkal Majalla" panose="02000000000000000000" pitchFamily="2" charset="-78"/>
            <a:cs typeface="Sakkal Majalla" panose="02000000000000000000" pitchFamily="2" charset="-78"/>
          </a:endParaRPr>
        </a:p>
      </dsp:txBody>
      <dsp:txXfrm>
        <a:off x="0" y="0"/>
        <a:ext cx="10515600" cy="461798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just" defTabSz="2044700" rtl="1">
            <a:lnSpc>
              <a:spcPct val="90000"/>
            </a:lnSpc>
            <a:spcBef>
              <a:spcPct val="0"/>
            </a:spcBef>
            <a:spcAft>
              <a:spcPct val="35000"/>
            </a:spcAft>
            <a:buNone/>
          </a:pPr>
          <a:r>
            <a:rPr lang="ar-EG" sz="4600" kern="1200" dirty="0">
              <a:solidFill>
                <a:schemeClr val="bg1"/>
              </a:solidFill>
              <a:latin typeface="Sakkal Majalla" panose="02000000000000000000" pitchFamily="2" charset="-78"/>
              <a:cs typeface="Sakkal Majalla" panose="02000000000000000000" pitchFamily="2" charset="-78"/>
            </a:rPr>
            <a:t>- يجب أن نشرح للأفراد قرارات ومنهجيات أنظمة الذكاء الاصطناعي التي تؤثر تأثيرًا حيويًا عليهم، إلى الحد الذي تسمح به التكنولوجيا المتوفرة. </a:t>
          </a:r>
        </a:p>
        <a:p>
          <a:pPr marL="0" lvl="0" indent="0" algn="just" defTabSz="2044700" rtl="1">
            <a:lnSpc>
              <a:spcPct val="90000"/>
            </a:lnSpc>
            <a:spcBef>
              <a:spcPct val="0"/>
            </a:spcBef>
            <a:spcAft>
              <a:spcPct val="35000"/>
            </a:spcAft>
            <a:buNone/>
          </a:pPr>
          <a:r>
            <a:rPr lang="ar-EG" sz="4600" kern="1200" dirty="0">
              <a:solidFill>
                <a:schemeClr val="bg1"/>
              </a:solidFill>
              <a:latin typeface="Sakkal Majalla" panose="02000000000000000000" pitchFamily="2" charset="-78"/>
              <a:cs typeface="Sakkal Majalla" panose="02000000000000000000" pitchFamily="2" charset="-78"/>
            </a:rPr>
            <a:t>- يجب توفير إمكانية التحقق من العوامل الأساسية التي تؤدي إلى اتخاذ أي قرار يمكن أن يؤثر تأثيرًا هاماً على الفرد. </a:t>
          </a:r>
        </a:p>
      </dsp:txBody>
      <dsp:txXfrm>
        <a:off x="0" y="0"/>
        <a:ext cx="10515600" cy="435133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39"/>
          <a:ext cx="10505330" cy="4793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قدم</a:t>
          </a:r>
          <a:r>
            <a:rPr lang="ar-EG" sz="3600" kern="1200" baseline="0" dirty="0">
              <a:solidFill>
                <a:schemeClr val="bg1"/>
              </a:solidFill>
              <a:latin typeface="Sakkal Majalla" panose="02000000000000000000" pitchFamily="2" charset="-78"/>
              <a:cs typeface="Sakkal Majalla" panose="02000000000000000000" pitchFamily="2" charset="-78"/>
            </a:rPr>
            <a:t> شخص طلبا للحصول على بطاقة ائتمانية، ولكن رفض طلبه، وتم إعلامه أن الخوارزميات قد أخذت تاريخه الائتماني وعمره ورمزه البريدي بالاعتبار، ولكن لم يتم إعلامه عن سبب رفض طلبه. </a:t>
          </a:r>
        </a:p>
        <a:p>
          <a:pPr marL="0" lvl="0" indent="0" algn="just" defTabSz="1600200" rtl="1">
            <a:lnSpc>
              <a:spcPct val="90000"/>
            </a:lnSpc>
            <a:spcBef>
              <a:spcPct val="0"/>
            </a:spcBef>
            <a:spcAft>
              <a:spcPct val="35000"/>
            </a:spcAft>
            <a:buNone/>
          </a:pPr>
          <a:r>
            <a:rPr lang="ar-EG" sz="3600" kern="1200" baseline="0" dirty="0">
              <a:solidFill>
                <a:schemeClr val="bg1"/>
              </a:solidFill>
              <a:latin typeface="Sakkal Majalla" panose="02000000000000000000" pitchFamily="2" charset="-78"/>
              <a:cs typeface="Sakkal Majalla" panose="02000000000000000000" pitchFamily="2" charset="-78"/>
            </a:rPr>
            <a:t>طلب مكتب الحماية المالية للمستهلكين في الولايات المتحدة من المؤسسات الائتمانية التي ترفض طلبات الحصول على الائتمان أن تشرح إلى مقدم الطلب السبب/أو الأسباب الأساسية وراء رفض الطلب )مثل »طول مدة الإقامة« أو »عمر المركبة  . يمكن التصريح بأن سبب الرفض أن مقدم الطلب أو الطلبات المشتركة أو الطرف المماثل لم يجمع نقاط الائتمان حسب نظام النقاط المعتمد في المؤسسة. </a:t>
          </a:r>
          <a:endParaRPr lang="ar-EG" sz="3600" kern="1200" dirty="0">
            <a:solidFill>
              <a:schemeClr val="bg1"/>
            </a:solidFill>
            <a:latin typeface="Sakkal Majalla" panose="02000000000000000000" pitchFamily="2" charset="-78"/>
            <a:cs typeface="Sakkal Majalla" panose="02000000000000000000" pitchFamily="2" charset="-78"/>
          </a:endParaRPr>
        </a:p>
      </dsp:txBody>
      <dsp:txXfrm>
        <a:off x="0" y="2339"/>
        <a:ext cx="10505330" cy="479318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just" defTabSz="1911350" rtl="1">
            <a:lnSpc>
              <a:spcPct val="90000"/>
            </a:lnSpc>
            <a:spcBef>
              <a:spcPct val="0"/>
            </a:spcBef>
            <a:spcAft>
              <a:spcPct val="35000"/>
            </a:spcAft>
            <a:buNone/>
          </a:pPr>
          <a:r>
            <a:rPr lang="ar-EG" sz="4300" kern="1200" dirty="0">
              <a:solidFill>
                <a:schemeClr val="bg1"/>
              </a:solidFill>
              <a:latin typeface="Sakkal Majalla" panose="02000000000000000000" pitchFamily="2" charset="-78"/>
              <a:cs typeface="Sakkal Majalla" panose="02000000000000000000" pitchFamily="2" charset="-78"/>
            </a:rPr>
            <a:t>-  يجب أن تضمن المؤسسات المشغلة لأنظمة الذكاء الاصطناعي وتتيح إمكانية تتبع جذور أي قرار هام اتخذته الأنظمة بشكل آلي، وخاصة القرارات التي قد تؤدي إلى وقوع خسائر أو أذى أو ضرر. </a:t>
          </a:r>
        </a:p>
        <a:p>
          <a:pPr marL="0" lvl="0" indent="0" algn="just" defTabSz="1911350" rtl="1">
            <a:lnSpc>
              <a:spcPct val="90000"/>
            </a:lnSpc>
            <a:spcBef>
              <a:spcPct val="0"/>
            </a:spcBef>
            <a:spcAft>
              <a:spcPct val="35000"/>
            </a:spcAft>
            <a:buNone/>
          </a:pPr>
          <a:r>
            <a:rPr lang="ar-EG" sz="4300" kern="1200" dirty="0">
              <a:solidFill>
                <a:schemeClr val="bg1"/>
              </a:solidFill>
              <a:latin typeface="Sakkal Majalla" panose="02000000000000000000" pitchFamily="2" charset="-78"/>
              <a:cs typeface="Sakkal Majalla" panose="02000000000000000000" pitchFamily="2" charset="-78"/>
            </a:rPr>
            <a:t>- يجب إعلام الناس بمستوى تفاعلهم مع أنظمة الذكاء الاصطناعي. </a:t>
          </a:r>
        </a:p>
        <a:p>
          <a:pPr marL="0" lvl="0" indent="0" algn="just" defTabSz="1911350" rtl="1">
            <a:lnSpc>
              <a:spcPct val="90000"/>
            </a:lnSpc>
            <a:spcBef>
              <a:spcPct val="0"/>
            </a:spcBef>
            <a:spcAft>
              <a:spcPct val="35000"/>
            </a:spcAft>
            <a:buNone/>
          </a:pPr>
          <a:endParaRPr lang="ar-EG" sz="43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435133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يجب أن تكون أنظمة الذكاء الاصطناعي آمنة كما يجب أن تسخر في خدمة وحماية الإنسانية</a:t>
          </a:r>
        </a:p>
      </dsp:txBody>
      <dsp:txXfrm>
        <a:off x="0" y="0"/>
        <a:ext cx="10515600" cy="472291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kern="1200" dirty="0">
              <a:solidFill>
                <a:schemeClr val="bg1"/>
              </a:solidFill>
              <a:latin typeface="Sakkal Majalla" panose="02000000000000000000" pitchFamily="2" charset="-78"/>
              <a:cs typeface="Sakkal Majalla" panose="02000000000000000000" pitchFamily="2" charset="-78"/>
            </a:rPr>
            <a:t>- سيكون أمن وأمان الناس، سواءٌ أكانوا مشغلين أم مستخدمين نهائيين، على قمة سلم الأولويات في تصميم أي نظام من أنظمة الذكاء الاصطناعي </a:t>
          </a:r>
        </a:p>
        <a:p>
          <a:pPr marL="0" lvl="0" indent="0" algn="just" defTabSz="1289050" rtl="1">
            <a:lnSpc>
              <a:spcPct val="90000"/>
            </a:lnSpc>
            <a:spcBef>
              <a:spcPct val="0"/>
            </a:spcBef>
            <a:spcAft>
              <a:spcPct val="35000"/>
            </a:spcAft>
            <a:buNone/>
          </a:pPr>
          <a:r>
            <a:rPr lang="ar-EG" sz="2900" kern="1200" dirty="0">
              <a:solidFill>
                <a:schemeClr val="bg1"/>
              </a:solidFill>
              <a:latin typeface="Sakkal Majalla" panose="02000000000000000000" pitchFamily="2" charset="-78"/>
              <a:cs typeface="Sakkal Majalla" panose="02000000000000000000" pitchFamily="2" charset="-78"/>
            </a:rPr>
            <a:t>- يجب إتاحة إمكانية التحقق من أمن أنظمة الذكاء الاصطناعي وإمكانية التحكم بها طوال فترة حياتها التشغيلية، إلى الحد الذي تسمح به التكنولوجيا </a:t>
          </a:r>
        </a:p>
        <a:p>
          <a:pPr marL="0" lvl="0" indent="0" algn="just" defTabSz="1289050" rtl="1">
            <a:lnSpc>
              <a:spcPct val="90000"/>
            </a:lnSpc>
            <a:spcBef>
              <a:spcPct val="0"/>
            </a:spcBef>
            <a:spcAft>
              <a:spcPct val="35000"/>
            </a:spcAft>
            <a:buNone/>
          </a:pPr>
          <a:r>
            <a:rPr lang="ar-EG" sz="2900" kern="1200" dirty="0">
              <a:solidFill>
                <a:schemeClr val="bg1"/>
              </a:solidFill>
              <a:latin typeface="Sakkal Majalla" panose="02000000000000000000" pitchFamily="2" charset="-78"/>
              <a:cs typeface="Sakkal Majalla" panose="02000000000000000000" pitchFamily="2" charset="-78"/>
            </a:rPr>
            <a:t>- يجب مراعاة أمان وخصوصية المستخدمين عند إيقاف تشغيل أنظمة الذكاء الاصطناعي</a:t>
          </a:r>
        </a:p>
        <a:p>
          <a:pPr marL="0" lvl="0" indent="0" algn="just" defTabSz="1289050" rtl="1">
            <a:lnSpc>
              <a:spcPct val="90000"/>
            </a:lnSpc>
            <a:spcBef>
              <a:spcPct val="0"/>
            </a:spcBef>
            <a:spcAft>
              <a:spcPct val="35000"/>
            </a:spcAft>
            <a:buNone/>
          </a:pPr>
          <a:r>
            <a:rPr lang="ar-EG" sz="2900" kern="1200" dirty="0">
              <a:solidFill>
                <a:schemeClr val="bg1"/>
              </a:solidFill>
              <a:latin typeface="Sakkal Majalla" panose="02000000000000000000" pitchFamily="2" charset="-78"/>
              <a:cs typeface="Sakkal Majalla" panose="02000000000000000000" pitchFamily="2" charset="-78"/>
            </a:rPr>
            <a:t> -  يجب إيلاء العناية الواجبة بأنظمة الذكاء الاصطناعي التي تؤثر مباشرةً على حياة الناس تأثيرًا حيويًا أثناء مراحل تصميمها </a:t>
          </a:r>
        </a:p>
        <a:p>
          <a:pPr marL="0" lvl="0" indent="0" algn="just" defTabSz="1289050" rtl="1">
            <a:lnSpc>
              <a:spcPct val="90000"/>
            </a:lnSpc>
            <a:spcBef>
              <a:spcPct val="0"/>
            </a:spcBef>
            <a:spcAft>
              <a:spcPct val="35000"/>
            </a:spcAft>
            <a:buNone/>
          </a:pPr>
          <a:r>
            <a:rPr lang="ar-EG" sz="2900" kern="1200" dirty="0">
              <a:solidFill>
                <a:schemeClr val="bg1"/>
              </a:solidFill>
              <a:latin typeface="Sakkal Majalla" panose="02000000000000000000" pitchFamily="2" charset="-78"/>
              <a:cs typeface="Sakkal Majalla" panose="02000000000000000000" pitchFamily="2" charset="-78"/>
            </a:rPr>
            <a:t>- يجب مراعاة إمكانية إبطال مثل هذه الأنظمة أو إلغاء قراراتها بواسطة الأشخاص المعنيين المخولين. </a:t>
          </a:r>
        </a:p>
      </dsp:txBody>
      <dsp:txXfrm>
        <a:off x="0" y="0"/>
        <a:ext cx="10515600" cy="47229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just" defTabSz="1511300" rtl="1">
            <a:lnSpc>
              <a:spcPct val="90000"/>
            </a:lnSpc>
            <a:spcBef>
              <a:spcPct val="0"/>
            </a:spcBef>
            <a:spcAft>
              <a:spcPct val="35000"/>
            </a:spcAft>
            <a:buNone/>
          </a:pPr>
          <a:r>
            <a:rPr lang="ar-EG" sz="3400" kern="1200" dirty="0">
              <a:solidFill>
                <a:schemeClr val="bg1"/>
              </a:solidFill>
              <a:latin typeface="Sakkal Majalla" panose="02000000000000000000" pitchFamily="2" charset="-78"/>
              <a:cs typeface="Sakkal Majalla" panose="02000000000000000000" pitchFamily="2" charset="-78"/>
            </a:rPr>
            <a:t>- يجب بناء أنظمة الذكاء الاصطناعي بهدف تقديم الخدمات والمعلومات وليس للخداع والتلاعب.</a:t>
          </a:r>
        </a:p>
        <a:p>
          <a:pPr marL="0" lvl="0" indent="0" algn="just" defTabSz="1511300" rtl="1">
            <a:lnSpc>
              <a:spcPct val="90000"/>
            </a:lnSpc>
            <a:spcBef>
              <a:spcPct val="0"/>
            </a:spcBef>
            <a:spcAft>
              <a:spcPct val="35000"/>
            </a:spcAft>
            <a:buNone/>
          </a:pPr>
          <a:r>
            <a:rPr lang="ar-EG" sz="3400" b="1" kern="1200" dirty="0">
              <a:solidFill>
                <a:schemeClr val="bg1"/>
              </a:solidFill>
              <a:latin typeface="Sakkal Majalla" panose="02000000000000000000" pitchFamily="2" charset="-78"/>
              <a:cs typeface="Sakkal Majalla" panose="02000000000000000000" pitchFamily="2" charset="-78"/>
            </a:rPr>
            <a:t>- </a:t>
          </a:r>
          <a:r>
            <a:rPr lang="ar-EG" sz="3400" kern="1200" dirty="0">
              <a:solidFill>
                <a:schemeClr val="bg1"/>
              </a:solidFill>
              <a:latin typeface="Sakkal Majalla" panose="02000000000000000000" pitchFamily="2" charset="-78"/>
              <a:cs typeface="Sakkal Majalla" panose="02000000000000000000" pitchFamily="2" charset="-78"/>
            </a:rPr>
            <a:t>على الدول التعاون لتجنب سباقات التسلح بالأسلحة ذاتية التحكم المميتة، كما يجب فرض الرقابة الشديدة على هذه الأسلحة</a:t>
          </a:r>
          <a:r>
            <a:rPr lang="ar-EG" sz="3400" b="1" kern="1200" dirty="0">
              <a:solidFill>
                <a:schemeClr val="bg1"/>
              </a:solidFill>
              <a:latin typeface="Sakkal Majalla" panose="02000000000000000000" pitchFamily="2" charset="-78"/>
              <a:cs typeface="Sakkal Majalla" panose="02000000000000000000" pitchFamily="2" charset="-78"/>
            </a:rPr>
            <a:t>. </a:t>
          </a:r>
        </a:p>
        <a:p>
          <a:pPr marL="0" lvl="0" indent="0" algn="just" defTabSz="1511300" rtl="1">
            <a:lnSpc>
              <a:spcPct val="90000"/>
            </a:lnSpc>
            <a:spcBef>
              <a:spcPct val="0"/>
            </a:spcBef>
            <a:spcAft>
              <a:spcPct val="35000"/>
            </a:spcAft>
            <a:buNone/>
          </a:pPr>
          <a:r>
            <a:rPr lang="ar-EG" sz="3400" b="1" kern="1200" dirty="0">
              <a:solidFill>
                <a:schemeClr val="bg1"/>
              </a:solidFill>
              <a:latin typeface="Sakkal Majalla" panose="02000000000000000000" pitchFamily="2" charset="-78"/>
              <a:cs typeface="Sakkal Majalla" panose="02000000000000000000" pitchFamily="2" charset="-78"/>
            </a:rPr>
            <a:t>- </a:t>
          </a:r>
          <a:r>
            <a:rPr lang="ar-EG" sz="3400" kern="1200" dirty="0">
              <a:solidFill>
                <a:schemeClr val="bg1"/>
              </a:solidFill>
              <a:latin typeface="Sakkal Majalla" panose="02000000000000000000" pitchFamily="2" charset="-78"/>
              <a:cs typeface="Sakkal Majalla" panose="02000000000000000000" pitchFamily="2" charset="-78"/>
            </a:rPr>
            <a:t>يجب تعزيز التعاون الفعال لتجنب تجاهل معايير السلامة</a:t>
          </a:r>
          <a:r>
            <a:rPr lang="ar-EG" sz="3400" b="1" kern="1200" dirty="0">
              <a:solidFill>
                <a:schemeClr val="bg1"/>
              </a:solidFill>
              <a:latin typeface="Sakkal Majalla" panose="02000000000000000000" pitchFamily="2" charset="-78"/>
              <a:cs typeface="Sakkal Majalla" panose="02000000000000000000" pitchFamily="2" charset="-78"/>
            </a:rPr>
            <a:t>.</a:t>
          </a:r>
        </a:p>
        <a:p>
          <a:pPr marL="0" lvl="0" indent="0" algn="just" defTabSz="1511300" rtl="1">
            <a:lnSpc>
              <a:spcPct val="90000"/>
            </a:lnSpc>
            <a:spcBef>
              <a:spcPct val="0"/>
            </a:spcBef>
            <a:spcAft>
              <a:spcPct val="35000"/>
            </a:spcAft>
            <a:buNone/>
          </a:pPr>
          <a:r>
            <a:rPr lang="ar-EG" sz="3400" b="1" kern="1200" dirty="0">
              <a:solidFill>
                <a:schemeClr val="bg1"/>
              </a:solidFill>
              <a:latin typeface="Sakkal Majalla" panose="02000000000000000000" pitchFamily="2" charset="-78"/>
              <a:cs typeface="Sakkal Majalla" panose="02000000000000000000" pitchFamily="2" charset="-78"/>
            </a:rPr>
            <a:t>- </a:t>
          </a:r>
          <a:r>
            <a:rPr lang="ar-EG" sz="3400" kern="1200" dirty="0">
              <a:solidFill>
                <a:schemeClr val="bg1"/>
              </a:solidFill>
              <a:latin typeface="Sakkal Majalla" panose="02000000000000000000" pitchFamily="2" charset="-78"/>
              <a:cs typeface="Sakkal Majalla" panose="02000000000000000000" pitchFamily="2" charset="-78"/>
            </a:rPr>
            <a:t>يجب أن تقوم الأنظمة المُصممة لتوفير المعلومات للقرارات الهامة بهذه الوظيفة بموضوعية </a:t>
          </a:r>
        </a:p>
      </dsp:txBody>
      <dsp:txXfrm>
        <a:off x="0" y="0"/>
        <a:ext cx="10515600" cy="472291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r"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يجب أن يكون الذكاء الاصطناعي نافعًا للبشرية وأن ينسجم مع القيم الإنسانية، على الأمدين القصير والبعيد </a:t>
          </a:r>
        </a:p>
      </dsp:txBody>
      <dsp:txXfrm>
        <a:off x="0" y="0"/>
        <a:ext cx="10515600" cy="47229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يجب أن ينفع الذكاء الاصطناعي كافة أفراد المجتمع، كما يجب أن تُطبق عليه الحوكمة عالمياً، مع احترام كرامة الأفراد وحقوقهم</a:t>
          </a:r>
        </a:p>
      </dsp:txBody>
      <dsp:txXfrm>
        <a:off x="0" y="0"/>
        <a:ext cx="10515600" cy="472291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b="1" kern="1200" dirty="0">
              <a:solidFill>
                <a:schemeClr val="bg1"/>
              </a:solidFill>
              <a:latin typeface="Sakkal Majalla" panose="02000000000000000000" pitchFamily="2" charset="-78"/>
              <a:cs typeface="Sakkal Majalla" panose="02000000000000000000" pitchFamily="2" charset="-78"/>
            </a:rPr>
            <a:t>- </a:t>
          </a:r>
          <a:r>
            <a:rPr lang="ar-EG" sz="4000" kern="1200" dirty="0">
              <a:solidFill>
                <a:schemeClr val="bg1"/>
              </a:solidFill>
              <a:latin typeface="Sakkal Majalla" panose="02000000000000000000" pitchFamily="2" charset="-78"/>
              <a:cs typeface="Sakkal Majalla" panose="02000000000000000000" pitchFamily="2" charset="-78"/>
            </a:rPr>
            <a:t>يجب أن يطوّر الذكاء الاصطناعي المجتمع، ويجب إشراك أفراد المجتمع بشكل يمثلهم لتشكيل ملامح تطور الذكاء الاصطناعي.</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 يجب أن تحتفظ البشرية بقدرتها على أن تحكم نفسها وتتخذ القرار النهائي في شؤونها، على أن يكون الذكاء الاصطناعي مسانداً لذلك.</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 يجب أن تتوافق أنظمة الذكاء الاصطناعي مع الأعراف والمعايير الدولية فيما يتعلق بالقيم الإنسانية وحقوق الأفراد والسلوكيات المقبولة. </a:t>
          </a:r>
        </a:p>
      </dsp:txBody>
      <dsp:txXfrm>
        <a:off x="0" y="0"/>
        <a:ext cx="10515600" cy="472291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06"/>
          <a:ext cx="10515600" cy="4718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يجب أن تحترم أنظمة الذكاء الاصطناعي الخصوصية وتستخدم الحد الأدنى الضروري من التدخل</a:t>
          </a:r>
        </a:p>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يجب أن تتبنى أنظمة الذكاء الاصطناعي أعلى معايير أمن وحوكمة البيانات لحماية المعلومات الشخصية</a:t>
          </a:r>
        </a:p>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يجب عدم استعمال تقنيات المراقبة أو تقنيات الأخرى بشكل ينتهك المعايير المتعارف عليها دوليًا و/أو فيما يخص الخصوصية والقيم الإنسانية وحقوق الأفراد</a:t>
          </a:r>
        </a:p>
        <a:p>
          <a:pPr marL="0" lvl="0" indent="0" algn="just" defTabSz="16002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2306"/>
        <a:ext cx="10515600" cy="471830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23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2306"/>
          <a:ext cx="10515600" cy="4718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تنسيق تطوير أنظمة الذكاء الاصطناعي عن طريق الاستجابة لأثره على التوظيف</a:t>
          </a:r>
        </a:p>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استخدام الذكاء الاصطناعي لمساعدة البشر على تحقيق ذاتهم وعلى الازدهار عقليًا وعاطفيًا واقتصاديًا إلى جانب الذكاء الاصطناعي</a:t>
          </a:r>
        </a:p>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توفير التدريب والفرص والأدوات للجميع</a:t>
          </a:r>
        </a:p>
        <a:p>
          <a:pPr marL="0" lvl="0" indent="0" algn="just" defTabSz="1600200" rtl="1">
            <a:lnSpc>
              <a:spcPct val="90000"/>
            </a:lnSpc>
            <a:spcBef>
              <a:spcPct val="0"/>
            </a:spcBef>
            <a:spcAft>
              <a:spcPct val="35000"/>
            </a:spcAft>
            <a:buNone/>
          </a:pPr>
          <a:r>
            <a:rPr lang="ar-EG" sz="3600" b="1" kern="1200" dirty="0">
              <a:solidFill>
                <a:schemeClr val="bg1"/>
              </a:solidFill>
              <a:latin typeface="Sakkal Majalla" panose="02000000000000000000" pitchFamily="2" charset="-78"/>
              <a:cs typeface="Sakkal Majalla" panose="02000000000000000000" pitchFamily="2" charset="-78"/>
            </a:rPr>
            <a:t>- يجب أن يتطور التعليم ليعكس أحدث المستجدات في مجال الذكاء الاصطناعي مما سيسمح للناس بالتكيف مع التغييرات المجتمعية الناجمة عنه. </a:t>
          </a:r>
        </a:p>
        <a:p>
          <a:pPr marL="0" lvl="0" indent="0" algn="just" defTabSz="16002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2306"/>
        <a:ext cx="10515600" cy="471830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722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b="1" kern="1200" dirty="0">
              <a:solidFill>
                <a:schemeClr val="bg1"/>
              </a:solidFill>
              <a:latin typeface="Sakkal Majalla" panose="02000000000000000000" pitchFamily="2" charset="-78"/>
              <a:cs typeface="Sakkal Majalla" panose="02000000000000000000" pitchFamily="2" charset="-78"/>
            </a:rPr>
            <a:t>-  يجب تشجيع جهود التعاون الدولي لضمان حوكمة الذكاء الاصطناعي بشكل آمن.</a:t>
          </a:r>
        </a:p>
        <a:p>
          <a:pPr marL="0" lvl="0" indent="0" algn="just" defTabSz="1955800" rtl="1">
            <a:lnSpc>
              <a:spcPct val="90000"/>
            </a:lnSpc>
            <a:spcBef>
              <a:spcPct val="0"/>
            </a:spcBef>
            <a:spcAft>
              <a:spcPct val="35000"/>
            </a:spcAft>
            <a:buNone/>
          </a:pPr>
          <a:r>
            <a:rPr lang="ar-EG" sz="4400" b="1" kern="1200" dirty="0">
              <a:solidFill>
                <a:schemeClr val="bg1"/>
              </a:solidFill>
              <a:latin typeface="Sakkal Majalla" panose="02000000000000000000" pitchFamily="2" charset="-78"/>
              <a:cs typeface="Sakkal Majalla" panose="02000000000000000000" pitchFamily="2" charset="-78"/>
            </a:rPr>
            <a:t>- ستساهم الحكومة في إرساء أفضل الممارسات والمعايير المعترف بها دوليًا الخاصة بالذكاء الاصطناعي، والالتزام بها بعد إرسائها. </a:t>
          </a:r>
        </a:p>
        <a:p>
          <a:pPr marL="0" lvl="0" indent="0" algn="just" defTabSz="1955800" rtl="1">
            <a:lnSpc>
              <a:spcPct val="90000"/>
            </a:lnSpc>
            <a:spcBef>
              <a:spcPct val="0"/>
            </a:spcBef>
            <a:spcAft>
              <a:spcPct val="35000"/>
            </a:spcAft>
            <a:buNone/>
          </a:pPr>
          <a:endParaRPr lang="ar-EG" sz="2400" kern="1200" dirty="0">
            <a:solidFill>
              <a:schemeClr val="bg1"/>
            </a:solidFill>
            <a:latin typeface="Sakkal Majalla" panose="02000000000000000000" pitchFamily="2" charset="-78"/>
            <a:cs typeface="Sakkal Majalla" panose="02000000000000000000" pitchFamily="2" charset="-78"/>
          </a:endParaRPr>
        </a:p>
      </dsp:txBody>
      <dsp:txXfrm>
        <a:off x="0" y="0"/>
        <a:ext cx="10515600" cy="472291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57034" y="-38831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السابعة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7271"/>
    </mc:Choice>
    <mc:Fallback xmlns="">
      <p:transition spd="slow" advTm="372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السابعة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1514007"/>
            <a:ext cx="10515600" cy="4662956"/>
          </a:xfrm>
        </p:spPr>
        <p:txBody>
          <a:bodyPr>
            <a:normAutofit/>
          </a:bodyPr>
          <a:lstStyle/>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أخلاقيات الذكاء الاصطناعي </a:t>
            </a:r>
          </a:p>
          <a:p>
            <a:pPr algn="just" rtl="1">
              <a:buFont typeface="Wingdings" panose="05000000000000000000" pitchFamily="2" charset="2"/>
              <a:buChar char="Ø"/>
            </a:pPr>
            <a:r>
              <a:rPr lang="ar-EG" sz="4000" dirty="0">
                <a:solidFill>
                  <a:schemeClr val="bg1"/>
                </a:solidFill>
                <a:latin typeface="Sakkal Majalla" panose="02000000000000000000" pitchFamily="2" charset="-78"/>
                <a:cs typeface="Sakkal Majalla" panose="02000000000000000000" pitchFamily="2" charset="-78"/>
              </a:rPr>
              <a:t> مبادئ استخدام الذكاء الاصطناعي في دبي</a:t>
            </a:r>
          </a:p>
          <a:p>
            <a:pPr lvl="1" algn="just"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الأخلاقيات </a:t>
            </a:r>
          </a:p>
          <a:p>
            <a:pPr lvl="1" algn="just"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الأمان </a:t>
            </a:r>
          </a:p>
          <a:p>
            <a:pPr lvl="1" algn="just"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البشرية </a:t>
            </a:r>
          </a:p>
          <a:p>
            <a:pPr lvl="1" algn="just"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الشمولية  </a:t>
            </a:r>
          </a:p>
          <a:p>
            <a:pPr lvl="2" algn="just" rtl="1"/>
            <a:endParaRPr lang="ar-EG" sz="36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61719438"/>
      </p:ext>
    </p:extLst>
  </p:cSld>
  <p:clrMapOvr>
    <a:masterClrMapping/>
  </p:clrMapOvr>
  <mc:AlternateContent xmlns:mc="http://schemas.openxmlformats.org/markup-compatibility/2006" xmlns:p14="http://schemas.microsoft.com/office/powerpoint/2010/main">
    <mc:Choice Requires="p14">
      <p:transition spd="slow" p14:dur="2000" advTm="48406"/>
    </mc:Choice>
    <mc:Fallback xmlns="">
      <p:transition spd="slow" advTm="484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أخلاقيات الذكاء الاصطناعي  </a:t>
            </a:r>
          </a:p>
        </p:txBody>
      </p:sp>
      <p:graphicFrame>
        <p:nvGraphicFramePr>
          <p:cNvPr id="4" name="عنصر نائب للمحتوى 3">
            <a:extLst>
              <a:ext uri="{FF2B5EF4-FFF2-40B4-BE49-F238E27FC236}">
                <a16:creationId xmlns:a16="http://schemas.microsoft.com/office/drawing/2014/main" id="{10D4325C-983E-2EBF-CA5D-F026D3592432}"/>
              </a:ext>
            </a:extLst>
          </p:cNvPr>
          <p:cNvGraphicFramePr>
            <a:graphicFrameLocks noGrp="1"/>
          </p:cNvGraphicFramePr>
          <p:nvPr>
            <p:ph idx="1"/>
            <p:extLst>
              <p:ext uri="{D42A27DB-BD31-4B8C-83A1-F6EECF244321}">
                <p14:modId xmlns:p14="http://schemas.microsoft.com/office/powerpoint/2010/main" val="2688585625"/>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335003"/>
      </p:ext>
    </p:extLst>
  </p:cSld>
  <p:clrMapOvr>
    <a:masterClrMapping/>
  </p:clrMapOvr>
  <mc:AlternateContent xmlns:mc="http://schemas.openxmlformats.org/markup-compatibility/2006" xmlns:p14="http://schemas.microsoft.com/office/powerpoint/2010/main">
    <mc:Choice Requires="p14">
      <p:transition spd="slow" p14:dur="2000" advTm="45821"/>
    </mc:Choice>
    <mc:Fallback xmlns="">
      <p:transition spd="slow" advTm="458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3912652753"/>
              </p:ext>
            </p:extLst>
          </p:nvPr>
        </p:nvGraphicFramePr>
        <p:xfrm>
          <a:off x="838200" y="869430"/>
          <a:ext cx="10515600"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184736"/>
      </p:ext>
    </p:extLst>
  </p:cSld>
  <p:clrMapOvr>
    <a:masterClrMapping/>
  </p:clrMapOvr>
  <mc:AlternateContent xmlns:mc="http://schemas.openxmlformats.org/markup-compatibility/2006" xmlns:p14="http://schemas.microsoft.com/office/powerpoint/2010/main">
    <mc:Choice Requires="p14">
      <p:transition spd="slow" p14:dur="2000" advTm="51550"/>
    </mc:Choice>
    <mc:Fallback xmlns="">
      <p:transition spd="slow" advTm="515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1102365762"/>
              </p:ext>
            </p:extLst>
          </p:nvPr>
        </p:nvGraphicFramePr>
        <p:xfrm>
          <a:off x="1813810" y="869430"/>
          <a:ext cx="9539990"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697444"/>
      </p:ext>
    </p:extLst>
  </p:cSld>
  <p:clrMapOvr>
    <a:masterClrMapping/>
  </p:clrMapOvr>
  <mc:AlternateContent xmlns:mc="http://schemas.openxmlformats.org/markup-compatibility/2006" xmlns:p14="http://schemas.microsoft.com/office/powerpoint/2010/main">
    <mc:Choice Requires="p14">
      <p:transition spd="slow" p14:dur="2000" advTm="38228"/>
    </mc:Choice>
    <mc:Fallback xmlns="">
      <p:transition spd="slow" advTm="382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3499807346"/>
              </p:ext>
            </p:extLst>
          </p:nvPr>
        </p:nvGraphicFramePr>
        <p:xfrm>
          <a:off x="1439056" y="869430"/>
          <a:ext cx="9914744" cy="5307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9245254"/>
      </p:ext>
    </p:extLst>
  </p:cSld>
  <p:clrMapOvr>
    <a:masterClrMapping/>
  </p:clrMapOvr>
  <mc:AlternateContent xmlns:mc="http://schemas.openxmlformats.org/markup-compatibility/2006" xmlns:p14="http://schemas.microsoft.com/office/powerpoint/2010/main">
    <mc:Choice Requires="p14">
      <p:transition spd="slow" p14:dur="2000" advTm="53704"/>
    </mc:Choice>
    <mc:Fallback xmlns="">
      <p:transition spd="slow" advTm="537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مبادئ استخدام الذكاء الاصطناعي في دبي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3480856561"/>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mc:AlternateContent xmlns:mc="http://schemas.openxmlformats.org/markup-compatibility/2006" xmlns:p14="http://schemas.microsoft.com/office/powerpoint/2010/main">
    <mc:Choice Requires="p14">
      <p:transition spd="slow" p14:dur="2000" advTm="66803"/>
    </mc:Choice>
    <mc:Fallback xmlns="">
      <p:transition spd="slow" advTm="668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مبادئ استخدام الذكاء الاصطناعي في دبي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365851120"/>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8461336"/>
      </p:ext>
    </p:extLst>
  </p:cSld>
  <p:clrMapOvr>
    <a:masterClrMapping/>
  </p:clrMapOvr>
  <mc:AlternateContent xmlns:mc="http://schemas.openxmlformats.org/markup-compatibility/2006" xmlns:p14="http://schemas.microsoft.com/office/powerpoint/2010/main">
    <mc:Choice Requires="p14">
      <p:transition spd="slow" p14:dur="2000" advTm="37645"/>
    </mc:Choice>
    <mc:Fallback xmlns="">
      <p:transition spd="slow" advTm="376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17057DC6-6B6F-2B75-961A-9A79B72A3A33}"/>
              </a:ext>
            </a:extLst>
          </p:cNvPr>
          <p:cNvGraphicFramePr/>
          <p:nvPr>
            <p:extLst>
              <p:ext uri="{D42A27DB-BD31-4B8C-83A1-F6EECF244321}">
                <p14:modId xmlns:p14="http://schemas.microsoft.com/office/powerpoint/2010/main" val="110193069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4592410"/>
      </p:ext>
    </p:extLst>
  </p:cSld>
  <p:clrMapOvr>
    <a:masterClrMapping/>
  </p:clrMapOvr>
  <mc:AlternateContent xmlns:mc="http://schemas.openxmlformats.org/markup-compatibility/2006" xmlns:p14="http://schemas.microsoft.com/office/powerpoint/2010/main">
    <mc:Choice Requires="p14">
      <p:transition spd="slow" p14:dur="2000" advTm="18509"/>
    </mc:Choice>
    <mc:Fallback xmlns="">
      <p:transition spd="slow" advTm="185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أولا : الأخلاقيات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8728969"/>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961252"/>
      </p:ext>
    </p:extLst>
  </p:cSld>
  <p:clrMapOvr>
    <a:masterClrMapping/>
  </p:clrMapOvr>
  <mc:AlternateContent xmlns:mc="http://schemas.openxmlformats.org/markup-compatibility/2006" xmlns:p14="http://schemas.microsoft.com/office/powerpoint/2010/main">
    <mc:Choice Requires="p14">
      <p:transition spd="slow" p14:dur="2000" advTm="17233"/>
    </mc:Choice>
    <mc:Fallback xmlns="">
      <p:transition spd="slow" advTm="1723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1-أنظمة الذكاء الاصطناعي عادلة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1529646016"/>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122383"/>
      </p:ext>
    </p:extLst>
  </p:cSld>
  <p:clrMapOvr>
    <a:masterClrMapping/>
  </p:clrMapOvr>
  <mc:AlternateContent xmlns:mc="http://schemas.openxmlformats.org/markup-compatibility/2006" xmlns:p14="http://schemas.microsoft.com/office/powerpoint/2010/main">
    <mc:Choice Requires="p14">
      <p:transition spd="slow" p14:dur="2000" advTm="91649"/>
    </mc:Choice>
    <mc:Fallback xmlns="">
      <p:transition spd="slow" advTm="9164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982230832"/>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9522403"/>
      </p:ext>
    </p:extLst>
  </p:cSld>
  <p:clrMapOvr>
    <a:masterClrMapping/>
  </p:clrMapOvr>
  <mc:AlternateContent xmlns:mc="http://schemas.openxmlformats.org/markup-compatibility/2006" xmlns:p14="http://schemas.microsoft.com/office/powerpoint/2010/main">
    <mc:Choice Requires="p14">
      <p:transition spd="slow" p14:dur="2000" advTm="117071"/>
    </mc:Choice>
    <mc:Fallback xmlns="">
      <p:transition spd="slow" advTm="1170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2689114359"/>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8080709"/>
      </p:ext>
    </p:extLst>
  </p:cSld>
  <p:clrMapOvr>
    <a:masterClrMapping/>
  </p:clrMapOvr>
  <mc:AlternateContent xmlns:mc="http://schemas.openxmlformats.org/markup-compatibility/2006" xmlns:p14="http://schemas.microsoft.com/office/powerpoint/2010/main">
    <mc:Choice Requires="p14">
      <p:transition spd="slow" p14:dur="2000" advTm="80171"/>
    </mc:Choice>
    <mc:Fallback xmlns="">
      <p:transition spd="slow" advTm="801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2- أنظمة الذكاء الاصطناعي قابلة للمساءلة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2088726185"/>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4777707"/>
      </p:ext>
    </p:extLst>
  </p:cSld>
  <p:clrMapOvr>
    <a:masterClrMapping/>
  </p:clrMapOvr>
  <mc:AlternateContent xmlns:mc="http://schemas.openxmlformats.org/markup-compatibility/2006" xmlns:p14="http://schemas.microsoft.com/office/powerpoint/2010/main">
    <mc:Choice Requires="p14">
      <p:transition spd="slow" p14:dur="2000" advTm="85112"/>
    </mc:Choice>
    <mc:Fallback xmlns="">
      <p:transition spd="slow" advTm="851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2- أنظمة الذكاء الاصطناعي قابلة للمساءلة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882243591"/>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463515"/>
      </p:ext>
    </p:extLst>
  </p:cSld>
  <p:clrMapOvr>
    <a:masterClrMapping/>
  </p:clrMapOvr>
  <mc:AlternateContent xmlns:mc="http://schemas.openxmlformats.org/markup-compatibility/2006" xmlns:p14="http://schemas.microsoft.com/office/powerpoint/2010/main">
    <mc:Choice Requires="p14">
      <p:transition spd="slow" p14:dur="2000" advTm="42437"/>
    </mc:Choice>
    <mc:Fallback xmlns="">
      <p:transition spd="slow" advTm="4243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4213319466"/>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3915607"/>
      </p:ext>
    </p:extLst>
  </p:cSld>
  <p:clrMapOvr>
    <a:masterClrMapping/>
  </p:clrMapOvr>
  <mc:AlternateContent xmlns:mc="http://schemas.openxmlformats.org/markup-compatibility/2006" xmlns:p14="http://schemas.microsoft.com/office/powerpoint/2010/main">
    <mc:Choice Requires="p14">
      <p:transition spd="slow" p14:dur="2000" advTm="166690"/>
    </mc:Choice>
    <mc:Fallback xmlns="">
      <p:transition spd="slow" advTm="1666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3-  أنظمة الذكاء الاصطناعي قابلة للشرح تقنيا قدر الإمكان</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6050024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126553"/>
      </p:ext>
    </p:extLst>
  </p:cSld>
  <p:clrMapOvr>
    <a:masterClrMapping/>
  </p:clrMapOvr>
  <mc:AlternateContent xmlns:mc="http://schemas.openxmlformats.org/markup-compatibility/2006" xmlns:p14="http://schemas.microsoft.com/office/powerpoint/2010/main">
    <mc:Choice Requires="p14">
      <p:transition spd="slow" p14:dur="2000" advTm="46888"/>
    </mc:Choice>
    <mc:Fallback xmlns="">
      <p:transition spd="slow" advTm="468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مثال</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368833753"/>
              </p:ext>
            </p:extLst>
          </p:nvPr>
        </p:nvGraphicFramePr>
        <p:xfrm>
          <a:off x="838200" y="1379095"/>
          <a:ext cx="10515600" cy="4797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349340"/>
      </p:ext>
    </p:extLst>
  </p:cSld>
  <p:clrMapOvr>
    <a:masterClrMapping/>
  </p:clrMapOvr>
  <mc:AlternateContent xmlns:mc="http://schemas.openxmlformats.org/markup-compatibility/2006" xmlns:p14="http://schemas.microsoft.com/office/powerpoint/2010/main">
    <mc:Choice Requires="p14">
      <p:transition spd="slow" p14:dur="2000" advTm="92465"/>
    </mc:Choice>
    <mc:Fallback xmlns="">
      <p:transition spd="slow" advTm="924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4- أنظمة الذكاء الاصطناعي تتمتع بالشفافية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35026135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1297029"/>
      </p:ext>
    </p:extLst>
  </p:cSld>
  <p:clrMapOvr>
    <a:masterClrMapping/>
  </p:clrMapOvr>
  <mc:AlternateContent xmlns:mc="http://schemas.openxmlformats.org/markup-compatibility/2006" xmlns:p14="http://schemas.microsoft.com/office/powerpoint/2010/main">
    <mc:Choice Requires="p14">
      <p:transition spd="slow" p14:dur="2000" advTm="40774"/>
    </mc:Choice>
    <mc:Fallback xmlns="">
      <p:transition spd="slow" advTm="407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a:bodyPr>
          <a:lstStyle/>
          <a:p>
            <a:pPr algn="r" rtl="1"/>
            <a:r>
              <a:rPr lang="ar-EG" dirty="0">
                <a:solidFill>
                  <a:schemeClr val="accent5"/>
                </a:solidFill>
                <a:latin typeface="Sakkal Majalla" panose="02000000000000000000" pitchFamily="2" charset="-78"/>
                <a:cs typeface="Sakkal Majalla" panose="02000000000000000000" pitchFamily="2" charset="-78"/>
              </a:rPr>
              <a:t>ثانيا: الأمان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2102028913"/>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0807089"/>
      </p:ext>
    </p:extLst>
  </p:cSld>
  <p:clrMapOvr>
    <a:masterClrMapping/>
  </p:clrMapOvr>
  <mc:AlternateContent xmlns:mc="http://schemas.openxmlformats.org/markup-compatibility/2006" xmlns:p14="http://schemas.microsoft.com/office/powerpoint/2010/main">
    <mc:Choice Requires="p14">
      <p:transition spd="slow" p14:dur="2000" advTm="20812"/>
    </mc:Choice>
    <mc:Fallback xmlns="">
      <p:transition spd="slow" advTm="208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1- أنظمة الذكاء الاصطناعي آمنة وخاضعة للتحكم من البشر</a:t>
            </a: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320434913"/>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6721744"/>
      </p:ext>
    </p:extLst>
  </p:cSld>
  <p:clrMapOvr>
    <a:masterClrMapping/>
  </p:clrMapOvr>
  <mc:AlternateContent xmlns:mc="http://schemas.openxmlformats.org/markup-compatibility/2006" xmlns:p14="http://schemas.microsoft.com/office/powerpoint/2010/main">
    <mc:Choice Requires="p14">
      <p:transition spd="slow" p14:dur="2000" advTm="109236"/>
    </mc:Choice>
    <mc:Fallback xmlns="">
      <p:transition spd="slow" advTm="1092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2- عدم تمكين أنظمة الذكاء الاصطناعي من إلحاق أي أذى أو تخريب أو تضليل البشر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730043181"/>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0053820"/>
      </p:ext>
    </p:extLst>
  </p:cSld>
  <p:clrMapOvr>
    <a:masterClrMapping/>
  </p:clrMapOvr>
  <mc:AlternateContent xmlns:mc="http://schemas.openxmlformats.org/markup-compatibility/2006" xmlns:p14="http://schemas.microsoft.com/office/powerpoint/2010/main">
    <mc:Choice Requires="p14">
      <p:transition spd="slow" p14:dur="2000" advTm="60017"/>
    </mc:Choice>
    <mc:Fallback xmlns="">
      <p:transition spd="slow" advTm="6001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ثالثا: البشرية</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618544047"/>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5724617"/>
      </p:ext>
    </p:extLst>
  </p:cSld>
  <p:clrMapOvr>
    <a:masterClrMapping/>
  </p:clrMapOvr>
  <mc:AlternateContent xmlns:mc="http://schemas.openxmlformats.org/markup-compatibility/2006" xmlns:p14="http://schemas.microsoft.com/office/powerpoint/2010/main">
    <mc:Choice Requires="p14">
      <p:transition spd="slow" p14:dur="2000" advTm="28061"/>
    </mc:Choice>
    <mc:Fallback xmlns="">
      <p:transition spd="slow" advTm="280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رابعا: الشمولية</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675233"/>
      </p:ext>
    </p:extLst>
  </p:cSld>
  <p:clrMapOvr>
    <a:masterClrMapping/>
  </p:clrMapOvr>
  <mc:AlternateContent xmlns:mc="http://schemas.openxmlformats.org/markup-compatibility/2006" xmlns:p14="http://schemas.microsoft.com/office/powerpoint/2010/main">
    <mc:Choice Requires="p14">
      <p:transition spd="slow" p14:dur="2000" advTm="19655"/>
    </mc:Choice>
    <mc:Fallback xmlns="">
      <p:transition spd="slow" advTm="1965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1- تعزيز قيم الإنسانية والحرية والاحترام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154530470"/>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4300775"/>
      </p:ext>
    </p:extLst>
  </p:cSld>
  <p:clrMapOvr>
    <a:masterClrMapping/>
  </p:clrMapOvr>
  <mc:AlternateContent xmlns:mc="http://schemas.openxmlformats.org/markup-compatibility/2006" xmlns:p14="http://schemas.microsoft.com/office/powerpoint/2010/main">
    <mc:Choice Requires="p14">
      <p:transition spd="slow" p14:dur="2000" advTm="53864"/>
    </mc:Choice>
    <mc:Fallback xmlns="">
      <p:transition spd="slow" advTm="5386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2- احترام خصوصية الأفراد</a:t>
            </a: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2377699163"/>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4363867"/>
      </p:ext>
    </p:extLst>
  </p:cSld>
  <p:clrMapOvr>
    <a:masterClrMapping/>
  </p:clrMapOvr>
  <mc:AlternateContent xmlns:mc="http://schemas.openxmlformats.org/markup-compatibility/2006" xmlns:p14="http://schemas.microsoft.com/office/powerpoint/2010/main">
    <mc:Choice Requires="p14">
      <p:transition spd="slow" p14:dur="2000" advTm="47165"/>
    </mc:Choice>
    <mc:Fallback xmlns="">
      <p:transition spd="slow" advTm="4716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fontScale="90000"/>
          </a:bodyPr>
          <a:lstStyle/>
          <a:p>
            <a:pPr algn="r" rtl="1"/>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3- مشاركة منافع الذكاء الاصطناعي مع جميع أفراد المجتمع</a:t>
            </a: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2967018056"/>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9959400"/>
      </p:ext>
    </p:extLst>
  </p:cSld>
  <p:clrMapOvr>
    <a:masterClrMapping/>
  </p:clrMapOvr>
  <mc:AlternateContent xmlns:mc="http://schemas.openxmlformats.org/markup-compatibility/2006" xmlns:p14="http://schemas.microsoft.com/office/powerpoint/2010/main">
    <mc:Choice Requires="p14">
      <p:transition spd="slow" p14:dur="2000" advTm="54980"/>
    </mc:Choice>
    <mc:Fallback xmlns="">
      <p:transition spd="slow" advTm="549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normAutofit fontScale="90000"/>
          </a:bodyPr>
          <a:lstStyle/>
          <a:p>
            <a:pPr algn="r" rtl="1"/>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4- بحوكمة الذكاء الاصطناعي كجهد تعاوني عالمي</a:t>
            </a: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br>
              <a:rPr lang="ar-EG" dirty="0">
                <a:solidFill>
                  <a:schemeClr val="accent5"/>
                </a:solidFill>
                <a:latin typeface="Sakkal Majalla" panose="02000000000000000000" pitchFamily="2" charset="-78"/>
                <a:cs typeface="Sakkal Majalla" panose="02000000000000000000" pitchFamily="2" charset="-78"/>
              </a:rPr>
            </a:br>
            <a:endParaRPr lang="ar-EG" dirty="0">
              <a:solidFill>
                <a:schemeClr val="accent5"/>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2259642512"/>
              </p:ext>
            </p:extLst>
          </p:nvPr>
        </p:nvGraphicFramePr>
        <p:xfrm>
          <a:off x="838200" y="1454046"/>
          <a:ext cx="10515600" cy="4722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3075942"/>
      </p:ext>
    </p:extLst>
  </p:cSld>
  <p:clrMapOvr>
    <a:masterClrMapping/>
  </p:clrMapOvr>
  <mc:AlternateContent xmlns:mc="http://schemas.openxmlformats.org/markup-compatibility/2006" xmlns:p14="http://schemas.microsoft.com/office/powerpoint/2010/main">
    <mc:Choice Requires="p14">
      <p:transition spd="slow" p14:dur="2000" advTm="32807"/>
    </mc:Choice>
    <mc:Fallback xmlns="">
      <p:transition spd="slow" advTm="3280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xmlns:p14="http://schemas.microsoft.com/office/powerpoint/2010/main">
    <mc:Choice Requires="p14">
      <p:transition spd="slow" p14:dur="2000" advTm="18249"/>
    </mc:Choice>
    <mc:Fallback xmlns="">
      <p:transition spd="slow" advTm="182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6287</TotalTime>
  <Words>1562</Words>
  <Application>Microsoft Office PowerPoint</Application>
  <PresentationFormat>شاشة عريضة</PresentationFormat>
  <Paragraphs>92</Paragraphs>
  <Slides>29</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29</vt:i4>
      </vt:variant>
    </vt:vector>
  </HeadingPairs>
  <TitlesOfParts>
    <vt:vector size="36" baseType="lpstr">
      <vt:lpstr>Arial</vt:lpstr>
      <vt:lpstr>Calibri</vt:lpstr>
      <vt:lpstr>Calibri Light</vt:lpstr>
      <vt:lpstr>Sakkal Majalla</vt:lpstr>
      <vt:lpstr>Times New Roman</vt:lpstr>
      <vt:lpstr>Wingdings</vt:lpstr>
      <vt:lpstr>Office Theme</vt:lpstr>
      <vt:lpstr>عرض تقديمي في PowerPoint</vt:lpstr>
      <vt:lpstr>عناصر الحلقة النقاشية السابعة</vt:lpstr>
      <vt:lpstr>أخلاقيات الذكاء الاصطناعي  </vt:lpstr>
      <vt:lpstr>عرض تقديمي في PowerPoint</vt:lpstr>
      <vt:lpstr>عرض تقديمي في PowerPoint</vt:lpstr>
      <vt:lpstr>عرض تقديمي في PowerPoint</vt:lpstr>
      <vt:lpstr>مبادئ استخدام الذكاء الاصطناعي في دبي </vt:lpstr>
      <vt:lpstr>مبادئ استخدام الذكاء الاصطناعي في دبي </vt:lpstr>
      <vt:lpstr>عرض تقديمي في PowerPoint</vt:lpstr>
      <vt:lpstr>أولا : الأخلاقيات </vt:lpstr>
      <vt:lpstr>1-أنظمة الذكاء الاصطناعي عادلة </vt:lpstr>
      <vt:lpstr>مثال</vt:lpstr>
      <vt:lpstr>مثال</vt:lpstr>
      <vt:lpstr>2- أنظمة الذكاء الاصطناعي قابلة للمساءلة </vt:lpstr>
      <vt:lpstr>2- أنظمة الذكاء الاصطناعي قابلة للمساءلة </vt:lpstr>
      <vt:lpstr>مثال</vt:lpstr>
      <vt:lpstr>3-  أنظمة الذكاء الاصطناعي قابلة للشرح تقنيا قدر الإمكان</vt:lpstr>
      <vt:lpstr>مثال</vt:lpstr>
      <vt:lpstr>4- أنظمة الذكاء الاصطناعي تتمتع بالشفافية </vt:lpstr>
      <vt:lpstr>ثانيا: الأمان </vt:lpstr>
      <vt:lpstr>1- أنظمة الذكاء الاصطناعي آمنة وخاضعة للتحكم من البشر </vt:lpstr>
      <vt:lpstr>2- عدم تمكين أنظمة الذكاء الاصطناعي من إلحاق أي أذى أو تخريب أو تضليل البشر </vt:lpstr>
      <vt:lpstr>ثالثا: البشرية</vt:lpstr>
      <vt:lpstr>رابعا: الشمولية</vt:lpstr>
      <vt:lpstr>1- تعزيز قيم الإنسانية والحرية والاحترام </vt:lpstr>
      <vt:lpstr>2- احترام خصوصية الأفراد </vt:lpstr>
      <vt:lpstr> 3- مشاركة منافع الذكاء الاصطناعي مع جميع أفراد المجتمع  </vt:lpstr>
      <vt:lpstr>  4- بحوكمة الذكاء الاصطناعي كجهد تعاوني عالمي   </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312</cp:revision>
  <dcterms:created xsi:type="dcterms:W3CDTF">2023-04-29T09:08:23Z</dcterms:created>
  <dcterms:modified xsi:type="dcterms:W3CDTF">2023-11-09T12:56:17Z</dcterms:modified>
</cp:coreProperties>
</file>