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8" r:id="rId2"/>
    <p:sldId id="360" r:id="rId3"/>
    <p:sldId id="361" r:id="rId4"/>
    <p:sldId id="403" r:id="rId5"/>
    <p:sldId id="356" r:id="rId6"/>
    <p:sldId id="404" r:id="rId7"/>
    <p:sldId id="363" r:id="rId8"/>
    <p:sldId id="382" r:id="rId9"/>
    <p:sldId id="383" r:id="rId10"/>
    <p:sldId id="384" r:id="rId11"/>
    <p:sldId id="385" r:id="rId12"/>
    <p:sldId id="386" r:id="rId13"/>
    <p:sldId id="375" r:id="rId14"/>
    <p:sldId id="376" r:id="rId15"/>
    <p:sldId id="405" r:id="rId16"/>
    <p:sldId id="381" r:id="rId17"/>
    <p:sldId id="378" r:id="rId18"/>
    <p:sldId id="379" r:id="rId19"/>
    <p:sldId id="370" r:id="rId20"/>
    <p:sldId id="371" r:id="rId21"/>
    <p:sldId id="372" r:id="rId22"/>
    <p:sldId id="373" r:id="rId23"/>
    <p:sldId id="374" r:id="rId24"/>
    <p:sldId id="387" r:id="rId25"/>
    <p:sldId id="388" r:id="rId26"/>
    <p:sldId id="406" r:id="rId27"/>
    <p:sldId id="389" r:id="rId28"/>
    <p:sldId id="390" r:id="rId29"/>
    <p:sldId id="391" r:id="rId30"/>
    <p:sldId id="394" r:id="rId31"/>
    <p:sldId id="395" r:id="rId32"/>
    <p:sldId id="397" r:id="rId33"/>
    <p:sldId id="398" r:id="rId34"/>
    <p:sldId id="400" r:id="rId35"/>
    <p:sldId id="399" r:id="rId36"/>
    <p:sldId id="401" r:id="rId37"/>
    <p:sldId id="40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58092-4467-487B-8C06-9BC274E1742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769576-B268-4DCB-B7B9-1B2893B22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002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end, we settled on the term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since it is used in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Guide to the Project</a:t>
            </a: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Management Body of Knowledge (PMBOK® Guide)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[3] and the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Software</a:t>
            </a: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Extension to the PMBOK® Guide Fifth Edition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[4].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agile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at one end, we call the other end</a:t>
            </a: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</p:spTree>
    <p:extLst>
      <p:ext uri="{BB962C8B-B14F-4D97-AF65-F5344CB8AC3E}">
        <p14:creationId xmlns:p14="http://schemas.microsoft.com/office/powerpoint/2010/main" val="2270900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“We will know the requirements when we deliver a prototype that the business approves.” = MOCK UP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23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example, builders may want to show a finished room or floor of a building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before they continue with the remainder of the building. In that case, they may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complete a floor with fixtures, paint, and everything else intended for the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finished floor before proceeding to the next floor. The customer is able to see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approve of the style, color, and other details, allowing adjustments to be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made before further investments of time and money are made. This reduces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potential rework and/or customer dissatisfaction.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245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253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(i.e., does not address all of the requirements, followed by all of the analyses, etc.).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848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WIP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516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 example of this approach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would be an engineering firm that is building a facility with a new component.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 the majority of the project may be routine and predictable, like many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other facility projects the organization has undertaken before, this project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incorporates a new roofing material. The contractor may plan for some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smallscale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installation trials on the ground first to determine the best installation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 and to uncover issues early while there is plenty of time to solve them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incrementally improve processes through experimentation and adaptation.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5227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Examples include integrating an external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developed by a different vendor that cannot or will not partner in a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collaborative or incremental way. A single integration is required after the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is delivered.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448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example, a campus construction project may have multiple buildings to improve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build. An incremental approach would focus resources on completing some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buildings earlier than others, accelerating the return on investment. Each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individual delivery may be sufficiently well known to benefit from a predictive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life cycle for that building alone.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862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Many teams are not able to make the switch to agile ways of working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overnight. Agile techniques look and feel very different to those who are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accustomed to and have been successful in a predictive environment. The larger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organization and the more moving parts, the longer it will take to transition.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that reason, it makes sense to plan a gradual transition.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583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BLENDING APPROACHES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an example of tailoring agile frameworks, one of the most common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blends in widespread use involves a coordinated use of the Scrum framework,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Kanban Method, and elements of the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eXtreme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Programming (XP) method.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provides guidance on the use of a product backlog, a product owner,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master, and a cross-functional development team, including sprint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planning, daily scrum, sprint review, and sprint retrospective sessions. A</a:t>
            </a:r>
          </a:p>
          <a:p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kanban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board helps the team to further improve its effectiveness by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visualizing the flow of work, making impediments easily visible, and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allowing flow to be managed by adjusting work in process limits. In addition,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XP-inspired engineering practices such as use of story cards, continuous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integration, refactoring, automated testing, and test-driven development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further increase the effectiveness of the agile team. In summary, the blend of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practices from these various sources produces a synergistic result of higher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performance than each individual component in isolation.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302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64266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3CCF28-A456-433E-A47D-21C7DCFAFE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461836" cy="16221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645ED9-7391-4BE3-85D6-688FD61CD20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87" y="5545555"/>
            <a:ext cx="1222425" cy="10962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C21462-E88A-478E-BF4D-6E03A618321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316841" y="6436923"/>
            <a:ext cx="9902229" cy="2048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A516A92-14A3-4D10-BB34-AF28C4496ED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619CCD6-BEA0-4CF4-8D3D-BA2CFE06233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17" name="Title 16">
            <a:extLst>
              <a:ext uri="{FF2B5EF4-FFF2-40B4-BE49-F238E27FC236}">
                <a16:creationId xmlns:a16="http://schemas.microsoft.com/office/drawing/2014/main" id="{437FB02A-A19B-4E4D-8F8F-CCC0FCB2C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0048" y="216239"/>
            <a:ext cx="8683752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474847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PMG 622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Agile Project Management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dirty="0">
                <a:solidFill>
                  <a:srgbClr val="FFFF00"/>
                </a:solidFill>
              </a:rPr>
              <a:t>LECTURE 02: </a:t>
            </a:r>
            <a:r>
              <a:rPr lang="en-US" sz="2800" dirty="0">
                <a:solidFill>
                  <a:srgbClr val="FF0000"/>
                </a:solidFill>
              </a:rPr>
              <a:t>Lifecycle Selection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0" y="5284185"/>
            <a:ext cx="6980962" cy="138499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964731" y="5561184"/>
            <a:ext cx="6476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Eng. Dr. </a:t>
            </a:r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Akram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Mustafa Suliman Ali,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CEng </a:t>
            </a:r>
            <a:r>
              <a:rPr lang="en-US" sz="20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CMarEng</a:t>
            </a:r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MIMarEST</a:t>
            </a:r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PMP®, ASQ CSSBB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2C0F7-79E7-A1CF-0F58-E089FB2DC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E3187D-20EB-0832-2EBD-3EF5FB96F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CHARACTERISTICS OF PROJECT LIFE CYCLES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855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PM Lifecycles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7030A0"/>
                </a:solidFill>
              </a:rPr>
              <a:t>Predictive life cycle</a:t>
            </a:r>
            <a:r>
              <a:rPr lang="en-US" sz="2800" b="1" dirty="0"/>
              <a:t>. </a:t>
            </a:r>
            <a:r>
              <a:rPr lang="en-US" sz="2800" dirty="0"/>
              <a:t>A more traditional approach, with the bulk of planning occurring upfront, then executing in a single pass; a sequential process.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2060"/>
                </a:solidFill>
              </a:rPr>
              <a:t>Iterative life cycle</a:t>
            </a:r>
            <a:r>
              <a:rPr lang="en-US" sz="2800" b="1" dirty="0"/>
              <a:t>. </a:t>
            </a:r>
            <a:r>
              <a:rPr lang="en-US" sz="2800" dirty="0"/>
              <a:t>An approach that allows feedback for unfinished work to improve and modify that work.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/>
              <a:t>Incremental life cycle. </a:t>
            </a:r>
            <a:r>
              <a:rPr lang="en-US" sz="2800" dirty="0"/>
              <a:t>An approach that provides finished deliverables that the customer may be able to use immediately.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Agile life cycle</a:t>
            </a:r>
            <a:r>
              <a:rPr lang="en-US" sz="2800" b="1" dirty="0"/>
              <a:t>. </a:t>
            </a:r>
            <a:r>
              <a:rPr lang="en-US" sz="2800" dirty="0"/>
              <a:t>An approach that is both iterative and incremental to refine work items and deliver frequently.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963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0048" y="216239"/>
            <a:ext cx="880938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NON-AGILE (NON-ADAPTIVE)  APPROACHES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Predictive</a:t>
            </a:r>
          </a:p>
          <a:p>
            <a:r>
              <a:rPr lang="en-US" dirty="0"/>
              <a:t>Linear</a:t>
            </a:r>
          </a:p>
          <a:p>
            <a:r>
              <a:rPr lang="en-US" dirty="0"/>
              <a:t>Waterfall</a:t>
            </a:r>
          </a:p>
          <a:p>
            <a:r>
              <a:rPr lang="en-US" dirty="0"/>
              <a:t>Plan-driven</a:t>
            </a:r>
          </a:p>
          <a:p>
            <a:r>
              <a:rPr lang="en-US" dirty="0"/>
              <a:t>Serial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924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Characteristics of Four Categories of Life Cycles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93" t="8727" r="4465" b="3767"/>
          <a:stretch/>
        </p:blipFill>
        <p:spPr>
          <a:xfrm>
            <a:off x="2459100" y="1280452"/>
            <a:ext cx="8384116" cy="5258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22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Figure X3-1. The Continuum of Project Life Cycles (from PMBOK 6</a:t>
            </a:r>
            <a:r>
              <a:rPr lang="en-US" sz="3200" baseline="30000" dirty="0"/>
              <a:t>th</a:t>
            </a:r>
            <a:r>
              <a:rPr lang="en-US" sz="3200" dirty="0"/>
              <a:t> ed.)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31" t="5782" r="3187" b="14432"/>
          <a:stretch/>
        </p:blipFill>
        <p:spPr>
          <a:xfrm>
            <a:off x="114300" y="1629257"/>
            <a:ext cx="10134600" cy="4727093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679577" y="3484971"/>
            <a:ext cx="25124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If </a:t>
            </a:r>
            <a:r>
              <a:rPr lang="en-US" sz="2000" b="1" i="1">
                <a:solidFill>
                  <a:srgbClr val="FF0000"/>
                </a:solidFill>
              </a:rPr>
              <a:t>agile </a:t>
            </a:r>
            <a:r>
              <a:rPr lang="en-US" sz="2000" b="1">
                <a:solidFill>
                  <a:srgbClr val="FF0000"/>
                </a:solidFill>
              </a:rPr>
              <a:t>is at one end, we call the other end </a:t>
            </a:r>
            <a:r>
              <a:rPr lang="en-US" sz="2000" b="1" i="1">
                <a:solidFill>
                  <a:srgbClr val="FF0000"/>
                </a:solidFill>
              </a:rPr>
              <a:t>predictive</a:t>
            </a:r>
            <a:r>
              <a:rPr lang="en-US" sz="2000" b="1">
                <a:solidFill>
                  <a:srgbClr val="FF0000"/>
                </a:solidFill>
              </a:rPr>
              <a:t>.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28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Continuum of Life Cycles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29" t="373" r="4091" b="7464"/>
          <a:stretch/>
        </p:blipFill>
        <p:spPr>
          <a:xfrm>
            <a:off x="3013166" y="1450579"/>
            <a:ext cx="6165667" cy="5088333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96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Predictive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 advantage of things that are known and proven. </a:t>
            </a:r>
          </a:p>
          <a:p>
            <a:r>
              <a:rPr lang="en-US" dirty="0"/>
              <a:t>This reduced uncertainty and complexity allows teams to segment work into a sequence of predictable groupings.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269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Iterative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Allow feedback on partially completed or unfinished work to improve and modify that work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752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Incremental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Provide finished deliverables that the customer may be able to use immediately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798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Leverage both the aspects of iterative and incremental characteristics.</a:t>
            </a:r>
          </a:p>
          <a:p>
            <a:r>
              <a:rPr lang="en-US" dirty="0"/>
              <a:t> When teams use agile approaches, they iterate over the product to create finished deliverables. </a:t>
            </a:r>
          </a:p>
          <a:p>
            <a:r>
              <a:rPr lang="en-US" dirty="0"/>
              <a:t>The team gains early feedback and provides customer visibility, confidence, and control of the product. </a:t>
            </a:r>
          </a:p>
          <a:p>
            <a:r>
              <a:rPr lang="en-US" dirty="0"/>
              <a:t>Because the team can release earlier, the project may provide an earlier return on investment because the team delivers the highest value work first.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035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5475" y="0"/>
            <a:ext cx="7996310" cy="1855561"/>
          </a:xfrm>
        </p:spPr>
        <p:txBody>
          <a:bodyPr>
            <a:normAutofit/>
          </a:bodyPr>
          <a:lstStyle/>
          <a:p>
            <a:r>
              <a:rPr lang="en-US" sz="2800" dirty="0"/>
              <a:t>Model for Suitability of Agile Approaches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80078" y="1224814"/>
            <a:ext cx="5724900" cy="5358866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824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3948" y="276567"/>
            <a:ext cx="958596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Characteristics of Predictive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6502" y="1847850"/>
            <a:ext cx="10515600" cy="4351338"/>
          </a:xfrm>
        </p:spPr>
        <p:txBody>
          <a:bodyPr/>
          <a:lstStyle/>
          <a:p>
            <a:r>
              <a:rPr lang="en-US" dirty="0"/>
              <a:t>Predictive life cycles expect to take advantage of high certainty around firm requirements, a stable team, and low risk</a:t>
            </a:r>
          </a:p>
          <a:p>
            <a:r>
              <a:rPr lang="en-US" dirty="0"/>
              <a:t>Project activities often execute in a serial manner</a:t>
            </a:r>
          </a:p>
          <a:p>
            <a:r>
              <a:rPr lang="en-US" dirty="0"/>
              <a:t>These projects succeed when potential changes are restricted (plans, team members, requirements)</a:t>
            </a:r>
          </a:p>
          <a:p>
            <a:r>
              <a:rPr lang="en-US" dirty="0"/>
              <a:t>Articulate the constraints</a:t>
            </a:r>
          </a:p>
          <a:p>
            <a:r>
              <a:rPr lang="en-US" dirty="0"/>
              <a:t>Serialized sequence of work</a:t>
            </a:r>
          </a:p>
          <a:p>
            <a:r>
              <a:rPr lang="en-US" dirty="0"/>
              <a:t>Do not typically deliver business value until the end of the</a:t>
            </a:r>
          </a:p>
          <a:p>
            <a:r>
              <a:rPr lang="en-US" dirty="0"/>
              <a:t>project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7903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9526" y="238515"/>
            <a:ext cx="958596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Characteristics of Iterative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Iterative life cycles improve the product or result through successive prototypes or proofs of concept</a:t>
            </a:r>
          </a:p>
          <a:p>
            <a:r>
              <a:rPr lang="en-US" dirty="0"/>
              <a:t>Iterations help identify and reduce uncertainty in the project</a:t>
            </a:r>
          </a:p>
          <a:p>
            <a:r>
              <a:rPr lang="en-US" dirty="0"/>
              <a:t>Projects benefit from iterative life cycles when: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 complexity is high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when the project incurs frequent changes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when the scope is subject to differing stakeholders’ views of the desired final product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8455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9187" y="238516"/>
            <a:ext cx="958596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Characteristics of Incremental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Optimize work for delivering value to sponsors or customers more often than a single, final product</a:t>
            </a:r>
          </a:p>
          <a:p>
            <a:r>
              <a:rPr lang="en-US" dirty="0"/>
              <a:t>Delivery of smaller deliverables</a:t>
            </a:r>
          </a:p>
          <a:p>
            <a:r>
              <a:rPr lang="en-US" dirty="0"/>
              <a:t>Speed of delivery</a:t>
            </a:r>
          </a:p>
          <a:p>
            <a:r>
              <a:rPr lang="en-US" dirty="0"/>
              <a:t>Customers receive a subset of the overall solution frequently</a:t>
            </a:r>
          </a:p>
          <a:p>
            <a:r>
              <a:rPr lang="en-US" dirty="0"/>
              <a:t>The degree of change and variation is less important than ensuring customers get value sooner than at the end of the project.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18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1052" y="238515"/>
            <a:ext cx="9585960" cy="1325563"/>
          </a:xfrm>
        </p:spPr>
        <p:txBody>
          <a:bodyPr/>
          <a:lstStyle/>
          <a:p>
            <a:r>
              <a:rPr lang="en-US" dirty="0"/>
              <a:t>Characteristics of Agile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Agile life cycles are those that fulfill the principles of the Agile Manifesto</a:t>
            </a:r>
          </a:p>
          <a:p>
            <a:r>
              <a:rPr lang="en-US" dirty="0"/>
              <a:t>Customer satisfaction increases with early and continuous delivery of valuable products</a:t>
            </a:r>
          </a:p>
          <a:p>
            <a:r>
              <a:rPr lang="en-US" dirty="0"/>
              <a:t>An incremental deliverable that is functional and provides value is the primary measure of progress</a:t>
            </a:r>
          </a:p>
          <a:p>
            <a:r>
              <a:rPr lang="en-US" dirty="0"/>
              <a:t>Adapt to high degrees of change and deliver project value more often</a:t>
            </a:r>
          </a:p>
          <a:p>
            <a:r>
              <a:rPr lang="en-US" dirty="0"/>
              <a:t>Incremental delivery uncovers hidden or misunderstood requirements</a:t>
            </a:r>
          </a:p>
          <a:p>
            <a:r>
              <a:rPr lang="en-US" dirty="0"/>
              <a:t>Iteration-Based Agile</a:t>
            </a:r>
          </a:p>
          <a:p>
            <a:r>
              <a:rPr lang="en-US" dirty="0"/>
              <a:t>Flow-Based Agile</a:t>
            </a:r>
          </a:p>
          <a:p>
            <a:r>
              <a:rPr lang="en-US" dirty="0"/>
              <a:t>The iterative and incremental approaches provide feedback to better plan the next part of the project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498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5481" y="224991"/>
            <a:ext cx="10515599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Characteristics of Iteration-based Agile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team works in iterations (time-boxes of equal duration) to deliver completed features</a:t>
            </a:r>
          </a:p>
          <a:p>
            <a:r>
              <a:rPr lang="en-US" dirty="0"/>
              <a:t>The team works on the most important feature, collaborating as a team to finish it</a:t>
            </a:r>
          </a:p>
          <a:p>
            <a:r>
              <a:rPr lang="en-US" dirty="0"/>
              <a:t>Then the team works on the next most important feature and finishes it</a:t>
            </a:r>
          </a:p>
          <a:p>
            <a:r>
              <a:rPr lang="en-US" dirty="0"/>
              <a:t>The team may decide to work on a few features at a time, but the team does not address all of the work for the iteration at once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5284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8511" y="234998"/>
            <a:ext cx="958596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Characteristics of Flow-based Agile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In flow-based agile, the team pulls features from the backlog based on its capacity to start work rather than on an iteration-based schedule</a:t>
            </a:r>
          </a:p>
          <a:p>
            <a:r>
              <a:rPr lang="en-US" dirty="0"/>
              <a:t>The team defines its workflow with columns on a task board and manages the work in progress for each column</a:t>
            </a:r>
          </a:p>
          <a:p>
            <a:r>
              <a:rPr lang="en-US" dirty="0"/>
              <a:t>Each feature may take a different amount of time to finish</a:t>
            </a:r>
          </a:p>
          <a:p>
            <a:r>
              <a:rPr lang="en-US" dirty="0"/>
              <a:t>Teams keep work-in-progress sizes small to better identify issues early and reduce rework should changes be required</a:t>
            </a:r>
          </a:p>
          <a:p>
            <a:r>
              <a:rPr lang="en-US" dirty="0"/>
              <a:t>Without iterations to define planning and review points, the team and business stakeholders determine the most appropriate schedule for planning, product reviews, and retrospectives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7182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217011"/>
            <a:ext cx="9585960" cy="1325563"/>
          </a:xfrm>
        </p:spPr>
        <p:txBody>
          <a:bodyPr/>
          <a:lstStyle/>
          <a:p>
            <a:r>
              <a:rPr lang="en-US" dirty="0"/>
              <a:t>PREDICTIVE LIFE CYCLES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2095"/>
          <a:stretch/>
        </p:blipFill>
        <p:spPr>
          <a:xfrm>
            <a:off x="402209" y="2720023"/>
            <a:ext cx="11387582" cy="260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64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204711"/>
            <a:ext cx="8683752" cy="1325563"/>
          </a:xfrm>
        </p:spPr>
        <p:txBody>
          <a:bodyPr/>
          <a:lstStyle/>
          <a:p>
            <a:r>
              <a:rPr lang="en-US" cap="all" dirty="0"/>
              <a:t>Iterative Life Cycle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3144"/>
          <a:stretch/>
        </p:blipFill>
        <p:spPr>
          <a:xfrm>
            <a:off x="152400" y="2000258"/>
            <a:ext cx="11887200" cy="404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8438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 Life Cycle of Varying-Sized Increments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2152"/>
          <a:stretch/>
        </p:blipFill>
        <p:spPr>
          <a:xfrm>
            <a:off x="2349996" y="2367255"/>
            <a:ext cx="7492007" cy="2870951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25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Iteration-Based Agile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72" t="10695" r="1840" b="55797"/>
          <a:stretch/>
        </p:blipFill>
        <p:spPr>
          <a:xfrm>
            <a:off x="838200" y="2542200"/>
            <a:ext cx="11307082" cy="2962638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5979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Flow-Based Agile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93" t="49306" r="3993" b="11067"/>
          <a:stretch/>
        </p:blipFill>
        <p:spPr>
          <a:xfrm>
            <a:off x="108772" y="2086474"/>
            <a:ext cx="11974456" cy="3874089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929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suitability filters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439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LiberationSerif"/>
              </a:rPr>
              <a:t>Various assessment models exist to help determine the likely fit or gaps for using agile approaches. </a:t>
            </a:r>
          </a:p>
          <a:p>
            <a:r>
              <a:rPr lang="en-US" dirty="0">
                <a:solidFill>
                  <a:srgbClr val="000000"/>
                </a:solidFill>
                <a:latin typeface="LiberationSerif"/>
              </a:rPr>
              <a:t>These models assess project and organizational factors associated with adoption and suitability and then provide scores indicating alignment or potential risk areas. </a:t>
            </a:r>
          </a:p>
          <a:p>
            <a:r>
              <a:rPr lang="en-US" dirty="0">
                <a:solidFill>
                  <a:srgbClr val="0000EF"/>
                </a:solidFill>
                <a:latin typeface="LiberationSerif"/>
              </a:rPr>
              <a:t>Appendix X3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provides a synthesis of popular assessment models for use as an agile suitability filter.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3449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6169"/>
            <a:ext cx="3733800" cy="1855561"/>
          </a:xfrm>
        </p:spPr>
        <p:txBody>
          <a:bodyPr>
            <a:normAutofit/>
          </a:bodyPr>
          <a:lstStyle/>
          <a:p>
            <a:r>
              <a:rPr lang="en-US" sz="3200" dirty="0"/>
              <a:t>Model for Suitability of Agile Approaches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26169"/>
            <a:ext cx="7354388" cy="6884169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761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73433" y="239059"/>
            <a:ext cx="8683752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Characteristics of Hybrid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It is not necessary to use a single approach for an entire project. </a:t>
            </a:r>
          </a:p>
          <a:p>
            <a:r>
              <a:rPr lang="en-US" dirty="0"/>
              <a:t>A combination of predictive, iterative, incremental, and/or agile approaches is a hybrid approach.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3566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development followed by a predictive rollout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7006"/>
          <a:stretch/>
        </p:blipFill>
        <p:spPr>
          <a:xfrm>
            <a:off x="838200" y="1738112"/>
            <a:ext cx="10506062" cy="1354175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838200" y="3139711"/>
            <a:ext cx="10515600" cy="3216639"/>
          </a:xfrm>
        </p:spPr>
        <p:txBody>
          <a:bodyPr>
            <a:normAutofit/>
          </a:bodyPr>
          <a:lstStyle/>
          <a:p>
            <a:r>
              <a:rPr lang="en-US" dirty="0"/>
              <a:t>This approach can be used when there is uncertainty, complexity, and risk in the development portion of the project that would benefit from an agile approach, followed by a defined, repeatable rollout phase that is appropriate to undertake in a predictive way, perhaps by a different team. </a:t>
            </a:r>
          </a:p>
          <a:p>
            <a:r>
              <a:rPr lang="en-US" dirty="0"/>
              <a:t>An example of this approach is the development of a new high-tech product followed by rollout and training to thousands of users.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2030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COMBINED AGILE AND PREDICTIVE APPROACHES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3566"/>
          <a:stretch/>
        </p:blipFill>
        <p:spPr>
          <a:xfrm>
            <a:off x="838200" y="1690688"/>
            <a:ext cx="10515600" cy="1432594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1" y="3370217"/>
            <a:ext cx="10515600" cy="2806745"/>
          </a:xfrm>
        </p:spPr>
        <p:txBody>
          <a:bodyPr/>
          <a:lstStyle/>
          <a:p>
            <a:r>
              <a:rPr lang="en-US" dirty="0"/>
              <a:t>Another approach is to use a combination of agile and predictive approaches throughout the life cycle</a:t>
            </a:r>
          </a:p>
          <a:p>
            <a:r>
              <a:rPr lang="en-US" dirty="0"/>
              <a:t>It would be misleading to call the approach agile since it clearly does not fully embody the agile mindset, values, and principles </a:t>
            </a:r>
          </a:p>
          <a:p>
            <a:r>
              <a:rPr lang="en-US" dirty="0"/>
              <a:t>It would also be inaccurate to call it predictive</a:t>
            </a:r>
          </a:p>
          <a:p>
            <a:r>
              <a:rPr lang="en-US" dirty="0"/>
              <a:t> It is a hybrid approach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6896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PREDOMINANTLY PREDICTIVE APPROACH WITH</a:t>
            </a:r>
            <a:br>
              <a:rPr lang="en-US" dirty="0"/>
            </a:br>
            <a:r>
              <a:rPr lang="en-US" dirty="0"/>
              <a:t>SOME AGILE COMPONENTS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199" y="3093912"/>
            <a:ext cx="10515601" cy="3083050"/>
          </a:xfrm>
        </p:spPr>
        <p:txBody>
          <a:bodyPr/>
          <a:lstStyle/>
          <a:p>
            <a:r>
              <a:rPr lang="en-US" dirty="0"/>
              <a:t>A small agile element within a chiefly predictive project</a:t>
            </a:r>
          </a:p>
          <a:p>
            <a:r>
              <a:rPr lang="en-US" dirty="0"/>
              <a:t>The portion of the project with uncertainty, complexity, or opportunity for scope creep is being tackled in an agile way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9593" b="19686"/>
          <a:stretch/>
        </p:blipFill>
        <p:spPr>
          <a:xfrm>
            <a:off x="838199" y="1690688"/>
            <a:ext cx="10515601" cy="140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7394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LARGELY AGILE APPROACH WITH A PREDICTIVE</a:t>
            </a:r>
            <a:br>
              <a:rPr lang="en-US" dirty="0"/>
            </a:br>
            <a:r>
              <a:rPr lang="en-US" dirty="0"/>
              <a:t>COMPONENT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1690687"/>
            <a:ext cx="10515600" cy="137177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0" y="3062461"/>
            <a:ext cx="10515600" cy="3114502"/>
          </a:xfrm>
        </p:spPr>
        <p:txBody>
          <a:bodyPr/>
          <a:lstStyle/>
          <a:p>
            <a:r>
              <a:rPr lang="en-US" dirty="0"/>
              <a:t>A largely agile approach with a predictive component</a:t>
            </a:r>
          </a:p>
          <a:p>
            <a:r>
              <a:rPr lang="en-US" dirty="0"/>
              <a:t>Used when a particular element is non-negotiable or not executable using an agile approach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093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120214" y="267195"/>
            <a:ext cx="8683752" cy="1325563"/>
          </a:xfrm>
        </p:spPr>
        <p:txBody>
          <a:bodyPr>
            <a:normAutofit/>
          </a:bodyPr>
          <a:lstStyle/>
          <a:p>
            <a:r>
              <a:rPr lang="en-US" sz="4000" dirty="0"/>
              <a:t>Hybrid Life Cycles as Fit-for-purpose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Project teams may design a hybrid life cycle based on project risks</a:t>
            </a:r>
          </a:p>
          <a:p>
            <a:r>
              <a:rPr lang="en-US" dirty="0"/>
              <a:t>The goal of project management is to produce business value in the best possible way given the current environment</a:t>
            </a:r>
          </a:p>
          <a:p>
            <a:r>
              <a:rPr lang="en-US" dirty="0"/>
              <a:t>The question to ask is: “How can we be most successful?”</a:t>
            </a:r>
          </a:p>
          <a:p>
            <a:r>
              <a:rPr lang="en-US" dirty="0">
                <a:solidFill>
                  <a:srgbClr val="FF0000"/>
                </a:solidFill>
              </a:rPr>
              <a:t>Is feedback needed as the team produces value? If so, increments will help</a:t>
            </a:r>
          </a:p>
          <a:p>
            <a:r>
              <a:rPr lang="en-US" dirty="0">
                <a:solidFill>
                  <a:srgbClr val="FF0000"/>
                </a:solidFill>
              </a:rPr>
              <a:t>Is it necessary to manage risk as ideas are explored? If so, iterations or agile will help</a:t>
            </a:r>
            <a:endParaRPr lang="en-US" dirty="0"/>
          </a:p>
          <a:p>
            <a:r>
              <a:rPr lang="en-US" dirty="0"/>
              <a:t>When the organization cannot deliver intermediate value, agile approaches may not be useful</a:t>
            </a:r>
          </a:p>
          <a:p>
            <a:r>
              <a:rPr lang="en-US" dirty="0"/>
              <a:t>Agile is about customer-based delivery on a frequent basis. That delivery creates feedback for the team. The team uses that feedback to plan and </a:t>
            </a:r>
            <a:r>
              <a:rPr lang="en-US" dirty="0" err="1"/>
              <a:t>replan</a:t>
            </a:r>
            <a:r>
              <a:rPr lang="en-US" dirty="0"/>
              <a:t> the next chunk of work.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5790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8248" y="192797"/>
            <a:ext cx="8683752" cy="1325563"/>
          </a:xfrm>
        </p:spPr>
        <p:txBody>
          <a:bodyPr>
            <a:normAutofit/>
          </a:bodyPr>
          <a:lstStyle/>
          <a:p>
            <a:r>
              <a:rPr lang="en-US" sz="3600" dirty="0"/>
              <a:t>Hybrid Life Cycles as Transition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gradual transition involves adding more iterative techniques to improve learning and alignment among teams and stakeholders</a:t>
            </a:r>
          </a:p>
          <a:p>
            <a:r>
              <a:rPr lang="en-US" dirty="0"/>
              <a:t>Later, consider adding more incremental techniques to accelerate value and return on investment to sponsors</a:t>
            </a:r>
          </a:p>
          <a:p>
            <a:r>
              <a:rPr lang="en-US" dirty="0"/>
              <a:t>Try these new techniques on a less risky project with a medium-to low-degree of uncertainty</a:t>
            </a:r>
          </a:p>
          <a:p>
            <a:r>
              <a:rPr lang="en-US" dirty="0"/>
              <a:t>Then, when the organization is successful with a hybrid approach, try more complex projects that require more of those techniques to be added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2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MIXING AGILE APPROACHES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3567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frameworks are not customized for the team. </a:t>
            </a:r>
          </a:p>
          <a:p>
            <a:r>
              <a:rPr lang="en-US" dirty="0"/>
              <a:t>The team may need to tailor practices to deliver value on a regular basis. </a:t>
            </a:r>
          </a:p>
          <a:p>
            <a:r>
              <a:rPr lang="en-US" dirty="0"/>
              <a:t>Often, teams practice their own special blend of agile, even if they use a particular framework as a starting point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7049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0553" y="224458"/>
            <a:ext cx="8683752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Project Factors That Influence Tailoring [1/2 ]</a:t>
            </a:r>
            <a:endParaRPr lang="en-US" sz="32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366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Demand pattern: steady or sporadic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 teams find that using a cadence (in the form of a regular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timebox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helps them demo, retrospect, and take in new work. In addition, some teams need more flexibility in their acceptance of more work. Teams can use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flowbased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agile with a cadence to get the best of both Worlds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Rate of process improvement required by the level of team experience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Retrospect more often and select improvements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flow of work is often interrupted by various delays or impediments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making work visible using Kanban boards and experimenting with limits for the various areas of the work process in order to improve flow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9027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7162" y="208793"/>
            <a:ext cx="8683752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Project Factors That Influence Tailoring [2/ 2]</a:t>
            </a:r>
            <a:endParaRPr lang="en-US" sz="32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quality of the product increments is poor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using the various test-driven development practices. This mistake-proofing discipline makes it difficult for defects to remain Undetected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More than one team is needed to build a product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scale from one to several agile teams, with minimal disruption, first learn about agile program management or formal scaling frameworks. Then, craft an approach that fits the project context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project team members are inexperienced in the use of agile approaches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starting by training team members in the fundamentals of the agile mindset and principles. If the team decides to use a specific approach such as Scrum or Kanban, provide a workshop on that approach so the team members can learn how to use it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96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2609</Words>
  <Application>Microsoft Office PowerPoint</Application>
  <PresentationFormat>Widescreen</PresentationFormat>
  <Paragraphs>286</Paragraphs>
  <Slides>37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LiberationSerif</vt:lpstr>
      <vt:lpstr>Tajawal Medium</vt:lpstr>
      <vt:lpstr>Wingdings</vt:lpstr>
      <vt:lpstr>Office Theme</vt:lpstr>
      <vt:lpstr>PowerPoint Presentation</vt:lpstr>
      <vt:lpstr>CHARACTERISTICS OF PROJECT LIFE CYCLES</vt:lpstr>
      <vt:lpstr>Types of PM Lifecycles</vt:lpstr>
      <vt:lpstr>NON-AGILE (NON-ADAPTIVE)  APPROACHES</vt:lpstr>
      <vt:lpstr>Characteristics of Four Categories of Life Cycles</vt:lpstr>
      <vt:lpstr>Figure X3-1. The Continuum of Project Life Cycles (from PMBOK 6th ed.)</vt:lpstr>
      <vt:lpstr>The Continuum of Life Cycles</vt:lpstr>
      <vt:lpstr>Predictive life cycles</vt:lpstr>
      <vt:lpstr>Iterative life cycles</vt:lpstr>
      <vt:lpstr>Incremental life cycles</vt:lpstr>
      <vt:lpstr>Agile life cycles</vt:lpstr>
      <vt:lpstr>Model for Suitability of Agile Approaches</vt:lpstr>
      <vt:lpstr>Characteristics of Predictive Life Cycles</vt:lpstr>
      <vt:lpstr>Characteristics of Iterative Life Cycles</vt:lpstr>
      <vt:lpstr>Characteristics of Incremental Life Cycles</vt:lpstr>
      <vt:lpstr>Characteristics of Agile Life Cycles</vt:lpstr>
      <vt:lpstr>Characteristics of Iteration-based Agile Life Cycles</vt:lpstr>
      <vt:lpstr>Characteristics of Flow-based Agile Life Cycles</vt:lpstr>
      <vt:lpstr>PREDICTIVE LIFE CYCLES</vt:lpstr>
      <vt:lpstr>Iterative Life Cycle</vt:lpstr>
      <vt:lpstr>A Life Cycle of Varying-Sized Increments</vt:lpstr>
      <vt:lpstr>Iteration-Based Agile</vt:lpstr>
      <vt:lpstr>Flow-Based Agile</vt:lpstr>
      <vt:lpstr>Agile suitability filters</vt:lpstr>
      <vt:lpstr>Introduction</vt:lpstr>
      <vt:lpstr>Model for Suitability of Agile Approaches</vt:lpstr>
      <vt:lpstr>Characteristics of Hybrid Life Cycles</vt:lpstr>
      <vt:lpstr>Agile development followed by a predictive rollout</vt:lpstr>
      <vt:lpstr>COMBINED AGILE AND PREDICTIVE APPROACHES</vt:lpstr>
      <vt:lpstr>PREDOMINANTLY PREDICTIVE APPROACH WITH SOME AGILE COMPONENTS</vt:lpstr>
      <vt:lpstr>A LARGELY AGILE APPROACH WITH A PREDICTIVE COMPONENT</vt:lpstr>
      <vt:lpstr>Hybrid Life Cycles as Fit-for-purpose</vt:lpstr>
      <vt:lpstr>Hybrid Life Cycles as Transition Strategy</vt:lpstr>
      <vt:lpstr>MIXING AGILE APPROACHES</vt:lpstr>
      <vt:lpstr>Introduction</vt:lpstr>
      <vt:lpstr>Project Factors That Influence Tailoring [1/2 ]</vt:lpstr>
      <vt:lpstr>Project Factors That Influence Tailoring [2/ 2]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AKRAM MUSTAFA SULIMAN</cp:lastModifiedBy>
  <cp:revision>20</cp:revision>
  <dcterms:created xsi:type="dcterms:W3CDTF">2021-08-03T13:03:26Z</dcterms:created>
  <dcterms:modified xsi:type="dcterms:W3CDTF">2023-02-08T01:26:01Z</dcterms:modified>
</cp:coreProperties>
</file>