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rts/chart4.xml" ContentType="application/vnd.openxmlformats-officedocument.drawingml.char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charts/chart3.xml" ContentType="application/vnd.openxmlformats-officedocument.drawingml.chart+xml"/>
  <Override PartName="/ppt/charts/chart2.xml" ContentType="application/vnd.openxmlformats-officedocument.drawingml.chart+xml"/>
  <Override PartName="/ppt/charts/chart6.xml" ContentType="application/vnd.openxmlformats-officedocument.drawingml.chart+xml"/>
  <Override PartName="/ppt/charts/chart5.xml" ContentType="application/vnd.openxmlformats-officedocument.drawingml.chart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1"/>
  </p:notesMasterIdLst>
  <p:sldIdLst>
    <p:sldId id="317" r:id="rId2"/>
    <p:sldId id="256" r:id="rId3"/>
    <p:sldId id="258" r:id="rId4"/>
    <p:sldId id="300" r:id="rId5"/>
    <p:sldId id="304" r:id="rId6"/>
    <p:sldId id="303" r:id="rId7"/>
    <p:sldId id="296" r:id="rId8"/>
    <p:sldId id="277" r:id="rId9"/>
    <p:sldId id="278" r:id="rId10"/>
    <p:sldId id="298" r:id="rId11"/>
    <p:sldId id="259" r:id="rId12"/>
    <p:sldId id="264" r:id="rId13"/>
    <p:sldId id="319" r:id="rId14"/>
    <p:sldId id="266" r:id="rId15"/>
    <p:sldId id="267" r:id="rId16"/>
    <p:sldId id="268" r:id="rId17"/>
    <p:sldId id="269" r:id="rId18"/>
    <p:sldId id="272" r:id="rId19"/>
    <p:sldId id="273" r:id="rId20"/>
    <p:sldId id="271" r:id="rId21"/>
    <p:sldId id="270" r:id="rId22"/>
    <p:sldId id="274" r:id="rId23"/>
    <p:sldId id="283" r:id="rId24"/>
    <p:sldId id="281" r:id="rId25"/>
    <p:sldId id="284" r:id="rId26"/>
    <p:sldId id="290" r:id="rId27"/>
    <p:sldId id="288" r:id="rId28"/>
    <p:sldId id="305" r:id="rId29"/>
    <p:sldId id="306" r:id="rId30"/>
    <p:sldId id="307" r:id="rId31"/>
    <p:sldId id="308" r:id="rId32"/>
    <p:sldId id="309" r:id="rId33"/>
    <p:sldId id="310" r:id="rId34"/>
    <p:sldId id="311" r:id="rId35"/>
    <p:sldId id="312" r:id="rId36"/>
    <p:sldId id="313" r:id="rId37"/>
    <p:sldId id="314" r:id="rId38"/>
    <p:sldId id="315" r:id="rId39"/>
    <p:sldId id="318" r:id="rId4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7" d="100"/>
          <a:sy n="87" d="100"/>
        </p:scale>
        <p:origin x="120" y="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400" b="0" i="0" u="none" strike="noStrike">
                <a:solidFill>
                  <a:srgbClr val="0E2A47"/>
                </a:solidFill>
                <a:latin typeface="Georgia"/>
              </a:defRPr>
            </a:pPr>
            <a:r>
              <a:rPr lang="en-US" sz="1400" b="1" i="0" u="none" strike="noStrike">
                <a:solidFill>
                  <a:srgbClr val="0E2A47"/>
                </a:solidFill>
                <a:latin typeface="Georgia"/>
              </a:rPr>
              <a:t>Total Value of Major Global Asset Classes (USD Trillion)</a:t>
            </a: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global value (USD trillion, 2025)</c:v>
                </c:pt>
              </c:strCache>
            </c:strRef>
          </c:tx>
          <c:spPr>
            <a:solidFill>
              <a:srgbClr val="C9A961"/>
            </a:solidFill>
            <a:effectLst/>
          </c:spPr>
          <c:invertIfNegative val="0"/>
          <c:dLbls>
            <c:numFmt formatCode="&quot;$&quot;#,##0&quot;T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 i="0" u="none" strike="noStrike">
                    <a:solidFill>
                      <a:srgbClr val="0E2A47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All Gold Ever Mined</c:v>
                </c:pt>
                <c:pt idx="1">
                  <c:v>Global Bond Market</c:v>
                </c:pt>
                <c:pt idx="2">
                  <c:v>Global Stock Market</c:v>
                </c:pt>
                <c:pt idx="3">
                  <c:v>Global Real Estate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20.2</c:v>
                </c:pt>
                <c:pt idx="1">
                  <c:v>140</c:v>
                </c:pt>
                <c:pt idx="2">
                  <c:v>124</c:v>
                </c:pt>
                <c:pt idx="3">
                  <c:v>393.3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D1-4B7A-B336-E846E5C74C8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400" b="1" i="0" u="none" strike="noStrike">
                <a:solidFill>
                  <a:srgbClr val="0E2A47"/>
                </a:solidFill>
                <a:latin typeface="Calibri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b"/>
        <c:majorGridlines>
          <c:spPr>
            <a:ln w="6350" cap="flat">
              <a:solidFill>
                <a:srgbClr val="E5E7EB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5A6B7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400" b="0" i="0" u="none" strike="noStrike">
                <a:solidFill>
                  <a:srgbClr val="0E2A47"/>
                </a:solidFill>
                <a:latin typeface="Georgia"/>
              </a:defRPr>
            </a:pPr>
            <a:r>
              <a:rPr lang="en-US" sz="1400" b="0" i="0" u="none" strike="noStrike">
                <a:solidFill>
                  <a:srgbClr val="0E2A47"/>
                </a:solidFill>
                <a:latin typeface="Georgia"/>
              </a:rPr>
              <a:t>Share of Global Real Estate Value (Top 10 Countries)</a:t>
            </a: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Share of global real estate value (%)</c:v>
                </c:pt>
              </c:strCache>
            </c:strRef>
          </c:tx>
          <c:spPr>
            <a:solidFill>
              <a:srgbClr val="0E2A47"/>
            </a:solidFill>
            <a:effectLst/>
          </c:spPr>
          <c:invertIfNegative val="0"/>
          <c:dLbls>
            <c:numFmt formatCode="0.0&quot;%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0E2A47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Italy</c:v>
                </c:pt>
                <c:pt idx="1">
                  <c:v>South Korea</c:v>
                </c:pt>
                <c:pt idx="2">
                  <c:v>Australia</c:v>
                </c:pt>
                <c:pt idx="3">
                  <c:v>Canada</c:v>
                </c:pt>
                <c:pt idx="4">
                  <c:v>France</c:v>
                </c:pt>
                <c:pt idx="5">
                  <c:v>United Kingdom</c:v>
                </c:pt>
                <c:pt idx="6">
                  <c:v>Germany</c:v>
                </c:pt>
                <c:pt idx="7">
                  <c:v>Japan</c:v>
                </c:pt>
                <c:pt idx="8">
                  <c:v>United States</c:v>
                </c:pt>
                <c:pt idx="9">
                  <c:v>China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2.2999999999999998</c:v>
                </c:pt>
                <c:pt idx="1">
                  <c:v>2.5</c:v>
                </c:pt>
                <c:pt idx="2">
                  <c:v>2.7</c:v>
                </c:pt>
                <c:pt idx="3">
                  <c:v>3</c:v>
                </c:pt>
                <c:pt idx="4">
                  <c:v>3.3</c:v>
                </c:pt>
                <c:pt idx="5">
                  <c:v>3.8</c:v>
                </c:pt>
                <c:pt idx="6">
                  <c:v>4.4000000000000004</c:v>
                </c:pt>
                <c:pt idx="7">
                  <c:v>6.8</c:v>
                </c:pt>
                <c:pt idx="8">
                  <c:v>20.7</c:v>
                </c:pt>
                <c:pt idx="9">
                  <c:v>23.5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63-4A87-A2D0-4138ABA9FD7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400" b="1" i="0" u="none" strike="noStrike">
                <a:solidFill>
                  <a:srgbClr val="0E2A47"/>
                </a:solidFill>
                <a:latin typeface="Calibri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b"/>
        <c:majorGridlines>
          <c:spPr>
            <a:ln w="6350" cap="flat">
              <a:solidFill>
                <a:srgbClr val="E5E7EB"/>
              </a:solidFill>
              <a:prstDash val="solid"/>
              <a:round/>
            </a:ln>
          </c:spPr>
        </c:majorGridlines>
        <c:numFmt formatCode="0&quot;%&quot;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5A6B7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6408059286706811E-2"/>
          <c:y val="3.3897683362496357E-2"/>
          <c:w val="0.75280762698780312"/>
          <c:h val="0.8882279363517060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Real Estate Market ($ trillion)</c:v>
                </c:pt>
              </c:strCache>
            </c:strRef>
          </c:tx>
          <c:spPr>
            <a:ln w="50800" cap="flat">
              <a:solidFill>
                <a:srgbClr val="C9952D"/>
              </a:solidFill>
              <a:prstDash val="solid"/>
              <a:round/>
            </a:ln>
            <a:effectLst/>
          </c:spPr>
          <c:marker>
            <c:symbol val="circle"/>
            <c:size val="10"/>
            <c:spPr>
              <a:solidFill>
                <a:srgbClr val="C9952D"/>
              </a:solidFill>
              <a:ln w="9525" cap="flat">
                <a:solidFill>
                  <a:srgbClr val="C9952D"/>
                </a:solidFill>
                <a:prstDash val="solid"/>
                <a:round/>
              </a:ln>
              <a:effectLst/>
            </c:spPr>
          </c:marker>
          <c:dLbls>
            <c:numFmt formatCode="0.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0A1628"/>
                    </a:solidFill>
                    <a:latin typeface="Arial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  <c:pt idx="3">
                  <c:v>2028</c:v>
                </c:pt>
                <c:pt idx="4">
                  <c:v>2030</c:v>
                </c:pt>
                <c:pt idx="5">
                  <c:v>2032</c:v>
                </c:pt>
                <c:pt idx="6">
                  <c:v>2035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4.1100000000000003</c:v>
                </c:pt>
                <c:pt idx="1">
                  <c:v>4.34</c:v>
                </c:pt>
                <c:pt idx="2">
                  <c:v>4.58</c:v>
                </c:pt>
                <c:pt idx="3">
                  <c:v>5.0999999999999996</c:v>
                </c:pt>
                <c:pt idx="4">
                  <c:v>5.7</c:v>
                </c:pt>
                <c:pt idx="5">
                  <c:v>6.35</c:v>
                </c:pt>
                <c:pt idx="6">
                  <c:v>7.39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DDD6-4E31-92C4-F0F8A36DE90C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5C6471"/>
                </a:solidFill>
                <a:latin typeface="Calibri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8"/>
          <c:min val="0"/>
        </c:scaling>
        <c:delete val="0"/>
        <c:axPos val="l"/>
        <c:majorGridlines>
          <c:spPr>
            <a:ln w="6350" cap="flat">
              <a:solidFill>
                <a:srgbClr val="E5E1D2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5C6471"/>
                </a:solidFill>
                <a:latin typeface="Calibri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400" b="0" i="0" u="none" strike="noStrike">
                <a:solidFill>
                  <a:srgbClr val="0E2A47"/>
                </a:solidFill>
                <a:latin typeface="Georgia"/>
              </a:defRPr>
            </a:pPr>
            <a:r>
              <a:rPr lang="en-US" sz="1400" b="0" i="0" u="none" strike="noStrike">
                <a:solidFill>
                  <a:srgbClr val="0E2A47"/>
                </a:solidFill>
                <a:latin typeface="Georgia"/>
              </a:rPr>
              <a:t>Ending Value of $100,000 (illustrative)</a:t>
            </a: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Value after 10 years (USD)</c:v>
                </c:pt>
              </c:strCache>
            </c:strRef>
          </c:tx>
          <c:spPr>
            <a:solidFill>
              <a:srgbClr val="C9A961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 i="0" u="none" strike="noStrike">
                    <a:solidFill>
                      <a:srgbClr val="0E2A47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Treasury Bonds</c:v>
                </c:pt>
                <c:pt idx="1">
                  <c:v>Gold</c:v>
                </c:pt>
                <c:pt idx="2">
                  <c:v>S&amp;P 500 (Stocks)</c:v>
                </c:pt>
                <c:pt idx="3">
                  <c:v>Cairo Rental Property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135000</c:v>
                </c:pt>
                <c:pt idx="1">
                  <c:v>178000</c:v>
                </c:pt>
                <c:pt idx="2">
                  <c:v>245000</c:v>
                </c:pt>
                <c:pt idx="3">
                  <c:v>290000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BE-4767-B2A4-F698E83672D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400" b="1" i="0" u="none" strike="noStrike">
                <a:solidFill>
                  <a:srgbClr val="0E2A47"/>
                </a:solidFill>
                <a:latin typeface="Calibri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b"/>
        <c:majorGridlines>
          <c:spPr>
            <a:ln w="6350" cap="flat">
              <a:solidFill>
                <a:srgbClr val="E5E7EB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5A6B7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400" b="0" i="0" u="none" strike="noStrike">
                <a:solidFill>
                  <a:srgbClr val="0E2A47"/>
                </a:solidFill>
                <a:latin typeface="Georgia"/>
              </a:defRPr>
            </a:pPr>
            <a:r>
              <a:rPr lang="en-US" sz="1400" b="0" i="0" u="none" strike="noStrike">
                <a:solidFill>
                  <a:srgbClr val="0E2A47"/>
                </a:solidFill>
                <a:latin typeface="Georgia"/>
              </a:rPr>
              <a:t>Demand / Supply Balance Over Time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Demand vs Supply</c:v>
                </c:pt>
              </c:strCache>
            </c:strRef>
          </c:tx>
          <c:spPr>
            <a:ln w="50800" cap="flat">
              <a:solidFill>
                <a:srgbClr val="C9A961"/>
              </a:solidFill>
              <a:prstDash val="solid"/>
              <a:round/>
            </a:ln>
            <a:effectLst/>
          </c:spPr>
          <c:marker>
            <c:symbol val="circle"/>
            <c:size val="6"/>
            <c:spPr>
              <a:solidFill>
                <a:srgbClr val="C9A961"/>
              </a:solidFill>
              <a:ln w="9525" cap="flat">
                <a:solidFill>
                  <a:srgbClr val="C9A961"/>
                </a:solidFill>
                <a:prstDash val="solid"/>
                <a:round/>
              </a:ln>
              <a:effectLst/>
            </c:spPr>
          </c:marker>
          <c:cat>
            <c:strRef>
              <c:f>Sheet1!$A$2:$A$11</c:f>
              <c:strCache>
                <c:ptCount val="10"/>
                <c:pt idx="1">
                  <c:v>Recovery</c:v>
                </c:pt>
                <c:pt idx="3">
                  <c:v>Expansion</c:v>
                </c:pt>
                <c:pt idx="5">
                  <c:v>Hyper-Supply</c:v>
                </c:pt>
                <c:pt idx="7">
                  <c:v>Recession</c:v>
                </c:pt>
                <c:pt idx="9">
                  <c:v>Recovery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-2</c:v>
                </c:pt>
                <c:pt idx="1">
                  <c:v>-1</c:v>
                </c:pt>
                <c:pt idx="2">
                  <c:v>0.5</c:v>
                </c:pt>
                <c:pt idx="3">
                  <c:v>2</c:v>
                </c:pt>
                <c:pt idx="4">
                  <c:v>3</c:v>
                </c:pt>
                <c:pt idx="5">
                  <c:v>2.5</c:v>
                </c:pt>
                <c:pt idx="6">
                  <c:v>1</c:v>
                </c:pt>
                <c:pt idx="7">
                  <c:v>-1</c:v>
                </c:pt>
                <c:pt idx="8">
                  <c:v>-2</c:v>
                </c:pt>
                <c:pt idx="9">
                  <c:v>-1.5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8C4B-403C-B1B1-C554BDF0C8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majorGridlines>
          <c:spPr>
            <a:ln w="6350" cap="flat">
              <a:solidFill>
                <a:srgbClr val="E5E7EB"/>
              </a:solidFill>
              <a:prstDash val="dash"/>
              <a:round/>
            </a:ln>
          </c:spPr>
        </c:majorGridlines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1" i="0" u="none" strike="noStrike">
                <a:solidFill>
                  <a:srgbClr val="0E2A47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title>
      <c:tx>
        <c:rich>
          <a:bodyPr/>
          <a:lstStyle/>
          <a:p>
            <a:pPr>
              <a:defRPr sz="1300" b="0" i="0" u="none" strike="noStrike">
                <a:solidFill>
                  <a:srgbClr val="0E2A47"/>
                </a:solidFill>
                <a:latin typeface="Georgia"/>
              </a:defRPr>
            </a:pPr>
            <a:r>
              <a:rPr lang="en-US" sz="1300" b="0" i="0" u="none" strike="noStrike">
                <a:solidFill>
                  <a:srgbClr val="0E2A47"/>
                </a:solidFill>
                <a:latin typeface="Georgia"/>
              </a:rPr>
              <a:t>Egyptian Residential Price Index — 2016 to 2025 (illustrative)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Avg Residential Price Index (2016 = 100)</c:v>
                </c:pt>
              </c:strCache>
            </c:strRef>
          </c:tx>
          <c:spPr>
            <a:ln w="50800" cap="flat">
              <a:solidFill>
                <a:srgbClr val="C9A961"/>
              </a:solidFill>
              <a:prstDash val="solid"/>
              <a:round/>
            </a:ln>
            <a:effectLst/>
          </c:spPr>
          <c:marker>
            <c:symbol val="circle"/>
            <c:size val="6"/>
            <c:spPr>
              <a:solidFill>
                <a:srgbClr val="C9A961"/>
              </a:solidFill>
              <a:ln w="9525" cap="flat">
                <a:solidFill>
                  <a:srgbClr val="C9A961"/>
                </a:solidFill>
                <a:prstDash val="solid"/>
                <a:round/>
              </a:ln>
              <a:effectLst/>
            </c:spPr>
          </c:marker>
          <c:cat>
            <c:strRef>
              <c:f>Sheet1!$A$2:$A$11</c:f>
              <c:strCach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100</c:v>
                </c:pt>
                <c:pt idx="1">
                  <c:v>130</c:v>
                </c:pt>
                <c:pt idx="2">
                  <c:v>160</c:v>
                </c:pt>
                <c:pt idx="3">
                  <c:v>185</c:v>
                </c:pt>
                <c:pt idx="4">
                  <c:v>210</c:v>
                </c:pt>
                <c:pt idx="5">
                  <c:v>250</c:v>
                </c:pt>
                <c:pt idx="6">
                  <c:v>320</c:v>
                </c:pt>
                <c:pt idx="7">
                  <c:v>480</c:v>
                </c:pt>
                <c:pt idx="8">
                  <c:v>720</c:v>
                </c:pt>
                <c:pt idx="9">
                  <c:v>1050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442E-4847-A68B-B85B6ECCC1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0E2A47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E5E7EB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5A6B7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0521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26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9852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7732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196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135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4168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4954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3025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1896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015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9142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6077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77333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8455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9763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74775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63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/>
        </p:spPr>
      </p:sp>
    </p:spTree>
    <p:extLst>
      <p:ext uri="{BB962C8B-B14F-4D97-AF65-F5344CB8AC3E}">
        <p14:creationId xmlns:p14="http://schemas.microsoft.com/office/powerpoint/2010/main" val="679729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36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6459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8103" y="3438625"/>
            <a:ext cx="5856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Emad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Zaher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8103" y="1803445"/>
            <a:ext cx="55435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Estate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5151723"/>
            <a:ext cx="6443575" cy="1407339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400"/>
              </a:spcAft>
            </a:pPr>
            <a:r>
              <a:rPr lang="en-US" sz="28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Lecture (1)</a:t>
            </a:r>
          </a:p>
          <a:p>
            <a:pPr algn="ctr">
              <a:spcAft>
                <a:spcPts val="400"/>
              </a:spcAft>
            </a:pPr>
            <a:r>
              <a:rPr lang="en-US" sz="28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Introduction </a:t>
            </a: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 Real Estate</a:t>
            </a:r>
            <a:endParaRPr lang="en-US" sz="2800" dirty="0"/>
          </a:p>
          <a:p>
            <a:pPr algn="ctr">
              <a:spcAft>
                <a:spcPts val="400"/>
              </a:spcAft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Markets &amp; Investment Principles</a:t>
            </a:r>
            <a:endParaRPr lang="en-US" sz="2800" dirty="0"/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8102" y="4458252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631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4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27"/>
    </mc:Choice>
    <mc:Fallback xmlns="">
      <p:transition spd="slow" advTm="5312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8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503920" y="1828800"/>
            <a:ext cx="914400" cy="3657600"/>
          </a:xfrm>
          <a:prstGeom prst="rect">
            <a:avLst/>
          </a:prstGeom>
          <a:solidFill>
            <a:srgbClr val="C9A961">
              <a:alpha val="70000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9509760" y="822960"/>
            <a:ext cx="1097280" cy="4663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4" name="Shape 2"/>
          <p:cNvSpPr/>
          <p:nvPr/>
        </p:nvSpPr>
        <p:spPr>
          <a:xfrm>
            <a:off x="10698480" y="2377440"/>
            <a:ext cx="1005840" cy="3108960"/>
          </a:xfrm>
          <a:prstGeom prst="rect">
            <a:avLst/>
          </a:prstGeom>
          <a:solidFill>
            <a:srgbClr val="C9A961">
              <a:alpha val="50000"/>
            </a:srgbClr>
          </a:solidFill>
          <a:ln/>
        </p:spPr>
      </p:sp>
      <p:sp>
        <p:nvSpPr>
          <p:cNvPr id="5" name="Shape 3"/>
          <p:cNvSpPr/>
          <p:nvPr/>
        </p:nvSpPr>
        <p:spPr>
          <a:xfrm>
            <a:off x="9646920" y="109728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6" name="Shape 4"/>
          <p:cNvSpPr/>
          <p:nvPr/>
        </p:nvSpPr>
        <p:spPr>
          <a:xfrm>
            <a:off x="10058400" y="109728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7" name="Shape 5"/>
          <p:cNvSpPr/>
          <p:nvPr/>
        </p:nvSpPr>
        <p:spPr>
          <a:xfrm>
            <a:off x="9646920" y="160020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8" name="Shape 6"/>
          <p:cNvSpPr/>
          <p:nvPr/>
        </p:nvSpPr>
        <p:spPr>
          <a:xfrm>
            <a:off x="10058400" y="160020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9" name="Shape 7"/>
          <p:cNvSpPr/>
          <p:nvPr/>
        </p:nvSpPr>
        <p:spPr>
          <a:xfrm>
            <a:off x="9646920" y="210312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0" name="Shape 8"/>
          <p:cNvSpPr/>
          <p:nvPr/>
        </p:nvSpPr>
        <p:spPr>
          <a:xfrm>
            <a:off x="10058400" y="210312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1" name="Shape 9"/>
          <p:cNvSpPr/>
          <p:nvPr/>
        </p:nvSpPr>
        <p:spPr>
          <a:xfrm>
            <a:off x="9646920" y="260604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2" name="Shape 10"/>
          <p:cNvSpPr/>
          <p:nvPr/>
        </p:nvSpPr>
        <p:spPr>
          <a:xfrm>
            <a:off x="10058400" y="260604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3" name="Shape 11"/>
          <p:cNvSpPr/>
          <p:nvPr/>
        </p:nvSpPr>
        <p:spPr>
          <a:xfrm>
            <a:off x="9646920" y="310896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4" name="Shape 12"/>
          <p:cNvSpPr/>
          <p:nvPr/>
        </p:nvSpPr>
        <p:spPr>
          <a:xfrm>
            <a:off x="10058400" y="310896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5" name="Shape 13"/>
          <p:cNvSpPr/>
          <p:nvPr/>
        </p:nvSpPr>
        <p:spPr>
          <a:xfrm>
            <a:off x="9646920" y="361188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6" name="Shape 14"/>
          <p:cNvSpPr/>
          <p:nvPr/>
        </p:nvSpPr>
        <p:spPr>
          <a:xfrm>
            <a:off x="10058400" y="361188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7" name="Shape 15"/>
          <p:cNvSpPr/>
          <p:nvPr/>
        </p:nvSpPr>
        <p:spPr>
          <a:xfrm>
            <a:off x="9646920" y="411480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8" name="Shape 16"/>
          <p:cNvSpPr/>
          <p:nvPr/>
        </p:nvSpPr>
        <p:spPr>
          <a:xfrm>
            <a:off x="10058400" y="411480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19" name="Shape 17"/>
          <p:cNvSpPr/>
          <p:nvPr/>
        </p:nvSpPr>
        <p:spPr>
          <a:xfrm>
            <a:off x="9646920" y="461772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20" name="Shape 18"/>
          <p:cNvSpPr/>
          <p:nvPr/>
        </p:nvSpPr>
        <p:spPr>
          <a:xfrm>
            <a:off x="10058400" y="4617720"/>
            <a:ext cx="228600" cy="274320"/>
          </a:xfrm>
          <a:prstGeom prst="rect">
            <a:avLst/>
          </a:prstGeom>
          <a:solidFill>
            <a:srgbClr val="081A2E"/>
          </a:solidFill>
          <a:ln/>
        </p:spPr>
      </p:sp>
      <p:sp>
        <p:nvSpPr>
          <p:cNvPr id="23" name="Text 21"/>
          <p:cNvSpPr/>
          <p:nvPr/>
        </p:nvSpPr>
        <p:spPr>
          <a:xfrm>
            <a:off x="548640" y="1234440"/>
            <a:ext cx="78638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spcAft>
                <a:spcPts val="400"/>
              </a:spcAft>
              <a:buNone/>
            </a:pPr>
            <a:r>
              <a:rPr lang="en-US" sz="3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Introduction to Real Estate</a:t>
            </a:r>
            <a:endParaRPr lang="en-US" sz="3800" dirty="0"/>
          </a:p>
          <a:p>
            <a:pPr marL="0" indent="0" algn="ctr">
              <a:spcAft>
                <a:spcPts val="400"/>
              </a:spcAft>
              <a:buNone/>
            </a:pPr>
            <a:r>
              <a:rPr lang="en-US" sz="3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Markets &amp; Investment Principles</a:t>
            </a:r>
            <a:endParaRPr lang="en-US" sz="3800" dirty="0"/>
          </a:p>
        </p:txBody>
      </p:sp>
      <p:sp>
        <p:nvSpPr>
          <p:cNvPr id="24" name="Text 22"/>
          <p:cNvSpPr/>
          <p:nvPr/>
        </p:nvSpPr>
        <p:spPr>
          <a:xfrm>
            <a:off x="548640" y="3261946"/>
            <a:ext cx="7772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i="1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Understanding the world's largest asset class</a:t>
            </a:r>
            <a:endParaRPr lang="en-US" sz="2000" dirty="0"/>
          </a:p>
        </p:txBody>
      </p:sp>
      <p:sp>
        <p:nvSpPr>
          <p:cNvPr id="25" name="Text 23"/>
          <p:cNvSpPr/>
          <p:nvPr/>
        </p:nvSpPr>
        <p:spPr>
          <a:xfrm>
            <a:off x="3555609" y="3771020"/>
            <a:ext cx="2286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$393T</a:t>
            </a:r>
            <a:endParaRPr lang="en-US" sz="5400" dirty="0"/>
          </a:p>
        </p:txBody>
      </p:sp>
      <p:sp>
        <p:nvSpPr>
          <p:cNvPr id="26" name="Text 24"/>
          <p:cNvSpPr/>
          <p:nvPr/>
        </p:nvSpPr>
        <p:spPr>
          <a:xfrm>
            <a:off x="3898509" y="4670473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market value (2025)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2650002" y="5410786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Reading: Baum &amp; </a:t>
            </a:r>
            <a:r>
              <a:rPr lang="en-US" i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Hartzell</a:t>
            </a:r>
            <a:r>
              <a:rPr lang="en-US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i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Chapter </a:t>
            </a:r>
            <a:r>
              <a:rPr lang="en-US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53"/>
    </mc:Choice>
    <mc:Fallback xmlns="">
      <p:transition spd="slow" advTm="68953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2"/>
          <p:cNvSpPr/>
          <p:nvPr/>
        </p:nvSpPr>
        <p:spPr>
          <a:xfrm>
            <a:off x="365760" y="848634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By the End of This Lecture, You Will...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457200" y="1554480"/>
            <a:ext cx="640080" cy="64008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6" name="Text 4"/>
          <p:cNvSpPr/>
          <p:nvPr/>
        </p:nvSpPr>
        <p:spPr>
          <a:xfrm>
            <a:off x="518746" y="1554480"/>
            <a:ext cx="57853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280160" y="1572768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Define real estate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280160" y="1993392"/>
            <a:ext cx="4572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Explain what real estate is and identify its unique characteristics as an asset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6126480" y="1554480"/>
            <a:ext cx="640080" cy="64008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10" name="Text 8"/>
          <p:cNvSpPr/>
          <p:nvPr/>
        </p:nvSpPr>
        <p:spPr>
          <a:xfrm>
            <a:off x="6126480" y="15544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6949440" y="1572768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Classify property types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949440" y="1993392"/>
            <a:ext cx="4572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Distinguish residential, commercial, industrial, retail, and hospitality assets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457200" y="3063240"/>
            <a:ext cx="640080" cy="64008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14" name="Text 12"/>
          <p:cNvSpPr/>
          <p:nvPr/>
        </p:nvSpPr>
        <p:spPr>
          <a:xfrm>
            <a:off x="457200" y="30632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Text 13"/>
          <p:cNvSpPr/>
          <p:nvPr/>
        </p:nvSpPr>
        <p:spPr>
          <a:xfrm>
            <a:off x="1280160" y="3081528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Explain investment rationale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280160" y="3502152"/>
            <a:ext cx="4572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Articulate why investors include real estate in diversified portfolios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126480" y="3063240"/>
            <a:ext cx="640080" cy="64008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18" name="Text 16"/>
          <p:cNvSpPr/>
          <p:nvPr/>
        </p:nvSpPr>
        <p:spPr>
          <a:xfrm>
            <a:off x="6126480" y="30632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600" dirty="0"/>
          </a:p>
        </p:txBody>
      </p:sp>
      <p:sp>
        <p:nvSpPr>
          <p:cNvPr id="19" name="Text 17"/>
          <p:cNvSpPr/>
          <p:nvPr/>
        </p:nvSpPr>
        <p:spPr>
          <a:xfrm>
            <a:off x="6949440" y="3081528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Map the market structure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6949440" y="3502152"/>
            <a:ext cx="4572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the Four Quadrants model to locate any property investment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457200" y="4572000"/>
            <a:ext cx="640080" cy="64008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22" name="Text 20"/>
          <p:cNvSpPr/>
          <p:nvPr/>
        </p:nvSpPr>
        <p:spPr>
          <a:xfrm>
            <a:off x="457200" y="457200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600" dirty="0"/>
          </a:p>
        </p:txBody>
      </p:sp>
      <p:sp>
        <p:nvSpPr>
          <p:cNvPr id="23" name="Text 21"/>
          <p:cNvSpPr/>
          <p:nvPr/>
        </p:nvSpPr>
        <p:spPr>
          <a:xfrm>
            <a:off x="1280160" y="4590288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Recognize market cycles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1280160" y="5010912"/>
            <a:ext cx="4572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 the four phases of the real estate cycle with real examples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6126480" y="4572000"/>
            <a:ext cx="640080" cy="64008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26" name="Text 24"/>
          <p:cNvSpPr/>
          <p:nvPr/>
        </p:nvSpPr>
        <p:spPr>
          <a:xfrm>
            <a:off x="6126480" y="457200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600" dirty="0"/>
          </a:p>
        </p:txBody>
      </p:sp>
      <p:sp>
        <p:nvSpPr>
          <p:cNvPr id="27" name="Text 25"/>
          <p:cNvSpPr/>
          <p:nvPr/>
        </p:nvSpPr>
        <p:spPr>
          <a:xfrm>
            <a:off x="6949440" y="4590288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Understand global context</a:t>
            </a:r>
            <a:endParaRPr lang="en-US" sz="1800" dirty="0"/>
          </a:p>
        </p:txBody>
      </p:sp>
      <p:sp>
        <p:nvSpPr>
          <p:cNvPr id="28" name="Text 26"/>
          <p:cNvSpPr/>
          <p:nvPr/>
        </p:nvSpPr>
        <p:spPr>
          <a:xfrm>
            <a:off x="6949440" y="5010912"/>
            <a:ext cx="45720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global, MENA, Egyptian, and Saudi market data and dynamics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/ 40</a:t>
            </a:r>
            <a:endParaRPr lang="en-US" sz="1000" dirty="0"/>
          </a:p>
        </p:txBody>
      </p:sp>
      <p:sp>
        <p:nvSpPr>
          <p:cNvPr id="32" name="TextBox 31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358"/>
    </mc:Choice>
    <mc:Fallback xmlns="">
      <p:transition spd="slow" advTm="21135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DEFINITION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59436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Real Estate?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457200" y="1463040"/>
            <a:ext cx="11338560" cy="137160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160020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kern="0" spc="300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Estate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731520" y="1965960"/>
            <a:ext cx="10789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Land plus anything permanently attached to it </a:t>
            </a:r>
            <a:r>
              <a:rPr lang="en-US" sz="2400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such as </a:t>
            </a:r>
            <a:r>
              <a:rPr lang="en-US" sz="24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buildings, structures, </a:t>
            </a:r>
            <a:r>
              <a:rPr lang="en-US" sz="2400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and </a:t>
            </a:r>
            <a:r>
              <a:rPr lang="en-US" sz="24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bundle of legal rights that come with ownership.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457200" y="3200400"/>
            <a:ext cx="3657600" cy="301752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457200" y="3200400"/>
            <a:ext cx="3657600" cy="10972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0" name="Text 8"/>
          <p:cNvSpPr/>
          <p:nvPr/>
        </p:nvSpPr>
        <p:spPr>
          <a:xfrm>
            <a:off x="731520" y="3429000"/>
            <a:ext cx="1371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C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01</a:t>
            </a:r>
            <a:endParaRPr lang="en-US" sz="3600" dirty="0">
              <a:solidFill>
                <a:srgbClr val="C00000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731520" y="411480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LAND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530352" y="4617720"/>
            <a:ext cx="3401568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physical site itself </a:t>
            </a:r>
            <a:r>
              <a:rPr lang="en-US" sz="2400" dirty="0" smtClean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fixed </a:t>
            </a:r>
            <a:r>
              <a:rPr lang="en-US" sz="2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location, finite in supply</a:t>
            </a:r>
            <a:endParaRPr lang="en-US" sz="2400" dirty="0"/>
          </a:p>
        </p:txBody>
      </p:sp>
      <p:sp>
        <p:nvSpPr>
          <p:cNvPr id="13" name="Shape 11"/>
          <p:cNvSpPr/>
          <p:nvPr/>
        </p:nvSpPr>
        <p:spPr>
          <a:xfrm>
            <a:off x="4297680" y="3200400"/>
            <a:ext cx="3657600" cy="301752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4297680" y="3200400"/>
            <a:ext cx="3657600" cy="10972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5" name="Text 13"/>
          <p:cNvSpPr/>
          <p:nvPr/>
        </p:nvSpPr>
        <p:spPr>
          <a:xfrm>
            <a:off x="4572000" y="3429000"/>
            <a:ext cx="1371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C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3600" dirty="0">
              <a:solidFill>
                <a:srgbClr val="C00000"/>
              </a:solidFill>
            </a:endParaRPr>
          </a:p>
        </p:txBody>
      </p:sp>
      <p:sp>
        <p:nvSpPr>
          <p:cNvPr id="16" name="Text 14"/>
          <p:cNvSpPr/>
          <p:nvPr/>
        </p:nvSpPr>
        <p:spPr>
          <a:xfrm>
            <a:off x="4572000" y="411480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IMPROVEMENTS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4572000" y="4617720"/>
            <a:ext cx="32004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Buildings, fences, roads, utilities permanently attached to the land</a:t>
            </a:r>
            <a:endParaRPr lang="en-US" sz="2400" dirty="0"/>
          </a:p>
        </p:txBody>
      </p:sp>
      <p:sp>
        <p:nvSpPr>
          <p:cNvPr id="18" name="Shape 16"/>
          <p:cNvSpPr/>
          <p:nvPr/>
        </p:nvSpPr>
        <p:spPr>
          <a:xfrm>
            <a:off x="8138160" y="3200400"/>
            <a:ext cx="3657600" cy="301752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8138160" y="3200400"/>
            <a:ext cx="3657600" cy="10972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20" name="Text 18"/>
          <p:cNvSpPr/>
          <p:nvPr/>
        </p:nvSpPr>
        <p:spPr>
          <a:xfrm>
            <a:off x="8412480" y="3429000"/>
            <a:ext cx="1371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C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8412480" y="4114800"/>
            <a:ext cx="3291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RIGHTS</a:t>
            </a:r>
            <a:endParaRPr lang="en-US" sz="2800" dirty="0"/>
          </a:p>
        </p:txBody>
      </p:sp>
      <p:sp>
        <p:nvSpPr>
          <p:cNvPr id="22" name="Text 20"/>
          <p:cNvSpPr/>
          <p:nvPr/>
        </p:nvSpPr>
        <p:spPr>
          <a:xfrm>
            <a:off x="8412480" y="4617720"/>
            <a:ext cx="32004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legal right to use, lease, sell, or borrow against the property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24" name="Text 22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/ 40</a:t>
            </a:r>
            <a:endParaRPr 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77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011"/>
    </mc:Choice>
    <mc:Fallback xmlns="">
      <p:transition spd="slow" advTm="22901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2"/>
          <p:cNvSpPr/>
          <p:nvPr/>
        </p:nvSpPr>
        <p:spPr>
          <a:xfrm>
            <a:off x="323791" y="1075592"/>
            <a:ext cx="11094720" cy="1341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en-US" sz="4533" b="1" dirty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Six Major </a:t>
            </a:r>
            <a:r>
              <a:rPr lang="en-US" sz="4533" b="1" dirty="0" smtClean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Types</a:t>
            </a:r>
            <a:r>
              <a:rPr lang="ar-EG" sz="4533" dirty="0"/>
              <a:t> </a:t>
            </a:r>
            <a:r>
              <a:rPr lang="en-US" sz="4533" b="1" dirty="0" smtClean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of </a:t>
            </a:r>
            <a:r>
              <a:rPr lang="en-US" sz="4533" b="1" dirty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</a:t>
            </a:r>
            <a:endParaRPr lang="en-US" sz="4533" dirty="0"/>
          </a:p>
        </p:txBody>
      </p:sp>
      <p:sp>
        <p:nvSpPr>
          <p:cNvPr id="5" name="Text 3"/>
          <p:cNvSpPr/>
          <p:nvPr/>
        </p:nvSpPr>
        <p:spPr>
          <a:xfrm>
            <a:off x="548640" y="6461760"/>
            <a:ext cx="9753600" cy="304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10972800" y="6461760"/>
            <a:ext cx="853440" cy="304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/ 40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548640" y="2011680"/>
            <a:ext cx="5608320" cy="1219200"/>
          </a:xfrm>
          <a:prstGeom prst="rect">
            <a:avLst/>
          </a:prstGeom>
          <a:solidFill>
            <a:srgbClr val="EEE9DC"/>
          </a:solidFill>
          <a:ln w="6350">
            <a:solidFill>
              <a:srgbClr val="DDCBB0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768096" y="2243328"/>
            <a:ext cx="755904" cy="755904"/>
          </a:xfrm>
          <a:prstGeom prst="ellipse">
            <a:avLst/>
          </a:prstGeom>
          <a:solidFill>
            <a:srgbClr val="1B2E4A"/>
          </a:solidFill>
          <a:ln w="12700">
            <a:solidFill>
              <a:srgbClr val="1B2E4A"/>
            </a:solidFill>
            <a:prstDash val="solid"/>
          </a:ln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976" y="2426208"/>
            <a:ext cx="390144" cy="390144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694688" y="2133600"/>
            <a:ext cx="4303776" cy="3901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b="1" dirty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Residential</a:t>
            </a:r>
            <a:endParaRPr lang="en-US" sz="1867" dirty="0"/>
          </a:p>
        </p:txBody>
      </p:sp>
      <p:sp>
        <p:nvSpPr>
          <p:cNvPr id="11" name="Text 8"/>
          <p:cNvSpPr/>
          <p:nvPr/>
        </p:nvSpPr>
        <p:spPr>
          <a:xfrm>
            <a:off x="1694688" y="2523744"/>
            <a:ext cx="43037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Single-family homes,</a:t>
            </a:r>
            <a:endParaRPr lang="en-US" sz="2000" dirty="0"/>
          </a:p>
          <a:p>
            <a:r>
              <a:rPr lang="en-US" sz="2000" dirty="0" smtClean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apartments</a:t>
            </a:r>
            <a:endParaRPr lang="en-US" sz="2000" dirty="0"/>
          </a:p>
        </p:txBody>
      </p:sp>
      <p:sp>
        <p:nvSpPr>
          <p:cNvPr id="12" name="Shape 9"/>
          <p:cNvSpPr/>
          <p:nvPr/>
        </p:nvSpPr>
        <p:spPr>
          <a:xfrm>
            <a:off x="6461760" y="2011680"/>
            <a:ext cx="5608320" cy="1219200"/>
          </a:xfrm>
          <a:prstGeom prst="rect">
            <a:avLst/>
          </a:prstGeom>
          <a:solidFill>
            <a:srgbClr val="EEE9DC"/>
          </a:solidFill>
          <a:ln w="6350">
            <a:solidFill>
              <a:srgbClr val="DDCBB0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6681216" y="2243328"/>
            <a:ext cx="755904" cy="755904"/>
          </a:xfrm>
          <a:prstGeom prst="ellipse">
            <a:avLst/>
          </a:prstGeom>
          <a:solidFill>
            <a:srgbClr val="1B2E4A"/>
          </a:solidFill>
          <a:ln w="12700">
            <a:solidFill>
              <a:srgbClr val="1B2E4A"/>
            </a:solidFill>
            <a:prstDash val="solid"/>
          </a:ln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4096" y="2426208"/>
            <a:ext cx="390144" cy="390144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7607808" y="2133600"/>
            <a:ext cx="4303776" cy="3901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b="1" dirty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Commercial</a:t>
            </a:r>
            <a:endParaRPr lang="en-US" sz="1867" dirty="0"/>
          </a:p>
        </p:txBody>
      </p:sp>
      <p:sp>
        <p:nvSpPr>
          <p:cNvPr id="16" name="Text 12"/>
          <p:cNvSpPr/>
          <p:nvPr/>
        </p:nvSpPr>
        <p:spPr>
          <a:xfrm>
            <a:off x="7607808" y="2523744"/>
            <a:ext cx="43037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buildings,</a:t>
            </a:r>
            <a:endParaRPr lang="en-US" sz="2000" dirty="0"/>
          </a:p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 centers</a:t>
            </a:r>
            <a:endParaRPr lang="en-US" sz="2000" dirty="0"/>
          </a:p>
        </p:txBody>
      </p:sp>
      <p:sp>
        <p:nvSpPr>
          <p:cNvPr id="17" name="Shape 13"/>
          <p:cNvSpPr/>
          <p:nvPr/>
        </p:nvSpPr>
        <p:spPr>
          <a:xfrm>
            <a:off x="548640" y="3511296"/>
            <a:ext cx="5608320" cy="1219200"/>
          </a:xfrm>
          <a:prstGeom prst="rect">
            <a:avLst/>
          </a:prstGeom>
          <a:solidFill>
            <a:srgbClr val="EEE9DC"/>
          </a:solidFill>
          <a:ln w="6350">
            <a:solidFill>
              <a:srgbClr val="DDCBB0"/>
            </a:solidFill>
            <a:prstDash val="solid"/>
          </a:ln>
        </p:spPr>
      </p:sp>
      <p:sp>
        <p:nvSpPr>
          <p:cNvPr id="18" name="Shape 14"/>
          <p:cNvSpPr/>
          <p:nvPr/>
        </p:nvSpPr>
        <p:spPr>
          <a:xfrm>
            <a:off x="768096" y="3742944"/>
            <a:ext cx="755904" cy="755904"/>
          </a:xfrm>
          <a:prstGeom prst="ellipse">
            <a:avLst/>
          </a:prstGeom>
          <a:solidFill>
            <a:srgbClr val="1B2E4A"/>
          </a:solidFill>
          <a:ln w="12700">
            <a:solidFill>
              <a:srgbClr val="1B2E4A"/>
            </a:solidFill>
            <a:prstDash val="solid"/>
          </a:ln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976" y="3925824"/>
            <a:ext cx="390144" cy="390144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1694688" y="3633216"/>
            <a:ext cx="4303776" cy="3901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b="1" dirty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Retail</a:t>
            </a:r>
            <a:endParaRPr lang="en-US" sz="1867" dirty="0"/>
          </a:p>
        </p:txBody>
      </p:sp>
      <p:sp>
        <p:nvSpPr>
          <p:cNvPr id="21" name="Text 16"/>
          <p:cNvSpPr/>
          <p:nvPr/>
        </p:nvSpPr>
        <p:spPr>
          <a:xfrm>
            <a:off x="1694688" y="4023360"/>
            <a:ext cx="43037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Shopping malls,</a:t>
            </a:r>
            <a:endParaRPr lang="en-US" sz="2000" dirty="0"/>
          </a:p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high-street shops</a:t>
            </a:r>
            <a:endParaRPr lang="en-US" sz="2000" dirty="0"/>
          </a:p>
        </p:txBody>
      </p:sp>
      <p:sp>
        <p:nvSpPr>
          <p:cNvPr id="22" name="Shape 17"/>
          <p:cNvSpPr/>
          <p:nvPr/>
        </p:nvSpPr>
        <p:spPr>
          <a:xfrm>
            <a:off x="6461760" y="3511296"/>
            <a:ext cx="5608320" cy="1219200"/>
          </a:xfrm>
          <a:prstGeom prst="rect">
            <a:avLst/>
          </a:prstGeom>
          <a:solidFill>
            <a:srgbClr val="EEE9DC"/>
          </a:solidFill>
          <a:ln w="6350">
            <a:solidFill>
              <a:srgbClr val="DDCBB0"/>
            </a:solidFill>
            <a:prstDash val="solid"/>
          </a:ln>
        </p:spPr>
      </p:sp>
      <p:sp>
        <p:nvSpPr>
          <p:cNvPr id="23" name="Shape 18"/>
          <p:cNvSpPr/>
          <p:nvPr/>
        </p:nvSpPr>
        <p:spPr>
          <a:xfrm>
            <a:off x="6681216" y="3742944"/>
            <a:ext cx="755904" cy="755904"/>
          </a:xfrm>
          <a:prstGeom prst="ellipse">
            <a:avLst/>
          </a:prstGeom>
          <a:solidFill>
            <a:srgbClr val="1B2E4A"/>
          </a:solidFill>
          <a:ln w="12700">
            <a:solidFill>
              <a:srgbClr val="1B2E4A"/>
            </a:solidFill>
            <a:prstDash val="solid"/>
          </a:ln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4096" y="3925824"/>
            <a:ext cx="390144" cy="390144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607808" y="3633216"/>
            <a:ext cx="4303776" cy="3901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b="1" dirty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Industrial</a:t>
            </a:r>
            <a:endParaRPr lang="en-US" sz="1867" dirty="0"/>
          </a:p>
        </p:txBody>
      </p:sp>
      <p:sp>
        <p:nvSpPr>
          <p:cNvPr id="26" name="Text 20"/>
          <p:cNvSpPr/>
          <p:nvPr/>
        </p:nvSpPr>
        <p:spPr>
          <a:xfrm>
            <a:off x="7607808" y="4023360"/>
            <a:ext cx="43037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Warehouses, factories,</a:t>
            </a:r>
            <a:endParaRPr lang="en-US" sz="2000" dirty="0"/>
          </a:p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logistics centers</a:t>
            </a:r>
            <a:endParaRPr lang="en-US" sz="2000" dirty="0"/>
          </a:p>
        </p:txBody>
      </p:sp>
      <p:sp>
        <p:nvSpPr>
          <p:cNvPr id="27" name="Shape 21"/>
          <p:cNvSpPr/>
          <p:nvPr/>
        </p:nvSpPr>
        <p:spPr>
          <a:xfrm>
            <a:off x="548640" y="5010912"/>
            <a:ext cx="5608320" cy="1219200"/>
          </a:xfrm>
          <a:prstGeom prst="rect">
            <a:avLst/>
          </a:prstGeom>
          <a:solidFill>
            <a:srgbClr val="EEE9DC"/>
          </a:solidFill>
          <a:ln w="6350">
            <a:solidFill>
              <a:srgbClr val="DDCBB0"/>
            </a:solidFill>
            <a:prstDash val="solid"/>
          </a:ln>
        </p:spPr>
      </p:sp>
      <p:sp>
        <p:nvSpPr>
          <p:cNvPr id="28" name="Shape 22"/>
          <p:cNvSpPr/>
          <p:nvPr/>
        </p:nvSpPr>
        <p:spPr>
          <a:xfrm>
            <a:off x="768096" y="5242560"/>
            <a:ext cx="755904" cy="755904"/>
          </a:xfrm>
          <a:prstGeom prst="ellipse">
            <a:avLst/>
          </a:prstGeom>
          <a:solidFill>
            <a:srgbClr val="1B2E4A"/>
          </a:solidFill>
          <a:ln w="12700">
            <a:solidFill>
              <a:srgbClr val="1B2E4A"/>
            </a:solidFill>
            <a:prstDash val="solid"/>
          </a:ln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0976" y="5425440"/>
            <a:ext cx="390144" cy="390144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694688" y="5132832"/>
            <a:ext cx="4303776" cy="3901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b="1" dirty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Hospitality</a:t>
            </a:r>
            <a:endParaRPr lang="en-US" sz="1867" dirty="0"/>
          </a:p>
        </p:txBody>
      </p:sp>
      <p:sp>
        <p:nvSpPr>
          <p:cNvPr id="31" name="Text 24"/>
          <p:cNvSpPr/>
          <p:nvPr/>
        </p:nvSpPr>
        <p:spPr>
          <a:xfrm>
            <a:off x="1694688" y="5522976"/>
            <a:ext cx="43037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Hotels, resorts, serviced</a:t>
            </a:r>
            <a:endParaRPr lang="en-US" sz="2000" dirty="0"/>
          </a:p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apartments</a:t>
            </a:r>
            <a:endParaRPr lang="en-US" sz="2000" dirty="0"/>
          </a:p>
        </p:txBody>
      </p:sp>
      <p:sp>
        <p:nvSpPr>
          <p:cNvPr id="32" name="Shape 25"/>
          <p:cNvSpPr/>
          <p:nvPr/>
        </p:nvSpPr>
        <p:spPr>
          <a:xfrm>
            <a:off x="6461760" y="5010912"/>
            <a:ext cx="5608320" cy="1219200"/>
          </a:xfrm>
          <a:prstGeom prst="rect">
            <a:avLst/>
          </a:prstGeom>
          <a:solidFill>
            <a:srgbClr val="EEE9DC"/>
          </a:solidFill>
          <a:ln w="6350">
            <a:solidFill>
              <a:srgbClr val="DDCBB0"/>
            </a:solidFill>
            <a:prstDash val="solid"/>
          </a:ln>
        </p:spPr>
      </p:sp>
      <p:sp>
        <p:nvSpPr>
          <p:cNvPr id="33" name="Shape 26"/>
          <p:cNvSpPr/>
          <p:nvPr/>
        </p:nvSpPr>
        <p:spPr>
          <a:xfrm>
            <a:off x="6681216" y="5242560"/>
            <a:ext cx="755904" cy="755904"/>
          </a:xfrm>
          <a:prstGeom prst="ellipse">
            <a:avLst/>
          </a:prstGeom>
          <a:solidFill>
            <a:srgbClr val="1B2E4A"/>
          </a:solidFill>
          <a:ln w="12700">
            <a:solidFill>
              <a:srgbClr val="1B2E4A"/>
            </a:solidFill>
            <a:prstDash val="solid"/>
          </a:ln>
        </p:spPr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4096" y="5425440"/>
            <a:ext cx="390144" cy="390144"/>
          </a:xfrm>
          <a:prstGeom prst="rect">
            <a:avLst/>
          </a:prstGeom>
        </p:spPr>
      </p:pic>
      <p:sp>
        <p:nvSpPr>
          <p:cNvPr id="35" name="Text 27"/>
          <p:cNvSpPr/>
          <p:nvPr/>
        </p:nvSpPr>
        <p:spPr>
          <a:xfrm>
            <a:off x="7607808" y="5132832"/>
            <a:ext cx="4303776" cy="3901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b="1" dirty="0" smtClean="0">
                <a:solidFill>
                  <a:srgbClr val="1B2E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Special-Purpose</a:t>
            </a:r>
            <a:endParaRPr lang="en-US" sz="1867" dirty="0"/>
          </a:p>
        </p:txBody>
      </p:sp>
      <p:sp>
        <p:nvSpPr>
          <p:cNvPr id="36" name="Text 28"/>
          <p:cNvSpPr/>
          <p:nvPr/>
        </p:nvSpPr>
        <p:spPr>
          <a:xfrm>
            <a:off x="7601712" y="5571744"/>
            <a:ext cx="43037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Hospitals, schools, places</a:t>
            </a:r>
            <a:endParaRPr lang="en-US" sz="2000" dirty="0"/>
          </a:p>
          <a:p>
            <a:r>
              <a:rPr lang="en-US" sz="2000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worship</a:t>
            </a:r>
            <a:endParaRPr lang="en-US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60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103"/>
    </mc:Choice>
    <mc:Fallback xmlns="">
      <p:transition spd="slow" advTm="17910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TYPES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59436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Examples Across Egypt, KSA &amp; the World</a:t>
            </a:r>
            <a:endParaRPr lang="en-US" sz="28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872291"/>
              </p:ext>
            </p:extLst>
          </p:nvPr>
        </p:nvGraphicFramePr>
        <p:xfrm>
          <a:off x="474784" y="1565030"/>
          <a:ext cx="11320974" cy="3509891"/>
        </p:xfrm>
        <a:graphic>
          <a:graphicData uri="http://schemas.openxmlformats.org/drawingml/2006/table">
            <a:tbl>
              <a:tblPr/>
              <a:tblGrid>
                <a:gridCol w="2191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4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2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12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141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Type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Egypt Example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Saudi Arabia Example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Global Example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1413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Residential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Madinaty (TMG)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ROSHN Sedra (Riyadh)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Burj Khalifa Apts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413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Commercial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Smart Village (6 Oct.)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KAFD (Riyadh)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Canary Wharf (London)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1413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Retail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Mall of Egypt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Riyadh Park Mall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Dubai Mall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1413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Industrial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10th of Ramadan City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KAEC Industrial Zone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Amazon Warehouses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1413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Hospitality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Four Seasons Sharm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Red Sea Project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Marriott / Hilton chains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1413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Special-Purpose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Grand Egyptian Museum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King Faisal Hospital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Harvard University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Shape 3"/>
          <p:cNvSpPr/>
          <p:nvPr/>
        </p:nvSpPr>
        <p:spPr>
          <a:xfrm>
            <a:off x="457200" y="5358032"/>
            <a:ext cx="11338560" cy="594360"/>
          </a:xfrm>
          <a:prstGeom prst="rect">
            <a:avLst/>
          </a:prstGeom>
          <a:solidFill>
            <a:srgbClr val="F6F1E7"/>
          </a:solidFill>
          <a:ln w="9525">
            <a:solidFill>
              <a:srgbClr val="C9A961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5394960"/>
            <a:ext cx="10972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NOTE:  </a:t>
            </a: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Many large projects today are </a:t>
            </a:r>
            <a:r>
              <a:rPr lang="en-US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mixed-use</a:t>
            </a: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combining several types in one development (e.g., a tower with retail on the ground floor, offices in the middle, and apartments on top).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5" name="Text 6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/ 40</a:t>
            </a:r>
            <a:endParaRPr lang="en-US" sz="1000" dirty="0"/>
          </a:p>
        </p:txBody>
      </p:sp>
      <p:sp>
        <p:nvSpPr>
          <p:cNvPr id="11" name="TextBox 10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51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655"/>
    </mc:Choice>
    <mc:Fallback xmlns="">
      <p:transition spd="slow" advTm="204655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909"/>
            <a:ext cx="12192000" cy="6858000"/>
          </a:xfrm>
          <a:prstGeom prst="rect">
            <a:avLst/>
          </a:prstGeom>
        </p:spPr>
      </p:pic>
      <p:pic>
        <p:nvPicPr>
          <p:cNvPr id="1026" name="Picture 2" descr="Orbit Ring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415" y="931985"/>
            <a:ext cx="5732585" cy="594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hape 3"/>
          <p:cNvSpPr/>
          <p:nvPr/>
        </p:nvSpPr>
        <p:spPr>
          <a:xfrm>
            <a:off x="395654" y="1508760"/>
            <a:ext cx="5486400" cy="46634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4" name="Text 4"/>
          <p:cNvSpPr/>
          <p:nvPr/>
        </p:nvSpPr>
        <p:spPr>
          <a:xfrm>
            <a:off x="640080" y="1563272"/>
            <a:ext cx="51206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$393.3</a:t>
            </a:r>
            <a:endParaRPr lang="en-US" sz="9000" dirty="0"/>
          </a:p>
        </p:txBody>
      </p:sp>
      <p:sp>
        <p:nvSpPr>
          <p:cNvPr id="5" name="Text 5"/>
          <p:cNvSpPr/>
          <p:nvPr/>
        </p:nvSpPr>
        <p:spPr>
          <a:xfrm>
            <a:off x="1460109" y="3017520"/>
            <a:ext cx="5120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kern="0" spc="5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TRILLION</a:t>
            </a:r>
            <a:endParaRPr lang="en-US" sz="2600" dirty="0"/>
          </a:p>
        </p:txBody>
      </p:sp>
      <p:sp>
        <p:nvSpPr>
          <p:cNvPr id="6" name="Text 6"/>
          <p:cNvSpPr/>
          <p:nvPr/>
        </p:nvSpPr>
        <p:spPr>
          <a:xfrm>
            <a:off x="604912" y="3520440"/>
            <a:ext cx="5120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global value of real estate at the start of 2025</a:t>
            </a:r>
            <a:endParaRPr lang="en-US" dirty="0"/>
          </a:p>
        </p:txBody>
      </p:sp>
      <p:sp>
        <p:nvSpPr>
          <p:cNvPr id="7" name="Text 8"/>
          <p:cNvSpPr/>
          <p:nvPr/>
        </p:nvSpPr>
        <p:spPr>
          <a:xfrm>
            <a:off x="640080" y="4183380"/>
            <a:ext cx="5120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rgbClr val="C9A96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≈ 4× global GDP</a:t>
            </a:r>
            <a:endParaRPr lang="en-US" sz="1800" dirty="0"/>
          </a:p>
        </p:txBody>
      </p:sp>
      <p:sp>
        <p:nvSpPr>
          <p:cNvPr id="8" name="Text 9"/>
          <p:cNvSpPr/>
          <p:nvPr/>
        </p:nvSpPr>
        <p:spPr>
          <a:xfrm>
            <a:off x="640080" y="4743450"/>
            <a:ext cx="5120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Larger than all global stocks, bonds, and gold combined.</a:t>
            </a:r>
            <a:endParaRPr lang="en-US" sz="1600" dirty="0"/>
          </a:p>
        </p:txBody>
      </p:sp>
      <p:sp>
        <p:nvSpPr>
          <p:cNvPr id="9" name="Text 2"/>
          <p:cNvSpPr/>
          <p:nvPr/>
        </p:nvSpPr>
        <p:spPr>
          <a:xfrm>
            <a:off x="365760" y="59436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World's Largest Asset Class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7459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258"/>
    </mc:Choice>
    <mc:Fallback xmlns="">
      <p:transition spd="slow" advTm="16525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38447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OUTLOOK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89154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Dwarfs Other Asset Classes</a:t>
            </a:r>
            <a:endParaRPr lang="en-US" sz="2800" dirty="0"/>
          </a:p>
        </p:txBody>
      </p:sp>
      <p:graphicFrame>
        <p:nvGraphicFramePr>
          <p:cNvPr id="5" name="Chart 0"/>
          <p:cNvGraphicFramePr/>
          <p:nvPr>
            <p:extLst>
              <p:ext uri="{D42A27DB-BD31-4B8C-83A1-F6EECF244321}">
                <p14:modId xmlns:p14="http://schemas.microsoft.com/office/powerpoint/2010/main" val="1709937715"/>
              </p:ext>
            </p:extLst>
          </p:nvPr>
        </p:nvGraphicFramePr>
        <p:xfrm>
          <a:off x="457200" y="1554480"/>
          <a:ext cx="7315200" cy="4663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Shape 3"/>
          <p:cNvSpPr/>
          <p:nvPr/>
        </p:nvSpPr>
        <p:spPr>
          <a:xfrm>
            <a:off x="7955280" y="1691640"/>
            <a:ext cx="3840480" cy="12344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7" name="Shape 4"/>
          <p:cNvSpPr/>
          <p:nvPr/>
        </p:nvSpPr>
        <p:spPr>
          <a:xfrm>
            <a:off x="7955280" y="1691640"/>
            <a:ext cx="3840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8" name="Text 5"/>
          <p:cNvSpPr/>
          <p:nvPr/>
        </p:nvSpPr>
        <p:spPr>
          <a:xfrm>
            <a:off x="8092440" y="1874520"/>
            <a:ext cx="3611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is 19× larger than all gold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8092440" y="2468880"/>
            <a:ext cx="3611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$393T vs $20.2T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7955280" y="3108960"/>
            <a:ext cx="3840480" cy="12344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11" name="Shape 8"/>
          <p:cNvSpPr/>
          <p:nvPr/>
        </p:nvSpPr>
        <p:spPr>
          <a:xfrm>
            <a:off x="7955280" y="3108960"/>
            <a:ext cx="3840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2" name="Text 9"/>
          <p:cNvSpPr/>
          <p:nvPr/>
        </p:nvSpPr>
        <p:spPr>
          <a:xfrm>
            <a:off x="8092440" y="3291840"/>
            <a:ext cx="3611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is 3× larger than all stocks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8092440" y="3886200"/>
            <a:ext cx="3611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$393T vs ~$124T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7955280" y="4526280"/>
            <a:ext cx="3840480" cy="12344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15" name="Shape 12"/>
          <p:cNvSpPr/>
          <p:nvPr/>
        </p:nvSpPr>
        <p:spPr>
          <a:xfrm>
            <a:off x="7955280" y="4526280"/>
            <a:ext cx="3840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6" name="Text 13"/>
          <p:cNvSpPr/>
          <p:nvPr/>
        </p:nvSpPr>
        <p:spPr>
          <a:xfrm>
            <a:off x="8092440" y="4709160"/>
            <a:ext cx="3611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is 2.8× larger than all bonds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8092440" y="5303520"/>
            <a:ext cx="3611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$393T vs ~$140T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457200" y="6263640"/>
            <a:ext cx="11338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Savills, World Federation of Exchanges, BIS, World Gold Council (2025)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20" name="Text 17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/ 40</a:t>
            </a:r>
            <a:endParaRPr lang="en-US" sz="1000" dirty="0"/>
          </a:p>
        </p:txBody>
      </p:sp>
      <p:sp>
        <p:nvSpPr>
          <p:cNvPr id="22" name="TextBox 21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20"/>
    </mc:Choice>
    <mc:Fallback xmlns="">
      <p:transition spd="slow" advTm="15082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38447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COUNTRY RANKINGS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102870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Top 10 Real Estate Markets by Total Value</a:t>
            </a:r>
            <a:endParaRPr lang="en-US" sz="2800" dirty="0"/>
          </a:p>
        </p:txBody>
      </p:sp>
      <p:graphicFrame>
        <p:nvGraphicFramePr>
          <p:cNvPr id="5" name="Chart 0"/>
          <p:cNvGraphicFramePr/>
          <p:nvPr>
            <p:extLst>
              <p:ext uri="{D42A27DB-BD31-4B8C-83A1-F6EECF244321}">
                <p14:modId xmlns:p14="http://schemas.microsoft.com/office/powerpoint/2010/main" val="3706166330"/>
              </p:ext>
            </p:extLst>
          </p:nvPr>
        </p:nvGraphicFramePr>
        <p:xfrm>
          <a:off x="457200" y="1554480"/>
          <a:ext cx="7772400" cy="4663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Shape 3"/>
          <p:cNvSpPr/>
          <p:nvPr/>
        </p:nvSpPr>
        <p:spPr>
          <a:xfrm>
            <a:off x="8412480" y="1554480"/>
            <a:ext cx="3383280" cy="466344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595360" y="1691640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Takeaways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8595360" y="219456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9E80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44%</a:t>
            </a:r>
            <a:endParaRPr lang="en-US" sz="3000" dirty="0"/>
          </a:p>
        </p:txBody>
      </p:sp>
      <p:sp>
        <p:nvSpPr>
          <p:cNvPr id="9" name="Text 6"/>
          <p:cNvSpPr/>
          <p:nvPr/>
        </p:nvSpPr>
        <p:spPr>
          <a:xfrm>
            <a:off x="8595360" y="2743200"/>
            <a:ext cx="31089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China + USA together control nearly half the global market</a:t>
            </a:r>
            <a:endParaRPr lang="en-US" sz="1600" b="1" dirty="0"/>
          </a:p>
        </p:txBody>
      </p:sp>
      <p:sp>
        <p:nvSpPr>
          <p:cNvPr id="10" name="Text 7"/>
          <p:cNvSpPr/>
          <p:nvPr/>
        </p:nvSpPr>
        <p:spPr>
          <a:xfrm>
            <a:off x="8595360" y="352044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9E80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71%</a:t>
            </a:r>
            <a:endParaRPr lang="en-US" sz="3000" dirty="0"/>
          </a:p>
        </p:txBody>
      </p:sp>
      <p:sp>
        <p:nvSpPr>
          <p:cNvPr id="11" name="Text 8"/>
          <p:cNvSpPr/>
          <p:nvPr/>
        </p:nvSpPr>
        <p:spPr>
          <a:xfrm>
            <a:off x="8595360" y="4069080"/>
            <a:ext cx="31089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 10 countries hold 71% of total real estate value</a:t>
            </a:r>
            <a:endParaRPr lang="en-US" sz="1600" b="1" dirty="0"/>
          </a:p>
        </p:txBody>
      </p:sp>
      <p:sp>
        <p:nvSpPr>
          <p:cNvPr id="12" name="Text 9"/>
          <p:cNvSpPr/>
          <p:nvPr/>
        </p:nvSpPr>
        <p:spPr>
          <a:xfrm>
            <a:off x="8595360" y="4846320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9E80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29%</a:t>
            </a:r>
            <a:endParaRPr lang="en-US" sz="3000" dirty="0"/>
          </a:p>
        </p:txBody>
      </p:sp>
      <p:sp>
        <p:nvSpPr>
          <p:cNvPr id="13" name="Text 10"/>
          <p:cNvSpPr/>
          <p:nvPr/>
        </p:nvSpPr>
        <p:spPr>
          <a:xfrm>
            <a:off x="8595360" y="5394960"/>
            <a:ext cx="31089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Remaining 180+ countries share only 29% — including Egypt and KSA</a:t>
            </a:r>
            <a:endParaRPr lang="en-US" sz="1600" b="1" dirty="0"/>
          </a:p>
        </p:txBody>
      </p:sp>
      <p:sp>
        <p:nvSpPr>
          <p:cNvPr id="14" name="Text 11"/>
          <p:cNvSpPr/>
          <p:nvPr/>
        </p:nvSpPr>
        <p:spPr>
          <a:xfrm>
            <a:off x="457200" y="6309360"/>
            <a:ext cx="11338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Savills Global Real Estate, 2025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16" name="Text 13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 / 40</a:t>
            </a:r>
            <a:endParaRPr lang="en-US" sz="1000" dirty="0"/>
          </a:p>
        </p:txBody>
      </p:sp>
      <p:sp>
        <p:nvSpPr>
          <p:cNvPr id="18" name="TextBox 17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008"/>
    </mc:Choice>
    <mc:Fallback xmlns="">
      <p:transition spd="slow" advTm="133008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909"/>
            <a:ext cx="12192000" cy="68580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69509" y="826542"/>
            <a:ext cx="11064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A162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Global Real Estate Market, 2024 → 2035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325880"/>
            <a:ext cx="548640" cy="36576"/>
          </a:xfrm>
          <a:prstGeom prst="rect">
            <a:avLst/>
          </a:prstGeom>
          <a:solidFill>
            <a:srgbClr val="C9952D"/>
          </a:solidFill>
          <a:ln w="12700">
            <a:solidFill>
              <a:srgbClr val="C9952D"/>
            </a:solidFill>
            <a:prstDash val="solid"/>
          </a:ln>
        </p:spPr>
      </p:sp>
      <p:graphicFrame>
        <p:nvGraphicFramePr>
          <p:cNvPr id="5" name="Chart 0"/>
          <p:cNvGraphicFramePr/>
          <p:nvPr>
            <p:extLst/>
          </p:nvPr>
        </p:nvGraphicFramePr>
        <p:xfrm>
          <a:off x="548640" y="1691640"/>
          <a:ext cx="7135837" cy="4389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Shape 3"/>
          <p:cNvSpPr/>
          <p:nvPr/>
        </p:nvSpPr>
        <p:spPr>
          <a:xfrm>
            <a:off x="7684477" y="1691640"/>
            <a:ext cx="3928403" cy="4389120"/>
          </a:xfrm>
          <a:prstGeom prst="rect">
            <a:avLst/>
          </a:prstGeom>
          <a:solidFill>
            <a:srgbClr val="0A1628"/>
          </a:solidFill>
          <a:ln w="12700">
            <a:solidFill>
              <a:srgbClr val="0A162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312247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Growth, but uneven.</a:t>
            </a:r>
            <a:endParaRPr lang="en-US" sz="1900" dirty="0"/>
          </a:p>
        </p:txBody>
      </p:sp>
      <p:sp>
        <p:nvSpPr>
          <p:cNvPr id="9" name="Shape 6"/>
          <p:cNvSpPr/>
          <p:nvPr/>
        </p:nvSpPr>
        <p:spPr>
          <a:xfrm>
            <a:off x="9410406" y="2171700"/>
            <a:ext cx="400930" cy="45719"/>
          </a:xfrm>
          <a:prstGeom prst="rect">
            <a:avLst/>
          </a:prstGeom>
          <a:solidFill>
            <a:srgbClr val="C9952D"/>
          </a:solidFill>
          <a:ln w="12700">
            <a:solidFill>
              <a:srgbClr val="C9952D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112661" y="2560320"/>
            <a:ext cx="3142371" cy="3017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rgbClr val="F5F1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Asia-Pacific holds ~40% of global revenue share.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rgbClr val="F5F1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 is the fastest-growing region at ~6.5% CAGR.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dirty="0"/>
          </a:p>
        </p:txBody>
      </p:sp>
      <p:sp>
        <p:nvSpPr>
          <p:cNvPr id="11" name="Text 8"/>
          <p:cNvSpPr/>
          <p:nvPr/>
        </p:nvSpPr>
        <p:spPr>
          <a:xfrm>
            <a:off x="548640" y="6126480"/>
            <a:ext cx="7315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5C64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Precedence Research, 2026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10789920" y="6446520"/>
            <a:ext cx="914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C64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20</a:t>
            </a:r>
            <a:endParaRPr 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249403" y="6362114"/>
            <a:ext cx="52165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30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87"/>
    </mc:Choice>
    <mc:Fallback xmlns="">
      <p:transition spd="slow" advTm="13288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IMPORTANT CONTEXT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59436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Before We Begin: The 2008 Subprime Crisis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448056" y="1210879"/>
            <a:ext cx="10990385" cy="5040806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57200" y="1463040"/>
            <a:ext cx="91440" cy="475488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7" name="Text 5"/>
          <p:cNvSpPr/>
          <p:nvPr/>
        </p:nvSpPr>
        <p:spPr>
          <a:xfrm>
            <a:off x="685800" y="1295635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does it still matter?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824543" y="1739473"/>
            <a:ext cx="10337995" cy="35942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spcAft>
                <a:spcPts val="800"/>
              </a:spcAft>
              <a:buNone/>
            </a:pPr>
            <a:r>
              <a:rPr lang="en-US" sz="28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U.S. banks issued home loans to borrowers who could not realistically afford them — known as </a:t>
            </a:r>
            <a:r>
              <a:rPr lang="en-US" sz="28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subprime mortgages</a:t>
            </a:r>
            <a:r>
              <a:rPr lang="en-US" sz="28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endParaRPr lang="en-US" sz="2800" dirty="0"/>
          </a:p>
          <a:p>
            <a:pPr marL="0" indent="0">
              <a:spcAft>
                <a:spcPts val="800"/>
              </a:spcAft>
              <a:buNone/>
            </a:pPr>
            <a:r>
              <a:rPr lang="en-US" sz="2400" dirty="0" smtClean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</a:t>
            </a:r>
            <a:r>
              <a:rPr lang="en-US" sz="2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U.S. house prices fell in 2007–2008, defaults exploded. Major institutions like </a:t>
            </a:r>
            <a:r>
              <a:rPr lang="en-US" sz="24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Lehman Brothers collapsed</a:t>
            </a:r>
            <a:r>
              <a:rPr lang="en-US" sz="2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credit froze, and the world entered the worst recession since 1929.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24" name="Text 22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40</a:t>
            </a:r>
            <a:endParaRPr lang="en-US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850"/>
    </mc:Choice>
    <mc:Fallback xmlns="">
      <p:transition spd="slow" advTm="18385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INVESTMENT RATIONALE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59436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Five Reasons Investors Buy Real Estate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548640" y="1600200"/>
            <a:ext cx="685800" cy="68580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002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600" dirty="0"/>
          </a:p>
        </p:txBody>
      </p:sp>
      <p:sp>
        <p:nvSpPr>
          <p:cNvPr id="7" name="Shape 5"/>
          <p:cNvSpPr/>
          <p:nvPr/>
        </p:nvSpPr>
        <p:spPr>
          <a:xfrm>
            <a:off x="1463040" y="1554480"/>
            <a:ext cx="10332720" cy="77724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1463040" y="1554480"/>
            <a:ext cx="73152" cy="7772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9" name="Text 7"/>
          <p:cNvSpPr/>
          <p:nvPr/>
        </p:nvSpPr>
        <p:spPr>
          <a:xfrm>
            <a:off x="1691640" y="160020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Income (Cash Flow)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1691640" y="1920240"/>
            <a:ext cx="9875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Monthly rent gives a steady stream — like a salary from your asset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548640" y="2468880"/>
            <a:ext cx="685800" cy="68580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12" name="Text 10"/>
          <p:cNvSpPr/>
          <p:nvPr/>
        </p:nvSpPr>
        <p:spPr>
          <a:xfrm>
            <a:off x="548640" y="246888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600" dirty="0"/>
          </a:p>
        </p:txBody>
      </p:sp>
      <p:sp>
        <p:nvSpPr>
          <p:cNvPr id="13" name="Shape 11"/>
          <p:cNvSpPr/>
          <p:nvPr/>
        </p:nvSpPr>
        <p:spPr>
          <a:xfrm>
            <a:off x="1463040" y="2423160"/>
            <a:ext cx="10332720" cy="77724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463040" y="2423160"/>
            <a:ext cx="73152" cy="7772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246888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Capital Appreciation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1691640" y="2788920"/>
            <a:ext cx="9875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values tend to grow over the long run as land becomes scarce</a:t>
            </a:r>
            <a:endParaRPr lang="en-US" dirty="0"/>
          </a:p>
        </p:txBody>
      </p:sp>
      <p:sp>
        <p:nvSpPr>
          <p:cNvPr id="17" name="Shape 15"/>
          <p:cNvSpPr/>
          <p:nvPr/>
        </p:nvSpPr>
        <p:spPr>
          <a:xfrm>
            <a:off x="548640" y="3337560"/>
            <a:ext cx="685800" cy="68580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18" name="Text 16"/>
          <p:cNvSpPr/>
          <p:nvPr/>
        </p:nvSpPr>
        <p:spPr>
          <a:xfrm>
            <a:off x="548640" y="333756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600" dirty="0"/>
          </a:p>
        </p:txBody>
      </p:sp>
      <p:sp>
        <p:nvSpPr>
          <p:cNvPr id="19" name="Shape 17"/>
          <p:cNvSpPr/>
          <p:nvPr/>
        </p:nvSpPr>
        <p:spPr>
          <a:xfrm>
            <a:off x="1463040" y="3291840"/>
            <a:ext cx="10332720" cy="77724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1463040" y="3291840"/>
            <a:ext cx="73152" cy="7772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21" name="Text 19"/>
          <p:cNvSpPr/>
          <p:nvPr/>
        </p:nvSpPr>
        <p:spPr>
          <a:xfrm>
            <a:off x="1691640" y="33375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Leverage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691640" y="3657600"/>
            <a:ext cx="9875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can buy a $100k apartment with only $20k cash, using a mortgage</a:t>
            </a:r>
            <a:endParaRPr lang="en-US" dirty="0"/>
          </a:p>
        </p:txBody>
      </p:sp>
      <p:sp>
        <p:nvSpPr>
          <p:cNvPr id="23" name="Shape 21"/>
          <p:cNvSpPr/>
          <p:nvPr/>
        </p:nvSpPr>
        <p:spPr>
          <a:xfrm>
            <a:off x="548640" y="4206240"/>
            <a:ext cx="685800" cy="68580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24" name="Text 22"/>
          <p:cNvSpPr/>
          <p:nvPr/>
        </p:nvSpPr>
        <p:spPr>
          <a:xfrm>
            <a:off x="548640" y="42062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600" dirty="0"/>
          </a:p>
        </p:txBody>
      </p:sp>
      <p:sp>
        <p:nvSpPr>
          <p:cNvPr id="25" name="Shape 23"/>
          <p:cNvSpPr/>
          <p:nvPr/>
        </p:nvSpPr>
        <p:spPr>
          <a:xfrm>
            <a:off x="1463040" y="4160520"/>
            <a:ext cx="10332720" cy="77724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1463040" y="4160520"/>
            <a:ext cx="73152" cy="7772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27" name="Text 25"/>
          <p:cNvSpPr/>
          <p:nvPr/>
        </p:nvSpPr>
        <p:spPr>
          <a:xfrm>
            <a:off x="1691640" y="420624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Tax Benefits</a:t>
            </a:r>
            <a:endParaRPr lang="en-US" sz="2000" dirty="0"/>
          </a:p>
        </p:txBody>
      </p:sp>
      <p:sp>
        <p:nvSpPr>
          <p:cNvPr id="28" name="Text 26"/>
          <p:cNvSpPr/>
          <p:nvPr/>
        </p:nvSpPr>
        <p:spPr>
          <a:xfrm>
            <a:off x="1691640" y="4526280"/>
            <a:ext cx="9875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Depreciation, mortgage interest, and other deductions reduce tax bills</a:t>
            </a:r>
            <a:endParaRPr lang="en-US" dirty="0"/>
          </a:p>
        </p:txBody>
      </p:sp>
      <p:sp>
        <p:nvSpPr>
          <p:cNvPr id="29" name="Shape 27"/>
          <p:cNvSpPr/>
          <p:nvPr/>
        </p:nvSpPr>
        <p:spPr>
          <a:xfrm>
            <a:off x="548640" y="5074920"/>
            <a:ext cx="685800" cy="68580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30" name="Text 28"/>
          <p:cNvSpPr/>
          <p:nvPr/>
        </p:nvSpPr>
        <p:spPr>
          <a:xfrm>
            <a:off x="548640" y="507492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2600" dirty="0"/>
          </a:p>
        </p:txBody>
      </p:sp>
      <p:sp>
        <p:nvSpPr>
          <p:cNvPr id="31" name="Shape 29"/>
          <p:cNvSpPr/>
          <p:nvPr/>
        </p:nvSpPr>
        <p:spPr>
          <a:xfrm>
            <a:off x="1463040" y="5029200"/>
            <a:ext cx="10332720" cy="77724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1463040" y="5029200"/>
            <a:ext cx="73152" cy="7772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33" name="Text 31"/>
          <p:cNvSpPr/>
          <p:nvPr/>
        </p:nvSpPr>
        <p:spPr>
          <a:xfrm>
            <a:off x="1691640" y="507492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Inflation Hedge</a:t>
            </a:r>
            <a:endParaRPr lang="en-US" sz="2000" dirty="0"/>
          </a:p>
        </p:txBody>
      </p:sp>
      <p:sp>
        <p:nvSpPr>
          <p:cNvPr id="34" name="Text 32"/>
          <p:cNvSpPr/>
          <p:nvPr/>
        </p:nvSpPr>
        <p:spPr>
          <a:xfrm>
            <a:off x="1691640" y="5394960"/>
            <a:ext cx="9875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prices rise, both rent and property value usually rise with them</a:t>
            </a:r>
            <a:endParaRPr lang="en-US" dirty="0"/>
          </a:p>
        </p:txBody>
      </p:sp>
      <p:sp>
        <p:nvSpPr>
          <p:cNvPr id="35" name="Text 33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36" name="Text 34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/ 40</a:t>
            </a:r>
            <a:endParaRPr lang="en-US" sz="1000" dirty="0"/>
          </a:p>
        </p:txBody>
      </p:sp>
      <p:sp>
        <p:nvSpPr>
          <p:cNvPr id="38" name="TextBox 37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705"/>
    </mc:Choice>
    <mc:Fallback xmlns="">
      <p:transition spd="slow" advTm="33070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457200" y="146304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kern="0" spc="200" dirty="0">
                <a:solidFill>
                  <a:srgbClr val="5B9B4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WORKED EXAMPLE  ·  REALISTIC ANALYSIS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585216"/>
            <a:ext cx="1127455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0" b="1" dirty="0">
                <a:solidFill>
                  <a:srgbClr val="1F3A5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Real Power of Leverage — After Interest &amp; Costs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457200" y="1024128"/>
            <a:ext cx="11274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50" i="1" dirty="0">
                <a:solidFill>
                  <a:srgbClr val="5A6B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Same deal as the simple slide </a:t>
            </a:r>
            <a:r>
              <a:rPr lang="en-US" sz="1250" b="1" i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($100,000 property → $130,000 in 5 years)</a:t>
            </a:r>
            <a:r>
              <a:rPr lang="en-US" sz="1250" i="1" dirty="0">
                <a:solidFill>
                  <a:srgbClr val="5A6B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— but now we count the interest, the rent, and the selling costs.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457200" y="1389888"/>
            <a:ext cx="5440680" cy="336499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EE6"/>
            </a:solidFill>
            <a:prstDash val="solid"/>
          </a:ln>
          <a:effectLst>
            <a:outerShdw blurRad="88900" dist="25400" dir="8100000" algn="bl" rotWithShape="0">
              <a:srgbClr val="000000">
                <a:alpha val="13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457200" y="1389888"/>
            <a:ext cx="5440680" cy="457200"/>
          </a:xfrm>
          <a:prstGeom prst="rect">
            <a:avLst/>
          </a:prstGeom>
          <a:solidFill>
            <a:srgbClr val="5B9B41"/>
          </a:solidFill>
          <a:ln/>
        </p:spPr>
      </p:sp>
      <p:sp>
        <p:nvSpPr>
          <p:cNvPr id="9" name="Text 7"/>
          <p:cNvSpPr/>
          <p:nvPr/>
        </p:nvSpPr>
        <p:spPr>
          <a:xfrm>
            <a:off x="658368" y="1389888"/>
            <a:ext cx="3977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Scenario A — All Cash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4343400" y="1389888"/>
            <a:ext cx="1371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5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loan</a:t>
            </a:r>
            <a:endParaRPr lang="en-US" sz="950" dirty="0"/>
          </a:p>
        </p:txBody>
      </p:sp>
      <p:sp>
        <p:nvSpPr>
          <p:cNvPr id="11" name="Text 9"/>
          <p:cNvSpPr/>
          <p:nvPr/>
        </p:nvSpPr>
        <p:spPr>
          <a:xfrm>
            <a:off x="713232" y="1938528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Purchase price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023360" y="1938528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$100,000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66928" y="2199132"/>
            <a:ext cx="5221224" cy="260604"/>
          </a:xfrm>
          <a:prstGeom prst="rect">
            <a:avLst/>
          </a:prstGeom>
          <a:solidFill>
            <a:srgbClr val="F4F7FA"/>
          </a:solidFill>
          <a:ln/>
        </p:spPr>
      </p:sp>
      <p:sp>
        <p:nvSpPr>
          <p:cNvPr id="14" name="Text 12"/>
          <p:cNvSpPr/>
          <p:nvPr/>
        </p:nvSpPr>
        <p:spPr>
          <a:xfrm>
            <a:off x="713232" y="2199132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Your cash (equity in)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4023360" y="2199132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$100,000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13232" y="2459736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Loan @ 7%, 30-yr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4023360" y="2459736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$0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566928" y="2720340"/>
            <a:ext cx="5221224" cy="260604"/>
          </a:xfrm>
          <a:prstGeom prst="rect">
            <a:avLst/>
          </a:prstGeom>
          <a:solidFill>
            <a:srgbClr val="F4F7FA"/>
          </a:solidFill>
          <a:ln/>
        </p:spPr>
      </p:sp>
      <p:sp>
        <p:nvSpPr>
          <p:cNvPr id="19" name="Text 17"/>
          <p:cNvSpPr/>
          <p:nvPr/>
        </p:nvSpPr>
        <p:spPr>
          <a:xfrm>
            <a:off x="713232" y="2720340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Value in 5 yrs  (+$30,000 gain)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4023360" y="2720340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$130,000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713232" y="2980944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(+) Net rent, 5 yrs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4023360" y="2980944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7D3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+$25,000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566928" y="3241548"/>
            <a:ext cx="5221224" cy="260604"/>
          </a:xfrm>
          <a:prstGeom prst="rect">
            <a:avLst/>
          </a:prstGeom>
          <a:solidFill>
            <a:srgbClr val="F4F7FA"/>
          </a:solidFill>
          <a:ln/>
        </p:spPr>
      </p:sp>
      <p:sp>
        <p:nvSpPr>
          <p:cNvPr id="24" name="Text 22"/>
          <p:cNvSpPr/>
          <p:nvPr/>
        </p:nvSpPr>
        <p:spPr>
          <a:xfrm>
            <a:off x="713232" y="3241548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(−) Interest paid, 5 yrs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4023360" y="3241548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$0</a:t>
            </a:r>
            <a:endParaRPr lang="en-US" sz="1150" dirty="0"/>
          </a:p>
        </p:txBody>
      </p:sp>
      <p:sp>
        <p:nvSpPr>
          <p:cNvPr id="26" name="Text 24"/>
          <p:cNvSpPr/>
          <p:nvPr/>
        </p:nvSpPr>
        <p:spPr>
          <a:xfrm>
            <a:off x="713232" y="3502152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(−) Selling costs (6%)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4023360" y="3502152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−$7,800</a:t>
            </a:r>
            <a:endParaRPr lang="en-US" sz="1150" dirty="0"/>
          </a:p>
        </p:txBody>
      </p:sp>
      <p:sp>
        <p:nvSpPr>
          <p:cNvPr id="28" name="Shape 26"/>
          <p:cNvSpPr/>
          <p:nvPr/>
        </p:nvSpPr>
        <p:spPr>
          <a:xfrm>
            <a:off x="640080" y="3785616"/>
            <a:ext cx="5074920" cy="0"/>
          </a:xfrm>
          <a:prstGeom prst="line">
            <a:avLst/>
          </a:prstGeom>
          <a:noFill/>
          <a:ln w="12700">
            <a:solidFill>
              <a:srgbClr val="1F3A5F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713232" y="3822192"/>
            <a:ext cx="3611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NET PROFIT (after all costs)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4023360" y="3822192"/>
            <a:ext cx="1600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50" b="1" dirty="0">
                <a:solidFill>
                  <a:srgbClr val="5B9B4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$47,200</a:t>
            </a:r>
            <a:endParaRPr lang="en-US" sz="1350" dirty="0"/>
          </a:p>
        </p:txBody>
      </p:sp>
      <p:sp>
        <p:nvSpPr>
          <p:cNvPr id="31" name="Shape 29"/>
          <p:cNvSpPr/>
          <p:nvPr/>
        </p:nvSpPr>
        <p:spPr>
          <a:xfrm>
            <a:off x="457200" y="4151376"/>
            <a:ext cx="5440680" cy="603504"/>
          </a:xfrm>
          <a:prstGeom prst="rect">
            <a:avLst/>
          </a:prstGeom>
          <a:solidFill>
            <a:srgbClr val="EAF3E4"/>
          </a:solidFill>
          <a:ln/>
        </p:spPr>
      </p:sp>
      <p:sp>
        <p:nvSpPr>
          <p:cNvPr id="32" name="Text 30"/>
          <p:cNvSpPr/>
          <p:nvPr/>
        </p:nvSpPr>
        <p:spPr>
          <a:xfrm>
            <a:off x="676656" y="4206240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RETURN ON YOUR CASH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676656" y="4407408"/>
            <a:ext cx="3291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6B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5-year total · on $100,000 cash in</a:t>
            </a:r>
            <a:endParaRPr lang="en-US" sz="850" dirty="0"/>
          </a:p>
        </p:txBody>
      </p:sp>
      <p:sp>
        <p:nvSpPr>
          <p:cNvPr id="34" name="Text 32"/>
          <p:cNvSpPr/>
          <p:nvPr/>
        </p:nvSpPr>
        <p:spPr>
          <a:xfrm>
            <a:off x="676656" y="4562856"/>
            <a:ext cx="3291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i="1" dirty="0">
                <a:solidFill>
                  <a:srgbClr val="2E7D3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annualized  ≈ 8.7% / yr</a:t>
            </a:r>
            <a:endParaRPr lang="en-US" sz="850" dirty="0"/>
          </a:p>
        </p:txBody>
      </p:sp>
      <p:sp>
        <p:nvSpPr>
          <p:cNvPr id="35" name="Text 33"/>
          <p:cNvSpPr/>
          <p:nvPr/>
        </p:nvSpPr>
        <p:spPr>
          <a:xfrm>
            <a:off x="3794760" y="4151376"/>
            <a:ext cx="187452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000" b="1" dirty="0">
                <a:solidFill>
                  <a:srgbClr val="2E7D3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47%</a:t>
            </a:r>
            <a:endParaRPr lang="en-US" sz="3000" dirty="0"/>
          </a:p>
        </p:txBody>
      </p:sp>
      <p:sp>
        <p:nvSpPr>
          <p:cNvPr id="36" name="Shape 34"/>
          <p:cNvSpPr/>
          <p:nvPr/>
        </p:nvSpPr>
        <p:spPr>
          <a:xfrm>
            <a:off x="6291072" y="1389888"/>
            <a:ext cx="5440680" cy="3364992"/>
          </a:xfrm>
          <a:prstGeom prst="rect">
            <a:avLst/>
          </a:prstGeom>
          <a:solidFill>
            <a:srgbClr val="FFFFFF"/>
          </a:solidFill>
          <a:ln w="12700">
            <a:solidFill>
              <a:srgbClr val="D8DEE6"/>
            </a:solidFill>
            <a:prstDash val="solid"/>
          </a:ln>
          <a:effectLst>
            <a:outerShdw blurRad="88900" dist="25400" dir="8100000" algn="bl" rotWithShape="0">
              <a:srgbClr val="000000">
                <a:alpha val="13000"/>
              </a:srgbClr>
            </a:outerShdw>
          </a:effectLst>
        </p:spPr>
      </p:sp>
      <p:sp>
        <p:nvSpPr>
          <p:cNvPr id="37" name="Shape 35"/>
          <p:cNvSpPr/>
          <p:nvPr/>
        </p:nvSpPr>
        <p:spPr>
          <a:xfrm>
            <a:off x="6291072" y="1389888"/>
            <a:ext cx="5440680" cy="457200"/>
          </a:xfrm>
          <a:prstGeom prst="rect">
            <a:avLst/>
          </a:prstGeom>
          <a:solidFill>
            <a:srgbClr val="2E5C9E"/>
          </a:solidFill>
          <a:ln/>
        </p:spPr>
      </p:sp>
      <p:sp>
        <p:nvSpPr>
          <p:cNvPr id="38" name="Text 36"/>
          <p:cNvSpPr/>
          <p:nvPr/>
        </p:nvSpPr>
        <p:spPr>
          <a:xfrm>
            <a:off x="6492240" y="1389888"/>
            <a:ext cx="3977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Scenario B — With a Mortgage</a:t>
            </a:r>
            <a:endParaRPr lang="en-US" sz="1500" dirty="0"/>
          </a:p>
        </p:txBody>
      </p:sp>
      <p:sp>
        <p:nvSpPr>
          <p:cNvPr id="39" name="Text 37"/>
          <p:cNvSpPr/>
          <p:nvPr/>
        </p:nvSpPr>
        <p:spPr>
          <a:xfrm>
            <a:off x="10177272" y="1389888"/>
            <a:ext cx="1371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5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80% loan</a:t>
            </a:r>
            <a:endParaRPr lang="en-US" sz="950" dirty="0"/>
          </a:p>
        </p:txBody>
      </p:sp>
      <p:sp>
        <p:nvSpPr>
          <p:cNvPr id="40" name="Text 38"/>
          <p:cNvSpPr/>
          <p:nvPr/>
        </p:nvSpPr>
        <p:spPr>
          <a:xfrm>
            <a:off x="6547104" y="1938528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Purchase price</a:t>
            </a:r>
            <a:endParaRPr lang="en-US" sz="1150" dirty="0"/>
          </a:p>
        </p:txBody>
      </p:sp>
      <p:sp>
        <p:nvSpPr>
          <p:cNvPr id="41" name="Text 39"/>
          <p:cNvSpPr/>
          <p:nvPr/>
        </p:nvSpPr>
        <p:spPr>
          <a:xfrm>
            <a:off x="9857232" y="1938528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$100,000</a:t>
            </a:r>
            <a:endParaRPr lang="en-US" sz="1150" dirty="0"/>
          </a:p>
        </p:txBody>
      </p:sp>
      <p:sp>
        <p:nvSpPr>
          <p:cNvPr id="42" name="Shape 40"/>
          <p:cNvSpPr/>
          <p:nvPr/>
        </p:nvSpPr>
        <p:spPr>
          <a:xfrm>
            <a:off x="6400800" y="2199132"/>
            <a:ext cx="5221224" cy="260604"/>
          </a:xfrm>
          <a:prstGeom prst="rect">
            <a:avLst/>
          </a:prstGeom>
          <a:solidFill>
            <a:srgbClr val="F4F7FA"/>
          </a:solidFill>
          <a:ln/>
        </p:spPr>
      </p:sp>
      <p:sp>
        <p:nvSpPr>
          <p:cNvPr id="43" name="Text 41"/>
          <p:cNvSpPr/>
          <p:nvPr/>
        </p:nvSpPr>
        <p:spPr>
          <a:xfrm>
            <a:off x="6547104" y="2199132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Your cash (20% down)</a:t>
            </a:r>
            <a:endParaRPr lang="en-US" sz="1150" dirty="0"/>
          </a:p>
        </p:txBody>
      </p:sp>
      <p:sp>
        <p:nvSpPr>
          <p:cNvPr id="44" name="Text 42"/>
          <p:cNvSpPr/>
          <p:nvPr/>
        </p:nvSpPr>
        <p:spPr>
          <a:xfrm>
            <a:off x="9857232" y="2199132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$20,000</a:t>
            </a:r>
            <a:endParaRPr lang="en-US" sz="1150" dirty="0"/>
          </a:p>
        </p:txBody>
      </p:sp>
      <p:sp>
        <p:nvSpPr>
          <p:cNvPr id="45" name="Text 43"/>
          <p:cNvSpPr/>
          <p:nvPr/>
        </p:nvSpPr>
        <p:spPr>
          <a:xfrm>
            <a:off x="6547104" y="2459736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Loan from bank (80%) @ 7%, 30-yr</a:t>
            </a:r>
            <a:endParaRPr lang="en-US" sz="1150" dirty="0"/>
          </a:p>
        </p:txBody>
      </p:sp>
      <p:sp>
        <p:nvSpPr>
          <p:cNvPr id="46" name="Text 44"/>
          <p:cNvSpPr/>
          <p:nvPr/>
        </p:nvSpPr>
        <p:spPr>
          <a:xfrm>
            <a:off x="9857232" y="2459736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$80,000</a:t>
            </a:r>
            <a:endParaRPr lang="en-US" sz="1150" dirty="0"/>
          </a:p>
        </p:txBody>
      </p:sp>
      <p:sp>
        <p:nvSpPr>
          <p:cNvPr id="47" name="Shape 45"/>
          <p:cNvSpPr/>
          <p:nvPr/>
        </p:nvSpPr>
        <p:spPr>
          <a:xfrm>
            <a:off x="6400800" y="2720340"/>
            <a:ext cx="5221224" cy="260604"/>
          </a:xfrm>
          <a:prstGeom prst="rect">
            <a:avLst/>
          </a:prstGeom>
          <a:solidFill>
            <a:srgbClr val="F4F7FA"/>
          </a:solidFill>
          <a:ln/>
        </p:spPr>
      </p:sp>
      <p:sp>
        <p:nvSpPr>
          <p:cNvPr id="48" name="Text 46"/>
          <p:cNvSpPr/>
          <p:nvPr/>
        </p:nvSpPr>
        <p:spPr>
          <a:xfrm>
            <a:off x="6547104" y="2720340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Value in 5 yrs  (+$30,000 gain)</a:t>
            </a:r>
            <a:endParaRPr lang="en-US" sz="1150" dirty="0"/>
          </a:p>
        </p:txBody>
      </p:sp>
      <p:sp>
        <p:nvSpPr>
          <p:cNvPr id="49" name="Text 47"/>
          <p:cNvSpPr/>
          <p:nvPr/>
        </p:nvSpPr>
        <p:spPr>
          <a:xfrm>
            <a:off x="9857232" y="2720340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$130,000</a:t>
            </a:r>
            <a:endParaRPr lang="en-US" sz="1150" dirty="0"/>
          </a:p>
        </p:txBody>
      </p:sp>
      <p:sp>
        <p:nvSpPr>
          <p:cNvPr id="50" name="Text 48"/>
          <p:cNvSpPr/>
          <p:nvPr/>
        </p:nvSpPr>
        <p:spPr>
          <a:xfrm>
            <a:off x="6547104" y="2980944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(+) Net rent, 5 yrs</a:t>
            </a:r>
            <a:endParaRPr lang="en-US" sz="1150" dirty="0"/>
          </a:p>
        </p:txBody>
      </p:sp>
      <p:sp>
        <p:nvSpPr>
          <p:cNvPr id="51" name="Text 49"/>
          <p:cNvSpPr/>
          <p:nvPr/>
        </p:nvSpPr>
        <p:spPr>
          <a:xfrm>
            <a:off x="9857232" y="2980944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7D3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+$25,000</a:t>
            </a:r>
            <a:endParaRPr lang="en-US" sz="1150" dirty="0"/>
          </a:p>
        </p:txBody>
      </p:sp>
      <p:sp>
        <p:nvSpPr>
          <p:cNvPr id="52" name="Shape 50"/>
          <p:cNvSpPr/>
          <p:nvPr/>
        </p:nvSpPr>
        <p:spPr>
          <a:xfrm>
            <a:off x="6400800" y="3241548"/>
            <a:ext cx="5221224" cy="260604"/>
          </a:xfrm>
          <a:prstGeom prst="rect">
            <a:avLst/>
          </a:prstGeom>
          <a:solidFill>
            <a:srgbClr val="F4F7FA"/>
          </a:solidFill>
          <a:ln/>
        </p:spPr>
      </p:sp>
      <p:sp>
        <p:nvSpPr>
          <p:cNvPr id="53" name="Text 51"/>
          <p:cNvSpPr/>
          <p:nvPr/>
        </p:nvSpPr>
        <p:spPr>
          <a:xfrm>
            <a:off x="6547104" y="3241548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(−) Interest paid, 5 yrs</a:t>
            </a:r>
            <a:endParaRPr lang="en-US" sz="1150" dirty="0"/>
          </a:p>
        </p:txBody>
      </p:sp>
      <p:sp>
        <p:nvSpPr>
          <p:cNvPr id="54" name="Text 52"/>
          <p:cNvSpPr/>
          <p:nvPr/>
        </p:nvSpPr>
        <p:spPr>
          <a:xfrm>
            <a:off x="9857232" y="3241548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−$27,240</a:t>
            </a:r>
            <a:endParaRPr lang="en-US" sz="1150" dirty="0"/>
          </a:p>
        </p:txBody>
      </p:sp>
      <p:sp>
        <p:nvSpPr>
          <p:cNvPr id="55" name="Text 53"/>
          <p:cNvSpPr/>
          <p:nvPr/>
        </p:nvSpPr>
        <p:spPr>
          <a:xfrm>
            <a:off x="6547104" y="3502152"/>
            <a:ext cx="34290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(−) Selling costs (6%)</a:t>
            </a:r>
            <a:endParaRPr lang="en-US" sz="1150" dirty="0"/>
          </a:p>
        </p:txBody>
      </p:sp>
      <p:sp>
        <p:nvSpPr>
          <p:cNvPr id="56" name="Text 54"/>
          <p:cNvSpPr/>
          <p:nvPr/>
        </p:nvSpPr>
        <p:spPr>
          <a:xfrm>
            <a:off x="9857232" y="3502152"/>
            <a:ext cx="1600200" cy="2606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−$7,800</a:t>
            </a:r>
            <a:endParaRPr lang="en-US" sz="1150" dirty="0"/>
          </a:p>
        </p:txBody>
      </p:sp>
      <p:sp>
        <p:nvSpPr>
          <p:cNvPr id="57" name="Shape 55"/>
          <p:cNvSpPr/>
          <p:nvPr/>
        </p:nvSpPr>
        <p:spPr>
          <a:xfrm>
            <a:off x="6473952" y="3785616"/>
            <a:ext cx="5074920" cy="0"/>
          </a:xfrm>
          <a:prstGeom prst="line">
            <a:avLst/>
          </a:prstGeom>
          <a:noFill/>
          <a:ln w="12700">
            <a:solidFill>
              <a:srgbClr val="1F3A5F"/>
            </a:solidFill>
            <a:prstDash val="solid"/>
          </a:ln>
        </p:spPr>
      </p:sp>
      <p:sp>
        <p:nvSpPr>
          <p:cNvPr id="58" name="Text 56"/>
          <p:cNvSpPr/>
          <p:nvPr/>
        </p:nvSpPr>
        <p:spPr>
          <a:xfrm>
            <a:off x="6547104" y="3822192"/>
            <a:ext cx="3611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NET PROFIT (after all costs)</a:t>
            </a:r>
            <a:endParaRPr lang="en-US" sz="1200" dirty="0"/>
          </a:p>
        </p:txBody>
      </p:sp>
      <p:sp>
        <p:nvSpPr>
          <p:cNvPr id="59" name="Text 57"/>
          <p:cNvSpPr/>
          <p:nvPr/>
        </p:nvSpPr>
        <p:spPr>
          <a:xfrm>
            <a:off x="9857232" y="3822192"/>
            <a:ext cx="1600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50" b="1" dirty="0">
                <a:solidFill>
                  <a:srgbClr val="2E5C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$19,960</a:t>
            </a:r>
            <a:endParaRPr lang="en-US" sz="1350" dirty="0"/>
          </a:p>
        </p:txBody>
      </p:sp>
      <p:sp>
        <p:nvSpPr>
          <p:cNvPr id="60" name="Shape 58"/>
          <p:cNvSpPr/>
          <p:nvPr/>
        </p:nvSpPr>
        <p:spPr>
          <a:xfrm>
            <a:off x="6291072" y="4151376"/>
            <a:ext cx="5440680" cy="603504"/>
          </a:xfrm>
          <a:prstGeom prst="rect">
            <a:avLst/>
          </a:prstGeom>
          <a:solidFill>
            <a:srgbClr val="E7EEF8"/>
          </a:solidFill>
          <a:ln/>
        </p:spPr>
      </p:sp>
      <p:sp>
        <p:nvSpPr>
          <p:cNvPr id="61" name="Text 59"/>
          <p:cNvSpPr/>
          <p:nvPr/>
        </p:nvSpPr>
        <p:spPr>
          <a:xfrm>
            <a:off x="6510528" y="4206240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RETURN ON YOUR CASH</a:t>
            </a:r>
            <a:endParaRPr lang="en-US" sz="1200" dirty="0"/>
          </a:p>
        </p:txBody>
      </p:sp>
      <p:sp>
        <p:nvSpPr>
          <p:cNvPr id="62" name="Text 60"/>
          <p:cNvSpPr/>
          <p:nvPr/>
        </p:nvSpPr>
        <p:spPr>
          <a:xfrm>
            <a:off x="6510528" y="4407408"/>
            <a:ext cx="3291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5A6B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5-year total · on $26,935 cash in</a:t>
            </a:r>
            <a:endParaRPr lang="en-US" sz="850" dirty="0"/>
          </a:p>
        </p:txBody>
      </p:sp>
      <p:sp>
        <p:nvSpPr>
          <p:cNvPr id="63" name="Text 61"/>
          <p:cNvSpPr/>
          <p:nvPr/>
        </p:nvSpPr>
        <p:spPr>
          <a:xfrm>
            <a:off x="6510528" y="4562856"/>
            <a:ext cx="3291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i="1" dirty="0">
                <a:solidFill>
                  <a:srgbClr val="1F4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annualized  ≈ 13.6% / yr</a:t>
            </a:r>
            <a:endParaRPr lang="en-US" sz="850" dirty="0"/>
          </a:p>
        </p:txBody>
      </p:sp>
      <p:sp>
        <p:nvSpPr>
          <p:cNvPr id="64" name="Text 62"/>
          <p:cNvSpPr/>
          <p:nvPr/>
        </p:nvSpPr>
        <p:spPr>
          <a:xfrm>
            <a:off x="9628632" y="4151376"/>
            <a:ext cx="187452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000" b="1" dirty="0">
                <a:solidFill>
                  <a:srgbClr val="1F4E8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74%</a:t>
            </a:r>
            <a:endParaRPr lang="en-US" sz="3000" dirty="0"/>
          </a:p>
        </p:txBody>
      </p:sp>
      <p:sp>
        <p:nvSpPr>
          <p:cNvPr id="65" name="Shape 63"/>
          <p:cNvSpPr/>
          <p:nvPr/>
        </p:nvSpPr>
        <p:spPr>
          <a:xfrm>
            <a:off x="457200" y="4882896"/>
            <a:ext cx="11274552" cy="1298448"/>
          </a:xfrm>
          <a:prstGeom prst="rect">
            <a:avLst/>
          </a:prstGeom>
          <a:solidFill>
            <a:srgbClr val="F4F8FC"/>
          </a:solidFill>
          <a:ln w="12700">
            <a:solidFill>
              <a:srgbClr val="D8DEE6"/>
            </a:solidFill>
            <a:prstDash val="solid"/>
          </a:ln>
        </p:spPr>
      </p:sp>
      <p:sp>
        <p:nvSpPr>
          <p:cNvPr id="66" name="Shape 64"/>
          <p:cNvSpPr/>
          <p:nvPr/>
        </p:nvSpPr>
        <p:spPr>
          <a:xfrm>
            <a:off x="457200" y="4882896"/>
            <a:ext cx="91440" cy="1298448"/>
          </a:xfrm>
          <a:prstGeom prst="rect">
            <a:avLst/>
          </a:prstGeom>
          <a:solidFill>
            <a:srgbClr val="1F3A5F"/>
          </a:solidFill>
          <a:ln/>
        </p:spPr>
      </p:sp>
      <p:sp>
        <p:nvSpPr>
          <p:cNvPr id="67" name="Text 65"/>
          <p:cNvSpPr/>
          <p:nvPr/>
        </p:nvSpPr>
        <p:spPr>
          <a:xfrm>
            <a:off x="713232" y="4956048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50" b="1" kern="0" spc="100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REALITY CHECK</a:t>
            </a:r>
            <a:endParaRPr lang="en-US" sz="1250" dirty="0"/>
          </a:p>
        </p:txBody>
      </p:sp>
      <p:sp>
        <p:nvSpPr>
          <p:cNvPr id="68" name="Text 66"/>
          <p:cNvSpPr/>
          <p:nvPr/>
        </p:nvSpPr>
        <p:spPr>
          <a:xfrm>
            <a:off x="713232" y="5193792"/>
            <a:ext cx="69037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simple slide's “150%” counted only the $20,000 down payment and ignored </a:t>
            </a:r>
            <a:r>
              <a:rPr lang="en-US" sz="10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$27,240 of interest</a:t>
            </a:r>
            <a:r>
              <a:rPr lang="en-US" sz="10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Measured honestly, leverage earns </a:t>
            </a:r>
            <a:r>
              <a:rPr lang="en-US" sz="1050" b="1" dirty="0">
                <a:solidFill>
                  <a:srgbClr val="1F4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74% (≈13.6%/yr)</a:t>
            </a:r>
            <a:r>
              <a:rPr lang="en-US" sz="10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vs </a:t>
            </a:r>
            <a:r>
              <a:rPr lang="en-US" sz="1050" b="1" dirty="0">
                <a:solidFill>
                  <a:srgbClr val="2E7D3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47% (≈8.7%/yr)</a:t>
            </a:r>
            <a:r>
              <a:rPr lang="en-US" sz="10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all-cash — better, but about </a:t>
            </a:r>
            <a:r>
              <a:rPr lang="en-US" sz="10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1.6×, not 5×.</a:t>
            </a:r>
            <a:endParaRPr lang="en-US" sz="1050" dirty="0"/>
          </a:p>
        </p:txBody>
      </p:sp>
      <p:sp>
        <p:nvSpPr>
          <p:cNvPr id="69" name="Text 67"/>
          <p:cNvSpPr/>
          <p:nvPr/>
        </p:nvSpPr>
        <p:spPr>
          <a:xfrm>
            <a:off x="713232" y="5705856"/>
            <a:ext cx="69037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Golden rule — positive vs. negative leverage:  </a:t>
            </a:r>
            <a:r>
              <a:rPr lang="en-US" sz="10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debt boosts your return only when the property's own return (≈8.7%) beats the loan rate (7%). A higher rate than the property's return would </a:t>
            </a:r>
            <a:r>
              <a:rPr lang="en-US" sz="105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shrink returns and magnify losses.</a:t>
            </a:r>
            <a:endParaRPr lang="en-US" sz="1050" dirty="0"/>
          </a:p>
        </p:txBody>
      </p:sp>
      <p:sp>
        <p:nvSpPr>
          <p:cNvPr id="70" name="Text 68"/>
          <p:cNvSpPr/>
          <p:nvPr/>
        </p:nvSpPr>
        <p:spPr>
          <a:xfrm>
            <a:off x="7955280" y="4956048"/>
            <a:ext cx="3657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Return on your cash (5-yr)</a:t>
            </a:r>
            <a:endParaRPr lang="en-US" sz="1050" dirty="0"/>
          </a:p>
        </p:txBody>
      </p:sp>
      <p:sp>
        <p:nvSpPr>
          <p:cNvPr id="71" name="Text 69"/>
          <p:cNvSpPr/>
          <p:nvPr/>
        </p:nvSpPr>
        <p:spPr>
          <a:xfrm>
            <a:off x="7955280" y="5266944"/>
            <a:ext cx="8686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5A6B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Claimed</a:t>
            </a:r>
            <a:endParaRPr lang="en-US" sz="850" dirty="0"/>
          </a:p>
        </p:txBody>
      </p:sp>
      <p:sp>
        <p:nvSpPr>
          <p:cNvPr id="72" name="Shape 70"/>
          <p:cNvSpPr/>
          <p:nvPr/>
        </p:nvSpPr>
        <p:spPr>
          <a:xfrm>
            <a:off x="8778240" y="5285232"/>
            <a:ext cx="2606040" cy="201168"/>
          </a:xfrm>
          <a:prstGeom prst="rect">
            <a:avLst/>
          </a:prstGeom>
          <a:solidFill>
            <a:srgbClr val="E4E9EF"/>
          </a:solidFill>
          <a:ln/>
        </p:spPr>
      </p:sp>
      <p:sp>
        <p:nvSpPr>
          <p:cNvPr id="73" name="Shape 71"/>
          <p:cNvSpPr/>
          <p:nvPr/>
        </p:nvSpPr>
        <p:spPr>
          <a:xfrm>
            <a:off x="8778240" y="5285232"/>
            <a:ext cx="2606040" cy="201168"/>
          </a:xfrm>
          <a:prstGeom prst="rect">
            <a:avLst/>
          </a:prstGeom>
          <a:solidFill>
            <a:srgbClr val="C0392B"/>
          </a:solidFill>
          <a:ln/>
        </p:spPr>
      </p:sp>
      <p:sp>
        <p:nvSpPr>
          <p:cNvPr id="74" name="Text 72"/>
          <p:cNvSpPr/>
          <p:nvPr/>
        </p:nvSpPr>
        <p:spPr>
          <a:xfrm>
            <a:off x="11439144" y="5266944"/>
            <a:ext cx="640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C039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150%</a:t>
            </a:r>
            <a:endParaRPr lang="en-US" sz="900" dirty="0"/>
          </a:p>
        </p:txBody>
      </p:sp>
      <p:sp>
        <p:nvSpPr>
          <p:cNvPr id="75" name="Text 73"/>
          <p:cNvSpPr/>
          <p:nvPr/>
        </p:nvSpPr>
        <p:spPr>
          <a:xfrm>
            <a:off x="7955280" y="5568696"/>
            <a:ext cx="8686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5A6B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Real (mortgage)</a:t>
            </a:r>
            <a:endParaRPr lang="en-US" sz="850" dirty="0"/>
          </a:p>
        </p:txBody>
      </p:sp>
      <p:sp>
        <p:nvSpPr>
          <p:cNvPr id="76" name="Shape 74"/>
          <p:cNvSpPr/>
          <p:nvPr/>
        </p:nvSpPr>
        <p:spPr>
          <a:xfrm>
            <a:off x="8778240" y="5586984"/>
            <a:ext cx="2606040" cy="201168"/>
          </a:xfrm>
          <a:prstGeom prst="rect">
            <a:avLst/>
          </a:prstGeom>
          <a:solidFill>
            <a:srgbClr val="E4E9EF"/>
          </a:solidFill>
          <a:ln/>
        </p:spPr>
      </p:sp>
      <p:sp>
        <p:nvSpPr>
          <p:cNvPr id="77" name="Shape 75"/>
          <p:cNvSpPr/>
          <p:nvPr/>
        </p:nvSpPr>
        <p:spPr>
          <a:xfrm>
            <a:off x="8778240" y="5586984"/>
            <a:ext cx="1285646" cy="201168"/>
          </a:xfrm>
          <a:prstGeom prst="rect">
            <a:avLst/>
          </a:prstGeom>
          <a:solidFill>
            <a:srgbClr val="2E5C9E"/>
          </a:solidFill>
          <a:ln/>
        </p:spPr>
      </p:sp>
      <p:sp>
        <p:nvSpPr>
          <p:cNvPr id="78" name="Text 76"/>
          <p:cNvSpPr/>
          <p:nvPr/>
        </p:nvSpPr>
        <p:spPr>
          <a:xfrm>
            <a:off x="11439144" y="5568696"/>
            <a:ext cx="640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2E5C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74%</a:t>
            </a:r>
            <a:endParaRPr lang="en-US" sz="900" dirty="0"/>
          </a:p>
        </p:txBody>
      </p:sp>
      <p:sp>
        <p:nvSpPr>
          <p:cNvPr id="79" name="Text 77"/>
          <p:cNvSpPr/>
          <p:nvPr/>
        </p:nvSpPr>
        <p:spPr>
          <a:xfrm>
            <a:off x="7955280" y="5870448"/>
            <a:ext cx="8686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5A6B7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All-cash</a:t>
            </a:r>
            <a:endParaRPr lang="en-US" sz="850" dirty="0"/>
          </a:p>
        </p:txBody>
      </p:sp>
      <p:sp>
        <p:nvSpPr>
          <p:cNvPr id="80" name="Shape 78"/>
          <p:cNvSpPr/>
          <p:nvPr/>
        </p:nvSpPr>
        <p:spPr>
          <a:xfrm>
            <a:off x="8778240" y="5888736"/>
            <a:ext cx="2606040" cy="201168"/>
          </a:xfrm>
          <a:prstGeom prst="rect">
            <a:avLst/>
          </a:prstGeom>
          <a:solidFill>
            <a:srgbClr val="E4E9EF"/>
          </a:solidFill>
          <a:ln/>
        </p:spPr>
      </p:sp>
      <p:sp>
        <p:nvSpPr>
          <p:cNvPr id="81" name="Shape 79"/>
          <p:cNvSpPr/>
          <p:nvPr/>
        </p:nvSpPr>
        <p:spPr>
          <a:xfrm>
            <a:off x="8778240" y="5888736"/>
            <a:ext cx="816559" cy="201168"/>
          </a:xfrm>
          <a:prstGeom prst="rect">
            <a:avLst/>
          </a:prstGeom>
          <a:solidFill>
            <a:srgbClr val="5B9B41"/>
          </a:solidFill>
          <a:ln/>
        </p:spPr>
      </p:sp>
      <p:sp>
        <p:nvSpPr>
          <p:cNvPr id="82" name="Text 80"/>
          <p:cNvSpPr/>
          <p:nvPr/>
        </p:nvSpPr>
        <p:spPr>
          <a:xfrm>
            <a:off x="11439144" y="5870448"/>
            <a:ext cx="640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5B9B4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47%</a:t>
            </a:r>
            <a:endParaRPr lang="en-US" sz="900" dirty="0"/>
          </a:p>
        </p:txBody>
      </p:sp>
      <p:sp>
        <p:nvSpPr>
          <p:cNvPr id="87" name="Text 85"/>
          <p:cNvSpPr/>
          <p:nvPr/>
        </p:nvSpPr>
        <p:spPr>
          <a:xfrm>
            <a:off x="7772400" y="6611112"/>
            <a:ext cx="395935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1F3A5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Prepared by Dr. Emad Zaher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68487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602"/>
    </mc:Choice>
    <mc:Fallback xmlns="">
      <p:transition spd="slow" advTm="31460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2"/>
          <p:cNvSpPr/>
          <p:nvPr/>
        </p:nvSpPr>
        <p:spPr>
          <a:xfrm>
            <a:off x="228600" y="849338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vs. Stocks, Bonds &amp; Gold</a:t>
            </a:r>
            <a:endParaRPr lang="en-US" sz="2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188855"/>
              </p:ext>
            </p:extLst>
          </p:nvPr>
        </p:nvGraphicFramePr>
        <p:xfrm>
          <a:off x="140678" y="1508760"/>
          <a:ext cx="11837964" cy="3888859"/>
        </p:xfrm>
        <a:graphic>
          <a:graphicData uri="http://schemas.openxmlformats.org/drawingml/2006/table">
            <a:tbl>
              <a:tblPr/>
              <a:tblGrid>
                <a:gridCol w="24821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4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89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3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389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454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Feature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 Estate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Stocks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Bonds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Gold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454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Typical Return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8–12% / yr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9–11% / yr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3–6% / yr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4–7% / yr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54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Risk Level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Medium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High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Low–Medium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Medium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54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Liquidity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Low (weeks/months)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Very High (seconds)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High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High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7065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Income Stream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— rent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Sometimes </a:t>
                      </a:r>
                      <a:r>
                        <a:rPr lang="en-US" sz="1800" dirty="0" smtClean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dividends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— coupons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None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454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Inflation Hedge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Strong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Moderate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Weak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Strong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454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Leverage Possible?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— easily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Limited (margin)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Limited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Rare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454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Tangible Asset?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— physical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 — paper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 — paper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 — physical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8" name="Text 5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40</a:t>
            </a:r>
            <a:endParaRPr lang="en-US" sz="1000" dirty="0"/>
          </a:p>
        </p:txBody>
      </p:sp>
      <p:sp>
        <p:nvSpPr>
          <p:cNvPr id="10" name="TextBox 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538"/>
    </mc:Choice>
    <mc:Fallback xmlns="">
      <p:transition spd="slow" advTm="54753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38448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WORKED EXAMPLE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886265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$100,000 Invested 10 Years Ago — Where Are You Today?</a:t>
            </a:r>
            <a:endParaRPr lang="en-US" sz="2800" dirty="0"/>
          </a:p>
        </p:txBody>
      </p:sp>
      <p:graphicFrame>
        <p:nvGraphicFramePr>
          <p:cNvPr id="5" name="Chart 0"/>
          <p:cNvGraphicFramePr/>
          <p:nvPr>
            <p:extLst>
              <p:ext uri="{D42A27DB-BD31-4B8C-83A1-F6EECF244321}">
                <p14:modId xmlns:p14="http://schemas.microsoft.com/office/powerpoint/2010/main" val="2851136478"/>
              </p:ext>
            </p:extLst>
          </p:nvPr>
        </p:nvGraphicFramePr>
        <p:xfrm>
          <a:off x="457200" y="1554480"/>
          <a:ext cx="68580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Shape 3"/>
          <p:cNvSpPr/>
          <p:nvPr/>
        </p:nvSpPr>
        <p:spPr>
          <a:xfrm>
            <a:off x="7589520" y="1600200"/>
            <a:ext cx="4206240" cy="96012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7589520" y="1600200"/>
            <a:ext cx="73152" cy="96012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8" name="Text 5"/>
          <p:cNvSpPr/>
          <p:nvPr/>
        </p:nvSpPr>
        <p:spPr>
          <a:xfrm>
            <a:off x="7772400" y="1673352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Bonds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9784080" y="1673352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800" b="1" dirty="0">
                <a:solidFill>
                  <a:srgbClr val="9E80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+35%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7772400" y="2103120"/>
            <a:ext cx="3931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 but slow — barely beats inflation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7589520" y="2697480"/>
            <a:ext cx="4206240" cy="96012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7589520" y="2697480"/>
            <a:ext cx="73152" cy="96012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Text 10"/>
          <p:cNvSpPr/>
          <p:nvPr/>
        </p:nvSpPr>
        <p:spPr>
          <a:xfrm>
            <a:off x="7772400" y="2770632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Gold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9784080" y="2770632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800" b="1" dirty="0">
                <a:solidFill>
                  <a:srgbClr val="9E80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+78%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7772400" y="3200400"/>
            <a:ext cx="3931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Solid hedge, no income generated</a:t>
            </a:r>
            <a:endParaRPr lang="en-US" sz="1600" dirty="0"/>
          </a:p>
        </p:txBody>
      </p:sp>
      <p:sp>
        <p:nvSpPr>
          <p:cNvPr id="16" name="Shape 13"/>
          <p:cNvSpPr/>
          <p:nvPr/>
        </p:nvSpPr>
        <p:spPr>
          <a:xfrm>
            <a:off x="7589520" y="3794760"/>
            <a:ext cx="4206240" cy="96012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7589520" y="3794760"/>
            <a:ext cx="73152" cy="96012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8" name="Text 15"/>
          <p:cNvSpPr/>
          <p:nvPr/>
        </p:nvSpPr>
        <p:spPr>
          <a:xfrm>
            <a:off x="7772400" y="3867912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S&amp;P 500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9784080" y="3867912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800" b="1" dirty="0">
                <a:solidFill>
                  <a:srgbClr val="9E80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+145%</a:t>
            </a:r>
            <a:endParaRPr lang="en-US" sz="1800" dirty="0"/>
          </a:p>
        </p:txBody>
      </p:sp>
      <p:sp>
        <p:nvSpPr>
          <p:cNvPr id="20" name="Text 17"/>
          <p:cNvSpPr/>
          <p:nvPr/>
        </p:nvSpPr>
        <p:spPr>
          <a:xfrm>
            <a:off x="7772400" y="4297680"/>
            <a:ext cx="3931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growth, but with major swings</a:t>
            </a:r>
            <a:endParaRPr lang="en-US" sz="1600" dirty="0"/>
          </a:p>
        </p:txBody>
      </p:sp>
      <p:sp>
        <p:nvSpPr>
          <p:cNvPr id="21" name="Shape 18"/>
          <p:cNvSpPr/>
          <p:nvPr/>
        </p:nvSpPr>
        <p:spPr>
          <a:xfrm>
            <a:off x="7589520" y="4892040"/>
            <a:ext cx="4206240" cy="96012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22" name="Shape 19"/>
          <p:cNvSpPr/>
          <p:nvPr/>
        </p:nvSpPr>
        <p:spPr>
          <a:xfrm>
            <a:off x="7589520" y="4892040"/>
            <a:ext cx="73152" cy="96012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23" name="Text 20"/>
          <p:cNvSpPr/>
          <p:nvPr/>
        </p:nvSpPr>
        <p:spPr>
          <a:xfrm>
            <a:off x="7772400" y="4965192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Cairo Rental</a:t>
            </a:r>
            <a:endParaRPr lang="en-US" sz="1400" dirty="0"/>
          </a:p>
        </p:txBody>
      </p:sp>
      <p:sp>
        <p:nvSpPr>
          <p:cNvPr id="24" name="Text 21"/>
          <p:cNvSpPr/>
          <p:nvPr/>
        </p:nvSpPr>
        <p:spPr>
          <a:xfrm>
            <a:off x="9784080" y="4965192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800" b="1" dirty="0">
                <a:solidFill>
                  <a:srgbClr val="9E803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+190%</a:t>
            </a:r>
            <a:endParaRPr lang="en-US" sz="1800" dirty="0"/>
          </a:p>
        </p:txBody>
      </p:sp>
      <p:sp>
        <p:nvSpPr>
          <p:cNvPr id="25" name="Text 22"/>
          <p:cNvSpPr/>
          <p:nvPr/>
        </p:nvSpPr>
        <p:spPr>
          <a:xfrm>
            <a:off x="7772400" y="5394960"/>
            <a:ext cx="3931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Capital growth + rental income combined</a:t>
            </a:r>
            <a:endParaRPr lang="en-US" sz="1600" dirty="0"/>
          </a:p>
        </p:txBody>
      </p:sp>
      <p:sp>
        <p:nvSpPr>
          <p:cNvPr id="26" name="Text 23"/>
          <p:cNvSpPr/>
          <p:nvPr/>
        </p:nvSpPr>
        <p:spPr>
          <a:xfrm>
            <a:off x="457200" y="6263640"/>
            <a:ext cx="11338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Note: Hypothetical example for teaching purposes — past performance does not guarantee future results.</a:t>
            </a:r>
            <a:endParaRPr lang="en-US" sz="1600" b="1" dirty="0"/>
          </a:p>
        </p:txBody>
      </p:sp>
      <p:sp>
        <p:nvSpPr>
          <p:cNvPr id="27" name="Text 24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28" name="Text 25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/ 40</a:t>
            </a:r>
            <a:endParaRPr lang="en-US" sz="1000" dirty="0"/>
          </a:p>
        </p:txBody>
      </p:sp>
      <p:sp>
        <p:nvSpPr>
          <p:cNvPr id="30" name="TextBox 29"/>
          <p:cNvSpPr txBox="1"/>
          <p:nvPr/>
        </p:nvSpPr>
        <p:spPr>
          <a:xfrm>
            <a:off x="9352958" y="6207369"/>
            <a:ext cx="256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981"/>
    </mc:Choice>
    <mc:Fallback xmlns="">
      <p:transition spd="slow" advTm="16398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38448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STRUCTURE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411480" y="947459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Primary vs. Secondary Real Estate Markets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457200" y="1508760"/>
            <a:ext cx="5577840" cy="4153486"/>
          </a:xfrm>
          <a:prstGeom prst="rect">
            <a:avLst/>
          </a:prstGeom>
          <a:solidFill>
            <a:srgbClr val="FFFFFF"/>
          </a:solidFill>
          <a:ln w="12700">
            <a:solidFill>
              <a:srgbClr val="0E2A47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57200" y="1508760"/>
            <a:ext cx="5577840" cy="82296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7" name="Text 5"/>
          <p:cNvSpPr/>
          <p:nvPr/>
        </p:nvSpPr>
        <p:spPr>
          <a:xfrm>
            <a:off x="685800" y="1600200"/>
            <a:ext cx="5303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kern="0" spc="4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 MARKET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685800" y="187452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Brand-New Properties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731520" y="2514600"/>
            <a:ext cx="5029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directly from a developer when a project first launches.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731520" y="352044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Examples: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822960" y="4050792"/>
            <a:ext cx="164592" cy="164592"/>
          </a:xfrm>
          <a:prstGeom prst="ellipse">
            <a:avLst/>
          </a:prstGeom>
          <a:solidFill>
            <a:srgbClr val="0E2A47"/>
          </a:solidFill>
          <a:ln/>
        </p:spPr>
      </p:sp>
      <p:sp>
        <p:nvSpPr>
          <p:cNvPr id="12" name="Text 10"/>
          <p:cNvSpPr/>
          <p:nvPr/>
        </p:nvSpPr>
        <p:spPr>
          <a:xfrm>
            <a:off x="1097280" y="3931920"/>
            <a:ext cx="4754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Off-plan apartment in NAC, Cairo</a:t>
            </a:r>
            <a:endParaRPr lang="en-US" dirty="0"/>
          </a:p>
        </p:txBody>
      </p:sp>
      <p:sp>
        <p:nvSpPr>
          <p:cNvPr id="13" name="Shape 11"/>
          <p:cNvSpPr/>
          <p:nvPr/>
        </p:nvSpPr>
        <p:spPr>
          <a:xfrm>
            <a:off x="822960" y="4553712"/>
            <a:ext cx="164592" cy="164592"/>
          </a:xfrm>
          <a:prstGeom prst="ellipse">
            <a:avLst/>
          </a:prstGeom>
          <a:solidFill>
            <a:srgbClr val="0E2A47"/>
          </a:solidFill>
          <a:ln/>
        </p:spPr>
      </p:sp>
      <p:sp>
        <p:nvSpPr>
          <p:cNvPr id="14" name="Text 12"/>
          <p:cNvSpPr/>
          <p:nvPr/>
        </p:nvSpPr>
        <p:spPr>
          <a:xfrm>
            <a:off x="1097280" y="4434840"/>
            <a:ext cx="4754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 villa in NEOM, Saudi Arabia</a:t>
            </a:r>
            <a:endParaRPr lang="en-US" dirty="0"/>
          </a:p>
        </p:txBody>
      </p:sp>
      <p:sp>
        <p:nvSpPr>
          <p:cNvPr id="15" name="Shape 13"/>
          <p:cNvSpPr/>
          <p:nvPr/>
        </p:nvSpPr>
        <p:spPr>
          <a:xfrm>
            <a:off x="822960" y="5056632"/>
            <a:ext cx="164592" cy="164592"/>
          </a:xfrm>
          <a:prstGeom prst="ellipse">
            <a:avLst/>
          </a:prstGeom>
          <a:solidFill>
            <a:srgbClr val="0E2A47"/>
          </a:solidFill>
          <a:ln/>
        </p:spPr>
      </p:sp>
      <p:sp>
        <p:nvSpPr>
          <p:cNvPr id="16" name="Text 14"/>
          <p:cNvSpPr/>
          <p:nvPr/>
        </p:nvSpPr>
        <p:spPr>
          <a:xfrm>
            <a:off x="1097280" y="4937760"/>
            <a:ext cx="4754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Pre-launch condo in Dubai Marina</a:t>
            </a:r>
            <a:endParaRPr lang="en-US" dirty="0"/>
          </a:p>
        </p:txBody>
      </p:sp>
      <p:sp>
        <p:nvSpPr>
          <p:cNvPr id="17" name="Shape 15"/>
          <p:cNvSpPr/>
          <p:nvPr/>
        </p:nvSpPr>
        <p:spPr>
          <a:xfrm>
            <a:off x="6309360" y="1508760"/>
            <a:ext cx="5577840" cy="4153486"/>
          </a:xfrm>
          <a:prstGeom prst="rect">
            <a:avLst/>
          </a:prstGeom>
          <a:solidFill>
            <a:srgbClr val="FFFFFF"/>
          </a:solidFill>
          <a:ln w="12700">
            <a:solidFill>
              <a:srgbClr val="9E803F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6309360" y="1508760"/>
            <a:ext cx="5577840" cy="82296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sp>
      <p:sp>
        <p:nvSpPr>
          <p:cNvPr id="19" name="Text 17"/>
          <p:cNvSpPr/>
          <p:nvPr/>
        </p:nvSpPr>
        <p:spPr>
          <a:xfrm>
            <a:off x="6537960" y="1600200"/>
            <a:ext cx="5303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kern="0" spc="4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SECONDARY MARKET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6537960" y="187452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Resold Properties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6583680" y="2514600"/>
            <a:ext cx="5029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from a previous owner who already lived in or owned the property.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6583680" y="352044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Examples:</a:t>
            </a:r>
            <a:endParaRPr lang="en-US" dirty="0"/>
          </a:p>
        </p:txBody>
      </p:sp>
      <p:sp>
        <p:nvSpPr>
          <p:cNvPr id="23" name="Shape 21"/>
          <p:cNvSpPr/>
          <p:nvPr/>
        </p:nvSpPr>
        <p:spPr>
          <a:xfrm>
            <a:off x="6675120" y="4050792"/>
            <a:ext cx="164592" cy="164592"/>
          </a:xfrm>
          <a:prstGeom prst="ellipse">
            <a:avLst/>
          </a:prstGeom>
          <a:solidFill>
            <a:srgbClr val="9E803F"/>
          </a:solidFill>
          <a:ln/>
        </p:spPr>
      </p:sp>
      <p:sp>
        <p:nvSpPr>
          <p:cNvPr id="24" name="Text 22"/>
          <p:cNvSpPr/>
          <p:nvPr/>
        </p:nvSpPr>
        <p:spPr>
          <a:xfrm>
            <a:off x="6949440" y="3931920"/>
            <a:ext cx="4754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Re-selling an old apartment in Zamalek</a:t>
            </a:r>
            <a:endParaRPr lang="en-US" dirty="0"/>
          </a:p>
        </p:txBody>
      </p:sp>
      <p:sp>
        <p:nvSpPr>
          <p:cNvPr id="25" name="Shape 23"/>
          <p:cNvSpPr/>
          <p:nvPr/>
        </p:nvSpPr>
        <p:spPr>
          <a:xfrm>
            <a:off x="6675120" y="4553712"/>
            <a:ext cx="164592" cy="164592"/>
          </a:xfrm>
          <a:prstGeom prst="ellipse">
            <a:avLst/>
          </a:prstGeom>
          <a:solidFill>
            <a:srgbClr val="9E803F"/>
          </a:solidFill>
          <a:ln/>
        </p:spPr>
      </p:sp>
      <p:sp>
        <p:nvSpPr>
          <p:cNvPr id="26" name="Text 24"/>
          <p:cNvSpPr/>
          <p:nvPr/>
        </p:nvSpPr>
        <p:spPr>
          <a:xfrm>
            <a:off x="6949440" y="4434840"/>
            <a:ext cx="4754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a 10-year-old villa in Riyadh</a:t>
            </a:r>
            <a:endParaRPr lang="en-US" dirty="0"/>
          </a:p>
        </p:txBody>
      </p:sp>
      <p:sp>
        <p:nvSpPr>
          <p:cNvPr id="27" name="Shape 25"/>
          <p:cNvSpPr/>
          <p:nvPr/>
        </p:nvSpPr>
        <p:spPr>
          <a:xfrm>
            <a:off x="6675120" y="5056632"/>
            <a:ext cx="164592" cy="164592"/>
          </a:xfrm>
          <a:prstGeom prst="ellipse">
            <a:avLst/>
          </a:prstGeom>
          <a:solidFill>
            <a:srgbClr val="9E803F"/>
          </a:solidFill>
          <a:ln/>
        </p:spPr>
      </p:sp>
      <p:sp>
        <p:nvSpPr>
          <p:cNvPr id="28" name="Text 26"/>
          <p:cNvSpPr/>
          <p:nvPr/>
        </p:nvSpPr>
        <p:spPr>
          <a:xfrm>
            <a:off x="6949440" y="4937760"/>
            <a:ext cx="4754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Estate sale of a flat in London</a:t>
            </a:r>
            <a:endParaRPr lang="en-US" dirty="0"/>
          </a:p>
        </p:txBody>
      </p:sp>
      <p:sp>
        <p:nvSpPr>
          <p:cNvPr id="29" name="Shape 27"/>
          <p:cNvSpPr/>
          <p:nvPr/>
        </p:nvSpPr>
        <p:spPr>
          <a:xfrm>
            <a:off x="502920" y="5744894"/>
            <a:ext cx="11338560" cy="320040"/>
          </a:xfrm>
          <a:prstGeom prst="rect">
            <a:avLst/>
          </a:prstGeom>
          <a:solidFill>
            <a:srgbClr val="F6F1E7"/>
          </a:solidFill>
          <a:ln/>
        </p:spPr>
      </p:sp>
      <p:sp>
        <p:nvSpPr>
          <p:cNvPr id="30" name="Text 28"/>
          <p:cNvSpPr/>
          <p:nvPr/>
        </p:nvSpPr>
        <p:spPr>
          <a:xfrm>
            <a:off x="182880" y="5776898"/>
            <a:ext cx="11338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TIP:  </a:t>
            </a: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 market = brand new from developer.  Secondary market = used from previous owner.</a:t>
            </a:r>
            <a:endParaRPr lang="en-US" sz="2000" dirty="0"/>
          </a:p>
        </p:txBody>
      </p:sp>
      <p:sp>
        <p:nvSpPr>
          <p:cNvPr id="31" name="Text 29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32" name="Text 30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/ 40</a:t>
            </a:r>
            <a:endParaRPr lang="en-US" sz="1000" dirty="0"/>
          </a:p>
        </p:txBody>
      </p:sp>
      <p:sp>
        <p:nvSpPr>
          <p:cNvPr id="34" name="TextBox 33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708"/>
    </mc:Choice>
    <mc:Fallback xmlns="">
      <p:transition spd="slow" advTm="13270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2"/>
          <p:cNvSpPr/>
          <p:nvPr/>
        </p:nvSpPr>
        <p:spPr>
          <a:xfrm>
            <a:off x="365760" y="98298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Public vs. Private Real Estate Markets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457200" y="1508760"/>
            <a:ext cx="5577840" cy="4617720"/>
          </a:xfrm>
          <a:prstGeom prst="rect">
            <a:avLst/>
          </a:prstGeom>
          <a:solidFill>
            <a:srgbClr val="FFFFFF"/>
          </a:solidFill>
          <a:ln w="15875">
            <a:solidFill>
              <a:srgbClr val="0E2A47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57200" y="1508760"/>
            <a:ext cx="5577840" cy="5486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7" name="Text 5"/>
          <p:cNvSpPr/>
          <p:nvPr/>
        </p:nvSpPr>
        <p:spPr>
          <a:xfrm>
            <a:off x="685800" y="1508760"/>
            <a:ext cx="52120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kern="0" spc="3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PRIVATE MARKET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731520" y="2240280"/>
            <a:ext cx="5029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 ownership of physical property — bought person-to-person or developer-to-buyer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731520" y="333756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Examples:</a:t>
            </a: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777240" y="3886200"/>
            <a:ext cx="137160" cy="13716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1" name="Text 9"/>
          <p:cNvSpPr/>
          <p:nvPr/>
        </p:nvSpPr>
        <p:spPr>
          <a:xfrm>
            <a:off x="1051560" y="3749040"/>
            <a:ext cx="4846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 purchase of an apartment</a:t>
            </a:r>
            <a:endParaRPr lang="en-US" dirty="0"/>
          </a:p>
        </p:txBody>
      </p:sp>
      <p:sp>
        <p:nvSpPr>
          <p:cNvPr id="12" name="Shape 10"/>
          <p:cNvSpPr/>
          <p:nvPr/>
        </p:nvSpPr>
        <p:spPr>
          <a:xfrm>
            <a:off x="777240" y="4343400"/>
            <a:ext cx="137160" cy="13716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Text 11"/>
          <p:cNvSpPr/>
          <p:nvPr/>
        </p:nvSpPr>
        <p:spPr>
          <a:xfrm>
            <a:off x="1051560" y="4206240"/>
            <a:ext cx="4846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a villa from another owner</a:t>
            </a:r>
            <a:endParaRPr lang="en-US" dirty="0"/>
          </a:p>
        </p:txBody>
      </p:sp>
      <p:sp>
        <p:nvSpPr>
          <p:cNvPr id="14" name="Shape 12"/>
          <p:cNvSpPr/>
          <p:nvPr/>
        </p:nvSpPr>
        <p:spPr>
          <a:xfrm>
            <a:off x="777240" y="4800600"/>
            <a:ext cx="137160" cy="13716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5" name="Text 13"/>
          <p:cNvSpPr/>
          <p:nvPr/>
        </p:nvSpPr>
        <p:spPr>
          <a:xfrm>
            <a:off x="1051560" y="4663440"/>
            <a:ext cx="4846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Private real estate funds (institutional)</a:t>
            </a:r>
            <a:endParaRPr lang="en-US" dirty="0"/>
          </a:p>
        </p:txBody>
      </p:sp>
      <p:sp>
        <p:nvSpPr>
          <p:cNvPr id="16" name="Shape 14"/>
          <p:cNvSpPr/>
          <p:nvPr/>
        </p:nvSpPr>
        <p:spPr>
          <a:xfrm>
            <a:off x="731520" y="5212080"/>
            <a:ext cx="5029200" cy="777240"/>
          </a:xfrm>
          <a:prstGeom prst="rect">
            <a:avLst/>
          </a:prstGeom>
          <a:solidFill>
            <a:srgbClr val="F6F1E7"/>
          </a:solidFill>
          <a:ln/>
        </p:spPr>
      </p:sp>
      <p:sp>
        <p:nvSpPr>
          <p:cNvPr id="17" name="Text 15"/>
          <p:cNvSpPr/>
          <p:nvPr/>
        </p:nvSpPr>
        <p:spPr>
          <a:xfrm>
            <a:off x="868680" y="5212080"/>
            <a:ext cx="4754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~94% of total real estate value globally is held privately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6309360" y="1508760"/>
            <a:ext cx="5577840" cy="4617720"/>
          </a:xfrm>
          <a:prstGeom prst="rect">
            <a:avLst/>
          </a:prstGeom>
          <a:solidFill>
            <a:srgbClr val="FFFFFF"/>
          </a:solidFill>
          <a:ln w="15875">
            <a:solidFill>
              <a:srgbClr val="2C7873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6309360" y="1508760"/>
            <a:ext cx="5577840" cy="54864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sp>
      <p:sp>
        <p:nvSpPr>
          <p:cNvPr id="20" name="Text 18"/>
          <p:cNvSpPr/>
          <p:nvPr/>
        </p:nvSpPr>
        <p:spPr>
          <a:xfrm>
            <a:off x="6537960" y="1508760"/>
            <a:ext cx="52120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kern="0" spc="3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PUBLIC MARKET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583680" y="2240280"/>
            <a:ext cx="5029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estate accessed through securities traded on a stock exchange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6583680" y="333756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Examples: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3" name="Shape 21"/>
          <p:cNvSpPr/>
          <p:nvPr/>
        </p:nvSpPr>
        <p:spPr>
          <a:xfrm>
            <a:off x="6629400" y="3886200"/>
            <a:ext cx="137160" cy="13716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24" name="Text 22"/>
          <p:cNvSpPr/>
          <p:nvPr/>
        </p:nvSpPr>
        <p:spPr>
          <a:xfrm>
            <a:off x="6903720" y="3749040"/>
            <a:ext cx="4846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REITs (Real Estate Investment Trusts)</a:t>
            </a:r>
            <a:endParaRPr lang="en-US" dirty="0"/>
          </a:p>
        </p:txBody>
      </p:sp>
      <p:sp>
        <p:nvSpPr>
          <p:cNvPr id="25" name="Shape 23"/>
          <p:cNvSpPr/>
          <p:nvPr/>
        </p:nvSpPr>
        <p:spPr>
          <a:xfrm>
            <a:off x="6629400" y="4343400"/>
            <a:ext cx="137160" cy="13716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26" name="Text 24"/>
          <p:cNvSpPr/>
          <p:nvPr/>
        </p:nvSpPr>
        <p:spPr>
          <a:xfrm>
            <a:off x="6903720" y="4206240"/>
            <a:ext cx="4846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Listed property developer shares (e.g., TMG, Emaar)</a:t>
            </a:r>
            <a:endParaRPr lang="en-US" dirty="0"/>
          </a:p>
        </p:txBody>
      </p:sp>
      <p:sp>
        <p:nvSpPr>
          <p:cNvPr id="27" name="Shape 25"/>
          <p:cNvSpPr/>
          <p:nvPr/>
        </p:nvSpPr>
        <p:spPr>
          <a:xfrm>
            <a:off x="6629400" y="4800600"/>
            <a:ext cx="137160" cy="13716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28" name="Text 26"/>
          <p:cNvSpPr/>
          <p:nvPr/>
        </p:nvSpPr>
        <p:spPr>
          <a:xfrm>
            <a:off x="6903720" y="4663440"/>
            <a:ext cx="4846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CMBS — bonds backed by commercial mortgages</a:t>
            </a:r>
            <a:endParaRPr lang="en-US" dirty="0"/>
          </a:p>
        </p:txBody>
      </p:sp>
      <p:sp>
        <p:nvSpPr>
          <p:cNvPr id="29" name="Shape 27"/>
          <p:cNvSpPr/>
          <p:nvPr/>
        </p:nvSpPr>
        <p:spPr>
          <a:xfrm>
            <a:off x="6409592" y="5212080"/>
            <a:ext cx="5340448" cy="777240"/>
          </a:xfrm>
          <a:prstGeom prst="rect">
            <a:avLst/>
          </a:prstGeom>
          <a:solidFill>
            <a:srgbClr val="F6F1E7"/>
          </a:solidFill>
          <a:ln/>
        </p:spPr>
      </p:sp>
      <p:sp>
        <p:nvSpPr>
          <p:cNvPr id="30" name="Text 28"/>
          <p:cNvSpPr/>
          <p:nvPr/>
        </p:nvSpPr>
        <p:spPr>
          <a:xfrm>
            <a:off x="6537960" y="5219114"/>
            <a:ext cx="5074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listed real estate ≈ $2.2 trillion (FTSE EPRA Nareit Index, 2024)</a:t>
            </a:r>
            <a:endParaRPr lang="en-US" sz="1400" dirty="0"/>
          </a:p>
        </p:txBody>
      </p:sp>
      <p:sp>
        <p:nvSpPr>
          <p:cNvPr id="31" name="Text 29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32" name="Text 30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 / 40</a:t>
            </a:r>
            <a:endParaRPr lang="en-US" sz="1000" dirty="0"/>
          </a:p>
        </p:txBody>
      </p:sp>
      <p:sp>
        <p:nvSpPr>
          <p:cNvPr id="34" name="TextBox 33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922"/>
    </mc:Choice>
    <mc:Fallback xmlns="">
      <p:transition spd="slow" advTm="145922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2"/>
          <p:cNvSpPr/>
          <p:nvPr/>
        </p:nvSpPr>
        <p:spPr>
          <a:xfrm>
            <a:off x="365760" y="77724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Four Quadrants of Real Estate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868680" y="1257300"/>
            <a:ext cx="5394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20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EQUITY (Ownership)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868680" y="5989320"/>
            <a:ext cx="5394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20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DEBT (Lending)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91440" y="2468880"/>
            <a:ext cx="731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PRIVATE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6309360" y="2468880"/>
            <a:ext cx="731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kern="0" spc="20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868680" y="1554480"/>
            <a:ext cx="2697480" cy="2194560"/>
          </a:xfrm>
          <a:prstGeom prst="rect">
            <a:avLst/>
          </a:prstGeom>
          <a:solidFill>
            <a:srgbClr val="0E2A47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51560" y="1737360"/>
            <a:ext cx="2331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FFF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PRIVATE EQUITY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1051560" y="2148840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 ownership of property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051560" y="2880360"/>
            <a:ext cx="2331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1051560" y="3108960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a Cairo apartment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14" name="Shape 12"/>
          <p:cNvSpPr/>
          <p:nvPr/>
        </p:nvSpPr>
        <p:spPr>
          <a:xfrm>
            <a:off x="3566160" y="1554480"/>
            <a:ext cx="2697480" cy="219456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15" name="Text 13"/>
          <p:cNvSpPr/>
          <p:nvPr/>
        </p:nvSpPr>
        <p:spPr>
          <a:xfrm>
            <a:off x="3749040" y="1737360"/>
            <a:ext cx="2331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FFF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PUBLIC EQUITY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16" name="Text 14"/>
          <p:cNvSpPr/>
          <p:nvPr/>
        </p:nvSpPr>
        <p:spPr>
          <a:xfrm>
            <a:off x="3749040" y="2148840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REITs &amp; developer stocks</a:t>
            </a:r>
            <a:endParaRPr lang="en-US" dirty="0"/>
          </a:p>
        </p:txBody>
      </p:sp>
      <p:sp>
        <p:nvSpPr>
          <p:cNvPr id="17" name="Text 15"/>
          <p:cNvSpPr/>
          <p:nvPr/>
        </p:nvSpPr>
        <p:spPr>
          <a:xfrm>
            <a:off x="3749040" y="2880360"/>
            <a:ext cx="2331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3749040" y="3108960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Shares in TMG or Emaar</a:t>
            </a:r>
            <a:endParaRPr lang="en-US" sz="1400" dirty="0">
              <a:solidFill>
                <a:srgbClr val="FFFF00"/>
              </a:solidFill>
            </a:endParaRPr>
          </a:p>
        </p:txBody>
      </p:sp>
      <p:sp>
        <p:nvSpPr>
          <p:cNvPr id="19" name="Shape 17"/>
          <p:cNvSpPr/>
          <p:nvPr/>
        </p:nvSpPr>
        <p:spPr>
          <a:xfrm>
            <a:off x="868680" y="3749040"/>
            <a:ext cx="2697480" cy="219456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20" name="Text 18"/>
          <p:cNvSpPr/>
          <p:nvPr/>
        </p:nvSpPr>
        <p:spPr>
          <a:xfrm>
            <a:off x="1051560" y="3931920"/>
            <a:ext cx="2331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FFF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PRIVATE DEBT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1051560" y="4343400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Mortgages, construction loans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051560" y="5074920"/>
            <a:ext cx="2331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1051560" y="5303520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Bank mortgage on your home</a:t>
            </a:r>
            <a:endParaRPr lang="en-US" sz="1200" dirty="0">
              <a:solidFill>
                <a:srgbClr val="FFFF00"/>
              </a:solidFill>
            </a:endParaRPr>
          </a:p>
        </p:txBody>
      </p:sp>
      <p:sp>
        <p:nvSpPr>
          <p:cNvPr id="24" name="Shape 22"/>
          <p:cNvSpPr/>
          <p:nvPr/>
        </p:nvSpPr>
        <p:spPr>
          <a:xfrm>
            <a:off x="3566160" y="3749040"/>
            <a:ext cx="2697480" cy="2194560"/>
          </a:xfrm>
          <a:prstGeom prst="rect">
            <a:avLst/>
          </a:prstGeom>
          <a:ln w="25400">
            <a:solidFill>
              <a:srgbClr val="FFFFFF"/>
            </a:solidFill>
            <a:prstDash val="solid"/>
          </a:ln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</p:sp>
      <p:sp>
        <p:nvSpPr>
          <p:cNvPr id="25" name="Text 23"/>
          <p:cNvSpPr/>
          <p:nvPr/>
        </p:nvSpPr>
        <p:spPr>
          <a:xfrm>
            <a:off x="3749040" y="3931920"/>
            <a:ext cx="2331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kern="0" spc="200" dirty="0">
                <a:solidFill>
                  <a:srgbClr val="FFF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PUBLIC DEBT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26" name="Text 24"/>
          <p:cNvSpPr/>
          <p:nvPr/>
        </p:nvSpPr>
        <p:spPr>
          <a:xfrm>
            <a:off x="3749040" y="4343400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Bonds backed by mortgages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3749040" y="5074920"/>
            <a:ext cx="2331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3749040" y="5303520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CMBS in U.S. capital markets</a:t>
            </a:r>
            <a:endParaRPr lang="en-US" sz="1400" dirty="0">
              <a:solidFill>
                <a:srgbClr val="FFFF00"/>
              </a:solidFill>
            </a:endParaRPr>
          </a:p>
        </p:txBody>
      </p:sp>
      <p:sp>
        <p:nvSpPr>
          <p:cNvPr id="29" name="Shape 27"/>
          <p:cNvSpPr/>
          <p:nvPr/>
        </p:nvSpPr>
        <p:spPr>
          <a:xfrm>
            <a:off x="7223760" y="1820008"/>
            <a:ext cx="4754880" cy="3727938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223760" y="169164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7498080" y="1874520"/>
            <a:ext cx="448056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spcAft>
                <a:spcPts val="300"/>
              </a:spcAft>
              <a:buNone/>
            </a:pPr>
            <a:r>
              <a:rPr lang="en-US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real estate investment lives in ONE of these four boxes.</a:t>
            </a:r>
            <a:endParaRPr lang="en-US" dirty="0"/>
          </a:p>
          <a:p>
            <a:pPr marL="0" indent="0">
              <a:spcAft>
                <a:spcPts val="300"/>
              </a:spcAft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dirty="0"/>
          </a:p>
          <a:p>
            <a:pPr marL="0" indent="0">
              <a:spcAft>
                <a:spcPts val="300"/>
              </a:spcAft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Investors choose a quadrant based on:</a:t>
            </a:r>
            <a:endParaRPr lang="en-US" dirty="0"/>
          </a:p>
          <a:p>
            <a:pPr marL="0" indent="0">
              <a:spcAft>
                <a:spcPts val="300"/>
              </a:spcAft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How much capital they have</a:t>
            </a:r>
            <a:endParaRPr lang="en-US" dirty="0"/>
          </a:p>
          <a:p>
            <a:pPr marL="0" indent="0">
              <a:spcAft>
                <a:spcPts val="300"/>
              </a:spcAft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How much risk they accept</a:t>
            </a:r>
            <a:endParaRPr lang="en-US" dirty="0"/>
          </a:p>
          <a:p>
            <a:pPr marL="0" indent="0">
              <a:spcAft>
                <a:spcPts val="300"/>
              </a:spcAft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How fast they need their money back (liquidity)</a:t>
            </a:r>
            <a:endParaRPr lang="en-US" dirty="0"/>
          </a:p>
          <a:p>
            <a:pPr marL="0" indent="0">
              <a:spcAft>
                <a:spcPts val="300"/>
              </a:spcAft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dirty="0"/>
          </a:p>
          <a:p>
            <a:pPr marL="0" indent="0">
              <a:spcAft>
                <a:spcPts val="300"/>
              </a:spcAft>
              <a:buNone/>
            </a:pPr>
            <a:r>
              <a:rPr lang="en-US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Private = Higher returns, less liquidity</a:t>
            </a:r>
            <a:endParaRPr lang="en-US" dirty="0"/>
          </a:p>
          <a:p>
            <a:pPr marL="0" indent="0">
              <a:spcAft>
                <a:spcPts val="300"/>
              </a:spcAft>
              <a:buNone/>
            </a:pPr>
            <a:r>
              <a:rPr lang="en-US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= Lower returns, faster access to cash</a:t>
            </a:r>
            <a:endParaRPr lang="en-US" dirty="0"/>
          </a:p>
        </p:txBody>
      </p:sp>
      <p:sp>
        <p:nvSpPr>
          <p:cNvPr id="32" name="Text 30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 / 40</a:t>
            </a:r>
            <a:endParaRPr lang="en-US" sz="1000" dirty="0"/>
          </a:p>
        </p:txBody>
      </p:sp>
      <p:sp>
        <p:nvSpPr>
          <p:cNvPr id="35" name="TextBox 34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900"/>
    </mc:Choice>
    <mc:Fallback xmlns="">
      <p:transition spd="slow" advTm="2449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WORKED EXAMPLE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411480" y="86868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Mapping Real Companies to the Four Quadrants</a:t>
            </a:r>
            <a:endParaRPr lang="en-US" sz="2800" dirty="0"/>
          </a:p>
        </p:txBody>
      </p:sp>
      <p:graphicFrame>
        <p:nvGraphicFramePr>
          <p:cNvPr id="1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2677130"/>
              </p:ext>
            </p:extLst>
          </p:nvPr>
        </p:nvGraphicFramePr>
        <p:xfrm>
          <a:off x="1063869" y="1508760"/>
          <a:ext cx="9052560" cy="4279390"/>
        </p:xfrm>
        <a:graphic>
          <a:graphicData uri="http://schemas.openxmlformats.org/drawingml/2006/table">
            <a:tbl>
              <a:tblPr/>
              <a:tblGrid>
                <a:gridCol w="219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587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Quadrant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What Investors Buy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Egypt Example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Saudi Arabia Example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587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Private Equity</a:t>
                      </a:r>
                      <a:endParaRPr lang="en-US" sz="16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Direct ownership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TMG private projects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ROSHN unlisted assets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587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2C787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Public Equity</a:t>
                      </a:r>
                      <a:endParaRPr lang="en-US" sz="16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Listed shares &amp; REITs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TMG Holding (EGX)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Dar Al Arkan (Tadawul)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587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9E803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Private Debt</a:t>
                      </a:r>
                      <a:endParaRPr lang="en-US" sz="16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Mortgages &amp; loans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CIB / NBE mortgages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 Rajhi Bank loans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587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B8504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Public Debt</a:t>
                      </a:r>
                      <a:endParaRPr lang="en-US" sz="16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Mortgage-backed bonds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EFG-Hermes securitisations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SRC sukuk / mortgage bonds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10" name="Text 7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 / 40</a:t>
            </a:r>
            <a:endParaRPr lang="en-US" sz="1000" dirty="0"/>
          </a:p>
        </p:txBody>
      </p:sp>
      <p:sp>
        <p:nvSpPr>
          <p:cNvPr id="11" name="TextBox 10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791"/>
    </mc:Choice>
    <mc:Fallback xmlns="">
      <p:transition spd="slow" advTm="141791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CAPITAL FLOWS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457200" y="1033272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Money Moves Through the Property Market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640080" y="1828800"/>
            <a:ext cx="3108960" cy="109728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6" name="Text 4"/>
          <p:cNvSpPr/>
          <p:nvPr/>
        </p:nvSpPr>
        <p:spPr>
          <a:xfrm>
            <a:off x="640080" y="2011680"/>
            <a:ext cx="3108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INVESTORS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640080" y="2468880"/>
            <a:ext cx="3108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 equity capital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4526280" y="1828800"/>
            <a:ext cx="3108960" cy="1097280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sp>
      <p:sp>
        <p:nvSpPr>
          <p:cNvPr id="9" name="Text 7"/>
          <p:cNvSpPr/>
          <p:nvPr/>
        </p:nvSpPr>
        <p:spPr>
          <a:xfrm>
            <a:off x="4526280" y="2011680"/>
            <a:ext cx="3108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DEVELOPERS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4526280" y="2468880"/>
            <a:ext cx="3108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&amp; deliver projects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412480" y="1828800"/>
            <a:ext cx="3108960" cy="109728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sp>
      <p:sp>
        <p:nvSpPr>
          <p:cNvPr id="12" name="Text 10"/>
          <p:cNvSpPr/>
          <p:nvPr/>
        </p:nvSpPr>
        <p:spPr>
          <a:xfrm>
            <a:off x="8412480" y="2011680"/>
            <a:ext cx="3108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BUYERS / TENANTS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8412480" y="2468880"/>
            <a:ext cx="3108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 or rent finished property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3794760" y="2286000"/>
            <a:ext cx="685800" cy="274320"/>
          </a:xfrm>
          <a:prstGeom prst="rightArrow">
            <a:avLst/>
          </a:prstGeom>
          <a:solidFill>
            <a:srgbClr val="5A6B7B"/>
          </a:solidFill>
          <a:ln/>
        </p:spPr>
      </p:sp>
      <p:sp>
        <p:nvSpPr>
          <p:cNvPr id="15" name="Shape 13"/>
          <p:cNvSpPr/>
          <p:nvPr/>
        </p:nvSpPr>
        <p:spPr>
          <a:xfrm>
            <a:off x="7680960" y="2286000"/>
            <a:ext cx="685800" cy="274320"/>
          </a:xfrm>
          <a:prstGeom prst="rightArrow">
            <a:avLst/>
          </a:prstGeom>
          <a:solidFill>
            <a:srgbClr val="5A6B7B"/>
          </a:solidFill>
          <a:ln/>
        </p:spPr>
      </p:sp>
      <p:sp>
        <p:nvSpPr>
          <p:cNvPr id="16" name="Text 14"/>
          <p:cNvSpPr/>
          <p:nvPr/>
        </p:nvSpPr>
        <p:spPr>
          <a:xfrm>
            <a:off x="3657600" y="196596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 Equity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7543800" y="1965960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Buildings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3794760" y="2697480"/>
            <a:ext cx="685800" cy="274320"/>
          </a:xfrm>
          <a:prstGeom prst="leftArrow">
            <a:avLst/>
          </a:prstGeom>
          <a:solidFill>
            <a:srgbClr val="C9A961"/>
          </a:solidFill>
          <a:ln/>
        </p:spPr>
      </p:sp>
      <p:sp>
        <p:nvSpPr>
          <p:cNvPr id="19" name="Shape 17"/>
          <p:cNvSpPr/>
          <p:nvPr/>
        </p:nvSpPr>
        <p:spPr>
          <a:xfrm>
            <a:off x="7680960" y="2697480"/>
            <a:ext cx="685800" cy="274320"/>
          </a:xfrm>
          <a:prstGeom prst="leftArrow">
            <a:avLst/>
          </a:prstGeom>
          <a:solidFill>
            <a:srgbClr val="C9A961"/>
          </a:solidFill>
          <a:ln/>
        </p:spPr>
      </p:sp>
      <p:sp>
        <p:nvSpPr>
          <p:cNvPr id="20" name="Text 18"/>
          <p:cNvSpPr/>
          <p:nvPr/>
        </p:nvSpPr>
        <p:spPr>
          <a:xfrm>
            <a:off x="3657600" y="301752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 Returns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7543800" y="3017520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 / Sale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4114800" y="4114800"/>
            <a:ext cx="3931920" cy="1097280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sp>
      <p:sp>
        <p:nvSpPr>
          <p:cNvPr id="23" name="Text 21"/>
          <p:cNvSpPr/>
          <p:nvPr/>
        </p:nvSpPr>
        <p:spPr>
          <a:xfrm>
            <a:off x="4114800" y="4251960"/>
            <a:ext cx="3931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BANKS / LENDERS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4114800" y="4663440"/>
            <a:ext cx="3931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 debt (mortgages and loans) to investors, developers, and buyers</a:t>
            </a:r>
            <a:endParaRPr lang="en-US" sz="1400" dirty="0"/>
          </a:p>
        </p:txBody>
      </p:sp>
      <p:sp>
        <p:nvSpPr>
          <p:cNvPr id="25" name="Shape 23"/>
          <p:cNvSpPr/>
          <p:nvPr/>
        </p:nvSpPr>
        <p:spPr>
          <a:xfrm>
            <a:off x="5029200" y="4114800"/>
            <a:ext cx="0" cy="0"/>
          </a:xfrm>
          <a:prstGeom prst="line">
            <a:avLst/>
          </a:prstGeom>
          <a:noFill/>
          <a:ln w="25400">
            <a:solidFill>
              <a:srgbClr val="B85042"/>
            </a:solidFill>
            <a:prstDash val="solid"/>
            <a:tailEnd type="triangle"/>
          </a:ln>
        </p:spPr>
      </p:sp>
      <p:sp>
        <p:nvSpPr>
          <p:cNvPr id="26" name="Shape 24"/>
          <p:cNvSpPr/>
          <p:nvPr/>
        </p:nvSpPr>
        <p:spPr>
          <a:xfrm>
            <a:off x="6080760" y="4114800"/>
            <a:ext cx="0" cy="0"/>
          </a:xfrm>
          <a:prstGeom prst="line">
            <a:avLst/>
          </a:prstGeom>
          <a:noFill/>
          <a:ln w="25400">
            <a:solidFill>
              <a:srgbClr val="B85042"/>
            </a:solidFill>
            <a:prstDash val="solid"/>
            <a:tailEnd type="triangle"/>
          </a:ln>
        </p:spPr>
      </p:sp>
      <p:sp>
        <p:nvSpPr>
          <p:cNvPr id="27" name="Shape 25"/>
          <p:cNvSpPr/>
          <p:nvPr/>
        </p:nvSpPr>
        <p:spPr>
          <a:xfrm flipV="1">
            <a:off x="8046720" y="2926080"/>
            <a:ext cx="1914965" cy="1737360"/>
          </a:xfrm>
          <a:prstGeom prst="line">
            <a:avLst/>
          </a:prstGeom>
          <a:noFill/>
          <a:ln w="25400">
            <a:solidFill>
              <a:srgbClr val="B85042"/>
            </a:solidFill>
            <a:prstDash val="solid"/>
            <a:tailEnd type="triangle"/>
          </a:ln>
        </p:spPr>
      </p:sp>
      <p:sp>
        <p:nvSpPr>
          <p:cNvPr id="28" name="Shape 26"/>
          <p:cNvSpPr/>
          <p:nvPr/>
        </p:nvSpPr>
        <p:spPr>
          <a:xfrm>
            <a:off x="457200" y="5442438"/>
            <a:ext cx="11338560" cy="640080"/>
          </a:xfrm>
          <a:prstGeom prst="rect">
            <a:avLst/>
          </a:prstGeom>
          <a:solidFill>
            <a:srgbClr val="F6F1E7"/>
          </a:solidFill>
          <a:ln w="9525">
            <a:solidFill>
              <a:srgbClr val="C9A961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40080" y="5503983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IDEA:  </a:t>
            </a: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estate sits at the intersection of </a:t>
            </a:r>
            <a:r>
              <a:rPr lang="en-US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equity </a:t>
            </a: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(ownership) and </a:t>
            </a:r>
            <a:r>
              <a:rPr lang="en-US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debt </a:t>
            </a: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(borrowing). Banks make most deals possible because property is too expensive to buy with cash alone.</a:t>
            </a:r>
            <a:endParaRPr lang="en-US" dirty="0"/>
          </a:p>
        </p:txBody>
      </p:sp>
      <p:sp>
        <p:nvSpPr>
          <p:cNvPr id="30" name="Text 28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31" name="Text 29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/ 40</a:t>
            </a:r>
            <a:endParaRPr lang="en-US" sz="1000" dirty="0"/>
          </a:p>
        </p:txBody>
      </p:sp>
      <p:sp>
        <p:nvSpPr>
          <p:cNvPr id="32" name="Shape 25"/>
          <p:cNvSpPr/>
          <p:nvPr/>
        </p:nvSpPr>
        <p:spPr>
          <a:xfrm flipV="1">
            <a:off x="5984045" y="2971800"/>
            <a:ext cx="21101" cy="1143000"/>
          </a:xfrm>
          <a:prstGeom prst="line">
            <a:avLst/>
          </a:prstGeom>
          <a:noFill/>
          <a:ln w="25400">
            <a:solidFill>
              <a:srgbClr val="B85042"/>
            </a:solidFill>
            <a:prstDash val="solid"/>
            <a:tailEnd type="triangle"/>
          </a:ln>
        </p:spPr>
      </p:sp>
      <p:sp>
        <p:nvSpPr>
          <p:cNvPr id="33" name="Shape 25"/>
          <p:cNvSpPr/>
          <p:nvPr/>
        </p:nvSpPr>
        <p:spPr>
          <a:xfrm flipH="1" flipV="1">
            <a:off x="2235005" y="2941904"/>
            <a:ext cx="1879795" cy="1721535"/>
          </a:xfrm>
          <a:prstGeom prst="line">
            <a:avLst/>
          </a:prstGeom>
          <a:noFill/>
          <a:ln w="25400">
            <a:solidFill>
              <a:srgbClr val="B85042"/>
            </a:solidFill>
            <a:prstDash val="solid"/>
            <a:tailEnd type="triangle"/>
          </a:ln>
        </p:spPr>
      </p:sp>
      <p:sp>
        <p:nvSpPr>
          <p:cNvPr id="35" name="TextBox 34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794"/>
    </mc:Choice>
    <mc:Fallback xmlns="">
      <p:transition spd="slow" advTm="139794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2"/>
          <p:cNvSpPr/>
          <p:nvPr/>
        </p:nvSpPr>
        <p:spPr>
          <a:xfrm>
            <a:off x="365760" y="877824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Who's Who in the Real Estate Market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457200" y="1554480"/>
            <a:ext cx="2697480" cy="219456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57200" y="1554480"/>
            <a:ext cx="2697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719072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Investors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640080" y="214884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 properties seeking income and capital growth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640080" y="3108960"/>
            <a:ext cx="2331720" cy="0"/>
          </a:xfrm>
          <a:prstGeom prst="line">
            <a:avLst/>
          </a:prstGeom>
          <a:noFill/>
          <a:ln w="9525">
            <a:solidFill>
              <a:srgbClr val="C9A96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0080" y="3154680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e.g., You and me, pension funds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1" name="Shape 9"/>
          <p:cNvSpPr/>
          <p:nvPr/>
        </p:nvSpPr>
        <p:spPr>
          <a:xfrm>
            <a:off x="3337560" y="1554480"/>
            <a:ext cx="2697480" cy="219456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337560" y="1554480"/>
            <a:ext cx="2697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Text 11"/>
          <p:cNvSpPr/>
          <p:nvPr/>
        </p:nvSpPr>
        <p:spPr>
          <a:xfrm>
            <a:off x="3520440" y="1719072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Developers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3520440" y="214884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new projects from raw land or redevelop old buildings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3520440" y="3108960"/>
            <a:ext cx="2331720" cy="0"/>
          </a:xfrm>
          <a:prstGeom prst="line">
            <a:avLst/>
          </a:prstGeom>
          <a:noFill/>
          <a:ln w="9525">
            <a:solidFill>
              <a:srgbClr val="C9A96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520440" y="3154680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e.g., TMG, Emaar, ROSHN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7" name="Shape 15"/>
          <p:cNvSpPr/>
          <p:nvPr/>
        </p:nvSpPr>
        <p:spPr>
          <a:xfrm>
            <a:off x="6217920" y="1554480"/>
            <a:ext cx="2697480" cy="219456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6217920" y="1554480"/>
            <a:ext cx="2697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0" y="1719072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Lenders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6400800" y="214884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 mortgages and loans to fund purchases and projects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6400800" y="3108960"/>
            <a:ext cx="2331720" cy="0"/>
          </a:xfrm>
          <a:prstGeom prst="line">
            <a:avLst/>
          </a:prstGeom>
          <a:noFill/>
          <a:ln w="9525">
            <a:solidFill>
              <a:srgbClr val="C9A961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400800" y="3154680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e.g., Commercial banks, CBE, SAMA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23" name="Shape 21"/>
          <p:cNvSpPr/>
          <p:nvPr/>
        </p:nvSpPr>
        <p:spPr>
          <a:xfrm>
            <a:off x="9098280" y="1554480"/>
            <a:ext cx="2697480" cy="219456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9098280" y="1554480"/>
            <a:ext cx="2697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25" name="Text 23"/>
          <p:cNvSpPr/>
          <p:nvPr/>
        </p:nvSpPr>
        <p:spPr>
          <a:xfrm>
            <a:off x="9281160" y="1719072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Brokers / Agents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9281160" y="214884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 buyers with sellers and tenants with landlords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9281160" y="3108960"/>
            <a:ext cx="2331720" cy="0"/>
          </a:xfrm>
          <a:prstGeom prst="line">
            <a:avLst/>
          </a:prstGeom>
          <a:noFill/>
          <a:ln w="9525">
            <a:solidFill>
              <a:srgbClr val="C9A961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9281160" y="3154680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e.g., Coldwell Banker, Aqarmap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29" name="Shape 27"/>
          <p:cNvSpPr/>
          <p:nvPr/>
        </p:nvSpPr>
        <p:spPr>
          <a:xfrm>
            <a:off x="457200" y="3886200"/>
            <a:ext cx="2697480" cy="219456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457200" y="3886200"/>
            <a:ext cx="2697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1" name="Text 29"/>
          <p:cNvSpPr/>
          <p:nvPr/>
        </p:nvSpPr>
        <p:spPr>
          <a:xfrm>
            <a:off x="640080" y="4050792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Appraisers</a:t>
            </a:r>
            <a:endParaRPr lang="en-US" sz="2000" dirty="0"/>
          </a:p>
        </p:txBody>
      </p:sp>
      <p:sp>
        <p:nvSpPr>
          <p:cNvPr id="32" name="Text 30"/>
          <p:cNvSpPr/>
          <p:nvPr/>
        </p:nvSpPr>
        <p:spPr>
          <a:xfrm>
            <a:off x="640080" y="448056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Estimate the fair market value of a property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640080" y="5440680"/>
            <a:ext cx="2331720" cy="0"/>
          </a:xfrm>
          <a:prstGeom prst="line">
            <a:avLst/>
          </a:prstGeom>
          <a:noFill/>
          <a:ln w="9525">
            <a:solidFill>
              <a:srgbClr val="C9A961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640080" y="5486400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e.g., Licensed valuation firms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5" name="Shape 33"/>
          <p:cNvSpPr/>
          <p:nvPr/>
        </p:nvSpPr>
        <p:spPr>
          <a:xfrm>
            <a:off x="3337560" y="3886200"/>
            <a:ext cx="2697480" cy="219456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3337560" y="3886200"/>
            <a:ext cx="2697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7" name="Text 35"/>
          <p:cNvSpPr/>
          <p:nvPr/>
        </p:nvSpPr>
        <p:spPr>
          <a:xfrm>
            <a:off x="3520440" y="4050792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Tenants</a:t>
            </a:r>
            <a:endParaRPr lang="en-US" sz="2000" dirty="0"/>
          </a:p>
        </p:txBody>
      </p:sp>
      <p:sp>
        <p:nvSpPr>
          <p:cNvPr id="38" name="Text 36"/>
          <p:cNvSpPr/>
          <p:nvPr/>
        </p:nvSpPr>
        <p:spPr>
          <a:xfrm>
            <a:off x="3520440" y="448056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 rent to use a property they don't own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3520440" y="5440680"/>
            <a:ext cx="2331720" cy="0"/>
          </a:xfrm>
          <a:prstGeom prst="line">
            <a:avLst/>
          </a:prstGeom>
          <a:noFill/>
          <a:ln w="9525">
            <a:solidFill>
              <a:srgbClr val="C9A961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3520440" y="5486400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e.g., Households, retailers, companies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41" name="Shape 39"/>
          <p:cNvSpPr/>
          <p:nvPr/>
        </p:nvSpPr>
        <p:spPr>
          <a:xfrm>
            <a:off x="6217920" y="3886200"/>
            <a:ext cx="2697480" cy="219456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42" name="Shape 40"/>
          <p:cNvSpPr/>
          <p:nvPr/>
        </p:nvSpPr>
        <p:spPr>
          <a:xfrm>
            <a:off x="6217920" y="3886200"/>
            <a:ext cx="2697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43" name="Text 41"/>
          <p:cNvSpPr/>
          <p:nvPr/>
        </p:nvSpPr>
        <p:spPr>
          <a:xfrm>
            <a:off x="6217920" y="4050792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Managers</a:t>
            </a:r>
            <a:endParaRPr lang="en-US" sz="2000" dirty="0"/>
          </a:p>
        </p:txBody>
      </p:sp>
      <p:sp>
        <p:nvSpPr>
          <p:cNvPr id="44" name="Text 42"/>
          <p:cNvSpPr/>
          <p:nvPr/>
        </p:nvSpPr>
        <p:spPr>
          <a:xfrm>
            <a:off x="6400800" y="448056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Operate buildings on the owner's behalf — collect rent, do repairs</a:t>
            </a:r>
            <a:endParaRPr lang="en-US" sz="1600" dirty="0"/>
          </a:p>
        </p:txBody>
      </p:sp>
      <p:sp>
        <p:nvSpPr>
          <p:cNvPr id="45" name="Shape 43"/>
          <p:cNvSpPr/>
          <p:nvPr/>
        </p:nvSpPr>
        <p:spPr>
          <a:xfrm>
            <a:off x="6400800" y="5440680"/>
            <a:ext cx="2331720" cy="0"/>
          </a:xfrm>
          <a:prstGeom prst="line">
            <a:avLst/>
          </a:prstGeom>
          <a:noFill/>
          <a:ln w="9525">
            <a:solidFill>
              <a:srgbClr val="C9A961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6400800" y="5486400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e.g., JLL, CBRE, local firms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47" name="Shape 45"/>
          <p:cNvSpPr/>
          <p:nvPr/>
        </p:nvSpPr>
        <p:spPr>
          <a:xfrm>
            <a:off x="9098280" y="3886200"/>
            <a:ext cx="2697480" cy="2194560"/>
          </a:xfrm>
          <a:prstGeom prst="rect">
            <a:avLst/>
          </a:prstGeom>
          <a:solidFill>
            <a:srgbClr val="F6F1E7"/>
          </a:solidFill>
          <a:ln w="6350">
            <a:solidFill>
              <a:srgbClr val="C9D1D9"/>
            </a:solidFill>
            <a:prstDash val="solid"/>
          </a:ln>
        </p:spPr>
      </p:sp>
      <p:sp>
        <p:nvSpPr>
          <p:cNvPr id="48" name="Shape 46"/>
          <p:cNvSpPr/>
          <p:nvPr/>
        </p:nvSpPr>
        <p:spPr>
          <a:xfrm>
            <a:off x="9098280" y="3886200"/>
            <a:ext cx="2697480" cy="9144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49" name="Text 47"/>
          <p:cNvSpPr/>
          <p:nvPr/>
        </p:nvSpPr>
        <p:spPr>
          <a:xfrm>
            <a:off x="9281160" y="4050792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Government / Regulators</a:t>
            </a:r>
            <a:endParaRPr lang="en-US" sz="2000" dirty="0"/>
          </a:p>
        </p:txBody>
      </p:sp>
      <p:sp>
        <p:nvSpPr>
          <p:cNvPr id="50" name="Text 48"/>
          <p:cNvSpPr/>
          <p:nvPr/>
        </p:nvSpPr>
        <p:spPr>
          <a:xfrm>
            <a:off x="9281160" y="448056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zoning, building codes, taxes, and ownership laws</a:t>
            </a:r>
            <a:endParaRPr lang="en-US" sz="1600" dirty="0"/>
          </a:p>
        </p:txBody>
      </p:sp>
      <p:sp>
        <p:nvSpPr>
          <p:cNvPr id="51" name="Shape 49"/>
          <p:cNvSpPr/>
          <p:nvPr/>
        </p:nvSpPr>
        <p:spPr>
          <a:xfrm>
            <a:off x="9281160" y="5440680"/>
            <a:ext cx="2331720" cy="0"/>
          </a:xfrm>
          <a:prstGeom prst="line">
            <a:avLst/>
          </a:prstGeom>
          <a:noFill/>
          <a:ln w="9525">
            <a:solidFill>
              <a:srgbClr val="C9A961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9281160" y="5486400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e.g., NUCA (Egypt), REGA (KSA)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53" name="Text 51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54" name="Text 52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/ 40</a:t>
            </a:r>
            <a:endParaRPr lang="en-US" sz="1000" dirty="0"/>
          </a:p>
        </p:txBody>
      </p:sp>
      <p:sp>
        <p:nvSpPr>
          <p:cNvPr id="56" name="TextBox 55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252"/>
    </mc:Choice>
    <mc:Fallback xmlns="">
      <p:transition spd="slow" advTm="136252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38448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CYCLES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770206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Four Phases of the Real Estate Cycle</a:t>
            </a:r>
            <a:endParaRPr lang="en-US" sz="2800" dirty="0"/>
          </a:p>
        </p:txBody>
      </p:sp>
      <p:graphicFrame>
        <p:nvGraphicFramePr>
          <p:cNvPr id="5" name="Chart 0"/>
          <p:cNvGraphicFramePr/>
          <p:nvPr/>
        </p:nvGraphicFramePr>
        <p:xfrm>
          <a:off x="457200" y="1508760"/>
          <a:ext cx="1133856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Shape 3"/>
          <p:cNvSpPr/>
          <p:nvPr/>
        </p:nvSpPr>
        <p:spPr>
          <a:xfrm>
            <a:off x="457200" y="4846320"/>
            <a:ext cx="2697480" cy="1463040"/>
          </a:xfrm>
          <a:prstGeom prst="rect">
            <a:avLst/>
          </a:prstGeom>
          <a:solidFill>
            <a:srgbClr val="2C7873"/>
          </a:solidFill>
          <a:ln/>
        </p:spPr>
      </p:sp>
      <p:sp>
        <p:nvSpPr>
          <p:cNvPr id="7" name="Text 4"/>
          <p:cNvSpPr/>
          <p:nvPr/>
        </p:nvSpPr>
        <p:spPr>
          <a:xfrm>
            <a:off x="640080" y="4983480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FFF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1. RECOVERY</a:t>
            </a:r>
            <a:endParaRPr lang="en-US" sz="1400" dirty="0">
              <a:solidFill>
                <a:srgbClr val="FFFF00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640080" y="539496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Vacancies high, rents low — but starting to absorb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3337560" y="4846320"/>
            <a:ext cx="2697480" cy="146304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10" name="Text 7"/>
          <p:cNvSpPr/>
          <p:nvPr/>
        </p:nvSpPr>
        <p:spPr>
          <a:xfrm>
            <a:off x="3520440" y="4983480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FFF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2. EXPANSION</a:t>
            </a:r>
            <a:endParaRPr lang="en-US" sz="1400" dirty="0">
              <a:solidFill>
                <a:srgbClr val="FFFF00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3520440" y="539496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Demand strong, rents and prices rise quickly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6217920" y="4846320"/>
            <a:ext cx="2697480" cy="1463040"/>
          </a:xfrm>
          <a:prstGeom prst="rect">
            <a:avLst/>
          </a:prstGeom>
          <a:ln/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</p:sp>
      <p:sp>
        <p:nvSpPr>
          <p:cNvPr id="13" name="Text 10"/>
          <p:cNvSpPr/>
          <p:nvPr/>
        </p:nvSpPr>
        <p:spPr>
          <a:xfrm>
            <a:off x="6400800" y="4983480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FFF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3. HYPER-SUPPLY</a:t>
            </a:r>
            <a:endParaRPr lang="en-US" sz="1400" dirty="0">
              <a:solidFill>
                <a:srgbClr val="FFFF00"/>
              </a:solidFill>
            </a:endParaRPr>
          </a:p>
        </p:txBody>
      </p:sp>
      <p:sp>
        <p:nvSpPr>
          <p:cNvPr id="14" name="Text 11"/>
          <p:cNvSpPr/>
          <p:nvPr/>
        </p:nvSpPr>
        <p:spPr>
          <a:xfrm>
            <a:off x="6400800" y="539496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Too much new construction; supply outpaces demand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9098280" y="4846320"/>
            <a:ext cx="2697480" cy="146304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6" name="Text 13"/>
          <p:cNvSpPr/>
          <p:nvPr/>
        </p:nvSpPr>
        <p:spPr>
          <a:xfrm>
            <a:off x="9281160" y="4983480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FFFF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4. RECESSION</a:t>
            </a:r>
            <a:endParaRPr lang="en-US" sz="1400" dirty="0">
              <a:solidFill>
                <a:srgbClr val="FFFF00"/>
              </a:solidFill>
            </a:endParaRPr>
          </a:p>
        </p:txBody>
      </p:sp>
      <p:sp>
        <p:nvSpPr>
          <p:cNvPr id="17" name="Text 14"/>
          <p:cNvSpPr/>
          <p:nvPr/>
        </p:nvSpPr>
        <p:spPr>
          <a:xfrm>
            <a:off x="9281160" y="539496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Vacancies climb, prices fall, projects stall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 / 40</a:t>
            </a:r>
            <a:endParaRPr 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332"/>
    </mc:Choice>
    <mc:Fallback xmlns="">
      <p:transition spd="slow" advTm="156332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REGIONAL COMPARISON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59436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Egypt and Saudi Arabia — Side by Side</a:t>
            </a:r>
            <a:endParaRPr lang="en-US" sz="2800" dirty="0"/>
          </a:p>
        </p:txBody>
      </p:sp>
      <p:graphicFrame>
        <p:nvGraphicFramePr>
          <p:cNvPr id="2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472730"/>
              </p:ext>
            </p:extLst>
          </p:nvPr>
        </p:nvGraphicFramePr>
        <p:xfrm>
          <a:off x="457200" y="1508760"/>
          <a:ext cx="11338560" cy="4114800"/>
        </p:xfrm>
        <a:graphic>
          <a:graphicData uri="http://schemas.openxmlformats.org/drawingml/2006/table">
            <a:tbl>
              <a:tblPr/>
              <a:tblGrid>
                <a:gridCol w="3474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1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1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Indicator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Egypt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Saudi Arabia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E2A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Population (2025)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~110 million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~33 million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Urbanization rate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~43%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~85%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 estate market size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~$22 B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~$77 B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Forecast CAGR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~5.7%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~6.7%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Avg. residential rental yield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~6.7%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~5–7%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Homeownership rate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~80% (mostly informal)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~63% (target 70% by 2030)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Foreign ownership rules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Limited — selected zones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Liberalized in 2026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000" b="1" dirty="0">
                          <a:solidFill>
                            <a:srgbClr val="0E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Flagship project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New Administrative Capital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NEOM</a:t>
                      </a:r>
                      <a:endParaRPr lang="en-US" sz="2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Shape 3"/>
          <p:cNvSpPr/>
          <p:nvPr/>
        </p:nvSpPr>
        <p:spPr>
          <a:xfrm>
            <a:off x="457200" y="5852160"/>
            <a:ext cx="11338560" cy="502920"/>
          </a:xfrm>
          <a:prstGeom prst="rect">
            <a:avLst/>
          </a:prstGeom>
          <a:solidFill>
            <a:srgbClr val="F6F1E7"/>
          </a:solidFill>
          <a:ln w="9525">
            <a:solidFill>
              <a:srgbClr val="C9A961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5852160"/>
            <a:ext cx="10972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markets are driven by population pressure, government mega-projects, and reforms — yet differ in scale, capital, and openness to foreign buyers.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9" name="Text 6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 / 40</a:t>
            </a:r>
            <a:endParaRPr lang="en-US" sz="1000" dirty="0"/>
          </a:p>
        </p:txBody>
      </p:sp>
      <p:sp>
        <p:nvSpPr>
          <p:cNvPr id="11" name="TextBox 10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579"/>
    </mc:Choice>
    <mc:Fallback xmlns="">
      <p:transition spd="slow" advTm="253579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38447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DISCUSSION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594360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Did Egyptian Property Prices Rise So Sharply?</a:t>
            </a:r>
            <a:endParaRPr lang="en-US" sz="2800" dirty="0"/>
          </a:p>
        </p:txBody>
      </p:sp>
      <p:graphicFrame>
        <p:nvGraphicFramePr>
          <p:cNvPr id="5" name="Chart 0"/>
          <p:cNvGraphicFramePr/>
          <p:nvPr/>
        </p:nvGraphicFramePr>
        <p:xfrm>
          <a:off x="457200" y="1554480"/>
          <a:ext cx="68580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 3"/>
          <p:cNvSpPr/>
          <p:nvPr/>
        </p:nvSpPr>
        <p:spPr>
          <a:xfrm>
            <a:off x="7589520" y="160020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Four reasons behind the surge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7589520" y="2103120"/>
            <a:ext cx="502920" cy="50292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8" name="Text 5"/>
          <p:cNvSpPr/>
          <p:nvPr/>
        </p:nvSpPr>
        <p:spPr>
          <a:xfrm>
            <a:off x="758952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8229600" y="2057400"/>
            <a:ext cx="3566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EGP devaluation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8229600" y="2423160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fell from 8.8/$ in 2016 to 50+/$ in 2024 — investors fled to property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7589520" y="3154680"/>
            <a:ext cx="502920" cy="50292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12" name="Text 9"/>
          <p:cNvSpPr/>
          <p:nvPr/>
        </p:nvSpPr>
        <p:spPr>
          <a:xfrm>
            <a:off x="7589520" y="3154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8229600" y="3108960"/>
            <a:ext cx="3566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High inflation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8229600" y="3474720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inflation peaked above 35% in 2023 — real estate hedged the loss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7589520" y="4206240"/>
            <a:ext cx="502920" cy="50292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16" name="Text 13"/>
          <p:cNvSpPr/>
          <p:nvPr/>
        </p:nvSpPr>
        <p:spPr>
          <a:xfrm>
            <a:off x="7589520" y="42062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800" dirty="0"/>
          </a:p>
        </p:txBody>
      </p:sp>
      <p:sp>
        <p:nvSpPr>
          <p:cNvPr id="17" name="Text 14"/>
          <p:cNvSpPr/>
          <p:nvPr/>
        </p:nvSpPr>
        <p:spPr>
          <a:xfrm>
            <a:off x="8229600" y="4160520"/>
            <a:ext cx="3566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Mega-projects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8229600" y="4526280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NAC, New Alamein, North Coast launches drove new demand and pricing</a:t>
            </a:r>
            <a:endParaRPr lang="en-US" sz="1600" dirty="0"/>
          </a:p>
        </p:txBody>
      </p:sp>
      <p:sp>
        <p:nvSpPr>
          <p:cNvPr id="19" name="Shape 16"/>
          <p:cNvSpPr/>
          <p:nvPr/>
        </p:nvSpPr>
        <p:spPr>
          <a:xfrm>
            <a:off x="7589520" y="5257800"/>
            <a:ext cx="502920" cy="502920"/>
          </a:xfrm>
          <a:prstGeom prst="ellipse">
            <a:avLst/>
          </a:prstGeom>
          <a:solidFill>
            <a:srgbClr val="C9A961"/>
          </a:solidFill>
          <a:ln/>
        </p:spPr>
      </p:sp>
      <p:sp>
        <p:nvSpPr>
          <p:cNvPr id="20" name="Text 17"/>
          <p:cNvSpPr/>
          <p:nvPr/>
        </p:nvSpPr>
        <p:spPr>
          <a:xfrm>
            <a:off x="7589520" y="5257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8229600" y="5212080"/>
            <a:ext cx="3566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Population growth</a:t>
            </a:r>
            <a:endParaRPr lang="en-US" sz="1300" dirty="0"/>
          </a:p>
        </p:txBody>
      </p:sp>
      <p:sp>
        <p:nvSpPr>
          <p:cNvPr id="22" name="Text 19"/>
          <p:cNvSpPr/>
          <p:nvPr/>
        </p:nvSpPr>
        <p:spPr>
          <a:xfrm>
            <a:off x="8229600" y="5577840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+1.5M per year — chronic housing shortage in major cities</a:t>
            </a:r>
            <a:endParaRPr lang="en-US" sz="1600" dirty="0"/>
          </a:p>
        </p:txBody>
      </p:sp>
      <p:sp>
        <p:nvSpPr>
          <p:cNvPr id="23" name="Text 20"/>
          <p:cNvSpPr/>
          <p:nvPr/>
        </p:nvSpPr>
        <p:spPr>
          <a:xfrm>
            <a:off x="457200" y="6263640"/>
            <a:ext cx="11338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Index is illustrative for teaching — sources: CBE inflation data, Aqarmap price tracker, JLL Cairo reports</a:t>
            </a:r>
            <a:endParaRPr lang="en-US" sz="1000" dirty="0"/>
          </a:p>
        </p:txBody>
      </p:sp>
      <p:sp>
        <p:nvSpPr>
          <p:cNvPr id="24" name="Text 21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25" name="Text 22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 / 40</a:t>
            </a:r>
            <a:endParaRPr 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58"/>
    </mc:Choice>
    <mc:Fallback xmlns="">
      <p:transition spd="slow" advTm="151058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AWARENESS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65760" y="948866"/>
            <a:ext cx="11430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Can Go Wrong? The Main Risks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457200" y="1554480"/>
            <a:ext cx="269748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57200" y="1554480"/>
            <a:ext cx="2697480" cy="50292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7" name="Text 5"/>
          <p:cNvSpPr/>
          <p:nvPr/>
        </p:nvSpPr>
        <p:spPr>
          <a:xfrm>
            <a:off x="594360" y="1554480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</a:rPr>
              <a:t>⚠</a:t>
            </a:r>
          </a:p>
        </p:txBody>
      </p:sp>
      <p:sp>
        <p:nvSpPr>
          <p:cNvPr id="8" name="Text 6"/>
          <p:cNvSpPr/>
          <p:nvPr/>
        </p:nvSpPr>
        <p:spPr>
          <a:xfrm>
            <a:off x="1005840" y="1554480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 Risk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640080" y="2194560"/>
            <a:ext cx="2423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values and rents fall during economic downturns</a:t>
            </a: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3337560" y="1554480"/>
            <a:ext cx="269748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3337560" y="1554480"/>
            <a:ext cx="2697480" cy="50292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12" name="Text 10"/>
          <p:cNvSpPr/>
          <p:nvPr/>
        </p:nvSpPr>
        <p:spPr>
          <a:xfrm>
            <a:off x="3474720" y="1554480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</a:rPr>
              <a:t>⚠</a:t>
            </a:r>
          </a:p>
        </p:txBody>
      </p:sp>
      <p:sp>
        <p:nvSpPr>
          <p:cNvPr id="13" name="Text 11"/>
          <p:cNvSpPr/>
          <p:nvPr/>
        </p:nvSpPr>
        <p:spPr>
          <a:xfrm>
            <a:off x="3886200" y="1554480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Liquidity Risk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3520440" y="2194560"/>
            <a:ext cx="2423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may not find a buyer quickly if you need cash</a:t>
            </a:r>
            <a:endParaRPr lang="en-US" dirty="0"/>
          </a:p>
        </p:txBody>
      </p:sp>
      <p:sp>
        <p:nvSpPr>
          <p:cNvPr id="15" name="Shape 13"/>
          <p:cNvSpPr/>
          <p:nvPr/>
        </p:nvSpPr>
        <p:spPr>
          <a:xfrm>
            <a:off x="6217920" y="1554480"/>
            <a:ext cx="269748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217920" y="1554480"/>
            <a:ext cx="2697480" cy="50292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17" name="Text 15"/>
          <p:cNvSpPr/>
          <p:nvPr/>
        </p:nvSpPr>
        <p:spPr>
          <a:xfrm>
            <a:off x="6355080" y="1554480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</a:rPr>
              <a:t>⚠</a:t>
            </a:r>
          </a:p>
        </p:txBody>
      </p:sp>
      <p:sp>
        <p:nvSpPr>
          <p:cNvPr id="18" name="Text 16"/>
          <p:cNvSpPr/>
          <p:nvPr/>
        </p:nvSpPr>
        <p:spPr>
          <a:xfrm>
            <a:off x="6766560" y="1554480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Interest Rate Risk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400800" y="2194560"/>
            <a:ext cx="2423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Rising rates make mortgages and projects more expensive</a:t>
            </a:r>
            <a:endParaRPr lang="en-US" dirty="0"/>
          </a:p>
        </p:txBody>
      </p:sp>
      <p:sp>
        <p:nvSpPr>
          <p:cNvPr id="20" name="Shape 18"/>
          <p:cNvSpPr/>
          <p:nvPr/>
        </p:nvSpPr>
        <p:spPr>
          <a:xfrm>
            <a:off x="9098280" y="1554480"/>
            <a:ext cx="269748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098280" y="1554480"/>
            <a:ext cx="2697480" cy="50292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22" name="Text 20"/>
          <p:cNvSpPr/>
          <p:nvPr/>
        </p:nvSpPr>
        <p:spPr>
          <a:xfrm>
            <a:off x="9235440" y="1554480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</a:rPr>
              <a:t>⚠</a:t>
            </a:r>
          </a:p>
        </p:txBody>
      </p:sp>
      <p:sp>
        <p:nvSpPr>
          <p:cNvPr id="23" name="Text 21"/>
          <p:cNvSpPr/>
          <p:nvPr/>
        </p:nvSpPr>
        <p:spPr>
          <a:xfrm>
            <a:off x="9646920" y="1554480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Tenant / Vacancy Risk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9281160" y="2194560"/>
            <a:ext cx="2423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Empty units mean no income while expenses continue</a:t>
            </a:r>
            <a:endParaRPr lang="en-US" dirty="0"/>
          </a:p>
        </p:txBody>
      </p:sp>
      <p:sp>
        <p:nvSpPr>
          <p:cNvPr id="25" name="Shape 23"/>
          <p:cNvSpPr/>
          <p:nvPr/>
        </p:nvSpPr>
        <p:spPr>
          <a:xfrm>
            <a:off x="457200" y="3886200"/>
            <a:ext cx="269748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57200" y="3886200"/>
            <a:ext cx="2697480" cy="50292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27" name="Text 25"/>
          <p:cNvSpPr/>
          <p:nvPr/>
        </p:nvSpPr>
        <p:spPr>
          <a:xfrm>
            <a:off x="594360" y="3886200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</a:rPr>
              <a:t>⚠</a:t>
            </a:r>
          </a:p>
        </p:txBody>
      </p:sp>
      <p:sp>
        <p:nvSpPr>
          <p:cNvPr id="28" name="Text 26"/>
          <p:cNvSpPr/>
          <p:nvPr/>
        </p:nvSpPr>
        <p:spPr>
          <a:xfrm>
            <a:off x="1005840" y="3886200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Currency Risk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640080" y="4526280"/>
            <a:ext cx="2423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Devaluation can hurt foreign investors and dollar-pegged costs</a:t>
            </a:r>
            <a:endParaRPr lang="en-US" dirty="0"/>
          </a:p>
        </p:txBody>
      </p:sp>
      <p:sp>
        <p:nvSpPr>
          <p:cNvPr id="30" name="Shape 28"/>
          <p:cNvSpPr/>
          <p:nvPr/>
        </p:nvSpPr>
        <p:spPr>
          <a:xfrm>
            <a:off x="3337560" y="3886200"/>
            <a:ext cx="269748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3337560" y="3886200"/>
            <a:ext cx="2697480" cy="50292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32" name="Text 30"/>
          <p:cNvSpPr/>
          <p:nvPr/>
        </p:nvSpPr>
        <p:spPr>
          <a:xfrm>
            <a:off x="3474720" y="3886200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</a:rPr>
              <a:t>⚠</a:t>
            </a:r>
          </a:p>
        </p:txBody>
      </p:sp>
      <p:sp>
        <p:nvSpPr>
          <p:cNvPr id="33" name="Text 31"/>
          <p:cNvSpPr/>
          <p:nvPr/>
        </p:nvSpPr>
        <p:spPr>
          <a:xfrm>
            <a:off x="3886200" y="3886200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Regulatory Risk</a:t>
            </a:r>
            <a:endParaRPr lang="en-US" sz="1400" dirty="0"/>
          </a:p>
        </p:txBody>
      </p:sp>
      <p:sp>
        <p:nvSpPr>
          <p:cNvPr id="34" name="Text 32"/>
          <p:cNvSpPr/>
          <p:nvPr/>
        </p:nvSpPr>
        <p:spPr>
          <a:xfrm>
            <a:off x="3520440" y="4526280"/>
            <a:ext cx="2423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Sudden law or tax changes can wipe out profits</a:t>
            </a:r>
            <a:endParaRPr lang="en-US" dirty="0"/>
          </a:p>
        </p:txBody>
      </p:sp>
      <p:sp>
        <p:nvSpPr>
          <p:cNvPr id="35" name="Shape 33"/>
          <p:cNvSpPr/>
          <p:nvPr/>
        </p:nvSpPr>
        <p:spPr>
          <a:xfrm>
            <a:off x="6217920" y="3886200"/>
            <a:ext cx="269748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6217920" y="3886200"/>
            <a:ext cx="2697480" cy="50292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37" name="Text 35"/>
          <p:cNvSpPr/>
          <p:nvPr/>
        </p:nvSpPr>
        <p:spPr>
          <a:xfrm>
            <a:off x="6355080" y="3886200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</a:rPr>
              <a:t>⚠</a:t>
            </a:r>
          </a:p>
        </p:txBody>
      </p:sp>
      <p:sp>
        <p:nvSpPr>
          <p:cNvPr id="38" name="Text 36"/>
          <p:cNvSpPr/>
          <p:nvPr/>
        </p:nvSpPr>
        <p:spPr>
          <a:xfrm>
            <a:off x="6766560" y="3886200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Operational Risk</a:t>
            </a:r>
            <a:endParaRPr lang="en-US" sz="1400" dirty="0"/>
          </a:p>
        </p:txBody>
      </p:sp>
      <p:sp>
        <p:nvSpPr>
          <p:cNvPr id="39" name="Text 37"/>
          <p:cNvSpPr/>
          <p:nvPr/>
        </p:nvSpPr>
        <p:spPr>
          <a:xfrm>
            <a:off x="6400800" y="4526280"/>
            <a:ext cx="2423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Maintenance, repairs, and management can be costly and time-consuming</a:t>
            </a:r>
            <a:endParaRPr lang="en-US" dirty="0"/>
          </a:p>
        </p:txBody>
      </p:sp>
      <p:sp>
        <p:nvSpPr>
          <p:cNvPr id="40" name="Shape 38"/>
          <p:cNvSpPr/>
          <p:nvPr/>
        </p:nvSpPr>
        <p:spPr>
          <a:xfrm>
            <a:off x="9098280" y="3886200"/>
            <a:ext cx="269748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9098280" y="3886200"/>
            <a:ext cx="2697480" cy="50292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sp>
      <p:sp>
        <p:nvSpPr>
          <p:cNvPr id="42" name="Text 40"/>
          <p:cNvSpPr/>
          <p:nvPr/>
        </p:nvSpPr>
        <p:spPr>
          <a:xfrm>
            <a:off x="9235440" y="3886200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00"/>
                </a:solidFill>
              </a:rPr>
              <a:t>⚠</a:t>
            </a:r>
          </a:p>
        </p:txBody>
      </p:sp>
      <p:sp>
        <p:nvSpPr>
          <p:cNvPr id="43" name="Text 41"/>
          <p:cNvSpPr/>
          <p:nvPr/>
        </p:nvSpPr>
        <p:spPr>
          <a:xfrm>
            <a:off x="9646920" y="3886200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Concentration Risk</a:t>
            </a:r>
            <a:endParaRPr lang="en-US" sz="1400" dirty="0"/>
          </a:p>
        </p:txBody>
      </p:sp>
      <p:sp>
        <p:nvSpPr>
          <p:cNvPr id="44" name="Text 42"/>
          <p:cNvSpPr/>
          <p:nvPr/>
        </p:nvSpPr>
        <p:spPr>
          <a:xfrm>
            <a:off x="9281160" y="4526280"/>
            <a:ext cx="2423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Putting most of your wealth in one property is dangerous</a:t>
            </a:r>
            <a:endParaRPr lang="en-US" dirty="0"/>
          </a:p>
        </p:txBody>
      </p:sp>
      <p:sp>
        <p:nvSpPr>
          <p:cNvPr id="45" name="Text 43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46" name="Text 44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29 / 40</a:t>
            </a:r>
            <a:endParaRPr lang="en-US" sz="1000" dirty="0"/>
          </a:p>
        </p:txBody>
      </p:sp>
      <p:sp>
        <p:nvSpPr>
          <p:cNvPr id="48" name="TextBox 47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128"/>
    </mc:Choice>
    <mc:Fallback xmlns="">
      <p:transition spd="slow" advTm="15712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65760" y="320040"/>
            <a:ext cx="164592" cy="164592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QUICK GUIDE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8001000" y="1691640"/>
            <a:ext cx="1097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3600" dirty="0"/>
          </a:p>
        </p:txBody>
      </p:sp>
      <p:sp>
        <p:nvSpPr>
          <p:cNvPr id="29" name="Shape 27"/>
          <p:cNvSpPr/>
          <p:nvPr/>
        </p:nvSpPr>
        <p:spPr>
          <a:xfrm>
            <a:off x="448056" y="2540274"/>
            <a:ext cx="11338560" cy="1554480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30" name="Text 28"/>
          <p:cNvSpPr/>
          <p:nvPr/>
        </p:nvSpPr>
        <p:spPr>
          <a:xfrm>
            <a:off x="3910818" y="2711196"/>
            <a:ext cx="661322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kern="0" spc="400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GOLDEN RULE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31" name="Text 29"/>
          <p:cNvSpPr/>
          <p:nvPr/>
        </p:nvSpPr>
        <p:spPr>
          <a:xfrm>
            <a:off x="530352" y="3247878"/>
            <a:ext cx="106953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"Buy when others are fearful; sell when others are greedy.</a:t>
            </a:r>
            <a:endParaRPr lang="en-US" sz="3200" dirty="0"/>
          </a:p>
        </p:txBody>
      </p:sp>
      <p:sp>
        <p:nvSpPr>
          <p:cNvPr id="33" name="Text 31"/>
          <p:cNvSpPr/>
          <p:nvPr/>
        </p:nvSpPr>
        <p:spPr>
          <a:xfrm>
            <a:off x="365760" y="6537960"/>
            <a:ext cx="914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 1  |  Introduction to Real Estate Markets and Investment Principles</a:t>
            </a:r>
            <a:endParaRPr lang="en-US" sz="1000" dirty="0"/>
          </a:p>
        </p:txBody>
      </p:sp>
      <p:sp>
        <p:nvSpPr>
          <p:cNvPr id="34" name="Text 32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 / 40</a:t>
            </a:r>
            <a:endParaRPr lang="en-US" sz="1000" dirty="0"/>
          </a:p>
        </p:txBody>
      </p:sp>
      <p:sp>
        <p:nvSpPr>
          <p:cNvPr id="36" name="TextBox 35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12"/>
    </mc:Choice>
    <mc:Fallback xmlns="">
      <p:transition spd="slow" advTm="56512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08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173394" y="2715768"/>
            <a:ext cx="1097280" cy="54864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5266592" y="2194560"/>
            <a:ext cx="25972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5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PART II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3094893" y="2926080"/>
            <a:ext cx="804847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600" b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Question Bank</a:t>
            </a:r>
            <a:endParaRPr lang="en-US" sz="5600" dirty="0"/>
          </a:p>
        </p:txBody>
      </p:sp>
      <p:sp>
        <p:nvSpPr>
          <p:cNvPr id="5" name="Text 3"/>
          <p:cNvSpPr/>
          <p:nvPr/>
        </p:nvSpPr>
        <p:spPr>
          <a:xfrm>
            <a:off x="3534508" y="3933678"/>
            <a:ext cx="7608863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i="1" dirty="0" smtClean="0"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r>
              <a:rPr lang="en-US" sz="2200" i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r>
              <a:rPr lang="en-US" sz="2200" i="1" dirty="0" smtClean="0"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2200" i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practice questions with full solutions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11338560" y="6537960"/>
            <a:ext cx="6400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A9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33 / 40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19"/>
    </mc:Choice>
    <mc:Fallback xmlns="">
      <p:transition spd="slow" advTm="2621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DEFINING REAL ESTATE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Real Estate Really Is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statement BEST defines real estate?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Only the buildings constructed on a piece of land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Land plus anything permanently attached to it, together with the legal rights of ownership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Any financial asset that pays a fixed rate of interest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Movable property such as furniture, vehicles and equipment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supply of land is finite and fixed in location.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85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823"/>
    </mc:Choice>
    <mc:Fallback xmlns="">
      <p:transition spd="slow" advTm="90823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COMPONENTS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Land, Improvements &amp; Rights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of the following is NOT one of the three core components of real estate?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Land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Improvements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Rights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Liquidity      ✓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“Improvements” include buildings, fences, roads and utilities permanently attached to the land.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12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394"/>
    </mc:Choice>
    <mc:Fallback xmlns="">
      <p:transition spd="slow" advTm="85394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TYPES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Classifying Property Assets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shopping mall such as Mall of Egypt is classified as which property type?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Residential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Retail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Industrial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Hospitality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Warehouses and logistics centres are examples of industrial real estate.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72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633"/>
    </mc:Choice>
    <mc:Fallback xmlns="">
      <p:transition spd="slow" advTm="84633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TYPES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Hospitality &amp; Special-Purpose Assets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Hotels, resorts and serviced apartments belong to which category?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Commercial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Special-purpose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Hospitality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Residential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hospital is best classified as a residential property.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False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76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84"/>
    </mc:Choice>
    <mc:Fallback xmlns="">
      <p:transition spd="slow" advTm="77184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STRUCTURE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Four Quadrants Model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Four Quadrants model classifies a real estate investment along which two dimensions?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Old vs. new and large vs. small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Private / public  and  equity / debt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Local vs. foreign and cheap vs. expensive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Residential vs. commercial and rent vs. sale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development combining retail, offices and apartments in one project is called a mixed-use development.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71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335"/>
    </mc:Choice>
    <mc:Fallback xmlns="">
      <p:transition spd="slow" advTm="106335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OUTLOOK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World's Largest Asset Class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Approximately how many times larger is global real estate than all the gold in the world?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About 2 times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About 5 times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About 19 times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About 50 times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At the start of 2025 the global value of real estate was roughly $393 trillion — about 4× global GDP.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77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91"/>
    </mc:Choice>
    <mc:Fallback xmlns="">
      <p:transition spd="slow" advTm="91491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CYCLES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Reading the Real Estate Cycle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According to the “golden rule”, the best phases to buy real estate are usually: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Peak and hyper-supply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Late recession or early recovery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Boom and expansion only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The timing never matters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real estate cycle has four phases: recovery, expansion, hyper-supply and recession.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56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15"/>
    </mc:Choice>
    <mc:Fallback xmlns="">
      <p:transition spd="slow" advTm="98015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AWARENESS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Identifying Investment Risks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risk that you cannot quickly find a buyer when you need cash is called: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Market risk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Liquidity risk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Currency risk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Regulatory risk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Concentration risk means putting most of your wealth into a single property.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16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73"/>
    </mc:Choice>
    <mc:Fallback xmlns="">
      <p:transition spd="slow" advTm="9807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AWARENESS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Matching Risks to Definitions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Rising rates that make mortgages and projects more expensive are an example of: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Tenant / vacancy risk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Operational risk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Interest rate risk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Currency risk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Empty units that earn no income while expenses continue describe tenant / vacancy risk.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95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07"/>
    </mc:Choice>
    <mc:Fallback xmlns="">
      <p:transition spd="slow" advTm="94207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REGIONAL MARKETS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Egypt, MENA &amp; the Gulf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factor most directly pushed Egyptian investors toward property as a store of value?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A falling population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Currency devaluation and high inflation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Declining tourism revenues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Lower construction costs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Saudi Arabia's real estate market is larger than Egypt's — roughly $77 B versus $22 B.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35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61"/>
    </mc:Choice>
    <mc:Fallback xmlns="">
      <p:transition spd="slow" advTm="108661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48640" y="384048"/>
            <a:ext cx="182880" cy="182880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3" name="Text 1"/>
          <p:cNvSpPr/>
          <p:nvPr/>
        </p:nvSpPr>
        <p:spPr>
          <a:xfrm>
            <a:off x="841248" y="329184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9E80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INVESTOR MINDSET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94415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Thinking Like an Investor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11094415" cy="301752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48640" y="146304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7" name="Shape 5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solidFill>
            <a:srgbClr val="0E2A47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146304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   MULTIPLE CHOICE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14400" y="2011680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of the following is described as a current challenge facing real estate capital today?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051560" y="2816352"/>
            <a:ext cx="1018001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 A falling cost of debt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The refinancing wall of maturing commercial mortgages      ✓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Unlimited market liquidity</a:t>
            </a:r>
            <a:endParaRPr lang="en-US" sz="1600" dirty="0"/>
          </a:p>
          <a:p>
            <a:pPr marL="0" indent="0">
              <a:lnSpc>
                <a:spcPct val="104000"/>
              </a:lnSpc>
              <a:spcAft>
                <a:spcPts val="700"/>
              </a:spcAft>
              <a:buNone/>
            </a:pPr>
            <a:r>
              <a:rPr lang="en-US" sz="16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  Permanently rising office demand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solidFill>
            <a:srgbClr val="F6F1E7"/>
          </a:solidFill>
          <a:ln w="12700">
            <a:solidFill>
              <a:srgbClr val="E0D6C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48640" y="4617720"/>
            <a:ext cx="11094415" cy="64008"/>
          </a:xfrm>
          <a:prstGeom prst="rect">
            <a:avLst/>
          </a:prstGeom>
          <a:solidFill>
            <a:srgbClr val="C9A961"/>
          </a:solidFill>
          <a:ln/>
        </p:spPr>
      </p:sp>
      <p:sp>
        <p:nvSpPr>
          <p:cNvPr id="13" name="Shape 11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solidFill>
            <a:srgbClr val="9E803F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617720"/>
            <a:ext cx="26060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   TRUE  /  FALSE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914400" y="5129784"/>
            <a:ext cx="10362895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rgbClr val="0E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Diversifying and using leverage wisely is part of thinking like a real estate investor.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051560" y="5943600"/>
            <a:ext cx="10180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●  True</a:t>
            </a: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</a:t>
            </a:r>
            <a:r>
              <a:rPr lang="en-US" sz="160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◯  False</a:t>
            </a:r>
            <a:r>
              <a:rPr lang="en-US" sz="1300" b="1" i="1" dirty="0">
                <a:solidFill>
                  <a:srgbClr val="1E7A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✓  Correct: True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6528816"/>
            <a:ext cx="8686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A6B7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Markets &amp; Investment Principles  |  Question Bank (Answer Key)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0362895" y="6528816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11</a:t>
            </a:r>
            <a:endParaRPr lang="en-US" sz="1050" dirty="0"/>
          </a:p>
        </p:txBody>
      </p:sp>
      <p:sp>
        <p:nvSpPr>
          <p:cNvPr id="20" name="TextBox 19"/>
          <p:cNvSpPr txBox="1"/>
          <p:nvPr/>
        </p:nvSpPr>
        <p:spPr>
          <a:xfrm>
            <a:off x="8435042" y="6420189"/>
            <a:ext cx="2625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400" b="1" dirty="0" smtClean="0">
                <a:latin typeface="Alexandria" charset="0"/>
                <a:cs typeface="Alexandria" charset="0"/>
              </a:rPr>
              <a:t> </a:t>
            </a:r>
            <a:r>
              <a:rPr lang="en-US" sz="1400" b="1" dirty="0" err="1" smtClean="0">
                <a:latin typeface="Alexandria" charset="0"/>
                <a:cs typeface="Alexandria" charset="0"/>
              </a:rPr>
              <a:t>Zaher</a:t>
            </a:r>
            <a:endParaRPr lang="en-US" sz="1400" b="1" dirty="0" smtClean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69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694"/>
    </mc:Choice>
    <mc:Fallback xmlns="">
      <p:transition spd="slow" advTm="133694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70686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43"/>
    </mc:Choice>
    <mc:Fallback xmlns="">
      <p:transition spd="slow" advTm="34943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1FE115-7C63-4C31-A33A-06EB9838EA9D}"/>
</file>

<file path=customXml/itemProps2.xml><?xml version="1.0" encoding="utf-8"?>
<ds:datastoreItem xmlns:ds="http://schemas.openxmlformats.org/officeDocument/2006/customXml" ds:itemID="{94DCD73F-226A-498A-9624-1E4A587AFD4B}"/>
</file>

<file path=customXml/itemProps3.xml><?xml version="1.0" encoding="utf-8"?>
<ds:datastoreItem xmlns:ds="http://schemas.openxmlformats.org/officeDocument/2006/customXml" ds:itemID="{14457681-5A3D-4352-B659-8732D7172A98}"/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3967</Words>
  <Application>Microsoft Office PowerPoint</Application>
  <PresentationFormat>Widescreen</PresentationFormat>
  <Paragraphs>740</Paragraphs>
  <Slides>39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Alexandria</vt:lpstr>
      <vt:lpstr>Arial</vt:lpstr>
      <vt:lpstr>Calibri</vt:lpstr>
      <vt:lpstr>Georgia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1 — Introduction to Real Estate Markets and Investment Principles</dc:title>
  <dc:subject>PptxGenJS Presentation</dc:subject>
  <dc:creator>Real Estate Investment Course</dc:creator>
  <cp:lastModifiedBy>STW</cp:lastModifiedBy>
  <cp:revision>47</cp:revision>
  <dcterms:created xsi:type="dcterms:W3CDTF">2026-05-07T14:23:20Z</dcterms:created>
  <dcterms:modified xsi:type="dcterms:W3CDTF">2026-06-05T09:52:16Z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