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7" r:id="rId2"/>
    <p:sldId id="260" r:id="rId3"/>
    <p:sldId id="280" r:id="rId4"/>
    <p:sldId id="278" r:id="rId5"/>
    <p:sldId id="287" r:id="rId6"/>
    <p:sldId id="282" r:id="rId7"/>
    <p:sldId id="284" r:id="rId8"/>
    <p:sldId id="285" r:id="rId9"/>
    <p:sldId id="283" r:id="rId10"/>
    <p:sldId id="286" r:id="rId11"/>
    <p:sldId id="279" r:id="rId12"/>
    <p:sldId id="289" r:id="rId13"/>
    <p:sldId id="288" r:id="rId14"/>
    <p:sldId id="281" r:id="rId15"/>
    <p:sldId id="290" r:id="rId16"/>
    <p:sldId id="293" r:id="rId17"/>
    <p:sldId id="291" r:id="rId18"/>
    <p:sldId id="292" r:id="rId19"/>
    <p:sldId id="294" r:id="rId20"/>
    <p:sldId id="295" r:id="rId21"/>
    <p:sldId id="296" r:id="rId22"/>
    <p:sldId id="297" r:id="rId23"/>
    <p:sldId id="298" r:id="rId24"/>
    <p:sldId id="301" r:id="rId25"/>
    <p:sldId id="299" r:id="rId26"/>
    <p:sldId id="300" r:id="rId27"/>
    <p:sldId id="302" r:id="rId28"/>
    <p:sldId id="303" r:id="rId29"/>
    <p:sldId id="307" r:id="rId30"/>
    <p:sldId id="308" r:id="rId31"/>
    <p:sldId id="309" r:id="rId32"/>
    <p:sldId id="310" r:id="rId33"/>
    <p:sldId id="304" r:id="rId34"/>
    <p:sldId id="305" r:id="rId35"/>
    <p:sldId id="306" r:id="rId36"/>
    <p:sldId id="27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7EB176D5-DEEA-465D-9DD2-82FEAFCEC23E}" v="1164" dt="2022-07-24T21:50:36.463"/>
    <p1510:client id="{D0A4AFF0-39A7-5E93-C892-53CF460813F8}" v="6" dt="2022-04-05T20:32:52.282"/>
    <p1510:client id="{D44DB6CA-A6AE-354C-7F7A-069FEC34F98A}" v="3914" dt="2022-07-25T12:39:02.612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7/25/2022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83308" y="4670434"/>
            <a:ext cx="507606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CYB550</a:t>
            </a: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Programming Foundations In Python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144092" y="4624922"/>
            <a:ext cx="6298584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Object-Oriented Programming II</a:t>
            </a:r>
          </a:p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5209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Learn more classes behaviors.</a:t>
            </a:r>
            <a:endParaRPr lang="en-US" sz="2600" dirty="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Explain how to use operator overloading.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the meaning and uses of inheritance and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polymorphism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.</a:t>
            </a:r>
            <a:endParaRPr lang="en-US" sz="26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how to handle exceptions.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2078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Getter and Setter Methods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getattr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is a built-in function, not a method on the object: it takes the object as its first parameter. The second parameter is the name of the variable as a string.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The </a:t>
            </a:r>
            <a:r>
              <a:rPr lang="en-US" sz="2600" dirty="0" err="1">
                <a:solidFill>
                  <a:srgbClr val="24A9E1"/>
                </a:solidFill>
              </a:rPr>
              <a:t>setattr</a:t>
            </a:r>
            <a:r>
              <a:rPr lang="en-US" sz="2600" dirty="0">
                <a:solidFill>
                  <a:srgbClr val="0A1F61"/>
                </a:solidFill>
              </a:rPr>
              <a:t> allows us to set the value of an attribute.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</a:rPr>
              <a:t>The </a:t>
            </a:r>
            <a:r>
              <a:rPr lang="en-US" sz="2600" dirty="0" err="1">
                <a:solidFill>
                  <a:srgbClr val="24A9E1"/>
                </a:solidFill>
              </a:rPr>
              <a:t>hasattr</a:t>
            </a:r>
            <a:r>
              <a:rPr lang="en-US" sz="2600" dirty="0">
                <a:solidFill>
                  <a:srgbClr val="0A1F61"/>
                </a:solidFill>
              </a:rPr>
              <a:t> detects whether an attribute exists.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2369094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044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Getter and Setter Methods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class test: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       def __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init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__(self):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self.x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2;   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self.y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1</a:t>
            </a:r>
          </a:p>
          <a:p>
            <a:pPr>
              <a:buFont typeface="Arial,Sans-Serif"/>
            </a:pPr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t1 = test();    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getattr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(t1, 'x')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);   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setattr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(t1, 'y', 5)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  <a:endParaRPr lang="en-US"/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print(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getattr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(t1, 'y')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);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  print(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hasattr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(t1, 'z')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FB2D47-2D28-3CE7-5D41-8E95B47C2DD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100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7593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Array of Class Objects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672702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You can create list of objects by appending class instances to list.</a:t>
            </a:r>
          </a:p>
          <a:p>
            <a:pPr marL="457200" indent="-457200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cs typeface="Calibri"/>
              </a:rPr>
              <a:t>Exxample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class test: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       def __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init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__(self):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self.x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2;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self.y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1</a:t>
            </a:r>
          </a:p>
          <a:p>
            <a:pPr>
              <a:buFont typeface="Arial,Sans-Serif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Testarray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[]     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t1 = test();     t2 = test();     </a:t>
            </a:r>
          </a:p>
          <a:p>
            <a:pPr>
              <a:buFont typeface="Arial,Sans-Serif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Testarray.append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(t1);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Testarray.append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(t2);   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Testarray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[test(), test()]</a:t>
            </a:r>
            <a:endParaRPr lang="en-US" sz="2600" dirty="0">
              <a:solidFill>
                <a:srgbClr val="24A9E1"/>
              </a:solidFill>
              <a:cs typeface="Calibri"/>
            </a:endParaRP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for obj in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Testarray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</a:t>
            </a:r>
          </a:p>
          <a:p>
            <a:pPr>
              <a:buFont typeface="Arial,Sans-Serif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4287953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455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Operator Overloading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change the meaning of an operator in Python depending upon the operands used.</a:t>
            </a: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For example, the + operator will perform arithmetic addition on two numbers, merge two lists, or concatenate two strings.</a:t>
            </a: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Operators to overload: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+   by    __add__()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-    by    __sub__()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*   by    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mul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/    by   __div__()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1280699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455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Operator Overloading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Point:
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x=0, y=0):       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x;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y
p1 = Point(1, 2)
p2 = Point(2, 3)
print(p1+p2) 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#TypeError: unsupported operand type(s) for +: 'Point' and 'Point'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2B367A-260D-5493-747E-F52015A45C4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44397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455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Operator Overloading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 Overloading the + Operator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Point:
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x=0, y=0):       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x;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y</a:t>
            </a:r>
            <a:endParaRPr lang="en-US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US" sz="2600" dirty="0">
                <a:ea typeface="+mn-lt"/>
                <a:cs typeface="+mn-lt"/>
              </a:rPr>
              <a:t>     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def __add__(self, other):
           x =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+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other.x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;    y =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+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other.y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;      return Point(x, y)
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p1 = Point(1, 2);        p2 = Point(2, 3);          print(p1+p2)</a:t>
            </a:r>
            <a:endParaRPr lang="en-US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2B367A-260D-5493-747E-F52015A45C4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07571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568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Operator Overloading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does not limit operator overloading to arithmetic operators only. We can overload comparison operators as well.</a:t>
            </a: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Logical operators to overload: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&lt;    by    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lt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&lt;=  by    __le__()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==  by    __eq__()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!=   by    __ne__()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&gt;    by     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gt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&gt;=  by     __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__()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5D99D4-B6F8-4945-9994-C8A2FE1DC36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08983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455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Operator Overloading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314" y="2096323"/>
            <a:ext cx="1165036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 Overloading the + Operator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Point:
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x=0, y=0):       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x;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y</a:t>
            </a:r>
            <a:endParaRPr lang="en-US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US" sz="2600" dirty="0">
                <a:ea typeface="+mn-lt"/>
                <a:cs typeface="+mn-lt"/>
              </a:rPr>
              <a:t>     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def __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lt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__(self, other):
          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self_cords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= 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** 2) + 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** 2)
          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other_cords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= 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other.x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** 2) + 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other.y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** 2);    return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self_cords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 &lt;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other_cords</a:t>
            </a:r>
            <a:endParaRPr lang="en-US" b="1" dirty="0" err="1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p1 = Point(1, 2);    p2 = Point(2, 3);    print(p1&lt;p2)</a:t>
            </a:r>
            <a:endParaRPr lang="en-US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2B367A-260D-5493-747E-F52015A45C4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20993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4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Classes Relationship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Inheritance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and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composition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are two major concepts in OOP that model the relationship between two classes. 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Both enable code reuse, but they do it in different ways.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 class object inside another class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2025882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2659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Composition Relationship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Composition is a concept that models a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has a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relationship. </a:t>
            </a:r>
            <a:endParaRPr lang="en-US"/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enables creating complex types by combining objects of 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other types.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means that a class 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Composite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can contain an object of 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another class 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Component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85B35F0B-40BE-08D7-60F8-0C95E6B1E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5000" y="2273420"/>
            <a:ext cx="200977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91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325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Composition Relationship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1966927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Course: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name):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self.cname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name;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self.hours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3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name):</a:t>
            </a:r>
            <a:endParaRPr lang="en-US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self.course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Course("OOP");   self.name = name</a:t>
            </a:r>
            <a:endParaRPr lang="en-US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s = Student("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ahmed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") 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b="1" err="1">
                <a:solidFill>
                  <a:srgbClr val="24A9E1"/>
                </a:solidFill>
                <a:ea typeface="+mn-lt"/>
                <a:cs typeface="+mn-lt"/>
              </a:rPr>
              <a:t>s.course.cname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b="1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51E067-43BC-AFE6-288C-D7F22013AD1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94678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325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Composition Relationship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 class object inside another class</a:t>
            </a: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from test import Course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Student: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name):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self.course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Course("OOP")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self.name = name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s = Student("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ahmed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 b="1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s.course.cname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712DEC-B48D-D4E7-EB0A-1D4EDC533C4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68178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4630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Inheritance Relationship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Inheritance models what is called an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is a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relationship. 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means that when you have a 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Derived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class that inherits </a:t>
            </a: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from a 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Base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class, you created a relationship where Derived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is a specialized version of Base.</a:t>
            </a:r>
          </a:p>
          <a:p>
            <a:endParaRPr lang="en-US" sz="2600" dirty="0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class </a:t>
            </a:r>
            <a:r>
              <a:rPr lang="en-US" sz="2600" dirty="0" err="1">
                <a:solidFill>
                  <a:srgbClr val="24A9E1"/>
                </a:solidFill>
                <a:cs typeface="Calibri" panose="020F0502020204030204"/>
              </a:rPr>
              <a:t>DrivedClassName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(</a:t>
            </a:r>
            <a:r>
              <a:rPr lang="en-US" sz="2600" dirty="0" err="1">
                <a:solidFill>
                  <a:srgbClr val="0A1F61"/>
                </a:solidFill>
                <a:cs typeface="Calibri" panose="020F0502020204030204"/>
              </a:rPr>
              <a:t>BaseClassName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):</a:t>
            </a:r>
            <a:endParaRPr lang="en-US"/>
          </a:p>
          <a:p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          # body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85B35F0B-40BE-08D7-60F8-0C95E6B1E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5000" y="2291950"/>
            <a:ext cx="2009775" cy="282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57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4630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Inheritance Relationship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0" name="Picture 11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DA7702DE-27BB-230D-0D36-A6E04E8AC8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0853" y="1989738"/>
            <a:ext cx="7789652" cy="36549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B07E732-2FD6-E9BD-0BD5-1C75A0471E2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61566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7245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Inheritance Relationship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Point: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x, y):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x;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y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def __str__(self):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return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f"The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point is located in ({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}, 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})"</a:t>
            </a:r>
          </a:p>
          <a:p>
            <a:r>
              <a:rPr lang="en-US" sz="2600" dirty="0">
                <a:ea typeface="+mn-lt"/>
                <a:cs typeface="+mn-lt"/>
              </a:rPr>
              <a:t>  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def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displayX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print("The point x coordinate = 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B41999-CF9F-C5BE-2956-3C68F190239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161445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7245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Inheritance Relationship</a:t>
            </a:r>
            <a:endParaRPr lang="en-US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Circle(Point):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def 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r, x, y):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Point.__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__(self, x, y);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self.radius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r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def __str__(self):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Point.__str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__(self));    return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f"The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circle radius = 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self.radius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}"</a:t>
            </a:r>
            <a:endParaRPr lang="en-US" sz="260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c1 = Circle(2.5, 2, 3);     print(c1);      c1.displayX()</a:t>
            </a:r>
          </a:p>
          <a:p>
            <a:r>
              <a:rPr lang="en-US" sz="2600" dirty="0">
                <a:ea typeface="+mn-lt"/>
                <a:cs typeface="+mn-lt"/>
              </a:rPr>
              <a:t>      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isinstance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(c1,Circle));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issubclass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(Circle, Point)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487D28-9400-FF20-090F-C97842532EC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038443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6575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Polymorphism Relationship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Polymorphism is taken from the Greek words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Poly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(many) and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morphism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(forms). It means that the same function name can be used for different types.</a:t>
            </a:r>
          </a:p>
          <a:p>
            <a:pPr marL="285750" indent="-285750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There are different methods to use polymorphism: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functions.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class methods.</a:t>
            </a:r>
            <a:endParaRPr lang="en-US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35584456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1903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Polymorphism with Function and Objects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create a function that can take any object, allowing for polymorphism.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a function called </a:t>
            </a:r>
            <a:r>
              <a:rPr lang="en-US" sz="2600" u="sng" dirty="0" err="1">
                <a:solidFill>
                  <a:srgbClr val="0A1F61"/>
                </a:solidFill>
                <a:ea typeface="+mn-lt"/>
                <a:cs typeface="+mn-lt"/>
              </a:rPr>
              <a:t>func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which will take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an object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Now, let’s give the function something to do that uses the ‘obj’ object we passed to it.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41359149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1903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Polymorphism with Function and Objects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Tomato: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type(self):     print("Vegetable")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color(self):   print("Red")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Apple: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type(self):     print("Fruit")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color(self):   print("Red")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2FF00E-5E48-628A-2F22-05E1AE6C306F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669348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1903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Polymorphism with Function and Objects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def 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func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(obj): </a:t>
            </a:r>
            <a:endParaRPr lang="en-US" b="1">
              <a:solidFill>
                <a:srgbClr val="24A9E1"/>
              </a:solidFill>
              <a:cs typeface="Calibri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      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obj.type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() </a:t>
            </a:r>
            <a:endParaRPr lang="en-US" b="1">
              <a:solidFill>
                <a:srgbClr val="24A9E1"/>
              </a:solidFill>
              <a:cs typeface="Calibri"/>
            </a:endParaRPr>
          </a:p>
          <a:p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       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obj.color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  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obj_tomato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Tomato() 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obj_apple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Apple() 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func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obj_tomato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) </a:t>
            </a:r>
            <a:endParaRPr lang="en-US" b="1">
              <a:solidFill>
                <a:srgbClr val="24A9E1"/>
              </a:solidFill>
              <a:cs typeface="Calibri"/>
            </a:endParaRPr>
          </a:p>
          <a:p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func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obj_apple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b="1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CF67C9-8C36-FAA9-C834-A94AA0238F4F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006428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56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Polymorphism with Inheritance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010059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Polymorphism defines methods in the child class that have the same name as the methods in the parent class. </a:t>
            </a:r>
            <a:endParaRPr lang="en-US"/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 inheritance, the child class inherits the methods from the parent class. Also, it is possible to modify a method in a child class that it has inherited from the parent class.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process of re-implementing a method in the child class is known as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Method Overriding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2664137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56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Polymorphism with Inheritance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033D2D0A-6BB4-A097-8E43-4FA0D46995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6739" y="1316883"/>
            <a:ext cx="4799161" cy="464117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A8956A-57F1-2CCA-FB97-95F872E5C96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488311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56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Polymorphism with Inheritance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62105" y="1851908"/>
            <a:ext cx="10083231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Bird: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intro(self):      print("There are different types of birds")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def flight(self):     print("Most of the birds can fly but some cannot")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parrot(Bird):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def flight(self):    print("Parrots can fly")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class penguin(Bird):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def flight(self):    print("Penguins do not fly")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1846F6-16F3-52BB-ED89-FE3D9835E3A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23670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56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Polymorphism with Inheritance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9238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obj_bird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Bird();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obj_parr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parrot();  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obj_peng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penguin()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obj_bird.intro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();    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obj_bird.flight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obj_parr.intro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();    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obj_parr.flight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obj_peng.intro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();  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obj_peng.flight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FD1466-62D4-20A4-6920-EE98A4525F8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928382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6359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Exception Handling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010059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Errors (e.g., Syntax error) are the problems in a program due to which the program will stop the execution.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Exceptions are raised when some internal events occur which changes the normal flow of the program.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Exception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is the base class for all the exceptions in Python.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4267445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18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Exception Handling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7690" y="2125078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marks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10000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# perform division with 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marks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/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print(a)   </a:t>
            </a:r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#ZeroDivisionError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00546D-348F-90FC-2C4E-CBFFE8B956E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634044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6359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Exception Handling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010059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choose to throw an exception if a condition occurs.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throw (or raise) an exception, use the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raise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keyword.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You can define what kind of error to raise, and the text to print to the user.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768151-3DE0-5C1E-1193-570BDACCDA9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1115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18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Exception Handling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7690" y="2125078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x = -1</a:t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 x &lt; 0:</a:t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raise Exception("Sorry, no numbers below zero")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E8548B-461E-6E6A-7D94-D1E42F773A5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420640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18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Exception Handling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7690" y="2125078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x = "hello"</a:t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 not type(x) is int:</a:t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raise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TypeError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("Only integers are allowed")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A42B7F-396F-27CC-DF0A-B094C368BD3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5262944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18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Exception Handling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7690" y="2125078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 = int(input("Enter a positive integer: "))
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 a &lt;= 0:
      raise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ValueError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("That is not a positive number!")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F3B3E9-7BEB-47A7-BF43-0E651AD2274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737165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831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Catching Exceptions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010059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Try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and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except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statements are used to catch and handle exceptions.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Statements that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can raise exceptions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are kept inside the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try clause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and the statements that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handle the exception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are written inside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except clause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try statement can have more than one except clause, to specify handlers for different exceptions.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39272171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831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Catching Exceptions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7690" y="2125078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[1, 2, 3]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try: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print("Second element = ", a[1])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 Throws error since there are only 3 elements in array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print("Fourth element = ", 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a[3]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except: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print ("An error occurred")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4DD2C-1C39-8D9D-5237-7B79124F853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9215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831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Catching Exceptions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7615" y="1851908"/>
            <a:ext cx="10888363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fun(a):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if a &lt; 4:    b = a/(a-3)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print("Value of b = ", b)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try: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fun(3)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fun(5)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except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ZeroDivisionError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   print("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ZeroDivisionError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Occurred and Handled")</a:t>
            </a:r>
            <a:endParaRPr lang="en-US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except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NameError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    print("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NameError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Occurred and Handled")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D57316-96BF-B977-AADE-73EC07866CB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075944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306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1109</cp:revision>
  <dcterms:created xsi:type="dcterms:W3CDTF">2021-08-03T13:03:26Z</dcterms:created>
  <dcterms:modified xsi:type="dcterms:W3CDTF">2022-07-25T12:39:42Z</dcterms:modified>
</cp:coreProperties>
</file>