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1"/>
  </p:notesMasterIdLst>
  <p:sldIdLst>
    <p:sldId id="496" r:id="rId5"/>
    <p:sldId id="543" r:id="rId6"/>
    <p:sldId id="306" r:id="rId7"/>
    <p:sldId id="587" r:id="rId8"/>
    <p:sldId id="588" r:id="rId9"/>
    <p:sldId id="589" r:id="rId10"/>
    <p:sldId id="590" r:id="rId11"/>
    <p:sldId id="591" r:id="rId12"/>
    <p:sldId id="592" r:id="rId13"/>
    <p:sldId id="593" r:id="rId14"/>
    <p:sldId id="594" r:id="rId15"/>
    <p:sldId id="599" r:id="rId16"/>
    <p:sldId id="600" r:id="rId17"/>
    <p:sldId id="601" r:id="rId18"/>
    <p:sldId id="602" r:id="rId19"/>
    <p:sldId id="603" r:id="rId20"/>
    <p:sldId id="604" r:id="rId21"/>
    <p:sldId id="605" r:id="rId22"/>
    <p:sldId id="606" r:id="rId23"/>
    <p:sldId id="607" r:id="rId24"/>
    <p:sldId id="608" r:id="rId25"/>
    <p:sldId id="609" r:id="rId26"/>
    <p:sldId id="610" r:id="rId27"/>
    <p:sldId id="611" r:id="rId28"/>
    <p:sldId id="276" r:id="rId29"/>
    <p:sldId id="613" r:id="rId30"/>
    <p:sldId id="614" r:id="rId31"/>
    <p:sldId id="615" r:id="rId32"/>
    <p:sldId id="612" r:id="rId33"/>
    <p:sldId id="595" r:id="rId34"/>
    <p:sldId id="616" r:id="rId35"/>
    <p:sldId id="617" r:id="rId36"/>
    <p:sldId id="618" r:id="rId37"/>
    <p:sldId id="619" r:id="rId38"/>
    <p:sldId id="620" r:id="rId39"/>
    <p:sldId id="621" r:id="rId40"/>
    <p:sldId id="596" r:id="rId41"/>
    <p:sldId id="597" r:id="rId42"/>
    <p:sldId id="622" r:id="rId43"/>
    <p:sldId id="623" r:id="rId44"/>
    <p:sldId id="624" r:id="rId45"/>
    <p:sldId id="625" r:id="rId46"/>
    <p:sldId id="626" r:id="rId47"/>
    <p:sldId id="627" r:id="rId48"/>
    <p:sldId id="628" r:id="rId49"/>
    <p:sldId id="629" r:id="rId50"/>
    <p:sldId id="630" r:id="rId51"/>
    <p:sldId id="635" r:id="rId52"/>
    <p:sldId id="631" r:id="rId53"/>
    <p:sldId id="632" r:id="rId54"/>
    <p:sldId id="633" r:id="rId55"/>
    <p:sldId id="634" r:id="rId56"/>
    <p:sldId id="636" r:id="rId57"/>
    <p:sldId id="637" r:id="rId58"/>
    <p:sldId id="544"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43"/>
            <p14:sldId id="306"/>
            <p14:sldId id="587"/>
            <p14:sldId id="588"/>
            <p14:sldId id="589"/>
            <p14:sldId id="590"/>
            <p14:sldId id="591"/>
            <p14:sldId id="592"/>
            <p14:sldId id="593"/>
            <p14:sldId id="594"/>
            <p14:sldId id="599"/>
            <p14:sldId id="600"/>
            <p14:sldId id="601"/>
            <p14:sldId id="602"/>
            <p14:sldId id="603"/>
            <p14:sldId id="604"/>
            <p14:sldId id="605"/>
            <p14:sldId id="606"/>
            <p14:sldId id="607"/>
            <p14:sldId id="608"/>
            <p14:sldId id="609"/>
            <p14:sldId id="610"/>
            <p14:sldId id="611"/>
            <p14:sldId id="276"/>
            <p14:sldId id="613"/>
            <p14:sldId id="614"/>
            <p14:sldId id="615"/>
            <p14:sldId id="612"/>
            <p14:sldId id="595"/>
            <p14:sldId id="616"/>
            <p14:sldId id="617"/>
            <p14:sldId id="618"/>
            <p14:sldId id="619"/>
            <p14:sldId id="620"/>
            <p14:sldId id="621"/>
            <p14:sldId id="596"/>
            <p14:sldId id="597"/>
            <p14:sldId id="622"/>
            <p14:sldId id="623"/>
            <p14:sldId id="624"/>
            <p14:sldId id="625"/>
            <p14:sldId id="626"/>
            <p14:sldId id="627"/>
            <p14:sldId id="628"/>
            <p14:sldId id="629"/>
            <p14:sldId id="630"/>
            <p14:sldId id="635"/>
            <p14:sldId id="631"/>
            <p14:sldId id="632"/>
            <p14:sldId id="633"/>
            <p14:sldId id="634"/>
            <p14:sldId id="636"/>
            <p14:sldId id="637"/>
            <p14:sldId id="544"/>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22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6/11/relationships/changesInfo" Target="changesInfos/changesInfo1.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90705" y="2704497"/>
            <a:ext cx="5888792" cy="1323439"/>
          </a:xfrm>
          <a:prstGeom prst="rect">
            <a:avLst/>
          </a:prstGeom>
          <a:noFill/>
        </p:spPr>
        <p:txBody>
          <a:bodyPr wrap="none" rtlCol="0">
            <a:spAutoFit/>
          </a:bodyPr>
          <a:lstStyle/>
          <a:p>
            <a:pPr algn="ctr"/>
            <a:r>
              <a:rPr lang="en-US" sz="2800" b="1" dirty="0">
                <a:solidFill>
                  <a:srgbClr val="8E5A6D"/>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Influence and Negotiation Skills</a:t>
            </a:r>
          </a:p>
          <a:p>
            <a:pPr algn="ctr"/>
            <a:endParaRPr lang="en-US" sz="2400" b="1" dirty="0">
              <a:solidFill>
                <a:srgbClr val="8E5A6D"/>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ajawal Medium" panose="00000600000000000000" pitchFamily="2" charset="-78"/>
            </a:endParaRPr>
          </a:p>
          <a:p>
            <a:pPr algn="ctr"/>
            <a:r>
              <a:rPr lang="en-US" sz="2800" b="1" dirty="0">
                <a:solidFill>
                  <a:srgbClr val="050E17"/>
                </a:solidFill>
              </a:rPr>
              <a:t>Tips for Closing Successful Negotiation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EG" sz="2800" b="1" dirty="0">
                <a:solidFill>
                  <a:schemeClr val="tx1"/>
                </a:solidFill>
                <a:latin typeface="Alexandria" charset="0"/>
                <a:cs typeface="Alexandria" charset="0"/>
              </a:rPr>
              <a:t>10</a:t>
            </a:r>
            <a:endParaRPr lang="en-US" sz="2800" b="1" dirty="0">
              <a:solidFill>
                <a:schemeClr val="tx1"/>
              </a:solidFill>
              <a:latin typeface="Alexandria" charset="0"/>
              <a:cs typeface="Alexandria" charset="0"/>
            </a:endParaRPr>
          </a:p>
        </p:txBody>
      </p:sp>
      <p:sp>
        <p:nvSpPr>
          <p:cNvPr id="11" name="TextBox 10"/>
          <p:cNvSpPr txBox="1"/>
          <p:nvPr/>
        </p:nvSpPr>
        <p:spPr>
          <a:xfrm>
            <a:off x="5578077" y="4918395"/>
            <a:ext cx="5129930"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College of Entrepreneurship and Innovation</a:t>
            </a:r>
          </a:p>
          <a:p>
            <a:pPr algn="ctr"/>
            <a:r>
              <a:rPr lang="en-US" sz="2000" dirty="0">
                <a:solidFill>
                  <a:srgbClr val="2D3956"/>
                </a:solidFill>
                <a:latin typeface="Tajawal Medium" panose="00000600000000000000" pitchFamily="2" charset="-78"/>
                <a:cs typeface="Tajawal Medium" panose="00000600000000000000" pitchFamily="2" charset="-78"/>
              </a:rPr>
              <a:t>Code ENT623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9729"/>
    </mc:Choice>
    <mc:Fallback xmlns="">
      <p:transition spd="slow" advTm="2972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47063F-493D-A6F0-0AFD-B39475726BC5}"/>
              </a:ext>
            </a:extLst>
          </p:cNvPr>
          <p:cNvSpPr>
            <a:spLocks noGrp="1"/>
          </p:cNvSpPr>
          <p:nvPr>
            <p:ph type="title"/>
          </p:nvPr>
        </p:nvSpPr>
        <p:spPr>
          <a:xfrm>
            <a:off x="6927925" y="5667785"/>
            <a:ext cx="5160215" cy="770339"/>
          </a:xfrm>
        </p:spPr>
        <p:txBody>
          <a:bodyPr>
            <a:normAutofit/>
          </a:bodyPr>
          <a:lstStyle/>
          <a:p>
            <a:pPr algn="ctr"/>
            <a:r>
              <a:rPr lang="en-US" sz="4000" b="1" dirty="0">
                <a:solidFill>
                  <a:srgbClr val="00AEEF"/>
                </a:solidFill>
                <a:effectLst>
                  <a:outerShdw blurRad="38100" dist="38100" dir="2700000" algn="tl">
                    <a:srgbClr val="000000">
                      <a:alpha val="43137"/>
                    </a:srgbClr>
                  </a:outerShdw>
                </a:effectLst>
              </a:rPr>
              <a:t>Our Learning Outcomes</a:t>
            </a:r>
          </a:p>
        </p:txBody>
      </p:sp>
      <p:sp>
        <p:nvSpPr>
          <p:cNvPr id="5" name="Content Placeholder 4">
            <a:extLst>
              <a:ext uri="{FF2B5EF4-FFF2-40B4-BE49-F238E27FC236}">
                <a16:creationId xmlns:a16="http://schemas.microsoft.com/office/drawing/2014/main" id="{8854FD23-719D-D534-CDD0-E3DB2779F66C}"/>
              </a:ext>
            </a:extLst>
          </p:cNvPr>
          <p:cNvSpPr>
            <a:spLocks noGrp="1"/>
          </p:cNvSpPr>
          <p:nvPr>
            <p:ph sz="half" idx="1"/>
          </p:nvPr>
        </p:nvSpPr>
        <p:spPr>
          <a:xfrm>
            <a:off x="221063" y="1085222"/>
            <a:ext cx="6380703" cy="5588523"/>
          </a:xfrm>
        </p:spPr>
        <p:txBody>
          <a:bodyPr>
            <a:normAutofit/>
          </a:bodyPr>
          <a:lstStyle/>
          <a:p>
            <a:pPr marL="0" indent="0">
              <a:buNone/>
            </a:pPr>
            <a:r>
              <a:rPr lang="en-US" b="1" u="sng" dirty="0"/>
              <a:t>The main points:</a:t>
            </a:r>
          </a:p>
          <a:p>
            <a:pPr marL="0" indent="0">
              <a:buNone/>
            </a:pPr>
            <a:endParaRPr lang="en-US" b="1" u="sng" dirty="0"/>
          </a:p>
          <a:p>
            <a:r>
              <a:rPr lang="en-US" b="1" dirty="0">
                <a:cs typeface="Tajawal Medium" panose="00000600000000000000" pitchFamily="2" charset="-78"/>
              </a:rPr>
              <a:t>Sources of Negotiation Power</a:t>
            </a:r>
          </a:p>
          <a:p>
            <a:r>
              <a:rPr lang="en-US" b="1" dirty="0"/>
              <a:t>Negotiation ground rules</a:t>
            </a:r>
          </a:p>
          <a:p>
            <a:r>
              <a:rPr lang="en-US" b="1" dirty="0">
                <a:cs typeface="Tajawal Medium" panose="00000600000000000000" pitchFamily="2" charset="-78"/>
              </a:rPr>
              <a:t>Emotional Control in Negotiation</a:t>
            </a:r>
          </a:p>
          <a:p>
            <a:r>
              <a:rPr lang="en-US" b="1" dirty="0">
                <a:cs typeface="Tajawal Medium" panose="00000600000000000000" pitchFamily="2" charset="-78"/>
              </a:rPr>
              <a:t>Closing the deal</a:t>
            </a:r>
          </a:p>
          <a:p>
            <a:r>
              <a:rPr lang="en-US" b="1" dirty="0">
                <a:cs typeface="Tajawal Medium" panose="00000600000000000000" pitchFamily="2" charset="-78"/>
              </a:rPr>
              <a:t>Negotiation tips</a:t>
            </a:r>
          </a:p>
          <a:p>
            <a:r>
              <a:rPr lang="en-US" b="1" dirty="0">
                <a:cs typeface="Tajawal Medium" panose="00000600000000000000" pitchFamily="2" charset="-78"/>
              </a:rPr>
              <a:t>conclusion </a:t>
            </a:r>
            <a:endParaRPr lang="en-AU" altLang="en-US" dirty="0"/>
          </a:p>
          <a:p>
            <a:pPr marL="0" indent="0">
              <a:buNone/>
            </a:pPr>
            <a:endParaRPr lang="en-US" b="1" u="sng" dirty="0"/>
          </a:p>
          <a:p>
            <a:endParaRPr lang="en-AU" altLang="en-US" dirty="0"/>
          </a:p>
          <a:p>
            <a:endParaRPr lang="en-AU" altLang="en-US" dirty="0"/>
          </a:p>
          <a:p>
            <a:endParaRPr lang="en-US" b="1" u="sng" dirty="0"/>
          </a:p>
          <a:p>
            <a:pPr marL="0" indent="0">
              <a:buNone/>
            </a:pPr>
            <a:endParaRPr lang="en-US" b="1" u="sng" dirty="0"/>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249292" y="1136132"/>
            <a:ext cx="4028308" cy="3840480"/>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66CA5AA7-E1D2-937A-FA12-B18617F24C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8377280"/>
      </p:ext>
    </p:extLst>
  </p:cSld>
  <p:clrMapOvr>
    <a:masterClrMapping/>
  </p:clrMapOvr>
  <mc:AlternateContent xmlns:mc="http://schemas.openxmlformats.org/markup-compatibility/2006" xmlns:p14="http://schemas.microsoft.com/office/powerpoint/2010/main">
    <mc:Choice Requires="p14">
      <p:transition spd="slow" p14:dur="2000" advTm="91175"/>
    </mc:Choice>
    <mc:Fallback xmlns="">
      <p:transition spd="slow" advTm="9117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33001" y="2324037"/>
            <a:ext cx="4222539" cy="1545038"/>
          </a:xfrm>
          <a:prstGeom prst="rect">
            <a:avLst/>
          </a:prstGeom>
        </p:spPr>
        <p:txBody>
          <a:bodyPr wrap="square">
            <a:spAutoFit/>
          </a:bodyPr>
          <a:lstStyle/>
          <a:p>
            <a:pPr algn="ctr">
              <a:lnSpc>
                <a:spcPct val="120000"/>
              </a:lnSpc>
            </a:pPr>
            <a:r>
              <a:rPr lang="en-US" sz="2000" b="1" dirty="0"/>
              <a:t>Negotiation power stems from various sources that influence a party's ability to achieve their desired outcomes.</a:t>
            </a:r>
            <a:endParaRPr lang="en-US" sz="1600" b="1" dirty="0">
              <a:latin typeface="Alexandria" charset="0"/>
              <a:cs typeface="Alexandria" charset="0"/>
            </a:endParaRPr>
          </a:p>
        </p:txBody>
      </p:sp>
      <p:sp>
        <p:nvSpPr>
          <p:cNvPr id="17" name="TextBox 16"/>
          <p:cNvSpPr txBox="1"/>
          <p:nvPr/>
        </p:nvSpPr>
        <p:spPr>
          <a:xfrm>
            <a:off x="6944248" y="3996751"/>
            <a:ext cx="4113898" cy="830997"/>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Sources of Negotiation Power</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2237E508-40D1-D3B5-6C8B-E0B3C1AAEEDA}"/>
              </a:ext>
            </a:extLst>
          </p:cNvPr>
          <p:cNvSpPr>
            <a:spLocks noGrp="1"/>
          </p:cNvSpPr>
          <p:nvPr>
            <p:ph type="pic" sz="quarter" idx="10"/>
          </p:nvPr>
        </p:nvSpPr>
        <p:spPr/>
      </p:sp>
      <p:pic>
        <p:nvPicPr>
          <p:cNvPr id="10" name="Picture 9">
            <a:extLst>
              <a:ext uri="{FF2B5EF4-FFF2-40B4-BE49-F238E27FC236}">
                <a16:creationId xmlns:a16="http://schemas.microsoft.com/office/drawing/2014/main" id="{4C051B5D-85B4-F18D-DDA0-16974E47FBA0}"/>
              </a:ext>
            </a:extLst>
          </p:cNvPr>
          <p:cNvPicPr>
            <a:picLocks noChangeAspect="1"/>
          </p:cNvPicPr>
          <p:nvPr/>
        </p:nvPicPr>
        <p:blipFill>
          <a:blip r:embed="rId3"/>
          <a:srcRect l="25145" t="16854" r="26618" b="42389"/>
          <a:stretch>
            <a:fillRect/>
          </a:stretch>
        </p:blipFill>
        <p:spPr>
          <a:xfrm>
            <a:off x="5921556" y="690857"/>
            <a:ext cx="5298670" cy="2795163"/>
          </a:xfrm>
          <a:prstGeom prst="rect">
            <a:avLst/>
          </a:prstGeom>
        </p:spPr>
      </p:pic>
    </p:spTree>
  </p:cSld>
  <p:clrMapOvr>
    <a:masterClrMapping/>
  </p:clrMapOvr>
  <p:transition spd="slow" advTm="35124">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BAD229-8FDF-6733-6621-EA91D45EC41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C2128E6-CFAA-6852-77ED-6EFCF33E31B3}"/>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4613CF9C-6F8A-1583-BEF5-B1A0483A79E8}"/>
              </a:ext>
            </a:extLst>
          </p:cNvPr>
          <p:cNvSpPr/>
          <p:nvPr/>
        </p:nvSpPr>
        <p:spPr>
          <a:xfrm>
            <a:off x="1276421" y="2030113"/>
            <a:ext cx="4222539" cy="2923877"/>
          </a:xfrm>
          <a:prstGeom prst="rect">
            <a:avLst/>
          </a:prstGeom>
        </p:spPr>
        <p:txBody>
          <a:bodyPr wrap="square">
            <a:spAutoFit/>
          </a:bodyPr>
          <a:lstStyle/>
          <a:p>
            <a:r>
              <a:rPr lang="en-US" sz="2400" b="1" dirty="0">
                <a:solidFill>
                  <a:srgbClr val="C00000"/>
                </a:solidFill>
              </a:rPr>
              <a:t>Need power</a:t>
            </a:r>
            <a:endParaRPr lang="en-US" sz="2400" dirty="0">
              <a:solidFill>
                <a:srgbClr val="C00000"/>
              </a:solidFill>
            </a:endParaRPr>
          </a:p>
          <a:p>
            <a:endParaRPr lang="en-US" sz="2000" dirty="0">
              <a:solidFill>
                <a:srgbClr val="2E3849"/>
              </a:solidFill>
            </a:endParaRPr>
          </a:p>
          <a:p>
            <a:pPr algn="just"/>
            <a:r>
              <a:rPr lang="en-US" sz="2000" dirty="0">
                <a:solidFill>
                  <a:srgbClr val="000000"/>
                </a:solidFill>
              </a:rPr>
              <a:t>It refers to the perceived importance or urgency that one party has for reaching an agreement compared to the other party. When a party has a greater need or dependency on reaching an agreement, they are said to have higher need power.</a:t>
            </a:r>
            <a:endParaRPr lang="en-US" sz="2000" dirty="0">
              <a:solidFill>
                <a:srgbClr val="2D3956"/>
              </a:solidFill>
              <a:cs typeface="Tajawal ExtraBold" panose="00000800000000000000" pitchFamily="2" charset="-78"/>
            </a:endParaRPr>
          </a:p>
        </p:txBody>
      </p:sp>
      <p:sp>
        <p:nvSpPr>
          <p:cNvPr id="17" name="TextBox 16">
            <a:extLst>
              <a:ext uri="{FF2B5EF4-FFF2-40B4-BE49-F238E27FC236}">
                <a16:creationId xmlns:a16="http://schemas.microsoft.com/office/drawing/2014/main" id="{52A9DE68-915F-F69B-9ECA-2E0C626B4C62}"/>
              </a:ext>
            </a:extLst>
          </p:cNvPr>
          <p:cNvSpPr txBox="1"/>
          <p:nvPr/>
        </p:nvSpPr>
        <p:spPr>
          <a:xfrm>
            <a:off x="6944248" y="3996751"/>
            <a:ext cx="4113898" cy="830997"/>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Sources of Negotiation Power</a:t>
            </a:r>
          </a:p>
        </p:txBody>
      </p:sp>
      <p:sp>
        <p:nvSpPr>
          <p:cNvPr id="18" name="Rectangle 17">
            <a:extLst>
              <a:ext uri="{FF2B5EF4-FFF2-40B4-BE49-F238E27FC236}">
                <a16:creationId xmlns:a16="http://schemas.microsoft.com/office/drawing/2014/main" id="{B1B12D85-2FD2-0346-B54A-E277E5827C6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9BFDB2DC-BE5E-6AB3-8BEB-35CE9067C49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12E1D51-F40C-3734-A235-DB21851852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5591B617-7DC8-D26C-FB22-969AA7A7DF2F}"/>
              </a:ext>
            </a:extLst>
          </p:cNvPr>
          <p:cNvSpPr>
            <a:spLocks noGrp="1"/>
          </p:cNvSpPr>
          <p:nvPr>
            <p:ph type="pic" sz="quarter" idx="10"/>
          </p:nvPr>
        </p:nvSpPr>
        <p:spPr/>
      </p:sp>
      <p:pic>
        <p:nvPicPr>
          <p:cNvPr id="3" name="Picture 2">
            <a:extLst>
              <a:ext uri="{FF2B5EF4-FFF2-40B4-BE49-F238E27FC236}">
                <a16:creationId xmlns:a16="http://schemas.microsoft.com/office/drawing/2014/main" id="{EC76A8AE-315A-55DF-3F1E-C374FB3F43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9736" y="820704"/>
            <a:ext cx="5973570" cy="2640570"/>
          </a:xfrm>
          <a:prstGeom prst="rect">
            <a:avLst/>
          </a:prstGeom>
        </p:spPr>
      </p:pic>
    </p:spTree>
    <p:extLst>
      <p:ext uri="{BB962C8B-B14F-4D97-AF65-F5344CB8AC3E}">
        <p14:creationId xmlns:p14="http://schemas.microsoft.com/office/powerpoint/2010/main" val="248336874"/>
      </p:ext>
    </p:extLst>
  </p:cSld>
  <p:clrMapOvr>
    <a:masterClrMapping/>
  </p:clrMapOvr>
  <p:transition spd="slow" advTm="46383">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3129F4-BDF7-5E30-6333-B8C7934FCE4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9DEFAB5-1CEF-F352-0524-74EC77271341}"/>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B0F1B2EC-1A54-CF13-3DD6-4686CBEE94A2}"/>
              </a:ext>
            </a:extLst>
          </p:cNvPr>
          <p:cNvSpPr/>
          <p:nvPr/>
        </p:nvSpPr>
        <p:spPr>
          <a:xfrm>
            <a:off x="1276421" y="2030113"/>
            <a:ext cx="4222539" cy="3231654"/>
          </a:xfrm>
          <a:prstGeom prst="rect">
            <a:avLst/>
          </a:prstGeom>
        </p:spPr>
        <p:txBody>
          <a:bodyPr wrap="square">
            <a:spAutoFit/>
          </a:bodyPr>
          <a:lstStyle/>
          <a:p>
            <a:pPr algn="just"/>
            <a:r>
              <a:rPr lang="en-US" sz="2400" b="1" dirty="0">
                <a:solidFill>
                  <a:srgbClr val="C00000"/>
                </a:solidFill>
              </a:rPr>
              <a:t>Alternatives </a:t>
            </a:r>
            <a:r>
              <a:rPr lang="ar-EG" sz="2400" b="1" dirty="0">
                <a:solidFill>
                  <a:srgbClr val="C00000"/>
                </a:solidFill>
              </a:rPr>
              <a:t>/</a:t>
            </a:r>
            <a:r>
              <a:rPr lang="en-US" sz="2400" b="1" dirty="0">
                <a:solidFill>
                  <a:srgbClr val="C00000"/>
                </a:solidFill>
              </a:rPr>
              <a:t> Options power</a:t>
            </a:r>
            <a:endParaRPr lang="en-US" sz="2400" dirty="0">
              <a:solidFill>
                <a:srgbClr val="C00000"/>
              </a:solidFill>
            </a:endParaRPr>
          </a:p>
          <a:p>
            <a:pPr algn="just"/>
            <a:endParaRPr lang="en-US" sz="2000" dirty="0">
              <a:solidFill>
                <a:srgbClr val="2E3849"/>
              </a:solidFill>
            </a:endParaRPr>
          </a:p>
          <a:p>
            <a:pPr algn="just"/>
            <a:r>
              <a:rPr lang="en-US" sz="2000" dirty="0">
                <a:solidFill>
                  <a:srgbClr val="000000"/>
                </a:solidFill>
              </a:rPr>
              <a:t>The ability to walk away from a negotiation and pursue alternative options can significantly enhance negotiation power. If you have attractive alternatives, you are less dependent on reaching an agreement and can negotiate from a position of strength.</a:t>
            </a:r>
            <a:endParaRPr lang="en-US" sz="2000" dirty="0">
              <a:solidFill>
                <a:srgbClr val="2D3956"/>
              </a:solidFill>
              <a:cs typeface="Tajawal ExtraBold" panose="00000800000000000000" pitchFamily="2" charset="-78"/>
            </a:endParaRPr>
          </a:p>
        </p:txBody>
      </p:sp>
      <p:sp>
        <p:nvSpPr>
          <p:cNvPr id="17" name="TextBox 16">
            <a:extLst>
              <a:ext uri="{FF2B5EF4-FFF2-40B4-BE49-F238E27FC236}">
                <a16:creationId xmlns:a16="http://schemas.microsoft.com/office/drawing/2014/main" id="{1D6D4C4C-E3F9-F0BF-025E-428CF2ED5343}"/>
              </a:ext>
            </a:extLst>
          </p:cNvPr>
          <p:cNvSpPr txBox="1"/>
          <p:nvPr/>
        </p:nvSpPr>
        <p:spPr>
          <a:xfrm>
            <a:off x="6944248" y="3996751"/>
            <a:ext cx="4113898" cy="830997"/>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Sources of Negotiation Power</a:t>
            </a:r>
          </a:p>
        </p:txBody>
      </p:sp>
      <p:sp>
        <p:nvSpPr>
          <p:cNvPr id="18" name="Rectangle 17">
            <a:extLst>
              <a:ext uri="{FF2B5EF4-FFF2-40B4-BE49-F238E27FC236}">
                <a16:creationId xmlns:a16="http://schemas.microsoft.com/office/drawing/2014/main" id="{E51DE0D0-7C7B-9FA6-2B93-00A15E4C6E4D}"/>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DEAD92EB-D0E6-281B-A703-B4C58A25260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A8E07D-89BF-2EEA-2EC9-F695EDC028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493CBB74-3279-EAA7-6612-4444A87F6D84}"/>
              </a:ext>
            </a:extLst>
          </p:cNvPr>
          <p:cNvSpPr>
            <a:spLocks noGrp="1"/>
          </p:cNvSpPr>
          <p:nvPr>
            <p:ph type="pic" sz="quarter" idx="10"/>
          </p:nvPr>
        </p:nvSpPr>
        <p:spPr/>
      </p:sp>
      <p:pic>
        <p:nvPicPr>
          <p:cNvPr id="3" name="Picture 2">
            <a:extLst>
              <a:ext uri="{FF2B5EF4-FFF2-40B4-BE49-F238E27FC236}">
                <a16:creationId xmlns:a16="http://schemas.microsoft.com/office/drawing/2014/main" id="{4D84130E-F451-6E20-2791-65CB0FAD3E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9736" y="820704"/>
            <a:ext cx="5973570" cy="2640570"/>
          </a:xfrm>
          <a:prstGeom prst="rect">
            <a:avLst/>
          </a:prstGeom>
        </p:spPr>
      </p:pic>
    </p:spTree>
    <p:extLst>
      <p:ext uri="{BB962C8B-B14F-4D97-AF65-F5344CB8AC3E}">
        <p14:creationId xmlns:p14="http://schemas.microsoft.com/office/powerpoint/2010/main" val="2332766903"/>
      </p:ext>
    </p:extLst>
  </p:cSld>
  <p:clrMapOvr>
    <a:masterClrMapping/>
  </p:clrMapOvr>
  <p:transition spd="slow" advTm="79750">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907AB1-ACB6-A9DC-A64E-9E33D63B802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1D7F241-CB60-C984-8CAE-8539FA5A7387}"/>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E8909483-13E3-D967-8B1E-4BCE403464FA}"/>
              </a:ext>
            </a:extLst>
          </p:cNvPr>
          <p:cNvSpPr/>
          <p:nvPr/>
        </p:nvSpPr>
        <p:spPr>
          <a:xfrm>
            <a:off x="1276421" y="2030113"/>
            <a:ext cx="4222539" cy="2923877"/>
          </a:xfrm>
          <a:prstGeom prst="rect">
            <a:avLst/>
          </a:prstGeom>
        </p:spPr>
        <p:txBody>
          <a:bodyPr wrap="square">
            <a:spAutoFit/>
          </a:bodyPr>
          <a:lstStyle/>
          <a:p>
            <a:pPr algn="just"/>
            <a:r>
              <a:rPr lang="en-US" sz="2400" b="1" dirty="0">
                <a:solidFill>
                  <a:srgbClr val="C00000"/>
                </a:solidFill>
              </a:rPr>
              <a:t>Timing Power </a:t>
            </a:r>
          </a:p>
          <a:p>
            <a:pPr algn="just"/>
            <a:endParaRPr lang="en-US" sz="2000" dirty="0">
              <a:solidFill>
                <a:srgbClr val="000000"/>
              </a:solidFill>
            </a:endParaRPr>
          </a:p>
          <a:p>
            <a:pPr algn="just"/>
            <a:r>
              <a:rPr lang="en-US" sz="2000" dirty="0">
                <a:solidFill>
                  <a:srgbClr val="000000"/>
                </a:solidFill>
              </a:rPr>
              <a:t>The timing of a negotiation can affect your negotiation power. For example, being the first to make an offer or initiating a negotiation when the other party is in need or under time pressure can give you an advantage.</a:t>
            </a:r>
          </a:p>
          <a:p>
            <a:pPr algn="just"/>
            <a:endParaRPr lang="en-US" sz="2000" dirty="0">
              <a:solidFill>
                <a:srgbClr val="2D3956"/>
              </a:solidFill>
              <a:cs typeface="Tajawal ExtraBold" panose="00000800000000000000" pitchFamily="2" charset="-78"/>
            </a:endParaRPr>
          </a:p>
        </p:txBody>
      </p:sp>
      <p:sp>
        <p:nvSpPr>
          <p:cNvPr id="17" name="TextBox 16">
            <a:extLst>
              <a:ext uri="{FF2B5EF4-FFF2-40B4-BE49-F238E27FC236}">
                <a16:creationId xmlns:a16="http://schemas.microsoft.com/office/drawing/2014/main" id="{94EF8C0D-787C-F227-1D51-C417398EFEF6}"/>
              </a:ext>
            </a:extLst>
          </p:cNvPr>
          <p:cNvSpPr txBox="1"/>
          <p:nvPr/>
        </p:nvSpPr>
        <p:spPr>
          <a:xfrm>
            <a:off x="6944248" y="3996751"/>
            <a:ext cx="4113898" cy="830997"/>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Sources of Negotiation Power</a:t>
            </a:r>
          </a:p>
        </p:txBody>
      </p:sp>
      <p:sp>
        <p:nvSpPr>
          <p:cNvPr id="18" name="Rectangle 17">
            <a:extLst>
              <a:ext uri="{FF2B5EF4-FFF2-40B4-BE49-F238E27FC236}">
                <a16:creationId xmlns:a16="http://schemas.microsoft.com/office/drawing/2014/main" id="{F3E7A48F-DBB8-7371-C372-9DB8793C9C1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81FF8206-D72F-2B43-311F-C1D507EC7EB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B46BD36-C23A-191B-8A19-94878B2D01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F0D194E8-CC87-8DE1-893E-363660B198CC}"/>
              </a:ext>
            </a:extLst>
          </p:cNvPr>
          <p:cNvSpPr>
            <a:spLocks noGrp="1"/>
          </p:cNvSpPr>
          <p:nvPr>
            <p:ph type="pic" sz="quarter" idx="10"/>
          </p:nvPr>
        </p:nvSpPr>
        <p:spPr/>
      </p:sp>
      <p:pic>
        <p:nvPicPr>
          <p:cNvPr id="3" name="Picture 2">
            <a:extLst>
              <a:ext uri="{FF2B5EF4-FFF2-40B4-BE49-F238E27FC236}">
                <a16:creationId xmlns:a16="http://schemas.microsoft.com/office/drawing/2014/main" id="{5F5E5BE7-A901-8A19-6E60-28AD2806EA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9736" y="820704"/>
            <a:ext cx="5973570" cy="2640570"/>
          </a:xfrm>
          <a:prstGeom prst="rect">
            <a:avLst/>
          </a:prstGeom>
        </p:spPr>
      </p:pic>
    </p:spTree>
    <p:extLst>
      <p:ext uri="{BB962C8B-B14F-4D97-AF65-F5344CB8AC3E}">
        <p14:creationId xmlns:p14="http://schemas.microsoft.com/office/powerpoint/2010/main" val="1088462702"/>
      </p:ext>
    </p:extLst>
  </p:cSld>
  <p:clrMapOvr>
    <a:masterClrMapping/>
  </p:clrMapOvr>
  <p:transition spd="slow" advTm="112597">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3D54FE-BA8E-7E29-5349-EDBAF7C970D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6B8D40E-51A6-5218-EA93-4AC3915309F9}"/>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AF500DD8-3EF3-1C58-927A-580A8D2B796C}"/>
              </a:ext>
            </a:extLst>
          </p:cNvPr>
          <p:cNvSpPr/>
          <p:nvPr/>
        </p:nvSpPr>
        <p:spPr>
          <a:xfrm>
            <a:off x="1276421" y="2030113"/>
            <a:ext cx="4222539" cy="3170099"/>
          </a:xfrm>
          <a:prstGeom prst="rect">
            <a:avLst/>
          </a:prstGeom>
        </p:spPr>
        <p:txBody>
          <a:bodyPr wrap="square">
            <a:spAutoFit/>
          </a:bodyPr>
          <a:lstStyle/>
          <a:p>
            <a:pPr algn="just"/>
            <a:r>
              <a:rPr lang="en-US" sz="2000" b="1" dirty="0">
                <a:solidFill>
                  <a:srgbClr val="C00000"/>
                </a:solidFill>
                <a:latin typeface="Roboto" panose="02000000000000000000" pitchFamily="2" charset="0"/>
              </a:rPr>
              <a:t>Relationships and Networks power</a:t>
            </a:r>
          </a:p>
          <a:p>
            <a:pPr algn="just"/>
            <a:endParaRPr lang="en-US" sz="2000" b="1" dirty="0">
              <a:solidFill>
                <a:srgbClr val="2E3849"/>
              </a:solidFill>
              <a:latin typeface="Roboto" panose="02000000000000000000" pitchFamily="2" charset="0"/>
            </a:endParaRPr>
          </a:p>
          <a:p>
            <a:pPr algn="just"/>
            <a:endParaRPr lang="en-US" sz="2000" dirty="0">
              <a:solidFill>
                <a:srgbClr val="2E3849"/>
              </a:solidFill>
              <a:latin typeface="Roboto" panose="02000000000000000000" pitchFamily="2" charset="0"/>
            </a:endParaRPr>
          </a:p>
          <a:p>
            <a:pPr algn="just"/>
            <a:r>
              <a:rPr lang="en-US" sz="2000" dirty="0">
                <a:solidFill>
                  <a:srgbClr val="000000"/>
                </a:solidFill>
                <a:latin typeface="-apple-system"/>
              </a:rPr>
              <a:t>Having strong relationships within the industry or relevant networks can provide valuable support and information, increasing your negotiation power. Building alliances or partnerships can also enhance your position.</a:t>
            </a:r>
            <a:endParaRPr lang="en-US" sz="2000" dirty="0">
              <a:solidFill>
                <a:srgbClr val="2E3849"/>
              </a:solidFill>
              <a:latin typeface="Roboto" panose="02000000000000000000" pitchFamily="2" charset="0"/>
            </a:endParaRPr>
          </a:p>
        </p:txBody>
      </p:sp>
      <p:sp>
        <p:nvSpPr>
          <p:cNvPr id="17" name="TextBox 16">
            <a:extLst>
              <a:ext uri="{FF2B5EF4-FFF2-40B4-BE49-F238E27FC236}">
                <a16:creationId xmlns:a16="http://schemas.microsoft.com/office/drawing/2014/main" id="{19E0CE05-CD6B-14FF-92C7-6CAC2001BEF1}"/>
              </a:ext>
            </a:extLst>
          </p:cNvPr>
          <p:cNvSpPr txBox="1"/>
          <p:nvPr/>
        </p:nvSpPr>
        <p:spPr>
          <a:xfrm>
            <a:off x="6944248" y="3996751"/>
            <a:ext cx="4113898" cy="830997"/>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Sources of Negotiation Power</a:t>
            </a:r>
          </a:p>
        </p:txBody>
      </p:sp>
      <p:sp>
        <p:nvSpPr>
          <p:cNvPr id="18" name="Rectangle 17">
            <a:extLst>
              <a:ext uri="{FF2B5EF4-FFF2-40B4-BE49-F238E27FC236}">
                <a16:creationId xmlns:a16="http://schemas.microsoft.com/office/drawing/2014/main" id="{CFD8C7C7-A95E-43EF-A7F4-DB21FA91EDE1}"/>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B76CD060-CB6E-0EE4-1C24-0303D95B0AA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1E5197C-3E2F-4025-FA67-D9C9E60FF3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9A50BD30-D6D3-4D89-C586-8A3090E37F1F}"/>
              </a:ext>
            </a:extLst>
          </p:cNvPr>
          <p:cNvSpPr>
            <a:spLocks noGrp="1"/>
          </p:cNvSpPr>
          <p:nvPr>
            <p:ph type="pic" sz="quarter" idx="10"/>
          </p:nvPr>
        </p:nvSpPr>
        <p:spPr/>
      </p:sp>
      <p:pic>
        <p:nvPicPr>
          <p:cNvPr id="3" name="Picture 2">
            <a:extLst>
              <a:ext uri="{FF2B5EF4-FFF2-40B4-BE49-F238E27FC236}">
                <a16:creationId xmlns:a16="http://schemas.microsoft.com/office/drawing/2014/main" id="{C93F9281-507F-162D-2263-4C978D51B1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9736" y="820704"/>
            <a:ext cx="5973570" cy="2640570"/>
          </a:xfrm>
          <a:prstGeom prst="rect">
            <a:avLst/>
          </a:prstGeom>
        </p:spPr>
      </p:pic>
    </p:spTree>
    <p:extLst>
      <p:ext uri="{BB962C8B-B14F-4D97-AF65-F5344CB8AC3E}">
        <p14:creationId xmlns:p14="http://schemas.microsoft.com/office/powerpoint/2010/main" val="851427482"/>
      </p:ext>
    </p:extLst>
  </p:cSld>
  <p:clrMapOvr>
    <a:masterClrMapping/>
  </p:clrMapOvr>
  <p:transition spd="slow" advTm="123288">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C0E451-D876-593B-0D9C-0BBAE8564B0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E3AA796-EB31-511E-1163-E48CD6C45F37}"/>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B0B32F65-7FC5-9C4F-B903-A35E1DEC148D}"/>
              </a:ext>
            </a:extLst>
          </p:cNvPr>
          <p:cNvSpPr/>
          <p:nvPr/>
        </p:nvSpPr>
        <p:spPr>
          <a:xfrm>
            <a:off x="1276421" y="1920890"/>
            <a:ext cx="4222539" cy="3539430"/>
          </a:xfrm>
          <a:prstGeom prst="rect">
            <a:avLst/>
          </a:prstGeom>
        </p:spPr>
        <p:txBody>
          <a:bodyPr wrap="square">
            <a:spAutoFit/>
          </a:bodyPr>
          <a:lstStyle/>
          <a:p>
            <a:pPr algn="just"/>
            <a:r>
              <a:rPr lang="en-US" sz="2400" b="1" dirty="0">
                <a:solidFill>
                  <a:srgbClr val="C00000"/>
                </a:solidFill>
              </a:rPr>
              <a:t>Leverage</a:t>
            </a:r>
            <a:r>
              <a:rPr lang="ar-EG" sz="2400" b="1" dirty="0">
                <a:solidFill>
                  <a:srgbClr val="C00000"/>
                </a:solidFill>
              </a:rPr>
              <a:t>/ </a:t>
            </a:r>
            <a:r>
              <a:rPr lang="en-US" sz="2400" b="1" dirty="0">
                <a:solidFill>
                  <a:srgbClr val="C00000"/>
                </a:solidFill>
              </a:rPr>
              <a:t> Investment  Power</a:t>
            </a:r>
          </a:p>
          <a:p>
            <a:pPr algn="just"/>
            <a:endParaRPr lang="en-US" sz="2000" dirty="0">
              <a:solidFill>
                <a:srgbClr val="000000"/>
              </a:solidFill>
            </a:endParaRPr>
          </a:p>
          <a:p>
            <a:pPr algn="just"/>
            <a:r>
              <a:rPr lang="en-US" sz="2000" dirty="0">
                <a:solidFill>
                  <a:srgbClr val="000000"/>
                </a:solidFill>
              </a:rPr>
              <a:t>This refers to the advantages or resources that a party possesses that can be used to influence the negotiation. Leverage can come from various sources such as financial strength, market dominance, expertise, or unique assets. The party with stronger leverage generally has more negotiation power.</a:t>
            </a:r>
          </a:p>
        </p:txBody>
      </p:sp>
      <p:sp>
        <p:nvSpPr>
          <p:cNvPr id="17" name="TextBox 16">
            <a:extLst>
              <a:ext uri="{FF2B5EF4-FFF2-40B4-BE49-F238E27FC236}">
                <a16:creationId xmlns:a16="http://schemas.microsoft.com/office/drawing/2014/main" id="{E8A251F8-5105-B5AC-EF6F-49D5546EF229}"/>
              </a:ext>
            </a:extLst>
          </p:cNvPr>
          <p:cNvSpPr txBox="1"/>
          <p:nvPr/>
        </p:nvSpPr>
        <p:spPr>
          <a:xfrm>
            <a:off x="6944248" y="3996751"/>
            <a:ext cx="4113898" cy="830997"/>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Sources of Negotiation Power</a:t>
            </a:r>
          </a:p>
        </p:txBody>
      </p:sp>
      <p:sp>
        <p:nvSpPr>
          <p:cNvPr id="18" name="Rectangle 17">
            <a:extLst>
              <a:ext uri="{FF2B5EF4-FFF2-40B4-BE49-F238E27FC236}">
                <a16:creationId xmlns:a16="http://schemas.microsoft.com/office/drawing/2014/main" id="{7ADEA884-0716-210C-D8C7-36561442E99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C36D4258-54EA-BA73-4E17-42807E3C86D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98C51DD-0591-4BE8-F7AD-570E633C95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4C0176FC-488B-40C9-9B44-EBDE008F4470}"/>
              </a:ext>
            </a:extLst>
          </p:cNvPr>
          <p:cNvSpPr>
            <a:spLocks noGrp="1"/>
          </p:cNvSpPr>
          <p:nvPr>
            <p:ph type="pic" sz="quarter" idx="10"/>
          </p:nvPr>
        </p:nvSpPr>
        <p:spPr/>
      </p:sp>
      <p:pic>
        <p:nvPicPr>
          <p:cNvPr id="3" name="Picture 2">
            <a:extLst>
              <a:ext uri="{FF2B5EF4-FFF2-40B4-BE49-F238E27FC236}">
                <a16:creationId xmlns:a16="http://schemas.microsoft.com/office/drawing/2014/main" id="{E695E753-EED1-64B6-4207-54799E0C7D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9736" y="820704"/>
            <a:ext cx="5973570" cy="2640570"/>
          </a:xfrm>
          <a:prstGeom prst="rect">
            <a:avLst/>
          </a:prstGeom>
        </p:spPr>
      </p:pic>
    </p:spTree>
    <p:extLst>
      <p:ext uri="{BB962C8B-B14F-4D97-AF65-F5344CB8AC3E}">
        <p14:creationId xmlns:p14="http://schemas.microsoft.com/office/powerpoint/2010/main" val="452924488"/>
      </p:ext>
    </p:extLst>
  </p:cSld>
  <p:clrMapOvr>
    <a:masterClrMapping/>
  </p:clrMapOvr>
  <p:transition spd="slow" advTm="102970">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9E5B74-C6B1-EBCA-FCF6-C35D4D320D4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C957CFA-D445-1522-055C-98D2E9A8358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5DF7FDFA-47BC-714B-84A5-00139A4C9D4D}"/>
              </a:ext>
            </a:extLst>
          </p:cNvPr>
          <p:cNvSpPr/>
          <p:nvPr/>
        </p:nvSpPr>
        <p:spPr>
          <a:xfrm>
            <a:off x="1276421" y="1652847"/>
            <a:ext cx="4222539" cy="4154984"/>
          </a:xfrm>
          <a:prstGeom prst="rect">
            <a:avLst/>
          </a:prstGeom>
        </p:spPr>
        <p:txBody>
          <a:bodyPr wrap="square">
            <a:spAutoFit/>
          </a:bodyPr>
          <a:lstStyle/>
          <a:p>
            <a:pPr algn="just"/>
            <a:r>
              <a:rPr lang="en-US" sz="2400" b="1" dirty="0">
                <a:solidFill>
                  <a:srgbClr val="C00000"/>
                </a:solidFill>
              </a:rPr>
              <a:t>Skills Power</a:t>
            </a:r>
            <a:endParaRPr lang="en-US" sz="2400" dirty="0">
              <a:solidFill>
                <a:srgbClr val="C00000"/>
              </a:solidFill>
            </a:endParaRPr>
          </a:p>
          <a:p>
            <a:pPr algn="just"/>
            <a:endParaRPr lang="en-US" sz="2000" dirty="0">
              <a:solidFill>
                <a:srgbClr val="2E3849"/>
              </a:solidFill>
            </a:endParaRPr>
          </a:p>
          <a:p>
            <a:pPr algn="just"/>
            <a:r>
              <a:rPr lang="en-US" sz="2000" dirty="0">
                <a:solidFill>
                  <a:srgbClr val="000000"/>
                </a:solidFill>
              </a:rPr>
              <a:t>Effective communication, active listening, empathy, and the ability to build rapport can positively impact negotiation power. Skilled negotiators can influence the dynamics of the negotiation, manage conflicts, and persuade others to agree to their terms.</a:t>
            </a:r>
          </a:p>
          <a:p>
            <a:pPr algn="just"/>
            <a:endParaRPr lang="en-US" sz="2000" dirty="0">
              <a:solidFill>
                <a:srgbClr val="2E3849"/>
              </a:solidFill>
            </a:endParaRPr>
          </a:p>
          <a:p>
            <a:pPr algn="just"/>
            <a:r>
              <a:rPr lang="en-US" sz="2000" b="1" dirty="0">
                <a:solidFill>
                  <a:srgbClr val="2E3849"/>
                </a:solidFill>
              </a:rPr>
              <a:t>EX: In sales, when you sharpen your skills, you make more money.</a:t>
            </a:r>
            <a:endParaRPr lang="en-US" sz="2000" b="1" dirty="0">
              <a:solidFill>
                <a:srgbClr val="2D3956"/>
              </a:solidFill>
              <a:cs typeface="Tajawal ExtraBold" panose="00000800000000000000" pitchFamily="2" charset="-78"/>
            </a:endParaRPr>
          </a:p>
        </p:txBody>
      </p:sp>
      <p:sp>
        <p:nvSpPr>
          <p:cNvPr id="17" name="TextBox 16">
            <a:extLst>
              <a:ext uri="{FF2B5EF4-FFF2-40B4-BE49-F238E27FC236}">
                <a16:creationId xmlns:a16="http://schemas.microsoft.com/office/drawing/2014/main" id="{376686EB-DF7B-07F1-9118-F5480875CE8D}"/>
              </a:ext>
            </a:extLst>
          </p:cNvPr>
          <p:cNvSpPr txBox="1"/>
          <p:nvPr/>
        </p:nvSpPr>
        <p:spPr>
          <a:xfrm>
            <a:off x="6944248" y="3996751"/>
            <a:ext cx="4113898" cy="830997"/>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Sources of Negotiation Power</a:t>
            </a:r>
          </a:p>
        </p:txBody>
      </p:sp>
      <p:sp>
        <p:nvSpPr>
          <p:cNvPr id="18" name="Rectangle 17">
            <a:extLst>
              <a:ext uri="{FF2B5EF4-FFF2-40B4-BE49-F238E27FC236}">
                <a16:creationId xmlns:a16="http://schemas.microsoft.com/office/drawing/2014/main" id="{541AF154-2584-2D45-104E-DA1FAED704A0}"/>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CA0B0B92-D59B-7A61-6A77-58029C3EF9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623A312-1212-493F-F0C1-17A6B49198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1B79C7E5-8215-E743-A61D-8EA47F30D76F}"/>
              </a:ext>
            </a:extLst>
          </p:cNvPr>
          <p:cNvSpPr>
            <a:spLocks noGrp="1"/>
          </p:cNvSpPr>
          <p:nvPr>
            <p:ph type="pic" sz="quarter" idx="10"/>
          </p:nvPr>
        </p:nvSpPr>
        <p:spPr/>
      </p:sp>
      <p:pic>
        <p:nvPicPr>
          <p:cNvPr id="3" name="Picture 2">
            <a:extLst>
              <a:ext uri="{FF2B5EF4-FFF2-40B4-BE49-F238E27FC236}">
                <a16:creationId xmlns:a16="http://schemas.microsoft.com/office/drawing/2014/main" id="{7C048144-817D-655B-4253-0F4999E516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9736" y="820704"/>
            <a:ext cx="5973570" cy="2640570"/>
          </a:xfrm>
          <a:prstGeom prst="rect">
            <a:avLst/>
          </a:prstGeom>
        </p:spPr>
      </p:pic>
    </p:spTree>
    <p:extLst>
      <p:ext uri="{BB962C8B-B14F-4D97-AF65-F5344CB8AC3E}">
        <p14:creationId xmlns:p14="http://schemas.microsoft.com/office/powerpoint/2010/main" val="3887214794"/>
      </p:ext>
    </p:extLst>
  </p:cSld>
  <p:clrMapOvr>
    <a:masterClrMapping/>
  </p:clrMapOvr>
  <p:transition spd="slow" advTm="165190">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B7C9A6-E668-1EB1-A0AE-694D08D4BA2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B42E580-16FE-43F4-F6F3-0A1DD9C64AAA}"/>
              </a:ext>
            </a:extLst>
          </p:cNvPr>
          <p:cNvSpPr/>
          <p:nvPr/>
        </p:nvSpPr>
        <p:spPr>
          <a:xfrm>
            <a:off x="735724" y="1397680"/>
            <a:ext cx="535372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B1FDD067-4526-F608-2A71-95B06AF3ABC9}"/>
              </a:ext>
            </a:extLst>
          </p:cNvPr>
          <p:cNvSpPr/>
          <p:nvPr/>
        </p:nvSpPr>
        <p:spPr>
          <a:xfrm>
            <a:off x="767255" y="1418700"/>
            <a:ext cx="4796610" cy="4401205"/>
          </a:xfrm>
          <a:prstGeom prst="rect">
            <a:avLst/>
          </a:prstGeom>
        </p:spPr>
        <p:txBody>
          <a:bodyPr wrap="square">
            <a:spAutoFit/>
          </a:bodyPr>
          <a:lstStyle/>
          <a:p>
            <a:pPr algn="just"/>
            <a:r>
              <a:rPr lang="en-US" sz="2000" b="1" dirty="0">
                <a:solidFill>
                  <a:srgbClr val="C00000"/>
                </a:solidFill>
              </a:rPr>
              <a:t>Information</a:t>
            </a:r>
            <a:r>
              <a:rPr lang="ar-EG" sz="2000" b="1" dirty="0">
                <a:solidFill>
                  <a:srgbClr val="C00000"/>
                </a:solidFill>
              </a:rPr>
              <a:t>/</a:t>
            </a:r>
            <a:r>
              <a:rPr lang="en-US" sz="2000" b="1" dirty="0">
                <a:solidFill>
                  <a:srgbClr val="C00000"/>
                </a:solidFill>
              </a:rPr>
              <a:t> Knowledge power</a:t>
            </a:r>
          </a:p>
          <a:p>
            <a:pPr algn="just"/>
            <a:endParaRPr lang="en-US" sz="2000" dirty="0">
              <a:solidFill>
                <a:srgbClr val="2E3849"/>
              </a:solidFill>
            </a:endParaRPr>
          </a:p>
          <a:p>
            <a:pPr algn="just"/>
            <a:r>
              <a:rPr lang="en-US" sz="2000" dirty="0">
                <a:solidFill>
                  <a:srgbClr val="000000"/>
                </a:solidFill>
              </a:rPr>
              <a:t>Having access to relevant information and being well-informed about the subject matter of the negotiation can increase your negotiation power. Information asymmetry, where one party has more information than the other, can be leveraged to gain an advantage.</a:t>
            </a:r>
          </a:p>
          <a:p>
            <a:pPr algn="just"/>
            <a:endParaRPr lang="en-US" sz="2000" dirty="0">
              <a:solidFill>
                <a:srgbClr val="000000"/>
              </a:solidFill>
            </a:endParaRPr>
          </a:p>
          <a:p>
            <a:pPr algn="just"/>
            <a:r>
              <a:rPr lang="en-US" sz="2000" dirty="0">
                <a:solidFill>
                  <a:srgbClr val="000000"/>
                </a:solidFill>
              </a:rPr>
              <a:t>Power based on the accumulation and presentation of data along with the acknowledgment of that accumulation or expertise by the counterparty.</a:t>
            </a:r>
          </a:p>
        </p:txBody>
      </p:sp>
      <p:sp>
        <p:nvSpPr>
          <p:cNvPr id="17" name="TextBox 16">
            <a:extLst>
              <a:ext uri="{FF2B5EF4-FFF2-40B4-BE49-F238E27FC236}">
                <a16:creationId xmlns:a16="http://schemas.microsoft.com/office/drawing/2014/main" id="{4AE769FC-1000-C27A-A2A6-8EC610EC450A}"/>
              </a:ext>
            </a:extLst>
          </p:cNvPr>
          <p:cNvSpPr txBox="1"/>
          <p:nvPr/>
        </p:nvSpPr>
        <p:spPr>
          <a:xfrm>
            <a:off x="6944248" y="3996751"/>
            <a:ext cx="4113898" cy="830997"/>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Sources of Negotiation Power</a:t>
            </a:r>
          </a:p>
        </p:txBody>
      </p:sp>
      <p:sp>
        <p:nvSpPr>
          <p:cNvPr id="18" name="Rectangle 17">
            <a:extLst>
              <a:ext uri="{FF2B5EF4-FFF2-40B4-BE49-F238E27FC236}">
                <a16:creationId xmlns:a16="http://schemas.microsoft.com/office/drawing/2014/main" id="{FF8FEFB0-1435-CB37-A9E2-33F05A8A8D60}"/>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681F6A3B-2CAA-0269-70F1-5A7BA9BC1E0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C4CBAEB-C907-D7CA-E373-BF2A6DFC95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118713B2-9F5B-54B5-8058-45B79EB067BC}"/>
              </a:ext>
            </a:extLst>
          </p:cNvPr>
          <p:cNvSpPr>
            <a:spLocks noGrp="1"/>
          </p:cNvSpPr>
          <p:nvPr>
            <p:ph type="pic" sz="quarter" idx="10"/>
          </p:nvPr>
        </p:nvSpPr>
        <p:spPr/>
      </p:sp>
      <p:pic>
        <p:nvPicPr>
          <p:cNvPr id="3" name="Picture 2">
            <a:extLst>
              <a:ext uri="{FF2B5EF4-FFF2-40B4-BE49-F238E27FC236}">
                <a16:creationId xmlns:a16="http://schemas.microsoft.com/office/drawing/2014/main" id="{3B94B131-D8BF-CC5B-21D8-D9C7187D56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9736" y="820704"/>
            <a:ext cx="5973570" cy="2640570"/>
          </a:xfrm>
          <a:prstGeom prst="rect">
            <a:avLst/>
          </a:prstGeom>
        </p:spPr>
      </p:pic>
    </p:spTree>
    <p:extLst>
      <p:ext uri="{BB962C8B-B14F-4D97-AF65-F5344CB8AC3E}">
        <p14:creationId xmlns:p14="http://schemas.microsoft.com/office/powerpoint/2010/main" val="248999806"/>
      </p:ext>
    </p:extLst>
  </p:cSld>
  <p:clrMapOvr>
    <a:masterClrMapping/>
  </p:clrMapOvr>
  <p:transition spd="slow" advTm="119841">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E1C2E-FB53-2EBE-9D77-53AD8D78552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2753730-A02A-A3E6-9CA0-D6BE856333D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F43917C7-3DD9-3ACF-BA41-2F1A2B76B871}"/>
              </a:ext>
            </a:extLst>
          </p:cNvPr>
          <p:cNvSpPr/>
          <p:nvPr/>
        </p:nvSpPr>
        <p:spPr>
          <a:xfrm>
            <a:off x="1276421" y="2030113"/>
            <a:ext cx="4222539" cy="2862322"/>
          </a:xfrm>
          <a:prstGeom prst="rect">
            <a:avLst/>
          </a:prstGeom>
        </p:spPr>
        <p:txBody>
          <a:bodyPr wrap="square">
            <a:spAutoFit/>
          </a:bodyPr>
          <a:lstStyle/>
          <a:p>
            <a:pPr algn="just"/>
            <a:r>
              <a:rPr lang="en-US" sz="2000" b="1" dirty="0">
                <a:solidFill>
                  <a:srgbClr val="C00000"/>
                </a:solidFill>
                <a:latin typeface="Roboto" panose="02000000000000000000" pitchFamily="2" charset="0"/>
              </a:rPr>
              <a:t>credibility power</a:t>
            </a:r>
          </a:p>
          <a:p>
            <a:pPr algn="just"/>
            <a:endParaRPr lang="en-US" sz="2000" dirty="0">
              <a:solidFill>
                <a:srgbClr val="2E3849"/>
              </a:solidFill>
              <a:latin typeface="Roboto" panose="02000000000000000000" pitchFamily="2" charset="0"/>
            </a:endParaRPr>
          </a:p>
          <a:p>
            <a:pPr algn="just"/>
            <a:r>
              <a:rPr lang="en-US" sz="2000" dirty="0">
                <a:solidFill>
                  <a:srgbClr val="000000"/>
                </a:solidFill>
                <a:latin typeface="-apple-system"/>
              </a:rPr>
              <a:t>It refers to the perceived trustworthiness, reliability, and expertise that a party possesses. It is the ability to establish and maintain a positive reputation and influence the negotiation process based on that reputation. </a:t>
            </a: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17" name="TextBox 16">
            <a:extLst>
              <a:ext uri="{FF2B5EF4-FFF2-40B4-BE49-F238E27FC236}">
                <a16:creationId xmlns:a16="http://schemas.microsoft.com/office/drawing/2014/main" id="{017F64E8-2F59-22AA-2707-F93BABBF1535}"/>
              </a:ext>
            </a:extLst>
          </p:cNvPr>
          <p:cNvSpPr txBox="1"/>
          <p:nvPr/>
        </p:nvSpPr>
        <p:spPr>
          <a:xfrm>
            <a:off x="6944248" y="3996751"/>
            <a:ext cx="4113898" cy="830997"/>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Sources of Negotiation Power</a:t>
            </a:r>
          </a:p>
        </p:txBody>
      </p:sp>
      <p:sp>
        <p:nvSpPr>
          <p:cNvPr id="18" name="Rectangle 17">
            <a:extLst>
              <a:ext uri="{FF2B5EF4-FFF2-40B4-BE49-F238E27FC236}">
                <a16:creationId xmlns:a16="http://schemas.microsoft.com/office/drawing/2014/main" id="{8DC808C2-ED48-9BF5-1D81-81C0CE22ED69}"/>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DCC8392C-5E54-7F91-5DE1-527814C477F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08BD224-4827-3D32-F5C2-8799AA5C76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1A0B083D-7709-3EBD-2456-920DD7441E6D}"/>
              </a:ext>
            </a:extLst>
          </p:cNvPr>
          <p:cNvSpPr>
            <a:spLocks noGrp="1"/>
          </p:cNvSpPr>
          <p:nvPr>
            <p:ph type="pic" sz="quarter" idx="10"/>
          </p:nvPr>
        </p:nvSpPr>
        <p:spPr/>
      </p:sp>
      <p:pic>
        <p:nvPicPr>
          <p:cNvPr id="3" name="Picture 2">
            <a:extLst>
              <a:ext uri="{FF2B5EF4-FFF2-40B4-BE49-F238E27FC236}">
                <a16:creationId xmlns:a16="http://schemas.microsoft.com/office/drawing/2014/main" id="{D125BCB1-6FF5-3568-403B-4212E30541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9736" y="820704"/>
            <a:ext cx="5973570" cy="2640570"/>
          </a:xfrm>
          <a:prstGeom prst="rect">
            <a:avLst/>
          </a:prstGeom>
        </p:spPr>
      </p:pic>
    </p:spTree>
    <p:extLst>
      <p:ext uri="{BB962C8B-B14F-4D97-AF65-F5344CB8AC3E}">
        <p14:creationId xmlns:p14="http://schemas.microsoft.com/office/powerpoint/2010/main" val="2069351946"/>
      </p:ext>
    </p:extLst>
  </p:cSld>
  <p:clrMapOvr>
    <a:masterClrMapping/>
  </p:clrMapOvr>
  <p:transition spd="slow" advTm="62465">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8857C6-186C-EC18-1712-7F1DF1D479C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CC69F54-7ADB-913D-A7E1-99F50F4A1BA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462339D0-F5C9-4338-E01D-C0BF3D178A4C}"/>
              </a:ext>
            </a:extLst>
          </p:cNvPr>
          <p:cNvSpPr/>
          <p:nvPr/>
        </p:nvSpPr>
        <p:spPr>
          <a:xfrm>
            <a:off x="1333001" y="2324037"/>
            <a:ext cx="4222539" cy="2283702"/>
          </a:xfrm>
          <a:prstGeom prst="rect">
            <a:avLst/>
          </a:prstGeom>
        </p:spPr>
        <p:txBody>
          <a:bodyPr wrap="square">
            <a:spAutoFit/>
          </a:bodyPr>
          <a:lstStyle/>
          <a:p>
            <a:pPr algn="ctr">
              <a:lnSpc>
                <a:spcPct val="120000"/>
              </a:lnSpc>
            </a:pPr>
            <a:r>
              <a:rPr lang="en-US" sz="2000" b="1" dirty="0"/>
              <a:t>Engaging with stakeholders successfully requires a combination of negotiation and influencing strategies and techniques. Here are some tips for using these strategies effectively:</a:t>
            </a:r>
          </a:p>
        </p:txBody>
      </p:sp>
      <p:sp>
        <p:nvSpPr>
          <p:cNvPr id="17" name="TextBox 16">
            <a:extLst>
              <a:ext uri="{FF2B5EF4-FFF2-40B4-BE49-F238E27FC236}">
                <a16:creationId xmlns:a16="http://schemas.microsoft.com/office/drawing/2014/main" id="{E5820BE9-AC09-9253-D20A-E01B340749F4}"/>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t>Negotiation ground rules</a:t>
            </a:r>
            <a:endParaRPr lang="en-US" sz="1600" b="1" dirty="0">
              <a:cs typeface="Tajawal Medium" panose="00000600000000000000" pitchFamily="2" charset="-78"/>
            </a:endParaRPr>
          </a:p>
        </p:txBody>
      </p:sp>
      <p:sp>
        <p:nvSpPr>
          <p:cNvPr id="18" name="Rectangle 17">
            <a:extLst>
              <a:ext uri="{FF2B5EF4-FFF2-40B4-BE49-F238E27FC236}">
                <a16:creationId xmlns:a16="http://schemas.microsoft.com/office/drawing/2014/main" id="{77C5626E-DB64-4143-B4F0-8F547D9F91B4}"/>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B9CD48D3-D5C1-2730-C193-0E849C1DCCB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B478345-8659-8F58-843B-DB7B57C257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C70E4785-A7CC-0A81-CB8E-24AE6B6B0130}"/>
              </a:ext>
            </a:extLst>
          </p:cNvPr>
          <p:cNvSpPr>
            <a:spLocks noGrp="1"/>
          </p:cNvSpPr>
          <p:nvPr>
            <p:ph type="pic" sz="quarter" idx="10"/>
          </p:nvPr>
        </p:nvSpPr>
        <p:spPr/>
      </p:sp>
      <p:pic>
        <p:nvPicPr>
          <p:cNvPr id="1026" name="Picture 2" descr="What are the Rules of Negotiation">
            <a:extLst>
              <a:ext uri="{FF2B5EF4-FFF2-40B4-BE49-F238E27FC236}">
                <a16:creationId xmlns:a16="http://schemas.microsoft.com/office/drawing/2014/main" id="{BDD5F789-3EF6-B958-9BBF-28949A62E68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53"/>
          <a:stretch>
            <a:fillRect/>
          </a:stretch>
        </p:blipFill>
        <p:spPr bwMode="auto">
          <a:xfrm>
            <a:off x="5829555" y="788431"/>
            <a:ext cx="6182014" cy="271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5735178"/>
      </p:ext>
    </p:extLst>
  </p:cSld>
  <p:clrMapOvr>
    <a:masterClrMapping/>
  </p:clrMapOvr>
  <p:transition spd="slow" advTm="70346">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1BF69B-A4FE-DDE5-B105-E199F56A25E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41D8DA8-C61D-99DA-D038-10CDAF6D6D3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6DA5A658-20C9-9F38-7DE2-A8E2F2877DC7}"/>
              </a:ext>
            </a:extLst>
          </p:cNvPr>
          <p:cNvSpPr/>
          <p:nvPr/>
        </p:nvSpPr>
        <p:spPr>
          <a:xfrm>
            <a:off x="1276421" y="2073863"/>
            <a:ext cx="4222539" cy="2554545"/>
          </a:xfrm>
          <a:prstGeom prst="rect">
            <a:avLst/>
          </a:prstGeom>
        </p:spPr>
        <p:txBody>
          <a:bodyPr wrap="square">
            <a:spAutoFit/>
          </a:bodyPr>
          <a:lstStyle/>
          <a:p>
            <a:pPr algn="just">
              <a:buFont typeface="+mj-lt"/>
              <a:buAutoNum type="arabicPeriod"/>
            </a:pPr>
            <a:r>
              <a:rPr lang="en-US" sz="2000" b="1" dirty="0">
                <a:solidFill>
                  <a:srgbClr val="000000"/>
                </a:solidFill>
              </a:rPr>
              <a:t>Respect</a:t>
            </a:r>
          </a:p>
          <a:p>
            <a:pPr algn="just"/>
            <a:endParaRPr lang="en-US" sz="2000" dirty="0">
              <a:solidFill>
                <a:srgbClr val="000000"/>
              </a:solidFill>
            </a:endParaRPr>
          </a:p>
          <a:p>
            <a:pPr algn="just"/>
            <a:r>
              <a:rPr lang="en-US" sz="2000" dirty="0">
                <a:solidFill>
                  <a:srgbClr val="000000"/>
                </a:solidFill>
              </a:rPr>
              <a:t>All parties involved in the negotiation should treat each other with respect and professionalism. This includes active listening, refraining from personal attacks, and valuing diverse perspectives.</a:t>
            </a:r>
          </a:p>
        </p:txBody>
      </p:sp>
      <p:sp>
        <p:nvSpPr>
          <p:cNvPr id="17" name="TextBox 16">
            <a:extLst>
              <a:ext uri="{FF2B5EF4-FFF2-40B4-BE49-F238E27FC236}">
                <a16:creationId xmlns:a16="http://schemas.microsoft.com/office/drawing/2014/main" id="{B61404FE-D8DB-395B-04E4-D3F037B5904A}"/>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t>Negotiation ground rules</a:t>
            </a:r>
            <a:endParaRPr lang="en-US" sz="1600" b="1" dirty="0">
              <a:cs typeface="Tajawal Medium" panose="00000600000000000000" pitchFamily="2" charset="-78"/>
            </a:endParaRPr>
          </a:p>
        </p:txBody>
      </p:sp>
      <p:sp>
        <p:nvSpPr>
          <p:cNvPr id="18" name="Rectangle 17">
            <a:extLst>
              <a:ext uri="{FF2B5EF4-FFF2-40B4-BE49-F238E27FC236}">
                <a16:creationId xmlns:a16="http://schemas.microsoft.com/office/drawing/2014/main" id="{1F7C073D-000A-13B5-D3E5-55B34693AF18}"/>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E4959E61-68AB-D576-0C45-C8822B725A6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E6C52DA-F21A-D180-3469-3F229A9D5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5E4F8DF1-EA65-B58E-1BEE-0630C1AEA641}"/>
              </a:ext>
            </a:extLst>
          </p:cNvPr>
          <p:cNvSpPr>
            <a:spLocks noGrp="1"/>
          </p:cNvSpPr>
          <p:nvPr>
            <p:ph type="pic" sz="quarter" idx="10"/>
          </p:nvPr>
        </p:nvSpPr>
        <p:spPr/>
      </p:sp>
      <p:pic>
        <p:nvPicPr>
          <p:cNvPr id="1026" name="Picture 2" descr="What are the Rules of Negotiation">
            <a:extLst>
              <a:ext uri="{FF2B5EF4-FFF2-40B4-BE49-F238E27FC236}">
                <a16:creationId xmlns:a16="http://schemas.microsoft.com/office/drawing/2014/main" id="{518BFC68-52C3-38E7-0A61-3FB63B7EEDA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53"/>
          <a:stretch>
            <a:fillRect/>
          </a:stretch>
        </p:blipFill>
        <p:spPr bwMode="auto">
          <a:xfrm>
            <a:off x="5829555" y="788431"/>
            <a:ext cx="6182014" cy="271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8335340"/>
      </p:ext>
    </p:extLst>
  </p:cSld>
  <p:clrMapOvr>
    <a:masterClrMapping/>
  </p:clrMapOvr>
  <p:transition spd="slow" advTm="143688">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D88E99-9A62-6CFA-BEAB-C8E900E2084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1D67BBF-7E2F-0A51-4D41-E8B5DF71B4D8}"/>
              </a:ext>
            </a:extLst>
          </p:cNvPr>
          <p:cNvSpPr/>
          <p:nvPr/>
        </p:nvSpPr>
        <p:spPr>
          <a:xfrm>
            <a:off x="1097416" y="1539556"/>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AF3AA792-F1D3-BE2F-2E08-262140084DB3}"/>
              </a:ext>
            </a:extLst>
          </p:cNvPr>
          <p:cNvSpPr/>
          <p:nvPr/>
        </p:nvSpPr>
        <p:spPr>
          <a:xfrm>
            <a:off x="1164187" y="2181225"/>
            <a:ext cx="4222539" cy="2862322"/>
          </a:xfrm>
          <a:prstGeom prst="rect">
            <a:avLst/>
          </a:prstGeom>
        </p:spPr>
        <p:txBody>
          <a:bodyPr wrap="square">
            <a:spAutoFit/>
          </a:bodyPr>
          <a:lstStyle/>
          <a:p>
            <a:pPr algn="just"/>
            <a:r>
              <a:rPr lang="en-US" sz="2000" dirty="0">
                <a:solidFill>
                  <a:srgbClr val="000000"/>
                </a:solidFill>
              </a:rPr>
              <a:t>2. </a:t>
            </a:r>
            <a:r>
              <a:rPr lang="en-US" sz="2000" b="1" dirty="0">
                <a:solidFill>
                  <a:srgbClr val="000000"/>
                </a:solidFill>
              </a:rPr>
              <a:t>Open Communication</a:t>
            </a:r>
          </a:p>
          <a:p>
            <a:pPr algn="just"/>
            <a:endParaRPr lang="en-US" sz="2000" dirty="0">
              <a:solidFill>
                <a:srgbClr val="000000"/>
              </a:solidFill>
            </a:endParaRPr>
          </a:p>
          <a:p>
            <a:pPr algn="just"/>
            <a:r>
              <a:rPr lang="en-US" sz="2000" dirty="0">
                <a:solidFill>
                  <a:srgbClr val="000000"/>
                </a:solidFill>
              </a:rPr>
              <a:t>Encourage open and honest communication among all parties. Create an atmosphere where participants feel comfortable expressing their thoughts, concerns, and interests without fear of judgment or retaliation</a:t>
            </a:r>
          </a:p>
        </p:txBody>
      </p:sp>
      <p:sp>
        <p:nvSpPr>
          <p:cNvPr id="17" name="TextBox 16">
            <a:extLst>
              <a:ext uri="{FF2B5EF4-FFF2-40B4-BE49-F238E27FC236}">
                <a16:creationId xmlns:a16="http://schemas.microsoft.com/office/drawing/2014/main" id="{6D1A73A3-010E-DE7F-9F2F-C91A65BAB3DE}"/>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t>Negotiation ground rules</a:t>
            </a:r>
            <a:endParaRPr lang="en-US" sz="1600" b="1" dirty="0">
              <a:cs typeface="Tajawal Medium" panose="00000600000000000000" pitchFamily="2" charset="-78"/>
            </a:endParaRPr>
          </a:p>
        </p:txBody>
      </p:sp>
      <p:sp>
        <p:nvSpPr>
          <p:cNvPr id="18" name="Rectangle 17">
            <a:extLst>
              <a:ext uri="{FF2B5EF4-FFF2-40B4-BE49-F238E27FC236}">
                <a16:creationId xmlns:a16="http://schemas.microsoft.com/office/drawing/2014/main" id="{CC6AA10B-F663-24BD-7104-412CF713EC59}"/>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D5730BDF-F1EB-06D4-EB25-DA189F9C5F1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B39349F-C1EA-C7FD-DB76-F9EB8808C5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C12504A8-C242-EFDA-E874-6C1EC061A3F0}"/>
              </a:ext>
            </a:extLst>
          </p:cNvPr>
          <p:cNvSpPr>
            <a:spLocks noGrp="1"/>
          </p:cNvSpPr>
          <p:nvPr>
            <p:ph type="pic" sz="quarter" idx="10"/>
          </p:nvPr>
        </p:nvSpPr>
        <p:spPr/>
      </p:sp>
      <p:pic>
        <p:nvPicPr>
          <p:cNvPr id="1026" name="Picture 2" descr="What are the Rules of Negotiation">
            <a:extLst>
              <a:ext uri="{FF2B5EF4-FFF2-40B4-BE49-F238E27FC236}">
                <a16:creationId xmlns:a16="http://schemas.microsoft.com/office/drawing/2014/main" id="{A4D3147D-8869-7DB7-E4DC-104BD28B99B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53"/>
          <a:stretch>
            <a:fillRect/>
          </a:stretch>
        </p:blipFill>
        <p:spPr bwMode="auto">
          <a:xfrm>
            <a:off x="5829555" y="788431"/>
            <a:ext cx="6182014" cy="271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1437825"/>
      </p:ext>
    </p:extLst>
  </p:cSld>
  <p:clrMapOvr>
    <a:masterClrMapping/>
  </p:clrMapOvr>
  <p:transition spd="slow" advTm="142808">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891648-EDFB-0AE3-1451-7ED20115AB9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15F5221-8504-B9E9-024E-E9F05C3979FA}"/>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206DBBB4-9875-ED72-9807-E1D3C52BDDA1}"/>
              </a:ext>
            </a:extLst>
          </p:cNvPr>
          <p:cNvSpPr/>
          <p:nvPr/>
        </p:nvSpPr>
        <p:spPr>
          <a:xfrm>
            <a:off x="1250021" y="1861582"/>
            <a:ext cx="4222539" cy="3785652"/>
          </a:xfrm>
          <a:prstGeom prst="rect">
            <a:avLst/>
          </a:prstGeom>
        </p:spPr>
        <p:txBody>
          <a:bodyPr wrap="square">
            <a:spAutoFit/>
          </a:bodyPr>
          <a:lstStyle/>
          <a:p>
            <a:pPr algn="just"/>
            <a:r>
              <a:rPr lang="en-US" sz="2000" b="1" dirty="0">
                <a:solidFill>
                  <a:srgbClr val="050E17"/>
                </a:solidFill>
                <a:latin typeface="-apple-system"/>
              </a:rPr>
              <a:t>3. Use active listening</a:t>
            </a:r>
            <a:endParaRPr lang="en-US" sz="2000" dirty="0">
              <a:solidFill>
                <a:srgbClr val="050E17"/>
              </a:solidFill>
              <a:latin typeface="-apple-system"/>
            </a:endParaRPr>
          </a:p>
          <a:p>
            <a:pPr algn="just"/>
            <a:endParaRPr lang="en-US" sz="2000" dirty="0">
              <a:solidFill>
                <a:srgbClr val="050E17"/>
              </a:solidFill>
              <a:latin typeface="-apple-system"/>
            </a:endParaRPr>
          </a:p>
          <a:p>
            <a:pPr algn="just"/>
            <a:r>
              <a:rPr lang="en-US" sz="2000" dirty="0">
                <a:solidFill>
                  <a:srgbClr val="000000"/>
                </a:solidFill>
                <a:latin typeface="-apple-system"/>
              </a:rPr>
              <a:t>Encourage participants to listen attentively to others' viewpoints, ask clarifying questions, and paraphrase to ensure understanding.</a:t>
            </a:r>
            <a:endParaRPr lang="en-US" sz="2000" dirty="0">
              <a:solidFill>
                <a:srgbClr val="050E17"/>
              </a:solidFill>
              <a:latin typeface="-apple-system"/>
            </a:endParaRPr>
          </a:p>
          <a:p>
            <a:pPr algn="just"/>
            <a:endParaRPr lang="en-US" sz="2000" dirty="0">
              <a:solidFill>
                <a:srgbClr val="050E17"/>
              </a:solidFill>
              <a:latin typeface="-apple-system"/>
            </a:endParaRPr>
          </a:p>
          <a:p>
            <a:pPr algn="just"/>
            <a:r>
              <a:rPr lang="en-US" sz="2000" dirty="0">
                <a:solidFill>
                  <a:srgbClr val="050E17"/>
                </a:solidFill>
                <a:latin typeface="-apple-system"/>
              </a:rPr>
              <a:t>Listening actively to stakeholders is an important part of effective engagement. Listen to their needs and concerns, and show that you are genuinely interested in their opinions.</a:t>
            </a:r>
          </a:p>
        </p:txBody>
      </p:sp>
      <p:sp>
        <p:nvSpPr>
          <p:cNvPr id="17" name="TextBox 16">
            <a:extLst>
              <a:ext uri="{FF2B5EF4-FFF2-40B4-BE49-F238E27FC236}">
                <a16:creationId xmlns:a16="http://schemas.microsoft.com/office/drawing/2014/main" id="{C4015165-81DF-3979-F726-7857B3FC450C}"/>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t>Negotiation ground rules</a:t>
            </a:r>
            <a:endParaRPr lang="en-US" sz="1600" b="1" dirty="0">
              <a:cs typeface="Tajawal Medium" panose="00000600000000000000" pitchFamily="2" charset="-78"/>
            </a:endParaRPr>
          </a:p>
        </p:txBody>
      </p:sp>
      <p:sp>
        <p:nvSpPr>
          <p:cNvPr id="18" name="Rectangle 17">
            <a:extLst>
              <a:ext uri="{FF2B5EF4-FFF2-40B4-BE49-F238E27FC236}">
                <a16:creationId xmlns:a16="http://schemas.microsoft.com/office/drawing/2014/main" id="{3F14CF9F-51F6-79A7-86CE-589D5BD52727}"/>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C2E35BCB-9ECD-71B2-BDC7-2602321B4C3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86907BF-4943-DE90-7583-70959E0B71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CE2A5615-DA36-4DF4-C6EE-D4A2DE9FD514}"/>
              </a:ext>
            </a:extLst>
          </p:cNvPr>
          <p:cNvSpPr>
            <a:spLocks noGrp="1"/>
          </p:cNvSpPr>
          <p:nvPr>
            <p:ph type="pic" sz="quarter" idx="10"/>
          </p:nvPr>
        </p:nvSpPr>
        <p:spPr/>
      </p:sp>
      <p:pic>
        <p:nvPicPr>
          <p:cNvPr id="1026" name="Picture 2" descr="What are the Rules of Negotiation">
            <a:extLst>
              <a:ext uri="{FF2B5EF4-FFF2-40B4-BE49-F238E27FC236}">
                <a16:creationId xmlns:a16="http://schemas.microsoft.com/office/drawing/2014/main" id="{D5E44AD4-C560-3E51-D86C-9182F163E58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53"/>
          <a:stretch>
            <a:fillRect/>
          </a:stretch>
        </p:blipFill>
        <p:spPr bwMode="auto">
          <a:xfrm>
            <a:off x="5829555" y="788431"/>
            <a:ext cx="6182014" cy="271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1801726"/>
      </p:ext>
    </p:extLst>
  </p:cSld>
  <p:clrMapOvr>
    <a:masterClrMapping/>
  </p:clrMapOvr>
  <p:transition spd="slow" advTm="119155">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6DFCFD-A22C-09DB-051B-1221D7C89E4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7044B08-A568-D54C-919F-9C9DE84AE96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A7504C4E-A15B-7209-7CDB-6BDE197867D8}"/>
              </a:ext>
            </a:extLst>
          </p:cNvPr>
          <p:cNvSpPr/>
          <p:nvPr/>
        </p:nvSpPr>
        <p:spPr>
          <a:xfrm>
            <a:off x="1333001" y="2324037"/>
            <a:ext cx="4222539" cy="2554545"/>
          </a:xfrm>
          <a:prstGeom prst="rect">
            <a:avLst/>
          </a:prstGeom>
        </p:spPr>
        <p:txBody>
          <a:bodyPr wrap="square">
            <a:spAutoFit/>
          </a:bodyPr>
          <a:lstStyle/>
          <a:p>
            <a:pPr algn="just"/>
            <a:r>
              <a:rPr lang="en-US" sz="2000" b="1" dirty="0">
                <a:solidFill>
                  <a:srgbClr val="050E17"/>
                </a:solidFill>
                <a:latin typeface="-apple-system"/>
              </a:rPr>
              <a:t>4. </a:t>
            </a:r>
            <a:r>
              <a:rPr lang="en-US" sz="2000" b="1" dirty="0">
                <a:solidFill>
                  <a:srgbClr val="000000"/>
                </a:solidFill>
                <a:latin typeface="-apple-system"/>
              </a:rPr>
              <a:t>Transparency</a:t>
            </a:r>
          </a:p>
          <a:p>
            <a:pPr algn="just"/>
            <a:endParaRPr lang="en-US" sz="2000" dirty="0">
              <a:solidFill>
                <a:srgbClr val="000000"/>
              </a:solidFill>
              <a:latin typeface="-apple-system"/>
            </a:endParaRPr>
          </a:p>
          <a:p>
            <a:pPr algn="just"/>
            <a:r>
              <a:rPr lang="en-US" sz="2000" dirty="0">
                <a:solidFill>
                  <a:srgbClr val="000000"/>
                </a:solidFill>
                <a:latin typeface="-apple-system"/>
              </a:rPr>
              <a:t>Promote transparency by sharing relevant information openly and honestly. Strive for clarity and accuracy in presenting facts, data, and proposals to ensure all parties are well-informed</a:t>
            </a:r>
            <a:endParaRPr lang="en-US" sz="2000" dirty="0">
              <a:solidFill>
                <a:srgbClr val="050E17"/>
              </a:solidFill>
              <a:latin typeface="-apple-system"/>
            </a:endParaRPr>
          </a:p>
        </p:txBody>
      </p:sp>
      <p:sp>
        <p:nvSpPr>
          <p:cNvPr id="17" name="TextBox 16">
            <a:extLst>
              <a:ext uri="{FF2B5EF4-FFF2-40B4-BE49-F238E27FC236}">
                <a16:creationId xmlns:a16="http://schemas.microsoft.com/office/drawing/2014/main" id="{EF114746-6D22-91DC-4CCD-0C1F888F84D8}"/>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t>Negotiation ground rules</a:t>
            </a:r>
            <a:endParaRPr lang="en-US" sz="1600" b="1" dirty="0">
              <a:cs typeface="Tajawal Medium" panose="00000600000000000000" pitchFamily="2" charset="-78"/>
            </a:endParaRPr>
          </a:p>
        </p:txBody>
      </p:sp>
      <p:sp>
        <p:nvSpPr>
          <p:cNvPr id="18" name="Rectangle 17">
            <a:extLst>
              <a:ext uri="{FF2B5EF4-FFF2-40B4-BE49-F238E27FC236}">
                <a16:creationId xmlns:a16="http://schemas.microsoft.com/office/drawing/2014/main" id="{C8B04C0D-CA1B-3C8E-4D1D-E5B20754140A}"/>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9B39402F-1E94-5EC6-40FC-4FD5926D69B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AA9D0B8-BD09-4CE1-52F0-056D98C18F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41DA52AB-100A-F0F1-EDC9-A6142D49A8E7}"/>
              </a:ext>
            </a:extLst>
          </p:cNvPr>
          <p:cNvSpPr>
            <a:spLocks noGrp="1"/>
          </p:cNvSpPr>
          <p:nvPr>
            <p:ph type="pic" sz="quarter" idx="10"/>
          </p:nvPr>
        </p:nvSpPr>
        <p:spPr/>
      </p:sp>
      <p:pic>
        <p:nvPicPr>
          <p:cNvPr id="1026" name="Picture 2" descr="What are the Rules of Negotiation">
            <a:extLst>
              <a:ext uri="{FF2B5EF4-FFF2-40B4-BE49-F238E27FC236}">
                <a16:creationId xmlns:a16="http://schemas.microsoft.com/office/drawing/2014/main" id="{7A1E3CB0-9C8C-9652-BBAD-B57D5DD2156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53"/>
          <a:stretch>
            <a:fillRect/>
          </a:stretch>
        </p:blipFill>
        <p:spPr bwMode="auto">
          <a:xfrm>
            <a:off x="5829555" y="788431"/>
            <a:ext cx="6182014" cy="271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9125801"/>
      </p:ext>
    </p:extLst>
  </p:cSld>
  <p:clrMapOvr>
    <a:masterClrMapping/>
  </p:clrMapOvr>
  <p:transition spd="slow" advTm="161833">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8BC35-013F-6065-312A-4B2CEC33084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519C61C-6808-D863-1840-D6F769AE60B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D6C41B80-112B-B30B-45B6-DAE62A12476C}"/>
              </a:ext>
            </a:extLst>
          </p:cNvPr>
          <p:cNvSpPr/>
          <p:nvPr/>
        </p:nvSpPr>
        <p:spPr>
          <a:xfrm>
            <a:off x="1333001" y="2324037"/>
            <a:ext cx="4222539" cy="2554545"/>
          </a:xfrm>
          <a:prstGeom prst="rect">
            <a:avLst/>
          </a:prstGeom>
        </p:spPr>
        <p:txBody>
          <a:bodyPr wrap="square">
            <a:spAutoFit/>
          </a:bodyPr>
          <a:lstStyle/>
          <a:p>
            <a:pPr algn="just"/>
            <a:r>
              <a:rPr lang="en-US" sz="2000" b="1" dirty="0">
                <a:solidFill>
                  <a:srgbClr val="000000"/>
                </a:solidFill>
              </a:rPr>
              <a:t>5. Focus on Interests </a:t>
            </a:r>
          </a:p>
          <a:p>
            <a:pPr algn="just"/>
            <a:endParaRPr lang="en-US" sz="2000" dirty="0">
              <a:solidFill>
                <a:srgbClr val="000000"/>
              </a:solidFill>
            </a:endParaRPr>
          </a:p>
          <a:p>
            <a:pPr algn="just"/>
            <a:r>
              <a:rPr lang="en-US" sz="2000" dirty="0">
                <a:solidFill>
                  <a:srgbClr val="000000"/>
                </a:solidFill>
              </a:rPr>
              <a:t>Encourage parties to focus on their underlying interests instead of rigid positions. By understanding each other's interests, it becomes easier to explore creative solutions that meet the needs of all parties.</a:t>
            </a:r>
            <a:endParaRPr lang="en-US" sz="2000" dirty="0">
              <a:solidFill>
                <a:srgbClr val="050E17"/>
              </a:solidFill>
            </a:endParaRPr>
          </a:p>
        </p:txBody>
      </p:sp>
      <p:sp>
        <p:nvSpPr>
          <p:cNvPr id="17" name="TextBox 16">
            <a:extLst>
              <a:ext uri="{FF2B5EF4-FFF2-40B4-BE49-F238E27FC236}">
                <a16:creationId xmlns:a16="http://schemas.microsoft.com/office/drawing/2014/main" id="{5938524F-9957-63AF-9325-7F72E681D627}"/>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t>Negotiation ground rules</a:t>
            </a:r>
            <a:endParaRPr lang="en-US" sz="1600" b="1" dirty="0">
              <a:cs typeface="Tajawal Medium" panose="00000600000000000000" pitchFamily="2" charset="-78"/>
            </a:endParaRPr>
          </a:p>
        </p:txBody>
      </p:sp>
      <p:sp>
        <p:nvSpPr>
          <p:cNvPr id="18" name="Rectangle 17">
            <a:extLst>
              <a:ext uri="{FF2B5EF4-FFF2-40B4-BE49-F238E27FC236}">
                <a16:creationId xmlns:a16="http://schemas.microsoft.com/office/drawing/2014/main" id="{55056EAD-ABFB-357A-F6E8-D30F5EE3684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8ACCE8DE-4442-13B3-2DAA-2D007421EDC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2DAA7AE-24B4-E015-878C-76A0555A6A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ED35DCDC-98CA-D5E4-DA3D-1B6BDDD81649}"/>
              </a:ext>
            </a:extLst>
          </p:cNvPr>
          <p:cNvSpPr>
            <a:spLocks noGrp="1"/>
          </p:cNvSpPr>
          <p:nvPr>
            <p:ph type="pic" sz="quarter" idx="10"/>
          </p:nvPr>
        </p:nvSpPr>
        <p:spPr/>
      </p:sp>
      <p:pic>
        <p:nvPicPr>
          <p:cNvPr id="1026" name="Picture 2" descr="What are the Rules of Negotiation">
            <a:extLst>
              <a:ext uri="{FF2B5EF4-FFF2-40B4-BE49-F238E27FC236}">
                <a16:creationId xmlns:a16="http://schemas.microsoft.com/office/drawing/2014/main" id="{AF96BDF9-8B66-D594-F530-4541A04B89A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53"/>
          <a:stretch>
            <a:fillRect/>
          </a:stretch>
        </p:blipFill>
        <p:spPr bwMode="auto">
          <a:xfrm>
            <a:off x="5829555" y="788431"/>
            <a:ext cx="6182014" cy="271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2233875"/>
      </p:ext>
    </p:extLst>
  </p:cSld>
  <p:clrMapOvr>
    <a:masterClrMapping/>
  </p:clrMapOvr>
  <p:transition spd="slow" advTm="96529">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F77B26-D7AB-D03B-E586-B9287D03909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2097153-BA20-E4A0-0C77-F5BA1D5868AE}"/>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9D1FDD17-B987-F0E7-8B20-BB8743119CB1}"/>
              </a:ext>
            </a:extLst>
          </p:cNvPr>
          <p:cNvSpPr/>
          <p:nvPr/>
        </p:nvSpPr>
        <p:spPr>
          <a:xfrm>
            <a:off x="1333001" y="2324037"/>
            <a:ext cx="4222539" cy="2862322"/>
          </a:xfrm>
          <a:prstGeom prst="rect">
            <a:avLst/>
          </a:prstGeom>
        </p:spPr>
        <p:txBody>
          <a:bodyPr wrap="square">
            <a:spAutoFit/>
          </a:bodyPr>
          <a:lstStyle/>
          <a:p>
            <a:pPr algn="just"/>
            <a:r>
              <a:rPr lang="en-US" sz="2000" b="1" dirty="0">
                <a:solidFill>
                  <a:srgbClr val="050E17"/>
                </a:solidFill>
              </a:rPr>
              <a:t>6. </a:t>
            </a:r>
            <a:r>
              <a:rPr lang="en-US" sz="2000" b="1" dirty="0">
                <a:solidFill>
                  <a:srgbClr val="000000"/>
                </a:solidFill>
              </a:rPr>
              <a:t>Constructive Problem-Solving </a:t>
            </a:r>
          </a:p>
          <a:p>
            <a:pPr algn="just"/>
            <a:endParaRPr lang="en-US" sz="2000" dirty="0">
              <a:solidFill>
                <a:srgbClr val="000000"/>
              </a:solidFill>
            </a:endParaRPr>
          </a:p>
          <a:p>
            <a:pPr algn="just"/>
            <a:r>
              <a:rPr lang="en-US" sz="2000" dirty="0">
                <a:solidFill>
                  <a:srgbClr val="000000"/>
                </a:solidFill>
              </a:rPr>
              <a:t>Foster a problem-solving mindset where participants work collaboratively to find mutually beneficial solutions. Encourage the exploration of different options and alternatives to address the interests of all parties involved.</a:t>
            </a:r>
          </a:p>
        </p:txBody>
      </p:sp>
      <p:sp>
        <p:nvSpPr>
          <p:cNvPr id="17" name="TextBox 16">
            <a:extLst>
              <a:ext uri="{FF2B5EF4-FFF2-40B4-BE49-F238E27FC236}">
                <a16:creationId xmlns:a16="http://schemas.microsoft.com/office/drawing/2014/main" id="{B17B28C3-49DC-2D10-42B0-06CCAB903B1E}"/>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t>Negotiation ground rules</a:t>
            </a:r>
            <a:endParaRPr lang="en-US" sz="1600" b="1" dirty="0">
              <a:cs typeface="Tajawal Medium" panose="00000600000000000000" pitchFamily="2" charset="-78"/>
            </a:endParaRPr>
          </a:p>
        </p:txBody>
      </p:sp>
      <p:sp>
        <p:nvSpPr>
          <p:cNvPr id="18" name="Rectangle 17">
            <a:extLst>
              <a:ext uri="{FF2B5EF4-FFF2-40B4-BE49-F238E27FC236}">
                <a16:creationId xmlns:a16="http://schemas.microsoft.com/office/drawing/2014/main" id="{77CA6D23-50ED-ED5D-7EA7-740933D4354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4A19DBF6-CDE0-30BA-E22F-9E1251E59B4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5793F05-454F-FD73-6391-064033DDF8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074B42BF-FBE7-893E-D33C-1016EDAEEE06}"/>
              </a:ext>
            </a:extLst>
          </p:cNvPr>
          <p:cNvSpPr>
            <a:spLocks noGrp="1"/>
          </p:cNvSpPr>
          <p:nvPr>
            <p:ph type="pic" sz="quarter" idx="10"/>
          </p:nvPr>
        </p:nvSpPr>
        <p:spPr/>
      </p:sp>
      <p:pic>
        <p:nvPicPr>
          <p:cNvPr id="1026" name="Picture 2" descr="What are the Rules of Negotiation">
            <a:extLst>
              <a:ext uri="{FF2B5EF4-FFF2-40B4-BE49-F238E27FC236}">
                <a16:creationId xmlns:a16="http://schemas.microsoft.com/office/drawing/2014/main" id="{985963A8-43B9-1FCC-A56E-6F9C4BFDDA2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53"/>
          <a:stretch>
            <a:fillRect/>
          </a:stretch>
        </p:blipFill>
        <p:spPr bwMode="auto">
          <a:xfrm>
            <a:off x="5829555" y="788431"/>
            <a:ext cx="6182014" cy="271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988161"/>
      </p:ext>
    </p:extLst>
  </p:cSld>
  <p:clrMapOvr>
    <a:masterClrMapping/>
  </p:clrMapOvr>
  <p:transition spd="slow" advTm="175370">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B418C-614E-4710-25F7-B9745140F35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7747F17-3373-80B2-162B-3CB43E66F73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EAC9D184-D921-DAD2-5F24-E2B93D83AF13}"/>
              </a:ext>
            </a:extLst>
          </p:cNvPr>
          <p:cNvSpPr/>
          <p:nvPr/>
        </p:nvSpPr>
        <p:spPr>
          <a:xfrm>
            <a:off x="1276421" y="1558246"/>
            <a:ext cx="4222539" cy="4093428"/>
          </a:xfrm>
          <a:prstGeom prst="rect">
            <a:avLst/>
          </a:prstGeom>
        </p:spPr>
        <p:txBody>
          <a:bodyPr wrap="square">
            <a:spAutoFit/>
          </a:bodyPr>
          <a:lstStyle/>
          <a:p>
            <a:pPr algn="just"/>
            <a:r>
              <a:rPr lang="en-US" sz="2000" b="1" dirty="0">
                <a:solidFill>
                  <a:srgbClr val="050E17"/>
                </a:solidFill>
              </a:rPr>
              <a:t>7. Be willing to compromise and </a:t>
            </a:r>
            <a:r>
              <a:rPr lang="en-US" sz="2000" b="1" dirty="0">
                <a:solidFill>
                  <a:srgbClr val="000000"/>
                </a:solidFill>
              </a:rPr>
              <a:t>Flexibility</a:t>
            </a:r>
          </a:p>
          <a:p>
            <a:pPr algn="just"/>
            <a:endParaRPr lang="en-US" sz="2000" dirty="0">
              <a:solidFill>
                <a:srgbClr val="000000"/>
              </a:solidFill>
            </a:endParaRPr>
          </a:p>
          <a:p>
            <a:pPr algn="just"/>
            <a:r>
              <a:rPr lang="en-US" sz="2000" dirty="0">
                <a:solidFill>
                  <a:srgbClr val="000000"/>
                </a:solidFill>
              </a:rPr>
              <a:t>Encourage parties to be open to making concessions and finding middle ground to reach an agreement that satisfies the interests of all parties.</a:t>
            </a:r>
          </a:p>
          <a:p>
            <a:pPr algn="just"/>
            <a:endParaRPr lang="en-US" sz="2000" dirty="0">
              <a:solidFill>
                <a:srgbClr val="050E17"/>
              </a:solidFill>
            </a:endParaRPr>
          </a:p>
          <a:p>
            <a:pPr algn="just"/>
            <a:r>
              <a:rPr lang="en-US" sz="2000" dirty="0">
                <a:solidFill>
                  <a:srgbClr val="050E17"/>
                </a:solidFill>
              </a:rPr>
              <a:t>Be prepared to compromise on less important issues in order to reach a mutually beneficial agreement. This can help to build trust and maintain relationships over the long term.</a:t>
            </a:r>
          </a:p>
        </p:txBody>
      </p:sp>
      <p:sp>
        <p:nvSpPr>
          <p:cNvPr id="17" name="TextBox 16">
            <a:extLst>
              <a:ext uri="{FF2B5EF4-FFF2-40B4-BE49-F238E27FC236}">
                <a16:creationId xmlns:a16="http://schemas.microsoft.com/office/drawing/2014/main" id="{BB10EC8C-2F61-849F-AC0A-EBDBCBC70A49}"/>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t>Negotiation ground rules</a:t>
            </a:r>
            <a:endParaRPr lang="en-US" sz="1600" b="1" dirty="0">
              <a:cs typeface="Tajawal Medium" panose="00000600000000000000" pitchFamily="2" charset="-78"/>
            </a:endParaRPr>
          </a:p>
        </p:txBody>
      </p:sp>
      <p:sp>
        <p:nvSpPr>
          <p:cNvPr id="18" name="Rectangle 17">
            <a:extLst>
              <a:ext uri="{FF2B5EF4-FFF2-40B4-BE49-F238E27FC236}">
                <a16:creationId xmlns:a16="http://schemas.microsoft.com/office/drawing/2014/main" id="{12BF428D-DA06-60E9-0943-BF65BAEAF029}"/>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18E0A299-ACAF-6BD3-9F6C-75014C9AA4E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CBF084A-37BD-C790-B9E9-340F25C763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03EC4DFE-2C49-4C68-273E-841109C4FF2B}"/>
              </a:ext>
            </a:extLst>
          </p:cNvPr>
          <p:cNvSpPr>
            <a:spLocks noGrp="1"/>
          </p:cNvSpPr>
          <p:nvPr>
            <p:ph type="pic" sz="quarter" idx="10"/>
          </p:nvPr>
        </p:nvSpPr>
        <p:spPr/>
      </p:sp>
      <p:pic>
        <p:nvPicPr>
          <p:cNvPr id="1026" name="Picture 2" descr="What are the Rules of Negotiation">
            <a:extLst>
              <a:ext uri="{FF2B5EF4-FFF2-40B4-BE49-F238E27FC236}">
                <a16:creationId xmlns:a16="http://schemas.microsoft.com/office/drawing/2014/main" id="{0AD80AE4-7B57-7B65-44AC-187D2174B5B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53"/>
          <a:stretch>
            <a:fillRect/>
          </a:stretch>
        </p:blipFill>
        <p:spPr bwMode="auto">
          <a:xfrm>
            <a:off x="5829555" y="788431"/>
            <a:ext cx="6182014" cy="271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5941580"/>
      </p:ext>
    </p:extLst>
  </p:cSld>
  <p:clrMapOvr>
    <a:masterClrMapping/>
  </p:clrMapOvr>
  <p:transition spd="slow" advTm="128048">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8C58B-6744-11B5-3A05-1F938655A91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DD75FDB-702A-ED99-9D2B-36137469BAC7}"/>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C87EF013-8464-F3E3-BFC0-D92E3412408B}"/>
              </a:ext>
            </a:extLst>
          </p:cNvPr>
          <p:cNvSpPr/>
          <p:nvPr/>
        </p:nvSpPr>
        <p:spPr>
          <a:xfrm>
            <a:off x="1333001" y="2324037"/>
            <a:ext cx="4222539" cy="3170099"/>
          </a:xfrm>
          <a:prstGeom prst="rect">
            <a:avLst/>
          </a:prstGeom>
        </p:spPr>
        <p:txBody>
          <a:bodyPr wrap="square">
            <a:spAutoFit/>
          </a:bodyPr>
          <a:lstStyle/>
          <a:p>
            <a:pPr algn="just"/>
            <a:r>
              <a:rPr lang="en-US" sz="2000" b="1" dirty="0">
                <a:solidFill>
                  <a:srgbClr val="000000"/>
                </a:solidFill>
              </a:rPr>
              <a:t>8. Time Management</a:t>
            </a:r>
          </a:p>
          <a:p>
            <a:pPr algn="just"/>
            <a:endParaRPr lang="en-US" sz="2000" dirty="0">
              <a:solidFill>
                <a:srgbClr val="000000"/>
              </a:solidFill>
            </a:endParaRPr>
          </a:p>
          <a:p>
            <a:pPr algn="just"/>
            <a:r>
              <a:rPr lang="en-US" sz="2000" dirty="0">
                <a:solidFill>
                  <a:srgbClr val="000000"/>
                </a:solidFill>
              </a:rPr>
              <a:t>Agree upon time management guidelines to ensure efficient use of time during the negotiation process. Establish clear timeframes for discussions, breaks, and decision-making to keep the negotiation on track.</a:t>
            </a:r>
          </a:p>
          <a:p>
            <a:pPr algn="just"/>
            <a:endParaRPr lang="en-US" sz="2000" dirty="0">
              <a:solidFill>
                <a:srgbClr val="050E17"/>
              </a:solidFill>
            </a:endParaRPr>
          </a:p>
        </p:txBody>
      </p:sp>
      <p:sp>
        <p:nvSpPr>
          <p:cNvPr id="17" name="TextBox 16">
            <a:extLst>
              <a:ext uri="{FF2B5EF4-FFF2-40B4-BE49-F238E27FC236}">
                <a16:creationId xmlns:a16="http://schemas.microsoft.com/office/drawing/2014/main" id="{A94F003D-CEAF-5F68-72A9-1BEAC9966AD8}"/>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t>Negotiation ground rules</a:t>
            </a:r>
            <a:endParaRPr lang="en-US" sz="1600" b="1" dirty="0">
              <a:cs typeface="Tajawal Medium" panose="00000600000000000000" pitchFamily="2" charset="-78"/>
            </a:endParaRPr>
          </a:p>
        </p:txBody>
      </p:sp>
      <p:sp>
        <p:nvSpPr>
          <p:cNvPr id="18" name="Rectangle 17">
            <a:extLst>
              <a:ext uri="{FF2B5EF4-FFF2-40B4-BE49-F238E27FC236}">
                <a16:creationId xmlns:a16="http://schemas.microsoft.com/office/drawing/2014/main" id="{3B165A86-F72D-327B-1C87-F85FF06D5EEF}"/>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07F52FA0-905C-0231-F8DA-E6EB05F85C2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2902A55-EE1D-F904-68D5-AD5F1A89B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A6C8F58C-DB44-DF4D-AFFF-D3EB579F4B8C}"/>
              </a:ext>
            </a:extLst>
          </p:cNvPr>
          <p:cNvSpPr>
            <a:spLocks noGrp="1"/>
          </p:cNvSpPr>
          <p:nvPr>
            <p:ph type="pic" sz="quarter" idx="10"/>
          </p:nvPr>
        </p:nvSpPr>
        <p:spPr/>
      </p:sp>
      <p:pic>
        <p:nvPicPr>
          <p:cNvPr id="1026" name="Picture 2" descr="What are the Rules of Negotiation">
            <a:extLst>
              <a:ext uri="{FF2B5EF4-FFF2-40B4-BE49-F238E27FC236}">
                <a16:creationId xmlns:a16="http://schemas.microsoft.com/office/drawing/2014/main" id="{278CE5F3-E71E-389D-2741-5476C296D19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53"/>
          <a:stretch>
            <a:fillRect/>
          </a:stretch>
        </p:blipFill>
        <p:spPr bwMode="auto">
          <a:xfrm>
            <a:off x="5829555" y="788431"/>
            <a:ext cx="6182014" cy="271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1364885"/>
      </p:ext>
    </p:extLst>
  </p:cSld>
  <p:clrMapOvr>
    <a:masterClrMapping/>
  </p:clrMapOvr>
  <p:transition spd="slow" advTm="157560">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C27BB1-3C84-FE84-B99F-FE761B67EFB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59E4316-9437-B104-A3FC-91AAFBF19732}"/>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ED7A2D43-BE93-875C-F20E-7EB9C5301379}"/>
              </a:ext>
            </a:extLst>
          </p:cNvPr>
          <p:cNvSpPr/>
          <p:nvPr/>
        </p:nvSpPr>
        <p:spPr>
          <a:xfrm>
            <a:off x="1333001" y="2324037"/>
            <a:ext cx="4222539" cy="3170099"/>
          </a:xfrm>
          <a:prstGeom prst="rect">
            <a:avLst/>
          </a:prstGeom>
        </p:spPr>
        <p:txBody>
          <a:bodyPr wrap="square">
            <a:spAutoFit/>
          </a:bodyPr>
          <a:lstStyle/>
          <a:p>
            <a:pPr algn="just"/>
            <a:r>
              <a:rPr lang="en-US" sz="2000" b="1" dirty="0">
                <a:solidFill>
                  <a:srgbClr val="000000"/>
                </a:solidFill>
              </a:rPr>
              <a:t>9. Confidentiality </a:t>
            </a:r>
          </a:p>
          <a:p>
            <a:pPr algn="just"/>
            <a:endParaRPr lang="en-US" sz="2000" dirty="0">
              <a:solidFill>
                <a:srgbClr val="000000"/>
              </a:solidFill>
            </a:endParaRPr>
          </a:p>
          <a:p>
            <a:pPr algn="just"/>
            <a:r>
              <a:rPr lang="en-US" sz="2000" dirty="0">
                <a:solidFill>
                  <a:srgbClr val="000000"/>
                </a:solidFill>
              </a:rPr>
              <a:t>Establish guidelines for maintaining confidentiality, especially when sensitive or proprietary information is being shared. Ensure that all parties understand the need to protect confidential information disclosed during the negotiation.</a:t>
            </a:r>
          </a:p>
          <a:p>
            <a:pPr algn="just"/>
            <a:endParaRPr lang="en-US" sz="2000" dirty="0">
              <a:solidFill>
                <a:srgbClr val="050E17"/>
              </a:solidFill>
            </a:endParaRPr>
          </a:p>
        </p:txBody>
      </p:sp>
      <p:sp>
        <p:nvSpPr>
          <p:cNvPr id="17" name="TextBox 16">
            <a:extLst>
              <a:ext uri="{FF2B5EF4-FFF2-40B4-BE49-F238E27FC236}">
                <a16:creationId xmlns:a16="http://schemas.microsoft.com/office/drawing/2014/main" id="{397DB325-22A0-C034-7BA5-4CC7957E5E5D}"/>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t>Negotiation ground rules</a:t>
            </a:r>
            <a:endParaRPr lang="en-US" sz="1600" b="1" dirty="0">
              <a:cs typeface="Tajawal Medium" panose="00000600000000000000" pitchFamily="2" charset="-78"/>
            </a:endParaRPr>
          </a:p>
        </p:txBody>
      </p:sp>
      <p:sp>
        <p:nvSpPr>
          <p:cNvPr id="18" name="Rectangle 17">
            <a:extLst>
              <a:ext uri="{FF2B5EF4-FFF2-40B4-BE49-F238E27FC236}">
                <a16:creationId xmlns:a16="http://schemas.microsoft.com/office/drawing/2014/main" id="{8E19AD98-1520-E349-1FC6-26A05CCC1FC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536C4DA1-4A97-95AC-2754-8DFFBA2A58B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777E2CC-EB9D-7ED0-A5F4-79AD82E1F6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17C53319-A581-870D-AB74-1E2A8484E22B}"/>
              </a:ext>
            </a:extLst>
          </p:cNvPr>
          <p:cNvSpPr>
            <a:spLocks noGrp="1"/>
          </p:cNvSpPr>
          <p:nvPr>
            <p:ph type="pic" sz="quarter" idx="10"/>
          </p:nvPr>
        </p:nvSpPr>
        <p:spPr/>
      </p:sp>
      <p:pic>
        <p:nvPicPr>
          <p:cNvPr id="1026" name="Picture 2" descr="What are the Rules of Negotiation">
            <a:extLst>
              <a:ext uri="{FF2B5EF4-FFF2-40B4-BE49-F238E27FC236}">
                <a16:creationId xmlns:a16="http://schemas.microsoft.com/office/drawing/2014/main" id="{ECA2EBD1-9EC7-9E16-2771-A30323D6C43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53"/>
          <a:stretch>
            <a:fillRect/>
          </a:stretch>
        </p:blipFill>
        <p:spPr bwMode="auto">
          <a:xfrm>
            <a:off x="5829555" y="788431"/>
            <a:ext cx="6182014" cy="271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5783342"/>
      </p:ext>
    </p:extLst>
  </p:cSld>
  <p:clrMapOvr>
    <a:masterClrMapping/>
  </p:clrMapOvr>
  <p:transition spd="slow" advTm="125610">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328BA7-7088-C523-F115-011CFED5D4C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BD8FB7A-4627-9F00-00E1-E8ED94EAAFB1}"/>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527C6FFA-94C0-99E3-C175-5BFFA4FA0DB3}"/>
              </a:ext>
            </a:extLst>
          </p:cNvPr>
          <p:cNvSpPr/>
          <p:nvPr/>
        </p:nvSpPr>
        <p:spPr>
          <a:xfrm>
            <a:off x="1333001" y="2324037"/>
            <a:ext cx="4222539" cy="2554545"/>
          </a:xfrm>
          <a:prstGeom prst="rect">
            <a:avLst/>
          </a:prstGeom>
        </p:spPr>
        <p:txBody>
          <a:bodyPr wrap="square">
            <a:spAutoFit/>
          </a:bodyPr>
          <a:lstStyle/>
          <a:p>
            <a:pPr algn="just"/>
            <a:r>
              <a:rPr lang="en-US" sz="2000" b="1" dirty="0">
                <a:solidFill>
                  <a:srgbClr val="050E17"/>
                </a:solidFill>
                <a:latin typeface="-apple-system"/>
              </a:rPr>
              <a:t>10. Be creative</a:t>
            </a:r>
            <a:r>
              <a:rPr lang="en-US" sz="2000" dirty="0">
                <a:solidFill>
                  <a:srgbClr val="050E17"/>
                </a:solidFill>
                <a:latin typeface="-apple-system"/>
              </a:rPr>
              <a:t> </a:t>
            </a:r>
          </a:p>
          <a:p>
            <a:pPr algn="just"/>
            <a:endParaRPr lang="en-US" sz="2000" dirty="0">
              <a:solidFill>
                <a:srgbClr val="050E17"/>
              </a:solidFill>
              <a:latin typeface="-apple-system"/>
            </a:endParaRPr>
          </a:p>
          <a:p>
            <a:pPr algn="just"/>
            <a:r>
              <a:rPr lang="en-US" sz="2000" dirty="0">
                <a:solidFill>
                  <a:srgbClr val="050E17"/>
                </a:solidFill>
                <a:latin typeface="-apple-system"/>
              </a:rPr>
              <a:t>Engagement often involves finding creative solutions that meet the needs of all parties. Be open to exploring new and innovative approaches, and look for win-win solutions that create value for all parties.</a:t>
            </a:r>
          </a:p>
        </p:txBody>
      </p:sp>
      <p:sp>
        <p:nvSpPr>
          <p:cNvPr id="17" name="TextBox 16">
            <a:extLst>
              <a:ext uri="{FF2B5EF4-FFF2-40B4-BE49-F238E27FC236}">
                <a16:creationId xmlns:a16="http://schemas.microsoft.com/office/drawing/2014/main" id="{E0DB7118-77D1-BF8B-48DC-08E6D4DC278C}"/>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t>Negotiation ground rules</a:t>
            </a:r>
            <a:endParaRPr lang="en-US" sz="1600" b="1" dirty="0">
              <a:cs typeface="Tajawal Medium" panose="00000600000000000000" pitchFamily="2" charset="-78"/>
            </a:endParaRPr>
          </a:p>
        </p:txBody>
      </p:sp>
      <p:sp>
        <p:nvSpPr>
          <p:cNvPr id="18" name="Rectangle 17">
            <a:extLst>
              <a:ext uri="{FF2B5EF4-FFF2-40B4-BE49-F238E27FC236}">
                <a16:creationId xmlns:a16="http://schemas.microsoft.com/office/drawing/2014/main" id="{E5799995-844E-B366-93F5-53E969F5099A}"/>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0CA5266A-338A-BFF3-9A39-6348E910629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2C1476F-ED4A-9210-2938-F5CB42357E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8EDA206A-38B1-3F36-C3F7-121370DFECD8}"/>
              </a:ext>
            </a:extLst>
          </p:cNvPr>
          <p:cNvSpPr>
            <a:spLocks noGrp="1"/>
          </p:cNvSpPr>
          <p:nvPr>
            <p:ph type="pic" sz="quarter" idx="10"/>
          </p:nvPr>
        </p:nvSpPr>
        <p:spPr/>
      </p:sp>
      <p:pic>
        <p:nvPicPr>
          <p:cNvPr id="1026" name="Picture 2" descr="What are the Rules of Negotiation">
            <a:extLst>
              <a:ext uri="{FF2B5EF4-FFF2-40B4-BE49-F238E27FC236}">
                <a16:creationId xmlns:a16="http://schemas.microsoft.com/office/drawing/2014/main" id="{A29FFCC6-1717-A935-4DD4-1B7FE1A3AF3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53"/>
          <a:stretch>
            <a:fillRect/>
          </a:stretch>
        </p:blipFill>
        <p:spPr bwMode="auto">
          <a:xfrm>
            <a:off x="5829555" y="788431"/>
            <a:ext cx="6182014" cy="271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3291757"/>
      </p:ext>
    </p:extLst>
  </p:cSld>
  <p:clrMapOvr>
    <a:masterClrMapping/>
  </p:clrMapOvr>
  <p:transition spd="slow" advTm="134642">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7061E4-5D76-165D-F382-CB5D4406F14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8FFE833-ED62-1A08-E575-A7DE5D5A7BB2}"/>
              </a:ext>
            </a:extLst>
          </p:cNvPr>
          <p:cNvSpPr/>
          <p:nvPr/>
        </p:nvSpPr>
        <p:spPr>
          <a:xfrm>
            <a:off x="462084" y="1397680"/>
            <a:ext cx="5627362"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A56695AD-7062-1A2A-1A8C-E212692C23F5}"/>
              </a:ext>
            </a:extLst>
          </p:cNvPr>
          <p:cNvSpPr/>
          <p:nvPr/>
        </p:nvSpPr>
        <p:spPr>
          <a:xfrm>
            <a:off x="588579" y="1430348"/>
            <a:ext cx="4910381" cy="4401205"/>
          </a:xfrm>
          <a:prstGeom prst="rect">
            <a:avLst/>
          </a:prstGeom>
        </p:spPr>
        <p:txBody>
          <a:bodyPr wrap="square">
            <a:spAutoFit/>
          </a:bodyPr>
          <a:lstStyle/>
          <a:p>
            <a:pPr algn="just"/>
            <a:r>
              <a:rPr lang="en-US" sz="2000" b="1" dirty="0">
                <a:solidFill>
                  <a:srgbClr val="050E17"/>
                </a:solidFill>
              </a:rPr>
              <a:t>11. Build relationships and follow up your deal</a:t>
            </a:r>
            <a:r>
              <a:rPr lang="en-US" sz="2000" dirty="0">
                <a:solidFill>
                  <a:srgbClr val="050E17"/>
                </a:solidFill>
              </a:rPr>
              <a:t> </a:t>
            </a:r>
          </a:p>
          <a:p>
            <a:pPr algn="just"/>
            <a:endParaRPr lang="en-US" sz="2000" dirty="0">
              <a:solidFill>
                <a:srgbClr val="050E17"/>
              </a:solidFill>
            </a:endParaRPr>
          </a:p>
          <a:p>
            <a:pPr algn="just"/>
            <a:r>
              <a:rPr lang="en-US" sz="2000" dirty="0">
                <a:solidFill>
                  <a:srgbClr val="050E17"/>
                </a:solidFill>
              </a:rPr>
              <a:t>Building relationships with stakeholders is critical to successful engagement. Focus on building trust and rapport with stakeholders, and look for opportunities to create value for both parties.</a:t>
            </a:r>
          </a:p>
          <a:p>
            <a:pPr algn="just"/>
            <a:endParaRPr lang="en-US" sz="2000" dirty="0">
              <a:solidFill>
                <a:srgbClr val="050E17"/>
              </a:solidFill>
            </a:endParaRPr>
          </a:p>
          <a:p>
            <a:pPr algn="just"/>
            <a:r>
              <a:rPr lang="en-US" sz="2000" dirty="0">
                <a:solidFill>
                  <a:srgbClr val="050E17"/>
                </a:solidFill>
              </a:rPr>
              <a:t>Once an agreement has been reached, follow up with stakeholders to ensure that both parties are meeting their obligations. This can help to build trust and maintain relationships over the long term.</a:t>
            </a:r>
          </a:p>
        </p:txBody>
      </p:sp>
      <p:sp>
        <p:nvSpPr>
          <p:cNvPr id="17" name="TextBox 16">
            <a:extLst>
              <a:ext uri="{FF2B5EF4-FFF2-40B4-BE49-F238E27FC236}">
                <a16:creationId xmlns:a16="http://schemas.microsoft.com/office/drawing/2014/main" id="{D7B1C2B2-94FC-0C2C-9699-BD5855D7537F}"/>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t>Negotiation ground rules</a:t>
            </a:r>
            <a:endParaRPr lang="en-US" sz="1600" b="1" dirty="0">
              <a:cs typeface="Tajawal Medium" panose="00000600000000000000" pitchFamily="2" charset="-78"/>
            </a:endParaRPr>
          </a:p>
        </p:txBody>
      </p:sp>
      <p:sp>
        <p:nvSpPr>
          <p:cNvPr id="18" name="Rectangle 17">
            <a:extLst>
              <a:ext uri="{FF2B5EF4-FFF2-40B4-BE49-F238E27FC236}">
                <a16:creationId xmlns:a16="http://schemas.microsoft.com/office/drawing/2014/main" id="{89EE62D4-BA83-8D38-5C83-CBF82D66AA8D}"/>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F3E67D69-C5AA-BD37-39E4-B78EA047C89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0EEDD33-DE4B-1BB3-3B00-C3C64DD7D4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BF8ACEA5-7735-9769-4932-0DF36FD8DC65}"/>
              </a:ext>
            </a:extLst>
          </p:cNvPr>
          <p:cNvSpPr>
            <a:spLocks noGrp="1"/>
          </p:cNvSpPr>
          <p:nvPr>
            <p:ph type="pic" sz="quarter" idx="10"/>
          </p:nvPr>
        </p:nvSpPr>
        <p:spPr/>
      </p:sp>
      <p:pic>
        <p:nvPicPr>
          <p:cNvPr id="1026" name="Picture 2" descr="What are the Rules of Negotiation">
            <a:extLst>
              <a:ext uri="{FF2B5EF4-FFF2-40B4-BE49-F238E27FC236}">
                <a16:creationId xmlns:a16="http://schemas.microsoft.com/office/drawing/2014/main" id="{E72EAEEC-6002-8B66-D53C-F1548C2F85A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53"/>
          <a:stretch>
            <a:fillRect/>
          </a:stretch>
        </p:blipFill>
        <p:spPr bwMode="auto">
          <a:xfrm>
            <a:off x="5829555" y="788431"/>
            <a:ext cx="6182014" cy="271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0530964"/>
      </p:ext>
    </p:extLst>
  </p:cSld>
  <p:clrMapOvr>
    <a:masterClrMapping/>
  </p:clrMapOvr>
  <p:transition spd="slow" advTm="148402">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FC494A-4B3C-8B17-EA9A-9DFB2F34C73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44AE86F-4C51-997A-EA23-327ED64556D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B5D28278-9CF8-81FC-DFF8-57B3B3C12C7A}"/>
              </a:ext>
            </a:extLst>
          </p:cNvPr>
          <p:cNvSpPr/>
          <p:nvPr/>
        </p:nvSpPr>
        <p:spPr>
          <a:xfrm>
            <a:off x="1333001" y="2324037"/>
            <a:ext cx="4222539" cy="2729337"/>
          </a:xfrm>
          <a:prstGeom prst="rect">
            <a:avLst/>
          </a:prstGeom>
        </p:spPr>
        <p:txBody>
          <a:bodyPr wrap="square">
            <a:spAutoFit/>
          </a:bodyPr>
          <a:lstStyle/>
          <a:p>
            <a:pPr algn="ctr">
              <a:lnSpc>
                <a:spcPct val="120000"/>
              </a:lnSpc>
            </a:pPr>
            <a:r>
              <a:rPr lang="en-US" b="1" dirty="0"/>
              <a:t>Emotional control is crucial in negotiation, allowing you to stay focused on your goals, understand your counterpart's perspective, and make rational decisions. By managing your emotions, you can avoid impulsive reactions, build rapport, and ultimately achieve more favorable outcomes. </a:t>
            </a:r>
            <a:endParaRPr lang="en-US" sz="2000" b="1" dirty="0"/>
          </a:p>
        </p:txBody>
      </p:sp>
      <p:sp>
        <p:nvSpPr>
          <p:cNvPr id="17" name="TextBox 16">
            <a:extLst>
              <a:ext uri="{FF2B5EF4-FFF2-40B4-BE49-F238E27FC236}">
                <a16:creationId xmlns:a16="http://schemas.microsoft.com/office/drawing/2014/main" id="{700B7EEB-352E-C420-4766-99D17BE33F21}"/>
              </a:ext>
            </a:extLst>
          </p:cNvPr>
          <p:cNvSpPr txBox="1"/>
          <p:nvPr/>
        </p:nvSpPr>
        <p:spPr>
          <a:xfrm>
            <a:off x="6944248" y="3996751"/>
            <a:ext cx="4113898" cy="830997"/>
          </a:xfrm>
          <a:prstGeom prst="rect">
            <a:avLst/>
          </a:prstGeom>
          <a:noFill/>
        </p:spPr>
        <p:txBody>
          <a:bodyPr wrap="square" rtlCol="0">
            <a:spAutoFit/>
          </a:bodyPr>
          <a:lstStyle/>
          <a:p>
            <a:pPr algn="ctr"/>
            <a:r>
              <a:rPr lang="en-US" sz="2400" b="1" dirty="0">
                <a:solidFill>
                  <a:srgbClr val="2D3956"/>
                </a:solidFill>
                <a:cs typeface="Tajawal Medium" panose="00000600000000000000" pitchFamily="2" charset="-78"/>
              </a:rPr>
              <a:t>Emotional Control </a:t>
            </a:r>
          </a:p>
          <a:p>
            <a:pPr algn="ctr"/>
            <a:r>
              <a:rPr lang="en-US" sz="2400" b="1" dirty="0">
                <a:solidFill>
                  <a:srgbClr val="2D3956"/>
                </a:solidFill>
                <a:cs typeface="Tajawal Medium" panose="00000600000000000000" pitchFamily="2" charset="-78"/>
              </a:rPr>
              <a:t>in Negotiation </a:t>
            </a:r>
          </a:p>
        </p:txBody>
      </p:sp>
      <p:sp>
        <p:nvSpPr>
          <p:cNvPr id="18" name="Rectangle 17">
            <a:extLst>
              <a:ext uri="{FF2B5EF4-FFF2-40B4-BE49-F238E27FC236}">
                <a16:creationId xmlns:a16="http://schemas.microsoft.com/office/drawing/2014/main" id="{8962678E-BF68-E973-8AD0-A14734A4EF25}"/>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0C9502A5-294C-B689-250D-96FECF6A7AC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8EF42DA-7CF5-C29B-2338-076D2F8406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13E270AE-3707-B78E-372C-129E9B270C89}"/>
              </a:ext>
            </a:extLst>
          </p:cNvPr>
          <p:cNvSpPr>
            <a:spLocks noGrp="1"/>
          </p:cNvSpPr>
          <p:nvPr>
            <p:ph type="pic" sz="quarter" idx="10"/>
          </p:nvPr>
        </p:nvSpPr>
        <p:spPr/>
      </p:sp>
      <p:pic>
        <p:nvPicPr>
          <p:cNvPr id="2050" name="Picture 2">
            <a:extLst>
              <a:ext uri="{FF2B5EF4-FFF2-40B4-BE49-F238E27FC236}">
                <a16:creationId xmlns:a16="http://schemas.microsoft.com/office/drawing/2014/main" id="{27D4BF80-451E-1C73-A151-09E098DCEA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9876" y="775686"/>
            <a:ext cx="5427293" cy="2729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5127275"/>
      </p:ext>
    </p:extLst>
  </p:cSld>
  <p:clrMapOvr>
    <a:masterClrMapping/>
  </p:clrMapOvr>
  <p:transition spd="slow" advTm="136483">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1938992"/>
          </a:xfrm>
          <a:prstGeom prst="rect">
            <a:avLst/>
          </a:prstGeom>
          <a:noFill/>
        </p:spPr>
        <p:txBody>
          <a:bodyPr wrap="square" rtlCol="0">
            <a:spAutoFit/>
          </a:bodyPr>
          <a:lstStyle/>
          <a:p>
            <a:pPr algn="ctr"/>
            <a:r>
              <a:rPr lang="en-US" sz="2400" b="1" dirty="0"/>
              <a:t>Emotional control in negotiation is crucial for achieving positive outcomes. By managing your own emotions and being attuned to those of your counterpart, you can navigate challenging situations, build rapport, and reach mutually beneficial agreements. Failing to manage emotions can lead to irrational decisions, damaged relationships, and missed opportunities</a:t>
            </a:r>
            <a:endParaRPr lang="en-US" sz="2000" b="1"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69473"/>
    </mc:Choice>
    <mc:Fallback xmlns="">
      <p:transition advTm="16947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E8AAD1-FDD2-4E4C-811A-653606E15F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D21439-A049-654B-1AD0-0010F1610CB1}"/>
              </a:ext>
            </a:extLst>
          </p:cNvPr>
          <p:cNvSpPr/>
          <p:nvPr/>
        </p:nvSpPr>
        <p:spPr>
          <a:xfrm>
            <a:off x="231228" y="1518395"/>
            <a:ext cx="11670352" cy="52187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87D404E-C9DC-45E2-9366-59AEDB91DC77}"/>
              </a:ext>
            </a:extLst>
          </p:cNvPr>
          <p:cNvSpPr/>
          <p:nvPr/>
        </p:nvSpPr>
        <p:spPr>
          <a:xfrm>
            <a:off x="59771" y="64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E4E14DFE-4343-F838-83AB-A9A63FF944C2}"/>
              </a:ext>
            </a:extLst>
          </p:cNvPr>
          <p:cNvSpPr txBox="1"/>
          <p:nvPr/>
        </p:nvSpPr>
        <p:spPr>
          <a:xfrm>
            <a:off x="339651" y="2142603"/>
            <a:ext cx="11512697" cy="3970318"/>
          </a:xfrm>
          <a:prstGeom prst="rect">
            <a:avLst/>
          </a:prstGeom>
          <a:noFill/>
        </p:spPr>
        <p:txBody>
          <a:bodyPr wrap="square" rtlCol="0">
            <a:spAutoFit/>
          </a:bodyPr>
          <a:lstStyle/>
          <a:p>
            <a:pPr algn="just"/>
            <a:r>
              <a:rPr lang="en-US" b="1" dirty="0"/>
              <a:t>Improved Decision-Making: </a:t>
            </a:r>
            <a:r>
              <a:rPr lang="en-US" dirty="0"/>
              <a:t>When emotions are controlled, negotiators can make more rational and strategic decisions, leading to better outcomes. </a:t>
            </a:r>
          </a:p>
          <a:p>
            <a:pPr algn="just"/>
            <a:endParaRPr lang="en-US" dirty="0"/>
          </a:p>
          <a:p>
            <a:pPr algn="just"/>
            <a:r>
              <a:rPr lang="en-US" b="1" dirty="0"/>
              <a:t>Stronger Relationships: </a:t>
            </a:r>
            <a:r>
              <a:rPr lang="en-US" dirty="0"/>
              <a:t>By demonstrating empathy and understanding, negotiators can build trust and rapport with their counterparts, fostering long-term relationships. </a:t>
            </a:r>
          </a:p>
          <a:p>
            <a:pPr algn="just"/>
            <a:endParaRPr lang="en-US" dirty="0"/>
          </a:p>
          <a:p>
            <a:pPr algn="just"/>
            <a:r>
              <a:rPr lang="en-US" b="1" dirty="0"/>
              <a:t>Effective Communication: </a:t>
            </a:r>
            <a:r>
              <a:rPr lang="en-US" dirty="0"/>
              <a:t>Emotional intelligence allows negotiators to better understand and respond to the needs and concerns of their counterparts, leading to clearer communication and more productive discussions. </a:t>
            </a:r>
          </a:p>
          <a:p>
            <a:pPr algn="just"/>
            <a:endParaRPr lang="en-US" dirty="0"/>
          </a:p>
          <a:p>
            <a:pPr algn="just"/>
            <a:r>
              <a:rPr lang="en-US" b="1" dirty="0"/>
              <a:t>Increased Value Creation: </a:t>
            </a:r>
            <a:r>
              <a:rPr lang="en-US" dirty="0"/>
              <a:t>By understanding the emotional landscape of the negotiation, negotiators can identify opportunities for mutual gain and create value for all parties involved.</a:t>
            </a:r>
          </a:p>
          <a:p>
            <a:pPr algn="just"/>
            <a:endParaRPr lang="en-US" dirty="0"/>
          </a:p>
          <a:p>
            <a:pPr algn="just" fontAlgn="ctr"/>
            <a:r>
              <a:rPr lang="en-US" b="1" dirty="0"/>
              <a:t>Reduced Conflict: </a:t>
            </a:r>
            <a:r>
              <a:rPr lang="en-US" dirty="0"/>
              <a:t>Emotional control helps to de-escalate tense situations and prevent conflicts from spiraling out of control, leading to more positive and constructive negotiations.</a:t>
            </a:r>
          </a:p>
        </p:txBody>
      </p:sp>
      <p:pic>
        <p:nvPicPr>
          <p:cNvPr id="7" name="Graphic 21">
            <a:extLst>
              <a:ext uri="{FF2B5EF4-FFF2-40B4-BE49-F238E27FC236}">
                <a16:creationId xmlns:a16="http://schemas.microsoft.com/office/drawing/2014/main" id="{772B210E-CA2B-4F34-B12D-38B963F316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9AD4AB1-61A0-0B21-76B2-CDC4E32A1D9C}"/>
              </a:ext>
            </a:extLst>
          </p:cNvPr>
          <p:cNvSpPr txBox="1"/>
          <p:nvPr/>
        </p:nvSpPr>
        <p:spPr>
          <a:xfrm>
            <a:off x="1629103" y="971833"/>
            <a:ext cx="6926317" cy="461665"/>
          </a:xfrm>
          <a:prstGeom prst="rect">
            <a:avLst/>
          </a:prstGeom>
          <a:noFill/>
        </p:spPr>
        <p:txBody>
          <a:bodyPr wrap="square">
            <a:spAutoFit/>
          </a:bodyPr>
          <a:lstStyle/>
          <a:p>
            <a:r>
              <a:rPr lang="en-US" sz="2400" b="1" dirty="0"/>
              <a:t>Why is Emotional Control Important in Negotiation?</a:t>
            </a:r>
          </a:p>
        </p:txBody>
      </p:sp>
    </p:spTree>
    <p:extLst>
      <p:ext uri="{BB962C8B-B14F-4D97-AF65-F5344CB8AC3E}">
        <p14:creationId xmlns:p14="http://schemas.microsoft.com/office/powerpoint/2010/main" val="2864293155"/>
      </p:ext>
    </p:extLst>
  </p:cSld>
  <p:clrMapOvr>
    <a:masterClrMapping/>
  </p:clrMapOvr>
  <mc:AlternateContent xmlns:mc="http://schemas.openxmlformats.org/markup-compatibility/2006" xmlns:p14="http://schemas.microsoft.com/office/powerpoint/2010/main">
    <mc:Choice Requires="p14">
      <p:transition p14:dur="10" advTm="209594"/>
    </mc:Choice>
    <mc:Fallback xmlns="">
      <p:transition advTm="20959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28BB0A-A4C9-1171-485B-088FCDE15D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7F7E0A-B0B8-B07E-D314-E0B34CC1BD61}"/>
              </a:ext>
            </a:extLst>
          </p:cNvPr>
          <p:cNvSpPr/>
          <p:nvPr/>
        </p:nvSpPr>
        <p:spPr>
          <a:xfrm>
            <a:off x="704193" y="1518396"/>
            <a:ext cx="10689022" cy="48508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CD5FB87-1ACA-A7A8-CF19-C6115BA87231}"/>
              </a:ext>
            </a:extLst>
          </p:cNvPr>
          <p:cNvSpPr/>
          <p:nvPr/>
        </p:nvSpPr>
        <p:spPr>
          <a:xfrm>
            <a:off x="59771" y="64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C4AAE8CD-2755-3838-775A-0836908A3A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a:extLst>
              <a:ext uri="{FF2B5EF4-FFF2-40B4-BE49-F238E27FC236}">
                <a16:creationId xmlns:a16="http://schemas.microsoft.com/office/drawing/2014/main" id="{C8998456-FA7A-B2A6-DAE3-D92B605BA1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3631" y="1681655"/>
            <a:ext cx="10205546" cy="44769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3984603"/>
      </p:ext>
    </p:extLst>
  </p:cSld>
  <p:clrMapOvr>
    <a:masterClrMapping/>
  </p:clrMapOvr>
  <mc:AlternateContent xmlns:mc="http://schemas.openxmlformats.org/markup-compatibility/2006" xmlns:p14="http://schemas.microsoft.com/office/powerpoint/2010/main">
    <mc:Choice Requires="p14">
      <p:transition p14:dur="10" advTm="163078"/>
    </mc:Choice>
    <mc:Fallback xmlns="">
      <p:transition advTm="16307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99B1A-8326-43EB-A549-321D859F42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2183A2-AA3E-A138-023B-48150AA63896}"/>
              </a:ext>
            </a:extLst>
          </p:cNvPr>
          <p:cNvSpPr/>
          <p:nvPr/>
        </p:nvSpPr>
        <p:spPr>
          <a:xfrm>
            <a:off x="704193" y="1518396"/>
            <a:ext cx="10689022" cy="48508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5A33552-0580-DEEC-F75E-896E8F9F13C1}"/>
              </a:ext>
            </a:extLst>
          </p:cNvPr>
          <p:cNvSpPr/>
          <p:nvPr/>
        </p:nvSpPr>
        <p:spPr>
          <a:xfrm>
            <a:off x="59771" y="64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EE309C65-1A30-3E99-EA66-CB715C9F60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50B1BEB7-36D3-DD8C-2860-DC27480D32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1663014"/>
            <a:ext cx="10268607" cy="45510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7307321"/>
      </p:ext>
    </p:extLst>
  </p:cSld>
  <p:clrMapOvr>
    <a:masterClrMapping/>
  </p:clrMapOvr>
  <mc:AlternateContent xmlns:mc="http://schemas.openxmlformats.org/markup-compatibility/2006" xmlns:p14="http://schemas.microsoft.com/office/powerpoint/2010/main">
    <mc:Choice Requires="p14">
      <p:transition p14:dur="10" advTm="182649"/>
    </mc:Choice>
    <mc:Fallback xmlns="">
      <p:transition advTm="18264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4EACCD-53AE-2318-B770-7BBEAC716D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00AFE7-7C69-D574-97A3-5D08F53FB09A}"/>
              </a:ext>
            </a:extLst>
          </p:cNvPr>
          <p:cNvSpPr/>
          <p:nvPr/>
        </p:nvSpPr>
        <p:spPr>
          <a:xfrm>
            <a:off x="231228" y="1518395"/>
            <a:ext cx="11670352" cy="52187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194DFA31-DEF6-5E00-C688-9B7443C9998D}"/>
              </a:ext>
            </a:extLst>
          </p:cNvPr>
          <p:cNvSpPr/>
          <p:nvPr/>
        </p:nvSpPr>
        <p:spPr>
          <a:xfrm>
            <a:off x="59771" y="64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860DA94F-A57C-15C4-5083-DAE3A5511BB6}"/>
              </a:ext>
            </a:extLst>
          </p:cNvPr>
          <p:cNvSpPr txBox="1"/>
          <p:nvPr/>
        </p:nvSpPr>
        <p:spPr>
          <a:xfrm>
            <a:off x="290420" y="1872856"/>
            <a:ext cx="11512697" cy="4801314"/>
          </a:xfrm>
          <a:prstGeom prst="rect">
            <a:avLst/>
          </a:prstGeom>
          <a:noFill/>
        </p:spPr>
        <p:txBody>
          <a:bodyPr wrap="square" rtlCol="0">
            <a:spAutoFit/>
          </a:bodyPr>
          <a:lstStyle/>
          <a:p>
            <a:r>
              <a:rPr lang="en-US" b="1" dirty="0"/>
              <a:t>Prepare Mentally: </a:t>
            </a:r>
            <a:r>
              <a:rPr lang="en-US" dirty="0"/>
              <a:t>Anticipate potential emotional triggers and develop strategies to manage them before they escalate. </a:t>
            </a:r>
          </a:p>
          <a:p>
            <a:r>
              <a:rPr lang="en-US" b="1" dirty="0"/>
              <a:t>Stay Detached: </a:t>
            </a:r>
            <a:r>
              <a:rPr lang="en-US" dirty="0"/>
              <a:t>Avoid becoming overly invested in the outcome of a single negotiation, maintaining a broader perspective. </a:t>
            </a:r>
          </a:p>
          <a:p>
            <a:r>
              <a:rPr lang="en-US" b="1" dirty="0"/>
              <a:t>Acknowledge and Validate: </a:t>
            </a:r>
            <a:r>
              <a:rPr lang="en-US" dirty="0"/>
              <a:t>Recognize and validate your own emotions and those of your counterpart, creating a space for understanding and empathy. </a:t>
            </a:r>
          </a:p>
          <a:p>
            <a:r>
              <a:rPr lang="en-US" b="1" dirty="0"/>
              <a:t>Reframe the Situation: </a:t>
            </a:r>
            <a:r>
              <a:rPr lang="en-US" dirty="0"/>
              <a:t>Instead of reacting emotionally to a perceived threat, reframe it as a source of valuable information. </a:t>
            </a:r>
          </a:p>
          <a:p>
            <a:r>
              <a:rPr lang="en-US" b="1" dirty="0"/>
              <a:t>Seek Support: </a:t>
            </a:r>
            <a:r>
              <a:rPr lang="en-US" dirty="0"/>
              <a:t>Venting to a trusted friend or colleague beforehand can help defuse potential triggers.</a:t>
            </a:r>
          </a:p>
          <a:p>
            <a:r>
              <a:rPr lang="en-US" b="1" dirty="0"/>
              <a:t>Use Emotions Strategically: </a:t>
            </a:r>
            <a:r>
              <a:rPr lang="en-US" dirty="0"/>
              <a:t>While emotional control is key, you can also use emotional expressions to your advantage, conveying information and building rapport. </a:t>
            </a:r>
          </a:p>
          <a:p>
            <a:r>
              <a:rPr lang="en-US" b="1" dirty="0"/>
              <a:t>Practice Active Listening: </a:t>
            </a:r>
            <a:r>
              <a:rPr lang="en-US" dirty="0"/>
              <a:t>Pay close attention to your counterpart's words and non-verbal cues to better understand their perspective and emotional state. </a:t>
            </a:r>
          </a:p>
          <a:p>
            <a:r>
              <a:rPr lang="en-US" b="1" dirty="0"/>
              <a:t>Be Mindful of Body Language: </a:t>
            </a:r>
            <a:r>
              <a:rPr lang="en-US" dirty="0"/>
              <a:t>Be aware of your own body language and how it might be interpreted by your counterpart. </a:t>
            </a:r>
          </a:p>
          <a:p>
            <a:r>
              <a:rPr lang="en-US" b="1" dirty="0"/>
              <a:t>Know Your BATNA: </a:t>
            </a:r>
            <a:r>
              <a:rPr lang="en-US" dirty="0"/>
              <a:t>Always be aware of your Best Alternative to a Negotiated Agreement (BATNA) to maintain leverage and avoid making concessions out of desperation. </a:t>
            </a:r>
          </a:p>
          <a:p>
            <a:r>
              <a:rPr lang="en-US" b="1" dirty="0"/>
              <a:t>Take Breaks: </a:t>
            </a:r>
            <a:r>
              <a:rPr lang="en-US" dirty="0"/>
              <a:t>If emotions become overwhelming, take a short break to regain composure and perspective.</a:t>
            </a:r>
          </a:p>
        </p:txBody>
      </p:sp>
      <p:pic>
        <p:nvPicPr>
          <p:cNvPr id="7" name="Graphic 21">
            <a:extLst>
              <a:ext uri="{FF2B5EF4-FFF2-40B4-BE49-F238E27FC236}">
                <a16:creationId xmlns:a16="http://schemas.microsoft.com/office/drawing/2014/main" id="{83F7C219-03B9-52E2-A00F-2EF0682FEE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74A7366-112F-9277-426D-D10826E67F32}"/>
              </a:ext>
            </a:extLst>
          </p:cNvPr>
          <p:cNvSpPr txBox="1"/>
          <p:nvPr/>
        </p:nvSpPr>
        <p:spPr>
          <a:xfrm>
            <a:off x="1629103" y="971833"/>
            <a:ext cx="6926317" cy="461665"/>
          </a:xfrm>
          <a:prstGeom prst="rect">
            <a:avLst/>
          </a:prstGeom>
          <a:noFill/>
        </p:spPr>
        <p:txBody>
          <a:bodyPr wrap="square">
            <a:spAutoFit/>
          </a:bodyPr>
          <a:lstStyle/>
          <a:p>
            <a:r>
              <a:rPr lang="en-US" sz="2400" b="1" dirty="0"/>
              <a:t>Strategies for Managing Emotions in Negotiation:</a:t>
            </a:r>
          </a:p>
        </p:txBody>
      </p:sp>
    </p:spTree>
    <p:extLst>
      <p:ext uri="{BB962C8B-B14F-4D97-AF65-F5344CB8AC3E}">
        <p14:creationId xmlns:p14="http://schemas.microsoft.com/office/powerpoint/2010/main" val="2677050606"/>
      </p:ext>
    </p:extLst>
  </p:cSld>
  <p:clrMapOvr>
    <a:masterClrMapping/>
  </p:clrMapOvr>
  <mc:AlternateContent xmlns:mc="http://schemas.openxmlformats.org/markup-compatibility/2006" xmlns:p14="http://schemas.microsoft.com/office/powerpoint/2010/main">
    <mc:Choice Requires="p14">
      <p:transition p14:dur="10" advTm="295981"/>
    </mc:Choice>
    <mc:Fallback xmlns="">
      <p:transition advTm="29598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D486B3-24B5-7850-DF9B-C7BEDFC76FA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E65577F-FE83-373E-6D31-D16A0C5F4623}"/>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C05D2C7B-5F08-E0BC-6C29-22A37837E9D1}"/>
              </a:ext>
            </a:extLst>
          </p:cNvPr>
          <p:cNvSpPr/>
          <p:nvPr/>
        </p:nvSpPr>
        <p:spPr>
          <a:xfrm>
            <a:off x="1127299" y="1494085"/>
            <a:ext cx="4633632" cy="4093428"/>
          </a:xfrm>
          <a:prstGeom prst="rect">
            <a:avLst/>
          </a:prstGeom>
        </p:spPr>
        <p:txBody>
          <a:bodyPr wrap="square">
            <a:spAutoFit/>
          </a:bodyPr>
          <a:lstStyle/>
          <a:p>
            <a:pPr algn="ctr"/>
            <a:r>
              <a:rPr lang="en-US" sz="2000" dirty="0"/>
              <a:t>Closing a deal in negotiation involves securing a final stage and final agreement </a:t>
            </a:r>
            <a:r>
              <a:rPr lang="en-US" sz="2000" dirty="0">
                <a:solidFill>
                  <a:srgbClr val="000000"/>
                </a:solidFill>
                <a:latin typeface="-apple-system"/>
              </a:rPr>
              <a:t>of the negotiation process </a:t>
            </a:r>
            <a:r>
              <a:rPr lang="en-US" sz="2000" dirty="0"/>
              <a:t>that satisfies all parties involved. It's the culmination of the negotiation process, requiring effective communication, addressing concerns, and reaching a consensus on the terms. This often involves overcoming final objections and solidifying a mutually beneficial outcome.</a:t>
            </a:r>
          </a:p>
          <a:p>
            <a:endParaRPr lang="en-US" sz="2000" b="1" dirty="0">
              <a:solidFill>
                <a:srgbClr val="000000"/>
              </a:solidFill>
              <a:latin typeface="-apple-system"/>
            </a:endParaRPr>
          </a:p>
          <a:p>
            <a:r>
              <a:rPr lang="en-US" sz="2000" b="1" dirty="0">
                <a:solidFill>
                  <a:srgbClr val="000000"/>
                </a:solidFill>
                <a:latin typeface="-apple-system"/>
              </a:rPr>
              <a:t>Here are some strategies to effectively close the deal in a negotiation:</a:t>
            </a:r>
            <a:endParaRPr lang="en-US" sz="2000" b="1" dirty="0">
              <a:solidFill>
                <a:srgbClr val="2D3956"/>
              </a:solidFill>
              <a:latin typeface="Tajawal ExtraBold" panose="00000800000000000000" pitchFamily="2" charset="-78"/>
              <a:cs typeface="Tajawal ExtraBold" panose="00000800000000000000" pitchFamily="2" charset="-78"/>
            </a:endParaRPr>
          </a:p>
        </p:txBody>
      </p:sp>
      <p:sp>
        <p:nvSpPr>
          <p:cNvPr id="17" name="TextBox 16">
            <a:extLst>
              <a:ext uri="{FF2B5EF4-FFF2-40B4-BE49-F238E27FC236}">
                <a16:creationId xmlns:a16="http://schemas.microsoft.com/office/drawing/2014/main" id="{76764D84-D6B5-6CA3-F754-88C755CB9281}"/>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Closing the deal</a:t>
            </a:r>
          </a:p>
        </p:txBody>
      </p:sp>
      <p:sp>
        <p:nvSpPr>
          <p:cNvPr id="18" name="Rectangle 17">
            <a:extLst>
              <a:ext uri="{FF2B5EF4-FFF2-40B4-BE49-F238E27FC236}">
                <a16:creationId xmlns:a16="http://schemas.microsoft.com/office/drawing/2014/main" id="{B11ED84C-E801-67D7-0F04-7BA60CBE948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B5F4EA3D-F214-22DE-1CB7-3690AD7B141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ACA238F-B201-0005-42D9-5F4CA89096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8B198C03-85B8-9E9A-A6AC-EE248A2C4BCB}"/>
              </a:ext>
            </a:extLst>
          </p:cNvPr>
          <p:cNvSpPr>
            <a:spLocks noGrp="1"/>
          </p:cNvSpPr>
          <p:nvPr>
            <p:ph type="pic" sz="quarter" idx="10"/>
          </p:nvPr>
        </p:nvSpPr>
        <p:spPr/>
      </p:sp>
      <p:pic>
        <p:nvPicPr>
          <p:cNvPr id="5" name="Picture 4">
            <a:extLst>
              <a:ext uri="{FF2B5EF4-FFF2-40B4-BE49-F238E27FC236}">
                <a16:creationId xmlns:a16="http://schemas.microsoft.com/office/drawing/2014/main" id="{A26BF29D-4932-57DB-E966-C5E6D18833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1407" y="808795"/>
            <a:ext cx="5297215" cy="2770886"/>
          </a:xfrm>
          <a:prstGeom prst="rect">
            <a:avLst/>
          </a:prstGeom>
        </p:spPr>
      </p:pic>
    </p:spTree>
    <p:extLst>
      <p:ext uri="{BB962C8B-B14F-4D97-AF65-F5344CB8AC3E}">
        <p14:creationId xmlns:p14="http://schemas.microsoft.com/office/powerpoint/2010/main" val="1067201762"/>
      </p:ext>
    </p:extLst>
  </p:cSld>
  <p:clrMapOvr>
    <a:masterClrMapping/>
  </p:clrMapOvr>
  <p:transition spd="slow" advTm="29618">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AC2C1C-6A11-8D45-196E-ABCFA6CB8E2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9AAFCF6-D116-9B5F-59A5-AF80C2B2020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569F4164-1659-6709-0B67-4BAD16C237C2}"/>
              </a:ext>
            </a:extLst>
          </p:cNvPr>
          <p:cNvSpPr/>
          <p:nvPr/>
        </p:nvSpPr>
        <p:spPr>
          <a:xfrm>
            <a:off x="1235566" y="2006930"/>
            <a:ext cx="4226020" cy="2862322"/>
          </a:xfrm>
          <a:prstGeom prst="rect">
            <a:avLst/>
          </a:prstGeom>
        </p:spPr>
        <p:txBody>
          <a:bodyPr wrap="square">
            <a:spAutoFit/>
          </a:bodyPr>
          <a:lstStyle/>
          <a:p>
            <a:pPr algn="ctr"/>
            <a:r>
              <a:rPr lang="en-US" sz="2000" b="1" dirty="0">
                <a:solidFill>
                  <a:srgbClr val="000000"/>
                </a:solidFill>
                <a:latin typeface="-apple-system"/>
              </a:rPr>
              <a:t>Summarize and Confirm</a:t>
            </a:r>
            <a:r>
              <a:rPr lang="en-US" sz="2000" dirty="0">
                <a:solidFill>
                  <a:srgbClr val="000000"/>
                </a:solidFill>
                <a:latin typeface="-apple-system"/>
              </a:rPr>
              <a:t>: </a:t>
            </a:r>
          </a:p>
          <a:p>
            <a:pPr algn="ctr"/>
            <a:endParaRPr lang="en-US" sz="2000" dirty="0">
              <a:solidFill>
                <a:srgbClr val="000000"/>
              </a:solidFill>
              <a:latin typeface="-apple-system"/>
            </a:endParaRPr>
          </a:p>
          <a:p>
            <a:pPr algn="ctr"/>
            <a:endParaRPr lang="en-US" sz="2000" dirty="0">
              <a:solidFill>
                <a:srgbClr val="000000"/>
              </a:solidFill>
              <a:latin typeface="-apple-system"/>
            </a:endParaRPr>
          </a:p>
          <a:p>
            <a:pPr algn="ctr"/>
            <a:r>
              <a:rPr lang="en-US" sz="2000" dirty="0">
                <a:solidFill>
                  <a:srgbClr val="000000"/>
                </a:solidFill>
                <a:latin typeface="-apple-system"/>
              </a:rPr>
              <a:t>Begin by summarizing the key points of agreement and confirm that both parties are aligned on the terms and conditions. This helps ensure that there is a shared understanding of the deal before moving forward</a:t>
            </a: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17" name="TextBox 16">
            <a:extLst>
              <a:ext uri="{FF2B5EF4-FFF2-40B4-BE49-F238E27FC236}">
                <a16:creationId xmlns:a16="http://schemas.microsoft.com/office/drawing/2014/main" id="{4EAEA41B-988F-878E-69D4-EC01A727A360}"/>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Closing the deal</a:t>
            </a:r>
          </a:p>
        </p:txBody>
      </p:sp>
      <p:sp>
        <p:nvSpPr>
          <p:cNvPr id="18" name="Rectangle 17">
            <a:extLst>
              <a:ext uri="{FF2B5EF4-FFF2-40B4-BE49-F238E27FC236}">
                <a16:creationId xmlns:a16="http://schemas.microsoft.com/office/drawing/2014/main" id="{8977BFA8-8DCF-B243-7D3C-8F77A51A3BFF}"/>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8A504867-5AA7-DCE0-ACB3-04425EB4706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43BF66E-94D4-C028-FD43-C7334D4D24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DF13DC71-D681-13D6-A462-CACEB23B24AB}"/>
              </a:ext>
            </a:extLst>
          </p:cNvPr>
          <p:cNvSpPr>
            <a:spLocks noGrp="1"/>
          </p:cNvSpPr>
          <p:nvPr>
            <p:ph type="pic" sz="quarter" idx="10"/>
          </p:nvPr>
        </p:nvSpPr>
        <p:spPr/>
      </p:sp>
      <p:pic>
        <p:nvPicPr>
          <p:cNvPr id="5" name="Picture 4">
            <a:extLst>
              <a:ext uri="{FF2B5EF4-FFF2-40B4-BE49-F238E27FC236}">
                <a16:creationId xmlns:a16="http://schemas.microsoft.com/office/drawing/2014/main" id="{10ED8687-B942-1844-42B0-3A34066CD4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1407" y="808795"/>
            <a:ext cx="5297215" cy="2770886"/>
          </a:xfrm>
          <a:prstGeom prst="rect">
            <a:avLst/>
          </a:prstGeom>
        </p:spPr>
      </p:pic>
    </p:spTree>
    <p:extLst>
      <p:ext uri="{BB962C8B-B14F-4D97-AF65-F5344CB8AC3E}">
        <p14:creationId xmlns:p14="http://schemas.microsoft.com/office/powerpoint/2010/main" val="3155682908"/>
      </p:ext>
    </p:extLst>
  </p:cSld>
  <p:clrMapOvr>
    <a:masterClrMapping/>
  </p:clrMapOvr>
  <p:transition spd="slow" advTm="75292">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BFF368-B5A7-86F0-5943-FB1E6B0113A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37E1703-7C0E-DA50-0DEC-3BC32AA44641}"/>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3D3B4A92-97F9-A13B-2D85-C1F980603AEE}"/>
              </a:ext>
            </a:extLst>
          </p:cNvPr>
          <p:cNvSpPr/>
          <p:nvPr/>
        </p:nvSpPr>
        <p:spPr>
          <a:xfrm>
            <a:off x="1274680" y="2181225"/>
            <a:ext cx="4226020" cy="2862322"/>
          </a:xfrm>
          <a:prstGeom prst="rect">
            <a:avLst/>
          </a:prstGeom>
        </p:spPr>
        <p:txBody>
          <a:bodyPr wrap="square">
            <a:spAutoFit/>
          </a:bodyPr>
          <a:lstStyle/>
          <a:p>
            <a:pPr algn="ctr"/>
            <a:r>
              <a:rPr lang="en-US" sz="2000" b="1" dirty="0">
                <a:solidFill>
                  <a:srgbClr val="000000"/>
                </a:solidFill>
                <a:latin typeface="-apple-system"/>
              </a:rPr>
              <a:t>Address Remaining Concerns</a:t>
            </a:r>
            <a:r>
              <a:rPr lang="en-US" sz="2000" dirty="0">
                <a:solidFill>
                  <a:srgbClr val="000000"/>
                </a:solidFill>
                <a:latin typeface="-apple-system"/>
              </a:rPr>
              <a:t>: </a:t>
            </a:r>
          </a:p>
          <a:p>
            <a:endParaRPr lang="en-US" sz="2000" dirty="0">
              <a:solidFill>
                <a:srgbClr val="000000"/>
              </a:solidFill>
              <a:latin typeface="-apple-system"/>
            </a:endParaRPr>
          </a:p>
          <a:p>
            <a:endParaRPr lang="en-US" sz="2000" dirty="0">
              <a:solidFill>
                <a:srgbClr val="000000"/>
              </a:solidFill>
              <a:latin typeface="-apple-system"/>
            </a:endParaRPr>
          </a:p>
          <a:p>
            <a:r>
              <a:rPr lang="en-US" sz="2000" dirty="0">
                <a:solidFill>
                  <a:srgbClr val="000000"/>
                </a:solidFill>
                <a:latin typeface="-apple-system"/>
              </a:rPr>
              <a:t>Check if there are any outstanding concerns or unresolved issues that need to be addressed before finalizing the deal. Work collaboratively to find solutions or compromises that satisfy both parties' interests.</a:t>
            </a:r>
          </a:p>
        </p:txBody>
      </p:sp>
      <p:sp>
        <p:nvSpPr>
          <p:cNvPr id="17" name="TextBox 16">
            <a:extLst>
              <a:ext uri="{FF2B5EF4-FFF2-40B4-BE49-F238E27FC236}">
                <a16:creationId xmlns:a16="http://schemas.microsoft.com/office/drawing/2014/main" id="{18B7D95B-26B3-B40E-1109-2BAC83204753}"/>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Closing the deal</a:t>
            </a:r>
          </a:p>
        </p:txBody>
      </p:sp>
      <p:sp>
        <p:nvSpPr>
          <p:cNvPr id="18" name="Rectangle 17">
            <a:extLst>
              <a:ext uri="{FF2B5EF4-FFF2-40B4-BE49-F238E27FC236}">
                <a16:creationId xmlns:a16="http://schemas.microsoft.com/office/drawing/2014/main" id="{E8AB7994-C17C-19C3-2C44-DF5188EBF065}"/>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130DA5C1-A9D1-7DF0-4363-6F417276E2D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7B2DD37-D0A0-CD18-7F84-5B40D8EB9F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90D0274D-F4DB-1A26-C69E-D53A27232AA6}"/>
              </a:ext>
            </a:extLst>
          </p:cNvPr>
          <p:cNvSpPr>
            <a:spLocks noGrp="1"/>
          </p:cNvSpPr>
          <p:nvPr>
            <p:ph type="pic" sz="quarter" idx="10"/>
          </p:nvPr>
        </p:nvSpPr>
        <p:spPr/>
      </p:sp>
      <p:pic>
        <p:nvPicPr>
          <p:cNvPr id="5" name="Picture 4">
            <a:extLst>
              <a:ext uri="{FF2B5EF4-FFF2-40B4-BE49-F238E27FC236}">
                <a16:creationId xmlns:a16="http://schemas.microsoft.com/office/drawing/2014/main" id="{4C286F04-D11D-25D4-AF04-D58188406B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1407" y="808795"/>
            <a:ext cx="5297215" cy="2770886"/>
          </a:xfrm>
          <a:prstGeom prst="rect">
            <a:avLst/>
          </a:prstGeom>
        </p:spPr>
      </p:pic>
    </p:spTree>
    <p:extLst>
      <p:ext uri="{BB962C8B-B14F-4D97-AF65-F5344CB8AC3E}">
        <p14:creationId xmlns:p14="http://schemas.microsoft.com/office/powerpoint/2010/main" val="3535206764"/>
      </p:ext>
    </p:extLst>
  </p:cSld>
  <p:clrMapOvr>
    <a:masterClrMapping/>
  </p:clrMapOvr>
  <p:transition spd="slow" advTm="60315">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FC66A9-7DAC-6E81-275C-8318CB8A926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969959E-7742-37DE-112B-567BFDC0E808}"/>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2411BC4B-0849-392E-8569-00A00B3A7310}"/>
              </a:ext>
            </a:extLst>
          </p:cNvPr>
          <p:cNvSpPr/>
          <p:nvPr/>
        </p:nvSpPr>
        <p:spPr>
          <a:xfrm>
            <a:off x="1274680" y="2181225"/>
            <a:ext cx="4226020" cy="3170099"/>
          </a:xfrm>
          <a:prstGeom prst="rect">
            <a:avLst/>
          </a:prstGeom>
        </p:spPr>
        <p:txBody>
          <a:bodyPr wrap="square">
            <a:spAutoFit/>
          </a:bodyPr>
          <a:lstStyle/>
          <a:p>
            <a:pPr algn="ctr"/>
            <a:r>
              <a:rPr lang="en-US" sz="2000" b="1" dirty="0">
                <a:solidFill>
                  <a:srgbClr val="000000"/>
                </a:solidFill>
                <a:latin typeface="-apple-system"/>
              </a:rPr>
              <a:t>Create a Win-Win Scenario</a:t>
            </a:r>
            <a:r>
              <a:rPr lang="en-US" sz="2000" dirty="0">
                <a:solidFill>
                  <a:srgbClr val="000000"/>
                </a:solidFill>
                <a:latin typeface="-apple-system"/>
              </a:rPr>
              <a:t>: </a:t>
            </a:r>
          </a:p>
          <a:p>
            <a:pPr algn="ctr"/>
            <a:endParaRPr lang="en-US" sz="2000" dirty="0">
              <a:solidFill>
                <a:srgbClr val="000000"/>
              </a:solidFill>
              <a:latin typeface="-apple-system"/>
            </a:endParaRPr>
          </a:p>
          <a:p>
            <a:pPr algn="ctr"/>
            <a:endParaRPr lang="en-US" sz="2000" dirty="0">
              <a:solidFill>
                <a:srgbClr val="000000"/>
              </a:solidFill>
              <a:latin typeface="-apple-system"/>
            </a:endParaRPr>
          </a:p>
          <a:p>
            <a:pPr algn="ctr"/>
            <a:r>
              <a:rPr lang="en-US" sz="2000" dirty="0">
                <a:solidFill>
                  <a:srgbClr val="000000"/>
                </a:solidFill>
                <a:latin typeface="-apple-system"/>
              </a:rPr>
              <a:t>Emphasize the mutual benefits and value that both parties will gain from the deal. Highlight how the agreement aligns with their respective goals and objectives, creating a win-win situation.</a:t>
            </a:r>
          </a:p>
          <a:p>
            <a:pPr algn="ctr"/>
            <a:endParaRPr lang="en-US" sz="2000" dirty="0">
              <a:solidFill>
                <a:srgbClr val="000000"/>
              </a:solidFill>
              <a:latin typeface="-apple-system"/>
            </a:endParaRPr>
          </a:p>
        </p:txBody>
      </p:sp>
      <p:sp>
        <p:nvSpPr>
          <p:cNvPr id="17" name="TextBox 16">
            <a:extLst>
              <a:ext uri="{FF2B5EF4-FFF2-40B4-BE49-F238E27FC236}">
                <a16:creationId xmlns:a16="http://schemas.microsoft.com/office/drawing/2014/main" id="{B9EA68D2-3AA0-E522-F820-0B49E521D663}"/>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Closing the deal</a:t>
            </a:r>
          </a:p>
        </p:txBody>
      </p:sp>
      <p:sp>
        <p:nvSpPr>
          <p:cNvPr id="18" name="Rectangle 17">
            <a:extLst>
              <a:ext uri="{FF2B5EF4-FFF2-40B4-BE49-F238E27FC236}">
                <a16:creationId xmlns:a16="http://schemas.microsoft.com/office/drawing/2014/main" id="{6F1BCFB4-1B12-F8BA-AC87-63338534893D}"/>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9E30D2ED-0EB6-4EA9-8A5C-4F3A5E81810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A5FF82E-FEB1-7366-F475-2F3ED5C21E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46BF14D1-3CDC-178E-0FD6-4C8AED2C578C}"/>
              </a:ext>
            </a:extLst>
          </p:cNvPr>
          <p:cNvSpPr>
            <a:spLocks noGrp="1"/>
          </p:cNvSpPr>
          <p:nvPr>
            <p:ph type="pic" sz="quarter" idx="10"/>
          </p:nvPr>
        </p:nvSpPr>
        <p:spPr/>
      </p:sp>
      <p:pic>
        <p:nvPicPr>
          <p:cNvPr id="5" name="Picture 4">
            <a:extLst>
              <a:ext uri="{FF2B5EF4-FFF2-40B4-BE49-F238E27FC236}">
                <a16:creationId xmlns:a16="http://schemas.microsoft.com/office/drawing/2014/main" id="{FAE5CC50-40CE-E0B4-6469-4091D28FD5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1407" y="808795"/>
            <a:ext cx="5297215" cy="2770886"/>
          </a:xfrm>
          <a:prstGeom prst="rect">
            <a:avLst/>
          </a:prstGeom>
        </p:spPr>
      </p:pic>
    </p:spTree>
    <p:extLst>
      <p:ext uri="{BB962C8B-B14F-4D97-AF65-F5344CB8AC3E}">
        <p14:creationId xmlns:p14="http://schemas.microsoft.com/office/powerpoint/2010/main" val="1815866377"/>
      </p:ext>
    </p:extLst>
  </p:cSld>
  <p:clrMapOvr>
    <a:masterClrMapping/>
  </p:clrMapOvr>
  <p:transition spd="slow" advTm="72343">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0B20D7-C774-AFD3-C941-A2694AAB43E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C1BDBD8-EF1E-06C9-2845-44D8DEEC6D3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13E0DCF7-399D-557A-BCE5-066F388707DF}"/>
              </a:ext>
            </a:extLst>
          </p:cNvPr>
          <p:cNvSpPr/>
          <p:nvPr/>
        </p:nvSpPr>
        <p:spPr>
          <a:xfrm>
            <a:off x="1274680" y="2181225"/>
            <a:ext cx="4226020" cy="2862322"/>
          </a:xfrm>
          <a:prstGeom prst="rect">
            <a:avLst/>
          </a:prstGeom>
        </p:spPr>
        <p:txBody>
          <a:bodyPr wrap="square">
            <a:spAutoFit/>
          </a:bodyPr>
          <a:lstStyle/>
          <a:p>
            <a:pPr algn="ctr"/>
            <a:r>
              <a:rPr lang="en-US" sz="2000" b="1" dirty="0">
                <a:solidFill>
                  <a:srgbClr val="000000"/>
                </a:solidFill>
                <a:latin typeface="-apple-system"/>
              </a:rPr>
              <a:t>Overcome Objections</a:t>
            </a:r>
            <a:r>
              <a:rPr lang="en-US" sz="2000" dirty="0">
                <a:solidFill>
                  <a:srgbClr val="000000"/>
                </a:solidFill>
                <a:latin typeface="-apple-system"/>
              </a:rPr>
              <a:t>: </a:t>
            </a:r>
          </a:p>
          <a:p>
            <a:endParaRPr lang="en-US" sz="2000" dirty="0">
              <a:solidFill>
                <a:srgbClr val="000000"/>
              </a:solidFill>
              <a:latin typeface="-apple-system"/>
            </a:endParaRPr>
          </a:p>
          <a:p>
            <a:endParaRPr lang="en-US" sz="2000" dirty="0">
              <a:solidFill>
                <a:srgbClr val="000000"/>
              </a:solidFill>
              <a:latin typeface="-apple-system"/>
            </a:endParaRPr>
          </a:p>
          <a:p>
            <a:r>
              <a:rPr lang="en-US" sz="2000" dirty="0">
                <a:solidFill>
                  <a:srgbClr val="000000"/>
                </a:solidFill>
                <a:latin typeface="-apple-system"/>
              </a:rPr>
              <a:t>Be prepared to handle any objections or reservations that the other party may have. Anticipate their concerns and address them with compelling arguments or additional information to alleviate their doubts.</a:t>
            </a:r>
          </a:p>
        </p:txBody>
      </p:sp>
      <p:sp>
        <p:nvSpPr>
          <p:cNvPr id="17" name="TextBox 16">
            <a:extLst>
              <a:ext uri="{FF2B5EF4-FFF2-40B4-BE49-F238E27FC236}">
                <a16:creationId xmlns:a16="http://schemas.microsoft.com/office/drawing/2014/main" id="{02643937-C286-6ABC-555E-A077CB0BC64B}"/>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Closing the deal</a:t>
            </a:r>
          </a:p>
        </p:txBody>
      </p:sp>
      <p:sp>
        <p:nvSpPr>
          <p:cNvPr id="18" name="Rectangle 17">
            <a:extLst>
              <a:ext uri="{FF2B5EF4-FFF2-40B4-BE49-F238E27FC236}">
                <a16:creationId xmlns:a16="http://schemas.microsoft.com/office/drawing/2014/main" id="{6317402B-1CAD-B10D-5341-301B99CDCDB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044AF268-364E-5223-227B-CB6B373858F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A938E0A-EC65-B441-81CC-3BE957318A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6A2BBED9-A31D-732F-C482-65C8AE4F4A23}"/>
              </a:ext>
            </a:extLst>
          </p:cNvPr>
          <p:cNvSpPr>
            <a:spLocks noGrp="1"/>
          </p:cNvSpPr>
          <p:nvPr>
            <p:ph type="pic" sz="quarter" idx="10"/>
          </p:nvPr>
        </p:nvSpPr>
        <p:spPr/>
      </p:sp>
      <p:pic>
        <p:nvPicPr>
          <p:cNvPr id="5" name="Picture 4">
            <a:extLst>
              <a:ext uri="{FF2B5EF4-FFF2-40B4-BE49-F238E27FC236}">
                <a16:creationId xmlns:a16="http://schemas.microsoft.com/office/drawing/2014/main" id="{2FD7E12D-7106-2821-0250-73ECB86F55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1407" y="808795"/>
            <a:ext cx="5297215" cy="2770886"/>
          </a:xfrm>
          <a:prstGeom prst="rect">
            <a:avLst/>
          </a:prstGeom>
        </p:spPr>
      </p:pic>
    </p:spTree>
    <p:extLst>
      <p:ext uri="{BB962C8B-B14F-4D97-AF65-F5344CB8AC3E}">
        <p14:creationId xmlns:p14="http://schemas.microsoft.com/office/powerpoint/2010/main" val="2217866808"/>
      </p:ext>
    </p:extLst>
  </p:cSld>
  <p:clrMapOvr>
    <a:masterClrMapping/>
  </p:clrMapOvr>
  <p:transition spd="slow" advTm="40044">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A9E4D3-4BC0-FC4A-90CE-DCD4B87E231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FDBEA2F-8D7C-BCAB-009E-AE7C3628961A}"/>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EE98D84C-57C3-9385-DE4E-29D429EF049E}"/>
              </a:ext>
            </a:extLst>
          </p:cNvPr>
          <p:cNvSpPr/>
          <p:nvPr/>
        </p:nvSpPr>
        <p:spPr>
          <a:xfrm>
            <a:off x="1274680" y="2181225"/>
            <a:ext cx="4226020" cy="3170099"/>
          </a:xfrm>
          <a:prstGeom prst="rect">
            <a:avLst/>
          </a:prstGeom>
        </p:spPr>
        <p:txBody>
          <a:bodyPr wrap="square">
            <a:spAutoFit/>
          </a:bodyPr>
          <a:lstStyle/>
          <a:p>
            <a:pPr algn="ctr"/>
            <a:r>
              <a:rPr lang="en-US" sz="2000" b="1" dirty="0">
                <a:solidFill>
                  <a:srgbClr val="000000"/>
                </a:solidFill>
                <a:latin typeface="-apple-system"/>
              </a:rPr>
              <a:t>Obtain Signatures</a:t>
            </a:r>
            <a:r>
              <a:rPr lang="en-US" sz="2000" dirty="0">
                <a:solidFill>
                  <a:srgbClr val="000000"/>
                </a:solidFill>
                <a:latin typeface="-apple-system"/>
              </a:rPr>
              <a:t>: </a:t>
            </a:r>
          </a:p>
          <a:p>
            <a:pPr algn="ctr"/>
            <a:endParaRPr lang="en-US" sz="2000" dirty="0">
              <a:solidFill>
                <a:srgbClr val="000000"/>
              </a:solidFill>
              <a:latin typeface="-apple-system"/>
            </a:endParaRPr>
          </a:p>
          <a:p>
            <a:pPr algn="ctr"/>
            <a:endParaRPr lang="en-US" sz="2000" dirty="0">
              <a:solidFill>
                <a:srgbClr val="000000"/>
              </a:solidFill>
              <a:latin typeface="-apple-system"/>
            </a:endParaRPr>
          </a:p>
          <a:p>
            <a:pPr algn="ctr"/>
            <a:r>
              <a:rPr lang="en-US" sz="2000" dirty="0">
                <a:solidFill>
                  <a:srgbClr val="000000"/>
                </a:solidFill>
                <a:latin typeface="-apple-system"/>
              </a:rPr>
              <a:t>Arrange for the signing of the finalized agreement by authorized representatives of each party. This can be done physically or electronically, depending on the preferred method of signing.</a:t>
            </a:r>
          </a:p>
          <a:p>
            <a:pPr algn="ctr"/>
            <a:endParaRPr lang="en-US" sz="2000" dirty="0">
              <a:solidFill>
                <a:srgbClr val="000000"/>
              </a:solidFill>
              <a:latin typeface="-apple-system"/>
            </a:endParaRPr>
          </a:p>
        </p:txBody>
      </p:sp>
      <p:sp>
        <p:nvSpPr>
          <p:cNvPr id="17" name="TextBox 16">
            <a:extLst>
              <a:ext uri="{FF2B5EF4-FFF2-40B4-BE49-F238E27FC236}">
                <a16:creationId xmlns:a16="http://schemas.microsoft.com/office/drawing/2014/main" id="{DBA73941-BE52-BE66-BCA9-FB2E10B1EA99}"/>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Closing the deal</a:t>
            </a:r>
          </a:p>
        </p:txBody>
      </p:sp>
      <p:sp>
        <p:nvSpPr>
          <p:cNvPr id="18" name="Rectangle 17">
            <a:extLst>
              <a:ext uri="{FF2B5EF4-FFF2-40B4-BE49-F238E27FC236}">
                <a16:creationId xmlns:a16="http://schemas.microsoft.com/office/drawing/2014/main" id="{78A1BF49-DB54-E112-3EC5-57A58CB7EF53}"/>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09376D9-C900-9014-1FD2-AA7C0B639C6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9AA5133-FC40-400B-EC17-5923DD90F2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85CB5A56-BABE-0172-8AA8-62093483BC84}"/>
              </a:ext>
            </a:extLst>
          </p:cNvPr>
          <p:cNvSpPr>
            <a:spLocks noGrp="1"/>
          </p:cNvSpPr>
          <p:nvPr>
            <p:ph type="pic" sz="quarter" idx="10"/>
          </p:nvPr>
        </p:nvSpPr>
        <p:spPr/>
      </p:sp>
      <p:pic>
        <p:nvPicPr>
          <p:cNvPr id="5" name="Picture 4">
            <a:extLst>
              <a:ext uri="{FF2B5EF4-FFF2-40B4-BE49-F238E27FC236}">
                <a16:creationId xmlns:a16="http://schemas.microsoft.com/office/drawing/2014/main" id="{6077E2A6-2C94-39A9-5803-2C3D15F29B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1407" y="808795"/>
            <a:ext cx="5297215" cy="2770886"/>
          </a:xfrm>
          <a:prstGeom prst="rect">
            <a:avLst/>
          </a:prstGeom>
        </p:spPr>
      </p:pic>
    </p:spTree>
    <p:extLst>
      <p:ext uri="{BB962C8B-B14F-4D97-AF65-F5344CB8AC3E}">
        <p14:creationId xmlns:p14="http://schemas.microsoft.com/office/powerpoint/2010/main" val="1542704024"/>
      </p:ext>
    </p:extLst>
  </p:cSld>
  <p:clrMapOvr>
    <a:masterClrMapping/>
  </p:clrMapOvr>
  <p:transition spd="slow" advTm="36876">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8C953-E819-7155-4238-9E777492F5B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A7CEB30-719E-77A0-41B7-0E75D8B24B30}"/>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F485F82B-D16C-D5D2-BF98-5C7525ECF4E9}"/>
              </a:ext>
            </a:extLst>
          </p:cNvPr>
          <p:cNvSpPr/>
          <p:nvPr/>
        </p:nvSpPr>
        <p:spPr>
          <a:xfrm>
            <a:off x="1274680" y="2181225"/>
            <a:ext cx="4226020" cy="3170099"/>
          </a:xfrm>
          <a:prstGeom prst="rect">
            <a:avLst/>
          </a:prstGeom>
        </p:spPr>
        <p:txBody>
          <a:bodyPr wrap="square">
            <a:spAutoFit/>
          </a:bodyPr>
          <a:lstStyle/>
          <a:p>
            <a:pPr algn="ctr"/>
            <a:r>
              <a:rPr lang="en-US" sz="2000" b="1" dirty="0">
                <a:solidFill>
                  <a:srgbClr val="000000"/>
                </a:solidFill>
                <a:latin typeface="-apple-system"/>
              </a:rPr>
              <a:t>Celebrate and Build Rapport</a:t>
            </a:r>
            <a:r>
              <a:rPr lang="en-US" sz="2000" dirty="0">
                <a:solidFill>
                  <a:srgbClr val="000000"/>
                </a:solidFill>
                <a:latin typeface="-apple-system"/>
              </a:rPr>
              <a:t>: </a:t>
            </a:r>
          </a:p>
          <a:p>
            <a:pPr algn="ctr"/>
            <a:endParaRPr lang="en-US" sz="2000" dirty="0">
              <a:solidFill>
                <a:srgbClr val="000000"/>
              </a:solidFill>
              <a:latin typeface="-apple-system"/>
            </a:endParaRPr>
          </a:p>
          <a:p>
            <a:pPr algn="ctr"/>
            <a:endParaRPr lang="en-US" sz="2000" dirty="0">
              <a:solidFill>
                <a:srgbClr val="000000"/>
              </a:solidFill>
              <a:latin typeface="-apple-system"/>
            </a:endParaRPr>
          </a:p>
          <a:p>
            <a:pPr algn="ctr"/>
            <a:r>
              <a:rPr lang="en-US" sz="2000" dirty="0">
                <a:solidFill>
                  <a:srgbClr val="000000"/>
                </a:solidFill>
                <a:latin typeface="-apple-system"/>
              </a:rPr>
              <a:t>As the deal is closed, take a moment to acknowledge the achievement and express appreciation for the collaboration. Use this opportunity to strengthen the relationship with the other party and lay the foundation for future partnerships</a:t>
            </a:r>
          </a:p>
        </p:txBody>
      </p:sp>
      <p:sp>
        <p:nvSpPr>
          <p:cNvPr id="17" name="TextBox 16">
            <a:extLst>
              <a:ext uri="{FF2B5EF4-FFF2-40B4-BE49-F238E27FC236}">
                <a16:creationId xmlns:a16="http://schemas.microsoft.com/office/drawing/2014/main" id="{205DDF7A-0790-6346-BA84-0A364647A97C}"/>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Closing the deal</a:t>
            </a:r>
          </a:p>
        </p:txBody>
      </p:sp>
      <p:sp>
        <p:nvSpPr>
          <p:cNvPr id="18" name="Rectangle 17">
            <a:extLst>
              <a:ext uri="{FF2B5EF4-FFF2-40B4-BE49-F238E27FC236}">
                <a16:creationId xmlns:a16="http://schemas.microsoft.com/office/drawing/2014/main" id="{9F27AD64-E362-1D8A-F57D-6422EE9C7BF9}"/>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459E573F-E354-6774-D166-39B83929E6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9AE2C83-DF9F-0046-A1A6-BD9C7E43EB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7335265B-647D-001F-DEDE-9A21118D15EA}"/>
              </a:ext>
            </a:extLst>
          </p:cNvPr>
          <p:cNvSpPr>
            <a:spLocks noGrp="1"/>
          </p:cNvSpPr>
          <p:nvPr>
            <p:ph type="pic" sz="quarter" idx="10"/>
          </p:nvPr>
        </p:nvSpPr>
        <p:spPr/>
      </p:sp>
      <p:pic>
        <p:nvPicPr>
          <p:cNvPr id="5" name="Picture 4">
            <a:extLst>
              <a:ext uri="{FF2B5EF4-FFF2-40B4-BE49-F238E27FC236}">
                <a16:creationId xmlns:a16="http://schemas.microsoft.com/office/drawing/2014/main" id="{48A1E033-720E-624C-A294-8E6506E3FC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1407" y="808795"/>
            <a:ext cx="5297215" cy="2770886"/>
          </a:xfrm>
          <a:prstGeom prst="rect">
            <a:avLst/>
          </a:prstGeom>
        </p:spPr>
      </p:pic>
    </p:spTree>
    <p:extLst>
      <p:ext uri="{BB962C8B-B14F-4D97-AF65-F5344CB8AC3E}">
        <p14:creationId xmlns:p14="http://schemas.microsoft.com/office/powerpoint/2010/main" val="3276053743"/>
      </p:ext>
    </p:extLst>
  </p:cSld>
  <p:clrMapOvr>
    <a:masterClrMapping/>
  </p:clrMapOvr>
  <p:transition spd="slow" advTm="81051">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E50D6A-5415-D677-0255-50594E5C16B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4800261-E64F-C6A0-4970-C530F0CA8731}"/>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F2C0ADF5-1B37-DE96-50F5-AE4BD720128D}"/>
              </a:ext>
            </a:extLst>
          </p:cNvPr>
          <p:cNvSpPr txBox="1"/>
          <p:nvPr/>
        </p:nvSpPr>
        <p:spPr>
          <a:xfrm>
            <a:off x="6944248" y="3996751"/>
            <a:ext cx="4113898" cy="1200329"/>
          </a:xfrm>
          <a:prstGeom prst="rect">
            <a:avLst/>
          </a:prstGeom>
          <a:noFill/>
        </p:spPr>
        <p:txBody>
          <a:bodyPr wrap="square" rtlCol="0">
            <a:spAutoFit/>
          </a:bodyPr>
          <a:lstStyle/>
          <a:p>
            <a:pPr algn="ctr"/>
            <a:r>
              <a:rPr lang="en-US" sz="2400" b="1" dirty="0">
                <a:latin typeface="-apple-system"/>
              </a:rPr>
              <a:t>Successful negotiation is an essential skill for entrepreneurs</a:t>
            </a:r>
          </a:p>
        </p:txBody>
      </p:sp>
      <p:sp>
        <p:nvSpPr>
          <p:cNvPr id="18" name="Rectangle 17">
            <a:extLst>
              <a:ext uri="{FF2B5EF4-FFF2-40B4-BE49-F238E27FC236}">
                <a16:creationId xmlns:a16="http://schemas.microsoft.com/office/drawing/2014/main" id="{CC0F5EC8-E57D-9EEB-218B-30601148C99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50034DEA-09A8-5C09-28BE-0F4E40625C6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182372F-F9CB-76A5-5B66-DE81F26ABF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FD72CDE0-5811-009A-5CFE-4148C67BC4D1}"/>
              </a:ext>
            </a:extLst>
          </p:cNvPr>
          <p:cNvSpPr>
            <a:spLocks noGrp="1"/>
          </p:cNvSpPr>
          <p:nvPr>
            <p:ph type="pic" sz="quarter" idx="10"/>
          </p:nvPr>
        </p:nvSpPr>
        <p:spPr/>
      </p:sp>
      <p:pic>
        <p:nvPicPr>
          <p:cNvPr id="3" name="Picture 2" descr="10 Essential Negotiation Skills">
            <a:extLst>
              <a:ext uri="{FF2B5EF4-FFF2-40B4-BE49-F238E27FC236}">
                <a16:creationId xmlns:a16="http://schemas.microsoft.com/office/drawing/2014/main" id="{8A56AA53-8B96-1409-722C-3B25C7B48B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470" t="2298" r="10470"/>
          <a:stretch>
            <a:fillRect/>
          </a:stretch>
        </p:blipFill>
        <p:spPr bwMode="auto">
          <a:xfrm>
            <a:off x="5959365" y="678153"/>
            <a:ext cx="5744489" cy="2916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2862586"/>
      </p:ext>
    </p:extLst>
  </p:cSld>
  <p:clrMapOvr>
    <a:masterClrMapping/>
  </p:clrMapOvr>
  <p:transition spd="slow" advTm="56469">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B6F198-E715-5FE8-5CDE-FDC3F0024AD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A918D25-456F-A87C-526B-6AD4980097B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B5CC1B9D-B0B5-1890-74A7-1F7D8EED9427}"/>
              </a:ext>
            </a:extLst>
          </p:cNvPr>
          <p:cNvSpPr/>
          <p:nvPr/>
        </p:nvSpPr>
        <p:spPr>
          <a:xfrm>
            <a:off x="1276421" y="2030113"/>
            <a:ext cx="4222539" cy="3170099"/>
          </a:xfrm>
          <a:prstGeom prst="rect">
            <a:avLst/>
          </a:prstGeom>
        </p:spPr>
        <p:txBody>
          <a:bodyPr wrap="square">
            <a:spAutoFit/>
          </a:bodyPr>
          <a:lstStyle/>
          <a:p>
            <a:pPr>
              <a:buFont typeface="+mj-lt"/>
              <a:buAutoNum type="arabicPeriod"/>
            </a:pPr>
            <a:r>
              <a:rPr lang="en-US" sz="2000" b="1" dirty="0">
                <a:solidFill>
                  <a:srgbClr val="000000"/>
                </a:solidFill>
                <a:latin typeface="-apple-system"/>
              </a:rPr>
              <a:t>Securing Funding: </a:t>
            </a:r>
          </a:p>
          <a:p>
            <a:pPr algn="ctr"/>
            <a:r>
              <a:rPr lang="en-US" sz="2000" dirty="0">
                <a:solidFill>
                  <a:srgbClr val="000000"/>
                </a:solidFill>
                <a:latin typeface="-apple-system"/>
              </a:rPr>
              <a:t>Entrepreneurs often need to negotiate with investors, venture capitalists, or financial institutions to secure funding for their business. Effective negotiation skills can help entrepreneurs present their business case, negotiate favorable investment terms, and secure the necessary capital to fuel their growth.</a:t>
            </a:r>
          </a:p>
        </p:txBody>
      </p:sp>
      <p:sp>
        <p:nvSpPr>
          <p:cNvPr id="17" name="TextBox 16">
            <a:extLst>
              <a:ext uri="{FF2B5EF4-FFF2-40B4-BE49-F238E27FC236}">
                <a16:creationId xmlns:a16="http://schemas.microsoft.com/office/drawing/2014/main" id="{D6E17674-41A9-7292-7895-7262F9100F02}"/>
              </a:ext>
            </a:extLst>
          </p:cNvPr>
          <p:cNvSpPr txBox="1"/>
          <p:nvPr/>
        </p:nvSpPr>
        <p:spPr>
          <a:xfrm>
            <a:off x="6944248" y="3996751"/>
            <a:ext cx="4113898" cy="1200329"/>
          </a:xfrm>
          <a:prstGeom prst="rect">
            <a:avLst/>
          </a:prstGeom>
          <a:noFill/>
        </p:spPr>
        <p:txBody>
          <a:bodyPr wrap="square" rtlCol="0">
            <a:spAutoFit/>
          </a:bodyPr>
          <a:lstStyle/>
          <a:p>
            <a:pPr algn="ctr"/>
            <a:r>
              <a:rPr lang="en-US" sz="2400" b="1" dirty="0">
                <a:latin typeface="-apple-system"/>
              </a:rPr>
              <a:t>Successful negotiation is an essential skill for entrepreneurs</a:t>
            </a:r>
          </a:p>
        </p:txBody>
      </p:sp>
      <p:sp>
        <p:nvSpPr>
          <p:cNvPr id="18" name="Rectangle 17">
            <a:extLst>
              <a:ext uri="{FF2B5EF4-FFF2-40B4-BE49-F238E27FC236}">
                <a16:creationId xmlns:a16="http://schemas.microsoft.com/office/drawing/2014/main" id="{7F704432-9837-7CB0-F2E6-D861A307FC9F}"/>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87981AE2-D55D-83A7-F596-2A05495C21C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C271F5-B756-AF6D-D855-C2ADAA9BFC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1D645863-8707-1BF5-A677-5EB0BED94F3F}"/>
              </a:ext>
            </a:extLst>
          </p:cNvPr>
          <p:cNvSpPr>
            <a:spLocks noGrp="1"/>
          </p:cNvSpPr>
          <p:nvPr>
            <p:ph type="pic" sz="quarter" idx="10"/>
          </p:nvPr>
        </p:nvSpPr>
        <p:spPr/>
      </p:sp>
      <p:pic>
        <p:nvPicPr>
          <p:cNvPr id="1026" name="Picture 2" descr="10 Essential Negotiation Skills">
            <a:extLst>
              <a:ext uri="{FF2B5EF4-FFF2-40B4-BE49-F238E27FC236}">
                <a16:creationId xmlns:a16="http://schemas.microsoft.com/office/drawing/2014/main" id="{86D55830-F157-7246-B040-CA7023D23B3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470" t="2298" r="10470"/>
          <a:stretch>
            <a:fillRect/>
          </a:stretch>
        </p:blipFill>
        <p:spPr bwMode="auto">
          <a:xfrm>
            <a:off x="5959365" y="678153"/>
            <a:ext cx="5744489" cy="2916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7441977"/>
      </p:ext>
    </p:extLst>
  </p:cSld>
  <p:clrMapOvr>
    <a:masterClrMapping/>
  </p:clrMapOvr>
  <p:transition spd="slow" advTm="116226">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7F6421-EA0B-F7CE-8412-D4F9561BF22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4B0F956-BA30-62A5-4702-49AB2B696FB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E4436DE4-6EBB-3F22-8CBC-B01871B92039}"/>
              </a:ext>
            </a:extLst>
          </p:cNvPr>
          <p:cNvSpPr/>
          <p:nvPr/>
        </p:nvSpPr>
        <p:spPr>
          <a:xfrm>
            <a:off x="1276421" y="2030113"/>
            <a:ext cx="4222539" cy="3170099"/>
          </a:xfrm>
          <a:prstGeom prst="rect">
            <a:avLst/>
          </a:prstGeom>
        </p:spPr>
        <p:txBody>
          <a:bodyPr wrap="square">
            <a:spAutoFit/>
          </a:bodyPr>
          <a:lstStyle/>
          <a:p>
            <a:r>
              <a:rPr lang="en-US" sz="2000" b="1" dirty="0">
                <a:solidFill>
                  <a:srgbClr val="000000"/>
                </a:solidFill>
                <a:latin typeface="-apple-system"/>
              </a:rPr>
              <a:t>2. Partnerships and Collaborations: </a:t>
            </a:r>
          </a:p>
          <a:p>
            <a:pPr algn="ctr"/>
            <a:r>
              <a:rPr lang="en-US" sz="2000" dirty="0">
                <a:solidFill>
                  <a:srgbClr val="000000"/>
                </a:solidFill>
                <a:latin typeface="-apple-system"/>
              </a:rPr>
              <a:t>Negotiation plays a vital role in forming partnerships and collaborations with other businesses. Entrepreneurs negotiate deals and agreements with suppliers, distributors, strategic partners, and other stakeholders to establish mutually beneficial relationships that can help drive business growth</a:t>
            </a:r>
            <a:endParaRPr lang="en-US" sz="2000" dirty="0">
              <a:solidFill>
                <a:srgbClr val="050E17"/>
              </a:solidFill>
              <a:latin typeface="-apple-system"/>
            </a:endParaRPr>
          </a:p>
        </p:txBody>
      </p:sp>
      <p:sp>
        <p:nvSpPr>
          <p:cNvPr id="17" name="TextBox 16">
            <a:extLst>
              <a:ext uri="{FF2B5EF4-FFF2-40B4-BE49-F238E27FC236}">
                <a16:creationId xmlns:a16="http://schemas.microsoft.com/office/drawing/2014/main" id="{26FB8435-8065-120A-3112-60EF876D23AA}"/>
              </a:ext>
            </a:extLst>
          </p:cNvPr>
          <p:cNvSpPr txBox="1"/>
          <p:nvPr/>
        </p:nvSpPr>
        <p:spPr>
          <a:xfrm>
            <a:off x="6944248" y="3996751"/>
            <a:ext cx="4113898" cy="1200329"/>
          </a:xfrm>
          <a:prstGeom prst="rect">
            <a:avLst/>
          </a:prstGeom>
          <a:noFill/>
        </p:spPr>
        <p:txBody>
          <a:bodyPr wrap="square" rtlCol="0">
            <a:spAutoFit/>
          </a:bodyPr>
          <a:lstStyle/>
          <a:p>
            <a:pPr algn="ctr"/>
            <a:r>
              <a:rPr lang="en-US" sz="2400" b="1" dirty="0">
                <a:latin typeface="-apple-system"/>
              </a:rPr>
              <a:t>Successful negotiation is an essential skill for entrepreneurs</a:t>
            </a:r>
          </a:p>
        </p:txBody>
      </p:sp>
      <p:sp>
        <p:nvSpPr>
          <p:cNvPr id="18" name="Rectangle 17">
            <a:extLst>
              <a:ext uri="{FF2B5EF4-FFF2-40B4-BE49-F238E27FC236}">
                <a16:creationId xmlns:a16="http://schemas.microsoft.com/office/drawing/2014/main" id="{B0A464FE-8AA7-6F15-9002-D7D161B002C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36CB2C47-0BF5-FC29-78D9-9A889049F71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2B32A71-BAD8-57D9-3C19-DC08A375D3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F0003EF7-3DCE-EB2E-2760-B01790BD60F6}"/>
              </a:ext>
            </a:extLst>
          </p:cNvPr>
          <p:cNvSpPr>
            <a:spLocks noGrp="1"/>
          </p:cNvSpPr>
          <p:nvPr>
            <p:ph type="pic" sz="quarter" idx="10"/>
          </p:nvPr>
        </p:nvSpPr>
        <p:spPr/>
      </p:sp>
      <p:pic>
        <p:nvPicPr>
          <p:cNvPr id="1026" name="Picture 2" descr="10 Essential Negotiation Skills">
            <a:extLst>
              <a:ext uri="{FF2B5EF4-FFF2-40B4-BE49-F238E27FC236}">
                <a16:creationId xmlns:a16="http://schemas.microsoft.com/office/drawing/2014/main" id="{AF8595F4-7E94-F265-9294-BA823A706CD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470" t="2298" r="10470"/>
          <a:stretch>
            <a:fillRect/>
          </a:stretch>
        </p:blipFill>
        <p:spPr bwMode="auto">
          <a:xfrm>
            <a:off x="5959365" y="678153"/>
            <a:ext cx="5744489" cy="2916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3472086"/>
      </p:ext>
    </p:extLst>
  </p:cSld>
  <p:clrMapOvr>
    <a:masterClrMapping/>
  </p:clrMapOvr>
  <p:transition spd="slow" advTm="68107">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8945C-9BF2-4BA6-C8C6-4C5CCEAEDD1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AAA00D7-1898-8135-0613-51B199AA1FE8}"/>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EA0AF0DC-D287-CB9A-D384-30C368D06ED5}"/>
              </a:ext>
            </a:extLst>
          </p:cNvPr>
          <p:cNvSpPr/>
          <p:nvPr/>
        </p:nvSpPr>
        <p:spPr>
          <a:xfrm>
            <a:off x="1306865" y="1788375"/>
            <a:ext cx="4222539" cy="3785652"/>
          </a:xfrm>
          <a:prstGeom prst="rect">
            <a:avLst/>
          </a:prstGeom>
        </p:spPr>
        <p:txBody>
          <a:bodyPr wrap="square">
            <a:spAutoFit/>
          </a:bodyPr>
          <a:lstStyle/>
          <a:p>
            <a:r>
              <a:rPr lang="en-US" sz="2000" b="1" dirty="0">
                <a:solidFill>
                  <a:srgbClr val="000000"/>
                </a:solidFill>
                <a:latin typeface="-apple-system"/>
              </a:rPr>
              <a:t>3. Sales and Contracts: </a:t>
            </a:r>
          </a:p>
          <a:p>
            <a:pPr algn="ctr"/>
            <a:r>
              <a:rPr lang="en-US" sz="2000" dirty="0">
                <a:solidFill>
                  <a:srgbClr val="000000"/>
                </a:solidFill>
                <a:latin typeface="-apple-system"/>
              </a:rPr>
              <a:t>Negotiation is a fundamental aspect of sales and contract agreements. Entrepreneurs negotiate with prospective clients or customers to secure sales contracts, determine pricing, and establish terms and conditions that meet both parties' needs. Strong negotiation skills can help entrepreneurs win profitable deals and establish long-term customer relationships</a:t>
            </a:r>
            <a:endParaRPr lang="en-US" sz="2000" dirty="0">
              <a:solidFill>
                <a:srgbClr val="050E17"/>
              </a:solidFill>
              <a:latin typeface="-apple-system"/>
            </a:endParaRPr>
          </a:p>
        </p:txBody>
      </p:sp>
      <p:sp>
        <p:nvSpPr>
          <p:cNvPr id="17" name="TextBox 16">
            <a:extLst>
              <a:ext uri="{FF2B5EF4-FFF2-40B4-BE49-F238E27FC236}">
                <a16:creationId xmlns:a16="http://schemas.microsoft.com/office/drawing/2014/main" id="{EA84D5DB-390A-FAE9-5B0B-A3FE6773A19D}"/>
              </a:ext>
            </a:extLst>
          </p:cNvPr>
          <p:cNvSpPr txBox="1"/>
          <p:nvPr/>
        </p:nvSpPr>
        <p:spPr>
          <a:xfrm>
            <a:off x="6944248" y="3996751"/>
            <a:ext cx="4113898" cy="1200329"/>
          </a:xfrm>
          <a:prstGeom prst="rect">
            <a:avLst/>
          </a:prstGeom>
          <a:noFill/>
        </p:spPr>
        <p:txBody>
          <a:bodyPr wrap="square" rtlCol="0">
            <a:spAutoFit/>
          </a:bodyPr>
          <a:lstStyle/>
          <a:p>
            <a:pPr algn="ctr"/>
            <a:r>
              <a:rPr lang="en-US" sz="2400" b="1" dirty="0">
                <a:latin typeface="-apple-system"/>
              </a:rPr>
              <a:t>Successful negotiation is an essential skill for entrepreneurs</a:t>
            </a:r>
          </a:p>
        </p:txBody>
      </p:sp>
      <p:sp>
        <p:nvSpPr>
          <p:cNvPr id="18" name="Rectangle 17">
            <a:extLst>
              <a:ext uri="{FF2B5EF4-FFF2-40B4-BE49-F238E27FC236}">
                <a16:creationId xmlns:a16="http://schemas.microsoft.com/office/drawing/2014/main" id="{A73F8FDD-9D95-7117-31CB-5B0E3DE484DF}"/>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4F83AFD8-D5C2-5784-C681-AB50AA2B6B4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F09C606-DB82-C445-6773-735C5A3F67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E8DC4A7E-D350-365B-3554-E88832118E54}"/>
              </a:ext>
            </a:extLst>
          </p:cNvPr>
          <p:cNvSpPr>
            <a:spLocks noGrp="1"/>
          </p:cNvSpPr>
          <p:nvPr>
            <p:ph type="pic" sz="quarter" idx="10"/>
          </p:nvPr>
        </p:nvSpPr>
        <p:spPr/>
      </p:sp>
      <p:pic>
        <p:nvPicPr>
          <p:cNvPr id="1026" name="Picture 2" descr="10 Essential Negotiation Skills">
            <a:extLst>
              <a:ext uri="{FF2B5EF4-FFF2-40B4-BE49-F238E27FC236}">
                <a16:creationId xmlns:a16="http://schemas.microsoft.com/office/drawing/2014/main" id="{303B5B21-073E-B364-15F7-52D25394231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470" t="2298" r="10470"/>
          <a:stretch>
            <a:fillRect/>
          </a:stretch>
        </p:blipFill>
        <p:spPr bwMode="auto">
          <a:xfrm>
            <a:off x="5959365" y="678153"/>
            <a:ext cx="5744489" cy="2916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7502815"/>
      </p:ext>
    </p:extLst>
  </p:cSld>
  <p:clrMapOvr>
    <a:masterClrMapping/>
  </p:clrMapOvr>
  <p:transition spd="slow" advTm="53860">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AD35F-D486-9F55-F492-E1FEDC75683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E21F467-5BAD-C8D4-9196-3CA1D5F13C69}"/>
              </a:ext>
            </a:extLst>
          </p:cNvPr>
          <p:cNvSpPr/>
          <p:nvPr/>
        </p:nvSpPr>
        <p:spPr>
          <a:xfrm>
            <a:off x="1133854" y="1297743"/>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CD1CDA2F-6863-A4C1-407C-E7F6C6B8DF08}"/>
              </a:ext>
            </a:extLst>
          </p:cNvPr>
          <p:cNvSpPr/>
          <p:nvPr/>
        </p:nvSpPr>
        <p:spPr>
          <a:xfrm>
            <a:off x="1326478" y="1919973"/>
            <a:ext cx="4222539" cy="3170099"/>
          </a:xfrm>
          <a:prstGeom prst="rect">
            <a:avLst/>
          </a:prstGeom>
        </p:spPr>
        <p:txBody>
          <a:bodyPr wrap="square">
            <a:spAutoFit/>
          </a:bodyPr>
          <a:lstStyle/>
          <a:p>
            <a:r>
              <a:rPr lang="en-US" sz="2000" b="1" dirty="0">
                <a:solidFill>
                  <a:srgbClr val="000000"/>
                </a:solidFill>
                <a:latin typeface="-apple-system"/>
              </a:rPr>
              <a:t>4. Hiring and Human Resources: </a:t>
            </a:r>
          </a:p>
          <a:p>
            <a:pPr algn="ctr"/>
            <a:r>
              <a:rPr lang="en-US" sz="2000" dirty="0">
                <a:solidFill>
                  <a:srgbClr val="000000"/>
                </a:solidFill>
                <a:latin typeface="-apple-system"/>
              </a:rPr>
              <a:t>Entrepreneurs often negotiate with potential employees during the hiring process to attract top talent and secure the best fit for their business. Negotiating compensation packages, benefits, and other employment terms becomes critical in attracting and retaining skilled staff.</a:t>
            </a:r>
          </a:p>
          <a:p>
            <a:endParaRPr lang="en-US" sz="2000" dirty="0">
              <a:solidFill>
                <a:srgbClr val="050E17"/>
              </a:solidFill>
              <a:latin typeface="-apple-system"/>
            </a:endParaRPr>
          </a:p>
        </p:txBody>
      </p:sp>
      <p:sp>
        <p:nvSpPr>
          <p:cNvPr id="17" name="TextBox 16">
            <a:extLst>
              <a:ext uri="{FF2B5EF4-FFF2-40B4-BE49-F238E27FC236}">
                <a16:creationId xmlns:a16="http://schemas.microsoft.com/office/drawing/2014/main" id="{EB890448-818A-0D6E-D47E-7290D4E8EE22}"/>
              </a:ext>
            </a:extLst>
          </p:cNvPr>
          <p:cNvSpPr txBox="1"/>
          <p:nvPr/>
        </p:nvSpPr>
        <p:spPr>
          <a:xfrm>
            <a:off x="6944248" y="3996751"/>
            <a:ext cx="4113898" cy="1200329"/>
          </a:xfrm>
          <a:prstGeom prst="rect">
            <a:avLst/>
          </a:prstGeom>
          <a:noFill/>
        </p:spPr>
        <p:txBody>
          <a:bodyPr wrap="square" rtlCol="0">
            <a:spAutoFit/>
          </a:bodyPr>
          <a:lstStyle/>
          <a:p>
            <a:pPr algn="ctr"/>
            <a:r>
              <a:rPr lang="en-US" sz="2400" b="1" dirty="0">
                <a:latin typeface="-apple-system"/>
              </a:rPr>
              <a:t>Successful negotiation is an essential skill for entrepreneurs</a:t>
            </a:r>
          </a:p>
        </p:txBody>
      </p:sp>
      <p:sp>
        <p:nvSpPr>
          <p:cNvPr id="18" name="Rectangle 17">
            <a:extLst>
              <a:ext uri="{FF2B5EF4-FFF2-40B4-BE49-F238E27FC236}">
                <a16:creationId xmlns:a16="http://schemas.microsoft.com/office/drawing/2014/main" id="{3109A933-6CC8-D4F9-CF68-5ABB356CD689}"/>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5D5B927C-D841-6A6A-29A4-30FAD14F1EF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BC9F30E-6B81-5A1B-A1E3-0D993EE241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53936DB5-D913-4BE4-719D-E17666A8C85B}"/>
              </a:ext>
            </a:extLst>
          </p:cNvPr>
          <p:cNvSpPr>
            <a:spLocks noGrp="1"/>
          </p:cNvSpPr>
          <p:nvPr>
            <p:ph type="pic" sz="quarter" idx="10"/>
          </p:nvPr>
        </p:nvSpPr>
        <p:spPr/>
      </p:sp>
      <p:pic>
        <p:nvPicPr>
          <p:cNvPr id="1026" name="Picture 2" descr="10 Essential Negotiation Skills">
            <a:extLst>
              <a:ext uri="{FF2B5EF4-FFF2-40B4-BE49-F238E27FC236}">
                <a16:creationId xmlns:a16="http://schemas.microsoft.com/office/drawing/2014/main" id="{C9A80D42-E899-9DBC-A74B-787D6AB521C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470" t="2298" r="10470"/>
          <a:stretch>
            <a:fillRect/>
          </a:stretch>
        </p:blipFill>
        <p:spPr bwMode="auto">
          <a:xfrm>
            <a:off x="5959365" y="678153"/>
            <a:ext cx="5744489" cy="2916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5670441"/>
      </p:ext>
    </p:extLst>
  </p:cSld>
  <p:clrMapOvr>
    <a:masterClrMapping/>
  </p:clrMapOvr>
  <p:transition spd="slow" advTm="52803">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7679A6-754E-88D2-0CF8-4D9DF19BBEF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93A946A-14A4-59BD-BB24-275048429F90}"/>
              </a:ext>
            </a:extLst>
          </p:cNvPr>
          <p:cNvSpPr/>
          <p:nvPr/>
        </p:nvSpPr>
        <p:spPr>
          <a:xfrm>
            <a:off x="1133854" y="1297743"/>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45D1721D-FCEC-83EF-33EF-AB75F5C15861}"/>
              </a:ext>
            </a:extLst>
          </p:cNvPr>
          <p:cNvSpPr/>
          <p:nvPr/>
        </p:nvSpPr>
        <p:spPr>
          <a:xfrm>
            <a:off x="1326478" y="1919973"/>
            <a:ext cx="4222539" cy="2862322"/>
          </a:xfrm>
          <a:prstGeom prst="rect">
            <a:avLst/>
          </a:prstGeom>
        </p:spPr>
        <p:txBody>
          <a:bodyPr wrap="square">
            <a:spAutoFit/>
          </a:bodyPr>
          <a:lstStyle/>
          <a:p>
            <a:r>
              <a:rPr lang="en-US" sz="2000" b="1" dirty="0">
                <a:solidFill>
                  <a:srgbClr val="000000"/>
                </a:solidFill>
                <a:latin typeface="-apple-system"/>
              </a:rPr>
              <a:t>5. Supplier and Vendor Relationships: </a:t>
            </a:r>
          </a:p>
          <a:p>
            <a:pPr algn="ctr"/>
            <a:r>
              <a:rPr lang="en-US" sz="2000" dirty="0">
                <a:solidFill>
                  <a:srgbClr val="000000"/>
                </a:solidFill>
                <a:latin typeface="-apple-system"/>
              </a:rPr>
              <a:t>Negotiating with suppliers and vendors is crucial for entrepreneurs to secure favorable pricing, payment terms, and quality standards. Effective negotiation skills can help entrepreneurs establish mutually beneficial relationships that drive cost savings, efficiency, and reliability in the supply chain.</a:t>
            </a:r>
          </a:p>
        </p:txBody>
      </p:sp>
      <p:sp>
        <p:nvSpPr>
          <p:cNvPr id="17" name="TextBox 16">
            <a:extLst>
              <a:ext uri="{FF2B5EF4-FFF2-40B4-BE49-F238E27FC236}">
                <a16:creationId xmlns:a16="http://schemas.microsoft.com/office/drawing/2014/main" id="{782D742A-8316-3928-65D4-1EC4AA015E10}"/>
              </a:ext>
            </a:extLst>
          </p:cNvPr>
          <p:cNvSpPr txBox="1"/>
          <p:nvPr/>
        </p:nvSpPr>
        <p:spPr>
          <a:xfrm>
            <a:off x="6944248" y="3996751"/>
            <a:ext cx="4113898" cy="1200329"/>
          </a:xfrm>
          <a:prstGeom prst="rect">
            <a:avLst/>
          </a:prstGeom>
          <a:noFill/>
        </p:spPr>
        <p:txBody>
          <a:bodyPr wrap="square" rtlCol="0">
            <a:spAutoFit/>
          </a:bodyPr>
          <a:lstStyle/>
          <a:p>
            <a:pPr algn="ctr"/>
            <a:r>
              <a:rPr lang="en-US" sz="2400" b="1" dirty="0">
                <a:latin typeface="-apple-system"/>
              </a:rPr>
              <a:t>Successful negotiation is an essential skill for entrepreneurs</a:t>
            </a:r>
          </a:p>
        </p:txBody>
      </p:sp>
      <p:sp>
        <p:nvSpPr>
          <p:cNvPr id="18" name="Rectangle 17">
            <a:extLst>
              <a:ext uri="{FF2B5EF4-FFF2-40B4-BE49-F238E27FC236}">
                <a16:creationId xmlns:a16="http://schemas.microsoft.com/office/drawing/2014/main" id="{91CE09AA-9484-5728-F3A2-59F92CEEFCA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F2986090-FEB3-8E0B-AEF3-070CB79F52E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A95C779-5DEC-6376-AD1E-E3E5D0067A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4C8DE0CF-7D39-E21E-A806-3FF0B11AF846}"/>
              </a:ext>
            </a:extLst>
          </p:cNvPr>
          <p:cNvSpPr>
            <a:spLocks noGrp="1"/>
          </p:cNvSpPr>
          <p:nvPr>
            <p:ph type="pic" sz="quarter" idx="10"/>
          </p:nvPr>
        </p:nvSpPr>
        <p:spPr/>
      </p:sp>
      <p:pic>
        <p:nvPicPr>
          <p:cNvPr id="1026" name="Picture 2" descr="10 Essential Negotiation Skills">
            <a:extLst>
              <a:ext uri="{FF2B5EF4-FFF2-40B4-BE49-F238E27FC236}">
                <a16:creationId xmlns:a16="http://schemas.microsoft.com/office/drawing/2014/main" id="{BEF3B10D-BA0F-2BBE-8595-06F2C614F6E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470" t="2298" r="10470"/>
          <a:stretch>
            <a:fillRect/>
          </a:stretch>
        </p:blipFill>
        <p:spPr bwMode="auto">
          <a:xfrm>
            <a:off x="5959365" y="678153"/>
            <a:ext cx="5744489" cy="2916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971078"/>
      </p:ext>
    </p:extLst>
  </p:cSld>
  <p:clrMapOvr>
    <a:masterClrMapping/>
  </p:clrMapOvr>
  <p:transition spd="slow" advTm="43852">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5981B5-EE15-B66C-9BC9-74B3C05B430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C577FF4-0129-10B8-0043-E82ED935B665}"/>
              </a:ext>
            </a:extLst>
          </p:cNvPr>
          <p:cNvSpPr/>
          <p:nvPr/>
        </p:nvSpPr>
        <p:spPr>
          <a:xfrm>
            <a:off x="1133854" y="1297743"/>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AA6E726F-E64F-129D-5F44-E6DD76AD4AD0}"/>
              </a:ext>
            </a:extLst>
          </p:cNvPr>
          <p:cNvSpPr/>
          <p:nvPr/>
        </p:nvSpPr>
        <p:spPr>
          <a:xfrm>
            <a:off x="1326478" y="1919973"/>
            <a:ext cx="4222539" cy="2862322"/>
          </a:xfrm>
          <a:prstGeom prst="rect">
            <a:avLst/>
          </a:prstGeom>
        </p:spPr>
        <p:txBody>
          <a:bodyPr wrap="square">
            <a:spAutoFit/>
          </a:bodyPr>
          <a:lstStyle/>
          <a:p>
            <a:r>
              <a:rPr lang="en-US" sz="2000" b="1" dirty="0">
                <a:solidFill>
                  <a:srgbClr val="000000"/>
                </a:solidFill>
                <a:latin typeface="-apple-system"/>
              </a:rPr>
              <a:t>6. Resolving Disputes and Contracts: </a:t>
            </a:r>
          </a:p>
          <a:p>
            <a:pPr algn="ctr"/>
            <a:r>
              <a:rPr lang="en-US" sz="2000" dirty="0">
                <a:solidFill>
                  <a:srgbClr val="000000"/>
                </a:solidFill>
                <a:latin typeface="-apple-system"/>
              </a:rPr>
              <a:t>Entrepreneurs may encounter disputes or conflicts with clients, partners, or other stakeholders. Negotiation skills enable entrepreneurs to navigate these situations, find common ground, and reach mutually acceptable resolutions, potentially avoiding costly legal battles.</a:t>
            </a:r>
          </a:p>
        </p:txBody>
      </p:sp>
      <p:sp>
        <p:nvSpPr>
          <p:cNvPr id="17" name="TextBox 16">
            <a:extLst>
              <a:ext uri="{FF2B5EF4-FFF2-40B4-BE49-F238E27FC236}">
                <a16:creationId xmlns:a16="http://schemas.microsoft.com/office/drawing/2014/main" id="{44207590-A6CD-218B-55E2-ECB88F4BA848}"/>
              </a:ext>
            </a:extLst>
          </p:cNvPr>
          <p:cNvSpPr txBox="1"/>
          <p:nvPr/>
        </p:nvSpPr>
        <p:spPr>
          <a:xfrm>
            <a:off x="6944248" y="3996751"/>
            <a:ext cx="4113898" cy="1200329"/>
          </a:xfrm>
          <a:prstGeom prst="rect">
            <a:avLst/>
          </a:prstGeom>
          <a:noFill/>
        </p:spPr>
        <p:txBody>
          <a:bodyPr wrap="square" rtlCol="0">
            <a:spAutoFit/>
          </a:bodyPr>
          <a:lstStyle/>
          <a:p>
            <a:pPr algn="ctr"/>
            <a:r>
              <a:rPr lang="en-US" sz="2400" b="1" dirty="0">
                <a:latin typeface="-apple-system"/>
              </a:rPr>
              <a:t>Successful negotiation is an essential skill for entrepreneurs</a:t>
            </a:r>
          </a:p>
        </p:txBody>
      </p:sp>
      <p:sp>
        <p:nvSpPr>
          <p:cNvPr id="18" name="Rectangle 17">
            <a:extLst>
              <a:ext uri="{FF2B5EF4-FFF2-40B4-BE49-F238E27FC236}">
                <a16:creationId xmlns:a16="http://schemas.microsoft.com/office/drawing/2014/main" id="{B0BBBD1D-FF53-7D3C-0827-D67E87C45874}"/>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1AA4B896-906F-FA5B-2065-9E251C1CFDF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84C2AF4-8C26-9D98-42B7-1097E84B1C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2CAC6B91-E96D-4B90-C191-2913915835F9}"/>
              </a:ext>
            </a:extLst>
          </p:cNvPr>
          <p:cNvSpPr>
            <a:spLocks noGrp="1"/>
          </p:cNvSpPr>
          <p:nvPr>
            <p:ph type="pic" sz="quarter" idx="10"/>
          </p:nvPr>
        </p:nvSpPr>
        <p:spPr/>
      </p:sp>
      <p:pic>
        <p:nvPicPr>
          <p:cNvPr id="1026" name="Picture 2" descr="10 Essential Negotiation Skills">
            <a:extLst>
              <a:ext uri="{FF2B5EF4-FFF2-40B4-BE49-F238E27FC236}">
                <a16:creationId xmlns:a16="http://schemas.microsoft.com/office/drawing/2014/main" id="{B2057E02-B405-02C0-5911-2EDFD5BF578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470" t="2298" r="10470"/>
          <a:stretch>
            <a:fillRect/>
          </a:stretch>
        </p:blipFill>
        <p:spPr bwMode="auto">
          <a:xfrm>
            <a:off x="5959365" y="678153"/>
            <a:ext cx="5744489" cy="2916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1206753"/>
      </p:ext>
    </p:extLst>
  </p:cSld>
  <p:clrMapOvr>
    <a:masterClrMapping/>
  </p:clrMapOvr>
  <p:transition spd="slow" advTm="47242">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0E4CA2-DCCE-66CE-DD26-99AB14E67FA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463356E-5588-67F2-A7D5-0BD842E8654F}"/>
              </a:ext>
            </a:extLst>
          </p:cNvPr>
          <p:cNvSpPr/>
          <p:nvPr/>
        </p:nvSpPr>
        <p:spPr>
          <a:xfrm>
            <a:off x="1133854" y="1297743"/>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7791A696-C870-8CA7-B364-21EE7FA8D11B}"/>
              </a:ext>
            </a:extLst>
          </p:cNvPr>
          <p:cNvSpPr/>
          <p:nvPr/>
        </p:nvSpPr>
        <p:spPr>
          <a:xfrm>
            <a:off x="1326478" y="1919973"/>
            <a:ext cx="4222539" cy="3170099"/>
          </a:xfrm>
          <a:prstGeom prst="rect">
            <a:avLst/>
          </a:prstGeom>
        </p:spPr>
        <p:txBody>
          <a:bodyPr wrap="square">
            <a:spAutoFit/>
          </a:bodyPr>
          <a:lstStyle/>
          <a:p>
            <a:r>
              <a:rPr lang="en-US" sz="2000" b="1" dirty="0">
                <a:solidFill>
                  <a:srgbClr val="000000"/>
                </a:solidFill>
                <a:latin typeface="-apple-system"/>
              </a:rPr>
              <a:t>7. Business Development and Expansion: </a:t>
            </a:r>
          </a:p>
          <a:p>
            <a:pPr algn="ctr"/>
            <a:r>
              <a:rPr lang="en-US" sz="2000" dirty="0">
                <a:solidFill>
                  <a:srgbClr val="000000"/>
                </a:solidFill>
                <a:latin typeface="-apple-system"/>
              </a:rPr>
              <a:t>Entrepreneurs negotiate when expanding their business through mergers, acquisitions, or entering new markets. Negotiating with potential acquisition targets, joint venture partners, or licensing agreements can significantly impact the success of these endeavors.</a:t>
            </a:r>
          </a:p>
        </p:txBody>
      </p:sp>
      <p:sp>
        <p:nvSpPr>
          <p:cNvPr id="17" name="TextBox 16">
            <a:extLst>
              <a:ext uri="{FF2B5EF4-FFF2-40B4-BE49-F238E27FC236}">
                <a16:creationId xmlns:a16="http://schemas.microsoft.com/office/drawing/2014/main" id="{D8E265AE-6819-E7D9-FEB8-7DB2AB09C5A6}"/>
              </a:ext>
            </a:extLst>
          </p:cNvPr>
          <p:cNvSpPr txBox="1"/>
          <p:nvPr/>
        </p:nvSpPr>
        <p:spPr>
          <a:xfrm>
            <a:off x="6944248" y="3996751"/>
            <a:ext cx="4113898" cy="1200329"/>
          </a:xfrm>
          <a:prstGeom prst="rect">
            <a:avLst/>
          </a:prstGeom>
          <a:noFill/>
        </p:spPr>
        <p:txBody>
          <a:bodyPr wrap="square" rtlCol="0">
            <a:spAutoFit/>
          </a:bodyPr>
          <a:lstStyle/>
          <a:p>
            <a:pPr algn="ctr"/>
            <a:r>
              <a:rPr lang="en-US" sz="2400" b="1" dirty="0">
                <a:latin typeface="-apple-system"/>
              </a:rPr>
              <a:t>Successful negotiation is an essential skill for entrepreneurs</a:t>
            </a:r>
          </a:p>
        </p:txBody>
      </p:sp>
      <p:sp>
        <p:nvSpPr>
          <p:cNvPr id="18" name="Rectangle 17">
            <a:extLst>
              <a:ext uri="{FF2B5EF4-FFF2-40B4-BE49-F238E27FC236}">
                <a16:creationId xmlns:a16="http://schemas.microsoft.com/office/drawing/2014/main" id="{E1F86359-8DD0-C70E-13A0-28062AB283B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D87EE7E7-9EC1-3083-C8D6-72435676DF1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DAEAC23-A1FE-9637-F2FA-206B3914EE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DA9BD68F-9B67-3B75-9705-4AE150409F9E}"/>
              </a:ext>
            </a:extLst>
          </p:cNvPr>
          <p:cNvSpPr>
            <a:spLocks noGrp="1"/>
          </p:cNvSpPr>
          <p:nvPr>
            <p:ph type="pic" sz="quarter" idx="10"/>
          </p:nvPr>
        </p:nvSpPr>
        <p:spPr/>
      </p:sp>
      <p:pic>
        <p:nvPicPr>
          <p:cNvPr id="1026" name="Picture 2" descr="10 Essential Negotiation Skills">
            <a:extLst>
              <a:ext uri="{FF2B5EF4-FFF2-40B4-BE49-F238E27FC236}">
                <a16:creationId xmlns:a16="http://schemas.microsoft.com/office/drawing/2014/main" id="{D9AB3947-5BC4-7E74-3B07-A5ECA0E8938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470" t="2298" r="10470"/>
          <a:stretch>
            <a:fillRect/>
          </a:stretch>
        </p:blipFill>
        <p:spPr bwMode="auto">
          <a:xfrm>
            <a:off x="5959365" y="678153"/>
            <a:ext cx="5744489" cy="2916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1887656"/>
      </p:ext>
    </p:extLst>
  </p:cSld>
  <p:clrMapOvr>
    <a:masterClrMapping/>
  </p:clrMapOvr>
  <p:transition spd="slow" advTm="46755">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F7AD34-5548-B906-5825-75DD49E38F7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7FD7F9B-574F-E2CA-E3C0-A1C8E1CAF86D}"/>
              </a:ext>
            </a:extLst>
          </p:cNvPr>
          <p:cNvSpPr/>
          <p:nvPr/>
        </p:nvSpPr>
        <p:spPr>
          <a:xfrm>
            <a:off x="1133854" y="1297743"/>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F1779E61-6374-9039-9F24-4484BABA1590}"/>
              </a:ext>
            </a:extLst>
          </p:cNvPr>
          <p:cNvSpPr/>
          <p:nvPr/>
        </p:nvSpPr>
        <p:spPr>
          <a:xfrm>
            <a:off x="1326478" y="1919973"/>
            <a:ext cx="4222539" cy="3170099"/>
          </a:xfrm>
          <a:prstGeom prst="rect">
            <a:avLst/>
          </a:prstGeom>
        </p:spPr>
        <p:txBody>
          <a:bodyPr wrap="square">
            <a:spAutoFit/>
          </a:bodyPr>
          <a:lstStyle/>
          <a:p>
            <a:r>
              <a:rPr lang="en-US" sz="2000" b="1" dirty="0">
                <a:solidFill>
                  <a:srgbClr val="000000"/>
                </a:solidFill>
                <a:latin typeface="-apple-system"/>
              </a:rPr>
              <a:t>8. Risk Mitigation: </a:t>
            </a:r>
          </a:p>
          <a:p>
            <a:pPr algn="ctr"/>
            <a:r>
              <a:rPr lang="en-US" sz="2000" dirty="0">
                <a:solidFill>
                  <a:srgbClr val="000000"/>
                </a:solidFill>
                <a:latin typeface="-apple-system"/>
              </a:rPr>
              <a:t>Negotiation skills can help entrepreneurs mitigate risks by negotiating favorable terms in contracts, such as liability limitations, indemnification clauses, and dispute resolution mechanisms. Effective negotiation can provide entrepreneurs with greater protection and minimize potential risks.</a:t>
            </a:r>
          </a:p>
        </p:txBody>
      </p:sp>
      <p:sp>
        <p:nvSpPr>
          <p:cNvPr id="17" name="TextBox 16">
            <a:extLst>
              <a:ext uri="{FF2B5EF4-FFF2-40B4-BE49-F238E27FC236}">
                <a16:creationId xmlns:a16="http://schemas.microsoft.com/office/drawing/2014/main" id="{E1A2B606-734A-6DD2-D890-F4A51F102B01}"/>
              </a:ext>
            </a:extLst>
          </p:cNvPr>
          <p:cNvSpPr txBox="1"/>
          <p:nvPr/>
        </p:nvSpPr>
        <p:spPr>
          <a:xfrm>
            <a:off x="6944248" y="3996751"/>
            <a:ext cx="4113898" cy="1200329"/>
          </a:xfrm>
          <a:prstGeom prst="rect">
            <a:avLst/>
          </a:prstGeom>
          <a:noFill/>
        </p:spPr>
        <p:txBody>
          <a:bodyPr wrap="square" rtlCol="0">
            <a:spAutoFit/>
          </a:bodyPr>
          <a:lstStyle/>
          <a:p>
            <a:pPr algn="ctr"/>
            <a:r>
              <a:rPr lang="en-US" sz="2400" b="1" dirty="0">
                <a:latin typeface="-apple-system"/>
              </a:rPr>
              <a:t>Successful negotiation is an essential skill for entrepreneurs</a:t>
            </a:r>
          </a:p>
        </p:txBody>
      </p:sp>
      <p:sp>
        <p:nvSpPr>
          <p:cNvPr id="18" name="Rectangle 17">
            <a:extLst>
              <a:ext uri="{FF2B5EF4-FFF2-40B4-BE49-F238E27FC236}">
                <a16:creationId xmlns:a16="http://schemas.microsoft.com/office/drawing/2014/main" id="{6551147B-5E8A-E047-BBF4-4FFDCB4EBAB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35DE04E1-3AA5-5333-7859-BE55D612984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444D726-0489-232F-4286-584D5CEFDA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309AA9E4-0CC6-BFDE-1499-1F113CA43F22}"/>
              </a:ext>
            </a:extLst>
          </p:cNvPr>
          <p:cNvSpPr>
            <a:spLocks noGrp="1"/>
          </p:cNvSpPr>
          <p:nvPr>
            <p:ph type="pic" sz="quarter" idx="10"/>
          </p:nvPr>
        </p:nvSpPr>
        <p:spPr/>
      </p:sp>
      <p:pic>
        <p:nvPicPr>
          <p:cNvPr id="1026" name="Picture 2" descr="10 Essential Negotiation Skills">
            <a:extLst>
              <a:ext uri="{FF2B5EF4-FFF2-40B4-BE49-F238E27FC236}">
                <a16:creationId xmlns:a16="http://schemas.microsoft.com/office/drawing/2014/main" id="{ABBBD609-378F-D752-2521-640C3258538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470" t="2298" r="10470"/>
          <a:stretch>
            <a:fillRect/>
          </a:stretch>
        </p:blipFill>
        <p:spPr bwMode="auto">
          <a:xfrm>
            <a:off x="5959365" y="678153"/>
            <a:ext cx="5744489" cy="2916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1886938"/>
      </p:ext>
    </p:extLst>
  </p:cSld>
  <p:clrMapOvr>
    <a:masterClrMapping/>
  </p:clrMapOvr>
  <p:transition spd="slow" advTm="26158">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5" y="1079613"/>
            <a:ext cx="9188570" cy="461665"/>
          </a:xfrm>
          <a:prstGeom prst="rect">
            <a:avLst/>
          </a:prstGeom>
          <a:noFill/>
        </p:spPr>
        <p:txBody>
          <a:bodyPr wrap="square" rtlCol="0">
            <a:spAutoFit/>
          </a:bodyPr>
          <a:lstStyle/>
          <a:p>
            <a:r>
              <a:rPr lang="en-US" sz="2400" b="1" dirty="0">
                <a:solidFill>
                  <a:srgbClr val="C00000"/>
                </a:solidFill>
              </a:rPr>
              <a:t>The Future of Persuasion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617280" y="2245613"/>
            <a:ext cx="10541000" cy="3539430"/>
          </a:xfrm>
          <a:prstGeom prst="rect">
            <a:avLst/>
          </a:prstGeom>
          <a:noFill/>
        </p:spPr>
        <p:txBody>
          <a:bodyPr wrap="square" rtlCol="0">
            <a:spAutoFit/>
          </a:bodyPr>
          <a:lstStyle/>
          <a:p>
            <a:r>
              <a:rPr lang="en-US" sz="1400" b="1" dirty="0"/>
              <a:t>1. From Manual Preparation to AI-Powered Insights </a:t>
            </a:r>
            <a:endParaRPr lang="en-US" sz="1400" dirty="0"/>
          </a:p>
          <a:p>
            <a:pPr lvl="0"/>
            <a:r>
              <a:rPr lang="en-US" sz="1400" b="1" dirty="0"/>
              <a:t>Instant Research &amp; Data Analysis:</a:t>
            </a:r>
            <a:r>
              <a:rPr lang="en-US" sz="1400" dirty="0"/>
              <a:t> AI can process vast amounts of internal data, historical contracts, and external market intelligence within seconds, a task that previously took days.</a:t>
            </a:r>
          </a:p>
          <a:p>
            <a:pPr lvl="0"/>
            <a:r>
              <a:rPr lang="en-US" sz="1400" b="1" dirty="0"/>
              <a:t>Predictive Modeling:</a:t>
            </a:r>
            <a:r>
              <a:rPr lang="en-US" sz="1400" dirty="0"/>
              <a:t> Negotiators can use AI to simulate scenarios, testing different approaches to anticipate counterarguments and predict potential outcomes.</a:t>
            </a:r>
          </a:p>
          <a:p>
            <a:pPr lvl="0"/>
            <a:r>
              <a:rPr lang="en-US" sz="1400" b="1" dirty="0"/>
              <a:t>BATNA Formulation:</a:t>
            </a:r>
            <a:r>
              <a:rPr lang="en-US" sz="1400" dirty="0"/>
              <a:t> AI helps instantly calculate the Best Alternative to a Negotiated Agreement (BATNA), identifying weak points and strengthening positions before talks begin. </a:t>
            </a:r>
          </a:p>
          <a:p>
            <a:pPr lvl="0"/>
            <a:endParaRPr lang="en-US" sz="1400" dirty="0"/>
          </a:p>
          <a:p>
            <a:r>
              <a:rPr lang="en-US" sz="1400" b="1" dirty="0"/>
              <a:t>2. Real-Time Coaching and "Time Travel"</a:t>
            </a:r>
            <a:endParaRPr lang="en-US" sz="1400" dirty="0"/>
          </a:p>
          <a:p>
            <a:pPr lvl="0"/>
            <a:r>
              <a:rPr lang="en-US" sz="1400" b="1" dirty="0"/>
              <a:t>AI as a Personal Coach:</a:t>
            </a:r>
            <a:r>
              <a:rPr lang="en-US" sz="1400" dirty="0"/>
              <a:t> AI tools now act as "backstage advisors," offering real-time feedback during negotiations, such as alerts on risk, concession limits, or emotional cues.</a:t>
            </a:r>
          </a:p>
          <a:p>
            <a:pPr lvl="0"/>
            <a:r>
              <a:rPr lang="en-US" sz="1400" b="1" dirty="0"/>
              <a:t>Post-Negotiation Simulation:</a:t>
            </a:r>
            <a:r>
              <a:rPr lang="en-US" sz="1400" dirty="0"/>
              <a:t> Negotiators can now use AI to "re-live" a failed negotiation, testing alternative strategies to understand how to improve outcomes.</a:t>
            </a:r>
          </a:p>
          <a:p>
            <a:pPr lvl="0"/>
            <a:r>
              <a:rPr lang="en-US" sz="1400" b="1" dirty="0"/>
              <a:t>Warmth and Dominance Calibration:</a:t>
            </a:r>
            <a:r>
              <a:rPr lang="en-US" sz="1400" dirty="0"/>
              <a:t> Research from the 2025 MIT AI Negotiation Summit found that "warm" AI bots—those that build rapport—achieved better results than solely aggressive ("dominant") ones. This highlights the need for human negotiators to balance assertiveness with empathy.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8514598-9ECC-F54A-37C5-85FFB124A369}"/>
              </a:ext>
            </a:extLst>
          </p:cNvPr>
          <p:cNvSpPr txBox="1"/>
          <p:nvPr/>
        </p:nvSpPr>
        <p:spPr>
          <a:xfrm>
            <a:off x="3580403" y="1786624"/>
            <a:ext cx="7392395" cy="369332"/>
          </a:xfrm>
          <a:prstGeom prst="rect">
            <a:avLst/>
          </a:prstGeom>
          <a:noFill/>
        </p:spPr>
        <p:txBody>
          <a:bodyPr wrap="square">
            <a:spAutoFit/>
          </a:bodyPr>
          <a:lstStyle/>
          <a:p>
            <a:r>
              <a:rPr lang="en-US" sz="1800" b="1" dirty="0">
                <a:solidFill>
                  <a:srgbClr val="C00000"/>
                </a:solidFill>
              </a:rPr>
              <a:t>How Digital Transformation and AI are Redefining Negotiation Skills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201405"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01360" y="1839188"/>
            <a:ext cx="10541000" cy="4247317"/>
          </a:xfrm>
          <a:prstGeom prst="rect">
            <a:avLst/>
          </a:prstGeom>
          <a:noFill/>
        </p:spPr>
        <p:txBody>
          <a:bodyPr wrap="square" rtlCol="0">
            <a:spAutoFit/>
          </a:bodyPr>
          <a:lstStyle/>
          <a:p>
            <a:r>
              <a:rPr lang="en-US" sz="1500" b="1" dirty="0"/>
              <a:t>3. Automation of Routine and Complex Tasks</a:t>
            </a:r>
            <a:endParaRPr lang="en-US" sz="1500" dirty="0"/>
          </a:p>
          <a:p>
            <a:pPr lvl="0"/>
            <a:r>
              <a:rPr lang="en-US" sz="1500" b="1" dirty="0"/>
              <a:t>Automated Contracting:</a:t>
            </a:r>
            <a:r>
              <a:rPr lang="en-US" sz="1500" dirty="0"/>
              <a:t> AI agents (e.g., Pactum AI) are being used for high-volume, low-complexity negotiations, such as supplier contract renewals, freeing up human negotiators for higher-value, strategic, or high-risk deals.</a:t>
            </a:r>
          </a:p>
          <a:p>
            <a:pPr lvl="0"/>
            <a:r>
              <a:rPr lang="en-US" sz="1500" b="1" dirty="0"/>
              <a:t>Dynamic Strategy Adjustment:</a:t>
            </a:r>
            <a:r>
              <a:rPr lang="en-US" sz="1500" dirty="0"/>
              <a:t> AI can analyze the "psychological signature" in chat transcripts to help negotiators adjust their tactics in real time. </a:t>
            </a:r>
          </a:p>
          <a:p>
            <a:r>
              <a:rPr lang="en-US" sz="1500" b="1" dirty="0"/>
              <a:t>4. New Skills for the Hybrid Negotiator</a:t>
            </a:r>
            <a:endParaRPr lang="en-US" sz="1500" dirty="0"/>
          </a:p>
          <a:p>
            <a:r>
              <a:rPr lang="en-US" sz="1500" dirty="0"/>
              <a:t>The future belongs to the "hybrid negotiator"—one who combines AI-assisted insights with human judgment. This requires new skills: </a:t>
            </a:r>
          </a:p>
          <a:p>
            <a:pPr lvl="0"/>
            <a:r>
              <a:rPr lang="en-US" sz="1500" b="1" dirty="0"/>
              <a:t>Prompt Engineering/Literacy:</a:t>
            </a:r>
            <a:r>
              <a:rPr lang="en-US" sz="1500" dirty="0"/>
              <a:t> The ability to craft specific, effective prompts to get the best analysis from GenAI models.</a:t>
            </a:r>
          </a:p>
          <a:p>
            <a:pPr lvl="0"/>
            <a:r>
              <a:rPr lang="en-US" sz="1500" b="1" dirty="0"/>
              <a:t>Critical Evaluation:</a:t>
            </a:r>
            <a:r>
              <a:rPr lang="en-US" sz="1500" dirty="0"/>
              <a:t> The ability to fact-check AI outputs, as models can hallucinate or, in some cases, be tricked into revealing confidential information.</a:t>
            </a:r>
          </a:p>
          <a:p>
            <a:pPr lvl="0"/>
            <a:r>
              <a:rPr lang="en-US" sz="1500" b="1" dirty="0"/>
              <a:t>Advanced Emotional Intelligence (EQ):</a:t>
            </a:r>
            <a:r>
              <a:rPr lang="en-US" sz="1500" dirty="0"/>
              <a:t> As AI handles the logic and data, human skills like empathy, rapport building, and trust management become even more crucial to close deals. </a:t>
            </a:r>
          </a:p>
          <a:p>
            <a:r>
              <a:rPr lang="en-US" sz="1500" b="1" dirty="0"/>
              <a:t>5. Ethical and Strategic Risks</a:t>
            </a:r>
            <a:endParaRPr lang="en-US" sz="1500" dirty="0"/>
          </a:p>
          <a:p>
            <a:pPr lvl="0"/>
            <a:r>
              <a:rPr lang="en-US" sz="1500" b="1" dirty="0"/>
              <a:t>The Digital Divide:</a:t>
            </a:r>
            <a:r>
              <a:rPr lang="en-US" sz="1500" dirty="0"/>
              <a:t> Organizations with superior AI tools gain leverage over smaller firms, creating new power imbalances.</a:t>
            </a:r>
          </a:p>
          <a:p>
            <a:pPr lvl="0"/>
            <a:r>
              <a:rPr lang="en-US" sz="1500" b="1" dirty="0"/>
              <a:t>Transparency and Trust:</a:t>
            </a:r>
            <a:r>
              <a:rPr lang="en-US" sz="1500" dirty="0"/>
              <a:t> Using AI without disclosing it can erode trust if discovered, potentially damaging long-term relationships.</a:t>
            </a:r>
          </a:p>
          <a:p>
            <a:pPr lvl="0"/>
            <a:r>
              <a:rPr lang="en-US" sz="1500" b="1" dirty="0"/>
              <a:t>Over-reliance on Data:</a:t>
            </a:r>
            <a:r>
              <a:rPr lang="en-US" sz="1500" dirty="0"/>
              <a:t> A potential risk is that AI-trained negotiators might overlook nuances that cannot be quantified, such as reputation or cultural undertones.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D8301A-4C90-0396-91E6-D79710277C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11A989-52DE-E8E6-620D-F22E02CC051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0BB6132-FE67-698F-7053-759B0DB94E23}"/>
              </a:ext>
            </a:extLst>
          </p:cNvPr>
          <p:cNvSpPr/>
          <p:nvPr/>
        </p:nvSpPr>
        <p:spPr>
          <a:xfrm>
            <a:off x="201405" y="6487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D2813427-16B2-0AF3-51DE-408612C02F90}"/>
              </a:ext>
            </a:extLst>
          </p:cNvPr>
          <p:cNvSpPr txBox="1"/>
          <p:nvPr/>
        </p:nvSpPr>
        <p:spPr>
          <a:xfrm>
            <a:off x="617280" y="1870153"/>
            <a:ext cx="10541000" cy="4247317"/>
          </a:xfrm>
          <a:prstGeom prst="rect">
            <a:avLst/>
          </a:prstGeom>
          <a:noFill/>
        </p:spPr>
        <p:txBody>
          <a:bodyPr wrap="square" rtlCol="0">
            <a:spAutoFit/>
          </a:bodyPr>
          <a:lstStyle/>
          <a:p>
            <a:r>
              <a:rPr lang="en-US" sz="1600" b="1" dirty="0"/>
              <a:t>1. Advanced Information Gathering &amp; Analysis</a:t>
            </a:r>
            <a:endParaRPr lang="en-US" sz="1600" dirty="0"/>
          </a:p>
          <a:p>
            <a:r>
              <a:rPr lang="en-US" sz="1600" dirty="0"/>
              <a:t>AI acts as a researcher, analyst, and strategist, scanning large volumes of data in seconds to provide insights that might take days for humans to compile. </a:t>
            </a:r>
          </a:p>
          <a:p>
            <a:pPr lvl="0"/>
            <a:r>
              <a:rPr lang="en-US" sz="1600" b="1" dirty="0"/>
              <a:t>Counterparty Research:</a:t>
            </a:r>
            <a:r>
              <a:rPr lang="en-US" sz="1600" dirty="0"/>
              <a:t> AI analyzes company reports, news, past negotiations, and public sentiment to understand the other party's pain points, strategic goals, and potential deal-breakers.</a:t>
            </a:r>
          </a:p>
          <a:p>
            <a:pPr lvl="0"/>
            <a:r>
              <a:rPr lang="en-US" sz="1600" b="1" dirty="0"/>
              <a:t>Data-Driven Benchmarking:</a:t>
            </a:r>
            <a:r>
              <a:rPr lang="en-US" sz="1600" dirty="0"/>
              <a:t> It compares proposed terms against market standards, historical contract data, or industry averages to establish realistic goals and walk-away points.</a:t>
            </a:r>
          </a:p>
          <a:p>
            <a:pPr lvl="0"/>
            <a:r>
              <a:rPr lang="en-US" sz="1600" b="1" dirty="0"/>
              <a:t>BATNA Evaluation:</a:t>
            </a:r>
            <a:r>
              <a:rPr lang="en-US" sz="1600" dirty="0"/>
              <a:t> AI helps calculate the value of alternatives to a negotiated agreement (BATNA), improving leverage. </a:t>
            </a:r>
          </a:p>
          <a:p>
            <a:pPr lvl="0"/>
            <a:endParaRPr lang="en-US" sz="1600" dirty="0"/>
          </a:p>
          <a:p>
            <a:r>
              <a:rPr lang="en-US" sz="1600" b="1" dirty="0"/>
              <a:t>2. Strategy Development &amp; Simulation</a:t>
            </a:r>
            <a:endParaRPr lang="en-US" sz="1600" dirty="0"/>
          </a:p>
          <a:p>
            <a:r>
              <a:rPr lang="en-US" sz="1600" dirty="0"/>
              <a:t>AI can help shape a negotiation strategy, simulating potential outcomes to predict the effects of different tactics. </a:t>
            </a:r>
          </a:p>
          <a:p>
            <a:pPr lvl="0"/>
            <a:r>
              <a:rPr lang="en-US" sz="1600" b="1" dirty="0"/>
              <a:t>Scenario Planning:</a:t>
            </a:r>
            <a:r>
              <a:rPr lang="en-US" sz="1600" dirty="0"/>
              <a:t> Negotiators can test "what-if" scenarios (e.g., "What if I concede on price but gain a longer contract term?") to see how they affect the overall deal value.</a:t>
            </a:r>
          </a:p>
          <a:p>
            <a:pPr lvl="0"/>
            <a:r>
              <a:rPr lang="en-US" sz="1600" b="1" dirty="0"/>
              <a:t>Predictive Analytics:</a:t>
            </a:r>
            <a:r>
              <a:rPr lang="en-US" sz="1600" dirty="0"/>
              <a:t> AI predicts the likelihood of different counterparty responses based on historical behavior.</a:t>
            </a:r>
          </a:p>
          <a:p>
            <a:pPr lvl="0"/>
            <a:r>
              <a:rPr lang="en-US" sz="1600" b="1" dirty="0"/>
              <a:t>Logrolling:</a:t>
            </a:r>
            <a:r>
              <a:rPr lang="en-US" sz="1600" dirty="0"/>
              <a:t> It identifies which variables to trade off (giving up on something less important to gain on something critical) to create win-win outcomes. </a:t>
            </a:r>
          </a:p>
          <a:p>
            <a:endParaRPr lang="en-US" sz="1400" dirty="0"/>
          </a:p>
        </p:txBody>
      </p:sp>
      <p:pic>
        <p:nvPicPr>
          <p:cNvPr id="7" name="Graphic 21">
            <a:extLst>
              <a:ext uri="{FF2B5EF4-FFF2-40B4-BE49-F238E27FC236}">
                <a16:creationId xmlns:a16="http://schemas.microsoft.com/office/drawing/2014/main" id="{A8555E46-E937-8948-6ECD-956B228304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598154A-EA35-65BD-967C-0DF95892BDF3}"/>
              </a:ext>
            </a:extLst>
          </p:cNvPr>
          <p:cNvSpPr txBox="1"/>
          <p:nvPr/>
        </p:nvSpPr>
        <p:spPr>
          <a:xfrm>
            <a:off x="1605862" y="1162177"/>
            <a:ext cx="7664262" cy="461665"/>
          </a:xfrm>
          <a:prstGeom prst="rect">
            <a:avLst/>
          </a:prstGeom>
          <a:noFill/>
        </p:spPr>
        <p:txBody>
          <a:bodyPr wrap="square">
            <a:spAutoFit/>
          </a:bodyPr>
          <a:lstStyle/>
          <a:p>
            <a:r>
              <a:rPr lang="en-US" sz="2400" b="1" dirty="0">
                <a:solidFill>
                  <a:srgbClr val="C00000"/>
                </a:solidFill>
              </a:rPr>
              <a:t>Key aspects of AI-Powered Pre-Game Preparation include:</a:t>
            </a:r>
          </a:p>
        </p:txBody>
      </p:sp>
    </p:spTree>
    <p:extLst>
      <p:ext uri="{BB962C8B-B14F-4D97-AF65-F5344CB8AC3E}">
        <p14:creationId xmlns:p14="http://schemas.microsoft.com/office/powerpoint/2010/main" val="3032317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635788" y="86774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53140" y="2145612"/>
            <a:ext cx="10541000" cy="3293209"/>
          </a:xfrm>
          <a:prstGeom prst="rect">
            <a:avLst/>
          </a:prstGeom>
          <a:noFill/>
        </p:spPr>
        <p:txBody>
          <a:bodyPr wrap="square" rtlCol="0">
            <a:spAutoFit/>
          </a:bodyPr>
          <a:lstStyle/>
          <a:p>
            <a:r>
              <a:rPr lang="en-US" sz="1600" b="1" dirty="0"/>
              <a:t>3. Automated Document Preparation (First Drafts)</a:t>
            </a:r>
            <a:endParaRPr lang="en-US" sz="1600" dirty="0"/>
          </a:p>
          <a:p>
            <a:r>
              <a:rPr lang="en-US" sz="1600" dirty="0"/>
              <a:t>AI can generate the initial contract or proposal based on specific, pre-defined parameters. </a:t>
            </a:r>
          </a:p>
          <a:p>
            <a:pPr lvl="0"/>
            <a:r>
              <a:rPr lang="en-US" sz="1600" b="1" dirty="0"/>
              <a:t>Playbook Automation:</a:t>
            </a:r>
            <a:r>
              <a:rPr lang="en-US" sz="1600" dirty="0"/>
              <a:t> AI platforms can embed organizational negotiation policies and fallback clauses, ensuring consistency across multiple deals.</a:t>
            </a:r>
          </a:p>
          <a:p>
            <a:pPr lvl="0"/>
            <a:r>
              <a:rPr lang="en-US" sz="1600" b="1" dirty="0"/>
              <a:t>Context-Aware Redlining:</a:t>
            </a:r>
            <a:r>
              <a:rPr lang="en-US" sz="1600" dirty="0"/>
              <a:t> AI highlights high-risk clauses in third-party contracts and suggests improvements based on best practices or company history. </a:t>
            </a:r>
          </a:p>
          <a:p>
            <a:pPr lvl="0"/>
            <a:endParaRPr lang="en-US" sz="1600" dirty="0"/>
          </a:p>
          <a:p>
            <a:r>
              <a:rPr lang="en-US" sz="1600" b="1" dirty="0"/>
              <a:t>4. AI-Powered Role-Play &amp; Coaching</a:t>
            </a:r>
            <a:endParaRPr lang="en-US" sz="1600" dirty="0"/>
          </a:p>
          <a:p>
            <a:r>
              <a:rPr lang="en-US" sz="1600" dirty="0"/>
              <a:t>Before the real negotiation, users can engage in simulated "sparring" with AI agents (e.g., "Prep Bots" or "</a:t>
            </a:r>
            <a:r>
              <a:rPr lang="en-US" sz="1600" dirty="0" err="1"/>
              <a:t>Backtable</a:t>
            </a:r>
            <a:r>
              <a:rPr lang="en-US" sz="1600" dirty="0"/>
              <a:t> Bots") to refine their arguments. </a:t>
            </a:r>
          </a:p>
          <a:p>
            <a:pPr lvl="0"/>
            <a:r>
              <a:rPr lang="en-US" sz="1600" b="1" dirty="0"/>
              <a:t>Realistic Simulations:</a:t>
            </a:r>
            <a:r>
              <a:rPr lang="en-US" sz="1600" dirty="0"/>
              <a:t> AI can mimic the personality of a stubborn counterparty or a difficult procurement officer.</a:t>
            </a:r>
          </a:p>
          <a:p>
            <a:pPr lvl="0"/>
            <a:r>
              <a:rPr lang="en-US" sz="1600" b="1" dirty="0"/>
              <a:t>Personalized Feedback:</a:t>
            </a:r>
            <a:r>
              <a:rPr lang="en-US" sz="1600" dirty="0"/>
              <a:t> AI coaches provide immediate, objective feedback on a negotiator’s tone, strategy, and concession patterns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9D9A0E8-D495-AA01-96EE-82ED420302E8}"/>
              </a:ext>
            </a:extLst>
          </p:cNvPr>
          <p:cNvSpPr txBox="1"/>
          <p:nvPr/>
        </p:nvSpPr>
        <p:spPr>
          <a:xfrm>
            <a:off x="2058753" y="1111967"/>
            <a:ext cx="7900821" cy="461665"/>
          </a:xfrm>
          <a:prstGeom prst="rect">
            <a:avLst/>
          </a:prstGeom>
          <a:noFill/>
        </p:spPr>
        <p:txBody>
          <a:bodyPr wrap="square">
            <a:spAutoFit/>
          </a:bodyPr>
          <a:lstStyle/>
          <a:p>
            <a:r>
              <a:rPr lang="en-US" sz="2400" b="1" dirty="0">
                <a:solidFill>
                  <a:srgbClr val="C00000"/>
                </a:solidFill>
              </a:rPr>
              <a:t>Key aspects of AI-Powered Pre-Game Preparation include:</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4476" y="1148407"/>
            <a:ext cx="5548284" cy="461665"/>
          </a:xfrm>
          <a:prstGeom prst="rect">
            <a:avLst/>
          </a:prstGeom>
          <a:noFill/>
        </p:spPr>
        <p:txBody>
          <a:bodyPr wrap="square" rtlCol="0">
            <a:spAutoFit/>
          </a:bodyPr>
          <a:lstStyle/>
          <a:p>
            <a:r>
              <a:rPr lang="en-US" sz="2400" b="1" dirty="0">
                <a:solidFill>
                  <a:srgbClr val="C00000"/>
                </a:solidFill>
              </a:rPr>
              <a:t>Can digital tools build human trust?</a:t>
            </a:r>
            <a:endParaRPr lang="en-US" sz="2400" dirty="0">
              <a:solidFill>
                <a:srgbClr val="C0000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53140" y="2416384"/>
            <a:ext cx="10541000" cy="3293209"/>
          </a:xfrm>
          <a:prstGeom prst="rect">
            <a:avLst/>
          </a:prstGeom>
          <a:noFill/>
        </p:spPr>
        <p:txBody>
          <a:bodyPr wrap="square" rtlCol="0">
            <a:spAutoFit/>
          </a:bodyPr>
          <a:lstStyle/>
          <a:p>
            <a:pPr marL="285750" lvl="0" indent="-285750">
              <a:buFont typeface="Arial" panose="020B0604020202020204" pitchFamily="34" charset="0"/>
              <a:buChar char="•"/>
            </a:pPr>
            <a:r>
              <a:rPr lang="en-US" sz="1600" b="1" dirty="0"/>
              <a:t>Transparency and Verification (Blockchain &amp; Analytics):</a:t>
            </a:r>
            <a:r>
              <a:rPr lang="en-US" sz="1600" dirty="0"/>
              <a:t> Digital tools can foster trust by providing clear, immutable evidence of actions. Blockchain technology offers secure, verifiable record-keeping that stakeholders can trust, alleviating information asymmetry between vendors and consumers.</a:t>
            </a:r>
          </a:p>
          <a:p>
            <a:pPr marL="285750" lvl="0" indent="-285750">
              <a:buFont typeface="Arial" panose="020B0604020202020204" pitchFamily="34" charset="0"/>
              <a:buChar char="•"/>
            </a:pPr>
            <a:r>
              <a:rPr lang="en-US" sz="1600" b="1" dirty="0"/>
              <a:t>Data Security and Privacy (PETs &amp; MFA):</a:t>
            </a:r>
            <a:r>
              <a:rPr lang="en-US" sz="1600" dirty="0"/>
              <a:t> Using privacy-enhancing technologies (PETs) and implementing robust security measures like multi-factor authentication (MFA) and end-to-end encryption demonstrates a company's commitment to protecting user data, thus building confidence.</a:t>
            </a:r>
          </a:p>
          <a:p>
            <a:pPr marL="285750" lvl="0" indent="-285750">
              <a:buFont typeface="Arial" panose="020B0604020202020204" pitchFamily="34" charset="0"/>
              <a:buChar char="•"/>
            </a:pPr>
            <a:r>
              <a:rPr lang="en-US" sz="1600" b="1" dirty="0"/>
              <a:t>"Human-in-the-Loop" Systems:</a:t>
            </a:r>
            <a:r>
              <a:rPr lang="en-US" sz="1600" dirty="0"/>
              <a:t> Instead of full automation, hybrid systems that combine AI-driven insights with human judgment (Human-in-the-Loop) allow for personalized, empathetic interactions.</a:t>
            </a:r>
          </a:p>
          <a:p>
            <a:pPr marL="285750" lvl="0" indent="-285750">
              <a:buFont typeface="Arial" panose="020B0604020202020204" pitchFamily="34" charset="0"/>
              <a:buChar char="•"/>
            </a:pPr>
            <a:r>
              <a:rPr lang="en-US" sz="1600" b="1" dirty="0"/>
              <a:t>Empathetic Digital Interaction:</a:t>
            </a:r>
            <a:r>
              <a:rPr lang="en-US" sz="1600" dirty="0"/>
              <a:t> Technology can be used to "humanize" the experience by creating "between-the-meetings" moments (e.g., virtual coffee breaks) and providing user-friendly, responsive customer support.</a:t>
            </a:r>
          </a:p>
          <a:p>
            <a:pPr marL="285750" lvl="0" indent="-285750">
              <a:buFont typeface="Arial" panose="020B0604020202020204" pitchFamily="34" charset="0"/>
              <a:buChar char="•"/>
            </a:pPr>
            <a:r>
              <a:rPr lang="en-US" sz="1600" b="1" dirty="0"/>
              <a:t>Cultivating Digital Skills and Culture:</a:t>
            </a:r>
            <a:r>
              <a:rPr lang="en-US" sz="1600" dirty="0"/>
              <a:t> Trust in AI and digital tools often develops when employees are trained to understand them. A supportive culture that embraces "</a:t>
            </a:r>
            <a:r>
              <a:rPr lang="en-US" sz="1600" dirty="0" err="1"/>
              <a:t>metaskills</a:t>
            </a:r>
            <a:r>
              <a:rPr lang="en-US" sz="1600" dirty="0"/>
              <a:t>"—the ability to continuously adapt to new technologies—fosters trust.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49360" y="1160640"/>
            <a:ext cx="6851567" cy="400110"/>
          </a:xfrm>
          <a:prstGeom prst="rect">
            <a:avLst/>
          </a:prstGeom>
          <a:noFill/>
        </p:spPr>
        <p:txBody>
          <a:bodyPr wrap="square" rtlCol="0">
            <a:spAutoFit/>
          </a:bodyPr>
          <a:lstStyle/>
          <a:p>
            <a:r>
              <a:rPr lang="en-US" sz="2000" b="1" dirty="0">
                <a:solidFill>
                  <a:srgbClr val="C00000"/>
                </a:solidFill>
              </a:rPr>
              <a:t>Overcoming "Digital" Negotiation Challenges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25500" y="2668770"/>
            <a:ext cx="10541000" cy="1846659"/>
          </a:xfrm>
          <a:prstGeom prst="rect">
            <a:avLst/>
          </a:prstGeom>
          <a:noFill/>
        </p:spPr>
        <p:txBody>
          <a:bodyPr wrap="square" rtlCol="0">
            <a:spAutoFit/>
          </a:bodyPr>
          <a:lstStyle/>
          <a:p>
            <a:pPr algn="ctr"/>
            <a:r>
              <a:rPr lang="en-US" dirty="0"/>
              <a:t>Overcoming digital negotiation challenges requires adapting traditional negotiation skills to a virtual environment, with a heavy focus on building trust, maintaining clarity, and utilizing technology effectively to bridge physical distances</a:t>
            </a:r>
            <a:r>
              <a:rPr lang="en-US" sz="2000" dirty="0"/>
              <a:t>. </a:t>
            </a:r>
            <a:r>
              <a:rPr lang="en-US" sz="2000" b="1" dirty="0"/>
              <a:t>Common challenges include the loss of non-verbal cues, reduced trust, increased miscommunication, and technological issues.</a:t>
            </a:r>
            <a:endParaRPr lang="en-US" b="1" dirty="0"/>
          </a:p>
          <a:p>
            <a:pPr algn="ctr"/>
            <a:endParaRPr lang="en-US" b="1" dirty="0"/>
          </a:p>
          <a:p>
            <a:r>
              <a:rPr lang="en-US" sz="2000" dirty="0"/>
              <a:t>Here are key strategies to overcome these challenges based on best practices: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021737" y="1083696"/>
            <a:ext cx="6820036" cy="461665"/>
          </a:xfrm>
          <a:prstGeom prst="rect">
            <a:avLst/>
          </a:prstGeom>
          <a:noFill/>
        </p:spPr>
        <p:txBody>
          <a:bodyPr wrap="square" rtlCol="0">
            <a:spAutoFit/>
          </a:bodyPr>
          <a:lstStyle/>
          <a:p>
            <a:r>
              <a:rPr lang="en-US" sz="2400" b="1" dirty="0">
                <a:solidFill>
                  <a:srgbClr val="C00000"/>
                </a:solidFill>
              </a:rPr>
              <a:t>key strategies to overcome these challenges</a:t>
            </a:r>
            <a:endParaRPr lang="en-US" sz="2400" b="1" dirty="0">
              <a:solidFill>
                <a:srgbClr val="C00000"/>
              </a:solidFill>
              <a:latin typeface="Alexandria" charset="0"/>
              <a:cs typeface="Alexandria" charset="0"/>
            </a:endParaRPr>
          </a:p>
        </p:txBody>
      </p:sp>
      <p:sp>
        <p:nvSpPr>
          <p:cNvPr id="5" name="Rectangle 4"/>
          <p:cNvSpPr/>
          <p:nvPr/>
        </p:nvSpPr>
        <p:spPr>
          <a:xfrm>
            <a:off x="40707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53140" y="2024034"/>
            <a:ext cx="10541000" cy="4031873"/>
          </a:xfrm>
          <a:prstGeom prst="rect">
            <a:avLst/>
          </a:prstGeom>
          <a:noFill/>
        </p:spPr>
        <p:txBody>
          <a:bodyPr wrap="square" rtlCol="0">
            <a:spAutoFit/>
          </a:bodyPr>
          <a:lstStyle/>
          <a:p>
            <a:r>
              <a:rPr lang="en-US" sz="1600" b="1" dirty="0"/>
              <a:t>1. Build Trust and Rapport Digitally</a:t>
            </a:r>
            <a:endParaRPr lang="en-US" sz="1600" dirty="0"/>
          </a:p>
          <a:p>
            <a:pPr lvl="0"/>
            <a:r>
              <a:rPr lang="en-US" sz="1600" b="1" dirty="0"/>
              <a:t>Humanize the Process:</a:t>
            </a:r>
            <a:r>
              <a:rPr lang="en-US" sz="1600" dirty="0"/>
              <a:t> Start virtual meetings with personal introductions, sharing pictures, backgrounds, or engaging in small talk to build rapport, which is often skipped in "Zoom fatigue" scenarios.</a:t>
            </a:r>
          </a:p>
          <a:p>
            <a:pPr lvl="0"/>
            <a:r>
              <a:rPr lang="en-US" sz="1600" b="1" dirty="0"/>
              <a:t>Video Over Text:</a:t>
            </a:r>
            <a:r>
              <a:rPr lang="en-US" sz="1600" dirty="0"/>
              <a:t> Prioritize video conferencing over email or text to capture non-verbal cues like facial expressions and gestures, which aids in trust-building.</a:t>
            </a:r>
          </a:p>
          <a:p>
            <a:pPr lvl="0"/>
            <a:r>
              <a:rPr lang="en-US" sz="1600" b="1" dirty="0"/>
              <a:t>Synchronous Initial Contact:</a:t>
            </a:r>
            <a:r>
              <a:rPr lang="en-US" sz="1600" dirty="0"/>
              <a:t> Begin negotiations with a live phone or video call before moving to email, as research shows this significantly increases the likelihood of reaching an agreement. </a:t>
            </a:r>
          </a:p>
          <a:p>
            <a:pPr lvl="0"/>
            <a:endParaRPr lang="en-US" sz="1600" dirty="0"/>
          </a:p>
          <a:p>
            <a:r>
              <a:rPr lang="en-US" sz="1600" b="1" dirty="0"/>
              <a:t>2. Enhance Communication and Clarity</a:t>
            </a:r>
            <a:endParaRPr lang="en-US" sz="1600" dirty="0"/>
          </a:p>
          <a:p>
            <a:pPr lvl="0"/>
            <a:r>
              <a:rPr lang="en-US" sz="1600" b="1" dirty="0"/>
              <a:t>Establish Ground Rules:</a:t>
            </a:r>
            <a:r>
              <a:rPr lang="en-US" sz="1600" dirty="0"/>
              <a:t> Define communication protocols early, including preferred tools (e.g., Slack, Zoom), maximum email lengths, and expected response times.</a:t>
            </a:r>
          </a:p>
          <a:p>
            <a:pPr lvl="0"/>
            <a:r>
              <a:rPr lang="en-US" sz="1600" b="1" dirty="0"/>
              <a:t>Explicit Communication:</a:t>
            </a:r>
            <a:r>
              <a:rPr lang="en-US" sz="1600" dirty="0"/>
              <a:t> Since tone is hard to interpret in text, state emotions explicitly (e.g., "I'm feeling concerned about this timeline") rather than expecting the other party to read between the lines.</a:t>
            </a:r>
          </a:p>
          <a:p>
            <a:pPr lvl="0"/>
            <a:r>
              <a:rPr lang="en-US" sz="1600" b="1" dirty="0"/>
              <a:t>Summarize Frequently:</a:t>
            </a:r>
            <a:r>
              <a:rPr lang="en-US" sz="1600" dirty="0"/>
              <a:t> Regularly summarize key points, agreements, and next steps in writing (e.g., weekly emails or shared documents) to avoid misunderstandings.</a:t>
            </a:r>
          </a:p>
          <a:p>
            <a:pPr lvl="0"/>
            <a:r>
              <a:rPr lang="en-US" sz="1600" b="1" dirty="0"/>
              <a:t>Use Structured Formats:</a:t>
            </a:r>
            <a:r>
              <a:rPr lang="en-US" sz="1600" dirty="0"/>
              <a:t> Use bullet points and headings in emails to ensure clarity and improve comprehension.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C6DF7F-D06F-52EA-FB3E-927D072D95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9D2D78-56A2-2AAB-0D10-41B347254ED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07BC7E9-031E-9963-AAB2-83C5413D2A6D}"/>
              </a:ext>
            </a:extLst>
          </p:cNvPr>
          <p:cNvSpPr txBox="1"/>
          <p:nvPr/>
        </p:nvSpPr>
        <p:spPr>
          <a:xfrm>
            <a:off x="2021737" y="1083696"/>
            <a:ext cx="6820036" cy="461665"/>
          </a:xfrm>
          <a:prstGeom prst="rect">
            <a:avLst/>
          </a:prstGeom>
          <a:noFill/>
        </p:spPr>
        <p:txBody>
          <a:bodyPr wrap="square" rtlCol="0">
            <a:spAutoFit/>
          </a:bodyPr>
          <a:lstStyle/>
          <a:p>
            <a:r>
              <a:rPr lang="en-US" sz="2400" b="1" dirty="0">
                <a:solidFill>
                  <a:srgbClr val="C00000"/>
                </a:solidFill>
              </a:rPr>
              <a:t>key strategies to overcome these challenges</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67BB476D-0CC4-6BB4-6FAB-0D04B9C4E0E5}"/>
              </a:ext>
            </a:extLst>
          </p:cNvPr>
          <p:cNvSpPr/>
          <p:nvPr/>
        </p:nvSpPr>
        <p:spPr>
          <a:xfrm>
            <a:off x="40707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C8BC9DEC-7802-BC31-E906-1A17E0EECB58}"/>
              </a:ext>
            </a:extLst>
          </p:cNvPr>
          <p:cNvSpPr txBox="1"/>
          <p:nvPr/>
        </p:nvSpPr>
        <p:spPr>
          <a:xfrm>
            <a:off x="617280" y="2100986"/>
            <a:ext cx="10541000" cy="3539430"/>
          </a:xfrm>
          <a:prstGeom prst="rect">
            <a:avLst/>
          </a:prstGeom>
          <a:noFill/>
        </p:spPr>
        <p:txBody>
          <a:bodyPr wrap="square" rtlCol="0">
            <a:spAutoFit/>
          </a:bodyPr>
          <a:lstStyle/>
          <a:p>
            <a:r>
              <a:rPr lang="en-US" sz="1600" b="1" dirty="0"/>
              <a:t>3. Leverage Technology and Tools</a:t>
            </a:r>
            <a:endParaRPr lang="en-US" sz="1600" dirty="0"/>
          </a:p>
          <a:p>
            <a:pPr lvl="0"/>
            <a:r>
              <a:rPr lang="en-US" sz="1600" b="1" dirty="0"/>
              <a:t>Use AI for Preparation:</a:t>
            </a:r>
            <a:r>
              <a:rPr lang="en-US" sz="1600" dirty="0"/>
              <a:t> Leverage AI-powered tools to model scenarios, analyze contract data, and identify potential areas of leverage before the negotiation begins.</a:t>
            </a:r>
          </a:p>
          <a:p>
            <a:pPr lvl="0"/>
            <a:r>
              <a:rPr lang="en-US" sz="1600" b="1" dirty="0"/>
              <a:t>Maintain Technical Readiness:</a:t>
            </a:r>
            <a:r>
              <a:rPr lang="en-US" sz="1600" dirty="0"/>
              <a:t> Test audio and video equipment beforehand, ensure a stable internet connection, and have a backup plan (e.g., switching to phone) to avoid disruptions.</a:t>
            </a:r>
          </a:p>
          <a:p>
            <a:pPr lvl="0"/>
            <a:r>
              <a:rPr lang="en-US" sz="1600" b="1" dirty="0"/>
              <a:t>Secure Platforms:</a:t>
            </a:r>
            <a:r>
              <a:rPr lang="en-US" sz="1600" dirty="0"/>
              <a:t> Use reputable, secure, and encrypted platforms for sharing sensitive documents and for digital signatures.</a:t>
            </a:r>
          </a:p>
          <a:p>
            <a:pPr lvl="0"/>
            <a:r>
              <a:rPr lang="en-US" sz="1600" dirty="0"/>
              <a:t> </a:t>
            </a:r>
          </a:p>
          <a:p>
            <a:r>
              <a:rPr lang="en-US" sz="1600" b="1" dirty="0"/>
              <a:t>4. Strategic Adjustments</a:t>
            </a:r>
            <a:endParaRPr lang="en-US" sz="1600" dirty="0"/>
          </a:p>
          <a:p>
            <a:pPr lvl="0"/>
            <a:r>
              <a:rPr lang="en-US" sz="1600" b="1" dirty="0"/>
              <a:t>Over-Prepare:</a:t>
            </a:r>
            <a:r>
              <a:rPr lang="en-US" sz="1600" dirty="0"/>
              <a:t> Preparation is more critical in virtual negotiations than in-person. Know your goals, your BATNA (Best Alternative to a Negotiated Agreement), and the other party's interests thoroughly.</a:t>
            </a:r>
          </a:p>
          <a:p>
            <a:pPr lvl="0"/>
            <a:r>
              <a:rPr lang="en-US" sz="1600" b="1" dirty="0"/>
              <a:t>Take Virtual Time-Outs:</a:t>
            </a:r>
            <a:r>
              <a:rPr lang="en-US" sz="1600" dirty="0"/>
              <a:t> If negotiations stall or become tense, take a break. The ability to "step away" digitally can reduce emotional tension.</a:t>
            </a:r>
          </a:p>
          <a:p>
            <a:pPr lvl="0"/>
            <a:r>
              <a:rPr lang="en-US" sz="1600" b="1" dirty="0"/>
              <a:t>Watch for Specific Biases:</a:t>
            </a:r>
            <a:r>
              <a:rPr lang="en-US" sz="1600" dirty="0"/>
              <a:t> Be aware of "confrontation bias" (increased conflict due to anonymity) and "time synchronization bias" (behaving as if it's real-time when it's not).</a:t>
            </a:r>
          </a:p>
        </p:txBody>
      </p:sp>
      <p:pic>
        <p:nvPicPr>
          <p:cNvPr id="7" name="Graphic 21">
            <a:extLst>
              <a:ext uri="{FF2B5EF4-FFF2-40B4-BE49-F238E27FC236}">
                <a16:creationId xmlns:a16="http://schemas.microsoft.com/office/drawing/2014/main" id="{46F3C9E6-E9B8-A9E0-7D46-E2F5133933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5034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941FA-1935-D9B8-11EB-306A005756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A3BD25-4437-38F2-CB96-02F5326A20C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EDB3208-7654-3180-CBFE-46F21E1C4990}"/>
              </a:ext>
            </a:extLst>
          </p:cNvPr>
          <p:cNvSpPr/>
          <p:nvPr/>
        </p:nvSpPr>
        <p:spPr>
          <a:xfrm>
            <a:off x="40707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5CB54DE4-1B34-1033-D234-28CDCB1A3119}"/>
              </a:ext>
            </a:extLst>
          </p:cNvPr>
          <p:cNvSpPr txBox="1"/>
          <p:nvPr/>
        </p:nvSpPr>
        <p:spPr>
          <a:xfrm>
            <a:off x="617280" y="2100986"/>
            <a:ext cx="10541000" cy="1169551"/>
          </a:xfrm>
          <a:prstGeom prst="rect">
            <a:avLst/>
          </a:prstGeom>
          <a:noFill/>
        </p:spPr>
        <p:txBody>
          <a:bodyPr wrap="square" rtlCol="0">
            <a:spAutoFit/>
          </a:bodyPr>
          <a:lstStyle/>
          <a:p>
            <a:r>
              <a:rPr lang="en-US" dirty="0"/>
              <a:t>AI is transforming negotiation, but it cannot replace the human ability to read emotions, build trust and relationships, and navigate complex interpersonal dynamics. AI can misinterpret tone, cultural nuance, sarcasm, or power dynamics, for example.</a:t>
            </a:r>
          </a:p>
          <a:p>
            <a:endParaRPr lang="en-US" sz="1600" dirty="0"/>
          </a:p>
        </p:txBody>
      </p:sp>
      <p:pic>
        <p:nvPicPr>
          <p:cNvPr id="7" name="Graphic 21">
            <a:extLst>
              <a:ext uri="{FF2B5EF4-FFF2-40B4-BE49-F238E27FC236}">
                <a16:creationId xmlns:a16="http://schemas.microsoft.com/office/drawing/2014/main" id="{157CBD1D-822B-C669-D422-119EE60F37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7F74A0A8-C898-C45A-3738-B645DCD5BD89}"/>
              </a:ext>
            </a:extLst>
          </p:cNvPr>
          <p:cNvGraphicFramePr>
            <a:graphicFrameLocks noGrp="1"/>
          </p:cNvGraphicFramePr>
          <p:nvPr>
            <p:extLst>
              <p:ext uri="{D42A27DB-BD31-4B8C-83A1-F6EECF244321}">
                <p14:modId xmlns:p14="http://schemas.microsoft.com/office/powerpoint/2010/main" val="1909314382"/>
              </p:ext>
            </p:extLst>
          </p:nvPr>
        </p:nvGraphicFramePr>
        <p:xfrm>
          <a:off x="1550850" y="3270537"/>
          <a:ext cx="8128000" cy="2225040"/>
        </p:xfrm>
        <a:graphic>
          <a:graphicData uri="http://schemas.openxmlformats.org/drawingml/2006/table">
            <a:tbl>
              <a:tblPr firstRow="1" bandRow="1">
                <a:tableStyleId>{EB344D84-9AFB-497E-A393-DC336BA19D2E}</a:tableStyleId>
              </a:tblPr>
              <a:tblGrid>
                <a:gridCol w="4064000">
                  <a:extLst>
                    <a:ext uri="{9D8B030D-6E8A-4147-A177-3AD203B41FA5}">
                      <a16:colId xmlns:a16="http://schemas.microsoft.com/office/drawing/2014/main" val="2264030886"/>
                    </a:ext>
                  </a:extLst>
                </a:gridCol>
                <a:gridCol w="4064000">
                  <a:extLst>
                    <a:ext uri="{9D8B030D-6E8A-4147-A177-3AD203B41FA5}">
                      <a16:colId xmlns:a16="http://schemas.microsoft.com/office/drawing/2014/main" val="1665042195"/>
                    </a:ext>
                  </a:extLst>
                </a:gridCol>
              </a:tblGrid>
              <a:tr h="370840">
                <a:tc>
                  <a:txBody>
                    <a:bodyPr/>
                    <a:lstStyle/>
                    <a:p>
                      <a:pPr algn="ctr"/>
                      <a:r>
                        <a:rPr lang="en-US" dirty="0"/>
                        <a:t>AI Strength </a:t>
                      </a:r>
                    </a:p>
                  </a:txBody>
                  <a:tcPr/>
                </a:tc>
                <a:tc>
                  <a:txBody>
                    <a:bodyPr/>
                    <a:lstStyle/>
                    <a:p>
                      <a:pPr algn="ctr"/>
                      <a:r>
                        <a:rPr lang="en-US" dirty="0"/>
                        <a:t>EI Strength</a:t>
                      </a:r>
                    </a:p>
                  </a:txBody>
                  <a:tcPr/>
                </a:tc>
                <a:extLst>
                  <a:ext uri="{0D108BD9-81ED-4DB2-BD59-A6C34878D82A}">
                    <a16:rowId xmlns:a16="http://schemas.microsoft.com/office/drawing/2014/main" val="199799536"/>
                  </a:ext>
                </a:extLst>
              </a:tr>
              <a:tr h="370840">
                <a:tc>
                  <a:txBody>
                    <a:bodyPr/>
                    <a:lstStyle/>
                    <a:p>
                      <a:pPr algn="l" fontAlgn="t">
                        <a:buNone/>
                      </a:pPr>
                      <a:r>
                        <a:rPr lang="en-US">
                          <a:effectLst/>
                        </a:rPr>
                        <a:t>Data analysis</a:t>
                      </a:r>
                    </a:p>
                  </a:txBody>
                  <a:tcPr/>
                </a:tc>
                <a:tc>
                  <a:txBody>
                    <a:bodyPr/>
                    <a:lstStyle/>
                    <a:p>
                      <a:pPr algn="l" fontAlgn="t">
                        <a:buNone/>
                      </a:pPr>
                      <a:r>
                        <a:rPr lang="en-US" dirty="0">
                          <a:effectLst/>
                        </a:rPr>
                        <a:t> </a:t>
                      </a:r>
                      <a:r>
                        <a:rPr lang="en-US" sz="1800" b="0" i="0" kern="1200" dirty="0">
                          <a:solidFill>
                            <a:schemeClr val="dk1"/>
                          </a:solidFill>
                          <a:effectLst/>
                          <a:latin typeface="+mn-lt"/>
                          <a:ea typeface="+mn-ea"/>
                          <a:cs typeface="+mn-cs"/>
                        </a:rPr>
                        <a:t>Human empathy</a:t>
                      </a:r>
                      <a:endParaRPr lang="en-US" dirty="0">
                        <a:effectLst/>
                      </a:endParaRPr>
                    </a:p>
                  </a:txBody>
                  <a:tcPr/>
                </a:tc>
                <a:extLst>
                  <a:ext uri="{0D108BD9-81ED-4DB2-BD59-A6C34878D82A}">
                    <a16:rowId xmlns:a16="http://schemas.microsoft.com/office/drawing/2014/main" val="1145860010"/>
                  </a:ext>
                </a:extLst>
              </a:tr>
              <a:tr h="370840">
                <a:tc>
                  <a:txBody>
                    <a:bodyPr/>
                    <a:lstStyle/>
                    <a:p>
                      <a:r>
                        <a:rPr lang="en-US" sz="1800" b="0" i="0" kern="1200" dirty="0">
                          <a:solidFill>
                            <a:schemeClr val="dk1"/>
                          </a:solidFill>
                          <a:effectLst/>
                          <a:latin typeface="+mn-lt"/>
                          <a:ea typeface="+mn-ea"/>
                          <a:cs typeface="+mn-cs"/>
                        </a:rPr>
                        <a:t>Logical structure</a:t>
                      </a:r>
                      <a:endParaRPr lang="en-US" dirty="0"/>
                    </a:p>
                  </a:txBody>
                  <a:tcPr/>
                </a:tc>
                <a:tc>
                  <a:txBody>
                    <a:bodyPr/>
                    <a:lstStyle/>
                    <a:p>
                      <a:r>
                        <a:rPr lang="en-US" sz="1800" b="0" i="0" kern="1200" dirty="0">
                          <a:solidFill>
                            <a:schemeClr val="dk1"/>
                          </a:solidFill>
                          <a:effectLst/>
                          <a:latin typeface="+mn-lt"/>
                          <a:ea typeface="+mn-ea"/>
                          <a:cs typeface="+mn-cs"/>
                        </a:rPr>
                        <a:t>Understanding hidden needs</a:t>
                      </a:r>
                      <a:endParaRPr lang="en-US" dirty="0"/>
                    </a:p>
                  </a:txBody>
                  <a:tcPr/>
                </a:tc>
                <a:extLst>
                  <a:ext uri="{0D108BD9-81ED-4DB2-BD59-A6C34878D82A}">
                    <a16:rowId xmlns:a16="http://schemas.microsoft.com/office/drawing/2014/main" val="2044927495"/>
                  </a:ext>
                </a:extLst>
              </a:tr>
              <a:tr h="370840">
                <a:tc>
                  <a:txBody>
                    <a:bodyPr/>
                    <a:lstStyle/>
                    <a:p>
                      <a:r>
                        <a:rPr lang="en-US" sz="1800" b="0" i="0" kern="1200" dirty="0">
                          <a:solidFill>
                            <a:schemeClr val="dk1"/>
                          </a:solidFill>
                          <a:effectLst/>
                          <a:latin typeface="+mn-lt"/>
                          <a:ea typeface="+mn-ea"/>
                          <a:cs typeface="+mn-cs"/>
                        </a:rPr>
                        <a:t>Speed &amp; accuracy</a:t>
                      </a:r>
                      <a:endParaRPr lang="en-US" dirty="0"/>
                    </a:p>
                  </a:txBody>
                  <a:tcPr/>
                </a:tc>
                <a:tc>
                  <a:txBody>
                    <a:bodyPr/>
                    <a:lstStyle/>
                    <a:p>
                      <a:pPr algn="l" fontAlgn="t">
                        <a:buNone/>
                      </a:pPr>
                      <a:r>
                        <a:rPr lang="en-US" dirty="0">
                          <a:effectLst/>
                        </a:rPr>
                        <a:t>Ethical judgment</a:t>
                      </a:r>
                    </a:p>
                  </a:txBody>
                  <a:tcPr/>
                </a:tc>
                <a:extLst>
                  <a:ext uri="{0D108BD9-81ED-4DB2-BD59-A6C34878D82A}">
                    <a16:rowId xmlns:a16="http://schemas.microsoft.com/office/drawing/2014/main" val="1046225007"/>
                  </a:ext>
                </a:extLst>
              </a:tr>
              <a:tr h="370840">
                <a:tc>
                  <a:txBody>
                    <a:bodyPr/>
                    <a:lstStyle/>
                    <a:p>
                      <a:r>
                        <a:rPr lang="en-US" sz="1800" b="0" i="0" kern="1200" dirty="0">
                          <a:solidFill>
                            <a:schemeClr val="dk1"/>
                          </a:solidFill>
                          <a:effectLst/>
                          <a:latin typeface="+mn-lt"/>
                          <a:ea typeface="+mn-ea"/>
                          <a:cs typeface="+mn-cs"/>
                        </a:rPr>
                        <a:t>Scenario modelling</a:t>
                      </a:r>
                      <a:endParaRPr lang="en-US" dirty="0"/>
                    </a:p>
                  </a:txBody>
                  <a:tcPr/>
                </a:tc>
                <a:tc>
                  <a:txBody>
                    <a:bodyPr/>
                    <a:lstStyle/>
                    <a:p>
                      <a:pPr algn="l" fontAlgn="t">
                        <a:buNone/>
                      </a:pPr>
                      <a:r>
                        <a:rPr lang="en-US" dirty="0">
                          <a:effectLst/>
                        </a:rPr>
                        <a:t>Trust-building &amp; relationships</a:t>
                      </a:r>
                    </a:p>
                  </a:txBody>
                  <a:tcPr/>
                </a:tc>
                <a:extLst>
                  <a:ext uri="{0D108BD9-81ED-4DB2-BD59-A6C34878D82A}">
                    <a16:rowId xmlns:a16="http://schemas.microsoft.com/office/drawing/2014/main" val="529381188"/>
                  </a:ext>
                </a:extLst>
              </a:tr>
              <a:tr h="370840">
                <a:tc>
                  <a:txBody>
                    <a:bodyPr/>
                    <a:lstStyle/>
                    <a:p>
                      <a:r>
                        <a:rPr lang="en-US" sz="1800" b="0" i="0" kern="1200" dirty="0">
                          <a:solidFill>
                            <a:schemeClr val="dk1"/>
                          </a:solidFill>
                          <a:effectLst/>
                          <a:latin typeface="+mn-lt"/>
                          <a:ea typeface="+mn-ea"/>
                          <a:cs typeface="+mn-cs"/>
                        </a:rPr>
                        <a:t>Simulations</a:t>
                      </a:r>
                      <a:endParaRPr lang="en-US" dirty="0"/>
                    </a:p>
                  </a:txBody>
                  <a:tcPr/>
                </a:tc>
                <a:tc>
                  <a:txBody>
                    <a:bodyPr/>
                    <a:lstStyle/>
                    <a:p>
                      <a:r>
                        <a:rPr lang="en-US" dirty="0"/>
                        <a:t>Creativity</a:t>
                      </a:r>
                    </a:p>
                  </a:txBody>
                  <a:tcPr/>
                </a:tc>
                <a:extLst>
                  <a:ext uri="{0D108BD9-81ED-4DB2-BD59-A6C34878D82A}">
                    <a16:rowId xmlns:a16="http://schemas.microsoft.com/office/drawing/2014/main" val="3182906393"/>
                  </a:ext>
                </a:extLst>
              </a:tr>
            </a:tbl>
          </a:graphicData>
        </a:graphic>
      </p:graphicFrame>
      <p:sp>
        <p:nvSpPr>
          <p:cNvPr id="6" name="TextBox 5">
            <a:extLst>
              <a:ext uri="{FF2B5EF4-FFF2-40B4-BE49-F238E27FC236}">
                <a16:creationId xmlns:a16="http://schemas.microsoft.com/office/drawing/2014/main" id="{FB851D93-9AA2-C6F2-99C9-9DA02DF4D2A6}"/>
              </a:ext>
            </a:extLst>
          </p:cNvPr>
          <p:cNvSpPr txBox="1"/>
          <p:nvPr/>
        </p:nvSpPr>
        <p:spPr>
          <a:xfrm>
            <a:off x="1891861" y="1125165"/>
            <a:ext cx="7641021" cy="461665"/>
          </a:xfrm>
          <a:prstGeom prst="rect">
            <a:avLst/>
          </a:prstGeom>
          <a:noFill/>
        </p:spPr>
        <p:txBody>
          <a:bodyPr wrap="square">
            <a:spAutoFit/>
          </a:bodyPr>
          <a:lstStyle/>
          <a:p>
            <a:r>
              <a:rPr lang="en-US" sz="2400" b="1" dirty="0">
                <a:solidFill>
                  <a:srgbClr val="C00000"/>
                </a:solidFill>
              </a:rPr>
              <a:t>The Hybrid Negotiator, </a:t>
            </a:r>
            <a:r>
              <a:rPr lang="en-US" sz="2400" dirty="0">
                <a:solidFill>
                  <a:srgbClr val="C00000"/>
                </a:solidFill>
              </a:rPr>
              <a:t>AI does not replace the negotiator</a:t>
            </a:r>
          </a:p>
        </p:txBody>
      </p:sp>
    </p:spTree>
    <p:extLst>
      <p:ext uri="{BB962C8B-B14F-4D97-AF65-F5344CB8AC3E}">
        <p14:creationId xmlns:p14="http://schemas.microsoft.com/office/powerpoint/2010/main" val="1397194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0567C3-2315-4B5B-B9A0-D2CAF45F76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F88995-0D00-C7D5-468F-12CBF3A5CC1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59237AB-0EF0-67D8-5AF1-4773BF50D4C2}"/>
              </a:ext>
            </a:extLst>
          </p:cNvPr>
          <p:cNvSpPr txBox="1"/>
          <p:nvPr/>
        </p:nvSpPr>
        <p:spPr>
          <a:xfrm>
            <a:off x="2513150" y="1019069"/>
            <a:ext cx="3902032" cy="52197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589C6E45-B1BE-C417-29BD-EDA11BA359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AB4B5BE2-B6AD-2B34-69AC-A82BA9B433EE}"/>
              </a:ext>
            </a:extLst>
          </p:cNvPr>
          <p:cNvSpPr txBox="1"/>
          <p:nvPr/>
        </p:nvSpPr>
        <p:spPr>
          <a:xfrm>
            <a:off x="889000" y="2185825"/>
            <a:ext cx="10541000" cy="3785652"/>
          </a:xfrm>
          <a:prstGeom prst="rect">
            <a:avLst/>
          </a:prstGeom>
          <a:noFill/>
        </p:spPr>
        <p:txBody>
          <a:bodyPr wrap="square" rtlCol="0">
            <a:spAutoFit/>
          </a:bodyPr>
          <a:lstStyle/>
          <a:p>
            <a:pPr algn="ctr"/>
            <a:r>
              <a:rPr lang="en-US" sz="2400" dirty="0">
                <a:solidFill>
                  <a:srgbClr val="000000"/>
                </a:solidFill>
                <a:latin typeface="-apple-system"/>
              </a:rPr>
              <a:t>Developing strong negotiation skills is an ongoing process. Entrepreneurs should invest in learning negotiation techniques, understanding different negotiation styles, and practicing effective communication and problem-solving. By mastering negotiation, entrepreneurs can enhance their ability to navigate challenges, seize opportunities, and build successful businesses.</a:t>
            </a:r>
          </a:p>
          <a:p>
            <a:pPr algn="ctr"/>
            <a:endParaRPr lang="en-US" sz="2400" dirty="0">
              <a:solidFill>
                <a:srgbClr val="000000"/>
              </a:solidFill>
              <a:latin typeface="-apple-system"/>
            </a:endParaRPr>
          </a:p>
          <a:p>
            <a:pPr algn="ctr"/>
            <a:r>
              <a:rPr lang="en-US" sz="2400" dirty="0">
                <a:solidFill>
                  <a:srgbClr val="050E17"/>
                </a:solidFill>
                <a:latin typeface="-apple-system"/>
              </a:rPr>
              <a:t>By using these negotiation and influencing strategies and techniques, entrepreneurs can engage with stakeholders successfully and build strong, lasting relationships that benefit all parties involved.</a:t>
            </a:r>
          </a:p>
          <a:p>
            <a:pPr algn="ctr"/>
            <a:endParaRPr lang="en-US" sz="2400" dirty="0">
              <a:solidFill>
                <a:srgbClr val="050E17"/>
              </a:solidFill>
              <a:latin typeface="-apple-system"/>
            </a:endParaRPr>
          </a:p>
        </p:txBody>
      </p:sp>
      <p:pic>
        <p:nvPicPr>
          <p:cNvPr id="7" name="Graphic 21">
            <a:extLst>
              <a:ext uri="{FF2B5EF4-FFF2-40B4-BE49-F238E27FC236}">
                <a16:creationId xmlns:a16="http://schemas.microsoft.com/office/drawing/2014/main" id="{B1D0C625-BBC5-4B7D-1011-FCFEB65D24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08620881"/>
      </p:ext>
    </p:extLst>
  </p:cSld>
  <p:clrMapOvr>
    <a:masterClrMapping/>
  </p:clrMapOvr>
  <mc:AlternateContent xmlns:mc="http://schemas.openxmlformats.org/markup-compatibility/2006" xmlns:p14="http://schemas.microsoft.com/office/powerpoint/2010/main">
    <mc:Choice Requires="p14">
      <p:transition p14:dur="10" advTm="112524"/>
    </mc:Choice>
    <mc:Fallback xmlns="">
      <p:transition advTm="112524"/>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3671"/>
    </mc:Choice>
    <mc:Fallback xmlns="">
      <p:transition spd="slow" advTm="3367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F7D948EC-49D8-4197-B236-EEC95B0C42AA}"/>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4005</Words>
  <Application>Microsoft Office PowerPoint</Application>
  <PresentationFormat>Widescreen</PresentationFormat>
  <Paragraphs>291</Paragraphs>
  <Slides>56</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56</vt:i4>
      </vt:variant>
    </vt:vector>
  </HeadingPairs>
  <TitlesOfParts>
    <vt:vector size="67" baseType="lpstr">
      <vt:lpstr>Alexandria</vt:lpstr>
      <vt:lpstr>-apple-system</vt:lpstr>
      <vt:lpstr>Arial</vt:lpstr>
      <vt:lpstr>Calibri</vt:lpstr>
      <vt:lpstr>Calibri Light</vt:lpstr>
      <vt:lpstr>Roboto</vt:lpstr>
      <vt:lpstr>Roboto Light</vt:lpstr>
      <vt:lpstr>Tajawal ExtraBold</vt:lpstr>
      <vt:lpstr>Tajawal Medium</vt:lpstr>
      <vt:lpstr>Times New Roman</vt:lpstr>
      <vt:lpstr>Office Theme</vt:lpstr>
      <vt:lpstr>PowerPoint Presentation</vt:lpstr>
      <vt:lpstr>Our Learning Outcomes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51</cp:revision>
  <dcterms:created xsi:type="dcterms:W3CDTF">2023-04-29T09:08:00Z</dcterms:created>
  <dcterms:modified xsi:type="dcterms:W3CDTF">2026-04-04T08:54:37Z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