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notesSlides/notesSlide6.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1.xml" ContentType="application/vnd.openxmlformats-officedocument.presentationml.notesSlide+xml"/>
  <Override PartName="/ppt/ink/ink2.xml" ContentType="application/inkml+xml"/>
  <Override PartName="/ppt/ink/ink3.xml" ContentType="application/inkml+xml"/>
  <Override PartName="/ppt/ink/ink1.xml" ContentType="application/inkml+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481" r:id="rId4"/>
    <p:sldId id="553" r:id="rId5"/>
    <p:sldId id="566" r:id="rId6"/>
    <p:sldId id="484" r:id="rId7"/>
    <p:sldId id="271" r:id="rId8"/>
    <p:sldId id="530" r:id="rId9"/>
    <p:sldId id="554" r:id="rId10"/>
    <p:sldId id="276" r:id="rId11"/>
    <p:sldId id="531" r:id="rId12"/>
    <p:sldId id="555" r:id="rId13"/>
    <p:sldId id="535" r:id="rId14"/>
    <p:sldId id="564" r:id="rId15"/>
    <p:sldId id="565" r:id="rId16"/>
    <p:sldId id="544" r:id="rId17"/>
    <p:sldId id="545" r:id="rId18"/>
    <p:sldId id="547" r:id="rId19"/>
    <p:sldId id="558" r:id="rId20"/>
    <p:sldId id="546" r:id="rId21"/>
    <p:sldId id="559" r:id="rId22"/>
    <p:sldId id="548" r:id="rId23"/>
    <p:sldId id="549" r:id="rId24"/>
    <p:sldId id="560" r:id="rId25"/>
    <p:sldId id="557" r:id="rId26"/>
    <p:sldId id="556" r:id="rId27"/>
    <p:sldId id="536" r:id="rId28"/>
    <p:sldId id="537" r:id="rId29"/>
    <p:sldId id="538" r:id="rId30"/>
    <p:sldId id="561" r:id="rId31"/>
    <p:sldId id="539" r:id="rId32"/>
    <p:sldId id="540" r:id="rId33"/>
    <p:sldId id="541" r:id="rId34"/>
    <p:sldId id="562" r:id="rId35"/>
    <p:sldId id="542" r:id="rId36"/>
    <p:sldId id="563" r:id="rId37"/>
    <p:sldId id="543" r:id="rId38"/>
    <p:sldId id="569" r:id="rId39"/>
    <p:sldId id="502" r:id="rId40"/>
    <p:sldId id="485" r:id="rId41"/>
    <p:sldId id="50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53"/>
            <p14:sldId id="566"/>
            <p14:sldId id="484"/>
            <p14:sldId id="271"/>
            <p14:sldId id="530"/>
            <p14:sldId id="554"/>
            <p14:sldId id="276"/>
            <p14:sldId id="531"/>
            <p14:sldId id="555"/>
            <p14:sldId id="535"/>
            <p14:sldId id="564"/>
            <p14:sldId id="565"/>
            <p14:sldId id="544"/>
            <p14:sldId id="545"/>
            <p14:sldId id="547"/>
            <p14:sldId id="558"/>
            <p14:sldId id="546"/>
            <p14:sldId id="559"/>
            <p14:sldId id="548"/>
            <p14:sldId id="549"/>
            <p14:sldId id="560"/>
            <p14:sldId id="557"/>
            <p14:sldId id="556"/>
            <p14:sldId id="536"/>
            <p14:sldId id="537"/>
            <p14:sldId id="538"/>
            <p14:sldId id="561"/>
            <p14:sldId id="539"/>
            <p14:sldId id="540"/>
            <p14:sldId id="541"/>
            <p14:sldId id="562"/>
            <p14:sldId id="542"/>
            <p14:sldId id="563"/>
            <p14:sldId id="543"/>
            <p14:sldId id="569"/>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EF5"/>
    <a:srgbClr val="98481C"/>
    <a:srgbClr val="880002"/>
    <a:srgbClr val="A41025"/>
    <a:srgbClr val="E14D1F"/>
    <a:srgbClr val="F95207"/>
    <a:srgbClr val="E19A0D"/>
    <a:srgbClr val="00B0F0"/>
    <a:srgbClr val="BDEEDD"/>
    <a:srgbClr val="EE7EA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766" autoAdjust="0"/>
  </p:normalViewPr>
  <p:slideViewPr>
    <p:cSldViewPr snapToGrid="0">
      <p:cViewPr varScale="1">
        <p:scale>
          <a:sx n="55" d="100"/>
          <a:sy n="55" d="100"/>
        </p:scale>
        <p:origin x="1236" y="28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9-21T23:09:59.973"/>
    </inkml:context>
    <inkml:brush xml:id="br0">
      <inkml:brushProperty name="width" value="0.05292" units="cm"/>
      <inkml:brushProperty name="height" value="0.05292" units="cm"/>
      <inkml:brushProperty name="color" value="#FF0000"/>
    </inkml:brush>
  </inkml:definitions>
  <inkml:trace contextRef="#ctx0" brushRef="#br0">7423 11710 0</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9-21T23:23:47.694"/>
    </inkml:context>
    <inkml:brush xml:id="br0">
      <inkml:brushProperty name="width" value="0.05292" units="cm"/>
      <inkml:brushProperty name="height" value="0.05292" units="cm"/>
      <inkml:brushProperty name="color" value="#FF0000"/>
    </inkml:brush>
  </inkml:definitions>
  <inkml:trace contextRef="#ctx0" brushRef="#br0">31552 99 0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806345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1813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030092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7551774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9/14/2026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8.jp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2.jpe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3.jp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4.jp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5.jp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17.jpeg"/><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8.jp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19.jpg"/><Relationship Id="rId4" Type="http://schemas.openxmlformats.org/officeDocument/2006/relationships/image" Target="../media/image10.jp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2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3.jpg"/><Relationship Id="rId5" Type="http://schemas.openxmlformats.org/officeDocument/2006/relationships/image" Target="../media/image3.png"/><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6.jp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7.jp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28.jpe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30.jpeg"/><Relationship Id="rId4" Type="http://schemas.openxmlformats.org/officeDocument/2006/relationships/image" Target="../media/image29.jp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customXml" Target="../ink/ink1.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31.png"/><Relationship Id="rId5" Type="http://schemas.openxmlformats.org/officeDocument/2006/relationships/image" Target="../media/image3.png"/><Relationship Id="rId10" Type="http://schemas.openxmlformats.org/officeDocument/2006/relationships/image" Target="../media/image38.emf"/><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image" Target="../media/image33.jpg"/><Relationship Id="rId5" Type="http://schemas.openxmlformats.org/officeDocument/2006/relationships/image" Target="../media/image32.jpe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35.jpg"/><Relationship Id="rId4" Type="http://schemas.openxmlformats.org/officeDocument/2006/relationships/image" Target="../media/image34.jp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5.jp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6.jp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7.png"/></Relationships>
</file>

<file path=ppt/slides/_rels/slide3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32.emf"/></Relationships>
</file>

<file path=ppt/slides/_rels/slide41.xml.rels><?xml version="1.0" encoding="UTF-8" standalone="yes"?>
<Relationships xmlns="http://schemas.openxmlformats.org/package/2006/relationships"><Relationship Id="rId3" Type="http://schemas.openxmlformats.org/officeDocument/2006/relationships/hyperlink" Target="https://www.statista.com/statistics/273018/number-of-internet-users-worldwide" TargetMode="External"/><Relationship Id="rId2" Type="http://schemas.openxmlformats.org/officeDocument/2006/relationships/image" Target="../media/image38.png"/><Relationship Id="rId1" Type="http://schemas.openxmlformats.org/officeDocument/2006/relationships/slideLayout" Target="../slideLayouts/slideLayout1.xml"/><Relationship Id="rId5" Type="http://schemas.openxmlformats.org/officeDocument/2006/relationships/hyperlink" Target="http://www.poynter.org/latest-news/mediawire/150201/nyt-co-reports-15-7-million-third-quarter-profit/#.Tskikigpnuc.faceboce" TargetMode="External"/><Relationship Id="rId4" Type="http://schemas.openxmlformats.org/officeDocument/2006/relationships/hyperlink" Target="http://www.poynter.org/latest-news/mediawire/153153/forecast-local-ad-spending-on-web-mobile-to-overtake-newspapers-by-2013"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jpeg"/><Relationship Id="rId1" Type="http://schemas.openxmlformats.org/officeDocument/2006/relationships/slideLayout" Target="../slideLayouts/slideLayout16.xml"/><Relationship Id="rId5" Type="http://schemas.openxmlformats.org/officeDocument/2006/relationships/customXml" Target="../ink/ink3.xml"/><Relationship Id="rId4" Type="http://schemas.openxmlformats.org/officeDocument/2006/relationships/image" Target="../media/image3.png"/><Relationship Id="rId9" Type="http://schemas.openxmlformats.org/officeDocument/2006/relationships/image" Target="../media/image4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Amera</a:t>
            </a:r>
            <a:r>
              <a:rPr lang="en-US" sz="2400" dirty="0">
                <a:latin typeface="Times New Roman" panose="02020603050405020304" pitchFamily="18" charset="0"/>
                <a:cs typeface="Times New Roman" panose="02020603050405020304" pitchFamily="18" charset="0"/>
              </a:rPr>
              <a:t> A. </a:t>
            </a:r>
            <a:r>
              <a:rPr lang="en-US" sz="2400" dirty="0" err="1">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a:solidFill>
                  <a:srgbClr val="C00000"/>
                </a:solidFill>
                <a:latin typeface="Alexandria ExtraBold" pitchFamily="2" charset="-78"/>
                <a:ea typeface="Calibri" panose="020F0502020204030204" pitchFamily="34" charset="0"/>
                <a:cs typeface="Alexandria ExtraBold" pitchFamily="2" charset="-78"/>
              </a:rPr>
              <a:t>Journalism Advertising and </a:t>
            </a:r>
            <a:r>
              <a:rPr lang="en-US" b="1">
                <a:solidFill>
                  <a:srgbClr val="C00000"/>
                </a:solidFill>
                <a:latin typeface="Alexandria ExtraBold" pitchFamily="2" charset="-78"/>
                <a:ea typeface="Calibri" panose="020F0502020204030204" pitchFamily="34" charset="0"/>
                <a:cs typeface="Alexandria ExtraBold" pitchFamily="2" charset="-78"/>
              </a:rPr>
              <a:t>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a:t>DGM233</a:t>
            </a:r>
            <a:endParaRPr lang="en-US" dirty="0"/>
          </a:p>
          <a:p>
            <a:r>
              <a:rPr lang="ar-SA" sz="2000" dirty="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43542"/>
            <a:ext cx="855580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32879" y="2878768"/>
            <a:ext cx="5052986" cy="1292662"/>
          </a:xfrm>
          <a:prstGeom prst="rect">
            <a:avLst/>
          </a:prstGeom>
          <a:noFill/>
        </p:spPr>
        <p:txBody>
          <a:bodyPr wrap="none" rtlCol="0">
            <a:spAutoFit/>
          </a:bodyPr>
          <a:lstStyle/>
          <a:p>
            <a:pPr>
              <a:lnSpc>
                <a:spcPct val="150000"/>
              </a:lnSpc>
            </a:pPr>
            <a:r>
              <a:rPr lang="ar-SA" sz="3200" b="1" dirty="0">
                <a:solidFill>
                  <a:srgbClr val="00B0F0"/>
                </a:solidFill>
                <a:latin typeface="Alexandria ExtraBold" pitchFamily="2" charset="-78"/>
                <a:cs typeface="Alexandria ExtraBold" pitchFamily="2" charset="-78"/>
              </a:rPr>
              <a:t>الإعلان الصحفي الرقمي</a:t>
            </a:r>
          </a:p>
          <a:p>
            <a:pPr algn="ctr">
              <a:lnSpc>
                <a:spcPct val="150000"/>
              </a:lnSpc>
            </a:pPr>
            <a:r>
              <a:rPr lang="ar-SA" sz="2000" b="1" dirty="0">
                <a:solidFill>
                  <a:srgbClr val="00B0F0"/>
                </a:solidFill>
                <a:latin typeface="Alexandria ExtraBold" pitchFamily="2" charset="-78"/>
                <a:cs typeface="Alexandria ExtraBold" pitchFamily="2" charset="-78"/>
              </a:rPr>
              <a:t>( المفهوم والتطور والأهمية )</a:t>
            </a:r>
            <a:endParaRPr lang="en-US" sz="2000" b="1" dirty="0">
              <a:solidFill>
                <a:srgbClr val="00B0F0"/>
              </a:solidFill>
              <a:latin typeface="Alexandria ExtraBold" pitchFamily="2" charset="-78"/>
              <a:cs typeface="Alexandria Extra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223</a:t>
            </a:r>
            <a:endParaRPr lang="en-US" sz="2000" dirty="0"/>
          </a:p>
          <a:p>
            <a:r>
              <a:rPr lang="ar-SA" sz="2000" dirty="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Amera</a:t>
            </a:r>
            <a:r>
              <a:rPr lang="en-US" sz="2800" b="1" dirty="0">
                <a:solidFill>
                  <a:srgbClr val="00B0F0"/>
                </a:solidFill>
                <a:latin typeface="Times New Roman" panose="02020603050405020304" pitchFamily="18" charset="0"/>
                <a:cs typeface="Times New Roman" panose="02020603050405020304" pitchFamily="18" charset="0"/>
              </a:rPr>
              <a:t> A. </a:t>
            </a:r>
            <a:r>
              <a:rPr lang="en-US" sz="2800" b="1" dirty="0" err="1">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48924"/>
    </mc:Choice>
    <mc:Fallback xmlns="">
      <p:transition spd="slow" advTm="4892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4459435"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1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4468761" y="1906752"/>
            <a:ext cx="7384651" cy="421382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تعريف الإعلان الصحفي الرقمي</a:t>
            </a:r>
          </a:p>
          <a:p>
            <a:pPr marL="34290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عناصر الاتصال الإعلاني</a:t>
            </a:r>
            <a:endParaRPr lang="ar-EG" sz="2000" b="1" dirty="0">
              <a:solidFill>
                <a:srgbClr val="002060"/>
              </a:solidFill>
              <a:latin typeface="Alexandria ExtraBold" pitchFamily="2" charset="-78"/>
              <a:ea typeface="Calibri" panose="020F0502020204030204" pitchFamily="34" charset="0"/>
              <a:cs typeface="Alexandria ExtraBold" pitchFamily="2" charset="-78"/>
            </a:endParaRPr>
          </a:p>
          <a:p>
            <a:pPr marL="342900" lvl="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تطور الإعلان الصحفي</a:t>
            </a:r>
          </a:p>
          <a:p>
            <a:pPr marL="342900" lvl="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الفرق بين الإعلان الصحفي الرقمي والإعلان" المطبوع"</a:t>
            </a:r>
          </a:p>
          <a:p>
            <a:pPr marL="342900" lvl="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أهمية الإعلان الصحفي</a:t>
            </a:r>
          </a:p>
          <a:p>
            <a:pPr marL="342900" indent="-342900" algn="r" rtl="1">
              <a:lnSpc>
                <a:spcPct val="150000"/>
              </a:lnSpc>
              <a:spcAft>
                <a:spcPts val="800"/>
              </a:spcAft>
              <a:buFont typeface="Wingdings" panose="05000000000000000000" pitchFamily="2" charset="2"/>
              <a:buChar char="ü"/>
            </a:pPr>
            <a:r>
              <a:rPr lang="ar-EG" sz="2000" b="1" dirty="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2000"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146951"/>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4748981" y="1769580"/>
            <a:ext cx="6511836" cy="434084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748981" y="2216018"/>
            <a:ext cx="6362312" cy="3577903"/>
          </a:xfrm>
          <a:prstGeom prst="rect">
            <a:avLst/>
          </a:prstGeom>
          <a:noFill/>
        </p:spPr>
        <p:txBody>
          <a:bodyPr wrap="square">
            <a:spAutoFit/>
          </a:bodyPr>
          <a:lstStyle/>
          <a:p>
            <a:pPr algn="r">
              <a:lnSpc>
                <a:spcPct val="150000"/>
              </a:lnSpc>
            </a:pPr>
            <a:r>
              <a:rPr lang="ar-SA" sz="1400" dirty="0">
                <a:solidFill>
                  <a:srgbClr val="000000"/>
                </a:solidFill>
                <a:latin typeface="Alexandria SemiBold" pitchFamily="2" charset="-78"/>
                <a:cs typeface="Alexandria SemiBold" pitchFamily="2" charset="-78"/>
              </a:rPr>
              <a:t>     </a:t>
            </a:r>
            <a:r>
              <a:rPr lang="ar-SA" sz="2000" dirty="0">
                <a:solidFill>
                  <a:srgbClr val="000000"/>
                </a:solidFill>
                <a:latin typeface="Alexandria SemiBold" pitchFamily="2" charset="-78"/>
                <a:cs typeface="Alexandria SemiBold" pitchFamily="2" charset="-78"/>
              </a:rPr>
              <a:t>يُمثل الإعلان أحد الأنشطة الرئيسية في مجال تسويق السلع والخدمات في العصر الراهن؛ وذلك كونه وسيلة لنقل الأفكار والمعلومات إلى الناس بهدف تغيير آرائهم أو تعزيزها أو المحافظة عليها.</a:t>
            </a:r>
            <a:endParaRPr lang="en-US" sz="2000" dirty="0">
              <a:solidFill>
                <a:srgbClr val="000000"/>
              </a:solidFill>
              <a:latin typeface="Alexandria SemiBold" pitchFamily="2" charset="-78"/>
              <a:cs typeface="Alexandria SemiBold" pitchFamily="2" charset="-78"/>
            </a:endParaRPr>
          </a:p>
          <a:p>
            <a:pPr algn="r">
              <a:lnSpc>
                <a:spcPct val="150000"/>
              </a:lnSpc>
            </a:pPr>
            <a:endParaRPr lang="en-US" sz="1100" dirty="0">
              <a:solidFill>
                <a:srgbClr val="000000"/>
              </a:solidFill>
              <a:latin typeface="Alexandria SemiBold" pitchFamily="2" charset="-78"/>
              <a:cs typeface="Alexandria SemiBold" pitchFamily="2" charset="-78"/>
            </a:endParaRPr>
          </a:p>
          <a:p>
            <a:pPr algn="r" rtl="1">
              <a:lnSpc>
                <a:spcPct val="150000"/>
              </a:lnSpc>
            </a:pPr>
            <a:r>
              <a:rPr lang="ar-SA" sz="2000" dirty="0">
                <a:solidFill>
                  <a:srgbClr val="000000"/>
                </a:solidFill>
                <a:latin typeface="Alexandria SemiBold" pitchFamily="2" charset="-78"/>
                <a:cs typeface="Alexandria SemiBold" pitchFamily="2" charset="-78"/>
              </a:rPr>
              <a:t>   ويُعد هذا النشاط قديم قِدَم التعاملات الإنسانية، إلا أنه شهد تطورات وقفزات نوعية انعكست إيجاباً على شكل ومضمون الرسالة الإعلانية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205276" y="1008114"/>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2" name="Picture 1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r="77379" b="69462"/>
          <a:stretch/>
        </p:blipFill>
        <p:spPr>
          <a:xfrm>
            <a:off x="247221" y="2080262"/>
            <a:ext cx="4352236" cy="3487337"/>
          </a:xfrm>
          <a:prstGeom prst="rect">
            <a:avLst/>
          </a:prstGeom>
        </p:spPr>
      </p:pic>
    </p:spTree>
    <p:extLst>
      <p:ext uri="{BB962C8B-B14F-4D97-AF65-F5344CB8AC3E}">
        <p14:creationId xmlns:p14="http://schemas.microsoft.com/office/powerpoint/2010/main" val="1759015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4052997" y="1783770"/>
            <a:ext cx="7425745" cy="447318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357184" y="128054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102723" y="1928785"/>
            <a:ext cx="7242355" cy="4478149"/>
          </a:xfrm>
          <a:prstGeom prst="rect">
            <a:avLst/>
          </a:prstGeom>
          <a:noFill/>
        </p:spPr>
        <p:txBody>
          <a:bodyPr wrap="square">
            <a:spAutoFit/>
          </a:bodyPr>
          <a:lstStyle/>
          <a:p>
            <a:pPr algn="r">
              <a:lnSpc>
                <a:spcPct val="150000"/>
              </a:lnSpc>
            </a:pPr>
            <a:r>
              <a:rPr lang="ar-SA" dirty="0">
                <a:latin typeface="Alexandria SemiBold" pitchFamily="2" charset="-78"/>
                <a:cs typeface="Alexandria SemiBold" pitchFamily="2" charset="-78"/>
              </a:rPr>
              <a:t>لقد أتاحت شبكة الإنترنت مجالاً كبيراً للإعلان الصحفي الإلكتروني،                 ومجالاً للنمو والإبداع واستحداث أنماط جديدة من الإعلان ، تقوم على تقديم خدمات خاصة للعملاء تناسب أذواقهم، وذات تكاليف أقل من الإعلان بالصحف المطبوع؛ كما تنوعت طرق الوصول إلى العملاء .</a:t>
            </a:r>
          </a:p>
          <a:p>
            <a:pPr algn="r">
              <a:lnSpc>
                <a:spcPct val="150000"/>
              </a:lnSpc>
            </a:pPr>
            <a:endParaRPr lang="ar-SA" sz="500" dirty="0">
              <a:latin typeface="Alexandria SemiBold" pitchFamily="2" charset="-78"/>
              <a:cs typeface="Alexandria SemiBold" pitchFamily="2" charset="-78"/>
            </a:endParaRPr>
          </a:p>
          <a:p>
            <a:pPr algn="r">
              <a:lnSpc>
                <a:spcPct val="150000"/>
              </a:lnSpc>
            </a:pPr>
            <a:r>
              <a:rPr lang="ar-SA" dirty="0">
                <a:latin typeface="Alexandria SemiBold" pitchFamily="2" charset="-78"/>
                <a:cs typeface="Alexandria SemiBold" pitchFamily="2" charset="-78"/>
              </a:rPr>
              <a:t>    وأصبح الإنترنت من أهم القنوات الاتصالية للتجارة العالمية، خاصة مع تزايد استخدام الإنترنت على المستوى العالمي، حيث يُقدر عدد مستخدمي شبكة الإنترنت في عام 2023 بنحو 5.4 بليون مستخدم من جميع أنحاء العالم مقارنة بـ 5.2 بليون مستخدم في عام 2022 . </a:t>
            </a:r>
            <a:endParaRPr lang="en-US" dirty="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947507"/>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357184" y="1253633"/>
            <a:ext cx="105963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3516697" y="144730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92401" y="2256375"/>
            <a:ext cx="3783467" cy="3687225"/>
          </a:xfrm>
          <a:prstGeom prst="rect">
            <a:avLst/>
          </a:prstGeom>
        </p:spPr>
      </p:pic>
    </p:spTree>
    <p:extLst>
      <p:ext uri="{BB962C8B-B14F-4D97-AF65-F5344CB8AC3E}">
        <p14:creationId xmlns:p14="http://schemas.microsoft.com/office/powerpoint/2010/main" val="920289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3350302" y="1674468"/>
            <a:ext cx="7802111" cy="4187489"/>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704819" y="10939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482462" y="1969275"/>
            <a:ext cx="7408695" cy="3600986"/>
          </a:xfrm>
          <a:prstGeom prst="rect">
            <a:avLst/>
          </a:prstGeom>
          <a:noFill/>
        </p:spPr>
        <p:txBody>
          <a:bodyPr wrap="square">
            <a:spAutoFit/>
          </a:bodyPr>
          <a:lstStyle/>
          <a:p>
            <a:pPr algn="r" rtl="1">
              <a:lnSpc>
                <a:spcPct val="150000"/>
              </a:lnSpc>
            </a:pPr>
            <a:r>
              <a:rPr lang="ar-SA" dirty="0">
                <a:latin typeface="Alexandria SemiBold" pitchFamily="2" charset="-78"/>
                <a:cs typeface="Alexandria SemiBold" pitchFamily="2" charset="-78"/>
              </a:rPr>
              <a:t>   لذا يُطلق خبراء الإعلان على الإعلان الإلكتروني بإعلان العصر؛ لما يتميز باتساع الرقعة الجغرافية والوصول إلى جمهور واسع وعالمي، والمرونة وقلة التكاليف، وسرعة الانتشار، بالإضافة إلى إمكانية التوجه الدقيق للشرائح المستهدفة.</a:t>
            </a:r>
          </a:p>
          <a:p>
            <a:pPr algn="r" rtl="1">
              <a:lnSpc>
                <a:spcPct val="150000"/>
              </a:lnSpc>
            </a:pPr>
            <a:endParaRPr lang="ar-SA" sz="800" dirty="0">
              <a:solidFill>
                <a:srgbClr val="000000"/>
              </a:solidFill>
              <a:latin typeface="Alexandria SemiBold" pitchFamily="2" charset="-78"/>
              <a:cs typeface="Alexandria SemiBold" pitchFamily="2" charset="-78"/>
            </a:endParaRPr>
          </a:p>
          <a:p>
            <a:pPr algn="r" rtl="1">
              <a:lnSpc>
                <a:spcPct val="150000"/>
              </a:lnSpc>
            </a:pPr>
            <a:r>
              <a:rPr lang="ar-SA" dirty="0">
                <a:solidFill>
                  <a:srgbClr val="000000"/>
                </a:solidFill>
                <a:latin typeface="Alexandria SemiBold" pitchFamily="2" charset="-78"/>
                <a:cs typeface="Alexandria SemiBold" pitchFamily="2" charset="-78"/>
              </a:rPr>
              <a:t>   </a:t>
            </a:r>
            <a:r>
              <a:rPr lang="ar-EG" dirty="0">
                <a:solidFill>
                  <a:srgbClr val="000000"/>
                </a:solidFill>
                <a:latin typeface="Alexandria SemiBold" pitchFamily="2" charset="-78"/>
                <a:cs typeface="Alexandria SemiBold" pitchFamily="2" charset="-78"/>
              </a:rPr>
              <a:t>وقد تنبأ أحد الباحثين أنه بحلول عام 2013 سوف يتجه الم</a:t>
            </a:r>
            <a:r>
              <a:rPr lang="ar-SA" dirty="0">
                <a:solidFill>
                  <a:srgbClr val="000000"/>
                </a:solidFill>
                <a:latin typeface="Alexandria SemiBold" pitchFamily="2" charset="-78"/>
                <a:cs typeface="Alexandria SemiBold" pitchFamily="2" charset="-78"/>
              </a:rPr>
              <a:t>ُ</a:t>
            </a:r>
            <a:r>
              <a:rPr lang="ar-EG" dirty="0">
                <a:solidFill>
                  <a:srgbClr val="000000"/>
                </a:solidFill>
                <a:latin typeface="Alexandria SemiBold" pitchFamily="2" charset="-78"/>
                <a:cs typeface="Alexandria SemiBold" pitchFamily="2" charset="-78"/>
              </a:rPr>
              <a:t>علن</a:t>
            </a:r>
            <a:r>
              <a:rPr lang="ar-SA" dirty="0">
                <a:solidFill>
                  <a:srgbClr val="000000"/>
                </a:solidFill>
                <a:latin typeface="Alexandria SemiBold" pitchFamily="2" charset="-78"/>
                <a:cs typeface="Alexandria SemiBold" pitchFamily="2" charset="-78"/>
              </a:rPr>
              <a:t>ون</a:t>
            </a:r>
            <a:r>
              <a:rPr lang="ar-EG" dirty="0">
                <a:solidFill>
                  <a:srgbClr val="000000"/>
                </a:solidFill>
                <a:latin typeface="Alexandria SemiBold" pitchFamily="2" charset="-78"/>
                <a:cs typeface="Alexandria SemiBold" pitchFamily="2" charset="-78"/>
              </a:rPr>
              <a:t> نحو النشر الإلكترونى فى مواقع الإنترنت والهواتف </a:t>
            </a:r>
            <a:r>
              <a:rPr lang="ar-SA" dirty="0">
                <a:solidFill>
                  <a:srgbClr val="000000"/>
                </a:solidFill>
                <a:latin typeface="Alexandria SemiBold" pitchFamily="2" charset="-78"/>
                <a:cs typeface="Alexandria SemiBold" pitchFamily="2" charset="-78"/>
              </a:rPr>
              <a:t>الذكية </a:t>
            </a:r>
            <a:r>
              <a:rPr lang="ar-EG" dirty="0">
                <a:solidFill>
                  <a:srgbClr val="000000"/>
                </a:solidFill>
                <a:latin typeface="Alexandria SemiBold" pitchFamily="2" charset="-78"/>
                <a:cs typeface="Alexandria SemiBold" pitchFamily="2" charset="-78"/>
              </a:rPr>
              <a:t>بدلا</a:t>
            </a:r>
            <a:r>
              <a:rPr lang="ar-SA" dirty="0">
                <a:solidFill>
                  <a:srgbClr val="000000"/>
                </a:solidFill>
                <a:latin typeface="Alexandria SemiBold" pitchFamily="2" charset="-78"/>
                <a:cs typeface="Alexandria SemiBold" pitchFamily="2" charset="-78"/>
              </a:rPr>
              <a:t>ً</a:t>
            </a:r>
            <a:r>
              <a:rPr lang="ar-EG" dirty="0">
                <a:solidFill>
                  <a:srgbClr val="000000"/>
                </a:solidFill>
                <a:latin typeface="Alexandria SemiBold" pitchFamily="2" charset="-78"/>
                <a:cs typeface="Alexandria SemiBold" pitchFamily="2" charset="-78"/>
              </a:rPr>
              <a:t> من وسائل الإعلام التقليدية</a:t>
            </a:r>
            <a:r>
              <a:rPr lang="ar-SA" dirty="0">
                <a:solidFill>
                  <a:srgbClr val="000000"/>
                </a:solidFill>
                <a:latin typeface="Alexandria SemiBold" pitchFamily="2" charset="-78"/>
                <a:cs typeface="Alexandria SemiBold" pitchFamily="2" charset="-78"/>
              </a:rPr>
              <a:t>، خاصة بعد توقف كبرى الصحف الأمريكية عن توقف صدورها في شكل مطبوع </a:t>
            </a:r>
            <a:r>
              <a:rPr lang="ar-EG" dirty="0">
                <a:solidFill>
                  <a:srgbClr val="000000"/>
                </a:solidFill>
                <a:latin typeface="Alexandria SemiBold" pitchFamily="2" charset="-78"/>
                <a:cs typeface="Alexandria SemiBold" pitchFamily="2" charset="-78"/>
              </a:rPr>
              <a:t>لصالح النشر فى شبكة الإنترنت</a:t>
            </a:r>
            <a:r>
              <a:rPr lang="ar-SA" dirty="0">
                <a:solidFill>
                  <a:srgbClr val="000000"/>
                </a:solidFill>
                <a:latin typeface="Alexandria SemiBold" pitchFamily="2" charset="-78"/>
                <a:cs typeface="Alexandria SemiBold" pitchFamily="2" charset="-78"/>
              </a:rPr>
              <a:t> في 2009.</a:t>
            </a:r>
            <a:r>
              <a:rPr lang="ar-EG" dirty="0">
                <a:solidFill>
                  <a:srgbClr val="000000"/>
                </a:solidFill>
                <a:latin typeface="Alexandria SemiBold" pitchFamily="2" charset="-78"/>
                <a:cs typeface="Alexandria SemiBold" pitchFamily="2" charset="-78"/>
              </a:rPr>
              <a:t> </a:t>
            </a:r>
            <a:endParaRPr lang="en-US"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947507"/>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761974" y="1141006"/>
            <a:ext cx="105963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2820484" y="128319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l="45484" r="31411" b="71828"/>
          <a:stretch/>
        </p:blipFill>
        <p:spPr>
          <a:xfrm>
            <a:off x="173977" y="2603936"/>
            <a:ext cx="3089238" cy="2406423"/>
          </a:xfrm>
          <a:prstGeom prst="rect">
            <a:avLst/>
          </a:prstGeom>
        </p:spPr>
      </p:pic>
    </p:spTree>
    <p:extLst>
      <p:ext uri="{BB962C8B-B14F-4D97-AF65-F5344CB8AC3E}">
        <p14:creationId xmlns:p14="http://schemas.microsoft.com/office/powerpoint/2010/main" val="297786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2">
            <a:extLst>
              <a:ext uri="{28A0092B-C50C-407E-A947-70E740481C1C}">
                <a14:useLocalDpi xmlns:a14="http://schemas.microsoft.com/office/drawing/2010/main" val="0"/>
              </a:ext>
            </a:extLst>
          </a:blip>
          <a:srcRect r="17325"/>
          <a:stretch/>
        </p:blipFill>
        <p:spPr>
          <a:xfrm>
            <a:off x="409349" y="2480661"/>
            <a:ext cx="3519351" cy="3017158"/>
          </a:xfrm>
          <a:prstGeom prst="rect">
            <a:avLst/>
          </a:prstGeom>
        </p:spPr>
      </p:pic>
      <p:sp>
        <p:nvSpPr>
          <p:cNvPr id="16" name="Rectangle: Rounded Corners 22">
            <a:extLst>
              <a:ext uri="{FF2B5EF4-FFF2-40B4-BE49-F238E27FC236}">
                <a16:creationId xmlns:a16="http://schemas.microsoft.com/office/drawing/2014/main" id="{52297C4B-84D7-EDC8-F6F6-53F29890AA2A}"/>
              </a:ext>
            </a:extLst>
          </p:cNvPr>
          <p:cNvSpPr/>
          <p:nvPr/>
        </p:nvSpPr>
        <p:spPr>
          <a:xfrm>
            <a:off x="3928700" y="1871412"/>
            <a:ext cx="7199626" cy="398152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283217" y="1249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285661" y="2154014"/>
            <a:ext cx="6485704" cy="3416320"/>
          </a:xfrm>
          <a:prstGeom prst="rect">
            <a:avLst/>
          </a:prstGeom>
          <a:noFill/>
        </p:spPr>
        <p:txBody>
          <a:bodyPr wrap="square">
            <a:spAutoFit/>
          </a:bodyPr>
          <a:lstStyle/>
          <a:p>
            <a:pPr algn="r" rtl="1" fontAlgn="base">
              <a:lnSpc>
                <a:spcPct val="150000"/>
              </a:lnSpc>
            </a:pPr>
            <a:r>
              <a:rPr lang="ar-SA" dirty="0">
                <a:solidFill>
                  <a:srgbClr val="000000"/>
                </a:solidFill>
                <a:latin typeface="Alexandria SemiBold" pitchFamily="2" charset="-78"/>
                <a:cs typeface="Alexandria SemiBold" pitchFamily="2" charset="-78"/>
              </a:rPr>
              <a:t>ف</a:t>
            </a:r>
            <a:r>
              <a:rPr lang="ar-EG" dirty="0">
                <a:solidFill>
                  <a:srgbClr val="000000"/>
                </a:solidFill>
                <a:latin typeface="Alexandria SemiBold" pitchFamily="2" charset="-78"/>
                <a:cs typeface="Alexandria SemiBold" pitchFamily="2" charset="-78"/>
              </a:rPr>
              <a:t>أكدت شركة نيويورك تايمز </a:t>
            </a:r>
            <a:r>
              <a:rPr lang="en-US" dirty="0">
                <a:solidFill>
                  <a:srgbClr val="000000"/>
                </a:solidFill>
                <a:latin typeface="Alexandria SemiBold" pitchFamily="2" charset="-78"/>
                <a:cs typeface="Alexandria SemiBold" pitchFamily="2" charset="-78"/>
              </a:rPr>
              <a:t>NY Times Co. </a:t>
            </a:r>
            <a:r>
              <a:rPr lang="ar-SA" dirty="0">
                <a:solidFill>
                  <a:srgbClr val="000000"/>
                </a:solidFill>
                <a:latin typeface="Alexandria SemiBold" pitchFamily="2" charset="-78"/>
                <a:cs typeface="Alexandria SemiBold" pitchFamily="2" charset="-78"/>
              </a:rPr>
              <a:t> </a:t>
            </a:r>
            <a:r>
              <a:rPr lang="ar-EG" dirty="0">
                <a:solidFill>
                  <a:srgbClr val="000000"/>
                </a:solidFill>
                <a:latin typeface="Alexandria SemiBold" pitchFamily="2" charset="-78"/>
                <a:cs typeface="Alexandria SemiBold" pitchFamily="2" charset="-78"/>
              </a:rPr>
              <a:t>ـــ الشركة المالكة لصحيفة " نيويورك تايمز" الأمريكية ــــــ فى تقرير لها فى نوفمبر 2011 يؤكد زيادة مستخدمى الطبعة الإلكترونية لصحيفة نيويورك تايمز </a:t>
            </a:r>
            <a:r>
              <a:rPr lang="en-US" dirty="0">
                <a:solidFill>
                  <a:srgbClr val="000000"/>
                </a:solidFill>
                <a:latin typeface="Alexandria SemiBold" pitchFamily="2" charset="-78"/>
                <a:cs typeface="Alexandria SemiBold" pitchFamily="2" charset="-78"/>
              </a:rPr>
              <a:t>Ntimes.com</a:t>
            </a:r>
            <a:r>
              <a:rPr lang="ar-EG" dirty="0">
                <a:solidFill>
                  <a:srgbClr val="000000"/>
                </a:solidFill>
                <a:latin typeface="Alexandria SemiBold" pitchFamily="2" charset="-78"/>
                <a:cs typeface="Alexandria SemiBold" pitchFamily="2" charset="-78"/>
              </a:rPr>
              <a:t> ، والذى بلغ 324.000 مستخدماً، وهو ما انعكس تأثيره على زيادة إيراداتها من الإعلانات فى الموقع والتى فاقت إيراداتها فى النسخة المطبوعة ؛ فحققت أعلى إيراداتها الإعلانية من النسخة الإلكترونية هذا العام بنحو 15.7 مليون دولار </a:t>
            </a:r>
            <a:r>
              <a:rPr lang="ar-SA" dirty="0">
                <a:solidFill>
                  <a:srgbClr val="000000"/>
                </a:solidFill>
                <a:latin typeface="Alexandria SemiBold" pitchFamily="2" charset="-78"/>
                <a:cs typeface="Alexandria SemiBold" pitchFamily="2" charset="-78"/>
              </a:rPr>
              <a:t>.</a:t>
            </a:r>
            <a:endParaRPr lang="en-US"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846942"/>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272789" y="1236807"/>
            <a:ext cx="1137648"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3370304" y="14601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8143" y="1861110"/>
            <a:ext cx="9029887"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74753" y="2019272"/>
            <a:ext cx="8893277"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تعددت تعريفات الإعلان بشكل عام، والإعلان الصحفي الرقمي بشكل خاص ،وفيما يلي عرض لأبرز تعريفات الإعلان :</a:t>
            </a:r>
          </a:p>
          <a:p>
            <a:pPr marL="285750" indent="-285750" algn="r" rtl="1">
              <a:lnSpc>
                <a:spcPct val="150000"/>
              </a:lnSpc>
              <a:buFont typeface="Wingdings" panose="05000000000000000000" pitchFamily="2" charset="2"/>
              <a:buChar char="q"/>
            </a:pPr>
            <a:r>
              <a:rPr lang="ar-EG" dirty="0">
                <a:solidFill>
                  <a:schemeClr val="accent1"/>
                </a:solidFill>
                <a:latin typeface="Alexandria SemiBold" pitchFamily="2" charset="-78"/>
                <a:cs typeface="Alexandria SemiBold" pitchFamily="2" charset="-78"/>
              </a:rPr>
              <a:t>الإعلان </a:t>
            </a:r>
            <a:r>
              <a:rPr lang="ar-SA" dirty="0">
                <a:solidFill>
                  <a:schemeClr val="accent1"/>
                </a:solidFill>
                <a:latin typeface="Alexandria SemiBold" pitchFamily="2" charset="-78"/>
                <a:cs typeface="Alexandria SemiBold" pitchFamily="2" charset="-78"/>
              </a:rPr>
              <a:t>في ال</a:t>
            </a:r>
            <a:r>
              <a:rPr lang="ar-EG" dirty="0">
                <a:solidFill>
                  <a:schemeClr val="accent1"/>
                </a:solidFill>
                <a:latin typeface="Alexandria SemiBold" pitchFamily="2" charset="-78"/>
                <a:cs typeface="Alexandria SemiBold" pitchFamily="2" charset="-78"/>
              </a:rPr>
              <a:t>لغة</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يقصد به </a:t>
            </a:r>
            <a:r>
              <a:rPr lang="ar-EG" dirty="0">
                <a:latin typeface="Alexandria SemiBold" pitchFamily="2" charset="-78"/>
                <a:cs typeface="Alexandria SemiBold" pitchFamily="2" charset="-78"/>
              </a:rPr>
              <a:t>العلانية والإظهار والإشهار والجهر بالش</a:t>
            </a:r>
            <a:r>
              <a:rPr lang="ar-SA" dirty="0">
                <a:latin typeface="Alexandria SemiBold" pitchFamily="2" charset="-78"/>
                <a:cs typeface="Alexandria SemiBold" pitchFamily="2" charset="-78"/>
              </a:rPr>
              <a:t>يء، أي عكس السرية</a:t>
            </a:r>
            <a:r>
              <a:rPr lang="ar-EG" dirty="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q"/>
            </a:pPr>
            <a:r>
              <a:rPr lang="ar-SA" dirty="0">
                <a:solidFill>
                  <a:schemeClr val="accent1"/>
                </a:solidFill>
                <a:latin typeface="Alexandria SemiBold" pitchFamily="2" charset="-78"/>
                <a:cs typeface="Alexandria SemiBold" pitchFamily="2" charset="-78"/>
              </a:rPr>
              <a:t>اتفق كل كو</a:t>
            </a:r>
            <a:r>
              <a:rPr lang="ar-EG" dirty="0">
                <a:solidFill>
                  <a:schemeClr val="accent1"/>
                </a:solidFill>
                <a:latin typeface="Alexandria SemiBold" pitchFamily="2" charset="-78"/>
                <a:cs typeface="Alexandria SemiBold" pitchFamily="2" charset="-78"/>
              </a:rPr>
              <a:t>تلر</a:t>
            </a:r>
            <a:r>
              <a:rPr lang="ar-SA" dirty="0">
                <a:solidFill>
                  <a:schemeClr val="accent1"/>
                </a:solidFill>
                <a:latin typeface="Alexandria SemiBold" pitchFamily="2" charset="-78"/>
                <a:cs typeface="Alexandria SemiBold" pitchFamily="2" charset="-78"/>
              </a:rPr>
              <a:t> </a:t>
            </a:r>
            <a:r>
              <a:rPr lang="en-US" dirty="0">
                <a:solidFill>
                  <a:schemeClr val="accent1"/>
                </a:solidFill>
                <a:latin typeface="Alexandria SemiBold" pitchFamily="2" charset="-78"/>
                <a:cs typeface="Alexandria SemiBold" pitchFamily="2" charset="-78"/>
              </a:rPr>
              <a:t>Kotler</a:t>
            </a:r>
            <a:r>
              <a:rPr lang="ar-SA" dirty="0">
                <a:solidFill>
                  <a:schemeClr val="accent1"/>
                </a:solidFill>
                <a:latin typeface="Alexandria SemiBold" pitchFamily="2" charset="-78"/>
                <a:cs typeface="Alexandria SemiBold" pitchFamily="2" charset="-78"/>
              </a:rPr>
              <a:t> و</a:t>
            </a:r>
            <a:r>
              <a:rPr lang="ar-EG" dirty="0">
                <a:solidFill>
                  <a:schemeClr val="accent1"/>
                </a:solidFill>
                <a:latin typeface="Alexandria SemiBold" pitchFamily="2" charset="-78"/>
                <a:cs typeface="Alexandria SemiBold" pitchFamily="2" charset="-78"/>
              </a:rPr>
              <a:t>جمعية التسويق الأمريكية</a:t>
            </a:r>
            <a:r>
              <a:rPr lang="ar-SA" dirty="0">
                <a:solidFill>
                  <a:schemeClr val="accent1"/>
                </a:solidFill>
                <a:latin typeface="Alexandria SemiBold" pitchFamily="2" charset="-78"/>
                <a:cs typeface="Alexandria SemiBold" pitchFamily="2" charset="-78"/>
              </a:rPr>
              <a:t> على تعريف الإعلان بأنه</a:t>
            </a:r>
            <a:r>
              <a:rPr lang="ar-EG" dirty="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وسيلة غير شخصية لتقديم الأفكار والترويج عن السلع والخدمات بواسطة جهة معلومة مقابل أجر مدفوع </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SA" dirty="0">
                <a:solidFill>
                  <a:schemeClr val="accent1"/>
                </a:solidFill>
                <a:latin typeface="Alexandria SemiBold" pitchFamily="2" charset="-78"/>
                <a:cs typeface="Alexandria SemiBold" pitchFamily="2" charset="-78"/>
              </a:rPr>
              <a:t>الإعلان</a:t>
            </a:r>
            <a:r>
              <a:rPr lang="ar-SA" dirty="0">
                <a:latin typeface="Alexandria SemiBold" pitchFamily="2" charset="-78"/>
                <a:cs typeface="Alexandria SemiBold" pitchFamily="2" charset="-78"/>
              </a:rPr>
              <a:t> هو فن التعريف </a:t>
            </a:r>
            <a:r>
              <a:rPr lang="en-US" dirty="0">
                <a:latin typeface="Alexandria SemiBold" pitchFamily="2" charset="-78"/>
                <a:cs typeface="Alexandria SemiBold" pitchFamily="2" charset="-78"/>
              </a:rPr>
              <a:t>The Art of making known</a:t>
            </a:r>
            <a:r>
              <a:rPr lang="ar-EG" dirty="0">
                <a:latin typeface="Alexandria SemiBold" pitchFamily="2" charset="-78"/>
                <a:cs typeface="Alexandria SemiBold" pitchFamily="2" charset="-78"/>
              </a:rPr>
              <a:t>، حيث يساعد الم</a:t>
            </a:r>
            <a:r>
              <a:rPr lang="ar-SA" dirty="0">
                <a:latin typeface="Alexandria SemiBold" pitchFamily="2" charset="-78"/>
                <a:cs typeface="Alexandria SemiBold" pitchFamily="2" charset="-78"/>
              </a:rPr>
              <a:t>علن</a:t>
            </a:r>
            <a:r>
              <a:rPr lang="ar-EG" dirty="0">
                <a:latin typeface="Alexandria SemiBold" pitchFamily="2" charset="-78"/>
                <a:cs typeface="Alexandria SemiBold" pitchFamily="2" charset="-78"/>
              </a:rPr>
              <a:t> على تعريف عملائه المرتقبين بسلعته وخدماته، كما يساعد المستهلك فى التعرف على حاجاته </a:t>
            </a:r>
            <a:r>
              <a:rPr lang="ar-SA" dirty="0">
                <a:latin typeface="Alexandria SemiBold" pitchFamily="2" charset="-78"/>
                <a:cs typeface="Alexandria SemiBold" pitchFamily="2" charset="-78"/>
              </a:rPr>
              <a:t>و</a:t>
            </a:r>
            <a:r>
              <a:rPr lang="ar-EG" dirty="0">
                <a:latin typeface="Alexandria SemiBold" pitchFamily="2" charset="-78"/>
                <a:cs typeface="Alexandria SemiBold" pitchFamily="2" charset="-78"/>
              </a:rPr>
              <a:t>كيفية إشباعها .</a:t>
            </a:r>
            <a:endParaRPr lang="ar-SA"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تعريف الإعلان الصحفي   </a:t>
            </a:r>
            <a:r>
              <a:rPr lang="en-US" b="1" dirty="0">
                <a:solidFill>
                  <a:srgbClr val="C00000"/>
                </a:solidFill>
                <a:latin typeface="Alexandria Medium" pitchFamily="2" charset="-78"/>
                <a:cs typeface="Alexandria Medium" pitchFamily="2" charset="-78"/>
              </a:rPr>
              <a:t>The concept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t="80000" r="81734"/>
          <a:stretch/>
        </p:blipFill>
        <p:spPr>
          <a:xfrm>
            <a:off x="77175" y="3263084"/>
            <a:ext cx="2227006" cy="2831689"/>
          </a:xfrm>
          <a:prstGeom prst="rect">
            <a:avLst/>
          </a:prstGeom>
        </p:spPr>
      </p:pic>
    </p:spTree>
    <p:extLst>
      <p:ext uri="{BB962C8B-B14F-4D97-AF65-F5344CB8AC3E}">
        <p14:creationId xmlns:p14="http://schemas.microsoft.com/office/powerpoint/2010/main" val="3130478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4179" y="1551704"/>
            <a:ext cx="9847111" cy="4779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6129" y="975974"/>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17417" y="1661324"/>
            <a:ext cx="9640634" cy="4662815"/>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ومن تعريفات الإعلان الرقمي :</a:t>
            </a:r>
          </a:p>
          <a:p>
            <a:pPr marL="285750" indent="-285750" algn="r" rtl="1">
              <a:lnSpc>
                <a:spcPct val="150000"/>
              </a:lnSpc>
              <a:buFont typeface="Wingdings" panose="05000000000000000000" pitchFamily="2" charset="2"/>
              <a:buChar char="q"/>
            </a:pPr>
            <a:r>
              <a:rPr lang="ar-SA" dirty="0">
                <a:solidFill>
                  <a:schemeClr val="accent1"/>
                </a:solidFill>
                <a:latin typeface="Alexandria SemiBold" pitchFamily="2" charset="-78"/>
                <a:cs typeface="Alexandria SemiBold" pitchFamily="2" charset="-78"/>
              </a:rPr>
              <a:t>تعريف </a:t>
            </a:r>
            <a:r>
              <a:rPr lang="en-US" dirty="0">
                <a:solidFill>
                  <a:schemeClr val="accent1"/>
                </a:solidFill>
                <a:latin typeface="Alexandria SemiBold" pitchFamily="2" charset="-78"/>
                <a:cs typeface="Alexandria SemiBold" pitchFamily="2" charset="-78"/>
              </a:rPr>
              <a:t>  Ann E-Schlosser</a:t>
            </a:r>
            <a:r>
              <a:rPr lang="ar-SA" dirty="0">
                <a:solidFill>
                  <a:schemeClr val="accent1"/>
                </a:solidFill>
                <a:latin typeface="Alexandria SemiBold" pitchFamily="2" charset="-78"/>
                <a:cs typeface="Alexandria SemiBold" pitchFamily="2" charset="-78"/>
              </a:rPr>
              <a:t>، أستاذ التسويق بجامعة واشنطن :</a:t>
            </a:r>
            <a:r>
              <a:rPr lang="ar-SA" dirty="0">
                <a:latin typeface="Alexandria SemiBold" pitchFamily="2" charset="-78"/>
                <a:cs typeface="Alexandria SemiBold" pitchFamily="2" charset="-78"/>
              </a:rPr>
              <a:t> الإعلان الرقمي هو شكل من أشكال المحتوى التجاري المتاح عبر شبكة الإنترنت، والتي تم تصميمها من قِبل الشركات لتوعية المستهلكين بمنتج أو خدمة، وبالتالي يمكن استقبال الإعلان على الإنترنت بصيغ مختلفة( مرئية أو مسموعة أو مقروءة) عبر ( الموقع الإلكتروني أو صفحات منصات التواصل الاجتماعي أو البريد الإلكتروني) ويوفر معلومات بأية درجة من العمق ( على سبيل المثال شعار الشركة أو موقع إلكتروني رسمي) .</a:t>
            </a:r>
          </a:p>
          <a:p>
            <a:pPr marL="285750" indent="-285750" algn="r" rtl="1">
              <a:lnSpc>
                <a:spcPct val="150000"/>
              </a:lnSpc>
              <a:buFont typeface="Wingdings" panose="05000000000000000000" pitchFamily="2" charset="2"/>
              <a:buChar char="q"/>
            </a:pPr>
            <a:r>
              <a:rPr lang="ar-SA" dirty="0">
                <a:solidFill>
                  <a:schemeClr val="accent1"/>
                </a:solidFill>
                <a:latin typeface="Alexandria SemiBold" pitchFamily="2" charset="-78"/>
                <a:cs typeface="Alexandria SemiBold" pitchFamily="2" charset="-78"/>
              </a:rPr>
              <a:t>الإعلان الرقمي: </a:t>
            </a:r>
            <a:r>
              <a:rPr lang="ar-SA" dirty="0">
                <a:latin typeface="Alexandria SemiBold" pitchFamily="2" charset="-78"/>
                <a:cs typeface="Alexandria SemiBold" pitchFamily="2" charset="-78"/>
              </a:rPr>
              <a:t>هو نوع من الاتصال الغير مباشر والمدفوع الأجر ، حيث يتم نشره عبر الوسائط الرقمية مثل مواقع الصحف أو شبكات التواصل الاجتماعي أو البريد الإلكتروني أو محركات البحث مثل إعلانات محرك البحث "جوجل“</a:t>
            </a:r>
            <a:r>
              <a:rPr lang="en-US" dirty="0">
                <a:latin typeface="Alexandria SemiBold" pitchFamily="2" charset="-78"/>
                <a:cs typeface="Alexandria SemiBold" pitchFamily="2" charset="-78"/>
              </a:rPr>
              <a:t>Google</a:t>
            </a:r>
            <a:r>
              <a:rPr lang="ar-SA" dirty="0">
                <a:latin typeface="Alexandria SemiBold" pitchFamily="2" charset="-78"/>
                <a:cs typeface="Alexandria SemiBold" pitchFamily="2" charset="-78"/>
              </a:rPr>
              <a:t> ؛ وذلك بهدف نشر رسائل إعلانية للترويج لمنتج أو خدمة أو فكرة بطريقة جذابة.</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46765" y="1082498"/>
            <a:ext cx="2657889" cy="461665"/>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a:solidFill>
                  <a:srgbClr val="C00000"/>
                </a:solidFill>
                <a:latin typeface="Alexandria Black" pitchFamily="2" charset="-78"/>
                <a:cs typeface="Alexandria Black" pitchFamily="2" charset="-78"/>
              </a:rPr>
              <a:t>تعريف الإعلان الصحفي</a:t>
            </a: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7500" b="83056"/>
          <a:stretch/>
        </p:blipFill>
        <p:spPr>
          <a:xfrm rot="1815325">
            <a:off x="-1062491" y="3395566"/>
            <a:ext cx="3120744" cy="2379567"/>
          </a:xfrm>
          <a:prstGeom prst="rect">
            <a:avLst/>
          </a:prstGeom>
        </p:spPr>
      </p:pic>
    </p:spTree>
    <p:extLst>
      <p:ext uri="{BB962C8B-B14F-4D97-AF65-F5344CB8AC3E}">
        <p14:creationId xmlns:p14="http://schemas.microsoft.com/office/powerpoint/2010/main" val="29098517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3340" y="1572183"/>
            <a:ext cx="9248260" cy="4496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27144" y="9339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60794" y="1022506"/>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629388" y="11869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92897" y="1902187"/>
            <a:ext cx="8935503" cy="3831818"/>
          </a:xfrm>
          <a:prstGeom prst="rect">
            <a:avLst/>
          </a:prstGeom>
          <a:noFill/>
        </p:spPr>
        <p:txBody>
          <a:bodyPr wrap="square" rtlCol="0">
            <a:spAutoFit/>
          </a:bodyPr>
          <a:lstStyle/>
          <a:p>
            <a:pPr algn="r" rtl="1">
              <a:lnSpc>
                <a:spcPct val="150000"/>
              </a:lnSpc>
            </a:pPr>
            <a:r>
              <a:rPr lang="ar-SA" dirty="0">
                <a:solidFill>
                  <a:schemeClr val="accent2">
                    <a:lumMod val="75000"/>
                  </a:schemeClr>
                </a:solidFill>
                <a:latin typeface="Alexandria SemiBold" pitchFamily="2" charset="-78"/>
                <a:cs typeface="Alexandria SemiBold" pitchFamily="2" charset="-78"/>
              </a:rPr>
              <a:t>فالإعلان الصحفي الرقمي </a:t>
            </a:r>
            <a:r>
              <a:rPr lang="ar-SA" dirty="0">
                <a:latin typeface="Alexandria SemiBold" pitchFamily="2" charset="-78"/>
                <a:cs typeface="Alexandria SemiBold" pitchFamily="2" charset="-78"/>
              </a:rPr>
              <a:t>هو شكل من أشكال الإعلان الذي يتم نشره في مواقع الصحف أو في الصفحات الرسمية للصحف في منصات التواصل الاجتماعي، حيث يتيح للمُعلنين الترويج للمنتجات أو الخدمات أو الأفكار ب</a:t>
            </a:r>
            <a:r>
              <a:rPr lang="ar-EG" dirty="0">
                <a:latin typeface="Alexandria SemiBold" pitchFamily="2" charset="-78"/>
                <a:cs typeface="Alexandria SemiBold" pitchFamily="2" charset="-78"/>
              </a:rPr>
              <a:t>مقابل أجر مدفوع</a:t>
            </a:r>
            <a:r>
              <a:rPr lang="ar-SA" dirty="0">
                <a:latin typeface="Alexandria SemiBold" pitchFamily="2" charset="-78"/>
                <a:cs typeface="Alexandria SemiBold" pitchFamily="2" charset="-78"/>
              </a:rPr>
              <a:t>؛ بهدف</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الوصول إلى جمهور واسع من القراء عبر الإنترنت، واقناعهم على القيام بعمل معين مثل شراء سلعة أو تقبل فكرة أو خدمة معينة .</a:t>
            </a:r>
            <a:r>
              <a:rPr lang="ar-EG" dirty="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كما تُعد إعلانات الصحف عبر الإنترنت أحد استراتيجيات التسويق الرقمي الذي يتضمن وضع الإعلانات فى مواقع الصحف والمواقع الإخبارية؛ للترويج لمنتجات أو خدمات لجمهور واسع يزور هذه المواقع للحصول على الأخبار. لذا يُطلق على الإعلان الرقمي بـ،" الإعلان عبر الويب" أو "التسويق عبر الإنترنت" أو " إعلان الويب". </a:t>
            </a:r>
            <a:endParaRPr lang="ar-SA" sz="11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2800195" y="1055275"/>
            <a:ext cx="2657889" cy="461665"/>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a:solidFill>
                  <a:srgbClr val="C00000"/>
                </a:solidFill>
                <a:latin typeface="Alexandria Black" pitchFamily="2" charset="-78"/>
                <a:cs typeface="Alexandria Black" pitchFamily="2" charset="-78"/>
              </a:rPr>
              <a:t>تعريف الإعلان الصحفي</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 y="2249507"/>
            <a:ext cx="3002497" cy="4758060"/>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80407" y="1895630"/>
            <a:ext cx="9380443" cy="4397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4" y="9706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1005397"/>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61947" y="2056328"/>
            <a:ext cx="9539396"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في ضوء التعريفات السابقة، يتضح ما يلي:</a:t>
            </a:r>
          </a:p>
          <a:p>
            <a:pPr marL="568325" indent="-277813"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الإعلان لا يقتصر على عرض السلع</a:t>
            </a:r>
            <a:r>
              <a:rPr lang="ar-SA" dirty="0">
                <a:latin typeface="Alexandria SemiBold" pitchFamily="2" charset="-78"/>
                <a:cs typeface="Alexandria SemiBold" pitchFamily="2" charset="-78"/>
              </a:rPr>
              <a:t> فقط ، بل عرض الخدمات مثل إعلانات لجامعة أو الأفكار سواء لمؤسسات أو لأشخاص مثل إعلانات المرشحون في الانتخابات.</a:t>
            </a:r>
          </a:p>
          <a:p>
            <a:pPr marL="568325" indent="-277813" algn="r" rtl="1">
              <a:lnSpc>
                <a:spcPct val="150000"/>
              </a:lnSpc>
              <a:buFont typeface="+mj-lt"/>
              <a:buAutoNum type="arabicPeriod"/>
            </a:pPr>
            <a:r>
              <a:rPr lang="ar-EG" dirty="0">
                <a:solidFill>
                  <a:schemeClr val="accent2">
                    <a:lumMod val="75000"/>
                  </a:schemeClr>
                </a:solidFill>
                <a:latin typeface="Alexandria SemiBold" pitchFamily="2" charset="-78"/>
                <a:cs typeface="Alexandria SemiBold" pitchFamily="2" charset="-78"/>
              </a:rPr>
              <a:t>الإعلان هو </a:t>
            </a:r>
            <a:r>
              <a:rPr lang="ar-SA" dirty="0">
                <a:solidFill>
                  <a:schemeClr val="accent2">
                    <a:lumMod val="75000"/>
                  </a:schemeClr>
                </a:solidFill>
                <a:latin typeface="Alexandria SemiBold" pitchFamily="2" charset="-78"/>
                <a:cs typeface="Alexandria SemiBold" pitchFamily="2" charset="-78"/>
              </a:rPr>
              <a:t>نشاط غير شخصي </a:t>
            </a:r>
            <a:r>
              <a:rPr lang="ar-SA" dirty="0">
                <a:latin typeface="Alexandria SemiBold" pitchFamily="2" charset="-78"/>
                <a:cs typeface="Alexandria SemiBold" pitchFamily="2" charset="-78"/>
              </a:rPr>
              <a:t>: بمعنى أن الاتصال بين المُعلن والجمهور المستهدف يتم عبر وسائل غير مباشرة ( موقع الصحيفة) وليس اتصال مباشر مع المستهلك؛ مثل ما يحدث في البيع الشخصي الذي يعتمد على الاتصال المباشر بين البائع والمستهلك.</a:t>
            </a:r>
          </a:p>
          <a:p>
            <a:pPr marL="568325" indent="-277813"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الهدف من الإعلان </a:t>
            </a:r>
            <a:r>
              <a:rPr lang="ar-SA" dirty="0">
                <a:latin typeface="Alexandria SemiBold" pitchFamily="2" charset="-78"/>
                <a:cs typeface="Alexandria SemiBold" pitchFamily="2" charset="-78"/>
              </a:rPr>
              <a:t>: يسعى الإعلان لإقناع الجمهور لشراء السلعة أو تقبل الخدمة من خلال استخدام الاستمالات العقلية والعاطفية معاً؛ مما يضاعف من قوة تأثير الإعلان.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399521" y="1350940"/>
            <a:ext cx="2657889" cy="419987"/>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a:solidFill>
                  <a:srgbClr val="C00000"/>
                </a:solidFill>
                <a:latin typeface="Alexandria Black" pitchFamily="2" charset="-78"/>
                <a:cs typeface="Alexandria Black" pitchFamily="2" charset="-78"/>
              </a:rPr>
              <a:t>تعريف الإعلان الصحفي</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037" y="2635514"/>
            <a:ext cx="2181963" cy="3088944"/>
          </a:xfrm>
          <a:prstGeom prst="rect">
            <a:avLst/>
          </a:prstGeom>
        </p:spPr>
      </p:pic>
    </p:spTree>
    <p:extLst>
      <p:ext uri="{BB962C8B-B14F-4D97-AF65-F5344CB8AC3E}">
        <p14:creationId xmlns:p14="http://schemas.microsoft.com/office/powerpoint/2010/main" val="11360366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50473" y="1701900"/>
            <a:ext cx="8801734" cy="4449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1005397"/>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85120" y="1754363"/>
            <a:ext cx="6567087" cy="4247317"/>
          </a:xfrm>
          <a:prstGeom prst="rect">
            <a:avLst/>
          </a:prstGeom>
          <a:noFill/>
        </p:spPr>
        <p:txBody>
          <a:bodyPr wrap="square" rtlCol="0">
            <a:spAutoFit/>
          </a:bodyPr>
          <a:lstStyle/>
          <a:p>
            <a:pPr marL="342900" indent="-342900" algn="r" rtl="1">
              <a:lnSpc>
                <a:spcPct val="150000"/>
              </a:lnSpc>
              <a:buFont typeface="+mj-lt"/>
              <a:buAutoNum type="arabicPeriod" startAt="4"/>
            </a:pPr>
            <a:r>
              <a:rPr lang="ar-EG" dirty="0">
                <a:solidFill>
                  <a:schemeClr val="accent2">
                    <a:lumMod val="75000"/>
                  </a:schemeClr>
                </a:solidFill>
                <a:latin typeface="Alexandria SemiBold" pitchFamily="2" charset="-78"/>
                <a:cs typeface="Alexandria SemiBold" pitchFamily="2" charset="-78"/>
              </a:rPr>
              <a:t>الإعلان مدفوع القيمة</a:t>
            </a:r>
            <a:r>
              <a:rPr lang="ar-SA" dirty="0">
                <a:solidFill>
                  <a:schemeClr val="accent2">
                    <a:lumMod val="75000"/>
                  </a:schemeClr>
                </a:solidFill>
                <a:latin typeface="Alexandria SemiBold" pitchFamily="2" charset="-78"/>
                <a:cs typeface="Alexandria SemiBold" pitchFamily="2" charset="-78"/>
              </a:rPr>
              <a:t>: </a:t>
            </a:r>
            <a:r>
              <a:rPr lang="ar-EG" dirty="0">
                <a:latin typeface="Alexandria SemiBold" pitchFamily="2" charset="-78"/>
                <a:cs typeface="Alexandria SemiBold" pitchFamily="2" charset="-78"/>
              </a:rPr>
              <a:t>فالم</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علن يتحمل تكلفة</a:t>
            </a:r>
            <a:r>
              <a:rPr lang="ar-SA" dirty="0">
                <a:latin typeface="Alexandria SemiBold" pitchFamily="2" charset="-78"/>
                <a:cs typeface="Alexandria SemiBold" pitchFamily="2" charset="-78"/>
              </a:rPr>
              <a:t> نشر الإعلان في الصحيفة .</a:t>
            </a:r>
          </a:p>
          <a:p>
            <a:pPr marL="342900" indent="-342900" algn="r" rtl="1">
              <a:lnSpc>
                <a:spcPct val="150000"/>
              </a:lnSpc>
              <a:buFont typeface="+mj-lt"/>
              <a:buAutoNum type="arabicPeriod" startAt="5"/>
            </a:pPr>
            <a:r>
              <a:rPr lang="ar-SA" dirty="0">
                <a:solidFill>
                  <a:schemeClr val="accent2">
                    <a:lumMod val="75000"/>
                  </a:schemeClr>
                </a:solidFill>
                <a:latin typeface="Alexandria SemiBold" pitchFamily="2" charset="-78"/>
                <a:cs typeface="Alexandria SemiBold" pitchFamily="2" charset="-78"/>
              </a:rPr>
              <a:t>الاستهداف المحدد: </a:t>
            </a:r>
            <a:r>
              <a:rPr lang="ar-SA" dirty="0">
                <a:latin typeface="Alexandria SemiBold" pitchFamily="2" charset="-78"/>
                <a:cs typeface="Alexandria SemiBold" pitchFamily="2" charset="-78"/>
              </a:rPr>
              <a:t>يمكن للصحف الإلكترونية استخدام بيانات المستخدمين لتوجيه الإعلانات إلى جمهور محدد بناءً على اهتماماتهم وسلوكهم عبر الإنترنت. هذا يتيح للشركات الوصول إلى جمهور أكثر تخصصاً مقارنة بالإعلانات العامة.</a:t>
            </a:r>
          </a:p>
          <a:p>
            <a:pPr marL="342900" indent="-342900" algn="r" rtl="1">
              <a:lnSpc>
                <a:spcPct val="150000"/>
              </a:lnSpc>
              <a:buFont typeface="+mj-lt"/>
              <a:buAutoNum type="arabicPeriod" startAt="5"/>
            </a:pPr>
            <a:r>
              <a:rPr lang="ar-SA" dirty="0">
                <a:solidFill>
                  <a:schemeClr val="accent2">
                    <a:lumMod val="75000"/>
                  </a:schemeClr>
                </a:solidFill>
                <a:latin typeface="Alexandria SemiBold" pitchFamily="2" charset="-78"/>
                <a:cs typeface="Alexandria SemiBold" pitchFamily="2" charset="-78"/>
              </a:rPr>
              <a:t>التحديث الفوري: </a:t>
            </a:r>
            <a:r>
              <a:rPr lang="ar-SA" dirty="0">
                <a:latin typeface="Alexandria SemiBold" pitchFamily="2" charset="-78"/>
                <a:cs typeface="Alexandria SemiBold" pitchFamily="2" charset="-78"/>
              </a:rPr>
              <a:t>يمكن تحديث الإعلانات بسرعة لتعديل العروض أو تعديل المحتوى استجابة لتغيرات السوق أو الأحداث الجارية أو بناء على ردود فعل الجمهور.</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5" y="1160640"/>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تعريف الإعلان الصحفي</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724" y="2171396"/>
            <a:ext cx="3883721" cy="4767286"/>
          </a:xfrm>
          <a:prstGeom prst="rect">
            <a:avLst/>
          </a:prstGeom>
        </p:spPr>
      </p:pic>
    </p:spTree>
    <p:extLst>
      <p:ext uri="{BB962C8B-B14F-4D97-AF65-F5344CB8AC3E}">
        <p14:creationId xmlns:p14="http://schemas.microsoft.com/office/powerpoint/2010/main" val="19863854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13435" y="1607935"/>
            <a:ext cx="9599632" cy="4684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36100" y="103745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90797" y="1081206"/>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25094" y="12895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87814" y="1642932"/>
            <a:ext cx="9056605" cy="4662815"/>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تتكون عملية الاتصال الإعلاني من خمسة عناصر تساهم في نجاح الإعلان</a:t>
            </a:r>
          </a:p>
          <a:p>
            <a:pPr marL="342900" indent="-342900" algn="r" rtl="1">
              <a:lnSpc>
                <a:spcPct val="150000"/>
              </a:lnSpc>
              <a:buFont typeface="+mj-lt"/>
              <a:buAutoNum type="arabicPeriod"/>
            </a:pPr>
            <a:r>
              <a:rPr lang="ar-SA" dirty="0">
                <a:solidFill>
                  <a:schemeClr val="accent1">
                    <a:lumMod val="75000"/>
                  </a:schemeClr>
                </a:solidFill>
                <a:latin typeface="Alexandria SemiBold" pitchFamily="2" charset="-78"/>
                <a:cs typeface="Alexandria SemiBold" pitchFamily="2" charset="-78"/>
              </a:rPr>
              <a:t>المرسل أو القائم بالاتصال </a:t>
            </a:r>
            <a:r>
              <a:rPr lang="en-US" dirty="0">
                <a:solidFill>
                  <a:schemeClr val="accent1">
                    <a:lumMod val="75000"/>
                  </a:schemeClr>
                </a:solidFill>
                <a:latin typeface="Alexandria SemiBold" pitchFamily="2" charset="-78"/>
                <a:cs typeface="Alexandria SemiBold" pitchFamily="2" charset="-78"/>
              </a:rPr>
              <a:t>Source</a:t>
            </a:r>
            <a:r>
              <a:rPr lang="ar-SA" dirty="0">
                <a:solidFill>
                  <a:schemeClr val="accent1">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المُعلن أي الجهة التي تقوم بإنتاج الإعلان.</a:t>
            </a:r>
          </a:p>
          <a:p>
            <a:pPr algn="r" rtl="1">
              <a:lnSpc>
                <a:spcPct val="150000"/>
              </a:lnSpc>
            </a:pPr>
            <a:r>
              <a:rPr lang="ar-SA" dirty="0">
                <a:latin typeface="Alexandria SemiBold" pitchFamily="2" charset="-78"/>
                <a:cs typeface="Alexandria SemiBold" pitchFamily="2" charset="-78"/>
              </a:rPr>
              <a:t>ويجب أن يُفصح عن </a:t>
            </a:r>
            <a:r>
              <a:rPr lang="ar-EG" dirty="0">
                <a:latin typeface="Alexandria SemiBold" pitchFamily="2" charset="-78"/>
                <a:cs typeface="Alexandria SemiBold" pitchFamily="2" charset="-78"/>
              </a:rPr>
              <a:t>الم</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علن في الإعلان وكذ</a:t>
            </a:r>
            <a:r>
              <a:rPr lang="ar-SA" dirty="0">
                <a:latin typeface="Alexandria SemiBold" pitchFamily="2" charset="-78"/>
                <a:cs typeface="Alexandria SemiBold" pitchFamily="2" charset="-78"/>
              </a:rPr>
              <a:t>لك</a:t>
            </a:r>
            <a:r>
              <a:rPr lang="ar-EG" dirty="0">
                <a:latin typeface="Alexandria SemiBold" pitchFamily="2" charset="-78"/>
                <a:cs typeface="Alexandria SemiBold" pitchFamily="2" charset="-78"/>
              </a:rPr>
              <a:t> نشاطه</a:t>
            </a:r>
            <a:r>
              <a:rPr lang="ar-SA" dirty="0">
                <a:latin typeface="Alexandria SemiBold" pitchFamily="2" charset="-78"/>
                <a:cs typeface="Alexandria SemiBold" pitchFamily="2" charset="-78"/>
              </a:rPr>
              <a:t>، والذي يتضمن اسم الشركة أو العلامة التجارية؛ وذلك لحماية المستهلك من الإعلانات المُضللة والخادعة من ناحية، وكذلك حماية للمُعلن نفسه بألا يخلط إعلانه مع إعلانات الشركات المنافسة.</a:t>
            </a:r>
          </a:p>
          <a:p>
            <a:pPr marL="342900" indent="-342900" algn="r" rtl="1">
              <a:lnSpc>
                <a:spcPct val="150000"/>
              </a:lnSpc>
              <a:buFont typeface="+mj-lt"/>
              <a:buAutoNum type="arabicPeriod" startAt="2"/>
            </a:pPr>
            <a:r>
              <a:rPr lang="ar-SA" dirty="0">
                <a:solidFill>
                  <a:schemeClr val="accent1">
                    <a:lumMod val="75000"/>
                  </a:schemeClr>
                </a:solidFill>
                <a:latin typeface="Alexandria SemiBold" pitchFamily="2" charset="-78"/>
                <a:cs typeface="Alexandria SemiBold" pitchFamily="2" charset="-78"/>
              </a:rPr>
              <a:t>الرسالة </a:t>
            </a:r>
            <a:r>
              <a:rPr lang="en-US" dirty="0">
                <a:solidFill>
                  <a:schemeClr val="accent1">
                    <a:lumMod val="75000"/>
                  </a:schemeClr>
                </a:solidFill>
                <a:latin typeface="Alexandria SemiBold" pitchFamily="2" charset="-78"/>
                <a:cs typeface="Alexandria SemiBold" pitchFamily="2" charset="-78"/>
              </a:rPr>
              <a:t>Message</a:t>
            </a:r>
            <a:r>
              <a:rPr lang="ar-SA" dirty="0">
                <a:solidFill>
                  <a:schemeClr val="accent1">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ويقصد بها المحتوى الذى يرغب المعلن في إيصاله للجمهور المستهدف عن منتج أو خدمة أو فكرة للتأثير على تصورات وسلوكيات الجمهور المستهدف؛ أي المعلومات والبيانات عن السلعة أو الخدمة . لذا يجب أن تكون الرسالة بسيطة واضحة وجذابة لضمان فهمها بشكل صحيح .</a:t>
            </a:r>
          </a:p>
          <a:p>
            <a:pPr marL="342900" indent="-342900" algn="r" rtl="1">
              <a:lnSpc>
                <a:spcPct val="150000"/>
              </a:lnSpc>
              <a:buFont typeface="+mj-lt"/>
              <a:buAutoNum type="arabicPeriod" startAt="2"/>
            </a:pPr>
            <a:r>
              <a:rPr lang="ar-SA" dirty="0">
                <a:solidFill>
                  <a:schemeClr val="accent1">
                    <a:lumMod val="75000"/>
                  </a:schemeClr>
                </a:solidFill>
                <a:latin typeface="Alexandria SemiBold" pitchFamily="2" charset="-78"/>
                <a:cs typeface="Alexandria SemiBold" pitchFamily="2" charset="-78"/>
              </a:rPr>
              <a:t>الوسيلة : </a:t>
            </a:r>
            <a:r>
              <a:rPr lang="ar-SA" dirty="0">
                <a:latin typeface="Alexandria SemiBold" pitchFamily="2" charset="-78"/>
                <a:cs typeface="Alexandria SemiBold" pitchFamily="2" charset="-78"/>
              </a:rPr>
              <a:t>الصحيفة الإلكترونية التي تنشر على شبكة الإنترنت أو الصفحات الرسمية للصحيفة في منصات التواصل الاجتماعي.</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714613" y="1012588"/>
            <a:ext cx="3243279"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a:solidFill>
                  <a:srgbClr val="C00000"/>
                </a:solidFill>
                <a:latin typeface="Alexandria ExtraBold" pitchFamily="2" charset="-78"/>
                <a:cs typeface="Alexandria ExtraBold" pitchFamily="2" charset="-78"/>
              </a:rPr>
              <a:t>عناصر الاتصال الإعلاني</a:t>
            </a:r>
            <a:endParaRPr lang="en-US" sz="2000" b="1" dirty="0">
              <a:solidFill>
                <a:srgbClr val="C00000"/>
              </a:solidFill>
              <a:latin typeface="Alexandria ExtraBold" pitchFamily="2" charset="-78"/>
              <a:cs typeface="Alexandria ExtraBold" pitchFamily="2" charset="-78"/>
            </a:endParaRPr>
          </a:p>
        </p:txBody>
      </p:sp>
      <p:pic>
        <p:nvPicPr>
          <p:cNvPr id="12" name="Picture 11"/>
          <p:cNvPicPr>
            <a:picLocks noChangeAspect="1"/>
          </p:cNvPicPr>
          <p:nvPr/>
        </p:nvPicPr>
        <p:blipFill rotWithShape="1">
          <a:blip r:embed="rId4">
            <a:extLst>
              <a:ext uri="{28A0092B-C50C-407E-A947-70E740481C1C}">
                <a14:useLocalDpi xmlns:a14="http://schemas.microsoft.com/office/drawing/2010/main" val="0"/>
              </a:ext>
            </a:extLst>
          </a:blip>
          <a:srcRect l="22969" t="21944" r="29375" b="21667"/>
          <a:stretch/>
        </p:blipFill>
        <p:spPr>
          <a:xfrm>
            <a:off x="-646237" y="2421298"/>
            <a:ext cx="3137559" cy="2791707"/>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88411" y="5107691"/>
            <a:ext cx="1931968" cy="923330"/>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200" dirty="0">
                <a:latin typeface="Alexandria SemiBold" pitchFamily="2" charset="-78"/>
                <a:cs typeface="Alexandria SemiBold" pitchFamily="2" charset="-78"/>
              </a:rPr>
              <a:t>ظهور المعلن من خلال العلامة التجارية لشركة </a:t>
            </a:r>
            <a:r>
              <a:rPr lang="ar-SA" sz="1200" dirty="0">
                <a:solidFill>
                  <a:srgbClr val="A41025"/>
                </a:solidFill>
                <a:latin typeface="Alexandria SemiBold" pitchFamily="2" charset="-78"/>
                <a:cs typeface="Alexandria SemiBold" pitchFamily="2" charset="-78"/>
              </a:rPr>
              <a:t>" بيجو" </a:t>
            </a:r>
            <a:r>
              <a:rPr lang="ar-SA" sz="1200" dirty="0">
                <a:latin typeface="Alexandria SemiBold" pitchFamily="2" charset="-78"/>
                <a:cs typeface="Alexandria SemiBold" pitchFamily="2" charset="-78"/>
              </a:rPr>
              <a:t>للسيارات</a:t>
            </a:r>
          </a:p>
        </p:txBody>
      </p:sp>
    </p:spTree>
    <p:extLst>
      <p:ext uri="{BB962C8B-B14F-4D97-AF65-F5344CB8AC3E}">
        <p14:creationId xmlns:p14="http://schemas.microsoft.com/office/powerpoint/2010/main" val="22301478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13435" y="1607935"/>
            <a:ext cx="9599632" cy="4684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36100" y="103745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90797" y="1081206"/>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25094" y="12895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13435" y="1658547"/>
            <a:ext cx="9447232" cy="4662815"/>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a:solidFill>
                  <a:schemeClr val="accent1">
                    <a:lumMod val="75000"/>
                  </a:schemeClr>
                </a:solidFill>
                <a:latin typeface="Alexandria SemiBold" pitchFamily="2" charset="-78"/>
                <a:cs typeface="Alexandria SemiBold" pitchFamily="2" charset="-78"/>
              </a:rPr>
              <a:t>المستقبل: </a:t>
            </a:r>
            <a:r>
              <a:rPr lang="ar-SA" dirty="0">
                <a:latin typeface="Alexandria SemiBold" pitchFamily="2" charset="-78"/>
                <a:cs typeface="Alexandria SemiBold" pitchFamily="2" charset="-78"/>
              </a:rPr>
              <a:t>يقصد به الجمهور المستهدف أو المستهلك </a:t>
            </a:r>
            <a:r>
              <a:rPr lang="en-US" dirty="0">
                <a:latin typeface="Alexandria SemiBold" pitchFamily="2" charset="-78"/>
                <a:cs typeface="Alexandria SemiBold" pitchFamily="2" charset="-78"/>
              </a:rPr>
              <a:t> Target Customer</a:t>
            </a:r>
            <a:r>
              <a:rPr lang="ar-SA" dirty="0">
                <a:latin typeface="Alexandria SemiBold" pitchFamily="2" charset="-78"/>
                <a:cs typeface="Alexandria SemiBold" pitchFamily="2" charset="-78"/>
              </a:rPr>
              <a:t>،    ويقصد به مجموعة من الأشخاص الذين لديهم اهتمامات وسلوك مشترك . ويجب تحديد الجمهور المستهدف بدقة حتى يكون الإعلان فعال. على سبيل المثال: الإعلان لمنتج </a:t>
            </a:r>
            <a:r>
              <a:rPr lang="ar-SA" dirty="0">
                <a:solidFill>
                  <a:srgbClr val="C00000"/>
                </a:solidFill>
                <a:latin typeface="Alexandria SemiBold" pitchFamily="2" charset="-78"/>
                <a:cs typeface="Alexandria SemiBold" pitchFamily="2" charset="-78"/>
              </a:rPr>
              <a:t>"بامبرز" </a:t>
            </a:r>
            <a:r>
              <a:rPr lang="ar-SA" dirty="0">
                <a:latin typeface="Alexandria SemiBold" pitchFamily="2" charset="-78"/>
                <a:cs typeface="Alexandria SemiBold" pitchFamily="2" charset="-78"/>
              </a:rPr>
              <a:t>الجمهور المستهدف هو الآباء والأمهات الجدد وليس الطفل.</a:t>
            </a:r>
          </a:p>
          <a:p>
            <a:pPr algn="r" rtl="1">
              <a:lnSpc>
                <a:spcPct val="150000"/>
              </a:lnSpc>
            </a:pPr>
            <a:r>
              <a:rPr lang="ar-SA" dirty="0">
                <a:solidFill>
                  <a:schemeClr val="accent2"/>
                </a:solidFill>
                <a:latin typeface="Alexandria SemiBold" pitchFamily="2" charset="-78"/>
                <a:cs typeface="Alexandria SemiBold" pitchFamily="2" charset="-78"/>
              </a:rPr>
              <a:t>وهناك نوعان من الجمهور المستهدف هما:</a:t>
            </a:r>
          </a:p>
          <a:p>
            <a:pPr marL="576263" indent="-457200" algn="r" rtl="1">
              <a:lnSpc>
                <a:spcPct val="150000"/>
              </a:lnSpc>
              <a:buFont typeface="Wingdings" panose="05000000000000000000" pitchFamily="2" charset="2"/>
              <a:buChar char="q"/>
              <a:tabLst>
                <a:tab pos="627063" algn="l"/>
              </a:tabLst>
            </a:pPr>
            <a:r>
              <a:rPr lang="ar-SA" dirty="0">
                <a:solidFill>
                  <a:srgbClr val="98481C"/>
                </a:solidFill>
                <a:latin typeface="Alexandria SemiBold" pitchFamily="2" charset="-78"/>
                <a:cs typeface="Alexandria SemiBold" pitchFamily="2" charset="-78"/>
              </a:rPr>
              <a:t>الجمهور الفعلي </a:t>
            </a:r>
            <a:r>
              <a:rPr lang="en-US" dirty="0">
                <a:solidFill>
                  <a:srgbClr val="98481C"/>
                </a:solidFill>
                <a:latin typeface="Alexandria SemiBold" pitchFamily="2" charset="-78"/>
                <a:cs typeface="Alexandria SemiBold" pitchFamily="2" charset="-78"/>
              </a:rPr>
              <a:t>loyal customers</a:t>
            </a:r>
            <a:r>
              <a:rPr lang="ar-SA" dirty="0">
                <a:latin typeface="Alexandria SemiBold" pitchFamily="2" charset="-78"/>
                <a:cs typeface="Alexandria SemiBold" pitchFamily="2" charset="-78"/>
              </a:rPr>
              <a:t> : وهم الأفراد الذين يستخدمون السلعة أو الخدمة فعلياً ؛ أي الأفراد الذين لديهم ولاء للمنتج أو الخدمة المعلن عنها.</a:t>
            </a:r>
          </a:p>
          <a:p>
            <a:pPr marL="576263" indent="-457200" algn="r" rtl="1">
              <a:lnSpc>
                <a:spcPct val="150000"/>
              </a:lnSpc>
              <a:buFont typeface="Wingdings" panose="05000000000000000000" pitchFamily="2" charset="2"/>
              <a:buChar char="q"/>
              <a:tabLst>
                <a:tab pos="627063" algn="l"/>
              </a:tabLst>
            </a:pPr>
            <a:r>
              <a:rPr lang="ar-SA" dirty="0">
                <a:solidFill>
                  <a:srgbClr val="98481C"/>
                </a:solidFill>
                <a:latin typeface="Alexandria SemiBold" pitchFamily="2" charset="-78"/>
                <a:cs typeface="Alexandria SemiBold" pitchFamily="2" charset="-78"/>
              </a:rPr>
              <a:t>الجمهور المحتمل أو المرتقب </a:t>
            </a:r>
            <a:r>
              <a:rPr lang="en-US" dirty="0">
                <a:solidFill>
                  <a:srgbClr val="98481C"/>
                </a:solidFill>
                <a:latin typeface="Alexandria SemiBold" pitchFamily="2" charset="-78"/>
                <a:cs typeface="Alexandria SemiBold" pitchFamily="2" charset="-78"/>
              </a:rPr>
              <a:t>Potential Customers</a:t>
            </a:r>
            <a:r>
              <a:rPr lang="ar-SA" dirty="0">
                <a:latin typeface="Alexandria SemiBold" pitchFamily="2" charset="-78"/>
                <a:cs typeface="Alexandria SemiBold" pitchFamily="2" charset="-78"/>
              </a:rPr>
              <a:t>: وهم الأفراد المُهتمون بالسلعة أو الخدمة، لكن لم يتخذوا قرار الشراء. ويحتاجوا إلى وقت وتفاصيل إضافية للتحقق من مزايا السلعة </a:t>
            </a:r>
            <a:r>
              <a:rPr lang="en-US" dirty="0">
                <a:latin typeface="Alexandria SemiBold" pitchFamily="2" charset="-78"/>
                <a:cs typeface="Alexandria SemiBold" pitchFamily="2" charset="-78"/>
              </a:rPr>
              <a:t>Benefits</a:t>
            </a:r>
            <a:r>
              <a:rPr lang="ar-SA" dirty="0">
                <a:latin typeface="Alexandria SemiBold" pitchFamily="2" charset="-78"/>
                <a:cs typeface="Alexandria SemiBold" pitchFamily="2" charset="-78"/>
              </a:rPr>
              <a:t> كالسعر أو خدمة ما بعد البيع. لذا يعتبر فهم العميل المحتمل أمر بالغ الأهمية للمعلنين.</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714613" y="1012588"/>
            <a:ext cx="3243279"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a:solidFill>
                  <a:srgbClr val="C00000"/>
                </a:solidFill>
                <a:latin typeface="Alexandria ExtraBold" pitchFamily="2" charset="-78"/>
                <a:cs typeface="Alexandria ExtraBold" pitchFamily="2" charset="-78"/>
              </a:rPr>
              <a:t>عناصر الاتصال الإعلاني</a:t>
            </a:r>
            <a:endParaRPr lang="en-US" sz="20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a:blip r:embed="rId4">
            <a:clrChange>
              <a:clrFrom>
                <a:srgbClr val="FDFDFD"/>
              </a:clrFrom>
              <a:clrTo>
                <a:srgbClr val="FDFDFD">
                  <a:alpha val="0"/>
                </a:srgbClr>
              </a:clrTo>
            </a:clrChange>
            <a:extLst>
              <a:ext uri="{28A0092B-C50C-407E-A947-70E740481C1C}">
                <a14:useLocalDpi xmlns:a14="http://schemas.microsoft.com/office/drawing/2010/main" val="0"/>
              </a:ext>
            </a:extLst>
          </a:blip>
          <a:stretch>
            <a:fillRect/>
          </a:stretch>
        </p:blipFill>
        <p:spPr>
          <a:xfrm>
            <a:off x="121454" y="2395351"/>
            <a:ext cx="1876680" cy="1685582"/>
          </a:xfrm>
          <a:prstGeom prst="rect">
            <a:avLst/>
          </a:prstGeom>
        </p:spPr>
      </p:pic>
      <p:pic>
        <p:nvPicPr>
          <p:cNvPr id="11" name="Picture 10"/>
          <p:cNvPicPr>
            <a:picLocks noChangeAspect="1"/>
          </p:cNvPicPr>
          <p:nvPr/>
        </p:nvPicPr>
        <p:blipFill rotWithShape="1">
          <a:blip r:embed="rId5">
            <a:clrChange>
              <a:clrFrom>
                <a:srgbClr val="FDFDFD"/>
              </a:clrFrom>
              <a:clrTo>
                <a:srgbClr val="FDFDFD">
                  <a:alpha val="0"/>
                </a:srgbClr>
              </a:clrTo>
            </a:clrChange>
            <a:extLst>
              <a:ext uri="{28A0092B-C50C-407E-A947-70E740481C1C}">
                <a14:useLocalDpi xmlns:a14="http://schemas.microsoft.com/office/drawing/2010/main" val="0"/>
              </a:ext>
            </a:extLst>
          </a:blip>
          <a:srcRect t="1" b="18276"/>
          <a:stretch/>
        </p:blipFill>
        <p:spPr>
          <a:xfrm>
            <a:off x="-650725" y="4263367"/>
            <a:ext cx="2880789" cy="2453778"/>
          </a:xfrm>
          <a:prstGeom prst="rect">
            <a:avLst/>
          </a:prstGeom>
        </p:spPr>
      </p:pic>
    </p:spTree>
    <p:extLst>
      <p:ext uri="{BB962C8B-B14F-4D97-AF65-F5344CB8AC3E}">
        <p14:creationId xmlns:p14="http://schemas.microsoft.com/office/powerpoint/2010/main" val="26549349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2133" y="1913046"/>
            <a:ext cx="8568267" cy="3979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942408" y="11197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27225" y="1145251"/>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61522" y="135670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176271" y="2462130"/>
            <a:ext cx="5560458" cy="2585323"/>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chemeClr val="accent1">
                    <a:lumMod val="75000"/>
                  </a:schemeClr>
                </a:solidFill>
                <a:latin typeface="Alexandria SemiBold" pitchFamily="2" charset="-78"/>
                <a:cs typeface="Alexandria SemiBold" pitchFamily="2" charset="-78"/>
              </a:rPr>
              <a:t>رجع الصدى </a:t>
            </a:r>
            <a:r>
              <a:rPr lang="en-US" dirty="0">
                <a:solidFill>
                  <a:schemeClr val="accent1">
                    <a:lumMod val="75000"/>
                  </a:schemeClr>
                </a:solidFill>
                <a:latin typeface="Alexandria SemiBold" pitchFamily="2" charset="-78"/>
                <a:cs typeface="Alexandria SemiBold" pitchFamily="2" charset="-78"/>
              </a:rPr>
              <a:t>Feedback</a:t>
            </a:r>
            <a:r>
              <a:rPr lang="ar-SA" dirty="0">
                <a:solidFill>
                  <a:schemeClr val="accent1">
                    <a:lumMod val="75000"/>
                  </a:schemeClr>
                </a:solidFill>
                <a:latin typeface="Alexandria SemiBold" pitchFamily="2" charset="-78"/>
                <a:cs typeface="Alexandria SemiBold" pitchFamily="2" charset="-78"/>
              </a:rPr>
              <a:t> : </a:t>
            </a:r>
            <a:r>
              <a:rPr lang="ar-SA" dirty="0">
                <a:latin typeface="Alexandria SemiBold" pitchFamily="2" charset="-78"/>
                <a:cs typeface="Alexandria SemiBold" pitchFamily="2" charset="-78"/>
              </a:rPr>
              <a:t>ويقصد به رد الفعل أو الاستجابة الفورية للمستقبل بعد تلقي الرسالة الإعلانية والتي تتمثل في المشاركة أو الإعجاب أو شراء السلعة أو الاشتراك في الخدمة أو زيارة الموقع الإلكتروني للمُعلن. لذلك يعتبر رجع الصدى جزءاً مهماً من عملية الاتصال الإعلاني.</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292987" y="1327620"/>
            <a:ext cx="3243279"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a:solidFill>
                  <a:srgbClr val="C00000"/>
                </a:solidFill>
                <a:latin typeface="Alexandria ExtraBold" pitchFamily="2" charset="-78"/>
                <a:cs typeface="Alexandria ExtraBold" pitchFamily="2" charset="-78"/>
              </a:rPr>
              <a:t>عناصر الاتصال الإعلاني</a:t>
            </a:r>
            <a:endParaRPr lang="en-US" sz="20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2954" y="2597624"/>
            <a:ext cx="4923317" cy="2983261"/>
          </a:xfrm>
          <a:prstGeom prst="rect">
            <a:avLst/>
          </a:prstGeom>
        </p:spPr>
      </p:pic>
    </p:spTree>
    <p:extLst>
      <p:ext uri="{BB962C8B-B14F-4D97-AF65-F5344CB8AC3E}">
        <p14:creationId xmlns:p14="http://schemas.microsoft.com/office/powerpoint/2010/main" val="39768282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67077" y="1942955"/>
            <a:ext cx="9205722" cy="43496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29526" y="10211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7877" y="111272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2174" y="131812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33983" y="1340426"/>
            <a:ext cx="3031517"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a:solidFill>
                  <a:srgbClr val="C00000"/>
                </a:solidFill>
                <a:latin typeface="Alexandria ExtraBold" pitchFamily="2" charset="-78"/>
                <a:cs typeface="Alexandria ExtraBold" pitchFamily="2" charset="-78"/>
              </a:rPr>
              <a:t>تطور الإعلان الصحفي </a:t>
            </a:r>
            <a:endParaRPr lang="en-US" sz="3200" b="1" dirty="0">
              <a:solidFill>
                <a:srgbClr val="C00000"/>
              </a:solidFill>
              <a:latin typeface="Alexandria ExtraBold" pitchFamily="2" charset="-78"/>
              <a:cs typeface="Alexandria ExtraBold" pitchFamily="2" charset="-78"/>
            </a:endParaRPr>
          </a:p>
        </p:txBody>
      </p:sp>
      <p:sp>
        <p:nvSpPr>
          <p:cNvPr id="21" name="TextBox 20">
            <a:extLst>
              <a:ext uri="{FF2B5EF4-FFF2-40B4-BE49-F238E27FC236}">
                <a16:creationId xmlns:a16="http://schemas.microsoft.com/office/drawing/2014/main" id="{050976E4-0CF2-BA00-34CA-2F9419409B9E}"/>
              </a:ext>
            </a:extLst>
          </p:cNvPr>
          <p:cNvSpPr txBox="1"/>
          <p:nvPr/>
        </p:nvSpPr>
        <p:spPr>
          <a:xfrm>
            <a:off x="1767077" y="2066282"/>
            <a:ext cx="9070400"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ليست صناعة الإعلانات من الفنون المستحدثة وإنما هي قديمة قدم التاريخ، </a:t>
            </a:r>
            <a:r>
              <a:rPr lang="ar-EG" dirty="0">
                <a:latin typeface="Alexandria SemiBold" pitchFamily="2" charset="-78"/>
                <a:cs typeface="Alexandria SemiBold" pitchFamily="2" charset="-78"/>
              </a:rPr>
              <a:t>ومر </a:t>
            </a:r>
            <a:r>
              <a:rPr lang="ar-SA" dirty="0">
                <a:latin typeface="Alexandria SemiBold" pitchFamily="2" charset="-78"/>
                <a:cs typeface="Alexandria SemiBold" pitchFamily="2" charset="-78"/>
              </a:rPr>
              <a:t>الإعلان </a:t>
            </a:r>
            <a:r>
              <a:rPr lang="ar-EG" dirty="0">
                <a:latin typeface="Alexandria SemiBold" pitchFamily="2" charset="-78"/>
                <a:cs typeface="Alexandria SemiBold" pitchFamily="2" charset="-78"/>
              </a:rPr>
              <a:t>بتطورات حتى أصبح فنا</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 وصناعة ومهنة .</a:t>
            </a:r>
          </a:p>
          <a:p>
            <a:pPr marL="285750" indent="-285750" algn="r" rtl="1">
              <a:lnSpc>
                <a:spcPct val="150000"/>
              </a:lnSpc>
              <a:buFont typeface="Arial" panose="020B0604020202020204" pitchFamily="34" charset="0"/>
              <a:buChar char="•"/>
            </a:pPr>
            <a:r>
              <a:rPr lang="ar-EG" dirty="0">
                <a:solidFill>
                  <a:schemeClr val="accent1"/>
                </a:solidFill>
                <a:latin typeface="Alexandria SemiBold" pitchFamily="2" charset="-78"/>
                <a:cs typeface="Alexandria SemiBold" pitchFamily="2" charset="-78"/>
              </a:rPr>
              <a:t>الإغريق</a:t>
            </a:r>
            <a:r>
              <a:rPr lang="ar-EG" dirty="0">
                <a:latin typeface="Alexandria SemiBold" pitchFamily="2" charset="-78"/>
                <a:cs typeface="Alexandria SemiBold" pitchFamily="2" charset="-78"/>
              </a:rPr>
              <a:t> هم أول من عرف الإعلان التجاري الشفوى بسبب تجارتهم، فكلمة « منادي» كانت تطلق على البائع الصغير الذي ينادي على بضاعته فى السوق ، وكلمة «المنادى الرسمي» تطلق على الذي يذيع الأوامر والنواهي</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 </a:t>
            </a:r>
          </a:p>
          <a:p>
            <a:pPr marL="285750" indent="-285750" algn="r" rtl="1">
              <a:lnSpc>
                <a:spcPct val="150000"/>
              </a:lnSpc>
              <a:buFont typeface="Arial" panose="020B0604020202020204" pitchFamily="34" charset="0"/>
              <a:buChar char="•"/>
            </a:pPr>
            <a:r>
              <a:rPr lang="ar-EG" dirty="0">
                <a:solidFill>
                  <a:schemeClr val="accent1"/>
                </a:solidFill>
                <a:latin typeface="Alexandria SemiBold" pitchFamily="2" charset="-78"/>
                <a:cs typeface="Alexandria SemiBold" pitchFamily="2" charset="-78"/>
              </a:rPr>
              <a:t>روما</a:t>
            </a:r>
            <a:r>
              <a:rPr lang="ar-EG" dirty="0">
                <a:latin typeface="Alexandria SemiBold" pitchFamily="2" charset="-78"/>
                <a:cs typeface="Alexandria SemiBold" pitchFamily="2" charset="-78"/>
              </a:rPr>
              <a:t> : كان فيها الإعلان الشفوى والتحريري ، حيث كان هناك المنادون العموميون تحت تصرف الدولة والأفراد ، وكانوا يذيعون الأوامر الرسمية وأنبا</a:t>
            </a:r>
            <a:r>
              <a:rPr lang="ar-SA" dirty="0">
                <a:latin typeface="Alexandria SemiBold" pitchFamily="2" charset="-78"/>
                <a:cs typeface="Alexandria SemiBold" pitchFamily="2" charset="-78"/>
              </a:rPr>
              <a:t>ء</a:t>
            </a:r>
            <a:r>
              <a:rPr lang="ar-EG" dirty="0">
                <a:latin typeface="Alexandria SemiBold" pitchFamily="2" charset="-78"/>
                <a:cs typeface="Alexandria SemiBold" pitchFamily="2" charset="-78"/>
              </a:rPr>
              <a:t> الجنازات .</a:t>
            </a:r>
          </a:p>
          <a:p>
            <a:pPr marL="285750" indent="-285750" algn="r" rtl="1">
              <a:lnSpc>
                <a:spcPct val="150000"/>
              </a:lnSpc>
              <a:buFont typeface="Arial" panose="020B0604020202020204" pitchFamily="34" charset="0"/>
              <a:buChar char="•"/>
            </a:pPr>
            <a:r>
              <a:rPr lang="ar-EG" dirty="0">
                <a:solidFill>
                  <a:schemeClr val="accent1"/>
                </a:solidFill>
                <a:latin typeface="Alexandria SemiBold" pitchFamily="2" charset="-78"/>
                <a:cs typeface="Alexandria SemiBold" pitchFamily="2" charset="-78"/>
              </a:rPr>
              <a:t>وفى مصر </a:t>
            </a:r>
            <a:r>
              <a:rPr lang="ar-EG" dirty="0">
                <a:latin typeface="Alexandria SemiBold" pitchFamily="2" charset="-78"/>
                <a:cs typeface="Alexandria SemiBold" pitchFamily="2" charset="-78"/>
              </a:rPr>
              <a:t>: قام التجار باستئجار منادين فى الشوارع لل</a:t>
            </a:r>
            <a:r>
              <a:rPr lang="ar-SA" dirty="0">
                <a:latin typeface="Alexandria SemiBold" pitchFamily="2" charset="-78"/>
                <a:cs typeface="Alexandria SemiBold" pitchFamily="2" charset="-78"/>
              </a:rPr>
              <a:t>إ</a:t>
            </a:r>
            <a:r>
              <a:rPr lang="ar-EG" dirty="0">
                <a:latin typeface="Alexandria SemiBold" pitchFamily="2" charset="-78"/>
                <a:cs typeface="Alexandria SemiBold" pitchFamily="2" charset="-78"/>
              </a:rPr>
              <a:t>علان عن وصول سفنهم وبضائعهم . وأول إعلان تجارى كان عام 3000 ق م مكتوب على ورق البردي يعرض على العامة</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مكافأة لمن يجد عبدا</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 قادرا</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 لأحد السادة .</a:t>
            </a: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5756" r="62545" b="84594"/>
          <a:stretch/>
        </p:blipFill>
        <p:spPr>
          <a:xfrm>
            <a:off x="-926133" y="2942066"/>
            <a:ext cx="3388983" cy="2510467"/>
          </a:xfrm>
          <a:prstGeom prst="rect">
            <a:avLst/>
          </a:prstGeom>
        </p:spPr>
      </p:pic>
    </p:spTree>
    <p:extLst>
      <p:ext uri="{BB962C8B-B14F-4D97-AF65-F5344CB8AC3E}">
        <p14:creationId xmlns:p14="http://schemas.microsoft.com/office/powerpoint/2010/main" val="42297408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95027" y="1770105"/>
            <a:ext cx="9651959" cy="43848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6" y="1160640"/>
            <a:ext cx="2970301"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تطور الإعلان الصحفي </a:t>
            </a:r>
            <a:endParaRPr lang="en-US" sz="2800" b="1" dirty="0">
              <a:solidFill>
                <a:srgbClr val="C00000"/>
              </a:solidFill>
              <a:latin typeface="Alexandria ExtraBold" pitchFamily="2" charset="-78"/>
              <a:cs typeface="Alexandria ExtraBold" pitchFamily="2" charset="-78"/>
            </a:endParaRPr>
          </a:p>
        </p:txBody>
      </p:sp>
      <p:sp>
        <p:nvSpPr>
          <p:cNvPr id="21" name="TextBox 20">
            <a:extLst>
              <a:ext uri="{FF2B5EF4-FFF2-40B4-BE49-F238E27FC236}">
                <a16:creationId xmlns:a16="http://schemas.microsoft.com/office/drawing/2014/main" id="{050976E4-0CF2-BA00-34CA-2F9419409B9E}"/>
              </a:ext>
            </a:extLst>
          </p:cNvPr>
          <p:cNvSpPr txBox="1"/>
          <p:nvPr/>
        </p:nvSpPr>
        <p:spPr>
          <a:xfrm>
            <a:off x="1895028" y="1806155"/>
            <a:ext cx="9545297"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ولم يعرف </a:t>
            </a:r>
            <a:r>
              <a:rPr lang="ar-EG" dirty="0">
                <a:solidFill>
                  <a:schemeClr val="accent5">
                    <a:lumMod val="75000"/>
                  </a:schemeClr>
                </a:solidFill>
                <a:latin typeface="Alexandria SemiBold" pitchFamily="2" charset="-78"/>
                <a:cs typeface="Alexandria SemiBold" pitchFamily="2" charset="-78"/>
              </a:rPr>
              <a:t>الإعلان</a:t>
            </a:r>
            <a:r>
              <a:rPr lang="ar-SA" dirty="0">
                <a:solidFill>
                  <a:schemeClr val="accent5">
                    <a:lumMod val="75000"/>
                  </a:schemeClr>
                </a:solidFill>
                <a:latin typeface="Alexandria SemiBold" pitchFamily="2" charset="-78"/>
                <a:cs typeface="Alexandria SemiBold" pitchFamily="2" charset="-78"/>
              </a:rPr>
              <a:t> الصحفي</a:t>
            </a:r>
            <a:r>
              <a:rPr lang="ar-EG" dirty="0">
                <a:solidFill>
                  <a:schemeClr val="accent5">
                    <a:lumMod val="75000"/>
                  </a:schemeClr>
                </a:solidFill>
                <a:latin typeface="Alexandria SemiBold" pitchFamily="2" charset="-78"/>
                <a:cs typeface="Alexandria SemiBold" pitchFamily="2" charset="-78"/>
              </a:rPr>
              <a:t> </a:t>
            </a:r>
            <a:r>
              <a:rPr lang="ar-EG" dirty="0">
                <a:latin typeface="Alexandria SemiBold" pitchFamily="2" charset="-78"/>
                <a:cs typeface="Alexandria SemiBold" pitchFamily="2" charset="-78"/>
              </a:rPr>
              <a:t>الوجود إلا بعد </a:t>
            </a:r>
            <a:r>
              <a:rPr lang="ar-SA" dirty="0">
                <a:latin typeface="Alexandria SemiBold" pitchFamily="2" charset="-78"/>
                <a:cs typeface="Alexandria SemiBold" pitchFamily="2" charset="-78"/>
              </a:rPr>
              <a:t>اختراع</a:t>
            </a:r>
            <a:r>
              <a:rPr lang="ar-EG" dirty="0">
                <a:latin typeface="Alexandria SemiBold" pitchFamily="2" charset="-78"/>
                <a:cs typeface="Alexandria SemiBold" pitchFamily="2" charset="-78"/>
              </a:rPr>
              <a:t> آلة الطباعة على يد «جوتنبرج» ، </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كالملصقات المطبوعة والإعلانات الموزعة باليد .</a:t>
            </a:r>
          </a:p>
          <a:p>
            <a:pPr marL="342900" indent="-342900" algn="r" rtl="1">
              <a:lnSpc>
                <a:spcPct val="150000"/>
              </a:lnSpc>
              <a:buClr>
                <a:schemeClr val="accent1"/>
              </a:buClr>
              <a:buFont typeface="+mj-lt"/>
              <a:buAutoNum type="arabicPeriod"/>
            </a:pPr>
            <a:r>
              <a:rPr lang="ar-SA" dirty="0">
                <a:latin typeface="Alexandria SemiBold" pitchFamily="2" charset="-78"/>
                <a:cs typeface="Alexandria SemiBold" pitchFamily="2" charset="-78"/>
              </a:rPr>
              <a:t>ف</a:t>
            </a:r>
            <a:r>
              <a:rPr lang="ar-EG" dirty="0">
                <a:latin typeface="Alexandria SemiBold" pitchFamily="2" charset="-78"/>
                <a:cs typeface="Alexandria SemiBold" pitchFamily="2" charset="-78"/>
              </a:rPr>
              <a:t>ف</a:t>
            </a:r>
            <a:r>
              <a:rPr lang="ar-SA" dirty="0">
                <a:latin typeface="Alexandria SemiBold" pitchFamily="2" charset="-78"/>
                <a:cs typeface="Alexandria SemiBold" pitchFamily="2" charset="-78"/>
              </a:rPr>
              <a:t>ي</a:t>
            </a:r>
            <a:r>
              <a:rPr lang="ar-EG" dirty="0">
                <a:latin typeface="Alexandria SemiBold" pitchFamily="2" charset="-78"/>
                <a:cs typeface="Alexandria SemiBold" pitchFamily="2" charset="-78"/>
              </a:rPr>
              <a:t> عام 1622 صدر </a:t>
            </a:r>
            <a:r>
              <a:rPr lang="ar-SA" dirty="0">
                <a:latin typeface="Alexandria SemiBold" pitchFamily="2" charset="-78"/>
                <a:cs typeface="Alexandria SemiBold" pitchFamily="2" charset="-78"/>
              </a:rPr>
              <a:t>أ</a:t>
            </a:r>
            <a:r>
              <a:rPr lang="ar-EG" dirty="0">
                <a:latin typeface="Alexandria SemiBold" pitchFamily="2" charset="-78"/>
                <a:cs typeface="Alexandria SemiBold" pitchFamily="2" charset="-78"/>
              </a:rPr>
              <a:t>ول إعلان فى صحيفة أسبوعية </a:t>
            </a:r>
            <a:r>
              <a:rPr lang="en-US" dirty="0">
                <a:latin typeface="Alexandria SemiBold" pitchFamily="2" charset="-78"/>
                <a:cs typeface="Alexandria SemiBold" pitchFamily="2" charset="-78"/>
              </a:rPr>
              <a:t> The Contention Our News</a:t>
            </a:r>
            <a:r>
              <a:rPr lang="ar-EG" dirty="0">
                <a:latin typeface="Alexandria SemiBold" pitchFamily="2" charset="-78"/>
                <a:cs typeface="Alexandria SemiBold" pitchFamily="2" charset="-78"/>
              </a:rPr>
              <a:t> ببريطانيا .</a:t>
            </a:r>
          </a:p>
          <a:p>
            <a:pPr marL="342900" indent="-342900" algn="r" rtl="1">
              <a:lnSpc>
                <a:spcPct val="150000"/>
              </a:lnSpc>
              <a:buClr>
                <a:schemeClr val="accent1"/>
              </a:buClr>
              <a:buFont typeface="+mj-lt"/>
              <a:buAutoNum type="arabicPeriod"/>
            </a:pPr>
            <a:r>
              <a:rPr lang="ar-EG" dirty="0">
                <a:latin typeface="Alexandria SemiBold" pitchFamily="2" charset="-78"/>
                <a:cs typeface="Alexandria SemiBold" pitchFamily="2" charset="-78"/>
              </a:rPr>
              <a:t>ويعتبر «فولين» أول من أنشأ وكالة إعلانية عام 1841 لبيع مساحات صحفية للمعلنيين مقابل </a:t>
            </a:r>
            <a:r>
              <a:rPr lang="ar-SA" dirty="0">
                <a:latin typeface="Alexandria SemiBold" pitchFamily="2" charset="-78"/>
                <a:cs typeface="Alexandria SemiBold" pitchFamily="2" charset="-78"/>
              </a:rPr>
              <a:t>أ</a:t>
            </a:r>
            <a:r>
              <a:rPr lang="ar-EG" dirty="0">
                <a:latin typeface="Alexandria SemiBold" pitchFamily="2" charset="-78"/>
                <a:cs typeface="Alexandria SemiBold" pitchFamily="2" charset="-78"/>
              </a:rPr>
              <a:t>جر مادى ... لكن « جورج راؤول وجون جوسبر» قاما بتطبيق نظام شراء المساحة من الجريدة بسعر رخيص ويبيعونها </a:t>
            </a:r>
            <a:r>
              <a:rPr lang="ar-SA" dirty="0">
                <a:latin typeface="Alexandria SemiBold" pitchFamily="2" charset="-78"/>
                <a:cs typeface="Alexandria SemiBold" pitchFamily="2" charset="-78"/>
              </a:rPr>
              <a:t>إ</a:t>
            </a:r>
            <a:r>
              <a:rPr lang="ar-EG" dirty="0">
                <a:latin typeface="Alexandria SemiBold" pitchFamily="2" charset="-78"/>
                <a:cs typeface="Alexandria SemiBold" pitchFamily="2" charset="-78"/>
              </a:rPr>
              <a:t>لى المعلنين بسعر أعلى لتحقيق الربح .</a:t>
            </a:r>
            <a:endParaRPr lang="ar-SA" sz="2800" b="1" dirty="0">
              <a:solidFill>
                <a:srgbClr val="C00000"/>
              </a:solidFill>
              <a:latin typeface="Alexandria ExtraBold" pitchFamily="2" charset="-78"/>
              <a:cs typeface="Alexandria ExtraBold" pitchFamily="2" charset="-78"/>
            </a:endParaRPr>
          </a:p>
          <a:p>
            <a:pPr marL="342900" indent="-342900" algn="r" rtl="1">
              <a:lnSpc>
                <a:spcPct val="150000"/>
              </a:lnSpc>
              <a:buClr>
                <a:schemeClr val="accent1"/>
              </a:buClr>
              <a:buFont typeface="+mj-lt"/>
              <a:buAutoNum type="arabicPeriod"/>
            </a:pPr>
            <a:r>
              <a:rPr lang="ar-SA" dirty="0">
                <a:latin typeface="Alexandria SemiBold" pitchFamily="2" charset="-78"/>
                <a:cs typeface="Alexandria SemiBold" pitchFamily="2" charset="-78"/>
              </a:rPr>
              <a:t>ويمثل القرن العشرون نقطة التحول الكبرى في تاريخ الإعلان المطبوع، حيث ظهر الإعلان الملون ـــ بعد أن كان عبارة عن إعلان باللون الأبيض والأسود ــــ كما ارتقي إلى مرتبة الإبداع الفني ومنافسة الإعلان في التليفزيون والسينما. </a:t>
            </a: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t="47407" r="80972" b="29629"/>
          <a:stretch/>
        </p:blipFill>
        <p:spPr>
          <a:xfrm>
            <a:off x="-139460" y="2155119"/>
            <a:ext cx="2319867" cy="1574800"/>
          </a:xfrm>
          <a:prstGeom prst="rect">
            <a:avLst/>
          </a:prstGeom>
        </p:spPr>
      </p:pic>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l="50960" t="49877" r="4940" b="5432"/>
          <a:stretch/>
        </p:blipFill>
        <p:spPr>
          <a:xfrm>
            <a:off x="-356723" y="3864186"/>
            <a:ext cx="2398712" cy="2359603"/>
          </a:xfrm>
          <a:prstGeom prst="rect">
            <a:avLst/>
          </a:prstGeom>
        </p:spPr>
      </p:pic>
    </p:spTree>
    <p:extLst>
      <p:ext uri="{BB962C8B-B14F-4D97-AF65-F5344CB8AC3E}">
        <p14:creationId xmlns:p14="http://schemas.microsoft.com/office/powerpoint/2010/main" val="40960124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4452" y="1618130"/>
            <a:ext cx="10956470" cy="47220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95947" y="7930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38546" y="896864"/>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7140" y="11008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49001" y="1047316"/>
            <a:ext cx="2936435"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تطور الإعلان الصحفي </a:t>
            </a:r>
            <a:endParaRPr lang="en-US" sz="2800" b="1" dirty="0">
              <a:solidFill>
                <a:srgbClr val="C00000"/>
              </a:solidFill>
              <a:latin typeface="Alexandria ExtraBold" pitchFamily="2" charset="-78"/>
              <a:cs typeface="Alexandria ExtraBold" pitchFamily="2" charset="-78"/>
            </a:endParaRPr>
          </a:p>
        </p:txBody>
      </p:sp>
      <p:sp>
        <p:nvSpPr>
          <p:cNvPr id="2" name="Rectangle 1"/>
          <p:cNvSpPr/>
          <p:nvPr/>
        </p:nvSpPr>
        <p:spPr>
          <a:xfrm>
            <a:off x="473530" y="1665579"/>
            <a:ext cx="10821004" cy="4662815"/>
          </a:xfrm>
          <a:prstGeom prst="rect">
            <a:avLst/>
          </a:prstGeom>
        </p:spPr>
        <p:txBody>
          <a:bodyPr wrap="square">
            <a:spAutoFit/>
          </a:bodyPr>
          <a:lstStyle/>
          <a:p>
            <a:pPr algn="r" rtl="1">
              <a:lnSpc>
                <a:spcPct val="150000"/>
              </a:lnSpc>
            </a:pPr>
            <a:r>
              <a:rPr lang="ar-SA" dirty="0">
                <a:solidFill>
                  <a:srgbClr val="C00000"/>
                </a:solidFill>
                <a:latin typeface="Alexandria SemiBold" pitchFamily="2" charset="-78"/>
                <a:cs typeface="Alexandria SemiBold" pitchFamily="2" charset="-78"/>
              </a:rPr>
              <a:t>   تطور الإعلان الرقمي:</a:t>
            </a:r>
          </a:p>
          <a:p>
            <a:pPr algn="r" rtl="1">
              <a:lnSpc>
                <a:spcPct val="150000"/>
              </a:lnSpc>
            </a:pPr>
            <a:r>
              <a:rPr lang="ar-SA" dirty="0">
                <a:solidFill>
                  <a:srgbClr val="C0000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يعتبر الإعلان الرقمي عبر شبكة الإنترنت حديث العهد ، حيث تطور بشكل سريع؛ مما جعله أحد أهم أدوات التسويق الحديثة . وترجع بدايته في عام 1996 عندما قامت إحدى المؤسسات التجارية ( كان يديرها لورانس كانتر ومارثا سيجيل) بنشر إعلان في مجموعات الأخبار على شبكة الإنترنت. ولقى هذا الإعلان ردود أفعال متباينة تمثلت في:</a:t>
            </a:r>
          </a:p>
          <a:p>
            <a:pPr algn="r" rtl="1">
              <a:lnSpc>
                <a:spcPct val="150000"/>
              </a:lnSpc>
            </a:pPr>
            <a:r>
              <a:rPr lang="ar-SA" dirty="0">
                <a:solidFill>
                  <a:schemeClr val="accent1"/>
                </a:solidFill>
                <a:latin typeface="Alexandria SemiBold" pitchFamily="2" charset="-78"/>
                <a:cs typeface="Alexandria SemiBold" pitchFamily="2" charset="-78"/>
              </a:rPr>
              <a:t>الاتجاه الأول: </a:t>
            </a:r>
            <a:r>
              <a:rPr lang="ar-SA" dirty="0">
                <a:latin typeface="Alexandria SemiBold" pitchFamily="2" charset="-78"/>
                <a:cs typeface="Alexandria SemiBold" pitchFamily="2" charset="-78"/>
              </a:rPr>
              <a:t>ويمثل الاستجابة الإيجابية للإعلان؛ إذ استقبل المعلنان حوالي 20 ألف رد، وكانت جميع الردود تتضمن استجابة إيجابية للإعلان، وتعبر عن الاهتمام والتقدير لهذا الأسلوب الجديد من الإعلان.</a:t>
            </a:r>
          </a:p>
          <a:p>
            <a:pPr algn="r" rtl="1">
              <a:lnSpc>
                <a:spcPct val="150000"/>
              </a:lnSpc>
            </a:pPr>
            <a:r>
              <a:rPr lang="ar-SA" dirty="0">
                <a:solidFill>
                  <a:schemeClr val="accent1"/>
                </a:solidFill>
                <a:latin typeface="Alexandria SemiBold" pitchFamily="2" charset="-78"/>
                <a:cs typeface="Alexandria SemiBold" pitchFamily="2" charset="-78"/>
              </a:rPr>
              <a:t>الاتجاه الثاني: </a:t>
            </a:r>
            <a:r>
              <a:rPr lang="ar-SA" dirty="0">
                <a:latin typeface="Alexandria SemiBold" pitchFamily="2" charset="-78"/>
                <a:cs typeface="Alexandria SemiBold" pitchFamily="2" charset="-78"/>
              </a:rPr>
              <a:t>ويمثل الاستجابة السلبية للإعلان؛ إذ تلقت المؤسسة ما يقرب من 30 ألف رد يُعبر فيها أصحابها عن تذمرهم وتخوفهم الشديد من استغلال شبكة الإنترنت في الاستخدامات التجارية، حتى أن بعض الردود تضمنت تهديداً لأصحاب المؤسسة بالقتل؛ مما دفع هذه المؤسسة إلى عدم استخدام الإنترنت في الإعلان لها. </a:t>
            </a:r>
          </a:p>
        </p:txBody>
      </p:sp>
    </p:spTree>
    <p:extLst>
      <p:ext uri="{BB962C8B-B14F-4D97-AF65-F5344CB8AC3E}">
        <p14:creationId xmlns:p14="http://schemas.microsoft.com/office/powerpoint/2010/main" val="37538352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0400" y="1858267"/>
            <a:ext cx="9042400" cy="42279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14179" y="10114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15331" y="109126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24047" y="1287373"/>
            <a:ext cx="918560" cy="933069"/>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41437" y="1264480"/>
            <a:ext cx="344816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تطور الإعلان الصحفي </a:t>
            </a:r>
            <a:endParaRPr lang="en-US" sz="2800" b="1" dirty="0">
              <a:solidFill>
                <a:srgbClr val="C00000"/>
              </a:solidFill>
              <a:latin typeface="Alexandria ExtraBold" pitchFamily="2" charset="-78"/>
              <a:cs typeface="Alexandria ExtraBold" pitchFamily="2" charset="-78"/>
            </a:endParaRPr>
          </a:p>
        </p:txBody>
      </p:sp>
      <p:sp>
        <p:nvSpPr>
          <p:cNvPr id="2" name="Rectangle 1"/>
          <p:cNvSpPr/>
          <p:nvPr/>
        </p:nvSpPr>
        <p:spPr>
          <a:xfrm>
            <a:off x="2241437" y="1947851"/>
            <a:ext cx="8589983" cy="3831818"/>
          </a:xfrm>
          <a:prstGeom prst="rect">
            <a:avLst/>
          </a:prstGeom>
        </p:spPr>
        <p:txBody>
          <a:bodyPr wrap="square">
            <a:spAutoFit/>
          </a:bodyPr>
          <a:lstStyle/>
          <a:p>
            <a:pPr algn="r" rtl="1">
              <a:lnSpc>
                <a:spcPct val="150000"/>
              </a:lnSpc>
            </a:pPr>
            <a:r>
              <a:rPr lang="ar-SA" dirty="0">
                <a:latin typeface="Alexandria SemiBold" pitchFamily="2" charset="-78"/>
                <a:cs typeface="Alexandria SemiBold" pitchFamily="2" charset="-78"/>
              </a:rPr>
              <a:t>وفيما يلي أبرز مراحل هذا تطور الإعلان الصحفي الإلكتروني:</a:t>
            </a:r>
          </a:p>
          <a:p>
            <a:pPr marL="236538" indent="-236538" algn="r" defTabSz="406400"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 مرحلة إعلانات الويب </a:t>
            </a:r>
            <a:r>
              <a:rPr lang="en-US" dirty="0">
                <a:solidFill>
                  <a:schemeClr val="accent1"/>
                </a:solidFill>
                <a:latin typeface="Alexandria SemiBold" pitchFamily="2" charset="-78"/>
                <a:cs typeface="Alexandria SemiBold" pitchFamily="2" charset="-78"/>
              </a:rPr>
              <a:t>1990s)</a:t>
            </a:r>
            <a:r>
              <a:rPr lang="ar-SA" dirty="0">
                <a:solidFill>
                  <a:schemeClr val="accent1"/>
                </a:solidFill>
                <a:latin typeface="Alexandria SemiBold" pitchFamily="2" charset="-78"/>
                <a:cs typeface="Alexandria SemiBold" pitchFamily="2" charset="-78"/>
              </a:rPr>
              <a:t>)</a:t>
            </a:r>
          </a:p>
          <a:p>
            <a:pPr marL="285750" indent="-285750" algn="r" rtl="1">
              <a:lnSpc>
                <a:spcPct val="150000"/>
              </a:lnSpc>
              <a:buFont typeface="Arial" panose="020B0604020202020204" pitchFamily="34" charset="0"/>
              <a:buChar char="•"/>
            </a:pPr>
            <a:r>
              <a:rPr lang="ar-SA" dirty="0">
                <a:latin typeface="Alexandria SemiBold" pitchFamily="2" charset="-78"/>
                <a:cs typeface="Alexandria SemiBold" pitchFamily="2" charset="-78"/>
              </a:rPr>
              <a:t>بدأت الإعلانات الإلكترونية في التسعينات مع ظهور المواقع الإلكترونية للصحف، حيث كانت تُعرض إعلانات بسيطة على الصفحات ، وهي عبارة عن إعلانات من الصحف المطبوعة. كان يظهر الإعلان في صفحات الصحف المطبوعة بنسخة مصورة </a:t>
            </a:r>
            <a:r>
              <a:rPr lang="ar-SA" dirty="0">
                <a:solidFill>
                  <a:srgbClr val="98481C"/>
                </a:solidFill>
                <a:latin typeface="Alexandria SemiBold" pitchFamily="2" charset="-78"/>
                <a:cs typeface="Alexandria SemiBold" pitchFamily="2" charset="-78"/>
              </a:rPr>
              <a:t>بصيغة </a:t>
            </a:r>
            <a:r>
              <a:rPr lang="en-US" dirty="0">
                <a:solidFill>
                  <a:srgbClr val="98481C"/>
                </a:solidFill>
                <a:latin typeface="Alexandria SemiBold" pitchFamily="2" charset="-78"/>
                <a:cs typeface="Alexandria SemiBold" pitchFamily="2" charset="-78"/>
              </a:rPr>
              <a:t>PDF</a:t>
            </a:r>
            <a:r>
              <a:rPr lang="ar-SA" dirty="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 ثم تطورت بظهور الإعلان المطبوع عبارة عن قصاصات إعلانية بشكل مستقل من الصحيفة المطبوعة.</a:t>
            </a:r>
          </a:p>
          <a:p>
            <a:pPr marL="285750" indent="-285750" algn="r" rtl="1">
              <a:lnSpc>
                <a:spcPct val="150000"/>
              </a:lnSpc>
              <a:buFont typeface="Arial" panose="020B0604020202020204" pitchFamily="34" charset="0"/>
              <a:buChar char="•"/>
            </a:pPr>
            <a:r>
              <a:rPr lang="ar-SA" dirty="0">
                <a:solidFill>
                  <a:srgbClr val="98481C"/>
                </a:solidFill>
                <a:latin typeface="Alexandria SemiBold" pitchFamily="2" charset="-78"/>
                <a:cs typeface="Alexandria SemiBold" pitchFamily="2" charset="-78"/>
              </a:rPr>
              <a:t>البريد الإلكتروني</a:t>
            </a:r>
            <a:r>
              <a:rPr lang="ar-SA" dirty="0">
                <a:latin typeface="Alexandria SemiBold" pitchFamily="2" charset="-78"/>
                <a:cs typeface="Alexandria SemiBold" pitchFamily="2" charset="-78"/>
              </a:rPr>
              <a:t>: استخدمت الشركات البريد الإلكتروني كوسيلة للترويج، مما أدى إلى ظهور التسويق عبر البريد الإلكتروني.</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6922" y="2366181"/>
            <a:ext cx="2354249" cy="3421510"/>
          </a:xfrm>
          <a:prstGeom prst="rect">
            <a:avLst/>
          </a:prstGeom>
        </p:spPr>
      </p:pic>
    </p:spTree>
    <p:extLst>
      <p:ext uri="{BB962C8B-B14F-4D97-AF65-F5344CB8AC3E}">
        <p14:creationId xmlns:p14="http://schemas.microsoft.com/office/powerpoint/2010/main" val="11277245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3149" y="1701343"/>
            <a:ext cx="9819651" cy="43848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5" y="1160640"/>
            <a:ext cx="2817902"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تطور الإعلان الصحفي </a:t>
            </a:r>
            <a:endParaRPr lang="en-US" sz="2800" b="1" dirty="0">
              <a:solidFill>
                <a:srgbClr val="C00000"/>
              </a:solidFill>
              <a:latin typeface="Alexandria ExtraBold" pitchFamily="2" charset="-78"/>
              <a:cs typeface="Alexandria ExtraBold" pitchFamily="2" charset="-78"/>
            </a:endParaRPr>
          </a:p>
        </p:txBody>
      </p:sp>
      <p:sp>
        <p:nvSpPr>
          <p:cNvPr id="2" name="Rectangle 1"/>
          <p:cNvSpPr/>
          <p:nvPr/>
        </p:nvSpPr>
        <p:spPr>
          <a:xfrm>
            <a:off x="1214179" y="1838868"/>
            <a:ext cx="9617241" cy="4247317"/>
          </a:xfrm>
          <a:prstGeom prst="rect">
            <a:avLst/>
          </a:prstGeom>
        </p:spPr>
        <p:txBody>
          <a:bodyPr wrap="square">
            <a:spAutoFit/>
          </a:bodyPr>
          <a:lstStyle/>
          <a:p>
            <a:pPr marL="342900" indent="-342900" algn="r" rtl="1">
              <a:lnSpc>
                <a:spcPct val="150000"/>
              </a:lnSpc>
              <a:buFont typeface="+mj-lt"/>
              <a:buAutoNum type="arabicPeriod" startAt="2"/>
            </a:pPr>
            <a:r>
              <a:rPr lang="ar-SA" dirty="0">
                <a:solidFill>
                  <a:schemeClr val="accent1"/>
                </a:solidFill>
                <a:latin typeface="Alexandria SemiBold" pitchFamily="2" charset="-78"/>
                <a:cs typeface="Alexandria SemiBold" pitchFamily="2" charset="-78"/>
              </a:rPr>
              <a:t>مرحلة </a:t>
            </a:r>
            <a:r>
              <a:rPr lang="ar-EG" dirty="0">
                <a:solidFill>
                  <a:schemeClr val="accent1"/>
                </a:solidFill>
                <a:latin typeface="Alexandria SemiBold" pitchFamily="2" charset="-78"/>
                <a:cs typeface="Alexandria SemiBold" pitchFamily="2" charset="-78"/>
              </a:rPr>
              <a:t>الإعلانات المدفوعة</a:t>
            </a:r>
            <a:r>
              <a:rPr lang="ar-SA" dirty="0">
                <a:solidFill>
                  <a:schemeClr val="accent1"/>
                </a:solidFill>
                <a:latin typeface="Alexandria SemiBold" pitchFamily="2" charset="-78"/>
                <a:cs typeface="Alexandria SemiBold" pitchFamily="2" charset="-78"/>
              </a:rPr>
              <a:t> ( عام </a:t>
            </a:r>
            <a:r>
              <a:rPr lang="ar-EG" dirty="0">
                <a:solidFill>
                  <a:schemeClr val="accent1"/>
                </a:solidFill>
                <a:latin typeface="Alexandria SemiBold" pitchFamily="2" charset="-78"/>
                <a:cs typeface="Alexandria SemiBold" pitchFamily="2" charset="-78"/>
              </a:rPr>
              <a:t>2000</a:t>
            </a:r>
            <a:r>
              <a:rPr lang="ar-SA" dirty="0">
                <a:solidFill>
                  <a:schemeClr val="accent1"/>
                </a:solidFill>
                <a:latin typeface="Alexandria SemiBold" pitchFamily="2" charset="-78"/>
                <a:cs typeface="Alexandria SemiBold" pitchFamily="2" charset="-78"/>
              </a:rPr>
              <a:t>)</a:t>
            </a:r>
            <a:endParaRPr lang="en-US" dirty="0">
              <a:solidFill>
                <a:schemeClr val="accent1"/>
              </a:solidFill>
              <a:latin typeface="Alexandria SemiBold" pitchFamily="2" charset="-78"/>
              <a:cs typeface="Alexandria SemiBold" pitchFamily="2" charset="-78"/>
            </a:endParaRPr>
          </a:p>
          <a:p>
            <a:pPr marL="285750" indent="-285750" algn="r" rtl="1">
              <a:lnSpc>
                <a:spcPct val="150000"/>
              </a:lnSpc>
              <a:buFont typeface="Arial" panose="020B0604020202020204" pitchFamily="34" charset="0"/>
              <a:buChar char="•"/>
            </a:pPr>
            <a:r>
              <a:rPr lang="ar-EG" dirty="0">
                <a:solidFill>
                  <a:srgbClr val="98481C"/>
                </a:solidFill>
                <a:latin typeface="Alexandria SemiBold" pitchFamily="2" charset="-78"/>
                <a:cs typeface="Alexandria SemiBold" pitchFamily="2" charset="-78"/>
              </a:rPr>
              <a:t>محركات البحث: </a:t>
            </a:r>
            <a:r>
              <a:rPr lang="ar-EG" dirty="0">
                <a:latin typeface="Alexandria SemiBold" pitchFamily="2" charset="-78"/>
                <a:cs typeface="Alexandria SemiBold" pitchFamily="2" charset="-78"/>
              </a:rPr>
              <a:t>ظهرت إعلانات الدفع مقابل النقر </a:t>
            </a:r>
            <a:r>
              <a:rPr lang="en-US" dirty="0">
                <a:latin typeface="Alexandria SemiBold" pitchFamily="2" charset="-78"/>
                <a:cs typeface="Alexandria SemiBold" pitchFamily="2" charset="-78"/>
              </a:rPr>
              <a:t>PPC) </a:t>
            </a:r>
            <a:r>
              <a:rPr lang="ar-EG" dirty="0">
                <a:latin typeface="Alexandria SemiBold" pitchFamily="2" charset="-78"/>
                <a:cs typeface="Alexandria SemiBold" pitchFamily="2" charset="-78"/>
              </a:rPr>
              <a:t>مثل </a:t>
            </a:r>
            <a:r>
              <a:rPr lang="en-US" dirty="0">
                <a:latin typeface="Alexandria SemiBold" pitchFamily="2" charset="-78"/>
                <a:cs typeface="Alexandria SemiBold" pitchFamily="2" charset="-78"/>
              </a:rPr>
              <a:t>Google AdWords </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مما سمح للشركات بالظهور في نتائج </a:t>
            </a:r>
            <a:r>
              <a:rPr lang="ar-SA" dirty="0">
                <a:latin typeface="Alexandria SemiBold" pitchFamily="2" charset="-78"/>
                <a:cs typeface="Alexandria SemiBold" pitchFamily="2" charset="-78"/>
              </a:rPr>
              <a:t>محركات </a:t>
            </a:r>
            <a:r>
              <a:rPr lang="ar-EG" dirty="0">
                <a:latin typeface="Alexandria SemiBold" pitchFamily="2" charset="-78"/>
                <a:cs typeface="Alexandria SemiBold" pitchFamily="2" charset="-78"/>
              </a:rPr>
              <a:t>البحث. </a:t>
            </a:r>
            <a:endParaRPr lang="en-US" dirty="0">
              <a:latin typeface="Alexandria SemiBold" pitchFamily="2" charset="-78"/>
              <a:cs typeface="Alexandria SemiBold" pitchFamily="2" charset="-78"/>
            </a:endParaRPr>
          </a:p>
          <a:p>
            <a:pPr marL="285750" indent="-285750" algn="r" rtl="1">
              <a:lnSpc>
                <a:spcPct val="150000"/>
              </a:lnSpc>
              <a:buFont typeface="Arial" panose="020B0604020202020204" pitchFamily="34" charset="0"/>
              <a:buChar char="•"/>
            </a:pPr>
            <a:r>
              <a:rPr lang="ar-EG" dirty="0">
                <a:solidFill>
                  <a:srgbClr val="98481C"/>
                </a:solidFill>
                <a:latin typeface="Alexandria SemiBold" pitchFamily="2" charset="-78"/>
                <a:cs typeface="Alexandria SemiBold" pitchFamily="2" charset="-78"/>
              </a:rPr>
              <a:t>الإعلانات الب</a:t>
            </a:r>
            <a:r>
              <a:rPr lang="ar-SA" dirty="0">
                <a:solidFill>
                  <a:srgbClr val="98481C"/>
                </a:solidFill>
                <a:latin typeface="Alexandria SemiBold" pitchFamily="2" charset="-78"/>
                <a:cs typeface="Alexandria SemiBold" pitchFamily="2" charset="-78"/>
              </a:rPr>
              <a:t>ا</a:t>
            </a:r>
            <a:r>
              <a:rPr lang="ar-EG" dirty="0">
                <a:solidFill>
                  <a:srgbClr val="98481C"/>
                </a:solidFill>
                <a:latin typeface="Alexandria SemiBold" pitchFamily="2" charset="-78"/>
                <a:cs typeface="Alexandria SemiBold" pitchFamily="2" charset="-78"/>
              </a:rPr>
              <a:t>نر: </a:t>
            </a:r>
            <a:r>
              <a:rPr lang="ar-EG" dirty="0">
                <a:latin typeface="Alexandria SemiBold" pitchFamily="2" charset="-78"/>
                <a:cs typeface="Alexandria SemiBold" pitchFamily="2" charset="-78"/>
              </a:rPr>
              <a:t>أصبحت الإعلانات الب</a:t>
            </a:r>
            <a:r>
              <a:rPr lang="ar-SA" dirty="0">
                <a:latin typeface="Alexandria SemiBold" pitchFamily="2" charset="-78"/>
                <a:cs typeface="Alexandria SemiBold" pitchFamily="2" charset="-78"/>
              </a:rPr>
              <a:t>ا</a:t>
            </a:r>
            <a:r>
              <a:rPr lang="ar-EG" dirty="0">
                <a:latin typeface="Alexandria SemiBold" pitchFamily="2" charset="-78"/>
                <a:cs typeface="Alexandria SemiBold" pitchFamily="2" charset="-78"/>
              </a:rPr>
              <a:t>نر شائعة </a:t>
            </a:r>
            <a:r>
              <a:rPr lang="ar-SA" dirty="0">
                <a:latin typeface="Alexandria SemiBold" pitchFamily="2" charset="-78"/>
                <a:cs typeface="Alexandria SemiBold" pitchFamily="2" charset="-78"/>
              </a:rPr>
              <a:t>في </a:t>
            </a:r>
            <a:r>
              <a:rPr lang="ar-EG" dirty="0">
                <a:latin typeface="Alexandria SemiBold" pitchFamily="2" charset="-78"/>
                <a:cs typeface="Alexandria SemiBold" pitchFamily="2" charset="-78"/>
              </a:rPr>
              <a:t>مواقع </a:t>
            </a:r>
            <a:r>
              <a:rPr lang="ar-SA" dirty="0">
                <a:latin typeface="Alexandria SemiBold" pitchFamily="2" charset="-78"/>
                <a:cs typeface="Alexandria SemiBold" pitchFamily="2" charset="-78"/>
              </a:rPr>
              <a:t>الصحف </a:t>
            </a:r>
            <a:r>
              <a:rPr lang="ar-EG" dirty="0">
                <a:latin typeface="Alexandria SemiBold" pitchFamily="2" charset="-78"/>
                <a:cs typeface="Alexandria SemiBold" pitchFamily="2" charset="-78"/>
              </a:rPr>
              <a:t>الإلكترونية، مما أتاح للشركات الوصول إلى جمهور أك</a:t>
            </a:r>
            <a:r>
              <a:rPr lang="ar-SA" dirty="0">
                <a:latin typeface="Alexandria SemiBold" pitchFamily="2" charset="-78"/>
                <a:cs typeface="Alexandria SemiBold" pitchFamily="2" charset="-78"/>
              </a:rPr>
              <a:t>بر وعالمي</a:t>
            </a:r>
            <a:r>
              <a:rPr lang="ar-EG" dirty="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وقد شهد عام 2009 عدة تحولات فارقه فى الصحافة الأمريكية ـــ نتيجة الأزمة الاقتصادية العالمية والتى أثرت سلباً فى صناعة الصحافة ــ بتوقف العديد من الصحف المطبوعة الأكثر انتشاراً واتجاهها نحو النشر الإلكترونى عبر الإنترنت</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 فقد قررت شركة </a:t>
            </a:r>
            <a:r>
              <a:rPr lang="en-US" dirty="0">
                <a:latin typeface="Alexandria SemiBold" pitchFamily="2" charset="-78"/>
                <a:cs typeface="Alexandria SemiBold" pitchFamily="2" charset="-78"/>
              </a:rPr>
              <a:t>E. W. Scripps Company</a:t>
            </a:r>
            <a:r>
              <a:rPr lang="ar-EG" dirty="0">
                <a:latin typeface="Alexandria SemiBold" pitchFamily="2" charset="-78"/>
                <a:cs typeface="Alexandria SemiBold" pitchFamily="2" charset="-78"/>
              </a:rPr>
              <a:t> توقف جريدة </a:t>
            </a:r>
            <a:r>
              <a:rPr lang="en-US" dirty="0">
                <a:latin typeface="Alexandria SemiBold" pitchFamily="2" charset="-78"/>
                <a:cs typeface="Alexandria SemiBold" pitchFamily="2" charset="-78"/>
              </a:rPr>
              <a:t>The Rocky Mountain News</a:t>
            </a:r>
            <a:r>
              <a:rPr lang="ar-EG" dirty="0">
                <a:latin typeface="Alexandria SemiBold" pitchFamily="2" charset="-78"/>
                <a:cs typeface="Alexandria SemiBold" pitchFamily="2" charset="-78"/>
              </a:rPr>
              <a:t> عن الصدور رغم مرور 150 عام على نشرها وذلك فى 26 فبراير</a:t>
            </a:r>
            <a:r>
              <a:rPr lang="ar-SA" dirty="0">
                <a:latin typeface="Alexandria SemiBold" pitchFamily="2" charset="-78"/>
                <a:cs typeface="Alexandria SemiBold" pitchFamily="2" charset="-78"/>
              </a:rPr>
              <a:t>2009</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16701745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56267" y="1701343"/>
            <a:ext cx="9516533" cy="43848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5" y="1160640"/>
            <a:ext cx="2784035"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تطور الإعلان الصحفي </a:t>
            </a:r>
            <a:endParaRPr lang="en-US" sz="2800" b="1" dirty="0">
              <a:solidFill>
                <a:srgbClr val="C00000"/>
              </a:solidFill>
              <a:latin typeface="Alexandria ExtraBold" pitchFamily="2" charset="-78"/>
              <a:cs typeface="Alexandria ExtraBold" pitchFamily="2" charset="-78"/>
            </a:endParaRPr>
          </a:p>
        </p:txBody>
      </p:sp>
      <p:sp>
        <p:nvSpPr>
          <p:cNvPr id="2" name="Rectangle 1"/>
          <p:cNvSpPr/>
          <p:nvPr/>
        </p:nvSpPr>
        <p:spPr>
          <a:xfrm>
            <a:off x="1456267" y="1838868"/>
            <a:ext cx="9375153" cy="4247317"/>
          </a:xfrm>
          <a:prstGeom prst="rect">
            <a:avLst/>
          </a:prstGeom>
        </p:spPr>
        <p:txBody>
          <a:bodyPr wrap="square">
            <a:spAutoFit/>
          </a:bodyPr>
          <a:lstStyle/>
          <a:p>
            <a:pPr algn="r" rtl="1">
              <a:lnSpc>
                <a:spcPct val="150000"/>
              </a:lnSpc>
            </a:pPr>
            <a:r>
              <a:rPr lang="ar-SA" dirty="0">
                <a:latin typeface="Alexandria SemiBold" pitchFamily="2" charset="-78"/>
                <a:cs typeface="Alexandria SemiBold" pitchFamily="2" charset="-78"/>
              </a:rPr>
              <a:t>وأكدت صحيفة </a:t>
            </a:r>
            <a:r>
              <a:rPr lang="ar-EG" dirty="0">
                <a:latin typeface="Alexandria SemiBold" pitchFamily="2" charset="-78"/>
                <a:cs typeface="Alexandria SemiBold" pitchFamily="2" charset="-78"/>
              </a:rPr>
              <a:t>نيويورك تايمز </a:t>
            </a:r>
            <a:r>
              <a:rPr lang="en-US" dirty="0">
                <a:latin typeface="Alexandria SemiBold" pitchFamily="2" charset="-78"/>
                <a:cs typeface="Alexandria SemiBold" pitchFamily="2" charset="-78"/>
              </a:rPr>
              <a:t>Ntimes.com</a:t>
            </a:r>
            <a:r>
              <a:rPr lang="ar-EG" dirty="0">
                <a:latin typeface="Alexandria SemiBold" pitchFamily="2" charset="-78"/>
                <a:cs typeface="Alexandria SemiBold" pitchFamily="2" charset="-78"/>
              </a:rPr>
              <a:t> فى تقرير لها </a:t>
            </a:r>
            <a:r>
              <a:rPr lang="ar-SA" dirty="0">
                <a:latin typeface="Alexandria SemiBold" pitchFamily="2" charset="-78"/>
                <a:cs typeface="Alexandria SemiBold" pitchFamily="2" charset="-78"/>
              </a:rPr>
              <a:t>صدر </a:t>
            </a:r>
            <a:r>
              <a:rPr lang="ar-EG" dirty="0">
                <a:latin typeface="Alexandria SemiBold" pitchFamily="2" charset="-78"/>
                <a:cs typeface="Alexandria SemiBold" pitchFamily="2" charset="-78"/>
              </a:rPr>
              <a:t>فى نوفمبر 2011</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على </a:t>
            </a:r>
            <a:r>
              <a:rPr lang="ar-EG" dirty="0">
                <a:latin typeface="Alexandria SemiBold" pitchFamily="2" charset="-78"/>
                <a:cs typeface="Alexandria SemiBold" pitchFamily="2" charset="-78"/>
              </a:rPr>
              <a:t>زيادة مستخدمى الطبعة الإلكترونية ل</a:t>
            </a:r>
            <a:r>
              <a:rPr lang="ar-SA" dirty="0">
                <a:latin typeface="Alexandria SemiBold" pitchFamily="2" charset="-78"/>
                <a:cs typeface="Alexandria SemiBold" pitchFamily="2" charset="-78"/>
              </a:rPr>
              <a:t>ل</a:t>
            </a:r>
            <a:r>
              <a:rPr lang="ar-EG" dirty="0">
                <a:latin typeface="Alexandria SemiBold" pitchFamily="2" charset="-78"/>
                <a:cs typeface="Alexandria SemiBold" pitchFamily="2" charset="-78"/>
              </a:rPr>
              <a:t>صحيفة، والذى بلغ 324.000 مستخدماً، فخلال هذا العام زادت إيرادت الإعلانات فى النسخة الإلكترونية بنسبة 6.2% ، بينما انخفضت فى النسخة المطبوعة بنسبة 6.6 % </a:t>
            </a:r>
            <a:r>
              <a:rPr lang="ar-SA" dirty="0">
                <a:latin typeface="Alexandria SemiBold" pitchFamily="2" charset="-78"/>
                <a:cs typeface="Alexandria SemiBold" pitchFamily="2" charset="-78"/>
              </a:rPr>
              <a:t>.</a:t>
            </a:r>
          </a:p>
          <a:p>
            <a:pPr marL="342900"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مرحلة الوسائط الاجتماعية (2010): </a:t>
            </a:r>
            <a:endParaRPr lang="ar-SA" dirty="0">
              <a:latin typeface="Alexandria SemiBold" pitchFamily="2" charset="-78"/>
              <a:cs typeface="Alexandria SemiBold" pitchFamily="2" charset="-78"/>
            </a:endParaRPr>
          </a:p>
          <a:p>
            <a:pPr marL="285750" indent="-285750" algn="r" rtl="1">
              <a:lnSpc>
                <a:spcPct val="150000"/>
              </a:lnSpc>
              <a:buFont typeface="Arial" panose="020B0604020202020204" pitchFamily="34" charset="0"/>
              <a:buChar char="•"/>
            </a:pPr>
            <a:r>
              <a:rPr lang="ar-SA" dirty="0">
                <a:solidFill>
                  <a:srgbClr val="98481C"/>
                </a:solidFill>
                <a:latin typeface="Alexandria SemiBold" pitchFamily="2" charset="-78"/>
                <a:cs typeface="Alexandria SemiBold" pitchFamily="2" charset="-78"/>
              </a:rPr>
              <a:t>الإعلانات على منصات التواصل الاجتماعي</a:t>
            </a:r>
            <a:r>
              <a:rPr lang="ar-SA" dirty="0">
                <a:latin typeface="Alexandria SemiBold" pitchFamily="2" charset="-78"/>
                <a:cs typeface="Alexandria SemiBold" pitchFamily="2" charset="-78"/>
              </a:rPr>
              <a:t>: بدأت منصات مثل: </a:t>
            </a:r>
            <a:r>
              <a:rPr lang="en-US" dirty="0">
                <a:latin typeface="Alexandria SemiBold" pitchFamily="2" charset="-78"/>
                <a:cs typeface="Alexandria SemiBold" pitchFamily="2" charset="-78"/>
              </a:rPr>
              <a:t>Facebook </a:t>
            </a:r>
            <a:r>
              <a:rPr lang="ar-SA" dirty="0">
                <a:latin typeface="Alexandria SemiBold" pitchFamily="2" charset="-78"/>
                <a:cs typeface="Alexandria SemiBold" pitchFamily="2" charset="-78"/>
              </a:rPr>
              <a:t> و</a:t>
            </a:r>
            <a:r>
              <a:rPr lang="en-US" dirty="0">
                <a:latin typeface="Alexandria SemiBold" pitchFamily="2" charset="-78"/>
                <a:cs typeface="Alexandria SemiBold" pitchFamily="2" charset="-78"/>
              </a:rPr>
              <a:t>X </a:t>
            </a:r>
            <a:r>
              <a:rPr lang="ar-SA" dirty="0">
                <a:latin typeface="Alexandria SemiBold" pitchFamily="2" charset="-78"/>
                <a:cs typeface="Alexandria SemiBold" pitchFamily="2" charset="-78"/>
              </a:rPr>
              <a:t>و</a:t>
            </a:r>
            <a:r>
              <a:rPr lang="en-US" dirty="0">
                <a:latin typeface="Alexandria SemiBold" pitchFamily="2" charset="-78"/>
                <a:cs typeface="Alexandria SemiBold" pitchFamily="2" charset="-78"/>
              </a:rPr>
              <a:t>Instagram </a:t>
            </a:r>
            <a:r>
              <a:rPr lang="ar-SA" dirty="0">
                <a:latin typeface="Alexandria SemiBold" pitchFamily="2" charset="-78"/>
                <a:cs typeface="Alexandria SemiBold" pitchFamily="2" charset="-78"/>
              </a:rPr>
              <a:t> في تقديم خيارات إعلانات مخصصة، مما سمح باستهداف دقيق للجمهور.   </a:t>
            </a:r>
          </a:p>
          <a:p>
            <a:pPr marL="285750" indent="-285750" algn="r" rtl="1">
              <a:lnSpc>
                <a:spcPct val="150000"/>
              </a:lnSpc>
              <a:buFont typeface="Arial" panose="020B0604020202020204" pitchFamily="34" charset="0"/>
              <a:buChar char="•"/>
            </a:pPr>
            <a:r>
              <a:rPr lang="ar-SA" dirty="0">
                <a:solidFill>
                  <a:srgbClr val="98481C"/>
                </a:solidFill>
                <a:latin typeface="Alexandria SemiBold" pitchFamily="2" charset="-78"/>
                <a:cs typeface="Alexandria SemiBold" pitchFamily="2" charset="-78"/>
              </a:rPr>
              <a:t>المحتوى المدعوم: </a:t>
            </a:r>
            <a:r>
              <a:rPr lang="ar-SA" dirty="0">
                <a:latin typeface="Alexandria SemiBold" pitchFamily="2" charset="-78"/>
                <a:cs typeface="Alexandria SemiBold" pitchFamily="2" charset="-78"/>
              </a:rPr>
              <a:t>استخدمت العلامات التجارية المحتوى المدعوم للترويج بشكل غير مباشر عبر المقالات والتدوينات.</a:t>
            </a:r>
          </a:p>
        </p:txBody>
      </p:sp>
    </p:spTree>
    <p:extLst>
      <p:ext uri="{BB962C8B-B14F-4D97-AF65-F5344CB8AC3E}">
        <p14:creationId xmlns:p14="http://schemas.microsoft.com/office/powerpoint/2010/main" val="6598322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3149" y="1701343"/>
            <a:ext cx="9819651" cy="43848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5" y="1160640"/>
            <a:ext cx="2862049"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تطور الإعلان الصحفي </a:t>
            </a:r>
            <a:endParaRPr lang="en-US" sz="2800" b="1" dirty="0">
              <a:solidFill>
                <a:srgbClr val="C00000"/>
              </a:solidFill>
              <a:latin typeface="Alexandria ExtraBold" pitchFamily="2" charset="-78"/>
              <a:cs typeface="Alexandria ExtraBold" pitchFamily="2" charset="-78"/>
            </a:endParaRPr>
          </a:p>
        </p:txBody>
      </p:sp>
      <p:sp>
        <p:nvSpPr>
          <p:cNvPr id="2" name="Rectangle 1"/>
          <p:cNvSpPr/>
          <p:nvPr/>
        </p:nvSpPr>
        <p:spPr>
          <a:xfrm>
            <a:off x="1001559" y="1838868"/>
            <a:ext cx="9829861" cy="4247317"/>
          </a:xfrm>
          <a:prstGeom prst="rect">
            <a:avLst/>
          </a:prstGeom>
        </p:spPr>
        <p:txBody>
          <a:bodyPr wrap="square">
            <a:spAutoFit/>
          </a:bodyPr>
          <a:lstStyle/>
          <a:p>
            <a:pPr marL="342900"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مرحلة </a:t>
            </a:r>
            <a:r>
              <a:rPr lang="ar-EG" dirty="0">
                <a:solidFill>
                  <a:schemeClr val="accent1"/>
                </a:solidFill>
                <a:latin typeface="Alexandria SemiBold" pitchFamily="2" charset="-78"/>
                <a:cs typeface="Alexandria SemiBold" pitchFamily="2" charset="-78"/>
              </a:rPr>
              <a:t>التفاعلية والوسائط المتعددة </a:t>
            </a:r>
            <a:endParaRPr lang="ar-SA" dirty="0">
              <a:solidFill>
                <a:schemeClr val="accent1"/>
              </a:solidFill>
              <a:latin typeface="Alexandria SemiBold" pitchFamily="2" charset="-78"/>
              <a:cs typeface="Alexandria SemiBold" pitchFamily="2" charset="-78"/>
            </a:endParaRPr>
          </a:p>
          <a:p>
            <a:pPr marL="285750" indent="-285750" algn="r" rtl="1">
              <a:lnSpc>
                <a:spcPct val="150000"/>
              </a:lnSpc>
              <a:buFont typeface="Arial" panose="020B0604020202020204" pitchFamily="34" charset="0"/>
              <a:buChar char="•"/>
            </a:pPr>
            <a:r>
              <a:rPr lang="ar-EG" dirty="0">
                <a:solidFill>
                  <a:srgbClr val="98481C"/>
                </a:solidFill>
                <a:latin typeface="Alexandria SemiBold" pitchFamily="2" charset="-78"/>
                <a:cs typeface="Alexandria SemiBold" pitchFamily="2" charset="-78"/>
              </a:rPr>
              <a:t>الفيديو الرقمي</a:t>
            </a:r>
            <a:r>
              <a:rPr lang="ar-EG" dirty="0">
                <a:latin typeface="Alexandria SemiBold" pitchFamily="2" charset="-78"/>
                <a:cs typeface="Alexandria SemiBold" pitchFamily="2" charset="-78"/>
              </a:rPr>
              <a:t>: أصبح الإعلان عبر الفيديو شائعا</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 مع منصات مثل </a:t>
            </a:r>
            <a:r>
              <a:rPr lang="en-US" dirty="0">
                <a:latin typeface="Alexandria SemiBold" pitchFamily="2" charset="-78"/>
                <a:cs typeface="Alexandria SemiBold" pitchFamily="2" charset="-78"/>
              </a:rPr>
              <a:t>YouTube</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التي تقدم خيارات إعلانات متنوعة</a:t>
            </a:r>
            <a:r>
              <a:rPr lang="ar-SA" dirty="0">
                <a:latin typeface="Alexandria SemiBold" pitchFamily="2" charset="-78"/>
                <a:cs typeface="Alexandria SemiBold" pitchFamily="2" charset="-78"/>
              </a:rPr>
              <a:t> أو في مواقع الصحف</a:t>
            </a:r>
            <a:r>
              <a:rPr lang="ar-EG" dirty="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285750" indent="-285750" algn="r" rtl="1">
              <a:lnSpc>
                <a:spcPct val="150000"/>
              </a:lnSpc>
              <a:buFont typeface="Arial" panose="020B0604020202020204" pitchFamily="34" charset="0"/>
              <a:buChar char="•"/>
            </a:pPr>
            <a:r>
              <a:rPr lang="ar-EG" dirty="0">
                <a:solidFill>
                  <a:srgbClr val="98481C"/>
                </a:solidFill>
                <a:latin typeface="Alexandria SemiBold" pitchFamily="2" charset="-78"/>
                <a:cs typeface="Alexandria SemiBold" pitchFamily="2" charset="-78"/>
              </a:rPr>
              <a:t>الإعلانات التفاعلية: </a:t>
            </a:r>
            <a:r>
              <a:rPr lang="ar-EG" dirty="0">
                <a:latin typeface="Alexandria SemiBold" pitchFamily="2" charset="-78"/>
                <a:cs typeface="Alexandria SemiBold" pitchFamily="2" charset="-78"/>
              </a:rPr>
              <a:t>بدأت الشركات في استخدام الإعلانات التفاعلية التي تسمح للمستخدمين بالتفاعل مع المحتوى.</a:t>
            </a:r>
            <a:endParaRPr lang="ar-SA" dirty="0">
              <a:latin typeface="Alexandria SemiBold" pitchFamily="2" charset="-78"/>
              <a:cs typeface="Alexandria SemiBold" pitchFamily="2" charset="-78"/>
            </a:endParaRPr>
          </a:p>
          <a:p>
            <a:pPr marL="342900" indent="-342900" algn="r" rtl="1">
              <a:lnSpc>
                <a:spcPct val="150000"/>
              </a:lnSpc>
              <a:buFont typeface="+mj-lt"/>
              <a:buAutoNum type="arabicPeriod" startAt="5"/>
            </a:pPr>
            <a:r>
              <a:rPr lang="ar-SA" dirty="0">
                <a:solidFill>
                  <a:schemeClr val="accent1"/>
                </a:solidFill>
                <a:latin typeface="Alexandria SemiBold" pitchFamily="2" charset="-78"/>
                <a:cs typeface="Alexandria SemiBold" pitchFamily="2" charset="-78"/>
              </a:rPr>
              <a:t>مرحلة التحليل والبيانات:</a:t>
            </a:r>
          </a:p>
          <a:p>
            <a:pPr marL="285750" indent="-285750" algn="r" rtl="1">
              <a:lnSpc>
                <a:spcPct val="150000"/>
              </a:lnSpc>
              <a:buFont typeface="Arial" panose="020B0604020202020204" pitchFamily="34" charset="0"/>
              <a:buChar char="•"/>
            </a:pPr>
            <a:r>
              <a:rPr lang="ar-SA" dirty="0">
                <a:solidFill>
                  <a:srgbClr val="98481C"/>
                </a:solidFill>
                <a:latin typeface="Alexandria SemiBold" pitchFamily="2" charset="-78"/>
                <a:cs typeface="Alexandria SemiBold" pitchFamily="2" charset="-78"/>
              </a:rPr>
              <a:t>تحليل البيانات</a:t>
            </a:r>
            <a:r>
              <a:rPr lang="ar-SA" dirty="0">
                <a:latin typeface="Alexandria SemiBold" pitchFamily="2" charset="-78"/>
                <a:cs typeface="Alexandria SemiBold" pitchFamily="2" charset="-78"/>
              </a:rPr>
              <a:t>: استخدام البيانات الكبيرة والتحليلات لفهم سلوك المستهلكين وتحسين الحملات الإعلانية.   </a:t>
            </a:r>
          </a:p>
          <a:p>
            <a:pPr marL="285750" indent="-285750" algn="r" rtl="1">
              <a:lnSpc>
                <a:spcPct val="150000"/>
              </a:lnSpc>
              <a:buFont typeface="Arial" panose="020B0604020202020204" pitchFamily="34" charset="0"/>
              <a:buChar char="•"/>
            </a:pPr>
            <a:r>
              <a:rPr lang="ar-SA" dirty="0">
                <a:solidFill>
                  <a:srgbClr val="98481C"/>
                </a:solidFill>
                <a:latin typeface="Alexandria SemiBold" pitchFamily="2" charset="-78"/>
                <a:cs typeface="Alexandria SemiBold" pitchFamily="2" charset="-78"/>
              </a:rPr>
              <a:t>استخدام الذكاء الاصطناعي</a:t>
            </a:r>
            <a:r>
              <a:rPr lang="ar-SA" dirty="0">
                <a:latin typeface="Alexandria SemiBold" pitchFamily="2" charset="-78"/>
                <a:cs typeface="Alexandria SemiBold" pitchFamily="2" charset="-78"/>
              </a:rPr>
              <a:t>: دمج تقنيات الذكاء الاصطناعي لتخصيص الإعلانات بناءً على اهتمامات وسلوكيات المستخدمين.</a:t>
            </a:r>
          </a:p>
        </p:txBody>
      </p:sp>
    </p:spTree>
    <p:extLst>
      <p:ext uri="{BB962C8B-B14F-4D97-AF65-F5344CB8AC3E}">
        <p14:creationId xmlns:p14="http://schemas.microsoft.com/office/powerpoint/2010/main" val="22879508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96533" y="1701343"/>
            <a:ext cx="9076267" cy="43848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19283" y="1026773"/>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5" y="1160640"/>
            <a:ext cx="3054968"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تطور الإعلان الصحفي </a:t>
            </a:r>
            <a:endParaRPr lang="en-US" sz="2800" b="1" dirty="0">
              <a:solidFill>
                <a:srgbClr val="C00000"/>
              </a:solidFill>
              <a:latin typeface="Alexandria ExtraBold" pitchFamily="2" charset="-78"/>
              <a:cs typeface="Alexandria ExtraBold" pitchFamily="2" charset="-78"/>
            </a:endParaRPr>
          </a:p>
        </p:txBody>
      </p:sp>
      <p:sp>
        <p:nvSpPr>
          <p:cNvPr id="2" name="Rectangle 1"/>
          <p:cNvSpPr/>
          <p:nvPr/>
        </p:nvSpPr>
        <p:spPr>
          <a:xfrm>
            <a:off x="2109159" y="1927494"/>
            <a:ext cx="8651013" cy="3831818"/>
          </a:xfrm>
          <a:prstGeom prst="rect">
            <a:avLst/>
          </a:prstGeom>
        </p:spPr>
        <p:txBody>
          <a:bodyPr wrap="square">
            <a:spAutoFit/>
          </a:bodyPr>
          <a:lstStyle/>
          <a:p>
            <a:pPr algn="r" rtl="1">
              <a:lnSpc>
                <a:spcPct val="150000"/>
              </a:lnSpc>
            </a:pPr>
            <a:r>
              <a:rPr lang="ar-SA" dirty="0">
                <a:solidFill>
                  <a:schemeClr val="accent1"/>
                </a:solidFill>
                <a:latin typeface="Alexandria SemiBold" pitchFamily="2" charset="-78"/>
                <a:cs typeface="Alexandria SemiBold" pitchFamily="2" charset="-78"/>
              </a:rPr>
              <a:t>مستقبل الإعلان الإلكتروني في الوقت الراهن</a:t>
            </a:r>
          </a:p>
          <a:p>
            <a:pPr algn="r" rtl="1">
              <a:lnSpc>
                <a:spcPct val="150000"/>
              </a:lnSpc>
            </a:pP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شهدت السنوات الأخيرة تطوراً هائلاً في اِستخدام </a:t>
            </a:r>
            <a:r>
              <a:rPr lang="ar-EG" dirty="0">
                <a:latin typeface="Alexandria SemiBold" pitchFamily="2" charset="-78"/>
                <a:cs typeface="Alexandria SemiBold" pitchFamily="2" charset="-78"/>
              </a:rPr>
              <a:t>استخدام تكنولوجيا الواقع المعزز </a:t>
            </a:r>
            <a:r>
              <a:rPr lang="en-US" b="1" dirty="0"/>
              <a:t>Augmented Reality </a:t>
            </a:r>
            <a:r>
              <a:rPr lang="ar-SA" b="1" dirty="0"/>
              <a:t> </a:t>
            </a:r>
            <a:r>
              <a:rPr lang="ar-EG" dirty="0">
                <a:latin typeface="Alexandria SemiBold" pitchFamily="2" charset="-78"/>
                <a:cs typeface="Alexandria SemiBold" pitchFamily="2" charset="-78"/>
              </a:rPr>
              <a:t>والواقع الافتراضي</a:t>
            </a:r>
            <a:r>
              <a:rPr lang="en-US" b="1" dirty="0"/>
              <a:t> Virtual Reality</a:t>
            </a:r>
            <a:r>
              <a:rPr lang="en-US" dirty="0">
                <a:latin typeface="Alexandria SemiBold" pitchFamily="2" charset="-78"/>
                <a:cs typeface="Alexandria SemiBold" pitchFamily="2" charset="-78"/>
              </a:rPr>
              <a:t> </a:t>
            </a:r>
            <a:r>
              <a:rPr lang="ar-EG" dirty="0">
                <a:latin typeface="Alexandria SemiBold" pitchFamily="2" charset="-78"/>
                <a:cs typeface="Alexandria SemiBold" pitchFamily="2" charset="-78"/>
              </a:rPr>
              <a:t>لإنشاء تجارب إعلانية غامرة.</a:t>
            </a:r>
            <a:r>
              <a:rPr lang="ar-SA" dirty="0">
                <a:latin typeface="Alexandria SemiBold" pitchFamily="2" charset="-78"/>
                <a:cs typeface="Alexandria SemiBold" pitchFamily="2" charset="-78"/>
              </a:rPr>
              <a:t>من خلال خلق بيئة تفاعلية لا تجذب الانتباه فحسب، بل تشجع أيضاً على التواصل بشكل أعمق مع العلامة التجارية. </a:t>
            </a:r>
          </a:p>
          <a:p>
            <a:pPr algn="r" rtl="1">
              <a:lnSpc>
                <a:spcPct val="150000"/>
              </a:lnSpc>
            </a:pPr>
            <a:r>
              <a:rPr lang="ar-SA" dirty="0">
                <a:latin typeface="Alexandria SemiBold" pitchFamily="2" charset="-78"/>
                <a:cs typeface="Alexandria SemiBold" pitchFamily="2" charset="-78"/>
              </a:rPr>
              <a:t> واستخدام تقنية (</a:t>
            </a:r>
            <a:r>
              <a:rPr lang="en-US" dirty="0">
                <a:latin typeface="Alexandria SemiBold" pitchFamily="2" charset="-78"/>
                <a:cs typeface="Alexandria SemiBold" pitchFamily="2" charset="-78"/>
              </a:rPr>
              <a:t>CGI) </a:t>
            </a:r>
            <a:r>
              <a:rPr lang="ar-SA" dirty="0">
                <a:latin typeface="Alexandria SemiBold" pitchFamily="2" charset="-78"/>
                <a:cs typeface="Alexandria SemiBold" pitchFamily="2" charset="-78"/>
              </a:rPr>
              <a:t>) في مجال الإعلانات. حيثُ تمكَّنت هذه التقنية من تحويل الأفكار الخيالية إلى واقع تسويقي مُثير للإبهار، ممَّا فتح آفاقاً جديدة للإبداع بعرض المنتجات بصورة جديدة ومبتكرة في الحملات التسويقية، مما يساعد المستهلكين في اتخاذ قرارات الشراء بشكل أفضل.</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5467" y="2187991"/>
            <a:ext cx="2211298" cy="1672809"/>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1" y="4089748"/>
            <a:ext cx="2187971" cy="2123658"/>
          </a:xfrm>
          <a:prstGeom prst="rect">
            <a:avLst/>
          </a:prstGeom>
          <a:solidFill>
            <a:schemeClr val="accent2">
              <a:lumMod val="20000"/>
              <a:lumOff val="80000"/>
            </a:schemeClr>
          </a:solidFill>
          <a:effectLst>
            <a:reflection stA="45000" endPos="0" dir="5400000" sy="-100000" algn="bl" rotWithShape="0"/>
          </a:effectLst>
        </p:spPr>
        <p:txBody>
          <a:bodyPr wrap="square" rtlCol="0">
            <a:spAutoFit/>
          </a:bodyPr>
          <a:lstStyle/>
          <a:p>
            <a:pPr algn="ctr">
              <a:lnSpc>
                <a:spcPct val="150000"/>
              </a:lnSpc>
            </a:pPr>
            <a:r>
              <a:rPr lang="en-US" b="1" dirty="0">
                <a:solidFill>
                  <a:srgbClr val="C00000"/>
                </a:solidFill>
                <a:latin typeface="Alexandria ExtraBold" pitchFamily="2" charset="-78"/>
                <a:cs typeface="Alexandria ExtraBold" pitchFamily="2" charset="-78"/>
              </a:rPr>
              <a:t>IKEA</a:t>
            </a:r>
            <a:r>
              <a:rPr lang="ar-SA" b="1" dirty="0">
                <a:solidFill>
                  <a:srgbClr val="C00000"/>
                </a:solidFill>
                <a:latin typeface="Alexandria ExtraBold" pitchFamily="2" charset="-78"/>
                <a:cs typeface="Alexandria ExtraBold" pitchFamily="2" charset="-78"/>
              </a:rPr>
              <a:t> </a:t>
            </a:r>
          </a:p>
          <a:p>
            <a:pPr algn="ctr">
              <a:lnSpc>
                <a:spcPct val="150000"/>
              </a:lnSpc>
            </a:pPr>
            <a:r>
              <a:rPr lang="ar-SA" sz="1400" b="1" dirty="0">
                <a:latin typeface="Alexandria SemiBold" pitchFamily="2" charset="-78"/>
                <a:cs typeface="Alexandria SemiBold" pitchFamily="2" charset="-78"/>
              </a:rPr>
              <a:t>استخدمت تقنية الواقع المعزز في الإعلان؛ لخلق تجربة </a:t>
            </a:r>
            <a:r>
              <a:rPr lang="ar-SA" sz="1400" dirty="0">
                <a:latin typeface="Alexandria SemiBold" pitchFamily="2" charset="-78"/>
                <a:cs typeface="Alexandria SemiBold" pitchFamily="2" charset="-78"/>
              </a:rPr>
              <a:t>تفاعلية لجانب معين من بيئة العالم الحقيقي</a:t>
            </a:r>
            <a:r>
              <a:rPr lang="ar-SA" sz="1400" b="1" dirty="0">
                <a:latin typeface="Alexandria SemiBold" pitchFamily="2" charset="-78"/>
                <a:cs typeface="Alexandria SemiBold" pitchFamily="2" charset="-78"/>
              </a:rPr>
              <a:t> </a:t>
            </a:r>
            <a:endParaRPr lang="en-US" sz="1400"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35102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4178" y="1701342"/>
            <a:ext cx="10046306" cy="4662815"/>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14178" y="1701343"/>
            <a:ext cx="10020475" cy="4662815"/>
          </a:xfrm>
          <a:prstGeom prst="rect">
            <a:avLst/>
          </a:prstGeom>
          <a:noFill/>
        </p:spPr>
        <p:txBody>
          <a:bodyPr wrap="square" rtlCol="0">
            <a:spAutoFit/>
          </a:bodyPr>
          <a:lstStyle/>
          <a:p>
            <a:pPr algn="r" rtl="1">
              <a:lnSpc>
                <a:spcPct val="150000"/>
              </a:lnSpc>
            </a:pPr>
            <a:r>
              <a:rPr lang="ar-SA" dirty="0">
                <a:solidFill>
                  <a:schemeClr val="accent2">
                    <a:lumMod val="75000"/>
                  </a:schemeClr>
                </a:solidFill>
                <a:latin typeface="Alexandria SemiBold" pitchFamily="2" charset="-78"/>
                <a:cs typeface="Alexandria SemiBold" pitchFamily="2" charset="-78"/>
              </a:rPr>
              <a:t>يختلف الإعلان الصحفي الرقمي عن الإعلان المطبوع في عدة جوانب رئيسية هي:</a:t>
            </a:r>
          </a:p>
          <a:p>
            <a:pPr marL="342900" indent="-342900" algn="r" rtl="1">
              <a:lnSpc>
                <a:spcPct val="150000"/>
              </a:lnSpc>
              <a:buFont typeface="+mj-lt"/>
              <a:buAutoNum type="arabicPeriod"/>
            </a:pPr>
            <a:r>
              <a:rPr lang="ar-SA" dirty="0">
                <a:solidFill>
                  <a:schemeClr val="accent1">
                    <a:lumMod val="75000"/>
                  </a:schemeClr>
                </a:solidFill>
                <a:latin typeface="Alexandria SemiBold" pitchFamily="2" charset="-78"/>
                <a:cs typeface="Alexandria SemiBold" pitchFamily="2" charset="-78"/>
              </a:rPr>
              <a:t>طبيعة الوسيلة المستخدمه: </a:t>
            </a:r>
            <a:r>
              <a:rPr lang="ar-SA" dirty="0">
                <a:latin typeface="Alexandria SemiBold" pitchFamily="2" charset="-78"/>
                <a:cs typeface="Alexandria SemiBold" pitchFamily="2" charset="-78"/>
              </a:rPr>
              <a:t>الإعلان الرقمي يتم نشره في المواقع الإخبارية والصفحات الرسمية للصحف في منصات التواصل الاجتماعي . </a:t>
            </a:r>
            <a:r>
              <a:rPr lang="ar-EG" dirty="0">
                <a:latin typeface="Alexandria SemiBold" pitchFamily="2" charset="-78"/>
                <a:cs typeface="Alexandria SemiBold" pitchFamily="2" charset="-78"/>
              </a:rPr>
              <a:t>فشبكة الإنترنت</a:t>
            </a:r>
            <a:r>
              <a:rPr lang="ar-SA" dirty="0">
                <a:latin typeface="Alexandria SemiBold" pitchFamily="2" charset="-78"/>
                <a:cs typeface="Alexandria SemiBold" pitchFamily="2" charset="-78"/>
              </a:rPr>
              <a:t> تتيح ظهور الإعلان</a:t>
            </a:r>
            <a:r>
              <a:rPr lang="ar-EG" dirty="0">
                <a:latin typeface="Alexandria SemiBold" pitchFamily="2" charset="-78"/>
                <a:cs typeface="Alexandria SemiBold" pitchFamily="2" charset="-78"/>
              </a:rPr>
              <a:t> على مدار 24 ساعة، وفى جميع أيام الأسبوع، وبالتالي تضمن الشركات تعرض الم</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ستخدمين لإعلاناتها في أي وقت</a:t>
            </a:r>
            <a:r>
              <a:rPr lang="ar-SA">
                <a:latin typeface="Alexandria SemiBold" pitchFamily="2" charset="-78"/>
                <a:cs typeface="Alexandria SemiBold" pitchFamily="2" charset="-78"/>
              </a:rPr>
              <a:t>، </a:t>
            </a:r>
            <a:r>
              <a:rPr lang="ar-SA" dirty="0">
                <a:latin typeface="Alexandria SemiBold" pitchFamily="2" charset="-78"/>
                <a:cs typeface="Alexandria SemiBold" pitchFamily="2" charset="-78"/>
              </a:rPr>
              <a:t>أما الإعلان المطبوع فيتم نشره في الجرائد أو المجلات المطبوعة، وبالتالي يرتبط </a:t>
            </a:r>
            <a:r>
              <a:rPr lang="ar-SA">
                <a:latin typeface="Alexandria SemiBold" pitchFamily="2" charset="-78"/>
                <a:cs typeface="Alexandria SemiBold" pitchFamily="2" charset="-78"/>
              </a:rPr>
              <a:t>الإعلان بدورية صدور </a:t>
            </a:r>
            <a:r>
              <a:rPr lang="ar-SA" dirty="0">
                <a:latin typeface="Alexandria SemiBold" pitchFamily="2" charset="-78"/>
                <a:cs typeface="Alexandria SemiBold" pitchFamily="2" charset="-78"/>
              </a:rPr>
              <a:t>الصحيفة.</a:t>
            </a:r>
          </a:p>
          <a:p>
            <a:pPr marL="342900" indent="-342900" algn="r" rtl="1">
              <a:lnSpc>
                <a:spcPct val="150000"/>
              </a:lnSpc>
              <a:buFont typeface="+mj-lt"/>
              <a:buAutoNum type="arabicPeriod"/>
            </a:pPr>
            <a:r>
              <a:rPr lang="ar-SA" dirty="0">
                <a:solidFill>
                  <a:schemeClr val="accent1">
                    <a:lumMod val="75000"/>
                  </a:schemeClr>
                </a:solidFill>
                <a:latin typeface="Alexandria SemiBold" pitchFamily="2" charset="-78"/>
                <a:cs typeface="Alexandria SemiBold" pitchFamily="2" charset="-78"/>
              </a:rPr>
              <a:t>التفاعل: </a:t>
            </a:r>
            <a:r>
              <a:rPr lang="ar-SA" dirty="0">
                <a:latin typeface="Alexandria SemiBold" pitchFamily="2" charset="-78"/>
                <a:cs typeface="Alexandria SemiBold" pitchFamily="2" charset="-78"/>
              </a:rPr>
              <a:t>يوفر الإعلان الصحفي الإلكتروني استجابة فورية من خلال تعليقات ومشاركات المستخدمين، وهي لا تتوافر في الإعلانات المطبوعة .</a:t>
            </a:r>
          </a:p>
          <a:p>
            <a:pPr marL="342900" indent="-342900" algn="r" rtl="1">
              <a:lnSpc>
                <a:spcPct val="150000"/>
              </a:lnSpc>
              <a:buFont typeface="+mj-lt"/>
              <a:buAutoNum type="arabicPeriod"/>
            </a:pPr>
            <a:r>
              <a:rPr lang="ar-SA" dirty="0">
                <a:solidFill>
                  <a:schemeClr val="accent1">
                    <a:lumMod val="75000"/>
                  </a:schemeClr>
                </a:solidFill>
                <a:latin typeface="Alexandria SemiBold" pitchFamily="2" charset="-78"/>
                <a:cs typeface="Alexandria SemiBold" pitchFamily="2" charset="-78"/>
              </a:rPr>
              <a:t>التكلفة: </a:t>
            </a:r>
            <a:r>
              <a:rPr lang="ar-SA" dirty="0">
                <a:latin typeface="Alexandria SemiBold" pitchFamily="2" charset="-78"/>
                <a:cs typeface="Alexandria SemiBold" pitchFamily="2" charset="-78"/>
              </a:rPr>
              <a:t>الإعلان الإلكتروني عادة ما يكون أقل تكلفة من الإعلانات المطبوعة؛ مما يجعله أكثر فعالية للمؤسسات محدودة الموارد (الصغيرة) . فالإعلان المطبوع يكون مُكلف بسبب ارتفاع أسعار الألوان وورق الطباعة.</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913465" y="1181793"/>
            <a:ext cx="6840425" cy="461024"/>
          </a:xfrm>
          <a:prstGeom prst="rect">
            <a:avLst/>
          </a:prstGeom>
        </p:spPr>
        <p:txBody>
          <a:bodyPr wrap="square">
            <a:spAutoFit/>
          </a:bodyPr>
          <a:lstStyle/>
          <a:p>
            <a:pPr lvl="0" algn="r" rtl="1">
              <a:lnSpc>
                <a:spcPct val="150000"/>
              </a:lnSpc>
            </a:pPr>
            <a:r>
              <a:rPr lang="ar-SA" b="1" dirty="0">
                <a:solidFill>
                  <a:srgbClr val="C00000"/>
                </a:solidFill>
                <a:latin typeface="Alexandria ExtraBold" pitchFamily="2" charset="-78"/>
                <a:ea typeface="Calibri" panose="020F0502020204030204" pitchFamily="34" charset="0"/>
                <a:cs typeface="Alexandria ExtraBold" pitchFamily="2" charset="-78"/>
              </a:rPr>
              <a:t>الفرق بين الإعلان الصحفي الرقمي والإعلان" المطبوع"</a:t>
            </a:r>
          </a:p>
        </p:txBody>
      </p:sp>
    </p:spTree>
    <p:extLst>
      <p:ext uri="{BB962C8B-B14F-4D97-AF65-F5344CB8AC3E}">
        <p14:creationId xmlns:p14="http://schemas.microsoft.com/office/powerpoint/2010/main" val="42341656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42308" y="1757367"/>
            <a:ext cx="10030492" cy="4535263"/>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9" y="2101396"/>
            <a:ext cx="9861158" cy="4247317"/>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chemeClr val="accent1"/>
                </a:solidFill>
                <a:latin typeface="Alexandria SemiBold" pitchFamily="2" charset="-78"/>
                <a:cs typeface="Alexandria SemiBold" pitchFamily="2" charset="-78"/>
              </a:rPr>
              <a:t>المرونة: </a:t>
            </a:r>
            <a:r>
              <a:rPr lang="ar-SA" dirty="0">
                <a:latin typeface="Alexandria SemiBold" pitchFamily="2" charset="-78"/>
                <a:cs typeface="Alexandria SemiBold" pitchFamily="2" charset="-78"/>
              </a:rPr>
              <a:t>الإعلان الصحفي الإلكتروني يمكن تحديثه وتعديله بسرعة بناءً على ردود الفعل . أما الإعلانات المطبوعة فتتطلب وقتاً وجهداً لإعادة تصميمه أو تعديل المحتوى .</a:t>
            </a:r>
          </a:p>
          <a:p>
            <a:pPr marL="342900" indent="-342900" algn="r" rtl="1">
              <a:lnSpc>
                <a:spcPct val="150000"/>
              </a:lnSpc>
              <a:buFont typeface="+mj-lt"/>
              <a:buAutoNum type="arabicPeriod" startAt="5"/>
            </a:pPr>
            <a:r>
              <a:rPr lang="ar-SA" dirty="0">
                <a:solidFill>
                  <a:schemeClr val="accent1"/>
                </a:solidFill>
                <a:latin typeface="Alexandria SemiBold" pitchFamily="2" charset="-78"/>
                <a:cs typeface="Alexandria SemiBold" pitchFamily="2" charset="-78"/>
              </a:rPr>
              <a:t>الجودة: </a:t>
            </a:r>
            <a:r>
              <a:rPr lang="ar-SA" dirty="0">
                <a:latin typeface="Alexandria SemiBold" pitchFamily="2" charset="-78"/>
                <a:cs typeface="Alexandria SemiBold" pitchFamily="2" charset="-78"/>
              </a:rPr>
              <a:t>يتسم الإعلان الصحفي الإلكتروني بجودة انتاجه من حيث الشكل والتصميم، على النقيض من ذلك الإعلان الصحفي المطبوع يكون أقل جودة؛ نتيجة لامتصاص الورق جزء من الألوان؛ مما يؤثر على جودة وضوح الإعلان. علاوة على أن استخدام الوسائط المتعددة في الإعلان الإلكتروني التي تجذب انتباه المستخدمين؛ مما يُساعد على ترسيخ اسم المنتج أو  العلامة التجارية لدى قاعدة واسعة من الجمهور في مختلف أنحاء العالم .</a:t>
            </a:r>
          </a:p>
          <a:p>
            <a:pPr marL="342900" indent="-342900" algn="r" rtl="1">
              <a:lnSpc>
                <a:spcPct val="150000"/>
              </a:lnSpc>
              <a:buClr>
                <a:schemeClr val="accent1">
                  <a:lumMod val="75000"/>
                </a:schemeClr>
              </a:buClr>
              <a:buFont typeface="+mj-lt"/>
              <a:buAutoNum type="arabicPeriod" startAt="5"/>
            </a:pPr>
            <a:r>
              <a:rPr lang="ar-SA" dirty="0">
                <a:latin typeface="Alexandria SemiBold" pitchFamily="2" charset="-78"/>
                <a:cs typeface="Alexandria SemiBold" pitchFamily="2" charset="-78"/>
              </a:rPr>
              <a:t>يعمل الإعلان الإلكتروني على زيادة تحول العميل المُحتمل </a:t>
            </a:r>
            <a:r>
              <a:rPr lang="en-US" dirty="0">
                <a:latin typeface="Alexandria SemiBold" pitchFamily="2" charset="-78"/>
                <a:cs typeface="Alexandria SemiBold" pitchFamily="2" charset="-78"/>
              </a:rPr>
              <a:t>Potential customer</a:t>
            </a:r>
            <a:r>
              <a:rPr lang="ar-SA" dirty="0">
                <a:latin typeface="Alexandria SemiBold" pitchFamily="2" charset="-78"/>
                <a:cs typeface="Alexandria SemiBold" pitchFamily="2" charset="-78"/>
              </a:rPr>
              <a:t> إلى مستهلك فعلي . فمعظم الإعلانات الإلكترونية تتسم بأنها مُبتكرة ومُصممة بصورة خلاقة لجذب انتباه العملاء وتكرار زيارتهم للموقع.</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87971" y="1211468"/>
            <a:ext cx="6840425" cy="461024"/>
          </a:xfrm>
          <a:prstGeom prst="rect">
            <a:avLst/>
          </a:prstGeom>
        </p:spPr>
        <p:txBody>
          <a:bodyPr wrap="square">
            <a:spAutoFit/>
          </a:bodyPr>
          <a:lstStyle/>
          <a:p>
            <a:pPr lvl="0" algn="r" rtl="1">
              <a:lnSpc>
                <a:spcPct val="150000"/>
              </a:lnSpc>
            </a:pPr>
            <a:r>
              <a:rPr lang="ar-SA" b="1" dirty="0">
                <a:solidFill>
                  <a:srgbClr val="C00000"/>
                </a:solidFill>
                <a:latin typeface="Alexandria ExtraBold" pitchFamily="2" charset="-78"/>
                <a:ea typeface="Calibri" panose="020F0502020204030204" pitchFamily="34" charset="0"/>
                <a:cs typeface="Alexandria ExtraBold" pitchFamily="2" charset="-78"/>
              </a:rPr>
              <a:t>الفرق بين الإعلان الصحفي الإلكتروني والإعلان" المطبوع"</a:t>
            </a:r>
          </a:p>
        </p:txBody>
      </p:sp>
    </p:spTree>
    <p:extLst>
      <p:ext uri="{BB962C8B-B14F-4D97-AF65-F5344CB8AC3E}">
        <p14:creationId xmlns:p14="http://schemas.microsoft.com/office/powerpoint/2010/main" val="13814213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36787" y="1998435"/>
            <a:ext cx="8194633" cy="4339975"/>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75000"/>
                </a:schemeClr>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670559" y="14154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55376" y="1493568"/>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89673" y="16500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75017" y="2101396"/>
            <a:ext cx="7726399" cy="4247317"/>
          </a:xfrm>
          <a:prstGeom prst="rect">
            <a:avLst/>
          </a:prstGeom>
          <a:noFill/>
        </p:spPr>
        <p:txBody>
          <a:bodyPr wrap="square" rtlCol="0">
            <a:spAutoFit/>
          </a:bodyPr>
          <a:lstStyle/>
          <a:p>
            <a:pPr marL="342900" indent="-342900" algn="r" rtl="1">
              <a:lnSpc>
                <a:spcPct val="150000"/>
              </a:lnSpc>
              <a:buFont typeface="+mj-lt"/>
              <a:buAutoNum type="arabicPeriod" startAt="8"/>
            </a:pPr>
            <a:r>
              <a:rPr lang="ar-SA" dirty="0">
                <a:solidFill>
                  <a:schemeClr val="accent1"/>
                </a:solidFill>
                <a:latin typeface="Alexandria SemiBold" pitchFamily="2" charset="-78"/>
                <a:cs typeface="Alexandria SemiBold" pitchFamily="2" charset="-78"/>
              </a:rPr>
              <a:t>الاستهداف: </a:t>
            </a:r>
            <a:r>
              <a:rPr lang="ar-SA" dirty="0">
                <a:latin typeface="Alexandria SemiBold" pitchFamily="2" charset="-78"/>
                <a:cs typeface="Alexandria SemiBold" pitchFamily="2" charset="-78"/>
              </a:rPr>
              <a:t>الإعلان الصحفي الإلكتروني يتيح استهداف جمهور محدد بدقة من خلال أدوات تحليل البيانات . أما الإعلان المطبوع فغالباً ما يستهدف جمهور أوسع مما قد يؤدي إلى وصول أقل فعالية. </a:t>
            </a:r>
          </a:p>
          <a:p>
            <a:pPr marL="342900" indent="-342900" algn="r" rtl="1">
              <a:lnSpc>
                <a:spcPct val="150000"/>
              </a:lnSpc>
              <a:buFont typeface="+mj-lt"/>
              <a:buAutoNum type="arabicPeriod" startAt="8"/>
            </a:pPr>
            <a:r>
              <a:rPr lang="ar-SA" dirty="0">
                <a:solidFill>
                  <a:schemeClr val="accent1"/>
                </a:solidFill>
                <a:latin typeface="Alexandria SemiBold" pitchFamily="2" charset="-78"/>
                <a:cs typeface="Alexandria SemiBold" pitchFamily="2" charset="-78"/>
              </a:rPr>
              <a:t>القياس والتحليل</a:t>
            </a:r>
            <a:r>
              <a:rPr lang="ar-SA" dirty="0">
                <a:latin typeface="Alexandria SemiBold" pitchFamily="2" charset="-78"/>
                <a:cs typeface="Alexandria SemiBold" pitchFamily="2" charset="-78"/>
              </a:rPr>
              <a:t>: الإعلان الصحفي الإلكتروني يمكن قياس أدائه بسهولة من خلال تحليلات الويب مثل </a:t>
            </a:r>
            <a:r>
              <a:rPr lang="en-US" dirty="0">
                <a:latin typeface="Alexandria SemiBold" pitchFamily="2" charset="-78"/>
                <a:cs typeface="Alexandria SemiBold" pitchFamily="2" charset="-78"/>
              </a:rPr>
              <a:t>Google Analysis</a:t>
            </a:r>
            <a:r>
              <a:rPr lang="ar-SA" dirty="0">
                <a:latin typeface="Alexandria SemiBold" pitchFamily="2" charset="-78"/>
                <a:cs typeface="Alexandria SemiBold" pitchFamily="2" charset="-78"/>
              </a:rPr>
              <a:t> التي توفر بيانات حول التفاعل مع الإعلان مثل النقرات والمشاركة، بينما يصعب قياس فعالية الإعلانات الصحف المطبوعة بدقة، وغالباً ما تعتمد على التقديرات.</a:t>
            </a:r>
          </a:p>
          <a:p>
            <a:pPr marL="342900" indent="-342900" algn="r" rtl="1">
              <a:lnSpc>
                <a:spcPct val="150000"/>
              </a:lnSpc>
              <a:buFont typeface="+mj-lt"/>
              <a:buAutoNum type="arabicPeriod" startAt="8"/>
            </a:pPr>
            <a:r>
              <a:rPr lang="ar-SA" dirty="0">
                <a:solidFill>
                  <a:schemeClr val="accent1">
                    <a:lumMod val="75000"/>
                  </a:schemeClr>
                </a:solidFill>
                <a:latin typeface="Alexandria SemiBold" pitchFamily="2" charset="-78"/>
                <a:cs typeface="Alexandria SemiBold" pitchFamily="2" charset="-78"/>
              </a:rPr>
              <a:t>السرعة : </a:t>
            </a:r>
            <a:r>
              <a:rPr lang="ar-SA" dirty="0">
                <a:latin typeface="Alexandria SemiBold" pitchFamily="2" charset="-78"/>
                <a:cs typeface="Alexandria SemiBold" pitchFamily="2" charset="-78"/>
              </a:rPr>
              <a:t>الإعلان الإلكتروني يتم نشره بسرعة، أما الإعلانات المطبوعة فغالباً ما تتطلب وقتاً أطول في الإنتاج والنشر .</a:t>
            </a:r>
            <a:r>
              <a:rPr lang="ar-EG"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endParaRPr lang="ar-SA"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p:cNvPicPr>
            <a:picLocks noChangeAspect="1"/>
          </p:cNvPicPr>
          <p:nvPr/>
        </p:nvPicPr>
        <p:blipFill rotWithShape="1">
          <a:blip r:embed="rId4">
            <a:extLst>
              <a:ext uri="{28A0092B-C50C-407E-A947-70E740481C1C}">
                <a14:useLocalDpi xmlns:a14="http://schemas.microsoft.com/office/drawing/2010/main" val="0"/>
              </a:ext>
            </a:extLst>
          </a:blip>
          <a:srcRect l="54723" t="15309" r="8194" b="43704"/>
          <a:stretch/>
        </p:blipFill>
        <p:spPr>
          <a:xfrm>
            <a:off x="84188" y="2680533"/>
            <a:ext cx="2806009" cy="2810933"/>
          </a:xfrm>
          <a:prstGeom prst="rect">
            <a:avLst/>
          </a:prstGeom>
        </p:spPr>
      </p:pic>
    </p:spTree>
    <p:extLst>
      <p:ext uri="{BB962C8B-B14F-4D97-AF65-F5344CB8AC3E}">
        <p14:creationId xmlns:p14="http://schemas.microsoft.com/office/powerpoint/2010/main" val="42057264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92000"/>
            <a:lum/>
          </a:blip>
          <a:srcRect/>
          <a:stretch>
            <a:fillRect/>
          </a:stretch>
        </a:blipFill>
        <a:effectLst/>
      </p:bgPr>
    </p:bg>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246077" y="1980523"/>
            <a:ext cx="5216559" cy="444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590181" y="1829847"/>
            <a:ext cx="5856752" cy="444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92703" y="10824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41544" y="1150043"/>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75841" y="136818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497160" y="1306757"/>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أهمية الإعلان الصحفي</a:t>
            </a:r>
            <a:endParaRPr lang="en-US" sz="28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050976E4-0CF2-BA00-34CA-2F9419409B9E}"/>
              </a:ext>
            </a:extLst>
          </p:cNvPr>
          <p:cNvSpPr txBox="1"/>
          <p:nvPr/>
        </p:nvSpPr>
        <p:spPr>
          <a:xfrm>
            <a:off x="5590181" y="1901382"/>
            <a:ext cx="5688509"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إن الإعلان ذو صلة قوية بالمجتمع؛ إذ يمثل العلاقة بين أفراد المجتمع وهم المعلنون والمستهلكون الحاليون والمرتقبون (المحتملون). كما يتأثر الإعلان بالمجتمع ويؤثر فيه، فهو يناسب ظروف وعادات وتقاليد وقيم المجتمع. فالإعلان السيء يضر بالمجتمع، أما الإعلان الجيد والهادف يقدم خدمة إنسانية كبيرة . وتتمثل أهمية الإعلان الصحفي في محورين هما:</a:t>
            </a:r>
          </a:p>
          <a:p>
            <a:pPr marL="342900" indent="-342900" algn="r" rtl="1">
              <a:lnSpc>
                <a:spcPct val="150000"/>
              </a:lnSpc>
              <a:buFont typeface="+mj-lt"/>
              <a:buAutoNum type="arabicPeriod"/>
            </a:pPr>
            <a:r>
              <a:rPr lang="ar-SA" dirty="0">
                <a:latin typeface="Alexandria SemiBold" pitchFamily="2" charset="-78"/>
                <a:cs typeface="Alexandria SemiBold" pitchFamily="2" charset="-78"/>
              </a:rPr>
              <a:t>أهمية الإعلان الاجتماعية</a:t>
            </a:r>
          </a:p>
          <a:p>
            <a:pPr marL="342900" indent="-342900" algn="r" rtl="1">
              <a:lnSpc>
                <a:spcPct val="150000"/>
              </a:lnSpc>
              <a:buFont typeface="+mj-lt"/>
              <a:buAutoNum type="arabicPeriod"/>
            </a:pPr>
            <a:r>
              <a:rPr lang="ar-SA" dirty="0">
                <a:latin typeface="Alexandria SemiBold" pitchFamily="2" charset="-78"/>
                <a:cs typeface="Alexandria SemiBold" pitchFamily="2" charset="-78"/>
              </a:rPr>
              <a:t>أهمية الإعلان الاقتصادية</a:t>
            </a:r>
          </a:p>
        </p:txBody>
      </p:sp>
      <p:pic>
        <p:nvPicPr>
          <p:cNvPr id="13" name="Picture 12"/>
          <p:cNvPicPr>
            <a:picLocks noChangeAspect="1"/>
          </p:cNvPicPr>
          <p:nvPr/>
        </p:nvPicPr>
        <p:blipFill rotWithShape="1">
          <a:blip r:embed="rId6">
            <a:clrChange>
              <a:clrFrom>
                <a:srgbClr val="F9F9F8"/>
              </a:clrFrom>
              <a:clrTo>
                <a:srgbClr val="F9F9F8">
                  <a:alpha val="0"/>
                </a:srgbClr>
              </a:clrTo>
            </a:clrChange>
            <a:extLst>
              <a:ext uri="{28A0092B-C50C-407E-A947-70E740481C1C}">
                <a14:useLocalDpi xmlns:a14="http://schemas.microsoft.com/office/drawing/2010/main" val="0"/>
              </a:ext>
            </a:extLst>
          </a:blip>
          <a:srcRect l="16819" r="5850"/>
          <a:stretch/>
        </p:blipFill>
        <p:spPr>
          <a:xfrm>
            <a:off x="86807" y="2183021"/>
            <a:ext cx="5535098" cy="4305291"/>
          </a:xfrm>
          <a:prstGeom prst="rect">
            <a:avLst/>
          </a:prstGeom>
        </p:spPr>
      </p:pic>
      <p:sp>
        <p:nvSpPr>
          <p:cNvPr id="2" name="TextBox 1"/>
          <p:cNvSpPr txBox="1"/>
          <p:nvPr/>
        </p:nvSpPr>
        <p:spPr>
          <a:xfrm>
            <a:off x="3934484" y="3559614"/>
            <a:ext cx="865415" cy="400110"/>
          </a:xfrm>
          <a:prstGeom prst="rect">
            <a:avLst/>
          </a:prstGeom>
          <a:noFill/>
        </p:spPr>
        <p:txBody>
          <a:bodyPr wrap="square" rtlCol="1">
            <a:spAutoFit/>
          </a:bodyPr>
          <a:lstStyle/>
          <a:p>
            <a:pPr algn="ctr"/>
            <a:r>
              <a:rPr lang="ar-SA" sz="2000" dirty="0">
                <a:solidFill>
                  <a:srgbClr val="FF0000"/>
                </a:solidFill>
                <a:latin typeface="Al-Mohanad Extra Bold" panose="02060603050605020204" pitchFamily="18" charset="-78"/>
                <a:cs typeface="Al-Mohanad Extra Bold" panose="02060603050605020204" pitchFamily="18" charset="-78"/>
              </a:rPr>
              <a:t>(1)</a:t>
            </a:r>
          </a:p>
        </p:txBody>
      </p:sp>
      <p:pic>
        <p:nvPicPr>
          <p:cNvPr id="8" name="Recorded Sound">
            <a:hlinkClick r:id="" action="ppaction://media"/>
            <a:extLst>
              <a:ext uri="{FF2B5EF4-FFF2-40B4-BE49-F238E27FC236}">
                <a16:creationId xmlns:a16="http://schemas.microsoft.com/office/drawing/2014/main" id="{79DE2BEC-3C76-7F7C-026E-F8792857BC5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36323" y="5878712"/>
            <a:ext cx="609600" cy="609600"/>
          </a:xfrm>
          <a:prstGeom prst="rect">
            <a:avLst/>
          </a:prstGeom>
        </p:spPr>
      </p:pic>
    </p:spTree>
    <p:extLst>
      <p:ext uri="{BB962C8B-B14F-4D97-AF65-F5344CB8AC3E}">
        <p14:creationId xmlns:p14="http://schemas.microsoft.com/office/powerpoint/2010/main" val="4034138442"/>
      </p:ext>
    </p:extLst>
  </p:cSld>
  <p:clrMapOvr>
    <a:masterClrMapping/>
  </p:clrMapOvr>
  <mc:AlternateContent xmlns:mc="http://schemas.openxmlformats.org/markup-compatibility/2006" xmlns:p14="http://schemas.microsoft.com/office/powerpoint/2010/main">
    <mc:Choice Requires="p14">
      <p:transition spd="slow" p14:dur="1500" advTm="371119">
        <p:split orient="vert"/>
      </p:transition>
    </mc:Choice>
    <mc:Fallback xmlns="">
      <p:transition spd="slow" advTm="371119">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561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mute="1"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6852" y="1701343"/>
            <a:ext cx="9615948"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11212" y="2459860"/>
            <a:ext cx="5890203" cy="3831818"/>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ويعني أن الإعلان يؤثر على أفكار الناس ويُصقل مواهبهم ويُعمق ثقافتهم، ويزيد مستوى وعيهم، فهو يستخدم الحجج والمنطق السليم لاقناع الجمهور المستخدم بشراء السلع والخدمات، وبمتابعة الإعلان يكتسب ويتعلم الناس الكثير منها فيما يتعلق بتركيب السلع المختلفة وتكوينها واستخدامها وفوائدها وتاريخها، وبالتالي يُساهم في تعليم الناس كيف يحافظون على صحتهم ويستثمرون مدخراتهم. </a:t>
            </a:r>
          </a:p>
          <a:p>
            <a:pPr algn="r" rtl="1">
              <a:lnSpc>
                <a:spcPct val="150000"/>
              </a:lnSpc>
            </a:pPr>
            <a:r>
              <a:rPr lang="ar-SA" dirty="0">
                <a:latin typeface="Alexandria SemiBold" pitchFamily="2" charset="-78"/>
                <a:cs typeface="Alexandria SemiBold" pitchFamily="2" charset="-78"/>
              </a:rPr>
              <a:t>مثال: إعلان يوضح طريقة استخدام فرشاة الأسنان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7890386" y="1826686"/>
            <a:ext cx="2911029" cy="461024"/>
          </a:xfrm>
          <a:prstGeom prst="rect">
            <a:avLst/>
          </a:prstGeom>
          <a:solidFill>
            <a:schemeClr val="accent2">
              <a:lumMod val="20000"/>
              <a:lumOff val="80000"/>
            </a:schemeClr>
          </a:solidFill>
          <a:effectLst>
            <a:reflection stA="45000" endPos="0" dir="5400000" sy="-100000" algn="bl" rotWithShape="0"/>
          </a:effectLst>
        </p:spPr>
        <p:txBody>
          <a:bodyPr wrap="square" rtlCol="0">
            <a:spAutoFit/>
          </a:bodyPr>
          <a:lstStyle/>
          <a:p>
            <a:pPr marL="339725" indent="-280988" algn="r" rtl="1">
              <a:lnSpc>
                <a:spcPct val="150000"/>
              </a:lnSpc>
              <a:buFont typeface="+mj-lt"/>
              <a:buAutoNum type="arabicPeriod"/>
              <a:tabLst>
                <a:tab pos="280988" algn="l"/>
              </a:tabLst>
            </a:pPr>
            <a:r>
              <a:rPr lang="ar-SA" b="1" dirty="0">
                <a:latin typeface="Alexandria SemiBold" pitchFamily="2" charset="-78"/>
                <a:cs typeface="Alexandria SemiBold" pitchFamily="2" charset="-78"/>
              </a:rPr>
              <a:t>الإعلان قوة تعليمية</a:t>
            </a:r>
          </a:p>
        </p:txBody>
      </p:sp>
      <p:sp>
        <p:nvSpPr>
          <p:cNvPr id="11" name="TextBox 10">
            <a:extLst>
              <a:ext uri="{FF2B5EF4-FFF2-40B4-BE49-F238E27FC236}">
                <a16:creationId xmlns:a16="http://schemas.microsoft.com/office/drawing/2014/main" id="{F9A80F9F-74DB-1D57-04E8-E20E92A09B0A}"/>
              </a:ext>
            </a:extLst>
          </p:cNvPr>
          <p:cNvSpPr txBox="1"/>
          <p:nvPr/>
        </p:nvSpPr>
        <p:spPr>
          <a:xfrm>
            <a:off x="2346765" y="1160640"/>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أهمية الإعلان الصحفي</a:t>
            </a:r>
            <a:endParaRPr lang="en-US" sz="28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050976E4-0CF2-BA00-34CA-2F9419409B9E}"/>
              </a:ext>
            </a:extLst>
          </p:cNvPr>
          <p:cNvSpPr txBox="1"/>
          <p:nvPr/>
        </p:nvSpPr>
        <p:spPr>
          <a:xfrm>
            <a:off x="1796142" y="5679310"/>
            <a:ext cx="2943685" cy="738664"/>
          </a:xfrm>
          <a:prstGeom prst="rect">
            <a:avLst/>
          </a:prstGeom>
          <a:solidFill>
            <a:schemeClr val="accent2">
              <a:lumMod val="20000"/>
              <a:lumOff val="80000"/>
            </a:schemeClr>
          </a:solidFill>
        </p:spPr>
        <p:txBody>
          <a:bodyPr wrap="square" rtlCol="0">
            <a:spAutoFit/>
          </a:bodyPr>
          <a:lstStyle/>
          <a:p>
            <a:pPr algn="ctr" rtl="1">
              <a:lnSpc>
                <a:spcPct val="150000"/>
              </a:lnSpc>
            </a:pPr>
            <a:r>
              <a:rPr lang="ar-SA" sz="1400" dirty="0">
                <a:latin typeface="Alexandria SemiBold" pitchFamily="2" charset="-78"/>
                <a:cs typeface="Alexandria SemiBold" pitchFamily="2" charset="-78"/>
              </a:rPr>
              <a:t>إعلان لحل مشكلة تبييض البشرة وشد التجاعيد</a:t>
            </a:r>
          </a:p>
        </p:txBody>
      </p:sp>
      <p:pic>
        <p:nvPicPr>
          <p:cNvPr id="2" name="Picture 1"/>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214179" y="2126517"/>
            <a:ext cx="3697033" cy="3457854"/>
          </a:xfrm>
          <a:prstGeom prst="rect">
            <a:avLst/>
          </a:prstGeom>
        </p:spPr>
      </p:pic>
    </p:spTree>
    <p:extLst>
      <p:ext uri="{BB962C8B-B14F-4D97-AF65-F5344CB8AC3E}">
        <p14:creationId xmlns:p14="http://schemas.microsoft.com/office/powerpoint/2010/main" val="40506955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23493" y="1701343"/>
            <a:ext cx="8282353" cy="46994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262994" y="9263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70309" y="102182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482108" y="116897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438847" y="2328352"/>
            <a:ext cx="7973564" cy="3905556"/>
          </a:xfrm>
          <a:prstGeom prst="rect">
            <a:avLst/>
          </a:prstGeom>
          <a:noFill/>
        </p:spPr>
        <p:txBody>
          <a:bodyPr wrap="square" rtlCol="0">
            <a:spAutoFit/>
          </a:bodyPr>
          <a:lstStyle/>
          <a:p>
            <a:pPr algn="r" rtl="1">
              <a:lnSpc>
                <a:spcPct val="150000"/>
              </a:lnSpc>
            </a:pPr>
            <a:r>
              <a:rPr lang="ar-SA" sz="1700" dirty="0">
                <a:latin typeface="Alexandria SemiBold" pitchFamily="2" charset="-78"/>
                <a:cs typeface="Alexandria SemiBold" pitchFamily="2" charset="-78"/>
              </a:rPr>
              <a:t>الإعلان يُساهم في تسهيل مُهمة الحصول على السلع والخدمات لجميع أفراد المجتمع بدون تمييز ، سواء بالنسبة للمستهلكين (الحاليين أو المحتملين) أو </a:t>
            </a:r>
            <a:r>
              <a:rPr lang="ar-EG" sz="1700" dirty="0">
                <a:latin typeface="Alexandria SemiBold" pitchFamily="2" charset="-78"/>
                <a:cs typeface="Alexandria SemiBold" pitchFamily="2" charset="-78"/>
              </a:rPr>
              <a:t>بالنسبة </a:t>
            </a:r>
            <a:r>
              <a:rPr lang="ar-SA" sz="1700" dirty="0">
                <a:latin typeface="Alexandria SemiBold" pitchFamily="2" charset="-78"/>
                <a:cs typeface="Alexandria SemiBold" pitchFamily="2" charset="-78"/>
              </a:rPr>
              <a:t>للتُجار</a:t>
            </a:r>
            <a:r>
              <a:rPr lang="ar-EG" sz="1700" dirty="0">
                <a:latin typeface="Alexandria SemiBold" pitchFamily="2" charset="-78"/>
                <a:cs typeface="Alexandria SemiBold" pitchFamily="2" charset="-78"/>
              </a:rPr>
              <a:t>؛ فالإعلان</a:t>
            </a:r>
            <a:r>
              <a:rPr lang="ar-SA" sz="1700" dirty="0">
                <a:latin typeface="Alexandria SemiBold" pitchFamily="2" charset="-78"/>
                <a:cs typeface="Alexandria SemiBold" pitchFamily="2" charset="-78"/>
              </a:rPr>
              <a:t> يخدم التجار</a:t>
            </a:r>
            <a:r>
              <a:rPr lang="ar-EG" sz="1700" dirty="0">
                <a:latin typeface="Alexandria SemiBold" pitchFamily="2" charset="-78"/>
                <a:cs typeface="Alexandria SemiBold" pitchFamily="2" charset="-78"/>
              </a:rPr>
              <a:t> ــ </a:t>
            </a:r>
            <a:r>
              <a:rPr lang="en-US" sz="1700" dirty="0" err="1">
                <a:latin typeface="Alexandria SemiBold" pitchFamily="2" charset="-78"/>
                <a:cs typeface="Alexandria SemiBold" pitchFamily="2" charset="-78"/>
              </a:rPr>
              <a:t>صغارَهم</a:t>
            </a:r>
            <a:r>
              <a:rPr lang="en-US" sz="1700" dirty="0">
                <a:latin typeface="Alexandria SemiBold" pitchFamily="2" charset="-78"/>
                <a:cs typeface="Alexandria SemiBold" pitchFamily="2" charset="-78"/>
              </a:rPr>
              <a:t> </a:t>
            </a:r>
            <a:r>
              <a:rPr lang="en-US" sz="1700" dirty="0" err="1">
                <a:latin typeface="Alexandria SemiBold" pitchFamily="2" charset="-78"/>
                <a:cs typeface="Alexandria SemiBold" pitchFamily="2" charset="-78"/>
              </a:rPr>
              <a:t>وكبارَهم</a:t>
            </a:r>
            <a:r>
              <a:rPr lang="ar-EG" sz="1700" dirty="0">
                <a:latin typeface="Alexandria SemiBold" pitchFamily="2" charset="-78"/>
                <a:cs typeface="Alexandria SemiBold" pitchFamily="2" charset="-78"/>
              </a:rPr>
              <a:t> ــ و</a:t>
            </a:r>
            <a:r>
              <a:rPr lang="ar-SA" sz="1700" dirty="0">
                <a:latin typeface="Alexandria SemiBold" pitchFamily="2" charset="-78"/>
                <a:cs typeface="Alexandria SemiBold" pitchFamily="2" charset="-78"/>
              </a:rPr>
              <a:t>يساعدهم على البيع والمنافسة</a:t>
            </a:r>
            <a:r>
              <a:rPr lang="ar-EG" sz="1700" dirty="0">
                <a:latin typeface="Alexandria SemiBold" pitchFamily="2" charset="-78"/>
                <a:cs typeface="Alexandria SemiBold" pitchFamily="2" charset="-78"/>
              </a:rPr>
              <a:t> في السوق</a:t>
            </a:r>
            <a:r>
              <a:rPr lang="ar-SA" sz="1700" dirty="0">
                <a:latin typeface="Alexandria SemiBold" pitchFamily="2" charset="-78"/>
                <a:cs typeface="Alexandria SemiBold" pitchFamily="2" charset="-78"/>
              </a:rPr>
              <a:t>. </a:t>
            </a:r>
            <a:endParaRPr lang="ar-EG" sz="1700" dirty="0">
              <a:latin typeface="Alexandria SemiBold" pitchFamily="2" charset="-78"/>
              <a:cs typeface="Alexandria SemiBold" pitchFamily="2" charset="-78"/>
            </a:endParaRPr>
          </a:p>
          <a:p>
            <a:pPr algn="r" rtl="1">
              <a:lnSpc>
                <a:spcPct val="150000"/>
              </a:lnSpc>
            </a:pPr>
            <a:r>
              <a:rPr lang="ar-EG" sz="1700" dirty="0">
                <a:latin typeface="Alexandria SemiBold" pitchFamily="2" charset="-78"/>
                <a:cs typeface="Alexandria SemiBold" pitchFamily="2" charset="-78"/>
              </a:rPr>
              <a:t>كما </a:t>
            </a:r>
            <a:r>
              <a:rPr lang="en-US" sz="1700" dirty="0" err="1">
                <a:latin typeface="Alexandria SemiBold" pitchFamily="2" charset="-78"/>
                <a:cs typeface="Alexandria SemiBold" pitchFamily="2" charset="-78"/>
              </a:rPr>
              <a:t>يُسهِّلُ</a:t>
            </a:r>
            <a:r>
              <a:rPr lang="en-US" sz="1700" dirty="0">
                <a:latin typeface="Alexandria SemiBold" pitchFamily="2" charset="-78"/>
                <a:cs typeface="Alexandria SemiBold" pitchFamily="2" charset="-78"/>
              </a:rPr>
              <a:t> </a:t>
            </a:r>
            <a:r>
              <a:rPr lang="en-US" sz="1700" dirty="0" err="1">
                <a:latin typeface="Alexandria SemiBold" pitchFamily="2" charset="-78"/>
                <a:cs typeface="Alexandria SemiBold" pitchFamily="2" charset="-78"/>
              </a:rPr>
              <a:t>الإعلانُ</a:t>
            </a:r>
            <a:r>
              <a:rPr lang="en-US" sz="1700" dirty="0">
                <a:latin typeface="Alexandria SemiBold" pitchFamily="2" charset="-78"/>
                <a:cs typeface="Alexandria SemiBold" pitchFamily="2" charset="-78"/>
              </a:rPr>
              <a:t> </a:t>
            </a:r>
            <a:r>
              <a:rPr lang="en-US" sz="1700" dirty="0" err="1">
                <a:latin typeface="Alexandria SemiBold" pitchFamily="2" charset="-78"/>
                <a:cs typeface="Alexandria SemiBold" pitchFamily="2" charset="-78"/>
              </a:rPr>
              <a:t>استفادةَ</a:t>
            </a:r>
            <a:r>
              <a:rPr lang="en-US" sz="1700" dirty="0">
                <a:latin typeface="Alexandria SemiBold" pitchFamily="2" charset="-78"/>
                <a:cs typeface="Alexandria SemiBold" pitchFamily="2" charset="-78"/>
              </a:rPr>
              <a:t> </a:t>
            </a:r>
            <a:r>
              <a:rPr lang="ar-EG" sz="1700" dirty="0">
                <a:latin typeface="Alexandria SemiBold" pitchFamily="2" charset="-78"/>
                <a:cs typeface="Alexandria SemiBold" pitchFamily="2" charset="-78"/>
              </a:rPr>
              <a:t>المواطنين</a:t>
            </a:r>
            <a:r>
              <a:rPr lang="ar-SA" sz="1700" dirty="0">
                <a:latin typeface="Alexandria SemiBold" pitchFamily="2" charset="-78"/>
                <a:cs typeface="Alexandria SemiBold" pitchFamily="2" charset="-78"/>
              </a:rPr>
              <a:t> من الخدمات التي تقدمها الدولة، كذلك تتيح لكل فرد يبحث عن عمل أن </a:t>
            </a:r>
            <a:r>
              <a:rPr lang="en-US" sz="1700" dirty="0" err="1">
                <a:latin typeface="Alexandria SemiBold" pitchFamily="2" charset="-78"/>
                <a:cs typeface="Alexandria SemiBold" pitchFamily="2" charset="-78"/>
              </a:rPr>
              <a:t>يطَّلِعَ</a:t>
            </a:r>
            <a:r>
              <a:rPr lang="ar-SA" sz="1700" dirty="0">
                <a:latin typeface="Alexandria SemiBold" pitchFamily="2" charset="-78"/>
                <a:cs typeface="Alexandria SemiBold" pitchFamily="2" charset="-78"/>
              </a:rPr>
              <a:t> على شروط التقدم إلى الوظائف الشاغرة ومكان وجودها أو شروط الحصول على منحة دراسية وطريقة التقديم</a:t>
            </a:r>
            <a:r>
              <a:rPr lang="ar-EG" sz="1700" dirty="0">
                <a:latin typeface="Alexandria SemiBold" pitchFamily="2" charset="-78"/>
                <a:cs typeface="Alexandria SemiBold" pitchFamily="2" charset="-78"/>
              </a:rPr>
              <a:t> عليها</a:t>
            </a:r>
            <a:r>
              <a:rPr lang="ar-SA" sz="1700" dirty="0">
                <a:latin typeface="Alexandria SemiBold" pitchFamily="2" charset="-78"/>
                <a:cs typeface="Alexandria SemiBold" pitchFamily="2" charset="-78"/>
              </a:rPr>
              <a:t>.</a:t>
            </a:r>
            <a:endParaRPr lang="ar-EG" sz="1700" dirty="0">
              <a:latin typeface="Alexandria SemiBold" pitchFamily="2" charset="-78"/>
              <a:cs typeface="Alexandria SemiBold" pitchFamily="2" charset="-78"/>
            </a:endParaRPr>
          </a:p>
          <a:p>
            <a:pPr algn="r" rtl="1">
              <a:lnSpc>
                <a:spcPct val="150000"/>
              </a:lnSpc>
            </a:pPr>
            <a:r>
              <a:rPr lang="ar-EG" sz="1600" dirty="0">
                <a:solidFill>
                  <a:srgbClr val="C00000"/>
                </a:solidFill>
                <a:latin typeface="Alexandria SemiBold" pitchFamily="2" charset="-78"/>
                <a:cs typeface="Alexandria SemiBold" pitchFamily="2" charset="-78"/>
              </a:rPr>
              <a:t>مثال: </a:t>
            </a:r>
            <a:r>
              <a:rPr lang="en-US" sz="1600" dirty="0" err="1">
                <a:solidFill>
                  <a:schemeClr val="accent1">
                    <a:lumMod val="50000"/>
                  </a:schemeClr>
                </a:solidFill>
                <a:latin typeface="Alexandria SemiBold" pitchFamily="2" charset="-78"/>
                <a:cs typeface="Alexandria SemiBold" pitchFamily="2" charset="-78"/>
              </a:rPr>
              <a:t>إعلان</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بنك</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التعمير</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والإسكان</a:t>
            </a:r>
            <a:r>
              <a:rPr lang="ar-EG"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مشوار</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البنك</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بتكة</a:t>
            </a:r>
            <a:r>
              <a:rPr lang="ar-EG"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خلص</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معاملاتك</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البنكية</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أونلاين</a:t>
            </a:r>
            <a:r>
              <a:rPr lang="ar-EG"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فالإعلان</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يتيح</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للمواطن</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في</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أي</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قرية</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أو</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مدينة</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الوصول</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للخدمات</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المالية</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بضغطة</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زر</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دون</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الحاجة</a:t>
            </a:r>
            <a:r>
              <a:rPr lang="en-US" sz="1600" dirty="0">
                <a:solidFill>
                  <a:schemeClr val="accent1">
                    <a:lumMod val="50000"/>
                  </a:schemeClr>
                </a:solidFill>
                <a:latin typeface="Alexandria SemiBold" pitchFamily="2" charset="-78"/>
                <a:cs typeface="Alexandria SemiBold" pitchFamily="2" charset="-78"/>
              </a:rPr>
              <a:t> </a:t>
            </a:r>
            <a:r>
              <a:rPr lang="en-US" sz="1600" dirty="0" err="1">
                <a:solidFill>
                  <a:schemeClr val="accent1">
                    <a:lumMod val="50000"/>
                  </a:schemeClr>
                </a:solidFill>
                <a:latin typeface="Alexandria SemiBold" pitchFamily="2" charset="-78"/>
                <a:cs typeface="Alexandria SemiBold" pitchFamily="2" charset="-78"/>
              </a:rPr>
              <a:t>للسفر</a:t>
            </a:r>
            <a:r>
              <a:rPr lang="en-US" sz="1600" dirty="0">
                <a:solidFill>
                  <a:schemeClr val="accent1">
                    <a:lumMod val="50000"/>
                  </a:schemeClr>
                </a:solidFill>
                <a:latin typeface="Alexandria SemiBold" pitchFamily="2" charset="-78"/>
                <a:cs typeface="Alexandria SemiBold" pitchFamily="2" charset="-78"/>
              </a:rPr>
              <a:t>.</a:t>
            </a:r>
            <a:endParaRPr lang="ar-SA" sz="1600" dirty="0">
              <a:solidFill>
                <a:schemeClr val="accent1">
                  <a:lumMod val="50000"/>
                </a:schemeClr>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6093924" y="1826686"/>
            <a:ext cx="5182280" cy="461024"/>
          </a:xfrm>
          <a:prstGeom prst="rect">
            <a:avLst/>
          </a:prstGeom>
          <a:solidFill>
            <a:schemeClr val="accent2">
              <a:lumMod val="20000"/>
              <a:lumOff val="80000"/>
            </a:schemeClr>
          </a:solidFill>
          <a:effectLst>
            <a:reflection stA="45000" endPos="0" dir="5400000" sy="-100000" algn="bl" rotWithShape="0"/>
          </a:effectLst>
        </p:spPr>
        <p:txBody>
          <a:bodyPr wrap="square" rtlCol="0">
            <a:spAutoFit/>
          </a:bodyPr>
          <a:lstStyle/>
          <a:p>
            <a:pPr marL="342900" indent="-342900" algn="r" rtl="1">
              <a:lnSpc>
                <a:spcPct val="150000"/>
              </a:lnSpc>
              <a:buFont typeface="+mj-lt"/>
              <a:buAutoNum type="arabicPeriod" startAt="2"/>
            </a:pPr>
            <a:r>
              <a:rPr lang="ar-EG" dirty="0">
                <a:latin typeface="Alexandria SemiBold" pitchFamily="2" charset="-78"/>
                <a:cs typeface="Alexandria SemiBold" pitchFamily="2" charset="-78"/>
              </a:rPr>
              <a:t>يساعد على تكافؤ الفرص بين أفراد المجتمع</a:t>
            </a:r>
          </a:p>
        </p:txBody>
      </p:sp>
      <p:sp>
        <p:nvSpPr>
          <p:cNvPr id="11" name="TextBox 10">
            <a:extLst>
              <a:ext uri="{FF2B5EF4-FFF2-40B4-BE49-F238E27FC236}">
                <a16:creationId xmlns:a16="http://schemas.microsoft.com/office/drawing/2014/main" id="{F9A80F9F-74DB-1D57-04E8-E20E92A09B0A}"/>
              </a:ext>
            </a:extLst>
          </p:cNvPr>
          <p:cNvSpPr txBox="1"/>
          <p:nvPr/>
        </p:nvSpPr>
        <p:spPr>
          <a:xfrm>
            <a:off x="3561926" y="1160640"/>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أهمية الإعلان الصحفي</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66193"/>
            <a:ext cx="3323493" cy="4477215"/>
          </a:xfrm>
          <a:prstGeom prst="rect">
            <a:avLst/>
          </a:prstGeom>
          <a:ln>
            <a:solidFill>
              <a:schemeClr val="tx1"/>
            </a:solidFill>
          </a:ln>
        </p:spPr>
      </p:pic>
    </p:spTree>
    <p:extLst>
      <p:ext uri="{BB962C8B-B14F-4D97-AF65-F5344CB8AC3E}">
        <p14:creationId xmlns:p14="http://schemas.microsoft.com/office/powerpoint/2010/main" val="260625973"/>
      </p:ext>
    </p:extLst>
  </p:cSld>
  <p:clrMapOvr>
    <a:masterClrMapping/>
  </p:clrMapOvr>
  <mc:AlternateContent xmlns:mc="http://schemas.openxmlformats.org/markup-compatibility/2006" xmlns:p14="http://schemas.microsoft.com/office/powerpoint/2010/main">
    <mc:Choice Requires="p14">
      <p:transition spd="slow" p14:dur="1500" advTm="319593">
        <p:split orient="vert"/>
      </p:transition>
    </mc:Choice>
    <mc:Fallback xmlns="">
      <p:transition spd="slow" advTm="319593">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22246" y="1976719"/>
            <a:ext cx="6301185" cy="43537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261216" y="2788470"/>
            <a:ext cx="6168784" cy="3369512"/>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إن الإعلان يُسهل للأفراد الحصول على السلع والخدمات بأسهل الطرق والأسعار المُناسبة، موفراً بذلك الجهد الكبير الذي يبذلوه في البحث عن السلع أو الخدمات.</a:t>
            </a:r>
          </a:p>
          <a:p>
            <a:pPr algn="r" rtl="1">
              <a:lnSpc>
                <a:spcPct val="150000"/>
              </a:lnSpc>
            </a:pPr>
            <a:r>
              <a:rPr lang="ar-EG" dirty="0">
                <a:solidFill>
                  <a:schemeClr val="tx2"/>
                </a:solidFill>
                <a:latin typeface="Alexandria SemiBold" pitchFamily="2" charset="-78"/>
                <a:cs typeface="Alexandria SemiBold" pitchFamily="2" charset="-78"/>
              </a:rPr>
              <a:t>أمثلة تطبيقية</a:t>
            </a:r>
            <a:r>
              <a:rPr lang="ar-SA" dirty="0">
                <a:latin typeface="Alexandria SemiBold" pitchFamily="2" charset="-78"/>
                <a:cs typeface="Alexandria SemiBold" pitchFamily="2" charset="-78"/>
              </a:rPr>
              <a:t>: </a:t>
            </a:r>
            <a:endParaRPr lang="ar-EG" dirty="0">
              <a:latin typeface="Alexandria SemiBold" pitchFamily="2" charset="-78"/>
              <a:cs typeface="Alexandria SemiBold" pitchFamily="2" charset="-78"/>
            </a:endParaRPr>
          </a:p>
          <a:p>
            <a:pPr marL="285750" indent="-285750" algn="r" rtl="1">
              <a:lnSpc>
                <a:spcPct val="150000"/>
              </a:lnSpc>
              <a:buFont typeface="Arial" panose="020B0604020202020204" pitchFamily="34" charset="0"/>
              <a:buChar char="•"/>
            </a:pPr>
            <a:r>
              <a:rPr lang="ar-SA" dirty="0">
                <a:latin typeface="Alexandria SemiBold" pitchFamily="2" charset="-78"/>
                <a:cs typeface="Alexandria SemiBold" pitchFamily="2" charset="-78"/>
              </a:rPr>
              <a:t>إعلانات حجز تذاكر رحلات الطيران والفنادق من خلال تطبيقات أو مواقع الشركات مثل: </a:t>
            </a:r>
            <a:r>
              <a:rPr lang="en-US" dirty="0">
                <a:solidFill>
                  <a:schemeClr val="tx2"/>
                </a:solidFill>
                <a:latin typeface="Alexandria SemiBold" pitchFamily="2" charset="-78"/>
                <a:cs typeface="Alexandria SemiBold" pitchFamily="2" charset="-78"/>
              </a:rPr>
              <a:t>Booking</a:t>
            </a:r>
            <a:r>
              <a:rPr lang="ar-EG" dirty="0">
                <a:solidFill>
                  <a:schemeClr val="tx2"/>
                </a:solidFill>
                <a:latin typeface="Alexandria SemiBold" pitchFamily="2" charset="-78"/>
                <a:cs typeface="Alexandria SemiBold" pitchFamily="2" charset="-78"/>
              </a:rPr>
              <a:t>.</a:t>
            </a:r>
          </a:p>
          <a:p>
            <a:pPr marL="285750" indent="-285750" algn="r" rtl="1">
              <a:lnSpc>
                <a:spcPct val="150000"/>
              </a:lnSpc>
              <a:buFont typeface="Arial" panose="020B0604020202020204" pitchFamily="34" charset="0"/>
              <a:buChar char="•"/>
            </a:pP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إ</a:t>
            </a:r>
            <a:r>
              <a:rPr lang="ar-SA" dirty="0">
                <a:latin typeface="Alexandria SemiBold" pitchFamily="2" charset="-78"/>
                <a:cs typeface="Alexandria SemiBold" pitchFamily="2" charset="-78"/>
              </a:rPr>
              <a:t>علان</a:t>
            </a:r>
            <a:r>
              <a:rPr lang="ar-EG" dirty="0">
                <a:latin typeface="Alexandria SemiBold" pitchFamily="2" charset="-78"/>
                <a:cs typeface="Alexandria SemiBold" pitchFamily="2" charset="-78"/>
              </a:rPr>
              <a:t> شركة</a:t>
            </a:r>
            <a:r>
              <a:rPr lang="ar-SA" dirty="0">
                <a:latin typeface="Alexandria SemiBold" pitchFamily="2" charset="-78"/>
                <a:cs typeface="Alexandria SemiBold" pitchFamily="2" charset="-78"/>
              </a:rPr>
              <a:t> </a:t>
            </a:r>
            <a:r>
              <a:rPr lang="ar-SA" dirty="0">
                <a:solidFill>
                  <a:schemeClr val="tx2"/>
                </a:solidFill>
                <a:latin typeface="Alexandria SemiBold" pitchFamily="2" charset="-78"/>
                <a:cs typeface="Alexandria SemiBold" pitchFamily="2" charset="-78"/>
              </a:rPr>
              <a:t>مصر للطيران </a:t>
            </a:r>
            <a:r>
              <a:rPr lang="ar-SA" dirty="0">
                <a:latin typeface="Alexandria SemiBold" pitchFamily="2" charset="-78"/>
                <a:cs typeface="Alexandria SemiBold" pitchFamily="2" charset="-78"/>
              </a:rPr>
              <a:t>الذي يتيح عبر تطبيق الشركة إمكانية </a:t>
            </a:r>
            <a:r>
              <a:rPr lang="ar-EG" dirty="0">
                <a:latin typeface="Alexandria SemiBold" pitchFamily="2" charset="-78"/>
                <a:cs typeface="Alexandria SemiBold" pitchFamily="2" charset="-78"/>
              </a:rPr>
              <a:t>ال</a:t>
            </a:r>
            <a:r>
              <a:rPr lang="ar-SA" dirty="0">
                <a:latin typeface="Alexandria SemiBold" pitchFamily="2" charset="-78"/>
                <a:cs typeface="Alexandria SemiBold" pitchFamily="2" charset="-78"/>
              </a:rPr>
              <a:t>تتبع </a:t>
            </a:r>
            <a:r>
              <a:rPr lang="ar-EG" dirty="0">
                <a:latin typeface="Alexandria SemiBold" pitchFamily="2" charset="-78"/>
                <a:cs typeface="Alexandria SemiBold" pitchFamily="2" charset="-78"/>
              </a:rPr>
              <a:t>الفوري ل</a:t>
            </a:r>
            <a:r>
              <a:rPr lang="ar-SA" dirty="0">
                <a:latin typeface="Alexandria SemiBold" pitchFamily="2" charset="-78"/>
                <a:cs typeface="Alexandria SemiBold" pitchFamily="2" charset="-78"/>
              </a:rPr>
              <a:t>لأمتعة.</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7430859" y="2134569"/>
            <a:ext cx="3840176" cy="507831"/>
          </a:xfrm>
          <a:prstGeom prst="rect">
            <a:avLst/>
          </a:prstGeom>
          <a:solidFill>
            <a:schemeClr val="accent2">
              <a:lumMod val="20000"/>
              <a:lumOff val="80000"/>
            </a:schemeClr>
          </a:solidFill>
          <a:effectLst>
            <a:reflection stA="45000" endPos="0" dir="5400000" sy="-100000" algn="bl" rotWithShape="0"/>
          </a:effectLst>
        </p:spPr>
        <p:txBody>
          <a:bodyPr wrap="square" rtlCol="0">
            <a:spAutoFit/>
          </a:bodyPr>
          <a:lstStyle/>
          <a:p>
            <a:pPr marL="342900" indent="-342900" algn="r" rtl="1">
              <a:lnSpc>
                <a:spcPct val="150000"/>
              </a:lnSpc>
              <a:buFont typeface="+mj-lt"/>
              <a:buAutoNum type="arabicPeriod" startAt="3"/>
            </a:pPr>
            <a:r>
              <a:rPr lang="ar-EG" dirty="0">
                <a:latin typeface="Alexandria SemiBold" pitchFamily="2" charset="-78"/>
                <a:cs typeface="Alexandria SemiBold" pitchFamily="2" charset="-78"/>
              </a:rPr>
              <a:t>الإعلان يوفر جهد ووقت الافراد</a:t>
            </a:r>
          </a:p>
        </p:txBody>
      </p:sp>
      <p:sp>
        <p:nvSpPr>
          <p:cNvPr id="11" name="TextBox 10">
            <a:extLst>
              <a:ext uri="{FF2B5EF4-FFF2-40B4-BE49-F238E27FC236}">
                <a16:creationId xmlns:a16="http://schemas.microsoft.com/office/drawing/2014/main" id="{F9A80F9F-74DB-1D57-04E8-E20E92A09B0A}"/>
              </a:ext>
            </a:extLst>
          </p:cNvPr>
          <p:cNvSpPr txBox="1"/>
          <p:nvPr/>
        </p:nvSpPr>
        <p:spPr>
          <a:xfrm>
            <a:off x="2398812" y="1287884"/>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أهمية الإعلان الصحفي</a:t>
            </a:r>
            <a:endParaRPr lang="en-US" sz="2800" b="1" dirty="0">
              <a:solidFill>
                <a:srgbClr val="C00000"/>
              </a:solidFill>
              <a:latin typeface="Alexandria ExtraBold" pitchFamily="2" charset="-78"/>
              <a:cs typeface="Alexandria ExtraBold" pitchFamily="2" charset="-78"/>
            </a:endParaRPr>
          </a:p>
        </p:txBody>
      </p:sp>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5468" y="2101395"/>
            <a:ext cx="5125748" cy="3909937"/>
          </a:xfrm>
          <a:prstGeom prst="rect">
            <a:avLst/>
          </a:prstGeom>
        </p:spPr>
      </p:pic>
    </p:spTree>
    <p:extLst>
      <p:ext uri="{BB962C8B-B14F-4D97-AF65-F5344CB8AC3E}">
        <p14:creationId xmlns:p14="http://schemas.microsoft.com/office/powerpoint/2010/main" val="3564412187"/>
      </p:ext>
    </p:extLst>
  </p:cSld>
  <p:clrMapOvr>
    <a:masterClrMapping/>
  </p:clrMapOvr>
  <mc:AlternateContent xmlns:mc="http://schemas.openxmlformats.org/markup-compatibility/2006" xmlns:p14="http://schemas.microsoft.com/office/powerpoint/2010/main">
    <mc:Choice Requires="p14">
      <p:transition spd="slow" p14:dur="1500" advTm="103291">
        <p:split orient="vert"/>
      </p:transition>
    </mc:Choice>
    <mc:Fallback xmlns="">
      <p:transition spd="slow" advTm="103291">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81045" y="1846909"/>
            <a:ext cx="8461225" cy="4445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5" y="1160640"/>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أهمية الإعلان الصحفي</a:t>
            </a:r>
            <a:endParaRPr lang="en-US" sz="2800" b="1" dirty="0">
              <a:solidFill>
                <a:srgbClr val="C00000"/>
              </a:solidFill>
              <a:latin typeface="Alexandria ExtraBold" pitchFamily="2" charset="-78"/>
              <a:cs typeface="Alexandria Extra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7779330" y="1949109"/>
            <a:ext cx="3441970" cy="507831"/>
          </a:xfrm>
          <a:prstGeom prst="rect">
            <a:avLst/>
          </a:prstGeom>
          <a:solidFill>
            <a:schemeClr val="accent2">
              <a:lumMod val="20000"/>
              <a:lumOff val="80000"/>
            </a:schemeClr>
          </a:solidFill>
          <a:effectLst>
            <a:reflection stA="45000" endPos="0" dir="5400000" sy="-100000" algn="bl" rotWithShape="0"/>
          </a:effectLst>
        </p:spPr>
        <p:txBody>
          <a:bodyPr wrap="square" rtlCol="0">
            <a:spAutoFit/>
          </a:bodyPr>
          <a:lstStyle/>
          <a:p>
            <a:pPr marL="342900" indent="-342900" algn="r" rtl="1">
              <a:lnSpc>
                <a:spcPct val="150000"/>
              </a:lnSpc>
              <a:buFont typeface="+mj-lt"/>
              <a:buAutoNum type="arabicPeriod" startAt="4"/>
            </a:pPr>
            <a:r>
              <a:rPr lang="ar-EG" dirty="0">
                <a:latin typeface="Alexandria SemiBold" pitchFamily="2" charset="-78"/>
                <a:cs typeface="Alexandria SemiBold" pitchFamily="2" charset="-78"/>
              </a:rPr>
              <a:t>الإعلان يغرس عادات جديدة</a:t>
            </a:r>
          </a:p>
        </p:txBody>
      </p:sp>
      <p:sp>
        <p:nvSpPr>
          <p:cNvPr id="15" name="TextBox 14">
            <a:extLst>
              <a:ext uri="{FF2B5EF4-FFF2-40B4-BE49-F238E27FC236}">
                <a16:creationId xmlns:a16="http://schemas.microsoft.com/office/drawing/2014/main" id="{050976E4-0CF2-BA00-34CA-2F9419409B9E}"/>
              </a:ext>
            </a:extLst>
          </p:cNvPr>
          <p:cNvSpPr txBox="1"/>
          <p:nvPr/>
        </p:nvSpPr>
        <p:spPr>
          <a:xfrm>
            <a:off x="3181045" y="2469072"/>
            <a:ext cx="8419169" cy="3831818"/>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يُساهم الإعلان في إيجاد عادات مُفيدة لأفراد المجتمع، وذلك نتيجة استعمال الأفراد المتكرر للسلع المُعلن عنها، تنشأ عندهم عادات جديدة، تزداد رسوخاً كلما زاد تكرار الاستعمال.</a:t>
            </a:r>
          </a:p>
          <a:p>
            <a:pPr algn="r" rtl="1">
              <a:lnSpc>
                <a:spcPct val="150000"/>
              </a:lnSpc>
            </a:pPr>
            <a:r>
              <a:rPr lang="ar-SA" dirty="0">
                <a:solidFill>
                  <a:srgbClr val="002060"/>
                </a:solidFill>
                <a:latin typeface="Alexandria SemiBold" pitchFamily="2" charset="-78"/>
                <a:cs typeface="Alexandria SemiBold" pitchFamily="2" charset="-78"/>
              </a:rPr>
              <a:t>مثال: </a:t>
            </a:r>
            <a:r>
              <a:rPr lang="ar-SA" dirty="0">
                <a:latin typeface="Alexandria SemiBold" pitchFamily="2" charset="-78"/>
                <a:cs typeface="Alexandria SemiBold" pitchFamily="2" charset="-78"/>
              </a:rPr>
              <a:t>عادات تنظيف الأسنان صباحاً ومساءاً بالفرشاة ومعجون الأسنان ، أو إعلانات غسل الشعر بالشامبو . وإعلانات شركة "نستله" للنسكافيه  </a:t>
            </a:r>
            <a:r>
              <a:rPr lang="ar-SA" dirty="0">
                <a:solidFill>
                  <a:srgbClr val="880002"/>
                </a:solidFill>
                <a:latin typeface="Alexandria SemiBold" pitchFamily="2" charset="-78"/>
                <a:cs typeface="Alexandria SemiBold" pitchFamily="2" charset="-78"/>
              </a:rPr>
              <a:t>«يومك يبدأ مع نسكافيه » </a:t>
            </a:r>
            <a:r>
              <a:rPr lang="ar-SA" dirty="0">
                <a:latin typeface="Alexandria SemiBold" pitchFamily="2" charset="-78"/>
                <a:cs typeface="Alexandria SemiBold" pitchFamily="2" charset="-78"/>
              </a:rPr>
              <a:t>التي غرست عادة تناول النسكافيه صباحاً من خلال ربط منتج نسكافيه بمشاعر إيجابية والنشاط؛ مما يجعل النسكافيه جزء من الروتين اليومي للمستهلكين، وبالتالي تشجع </a:t>
            </a:r>
            <a:r>
              <a:rPr lang="ar-EG" dirty="0">
                <a:latin typeface="Alexandria SemiBold" pitchFamily="2" charset="-78"/>
                <a:cs typeface="Alexandria SemiBold" pitchFamily="2" charset="-78"/>
              </a:rPr>
              <a:t>المستهلكين على بدء يومهم بفنجان من نسكافيه، مما ي</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عزز استهلاك المنتج</a:t>
            </a:r>
            <a:r>
              <a:rPr lang="en-US" dirty="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871" y="2469072"/>
            <a:ext cx="3119117" cy="3474528"/>
          </a:xfrm>
          <a:prstGeom prst="rect">
            <a:avLst/>
          </a:prstGeom>
        </p:spPr>
      </p:pic>
    </p:spTree>
    <p:extLst>
      <p:ext uri="{BB962C8B-B14F-4D97-AF65-F5344CB8AC3E}">
        <p14:creationId xmlns:p14="http://schemas.microsoft.com/office/powerpoint/2010/main" val="4059183544"/>
      </p:ext>
    </p:extLst>
  </p:cSld>
  <p:clrMapOvr>
    <a:masterClrMapping/>
  </p:clrMapOvr>
  <mc:AlternateContent xmlns:mc="http://schemas.openxmlformats.org/markup-compatibility/2006" xmlns:p14="http://schemas.microsoft.com/office/powerpoint/2010/main">
    <mc:Choice Requires="p14">
      <p:transition spd="slow" p14:dur="1500" advTm="194221">
        <p:split orient="vert"/>
      </p:transition>
    </mc:Choice>
    <mc:Fallback xmlns="">
      <p:transition spd="slow" advTm="194221">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51537" y="1693454"/>
            <a:ext cx="9166192"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180273" y="2420942"/>
            <a:ext cx="5829299" cy="2585323"/>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إن الإعلان يُساهم في التقارب بين طبقات المجتمع الواحد .كما يعمل على التقارب بين المجتمعات المختلفة ويحقق الاتصال بين الشعوب؛ وذلك لأنه ينقل عادات وثقافات الدول، وينشر أساليب الحياة الأفضل بين الدول وينقل وجهات النظر وأساليب التفكير والفنون والحضارات بين الأمم.</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5325756" y="1826686"/>
            <a:ext cx="5475659" cy="461024"/>
          </a:xfrm>
          <a:prstGeom prst="rect">
            <a:avLst/>
          </a:prstGeom>
          <a:solidFill>
            <a:schemeClr val="accent2">
              <a:lumMod val="20000"/>
              <a:lumOff val="80000"/>
            </a:schemeClr>
          </a:solidFill>
          <a:effectLst>
            <a:reflection stA="45000" endPos="0" dir="5400000" sy="-100000" algn="bl" rotWithShape="0"/>
          </a:effectLst>
        </p:spPr>
        <p:txBody>
          <a:bodyPr wrap="square" rtlCol="0">
            <a:spAutoFit/>
          </a:bodyPr>
          <a:lstStyle/>
          <a:p>
            <a:pPr marL="342900" indent="-342900" algn="r" rtl="1">
              <a:lnSpc>
                <a:spcPct val="150000"/>
              </a:lnSpc>
              <a:buFont typeface="+mj-lt"/>
              <a:buAutoNum type="arabicPeriod" startAt="5"/>
            </a:pPr>
            <a:r>
              <a:rPr lang="ar-EG" dirty="0">
                <a:latin typeface="Alexandria SemiBold" pitchFamily="2" charset="-78"/>
                <a:cs typeface="Alexandria SemiBold" pitchFamily="2" charset="-78"/>
              </a:rPr>
              <a:t>الإعلان </a:t>
            </a:r>
            <a:r>
              <a:rPr lang="ar-SA" dirty="0">
                <a:latin typeface="Alexandria SemiBold" pitchFamily="2" charset="-78"/>
                <a:cs typeface="Alexandria SemiBold" pitchFamily="2" charset="-78"/>
              </a:rPr>
              <a:t>يعمل على </a:t>
            </a:r>
            <a:r>
              <a:rPr lang="ar-EG" dirty="0">
                <a:latin typeface="Alexandria SemiBold" pitchFamily="2" charset="-78"/>
                <a:cs typeface="Alexandria SemiBold" pitchFamily="2" charset="-78"/>
              </a:rPr>
              <a:t>التقارب بين الأمم</a:t>
            </a:r>
            <a:r>
              <a:rPr lang="ar-SA" dirty="0">
                <a:latin typeface="Alexandria SemiBold" pitchFamily="2" charset="-78"/>
                <a:cs typeface="Alexandria SemiBold" pitchFamily="2" charset="-78"/>
              </a:rPr>
              <a:t> والشعوب</a:t>
            </a:r>
            <a:endParaRPr lang="ar-EG" dirty="0">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346765" y="1160640"/>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أهمية الإعلان الصحفي</a:t>
            </a:r>
            <a:endParaRPr lang="en-US" sz="28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050976E4-0CF2-BA00-34CA-2F9419409B9E}"/>
              </a:ext>
            </a:extLst>
          </p:cNvPr>
          <p:cNvSpPr txBox="1"/>
          <p:nvPr/>
        </p:nvSpPr>
        <p:spPr>
          <a:xfrm>
            <a:off x="2024743" y="4934811"/>
            <a:ext cx="9192986" cy="1200329"/>
          </a:xfrm>
          <a:prstGeom prst="rect">
            <a:avLst/>
          </a:prstGeom>
          <a:solidFill>
            <a:schemeClr val="bg1"/>
          </a:solidFill>
          <a:ln>
            <a:noFill/>
          </a:ln>
        </p:spPr>
        <p:txBody>
          <a:bodyPr wrap="square" rtlCol="0">
            <a:spAutoFit/>
          </a:bodyPr>
          <a:lstStyle/>
          <a:p>
            <a:pPr algn="r" rtl="1">
              <a:lnSpc>
                <a:spcPct val="150000"/>
              </a:lnSpc>
            </a:pPr>
            <a:r>
              <a:rPr lang="ar-SA" sz="1600" dirty="0">
                <a:solidFill>
                  <a:srgbClr val="002060"/>
                </a:solidFill>
                <a:latin typeface="Alexandria SemiBold" pitchFamily="2" charset="-78"/>
                <a:cs typeface="Alexandria SemiBold" pitchFamily="2" charset="-78"/>
              </a:rPr>
              <a:t>مثال : </a:t>
            </a:r>
            <a:r>
              <a:rPr lang="ar-SA" sz="1600" dirty="0">
                <a:solidFill>
                  <a:srgbClr val="C00000"/>
                </a:solidFill>
                <a:latin typeface="Alexandria SemiBold" pitchFamily="2" charset="-78"/>
                <a:cs typeface="Alexandria SemiBold" pitchFamily="2" charset="-78"/>
              </a:rPr>
              <a:t>إعلانات شراء السلع بالتقسيط والدفع كاش؛ تحقق</a:t>
            </a:r>
          </a:p>
          <a:p>
            <a:pPr algn="r" rtl="1">
              <a:lnSpc>
                <a:spcPct val="150000"/>
              </a:lnSpc>
            </a:pPr>
            <a:r>
              <a:rPr lang="ar-SA" sz="1600" dirty="0">
                <a:solidFill>
                  <a:srgbClr val="C00000"/>
                </a:solidFill>
                <a:latin typeface="Alexandria SemiBold" pitchFamily="2" charset="-78"/>
                <a:cs typeface="Alexandria SemiBold" pitchFamily="2" charset="-78"/>
              </a:rPr>
              <a:t> التقارب بين طبقات المجتمع الواحد.</a:t>
            </a:r>
          </a:p>
          <a:p>
            <a:pPr algn="r" rtl="1">
              <a:lnSpc>
                <a:spcPct val="150000"/>
              </a:lnSpc>
            </a:pPr>
            <a:r>
              <a:rPr lang="ar-SA" sz="1600" dirty="0">
                <a:latin typeface="Alexandria SemiBold" pitchFamily="2" charset="-78"/>
                <a:cs typeface="Alexandria SemiBold" pitchFamily="2" charset="-78"/>
              </a:rPr>
              <a:t> </a:t>
            </a:r>
            <a:r>
              <a:rPr lang="ar-SA" sz="1600" dirty="0">
                <a:solidFill>
                  <a:schemeClr val="accent4">
                    <a:lumMod val="50000"/>
                  </a:schemeClr>
                </a:solidFill>
                <a:latin typeface="Alexandria SemiBold" pitchFamily="2" charset="-78"/>
                <a:cs typeface="Alexandria SemiBold" pitchFamily="2" charset="-78"/>
              </a:rPr>
              <a:t>اعلانات عن المطاعم الكورية أو عروض الأوبرا في كوريا تعمل على تقارب الثقافات بين الشعوب.</a:t>
            </a:r>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7394" y="2287710"/>
            <a:ext cx="2951539" cy="3033905"/>
          </a:xfrm>
          <a:prstGeom prst="rect">
            <a:avLst/>
          </a:prstGeom>
          <a:ln>
            <a:solidFill>
              <a:schemeClr val="tx1"/>
            </a:solidFill>
          </a:ln>
        </p:spPr>
      </p:pic>
      <p:pic>
        <p:nvPicPr>
          <p:cNvPr id="14" name="Picture 13"/>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 y="2511155"/>
            <a:ext cx="1906055" cy="3042811"/>
          </a:xfrm>
          <a:prstGeom prst="rect">
            <a:avLst/>
          </a:prstGeom>
        </p:spPr>
      </p:pic>
    </p:spTree>
    <p:extLst>
      <p:ext uri="{BB962C8B-B14F-4D97-AF65-F5344CB8AC3E}">
        <p14:creationId xmlns:p14="http://schemas.microsoft.com/office/powerpoint/2010/main" val="795029094"/>
      </p:ext>
    </p:extLst>
  </p:cSld>
  <p:clrMapOvr>
    <a:masterClrMapping/>
  </p:clrMapOvr>
  <mc:AlternateContent xmlns:mc="http://schemas.openxmlformats.org/markup-compatibility/2006" xmlns:p14="http://schemas.microsoft.com/office/powerpoint/2010/main">
    <mc:Choice Requires="p14">
      <p:transition spd="slow" p14:dur="1500" advTm="159345">
        <p:split orient="vert"/>
      </p:transition>
    </mc:Choice>
    <mc:Fallback xmlns="">
      <p:transition spd="slow" advTm="159345">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64307" y="1906203"/>
            <a:ext cx="6164770" cy="4066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960488" y="9454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97860" y="1057395"/>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6454" y="123994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58934" y="2550249"/>
            <a:ext cx="5724546" cy="3416320"/>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يهتم الجمهور بشكل عام بالإعلانات باعتبارها مادة خفيفة وممتعة؛ نظراً لاستخدام عناصر الجذب القوية في التصميم كالعناوين والصور المتحركة أو الثابتة والمؤثرات الصوتية والموسيقى مثل الإعلانات المُصممة بتقنية </a:t>
            </a:r>
            <a:r>
              <a:rPr lang="en-US" dirty="0">
                <a:latin typeface="Alexandria SemiBold" pitchFamily="2" charset="-78"/>
                <a:cs typeface="Alexandria SemiBold" pitchFamily="2" charset="-78"/>
              </a:rPr>
              <a:t>CGI</a:t>
            </a:r>
            <a:r>
              <a:rPr lang="ar-SA" dirty="0">
                <a:latin typeface="Alexandria SemiBold" pitchFamily="2" charset="-78"/>
                <a:cs typeface="Alexandria SemiBold" pitchFamily="2" charset="-78"/>
              </a:rPr>
              <a:t> ثلاثية الأبعاد ، والتي تتسم بقدرتها على خلق عالم وشخصيات غير واقعية؛ مما يجذب انتباه الجمهور وينقل الرسالة بشكل أكثر فعالية ويحدث تأثيراً قوياً على المستخدمين.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7516202" y="2089225"/>
            <a:ext cx="3924818" cy="461024"/>
          </a:xfrm>
          <a:prstGeom prst="rect">
            <a:avLst/>
          </a:prstGeom>
          <a:solidFill>
            <a:schemeClr val="accent2">
              <a:lumMod val="20000"/>
              <a:lumOff val="80000"/>
            </a:schemeClr>
          </a:solidFill>
          <a:effectLst>
            <a:reflection stA="45000" endPos="0" dir="5400000" sy="-100000" algn="bl" rotWithShape="0"/>
          </a:effectLst>
        </p:spPr>
        <p:txBody>
          <a:bodyPr wrap="square" rtlCol="0">
            <a:spAutoFit/>
          </a:bodyPr>
          <a:lstStyle/>
          <a:p>
            <a:pPr marL="342900" indent="-342900" algn="r" rtl="1">
              <a:lnSpc>
                <a:spcPct val="150000"/>
              </a:lnSpc>
              <a:buFont typeface="+mj-lt"/>
              <a:buAutoNum type="arabicPeriod" startAt="6"/>
            </a:pPr>
            <a:r>
              <a:rPr lang="ar-EG" dirty="0">
                <a:latin typeface="Alexandria SemiBold" pitchFamily="2" charset="-78"/>
                <a:cs typeface="Alexandria SemiBold" pitchFamily="2" charset="-78"/>
              </a:rPr>
              <a:t>إحداث المتعة والتسلية والترفية</a:t>
            </a:r>
          </a:p>
        </p:txBody>
      </p:sp>
      <p:sp>
        <p:nvSpPr>
          <p:cNvPr id="11" name="TextBox 10">
            <a:extLst>
              <a:ext uri="{FF2B5EF4-FFF2-40B4-BE49-F238E27FC236}">
                <a16:creationId xmlns:a16="http://schemas.microsoft.com/office/drawing/2014/main" id="{F9A80F9F-74DB-1D57-04E8-E20E92A09B0A}"/>
              </a:ext>
            </a:extLst>
          </p:cNvPr>
          <p:cNvSpPr txBox="1"/>
          <p:nvPr/>
        </p:nvSpPr>
        <p:spPr>
          <a:xfrm>
            <a:off x="4254093" y="1324602"/>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أهمية الإعلان الصحفي</a:t>
            </a:r>
            <a:endParaRPr lang="en-US" sz="2800" b="1" dirty="0">
              <a:solidFill>
                <a:srgbClr val="C00000"/>
              </a:solidFill>
              <a:latin typeface="Alexandria ExtraBold" pitchFamily="2" charset="-78"/>
              <a:cs typeface="Alexandria ExtraBold" pitchFamily="2" charset="-78"/>
            </a:endParaRPr>
          </a:p>
        </p:txBody>
      </p:sp>
      <p:pic>
        <p:nvPicPr>
          <p:cNvPr id="2" name="videoplayback">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224701" y="2163276"/>
            <a:ext cx="5194009" cy="3404768"/>
          </a:xfrm>
          <a:prstGeom prst="rect">
            <a:avLst/>
          </a:prstGeom>
        </p:spPr>
      </p:pic>
      <mc:AlternateContent xmlns:mc="http://schemas.openxmlformats.org/markup-compatibility/2006" xmlns:p14="http://schemas.microsoft.com/office/powerpoint/2010/main">
        <mc:Choice Requires="p14">
          <p:contentPart p14:bwMode="auto" r:id="rId7">
            <p14:nvContentPartPr>
              <p14:cNvPr id="3" name="Ink 2"/>
              <p14:cNvContentPartPr/>
              <p14:nvPr/>
            </p14:nvContentPartPr>
            <p14:xfrm>
              <a:off x="2672280" y="4215600"/>
              <a:ext cx="360" cy="360"/>
            </p14:xfrm>
          </p:contentPart>
        </mc:Choice>
        <mc:Fallback xmlns="">
          <p:pic>
            <p:nvPicPr>
              <p:cNvPr id="3" name="Ink 2"/>
              <p:cNvPicPr/>
              <p:nvPr/>
            </p:nvPicPr>
            <p:blipFill>
              <a:blip r:embed="rId10"/>
              <a:stretch>
                <a:fillRect/>
              </a:stretch>
            </p:blipFill>
            <p:spPr>
              <a:xfrm>
                <a:off x="2662920" y="4206240"/>
                <a:ext cx="19080" cy="19080"/>
              </a:xfrm>
              <a:prstGeom prst="rect">
                <a:avLst/>
              </a:prstGeom>
            </p:spPr>
          </p:pic>
        </mc:Fallback>
      </mc:AlternateContent>
    </p:spTree>
    <p:extLst>
      <p:ext uri="{BB962C8B-B14F-4D97-AF65-F5344CB8AC3E}">
        <p14:creationId xmlns:p14="http://schemas.microsoft.com/office/powerpoint/2010/main" val="2827668683"/>
      </p:ext>
    </p:extLst>
  </p:cSld>
  <p:clrMapOvr>
    <a:masterClrMapping/>
  </p:clrMapOvr>
  <mc:AlternateContent xmlns:mc="http://schemas.openxmlformats.org/markup-compatibility/2006" xmlns:p14="http://schemas.microsoft.com/office/powerpoint/2010/main">
    <mc:Choice Requires="p14">
      <p:transition spd="slow" p14:dur="1500" advTm="176943">
        <p:split orient="vert"/>
      </p:transition>
    </mc:Choice>
    <mc:Fallback xmlns="">
      <p:transition spd="slow" advTm="176943">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3030">
                <p:cTn id="7" fill="hold" display="0">
                  <p:stCondLst>
                    <p:cond delay="indefinite"/>
                  </p:stCondLst>
                </p:cTn>
                <p:tgtEl>
                  <p:spTgt spid="2"/>
                </p:tgtEl>
              </p:cMediaNode>
            </p:vide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54653" y="1926587"/>
            <a:ext cx="6310814" cy="43660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5" y="1160640"/>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أهمية الإعلان الصحفي</a:t>
            </a:r>
            <a:endParaRPr lang="en-US" sz="28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050976E4-0CF2-BA00-34CA-2F9419409B9E}"/>
              </a:ext>
            </a:extLst>
          </p:cNvPr>
          <p:cNvSpPr txBox="1"/>
          <p:nvPr/>
        </p:nvSpPr>
        <p:spPr>
          <a:xfrm>
            <a:off x="-29880" y="2481159"/>
            <a:ext cx="1327532" cy="1708160"/>
          </a:xfrm>
          <a:prstGeom prst="rect">
            <a:avLst/>
          </a:prstGeom>
          <a:solidFill>
            <a:schemeClr val="accent2">
              <a:lumMod val="20000"/>
              <a:lumOff val="80000"/>
            </a:schemeClr>
          </a:solidFill>
        </p:spPr>
        <p:txBody>
          <a:bodyPr wrap="square" rtlCol="0">
            <a:spAutoFit/>
          </a:bodyPr>
          <a:lstStyle/>
          <a:p>
            <a:pPr algn="ctr" rtl="1">
              <a:lnSpc>
                <a:spcPct val="150000"/>
              </a:lnSpc>
            </a:pPr>
            <a:r>
              <a:rPr lang="ar-SA" sz="1400" dirty="0">
                <a:latin typeface="Alexandria SemiBold" pitchFamily="2" charset="-78"/>
                <a:cs typeface="Alexandria SemiBold" pitchFamily="2" charset="-78"/>
              </a:rPr>
              <a:t>مثال : إعلان لشركة دانون ربط فكرة الإعلان بالانتخابات</a:t>
            </a:r>
          </a:p>
        </p:txBody>
      </p:sp>
      <p:sp>
        <p:nvSpPr>
          <p:cNvPr id="14" name="TextBox 13">
            <a:extLst>
              <a:ext uri="{FF2B5EF4-FFF2-40B4-BE49-F238E27FC236}">
                <a16:creationId xmlns:a16="http://schemas.microsoft.com/office/drawing/2014/main" id="{F9A80F9F-74DB-1D57-04E8-E20E92A09B0A}"/>
              </a:ext>
            </a:extLst>
          </p:cNvPr>
          <p:cNvSpPr txBox="1"/>
          <p:nvPr/>
        </p:nvSpPr>
        <p:spPr>
          <a:xfrm>
            <a:off x="7349067" y="2014785"/>
            <a:ext cx="3874454" cy="507831"/>
          </a:xfrm>
          <a:prstGeom prst="rect">
            <a:avLst/>
          </a:prstGeom>
          <a:solidFill>
            <a:schemeClr val="accent2">
              <a:lumMod val="20000"/>
              <a:lumOff val="80000"/>
            </a:schemeClr>
          </a:solidFill>
          <a:effectLst>
            <a:reflection stA="45000" endPos="0" dir="5400000" sy="-100000" algn="bl" rotWithShape="0"/>
          </a:effectLst>
        </p:spPr>
        <p:txBody>
          <a:bodyPr wrap="square" rtlCol="0">
            <a:spAutoFit/>
          </a:bodyPr>
          <a:lstStyle/>
          <a:p>
            <a:pPr marL="342900" indent="-342900" algn="r" rtl="1">
              <a:lnSpc>
                <a:spcPct val="150000"/>
              </a:lnSpc>
              <a:buFont typeface="+mj-lt"/>
              <a:buAutoNum type="arabicPeriod" startAt="7"/>
            </a:pPr>
            <a:r>
              <a:rPr lang="ar-EG" dirty="0">
                <a:latin typeface="Alexandria SemiBold" pitchFamily="2" charset="-78"/>
                <a:cs typeface="Alexandria SemiBold" pitchFamily="2" charset="-78"/>
              </a:rPr>
              <a:t>الإعلان يوفر مادة للحديث عنها </a:t>
            </a:r>
          </a:p>
        </p:txBody>
      </p:sp>
      <p:sp>
        <p:nvSpPr>
          <p:cNvPr id="15" name="TextBox 14">
            <a:extLst>
              <a:ext uri="{FF2B5EF4-FFF2-40B4-BE49-F238E27FC236}">
                <a16:creationId xmlns:a16="http://schemas.microsoft.com/office/drawing/2014/main" id="{050976E4-0CF2-BA00-34CA-2F9419409B9E}"/>
              </a:ext>
            </a:extLst>
          </p:cNvPr>
          <p:cNvSpPr txBox="1"/>
          <p:nvPr/>
        </p:nvSpPr>
        <p:spPr>
          <a:xfrm>
            <a:off x="5254653" y="2543572"/>
            <a:ext cx="6049669" cy="3831818"/>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يُساهم الإعلان في خلق حوار ونقاش بين أفراد المجتمع من خلال ربط فكرة الإعلان بقضية مُثيرة للجدل في المجتمع، أو الإعلانات الخاصة بالعروض والخصومات، أو الإعلانات التي يتم تصميمها بشكل مُبتكر وجذاب مما يتيح للمعلنين فرصة فريدة في التعبير عن رسائلهم الإعلانية بطريقة إبداعية ومبتكرة.</a:t>
            </a:r>
          </a:p>
          <a:p>
            <a:pPr algn="r" rtl="1">
              <a:lnSpc>
                <a:spcPct val="150000"/>
              </a:lnSpc>
            </a:pPr>
            <a:r>
              <a:rPr lang="ar-SA" sz="1600" dirty="0">
                <a:solidFill>
                  <a:schemeClr val="tx2"/>
                </a:solidFill>
                <a:latin typeface="Alexandria SemiBold" pitchFamily="2" charset="-78"/>
                <a:cs typeface="Alexandria SemiBold" pitchFamily="2" charset="-78"/>
              </a:rPr>
              <a:t>مثال </a:t>
            </a:r>
            <a:r>
              <a:rPr lang="ar-SA" sz="1600" dirty="0">
                <a:solidFill>
                  <a:srgbClr val="7030A0"/>
                </a:solidFill>
                <a:latin typeface="Alexandria SemiBold" pitchFamily="2" charset="-78"/>
                <a:cs typeface="Alexandria SemiBold" pitchFamily="2" charset="-78"/>
              </a:rPr>
              <a:t>: إعلان شركة كادبوري ببريطانيا ؛قررت الشركة توفير حبر الطباعة على الشيكولاتة للتبرع للمسنين البالغ عددهم 225 ألف مُسن، </a:t>
            </a:r>
            <a:r>
              <a:rPr lang="en-US" sz="1600" dirty="0">
                <a:solidFill>
                  <a:srgbClr val="7030A0"/>
                </a:solidFill>
                <a:latin typeface="Alexandria SemiBold" pitchFamily="2" charset="-78"/>
                <a:cs typeface="Alexandria SemiBold" pitchFamily="2" charset="-78"/>
              </a:rPr>
              <a:t>Age UK</a:t>
            </a:r>
            <a:endParaRPr lang="ar-SA" sz="1600" dirty="0">
              <a:solidFill>
                <a:srgbClr val="7030A0"/>
              </a:solidFill>
              <a:latin typeface="Alexandria SemiBold" pitchFamily="2" charset="-78"/>
              <a:cs typeface="Alexandria SemiBold" pitchFamily="2" charset="-78"/>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23187" y="2165265"/>
            <a:ext cx="3971341" cy="2094393"/>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7796" y="4313381"/>
            <a:ext cx="4784986" cy="2379360"/>
          </a:xfrm>
          <a:prstGeom prst="rect">
            <a:avLst/>
          </a:prstGeom>
        </p:spPr>
      </p:pic>
    </p:spTree>
    <p:extLst>
      <p:ext uri="{BB962C8B-B14F-4D97-AF65-F5344CB8AC3E}">
        <p14:creationId xmlns:p14="http://schemas.microsoft.com/office/powerpoint/2010/main" val="2606343477"/>
      </p:ext>
    </p:extLst>
  </p:cSld>
  <p:clrMapOvr>
    <a:masterClrMapping/>
  </p:clrMapOvr>
  <mc:AlternateContent xmlns:mc="http://schemas.openxmlformats.org/markup-compatibility/2006" xmlns:p14="http://schemas.microsoft.com/office/powerpoint/2010/main">
    <mc:Choice Requires="p14">
      <p:transition spd="slow" p14:dur="1500" advTm="276843">
        <p:split orient="vert"/>
      </p:transition>
    </mc:Choice>
    <mc:Fallback xmlns="">
      <p:transition spd="slow" advTm="276843">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00200" y="1701343"/>
            <a:ext cx="9649492" cy="4887694"/>
          </a:xfrm>
          <a:prstGeom prst="roundRect">
            <a:avLst>
              <a:gd name="adj" fmla="val 6140"/>
            </a:avLst>
          </a:prstGeom>
          <a:solidFill>
            <a:srgbClr val="FEFEF5"/>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4" y="1160640"/>
            <a:ext cx="452598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أهمية الإعلان الصحفي - الاقتصادية</a:t>
            </a:r>
            <a:endParaRPr lang="en-US" sz="2800" b="1" dirty="0">
              <a:solidFill>
                <a:srgbClr val="C00000"/>
              </a:solidFill>
              <a:latin typeface="Alexandria ExtraBold" pitchFamily="2" charset="-78"/>
              <a:cs typeface="Alexandria ExtraBold" pitchFamily="2" charset="-78"/>
            </a:endParaRPr>
          </a:p>
        </p:txBody>
      </p:sp>
      <p:pic>
        <p:nvPicPr>
          <p:cNvPr id="9" name="Picture 8">
            <a:extLst>
              <a:ext uri="{FF2B5EF4-FFF2-40B4-BE49-F238E27FC236}">
                <a16:creationId xmlns:a16="http://schemas.microsoft.com/office/drawing/2014/main" id="{7A58409B-B532-5292-DE6A-C677B87A66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2796" y="1858545"/>
            <a:ext cx="8836677" cy="4695322"/>
          </a:xfrm>
          <a:prstGeom prst="rect">
            <a:avLst/>
          </a:prstGeom>
        </p:spPr>
      </p:pic>
      <p:pic>
        <p:nvPicPr>
          <p:cNvPr id="3" name="Picture 2"/>
          <p:cNvPicPr>
            <a:picLocks noChangeAspect="1"/>
          </p:cNvPicPr>
          <p:nvPr/>
        </p:nvPicPr>
        <p:blipFill rotWithShape="1">
          <a:blip r:embed="rId5">
            <a:clrChange>
              <a:clrFrom>
                <a:srgbClr val="F9F9F8"/>
              </a:clrFrom>
              <a:clrTo>
                <a:srgbClr val="F9F9F8">
                  <a:alpha val="0"/>
                </a:srgbClr>
              </a:clrTo>
            </a:clrChange>
            <a:extLst>
              <a:ext uri="{28A0092B-C50C-407E-A947-70E740481C1C}">
                <a14:useLocalDpi xmlns:a14="http://schemas.microsoft.com/office/drawing/2010/main" val="0"/>
              </a:ext>
            </a:extLst>
          </a:blip>
          <a:srcRect r="76250" b="57778"/>
          <a:stretch/>
        </p:blipFill>
        <p:spPr>
          <a:xfrm>
            <a:off x="40797" y="3166584"/>
            <a:ext cx="2614480" cy="2715442"/>
          </a:xfrm>
          <a:prstGeom prst="rect">
            <a:avLst/>
          </a:prstGeom>
        </p:spPr>
      </p:pic>
      <p:sp>
        <p:nvSpPr>
          <p:cNvPr id="12" name="TextBox 11"/>
          <p:cNvSpPr txBox="1"/>
          <p:nvPr/>
        </p:nvSpPr>
        <p:spPr>
          <a:xfrm>
            <a:off x="8196241" y="2400286"/>
            <a:ext cx="865415" cy="400110"/>
          </a:xfrm>
          <a:prstGeom prst="rect">
            <a:avLst/>
          </a:prstGeom>
          <a:noFill/>
        </p:spPr>
        <p:txBody>
          <a:bodyPr wrap="square" rtlCol="1">
            <a:spAutoFit/>
          </a:bodyPr>
          <a:lstStyle/>
          <a:p>
            <a:pPr algn="ctr"/>
            <a:r>
              <a:rPr lang="ar-SA" sz="2000" dirty="0">
                <a:solidFill>
                  <a:srgbClr val="FF0000"/>
                </a:solidFill>
                <a:latin typeface="Al-Mohanad Extra Bold" panose="02060603050605020204" pitchFamily="18" charset="-78"/>
                <a:cs typeface="Al-Mohanad Extra Bold" panose="02060603050605020204" pitchFamily="18" charset="-78"/>
              </a:rPr>
              <a:t>(2)</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7549362"/>
      </p:ext>
    </p:extLst>
  </p:cSld>
  <p:clrMapOvr>
    <a:masterClrMapping/>
  </p:clrMapOvr>
  <mc:AlternateContent xmlns:mc="http://schemas.openxmlformats.org/markup-compatibility/2006" xmlns:p14="http://schemas.microsoft.com/office/powerpoint/2010/main">
    <mc:Choice Requires="p14">
      <p:transition spd="slow" p14:dur="1500" advTm="107656">
        <p:split orient="vert"/>
      </p:transition>
    </mc:Choice>
    <mc:Fallback xmlns="">
      <p:transition spd="slow" advTm="107656">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61065" y="1703617"/>
            <a:ext cx="9750577"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6824291" y="4158594"/>
            <a:ext cx="4267040" cy="461024"/>
          </a:xfrm>
          <a:prstGeom prst="rect">
            <a:avLst/>
          </a:prstGeom>
          <a:solidFill>
            <a:schemeClr val="accent6">
              <a:lumMod val="20000"/>
              <a:lumOff val="80000"/>
            </a:schemeClr>
          </a:solidFill>
          <a:effectLst>
            <a:reflection stA="45000" endPos="0" dir="5400000" sy="-100000" algn="bl" rotWithShape="0"/>
          </a:effectLst>
        </p:spPr>
        <p:txBody>
          <a:bodyPr wrap="square" rtlCol="0">
            <a:spAutoFit/>
          </a:bodyPr>
          <a:lstStyle/>
          <a:p>
            <a:pPr marL="342900" indent="-342900" algn="r" rtl="1">
              <a:lnSpc>
                <a:spcPct val="150000"/>
              </a:lnSpc>
              <a:buFont typeface="+mj-lt"/>
              <a:buAutoNum type="arabicPeriod" startAt="2"/>
            </a:pPr>
            <a:r>
              <a:rPr lang="ar-EG" dirty="0">
                <a:solidFill>
                  <a:srgbClr val="C00000"/>
                </a:solidFill>
                <a:latin typeface="Alexandria SemiBold" pitchFamily="2" charset="-78"/>
                <a:cs typeface="Alexandria SemiBold" pitchFamily="2" charset="-78"/>
              </a:rPr>
              <a:t>الإعلان </a:t>
            </a:r>
            <a:r>
              <a:rPr lang="ar-SA" dirty="0">
                <a:solidFill>
                  <a:srgbClr val="C00000"/>
                </a:solidFill>
                <a:latin typeface="Alexandria SemiBold" pitchFamily="2" charset="-78"/>
                <a:cs typeface="Alexandria SemiBold" pitchFamily="2" charset="-78"/>
              </a:rPr>
              <a:t>يعمل على تخفيض الأسعار</a:t>
            </a:r>
            <a:endParaRPr lang="ar-EG" dirty="0">
              <a:solidFill>
                <a:srgbClr val="C00000"/>
              </a:solidFill>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346764" y="1160640"/>
            <a:ext cx="3041665"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أهمية الإعلان الصحفي </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050976E4-0CF2-BA00-34CA-2F9419409B9E}"/>
              </a:ext>
            </a:extLst>
          </p:cNvPr>
          <p:cNvSpPr txBox="1"/>
          <p:nvPr/>
        </p:nvSpPr>
        <p:spPr>
          <a:xfrm>
            <a:off x="1761066" y="4538305"/>
            <a:ext cx="9538305" cy="1754326"/>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يقوم الإعلان بدور كبير في تسويق المنتجات وتعريف الجمهور بالمنتج أو السلعة سواء كانت موجودة أو جديدة، مما يؤدي إلى التوسع في الإنتاج نتيجة زيادة استهلاك المنتج ؛ مما يؤدي إلى تنشيط الحركة الاقتصادية في السوق، والذي يؤدي في النهاية إلى تخفيض الأسعار؛ أي أنه </a:t>
            </a:r>
            <a:r>
              <a:rPr lang="ar-SA" dirty="0">
                <a:solidFill>
                  <a:schemeClr val="accent4">
                    <a:lumMod val="50000"/>
                  </a:schemeClr>
                </a:solidFill>
                <a:latin typeface="Alexandria SemiBold" pitchFamily="2" charset="-78"/>
                <a:cs typeface="Alexandria SemiBold" pitchFamily="2" charset="-78"/>
              </a:rPr>
              <a:t>توجد العلاقة عكسية بين زيادة استهلاك المنتج وانخفاض سعره</a:t>
            </a:r>
            <a:r>
              <a:rPr lang="ar-SA" dirty="0">
                <a:latin typeface="Alexandria SemiBold" pitchFamily="2" charset="-78"/>
                <a:cs typeface="Alexandria SemiBold" pitchFamily="2" charset="-78"/>
              </a:rPr>
              <a:t>.</a:t>
            </a:r>
          </a:p>
        </p:txBody>
      </p:sp>
      <p:sp>
        <p:nvSpPr>
          <p:cNvPr id="16" name="TextBox 15">
            <a:extLst>
              <a:ext uri="{FF2B5EF4-FFF2-40B4-BE49-F238E27FC236}">
                <a16:creationId xmlns:a16="http://schemas.microsoft.com/office/drawing/2014/main" id="{F9A80F9F-74DB-1D57-04E8-E20E92A09B0A}"/>
              </a:ext>
            </a:extLst>
          </p:cNvPr>
          <p:cNvSpPr txBox="1"/>
          <p:nvPr/>
        </p:nvSpPr>
        <p:spPr>
          <a:xfrm>
            <a:off x="7677514" y="2739472"/>
            <a:ext cx="3413817" cy="461024"/>
          </a:xfrm>
          <a:prstGeom prst="rect">
            <a:avLst/>
          </a:prstGeom>
          <a:solidFill>
            <a:schemeClr val="accent6">
              <a:lumMod val="20000"/>
              <a:lumOff val="80000"/>
            </a:schemeClr>
          </a:solidFill>
          <a:effectLst>
            <a:reflection stA="45000" endPos="0" dir="5400000" sy="-100000" algn="bl" rotWithShape="0"/>
          </a:effectLst>
        </p:spPr>
        <p:txBody>
          <a:bodyPr wrap="square" rtlCol="0">
            <a:spAutoFit/>
          </a:bodyPr>
          <a:lstStyle/>
          <a:p>
            <a:pPr marL="342900" indent="-342900" algn="r" rtl="1">
              <a:lnSpc>
                <a:spcPct val="150000"/>
              </a:lnSpc>
              <a:buFont typeface="+mj-lt"/>
              <a:buAutoNum type="arabicPeriod"/>
            </a:pPr>
            <a:r>
              <a:rPr lang="ar-EG" dirty="0">
                <a:solidFill>
                  <a:srgbClr val="C00000"/>
                </a:solidFill>
                <a:latin typeface="Alexandria SemiBold" pitchFamily="2" charset="-78"/>
                <a:cs typeface="Alexandria SemiBold" pitchFamily="2" charset="-78"/>
              </a:rPr>
              <a:t>الإعلان </a:t>
            </a:r>
            <a:r>
              <a:rPr lang="ar-SA" dirty="0">
                <a:solidFill>
                  <a:srgbClr val="C00000"/>
                </a:solidFill>
                <a:latin typeface="Alexandria SemiBold" pitchFamily="2" charset="-78"/>
                <a:cs typeface="Alexandria SemiBold" pitchFamily="2" charset="-78"/>
              </a:rPr>
              <a:t>يُدعم اقتصاد الدول</a:t>
            </a:r>
            <a:endParaRPr lang="ar-EG" dirty="0">
              <a:solidFill>
                <a:srgbClr val="C00000"/>
              </a:solidFill>
              <a:latin typeface="Alexandria SemiBold" pitchFamily="2" charset="-78"/>
              <a:cs typeface="Alexandria SemiBold" pitchFamily="2" charset="-78"/>
            </a:endParaRPr>
          </a:p>
        </p:txBody>
      </p:sp>
      <p:sp>
        <p:nvSpPr>
          <p:cNvPr id="17" name="TextBox 16">
            <a:extLst>
              <a:ext uri="{FF2B5EF4-FFF2-40B4-BE49-F238E27FC236}">
                <a16:creationId xmlns:a16="http://schemas.microsoft.com/office/drawing/2014/main" id="{050976E4-0CF2-BA00-34CA-2F9419409B9E}"/>
              </a:ext>
            </a:extLst>
          </p:cNvPr>
          <p:cNvSpPr txBox="1"/>
          <p:nvPr/>
        </p:nvSpPr>
        <p:spPr>
          <a:xfrm>
            <a:off x="2180407" y="3217989"/>
            <a:ext cx="8910925" cy="876522"/>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يُساعد الإعلان الفعال في زيادة مبيعات الشركات؛ مما ينعكس إيجاباً على معدلات النمو الاقتصادي وزيادة الدخل القومي للفرد .</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عندما يزيد الدخل، ينمو الاقتصاد</a:t>
            </a:r>
          </a:p>
        </p:txBody>
      </p:sp>
      <p:sp>
        <p:nvSpPr>
          <p:cNvPr id="18" name="TextBox 17">
            <a:extLst>
              <a:ext uri="{FF2B5EF4-FFF2-40B4-BE49-F238E27FC236}">
                <a16:creationId xmlns:a16="http://schemas.microsoft.com/office/drawing/2014/main" id="{050976E4-0CF2-BA00-34CA-2F9419409B9E}"/>
              </a:ext>
            </a:extLst>
          </p:cNvPr>
          <p:cNvSpPr txBox="1"/>
          <p:nvPr/>
        </p:nvSpPr>
        <p:spPr>
          <a:xfrm>
            <a:off x="2618636" y="1780996"/>
            <a:ext cx="8327137" cy="923330"/>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يلعب الإعلان دوراً حيوياً في الاقتصاد الحديث، وله أهمية كبيرة على عدة أصعدة تتمثل في:</a:t>
            </a: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80000" b="59012"/>
          <a:stretch/>
        </p:blipFill>
        <p:spPr>
          <a:xfrm>
            <a:off x="-170080" y="2323025"/>
            <a:ext cx="2029813" cy="2810933"/>
          </a:xfrm>
          <a:prstGeom prst="rect">
            <a:avLst/>
          </a:prstGeom>
        </p:spPr>
      </p:pic>
    </p:spTree>
    <p:extLst>
      <p:ext uri="{BB962C8B-B14F-4D97-AF65-F5344CB8AC3E}">
        <p14:creationId xmlns:p14="http://schemas.microsoft.com/office/powerpoint/2010/main" val="3399301939"/>
      </p:ext>
    </p:extLst>
  </p:cSld>
  <p:clrMapOvr>
    <a:masterClrMapping/>
  </p:clrMapOvr>
  <mc:AlternateContent xmlns:mc="http://schemas.openxmlformats.org/markup-compatibility/2006" xmlns:p14="http://schemas.microsoft.com/office/powerpoint/2010/main">
    <mc:Choice Requires="p14">
      <p:transition spd="slow" p14:dur="1500" advTm="168151">
        <p:split orient="vert"/>
      </p:transition>
    </mc:Choice>
    <mc:Fallback xmlns="">
      <p:transition spd="slow" advTm="168151">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49599" y="1990164"/>
            <a:ext cx="8337830" cy="40076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46765" y="1377402"/>
            <a:ext cx="3025336"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أهمية الإعلان الصحفي </a:t>
            </a:r>
            <a:endParaRPr lang="en-US" sz="2800" b="1" dirty="0">
              <a:solidFill>
                <a:srgbClr val="C00000"/>
              </a:solidFill>
              <a:latin typeface="Alexandria ExtraBold" pitchFamily="2" charset="-78"/>
              <a:cs typeface="Alexandria Extra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7010850" y="4064760"/>
            <a:ext cx="4267040" cy="507831"/>
          </a:xfrm>
          <a:prstGeom prst="rect">
            <a:avLst/>
          </a:prstGeom>
          <a:solidFill>
            <a:schemeClr val="accent6">
              <a:lumMod val="20000"/>
              <a:lumOff val="80000"/>
            </a:schemeClr>
          </a:solidFill>
          <a:effectLst>
            <a:reflection stA="45000" endPos="0" dir="5400000" sy="-100000" algn="bl" rotWithShape="0"/>
          </a:effectLst>
        </p:spPr>
        <p:txBody>
          <a:bodyPr wrap="square" rtlCol="0">
            <a:spAutoFit/>
          </a:bodyPr>
          <a:lstStyle/>
          <a:p>
            <a:pPr marL="342900" indent="-342900" algn="r" rtl="1">
              <a:lnSpc>
                <a:spcPct val="150000"/>
              </a:lnSpc>
              <a:buFont typeface="+mj-lt"/>
              <a:buAutoNum type="arabicPeriod" startAt="4"/>
            </a:pPr>
            <a:r>
              <a:rPr lang="ar-EG" dirty="0">
                <a:solidFill>
                  <a:srgbClr val="C00000"/>
                </a:solidFill>
                <a:latin typeface="Alexandria SemiBold" pitchFamily="2" charset="-78"/>
                <a:cs typeface="Alexandria SemiBold" pitchFamily="2" charset="-78"/>
              </a:rPr>
              <a:t>الإعلان </a:t>
            </a:r>
            <a:r>
              <a:rPr lang="ar-SA" dirty="0">
                <a:solidFill>
                  <a:srgbClr val="C00000"/>
                </a:solidFill>
                <a:latin typeface="Alexandria SemiBold" pitchFamily="2" charset="-78"/>
                <a:cs typeface="Alexandria SemiBold" pitchFamily="2" charset="-78"/>
              </a:rPr>
              <a:t>يعمل على خلق فرص عمل</a:t>
            </a:r>
            <a:endParaRPr lang="ar-EG" dirty="0">
              <a:solidFill>
                <a:srgbClr val="C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050976E4-0CF2-BA00-34CA-2F9419409B9E}"/>
              </a:ext>
            </a:extLst>
          </p:cNvPr>
          <p:cNvSpPr txBox="1"/>
          <p:nvPr/>
        </p:nvSpPr>
        <p:spPr>
          <a:xfrm>
            <a:off x="3602238" y="4598215"/>
            <a:ext cx="7794236" cy="876522"/>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يُساهم الإعلان في خلق فرص عمل جديدة في مجالات التسويق والإنتاج والتصميم</a:t>
            </a:r>
            <a:r>
              <a:rPr lang="ar-EG" dirty="0">
                <a:latin typeface="Alexandria SemiBold" pitchFamily="2" charset="-78"/>
                <a:cs typeface="Alexandria SemiBold" pitchFamily="2" charset="-78"/>
              </a:rPr>
              <a:t> وتحليل البيانات والذكاء الاصطناعي</a:t>
            </a:r>
            <a:r>
              <a:rPr lang="ar-SA" dirty="0">
                <a:latin typeface="Alexandria SemiBold" pitchFamily="2" charset="-78"/>
                <a:cs typeface="Alexandria SemiBold" pitchFamily="2" charset="-78"/>
              </a:rPr>
              <a:t> .</a:t>
            </a:r>
          </a:p>
        </p:txBody>
      </p:sp>
      <p:sp>
        <p:nvSpPr>
          <p:cNvPr id="20" name="TextBox 19">
            <a:extLst>
              <a:ext uri="{FF2B5EF4-FFF2-40B4-BE49-F238E27FC236}">
                <a16:creationId xmlns:a16="http://schemas.microsoft.com/office/drawing/2014/main" id="{F9A80F9F-74DB-1D57-04E8-E20E92A09B0A}"/>
              </a:ext>
            </a:extLst>
          </p:cNvPr>
          <p:cNvSpPr txBox="1"/>
          <p:nvPr/>
        </p:nvSpPr>
        <p:spPr>
          <a:xfrm>
            <a:off x="7010850" y="2198268"/>
            <a:ext cx="4267040" cy="507831"/>
          </a:xfrm>
          <a:prstGeom prst="rect">
            <a:avLst/>
          </a:prstGeom>
          <a:solidFill>
            <a:schemeClr val="accent6">
              <a:lumMod val="20000"/>
              <a:lumOff val="80000"/>
            </a:schemeClr>
          </a:solidFill>
          <a:effectLst>
            <a:reflection stA="45000" endPos="0" dir="5400000" sy="-100000" algn="bl" rotWithShape="0"/>
          </a:effectLst>
        </p:spPr>
        <p:txBody>
          <a:bodyPr wrap="square" rtlCol="0">
            <a:spAutoFit/>
          </a:bodyPr>
          <a:lstStyle/>
          <a:p>
            <a:pPr marL="342900" indent="-342900" algn="r" rtl="1">
              <a:lnSpc>
                <a:spcPct val="150000"/>
              </a:lnSpc>
              <a:buFont typeface="+mj-lt"/>
              <a:buAutoNum type="arabicPeriod" startAt="3"/>
            </a:pPr>
            <a:r>
              <a:rPr lang="ar-EG" dirty="0">
                <a:solidFill>
                  <a:srgbClr val="C00000"/>
                </a:solidFill>
                <a:latin typeface="Alexandria SemiBold" pitchFamily="2" charset="-78"/>
                <a:cs typeface="Alexandria SemiBold" pitchFamily="2" charset="-78"/>
              </a:rPr>
              <a:t>الإعلان </a:t>
            </a:r>
            <a:r>
              <a:rPr lang="ar-SA" dirty="0">
                <a:solidFill>
                  <a:srgbClr val="C00000"/>
                </a:solidFill>
                <a:latin typeface="Alexandria SemiBold" pitchFamily="2" charset="-78"/>
                <a:cs typeface="Alexandria SemiBold" pitchFamily="2" charset="-78"/>
              </a:rPr>
              <a:t>يعمل على تحفيز المنافسة</a:t>
            </a:r>
            <a:endParaRPr lang="ar-EG" dirty="0">
              <a:solidFill>
                <a:srgbClr val="C00000"/>
              </a:solidFill>
              <a:latin typeface="Alexandria SemiBold" pitchFamily="2" charset="-78"/>
              <a:cs typeface="Alexandria SemiBold" pitchFamily="2" charset="-78"/>
            </a:endParaRPr>
          </a:p>
        </p:txBody>
      </p:sp>
      <p:sp>
        <p:nvSpPr>
          <p:cNvPr id="21" name="TextBox 20">
            <a:extLst>
              <a:ext uri="{FF2B5EF4-FFF2-40B4-BE49-F238E27FC236}">
                <a16:creationId xmlns:a16="http://schemas.microsoft.com/office/drawing/2014/main" id="{050976E4-0CF2-BA00-34CA-2F9419409B9E}"/>
              </a:ext>
            </a:extLst>
          </p:cNvPr>
          <p:cNvSpPr txBox="1"/>
          <p:nvPr/>
        </p:nvSpPr>
        <p:spPr>
          <a:xfrm>
            <a:off x="3149599" y="2747115"/>
            <a:ext cx="8258347" cy="1338828"/>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يُساهم الإعلان في بناء وتعزيز العلامة التجارية، وهو ما يساعد الشركات في التميز في سوق تنافسية؛ مما يؤدي إلى تحسين الجودة وتقليل الأسعار لصالح المستهلكين. أي أن الإعلان يُعزز المنافسة بين الشركات.</a:t>
            </a:r>
          </a:p>
        </p:txBody>
      </p:sp>
      <p:pic>
        <p:nvPicPr>
          <p:cNvPr id="16" name="Picture 15"/>
          <p:cNvPicPr>
            <a:picLocks noChangeAspect="1"/>
          </p:cNvPicPr>
          <p:nvPr/>
        </p:nvPicPr>
        <p:blipFill rotWithShape="1">
          <a:blip r:embed="rId4">
            <a:extLst>
              <a:ext uri="{28A0092B-C50C-407E-A947-70E740481C1C}">
                <a14:useLocalDpi xmlns:a14="http://schemas.microsoft.com/office/drawing/2010/main" val="0"/>
              </a:ext>
            </a:extLst>
          </a:blip>
          <a:srcRect b="21909"/>
          <a:stretch/>
        </p:blipFill>
        <p:spPr>
          <a:xfrm>
            <a:off x="-253805" y="2473844"/>
            <a:ext cx="3691271" cy="2727896"/>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270932" y="5213559"/>
            <a:ext cx="2804895" cy="1384995"/>
          </a:xfrm>
          <a:prstGeom prst="rect">
            <a:avLst/>
          </a:prstGeom>
          <a:solidFill>
            <a:schemeClr val="bg1">
              <a:lumMod val="85000"/>
            </a:schemeClr>
          </a:solidFill>
          <a:effectLst>
            <a:reflection stA="45000" endPos="0" dir="5400000" sy="-100000" algn="bl" rotWithShape="0"/>
          </a:effectLst>
        </p:spPr>
        <p:txBody>
          <a:bodyPr wrap="square" rtlCol="0">
            <a:spAutoFit/>
          </a:bodyPr>
          <a:lstStyle/>
          <a:p>
            <a:pPr algn="ctr" rtl="1">
              <a:lnSpc>
                <a:spcPct val="150000"/>
              </a:lnSpc>
            </a:pPr>
            <a:r>
              <a:rPr lang="ar-SA" sz="1400" dirty="0">
                <a:latin typeface="Alexandria SemiBold" pitchFamily="2" charset="-78"/>
                <a:cs typeface="Alexandria SemiBold" pitchFamily="2" charset="-78"/>
              </a:rPr>
              <a:t>إعلان</a:t>
            </a:r>
            <a:r>
              <a:rPr lang="ar-EG" sz="1400" dirty="0">
                <a:latin typeface="Alexandria SemiBold" pitchFamily="2" charset="-78"/>
                <a:cs typeface="Alexandria SemiBold" pitchFamily="2" charset="-78"/>
              </a:rPr>
              <a:t> </a:t>
            </a:r>
            <a:r>
              <a:rPr lang="ar-SA" sz="1400" dirty="0">
                <a:latin typeface="Alexandria SemiBold" pitchFamily="2" charset="-78"/>
                <a:cs typeface="Alexandria SemiBold" pitchFamily="2" charset="-78"/>
              </a:rPr>
              <a:t>يعمل على تحفيز المنافسة ، حيث لم يعتمد على تخفيض الأسعار، وإنما اقتناء السلعة والدفع لاحقاً.</a:t>
            </a:r>
            <a:endParaRPr lang="ar-EG" sz="1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974136994"/>
      </p:ext>
    </p:extLst>
  </p:cSld>
  <p:clrMapOvr>
    <a:masterClrMapping/>
  </p:clrMapOvr>
  <mc:AlternateContent xmlns:mc="http://schemas.openxmlformats.org/markup-compatibility/2006" xmlns:p14="http://schemas.microsoft.com/office/powerpoint/2010/main">
    <mc:Choice Requires="p14">
      <p:transition spd="slow" p14:dur="1500" advTm="173625">
        <p:split orient="vert"/>
      </p:transition>
    </mc:Choice>
    <mc:Fallback xmlns="">
      <p:transition spd="slow" advTm="173625">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a:extLst>
            <a:ext uri="{FF2B5EF4-FFF2-40B4-BE49-F238E27FC236}">
              <a16:creationId xmlns:a16="http://schemas.microsoft.com/office/drawing/2014/main" id="{2D1B4CF1-4BE5-0A12-6881-3EE98F24B3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982D1B-E8A9-66A2-00E9-A0CB63D837AF}"/>
              </a:ext>
            </a:extLst>
          </p:cNvPr>
          <p:cNvSpPr/>
          <p:nvPr/>
        </p:nvSpPr>
        <p:spPr>
          <a:xfrm>
            <a:off x="1828800" y="1745296"/>
            <a:ext cx="9305365" cy="48437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F2615BE-7FA8-19A7-2456-0858A15B09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356E6A-9F9F-A29C-1E77-67468B8FFA2D}"/>
              </a:ext>
            </a:extLst>
          </p:cNvPr>
          <p:cNvSpPr txBox="1"/>
          <p:nvPr/>
        </p:nvSpPr>
        <p:spPr>
          <a:xfrm>
            <a:off x="1153149" y="975974"/>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9F649A9-EC91-DC12-A040-FAD446ADA9C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D97440E-34D7-9D3A-AEF4-06115F5F744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B274D1C7-99D0-980E-CFE2-9AEF2458ADD8}"/>
              </a:ext>
            </a:extLst>
          </p:cNvPr>
          <p:cNvSpPr txBox="1"/>
          <p:nvPr/>
        </p:nvSpPr>
        <p:spPr>
          <a:xfrm>
            <a:off x="2346765" y="1160640"/>
            <a:ext cx="3025336"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أهمية الإعلان الصحفي </a:t>
            </a:r>
            <a:endParaRPr lang="en-US" sz="2800" b="1" dirty="0">
              <a:solidFill>
                <a:srgbClr val="C00000"/>
              </a:solidFill>
              <a:latin typeface="Alexandria ExtraBold" pitchFamily="2" charset="-78"/>
              <a:cs typeface="Alexandria ExtraBold" pitchFamily="2" charset="-78"/>
            </a:endParaRPr>
          </a:p>
        </p:txBody>
      </p:sp>
      <p:sp>
        <p:nvSpPr>
          <p:cNvPr id="20" name="TextBox 19">
            <a:extLst>
              <a:ext uri="{FF2B5EF4-FFF2-40B4-BE49-F238E27FC236}">
                <a16:creationId xmlns:a16="http://schemas.microsoft.com/office/drawing/2014/main" id="{A86F3E1F-DA46-8FF5-7F0B-F248267B0BB3}"/>
              </a:ext>
            </a:extLst>
          </p:cNvPr>
          <p:cNvSpPr txBox="1"/>
          <p:nvPr/>
        </p:nvSpPr>
        <p:spPr>
          <a:xfrm>
            <a:off x="6564380" y="1873366"/>
            <a:ext cx="4267040" cy="461024"/>
          </a:xfrm>
          <a:prstGeom prst="rect">
            <a:avLst/>
          </a:prstGeom>
          <a:solidFill>
            <a:schemeClr val="accent6">
              <a:lumMod val="20000"/>
              <a:lumOff val="80000"/>
            </a:schemeClr>
          </a:solidFill>
          <a:effectLst>
            <a:reflection stA="45000" endPos="0" dir="5400000" sy="-100000" algn="bl" rotWithShape="0"/>
          </a:effectLst>
        </p:spPr>
        <p:txBody>
          <a:bodyPr wrap="square" rtlCol="0">
            <a:spAutoFit/>
          </a:bodyPr>
          <a:lstStyle/>
          <a:p>
            <a:pPr marL="342900" indent="-342900" algn="r" rtl="1">
              <a:lnSpc>
                <a:spcPct val="150000"/>
              </a:lnSpc>
              <a:buFont typeface="+mj-lt"/>
              <a:buAutoNum type="arabicPeriod" startAt="5"/>
            </a:pPr>
            <a:r>
              <a:rPr lang="ar-EG" dirty="0">
                <a:solidFill>
                  <a:srgbClr val="C00000"/>
                </a:solidFill>
                <a:latin typeface="Alexandria SemiBold" pitchFamily="2" charset="-78"/>
                <a:cs typeface="Alexandria SemiBold" pitchFamily="2" charset="-78"/>
              </a:rPr>
              <a:t>الإعلان يُسرع حركة دوران رأس المال</a:t>
            </a:r>
          </a:p>
        </p:txBody>
      </p:sp>
      <p:sp>
        <p:nvSpPr>
          <p:cNvPr id="21" name="TextBox 20">
            <a:extLst>
              <a:ext uri="{FF2B5EF4-FFF2-40B4-BE49-F238E27FC236}">
                <a16:creationId xmlns:a16="http://schemas.microsoft.com/office/drawing/2014/main" id="{516B8D23-F43F-6773-ABE4-DA73F7A576D5}"/>
              </a:ext>
            </a:extLst>
          </p:cNvPr>
          <p:cNvSpPr txBox="1"/>
          <p:nvPr/>
        </p:nvSpPr>
        <p:spPr>
          <a:xfrm>
            <a:off x="1982026" y="2334390"/>
            <a:ext cx="8950433" cy="3277179"/>
          </a:xfrm>
          <a:prstGeom prst="rect">
            <a:avLst/>
          </a:prstGeom>
          <a:noFill/>
        </p:spPr>
        <p:txBody>
          <a:bodyPr wrap="square" rtlCol="0">
            <a:spAutoFit/>
          </a:bodyPr>
          <a:lstStyle/>
          <a:p>
            <a:pPr algn="r" rtl="1">
              <a:lnSpc>
                <a:spcPct val="150000"/>
              </a:lnSpc>
            </a:pPr>
            <a:r>
              <a:rPr lang="en-US" dirty="0" err="1">
                <a:latin typeface="Alexandria SemiBold" pitchFamily="2" charset="-78"/>
                <a:cs typeface="Alexandria SemiBold" pitchFamily="2" charset="-78"/>
              </a:rPr>
              <a:t>يقلل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الإعلان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الفجوة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الزمنية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بين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الإنتاج</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والبيع</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خلال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تحفيز</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الطلب</a:t>
            </a:r>
            <a:r>
              <a:rPr lang="ar-EG" dirty="0">
                <a:latin typeface="Alexandria SemiBold" pitchFamily="2" charset="-78"/>
                <a:cs typeface="Alexandria SemiBold" pitchFamily="2" charset="-78"/>
              </a:rPr>
              <a:t> الاستهلاكي بشكل مستمر،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مما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يحمي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الشركات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ركود</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المخزون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ويُزيد</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عدد</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دورات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رأس</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المال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سنوياً</a:t>
            </a:r>
            <a:r>
              <a:rPr lang="ar-EG" dirty="0">
                <a:latin typeface="Alexandria SemiBold" pitchFamily="2" charset="-78"/>
                <a:cs typeface="Alexandria SemiBold" pitchFamily="2" charset="-78"/>
              </a:rPr>
              <a:t> لير</a:t>
            </a:r>
            <a:r>
              <a:rPr lang="en-US" dirty="0" err="1">
                <a:latin typeface="Alexandria SemiBold" pitchFamily="2" charset="-78"/>
                <a:cs typeface="Alexandria SemiBold" pitchFamily="2" charset="-78"/>
              </a:rPr>
              <a:t>فع</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معدلات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الربحية</a:t>
            </a:r>
            <a:r>
              <a:rPr lang="en-US" dirty="0">
                <a:latin typeface="Alexandria SemiBold" pitchFamily="2" charset="-78"/>
                <a:cs typeface="Alexandria SemiBold" pitchFamily="2" charset="-78"/>
              </a:rPr>
              <a:t> و</a:t>
            </a:r>
            <a:r>
              <a:rPr lang="ar-EG" dirty="0">
                <a:latin typeface="Alexandria SemiBold" pitchFamily="2" charset="-78"/>
                <a:cs typeface="Alexandria SemiBold" pitchFamily="2" charset="-78"/>
              </a:rPr>
              <a:t>ي</a:t>
            </a:r>
            <a:r>
              <a:rPr lang="en-US" dirty="0" err="1">
                <a:latin typeface="Alexandria SemiBold" pitchFamily="2" charset="-78"/>
                <a:cs typeface="Alexandria SemiBold" pitchFamily="2" charset="-78"/>
              </a:rPr>
              <a:t>خفض</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المخاطر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الاستثمارية</a:t>
            </a:r>
            <a:r>
              <a:rPr lang="ar-EG" dirty="0">
                <a:latin typeface="Alexandria SemiBold" pitchFamily="2" charset="-78"/>
                <a:cs typeface="Alexandria SemiBold" pitchFamily="2" charset="-78"/>
              </a:rPr>
              <a:t>.</a:t>
            </a:r>
            <a:br>
              <a:rPr lang="en-US" dirty="0">
                <a:latin typeface="Alexandria SemiBold" pitchFamily="2" charset="-78"/>
                <a:cs typeface="Alexandria SemiBold" pitchFamily="2" charset="-78"/>
              </a:rPr>
            </a:br>
            <a:endParaRPr lang="ar-EG" dirty="0">
              <a:latin typeface="Alexandria SemiBold" pitchFamily="2" charset="-78"/>
              <a:cs typeface="Alexandria SemiBold" pitchFamily="2" charset="-78"/>
            </a:endParaRPr>
          </a:p>
          <a:p>
            <a:pPr algn="r" rtl="1">
              <a:lnSpc>
                <a:spcPct val="150000"/>
              </a:lnSpc>
            </a:pPr>
            <a:endParaRPr lang="ar-EG" sz="1400" dirty="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الإعلان </a:t>
            </a:r>
            <a:r>
              <a:rPr lang="en-US" dirty="0" err="1">
                <a:latin typeface="Alexandria SemiBold" pitchFamily="2" charset="-78"/>
                <a:cs typeface="Alexandria SemiBold" pitchFamily="2" charset="-78"/>
              </a:rPr>
              <a:t>يوفر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الإعلان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الرقمي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مصدراً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متكرراً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ومستداماً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للدخل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مما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يغطي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النفقات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التشغيلية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للمؤسسات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الصحفية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ويعزز</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قدرتها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على</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الاستثمار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في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التحديثات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التقنية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وتطوير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المحتوى</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الإخباري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المجاني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للجمهور</a:t>
            </a:r>
            <a:r>
              <a:rPr lang="ar-EG" dirty="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22" name="TextBox 21">
            <a:extLst>
              <a:ext uri="{FF2B5EF4-FFF2-40B4-BE49-F238E27FC236}">
                <a16:creationId xmlns:a16="http://schemas.microsoft.com/office/drawing/2014/main" id="{AA830806-B430-9FAA-184D-0EF16B4C563C}"/>
              </a:ext>
            </a:extLst>
          </p:cNvPr>
          <p:cNvSpPr txBox="1"/>
          <p:nvPr/>
        </p:nvSpPr>
        <p:spPr>
          <a:xfrm>
            <a:off x="1982026" y="5568707"/>
            <a:ext cx="8551925" cy="835485"/>
          </a:xfrm>
          <a:prstGeom prst="rect">
            <a:avLst/>
          </a:prstGeom>
          <a:noFill/>
        </p:spPr>
        <p:txBody>
          <a:bodyPr wrap="square" rtlCol="0">
            <a:spAutoFit/>
          </a:bodyPr>
          <a:lstStyle/>
          <a:p>
            <a:pPr algn="r" rtl="1">
              <a:lnSpc>
                <a:spcPct val="150000"/>
              </a:lnSpc>
            </a:pPr>
            <a:r>
              <a:rPr lang="ar-SA" dirty="0">
                <a:solidFill>
                  <a:schemeClr val="accent2">
                    <a:lumMod val="50000"/>
                  </a:schemeClr>
                </a:solidFill>
                <a:latin typeface="Alexandria SemiBold" pitchFamily="2" charset="-78"/>
                <a:cs typeface="Alexandria SemiBold" pitchFamily="2" charset="-78"/>
              </a:rPr>
              <a:t>  </a:t>
            </a:r>
            <a:r>
              <a:rPr lang="ar-SA" sz="1600" dirty="0">
                <a:solidFill>
                  <a:schemeClr val="accent2">
                    <a:lumMod val="50000"/>
                  </a:schemeClr>
                </a:solidFill>
                <a:latin typeface="Alexandria SemiBold" pitchFamily="2" charset="-78"/>
                <a:cs typeface="Alexandria SemiBold" pitchFamily="2" charset="-78"/>
              </a:rPr>
              <a:t>فالإعلان هو أداة أساسية لأي اقتصاد، حيث يربط بين المُنتجين والمُستهلكين، ويُساهم في تحفيز الاستثمارات وتعزيز النمو والتنمية في المجتمع .</a:t>
            </a:r>
            <a:endParaRPr lang="ar-SA" dirty="0">
              <a:solidFill>
                <a:schemeClr val="accent2">
                  <a:lumMod val="50000"/>
                </a:schemeClr>
              </a:solidFill>
              <a:latin typeface="Alexandria SemiBold" pitchFamily="2" charset="-78"/>
              <a:cs typeface="Alexandria SemiBold" pitchFamily="2" charset="-78"/>
            </a:endParaRPr>
          </a:p>
        </p:txBody>
      </p:sp>
      <p:sp>
        <p:nvSpPr>
          <p:cNvPr id="3" name="TextBox 2">
            <a:extLst>
              <a:ext uri="{FF2B5EF4-FFF2-40B4-BE49-F238E27FC236}">
                <a16:creationId xmlns:a16="http://schemas.microsoft.com/office/drawing/2014/main" id="{DDA9A8B9-451F-19D9-92BC-7965BA7EBF99}"/>
              </a:ext>
            </a:extLst>
          </p:cNvPr>
          <p:cNvSpPr txBox="1"/>
          <p:nvPr/>
        </p:nvSpPr>
        <p:spPr>
          <a:xfrm>
            <a:off x="5950790" y="3834800"/>
            <a:ext cx="4880630" cy="461024"/>
          </a:xfrm>
          <a:prstGeom prst="rect">
            <a:avLst/>
          </a:prstGeom>
          <a:solidFill>
            <a:schemeClr val="accent6">
              <a:lumMod val="20000"/>
              <a:lumOff val="80000"/>
            </a:schemeClr>
          </a:solidFill>
          <a:effectLst>
            <a:reflection stA="45000" endPos="0" dir="5400000" sy="-100000" algn="bl" rotWithShape="0"/>
          </a:effectLst>
        </p:spPr>
        <p:txBody>
          <a:bodyPr wrap="square" rtlCol="0">
            <a:spAutoFit/>
          </a:bodyPr>
          <a:lstStyle/>
          <a:p>
            <a:pPr marL="342900" indent="-342900" algn="r" rtl="1">
              <a:lnSpc>
                <a:spcPct val="150000"/>
              </a:lnSpc>
              <a:buFont typeface="+mj-lt"/>
              <a:buAutoNum type="arabicPeriod" startAt="6"/>
            </a:pPr>
            <a:r>
              <a:rPr lang="ar-EG" dirty="0">
                <a:solidFill>
                  <a:srgbClr val="C00000"/>
                </a:solidFill>
                <a:latin typeface="Alexandria SemiBold" pitchFamily="2" charset="-78"/>
                <a:cs typeface="Alexandria SemiBold" pitchFamily="2" charset="-78"/>
              </a:rPr>
              <a:t>الإعلان يُدعم استدامة الصحف الإلكترونية</a:t>
            </a:r>
          </a:p>
        </p:txBody>
      </p:sp>
      <p:pic>
        <p:nvPicPr>
          <p:cNvPr id="8" name="Picture 7">
            <a:extLst>
              <a:ext uri="{FF2B5EF4-FFF2-40B4-BE49-F238E27FC236}">
                <a16:creationId xmlns:a16="http://schemas.microsoft.com/office/drawing/2014/main" id="{1E43643C-74C9-EDD6-2E4C-3ACA1D04E31C}"/>
              </a:ext>
            </a:extLst>
          </p:cNvPr>
          <p:cNvPicPr>
            <a:picLocks noChangeAspect="1"/>
          </p:cNvPicPr>
          <p:nvPr/>
        </p:nvPicPr>
        <p:blipFill>
          <a:blip r:embed="rId4">
            <a:extLst>
              <a:ext uri="{28A0092B-C50C-407E-A947-70E740481C1C}">
                <a14:useLocalDpi xmlns:a14="http://schemas.microsoft.com/office/drawing/2010/main" val="0"/>
              </a:ext>
            </a:extLst>
          </a:blip>
          <a:srcRect l="22740" t="26508" r="25877" b="31025"/>
          <a:stretch>
            <a:fillRect/>
          </a:stretch>
        </p:blipFill>
        <p:spPr>
          <a:xfrm>
            <a:off x="-6273" y="3525252"/>
            <a:ext cx="1988299" cy="1949115"/>
          </a:xfrm>
          <a:prstGeom prst="rect">
            <a:avLst/>
          </a:prstGeom>
        </p:spPr>
      </p:pic>
    </p:spTree>
    <p:extLst>
      <p:ext uri="{BB962C8B-B14F-4D97-AF65-F5344CB8AC3E}">
        <p14:creationId xmlns:p14="http://schemas.microsoft.com/office/powerpoint/2010/main" val="2947950815"/>
      </p:ext>
    </p:extLst>
  </p:cSld>
  <p:clrMapOvr>
    <a:masterClrMapping/>
  </p:clrMapOvr>
  <mc:AlternateContent xmlns:mc="http://schemas.openxmlformats.org/markup-compatibility/2006" xmlns:p14="http://schemas.microsoft.com/office/powerpoint/2010/main">
    <mc:Choice Requires="p14">
      <p:transition spd="slow" p14:dur="1500" advTm="141959">
        <p:split orient="vert"/>
      </p:transition>
    </mc:Choice>
    <mc:Fallback xmlns="">
      <p:transition spd="slow" advTm="141959">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67604"/>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7" y="1423727"/>
            <a:ext cx="10550769" cy="497577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26081" y="2146617"/>
            <a:ext cx="10134003" cy="4083169"/>
          </a:xfrm>
          <a:prstGeom prst="rect">
            <a:avLst/>
          </a:prstGeom>
          <a:noFill/>
        </p:spPr>
        <p:txBody>
          <a:bodyPr wrap="square" rtlCol="0">
            <a:spAutoFit/>
          </a:bodyPr>
          <a:lstStyle/>
          <a:p>
            <a:pPr lvl="0" algn="justLow" rtl="1">
              <a:lnSpc>
                <a:spcPct val="150000"/>
              </a:lnSpc>
              <a:spcAft>
                <a:spcPts val="800"/>
              </a:spcAft>
              <a:defRPr/>
            </a:pPr>
            <a:r>
              <a:rPr lang="ar-SA" sz="2000" b="1" dirty="0">
                <a:latin typeface="Alexandria SemiBold" pitchFamily="2" charset="-78"/>
                <a:ea typeface="Calibri" panose="020F0502020204030204" pitchFamily="34" charset="0"/>
                <a:cs typeface="Alexandria SemiBold" pitchFamily="2" charset="-78"/>
              </a:rPr>
              <a:t>   </a:t>
            </a:r>
            <a:r>
              <a:rPr lang="ar-EG" sz="2000" b="1" dirty="0">
                <a:solidFill>
                  <a:srgbClr val="C00000"/>
                </a:solidFill>
                <a:latin typeface="Alexandria SemiBold" pitchFamily="2" charset="-78"/>
                <a:ea typeface="Calibri" panose="020F0502020204030204" pitchFamily="34" charset="0"/>
                <a:cs typeface="Alexandria SemiBold" pitchFamily="2" charset="-78"/>
              </a:rPr>
              <a:t>في ختام هذه المحاضرة، يمكننا أن نستنتج أن</a:t>
            </a:r>
            <a:r>
              <a:rPr lang="ar-SA" sz="2000" b="1" dirty="0">
                <a:solidFill>
                  <a:srgbClr val="C00000"/>
                </a:solidFill>
                <a:latin typeface="Alexandria SemiBold" pitchFamily="2" charset="-78"/>
                <a:ea typeface="Calibri" panose="020F0502020204030204" pitchFamily="34" charset="0"/>
                <a:cs typeface="Alexandria SemiBold" pitchFamily="2" charset="-78"/>
              </a:rPr>
              <a:t>:</a:t>
            </a:r>
          </a:p>
          <a:p>
            <a:pPr lvl="0" algn="justLow" rtl="1">
              <a:lnSpc>
                <a:spcPct val="150000"/>
              </a:lnSpc>
              <a:spcAft>
                <a:spcPts val="800"/>
              </a:spcAft>
              <a:defRPr/>
            </a:pPr>
            <a:r>
              <a:rPr lang="ar-SA" dirty="0">
                <a:solidFill>
                  <a:srgbClr val="000000"/>
                </a:solidFill>
                <a:latin typeface="Alexandria SemiBold" pitchFamily="2" charset="-78"/>
                <a:cs typeface="Alexandria SemiBold" pitchFamily="2" charset="-78"/>
              </a:rPr>
              <a:t>   تكتسب الإعلانات الرقمية شعبية، وهي بالفعل الشكل الرئيسي للإعلانات اليوم. تُعرض الإعلانات الرقمية عبر الإنترنت، عادةً من خلال مواقع الويب أو منصات التواصل الاجتماعي. إحدى المزايا هي أن المعلنين يمكنهم استهداف جماهير محددة بناءً على بيانات الأشخاص عبر الإنترنت. يعمل الإعلان الرقمي على ربط العلامات التجارية بجمهورها المستهدف بشكل فعال.</a:t>
            </a:r>
          </a:p>
          <a:p>
            <a:pPr lvl="0" algn="justLow" rtl="1">
              <a:lnSpc>
                <a:spcPct val="150000"/>
              </a:lnSpc>
              <a:spcAft>
                <a:spcPts val="800"/>
              </a:spcAft>
              <a:defRPr/>
            </a:pPr>
            <a:r>
              <a:rPr lang="ar-SA" dirty="0">
                <a:latin typeface="Alexandria SemiBold" pitchFamily="2" charset="-78"/>
                <a:cs typeface="Alexandria SemiBold" pitchFamily="2" charset="-78"/>
              </a:rPr>
              <a:t>فالإعلان الصحفي الرقمي هو شكل من أشكال الإعلان الذي يتم نشره في مواقع الصحف أو في الصفحات الرسمية للصحف في منصات التواصل الاجتماعي، حيث يتيح للمُعلنين الترويج للمنتجات أو الخدمات أو الأفكار ب</a:t>
            </a:r>
            <a:r>
              <a:rPr lang="ar-EG" dirty="0">
                <a:latin typeface="Alexandria SemiBold" pitchFamily="2" charset="-78"/>
                <a:cs typeface="Alexandria SemiBold" pitchFamily="2" charset="-78"/>
              </a:rPr>
              <a:t>مقابل أجر مدفوع</a:t>
            </a:r>
            <a:r>
              <a:rPr lang="ar-SA" dirty="0">
                <a:latin typeface="Alexandria SemiBold" pitchFamily="2" charset="-78"/>
                <a:cs typeface="Alexandria SemiBold" pitchFamily="2" charset="-78"/>
              </a:rPr>
              <a:t>؛ بهدف</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الوصول إلى جمهور واسع من القراء عبر الإنترنت، واقناعهم على القيام بعمل معين مثل شراء سلعة أو تقبل فكرة أو خدمة معينة</a:t>
            </a:r>
            <a:endParaRPr lang="ar-SA" dirty="0">
              <a:solidFill>
                <a:srgbClr val="000000"/>
              </a:solidFill>
              <a:latin typeface="Alexandria SemiBold" pitchFamily="2" charset="-78"/>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3100233" y="1398912"/>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062979" y="1484040"/>
            <a:ext cx="3768441"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91986" y="1685494"/>
            <a:ext cx="9356271" cy="4710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1404257" y="2206897"/>
            <a:ext cx="8981505" cy="4038926"/>
          </a:xfrm>
          <a:prstGeom prst="rect">
            <a:avLst/>
          </a:prstGeom>
          <a:noFill/>
        </p:spPr>
        <p:txBody>
          <a:bodyPr wrap="square" rtlCol="0">
            <a:spAutoFit/>
          </a:bodyPr>
          <a:lstStyle/>
          <a:p>
            <a:pPr algn="r" rtl="1">
              <a:lnSpc>
                <a:spcPct val="150000"/>
              </a:lnSpc>
            </a:pPr>
            <a:r>
              <a:rPr lang="ar-SA" sz="2000" dirty="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الإعلان الصحفي الرقمي هو عملية تسويق الخدمات أو المنتجات على شبكة الويب العالمية، وشهد تطوراً كبيراً في الآونة الأخيرة لمواكبة الوجه المتغير للتسويق والإعلان الرقمي في سيناريو اليوم.</a:t>
            </a:r>
          </a:p>
          <a:p>
            <a:pPr algn="r" rtl="1">
              <a:lnSpc>
                <a:spcPct val="150000"/>
              </a:lnSpc>
            </a:pPr>
            <a:endParaRPr lang="ar-SA" sz="900" dirty="0">
              <a:solidFill>
                <a:srgbClr val="000000"/>
              </a:solidFill>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ويعتمد الإعلان في رسالته على اقناع المستهلك بشراء المنتج أو الاشتراك بالخدمة أو تقبل فكرة معينة، حيث يستخدم الاستمالات العقلية والعاطفية لإحداث تأثير قوى وفعال على المستهلك. فالإعلان ذو صلة قوية ومباشرة بالمجتمع؛ إذ يمثل العلاقة بين أفراد المجتمع والتي تتمثل في المعلنون والمستهلكون الحاليون والمرتقبون (المحتملون). كما يتأثر الإعلان بالمجتمع ويؤثر فيه اجتماعياً واقتصادياً </a:t>
            </a:r>
            <a:r>
              <a:rPr lang="ar-EG" dirty="0">
                <a:latin typeface="Alexandria SemiBold" pitchFamily="2" charset="-78"/>
                <a:cs typeface="Alexandria SemiBold" pitchFamily="2" charset="-78"/>
              </a:rPr>
              <a:t>؛ مما يُسهم في تحقيق التنمية المستدامة</a:t>
            </a:r>
            <a:r>
              <a:rPr lang="ar-SA" dirty="0">
                <a:latin typeface="Alexandria SemiBold" pitchFamily="2" charset="-78"/>
                <a:cs typeface="Alexandria SemiBold" pitchFamily="2" charset="-78"/>
              </a:rPr>
              <a:t>.</a:t>
            </a:r>
            <a:endParaRPr lang="ar-SA" dirty="0">
              <a:solidFill>
                <a:srgbClr val="000000"/>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6"/>
              <a:stretch>
                <a:fillRect/>
              </a:stretch>
            </p:blipFill>
            <p:spPr>
              <a:xfrm>
                <a:off x="11277720" y="70920"/>
                <a:ext cx="19080" cy="19080"/>
              </a:xfrm>
              <a:prstGeom prst="rect">
                <a:avLst/>
              </a:prstGeom>
            </p:spPr>
          </p:pic>
        </mc:Fallback>
      </mc:AlternateContent>
      <p:sp>
        <p:nvSpPr>
          <p:cNvPr id="12" name="TextBox 11">
            <a:extLst>
              <a:ext uri="{FF2B5EF4-FFF2-40B4-BE49-F238E27FC236}">
                <a16:creationId xmlns:a16="http://schemas.microsoft.com/office/drawing/2014/main" id="{F9A80F9F-74DB-1D57-04E8-E20E92A09B0A}"/>
              </a:ext>
            </a:extLst>
          </p:cNvPr>
          <p:cNvSpPr txBox="1"/>
          <p:nvPr/>
        </p:nvSpPr>
        <p:spPr>
          <a:xfrm>
            <a:off x="4659891" y="1607135"/>
            <a:ext cx="22071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advTm="74986"/>
    </mc:Choice>
    <mc:Fallback xmlns="">
      <p:transition advTm="7498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270001"/>
            <a:ext cx="10407822" cy="484627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3200" b="1" dirty="0">
              <a:solidFill>
                <a:schemeClr val="tx1"/>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3471335" y="558543"/>
            <a:ext cx="4908148" cy="739690"/>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SA"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1168400" y="1512131"/>
            <a:ext cx="10041467" cy="4429418"/>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ريم عمر شريتح، الإعلان الإلكتروني... مفاهيم واستراتيجيات معاصرة ، كتاب إلكتروني ، </a:t>
            </a:r>
            <a:r>
              <a:rPr lang="en-US" sz="1600" dirty="0">
                <a:latin typeface="Alexandria SemiBold" pitchFamily="2" charset="-78"/>
                <a:cs typeface="Alexandria SemiBold" pitchFamily="2" charset="-78"/>
              </a:rPr>
              <a:t>Google Commerce LTD.</a:t>
            </a:r>
            <a:r>
              <a:rPr lang="ar-SA" sz="1600" dirty="0">
                <a:latin typeface="Alexandria SemiBold" pitchFamily="2" charset="-78"/>
                <a:cs typeface="Alexandria SemiBold" pitchFamily="2" charset="-78"/>
              </a:rPr>
              <a:t> ، 2017) .</a:t>
            </a:r>
            <a:endParaRPr lang="en-US" sz="1600" dirty="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sz="1600" dirty="0">
                <a:latin typeface="Alexandria SemiBold" pitchFamily="2" charset="-78"/>
                <a:cs typeface="Alexandria SemiBold" pitchFamily="2" charset="-78"/>
              </a:rPr>
              <a:t>علي فلاح الزغبي وعبدالعزيز مصطفى أبو نبعه، هندسة الإعلان الفعال: مدخل صناعة الإعلان، (العين: دار الكتاب الجامعي ، 2014) .</a:t>
            </a:r>
          </a:p>
          <a:p>
            <a:pPr marL="342900" indent="-342900" algn="r" rtl="1">
              <a:lnSpc>
                <a:spcPct val="150000"/>
              </a:lnSpc>
              <a:spcAft>
                <a:spcPts val="800"/>
              </a:spcAft>
              <a:buFont typeface="+mj-lt"/>
              <a:buAutoNum type="arabicPeriod"/>
              <a:defRPr/>
            </a:pPr>
            <a:r>
              <a:rPr lang="ar-SA" sz="1600" dirty="0">
                <a:latin typeface="Alexandria SemiBold" pitchFamily="2" charset="-78"/>
                <a:cs typeface="Alexandria SemiBold" pitchFamily="2" charset="-78"/>
              </a:rPr>
              <a:t>صفوت العالم ، فن الإعلان الصحفي، ( القاهرة: دار النهضة العربية ، 2009) .</a:t>
            </a:r>
          </a:p>
          <a:p>
            <a:pPr marL="342900" indent="-342900" fontAlgn="base">
              <a:buFont typeface="+mj-lt"/>
              <a:buAutoNum type="arabicPeriod" startAt="4"/>
            </a:pPr>
            <a:r>
              <a:rPr lang="en-US" b="1" dirty="0"/>
              <a:t>Ani </a:t>
            </a:r>
            <a:r>
              <a:rPr lang="en-US" b="1" dirty="0" err="1"/>
              <a:t>Petrosyan</a:t>
            </a:r>
            <a:r>
              <a:rPr lang="en-US" b="1" dirty="0"/>
              <a:t>, Global number of Internet users 2005-2023, Statics, May 22, 2024. Available at: </a:t>
            </a:r>
            <a:r>
              <a:rPr lang="en-US" b="1" dirty="0">
                <a:hlinkClick r:id="rId3"/>
              </a:rPr>
              <a:t>https://www.statista.com/statistics/273018/number-of-internet-users-worldwide</a:t>
            </a:r>
            <a:r>
              <a:rPr lang="en-US" b="1" dirty="0"/>
              <a:t>  </a:t>
            </a:r>
          </a:p>
          <a:p>
            <a:pPr marL="342900" indent="-342900">
              <a:buFont typeface="+mj-lt"/>
              <a:buAutoNum type="arabicPeriod" startAt="4"/>
            </a:pPr>
            <a:r>
              <a:rPr lang="en-US" b="1" dirty="0"/>
              <a:t>Jeff </a:t>
            </a:r>
            <a:r>
              <a:rPr lang="en-US" b="1" dirty="0" err="1"/>
              <a:t>Sonderman</a:t>
            </a:r>
            <a:r>
              <a:rPr lang="en-US" b="1" dirty="0"/>
              <a:t> , Forecast : Local Ad Spending On Web &amp; Mobile to Overtake Newspaper By 2013 , Nov. 15 , 2011, from </a:t>
            </a:r>
            <a:r>
              <a:rPr lang="en-US" dirty="0"/>
              <a:t>: </a:t>
            </a:r>
            <a:r>
              <a:rPr lang="en-US" u="sng" dirty="0">
                <a:hlinkClick r:id="rId4"/>
              </a:rPr>
              <a:t>http://www.poynter.org/latest-news/mediawire/153153/forecast-local-ad-spending-on-web-mobile-to-overtake-newspapers-by-2013</a:t>
            </a:r>
            <a:r>
              <a:rPr lang="en-US" dirty="0"/>
              <a:t> .</a:t>
            </a:r>
          </a:p>
          <a:p>
            <a:pPr marL="342900" indent="-342900">
              <a:buFont typeface="+mj-lt"/>
              <a:buAutoNum type="arabicPeriod" startAt="4"/>
            </a:pPr>
            <a:r>
              <a:rPr lang="en-US" b="1" dirty="0"/>
              <a:t>Jim </a:t>
            </a:r>
            <a:r>
              <a:rPr lang="en-US" b="1" dirty="0" err="1"/>
              <a:t>Romenesko</a:t>
            </a:r>
            <a:r>
              <a:rPr lang="en-US" b="1" dirty="0"/>
              <a:t> ,NYT Co. Reports $ 15.7 Million Third-Quarter Profit, Oct. 20, 2011 . Retrieved Nov. 18 , 2011 , from</a:t>
            </a:r>
            <a:r>
              <a:rPr lang="en-US" dirty="0"/>
              <a:t>:&lt;</a:t>
            </a:r>
            <a:r>
              <a:rPr lang="en-US" u="sng" dirty="0">
                <a:hlinkClick r:id="rId5"/>
              </a:rPr>
              <a:t>http://www.poynter.org/latest-news/mediawire/150201/nyt-co-reports-15-7-million-third-quarter-profit/#.Tskikigpnuc.faceboce</a:t>
            </a:r>
            <a:r>
              <a:rPr lang="en-US" b="1" dirty="0"/>
              <a:t> </a:t>
            </a:r>
            <a:endParaRPr lang="ar-EG" sz="3200" b="1" dirty="0">
              <a:latin typeface="Adobe Arabic" panose="02040503050201020203" pitchFamily="18" charset="-78"/>
              <a:ea typeface="Calibri" panose="020F0502020204030204" pitchFamily="34" charset="0"/>
              <a:cs typeface="Adobe Arabic" panose="02040503050201020203" pitchFamily="18" charset="-78"/>
            </a:endParaRPr>
          </a:p>
        </p:txBody>
      </p:sp>
    </p:spTree>
    <p:extLst>
      <p:ext uri="{BB962C8B-B14F-4D97-AF65-F5344CB8AC3E}">
        <p14:creationId xmlns:p14="http://schemas.microsoft.com/office/powerpoint/2010/main" val="37580597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mc:AlternateContent xmlns:mc="http://schemas.openxmlformats.org/markup-compatibility/2006" xmlns:p14="http://schemas.microsoft.com/office/powerpoint/2010/main">
        <mc:Choice Requires="p14">
          <p:contentPart p14:bwMode="auto" r:id="rId5">
            <p14:nvContentPartPr>
              <p14:cNvPr id="3" name="Ink 2"/>
              <p14:cNvContentPartPr/>
              <p14:nvPr/>
            </p14:nvContentPartPr>
            <p14:xfrm>
              <a:off x="11358720" y="35640"/>
              <a:ext cx="360" cy="360"/>
            </p14:xfrm>
          </p:contentPart>
        </mc:Choice>
        <mc:Fallback xmlns="">
          <p:pic>
            <p:nvPicPr>
              <p:cNvPr id="3" name="Ink 2"/>
              <p:cNvPicPr/>
              <p:nvPr/>
            </p:nvPicPr>
            <p:blipFill>
              <a:blip r:embed="rId9"/>
              <a:stretch>
                <a:fillRect/>
              </a:stretch>
            </p:blipFill>
            <p:spPr>
              <a:xfrm>
                <a:off x="11349360" y="26280"/>
                <a:ext cx="19080" cy="19080"/>
              </a:xfrm>
              <a:prstGeom prst="rect">
                <a:avLst/>
              </a:prstGeom>
            </p:spPr>
          </p:pic>
        </mc:Fallback>
      </mc:AlternateContent>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D55A5B7-C037-4B24-BD6B-6F97CA7CA71E}"/>
</file>

<file path=customXml/itemProps2.xml><?xml version="1.0" encoding="utf-8"?>
<ds:datastoreItem xmlns:ds="http://schemas.openxmlformats.org/officeDocument/2006/customXml" ds:itemID="{34696FE0-1CFE-4170-B0C8-5A5BC3F713EE}"/>
</file>

<file path=customXml/itemProps3.xml><?xml version="1.0" encoding="utf-8"?>
<ds:datastoreItem xmlns:ds="http://schemas.openxmlformats.org/officeDocument/2006/customXml" ds:itemID="{F25C0ABD-07DD-4324-B5C0-30E65C5B8A78}"/>
</file>

<file path=docProps/app.xml><?xml version="1.0" encoding="utf-8"?>
<Properties xmlns="http://schemas.openxmlformats.org/officeDocument/2006/extended-properties" xmlns:vt="http://schemas.openxmlformats.org/officeDocument/2006/docPropsVTypes">
  <TotalTime>24261</TotalTime>
  <Words>4091</Words>
  <Application>Microsoft Office PowerPoint</Application>
  <PresentationFormat>Widescreen</PresentationFormat>
  <Paragraphs>281</Paragraphs>
  <Slides>42</Slides>
  <Notes>6</Notes>
  <HiddenSlides>0</HiddenSlides>
  <MMClips>2</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42</vt:i4>
      </vt:variant>
    </vt:vector>
  </HeadingPairs>
  <TitlesOfParts>
    <vt:vector size="55" baseType="lpstr">
      <vt:lpstr>Adobe Arabic</vt:lpstr>
      <vt:lpstr>Alexandria Black</vt:lpstr>
      <vt:lpstr>Alexandria ExtraBold</vt:lpstr>
      <vt:lpstr>Alexandria Medium</vt:lpstr>
      <vt:lpstr>Alexandria SemiBold</vt:lpstr>
      <vt:lpstr>Al-Mohanad Extra 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AmeRa Soliman</cp:lastModifiedBy>
  <cp:revision>928</cp:revision>
  <dcterms:created xsi:type="dcterms:W3CDTF">2023-04-29T09:08:23Z</dcterms:created>
  <dcterms:modified xsi:type="dcterms:W3CDTF">2026-09-14T06:59:27Z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