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311" r:id="rId2"/>
    <p:sldId id="441" r:id="rId3"/>
    <p:sldId id="439" r:id="rId4"/>
    <p:sldId id="476" r:id="rId5"/>
    <p:sldId id="302" r:id="rId6"/>
    <p:sldId id="511" r:id="rId7"/>
    <p:sldId id="512" r:id="rId8"/>
    <p:sldId id="513" r:id="rId9"/>
    <p:sldId id="514" r:id="rId10"/>
    <p:sldId id="515" r:id="rId11"/>
    <p:sldId id="516" r:id="rId12"/>
    <p:sldId id="517" r:id="rId13"/>
    <p:sldId id="518" r:id="rId14"/>
    <p:sldId id="519" r:id="rId15"/>
    <p:sldId id="520" r:id="rId16"/>
    <p:sldId id="521" r:id="rId17"/>
    <p:sldId id="522" r:id="rId18"/>
    <p:sldId id="523" r:id="rId19"/>
    <p:sldId id="524" r:id="rId20"/>
    <p:sldId id="525" r:id="rId21"/>
    <p:sldId id="526" r:id="rId22"/>
    <p:sldId id="527" r:id="rId23"/>
    <p:sldId id="528" r:id="rId24"/>
    <p:sldId id="529" r:id="rId25"/>
    <p:sldId id="530" r:id="rId26"/>
    <p:sldId id="531" r:id="rId27"/>
    <p:sldId id="532" r:id="rId28"/>
    <p:sldId id="533" r:id="rId29"/>
    <p:sldId id="534" r:id="rId30"/>
    <p:sldId id="535" r:id="rId31"/>
    <p:sldId id="537" r:id="rId32"/>
    <p:sldId id="536" r:id="rId33"/>
    <p:sldId id="538" r:id="rId34"/>
    <p:sldId id="544" r:id="rId35"/>
    <p:sldId id="539" r:id="rId36"/>
    <p:sldId id="540" r:id="rId37"/>
    <p:sldId id="541" r:id="rId38"/>
    <p:sldId id="542" r:id="rId39"/>
    <p:sldId id="543" r:id="rId40"/>
    <p:sldId id="545" r:id="rId41"/>
    <p:sldId id="510" r:id="rId42"/>
    <p:sldId id="310"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5822" autoAdjust="0"/>
  </p:normalViewPr>
  <p:slideViewPr>
    <p:cSldViewPr snapToGrid="0">
      <p:cViewPr varScale="1">
        <p:scale>
          <a:sx n="81" d="100"/>
          <a:sy n="81" d="100"/>
        </p:scale>
        <p:origin x="102" y="4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49DE356-6824-4D01-971D-0268C556A304}" type="datetimeFigureOut">
              <a:rPr lang="en-GB" smtClean="0"/>
              <a:t>27/03/2023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BA92C75-D9DC-411A-BCD8-216B227CC231}" type="slidenum">
              <a:rPr lang="en-GB" smtClean="0"/>
              <a:t>‹#›</a:t>
            </a:fld>
            <a:endParaRPr lang="en-GB"/>
          </a:p>
        </p:txBody>
      </p:sp>
    </p:spTree>
    <p:extLst>
      <p:ext uri="{BB962C8B-B14F-4D97-AF65-F5344CB8AC3E}">
        <p14:creationId xmlns:p14="http://schemas.microsoft.com/office/powerpoint/2010/main" val="12190917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BA92C75-D9DC-411A-BCD8-216B227CC231}" type="slidenum">
              <a:rPr lang="en-GB" smtClean="0"/>
              <a:t>1</a:t>
            </a:fld>
            <a:endParaRPr lang="en-GB"/>
          </a:p>
        </p:txBody>
      </p:sp>
    </p:spTree>
    <p:extLst>
      <p:ext uri="{BB962C8B-B14F-4D97-AF65-F5344CB8AC3E}">
        <p14:creationId xmlns:p14="http://schemas.microsoft.com/office/powerpoint/2010/main" val="42670884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2817F63B-6026-4DB7-80DE-DA0AEDA8AD5A}" type="datetime1">
              <a:rPr lang="en-GB" smtClean="0"/>
              <a:t>27/03/2023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2</a:t>
            </a:fld>
            <a:endParaRPr lang="en-GB"/>
          </a:p>
        </p:txBody>
      </p:sp>
    </p:spTree>
    <p:extLst>
      <p:ext uri="{BB962C8B-B14F-4D97-AF65-F5344CB8AC3E}">
        <p14:creationId xmlns:p14="http://schemas.microsoft.com/office/powerpoint/2010/main" val="5197766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2817F63B-6026-4DB7-80DE-DA0AEDA8AD5A}" type="datetime1">
              <a:rPr lang="en-GB" smtClean="0"/>
              <a:t>27/03/2023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3</a:t>
            </a:fld>
            <a:endParaRPr lang="en-GB"/>
          </a:p>
        </p:txBody>
      </p:sp>
    </p:spTree>
    <p:extLst>
      <p:ext uri="{BB962C8B-B14F-4D97-AF65-F5344CB8AC3E}">
        <p14:creationId xmlns:p14="http://schemas.microsoft.com/office/powerpoint/2010/main" val="15054359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2817F63B-6026-4DB7-80DE-DA0AEDA8AD5A}" type="datetime1">
              <a:rPr lang="en-GB" smtClean="0"/>
              <a:t>27/03/2023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4</a:t>
            </a:fld>
            <a:endParaRPr lang="en-GB"/>
          </a:p>
        </p:txBody>
      </p:sp>
    </p:spTree>
    <p:extLst>
      <p:ext uri="{BB962C8B-B14F-4D97-AF65-F5344CB8AC3E}">
        <p14:creationId xmlns:p14="http://schemas.microsoft.com/office/powerpoint/2010/main" val="26980612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27/03/2023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5</a:t>
            </a:fld>
            <a:endParaRPr lang="en-GB"/>
          </a:p>
        </p:txBody>
      </p:sp>
    </p:spTree>
    <p:extLst>
      <p:ext uri="{BB962C8B-B14F-4D97-AF65-F5344CB8AC3E}">
        <p14:creationId xmlns:p14="http://schemas.microsoft.com/office/powerpoint/2010/main" val="95289994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27/03/2023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6</a:t>
            </a:fld>
            <a:endParaRPr lang="en-GB"/>
          </a:p>
        </p:txBody>
      </p:sp>
    </p:spTree>
    <p:extLst>
      <p:ext uri="{BB962C8B-B14F-4D97-AF65-F5344CB8AC3E}">
        <p14:creationId xmlns:p14="http://schemas.microsoft.com/office/powerpoint/2010/main" val="194374696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27/03/2023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7</a:t>
            </a:fld>
            <a:endParaRPr lang="en-GB"/>
          </a:p>
        </p:txBody>
      </p:sp>
    </p:spTree>
    <p:extLst>
      <p:ext uri="{BB962C8B-B14F-4D97-AF65-F5344CB8AC3E}">
        <p14:creationId xmlns:p14="http://schemas.microsoft.com/office/powerpoint/2010/main" val="182640323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27/03/2023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8</a:t>
            </a:fld>
            <a:endParaRPr lang="en-GB"/>
          </a:p>
        </p:txBody>
      </p:sp>
    </p:spTree>
    <p:extLst>
      <p:ext uri="{BB962C8B-B14F-4D97-AF65-F5344CB8AC3E}">
        <p14:creationId xmlns:p14="http://schemas.microsoft.com/office/powerpoint/2010/main" val="169079502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27/03/2023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9</a:t>
            </a:fld>
            <a:endParaRPr lang="en-GB"/>
          </a:p>
        </p:txBody>
      </p:sp>
    </p:spTree>
    <p:extLst>
      <p:ext uri="{BB962C8B-B14F-4D97-AF65-F5344CB8AC3E}">
        <p14:creationId xmlns:p14="http://schemas.microsoft.com/office/powerpoint/2010/main" val="12437620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27/03/2023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10</a:t>
            </a:fld>
            <a:endParaRPr lang="en-GB"/>
          </a:p>
        </p:txBody>
      </p:sp>
    </p:spTree>
    <p:extLst>
      <p:ext uri="{BB962C8B-B14F-4D97-AF65-F5344CB8AC3E}">
        <p14:creationId xmlns:p14="http://schemas.microsoft.com/office/powerpoint/2010/main" val="282255121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27/03/2023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11</a:t>
            </a:fld>
            <a:endParaRPr lang="en-GB"/>
          </a:p>
        </p:txBody>
      </p:sp>
    </p:spTree>
    <p:extLst>
      <p:ext uri="{BB962C8B-B14F-4D97-AF65-F5344CB8AC3E}">
        <p14:creationId xmlns:p14="http://schemas.microsoft.com/office/powerpoint/2010/main" val="118015386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27/03/2023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12</a:t>
            </a:fld>
            <a:endParaRPr lang="en-GB"/>
          </a:p>
        </p:txBody>
      </p:sp>
    </p:spTree>
    <p:extLst>
      <p:ext uri="{BB962C8B-B14F-4D97-AF65-F5344CB8AC3E}">
        <p14:creationId xmlns:p14="http://schemas.microsoft.com/office/powerpoint/2010/main" val="271789528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27/03/2023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13</a:t>
            </a:fld>
            <a:endParaRPr lang="en-GB"/>
          </a:p>
        </p:txBody>
      </p:sp>
    </p:spTree>
    <p:extLst>
      <p:ext uri="{BB962C8B-B14F-4D97-AF65-F5344CB8AC3E}">
        <p14:creationId xmlns:p14="http://schemas.microsoft.com/office/powerpoint/2010/main" val="367155484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27/03/2023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14</a:t>
            </a:fld>
            <a:endParaRPr lang="en-GB"/>
          </a:p>
        </p:txBody>
      </p:sp>
    </p:spTree>
    <p:extLst>
      <p:ext uri="{BB962C8B-B14F-4D97-AF65-F5344CB8AC3E}">
        <p14:creationId xmlns:p14="http://schemas.microsoft.com/office/powerpoint/2010/main" val="67587312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27/03/2023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15</a:t>
            </a:fld>
            <a:endParaRPr lang="en-GB"/>
          </a:p>
        </p:txBody>
      </p:sp>
    </p:spTree>
    <p:extLst>
      <p:ext uri="{BB962C8B-B14F-4D97-AF65-F5344CB8AC3E}">
        <p14:creationId xmlns:p14="http://schemas.microsoft.com/office/powerpoint/2010/main" val="365626597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27/03/2023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16</a:t>
            </a:fld>
            <a:endParaRPr lang="en-GB"/>
          </a:p>
        </p:txBody>
      </p:sp>
    </p:spTree>
    <p:extLst>
      <p:ext uri="{BB962C8B-B14F-4D97-AF65-F5344CB8AC3E}">
        <p14:creationId xmlns:p14="http://schemas.microsoft.com/office/powerpoint/2010/main" val="19837502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27/03/2023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17</a:t>
            </a:fld>
            <a:endParaRPr lang="en-GB"/>
          </a:p>
        </p:txBody>
      </p:sp>
    </p:spTree>
    <p:extLst>
      <p:ext uri="{BB962C8B-B14F-4D97-AF65-F5344CB8AC3E}">
        <p14:creationId xmlns:p14="http://schemas.microsoft.com/office/powerpoint/2010/main" val="374971750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27/03/2023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18</a:t>
            </a:fld>
            <a:endParaRPr lang="en-GB"/>
          </a:p>
        </p:txBody>
      </p:sp>
    </p:spTree>
    <p:extLst>
      <p:ext uri="{BB962C8B-B14F-4D97-AF65-F5344CB8AC3E}">
        <p14:creationId xmlns:p14="http://schemas.microsoft.com/office/powerpoint/2010/main" val="106251273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27/03/2023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19</a:t>
            </a:fld>
            <a:endParaRPr lang="en-GB"/>
          </a:p>
        </p:txBody>
      </p:sp>
    </p:spTree>
    <p:extLst>
      <p:ext uri="{BB962C8B-B14F-4D97-AF65-F5344CB8AC3E}">
        <p14:creationId xmlns:p14="http://schemas.microsoft.com/office/powerpoint/2010/main" val="354146550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27/03/2023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20</a:t>
            </a:fld>
            <a:endParaRPr lang="en-GB"/>
          </a:p>
        </p:txBody>
      </p:sp>
    </p:spTree>
    <p:extLst>
      <p:ext uri="{BB962C8B-B14F-4D97-AF65-F5344CB8AC3E}">
        <p14:creationId xmlns:p14="http://schemas.microsoft.com/office/powerpoint/2010/main" val="223530078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27/03/2023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21</a:t>
            </a:fld>
            <a:endParaRPr lang="en-GB"/>
          </a:p>
        </p:txBody>
      </p:sp>
    </p:spTree>
    <p:extLst>
      <p:ext uri="{BB962C8B-B14F-4D97-AF65-F5344CB8AC3E}">
        <p14:creationId xmlns:p14="http://schemas.microsoft.com/office/powerpoint/2010/main" val="93755710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27/03/2023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22</a:t>
            </a:fld>
            <a:endParaRPr lang="en-GB"/>
          </a:p>
        </p:txBody>
      </p:sp>
    </p:spTree>
    <p:extLst>
      <p:ext uri="{BB962C8B-B14F-4D97-AF65-F5344CB8AC3E}">
        <p14:creationId xmlns:p14="http://schemas.microsoft.com/office/powerpoint/2010/main" val="382709268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27/03/2023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23</a:t>
            </a:fld>
            <a:endParaRPr lang="en-GB"/>
          </a:p>
        </p:txBody>
      </p:sp>
    </p:spTree>
    <p:extLst>
      <p:ext uri="{BB962C8B-B14F-4D97-AF65-F5344CB8AC3E}">
        <p14:creationId xmlns:p14="http://schemas.microsoft.com/office/powerpoint/2010/main" val="336055232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27/03/2023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24</a:t>
            </a:fld>
            <a:endParaRPr lang="en-GB"/>
          </a:p>
        </p:txBody>
      </p:sp>
    </p:spTree>
    <p:extLst>
      <p:ext uri="{BB962C8B-B14F-4D97-AF65-F5344CB8AC3E}">
        <p14:creationId xmlns:p14="http://schemas.microsoft.com/office/powerpoint/2010/main" val="398260417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27/03/2023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25</a:t>
            </a:fld>
            <a:endParaRPr lang="en-GB"/>
          </a:p>
        </p:txBody>
      </p:sp>
    </p:spTree>
    <p:extLst>
      <p:ext uri="{BB962C8B-B14F-4D97-AF65-F5344CB8AC3E}">
        <p14:creationId xmlns:p14="http://schemas.microsoft.com/office/powerpoint/2010/main" val="270550829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27/03/2023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26</a:t>
            </a:fld>
            <a:endParaRPr lang="en-GB"/>
          </a:p>
        </p:txBody>
      </p:sp>
    </p:spTree>
    <p:extLst>
      <p:ext uri="{BB962C8B-B14F-4D97-AF65-F5344CB8AC3E}">
        <p14:creationId xmlns:p14="http://schemas.microsoft.com/office/powerpoint/2010/main" val="411528145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27/03/2023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27</a:t>
            </a:fld>
            <a:endParaRPr lang="en-GB"/>
          </a:p>
        </p:txBody>
      </p:sp>
    </p:spTree>
    <p:extLst>
      <p:ext uri="{BB962C8B-B14F-4D97-AF65-F5344CB8AC3E}">
        <p14:creationId xmlns:p14="http://schemas.microsoft.com/office/powerpoint/2010/main" val="312483614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27/03/2023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28</a:t>
            </a:fld>
            <a:endParaRPr lang="en-GB"/>
          </a:p>
        </p:txBody>
      </p:sp>
    </p:spTree>
    <p:extLst>
      <p:ext uri="{BB962C8B-B14F-4D97-AF65-F5344CB8AC3E}">
        <p14:creationId xmlns:p14="http://schemas.microsoft.com/office/powerpoint/2010/main" val="328748895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27/03/2023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29</a:t>
            </a:fld>
            <a:endParaRPr lang="en-GB"/>
          </a:p>
        </p:txBody>
      </p:sp>
    </p:spTree>
    <p:extLst>
      <p:ext uri="{BB962C8B-B14F-4D97-AF65-F5344CB8AC3E}">
        <p14:creationId xmlns:p14="http://schemas.microsoft.com/office/powerpoint/2010/main" val="8722443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27/03/2023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30</a:t>
            </a:fld>
            <a:endParaRPr lang="en-GB"/>
          </a:p>
        </p:txBody>
      </p:sp>
    </p:spTree>
    <p:extLst>
      <p:ext uri="{BB962C8B-B14F-4D97-AF65-F5344CB8AC3E}">
        <p14:creationId xmlns:p14="http://schemas.microsoft.com/office/powerpoint/2010/main" val="400023124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27/03/2023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31</a:t>
            </a:fld>
            <a:endParaRPr lang="en-GB"/>
          </a:p>
        </p:txBody>
      </p:sp>
    </p:spTree>
    <p:extLst>
      <p:ext uri="{BB962C8B-B14F-4D97-AF65-F5344CB8AC3E}">
        <p14:creationId xmlns:p14="http://schemas.microsoft.com/office/powerpoint/2010/main" val="197965554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27/03/2023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32</a:t>
            </a:fld>
            <a:endParaRPr lang="en-GB"/>
          </a:p>
        </p:txBody>
      </p:sp>
    </p:spTree>
    <p:extLst>
      <p:ext uri="{BB962C8B-B14F-4D97-AF65-F5344CB8AC3E}">
        <p14:creationId xmlns:p14="http://schemas.microsoft.com/office/powerpoint/2010/main" val="62038280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27/03/2023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33</a:t>
            </a:fld>
            <a:endParaRPr lang="en-GB"/>
          </a:p>
        </p:txBody>
      </p:sp>
    </p:spTree>
    <p:extLst>
      <p:ext uri="{BB962C8B-B14F-4D97-AF65-F5344CB8AC3E}">
        <p14:creationId xmlns:p14="http://schemas.microsoft.com/office/powerpoint/2010/main" val="102597415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Slide Number Placeholder 3"/>
          <p:cNvSpPr>
            <a:spLocks noGrp="1"/>
          </p:cNvSpPr>
          <p:nvPr>
            <p:ph type="sldNum" sz="quarter" idx="5"/>
          </p:nvPr>
        </p:nvSpPr>
        <p:spPr/>
        <p:txBody>
          <a:bodyPr/>
          <a:lstStyle/>
          <a:p>
            <a:fld id="{0BA92C75-D9DC-411A-BCD8-216B227CC231}" type="slidenum">
              <a:rPr lang="en-GB" smtClean="0"/>
              <a:t>34</a:t>
            </a:fld>
            <a:endParaRPr lang="en-GB"/>
          </a:p>
        </p:txBody>
      </p:sp>
    </p:spTree>
    <p:extLst>
      <p:ext uri="{BB962C8B-B14F-4D97-AF65-F5344CB8AC3E}">
        <p14:creationId xmlns:p14="http://schemas.microsoft.com/office/powerpoint/2010/main" val="398902428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27/03/2023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35</a:t>
            </a:fld>
            <a:endParaRPr lang="en-GB"/>
          </a:p>
        </p:txBody>
      </p:sp>
    </p:spTree>
    <p:extLst>
      <p:ext uri="{BB962C8B-B14F-4D97-AF65-F5344CB8AC3E}">
        <p14:creationId xmlns:p14="http://schemas.microsoft.com/office/powerpoint/2010/main" val="251495857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27/03/2023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36</a:t>
            </a:fld>
            <a:endParaRPr lang="en-GB"/>
          </a:p>
        </p:txBody>
      </p:sp>
    </p:spTree>
    <p:extLst>
      <p:ext uri="{BB962C8B-B14F-4D97-AF65-F5344CB8AC3E}">
        <p14:creationId xmlns:p14="http://schemas.microsoft.com/office/powerpoint/2010/main" val="172946369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27/03/2023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37</a:t>
            </a:fld>
            <a:endParaRPr lang="en-GB"/>
          </a:p>
        </p:txBody>
      </p:sp>
    </p:spTree>
    <p:extLst>
      <p:ext uri="{BB962C8B-B14F-4D97-AF65-F5344CB8AC3E}">
        <p14:creationId xmlns:p14="http://schemas.microsoft.com/office/powerpoint/2010/main" val="368707022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27/03/2023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38</a:t>
            </a:fld>
            <a:endParaRPr lang="en-GB"/>
          </a:p>
        </p:txBody>
      </p:sp>
    </p:spTree>
    <p:extLst>
      <p:ext uri="{BB962C8B-B14F-4D97-AF65-F5344CB8AC3E}">
        <p14:creationId xmlns:p14="http://schemas.microsoft.com/office/powerpoint/2010/main" val="30908473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27/03/2023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39</a:t>
            </a:fld>
            <a:endParaRPr lang="en-GB"/>
          </a:p>
        </p:txBody>
      </p:sp>
    </p:spTree>
    <p:extLst>
      <p:ext uri="{BB962C8B-B14F-4D97-AF65-F5344CB8AC3E}">
        <p14:creationId xmlns:p14="http://schemas.microsoft.com/office/powerpoint/2010/main" val="243140305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27/03/2023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40</a:t>
            </a:fld>
            <a:endParaRPr lang="en-GB"/>
          </a:p>
        </p:txBody>
      </p:sp>
    </p:spTree>
    <p:extLst>
      <p:ext uri="{BB962C8B-B14F-4D97-AF65-F5344CB8AC3E}">
        <p14:creationId xmlns:p14="http://schemas.microsoft.com/office/powerpoint/2010/main" val="1276312694"/>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2817F63B-6026-4DB7-80DE-DA0AEDA8AD5A}" type="datetime1">
              <a:rPr lang="en-GB" smtClean="0"/>
              <a:t>27/03/2023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42</a:t>
            </a:fld>
            <a:endParaRPr lang="en-GB"/>
          </a:p>
        </p:txBody>
      </p:sp>
    </p:spTree>
    <p:extLst>
      <p:ext uri="{BB962C8B-B14F-4D97-AF65-F5344CB8AC3E}">
        <p14:creationId xmlns:p14="http://schemas.microsoft.com/office/powerpoint/2010/main" val="27440261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B08CD5-2AA2-7989-EEC9-73AC54C2ADE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01F5A9E-D24D-774C-0D55-5AC33524433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731520E-D75E-0BB8-75CB-CBBD17E56312}"/>
              </a:ext>
            </a:extLst>
          </p:cNvPr>
          <p:cNvSpPr>
            <a:spLocks noGrp="1"/>
          </p:cNvSpPr>
          <p:nvPr>
            <p:ph type="dt" sz="half" idx="10"/>
          </p:nvPr>
        </p:nvSpPr>
        <p:spPr/>
        <p:txBody>
          <a:bodyPr/>
          <a:lstStyle/>
          <a:p>
            <a:fld id="{F21BC8C9-E742-4F0F-A43D-0CE9D4181AAA}" type="datetimeFigureOut">
              <a:rPr lang="en-GB" smtClean="0"/>
              <a:t>27/03/2023</a:t>
            </a:fld>
            <a:endParaRPr lang="en-GB"/>
          </a:p>
        </p:txBody>
      </p:sp>
      <p:sp>
        <p:nvSpPr>
          <p:cNvPr id="5" name="Footer Placeholder 4">
            <a:extLst>
              <a:ext uri="{FF2B5EF4-FFF2-40B4-BE49-F238E27FC236}">
                <a16:creationId xmlns:a16="http://schemas.microsoft.com/office/drawing/2014/main" id="{D18780AD-7360-F6BB-4B77-6C410B37364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A7C49B4-05B1-17CD-7431-BD03562D1090}"/>
              </a:ext>
            </a:extLst>
          </p:cNvPr>
          <p:cNvSpPr>
            <a:spLocks noGrp="1"/>
          </p:cNvSpPr>
          <p:nvPr>
            <p:ph type="sldNum" sz="quarter" idx="12"/>
          </p:nvPr>
        </p:nvSpPr>
        <p:spPr/>
        <p:txBody>
          <a:bodyPr/>
          <a:lstStyle/>
          <a:p>
            <a:fld id="{04E07495-BE5C-498D-BF4A-67E459FB29A9}" type="slidenum">
              <a:rPr lang="en-GB" smtClean="0"/>
              <a:t>‹#›</a:t>
            </a:fld>
            <a:endParaRPr lang="en-GB"/>
          </a:p>
        </p:txBody>
      </p:sp>
    </p:spTree>
    <p:extLst>
      <p:ext uri="{BB962C8B-B14F-4D97-AF65-F5344CB8AC3E}">
        <p14:creationId xmlns:p14="http://schemas.microsoft.com/office/powerpoint/2010/main" val="36537035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FAA8D-982F-C970-057D-E1311D31D44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540CB34-3C8F-32E0-2631-32A4C7D3AC5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A45A67C-45CF-A69D-0660-E049063A499E}"/>
              </a:ext>
            </a:extLst>
          </p:cNvPr>
          <p:cNvSpPr>
            <a:spLocks noGrp="1"/>
          </p:cNvSpPr>
          <p:nvPr>
            <p:ph type="dt" sz="half" idx="10"/>
          </p:nvPr>
        </p:nvSpPr>
        <p:spPr/>
        <p:txBody>
          <a:bodyPr/>
          <a:lstStyle/>
          <a:p>
            <a:fld id="{F21BC8C9-E742-4F0F-A43D-0CE9D4181AAA}" type="datetimeFigureOut">
              <a:rPr lang="en-GB" smtClean="0"/>
              <a:t>27/03/2023</a:t>
            </a:fld>
            <a:endParaRPr lang="en-GB"/>
          </a:p>
        </p:txBody>
      </p:sp>
      <p:sp>
        <p:nvSpPr>
          <p:cNvPr id="5" name="Footer Placeholder 4">
            <a:extLst>
              <a:ext uri="{FF2B5EF4-FFF2-40B4-BE49-F238E27FC236}">
                <a16:creationId xmlns:a16="http://schemas.microsoft.com/office/drawing/2014/main" id="{6B2E18AB-167A-6A8D-D6F4-77D6F477B79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E2F0513-7401-1408-D231-134389C6735B}"/>
              </a:ext>
            </a:extLst>
          </p:cNvPr>
          <p:cNvSpPr>
            <a:spLocks noGrp="1"/>
          </p:cNvSpPr>
          <p:nvPr>
            <p:ph type="sldNum" sz="quarter" idx="12"/>
          </p:nvPr>
        </p:nvSpPr>
        <p:spPr/>
        <p:txBody>
          <a:bodyPr/>
          <a:lstStyle/>
          <a:p>
            <a:fld id="{04E07495-BE5C-498D-BF4A-67E459FB29A9}" type="slidenum">
              <a:rPr lang="en-GB" smtClean="0"/>
              <a:t>‹#›</a:t>
            </a:fld>
            <a:endParaRPr lang="en-GB"/>
          </a:p>
        </p:txBody>
      </p:sp>
    </p:spTree>
    <p:extLst>
      <p:ext uri="{BB962C8B-B14F-4D97-AF65-F5344CB8AC3E}">
        <p14:creationId xmlns:p14="http://schemas.microsoft.com/office/powerpoint/2010/main" val="41369644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3DD1BD-DCFC-CBC7-B09D-3115BA1AEFD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673EFB1-A6CC-F8BC-F316-78D94CF840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147FA0A-ADA1-1BB8-E0F0-FB5504A13C42}"/>
              </a:ext>
            </a:extLst>
          </p:cNvPr>
          <p:cNvSpPr>
            <a:spLocks noGrp="1"/>
          </p:cNvSpPr>
          <p:nvPr>
            <p:ph type="dt" sz="half" idx="10"/>
          </p:nvPr>
        </p:nvSpPr>
        <p:spPr/>
        <p:txBody>
          <a:bodyPr/>
          <a:lstStyle/>
          <a:p>
            <a:fld id="{F21BC8C9-E742-4F0F-A43D-0CE9D4181AAA}" type="datetimeFigureOut">
              <a:rPr lang="en-GB" smtClean="0"/>
              <a:t>27/03/2023</a:t>
            </a:fld>
            <a:endParaRPr lang="en-GB"/>
          </a:p>
        </p:txBody>
      </p:sp>
      <p:sp>
        <p:nvSpPr>
          <p:cNvPr id="5" name="Footer Placeholder 4">
            <a:extLst>
              <a:ext uri="{FF2B5EF4-FFF2-40B4-BE49-F238E27FC236}">
                <a16:creationId xmlns:a16="http://schemas.microsoft.com/office/drawing/2014/main" id="{C1D3957C-07FC-1B20-CA21-EC29A667CEE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A3E3806-9A13-77D9-6C8C-1B3C28B561AD}"/>
              </a:ext>
            </a:extLst>
          </p:cNvPr>
          <p:cNvSpPr>
            <a:spLocks noGrp="1"/>
          </p:cNvSpPr>
          <p:nvPr>
            <p:ph type="sldNum" sz="quarter" idx="12"/>
          </p:nvPr>
        </p:nvSpPr>
        <p:spPr/>
        <p:txBody>
          <a:bodyPr/>
          <a:lstStyle/>
          <a:p>
            <a:fld id="{04E07495-BE5C-498D-BF4A-67E459FB29A9}" type="slidenum">
              <a:rPr lang="en-GB" smtClean="0"/>
              <a:t>‹#›</a:t>
            </a:fld>
            <a:endParaRPr lang="en-GB"/>
          </a:p>
        </p:txBody>
      </p:sp>
    </p:spTree>
    <p:extLst>
      <p:ext uri="{BB962C8B-B14F-4D97-AF65-F5344CB8AC3E}">
        <p14:creationId xmlns:p14="http://schemas.microsoft.com/office/powerpoint/2010/main" val="15196453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6AF6AB-9904-E221-7EBB-A82455042AC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461B336-4EE8-7C85-31C7-AAAB309AB6D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FBDD9D7C-7E6A-B169-D07D-E7ED4375EBB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367A4CD-9AF3-F35F-C741-9FFF1196AAD0}"/>
              </a:ext>
            </a:extLst>
          </p:cNvPr>
          <p:cNvSpPr>
            <a:spLocks noGrp="1"/>
          </p:cNvSpPr>
          <p:nvPr>
            <p:ph type="dt" sz="half" idx="10"/>
          </p:nvPr>
        </p:nvSpPr>
        <p:spPr/>
        <p:txBody>
          <a:bodyPr/>
          <a:lstStyle/>
          <a:p>
            <a:fld id="{F21BC8C9-E742-4F0F-A43D-0CE9D4181AAA}" type="datetimeFigureOut">
              <a:rPr lang="en-GB" smtClean="0"/>
              <a:t>27/03/2023</a:t>
            </a:fld>
            <a:endParaRPr lang="en-GB"/>
          </a:p>
        </p:txBody>
      </p:sp>
      <p:sp>
        <p:nvSpPr>
          <p:cNvPr id="6" name="Footer Placeholder 5">
            <a:extLst>
              <a:ext uri="{FF2B5EF4-FFF2-40B4-BE49-F238E27FC236}">
                <a16:creationId xmlns:a16="http://schemas.microsoft.com/office/drawing/2014/main" id="{789D1CED-2F6E-7916-33A3-F2203173507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E9FFC2A-E797-2754-8C88-55764C86DC2D}"/>
              </a:ext>
            </a:extLst>
          </p:cNvPr>
          <p:cNvSpPr>
            <a:spLocks noGrp="1"/>
          </p:cNvSpPr>
          <p:nvPr>
            <p:ph type="sldNum" sz="quarter" idx="12"/>
          </p:nvPr>
        </p:nvSpPr>
        <p:spPr/>
        <p:txBody>
          <a:bodyPr/>
          <a:lstStyle/>
          <a:p>
            <a:fld id="{04E07495-BE5C-498D-BF4A-67E459FB29A9}" type="slidenum">
              <a:rPr lang="en-GB" smtClean="0"/>
              <a:t>‹#›</a:t>
            </a:fld>
            <a:endParaRPr lang="en-GB"/>
          </a:p>
        </p:txBody>
      </p:sp>
    </p:spTree>
    <p:extLst>
      <p:ext uri="{BB962C8B-B14F-4D97-AF65-F5344CB8AC3E}">
        <p14:creationId xmlns:p14="http://schemas.microsoft.com/office/powerpoint/2010/main" val="4807329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A0E16F-2D7B-1A79-0E2C-93C396FFE2A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B88E4D1-C128-7E51-0BCF-52BA821769F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5EADB9B-2532-6102-C902-2D730E9FBF2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3FD098F-7677-517C-7B90-65512750598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845DC17-AFA0-0EF7-EAA9-0E7172033EE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5BEC30B-2417-896A-BCE4-E2E175769D83}"/>
              </a:ext>
            </a:extLst>
          </p:cNvPr>
          <p:cNvSpPr>
            <a:spLocks noGrp="1"/>
          </p:cNvSpPr>
          <p:nvPr>
            <p:ph type="dt" sz="half" idx="10"/>
          </p:nvPr>
        </p:nvSpPr>
        <p:spPr/>
        <p:txBody>
          <a:bodyPr/>
          <a:lstStyle/>
          <a:p>
            <a:fld id="{F21BC8C9-E742-4F0F-A43D-0CE9D4181AAA}" type="datetimeFigureOut">
              <a:rPr lang="en-GB" smtClean="0"/>
              <a:t>27/03/2023</a:t>
            </a:fld>
            <a:endParaRPr lang="en-GB"/>
          </a:p>
        </p:txBody>
      </p:sp>
      <p:sp>
        <p:nvSpPr>
          <p:cNvPr id="8" name="Footer Placeholder 7">
            <a:extLst>
              <a:ext uri="{FF2B5EF4-FFF2-40B4-BE49-F238E27FC236}">
                <a16:creationId xmlns:a16="http://schemas.microsoft.com/office/drawing/2014/main" id="{30D62C60-62F1-18D8-C5ED-4537AB7D803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455736F-D0D1-EBA4-9B11-E54D1F44C671}"/>
              </a:ext>
            </a:extLst>
          </p:cNvPr>
          <p:cNvSpPr>
            <a:spLocks noGrp="1"/>
          </p:cNvSpPr>
          <p:nvPr>
            <p:ph type="sldNum" sz="quarter" idx="12"/>
          </p:nvPr>
        </p:nvSpPr>
        <p:spPr/>
        <p:txBody>
          <a:bodyPr/>
          <a:lstStyle/>
          <a:p>
            <a:fld id="{04E07495-BE5C-498D-BF4A-67E459FB29A9}" type="slidenum">
              <a:rPr lang="en-GB" smtClean="0"/>
              <a:t>‹#›</a:t>
            </a:fld>
            <a:endParaRPr lang="en-GB"/>
          </a:p>
        </p:txBody>
      </p:sp>
    </p:spTree>
    <p:extLst>
      <p:ext uri="{BB962C8B-B14F-4D97-AF65-F5344CB8AC3E}">
        <p14:creationId xmlns:p14="http://schemas.microsoft.com/office/powerpoint/2010/main" val="40127017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79AAA0-F4E8-A18C-E6DC-767FB127FD6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E2E2407-D449-668C-6E25-B60651DAB467}"/>
              </a:ext>
            </a:extLst>
          </p:cNvPr>
          <p:cNvSpPr>
            <a:spLocks noGrp="1"/>
          </p:cNvSpPr>
          <p:nvPr>
            <p:ph type="dt" sz="half" idx="10"/>
          </p:nvPr>
        </p:nvSpPr>
        <p:spPr/>
        <p:txBody>
          <a:bodyPr/>
          <a:lstStyle/>
          <a:p>
            <a:fld id="{F21BC8C9-E742-4F0F-A43D-0CE9D4181AAA}" type="datetimeFigureOut">
              <a:rPr lang="en-GB" smtClean="0"/>
              <a:t>27/03/2023</a:t>
            </a:fld>
            <a:endParaRPr lang="en-GB"/>
          </a:p>
        </p:txBody>
      </p:sp>
      <p:sp>
        <p:nvSpPr>
          <p:cNvPr id="4" name="Footer Placeholder 3">
            <a:extLst>
              <a:ext uri="{FF2B5EF4-FFF2-40B4-BE49-F238E27FC236}">
                <a16:creationId xmlns:a16="http://schemas.microsoft.com/office/drawing/2014/main" id="{4F616C89-160F-AE11-EBCC-95FA0660CF6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F1BDF37-B9F3-33FC-91E5-E493C561D19E}"/>
              </a:ext>
            </a:extLst>
          </p:cNvPr>
          <p:cNvSpPr>
            <a:spLocks noGrp="1"/>
          </p:cNvSpPr>
          <p:nvPr>
            <p:ph type="sldNum" sz="quarter" idx="12"/>
          </p:nvPr>
        </p:nvSpPr>
        <p:spPr/>
        <p:txBody>
          <a:bodyPr/>
          <a:lstStyle/>
          <a:p>
            <a:fld id="{04E07495-BE5C-498D-BF4A-67E459FB29A9}" type="slidenum">
              <a:rPr lang="en-GB" smtClean="0"/>
              <a:t>‹#›</a:t>
            </a:fld>
            <a:endParaRPr lang="en-GB"/>
          </a:p>
        </p:txBody>
      </p:sp>
    </p:spTree>
    <p:extLst>
      <p:ext uri="{BB962C8B-B14F-4D97-AF65-F5344CB8AC3E}">
        <p14:creationId xmlns:p14="http://schemas.microsoft.com/office/powerpoint/2010/main" val="32986505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52EDB82-3836-8FC5-62CD-18C859E58C81}"/>
              </a:ext>
            </a:extLst>
          </p:cNvPr>
          <p:cNvSpPr>
            <a:spLocks noGrp="1"/>
          </p:cNvSpPr>
          <p:nvPr>
            <p:ph type="dt" sz="half" idx="10"/>
          </p:nvPr>
        </p:nvSpPr>
        <p:spPr/>
        <p:txBody>
          <a:bodyPr/>
          <a:lstStyle/>
          <a:p>
            <a:fld id="{F21BC8C9-E742-4F0F-A43D-0CE9D4181AAA}" type="datetimeFigureOut">
              <a:rPr lang="en-GB" smtClean="0"/>
              <a:t>27/03/2023</a:t>
            </a:fld>
            <a:endParaRPr lang="en-GB"/>
          </a:p>
        </p:txBody>
      </p:sp>
      <p:sp>
        <p:nvSpPr>
          <p:cNvPr id="3" name="Footer Placeholder 2">
            <a:extLst>
              <a:ext uri="{FF2B5EF4-FFF2-40B4-BE49-F238E27FC236}">
                <a16:creationId xmlns:a16="http://schemas.microsoft.com/office/drawing/2014/main" id="{7318108D-E37F-9754-9589-E8CA5E6C555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8CC5799-0ECC-7227-0885-95C29D84823A}"/>
              </a:ext>
            </a:extLst>
          </p:cNvPr>
          <p:cNvSpPr>
            <a:spLocks noGrp="1"/>
          </p:cNvSpPr>
          <p:nvPr>
            <p:ph type="sldNum" sz="quarter" idx="12"/>
          </p:nvPr>
        </p:nvSpPr>
        <p:spPr/>
        <p:txBody>
          <a:bodyPr/>
          <a:lstStyle/>
          <a:p>
            <a:fld id="{04E07495-BE5C-498D-BF4A-67E459FB29A9}" type="slidenum">
              <a:rPr lang="en-GB" smtClean="0"/>
              <a:t>‹#›</a:t>
            </a:fld>
            <a:endParaRPr lang="en-GB"/>
          </a:p>
        </p:txBody>
      </p:sp>
    </p:spTree>
    <p:extLst>
      <p:ext uri="{BB962C8B-B14F-4D97-AF65-F5344CB8AC3E}">
        <p14:creationId xmlns:p14="http://schemas.microsoft.com/office/powerpoint/2010/main" val="42549233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BC9366-8F42-869C-EA7B-C96031AE4E9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240E59E-F07C-425E-5AEF-A3A042E4268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ACF2250-C3F8-9B21-08DF-9D03DA1B384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5CBBD69-4CB8-FDB6-FEE8-1B0B61FCE15B}"/>
              </a:ext>
            </a:extLst>
          </p:cNvPr>
          <p:cNvSpPr>
            <a:spLocks noGrp="1"/>
          </p:cNvSpPr>
          <p:nvPr>
            <p:ph type="dt" sz="half" idx="10"/>
          </p:nvPr>
        </p:nvSpPr>
        <p:spPr/>
        <p:txBody>
          <a:bodyPr/>
          <a:lstStyle/>
          <a:p>
            <a:fld id="{F21BC8C9-E742-4F0F-A43D-0CE9D4181AAA}" type="datetimeFigureOut">
              <a:rPr lang="en-GB" smtClean="0"/>
              <a:t>27/03/2023</a:t>
            </a:fld>
            <a:endParaRPr lang="en-GB"/>
          </a:p>
        </p:txBody>
      </p:sp>
      <p:sp>
        <p:nvSpPr>
          <p:cNvPr id="6" name="Footer Placeholder 5">
            <a:extLst>
              <a:ext uri="{FF2B5EF4-FFF2-40B4-BE49-F238E27FC236}">
                <a16:creationId xmlns:a16="http://schemas.microsoft.com/office/drawing/2014/main" id="{687E2F2E-68A1-2B82-F687-5841C44B7BF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F76279B-7C5F-1247-FD95-56270BF981F9}"/>
              </a:ext>
            </a:extLst>
          </p:cNvPr>
          <p:cNvSpPr>
            <a:spLocks noGrp="1"/>
          </p:cNvSpPr>
          <p:nvPr>
            <p:ph type="sldNum" sz="quarter" idx="12"/>
          </p:nvPr>
        </p:nvSpPr>
        <p:spPr/>
        <p:txBody>
          <a:bodyPr/>
          <a:lstStyle/>
          <a:p>
            <a:fld id="{04E07495-BE5C-498D-BF4A-67E459FB29A9}" type="slidenum">
              <a:rPr lang="en-GB" smtClean="0"/>
              <a:t>‹#›</a:t>
            </a:fld>
            <a:endParaRPr lang="en-GB"/>
          </a:p>
        </p:txBody>
      </p:sp>
    </p:spTree>
    <p:extLst>
      <p:ext uri="{BB962C8B-B14F-4D97-AF65-F5344CB8AC3E}">
        <p14:creationId xmlns:p14="http://schemas.microsoft.com/office/powerpoint/2010/main" val="3392065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5B6122-31A4-6546-5E77-09F1E9FCCD2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2E9894C-848A-8047-2F88-C9EA6CF07FB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F7E2DF8-057C-C132-80FA-786F1323640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65970B3-658B-268F-B747-A1A09C9135D1}"/>
              </a:ext>
            </a:extLst>
          </p:cNvPr>
          <p:cNvSpPr>
            <a:spLocks noGrp="1"/>
          </p:cNvSpPr>
          <p:nvPr>
            <p:ph type="dt" sz="half" idx="10"/>
          </p:nvPr>
        </p:nvSpPr>
        <p:spPr/>
        <p:txBody>
          <a:bodyPr/>
          <a:lstStyle/>
          <a:p>
            <a:fld id="{F21BC8C9-E742-4F0F-A43D-0CE9D4181AAA}" type="datetimeFigureOut">
              <a:rPr lang="en-GB" smtClean="0"/>
              <a:t>27/03/2023</a:t>
            </a:fld>
            <a:endParaRPr lang="en-GB"/>
          </a:p>
        </p:txBody>
      </p:sp>
      <p:sp>
        <p:nvSpPr>
          <p:cNvPr id="6" name="Footer Placeholder 5">
            <a:extLst>
              <a:ext uri="{FF2B5EF4-FFF2-40B4-BE49-F238E27FC236}">
                <a16:creationId xmlns:a16="http://schemas.microsoft.com/office/drawing/2014/main" id="{CE1BF0B3-5DCF-6411-1E2D-E4AC930A8DA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7AA06BF-38B0-240E-B819-77DC2819ADAD}"/>
              </a:ext>
            </a:extLst>
          </p:cNvPr>
          <p:cNvSpPr>
            <a:spLocks noGrp="1"/>
          </p:cNvSpPr>
          <p:nvPr>
            <p:ph type="sldNum" sz="quarter" idx="12"/>
          </p:nvPr>
        </p:nvSpPr>
        <p:spPr/>
        <p:txBody>
          <a:bodyPr/>
          <a:lstStyle/>
          <a:p>
            <a:fld id="{04E07495-BE5C-498D-BF4A-67E459FB29A9}" type="slidenum">
              <a:rPr lang="en-GB" smtClean="0"/>
              <a:t>‹#›</a:t>
            </a:fld>
            <a:endParaRPr lang="en-GB"/>
          </a:p>
        </p:txBody>
      </p:sp>
    </p:spTree>
    <p:extLst>
      <p:ext uri="{BB962C8B-B14F-4D97-AF65-F5344CB8AC3E}">
        <p14:creationId xmlns:p14="http://schemas.microsoft.com/office/powerpoint/2010/main" val="19081283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D021AB-B552-1066-1640-07EFCB4AA41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4DB8ECB-C02E-79BB-D568-C8A786D373C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1235BEC-C7E0-90C7-930C-2787FD16973A}"/>
              </a:ext>
            </a:extLst>
          </p:cNvPr>
          <p:cNvSpPr>
            <a:spLocks noGrp="1"/>
          </p:cNvSpPr>
          <p:nvPr>
            <p:ph type="dt" sz="half" idx="10"/>
          </p:nvPr>
        </p:nvSpPr>
        <p:spPr/>
        <p:txBody>
          <a:bodyPr/>
          <a:lstStyle/>
          <a:p>
            <a:fld id="{F21BC8C9-E742-4F0F-A43D-0CE9D4181AAA}" type="datetimeFigureOut">
              <a:rPr lang="en-GB" smtClean="0"/>
              <a:t>27/03/2023</a:t>
            </a:fld>
            <a:endParaRPr lang="en-GB"/>
          </a:p>
        </p:txBody>
      </p:sp>
      <p:sp>
        <p:nvSpPr>
          <p:cNvPr id="5" name="Footer Placeholder 4">
            <a:extLst>
              <a:ext uri="{FF2B5EF4-FFF2-40B4-BE49-F238E27FC236}">
                <a16:creationId xmlns:a16="http://schemas.microsoft.com/office/drawing/2014/main" id="{B67DDC42-FDD5-B020-7C5F-95663C3C876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D6D586B-031E-7617-A09F-A564052BE609}"/>
              </a:ext>
            </a:extLst>
          </p:cNvPr>
          <p:cNvSpPr>
            <a:spLocks noGrp="1"/>
          </p:cNvSpPr>
          <p:nvPr>
            <p:ph type="sldNum" sz="quarter" idx="12"/>
          </p:nvPr>
        </p:nvSpPr>
        <p:spPr/>
        <p:txBody>
          <a:bodyPr/>
          <a:lstStyle/>
          <a:p>
            <a:fld id="{04E07495-BE5C-498D-BF4A-67E459FB29A9}" type="slidenum">
              <a:rPr lang="en-GB" smtClean="0"/>
              <a:t>‹#›</a:t>
            </a:fld>
            <a:endParaRPr lang="en-GB"/>
          </a:p>
        </p:txBody>
      </p:sp>
    </p:spTree>
    <p:extLst>
      <p:ext uri="{BB962C8B-B14F-4D97-AF65-F5344CB8AC3E}">
        <p14:creationId xmlns:p14="http://schemas.microsoft.com/office/powerpoint/2010/main" val="19542071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F412A71-D142-A68F-DBAA-F032B3036BC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FE5055E-C376-AF7D-9751-84D2F7A8E5A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6ABD01A-669E-DD20-69B7-1C65F2FE7E22}"/>
              </a:ext>
            </a:extLst>
          </p:cNvPr>
          <p:cNvSpPr>
            <a:spLocks noGrp="1"/>
          </p:cNvSpPr>
          <p:nvPr>
            <p:ph type="dt" sz="half" idx="10"/>
          </p:nvPr>
        </p:nvSpPr>
        <p:spPr/>
        <p:txBody>
          <a:bodyPr/>
          <a:lstStyle/>
          <a:p>
            <a:fld id="{F21BC8C9-E742-4F0F-A43D-0CE9D4181AAA}" type="datetimeFigureOut">
              <a:rPr lang="en-GB" smtClean="0"/>
              <a:t>27/03/2023</a:t>
            </a:fld>
            <a:endParaRPr lang="en-GB"/>
          </a:p>
        </p:txBody>
      </p:sp>
      <p:sp>
        <p:nvSpPr>
          <p:cNvPr id="5" name="Footer Placeholder 4">
            <a:extLst>
              <a:ext uri="{FF2B5EF4-FFF2-40B4-BE49-F238E27FC236}">
                <a16:creationId xmlns:a16="http://schemas.microsoft.com/office/drawing/2014/main" id="{D01673CF-F55A-1590-5EFE-F9D5D87C143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7BC69ED-EF77-2D6A-4BE4-71E9C4393401}"/>
              </a:ext>
            </a:extLst>
          </p:cNvPr>
          <p:cNvSpPr>
            <a:spLocks noGrp="1"/>
          </p:cNvSpPr>
          <p:nvPr>
            <p:ph type="sldNum" sz="quarter" idx="12"/>
          </p:nvPr>
        </p:nvSpPr>
        <p:spPr/>
        <p:txBody>
          <a:bodyPr/>
          <a:lstStyle/>
          <a:p>
            <a:fld id="{04E07495-BE5C-498D-BF4A-67E459FB29A9}" type="slidenum">
              <a:rPr lang="en-GB" smtClean="0"/>
              <a:t>‹#›</a:t>
            </a:fld>
            <a:endParaRPr lang="en-GB"/>
          </a:p>
        </p:txBody>
      </p:sp>
    </p:spTree>
    <p:extLst>
      <p:ext uri="{BB962C8B-B14F-4D97-AF65-F5344CB8AC3E}">
        <p14:creationId xmlns:p14="http://schemas.microsoft.com/office/powerpoint/2010/main" val="676410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A12EEA0-D383-DA1F-0483-930A1D4C88B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9CA2CED-51D7-59CF-2519-4B883CA7974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05E23BC-5B3F-5D8E-12DC-BDE3147B88E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21BC8C9-E742-4F0F-A43D-0CE9D4181AAA}" type="datetimeFigureOut">
              <a:rPr lang="en-GB" smtClean="0"/>
              <a:t>27/03/2023</a:t>
            </a:fld>
            <a:endParaRPr lang="en-GB"/>
          </a:p>
        </p:txBody>
      </p:sp>
      <p:sp>
        <p:nvSpPr>
          <p:cNvPr id="5" name="Footer Placeholder 4">
            <a:extLst>
              <a:ext uri="{FF2B5EF4-FFF2-40B4-BE49-F238E27FC236}">
                <a16:creationId xmlns:a16="http://schemas.microsoft.com/office/drawing/2014/main" id="{522283A1-24B8-8DD5-A01E-DFE917309E7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C5D580B8-7111-1725-6DD3-0D602CD8779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4E07495-BE5C-498D-BF4A-67E459FB29A9}" type="slidenum">
              <a:rPr lang="en-GB" smtClean="0"/>
              <a:t>‹#›</a:t>
            </a:fld>
            <a:endParaRPr lang="en-GB"/>
          </a:p>
        </p:txBody>
      </p:sp>
    </p:spTree>
    <p:extLst>
      <p:ext uri="{BB962C8B-B14F-4D97-AF65-F5344CB8AC3E}">
        <p14:creationId xmlns:p14="http://schemas.microsoft.com/office/powerpoint/2010/main" val="38524096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6.em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png"/><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microsoft.com/office/2007/relationships/hdphoto" Target="../media/hdphoto1.wdp"/></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0.xml"/><Relationship Id="rId1" Type="http://schemas.openxmlformats.org/officeDocument/2006/relationships/slideLayout" Target="../slideLayouts/slideLayout1.xml"/><Relationship Id="rId4" Type="http://schemas.microsoft.com/office/2007/relationships/hdphoto" Target="../media/hdphoto2.wdp"/></Relationships>
</file>

<file path=ppt/slides/_rels/slide41.xml.rels><?xml version="1.0" encoding="UTF-8" standalone="yes"?>
<Relationships xmlns="http://schemas.openxmlformats.org/package/2006/relationships"><Relationship Id="rId2" Type="http://schemas.openxmlformats.org/officeDocument/2006/relationships/hyperlink" Target="mailto:nahed.kamal@esu.ac.ae" TargetMode="Externa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3"/>
          <a:stretch>
            <a:fillRect/>
          </a:stretch>
        </p:blipFill>
        <p:spPr>
          <a:xfrm>
            <a:off x="-71964" y="-117903"/>
            <a:ext cx="12335929" cy="7093806"/>
          </a:xfrm>
          <a:prstGeom prst="rect">
            <a:avLst/>
          </a:prstGeom>
        </p:spPr>
      </p:pic>
      <p:sp>
        <p:nvSpPr>
          <p:cNvPr id="11" name="Rectangle 10"/>
          <p:cNvSpPr/>
          <p:nvPr/>
        </p:nvSpPr>
        <p:spPr>
          <a:xfrm rot="10800000">
            <a:off x="-436621" y="-101605"/>
            <a:ext cx="12335930"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rot="10800000" flipH="1">
            <a:off x="-436621" y="-74113"/>
            <a:ext cx="12355484" cy="2722881"/>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6"/>
          <a:stretch>
            <a:fillRect/>
          </a:stretch>
        </p:blipFill>
        <p:spPr>
          <a:xfrm>
            <a:off x="-112889" y="4288121"/>
            <a:ext cx="6714451" cy="1972334"/>
          </a:xfrm>
          <a:prstGeom prst="rect">
            <a:avLst/>
          </a:prstGeom>
        </p:spPr>
      </p:pic>
      <p:pic>
        <p:nvPicPr>
          <p:cNvPr id="13" name="Picture 12"/>
          <p:cNvPicPr>
            <a:picLocks noChangeAspect="1"/>
          </p:cNvPicPr>
          <p:nvPr/>
        </p:nvPicPr>
        <p:blipFill>
          <a:blip r:embed="rId7"/>
          <a:stretch>
            <a:fillRect/>
          </a:stretch>
        </p:blipFill>
        <p:spPr>
          <a:xfrm>
            <a:off x="7109563" y="4708455"/>
            <a:ext cx="5082438" cy="1034667"/>
          </a:xfrm>
          <a:prstGeom prst="rect">
            <a:avLst/>
          </a:prstGeom>
        </p:spPr>
      </p:pic>
      <p:sp>
        <p:nvSpPr>
          <p:cNvPr id="14" name="TextBox 13"/>
          <p:cNvSpPr txBox="1"/>
          <p:nvPr/>
        </p:nvSpPr>
        <p:spPr>
          <a:xfrm>
            <a:off x="-81742" y="4588432"/>
            <a:ext cx="5452711" cy="1107996"/>
          </a:xfrm>
          <a:prstGeom prst="rect">
            <a:avLst/>
          </a:prstGeom>
          <a:noFill/>
        </p:spPr>
        <p:txBody>
          <a:bodyPr wrap="none" rtlCol="0">
            <a:spAutoFit/>
          </a:bodyPr>
          <a:lstStyle/>
          <a:p>
            <a:r>
              <a:rPr lang="en-GB" b="1" dirty="0">
                <a:solidFill>
                  <a:schemeClr val="bg1"/>
                </a:solidFill>
                <a:cs typeface="Tajawal Medium" panose="00000600000000000000"/>
              </a:rPr>
              <a:t>Entrepreneurial Leadership &amp; Organizational Behaviour</a:t>
            </a:r>
          </a:p>
          <a:p>
            <a:r>
              <a:rPr lang="en-US" sz="2400" dirty="0">
                <a:solidFill>
                  <a:srgbClr val="24A9E1"/>
                </a:solidFill>
                <a:latin typeface="Tajawal Medium" panose="00000600000000000000" pitchFamily="2" charset="-78"/>
                <a:cs typeface="Tajawal Medium" panose="00000600000000000000" pitchFamily="2" charset="-78"/>
              </a:rPr>
              <a:t>Prepared by Dr. Nahed Ahmed</a:t>
            </a:r>
          </a:p>
          <a:p>
            <a:r>
              <a:rPr lang="en-US" sz="2400" dirty="0">
                <a:solidFill>
                  <a:srgbClr val="FF9518"/>
                </a:solidFill>
                <a:latin typeface="Tajawal Medium" panose="00000600000000000000" pitchFamily="2" charset="-78"/>
                <a:cs typeface="Tajawal Medium" panose="00000600000000000000" pitchFamily="2" charset="-78"/>
              </a:rPr>
              <a:t>Lecture </a:t>
            </a:r>
            <a:r>
              <a:rPr lang="en-GB" sz="2400" dirty="0">
                <a:solidFill>
                  <a:srgbClr val="FF9518"/>
                </a:solidFill>
                <a:latin typeface="Tajawal Medium" panose="00000600000000000000" pitchFamily="2" charset="-78"/>
                <a:cs typeface="Tajawal Medium" panose="00000600000000000000" pitchFamily="2" charset="-78"/>
              </a:rPr>
              <a:t>9</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7517751" y="4838916"/>
            <a:ext cx="4889559" cy="923330"/>
          </a:xfrm>
          <a:prstGeom prst="rect">
            <a:avLst/>
          </a:prstGeom>
          <a:noFill/>
        </p:spPr>
        <p:txBody>
          <a:bodyPr wrap="square" rtlCol="0">
            <a:spAutoFit/>
          </a:bodyPr>
          <a:lstStyle/>
          <a:p>
            <a:r>
              <a:rPr lang="en-GB" b="1" dirty="0">
                <a:solidFill>
                  <a:schemeClr val="bg1"/>
                </a:solidFill>
                <a:cs typeface="Tajawal Medium" panose="00000600000000000000"/>
              </a:rPr>
              <a:t>ENT 612</a:t>
            </a:r>
          </a:p>
          <a:p>
            <a:r>
              <a:rPr lang="en-GB" b="1" dirty="0">
                <a:solidFill>
                  <a:schemeClr val="bg1"/>
                </a:solidFill>
                <a:latin typeface="Georgia" panose="02040502050405020303" pitchFamily="18" charset="0"/>
                <a:cs typeface="Tajawal Medium" panose="00000600000000000000"/>
              </a:rPr>
              <a:t>Master of Entrepreneurship Program</a:t>
            </a:r>
          </a:p>
          <a:p>
            <a:endParaRPr lang="en-US" b="1" dirty="0">
              <a:solidFill>
                <a:schemeClr val="bg1"/>
              </a:solidFill>
              <a:cs typeface="Tajawal Medium" panose="00000600000000000000"/>
            </a:endParaRPr>
          </a:p>
        </p:txBody>
      </p:sp>
      <p:sp>
        <p:nvSpPr>
          <p:cNvPr id="3" name="Slide Number Placeholder 2">
            <a:extLst>
              <a:ext uri="{FF2B5EF4-FFF2-40B4-BE49-F238E27FC236}">
                <a16:creationId xmlns:a16="http://schemas.microsoft.com/office/drawing/2014/main" id="{66E75DEB-C2A8-5B2F-C448-2D2A26D984E0}"/>
              </a:ext>
            </a:extLst>
          </p:cNvPr>
          <p:cNvSpPr>
            <a:spLocks noGrp="1"/>
          </p:cNvSpPr>
          <p:nvPr>
            <p:ph type="sldNum" sz="quarter" idx="12"/>
          </p:nvPr>
        </p:nvSpPr>
        <p:spPr/>
        <p:txBody>
          <a:bodyPr/>
          <a:lstStyle/>
          <a:p>
            <a:fld id="{FF2BD96E-3838-45D2-9031-D3AF67C920A5}" type="slidenum">
              <a:rPr lang="en-US" smtClean="0"/>
              <a:t>1</a:t>
            </a:fld>
            <a:endParaRPr lang="en-US"/>
          </a:p>
        </p:txBody>
      </p:sp>
    </p:spTree>
    <p:extLst>
      <p:ext uri="{BB962C8B-B14F-4D97-AF65-F5344CB8AC3E}">
        <p14:creationId xmlns:p14="http://schemas.microsoft.com/office/powerpoint/2010/main" val="2279729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16DF68A-EF3D-8535-8468-89B77C468DF1}"/>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en-GB" sz="2000" b="1" dirty="0">
                <a:latin typeface="Tajawal Medium" panose="00000600000000000000" pitchFamily="2" charset="-78"/>
                <a:cs typeface="Tajawal Medium" panose="00000600000000000000" pitchFamily="2" charset="-78"/>
              </a:rPr>
              <a:t>9</a:t>
            </a:r>
            <a:endParaRPr lang="en-US" sz="2000" b="1" dirty="0">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4B0D2818-9F72-7948-35E4-E476E244A05F}"/>
              </a:ext>
            </a:extLst>
          </p:cNvPr>
          <p:cNvSpPr txBox="1"/>
          <p:nvPr/>
        </p:nvSpPr>
        <p:spPr>
          <a:xfrm>
            <a:off x="3048000" y="2514992"/>
            <a:ext cx="6096000" cy="584775"/>
          </a:xfrm>
          <a:prstGeom prst="rect">
            <a:avLst/>
          </a:prstGeom>
          <a:noFill/>
        </p:spPr>
        <p:txBody>
          <a:bodyPr wrap="square">
            <a:spAutoFit/>
          </a:bodyPr>
          <a:lstStyle/>
          <a:p>
            <a:r>
              <a:rPr lang="en-GB" sz="3200" b="1" dirty="0">
                <a:solidFill>
                  <a:schemeClr val="accent1">
                    <a:lumMod val="50000"/>
                  </a:schemeClr>
                </a:solidFill>
                <a:effectLst/>
                <a:latin typeface="Roboto" panose="02000000000000000000" pitchFamily="2" charset="0"/>
                <a:ea typeface="Calibri" panose="020F0502020204030204" pitchFamily="34" charset="0"/>
                <a:cs typeface="Arial" panose="020B0604020202020204" pitchFamily="34" charset="0"/>
              </a:rPr>
              <a:t>Organizational Behaviour</a:t>
            </a:r>
            <a:r>
              <a:rPr lang="en-GB" sz="2400" b="1" dirty="0">
                <a:solidFill>
                  <a:schemeClr val="accent1">
                    <a:lumMod val="50000"/>
                  </a:schemeClr>
                </a:solidFill>
                <a:effectLst/>
                <a:latin typeface="Roboto" panose="02000000000000000000" pitchFamily="2" charset="0"/>
                <a:ea typeface="Calibri" panose="020F0502020204030204" pitchFamily="34" charset="0"/>
                <a:cs typeface="Arial" panose="020B0604020202020204" pitchFamily="34" charset="0"/>
              </a:rPr>
              <a:t> </a:t>
            </a:r>
            <a:endParaRPr lang="en-GB" sz="3200" b="1" dirty="0">
              <a:solidFill>
                <a:schemeClr val="accent1">
                  <a:lumMod val="50000"/>
                </a:schemeClr>
              </a:solidFill>
            </a:endParaRPr>
          </a:p>
        </p:txBody>
      </p:sp>
    </p:spTree>
    <p:extLst>
      <p:ext uri="{BB962C8B-B14F-4D97-AF65-F5344CB8AC3E}">
        <p14:creationId xmlns:p14="http://schemas.microsoft.com/office/powerpoint/2010/main" val="29760340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3</a:t>
            </a:fld>
            <a:endParaRPr lang="en-US"/>
          </a:p>
        </p:txBody>
      </p:sp>
      <p:sp>
        <p:nvSpPr>
          <p:cNvPr id="2" name="TextBox 1">
            <a:extLst>
              <a:ext uri="{FF2B5EF4-FFF2-40B4-BE49-F238E27FC236}">
                <a16:creationId xmlns:a16="http://schemas.microsoft.com/office/drawing/2014/main" id="{616DF68A-EF3D-8535-8468-89B77C468DF1}"/>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en-GB" sz="2000" b="1" dirty="0">
                <a:latin typeface="Tajawal Medium" panose="00000600000000000000" pitchFamily="2" charset="-78"/>
                <a:cs typeface="Tajawal Medium" panose="00000600000000000000" pitchFamily="2" charset="-78"/>
              </a:rPr>
              <a:t>9</a:t>
            </a:r>
            <a:endParaRPr lang="en-US" sz="2000" b="1" dirty="0">
              <a:latin typeface="Tajawal Medium" panose="00000600000000000000" pitchFamily="2" charset="-78"/>
              <a:cs typeface="Tajawal Medium" panose="00000600000000000000" pitchFamily="2" charset="-78"/>
            </a:endParaRPr>
          </a:p>
        </p:txBody>
      </p:sp>
      <p:sp>
        <p:nvSpPr>
          <p:cNvPr id="3" name="TextBox 2">
            <a:extLst>
              <a:ext uri="{FF2B5EF4-FFF2-40B4-BE49-F238E27FC236}">
                <a16:creationId xmlns:a16="http://schemas.microsoft.com/office/drawing/2014/main" id="{C522EAE4-5777-77F6-84B5-A042523D1076}"/>
              </a:ext>
            </a:extLst>
          </p:cNvPr>
          <p:cNvSpPr txBox="1"/>
          <p:nvPr/>
        </p:nvSpPr>
        <p:spPr>
          <a:xfrm>
            <a:off x="2516460" y="285721"/>
            <a:ext cx="6094140" cy="369332"/>
          </a:xfrm>
          <a:prstGeom prst="rect">
            <a:avLst/>
          </a:prstGeom>
          <a:noFill/>
        </p:spPr>
        <p:txBody>
          <a:bodyPr wrap="square">
            <a:spAutoFit/>
          </a:bodyPr>
          <a:lstStyle/>
          <a:p>
            <a:pPr algn="just">
              <a:spcBef>
                <a:spcPts val="1200"/>
              </a:spcBef>
              <a:spcAft>
                <a:spcPts val="800"/>
              </a:spcAft>
            </a:pPr>
            <a:r>
              <a:rPr lang="en-GB" sz="1800" b="1" dirty="0">
                <a:solidFill>
                  <a:schemeClr val="bg1">
                    <a:lumMod val="95000"/>
                  </a:schemeClr>
                </a:solidFill>
                <a:effectLst/>
                <a:latin typeface="Times New Roman" panose="02020603050405020304" pitchFamily="18" charset="0"/>
                <a:ea typeface="Calibri" panose="020F0502020204030204" pitchFamily="34" charset="0"/>
                <a:cs typeface="Arial" panose="020B0604020202020204" pitchFamily="34" charset="0"/>
              </a:rPr>
              <a:t>The previous lecture covered the following topics</a:t>
            </a:r>
            <a:endParaRPr lang="en-GB" sz="1600" dirty="0">
              <a:solidFill>
                <a:schemeClr val="bg1">
                  <a:lumMod val="95000"/>
                </a:schemeClr>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5" name="TextBox 4">
            <a:extLst>
              <a:ext uri="{FF2B5EF4-FFF2-40B4-BE49-F238E27FC236}">
                <a16:creationId xmlns:a16="http://schemas.microsoft.com/office/drawing/2014/main" id="{F858AFDC-454C-700C-5D96-610F1B9D951A}"/>
              </a:ext>
            </a:extLst>
          </p:cNvPr>
          <p:cNvSpPr txBox="1"/>
          <p:nvPr/>
        </p:nvSpPr>
        <p:spPr>
          <a:xfrm>
            <a:off x="2378972" y="1281824"/>
            <a:ext cx="7062809" cy="3083921"/>
          </a:xfrm>
          <a:prstGeom prst="rect">
            <a:avLst/>
          </a:prstGeom>
          <a:noFill/>
        </p:spPr>
        <p:txBody>
          <a:bodyPr wrap="square">
            <a:spAutoFit/>
          </a:bodyPr>
          <a:lstStyle/>
          <a:p>
            <a:pPr marL="342900" indent="-342900">
              <a:lnSpc>
                <a:spcPct val="200000"/>
              </a:lnSpc>
              <a:buFont typeface="Arial" panose="020B0604020202020204" pitchFamily="34" charset="0"/>
              <a:buChar char="•"/>
            </a:pPr>
            <a:r>
              <a:rPr lang="en-GB" sz="2000" dirty="0"/>
              <a:t>Outcomes of Job Satisfaction</a:t>
            </a:r>
          </a:p>
          <a:p>
            <a:pPr marL="342900" indent="-342900">
              <a:lnSpc>
                <a:spcPct val="200000"/>
              </a:lnSpc>
              <a:buFont typeface="Arial" panose="020B0604020202020204" pitchFamily="34" charset="0"/>
              <a:buChar char="•"/>
            </a:pPr>
            <a:r>
              <a:rPr lang="en-GB" sz="2000" dirty="0"/>
              <a:t>The Impact of Job Dissatisfaction</a:t>
            </a:r>
          </a:p>
          <a:p>
            <a:pPr marL="342900" indent="-342900">
              <a:lnSpc>
                <a:spcPct val="200000"/>
              </a:lnSpc>
              <a:buFont typeface="Arial" panose="020B0604020202020204" pitchFamily="34" charset="0"/>
              <a:buChar char="•"/>
            </a:pPr>
            <a:r>
              <a:rPr lang="en-GB" sz="2000" dirty="0"/>
              <a:t>Understanding the Impact</a:t>
            </a:r>
          </a:p>
          <a:p>
            <a:pPr marL="342900" indent="-342900">
              <a:lnSpc>
                <a:spcPct val="200000"/>
              </a:lnSpc>
              <a:buFont typeface="Arial" panose="020B0604020202020204" pitchFamily="34" charset="0"/>
              <a:buChar char="•"/>
            </a:pPr>
            <a:r>
              <a:rPr lang="en-GB" sz="2000" dirty="0"/>
              <a:t>Implications for Managers</a:t>
            </a:r>
          </a:p>
          <a:p>
            <a:pPr marL="342900" indent="-342900">
              <a:lnSpc>
                <a:spcPct val="200000"/>
              </a:lnSpc>
              <a:buFont typeface="Arial" panose="020B0604020202020204" pitchFamily="34" charset="0"/>
              <a:buChar char="•"/>
            </a:pPr>
            <a:r>
              <a:rPr lang="en-GB" sz="2000" dirty="0"/>
              <a:t>Emotions and Moods</a:t>
            </a:r>
          </a:p>
        </p:txBody>
      </p:sp>
    </p:spTree>
    <p:extLst>
      <p:ext uri="{BB962C8B-B14F-4D97-AF65-F5344CB8AC3E}">
        <p14:creationId xmlns:p14="http://schemas.microsoft.com/office/powerpoint/2010/main" val="34662712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4</a:t>
            </a:fld>
            <a:endParaRPr lang="en-US"/>
          </a:p>
        </p:txBody>
      </p:sp>
      <p:sp>
        <p:nvSpPr>
          <p:cNvPr id="2" name="TextBox 1">
            <a:extLst>
              <a:ext uri="{FF2B5EF4-FFF2-40B4-BE49-F238E27FC236}">
                <a16:creationId xmlns:a16="http://schemas.microsoft.com/office/drawing/2014/main" id="{616DF68A-EF3D-8535-8468-89B77C468DF1}"/>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en-GB" sz="2000" b="1" dirty="0">
                <a:latin typeface="Tajawal Medium" panose="00000600000000000000" pitchFamily="2" charset="-78"/>
                <a:cs typeface="Tajawal Medium" panose="00000600000000000000" pitchFamily="2" charset="-78"/>
              </a:rPr>
              <a:t>9</a:t>
            </a:r>
            <a:endParaRPr lang="en-US" sz="2000" b="1" dirty="0">
              <a:latin typeface="Tajawal Medium" panose="00000600000000000000" pitchFamily="2" charset="-78"/>
              <a:cs typeface="Tajawal Medium" panose="00000600000000000000" pitchFamily="2" charset="-78"/>
            </a:endParaRPr>
          </a:p>
        </p:txBody>
      </p:sp>
      <p:sp>
        <p:nvSpPr>
          <p:cNvPr id="3" name="TextBox 2">
            <a:extLst>
              <a:ext uri="{FF2B5EF4-FFF2-40B4-BE49-F238E27FC236}">
                <a16:creationId xmlns:a16="http://schemas.microsoft.com/office/drawing/2014/main" id="{C522EAE4-5777-77F6-84B5-A042523D1076}"/>
              </a:ext>
            </a:extLst>
          </p:cNvPr>
          <p:cNvSpPr txBox="1"/>
          <p:nvPr/>
        </p:nvSpPr>
        <p:spPr>
          <a:xfrm>
            <a:off x="2516460" y="285721"/>
            <a:ext cx="6094140" cy="369332"/>
          </a:xfrm>
          <a:prstGeom prst="rect">
            <a:avLst/>
          </a:prstGeom>
          <a:noFill/>
        </p:spPr>
        <p:txBody>
          <a:bodyPr wrap="square">
            <a:spAutoFit/>
          </a:bodyPr>
          <a:lstStyle/>
          <a:p>
            <a:pPr algn="just">
              <a:spcBef>
                <a:spcPts val="1200"/>
              </a:spcBef>
              <a:spcAft>
                <a:spcPts val="800"/>
              </a:spcAft>
            </a:pPr>
            <a:r>
              <a:rPr lang="en-GB" sz="1800" b="1" dirty="0">
                <a:solidFill>
                  <a:schemeClr val="bg1">
                    <a:lumMod val="95000"/>
                  </a:schemeClr>
                </a:solidFill>
                <a:effectLst/>
                <a:latin typeface="Times New Roman" panose="02020603050405020304" pitchFamily="18" charset="0"/>
                <a:ea typeface="Calibri" panose="020F0502020204030204" pitchFamily="34" charset="0"/>
                <a:cs typeface="Arial" panose="020B0604020202020204" pitchFamily="34" charset="0"/>
              </a:rPr>
              <a:t>This lecture covers the following topics</a:t>
            </a:r>
            <a:endParaRPr lang="en-GB" sz="1600" dirty="0">
              <a:solidFill>
                <a:schemeClr val="bg1">
                  <a:lumMod val="95000"/>
                </a:schemeClr>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5" name="TextBox 4">
            <a:extLst>
              <a:ext uri="{FF2B5EF4-FFF2-40B4-BE49-F238E27FC236}">
                <a16:creationId xmlns:a16="http://schemas.microsoft.com/office/drawing/2014/main" id="{8F5AD148-BA7A-0062-0A03-7BF71CD54BC1}"/>
              </a:ext>
            </a:extLst>
          </p:cNvPr>
          <p:cNvSpPr txBox="1"/>
          <p:nvPr/>
        </p:nvSpPr>
        <p:spPr>
          <a:xfrm>
            <a:off x="2516460" y="964311"/>
            <a:ext cx="8649324" cy="5450851"/>
          </a:xfrm>
          <a:prstGeom prst="rect">
            <a:avLst/>
          </a:prstGeom>
          <a:noFill/>
        </p:spPr>
        <p:txBody>
          <a:bodyPr wrap="square">
            <a:spAutoFit/>
          </a:bodyPr>
          <a:lstStyle/>
          <a:p>
            <a:pPr marL="285750" indent="-285750">
              <a:lnSpc>
                <a:spcPct val="150000"/>
              </a:lnSpc>
              <a:buFont typeface="Arial" panose="020B0604020202020204" pitchFamily="34" charset="0"/>
              <a:buChar char="•"/>
            </a:pPr>
            <a:r>
              <a:rPr lang="en-GB" dirty="0"/>
              <a:t>Emotions and Moods</a:t>
            </a:r>
          </a:p>
          <a:p>
            <a:pPr marL="285750" indent="-285750">
              <a:lnSpc>
                <a:spcPct val="150000"/>
              </a:lnSpc>
              <a:buFont typeface="Arial" panose="020B0604020202020204" pitchFamily="34" charset="0"/>
              <a:buChar char="•"/>
            </a:pPr>
            <a:r>
              <a:rPr lang="en-GB" dirty="0"/>
              <a:t>Affective Events Theory</a:t>
            </a:r>
          </a:p>
          <a:p>
            <a:pPr marL="285750" indent="-285750">
              <a:lnSpc>
                <a:spcPct val="150000"/>
              </a:lnSpc>
              <a:buFont typeface="Arial" panose="020B0604020202020204" pitchFamily="34" charset="0"/>
              <a:buChar char="•"/>
            </a:pPr>
            <a:r>
              <a:rPr lang="en-GB" dirty="0"/>
              <a:t>Emotional Intelligence</a:t>
            </a:r>
          </a:p>
          <a:p>
            <a:pPr marL="285750" indent="-285750">
              <a:lnSpc>
                <a:spcPct val="150000"/>
              </a:lnSpc>
              <a:buFont typeface="Arial" panose="020B0604020202020204" pitchFamily="34" charset="0"/>
              <a:buChar char="•"/>
            </a:pPr>
            <a:r>
              <a:rPr lang="en-GB" dirty="0"/>
              <a:t>Emotion Regulation </a:t>
            </a:r>
          </a:p>
          <a:p>
            <a:pPr marL="285750" indent="-285750">
              <a:lnSpc>
                <a:spcPct val="150000"/>
              </a:lnSpc>
              <a:buFont typeface="Arial" panose="020B0604020202020204" pitchFamily="34" charset="0"/>
              <a:buChar char="•"/>
            </a:pPr>
            <a:r>
              <a:rPr lang="en-GB" dirty="0"/>
              <a:t>Organizational Behaviour Applications of Emotions and Moods</a:t>
            </a:r>
          </a:p>
          <a:p>
            <a:pPr marL="285750" indent="-285750">
              <a:lnSpc>
                <a:spcPct val="150000"/>
              </a:lnSpc>
              <a:buFont typeface="Arial" panose="020B0604020202020204" pitchFamily="34" charset="0"/>
              <a:buChar char="•"/>
            </a:pPr>
            <a:r>
              <a:rPr lang="en-GB" dirty="0"/>
              <a:t>Emotional contagion</a:t>
            </a:r>
          </a:p>
          <a:p>
            <a:pPr marL="285750" indent="-285750">
              <a:lnSpc>
                <a:spcPct val="150000"/>
              </a:lnSpc>
              <a:buFont typeface="Arial" panose="020B0604020202020204" pitchFamily="34" charset="0"/>
              <a:buChar char="•"/>
            </a:pPr>
            <a:r>
              <a:rPr lang="en-GB" dirty="0"/>
              <a:t>Personality and Values</a:t>
            </a:r>
          </a:p>
          <a:p>
            <a:pPr marL="285750" indent="-285750">
              <a:lnSpc>
                <a:spcPct val="150000"/>
              </a:lnSpc>
              <a:buFont typeface="Arial" panose="020B0604020202020204" pitchFamily="34" charset="0"/>
              <a:buChar char="•"/>
            </a:pPr>
            <a:r>
              <a:rPr lang="en-GB" dirty="0"/>
              <a:t>The Myers-Briggs Type Indicator</a:t>
            </a:r>
          </a:p>
          <a:p>
            <a:pPr marL="285750" indent="-285750">
              <a:lnSpc>
                <a:spcPct val="150000"/>
              </a:lnSpc>
              <a:buFont typeface="Arial" panose="020B0604020202020204" pitchFamily="34" charset="0"/>
              <a:buChar char="•"/>
            </a:pPr>
            <a:r>
              <a:rPr lang="en-GB" dirty="0"/>
              <a:t>Personality and Situations</a:t>
            </a:r>
          </a:p>
          <a:p>
            <a:pPr marL="285750" indent="-285750">
              <a:lnSpc>
                <a:spcPct val="150000"/>
              </a:lnSpc>
              <a:buFont typeface="Arial" panose="020B0604020202020204" pitchFamily="34" charset="0"/>
              <a:buChar char="•"/>
            </a:pPr>
            <a:r>
              <a:rPr lang="en-GB" dirty="0"/>
              <a:t>Situation strength theory</a:t>
            </a:r>
          </a:p>
          <a:p>
            <a:pPr marL="285750" indent="-285750">
              <a:lnSpc>
                <a:spcPct val="150000"/>
              </a:lnSpc>
              <a:buFont typeface="Arial" panose="020B0604020202020204" pitchFamily="34" charset="0"/>
              <a:buChar char="•"/>
            </a:pPr>
            <a:r>
              <a:rPr lang="en-GB" dirty="0"/>
              <a:t>Trait Activation Theory</a:t>
            </a:r>
          </a:p>
          <a:p>
            <a:pPr marL="285750" indent="-285750">
              <a:lnSpc>
                <a:spcPct val="150000"/>
              </a:lnSpc>
              <a:buFont typeface="Arial" panose="020B0604020202020204" pitchFamily="34" charset="0"/>
              <a:buChar char="•"/>
            </a:pPr>
            <a:r>
              <a:rPr lang="en-GB" dirty="0"/>
              <a:t>Values</a:t>
            </a:r>
          </a:p>
          <a:p>
            <a:pPr marL="285750" indent="-285750">
              <a:lnSpc>
                <a:spcPct val="150000"/>
              </a:lnSpc>
              <a:buFont typeface="Arial" panose="020B0604020202020204" pitchFamily="34" charset="0"/>
              <a:buChar char="•"/>
            </a:pPr>
            <a:r>
              <a:rPr lang="en-GB" dirty="0"/>
              <a:t>Value system</a:t>
            </a:r>
          </a:p>
        </p:txBody>
      </p:sp>
    </p:spTree>
    <p:extLst>
      <p:ext uri="{BB962C8B-B14F-4D97-AF65-F5344CB8AC3E}">
        <p14:creationId xmlns:p14="http://schemas.microsoft.com/office/powerpoint/2010/main" val="42052715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5</a:t>
            </a:fld>
            <a:endParaRPr lang="en-US"/>
          </a:p>
        </p:txBody>
      </p:sp>
      <p:sp>
        <p:nvSpPr>
          <p:cNvPr id="3" name="TextBox 2">
            <a:extLst>
              <a:ext uri="{FF2B5EF4-FFF2-40B4-BE49-F238E27FC236}">
                <a16:creationId xmlns:a16="http://schemas.microsoft.com/office/drawing/2014/main" id="{EC430C3C-FCBB-90A4-2CA7-590E990CE65D}"/>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en-GB" sz="2000" b="1" dirty="0">
                <a:latin typeface="Tajawal Medium" panose="00000600000000000000" pitchFamily="2" charset="-78"/>
                <a:cs typeface="Tajawal Medium" panose="00000600000000000000" pitchFamily="2" charset="-78"/>
              </a:rPr>
              <a:t>9</a:t>
            </a:r>
            <a:endParaRPr lang="en-US" sz="2000" b="1" dirty="0">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ABF56B11-89DB-D84D-5C0B-D3D35696C0B0}"/>
              </a:ext>
            </a:extLst>
          </p:cNvPr>
          <p:cNvSpPr txBox="1"/>
          <p:nvPr/>
        </p:nvSpPr>
        <p:spPr>
          <a:xfrm>
            <a:off x="2785655" y="2107865"/>
            <a:ext cx="6093822" cy="707886"/>
          </a:xfrm>
          <a:prstGeom prst="rect">
            <a:avLst/>
          </a:prstGeom>
          <a:noFill/>
        </p:spPr>
        <p:txBody>
          <a:bodyPr wrap="square">
            <a:spAutoFit/>
          </a:bodyPr>
          <a:lstStyle/>
          <a:p>
            <a:r>
              <a:rPr lang="en-GB" sz="4000" b="1" dirty="0">
                <a:solidFill>
                  <a:srgbClr val="002060"/>
                </a:solidFill>
                <a:effectLst/>
                <a:latin typeface="Calibri" panose="020F0502020204030204" pitchFamily="34" charset="0"/>
                <a:ea typeface="Calibri" panose="020F0502020204030204" pitchFamily="34" charset="0"/>
                <a:cs typeface="Arial" panose="020B0604020202020204" pitchFamily="34" charset="0"/>
              </a:rPr>
              <a:t>Emotions and Moods</a:t>
            </a:r>
            <a:endParaRPr lang="en-GB" sz="4000" b="1" dirty="0">
              <a:solidFill>
                <a:srgbClr val="002060"/>
              </a:solidFill>
            </a:endParaRPr>
          </a:p>
        </p:txBody>
      </p:sp>
    </p:spTree>
    <p:extLst>
      <p:ext uri="{BB962C8B-B14F-4D97-AF65-F5344CB8AC3E}">
        <p14:creationId xmlns:p14="http://schemas.microsoft.com/office/powerpoint/2010/main" val="39367401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6</a:t>
            </a:fld>
            <a:endParaRPr lang="en-US"/>
          </a:p>
        </p:txBody>
      </p:sp>
      <p:sp>
        <p:nvSpPr>
          <p:cNvPr id="3" name="TextBox 2">
            <a:extLst>
              <a:ext uri="{FF2B5EF4-FFF2-40B4-BE49-F238E27FC236}">
                <a16:creationId xmlns:a16="http://schemas.microsoft.com/office/drawing/2014/main" id="{EC430C3C-FCBB-90A4-2CA7-590E990CE65D}"/>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en-GB" sz="2000" b="1" dirty="0">
                <a:latin typeface="Tajawal Medium" panose="00000600000000000000" pitchFamily="2" charset="-78"/>
                <a:cs typeface="Tajawal Medium" panose="00000600000000000000" pitchFamily="2" charset="-78"/>
              </a:rPr>
              <a:t>9</a:t>
            </a:r>
            <a:endParaRPr lang="en-US" sz="2000" b="1" dirty="0">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FBD9CD57-1798-10AD-2D1D-0A2F98B78AC1}"/>
              </a:ext>
            </a:extLst>
          </p:cNvPr>
          <p:cNvSpPr txBox="1"/>
          <p:nvPr/>
        </p:nvSpPr>
        <p:spPr>
          <a:xfrm>
            <a:off x="579764" y="1119073"/>
            <a:ext cx="11292641" cy="4619854"/>
          </a:xfrm>
          <a:prstGeom prst="rect">
            <a:avLst/>
          </a:prstGeom>
          <a:noFill/>
        </p:spPr>
        <p:txBody>
          <a:bodyPr wrap="square">
            <a:spAutoFit/>
          </a:bodyPr>
          <a:lstStyle/>
          <a:p>
            <a:pPr algn="just">
              <a:lnSpc>
                <a:spcPct val="150000"/>
              </a:lnSpc>
            </a:pPr>
            <a:r>
              <a:rPr lang="en-GB" b="1" dirty="0"/>
              <a:t>Affective Events Theory</a:t>
            </a:r>
          </a:p>
          <a:p>
            <a:pPr algn="just">
              <a:lnSpc>
                <a:spcPct val="150000"/>
              </a:lnSpc>
            </a:pPr>
            <a:r>
              <a:rPr lang="en-GB" dirty="0"/>
              <a:t>We’ve seen that emotions and moods are an important part of our personal and work lives. But how do they influence our job performance and satisfaction? Affective events theory (AET) proposes that employees react emotionally to things that happen to them at work, and this reaction influences their job performance and satisfaction. Say you just found out your company is downsizing. You might experience a variety of negative emotions, causing you to worry that you’ll lose your job. Because it is out of your hands, you may feel insecure and fearful, and spend much of your time worrying rather than working. Needless to say, your job satisfaction will also be down.</a:t>
            </a:r>
          </a:p>
          <a:p>
            <a:pPr algn="just">
              <a:lnSpc>
                <a:spcPct val="150000"/>
              </a:lnSpc>
            </a:pPr>
            <a:endParaRPr lang="en-GB" sz="1050" dirty="0"/>
          </a:p>
          <a:p>
            <a:pPr algn="just">
              <a:lnSpc>
                <a:spcPct val="150000"/>
              </a:lnSpc>
            </a:pPr>
            <a:r>
              <a:rPr lang="en-GB" b="1" dirty="0"/>
              <a:t>Affective events theory (AET</a:t>
            </a:r>
            <a:r>
              <a:rPr lang="en-GB" dirty="0"/>
              <a:t>)</a:t>
            </a:r>
          </a:p>
          <a:p>
            <a:pPr algn="just">
              <a:lnSpc>
                <a:spcPct val="150000"/>
              </a:lnSpc>
            </a:pPr>
            <a:r>
              <a:rPr lang="en-GB" dirty="0"/>
              <a:t>A model that suggests that workplace events cause emotional reactions on the part of employees, which then influence workplace attitudes and </a:t>
            </a:r>
            <a:r>
              <a:rPr lang="en-GB" dirty="0" err="1"/>
              <a:t>behaviors</a:t>
            </a:r>
            <a:r>
              <a:rPr lang="en-GB" dirty="0"/>
              <a:t>.</a:t>
            </a:r>
          </a:p>
        </p:txBody>
      </p:sp>
      <p:sp>
        <p:nvSpPr>
          <p:cNvPr id="6" name="TextBox 5">
            <a:extLst>
              <a:ext uri="{FF2B5EF4-FFF2-40B4-BE49-F238E27FC236}">
                <a16:creationId xmlns:a16="http://schemas.microsoft.com/office/drawing/2014/main" id="{89A89EC2-8F1A-0764-0991-5A4E7EDEF441}"/>
              </a:ext>
            </a:extLst>
          </p:cNvPr>
          <p:cNvSpPr txBox="1"/>
          <p:nvPr/>
        </p:nvSpPr>
        <p:spPr>
          <a:xfrm>
            <a:off x="2811781" y="279459"/>
            <a:ext cx="6828608" cy="400110"/>
          </a:xfrm>
          <a:prstGeom prst="rect">
            <a:avLst/>
          </a:prstGeom>
          <a:noFill/>
        </p:spPr>
        <p:txBody>
          <a:bodyPr wrap="square">
            <a:spAutoFit/>
          </a:bodyPr>
          <a:lstStyle/>
          <a:p>
            <a:r>
              <a:rPr lang="en-GB" sz="2000" b="1" dirty="0">
                <a:solidFill>
                  <a:schemeClr val="bg2"/>
                </a:solidFill>
              </a:rPr>
              <a:t>Affective Events Theory</a:t>
            </a:r>
          </a:p>
        </p:txBody>
      </p:sp>
    </p:spTree>
    <p:extLst>
      <p:ext uri="{BB962C8B-B14F-4D97-AF65-F5344CB8AC3E}">
        <p14:creationId xmlns:p14="http://schemas.microsoft.com/office/powerpoint/2010/main" val="42224999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7</a:t>
            </a:fld>
            <a:endParaRPr lang="en-US"/>
          </a:p>
        </p:txBody>
      </p:sp>
      <p:sp>
        <p:nvSpPr>
          <p:cNvPr id="3" name="TextBox 2">
            <a:extLst>
              <a:ext uri="{FF2B5EF4-FFF2-40B4-BE49-F238E27FC236}">
                <a16:creationId xmlns:a16="http://schemas.microsoft.com/office/drawing/2014/main" id="{EC430C3C-FCBB-90A4-2CA7-590E990CE65D}"/>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en-GB" sz="2000" b="1" dirty="0">
                <a:latin typeface="Tajawal Medium" panose="00000600000000000000" pitchFamily="2" charset="-78"/>
                <a:cs typeface="Tajawal Medium" panose="00000600000000000000" pitchFamily="2" charset="-78"/>
              </a:rPr>
              <a:t>9</a:t>
            </a:r>
            <a:endParaRPr lang="en-US" sz="2000" b="1" dirty="0">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980661D9-2428-CBB5-E7A2-DAC25AB4F387}"/>
              </a:ext>
            </a:extLst>
          </p:cNvPr>
          <p:cNvSpPr txBox="1"/>
          <p:nvPr/>
        </p:nvSpPr>
        <p:spPr>
          <a:xfrm>
            <a:off x="346364" y="1287747"/>
            <a:ext cx="11690465" cy="4435189"/>
          </a:xfrm>
          <a:prstGeom prst="rect">
            <a:avLst/>
          </a:prstGeom>
          <a:noFill/>
        </p:spPr>
        <p:txBody>
          <a:bodyPr wrap="square">
            <a:spAutoFit/>
          </a:bodyPr>
          <a:lstStyle/>
          <a:p>
            <a:pPr algn="just">
              <a:lnSpc>
                <a:spcPct val="150000"/>
              </a:lnSpc>
            </a:pPr>
            <a:r>
              <a:rPr lang="en-GB" dirty="0"/>
              <a:t>Work events trigger positive or negative emotional reactions, to which employees’ personalities and moods predispose them to respond with greater or lesser intensity. People who score low on emotional stability are more likely to react strongly to negative events, and emotional response to a given event can depend on mood. Finally, emotions influence a number of performance and satisfaction variables, such as </a:t>
            </a:r>
            <a:r>
              <a:rPr lang="en-GB" sz="1800" dirty="0">
                <a:effectLst/>
                <a:latin typeface="Calibri" panose="020F0502020204030204" pitchFamily="34" charset="0"/>
                <a:ea typeface="Calibri" panose="020F0502020204030204" pitchFamily="34" charset="0"/>
                <a:cs typeface="Arial" panose="020B0604020202020204" pitchFamily="34" charset="0"/>
              </a:rPr>
              <a:t>Organizational Citizenship </a:t>
            </a:r>
            <a:r>
              <a:rPr lang="en-GB" sz="1800" dirty="0" err="1">
                <a:effectLst/>
                <a:latin typeface="Calibri" panose="020F0502020204030204" pitchFamily="34" charset="0"/>
                <a:ea typeface="Calibri" panose="020F0502020204030204" pitchFamily="34" charset="0"/>
                <a:cs typeface="Arial" panose="020B0604020202020204" pitchFamily="34" charset="0"/>
              </a:rPr>
              <a:t>Behavior</a:t>
            </a:r>
            <a:r>
              <a:rPr lang="en-GB" sz="1800" dirty="0">
                <a:effectLst/>
                <a:latin typeface="Calibri" panose="020F0502020204030204" pitchFamily="34" charset="0"/>
                <a:ea typeface="Calibri" panose="020F0502020204030204" pitchFamily="34" charset="0"/>
                <a:cs typeface="Arial" panose="020B0604020202020204" pitchFamily="34" charset="0"/>
              </a:rPr>
              <a:t> (</a:t>
            </a:r>
            <a:r>
              <a:rPr lang="en-GB" dirty="0"/>
              <a:t>OCB), organizational commitment, level of effort, intention to quit, and workplace deviance.</a:t>
            </a:r>
          </a:p>
          <a:p>
            <a:pPr algn="just">
              <a:lnSpc>
                <a:spcPct val="150000"/>
              </a:lnSpc>
            </a:pPr>
            <a:endParaRPr lang="en-GB" sz="800" dirty="0"/>
          </a:p>
          <a:p>
            <a:pPr algn="just">
              <a:lnSpc>
                <a:spcPct val="150000"/>
              </a:lnSpc>
            </a:pPr>
            <a:r>
              <a:rPr lang="en-GB" dirty="0"/>
              <a:t>In sum, affective events theory (AET) offers two important messages. </a:t>
            </a:r>
            <a:r>
              <a:rPr lang="en-GB" b="1" dirty="0"/>
              <a:t>First</a:t>
            </a:r>
            <a:r>
              <a:rPr lang="en-GB" dirty="0"/>
              <a:t>, emotions provide valuable insights into how workplace events influence employee performance and satisfaction. </a:t>
            </a:r>
            <a:r>
              <a:rPr lang="en-GB" b="1" dirty="0"/>
              <a:t>Second</a:t>
            </a:r>
            <a:r>
              <a:rPr lang="en-GB" dirty="0"/>
              <a:t>, employees and managers shouldn’t ignore emotions or the events that cause them, even when they appear minor, because they accumulate. The (AET) framework highlights the emotionality of the workplace and its real outcomes. Emotional intelligence is another framework that may help us understand the impact of emotions on job performance.</a:t>
            </a:r>
          </a:p>
        </p:txBody>
      </p:sp>
    </p:spTree>
    <p:extLst>
      <p:ext uri="{BB962C8B-B14F-4D97-AF65-F5344CB8AC3E}">
        <p14:creationId xmlns:p14="http://schemas.microsoft.com/office/powerpoint/2010/main" val="35148342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8</a:t>
            </a:fld>
            <a:endParaRPr lang="en-US"/>
          </a:p>
        </p:txBody>
      </p:sp>
      <p:sp>
        <p:nvSpPr>
          <p:cNvPr id="3" name="TextBox 2">
            <a:extLst>
              <a:ext uri="{FF2B5EF4-FFF2-40B4-BE49-F238E27FC236}">
                <a16:creationId xmlns:a16="http://schemas.microsoft.com/office/drawing/2014/main" id="{EC430C3C-FCBB-90A4-2CA7-590E990CE65D}"/>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en-GB" sz="2000" b="1" dirty="0">
                <a:latin typeface="Tajawal Medium" panose="00000600000000000000" pitchFamily="2" charset="-78"/>
                <a:cs typeface="Tajawal Medium" panose="00000600000000000000" pitchFamily="2" charset="-78"/>
              </a:rPr>
              <a:t>9</a:t>
            </a:r>
            <a:endParaRPr lang="en-US" sz="2000" b="1" dirty="0">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4215176E-4586-DBFC-B2ED-0274490CD04F}"/>
              </a:ext>
            </a:extLst>
          </p:cNvPr>
          <p:cNvSpPr txBox="1"/>
          <p:nvPr/>
        </p:nvSpPr>
        <p:spPr>
          <a:xfrm>
            <a:off x="764771" y="1216408"/>
            <a:ext cx="10456026" cy="2862322"/>
          </a:xfrm>
          <a:prstGeom prst="rect">
            <a:avLst/>
          </a:prstGeom>
          <a:noFill/>
          <a:ln>
            <a:solidFill>
              <a:schemeClr val="accent1"/>
            </a:solidFill>
          </a:ln>
        </p:spPr>
        <p:txBody>
          <a:bodyPr wrap="square">
            <a:spAutoFit/>
          </a:bodyPr>
          <a:lstStyle/>
          <a:p>
            <a:pPr algn="just"/>
            <a:r>
              <a:rPr lang="en-GB" b="1" dirty="0"/>
              <a:t>Emotional Intelligence</a:t>
            </a:r>
          </a:p>
          <a:p>
            <a:pPr algn="just"/>
            <a:r>
              <a:rPr lang="en-GB" dirty="0"/>
              <a:t>As the CEO of an international talent company, Terrie </a:t>
            </a:r>
            <a:r>
              <a:rPr lang="en-GB" dirty="0" err="1"/>
              <a:t>Upshur</a:t>
            </a:r>
            <a:r>
              <a:rPr lang="en-GB" dirty="0"/>
              <a:t>-Lupberger was at a career pinnacle. So why was she resentful and unhappy? A close friend observed, “Terrie, you were out on the skinny branch—you know, the one that breaks easily in a strong wind. You were so busy and overwhelmed and out of touch with your own values, cares, and guiding beliefs that you failed to pay attention to the branch that was about to break.” According to </a:t>
            </a:r>
            <a:r>
              <a:rPr lang="en-GB" dirty="0" err="1"/>
              <a:t>Upshur</a:t>
            </a:r>
            <a:r>
              <a:rPr lang="en-GB" dirty="0"/>
              <a:t>-Lupberger, she had failed to notice that her moods constantly swung toward frustration and exhaustion. Her job satisfaction, productivity, relationships, and results suffered. Worst, she was too busy to realize the deficiencies until she was completely depleted. She said, “I learned that, as a leader, you either pay attention to and manage the moods (including your own) in the organization, or . . . . you ignore them and pay the price.” </a:t>
            </a:r>
            <a:r>
              <a:rPr lang="en-GB" dirty="0" err="1"/>
              <a:t>Upshur</a:t>
            </a:r>
            <a:r>
              <a:rPr lang="en-GB" dirty="0"/>
              <a:t>-Lupberger learned the value of emotional intelligence.</a:t>
            </a:r>
          </a:p>
        </p:txBody>
      </p:sp>
      <p:sp>
        <p:nvSpPr>
          <p:cNvPr id="6" name="TextBox 5">
            <a:extLst>
              <a:ext uri="{FF2B5EF4-FFF2-40B4-BE49-F238E27FC236}">
                <a16:creationId xmlns:a16="http://schemas.microsoft.com/office/drawing/2014/main" id="{51B3CBF6-7BD6-350A-C473-28B014B1F766}"/>
              </a:ext>
            </a:extLst>
          </p:cNvPr>
          <p:cNvSpPr txBox="1"/>
          <p:nvPr/>
        </p:nvSpPr>
        <p:spPr>
          <a:xfrm>
            <a:off x="2664229" y="293460"/>
            <a:ext cx="6093228" cy="400110"/>
          </a:xfrm>
          <a:prstGeom prst="rect">
            <a:avLst/>
          </a:prstGeom>
          <a:noFill/>
        </p:spPr>
        <p:txBody>
          <a:bodyPr wrap="square">
            <a:spAutoFit/>
          </a:bodyPr>
          <a:lstStyle/>
          <a:p>
            <a:r>
              <a:rPr lang="en-GB" sz="2000" b="1" dirty="0">
                <a:solidFill>
                  <a:schemeClr val="bg2"/>
                </a:solidFill>
              </a:rPr>
              <a:t>Emotional Intelligence</a:t>
            </a:r>
          </a:p>
        </p:txBody>
      </p:sp>
      <p:sp>
        <p:nvSpPr>
          <p:cNvPr id="7" name="TextBox 6">
            <a:extLst>
              <a:ext uri="{FF2B5EF4-FFF2-40B4-BE49-F238E27FC236}">
                <a16:creationId xmlns:a16="http://schemas.microsoft.com/office/drawing/2014/main" id="{64173EDC-A513-E38F-7CED-156ADCE0A041}"/>
              </a:ext>
            </a:extLst>
          </p:cNvPr>
          <p:cNvSpPr txBox="1"/>
          <p:nvPr/>
        </p:nvSpPr>
        <p:spPr>
          <a:xfrm>
            <a:off x="764772" y="4241757"/>
            <a:ext cx="10456026" cy="1477328"/>
          </a:xfrm>
          <a:prstGeom prst="rect">
            <a:avLst/>
          </a:prstGeom>
          <a:noFill/>
          <a:ln>
            <a:solidFill>
              <a:schemeClr val="accent1"/>
            </a:solidFill>
          </a:ln>
        </p:spPr>
        <p:txBody>
          <a:bodyPr wrap="square">
            <a:spAutoFit/>
          </a:bodyPr>
          <a:lstStyle/>
          <a:p>
            <a:pPr algn="just"/>
            <a:r>
              <a:rPr lang="en-GB" b="1" dirty="0"/>
              <a:t>Emotional intelligence </a:t>
            </a:r>
            <a:r>
              <a:rPr lang="en-GB" dirty="0"/>
              <a:t>(EI) is a person’s ability to: (</a:t>
            </a:r>
            <a:r>
              <a:rPr lang="en-GB" b="1" dirty="0"/>
              <a:t>1</a:t>
            </a:r>
            <a:r>
              <a:rPr lang="en-GB" dirty="0"/>
              <a:t>) perceive emotions in him or herself and others; (</a:t>
            </a:r>
            <a:r>
              <a:rPr lang="en-GB" b="1" dirty="0"/>
              <a:t>2</a:t>
            </a:r>
            <a:r>
              <a:rPr lang="en-GB" dirty="0"/>
              <a:t>) understand the meaning of these emotions; and </a:t>
            </a:r>
            <a:r>
              <a:rPr lang="en-GB" b="1" dirty="0"/>
              <a:t>(3</a:t>
            </a:r>
            <a:r>
              <a:rPr lang="en-GB" dirty="0"/>
              <a:t>) regulate his or her own emotions accordingly, as shown in Exhibit 4-4. People who know their own emotions and are good at reading emotional cues—for instance, knowing why they’re angry and how to express themselves without violating norms—are most likely to have high EI.</a:t>
            </a:r>
          </a:p>
        </p:txBody>
      </p:sp>
    </p:spTree>
    <p:extLst>
      <p:ext uri="{BB962C8B-B14F-4D97-AF65-F5344CB8AC3E}">
        <p14:creationId xmlns:p14="http://schemas.microsoft.com/office/powerpoint/2010/main" val="36946294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9</a:t>
            </a:fld>
            <a:endParaRPr lang="en-US"/>
          </a:p>
        </p:txBody>
      </p:sp>
      <p:sp>
        <p:nvSpPr>
          <p:cNvPr id="3" name="TextBox 2">
            <a:extLst>
              <a:ext uri="{FF2B5EF4-FFF2-40B4-BE49-F238E27FC236}">
                <a16:creationId xmlns:a16="http://schemas.microsoft.com/office/drawing/2014/main" id="{EC430C3C-FCBB-90A4-2CA7-590E990CE65D}"/>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en-GB" sz="2000" b="1" dirty="0">
                <a:latin typeface="Tajawal Medium" panose="00000600000000000000" pitchFamily="2" charset="-78"/>
                <a:cs typeface="Tajawal Medium" panose="00000600000000000000" pitchFamily="2" charset="-78"/>
              </a:rPr>
              <a:t>9</a:t>
            </a:r>
            <a:endParaRPr lang="en-US" sz="2000" b="1" dirty="0">
              <a:latin typeface="Tajawal Medium" panose="00000600000000000000" pitchFamily="2" charset="-78"/>
              <a:cs typeface="Tajawal Medium" panose="00000600000000000000" pitchFamily="2" charset="-78"/>
            </a:endParaRPr>
          </a:p>
        </p:txBody>
      </p:sp>
      <p:sp>
        <p:nvSpPr>
          <p:cNvPr id="5" name="TextBox 4">
            <a:extLst>
              <a:ext uri="{FF2B5EF4-FFF2-40B4-BE49-F238E27FC236}">
                <a16:creationId xmlns:a16="http://schemas.microsoft.com/office/drawing/2014/main" id="{2C7569B1-7003-5A86-25F8-F5B53F5D7A99}"/>
              </a:ext>
            </a:extLst>
          </p:cNvPr>
          <p:cNvSpPr txBox="1"/>
          <p:nvPr/>
        </p:nvSpPr>
        <p:spPr>
          <a:xfrm>
            <a:off x="2664228" y="293460"/>
            <a:ext cx="6712527" cy="400110"/>
          </a:xfrm>
          <a:prstGeom prst="rect">
            <a:avLst/>
          </a:prstGeom>
          <a:noFill/>
        </p:spPr>
        <p:txBody>
          <a:bodyPr wrap="square">
            <a:spAutoFit/>
          </a:bodyPr>
          <a:lstStyle/>
          <a:p>
            <a:r>
              <a:rPr lang="en-GB" sz="2000" b="1" dirty="0">
                <a:solidFill>
                  <a:schemeClr val="bg2"/>
                </a:solidFill>
              </a:rPr>
              <a:t>Exhibit 4-4, A Cascading Model of Emotional Intelligence</a:t>
            </a:r>
          </a:p>
        </p:txBody>
      </p:sp>
      <p:pic>
        <p:nvPicPr>
          <p:cNvPr id="6" name="Picture 5">
            <a:extLst>
              <a:ext uri="{FF2B5EF4-FFF2-40B4-BE49-F238E27FC236}">
                <a16:creationId xmlns:a16="http://schemas.microsoft.com/office/drawing/2014/main" id="{AF48BE1B-C04A-94A3-929E-FFA72C7A5111}"/>
              </a:ext>
            </a:extLst>
          </p:cNvPr>
          <p:cNvPicPr>
            <a:picLocks noChangeAspect="1"/>
          </p:cNvPicPr>
          <p:nvPr/>
        </p:nvPicPr>
        <p:blipFill>
          <a:blip r:embed="rId3">
            <a:extLst>
              <a:ext uri="{BEBA8EAE-BF5A-486C-A8C5-ECC9F3942E4B}">
                <a14:imgProps xmlns:a14="http://schemas.microsoft.com/office/drawing/2010/main">
                  <a14:imgLayer r:embed="rId4">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3768347" y="1193757"/>
            <a:ext cx="6268770" cy="2801110"/>
          </a:xfrm>
          <a:prstGeom prst="rect">
            <a:avLst/>
          </a:prstGeom>
          <a:noFill/>
          <a:ln>
            <a:noFill/>
          </a:ln>
        </p:spPr>
      </p:pic>
      <p:sp>
        <p:nvSpPr>
          <p:cNvPr id="8" name="TextBox 7">
            <a:extLst>
              <a:ext uri="{FF2B5EF4-FFF2-40B4-BE49-F238E27FC236}">
                <a16:creationId xmlns:a16="http://schemas.microsoft.com/office/drawing/2014/main" id="{6A1714ED-819A-19FD-1F6C-2F23F89BBAF6}"/>
              </a:ext>
            </a:extLst>
          </p:cNvPr>
          <p:cNvSpPr txBox="1"/>
          <p:nvPr/>
        </p:nvSpPr>
        <p:spPr>
          <a:xfrm>
            <a:off x="1803997" y="4204207"/>
            <a:ext cx="10008253" cy="1846659"/>
          </a:xfrm>
          <a:prstGeom prst="rect">
            <a:avLst/>
          </a:prstGeom>
          <a:noFill/>
        </p:spPr>
        <p:txBody>
          <a:bodyPr wrap="square">
            <a:spAutoFit/>
          </a:bodyPr>
          <a:lstStyle/>
          <a:p>
            <a:pPr algn="just"/>
            <a:r>
              <a:rPr lang="en-GB" sz="1900" dirty="0"/>
              <a:t>Several studies suggest EI plays an important role in job performance. One study that used functional magnetic resonance imaging (fMRI) technology found that executive MBA students who performed best on a strategic decision-making task were more likely to incorporate emotion </a:t>
            </a:r>
            <a:r>
              <a:rPr lang="en-GB" sz="1900" dirty="0" err="1"/>
              <a:t>centers</a:t>
            </a:r>
            <a:r>
              <a:rPr lang="en-GB" sz="1900" dirty="0"/>
              <a:t> of the brain into their choice processes. One simulation study showed that students who were good at identifying and distinguishing among their own feelings were able to make more profitable investment decisions.</a:t>
            </a:r>
          </a:p>
        </p:txBody>
      </p:sp>
      <p:sp>
        <p:nvSpPr>
          <p:cNvPr id="10" name="TextBox 9">
            <a:extLst>
              <a:ext uri="{FF2B5EF4-FFF2-40B4-BE49-F238E27FC236}">
                <a16:creationId xmlns:a16="http://schemas.microsoft.com/office/drawing/2014/main" id="{241E6A58-E395-16F1-875A-9176297DEB07}"/>
              </a:ext>
            </a:extLst>
          </p:cNvPr>
          <p:cNvSpPr txBox="1"/>
          <p:nvPr/>
        </p:nvSpPr>
        <p:spPr>
          <a:xfrm>
            <a:off x="346364" y="2228671"/>
            <a:ext cx="2840875" cy="1200329"/>
          </a:xfrm>
          <a:prstGeom prst="rect">
            <a:avLst/>
          </a:prstGeom>
          <a:noFill/>
        </p:spPr>
        <p:txBody>
          <a:bodyPr wrap="square">
            <a:spAutoFit/>
          </a:bodyPr>
          <a:lstStyle/>
          <a:p>
            <a:r>
              <a:rPr lang="en-GB" b="1" dirty="0"/>
              <a:t>Emotional intelligence </a:t>
            </a:r>
            <a:r>
              <a:rPr lang="en-GB" dirty="0"/>
              <a:t>(EI): The ability to detect and to manage emotional cues and information.</a:t>
            </a:r>
          </a:p>
        </p:txBody>
      </p:sp>
    </p:spTree>
    <p:extLst>
      <p:ext uri="{BB962C8B-B14F-4D97-AF65-F5344CB8AC3E}">
        <p14:creationId xmlns:p14="http://schemas.microsoft.com/office/powerpoint/2010/main" val="35166644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10</a:t>
            </a:fld>
            <a:endParaRPr lang="en-US"/>
          </a:p>
        </p:txBody>
      </p:sp>
      <p:sp>
        <p:nvSpPr>
          <p:cNvPr id="3" name="TextBox 2">
            <a:extLst>
              <a:ext uri="{FF2B5EF4-FFF2-40B4-BE49-F238E27FC236}">
                <a16:creationId xmlns:a16="http://schemas.microsoft.com/office/drawing/2014/main" id="{EC430C3C-FCBB-90A4-2CA7-590E990CE65D}"/>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en-GB" sz="2000" b="1" dirty="0">
                <a:latin typeface="Tajawal Medium" panose="00000600000000000000" pitchFamily="2" charset="-78"/>
                <a:cs typeface="Tajawal Medium" panose="00000600000000000000" pitchFamily="2" charset="-78"/>
              </a:rPr>
              <a:t>9</a:t>
            </a:r>
            <a:endParaRPr lang="en-US" sz="2000" b="1" dirty="0">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424B95DA-5233-2D49-1396-A04ABAEEB750}"/>
              </a:ext>
            </a:extLst>
          </p:cNvPr>
          <p:cNvSpPr txBox="1"/>
          <p:nvPr/>
        </p:nvSpPr>
        <p:spPr>
          <a:xfrm>
            <a:off x="2930237" y="310237"/>
            <a:ext cx="6093228" cy="400110"/>
          </a:xfrm>
          <a:prstGeom prst="rect">
            <a:avLst/>
          </a:prstGeom>
          <a:noFill/>
        </p:spPr>
        <p:txBody>
          <a:bodyPr wrap="square">
            <a:spAutoFit/>
          </a:bodyPr>
          <a:lstStyle/>
          <a:p>
            <a:r>
              <a:rPr lang="en-GB" sz="2000" b="1" dirty="0">
                <a:solidFill>
                  <a:schemeClr val="bg2"/>
                </a:solidFill>
              </a:rPr>
              <a:t>Emotion Regulation</a:t>
            </a:r>
          </a:p>
        </p:txBody>
      </p:sp>
      <p:sp>
        <p:nvSpPr>
          <p:cNvPr id="8" name="TextBox 7">
            <a:extLst>
              <a:ext uri="{FF2B5EF4-FFF2-40B4-BE49-F238E27FC236}">
                <a16:creationId xmlns:a16="http://schemas.microsoft.com/office/drawing/2014/main" id="{D5AD1A44-0EBA-82E4-CB83-038DA2ECDEC8}"/>
              </a:ext>
            </a:extLst>
          </p:cNvPr>
          <p:cNvSpPr txBox="1"/>
          <p:nvPr/>
        </p:nvSpPr>
        <p:spPr>
          <a:xfrm>
            <a:off x="1047403" y="1326822"/>
            <a:ext cx="9858895" cy="4204356"/>
          </a:xfrm>
          <a:prstGeom prst="rect">
            <a:avLst/>
          </a:prstGeom>
          <a:noFill/>
        </p:spPr>
        <p:txBody>
          <a:bodyPr wrap="square">
            <a:spAutoFit/>
          </a:bodyPr>
          <a:lstStyle/>
          <a:p>
            <a:pPr algn="just">
              <a:lnSpc>
                <a:spcPct val="150000"/>
              </a:lnSpc>
            </a:pPr>
            <a:r>
              <a:rPr lang="en-GB" b="1" dirty="0"/>
              <a:t>Emotion Regulation</a:t>
            </a:r>
          </a:p>
          <a:p>
            <a:pPr algn="just">
              <a:lnSpc>
                <a:spcPct val="150000"/>
              </a:lnSpc>
            </a:pPr>
            <a:r>
              <a:rPr lang="en-GB" dirty="0"/>
              <a:t>Have you ever tried to cheer yourself up when you’re feeling down, or calm yourself when you’re feeling angry? If so, you have engaged in emotion regulation. The central idea behind emotion regulation is to identify and modify the emotions you feel. Recent research suggests that emotion management ability is a strong predictor of task performance for some jobs and for OCB. Therefore, in our study of OB, we are interested in whether and how emotion regulation should be used in the workplace. We begin by identifying which individuals might naturally employ it.</a:t>
            </a:r>
          </a:p>
          <a:p>
            <a:pPr algn="just">
              <a:lnSpc>
                <a:spcPct val="150000"/>
              </a:lnSpc>
            </a:pPr>
            <a:endParaRPr lang="en-GB" dirty="0"/>
          </a:p>
          <a:p>
            <a:pPr algn="just">
              <a:lnSpc>
                <a:spcPct val="150000"/>
              </a:lnSpc>
            </a:pPr>
            <a:r>
              <a:rPr lang="en-GB" b="1" dirty="0"/>
              <a:t>Emotion regulation</a:t>
            </a:r>
          </a:p>
          <a:p>
            <a:pPr algn="just">
              <a:lnSpc>
                <a:spcPct val="150000"/>
              </a:lnSpc>
            </a:pPr>
            <a:r>
              <a:rPr lang="en-GB" dirty="0"/>
              <a:t>The process of identifying and modifying felt emotions.</a:t>
            </a:r>
          </a:p>
        </p:txBody>
      </p:sp>
    </p:spTree>
    <p:extLst>
      <p:ext uri="{BB962C8B-B14F-4D97-AF65-F5344CB8AC3E}">
        <p14:creationId xmlns:p14="http://schemas.microsoft.com/office/powerpoint/2010/main" val="19732682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11</a:t>
            </a:fld>
            <a:endParaRPr lang="en-US"/>
          </a:p>
        </p:txBody>
      </p:sp>
      <p:sp>
        <p:nvSpPr>
          <p:cNvPr id="3" name="TextBox 2">
            <a:extLst>
              <a:ext uri="{FF2B5EF4-FFF2-40B4-BE49-F238E27FC236}">
                <a16:creationId xmlns:a16="http://schemas.microsoft.com/office/drawing/2014/main" id="{EC430C3C-FCBB-90A4-2CA7-590E990CE65D}"/>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en-GB" sz="2000" b="1" dirty="0">
                <a:latin typeface="Tajawal Medium" panose="00000600000000000000" pitchFamily="2" charset="-78"/>
                <a:cs typeface="Tajawal Medium" panose="00000600000000000000" pitchFamily="2" charset="-78"/>
              </a:rPr>
              <a:t>9</a:t>
            </a:r>
            <a:endParaRPr lang="en-US" sz="2000" b="1" dirty="0">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2D63E4F1-FFE3-3B67-E668-997456772C13}"/>
              </a:ext>
            </a:extLst>
          </p:cNvPr>
          <p:cNvSpPr txBox="1"/>
          <p:nvPr/>
        </p:nvSpPr>
        <p:spPr>
          <a:xfrm>
            <a:off x="2730731" y="310237"/>
            <a:ext cx="6093228" cy="369332"/>
          </a:xfrm>
          <a:prstGeom prst="rect">
            <a:avLst/>
          </a:prstGeom>
          <a:noFill/>
        </p:spPr>
        <p:txBody>
          <a:bodyPr wrap="square">
            <a:spAutoFit/>
          </a:bodyPr>
          <a:lstStyle/>
          <a:p>
            <a:r>
              <a:rPr lang="en-GB" b="1" dirty="0">
                <a:solidFill>
                  <a:schemeClr val="bg2"/>
                </a:solidFill>
              </a:rPr>
              <a:t>Emotion Regulation Influences and Outcomes</a:t>
            </a:r>
          </a:p>
        </p:txBody>
      </p:sp>
      <p:sp>
        <p:nvSpPr>
          <p:cNvPr id="6" name="TextBox 5">
            <a:extLst>
              <a:ext uri="{FF2B5EF4-FFF2-40B4-BE49-F238E27FC236}">
                <a16:creationId xmlns:a16="http://schemas.microsoft.com/office/drawing/2014/main" id="{E1A3A22C-65C0-2FDD-4D95-F860DB2771A6}"/>
              </a:ext>
            </a:extLst>
          </p:cNvPr>
          <p:cNvSpPr txBox="1"/>
          <p:nvPr/>
        </p:nvSpPr>
        <p:spPr>
          <a:xfrm>
            <a:off x="1212273" y="1336593"/>
            <a:ext cx="10117975" cy="4362733"/>
          </a:xfrm>
          <a:prstGeom prst="rect">
            <a:avLst/>
          </a:prstGeom>
          <a:noFill/>
        </p:spPr>
        <p:txBody>
          <a:bodyPr wrap="square">
            <a:spAutoFit/>
          </a:bodyPr>
          <a:lstStyle/>
          <a:p>
            <a:pPr algn="just"/>
            <a:r>
              <a:rPr lang="en-GB" sz="1850" b="1" dirty="0"/>
              <a:t>Emotion Regulation Influences and Outcomes</a:t>
            </a:r>
          </a:p>
          <a:p>
            <a:pPr algn="just"/>
            <a:r>
              <a:rPr lang="en-GB" sz="1850" dirty="0"/>
              <a:t>As you might suspect, not everyone is equally good at regulating emotions. Individuals who are higher in the personality trait of neuroticism have more trouble doing so and often find their moods are beyond their ability to control. Individuals who have lower levels of self-esteem are also less likely to try to improve their sad moods, perhaps because they are less likely than others to feel they deserve to be in a good mood.</a:t>
            </a:r>
          </a:p>
          <a:p>
            <a:pPr algn="just"/>
            <a:endParaRPr lang="en-GB" sz="1850" dirty="0"/>
          </a:p>
          <a:p>
            <a:pPr algn="just"/>
            <a:r>
              <a:rPr lang="en-GB" sz="1850" dirty="0"/>
              <a:t>The workplace environment has an effect on an individual’s tendency to employ emotion regulation. In general, diversity in work groups increases the likelihood that you will regulate your emotions. For example, younger employees are likely to regulate their emotions when their work groups include older members. Racial diversity also has an effect: if diversity is low, the minority may engage in emotion regulation, perhaps to “fit in” with the majority race as much as possible; if diversity is high and many different races are represented, the majority race will employ emotion regulation, perhaps to integrate themselves with the whole group. These findings suggest a beneficial outcome of diversity—it may cause us to regulate our emotions more consciously and effectively</a:t>
            </a:r>
          </a:p>
        </p:txBody>
      </p:sp>
    </p:spTree>
    <p:extLst>
      <p:ext uri="{BB962C8B-B14F-4D97-AF65-F5344CB8AC3E}">
        <p14:creationId xmlns:p14="http://schemas.microsoft.com/office/powerpoint/2010/main" val="19532799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12</a:t>
            </a:fld>
            <a:endParaRPr lang="en-US"/>
          </a:p>
        </p:txBody>
      </p:sp>
      <p:sp>
        <p:nvSpPr>
          <p:cNvPr id="3" name="TextBox 2">
            <a:extLst>
              <a:ext uri="{FF2B5EF4-FFF2-40B4-BE49-F238E27FC236}">
                <a16:creationId xmlns:a16="http://schemas.microsoft.com/office/drawing/2014/main" id="{EC430C3C-FCBB-90A4-2CA7-590E990CE65D}"/>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en-GB" sz="2000" b="1" dirty="0">
                <a:latin typeface="Tajawal Medium" panose="00000600000000000000" pitchFamily="2" charset="-78"/>
                <a:cs typeface="Tajawal Medium" panose="00000600000000000000" pitchFamily="2" charset="-78"/>
              </a:rPr>
              <a:t>9</a:t>
            </a:r>
            <a:endParaRPr lang="en-US" sz="2000" b="1" dirty="0">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34B0C574-9AA1-A5CA-8D8C-EE00DD4EE65B}"/>
              </a:ext>
            </a:extLst>
          </p:cNvPr>
          <p:cNvSpPr txBox="1"/>
          <p:nvPr/>
        </p:nvSpPr>
        <p:spPr>
          <a:xfrm>
            <a:off x="1482436" y="1534571"/>
            <a:ext cx="9227127" cy="3891578"/>
          </a:xfrm>
          <a:prstGeom prst="rect">
            <a:avLst/>
          </a:prstGeom>
          <a:noFill/>
        </p:spPr>
        <p:txBody>
          <a:bodyPr wrap="square">
            <a:spAutoFit/>
          </a:bodyPr>
          <a:lstStyle/>
          <a:p>
            <a:pPr algn="just">
              <a:lnSpc>
                <a:spcPct val="150000"/>
              </a:lnSpc>
            </a:pPr>
            <a:r>
              <a:rPr lang="en-GB" sz="1850" dirty="0"/>
              <a:t>While regulating your emotions might seem beneficial, research suggests there is a downside to trying to change the way you feel. Changing your emotions takes effort, and as we noted when discussing emotional </a:t>
            </a:r>
            <a:r>
              <a:rPr lang="en-GB" sz="1850" dirty="0" err="1"/>
              <a:t>labor</a:t>
            </a:r>
            <a:r>
              <a:rPr lang="en-GB" sz="1850" dirty="0"/>
              <a:t>, this effort can be exhausting. Sometimes attempts to change an emotion actually make the emotion stronger; for example, trying to talk yourself out of being afraid can make you focus more on what scares you, which makes you more afraid. From another perspective, research suggests that avoiding negative emotional experiences is less likely to lead to positive moods than does seeking out positive emotional experiences. For example, you’re more likely to experience a positive mood if you have a pleasant conversation with a friend than if you avoid an unpleasant conversation with a hostile </a:t>
            </a:r>
            <a:r>
              <a:rPr lang="en-GB" sz="1850" dirty="0" err="1"/>
              <a:t>coworker</a:t>
            </a:r>
            <a:r>
              <a:rPr lang="en-GB" sz="1850" dirty="0"/>
              <a:t>.</a:t>
            </a:r>
          </a:p>
        </p:txBody>
      </p:sp>
      <p:sp>
        <p:nvSpPr>
          <p:cNvPr id="5" name="TextBox 4">
            <a:extLst>
              <a:ext uri="{FF2B5EF4-FFF2-40B4-BE49-F238E27FC236}">
                <a16:creationId xmlns:a16="http://schemas.microsoft.com/office/drawing/2014/main" id="{4DE97367-858C-2E7B-A225-A23A3A2C2547}"/>
              </a:ext>
            </a:extLst>
          </p:cNvPr>
          <p:cNvSpPr txBox="1"/>
          <p:nvPr/>
        </p:nvSpPr>
        <p:spPr>
          <a:xfrm>
            <a:off x="2730731" y="310237"/>
            <a:ext cx="6093228" cy="369332"/>
          </a:xfrm>
          <a:prstGeom prst="rect">
            <a:avLst/>
          </a:prstGeom>
          <a:noFill/>
        </p:spPr>
        <p:txBody>
          <a:bodyPr wrap="square">
            <a:spAutoFit/>
          </a:bodyPr>
          <a:lstStyle/>
          <a:p>
            <a:r>
              <a:rPr lang="en-GB" b="1" dirty="0">
                <a:solidFill>
                  <a:schemeClr val="bg2"/>
                </a:solidFill>
              </a:rPr>
              <a:t>Emotion Regulation Influences and Outcomes</a:t>
            </a:r>
          </a:p>
        </p:txBody>
      </p:sp>
    </p:spTree>
    <p:extLst>
      <p:ext uri="{BB962C8B-B14F-4D97-AF65-F5344CB8AC3E}">
        <p14:creationId xmlns:p14="http://schemas.microsoft.com/office/powerpoint/2010/main" val="3086672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13</a:t>
            </a:fld>
            <a:endParaRPr lang="en-US"/>
          </a:p>
        </p:txBody>
      </p:sp>
      <p:sp>
        <p:nvSpPr>
          <p:cNvPr id="3" name="TextBox 2">
            <a:extLst>
              <a:ext uri="{FF2B5EF4-FFF2-40B4-BE49-F238E27FC236}">
                <a16:creationId xmlns:a16="http://schemas.microsoft.com/office/drawing/2014/main" id="{EC430C3C-FCBB-90A4-2CA7-590E990CE65D}"/>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en-GB" sz="2000" b="1" dirty="0">
                <a:latin typeface="Tajawal Medium" panose="00000600000000000000" pitchFamily="2" charset="-78"/>
                <a:cs typeface="Tajawal Medium" panose="00000600000000000000" pitchFamily="2" charset="-78"/>
              </a:rPr>
              <a:t>9</a:t>
            </a:r>
            <a:endParaRPr lang="en-US" sz="2000" b="1" dirty="0">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7A5ECE96-7AA2-DE79-5E1A-20EA55D54C29}"/>
              </a:ext>
            </a:extLst>
          </p:cNvPr>
          <p:cNvSpPr txBox="1"/>
          <p:nvPr/>
        </p:nvSpPr>
        <p:spPr>
          <a:xfrm>
            <a:off x="1212273" y="1306696"/>
            <a:ext cx="9966961" cy="4318618"/>
          </a:xfrm>
          <a:prstGeom prst="rect">
            <a:avLst/>
          </a:prstGeom>
          <a:noFill/>
        </p:spPr>
        <p:txBody>
          <a:bodyPr wrap="square">
            <a:spAutoFit/>
          </a:bodyPr>
          <a:lstStyle/>
          <a:p>
            <a:pPr algn="just">
              <a:lnSpc>
                <a:spcPct val="150000"/>
              </a:lnSpc>
            </a:pPr>
            <a:r>
              <a:rPr lang="en-GB" sz="1850" b="1" dirty="0"/>
              <a:t>Emotion Regulation Techniques</a:t>
            </a:r>
          </a:p>
          <a:p>
            <a:pPr algn="just">
              <a:lnSpc>
                <a:spcPct val="150000"/>
              </a:lnSpc>
            </a:pPr>
            <a:r>
              <a:rPr lang="en-GB" sz="1850" dirty="0"/>
              <a:t>Researchers of emotion regulation often study the strategies people employ to change their emotions. One related technique of emotion regulation is emotional suppression, literally suppressing—blocking or ignoring—initial emotional responses to situations. This response seems to facilitate practical thinking in the short term. However, it appears to be helpful only when a strongly negative event would elicit a distressed emotional reaction in a crisis situation. For example, a portfolio manager might suppress an emotional reaction to a sudden drop in the value of a stock and therefore be able to clearly decide how to plan. Suppression used in crisis situations appears to help an individual recover from the event emotionally, while suppression used as an everyday emotion regulation technique can take a toll on mental ability, emotional ability, health, and relationships.</a:t>
            </a:r>
          </a:p>
        </p:txBody>
      </p:sp>
      <p:sp>
        <p:nvSpPr>
          <p:cNvPr id="6" name="TextBox 5">
            <a:extLst>
              <a:ext uri="{FF2B5EF4-FFF2-40B4-BE49-F238E27FC236}">
                <a16:creationId xmlns:a16="http://schemas.microsoft.com/office/drawing/2014/main" id="{36D553FA-F3EA-2FBE-7DE5-2A529FB6F380}"/>
              </a:ext>
            </a:extLst>
          </p:cNvPr>
          <p:cNvSpPr txBox="1"/>
          <p:nvPr/>
        </p:nvSpPr>
        <p:spPr>
          <a:xfrm>
            <a:off x="2830484" y="414146"/>
            <a:ext cx="6093228" cy="369332"/>
          </a:xfrm>
          <a:prstGeom prst="rect">
            <a:avLst/>
          </a:prstGeom>
          <a:noFill/>
        </p:spPr>
        <p:txBody>
          <a:bodyPr wrap="square">
            <a:spAutoFit/>
          </a:bodyPr>
          <a:lstStyle/>
          <a:p>
            <a:r>
              <a:rPr lang="en-GB" b="1" dirty="0">
                <a:solidFill>
                  <a:schemeClr val="bg2"/>
                </a:solidFill>
              </a:rPr>
              <a:t>Emotion Regulation Techniques</a:t>
            </a:r>
          </a:p>
        </p:txBody>
      </p:sp>
    </p:spTree>
    <p:extLst>
      <p:ext uri="{BB962C8B-B14F-4D97-AF65-F5344CB8AC3E}">
        <p14:creationId xmlns:p14="http://schemas.microsoft.com/office/powerpoint/2010/main" val="9793198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14</a:t>
            </a:fld>
            <a:endParaRPr lang="en-US"/>
          </a:p>
        </p:txBody>
      </p:sp>
      <p:sp>
        <p:nvSpPr>
          <p:cNvPr id="3" name="TextBox 2">
            <a:extLst>
              <a:ext uri="{FF2B5EF4-FFF2-40B4-BE49-F238E27FC236}">
                <a16:creationId xmlns:a16="http://schemas.microsoft.com/office/drawing/2014/main" id="{EC430C3C-FCBB-90A4-2CA7-590E990CE65D}"/>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en-GB" sz="2000" b="1" dirty="0">
                <a:latin typeface="Tajawal Medium" panose="00000600000000000000" pitchFamily="2" charset="-78"/>
                <a:cs typeface="Tajawal Medium" panose="00000600000000000000" pitchFamily="2" charset="-78"/>
              </a:rPr>
              <a:t>9</a:t>
            </a:r>
            <a:endParaRPr lang="en-US" sz="2000" b="1" dirty="0">
              <a:latin typeface="Tajawal Medium" panose="00000600000000000000" pitchFamily="2" charset="-78"/>
              <a:cs typeface="Tajawal Medium" panose="00000600000000000000" pitchFamily="2" charset="-78"/>
            </a:endParaRPr>
          </a:p>
        </p:txBody>
      </p:sp>
      <p:sp>
        <p:nvSpPr>
          <p:cNvPr id="2" name="TextBox 1">
            <a:extLst>
              <a:ext uri="{FF2B5EF4-FFF2-40B4-BE49-F238E27FC236}">
                <a16:creationId xmlns:a16="http://schemas.microsoft.com/office/drawing/2014/main" id="{75765979-B76D-0BE0-C907-0F8168C21037}"/>
              </a:ext>
            </a:extLst>
          </p:cNvPr>
          <p:cNvSpPr txBox="1"/>
          <p:nvPr/>
        </p:nvSpPr>
        <p:spPr>
          <a:xfrm>
            <a:off x="1212273" y="1483211"/>
            <a:ext cx="10011294" cy="3891578"/>
          </a:xfrm>
          <a:prstGeom prst="rect">
            <a:avLst/>
          </a:prstGeom>
          <a:noFill/>
        </p:spPr>
        <p:txBody>
          <a:bodyPr wrap="square">
            <a:spAutoFit/>
          </a:bodyPr>
          <a:lstStyle/>
          <a:p>
            <a:pPr>
              <a:lnSpc>
                <a:spcPct val="150000"/>
              </a:lnSpc>
            </a:pPr>
            <a:r>
              <a:rPr lang="en-GB" sz="1850" dirty="0"/>
              <a:t> While emotion regulation techniques can help us cope with difficult workplace situations, research indicates that the effect varies. For example, one study in Taiwan found that all participants who worked for abusive supervisors reported emotional exhaustion and work withdrawal tendencies, but to different degrees based on the emotion regulation strategies they employed. Thus, while there is much promise in emotion regulation techniques, the best route to a positive workplace is to recruit positive-minded individuals and train leaders to manage their moods, job attitudes, and performance. The best leaders manage emotions as much as they do tasks and activities. The best employees can use their knowledge of emotion regulation to decide when to speak up and how to express themselves effectively.</a:t>
            </a:r>
          </a:p>
        </p:txBody>
      </p:sp>
      <p:sp>
        <p:nvSpPr>
          <p:cNvPr id="4" name="TextBox 3">
            <a:extLst>
              <a:ext uri="{FF2B5EF4-FFF2-40B4-BE49-F238E27FC236}">
                <a16:creationId xmlns:a16="http://schemas.microsoft.com/office/drawing/2014/main" id="{97C679F8-01C6-7EDF-BE11-21A90EA9EED8}"/>
              </a:ext>
            </a:extLst>
          </p:cNvPr>
          <p:cNvSpPr txBox="1"/>
          <p:nvPr/>
        </p:nvSpPr>
        <p:spPr>
          <a:xfrm>
            <a:off x="2830484" y="414146"/>
            <a:ext cx="6093228" cy="369332"/>
          </a:xfrm>
          <a:prstGeom prst="rect">
            <a:avLst/>
          </a:prstGeom>
          <a:noFill/>
        </p:spPr>
        <p:txBody>
          <a:bodyPr wrap="square">
            <a:spAutoFit/>
          </a:bodyPr>
          <a:lstStyle/>
          <a:p>
            <a:r>
              <a:rPr lang="en-GB" b="1" dirty="0">
                <a:solidFill>
                  <a:schemeClr val="bg2"/>
                </a:solidFill>
              </a:rPr>
              <a:t>Emotion Regulation Techniques</a:t>
            </a:r>
          </a:p>
        </p:txBody>
      </p:sp>
    </p:spTree>
    <p:extLst>
      <p:ext uri="{BB962C8B-B14F-4D97-AF65-F5344CB8AC3E}">
        <p14:creationId xmlns:p14="http://schemas.microsoft.com/office/powerpoint/2010/main" val="360539891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15</a:t>
            </a:fld>
            <a:endParaRPr lang="en-US"/>
          </a:p>
        </p:txBody>
      </p:sp>
      <p:sp>
        <p:nvSpPr>
          <p:cNvPr id="3" name="TextBox 2">
            <a:extLst>
              <a:ext uri="{FF2B5EF4-FFF2-40B4-BE49-F238E27FC236}">
                <a16:creationId xmlns:a16="http://schemas.microsoft.com/office/drawing/2014/main" id="{EC430C3C-FCBB-90A4-2CA7-590E990CE65D}"/>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en-GB" sz="2000" b="1" dirty="0">
                <a:latin typeface="Tajawal Medium" panose="00000600000000000000" pitchFamily="2" charset="-78"/>
                <a:cs typeface="Tajawal Medium" panose="00000600000000000000" pitchFamily="2" charset="-78"/>
              </a:rPr>
              <a:t>9</a:t>
            </a:r>
            <a:endParaRPr lang="en-US" sz="2000" b="1" dirty="0">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0F2B37B1-3699-D679-D491-F84BF3047520}"/>
              </a:ext>
            </a:extLst>
          </p:cNvPr>
          <p:cNvSpPr txBox="1"/>
          <p:nvPr/>
        </p:nvSpPr>
        <p:spPr>
          <a:xfrm>
            <a:off x="2517372" y="310237"/>
            <a:ext cx="6093228" cy="400110"/>
          </a:xfrm>
          <a:prstGeom prst="rect">
            <a:avLst/>
          </a:prstGeom>
          <a:noFill/>
        </p:spPr>
        <p:txBody>
          <a:bodyPr wrap="square">
            <a:spAutoFit/>
          </a:bodyPr>
          <a:lstStyle/>
          <a:p>
            <a:r>
              <a:rPr lang="en-GB" sz="2000" b="1" dirty="0">
                <a:solidFill>
                  <a:srgbClr val="FFC000"/>
                </a:solidFill>
              </a:rPr>
              <a:t>OB Applications of Emotions and Moods</a:t>
            </a:r>
          </a:p>
        </p:txBody>
      </p:sp>
      <p:sp>
        <p:nvSpPr>
          <p:cNvPr id="6" name="TextBox 5">
            <a:extLst>
              <a:ext uri="{FF2B5EF4-FFF2-40B4-BE49-F238E27FC236}">
                <a16:creationId xmlns:a16="http://schemas.microsoft.com/office/drawing/2014/main" id="{A9781EFC-C9B8-2228-0F98-4B17810FBBA1}"/>
              </a:ext>
            </a:extLst>
          </p:cNvPr>
          <p:cNvSpPr txBox="1"/>
          <p:nvPr/>
        </p:nvSpPr>
        <p:spPr>
          <a:xfrm>
            <a:off x="731521" y="1392073"/>
            <a:ext cx="10622279" cy="880369"/>
          </a:xfrm>
          <a:prstGeom prst="rect">
            <a:avLst/>
          </a:prstGeom>
          <a:noFill/>
        </p:spPr>
        <p:txBody>
          <a:bodyPr wrap="square">
            <a:spAutoFit/>
          </a:bodyPr>
          <a:lstStyle/>
          <a:p>
            <a:pPr>
              <a:lnSpc>
                <a:spcPct val="150000"/>
              </a:lnSpc>
            </a:pPr>
            <a:r>
              <a:rPr lang="en-GB" b="1" dirty="0"/>
              <a:t>OB Applications of Emotions and Moods</a:t>
            </a:r>
          </a:p>
          <a:p>
            <a:pPr>
              <a:lnSpc>
                <a:spcPct val="150000"/>
              </a:lnSpc>
            </a:pPr>
            <a:r>
              <a:rPr lang="en-GB" dirty="0"/>
              <a:t>Our understanding of emotions and moods can affect many aspects of OB. Let’s think through some of them.</a:t>
            </a:r>
          </a:p>
        </p:txBody>
      </p:sp>
      <p:sp>
        <p:nvSpPr>
          <p:cNvPr id="8" name="TextBox 7">
            <a:extLst>
              <a:ext uri="{FF2B5EF4-FFF2-40B4-BE49-F238E27FC236}">
                <a16:creationId xmlns:a16="http://schemas.microsoft.com/office/drawing/2014/main" id="{E7709951-0329-DE7B-C652-927914C4C9FB}"/>
              </a:ext>
            </a:extLst>
          </p:cNvPr>
          <p:cNvSpPr txBox="1"/>
          <p:nvPr/>
        </p:nvSpPr>
        <p:spPr>
          <a:xfrm>
            <a:off x="784861" y="2536513"/>
            <a:ext cx="10622278" cy="2957861"/>
          </a:xfrm>
          <a:prstGeom prst="rect">
            <a:avLst/>
          </a:prstGeom>
          <a:noFill/>
          <a:ln>
            <a:solidFill>
              <a:schemeClr val="accent2">
                <a:lumMod val="75000"/>
              </a:schemeClr>
            </a:solidFill>
          </a:ln>
        </p:spPr>
        <p:txBody>
          <a:bodyPr wrap="square">
            <a:spAutoFit/>
          </a:bodyPr>
          <a:lstStyle/>
          <a:p>
            <a:pPr algn="just">
              <a:lnSpc>
                <a:spcPct val="150000"/>
              </a:lnSpc>
            </a:pPr>
            <a:r>
              <a:rPr lang="en-GB" b="1" dirty="0"/>
              <a:t>Selection</a:t>
            </a:r>
          </a:p>
          <a:p>
            <a:pPr algn="just">
              <a:lnSpc>
                <a:spcPct val="150000"/>
              </a:lnSpc>
            </a:pPr>
            <a:r>
              <a:rPr lang="en-GB" dirty="0"/>
              <a:t>One implication from the evidence on EI is that employers should consider it a factor in hiring employees, especially for jobs that demand a high degree of social interaction. In fact, more employers are starting to use EI measures to hire people. For example, a study of U.S. Air Force recruiters showed that top-performing recruiters exhibited high levels of EI. Using these findings, the Air Force revamped its selection criteria. A follow-up investigation found hires who had high EI scores became 2.6 times more successful than those with lower scores.</a:t>
            </a:r>
          </a:p>
        </p:txBody>
      </p:sp>
    </p:spTree>
    <p:extLst>
      <p:ext uri="{BB962C8B-B14F-4D97-AF65-F5344CB8AC3E}">
        <p14:creationId xmlns:p14="http://schemas.microsoft.com/office/powerpoint/2010/main" val="392206828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16</a:t>
            </a:fld>
            <a:endParaRPr lang="en-US"/>
          </a:p>
        </p:txBody>
      </p:sp>
      <p:sp>
        <p:nvSpPr>
          <p:cNvPr id="3" name="TextBox 2">
            <a:extLst>
              <a:ext uri="{FF2B5EF4-FFF2-40B4-BE49-F238E27FC236}">
                <a16:creationId xmlns:a16="http://schemas.microsoft.com/office/drawing/2014/main" id="{EC430C3C-FCBB-90A4-2CA7-590E990CE65D}"/>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en-GB" sz="2000" b="1" dirty="0">
                <a:latin typeface="Tajawal Medium" panose="00000600000000000000" pitchFamily="2" charset="-78"/>
                <a:cs typeface="Tajawal Medium" panose="00000600000000000000" pitchFamily="2" charset="-78"/>
              </a:rPr>
              <a:t>9</a:t>
            </a:r>
            <a:endParaRPr lang="en-US" sz="2000" b="1" dirty="0">
              <a:latin typeface="Tajawal Medium" panose="00000600000000000000" pitchFamily="2" charset="-78"/>
              <a:cs typeface="Tajawal Medium" panose="00000600000000000000" pitchFamily="2" charset="-78"/>
            </a:endParaRPr>
          </a:p>
        </p:txBody>
      </p:sp>
      <p:sp>
        <p:nvSpPr>
          <p:cNvPr id="2" name="TextBox 1">
            <a:extLst>
              <a:ext uri="{FF2B5EF4-FFF2-40B4-BE49-F238E27FC236}">
                <a16:creationId xmlns:a16="http://schemas.microsoft.com/office/drawing/2014/main" id="{2B5C600B-B239-0DAF-574D-1590BCCBE288}"/>
              </a:ext>
            </a:extLst>
          </p:cNvPr>
          <p:cNvSpPr txBox="1"/>
          <p:nvPr/>
        </p:nvSpPr>
        <p:spPr>
          <a:xfrm>
            <a:off x="2517372" y="310237"/>
            <a:ext cx="6093228" cy="400110"/>
          </a:xfrm>
          <a:prstGeom prst="rect">
            <a:avLst/>
          </a:prstGeom>
          <a:noFill/>
        </p:spPr>
        <p:txBody>
          <a:bodyPr wrap="square">
            <a:spAutoFit/>
          </a:bodyPr>
          <a:lstStyle/>
          <a:p>
            <a:r>
              <a:rPr lang="en-GB" sz="2000" b="1" dirty="0">
                <a:solidFill>
                  <a:srgbClr val="FFC000"/>
                </a:solidFill>
              </a:rPr>
              <a:t>OB Applications of Emotions and Moods</a:t>
            </a:r>
          </a:p>
        </p:txBody>
      </p:sp>
      <p:sp>
        <p:nvSpPr>
          <p:cNvPr id="5" name="TextBox 4">
            <a:extLst>
              <a:ext uri="{FF2B5EF4-FFF2-40B4-BE49-F238E27FC236}">
                <a16:creationId xmlns:a16="http://schemas.microsoft.com/office/drawing/2014/main" id="{C07D71FB-242B-966F-D53C-87D65F9C7085}"/>
              </a:ext>
            </a:extLst>
          </p:cNvPr>
          <p:cNvSpPr txBox="1"/>
          <p:nvPr/>
        </p:nvSpPr>
        <p:spPr>
          <a:xfrm>
            <a:off x="1030778" y="2856310"/>
            <a:ext cx="9432175" cy="2431435"/>
          </a:xfrm>
          <a:prstGeom prst="rect">
            <a:avLst/>
          </a:prstGeom>
          <a:noFill/>
        </p:spPr>
        <p:txBody>
          <a:bodyPr wrap="square">
            <a:spAutoFit/>
          </a:bodyPr>
          <a:lstStyle/>
          <a:p>
            <a:pPr algn="just"/>
            <a:r>
              <a:rPr lang="en-GB" sz="1900" dirty="0"/>
              <a:t>OB researchers continue to debate the role of negative emotions and moods in decision-making. One recent study suggested that people who are saddened by events may make the same decisions as they would have, absent those events, while people who are angered by events might make stronger (though not necessarily better) choices. Another study found that participants made choices reflecting more original thinking when in a negative mood. Still other research indicated that individuals in a negative mood may take higher risks than when in a positive mood. Taken together, these and other studies suggest negative (and positive) emotions impact decision making.</a:t>
            </a:r>
          </a:p>
        </p:txBody>
      </p:sp>
      <p:sp>
        <p:nvSpPr>
          <p:cNvPr id="6" name="TextBox 5">
            <a:extLst>
              <a:ext uri="{FF2B5EF4-FFF2-40B4-BE49-F238E27FC236}">
                <a16:creationId xmlns:a16="http://schemas.microsoft.com/office/drawing/2014/main" id="{C8229E3B-3E77-2172-C282-2D61044EA76F}"/>
              </a:ext>
            </a:extLst>
          </p:cNvPr>
          <p:cNvSpPr txBox="1"/>
          <p:nvPr/>
        </p:nvSpPr>
        <p:spPr>
          <a:xfrm>
            <a:off x="1030778" y="1367808"/>
            <a:ext cx="9432175" cy="1261884"/>
          </a:xfrm>
          <a:prstGeom prst="rect">
            <a:avLst/>
          </a:prstGeom>
          <a:noFill/>
          <a:ln>
            <a:noFill/>
          </a:ln>
        </p:spPr>
        <p:txBody>
          <a:bodyPr wrap="square">
            <a:spAutoFit/>
          </a:bodyPr>
          <a:lstStyle/>
          <a:p>
            <a:pPr algn="just"/>
            <a:r>
              <a:rPr lang="en-GB" sz="1900" b="1" dirty="0"/>
              <a:t>Decision Making</a:t>
            </a:r>
          </a:p>
          <a:p>
            <a:pPr algn="just"/>
            <a:r>
              <a:rPr lang="en-GB" sz="1900" dirty="0"/>
              <a:t>Moods and emotions have effects on decision-making that managers should understand. Positive emotions and moods seem to help people make sound decisions. Positive emotions also enhance problem-solving skills, so positive people find better solutions.</a:t>
            </a:r>
          </a:p>
        </p:txBody>
      </p:sp>
    </p:spTree>
    <p:extLst>
      <p:ext uri="{BB962C8B-B14F-4D97-AF65-F5344CB8AC3E}">
        <p14:creationId xmlns:p14="http://schemas.microsoft.com/office/powerpoint/2010/main" val="30138297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17</a:t>
            </a:fld>
            <a:endParaRPr lang="en-US"/>
          </a:p>
        </p:txBody>
      </p:sp>
      <p:sp>
        <p:nvSpPr>
          <p:cNvPr id="3" name="TextBox 2">
            <a:extLst>
              <a:ext uri="{FF2B5EF4-FFF2-40B4-BE49-F238E27FC236}">
                <a16:creationId xmlns:a16="http://schemas.microsoft.com/office/drawing/2014/main" id="{EC430C3C-FCBB-90A4-2CA7-590E990CE65D}"/>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en-GB" sz="2000" b="1" dirty="0">
                <a:latin typeface="Tajawal Medium" panose="00000600000000000000" pitchFamily="2" charset="-78"/>
                <a:cs typeface="Tajawal Medium" panose="00000600000000000000" pitchFamily="2" charset="-78"/>
              </a:rPr>
              <a:t>9</a:t>
            </a:r>
            <a:endParaRPr lang="en-US" sz="2000" b="1" dirty="0">
              <a:latin typeface="Tajawal Medium" panose="00000600000000000000" pitchFamily="2" charset="-78"/>
              <a:cs typeface="Tajawal Medium" panose="00000600000000000000" pitchFamily="2" charset="-78"/>
            </a:endParaRPr>
          </a:p>
        </p:txBody>
      </p:sp>
      <p:sp>
        <p:nvSpPr>
          <p:cNvPr id="2" name="TextBox 1">
            <a:extLst>
              <a:ext uri="{FF2B5EF4-FFF2-40B4-BE49-F238E27FC236}">
                <a16:creationId xmlns:a16="http://schemas.microsoft.com/office/drawing/2014/main" id="{E1BC2A7F-DFDC-992F-65E2-BC5DDD691D35}"/>
              </a:ext>
            </a:extLst>
          </p:cNvPr>
          <p:cNvSpPr txBox="1"/>
          <p:nvPr/>
        </p:nvSpPr>
        <p:spPr>
          <a:xfrm>
            <a:off x="2517372" y="310237"/>
            <a:ext cx="6093228" cy="400110"/>
          </a:xfrm>
          <a:prstGeom prst="rect">
            <a:avLst/>
          </a:prstGeom>
          <a:noFill/>
        </p:spPr>
        <p:txBody>
          <a:bodyPr wrap="square">
            <a:spAutoFit/>
          </a:bodyPr>
          <a:lstStyle/>
          <a:p>
            <a:r>
              <a:rPr lang="en-GB" sz="2000" b="1" dirty="0">
                <a:solidFill>
                  <a:srgbClr val="FFC000"/>
                </a:solidFill>
              </a:rPr>
              <a:t>OB Applications of Emotions and Moods</a:t>
            </a:r>
          </a:p>
        </p:txBody>
      </p:sp>
      <p:sp>
        <p:nvSpPr>
          <p:cNvPr id="5" name="TextBox 4">
            <a:extLst>
              <a:ext uri="{FF2B5EF4-FFF2-40B4-BE49-F238E27FC236}">
                <a16:creationId xmlns:a16="http://schemas.microsoft.com/office/drawing/2014/main" id="{88DEE60C-B35D-3615-F23D-6A5D9E3DFCE7}"/>
              </a:ext>
            </a:extLst>
          </p:cNvPr>
          <p:cNvSpPr txBox="1"/>
          <p:nvPr/>
        </p:nvSpPr>
        <p:spPr>
          <a:xfrm>
            <a:off x="1039408" y="1486249"/>
            <a:ext cx="9827029" cy="4432880"/>
          </a:xfrm>
          <a:prstGeom prst="rect">
            <a:avLst/>
          </a:prstGeom>
          <a:noFill/>
        </p:spPr>
        <p:txBody>
          <a:bodyPr wrap="square">
            <a:spAutoFit/>
          </a:bodyPr>
          <a:lstStyle/>
          <a:p>
            <a:pPr algn="just">
              <a:lnSpc>
                <a:spcPct val="150000"/>
              </a:lnSpc>
            </a:pPr>
            <a:r>
              <a:rPr lang="en-GB" sz="1900" b="1" dirty="0"/>
              <a:t>Creativity</a:t>
            </a:r>
          </a:p>
          <a:p>
            <a:pPr algn="just">
              <a:lnSpc>
                <a:spcPct val="150000"/>
              </a:lnSpc>
            </a:pPr>
            <a:r>
              <a:rPr lang="en-GB" sz="1900" dirty="0"/>
              <a:t>As we see throughout this text, one goal of leadership is to maximize employee productivity through creativity. Creativity is influenced by emotions and moods. Much research suggests that people in good moods tend to be more creative than people in bad moods. People in good moods produce more ideas and more options, and others find their ideas original. It seems that people experiencing positive moods or emotions are more flexible and open in their thinking, which may explain why they’re more creative. All the activating moods, whether positive or negative, seem to lead to more creativity, whereas deactivating moods lead to less. For example, we discussed earlier that other factors such as fatigue may boost creativity. </a:t>
            </a:r>
          </a:p>
          <a:p>
            <a:pPr algn="just">
              <a:lnSpc>
                <a:spcPct val="150000"/>
              </a:lnSpc>
            </a:pPr>
            <a:endParaRPr lang="en-GB" sz="1900" dirty="0"/>
          </a:p>
        </p:txBody>
      </p:sp>
    </p:spTree>
    <p:extLst>
      <p:ext uri="{BB962C8B-B14F-4D97-AF65-F5344CB8AC3E}">
        <p14:creationId xmlns:p14="http://schemas.microsoft.com/office/powerpoint/2010/main" val="46399715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18</a:t>
            </a:fld>
            <a:endParaRPr lang="en-US"/>
          </a:p>
        </p:txBody>
      </p:sp>
      <p:sp>
        <p:nvSpPr>
          <p:cNvPr id="3" name="TextBox 2">
            <a:extLst>
              <a:ext uri="{FF2B5EF4-FFF2-40B4-BE49-F238E27FC236}">
                <a16:creationId xmlns:a16="http://schemas.microsoft.com/office/drawing/2014/main" id="{EC430C3C-FCBB-90A4-2CA7-590E990CE65D}"/>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en-GB" sz="2000" b="1" dirty="0">
                <a:latin typeface="Tajawal Medium" panose="00000600000000000000" pitchFamily="2" charset="-78"/>
                <a:cs typeface="Tajawal Medium" panose="00000600000000000000" pitchFamily="2" charset="-78"/>
              </a:rPr>
              <a:t>9</a:t>
            </a:r>
            <a:endParaRPr lang="en-US" sz="2000" b="1" dirty="0">
              <a:latin typeface="Tajawal Medium" panose="00000600000000000000" pitchFamily="2" charset="-78"/>
              <a:cs typeface="Tajawal Medium" panose="00000600000000000000" pitchFamily="2" charset="-78"/>
            </a:endParaRPr>
          </a:p>
        </p:txBody>
      </p:sp>
      <p:sp>
        <p:nvSpPr>
          <p:cNvPr id="2" name="TextBox 1">
            <a:extLst>
              <a:ext uri="{FF2B5EF4-FFF2-40B4-BE49-F238E27FC236}">
                <a16:creationId xmlns:a16="http://schemas.microsoft.com/office/drawing/2014/main" id="{D24E1119-0D78-FA8E-D10B-1637DBCF0686}"/>
              </a:ext>
            </a:extLst>
          </p:cNvPr>
          <p:cNvSpPr txBox="1"/>
          <p:nvPr/>
        </p:nvSpPr>
        <p:spPr>
          <a:xfrm>
            <a:off x="2517372" y="310237"/>
            <a:ext cx="6093228" cy="400110"/>
          </a:xfrm>
          <a:prstGeom prst="rect">
            <a:avLst/>
          </a:prstGeom>
          <a:noFill/>
        </p:spPr>
        <p:txBody>
          <a:bodyPr wrap="square">
            <a:spAutoFit/>
          </a:bodyPr>
          <a:lstStyle/>
          <a:p>
            <a:r>
              <a:rPr lang="en-GB" sz="2000" b="1" dirty="0">
                <a:solidFill>
                  <a:srgbClr val="FFC000"/>
                </a:solidFill>
              </a:rPr>
              <a:t>OB Applications of Emotions and Moods</a:t>
            </a:r>
          </a:p>
        </p:txBody>
      </p:sp>
      <p:sp>
        <p:nvSpPr>
          <p:cNvPr id="5" name="TextBox 4">
            <a:extLst>
              <a:ext uri="{FF2B5EF4-FFF2-40B4-BE49-F238E27FC236}">
                <a16:creationId xmlns:a16="http://schemas.microsoft.com/office/drawing/2014/main" id="{323B3D71-5270-8DEC-E3AD-C97300697DE9}"/>
              </a:ext>
            </a:extLst>
          </p:cNvPr>
          <p:cNvSpPr txBox="1"/>
          <p:nvPr/>
        </p:nvSpPr>
        <p:spPr>
          <a:xfrm>
            <a:off x="731520" y="1210751"/>
            <a:ext cx="10956175" cy="2542363"/>
          </a:xfrm>
          <a:prstGeom prst="rect">
            <a:avLst/>
          </a:prstGeom>
          <a:noFill/>
          <a:ln>
            <a:solidFill>
              <a:schemeClr val="accent2">
                <a:lumMod val="75000"/>
              </a:schemeClr>
            </a:solidFill>
          </a:ln>
        </p:spPr>
        <p:txBody>
          <a:bodyPr wrap="square">
            <a:spAutoFit/>
          </a:bodyPr>
          <a:lstStyle/>
          <a:p>
            <a:pPr>
              <a:lnSpc>
                <a:spcPct val="150000"/>
              </a:lnSpc>
            </a:pPr>
            <a:r>
              <a:rPr lang="en-GB" b="1" dirty="0"/>
              <a:t>Motivation</a:t>
            </a:r>
          </a:p>
          <a:p>
            <a:pPr>
              <a:lnSpc>
                <a:spcPct val="150000"/>
              </a:lnSpc>
            </a:pPr>
            <a:r>
              <a:rPr lang="en-GB" dirty="0"/>
              <a:t> Several studies have highlighted the importance of moods and emotions on motivation. Giving people performance feedback—whether real or fake—influences their mood, which then influences their motivation. For example, one study looked at the moods of insurance sales agents in Taiwan. Agents in a good mood were found to be more helpful toward their </a:t>
            </a:r>
            <a:r>
              <a:rPr lang="en-GB" dirty="0" err="1"/>
              <a:t>coworkers</a:t>
            </a:r>
            <a:r>
              <a:rPr lang="en-GB" dirty="0"/>
              <a:t> and also felt better about themselves. These factors in turn led to superior performance in the form of higher sales and better supervisor reports of performance.</a:t>
            </a:r>
          </a:p>
        </p:txBody>
      </p:sp>
      <p:sp>
        <p:nvSpPr>
          <p:cNvPr id="7" name="TextBox 6">
            <a:extLst>
              <a:ext uri="{FF2B5EF4-FFF2-40B4-BE49-F238E27FC236}">
                <a16:creationId xmlns:a16="http://schemas.microsoft.com/office/drawing/2014/main" id="{34215349-EC06-7195-CE31-EF8E0BA18168}"/>
              </a:ext>
            </a:extLst>
          </p:cNvPr>
          <p:cNvSpPr txBox="1"/>
          <p:nvPr/>
        </p:nvSpPr>
        <p:spPr>
          <a:xfrm>
            <a:off x="1562793" y="3991300"/>
            <a:ext cx="10124902" cy="2126864"/>
          </a:xfrm>
          <a:prstGeom prst="rect">
            <a:avLst/>
          </a:prstGeom>
          <a:noFill/>
          <a:ln>
            <a:solidFill>
              <a:schemeClr val="accent2">
                <a:lumMod val="75000"/>
              </a:schemeClr>
            </a:solidFill>
          </a:ln>
        </p:spPr>
        <p:txBody>
          <a:bodyPr wrap="square">
            <a:spAutoFit/>
          </a:bodyPr>
          <a:lstStyle/>
          <a:p>
            <a:pPr>
              <a:lnSpc>
                <a:spcPct val="150000"/>
              </a:lnSpc>
            </a:pPr>
            <a:r>
              <a:rPr lang="en-GB" b="1" dirty="0"/>
              <a:t>Customer Service</a:t>
            </a:r>
          </a:p>
          <a:p>
            <a:pPr>
              <a:lnSpc>
                <a:spcPct val="150000"/>
              </a:lnSpc>
            </a:pPr>
            <a:r>
              <a:rPr lang="en-GB" dirty="0"/>
              <a:t>Workers’ emotional states influence the level of customer service they give, which in turn influences levels of repeat business and customer satisfaction. This result is primarily due to emotional contagion—the “catching” of emotions from others. When someone experiences positive emotions and laughs and smiles at you, you tend to respond positively. Of course, the opposite is true as well.</a:t>
            </a:r>
          </a:p>
        </p:txBody>
      </p:sp>
    </p:spTree>
    <p:extLst>
      <p:ext uri="{BB962C8B-B14F-4D97-AF65-F5344CB8AC3E}">
        <p14:creationId xmlns:p14="http://schemas.microsoft.com/office/powerpoint/2010/main" val="410795092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19</a:t>
            </a:fld>
            <a:endParaRPr lang="en-US"/>
          </a:p>
        </p:txBody>
      </p:sp>
      <p:sp>
        <p:nvSpPr>
          <p:cNvPr id="3" name="TextBox 2">
            <a:extLst>
              <a:ext uri="{FF2B5EF4-FFF2-40B4-BE49-F238E27FC236}">
                <a16:creationId xmlns:a16="http://schemas.microsoft.com/office/drawing/2014/main" id="{EC430C3C-FCBB-90A4-2CA7-590E990CE65D}"/>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en-GB" sz="2000" b="1" dirty="0">
                <a:latin typeface="Tajawal Medium" panose="00000600000000000000" pitchFamily="2" charset="-78"/>
                <a:cs typeface="Tajawal Medium" panose="00000600000000000000" pitchFamily="2" charset="-78"/>
              </a:rPr>
              <a:t>9</a:t>
            </a:r>
            <a:endParaRPr lang="en-US" sz="2000" b="1" dirty="0">
              <a:latin typeface="Tajawal Medium" panose="00000600000000000000" pitchFamily="2" charset="-78"/>
              <a:cs typeface="Tajawal Medium" panose="00000600000000000000" pitchFamily="2" charset="-78"/>
            </a:endParaRPr>
          </a:p>
        </p:txBody>
      </p:sp>
      <p:sp>
        <p:nvSpPr>
          <p:cNvPr id="2" name="TextBox 1">
            <a:extLst>
              <a:ext uri="{FF2B5EF4-FFF2-40B4-BE49-F238E27FC236}">
                <a16:creationId xmlns:a16="http://schemas.microsoft.com/office/drawing/2014/main" id="{10CF3A2A-2C17-6F68-04A9-FCCC83524DE2}"/>
              </a:ext>
            </a:extLst>
          </p:cNvPr>
          <p:cNvSpPr txBox="1"/>
          <p:nvPr/>
        </p:nvSpPr>
        <p:spPr>
          <a:xfrm>
            <a:off x="2517372" y="310237"/>
            <a:ext cx="6093228" cy="400110"/>
          </a:xfrm>
          <a:prstGeom prst="rect">
            <a:avLst/>
          </a:prstGeom>
          <a:noFill/>
        </p:spPr>
        <p:txBody>
          <a:bodyPr wrap="square">
            <a:spAutoFit/>
          </a:bodyPr>
          <a:lstStyle/>
          <a:p>
            <a:r>
              <a:rPr lang="en-GB" sz="2000" b="1" dirty="0">
                <a:solidFill>
                  <a:srgbClr val="FFC000"/>
                </a:solidFill>
              </a:rPr>
              <a:t>OB Applications of Emotions and Moods</a:t>
            </a:r>
          </a:p>
        </p:txBody>
      </p:sp>
      <p:sp>
        <p:nvSpPr>
          <p:cNvPr id="5" name="TextBox 4">
            <a:extLst>
              <a:ext uri="{FF2B5EF4-FFF2-40B4-BE49-F238E27FC236}">
                <a16:creationId xmlns:a16="http://schemas.microsoft.com/office/drawing/2014/main" id="{F126103B-0A55-D6DD-2ADB-6F6CC10429B8}"/>
              </a:ext>
            </a:extLst>
          </p:cNvPr>
          <p:cNvSpPr txBox="1"/>
          <p:nvPr/>
        </p:nvSpPr>
        <p:spPr>
          <a:xfrm>
            <a:off x="1080654" y="1223421"/>
            <a:ext cx="9991899" cy="4619854"/>
          </a:xfrm>
          <a:prstGeom prst="rect">
            <a:avLst/>
          </a:prstGeom>
          <a:noFill/>
        </p:spPr>
        <p:txBody>
          <a:bodyPr wrap="square">
            <a:spAutoFit/>
          </a:bodyPr>
          <a:lstStyle/>
          <a:p>
            <a:pPr algn="just">
              <a:lnSpc>
                <a:spcPct val="150000"/>
              </a:lnSpc>
            </a:pPr>
            <a:r>
              <a:rPr lang="en-GB" b="1" dirty="0"/>
              <a:t>Leadership</a:t>
            </a:r>
          </a:p>
          <a:p>
            <a:pPr algn="just">
              <a:lnSpc>
                <a:spcPct val="150000"/>
              </a:lnSpc>
            </a:pPr>
            <a:r>
              <a:rPr lang="en-GB" dirty="0"/>
              <a:t> Research indicates that putting people in a good mood makes good sense. Leaders who focus on inspirational goals generate greater optimism, cooperation, and enthusiasm in employees, leading to more positive social interactions with </a:t>
            </a:r>
            <a:r>
              <a:rPr lang="en-GB" dirty="0" err="1"/>
              <a:t>coworkers</a:t>
            </a:r>
            <a:r>
              <a:rPr lang="en-GB" dirty="0"/>
              <a:t> and customers. A study with Taiwanese military participants indicated that by sharing emotions, transformational leaders inspire positive emotions in their followers that lead to higher task performance.</a:t>
            </a:r>
          </a:p>
          <a:p>
            <a:pPr algn="just">
              <a:lnSpc>
                <a:spcPct val="150000"/>
              </a:lnSpc>
            </a:pPr>
            <a:endParaRPr lang="en-GB" dirty="0"/>
          </a:p>
          <a:p>
            <a:pPr algn="just">
              <a:lnSpc>
                <a:spcPct val="150000"/>
              </a:lnSpc>
            </a:pPr>
            <a:r>
              <a:rPr lang="en-GB" dirty="0"/>
              <a:t>Leaders are perceived as more effective when they share positive emotions, and followers are more creative in a positive emotional environment. What about when leaders are sad? Research found that leader displays of sadness increased the analytic performance of followers, perhaps because followers attended more closely to tasks to help the leaders.</a:t>
            </a:r>
          </a:p>
        </p:txBody>
      </p:sp>
    </p:spTree>
    <p:extLst>
      <p:ext uri="{BB962C8B-B14F-4D97-AF65-F5344CB8AC3E}">
        <p14:creationId xmlns:p14="http://schemas.microsoft.com/office/powerpoint/2010/main" val="34535699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20</a:t>
            </a:fld>
            <a:endParaRPr lang="en-US"/>
          </a:p>
        </p:txBody>
      </p:sp>
      <p:sp>
        <p:nvSpPr>
          <p:cNvPr id="3" name="TextBox 2">
            <a:extLst>
              <a:ext uri="{FF2B5EF4-FFF2-40B4-BE49-F238E27FC236}">
                <a16:creationId xmlns:a16="http://schemas.microsoft.com/office/drawing/2014/main" id="{EC430C3C-FCBB-90A4-2CA7-590E990CE65D}"/>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en-GB" sz="2000" b="1" dirty="0">
                <a:latin typeface="Tajawal Medium" panose="00000600000000000000" pitchFamily="2" charset="-78"/>
                <a:cs typeface="Tajawal Medium" panose="00000600000000000000" pitchFamily="2" charset="-78"/>
              </a:rPr>
              <a:t>9</a:t>
            </a:r>
            <a:endParaRPr lang="en-US" sz="2000" b="1" dirty="0">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BB9DEF9A-DAD7-0E1E-4770-97B3280EC5B9}"/>
              </a:ext>
            </a:extLst>
          </p:cNvPr>
          <p:cNvSpPr txBox="1"/>
          <p:nvPr/>
        </p:nvSpPr>
        <p:spPr>
          <a:xfrm>
            <a:off x="1212273" y="1326822"/>
            <a:ext cx="9193876" cy="4204356"/>
          </a:xfrm>
          <a:prstGeom prst="rect">
            <a:avLst/>
          </a:prstGeom>
          <a:noFill/>
        </p:spPr>
        <p:txBody>
          <a:bodyPr wrap="square">
            <a:spAutoFit/>
          </a:bodyPr>
          <a:lstStyle/>
          <a:p>
            <a:pPr>
              <a:lnSpc>
                <a:spcPct val="150000"/>
              </a:lnSpc>
            </a:pPr>
            <a:r>
              <a:rPr lang="en-GB" b="1" dirty="0"/>
              <a:t>Emotional contagion</a:t>
            </a:r>
          </a:p>
          <a:p>
            <a:pPr>
              <a:lnSpc>
                <a:spcPct val="150000"/>
              </a:lnSpc>
            </a:pPr>
            <a:r>
              <a:rPr lang="en-GB" dirty="0"/>
              <a:t>The process by which people’s emotions are caused by the emotions of others.</a:t>
            </a:r>
          </a:p>
          <a:p>
            <a:pPr>
              <a:lnSpc>
                <a:spcPct val="150000"/>
              </a:lnSpc>
            </a:pPr>
            <a:endParaRPr lang="en-GB" dirty="0"/>
          </a:p>
          <a:p>
            <a:pPr>
              <a:lnSpc>
                <a:spcPct val="150000"/>
              </a:lnSpc>
            </a:pPr>
            <a:r>
              <a:rPr lang="en-GB" dirty="0"/>
              <a:t>Studies indicate a matching effect between employee and customer emotions. In the employee-to-customer direction, research finds that customers who catch the positive moods or emotions of employees shop longer. In the other direction, when an employee feels unfairly treated by a customer, it’s harder for the employee to display the positive emotions the organization expects. High-quality customer service places demands on employees because it often puts them in a state of emotional dissonance, which can be damaging to the employee and the organization. Managers can interrupt negative contagion by fostering positive moods.</a:t>
            </a:r>
          </a:p>
        </p:txBody>
      </p:sp>
      <p:sp>
        <p:nvSpPr>
          <p:cNvPr id="6" name="TextBox 5">
            <a:extLst>
              <a:ext uri="{FF2B5EF4-FFF2-40B4-BE49-F238E27FC236}">
                <a16:creationId xmlns:a16="http://schemas.microsoft.com/office/drawing/2014/main" id="{E5593A54-6B7C-6BC7-6B51-1C3736052D25}"/>
              </a:ext>
            </a:extLst>
          </p:cNvPr>
          <p:cNvSpPr txBox="1"/>
          <p:nvPr/>
        </p:nvSpPr>
        <p:spPr>
          <a:xfrm>
            <a:off x="2762597" y="344698"/>
            <a:ext cx="6093228" cy="400110"/>
          </a:xfrm>
          <a:prstGeom prst="rect">
            <a:avLst/>
          </a:prstGeom>
          <a:noFill/>
        </p:spPr>
        <p:txBody>
          <a:bodyPr wrap="square">
            <a:spAutoFit/>
          </a:bodyPr>
          <a:lstStyle/>
          <a:p>
            <a:r>
              <a:rPr lang="en-GB" sz="2000" b="1" dirty="0">
                <a:solidFill>
                  <a:srgbClr val="FFC000"/>
                </a:solidFill>
              </a:rPr>
              <a:t>Emotional contagion</a:t>
            </a:r>
          </a:p>
        </p:txBody>
      </p:sp>
    </p:spTree>
    <p:extLst>
      <p:ext uri="{BB962C8B-B14F-4D97-AF65-F5344CB8AC3E}">
        <p14:creationId xmlns:p14="http://schemas.microsoft.com/office/powerpoint/2010/main" val="157383512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21</a:t>
            </a:fld>
            <a:endParaRPr lang="en-US"/>
          </a:p>
        </p:txBody>
      </p:sp>
      <p:sp>
        <p:nvSpPr>
          <p:cNvPr id="3" name="TextBox 2">
            <a:extLst>
              <a:ext uri="{FF2B5EF4-FFF2-40B4-BE49-F238E27FC236}">
                <a16:creationId xmlns:a16="http://schemas.microsoft.com/office/drawing/2014/main" id="{EC430C3C-FCBB-90A4-2CA7-590E990CE65D}"/>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en-GB" sz="2000" b="1" dirty="0">
                <a:latin typeface="Tajawal Medium" panose="00000600000000000000" pitchFamily="2" charset="-78"/>
                <a:cs typeface="Tajawal Medium" panose="00000600000000000000" pitchFamily="2" charset="-78"/>
              </a:rPr>
              <a:t>9</a:t>
            </a:r>
            <a:endParaRPr lang="en-US" sz="2000" b="1" dirty="0">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00C6C4F4-0803-616B-4EEB-360ECDDA6A22}"/>
              </a:ext>
            </a:extLst>
          </p:cNvPr>
          <p:cNvSpPr txBox="1"/>
          <p:nvPr/>
        </p:nvSpPr>
        <p:spPr>
          <a:xfrm>
            <a:off x="1212273" y="1309637"/>
            <a:ext cx="9778538" cy="4619854"/>
          </a:xfrm>
          <a:prstGeom prst="rect">
            <a:avLst/>
          </a:prstGeom>
          <a:noFill/>
        </p:spPr>
        <p:txBody>
          <a:bodyPr wrap="square">
            <a:spAutoFit/>
          </a:bodyPr>
          <a:lstStyle/>
          <a:p>
            <a:pPr algn="just">
              <a:lnSpc>
                <a:spcPct val="150000"/>
              </a:lnSpc>
            </a:pPr>
            <a:r>
              <a:rPr lang="en-GB" b="1" dirty="0"/>
              <a:t>Job Attitudes</a:t>
            </a:r>
          </a:p>
          <a:p>
            <a:pPr algn="just">
              <a:lnSpc>
                <a:spcPct val="150000"/>
              </a:lnSpc>
            </a:pPr>
            <a:r>
              <a:rPr lang="en-GB" dirty="0"/>
              <a:t>Ever hear the advice “Never take your work home with you,” meaning you should forget about work once you go home? That’s easier said than done. The good news is that it appears a positive mood at work can spill over to your off-work hours, and a negative mood at work can be restored to a positive mood after a break. Several studies have shown people who had a good day at work tend to be in a better mood at home that evening, and vice versa. Other research has found that although people do emotionally take their work home with them, by the next day the effect is usually gone. The bad news is that the moods of the people in your household may affect yours. As you might expect, one study found if one member of a couple was in a negative mood during the workday, the negative mood spilled over to the spouse at night. The relationship between moods and job attitudes is reciprocal—the way our workday goes </a:t>
            </a:r>
            <a:r>
              <a:rPr lang="en-GB" dirty="0" err="1"/>
              <a:t>colors</a:t>
            </a:r>
            <a:r>
              <a:rPr lang="en-GB" dirty="0"/>
              <a:t> our moods, but our moods also affect the way we see our jobs.</a:t>
            </a:r>
          </a:p>
        </p:txBody>
      </p:sp>
      <p:sp>
        <p:nvSpPr>
          <p:cNvPr id="5" name="TextBox 4">
            <a:extLst>
              <a:ext uri="{FF2B5EF4-FFF2-40B4-BE49-F238E27FC236}">
                <a16:creationId xmlns:a16="http://schemas.microsoft.com/office/drawing/2014/main" id="{97BBDF0A-4CEB-712A-40F3-4552B0FB0DBC}"/>
              </a:ext>
            </a:extLst>
          </p:cNvPr>
          <p:cNvSpPr txBox="1"/>
          <p:nvPr/>
        </p:nvSpPr>
        <p:spPr>
          <a:xfrm>
            <a:off x="2762597" y="344698"/>
            <a:ext cx="6093228" cy="400110"/>
          </a:xfrm>
          <a:prstGeom prst="rect">
            <a:avLst/>
          </a:prstGeom>
          <a:noFill/>
        </p:spPr>
        <p:txBody>
          <a:bodyPr wrap="square">
            <a:spAutoFit/>
          </a:bodyPr>
          <a:lstStyle/>
          <a:p>
            <a:r>
              <a:rPr lang="en-GB" sz="2000" b="1" dirty="0">
                <a:solidFill>
                  <a:srgbClr val="FFC000"/>
                </a:solidFill>
              </a:rPr>
              <a:t>Emotional contagion</a:t>
            </a:r>
          </a:p>
        </p:txBody>
      </p:sp>
    </p:spTree>
    <p:extLst>
      <p:ext uri="{BB962C8B-B14F-4D97-AF65-F5344CB8AC3E}">
        <p14:creationId xmlns:p14="http://schemas.microsoft.com/office/powerpoint/2010/main" val="394262130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22</a:t>
            </a:fld>
            <a:endParaRPr lang="en-US"/>
          </a:p>
        </p:txBody>
      </p:sp>
      <p:sp>
        <p:nvSpPr>
          <p:cNvPr id="3" name="TextBox 2">
            <a:extLst>
              <a:ext uri="{FF2B5EF4-FFF2-40B4-BE49-F238E27FC236}">
                <a16:creationId xmlns:a16="http://schemas.microsoft.com/office/drawing/2014/main" id="{EC430C3C-FCBB-90A4-2CA7-590E990CE65D}"/>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en-GB" sz="2000" b="1" dirty="0">
                <a:latin typeface="Tajawal Medium" panose="00000600000000000000" pitchFamily="2" charset="-78"/>
                <a:cs typeface="Tajawal Medium" panose="00000600000000000000" pitchFamily="2" charset="-78"/>
              </a:rPr>
              <a:t>9</a:t>
            </a:r>
            <a:endParaRPr lang="en-US" sz="2000" b="1" dirty="0">
              <a:latin typeface="Tajawal Medium" panose="00000600000000000000" pitchFamily="2" charset="-78"/>
              <a:cs typeface="Tajawal Medium" panose="00000600000000000000" pitchFamily="2" charset="-78"/>
            </a:endParaRPr>
          </a:p>
        </p:txBody>
      </p:sp>
      <p:sp>
        <p:nvSpPr>
          <p:cNvPr id="2" name="TextBox 1">
            <a:extLst>
              <a:ext uri="{FF2B5EF4-FFF2-40B4-BE49-F238E27FC236}">
                <a16:creationId xmlns:a16="http://schemas.microsoft.com/office/drawing/2014/main" id="{00F17EBA-D288-D17E-D461-FD530AF1F236}"/>
              </a:ext>
            </a:extLst>
          </p:cNvPr>
          <p:cNvSpPr txBox="1"/>
          <p:nvPr/>
        </p:nvSpPr>
        <p:spPr>
          <a:xfrm>
            <a:off x="2762597" y="344698"/>
            <a:ext cx="6093228" cy="400110"/>
          </a:xfrm>
          <a:prstGeom prst="rect">
            <a:avLst/>
          </a:prstGeom>
          <a:noFill/>
        </p:spPr>
        <p:txBody>
          <a:bodyPr wrap="square">
            <a:spAutoFit/>
          </a:bodyPr>
          <a:lstStyle/>
          <a:p>
            <a:r>
              <a:rPr lang="en-GB" sz="2000" b="1" dirty="0">
                <a:solidFill>
                  <a:srgbClr val="FFC000"/>
                </a:solidFill>
              </a:rPr>
              <a:t>Emotional contagion</a:t>
            </a:r>
          </a:p>
        </p:txBody>
      </p:sp>
      <p:sp>
        <p:nvSpPr>
          <p:cNvPr id="5" name="TextBox 4">
            <a:extLst>
              <a:ext uri="{FF2B5EF4-FFF2-40B4-BE49-F238E27FC236}">
                <a16:creationId xmlns:a16="http://schemas.microsoft.com/office/drawing/2014/main" id="{833FADDB-7F45-A6F7-BEF6-9006CF73E484}"/>
              </a:ext>
            </a:extLst>
          </p:cNvPr>
          <p:cNvSpPr txBox="1"/>
          <p:nvPr/>
        </p:nvSpPr>
        <p:spPr>
          <a:xfrm>
            <a:off x="958734" y="1311504"/>
            <a:ext cx="10274531" cy="4478149"/>
          </a:xfrm>
          <a:prstGeom prst="rect">
            <a:avLst/>
          </a:prstGeom>
          <a:noFill/>
        </p:spPr>
        <p:txBody>
          <a:bodyPr wrap="square">
            <a:spAutoFit/>
          </a:bodyPr>
          <a:lstStyle/>
          <a:p>
            <a:pPr algn="just"/>
            <a:r>
              <a:rPr lang="en-GB" sz="1900" b="1" dirty="0"/>
              <a:t>Deviant Workplace </a:t>
            </a:r>
            <a:r>
              <a:rPr lang="en-GB" sz="1900" b="1" dirty="0" err="1"/>
              <a:t>Behaviors</a:t>
            </a:r>
            <a:endParaRPr lang="en-GB" sz="1900" b="1" dirty="0"/>
          </a:p>
          <a:p>
            <a:pPr algn="just"/>
            <a:r>
              <a:rPr lang="en-GB" sz="1900" dirty="0"/>
              <a:t>Anyone who has spent much time in an organization realizes people can behave in ways that violate established norms and threaten the organization, its members, or both. These counterproductive work </a:t>
            </a:r>
            <a:r>
              <a:rPr lang="en-GB" sz="1900" dirty="0" err="1"/>
              <a:t>behaviors</a:t>
            </a:r>
            <a:r>
              <a:rPr lang="en-GB" sz="1900" dirty="0"/>
              <a:t> (CWBs) can be traced to negative emotions and can take many forms. People who feel negative emotions are more likely than others to engage in short-term deviant </a:t>
            </a:r>
            <a:r>
              <a:rPr lang="en-GB" sz="1900" dirty="0" err="1"/>
              <a:t>behavior</a:t>
            </a:r>
            <a:r>
              <a:rPr lang="en-GB" sz="1900" dirty="0"/>
              <a:t> at work, such as gossiping or surfing the Internet, though negative emotions can also lead to more serious forms of CWB.</a:t>
            </a:r>
          </a:p>
          <a:p>
            <a:pPr algn="just"/>
            <a:endParaRPr lang="en-GB" sz="1400" dirty="0"/>
          </a:p>
          <a:p>
            <a:pPr algn="just"/>
            <a:r>
              <a:rPr lang="en-GB" sz="1900" dirty="0"/>
              <a:t>For instance, envy is an emotion that occurs when you resent someone for having something you don’t have but strongly desire—such as a better work assignment, larger office, or higher salary. It can lead to malicious deviant </a:t>
            </a:r>
            <a:r>
              <a:rPr lang="en-GB" sz="1900" dirty="0" err="1"/>
              <a:t>behaviors</a:t>
            </a:r>
            <a:r>
              <a:rPr lang="en-GB" sz="1900" dirty="0"/>
              <a:t>. An envious employee could undermine other employees and take all the credit for things others accomplished. Angry people look for other people to blame for their bad mood, interpret other people’s </a:t>
            </a:r>
            <a:r>
              <a:rPr lang="en-GB" sz="1900" dirty="0" err="1"/>
              <a:t>behavior</a:t>
            </a:r>
            <a:r>
              <a:rPr lang="en-GB" sz="1900" dirty="0"/>
              <a:t> as hostile, and have trouble considering others’ points of view. It’s not hard to see how these thought processes can lead directly to verbal or physical aggression.</a:t>
            </a:r>
          </a:p>
        </p:txBody>
      </p:sp>
    </p:spTree>
    <p:extLst>
      <p:ext uri="{BB962C8B-B14F-4D97-AF65-F5344CB8AC3E}">
        <p14:creationId xmlns:p14="http://schemas.microsoft.com/office/powerpoint/2010/main" val="128039716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23</a:t>
            </a:fld>
            <a:endParaRPr lang="en-US"/>
          </a:p>
        </p:txBody>
      </p:sp>
      <p:sp>
        <p:nvSpPr>
          <p:cNvPr id="3" name="TextBox 2">
            <a:extLst>
              <a:ext uri="{FF2B5EF4-FFF2-40B4-BE49-F238E27FC236}">
                <a16:creationId xmlns:a16="http://schemas.microsoft.com/office/drawing/2014/main" id="{EC430C3C-FCBB-90A4-2CA7-590E990CE65D}"/>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en-GB" sz="2000" b="1" dirty="0">
                <a:latin typeface="Tajawal Medium" panose="00000600000000000000" pitchFamily="2" charset="-78"/>
                <a:cs typeface="Tajawal Medium" panose="00000600000000000000" pitchFamily="2" charset="-78"/>
              </a:rPr>
              <a:t>9</a:t>
            </a:r>
            <a:endParaRPr lang="en-US" sz="2000" b="1" dirty="0">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5CA7B9CA-F8EC-EBEF-BA19-006E1D9B53C5}"/>
              </a:ext>
            </a:extLst>
          </p:cNvPr>
          <p:cNvSpPr txBox="1"/>
          <p:nvPr/>
        </p:nvSpPr>
        <p:spPr>
          <a:xfrm>
            <a:off x="804949" y="1189925"/>
            <a:ext cx="10151225" cy="4478149"/>
          </a:xfrm>
          <a:prstGeom prst="rect">
            <a:avLst/>
          </a:prstGeom>
          <a:noFill/>
        </p:spPr>
        <p:txBody>
          <a:bodyPr wrap="square">
            <a:spAutoFit/>
          </a:bodyPr>
          <a:lstStyle/>
          <a:p>
            <a:pPr algn="just"/>
            <a:r>
              <a:rPr lang="en-GB" sz="1900" b="1" dirty="0"/>
              <a:t>Safety and Injury at Work</a:t>
            </a:r>
          </a:p>
          <a:p>
            <a:pPr algn="just"/>
            <a:r>
              <a:rPr lang="en-GB" sz="1900" dirty="0"/>
              <a:t>Research relating negative affectivity to increased injuries at work suggests employers might improve health and safety (and reduce costs) by ensuring workers aren’t engaged in potentially dangerous activities when they’re in a bad mood. Bad moods can contribute to injury at work in several ways. Individuals in negative moods tend to be more anxious, which can make them less able to cope effectively with hazards. A person who is always fearful will be more pessimistic about the effectiveness of safety precautions because she feels she’ll just get hurt anyway, or she might panic or freeze up when confronted with a threatening situation. Negative moods also make people more distractable, and distractions can obviously lead to careless </a:t>
            </a:r>
            <a:r>
              <a:rPr lang="en-GB" sz="1900" dirty="0" err="1"/>
              <a:t>behaviors</a:t>
            </a:r>
            <a:r>
              <a:rPr lang="en-GB" sz="1900" dirty="0"/>
              <a:t>.</a:t>
            </a:r>
          </a:p>
          <a:p>
            <a:pPr algn="just"/>
            <a:endParaRPr lang="en-GB" sz="1900" dirty="0"/>
          </a:p>
          <a:p>
            <a:pPr algn="just"/>
            <a:r>
              <a:rPr lang="en-GB" sz="1900" dirty="0"/>
              <a:t>Selecting positive team members can contribute towards a positive work environment because positive moods transmit from team member to team member. One study of 130 leaders and their followers found that leaders who are charismatic transfer their positive emotions to their followers through a contagion effect. It makes sense, then, to choose team members predisposed to positive moods.</a:t>
            </a:r>
          </a:p>
        </p:txBody>
      </p:sp>
      <p:sp>
        <p:nvSpPr>
          <p:cNvPr id="7" name="TextBox 6">
            <a:extLst>
              <a:ext uri="{FF2B5EF4-FFF2-40B4-BE49-F238E27FC236}">
                <a16:creationId xmlns:a16="http://schemas.microsoft.com/office/drawing/2014/main" id="{5601024B-34FD-4FAD-5AE3-ABA9EE175CCF}"/>
              </a:ext>
            </a:extLst>
          </p:cNvPr>
          <p:cNvSpPr txBox="1"/>
          <p:nvPr/>
        </p:nvSpPr>
        <p:spPr>
          <a:xfrm>
            <a:off x="2762597" y="344698"/>
            <a:ext cx="6093228" cy="400110"/>
          </a:xfrm>
          <a:prstGeom prst="rect">
            <a:avLst/>
          </a:prstGeom>
          <a:noFill/>
        </p:spPr>
        <p:txBody>
          <a:bodyPr wrap="square">
            <a:spAutoFit/>
          </a:bodyPr>
          <a:lstStyle/>
          <a:p>
            <a:r>
              <a:rPr lang="en-GB" sz="2000" b="1" dirty="0">
                <a:solidFill>
                  <a:srgbClr val="FFC000"/>
                </a:solidFill>
              </a:rPr>
              <a:t>Emotional contagion</a:t>
            </a:r>
          </a:p>
        </p:txBody>
      </p:sp>
    </p:spTree>
    <p:extLst>
      <p:ext uri="{BB962C8B-B14F-4D97-AF65-F5344CB8AC3E}">
        <p14:creationId xmlns:p14="http://schemas.microsoft.com/office/powerpoint/2010/main" val="386318122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24</a:t>
            </a:fld>
            <a:endParaRPr lang="en-US"/>
          </a:p>
        </p:txBody>
      </p:sp>
      <p:sp>
        <p:nvSpPr>
          <p:cNvPr id="3" name="TextBox 2">
            <a:extLst>
              <a:ext uri="{FF2B5EF4-FFF2-40B4-BE49-F238E27FC236}">
                <a16:creationId xmlns:a16="http://schemas.microsoft.com/office/drawing/2014/main" id="{EC430C3C-FCBB-90A4-2CA7-590E990CE65D}"/>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en-GB" sz="2000" b="1" dirty="0">
                <a:latin typeface="Tajawal Medium" panose="00000600000000000000" pitchFamily="2" charset="-78"/>
                <a:cs typeface="Tajawal Medium" panose="00000600000000000000" pitchFamily="2" charset="-78"/>
              </a:rPr>
              <a:t>9</a:t>
            </a:r>
            <a:endParaRPr lang="en-US" sz="2000" b="1" dirty="0">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C42FB91A-099D-827B-0416-2061697E4F2D}"/>
              </a:ext>
            </a:extLst>
          </p:cNvPr>
          <p:cNvSpPr txBox="1"/>
          <p:nvPr/>
        </p:nvSpPr>
        <p:spPr>
          <a:xfrm>
            <a:off x="929640" y="1278037"/>
            <a:ext cx="10424160" cy="5078313"/>
          </a:xfrm>
          <a:prstGeom prst="rect">
            <a:avLst/>
          </a:prstGeom>
          <a:noFill/>
        </p:spPr>
        <p:txBody>
          <a:bodyPr wrap="square">
            <a:spAutoFit/>
          </a:bodyPr>
          <a:lstStyle/>
          <a:p>
            <a:r>
              <a:rPr lang="en-GB" b="1" dirty="0"/>
              <a:t>Implications for Managers</a:t>
            </a:r>
          </a:p>
          <a:p>
            <a:endParaRPr lang="en-GB" b="1" dirty="0"/>
          </a:p>
          <a:p>
            <a:r>
              <a:rPr lang="en-GB" dirty="0"/>
              <a:t>Recognize that emotions are a natural part of the workplace and good management does not mean creating an emotion-free environment.</a:t>
            </a:r>
          </a:p>
          <a:p>
            <a:endParaRPr lang="en-GB" dirty="0"/>
          </a:p>
          <a:p>
            <a:r>
              <a:rPr lang="en-GB" dirty="0"/>
              <a:t>To foster effective decision making, creativity, and motivation in employees, model positive emotions and moods as much as is authentically possible.</a:t>
            </a:r>
          </a:p>
          <a:p>
            <a:endParaRPr lang="en-GB" dirty="0"/>
          </a:p>
          <a:p>
            <a:r>
              <a:rPr lang="en-GB" dirty="0"/>
              <a:t>Provide positive feedback to increase the positivity of employees. Of course, it also helps to hire people who are predisposed to positive moods.</a:t>
            </a:r>
          </a:p>
          <a:p>
            <a:endParaRPr lang="en-GB" dirty="0"/>
          </a:p>
          <a:p>
            <a:r>
              <a:rPr lang="en-GB" dirty="0"/>
              <a:t>In the service sector, encourage positive displays of emotion, which make customers feel more positive and thus improve customer service interactions and negotiations.</a:t>
            </a:r>
          </a:p>
          <a:p>
            <a:endParaRPr lang="en-GB" dirty="0"/>
          </a:p>
          <a:p>
            <a:r>
              <a:rPr lang="en-GB" dirty="0"/>
              <a:t>Understand the role of emotions and moods to significantly improve your ability to explain and predict your </a:t>
            </a:r>
            <a:r>
              <a:rPr lang="en-GB" dirty="0" err="1"/>
              <a:t>coworkers’</a:t>
            </a:r>
            <a:r>
              <a:rPr lang="en-GB" dirty="0"/>
              <a:t> and others’ </a:t>
            </a:r>
            <a:r>
              <a:rPr lang="en-GB" dirty="0" err="1"/>
              <a:t>behavior</a:t>
            </a:r>
            <a:r>
              <a:rPr lang="en-GB" dirty="0"/>
              <a:t>.</a:t>
            </a:r>
          </a:p>
          <a:p>
            <a:endParaRPr lang="en-GB" dirty="0"/>
          </a:p>
          <a:p>
            <a:endParaRPr lang="en-GB" dirty="0"/>
          </a:p>
        </p:txBody>
      </p:sp>
      <p:sp>
        <p:nvSpPr>
          <p:cNvPr id="6" name="TextBox 5">
            <a:extLst>
              <a:ext uri="{FF2B5EF4-FFF2-40B4-BE49-F238E27FC236}">
                <a16:creationId xmlns:a16="http://schemas.microsoft.com/office/drawing/2014/main" id="{F7DED1A4-C884-84A1-66E2-41CDC55E4C8B}"/>
              </a:ext>
            </a:extLst>
          </p:cNvPr>
          <p:cNvSpPr txBox="1"/>
          <p:nvPr/>
        </p:nvSpPr>
        <p:spPr>
          <a:xfrm>
            <a:off x="2697481" y="279459"/>
            <a:ext cx="6093228" cy="400110"/>
          </a:xfrm>
          <a:prstGeom prst="rect">
            <a:avLst/>
          </a:prstGeom>
          <a:noFill/>
        </p:spPr>
        <p:txBody>
          <a:bodyPr wrap="square">
            <a:spAutoFit/>
          </a:bodyPr>
          <a:lstStyle/>
          <a:p>
            <a:r>
              <a:rPr lang="en-GB" sz="2000" b="1" dirty="0">
                <a:solidFill>
                  <a:schemeClr val="accent6">
                    <a:lumMod val="20000"/>
                    <a:lumOff val="80000"/>
                  </a:schemeClr>
                </a:solidFill>
              </a:rPr>
              <a:t>Implications for Managers</a:t>
            </a:r>
          </a:p>
        </p:txBody>
      </p:sp>
    </p:spTree>
    <p:extLst>
      <p:ext uri="{BB962C8B-B14F-4D97-AF65-F5344CB8AC3E}">
        <p14:creationId xmlns:p14="http://schemas.microsoft.com/office/powerpoint/2010/main" val="139774908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25</a:t>
            </a:fld>
            <a:endParaRPr lang="en-US"/>
          </a:p>
        </p:txBody>
      </p:sp>
      <p:sp>
        <p:nvSpPr>
          <p:cNvPr id="3" name="TextBox 2">
            <a:extLst>
              <a:ext uri="{FF2B5EF4-FFF2-40B4-BE49-F238E27FC236}">
                <a16:creationId xmlns:a16="http://schemas.microsoft.com/office/drawing/2014/main" id="{EC430C3C-FCBB-90A4-2CA7-590E990CE65D}"/>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en-GB" sz="2000" b="1" dirty="0">
                <a:latin typeface="Tajawal Medium" panose="00000600000000000000" pitchFamily="2" charset="-78"/>
                <a:cs typeface="Tajawal Medium" panose="00000600000000000000" pitchFamily="2" charset="-78"/>
              </a:rPr>
              <a:t>9</a:t>
            </a:r>
            <a:endParaRPr lang="en-US" sz="2000" b="1" dirty="0">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EE8A371C-EF86-5CD1-376A-FD96152DA78B}"/>
              </a:ext>
            </a:extLst>
          </p:cNvPr>
          <p:cNvSpPr txBox="1"/>
          <p:nvPr/>
        </p:nvSpPr>
        <p:spPr>
          <a:xfrm>
            <a:off x="1712422" y="2644298"/>
            <a:ext cx="7913716" cy="942053"/>
          </a:xfrm>
          <a:prstGeom prst="rect">
            <a:avLst/>
          </a:prstGeom>
          <a:noFill/>
        </p:spPr>
        <p:txBody>
          <a:bodyPr wrap="square">
            <a:spAutoFit/>
          </a:bodyPr>
          <a:lstStyle/>
          <a:p>
            <a:pPr indent="457200">
              <a:lnSpc>
                <a:spcPct val="107000"/>
              </a:lnSpc>
              <a:spcAft>
                <a:spcPts val="800"/>
              </a:spcAft>
            </a:pPr>
            <a:r>
              <a:rPr lang="en-GB" sz="5400" b="1" dirty="0">
                <a:solidFill>
                  <a:schemeClr val="accent6">
                    <a:lumMod val="5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Personality and Values</a:t>
            </a:r>
          </a:p>
        </p:txBody>
      </p:sp>
    </p:spTree>
    <p:extLst>
      <p:ext uri="{BB962C8B-B14F-4D97-AF65-F5344CB8AC3E}">
        <p14:creationId xmlns:p14="http://schemas.microsoft.com/office/powerpoint/2010/main" val="28563139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26</a:t>
            </a:fld>
            <a:endParaRPr lang="en-US"/>
          </a:p>
        </p:txBody>
      </p:sp>
      <p:sp>
        <p:nvSpPr>
          <p:cNvPr id="3" name="TextBox 2">
            <a:extLst>
              <a:ext uri="{FF2B5EF4-FFF2-40B4-BE49-F238E27FC236}">
                <a16:creationId xmlns:a16="http://schemas.microsoft.com/office/drawing/2014/main" id="{EC430C3C-FCBB-90A4-2CA7-590E990CE65D}"/>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en-GB" sz="2000" b="1" dirty="0">
                <a:latin typeface="Tajawal Medium" panose="00000600000000000000" pitchFamily="2" charset="-78"/>
                <a:cs typeface="Tajawal Medium" panose="00000600000000000000" pitchFamily="2" charset="-78"/>
              </a:rPr>
              <a:t>9</a:t>
            </a:r>
            <a:endParaRPr lang="en-US" sz="2000" b="1" dirty="0">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649B109F-82B9-FB72-CCBA-E4567A8893D1}"/>
              </a:ext>
            </a:extLst>
          </p:cNvPr>
          <p:cNvSpPr txBox="1"/>
          <p:nvPr/>
        </p:nvSpPr>
        <p:spPr>
          <a:xfrm>
            <a:off x="2847110" y="310237"/>
            <a:ext cx="6093228" cy="523220"/>
          </a:xfrm>
          <a:prstGeom prst="rect">
            <a:avLst/>
          </a:prstGeom>
          <a:noFill/>
        </p:spPr>
        <p:txBody>
          <a:bodyPr wrap="square">
            <a:spAutoFit/>
          </a:bodyPr>
          <a:lstStyle/>
          <a:p>
            <a:r>
              <a:rPr lang="en-GB" sz="2800" b="1" dirty="0">
                <a:solidFill>
                  <a:schemeClr val="accent6">
                    <a:lumMod val="60000"/>
                    <a:lumOff val="40000"/>
                  </a:schemeClr>
                </a:solidFill>
              </a:rPr>
              <a:t> Personality and Values</a:t>
            </a:r>
          </a:p>
        </p:txBody>
      </p:sp>
      <p:sp>
        <p:nvSpPr>
          <p:cNvPr id="6" name="TextBox 5">
            <a:extLst>
              <a:ext uri="{FF2B5EF4-FFF2-40B4-BE49-F238E27FC236}">
                <a16:creationId xmlns:a16="http://schemas.microsoft.com/office/drawing/2014/main" id="{0AE5083E-6681-FFF7-E6FB-1F1FFAFB51AC}"/>
              </a:ext>
            </a:extLst>
          </p:cNvPr>
          <p:cNvSpPr txBox="1"/>
          <p:nvPr/>
        </p:nvSpPr>
        <p:spPr>
          <a:xfrm>
            <a:off x="897774" y="1447997"/>
            <a:ext cx="10456025" cy="1200329"/>
          </a:xfrm>
          <a:prstGeom prst="rect">
            <a:avLst/>
          </a:prstGeom>
          <a:noFill/>
          <a:ln>
            <a:solidFill>
              <a:srgbClr val="00B0F0"/>
            </a:solidFill>
          </a:ln>
        </p:spPr>
        <p:txBody>
          <a:bodyPr wrap="square">
            <a:spAutoFit/>
          </a:bodyPr>
          <a:lstStyle/>
          <a:p>
            <a:r>
              <a:rPr lang="en-GB" b="1" dirty="0"/>
              <a:t>Personality</a:t>
            </a:r>
          </a:p>
          <a:p>
            <a:r>
              <a:rPr lang="en-GB" dirty="0"/>
              <a:t>Why are some people quiet and passive, while others are loud and aggressive? Are certain personality types better adapted than others for certain jobs? Before we can answer these questions, we need to address a more basic one: what is personality?</a:t>
            </a:r>
          </a:p>
        </p:txBody>
      </p:sp>
      <p:sp>
        <p:nvSpPr>
          <p:cNvPr id="8" name="TextBox 7">
            <a:extLst>
              <a:ext uri="{FF2B5EF4-FFF2-40B4-BE49-F238E27FC236}">
                <a16:creationId xmlns:a16="http://schemas.microsoft.com/office/drawing/2014/main" id="{EE8575FB-4B9C-28FA-19DC-545A94277544}"/>
              </a:ext>
            </a:extLst>
          </p:cNvPr>
          <p:cNvSpPr txBox="1"/>
          <p:nvPr/>
        </p:nvSpPr>
        <p:spPr>
          <a:xfrm>
            <a:off x="897775" y="2910265"/>
            <a:ext cx="10456024" cy="1477328"/>
          </a:xfrm>
          <a:prstGeom prst="rect">
            <a:avLst/>
          </a:prstGeom>
          <a:noFill/>
          <a:ln>
            <a:solidFill>
              <a:srgbClr val="00B0F0"/>
            </a:solidFill>
          </a:ln>
        </p:spPr>
        <p:txBody>
          <a:bodyPr wrap="square">
            <a:spAutoFit/>
          </a:bodyPr>
          <a:lstStyle/>
          <a:p>
            <a:r>
              <a:rPr lang="en-GB" b="1" dirty="0"/>
              <a:t>What Is Personality?</a:t>
            </a:r>
          </a:p>
          <a:p>
            <a:r>
              <a:rPr lang="en-GB" dirty="0"/>
              <a:t>When we speak of someone’s personality, we use many adjectives to describe how they act and seem to think; in fact, research participants used 624 distinct adjectives to describe people they knew. As organizational </a:t>
            </a:r>
            <a:r>
              <a:rPr lang="en-GB" dirty="0" err="1"/>
              <a:t>behaviorists</a:t>
            </a:r>
            <a:r>
              <a:rPr lang="en-GB" dirty="0"/>
              <a:t>, however, we organize characteristics by overall traits describing the growth and development of a person’s personality.</a:t>
            </a:r>
          </a:p>
        </p:txBody>
      </p:sp>
      <p:sp>
        <p:nvSpPr>
          <p:cNvPr id="10" name="TextBox 9">
            <a:extLst>
              <a:ext uri="{FF2B5EF4-FFF2-40B4-BE49-F238E27FC236}">
                <a16:creationId xmlns:a16="http://schemas.microsoft.com/office/drawing/2014/main" id="{2058DEDB-7DE3-E2BF-DD78-175949FDB400}"/>
              </a:ext>
            </a:extLst>
          </p:cNvPr>
          <p:cNvSpPr txBox="1"/>
          <p:nvPr/>
        </p:nvSpPr>
        <p:spPr>
          <a:xfrm>
            <a:off x="897773" y="4574610"/>
            <a:ext cx="10456025" cy="923330"/>
          </a:xfrm>
          <a:prstGeom prst="rect">
            <a:avLst/>
          </a:prstGeom>
          <a:noFill/>
          <a:ln>
            <a:solidFill>
              <a:srgbClr val="00B0F0"/>
            </a:solidFill>
          </a:ln>
        </p:spPr>
        <p:txBody>
          <a:bodyPr wrap="square">
            <a:spAutoFit/>
          </a:bodyPr>
          <a:lstStyle/>
          <a:p>
            <a:r>
              <a:rPr lang="en-GB" b="1" dirty="0"/>
              <a:t>Defining Personality</a:t>
            </a:r>
          </a:p>
          <a:p>
            <a:r>
              <a:rPr lang="en-GB" dirty="0"/>
              <a:t>For our purposes, think of personality as the sum of ways in which an individual reacts to and interacts with others. We most often describe personality in terms of the measurable traits a person exhibits.</a:t>
            </a:r>
          </a:p>
        </p:txBody>
      </p:sp>
    </p:spTree>
    <p:extLst>
      <p:ext uri="{BB962C8B-B14F-4D97-AF65-F5344CB8AC3E}">
        <p14:creationId xmlns:p14="http://schemas.microsoft.com/office/powerpoint/2010/main" val="297581707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27</a:t>
            </a:fld>
            <a:endParaRPr lang="en-US"/>
          </a:p>
        </p:txBody>
      </p:sp>
      <p:sp>
        <p:nvSpPr>
          <p:cNvPr id="3" name="TextBox 2">
            <a:extLst>
              <a:ext uri="{FF2B5EF4-FFF2-40B4-BE49-F238E27FC236}">
                <a16:creationId xmlns:a16="http://schemas.microsoft.com/office/drawing/2014/main" id="{EC430C3C-FCBB-90A4-2CA7-590E990CE65D}"/>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en-GB" sz="2000" b="1" dirty="0">
                <a:latin typeface="Tajawal Medium" panose="00000600000000000000" pitchFamily="2" charset="-78"/>
                <a:cs typeface="Tajawal Medium" panose="00000600000000000000" pitchFamily="2" charset="-78"/>
              </a:rPr>
              <a:t>9</a:t>
            </a:r>
            <a:endParaRPr lang="en-US" sz="2000" b="1" dirty="0">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DE22CC57-4BE4-1D9A-8BF5-92A17DBA9070}"/>
              </a:ext>
            </a:extLst>
          </p:cNvPr>
          <p:cNvSpPr txBox="1"/>
          <p:nvPr/>
        </p:nvSpPr>
        <p:spPr>
          <a:xfrm>
            <a:off x="838203" y="2036937"/>
            <a:ext cx="10514214" cy="1477328"/>
          </a:xfrm>
          <a:prstGeom prst="rect">
            <a:avLst/>
          </a:prstGeom>
          <a:noFill/>
          <a:ln>
            <a:solidFill>
              <a:srgbClr val="00B0F0"/>
            </a:solidFill>
          </a:ln>
        </p:spPr>
        <p:txBody>
          <a:bodyPr wrap="square">
            <a:spAutoFit/>
          </a:bodyPr>
          <a:lstStyle/>
          <a:p>
            <a:pPr algn="just"/>
            <a:r>
              <a:rPr lang="en-GB" dirty="0"/>
              <a:t>Early work on personality tried to identify and label enduring characteristics that describe an individual’s </a:t>
            </a:r>
            <a:r>
              <a:rPr lang="en-GB" dirty="0" err="1"/>
              <a:t>behavior</a:t>
            </a:r>
            <a:r>
              <a:rPr lang="en-GB" dirty="0"/>
              <a:t> including shy, aggressive, submissive, lazy, ambitious, loyal, and timid. When someone exhibits these characteristics in a large number of situations and they are relatively enduring over time, we call them personality traits. The more consistent the characteristic over time and the more frequently it occurs in diverse situations, the more important the trait is in describing the individual.</a:t>
            </a:r>
          </a:p>
        </p:txBody>
      </p:sp>
      <p:sp>
        <p:nvSpPr>
          <p:cNvPr id="6" name="TextBox 5">
            <a:extLst>
              <a:ext uri="{FF2B5EF4-FFF2-40B4-BE49-F238E27FC236}">
                <a16:creationId xmlns:a16="http://schemas.microsoft.com/office/drawing/2014/main" id="{09D995A9-1201-5AD7-24B6-DA5A50BDB520}"/>
              </a:ext>
            </a:extLst>
          </p:cNvPr>
          <p:cNvSpPr txBox="1"/>
          <p:nvPr/>
        </p:nvSpPr>
        <p:spPr>
          <a:xfrm>
            <a:off x="838203" y="3703062"/>
            <a:ext cx="10514213" cy="646331"/>
          </a:xfrm>
          <a:prstGeom prst="rect">
            <a:avLst/>
          </a:prstGeom>
          <a:noFill/>
          <a:ln>
            <a:solidFill>
              <a:srgbClr val="00B0F0"/>
            </a:solidFill>
          </a:ln>
        </p:spPr>
        <p:txBody>
          <a:bodyPr wrap="square">
            <a:spAutoFit/>
          </a:bodyPr>
          <a:lstStyle/>
          <a:p>
            <a:r>
              <a:rPr lang="en-GB" b="1" dirty="0"/>
              <a:t>Personality traits</a:t>
            </a:r>
          </a:p>
          <a:p>
            <a:r>
              <a:rPr lang="en-GB" dirty="0"/>
              <a:t>Enduring characteristics that describe an individual’s </a:t>
            </a:r>
            <a:r>
              <a:rPr lang="en-GB" dirty="0" err="1"/>
              <a:t>behavior</a:t>
            </a:r>
            <a:r>
              <a:rPr lang="en-GB" dirty="0"/>
              <a:t>.</a:t>
            </a:r>
          </a:p>
        </p:txBody>
      </p:sp>
      <p:sp>
        <p:nvSpPr>
          <p:cNvPr id="7" name="TextBox 6">
            <a:extLst>
              <a:ext uri="{FF2B5EF4-FFF2-40B4-BE49-F238E27FC236}">
                <a16:creationId xmlns:a16="http://schemas.microsoft.com/office/drawing/2014/main" id="{1FE8E0A7-23A7-B3B2-F087-031799769A21}"/>
              </a:ext>
            </a:extLst>
          </p:cNvPr>
          <p:cNvSpPr txBox="1"/>
          <p:nvPr/>
        </p:nvSpPr>
        <p:spPr>
          <a:xfrm>
            <a:off x="839584" y="1322876"/>
            <a:ext cx="10514215" cy="646331"/>
          </a:xfrm>
          <a:prstGeom prst="rect">
            <a:avLst/>
          </a:prstGeom>
          <a:noFill/>
          <a:ln>
            <a:solidFill>
              <a:srgbClr val="00B0F0"/>
            </a:solidFill>
          </a:ln>
        </p:spPr>
        <p:txBody>
          <a:bodyPr wrap="square">
            <a:spAutoFit/>
          </a:bodyPr>
          <a:lstStyle/>
          <a:p>
            <a:r>
              <a:rPr lang="en-GB" b="1" dirty="0"/>
              <a:t>Personality</a:t>
            </a:r>
          </a:p>
          <a:p>
            <a:r>
              <a:rPr lang="en-GB" dirty="0"/>
              <a:t>The sum total of ways in which an individual reacts to and interacts with others.</a:t>
            </a:r>
          </a:p>
        </p:txBody>
      </p:sp>
      <p:sp>
        <p:nvSpPr>
          <p:cNvPr id="8" name="TextBox 7">
            <a:extLst>
              <a:ext uri="{FF2B5EF4-FFF2-40B4-BE49-F238E27FC236}">
                <a16:creationId xmlns:a16="http://schemas.microsoft.com/office/drawing/2014/main" id="{EBDE5503-7A4F-1289-B154-63215F970B6B}"/>
              </a:ext>
            </a:extLst>
          </p:cNvPr>
          <p:cNvSpPr txBox="1"/>
          <p:nvPr/>
        </p:nvSpPr>
        <p:spPr>
          <a:xfrm>
            <a:off x="2847110" y="310237"/>
            <a:ext cx="6093228" cy="523220"/>
          </a:xfrm>
          <a:prstGeom prst="rect">
            <a:avLst/>
          </a:prstGeom>
          <a:noFill/>
        </p:spPr>
        <p:txBody>
          <a:bodyPr wrap="square">
            <a:spAutoFit/>
          </a:bodyPr>
          <a:lstStyle/>
          <a:p>
            <a:r>
              <a:rPr lang="en-GB" sz="2800" b="1" dirty="0">
                <a:solidFill>
                  <a:schemeClr val="accent6">
                    <a:lumMod val="60000"/>
                    <a:lumOff val="40000"/>
                  </a:schemeClr>
                </a:solidFill>
              </a:rPr>
              <a:t> Personality and Values</a:t>
            </a:r>
          </a:p>
        </p:txBody>
      </p:sp>
      <p:sp>
        <p:nvSpPr>
          <p:cNvPr id="10" name="TextBox 9">
            <a:extLst>
              <a:ext uri="{FF2B5EF4-FFF2-40B4-BE49-F238E27FC236}">
                <a16:creationId xmlns:a16="http://schemas.microsoft.com/office/drawing/2014/main" id="{82E5D2FD-C29F-C184-E40A-5F16F99E0F97}"/>
              </a:ext>
            </a:extLst>
          </p:cNvPr>
          <p:cNvSpPr txBox="1"/>
          <p:nvPr/>
        </p:nvSpPr>
        <p:spPr>
          <a:xfrm>
            <a:off x="1529539" y="4538809"/>
            <a:ext cx="9822877" cy="1754326"/>
          </a:xfrm>
          <a:prstGeom prst="rect">
            <a:avLst/>
          </a:prstGeom>
          <a:noFill/>
          <a:ln>
            <a:solidFill>
              <a:srgbClr val="00B0F0"/>
            </a:solidFill>
          </a:ln>
        </p:spPr>
        <p:txBody>
          <a:bodyPr wrap="square">
            <a:spAutoFit/>
          </a:bodyPr>
          <a:lstStyle/>
          <a:p>
            <a:r>
              <a:rPr lang="en-GB" b="1" dirty="0"/>
              <a:t>Assessing Personality</a:t>
            </a:r>
          </a:p>
          <a:p>
            <a:r>
              <a:rPr lang="en-GB" dirty="0"/>
              <a:t>Personality assessments have been increasingly used in diverse organizational settings. In fact,  of the top 10 U.S. private companies and 57 percent of all large U.S. companies use them, including Xerox, McDonald’s, and Lowe’s. Schools such as DePaul University have also begun to use personality tests in their admissions process. Personality tests are useful in hiring decisions and help managers forecast who is best for a job.</a:t>
            </a:r>
          </a:p>
        </p:txBody>
      </p:sp>
    </p:spTree>
    <p:extLst>
      <p:ext uri="{BB962C8B-B14F-4D97-AF65-F5344CB8AC3E}">
        <p14:creationId xmlns:p14="http://schemas.microsoft.com/office/powerpoint/2010/main" val="158336466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28</a:t>
            </a:fld>
            <a:endParaRPr lang="en-US"/>
          </a:p>
        </p:txBody>
      </p:sp>
      <p:sp>
        <p:nvSpPr>
          <p:cNvPr id="3" name="TextBox 2">
            <a:extLst>
              <a:ext uri="{FF2B5EF4-FFF2-40B4-BE49-F238E27FC236}">
                <a16:creationId xmlns:a16="http://schemas.microsoft.com/office/drawing/2014/main" id="{EC430C3C-FCBB-90A4-2CA7-590E990CE65D}"/>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en-GB" sz="2000" b="1" dirty="0">
                <a:latin typeface="Tajawal Medium" panose="00000600000000000000" pitchFamily="2" charset="-78"/>
                <a:cs typeface="Tajawal Medium" panose="00000600000000000000" pitchFamily="2" charset="-78"/>
              </a:rPr>
              <a:t>9</a:t>
            </a:r>
            <a:endParaRPr lang="en-US" sz="2000" b="1" dirty="0">
              <a:latin typeface="Tajawal Medium" panose="00000600000000000000" pitchFamily="2" charset="-78"/>
              <a:cs typeface="Tajawal Medium" panose="00000600000000000000" pitchFamily="2" charset="-78"/>
            </a:endParaRPr>
          </a:p>
        </p:txBody>
      </p:sp>
      <p:sp>
        <p:nvSpPr>
          <p:cNvPr id="2" name="TextBox 1">
            <a:extLst>
              <a:ext uri="{FF2B5EF4-FFF2-40B4-BE49-F238E27FC236}">
                <a16:creationId xmlns:a16="http://schemas.microsoft.com/office/drawing/2014/main" id="{A5E18E62-98A1-0B39-765F-62AE07A2EE88}"/>
              </a:ext>
            </a:extLst>
          </p:cNvPr>
          <p:cNvSpPr txBox="1"/>
          <p:nvPr/>
        </p:nvSpPr>
        <p:spPr>
          <a:xfrm>
            <a:off x="2847110" y="310237"/>
            <a:ext cx="6093228" cy="523220"/>
          </a:xfrm>
          <a:prstGeom prst="rect">
            <a:avLst/>
          </a:prstGeom>
          <a:noFill/>
        </p:spPr>
        <p:txBody>
          <a:bodyPr wrap="square">
            <a:spAutoFit/>
          </a:bodyPr>
          <a:lstStyle/>
          <a:p>
            <a:r>
              <a:rPr lang="en-GB" sz="2800" b="1" dirty="0">
                <a:solidFill>
                  <a:schemeClr val="accent6">
                    <a:lumMod val="60000"/>
                    <a:lumOff val="40000"/>
                  </a:schemeClr>
                </a:solidFill>
              </a:rPr>
              <a:t> Personality and Values</a:t>
            </a:r>
          </a:p>
        </p:txBody>
      </p:sp>
      <p:sp>
        <p:nvSpPr>
          <p:cNvPr id="5" name="TextBox 4">
            <a:extLst>
              <a:ext uri="{FF2B5EF4-FFF2-40B4-BE49-F238E27FC236}">
                <a16:creationId xmlns:a16="http://schemas.microsoft.com/office/drawing/2014/main" id="{0FC6C371-42B8-B751-629C-F1622C51BD16}"/>
              </a:ext>
            </a:extLst>
          </p:cNvPr>
          <p:cNvSpPr txBox="1"/>
          <p:nvPr/>
        </p:nvSpPr>
        <p:spPr>
          <a:xfrm>
            <a:off x="789709" y="1389527"/>
            <a:ext cx="10208029" cy="2031325"/>
          </a:xfrm>
          <a:prstGeom prst="rect">
            <a:avLst/>
          </a:prstGeom>
          <a:noFill/>
          <a:ln>
            <a:solidFill>
              <a:srgbClr val="00B0F0"/>
            </a:solidFill>
          </a:ln>
        </p:spPr>
        <p:txBody>
          <a:bodyPr wrap="square">
            <a:spAutoFit/>
          </a:bodyPr>
          <a:lstStyle/>
          <a:p>
            <a:r>
              <a:rPr lang="en-GB" b="1" dirty="0"/>
              <a:t>Measuring Results</a:t>
            </a:r>
          </a:p>
          <a:p>
            <a:r>
              <a:rPr lang="en-GB" dirty="0"/>
              <a:t>The most common means of measuring personality is through self-report surveys in which individuals evaluate themselves on a series of factors, such as “I worry a lot about the future.” In general, when people know their personality scores are going to be used for hiring decisions, they rate themselves as about half a standard deviation more conscientious and emotionally stable than if they are taking the test to learn more about themselves. Another problem is accuracy; for example, a candidate who is in a bad mood when taking a survey may very well receive inaccurate scores.</a:t>
            </a:r>
          </a:p>
        </p:txBody>
      </p:sp>
      <p:sp>
        <p:nvSpPr>
          <p:cNvPr id="7" name="TextBox 6">
            <a:extLst>
              <a:ext uri="{FF2B5EF4-FFF2-40B4-BE49-F238E27FC236}">
                <a16:creationId xmlns:a16="http://schemas.microsoft.com/office/drawing/2014/main" id="{4661D901-5B57-6760-CCE5-0F21074ED7F9}"/>
              </a:ext>
            </a:extLst>
          </p:cNvPr>
          <p:cNvSpPr txBox="1"/>
          <p:nvPr/>
        </p:nvSpPr>
        <p:spPr>
          <a:xfrm>
            <a:off x="789709" y="3619330"/>
            <a:ext cx="10208029" cy="2031325"/>
          </a:xfrm>
          <a:prstGeom prst="rect">
            <a:avLst/>
          </a:prstGeom>
          <a:noFill/>
          <a:ln>
            <a:solidFill>
              <a:srgbClr val="00B0F0"/>
            </a:solidFill>
          </a:ln>
        </p:spPr>
        <p:txBody>
          <a:bodyPr wrap="square">
            <a:spAutoFit/>
          </a:bodyPr>
          <a:lstStyle/>
          <a:p>
            <a:r>
              <a:rPr lang="en-GB" b="1" dirty="0"/>
              <a:t>Culture and Ratings</a:t>
            </a:r>
          </a:p>
          <a:p>
            <a:r>
              <a:rPr lang="en-GB" dirty="0"/>
              <a:t> Research indicates our culture influences the way we rate ourselves. People in individualistic countries like the United States and Australia trend toward self-enhancement, while people in collectivistic countries like Taiwan, China, and South Korea trend toward self-diminishment. Self-enhancement does not appear to harm a person’s career in individualistic countries, but it does in collectivist countries, where humility is valued. Interestingly, underrating (self-diminishment) may harm a person’s career in both collectivistic and individualistic communities.</a:t>
            </a:r>
          </a:p>
        </p:txBody>
      </p:sp>
    </p:spTree>
    <p:extLst>
      <p:ext uri="{BB962C8B-B14F-4D97-AF65-F5344CB8AC3E}">
        <p14:creationId xmlns:p14="http://schemas.microsoft.com/office/powerpoint/2010/main" val="96269955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29</a:t>
            </a:fld>
            <a:endParaRPr lang="en-US"/>
          </a:p>
        </p:txBody>
      </p:sp>
      <p:sp>
        <p:nvSpPr>
          <p:cNvPr id="3" name="TextBox 2">
            <a:extLst>
              <a:ext uri="{FF2B5EF4-FFF2-40B4-BE49-F238E27FC236}">
                <a16:creationId xmlns:a16="http://schemas.microsoft.com/office/drawing/2014/main" id="{EC430C3C-FCBB-90A4-2CA7-590E990CE65D}"/>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en-GB" sz="2000" b="1" dirty="0">
                <a:latin typeface="Tajawal Medium" panose="00000600000000000000" pitchFamily="2" charset="-78"/>
                <a:cs typeface="Tajawal Medium" panose="00000600000000000000" pitchFamily="2" charset="-78"/>
              </a:rPr>
              <a:t>9</a:t>
            </a:r>
            <a:endParaRPr lang="en-US" sz="2000" b="1" dirty="0">
              <a:latin typeface="Tajawal Medium" panose="00000600000000000000" pitchFamily="2" charset="-78"/>
              <a:cs typeface="Tajawal Medium" panose="00000600000000000000" pitchFamily="2" charset="-78"/>
            </a:endParaRPr>
          </a:p>
        </p:txBody>
      </p:sp>
      <p:sp>
        <p:nvSpPr>
          <p:cNvPr id="2" name="TextBox 1">
            <a:extLst>
              <a:ext uri="{FF2B5EF4-FFF2-40B4-BE49-F238E27FC236}">
                <a16:creationId xmlns:a16="http://schemas.microsoft.com/office/drawing/2014/main" id="{9409EEE3-B2E5-C069-2986-596A92E36C41}"/>
              </a:ext>
            </a:extLst>
          </p:cNvPr>
          <p:cNvSpPr txBox="1"/>
          <p:nvPr/>
        </p:nvSpPr>
        <p:spPr>
          <a:xfrm>
            <a:off x="2847110" y="310237"/>
            <a:ext cx="6093228" cy="523220"/>
          </a:xfrm>
          <a:prstGeom prst="rect">
            <a:avLst/>
          </a:prstGeom>
          <a:noFill/>
        </p:spPr>
        <p:txBody>
          <a:bodyPr wrap="square">
            <a:spAutoFit/>
          </a:bodyPr>
          <a:lstStyle/>
          <a:p>
            <a:r>
              <a:rPr lang="en-GB" sz="2800" b="1" dirty="0">
                <a:solidFill>
                  <a:schemeClr val="accent6">
                    <a:lumMod val="60000"/>
                    <a:lumOff val="40000"/>
                  </a:schemeClr>
                </a:solidFill>
              </a:rPr>
              <a:t> Personality and Values</a:t>
            </a:r>
          </a:p>
        </p:txBody>
      </p:sp>
      <p:sp>
        <p:nvSpPr>
          <p:cNvPr id="5" name="TextBox 4">
            <a:extLst>
              <a:ext uri="{FF2B5EF4-FFF2-40B4-BE49-F238E27FC236}">
                <a16:creationId xmlns:a16="http://schemas.microsoft.com/office/drawing/2014/main" id="{66C752D0-9003-EE87-6A20-2A4849C67032}"/>
              </a:ext>
            </a:extLst>
          </p:cNvPr>
          <p:cNvSpPr txBox="1"/>
          <p:nvPr/>
        </p:nvSpPr>
        <p:spPr>
          <a:xfrm>
            <a:off x="1008611" y="1651141"/>
            <a:ext cx="10174778" cy="3555717"/>
          </a:xfrm>
          <a:prstGeom prst="rect">
            <a:avLst/>
          </a:prstGeom>
          <a:noFill/>
          <a:ln>
            <a:solidFill>
              <a:schemeClr val="bg1"/>
            </a:solidFill>
          </a:ln>
        </p:spPr>
        <p:txBody>
          <a:bodyPr wrap="square">
            <a:spAutoFit/>
          </a:bodyPr>
          <a:lstStyle/>
          <a:p>
            <a:pPr algn="just">
              <a:lnSpc>
                <a:spcPct val="150000"/>
              </a:lnSpc>
            </a:pPr>
            <a:r>
              <a:rPr lang="en-GB" sz="1900" b="1" dirty="0"/>
              <a:t>Self-Reports and Observer-Ratings</a:t>
            </a:r>
          </a:p>
          <a:p>
            <a:pPr algn="just">
              <a:lnSpc>
                <a:spcPct val="150000"/>
              </a:lnSpc>
            </a:pPr>
            <a:r>
              <a:rPr lang="en-GB" sz="1900" dirty="0"/>
              <a:t>Observer-ratings surveys provide an independent assessment of personality. Here, a </a:t>
            </a:r>
            <a:r>
              <a:rPr lang="en-GB" sz="1900" dirty="0" err="1"/>
              <a:t>coworker</a:t>
            </a:r>
            <a:r>
              <a:rPr lang="en-GB" sz="1900" dirty="0"/>
              <a:t> or another observer does the rating. Though the results of self-reports and observer-ratings surveys are strongly correlated, research suggests observer-ratings surveys predict job success more than self-ratings alone. However, each can tell us something unique about an individual’s </a:t>
            </a:r>
            <a:r>
              <a:rPr lang="en-GB" sz="1900" dirty="0" err="1"/>
              <a:t>behavior</a:t>
            </a:r>
            <a:r>
              <a:rPr lang="en-GB" sz="1900" dirty="0"/>
              <a:t>, so a combination of self-reports and observer-ratings predicts performance better than any one type of information. The implication is clear: Use both self-reports and observers-ratings (per SS) of personality when making important employment decisions.</a:t>
            </a:r>
          </a:p>
        </p:txBody>
      </p:sp>
    </p:spTree>
    <p:extLst>
      <p:ext uri="{BB962C8B-B14F-4D97-AF65-F5344CB8AC3E}">
        <p14:creationId xmlns:p14="http://schemas.microsoft.com/office/powerpoint/2010/main" val="390291488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30</a:t>
            </a:fld>
            <a:endParaRPr lang="en-US"/>
          </a:p>
        </p:txBody>
      </p:sp>
      <p:sp>
        <p:nvSpPr>
          <p:cNvPr id="3" name="TextBox 2">
            <a:extLst>
              <a:ext uri="{FF2B5EF4-FFF2-40B4-BE49-F238E27FC236}">
                <a16:creationId xmlns:a16="http://schemas.microsoft.com/office/drawing/2014/main" id="{EC430C3C-FCBB-90A4-2CA7-590E990CE65D}"/>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en-GB" sz="2000" b="1" dirty="0">
                <a:latin typeface="Tajawal Medium" panose="00000600000000000000" pitchFamily="2" charset="-78"/>
                <a:cs typeface="Tajawal Medium" panose="00000600000000000000" pitchFamily="2" charset="-78"/>
              </a:rPr>
              <a:t>9</a:t>
            </a:r>
            <a:endParaRPr lang="en-US" sz="2000" b="1" dirty="0">
              <a:latin typeface="Tajawal Medium" panose="00000600000000000000" pitchFamily="2" charset="-78"/>
              <a:cs typeface="Tajawal Medium" panose="00000600000000000000" pitchFamily="2" charset="-78"/>
            </a:endParaRPr>
          </a:p>
        </p:txBody>
      </p:sp>
      <p:sp>
        <p:nvSpPr>
          <p:cNvPr id="2" name="TextBox 1">
            <a:extLst>
              <a:ext uri="{FF2B5EF4-FFF2-40B4-BE49-F238E27FC236}">
                <a16:creationId xmlns:a16="http://schemas.microsoft.com/office/drawing/2014/main" id="{ACEE59BF-7B7F-1457-3E0D-5AD09C6C2D1F}"/>
              </a:ext>
            </a:extLst>
          </p:cNvPr>
          <p:cNvSpPr txBox="1"/>
          <p:nvPr/>
        </p:nvSpPr>
        <p:spPr>
          <a:xfrm>
            <a:off x="2847110" y="310237"/>
            <a:ext cx="6093228" cy="523220"/>
          </a:xfrm>
          <a:prstGeom prst="rect">
            <a:avLst/>
          </a:prstGeom>
          <a:noFill/>
        </p:spPr>
        <p:txBody>
          <a:bodyPr wrap="square">
            <a:spAutoFit/>
          </a:bodyPr>
          <a:lstStyle/>
          <a:p>
            <a:r>
              <a:rPr lang="en-GB" sz="2800" b="1" dirty="0">
                <a:solidFill>
                  <a:schemeClr val="accent6">
                    <a:lumMod val="60000"/>
                    <a:lumOff val="40000"/>
                  </a:schemeClr>
                </a:solidFill>
              </a:rPr>
              <a:t> Personality and Values</a:t>
            </a:r>
          </a:p>
        </p:txBody>
      </p:sp>
      <p:sp>
        <p:nvSpPr>
          <p:cNvPr id="5" name="TextBox 4">
            <a:extLst>
              <a:ext uri="{FF2B5EF4-FFF2-40B4-BE49-F238E27FC236}">
                <a16:creationId xmlns:a16="http://schemas.microsoft.com/office/drawing/2014/main" id="{51D4D3E1-FC86-DB28-C6F0-4E3BCD032840}"/>
              </a:ext>
            </a:extLst>
          </p:cNvPr>
          <p:cNvSpPr txBox="1"/>
          <p:nvPr/>
        </p:nvSpPr>
        <p:spPr>
          <a:xfrm>
            <a:off x="346364" y="1272304"/>
            <a:ext cx="11424458" cy="3139321"/>
          </a:xfrm>
          <a:prstGeom prst="rect">
            <a:avLst/>
          </a:prstGeom>
          <a:noFill/>
          <a:ln>
            <a:solidFill>
              <a:schemeClr val="accent1">
                <a:lumMod val="40000"/>
                <a:lumOff val="60000"/>
              </a:schemeClr>
            </a:solidFill>
          </a:ln>
        </p:spPr>
        <p:txBody>
          <a:bodyPr wrap="square">
            <a:spAutoFit/>
          </a:bodyPr>
          <a:lstStyle/>
          <a:p>
            <a:r>
              <a:rPr lang="en-GB" b="1" dirty="0"/>
              <a:t>Personality Determinants</a:t>
            </a:r>
          </a:p>
          <a:p>
            <a:pPr algn="just"/>
            <a:r>
              <a:rPr lang="en-GB" dirty="0"/>
              <a:t>An early debate </a:t>
            </a:r>
            <a:r>
              <a:rPr lang="en-GB" dirty="0" err="1"/>
              <a:t>centered</a:t>
            </a:r>
            <a:r>
              <a:rPr lang="en-GB" dirty="0"/>
              <a:t> on whether an individual’s personality is the result of heredity or environment. Personality appears to be a result of both; however, research tends to support the importance of heredity over environment. Heredity refers to factors determined at conception. Physical stature, facial features, gender, temperament, muscle composition and reflexes, energy level, and biological rhythms are either completely or substantially influenced by parentage—by your biological parents’ genetic, physiological, and inherent psychological makeup. The heredity approach argues that the ultimate explanation of an individual’s personality is the molecular structure of the genes, located on the chromosomes. This is not to suggest that personality never changes. For example, people’s scores on dependability tend to increase over time, as when young adults start families and establish careers. Personality is also more changeable in adolescence and more stable among adults. However, strong individual differences in dependability remain; everyone tends to change by about the same amount, so their rank order stays roughly the same.</a:t>
            </a:r>
          </a:p>
        </p:txBody>
      </p:sp>
      <p:sp>
        <p:nvSpPr>
          <p:cNvPr id="6" name="TextBox 5">
            <a:extLst>
              <a:ext uri="{FF2B5EF4-FFF2-40B4-BE49-F238E27FC236}">
                <a16:creationId xmlns:a16="http://schemas.microsoft.com/office/drawing/2014/main" id="{9801165B-9B8A-810D-710F-D0CD96F222D5}"/>
              </a:ext>
            </a:extLst>
          </p:cNvPr>
          <p:cNvSpPr txBox="1"/>
          <p:nvPr/>
        </p:nvSpPr>
        <p:spPr>
          <a:xfrm>
            <a:off x="1745674" y="5265247"/>
            <a:ext cx="10062556" cy="923330"/>
          </a:xfrm>
          <a:prstGeom prst="rect">
            <a:avLst/>
          </a:prstGeom>
          <a:noFill/>
          <a:ln>
            <a:solidFill>
              <a:schemeClr val="accent1">
                <a:lumMod val="40000"/>
                <a:lumOff val="60000"/>
              </a:schemeClr>
            </a:solidFill>
          </a:ln>
        </p:spPr>
        <p:txBody>
          <a:bodyPr wrap="square">
            <a:spAutoFit/>
          </a:bodyPr>
          <a:lstStyle/>
          <a:p>
            <a:r>
              <a:rPr lang="en-GB" b="1" dirty="0"/>
              <a:t>Personality Frameworks: </a:t>
            </a:r>
            <a:r>
              <a:rPr lang="en-GB" dirty="0"/>
              <a:t>Throughout history, people have sought to understand what makes individuals behave in myriad ways. Many of our </a:t>
            </a:r>
            <a:r>
              <a:rPr lang="en-GB" dirty="0" err="1"/>
              <a:t>behaviors</a:t>
            </a:r>
            <a:r>
              <a:rPr lang="en-GB" dirty="0"/>
              <a:t> stem from our personalities, so understanding the components of personality helps us predict </a:t>
            </a:r>
            <a:r>
              <a:rPr lang="en-GB" dirty="0" err="1"/>
              <a:t>behavior</a:t>
            </a:r>
            <a:r>
              <a:rPr lang="en-GB" dirty="0"/>
              <a:t>. </a:t>
            </a:r>
          </a:p>
        </p:txBody>
      </p:sp>
      <p:sp>
        <p:nvSpPr>
          <p:cNvPr id="8" name="TextBox 7">
            <a:extLst>
              <a:ext uri="{FF2B5EF4-FFF2-40B4-BE49-F238E27FC236}">
                <a16:creationId xmlns:a16="http://schemas.microsoft.com/office/drawing/2014/main" id="{EA63505C-2B0F-F818-DF45-973A36CEC9E9}"/>
              </a:ext>
            </a:extLst>
          </p:cNvPr>
          <p:cNvSpPr txBox="1"/>
          <p:nvPr/>
        </p:nvSpPr>
        <p:spPr>
          <a:xfrm>
            <a:off x="383771" y="4627362"/>
            <a:ext cx="11424458" cy="369332"/>
          </a:xfrm>
          <a:prstGeom prst="rect">
            <a:avLst/>
          </a:prstGeom>
          <a:noFill/>
          <a:ln>
            <a:solidFill>
              <a:schemeClr val="accent1">
                <a:lumMod val="40000"/>
                <a:lumOff val="60000"/>
              </a:schemeClr>
            </a:solidFill>
          </a:ln>
        </p:spPr>
        <p:txBody>
          <a:bodyPr wrap="square">
            <a:spAutoFit/>
          </a:bodyPr>
          <a:lstStyle/>
          <a:p>
            <a:r>
              <a:rPr lang="en-GB" b="1" dirty="0"/>
              <a:t>Heredity: </a:t>
            </a:r>
            <a:r>
              <a:rPr lang="en-GB" dirty="0"/>
              <a:t>Factors determined at conception; one’s biological, physiological, and inherent psychological makeup.</a:t>
            </a:r>
          </a:p>
        </p:txBody>
      </p:sp>
    </p:spTree>
    <p:extLst>
      <p:ext uri="{BB962C8B-B14F-4D97-AF65-F5344CB8AC3E}">
        <p14:creationId xmlns:p14="http://schemas.microsoft.com/office/powerpoint/2010/main" val="167976595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31</a:t>
            </a:fld>
            <a:endParaRPr lang="en-US"/>
          </a:p>
        </p:txBody>
      </p:sp>
      <p:sp>
        <p:nvSpPr>
          <p:cNvPr id="3" name="TextBox 2">
            <a:extLst>
              <a:ext uri="{FF2B5EF4-FFF2-40B4-BE49-F238E27FC236}">
                <a16:creationId xmlns:a16="http://schemas.microsoft.com/office/drawing/2014/main" id="{EC430C3C-FCBB-90A4-2CA7-590E990CE65D}"/>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en-GB" sz="2000" b="1" dirty="0">
                <a:latin typeface="Tajawal Medium" panose="00000600000000000000" pitchFamily="2" charset="-78"/>
                <a:cs typeface="Tajawal Medium" panose="00000600000000000000" pitchFamily="2" charset="-78"/>
              </a:rPr>
              <a:t>9</a:t>
            </a:r>
            <a:endParaRPr lang="en-US" sz="2000" b="1" dirty="0">
              <a:latin typeface="Tajawal Medium" panose="00000600000000000000" pitchFamily="2" charset="-78"/>
              <a:cs typeface="Tajawal Medium" panose="00000600000000000000" pitchFamily="2" charset="-78"/>
            </a:endParaRPr>
          </a:p>
        </p:txBody>
      </p:sp>
      <p:sp>
        <p:nvSpPr>
          <p:cNvPr id="5" name="TextBox 4">
            <a:extLst>
              <a:ext uri="{FF2B5EF4-FFF2-40B4-BE49-F238E27FC236}">
                <a16:creationId xmlns:a16="http://schemas.microsoft.com/office/drawing/2014/main" id="{695FE448-BDE6-BB0A-436C-8E42FAA8C3C1}"/>
              </a:ext>
            </a:extLst>
          </p:cNvPr>
          <p:cNvSpPr txBox="1"/>
          <p:nvPr/>
        </p:nvSpPr>
        <p:spPr>
          <a:xfrm>
            <a:off x="2813859" y="143588"/>
            <a:ext cx="6093228" cy="671851"/>
          </a:xfrm>
          <a:prstGeom prst="rect">
            <a:avLst/>
          </a:prstGeom>
          <a:noFill/>
        </p:spPr>
        <p:txBody>
          <a:bodyPr wrap="square">
            <a:spAutoFit/>
          </a:bodyPr>
          <a:lstStyle/>
          <a:p>
            <a:pPr>
              <a:lnSpc>
                <a:spcPct val="150000"/>
              </a:lnSpc>
            </a:pPr>
            <a:r>
              <a:rPr lang="en-GB" sz="2800" b="1" dirty="0">
                <a:solidFill>
                  <a:schemeClr val="accent4">
                    <a:lumMod val="20000"/>
                    <a:lumOff val="80000"/>
                  </a:schemeClr>
                </a:solidFill>
              </a:rPr>
              <a:t>The Myers-Briggs Type Indicator</a:t>
            </a:r>
          </a:p>
        </p:txBody>
      </p:sp>
      <p:sp>
        <p:nvSpPr>
          <p:cNvPr id="9" name="TextBox 8">
            <a:extLst>
              <a:ext uri="{FF2B5EF4-FFF2-40B4-BE49-F238E27FC236}">
                <a16:creationId xmlns:a16="http://schemas.microsoft.com/office/drawing/2014/main" id="{9AAAA509-9E2F-12FE-2564-49AF4FB50D2B}"/>
              </a:ext>
            </a:extLst>
          </p:cNvPr>
          <p:cNvSpPr txBox="1"/>
          <p:nvPr/>
        </p:nvSpPr>
        <p:spPr>
          <a:xfrm>
            <a:off x="346364" y="1323737"/>
            <a:ext cx="11845636" cy="4247317"/>
          </a:xfrm>
          <a:prstGeom prst="rect">
            <a:avLst/>
          </a:prstGeom>
          <a:noFill/>
        </p:spPr>
        <p:txBody>
          <a:bodyPr wrap="square">
            <a:spAutoFit/>
          </a:bodyPr>
          <a:lstStyle/>
          <a:p>
            <a:r>
              <a:rPr lang="en-GB" b="1" dirty="0"/>
              <a:t>The Myers-Briggs Type Indicator</a:t>
            </a:r>
          </a:p>
          <a:p>
            <a:r>
              <a:rPr lang="en-GB" dirty="0"/>
              <a:t>The Myers-Briggs Type Indicator (MBTI) is the most widely used personality-assessment instrument in the world.12 It is a 100-question personality test that asks people how they usually feel or act in situations. Respondents are classified as extraverted or introverted (E or I), sensing or intuitive (S or N), thinking or feeling (T or F), and judging or perceiving (J or P):</a:t>
            </a:r>
          </a:p>
          <a:p>
            <a:r>
              <a:rPr lang="en-GB" b="1" dirty="0"/>
              <a:t>Myers-Briggs Type Indicator (MBTI)</a:t>
            </a:r>
          </a:p>
          <a:p>
            <a:r>
              <a:rPr lang="en-GB" dirty="0"/>
              <a:t>A personality test that taps 4 characteristics and classifies people into 1 of 16 personality types.</a:t>
            </a:r>
          </a:p>
          <a:p>
            <a:endParaRPr lang="en-GB" dirty="0"/>
          </a:p>
          <a:p>
            <a:r>
              <a:rPr lang="en-GB" dirty="0"/>
              <a:t>- Extraverted (E) versus Introverted (I). Extraverted individuals are outgoing, sociable, and assertive. Introverts are quiet and shy.</a:t>
            </a:r>
          </a:p>
          <a:p>
            <a:r>
              <a:rPr lang="en-GB" dirty="0"/>
              <a:t>- Sensing (s) versus Intuitive (N). Sensing types are practical and prefer routine and order, and they focus on details. </a:t>
            </a:r>
            <a:r>
              <a:rPr lang="en-GB" dirty="0" err="1"/>
              <a:t>Intuitives</a:t>
            </a:r>
            <a:r>
              <a:rPr lang="en-GB" dirty="0"/>
              <a:t> rely on unconscious processes and look at the “big picture.”</a:t>
            </a:r>
          </a:p>
          <a:p>
            <a:r>
              <a:rPr lang="en-GB" dirty="0"/>
              <a:t>- Thinking (T) versus Feeling (F). Thinking types use reason and logic to handle problems. Feeling types rely on their personal values and emotions.</a:t>
            </a:r>
          </a:p>
          <a:p>
            <a:r>
              <a:rPr lang="en-GB" dirty="0"/>
              <a:t>- Judging (J) versus Perceiving (P). Judging types want control and prefer order and structure. Perceiving types are flexible and spontaneous.</a:t>
            </a:r>
          </a:p>
        </p:txBody>
      </p:sp>
    </p:spTree>
    <p:extLst>
      <p:ext uri="{BB962C8B-B14F-4D97-AF65-F5344CB8AC3E}">
        <p14:creationId xmlns:p14="http://schemas.microsoft.com/office/powerpoint/2010/main" val="64370323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32</a:t>
            </a:fld>
            <a:endParaRPr lang="en-US"/>
          </a:p>
        </p:txBody>
      </p:sp>
      <p:sp>
        <p:nvSpPr>
          <p:cNvPr id="3" name="TextBox 2">
            <a:extLst>
              <a:ext uri="{FF2B5EF4-FFF2-40B4-BE49-F238E27FC236}">
                <a16:creationId xmlns:a16="http://schemas.microsoft.com/office/drawing/2014/main" id="{EC430C3C-FCBB-90A4-2CA7-590E990CE65D}"/>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en-GB" sz="2000" b="1" dirty="0">
                <a:latin typeface="Tajawal Medium" panose="00000600000000000000" pitchFamily="2" charset="-78"/>
                <a:cs typeface="Tajawal Medium" panose="00000600000000000000" pitchFamily="2" charset="-78"/>
              </a:rPr>
              <a:t>9</a:t>
            </a:r>
            <a:endParaRPr lang="en-US" sz="2000" b="1" dirty="0">
              <a:latin typeface="Tajawal Medium" panose="00000600000000000000" pitchFamily="2" charset="-78"/>
              <a:cs typeface="Tajawal Medium" panose="00000600000000000000" pitchFamily="2" charset="-78"/>
            </a:endParaRPr>
          </a:p>
        </p:txBody>
      </p:sp>
      <p:sp>
        <p:nvSpPr>
          <p:cNvPr id="2" name="TextBox 1">
            <a:extLst>
              <a:ext uri="{FF2B5EF4-FFF2-40B4-BE49-F238E27FC236}">
                <a16:creationId xmlns:a16="http://schemas.microsoft.com/office/drawing/2014/main" id="{4CAE6AD9-6448-E10B-5040-F34AB9AA61C0}"/>
              </a:ext>
            </a:extLst>
          </p:cNvPr>
          <p:cNvSpPr txBox="1"/>
          <p:nvPr/>
        </p:nvSpPr>
        <p:spPr>
          <a:xfrm>
            <a:off x="2813859" y="143588"/>
            <a:ext cx="6093228" cy="671851"/>
          </a:xfrm>
          <a:prstGeom prst="rect">
            <a:avLst/>
          </a:prstGeom>
          <a:noFill/>
        </p:spPr>
        <p:txBody>
          <a:bodyPr wrap="square">
            <a:spAutoFit/>
          </a:bodyPr>
          <a:lstStyle/>
          <a:p>
            <a:pPr>
              <a:lnSpc>
                <a:spcPct val="150000"/>
              </a:lnSpc>
            </a:pPr>
            <a:r>
              <a:rPr lang="en-GB" sz="2800" b="1" dirty="0">
                <a:solidFill>
                  <a:schemeClr val="accent4">
                    <a:lumMod val="20000"/>
                    <a:lumOff val="80000"/>
                  </a:schemeClr>
                </a:solidFill>
              </a:rPr>
              <a:t>The Myers-Briggs Type Indicator</a:t>
            </a:r>
          </a:p>
        </p:txBody>
      </p:sp>
      <p:sp>
        <p:nvSpPr>
          <p:cNvPr id="5" name="TextBox 4">
            <a:extLst>
              <a:ext uri="{FF2B5EF4-FFF2-40B4-BE49-F238E27FC236}">
                <a16:creationId xmlns:a16="http://schemas.microsoft.com/office/drawing/2014/main" id="{23F126F4-2803-72F2-F674-84A3D1ACD1EA}"/>
              </a:ext>
            </a:extLst>
          </p:cNvPr>
          <p:cNvSpPr txBox="1"/>
          <p:nvPr/>
        </p:nvSpPr>
        <p:spPr>
          <a:xfrm>
            <a:off x="861253" y="1443841"/>
            <a:ext cx="10636203" cy="3970318"/>
          </a:xfrm>
          <a:prstGeom prst="rect">
            <a:avLst/>
          </a:prstGeom>
          <a:noFill/>
        </p:spPr>
        <p:txBody>
          <a:bodyPr wrap="square">
            <a:spAutoFit/>
          </a:bodyPr>
          <a:lstStyle/>
          <a:p>
            <a:pPr algn="just"/>
            <a:r>
              <a:rPr lang="en-GB" dirty="0"/>
              <a:t>The MBTI describes personality types by identifying one trait from each of the four pairs. For example, Introverted/Intuitive/Thinking/Judging people (INTJs) are visionaries with original minds and great drive. They are </a:t>
            </a:r>
            <a:r>
              <a:rPr lang="en-GB" dirty="0" err="1"/>
              <a:t>skeptical</a:t>
            </a:r>
            <a:r>
              <a:rPr lang="en-GB" dirty="0"/>
              <a:t>, critical, independent, determined, and often stubborn. ENFJs are natural teachers and leaders. They are relational, motivational, intuitive, idealistic, ethical, and kind. ESTJs are organizers. They are realistic, logical, analytical, and decisive, perfect for business or mechanics. The ENTP type is innovative, individualistic, versatile, and attracted to entrepreneurial ideas. This person tends to be resourceful in solving challenging problems but may neglect routine assignments.</a:t>
            </a:r>
          </a:p>
          <a:p>
            <a:pPr algn="just"/>
            <a:endParaRPr lang="en-GB" dirty="0"/>
          </a:p>
          <a:p>
            <a:pPr algn="just"/>
            <a:r>
              <a:rPr lang="en-GB" dirty="0"/>
              <a:t>One problem with the MBTI is that the model forces a person into one type or another; that is, you’re either introverted or extraverted. There is no in-between. Another problem is with the reliability of the measure: When people retake the assessment, they often receive different results. An additional problem is in the difficulty of interpretation. There are levels of importance for each of the MBTI facets, and separate meanings for certain combinations of facets, all of which require trained interpretation that can leave room for error. Finally, results from the MBTI tend to be unrelated to job performance.</a:t>
            </a:r>
          </a:p>
        </p:txBody>
      </p:sp>
    </p:spTree>
    <p:extLst>
      <p:ext uri="{BB962C8B-B14F-4D97-AF65-F5344CB8AC3E}">
        <p14:creationId xmlns:p14="http://schemas.microsoft.com/office/powerpoint/2010/main" val="334821808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33</a:t>
            </a:fld>
            <a:endParaRPr lang="en-US"/>
          </a:p>
        </p:txBody>
      </p:sp>
      <p:sp>
        <p:nvSpPr>
          <p:cNvPr id="3" name="TextBox 2">
            <a:extLst>
              <a:ext uri="{FF2B5EF4-FFF2-40B4-BE49-F238E27FC236}">
                <a16:creationId xmlns:a16="http://schemas.microsoft.com/office/drawing/2014/main" id="{EC430C3C-FCBB-90A4-2CA7-590E990CE65D}"/>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en-GB" sz="2000" b="1" dirty="0">
                <a:latin typeface="Tajawal Medium" panose="00000600000000000000" pitchFamily="2" charset="-78"/>
                <a:cs typeface="Tajawal Medium" panose="00000600000000000000" pitchFamily="2" charset="-78"/>
              </a:rPr>
              <a:t>9</a:t>
            </a:r>
            <a:endParaRPr lang="en-US" sz="2000" b="1" dirty="0">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AEF8D274-3199-BF08-C1FB-4C0ED1E4A94F}"/>
              </a:ext>
            </a:extLst>
          </p:cNvPr>
          <p:cNvSpPr txBox="1"/>
          <p:nvPr/>
        </p:nvSpPr>
        <p:spPr>
          <a:xfrm>
            <a:off x="539645" y="1402305"/>
            <a:ext cx="10972799" cy="1477328"/>
          </a:xfrm>
          <a:prstGeom prst="rect">
            <a:avLst/>
          </a:prstGeom>
          <a:noFill/>
          <a:ln>
            <a:solidFill>
              <a:schemeClr val="accent1"/>
            </a:solidFill>
          </a:ln>
        </p:spPr>
        <p:txBody>
          <a:bodyPr wrap="square">
            <a:spAutoFit/>
          </a:bodyPr>
          <a:lstStyle/>
          <a:p>
            <a:r>
              <a:rPr lang="en-GB" b="1" dirty="0"/>
              <a:t>Personality and Situations</a:t>
            </a:r>
          </a:p>
          <a:p>
            <a:r>
              <a:rPr lang="en-GB" dirty="0"/>
              <a:t>Earlier we discussed how research shows heredity is more important than the environment in developing our personalities. The environment is not irrelevant, though. Some personality traits tend to be effective in almost any environment or situation. However, we are learning that the effect of particular traits on </a:t>
            </a:r>
            <a:r>
              <a:rPr lang="en-GB" dirty="0" err="1"/>
              <a:t>behavior</a:t>
            </a:r>
            <a:r>
              <a:rPr lang="en-GB" dirty="0"/>
              <a:t> depends on the situation. Two theoretical frameworks, situation strength and trait activation, help explain how this works.</a:t>
            </a:r>
          </a:p>
        </p:txBody>
      </p:sp>
      <p:sp>
        <p:nvSpPr>
          <p:cNvPr id="6" name="TextBox 5">
            <a:extLst>
              <a:ext uri="{FF2B5EF4-FFF2-40B4-BE49-F238E27FC236}">
                <a16:creationId xmlns:a16="http://schemas.microsoft.com/office/drawing/2014/main" id="{F0DAC736-BA5B-F4C9-27B8-148BF6E2C19F}"/>
              </a:ext>
            </a:extLst>
          </p:cNvPr>
          <p:cNvSpPr txBox="1"/>
          <p:nvPr/>
        </p:nvSpPr>
        <p:spPr>
          <a:xfrm>
            <a:off x="3046751" y="310237"/>
            <a:ext cx="6093500" cy="461665"/>
          </a:xfrm>
          <a:prstGeom prst="rect">
            <a:avLst/>
          </a:prstGeom>
          <a:noFill/>
        </p:spPr>
        <p:txBody>
          <a:bodyPr wrap="square">
            <a:spAutoFit/>
          </a:bodyPr>
          <a:lstStyle/>
          <a:p>
            <a:r>
              <a:rPr lang="en-GB" sz="2400" b="1" dirty="0">
                <a:solidFill>
                  <a:schemeClr val="bg1">
                    <a:lumMod val="85000"/>
                  </a:schemeClr>
                </a:solidFill>
              </a:rPr>
              <a:t>Personality and Situations</a:t>
            </a:r>
          </a:p>
        </p:txBody>
      </p:sp>
      <p:sp>
        <p:nvSpPr>
          <p:cNvPr id="8" name="TextBox 7">
            <a:extLst>
              <a:ext uri="{FF2B5EF4-FFF2-40B4-BE49-F238E27FC236}">
                <a16:creationId xmlns:a16="http://schemas.microsoft.com/office/drawing/2014/main" id="{87EEB05F-0151-4569-4D67-FBCC1EC68230}"/>
              </a:ext>
            </a:extLst>
          </p:cNvPr>
          <p:cNvSpPr txBox="1"/>
          <p:nvPr/>
        </p:nvSpPr>
        <p:spPr>
          <a:xfrm>
            <a:off x="539646" y="3093077"/>
            <a:ext cx="10972798" cy="1200329"/>
          </a:xfrm>
          <a:prstGeom prst="rect">
            <a:avLst/>
          </a:prstGeom>
          <a:noFill/>
          <a:ln>
            <a:solidFill>
              <a:schemeClr val="accent1"/>
            </a:solidFill>
          </a:ln>
        </p:spPr>
        <p:txBody>
          <a:bodyPr wrap="square">
            <a:spAutoFit/>
          </a:bodyPr>
          <a:lstStyle/>
          <a:p>
            <a:r>
              <a:rPr lang="en-GB" dirty="0"/>
              <a:t>Situation Strength Theory</a:t>
            </a:r>
          </a:p>
          <a:p>
            <a:r>
              <a:rPr lang="en-GB" dirty="0"/>
              <a:t>Imagine you are in a meeting with your department. How likely are you to walk out, shout at a colleague, or turn your back on everyone? Probably highly unlikely. Now imagine working from home. You might work in your </a:t>
            </a:r>
            <a:r>
              <a:rPr lang="en-GB" dirty="0" err="1"/>
              <a:t>pajamas</a:t>
            </a:r>
            <a:r>
              <a:rPr lang="en-GB" dirty="0"/>
              <a:t>, listen to loud music, or take a catnap.</a:t>
            </a:r>
          </a:p>
        </p:txBody>
      </p:sp>
      <p:sp>
        <p:nvSpPr>
          <p:cNvPr id="10" name="TextBox 9">
            <a:extLst>
              <a:ext uri="{FF2B5EF4-FFF2-40B4-BE49-F238E27FC236}">
                <a16:creationId xmlns:a16="http://schemas.microsoft.com/office/drawing/2014/main" id="{5C7BE128-5449-52AF-3F1A-BB30EB2664E1}"/>
              </a:ext>
            </a:extLst>
          </p:cNvPr>
          <p:cNvSpPr txBox="1"/>
          <p:nvPr/>
        </p:nvSpPr>
        <p:spPr>
          <a:xfrm>
            <a:off x="1487773" y="4506850"/>
            <a:ext cx="10024671" cy="1754326"/>
          </a:xfrm>
          <a:prstGeom prst="rect">
            <a:avLst/>
          </a:prstGeom>
          <a:noFill/>
          <a:ln>
            <a:solidFill>
              <a:schemeClr val="accent1"/>
            </a:solidFill>
          </a:ln>
        </p:spPr>
        <p:txBody>
          <a:bodyPr wrap="square">
            <a:spAutoFit/>
          </a:bodyPr>
          <a:lstStyle/>
          <a:p>
            <a:r>
              <a:rPr lang="en-GB" dirty="0"/>
              <a:t>Situation strength theory proposes that the way personality translates into </a:t>
            </a:r>
            <a:r>
              <a:rPr lang="en-GB" dirty="0" err="1"/>
              <a:t>behavior</a:t>
            </a:r>
            <a:r>
              <a:rPr lang="en-GB" dirty="0"/>
              <a:t> depends on the strength of the situation. By situation strength, we mean the degree to which norms, cues, or standards dictate appropriate </a:t>
            </a:r>
            <a:r>
              <a:rPr lang="en-GB" dirty="0" err="1"/>
              <a:t>behavior</a:t>
            </a:r>
            <a:r>
              <a:rPr lang="en-GB" dirty="0"/>
              <a:t>. Strong situations show us what the right </a:t>
            </a:r>
            <a:r>
              <a:rPr lang="en-GB" dirty="0" err="1"/>
              <a:t>behavior</a:t>
            </a:r>
            <a:r>
              <a:rPr lang="en-GB" dirty="0"/>
              <a:t> is, pressure us to exhibit it, and discourage the wrong </a:t>
            </a:r>
            <a:r>
              <a:rPr lang="en-GB" dirty="0" err="1"/>
              <a:t>behavior</a:t>
            </a:r>
            <a:r>
              <a:rPr lang="en-GB" dirty="0"/>
              <a:t>. In weak situations, conversely, “anything goes,” and thus we are freer to express our personality in </a:t>
            </a:r>
            <a:r>
              <a:rPr lang="en-GB" dirty="0" err="1"/>
              <a:t>behavior</a:t>
            </a:r>
            <a:r>
              <a:rPr lang="en-GB" dirty="0"/>
              <a:t>. Personality traits better predict </a:t>
            </a:r>
            <a:r>
              <a:rPr lang="en-GB" dirty="0" err="1"/>
              <a:t>behavior</a:t>
            </a:r>
            <a:r>
              <a:rPr lang="en-GB" dirty="0"/>
              <a:t> in weak situations than in strong ones.</a:t>
            </a:r>
          </a:p>
        </p:txBody>
      </p:sp>
    </p:spTree>
    <p:extLst>
      <p:ext uri="{BB962C8B-B14F-4D97-AF65-F5344CB8AC3E}">
        <p14:creationId xmlns:p14="http://schemas.microsoft.com/office/powerpoint/2010/main" val="202946431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F5747CC-B0AD-9478-6272-3C85F34D8D63}"/>
              </a:ext>
            </a:extLst>
          </p:cNvPr>
          <p:cNvSpPr txBox="1"/>
          <p:nvPr/>
        </p:nvSpPr>
        <p:spPr>
          <a:xfrm>
            <a:off x="2911839" y="437426"/>
            <a:ext cx="6093500" cy="400110"/>
          </a:xfrm>
          <a:prstGeom prst="rect">
            <a:avLst/>
          </a:prstGeom>
          <a:noFill/>
        </p:spPr>
        <p:txBody>
          <a:bodyPr wrap="square">
            <a:spAutoFit/>
          </a:bodyPr>
          <a:lstStyle/>
          <a:p>
            <a:r>
              <a:rPr lang="en-GB" sz="2000" b="1" dirty="0">
                <a:solidFill>
                  <a:schemeClr val="bg1">
                    <a:lumMod val="85000"/>
                  </a:schemeClr>
                </a:solidFill>
              </a:rPr>
              <a:t>Situation strength theory</a:t>
            </a:r>
          </a:p>
        </p:txBody>
      </p:sp>
      <p:sp>
        <p:nvSpPr>
          <p:cNvPr id="6" name="TextBox 5">
            <a:extLst>
              <a:ext uri="{FF2B5EF4-FFF2-40B4-BE49-F238E27FC236}">
                <a16:creationId xmlns:a16="http://schemas.microsoft.com/office/drawing/2014/main" id="{C898BF60-C781-F1B9-0C91-7023FA46AFF7}"/>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en-GB" sz="2000" b="1" dirty="0">
                <a:latin typeface="Tajawal Medium" panose="00000600000000000000" pitchFamily="2" charset="-78"/>
                <a:cs typeface="Tajawal Medium" panose="00000600000000000000" pitchFamily="2" charset="-78"/>
              </a:rPr>
              <a:t>9</a:t>
            </a:r>
            <a:endParaRPr lang="en-US" sz="2000" b="1" dirty="0">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33F9EFD3-4A43-B459-0F65-0F4E7EAC5819}"/>
              </a:ext>
            </a:extLst>
          </p:cNvPr>
          <p:cNvSpPr txBox="1"/>
          <p:nvPr/>
        </p:nvSpPr>
        <p:spPr>
          <a:xfrm>
            <a:off x="704537" y="1609271"/>
            <a:ext cx="11047751" cy="3639458"/>
          </a:xfrm>
          <a:prstGeom prst="rect">
            <a:avLst/>
          </a:prstGeom>
          <a:noFill/>
        </p:spPr>
        <p:txBody>
          <a:bodyPr wrap="square">
            <a:spAutoFit/>
          </a:bodyPr>
          <a:lstStyle/>
          <a:p>
            <a:pPr algn="just"/>
            <a:r>
              <a:rPr lang="en-GB" b="1" dirty="0"/>
              <a:t>Situation strength theory</a:t>
            </a:r>
            <a:endParaRPr lang="en-GB" dirty="0"/>
          </a:p>
          <a:p>
            <a:pPr algn="just"/>
            <a:r>
              <a:rPr lang="en-GB" dirty="0"/>
              <a:t>A theory indicating that the way personality translates into </a:t>
            </a:r>
            <a:r>
              <a:rPr lang="en-GB" dirty="0" err="1"/>
              <a:t>behavior</a:t>
            </a:r>
            <a:r>
              <a:rPr lang="en-GB" dirty="0"/>
              <a:t> depends on the strength of the situation.</a:t>
            </a:r>
          </a:p>
          <a:p>
            <a:pPr algn="just"/>
            <a:endParaRPr lang="en-GB" sz="1050" dirty="0"/>
          </a:p>
          <a:p>
            <a:pPr algn="just"/>
            <a:r>
              <a:rPr lang="en-GB" b="1" dirty="0"/>
              <a:t>Components of Situation Strength</a:t>
            </a:r>
          </a:p>
          <a:p>
            <a:pPr algn="just"/>
            <a:r>
              <a:rPr lang="en-GB" dirty="0"/>
              <a:t>Researchers have </a:t>
            </a:r>
            <a:r>
              <a:rPr lang="en-GB" dirty="0" err="1"/>
              <a:t>analyzed</a:t>
            </a:r>
            <a:r>
              <a:rPr lang="en-GB" dirty="0"/>
              <a:t> situation strength in organizations in terms of four elements:</a:t>
            </a:r>
          </a:p>
          <a:p>
            <a:pPr algn="just"/>
            <a:endParaRPr lang="en-GB" sz="1100" dirty="0"/>
          </a:p>
          <a:p>
            <a:pPr algn="just"/>
            <a:r>
              <a:rPr lang="en-GB" b="1" dirty="0"/>
              <a:t>Clarity</a:t>
            </a:r>
            <a:r>
              <a:rPr lang="en-GB" dirty="0"/>
              <a:t>, or the degree to which cues about work duties and responsibilities are available and clear—jobs high in clarity produce strong situations because individuals can readily determine what to do. For example, the job of janitor probably provides higher clarity about each task than the job of nanny.</a:t>
            </a:r>
          </a:p>
          <a:p>
            <a:pPr algn="just"/>
            <a:endParaRPr lang="en-GB" dirty="0"/>
          </a:p>
          <a:p>
            <a:pPr algn="just"/>
            <a:r>
              <a:rPr lang="en-GB" b="1" dirty="0"/>
              <a:t>Consistency</a:t>
            </a:r>
            <a:r>
              <a:rPr lang="en-GB" dirty="0"/>
              <a:t>, or the extent to which cues regarding work duties and responsibilities are compatible with one another—jobs with high consistency represent strong situations because all the cues point toward the same desired </a:t>
            </a:r>
            <a:r>
              <a:rPr lang="en-GB" dirty="0" err="1"/>
              <a:t>behavior</a:t>
            </a:r>
            <a:r>
              <a:rPr lang="en-GB" dirty="0"/>
              <a:t>. The job of acute care nurse, for example, probably has higher consistency than the job of manager.</a:t>
            </a:r>
          </a:p>
          <a:p>
            <a:pPr algn="just"/>
            <a:endParaRPr lang="en-GB" sz="1100" dirty="0"/>
          </a:p>
        </p:txBody>
      </p:sp>
    </p:spTree>
    <p:extLst>
      <p:ext uri="{BB962C8B-B14F-4D97-AF65-F5344CB8AC3E}">
        <p14:creationId xmlns:p14="http://schemas.microsoft.com/office/powerpoint/2010/main" val="153995832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35</a:t>
            </a:fld>
            <a:endParaRPr lang="en-US"/>
          </a:p>
        </p:txBody>
      </p:sp>
      <p:sp>
        <p:nvSpPr>
          <p:cNvPr id="3" name="TextBox 2">
            <a:extLst>
              <a:ext uri="{FF2B5EF4-FFF2-40B4-BE49-F238E27FC236}">
                <a16:creationId xmlns:a16="http://schemas.microsoft.com/office/drawing/2014/main" id="{EC430C3C-FCBB-90A4-2CA7-590E990CE65D}"/>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en-GB" sz="2000" b="1" dirty="0">
                <a:latin typeface="Tajawal Medium" panose="00000600000000000000" pitchFamily="2" charset="-78"/>
                <a:cs typeface="Tajawal Medium" panose="00000600000000000000" pitchFamily="2" charset="-78"/>
              </a:rPr>
              <a:t>9</a:t>
            </a:r>
            <a:endParaRPr lang="en-US" sz="2000" b="1" dirty="0">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D33ECFA3-527B-D423-2548-89C8FB16372B}"/>
              </a:ext>
            </a:extLst>
          </p:cNvPr>
          <p:cNvSpPr txBox="1"/>
          <p:nvPr/>
        </p:nvSpPr>
        <p:spPr>
          <a:xfrm>
            <a:off x="694544" y="1293780"/>
            <a:ext cx="10802912" cy="2215991"/>
          </a:xfrm>
          <a:prstGeom prst="rect">
            <a:avLst/>
          </a:prstGeom>
          <a:noFill/>
          <a:ln>
            <a:solidFill>
              <a:schemeClr val="accent1"/>
            </a:solidFill>
          </a:ln>
        </p:spPr>
        <p:txBody>
          <a:bodyPr wrap="square">
            <a:spAutoFit/>
          </a:bodyPr>
          <a:lstStyle/>
          <a:p>
            <a:pPr algn="just"/>
            <a:r>
              <a:rPr lang="en-GB" b="1" dirty="0"/>
              <a:t>Constraints</a:t>
            </a:r>
            <a:r>
              <a:rPr lang="en-GB" dirty="0"/>
              <a:t>, or the extent to which individuals’ freedom to decide or act is limited by forces outside their control—jobs with many constraints represent strong situations because an individual has limited discretion. Bank examiner, for example, is probably a job with stronger constraints than forest ranger.</a:t>
            </a:r>
          </a:p>
          <a:p>
            <a:pPr algn="just"/>
            <a:endParaRPr lang="en-GB" sz="700" dirty="0"/>
          </a:p>
          <a:p>
            <a:pPr algn="just"/>
            <a:r>
              <a:rPr lang="en-GB" b="1" dirty="0"/>
              <a:t>Consequences</a:t>
            </a:r>
            <a:r>
              <a:rPr lang="en-GB" dirty="0"/>
              <a:t>, or the degree to which decisions or actions have important implications for the organization or its members, clients, supplies, and so on—jobs with important consequences represent strong situations because the environment is probably heavily structured to guard against mistakes. A surgeon’s job, for example, has higher consequences than a foreign-language teacher’s.</a:t>
            </a:r>
          </a:p>
        </p:txBody>
      </p:sp>
      <p:sp>
        <p:nvSpPr>
          <p:cNvPr id="6" name="TextBox 5">
            <a:extLst>
              <a:ext uri="{FF2B5EF4-FFF2-40B4-BE49-F238E27FC236}">
                <a16:creationId xmlns:a16="http://schemas.microsoft.com/office/drawing/2014/main" id="{34250D18-5E10-460D-C42B-B9938A25AB1F}"/>
              </a:ext>
            </a:extLst>
          </p:cNvPr>
          <p:cNvSpPr txBox="1"/>
          <p:nvPr/>
        </p:nvSpPr>
        <p:spPr>
          <a:xfrm>
            <a:off x="1519003" y="3585242"/>
            <a:ext cx="9978453" cy="3000821"/>
          </a:xfrm>
          <a:prstGeom prst="rect">
            <a:avLst/>
          </a:prstGeom>
          <a:noFill/>
          <a:ln>
            <a:solidFill>
              <a:schemeClr val="accent2">
                <a:lumMod val="75000"/>
              </a:schemeClr>
            </a:solidFill>
          </a:ln>
        </p:spPr>
        <p:txBody>
          <a:bodyPr wrap="square">
            <a:spAutoFit/>
          </a:bodyPr>
          <a:lstStyle/>
          <a:p>
            <a:r>
              <a:rPr lang="en-GB" b="1" dirty="0"/>
              <a:t>Organizational Situation</a:t>
            </a:r>
          </a:p>
          <a:p>
            <a:r>
              <a:rPr lang="en-GB" dirty="0"/>
              <a:t>The elements of situation strength are often determined by organizational rules and guidelines, which adds some objectivity to them. However, the perception of these rules influences how the person will respond to the situation’s strength. For instance, a person who is usually self-directed may view step-by-step instructions (high clarity) for a simple task as a lack of faith in his ability. Another person who is a rule follower might appreciate the detailed instructions. Their responses (and work attitudes) will reflect their perception of the situation.</a:t>
            </a:r>
          </a:p>
          <a:p>
            <a:endParaRPr lang="en-GB" sz="300" dirty="0"/>
          </a:p>
          <a:p>
            <a:r>
              <a:rPr lang="en-GB" dirty="0"/>
              <a:t>Creating strong rules to govern diverse systems might be not only difficult but also unwise. In sum, managers need to recognize the role of situation strength in the workplace and find the appropriate balance.</a:t>
            </a:r>
          </a:p>
        </p:txBody>
      </p:sp>
    </p:spTree>
    <p:extLst>
      <p:ext uri="{BB962C8B-B14F-4D97-AF65-F5344CB8AC3E}">
        <p14:creationId xmlns:p14="http://schemas.microsoft.com/office/powerpoint/2010/main" val="174050854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36</a:t>
            </a:fld>
            <a:endParaRPr lang="en-US"/>
          </a:p>
        </p:txBody>
      </p:sp>
      <p:sp>
        <p:nvSpPr>
          <p:cNvPr id="3" name="TextBox 2">
            <a:extLst>
              <a:ext uri="{FF2B5EF4-FFF2-40B4-BE49-F238E27FC236}">
                <a16:creationId xmlns:a16="http://schemas.microsoft.com/office/drawing/2014/main" id="{EC430C3C-FCBB-90A4-2CA7-590E990CE65D}"/>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en-GB" sz="2000" b="1" dirty="0">
                <a:latin typeface="Tajawal Medium" panose="00000600000000000000" pitchFamily="2" charset="-78"/>
                <a:cs typeface="Tajawal Medium" panose="00000600000000000000" pitchFamily="2" charset="-78"/>
              </a:rPr>
              <a:t>9</a:t>
            </a:r>
            <a:endParaRPr lang="en-US" sz="2000" b="1" dirty="0">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058AAD9B-56E5-9E8E-A4DB-44AB9F479F95}"/>
              </a:ext>
            </a:extLst>
          </p:cNvPr>
          <p:cNvSpPr txBox="1"/>
          <p:nvPr/>
        </p:nvSpPr>
        <p:spPr>
          <a:xfrm>
            <a:off x="346364" y="1353900"/>
            <a:ext cx="11282427" cy="3693319"/>
          </a:xfrm>
          <a:prstGeom prst="rect">
            <a:avLst/>
          </a:prstGeom>
          <a:noFill/>
          <a:ln>
            <a:solidFill>
              <a:schemeClr val="accent6">
                <a:lumMod val="60000"/>
                <a:lumOff val="40000"/>
              </a:schemeClr>
            </a:solidFill>
          </a:ln>
        </p:spPr>
        <p:txBody>
          <a:bodyPr wrap="square">
            <a:spAutoFit/>
          </a:bodyPr>
          <a:lstStyle/>
          <a:p>
            <a:pPr algn="just"/>
            <a:r>
              <a:rPr lang="en-GB" b="1" dirty="0"/>
              <a:t>Trait Activation Theory</a:t>
            </a:r>
          </a:p>
          <a:p>
            <a:pPr algn="just"/>
            <a:r>
              <a:rPr lang="en-GB" dirty="0"/>
              <a:t>Another important theoretical framework toward understanding personality and situations is Trait Activation Theory (TAT). TAT predicts that some situations, events, or interventions “activate” a trait more than others. Using TAT, we can foresee which jobs suit certain personalities. For example, a commission-based compensation plan would likely activate individual differences because extraverts are more reward-sensitive, than, say, open people. Conversely, in jobs that encourage creativity, differences in openness may better predict desired </a:t>
            </a:r>
            <a:r>
              <a:rPr lang="en-GB" dirty="0" err="1"/>
              <a:t>behavior</a:t>
            </a:r>
            <a:r>
              <a:rPr lang="en-GB" dirty="0"/>
              <a:t> than differences in extraversion. </a:t>
            </a:r>
          </a:p>
          <a:p>
            <a:pPr algn="just"/>
            <a:endParaRPr lang="en-GB" sz="1050" dirty="0"/>
          </a:p>
          <a:p>
            <a:pPr algn="just"/>
            <a:r>
              <a:rPr lang="en-GB" dirty="0"/>
              <a:t>TAT also applies to personality tendencies. For example, a recent study found people learning online responded differently when their </a:t>
            </a:r>
            <a:r>
              <a:rPr lang="en-GB" dirty="0" err="1"/>
              <a:t>behavior</a:t>
            </a:r>
            <a:r>
              <a:rPr lang="en-GB" dirty="0"/>
              <a:t> was electronically monitored. Those who had a high fear of failure had higher apprehension from the monitoring than others, and consequently learned significantly less. In this case, a feature of the environment (electronic monitoring) activated a trait (fear of failing), and the combination of the two meant lowered job performance. TAT can also work in a positive way. One study found that, in a supportive environment, everyone behaved </a:t>
            </a:r>
            <a:r>
              <a:rPr lang="en-GB" dirty="0" err="1"/>
              <a:t>prosocially</a:t>
            </a:r>
            <a:r>
              <a:rPr lang="en-GB" dirty="0"/>
              <a:t>, but in a harsh environment, only people with prosocial tendencies exhibited them.</a:t>
            </a:r>
          </a:p>
        </p:txBody>
      </p:sp>
      <p:sp>
        <p:nvSpPr>
          <p:cNvPr id="6" name="TextBox 5">
            <a:extLst>
              <a:ext uri="{FF2B5EF4-FFF2-40B4-BE49-F238E27FC236}">
                <a16:creationId xmlns:a16="http://schemas.microsoft.com/office/drawing/2014/main" id="{7B62173C-0241-C9B0-20F3-F117CB6CD883}"/>
              </a:ext>
            </a:extLst>
          </p:cNvPr>
          <p:cNvSpPr txBox="1"/>
          <p:nvPr/>
        </p:nvSpPr>
        <p:spPr>
          <a:xfrm>
            <a:off x="2857500" y="310237"/>
            <a:ext cx="6472002" cy="369332"/>
          </a:xfrm>
          <a:prstGeom prst="rect">
            <a:avLst/>
          </a:prstGeom>
          <a:noFill/>
        </p:spPr>
        <p:txBody>
          <a:bodyPr wrap="square">
            <a:spAutoFit/>
          </a:bodyPr>
          <a:lstStyle/>
          <a:p>
            <a:r>
              <a:rPr lang="en-GB" b="1" dirty="0">
                <a:solidFill>
                  <a:schemeClr val="bg1">
                    <a:lumMod val="85000"/>
                  </a:schemeClr>
                </a:solidFill>
              </a:rPr>
              <a:t>Trait Activation Theory</a:t>
            </a:r>
          </a:p>
        </p:txBody>
      </p:sp>
      <p:sp>
        <p:nvSpPr>
          <p:cNvPr id="9" name="TextBox 8">
            <a:extLst>
              <a:ext uri="{FF2B5EF4-FFF2-40B4-BE49-F238E27FC236}">
                <a16:creationId xmlns:a16="http://schemas.microsoft.com/office/drawing/2014/main" id="{80FC203B-3FB1-18EF-AD02-BC6D670F0361}"/>
              </a:ext>
            </a:extLst>
          </p:cNvPr>
          <p:cNvSpPr txBox="1"/>
          <p:nvPr/>
        </p:nvSpPr>
        <p:spPr>
          <a:xfrm>
            <a:off x="1663909" y="5156021"/>
            <a:ext cx="9938478" cy="1200329"/>
          </a:xfrm>
          <a:prstGeom prst="rect">
            <a:avLst/>
          </a:prstGeom>
          <a:noFill/>
          <a:ln>
            <a:solidFill>
              <a:schemeClr val="accent2">
                <a:lumMod val="75000"/>
              </a:schemeClr>
            </a:solidFill>
          </a:ln>
        </p:spPr>
        <p:txBody>
          <a:bodyPr wrap="square">
            <a:spAutoFit/>
          </a:bodyPr>
          <a:lstStyle/>
          <a:p>
            <a:pPr algn="just"/>
            <a:r>
              <a:rPr lang="en-GB" dirty="0"/>
              <a:t>Together, situation strength and trait activation theories show that the debate over nature versus nurture might best be framed as nature and nurture. Not only do both affect </a:t>
            </a:r>
            <a:r>
              <a:rPr lang="en-GB" dirty="0" err="1"/>
              <a:t>behavior</a:t>
            </a:r>
            <a:r>
              <a:rPr lang="en-GB" dirty="0"/>
              <a:t>, but they interact with one another. Put another way, personality and the situation both affect work </a:t>
            </a:r>
            <a:r>
              <a:rPr lang="en-GB" dirty="0" err="1"/>
              <a:t>behavior</a:t>
            </a:r>
            <a:r>
              <a:rPr lang="en-GB" dirty="0"/>
              <a:t>, but when the situation is right, the power of personality to predict </a:t>
            </a:r>
            <a:r>
              <a:rPr lang="en-GB" dirty="0" err="1"/>
              <a:t>behavior</a:t>
            </a:r>
            <a:r>
              <a:rPr lang="en-GB" dirty="0"/>
              <a:t> is even higher.</a:t>
            </a:r>
          </a:p>
        </p:txBody>
      </p:sp>
    </p:spTree>
    <p:extLst>
      <p:ext uri="{BB962C8B-B14F-4D97-AF65-F5344CB8AC3E}">
        <p14:creationId xmlns:p14="http://schemas.microsoft.com/office/powerpoint/2010/main" val="218310144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37</a:t>
            </a:fld>
            <a:endParaRPr lang="en-US"/>
          </a:p>
        </p:txBody>
      </p:sp>
      <p:sp>
        <p:nvSpPr>
          <p:cNvPr id="3" name="TextBox 2">
            <a:extLst>
              <a:ext uri="{FF2B5EF4-FFF2-40B4-BE49-F238E27FC236}">
                <a16:creationId xmlns:a16="http://schemas.microsoft.com/office/drawing/2014/main" id="{EC430C3C-FCBB-90A4-2CA7-590E990CE65D}"/>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en-GB" sz="2000" b="1" dirty="0">
                <a:latin typeface="Tajawal Medium" panose="00000600000000000000" pitchFamily="2" charset="-78"/>
                <a:cs typeface="Tajawal Medium" panose="00000600000000000000" pitchFamily="2" charset="-78"/>
              </a:rPr>
              <a:t>9</a:t>
            </a:r>
            <a:endParaRPr lang="en-US" sz="2000" b="1" dirty="0">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84AEC46A-B6AE-E6A0-1AC6-D4C449D0D227}"/>
              </a:ext>
            </a:extLst>
          </p:cNvPr>
          <p:cNvSpPr txBox="1"/>
          <p:nvPr/>
        </p:nvSpPr>
        <p:spPr>
          <a:xfrm>
            <a:off x="524656" y="1255317"/>
            <a:ext cx="11452485" cy="4616648"/>
          </a:xfrm>
          <a:prstGeom prst="rect">
            <a:avLst/>
          </a:prstGeom>
          <a:noFill/>
        </p:spPr>
        <p:txBody>
          <a:bodyPr wrap="square">
            <a:spAutoFit/>
          </a:bodyPr>
          <a:lstStyle/>
          <a:p>
            <a:pPr algn="just"/>
            <a:r>
              <a:rPr lang="en-GB" b="1" dirty="0"/>
              <a:t>Values</a:t>
            </a:r>
          </a:p>
          <a:p>
            <a:pPr algn="just"/>
            <a:r>
              <a:rPr lang="en-GB" dirty="0"/>
              <a:t>Having discussed personality traits, we now turn to values. Values are often very specific and describe belief systems rather than </a:t>
            </a:r>
            <a:r>
              <a:rPr lang="en-GB" dirty="0" err="1"/>
              <a:t>behavioral</a:t>
            </a:r>
            <a:r>
              <a:rPr lang="en-GB" dirty="0"/>
              <a:t> tendencies. Some beliefs or values reflect a person’s personality, but we don’t always act consistently with our values. Is capital punishment right or wrong? Is a desire for power good or bad? The answers to these questions are value-laden.</a:t>
            </a:r>
          </a:p>
          <a:p>
            <a:pPr algn="just"/>
            <a:endParaRPr lang="en-GB" sz="1000" dirty="0"/>
          </a:p>
          <a:p>
            <a:pPr algn="just"/>
            <a:r>
              <a:rPr lang="en-GB" dirty="0"/>
              <a:t>Values represent basic convictions that “a specific mode of conduct or end-state of existence is personally or socially preferable to an opposite or converse mode of conduct or end-state of existence.” Values contain a judgmental element because they carry an individual’s ideas about what is right, good, or desirable. They have both content and intensity attributes. The content attribute says a mode of conduct or end-state of existence is important. The intensity attribute specifies how important it is. When we rank values in terms of intensity, we obtain that person’s value system. We all have a hierarchy of values according to the relative importance we assign to values such as freedom, pleasure, self-respect, honesty, obedience, and equality. Values tend to be relatively stable and enduring.</a:t>
            </a:r>
          </a:p>
          <a:p>
            <a:pPr algn="just"/>
            <a:endParaRPr lang="en-GB" sz="1100" dirty="0"/>
          </a:p>
          <a:p>
            <a:pPr algn="just"/>
            <a:r>
              <a:rPr lang="en-GB" b="1" dirty="0"/>
              <a:t>Values</a:t>
            </a:r>
          </a:p>
          <a:p>
            <a:pPr algn="just"/>
            <a:r>
              <a:rPr lang="en-GB" dirty="0"/>
              <a:t>Basic convictions that a specific mode of conduct or end-state of existence is personally or socially preferable to an opposite or converse mode of conduct or end-state of existence.</a:t>
            </a:r>
          </a:p>
        </p:txBody>
      </p:sp>
      <p:sp>
        <p:nvSpPr>
          <p:cNvPr id="6" name="TextBox 5">
            <a:extLst>
              <a:ext uri="{FF2B5EF4-FFF2-40B4-BE49-F238E27FC236}">
                <a16:creationId xmlns:a16="http://schemas.microsoft.com/office/drawing/2014/main" id="{E7AF9385-817A-E365-3DAC-423DADFC73C8}"/>
              </a:ext>
            </a:extLst>
          </p:cNvPr>
          <p:cNvSpPr txBox="1"/>
          <p:nvPr/>
        </p:nvSpPr>
        <p:spPr>
          <a:xfrm>
            <a:off x="2671997" y="309268"/>
            <a:ext cx="6093500" cy="461665"/>
          </a:xfrm>
          <a:prstGeom prst="rect">
            <a:avLst/>
          </a:prstGeom>
          <a:noFill/>
        </p:spPr>
        <p:txBody>
          <a:bodyPr wrap="square">
            <a:spAutoFit/>
          </a:bodyPr>
          <a:lstStyle/>
          <a:p>
            <a:r>
              <a:rPr lang="en-GB" sz="2400" b="1" dirty="0">
                <a:solidFill>
                  <a:schemeClr val="bg1">
                    <a:lumMod val="85000"/>
                  </a:schemeClr>
                </a:solidFill>
              </a:rPr>
              <a:t>Values</a:t>
            </a:r>
          </a:p>
        </p:txBody>
      </p:sp>
    </p:spTree>
    <p:extLst>
      <p:ext uri="{BB962C8B-B14F-4D97-AF65-F5344CB8AC3E}">
        <p14:creationId xmlns:p14="http://schemas.microsoft.com/office/powerpoint/2010/main" val="286848722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38</a:t>
            </a:fld>
            <a:endParaRPr lang="en-US"/>
          </a:p>
        </p:txBody>
      </p:sp>
      <p:sp>
        <p:nvSpPr>
          <p:cNvPr id="3" name="TextBox 2">
            <a:extLst>
              <a:ext uri="{FF2B5EF4-FFF2-40B4-BE49-F238E27FC236}">
                <a16:creationId xmlns:a16="http://schemas.microsoft.com/office/drawing/2014/main" id="{EC430C3C-FCBB-90A4-2CA7-590E990CE65D}"/>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en-GB" sz="2000" b="1" dirty="0">
                <a:latin typeface="Tajawal Medium" panose="00000600000000000000" pitchFamily="2" charset="-78"/>
                <a:cs typeface="Tajawal Medium" panose="00000600000000000000" pitchFamily="2" charset="-78"/>
              </a:rPr>
              <a:t>9</a:t>
            </a:r>
            <a:endParaRPr lang="en-US" sz="2000" b="1" dirty="0">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D99F40B9-005F-8178-2D0E-CF09C57474F2}"/>
              </a:ext>
            </a:extLst>
          </p:cNvPr>
          <p:cNvSpPr txBox="1"/>
          <p:nvPr/>
        </p:nvSpPr>
        <p:spPr>
          <a:xfrm>
            <a:off x="487975" y="1443841"/>
            <a:ext cx="11216049" cy="3970318"/>
          </a:xfrm>
          <a:prstGeom prst="rect">
            <a:avLst/>
          </a:prstGeom>
          <a:noFill/>
        </p:spPr>
        <p:txBody>
          <a:bodyPr wrap="square">
            <a:spAutoFit/>
          </a:bodyPr>
          <a:lstStyle/>
          <a:p>
            <a:pPr algn="just"/>
            <a:r>
              <a:rPr lang="en-GB" b="1" dirty="0"/>
              <a:t>Value system</a:t>
            </a:r>
          </a:p>
          <a:p>
            <a:pPr algn="just"/>
            <a:r>
              <a:rPr lang="en-GB" dirty="0"/>
              <a:t>A hierarchy based on a ranking of an individual’s values in terms of their intensity.</a:t>
            </a:r>
          </a:p>
          <a:p>
            <a:pPr algn="just"/>
            <a:endParaRPr lang="en-GB" dirty="0"/>
          </a:p>
          <a:p>
            <a:pPr algn="just"/>
            <a:r>
              <a:rPr lang="en-GB" dirty="0"/>
              <a:t>Values lay the foundation for understanding attitudes and motivation, and they influence our perceptions. We enter an organization with preconceived notions of what “ought” and “ought not” to be. These notions contain our interpretations of right and wrong and our preferences for certain </a:t>
            </a:r>
            <a:r>
              <a:rPr lang="en-GB" dirty="0" err="1"/>
              <a:t>behaviors</a:t>
            </a:r>
            <a:r>
              <a:rPr lang="en-GB" dirty="0"/>
              <a:t> or outcomes. Regardless of whether they clarify or bias our judgment, our values influence our attitudes and </a:t>
            </a:r>
            <a:r>
              <a:rPr lang="en-GB" dirty="0" err="1"/>
              <a:t>behaviors</a:t>
            </a:r>
            <a:r>
              <a:rPr lang="en-GB" dirty="0"/>
              <a:t> at work.</a:t>
            </a:r>
          </a:p>
          <a:p>
            <a:pPr algn="just"/>
            <a:endParaRPr lang="en-GB" dirty="0"/>
          </a:p>
          <a:p>
            <a:pPr algn="just"/>
            <a:r>
              <a:rPr lang="en-GB" dirty="0"/>
              <a:t>While values can sometimes augment decision making, at times they can cloud objectivity and rationality. Suppose you enter an organization with the view that allocating pay on the basis of performance is right, while allocating pay on the basis of seniority is wrong. How will you react if you find the organization you’ve just joined rewards seniority and not performance? You’re likely to be disappointed—this can lead to job dissatisfaction and a decision not to exert a high level of effort because “It’s probably not going to lead to more money anyway.” Would your attitudes and </a:t>
            </a:r>
            <a:r>
              <a:rPr lang="en-GB" dirty="0" err="1"/>
              <a:t>behavior</a:t>
            </a:r>
            <a:r>
              <a:rPr lang="en-GB" dirty="0"/>
              <a:t> be different if your values aligned with the organization’s pay policies? Most likely.</a:t>
            </a:r>
          </a:p>
        </p:txBody>
      </p:sp>
      <p:sp>
        <p:nvSpPr>
          <p:cNvPr id="6" name="TextBox 5">
            <a:extLst>
              <a:ext uri="{FF2B5EF4-FFF2-40B4-BE49-F238E27FC236}">
                <a16:creationId xmlns:a16="http://schemas.microsoft.com/office/drawing/2014/main" id="{D1944861-AD26-A986-7CD7-90D90DDF2EC3}"/>
              </a:ext>
            </a:extLst>
          </p:cNvPr>
          <p:cNvSpPr txBox="1"/>
          <p:nvPr/>
        </p:nvSpPr>
        <p:spPr>
          <a:xfrm>
            <a:off x="2776928" y="412828"/>
            <a:ext cx="6093500" cy="400110"/>
          </a:xfrm>
          <a:prstGeom prst="rect">
            <a:avLst/>
          </a:prstGeom>
          <a:noFill/>
        </p:spPr>
        <p:txBody>
          <a:bodyPr wrap="square">
            <a:spAutoFit/>
          </a:bodyPr>
          <a:lstStyle/>
          <a:p>
            <a:r>
              <a:rPr lang="en-GB" sz="2000" b="1" dirty="0">
                <a:solidFill>
                  <a:schemeClr val="bg1">
                    <a:lumMod val="85000"/>
                  </a:schemeClr>
                </a:solidFill>
              </a:rPr>
              <a:t>Value system</a:t>
            </a:r>
          </a:p>
        </p:txBody>
      </p:sp>
    </p:spTree>
    <p:extLst>
      <p:ext uri="{BB962C8B-B14F-4D97-AF65-F5344CB8AC3E}">
        <p14:creationId xmlns:p14="http://schemas.microsoft.com/office/powerpoint/2010/main" val="174973491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39</a:t>
            </a:fld>
            <a:endParaRPr lang="en-US"/>
          </a:p>
        </p:txBody>
      </p:sp>
      <p:sp>
        <p:nvSpPr>
          <p:cNvPr id="3" name="TextBox 2">
            <a:extLst>
              <a:ext uri="{FF2B5EF4-FFF2-40B4-BE49-F238E27FC236}">
                <a16:creationId xmlns:a16="http://schemas.microsoft.com/office/drawing/2014/main" id="{EC430C3C-FCBB-90A4-2CA7-590E990CE65D}"/>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en-GB" sz="2000" b="1" dirty="0">
                <a:latin typeface="Tajawal Medium" panose="00000600000000000000" pitchFamily="2" charset="-78"/>
                <a:cs typeface="Tajawal Medium" panose="00000600000000000000" pitchFamily="2" charset="-78"/>
              </a:rPr>
              <a:t>9</a:t>
            </a:r>
            <a:endParaRPr lang="en-US" sz="2000" b="1" dirty="0">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E1E7E896-8B46-4811-5A8A-6C96285B615D}"/>
              </a:ext>
            </a:extLst>
          </p:cNvPr>
          <p:cNvSpPr txBox="1"/>
          <p:nvPr/>
        </p:nvSpPr>
        <p:spPr>
          <a:xfrm>
            <a:off x="801971" y="1383202"/>
            <a:ext cx="10315732" cy="1754326"/>
          </a:xfrm>
          <a:prstGeom prst="rect">
            <a:avLst/>
          </a:prstGeom>
          <a:noFill/>
          <a:ln>
            <a:solidFill>
              <a:schemeClr val="accent6">
                <a:lumMod val="60000"/>
                <a:lumOff val="40000"/>
              </a:schemeClr>
            </a:solidFill>
          </a:ln>
        </p:spPr>
        <p:txBody>
          <a:bodyPr wrap="square">
            <a:spAutoFit/>
          </a:bodyPr>
          <a:lstStyle/>
          <a:p>
            <a:pPr algn="just"/>
            <a:r>
              <a:rPr lang="en-GB" b="1" dirty="0"/>
              <a:t>Linking an </a:t>
            </a:r>
            <a:r>
              <a:rPr lang="en-GB" b="1" dirty="0" err="1"/>
              <a:t>Individual’S</a:t>
            </a:r>
            <a:r>
              <a:rPr lang="en-GB" b="1" dirty="0"/>
              <a:t> Personality and Values to the Workplace</a:t>
            </a:r>
          </a:p>
          <a:p>
            <a:pPr algn="just"/>
            <a:r>
              <a:rPr lang="en-GB" dirty="0"/>
              <a:t>Thirty years ago, organizations were concerned with personality in order to match individuals to specific jobs. That concern has expanded to include how well the individual’s personality and values match the organization. Why? Because managers today are less interested in an applicant’s ability to perform a specific job than with his or her flexibility to meet changing situations and maintain commitment to the organization. Still, one of the first types of fit managers look for is person–job fit.</a:t>
            </a:r>
          </a:p>
        </p:txBody>
      </p:sp>
      <p:sp>
        <p:nvSpPr>
          <p:cNvPr id="6" name="TextBox 5">
            <a:extLst>
              <a:ext uri="{FF2B5EF4-FFF2-40B4-BE49-F238E27FC236}">
                <a16:creationId xmlns:a16="http://schemas.microsoft.com/office/drawing/2014/main" id="{CEFD1BF0-4D38-7F1F-0601-084040291620}"/>
              </a:ext>
            </a:extLst>
          </p:cNvPr>
          <p:cNvSpPr txBox="1"/>
          <p:nvPr/>
        </p:nvSpPr>
        <p:spPr>
          <a:xfrm>
            <a:off x="2535210" y="375209"/>
            <a:ext cx="6576934" cy="369332"/>
          </a:xfrm>
          <a:prstGeom prst="rect">
            <a:avLst/>
          </a:prstGeom>
          <a:noFill/>
        </p:spPr>
        <p:txBody>
          <a:bodyPr wrap="square">
            <a:spAutoFit/>
          </a:bodyPr>
          <a:lstStyle/>
          <a:p>
            <a:r>
              <a:rPr lang="en-GB" b="1" dirty="0">
                <a:solidFill>
                  <a:schemeClr val="bg1">
                    <a:lumMod val="85000"/>
                  </a:schemeClr>
                </a:solidFill>
              </a:rPr>
              <a:t>Linking an </a:t>
            </a:r>
            <a:r>
              <a:rPr lang="en-GB" b="1" dirty="0" err="1">
                <a:solidFill>
                  <a:schemeClr val="bg1">
                    <a:lumMod val="85000"/>
                  </a:schemeClr>
                </a:solidFill>
              </a:rPr>
              <a:t>Individual’S</a:t>
            </a:r>
            <a:r>
              <a:rPr lang="en-GB" b="1" dirty="0">
                <a:solidFill>
                  <a:schemeClr val="bg1">
                    <a:lumMod val="85000"/>
                  </a:schemeClr>
                </a:solidFill>
              </a:rPr>
              <a:t> Personality and Values to the Workplace</a:t>
            </a:r>
          </a:p>
        </p:txBody>
      </p:sp>
      <p:sp>
        <p:nvSpPr>
          <p:cNvPr id="8" name="TextBox 7">
            <a:extLst>
              <a:ext uri="{FF2B5EF4-FFF2-40B4-BE49-F238E27FC236}">
                <a16:creationId xmlns:a16="http://schemas.microsoft.com/office/drawing/2014/main" id="{80F2EE59-607E-6672-661B-B59B55B9C0DB}"/>
              </a:ext>
            </a:extLst>
          </p:cNvPr>
          <p:cNvSpPr txBox="1"/>
          <p:nvPr/>
        </p:nvSpPr>
        <p:spPr>
          <a:xfrm>
            <a:off x="801972" y="3264110"/>
            <a:ext cx="10315732" cy="2308324"/>
          </a:xfrm>
          <a:prstGeom prst="rect">
            <a:avLst/>
          </a:prstGeom>
          <a:noFill/>
          <a:ln>
            <a:solidFill>
              <a:schemeClr val="accent6">
                <a:lumMod val="60000"/>
                <a:lumOff val="40000"/>
              </a:schemeClr>
            </a:solidFill>
          </a:ln>
        </p:spPr>
        <p:txBody>
          <a:bodyPr wrap="square">
            <a:spAutoFit/>
          </a:bodyPr>
          <a:lstStyle/>
          <a:p>
            <a:pPr algn="just"/>
            <a:r>
              <a:rPr lang="en-GB" b="1" dirty="0"/>
              <a:t>Person–Job Fit</a:t>
            </a:r>
          </a:p>
          <a:p>
            <a:pPr algn="just"/>
            <a:r>
              <a:rPr lang="en-GB" dirty="0"/>
              <a:t>The effort to match job requirements with personality characteristics is described by John Holland’s personality–job fit theory, one of the more proven theories in use internationally. The Vocational Preference Inventory questionnaire contains 160 occupational titles. Respondents indicate which they like or dislike, and their answers form personality profiles. Holland presented six personality types and proposed that satisfaction and the propensity to leave a position depend on how well individuals match their personalities to a job. Exhibit 5-3 describes the six types, their personality characteristics, and examples of congruent occupations for each.</a:t>
            </a:r>
          </a:p>
        </p:txBody>
      </p:sp>
    </p:spTree>
    <p:extLst>
      <p:ext uri="{BB962C8B-B14F-4D97-AF65-F5344CB8AC3E}">
        <p14:creationId xmlns:p14="http://schemas.microsoft.com/office/powerpoint/2010/main" val="151700730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40</a:t>
            </a:fld>
            <a:endParaRPr lang="en-US"/>
          </a:p>
        </p:txBody>
      </p:sp>
      <p:sp>
        <p:nvSpPr>
          <p:cNvPr id="3" name="TextBox 2">
            <a:extLst>
              <a:ext uri="{FF2B5EF4-FFF2-40B4-BE49-F238E27FC236}">
                <a16:creationId xmlns:a16="http://schemas.microsoft.com/office/drawing/2014/main" id="{EC430C3C-FCBB-90A4-2CA7-590E990CE65D}"/>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en-GB" sz="2000" b="1" dirty="0">
                <a:latin typeface="Tajawal Medium" panose="00000600000000000000" pitchFamily="2" charset="-78"/>
                <a:cs typeface="Tajawal Medium" panose="00000600000000000000" pitchFamily="2" charset="-78"/>
              </a:rPr>
              <a:t>9</a:t>
            </a:r>
            <a:endParaRPr lang="en-US" sz="2000" b="1" dirty="0">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CEFD1BF0-4D38-7F1F-0601-084040291620}"/>
              </a:ext>
            </a:extLst>
          </p:cNvPr>
          <p:cNvSpPr txBox="1"/>
          <p:nvPr/>
        </p:nvSpPr>
        <p:spPr>
          <a:xfrm>
            <a:off x="2308485" y="375209"/>
            <a:ext cx="7255239" cy="369332"/>
          </a:xfrm>
          <a:prstGeom prst="rect">
            <a:avLst/>
          </a:prstGeom>
          <a:noFill/>
        </p:spPr>
        <p:txBody>
          <a:bodyPr wrap="square">
            <a:spAutoFit/>
          </a:bodyPr>
          <a:lstStyle/>
          <a:p>
            <a:r>
              <a:rPr lang="en-GB" b="1" dirty="0">
                <a:solidFill>
                  <a:schemeClr val="bg1">
                    <a:lumMod val="85000"/>
                  </a:schemeClr>
                </a:solidFill>
              </a:rPr>
              <a:t>Exhibit 5-3 Holland’s Typology of Personality and Congruent Occupations</a:t>
            </a:r>
          </a:p>
        </p:txBody>
      </p:sp>
      <p:pic>
        <p:nvPicPr>
          <p:cNvPr id="2" name="Picture 1">
            <a:extLst>
              <a:ext uri="{FF2B5EF4-FFF2-40B4-BE49-F238E27FC236}">
                <a16:creationId xmlns:a16="http://schemas.microsoft.com/office/drawing/2014/main" id="{C9A72C39-0864-EB37-AD82-5B3B33220377}"/>
              </a:ext>
            </a:extLst>
          </p:cNvPr>
          <p:cNvPicPr>
            <a:picLocks noChangeAspect="1"/>
          </p:cNvPicPr>
          <p:nvPr/>
        </p:nvPicPr>
        <p:blipFill>
          <a:blip r:embed="rId3">
            <a:extLst>
              <a:ext uri="{BEBA8EAE-BF5A-486C-A8C5-ECC9F3942E4B}">
                <a14:imgProps xmlns:a14="http://schemas.microsoft.com/office/drawing/2010/main">
                  <a14:imgLayer r:embed="rId4">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3473935" y="1062458"/>
            <a:ext cx="8209648" cy="3224730"/>
          </a:xfrm>
          <a:prstGeom prst="rect">
            <a:avLst/>
          </a:prstGeom>
          <a:noFill/>
          <a:ln>
            <a:solidFill>
              <a:schemeClr val="accent2">
                <a:lumMod val="75000"/>
              </a:schemeClr>
            </a:solidFill>
          </a:ln>
        </p:spPr>
      </p:pic>
      <p:sp>
        <p:nvSpPr>
          <p:cNvPr id="7" name="TextBox 6">
            <a:extLst>
              <a:ext uri="{FF2B5EF4-FFF2-40B4-BE49-F238E27FC236}">
                <a16:creationId xmlns:a16="http://schemas.microsoft.com/office/drawing/2014/main" id="{F3EDD76D-9C60-23A0-D5A0-49AB4DC4B698}"/>
              </a:ext>
            </a:extLst>
          </p:cNvPr>
          <p:cNvSpPr txBox="1"/>
          <p:nvPr/>
        </p:nvSpPr>
        <p:spPr>
          <a:xfrm>
            <a:off x="318846" y="1763731"/>
            <a:ext cx="2801570" cy="2031325"/>
          </a:xfrm>
          <a:prstGeom prst="rect">
            <a:avLst/>
          </a:prstGeom>
          <a:noFill/>
        </p:spPr>
        <p:txBody>
          <a:bodyPr wrap="square">
            <a:spAutoFit/>
          </a:bodyPr>
          <a:lstStyle/>
          <a:p>
            <a:r>
              <a:rPr lang="en-GB" dirty="0"/>
              <a:t>A theory that identifies six personality types and proposes that the fit between personality type and occupational environment determines satisfaction and turnover.</a:t>
            </a:r>
          </a:p>
        </p:txBody>
      </p:sp>
      <p:sp>
        <p:nvSpPr>
          <p:cNvPr id="12" name="TextBox 11">
            <a:extLst>
              <a:ext uri="{FF2B5EF4-FFF2-40B4-BE49-F238E27FC236}">
                <a16:creationId xmlns:a16="http://schemas.microsoft.com/office/drawing/2014/main" id="{B2DED70F-6E82-5746-680E-25942680CC72}"/>
              </a:ext>
            </a:extLst>
          </p:cNvPr>
          <p:cNvSpPr txBox="1"/>
          <p:nvPr/>
        </p:nvSpPr>
        <p:spPr>
          <a:xfrm>
            <a:off x="1474032" y="4409548"/>
            <a:ext cx="10538086" cy="1923604"/>
          </a:xfrm>
          <a:prstGeom prst="rect">
            <a:avLst/>
          </a:prstGeom>
          <a:noFill/>
        </p:spPr>
        <p:txBody>
          <a:bodyPr wrap="square">
            <a:spAutoFit/>
          </a:bodyPr>
          <a:lstStyle/>
          <a:p>
            <a:pPr algn="just"/>
            <a:r>
              <a:rPr lang="en-GB" sz="1700" dirty="0"/>
              <a:t> There are cultural implications for person–job fit that speak to workers’ expectations that jobs will be tailored to them. In individualistic countries where workers expect to be heard and respected by management, increasing person–job fit by tailoring the job to the person increases the individual’s job satisfaction. However, in collectivistic countries, person–job fit is a weaker predictor of job satisfaction because people do not expect to have jobs tailored to them, so they value person–job fit efforts less. Therefore, managers in collectivistic cultures should not violate cultural norms by designing jobs for individuals; rather they should seek people who will likely thrive in jobs that have already been structured.</a:t>
            </a:r>
          </a:p>
        </p:txBody>
      </p:sp>
    </p:spTree>
    <p:extLst>
      <p:ext uri="{BB962C8B-B14F-4D97-AF65-F5344CB8AC3E}">
        <p14:creationId xmlns:p14="http://schemas.microsoft.com/office/powerpoint/2010/main" val="158205555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7CE6B644-749D-199E-4314-C76B950F0C44}"/>
              </a:ext>
            </a:extLst>
          </p:cNvPr>
          <p:cNvSpPr>
            <a:spLocks noGrp="1"/>
          </p:cNvSpPr>
          <p:nvPr>
            <p:ph type="sldNum" sz="quarter" idx="12"/>
          </p:nvPr>
        </p:nvSpPr>
        <p:spPr/>
        <p:txBody>
          <a:bodyPr/>
          <a:lstStyle/>
          <a:p>
            <a:fld id="{FF2BD96E-3838-45D2-9031-D3AF67C920A5}" type="slidenum">
              <a:rPr lang="en-US" smtClean="0"/>
              <a:t>41</a:t>
            </a:fld>
            <a:endParaRPr lang="en-US"/>
          </a:p>
        </p:txBody>
      </p:sp>
      <p:sp>
        <p:nvSpPr>
          <p:cNvPr id="7" name="Content Placeholder 2">
            <a:extLst>
              <a:ext uri="{FF2B5EF4-FFF2-40B4-BE49-F238E27FC236}">
                <a16:creationId xmlns:a16="http://schemas.microsoft.com/office/drawing/2014/main" id="{12E7E071-7BD7-E448-D5A2-E176AC2C8462}"/>
              </a:ext>
            </a:extLst>
          </p:cNvPr>
          <p:cNvSpPr txBox="1">
            <a:spLocks/>
          </p:cNvSpPr>
          <p:nvPr/>
        </p:nvSpPr>
        <p:spPr>
          <a:xfrm>
            <a:off x="1366860" y="3043264"/>
            <a:ext cx="8326582" cy="1886007"/>
          </a:xfrm>
          <a:prstGeom prst="rect">
            <a:avLst/>
          </a:prstGeom>
        </p:spPr>
        <p:txBody>
          <a:bodyPr vert="horz" lIns="91440" tIns="45720" rIns="91440" bIns="45720" rtlCol="0">
            <a:normAutofit/>
          </a:bodyPr>
          <a:lstStyle>
            <a:lvl1pPr marL="0" indent="0" algn="ctr" defTabSz="914400" rtl="0" eaLnBrk="1" latinLnBrk="0" hangingPunct="1">
              <a:lnSpc>
                <a:spcPct val="125000"/>
              </a:lnSpc>
              <a:spcBef>
                <a:spcPts val="1000"/>
              </a:spcBef>
              <a:buClr>
                <a:schemeClr val="accent3"/>
              </a:buClr>
              <a:buFont typeface="Wingdings" panose="05000000000000000000" pitchFamily="2" charset="2"/>
              <a:buNone/>
              <a:defRPr sz="2400" i="0" kern="1200" spc="50" baseline="0">
                <a:solidFill>
                  <a:schemeClr val="tx1">
                    <a:alpha val="60000"/>
                  </a:schemeClr>
                </a:solidFill>
                <a:latin typeface="+mn-lt"/>
                <a:ea typeface="+mn-ea"/>
                <a:cs typeface="+mn-cs"/>
              </a:defRPr>
            </a:lvl1pPr>
            <a:lvl2pPr marL="457200" indent="0" algn="ctr" defTabSz="914400" rtl="0" eaLnBrk="1" latinLnBrk="0" hangingPunct="1">
              <a:lnSpc>
                <a:spcPct val="150000"/>
              </a:lnSpc>
              <a:spcBef>
                <a:spcPts val="500"/>
              </a:spcBef>
              <a:buFontTx/>
              <a:buNone/>
              <a:defRPr sz="2000" b="0" i="1" kern="1200" spc="50" baseline="0">
                <a:solidFill>
                  <a:schemeClr val="tx1">
                    <a:alpha val="60000"/>
                  </a:schemeClr>
                </a:solidFill>
                <a:latin typeface="+mn-lt"/>
                <a:ea typeface="+mn-ea"/>
                <a:cs typeface="+mn-cs"/>
              </a:defRPr>
            </a:lvl2pPr>
            <a:lvl3pPr marL="914400" indent="0" algn="ctr" defTabSz="914400" rtl="0" eaLnBrk="1" latinLnBrk="0" hangingPunct="1">
              <a:lnSpc>
                <a:spcPct val="150000"/>
              </a:lnSpc>
              <a:spcBef>
                <a:spcPts val="500"/>
              </a:spcBef>
              <a:buClr>
                <a:schemeClr val="accent3"/>
              </a:buClr>
              <a:buFont typeface="Wingdings" panose="05000000000000000000" pitchFamily="2" charset="2"/>
              <a:buNone/>
              <a:defRPr sz="1800" kern="1200" spc="50">
                <a:solidFill>
                  <a:schemeClr val="tx1">
                    <a:alpha val="60000"/>
                  </a:schemeClr>
                </a:solidFill>
                <a:latin typeface="+mn-lt"/>
                <a:ea typeface="+mn-ea"/>
                <a:cs typeface="+mn-cs"/>
              </a:defRPr>
            </a:lvl3pPr>
            <a:lvl4pPr marL="1371600" indent="0" algn="ctr" defTabSz="914400" rtl="0" eaLnBrk="1" latinLnBrk="0" hangingPunct="1">
              <a:lnSpc>
                <a:spcPct val="150000"/>
              </a:lnSpc>
              <a:spcBef>
                <a:spcPts val="500"/>
              </a:spcBef>
              <a:buClr>
                <a:schemeClr val="accent3"/>
              </a:buClr>
              <a:buFontTx/>
              <a:buNone/>
              <a:defRPr sz="1600" b="0" i="1" kern="1200" spc="50" baseline="0">
                <a:solidFill>
                  <a:schemeClr val="tx1">
                    <a:alpha val="60000"/>
                  </a:schemeClr>
                </a:solidFill>
                <a:latin typeface="+mn-lt"/>
                <a:ea typeface="+mn-ea"/>
                <a:cs typeface="+mn-cs"/>
              </a:defRPr>
            </a:lvl4pPr>
            <a:lvl5pPr marL="1828800" indent="0" algn="ctr" defTabSz="914400" rtl="0" eaLnBrk="1" latinLnBrk="0" hangingPunct="1">
              <a:lnSpc>
                <a:spcPct val="150000"/>
              </a:lnSpc>
              <a:spcBef>
                <a:spcPts val="500"/>
              </a:spcBef>
              <a:buClr>
                <a:schemeClr val="accent3"/>
              </a:buClr>
              <a:buFont typeface="Wingdings" panose="05000000000000000000" pitchFamily="2" charset="2"/>
              <a:buNone/>
              <a:defRPr sz="1600" kern="1200" spc="50">
                <a:solidFill>
                  <a:schemeClr val="tx1">
                    <a:alpha val="60000"/>
                  </a:schemeClr>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2800" b="1" dirty="0">
                <a:solidFill>
                  <a:srgbClr val="002060"/>
                </a:solidFill>
              </a:rPr>
              <a:t>Contact information with Dr Nahed Ahmed</a:t>
            </a:r>
          </a:p>
          <a:p>
            <a:pPr algn="ctr" fontAlgn="ctr"/>
            <a:r>
              <a:rPr lang="en-GB" sz="2800" b="0" i="0" dirty="0">
                <a:solidFill>
                  <a:schemeClr val="tx1"/>
                </a:solidFill>
                <a:effectLst/>
                <a:latin typeface="Roboto" panose="02000000000000000000" pitchFamily="2" charset="0"/>
                <a:hlinkClick r:id="rId2">
                  <a:extLst>
                    <a:ext uri="{A12FA001-AC4F-418D-AE19-62706E023703}">
                      <ahyp:hlinkClr xmlns:ahyp="http://schemas.microsoft.com/office/drawing/2018/hyperlinkcolor" val="tx"/>
                    </a:ext>
                  </a:extLst>
                </a:hlinkClick>
              </a:rPr>
              <a:t>nahed.kamal@esu.ac.ae</a:t>
            </a:r>
            <a:endParaRPr lang="en-GB" sz="2800" b="0" i="0" dirty="0">
              <a:solidFill>
                <a:schemeClr val="tx1"/>
              </a:solidFill>
              <a:effectLst/>
              <a:latin typeface="Roboto" panose="02000000000000000000" pitchFamily="2" charset="0"/>
            </a:endParaRPr>
          </a:p>
          <a:p>
            <a:endParaRPr lang="en-GB" sz="2800" dirty="0">
              <a:solidFill>
                <a:schemeClr val="tx1"/>
              </a:solidFill>
            </a:endParaRPr>
          </a:p>
          <a:p>
            <a:endParaRPr lang="en-GB" sz="2800" dirty="0">
              <a:solidFill>
                <a:schemeClr val="tx1"/>
              </a:solidFill>
            </a:endParaRPr>
          </a:p>
        </p:txBody>
      </p:sp>
      <p:sp>
        <p:nvSpPr>
          <p:cNvPr id="2" name="TextBox 1">
            <a:extLst>
              <a:ext uri="{FF2B5EF4-FFF2-40B4-BE49-F238E27FC236}">
                <a16:creationId xmlns:a16="http://schemas.microsoft.com/office/drawing/2014/main" id="{D9F99595-7AF4-E874-836B-2813C2696787}"/>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en-GB" sz="2000" b="1" dirty="0">
                <a:latin typeface="Tajawal Medium" panose="00000600000000000000" pitchFamily="2" charset="-78"/>
                <a:cs typeface="Tajawal Medium" panose="00000600000000000000" pitchFamily="2" charset="-78"/>
              </a:rPr>
              <a:t>9</a:t>
            </a:r>
            <a:endParaRPr lang="en-US" sz="2000" b="1" dirty="0">
              <a:latin typeface="Tajawal Medium" panose="00000600000000000000" pitchFamily="2" charset="-78"/>
              <a:cs typeface="Tajawal Medium" panose="00000600000000000000" pitchFamily="2" charset="-78"/>
            </a:endParaRPr>
          </a:p>
        </p:txBody>
      </p:sp>
      <p:sp>
        <p:nvSpPr>
          <p:cNvPr id="3" name="TextBox 2">
            <a:extLst>
              <a:ext uri="{FF2B5EF4-FFF2-40B4-BE49-F238E27FC236}">
                <a16:creationId xmlns:a16="http://schemas.microsoft.com/office/drawing/2014/main" id="{466B2DD5-291D-2972-2522-5E14A46D5441}"/>
              </a:ext>
            </a:extLst>
          </p:cNvPr>
          <p:cNvSpPr txBox="1"/>
          <p:nvPr/>
        </p:nvSpPr>
        <p:spPr>
          <a:xfrm>
            <a:off x="1212273" y="2131906"/>
            <a:ext cx="9343007" cy="830997"/>
          </a:xfrm>
          <a:prstGeom prst="rect">
            <a:avLst/>
          </a:prstGeom>
          <a:noFill/>
        </p:spPr>
        <p:txBody>
          <a:bodyPr wrap="square">
            <a:spAutoFit/>
          </a:bodyPr>
          <a:lstStyle/>
          <a:p>
            <a:r>
              <a:rPr lang="en-GB" sz="2800" b="1" dirty="0">
                <a:latin typeface="Times New Roman" panose="02020603050405020304" pitchFamily="18" charset="0"/>
                <a:cs typeface="Times New Roman" panose="02020603050405020304" pitchFamily="18" charset="0"/>
              </a:rPr>
              <a:t>References: </a:t>
            </a:r>
          </a:p>
          <a:p>
            <a:r>
              <a:rPr lang="en-GB" sz="2000" i="0" u="none" strike="noStrike" baseline="0" dirty="0">
                <a:latin typeface="Cambria" panose="02040503050406030204" pitchFamily="18" charset="0"/>
              </a:rPr>
              <a:t>Organizational </a:t>
            </a:r>
            <a:r>
              <a:rPr lang="en-GB" sz="2000" i="0" u="none" strike="noStrike" baseline="0" dirty="0" err="1">
                <a:latin typeface="Cambria" panose="02040503050406030204" pitchFamily="18" charset="0"/>
              </a:rPr>
              <a:t>Behavior</a:t>
            </a:r>
            <a:r>
              <a:rPr lang="en-GB" sz="2000" i="0" u="none" strike="noStrike" baseline="0" dirty="0">
                <a:latin typeface="Cambria" panose="02040503050406030204" pitchFamily="18" charset="0"/>
              </a:rPr>
              <a:t> 14th Edition by Stephen P Robbins and Timothy A Judge. </a:t>
            </a:r>
            <a:endParaRPr lang="en-GB"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9257653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42</a:t>
            </a:fld>
            <a:endParaRPr lang="en-US"/>
          </a:p>
        </p:txBody>
      </p:sp>
      <p:sp>
        <p:nvSpPr>
          <p:cNvPr id="2" name="TextBox 1">
            <a:extLst>
              <a:ext uri="{FF2B5EF4-FFF2-40B4-BE49-F238E27FC236}">
                <a16:creationId xmlns:a16="http://schemas.microsoft.com/office/drawing/2014/main" id="{E57462F1-2099-0740-D1BB-E4C77D7C648B}"/>
              </a:ext>
            </a:extLst>
          </p:cNvPr>
          <p:cNvSpPr txBox="1"/>
          <p:nvPr/>
        </p:nvSpPr>
        <p:spPr>
          <a:xfrm>
            <a:off x="3556702" y="3417386"/>
            <a:ext cx="4078800" cy="2351973"/>
          </a:xfrm>
          <a:prstGeom prst="rect">
            <a:avLst/>
          </a:prstGeom>
        </p:spPr>
        <p:txBody>
          <a:bodyPr vert="horz" lIns="91440" tIns="45720" rIns="91440" bIns="45720" rtlCol="0" anchor="b" anchorCtr="0">
            <a:normAutofit/>
          </a:bodyPr>
          <a:lstStyle/>
          <a:p>
            <a:pPr marL="0" indent="0" algn="ctr">
              <a:spcBef>
                <a:spcPct val="0"/>
              </a:spcBef>
              <a:spcAft>
                <a:spcPts val="600"/>
              </a:spcAft>
            </a:pPr>
            <a:r>
              <a:rPr lang="en-US" sz="6000" dirty="0">
                <a:effectLst>
                  <a:outerShdw blurRad="38100" dist="38100" dir="2700000" algn="tl">
                    <a:srgbClr val="000000">
                      <a:alpha val="43137"/>
                    </a:srgbClr>
                  </a:outerShdw>
                </a:effectLst>
                <a:latin typeface="Brush Script MT" panose="03060802040406070304" pitchFamily="66" charset="0"/>
                <a:ea typeface="+mj-ea"/>
                <a:cs typeface="+mj-cs"/>
              </a:rPr>
              <a:t>Wish you all the best </a:t>
            </a:r>
          </a:p>
        </p:txBody>
      </p:sp>
      <p:pic>
        <p:nvPicPr>
          <p:cNvPr id="3" name="Picture 2">
            <a:extLst>
              <a:ext uri="{FF2B5EF4-FFF2-40B4-BE49-F238E27FC236}">
                <a16:creationId xmlns:a16="http://schemas.microsoft.com/office/drawing/2014/main" id="{8B3872D1-C5E3-5E03-FBC3-F35100682CF5}"/>
              </a:ext>
            </a:extLst>
          </p:cNvPr>
          <p:cNvPicPr>
            <a:picLocks noChangeAspect="1"/>
          </p:cNvPicPr>
          <p:nvPr/>
        </p:nvPicPr>
        <p:blipFill rotWithShape="1">
          <a:blip r:embed="rId3"/>
          <a:srcRect l="10883" r="5539"/>
          <a:stretch/>
        </p:blipFill>
        <p:spPr>
          <a:xfrm>
            <a:off x="3898900" y="1514366"/>
            <a:ext cx="3608900" cy="2311162"/>
          </a:xfrm>
          <a:prstGeom prst="rect">
            <a:avLst/>
          </a:prstGeom>
        </p:spPr>
      </p:pic>
      <p:sp>
        <p:nvSpPr>
          <p:cNvPr id="4" name="TextBox 3">
            <a:extLst>
              <a:ext uri="{FF2B5EF4-FFF2-40B4-BE49-F238E27FC236}">
                <a16:creationId xmlns:a16="http://schemas.microsoft.com/office/drawing/2014/main" id="{B7813097-4505-6A76-AE32-BCFC9E9F701A}"/>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en-GB" sz="2000" b="1" dirty="0">
                <a:latin typeface="Tajawal Medium" panose="00000600000000000000" pitchFamily="2" charset="-78"/>
                <a:cs typeface="Tajawal Medium" panose="00000600000000000000" pitchFamily="2" charset="-78"/>
              </a:rPr>
              <a:t>9</a:t>
            </a:r>
            <a:endParaRPr lang="en-US" sz="2000" b="1" dirty="0">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2075389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27957</TotalTime>
  <Words>6562</Words>
  <Application>Microsoft Office PowerPoint</Application>
  <PresentationFormat>Widescreen</PresentationFormat>
  <Paragraphs>374</Paragraphs>
  <Slides>42</Slides>
  <Notes>41</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42</vt:i4>
      </vt:variant>
    </vt:vector>
  </HeadingPairs>
  <TitlesOfParts>
    <vt:vector size="53" baseType="lpstr">
      <vt:lpstr>Arial</vt:lpstr>
      <vt:lpstr>Brush Script MT</vt:lpstr>
      <vt:lpstr>Calibri</vt:lpstr>
      <vt:lpstr>Calibri Light</vt:lpstr>
      <vt:lpstr>Cambria</vt:lpstr>
      <vt:lpstr>Georgia</vt:lpstr>
      <vt:lpstr>Roboto</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Nahed Ahmed</dc:creator>
  <cp:lastModifiedBy>Nahed Ahmed</cp:lastModifiedBy>
  <cp:revision>95</cp:revision>
  <dcterms:created xsi:type="dcterms:W3CDTF">2023-02-04T13:27:34Z</dcterms:created>
  <dcterms:modified xsi:type="dcterms:W3CDTF">2023-03-27T00:46:01Z</dcterms:modified>
</cp:coreProperties>
</file>