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3"/>
  </p:sldMasterIdLst>
  <p:notesMasterIdLst>
    <p:notesMasterId r:id="rId51"/>
  </p:notesMasterIdLst>
  <p:sldIdLst>
    <p:sldId id="504" r:id="rId4"/>
    <p:sldId id="556" r:id="rId5"/>
    <p:sldId id="313" r:id="rId6"/>
    <p:sldId id="509" r:id="rId7"/>
    <p:sldId id="535" r:id="rId8"/>
    <p:sldId id="626" r:id="rId9"/>
    <p:sldId id="574" r:id="rId10"/>
    <p:sldId id="627" r:id="rId11"/>
    <p:sldId id="635" r:id="rId12"/>
    <p:sldId id="628" r:id="rId13"/>
    <p:sldId id="634" r:id="rId14"/>
    <p:sldId id="592" r:id="rId15"/>
    <p:sldId id="650" r:id="rId16"/>
    <p:sldId id="581" r:id="rId17"/>
    <p:sldId id="636" r:id="rId18"/>
    <p:sldId id="629" r:id="rId19"/>
    <p:sldId id="651" r:id="rId20"/>
    <p:sldId id="630" r:id="rId21"/>
    <p:sldId id="637" r:id="rId22"/>
    <p:sldId id="631" r:id="rId23"/>
    <p:sldId id="619" r:id="rId24"/>
    <p:sldId id="599" r:id="rId25"/>
    <p:sldId id="589" r:id="rId26"/>
    <p:sldId id="566" r:id="rId27"/>
    <p:sldId id="580" r:id="rId28"/>
    <p:sldId id="569" r:id="rId29"/>
    <p:sldId id="567" r:id="rId30"/>
    <p:sldId id="638" r:id="rId31"/>
    <p:sldId id="633" r:id="rId32"/>
    <p:sldId id="643" r:id="rId33"/>
    <p:sldId id="653" r:id="rId34"/>
    <p:sldId id="558" r:id="rId35"/>
    <p:sldId id="597" r:id="rId36"/>
    <p:sldId id="579" r:id="rId37"/>
    <p:sldId id="596" r:id="rId38"/>
    <p:sldId id="602" r:id="rId39"/>
    <p:sldId id="652" r:id="rId40"/>
    <p:sldId id="510" r:id="rId41"/>
    <p:sldId id="603" r:id="rId42"/>
    <p:sldId id="614" r:id="rId43"/>
    <p:sldId id="610" r:id="rId44"/>
    <p:sldId id="608" r:id="rId45"/>
    <p:sldId id="593" r:id="rId46"/>
    <p:sldId id="647" r:id="rId47"/>
    <p:sldId id="503" r:id="rId48"/>
    <p:sldId id="505"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4"/>
            <p14:sldId id="556"/>
            <p14:sldId id="313"/>
            <p14:sldId id="509"/>
            <p14:sldId id="535"/>
            <p14:sldId id="626"/>
            <p14:sldId id="574"/>
            <p14:sldId id="627"/>
            <p14:sldId id="635"/>
            <p14:sldId id="628"/>
            <p14:sldId id="634"/>
            <p14:sldId id="592"/>
            <p14:sldId id="650"/>
            <p14:sldId id="581"/>
            <p14:sldId id="636"/>
            <p14:sldId id="629"/>
            <p14:sldId id="651"/>
            <p14:sldId id="630"/>
            <p14:sldId id="637"/>
            <p14:sldId id="631"/>
            <p14:sldId id="619"/>
            <p14:sldId id="599"/>
            <p14:sldId id="589"/>
            <p14:sldId id="566"/>
            <p14:sldId id="580"/>
            <p14:sldId id="569"/>
            <p14:sldId id="567"/>
            <p14:sldId id="638"/>
            <p14:sldId id="633"/>
            <p14:sldId id="643"/>
            <p14:sldId id="653"/>
            <p14:sldId id="558"/>
            <p14:sldId id="597"/>
            <p14:sldId id="579"/>
            <p14:sldId id="596"/>
            <p14:sldId id="602"/>
            <p14:sldId id="652"/>
            <p14:sldId id="510"/>
            <p14:sldId id="603"/>
            <p14:sldId id="614"/>
            <p14:sldId id="610"/>
            <p14:sldId id="608"/>
            <p14:sldId id="593"/>
            <p14:sldId id="647"/>
            <p14:sldId id="503"/>
            <p14:sldId id="5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40" autoAdjust="0"/>
    <p:restoredTop sz="93691" autoAdjust="0"/>
  </p:normalViewPr>
  <p:slideViewPr>
    <p:cSldViewPr snapToGrid="0">
      <p:cViewPr varScale="1">
        <p:scale>
          <a:sx n="78" d="100"/>
          <a:sy n="78" d="100"/>
        </p:scale>
        <p:origin x="787" y="67"/>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F636C8-C971-48AC-ABFA-CAFE11F9DE92}" type="doc">
      <dgm:prSet loTypeId="urn:microsoft.com/office/officeart/2018/layout/CircleProcess" loCatId="simpleprocesssa" qsTypeId="urn:microsoft.com/office/officeart/2005/8/quickstyle/simple1" qsCatId="simple" csTypeId="urn:microsoft.com/office/officeart/2005/8/colors/accent1_1" csCatId="accent1" phldr="1"/>
      <dgm:spPr/>
      <dgm:t>
        <a:bodyPr/>
        <a:lstStyle/>
        <a:p>
          <a:endParaRPr lang="en-US"/>
        </a:p>
      </dgm:t>
    </dgm:pt>
    <dgm:pt modelId="{E5FC2302-8E6E-4687-ADAD-BDB3E6CBD9AC}">
      <dgm:prSet/>
      <dgm:spPr/>
      <dgm:t>
        <a:bodyPr/>
        <a:lstStyle/>
        <a:p>
          <a:r>
            <a:rPr lang="ar-EG" b="0" i="0" baseline="0" dirty="0"/>
            <a:t>أولا: </a:t>
          </a:r>
          <a:r>
            <a:rPr lang="fa-IR" b="0" i="0" baseline="0" dirty="0"/>
            <a:t>حرية النشر، وحدودها.</a:t>
          </a:r>
          <a:endParaRPr lang="en-US" b="0" i="0" baseline="0" dirty="0"/>
        </a:p>
        <a:p>
          <a:endParaRPr lang="en-US" dirty="0"/>
        </a:p>
      </dgm:t>
    </dgm:pt>
    <dgm:pt modelId="{E47178B5-0D45-4962-A29F-6BCE846BE64C}" type="parTrans" cxnId="{6186C20E-7363-4DFC-A274-3625C87FAC2D}">
      <dgm:prSet/>
      <dgm:spPr/>
      <dgm:t>
        <a:bodyPr/>
        <a:lstStyle/>
        <a:p>
          <a:endParaRPr lang="en-US"/>
        </a:p>
      </dgm:t>
    </dgm:pt>
    <dgm:pt modelId="{0CD6922C-6185-4C07-A528-1FC185226261}" type="sibTrans" cxnId="{6186C20E-7363-4DFC-A274-3625C87FAC2D}">
      <dgm:prSet/>
      <dgm:spPr/>
      <dgm:t>
        <a:bodyPr/>
        <a:lstStyle/>
        <a:p>
          <a:endParaRPr lang="en-US"/>
        </a:p>
      </dgm:t>
    </dgm:pt>
    <dgm:pt modelId="{D5D5F5D4-CF16-4393-9E27-486FF5878BCC}">
      <dgm:prSet/>
      <dgm:spPr/>
      <dgm:t>
        <a:bodyPr/>
        <a:lstStyle/>
        <a:p>
          <a:r>
            <a:rPr lang="ar-EG" b="0" i="0" baseline="0" dirty="0"/>
            <a:t>ثانيا: </a:t>
          </a:r>
          <a:r>
            <a:rPr lang="fa-IR" b="0" i="0" baseline="0" dirty="0"/>
            <a:t>عدم الإجبار عن الكشف عن مصادره.</a:t>
          </a:r>
          <a:endParaRPr lang="en-US" b="0" i="0" baseline="0" dirty="0"/>
        </a:p>
        <a:p>
          <a:endParaRPr lang="en-US" dirty="0"/>
        </a:p>
      </dgm:t>
    </dgm:pt>
    <dgm:pt modelId="{3A1958E4-A809-4771-8008-4B0195FCF2FC}" type="parTrans" cxnId="{E2E45BB2-A30E-47EC-ADDA-1EC50E5FE13A}">
      <dgm:prSet/>
      <dgm:spPr/>
      <dgm:t>
        <a:bodyPr/>
        <a:lstStyle/>
        <a:p>
          <a:endParaRPr lang="en-US"/>
        </a:p>
      </dgm:t>
    </dgm:pt>
    <dgm:pt modelId="{D585B8A4-18AB-4527-B18C-B97F2E7DEFCA}" type="sibTrans" cxnId="{E2E45BB2-A30E-47EC-ADDA-1EC50E5FE13A}">
      <dgm:prSet/>
      <dgm:spPr/>
      <dgm:t>
        <a:bodyPr/>
        <a:lstStyle/>
        <a:p>
          <a:endParaRPr lang="en-US"/>
        </a:p>
      </dgm:t>
    </dgm:pt>
    <dgm:pt modelId="{0BA684D9-B5A4-40EE-B4B6-B6B6E4877F38}">
      <dgm:prSet/>
      <dgm:spPr/>
      <dgm:t>
        <a:bodyPr/>
        <a:lstStyle/>
        <a:p>
          <a:r>
            <a:rPr lang="ar-EG" b="0" i="0" baseline="0" dirty="0"/>
            <a:t>ثالثا: </a:t>
          </a:r>
          <a:r>
            <a:rPr lang="fa-IR" b="0" i="0" baseline="0" dirty="0"/>
            <a:t>تقييد مساءلة الإعلامي عن رأيه.</a:t>
          </a:r>
          <a:endParaRPr lang="en-US" dirty="0"/>
        </a:p>
      </dgm:t>
    </dgm:pt>
    <dgm:pt modelId="{643DD628-FA83-4BE9-8121-868F4766DE58}" type="parTrans" cxnId="{7AD6854D-C518-472B-994C-16B01DB571D6}">
      <dgm:prSet/>
      <dgm:spPr/>
      <dgm:t>
        <a:bodyPr/>
        <a:lstStyle/>
        <a:p>
          <a:endParaRPr lang="en-US"/>
        </a:p>
      </dgm:t>
    </dgm:pt>
    <dgm:pt modelId="{AE8E8987-F660-465F-8B26-07D4FC91DA23}" type="sibTrans" cxnId="{7AD6854D-C518-472B-994C-16B01DB571D6}">
      <dgm:prSet/>
      <dgm:spPr/>
      <dgm:t>
        <a:bodyPr/>
        <a:lstStyle/>
        <a:p>
          <a:endParaRPr lang="en-US"/>
        </a:p>
      </dgm:t>
    </dgm:pt>
    <dgm:pt modelId="{6B1C5E0F-D221-41CB-929B-9AD0579CFC68}">
      <dgm:prSet/>
      <dgm:spPr/>
      <dgm:t>
        <a:bodyPr/>
        <a:lstStyle/>
        <a:p>
          <a:r>
            <a:rPr lang="ar-EG" b="0" i="0" baseline="0" dirty="0"/>
            <a:t>رابعا: </a:t>
          </a:r>
          <a:r>
            <a:rPr lang="fa-IR" b="0" i="0" baseline="0" dirty="0"/>
            <a:t>ضمانات التفتيش و المصادرة.</a:t>
          </a:r>
          <a:endParaRPr lang="en-US" b="0" i="0" baseline="0" dirty="0"/>
        </a:p>
        <a:p>
          <a:endParaRPr lang="en-US" dirty="0"/>
        </a:p>
      </dgm:t>
    </dgm:pt>
    <dgm:pt modelId="{80DFB638-2DBE-4623-A567-7A241ECAFB38}" type="parTrans" cxnId="{5F741E05-2434-4158-AD48-A3081FB17802}">
      <dgm:prSet/>
      <dgm:spPr/>
      <dgm:t>
        <a:bodyPr/>
        <a:lstStyle/>
        <a:p>
          <a:endParaRPr lang="en-US"/>
        </a:p>
      </dgm:t>
    </dgm:pt>
    <dgm:pt modelId="{61B4EB54-49B6-499B-8E07-266DDDD59A08}" type="sibTrans" cxnId="{5F741E05-2434-4158-AD48-A3081FB17802}">
      <dgm:prSet/>
      <dgm:spPr/>
      <dgm:t>
        <a:bodyPr/>
        <a:lstStyle/>
        <a:p>
          <a:endParaRPr lang="en-US"/>
        </a:p>
      </dgm:t>
    </dgm:pt>
    <dgm:pt modelId="{3B2B648C-77E2-4437-84F1-B65F80BA3C14}">
      <dgm:prSet/>
      <dgm:spPr/>
      <dgm:t>
        <a:bodyPr/>
        <a:lstStyle/>
        <a:p>
          <a:r>
            <a:rPr lang="ar-EG" b="0" i="0" baseline="0" dirty="0"/>
            <a:t>خامسا: </a:t>
          </a:r>
          <a:r>
            <a:rPr lang="fa-IR" b="0" i="0" baseline="0" dirty="0"/>
            <a:t>اتاحة المعلومات، وغيرها من الحقوق.</a:t>
          </a:r>
          <a:endParaRPr lang="en-US" b="0" i="0" baseline="0" dirty="0"/>
        </a:p>
        <a:p>
          <a:endParaRPr lang="en-US" dirty="0"/>
        </a:p>
      </dgm:t>
    </dgm:pt>
    <dgm:pt modelId="{E1BFAC33-5F01-4675-BE53-3218F88F65D4}" type="parTrans" cxnId="{95A5083F-A6A9-4F94-9AD4-7E5ED5771141}">
      <dgm:prSet/>
      <dgm:spPr/>
      <dgm:t>
        <a:bodyPr/>
        <a:lstStyle/>
        <a:p>
          <a:endParaRPr lang="en-US"/>
        </a:p>
      </dgm:t>
    </dgm:pt>
    <dgm:pt modelId="{83B2FAC2-1C04-4A2F-A4E7-430C3B824E7E}" type="sibTrans" cxnId="{95A5083F-A6A9-4F94-9AD4-7E5ED5771141}">
      <dgm:prSet/>
      <dgm:spPr/>
      <dgm:t>
        <a:bodyPr/>
        <a:lstStyle/>
        <a:p>
          <a:endParaRPr lang="en-US"/>
        </a:p>
      </dgm:t>
    </dgm:pt>
    <dgm:pt modelId="{AAC8FEB1-DB20-4CF7-8F96-D411D838B551}" type="pres">
      <dgm:prSet presAssocID="{5AF636C8-C971-48AC-ABFA-CAFE11F9DE92}" presName="Name0" presStyleCnt="0">
        <dgm:presLayoutVars>
          <dgm:chMax val="11"/>
          <dgm:chPref val="11"/>
          <dgm:dir/>
          <dgm:resizeHandles/>
        </dgm:presLayoutVars>
      </dgm:prSet>
      <dgm:spPr/>
    </dgm:pt>
    <dgm:pt modelId="{8AE71B34-2CC1-4A24-8BC5-0D05F6649ADB}" type="pres">
      <dgm:prSet presAssocID="{3B2B648C-77E2-4437-84F1-B65F80BA3C14}" presName="Accent5" presStyleCnt="0"/>
      <dgm:spPr/>
    </dgm:pt>
    <dgm:pt modelId="{DAA6AB69-A790-4C15-A47E-651C7D3AAF51}" type="pres">
      <dgm:prSet presAssocID="{3B2B648C-77E2-4437-84F1-B65F80BA3C14}" presName="Accent" presStyleLbl="node1" presStyleIdx="0" presStyleCnt="10"/>
      <dgm:spPr/>
    </dgm:pt>
    <dgm:pt modelId="{10378A49-9F27-4280-B41D-07A3A5CEBEE5}" type="pres">
      <dgm:prSet presAssocID="{3B2B648C-77E2-4437-84F1-B65F80BA3C14}" presName="ParentBackground5" presStyleCnt="0"/>
      <dgm:spPr/>
    </dgm:pt>
    <dgm:pt modelId="{DBC19C5F-F865-493E-BA8B-AA730A933446}" type="pres">
      <dgm:prSet presAssocID="{3B2B648C-77E2-4437-84F1-B65F80BA3C14}" presName="ParentBackground" presStyleLbl="node1" presStyleIdx="1" presStyleCnt="10"/>
      <dgm:spPr/>
    </dgm:pt>
    <dgm:pt modelId="{B865B823-067A-441E-B062-E6A181088075}" type="pres">
      <dgm:prSet presAssocID="{3B2B648C-77E2-4437-84F1-B65F80BA3C14}" presName="Parent5" presStyleLbl="fgAcc0" presStyleIdx="0" presStyleCnt="0">
        <dgm:presLayoutVars>
          <dgm:chMax val="1"/>
          <dgm:chPref val="1"/>
          <dgm:bulletEnabled val="1"/>
        </dgm:presLayoutVars>
      </dgm:prSet>
      <dgm:spPr/>
    </dgm:pt>
    <dgm:pt modelId="{7CC9A36A-ED0F-4AB5-8D8C-B104BD84DB25}" type="pres">
      <dgm:prSet presAssocID="{6B1C5E0F-D221-41CB-929B-9AD0579CFC68}" presName="Accent4" presStyleCnt="0"/>
      <dgm:spPr/>
    </dgm:pt>
    <dgm:pt modelId="{B4687ADB-C88F-41AA-84C2-429C8F9BDF2A}" type="pres">
      <dgm:prSet presAssocID="{6B1C5E0F-D221-41CB-929B-9AD0579CFC68}" presName="Accent" presStyleLbl="node1" presStyleIdx="2" presStyleCnt="10"/>
      <dgm:spPr/>
    </dgm:pt>
    <dgm:pt modelId="{92F01233-660A-4CD4-8240-731807397C5C}" type="pres">
      <dgm:prSet presAssocID="{6B1C5E0F-D221-41CB-929B-9AD0579CFC68}" presName="ParentBackground4" presStyleCnt="0"/>
      <dgm:spPr/>
    </dgm:pt>
    <dgm:pt modelId="{BF521AC8-3446-4F86-9D85-64C4667391D1}" type="pres">
      <dgm:prSet presAssocID="{6B1C5E0F-D221-41CB-929B-9AD0579CFC68}" presName="ParentBackground" presStyleLbl="node1" presStyleIdx="3" presStyleCnt="10"/>
      <dgm:spPr/>
    </dgm:pt>
    <dgm:pt modelId="{A4BEE4C5-89B7-401A-80F4-64F5289520DF}" type="pres">
      <dgm:prSet presAssocID="{6B1C5E0F-D221-41CB-929B-9AD0579CFC68}" presName="Parent4" presStyleLbl="fgAcc0" presStyleIdx="0" presStyleCnt="0">
        <dgm:presLayoutVars>
          <dgm:chMax val="1"/>
          <dgm:chPref val="1"/>
          <dgm:bulletEnabled val="1"/>
        </dgm:presLayoutVars>
      </dgm:prSet>
      <dgm:spPr/>
    </dgm:pt>
    <dgm:pt modelId="{8D964CFD-DD1D-4B29-8245-7B0BB5B3C4C7}" type="pres">
      <dgm:prSet presAssocID="{0BA684D9-B5A4-40EE-B4B6-B6B6E4877F38}" presName="Accent3" presStyleCnt="0"/>
      <dgm:spPr/>
    </dgm:pt>
    <dgm:pt modelId="{1F22C185-FCDD-451E-80B6-0E3E39A70A81}" type="pres">
      <dgm:prSet presAssocID="{0BA684D9-B5A4-40EE-B4B6-B6B6E4877F38}" presName="Accent" presStyleLbl="node1" presStyleIdx="4" presStyleCnt="10"/>
      <dgm:spPr/>
    </dgm:pt>
    <dgm:pt modelId="{CFF86479-E7E1-4332-A4BA-F01B5DC10E43}" type="pres">
      <dgm:prSet presAssocID="{0BA684D9-B5A4-40EE-B4B6-B6B6E4877F38}" presName="ParentBackground3" presStyleCnt="0"/>
      <dgm:spPr/>
    </dgm:pt>
    <dgm:pt modelId="{60B39F98-79E3-4D77-9214-F06EA1FAD499}" type="pres">
      <dgm:prSet presAssocID="{0BA684D9-B5A4-40EE-B4B6-B6B6E4877F38}" presName="ParentBackground" presStyleLbl="node1" presStyleIdx="5" presStyleCnt="10"/>
      <dgm:spPr/>
    </dgm:pt>
    <dgm:pt modelId="{63A817FE-9AC2-42F3-A4BA-2E178EF04349}" type="pres">
      <dgm:prSet presAssocID="{0BA684D9-B5A4-40EE-B4B6-B6B6E4877F38}" presName="Parent3" presStyleLbl="fgAcc0" presStyleIdx="0" presStyleCnt="0">
        <dgm:presLayoutVars>
          <dgm:chMax val="1"/>
          <dgm:chPref val="1"/>
          <dgm:bulletEnabled val="1"/>
        </dgm:presLayoutVars>
      </dgm:prSet>
      <dgm:spPr/>
    </dgm:pt>
    <dgm:pt modelId="{ED87A76E-AE5B-405F-986F-C2578B180FAA}" type="pres">
      <dgm:prSet presAssocID="{D5D5F5D4-CF16-4393-9E27-486FF5878BCC}" presName="Accent2" presStyleCnt="0"/>
      <dgm:spPr/>
    </dgm:pt>
    <dgm:pt modelId="{6AEECE16-7F97-463B-80CD-69CDE77CA66C}" type="pres">
      <dgm:prSet presAssocID="{D5D5F5D4-CF16-4393-9E27-486FF5878BCC}" presName="Accent" presStyleLbl="node1" presStyleIdx="6" presStyleCnt="10"/>
      <dgm:spPr/>
    </dgm:pt>
    <dgm:pt modelId="{1CF0B5BE-0013-4B55-8368-8969E1564B7E}" type="pres">
      <dgm:prSet presAssocID="{D5D5F5D4-CF16-4393-9E27-486FF5878BCC}" presName="ParentBackground2" presStyleCnt="0"/>
      <dgm:spPr/>
    </dgm:pt>
    <dgm:pt modelId="{D4BD8BF2-2F1E-4282-B11D-BC8AA346AEC4}" type="pres">
      <dgm:prSet presAssocID="{D5D5F5D4-CF16-4393-9E27-486FF5878BCC}" presName="ParentBackground" presStyleLbl="node1" presStyleIdx="7" presStyleCnt="10"/>
      <dgm:spPr/>
    </dgm:pt>
    <dgm:pt modelId="{96186A59-9ECD-45C1-A5F0-01423208AEDC}" type="pres">
      <dgm:prSet presAssocID="{D5D5F5D4-CF16-4393-9E27-486FF5878BCC}" presName="Parent2" presStyleLbl="fgAcc0" presStyleIdx="0" presStyleCnt="0">
        <dgm:presLayoutVars>
          <dgm:chMax val="1"/>
          <dgm:chPref val="1"/>
          <dgm:bulletEnabled val="1"/>
        </dgm:presLayoutVars>
      </dgm:prSet>
      <dgm:spPr/>
    </dgm:pt>
    <dgm:pt modelId="{52829DDB-75B4-4C3D-9681-452FD57F2AB6}" type="pres">
      <dgm:prSet presAssocID="{E5FC2302-8E6E-4687-ADAD-BDB3E6CBD9AC}" presName="Accent1" presStyleCnt="0"/>
      <dgm:spPr/>
    </dgm:pt>
    <dgm:pt modelId="{3054A2C4-022B-4DC2-A3DA-CD2FA2778EA3}" type="pres">
      <dgm:prSet presAssocID="{E5FC2302-8E6E-4687-ADAD-BDB3E6CBD9AC}" presName="Accent" presStyleLbl="node1" presStyleIdx="8" presStyleCnt="10"/>
      <dgm:spPr/>
    </dgm:pt>
    <dgm:pt modelId="{29E7488E-61D2-40F2-9812-3B178DF3A529}" type="pres">
      <dgm:prSet presAssocID="{E5FC2302-8E6E-4687-ADAD-BDB3E6CBD9AC}" presName="ParentBackground1" presStyleCnt="0"/>
      <dgm:spPr/>
    </dgm:pt>
    <dgm:pt modelId="{12E5561F-1249-46E2-BB0F-0E0E04EAC493}" type="pres">
      <dgm:prSet presAssocID="{E5FC2302-8E6E-4687-ADAD-BDB3E6CBD9AC}" presName="ParentBackground" presStyleLbl="node1" presStyleIdx="9" presStyleCnt="10"/>
      <dgm:spPr/>
    </dgm:pt>
    <dgm:pt modelId="{7963B5BA-E68B-48CE-9F96-ADD44DF9973E}" type="pres">
      <dgm:prSet presAssocID="{E5FC2302-8E6E-4687-ADAD-BDB3E6CBD9AC}" presName="Parent1" presStyleLbl="fgAcc0" presStyleIdx="0" presStyleCnt="0">
        <dgm:presLayoutVars>
          <dgm:chMax val="1"/>
          <dgm:chPref val="1"/>
          <dgm:bulletEnabled val="1"/>
        </dgm:presLayoutVars>
      </dgm:prSet>
      <dgm:spPr/>
    </dgm:pt>
  </dgm:ptLst>
  <dgm:cxnLst>
    <dgm:cxn modelId="{5F741E05-2434-4158-AD48-A3081FB17802}" srcId="{5AF636C8-C971-48AC-ABFA-CAFE11F9DE92}" destId="{6B1C5E0F-D221-41CB-929B-9AD0579CFC68}" srcOrd="3" destOrd="0" parTransId="{80DFB638-2DBE-4623-A567-7A241ECAFB38}" sibTransId="{61B4EB54-49B6-499B-8E07-266DDDD59A08}"/>
    <dgm:cxn modelId="{6452A40D-D029-48BB-BAE1-6D94708E795E}" type="presOf" srcId="{6B1C5E0F-D221-41CB-929B-9AD0579CFC68}" destId="{A4BEE4C5-89B7-401A-80F4-64F5289520DF}" srcOrd="1" destOrd="0" presId="urn:microsoft.com/office/officeart/2018/layout/CircleProcess"/>
    <dgm:cxn modelId="{6186C20E-7363-4DFC-A274-3625C87FAC2D}" srcId="{5AF636C8-C971-48AC-ABFA-CAFE11F9DE92}" destId="{E5FC2302-8E6E-4687-ADAD-BDB3E6CBD9AC}" srcOrd="0" destOrd="0" parTransId="{E47178B5-0D45-4962-A29F-6BCE846BE64C}" sibTransId="{0CD6922C-6185-4C07-A528-1FC185226261}"/>
    <dgm:cxn modelId="{C60E1A1E-823F-4D68-A555-9DF1F5F5AA90}" type="presOf" srcId="{E5FC2302-8E6E-4687-ADAD-BDB3E6CBD9AC}" destId="{7963B5BA-E68B-48CE-9F96-ADD44DF9973E}" srcOrd="1" destOrd="0" presId="urn:microsoft.com/office/officeart/2018/layout/CircleProcess"/>
    <dgm:cxn modelId="{DB4E8421-BDC3-4077-A0BA-4A71E05EB2B8}" type="presOf" srcId="{3B2B648C-77E2-4437-84F1-B65F80BA3C14}" destId="{B865B823-067A-441E-B062-E6A181088075}" srcOrd="1" destOrd="0" presId="urn:microsoft.com/office/officeart/2018/layout/CircleProcess"/>
    <dgm:cxn modelId="{AB4ED528-E4A7-47A3-841F-8CA0786E2C82}" type="presOf" srcId="{6B1C5E0F-D221-41CB-929B-9AD0579CFC68}" destId="{BF521AC8-3446-4F86-9D85-64C4667391D1}" srcOrd="0" destOrd="0" presId="urn:microsoft.com/office/officeart/2018/layout/CircleProcess"/>
    <dgm:cxn modelId="{95A5083F-A6A9-4F94-9AD4-7E5ED5771141}" srcId="{5AF636C8-C971-48AC-ABFA-CAFE11F9DE92}" destId="{3B2B648C-77E2-4437-84F1-B65F80BA3C14}" srcOrd="4" destOrd="0" parTransId="{E1BFAC33-5F01-4675-BE53-3218F88F65D4}" sibTransId="{83B2FAC2-1C04-4A2F-A4E7-430C3B824E7E}"/>
    <dgm:cxn modelId="{E957F05B-3A32-4134-8B0C-B5B435D17176}" type="presOf" srcId="{D5D5F5D4-CF16-4393-9E27-486FF5878BCC}" destId="{96186A59-9ECD-45C1-A5F0-01423208AEDC}" srcOrd="1" destOrd="0" presId="urn:microsoft.com/office/officeart/2018/layout/CircleProcess"/>
    <dgm:cxn modelId="{7AD6854D-C518-472B-994C-16B01DB571D6}" srcId="{5AF636C8-C971-48AC-ABFA-CAFE11F9DE92}" destId="{0BA684D9-B5A4-40EE-B4B6-B6B6E4877F38}" srcOrd="2" destOrd="0" parTransId="{643DD628-FA83-4BE9-8121-868F4766DE58}" sibTransId="{AE8E8987-F660-465F-8B26-07D4FC91DA23}"/>
    <dgm:cxn modelId="{343C9D71-8C5C-4794-835B-AC0BEF02A273}" type="presOf" srcId="{E5FC2302-8E6E-4687-ADAD-BDB3E6CBD9AC}" destId="{12E5561F-1249-46E2-BB0F-0E0E04EAC493}" srcOrd="0" destOrd="0" presId="urn:microsoft.com/office/officeart/2018/layout/CircleProcess"/>
    <dgm:cxn modelId="{91F88079-97A8-4C1B-B8E3-F0561037E94C}" type="presOf" srcId="{D5D5F5D4-CF16-4393-9E27-486FF5878BCC}" destId="{D4BD8BF2-2F1E-4282-B11D-BC8AA346AEC4}" srcOrd="0" destOrd="0" presId="urn:microsoft.com/office/officeart/2018/layout/CircleProcess"/>
    <dgm:cxn modelId="{3DCEDAA7-9363-4439-B7EA-21DFCDEBFC89}" type="presOf" srcId="{3B2B648C-77E2-4437-84F1-B65F80BA3C14}" destId="{DBC19C5F-F865-493E-BA8B-AA730A933446}" srcOrd="0" destOrd="0" presId="urn:microsoft.com/office/officeart/2018/layout/CircleProcess"/>
    <dgm:cxn modelId="{E2E45BB2-A30E-47EC-ADDA-1EC50E5FE13A}" srcId="{5AF636C8-C971-48AC-ABFA-CAFE11F9DE92}" destId="{D5D5F5D4-CF16-4393-9E27-486FF5878BCC}" srcOrd="1" destOrd="0" parTransId="{3A1958E4-A809-4771-8008-4B0195FCF2FC}" sibTransId="{D585B8A4-18AB-4527-B18C-B97F2E7DEFCA}"/>
    <dgm:cxn modelId="{DBEF77CF-9778-4F8D-8AC0-7545D2787BD9}" type="presOf" srcId="{0BA684D9-B5A4-40EE-B4B6-B6B6E4877F38}" destId="{60B39F98-79E3-4D77-9214-F06EA1FAD499}" srcOrd="0" destOrd="0" presId="urn:microsoft.com/office/officeart/2018/layout/CircleProcess"/>
    <dgm:cxn modelId="{D87C51EA-6435-4550-8D3C-0C1D60B268DC}" type="presOf" srcId="{5AF636C8-C971-48AC-ABFA-CAFE11F9DE92}" destId="{AAC8FEB1-DB20-4CF7-8F96-D411D838B551}" srcOrd="0" destOrd="0" presId="urn:microsoft.com/office/officeart/2018/layout/CircleProcess"/>
    <dgm:cxn modelId="{9AF69DFA-C932-4FE9-854A-3132D2E28429}" type="presOf" srcId="{0BA684D9-B5A4-40EE-B4B6-B6B6E4877F38}" destId="{63A817FE-9AC2-42F3-A4BA-2E178EF04349}" srcOrd="1" destOrd="0" presId="urn:microsoft.com/office/officeart/2018/layout/CircleProcess"/>
    <dgm:cxn modelId="{0D1FCDA4-F346-48A8-B4C3-D840F0795143}" type="presParOf" srcId="{AAC8FEB1-DB20-4CF7-8F96-D411D838B551}" destId="{8AE71B34-2CC1-4A24-8BC5-0D05F6649ADB}" srcOrd="0" destOrd="0" presId="urn:microsoft.com/office/officeart/2018/layout/CircleProcess"/>
    <dgm:cxn modelId="{A532C46D-56FC-42A8-9F1E-A2487BADC274}" type="presParOf" srcId="{8AE71B34-2CC1-4A24-8BC5-0D05F6649ADB}" destId="{DAA6AB69-A790-4C15-A47E-651C7D3AAF51}" srcOrd="0" destOrd="0" presId="urn:microsoft.com/office/officeart/2018/layout/CircleProcess"/>
    <dgm:cxn modelId="{7AAA9DBB-716B-40A0-B910-45F3A414473F}" type="presParOf" srcId="{AAC8FEB1-DB20-4CF7-8F96-D411D838B551}" destId="{10378A49-9F27-4280-B41D-07A3A5CEBEE5}" srcOrd="1" destOrd="0" presId="urn:microsoft.com/office/officeart/2018/layout/CircleProcess"/>
    <dgm:cxn modelId="{8F77CB8C-CF4A-411D-B668-05F878896381}" type="presParOf" srcId="{10378A49-9F27-4280-B41D-07A3A5CEBEE5}" destId="{DBC19C5F-F865-493E-BA8B-AA730A933446}" srcOrd="0" destOrd="0" presId="urn:microsoft.com/office/officeart/2018/layout/CircleProcess"/>
    <dgm:cxn modelId="{94DA3BE5-BBDB-44F1-AE3A-9ADDFDE3C3C1}" type="presParOf" srcId="{AAC8FEB1-DB20-4CF7-8F96-D411D838B551}" destId="{B865B823-067A-441E-B062-E6A181088075}" srcOrd="2" destOrd="0" presId="urn:microsoft.com/office/officeart/2018/layout/CircleProcess"/>
    <dgm:cxn modelId="{CA6F41C2-AC4E-4405-97C2-5D0EF646F493}" type="presParOf" srcId="{AAC8FEB1-DB20-4CF7-8F96-D411D838B551}" destId="{7CC9A36A-ED0F-4AB5-8D8C-B104BD84DB25}" srcOrd="3" destOrd="0" presId="urn:microsoft.com/office/officeart/2018/layout/CircleProcess"/>
    <dgm:cxn modelId="{767CDD9C-B756-4620-AD61-93E7891D4A5E}" type="presParOf" srcId="{7CC9A36A-ED0F-4AB5-8D8C-B104BD84DB25}" destId="{B4687ADB-C88F-41AA-84C2-429C8F9BDF2A}" srcOrd="0" destOrd="0" presId="urn:microsoft.com/office/officeart/2018/layout/CircleProcess"/>
    <dgm:cxn modelId="{1A70E4A3-D082-487B-AB15-8E2663173B5F}" type="presParOf" srcId="{AAC8FEB1-DB20-4CF7-8F96-D411D838B551}" destId="{92F01233-660A-4CD4-8240-731807397C5C}" srcOrd="4" destOrd="0" presId="urn:microsoft.com/office/officeart/2018/layout/CircleProcess"/>
    <dgm:cxn modelId="{4CDAD2CA-43C4-4559-AD3E-FF0D9B6AB8EB}" type="presParOf" srcId="{92F01233-660A-4CD4-8240-731807397C5C}" destId="{BF521AC8-3446-4F86-9D85-64C4667391D1}" srcOrd="0" destOrd="0" presId="urn:microsoft.com/office/officeart/2018/layout/CircleProcess"/>
    <dgm:cxn modelId="{1C5343B9-40E7-418E-9D9F-A87D54179071}" type="presParOf" srcId="{AAC8FEB1-DB20-4CF7-8F96-D411D838B551}" destId="{A4BEE4C5-89B7-401A-80F4-64F5289520DF}" srcOrd="5" destOrd="0" presId="urn:microsoft.com/office/officeart/2018/layout/CircleProcess"/>
    <dgm:cxn modelId="{9DB6F70E-1EDD-4259-82C5-CE5E674F47A9}" type="presParOf" srcId="{AAC8FEB1-DB20-4CF7-8F96-D411D838B551}" destId="{8D964CFD-DD1D-4B29-8245-7B0BB5B3C4C7}" srcOrd="6" destOrd="0" presId="urn:microsoft.com/office/officeart/2018/layout/CircleProcess"/>
    <dgm:cxn modelId="{68F2CE1D-1FC4-402C-8852-1F0CE7EF8727}" type="presParOf" srcId="{8D964CFD-DD1D-4B29-8245-7B0BB5B3C4C7}" destId="{1F22C185-FCDD-451E-80B6-0E3E39A70A81}" srcOrd="0" destOrd="0" presId="urn:microsoft.com/office/officeart/2018/layout/CircleProcess"/>
    <dgm:cxn modelId="{CBFBF22C-C4E8-4908-8EBF-FC1CCEA96C15}" type="presParOf" srcId="{AAC8FEB1-DB20-4CF7-8F96-D411D838B551}" destId="{CFF86479-E7E1-4332-A4BA-F01B5DC10E43}" srcOrd="7" destOrd="0" presId="urn:microsoft.com/office/officeart/2018/layout/CircleProcess"/>
    <dgm:cxn modelId="{5BF0D8F2-7C1E-4ECC-AC80-8A0B696819ED}" type="presParOf" srcId="{CFF86479-E7E1-4332-A4BA-F01B5DC10E43}" destId="{60B39F98-79E3-4D77-9214-F06EA1FAD499}" srcOrd="0" destOrd="0" presId="urn:microsoft.com/office/officeart/2018/layout/CircleProcess"/>
    <dgm:cxn modelId="{5A00473F-7564-49BF-9CC3-248236DFEFF9}" type="presParOf" srcId="{AAC8FEB1-DB20-4CF7-8F96-D411D838B551}" destId="{63A817FE-9AC2-42F3-A4BA-2E178EF04349}" srcOrd="8" destOrd="0" presId="urn:microsoft.com/office/officeart/2018/layout/CircleProcess"/>
    <dgm:cxn modelId="{09A9B2E4-3C12-48A4-A5CC-F951112E1AEA}" type="presParOf" srcId="{AAC8FEB1-DB20-4CF7-8F96-D411D838B551}" destId="{ED87A76E-AE5B-405F-986F-C2578B180FAA}" srcOrd="9" destOrd="0" presId="urn:microsoft.com/office/officeart/2018/layout/CircleProcess"/>
    <dgm:cxn modelId="{4DA4F64A-3CB9-4057-8A00-833CDBA9DB69}" type="presParOf" srcId="{ED87A76E-AE5B-405F-986F-C2578B180FAA}" destId="{6AEECE16-7F97-463B-80CD-69CDE77CA66C}" srcOrd="0" destOrd="0" presId="urn:microsoft.com/office/officeart/2018/layout/CircleProcess"/>
    <dgm:cxn modelId="{3C1A05DC-CB7C-4DEB-A24F-05BD649AF00B}" type="presParOf" srcId="{AAC8FEB1-DB20-4CF7-8F96-D411D838B551}" destId="{1CF0B5BE-0013-4B55-8368-8969E1564B7E}" srcOrd="10" destOrd="0" presId="urn:microsoft.com/office/officeart/2018/layout/CircleProcess"/>
    <dgm:cxn modelId="{1DA46171-97BF-49D1-B680-4E49C4D0442E}" type="presParOf" srcId="{1CF0B5BE-0013-4B55-8368-8969E1564B7E}" destId="{D4BD8BF2-2F1E-4282-B11D-BC8AA346AEC4}" srcOrd="0" destOrd="0" presId="urn:microsoft.com/office/officeart/2018/layout/CircleProcess"/>
    <dgm:cxn modelId="{22325F5B-43AF-4447-B71B-305A7D910DE8}" type="presParOf" srcId="{AAC8FEB1-DB20-4CF7-8F96-D411D838B551}" destId="{96186A59-9ECD-45C1-A5F0-01423208AEDC}" srcOrd="11" destOrd="0" presId="urn:microsoft.com/office/officeart/2018/layout/CircleProcess"/>
    <dgm:cxn modelId="{095D2E6F-EF96-4176-B2C2-E3D6A64F06E1}" type="presParOf" srcId="{AAC8FEB1-DB20-4CF7-8F96-D411D838B551}" destId="{52829DDB-75B4-4C3D-9681-452FD57F2AB6}" srcOrd="12" destOrd="0" presId="urn:microsoft.com/office/officeart/2018/layout/CircleProcess"/>
    <dgm:cxn modelId="{D1F0C2EF-45EC-48C6-9315-D2B9E662EAE1}" type="presParOf" srcId="{52829DDB-75B4-4C3D-9681-452FD57F2AB6}" destId="{3054A2C4-022B-4DC2-A3DA-CD2FA2778EA3}" srcOrd="0" destOrd="0" presId="urn:microsoft.com/office/officeart/2018/layout/CircleProcess"/>
    <dgm:cxn modelId="{94FD5ABB-9CD8-47EB-9724-CDAB8AD6638C}" type="presParOf" srcId="{AAC8FEB1-DB20-4CF7-8F96-D411D838B551}" destId="{29E7488E-61D2-40F2-9812-3B178DF3A529}" srcOrd="13" destOrd="0" presId="urn:microsoft.com/office/officeart/2018/layout/CircleProcess"/>
    <dgm:cxn modelId="{326C3A72-8A7C-4EC4-A712-C1AD8F1A3D4C}" type="presParOf" srcId="{29E7488E-61D2-40F2-9812-3B178DF3A529}" destId="{12E5561F-1249-46E2-BB0F-0E0E04EAC493}" srcOrd="0" destOrd="0" presId="urn:microsoft.com/office/officeart/2018/layout/CircleProcess"/>
    <dgm:cxn modelId="{BA697FD8-6489-4336-AF24-893D791EAE97}" type="presParOf" srcId="{AAC8FEB1-DB20-4CF7-8F96-D411D838B551}" destId="{7963B5BA-E68B-48CE-9F96-ADD44DF9973E}" srcOrd="14" destOrd="0" presId="urn:microsoft.com/office/officeart/2018/layout/Circle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F3CAEF-F028-4599-9955-6B12859CFBEA}" type="doc">
      <dgm:prSet loTypeId="urn:microsoft.com/office/officeart/2005/8/layout/orgChart1" loCatId="hierarchy" qsTypeId="urn:microsoft.com/office/officeart/2005/8/quickstyle/simple3" qsCatId="simple" csTypeId="urn:microsoft.com/office/officeart/2005/8/colors/accent1_2" csCatId="accent1" phldr="1"/>
      <dgm:spPr/>
      <dgm:t>
        <a:bodyPr/>
        <a:lstStyle/>
        <a:p>
          <a:endParaRPr lang="en-US"/>
        </a:p>
      </dgm:t>
    </dgm:pt>
    <dgm:pt modelId="{1E8E85D3-8322-4060-88F6-B7A042A486AF}">
      <dgm:prSet phldrT="[Text]" custT="1"/>
      <dgm:spPr/>
      <dgm:t>
        <a:bodyPr/>
        <a:lstStyle/>
        <a:p>
          <a:r>
            <a:rPr lang="ar-EG" sz="2400" dirty="0">
              <a:latin typeface="Alexandria regular" pitchFamily="2" charset="-78"/>
              <a:cs typeface="Alexandria regular" pitchFamily="2" charset="-78"/>
            </a:rPr>
            <a:t>1- الحق في حرية التعبير بين الضمان والتقييد</a:t>
          </a:r>
          <a:endParaRPr lang="en-US" sz="2400" dirty="0">
            <a:latin typeface="Alexandria regular" pitchFamily="2" charset="-78"/>
            <a:cs typeface="Alexandria regular" pitchFamily="2" charset="-78"/>
          </a:endParaRPr>
        </a:p>
      </dgm:t>
    </dgm:pt>
    <dgm:pt modelId="{40D8A556-05FB-43ED-BDA4-3EF5701A524C}" type="parTrans" cxnId="{CAA56EF0-5505-405D-B73B-DEF4CF4494ED}">
      <dgm:prSet/>
      <dgm:spPr/>
      <dgm:t>
        <a:bodyPr/>
        <a:lstStyle/>
        <a:p>
          <a:endParaRPr lang="en-US"/>
        </a:p>
      </dgm:t>
    </dgm:pt>
    <dgm:pt modelId="{1D01F84C-2F26-410D-B986-C1D6625FDA55}" type="sibTrans" cxnId="{CAA56EF0-5505-405D-B73B-DEF4CF4494ED}">
      <dgm:prSet/>
      <dgm:spPr/>
      <dgm:t>
        <a:bodyPr/>
        <a:lstStyle/>
        <a:p>
          <a:endParaRPr lang="en-US"/>
        </a:p>
      </dgm:t>
    </dgm:pt>
    <dgm:pt modelId="{9E4ED684-D82A-4828-8C8A-FD1F5CCBF072}">
      <dgm:prSet custT="1"/>
      <dgm:spPr/>
      <dgm:t>
        <a:bodyPr/>
        <a:lstStyle/>
        <a:p>
          <a:pPr algn="just" rtl="1">
            <a:lnSpc>
              <a:spcPct val="150000"/>
            </a:lnSpc>
          </a:pPr>
          <a:r>
            <a:rPr lang="ar-EG" sz="1800" b="0" kern="1200" dirty="0">
              <a:solidFill>
                <a:prstClr val="black"/>
              </a:solidFill>
              <a:latin typeface="Alexandria regular" pitchFamily="2" charset="-78"/>
              <a:ea typeface="+mn-ea"/>
              <a:cs typeface="Alexandria regular" pitchFamily="2" charset="-78"/>
            </a:rPr>
            <a:t>سبق ان اوضحنا أن </a:t>
          </a:r>
          <a:r>
            <a:rPr lang="ar-EG" sz="1800" b="0" kern="1200" dirty="0">
              <a:solidFill>
                <a:srgbClr val="FF0000"/>
              </a:solidFill>
              <a:latin typeface="Alexandria regular" pitchFamily="2" charset="-78"/>
              <a:ea typeface="+mn-ea"/>
              <a:cs typeface="Alexandria regular" pitchFamily="2" charset="-78"/>
            </a:rPr>
            <a:t>الحق في حرية التعبير قد تم النص عليه </a:t>
          </a:r>
          <a:r>
            <a:rPr lang="ar-EG" sz="1800" b="0" kern="1200" dirty="0">
              <a:solidFill>
                <a:prstClr val="black"/>
              </a:solidFill>
              <a:latin typeface="Alexandria regular" pitchFamily="2" charset="-78"/>
              <a:ea typeface="+mn-ea"/>
              <a:cs typeface="Alexandria regular" pitchFamily="2" charset="-78"/>
            </a:rPr>
            <a:t>في جميع اتفاقيات و معاهدات حقوق الانسان كما تنص عليه مختلف الدساتير و القوانين الوطنية في دول العالم.</a:t>
          </a:r>
        </a:p>
      </dgm:t>
    </dgm:pt>
    <dgm:pt modelId="{22B142E9-DA83-4922-A8D0-439497BE0925}" type="sibTrans" cxnId="{349A878D-9ABB-451B-B0BA-AF378D53DBDE}">
      <dgm:prSet/>
      <dgm:spPr/>
      <dgm:t>
        <a:bodyPr/>
        <a:lstStyle/>
        <a:p>
          <a:endParaRPr lang="en-US"/>
        </a:p>
      </dgm:t>
    </dgm:pt>
    <dgm:pt modelId="{D8E6419C-575E-4E2F-B1C4-85EBE25798D1}" type="parTrans" cxnId="{349A878D-9ABB-451B-B0BA-AF378D53DBDE}">
      <dgm:prSet/>
      <dgm:spPr/>
      <dgm:t>
        <a:bodyPr/>
        <a:lstStyle/>
        <a:p>
          <a:endParaRPr lang="en-US"/>
        </a:p>
      </dgm:t>
    </dgm:pt>
    <dgm:pt modelId="{BC80FDA1-E65F-4C31-875E-56D3B1FA2A98}">
      <dgm:prSet custT="1"/>
      <dgm:spPr/>
      <dgm:t>
        <a:bodyPr/>
        <a:lstStyle/>
        <a:p>
          <a:pPr algn="just" rtl="1">
            <a:lnSpc>
              <a:spcPct val="150000"/>
            </a:lnSpc>
          </a:pPr>
          <a:r>
            <a:rPr lang="ar-EG" sz="1800" dirty="0">
              <a:latin typeface="Alexandria regular" pitchFamily="2" charset="-78"/>
              <a:cs typeface="Alexandria regular" pitchFamily="2" charset="-78"/>
            </a:rPr>
            <a:t>إلا أن</a:t>
          </a:r>
          <a:r>
            <a:rPr lang="fa-IR" sz="1800" dirty="0">
              <a:latin typeface="Alexandria regular" pitchFamily="2" charset="-78"/>
              <a:cs typeface="Alexandria regular" pitchFamily="2" charset="-78"/>
            </a:rPr>
            <a:t> التعبير عن الراي</a:t>
          </a:r>
          <a:r>
            <a:rPr lang="ar-EG" sz="1800" dirty="0">
              <a:latin typeface="Alexandria regular" pitchFamily="2" charset="-78"/>
              <a:cs typeface="Alexandria regular" pitchFamily="2" charset="-78"/>
            </a:rPr>
            <a:t> كأحد حقوق الانسان الفردية</a:t>
          </a:r>
          <a:r>
            <a:rPr lang="fa-IR" sz="1800" dirty="0">
              <a:latin typeface="Alexandria regular" pitchFamily="2" charset="-78"/>
              <a:cs typeface="Alexandria regular" pitchFamily="2" charset="-78"/>
            </a:rPr>
            <a:t> </a:t>
          </a:r>
          <a:r>
            <a:rPr lang="ar-EG" sz="1800" dirty="0">
              <a:latin typeface="Alexandria regular" pitchFamily="2" charset="-78"/>
              <a:cs typeface="Alexandria regular" pitchFamily="2" charset="-78"/>
            </a:rPr>
            <a:t>ليس حقا مطلقا بل هو </a:t>
          </a:r>
          <a:r>
            <a:rPr lang="ar-EG" sz="1800" dirty="0">
              <a:solidFill>
                <a:srgbClr val="FF0000"/>
              </a:solidFill>
              <a:latin typeface="Alexandria regular" pitchFamily="2" charset="-78"/>
              <a:cs typeface="Alexandria regular" pitchFamily="2" charset="-78"/>
            </a:rPr>
            <a:t>حق مقيد بالعديد من القيود </a:t>
          </a:r>
          <a:r>
            <a:rPr lang="ar-EG" sz="1800" dirty="0">
              <a:latin typeface="Alexandria regular" pitchFamily="2" charset="-78"/>
              <a:cs typeface="Alexandria regular" pitchFamily="2" charset="-78"/>
            </a:rPr>
            <a:t>التي أوردتها الاتفاقيات و القوانين ذاتها التي نصت علي هذا الحق. </a:t>
          </a:r>
        </a:p>
        <a:p>
          <a:pPr algn="just" rtl="1">
            <a:lnSpc>
              <a:spcPct val="150000"/>
            </a:lnSpc>
          </a:pPr>
          <a:r>
            <a:rPr lang="ar-EG" sz="1800" dirty="0">
              <a:latin typeface="Alexandria regular" pitchFamily="2" charset="-78"/>
              <a:cs typeface="Alexandria regular" pitchFamily="2" charset="-78"/>
            </a:rPr>
            <a:t>فحق الفرد في ممارسة حرية التعبير مقيد </a:t>
          </a:r>
          <a:r>
            <a:rPr lang="ar-EG" sz="1800" dirty="0">
              <a:solidFill>
                <a:srgbClr val="FF0000"/>
              </a:solidFill>
              <a:latin typeface="Alexandria regular" pitchFamily="2" charset="-78"/>
              <a:cs typeface="Alexandria regular" pitchFamily="2" charset="-78"/>
            </a:rPr>
            <a:t>بألا ينتهك بندين أساسيين:</a:t>
          </a:r>
        </a:p>
        <a:p>
          <a:pPr algn="just" rtl="1">
            <a:lnSpc>
              <a:spcPct val="150000"/>
            </a:lnSpc>
          </a:pPr>
          <a:r>
            <a:rPr lang="fa-IR" sz="1800" dirty="0">
              <a:latin typeface="Alexandria regular" pitchFamily="2" charset="-78"/>
              <a:cs typeface="Alexandria regular" pitchFamily="2" charset="-78"/>
            </a:rPr>
            <a:t>(أ)  </a:t>
          </a:r>
          <a:r>
            <a:rPr lang="fa-IR" sz="1800" u="sng" dirty="0">
              <a:latin typeface="Alexandria regular" pitchFamily="2" charset="-78"/>
              <a:cs typeface="Alexandria regular" pitchFamily="2" charset="-78"/>
            </a:rPr>
            <a:t>حقوق الآخرين أو سمعتهم</a:t>
          </a:r>
          <a:endParaRPr lang="ar-EG" sz="1800" u="sng" dirty="0">
            <a:latin typeface="Alexandria regular" pitchFamily="2" charset="-78"/>
            <a:cs typeface="Alexandria regular" pitchFamily="2" charset="-78"/>
          </a:endParaRPr>
        </a:p>
        <a:p>
          <a:pPr algn="just" rtl="1">
            <a:lnSpc>
              <a:spcPct val="150000"/>
            </a:lnSpc>
          </a:pPr>
          <a:r>
            <a:rPr lang="fa-IR" sz="1800" dirty="0">
              <a:latin typeface="Alexandria regular" pitchFamily="2" charset="-78"/>
              <a:cs typeface="Alexandria regular" pitchFamily="2" charset="-78"/>
            </a:rPr>
            <a:t> (ب)</a:t>
          </a:r>
          <a:r>
            <a:rPr lang="ar-EG" sz="1800" dirty="0">
              <a:latin typeface="Alexandria regular" pitchFamily="2" charset="-78"/>
              <a:cs typeface="Alexandria regular" pitchFamily="2" charset="-78"/>
            </a:rPr>
            <a:t> </a:t>
          </a:r>
          <a:r>
            <a:rPr lang="fa-IR" sz="1800" u="sng" dirty="0">
              <a:latin typeface="Alexandria regular" pitchFamily="2" charset="-78"/>
              <a:cs typeface="Alexandria regular" pitchFamily="2" charset="-78"/>
            </a:rPr>
            <a:t>الأمن القومي أو النظام العام أو الصحة العامة أو الآداب العامة.</a:t>
          </a:r>
          <a:endParaRPr lang="ar-EG" sz="1800" u="sng" dirty="0">
            <a:latin typeface="Alexandria regular" pitchFamily="2" charset="-78"/>
            <a:cs typeface="Alexandria regular" pitchFamily="2" charset="-78"/>
          </a:endParaRPr>
        </a:p>
        <a:p>
          <a:pPr algn="just" rtl="1">
            <a:lnSpc>
              <a:spcPct val="150000"/>
            </a:lnSpc>
          </a:pPr>
          <a:endParaRPr lang="en-US" sz="1800" dirty="0">
            <a:latin typeface="Alexandria regular" pitchFamily="2" charset="-78"/>
            <a:cs typeface="Alexandria regular" pitchFamily="2" charset="-78"/>
          </a:endParaRPr>
        </a:p>
      </dgm:t>
    </dgm:pt>
    <dgm:pt modelId="{BDA1A5D5-7E18-4F71-BA40-70F71EEF8345}" type="parTrans" cxnId="{3668129D-1F66-467E-B5A9-4093F23DA533}">
      <dgm:prSet/>
      <dgm:spPr/>
      <dgm:t>
        <a:bodyPr/>
        <a:lstStyle/>
        <a:p>
          <a:endParaRPr lang="en-US"/>
        </a:p>
      </dgm:t>
    </dgm:pt>
    <dgm:pt modelId="{A61200C5-36C0-45A0-9CA6-413BEDCED703}" type="sibTrans" cxnId="{3668129D-1F66-467E-B5A9-4093F23DA533}">
      <dgm:prSet/>
      <dgm:spPr/>
      <dgm:t>
        <a:bodyPr/>
        <a:lstStyle/>
        <a:p>
          <a:endParaRPr lang="en-US"/>
        </a:p>
      </dgm:t>
    </dgm:pt>
    <dgm:pt modelId="{12E35750-DF22-4EBD-A8A2-FD50256203FD}" type="pres">
      <dgm:prSet presAssocID="{87F3CAEF-F028-4599-9955-6B12859CFBEA}" presName="hierChild1" presStyleCnt="0">
        <dgm:presLayoutVars>
          <dgm:orgChart val="1"/>
          <dgm:chPref val="1"/>
          <dgm:dir/>
          <dgm:animOne val="branch"/>
          <dgm:animLvl val="lvl"/>
          <dgm:resizeHandles/>
        </dgm:presLayoutVars>
      </dgm:prSet>
      <dgm:spPr/>
    </dgm:pt>
    <dgm:pt modelId="{D9F78342-F046-43C1-B721-224CD19B3D20}" type="pres">
      <dgm:prSet presAssocID="{1E8E85D3-8322-4060-88F6-B7A042A486AF}" presName="hierRoot1" presStyleCnt="0">
        <dgm:presLayoutVars>
          <dgm:hierBranch val="init"/>
        </dgm:presLayoutVars>
      </dgm:prSet>
      <dgm:spPr/>
    </dgm:pt>
    <dgm:pt modelId="{BAC6132D-1424-4ADF-B766-01BB2ECD807F}" type="pres">
      <dgm:prSet presAssocID="{1E8E85D3-8322-4060-88F6-B7A042A486AF}" presName="rootComposite1" presStyleCnt="0"/>
      <dgm:spPr/>
    </dgm:pt>
    <dgm:pt modelId="{E9F2EE17-6207-4B63-B9BE-D7726A823913}" type="pres">
      <dgm:prSet presAssocID="{1E8E85D3-8322-4060-88F6-B7A042A486AF}" presName="rootText1" presStyleLbl="node0" presStyleIdx="0" presStyleCnt="1" custScaleX="153192" custScaleY="30622">
        <dgm:presLayoutVars>
          <dgm:chPref val="3"/>
        </dgm:presLayoutVars>
      </dgm:prSet>
      <dgm:spPr/>
    </dgm:pt>
    <dgm:pt modelId="{4374557F-6671-4634-9DD7-8BDEE758D6CC}" type="pres">
      <dgm:prSet presAssocID="{1E8E85D3-8322-4060-88F6-B7A042A486AF}" presName="rootConnector1" presStyleLbl="node1" presStyleIdx="0" presStyleCnt="0"/>
      <dgm:spPr/>
    </dgm:pt>
    <dgm:pt modelId="{5401ABA4-5012-4DAB-82D7-7BDF9086F91D}" type="pres">
      <dgm:prSet presAssocID="{1E8E85D3-8322-4060-88F6-B7A042A486AF}" presName="hierChild2" presStyleCnt="0"/>
      <dgm:spPr/>
    </dgm:pt>
    <dgm:pt modelId="{4546934E-88E9-4073-8079-3CBD12D5B935}" type="pres">
      <dgm:prSet presAssocID="{BDA1A5D5-7E18-4F71-BA40-70F71EEF8345}" presName="Name37" presStyleLbl="parChTrans1D2" presStyleIdx="0" presStyleCnt="2"/>
      <dgm:spPr/>
    </dgm:pt>
    <dgm:pt modelId="{32C18CAF-2F68-40EF-82DA-983E6408E84D}" type="pres">
      <dgm:prSet presAssocID="{BC80FDA1-E65F-4C31-875E-56D3B1FA2A98}" presName="hierRoot2" presStyleCnt="0">
        <dgm:presLayoutVars>
          <dgm:hierBranch val="init"/>
        </dgm:presLayoutVars>
      </dgm:prSet>
      <dgm:spPr/>
    </dgm:pt>
    <dgm:pt modelId="{1236CD65-BA1C-4088-82DB-6DF2C8E2DD57}" type="pres">
      <dgm:prSet presAssocID="{BC80FDA1-E65F-4C31-875E-56D3B1FA2A98}" presName="rootComposite" presStyleCnt="0"/>
      <dgm:spPr/>
    </dgm:pt>
    <dgm:pt modelId="{046578A1-A973-46A7-9B86-2C5684DC15CE}" type="pres">
      <dgm:prSet presAssocID="{BC80FDA1-E65F-4C31-875E-56D3B1FA2A98}" presName="rootText" presStyleLbl="node2" presStyleIdx="0" presStyleCnt="2" custScaleX="130540" custScaleY="168136" custLinFactNeighborX="-23264" custLinFactNeighborY="7849">
        <dgm:presLayoutVars>
          <dgm:chPref val="3"/>
        </dgm:presLayoutVars>
      </dgm:prSet>
      <dgm:spPr/>
    </dgm:pt>
    <dgm:pt modelId="{F953B152-8F28-4767-806A-3E51CC21623A}" type="pres">
      <dgm:prSet presAssocID="{BC80FDA1-E65F-4C31-875E-56D3B1FA2A98}" presName="rootConnector" presStyleLbl="node2" presStyleIdx="0" presStyleCnt="2"/>
      <dgm:spPr/>
    </dgm:pt>
    <dgm:pt modelId="{E9E1A5FD-C953-4C5E-AB6F-8C331837F174}" type="pres">
      <dgm:prSet presAssocID="{BC80FDA1-E65F-4C31-875E-56D3B1FA2A98}" presName="hierChild4" presStyleCnt="0"/>
      <dgm:spPr/>
    </dgm:pt>
    <dgm:pt modelId="{A9C91873-70E7-416D-A16A-AB7B08D0D55A}" type="pres">
      <dgm:prSet presAssocID="{BC80FDA1-E65F-4C31-875E-56D3B1FA2A98}" presName="hierChild5" presStyleCnt="0"/>
      <dgm:spPr/>
    </dgm:pt>
    <dgm:pt modelId="{D5F402BE-53BE-4861-A4B0-9E6F66F11C96}" type="pres">
      <dgm:prSet presAssocID="{D8E6419C-575E-4E2F-B1C4-85EBE25798D1}" presName="Name37" presStyleLbl="parChTrans1D2" presStyleIdx="1" presStyleCnt="2"/>
      <dgm:spPr/>
    </dgm:pt>
    <dgm:pt modelId="{C153E7E9-FBEC-4E92-B981-E8E02C3DBFE6}" type="pres">
      <dgm:prSet presAssocID="{9E4ED684-D82A-4828-8C8A-FD1F5CCBF072}" presName="hierRoot2" presStyleCnt="0">
        <dgm:presLayoutVars>
          <dgm:hierBranch val="init"/>
        </dgm:presLayoutVars>
      </dgm:prSet>
      <dgm:spPr/>
    </dgm:pt>
    <dgm:pt modelId="{0C91D83F-A975-4129-BA7B-EE12545709CF}" type="pres">
      <dgm:prSet presAssocID="{9E4ED684-D82A-4828-8C8A-FD1F5CCBF072}" presName="rootComposite" presStyleCnt="0"/>
      <dgm:spPr/>
    </dgm:pt>
    <dgm:pt modelId="{0948452F-5FC1-4018-8E24-FA5007DACE0E}" type="pres">
      <dgm:prSet presAssocID="{9E4ED684-D82A-4828-8C8A-FD1F5CCBF072}" presName="rootText" presStyleLbl="node2" presStyleIdx="1" presStyleCnt="2" custScaleX="70131" custScaleY="163048" custLinFactNeighborX="41366" custLinFactNeighborY="1473">
        <dgm:presLayoutVars>
          <dgm:chPref val="3"/>
        </dgm:presLayoutVars>
      </dgm:prSet>
      <dgm:spPr/>
    </dgm:pt>
    <dgm:pt modelId="{CB5A47DD-0B6D-43E7-8D3E-39857EC0DF71}" type="pres">
      <dgm:prSet presAssocID="{9E4ED684-D82A-4828-8C8A-FD1F5CCBF072}" presName="rootConnector" presStyleLbl="node2" presStyleIdx="1" presStyleCnt="2"/>
      <dgm:spPr/>
    </dgm:pt>
    <dgm:pt modelId="{6D7A48FA-7B24-4335-AEB2-42B03EEDC1E3}" type="pres">
      <dgm:prSet presAssocID="{9E4ED684-D82A-4828-8C8A-FD1F5CCBF072}" presName="hierChild4" presStyleCnt="0"/>
      <dgm:spPr/>
    </dgm:pt>
    <dgm:pt modelId="{78F968AC-3053-45B7-91FE-B1311FA503FB}" type="pres">
      <dgm:prSet presAssocID="{9E4ED684-D82A-4828-8C8A-FD1F5CCBF072}" presName="hierChild5" presStyleCnt="0"/>
      <dgm:spPr/>
    </dgm:pt>
    <dgm:pt modelId="{45F857F7-AFCD-4F13-BA74-1FC3DD6ED003}" type="pres">
      <dgm:prSet presAssocID="{1E8E85D3-8322-4060-88F6-B7A042A486AF}" presName="hierChild3" presStyleCnt="0"/>
      <dgm:spPr/>
    </dgm:pt>
  </dgm:ptLst>
  <dgm:cxnLst>
    <dgm:cxn modelId="{9783CC11-3562-4F08-9E4F-3C8CF59CA425}" type="presOf" srcId="{BC80FDA1-E65F-4C31-875E-56D3B1FA2A98}" destId="{F953B152-8F28-4767-806A-3E51CC21623A}" srcOrd="1" destOrd="0" presId="urn:microsoft.com/office/officeart/2005/8/layout/orgChart1"/>
    <dgm:cxn modelId="{9948AB1F-2298-4E19-9890-F2AAAFC21DE4}" type="presOf" srcId="{9E4ED684-D82A-4828-8C8A-FD1F5CCBF072}" destId="{0948452F-5FC1-4018-8E24-FA5007DACE0E}" srcOrd="0" destOrd="0" presId="urn:microsoft.com/office/officeart/2005/8/layout/orgChart1"/>
    <dgm:cxn modelId="{22FA8222-F70C-4668-B7FD-3996FB3A3C56}" type="presOf" srcId="{BDA1A5D5-7E18-4F71-BA40-70F71EEF8345}" destId="{4546934E-88E9-4073-8079-3CBD12D5B935}" srcOrd="0" destOrd="0" presId="urn:microsoft.com/office/officeart/2005/8/layout/orgChart1"/>
    <dgm:cxn modelId="{59D73939-8189-4066-BC36-7326FF62E272}" type="presOf" srcId="{BC80FDA1-E65F-4C31-875E-56D3B1FA2A98}" destId="{046578A1-A973-46A7-9B86-2C5684DC15CE}" srcOrd="0" destOrd="0" presId="urn:microsoft.com/office/officeart/2005/8/layout/orgChart1"/>
    <dgm:cxn modelId="{E17C6771-39C6-468D-BC86-FE16F5593A6F}" type="presOf" srcId="{1E8E85D3-8322-4060-88F6-B7A042A486AF}" destId="{E9F2EE17-6207-4B63-B9BE-D7726A823913}" srcOrd="0" destOrd="0" presId="urn:microsoft.com/office/officeart/2005/8/layout/orgChart1"/>
    <dgm:cxn modelId="{349A878D-9ABB-451B-B0BA-AF378D53DBDE}" srcId="{1E8E85D3-8322-4060-88F6-B7A042A486AF}" destId="{9E4ED684-D82A-4828-8C8A-FD1F5CCBF072}" srcOrd="1" destOrd="0" parTransId="{D8E6419C-575E-4E2F-B1C4-85EBE25798D1}" sibTransId="{22B142E9-DA83-4922-A8D0-439497BE0925}"/>
    <dgm:cxn modelId="{3668129D-1F66-467E-B5A9-4093F23DA533}" srcId="{1E8E85D3-8322-4060-88F6-B7A042A486AF}" destId="{BC80FDA1-E65F-4C31-875E-56D3B1FA2A98}" srcOrd="0" destOrd="0" parTransId="{BDA1A5D5-7E18-4F71-BA40-70F71EEF8345}" sibTransId="{A61200C5-36C0-45A0-9CA6-413BEDCED703}"/>
    <dgm:cxn modelId="{EC6179A7-2FB9-49D4-A3F9-B6B33369CE5A}" type="presOf" srcId="{87F3CAEF-F028-4599-9955-6B12859CFBEA}" destId="{12E35750-DF22-4EBD-A8A2-FD50256203FD}" srcOrd="0" destOrd="0" presId="urn:microsoft.com/office/officeart/2005/8/layout/orgChart1"/>
    <dgm:cxn modelId="{AD6382A7-840A-4341-BAF0-236F667E44AE}" type="presOf" srcId="{1E8E85D3-8322-4060-88F6-B7A042A486AF}" destId="{4374557F-6671-4634-9DD7-8BDEE758D6CC}" srcOrd="1" destOrd="0" presId="urn:microsoft.com/office/officeart/2005/8/layout/orgChart1"/>
    <dgm:cxn modelId="{196B85B8-2D3C-438B-B9E6-F37EA94E697B}" type="presOf" srcId="{D8E6419C-575E-4E2F-B1C4-85EBE25798D1}" destId="{D5F402BE-53BE-4861-A4B0-9E6F66F11C96}" srcOrd="0" destOrd="0" presId="urn:microsoft.com/office/officeart/2005/8/layout/orgChart1"/>
    <dgm:cxn modelId="{781460F0-969C-482A-9B33-1F340B1A3BA3}" type="presOf" srcId="{9E4ED684-D82A-4828-8C8A-FD1F5CCBF072}" destId="{CB5A47DD-0B6D-43E7-8D3E-39857EC0DF71}" srcOrd="1" destOrd="0" presId="urn:microsoft.com/office/officeart/2005/8/layout/orgChart1"/>
    <dgm:cxn modelId="{CAA56EF0-5505-405D-B73B-DEF4CF4494ED}" srcId="{87F3CAEF-F028-4599-9955-6B12859CFBEA}" destId="{1E8E85D3-8322-4060-88F6-B7A042A486AF}" srcOrd="0" destOrd="0" parTransId="{40D8A556-05FB-43ED-BDA4-3EF5701A524C}" sibTransId="{1D01F84C-2F26-410D-B986-C1D6625FDA55}"/>
    <dgm:cxn modelId="{45A126FF-B03A-4D3D-8A4A-D4DE4D7B5CE7}" type="presParOf" srcId="{12E35750-DF22-4EBD-A8A2-FD50256203FD}" destId="{D9F78342-F046-43C1-B721-224CD19B3D20}" srcOrd="0" destOrd="0" presId="urn:microsoft.com/office/officeart/2005/8/layout/orgChart1"/>
    <dgm:cxn modelId="{7125F9C1-D914-44B3-B91F-EAF7BBC7B8AA}" type="presParOf" srcId="{D9F78342-F046-43C1-B721-224CD19B3D20}" destId="{BAC6132D-1424-4ADF-B766-01BB2ECD807F}" srcOrd="0" destOrd="0" presId="urn:microsoft.com/office/officeart/2005/8/layout/orgChart1"/>
    <dgm:cxn modelId="{A7316E1F-A4C7-4E1D-8259-90A670CA0803}" type="presParOf" srcId="{BAC6132D-1424-4ADF-B766-01BB2ECD807F}" destId="{E9F2EE17-6207-4B63-B9BE-D7726A823913}" srcOrd="0" destOrd="0" presId="urn:microsoft.com/office/officeart/2005/8/layout/orgChart1"/>
    <dgm:cxn modelId="{56CC65A0-3D95-4B74-AF17-FD9C309D5AA2}" type="presParOf" srcId="{BAC6132D-1424-4ADF-B766-01BB2ECD807F}" destId="{4374557F-6671-4634-9DD7-8BDEE758D6CC}" srcOrd="1" destOrd="0" presId="urn:microsoft.com/office/officeart/2005/8/layout/orgChart1"/>
    <dgm:cxn modelId="{AB8D3A1D-C676-4C79-AE1B-1E9AE85D8FB3}" type="presParOf" srcId="{D9F78342-F046-43C1-B721-224CD19B3D20}" destId="{5401ABA4-5012-4DAB-82D7-7BDF9086F91D}" srcOrd="1" destOrd="0" presId="urn:microsoft.com/office/officeart/2005/8/layout/orgChart1"/>
    <dgm:cxn modelId="{FBA0A4BE-79A0-4C51-A3DC-3BD17DC4A547}" type="presParOf" srcId="{5401ABA4-5012-4DAB-82D7-7BDF9086F91D}" destId="{4546934E-88E9-4073-8079-3CBD12D5B935}" srcOrd="0" destOrd="0" presId="urn:microsoft.com/office/officeart/2005/8/layout/orgChart1"/>
    <dgm:cxn modelId="{7D559B8E-338B-4675-87B3-A167F4939E13}" type="presParOf" srcId="{5401ABA4-5012-4DAB-82D7-7BDF9086F91D}" destId="{32C18CAF-2F68-40EF-82DA-983E6408E84D}" srcOrd="1" destOrd="0" presId="urn:microsoft.com/office/officeart/2005/8/layout/orgChart1"/>
    <dgm:cxn modelId="{F64BA6C0-FDB3-460C-84B6-27F88B7B9B1E}" type="presParOf" srcId="{32C18CAF-2F68-40EF-82DA-983E6408E84D}" destId="{1236CD65-BA1C-4088-82DB-6DF2C8E2DD57}" srcOrd="0" destOrd="0" presId="urn:microsoft.com/office/officeart/2005/8/layout/orgChart1"/>
    <dgm:cxn modelId="{A62A17F6-0726-4675-9034-FAFA7CD7BF50}" type="presParOf" srcId="{1236CD65-BA1C-4088-82DB-6DF2C8E2DD57}" destId="{046578A1-A973-46A7-9B86-2C5684DC15CE}" srcOrd="0" destOrd="0" presId="urn:microsoft.com/office/officeart/2005/8/layout/orgChart1"/>
    <dgm:cxn modelId="{8EB1A4A0-DD44-4372-AD53-9DD85312C630}" type="presParOf" srcId="{1236CD65-BA1C-4088-82DB-6DF2C8E2DD57}" destId="{F953B152-8F28-4767-806A-3E51CC21623A}" srcOrd="1" destOrd="0" presId="urn:microsoft.com/office/officeart/2005/8/layout/orgChart1"/>
    <dgm:cxn modelId="{BD6557EC-93C5-4630-94FA-CE3DA8394548}" type="presParOf" srcId="{32C18CAF-2F68-40EF-82DA-983E6408E84D}" destId="{E9E1A5FD-C953-4C5E-AB6F-8C331837F174}" srcOrd="1" destOrd="0" presId="urn:microsoft.com/office/officeart/2005/8/layout/orgChart1"/>
    <dgm:cxn modelId="{2F5A03D4-3010-419E-9F0B-7361C9B9100B}" type="presParOf" srcId="{32C18CAF-2F68-40EF-82DA-983E6408E84D}" destId="{A9C91873-70E7-416D-A16A-AB7B08D0D55A}" srcOrd="2" destOrd="0" presId="urn:microsoft.com/office/officeart/2005/8/layout/orgChart1"/>
    <dgm:cxn modelId="{507E5846-E0EB-4E9B-997B-AE5FBA32F60F}" type="presParOf" srcId="{5401ABA4-5012-4DAB-82D7-7BDF9086F91D}" destId="{D5F402BE-53BE-4861-A4B0-9E6F66F11C96}" srcOrd="2" destOrd="0" presId="urn:microsoft.com/office/officeart/2005/8/layout/orgChart1"/>
    <dgm:cxn modelId="{7A99F301-0B08-4D30-A22F-4C323B3F8F0F}" type="presParOf" srcId="{5401ABA4-5012-4DAB-82D7-7BDF9086F91D}" destId="{C153E7E9-FBEC-4E92-B981-E8E02C3DBFE6}" srcOrd="3" destOrd="0" presId="urn:microsoft.com/office/officeart/2005/8/layout/orgChart1"/>
    <dgm:cxn modelId="{C4D94FBD-6EF6-45A7-8BEA-9030326BE424}" type="presParOf" srcId="{C153E7E9-FBEC-4E92-B981-E8E02C3DBFE6}" destId="{0C91D83F-A975-4129-BA7B-EE12545709CF}" srcOrd="0" destOrd="0" presId="urn:microsoft.com/office/officeart/2005/8/layout/orgChart1"/>
    <dgm:cxn modelId="{9064D822-E105-4D33-8306-5532A3A0E7FD}" type="presParOf" srcId="{0C91D83F-A975-4129-BA7B-EE12545709CF}" destId="{0948452F-5FC1-4018-8E24-FA5007DACE0E}" srcOrd="0" destOrd="0" presId="urn:microsoft.com/office/officeart/2005/8/layout/orgChart1"/>
    <dgm:cxn modelId="{7A1DABE1-E594-42D6-93E2-6DA8117A15FF}" type="presParOf" srcId="{0C91D83F-A975-4129-BA7B-EE12545709CF}" destId="{CB5A47DD-0B6D-43E7-8D3E-39857EC0DF71}" srcOrd="1" destOrd="0" presId="urn:microsoft.com/office/officeart/2005/8/layout/orgChart1"/>
    <dgm:cxn modelId="{21B7078E-E1A4-4553-8609-244474095BA7}" type="presParOf" srcId="{C153E7E9-FBEC-4E92-B981-E8E02C3DBFE6}" destId="{6D7A48FA-7B24-4335-AEB2-42B03EEDC1E3}" srcOrd="1" destOrd="0" presId="urn:microsoft.com/office/officeart/2005/8/layout/orgChart1"/>
    <dgm:cxn modelId="{C93CBB82-947D-4128-85B2-044018DC5606}" type="presParOf" srcId="{C153E7E9-FBEC-4E92-B981-E8E02C3DBFE6}" destId="{78F968AC-3053-45B7-91FE-B1311FA503FB}" srcOrd="2" destOrd="0" presId="urn:microsoft.com/office/officeart/2005/8/layout/orgChart1"/>
    <dgm:cxn modelId="{A7ED9074-25DB-4AC3-AB99-04CDC6A5EC54}" type="presParOf" srcId="{D9F78342-F046-43C1-B721-224CD19B3D20}" destId="{45F857F7-AFCD-4F13-BA74-1FC3DD6ED003}"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9730942-5042-41E6-933D-742CE67CB03C}" type="doc">
      <dgm:prSet loTypeId="urn:microsoft.com/office/officeart/2005/8/layout/orgChart1" loCatId="hierarchy" qsTypeId="urn:microsoft.com/office/officeart/2005/8/quickstyle/simple3" qsCatId="simple" csTypeId="urn:microsoft.com/office/officeart/2005/8/colors/accent1_2" csCatId="accent1" phldr="1"/>
      <dgm:spPr/>
      <dgm:t>
        <a:bodyPr/>
        <a:lstStyle/>
        <a:p>
          <a:endParaRPr lang="en-US"/>
        </a:p>
      </dgm:t>
    </dgm:pt>
    <dgm:pt modelId="{F9DDC5F5-C9FE-4E3E-950E-6C7310231BC3}">
      <dgm:prSet phldrT="[Text]" custT="1"/>
      <dgm:spPr/>
      <dgm:t>
        <a:bodyPr/>
        <a:lstStyle/>
        <a:p>
          <a:r>
            <a:rPr lang="ar-EG" sz="1800" dirty="0">
              <a:latin typeface="Alexandria regular" pitchFamily="2" charset="-78"/>
              <a:cs typeface="Alexandria regular" pitchFamily="2" charset="-78"/>
            </a:rPr>
            <a:t>عناصر الحياة الخاصة</a:t>
          </a:r>
          <a:endParaRPr lang="en-US" sz="1800" dirty="0">
            <a:latin typeface="Alexandria regular" pitchFamily="2" charset="-78"/>
            <a:cs typeface="Alexandria regular" pitchFamily="2" charset="-78"/>
          </a:endParaRPr>
        </a:p>
      </dgm:t>
    </dgm:pt>
    <dgm:pt modelId="{BB6A310B-A833-4EC9-BB50-409F0A3C753A}" type="parTrans" cxnId="{DFE3A510-1455-4D6C-AE2B-72B8AD2BF1A4}">
      <dgm:prSet/>
      <dgm:spPr/>
      <dgm:t>
        <a:bodyPr/>
        <a:lstStyle/>
        <a:p>
          <a:endParaRPr lang="en-US"/>
        </a:p>
      </dgm:t>
    </dgm:pt>
    <dgm:pt modelId="{4F662279-B5CF-4C23-8116-A5A8B1551AA1}" type="sibTrans" cxnId="{DFE3A510-1455-4D6C-AE2B-72B8AD2BF1A4}">
      <dgm:prSet/>
      <dgm:spPr/>
      <dgm:t>
        <a:bodyPr/>
        <a:lstStyle/>
        <a:p>
          <a:endParaRPr lang="en-US"/>
        </a:p>
      </dgm:t>
    </dgm:pt>
    <dgm:pt modelId="{F92C1DE0-5848-45BD-8EB3-3576D89073C3}">
      <dgm:prSet phldrT="[Text]" custT="1"/>
      <dgm:spPr/>
      <dgm:t>
        <a:bodyPr/>
        <a:lstStyle/>
        <a:p>
          <a:pPr marL="0" lvl="0" indent="0" algn="ctr" defTabSz="800100" rtl="1">
            <a:lnSpc>
              <a:spcPct val="90000"/>
            </a:lnSpc>
            <a:spcBef>
              <a:spcPct val="0"/>
            </a:spcBef>
            <a:spcAft>
              <a:spcPct val="35000"/>
            </a:spcAft>
            <a:buNone/>
          </a:pPr>
          <a:r>
            <a:rPr lang="ar-EG" sz="1800" kern="1200" dirty="0">
              <a:solidFill>
                <a:prstClr val="black"/>
              </a:solidFill>
              <a:latin typeface="Alexandria regular" pitchFamily="2" charset="-78"/>
              <a:ea typeface="+mn-ea"/>
              <a:cs typeface="Alexandria regular" pitchFamily="2" charset="-78"/>
            </a:rPr>
            <a:t>ب- عناصر مادية</a:t>
          </a:r>
        </a:p>
        <a:p>
          <a:pPr marL="0" lvl="0" indent="0" algn="r" defTabSz="800100" rtl="1">
            <a:lnSpc>
              <a:spcPct val="90000"/>
            </a:lnSpc>
            <a:spcBef>
              <a:spcPct val="0"/>
            </a:spcBef>
            <a:spcAft>
              <a:spcPct val="35000"/>
            </a:spcAft>
            <a:buNone/>
          </a:pPr>
          <a:r>
            <a:rPr lang="ar-EG" sz="1800" kern="1200" dirty="0">
              <a:solidFill>
                <a:prstClr val="black"/>
              </a:solidFill>
              <a:latin typeface="Alexandria regular" pitchFamily="2" charset="-78"/>
              <a:ea typeface="+mn-ea"/>
              <a:cs typeface="Alexandria regular" pitchFamily="2" charset="-78"/>
            </a:rPr>
            <a:t>1- حرمة المسكن.</a:t>
          </a:r>
        </a:p>
        <a:p>
          <a:pPr marL="0" lvl="0" indent="0" algn="r" defTabSz="800100" rtl="1">
            <a:lnSpc>
              <a:spcPct val="90000"/>
            </a:lnSpc>
            <a:spcBef>
              <a:spcPct val="0"/>
            </a:spcBef>
            <a:spcAft>
              <a:spcPct val="35000"/>
            </a:spcAft>
            <a:buNone/>
          </a:pPr>
          <a:r>
            <a:rPr lang="ar-EG" sz="1800" kern="1200" dirty="0">
              <a:solidFill>
                <a:prstClr val="black"/>
              </a:solidFill>
              <a:latin typeface="Alexandria regular" pitchFamily="2" charset="-78"/>
              <a:ea typeface="+mn-ea"/>
              <a:cs typeface="Alexandria regular" pitchFamily="2" charset="-78"/>
            </a:rPr>
            <a:t>2- حرمة المراسلات و المحادثات الخاصة.</a:t>
          </a:r>
        </a:p>
        <a:p>
          <a:pPr marL="0" lvl="0" indent="0" algn="r" defTabSz="800100" rtl="1">
            <a:lnSpc>
              <a:spcPct val="90000"/>
            </a:lnSpc>
            <a:spcBef>
              <a:spcPct val="0"/>
            </a:spcBef>
            <a:spcAft>
              <a:spcPct val="35000"/>
            </a:spcAft>
            <a:buNone/>
          </a:pPr>
          <a:r>
            <a:rPr lang="ar-EG" sz="1800" kern="1200" dirty="0">
              <a:solidFill>
                <a:prstClr val="black"/>
              </a:solidFill>
              <a:latin typeface="Alexandria regular" pitchFamily="2" charset="-78"/>
              <a:ea typeface="+mn-ea"/>
              <a:cs typeface="Alexandria regular" pitchFamily="2" charset="-78"/>
            </a:rPr>
            <a:t>3- الذمة المالية.</a:t>
          </a:r>
        </a:p>
      </dgm:t>
    </dgm:pt>
    <dgm:pt modelId="{3A07DC6D-C039-4A3B-80E0-1A3FDF813DA1}" type="parTrans" cxnId="{CA067FD3-E085-41E6-8BA0-107E8CFA418E}">
      <dgm:prSet/>
      <dgm:spPr/>
      <dgm:t>
        <a:bodyPr/>
        <a:lstStyle/>
        <a:p>
          <a:endParaRPr lang="en-US"/>
        </a:p>
      </dgm:t>
    </dgm:pt>
    <dgm:pt modelId="{41151769-410D-4651-B46F-5740385C30D6}" type="sibTrans" cxnId="{CA067FD3-E085-41E6-8BA0-107E8CFA418E}">
      <dgm:prSet/>
      <dgm:spPr/>
      <dgm:t>
        <a:bodyPr/>
        <a:lstStyle/>
        <a:p>
          <a:endParaRPr lang="en-US"/>
        </a:p>
      </dgm:t>
    </dgm:pt>
    <dgm:pt modelId="{6F5B9F6E-F8F8-4614-ACA3-8B52C540C76F}">
      <dgm:prSet phldrT="[Text]" custT="1"/>
      <dgm:spPr/>
      <dgm:t>
        <a:bodyPr/>
        <a:lstStyle/>
        <a:p>
          <a:pPr marL="0" lvl="0" indent="0" algn="ctr" defTabSz="800100" rtl="1">
            <a:lnSpc>
              <a:spcPct val="90000"/>
            </a:lnSpc>
            <a:spcBef>
              <a:spcPct val="0"/>
            </a:spcBef>
            <a:spcAft>
              <a:spcPct val="35000"/>
            </a:spcAft>
            <a:buNone/>
          </a:pPr>
          <a:r>
            <a:rPr lang="ar-EG" sz="1800" kern="1200" dirty="0">
              <a:solidFill>
                <a:prstClr val="black"/>
              </a:solidFill>
              <a:latin typeface="Alexandria regular" pitchFamily="2" charset="-78"/>
              <a:ea typeface="+mn-ea"/>
              <a:cs typeface="Alexandria regular" pitchFamily="2" charset="-78"/>
            </a:rPr>
            <a:t>أ- عناصر معنوية</a:t>
          </a:r>
        </a:p>
        <a:p>
          <a:pPr marL="0" lvl="0" indent="0" algn="r" defTabSz="800100" rtl="1">
            <a:lnSpc>
              <a:spcPct val="90000"/>
            </a:lnSpc>
            <a:spcBef>
              <a:spcPct val="0"/>
            </a:spcBef>
            <a:spcAft>
              <a:spcPct val="35000"/>
            </a:spcAft>
            <a:buNone/>
          </a:pPr>
          <a:r>
            <a:rPr lang="ar-EG" sz="1800" kern="1200" dirty="0">
              <a:solidFill>
                <a:prstClr val="black"/>
              </a:solidFill>
              <a:latin typeface="Alexandria regular" pitchFamily="2" charset="-78"/>
              <a:ea typeface="+mn-ea"/>
              <a:cs typeface="Alexandria regular" pitchFamily="2" charset="-78"/>
            </a:rPr>
            <a:t>1-الحالة العاطفية و العائلية.</a:t>
          </a:r>
        </a:p>
        <a:p>
          <a:pPr marL="0" lvl="0" indent="0" algn="r" defTabSz="800100" rtl="1">
            <a:lnSpc>
              <a:spcPct val="90000"/>
            </a:lnSpc>
            <a:spcBef>
              <a:spcPct val="0"/>
            </a:spcBef>
            <a:spcAft>
              <a:spcPct val="35000"/>
            </a:spcAft>
            <a:buNone/>
          </a:pPr>
          <a:r>
            <a:rPr lang="ar-EG" sz="1800" kern="1200" dirty="0">
              <a:solidFill>
                <a:prstClr val="black"/>
              </a:solidFill>
              <a:latin typeface="Alexandria regular" pitchFamily="2" charset="-78"/>
              <a:ea typeface="+mn-ea"/>
              <a:cs typeface="Alexandria regular" pitchFamily="2" charset="-78"/>
            </a:rPr>
            <a:t>2- الشرف و الاعتبار.</a:t>
          </a:r>
        </a:p>
        <a:p>
          <a:pPr marL="0" lvl="0" indent="0" algn="r" defTabSz="800100" rtl="1">
            <a:lnSpc>
              <a:spcPct val="90000"/>
            </a:lnSpc>
            <a:spcBef>
              <a:spcPct val="0"/>
            </a:spcBef>
            <a:spcAft>
              <a:spcPct val="35000"/>
            </a:spcAft>
            <a:buNone/>
          </a:pPr>
          <a:r>
            <a:rPr lang="ar-EG" sz="1800" kern="1200" dirty="0">
              <a:solidFill>
                <a:prstClr val="black"/>
              </a:solidFill>
              <a:latin typeface="Alexandria regular" pitchFamily="2" charset="-78"/>
              <a:ea typeface="+mn-ea"/>
              <a:cs typeface="Alexandria regular" pitchFamily="2" charset="-78"/>
            </a:rPr>
            <a:t>3- الرأي السياسي.</a:t>
          </a:r>
        </a:p>
        <a:p>
          <a:pPr marL="0" lvl="0" indent="0" algn="r" defTabSz="800100" rtl="1">
            <a:lnSpc>
              <a:spcPct val="90000"/>
            </a:lnSpc>
            <a:spcBef>
              <a:spcPct val="0"/>
            </a:spcBef>
            <a:spcAft>
              <a:spcPct val="35000"/>
            </a:spcAft>
            <a:buNone/>
          </a:pPr>
          <a:r>
            <a:rPr lang="ar-EG" sz="1800" kern="1200" dirty="0">
              <a:solidFill>
                <a:prstClr val="black"/>
              </a:solidFill>
              <a:latin typeface="Alexandria regular" pitchFamily="2" charset="-78"/>
              <a:ea typeface="+mn-ea"/>
              <a:cs typeface="Alexandria regular" pitchFamily="2" charset="-78"/>
            </a:rPr>
            <a:t>4- الحالة الصحية.</a:t>
          </a:r>
          <a:endParaRPr lang="en-US" sz="1800" kern="1200" dirty="0">
            <a:solidFill>
              <a:prstClr val="black"/>
            </a:solidFill>
            <a:latin typeface="Alexandria regular" pitchFamily="2" charset="-78"/>
            <a:ea typeface="+mn-ea"/>
            <a:cs typeface="Alexandria regular" pitchFamily="2" charset="-78"/>
          </a:endParaRPr>
        </a:p>
      </dgm:t>
    </dgm:pt>
    <dgm:pt modelId="{53DD2486-1982-4DD2-81F7-E25B0D9656F8}" type="parTrans" cxnId="{BB1C899C-B620-4061-B946-1D8C564B33F2}">
      <dgm:prSet/>
      <dgm:spPr/>
      <dgm:t>
        <a:bodyPr/>
        <a:lstStyle/>
        <a:p>
          <a:endParaRPr lang="en-US"/>
        </a:p>
      </dgm:t>
    </dgm:pt>
    <dgm:pt modelId="{CE9FE554-85BE-4028-9504-681F2DEE81B6}" type="sibTrans" cxnId="{BB1C899C-B620-4061-B946-1D8C564B33F2}">
      <dgm:prSet/>
      <dgm:spPr/>
      <dgm:t>
        <a:bodyPr/>
        <a:lstStyle/>
        <a:p>
          <a:endParaRPr lang="en-US"/>
        </a:p>
      </dgm:t>
    </dgm:pt>
    <dgm:pt modelId="{CA516D8B-837F-47DF-9F60-D9D5F40B6A65}" type="pres">
      <dgm:prSet presAssocID="{09730942-5042-41E6-933D-742CE67CB03C}" presName="hierChild1" presStyleCnt="0">
        <dgm:presLayoutVars>
          <dgm:orgChart val="1"/>
          <dgm:chPref val="1"/>
          <dgm:dir/>
          <dgm:animOne val="branch"/>
          <dgm:animLvl val="lvl"/>
          <dgm:resizeHandles/>
        </dgm:presLayoutVars>
      </dgm:prSet>
      <dgm:spPr/>
    </dgm:pt>
    <dgm:pt modelId="{B851458A-A11E-476C-9DEB-338A945531F9}" type="pres">
      <dgm:prSet presAssocID="{F9DDC5F5-C9FE-4E3E-950E-6C7310231BC3}" presName="hierRoot1" presStyleCnt="0">
        <dgm:presLayoutVars>
          <dgm:hierBranch val="init"/>
        </dgm:presLayoutVars>
      </dgm:prSet>
      <dgm:spPr/>
    </dgm:pt>
    <dgm:pt modelId="{1B3C786B-5CF0-4741-BCF4-42D9DC2C709C}" type="pres">
      <dgm:prSet presAssocID="{F9DDC5F5-C9FE-4E3E-950E-6C7310231BC3}" presName="rootComposite1" presStyleCnt="0"/>
      <dgm:spPr/>
    </dgm:pt>
    <dgm:pt modelId="{64074337-54D5-4A57-AB35-EB13E4076797}" type="pres">
      <dgm:prSet presAssocID="{F9DDC5F5-C9FE-4E3E-950E-6C7310231BC3}" presName="rootText1" presStyleLbl="node0" presStyleIdx="0" presStyleCnt="1">
        <dgm:presLayoutVars>
          <dgm:chPref val="3"/>
        </dgm:presLayoutVars>
      </dgm:prSet>
      <dgm:spPr/>
    </dgm:pt>
    <dgm:pt modelId="{92152C9B-97E8-4B7E-8221-C0F81BF55E6A}" type="pres">
      <dgm:prSet presAssocID="{F9DDC5F5-C9FE-4E3E-950E-6C7310231BC3}" presName="rootConnector1" presStyleLbl="node1" presStyleIdx="0" presStyleCnt="0"/>
      <dgm:spPr/>
    </dgm:pt>
    <dgm:pt modelId="{6CEB287D-B442-4519-998E-F11F4D391148}" type="pres">
      <dgm:prSet presAssocID="{F9DDC5F5-C9FE-4E3E-950E-6C7310231BC3}" presName="hierChild2" presStyleCnt="0"/>
      <dgm:spPr/>
    </dgm:pt>
    <dgm:pt modelId="{56D765C5-E38C-4428-97A9-BA40F250E55D}" type="pres">
      <dgm:prSet presAssocID="{3A07DC6D-C039-4A3B-80E0-1A3FDF813DA1}" presName="Name37" presStyleLbl="parChTrans1D2" presStyleIdx="0" presStyleCnt="2"/>
      <dgm:spPr/>
    </dgm:pt>
    <dgm:pt modelId="{E9B07448-2433-4EF1-AF69-297DEB98EF7F}" type="pres">
      <dgm:prSet presAssocID="{F92C1DE0-5848-45BD-8EB3-3576D89073C3}" presName="hierRoot2" presStyleCnt="0">
        <dgm:presLayoutVars>
          <dgm:hierBranch val="init"/>
        </dgm:presLayoutVars>
      </dgm:prSet>
      <dgm:spPr/>
    </dgm:pt>
    <dgm:pt modelId="{2C487387-DEB3-4CEA-AFAF-912B52A25DD5}" type="pres">
      <dgm:prSet presAssocID="{F92C1DE0-5848-45BD-8EB3-3576D89073C3}" presName="rootComposite" presStyleCnt="0"/>
      <dgm:spPr/>
    </dgm:pt>
    <dgm:pt modelId="{D0891598-7EE3-4397-9CD0-5F1917C358CE}" type="pres">
      <dgm:prSet presAssocID="{F92C1DE0-5848-45BD-8EB3-3576D89073C3}" presName="rootText" presStyleLbl="node2" presStyleIdx="0" presStyleCnt="2">
        <dgm:presLayoutVars>
          <dgm:chPref val="3"/>
        </dgm:presLayoutVars>
      </dgm:prSet>
      <dgm:spPr/>
    </dgm:pt>
    <dgm:pt modelId="{C72064ED-EB31-4303-A661-B1E5A43502AB}" type="pres">
      <dgm:prSet presAssocID="{F92C1DE0-5848-45BD-8EB3-3576D89073C3}" presName="rootConnector" presStyleLbl="node2" presStyleIdx="0" presStyleCnt="2"/>
      <dgm:spPr/>
    </dgm:pt>
    <dgm:pt modelId="{F7B9AF23-9377-4ECD-9336-E9CB17BF3789}" type="pres">
      <dgm:prSet presAssocID="{F92C1DE0-5848-45BD-8EB3-3576D89073C3}" presName="hierChild4" presStyleCnt="0"/>
      <dgm:spPr/>
    </dgm:pt>
    <dgm:pt modelId="{CFD4F53C-3562-43E3-9285-1B2034BEE098}" type="pres">
      <dgm:prSet presAssocID="{F92C1DE0-5848-45BD-8EB3-3576D89073C3}" presName="hierChild5" presStyleCnt="0"/>
      <dgm:spPr/>
    </dgm:pt>
    <dgm:pt modelId="{19A8E63C-8747-4BB2-A3AA-40CDB09CFF19}" type="pres">
      <dgm:prSet presAssocID="{53DD2486-1982-4DD2-81F7-E25B0D9656F8}" presName="Name37" presStyleLbl="parChTrans1D2" presStyleIdx="1" presStyleCnt="2"/>
      <dgm:spPr/>
    </dgm:pt>
    <dgm:pt modelId="{1255CFE4-177F-444E-B681-D7958EA8D825}" type="pres">
      <dgm:prSet presAssocID="{6F5B9F6E-F8F8-4614-ACA3-8B52C540C76F}" presName="hierRoot2" presStyleCnt="0">
        <dgm:presLayoutVars>
          <dgm:hierBranch val="init"/>
        </dgm:presLayoutVars>
      </dgm:prSet>
      <dgm:spPr/>
    </dgm:pt>
    <dgm:pt modelId="{B7E24CFB-09CA-4D69-AF3C-E0D04E817BBD}" type="pres">
      <dgm:prSet presAssocID="{6F5B9F6E-F8F8-4614-ACA3-8B52C540C76F}" presName="rootComposite" presStyleCnt="0"/>
      <dgm:spPr/>
    </dgm:pt>
    <dgm:pt modelId="{AA0F911E-B248-4345-BE42-8484B008E76D}" type="pres">
      <dgm:prSet presAssocID="{6F5B9F6E-F8F8-4614-ACA3-8B52C540C76F}" presName="rootText" presStyleLbl="node2" presStyleIdx="1" presStyleCnt="2">
        <dgm:presLayoutVars>
          <dgm:chPref val="3"/>
        </dgm:presLayoutVars>
      </dgm:prSet>
      <dgm:spPr/>
    </dgm:pt>
    <dgm:pt modelId="{86DFF8EB-ED45-4AFC-A730-1240A2ACAA26}" type="pres">
      <dgm:prSet presAssocID="{6F5B9F6E-F8F8-4614-ACA3-8B52C540C76F}" presName="rootConnector" presStyleLbl="node2" presStyleIdx="1" presStyleCnt="2"/>
      <dgm:spPr/>
    </dgm:pt>
    <dgm:pt modelId="{1155FA25-4CC1-4BF5-B498-04DCE099CD41}" type="pres">
      <dgm:prSet presAssocID="{6F5B9F6E-F8F8-4614-ACA3-8B52C540C76F}" presName="hierChild4" presStyleCnt="0"/>
      <dgm:spPr/>
    </dgm:pt>
    <dgm:pt modelId="{86FF747C-8FE1-4024-82C6-5BD6201B5CCE}" type="pres">
      <dgm:prSet presAssocID="{6F5B9F6E-F8F8-4614-ACA3-8B52C540C76F}" presName="hierChild5" presStyleCnt="0"/>
      <dgm:spPr/>
    </dgm:pt>
    <dgm:pt modelId="{A7B3D5E5-FD47-4621-AD1D-535F576519B9}" type="pres">
      <dgm:prSet presAssocID="{F9DDC5F5-C9FE-4E3E-950E-6C7310231BC3}" presName="hierChild3" presStyleCnt="0"/>
      <dgm:spPr/>
    </dgm:pt>
  </dgm:ptLst>
  <dgm:cxnLst>
    <dgm:cxn modelId="{C01E2D05-7D0D-4BC6-A971-AA6221E17B59}" type="presOf" srcId="{F9DDC5F5-C9FE-4E3E-950E-6C7310231BC3}" destId="{64074337-54D5-4A57-AB35-EB13E4076797}" srcOrd="0" destOrd="0" presId="urn:microsoft.com/office/officeart/2005/8/layout/orgChart1"/>
    <dgm:cxn modelId="{DFE3A510-1455-4D6C-AE2B-72B8AD2BF1A4}" srcId="{09730942-5042-41E6-933D-742CE67CB03C}" destId="{F9DDC5F5-C9FE-4E3E-950E-6C7310231BC3}" srcOrd="0" destOrd="0" parTransId="{BB6A310B-A833-4EC9-BB50-409F0A3C753A}" sibTransId="{4F662279-B5CF-4C23-8116-A5A8B1551AA1}"/>
    <dgm:cxn modelId="{E09F2224-0D24-4101-AF13-5DC0FF590DDA}" type="presOf" srcId="{53DD2486-1982-4DD2-81F7-E25B0D9656F8}" destId="{19A8E63C-8747-4BB2-A3AA-40CDB09CFF19}" srcOrd="0" destOrd="0" presId="urn:microsoft.com/office/officeart/2005/8/layout/orgChart1"/>
    <dgm:cxn modelId="{C8E6112E-DE9B-475A-903D-58FC3B0BA1A3}" type="presOf" srcId="{F9DDC5F5-C9FE-4E3E-950E-6C7310231BC3}" destId="{92152C9B-97E8-4B7E-8221-C0F81BF55E6A}" srcOrd="1" destOrd="0" presId="urn:microsoft.com/office/officeart/2005/8/layout/orgChart1"/>
    <dgm:cxn modelId="{E55ADD63-FCDB-4566-9CE8-ECCB0F2C07F7}" type="presOf" srcId="{F92C1DE0-5848-45BD-8EB3-3576D89073C3}" destId="{D0891598-7EE3-4397-9CD0-5F1917C358CE}" srcOrd="0" destOrd="0" presId="urn:microsoft.com/office/officeart/2005/8/layout/orgChart1"/>
    <dgm:cxn modelId="{25CF686C-01BE-4E81-9DA2-58DBA7BBD6F6}" type="presOf" srcId="{6F5B9F6E-F8F8-4614-ACA3-8B52C540C76F}" destId="{86DFF8EB-ED45-4AFC-A730-1240A2ACAA26}" srcOrd="1" destOrd="0" presId="urn:microsoft.com/office/officeart/2005/8/layout/orgChart1"/>
    <dgm:cxn modelId="{BB1C899C-B620-4061-B946-1D8C564B33F2}" srcId="{F9DDC5F5-C9FE-4E3E-950E-6C7310231BC3}" destId="{6F5B9F6E-F8F8-4614-ACA3-8B52C540C76F}" srcOrd="1" destOrd="0" parTransId="{53DD2486-1982-4DD2-81F7-E25B0D9656F8}" sibTransId="{CE9FE554-85BE-4028-9504-681F2DEE81B6}"/>
    <dgm:cxn modelId="{02E33AA6-EFA8-4A53-8870-C0E31B06998D}" type="presOf" srcId="{3A07DC6D-C039-4A3B-80E0-1A3FDF813DA1}" destId="{56D765C5-E38C-4428-97A9-BA40F250E55D}" srcOrd="0" destOrd="0" presId="urn:microsoft.com/office/officeart/2005/8/layout/orgChart1"/>
    <dgm:cxn modelId="{CA067FD3-E085-41E6-8BA0-107E8CFA418E}" srcId="{F9DDC5F5-C9FE-4E3E-950E-6C7310231BC3}" destId="{F92C1DE0-5848-45BD-8EB3-3576D89073C3}" srcOrd="0" destOrd="0" parTransId="{3A07DC6D-C039-4A3B-80E0-1A3FDF813DA1}" sibTransId="{41151769-410D-4651-B46F-5740385C30D6}"/>
    <dgm:cxn modelId="{FE3DAFD4-1AB4-43F7-A046-2B6460A16CF3}" type="presOf" srcId="{09730942-5042-41E6-933D-742CE67CB03C}" destId="{CA516D8B-837F-47DF-9F60-D9D5F40B6A65}" srcOrd="0" destOrd="0" presId="urn:microsoft.com/office/officeart/2005/8/layout/orgChart1"/>
    <dgm:cxn modelId="{7FF292E3-15D9-4385-A8E8-8BF25AED6826}" type="presOf" srcId="{F92C1DE0-5848-45BD-8EB3-3576D89073C3}" destId="{C72064ED-EB31-4303-A661-B1E5A43502AB}" srcOrd="1" destOrd="0" presId="urn:microsoft.com/office/officeart/2005/8/layout/orgChart1"/>
    <dgm:cxn modelId="{B9DA41E9-4EC2-4AFE-B217-9AA500285C76}" type="presOf" srcId="{6F5B9F6E-F8F8-4614-ACA3-8B52C540C76F}" destId="{AA0F911E-B248-4345-BE42-8484B008E76D}" srcOrd="0" destOrd="0" presId="urn:microsoft.com/office/officeart/2005/8/layout/orgChart1"/>
    <dgm:cxn modelId="{3A23616B-3176-488E-9B76-2471F0B7B3C1}" type="presParOf" srcId="{CA516D8B-837F-47DF-9F60-D9D5F40B6A65}" destId="{B851458A-A11E-476C-9DEB-338A945531F9}" srcOrd="0" destOrd="0" presId="urn:microsoft.com/office/officeart/2005/8/layout/orgChart1"/>
    <dgm:cxn modelId="{5202A0E7-751D-4BEB-AAED-798785C90E03}" type="presParOf" srcId="{B851458A-A11E-476C-9DEB-338A945531F9}" destId="{1B3C786B-5CF0-4741-BCF4-42D9DC2C709C}" srcOrd="0" destOrd="0" presId="urn:microsoft.com/office/officeart/2005/8/layout/orgChart1"/>
    <dgm:cxn modelId="{A8DE6B4D-72F2-47A9-A324-4EC35FD21D72}" type="presParOf" srcId="{1B3C786B-5CF0-4741-BCF4-42D9DC2C709C}" destId="{64074337-54D5-4A57-AB35-EB13E4076797}" srcOrd="0" destOrd="0" presId="urn:microsoft.com/office/officeart/2005/8/layout/orgChart1"/>
    <dgm:cxn modelId="{8DA535DD-3BAD-4D67-9536-701F8302CA99}" type="presParOf" srcId="{1B3C786B-5CF0-4741-BCF4-42D9DC2C709C}" destId="{92152C9B-97E8-4B7E-8221-C0F81BF55E6A}" srcOrd="1" destOrd="0" presId="urn:microsoft.com/office/officeart/2005/8/layout/orgChart1"/>
    <dgm:cxn modelId="{2084FC43-7BD9-46F9-BF9D-8F9AE1D5FA02}" type="presParOf" srcId="{B851458A-A11E-476C-9DEB-338A945531F9}" destId="{6CEB287D-B442-4519-998E-F11F4D391148}" srcOrd="1" destOrd="0" presId="urn:microsoft.com/office/officeart/2005/8/layout/orgChart1"/>
    <dgm:cxn modelId="{E59B4DEC-0788-4F64-8D19-E17E378A68EF}" type="presParOf" srcId="{6CEB287D-B442-4519-998E-F11F4D391148}" destId="{56D765C5-E38C-4428-97A9-BA40F250E55D}" srcOrd="0" destOrd="0" presId="urn:microsoft.com/office/officeart/2005/8/layout/orgChart1"/>
    <dgm:cxn modelId="{4F4086A9-DFFF-4C21-BF6B-9C19ECE5C0E5}" type="presParOf" srcId="{6CEB287D-B442-4519-998E-F11F4D391148}" destId="{E9B07448-2433-4EF1-AF69-297DEB98EF7F}" srcOrd="1" destOrd="0" presId="urn:microsoft.com/office/officeart/2005/8/layout/orgChart1"/>
    <dgm:cxn modelId="{B0469B05-6144-4E8E-8CC7-9DD14E42DF9A}" type="presParOf" srcId="{E9B07448-2433-4EF1-AF69-297DEB98EF7F}" destId="{2C487387-DEB3-4CEA-AFAF-912B52A25DD5}" srcOrd="0" destOrd="0" presId="urn:microsoft.com/office/officeart/2005/8/layout/orgChart1"/>
    <dgm:cxn modelId="{80BCC3B4-B6FE-4F9D-B50E-3A650B343ABD}" type="presParOf" srcId="{2C487387-DEB3-4CEA-AFAF-912B52A25DD5}" destId="{D0891598-7EE3-4397-9CD0-5F1917C358CE}" srcOrd="0" destOrd="0" presId="urn:microsoft.com/office/officeart/2005/8/layout/orgChart1"/>
    <dgm:cxn modelId="{83E97FF7-25FA-4309-98E9-1A73DDFCE91E}" type="presParOf" srcId="{2C487387-DEB3-4CEA-AFAF-912B52A25DD5}" destId="{C72064ED-EB31-4303-A661-B1E5A43502AB}" srcOrd="1" destOrd="0" presId="urn:microsoft.com/office/officeart/2005/8/layout/orgChart1"/>
    <dgm:cxn modelId="{EF5C0D69-13D3-4BBB-88FD-A316D67DD3AC}" type="presParOf" srcId="{E9B07448-2433-4EF1-AF69-297DEB98EF7F}" destId="{F7B9AF23-9377-4ECD-9336-E9CB17BF3789}" srcOrd="1" destOrd="0" presId="urn:microsoft.com/office/officeart/2005/8/layout/orgChart1"/>
    <dgm:cxn modelId="{8E3A9541-6BBB-4A29-BDC1-533270152DDC}" type="presParOf" srcId="{E9B07448-2433-4EF1-AF69-297DEB98EF7F}" destId="{CFD4F53C-3562-43E3-9285-1B2034BEE098}" srcOrd="2" destOrd="0" presId="urn:microsoft.com/office/officeart/2005/8/layout/orgChart1"/>
    <dgm:cxn modelId="{11F8498E-0805-4CDE-861B-6447CAE2F227}" type="presParOf" srcId="{6CEB287D-B442-4519-998E-F11F4D391148}" destId="{19A8E63C-8747-4BB2-A3AA-40CDB09CFF19}" srcOrd="2" destOrd="0" presId="urn:microsoft.com/office/officeart/2005/8/layout/orgChart1"/>
    <dgm:cxn modelId="{74C286FC-D2A5-449B-88EC-F31C2106F4B0}" type="presParOf" srcId="{6CEB287D-B442-4519-998E-F11F4D391148}" destId="{1255CFE4-177F-444E-B681-D7958EA8D825}" srcOrd="3" destOrd="0" presId="urn:microsoft.com/office/officeart/2005/8/layout/orgChart1"/>
    <dgm:cxn modelId="{1CC39D20-413B-4CCB-80D9-8E70189259EA}" type="presParOf" srcId="{1255CFE4-177F-444E-B681-D7958EA8D825}" destId="{B7E24CFB-09CA-4D69-AF3C-E0D04E817BBD}" srcOrd="0" destOrd="0" presId="urn:microsoft.com/office/officeart/2005/8/layout/orgChart1"/>
    <dgm:cxn modelId="{E3D1D130-869E-4171-9CCE-AE514861565C}" type="presParOf" srcId="{B7E24CFB-09CA-4D69-AF3C-E0D04E817BBD}" destId="{AA0F911E-B248-4345-BE42-8484B008E76D}" srcOrd="0" destOrd="0" presId="urn:microsoft.com/office/officeart/2005/8/layout/orgChart1"/>
    <dgm:cxn modelId="{87424BA6-7D94-4E64-9A39-EF54F65852B3}" type="presParOf" srcId="{B7E24CFB-09CA-4D69-AF3C-E0D04E817BBD}" destId="{86DFF8EB-ED45-4AFC-A730-1240A2ACAA26}" srcOrd="1" destOrd="0" presId="urn:microsoft.com/office/officeart/2005/8/layout/orgChart1"/>
    <dgm:cxn modelId="{4F0313BC-62E8-457B-A61B-732130844106}" type="presParOf" srcId="{1255CFE4-177F-444E-B681-D7958EA8D825}" destId="{1155FA25-4CC1-4BF5-B498-04DCE099CD41}" srcOrd="1" destOrd="0" presId="urn:microsoft.com/office/officeart/2005/8/layout/orgChart1"/>
    <dgm:cxn modelId="{C094E871-9067-4059-B0B3-A35659683E4E}" type="presParOf" srcId="{1255CFE4-177F-444E-B681-D7958EA8D825}" destId="{86FF747C-8FE1-4024-82C6-5BD6201B5CCE}" srcOrd="2" destOrd="0" presId="urn:microsoft.com/office/officeart/2005/8/layout/orgChart1"/>
    <dgm:cxn modelId="{83B56EAF-CC2F-466A-BFF2-8404FAF864F4}" type="presParOf" srcId="{B851458A-A11E-476C-9DEB-338A945531F9}" destId="{A7B3D5E5-FD47-4621-AD1D-535F576519B9}"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A6AB69-A790-4C15-A47E-651C7D3AAF51}">
      <dsp:nvSpPr>
        <dsp:cNvPr id="0" name=""/>
        <dsp:cNvSpPr/>
      </dsp:nvSpPr>
      <dsp:spPr>
        <a:xfrm>
          <a:off x="8994682" y="729503"/>
          <a:ext cx="1932478" cy="1932794"/>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C19C5F-F865-493E-BA8B-AA730A933446}">
      <dsp:nvSpPr>
        <dsp:cNvPr id="0" name=""/>
        <dsp:cNvSpPr/>
      </dsp:nvSpPr>
      <dsp:spPr>
        <a:xfrm>
          <a:off x="9058446"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r-EG" sz="1700" b="0" i="0" kern="1200" baseline="0" dirty="0"/>
            <a:t>خامسا: </a:t>
          </a:r>
          <a:r>
            <a:rPr lang="fa-IR" sz="1700" b="0" i="0" kern="1200" baseline="0" dirty="0"/>
            <a:t>اتاحة المعلومات، وغيرها من الحقوق.</a:t>
          </a:r>
          <a:endParaRPr lang="en-US" sz="1700" b="0" i="0" kern="1200" baseline="0" dirty="0"/>
        </a:p>
        <a:p>
          <a:pPr marL="0" lvl="0" indent="0" algn="ctr" defTabSz="755650">
            <a:lnSpc>
              <a:spcPct val="90000"/>
            </a:lnSpc>
            <a:spcBef>
              <a:spcPct val="0"/>
            </a:spcBef>
            <a:spcAft>
              <a:spcPct val="35000"/>
            </a:spcAft>
            <a:buNone/>
          </a:pPr>
          <a:endParaRPr lang="en-US" sz="1700" kern="1200" dirty="0"/>
        </a:p>
      </dsp:txBody>
      <dsp:txXfrm>
        <a:off x="9316590" y="1051692"/>
        <a:ext cx="1288661" cy="1288416"/>
      </dsp:txXfrm>
    </dsp:sp>
    <dsp:sp modelId="{B4687ADB-C88F-41AA-84C2-429C8F9BDF2A}">
      <dsp:nvSpPr>
        <dsp:cNvPr id="0" name=""/>
        <dsp:cNvSpPr/>
      </dsp:nvSpPr>
      <dsp:spPr>
        <a:xfrm rot="2700000">
          <a:off x="6996493" y="729603"/>
          <a:ext cx="1932255" cy="1932255"/>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521AC8-3446-4F86-9D85-64C4667391D1}">
      <dsp:nvSpPr>
        <dsp:cNvPr id="0" name=""/>
        <dsp:cNvSpPr/>
      </dsp:nvSpPr>
      <dsp:spPr>
        <a:xfrm>
          <a:off x="7062203"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r-EG" sz="1700" b="0" i="0" kern="1200" baseline="0" dirty="0"/>
            <a:t>رابعا: </a:t>
          </a:r>
          <a:r>
            <a:rPr lang="fa-IR" sz="1700" b="0" i="0" kern="1200" baseline="0" dirty="0"/>
            <a:t>ضمانات التفتيش و المصادرة.</a:t>
          </a:r>
          <a:endParaRPr lang="en-US" sz="1700" b="0" i="0" kern="1200" baseline="0" dirty="0"/>
        </a:p>
        <a:p>
          <a:pPr marL="0" lvl="0" indent="0" algn="ctr" defTabSz="755650">
            <a:lnSpc>
              <a:spcPct val="90000"/>
            </a:lnSpc>
            <a:spcBef>
              <a:spcPct val="0"/>
            </a:spcBef>
            <a:spcAft>
              <a:spcPct val="35000"/>
            </a:spcAft>
            <a:buNone/>
          </a:pPr>
          <a:endParaRPr lang="en-US" sz="1700" kern="1200" dirty="0"/>
        </a:p>
      </dsp:txBody>
      <dsp:txXfrm>
        <a:off x="7319318" y="1051692"/>
        <a:ext cx="1288661" cy="1288416"/>
      </dsp:txXfrm>
    </dsp:sp>
    <dsp:sp modelId="{1F22C185-FCDD-451E-80B6-0E3E39A70A81}">
      <dsp:nvSpPr>
        <dsp:cNvPr id="0" name=""/>
        <dsp:cNvSpPr/>
      </dsp:nvSpPr>
      <dsp:spPr>
        <a:xfrm rot="2700000">
          <a:off x="5000250" y="729603"/>
          <a:ext cx="1932255" cy="1932255"/>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B39F98-79E3-4D77-9214-F06EA1FAD499}">
      <dsp:nvSpPr>
        <dsp:cNvPr id="0" name=""/>
        <dsp:cNvSpPr/>
      </dsp:nvSpPr>
      <dsp:spPr>
        <a:xfrm>
          <a:off x="5064931"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r-EG" sz="1700" b="0" i="0" kern="1200" baseline="0" dirty="0"/>
            <a:t>ثالثا: </a:t>
          </a:r>
          <a:r>
            <a:rPr lang="fa-IR" sz="1700" b="0" i="0" kern="1200" baseline="0" dirty="0"/>
            <a:t>تقييد مساءلة الإعلامي عن رأيه.</a:t>
          </a:r>
          <a:endParaRPr lang="en-US" sz="1700" kern="1200" dirty="0"/>
        </a:p>
      </dsp:txBody>
      <dsp:txXfrm>
        <a:off x="5322047" y="1051692"/>
        <a:ext cx="1288661" cy="1288416"/>
      </dsp:txXfrm>
    </dsp:sp>
    <dsp:sp modelId="{6AEECE16-7F97-463B-80CD-69CDE77CA66C}">
      <dsp:nvSpPr>
        <dsp:cNvPr id="0" name=""/>
        <dsp:cNvSpPr/>
      </dsp:nvSpPr>
      <dsp:spPr>
        <a:xfrm rot="2700000">
          <a:off x="3002979" y="729603"/>
          <a:ext cx="1932255" cy="1932255"/>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D8BF2-2F1E-4282-B11D-BC8AA346AEC4}">
      <dsp:nvSpPr>
        <dsp:cNvPr id="0" name=""/>
        <dsp:cNvSpPr/>
      </dsp:nvSpPr>
      <dsp:spPr>
        <a:xfrm>
          <a:off x="3067660"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r-EG" sz="1700" b="0" i="0" kern="1200" baseline="0" dirty="0"/>
            <a:t>ثانيا: </a:t>
          </a:r>
          <a:r>
            <a:rPr lang="fa-IR" sz="1700" b="0" i="0" kern="1200" baseline="0" dirty="0"/>
            <a:t>عدم الإجبار عن الكشف عن مصادره.</a:t>
          </a:r>
          <a:endParaRPr lang="en-US" sz="1700" b="0" i="0" kern="1200" baseline="0" dirty="0"/>
        </a:p>
        <a:p>
          <a:pPr marL="0" lvl="0" indent="0" algn="ctr" defTabSz="755650">
            <a:lnSpc>
              <a:spcPct val="90000"/>
            </a:lnSpc>
            <a:spcBef>
              <a:spcPct val="0"/>
            </a:spcBef>
            <a:spcAft>
              <a:spcPct val="35000"/>
            </a:spcAft>
            <a:buNone/>
          </a:pPr>
          <a:endParaRPr lang="en-US" sz="1700" kern="1200" dirty="0"/>
        </a:p>
      </dsp:txBody>
      <dsp:txXfrm>
        <a:off x="3325804" y="1051692"/>
        <a:ext cx="1288661" cy="1288416"/>
      </dsp:txXfrm>
    </dsp:sp>
    <dsp:sp modelId="{3054A2C4-022B-4DC2-A3DA-CD2FA2778EA3}">
      <dsp:nvSpPr>
        <dsp:cNvPr id="0" name=""/>
        <dsp:cNvSpPr/>
      </dsp:nvSpPr>
      <dsp:spPr>
        <a:xfrm rot="2700000">
          <a:off x="1005707" y="729603"/>
          <a:ext cx="1932255" cy="1932255"/>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E5561F-1249-46E2-BB0F-0E0E04EAC493}">
      <dsp:nvSpPr>
        <dsp:cNvPr id="0" name=""/>
        <dsp:cNvSpPr/>
      </dsp:nvSpPr>
      <dsp:spPr>
        <a:xfrm>
          <a:off x="1070388"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r-EG" sz="1700" b="0" i="0" kern="1200" baseline="0" dirty="0"/>
            <a:t>أولا: </a:t>
          </a:r>
          <a:r>
            <a:rPr lang="fa-IR" sz="1700" b="0" i="0" kern="1200" baseline="0" dirty="0"/>
            <a:t>حرية النشر، وحدودها.</a:t>
          </a:r>
          <a:endParaRPr lang="en-US" sz="1700" b="0" i="0" kern="1200" baseline="0" dirty="0"/>
        </a:p>
        <a:p>
          <a:pPr marL="0" lvl="0" indent="0" algn="ctr" defTabSz="755650">
            <a:lnSpc>
              <a:spcPct val="90000"/>
            </a:lnSpc>
            <a:spcBef>
              <a:spcPct val="0"/>
            </a:spcBef>
            <a:spcAft>
              <a:spcPct val="35000"/>
            </a:spcAft>
            <a:buNone/>
          </a:pPr>
          <a:endParaRPr lang="en-US" sz="1700" kern="1200" dirty="0"/>
        </a:p>
      </dsp:txBody>
      <dsp:txXfrm>
        <a:off x="1328532" y="1051692"/>
        <a:ext cx="1288661" cy="12884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F402BE-53BE-4861-A4B0-9E6F66F11C96}">
      <dsp:nvSpPr>
        <dsp:cNvPr id="0" name=""/>
        <dsp:cNvSpPr/>
      </dsp:nvSpPr>
      <dsp:spPr>
        <a:xfrm>
          <a:off x="5845994" y="703392"/>
          <a:ext cx="4244489" cy="992745"/>
        </a:xfrm>
        <a:custGeom>
          <a:avLst/>
          <a:gdLst/>
          <a:ahLst/>
          <a:cxnLst/>
          <a:rect l="0" t="0" r="0" b="0"/>
          <a:pathLst>
            <a:path>
              <a:moveTo>
                <a:pt x="0" y="0"/>
              </a:moveTo>
              <a:lnTo>
                <a:pt x="0" y="513191"/>
              </a:lnTo>
              <a:lnTo>
                <a:pt x="4244489" y="513191"/>
              </a:lnTo>
              <a:lnTo>
                <a:pt x="4244489" y="99274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546934E-88E9-4073-8079-3CBD12D5B935}">
      <dsp:nvSpPr>
        <dsp:cNvPr id="0" name=""/>
        <dsp:cNvSpPr/>
      </dsp:nvSpPr>
      <dsp:spPr>
        <a:xfrm>
          <a:off x="2981000" y="703392"/>
          <a:ext cx="2864994" cy="963219"/>
        </a:xfrm>
        <a:custGeom>
          <a:avLst/>
          <a:gdLst/>
          <a:ahLst/>
          <a:cxnLst/>
          <a:rect l="0" t="0" r="0" b="0"/>
          <a:pathLst>
            <a:path>
              <a:moveTo>
                <a:pt x="2864994" y="0"/>
              </a:moveTo>
              <a:lnTo>
                <a:pt x="2864994" y="483664"/>
              </a:lnTo>
              <a:lnTo>
                <a:pt x="0" y="483664"/>
              </a:lnTo>
              <a:lnTo>
                <a:pt x="0" y="96321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9F2EE17-6207-4B63-B9BE-D7726A823913}">
      <dsp:nvSpPr>
        <dsp:cNvPr id="0" name=""/>
        <dsp:cNvSpPr/>
      </dsp:nvSpPr>
      <dsp:spPr>
        <a:xfrm>
          <a:off x="2347715" y="4110"/>
          <a:ext cx="6996559" cy="69928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EG" sz="2400" kern="1200" dirty="0">
              <a:latin typeface="Alexandria regular" pitchFamily="2" charset="-78"/>
              <a:cs typeface="Alexandria regular" pitchFamily="2" charset="-78"/>
            </a:rPr>
            <a:t>1- الحق في حرية التعبير بين الضمان والتقييد</a:t>
          </a:r>
          <a:endParaRPr lang="en-US" sz="2400" kern="1200" dirty="0">
            <a:latin typeface="Alexandria regular" pitchFamily="2" charset="-78"/>
            <a:cs typeface="Alexandria regular" pitchFamily="2" charset="-78"/>
          </a:endParaRPr>
        </a:p>
      </dsp:txBody>
      <dsp:txXfrm>
        <a:off x="2347715" y="4110"/>
        <a:ext cx="6996559" cy="699281"/>
      </dsp:txXfrm>
    </dsp:sp>
    <dsp:sp modelId="{046578A1-A973-46A7-9B86-2C5684DC15CE}">
      <dsp:nvSpPr>
        <dsp:cNvPr id="0" name=""/>
        <dsp:cNvSpPr/>
      </dsp:nvSpPr>
      <dsp:spPr>
        <a:xfrm>
          <a:off x="0" y="1666611"/>
          <a:ext cx="5962001" cy="3839539"/>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just" defTabSz="800100" rtl="1">
            <a:lnSpc>
              <a:spcPct val="150000"/>
            </a:lnSpc>
            <a:spcBef>
              <a:spcPct val="0"/>
            </a:spcBef>
            <a:spcAft>
              <a:spcPct val="35000"/>
            </a:spcAft>
            <a:buNone/>
          </a:pPr>
          <a:r>
            <a:rPr lang="ar-EG" sz="1800" kern="1200" dirty="0">
              <a:latin typeface="Alexandria regular" pitchFamily="2" charset="-78"/>
              <a:cs typeface="Alexandria regular" pitchFamily="2" charset="-78"/>
            </a:rPr>
            <a:t>إلا أن</a:t>
          </a:r>
          <a:r>
            <a:rPr lang="fa-IR" sz="1800" kern="1200" dirty="0">
              <a:latin typeface="Alexandria regular" pitchFamily="2" charset="-78"/>
              <a:cs typeface="Alexandria regular" pitchFamily="2" charset="-78"/>
            </a:rPr>
            <a:t> التعبير عن الراي</a:t>
          </a:r>
          <a:r>
            <a:rPr lang="ar-EG" sz="1800" kern="1200" dirty="0">
              <a:latin typeface="Alexandria regular" pitchFamily="2" charset="-78"/>
              <a:cs typeface="Alexandria regular" pitchFamily="2" charset="-78"/>
            </a:rPr>
            <a:t> كأحد حقوق الانسان الفردية</a:t>
          </a:r>
          <a:r>
            <a:rPr lang="fa-IR" sz="1800" kern="1200" dirty="0">
              <a:latin typeface="Alexandria regular" pitchFamily="2" charset="-78"/>
              <a:cs typeface="Alexandria regular" pitchFamily="2" charset="-78"/>
            </a:rPr>
            <a:t> </a:t>
          </a:r>
          <a:r>
            <a:rPr lang="ar-EG" sz="1800" kern="1200" dirty="0">
              <a:latin typeface="Alexandria regular" pitchFamily="2" charset="-78"/>
              <a:cs typeface="Alexandria regular" pitchFamily="2" charset="-78"/>
            </a:rPr>
            <a:t>ليس حقا مطلقا بل هو </a:t>
          </a:r>
          <a:r>
            <a:rPr lang="ar-EG" sz="1800" kern="1200" dirty="0">
              <a:solidFill>
                <a:srgbClr val="FF0000"/>
              </a:solidFill>
              <a:latin typeface="Alexandria regular" pitchFamily="2" charset="-78"/>
              <a:cs typeface="Alexandria regular" pitchFamily="2" charset="-78"/>
            </a:rPr>
            <a:t>حق مقيد بالعديد من القيود </a:t>
          </a:r>
          <a:r>
            <a:rPr lang="ar-EG" sz="1800" kern="1200" dirty="0">
              <a:latin typeface="Alexandria regular" pitchFamily="2" charset="-78"/>
              <a:cs typeface="Alexandria regular" pitchFamily="2" charset="-78"/>
            </a:rPr>
            <a:t>التي أوردتها الاتفاقيات و القوانين ذاتها التي نصت علي هذا الحق. </a:t>
          </a:r>
        </a:p>
        <a:p>
          <a:pPr marL="0" lvl="0" indent="0" algn="just" defTabSz="800100" rtl="1">
            <a:lnSpc>
              <a:spcPct val="150000"/>
            </a:lnSpc>
            <a:spcBef>
              <a:spcPct val="0"/>
            </a:spcBef>
            <a:spcAft>
              <a:spcPct val="35000"/>
            </a:spcAft>
            <a:buNone/>
          </a:pPr>
          <a:r>
            <a:rPr lang="ar-EG" sz="1800" kern="1200" dirty="0">
              <a:latin typeface="Alexandria regular" pitchFamily="2" charset="-78"/>
              <a:cs typeface="Alexandria regular" pitchFamily="2" charset="-78"/>
            </a:rPr>
            <a:t>فحق الفرد في ممارسة حرية التعبير مقيد </a:t>
          </a:r>
          <a:r>
            <a:rPr lang="ar-EG" sz="1800" kern="1200" dirty="0">
              <a:solidFill>
                <a:srgbClr val="FF0000"/>
              </a:solidFill>
              <a:latin typeface="Alexandria regular" pitchFamily="2" charset="-78"/>
              <a:cs typeface="Alexandria regular" pitchFamily="2" charset="-78"/>
            </a:rPr>
            <a:t>بألا ينتهك بندين أساسيين:</a:t>
          </a:r>
        </a:p>
        <a:p>
          <a:pPr marL="0" lvl="0" indent="0" algn="just" defTabSz="800100" rtl="1">
            <a:lnSpc>
              <a:spcPct val="150000"/>
            </a:lnSpc>
            <a:spcBef>
              <a:spcPct val="0"/>
            </a:spcBef>
            <a:spcAft>
              <a:spcPct val="35000"/>
            </a:spcAft>
            <a:buNone/>
          </a:pPr>
          <a:r>
            <a:rPr lang="fa-IR" sz="1800" kern="1200" dirty="0">
              <a:latin typeface="Alexandria regular" pitchFamily="2" charset="-78"/>
              <a:cs typeface="Alexandria regular" pitchFamily="2" charset="-78"/>
            </a:rPr>
            <a:t>(أ)  </a:t>
          </a:r>
          <a:r>
            <a:rPr lang="fa-IR" sz="1800" u="sng" kern="1200" dirty="0">
              <a:latin typeface="Alexandria regular" pitchFamily="2" charset="-78"/>
              <a:cs typeface="Alexandria regular" pitchFamily="2" charset="-78"/>
            </a:rPr>
            <a:t>حقوق الآخرين أو سمعتهم</a:t>
          </a:r>
          <a:endParaRPr lang="ar-EG" sz="1800" u="sng" kern="1200" dirty="0">
            <a:latin typeface="Alexandria regular" pitchFamily="2" charset="-78"/>
            <a:cs typeface="Alexandria regular" pitchFamily="2" charset="-78"/>
          </a:endParaRPr>
        </a:p>
        <a:p>
          <a:pPr marL="0" lvl="0" indent="0" algn="just" defTabSz="800100" rtl="1">
            <a:lnSpc>
              <a:spcPct val="150000"/>
            </a:lnSpc>
            <a:spcBef>
              <a:spcPct val="0"/>
            </a:spcBef>
            <a:spcAft>
              <a:spcPct val="35000"/>
            </a:spcAft>
            <a:buNone/>
          </a:pPr>
          <a:r>
            <a:rPr lang="fa-IR" sz="1800" kern="1200" dirty="0">
              <a:latin typeface="Alexandria regular" pitchFamily="2" charset="-78"/>
              <a:cs typeface="Alexandria regular" pitchFamily="2" charset="-78"/>
            </a:rPr>
            <a:t> (ب)</a:t>
          </a:r>
          <a:r>
            <a:rPr lang="ar-EG" sz="1800" kern="1200" dirty="0">
              <a:latin typeface="Alexandria regular" pitchFamily="2" charset="-78"/>
              <a:cs typeface="Alexandria regular" pitchFamily="2" charset="-78"/>
            </a:rPr>
            <a:t> </a:t>
          </a:r>
          <a:r>
            <a:rPr lang="fa-IR" sz="1800" u="sng" kern="1200" dirty="0">
              <a:latin typeface="Alexandria regular" pitchFamily="2" charset="-78"/>
              <a:cs typeface="Alexandria regular" pitchFamily="2" charset="-78"/>
            </a:rPr>
            <a:t>الأمن القومي أو النظام العام أو الصحة العامة أو الآداب العامة.</a:t>
          </a:r>
          <a:endParaRPr lang="ar-EG" sz="1800" u="sng" kern="1200" dirty="0">
            <a:latin typeface="Alexandria regular" pitchFamily="2" charset="-78"/>
            <a:cs typeface="Alexandria regular" pitchFamily="2" charset="-78"/>
          </a:endParaRPr>
        </a:p>
        <a:p>
          <a:pPr marL="0" lvl="0" indent="0" algn="just" defTabSz="800100" rtl="1">
            <a:lnSpc>
              <a:spcPct val="150000"/>
            </a:lnSpc>
            <a:spcBef>
              <a:spcPct val="0"/>
            </a:spcBef>
            <a:spcAft>
              <a:spcPct val="35000"/>
            </a:spcAft>
            <a:buNone/>
          </a:pPr>
          <a:endParaRPr lang="en-US" sz="1800" kern="1200" dirty="0">
            <a:latin typeface="Alexandria regular" pitchFamily="2" charset="-78"/>
            <a:cs typeface="Alexandria regular" pitchFamily="2" charset="-78"/>
          </a:endParaRPr>
        </a:p>
      </dsp:txBody>
      <dsp:txXfrm>
        <a:off x="0" y="1666611"/>
        <a:ext cx="5962001" cy="3839539"/>
      </dsp:txXfrm>
    </dsp:sp>
    <dsp:sp modelId="{0948452F-5FC1-4018-8E24-FA5007DACE0E}">
      <dsp:nvSpPr>
        <dsp:cNvPr id="0" name=""/>
        <dsp:cNvSpPr/>
      </dsp:nvSpPr>
      <dsp:spPr>
        <a:xfrm>
          <a:off x="8488978" y="1696137"/>
          <a:ext cx="3203011" cy="3723350"/>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just" defTabSz="800100" rtl="1">
            <a:lnSpc>
              <a:spcPct val="150000"/>
            </a:lnSpc>
            <a:spcBef>
              <a:spcPct val="0"/>
            </a:spcBef>
            <a:spcAft>
              <a:spcPct val="35000"/>
            </a:spcAft>
            <a:buNone/>
          </a:pPr>
          <a:r>
            <a:rPr lang="ar-EG" sz="1800" b="0" kern="1200" dirty="0">
              <a:solidFill>
                <a:prstClr val="black"/>
              </a:solidFill>
              <a:latin typeface="Alexandria regular" pitchFamily="2" charset="-78"/>
              <a:ea typeface="+mn-ea"/>
              <a:cs typeface="Alexandria regular" pitchFamily="2" charset="-78"/>
            </a:rPr>
            <a:t>سبق ان اوضحنا أن </a:t>
          </a:r>
          <a:r>
            <a:rPr lang="ar-EG" sz="1800" b="0" kern="1200" dirty="0">
              <a:solidFill>
                <a:srgbClr val="FF0000"/>
              </a:solidFill>
              <a:latin typeface="Alexandria regular" pitchFamily="2" charset="-78"/>
              <a:ea typeface="+mn-ea"/>
              <a:cs typeface="Alexandria regular" pitchFamily="2" charset="-78"/>
            </a:rPr>
            <a:t>الحق في حرية التعبير قد تم النص عليه </a:t>
          </a:r>
          <a:r>
            <a:rPr lang="ar-EG" sz="1800" b="0" kern="1200" dirty="0">
              <a:solidFill>
                <a:prstClr val="black"/>
              </a:solidFill>
              <a:latin typeface="Alexandria regular" pitchFamily="2" charset="-78"/>
              <a:ea typeface="+mn-ea"/>
              <a:cs typeface="Alexandria regular" pitchFamily="2" charset="-78"/>
            </a:rPr>
            <a:t>في جميع اتفاقيات و معاهدات حقوق الانسان كما تنص عليه مختلف الدساتير و القوانين الوطنية في دول العالم.</a:t>
          </a:r>
        </a:p>
      </dsp:txBody>
      <dsp:txXfrm>
        <a:off x="8488978" y="1696137"/>
        <a:ext cx="3203011" cy="37233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A8E63C-8747-4BB2-A3AA-40CDB09CFF19}">
      <dsp:nvSpPr>
        <dsp:cNvPr id="0" name=""/>
        <dsp:cNvSpPr/>
      </dsp:nvSpPr>
      <dsp:spPr>
        <a:xfrm>
          <a:off x="5199320" y="2171548"/>
          <a:ext cx="2626444" cy="911658"/>
        </a:xfrm>
        <a:custGeom>
          <a:avLst/>
          <a:gdLst/>
          <a:ahLst/>
          <a:cxnLst/>
          <a:rect l="0" t="0" r="0" b="0"/>
          <a:pathLst>
            <a:path>
              <a:moveTo>
                <a:pt x="0" y="0"/>
              </a:moveTo>
              <a:lnTo>
                <a:pt x="0" y="455829"/>
              </a:lnTo>
              <a:lnTo>
                <a:pt x="2626444" y="455829"/>
              </a:lnTo>
              <a:lnTo>
                <a:pt x="2626444" y="91165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6D765C5-E38C-4428-97A9-BA40F250E55D}">
      <dsp:nvSpPr>
        <dsp:cNvPr id="0" name=""/>
        <dsp:cNvSpPr/>
      </dsp:nvSpPr>
      <dsp:spPr>
        <a:xfrm>
          <a:off x="2572876" y="2171548"/>
          <a:ext cx="2626444" cy="911658"/>
        </a:xfrm>
        <a:custGeom>
          <a:avLst/>
          <a:gdLst/>
          <a:ahLst/>
          <a:cxnLst/>
          <a:rect l="0" t="0" r="0" b="0"/>
          <a:pathLst>
            <a:path>
              <a:moveTo>
                <a:pt x="2626444" y="0"/>
              </a:moveTo>
              <a:lnTo>
                <a:pt x="2626444" y="455829"/>
              </a:lnTo>
              <a:lnTo>
                <a:pt x="0" y="455829"/>
              </a:lnTo>
              <a:lnTo>
                <a:pt x="0" y="91165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4074337-54D5-4A57-AB35-EB13E4076797}">
      <dsp:nvSpPr>
        <dsp:cNvPr id="0" name=""/>
        <dsp:cNvSpPr/>
      </dsp:nvSpPr>
      <dsp:spPr>
        <a:xfrm>
          <a:off x="3028706" y="933"/>
          <a:ext cx="4341229" cy="2170614"/>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kern="1200" dirty="0">
              <a:latin typeface="Alexandria regular" pitchFamily="2" charset="-78"/>
              <a:cs typeface="Alexandria regular" pitchFamily="2" charset="-78"/>
            </a:rPr>
            <a:t>عناصر الحياة الخاصة</a:t>
          </a:r>
          <a:endParaRPr lang="en-US" sz="1800" kern="1200" dirty="0">
            <a:latin typeface="Alexandria regular" pitchFamily="2" charset="-78"/>
            <a:cs typeface="Alexandria regular" pitchFamily="2" charset="-78"/>
          </a:endParaRPr>
        </a:p>
      </dsp:txBody>
      <dsp:txXfrm>
        <a:off x="3028706" y="933"/>
        <a:ext cx="4341229" cy="2170614"/>
      </dsp:txXfrm>
    </dsp:sp>
    <dsp:sp modelId="{D0891598-7EE3-4397-9CD0-5F1917C358CE}">
      <dsp:nvSpPr>
        <dsp:cNvPr id="0" name=""/>
        <dsp:cNvSpPr/>
      </dsp:nvSpPr>
      <dsp:spPr>
        <a:xfrm>
          <a:off x="402261" y="3083206"/>
          <a:ext cx="4341229" cy="2170614"/>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solidFill>
                <a:prstClr val="black"/>
              </a:solidFill>
              <a:latin typeface="Alexandria regular" pitchFamily="2" charset="-78"/>
              <a:ea typeface="+mn-ea"/>
              <a:cs typeface="Alexandria regular" pitchFamily="2" charset="-78"/>
            </a:rPr>
            <a:t>ب- عناصر مادية</a:t>
          </a:r>
        </a:p>
        <a:p>
          <a:pPr marL="0" lvl="0" indent="0" algn="r" defTabSz="800100" rtl="1">
            <a:lnSpc>
              <a:spcPct val="90000"/>
            </a:lnSpc>
            <a:spcBef>
              <a:spcPct val="0"/>
            </a:spcBef>
            <a:spcAft>
              <a:spcPct val="35000"/>
            </a:spcAft>
            <a:buNone/>
          </a:pPr>
          <a:r>
            <a:rPr lang="ar-EG" sz="1800" kern="1200" dirty="0">
              <a:solidFill>
                <a:prstClr val="black"/>
              </a:solidFill>
              <a:latin typeface="Alexandria regular" pitchFamily="2" charset="-78"/>
              <a:ea typeface="+mn-ea"/>
              <a:cs typeface="Alexandria regular" pitchFamily="2" charset="-78"/>
            </a:rPr>
            <a:t>1- حرمة المسكن.</a:t>
          </a:r>
        </a:p>
        <a:p>
          <a:pPr marL="0" lvl="0" indent="0" algn="r" defTabSz="800100" rtl="1">
            <a:lnSpc>
              <a:spcPct val="90000"/>
            </a:lnSpc>
            <a:spcBef>
              <a:spcPct val="0"/>
            </a:spcBef>
            <a:spcAft>
              <a:spcPct val="35000"/>
            </a:spcAft>
            <a:buNone/>
          </a:pPr>
          <a:r>
            <a:rPr lang="ar-EG" sz="1800" kern="1200" dirty="0">
              <a:solidFill>
                <a:prstClr val="black"/>
              </a:solidFill>
              <a:latin typeface="Alexandria regular" pitchFamily="2" charset="-78"/>
              <a:ea typeface="+mn-ea"/>
              <a:cs typeface="Alexandria regular" pitchFamily="2" charset="-78"/>
            </a:rPr>
            <a:t>2- حرمة المراسلات و المحادثات الخاصة.</a:t>
          </a:r>
        </a:p>
        <a:p>
          <a:pPr marL="0" lvl="0" indent="0" algn="r" defTabSz="800100" rtl="1">
            <a:lnSpc>
              <a:spcPct val="90000"/>
            </a:lnSpc>
            <a:spcBef>
              <a:spcPct val="0"/>
            </a:spcBef>
            <a:spcAft>
              <a:spcPct val="35000"/>
            </a:spcAft>
            <a:buNone/>
          </a:pPr>
          <a:r>
            <a:rPr lang="ar-EG" sz="1800" kern="1200" dirty="0">
              <a:solidFill>
                <a:prstClr val="black"/>
              </a:solidFill>
              <a:latin typeface="Alexandria regular" pitchFamily="2" charset="-78"/>
              <a:ea typeface="+mn-ea"/>
              <a:cs typeface="Alexandria regular" pitchFamily="2" charset="-78"/>
            </a:rPr>
            <a:t>3- الذمة المالية.</a:t>
          </a:r>
        </a:p>
      </dsp:txBody>
      <dsp:txXfrm>
        <a:off x="402261" y="3083206"/>
        <a:ext cx="4341229" cy="2170614"/>
      </dsp:txXfrm>
    </dsp:sp>
    <dsp:sp modelId="{AA0F911E-B248-4345-BE42-8484B008E76D}">
      <dsp:nvSpPr>
        <dsp:cNvPr id="0" name=""/>
        <dsp:cNvSpPr/>
      </dsp:nvSpPr>
      <dsp:spPr>
        <a:xfrm>
          <a:off x="5655150" y="3083206"/>
          <a:ext cx="4341229" cy="2170614"/>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solidFill>
                <a:prstClr val="black"/>
              </a:solidFill>
              <a:latin typeface="Alexandria regular" pitchFamily="2" charset="-78"/>
              <a:ea typeface="+mn-ea"/>
              <a:cs typeface="Alexandria regular" pitchFamily="2" charset="-78"/>
            </a:rPr>
            <a:t>أ- عناصر معنوية</a:t>
          </a:r>
        </a:p>
        <a:p>
          <a:pPr marL="0" lvl="0" indent="0" algn="r" defTabSz="800100" rtl="1">
            <a:lnSpc>
              <a:spcPct val="90000"/>
            </a:lnSpc>
            <a:spcBef>
              <a:spcPct val="0"/>
            </a:spcBef>
            <a:spcAft>
              <a:spcPct val="35000"/>
            </a:spcAft>
            <a:buNone/>
          </a:pPr>
          <a:r>
            <a:rPr lang="ar-EG" sz="1800" kern="1200" dirty="0">
              <a:solidFill>
                <a:prstClr val="black"/>
              </a:solidFill>
              <a:latin typeface="Alexandria regular" pitchFamily="2" charset="-78"/>
              <a:ea typeface="+mn-ea"/>
              <a:cs typeface="Alexandria regular" pitchFamily="2" charset="-78"/>
            </a:rPr>
            <a:t>1-الحالة العاطفية و العائلية.</a:t>
          </a:r>
        </a:p>
        <a:p>
          <a:pPr marL="0" lvl="0" indent="0" algn="r" defTabSz="800100" rtl="1">
            <a:lnSpc>
              <a:spcPct val="90000"/>
            </a:lnSpc>
            <a:spcBef>
              <a:spcPct val="0"/>
            </a:spcBef>
            <a:spcAft>
              <a:spcPct val="35000"/>
            </a:spcAft>
            <a:buNone/>
          </a:pPr>
          <a:r>
            <a:rPr lang="ar-EG" sz="1800" kern="1200" dirty="0">
              <a:solidFill>
                <a:prstClr val="black"/>
              </a:solidFill>
              <a:latin typeface="Alexandria regular" pitchFamily="2" charset="-78"/>
              <a:ea typeface="+mn-ea"/>
              <a:cs typeface="Alexandria regular" pitchFamily="2" charset="-78"/>
            </a:rPr>
            <a:t>2- الشرف و الاعتبار.</a:t>
          </a:r>
        </a:p>
        <a:p>
          <a:pPr marL="0" lvl="0" indent="0" algn="r" defTabSz="800100" rtl="1">
            <a:lnSpc>
              <a:spcPct val="90000"/>
            </a:lnSpc>
            <a:spcBef>
              <a:spcPct val="0"/>
            </a:spcBef>
            <a:spcAft>
              <a:spcPct val="35000"/>
            </a:spcAft>
            <a:buNone/>
          </a:pPr>
          <a:r>
            <a:rPr lang="ar-EG" sz="1800" kern="1200" dirty="0">
              <a:solidFill>
                <a:prstClr val="black"/>
              </a:solidFill>
              <a:latin typeface="Alexandria regular" pitchFamily="2" charset="-78"/>
              <a:ea typeface="+mn-ea"/>
              <a:cs typeface="Alexandria regular" pitchFamily="2" charset="-78"/>
            </a:rPr>
            <a:t>3- الرأي السياسي.</a:t>
          </a:r>
        </a:p>
        <a:p>
          <a:pPr marL="0" lvl="0" indent="0" algn="r" defTabSz="800100" rtl="1">
            <a:lnSpc>
              <a:spcPct val="90000"/>
            </a:lnSpc>
            <a:spcBef>
              <a:spcPct val="0"/>
            </a:spcBef>
            <a:spcAft>
              <a:spcPct val="35000"/>
            </a:spcAft>
            <a:buNone/>
          </a:pPr>
          <a:r>
            <a:rPr lang="ar-EG" sz="1800" kern="1200" dirty="0">
              <a:solidFill>
                <a:prstClr val="black"/>
              </a:solidFill>
              <a:latin typeface="Alexandria regular" pitchFamily="2" charset="-78"/>
              <a:ea typeface="+mn-ea"/>
              <a:cs typeface="Alexandria regular" pitchFamily="2" charset="-78"/>
            </a:rPr>
            <a:t>4- الحالة الصحية.</a:t>
          </a:r>
          <a:endParaRPr lang="en-US" sz="1800" kern="1200" dirty="0">
            <a:solidFill>
              <a:prstClr val="black"/>
            </a:solidFill>
            <a:latin typeface="Alexandria regular" pitchFamily="2" charset="-78"/>
            <a:ea typeface="+mn-ea"/>
            <a:cs typeface="Alexandria regular" pitchFamily="2" charset="-78"/>
          </a:endParaRPr>
        </a:p>
      </dsp:txBody>
      <dsp:txXfrm>
        <a:off x="5655150" y="3083206"/>
        <a:ext cx="4341229" cy="2170614"/>
      </dsp:txXfrm>
    </dsp:sp>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EDD439-61D9-741C-5E8F-C8798F4C3D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9C4560-3BDD-A292-65CA-2469030600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25FACB-81A6-3F8B-5847-91AF5DFD69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5915A37-B216-BE05-C76A-7635C7B0F0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509861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AF9A6-547F-7D39-D9E4-B2DE6CF3AC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40254-E005-A311-CE30-B02EA815E4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246597-7CC5-89BB-10DB-90F19AF620A1}"/>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FC5C410A-2C9B-E24B-6448-0AAAF1EFB91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360435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FA48D-8CEB-4F42-0FEC-334A82F31A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7E7D06-6503-7B74-F03F-D06BFA8185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CAC12F-66FF-3EB3-49A7-9926EA90FFE1}"/>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5ACD917D-2EF8-F88A-8EE2-B101B9E06AB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75299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A61F4B-7545-4C30-B215-C4B847E8F4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11F0E6-7ADB-C20B-8C92-8D432227B8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BFD7CA-DAF4-73A1-1A9E-297CC7C94034}"/>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808CC5F7-2F45-F6BB-968E-06F881C5593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09170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8E239D-65C1-3FDB-3B0E-CF5C826094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0C78A7-93AF-9448-C66C-E62835C9E4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4F691B-7EF0-6BC4-C60C-6112634FBD24}"/>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B41F6B37-57FB-C369-9115-099EA8090F6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638836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EAA076-E3B5-E327-F2DD-BB63B0B47C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D7AA6F-9851-E30B-1E43-259DCDE0CD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08E5E2-7A8F-A433-18B6-856DAFF7C9C0}"/>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DD2F572C-A88F-4C9C-5936-6BD183B25E4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24669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CA0D15-62CA-EA28-C290-540B8DC520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B0CA36-D331-3FFF-2460-CEAE690F9A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FCD85D-9586-CC89-96E8-7E3E168FC11A}"/>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26F2825F-59B8-F404-8643-80BAA5203AB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166209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B155DD-10FB-0113-617C-1A298B8CD7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C9E737-B7C2-70AF-3DF3-AF412C3EDB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A9D5CE-65BB-C23E-8128-880A14BFDEE8}"/>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33087910-A410-94D4-846E-BFBE52948EF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331635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49FF67-0FB8-8344-9860-22023ED5EE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059F35-1F83-3AEB-09B6-E059FC02F8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753F93-29F3-DD5A-AF0F-5CB4DFBC027D}"/>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AAC94FF9-EBDE-DE32-5232-FF3C6AEE0D9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163539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F3A6D4-60C3-25FE-666B-E9EF4AB00A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68BAC6-9790-E80C-F532-2734BF6230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8AA2FE-F9EF-4963-0461-7A4DE3A494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F13B1B-7DBB-6179-8772-A1A62F6CC03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772528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AE768C-1DD7-A4B6-6E85-55F784A577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96E60B-22B5-EB32-F140-AD26665A2D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664AB2-3223-4D9A-DFB7-DF8212AA216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83F1A10-A411-B85D-79EF-7D1F7040322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699367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13015E-5CF8-F6A4-5FF0-1A49574391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546516-5F11-02AA-5A47-B12A06ED56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4827F1-F6ED-2E4C-3BA3-B29898BC381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CEB687D-6394-C5CA-BC98-E3222E045AF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674105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484826-8A06-0ED4-A17F-026463CC91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6E2FC7-23B5-DE28-1733-2352362F6E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7A67FA-AD97-5050-DB18-A2907B7FD0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EA17FB9-BDAA-2CDA-ADDD-90559C224E0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146328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5B82D2-D999-DCCE-0FEC-312C2A44E5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3C96F6-9921-F6BB-161C-34FB623ABA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78A4DB-5AAF-869C-111A-1192BBC640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6B5240F-C491-B521-8097-2E94391F463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733951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8B85FB-6B08-35B1-8DCC-10D8BD6E87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304240-2C1D-0ED9-9A74-908A719594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0CA055-AA86-132A-060E-40EEAB4CB9D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A66F59-B296-EDEB-A37E-349EAEC19B3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502709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A2B605-B3BB-61F2-597C-41C9D0A95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490409-F2C1-D6BE-9BB9-7A3B28DF3D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311F89-8129-B4CE-6FC8-2D16E1E6F01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ABAC812-5D9F-707C-05CC-742A97DED18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010301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4DDAC7-8102-CDB0-8BF8-B1BEA52E63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A8B033-FA3B-6244-BB6F-692003EA9D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5FD9DE-5E6C-5933-34C7-20C25A8DA3D1}"/>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C7A58ECD-A836-981D-4D73-07F6C427340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701651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0AC7E1-81F1-B0A2-46D2-B9D950794E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402CA7-4F51-B2AE-255E-84BF8972A5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583EA7-FF2D-C42E-B6A6-2614623AE221}"/>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126D3AA5-313B-4EB4-F147-5666B72D5D4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101845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D5C490-8647-11C2-7526-6F03847524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1F3F7B-2353-1AA8-9679-F62B2FBFE5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D8DBA9-93B7-F233-CFEA-B94E97CB045C}"/>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6FCDA12E-E546-0404-708C-4558B788BAF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207414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6453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4.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5.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7.png"/><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2.xml"/><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6.jpe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25.png"/></Relationships>
</file>

<file path=ppt/slides/_rels/slide47.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slideLayout" Target="../slideLayouts/slideLayout15.xml"/><Relationship Id="rId7" Type="http://schemas.openxmlformats.org/officeDocument/2006/relationships/image" Target="../media/image29.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8.svg"/><Relationship Id="rId5" Type="http://schemas.openxmlformats.org/officeDocument/2006/relationships/image" Target="../media/image27.png"/><Relationship Id="rId10" Type="http://schemas.openxmlformats.org/officeDocument/2006/relationships/image" Target="../media/image32.png"/><Relationship Id="rId4" Type="http://schemas.openxmlformats.org/officeDocument/2006/relationships/image" Target="../media/image26.jpeg"/><Relationship Id="rId9"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TextBox 29"/>
          <p:cNvSpPr txBox="1"/>
          <p:nvPr/>
        </p:nvSpPr>
        <p:spPr>
          <a:xfrm>
            <a:off x="499417" y="3839860"/>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Prepared by Dr. Fatma Abdalla</a:t>
            </a:r>
          </a:p>
        </p:txBody>
      </p:sp>
      <p:sp>
        <p:nvSpPr>
          <p:cNvPr id="31" name="TextBox 30"/>
          <p:cNvSpPr txBox="1"/>
          <p:nvPr/>
        </p:nvSpPr>
        <p:spPr>
          <a:xfrm>
            <a:off x="688888" y="1952394"/>
            <a:ext cx="243688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Digital media law</a:t>
            </a:r>
            <a:endPar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2370145"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lang="ar-EG" sz="2000" b="1" dirty="0">
                <a:solidFill>
                  <a:prstClr val="white"/>
                </a:solidFill>
                <a:latin typeface="Alexandria regular" pitchFamily="2" charset="-78"/>
                <a:cs typeface="Alexandria regular" pitchFamily="2" charset="-78"/>
              </a:rPr>
              <a:t>المحاضرة الثالثة</a:t>
            </a:r>
            <a:endParaRPr kumimoji="0" lang="en-US" sz="20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6" name="TextBox 45"/>
          <p:cNvSpPr txBox="1"/>
          <p:nvPr/>
        </p:nvSpPr>
        <p:spPr>
          <a:xfrm>
            <a:off x="329268" y="5104240"/>
            <a:ext cx="2820003"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LAW634</a:t>
            </a:r>
          </a:p>
          <a:p>
            <a:pPr marL="0" marR="0" lvl="0" indent="0" algn="r" defTabSz="91440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 الأعلام الرقمي</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تذكير بالمحاضرة السابقة</a:t>
            </a:r>
            <a:endPar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descr="A logo for a university&#10;&#10;Description automatically generated"/>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11" descr="A head with a puzzle piece in it&#10;&#10;Description automatically generated">
            <a:extLst>
              <a:ext uri="{FF2B5EF4-FFF2-40B4-BE49-F238E27FC236}">
                <a16:creationId xmlns:a16="http://schemas.microsoft.com/office/drawing/2014/main" id="{A40DEDD1-34CE-1010-02D0-4A3672395975}"/>
              </a:ext>
            </a:extLst>
          </p:cNvPr>
          <p:cNvPicPr>
            <a:picLocks noGrp="1" noChangeAspect="1"/>
          </p:cNvPicPr>
          <p:nvPr>
            <p:ph type="pic" sz="quarter" idx="10"/>
          </p:nvPr>
        </p:nvPicPr>
        <p:blipFill>
          <a:blip r:embed="rId4"/>
          <a:srcRect l="2187" r="2187"/>
          <a:stretch>
            <a:fillRect/>
          </a:stretch>
        </p:blipFill>
        <p:spPr>
          <a:xfrm>
            <a:off x="387832" y="321986"/>
            <a:ext cx="1975224" cy="1856172"/>
          </a:xfrm>
          <a:prstGeom prst="rect">
            <a:avLst/>
          </a:prstGeom>
        </p:spPr>
      </p:pic>
      <p:graphicFrame>
        <p:nvGraphicFramePr>
          <p:cNvPr id="39" name="TextBox 30">
            <a:extLst>
              <a:ext uri="{FF2B5EF4-FFF2-40B4-BE49-F238E27FC236}">
                <a16:creationId xmlns:a16="http://schemas.microsoft.com/office/drawing/2014/main" id="{6F0FDBBD-E0C4-F90C-374F-DD107F7604A4}"/>
              </a:ext>
            </a:extLst>
          </p:cNvPr>
          <p:cNvGraphicFramePr/>
          <p:nvPr>
            <p:extLst>
              <p:ext uri="{D42A27DB-BD31-4B8C-83A1-F6EECF244321}">
                <p14:modId xmlns:p14="http://schemas.microsoft.com/office/powerpoint/2010/main" val="4098495644"/>
              </p:ext>
            </p:extLst>
          </p:nvPr>
        </p:nvGraphicFramePr>
        <p:xfrm>
          <a:off x="482885" y="2223877"/>
          <a:ext cx="11532685" cy="3391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algn="ctr"/>
            <a:r>
              <a:rPr lang="ar-EG" sz="2000" b="1" dirty="0">
                <a:solidFill>
                  <a:srgbClr val="00B0F0"/>
                </a:solidFill>
                <a:latin typeface="Alexandria regular" pitchFamily="2" charset="-78"/>
                <a:cs typeface="Alexandria regular" pitchFamily="2" charset="-78"/>
              </a:rPr>
              <a:t>أهداف المحاضرة</a:t>
            </a:r>
            <a:endParaRPr lang="en-US" sz="2000" b="1" dirty="0">
              <a:solidFill>
                <a:srgbClr val="00B0F0"/>
              </a:solidFill>
              <a:latin typeface="Alexandria regular" pitchFamily="2" charset="-78"/>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771872" y="2546784"/>
            <a:ext cx="8417320" cy="2538515"/>
          </a:xfrm>
          <a:prstGeom prst="rect">
            <a:avLst/>
          </a:prstGeom>
          <a:noFill/>
        </p:spPr>
        <p:txBody>
          <a:bodyPr wrap="square" rtlCol="0">
            <a:spAutoFit/>
          </a:bodyPr>
          <a:lstStyle/>
          <a:p>
            <a:pPr algn="r" rtl="1">
              <a:lnSpc>
                <a:spcPct val="150000"/>
              </a:lnSpc>
            </a:pPr>
            <a:r>
              <a:rPr lang="ar-EG" dirty="0">
                <a:latin typeface="Alexandria regular" pitchFamily="2" charset="-78"/>
                <a:cs typeface="Alexandria regular" pitchFamily="2" charset="-78"/>
              </a:rPr>
              <a:t>أولا: ضمان الحق في حرية التعبير، ومداها للإعلامي.</a:t>
            </a:r>
          </a:p>
          <a:p>
            <a:pPr algn="r" rtl="1">
              <a:lnSpc>
                <a:spcPct val="150000"/>
              </a:lnSpc>
            </a:pPr>
            <a:r>
              <a:rPr lang="ar-EG" dirty="0">
                <a:latin typeface="Alexandria regular" pitchFamily="2" charset="-78"/>
                <a:cs typeface="Alexandria regular" pitchFamily="2" charset="-78"/>
              </a:rPr>
              <a:t>ثانيا: الإلزام باحترام الحق في الخصوصية.</a:t>
            </a:r>
          </a:p>
          <a:p>
            <a:pPr algn="r" rtl="1">
              <a:lnSpc>
                <a:spcPct val="150000"/>
              </a:lnSpc>
            </a:pPr>
            <a:r>
              <a:rPr lang="ar-EG" dirty="0">
                <a:latin typeface="Alexandria regular" pitchFamily="2" charset="-78"/>
                <a:cs typeface="Alexandria regular" pitchFamily="2" charset="-78"/>
              </a:rPr>
              <a:t>ثالثا: اتساع الأضرار المرتبطة </a:t>
            </a:r>
          </a:p>
          <a:p>
            <a:pPr algn="r" rtl="1">
              <a:lnSpc>
                <a:spcPct val="150000"/>
              </a:lnSpc>
            </a:pPr>
            <a:r>
              <a:rPr lang="ar-EG" dirty="0">
                <a:latin typeface="Alexandria regular" pitchFamily="2" charset="-78"/>
                <a:cs typeface="Alexandria regular" pitchFamily="2" charset="-78"/>
              </a:rPr>
              <a:t>رابعا: حل التضارب بين حقي التعبير عن الرأي و الحق في الخصوصية.</a:t>
            </a:r>
          </a:p>
          <a:p>
            <a:pPr algn="r" rtl="1">
              <a:lnSpc>
                <a:spcPct val="150000"/>
              </a:lnSpc>
            </a:pPr>
            <a:r>
              <a:rPr lang="ar-EG" dirty="0">
                <a:latin typeface="Alexandria regular" pitchFamily="2" charset="-78"/>
                <a:cs typeface="Alexandria regular" pitchFamily="2" charset="-78"/>
              </a:rPr>
              <a:t>خامسا: </a:t>
            </a:r>
            <a:r>
              <a:rPr lang="fa-IR" dirty="0">
                <a:latin typeface="Alexandria regular" pitchFamily="2" charset="-78"/>
                <a:cs typeface="Alexandria regular" pitchFamily="2" charset="-78"/>
              </a:rPr>
              <a:t>مراجع.   </a:t>
            </a:r>
            <a:endParaRPr lang="en-US" dirty="0">
              <a:latin typeface="Alexandria regular" pitchFamily="2" charset="-78"/>
              <a:cs typeface="Alexandria regular" pitchFamily="2" charset="-78"/>
            </a:endParaRPr>
          </a:p>
          <a:p>
            <a:pPr algn="r" rtl="1">
              <a:lnSpc>
                <a:spcPct val="150000"/>
              </a:lnSpc>
            </a:pPr>
            <a:r>
              <a:rPr lang="ar-EG" dirty="0">
                <a:latin typeface="Alexandria regular" pitchFamily="2" charset="-78"/>
                <a:cs typeface="Alexandria regular" pitchFamily="2" charset="-78"/>
              </a:rPr>
              <a:t>سادسا: </a:t>
            </a:r>
            <a:r>
              <a:rPr lang="fa-IR" dirty="0">
                <a:latin typeface="Alexandria regular" pitchFamily="2" charset="-78"/>
                <a:cs typeface="Alexandria regular" pitchFamily="2" charset="-78"/>
              </a:rPr>
              <a:t>خاتمة.</a:t>
            </a:r>
            <a:endParaRPr lang="en-US" dirty="0">
              <a:latin typeface="Alexandria regular" pitchFamily="2" charset="-78"/>
              <a:cs typeface="Alexandria regular"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78CC1A22-8527-1A27-AA58-E2EA2AC13711}"/>
              </a:ext>
            </a:extLst>
          </p:cNvPr>
          <p:cNvGraphicFramePr/>
          <p:nvPr>
            <p:extLst>
              <p:ext uri="{D42A27DB-BD31-4B8C-83A1-F6EECF244321}">
                <p14:modId xmlns:p14="http://schemas.microsoft.com/office/powerpoint/2010/main" val="2112763669"/>
              </p:ext>
            </p:extLst>
          </p:nvPr>
        </p:nvGraphicFramePr>
        <p:xfrm>
          <a:off x="369871" y="1130156"/>
          <a:ext cx="11691990" cy="55061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Picture 1">
            <a:extLst>
              <a:ext uri="{FF2B5EF4-FFF2-40B4-BE49-F238E27FC236}">
                <a16:creationId xmlns:a16="http://schemas.microsoft.com/office/drawing/2014/main" id="{6AD48257-DB93-9DCB-06F5-5FCD351BEE30}"/>
              </a:ext>
            </a:extLst>
          </p:cNvPr>
          <p:cNvPicPr>
            <a:picLocks noChangeAspect="1"/>
          </p:cNvPicPr>
          <p:nvPr/>
        </p:nvPicPr>
        <p:blipFill>
          <a:blip r:embed="rId7"/>
          <a:stretch>
            <a:fillRect/>
          </a:stretch>
        </p:blipFill>
        <p:spPr>
          <a:xfrm>
            <a:off x="9279451" y="187417"/>
            <a:ext cx="2304488" cy="1079086"/>
          </a:xfrm>
          <a:prstGeom prst="rect">
            <a:avLst/>
          </a:prstGeom>
        </p:spPr>
      </p:pic>
      <p:sp>
        <p:nvSpPr>
          <p:cNvPr id="5" name="TextBox 4">
            <a:extLst>
              <a:ext uri="{FF2B5EF4-FFF2-40B4-BE49-F238E27FC236}">
                <a16:creationId xmlns:a16="http://schemas.microsoft.com/office/drawing/2014/main" id="{E6415165-1986-6915-0E18-55B6720B2B14}"/>
              </a:ext>
            </a:extLst>
          </p:cNvPr>
          <p:cNvSpPr txBox="1"/>
          <p:nvPr/>
        </p:nvSpPr>
        <p:spPr>
          <a:xfrm>
            <a:off x="2175553" y="63491"/>
            <a:ext cx="6097712" cy="830997"/>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أولا: ضمان الحق في حرية التعبير، ومداها للإعلامي.</a:t>
            </a:r>
          </a:p>
        </p:txBody>
      </p:sp>
    </p:spTree>
    <p:extLst>
      <p:ext uri="{BB962C8B-B14F-4D97-AF65-F5344CB8AC3E}">
        <p14:creationId xmlns:p14="http://schemas.microsoft.com/office/powerpoint/2010/main" val="3711709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4C633D-6323-BDF1-78CC-E5EB041E63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4BD832-BDE0-15BE-0984-E4C5C768F0BC}"/>
              </a:ext>
            </a:extLst>
          </p:cNvPr>
          <p:cNvSpPr/>
          <p:nvPr/>
        </p:nvSpPr>
        <p:spPr>
          <a:xfrm>
            <a:off x="74429" y="1359486"/>
            <a:ext cx="9048306" cy="5161636"/>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الخصوصية هي حق أساسي، وهو أمر ضروري جدًا للاستقلالية ولحماية الكرامة الإنسانية.</a:t>
            </a:r>
            <a:r>
              <a:rPr lang="ar-EG" dirty="0">
                <a:solidFill>
                  <a:prstClr val="black"/>
                </a:solidFill>
                <a:latin typeface="Alexandria regular" pitchFamily="2" charset="-78"/>
                <a:cs typeface="Alexandria regular" pitchFamily="2" charset="-78"/>
              </a:rPr>
              <a:t>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وهو بمثابة الأساس للعديد من حقوق الإنسان</a:t>
            </a: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الاجتماعية والسياسية والدينية وغيرها.</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algn="just" rtl="1">
              <a:lnSpc>
                <a:spcPct val="150000"/>
              </a:lnSpc>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الحقيقة أنه لا يوجد تعريف جامع مانع للحق في الخصوصية. ذلك أنه و أن عرفنا ا</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لحق في الخصوصية</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بشكل عام بانه </a:t>
            </a:r>
            <a:r>
              <a:rPr kumimoji="0" lang="fa-IR"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الحق في حجب أو إخفاء أجزاء من حياة الفرد عن أعين الجمهور الأوسع</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إلا انه لا يمكن تحديد عن هذه الأجزاء التي يحق للإنسان حجبها بصورة ثابته موحدة بين جميع الأمم. ويرجع إلى طبيعة الحق التي تكتسب صفة المرونة وعدم التحديد والضبط في إطار محدد،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وتختلف باختلاف المجتمعات الإنسانية والحقب الزمنية عبر العصور</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وهو ما يسمي أيضا بحق المرء ان يترك في شئونه الخاصة "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right to be left alone”</a:t>
            </a: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7DE6499E-A677-07C8-5502-2DC39AB19A7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5BE1EA77-E161-C729-2FAC-B706F29EEC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9B8BCAE3-9CA4-9D76-CBE6-36AE19B1B723}"/>
              </a:ext>
            </a:extLst>
          </p:cNvPr>
          <p:cNvSpPr txBox="1"/>
          <p:nvPr/>
        </p:nvSpPr>
        <p:spPr>
          <a:xfrm>
            <a:off x="606175" y="207430"/>
            <a:ext cx="7705618" cy="583878"/>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الحق في الخصوصية </a:t>
            </a:r>
            <a:r>
              <a:rPr lang="ar-EG" sz="2400" dirty="0">
                <a:solidFill>
                  <a:prstClr val="black"/>
                </a:solidFill>
                <a:latin typeface="Alexandria regular" pitchFamily="2" charset="-78"/>
                <a:cs typeface="Alexandria regular" pitchFamily="2" charset="-78"/>
              </a:rPr>
              <a:t>حق من حقوق الانسان أيضا.</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8" name="Picture 7">
            <a:extLst>
              <a:ext uri="{FF2B5EF4-FFF2-40B4-BE49-F238E27FC236}">
                <a16:creationId xmlns:a16="http://schemas.microsoft.com/office/drawing/2014/main" id="{EBCE5487-B733-36C8-C8E4-470E1D95ED4B}"/>
              </a:ext>
            </a:extLst>
          </p:cNvPr>
          <p:cNvPicPr>
            <a:picLocks noChangeAspect="1"/>
          </p:cNvPicPr>
          <p:nvPr/>
        </p:nvPicPr>
        <p:blipFill>
          <a:blip r:embed="rId4"/>
          <a:stretch>
            <a:fillRect/>
          </a:stretch>
        </p:blipFill>
        <p:spPr>
          <a:xfrm>
            <a:off x="9264625" y="1446027"/>
            <a:ext cx="2715610" cy="4742122"/>
          </a:xfrm>
          <a:prstGeom prst="rect">
            <a:avLst/>
          </a:prstGeom>
        </p:spPr>
      </p:pic>
    </p:spTree>
    <p:extLst>
      <p:ext uri="{BB962C8B-B14F-4D97-AF65-F5344CB8AC3E}">
        <p14:creationId xmlns:p14="http://schemas.microsoft.com/office/powerpoint/2010/main" val="13046448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7BF9D4-B90C-2D82-B777-E4AB8C186A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C8D1BD-0CAB-3A48-2415-0E47267E09F4}"/>
              </a:ext>
            </a:extLst>
          </p:cNvPr>
          <p:cNvSpPr/>
          <p:nvPr/>
        </p:nvSpPr>
        <p:spPr>
          <a:xfrm>
            <a:off x="431617" y="883578"/>
            <a:ext cx="7448661"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في الولايات المتحدة في عام 1890، قام المحاميان صاموئيل وارين ولويس بارنديز بكتابة مقالة بعنوان: «الحق في الخصوصية»، وقد دافعا في المقالة عن فكرة «</a:t>
            </a:r>
            <a:r>
              <a:rPr kumimoji="0" lang="fa-IR"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حق المرء في أن يُترك وحده</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وجعلاها كتعريف للخصوصية، </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ويشمل الحق في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«أن تُترك وحدك»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كلا من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حق الشخص في </a:t>
            </a:r>
            <a:r>
              <a:rPr kumimoji="0" lang="fa-IR"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الانعزال والابتعاد عن انتباه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وملاحظة الآخرين له متى أراد، والحق في أن يكون في </a:t>
            </a:r>
            <a:r>
              <a:rPr kumimoji="0" lang="fa-IR"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مأمن من الانتقادات</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في الأمور التي لم يسمح هو كشفها للعامة عن حياته الشخصية.</a:t>
            </a: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83871C71-E22C-0640-EFDC-45718FBE71A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D8FF7485-37B5-14AE-AAA4-055BFFDB18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4549573-2E0F-E454-984E-C33C9BCB9ADC}"/>
              </a:ext>
            </a:extLst>
          </p:cNvPr>
          <p:cNvPicPr>
            <a:picLocks noChangeAspect="1"/>
          </p:cNvPicPr>
          <p:nvPr/>
        </p:nvPicPr>
        <p:blipFill>
          <a:blip r:embed="rId4"/>
          <a:stretch>
            <a:fillRect/>
          </a:stretch>
        </p:blipFill>
        <p:spPr>
          <a:xfrm>
            <a:off x="8041934" y="981474"/>
            <a:ext cx="2950720" cy="5121084"/>
          </a:xfrm>
          <a:prstGeom prst="rect">
            <a:avLst/>
          </a:prstGeom>
        </p:spPr>
      </p:pic>
    </p:spTree>
    <p:extLst>
      <p:ext uri="{BB962C8B-B14F-4D97-AF65-F5344CB8AC3E}">
        <p14:creationId xmlns:p14="http://schemas.microsoft.com/office/powerpoint/2010/main" val="7451198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60F539-901C-3342-57A7-1701BD2022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0BC201-1A1E-F51B-DB64-3034BFD708B7}"/>
              </a:ext>
            </a:extLst>
          </p:cNvPr>
          <p:cNvSpPr/>
          <p:nvPr/>
        </p:nvSpPr>
        <p:spPr>
          <a:xfrm>
            <a:off x="431617" y="883578"/>
            <a:ext cx="7448661"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أما عن نطاق حماية الحياة الخاصة فق</a:t>
            </a:r>
            <a:r>
              <a:rPr lang="ar-EG" dirty="0">
                <a:solidFill>
                  <a:prstClr val="black"/>
                </a:solidFill>
                <a:latin typeface="Alexandria regular" pitchFamily="2" charset="-78"/>
                <a:cs typeface="Alexandria regular" pitchFamily="2" charset="-78"/>
              </a:rPr>
              <a:t>د ربطها بعضهم بالممارسة خلف الباب المغلق حيث عرف الحق في الحياة الخاصة بأنها حرمة الحياة العائلية والشخصية والداخلية والروحية للإنسان عندما يعيش وراء بابه المغلق </a:t>
            </a:r>
            <a:r>
              <a:rPr lang="ar-EG" dirty="0">
                <a:solidFill>
                  <a:srgbClr val="FF0000"/>
                </a:solidFill>
                <a:latin typeface="Alexandria regular" pitchFamily="2" charset="-78"/>
                <a:cs typeface="Alexandria regular" pitchFamily="2" charset="-78"/>
              </a:rPr>
              <a:t>فهي البيانات و المعلومات و الصور الموجودة خلف الأبواب المغلقة</a:t>
            </a:r>
            <a:r>
              <a:rPr lang="ar-EG" dirty="0">
                <a:solidFill>
                  <a:prstClr val="black"/>
                </a:solidFill>
                <a:latin typeface="Alexandria regular" pitchFamily="2" charset="-78"/>
                <a:cs typeface="Alexandria regular" pitchFamily="2" charset="-78"/>
              </a:rPr>
              <a:t>". </a:t>
            </a:r>
          </a:p>
          <a:p>
            <a:pPr marR="0" lvl="0" algn="just" defTabSz="914400" rtl="1" eaLnBrk="1" fontAlgn="auto" latinLnBrk="0" hangingPunct="1">
              <a:lnSpc>
                <a:spcPct val="150000"/>
              </a:lnSpc>
              <a:spcBef>
                <a:spcPts val="0"/>
              </a:spcBef>
              <a:spcAft>
                <a:spcPts val="0"/>
              </a:spcAft>
              <a:buClrTx/>
              <a:buSzTx/>
              <a:tabLst/>
              <a:defRPr/>
            </a:pP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AA32C1BF-CBFF-0FE6-B584-F4B7D84095A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3603D83E-0FC2-FC39-E774-6D6F041BBB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4ADF870-3E8F-C34F-31C4-ED7C4855D6DB}"/>
              </a:ext>
            </a:extLst>
          </p:cNvPr>
          <p:cNvPicPr>
            <a:picLocks noChangeAspect="1"/>
          </p:cNvPicPr>
          <p:nvPr/>
        </p:nvPicPr>
        <p:blipFill>
          <a:blip r:embed="rId4"/>
          <a:stretch>
            <a:fillRect/>
          </a:stretch>
        </p:blipFill>
        <p:spPr>
          <a:xfrm>
            <a:off x="8041934" y="981474"/>
            <a:ext cx="2950720" cy="5121084"/>
          </a:xfrm>
          <a:prstGeom prst="rect">
            <a:avLst/>
          </a:prstGeom>
        </p:spPr>
      </p:pic>
    </p:spTree>
    <p:extLst>
      <p:ext uri="{BB962C8B-B14F-4D97-AF65-F5344CB8AC3E}">
        <p14:creationId xmlns:p14="http://schemas.microsoft.com/office/powerpoint/2010/main" val="20517190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0FA9A-0926-AF82-1BE8-8B5C5E3C86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EEBAE8-1577-E3E9-DE29-08AC9E6B5D2F}"/>
              </a:ext>
            </a:extLst>
          </p:cNvPr>
          <p:cNvSpPr/>
          <p:nvPr/>
        </p:nvSpPr>
        <p:spPr>
          <a:xfrm>
            <a:off x="431617" y="883578"/>
            <a:ext cx="7448661"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في</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بينما توسع الرأي الغالب ليشمل كل ما لا يرغب الفرد في كشفه ويعرفه البعض الآخر بأنه: "هو حيز خاص يسمح للفرد بان يتفاعل أو لا يتفاعل مع الآخرين دون تدخل او تطفل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أي شخص غير مرغوب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به كما يعطي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للفرد حرية تحديد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 يريد ومع من يريد ان يشارك معلوماته التفصيلية او الثانوية ، فهي </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مساحة شخصية محروسة يسمح صاحبها لمن شاء بالدخول فيها ويمنع من يشاء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905212AA-4D10-D7FE-9FEB-1AFA2A9318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9505DE8B-165F-A6B3-C2FB-62A1D166AB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D1CEA5D-AA97-E836-0F2E-A87F2A8B0570}"/>
              </a:ext>
            </a:extLst>
          </p:cNvPr>
          <p:cNvPicPr>
            <a:picLocks noChangeAspect="1"/>
          </p:cNvPicPr>
          <p:nvPr/>
        </p:nvPicPr>
        <p:blipFill>
          <a:blip r:embed="rId4"/>
          <a:stretch>
            <a:fillRect/>
          </a:stretch>
        </p:blipFill>
        <p:spPr>
          <a:xfrm>
            <a:off x="8041934" y="981474"/>
            <a:ext cx="2950720" cy="5121084"/>
          </a:xfrm>
          <a:prstGeom prst="rect">
            <a:avLst/>
          </a:prstGeom>
        </p:spPr>
      </p:pic>
    </p:spTree>
    <p:extLst>
      <p:ext uri="{BB962C8B-B14F-4D97-AF65-F5344CB8AC3E}">
        <p14:creationId xmlns:p14="http://schemas.microsoft.com/office/powerpoint/2010/main" val="5687292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2CE992-A180-6E20-BE53-62EFE10AFB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FEC741-E421-9D1F-E438-77F4621F964E}"/>
              </a:ext>
            </a:extLst>
          </p:cNvPr>
          <p:cNvSpPr/>
          <p:nvPr/>
        </p:nvSpPr>
        <p:spPr>
          <a:xfrm>
            <a:off x="431617" y="883578"/>
            <a:ext cx="10849408"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عادة لا تعرف التشريعات الحياة الخاصة و لكنها تعرف بعض عناصرها واجبة الحماية القانون السعودي مثالا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 يعرف المشرع السعودي الحق في الحياة الخاصة في التشريعات القانونية السعودي كونها من الأفكار المرنة والقابلة للتغيير أي ليست مستقرة حيث انها تعكس جوانب متعددة لحياة الإنسان، إلا أن المشرع السعودي تطرق لتعريف البيانات الخاصة للفرد والتي هي عماد وأساس الحياة الخاصة للفرد فعرف المشرع السعودي البيانات الشخصية كل بيان مهما كان مصدره أو شكله من شأنه أن يؤدي إلى معرفة الفرد على وجه التحديد، أو يجعل التعرف عليه ممكنا بصفة مباشرة أو غير مباشرة، ومن ذلك الاسم ورقم الهوية الشخصية، والعناوين وأرقام التواصل، وأرقام الرخص والسجلات والممتلكات الشخصية، وأرقام الحسابات البنكية والبطاقات الائتمانية، وصور الفرد الثابتة أو المتحركة، وغير ذلك من البيانات ذات الطابع الشخصي</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39063905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AB055B-B4D9-9811-3CD8-EBE4173DE0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C79F5B-0DD8-EDDE-96EA-0D33F0449B27}"/>
              </a:ext>
            </a:extLst>
          </p:cNvPr>
          <p:cNvSpPr/>
          <p:nvPr/>
        </p:nvSpPr>
        <p:spPr>
          <a:xfrm>
            <a:off x="431617" y="883578"/>
            <a:ext cx="10849408"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كما عرف البيانات الحساسة كل بيان شخصي يتضمن الإشارة إلى أصل الفرد العرقي أو أصله القبلي، أو معتقده الديني أو الفكري أو السياسي، أو يدل على عضويته في جمعيات أو مؤسسات أهلية. وكذلك البيانات الجنائية والأمنية، أو بيانات السمات الحيوية التي تحدد الهوية، أو البيانات الوراثية، أو البيانات الائتمانية، أو البيانات الصحية، وبيانات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تحديدالموقع</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والبيانات التي تدل على أن الفرد مجهول الأبوين أو أحدهما (١٠). "البيانات الوراثية كل بيان شخصي يتعلق بالخصائص الوراثية أو المكتسبة الشخص طبيعي، يحدد بشكل فريد السمات الفيسيولوجية أو الصحية لذلك الشخص،10:33ويستخلص من تحليل عينة بيولوجية للشخص كتحليل الأحماض النووية أو تحليل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أيعينة</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أخرى تؤدي إلى استخلاص بيانات وراثية</a:t>
            </a:r>
            <a:endPar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39949476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6D5F65-BAF1-5B26-E63D-0919F3235C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ED6AB3-7A01-C273-C8B4-3F14B3B18F1C}"/>
              </a:ext>
            </a:extLst>
          </p:cNvPr>
          <p:cNvSpPr/>
          <p:nvPr/>
        </p:nvSpPr>
        <p:spPr>
          <a:xfrm>
            <a:off x="431617" y="883578"/>
            <a:ext cx="10849408"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البيانات الصحية كل بيان شخصي يتعلق بحالة الفرد الصحية، سواء الجسدية أو العقلية أو النفسية أو المتعلقة بالخدمات الصحية الخاصة به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ولقد جرم النظام نشر </a:t>
            </a:r>
            <a:r>
              <a:rPr lang="ar-EG" dirty="0">
                <a:solidFill>
                  <a:prstClr val="black"/>
                </a:solidFill>
                <a:latin typeface="Alexandria regular" pitchFamily="2" charset="-78"/>
                <a:cs typeface="Alexandria regular" pitchFamily="2" charset="-78"/>
              </a:rPr>
              <a:t>جميع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البيانات السابقة دون إذن مسبق.</a:t>
            </a:r>
            <a:endPar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38100438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50262F-8B4E-2675-37F0-589FAB1F53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8F34AA-6C59-21CA-6692-2EA002AA9A19}"/>
              </a:ext>
            </a:extLst>
          </p:cNvPr>
          <p:cNvSpPr/>
          <p:nvPr/>
        </p:nvSpPr>
        <p:spPr>
          <a:xfrm>
            <a:off x="431617" y="1345306"/>
            <a:ext cx="7448661" cy="5273002"/>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ويمكن إيضاح الأجزاء التي تشكل الحق في الخصوصية من خلال هذا التعريف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«الحق في الخصوصية هو حقنا في الاحتفاظ </a:t>
            </a:r>
            <a:r>
              <a:rPr kumimoji="0" lang="fa-IR"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بالنطاق الذي يحيطنا والذي يشمل كل الأشياء التي تعد جزءًا منا،</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مثل: الجسم، المنزل، الممتلكات، الأفكار، المشاعر، الأسرار والهوية.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ويمنحنا الحق في الخصوصية القدرة على اختيار أي جزء من هذا النطاق يمكن للآخرين الوصول إليه، والتحكم في مدى وطريقة وتوقيت استخدام الأجزاء التي اخترنا الكشف عنها»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إن الحق في الحياة الخاصة يتضمن مجموعة من العناصر المعنوية  ومجموعة من العناصر المادية، نناقشها فيما يلي:</a:t>
            </a:r>
          </a:p>
        </p:txBody>
      </p:sp>
      <p:pic>
        <p:nvPicPr>
          <p:cNvPr id="7" name="Graphic 21">
            <a:extLst>
              <a:ext uri="{FF2B5EF4-FFF2-40B4-BE49-F238E27FC236}">
                <a16:creationId xmlns:a16="http://schemas.microsoft.com/office/drawing/2014/main" id="{E34C0A9D-16C0-8557-F3F0-32C411F1FB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08C0B283-2AB4-5017-E05E-1C9108BF648F}"/>
              </a:ext>
            </a:extLst>
          </p:cNvPr>
          <p:cNvSpPr txBox="1"/>
          <p:nvPr/>
        </p:nvSpPr>
        <p:spPr>
          <a:xfrm>
            <a:off x="1297202" y="515195"/>
            <a:ext cx="6097772" cy="583878"/>
          </a:xfrm>
          <a:prstGeom prst="rect">
            <a:avLst/>
          </a:prstGeom>
          <a:noFill/>
        </p:spPr>
        <p:txBody>
          <a:bodyPr wrap="square">
            <a:spAutoFit/>
          </a:bodyPr>
          <a:lstStyle/>
          <a:p>
            <a:pPr marR="0" lvl="0" algn="just" defTabSz="914400" rtl="1" eaLnBrk="1" fontAlgn="auto" latinLnBrk="0" hangingPunct="1">
              <a:lnSpc>
                <a:spcPct val="150000"/>
              </a:lnSpc>
              <a:spcBef>
                <a:spcPts val="100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ما تتضمنه حق الحياة الخاصة </a:t>
            </a:r>
          </a:p>
        </p:txBody>
      </p:sp>
      <p:pic>
        <p:nvPicPr>
          <p:cNvPr id="6" name="Picture 5">
            <a:extLst>
              <a:ext uri="{FF2B5EF4-FFF2-40B4-BE49-F238E27FC236}">
                <a16:creationId xmlns:a16="http://schemas.microsoft.com/office/drawing/2014/main" id="{D066FC80-2D12-EC4C-2EA3-18DA982F26E3}"/>
              </a:ext>
            </a:extLst>
          </p:cNvPr>
          <p:cNvPicPr>
            <a:picLocks noChangeAspect="1"/>
          </p:cNvPicPr>
          <p:nvPr/>
        </p:nvPicPr>
        <p:blipFill>
          <a:blip r:embed="rId4"/>
          <a:stretch>
            <a:fillRect/>
          </a:stretch>
        </p:blipFill>
        <p:spPr>
          <a:xfrm>
            <a:off x="8705467" y="1447419"/>
            <a:ext cx="2712955" cy="4985279"/>
          </a:xfrm>
          <a:prstGeom prst="rect">
            <a:avLst/>
          </a:prstGeom>
        </p:spPr>
      </p:pic>
    </p:spTree>
    <p:extLst>
      <p:ext uri="{BB962C8B-B14F-4D97-AF65-F5344CB8AC3E}">
        <p14:creationId xmlns:p14="http://schemas.microsoft.com/office/powerpoint/2010/main" val="35299156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760F07-68DC-4C5C-972C-285F1EB98E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832D58-31A6-A918-3DD3-63A1F48696FB}"/>
              </a:ext>
            </a:extLst>
          </p:cNvPr>
          <p:cNvSpPr/>
          <p:nvPr/>
        </p:nvSpPr>
        <p:spPr>
          <a:xfrm>
            <a:off x="431617" y="883578"/>
            <a:ext cx="10849408"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graphicFrame>
        <p:nvGraphicFramePr>
          <p:cNvPr id="3" name="Diagram 2">
            <a:extLst>
              <a:ext uri="{FF2B5EF4-FFF2-40B4-BE49-F238E27FC236}">
                <a16:creationId xmlns:a16="http://schemas.microsoft.com/office/drawing/2014/main" id="{14DD41C5-4DEA-1AA3-8234-F43CB2AADABD}"/>
              </a:ext>
            </a:extLst>
          </p:cNvPr>
          <p:cNvGraphicFramePr/>
          <p:nvPr>
            <p:extLst>
              <p:ext uri="{D42A27DB-BD31-4B8C-83A1-F6EECF244321}">
                <p14:modId xmlns:p14="http://schemas.microsoft.com/office/powerpoint/2010/main" val="3893913589"/>
              </p:ext>
            </p:extLst>
          </p:nvPr>
        </p:nvGraphicFramePr>
        <p:xfrm>
          <a:off x="776177" y="883578"/>
          <a:ext cx="10398642" cy="52547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892169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1A1618-B166-41C3-1CF9-E712552A30E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350859-F5D9-37CF-D1F4-6FBE95A67DB2}"/>
              </a:ext>
            </a:extLst>
          </p:cNvPr>
          <p:cNvSpPr>
            <a:spLocks noGrp="1"/>
          </p:cNvSpPr>
          <p:nvPr>
            <p:ph sz="half" idx="1"/>
          </p:nvPr>
        </p:nvSpPr>
        <p:spPr>
          <a:xfrm>
            <a:off x="3472131" y="1027416"/>
            <a:ext cx="8352889" cy="5532633"/>
          </a:xfrm>
        </p:spPr>
        <p:txBody>
          <a:bodyPr>
            <a:normAutofit/>
          </a:bodyPr>
          <a:lstStyle/>
          <a:p>
            <a:pPr algn="just" rtl="1">
              <a:lnSpc>
                <a:spcPct val="150000"/>
              </a:lnSpc>
              <a:defRPr/>
            </a:pPr>
            <a:r>
              <a:rPr lang="ar-EG" sz="2400" dirty="0">
                <a:solidFill>
                  <a:prstClr val="black"/>
                </a:solidFill>
                <a:latin typeface="Alexandria regular" pitchFamily="2" charset="-78"/>
                <a:cs typeface="Alexandria regular" pitchFamily="2" charset="-78"/>
              </a:rPr>
              <a:t>١. الحالة العاطفية والعائلية:</a:t>
            </a:r>
          </a:p>
          <a:p>
            <a:pPr algn="just" rtl="1">
              <a:lnSpc>
                <a:spcPct val="150000"/>
              </a:lnSpc>
              <a:defRPr/>
            </a:pPr>
            <a:r>
              <a:rPr lang="ar-EG" sz="1800" dirty="0">
                <a:solidFill>
                  <a:prstClr val="black"/>
                </a:solidFill>
                <a:latin typeface="Alexandria regular" pitchFamily="2" charset="-78"/>
                <a:cs typeface="Alexandria regular" pitchFamily="2" charset="-78"/>
              </a:rPr>
              <a:t>الحياة الزوجية تعد من اهم مواضيع الحياة الخاصة سواء تعلقت </a:t>
            </a:r>
            <a:r>
              <a:rPr lang="ar-EG" sz="1800" dirty="0">
                <a:solidFill>
                  <a:srgbClr val="FF0000"/>
                </a:solidFill>
                <a:latin typeface="Alexandria regular" pitchFamily="2" charset="-78"/>
                <a:cs typeface="Alexandria regular" pitchFamily="2" charset="-78"/>
              </a:rPr>
              <a:t>بالزواج او الطلاق أو الأبوة او الخطبة </a:t>
            </a:r>
            <a:r>
              <a:rPr lang="ar-EG" sz="1800" dirty="0">
                <a:solidFill>
                  <a:prstClr val="black"/>
                </a:solidFill>
                <a:latin typeface="Alexandria regular" pitchFamily="2" charset="-78"/>
                <a:cs typeface="Alexandria regular" pitchFamily="2" charset="-78"/>
              </a:rPr>
              <a:t>ولذلك لا يجوز نشر معلومات عن الزواج بوصفه زواجاً ناجحاً أو زواجاً غير ناجح، وكذلك الزواج الجديد وكذلك الحياة العاطفية للأشخاص فلا يجوز نشرها للجمهور </a:t>
            </a:r>
            <a:r>
              <a:rPr lang="ar-EG" sz="1800" u="sng" dirty="0">
                <a:solidFill>
                  <a:prstClr val="black"/>
                </a:solidFill>
                <a:latin typeface="Alexandria regular" pitchFamily="2" charset="-78"/>
                <a:cs typeface="Alexandria regular" pitchFamily="2" charset="-78"/>
              </a:rPr>
              <a:t>سواء أكانت حقيقية أم غير حقيقية</a:t>
            </a:r>
            <a:r>
              <a:rPr lang="ar-EG" sz="1800" dirty="0">
                <a:solidFill>
                  <a:prstClr val="black"/>
                </a:solidFill>
                <a:latin typeface="Alexandria regular" pitchFamily="2" charset="-78"/>
                <a:cs typeface="Alexandria regular" pitchFamily="2" charset="-78"/>
              </a:rPr>
              <a:t>، وكذلك لا يجوز نشر ما يتعلق بالطلاق وأسبابه، أما البيانات التي لها صفة العلانية مثل </a:t>
            </a:r>
            <a:r>
              <a:rPr lang="ar-EG" sz="1800" u="sng" dirty="0">
                <a:solidFill>
                  <a:prstClr val="black"/>
                </a:solidFill>
                <a:latin typeface="Alexandria regular" pitchFamily="2" charset="-78"/>
                <a:cs typeface="Alexandria regular" pitchFamily="2" charset="-78"/>
              </a:rPr>
              <a:t>شهادة الميلاد أو الوفاة فيجوز نشرها لأن القانون يضفي عليها صفة العلانية.</a:t>
            </a:r>
          </a:p>
          <a:p>
            <a:pPr algn="just" rtl="1">
              <a:lnSpc>
                <a:spcPct val="150000"/>
              </a:lnSpc>
              <a:defRPr/>
            </a:pPr>
            <a:r>
              <a:rPr lang="ar-EG" sz="1800" dirty="0">
                <a:solidFill>
                  <a:prstClr val="black"/>
                </a:solidFill>
                <a:latin typeface="Alexandria regular" pitchFamily="2" charset="-78"/>
                <a:cs typeface="Alexandria regular" pitchFamily="2" charset="-78"/>
              </a:rPr>
              <a:t>. </a:t>
            </a: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F99ECBF2-22F1-B1D7-8414-678F1489898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id="{6F79913B-49FC-9DE2-6C26-4EF444178780}"/>
              </a:ext>
            </a:extLst>
          </p:cNvPr>
          <p:cNvPicPr>
            <a:picLocks noChangeAspect="1"/>
          </p:cNvPicPr>
          <p:nvPr/>
        </p:nvPicPr>
        <p:blipFill>
          <a:blip r:embed="rId2"/>
          <a:stretch>
            <a:fillRect/>
          </a:stretch>
        </p:blipFill>
        <p:spPr>
          <a:xfrm>
            <a:off x="232881" y="369870"/>
            <a:ext cx="3105150" cy="5116530"/>
          </a:xfrm>
          <a:prstGeom prst="rect">
            <a:avLst/>
          </a:prstGeom>
        </p:spPr>
      </p:pic>
      <p:sp>
        <p:nvSpPr>
          <p:cNvPr id="6" name="TextBox 5">
            <a:extLst>
              <a:ext uri="{FF2B5EF4-FFF2-40B4-BE49-F238E27FC236}">
                <a16:creationId xmlns:a16="http://schemas.microsoft.com/office/drawing/2014/main" id="{0CB9E56D-AE1A-8A30-8358-08BADD668F5D}"/>
              </a:ext>
            </a:extLst>
          </p:cNvPr>
          <p:cNvSpPr txBox="1"/>
          <p:nvPr/>
        </p:nvSpPr>
        <p:spPr>
          <a:xfrm>
            <a:off x="3657600" y="410628"/>
            <a:ext cx="7424184" cy="583878"/>
          </a:xfrm>
          <a:prstGeom prst="rect">
            <a:avLst/>
          </a:prstGeom>
          <a:noFill/>
        </p:spPr>
        <p:txBody>
          <a:bodyPr wrap="square">
            <a:spAutoFit/>
          </a:bodyPr>
          <a:lstStyle/>
          <a:p>
            <a:pPr marR="0" lvl="0" algn="just" defTabSz="914400" rtl="1" eaLnBrk="1" fontAlgn="auto" latinLnBrk="0" hangingPunct="1">
              <a:lnSpc>
                <a:spcPct val="150000"/>
              </a:lnSpc>
              <a:spcBef>
                <a:spcPts val="100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أولاً: العناصر المعنوية لحق الحياة الخاصة</a:t>
            </a:r>
          </a:p>
        </p:txBody>
      </p:sp>
    </p:spTree>
    <p:extLst>
      <p:ext uri="{BB962C8B-B14F-4D97-AF65-F5344CB8AC3E}">
        <p14:creationId xmlns:p14="http://schemas.microsoft.com/office/powerpoint/2010/main" val="24540725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7DDA9-EFC1-6440-7671-5130D61230F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7BC5BB-575B-48B4-4502-EEFE8065E6F1}"/>
              </a:ext>
            </a:extLst>
          </p:cNvPr>
          <p:cNvSpPr>
            <a:spLocks noGrp="1"/>
          </p:cNvSpPr>
          <p:nvPr>
            <p:ph sz="half" idx="1"/>
          </p:nvPr>
        </p:nvSpPr>
        <p:spPr>
          <a:xfrm>
            <a:off x="3472131" y="1027416"/>
            <a:ext cx="8352889" cy="5532633"/>
          </a:xfrm>
        </p:spPr>
        <p:txBody>
          <a:bodyPr>
            <a:normAutofit/>
          </a:bodyPr>
          <a:lstStyle/>
          <a:p>
            <a:pPr marL="0" indent="0" algn="just" rtl="1">
              <a:lnSpc>
                <a:spcPct val="150000"/>
              </a:lnSpc>
              <a:buNone/>
              <a:defRPr/>
            </a:pPr>
            <a:r>
              <a:rPr lang="ar-EG" sz="2400" dirty="0">
                <a:solidFill>
                  <a:prstClr val="black"/>
                </a:solidFill>
                <a:latin typeface="Alexandria regular" pitchFamily="2" charset="-78"/>
                <a:cs typeface="Alexandria regular" pitchFamily="2" charset="-78"/>
              </a:rPr>
              <a:t>2- </a:t>
            </a:r>
            <a:r>
              <a:rPr lang="ar-EG" dirty="0">
                <a:solidFill>
                  <a:prstClr val="black"/>
                </a:solidFill>
                <a:latin typeface="Alexandria regular" pitchFamily="2" charset="-78"/>
                <a:cs typeface="Alexandria regular" pitchFamily="2" charset="-78"/>
              </a:rPr>
              <a:t>الشرف والاعتبار </a:t>
            </a:r>
            <a:r>
              <a:rPr lang="ar-EG" sz="2000" dirty="0">
                <a:solidFill>
                  <a:prstClr val="black"/>
                </a:solidFill>
                <a:latin typeface="Alexandria regular" pitchFamily="2" charset="-78"/>
                <a:cs typeface="Alexandria regular" pitchFamily="2" charset="-78"/>
              </a:rPr>
              <a:t>:</a:t>
            </a:r>
          </a:p>
          <a:p>
            <a:pPr algn="just" rtl="1">
              <a:lnSpc>
                <a:spcPct val="150000"/>
              </a:lnSpc>
              <a:defRPr/>
            </a:pPr>
            <a:r>
              <a:rPr lang="ar-EG" sz="1800" dirty="0">
                <a:solidFill>
                  <a:prstClr val="black"/>
                </a:solidFill>
                <a:latin typeface="Alexandria regular" pitchFamily="2" charset="-78"/>
                <a:cs typeface="Alexandria regular" pitchFamily="2" charset="-78"/>
              </a:rPr>
              <a:t>يعتبر الشرف أحد المظاهر المتعمقة بالجانب المعنوي للحياة الخاصة والشرف هو الجوهرة المكونة للروح، ويرى الفقه أن </a:t>
            </a:r>
            <a:r>
              <a:rPr lang="ar-EG" sz="1800" dirty="0">
                <a:solidFill>
                  <a:srgbClr val="FF0000"/>
                </a:solidFill>
                <a:latin typeface="Alexandria regular" pitchFamily="2" charset="-78"/>
                <a:cs typeface="Alexandria regular" pitchFamily="2" charset="-78"/>
              </a:rPr>
              <a:t>الشرف</a:t>
            </a:r>
            <a:r>
              <a:rPr lang="ar-EG" sz="1800" dirty="0">
                <a:solidFill>
                  <a:prstClr val="black"/>
                </a:solidFill>
                <a:latin typeface="Alexandria regular" pitchFamily="2" charset="-78"/>
                <a:cs typeface="Alexandria regular" pitchFamily="2" charset="-78"/>
              </a:rPr>
              <a:t> هو مجموعة الميزات والمكنات التي </a:t>
            </a:r>
            <a:r>
              <a:rPr lang="ar-EG" sz="1800" u="sng" dirty="0">
                <a:solidFill>
                  <a:prstClr val="black"/>
                </a:solidFill>
                <a:latin typeface="Alexandria regular" pitchFamily="2" charset="-78"/>
                <a:cs typeface="Alexandria regular" pitchFamily="2" charset="-78"/>
              </a:rPr>
              <a:t>تمثل قدراً من القيم أدني من القيم الأدبية يفترض توافرها بالضرورة لدى كل فرد بحكم كونه شخصاً آدمياً</a:t>
            </a:r>
            <a:r>
              <a:rPr lang="ar-EG" sz="1800" dirty="0">
                <a:solidFill>
                  <a:prstClr val="black"/>
                </a:solidFill>
                <a:latin typeface="Alexandria regular" pitchFamily="2" charset="-78"/>
                <a:cs typeface="Alexandria regular" pitchFamily="2" charset="-78"/>
              </a:rPr>
              <a:t>، فيستوي أن يكون صاحب الحق صغيراً أو كبيراً غنياً أو فقيراً شريفاً أو خارجاً عن القانون. أما </a:t>
            </a:r>
            <a:r>
              <a:rPr lang="ar-EG" sz="1800" dirty="0">
                <a:solidFill>
                  <a:srgbClr val="FF0000"/>
                </a:solidFill>
                <a:latin typeface="Alexandria regular" pitchFamily="2" charset="-78"/>
                <a:cs typeface="Alexandria regular" pitchFamily="2" charset="-78"/>
              </a:rPr>
              <a:t>الاعتبار</a:t>
            </a:r>
            <a:r>
              <a:rPr lang="ar-EG" sz="1800" dirty="0">
                <a:solidFill>
                  <a:prstClr val="black"/>
                </a:solidFill>
                <a:latin typeface="Alexandria regular" pitchFamily="2" charset="-78"/>
                <a:cs typeface="Alexandria regular" pitchFamily="2" charset="-78"/>
              </a:rPr>
              <a:t> فيقصد به </a:t>
            </a:r>
            <a:r>
              <a:rPr lang="ar-EG" sz="1800" u="sng" dirty="0">
                <a:solidFill>
                  <a:prstClr val="black"/>
                </a:solidFill>
                <a:latin typeface="Alexandria regular" pitchFamily="2" charset="-78"/>
                <a:cs typeface="Alexandria regular" pitchFamily="2" charset="-78"/>
              </a:rPr>
              <a:t>حصيلة الرصيد الأدبي أو المعنوي الذي اكتسبه الشخص تدريجياً من خلال علاقاته بغيره </a:t>
            </a:r>
            <a:r>
              <a:rPr lang="ar-EG" sz="1800" dirty="0">
                <a:solidFill>
                  <a:prstClr val="black"/>
                </a:solidFill>
                <a:latin typeface="Alexandria regular" pitchFamily="2" charset="-78"/>
                <a:cs typeface="Alexandria regular" pitchFamily="2" charset="-78"/>
              </a:rPr>
              <a:t>كما وسع المشرع من نطاق حماية الشرف والاعتبار، فقد جرم جميع الأفعال الماسة بهما، وأول هذه الاعتداءات </a:t>
            </a:r>
            <a:r>
              <a:rPr lang="ar-EG" sz="1800" dirty="0">
                <a:solidFill>
                  <a:srgbClr val="FF0000"/>
                </a:solidFill>
                <a:latin typeface="Alexandria regular" pitchFamily="2" charset="-78"/>
                <a:cs typeface="Alexandria regular" pitchFamily="2" charset="-78"/>
              </a:rPr>
              <a:t>جريمتي السب و القذف.</a:t>
            </a: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91B244B9-3033-3D9C-8A75-20E16A7B99F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id="{5546BC34-F9AE-E525-E265-84B7BC8F7F1A}"/>
              </a:ext>
            </a:extLst>
          </p:cNvPr>
          <p:cNvPicPr>
            <a:picLocks noChangeAspect="1"/>
          </p:cNvPicPr>
          <p:nvPr/>
        </p:nvPicPr>
        <p:blipFill>
          <a:blip r:embed="rId2"/>
          <a:stretch>
            <a:fillRect/>
          </a:stretch>
        </p:blipFill>
        <p:spPr>
          <a:xfrm>
            <a:off x="232881" y="369870"/>
            <a:ext cx="3105150" cy="5116530"/>
          </a:xfrm>
          <a:prstGeom prst="rect">
            <a:avLst/>
          </a:prstGeom>
        </p:spPr>
      </p:pic>
    </p:spTree>
    <p:extLst>
      <p:ext uri="{BB962C8B-B14F-4D97-AF65-F5344CB8AC3E}">
        <p14:creationId xmlns:p14="http://schemas.microsoft.com/office/powerpoint/2010/main" val="33052841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346B34-B922-4089-6DA6-03C7729B727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84B9CE-DAAD-2EC1-84A0-76F76177A151}"/>
              </a:ext>
            </a:extLst>
          </p:cNvPr>
          <p:cNvSpPr>
            <a:spLocks noGrp="1"/>
          </p:cNvSpPr>
          <p:nvPr>
            <p:ph sz="half" idx="1"/>
          </p:nvPr>
        </p:nvSpPr>
        <p:spPr>
          <a:xfrm>
            <a:off x="3472131" y="1027416"/>
            <a:ext cx="8352889" cy="5532633"/>
          </a:xfrm>
        </p:spPr>
        <p:txBody>
          <a:bodyPr>
            <a:normAutofit/>
          </a:bodyPr>
          <a:lstStyle/>
          <a:p>
            <a:pPr algn="just" rtl="1">
              <a:lnSpc>
                <a:spcPct val="150000"/>
              </a:lnSpc>
              <a:defRPr/>
            </a:pPr>
            <a:endParaRPr lang="ar-EG" sz="1800" dirty="0">
              <a:solidFill>
                <a:prstClr val="black"/>
              </a:solidFill>
              <a:latin typeface="Alexandria regular" pitchFamily="2" charset="-78"/>
              <a:cs typeface="Alexandria regular" pitchFamily="2" charset="-78"/>
            </a:endParaRPr>
          </a:p>
          <a:p>
            <a:pPr marL="0" indent="0" algn="just" rtl="1">
              <a:lnSpc>
                <a:spcPct val="150000"/>
              </a:lnSpc>
              <a:buNone/>
              <a:defRPr/>
            </a:pPr>
            <a:r>
              <a:rPr lang="ar-EG" sz="1800" dirty="0">
                <a:solidFill>
                  <a:prstClr val="black"/>
                </a:solidFill>
                <a:latin typeface="Alexandria regular" pitchFamily="2" charset="-78"/>
                <a:cs typeface="Alexandria regular" pitchFamily="2" charset="-78"/>
              </a:rPr>
              <a:t>3- الرأي السياسي:</a:t>
            </a:r>
          </a:p>
          <a:p>
            <a:pPr algn="just" rtl="1">
              <a:lnSpc>
                <a:spcPct val="150000"/>
              </a:lnSpc>
              <a:defRPr/>
            </a:pPr>
            <a:r>
              <a:rPr lang="ar-EG" sz="1800" dirty="0">
                <a:solidFill>
                  <a:prstClr val="black"/>
                </a:solidFill>
                <a:latin typeface="Alexandria regular" pitchFamily="2" charset="-78"/>
                <a:cs typeface="Alexandria regular" pitchFamily="2" charset="-78"/>
              </a:rPr>
              <a:t>من البديهي القول إن الآراء السياسية ليست من الحياة الخاصة للسياسيين لأنها تشكل السمة البارزة لهم، إلا أنها تعتبر كذلك من المسائل التي تدخل في نطاق الحياة الخاصة للشخص، ومن ثم </a:t>
            </a:r>
            <a:r>
              <a:rPr lang="ar-EG" sz="1800" dirty="0">
                <a:solidFill>
                  <a:srgbClr val="FF0000"/>
                </a:solidFill>
                <a:latin typeface="Alexandria regular" pitchFamily="2" charset="-78"/>
                <a:cs typeface="Alexandria regular" pitchFamily="2" charset="-78"/>
              </a:rPr>
              <a:t>لا يجوز الكشف عنها دون موافقة الشخص</a:t>
            </a:r>
            <a:r>
              <a:rPr lang="ar-EG" sz="1800" dirty="0">
                <a:solidFill>
                  <a:prstClr val="black"/>
                </a:solidFill>
                <a:latin typeface="Alexandria regular" pitchFamily="2" charset="-78"/>
                <a:cs typeface="Alexandria regular" pitchFamily="2" charset="-78"/>
              </a:rPr>
              <a:t>، كما أن </a:t>
            </a:r>
            <a:r>
              <a:rPr lang="ar-EG" sz="1800" u="sng" dirty="0">
                <a:solidFill>
                  <a:prstClr val="black"/>
                </a:solidFill>
                <a:latin typeface="Alexandria regular" pitchFamily="2" charset="-78"/>
                <a:cs typeface="Alexandria regular" pitchFamily="2" charset="-78"/>
              </a:rPr>
              <a:t>نشر صورة شخص في إعلانات أحد الأحزاب بصورة تثير الاعتقاد أنه ينضم إلى هذا الحزب يعتبر من قبيل المساس بالخصوصية</a:t>
            </a:r>
            <a:r>
              <a:rPr lang="ar-EG" sz="1800" dirty="0">
                <a:solidFill>
                  <a:prstClr val="black"/>
                </a:solidFill>
                <a:latin typeface="Alexandria regular" pitchFamily="2" charset="-78"/>
                <a:cs typeface="Alexandria regular" pitchFamily="2" charset="-78"/>
              </a:rPr>
              <a:t>.</a:t>
            </a:r>
          </a:p>
          <a:p>
            <a:pPr marL="0" indent="0" algn="just" rtl="1">
              <a:lnSpc>
                <a:spcPct val="150000"/>
              </a:lnSpc>
              <a:buNone/>
              <a:defRPr/>
            </a:pPr>
            <a:endParaRPr lang="ar-EG" sz="1800" dirty="0">
              <a:solidFill>
                <a:prstClr val="black"/>
              </a:solidFill>
              <a:latin typeface="Alexandria regular" pitchFamily="2" charset="-78"/>
              <a:cs typeface="Alexandria regular" pitchFamily="2" charset="-78"/>
            </a:endParaRP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667E49BF-FE6C-34FB-E180-7E1A4E68799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6" name="Picture 5">
            <a:extLst>
              <a:ext uri="{FF2B5EF4-FFF2-40B4-BE49-F238E27FC236}">
                <a16:creationId xmlns:a16="http://schemas.microsoft.com/office/drawing/2014/main" id="{EB7D7798-5262-D45A-B574-6C3E1A0168B1}"/>
              </a:ext>
            </a:extLst>
          </p:cNvPr>
          <p:cNvPicPr>
            <a:picLocks noChangeAspect="1"/>
          </p:cNvPicPr>
          <p:nvPr/>
        </p:nvPicPr>
        <p:blipFill>
          <a:blip r:embed="rId2"/>
          <a:stretch>
            <a:fillRect/>
          </a:stretch>
        </p:blipFill>
        <p:spPr>
          <a:xfrm>
            <a:off x="671512" y="1722474"/>
            <a:ext cx="2619375" cy="4125433"/>
          </a:xfrm>
          <a:prstGeom prst="rect">
            <a:avLst/>
          </a:prstGeom>
        </p:spPr>
      </p:pic>
    </p:spTree>
    <p:extLst>
      <p:ext uri="{BB962C8B-B14F-4D97-AF65-F5344CB8AC3E}">
        <p14:creationId xmlns:p14="http://schemas.microsoft.com/office/powerpoint/2010/main" val="4049297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F4983A-FAD4-E622-8149-FBF4C98E983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C74E9C-ECA4-99F1-3A83-8C9BD4A8D60F}"/>
              </a:ext>
            </a:extLst>
          </p:cNvPr>
          <p:cNvSpPr>
            <a:spLocks noGrp="1"/>
          </p:cNvSpPr>
          <p:nvPr>
            <p:ph sz="half" idx="1"/>
          </p:nvPr>
        </p:nvSpPr>
        <p:spPr>
          <a:xfrm>
            <a:off x="3472131" y="1027416"/>
            <a:ext cx="8352889" cy="5532633"/>
          </a:xfrm>
        </p:spPr>
        <p:txBody>
          <a:bodyPr>
            <a:normAutofit/>
          </a:bodyPr>
          <a:lstStyle/>
          <a:p>
            <a:pPr algn="just" rtl="1">
              <a:lnSpc>
                <a:spcPct val="150000"/>
              </a:lnSpc>
              <a:defRPr/>
            </a:pPr>
            <a:r>
              <a:rPr lang="ar-EG" sz="2400" dirty="0">
                <a:solidFill>
                  <a:prstClr val="black"/>
                </a:solidFill>
                <a:latin typeface="Alexandria regular" pitchFamily="2" charset="-78"/>
                <a:cs typeface="Alexandria regular" pitchFamily="2" charset="-78"/>
              </a:rPr>
              <a:t>4- الحالة الصحية:</a:t>
            </a:r>
          </a:p>
          <a:p>
            <a:pPr algn="just" rtl="1">
              <a:lnSpc>
                <a:spcPct val="150000"/>
              </a:lnSpc>
              <a:defRPr/>
            </a:pPr>
            <a:r>
              <a:rPr lang="ar-EG" sz="1800" dirty="0">
                <a:solidFill>
                  <a:prstClr val="black"/>
                </a:solidFill>
                <a:latin typeface="Alexandria regular" pitchFamily="2" charset="-78"/>
                <a:cs typeface="Alexandria regular" pitchFamily="2" charset="-78"/>
              </a:rPr>
              <a:t> تعد </a:t>
            </a:r>
            <a:r>
              <a:rPr lang="ar-EG" sz="1800" dirty="0">
                <a:solidFill>
                  <a:srgbClr val="FF0000"/>
                </a:solidFill>
                <a:latin typeface="Alexandria regular" pitchFamily="2" charset="-78"/>
                <a:cs typeface="Alexandria regular" pitchFamily="2" charset="-78"/>
              </a:rPr>
              <a:t>الحالة الصحية للإنسان وتاريخه المرضي </a:t>
            </a:r>
            <a:r>
              <a:rPr lang="ar-EG" sz="1800" dirty="0">
                <a:solidFill>
                  <a:prstClr val="black"/>
                </a:solidFill>
                <a:latin typeface="Alexandria regular" pitchFamily="2" charset="-78"/>
                <a:cs typeface="Alexandria regular" pitchFamily="2" charset="-78"/>
              </a:rPr>
              <a:t>من الأمراض التي عانى أو يعاني منها وأسبابها وجميع ما يتعلق بحالته الصحية </a:t>
            </a:r>
            <a:r>
              <a:rPr lang="ar-EG" sz="1800" dirty="0">
                <a:solidFill>
                  <a:srgbClr val="FF0000"/>
                </a:solidFill>
                <a:latin typeface="Alexandria regular" pitchFamily="2" charset="-78"/>
                <a:cs typeface="Alexandria regular" pitchFamily="2" charset="-78"/>
              </a:rPr>
              <a:t>والأدوية التي يتناولها أو العلاجات </a:t>
            </a:r>
            <a:r>
              <a:rPr lang="ar-EG" sz="1800" dirty="0">
                <a:solidFill>
                  <a:prstClr val="black"/>
                </a:solidFill>
                <a:latin typeface="Alexandria regular" pitchFamily="2" charset="-78"/>
                <a:cs typeface="Alexandria regular" pitchFamily="2" charset="-78"/>
              </a:rPr>
              <a:t>التي يخضع لها عنصرا من عناصر الحق في الحياة الخاصة للإنسان. </a:t>
            </a:r>
          </a:p>
          <a:p>
            <a:pPr algn="just" rtl="1">
              <a:lnSpc>
                <a:spcPct val="150000"/>
              </a:lnSpc>
              <a:defRPr/>
            </a:pPr>
            <a:r>
              <a:rPr lang="ar-EG" sz="1800" dirty="0">
                <a:solidFill>
                  <a:prstClr val="black"/>
                </a:solidFill>
                <a:latin typeface="Alexandria regular" pitchFamily="2" charset="-78"/>
                <a:cs typeface="Alexandria regular" pitchFamily="2" charset="-78"/>
              </a:rPr>
              <a:t>وسبب ذلك ان الحالة الصحية والرعاية الطبية التي تقدم له تعد من الأمور الخاصة التي يرغب الشخص عادة في عدم كشفها لأحد، وبالتالي فقد جرم المشرعون أي افشاء لهذه الأسرار المتعلقة بالحالة الصحية للشخص.</a:t>
            </a:r>
          </a:p>
          <a:p>
            <a:pPr algn="just" rtl="1">
              <a:lnSpc>
                <a:spcPct val="150000"/>
              </a:lnSpc>
              <a:defRPr/>
            </a:pPr>
            <a:endParaRPr lang="ar-EG" sz="1800" dirty="0">
              <a:solidFill>
                <a:prstClr val="black"/>
              </a:solidFill>
              <a:latin typeface="Alexandria regular" pitchFamily="2" charset="-78"/>
              <a:cs typeface="Alexandria regular" pitchFamily="2" charset="-78"/>
            </a:endParaRPr>
          </a:p>
          <a:p>
            <a:pPr algn="just" rtl="1">
              <a:lnSpc>
                <a:spcPct val="150000"/>
              </a:lnSpc>
              <a:defRPr/>
            </a:pPr>
            <a:r>
              <a:rPr lang="ar-EG" sz="1800" dirty="0">
                <a:solidFill>
                  <a:prstClr val="black"/>
                </a:solidFill>
                <a:latin typeface="Alexandria regular" pitchFamily="2" charset="-78"/>
                <a:cs typeface="Alexandria regular" pitchFamily="2" charset="-78"/>
              </a:rPr>
              <a:t>. </a:t>
            </a: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8F495D6C-E293-D71F-A7C5-901DE7C2920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id="{19F9D46A-AB7C-87D3-C2E0-4184C0935BA0}"/>
              </a:ext>
            </a:extLst>
          </p:cNvPr>
          <p:cNvPicPr>
            <a:picLocks noChangeAspect="1"/>
          </p:cNvPicPr>
          <p:nvPr/>
        </p:nvPicPr>
        <p:blipFill>
          <a:blip r:embed="rId2"/>
          <a:stretch>
            <a:fillRect/>
          </a:stretch>
        </p:blipFill>
        <p:spPr>
          <a:xfrm>
            <a:off x="232881" y="369870"/>
            <a:ext cx="3105150" cy="5116530"/>
          </a:xfrm>
          <a:prstGeom prst="rect">
            <a:avLst/>
          </a:prstGeom>
        </p:spPr>
      </p:pic>
    </p:spTree>
    <p:extLst>
      <p:ext uri="{BB962C8B-B14F-4D97-AF65-F5344CB8AC3E}">
        <p14:creationId xmlns:p14="http://schemas.microsoft.com/office/powerpoint/2010/main" val="40350310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4F99F7-19FE-8B80-A923-F0BDF010DAA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C5938E-CED7-DAA9-1F1D-DECF181F462E}"/>
              </a:ext>
            </a:extLst>
          </p:cNvPr>
          <p:cNvSpPr>
            <a:spLocks noGrp="1"/>
          </p:cNvSpPr>
          <p:nvPr>
            <p:ph sz="half" idx="1"/>
          </p:nvPr>
        </p:nvSpPr>
        <p:spPr>
          <a:xfrm>
            <a:off x="3472131" y="1027416"/>
            <a:ext cx="8352889" cy="5532633"/>
          </a:xfrm>
        </p:spPr>
        <p:txBody>
          <a:bodyPr>
            <a:normAutofit/>
          </a:bodyPr>
          <a:lstStyle/>
          <a:p>
            <a:pPr algn="just" rtl="1">
              <a:lnSpc>
                <a:spcPct val="150000"/>
              </a:lnSpc>
              <a:defRPr/>
            </a:pPr>
            <a:endParaRPr lang="ar-EG" sz="1800" dirty="0">
              <a:solidFill>
                <a:prstClr val="black"/>
              </a:solidFill>
              <a:latin typeface="Alexandria regular" pitchFamily="2" charset="-78"/>
              <a:cs typeface="Alexandria regular" pitchFamily="2" charset="-78"/>
            </a:endParaRPr>
          </a:p>
          <a:p>
            <a:pPr marL="0" indent="0" algn="just" rtl="1">
              <a:lnSpc>
                <a:spcPct val="150000"/>
              </a:lnSpc>
              <a:buNone/>
              <a:defRPr/>
            </a:pPr>
            <a:r>
              <a:rPr lang="ar-EG" sz="2400" dirty="0">
                <a:solidFill>
                  <a:prstClr val="black"/>
                </a:solidFill>
                <a:latin typeface="Alexandria regular" pitchFamily="2" charset="-78"/>
                <a:cs typeface="Alexandria regular" pitchFamily="2" charset="-78"/>
              </a:rPr>
              <a:t>1- حرمة المسكن:</a:t>
            </a:r>
          </a:p>
          <a:p>
            <a:pPr marL="0" indent="0" algn="just" rtl="1">
              <a:lnSpc>
                <a:spcPct val="150000"/>
              </a:lnSpc>
              <a:buNone/>
              <a:defRPr/>
            </a:pPr>
            <a:r>
              <a:rPr lang="ar-EG" sz="1800" dirty="0">
                <a:solidFill>
                  <a:prstClr val="black"/>
                </a:solidFill>
                <a:latin typeface="Alexandria regular" pitchFamily="2" charset="-78"/>
                <a:cs typeface="Alexandria regular" pitchFamily="2" charset="-78"/>
              </a:rPr>
              <a:t>تعتبر حرمة المسكن من أهم عناصر الحق في الحياة الخاصة، فهي المجال الرئيسي لممارسة الحياة الخاصة بل هي الإطار الضيق لهذه الحياة، ففي مجال حرمة المسكن تتركز خصوصيات الإنسان حيث ينعم بالهدوء والسكينة والاطمئنان، لذلك قيل </a:t>
            </a:r>
            <a:r>
              <a:rPr lang="ar-EG" sz="1800" dirty="0">
                <a:solidFill>
                  <a:srgbClr val="FF0000"/>
                </a:solidFill>
                <a:latin typeface="Alexandria regular" pitchFamily="2" charset="-78"/>
                <a:cs typeface="Alexandria regular" pitchFamily="2" charset="-78"/>
              </a:rPr>
              <a:t>إن المسكن ما سمي بذلك لأن الإنسان يجد فيه السكينة</a:t>
            </a:r>
            <a:r>
              <a:rPr lang="ar-EG" sz="1800" dirty="0">
                <a:solidFill>
                  <a:prstClr val="black"/>
                </a:solidFill>
                <a:latin typeface="Alexandria regular" pitchFamily="2" charset="-78"/>
                <a:cs typeface="Alexandria regular" pitchFamily="2" charset="-78"/>
              </a:rPr>
              <a:t>. كما تعد من العناصر الأساسية للحق في حرمة الحياة الخاصة في التشريعات المختلفة، </a:t>
            </a:r>
            <a:r>
              <a:rPr lang="ar-EG" sz="1800" u="sng" dirty="0">
                <a:latin typeface="Alexandria regular" pitchFamily="2" charset="-78"/>
                <a:cs typeface="Alexandria regular" pitchFamily="2" charset="-78"/>
              </a:rPr>
              <a:t>ويراد بالمسكن المكان المغلق المخصص للسكن والذي يملكه أو يحوزه أحد الأشخاص حيازة قانونية،</a:t>
            </a:r>
            <a:r>
              <a:rPr lang="ar-EG" sz="1800" dirty="0">
                <a:solidFill>
                  <a:srgbClr val="FF0000"/>
                </a:solidFill>
                <a:latin typeface="Alexandria regular" pitchFamily="2" charset="-78"/>
                <a:cs typeface="Alexandria regular" pitchFamily="2" charset="-78"/>
              </a:rPr>
              <a:t> ولا يجوز للغير الدخول إليه </a:t>
            </a:r>
            <a:r>
              <a:rPr lang="ar-EG" sz="1800" dirty="0">
                <a:latin typeface="Alexandria regular" pitchFamily="2" charset="-78"/>
                <a:cs typeface="Alexandria regular" pitchFamily="2" charset="-78"/>
              </a:rPr>
              <a:t>إلا بإذن صاحبه </a:t>
            </a:r>
            <a:r>
              <a:rPr lang="ar-EG" sz="1800" dirty="0">
                <a:solidFill>
                  <a:srgbClr val="FF0000"/>
                </a:solidFill>
                <a:latin typeface="Alexandria regular" pitchFamily="2" charset="-78"/>
                <a:cs typeface="Alexandria regular" pitchFamily="2" charset="-78"/>
              </a:rPr>
              <a:t>كما لا يجوز كشف موقعه </a:t>
            </a:r>
            <a:r>
              <a:rPr lang="ar-EG" sz="1800" dirty="0">
                <a:latin typeface="Alexandria regular" pitchFamily="2" charset="-78"/>
                <a:cs typeface="Alexandria regular" pitchFamily="2" charset="-78"/>
              </a:rPr>
              <a:t>علنا إلا بموافقة صاحبه.</a:t>
            </a: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3D4D361A-3FC9-6EDC-0A49-FFB39EDCE24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TextBox 7">
            <a:extLst>
              <a:ext uri="{FF2B5EF4-FFF2-40B4-BE49-F238E27FC236}">
                <a16:creationId xmlns:a16="http://schemas.microsoft.com/office/drawing/2014/main" id="{8A013B2B-0295-9164-EB48-1B9F620C6EB1}"/>
              </a:ext>
            </a:extLst>
          </p:cNvPr>
          <p:cNvSpPr txBox="1"/>
          <p:nvPr/>
        </p:nvSpPr>
        <p:spPr>
          <a:xfrm>
            <a:off x="4599689" y="369870"/>
            <a:ext cx="6097772" cy="583878"/>
          </a:xfrm>
          <a:prstGeom prst="rect">
            <a:avLst/>
          </a:prstGeom>
          <a:noFill/>
        </p:spPr>
        <p:txBody>
          <a:bodyPr wrap="square">
            <a:spAutoFit/>
          </a:bodyPr>
          <a:lstStyle/>
          <a:p>
            <a:pPr marL="0" marR="0" lvl="0" indent="0" algn="just" defTabSz="914400" rtl="1"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ثانيا: العناصر المادية لحق الحياة الخاصة</a:t>
            </a:r>
          </a:p>
        </p:txBody>
      </p:sp>
      <p:pic>
        <p:nvPicPr>
          <p:cNvPr id="10" name="Picture 9">
            <a:extLst>
              <a:ext uri="{FF2B5EF4-FFF2-40B4-BE49-F238E27FC236}">
                <a16:creationId xmlns:a16="http://schemas.microsoft.com/office/drawing/2014/main" id="{5AC8D8B7-6624-A02A-1FDB-6D8C0DFF63E3}"/>
              </a:ext>
            </a:extLst>
          </p:cNvPr>
          <p:cNvPicPr>
            <a:picLocks noChangeAspect="1"/>
          </p:cNvPicPr>
          <p:nvPr/>
        </p:nvPicPr>
        <p:blipFill>
          <a:blip r:embed="rId2"/>
          <a:stretch>
            <a:fillRect/>
          </a:stretch>
        </p:blipFill>
        <p:spPr>
          <a:xfrm>
            <a:off x="509920" y="1818167"/>
            <a:ext cx="2857500" cy="3880883"/>
          </a:xfrm>
          <a:prstGeom prst="rect">
            <a:avLst/>
          </a:prstGeom>
        </p:spPr>
      </p:pic>
    </p:spTree>
    <p:extLst>
      <p:ext uri="{BB962C8B-B14F-4D97-AF65-F5344CB8AC3E}">
        <p14:creationId xmlns:p14="http://schemas.microsoft.com/office/powerpoint/2010/main" val="8622654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93A04C-2A28-5DD4-FAB8-A00C04CDE29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2F916D-AC61-4FD4-49A9-C8DDEF3EC617}"/>
              </a:ext>
            </a:extLst>
          </p:cNvPr>
          <p:cNvSpPr>
            <a:spLocks noGrp="1"/>
          </p:cNvSpPr>
          <p:nvPr>
            <p:ph sz="half" idx="1"/>
          </p:nvPr>
        </p:nvSpPr>
        <p:spPr>
          <a:xfrm>
            <a:off x="3472131" y="1027416"/>
            <a:ext cx="8352889" cy="5532633"/>
          </a:xfrm>
        </p:spPr>
        <p:txBody>
          <a:bodyPr>
            <a:normAutofit lnSpcReduction="10000"/>
          </a:bodyPr>
          <a:lstStyle/>
          <a:p>
            <a:pPr marL="0" indent="0" algn="just" rtl="1">
              <a:lnSpc>
                <a:spcPct val="150000"/>
              </a:lnSpc>
              <a:buNone/>
              <a:defRPr/>
            </a:pPr>
            <a:r>
              <a:rPr lang="ar-EG" sz="2400" dirty="0">
                <a:solidFill>
                  <a:prstClr val="black"/>
                </a:solidFill>
                <a:latin typeface="Alexandria regular" pitchFamily="2" charset="-78"/>
                <a:cs typeface="Alexandria regular" pitchFamily="2" charset="-78"/>
              </a:rPr>
              <a:t>2- حرمة المراسلات والمحادثات الخاصة:</a:t>
            </a:r>
          </a:p>
          <a:p>
            <a:pPr marL="0" indent="0" algn="just" rtl="1">
              <a:lnSpc>
                <a:spcPct val="150000"/>
              </a:lnSpc>
              <a:buNone/>
              <a:defRPr/>
            </a:pPr>
            <a:r>
              <a:rPr lang="ar-EG" sz="1800" dirty="0">
                <a:solidFill>
                  <a:prstClr val="black"/>
                </a:solidFill>
                <a:latin typeface="Alexandria regular" pitchFamily="2" charset="-78"/>
                <a:cs typeface="Alexandria regular" pitchFamily="2" charset="-78"/>
              </a:rPr>
              <a:t>فيقصد بها </a:t>
            </a:r>
            <a:r>
              <a:rPr lang="ar-EG" sz="1800" dirty="0">
                <a:solidFill>
                  <a:srgbClr val="FF0000"/>
                </a:solidFill>
                <a:latin typeface="Alexandria regular" pitchFamily="2" charset="-78"/>
                <a:cs typeface="Alexandria regular" pitchFamily="2" charset="-78"/>
              </a:rPr>
              <a:t>الأحاديث الشخصية وتشمل المكالمات الهاتفية والاتصالات </a:t>
            </a:r>
            <a:r>
              <a:rPr lang="ar-EG" sz="1800" dirty="0">
                <a:solidFill>
                  <a:prstClr val="black"/>
                </a:solidFill>
                <a:latin typeface="Alexandria regular" pitchFamily="2" charset="-78"/>
                <a:cs typeface="Alexandria regular" pitchFamily="2" charset="-78"/>
              </a:rPr>
              <a:t>التي تتم عبر وسائل تقنية المعلومات الحديثة، ولا يشترط التحدث بلغة معينة فجميع اللغات تصلح أن تكون محال للحماية، وتعتبر المحادثات الشخصية أسلوباً أو مظهراً من مظاهر الحياة الخاصة للإنسان والتي يعبر بها عن أفكاره وآرائه، ومنه فلكل فرد الحق في التمتع بالحرية بشأن أحاديثه الخاصة. </a:t>
            </a:r>
          </a:p>
          <a:p>
            <a:pPr marL="0" indent="0" algn="just" rtl="1">
              <a:lnSpc>
                <a:spcPct val="150000"/>
              </a:lnSpc>
              <a:buNone/>
              <a:defRPr/>
            </a:pPr>
            <a:r>
              <a:rPr lang="ar-EG" sz="1800" dirty="0">
                <a:solidFill>
                  <a:prstClr val="black"/>
                </a:solidFill>
                <a:latin typeface="Alexandria regular" pitchFamily="2" charset="-78"/>
                <a:cs typeface="Alexandria regular" pitchFamily="2" charset="-78"/>
              </a:rPr>
              <a:t>والمحادثات الشخصية نوعان أولها: </a:t>
            </a:r>
          </a:p>
          <a:p>
            <a:pPr marL="0" indent="0" algn="just" rtl="1">
              <a:lnSpc>
                <a:spcPct val="150000"/>
              </a:lnSpc>
              <a:buNone/>
              <a:defRPr/>
            </a:pPr>
            <a:r>
              <a:rPr lang="ar-EG" sz="1800" b="1" dirty="0">
                <a:solidFill>
                  <a:prstClr val="black"/>
                </a:solidFill>
                <a:latin typeface="Alexandria regular" pitchFamily="2" charset="-78"/>
                <a:cs typeface="Alexandria regular" pitchFamily="2" charset="-78"/>
              </a:rPr>
              <a:t>الأحاديث المباشرة: </a:t>
            </a:r>
            <a:r>
              <a:rPr lang="ar-EG" sz="1800" dirty="0">
                <a:solidFill>
                  <a:prstClr val="black"/>
                </a:solidFill>
                <a:latin typeface="Alexandria regular" pitchFamily="2" charset="-78"/>
                <a:cs typeface="Alexandria regular" pitchFamily="2" charset="-78"/>
              </a:rPr>
              <a:t>التي تدور بين الأفراد مباشرة، فللفرد الحق في سرية حديثه مع الآخرين وهذا الحق مرتبط بكيانه الشخصي .</a:t>
            </a:r>
          </a:p>
          <a:p>
            <a:pPr marL="0" indent="0" algn="just" rtl="1">
              <a:lnSpc>
                <a:spcPct val="150000"/>
              </a:lnSpc>
              <a:buNone/>
              <a:defRPr/>
            </a:pPr>
            <a:r>
              <a:rPr lang="ar-EG" sz="1800" b="1" dirty="0">
                <a:solidFill>
                  <a:prstClr val="black"/>
                </a:solidFill>
                <a:latin typeface="Alexandria regular" pitchFamily="2" charset="-78"/>
                <a:cs typeface="Alexandria regular" pitchFamily="2" charset="-78"/>
              </a:rPr>
              <a:t>وثانيهما: التي يتم تبادلها عبر وسائل الاتصال الحديثة السلكية واللاسلكية</a:t>
            </a:r>
            <a:r>
              <a:rPr lang="ar-EG" sz="1800" dirty="0">
                <a:solidFill>
                  <a:prstClr val="black"/>
                </a:solidFill>
                <a:latin typeface="Alexandria regular" pitchFamily="2" charset="-78"/>
                <a:cs typeface="Alexandria regular" pitchFamily="2" charset="-78"/>
              </a:rPr>
              <a:t>، ويتحقق الاعتداء في هذه الحالة من مجرد التصنت على المحادثات دون الالتفات على تحديد مضمونها، وقد سمح القضاء باللجوء لهذه الطريقة أو الإجراء للتصنت على متهم . </a:t>
            </a: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75E11A95-84B3-3621-95BF-0CC524E1CE8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4" name="Picture 3">
            <a:extLst>
              <a:ext uri="{FF2B5EF4-FFF2-40B4-BE49-F238E27FC236}">
                <a16:creationId xmlns:a16="http://schemas.microsoft.com/office/drawing/2014/main" id="{C4459B1B-5003-AAE9-EF79-7A0B6FAD6106}"/>
              </a:ext>
            </a:extLst>
          </p:cNvPr>
          <p:cNvPicPr>
            <a:picLocks noChangeAspect="1"/>
          </p:cNvPicPr>
          <p:nvPr/>
        </p:nvPicPr>
        <p:blipFill>
          <a:blip r:embed="rId2"/>
          <a:stretch>
            <a:fillRect/>
          </a:stretch>
        </p:blipFill>
        <p:spPr>
          <a:xfrm>
            <a:off x="778803" y="1967024"/>
            <a:ext cx="2619375" cy="4274288"/>
          </a:xfrm>
          <a:prstGeom prst="rect">
            <a:avLst/>
          </a:prstGeom>
        </p:spPr>
      </p:pic>
    </p:spTree>
    <p:extLst>
      <p:ext uri="{BB962C8B-B14F-4D97-AF65-F5344CB8AC3E}">
        <p14:creationId xmlns:p14="http://schemas.microsoft.com/office/powerpoint/2010/main" val="32069810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D0717-5AF2-38FA-D755-304C47F06A0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CACA743-B2D2-A028-1053-C6B7387B4A69}"/>
              </a:ext>
            </a:extLst>
          </p:cNvPr>
          <p:cNvSpPr>
            <a:spLocks noGrp="1"/>
          </p:cNvSpPr>
          <p:nvPr>
            <p:ph sz="half" idx="1"/>
          </p:nvPr>
        </p:nvSpPr>
        <p:spPr>
          <a:xfrm>
            <a:off x="3472131" y="1027416"/>
            <a:ext cx="8352889" cy="5532633"/>
          </a:xfrm>
        </p:spPr>
        <p:txBody>
          <a:bodyPr>
            <a:normAutofit/>
          </a:bodyPr>
          <a:lstStyle/>
          <a:p>
            <a:pPr marL="0" indent="0" algn="just" rtl="1">
              <a:lnSpc>
                <a:spcPct val="150000"/>
              </a:lnSpc>
              <a:buNone/>
              <a:defRPr/>
            </a:pPr>
            <a:r>
              <a:rPr lang="ar-EG" sz="2400" dirty="0">
                <a:solidFill>
                  <a:prstClr val="black"/>
                </a:solidFill>
                <a:latin typeface="Alexandria regular" pitchFamily="2" charset="-78"/>
                <a:cs typeface="Alexandria regular" pitchFamily="2" charset="-78"/>
              </a:rPr>
              <a:t>3- الذمة المالية للشخص:</a:t>
            </a:r>
          </a:p>
          <a:p>
            <a:pPr algn="just" rtl="1">
              <a:lnSpc>
                <a:spcPct val="150000"/>
              </a:lnSpc>
              <a:defRPr/>
            </a:pPr>
            <a:r>
              <a:rPr lang="ar-EG" sz="1800" dirty="0">
                <a:solidFill>
                  <a:prstClr val="black"/>
                </a:solidFill>
                <a:latin typeface="Alexandria regular" pitchFamily="2" charset="-78"/>
                <a:cs typeface="Alexandria regular" pitchFamily="2" charset="-78"/>
              </a:rPr>
              <a:t>أن الذمة المالية للشخص تعد من اهم أمور حياته الخاصة </a:t>
            </a:r>
            <a:r>
              <a:rPr lang="ar-EG" sz="1800" dirty="0">
                <a:solidFill>
                  <a:srgbClr val="FF0000"/>
                </a:solidFill>
                <a:latin typeface="Alexandria regular" pitchFamily="2" charset="-78"/>
                <a:cs typeface="Alexandria regular" pitchFamily="2" charset="-78"/>
              </a:rPr>
              <a:t>ونشر أي معلومات عن الالتزامات والحقوق المالية الحاضرة والمستقبلية </a:t>
            </a:r>
            <a:r>
              <a:rPr lang="ar-EG" sz="1800" dirty="0">
                <a:solidFill>
                  <a:prstClr val="black"/>
                </a:solidFill>
                <a:latin typeface="Alexandria regular" pitchFamily="2" charset="-78"/>
                <a:cs typeface="Alexandria regular" pitchFamily="2" charset="-78"/>
              </a:rPr>
              <a:t>للشخص يعتبر انتهاك لحياته الخاصة سواء أكانت هذه المعلومات نشرت بشكل مباشر وحددت الذمة المالية أو بشكل غير مباشر من خلال نشر </a:t>
            </a:r>
            <a:r>
              <a:rPr lang="ar-EG" sz="1800" dirty="0">
                <a:solidFill>
                  <a:srgbClr val="FF0000"/>
                </a:solidFill>
                <a:latin typeface="Alexandria regular" pitchFamily="2" charset="-78"/>
                <a:cs typeface="Alexandria regular" pitchFamily="2" charset="-78"/>
              </a:rPr>
              <a:t>مقدار الضريبة المفروضة </a:t>
            </a:r>
            <a:r>
              <a:rPr lang="ar-EG" sz="1800" dirty="0">
                <a:solidFill>
                  <a:prstClr val="black"/>
                </a:solidFill>
                <a:latin typeface="Alexandria regular" pitchFamily="2" charset="-78"/>
                <a:cs typeface="Alexandria regular" pitchFamily="2" charset="-78"/>
              </a:rPr>
              <a:t>على الشخص مما يسهل معرفة مقدار الذمة المالية للشخص، وكذلك يعد إخلالاً </a:t>
            </a:r>
            <a:r>
              <a:rPr lang="ar-EG" sz="1800" dirty="0">
                <a:solidFill>
                  <a:srgbClr val="FF0000"/>
                </a:solidFill>
                <a:latin typeface="Alexandria regular" pitchFamily="2" charset="-78"/>
                <a:cs typeface="Alexandria regular" pitchFamily="2" charset="-78"/>
              </a:rPr>
              <a:t>نشر حجم المعاملات التجارية أو مبلغ التأمين </a:t>
            </a:r>
            <a:r>
              <a:rPr lang="ar-EG" sz="1800" dirty="0">
                <a:solidFill>
                  <a:prstClr val="black"/>
                </a:solidFill>
                <a:latin typeface="Alexandria regular" pitchFamily="2" charset="-78"/>
                <a:cs typeface="Alexandria regular" pitchFamily="2" charset="-78"/>
              </a:rPr>
              <a:t>لأن ذلك يدل بشكل واضح على حجم ثروة الشخص.</a:t>
            </a:r>
          </a:p>
          <a:p>
            <a:pPr marL="0" indent="0" algn="just" rtl="1">
              <a:lnSpc>
                <a:spcPct val="150000"/>
              </a:lnSpc>
              <a:buNone/>
              <a:defRPr/>
            </a:pPr>
            <a:endParaRPr lang="ar-EG" sz="1800" dirty="0">
              <a:solidFill>
                <a:prstClr val="black"/>
              </a:solidFill>
              <a:latin typeface="Alexandria regular" pitchFamily="2" charset="-78"/>
              <a:cs typeface="Alexandria regular" pitchFamily="2" charset="-78"/>
            </a:endParaRP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D7858F49-5880-A500-1F99-21F7A08A46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id="{B54EC0EA-B4FF-F49E-23C0-B915B29730E8}"/>
              </a:ext>
            </a:extLst>
          </p:cNvPr>
          <p:cNvPicPr>
            <a:picLocks noChangeAspect="1"/>
          </p:cNvPicPr>
          <p:nvPr/>
        </p:nvPicPr>
        <p:blipFill>
          <a:blip r:embed="rId2"/>
          <a:stretch>
            <a:fillRect/>
          </a:stretch>
        </p:blipFill>
        <p:spPr>
          <a:xfrm>
            <a:off x="232881" y="369870"/>
            <a:ext cx="3105150" cy="5116530"/>
          </a:xfrm>
          <a:prstGeom prst="rect">
            <a:avLst/>
          </a:prstGeom>
        </p:spPr>
      </p:pic>
    </p:spTree>
    <p:extLst>
      <p:ext uri="{BB962C8B-B14F-4D97-AF65-F5344CB8AC3E}">
        <p14:creationId xmlns:p14="http://schemas.microsoft.com/office/powerpoint/2010/main" val="7288611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D1E471-0B2A-24E3-215B-F2BD48F38589}"/>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id="{D3975D97-8479-2592-5727-6FA38AFC1F99}"/>
              </a:ext>
            </a:extLst>
          </p:cNvPr>
          <p:cNvSpPr>
            <a:spLocks noGrp="1"/>
          </p:cNvSpPr>
          <p:nvPr>
            <p:ph sz="half" idx="2"/>
          </p:nvPr>
        </p:nvSpPr>
        <p:spPr>
          <a:xfrm>
            <a:off x="3570912" y="1078787"/>
            <a:ext cx="8621088" cy="4407613"/>
          </a:xfrm>
        </p:spPr>
        <p:txBody>
          <a:bodyPr>
            <a:noAutofit/>
          </a:bodyPr>
          <a:lstStyle/>
          <a:p>
            <a:pPr marL="0" marR="0" lvl="0" indent="0" algn="just" rtl="1" fontAlgn="auto">
              <a:lnSpc>
                <a:spcPct val="170000"/>
              </a:lnSpc>
              <a:spcAft>
                <a:spcPts val="0"/>
              </a:spcAft>
              <a:buClrTx/>
              <a:buSzTx/>
              <a:buNone/>
              <a:tabLst/>
              <a:defRPr/>
            </a:pPr>
            <a:r>
              <a:rPr lang="ar-EG" sz="1800" dirty="0">
                <a:solidFill>
                  <a:prstClr val="black"/>
                </a:solidFill>
                <a:latin typeface="Alexandria regular" pitchFamily="2" charset="-78"/>
                <a:cs typeface="Alexandria regular" pitchFamily="2" charset="-78"/>
              </a:rPr>
              <a:t>أكد مجلس حقوق الإنسان في قراره بشأن تعزيز وحماية حقوق الإنسان على الإنترنت، في تموز/يوليه 2012، "أن </a:t>
            </a:r>
            <a:r>
              <a:rPr lang="ar-EG" sz="1800" dirty="0">
                <a:solidFill>
                  <a:srgbClr val="FF0000"/>
                </a:solidFill>
                <a:latin typeface="Alexandria regular" pitchFamily="2" charset="-78"/>
                <a:cs typeface="Alexandria regular" pitchFamily="2" charset="-78"/>
              </a:rPr>
              <a:t>نفس الحقوق التي يتمتع بها الأشخاص خارج الإنترنت يجب أن تحظى بالحماية أيضاً على الإنترنت</a:t>
            </a:r>
            <a:r>
              <a:rPr lang="ar-EG" sz="1800" dirty="0">
                <a:solidFill>
                  <a:prstClr val="black"/>
                </a:solidFill>
                <a:latin typeface="Alexandria regular" pitchFamily="2" charset="-78"/>
                <a:cs typeface="Alexandria regular" pitchFamily="2" charset="-78"/>
              </a:rPr>
              <a:t>". وحظي هذا القرار بالترحيب باعتباره أول قرار على الإطلاق للأمم المتحدة يؤكد أن حقوق الإنسان في العالم الرقمي يجب حمايتها وتعزيزها بذات القدر وذات الالتزام اللذين تجري بهما حماية حقوق الإنسان في العالم المادي.</a:t>
            </a:r>
          </a:p>
          <a:p>
            <a:pPr marL="0" marR="0" lvl="0" indent="0" algn="just" rtl="1" fontAlgn="auto">
              <a:lnSpc>
                <a:spcPct val="170000"/>
              </a:lnSpc>
              <a:spcAft>
                <a:spcPts val="0"/>
              </a:spcAft>
              <a:buClrTx/>
              <a:buSzTx/>
              <a:buNone/>
              <a:tabLst/>
              <a:defRPr/>
            </a:pPr>
            <a:r>
              <a:rPr lang="fa-IR" sz="1800" dirty="0">
                <a:solidFill>
                  <a:prstClr val="black"/>
                </a:solidFill>
                <a:latin typeface="Alexandria regular" pitchFamily="2" charset="-78"/>
                <a:cs typeface="Alexandria regular" pitchFamily="2" charset="-78"/>
              </a:rPr>
              <a:t>وفي الدورة الرابعة والعشرين لمجلس حقوق الإنسان في جنيف، تابعت النمسا وألمانيا وهنغاريا وليختنشتاين والنرويج وسويسرا المناقشة الأولية ونظمت اجتماعاً للتركيز بشكل محدد على </a:t>
            </a:r>
            <a:r>
              <a:rPr lang="fa-IR" sz="1800" dirty="0">
                <a:solidFill>
                  <a:srgbClr val="FF0000"/>
                </a:solidFill>
                <a:latin typeface="Alexandria regular" pitchFamily="2" charset="-78"/>
                <a:cs typeface="Alexandria regular" pitchFamily="2" charset="-78"/>
              </a:rPr>
              <a:t>حماية الحق في الخصوصية في العصر الرقمي.</a:t>
            </a:r>
            <a:endParaRPr lang="en-US" sz="1800" dirty="0">
              <a:solidFill>
                <a:srgbClr val="FF0000"/>
              </a:solidFill>
              <a:latin typeface="Alexandria regular" pitchFamily="2" charset="-78"/>
              <a:cs typeface="Alexandria regular" pitchFamily="2" charset="-78"/>
            </a:endParaRP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31A5EB5E-0832-A037-3571-4101DC5F116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itle 5">
            <a:extLst>
              <a:ext uri="{FF2B5EF4-FFF2-40B4-BE49-F238E27FC236}">
                <a16:creationId xmlns:a16="http://schemas.microsoft.com/office/drawing/2014/main" id="{338C9AF4-EBFD-9828-3C6B-59B8DA055EDD}"/>
              </a:ext>
            </a:extLst>
          </p:cNvPr>
          <p:cNvSpPr txBox="1">
            <a:spLocks noGrp="1"/>
          </p:cNvSpPr>
          <p:nvPr>
            <p:ph type="title"/>
          </p:nvPr>
        </p:nvSpPr>
        <p:spPr>
          <a:xfrm>
            <a:off x="4119563" y="332146"/>
            <a:ext cx="7234237" cy="424732"/>
          </a:xfrm>
          <a:prstGeom prst="rect">
            <a:avLst/>
          </a:prstGeom>
          <a:noFill/>
        </p:spPr>
        <p:txBody>
          <a:bodyPr wrap="square">
            <a:spAutoFit/>
          </a:bodyPr>
          <a:lstStyle/>
          <a:p>
            <a:pPr algn="r" rtl="1"/>
            <a:r>
              <a:rPr lang="ar-EG" sz="2400" dirty="0">
                <a:solidFill>
                  <a:prstClr val="black"/>
                </a:solidFill>
                <a:latin typeface="Alexandria regular" pitchFamily="2" charset="-78"/>
                <a:cs typeface="Alexandria regular" pitchFamily="2" charset="-78"/>
              </a:rPr>
              <a:t>4- الخصوصية في العصر الرقمي </a:t>
            </a:r>
            <a:endParaRPr lang="en-US" sz="2400" dirty="0"/>
          </a:p>
        </p:txBody>
      </p:sp>
      <p:pic>
        <p:nvPicPr>
          <p:cNvPr id="3" name="Picture 2">
            <a:extLst>
              <a:ext uri="{FF2B5EF4-FFF2-40B4-BE49-F238E27FC236}">
                <a16:creationId xmlns:a16="http://schemas.microsoft.com/office/drawing/2014/main" id="{D7C37979-1503-B5ED-C4F0-0FB414121D93}"/>
              </a:ext>
            </a:extLst>
          </p:cNvPr>
          <p:cNvPicPr>
            <a:picLocks noChangeAspect="1"/>
          </p:cNvPicPr>
          <p:nvPr/>
        </p:nvPicPr>
        <p:blipFill>
          <a:blip r:embed="rId2"/>
          <a:stretch>
            <a:fillRect/>
          </a:stretch>
        </p:blipFill>
        <p:spPr>
          <a:xfrm>
            <a:off x="129964" y="1389533"/>
            <a:ext cx="2469094" cy="4096867"/>
          </a:xfrm>
          <a:prstGeom prst="rect">
            <a:avLst/>
          </a:prstGeom>
        </p:spPr>
      </p:pic>
    </p:spTree>
    <p:extLst>
      <p:ext uri="{BB962C8B-B14F-4D97-AF65-F5344CB8AC3E}">
        <p14:creationId xmlns:p14="http://schemas.microsoft.com/office/powerpoint/2010/main" val="18691707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719985-13F6-F2E6-2BE7-0DAC62A4C0F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3C73880F-15E8-FFE1-9AB1-4C7E06F03F95}"/>
              </a:ext>
            </a:extLst>
          </p:cNvPr>
          <p:cNvSpPr txBox="1"/>
          <p:nvPr/>
        </p:nvSpPr>
        <p:spPr>
          <a:xfrm>
            <a:off x="3369925" y="1078787"/>
            <a:ext cx="8722758" cy="5640512"/>
          </a:xfrm>
          <a:prstGeom prst="rect">
            <a:avLst/>
          </a:prstGeom>
        </p:spPr>
        <p:txBody>
          <a:bodyPr vert="horz" lIns="91440" tIns="45720" rIns="91440" bIns="45720" rtlCol="0">
            <a:normAutofit/>
          </a:bodyPr>
          <a:lstStyle/>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 يشمل حق الخصوصية في العالم الرقمي وفقا لغالبية العلماء والتشريعات حق الأفراد أو المجموعات أو المؤسسات أن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يحددوا لأنفسهم مدى وصول المعلومات المرتبطة بحياتهم الخاصة للآخرين</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من خلال ضبط عملية حصر المعلومات الشخصية ومعاملتها اليا، واستخدامها في صنع القرار الخاص أو المؤثر في حياتهم</a:t>
            </a:r>
          </a:p>
          <a:p>
            <a:pPr marL="0" marR="0" lvl="0" indent="0" algn="just" defTabSz="914400" rtl="1" eaLnBrk="1" fontAlgn="auto" latinLnBrk="0" hangingPunct="1">
              <a:lnSpc>
                <a:spcPct val="160000"/>
              </a:lnSpc>
              <a:spcBef>
                <a:spcPts val="1000"/>
              </a:spcBef>
              <a:spcAft>
                <a:spcPts val="0"/>
              </a:spcAft>
              <a:buClrTx/>
              <a:buSzTx/>
              <a:buFontTx/>
              <a:buNone/>
              <a:tabLst/>
              <a:defRPr/>
            </a:pP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أي أنه تم الاستحداث حق  الأفراد في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رفض او قبول معالجة المعلومات الخاصة بهم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الكترونيا وضمان تلك الخصوصية التي تنبع من حصر فكرة الاطلاع على البيانات الشخصية وعدم التطاول عليها من قبل الآخر، وهو ما تقوم علي تطبيقه قوانين حماية البيانات المختلفة.</a:t>
            </a:r>
          </a:p>
          <a:p>
            <a:pPr marL="0" marR="0" lvl="0" indent="0" algn="just" defTabSz="914400" rtl="1" eaLnBrk="1" fontAlgn="auto" latinLnBrk="0" hangingPunct="1">
              <a:lnSpc>
                <a:spcPct val="160000"/>
              </a:lnSpc>
              <a:spcBef>
                <a:spcPts val="100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3" name="Picture 2">
            <a:extLst>
              <a:ext uri="{FF2B5EF4-FFF2-40B4-BE49-F238E27FC236}">
                <a16:creationId xmlns:a16="http://schemas.microsoft.com/office/drawing/2014/main" id="{822A5FB1-3D39-AD69-3450-839CE265DA58}"/>
              </a:ext>
            </a:extLst>
          </p:cNvPr>
          <p:cNvPicPr>
            <a:picLocks noChangeAspect="1"/>
          </p:cNvPicPr>
          <p:nvPr/>
        </p:nvPicPr>
        <p:blipFill>
          <a:blip r:embed="rId2"/>
          <a:stretch>
            <a:fillRect/>
          </a:stretch>
        </p:blipFill>
        <p:spPr>
          <a:xfrm>
            <a:off x="630753" y="1190848"/>
            <a:ext cx="2466975" cy="4093534"/>
          </a:xfrm>
          <a:prstGeom prst="rect">
            <a:avLst/>
          </a:prstGeom>
          <a:ln>
            <a:noFill/>
          </a:ln>
          <a:effectLst>
            <a:softEdge rad="112500"/>
          </a:effectLst>
        </p:spPr>
      </p:pic>
    </p:spTree>
    <p:extLst>
      <p:ext uri="{BB962C8B-B14F-4D97-AF65-F5344CB8AC3E}">
        <p14:creationId xmlns:p14="http://schemas.microsoft.com/office/powerpoint/2010/main" val="16772570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B498C-3CA1-D506-23C3-83902C1D2387}"/>
            </a:ext>
          </a:extLst>
        </p:cNvPr>
        <p:cNvGrpSpPr/>
        <p:nvPr/>
      </p:nvGrpSpPr>
      <p:grpSpPr>
        <a:xfrm>
          <a:off x="0" y="0"/>
          <a:ext cx="0" cy="0"/>
          <a:chOff x="0" y="0"/>
          <a:chExt cx="0" cy="0"/>
        </a:xfrm>
      </p:grpSpPr>
      <p:sp>
        <p:nvSpPr>
          <p:cNvPr id="14" name="Oval 13">
            <a:extLst>
              <a:ext uri="{FF2B5EF4-FFF2-40B4-BE49-F238E27FC236}">
                <a16:creationId xmlns:a16="http://schemas.microsoft.com/office/drawing/2014/main" id="{68650342-FBAF-8D61-9160-07921003AF71}"/>
              </a:ext>
            </a:extLst>
          </p:cNvPr>
          <p:cNvSpPr/>
          <p:nvPr/>
        </p:nvSpPr>
        <p:spPr>
          <a:xfrm>
            <a:off x="8733034" y="595901"/>
            <a:ext cx="3264349" cy="406225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07B0A06E-9F6C-12E2-BD79-0D35DA6DCA8B}"/>
              </a:ext>
            </a:extLst>
          </p:cNvPr>
          <p:cNvSpPr txBox="1"/>
          <p:nvPr/>
        </p:nvSpPr>
        <p:spPr>
          <a:xfrm>
            <a:off x="698643" y="2825212"/>
            <a:ext cx="7804909"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ثانيا: الإلزام باحترام الحق في الخصوصية.</a:t>
            </a:r>
          </a:p>
        </p:txBody>
      </p:sp>
    </p:spTree>
    <p:extLst>
      <p:ext uri="{BB962C8B-B14F-4D97-AF65-F5344CB8AC3E}">
        <p14:creationId xmlns:p14="http://schemas.microsoft.com/office/powerpoint/2010/main" val="40894646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8719-FF5E-1AF7-8674-C4D9E105A3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7F2DF6-C317-27B7-ECBB-794A1B6F4724}"/>
              </a:ext>
            </a:extLst>
          </p:cNvPr>
          <p:cNvSpPr/>
          <p:nvPr/>
        </p:nvSpPr>
        <p:spPr>
          <a:xfrm>
            <a:off x="208009" y="356293"/>
            <a:ext cx="9056616" cy="6501707"/>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rPr>
              <a:t> 1- حماية الحياة الخاصة في الاتفاقات الدولية: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rPr>
              <a:t>إعلان الأمم المتحدة لحقوق الإنسان لعام 1948، المادة 12: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لا يجوز تعريض أحد لتدخل تعسفي في خصوصياته، أو أسرته، أو مسكنه، أو مراسلاته، ولا لحملات تمس شرفه"</a:t>
            </a:r>
            <a:r>
              <a:rPr kumimoji="0" lang="ar-EG" b="0" i="0" u="none"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rPr>
              <a:t>. والسمعة. ولكل شخص الحق في حماية القانون من مثل هذا التدخل أو الاعتداءات."</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rPr>
              <a:t>تنص المادة 17 من العهد الدولي الخاص بالحقوق المدنية والسياسية لعام 1966 على أنه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لا يجوز تعريض أحد لتدخل تعسفي أو غير قانوني في حياته الخاصة أو أسرته أو مسكنه أو مراسلاته، ولا لحملات غير مشروعة تمس شرفه أو سمعته</a:t>
            </a:r>
            <a:r>
              <a:rPr kumimoji="0" lang="ar-EG" b="0" i="0" u="none"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rPr>
              <a:t> ...". كما له الحق في حماية القانون من مثل هذا التدخل أو الاعتداءات."</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rPr>
              <a:t>وترى لجنة حقوق الانسان أنه يَلزم ضمان هذا الحق في مواجهة جميع تلك التدخلات والاعتداءات سواء كانت صادرة عن سلطات الدولة أم عن أشخاص طبيعيين أو قانونيين، والالتزامات التي تفرضها هذه المادة تقتضي أن تعتمد الدولة تدابير تشريعية وغيرها من التدابير اللازمة لإعمال الحظر المفروض على تلك التدخلات والاعتداءات فضلًا عن حماية هذا الحق.</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C20AAB40-0D46-9F69-3C20-AD8B6F0F82A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D1D87D7C-1C11-F7AB-F3B4-77AFF99232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122" name="Picture 2" descr="الأمم المتحدة | الموسوعة | الجزيرة نت">
            <a:extLst>
              <a:ext uri="{FF2B5EF4-FFF2-40B4-BE49-F238E27FC236}">
                <a16:creationId xmlns:a16="http://schemas.microsoft.com/office/drawing/2014/main" id="{92DB7EE7-8C54-2F1C-ECEA-718438FDD7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44692" y="1520456"/>
            <a:ext cx="2204284" cy="4199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09180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80A71-C469-555B-0AEE-5DD6652951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8F7FAC-823E-B786-1654-AF1F8AAB53BA}"/>
              </a:ext>
            </a:extLst>
          </p:cNvPr>
          <p:cNvSpPr/>
          <p:nvPr/>
        </p:nvSpPr>
        <p:spPr>
          <a:xfrm>
            <a:off x="431618" y="1223830"/>
            <a:ext cx="6841758" cy="506880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بالإضافة إلى المواد المذكورة أعلاه، المادة 8 من الاتفاقية الأوروبية لحقوق الإنسان، التي دخلت حيز التنفيذ في 3 سبتمبر 1953، مع احترام حياة الفرد الخاصة والعائلية، لا تسمح بتدخل السلطة العامة إلا في ظروف استثنائية.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مما يعكس أن الحق في الخصوصية ليس مطلقًا وأن الحكومة يمكنها التدخل في الحياة الخاصة للفرد لأسباب تتعلق بالأمن القومي والسلامة العامة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a:extLst>
              <a:ext uri="{FF2B5EF4-FFF2-40B4-BE49-F238E27FC236}">
                <a16:creationId xmlns:a16="http://schemas.microsoft.com/office/drawing/2014/main" id="{C1CD88D8-E9DB-7F31-E79E-45835FA2F093}"/>
              </a:ext>
            </a:extLst>
          </p:cNvPr>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a:extLst>
              <a:ext uri="{FF2B5EF4-FFF2-40B4-BE49-F238E27FC236}">
                <a16:creationId xmlns:a16="http://schemas.microsoft.com/office/drawing/2014/main" id="{AFF35F66-4335-6ACA-2D89-7CBD961FED1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53F4722B-684E-5C1D-8B4E-F1A329C712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92487EBC-2925-99B7-2CD9-67D844A2528E}"/>
              </a:ext>
            </a:extLst>
          </p:cNvPr>
          <p:cNvPicPr>
            <a:picLocks noChangeAspect="1"/>
          </p:cNvPicPr>
          <p:nvPr/>
        </p:nvPicPr>
        <p:blipFill>
          <a:blip r:embed="rId4"/>
          <a:stretch>
            <a:fillRect/>
          </a:stretch>
        </p:blipFill>
        <p:spPr>
          <a:xfrm>
            <a:off x="7623544" y="1345306"/>
            <a:ext cx="3912782" cy="4651457"/>
          </a:xfrm>
          <a:prstGeom prst="rect">
            <a:avLst/>
          </a:prstGeom>
        </p:spPr>
      </p:pic>
    </p:spTree>
    <p:extLst>
      <p:ext uri="{BB962C8B-B14F-4D97-AF65-F5344CB8AC3E}">
        <p14:creationId xmlns:p14="http://schemas.microsoft.com/office/powerpoint/2010/main" val="40362116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065EC0-2E96-E64C-3DE7-E73974E909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F1B5F3-8608-8620-A98E-90696AA3EB9C}"/>
              </a:ext>
            </a:extLst>
          </p:cNvPr>
          <p:cNvSpPr/>
          <p:nvPr/>
        </p:nvSpPr>
        <p:spPr>
          <a:xfrm>
            <a:off x="397758" y="1159270"/>
            <a:ext cx="9178078" cy="5279465"/>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وعلي الرغم من أن لم يعطي العالم كله الاهتمام الكافي لمفهوم حقوق الإنسان إلا بعد الحربين العالميتين، وذلك في الإعلان العالمي لحقوق الانسان.</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إلا أن الحق في الخصوصية في الإسلام من أساسيات الاخلاق الإسلامية فقد قال تعالي يَا أَيُّهَا الَّذِينَ آمَنُوا اجْتَنِبُوا كَثِيرًا مِّنَ الظَّنِّ إِنَّ بَعْضَ الظَّنِّ إِثْمٌ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وَلَا تَجَسَّسُوا وَلَا يَغْتَب بَّعْضُكُم بَعْضًا</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أَيُحِبُّ أَحَدُكُمْ أَن يَأْكُلَ لَحْمَ أَخِيهِ مَيْتًا فَكَرِهْتُمُوهُ وَاتَّقُوا اللَّهَ إِنَّ اللَّهَ تَوَّابٌ رَّحِيمٌ (12)"</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كما قال النبي صلي الله عليه وآلة وسلم يقوله: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مِنْ حُسْنِ إِسْلَامِ الْمَرْءِ تَرْكُهُ مَا لَا يَعْنِيهِ</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(رواه الترمذي)،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5AD8BC75-AE25-3043-5B44-F69EC543607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9340469A-51FB-056E-138E-E15ED70DD7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641CF16-C664-F1E4-07EB-6504E1E869A4}"/>
              </a:ext>
            </a:extLst>
          </p:cNvPr>
          <p:cNvSpPr txBox="1"/>
          <p:nvPr/>
        </p:nvSpPr>
        <p:spPr>
          <a:xfrm>
            <a:off x="2772785" y="345469"/>
            <a:ext cx="6097712" cy="461665"/>
          </a:xfrm>
          <a:prstGeom prst="rect">
            <a:avLst/>
          </a:prstGeom>
          <a:noFill/>
        </p:spPr>
        <p:txBody>
          <a:bodyPr wrap="square">
            <a:spAutoFit/>
          </a:bodyPr>
          <a:lstStyle/>
          <a:p>
            <a:pPr algn="r" rtl="1"/>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حرمة الحياة الخاصة في الاسلام </a:t>
            </a:r>
            <a:endParaRPr lang="en-US" sz="2400" dirty="0"/>
          </a:p>
        </p:txBody>
      </p:sp>
      <p:pic>
        <p:nvPicPr>
          <p:cNvPr id="5" name="Picture 4">
            <a:extLst>
              <a:ext uri="{FF2B5EF4-FFF2-40B4-BE49-F238E27FC236}">
                <a16:creationId xmlns:a16="http://schemas.microsoft.com/office/drawing/2014/main" id="{6C7B86BB-2A42-A833-05EA-F1C2696B6657}"/>
              </a:ext>
            </a:extLst>
          </p:cNvPr>
          <p:cNvPicPr>
            <a:picLocks noChangeAspect="1"/>
          </p:cNvPicPr>
          <p:nvPr/>
        </p:nvPicPr>
        <p:blipFill>
          <a:blip r:embed="rId4"/>
          <a:stretch>
            <a:fillRect/>
          </a:stretch>
        </p:blipFill>
        <p:spPr>
          <a:xfrm>
            <a:off x="9678850" y="1243173"/>
            <a:ext cx="2115392" cy="4787757"/>
          </a:xfrm>
          <a:prstGeom prst="rect">
            <a:avLst/>
          </a:prstGeom>
        </p:spPr>
      </p:pic>
    </p:spTree>
    <p:extLst>
      <p:ext uri="{BB962C8B-B14F-4D97-AF65-F5344CB8AC3E}">
        <p14:creationId xmlns:p14="http://schemas.microsoft.com/office/powerpoint/2010/main" val="33480515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2FA89-051B-2EDD-1F82-1E5F1A5A5188}"/>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986A6CBA-D9B7-3A6F-8587-4CA1C4C17881}"/>
              </a:ext>
            </a:extLst>
          </p:cNvPr>
          <p:cNvSpPr/>
          <p:nvPr/>
        </p:nvSpPr>
        <p:spPr>
          <a:xfrm>
            <a:off x="164387" y="349321"/>
            <a:ext cx="11887200" cy="610285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rPr>
              <a:t>يقدر الإسلام بقوة قدسية الحياة الخاصة. تشجع العقيدة الإسلامية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أتباعها على حماية خصوصية الأفراد</a:t>
            </a:r>
            <a:r>
              <a:rPr kumimoji="0" lang="ar-EG" sz="1800" b="0" i="0" u="none"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rPr>
              <a:t>، ويعتبر الاعتداء على خصوصية الآخرين أو المساس بخصوصية الآخرين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إثم</a:t>
            </a:r>
            <a:r>
              <a:rPr kumimoji="0" lang="ar-EG" sz="1800" b="0" i="0" u="none"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rPr>
              <a:t>. وفقًا للتعاليم الإسلامية، يُنظر إلى الاعتداء على حرمة الحياة الخاصة على أنه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شكل من أشكال العدوان </a:t>
            </a:r>
            <a:r>
              <a:rPr kumimoji="0" lang="ar-EG" sz="1800" b="0" i="0" u="none"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rPr>
              <a:t>ومحظور.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rPr>
              <a:t>في الإسلام، </a:t>
            </a:r>
            <a:r>
              <a:rPr kumimoji="0" lang="ar-EG" sz="1800" b="0" i="0" u="sng"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rPr>
              <a:t>يحظر غزو الفضاء الخاص للآخر وممتلكاته دون إذن</a:t>
            </a:r>
            <a:r>
              <a:rPr kumimoji="0" lang="ar-EG" sz="1800" b="0" i="0" u="none"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rPr>
              <a:t>، حتى لو كان هذا الشخص غير مؤمن. بالإضافة إلى ذلك، يُحظر التحدث أو التصرف بأي طريقة يمكن أن تؤذي أو تضر بالحياة الخاصة لشخص آخر. كما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لا يجوز لأي شخص أن يتجسس على أشخاص آخرين </a:t>
            </a:r>
            <a:r>
              <a:rPr kumimoji="0" lang="ar-EG" sz="1800" b="0" i="0" u="none"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rPr>
              <a:t>أو ينشر شائعات عنهم في محاولة لتشويه سمعتهم أو فضح أسرارهم.</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sng"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rPr>
              <a:t>لذلك يمكن القول ان الحق في الخصوصية في الدول الإسلامية لا ينبع فقط من النصوص القانونية بل هو يعد جزء من النظام العام والآداب العامة بها.</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16709328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4DFCB4-56CA-A219-BC55-A96FF70092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930001-6E65-5CF4-1043-242AEDB55DAE}"/>
              </a:ext>
            </a:extLst>
          </p:cNvPr>
          <p:cNvSpPr/>
          <p:nvPr/>
        </p:nvSpPr>
        <p:spPr>
          <a:xfrm>
            <a:off x="208010" y="268964"/>
            <a:ext cx="9042612" cy="6203756"/>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 الحماية القانونية لحق الحياة الخاصة في القانون السعودي:</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حرص المشرع السعودي على حفظ حق الحياة الخاصة انطلاقا من كل مبادئ الشريعة الإسلامية التي قام عليها التشريع السعودي وكذلك لما سبق ذكره من عناية بحق الحياة الخاصة في القانون الدولي. وهذا ملاحظ في نصوص عامة ونصوص خاصة جاءت في ثنايا التشريع السعودي من جملة النصوص العامة التي ورد فيها حفظ حق الحياة الخاصة ما نص عليه النظام الأساسي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للحكم تحمي الدولة حقوق الإنسان وفق الشريعة الإسلامية.</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(النظام الأساسي للحكم الصدر بالأمر الملكي رقم أ/ ۹۰ وتاريخ ١٤١٢/٨/٢٧ مادة ٢٦)</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كذلك نص النظام الأساسي للحكم مادة ٣٧ على أن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للمساكن حرمتها ولا يجوز دخولها بغير إذن صاحبها ولا تفتيشها الا في الحالات التي يبينها النظام</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كذلك نص النظام الأساسي للحكم مادة ٤٠ أن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المراسلات البرقية البريدية والمخابرات الهاتفية وغيرها من وسائل الاتصال مصونة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ولا يجوز مصادرتها أو تأخيرها أو الطلاء عليها أو الاستماع إليها إلا في الحالات التي يبينها النظام</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6A3B2122-8337-9ACD-199D-E1EC1CE05F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A4A70423-8CE2-D402-271C-BE2D5DAEC6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B6AD0903-26D4-5C9C-2610-CFABCC4830A0}"/>
              </a:ext>
            </a:extLst>
          </p:cNvPr>
          <p:cNvPicPr>
            <a:picLocks noChangeAspect="1"/>
          </p:cNvPicPr>
          <p:nvPr/>
        </p:nvPicPr>
        <p:blipFill>
          <a:blip r:embed="rId4"/>
          <a:stretch>
            <a:fillRect/>
          </a:stretch>
        </p:blipFill>
        <p:spPr>
          <a:xfrm>
            <a:off x="9250621" y="1490958"/>
            <a:ext cx="2897312" cy="4274051"/>
          </a:xfrm>
          <a:prstGeom prst="ellipse">
            <a:avLst/>
          </a:prstGeom>
          <a:ln>
            <a:noFill/>
          </a:ln>
          <a:effectLst>
            <a:softEdge rad="112500"/>
          </a:effectLst>
        </p:spPr>
      </p:pic>
    </p:spTree>
    <p:extLst>
      <p:ext uri="{BB962C8B-B14F-4D97-AF65-F5344CB8AC3E}">
        <p14:creationId xmlns:p14="http://schemas.microsoft.com/office/powerpoint/2010/main" val="7574124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BDA83D-8E5E-DD6A-8F80-52356107C0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F6D4A2-E056-65D4-EDC5-8084E7153C9B}"/>
              </a:ext>
            </a:extLst>
          </p:cNvPr>
          <p:cNvSpPr/>
          <p:nvPr/>
        </p:nvSpPr>
        <p:spPr>
          <a:xfrm>
            <a:off x="746589" y="1053849"/>
            <a:ext cx="6813881" cy="427405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هناك أنظمة في التشريع السعودي جاءت بنصوص أكثر وضوح في ترسخ حق الحياة الخاصة للفرد وعقوبة الاعتداء على حق الحياة الخاصة كما ورد في نظام مكافحة جرائم المعلوماتية (يعاقب بالسجن مدة لا تزيد على سنة وبغرامة لا تزيد على خمسمائة ألف ريال، أو بإحدى هاتين العقوبتين؛ كل شخص يرتكب أيا من الجرائم المعلوماتية الآتية ......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المساس بالحياة الخاصة عن طريق إساءة استخدام الهواتف النقالة المزودة بالكاميرا، أو ما في حكمها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(نظام مكافحة جرائم المعلوماتية الصادر مرسوم ملكي رقم م/۱۷ بتاريخ ١٤٢٨/٣/٨ مادة 3)</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A2D414EE-EA5F-530A-5A46-921513F24D7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A39A832B-A9DA-4D3D-DD1E-5FCA1E51A5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C07B4A5-5201-A547-B41C-D25B8F3EAB57}"/>
              </a:ext>
            </a:extLst>
          </p:cNvPr>
          <p:cNvPicPr>
            <a:picLocks noChangeAspect="1"/>
          </p:cNvPicPr>
          <p:nvPr/>
        </p:nvPicPr>
        <p:blipFill>
          <a:blip r:embed="rId4"/>
          <a:stretch>
            <a:fillRect/>
          </a:stretch>
        </p:blipFill>
        <p:spPr>
          <a:xfrm>
            <a:off x="8142216" y="1223830"/>
            <a:ext cx="3303195" cy="4274051"/>
          </a:xfrm>
          <a:prstGeom prst="ellipse">
            <a:avLst/>
          </a:prstGeom>
          <a:ln>
            <a:noFill/>
          </a:ln>
          <a:effectLst>
            <a:softEdge rad="112500"/>
          </a:effectLst>
        </p:spPr>
      </p:pic>
    </p:spTree>
    <p:extLst>
      <p:ext uri="{BB962C8B-B14F-4D97-AF65-F5344CB8AC3E}">
        <p14:creationId xmlns:p14="http://schemas.microsoft.com/office/powerpoint/2010/main" val="33100254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B7842-2222-F948-8212-3C59938577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39DCFD-E08D-A7F6-D8FB-463960180A28}"/>
              </a:ext>
            </a:extLst>
          </p:cNvPr>
          <p:cNvSpPr/>
          <p:nvPr/>
        </p:nvSpPr>
        <p:spPr>
          <a:xfrm>
            <a:off x="208009" y="1291974"/>
            <a:ext cx="8974091" cy="521360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وجه المدعي العام اتهام المدعي عليه لابتزاز فتاة بنشر صورها ما من شأنه المساس في الآداب العامة او حرمة الحياة الخاصة بالهاتف الفتاة بين المدعي العام امام المحكمة الجزائية بالطائف ان المدعى عليه كان على علاقة مع الفتاة عبر الهاتف طلبت الفتاة من المدعى عليه قطع هذه العلاقة، لكن المدعي عليه اخذ يبتزها يهددها بنشر صورها ورسائلها وملاحقتها اذا رفضت الخروج معه لجئت الفتاة الى الجهات المختصة من أجل وقف تهديدات المدعى عليه، فجرى التنسيق معها بمجاراته ومواعدته في مكان ما من أجل استدراج والقبض المدعي عليه تم القبض علي المدعي عليه من قبل الجهات المختصة وأقر بإقامة علاقة محرمة مع الفتاة كما أقر برسائل التهديدات بنشر وانتهاك حياة الفتاة الخاصة. صدر حكم المحكمة بإدانة المدعي عليه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وسجن سنة من تاريخ إيقافه وغرامة مالية ۱۰,۰۰۰ </a:t>
            </a:r>
            <a:r>
              <a:rPr kumimoji="0" lang="ar-EG" sz="1800" i="0" u="none" strike="noStrike" kern="1200" cap="none" spc="0" normalizeH="0" baseline="0" noProof="0" dirty="0" err="1">
                <a:ln>
                  <a:noFill/>
                </a:ln>
                <a:solidFill>
                  <a:srgbClr val="FF0000"/>
                </a:solidFill>
                <a:effectLst/>
                <a:uLnTx/>
                <a:uFillTx/>
                <a:latin typeface="Alexandria regular" pitchFamily="2" charset="-78"/>
                <a:ea typeface="+mn-ea"/>
                <a:cs typeface="Alexandria regular" pitchFamily="2" charset="-78"/>
              </a:rPr>
              <a:t>ریال</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 وجلده ٥٠ جلدة مفرقة على دفعات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بناء على المادة ٣، ٦ ١٣ من نظام جرائم المعلوماتية. وقد صدق الحكم من محكمة الاستئناف. (مجموعة الأحكام القضائية لعام ١٤٣٤هـ الصادر من وزارة العدل المجلد ٢٤ ص ٩٣)</a:t>
            </a:r>
            <a:endParaRPr kumimoji="0" lang="ar-EG" sz="12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DBD325E4-C4F1-5C34-82A5-79A84C338A3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6558961D-4605-AAB1-26F6-C18E2055BB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04B7FC1-7C41-80D9-9A54-6D7BCA53D859}"/>
              </a:ext>
            </a:extLst>
          </p:cNvPr>
          <p:cNvSpPr txBox="1"/>
          <p:nvPr/>
        </p:nvSpPr>
        <p:spPr>
          <a:xfrm>
            <a:off x="3168625" y="561731"/>
            <a:ext cx="6096000" cy="461665"/>
          </a:xfrm>
          <a:prstGeom prst="rect">
            <a:avLst/>
          </a:prstGeom>
          <a:noFill/>
        </p:spPr>
        <p:txBody>
          <a:bodyPr wrap="square">
            <a:spAutoFit/>
          </a:bodyPr>
          <a:lstStyle/>
          <a:p>
            <a:pPr algn="ctr"/>
            <a:r>
              <a:rPr lang="ar-EG" sz="2400" dirty="0">
                <a:solidFill>
                  <a:prstClr val="black"/>
                </a:solidFill>
                <a:latin typeface="Alexandria regular" pitchFamily="2" charset="-78"/>
                <a:cs typeface="Alexandria regular" pitchFamily="2" charset="-78"/>
              </a:rPr>
              <a:t>التطبيقات القضائية</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endParaRPr lang="en-US" dirty="0"/>
          </a:p>
        </p:txBody>
      </p:sp>
      <p:pic>
        <p:nvPicPr>
          <p:cNvPr id="5" name="Picture 4">
            <a:extLst>
              <a:ext uri="{FF2B5EF4-FFF2-40B4-BE49-F238E27FC236}">
                <a16:creationId xmlns:a16="http://schemas.microsoft.com/office/drawing/2014/main" id="{64DFADD4-8B75-C8AC-1E6A-EA98B0F2C865}"/>
              </a:ext>
            </a:extLst>
          </p:cNvPr>
          <p:cNvPicPr>
            <a:picLocks noChangeAspect="1"/>
          </p:cNvPicPr>
          <p:nvPr/>
        </p:nvPicPr>
        <p:blipFill>
          <a:blip r:embed="rId4"/>
          <a:stretch>
            <a:fillRect/>
          </a:stretch>
        </p:blipFill>
        <p:spPr>
          <a:xfrm>
            <a:off x="9220175" y="1424763"/>
            <a:ext cx="2705100" cy="4545958"/>
          </a:xfrm>
          <a:prstGeom prst="rect">
            <a:avLst/>
          </a:prstGeom>
        </p:spPr>
      </p:pic>
    </p:spTree>
    <p:extLst>
      <p:ext uri="{BB962C8B-B14F-4D97-AF65-F5344CB8AC3E}">
        <p14:creationId xmlns:p14="http://schemas.microsoft.com/office/powerpoint/2010/main" val="24056544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D7675-95F1-F1E5-7DFB-C1740DA61B8D}"/>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8C537A26-0B1E-4817-1502-125D6BC55B26}"/>
              </a:ext>
            </a:extLst>
          </p:cNvPr>
          <p:cNvSpPr/>
          <p:nvPr/>
        </p:nvSpPr>
        <p:spPr>
          <a:xfrm>
            <a:off x="752858" y="719192"/>
            <a:ext cx="10887761" cy="5184056"/>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تناول الدستور المصري مفهوم الحق في الخصوصية في أكثر من موضع، حيث المادة 99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كل اعتداء على الحرية الشخصية أو حرمة الحياة الخاصة للمواطنين</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وغيرها من الحقوق والحريات العامة التي يكفلها الدستور والقانون،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جريمة لا تسقط الدعوى الجنائية ولا المدنية الناشئة عنها بالتقادم</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وللمضرور إقامة الدعوى الجنائية بالطريق المباشر. وتكفل الدولة تعويضًا عادلًا لمن وقع عليه الاعتداء، وللمجلس القومي لحقوق الإنسان إبلاغ النيابة العامة عن أي انتهاك لهذه الحقوق، وله أن يتدخل في الدعوى المدنية منضمًّا إلى المضرور بناء على طلبه، وذلك كله على الوجه المبين بالقانون”.</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المادة </a:t>
            </a:r>
            <a:r>
              <a:rPr lang="ar-EG" dirty="0">
                <a:solidFill>
                  <a:prstClr val="black"/>
                </a:solidFill>
                <a:latin typeface="Alexandria regular" pitchFamily="2" charset="-78"/>
                <a:cs typeface="Alexandria regular" pitchFamily="2" charset="-78"/>
              </a:rPr>
              <a:t>57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“للحياة الخاصة حرمة، وهي مصونة لا تمس. وللمراسلات البريدية، والبرقية، والإلكترونية، والمحادثات الهاتفية، وغيرها من وسائل الاتصال حرمة، وسريتها مكفولة، ولا يجوز مصادرتها، أو الاطلاع عليها، أو رقابتها </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إلا بأمر قضائي مسبب، ولمدة محددة، وفي الأحوال التي يبينها القانون</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p>
        </p:txBody>
      </p:sp>
    </p:spTree>
    <p:extLst>
      <p:ext uri="{BB962C8B-B14F-4D97-AF65-F5344CB8AC3E}">
        <p14:creationId xmlns:p14="http://schemas.microsoft.com/office/powerpoint/2010/main" val="15892107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3E2719-5D27-2623-5DEF-1215FD5AD61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9C7303D0-B5A3-EE39-7EE8-DCE41F65BBCD}"/>
              </a:ext>
            </a:extLst>
          </p:cNvPr>
          <p:cNvSpPr txBox="1"/>
          <p:nvPr/>
        </p:nvSpPr>
        <p:spPr>
          <a:xfrm>
            <a:off x="441789" y="205483"/>
            <a:ext cx="11650894" cy="6513816"/>
          </a:xfrm>
          <a:prstGeom prst="rect">
            <a:avLst/>
          </a:prstGeom>
        </p:spPr>
        <p:txBody>
          <a:bodyPr vert="horz" lIns="91440" tIns="45720" rIns="91440" bIns="45720" rtlCol="0">
            <a:normAutofit/>
          </a:bodyPr>
          <a:lstStyle/>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 حماية البيانات الشخصية رقم 151 لسنه 2020 الذي يتضمن جزءًا كبيرًا من الضوابط الإجرائية المُتعلقة بحماية البيانات.</a:t>
            </a: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كما نص قانون رقم 175 لسنة 2018 بشأن الجرائم المعلوماتية  جرم تلك الأفعال وما يتبعها تحت ما يسمى إعلاميًا "جرائم الإنترنت". على أن  الإضرار بالقيم الأسرية للمجتمع تصل فيها العقوبة إلى الحبس مدة لا تقل عن 6 أشهر ، وغرامة مالية من 50  ألفا إلى 100 ألف جنيه.</a:t>
            </a: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نص الفصل الثالث من قانون مكافحة جرائم تقنية المعلومات على عقوبات للجرائم المتعلقة بالاعتداء على حرمة الحياة الخاصة والمحتوى المعلوماتي غير المشروع.</a:t>
            </a: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ونصت المادة 25 من القانون على يعاقب بالحبس مدة لا تقل عن ستة أشهر، وبغرامة لا تقل عن خمسين ألف جنيه ولا تجاوز مائة ألف جنيه، أو بإحدى هاتين العقوبتين كل من اعتدى على أي من المبادئ أو القيم الأسرية في المجتمع المصري </a:t>
            </a:r>
            <a:r>
              <a:rPr kumimoji="0" lang="ar-EG"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أو انتهك حرمة الحياه الخاصة</a:t>
            </a: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a:t>
            </a:r>
            <a:r>
              <a:rPr kumimoji="0" lang="ar-EG"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أرسل بكثافة العديد من الرسائل الإلكترونية لشخص معين دون موافقته</a:t>
            </a: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منح بيانات شخصية إلى نظام أو موقع إلكتروني لترويج السلع أو الخدمات دون موافقته، أو نشر عن طريق الشبكة المعلوماتية أو بإحدى وسائل تقنية المعلومات معلومات أو أخبارا أو صورا وما في حكمها، تنتهك خصوصية أي شخص دون رضاه، سواء كانت المعلومات المنشورة صحيحة أو غير صحيحة.</a:t>
            </a:r>
          </a:p>
          <a:p>
            <a:pPr marL="0" marR="0" lvl="0" indent="0" algn="just" defTabSz="914400" rtl="1" eaLnBrk="1" fontAlgn="auto" latinLnBrk="0" hangingPunct="1">
              <a:lnSpc>
                <a:spcPct val="160000"/>
              </a:lnSpc>
              <a:spcBef>
                <a:spcPts val="1000"/>
              </a:spcBef>
              <a:spcAft>
                <a:spcPts val="0"/>
              </a:spcAft>
              <a:buClrTx/>
              <a:buSzTx/>
              <a:buFontTx/>
              <a:buNone/>
              <a:tabLst/>
              <a:defRPr/>
            </a:pPr>
            <a:endParaRPr kumimoji="0" lang="ar-EG" sz="14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10538558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D288CA-9C9D-BB8D-D97E-B2D6D8E011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8DD116-F8D8-7EB6-1A01-F41A98BFBC2E}"/>
              </a:ext>
            </a:extLst>
          </p:cNvPr>
          <p:cNvSpPr/>
          <p:nvPr/>
        </p:nvSpPr>
        <p:spPr>
          <a:xfrm>
            <a:off x="431617" y="457200"/>
            <a:ext cx="11327992" cy="6161108"/>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في عالم اليوم الذي يسهل فيه التواصل مع الآخرين عبر الإنترنت، يصبح من العسير على الإنسان أن يحافظ على خصوصيته ففي هذه الأيام، تنتقل وتنتشر الملفات الشخصية بحرية وعلى نطاق واسع على الشبكة العنكبوتية، وغالبا يحدث ذلك بمحض إرادتنا. فصورنا الذاتية (أو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السيلفي</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مع المقربين منا تنتشر على مواقع مثل إنستغرام، مصحوبة بالمكان والموقع الجغرافي الذي تم التقاطها فيه.</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كما أن مستخدمي مواقع التواصل الاجتماعي يدخلون مع بعضهم في جدل سياسي ومشاحنات، ويتبادلون شتائم فجة، رغم أن الطرف الذي يتعرض لتلك الإساءات يمكن بسهولة أن يضغط على أسمائهم وصورهم الحقيقية، ويرى من هم فعلا.</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2" name="TextBox 1">
            <a:extLst>
              <a:ext uri="{FF2B5EF4-FFF2-40B4-BE49-F238E27FC236}">
                <a16:creationId xmlns:a16="http://schemas.microsoft.com/office/drawing/2014/main" id="{CB9B7425-A49D-0004-FA4D-A37CC8E411DE}"/>
              </a:ext>
            </a:extLst>
          </p:cNvPr>
          <p:cNvSpPr txBox="1"/>
          <p:nvPr/>
        </p:nvSpPr>
        <p:spPr>
          <a:xfrm>
            <a:off x="5137079" y="1106452"/>
            <a:ext cx="7804909"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ثالثا: اتساع الأضرار المرتبطة </a:t>
            </a:r>
          </a:p>
        </p:txBody>
      </p:sp>
      <p:pic>
        <p:nvPicPr>
          <p:cNvPr id="3" name="Picture 2">
            <a:extLst>
              <a:ext uri="{FF2B5EF4-FFF2-40B4-BE49-F238E27FC236}">
                <a16:creationId xmlns:a16="http://schemas.microsoft.com/office/drawing/2014/main" id="{64D936E1-0398-9A4B-3A77-05FB131A4742}"/>
              </a:ext>
            </a:extLst>
          </p:cNvPr>
          <p:cNvPicPr>
            <a:picLocks noChangeAspect="1"/>
          </p:cNvPicPr>
          <p:nvPr/>
        </p:nvPicPr>
        <p:blipFill>
          <a:blip r:embed="rId3"/>
          <a:stretch>
            <a:fillRect/>
          </a:stretch>
        </p:blipFill>
        <p:spPr>
          <a:xfrm>
            <a:off x="1471730" y="617838"/>
            <a:ext cx="3273836" cy="2236573"/>
          </a:xfrm>
          <a:prstGeom prst="rect">
            <a:avLst/>
          </a:prstGeom>
        </p:spPr>
      </p:pic>
    </p:spTree>
    <p:extLst>
      <p:ext uri="{BB962C8B-B14F-4D97-AF65-F5344CB8AC3E}">
        <p14:creationId xmlns:p14="http://schemas.microsoft.com/office/powerpoint/2010/main" val="5351340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FBE900-37F3-EEEE-0ECB-FFCC86F349DA}"/>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id="{E54AE3E3-6A07-D17E-1E95-6982B15AFB36}"/>
              </a:ext>
            </a:extLst>
          </p:cNvPr>
          <p:cNvSpPr>
            <a:spLocks noGrp="1"/>
          </p:cNvSpPr>
          <p:nvPr>
            <p:ph sz="half" idx="2"/>
          </p:nvPr>
        </p:nvSpPr>
        <p:spPr>
          <a:xfrm>
            <a:off x="3570912" y="369871"/>
            <a:ext cx="8621088" cy="5866542"/>
          </a:xfrm>
        </p:spPr>
        <p:txBody>
          <a:bodyPr>
            <a:noAutofit/>
          </a:bodyPr>
          <a:lstStyle/>
          <a:p>
            <a:pPr marL="0" marR="0" lvl="0" indent="0" algn="just" rtl="1" fontAlgn="auto">
              <a:lnSpc>
                <a:spcPct val="170000"/>
              </a:lnSpc>
              <a:spcAft>
                <a:spcPts val="0"/>
              </a:spcAft>
              <a:buClrTx/>
              <a:buSzTx/>
              <a:buNone/>
              <a:tabLst/>
              <a:defRPr/>
            </a:pPr>
            <a:endParaRPr lang="ar-EG" sz="1800"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حيث يميل الناس إلى الاعتقاد بأن الفضاء الإلكتروني يشبه نوعا من الفضاء الخيالي الذي لا حدود له في الواقع، أو أنه فضاء لا يمكن التعامل معه بجدية كبيرة، ولا يخضع لنفس القواعد والمعايير التي يخضع لها العالم الحقيقي.</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يمكن أن نسمي ذلك مللا من الحفاظ على الخصوصية، لكن تزايد اعتمادنا على أجهزتنا الذكية ومواقع التواصل الاجتماعي قد أضفى على بعضنا نوعا من الكسل وعدم الاكتراث بأن نحفظ خصوصيتنا بشكل كامل.</a:t>
            </a:r>
          </a:p>
          <a:p>
            <a:pPr marL="0" marR="0" lvl="0" indent="0" algn="just" rtl="1" fontAlgn="auto">
              <a:lnSpc>
                <a:spcPct val="170000"/>
              </a:lnSpc>
              <a:spcAft>
                <a:spcPts val="0"/>
              </a:spcAft>
              <a:buClrTx/>
              <a:buSzTx/>
              <a:buNone/>
              <a:tabLst/>
              <a:defRPr/>
            </a:pPr>
            <a:r>
              <a:rPr lang="ar-EG" sz="1800" dirty="0">
                <a:solidFill>
                  <a:prstClr val="black"/>
                </a:solidFill>
                <a:latin typeface="Alexandria regular" pitchFamily="2" charset="-78"/>
                <a:cs typeface="Alexandria regular" pitchFamily="2" charset="-78"/>
              </a:rPr>
              <a:t>ونتيجة لذلك نجد أنه في الدورة الرابعة والعشرين لمجلس حقوق الإنسان في جنيف، قالت رئيسة حقوق الإنسان في الأمم المتحدة نافي </a:t>
            </a:r>
            <a:r>
              <a:rPr lang="ar-EG" sz="1800" dirty="0" err="1">
                <a:solidFill>
                  <a:prstClr val="black"/>
                </a:solidFill>
                <a:latin typeface="Alexandria regular" pitchFamily="2" charset="-78"/>
                <a:cs typeface="Alexandria regular" pitchFamily="2" charset="-78"/>
              </a:rPr>
              <a:t>بيلاي</a:t>
            </a:r>
            <a:r>
              <a:rPr lang="ar-EG" sz="1800" dirty="0">
                <a:solidFill>
                  <a:prstClr val="black"/>
                </a:solidFill>
                <a:latin typeface="Alexandria regular" pitchFamily="2" charset="-78"/>
                <a:cs typeface="Alexandria regular" pitchFamily="2" charset="-78"/>
              </a:rPr>
              <a:t>، في ملاحظاتها الافتتاحية، إنه في حين أن "تكنولوجيا الاتصالات الحديثة توفر أداة قوية للديمقراطية... </a:t>
            </a:r>
            <a:r>
              <a:rPr lang="ar-EG" sz="1800" dirty="0">
                <a:solidFill>
                  <a:srgbClr val="FF0000"/>
                </a:solidFill>
                <a:latin typeface="Alexandria regular" pitchFamily="2" charset="-78"/>
                <a:cs typeface="Alexandria regular" pitchFamily="2" charset="-78"/>
              </a:rPr>
              <a:t>فإنها أيضا أسهمت في إحداث ضبابية في الخطوط الفاصلة بين المجالين العام والخاص</a:t>
            </a:r>
            <a:r>
              <a:rPr lang="ar-EG" sz="1800" dirty="0">
                <a:solidFill>
                  <a:prstClr val="black"/>
                </a:solidFill>
                <a:latin typeface="Alexandria regular" pitchFamily="2" charset="-78"/>
                <a:cs typeface="Alexandria regular" pitchFamily="2" charset="-78"/>
              </a:rPr>
              <a:t>."</a:t>
            </a: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104C7E70-2F79-5242-47C8-D0A173591CF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id="{7355DF9A-0EEA-43C1-D071-1B9F690C0C65}"/>
              </a:ext>
            </a:extLst>
          </p:cNvPr>
          <p:cNvPicPr>
            <a:picLocks noChangeAspect="1"/>
          </p:cNvPicPr>
          <p:nvPr/>
        </p:nvPicPr>
        <p:blipFill>
          <a:blip r:embed="rId2"/>
          <a:stretch>
            <a:fillRect/>
          </a:stretch>
        </p:blipFill>
        <p:spPr>
          <a:xfrm>
            <a:off x="232881" y="369870"/>
            <a:ext cx="3105150" cy="5116530"/>
          </a:xfrm>
          <a:prstGeom prst="rect">
            <a:avLst/>
          </a:prstGeom>
        </p:spPr>
      </p:pic>
    </p:spTree>
    <p:extLst>
      <p:ext uri="{BB962C8B-B14F-4D97-AF65-F5344CB8AC3E}">
        <p14:creationId xmlns:p14="http://schemas.microsoft.com/office/powerpoint/2010/main" val="8450781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B4ACB1-6481-1ED2-C46F-4AED074E02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A760C3-B0DA-6CAF-F659-3015A00626E5}"/>
              </a:ext>
            </a:extLst>
          </p:cNvPr>
          <p:cNvSpPr/>
          <p:nvPr/>
        </p:nvSpPr>
        <p:spPr>
          <a:xfrm>
            <a:off x="431617" y="1711842"/>
            <a:ext cx="7448661" cy="4906466"/>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 الحقيقة أ</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ننا</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نعيش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في "عصر ذهبي للمراقبة والتتبع".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إذا كنت شخصا يرغب أي محقق في معرفة معلومات تخصك، مثل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تقاصيل</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سجلاتك المالية، وسجلاتك الصحية، وتاريخك على الإنترنت، أو تاريخ مكالماتك الهاتفية، فسيكون بإمكانه فعل ذلك بسهولة ويسر.</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وهذا في حد ذاته يشير إلى مصدر قلق أكبر على الخصوصية في عصر اختراقات الأمن الالكتروني، والخدمات الرقمية التي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تجعل معلوماتك البنكية وعناوينك مكشوفة.</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ومن الصعب للغاية أن تكون عصيا على المراقبة هذه الأيام.</a:t>
            </a: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366F5AEB-F151-FFF4-C01F-202A11263F1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F6B30D00-8343-EC8C-5E8A-C5000628FC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622350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A5575F-70F0-2EA2-FAAD-48586EE57455}"/>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4DF7AC80-099A-D3BA-07A4-AFD4F6558291}"/>
              </a:ext>
            </a:extLst>
          </p:cNvPr>
          <p:cNvSpPr>
            <a:spLocks noGrp="1"/>
          </p:cNvSpPr>
          <p:nvPr>
            <p:ph type="title"/>
          </p:nvPr>
        </p:nvSpPr>
        <p:spPr>
          <a:xfrm>
            <a:off x="5619964" y="1664413"/>
            <a:ext cx="6370833" cy="365760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 بين الحق في الخصوصية وحرية التعبير .. أي الحقين أولى بالحماية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حقيقة الأمر أن هذين الحقين يُعبران عن تعارض شديد بين مصلحتين؛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الأولى مصلحة الفرد والمجتمع في ضمان حرية الرأي والتعبير دون المساس بجوهرها أو مصادرتها.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والثانية، مصلحة الفرد في حماية الجانب غير المُعلن من حياته الخاصة وعدم استغلاله في الإساءة إليه.</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3" name="TextBox 2">
            <a:extLst>
              <a:ext uri="{FF2B5EF4-FFF2-40B4-BE49-F238E27FC236}">
                <a16:creationId xmlns:a16="http://schemas.microsoft.com/office/drawing/2014/main" id="{62762CC5-9E52-42DB-7F38-E7F00A15B24E}"/>
              </a:ext>
            </a:extLst>
          </p:cNvPr>
          <p:cNvSpPr txBox="1"/>
          <p:nvPr/>
        </p:nvSpPr>
        <p:spPr>
          <a:xfrm>
            <a:off x="5619964" y="232043"/>
            <a:ext cx="6097712" cy="120032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رابعا: حل التضارب بين حقي التعبير عن الرأي و الحق في الخصوصية.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(حق الخصوصية في مواجهة حرية الإعلام)</a:t>
            </a:r>
          </a:p>
        </p:txBody>
      </p:sp>
      <p:pic>
        <p:nvPicPr>
          <p:cNvPr id="4" name="Picture 3">
            <a:extLst>
              <a:ext uri="{FF2B5EF4-FFF2-40B4-BE49-F238E27FC236}">
                <a16:creationId xmlns:a16="http://schemas.microsoft.com/office/drawing/2014/main" id="{4E4AE89A-6BD0-9E6C-1989-AC2CD3BEAC0E}"/>
              </a:ext>
            </a:extLst>
          </p:cNvPr>
          <p:cNvPicPr>
            <a:picLocks noChangeAspect="1"/>
          </p:cNvPicPr>
          <p:nvPr/>
        </p:nvPicPr>
        <p:blipFill>
          <a:blip r:embed="rId2"/>
          <a:stretch>
            <a:fillRect/>
          </a:stretch>
        </p:blipFill>
        <p:spPr>
          <a:xfrm>
            <a:off x="1438480" y="1392759"/>
            <a:ext cx="3273836" cy="4072481"/>
          </a:xfrm>
          <a:prstGeom prst="rect">
            <a:avLst/>
          </a:prstGeom>
        </p:spPr>
      </p:pic>
    </p:spTree>
    <p:extLst>
      <p:ext uri="{BB962C8B-B14F-4D97-AF65-F5344CB8AC3E}">
        <p14:creationId xmlns:p14="http://schemas.microsoft.com/office/powerpoint/2010/main" val="39857010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89B8CE-CD80-DA26-DFA4-3489D6A63750}"/>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id="{B7191EAF-C21F-66DD-D10E-EEC2D3C1BEAC}"/>
              </a:ext>
            </a:extLst>
          </p:cNvPr>
          <p:cNvSpPr>
            <a:spLocks noGrp="1"/>
          </p:cNvSpPr>
          <p:nvPr>
            <p:ph sz="half" idx="2"/>
          </p:nvPr>
        </p:nvSpPr>
        <p:spPr>
          <a:xfrm>
            <a:off x="3570912" y="369871"/>
            <a:ext cx="8621088" cy="5455576"/>
          </a:xfrm>
        </p:spPr>
        <p:txBody>
          <a:bodyPr>
            <a:noAutofit/>
          </a:bodyPr>
          <a:lstStyle/>
          <a:p>
            <a:pPr marL="0" marR="0" lvl="0" indent="0" algn="just" rtl="1" fontAlgn="auto">
              <a:lnSpc>
                <a:spcPct val="170000"/>
              </a:lnSpc>
              <a:spcAft>
                <a:spcPts val="0"/>
              </a:spcAft>
              <a:buClrTx/>
              <a:buSzTx/>
              <a:buNone/>
              <a:tabLst/>
              <a:defRPr/>
            </a:pPr>
            <a:r>
              <a:rPr lang="ar-EG" sz="1800" dirty="0">
                <a:solidFill>
                  <a:prstClr val="black"/>
                </a:solidFill>
                <a:latin typeface="Alexandria regular" pitchFamily="2" charset="-78"/>
                <a:cs typeface="Alexandria regular" pitchFamily="2" charset="-78"/>
              </a:rPr>
              <a:t>قال</a:t>
            </a:r>
            <a:r>
              <a:rPr lang="fa-IR" sz="1800" dirty="0">
                <a:solidFill>
                  <a:prstClr val="black"/>
                </a:solidFill>
                <a:latin typeface="Alexandria regular" pitchFamily="2" charset="-78"/>
                <a:cs typeface="Alexandria regular" pitchFamily="2" charset="-78"/>
              </a:rPr>
              <a:t> فرانك لا رو، في الدورة الرابعة والعشرين لمجلس حقوق الإنسان في جنيف </a:t>
            </a:r>
            <a:r>
              <a:rPr lang="ar-EG" sz="1800" dirty="0">
                <a:solidFill>
                  <a:prstClr val="black"/>
                </a:solidFill>
                <a:latin typeface="Alexandria regular" pitchFamily="2" charset="-78"/>
                <a:cs typeface="Alexandria regular" pitchFamily="2" charset="-78"/>
              </a:rPr>
              <a:t>وفرانك هو مقرر الأمم المتحدة </a:t>
            </a:r>
            <a:r>
              <a:rPr lang="fa-IR" sz="1800" dirty="0">
                <a:solidFill>
                  <a:prstClr val="black"/>
                </a:solidFill>
                <a:latin typeface="Alexandria regular" pitchFamily="2" charset="-78"/>
                <a:cs typeface="Alexandria regular" pitchFamily="2" charset="-78"/>
              </a:rPr>
              <a:t>المعني بتعزيز وحماية الحق في حرية الرأي والتعبير، تأكيد أحد الأسس الرئيسية للتقرير الذي قدمه إلى المجلس في وقت سابق من هذا العام: </a:t>
            </a:r>
            <a:r>
              <a:rPr lang="fa-IR" sz="1800" u="sng" dirty="0">
                <a:solidFill>
                  <a:prstClr val="black"/>
                </a:solidFill>
                <a:latin typeface="Alexandria regular" pitchFamily="2" charset="-78"/>
                <a:cs typeface="Alexandria regular" pitchFamily="2" charset="-78"/>
              </a:rPr>
              <a:t>الخصوصية وحرية التعبير مترابطتان وتعتمد كل منهما على الأخرى</a:t>
            </a:r>
            <a:r>
              <a:rPr lang="fa-IR" sz="1800" dirty="0">
                <a:solidFill>
                  <a:prstClr val="black"/>
                </a:solidFill>
                <a:latin typeface="Alexandria regular" pitchFamily="2" charset="-78"/>
                <a:cs typeface="Alexandria regular" pitchFamily="2" charset="-78"/>
              </a:rPr>
              <a:t>؛ ويمكن لانتهاك إحداهما أن يكون سبباً لانتهاك الأخرى ونتيجة له.</a:t>
            </a:r>
            <a:r>
              <a:rPr lang="ar-EG" sz="1800" dirty="0">
                <a:solidFill>
                  <a:prstClr val="black"/>
                </a:solidFill>
                <a:latin typeface="Alexandria regular" pitchFamily="2" charset="-78"/>
                <a:cs typeface="Alexandria regular" pitchFamily="2" charset="-78"/>
              </a:rPr>
              <a:t> </a:t>
            </a:r>
            <a:r>
              <a:rPr lang="ar-EG" sz="1800" dirty="0">
                <a:solidFill>
                  <a:srgbClr val="FF0000"/>
                </a:solidFill>
                <a:latin typeface="Alexandria regular" pitchFamily="2" charset="-78"/>
                <a:cs typeface="Alexandria regular" pitchFamily="2" charset="-78"/>
              </a:rPr>
              <a:t>فلا يمكن ممارسة أحدهما مع تجاهل الحق الأخر.</a:t>
            </a:r>
          </a:p>
          <a:p>
            <a:pPr marL="0" marR="0" lvl="0" indent="0" algn="just" defTabSz="914400" rtl="1" eaLnBrk="1" fontAlgn="auto" latinLnBrk="0" hangingPunct="1">
              <a:lnSpc>
                <a:spcPct val="150000"/>
              </a:lnSpc>
              <a:spcBef>
                <a:spcPts val="0"/>
              </a:spcBef>
              <a:spcAft>
                <a:spcPts val="0"/>
              </a:spcAft>
              <a:buClrTx/>
              <a:buSzTx/>
              <a:buNone/>
              <a:tabLst/>
              <a:defRPr/>
            </a:pPr>
            <a:endParaRPr lang="ar-EG" sz="1800"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None/>
              <a:tabLst/>
              <a:defRPr/>
            </a:pPr>
            <a:r>
              <a:rPr lang="ar-EG" sz="1800" dirty="0">
                <a:solidFill>
                  <a:prstClr val="black"/>
                </a:solidFill>
                <a:latin typeface="Alexandria regular" pitchFamily="2" charset="-78"/>
                <a:cs typeface="Alexandria regular" pitchFamily="2" charset="-78"/>
              </a:rPr>
              <a:t>و</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يمكن بناء مفهوم الحق في الخصوصية وفقا لـ 3 عناصر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السرية والعزلة والتخفي،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فيكون للشخص الحق في الحماية ضد التدخل في الحياة الخاصة وشؤون العائلة بوسائل مادية مباشرة أو عن طريق نشر المعلومات في صورة غير مادية،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بحيث لا تكون الشؤون الخاصة بالفرد محلا للحق في الإعلام بالنسبة للآخرين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مما يستتبع معه عدم استغلال الآخرين لتلك المعلومات بالنشر أو التشهير</a:t>
            </a:r>
          </a:p>
          <a:p>
            <a:pPr marL="0" marR="0" lvl="0" indent="0" algn="just" rtl="1" fontAlgn="auto">
              <a:lnSpc>
                <a:spcPct val="170000"/>
              </a:lnSpc>
              <a:spcAft>
                <a:spcPts val="0"/>
              </a:spcAft>
              <a:buClrTx/>
              <a:buSzTx/>
              <a:buNone/>
              <a:tabLst/>
              <a:defRPr/>
            </a:pPr>
            <a:endParaRPr lang="en-US" sz="1800" dirty="0">
              <a:solidFill>
                <a:srgbClr val="FF0000"/>
              </a:solidFill>
              <a:latin typeface="Alexandria regular" pitchFamily="2" charset="-78"/>
              <a:cs typeface="Alexandria regular" pitchFamily="2" charset="-78"/>
            </a:endParaRP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DCF33E83-3566-B27A-ACBB-EFE570A2F0D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id="{CB3F366A-2E0F-BC7E-DCA0-50C86B356BDC}"/>
              </a:ext>
            </a:extLst>
          </p:cNvPr>
          <p:cNvPicPr>
            <a:picLocks noChangeAspect="1"/>
          </p:cNvPicPr>
          <p:nvPr/>
        </p:nvPicPr>
        <p:blipFill>
          <a:blip r:embed="rId2"/>
          <a:stretch>
            <a:fillRect/>
          </a:stretch>
        </p:blipFill>
        <p:spPr>
          <a:xfrm>
            <a:off x="530832" y="616450"/>
            <a:ext cx="2417852" cy="5116530"/>
          </a:xfrm>
          <a:prstGeom prst="rect">
            <a:avLst/>
          </a:prstGeom>
        </p:spPr>
      </p:pic>
    </p:spTree>
    <p:extLst>
      <p:ext uri="{BB962C8B-B14F-4D97-AF65-F5344CB8AC3E}">
        <p14:creationId xmlns:p14="http://schemas.microsoft.com/office/powerpoint/2010/main" val="8995125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BD812B0-34F5-0141-E7E3-D0B685364778}"/>
              </a:ext>
            </a:extLst>
          </p:cNvPr>
          <p:cNvSpPr txBox="1"/>
          <p:nvPr/>
        </p:nvSpPr>
        <p:spPr>
          <a:xfrm>
            <a:off x="3369925" y="1078787"/>
            <a:ext cx="8722758" cy="5640512"/>
          </a:xfrm>
          <a:prstGeom prst="rect">
            <a:avLst/>
          </a:prstGeom>
        </p:spPr>
        <p:txBody>
          <a:bodyPr vert="horz" lIns="91440" tIns="45720" rIns="91440" bIns="45720" rtlCol="0">
            <a:normAutofit lnSpcReduction="10000"/>
          </a:bodyPr>
          <a:lstStyle/>
          <a:p>
            <a:pPr marL="285750" indent="-285750" algn="just" rtl="1">
              <a:lnSpc>
                <a:spcPct val="160000"/>
              </a:lnSpc>
              <a:spcBef>
                <a:spcPts val="1000"/>
              </a:spcBef>
              <a:buFont typeface="Arial" panose="020B0604020202020204" pitchFamily="34" charset="0"/>
              <a:buChar char="•"/>
            </a:pPr>
            <a:r>
              <a:rPr lang="ar-EG" dirty="0">
                <a:solidFill>
                  <a:prstClr val="black"/>
                </a:solidFill>
                <a:latin typeface="Alexandria regular" pitchFamily="2" charset="-78"/>
                <a:cs typeface="Alexandria regular" pitchFamily="2" charset="-78"/>
              </a:rPr>
              <a:t>فبشكل عام انتهاكا للحق  في الخصوصيّة ما يلي</a:t>
            </a:r>
          </a:p>
          <a:p>
            <a:pPr marL="285750" indent="-285750" algn="just" rtl="1">
              <a:lnSpc>
                <a:spcPct val="160000"/>
              </a:lnSpc>
              <a:spcBef>
                <a:spcPts val="1000"/>
              </a:spcBef>
              <a:buFont typeface="Arial" panose="020B0604020202020204" pitchFamily="34" charset="0"/>
              <a:buChar char="•"/>
            </a:pPr>
            <a:r>
              <a:rPr lang="ar-EG" dirty="0">
                <a:solidFill>
                  <a:prstClr val="black"/>
                </a:solidFill>
                <a:latin typeface="Alexandria regular" pitchFamily="2" charset="-78"/>
                <a:cs typeface="Alexandria regular" pitchFamily="2" charset="-78"/>
              </a:rPr>
              <a:t>تصوير شخص وهو في الحيّز الخاصّ به؛</a:t>
            </a:r>
          </a:p>
          <a:p>
            <a:pPr marL="285750" indent="-285750" algn="just" rtl="1">
              <a:lnSpc>
                <a:spcPct val="160000"/>
              </a:lnSpc>
              <a:spcBef>
                <a:spcPts val="1000"/>
              </a:spcBef>
              <a:buFont typeface="Arial" panose="020B0604020202020204" pitchFamily="34" charset="0"/>
              <a:buChar char="•"/>
            </a:pPr>
            <a:r>
              <a:rPr lang="ar-EG" dirty="0">
                <a:solidFill>
                  <a:prstClr val="black"/>
                </a:solidFill>
                <a:latin typeface="Alexandria regular" pitchFamily="2" charset="-78"/>
                <a:cs typeface="Alexandria regular" pitchFamily="2" charset="-78"/>
              </a:rPr>
              <a:t>نشر صورة شخص على الملأ بحيث قد يؤدّي النشر إلى إهانة الشخص أو تحقيره؛</a:t>
            </a:r>
          </a:p>
          <a:p>
            <a:pPr marL="285750" indent="-285750" algn="just" rtl="1">
              <a:lnSpc>
                <a:spcPct val="160000"/>
              </a:lnSpc>
              <a:spcBef>
                <a:spcPts val="1000"/>
              </a:spcBef>
              <a:buFont typeface="Arial" panose="020B0604020202020204" pitchFamily="34" charset="0"/>
              <a:buChar char="•"/>
            </a:pPr>
            <a:r>
              <a:rPr lang="ar-EG" dirty="0">
                <a:solidFill>
                  <a:prstClr val="black"/>
                </a:solidFill>
                <a:latin typeface="Alexandria regular" pitchFamily="2" charset="-78"/>
                <a:cs typeface="Alexandria regular" pitchFamily="2" charset="-78"/>
              </a:rPr>
              <a:t>نسخ محتوى رسالة أو نصّ آخر غير مخصّص للنشر او استخدام محتواه بدون إذن المُرسَل إليه أو كاتب النص؛</a:t>
            </a:r>
          </a:p>
          <a:p>
            <a:pPr marL="285750" indent="-285750" algn="just" rtl="1">
              <a:lnSpc>
                <a:spcPct val="160000"/>
              </a:lnSpc>
              <a:spcBef>
                <a:spcPts val="1000"/>
              </a:spcBef>
              <a:buFont typeface="Arial" panose="020B0604020202020204" pitchFamily="34" charset="0"/>
              <a:buChar char="•"/>
            </a:pPr>
            <a:r>
              <a:rPr lang="ar-EG" dirty="0">
                <a:solidFill>
                  <a:prstClr val="black"/>
                </a:solidFill>
                <a:latin typeface="Alexandria regular" pitchFamily="2" charset="-78"/>
                <a:cs typeface="Alexandria regular" pitchFamily="2" charset="-78"/>
              </a:rPr>
              <a:t>استخدام اسم شخص ما، أو كنيته، أو صورته أو صوته لهدف الربح؛</a:t>
            </a:r>
          </a:p>
          <a:p>
            <a:pPr marL="285750" indent="-285750" algn="just" rtl="1">
              <a:lnSpc>
                <a:spcPct val="160000"/>
              </a:lnSpc>
              <a:spcBef>
                <a:spcPts val="1000"/>
              </a:spcBef>
              <a:buFont typeface="Arial" panose="020B0604020202020204" pitchFamily="34" charset="0"/>
              <a:buChar char="•"/>
            </a:pPr>
            <a:r>
              <a:rPr lang="ar-EG" dirty="0">
                <a:solidFill>
                  <a:prstClr val="black"/>
                </a:solidFill>
                <a:latin typeface="Alexandria regular" pitchFamily="2" charset="-78"/>
                <a:cs typeface="Alexandria regular" pitchFamily="2" charset="-78"/>
              </a:rPr>
              <a:t>استخدام معلومة عن الشؤون الخاصّة لشخص ما أو نقلها إلى الآخرين بخلاف الهدف الذي مُنحت من أجله هذه المعلومة؛</a:t>
            </a:r>
          </a:p>
          <a:p>
            <a:pPr marL="285750" indent="-285750" algn="just" rtl="1">
              <a:lnSpc>
                <a:spcPct val="160000"/>
              </a:lnSpc>
              <a:spcBef>
                <a:spcPts val="1000"/>
              </a:spcBef>
              <a:buFont typeface="Arial" panose="020B0604020202020204" pitchFamily="34" charset="0"/>
              <a:buChar char="•"/>
            </a:pPr>
            <a:r>
              <a:rPr lang="ar-EG" dirty="0">
                <a:solidFill>
                  <a:prstClr val="black"/>
                </a:solidFill>
                <a:latin typeface="Alexandria regular" pitchFamily="2" charset="-78"/>
                <a:cs typeface="Alexandria regular" pitchFamily="2" charset="-78"/>
              </a:rPr>
              <a:t>نشر أو تسليم شأن ما تمّ الحصول عليه من خلال اختراق الخصوصيّة؛</a:t>
            </a:r>
          </a:p>
          <a:p>
            <a:pPr marL="285750" indent="-285750" algn="just" rtl="1">
              <a:lnSpc>
                <a:spcPct val="160000"/>
              </a:lnSpc>
              <a:spcBef>
                <a:spcPts val="1000"/>
              </a:spcBef>
              <a:buFont typeface="Arial" panose="020B0604020202020204" pitchFamily="34" charset="0"/>
              <a:buChar char="•"/>
            </a:pPr>
            <a:r>
              <a:rPr lang="ar-EG" dirty="0">
                <a:solidFill>
                  <a:prstClr val="black"/>
                </a:solidFill>
                <a:latin typeface="Alexandria regular" pitchFamily="2" charset="-78"/>
                <a:cs typeface="Alexandria regular" pitchFamily="2" charset="-78"/>
              </a:rPr>
              <a:t>نشر شأن ما يتعلّق بخصوصيّة الحياة الخاصّة لشخص ما، بما في ذلك ماضيه الجنسيّ أو حالته الصحيّة أو سلوكه في الحيّز الخاص.</a:t>
            </a:r>
          </a:p>
        </p:txBody>
      </p:sp>
      <p:pic>
        <p:nvPicPr>
          <p:cNvPr id="2" name="Picture 1">
            <a:extLst>
              <a:ext uri="{FF2B5EF4-FFF2-40B4-BE49-F238E27FC236}">
                <a16:creationId xmlns:a16="http://schemas.microsoft.com/office/drawing/2014/main" id="{906B98AD-DDAC-4019-8123-B656EBFB1637}"/>
              </a:ext>
            </a:extLst>
          </p:cNvPr>
          <p:cNvPicPr>
            <a:picLocks noChangeAspect="1"/>
          </p:cNvPicPr>
          <p:nvPr/>
        </p:nvPicPr>
        <p:blipFill>
          <a:blip r:embed="rId2"/>
          <a:stretch>
            <a:fillRect/>
          </a:stretch>
        </p:blipFill>
        <p:spPr>
          <a:xfrm>
            <a:off x="553627" y="1828801"/>
            <a:ext cx="2495550" cy="3719244"/>
          </a:xfrm>
          <a:prstGeom prst="rect">
            <a:avLst/>
          </a:prstGeom>
        </p:spPr>
      </p:pic>
    </p:spTree>
    <p:extLst>
      <p:ext uri="{BB962C8B-B14F-4D97-AF65-F5344CB8AC3E}">
        <p14:creationId xmlns:p14="http://schemas.microsoft.com/office/powerpoint/2010/main" val="22967356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7BE8B5-0ADC-C23C-8BDB-937F7B651E2D}"/>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88EC0A8-D35C-5CD0-09BD-0EBCA775D95C}"/>
              </a:ext>
            </a:extLst>
          </p:cNvPr>
          <p:cNvSpPr>
            <a:spLocks noGrp="1"/>
          </p:cNvSpPr>
          <p:nvPr>
            <p:ph type="title"/>
          </p:nvPr>
        </p:nvSpPr>
        <p:spPr>
          <a:xfrm>
            <a:off x="1376737" y="421240"/>
            <a:ext cx="10614061" cy="6010382"/>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في أحدي البرامج قامت أحد المذيعات بعرض فيديو تم تصويره لفتاه تتعرض للتحرش </a:t>
            </a:r>
            <a:r>
              <a:rPr lang="ar-EG" sz="1800" dirty="0">
                <a:solidFill>
                  <a:prstClr val="black"/>
                </a:solidFill>
                <a:latin typeface="Alexandria regular" pitchFamily="2" charset="-78"/>
                <a:ea typeface="+mn-ea"/>
                <a:cs typeface="Alexandria regular" pitchFamily="2" charset="-78"/>
              </a:rPr>
              <a:t>في أحد الأماكن وقد أعلنت المذيعة عن شخصية هذه الفتاة – دون إذن منها-  وكذلك شخصية الجان. فهل يعد ذلك من قبيل حرية الرأي أم يعد انتهاكا لحق الفتاة في الخصوصية. </a:t>
            </a:r>
            <a:br>
              <a:rPr lang="ar-EG" sz="1800" dirty="0">
                <a:solidFill>
                  <a:prstClr val="black"/>
                </a:solidFill>
                <a:latin typeface="Alexandria regular" pitchFamily="2" charset="-78"/>
                <a:ea typeface="+mn-ea"/>
                <a:cs typeface="Alexandria regular" pitchFamily="2" charset="-78"/>
              </a:rPr>
            </a:br>
            <a:br>
              <a:rPr lang="ar-EG" sz="1800" dirty="0">
                <a:solidFill>
                  <a:prstClr val="black"/>
                </a:solidFill>
                <a:latin typeface="Alexandria regular" pitchFamily="2" charset="-78"/>
                <a:ea typeface="+mn-ea"/>
                <a:cs typeface="Alexandria regular" pitchFamily="2" charset="-78"/>
              </a:rPr>
            </a:br>
            <a:r>
              <a:rPr lang="ar-EG" sz="1800" dirty="0">
                <a:solidFill>
                  <a:prstClr val="black"/>
                </a:solidFill>
                <a:latin typeface="Alexandria regular" pitchFamily="2" charset="-78"/>
                <a:ea typeface="+mn-ea"/>
                <a:cs typeface="Alexandria regular" pitchFamily="2" charset="-78"/>
              </a:rPr>
              <a:t>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ولفض ذلك الاشتباك ووضع الحدود الفاصلة يتعين على الصحفي أو الإعلامي أثناء استغلاله مساحة الرأي خاصته في نشر معلومات حول الحياة الشخصية للأفراد أن يتأكد بشكل واضح من الإجابة على عدد من الأسئلة يستطيع من خلالها أن يُحدد إذا ما كانت عملية النشر تنطوي على انتهاك لخصوصية الأفراد أم ممارسة ديمقراطية لأحد أشكال حرية التعبير.</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هل تتعلق المادة (المعلومات أو الصور ..) المستهدف نشرها بالمصلحة العامة أو المجال العام؟</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هل الضحية شخصية عامة؟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هل حدثت الواقعة في مكان عام؟</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هل وافقت الضحية على النشر؟</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هل كان من الضروري الكشف عن هوية الضحية؟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 هو الدافع وراء نشر تلك المادة؟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هذه الأسئلة تُشكِّل في </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مجملها مجموعة المعايير التي يتعين على الصحفيين والإعلاميين أن </a:t>
            </a:r>
            <a:r>
              <a:rPr kumimoji="0" lang="ar-EG" sz="1800" i="0" u="none" strike="noStrike" kern="1200" cap="none" spc="0" normalizeH="0" baseline="0" noProof="0" dirty="0" err="1">
                <a:ln>
                  <a:noFill/>
                </a:ln>
                <a:solidFill>
                  <a:srgbClr val="FF0000"/>
                </a:solidFill>
                <a:effectLst/>
                <a:uLnTx/>
                <a:uFillTx/>
                <a:latin typeface="Alexandria regular" pitchFamily="2" charset="-78"/>
                <a:ea typeface="+mn-ea"/>
                <a:cs typeface="Alexandria regular" pitchFamily="2" charset="-78"/>
              </a:rPr>
              <a:t>يتقفوها</a:t>
            </a:r>
            <a:r>
              <a:rPr kumimoji="0" lang="ar-EG" sz="180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 في حال تناول الحياة الخاصة للأفراد،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وتخطي هذه المعايير يُعتبر إساءة لاستعمال حرية التعبير، ومن ثم فإن التقييد وجبر الضرر يكون واجبًا لحماية حق الأفراد في حماية خصوصياتهم.</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Tree>
    <p:extLst>
      <p:ext uri="{BB962C8B-B14F-4D97-AF65-F5344CB8AC3E}">
        <p14:creationId xmlns:p14="http://schemas.microsoft.com/office/powerpoint/2010/main" val="25345160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C91A9C-CAB4-7D59-3C92-76E4974F26C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818A34F2-EEB9-A8D5-3EFC-4F01EC5BD3B9}"/>
              </a:ext>
            </a:extLst>
          </p:cNvPr>
          <p:cNvSpPr>
            <a:spLocks noGrp="1"/>
          </p:cNvSpPr>
          <p:nvPr>
            <p:ph type="title"/>
          </p:nvPr>
        </p:nvSpPr>
        <p:spPr>
          <a:xfrm>
            <a:off x="5619964" y="1664413"/>
            <a:ext cx="6370833" cy="3657600"/>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8" name="Picture 7">
            <a:extLst>
              <a:ext uri="{FF2B5EF4-FFF2-40B4-BE49-F238E27FC236}">
                <a16:creationId xmlns:a16="http://schemas.microsoft.com/office/drawing/2014/main" id="{B1A66303-A809-734D-8134-0CB52BE73871}"/>
              </a:ext>
            </a:extLst>
          </p:cNvPr>
          <p:cNvPicPr>
            <a:picLocks noChangeAspect="1"/>
          </p:cNvPicPr>
          <p:nvPr/>
        </p:nvPicPr>
        <p:blipFill>
          <a:blip r:embed="rId2"/>
          <a:stretch>
            <a:fillRect/>
          </a:stretch>
        </p:blipFill>
        <p:spPr>
          <a:xfrm>
            <a:off x="721763" y="1664413"/>
            <a:ext cx="4692718" cy="3657600"/>
          </a:xfrm>
          <a:prstGeom prst="rect">
            <a:avLst/>
          </a:prstGeom>
        </p:spPr>
      </p:pic>
      <p:sp>
        <p:nvSpPr>
          <p:cNvPr id="3" name="TextBox 2">
            <a:extLst>
              <a:ext uri="{FF2B5EF4-FFF2-40B4-BE49-F238E27FC236}">
                <a16:creationId xmlns:a16="http://schemas.microsoft.com/office/drawing/2014/main" id="{8F2EE77C-ED49-EE11-E8D0-896E414B4631}"/>
              </a:ext>
            </a:extLst>
          </p:cNvPr>
          <p:cNvSpPr txBox="1"/>
          <p:nvPr/>
        </p:nvSpPr>
        <p:spPr>
          <a:xfrm>
            <a:off x="5671335" y="3043776"/>
            <a:ext cx="6097712" cy="1707519"/>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ولكن ماذا لو كانت الشخصية المنشور حولها شخصية عامة هل يجوز في هذه الحالة نشر البيانات و المعلومات و الصور التي قد تدخل في نطاق حياتها الخاصة؟</a:t>
            </a: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34166026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184C45-930B-B464-DC45-104925299739}"/>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82E277A-BB8E-F65E-3D66-B7B915D34D49}"/>
              </a:ext>
            </a:extLst>
          </p:cNvPr>
          <p:cNvSpPr>
            <a:spLocks noGrp="1"/>
          </p:cNvSpPr>
          <p:nvPr>
            <p:ph type="title"/>
          </p:nvPr>
        </p:nvSpPr>
        <p:spPr>
          <a:xfrm>
            <a:off x="5619964" y="1664413"/>
            <a:ext cx="6370833" cy="3657600"/>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3" name="TextBox 2">
            <a:extLst>
              <a:ext uri="{FF2B5EF4-FFF2-40B4-BE49-F238E27FC236}">
                <a16:creationId xmlns:a16="http://schemas.microsoft.com/office/drawing/2014/main" id="{CE4ABEDF-F5F2-F2F3-9C89-96603D9FC274}"/>
              </a:ext>
            </a:extLst>
          </p:cNvPr>
          <p:cNvSpPr txBox="1"/>
          <p:nvPr/>
        </p:nvSpPr>
        <p:spPr>
          <a:xfrm>
            <a:off x="554804" y="220856"/>
            <a:ext cx="11435993" cy="6278001"/>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ونعرض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قضية التي </a:t>
            </a:r>
            <a:r>
              <a:rPr kumimoji="0" lang="fa-IR"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عُرِضَت على المحكمة الأوروبية لحقوق الإنسان، والتي أثارت من خلالها الأميرة “كارولين”، أميرة “موناكو”، نفس التساؤل بشكل واضح؛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هل حماية الحق في الخصوصية أولى أم الحق في حرية التعبير؟.. وذلك حينما تقدمت بشكوى تُفيد بأن؛ </a:t>
            </a:r>
            <a:r>
              <a:rPr kumimoji="0" lang="fa-IR"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مصوري المشاهير</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الذين يعملون لدى عدد من المجلات الألمانية قد </a:t>
            </a:r>
            <a:r>
              <a:rPr kumimoji="0" lang="fa-IR"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التقطوا صورًا لها أثناء انشغالها بمجموعة مختلفة من الأنشطة اليومية</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بما في ذلك تناول الطعام في أحد المطاعم وركوب الخيل والتجديف، واللعب مع أطفالها، والتسوق، والتزلج، وتقبيل رفيقها. </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j-ea"/>
                <a:cs typeface="Alexandria regular" pitchFamily="2" charset="-78"/>
              </a:rPr>
              <a:t>وجاء في قرار المحكمة  الأوروبية أن التقاط الصور ونشرها هو قضية تتخِذُ فيها حماية حقوق الفرد وسمعته أهمية خاصة، حيث أنها ﻻ تتعلق بنشر ” أفكار” وإنما بنشر صور تحتوي على ” معلومات شخصية ” بل شديدة الخصوصية عن ذلك الشخص، وعلاوة على ذلك؛ فإن الصور التي نُشِرَت في صحافة الفضائح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j-ea"/>
                <a:cs typeface="Alexandria regular" pitchFamily="2" charset="-78"/>
              </a:rPr>
              <a:t>التُقطَت في جو من المضايقة ولِّد في الأشخاص الذين يطاردهم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j-ea"/>
                <a:cs typeface="Alexandria regular" pitchFamily="2" charset="-78"/>
              </a:rPr>
              <a:t>الباباراتزى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j-ea"/>
                <a:cs typeface="Alexandria regular" pitchFamily="2" charset="-78"/>
              </a:rPr>
              <a:t> شعورًا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j-ea"/>
                <a:cs typeface="Alexandria regular" pitchFamily="2" charset="-78"/>
              </a:rPr>
              <a:t>باﻻنتهاك</a:t>
            </a:r>
            <a:r>
              <a:rPr lang="ar-EG" dirty="0">
                <a:solidFill>
                  <a:prstClr val="black"/>
                </a:solidFill>
                <a:latin typeface="Alexandria regular" pitchFamily="2" charset="-78"/>
                <a:ea typeface="+mj-ea"/>
                <a:cs typeface="Alexandria regular" pitchFamily="2" charset="-78"/>
              </a:rPr>
              <a:t>.</a:t>
            </a:r>
            <a:br>
              <a:rPr kumimoji="0" lang="ar-EG" sz="1800" b="0" i="0" u="none" strike="noStrike" kern="1200" cap="none" spc="0" normalizeH="0" baseline="0" noProof="0" dirty="0">
                <a:ln>
                  <a:noFill/>
                </a:ln>
                <a:solidFill>
                  <a:prstClr val="black"/>
                </a:solidFill>
                <a:effectLst/>
                <a:uLnTx/>
                <a:uFillTx/>
                <a:latin typeface="Alexandria regular" pitchFamily="2" charset="-78"/>
                <a:ea typeface="+mj-ea"/>
                <a:cs typeface="Alexandria regular" pitchFamily="2" charset="-78"/>
              </a:rPr>
            </a:br>
            <a:r>
              <a:rPr kumimoji="0" lang="ar-EG" sz="1800" b="0" i="0" u="none" strike="noStrike" kern="1200" cap="none" spc="0" normalizeH="0" baseline="0" noProof="0" dirty="0">
                <a:ln>
                  <a:noFill/>
                </a:ln>
                <a:solidFill>
                  <a:prstClr val="black"/>
                </a:solidFill>
                <a:effectLst/>
                <a:uLnTx/>
                <a:uFillTx/>
                <a:latin typeface="Alexandria regular" pitchFamily="2" charset="-78"/>
                <a:ea typeface="+mj-ea"/>
                <a:cs typeface="Alexandria regular" pitchFamily="2" charset="-78"/>
              </a:rPr>
              <a:t>وصرَّحت المحكمة أن العامل الجوهري في الموازنة بين حماية الحياة الخاصة وحماية حرية التعبير،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j-ea"/>
                <a:cs typeface="Alexandria regular" pitchFamily="2" charset="-78"/>
              </a:rPr>
              <a:t> تتمثل في الإسهام الذي تُقِدمُه الصور والمقالات المنشورة لموضوع يُفيد المصلحة العامة،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j-ea"/>
                <a:cs typeface="Alexandria regular" pitchFamily="2" charset="-78"/>
              </a:rPr>
              <a:t>فقد قررت المحكمة أن صور الأميرة كانت ذات طبيعة خاصة تمامًا، و -أيضًا- لم تُلتَقط بمعرفتها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j-ea"/>
                <a:cs typeface="Alexandria regular" pitchFamily="2" charset="-78"/>
              </a:rPr>
              <a:t> أو رضاها. بل خِلسة في بعض الأحيان، وهكذا لم تقدم هذه الصور أي إسهام لموضوع ذي مصلحة عامة. على اعتبار أن الأميرة لم تكن منخرطة في مناسبة رسمية، والصور والمقالات تتعلق حصرًا بحياتها الشخصية.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4" name="Picture 3">
            <a:extLst>
              <a:ext uri="{FF2B5EF4-FFF2-40B4-BE49-F238E27FC236}">
                <a16:creationId xmlns:a16="http://schemas.microsoft.com/office/drawing/2014/main" id="{5D138F2B-78C1-D07A-79CA-D828998F70FC}"/>
              </a:ext>
            </a:extLst>
          </p:cNvPr>
          <p:cNvPicPr>
            <a:picLocks noChangeAspect="1"/>
          </p:cNvPicPr>
          <p:nvPr/>
        </p:nvPicPr>
        <p:blipFill>
          <a:blip r:embed="rId2"/>
          <a:stretch>
            <a:fillRect/>
          </a:stretch>
        </p:blipFill>
        <p:spPr>
          <a:xfrm>
            <a:off x="554804" y="3163182"/>
            <a:ext cx="1684775" cy="1952516"/>
          </a:xfrm>
          <a:prstGeom prst="rect">
            <a:avLst/>
          </a:prstGeom>
        </p:spPr>
      </p:pic>
    </p:spTree>
    <p:extLst>
      <p:ext uri="{BB962C8B-B14F-4D97-AF65-F5344CB8AC3E}">
        <p14:creationId xmlns:p14="http://schemas.microsoft.com/office/powerpoint/2010/main" val="327916599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6B2AF7-5488-FB16-E131-543C7FD69B89}"/>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914CFCAE-E340-8A4B-CA6F-D7F00663569D}"/>
              </a:ext>
            </a:extLst>
          </p:cNvPr>
          <p:cNvSpPr>
            <a:spLocks noGrp="1"/>
          </p:cNvSpPr>
          <p:nvPr>
            <p:ph type="title"/>
          </p:nvPr>
        </p:nvSpPr>
        <p:spPr>
          <a:xfrm>
            <a:off x="5619964" y="1664413"/>
            <a:ext cx="6370833" cy="365760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8" name="Picture 7">
            <a:extLst>
              <a:ext uri="{FF2B5EF4-FFF2-40B4-BE49-F238E27FC236}">
                <a16:creationId xmlns:a16="http://schemas.microsoft.com/office/drawing/2014/main" id="{76C3A67F-B83B-52E8-A6AB-F5110AAC5827}"/>
              </a:ext>
            </a:extLst>
          </p:cNvPr>
          <p:cNvPicPr>
            <a:picLocks noChangeAspect="1"/>
          </p:cNvPicPr>
          <p:nvPr/>
        </p:nvPicPr>
        <p:blipFill>
          <a:blip r:embed="rId2"/>
          <a:stretch>
            <a:fillRect/>
          </a:stretch>
        </p:blipFill>
        <p:spPr>
          <a:xfrm>
            <a:off x="721763" y="1664413"/>
            <a:ext cx="4692718" cy="3657600"/>
          </a:xfrm>
          <a:prstGeom prst="rect">
            <a:avLst/>
          </a:prstGeom>
        </p:spPr>
      </p:pic>
      <p:sp>
        <p:nvSpPr>
          <p:cNvPr id="3" name="TextBox 2">
            <a:extLst>
              <a:ext uri="{FF2B5EF4-FFF2-40B4-BE49-F238E27FC236}">
                <a16:creationId xmlns:a16="http://schemas.microsoft.com/office/drawing/2014/main" id="{D5ABFCE7-C609-6BDA-0AB3-0411D95C4301}"/>
              </a:ext>
            </a:extLst>
          </p:cNvPr>
          <p:cNvSpPr txBox="1"/>
          <p:nvPr/>
        </p:nvSpPr>
        <p:spPr>
          <a:xfrm>
            <a:off x="5893085" y="710950"/>
            <a:ext cx="6097712" cy="4482637"/>
          </a:xfrm>
          <a:prstGeom prst="rect">
            <a:avLst/>
          </a:prstGeom>
          <a:noFill/>
        </p:spPr>
        <p:txBody>
          <a:bodyPr wrap="square">
            <a:spAutoFit/>
          </a:bodyPr>
          <a:lstStyle/>
          <a:p>
            <a:pPr algn="just" rtl="1">
              <a:lnSpc>
                <a:spcPct val="150000"/>
              </a:lnSpc>
            </a:pPr>
            <a:r>
              <a:rPr lang="ar-EG" sz="1600" dirty="0">
                <a:latin typeface="Alexandria regular" pitchFamily="2" charset="-78"/>
                <a:cs typeface="Alexandria regular" pitchFamily="2" charset="-78"/>
              </a:rPr>
              <a:t>وبذلك فإن </a:t>
            </a:r>
            <a:r>
              <a:rPr lang="fa-IR" sz="1600" dirty="0">
                <a:latin typeface="Alexandria regular" pitchFamily="2" charset="-78"/>
                <a:cs typeface="Alexandria regular" pitchFamily="2" charset="-78"/>
              </a:rPr>
              <a:t>أن المحكمة قد أوجدت تفريقًا بين كلا الحقين خصوصًا بين ممارسة حق التعبير عن الرأي والرقابة الشعبية كأحد أنواعه وبين ملاحقة التفاصيل الدقيقة عن الحياة الشخصية للأشخاص.</a:t>
            </a:r>
            <a:endParaRPr lang="ar-EG" sz="1600" dirty="0">
              <a:latin typeface="Alexandria regular" pitchFamily="2" charset="-78"/>
              <a:cs typeface="Alexandria regular" pitchFamily="2" charset="-78"/>
            </a:endParaRPr>
          </a:p>
          <a:p>
            <a:pPr algn="just" rtl="1">
              <a:lnSpc>
                <a:spcPct val="150000"/>
              </a:lnSpc>
            </a:pPr>
            <a:endParaRPr lang="ar-EG" sz="1600" dirty="0">
              <a:latin typeface="Alexandria regular" pitchFamily="2" charset="-78"/>
              <a:cs typeface="Alexandria regular" pitchFamily="2" charset="-78"/>
            </a:endParaRPr>
          </a:p>
          <a:p>
            <a:pPr algn="just" rtl="1">
              <a:lnSpc>
                <a:spcPct val="150000"/>
              </a:lnSpc>
            </a:pPr>
            <a:r>
              <a:rPr lang="ar-EG" sz="1600" dirty="0">
                <a:latin typeface="Alexandria regular" pitchFamily="2" charset="-78"/>
                <a:cs typeface="Alexandria regular" pitchFamily="2" charset="-78"/>
              </a:rPr>
              <a:t>فطالما أن المعلومات والصور المنشور عن الشخصية العامة لا تساهم بنشر الفكر او تحقيق مصلحة عامة فإنه يتمتع بالحق في الخصوصية بذات قدر الشخص العادي.</a:t>
            </a:r>
          </a:p>
          <a:p>
            <a:pPr algn="just" rtl="1">
              <a:lnSpc>
                <a:spcPct val="150000"/>
              </a:lnSpc>
            </a:pPr>
            <a:r>
              <a:rPr lang="ar-EG" sz="1600" dirty="0">
                <a:latin typeface="Alexandria regular" pitchFamily="2" charset="-78"/>
                <a:cs typeface="Alexandria regular" pitchFamily="2" charset="-78"/>
              </a:rPr>
              <a:t>فعلى سبيل المثال تعد الحالة الصحية من ضمن عناصر الحياة الخاصة التي لا يجوز النشر عنها بدون موافقة صاحبها إلا أن الأمر يختلف </a:t>
            </a:r>
            <a:r>
              <a:rPr lang="ar-EG" sz="1600" dirty="0">
                <a:solidFill>
                  <a:srgbClr val="FF0000"/>
                </a:solidFill>
                <a:latin typeface="Alexandria regular" pitchFamily="2" charset="-78"/>
                <a:cs typeface="Alexandria regular" pitchFamily="2" charset="-78"/>
              </a:rPr>
              <a:t>لو كان صاحبها شخصا عاما مرشحا لتولي منصب عام </a:t>
            </a:r>
            <a:r>
              <a:rPr lang="ar-EG" sz="1600" dirty="0">
                <a:latin typeface="Alexandria regular" pitchFamily="2" charset="-78"/>
                <a:cs typeface="Alexandria regular" pitchFamily="2" charset="-78"/>
              </a:rPr>
              <a:t>حيث يكون من حق الإعلاميين الإفصاح عن مرضه الخطير إن وجد حيث يعد ذلك من قبيل النشر المحقق للمصلحة العامة</a:t>
            </a:r>
            <a:endParaRPr lang="en-US" sz="1600" dirty="0">
              <a:latin typeface="Alexandria regular" pitchFamily="2" charset="-78"/>
              <a:cs typeface="Alexandria regular" pitchFamily="2" charset="-78"/>
            </a:endParaRPr>
          </a:p>
        </p:txBody>
      </p:sp>
    </p:spTree>
    <p:extLst>
      <p:ext uri="{BB962C8B-B14F-4D97-AF65-F5344CB8AC3E}">
        <p14:creationId xmlns:p14="http://schemas.microsoft.com/office/powerpoint/2010/main" val="1536121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10843E-0C60-BCA9-8134-D78E24D11D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96D2D7-9D56-7014-A7E2-A2A46ABCAAC2}"/>
              </a:ext>
            </a:extLst>
          </p:cNvPr>
          <p:cNvSpPr/>
          <p:nvPr/>
        </p:nvSpPr>
        <p:spPr>
          <a:xfrm>
            <a:off x="194311" y="781173"/>
            <a:ext cx="9956556"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 لكن ماذا عن صفحات التواصل الاجتماعي هل تعد المعلومات و الصور التي ينشرها الأشخاص عليها سرية أم انها عامة يمكن للإعلاميين استخدامها في عملهم الإعلامي ؟</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ان تحديد مفهوم الخصوصية في مواقع التواصل الاجتماعي من اهم المواضيع القانونية التي سعت الى تقريرها معظم التشريعات المعاصرة وقد كان ذلك بهدف اتاحة المجال لكافة رواد مواقع التواصل الاجتماعي من المحافظه على خصوصيتهم والتي يمكن تعريفها بانها حق الفرد المستخدم في أن يقرر بنفسه متى وكيف وإلى أي مدى ممكن أن تصل المعلومات الخاصة به إلى الآخرين من المستخدمين أو القائمين عليها، وبذلك يتضح أن لكل فرد الحق في الحماية من التدخل في شؤونه، وله الحق أيضا في الاختيار الحر للآلية التي يعبر بها عن نفسه ورغباته وتصرفاته للآخرين ضمن التقنيات التي توفرها هذه المواقع</a:t>
            </a:r>
          </a:p>
        </p:txBody>
      </p:sp>
      <p:sp>
        <p:nvSpPr>
          <p:cNvPr id="4" name="TextBox 3">
            <a:extLst>
              <a:ext uri="{FF2B5EF4-FFF2-40B4-BE49-F238E27FC236}">
                <a16:creationId xmlns:a16="http://schemas.microsoft.com/office/drawing/2014/main" id="{B145BE09-34B9-D751-6C2D-DF3B5A60DDD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F59B8B9E-7859-2DF3-E102-483967B401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610011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40C5B5-B671-8E38-D558-32DB23BE3766}"/>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68D50DD5-600A-43DE-0C75-D07E23433814}"/>
              </a:ext>
            </a:extLst>
          </p:cNvPr>
          <p:cNvSpPr/>
          <p:nvPr/>
        </p:nvSpPr>
        <p:spPr>
          <a:xfrm>
            <a:off x="205483" y="277402"/>
            <a:ext cx="11866651" cy="6349429"/>
          </a:xfrm>
          <a:prstGeom prst="roundRect">
            <a:avLst>
              <a:gd name="adj" fmla="val 6140"/>
            </a:avLst>
          </a:prstGeom>
          <a:noFill/>
          <a:ln>
            <a:noFill/>
          </a:ln>
        </p:spPr>
        <p:style>
          <a:lnRef idx="0">
            <a:scrgbClr r="0" g="0" b="0"/>
          </a:lnRef>
          <a:fillRef idx="0">
            <a:scrgbClr r="0" g="0" b="0"/>
          </a:fillRef>
          <a:effectRef idx="0">
            <a:scrgbClr r="0" g="0" b="0"/>
          </a:effectRef>
          <a:fontRef idx="minor">
            <a:schemeClr val="accen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كانت هناك أيضا العديد من القضايا الأمريكية التي أثرت على التفكير القانوني الدولي بشأن حماية الخصوصية أظهرت المحاكم الأمريكية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نهج الموازنة بين الإجراء الذي يتخذه المستخدم في تحديد ما إذا كان الإجراء يعتبر خاصا أم عاما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ففي قضية الولايات المتحدة ضد </a:t>
            </a:r>
            <a:r>
              <a:rPr kumimoji="0" lang="en-US"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Gines</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Perez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رأت المحكمة أن الحق في المطالبة بالخصوصية غير متاح لأي شخص إذا وضع معلومات في منتدى عام دون اتخاذ أي خطوات لحماية المعلومات من اكتشافها من عامة الناس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على النقيض من قضية </a:t>
            </a:r>
            <a:r>
              <a:rPr kumimoji="0" lang="en-US"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Pietrylo</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v Hillstone Restaurant Group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قام أحد الموظفين بإعداد صفحة شبكة مغلقة خاصة على موقع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Myspace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مع دعوة للانضمام فقط</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تم استخدام المجموعة بشكل أساسي للتعبير عن الإحباط تجاه صاحب العمل عندما حصل أحد المديرين على كلمة المرور للحساب، رفع منشئ المجموعة دعوى ضد المدير بتهمة انتهاك الخصوصية، وأبدت المحكمة انتهاك الخصوصية على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أساس أن القصد من المجموعة أن تكون خاصة ومخفية عن الرأي العام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لأنها كانت عن طريق الدعوة فقط وكان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لكلعضو</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اسم المستخدم وكلمة المرور الخاصة به.</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sng"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rPr>
              <a:t>إذن لا تحرم المعلومة أو الصورة من حماية الخصوصية لمجرد نشرها عبر وسائل التواصل الاجتماعي ما لم يتضح من طريقة نشرها رغبة صاحبها في نشرها بطريقة علانية.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5586124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71163" y="1223830"/>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Alexandria regular" pitchFamily="2" charset="-78"/>
                <a:cs typeface="Alexandria regular" pitchFamily="2" charset="-78"/>
              </a:rPr>
              <a:t>سادسا:</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المراجع</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dirty="0">
                <a:solidFill>
                  <a:prstClr val="white"/>
                </a:solidFill>
                <a:latin typeface="Alexandria regular" pitchFamily="2" charset="-78"/>
                <a:cs typeface="Alexandria regular" pitchFamily="2" charset="-78"/>
              </a:rPr>
              <a:t>المقدمة</a:t>
            </a:r>
            <a:endParaRPr kumimoji="0" lang="en-US"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499C2AF-62CB-0E62-F3DF-8E00FAEFD7DD}"/>
              </a:ext>
            </a:extLst>
          </p:cNvPr>
          <p:cNvSpPr txBox="1"/>
          <p:nvPr/>
        </p:nvSpPr>
        <p:spPr>
          <a:xfrm>
            <a:off x="2087688" y="2788410"/>
            <a:ext cx="8016623" cy="1754326"/>
          </a:xfrm>
          <a:prstGeom prst="rect">
            <a:avLst/>
          </a:prstGeom>
          <a:noFill/>
        </p:spPr>
        <p:txBody>
          <a:bodyPr wrap="square">
            <a:spAutoFit/>
          </a:bodyPr>
          <a:lstStyle/>
          <a:p>
            <a:pPr algn="just" rtl="1"/>
            <a:r>
              <a:rPr lang="fa-IR" dirty="0">
                <a:latin typeface="Alexandria regular" pitchFamily="2" charset="-78"/>
                <a:cs typeface="Alexandria regular" pitchFamily="2" charset="-78"/>
              </a:rPr>
              <a:t>•	عبد العزيز الدليمي أخلاقيات الإعلام وتشريعاته في القرن الحادي والعشرين، دار اليازوري العلمية للنشر والتوزيع، 2019 .</a:t>
            </a:r>
            <a:endParaRPr lang="ar-EG" dirty="0">
              <a:latin typeface="Alexandria regular" pitchFamily="2" charset="-78"/>
              <a:cs typeface="Alexandria regular" pitchFamily="2" charset="-78"/>
            </a:endParaRPr>
          </a:p>
          <a:p>
            <a:pPr algn="just" rtl="1"/>
            <a:endParaRPr lang="fa-IR" dirty="0">
              <a:latin typeface="Alexandria regular" pitchFamily="2" charset="-78"/>
              <a:cs typeface="Alexandria regular" pitchFamily="2" charset="-78"/>
            </a:endParaRPr>
          </a:p>
          <a:p>
            <a:pPr algn="just" rtl="1"/>
            <a:r>
              <a:rPr lang="fa-IR" dirty="0">
                <a:latin typeface="Alexandria regular" pitchFamily="2" charset="-78"/>
                <a:cs typeface="Alexandria regular" pitchFamily="2" charset="-78"/>
              </a:rPr>
              <a:t>•	نجيب عبده أحمد ، حرية الرأي و التعبير بين الإباحة و التجريم، وزارة العدل، 2014.</a:t>
            </a:r>
          </a:p>
          <a:p>
            <a:pPr algn="just" rtl="1"/>
            <a:endParaRPr lang="en-US" dirty="0">
              <a:latin typeface="Alexandria regular" pitchFamily="2" charset="-78"/>
              <a:cs typeface="Alexandria regular" pitchFamily="2" charset="-78"/>
            </a:endParaRPr>
          </a:p>
        </p:txBody>
      </p:sp>
    </p:spTree>
    <p:extLst>
      <p:ext uri="{BB962C8B-B14F-4D97-AF65-F5344CB8AC3E}">
        <p14:creationId xmlns:p14="http://schemas.microsoft.com/office/powerpoint/2010/main" val="6345635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784178" y="1223830"/>
            <a:ext cx="390203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Alexandria regular" pitchFamily="2" charset="-78"/>
                <a:cs typeface="Alexandria regular" pitchFamily="2" charset="-78"/>
              </a:rPr>
              <a:t>سابعا:</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الخاتمة</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A9AAF88-A77F-EC5B-905C-142706940568}"/>
              </a:ext>
            </a:extLst>
          </p:cNvPr>
          <p:cNvPicPr>
            <a:picLocks noChangeAspect="1"/>
          </p:cNvPicPr>
          <p:nvPr/>
        </p:nvPicPr>
        <p:blipFill>
          <a:blip r:embed="rId4"/>
          <a:stretch>
            <a:fillRect/>
          </a:stretch>
        </p:blipFill>
        <p:spPr>
          <a:xfrm>
            <a:off x="7190597" y="2063168"/>
            <a:ext cx="4602879" cy="3511600"/>
          </a:xfrm>
          <a:prstGeom prst="rect">
            <a:avLst/>
          </a:prstGeom>
        </p:spPr>
      </p:pic>
      <p:sp>
        <p:nvSpPr>
          <p:cNvPr id="9" name="TextBox 8">
            <a:extLst>
              <a:ext uri="{FF2B5EF4-FFF2-40B4-BE49-F238E27FC236}">
                <a16:creationId xmlns:a16="http://schemas.microsoft.com/office/drawing/2014/main" id="{52CE9539-E12A-DA37-ED35-CEAFB15BCDB5}"/>
              </a:ext>
            </a:extLst>
          </p:cNvPr>
          <p:cNvSpPr txBox="1"/>
          <p:nvPr/>
        </p:nvSpPr>
        <p:spPr>
          <a:xfrm>
            <a:off x="735322" y="2063168"/>
            <a:ext cx="6097712" cy="2123017"/>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أولا: ضمان الحق في حرية التعبير، ومداها للإعلامي.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ثانيا: الإلزام باحترام الحق في الخصوصية.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ثالثا: اتساع الأضرار المرتبطة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رابعا: حل التضارب بين حقي التعبير عن الرأي و الحق في الخصوصية.</a:t>
            </a:r>
          </a:p>
        </p:txBody>
      </p:sp>
    </p:spTree>
    <p:extLst>
      <p:ext uri="{BB962C8B-B14F-4D97-AF65-F5344CB8AC3E}">
        <p14:creationId xmlns:p14="http://schemas.microsoft.com/office/powerpoint/2010/main" val="4630483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7466" y="542565"/>
            <a:ext cx="2758843" cy="753090"/>
          </a:xfrm>
          <a:prstGeom prst="rect">
            <a:avLst/>
          </a:prstGeom>
        </p:spPr>
      </p:pic>
      <p:pic>
        <p:nvPicPr>
          <p:cNvPr id="3" name="Recorded Sound">
            <a:hlinkClick r:id="" action="ppaction://media"/>
            <a:extLst>
              <a:ext uri="{FF2B5EF4-FFF2-40B4-BE49-F238E27FC236}">
                <a16:creationId xmlns:a16="http://schemas.microsoft.com/office/drawing/2014/main" id="{FBB43B71-D0C7-816D-C202-82708928EF01}"/>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966580" y="5261044"/>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37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F67EDE8-082F-4E91-AB59-837BF164DC3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EB66C6C-2478-45D6-ACE1-2A94FA85C5B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6944</TotalTime>
  <Words>4875</Words>
  <Application>Microsoft Office PowerPoint</Application>
  <PresentationFormat>Widescreen</PresentationFormat>
  <Paragraphs>229</Paragraphs>
  <Slides>47</Slides>
  <Notes>24</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47</vt:i4>
      </vt:variant>
    </vt:vector>
  </HeadingPairs>
  <TitlesOfParts>
    <vt:vector size="53" baseType="lpstr">
      <vt:lpstr>Alexandria regular</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4- الخصوصية في العصر الرقمي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ما بين الحق في الخصوصية وحرية التعبير .. أي الحقين أولى بالحماية ؟ حقيقة الأمر أن هذين الحقين يُعبران عن تعارض شديد بين مصلحتين؛  الأولى مصلحة الفرد والمجتمع في ضمان حرية الرأي والتعبير دون المساس بجوهرها أو مصادرتها.  والثانية، مصلحة الفرد في حماية الجانب غير المُعلن من حياته الخاصة وعدم استغلاله في الإساءة إليه.  </vt:lpstr>
      <vt:lpstr>PowerPoint Presentation</vt:lpstr>
      <vt:lpstr>PowerPoint Presentation</vt:lpstr>
      <vt:lpstr> في أحدي البرامج قامت أحد المذيعات بعرض فيديو تم تصويره لفتاه تتعرض للتحرش في أحد الأماكن وقد أعلنت المذيعة عن شخصية هذه الفتاة – دون إذن منها-  وكذلك شخصية الجان. فهل يعد ذلك من قبيل حرية الرأي أم يعد انتهاكا لحق الفتاة في الخصوصية.    ولفض ذلك الاشتباك ووضع الحدود الفاصلة يتعين على الصحفي أو الإعلامي أثناء استغلاله مساحة الرأي خاصته في نشر معلومات حول الحياة الشخصية للأفراد أن يتأكد بشكل واضح من الإجابة على عدد من الأسئلة يستطيع من خلالها أن يُحدد إذا ما كانت عملية النشر تنطوي على انتهاك لخصوصية الأفراد أم ممارسة ديمقراطية لأحد أشكال حرية التعبير. هل تتعلق المادة (المعلومات أو الصور ..) المستهدف نشرها بالمصلحة العامة أو المجال العام؟ هل الضحية شخصية عامة؟ هل حدثت الواقعة في مكان عام؟ هل وافقت الضحية على النشر؟ هل كان من الضروري الكشف عن هوية الضحية؟ ما هو الدافع وراء نشر تلك المادة؟  هذه الأسئلة تُشكِّل في مجملها مجموعة المعايير التي يتعين على الصحفيين والإعلاميين أن يتقفوها في حال تناول الحياة الخاصة للأفراد، وتخطي هذه المعايير يُعتبر إساءة لاستعمال حرية التعبير، ومن ثم فإن التقييد وجبر الضرر يكون واجبًا لحماية حق الأفراد في حماية خصوصياتهم.    </vt:lpstr>
      <vt:lpstr> </vt:lpstr>
      <vt:lpstr> </vt:lpstr>
      <vt:lpstr>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63</cp:revision>
  <dcterms:created xsi:type="dcterms:W3CDTF">2023-04-29T09:08:00Z</dcterms:created>
  <dcterms:modified xsi:type="dcterms:W3CDTF">2024-02-16T17:03:38Z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