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0"/>
  </p:notesMasterIdLst>
  <p:sldIdLst>
    <p:sldId id="480" r:id="rId5"/>
    <p:sldId id="551" r:id="rId6"/>
    <p:sldId id="303" r:id="rId7"/>
    <p:sldId id="541" r:id="rId8"/>
    <p:sldId id="635" r:id="rId9"/>
    <p:sldId id="723" r:id="rId10"/>
    <p:sldId id="722" r:id="rId11"/>
    <p:sldId id="724" r:id="rId12"/>
    <p:sldId id="725" r:id="rId13"/>
    <p:sldId id="726" r:id="rId14"/>
    <p:sldId id="727" r:id="rId15"/>
    <p:sldId id="728" r:id="rId16"/>
    <p:sldId id="729" r:id="rId17"/>
    <p:sldId id="730" r:id="rId18"/>
    <p:sldId id="731" r:id="rId19"/>
    <p:sldId id="732" r:id="rId20"/>
    <p:sldId id="733" r:id="rId21"/>
    <p:sldId id="734" r:id="rId22"/>
    <p:sldId id="735" r:id="rId23"/>
    <p:sldId id="736" r:id="rId24"/>
    <p:sldId id="737" r:id="rId25"/>
    <p:sldId id="738" r:id="rId26"/>
    <p:sldId id="739" r:id="rId27"/>
    <p:sldId id="740" r:id="rId28"/>
    <p:sldId id="741" r:id="rId29"/>
    <p:sldId id="742" r:id="rId30"/>
    <p:sldId id="743" r:id="rId31"/>
    <p:sldId id="750" r:id="rId32"/>
    <p:sldId id="751" r:id="rId33"/>
    <p:sldId id="744" r:id="rId34"/>
    <p:sldId id="745" r:id="rId35"/>
    <p:sldId id="746" r:id="rId36"/>
    <p:sldId id="747" r:id="rId37"/>
    <p:sldId id="748" r:id="rId38"/>
    <p:sldId id="752" r:id="rId39"/>
    <p:sldId id="753" r:id="rId40"/>
    <p:sldId id="754" r:id="rId41"/>
    <p:sldId id="755" r:id="rId42"/>
    <p:sldId id="756" r:id="rId43"/>
    <p:sldId id="757" r:id="rId44"/>
    <p:sldId id="759" r:id="rId45"/>
    <p:sldId id="758" r:id="rId46"/>
    <p:sldId id="552" r:id="rId47"/>
    <p:sldId id="529" r:id="rId48"/>
    <p:sldId id="349" r:id="rId49"/>
  </p:sldIdLst>
  <p:sldSz cx="12192000" cy="6858000"/>
  <p:notesSz cx="6858000" cy="9144000"/>
  <p:embeddedFontLst>
    <p:embeddedFont>
      <p:font typeface="Alexandria" pitchFamily="2" charset="-78"/>
      <p:regular r:id="rId51"/>
      <p:bold r:id="rId52"/>
    </p:embeddedFont>
    <p:embeddedFont>
      <p:font typeface="Alexandria Light" pitchFamily="2" charset="-78"/>
      <p:regular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1"/>
            <p14:sldId id="303"/>
            <p14:sldId id="541"/>
            <p14:sldId id="635"/>
            <p14:sldId id="723"/>
            <p14:sldId id="722"/>
            <p14:sldId id="724"/>
            <p14:sldId id="725"/>
            <p14:sldId id="726"/>
            <p14:sldId id="727"/>
            <p14:sldId id="728"/>
            <p14:sldId id="729"/>
            <p14:sldId id="730"/>
            <p14:sldId id="731"/>
            <p14:sldId id="732"/>
            <p14:sldId id="733"/>
            <p14:sldId id="734"/>
            <p14:sldId id="735"/>
            <p14:sldId id="736"/>
            <p14:sldId id="737"/>
            <p14:sldId id="738"/>
            <p14:sldId id="739"/>
            <p14:sldId id="740"/>
            <p14:sldId id="741"/>
            <p14:sldId id="742"/>
            <p14:sldId id="743"/>
            <p14:sldId id="750"/>
            <p14:sldId id="751"/>
            <p14:sldId id="744"/>
            <p14:sldId id="745"/>
            <p14:sldId id="746"/>
            <p14:sldId id="747"/>
            <p14:sldId id="748"/>
            <p14:sldId id="752"/>
            <p14:sldId id="753"/>
            <p14:sldId id="754"/>
            <p14:sldId id="755"/>
            <p14:sldId id="756"/>
            <p14:sldId id="757"/>
            <p14:sldId id="759"/>
            <p14:sldId id="758"/>
            <p14:sldId id="552"/>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49021F"/>
    <a:srgbClr val="F58221"/>
    <a:srgbClr val="FF6600"/>
    <a:srgbClr val="259F6C"/>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461EF6-9903-4B7C-9734-C06A223E1C81}" v="341" dt="2025-11-13T17:51:50.1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22" autoAdjust="0"/>
    <p:restoredTop sz="93595" autoAdjust="0"/>
  </p:normalViewPr>
  <p:slideViewPr>
    <p:cSldViewPr snapToGrid="0">
      <p:cViewPr varScale="1">
        <p:scale>
          <a:sx n="79" d="100"/>
          <a:sy n="79" d="100"/>
        </p:scale>
        <p:origin x="869"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3.fntdata"/><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1.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14-Nov-25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14-Nov-25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14-Nov-25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14-Nov-25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14-Nov-25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14-Nov-25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14-Nov-25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14-Nov-25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14-Nov-25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14-Nov-25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14-Nov-25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14-Nov-25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14-Nov-25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0.png"/><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7.jpe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40.png"/></Relationships>
</file>

<file path=ppt/slides/_rels/slide4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4.xml"/><Relationship Id="rId5" Type="http://schemas.openxmlformats.org/officeDocument/2006/relationships/image" Target="../media/image45.png"/><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15618" y="4127099"/>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936166" y="1753550"/>
            <a:ext cx="4426212"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الإبداع الإعلامي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الثامنة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DGM333</a:t>
            </a:r>
            <a:endParaRPr lang="ar-SA" sz="2000" dirty="0">
              <a:latin typeface="Alexandria" charset="0"/>
              <a:cs typeface="Alexandria" charset="0"/>
            </a:endParaRP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680935" y="1451812"/>
            <a:ext cx="10622605" cy="5135317"/>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في المحاضرة</a:t>
            </a:r>
            <a:r>
              <a:rPr lang="en-US" b="1" dirty="0">
                <a:latin typeface="Alexandria" charset="0"/>
                <a:cs typeface="Alexandria" charset="0"/>
              </a:rPr>
              <a:t> </a:t>
            </a:r>
            <a:r>
              <a:rPr lang="ar-SA" b="1" dirty="0">
                <a:latin typeface="Alexandria" charset="0"/>
                <a:cs typeface="Alexandria" charset="0"/>
              </a:rPr>
              <a:t> السابقة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algn="just" rtl="1">
              <a:lnSpc>
                <a:spcPct val="200000"/>
              </a:lnSpc>
            </a:pPr>
            <a:r>
              <a:rPr lang="ar-SA" dirty="0">
                <a:latin typeface="Alexandria" charset="0"/>
                <a:cs typeface="Alexandria" charset="0"/>
              </a:rPr>
              <a:t>1. استعرضنا مفهوم الهوية الإعلامية الإبداعية وأهميتها في العصر الرقمي، موضحين أن الهوية تتجاوز العناصر البصرية لتشمل القيم، الرسالة، ونبرة التواصل مع الجمهور، كما تم تحليل أمثلة ناجحة من مختلف القطاعات لاستخلاص الدروس حول بناء هوية قوية ومؤثرة.</a:t>
            </a:r>
          </a:p>
          <a:p>
            <a:pPr algn="just" rtl="1">
              <a:lnSpc>
                <a:spcPct val="200000"/>
              </a:lnSpc>
            </a:pPr>
            <a:r>
              <a:rPr lang="ar-SA" dirty="0">
                <a:latin typeface="Alexandria" charset="0"/>
                <a:cs typeface="Alexandria" charset="0"/>
              </a:rPr>
              <a:t>2. تبيّن أن نجاح الهوية الإعلامية يعتمد على الأصالة والشفافية، السرد القصصي المؤثر، التفاعل والمشاركة، المرونة والتكيف، والاستفادة من التقنيات الحديثة، وبناءً على ذلك، توصى المؤسسات والمبدعون بتحديد الرؤية والرسالة بوضوح، الاستثمار في السرد القصصي، تشجيع التفاعل، التكيف مع التغيرات، استغلال التقنيات الجديدة بذكاء، والحفاظ على الأصالة والشفافية لضمان هوية إعلامية مؤثرة ومستدامة.</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السابقة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48709" y="2762500"/>
            <a:ext cx="6343291" cy="1660647"/>
          </a:xfrm>
          <a:prstGeom prst="rect">
            <a:avLst/>
          </a:prstGeom>
          <a:noFill/>
        </p:spPr>
        <p:txBody>
          <a:bodyPr wrap="square" rtlCol="0">
            <a:spAutoFit/>
          </a:bodyPr>
          <a:lstStyle/>
          <a:p>
            <a:pPr algn="ctr" rtl="1">
              <a:lnSpc>
                <a:spcPct val="150000"/>
              </a:lnSpc>
            </a:pPr>
            <a:r>
              <a:rPr lang="ar-SA" sz="3600" b="1" dirty="0">
                <a:solidFill>
                  <a:srgbClr val="203E5F"/>
                </a:solidFill>
                <a:latin typeface="Alexandria" panose="020F0502020204030204" pitchFamily="2" charset="-78"/>
                <a:cs typeface="Alexandria" panose="020F0502020204030204" pitchFamily="2" charset="-78"/>
              </a:rPr>
              <a:t>تحويل الأفكار الإبداعية</a:t>
            </a:r>
          </a:p>
          <a:p>
            <a:pPr algn="ctr" rtl="1">
              <a:lnSpc>
                <a:spcPct val="150000"/>
              </a:lnSpc>
            </a:pPr>
            <a:r>
              <a:rPr lang="ar-SA" sz="3600" b="1" dirty="0">
                <a:solidFill>
                  <a:srgbClr val="203E5F"/>
                </a:solidFill>
                <a:latin typeface="Alexandria" panose="020F0502020204030204" pitchFamily="2" charset="-78"/>
                <a:cs typeface="Alexandria" panose="020F0502020204030204" pitchFamily="2" charset="-78"/>
              </a:rPr>
              <a:t> إلى مشاريع قابلة للتنفيذ</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3608963" y="1603586"/>
            <a:ext cx="8126172" cy="4131196"/>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بنهاية هذه المحاضرة سيكون الطلاب قادرين على:</a:t>
            </a:r>
          </a:p>
          <a:p>
            <a:pPr algn="just" rtl="1">
              <a:lnSpc>
                <a:spcPct val="250000"/>
              </a:lnSpc>
            </a:pPr>
            <a:r>
              <a:rPr lang="ar-SA" dirty="0">
                <a:latin typeface="Alexandria" charset="0"/>
                <a:cs typeface="Alexandria" charset="0"/>
              </a:rPr>
              <a:t>1. فهم آلية تحويل الأفكار الإبداعية إلى مشاريع إعلامية قابلة للتنفيذ.</a:t>
            </a:r>
          </a:p>
          <a:p>
            <a:pPr algn="just" rtl="1">
              <a:lnSpc>
                <a:spcPct val="250000"/>
              </a:lnSpc>
            </a:pPr>
            <a:r>
              <a:rPr lang="ar-SA" dirty="0">
                <a:latin typeface="Alexandria" charset="0"/>
                <a:cs typeface="Alexandria" charset="0"/>
              </a:rPr>
              <a:t>2. توظيف الأدوات والمنهجيات المهنية لبناء خطط استراتيجية متكاملة.</a:t>
            </a:r>
          </a:p>
          <a:p>
            <a:pPr algn="just" rtl="1">
              <a:lnSpc>
                <a:spcPct val="250000"/>
              </a:lnSpc>
            </a:pPr>
            <a:r>
              <a:rPr lang="ar-SA" dirty="0">
                <a:latin typeface="Alexandria" charset="0"/>
                <a:cs typeface="Alexandria" charset="0"/>
              </a:rPr>
              <a:t>3. التعرف على مراحل التخطيط والإنتاج والتوزيع في المشروعات الإعلامية.</a:t>
            </a:r>
          </a:p>
          <a:p>
            <a:pPr algn="just" rtl="1">
              <a:lnSpc>
                <a:spcPct val="250000"/>
              </a:lnSpc>
            </a:pPr>
            <a:r>
              <a:rPr lang="ar-SA" dirty="0">
                <a:latin typeface="Alexandria" charset="0"/>
                <a:cs typeface="Alexandria" charset="0"/>
              </a:rPr>
              <a:t>4. تحليل عناصر النجاح والمخاطر والتحديات التي تواجه تنفيذ المشاريع الإعلامية.</a:t>
            </a:r>
          </a:p>
          <a:p>
            <a:pPr algn="just" rtl="1">
              <a:lnSpc>
                <a:spcPct val="250000"/>
              </a:lnSpc>
            </a:pPr>
            <a:r>
              <a:rPr lang="ar-SA" dirty="0">
                <a:latin typeface="Alexandria" charset="0"/>
                <a:cs typeface="Alexandria" charset="0"/>
              </a:rPr>
              <a:t>5. تطوير مهارات التفكير التصميمي والابتكار ضمن السياق الإعلامي الرقمي.</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78401" y="2351314"/>
            <a:ext cx="3126279" cy="34587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500"/>
                                        <p:tgtEl>
                                          <p:spTgt spid="9">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9">
                                            <p:txEl>
                                              <p:pRg st="4" end="4"/>
                                            </p:txEl>
                                          </p:spTgt>
                                        </p:tgtEl>
                                        <p:attrNameLst>
                                          <p:attrName>style.visibility</p:attrName>
                                        </p:attrNameLst>
                                      </p:cBhvr>
                                      <p:to>
                                        <p:strVal val="visible"/>
                                      </p:to>
                                    </p:set>
                                    <p:animEffect transition="in" filter="fade">
                                      <p:cBhvr>
                                        <p:cTn id="34" dur="500"/>
                                        <p:tgtEl>
                                          <p:spTgt spid="9">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9">
                                            <p:txEl>
                                              <p:pRg st="5" end="5"/>
                                            </p:txEl>
                                          </p:spTgt>
                                        </p:tgtEl>
                                        <p:attrNameLst>
                                          <p:attrName>style.visibility</p:attrName>
                                        </p:attrNameLst>
                                      </p:cBhvr>
                                      <p:to>
                                        <p:strVal val="visible"/>
                                      </p:to>
                                    </p:set>
                                    <p:animEffect transition="in" filter="fade">
                                      <p:cBhvr>
                                        <p:cTn id="39"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A0FAA-8B28-593D-EFE8-6C4E75EC694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65B9619-6387-A551-F5D3-D4BB54AF7C05}"/>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الأفكار الإبداعية هي الوقود الذي يحرك عجلة المشاريع الإعلامية الناجحة، حيث تمثل نقطة الانطلاق لتطوير محتوى فريد ومؤثر قادر على جذب انتباه الجمهور في البيئة الرقمية المزدحمة.</a:t>
            </a:r>
          </a:p>
          <a:p>
            <a:pPr algn="just" rtl="1">
              <a:lnSpc>
                <a:spcPct val="200000"/>
              </a:lnSpc>
            </a:pPr>
            <a:r>
              <a:rPr lang="ar-SA" dirty="0">
                <a:latin typeface="Alexandria" charset="0"/>
                <a:cs typeface="Alexandria" charset="0"/>
              </a:rPr>
              <a:t>2. في سياق الإبداع الإعلامي، لا يكفي مجرد وجود فكرة جيدة، بل يجب أن تكون هذه الفكرة قابلة للتحويل إلى منتج إعلامي ملموس يلبي احتياجات السوق ويقدم قيمة مضافة للمستخدمين عبر مختلف المنصات.</a:t>
            </a:r>
          </a:p>
          <a:p>
            <a:pPr algn="just" rtl="1">
              <a:lnSpc>
                <a:spcPct val="200000"/>
              </a:lnSpc>
            </a:pPr>
            <a:r>
              <a:rPr lang="ar-SA" dirty="0">
                <a:latin typeface="Alexandria" charset="0"/>
                <a:cs typeface="Alexandria" charset="0"/>
              </a:rPr>
              <a:t>3. الهدف من هذه المحاضرة هو استكشاف المنهجيات والأدوات اللازمة لتحويل الإلهام الإبداعي إلى خطط عمل استراتيجية ومشاريع إعلامية قابلة للتنفيذ، مع التركيز على الجوانب التقنية والمهنية.</a:t>
            </a:r>
          </a:p>
        </p:txBody>
      </p:sp>
      <p:sp>
        <p:nvSpPr>
          <p:cNvPr id="24" name="Rectangle 23">
            <a:extLst>
              <a:ext uri="{FF2B5EF4-FFF2-40B4-BE49-F238E27FC236}">
                <a16:creationId xmlns:a16="http://schemas.microsoft.com/office/drawing/2014/main" id="{1862B6EB-7062-80F5-2E03-FC3AF6D09EF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C524DCF-977F-8673-2438-55E1DCD6731E}"/>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6F97049-91F7-A312-7501-FA56A4C0E3D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الأفكار الإبداعية في الإعلام الرقمي</a:t>
            </a:r>
          </a:p>
        </p:txBody>
      </p:sp>
      <p:pic>
        <p:nvPicPr>
          <p:cNvPr id="17" name="Graphic 21">
            <a:extLst>
              <a:ext uri="{FF2B5EF4-FFF2-40B4-BE49-F238E27FC236}">
                <a16:creationId xmlns:a16="http://schemas.microsoft.com/office/drawing/2014/main" id="{20918682-23D5-AB86-E472-46CE69ABB4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8" name="Picture 4" descr="AJ+ عربي - YouTube">
            <a:extLst>
              <a:ext uri="{FF2B5EF4-FFF2-40B4-BE49-F238E27FC236}">
                <a16:creationId xmlns:a16="http://schemas.microsoft.com/office/drawing/2014/main" id="{2B5C0E2D-AE3E-A632-CB89-AC1654F7662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5109" y="1770743"/>
            <a:ext cx="2677886" cy="23106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7C8A1F8-9B84-1A7B-4045-97762387B06F}"/>
              </a:ext>
            </a:extLst>
          </p:cNvPr>
          <p:cNvSpPr txBox="1"/>
          <p:nvPr/>
        </p:nvSpPr>
        <p:spPr>
          <a:xfrm>
            <a:off x="267293" y="4279331"/>
            <a:ext cx="3333518" cy="2425729"/>
          </a:xfrm>
          <a:prstGeom prst="rect">
            <a:avLst/>
          </a:prstGeom>
          <a:noFill/>
        </p:spPr>
        <p:txBody>
          <a:bodyPr wrap="square">
            <a:spAutoFit/>
          </a:bodyPr>
          <a:lstStyle/>
          <a:p>
            <a:pPr algn="ctr" rtl="1"/>
            <a:r>
              <a:rPr lang="en-US" sz="1400" dirty="0" err="1">
                <a:solidFill>
                  <a:srgbClr val="C00000"/>
                </a:solidFill>
                <a:latin typeface="Alexandria Light" pitchFamily="2" charset="-78"/>
                <a:cs typeface="Alexandria Light" pitchFamily="2" charset="-78"/>
              </a:rPr>
              <a:t>منصةAJ</a:t>
            </a:r>
            <a:r>
              <a:rPr lang="en-US" sz="1400" dirty="0">
                <a:solidFill>
                  <a:srgbClr val="C00000"/>
                </a:solidFill>
                <a:latin typeface="Alexandria Light" pitchFamily="2" charset="-78"/>
                <a:cs typeface="Alexandria Light" pitchFamily="2" charset="-78"/>
              </a:rPr>
              <a:t>+ </a:t>
            </a:r>
            <a:r>
              <a:rPr lang="ar-SA" sz="1400" dirty="0">
                <a:solidFill>
                  <a:srgbClr val="C00000"/>
                </a:solidFill>
                <a:latin typeface="Alexandria Light" pitchFamily="2" charset="-78"/>
                <a:cs typeface="Alexandria Light" pitchFamily="2" charset="-78"/>
              </a:rPr>
              <a:t> </a:t>
            </a:r>
            <a:r>
              <a:rPr lang="en-US" sz="1400" dirty="0" err="1">
                <a:solidFill>
                  <a:srgbClr val="C00000"/>
                </a:solidFill>
                <a:latin typeface="Alexandria Light" pitchFamily="2" charset="-78"/>
                <a:cs typeface="Alexandria Light" pitchFamily="2" charset="-78"/>
              </a:rPr>
              <a:t>بالعربية</a:t>
            </a:r>
            <a:r>
              <a:rPr lang="en-US" sz="1400" dirty="0">
                <a:solidFill>
                  <a:srgbClr val="C00000"/>
                </a:solidFill>
                <a:latin typeface="Alexandria Light" pitchFamily="2" charset="-78"/>
                <a:cs typeface="Alexandria Light" pitchFamily="2" charset="-78"/>
              </a:rPr>
              <a:t> </a:t>
            </a:r>
            <a:r>
              <a:rPr lang="en-US" sz="1400" dirty="0" err="1">
                <a:solidFill>
                  <a:srgbClr val="C00000"/>
                </a:solidFill>
                <a:latin typeface="Alexandria Light" pitchFamily="2" charset="-78"/>
                <a:cs typeface="Alexandria Light" pitchFamily="2" charset="-78"/>
              </a:rPr>
              <a:t>من</a:t>
            </a:r>
            <a:r>
              <a:rPr lang="en-US" sz="1400" dirty="0">
                <a:solidFill>
                  <a:srgbClr val="C00000"/>
                </a:solidFill>
                <a:latin typeface="Alexandria Light" pitchFamily="2" charset="-78"/>
                <a:cs typeface="Alexandria Light" pitchFamily="2" charset="-78"/>
              </a:rPr>
              <a:t> </a:t>
            </a:r>
            <a:r>
              <a:rPr lang="en-US" sz="1400" dirty="0" err="1">
                <a:solidFill>
                  <a:srgbClr val="C00000"/>
                </a:solidFill>
                <a:latin typeface="Alexandria Light" pitchFamily="2" charset="-78"/>
                <a:cs typeface="Alexandria Light" pitchFamily="2" charset="-78"/>
              </a:rPr>
              <a:t>شبكة</a:t>
            </a:r>
            <a:r>
              <a:rPr lang="en-US" sz="1400" dirty="0">
                <a:solidFill>
                  <a:srgbClr val="C00000"/>
                </a:solidFill>
                <a:latin typeface="Alexandria Light" pitchFamily="2" charset="-78"/>
                <a:cs typeface="Alexandria Light" pitchFamily="2" charset="-78"/>
              </a:rPr>
              <a:t> </a:t>
            </a:r>
            <a:r>
              <a:rPr lang="en-US" sz="1400" dirty="0" err="1">
                <a:solidFill>
                  <a:srgbClr val="C00000"/>
                </a:solidFill>
                <a:latin typeface="Alexandria Light" pitchFamily="2" charset="-78"/>
                <a:cs typeface="Alexandria Light" pitchFamily="2" charset="-78"/>
              </a:rPr>
              <a:t>الجزيرة</a:t>
            </a:r>
            <a:endParaRPr lang="ar-SA" sz="1400" dirty="0">
              <a:solidFill>
                <a:srgbClr val="C00000"/>
              </a:solidFill>
              <a:latin typeface="Alexandria Light" pitchFamily="2" charset="-78"/>
              <a:cs typeface="Alexandria Light" pitchFamily="2" charset="-78"/>
            </a:endParaRPr>
          </a:p>
          <a:p>
            <a:pPr algn="just"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بدأت كفكرة لتجربة سرد رقمي شبابي على السوشيال ميديا، وتحولت إلى مشروع ناجح يقدم محتوى بصري سريع يناسب الجيل الرقمي.</a:t>
            </a:r>
            <a:endParaRPr lang="en-US" sz="1400" dirty="0">
              <a:latin typeface="Alexandria Light" pitchFamily="2" charset="-78"/>
              <a:cs typeface="Alexandria Light" pitchFamily="2" charset="-78"/>
            </a:endParaRPr>
          </a:p>
          <a:p>
            <a:pPr algn="just" rtl="1">
              <a:lnSpc>
                <a:spcPct val="150000"/>
              </a:lnSpc>
            </a:pPr>
            <a:endParaRPr lang="en-US" sz="14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https://global.ajplus.net/</a:t>
            </a:r>
            <a:endParaRPr lang="ar-SA" sz="1200" dirty="0">
              <a:latin typeface="Alexandria Light" pitchFamily="2" charset="-78"/>
              <a:cs typeface="Alexandria Light" pitchFamily="2" charset="-78"/>
            </a:endParaRPr>
          </a:p>
        </p:txBody>
      </p:sp>
    </p:spTree>
    <p:extLst>
      <p:ext uri="{BB962C8B-B14F-4D97-AF65-F5344CB8AC3E}">
        <p14:creationId xmlns:p14="http://schemas.microsoft.com/office/powerpoint/2010/main" val="2881019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28"/>
                                        </p:tgtEl>
                                        <p:attrNameLst>
                                          <p:attrName>style.visibility</p:attrName>
                                        </p:attrNameLst>
                                      </p:cBhvr>
                                      <p:to>
                                        <p:strVal val="visible"/>
                                      </p:to>
                                    </p:set>
                                    <p:animEffect transition="in" filter="fade">
                                      <p:cBhvr>
                                        <p:cTn id="27" dur="1000"/>
                                        <p:tgtEl>
                                          <p:spTgt spid="1028"/>
                                        </p:tgtEl>
                                      </p:cBhvr>
                                    </p:animEffect>
                                    <p:anim calcmode="lin" valueType="num">
                                      <p:cBhvr>
                                        <p:cTn id="28" dur="1000" fill="hold"/>
                                        <p:tgtEl>
                                          <p:spTgt spid="1028"/>
                                        </p:tgtEl>
                                        <p:attrNameLst>
                                          <p:attrName>ppt_x</p:attrName>
                                        </p:attrNameLst>
                                      </p:cBhvr>
                                      <p:tavLst>
                                        <p:tav tm="0">
                                          <p:val>
                                            <p:strVal val="#ppt_x"/>
                                          </p:val>
                                        </p:tav>
                                        <p:tav tm="100000">
                                          <p:val>
                                            <p:strVal val="#ppt_x"/>
                                          </p:val>
                                        </p:tav>
                                      </p:tavLst>
                                    </p:anim>
                                    <p:anim calcmode="lin" valueType="num">
                                      <p:cBhvr>
                                        <p:cTn id="29" dur="1000" fill="hold"/>
                                        <p:tgtEl>
                                          <p:spTgt spid="102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anim calcmode="lin" valueType="num">
                                      <p:cBhvr>
                                        <p:cTn id="33" dur="1000" fill="hold"/>
                                        <p:tgtEl>
                                          <p:spTgt spid="3"/>
                                        </p:tgtEl>
                                        <p:attrNameLst>
                                          <p:attrName>ppt_x</p:attrName>
                                        </p:attrNameLst>
                                      </p:cBhvr>
                                      <p:tavLst>
                                        <p:tav tm="0">
                                          <p:val>
                                            <p:strVal val="#ppt_x"/>
                                          </p:val>
                                        </p:tav>
                                        <p:tav tm="100000">
                                          <p:val>
                                            <p:strVal val="#ppt_x"/>
                                          </p:val>
                                        </p:tav>
                                      </p:tavLst>
                                    </p:anim>
                                    <p:anim calcmode="lin" valueType="num">
                                      <p:cBhvr>
                                        <p:cTn id="3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5D1E4-C47C-48BC-4521-F52165E40A3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2A885C4-927D-0DBA-FD6E-B10278B97E9F}"/>
              </a:ext>
            </a:extLst>
          </p:cNvPr>
          <p:cNvSpPr txBox="1"/>
          <p:nvPr/>
        </p:nvSpPr>
        <p:spPr>
          <a:xfrm>
            <a:off x="4101484" y="1532065"/>
            <a:ext cx="7464152"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الإبداع الإعلامي الرقمي</a:t>
            </a:r>
            <a:r>
              <a:rPr lang="en-US" dirty="0">
                <a:latin typeface="Alexandria" charset="0"/>
                <a:cs typeface="Alexandria" charset="0"/>
              </a:rPr>
              <a:t> </a:t>
            </a:r>
            <a:r>
              <a:rPr lang="ar-SA" dirty="0">
                <a:latin typeface="Alexandria" charset="0"/>
                <a:cs typeface="Alexandria" charset="0"/>
              </a:rPr>
              <a:t>هو عملية استخدام التكنولوجيا الرقمية لإنتاج وتوزيع محتوى إعلامي مبتكر وجذاب، يجمع بين الفن والتقنية لتحقيق أقصى تأثير ممكن على الجمهور المستهدف.</a:t>
            </a:r>
          </a:p>
          <a:p>
            <a:pPr algn="just" rtl="1">
              <a:lnSpc>
                <a:spcPct val="200000"/>
              </a:lnSpc>
            </a:pPr>
            <a:r>
              <a:rPr lang="ar-SA" dirty="0">
                <a:latin typeface="Alexandria" charset="0"/>
                <a:cs typeface="Alexandria" charset="0"/>
              </a:rPr>
              <a:t>2. تكمن أهميته في قدرته على كسر الحواجز التقليدية للإنتاج الإعلامي، مما يتيح فرصًا جديدة لسرد القصص والتفاعل مع الجمهور بطرق لم تكن ممكنة من قبل، مثل الواقع الافتراضي والمعزز.</a:t>
            </a:r>
          </a:p>
          <a:p>
            <a:pPr algn="just" rtl="1">
              <a:lnSpc>
                <a:spcPct val="200000"/>
              </a:lnSpc>
            </a:pPr>
            <a:r>
              <a:rPr lang="ar-SA" dirty="0">
                <a:latin typeface="Alexandria" charset="0"/>
                <a:cs typeface="Alexandria" charset="0"/>
              </a:rPr>
              <a:t>3. في سوق الإعلام التنافسي، يعد الإبداع الإعلامي الميزة التنافسية الأساسية التي تميز المشروع، وتضمن استمراريته ونجاحه في جذب الاستثمارات وتحقيق الأهداف التجارية والاجتماعية المرجوة.</a:t>
            </a:r>
          </a:p>
        </p:txBody>
      </p:sp>
      <p:sp>
        <p:nvSpPr>
          <p:cNvPr id="24" name="Rectangle 23">
            <a:extLst>
              <a:ext uri="{FF2B5EF4-FFF2-40B4-BE49-F238E27FC236}">
                <a16:creationId xmlns:a16="http://schemas.microsoft.com/office/drawing/2014/main" id="{DFDD5EB3-1707-80F3-D2FA-03595EB52C4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90D69D2-761E-8B18-C33B-6713FC60A2DB}"/>
              </a:ext>
            </a:extLst>
          </p:cNvPr>
          <p:cNvSpPr txBox="1"/>
          <p:nvPr/>
        </p:nvSpPr>
        <p:spPr>
          <a:xfrm>
            <a:off x="5024761" y="146142"/>
            <a:ext cx="7050698"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FB50ACD-FBF9-9F4D-6C44-584F6BBD572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الإعلامي الرقمي (المفهوم والأهمية)</a:t>
            </a:r>
          </a:p>
        </p:txBody>
      </p:sp>
      <p:pic>
        <p:nvPicPr>
          <p:cNvPr id="17" name="Graphic 21">
            <a:extLst>
              <a:ext uri="{FF2B5EF4-FFF2-40B4-BE49-F238E27FC236}">
                <a16:creationId xmlns:a16="http://schemas.microsoft.com/office/drawing/2014/main" id="{55AFCD06-B938-362C-9342-3ACD68B988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50" name="Picture 2" descr="الشرق للأخبار - ويكيبيديا">
            <a:extLst>
              <a:ext uri="{FF2B5EF4-FFF2-40B4-BE49-F238E27FC236}">
                <a16:creationId xmlns:a16="http://schemas.microsoft.com/office/drawing/2014/main" id="{BFCC0289-E36C-2B08-4D3B-264F91A5D90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3546" y="1678002"/>
            <a:ext cx="3117940" cy="311794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EB28CDE-EE85-58A1-1568-3C339433817F}"/>
              </a:ext>
            </a:extLst>
          </p:cNvPr>
          <p:cNvSpPr txBox="1"/>
          <p:nvPr/>
        </p:nvSpPr>
        <p:spPr>
          <a:xfrm>
            <a:off x="315757" y="4277248"/>
            <a:ext cx="3333518" cy="1692323"/>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مشروع الشرق للأخبار</a:t>
            </a:r>
            <a:br>
              <a:rPr lang="ar-SA" sz="1400" dirty="0">
                <a:solidFill>
                  <a:srgbClr val="C00000"/>
                </a:solidFill>
                <a:latin typeface="Alexandria Light" pitchFamily="2" charset="-78"/>
                <a:cs typeface="Alexandria Light" pitchFamily="2" charset="-78"/>
              </a:rPr>
            </a:br>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يجمع بين التقنية والإبداع في إنتاج محتوى بصري جذاب موجه للجمهور العربي الحديث.</a:t>
            </a:r>
            <a:endParaRPr lang="en-US" sz="1400" dirty="0">
              <a:latin typeface="Alexandria Light" pitchFamily="2" charset="-78"/>
              <a:cs typeface="Alexandria Light" pitchFamily="2" charset="-78"/>
            </a:endParaRPr>
          </a:p>
          <a:p>
            <a:pPr algn="ctr" rtl="1">
              <a:lnSpc>
                <a:spcPct val="150000"/>
              </a:lnSpc>
            </a:pPr>
            <a:endParaRPr lang="en-US" sz="12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https://asharq.com/</a:t>
            </a:r>
            <a:endParaRPr lang="ar-SA" sz="1200" dirty="0">
              <a:latin typeface="Alexandria Light" pitchFamily="2" charset="-78"/>
              <a:cs typeface="Alexandria Light" pitchFamily="2" charset="-78"/>
            </a:endParaRPr>
          </a:p>
        </p:txBody>
      </p:sp>
    </p:spTree>
    <p:extLst>
      <p:ext uri="{BB962C8B-B14F-4D97-AF65-F5344CB8AC3E}">
        <p14:creationId xmlns:p14="http://schemas.microsoft.com/office/powerpoint/2010/main" val="10684601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2050"/>
                                        </p:tgtEl>
                                        <p:attrNameLst>
                                          <p:attrName>style.visibility</p:attrName>
                                        </p:attrNameLst>
                                      </p:cBhvr>
                                      <p:to>
                                        <p:strVal val="visible"/>
                                      </p:to>
                                    </p:set>
                                    <p:animEffect transition="in" filter="fade">
                                      <p:cBhvr>
                                        <p:cTn id="27" dur="1000"/>
                                        <p:tgtEl>
                                          <p:spTgt spid="2050"/>
                                        </p:tgtEl>
                                      </p:cBhvr>
                                    </p:animEffect>
                                    <p:anim calcmode="lin" valueType="num">
                                      <p:cBhvr>
                                        <p:cTn id="28" dur="1000" fill="hold"/>
                                        <p:tgtEl>
                                          <p:spTgt spid="2050"/>
                                        </p:tgtEl>
                                        <p:attrNameLst>
                                          <p:attrName>ppt_x</p:attrName>
                                        </p:attrNameLst>
                                      </p:cBhvr>
                                      <p:tavLst>
                                        <p:tav tm="0">
                                          <p:val>
                                            <p:strVal val="#ppt_x"/>
                                          </p:val>
                                        </p:tav>
                                        <p:tav tm="100000">
                                          <p:val>
                                            <p:strVal val="#ppt_x"/>
                                          </p:val>
                                        </p:tav>
                                      </p:tavLst>
                                    </p:anim>
                                    <p:anim calcmode="lin" valueType="num">
                                      <p:cBhvr>
                                        <p:cTn id="29" dur="1000" fill="hold"/>
                                        <p:tgtEl>
                                          <p:spTgt spid="205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555040-08FA-D08C-B0C4-3C8D54315F18}"/>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9FA1F5AE-3CE2-299C-9EBD-D5F61298864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D321C95-9167-0DC8-1D52-07486954D6FD}"/>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BBF042D-66EF-D6E7-57FC-4AA61251AA7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خارطة طريق تحويل الأفكار الإبداعية</a:t>
            </a:r>
          </a:p>
        </p:txBody>
      </p:sp>
      <p:pic>
        <p:nvPicPr>
          <p:cNvPr id="17" name="Graphic 21">
            <a:extLst>
              <a:ext uri="{FF2B5EF4-FFF2-40B4-BE49-F238E27FC236}">
                <a16:creationId xmlns:a16="http://schemas.microsoft.com/office/drawing/2014/main" id="{8945CAC1-BF58-24B8-65E7-8F530F1395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6ED71344-7C69-2097-D0E1-0000A1053978}"/>
              </a:ext>
            </a:extLst>
          </p:cNvPr>
          <p:cNvSpPr txBox="1"/>
          <p:nvPr/>
        </p:nvSpPr>
        <p:spPr>
          <a:xfrm>
            <a:off x="4459857" y="1500666"/>
            <a:ext cx="7372529"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تبدأ عملية التحويل بمرحلة الإلهام وتوليد الأفكار، حيث يتم جمع وتوثيق جميع التصورات الأولية للمشروع الإعلامي، وتشجيع الفريق على التفكير الحر وغير المقيد.</a:t>
            </a:r>
          </a:p>
          <a:p>
            <a:pPr algn="just" rtl="1">
              <a:lnSpc>
                <a:spcPct val="200000"/>
              </a:lnSpc>
            </a:pPr>
            <a:r>
              <a:rPr lang="ar-SA" dirty="0">
                <a:latin typeface="Alexandria" charset="0"/>
                <a:cs typeface="Alexandria" charset="0"/>
              </a:rPr>
              <a:t>2. تليها مرحلة التقييم والتنقيح، حيث يتم غربلة الأفكار واختيار الأكثر جدوى وإبداعًا، وتحويلها إلى مفاهيم واضحة ومحددة المعالم قابلة للقياس والتحليل.</a:t>
            </a:r>
          </a:p>
          <a:p>
            <a:pPr algn="just" rtl="1">
              <a:lnSpc>
                <a:spcPct val="200000"/>
              </a:lnSpc>
            </a:pPr>
            <a:r>
              <a:rPr lang="ar-SA" dirty="0">
                <a:latin typeface="Alexandria" charset="0"/>
                <a:cs typeface="Alexandria" charset="0"/>
              </a:rPr>
              <a:t>3. المرحلة الأخيرة هي التخطيط الاستراتيجي، والتي تتضمن وضع خطة عمل مفصلة تحدد الأهداف، الموارد، الجداول الزمنية، والمخاطر المحتملة، لضمان الانتقال السلس إلى مرحلة التنفيذ.</a:t>
            </a:r>
          </a:p>
        </p:txBody>
      </p:sp>
      <p:sp>
        <p:nvSpPr>
          <p:cNvPr id="10" name="AutoShape 2">
            <a:extLst>
              <a:ext uri="{FF2B5EF4-FFF2-40B4-BE49-F238E27FC236}">
                <a16:creationId xmlns:a16="http://schemas.microsoft.com/office/drawing/2014/main" id="{67185C1A-9BCE-EA3D-FB67-5F1FD3CDC23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468F4EF6-766A-2EB5-3FA7-82B68B757E4C}"/>
              </a:ext>
            </a:extLst>
          </p:cNvPr>
          <p:cNvSpPr txBox="1"/>
          <p:nvPr/>
        </p:nvSpPr>
        <p:spPr>
          <a:xfrm>
            <a:off x="474726" y="4366877"/>
            <a:ext cx="3333518" cy="2061655"/>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مشروع بودكاست الجزيرة</a:t>
            </a:r>
            <a:br>
              <a:rPr lang="ar-SA" sz="1400" dirty="0">
                <a:solidFill>
                  <a:srgbClr val="C00000"/>
                </a:solidFill>
                <a:latin typeface="Alexandria Light" pitchFamily="2" charset="-78"/>
                <a:cs typeface="Alexandria Light" pitchFamily="2" charset="-78"/>
              </a:rPr>
            </a:br>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بدأ كفكرة داخل القناة، وتم تحويلها إلى خطة تنفيذية ثم منصة إنتاج متكاملة للبودكاست العربي.</a:t>
            </a:r>
            <a:endParaRPr lang="en-US" sz="1400" dirty="0">
              <a:latin typeface="Alexandria Light" pitchFamily="2" charset="-78"/>
              <a:cs typeface="Alexandria Light" pitchFamily="2" charset="-78"/>
            </a:endParaRPr>
          </a:p>
          <a:p>
            <a:pPr algn="just" rtl="1">
              <a:lnSpc>
                <a:spcPct val="150000"/>
              </a:lnSpc>
            </a:pPr>
            <a:endParaRPr lang="en-US" sz="14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https://www.aljazeera.net/audio/podcasts/</a:t>
            </a:r>
            <a:endParaRPr lang="ar-SA" sz="1400" dirty="0">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CF6CAF93-DB06-F88B-4CFA-D51A8D134D88}"/>
              </a:ext>
            </a:extLst>
          </p:cNvPr>
          <p:cNvPicPr>
            <a:picLocks noChangeAspect="1"/>
          </p:cNvPicPr>
          <p:nvPr/>
        </p:nvPicPr>
        <p:blipFill>
          <a:blip r:embed="rId3"/>
          <a:stretch>
            <a:fillRect/>
          </a:stretch>
        </p:blipFill>
        <p:spPr>
          <a:xfrm>
            <a:off x="267293" y="2025836"/>
            <a:ext cx="3748385" cy="21124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4720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42933-0213-9B90-A1B4-9B443C8D6C1D}"/>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0FD22FE7-E74F-D29E-840A-FCD0F0920E3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ACC834A-3037-C16F-0719-73E3BABCA7FB}"/>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813C82C-C215-A9E0-5BE3-1B5CA48D560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التفكير التصميمي كمنهجية لحل المشكلات الإبداعية</a:t>
            </a:r>
          </a:p>
        </p:txBody>
      </p:sp>
      <p:pic>
        <p:nvPicPr>
          <p:cNvPr id="17" name="Graphic 21">
            <a:extLst>
              <a:ext uri="{FF2B5EF4-FFF2-40B4-BE49-F238E27FC236}">
                <a16:creationId xmlns:a16="http://schemas.microsoft.com/office/drawing/2014/main" id="{A08596FD-2DC1-E9A9-B59B-399F8EFB70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363B2B4E-B0B0-8D89-E066-9327A49B35D5}"/>
              </a:ext>
            </a:extLst>
          </p:cNvPr>
          <p:cNvSpPr txBox="1"/>
          <p:nvPr/>
        </p:nvSpPr>
        <p:spPr>
          <a:xfrm>
            <a:off x="4364967" y="1500666"/>
            <a:ext cx="7467420"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التفكير التصميمي هو منهجية تركز على الإنسان لحل المشكلات المعقدة، تبدأ بالتعاطف العميق مع الجمهور المستهدف لفهم احتياجاتهم وتحدياتهم في استهلاك المحتوى الإعلامي.</a:t>
            </a:r>
          </a:p>
          <a:p>
            <a:pPr algn="just" rtl="1">
              <a:lnSpc>
                <a:spcPct val="200000"/>
              </a:lnSpc>
            </a:pPr>
            <a:r>
              <a:rPr lang="ar-SA" dirty="0">
                <a:latin typeface="Alexandria" charset="0"/>
                <a:cs typeface="Alexandria" charset="0"/>
              </a:rPr>
              <a:t>2. تساعد هذه المنهجية فرق الإبداع الإعلامي على توليد حلول مبتكرة من خلال مراحل التحديد، التفكير، النمذجة الأولية، والاختبار، مما يضمن أن المنتج النهائي يلبي توقعات المستخدمين.</a:t>
            </a:r>
          </a:p>
          <a:p>
            <a:pPr algn="just" rtl="1">
              <a:lnSpc>
                <a:spcPct val="200000"/>
              </a:lnSpc>
            </a:pPr>
            <a:r>
              <a:rPr lang="ar-SA" dirty="0">
                <a:latin typeface="Alexandria" charset="0"/>
                <a:cs typeface="Alexandria" charset="0"/>
              </a:rPr>
              <a:t>3. تطبيق التفكير التصميمي يقلل من مخاطر الفشل في المشاريع الإعلامية، حيث يتم اختبار الأفكار مبكرًا وتلقي التغذية الراجعة، مما يوفر الوقت والجهد قبل الالتزام بالإنتاج الكامل.</a:t>
            </a:r>
          </a:p>
        </p:txBody>
      </p:sp>
      <p:sp>
        <p:nvSpPr>
          <p:cNvPr id="10" name="AutoShape 2">
            <a:extLst>
              <a:ext uri="{FF2B5EF4-FFF2-40B4-BE49-F238E27FC236}">
                <a16:creationId xmlns:a16="http://schemas.microsoft.com/office/drawing/2014/main" id="{B916EB8B-C76B-5D65-06D8-ED80B683AD2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F7067B78-E28D-64D9-A1E0-9A008BAF57A1}"/>
              </a:ext>
            </a:extLst>
          </p:cNvPr>
          <p:cNvSpPr txBox="1"/>
          <p:nvPr/>
        </p:nvSpPr>
        <p:spPr>
          <a:xfrm>
            <a:off x="359613" y="3276600"/>
            <a:ext cx="3419337" cy="2338654"/>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حملة "عبداللطيف جميل للإبداع الاجتماعي"</a:t>
            </a:r>
            <a:br>
              <a:rPr lang="ar-SA" sz="1400" dirty="0">
                <a:solidFill>
                  <a:srgbClr val="C00000"/>
                </a:solidFill>
                <a:latin typeface="Alexandria Light" pitchFamily="2" charset="-78"/>
                <a:cs typeface="Alexandria Light" pitchFamily="2" charset="-78"/>
              </a:rPr>
            </a:br>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استخدمت التفكير التصميمي في سرد قصص واقعية تسلط الضوء على حلول الشباب لمشاكل المجتمع.</a:t>
            </a:r>
            <a:endParaRPr lang="en-US" sz="1400" dirty="0">
              <a:latin typeface="Alexandria Light" pitchFamily="2" charset="-78"/>
              <a:cs typeface="Alexandria Light" pitchFamily="2" charset="-78"/>
            </a:endParaRPr>
          </a:p>
          <a:p>
            <a:pPr algn="just" rtl="1">
              <a:lnSpc>
                <a:spcPct val="150000"/>
              </a:lnSpc>
            </a:pPr>
            <a:endParaRPr lang="en-US" sz="14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https://alj.com/ar/perspective/community-jameel-helping-communities-transform/</a:t>
            </a:r>
            <a:endParaRPr lang="ar-SA" sz="1200" dirty="0">
              <a:latin typeface="Alexandria Light" pitchFamily="2" charset="-78"/>
              <a:cs typeface="Alexandria Light" pitchFamily="2" charset="-78"/>
            </a:endParaRPr>
          </a:p>
        </p:txBody>
      </p:sp>
      <p:pic>
        <p:nvPicPr>
          <p:cNvPr id="1026" name="Picture 2">
            <a:extLst>
              <a:ext uri="{FF2B5EF4-FFF2-40B4-BE49-F238E27FC236}">
                <a16:creationId xmlns:a16="http://schemas.microsoft.com/office/drawing/2014/main" id="{E8EC1D80-50D9-2791-48C1-2430F1B11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292" y="2190880"/>
            <a:ext cx="3333750" cy="5810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06187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fade">
                                      <p:cBhvr>
                                        <p:cTn id="27" dur="1000"/>
                                        <p:tgtEl>
                                          <p:spTgt spid="1026"/>
                                        </p:tgtEl>
                                      </p:cBhvr>
                                    </p:animEffect>
                                    <p:anim calcmode="lin" valueType="num">
                                      <p:cBhvr>
                                        <p:cTn id="28" dur="1000" fill="hold"/>
                                        <p:tgtEl>
                                          <p:spTgt spid="1026"/>
                                        </p:tgtEl>
                                        <p:attrNameLst>
                                          <p:attrName>ppt_x</p:attrName>
                                        </p:attrNameLst>
                                      </p:cBhvr>
                                      <p:tavLst>
                                        <p:tav tm="0">
                                          <p:val>
                                            <p:strVal val="#ppt_x"/>
                                          </p:val>
                                        </p:tav>
                                        <p:tav tm="100000">
                                          <p:val>
                                            <p:strVal val="#ppt_x"/>
                                          </p:val>
                                        </p:tav>
                                      </p:tavLst>
                                    </p:anim>
                                    <p:anim calcmode="lin" valueType="num">
                                      <p:cBhvr>
                                        <p:cTn id="29" dur="1000" fill="hold"/>
                                        <p:tgtEl>
                                          <p:spTgt spid="102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2B53CC-EE86-A46F-DC0D-EDCA635052A6}"/>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0A766ECB-8A9C-6082-6B69-02BF1CE365A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BDE0C61-F0A3-0A42-1B0B-BBA225FFF5A9}"/>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4689284-6FC4-D2C3-E8F8-448FBA8DEF7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تحديد الجمهور المستهدف أساس نجاح أي مشروع إعلامي</a:t>
            </a:r>
          </a:p>
        </p:txBody>
      </p:sp>
      <p:pic>
        <p:nvPicPr>
          <p:cNvPr id="17" name="Graphic 21">
            <a:extLst>
              <a:ext uri="{FF2B5EF4-FFF2-40B4-BE49-F238E27FC236}">
                <a16:creationId xmlns:a16="http://schemas.microsoft.com/office/drawing/2014/main" id="{5022CA8F-6623-A696-70D9-D5F981417B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6CA88684-5536-4416-1154-DD6A2B978969}"/>
              </a:ext>
            </a:extLst>
          </p:cNvPr>
          <p:cNvSpPr txBox="1"/>
          <p:nvPr/>
        </p:nvSpPr>
        <p:spPr>
          <a:xfrm>
            <a:off x="4166559" y="1500666"/>
            <a:ext cx="7665828"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تحديد الجمهور المستهدف بدقة هو الخطوة الأولى والأكثر أهمية في أي مشروع إعلامي، فبدون فهم واضح لمن تتحدث، ستفشل رسالتك في الوصول والتأثير المطلوب.</a:t>
            </a:r>
          </a:p>
          <a:p>
            <a:pPr algn="just" rtl="1">
              <a:lnSpc>
                <a:spcPct val="200000"/>
              </a:lnSpc>
            </a:pPr>
            <a:r>
              <a:rPr lang="ar-SA" dirty="0">
                <a:latin typeface="Alexandria" charset="0"/>
                <a:cs typeface="Alexandria" charset="0"/>
              </a:rPr>
              <a:t>2. يشمل التحليل الديموغرافي (العمر، الموقع، التعليم) والنفسي (الاهتمامات، القيم، السلوكيات) للجمهور، مما يساعد في بناء شخصيات مستخدمين</a:t>
            </a:r>
            <a:r>
              <a:rPr lang="en-US" dirty="0">
                <a:latin typeface="Alexandria" charset="0"/>
                <a:cs typeface="Alexandria" charset="0"/>
              </a:rPr>
              <a:t> </a:t>
            </a:r>
            <a:r>
              <a:rPr lang="ar-SA" dirty="0">
                <a:latin typeface="Alexandria" charset="0"/>
                <a:cs typeface="Alexandria" charset="0"/>
              </a:rPr>
              <a:t>مفصلة.</a:t>
            </a:r>
          </a:p>
          <a:p>
            <a:pPr algn="just" rtl="1">
              <a:lnSpc>
                <a:spcPct val="200000"/>
              </a:lnSpc>
            </a:pPr>
            <a:r>
              <a:rPr lang="ar-SA" dirty="0">
                <a:latin typeface="Alexandria" charset="0"/>
                <a:cs typeface="Alexandria" charset="0"/>
              </a:rPr>
              <a:t>3. هذا الفهم العميق للجمهور يمكن فريق الإبداع من تصميم محتوى إعلامي مخصص، واختيار القنوات المناسبة للتوزيع، وصياغة رسائل تتناسب</a:t>
            </a:r>
            <a:r>
              <a:rPr lang="en-US" dirty="0">
                <a:latin typeface="Alexandria" charset="0"/>
                <a:cs typeface="Alexandria" charset="0"/>
              </a:rPr>
              <a:t> </a:t>
            </a:r>
            <a:r>
              <a:rPr lang="ar-SA" dirty="0">
                <a:latin typeface="Alexandria" charset="0"/>
                <a:cs typeface="Alexandria" charset="0"/>
              </a:rPr>
              <a:t>مع احتياجاتهم وتطلعاتهم بشكل فعال.</a:t>
            </a:r>
          </a:p>
        </p:txBody>
      </p:sp>
      <p:sp>
        <p:nvSpPr>
          <p:cNvPr id="10" name="AutoShape 2">
            <a:extLst>
              <a:ext uri="{FF2B5EF4-FFF2-40B4-BE49-F238E27FC236}">
                <a16:creationId xmlns:a16="http://schemas.microsoft.com/office/drawing/2014/main" id="{0D12CD21-44AA-288F-2E2B-C39F2C53584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5F61D5D1-3F67-1DAA-41CA-A94F21B94A6E}"/>
              </a:ext>
            </a:extLst>
          </p:cNvPr>
          <p:cNvSpPr txBox="1"/>
          <p:nvPr/>
        </p:nvSpPr>
        <p:spPr>
          <a:xfrm>
            <a:off x="293164" y="4440018"/>
            <a:ext cx="3333518" cy="2102563"/>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بودكاست "كنبة السبت" من السعودية</a:t>
            </a:r>
          </a:p>
          <a:p>
            <a:pPr algn="ctr"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يوجَّه لجمهور نسائي عربي مهتم بالتنمية الذاتية، مما جعل صياغة الحلقات واللغة تتماشى مع هذا الجمهور بدقة.</a:t>
            </a:r>
            <a:endParaRPr lang="en-US" sz="1400" dirty="0">
              <a:latin typeface="Alexandria Light" pitchFamily="2" charset="-78"/>
              <a:cs typeface="Alexandria Light" pitchFamily="2" charset="-78"/>
            </a:endParaRPr>
          </a:p>
          <a:p>
            <a:pPr algn="just" rtl="1">
              <a:lnSpc>
                <a:spcPct val="150000"/>
              </a:lnSpc>
            </a:pPr>
            <a:endParaRPr lang="en-US" sz="1400" dirty="0">
              <a:latin typeface="Alexandria Light" pitchFamily="2" charset="-78"/>
              <a:cs typeface="Alexandria Light" pitchFamily="2" charset="-78"/>
            </a:endParaRPr>
          </a:p>
          <a:p>
            <a:pPr algn="ctr" rtl="1">
              <a:lnSpc>
                <a:spcPct val="150000"/>
              </a:lnSpc>
            </a:pPr>
            <a:r>
              <a:rPr lang="en-US" sz="1400" dirty="0">
                <a:latin typeface="Alexandria Light" pitchFamily="2" charset="-78"/>
                <a:cs typeface="Alexandria Light" pitchFamily="2" charset="-78"/>
              </a:rPr>
              <a:t>https://micspod.com/</a:t>
            </a:r>
            <a:endParaRPr lang="ar-SA" sz="1400" dirty="0">
              <a:latin typeface="Alexandria Light" pitchFamily="2" charset="-78"/>
              <a:cs typeface="Alexandria Light" pitchFamily="2" charset="-78"/>
            </a:endParaRPr>
          </a:p>
        </p:txBody>
      </p:sp>
      <p:pic>
        <p:nvPicPr>
          <p:cNvPr id="7" name="Picture 6">
            <a:extLst>
              <a:ext uri="{FF2B5EF4-FFF2-40B4-BE49-F238E27FC236}">
                <a16:creationId xmlns:a16="http://schemas.microsoft.com/office/drawing/2014/main" id="{8FFCE4A8-3916-92B4-FB1E-F1172828C281}"/>
              </a:ext>
            </a:extLst>
          </p:cNvPr>
          <p:cNvPicPr>
            <a:picLocks noChangeAspect="1"/>
          </p:cNvPicPr>
          <p:nvPr/>
        </p:nvPicPr>
        <p:blipFill>
          <a:blip r:embed="rId3"/>
          <a:stretch>
            <a:fillRect/>
          </a:stretch>
        </p:blipFill>
        <p:spPr>
          <a:xfrm>
            <a:off x="504020" y="1551530"/>
            <a:ext cx="2911806" cy="2829526"/>
          </a:xfrm>
          <a:prstGeom prst="rect">
            <a:avLst/>
          </a:prstGeom>
          <a:ln>
            <a:noFill/>
          </a:ln>
          <a:effectLst>
            <a:softEdge rad="112500"/>
          </a:effectLst>
        </p:spPr>
      </p:pic>
    </p:spTree>
    <p:extLst>
      <p:ext uri="{BB962C8B-B14F-4D97-AF65-F5344CB8AC3E}">
        <p14:creationId xmlns:p14="http://schemas.microsoft.com/office/powerpoint/2010/main" val="4175107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28549E-B936-F47B-1BC9-3695049A3E9D}"/>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CAB3E70D-86DF-6046-FF9A-43E7391E950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19F3016-3445-D3AA-A4D0-62AC2BFE3A8F}"/>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2A85DD6D-19EF-920C-EEEF-071D162287F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الرؤية والرسالة (قلب المشروع الإعلامي)</a:t>
            </a:r>
          </a:p>
        </p:txBody>
      </p:sp>
      <p:pic>
        <p:nvPicPr>
          <p:cNvPr id="17" name="Graphic 21">
            <a:extLst>
              <a:ext uri="{FF2B5EF4-FFF2-40B4-BE49-F238E27FC236}">
                <a16:creationId xmlns:a16="http://schemas.microsoft.com/office/drawing/2014/main" id="{5C971072-7AD8-0393-A422-359B729B63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61392C81-BEC5-BDAC-B2D1-7704241F8C8B}"/>
              </a:ext>
            </a:extLst>
          </p:cNvPr>
          <p:cNvSpPr txBox="1"/>
          <p:nvPr/>
        </p:nvSpPr>
        <p:spPr>
          <a:xfrm>
            <a:off x="3916393" y="1500666"/>
            <a:ext cx="7915994"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الرؤية هي الصورة المستقبلية الطموحة للمشروع، وتحدد الأثر الذي يسعى لتحقيقه على المدى الطويل، مثل أن يصبح المصدر الأول للأخبار الموثوقة في منطقة معينة.</a:t>
            </a:r>
          </a:p>
          <a:p>
            <a:pPr algn="just" rtl="1">
              <a:lnSpc>
                <a:spcPct val="200000"/>
              </a:lnSpc>
            </a:pPr>
            <a:r>
              <a:rPr lang="ar-SA" dirty="0">
                <a:latin typeface="Alexandria" charset="0"/>
                <a:cs typeface="Alexandria" charset="0"/>
              </a:rPr>
              <a:t>2. الرسالة هي التعبير الموجز عن سبب وجود المشروع والقيمة التي يقدمها للجمهور، ويجب أن تكون واضحة ومقنعة وتعكس جوهر الإبداع الإعلامي الذي يقدمه.</a:t>
            </a:r>
          </a:p>
          <a:p>
            <a:pPr algn="just" rtl="1">
              <a:lnSpc>
                <a:spcPct val="200000"/>
              </a:lnSpc>
            </a:pPr>
            <a:r>
              <a:rPr lang="ar-SA" dirty="0">
                <a:latin typeface="Alexandria" charset="0"/>
                <a:cs typeface="Alexandria" charset="0"/>
              </a:rPr>
              <a:t>3. يجب أن تكون الرؤية والرسالة متسقتين مع بعضهما البعض ومع المحتوى الإعلامي المنتج، لضمان أن كل جزء من المشروع يعمل نحو تحقيق هدف واحد وموحد، مما يعزز العلامة التجارية.</a:t>
            </a:r>
          </a:p>
        </p:txBody>
      </p:sp>
      <p:sp>
        <p:nvSpPr>
          <p:cNvPr id="10" name="AutoShape 2">
            <a:extLst>
              <a:ext uri="{FF2B5EF4-FFF2-40B4-BE49-F238E27FC236}">
                <a16:creationId xmlns:a16="http://schemas.microsoft.com/office/drawing/2014/main" id="{842DFE86-A7C0-41DC-AB25-2BB479FF7BB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93D5E10A-9A14-07A2-2BF8-0ADEE1BE6DB1}"/>
              </a:ext>
            </a:extLst>
          </p:cNvPr>
          <p:cNvSpPr txBox="1"/>
          <p:nvPr/>
        </p:nvSpPr>
        <p:spPr>
          <a:xfrm>
            <a:off x="286748" y="3999106"/>
            <a:ext cx="3333518" cy="2425729"/>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صحيفة "المدن" اللبنانية</a:t>
            </a:r>
          </a:p>
          <a:p>
            <a:pPr algn="ctr" rtl="1"/>
            <a:endParaRPr lang="ar-SA" sz="1400" dirty="0">
              <a:latin typeface="Alexandria Light" pitchFamily="2" charset="-78"/>
              <a:cs typeface="Alexandria Light" pitchFamily="2" charset="-78"/>
            </a:endParaRPr>
          </a:p>
          <a:p>
            <a:pPr algn="just" rtl="1">
              <a:lnSpc>
                <a:spcPct val="150000"/>
              </a:lnSpc>
            </a:pPr>
            <a:r>
              <a:rPr lang="ar-SA" sz="1400" b="1" u="sng" dirty="0">
                <a:latin typeface="Alexandria Light" pitchFamily="2" charset="-78"/>
                <a:cs typeface="Alexandria Light" pitchFamily="2" charset="-78"/>
              </a:rPr>
              <a:t>رؤيتها: </a:t>
            </a:r>
          </a:p>
          <a:p>
            <a:pPr algn="just" rtl="1">
              <a:lnSpc>
                <a:spcPct val="150000"/>
              </a:lnSpc>
            </a:pPr>
            <a:r>
              <a:rPr lang="ar-SA" sz="1400" dirty="0">
                <a:latin typeface="Alexandria Light" pitchFamily="2" charset="-78"/>
                <a:cs typeface="Alexandria Light" pitchFamily="2" charset="-78"/>
              </a:rPr>
              <a:t>تقديم إعلام رقمي حر ومستقل.</a:t>
            </a:r>
          </a:p>
          <a:p>
            <a:pPr algn="just" rtl="1">
              <a:lnSpc>
                <a:spcPct val="150000"/>
              </a:lnSpc>
            </a:pPr>
            <a:r>
              <a:rPr lang="ar-SA" sz="1400" b="1" u="sng" dirty="0">
                <a:latin typeface="Alexandria Light" pitchFamily="2" charset="-78"/>
                <a:cs typeface="Alexandria Light" pitchFamily="2" charset="-78"/>
              </a:rPr>
              <a:t>رسالتها: </a:t>
            </a:r>
          </a:p>
          <a:p>
            <a:pPr algn="just" rtl="1">
              <a:lnSpc>
                <a:spcPct val="150000"/>
              </a:lnSpc>
            </a:pPr>
            <a:r>
              <a:rPr lang="ar-SA" sz="1400" dirty="0">
                <a:latin typeface="Alexandria Light" pitchFamily="2" charset="-78"/>
                <a:cs typeface="Alexandria Light" pitchFamily="2" charset="-78"/>
              </a:rPr>
              <a:t>نقل الواقع العربي بنقدٍ بناء وتحليل متزن.</a:t>
            </a:r>
          </a:p>
          <a:p>
            <a:pPr algn="just" rtl="1">
              <a:lnSpc>
                <a:spcPct val="150000"/>
              </a:lnSpc>
            </a:pPr>
            <a:endParaRPr lang="ar-SA" sz="14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https://www.almodon.com/</a:t>
            </a:r>
            <a:endParaRPr lang="ar-SA" sz="1200" dirty="0">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94D1DD67-620A-6319-3C20-7EB918CCF0B0}"/>
              </a:ext>
            </a:extLst>
          </p:cNvPr>
          <p:cNvPicPr>
            <a:picLocks noChangeAspect="1"/>
          </p:cNvPicPr>
          <p:nvPr/>
        </p:nvPicPr>
        <p:blipFill>
          <a:blip r:embed="rId3"/>
          <a:stretch>
            <a:fillRect/>
          </a:stretch>
        </p:blipFill>
        <p:spPr>
          <a:xfrm>
            <a:off x="614570" y="1877396"/>
            <a:ext cx="2876951" cy="15908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35476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2E937-4CC3-3027-CACE-A8122846928A}"/>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1278745F-43E5-12A1-EEA4-202A9183733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0B87454-0A97-9970-9AE3-5DB5E13BB141}"/>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02B3E8F-F5AC-79C0-E5A9-4A4F30BCB75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دراسة السوق الإعلامي لتحديد الميزة التنافسية</a:t>
            </a:r>
          </a:p>
        </p:txBody>
      </p:sp>
      <p:pic>
        <p:nvPicPr>
          <p:cNvPr id="17" name="Graphic 21">
            <a:extLst>
              <a:ext uri="{FF2B5EF4-FFF2-40B4-BE49-F238E27FC236}">
                <a16:creationId xmlns:a16="http://schemas.microsoft.com/office/drawing/2014/main" id="{559D3258-6065-802F-55C8-73C49D5096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E47A3C3E-72DC-C2AA-2A57-41CF06ADA2F9}"/>
              </a:ext>
            </a:extLst>
          </p:cNvPr>
          <p:cNvSpPr txBox="1"/>
          <p:nvPr/>
        </p:nvSpPr>
        <p:spPr>
          <a:xfrm>
            <a:off x="4064000" y="1500666"/>
            <a:ext cx="7768386"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تحليل المنافسين هو عملية منهجية لتقييم نقاط القوة والضعف للمشاريع الإعلامية الأخرى في السوق، وتحديد الفجوات والفرص التي يمكن لمشروعك استغلالها بذكاء.</a:t>
            </a:r>
          </a:p>
          <a:p>
            <a:pPr algn="just" rtl="1">
              <a:lnSpc>
                <a:spcPct val="200000"/>
              </a:lnSpc>
            </a:pPr>
            <a:r>
              <a:rPr lang="ar-SA" dirty="0">
                <a:latin typeface="Alexandria" charset="0"/>
                <a:cs typeface="Alexandria" charset="0"/>
              </a:rPr>
              <a:t>2. يشمل ذلك تحليل استراتيجيات المحتوى، قنوات التوزيع، نماذج الإيرادات، ومستويات التفاعل مع الجمهور لدى المنافسين الرئيسيين، لتعلم أفضل الممارسات وتجنب الأخطاء الشائعة.</a:t>
            </a:r>
          </a:p>
          <a:p>
            <a:pPr algn="just" rtl="1">
              <a:lnSpc>
                <a:spcPct val="200000"/>
              </a:lnSpc>
            </a:pPr>
            <a:r>
              <a:rPr lang="ar-SA" dirty="0">
                <a:latin typeface="Alexandria" charset="0"/>
                <a:cs typeface="Alexandria" charset="0"/>
              </a:rPr>
              <a:t>3. القياس المعياري </a:t>
            </a:r>
            <a:r>
              <a:rPr lang="en-US" dirty="0">
                <a:latin typeface="Alexandria" charset="0"/>
                <a:cs typeface="Alexandria" charset="0"/>
              </a:rPr>
              <a:t>Benchmarking)</a:t>
            </a:r>
            <a:r>
              <a:rPr lang="ar-SA" dirty="0">
                <a:latin typeface="Alexandria" charset="0"/>
                <a:cs typeface="Alexandria" charset="0"/>
              </a:rPr>
              <a:t>) </a:t>
            </a:r>
            <a:r>
              <a:rPr lang="en-US" dirty="0">
                <a:latin typeface="Alexandria" charset="0"/>
                <a:cs typeface="Alexandria" charset="0"/>
              </a:rPr>
              <a:t> </a:t>
            </a:r>
            <a:r>
              <a:rPr lang="ar-SA" dirty="0">
                <a:latin typeface="Alexandria" charset="0"/>
                <a:cs typeface="Alexandria" charset="0"/>
              </a:rPr>
              <a:t>يساعد في تحديد الميزة التنافسية الفريدة لمشروعك الإعلامي، والتي قد تكون في جودة الإنتاج، أو التخصص في محتوى معين، أو طريقة التفاعل مع الجمهور.</a:t>
            </a:r>
          </a:p>
        </p:txBody>
      </p:sp>
      <p:sp>
        <p:nvSpPr>
          <p:cNvPr id="10" name="AutoShape 2">
            <a:extLst>
              <a:ext uri="{FF2B5EF4-FFF2-40B4-BE49-F238E27FC236}">
                <a16:creationId xmlns:a16="http://schemas.microsoft.com/office/drawing/2014/main" id="{A820B936-02C5-BEA9-3277-4300C9E65D6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F1F96303-F3BF-0134-4965-679003D312FF}"/>
              </a:ext>
            </a:extLst>
          </p:cNvPr>
          <p:cNvSpPr txBox="1"/>
          <p:nvPr/>
        </p:nvSpPr>
        <p:spPr>
          <a:xfrm>
            <a:off x="427079" y="4166455"/>
            <a:ext cx="3333518" cy="2425729"/>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منصة </a:t>
            </a:r>
            <a:r>
              <a:rPr lang="en-US" sz="1400" dirty="0">
                <a:solidFill>
                  <a:srgbClr val="C00000"/>
                </a:solidFill>
                <a:latin typeface="Alexandria Light" pitchFamily="2" charset="-78"/>
                <a:cs typeface="Alexandria Light" pitchFamily="2" charset="-78"/>
              </a:rPr>
              <a:t>Mawdoo3.com</a:t>
            </a:r>
            <a:r>
              <a:rPr lang="ar-SA" sz="1400" dirty="0">
                <a:solidFill>
                  <a:srgbClr val="C00000"/>
                </a:solidFill>
                <a:latin typeface="Alexandria Light" pitchFamily="2" charset="-78"/>
                <a:cs typeface="Alexandria Light" pitchFamily="2" charset="-78"/>
              </a:rPr>
              <a:t> الأردنية</a:t>
            </a:r>
          </a:p>
          <a:p>
            <a:pPr algn="ctr" rtl="1"/>
            <a:endParaRPr lang="ar-SA" sz="1400" dirty="0">
              <a:solidFill>
                <a:srgbClr val="C00000"/>
              </a:solidFill>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حددت فجوة المحتوى العربي الموثوق، فبنت مشروعها على تقديم مقالات دقيقة و</a:t>
            </a:r>
            <a:r>
              <a:rPr lang="en-US" sz="1400" dirty="0">
                <a:latin typeface="Alexandria Light" pitchFamily="2" charset="-78"/>
                <a:cs typeface="Alexandria Light" pitchFamily="2" charset="-78"/>
              </a:rPr>
              <a:t>SEO</a:t>
            </a:r>
            <a:r>
              <a:rPr lang="ar-SA" sz="1400" dirty="0">
                <a:latin typeface="Alexandria Light" pitchFamily="2" charset="-78"/>
                <a:cs typeface="Alexandria Light" pitchFamily="2" charset="-78"/>
              </a:rPr>
              <a:t> قوي، فأصبحت من أكبر المواقع العربية.</a:t>
            </a:r>
          </a:p>
          <a:p>
            <a:pPr algn="just" rtl="1">
              <a:lnSpc>
                <a:spcPct val="150000"/>
              </a:lnSpc>
            </a:pPr>
            <a:endParaRPr lang="ar-SA" sz="14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https://mawdoo3.com/</a:t>
            </a:r>
            <a:endParaRPr lang="ar-SA" sz="1200" dirty="0">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C0AA4675-6CFD-537F-46E9-32CD368BBB06}"/>
              </a:ext>
            </a:extLst>
          </p:cNvPr>
          <p:cNvPicPr>
            <a:picLocks noChangeAspect="1"/>
          </p:cNvPicPr>
          <p:nvPr/>
        </p:nvPicPr>
        <p:blipFill>
          <a:blip r:embed="rId3"/>
          <a:stretch>
            <a:fillRect/>
          </a:stretch>
        </p:blipFill>
        <p:spPr>
          <a:xfrm>
            <a:off x="267293" y="1814008"/>
            <a:ext cx="3485339" cy="203100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47591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5EB473-87B4-ED8D-1707-B2722D68BABE}"/>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A01033FB-5783-9E4E-0AE2-E380E309960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8317BE4-B6C0-658E-DD0C-1F06B7FE1F49}"/>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FBA3877-4188-578D-67C4-A5A6225D62E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تحليل </a:t>
            </a:r>
            <a:r>
              <a:rPr lang="en-US" sz="2400" b="1" dirty="0">
                <a:solidFill>
                  <a:schemeClr val="bg1"/>
                </a:solidFill>
                <a:latin typeface="Alexandria" charset="0"/>
                <a:cs typeface="Alexandria" charset="0"/>
              </a:rPr>
              <a:t>SWOT</a:t>
            </a:r>
            <a:r>
              <a:rPr lang="ar-SA" sz="2400" b="1" dirty="0">
                <a:solidFill>
                  <a:schemeClr val="bg1"/>
                </a:solidFill>
                <a:latin typeface="Alexandria" charset="0"/>
                <a:cs typeface="Alexandria" charset="0"/>
              </a:rPr>
              <a:t> للمشاريع الإعلامية الإبداعية</a:t>
            </a:r>
          </a:p>
        </p:txBody>
      </p:sp>
      <p:pic>
        <p:nvPicPr>
          <p:cNvPr id="17" name="Graphic 21">
            <a:extLst>
              <a:ext uri="{FF2B5EF4-FFF2-40B4-BE49-F238E27FC236}">
                <a16:creationId xmlns:a16="http://schemas.microsoft.com/office/drawing/2014/main" id="{9E7D100B-94D7-013E-1926-531EBF7645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3587D2DC-A847-9B37-97DA-474F87D50F5A}"/>
              </a:ext>
            </a:extLst>
          </p:cNvPr>
          <p:cNvSpPr txBox="1"/>
          <p:nvPr/>
        </p:nvSpPr>
        <p:spPr>
          <a:xfrm>
            <a:off x="4192439" y="1500666"/>
            <a:ext cx="7639948"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تحليل </a:t>
            </a:r>
            <a:r>
              <a:rPr lang="en-US" dirty="0">
                <a:latin typeface="Alexandria" charset="0"/>
                <a:cs typeface="Alexandria" charset="0"/>
              </a:rPr>
              <a:t>SWOT</a:t>
            </a:r>
            <a:r>
              <a:rPr lang="ar-SA" dirty="0">
                <a:latin typeface="Alexandria" charset="0"/>
                <a:cs typeface="Alexandria" charset="0"/>
              </a:rPr>
              <a:t> هو أداة استراتيجية لتقييم العوامل الداخلية (نقاط القوة والضعف) والخارجية (الفرص والتهديدات) التي تؤثر على المشروع الإعلامي بشكل مباشر أو غير مباشر.</a:t>
            </a:r>
          </a:p>
          <a:p>
            <a:pPr algn="just" rtl="1">
              <a:lnSpc>
                <a:spcPct val="200000"/>
              </a:lnSpc>
            </a:pPr>
            <a:r>
              <a:rPr lang="ar-SA" dirty="0">
                <a:latin typeface="Alexandria" charset="0"/>
                <a:cs typeface="Alexandria" charset="0"/>
              </a:rPr>
              <a:t>2. نقاط القوة قد تكون فريقًا إبداعيًا موهوبًا أو تقنية إنتاج متقدمة، بينما نقاط الضعف قد تكون نقصًا في التمويل أو ضعفًا في استراتيجية التسويق الرقمي.</a:t>
            </a:r>
          </a:p>
          <a:p>
            <a:pPr algn="just" rtl="1">
              <a:lnSpc>
                <a:spcPct val="200000"/>
              </a:lnSpc>
            </a:pPr>
            <a:r>
              <a:rPr lang="ar-SA" dirty="0">
                <a:latin typeface="Alexandria" charset="0"/>
                <a:cs typeface="Alexandria" charset="0"/>
              </a:rPr>
              <a:t>3. يساعد هذا التحليل في صياغة استراتيجيات تستغل نقاط القوة، تعالج نقاط الضعف، تستفيد من الفرص المتاحة في السوق، وتتجنب أو تخفف من التهديدات المحتملة، لضمان نجاح المشروع.</a:t>
            </a:r>
          </a:p>
        </p:txBody>
      </p:sp>
      <p:sp>
        <p:nvSpPr>
          <p:cNvPr id="10" name="AutoShape 2">
            <a:extLst>
              <a:ext uri="{FF2B5EF4-FFF2-40B4-BE49-F238E27FC236}">
                <a16:creationId xmlns:a16="http://schemas.microsoft.com/office/drawing/2014/main" id="{A680CF03-9818-BD5D-BF51-52AE1635D3A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5A86C20F-15A1-E096-6823-D928744E7B24}"/>
              </a:ext>
            </a:extLst>
          </p:cNvPr>
          <p:cNvSpPr txBox="1"/>
          <p:nvPr/>
        </p:nvSpPr>
        <p:spPr>
          <a:xfrm>
            <a:off x="396761" y="3866294"/>
            <a:ext cx="3333518" cy="2425729"/>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شركة الشرق للأخبار</a:t>
            </a:r>
          </a:p>
          <a:p>
            <a:pPr algn="ctr"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درست نقاط قوتها (دعم مجموعة </a:t>
            </a:r>
            <a:r>
              <a:rPr lang="en-US" sz="1400" dirty="0">
                <a:latin typeface="Alexandria Light" pitchFamily="2" charset="-78"/>
                <a:cs typeface="Alexandria Light" pitchFamily="2" charset="-78"/>
              </a:rPr>
              <a:t>MBC</a:t>
            </a:r>
            <a:r>
              <a:rPr lang="ar-SA" sz="1400" dirty="0">
                <a:latin typeface="Alexandria Light" pitchFamily="2" charset="-78"/>
                <a:cs typeface="Alexandria Light" pitchFamily="2" charset="-78"/>
              </a:rPr>
              <a:t>)</a:t>
            </a:r>
            <a:r>
              <a:rPr lang="en-US" sz="1400" dirty="0">
                <a:latin typeface="Alexandria Light" pitchFamily="2" charset="-78"/>
                <a:cs typeface="Alexandria Light" pitchFamily="2" charset="-78"/>
              </a:rPr>
              <a:t> </a:t>
            </a:r>
            <a:r>
              <a:rPr lang="ar-SA" sz="1400" dirty="0">
                <a:latin typeface="Alexandria Light" pitchFamily="2" charset="-78"/>
                <a:cs typeface="Alexandria Light" pitchFamily="2" charset="-78"/>
              </a:rPr>
              <a:t>وضعفها (حداثة التجربة)، وحددت فرصها (سوق الأخبار الرقمية)، وتهديداتها (المنافسة مع الجزيرة وسكاي نيوز).</a:t>
            </a:r>
          </a:p>
          <a:p>
            <a:pPr algn="just" rtl="1">
              <a:lnSpc>
                <a:spcPct val="150000"/>
              </a:lnSpc>
            </a:pPr>
            <a:endParaRPr lang="ar-SA" sz="14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https://asharq.com/</a:t>
            </a:r>
            <a:endParaRPr lang="ar-SA" sz="1200" dirty="0">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8612D668-69D3-A33D-5F26-3D0CE5A59A0F}"/>
              </a:ext>
            </a:extLst>
          </p:cNvPr>
          <p:cNvPicPr>
            <a:picLocks noChangeAspect="1"/>
          </p:cNvPicPr>
          <p:nvPr/>
        </p:nvPicPr>
        <p:blipFill>
          <a:blip r:embed="rId3"/>
          <a:stretch>
            <a:fillRect/>
          </a:stretch>
        </p:blipFill>
        <p:spPr>
          <a:xfrm>
            <a:off x="396761" y="1871169"/>
            <a:ext cx="3597649" cy="171023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27131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F5A7E-F638-4C65-E9FD-2C33A66EC1DE}"/>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02B52EF5-A77E-698F-7C19-A757631795D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3CEFA5C-1D95-0F4E-66AE-EC6503E5C1A3}"/>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BC8FAAE-C5DD-405B-0F79-03427EF60F1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تحديد الأهداف الذكية </a:t>
            </a:r>
            <a:r>
              <a:rPr lang="en-US" sz="2400" b="1" dirty="0">
                <a:solidFill>
                  <a:schemeClr val="bg1"/>
                </a:solidFill>
                <a:latin typeface="Alexandria" charset="0"/>
                <a:cs typeface="Alexandria" charset="0"/>
              </a:rPr>
              <a:t>SMART Goals)</a:t>
            </a:r>
            <a:r>
              <a:rPr lang="ar-SA" sz="2400" b="1" dirty="0">
                <a:solidFill>
                  <a:schemeClr val="bg1"/>
                </a:solidFill>
                <a:latin typeface="Alexandria" charset="0"/>
                <a:cs typeface="Alexandria" charset="0"/>
              </a:rPr>
              <a:t>) للمحتوى الإعلامي</a:t>
            </a:r>
          </a:p>
        </p:txBody>
      </p:sp>
      <p:pic>
        <p:nvPicPr>
          <p:cNvPr id="17" name="Graphic 21">
            <a:extLst>
              <a:ext uri="{FF2B5EF4-FFF2-40B4-BE49-F238E27FC236}">
                <a16:creationId xmlns:a16="http://schemas.microsoft.com/office/drawing/2014/main" id="{04CA3F13-01B2-E50E-4B1B-7432598DDA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0881F43B-9771-5A58-3B2F-AEFDEAD71BF0}"/>
              </a:ext>
            </a:extLst>
          </p:cNvPr>
          <p:cNvSpPr txBox="1"/>
          <p:nvPr/>
        </p:nvSpPr>
        <p:spPr>
          <a:xfrm>
            <a:off x="4429957" y="1500666"/>
            <a:ext cx="7402429" cy="4442883"/>
          </a:xfrm>
          <a:prstGeom prst="rect">
            <a:avLst/>
          </a:prstGeom>
          <a:noFill/>
        </p:spPr>
        <p:txBody>
          <a:bodyPr wrap="square">
            <a:spAutoFit/>
          </a:bodyPr>
          <a:lstStyle/>
          <a:p>
            <a:pPr algn="just" rtl="1">
              <a:lnSpc>
                <a:spcPct val="200000"/>
              </a:lnSpc>
            </a:pPr>
            <a:r>
              <a:rPr lang="ar-SA" dirty="0">
                <a:latin typeface="Alexandria" charset="0"/>
                <a:cs typeface="Alexandria" charset="0"/>
              </a:rPr>
              <a:t>1. الأهداف الذكية هي أهداف محددة</a:t>
            </a:r>
            <a:r>
              <a:rPr lang="en-US" dirty="0">
                <a:latin typeface="Alexandria" charset="0"/>
                <a:cs typeface="Alexandria" charset="0"/>
              </a:rPr>
              <a:t>، </a:t>
            </a:r>
            <a:r>
              <a:rPr lang="ar-SA" dirty="0">
                <a:latin typeface="Alexandria" charset="0"/>
                <a:cs typeface="Alexandria" charset="0"/>
              </a:rPr>
              <a:t>قابلة للقياس</a:t>
            </a:r>
            <a:r>
              <a:rPr lang="en-US" dirty="0">
                <a:latin typeface="Alexandria" charset="0"/>
                <a:cs typeface="Alexandria" charset="0"/>
              </a:rPr>
              <a:t>، </a:t>
            </a:r>
            <a:r>
              <a:rPr lang="ar-SA" dirty="0">
                <a:latin typeface="Alexandria" charset="0"/>
                <a:cs typeface="Alexandria" charset="0"/>
              </a:rPr>
              <a:t>قابلة للتحقيق</a:t>
            </a:r>
            <a:r>
              <a:rPr lang="en-US" dirty="0">
                <a:latin typeface="Alexandria" charset="0"/>
                <a:cs typeface="Alexandria" charset="0"/>
              </a:rPr>
              <a:t>، </a:t>
            </a:r>
            <a:r>
              <a:rPr lang="ar-SA" dirty="0">
                <a:latin typeface="Alexandria" charset="0"/>
                <a:cs typeface="Alexandria" charset="0"/>
              </a:rPr>
              <a:t>ذات صلة</a:t>
            </a:r>
            <a:r>
              <a:rPr lang="en-US" dirty="0">
                <a:latin typeface="Alexandria" charset="0"/>
                <a:cs typeface="Alexandria" charset="0"/>
              </a:rPr>
              <a:t>، </a:t>
            </a:r>
            <a:r>
              <a:rPr lang="ar-SA" dirty="0">
                <a:latin typeface="Alexandria" charset="0"/>
                <a:cs typeface="Alexandria" charset="0"/>
              </a:rPr>
              <a:t>ومحددة بزمن</a:t>
            </a:r>
            <a:r>
              <a:rPr lang="en-US" dirty="0">
                <a:latin typeface="Alexandria" charset="0"/>
                <a:cs typeface="Alexandria" charset="0"/>
              </a:rPr>
              <a:t>، </a:t>
            </a:r>
            <a:r>
              <a:rPr lang="ar-SA" dirty="0">
                <a:latin typeface="Alexandria" charset="0"/>
                <a:cs typeface="Alexandria" charset="0"/>
              </a:rPr>
              <a:t>وهي ضرورية لنجاح أي مشروع.</a:t>
            </a:r>
          </a:p>
          <a:p>
            <a:pPr algn="just" rtl="1">
              <a:lnSpc>
                <a:spcPct val="200000"/>
              </a:lnSpc>
            </a:pPr>
            <a:r>
              <a:rPr lang="ar-SA" dirty="0">
                <a:latin typeface="Alexandria" charset="0"/>
                <a:cs typeface="Alexandria" charset="0"/>
              </a:rPr>
              <a:t>2. في الإبداع الإعلامي، يجب أن تكون الأهداف الذكية مرتبطة بمقاييس الأداء الرئيسية</a:t>
            </a:r>
            <a:r>
              <a:rPr lang="en-US" dirty="0">
                <a:latin typeface="Alexandria" charset="0"/>
                <a:cs typeface="Alexandria" charset="0"/>
              </a:rPr>
              <a:t>، </a:t>
            </a:r>
            <a:r>
              <a:rPr lang="ar-SA" dirty="0">
                <a:latin typeface="Alexandria" charset="0"/>
                <a:cs typeface="Alexandria" charset="0"/>
              </a:rPr>
              <a:t>مثل زيادة عدد المشتركين بنسبة 20% خلال الربع الأول، أو تحقيق مليون مشاهدة لمحتوى معين.</a:t>
            </a:r>
          </a:p>
          <a:p>
            <a:pPr algn="just" rtl="1">
              <a:lnSpc>
                <a:spcPct val="200000"/>
              </a:lnSpc>
            </a:pPr>
            <a:r>
              <a:rPr lang="ar-SA" dirty="0">
                <a:latin typeface="Alexandria" charset="0"/>
                <a:cs typeface="Alexandria" charset="0"/>
              </a:rPr>
              <a:t>3. تحديد الأهداف الذكية يضمن أن جميع أعضاء الفريق يعملون نحو نفس النتيجة المرجوة، ويوفر إطارًا واضحًا لتقييم التقدم وتحديد ما إذا كان المشروع يسير في الاتجاه الصحيح أم يحتاج إلى تعديل.</a:t>
            </a:r>
          </a:p>
        </p:txBody>
      </p:sp>
      <p:sp>
        <p:nvSpPr>
          <p:cNvPr id="10" name="AutoShape 2">
            <a:extLst>
              <a:ext uri="{FF2B5EF4-FFF2-40B4-BE49-F238E27FC236}">
                <a16:creationId xmlns:a16="http://schemas.microsoft.com/office/drawing/2014/main" id="{C910E525-93B4-1A6F-5950-D90ACE2A2DD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E816DD7A-1CD0-0B82-75B2-7C85D07428E8}"/>
              </a:ext>
            </a:extLst>
          </p:cNvPr>
          <p:cNvSpPr txBox="1"/>
          <p:nvPr/>
        </p:nvSpPr>
        <p:spPr>
          <a:xfrm>
            <a:off x="422300" y="3581400"/>
            <a:ext cx="3333518" cy="2015488"/>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منصة أنغامي</a:t>
            </a:r>
          </a:p>
          <a:p>
            <a:pPr algn="just"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هدف ذكي هو زيادة عدد المشتركين المدفوعين بنسبة 30% خلال سنة عبر محتوى عربي حصري.</a:t>
            </a:r>
          </a:p>
          <a:p>
            <a:pPr algn="ctr" rtl="1">
              <a:lnSpc>
                <a:spcPct val="150000"/>
              </a:lnSpc>
            </a:pPr>
            <a:endParaRPr lang="ar-SA" sz="12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https://www.anghami.com/</a:t>
            </a:r>
            <a:endParaRPr lang="ar-SA" sz="1200" dirty="0">
              <a:latin typeface="Alexandria Light" pitchFamily="2" charset="-78"/>
              <a:cs typeface="Alexandria Light" pitchFamily="2" charset="-78"/>
            </a:endParaRPr>
          </a:p>
        </p:txBody>
      </p:sp>
      <p:pic>
        <p:nvPicPr>
          <p:cNvPr id="2050" name="Picture 2">
            <a:extLst>
              <a:ext uri="{FF2B5EF4-FFF2-40B4-BE49-F238E27FC236}">
                <a16:creationId xmlns:a16="http://schemas.microsoft.com/office/drawing/2014/main" id="{5D5540E2-2778-CDF0-D58F-B45FD7A096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614" y="2228796"/>
            <a:ext cx="3458891" cy="878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4698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2050"/>
                                        </p:tgtEl>
                                        <p:attrNameLst>
                                          <p:attrName>style.visibility</p:attrName>
                                        </p:attrNameLst>
                                      </p:cBhvr>
                                      <p:to>
                                        <p:strVal val="visible"/>
                                      </p:to>
                                    </p:set>
                                    <p:animEffect transition="in" filter="fade">
                                      <p:cBhvr>
                                        <p:cTn id="27" dur="1000"/>
                                        <p:tgtEl>
                                          <p:spTgt spid="2050"/>
                                        </p:tgtEl>
                                      </p:cBhvr>
                                    </p:animEffect>
                                    <p:anim calcmode="lin" valueType="num">
                                      <p:cBhvr>
                                        <p:cTn id="28" dur="1000" fill="hold"/>
                                        <p:tgtEl>
                                          <p:spTgt spid="2050"/>
                                        </p:tgtEl>
                                        <p:attrNameLst>
                                          <p:attrName>ppt_x</p:attrName>
                                        </p:attrNameLst>
                                      </p:cBhvr>
                                      <p:tavLst>
                                        <p:tav tm="0">
                                          <p:val>
                                            <p:strVal val="#ppt_x"/>
                                          </p:val>
                                        </p:tav>
                                        <p:tav tm="100000">
                                          <p:val>
                                            <p:strVal val="#ppt_x"/>
                                          </p:val>
                                        </p:tav>
                                      </p:tavLst>
                                    </p:anim>
                                    <p:anim calcmode="lin" valueType="num">
                                      <p:cBhvr>
                                        <p:cTn id="29" dur="1000" fill="hold"/>
                                        <p:tgtEl>
                                          <p:spTgt spid="205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DBD65-3282-3091-798F-2B778D61A018}"/>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4EA4446C-13EC-0DEF-25CB-ED1F7ABB22D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F4264ED-A374-5D4D-4FBB-B3CCAC1FC321}"/>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AF77202-265B-1E2A-7E07-7F63F45B01A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نموذج العمل التجاري</a:t>
            </a:r>
            <a:r>
              <a:rPr lang="en-US" sz="2400" b="1" dirty="0">
                <a:solidFill>
                  <a:schemeClr val="bg1"/>
                </a:solidFill>
                <a:latin typeface="Alexandria" charset="0"/>
                <a:cs typeface="Alexandria" charset="0"/>
              </a:rPr>
              <a:t> </a:t>
            </a:r>
            <a:r>
              <a:rPr lang="ar-SA" sz="2400" b="1" dirty="0">
                <a:solidFill>
                  <a:schemeClr val="bg1"/>
                </a:solidFill>
                <a:latin typeface="Alexandria" charset="0"/>
                <a:cs typeface="Alexandria" charset="0"/>
              </a:rPr>
              <a:t>للمنصات الإعلامية</a:t>
            </a:r>
          </a:p>
        </p:txBody>
      </p:sp>
      <p:pic>
        <p:nvPicPr>
          <p:cNvPr id="17" name="Graphic 21">
            <a:extLst>
              <a:ext uri="{FF2B5EF4-FFF2-40B4-BE49-F238E27FC236}">
                <a16:creationId xmlns:a16="http://schemas.microsoft.com/office/drawing/2014/main" id="{7FD55501-994C-1FE6-498F-831391D150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8106266D-2539-B1D5-3D3B-DA6F3F97831B}"/>
              </a:ext>
            </a:extLst>
          </p:cNvPr>
          <p:cNvSpPr txBox="1"/>
          <p:nvPr/>
        </p:nvSpPr>
        <p:spPr>
          <a:xfrm>
            <a:off x="4953740" y="1500666"/>
            <a:ext cx="6878646"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نموذج العمل التجاري</a:t>
            </a:r>
            <a:r>
              <a:rPr lang="en-US" dirty="0">
                <a:latin typeface="Alexandria" charset="0"/>
                <a:cs typeface="Alexandria" charset="0"/>
              </a:rPr>
              <a:t> </a:t>
            </a:r>
            <a:r>
              <a:rPr lang="ar-SA" dirty="0">
                <a:latin typeface="Alexandria" charset="0"/>
                <a:cs typeface="Alexandria" charset="0"/>
              </a:rPr>
              <a:t>هو أداة بصرية لتوصيف، تصميم، واختراع، أو ابتكار نماذج الأعمال، وهو ضروري لتحديد كيفية خلق المشروع الإعلامي للقيمة وتقديمها والحصول عليها.</a:t>
            </a:r>
          </a:p>
          <a:p>
            <a:pPr algn="just" rtl="1">
              <a:lnSpc>
                <a:spcPct val="200000"/>
              </a:lnSpc>
            </a:pPr>
            <a:r>
              <a:rPr lang="ar-SA" dirty="0">
                <a:latin typeface="Alexandria" charset="0"/>
                <a:cs typeface="Alexandria" charset="0"/>
              </a:rPr>
              <a:t>2. يشمل النموذج تسعة مكونات رئيسية، مثل شرائح العملاء، القيمة المقترحة (المحتوى الفريد)، القنوات، علاقات العملاء، مصادر الإيرادات، والأنشطة والموارد الرئيسية المطلوبة للإنتاج.</a:t>
            </a:r>
          </a:p>
          <a:p>
            <a:pPr algn="just" rtl="1">
              <a:lnSpc>
                <a:spcPct val="200000"/>
              </a:lnSpc>
            </a:pPr>
            <a:r>
              <a:rPr lang="ar-SA" dirty="0">
                <a:latin typeface="Alexandria" charset="0"/>
                <a:cs typeface="Alexandria" charset="0"/>
              </a:rPr>
              <a:t>3. يساعد فريق الإبداع على فهم جميع جوانب المشروع بشكل متكامل، وتحديد مصادر الدخل المحتملة (إعلانات، اشتراكات، رعاية)، وضمان الاستدامة المالية للمنصة الإعلامية على المدى الطويل.</a:t>
            </a:r>
          </a:p>
        </p:txBody>
      </p:sp>
      <p:sp>
        <p:nvSpPr>
          <p:cNvPr id="10" name="AutoShape 2">
            <a:extLst>
              <a:ext uri="{FF2B5EF4-FFF2-40B4-BE49-F238E27FC236}">
                <a16:creationId xmlns:a16="http://schemas.microsoft.com/office/drawing/2014/main" id="{0DB5E2A8-DCA6-9E9A-DE8C-1F94FFC408D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089B4851-0DA3-0E69-615E-B1B461888A81}"/>
              </a:ext>
            </a:extLst>
          </p:cNvPr>
          <p:cNvSpPr txBox="1"/>
          <p:nvPr/>
        </p:nvSpPr>
        <p:spPr>
          <a:xfrm>
            <a:off x="686328" y="4211237"/>
            <a:ext cx="3333518" cy="2102563"/>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منصة </a:t>
            </a:r>
            <a:r>
              <a:rPr lang="en-US" sz="1400" dirty="0">
                <a:solidFill>
                  <a:srgbClr val="C00000"/>
                </a:solidFill>
                <a:latin typeface="Alexandria Light" pitchFamily="2" charset="-78"/>
                <a:cs typeface="Alexandria Light" pitchFamily="2" charset="-78"/>
              </a:rPr>
              <a:t>Shahid VIP</a:t>
            </a:r>
            <a:endParaRPr lang="ar-SA" sz="1400" dirty="0">
              <a:solidFill>
                <a:srgbClr val="C00000"/>
              </a:solidFill>
              <a:latin typeface="Alexandria Light" pitchFamily="2" charset="-78"/>
              <a:cs typeface="Alexandria Light" pitchFamily="2" charset="-78"/>
            </a:endParaRPr>
          </a:p>
          <a:p>
            <a:pPr algn="ctr"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نموذج إيرادات يعتمد على الاشتراكات الشهرية والإعلانات، مع محتوى حصري عربي.</a:t>
            </a:r>
          </a:p>
          <a:p>
            <a:pPr algn="just" rtl="1">
              <a:lnSpc>
                <a:spcPct val="150000"/>
              </a:lnSpc>
            </a:pPr>
            <a:endParaRPr lang="ar-SA" sz="14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https://shahid.mbc.net/</a:t>
            </a:r>
            <a:endParaRPr lang="ar-SA" sz="1200" dirty="0">
              <a:latin typeface="Alexandria Light" pitchFamily="2" charset="-78"/>
              <a:cs typeface="Alexandria Light" pitchFamily="2" charset="-78"/>
            </a:endParaRPr>
          </a:p>
        </p:txBody>
      </p:sp>
      <p:pic>
        <p:nvPicPr>
          <p:cNvPr id="6" name="Picture 5">
            <a:extLst>
              <a:ext uri="{FF2B5EF4-FFF2-40B4-BE49-F238E27FC236}">
                <a16:creationId xmlns:a16="http://schemas.microsoft.com/office/drawing/2014/main" id="{8653FAB0-6838-1C87-37FE-24FF2E1D2B0F}"/>
              </a:ext>
            </a:extLst>
          </p:cNvPr>
          <p:cNvPicPr>
            <a:picLocks noChangeAspect="1"/>
          </p:cNvPicPr>
          <p:nvPr/>
        </p:nvPicPr>
        <p:blipFill>
          <a:blip r:embed="rId3"/>
          <a:stretch>
            <a:fillRect/>
          </a:stretch>
        </p:blipFill>
        <p:spPr>
          <a:xfrm>
            <a:off x="396762" y="1656512"/>
            <a:ext cx="3912650" cy="22899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206108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03DF5-AF04-25DF-2A35-DABE9AE04553}"/>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CA2269B8-D7CF-D4B2-B6E7-27A2F4E26AE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18A0749-CF9F-2E73-7D71-686163DCBF3F}"/>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CD359F62-7F08-5099-218E-83AE1340D54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إدارة الموارد المالية للمحتوى الإبداعي</a:t>
            </a:r>
          </a:p>
        </p:txBody>
      </p:sp>
      <p:pic>
        <p:nvPicPr>
          <p:cNvPr id="17" name="Graphic 21">
            <a:extLst>
              <a:ext uri="{FF2B5EF4-FFF2-40B4-BE49-F238E27FC236}">
                <a16:creationId xmlns:a16="http://schemas.microsoft.com/office/drawing/2014/main" id="{4852FDB7-C451-D9C0-2F2D-F3D80C6652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B840F097-B235-A8BF-F099-2850F3D7CD13}"/>
              </a:ext>
            </a:extLst>
          </p:cNvPr>
          <p:cNvSpPr txBox="1"/>
          <p:nvPr/>
        </p:nvSpPr>
        <p:spPr>
          <a:xfrm>
            <a:off x="4953740" y="1500666"/>
            <a:ext cx="6878646"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التخطيط المالي الدقيق هو حجر الزاوية لضمان استمرارية المشروع الإعلامي، ويتضمن وضع ميزانية مفصلة تغطي جميع التكاليف المتوقعة من مرحلة الفكرة حتى النشر والترويج.</a:t>
            </a:r>
          </a:p>
          <a:p>
            <a:pPr algn="just" rtl="1">
              <a:lnSpc>
                <a:spcPct val="200000"/>
              </a:lnSpc>
            </a:pPr>
            <a:r>
              <a:rPr lang="ar-SA" dirty="0">
                <a:latin typeface="Alexandria" charset="0"/>
                <a:cs typeface="Alexandria" charset="0"/>
              </a:rPr>
              <a:t>2. يجب تحديد مصادر التمويل المحتملة، سواء كانت ذاتية، أو من خلال مستثمرين، أو تمويل جماعي، أو منح، مع وضع خطة واضحة لاستخدام هذه الأموال بأقصى كفاءة ممكنة.</a:t>
            </a:r>
          </a:p>
          <a:p>
            <a:pPr algn="just" rtl="1">
              <a:lnSpc>
                <a:spcPct val="200000"/>
              </a:lnSpc>
            </a:pPr>
            <a:r>
              <a:rPr lang="ar-SA" dirty="0">
                <a:latin typeface="Alexandria" charset="0"/>
                <a:cs typeface="Alexandria" charset="0"/>
              </a:rPr>
              <a:t>3. إدارة الميزانية تتطلب مراقبة مستمرة للمصروفات، وتوقع التكاليف غير المتوقعة، ووضع ميزانية طوارئ للتعامل مع أي تحديات مالية قد تطرأ أثناء عملية الإنتاج الإعلامي.</a:t>
            </a:r>
          </a:p>
        </p:txBody>
      </p:sp>
      <p:sp>
        <p:nvSpPr>
          <p:cNvPr id="10" name="AutoShape 2">
            <a:extLst>
              <a:ext uri="{FF2B5EF4-FFF2-40B4-BE49-F238E27FC236}">
                <a16:creationId xmlns:a16="http://schemas.microsoft.com/office/drawing/2014/main" id="{1EB759D6-17F4-4602-FB65-396412D57BA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F40198AD-B67F-4AD0-876E-B36DF59A4A81}"/>
              </a:ext>
            </a:extLst>
          </p:cNvPr>
          <p:cNvSpPr txBox="1"/>
          <p:nvPr/>
        </p:nvSpPr>
        <p:spPr>
          <a:xfrm>
            <a:off x="636944" y="4444707"/>
            <a:ext cx="3333518" cy="2102563"/>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بودكاست "فنجان" من ثمانية السعودية</a:t>
            </a:r>
          </a:p>
          <a:p>
            <a:pPr algn="ctr"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يستخدم تمويلًا من الإعلانات والرعايات، ويعيد استثمار الأرباح في تطوير الجودة والإنتاج.</a:t>
            </a:r>
          </a:p>
          <a:p>
            <a:pPr algn="just" rtl="1">
              <a:lnSpc>
                <a:spcPct val="150000"/>
              </a:lnSpc>
            </a:pPr>
            <a:endParaRPr lang="ar-SA" sz="14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https://thmanyah.com/@fnjan</a:t>
            </a:r>
            <a:endParaRPr lang="ar-SA" sz="1200" dirty="0">
              <a:latin typeface="Alexandria Light" pitchFamily="2" charset="-78"/>
              <a:cs typeface="Alexandria Light" pitchFamily="2" charset="-78"/>
            </a:endParaRPr>
          </a:p>
        </p:txBody>
      </p:sp>
      <p:pic>
        <p:nvPicPr>
          <p:cNvPr id="4098" name="Picture 2">
            <a:extLst>
              <a:ext uri="{FF2B5EF4-FFF2-40B4-BE49-F238E27FC236}">
                <a16:creationId xmlns:a16="http://schemas.microsoft.com/office/drawing/2014/main" id="{C5811CCA-D04E-E967-CC2B-C93616E4C8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3147" y="1847416"/>
            <a:ext cx="2401111" cy="240111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a:extLst>
              <a:ext uri="{FF2B5EF4-FFF2-40B4-BE49-F238E27FC236}">
                <a16:creationId xmlns:a16="http://schemas.microsoft.com/office/drawing/2014/main" id="{0A7AD95C-1349-F744-1AA1-87BA7F8A08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813" y="1821189"/>
            <a:ext cx="2124075" cy="790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2396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4100"/>
                                        </p:tgtEl>
                                        <p:attrNameLst>
                                          <p:attrName>style.visibility</p:attrName>
                                        </p:attrNameLst>
                                      </p:cBhvr>
                                      <p:to>
                                        <p:strVal val="visible"/>
                                      </p:to>
                                    </p:set>
                                    <p:animEffect transition="in" filter="fade">
                                      <p:cBhvr>
                                        <p:cTn id="27" dur="1000"/>
                                        <p:tgtEl>
                                          <p:spTgt spid="4100"/>
                                        </p:tgtEl>
                                      </p:cBhvr>
                                    </p:animEffect>
                                    <p:anim calcmode="lin" valueType="num">
                                      <p:cBhvr>
                                        <p:cTn id="28" dur="1000" fill="hold"/>
                                        <p:tgtEl>
                                          <p:spTgt spid="4100"/>
                                        </p:tgtEl>
                                        <p:attrNameLst>
                                          <p:attrName>ppt_x</p:attrName>
                                        </p:attrNameLst>
                                      </p:cBhvr>
                                      <p:tavLst>
                                        <p:tav tm="0">
                                          <p:val>
                                            <p:strVal val="#ppt_x"/>
                                          </p:val>
                                        </p:tav>
                                        <p:tav tm="100000">
                                          <p:val>
                                            <p:strVal val="#ppt_x"/>
                                          </p:val>
                                        </p:tav>
                                      </p:tavLst>
                                    </p:anim>
                                    <p:anim calcmode="lin" valueType="num">
                                      <p:cBhvr>
                                        <p:cTn id="29" dur="1000" fill="hold"/>
                                        <p:tgtEl>
                                          <p:spTgt spid="4100"/>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098"/>
                                        </p:tgtEl>
                                        <p:attrNameLst>
                                          <p:attrName>style.visibility</p:attrName>
                                        </p:attrNameLst>
                                      </p:cBhvr>
                                      <p:to>
                                        <p:strVal val="visible"/>
                                      </p:to>
                                    </p:set>
                                    <p:animEffect transition="in" filter="fade">
                                      <p:cBhvr>
                                        <p:cTn id="32" dur="1000"/>
                                        <p:tgtEl>
                                          <p:spTgt spid="4098"/>
                                        </p:tgtEl>
                                      </p:cBhvr>
                                    </p:animEffect>
                                    <p:anim calcmode="lin" valueType="num">
                                      <p:cBhvr>
                                        <p:cTn id="33" dur="1000" fill="hold"/>
                                        <p:tgtEl>
                                          <p:spTgt spid="4098"/>
                                        </p:tgtEl>
                                        <p:attrNameLst>
                                          <p:attrName>ppt_x</p:attrName>
                                        </p:attrNameLst>
                                      </p:cBhvr>
                                      <p:tavLst>
                                        <p:tav tm="0">
                                          <p:val>
                                            <p:strVal val="#ppt_x"/>
                                          </p:val>
                                        </p:tav>
                                        <p:tav tm="100000">
                                          <p:val>
                                            <p:strVal val="#ppt_x"/>
                                          </p:val>
                                        </p:tav>
                                      </p:tavLst>
                                    </p:anim>
                                    <p:anim calcmode="lin" valueType="num">
                                      <p:cBhvr>
                                        <p:cTn id="34" dur="1000" fill="hold"/>
                                        <p:tgtEl>
                                          <p:spTgt spid="409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1000"/>
                                        <p:tgtEl>
                                          <p:spTgt spid="2"/>
                                        </p:tgtEl>
                                      </p:cBhvr>
                                    </p:animEffect>
                                    <p:anim calcmode="lin" valueType="num">
                                      <p:cBhvr>
                                        <p:cTn id="38" dur="1000" fill="hold"/>
                                        <p:tgtEl>
                                          <p:spTgt spid="2"/>
                                        </p:tgtEl>
                                        <p:attrNameLst>
                                          <p:attrName>ppt_x</p:attrName>
                                        </p:attrNameLst>
                                      </p:cBhvr>
                                      <p:tavLst>
                                        <p:tav tm="0">
                                          <p:val>
                                            <p:strVal val="#ppt_x"/>
                                          </p:val>
                                        </p:tav>
                                        <p:tav tm="100000">
                                          <p:val>
                                            <p:strVal val="#ppt_x"/>
                                          </p:val>
                                        </p:tav>
                                      </p:tavLst>
                                    </p:anim>
                                    <p:anim calcmode="lin" valueType="num">
                                      <p:cBhvr>
                                        <p:cTn id="3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0A0FE-5AF3-3829-4343-FB25B22B0AAA}"/>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5829FFAF-76D1-CC1C-1D47-CFA3D209E6C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181ACC2-B43E-082C-4EDF-1FF593B1AFEC}"/>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80EA29A-C9CB-DE5F-3185-C088420CD16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البنية التحتية التقنية للمشروع الإعلامي</a:t>
            </a:r>
          </a:p>
        </p:txBody>
      </p:sp>
      <p:pic>
        <p:nvPicPr>
          <p:cNvPr id="17" name="Graphic 21">
            <a:extLst>
              <a:ext uri="{FF2B5EF4-FFF2-40B4-BE49-F238E27FC236}">
                <a16:creationId xmlns:a16="http://schemas.microsoft.com/office/drawing/2014/main" id="{91E6954E-41C3-8441-11F3-C238C65C65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549DEDB1-3C1F-6A18-6EA4-8FBC0DAAFED9}"/>
              </a:ext>
            </a:extLst>
          </p:cNvPr>
          <p:cNvSpPr txBox="1"/>
          <p:nvPr/>
        </p:nvSpPr>
        <p:spPr>
          <a:xfrm>
            <a:off x="4953740" y="1500666"/>
            <a:ext cx="6878646"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الجدوى الفنية تقيم قدرة المشروع على استخدام التكنولوجيا المتاحة لإنتاج المحتوى بالجودة المطلوبة، وتحديد ما إذا كانت المهارات والمعدات الحالية كافية لتحقيق الأهداف الفنية.</a:t>
            </a:r>
          </a:p>
          <a:p>
            <a:pPr algn="just" rtl="1">
              <a:lnSpc>
                <a:spcPct val="200000"/>
              </a:lnSpc>
            </a:pPr>
            <a:r>
              <a:rPr lang="ar-SA" dirty="0">
                <a:latin typeface="Alexandria" charset="0"/>
                <a:cs typeface="Alexandria" charset="0"/>
              </a:rPr>
              <a:t>2. يجب اختيار التكنولوجيا المناسبة للإنتاج (برامج التحرير، الكاميرات، الميكروفونات) والنشر (نظام إدارة المحتوى، الخوادم السحابية)، مع الأخذ في الاعتبار قابلية التوسع والأمان.</a:t>
            </a:r>
          </a:p>
          <a:p>
            <a:pPr algn="just" rtl="1">
              <a:lnSpc>
                <a:spcPct val="200000"/>
              </a:lnSpc>
            </a:pPr>
            <a:r>
              <a:rPr lang="ar-SA" dirty="0">
                <a:latin typeface="Alexandria" charset="0"/>
                <a:cs typeface="Alexandria" charset="0"/>
              </a:rPr>
              <a:t>3. الاستثمار في التكنولوجيا الحديثة والموثوقة يضمن جودة المنتج النهائي، ويقلل من المشاكل التقنية أثناء التشغيل، مما يعزز من تجربة المستخدم ويحافظ على مصداقية المنصة الإعلامية.</a:t>
            </a:r>
          </a:p>
        </p:txBody>
      </p:sp>
      <p:sp>
        <p:nvSpPr>
          <p:cNvPr id="10" name="AutoShape 2">
            <a:extLst>
              <a:ext uri="{FF2B5EF4-FFF2-40B4-BE49-F238E27FC236}">
                <a16:creationId xmlns:a16="http://schemas.microsoft.com/office/drawing/2014/main" id="{528CA6CC-5DBF-25AC-5D98-77CDD000169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A52A9A0E-BB1F-0489-1586-717B925D480F}"/>
              </a:ext>
            </a:extLst>
          </p:cNvPr>
          <p:cNvSpPr txBox="1"/>
          <p:nvPr/>
        </p:nvSpPr>
        <p:spPr>
          <a:xfrm>
            <a:off x="685583" y="3429000"/>
            <a:ext cx="3333518" cy="2061655"/>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صحيفة </a:t>
            </a:r>
            <a:r>
              <a:rPr lang="en-US" sz="1400" dirty="0">
                <a:solidFill>
                  <a:srgbClr val="C00000"/>
                </a:solidFill>
                <a:latin typeface="Alexandria Light" pitchFamily="2" charset="-78"/>
                <a:cs typeface="Alexandria Light" pitchFamily="2" charset="-78"/>
              </a:rPr>
              <a:t>Independent</a:t>
            </a:r>
            <a:r>
              <a:rPr lang="ar-SA" sz="1400" dirty="0">
                <a:solidFill>
                  <a:srgbClr val="C00000"/>
                </a:solidFill>
                <a:latin typeface="Alexandria Light" pitchFamily="2" charset="-78"/>
                <a:cs typeface="Alexandria Light" pitchFamily="2" charset="-78"/>
              </a:rPr>
              <a:t> عربية</a:t>
            </a:r>
          </a:p>
          <a:p>
            <a:pPr algn="ctr"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تعتمد على نظام إدارة محتوى متطور، وبنية سحابية تتيح سرعة نشر ومتابعة الأداء.</a:t>
            </a:r>
          </a:p>
          <a:p>
            <a:pPr algn="just" rtl="1">
              <a:lnSpc>
                <a:spcPct val="150000"/>
              </a:lnSpc>
            </a:pPr>
            <a:endParaRPr lang="ar-SA" sz="14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https://www.independentarabia.com/</a:t>
            </a:r>
            <a:endParaRPr lang="ar-SA" sz="1400" dirty="0">
              <a:latin typeface="Alexandria Light" pitchFamily="2" charset="-78"/>
              <a:cs typeface="Alexandria Light" pitchFamily="2" charset="-78"/>
            </a:endParaRPr>
          </a:p>
        </p:txBody>
      </p:sp>
      <p:pic>
        <p:nvPicPr>
          <p:cNvPr id="5122" name="Picture 2">
            <a:extLst>
              <a:ext uri="{FF2B5EF4-FFF2-40B4-BE49-F238E27FC236}">
                <a16:creationId xmlns:a16="http://schemas.microsoft.com/office/drawing/2014/main" id="{D99C1457-762C-2A36-6AAD-AF076805EC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614" y="2080986"/>
            <a:ext cx="4171950" cy="10287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671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122"/>
                                        </p:tgtEl>
                                        <p:attrNameLst>
                                          <p:attrName>style.visibility</p:attrName>
                                        </p:attrNameLst>
                                      </p:cBhvr>
                                      <p:to>
                                        <p:strVal val="visible"/>
                                      </p:to>
                                    </p:set>
                                    <p:animEffect transition="in" filter="fade">
                                      <p:cBhvr>
                                        <p:cTn id="27" dur="1000"/>
                                        <p:tgtEl>
                                          <p:spTgt spid="5122"/>
                                        </p:tgtEl>
                                      </p:cBhvr>
                                    </p:animEffect>
                                    <p:anim calcmode="lin" valueType="num">
                                      <p:cBhvr>
                                        <p:cTn id="28" dur="1000" fill="hold"/>
                                        <p:tgtEl>
                                          <p:spTgt spid="5122"/>
                                        </p:tgtEl>
                                        <p:attrNameLst>
                                          <p:attrName>ppt_x</p:attrName>
                                        </p:attrNameLst>
                                      </p:cBhvr>
                                      <p:tavLst>
                                        <p:tav tm="0">
                                          <p:val>
                                            <p:strVal val="#ppt_x"/>
                                          </p:val>
                                        </p:tav>
                                        <p:tav tm="100000">
                                          <p:val>
                                            <p:strVal val="#ppt_x"/>
                                          </p:val>
                                        </p:tav>
                                      </p:tavLst>
                                    </p:anim>
                                    <p:anim calcmode="lin" valueType="num">
                                      <p:cBhvr>
                                        <p:cTn id="29" dur="1000" fill="hold"/>
                                        <p:tgtEl>
                                          <p:spTgt spid="512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5DBA4-F494-1CC4-CE60-BCCDC112A008}"/>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33210376-EAE4-1A22-E5D2-C03D5281F7F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2BA7C81-EF45-5C4E-1C06-8488D8DBA4A9}"/>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C842E335-D7A4-0CA3-0B71-E7FE1BE9CE7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الفريق الإبداعي (المهارات والأدوار الأساسية)</a:t>
            </a:r>
          </a:p>
        </p:txBody>
      </p:sp>
      <p:pic>
        <p:nvPicPr>
          <p:cNvPr id="17" name="Graphic 21">
            <a:extLst>
              <a:ext uri="{FF2B5EF4-FFF2-40B4-BE49-F238E27FC236}">
                <a16:creationId xmlns:a16="http://schemas.microsoft.com/office/drawing/2014/main" id="{C9BA2919-1A5C-EF06-B155-67CFB8E323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0B9333EC-6465-0E77-47A8-15AD8EE318A9}"/>
              </a:ext>
            </a:extLst>
          </p:cNvPr>
          <p:cNvSpPr txBox="1"/>
          <p:nvPr/>
        </p:nvSpPr>
        <p:spPr>
          <a:xfrm>
            <a:off x="1479344" y="1761588"/>
            <a:ext cx="9538112" cy="3950377"/>
          </a:xfrm>
          <a:prstGeom prst="rect">
            <a:avLst/>
          </a:prstGeom>
          <a:noFill/>
        </p:spPr>
        <p:txBody>
          <a:bodyPr wrap="square">
            <a:spAutoFit/>
          </a:bodyPr>
          <a:lstStyle/>
          <a:p>
            <a:pPr algn="just" rtl="1">
              <a:lnSpc>
                <a:spcPct val="200000"/>
              </a:lnSpc>
            </a:pPr>
            <a:r>
              <a:rPr lang="ar-SA" dirty="0">
                <a:latin typeface="Alexandria" charset="0"/>
                <a:cs typeface="Alexandria" charset="0"/>
              </a:rPr>
              <a:t>1. نجاح المشروع الإعلامي يعتمد بشكل كبير على كفاءة وتنوع الفريق، الذي يجب أن يضم مزيجًا من المهارات الإبداعية (كتابة المحتوى، التصميم) والتقنية (البرمجة، التحرير).</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يجب تحديد الأدوار والمسؤوليات بوضوح لكل عضو في الفريق، لضمان عدم تداخل المهام وتجنب النزاعات، وتعزيز التعاون الفعال بين مختلف التخصصات.</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القيادة الفعالة للفريق الإبداعي تتطلب تحفيز الأعضاء، وتوفير بيئة عمل تشجع على التجريب والابتكار، والاستثمار في التدريب المستمر لتطوير مهاراتهم لمواكبة التطورات التكنولوجية.</a:t>
            </a:r>
          </a:p>
        </p:txBody>
      </p:sp>
      <p:sp>
        <p:nvSpPr>
          <p:cNvPr id="10" name="AutoShape 2">
            <a:extLst>
              <a:ext uri="{FF2B5EF4-FFF2-40B4-BE49-F238E27FC236}">
                <a16:creationId xmlns:a16="http://schemas.microsoft.com/office/drawing/2014/main" id="{D0F992BA-A8C0-F4A9-4EDF-CACCFD52DC9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545321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5CB84C-C4B6-ADBD-942F-FFC06251C862}"/>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1BF8A12A-9B49-F2FC-B76A-CB29D9296D4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A4A7511-176E-A3F5-4D42-9E5BEB2D9B5D}"/>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42A52E9-C31A-D4A0-73C6-EA041AB4BA2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استراتيجيات التعامل مع المخاطر المحتملة</a:t>
            </a:r>
          </a:p>
        </p:txBody>
      </p:sp>
      <p:pic>
        <p:nvPicPr>
          <p:cNvPr id="17" name="Graphic 21">
            <a:extLst>
              <a:ext uri="{FF2B5EF4-FFF2-40B4-BE49-F238E27FC236}">
                <a16:creationId xmlns:a16="http://schemas.microsoft.com/office/drawing/2014/main" id="{F1BC52FF-C734-51AC-6D57-168A84C691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8EFCCED5-AD88-631D-FC2F-3D7C4710FC06}"/>
              </a:ext>
            </a:extLst>
          </p:cNvPr>
          <p:cNvSpPr txBox="1"/>
          <p:nvPr/>
        </p:nvSpPr>
        <p:spPr>
          <a:xfrm>
            <a:off x="4953740" y="1500666"/>
            <a:ext cx="6878646"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إدارة المخاطر هي عملية تحديد، تقييم، والتحكم في التهديدات المحتملة التي قد تؤثر سلبًا على المشروع الإعلامي، مثل تأخيرات الإنتاج أو التحديات القانونية أو التغيرات في السوق.</a:t>
            </a:r>
          </a:p>
          <a:p>
            <a:pPr algn="just" rtl="1">
              <a:lnSpc>
                <a:spcPct val="200000"/>
              </a:lnSpc>
            </a:pPr>
            <a:r>
              <a:rPr lang="ar-SA" dirty="0">
                <a:latin typeface="Alexandria" charset="0"/>
                <a:cs typeface="Alexandria" charset="0"/>
              </a:rPr>
              <a:t>2. يجب وضع خطة استباقية للتعامل مع كل خطر محتمل، تتضمن إجراءات وقائية لتقليل احتمالية حدوثه، وخطط طوارئ للتخفيف من آثاره في حال وقوعه.</a:t>
            </a:r>
          </a:p>
          <a:p>
            <a:pPr algn="just" rtl="1">
              <a:lnSpc>
                <a:spcPct val="200000"/>
              </a:lnSpc>
            </a:pPr>
            <a:r>
              <a:rPr lang="ar-SA" dirty="0">
                <a:latin typeface="Alexandria" charset="0"/>
                <a:cs typeface="Alexandria" charset="0"/>
              </a:rPr>
              <a:t>3. في الإبداع الإعلامي، تشمل المخاطر المحتملة فقدان البيانات، انتهاك حقوق النشر، أو ردود الفعل السلبية من الجمهور، مما يتطلب يقظة مستمرة وتخطيطًا دقيقًا.</a:t>
            </a:r>
          </a:p>
        </p:txBody>
      </p:sp>
      <p:sp>
        <p:nvSpPr>
          <p:cNvPr id="10" name="AutoShape 2">
            <a:extLst>
              <a:ext uri="{FF2B5EF4-FFF2-40B4-BE49-F238E27FC236}">
                <a16:creationId xmlns:a16="http://schemas.microsoft.com/office/drawing/2014/main" id="{283E996B-D726-FBBD-3D00-E31615D3BC0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C0979F10-BCE7-5636-0B9F-C9CF949E408C}"/>
              </a:ext>
            </a:extLst>
          </p:cNvPr>
          <p:cNvSpPr txBox="1"/>
          <p:nvPr/>
        </p:nvSpPr>
        <p:spPr>
          <a:xfrm>
            <a:off x="646672" y="4310391"/>
            <a:ext cx="3614043" cy="1692323"/>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قناة العربية أثناء جائحة كورونا</a:t>
            </a:r>
          </a:p>
          <a:p>
            <a:pPr algn="ctr"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وضعت خطة طوارئ لتأمين استمرارية البث عبر فرق عمل عن بُعد واستوديوهات احتياطية.</a:t>
            </a:r>
          </a:p>
          <a:p>
            <a:pPr algn="ctr" rtl="1">
              <a:lnSpc>
                <a:spcPct val="150000"/>
              </a:lnSpc>
            </a:pPr>
            <a:endParaRPr lang="ar-SA" sz="12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https://www.alarabiya.net/coronavirus</a:t>
            </a:r>
            <a:endParaRPr lang="ar-SA" sz="1200" dirty="0">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BDDC5636-32EE-E6FA-355F-B8A43652431D}"/>
              </a:ext>
            </a:extLst>
          </p:cNvPr>
          <p:cNvPicPr>
            <a:picLocks noChangeAspect="1"/>
          </p:cNvPicPr>
          <p:nvPr/>
        </p:nvPicPr>
        <p:blipFill>
          <a:blip r:embed="rId3"/>
          <a:stretch>
            <a:fillRect/>
          </a:stretch>
        </p:blipFill>
        <p:spPr>
          <a:xfrm>
            <a:off x="827403" y="1764753"/>
            <a:ext cx="3252580" cy="227345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0556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F308B6-2530-3C1B-27E9-832B7852F83E}"/>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C67431C9-BE35-3835-AF18-68C76F836A5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5DD2A2B-9A0F-6718-C410-763E18DBF3D2}"/>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D4B8C09-2D35-C693-3CEC-30EECFB249E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تصميم تجربة المستخدم </a:t>
            </a:r>
            <a:r>
              <a:rPr lang="en-US" sz="2400" b="1" dirty="0">
                <a:solidFill>
                  <a:schemeClr val="bg1"/>
                </a:solidFill>
                <a:latin typeface="Alexandria" charset="0"/>
                <a:cs typeface="Alexandria" charset="0"/>
              </a:rPr>
              <a:t>UX</a:t>
            </a:r>
            <a:r>
              <a:rPr lang="ar-SA" sz="2400" b="1" dirty="0">
                <a:solidFill>
                  <a:schemeClr val="bg1"/>
                </a:solidFill>
                <a:latin typeface="Alexandria" charset="0"/>
                <a:cs typeface="Alexandria" charset="0"/>
              </a:rPr>
              <a:t> للمنصات الإعلامية</a:t>
            </a:r>
          </a:p>
        </p:txBody>
      </p:sp>
      <p:pic>
        <p:nvPicPr>
          <p:cNvPr id="17" name="Graphic 21">
            <a:extLst>
              <a:ext uri="{FF2B5EF4-FFF2-40B4-BE49-F238E27FC236}">
                <a16:creationId xmlns:a16="http://schemas.microsoft.com/office/drawing/2014/main" id="{13CF68C5-ABB1-228D-5E17-D762A9D261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75D67FF8-97DE-0608-12BB-2B58D9B69575}"/>
              </a:ext>
            </a:extLst>
          </p:cNvPr>
          <p:cNvSpPr txBox="1"/>
          <p:nvPr/>
        </p:nvSpPr>
        <p:spPr>
          <a:xfrm>
            <a:off x="4953740" y="1500666"/>
            <a:ext cx="6878646"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تجربة المستخدم </a:t>
            </a:r>
            <a:r>
              <a:rPr lang="en-US" dirty="0">
                <a:latin typeface="Alexandria" charset="0"/>
                <a:cs typeface="Alexandria" charset="0"/>
              </a:rPr>
              <a:t>UX</a:t>
            </a:r>
            <a:r>
              <a:rPr lang="ar-SA" dirty="0">
                <a:latin typeface="Alexandria" charset="0"/>
                <a:cs typeface="Alexandria" charset="0"/>
              </a:rPr>
              <a:t> هي مجموع المشاعر والانطباعات التي تتكون لدى المستخدم أثناء تفاعله مع المنتج الإعلامي، وهي حاسمة لضمان ولاء الجمهور واستمرارية استهلاك المحتوى.</a:t>
            </a:r>
          </a:p>
          <a:p>
            <a:pPr algn="just" rtl="1">
              <a:lnSpc>
                <a:spcPct val="200000"/>
              </a:lnSpc>
            </a:pPr>
            <a:r>
              <a:rPr lang="ar-SA" dirty="0">
                <a:latin typeface="Alexandria" charset="0"/>
                <a:cs typeface="Alexandria" charset="0"/>
              </a:rPr>
              <a:t>2. تصميم </a:t>
            </a:r>
            <a:r>
              <a:rPr lang="en-US" dirty="0">
                <a:latin typeface="Alexandria" charset="0"/>
                <a:cs typeface="Alexandria" charset="0"/>
              </a:rPr>
              <a:t>UX</a:t>
            </a:r>
            <a:r>
              <a:rPr lang="ar-SA" dirty="0">
                <a:latin typeface="Alexandria" charset="0"/>
                <a:cs typeface="Alexandria" charset="0"/>
              </a:rPr>
              <a:t> جيد يركز على سهولة الاستخدام، ووضوح التنقل، وسرعة تحميل المحتوى، مما يقلل من إحباط المستخدم ويزيد من احتمالية عودته إلى المنصة الإعلامية.</a:t>
            </a:r>
          </a:p>
          <a:p>
            <a:pPr algn="just" rtl="1">
              <a:lnSpc>
                <a:spcPct val="200000"/>
              </a:lnSpc>
            </a:pPr>
            <a:r>
              <a:rPr lang="ar-SA" dirty="0">
                <a:latin typeface="Alexandria" charset="0"/>
                <a:cs typeface="Alexandria" charset="0"/>
              </a:rPr>
              <a:t>3. يجب إجراء اختبارات مستخدم مكثفة في مراحل مبكرة من التطوير، لجمع التغذية الراجعة وتحسين تصميم التجربة بناءً على سلوك المستخدمين الفعلي واحتياجاتهم المتغيرة.</a:t>
            </a:r>
          </a:p>
        </p:txBody>
      </p:sp>
      <p:sp>
        <p:nvSpPr>
          <p:cNvPr id="10" name="AutoShape 2">
            <a:extLst>
              <a:ext uri="{FF2B5EF4-FFF2-40B4-BE49-F238E27FC236}">
                <a16:creationId xmlns:a16="http://schemas.microsoft.com/office/drawing/2014/main" id="{0D4F1F79-64C5-C183-E7BD-CEC2AA17710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D5E47074-06BB-CBB5-867D-7A83B09EA6E8}"/>
              </a:ext>
            </a:extLst>
          </p:cNvPr>
          <p:cNvSpPr txBox="1"/>
          <p:nvPr/>
        </p:nvSpPr>
        <p:spPr>
          <a:xfrm>
            <a:off x="735972" y="4082978"/>
            <a:ext cx="3520972" cy="1692323"/>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تطبيق اقرأ لي</a:t>
            </a:r>
          </a:p>
          <a:p>
            <a:pPr algn="ctr"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سهولة التصفح، تجربة استماع مريحة، وتوصيات ذكية بناءً على تفضيلات المستخدم.</a:t>
            </a:r>
          </a:p>
          <a:p>
            <a:pPr algn="ctr" rtl="1">
              <a:lnSpc>
                <a:spcPct val="150000"/>
              </a:lnSpc>
            </a:pPr>
            <a:endParaRPr lang="ar-SA" sz="12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https://www.iqraaly.com/home</a:t>
            </a:r>
            <a:endParaRPr lang="ar-SA" sz="1200" dirty="0">
              <a:latin typeface="Alexandria Light" pitchFamily="2" charset="-78"/>
              <a:cs typeface="Alexandria Light" pitchFamily="2" charset="-78"/>
            </a:endParaRPr>
          </a:p>
        </p:txBody>
      </p:sp>
      <p:pic>
        <p:nvPicPr>
          <p:cNvPr id="7170" name="Picture 2">
            <a:extLst>
              <a:ext uri="{FF2B5EF4-FFF2-40B4-BE49-F238E27FC236}">
                <a16:creationId xmlns:a16="http://schemas.microsoft.com/office/drawing/2014/main" id="{E549675A-B28B-12A4-9084-59BA3694CDB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666" y="1747596"/>
            <a:ext cx="3955285" cy="222484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FD667F8-6D5B-E3A5-417D-B664472B510B}"/>
              </a:ext>
            </a:extLst>
          </p:cNvPr>
          <p:cNvPicPr>
            <a:picLocks noChangeAspect="1"/>
          </p:cNvPicPr>
          <p:nvPr/>
        </p:nvPicPr>
        <p:blipFill>
          <a:blip r:embed="rId4">
            <a:alphaModFix amt="35000"/>
          </a:blip>
          <a:stretch>
            <a:fillRect/>
          </a:stretch>
        </p:blipFill>
        <p:spPr>
          <a:xfrm>
            <a:off x="3725514" y="1770456"/>
            <a:ext cx="530672" cy="637811"/>
          </a:xfrm>
          <a:prstGeom prst="rect">
            <a:avLst/>
          </a:prstGeom>
        </p:spPr>
      </p:pic>
    </p:spTree>
    <p:extLst>
      <p:ext uri="{BB962C8B-B14F-4D97-AF65-F5344CB8AC3E}">
        <p14:creationId xmlns:p14="http://schemas.microsoft.com/office/powerpoint/2010/main" val="2344867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7170"/>
                                        </p:tgtEl>
                                        <p:attrNameLst>
                                          <p:attrName>style.visibility</p:attrName>
                                        </p:attrNameLst>
                                      </p:cBhvr>
                                      <p:to>
                                        <p:strVal val="visible"/>
                                      </p:to>
                                    </p:set>
                                    <p:animEffect transition="in" filter="fade">
                                      <p:cBhvr>
                                        <p:cTn id="27" dur="1000"/>
                                        <p:tgtEl>
                                          <p:spTgt spid="7170"/>
                                        </p:tgtEl>
                                      </p:cBhvr>
                                    </p:animEffect>
                                    <p:anim calcmode="lin" valueType="num">
                                      <p:cBhvr>
                                        <p:cTn id="28" dur="1000" fill="hold"/>
                                        <p:tgtEl>
                                          <p:spTgt spid="7170"/>
                                        </p:tgtEl>
                                        <p:attrNameLst>
                                          <p:attrName>ppt_x</p:attrName>
                                        </p:attrNameLst>
                                      </p:cBhvr>
                                      <p:tavLst>
                                        <p:tav tm="0">
                                          <p:val>
                                            <p:strVal val="#ppt_x"/>
                                          </p:val>
                                        </p:tav>
                                        <p:tav tm="100000">
                                          <p:val>
                                            <p:strVal val="#ppt_x"/>
                                          </p:val>
                                        </p:tav>
                                      </p:tavLst>
                                    </p:anim>
                                    <p:anim calcmode="lin" valueType="num">
                                      <p:cBhvr>
                                        <p:cTn id="29" dur="1000" fill="hold"/>
                                        <p:tgtEl>
                                          <p:spTgt spid="717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159C8B-B2E6-2ACF-88FF-EAD3F97C5841}"/>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33A7F680-5896-1778-92DB-BA77325586F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A953900-5100-BFB9-EAFC-D347E7EFBEFC}"/>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55FCDF9-3A1D-DCFA-B77F-2A9F8CC9C19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تصميم واجهة المستخدم </a:t>
            </a:r>
            <a:r>
              <a:rPr lang="en-US" sz="2400" b="1" dirty="0">
                <a:solidFill>
                  <a:schemeClr val="bg1"/>
                </a:solidFill>
                <a:latin typeface="Alexandria" charset="0"/>
                <a:cs typeface="Alexandria" charset="0"/>
              </a:rPr>
              <a:t>UI</a:t>
            </a:r>
            <a:r>
              <a:rPr lang="ar-SA" sz="2400" b="1" dirty="0">
                <a:solidFill>
                  <a:schemeClr val="bg1"/>
                </a:solidFill>
                <a:latin typeface="Alexandria" charset="0"/>
                <a:cs typeface="Alexandria" charset="0"/>
              </a:rPr>
              <a:t> وعناصر الجاذبية البصرية</a:t>
            </a:r>
          </a:p>
        </p:txBody>
      </p:sp>
      <p:pic>
        <p:nvPicPr>
          <p:cNvPr id="17" name="Graphic 21">
            <a:extLst>
              <a:ext uri="{FF2B5EF4-FFF2-40B4-BE49-F238E27FC236}">
                <a16:creationId xmlns:a16="http://schemas.microsoft.com/office/drawing/2014/main" id="{D321CE4F-7F11-36BB-4DE8-141B3110D4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025774A4-E204-F611-6496-D2F0A01F7786}"/>
              </a:ext>
            </a:extLst>
          </p:cNvPr>
          <p:cNvSpPr txBox="1"/>
          <p:nvPr/>
        </p:nvSpPr>
        <p:spPr>
          <a:xfrm>
            <a:off x="4953740" y="1500666"/>
            <a:ext cx="6878646"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واجهة المستخدم </a:t>
            </a:r>
            <a:r>
              <a:rPr lang="en-US" dirty="0">
                <a:latin typeface="Alexandria" charset="0"/>
                <a:cs typeface="Alexandria" charset="0"/>
              </a:rPr>
              <a:t>UI</a:t>
            </a:r>
            <a:r>
              <a:rPr lang="ar-SA" dirty="0">
                <a:latin typeface="Alexandria" charset="0"/>
                <a:cs typeface="Alexandria" charset="0"/>
              </a:rPr>
              <a:t> هي المظهر البصري للمنصة الإعلامية، وتشمل الألوان، الخطوط، الأيقونات، والتخطيط العام، وهي تلعب دورًا كبيرًا في جذب الانتباه الأولي للمستخدم.</a:t>
            </a:r>
          </a:p>
          <a:p>
            <a:pPr algn="just" rtl="1">
              <a:lnSpc>
                <a:spcPct val="200000"/>
              </a:lnSpc>
            </a:pPr>
            <a:r>
              <a:rPr lang="ar-SA" dirty="0">
                <a:latin typeface="Alexandria" charset="0"/>
                <a:cs typeface="Alexandria" charset="0"/>
              </a:rPr>
              <a:t>2. يجب أن يكون تصميم </a:t>
            </a:r>
            <a:r>
              <a:rPr lang="en-US" dirty="0">
                <a:latin typeface="Alexandria" charset="0"/>
                <a:cs typeface="Alexandria" charset="0"/>
              </a:rPr>
              <a:t>UI</a:t>
            </a:r>
            <a:r>
              <a:rPr lang="ar-SA" dirty="0">
                <a:latin typeface="Alexandria" charset="0"/>
                <a:cs typeface="Alexandria" charset="0"/>
              </a:rPr>
              <a:t> متسقًا مع هوية العلامة التجارية للمشروع الإعلامي، ويعكس الاحترافية والإبداع، مما يخلق انطباعًا إيجابيًا ودائمًا لدى الجمهور.</a:t>
            </a:r>
          </a:p>
          <a:p>
            <a:pPr algn="just" rtl="1">
              <a:lnSpc>
                <a:spcPct val="200000"/>
              </a:lnSpc>
            </a:pPr>
            <a:r>
              <a:rPr lang="ar-SA" dirty="0">
                <a:latin typeface="Alexandria" charset="0"/>
                <a:cs typeface="Alexandria" charset="0"/>
              </a:rPr>
              <a:t>الجمع بين </a:t>
            </a:r>
            <a:r>
              <a:rPr lang="en-US" dirty="0">
                <a:latin typeface="Alexandria" charset="0"/>
                <a:cs typeface="Alexandria" charset="0"/>
              </a:rPr>
              <a:t>UI</a:t>
            </a:r>
            <a:r>
              <a:rPr lang="ar-SA" dirty="0">
                <a:latin typeface="Alexandria" charset="0"/>
                <a:cs typeface="Alexandria" charset="0"/>
              </a:rPr>
              <a:t> الجذاب و </a:t>
            </a:r>
            <a:r>
              <a:rPr lang="en-US" dirty="0">
                <a:latin typeface="Alexandria" charset="0"/>
                <a:cs typeface="Alexandria" charset="0"/>
              </a:rPr>
              <a:t>UX</a:t>
            </a:r>
            <a:r>
              <a:rPr lang="ar-SA" dirty="0">
                <a:latin typeface="Alexandria" charset="0"/>
                <a:cs typeface="Alexandria" charset="0"/>
              </a:rPr>
              <a:t> السلس من مطلوبات النجاح في البيئة الرقمية، حيث يتوقع المستخدمون واجهات جميلة وسهلة الاستخدام في نفس الوقت، مما يعزز من قيمة المحتوى المقدم.</a:t>
            </a:r>
          </a:p>
        </p:txBody>
      </p:sp>
      <p:sp>
        <p:nvSpPr>
          <p:cNvPr id="10" name="AutoShape 2">
            <a:extLst>
              <a:ext uri="{FF2B5EF4-FFF2-40B4-BE49-F238E27FC236}">
                <a16:creationId xmlns:a16="http://schemas.microsoft.com/office/drawing/2014/main" id="{96670137-3408-6C97-9C7C-A23BAAFAC74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2DEEA30D-46F6-9431-BDBB-054E5020DC05}"/>
              </a:ext>
            </a:extLst>
          </p:cNvPr>
          <p:cNvSpPr txBox="1"/>
          <p:nvPr/>
        </p:nvSpPr>
        <p:spPr>
          <a:xfrm>
            <a:off x="617488" y="4415519"/>
            <a:ext cx="3721048" cy="2015488"/>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موقع صحيفة البيان الإماراتية</a:t>
            </a:r>
          </a:p>
          <a:p>
            <a:pPr algn="ctr"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تصميم متناسق مع الهوية المؤسسية والألوان، وسهولة في الوصول إلى الأقسام، مع استعراض منسق ومنظم لأبرز الموضوعات.</a:t>
            </a:r>
          </a:p>
          <a:p>
            <a:pPr algn="just" rtl="1">
              <a:lnSpc>
                <a:spcPct val="150000"/>
              </a:lnSpc>
            </a:pPr>
            <a:endParaRPr lang="ar-SA" sz="12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https://www.albayan.ae/</a:t>
            </a:r>
            <a:endParaRPr lang="ar-SA" sz="1200" dirty="0">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77DAAF1B-BDC8-697B-33A0-B11C54DCE59B}"/>
              </a:ext>
            </a:extLst>
          </p:cNvPr>
          <p:cNvPicPr>
            <a:picLocks noChangeAspect="1"/>
          </p:cNvPicPr>
          <p:nvPr/>
        </p:nvPicPr>
        <p:blipFill>
          <a:blip r:embed="rId3"/>
          <a:stretch>
            <a:fillRect/>
          </a:stretch>
        </p:blipFill>
        <p:spPr>
          <a:xfrm>
            <a:off x="437745" y="1761982"/>
            <a:ext cx="4259106" cy="238412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36908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5CFED4-5C70-9986-25B6-F756E4C563E0}"/>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6C3BA5BC-7385-6BE5-42D9-3C3877F6C09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428DCAA-DB85-F22E-E9A2-DF40D062768D}"/>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A7F8DC8-CB9C-B395-9476-809D8519E92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تحويل المفهوم إلى محتوى إعلامي عالي الجودة</a:t>
            </a:r>
          </a:p>
        </p:txBody>
      </p:sp>
      <p:pic>
        <p:nvPicPr>
          <p:cNvPr id="17" name="Graphic 21">
            <a:extLst>
              <a:ext uri="{FF2B5EF4-FFF2-40B4-BE49-F238E27FC236}">
                <a16:creationId xmlns:a16="http://schemas.microsoft.com/office/drawing/2014/main" id="{575C97F0-C023-2B94-752B-A209FC5C8C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9EC65C0D-C7C0-2DA3-3E7F-EDFE07CFFFD6}"/>
              </a:ext>
            </a:extLst>
          </p:cNvPr>
          <p:cNvSpPr txBox="1"/>
          <p:nvPr/>
        </p:nvSpPr>
        <p:spPr>
          <a:xfrm>
            <a:off x="4287328" y="1500666"/>
            <a:ext cx="7545058"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مرحلة الإنتاج هي المرحلة التي تتحول فيها الخطط إلى محتوى إعلامي ملموس، وتتطلب مهارات فنية عالية في التصوير، التسجيل الصوتي، والإضاءة، لضمان جودة المنتج النهائي.</a:t>
            </a:r>
          </a:p>
          <a:p>
            <a:pPr algn="just" rtl="1">
              <a:lnSpc>
                <a:spcPct val="200000"/>
              </a:lnSpc>
            </a:pPr>
            <a:r>
              <a:rPr lang="ar-SA" dirty="0">
                <a:latin typeface="Alexandria" charset="0"/>
                <a:cs typeface="Alexandria" charset="0"/>
              </a:rPr>
              <a:t>2. المونتاج والتحرير هما قلب عملية الإنتاج، حيث يتم تجميع العناصر المختلفة (الصوت، الصورة، الرسومات) في قصة متماسكة ومؤثرة، مع استخدام تقنيات إبداعية لتعزيز الرسالة.</a:t>
            </a:r>
          </a:p>
          <a:p>
            <a:pPr algn="just" rtl="1">
              <a:lnSpc>
                <a:spcPct val="200000"/>
              </a:lnSpc>
            </a:pPr>
            <a:r>
              <a:rPr lang="ar-SA" dirty="0">
                <a:latin typeface="Alexandria" charset="0"/>
                <a:cs typeface="Alexandria" charset="0"/>
              </a:rPr>
              <a:t>3. التصميم الجرافيكي والرسوم المتحركة </a:t>
            </a:r>
            <a:r>
              <a:rPr lang="en-US" dirty="0">
                <a:latin typeface="Alexandria" charset="0"/>
                <a:cs typeface="Alexandria" charset="0"/>
              </a:rPr>
              <a:t>Motion Graphics</a:t>
            </a:r>
            <a:r>
              <a:rPr lang="ar-SA" dirty="0">
                <a:latin typeface="Alexandria" charset="0"/>
                <a:cs typeface="Alexandria" charset="0"/>
              </a:rPr>
              <a:t> يضيفان قيمة بصرية كبيرة للمحتوى، ويساعدان في تبسيط المعلومات المعقدة وجعلها أكثر جاذبية للجمهور في البيئة الرقمية.</a:t>
            </a:r>
          </a:p>
        </p:txBody>
      </p:sp>
      <p:sp>
        <p:nvSpPr>
          <p:cNvPr id="10" name="AutoShape 2">
            <a:extLst>
              <a:ext uri="{FF2B5EF4-FFF2-40B4-BE49-F238E27FC236}">
                <a16:creationId xmlns:a16="http://schemas.microsoft.com/office/drawing/2014/main" id="{C2A55C7B-D5D0-E447-1834-C27C1272F69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92B92555-ED8C-BFFB-DB3A-E895A8D37555}"/>
              </a:ext>
            </a:extLst>
          </p:cNvPr>
          <p:cNvSpPr txBox="1"/>
          <p:nvPr/>
        </p:nvSpPr>
        <p:spPr>
          <a:xfrm>
            <a:off x="504821" y="4308515"/>
            <a:ext cx="3333518" cy="1907766"/>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فيلم "الوجهة" يوثّق رحلة السعودية نحو رؤية 2030</a:t>
            </a:r>
            <a:endParaRPr lang="en-US" sz="1400" dirty="0">
              <a:solidFill>
                <a:srgbClr val="C00000"/>
              </a:solidFill>
              <a:latin typeface="Alexandria Light" pitchFamily="2" charset="-78"/>
              <a:cs typeface="Alexandria Light" pitchFamily="2" charset="-78"/>
            </a:endParaRPr>
          </a:p>
          <a:p>
            <a:pPr algn="ctr"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يحمل قصص نجاح واقعية ويظهر تمكين الكفاءات الوطنية</a:t>
            </a:r>
            <a:r>
              <a:rPr lang="en-US" sz="1400" dirty="0">
                <a:latin typeface="Alexandria Light" pitchFamily="2" charset="-78"/>
                <a:cs typeface="Alexandria Light" pitchFamily="2" charset="-78"/>
              </a:rPr>
              <a:t>.</a:t>
            </a:r>
          </a:p>
          <a:p>
            <a:pPr algn="just" rtl="1">
              <a:lnSpc>
                <a:spcPct val="150000"/>
              </a:lnSpc>
            </a:pPr>
            <a:endParaRPr lang="en-US" sz="12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https://youtu.be/YpR9rlFXwZQ</a:t>
            </a:r>
            <a:endParaRPr lang="ar-SA" sz="1200" dirty="0">
              <a:latin typeface="Alexandria Light" pitchFamily="2" charset="-78"/>
              <a:cs typeface="Alexandria Light" pitchFamily="2" charset="-78"/>
            </a:endParaRPr>
          </a:p>
        </p:txBody>
      </p:sp>
      <p:pic>
        <p:nvPicPr>
          <p:cNvPr id="1026" name="Picture 2" descr="GvGJZFdWoAAKyvo">
            <a:extLst>
              <a:ext uri="{FF2B5EF4-FFF2-40B4-BE49-F238E27FC236}">
                <a16:creationId xmlns:a16="http://schemas.microsoft.com/office/drawing/2014/main" id="{D2B4B745-730A-563A-14C7-8530C3FE49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614" y="2091067"/>
            <a:ext cx="3623933" cy="203723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2727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fade">
                                      <p:cBhvr>
                                        <p:cTn id="27" dur="1000"/>
                                        <p:tgtEl>
                                          <p:spTgt spid="1026"/>
                                        </p:tgtEl>
                                      </p:cBhvr>
                                    </p:animEffect>
                                    <p:anim calcmode="lin" valueType="num">
                                      <p:cBhvr>
                                        <p:cTn id="28" dur="1000" fill="hold"/>
                                        <p:tgtEl>
                                          <p:spTgt spid="1026"/>
                                        </p:tgtEl>
                                        <p:attrNameLst>
                                          <p:attrName>ppt_x</p:attrName>
                                        </p:attrNameLst>
                                      </p:cBhvr>
                                      <p:tavLst>
                                        <p:tav tm="0">
                                          <p:val>
                                            <p:strVal val="#ppt_x"/>
                                          </p:val>
                                        </p:tav>
                                        <p:tav tm="100000">
                                          <p:val>
                                            <p:strVal val="#ppt_x"/>
                                          </p:val>
                                        </p:tav>
                                      </p:tavLst>
                                    </p:anim>
                                    <p:anim calcmode="lin" valueType="num">
                                      <p:cBhvr>
                                        <p:cTn id="29" dur="1000" fill="hold"/>
                                        <p:tgtEl>
                                          <p:spTgt spid="102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33690-907E-8482-24BC-78E8080AC062}"/>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94CCB45D-73A6-9393-7AE3-DE2AF298908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47D1E4-7050-FA00-D373-CCD9BC4D3C91}"/>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B0ABD95-C1B1-DB6F-B752-03C0D7AD025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التكنولوجيا في خدمة الإبداع الإعلامي</a:t>
            </a:r>
          </a:p>
        </p:txBody>
      </p:sp>
      <p:pic>
        <p:nvPicPr>
          <p:cNvPr id="17" name="Graphic 21">
            <a:extLst>
              <a:ext uri="{FF2B5EF4-FFF2-40B4-BE49-F238E27FC236}">
                <a16:creationId xmlns:a16="http://schemas.microsoft.com/office/drawing/2014/main" id="{9F1D0F93-188F-84B6-1E33-60614899C1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F2059596-F70F-591C-1396-C3DAC235C733}"/>
              </a:ext>
            </a:extLst>
          </p:cNvPr>
          <p:cNvSpPr txBox="1"/>
          <p:nvPr/>
        </p:nvSpPr>
        <p:spPr>
          <a:xfrm>
            <a:off x="4287328" y="1500666"/>
            <a:ext cx="7545058" cy="4442819"/>
          </a:xfrm>
          <a:prstGeom prst="rect">
            <a:avLst/>
          </a:prstGeom>
          <a:noFill/>
        </p:spPr>
        <p:txBody>
          <a:bodyPr wrap="square">
            <a:spAutoFit/>
          </a:bodyPr>
          <a:lstStyle/>
          <a:p>
            <a:pPr algn="just" rtl="1">
              <a:lnSpc>
                <a:spcPct val="200000"/>
              </a:lnSpc>
            </a:pPr>
            <a:r>
              <a:rPr lang="ar-SA" dirty="0">
                <a:latin typeface="Alexandria" charset="0"/>
                <a:cs typeface="Alexandria" charset="0"/>
              </a:rPr>
              <a:t>1. الاعتماد على أدوات الإنتاج الإعلامي الرقمي الحديثة ضروري لضمان جودة وكفاءة عملية الإنتاج، ومواكبة المعايير الصناعية.</a:t>
            </a:r>
          </a:p>
          <a:p>
            <a:pPr algn="just" rtl="1">
              <a:lnSpc>
                <a:spcPct val="200000"/>
              </a:lnSpc>
            </a:pPr>
            <a:r>
              <a:rPr lang="ar-SA" dirty="0">
                <a:latin typeface="Alexandria" charset="0"/>
                <a:cs typeface="Alexandria" charset="0"/>
              </a:rPr>
              <a:t>2. بدأت أدوات الذكاء الاصطناعي تلعب دورًا متزايدًا في الإبداع الإعلامي، من خلال المساعدة في كتابة النصوص، توليد الصور، وتحليل البيانات، مما يسرع من عملية الإنتاج ويفتح آفاقًا جديدة للإبداع.</a:t>
            </a:r>
          </a:p>
          <a:p>
            <a:pPr algn="just" rtl="1">
              <a:lnSpc>
                <a:spcPct val="200000"/>
              </a:lnSpc>
            </a:pPr>
            <a:r>
              <a:rPr lang="ar-SA" dirty="0">
                <a:latin typeface="Alexandria" charset="0"/>
                <a:cs typeface="Alexandria" charset="0"/>
              </a:rPr>
              <a:t>3. يجب على فرق الإبداع الإعلامي الاستثمار في تعلم هذه الأدوات والتقنيات الجديدة، واستخدامها بذكاء لتعزيز قدراتهم الإبداعية، بدلاً من الاعتماد عليها بشكل كامل في عملية الإنتاج.</a:t>
            </a:r>
          </a:p>
        </p:txBody>
      </p:sp>
      <p:sp>
        <p:nvSpPr>
          <p:cNvPr id="10" name="AutoShape 2">
            <a:extLst>
              <a:ext uri="{FF2B5EF4-FFF2-40B4-BE49-F238E27FC236}">
                <a16:creationId xmlns:a16="http://schemas.microsoft.com/office/drawing/2014/main" id="{FD908220-5AC5-0670-0157-4EC9B4F6D27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72C19CC0-7495-633A-363A-A1631D8FDDCB}"/>
              </a:ext>
            </a:extLst>
          </p:cNvPr>
          <p:cNvSpPr txBox="1"/>
          <p:nvPr/>
        </p:nvSpPr>
        <p:spPr>
          <a:xfrm>
            <a:off x="264675" y="3547355"/>
            <a:ext cx="3443901" cy="1692323"/>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قناة سكاي نيوز عربية</a:t>
            </a:r>
          </a:p>
          <a:p>
            <a:pPr algn="ctr"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تستخدم الذكاء الاصطناعي لتحليل الاتجاهات ورصد الأخبار على السوشيال ميديا.</a:t>
            </a:r>
          </a:p>
          <a:p>
            <a:pPr algn="ctr" rtl="1">
              <a:lnSpc>
                <a:spcPct val="150000"/>
              </a:lnSpc>
            </a:pPr>
            <a:endParaRPr lang="ar-SA" sz="12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https://youtu.be/mgFGFZjWoj4</a:t>
            </a:r>
            <a:endParaRPr lang="ar-SA" sz="1200" dirty="0">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F3A8C530-6F89-AC5B-DD3E-C74AD9E9ACBF}"/>
              </a:ext>
            </a:extLst>
          </p:cNvPr>
          <p:cNvPicPr>
            <a:picLocks noChangeAspect="1"/>
          </p:cNvPicPr>
          <p:nvPr/>
        </p:nvPicPr>
        <p:blipFill>
          <a:blip r:embed="rId3"/>
          <a:stretch>
            <a:fillRect/>
          </a:stretch>
        </p:blipFill>
        <p:spPr>
          <a:xfrm>
            <a:off x="359614" y="2388189"/>
            <a:ext cx="3348962" cy="8341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94456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2AE4C1-A838-EC74-6E35-1AA4EF4620A6}"/>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D50214B3-194B-E004-DCA2-3DF86C6938E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C7686D6-C420-E4CB-5323-F9CE76E582D0}"/>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C51665A-8E95-9385-10A5-8A3B429EEC7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معايير الجودة في المحتوى الإعلامي الرقمي</a:t>
            </a:r>
          </a:p>
        </p:txBody>
      </p:sp>
      <p:pic>
        <p:nvPicPr>
          <p:cNvPr id="17" name="Graphic 21">
            <a:extLst>
              <a:ext uri="{FF2B5EF4-FFF2-40B4-BE49-F238E27FC236}">
                <a16:creationId xmlns:a16="http://schemas.microsoft.com/office/drawing/2014/main" id="{B9460EE3-8543-662B-F05C-E03CAEA16B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88160569-2F04-16E7-AC5B-5637D33C8B12}"/>
              </a:ext>
            </a:extLst>
          </p:cNvPr>
          <p:cNvSpPr txBox="1"/>
          <p:nvPr/>
        </p:nvSpPr>
        <p:spPr>
          <a:xfrm>
            <a:off x="4287328" y="1500666"/>
            <a:ext cx="7545058"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جودة المحتوى الإعلامي لا تقتصر على الجانب الفني (دقة الصورة، وضوح الصوت)، بل تشمل أيضًا الجانب الإبداعي (أصالة الفكرة، قوة السرد، عمق الرسالة).</a:t>
            </a:r>
          </a:p>
          <a:p>
            <a:pPr algn="just" rtl="1">
              <a:lnSpc>
                <a:spcPct val="200000"/>
              </a:lnSpc>
            </a:pPr>
            <a:r>
              <a:rPr lang="ar-SA" dirty="0">
                <a:latin typeface="Alexandria" charset="0"/>
                <a:cs typeface="Alexandria" charset="0"/>
              </a:rPr>
              <a:t>2. يجب وضع معايير واضحة للجودة الفنية والإبداعية، وإجراء مراجعات داخلية وخارجية للمحتوى قبل النشر، لضمان أنه يلبي توقعات الجمهور ويحافظ على سمعة العلامة التجارية.</a:t>
            </a:r>
          </a:p>
          <a:p>
            <a:pPr algn="just" rtl="1">
              <a:lnSpc>
                <a:spcPct val="200000"/>
              </a:lnSpc>
            </a:pPr>
            <a:r>
              <a:rPr lang="ar-SA" dirty="0">
                <a:latin typeface="Alexandria" charset="0"/>
                <a:cs typeface="Alexandria" charset="0"/>
              </a:rPr>
              <a:t>3. الالتزام بأعلى معايير الجودة هو ما يميز المشروع الإعلامي الناجح عن المنافسين، ويضمن أن المحتوى يترك أثرًا إيجابيًا ودائمًا لدى الجمهور المستهدف، مما يعزز من ولاءهم.</a:t>
            </a:r>
          </a:p>
        </p:txBody>
      </p:sp>
      <p:sp>
        <p:nvSpPr>
          <p:cNvPr id="10" name="AutoShape 2">
            <a:extLst>
              <a:ext uri="{FF2B5EF4-FFF2-40B4-BE49-F238E27FC236}">
                <a16:creationId xmlns:a16="http://schemas.microsoft.com/office/drawing/2014/main" id="{57BF97AE-F2B1-A2B8-4E81-45F641EC9FD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A38A67E7-61F7-7B11-331B-8A5632DDB220}"/>
              </a:ext>
            </a:extLst>
          </p:cNvPr>
          <p:cNvSpPr txBox="1"/>
          <p:nvPr/>
        </p:nvSpPr>
        <p:spPr>
          <a:xfrm>
            <a:off x="399859" y="3581400"/>
            <a:ext cx="3333518" cy="1692323"/>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منصة ثمانية السعودية</a:t>
            </a:r>
          </a:p>
          <a:p>
            <a:pPr algn="ctr"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تشتهر بجودة الصوت والصورة في بودكاستاتها، واتباعها معايير تحريرية دقيقة.</a:t>
            </a:r>
          </a:p>
          <a:p>
            <a:pPr algn="ctr" rtl="1">
              <a:lnSpc>
                <a:spcPct val="150000"/>
              </a:lnSpc>
            </a:pPr>
            <a:endParaRPr lang="ar-SA" sz="12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https://thmanyah.com/</a:t>
            </a:r>
            <a:endParaRPr lang="ar-SA" sz="1200" dirty="0">
              <a:latin typeface="Alexandria Light" pitchFamily="2" charset="-78"/>
              <a:cs typeface="Alexandria Light" pitchFamily="2" charset="-78"/>
            </a:endParaRPr>
          </a:p>
        </p:txBody>
      </p:sp>
      <p:pic>
        <p:nvPicPr>
          <p:cNvPr id="9218" name="Picture 2">
            <a:extLst>
              <a:ext uri="{FF2B5EF4-FFF2-40B4-BE49-F238E27FC236}">
                <a16:creationId xmlns:a16="http://schemas.microsoft.com/office/drawing/2014/main" id="{F756B521-0FDB-178D-D011-EBD10B6742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5350" y="2312429"/>
            <a:ext cx="2124075" cy="7905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226F186-3B8E-9983-3456-66A5E2AAD623}"/>
              </a:ext>
            </a:extLst>
          </p:cNvPr>
          <p:cNvPicPr>
            <a:picLocks noChangeAspect="1"/>
          </p:cNvPicPr>
          <p:nvPr/>
        </p:nvPicPr>
        <p:blipFill>
          <a:blip r:embed="rId4"/>
          <a:stretch>
            <a:fillRect/>
          </a:stretch>
        </p:blipFill>
        <p:spPr>
          <a:xfrm>
            <a:off x="191317" y="5468339"/>
            <a:ext cx="3861881" cy="731279"/>
          </a:xfrm>
          <a:prstGeom prst="rect">
            <a:avLst/>
          </a:prstGeom>
        </p:spPr>
      </p:pic>
    </p:spTree>
    <p:extLst>
      <p:ext uri="{BB962C8B-B14F-4D97-AF65-F5344CB8AC3E}">
        <p14:creationId xmlns:p14="http://schemas.microsoft.com/office/powerpoint/2010/main" val="4243291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9218"/>
                                        </p:tgtEl>
                                        <p:attrNameLst>
                                          <p:attrName>style.visibility</p:attrName>
                                        </p:attrNameLst>
                                      </p:cBhvr>
                                      <p:to>
                                        <p:strVal val="visible"/>
                                      </p:to>
                                    </p:set>
                                    <p:animEffect transition="in" filter="fade">
                                      <p:cBhvr>
                                        <p:cTn id="27" dur="1000"/>
                                        <p:tgtEl>
                                          <p:spTgt spid="9218"/>
                                        </p:tgtEl>
                                      </p:cBhvr>
                                    </p:animEffect>
                                    <p:anim calcmode="lin" valueType="num">
                                      <p:cBhvr>
                                        <p:cTn id="28" dur="1000" fill="hold"/>
                                        <p:tgtEl>
                                          <p:spTgt spid="9218"/>
                                        </p:tgtEl>
                                        <p:attrNameLst>
                                          <p:attrName>ppt_x</p:attrName>
                                        </p:attrNameLst>
                                      </p:cBhvr>
                                      <p:tavLst>
                                        <p:tav tm="0">
                                          <p:val>
                                            <p:strVal val="#ppt_x"/>
                                          </p:val>
                                        </p:tav>
                                        <p:tav tm="100000">
                                          <p:val>
                                            <p:strVal val="#ppt_x"/>
                                          </p:val>
                                        </p:tav>
                                      </p:tavLst>
                                    </p:anim>
                                    <p:anim calcmode="lin" valueType="num">
                                      <p:cBhvr>
                                        <p:cTn id="29" dur="1000" fill="hold"/>
                                        <p:tgtEl>
                                          <p:spTgt spid="921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1000"/>
                                        <p:tgtEl>
                                          <p:spTgt spid="6"/>
                                        </p:tgtEl>
                                      </p:cBhvr>
                                    </p:animEffect>
                                    <p:anim calcmode="lin" valueType="num">
                                      <p:cBhvr>
                                        <p:cTn id="38" dur="1000" fill="hold"/>
                                        <p:tgtEl>
                                          <p:spTgt spid="6"/>
                                        </p:tgtEl>
                                        <p:attrNameLst>
                                          <p:attrName>ppt_x</p:attrName>
                                        </p:attrNameLst>
                                      </p:cBhvr>
                                      <p:tavLst>
                                        <p:tav tm="0">
                                          <p:val>
                                            <p:strVal val="#ppt_x"/>
                                          </p:val>
                                        </p:tav>
                                        <p:tav tm="100000">
                                          <p:val>
                                            <p:strVal val="#ppt_x"/>
                                          </p:val>
                                        </p:tav>
                                      </p:tavLst>
                                    </p:anim>
                                    <p:anim calcmode="lin" valueType="num">
                                      <p:cBhvr>
                                        <p:cTn id="3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00BD-FE33-E802-ACB2-999B0B94684A}"/>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54CF8B3B-7C18-F27D-CA09-BC26A15C676A}"/>
              </a:ext>
            </a:extLst>
          </p:cNvPr>
          <p:cNvPicPr>
            <a:picLocks noChangeAspect="1"/>
          </p:cNvPicPr>
          <p:nvPr/>
        </p:nvPicPr>
        <p:blipFill>
          <a:blip r:embed="rId2"/>
          <a:stretch>
            <a:fillRect/>
          </a:stretch>
        </p:blipFill>
        <p:spPr>
          <a:xfrm>
            <a:off x="191317" y="2078085"/>
            <a:ext cx="3441503" cy="126776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4" name="Rectangle 23">
            <a:extLst>
              <a:ext uri="{FF2B5EF4-FFF2-40B4-BE49-F238E27FC236}">
                <a16:creationId xmlns:a16="http://schemas.microsoft.com/office/drawing/2014/main" id="{2AC55609-5A5E-19D8-8E94-CD14D7487AE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23D5172-5B63-C658-558C-849279880C64}"/>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998A1BB-E0BF-F905-058B-285D1C78EC8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استراتيجية التوزيع والوصول إلى الجمهور في كل مكان</a:t>
            </a:r>
          </a:p>
        </p:txBody>
      </p:sp>
      <p:pic>
        <p:nvPicPr>
          <p:cNvPr id="17" name="Graphic 21">
            <a:extLst>
              <a:ext uri="{FF2B5EF4-FFF2-40B4-BE49-F238E27FC236}">
                <a16:creationId xmlns:a16="http://schemas.microsoft.com/office/drawing/2014/main" id="{B6B76950-A53A-8DC3-2341-AE0EF5A9EB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28DFE63E-B83C-052E-9720-EF0FFEA5E06D}"/>
              </a:ext>
            </a:extLst>
          </p:cNvPr>
          <p:cNvSpPr txBox="1"/>
          <p:nvPr/>
        </p:nvSpPr>
        <p:spPr>
          <a:xfrm>
            <a:off x="3937000" y="1500666"/>
            <a:ext cx="7895386"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اختيار المنصات الرقمية المناسبة لنشر المحتوى هو قرار استراتيجي يعتمد على طبيعة المحتوى والجمهور المستهدف، ويجب أن يكون جزءًا من خطة المشروع الإعلامي.</a:t>
            </a:r>
          </a:p>
          <a:p>
            <a:pPr algn="just" rtl="1">
              <a:lnSpc>
                <a:spcPct val="200000"/>
              </a:lnSpc>
            </a:pPr>
            <a:r>
              <a:rPr lang="ar-SA" dirty="0">
                <a:latin typeface="Alexandria" charset="0"/>
                <a:cs typeface="Alexandria" charset="0"/>
              </a:rPr>
              <a:t>2. يجب فهم خوارزميات كل منصة (يوتيوب، تيك توك، إنستجرام، المواقع الإخبارية) وتكييف المحتوى ليناسب متطلباتها، لضمان أقصى قدر من الوصول والتفاعل مع الجمهور.</a:t>
            </a:r>
          </a:p>
          <a:p>
            <a:pPr algn="just" rtl="1">
              <a:lnSpc>
                <a:spcPct val="200000"/>
              </a:lnSpc>
            </a:pPr>
            <a:r>
              <a:rPr lang="ar-SA" dirty="0">
                <a:latin typeface="Alexandria" charset="0"/>
                <a:cs typeface="Alexandria" charset="0"/>
              </a:rPr>
              <a:t>3. استراتيجية التوزيع الفعالة تتضمن النشر المتعدد القنوات </a:t>
            </a:r>
            <a:r>
              <a:rPr lang="en-US" dirty="0">
                <a:latin typeface="Alexandria" charset="0"/>
                <a:cs typeface="Alexandria" charset="0"/>
              </a:rPr>
              <a:t>Multi-channel Publishing، </a:t>
            </a:r>
            <a:r>
              <a:rPr lang="ar-SA" dirty="0">
                <a:latin typeface="Alexandria" charset="0"/>
                <a:cs typeface="Alexandria" charset="0"/>
              </a:rPr>
              <a:t>حيث يتم تكييف المحتوى ليناسب كل منصة، مما يزيد من انتشار الرسالة الإعلامية وتأثيرها.</a:t>
            </a:r>
          </a:p>
        </p:txBody>
      </p:sp>
      <p:sp>
        <p:nvSpPr>
          <p:cNvPr id="10" name="AutoShape 2">
            <a:extLst>
              <a:ext uri="{FF2B5EF4-FFF2-40B4-BE49-F238E27FC236}">
                <a16:creationId xmlns:a16="http://schemas.microsoft.com/office/drawing/2014/main" id="{5DD19F8D-C6EA-D3B3-1308-AB787B69269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CA71AEA5-5264-8F03-77BC-ED7086076178}"/>
              </a:ext>
            </a:extLst>
          </p:cNvPr>
          <p:cNvSpPr txBox="1"/>
          <p:nvPr/>
        </p:nvSpPr>
        <p:spPr>
          <a:xfrm>
            <a:off x="432703" y="3557081"/>
            <a:ext cx="3024036" cy="2277098"/>
          </a:xfrm>
          <a:prstGeom prst="rect">
            <a:avLst/>
          </a:prstGeom>
          <a:noFill/>
        </p:spPr>
        <p:txBody>
          <a:bodyPr wrap="square">
            <a:spAutoFit/>
          </a:bodyPr>
          <a:lstStyle/>
          <a:p>
            <a:pPr algn="just" rtl="1" fontAlgn="base">
              <a:lnSpc>
                <a:spcPct val="150000"/>
              </a:lnSpc>
            </a:pPr>
            <a:r>
              <a:rPr lang="ar-SA" sz="1400" dirty="0">
                <a:latin typeface="Alexandria Light" pitchFamily="2" charset="-78"/>
                <a:cs typeface="Alexandria Light" pitchFamily="2" charset="-78"/>
              </a:rPr>
              <a:t>عيشها هي إحدى مبادرات الهيئة العامة للترفيه، بالمملكة العربية السعودية، استخدمت استراتيجيات نشر متعددة عبر يوتيوب وسناب وتويتر لزيادة الوصول.</a:t>
            </a:r>
          </a:p>
          <a:p>
            <a:pPr algn="just" rtl="1">
              <a:lnSpc>
                <a:spcPct val="150000"/>
              </a:lnSpc>
            </a:pPr>
            <a:endParaRPr lang="ar-SA" sz="14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https://www.enjoy.sa/ar/</a:t>
            </a:r>
            <a:endParaRPr lang="ar-SA" sz="1200" dirty="0">
              <a:latin typeface="Alexandria Light" pitchFamily="2" charset="-78"/>
              <a:cs typeface="Alexandria Light" pitchFamily="2" charset="-78"/>
            </a:endParaRPr>
          </a:p>
        </p:txBody>
      </p:sp>
      <p:pic>
        <p:nvPicPr>
          <p:cNvPr id="10242" name="Picture 2">
            <a:extLst>
              <a:ext uri="{FF2B5EF4-FFF2-40B4-BE49-F238E27FC236}">
                <a16:creationId xmlns:a16="http://schemas.microsoft.com/office/drawing/2014/main" id="{2952BED3-4563-0C8D-E395-2064FCAACA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2703" y="2081833"/>
            <a:ext cx="3024036" cy="1267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2553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242"/>
                                        </p:tgtEl>
                                        <p:attrNameLst>
                                          <p:attrName>style.visibility</p:attrName>
                                        </p:attrNameLst>
                                      </p:cBhvr>
                                      <p:to>
                                        <p:strVal val="visible"/>
                                      </p:to>
                                    </p:set>
                                    <p:animEffect transition="in" filter="fade">
                                      <p:cBhvr>
                                        <p:cTn id="27" dur="1000"/>
                                        <p:tgtEl>
                                          <p:spTgt spid="10242"/>
                                        </p:tgtEl>
                                      </p:cBhvr>
                                    </p:animEffect>
                                    <p:anim calcmode="lin" valueType="num">
                                      <p:cBhvr>
                                        <p:cTn id="28" dur="1000" fill="hold"/>
                                        <p:tgtEl>
                                          <p:spTgt spid="10242"/>
                                        </p:tgtEl>
                                        <p:attrNameLst>
                                          <p:attrName>ppt_x</p:attrName>
                                        </p:attrNameLst>
                                      </p:cBhvr>
                                      <p:tavLst>
                                        <p:tav tm="0">
                                          <p:val>
                                            <p:strVal val="#ppt_x"/>
                                          </p:val>
                                        </p:tav>
                                        <p:tav tm="100000">
                                          <p:val>
                                            <p:strVal val="#ppt_x"/>
                                          </p:val>
                                        </p:tav>
                                      </p:tavLst>
                                    </p:anim>
                                    <p:anim calcmode="lin" valueType="num">
                                      <p:cBhvr>
                                        <p:cTn id="29" dur="1000" fill="hold"/>
                                        <p:tgtEl>
                                          <p:spTgt spid="10242"/>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1000"/>
                                        <p:tgtEl>
                                          <p:spTgt spid="2"/>
                                        </p:tgtEl>
                                      </p:cBhvr>
                                    </p:animEffect>
                                    <p:anim calcmode="lin" valueType="num">
                                      <p:cBhvr>
                                        <p:cTn id="38" dur="1000" fill="hold"/>
                                        <p:tgtEl>
                                          <p:spTgt spid="2"/>
                                        </p:tgtEl>
                                        <p:attrNameLst>
                                          <p:attrName>ppt_x</p:attrName>
                                        </p:attrNameLst>
                                      </p:cBhvr>
                                      <p:tavLst>
                                        <p:tav tm="0">
                                          <p:val>
                                            <p:strVal val="#ppt_x"/>
                                          </p:val>
                                        </p:tav>
                                        <p:tav tm="100000">
                                          <p:val>
                                            <p:strVal val="#ppt_x"/>
                                          </p:val>
                                        </p:tav>
                                      </p:tavLst>
                                    </p:anim>
                                    <p:anim calcmode="lin" valueType="num">
                                      <p:cBhvr>
                                        <p:cTn id="3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8C6DD1-24BD-DB0D-44AE-3D5A75E003AB}"/>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3B1E4045-475E-8C8D-9678-05D0355EA82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80C69C7-FAC7-13CD-AAC5-DFD9814D28B7}"/>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1103E41-2E7F-CA62-DBC0-96EE5EDF8E1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استراتيجيات الترويج والتسويق الرقمي للمحتوى</a:t>
            </a:r>
          </a:p>
        </p:txBody>
      </p:sp>
      <p:pic>
        <p:nvPicPr>
          <p:cNvPr id="17" name="Graphic 21">
            <a:extLst>
              <a:ext uri="{FF2B5EF4-FFF2-40B4-BE49-F238E27FC236}">
                <a16:creationId xmlns:a16="http://schemas.microsoft.com/office/drawing/2014/main" id="{4A3D887B-FF96-AE6E-ED67-8AC8E65246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5E662257-8A2C-BD87-B8A5-FB3D2DE7B124}"/>
              </a:ext>
            </a:extLst>
          </p:cNvPr>
          <p:cNvSpPr txBox="1"/>
          <p:nvPr/>
        </p:nvSpPr>
        <p:spPr>
          <a:xfrm>
            <a:off x="1163922" y="1753585"/>
            <a:ext cx="10168956" cy="3950377"/>
          </a:xfrm>
          <a:prstGeom prst="rect">
            <a:avLst/>
          </a:prstGeom>
          <a:noFill/>
        </p:spPr>
        <p:txBody>
          <a:bodyPr wrap="square">
            <a:spAutoFit/>
          </a:bodyPr>
          <a:lstStyle/>
          <a:p>
            <a:pPr algn="just" rtl="1">
              <a:lnSpc>
                <a:spcPct val="200000"/>
              </a:lnSpc>
            </a:pPr>
            <a:r>
              <a:rPr lang="ar-SA" dirty="0">
                <a:latin typeface="Alexandria" charset="0"/>
                <a:cs typeface="Alexandria" charset="0"/>
              </a:rPr>
              <a:t>1. التسويق الرقمي هو عملية استخدام القنوات الرقمية (الإعلانات المدفوعة، تحسين محركات البحث </a:t>
            </a:r>
            <a:r>
              <a:rPr lang="en-US" dirty="0">
                <a:latin typeface="Alexandria" charset="0"/>
                <a:cs typeface="Alexandria" charset="0"/>
              </a:rPr>
              <a:t>SEO، </a:t>
            </a:r>
            <a:r>
              <a:rPr lang="ar-SA" dirty="0">
                <a:latin typeface="Alexandria" charset="0"/>
                <a:cs typeface="Alexandria" charset="0"/>
              </a:rPr>
              <a:t>التسويق عبر المؤثرين) لجذب الجمهور إلى المحتوى الإعلامي للمشروع.</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يجب وضع خطة تسويق مفصلة تحدد الميزانية، القنوات، والرسائل الترويجية، مع التركيز على المحتوى الإبداعي الذي يميز المشروع عن المنافسين ويجذب انتباه الجمهور.</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التحليل المستمر لأداء الحملات التسويقية يساعد في تحسين الاستراتيجيات وتوجيه الموارد نحو القنوات الأكثر فعالية، مما يزيد من العائد على الاستثمار التسويقي للمشروع الإعلامي.</a:t>
            </a:r>
          </a:p>
        </p:txBody>
      </p:sp>
      <p:sp>
        <p:nvSpPr>
          <p:cNvPr id="10" name="AutoShape 2">
            <a:extLst>
              <a:ext uri="{FF2B5EF4-FFF2-40B4-BE49-F238E27FC236}">
                <a16:creationId xmlns:a16="http://schemas.microsoft.com/office/drawing/2014/main" id="{EB0DE5EA-1E9C-DF8F-F062-5151A72786E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4194206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81B224-DCAF-58DA-1EBC-A2EEF0E9D04E}"/>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EB8F262C-F47B-57C4-CB95-9F6FB0C2AE6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AE4ECA5-72F1-550F-15FA-4D460EBB0089}"/>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CED7A858-7A2F-AAFA-7D27-2305E898479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التفاعل مع الجمهور وبناء مجتمع حول المشروع الإعلامي</a:t>
            </a:r>
          </a:p>
        </p:txBody>
      </p:sp>
      <p:pic>
        <p:nvPicPr>
          <p:cNvPr id="17" name="Graphic 21">
            <a:extLst>
              <a:ext uri="{FF2B5EF4-FFF2-40B4-BE49-F238E27FC236}">
                <a16:creationId xmlns:a16="http://schemas.microsoft.com/office/drawing/2014/main" id="{B2EB4F2F-5705-9E36-A10A-B6EAE144C4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4BDFEF84-8117-7FC5-D02A-683566ACD67F}"/>
              </a:ext>
            </a:extLst>
          </p:cNvPr>
          <p:cNvSpPr txBox="1"/>
          <p:nvPr/>
        </p:nvSpPr>
        <p:spPr>
          <a:xfrm>
            <a:off x="855879" y="1704947"/>
            <a:ext cx="10480241" cy="3950377"/>
          </a:xfrm>
          <a:prstGeom prst="rect">
            <a:avLst/>
          </a:prstGeom>
          <a:noFill/>
        </p:spPr>
        <p:txBody>
          <a:bodyPr wrap="square">
            <a:spAutoFit/>
          </a:bodyPr>
          <a:lstStyle/>
          <a:p>
            <a:pPr algn="just" rtl="1">
              <a:lnSpc>
                <a:spcPct val="200000"/>
              </a:lnSpc>
            </a:pPr>
            <a:r>
              <a:rPr lang="ar-SA" dirty="0">
                <a:latin typeface="Alexandria" charset="0"/>
                <a:cs typeface="Alexandria" charset="0"/>
              </a:rPr>
              <a:t>1. التفاعل مع الجمهور هو عنصر حيوي لنجاح أي مشروع إعلامي رقمي، حيث يحول المشاهدين السلبيين إلى مشاركين نشطين وموالين للعلامة التجارية للمشروع.</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يجب تشجيع التعليقات، الأسئلة، والمشاركات من الجمهور، والرد عليها بانتظام وبطريقة مهنية وإيجابية، مما يخلق شعورًا بالانتماء والمشاركة المجتمعية.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بناء مجتمع قوي حول المشروع الإعلامي يضمن استمرارية الدعم والولاء، ويوفر مصدرًا قيمًا للتغذية الراجعة والأفكار الجديدة للمحتوى المستقبلي، مما يعزز من استدامة المشروع.</a:t>
            </a:r>
          </a:p>
        </p:txBody>
      </p:sp>
      <p:sp>
        <p:nvSpPr>
          <p:cNvPr id="10" name="AutoShape 2">
            <a:extLst>
              <a:ext uri="{FF2B5EF4-FFF2-40B4-BE49-F238E27FC236}">
                <a16:creationId xmlns:a16="http://schemas.microsoft.com/office/drawing/2014/main" id="{6641DE64-F15A-8516-311F-5E83511F057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1105573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E0CE26-DB33-EAEF-088C-C95744292D9C}"/>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2E017BE2-CA0D-D3B8-BC6E-040E3ECE75D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5F93914-FA08-4C02-4384-FBC0565F6D69}"/>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1543F2E-44EA-E298-2691-A46F87A8F03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الحفاظ على سمعة المشروع</a:t>
            </a:r>
          </a:p>
        </p:txBody>
      </p:sp>
      <p:pic>
        <p:nvPicPr>
          <p:cNvPr id="17" name="Graphic 21">
            <a:extLst>
              <a:ext uri="{FF2B5EF4-FFF2-40B4-BE49-F238E27FC236}">
                <a16:creationId xmlns:a16="http://schemas.microsoft.com/office/drawing/2014/main" id="{5D1D746B-4808-3B68-4C18-196BE63EF7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530AACFA-BF78-1C6C-899B-921D60085DBD}"/>
              </a:ext>
            </a:extLst>
          </p:cNvPr>
          <p:cNvSpPr txBox="1"/>
          <p:nvPr/>
        </p:nvSpPr>
        <p:spPr>
          <a:xfrm>
            <a:off x="4838700" y="1500666"/>
            <a:ext cx="6993686"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الأزمات الإعلامية والتغذية الراجعة السلبية هي جزء لا مفر منه من العمل في المجال الإعلامي، وتتطلب خطة واضحة ومعدة مسبقًا للتعامل معها بفعالية ومهنية.</a:t>
            </a:r>
          </a:p>
          <a:p>
            <a:pPr algn="just" rtl="1">
              <a:lnSpc>
                <a:spcPct val="200000"/>
              </a:lnSpc>
            </a:pPr>
            <a:r>
              <a:rPr lang="ar-SA" dirty="0">
                <a:latin typeface="Alexandria" charset="0"/>
                <a:cs typeface="Alexandria" charset="0"/>
              </a:rPr>
              <a:t>2. يجب الاستجابة بسرعة وشفافية لأي انتقادات أو أخطاء، والاعتراف بالخطأ عند الضرورة، وتقديم حلول واضحة ومقنعة لإعادة بناء الثقة مع الجمهور.</a:t>
            </a:r>
          </a:p>
          <a:p>
            <a:pPr algn="just" rtl="1">
              <a:lnSpc>
                <a:spcPct val="200000"/>
              </a:lnSpc>
            </a:pPr>
            <a:r>
              <a:rPr lang="ar-SA" dirty="0">
                <a:latin typeface="Alexandria" charset="0"/>
                <a:cs typeface="Alexandria" charset="0"/>
              </a:rPr>
              <a:t>3. التعامل الإيجابي مع التغذية الراجعة السلبية وتحويلها إلى فرصة للتحسين، يظهر احترافية المشروع الإعلامي والتزامه بالجودة، مما يعزز من سمعته ومصداقيته على المدى الطويل.</a:t>
            </a:r>
          </a:p>
        </p:txBody>
      </p:sp>
      <p:sp>
        <p:nvSpPr>
          <p:cNvPr id="10" name="AutoShape 2">
            <a:extLst>
              <a:ext uri="{FF2B5EF4-FFF2-40B4-BE49-F238E27FC236}">
                <a16:creationId xmlns:a16="http://schemas.microsoft.com/office/drawing/2014/main" id="{6AEFAFEC-6128-B154-4E81-64975134ABA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E7E6F255-F975-2B6E-ECF7-81538227DA6A}"/>
              </a:ext>
            </a:extLst>
          </p:cNvPr>
          <p:cNvSpPr txBox="1"/>
          <p:nvPr/>
        </p:nvSpPr>
        <p:spPr>
          <a:xfrm>
            <a:off x="213469" y="3681840"/>
            <a:ext cx="4479086" cy="2815707"/>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قناة </a:t>
            </a:r>
            <a:r>
              <a:rPr lang="en-US" sz="1400" dirty="0">
                <a:solidFill>
                  <a:srgbClr val="C00000"/>
                </a:solidFill>
                <a:latin typeface="Alexandria Light" pitchFamily="2" charset="-78"/>
                <a:cs typeface="Alexandria Light" pitchFamily="2" charset="-78"/>
              </a:rPr>
              <a:t>MBC </a:t>
            </a:r>
            <a:r>
              <a:rPr lang="ar-SA" sz="1400" dirty="0">
                <a:solidFill>
                  <a:srgbClr val="C00000"/>
                </a:solidFill>
                <a:latin typeface="Alexandria Light" pitchFamily="2" charset="-78"/>
                <a:cs typeface="Alexandria Light" pitchFamily="2" charset="-78"/>
              </a:rPr>
              <a:t> أثناء جدل “العاصوف”</a:t>
            </a:r>
          </a:p>
          <a:p>
            <a:pPr algn="just" rtl="1">
              <a:lnSpc>
                <a:spcPct val="150000"/>
              </a:lnSpc>
            </a:pPr>
            <a:r>
              <a:rPr lang="ar-SA" sz="1400" dirty="0">
                <a:latin typeface="Alexandria Light" pitchFamily="2" charset="-78"/>
                <a:cs typeface="Alexandria Light" pitchFamily="2" charset="-78"/>
              </a:rPr>
              <a:t>تعاملت بشفافية مع الانتقادات وأنتجت محتوى توضيحي لتعزيز الثقة،  قناة </a:t>
            </a:r>
            <a:r>
              <a:rPr lang="en-US" sz="1400" dirty="0">
                <a:latin typeface="Alexandria Light" pitchFamily="2" charset="-78"/>
                <a:cs typeface="Alexandria Light" pitchFamily="2" charset="-78"/>
              </a:rPr>
              <a:t>MBC</a:t>
            </a:r>
            <a:r>
              <a:rPr lang="ar-SA" sz="1400" dirty="0">
                <a:latin typeface="Alexandria Light" pitchFamily="2" charset="-78"/>
                <a:cs typeface="Alexandria Light" pitchFamily="2" charset="-78"/>
              </a:rPr>
              <a:t> تعرضت لجدل كبير أثناء بث مسلسل "العاصوف" بسبب محتواه الذي اعتبره البعض جريئاً، خاصة في الأجزاء الأولى التي تناولت أحداثاً تاريخية واجتماعية حساسة في السعودية، ورغم المطالبات بإيقافه، استمرت القناة في بث المسلسل، مشيرةً إلى أن اختلاف وجهات النظر حول الأعمال الفنية أمر طبيعي. </a:t>
            </a:r>
          </a:p>
          <a:p>
            <a:pPr algn="ctr" rtl="1">
              <a:lnSpc>
                <a:spcPct val="150000"/>
              </a:lnSpc>
            </a:pPr>
            <a:r>
              <a:rPr lang="en-US" sz="1200" dirty="0">
                <a:latin typeface="Alexandria Light" pitchFamily="2" charset="-78"/>
                <a:cs typeface="Alexandria Light" pitchFamily="2" charset="-78"/>
              </a:rPr>
              <a:t>https://sabq.org/saudia/tzctqq</a:t>
            </a:r>
            <a:endParaRPr lang="ar-SA" sz="1200" dirty="0">
              <a:latin typeface="Alexandria Light" pitchFamily="2" charset="-78"/>
              <a:cs typeface="Alexandria Light" pitchFamily="2" charset="-78"/>
            </a:endParaRPr>
          </a:p>
        </p:txBody>
      </p:sp>
      <p:pic>
        <p:nvPicPr>
          <p:cNvPr id="12290" name="Picture 2">
            <a:extLst>
              <a:ext uri="{FF2B5EF4-FFF2-40B4-BE49-F238E27FC236}">
                <a16:creationId xmlns:a16="http://schemas.microsoft.com/office/drawing/2014/main" id="{AD0BF7FA-7526-BF5A-D1BB-56575CD8668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3916" y="1500666"/>
            <a:ext cx="4245083" cy="20267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11339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2290"/>
                                        </p:tgtEl>
                                        <p:attrNameLst>
                                          <p:attrName>style.visibility</p:attrName>
                                        </p:attrNameLst>
                                      </p:cBhvr>
                                      <p:to>
                                        <p:strVal val="visible"/>
                                      </p:to>
                                    </p:set>
                                    <p:animEffect transition="in" filter="fade">
                                      <p:cBhvr>
                                        <p:cTn id="27" dur="1000"/>
                                        <p:tgtEl>
                                          <p:spTgt spid="12290"/>
                                        </p:tgtEl>
                                      </p:cBhvr>
                                    </p:animEffect>
                                    <p:anim calcmode="lin" valueType="num">
                                      <p:cBhvr>
                                        <p:cTn id="28" dur="1000" fill="hold"/>
                                        <p:tgtEl>
                                          <p:spTgt spid="12290"/>
                                        </p:tgtEl>
                                        <p:attrNameLst>
                                          <p:attrName>ppt_x</p:attrName>
                                        </p:attrNameLst>
                                      </p:cBhvr>
                                      <p:tavLst>
                                        <p:tav tm="0">
                                          <p:val>
                                            <p:strVal val="#ppt_x"/>
                                          </p:val>
                                        </p:tav>
                                        <p:tav tm="100000">
                                          <p:val>
                                            <p:strVal val="#ppt_x"/>
                                          </p:val>
                                        </p:tav>
                                      </p:tavLst>
                                    </p:anim>
                                    <p:anim calcmode="lin" valueType="num">
                                      <p:cBhvr>
                                        <p:cTn id="29" dur="1000" fill="hold"/>
                                        <p:tgtEl>
                                          <p:spTgt spid="1229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35F4A9-9620-983B-6DB1-2AC227F2C478}"/>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0D78E834-8B67-4C64-AC3B-3B920565000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C2DB770-4B59-CDA4-16B8-FBE2D7C51E54}"/>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9E5ED55-140E-7CFE-7756-1D12BFC2276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فهم سلوك الجمهور وتأثير المحتوى</a:t>
            </a:r>
          </a:p>
        </p:txBody>
      </p:sp>
      <p:pic>
        <p:nvPicPr>
          <p:cNvPr id="17" name="Graphic 21">
            <a:extLst>
              <a:ext uri="{FF2B5EF4-FFF2-40B4-BE49-F238E27FC236}">
                <a16:creationId xmlns:a16="http://schemas.microsoft.com/office/drawing/2014/main" id="{5881994B-1A40-2788-0EB4-910F6699D7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64F90851-BCFB-3A58-0083-0DE8DB100846}"/>
              </a:ext>
            </a:extLst>
          </p:cNvPr>
          <p:cNvSpPr txBox="1"/>
          <p:nvPr/>
        </p:nvSpPr>
        <p:spPr>
          <a:xfrm>
            <a:off x="826850" y="1841134"/>
            <a:ext cx="10600061" cy="3950377"/>
          </a:xfrm>
          <a:prstGeom prst="rect">
            <a:avLst/>
          </a:prstGeom>
          <a:noFill/>
        </p:spPr>
        <p:txBody>
          <a:bodyPr wrap="square">
            <a:spAutoFit/>
          </a:bodyPr>
          <a:lstStyle/>
          <a:p>
            <a:pPr algn="just" rtl="1">
              <a:lnSpc>
                <a:spcPct val="200000"/>
              </a:lnSpc>
            </a:pPr>
            <a:r>
              <a:rPr lang="ar-SA" dirty="0">
                <a:latin typeface="Alexandria" charset="0"/>
                <a:cs typeface="Alexandria" charset="0"/>
              </a:rPr>
              <a:t>1. تحليل البيانات هو عملية جمع، تنظيف، وتحليل البيانات المتعلقة بتفاعل الجمهور مع المحتوى الإعلامي، لاستخلاص رؤى عميقة حول سلوكهم وتفضيلاتهم.</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يساعد هذا التحليل في فهم أي أنواع المحتوى تحقق أفضل أداء، ومتى يكون الجمهور أكثر تفاعلاً، وما هي القنوات التي تحقق أعلى معدلات وصول، مما يوجه عملية الإنتاج المستقبلي.</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الاعتماد على البيانات في اتخاذ القرارات الإبداعية يضمن أن المحتوى المنتج ليس فقط مبتكرًا، بل هو أيضًا فعال ومؤثر، ويلبي الاحتياجات الفعلية للجمهور المستهدف.</a:t>
            </a:r>
          </a:p>
        </p:txBody>
      </p:sp>
      <p:sp>
        <p:nvSpPr>
          <p:cNvPr id="10" name="AutoShape 2">
            <a:extLst>
              <a:ext uri="{FF2B5EF4-FFF2-40B4-BE49-F238E27FC236}">
                <a16:creationId xmlns:a16="http://schemas.microsoft.com/office/drawing/2014/main" id="{0BFAB2CC-26EF-F9C0-3E1C-05C069E1AC2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603554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D834D4-BFEE-77AF-C8F0-1AB3ADD9C14A}"/>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1E970073-758E-F4DB-33D8-A9791958EB6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E429BF3-B3FF-B1B4-33E6-3C51FB3DE722}"/>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E2C8198-BFA3-56E7-D7B3-0B63072F262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أدوات التحليل الرقمي</a:t>
            </a:r>
          </a:p>
        </p:txBody>
      </p:sp>
      <p:pic>
        <p:nvPicPr>
          <p:cNvPr id="17" name="Graphic 21">
            <a:extLst>
              <a:ext uri="{FF2B5EF4-FFF2-40B4-BE49-F238E27FC236}">
                <a16:creationId xmlns:a16="http://schemas.microsoft.com/office/drawing/2014/main" id="{74591E25-2500-D329-E671-882A19270B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66E0D221-6A48-FCDD-A061-B806EA8B8B96}"/>
              </a:ext>
            </a:extLst>
          </p:cNvPr>
          <p:cNvSpPr txBox="1"/>
          <p:nvPr/>
        </p:nvSpPr>
        <p:spPr>
          <a:xfrm>
            <a:off x="4686300" y="1500666"/>
            <a:ext cx="7146086"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تتوفر العديد من أدوات التحليل الرقمي التي تساعد في قياس أداء المشروع الإعلامي، مثل </a:t>
            </a:r>
            <a:r>
              <a:rPr lang="en-US" dirty="0">
                <a:latin typeface="Alexandria" charset="0"/>
                <a:cs typeface="Alexandria" charset="0"/>
              </a:rPr>
              <a:t>Google Analytics</a:t>
            </a:r>
            <a:r>
              <a:rPr lang="ar-SA" dirty="0">
                <a:latin typeface="Alexandria" charset="0"/>
                <a:cs typeface="Alexandria" charset="0"/>
              </a:rPr>
              <a:t> لتحليل حركة المرور على الموقع، وأدوات تحليل منصات التواصل الاجتماعي.</a:t>
            </a:r>
          </a:p>
          <a:p>
            <a:pPr algn="just" rtl="1">
              <a:lnSpc>
                <a:spcPct val="200000"/>
              </a:lnSpc>
            </a:pPr>
            <a:r>
              <a:rPr lang="ar-SA" dirty="0">
                <a:latin typeface="Alexandria" charset="0"/>
                <a:cs typeface="Alexandria" charset="0"/>
              </a:rPr>
              <a:t>2. يجب إتقان استخدام هذه الأدوات وتفسير البيانات التي تقدمها، وتحويل الأرقام والإحصائيات إلى قصص ورؤى قابلة للتنفيذ، توجه عملية تحسين المحتوى واستراتيجيات التوزيع.</a:t>
            </a:r>
          </a:p>
          <a:p>
            <a:pPr algn="just" rtl="1">
              <a:lnSpc>
                <a:spcPct val="200000"/>
              </a:lnSpc>
            </a:pPr>
            <a:r>
              <a:rPr lang="ar-SA" dirty="0">
                <a:latin typeface="Alexandria" charset="0"/>
                <a:cs typeface="Alexandria" charset="0"/>
              </a:rPr>
              <a:t>3. الاستثمار في أدوات تحليل متقدمة يوفر ميزة تنافسية، حيث يمكن للمشروع الإعلامي أن يتخذ قرارات سريعة ومستنيرة بناءً على بيانات دقيقة ولحظية حول أداء المحتوى.</a:t>
            </a:r>
          </a:p>
        </p:txBody>
      </p:sp>
      <p:sp>
        <p:nvSpPr>
          <p:cNvPr id="10" name="AutoShape 2">
            <a:extLst>
              <a:ext uri="{FF2B5EF4-FFF2-40B4-BE49-F238E27FC236}">
                <a16:creationId xmlns:a16="http://schemas.microsoft.com/office/drawing/2014/main" id="{49A93048-7167-4EDA-5F26-99A227314EA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a:extLst>
              <a:ext uri="{FF2B5EF4-FFF2-40B4-BE49-F238E27FC236}">
                <a16:creationId xmlns:a16="http://schemas.microsoft.com/office/drawing/2014/main" id="{4AE8EB1B-4C79-6E71-56A7-1A5B3E15E136}"/>
              </a:ext>
            </a:extLst>
          </p:cNvPr>
          <p:cNvPicPr>
            <a:picLocks noChangeAspect="1"/>
          </p:cNvPicPr>
          <p:nvPr/>
        </p:nvPicPr>
        <p:blipFill>
          <a:blip r:embed="rId3"/>
          <a:srcRect r="5707" b="20733"/>
          <a:stretch>
            <a:fillRect/>
          </a:stretch>
        </p:blipFill>
        <p:spPr>
          <a:xfrm>
            <a:off x="497580" y="1835874"/>
            <a:ext cx="3731337" cy="130410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Box 6">
            <a:extLst>
              <a:ext uri="{FF2B5EF4-FFF2-40B4-BE49-F238E27FC236}">
                <a16:creationId xmlns:a16="http://schemas.microsoft.com/office/drawing/2014/main" id="{797C4A18-1D83-9775-9A11-0862B6D9C271}"/>
              </a:ext>
            </a:extLst>
          </p:cNvPr>
          <p:cNvSpPr txBox="1"/>
          <p:nvPr/>
        </p:nvSpPr>
        <p:spPr>
          <a:xfrm>
            <a:off x="850117" y="3276600"/>
            <a:ext cx="3607492" cy="307777"/>
          </a:xfrm>
          <a:prstGeom prst="rect">
            <a:avLst/>
          </a:prstGeom>
          <a:noFill/>
        </p:spPr>
        <p:txBody>
          <a:bodyPr wrap="square">
            <a:spAutoFit/>
          </a:bodyPr>
          <a:lstStyle/>
          <a:p>
            <a:r>
              <a:rPr lang="en-US" sz="1400" dirty="0"/>
              <a:t>https://developers.google.com/analytics</a:t>
            </a:r>
          </a:p>
        </p:txBody>
      </p:sp>
      <p:sp>
        <p:nvSpPr>
          <p:cNvPr id="13" name="TextBox 12">
            <a:extLst>
              <a:ext uri="{FF2B5EF4-FFF2-40B4-BE49-F238E27FC236}">
                <a16:creationId xmlns:a16="http://schemas.microsoft.com/office/drawing/2014/main" id="{BF5B9BD5-898F-CC48-A771-4B68945142EA}"/>
              </a:ext>
            </a:extLst>
          </p:cNvPr>
          <p:cNvSpPr txBox="1"/>
          <p:nvPr/>
        </p:nvSpPr>
        <p:spPr>
          <a:xfrm>
            <a:off x="497580" y="3881611"/>
            <a:ext cx="3731337" cy="2318007"/>
          </a:xfrm>
          <a:prstGeom prst="rect">
            <a:avLst/>
          </a:prstGeom>
          <a:noFill/>
        </p:spPr>
        <p:txBody>
          <a:bodyPr wrap="square">
            <a:spAutoFit/>
          </a:bodyPr>
          <a:lstStyle/>
          <a:p>
            <a:pPr algn="just" rtl="1">
              <a:lnSpc>
                <a:spcPct val="150000"/>
              </a:lnSpc>
            </a:pPr>
            <a:r>
              <a:rPr lang="en-US" sz="1400" dirty="0" err="1">
                <a:latin typeface="Alexandria Light" pitchFamily="2" charset="-78"/>
                <a:cs typeface="Alexandria Light" pitchFamily="2" charset="-78"/>
              </a:rPr>
              <a:t>المنصّة</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التي</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يقصدها</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الملايين</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من</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مالكي</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المواقع</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الإلكترونية</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والتطبيقات</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الذين</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يسعون</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إلى</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الحصول</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على</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فهم</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أعمق</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لأداء</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مواقعهم</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الإلكترونية</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وتطبيقاته</a:t>
            </a:r>
            <a:r>
              <a:rPr lang="ar-SA" sz="1400" dirty="0">
                <a:latin typeface="Alexandria Light" pitchFamily="2" charset="-78"/>
                <a:cs typeface="Alexandria Light" pitchFamily="2" charset="-78"/>
              </a:rPr>
              <a:t>م، </a:t>
            </a:r>
            <a:r>
              <a:rPr lang="en-US" sz="1400" dirty="0" err="1">
                <a:latin typeface="Alexandria Light" pitchFamily="2" charset="-78"/>
                <a:cs typeface="Alexandria Light" pitchFamily="2" charset="-78"/>
              </a:rPr>
              <a:t>وباستخدام</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إحصاءات</a:t>
            </a:r>
            <a:r>
              <a:rPr lang="en-US" sz="1400" dirty="0">
                <a:latin typeface="Alexandria Light" pitchFamily="2" charset="-78"/>
                <a:cs typeface="Alexandria Light" pitchFamily="2" charset="-78"/>
              </a:rPr>
              <a:t> Google</a:t>
            </a:r>
            <a:r>
              <a:rPr lang="ar-SA" sz="1400" dirty="0">
                <a:latin typeface="Alexandria Light" pitchFamily="2" charset="-78"/>
                <a:cs typeface="Alexandria Light" pitchFamily="2" charset="-78"/>
              </a:rPr>
              <a:t>"</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يمكنك</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تحسين</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استراتيجيتك</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الرقمية</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وتحسين</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حملاتك</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وتطوير</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حضورك</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على</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الإنترنت</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إلى</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آفاق</a:t>
            </a:r>
            <a:r>
              <a:rPr lang="en-US" sz="1400" dirty="0">
                <a:latin typeface="Alexandria Light" pitchFamily="2" charset="-78"/>
                <a:cs typeface="Alexandria Light" pitchFamily="2" charset="-78"/>
              </a:rPr>
              <a:t> </a:t>
            </a:r>
            <a:r>
              <a:rPr lang="en-US" sz="1400" dirty="0" err="1">
                <a:latin typeface="Alexandria Light" pitchFamily="2" charset="-78"/>
                <a:cs typeface="Alexandria Light" pitchFamily="2" charset="-78"/>
              </a:rPr>
              <a:t>جديدة</a:t>
            </a:r>
            <a:r>
              <a:rPr lang="en-US" sz="1400" dirty="0">
                <a:latin typeface="Alexandria Light" pitchFamily="2" charset="-78"/>
                <a:cs typeface="Alexandria Light" pitchFamily="2" charset="-78"/>
              </a:rPr>
              <a:t>.</a:t>
            </a:r>
          </a:p>
        </p:txBody>
      </p:sp>
    </p:spTree>
    <p:extLst>
      <p:ext uri="{BB962C8B-B14F-4D97-AF65-F5344CB8AC3E}">
        <p14:creationId xmlns:p14="http://schemas.microsoft.com/office/powerpoint/2010/main" val="2128784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7" grpId="0"/>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C0F0AE-67F1-B8FF-9BBF-7AFA144A6886}"/>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5C7A29B3-63BA-F847-26CA-9D5E16E3990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874FC55-1725-4BD6-1F56-B714D9E2D2CC}"/>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7DAEEB1-A304-B885-6FE5-39047082C1B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مقاييس النجاح في الإبداع الإعلامي</a:t>
            </a:r>
          </a:p>
        </p:txBody>
      </p:sp>
      <p:pic>
        <p:nvPicPr>
          <p:cNvPr id="17" name="Graphic 21">
            <a:extLst>
              <a:ext uri="{FF2B5EF4-FFF2-40B4-BE49-F238E27FC236}">
                <a16:creationId xmlns:a16="http://schemas.microsoft.com/office/drawing/2014/main" id="{0B92CCE0-E53E-86BE-3B64-A8F1F3868B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60DA859F-C341-8E91-BCDE-27537937D324}"/>
              </a:ext>
            </a:extLst>
          </p:cNvPr>
          <p:cNvSpPr txBox="1"/>
          <p:nvPr/>
        </p:nvSpPr>
        <p:spPr>
          <a:xfrm>
            <a:off x="889000" y="1856266"/>
            <a:ext cx="10414000" cy="3950377"/>
          </a:xfrm>
          <a:prstGeom prst="rect">
            <a:avLst/>
          </a:prstGeom>
          <a:noFill/>
        </p:spPr>
        <p:txBody>
          <a:bodyPr wrap="square">
            <a:spAutoFit/>
          </a:bodyPr>
          <a:lstStyle/>
          <a:p>
            <a:pPr algn="just" rtl="1">
              <a:lnSpc>
                <a:spcPct val="200000"/>
              </a:lnSpc>
            </a:pPr>
            <a:r>
              <a:rPr lang="ar-SA" dirty="0">
                <a:latin typeface="Alexandria" charset="0"/>
                <a:cs typeface="Alexandria" charset="0"/>
              </a:rPr>
              <a:t>1. مؤشرات الأداء الرئيسية هي المقاييس الكمية والنوعية التي تستخدم لتقييم مدى نجاح المشروع الإعلامي في تحقيق أهدافه المحددة مسبقًا، وتوجيه القرارات الاستراتيجية.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تشمل المؤشرات الأساسية في الإبداع الإعلامي معدل الوصول </a:t>
            </a:r>
            <a:r>
              <a:rPr lang="en-US" dirty="0">
                <a:latin typeface="Alexandria" charset="0"/>
                <a:cs typeface="Alexandria" charset="0"/>
              </a:rPr>
              <a:t>Reach، </a:t>
            </a:r>
            <a:r>
              <a:rPr lang="ar-SA" dirty="0">
                <a:latin typeface="Alexandria" charset="0"/>
                <a:cs typeface="Alexandria" charset="0"/>
              </a:rPr>
              <a:t>معدل التفاعل </a:t>
            </a:r>
            <a:r>
              <a:rPr lang="en-US" dirty="0">
                <a:latin typeface="Alexandria" charset="0"/>
                <a:cs typeface="Alexandria" charset="0"/>
              </a:rPr>
              <a:t>Engagement Rate، </a:t>
            </a:r>
            <a:r>
              <a:rPr lang="ar-SA" dirty="0">
                <a:latin typeface="Alexandria" charset="0"/>
                <a:cs typeface="Alexandria" charset="0"/>
              </a:rPr>
              <a:t>معدل التحويل </a:t>
            </a:r>
            <a:r>
              <a:rPr lang="en-US" dirty="0">
                <a:latin typeface="Alexandria" charset="0"/>
                <a:cs typeface="Alexandria" charset="0"/>
              </a:rPr>
              <a:t>Conversion Rate، </a:t>
            </a:r>
            <a:r>
              <a:rPr lang="ar-SA" dirty="0">
                <a:latin typeface="Alexandria" charset="0"/>
                <a:cs typeface="Alexandria" charset="0"/>
              </a:rPr>
              <a:t>والعائد على الاستثمار </a:t>
            </a:r>
            <a:r>
              <a:rPr lang="en-US" dirty="0">
                <a:latin typeface="Alexandria" charset="0"/>
                <a:cs typeface="Alexandria" charset="0"/>
              </a:rPr>
              <a:t>ROI، </a:t>
            </a:r>
            <a:r>
              <a:rPr lang="ar-SA" dirty="0">
                <a:latin typeface="Alexandria" charset="0"/>
                <a:cs typeface="Alexandria" charset="0"/>
              </a:rPr>
              <a:t>ومدة المشاهدة.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يجب مراجعة هذه المؤشرات بانتظام وتحليلها بعمق لتحديد نقاط القوة والضعف في المحتوى واستراتيجيات التوزيع، مما يضمن أن المشروع يسير على المسار الصحيح نحو تحقيق أهدافه.</a:t>
            </a:r>
          </a:p>
        </p:txBody>
      </p:sp>
      <p:sp>
        <p:nvSpPr>
          <p:cNvPr id="10" name="AutoShape 2">
            <a:extLst>
              <a:ext uri="{FF2B5EF4-FFF2-40B4-BE49-F238E27FC236}">
                <a16:creationId xmlns:a16="http://schemas.microsoft.com/office/drawing/2014/main" id="{0A3C4DD9-AA21-029B-DAEB-14AF3038546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163713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3A1B2D-2E1D-2990-4F4A-B43AD034542B}"/>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863BD859-5E0A-6D95-956F-13FA4669DFA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EE5C8E7-F800-D11D-E3C1-B496EA43125B}"/>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9E02BBC-2AD9-9F50-096E-8F6634D1593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العائد على الاستثمار</a:t>
            </a:r>
            <a:r>
              <a:rPr lang="en-US" sz="2400" b="1" dirty="0">
                <a:solidFill>
                  <a:schemeClr val="bg1"/>
                </a:solidFill>
                <a:latin typeface="Alexandria" charset="0"/>
                <a:cs typeface="Alexandria" charset="0"/>
              </a:rPr>
              <a:t> </a:t>
            </a:r>
            <a:r>
              <a:rPr lang="ar-SA" sz="2400" b="1" dirty="0">
                <a:solidFill>
                  <a:schemeClr val="bg1"/>
                </a:solidFill>
                <a:latin typeface="Alexandria" charset="0"/>
                <a:cs typeface="Alexandria" charset="0"/>
              </a:rPr>
              <a:t>في المشاريع الإعلامية</a:t>
            </a:r>
          </a:p>
        </p:txBody>
      </p:sp>
      <p:pic>
        <p:nvPicPr>
          <p:cNvPr id="17" name="Graphic 21">
            <a:extLst>
              <a:ext uri="{FF2B5EF4-FFF2-40B4-BE49-F238E27FC236}">
                <a16:creationId xmlns:a16="http://schemas.microsoft.com/office/drawing/2014/main" id="{157596F1-D3D0-0D75-66C8-C0498D8AE1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178AE2C5-FD5B-636D-27E5-7A1F09CAB700}"/>
              </a:ext>
            </a:extLst>
          </p:cNvPr>
          <p:cNvSpPr txBox="1"/>
          <p:nvPr/>
        </p:nvSpPr>
        <p:spPr>
          <a:xfrm>
            <a:off x="939800" y="1767366"/>
            <a:ext cx="10397286" cy="3950440"/>
          </a:xfrm>
          <a:prstGeom prst="rect">
            <a:avLst/>
          </a:prstGeom>
          <a:noFill/>
        </p:spPr>
        <p:txBody>
          <a:bodyPr wrap="square">
            <a:spAutoFit/>
          </a:bodyPr>
          <a:lstStyle/>
          <a:p>
            <a:pPr marL="342900" indent="-342900" algn="just" rtl="1">
              <a:lnSpc>
                <a:spcPct val="200000"/>
              </a:lnSpc>
              <a:buAutoNum type="arabicPeriod"/>
            </a:pPr>
            <a:r>
              <a:rPr lang="ar-SA" dirty="0">
                <a:latin typeface="Alexandria" charset="0"/>
                <a:cs typeface="Alexandria" charset="0"/>
              </a:rPr>
              <a:t>العائد على الاستثمار هو مقياس مالي يحدد مدى كفاءة الاستثمار في المشروع الإعلامي، ويقارن بين الأرباح المحققة والتكاليف الإجمالية للإنتاج والتسويق.</a:t>
            </a:r>
          </a:p>
          <a:p>
            <a:pPr marL="342900" indent="-342900" algn="just" rtl="1">
              <a:lnSpc>
                <a:spcPct val="200000"/>
              </a:lnSpc>
              <a:buAutoNum type="arabicPeriod"/>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في المشاريع الإعلامية، لا يقتصر هذا العائد على العائد المالي المباشر، بل يشمل أيضًا العائد غير المالي، مثل زيادة الوعي بالعلامة التجارية، أو التأثير الاجتماعي، أو بناء قاعدة جماهيرية وفية.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حساب العائد على الاستثمار</a:t>
            </a:r>
            <a:r>
              <a:rPr lang="en-US" dirty="0">
                <a:latin typeface="Alexandria" charset="0"/>
                <a:cs typeface="Alexandria" charset="0"/>
              </a:rPr>
              <a:t> </a:t>
            </a:r>
            <a:r>
              <a:rPr lang="ar-SA" dirty="0">
                <a:latin typeface="Alexandria" charset="0"/>
                <a:cs typeface="Alexandria" charset="0"/>
              </a:rPr>
              <a:t>بدقة يساعد في تبرير الإنفاق على المحتوى الإبداعي، وتحديد أي الأنشطة تحقق أعلى قيمة، مما يوجه عملية تخصيص الموارد للمشاريع المستقبلية بشكل أكثر فعالية.</a:t>
            </a:r>
          </a:p>
        </p:txBody>
      </p:sp>
      <p:sp>
        <p:nvSpPr>
          <p:cNvPr id="10" name="AutoShape 2">
            <a:extLst>
              <a:ext uri="{FF2B5EF4-FFF2-40B4-BE49-F238E27FC236}">
                <a16:creationId xmlns:a16="http://schemas.microsoft.com/office/drawing/2014/main" id="{29B5041A-8F47-779A-D4A6-C6DD74290B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7795752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663D52-7AB8-13BC-B306-46B5B7163E79}"/>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2B37404B-D4EF-CA27-8143-1FB373466FA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4555C83-F2E2-3FF9-3416-3230ECC1BDF2}"/>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FA29458-9894-A1C3-1E2A-62B950C909F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التحسين المستمر في الإبداع الإعلامي</a:t>
            </a:r>
          </a:p>
        </p:txBody>
      </p:sp>
      <p:pic>
        <p:nvPicPr>
          <p:cNvPr id="17" name="Graphic 21">
            <a:extLst>
              <a:ext uri="{FF2B5EF4-FFF2-40B4-BE49-F238E27FC236}">
                <a16:creationId xmlns:a16="http://schemas.microsoft.com/office/drawing/2014/main" id="{E35C0C08-C242-B396-6ADE-FE340AD4ED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720ED3DE-425E-F4BC-8F23-F71A43284EE8}"/>
              </a:ext>
            </a:extLst>
          </p:cNvPr>
          <p:cNvSpPr txBox="1"/>
          <p:nvPr/>
        </p:nvSpPr>
        <p:spPr>
          <a:xfrm>
            <a:off x="1266927" y="1846106"/>
            <a:ext cx="9658146" cy="3950377"/>
          </a:xfrm>
          <a:prstGeom prst="rect">
            <a:avLst/>
          </a:prstGeom>
          <a:noFill/>
        </p:spPr>
        <p:txBody>
          <a:bodyPr wrap="square">
            <a:spAutoFit/>
          </a:bodyPr>
          <a:lstStyle/>
          <a:p>
            <a:pPr algn="just" rtl="1">
              <a:lnSpc>
                <a:spcPct val="200000"/>
              </a:lnSpc>
            </a:pPr>
            <a:r>
              <a:rPr lang="ar-SA" dirty="0">
                <a:latin typeface="Alexandria" charset="0"/>
                <a:cs typeface="Alexandria" charset="0"/>
              </a:rPr>
              <a:t>1. التعلم والتكرار هو مبدأ أساسي في منهجيات أجايل، ويعني إجراء تحسينات صغيرة ومتكررة على المحتوى والمنتج بناءً على التغذية الراجعة ونتائج التحليل.</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يجب أن يكون فريق الإبداع الإعلامي مستعدًا لتجربة أفكار جديدة، وقياس نتائجها، وتعديل الاستراتيجيات بسرعة، بدلاً من الالتزام بخطة واحدة جامدة لا تتغير.</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هذه العملية المستمرة من التقييم والتحسين تضمن أن المشروع الإعلامي يظل مواكبًا لاهتمامات الجمهور المتغيرة، ويحافظ على جودة المحتوى وتأثيره على المدى الطويل.</a:t>
            </a:r>
          </a:p>
        </p:txBody>
      </p:sp>
      <p:sp>
        <p:nvSpPr>
          <p:cNvPr id="10" name="AutoShape 2">
            <a:extLst>
              <a:ext uri="{FF2B5EF4-FFF2-40B4-BE49-F238E27FC236}">
                <a16:creationId xmlns:a16="http://schemas.microsoft.com/office/drawing/2014/main" id="{F73DB0A3-0009-BBCE-5E05-F5D4DB19B43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665367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77022B-1B8B-1BDA-EDD9-B9B5CE3484BD}"/>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88A1A92F-6235-47BC-FA9B-E96C3DDC6E1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237A60B-6992-260C-E149-7212A4311A25}"/>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8BABCC2-2093-1AAF-29D3-448EC71FA84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الابتكار كضرورة للبقاء في الإعلام الرقمي</a:t>
            </a:r>
          </a:p>
        </p:txBody>
      </p:sp>
      <p:pic>
        <p:nvPicPr>
          <p:cNvPr id="17" name="Graphic 21">
            <a:extLst>
              <a:ext uri="{FF2B5EF4-FFF2-40B4-BE49-F238E27FC236}">
                <a16:creationId xmlns:a16="http://schemas.microsoft.com/office/drawing/2014/main" id="{D11DA63E-18CC-C2C1-D597-62E3167577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F2A692BE-D312-534B-4DEF-016E9A03B8CE}"/>
              </a:ext>
            </a:extLst>
          </p:cNvPr>
          <p:cNvSpPr txBox="1"/>
          <p:nvPr/>
        </p:nvSpPr>
        <p:spPr>
          <a:xfrm>
            <a:off x="4267200" y="1500666"/>
            <a:ext cx="7565186" cy="4996817"/>
          </a:xfrm>
          <a:prstGeom prst="rect">
            <a:avLst/>
          </a:prstGeom>
          <a:noFill/>
        </p:spPr>
        <p:txBody>
          <a:bodyPr wrap="square">
            <a:spAutoFit/>
          </a:bodyPr>
          <a:lstStyle/>
          <a:p>
            <a:pPr algn="just" rtl="1">
              <a:lnSpc>
                <a:spcPct val="200000"/>
              </a:lnSpc>
            </a:pPr>
            <a:r>
              <a:rPr lang="ar-SA" dirty="0">
                <a:latin typeface="Alexandria" charset="0"/>
                <a:cs typeface="Alexandria" charset="0"/>
              </a:rPr>
              <a:t>1. الابتكار المستمر هو مفتاح البقاء في سوق الإعلام الرقمي سريع التغير، ويتطلب من المشروع الإعلامي تخصيص موارد للبحث والتطوير وتجربة التقنيات الجديدة باستمرار.</a:t>
            </a:r>
          </a:p>
          <a:p>
            <a:pPr algn="just" rtl="1">
              <a:lnSpc>
                <a:spcPct val="200000"/>
              </a:lnSpc>
            </a:pPr>
            <a:r>
              <a:rPr lang="ar-SA" dirty="0">
                <a:latin typeface="Alexandria" charset="0"/>
                <a:cs typeface="Alexandria" charset="0"/>
              </a:rPr>
              <a:t>2. يجب على الفريق الإبداعي أن يكون على دراية بأحدث التطورات التكنولوجية، مثل الذكاء الاصطناعي، الواقع الافتراضي، والبلوك تشين، وكيف يمكن استخدامها لإنتاج محتوى إعلامي مبتكر.</a:t>
            </a:r>
          </a:p>
          <a:p>
            <a:pPr algn="just" rtl="1">
              <a:lnSpc>
                <a:spcPct val="200000"/>
              </a:lnSpc>
            </a:pPr>
            <a:r>
              <a:rPr lang="ar-SA" dirty="0">
                <a:latin typeface="Alexandria" charset="0"/>
                <a:cs typeface="Alexandria" charset="0"/>
              </a:rPr>
              <a:t>3. ثقافة الابتكار تشجع على المخاطرة المحسوبة والتفكير خارج الصندوق، وتجعل الفريق مستعدًا لتبني التغيير، مما يضمن أن المشروع يظل في طليعة الإبداع الإعلامي.</a:t>
            </a:r>
          </a:p>
        </p:txBody>
      </p:sp>
      <p:sp>
        <p:nvSpPr>
          <p:cNvPr id="10" name="AutoShape 2">
            <a:extLst>
              <a:ext uri="{FF2B5EF4-FFF2-40B4-BE49-F238E27FC236}">
                <a16:creationId xmlns:a16="http://schemas.microsoft.com/office/drawing/2014/main" id="{DE31A97F-E851-3C50-0510-739F67A50E6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94C45CFA-7F09-7BD6-5F0D-4DA414BE0ECD}"/>
              </a:ext>
            </a:extLst>
          </p:cNvPr>
          <p:cNvSpPr txBox="1"/>
          <p:nvPr/>
        </p:nvSpPr>
        <p:spPr>
          <a:xfrm>
            <a:off x="485513" y="3832331"/>
            <a:ext cx="3333518" cy="2015488"/>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إعلان بيتزا</a:t>
            </a:r>
          </a:p>
          <a:p>
            <a:pPr algn="ctr"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إعلان مطعم بيتزا بالذكاء الاصطناعي، الإعلان مصنوع بتقنيات </a:t>
            </a:r>
            <a:r>
              <a:rPr lang="en-US" sz="1400" dirty="0">
                <a:latin typeface="Alexandria Light" pitchFamily="2" charset="-78"/>
                <a:cs typeface="Alexandria Light" pitchFamily="2" charset="-78"/>
              </a:rPr>
              <a:t>AI</a:t>
            </a:r>
            <a:r>
              <a:rPr lang="ar-SA" sz="1400" dirty="0">
                <a:latin typeface="Alexandria Light" pitchFamily="2" charset="-78"/>
                <a:cs typeface="Alexandria Light" pitchFamily="2" charset="-78"/>
              </a:rPr>
              <a:t> الحديثة اللي بتخلي كل حاجة تحسها واقعية وطبيعية!</a:t>
            </a:r>
          </a:p>
          <a:p>
            <a:pPr algn="just" rtl="1">
              <a:lnSpc>
                <a:spcPct val="150000"/>
              </a:lnSpc>
            </a:pPr>
            <a:endParaRPr lang="ar-SA" sz="12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https://youtu.be/Kq_DAgshsIc</a:t>
            </a:r>
            <a:endParaRPr lang="ar-SA" sz="1200" dirty="0">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35605497-A08B-F90D-43A1-CADF6CA15891}"/>
              </a:ext>
            </a:extLst>
          </p:cNvPr>
          <p:cNvPicPr>
            <a:picLocks noChangeAspect="1"/>
          </p:cNvPicPr>
          <p:nvPr/>
        </p:nvPicPr>
        <p:blipFill>
          <a:blip r:embed="rId3"/>
          <a:stretch>
            <a:fillRect/>
          </a:stretch>
        </p:blipFill>
        <p:spPr>
          <a:xfrm>
            <a:off x="324378" y="1743499"/>
            <a:ext cx="3655788" cy="18379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50946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E3FD6-F98B-7949-C897-C1B9CFE4F3D0}"/>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6BFDEBAE-BA1A-8991-C8CF-28366B1C83B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521AA74-9DB1-E141-5000-F778A70CA39E}"/>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7D2A242-00A0-24FD-8F15-0D4C85C2BB9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المسؤولية الاجتماعية</a:t>
            </a:r>
          </a:p>
        </p:txBody>
      </p:sp>
      <p:pic>
        <p:nvPicPr>
          <p:cNvPr id="17" name="Graphic 21">
            <a:extLst>
              <a:ext uri="{FF2B5EF4-FFF2-40B4-BE49-F238E27FC236}">
                <a16:creationId xmlns:a16="http://schemas.microsoft.com/office/drawing/2014/main" id="{FE2321A2-8ABD-80C5-6E1F-5253BAF253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85B3D3D9-064E-39D3-3451-B9AB8DD7D11D}"/>
              </a:ext>
            </a:extLst>
          </p:cNvPr>
          <p:cNvSpPr txBox="1"/>
          <p:nvPr/>
        </p:nvSpPr>
        <p:spPr>
          <a:xfrm>
            <a:off x="4660900" y="1500666"/>
            <a:ext cx="7171486"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أخلاقيات الإبداع الإعلامي تتجاوز الالتزام بالقوانين لتشمل المسؤولية الاجتماعية والأخلاقية تجاه الجمهور والمجتمع، وتجنب نشر المعلومات المضللة أو المحتوى الضار.</a:t>
            </a:r>
          </a:p>
          <a:p>
            <a:pPr algn="just" rtl="1">
              <a:lnSpc>
                <a:spcPct val="200000"/>
              </a:lnSpc>
            </a:pPr>
            <a:r>
              <a:rPr lang="ar-SA" dirty="0">
                <a:latin typeface="Alexandria" charset="0"/>
                <a:cs typeface="Alexandria" charset="0"/>
              </a:rPr>
              <a:t>2. يجب على المشروع الإعلامي أن يتبنى مدونة سلوك أخلاقي واضحة توجه عملية إنتاج المحتوى، وتضمن أن الرسالة الإعلامية تخدم المصلحة العامة وتحترم التنوع الثقافي والاجتماعي.</a:t>
            </a:r>
          </a:p>
          <a:p>
            <a:pPr algn="just" rtl="1">
              <a:lnSpc>
                <a:spcPct val="200000"/>
              </a:lnSpc>
            </a:pPr>
            <a:r>
              <a:rPr lang="ar-SA" dirty="0">
                <a:latin typeface="Alexandria" charset="0"/>
                <a:cs typeface="Alexandria" charset="0"/>
              </a:rPr>
              <a:t>3. الالتزام بالمعايير الأخلاقية يعزز من مصداقية المشروع الإعلامي وسمعته، ويساهم في بناء ثقة الجمهور، وهو أصل لا يقدر بثمن في البيئة الإعلامية الحالية.</a:t>
            </a:r>
          </a:p>
        </p:txBody>
      </p:sp>
      <p:sp>
        <p:nvSpPr>
          <p:cNvPr id="10" name="AutoShape 2">
            <a:extLst>
              <a:ext uri="{FF2B5EF4-FFF2-40B4-BE49-F238E27FC236}">
                <a16:creationId xmlns:a16="http://schemas.microsoft.com/office/drawing/2014/main" id="{B0B5E9F4-FB2B-DA15-AA15-72225A9AA72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24451FDD-2FD5-30BB-4ADC-B7305740E0E3}"/>
              </a:ext>
            </a:extLst>
          </p:cNvPr>
          <p:cNvSpPr txBox="1"/>
          <p:nvPr/>
        </p:nvSpPr>
        <p:spPr>
          <a:xfrm>
            <a:off x="359614" y="3491633"/>
            <a:ext cx="3961807" cy="2707985"/>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حملة "خليك بالبيت"</a:t>
            </a:r>
          </a:p>
          <a:p>
            <a:pPr algn="ctr"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محتوى إعلامي توعوي حقق تأثيراً مجتمعياً كبيراً، حين تسابقَ الفنانون العرب على نشر التوعية من فيروس كورونا الجديد وذلك من خلال عدد من الأغاني التي استحوذت على مرتادي مواقع التواصل الإلكتروني، وحازت على اهتمام كبير.</a:t>
            </a:r>
          </a:p>
          <a:p>
            <a:pPr algn="just" rtl="1">
              <a:lnSpc>
                <a:spcPct val="150000"/>
              </a:lnSpc>
            </a:pPr>
            <a:endParaRPr lang="ar-SA" sz="14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https://www.alwatan.com.sa/article/1039984</a:t>
            </a:r>
            <a:endParaRPr lang="ar-SA" sz="1200" dirty="0">
              <a:latin typeface="Alexandria Light" pitchFamily="2" charset="-78"/>
              <a:cs typeface="Alexandria Light" pitchFamily="2" charset="-78"/>
            </a:endParaRPr>
          </a:p>
        </p:txBody>
      </p:sp>
      <p:pic>
        <p:nvPicPr>
          <p:cNvPr id="13314" name="Picture 2">
            <a:extLst>
              <a:ext uri="{FF2B5EF4-FFF2-40B4-BE49-F238E27FC236}">
                <a16:creationId xmlns:a16="http://schemas.microsoft.com/office/drawing/2014/main" id="{F3C63B5A-5635-4E38-AF0D-0442258A81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7708" y="2153285"/>
            <a:ext cx="2857500"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9978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3314"/>
                                        </p:tgtEl>
                                        <p:attrNameLst>
                                          <p:attrName>style.visibility</p:attrName>
                                        </p:attrNameLst>
                                      </p:cBhvr>
                                      <p:to>
                                        <p:strVal val="visible"/>
                                      </p:to>
                                    </p:set>
                                    <p:animEffect transition="in" filter="fade">
                                      <p:cBhvr>
                                        <p:cTn id="27" dur="1000"/>
                                        <p:tgtEl>
                                          <p:spTgt spid="13314"/>
                                        </p:tgtEl>
                                      </p:cBhvr>
                                    </p:animEffect>
                                    <p:anim calcmode="lin" valueType="num">
                                      <p:cBhvr>
                                        <p:cTn id="28" dur="1000" fill="hold"/>
                                        <p:tgtEl>
                                          <p:spTgt spid="13314"/>
                                        </p:tgtEl>
                                        <p:attrNameLst>
                                          <p:attrName>ppt_x</p:attrName>
                                        </p:attrNameLst>
                                      </p:cBhvr>
                                      <p:tavLst>
                                        <p:tav tm="0">
                                          <p:val>
                                            <p:strVal val="#ppt_x"/>
                                          </p:val>
                                        </p:tav>
                                        <p:tav tm="100000">
                                          <p:val>
                                            <p:strVal val="#ppt_x"/>
                                          </p:val>
                                        </p:tav>
                                      </p:tavLst>
                                    </p:anim>
                                    <p:anim calcmode="lin" valueType="num">
                                      <p:cBhvr>
                                        <p:cTn id="29" dur="1000" fill="hold"/>
                                        <p:tgtEl>
                                          <p:spTgt spid="1331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C432FB-F9B6-EB95-DB50-6CFB30806AFA}"/>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52C53E0F-1382-34E1-EEA9-B253859D184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DE89213-BEA3-AA6A-7EBE-CA0AEFBB45EE}"/>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DF1BDB9-F8C3-B281-EBE0-B2CC96AF853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حماية البيانات والخصوصية للمستخدمين</a:t>
            </a:r>
          </a:p>
        </p:txBody>
      </p:sp>
      <p:pic>
        <p:nvPicPr>
          <p:cNvPr id="17" name="Graphic 21">
            <a:extLst>
              <a:ext uri="{FF2B5EF4-FFF2-40B4-BE49-F238E27FC236}">
                <a16:creationId xmlns:a16="http://schemas.microsoft.com/office/drawing/2014/main" id="{3514427E-77C5-9496-5172-A54F96362A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C2333ABE-CAB4-BC29-A5F1-56DAD244BE48}"/>
              </a:ext>
            </a:extLst>
          </p:cNvPr>
          <p:cNvSpPr txBox="1"/>
          <p:nvPr/>
        </p:nvSpPr>
        <p:spPr>
          <a:xfrm>
            <a:off x="4318000" y="1500666"/>
            <a:ext cx="7514386"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حماية بيانات المستخدمين والخصوصية هي مسؤولية قانونية وأخلاقية على عاتق أي مشروع إعلامي رقمي يجمع معلومات عن جمهوره، مثل بيانات التسجيل أو سلوك التصفح.</a:t>
            </a:r>
          </a:p>
          <a:p>
            <a:pPr algn="just" rtl="1">
              <a:lnSpc>
                <a:spcPct val="200000"/>
              </a:lnSpc>
            </a:pPr>
            <a:r>
              <a:rPr lang="ar-SA" dirty="0">
                <a:latin typeface="Alexandria" charset="0"/>
                <a:cs typeface="Alexandria" charset="0"/>
              </a:rPr>
              <a:t>2. يجب الالتزام بقوانين حماية البيانات</a:t>
            </a:r>
            <a:r>
              <a:rPr lang="en-US" dirty="0">
                <a:latin typeface="Alexandria" charset="0"/>
                <a:cs typeface="Alexandria" charset="0"/>
              </a:rPr>
              <a:t> </a:t>
            </a:r>
            <a:r>
              <a:rPr lang="ar-SA" dirty="0">
                <a:latin typeface="Alexandria" charset="0"/>
                <a:cs typeface="Alexandria" charset="0"/>
              </a:rPr>
              <a:t>وتطبيق إجراءات أمنية صارمة لحماية البيانات من الاختراق وسوء الاستخدام، وتوفير سياسات خصوصية واضحة وشفافة.</a:t>
            </a:r>
          </a:p>
          <a:p>
            <a:pPr algn="just" rtl="1">
              <a:lnSpc>
                <a:spcPct val="200000"/>
              </a:lnSpc>
            </a:pPr>
            <a:r>
              <a:rPr lang="ar-SA" dirty="0">
                <a:latin typeface="Alexandria" charset="0"/>
                <a:cs typeface="Alexandria" charset="0"/>
              </a:rPr>
              <a:t>3. الشفافية في التعامل مع بيانات المستخدمين تبني الثقة والمصداقية، وتجعل الجمهور أكثر استعدادًا للتفاعل مع المنصة الإعلامية، مما يعزز من استدامة المشروع.</a:t>
            </a:r>
          </a:p>
        </p:txBody>
      </p:sp>
      <p:sp>
        <p:nvSpPr>
          <p:cNvPr id="10" name="AutoShape 2">
            <a:extLst>
              <a:ext uri="{FF2B5EF4-FFF2-40B4-BE49-F238E27FC236}">
                <a16:creationId xmlns:a16="http://schemas.microsoft.com/office/drawing/2014/main" id="{79BDF560-D628-C900-D7EF-E1C98690AAF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80100033-7D6E-9BEF-40C5-4394FC47E1DB}"/>
              </a:ext>
            </a:extLst>
          </p:cNvPr>
          <p:cNvSpPr txBox="1"/>
          <p:nvPr/>
        </p:nvSpPr>
        <p:spPr>
          <a:xfrm>
            <a:off x="359614" y="4239124"/>
            <a:ext cx="3333518" cy="2061655"/>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منصة مرن السعودية</a:t>
            </a:r>
          </a:p>
          <a:p>
            <a:pPr algn="ctr"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توضح سياسات خصوصية شفافة وتستخدم تشفيراً لحماية بيانات المستخدمين.</a:t>
            </a:r>
          </a:p>
          <a:p>
            <a:pPr algn="just" rtl="1">
              <a:lnSpc>
                <a:spcPct val="150000"/>
              </a:lnSpc>
            </a:pPr>
            <a:endParaRPr lang="ar-SA" sz="14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https://app.mrn.sa/</a:t>
            </a:r>
            <a:endParaRPr lang="ar-SA" sz="1200" dirty="0">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44BFB15B-41A2-1F31-C57A-0F39807E735D}"/>
              </a:ext>
            </a:extLst>
          </p:cNvPr>
          <p:cNvPicPr>
            <a:picLocks noChangeAspect="1"/>
          </p:cNvPicPr>
          <p:nvPr/>
        </p:nvPicPr>
        <p:blipFill>
          <a:blip r:embed="rId3"/>
          <a:srcRect r="11762"/>
          <a:stretch>
            <a:fillRect/>
          </a:stretch>
        </p:blipFill>
        <p:spPr>
          <a:xfrm>
            <a:off x="603455" y="1822159"/>
            <a:ext cx="2779826" cy="218048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91576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18A1EC-A0AC-E612-CAE3-87E0CA93E3F3}"/>
            </a:ext>
          </a:extLst>
        </p:cNvPr>
        <p:cNvGrpSpPr/>
        <p:nvPr/>
      </p:nvGrpSpPr>
      <p:grpSpPr>
        <a:xfrm>
          <a:off x="0" y="0"/>
          <a:ext cx="0" cy="0"/>
          <a:chOff x="0" y="0"/>
          <a:chExt cx="0" cy="0"/>
        </a:xfrm>
      </p:grpSpPr>
      <p:pic>
        <p:nvPicPr>
          <p:cNvPr id="14338" name="Picture 2">
            <a:extLst>
              <a:ext uri="{FF2B5EF4-FFF2-40B4-BE49-F238E27FC236}">
                <a16:creationId xmlns:a16="http://schemas.microsoft.com/office/drawing/2014/main" id="{A88E9178-85E3-F694-5C8B-054B750523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391" y="1668633"/>
            <a:ext cx="3429000" cy="2857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49B5AC34-167C-F81A-4AF2-473A32E7ACE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224369C-F398-3CB4-2BFC-187983EA2A20}"/>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5578F6E-E06F-00E4-660A-1CB103B8833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بناء الثقة مع الجمهور</a:t>
            </a:r>
          </a:p>
        </p:txBody>
      </p:sp>
      <p:pic>
        <p:nvPicPr>
          <p:cNvPr id="17" name="Graphic 21">
            <a:extLst>
              <a:ext uri="{FF2B5EF4-FFF2-40B4-BE49-F238E27FC236}">
                <a16:creationId xmlns:a16="http://schemas.microsoft.com/office/drawing/2014/main" id="{F102C993-88AB-F350-9326-4E71870175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A28B1FEC-30D7-9E0A-3D30-81B86FE3D8A4}"/>
              </a:ext>
            </a:extLst>
          </p:cNvPr>
          <p:cNvSpPr txBox="1"/>
          <p:nvPr/>
        </p:nvSpPr>
        <p:spPr>
          <a:xfrm>
            <a:off x="4953740" y="1500666"/>
            <a:ext cx="6878646"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الشفافية والمصداقية هما الركيزتان الأساسيتان لبناء علاقة قوية ودائمة مع الجمهور، وهما ضروريان لنجاح أي مشروع إعلامي يسعى للتأثير والإقناع.</a:t>
            </a:r>
          </a:p>
          <a:p>
            <a:pPr algn="just" rtl="1">
              <a:lnSpc>
                <a:spcPct val="200000"/>
              </a:lnSpc>
            </a:pPr>
            <a:r>
              <a:rPr lang="ar-SA" dirty="0">
                <a:latin typeface="Alexandria" charset="0"/>
                <a:cs typeface="Alexandria" charset="0"/>
              </a:rPr>
              <a:t>2. يجب أن يكون المحتوى الإعلامي دقيقًا وموثوقًا، وأن يتم الإفصاح عن أي تضارب في المصالح أو رعاية مدفوعة، لضمان أن الجمهور يتلقى معلومات غير متحيزة.</a:t>
            </a:r>
          </a:p>
          <a:p>
            <a:pPr algn="just" rtl="1">
              <a:lnSpc>
                <a:spcPct val="200000"/>
              </a:lnSpc>
            </a:pPr>
            <a:r>
              <a:rPr lang="ar-SA" dirty="0">
                <a:latin typeface="Alexandria" charset="0"/>
                <a:cs typeface="Alexandria" charset="0"/>
              </a:rPr>
              <a:t>3. الالتزام بالمصداقية في جميع الأوقات، حتى في مواجهة الأخطاء، يعزز من سمعة المشروع الإعلامي ويجعله مصدرًا موثوقًا للمعلومات، مما يزيد من ولاء الجمهور.</a:t>
            </a:r>
          </a:p>
        </p:txBody>
      </p:sp>
      <p:sp>
        <p:nvSpPr>
          <p:cNvPr id="10" name="AutoShape 2">
            <a:extLst>
              <a:ext uri="{FF2B5EF4-FFF2-40B4-BE49-F238E27FC236}">
                <a16:creationId xmlns:a16="http://schemas.microsoft.com/office/drawing/2014/main" id="{51C194CF-D2BD-A70A-08BB-5041F59C5D0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5BAA7DAE-46EE-D8BB-98A3-5A7EAB0B0A6E}"/>
              </a:ext>
            </a:extLst>
          </p:cNvPr>
          <p:cNvSpPr txBox="1"/>
          <p:nvPr/>
        </p:nvSpPr>
        <p:spPr>
          <a:xfrm>
            <a:off x="693132" y="4803004"/>
            <a:ext cx="3333518" cy="1779398"/>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موقع سبق</a:t>
            </a:r>
          </a:p>
          <a:p>
            <a:pPr algn="ctr"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يُحافظ على دقة الأخبار المحلية وسرعة النشر بمصداقية عالية.</a:t>
            </a:r>
          </a:p>
          <a:p>
            <a:pPr algn="just" rtl="1">
              <a:lnSpc>
                <a:spcPct val="150000"/>
              </a:lnSpc>
            </a:pPr>
            <a:endParaRPr lang="ar-SA" sz="14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https://sabq.org/</a:t>
            </a:r>
            <a:endParaRPr lang="ar-SA" sz="1200" dirty="0">
              <a:latin typeface="Alexandria Light" pitchFamily="2" charset="-78"/>
              <a:cs typeface="Alexandria Light" pitchFamily="2" charset="-78"/>
            </a:endParaRPr>
          </a:p>
        </p:txBody>
      </p:sp>
    </p:spTree>
    <p:extLst>
      <p:ext uri="{BB962C8B-B14F-4D97-AF65-F5344CB8AC3E}">
        <p14:creationId xmlns:p14="http://schemas.microsoft.com/office/powerpoint/2010/main" val="4015876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4338"/>
                                        </p:tgtEl>
                                        <p:attrNameLst>
                                          <p:attrName>style.visibility</p:attrName>
                                        </p:attrNameLst>
                                      </p:cBhvr>
                                      <p:to>
                                        <p:strVal val="visible"/>
                                      </p:to>
                                    </p:set>
                                    <p:animEffect transition="in" filter="fade">
                                      <p:cBhvr>
                                        <p:cTn id="27" dur="1000"/>
                                        <p:tgtEl>
                                          <p:spTgt spid="14338"/>
                                        </p:tgtEl>
                                      </p:cBhvr>
                                    </p:animEffect>
                                    <p:anim calcmode="lin" valueType="num">
                                      <p:cBhvr>
                                        <p:cTn id="28" dur="1000" fill="hold"/>
                                        <p:tgtEl>
                                          <p:spTgt spid="14338"/>
                                        </p:tgtEl>
                                        <p:attrNameLst>
                                          <p:attrName>ppt_x</p:attrName>
                                        </p:attrNameLst>
                                      </p:cBhvr>
                                      <p:tavLst>
                                        <p:tav tm="0">
                                          <p:val>
                                            <p:strVal val="#ppt_x"/>
                                          </p:val>
                                        </p:tav>
                                        <p:tav tm="100000">
                                          <p:val>
                                            <p:strVal val="#ppt_x"/>
                                          </p:val>
                                        </p:tav>
                                      </p:tavLst>
                                    </p:anim>
                                    <p:anim calcmode="lin" valueType="num">
                                      <p:cBhvr>
                                        <p:cTn id="29" dur="1000" fill="hold"/>
                                        <p:tgtEl>
                                          <p:spTgt spid="1433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78B26-0A6D-433E-4BF2-5A90C1C18F88}"/>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642548E1-550B-347A-4562-BA96A207861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5A7F030-68E7-D1A5-0BD3-2D1283548B9C}"/>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B1B490E-8C27-DA0E-B0A2-B9D5EE96E2A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التحديات القانونية في النشر عبر الحدود</a:t>
            </a:r>
          </a:p>
        </p:txBody>
      </p:sp>
      <p:pic>
        <p:nvPicPr>
          <p:cNvPr id="17" name="Graphic 21">
            <a:extLst>
              <a:ext uri="{FF2B5EF4-FFF2-40B4-BE49-F238E27FC236}">
                <a16:creationId xmlns:a16="http://schemas.microsoft.com/office/drawing/2014/main" id="{8CFA10B1-D306-0D7B-6956-8D3C92918F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D0CF3B21-127C-884B-0598-20836CC859BB}"/>
              </a:ext>
            </a:extLst>
          </p:cNvPr>
          <p:cNvSpPr txBox="1"/>
          <p:nvPr/>
        </p:nvSpPr>
        <p:spPr>
          <a:xfrm>
            <a:off x="4851400" y="1500666"/>
            <a:ext cx="6980986"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النشر عبر الحدود يواجه تحديات قانونية معقدة تتعلق باختلاف القوانين في الدول المختلفة، مثل قوانين التشهير، وحرية التعبير، وحقوق النشر الدولية.</a:t>
            </a:r>
          </a:p>
          <a:p>
            <a:pPr algn="just" rtl="1">
              <a:lnSpc>
                <a:spcPct val="200000"/>
              </a:lnSpc>
            </a:pPr>
            <a:r>
              <a:rPr lang="ar-SA" dirty="0">
                <a:latin typeface="Alexandria" charset="0"/>
                <a:cs typeface="Alexandria" charset="0"/>
              </a:rPr>
              <a:t>2. يجب على المشروع الإعلامي أن يكون على دراية بهذه القوانين وأن يتخذ الإجراءات اللازمة لضمان الامتثال في جميع المناطق التي يصل إليها المحتوى، والاستعانة بمستشارين قانونيين متخصصين.</a:t>
            </a:r>
          </a:p>
          <a:p>
            <a:pPr algn="just" rtl="1">
              <a:lnSpc>
                <a:spcPct val="200000"/>
              </a:lnSpc>
            </a:pPr>
            <a:r>
              <a:rPr lang="ar-SA" dirty="0">
                <a:latin typeface="Alexandria" charset="0"/>
                <a:cs typeface="Alexandria" charset="0"/>
              </a:rPr>
              <a:t>3. التعامل مع التحديات القانونية بذكاء يضمن حماية المشروع من الدعاوى القضائية المكلفة، ويسمح له بالوصول إلى جمهور عالمي دون قيود غير ضرورية.</a:t>
            </a:r>
          </a:p>
        </p:txBody>
      </p:sp>
      <p:sp>
        <p:nvSpPr>
          <p:cNvPr id="10" name="AutoShape 2">
            <a:extLst>
              <a:ext uri="{FF2B5EF4-FFF2-40B4-BE49-F238E27FC236}">
                <a16:creationId xmlns:a16="http://schemas.microsoft.com/office/drawing/2014/main" id="{B131D74B-27D0-8114-D021-AC84802667B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0165D510-824D-6697-0BCA-58C5FD2D60BD}"/>
              </a:ext>
            </a:extLst>
          </p:cNvPr>
          <p:cNvSpPr txBox="1"/>
          <p:nvPr/>
        </p:nvSpPr>
        <p:spPr>
          <a:xfrm>
            <a:off x="561634" y="4521692"/>
            <a:ext cx="3634004" cy="1669240"/>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منصة إرم نيوز</a:t>
            </a:r>
          </a:p>
          <a:p>
            <a:pPr algn="ctr"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تعتمد على سياسات وقوانين لضمان الالتزام بالقوانين عند نشر محتوى في دول مختلفة.</a:t>
            </a:r>
          </a:p>
          <a:p>
            <a:pPr algn="just" rtl="1">
              <a:lnSpc>
                <a:spcPct val="150000"/>
              </a:lnSpc>
            </a:pPr>
            <a:endParaRPr lang="ar-SA" sz="9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https://www.eremnews.com/</a:t>
            </a:r>
            <a:endParaRPr lang="ar-SA" sz="1200" dirty="0">
              <a:latin typeface="Alexandria Light" pitchFamily="2" charset="-78"/>
              <a:cs typeface="Alexandria Light" pitchFamily="2" charset="-78"/>
            </a:endParaRPr>
          </a:p>
        </p:txBody>
      </p:sp>
      <p:pic>
        <p:nvPicPr>
          <p:cNvPr id="6" name="Picture 5">
            <a:extLst>
              <a:ext uri="{FF2B5EF4-FFF2-40B4-BE49-F238E27FC236}">
                <a16:creationId xmlns:a16="http://schemas.microsoft.com/office/drawing/2014/main" id="{D255F08C-11F4-B6E3-FC0A-58419C47EF52}"/>
              </a:ext>
            </a:extLst>
          </p:cNvPr>
          <p:cNvPicPr>
            <a:picLocks noChangeAspect="1"/>
          </p:cNvPicPr>
          <p:nvPr/>
        </p:nvPicPr>
        <p:blipFill>
          <a:blip r:embed="rId3"/>
          <a:stretch>
            <a:fillRect/>
          </a:stretch>
        </p:blipFill>
        <p:spPr>
          <a:xfrm>
            <a:off x="901642" y="1748126"/>
            <a:ext cx="2953988" cy="25914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2369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
                                          </p:val>
                                        </p:tav>
                                        <p:tav tm="100000">
                                          <p:val>
                                            <p:strVal val="#ppt_x"/>
                                          </p:val>
                                        </p:tav>
                                      </p:tavLst>
                                    </p:anim>
                                    <p:anim calcmode="lin" valueType="num">
                                      <p:cBhvr>
                                        <p:cTn id="35" dur="1000" fill="hold"/>
                                        <p:tgtEl>
                                          <p:spTgt spid="6"/>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1000"/>
                                        <p:tgtEl>
                                          <p:spTgt spid="2"/>
                                        </p:tgtEl>
                                      </p:cBhvr>
                                    </p:animEffect>
                                    <p:anim calcmode="lin" valueType="num">
                                      <p:cBhvr>
                                        <p:cTn id="39" dur="1000" fill="hold"/>
                                        <p:tgtEl>
                                          <p:spTgt spid="2"/>
                                        </p:tgtEl>
                                        <p:attrNameLst>
                                          <p:attrName>ppt_x</p:attrName>
                                        </p:attrNameLst>
                                      </p:cBhvr>
                                      <p:tavLst>
                                        <p:tav tm="0">
                                          <p:val>
                                            <p:strVal val="#ppt_x"/>
                                          </p:val>
                                        </p:tav>
                                        <p:tav tm="100000">
                                          <p:val>
                                            <p:strVal val="#ppt_x"/>
                                          </p:val>
                                        </p:tav>
                                      </p:tavLst>
                                    </p:anim>
                                    <p:anim calcmode="lin" valueType="num">
                                      <p:cBhvr>
                                        <p:cTn id="4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7E72B9-E772-5281-68BA-DAF0DB23D559}"/>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BF55FF3D-04DA-36B1-F80C-295B3C55194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32D82F8-F163-9A17-C83A-84673396D322}"/>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A8B77CD-3A4B-646A-810D-1B9C5F46E12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ضمان استمرارية المشروع الإعلامي</a:t>
            </a:r>
          </a:p>
        </p:txBody>
      </p:sp>
      <p:pic>
        <p:nvPicPr>
          <p:cNvPr id="17" name="Graphic 21">
            <a:extLst>
              <a:ext uri="{FF2B5EF4-FFF2-40B4-BE49-F238E27FC236}">
                <a16:creationId xmlns:a16="http://schemas.microsoft.com/office/drawing/2014/main" id="{4683B714-375F-09E0-6C14-B781459E0C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D3A575FD-326E-7036-78B4-3E3ECAB93D50}"/>
              </a:ext>
            </a:extLst>
          </p:cNvPr>
          <p:cNvSpPr txBox="1"/>
          <p:nvPr/>
        </p:nvSpPr>
        <p:spPr>
          <a:xfrm>
            <a:off x="1221207" y="1606211"/>
            <a:ext cx="9749586" cy="3950377"/>
          </a:xfrm>
          <a:prstGeom prst="rect">
            <a:avLst/>
          </a:prstGeom>
          <a:noFill/>
        </p:spPr>
        <p:txBody>
          <a:bodyPr wrap="square">
            <a:spAutoFit/>
          </a:bodyPr>
          <a:lstStyle/>
          <a:p>
            <a:pPr algn="just" rtl="1">
              <a:lnSpc>
                <a:spcPct val="200000"/>
              </a:lnSpc>
            </a:pPr>
            <a:r>
              <a:rPr lang="ar-SA" dirty="0">
                <a:latin typeface="Alexandria" charset="0"/>
                <a:cs typeface="Alexandria" charset="0"/>
              </a:rPr>
              <a:t>1. الاستدامة المالية هي قدرة المشروع الإعلامي على توليد إيرادات كافية لتغطية تكاليفه التشغيلية وتحقيق نمو مستمر على المدى الطويل، وهي ضرورية لاستمرارية الإبداع.</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تنويع مصادر الدخل (الإعلانات، الاشتراكات، الرعاية، بيع المنتجات) يقلل من الاعتماد على مصدر واحد، ويجعل المشروع أكثر مرونة في مواجهة التقلبات الاقتصادية.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يجب على الفريق الإبداعي أن يفكر في كيفية تحويل المحتوى الإبداعي إلى قيمة اقتصادية، وتطوير نماذج إيرادات مبتكرة تتناسب مع طبيعة المحتوى الرقمي.</a:t>
            </a:r>
          </a:p>
        </p:txBody>
      </p:sp>
      <p:sp>
        <p:nvSpPr>
          <p:cNvPr id="10" name="AutoShape 2">
            <a:extLst>
              <a:ext uri="{FF2B5EF4-FFF2-40B4-BE49-F238E27FC236}">
                <a16:creationId xmlns:a16="http://schemas.microsoft.com/office/drawing/2014/main" id="{A9722ECF-23A1-8874-D4DA-F1D34B56BF5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317425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3A466-60E2-54D3-00FE-F8FB223B649A}"/>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A692AB0C-EAAD-3892-19EF-71D3E27D7CE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7E618C4-0614-89A5-2B14-0D905F6F5E95}"/>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A000E2D-1026-998D-E187-6CEF0D87E2E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استراتيجيات الوصول إلى أسواق جديدة</a:t>
            </a:r>
          </a:p>
        </p:txBody>
      </p:sp>
      <p:pic>
        <p:nvPicPr>
          <p:cNvPr id="17" name="Graphic 21">
            <a:extLst>
              <a:ext uri="{FF2B5EF4-FFF2-40B4-BE49-F238E27FC236}">
                <a16:creationId xmlns:a16="http://schemas.microsoft.com/office/drawing/2014/main" id="{2A0C0076-463B-28FD-3A4A-3CA6AAC445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6FB109CF-F589-DB18-0C6D-974C38BA2CB5}"/>
              </a:ext>
            </a:extLst>
          </p:cNvPr>
          <p:cNvSpPr txBox="1"/>
          <p:nvPr/>
        </p:nvSpPr>
        <p:spPr>
          <a:xfrm>
            <a:off x="941806" y="1761588"/>
            <a:ext cx="10254513" cy="3950377"/>
          </a:xfrm>
          <a:prstGeom prst="rect">
            <a:avLst/>
          </a:prstGeom>
          <a:noFill/>
        </p:spPr>
        <p:txBody>
          <a:bodyPr wrap="square">
            <a:spAutoFit/>
          </a:bodyPr>
          <a:lstStyle/>
          <a:p>
            <a:pPr algn="just" rtl="1">
              <a:lnSpc>
                <a:spcPct val="200000"/>
              </a:lnSpc>
            </a:pPr>
            <a:r>
              <a:rPr lang="ar-SA" dirty="0">
                <a:latin typeface="Alexandria" charset="0"/>
                <a:cs typeface="Alexandria" charset="0"/>
              </a:rPr>
              <a:t>1. التوسع والنمو هما الهدف النهائي لأي مشروع إعلامي ناجح، ويتطلبان وضع استراتيجيات واضحة للوصول إلى أسواق جديدة وزيادة قاعدة الجمهور والمشتركين.</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تشمل استراتيجيات النمو تطوير محتوى جديد يستهدف شرائح مختلفة من الجمهور، أو التوسع الجغرافي، أو إطلاق منتجات إعلامية جديدة (مثل البودكاست أو التطبيقات).</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يجب أن يكون التوسع مدروسًا ومبنيًا على تحليل دقيق للسوق والجمهور، لضمان أن المشروع يستثمر موارده في الفرص التي تحقق أعلى عائد على الاستثمار.</a:t>
            </a:r>
          </a:p>
        </p:txBody>
      </p:sp>
      <p:sp>
        <p:nvSpPr>
          <p:cNvPr id="10" name="AutoShape 2">
            <a:extLst>
              <a:ext uri="{FF2B5EF4-FFF2-40B4-BE49-F238E27FC236}">
                <a16:creationId xmlns:a16="http://schemas.microsoft.com/office/drawing/2014/main" id="{9B752FF8-F982-E9F4-5381-641087FD27C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330904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91791-7D9A-2BA8-AAE3-4B8F9220D343}"/>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4D8E0856-DCAB-E5DA-2F28-2FC4A0A6890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6C3E346-4631-1479-D118-FD2B3E8FEA59}"/>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9681C6D-385C-1068-EAD8-33E6B2D392F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تعزيز القوة والتأثير</a:t>
            </a:r>
          </a:p>
        </p:txBody>
      </p:sp>
      <p:pic>
        <p:nvPicPr>
          <p:cNvPr id="17" name="Graphic 21">
            <a:extLst>
              <a:ext uri="{FF2B5EF4-FFF2-40B4-BE49-F238E27FC236}">
                <a16:creationId xmlns:a16="http://schemas.microsoft.com/office/drawing/2014/main" id="{8D17EEEC-E622-1181-FFB0-8DBFAA128C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D1406C61-7442-8EEE-0808-0AEE371AC586}"/>
              </a:ext>
            </a:extLst>
          </p:cNvPr>
          <p:cNvSpPr txBox="1"/>
          <p:nvPr/>
        </p:nvSpPr>
        <p:spPr>
          <a:xfrm>
            <a:off x="4495800" y="1500666"/>
            <a:ext cx="7336586"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الشراكات الاستراتيجية مع مؤسسات إعلامية أخرى، أو شركات تكنولوجية، أو مؤثرين، يمكن أن تعزز من قوة المشروع الإعلامي وتأثيره، وتفتح أبوابًا جديدة للوصول إلى جمهور أوسع.</a:t>
            </a:r>
          </a:p>
          <a:p>
            <a:pPr algn="just" rtl="1">
              <a:lnSpc>
                <a:spcPct val="200000"/>
              </a:lnSpc>
            </a:pPr>
            <a:r>
              <a:rPr lang="ar-SA" dirty="0">
                <a:latin typeface="Alexandria" charset="0"/>
                <a:cs typeface="Alexandria" charset="0"/>
              </a:rPr>
              <a:t>2. يجب اختيار الشركاء بعناية، والتأكد من أن قيمهم وأهدافهم تتوافق مع رؤية ورسالة المشروع، لضمان أن التعاون يحقق نتائج إيجابية ومتبادلة المنفعة.</a:t>
            </a:r>
          </a:p>
          <a:p>
            <a:pPr algn="just" rtl="1">
              <a:lnSpc>
                <a:spcPct val="200000"/>
              </a:lnSpc>
            </a:pPr>
            <a:r>
              <a:rPr lang="ar-SA" dirty="0">
                <a:latin typeface="Alexandria" charset="0"/>
                <a:cs typeface="Alexandria" charset="0"/>
              </a:rPr>
              <a:t>3. التعاون في المجال الإعلامي يمكن أن يشمل الإنتاج المشترك للمحتوى، أو الترويج المتبادل، أو تبادل الخبرات والموارد، مما يزيد من كفاءة عملية الإنتاج والإبداع.</a:t>
            </a:r>
          </a:p>
        </p:txBody>
      </p:sp>
      <p:sp>
        <p:nvSpPr>
          <p:cNvPr id="10" name="AutoShape 2">
            <a:extLst>
              <a:ext uri="{FF2B5EF4-FFF2-40B4-BE49-F238E27FC236}">
                <a16:creationId xmlns:a16="http://schemas.microsoft.com/office/drawing/2014/main" id="{9CB1B977-53C9-5457-58D4-4CB13BBCE00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1EFB831E-C57E-40B2-2894-AC714E92E71F}"/>
              </a:ext>
            </a:extLst>
          </p:cNvPr>
          <p:cNvSpPr txBox="1"/>
          <p:nvPr/>
        </p:nvSpPr>
        <p:spPr>
          <a:xfrm>
            <a:off x="612732" y="4142452"/>
            <a:ext cx="2933107" cy="1692323"/>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تعاون </a:t>
            </a:r>
            <a:r>
              <a:rPr lang="en-US" sz="1400" dirty="0">
                <a:solidFill>
                  <a:srgbClr val="C00000"/>
                </a:solidFill>
                <a:latin typeface="Alexandria Light" pitchFamily="2" charset="-78"/>
                <a:cs typeface="Alexandria Light" pitchFamily="2" charset="-78"/>
              </a:rPr>
              <a:t>Spotify × Rotana</a:t>
            </a:r>
          </a:p>
          <a:p>
            <a:pPr algn="just" rtl="1"/>
            <a:endParaRPr lang="ar-SA" sz="1400" dirty="0">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صفقة أتاحت بث الأغاني العربية عالمياً عبر المنصة.</a:t>
            </a:r>
          </a:p>
          <a:p>
            <a:pPr algn="ctr" rtl="1">
              <a:lnSpc>
                <a:spcPct val="150000"/>
              </a:lnSpc>
            </a:pPr>
            <a:endParaRPr lang="ar-SA" sz="1200" dirty="0">
              <a:latin typeface="Alexandria Light" pitchFamily="2" charset="-78"/>
              <a:cs typeface="Alexandria Light" pitchFamily="2" charset="-78"/>
            </a:endParaRPr>
          </a:p>
          <a:p>
            <a:pPr algn="ctr" rtl="1">
              <a:lnSpc>
                <a:spcPct val="150000"/>
              </a:lnSpc>
            </a:pPr>
            <a:r>
              <a:rPr lang="en-US" sz="1200" dirty="0">
                <a:latin typeface="Alexandria Light" pitchFamily="2" charset="-78"/>
                <a:cs typeface="Alexandria Light" pitchFamily="2" charset="-78"/>
              </a:rPr>
              <a:t>https://www.filfan.com/news/154730</a:t>
            </a:r>
            <a:endParaRPr lang="ar-SA" sz="1200" dirty="0">
              <a:latin typeface="Alexandria Light" pitchFamily="2" charset="-78"/>
              <a:cs typeface="Alexandria Light" pitchFamily="2" charset="-78"/>
            </a:endParaRPr>
          </a:p>
        </p:txBody>
      </p:sp>
      <p:pic>
        <p:nvPicPr>
          <p:cNvPr id="7" name="Picture 6">
            <a:extLst>
              <a:ext uri="{FF2B5EF4-FFF2-40B4-BE49-F238E27FC236}">
                <a16:creationId xmlns:a16="http://schemas.microsoft.com/office/drawing/2014/main" id="{E72918B6-F3D3-02A8-64CD-2DA72B805855}"/>
              </a:ext>
            </a:extLst>
          </p:cNvPr>
          <p:cNvPicPr>
            <a:picLocks noChangeAspect="1"/>
          </p:cNvPicPr>
          <p:nvPr/>
        </p:nvPicPr>
        <p:blipFill>
          <a:blip r:embed="rId3"/>
          <a:stretch>
            <a:fillRect/>
          </a:stretch>
        </p:blipFill>
        <p:spPr>
          <a:xfrm>
            <a:off x="1706880" y="2066721"/>
            <a:ext cx="2490766" cy="590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4796962A-C24A-D0F3-63E6-6A1911302D6C}"/>
              </a:ext>
            </a:extLst>
          </p:cNvPr>
          <p:cNvPicPr>
            <a:picLocks noChangeAspect="1"/>
          </p:cNvPicPr>
          <p:nvPr/>
        </p:nvPicPr>
        <p:blipFill>
          <a:blip r:embed="rId4"/>
          <a:stretch>
            <a:fillRect/>
          </a:stretch>
        </p:blipFill>
        <p:spPr>
          <a:xfrm>
            <a:off x="191317" y="2877160"/>
            <a:ext cx="3281680" cy="9097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28069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1000"/>
                                        <p:tgtEl>
                                          <p:spTgt spid="2"/>
                                        </p:tgtEl>
                                      </p:cBhvr>
                                    </p:animEffect>
                                    <p:anim calcmode="lin" valueType="num">
                                      <p:cBhvr>
                                        <p:cTn id="38" dur="1000" fill="hold"/>
                                        <p:tgtEl>
                                          <p:spTgt spid="2"/>
                                        </p:tgtEl>
                                        <p:attrNameLst>
                                          <p:attrName>ppt_x</p:attrName>
                                        </p:attrNameLst>
                                      </p:cBhvr>
                                      <p:tavLst>
                                        <p:tav tm="0">
                                          <p:val>
                                            <p:strVal val="#ppt_x"/>
                                          </p:val>
                                        </p:tav>
                                        <p:tav tm="100000">
                                          <p:val>
                                            <p:strVal val="#ppt_x"/>
                                          </p:val>
                                        </p:tav>
                                      </p:tavLst>
                                    </p:anim>
                                    <p:anim calcmode="lin" valueType="num">
                                      <p:cBhvr>
                                        <p:cTn id="3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55FEDA-F52F-1244-A024-5E70B0C63A7A}"/>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E979510B-8743-B5EB-5E07-890A7A54C3A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FE3163A-88C3-769A-0950-C598443A99D6}"/>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9B8DB3E-B731-8CE9-6FA2-04303F0D51B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خطوات نحو النجاح المستدام</a:t>
            </a:r>
          </a:p>
        </p:txBody>
      </p:sp>
      <p:pic>
        <p:nvPicPr>
          <p:cNvPr id="17" name="Graphic 21">
            <a:extLst>
              <a:ext uri="{FF2B5EF4-FFF2-40B4-BE49-F238E27FC236}">
                <a16:creationId xmlns:a16="http://schemas.microsoft.com/office/drawing/2014/main" id="{5BA6608E-B25C-2B3B-28C6-5FBB5056E0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0AF88E8E-4F7E-C845-C6C6-2C326FFB34A3}"/>
              </a:ext>
            </a:extLst>
          </p:cNvPr>
          <p:cNvSpPr txBox="1"/>
          <p:nvPr/>
        </p:nvSpPr>
        <p:spPr>
          <a:xfrm>
            <a:off x="4279900" y="1500666"/>
            <a:ext cx="7552486" cy="4996881"/>
          </a:xfrm>
          <a:prstGeom prst="rect">
            <a:avLst/>
          </a:prstGeom>
          <a:noFill/>
        </p:spPr>
        <p:txBody>
          <a:bodyPr wrap="square">
            <a:spAutoFit/>
          </a:bodyPr>
          <a:lstStyle/>
          <a:p>
            <a:pPr algn="just" rtl="1">
              <a:lnSpc>
                <a:spcPct val="200000"/>
              </a:lnSpc>
            </a:pPr>
            <a:r>
              <a:rPr lang="ar-SA" dirty="0">
                <a:latin typeface="Alexandria" charset="0"/>
                <a:cs typeface="Alexandria" charset="0"/>
              </a:rPr>
              <a:t>1. التخطيط الاستراتيجي: ابدأ دائمًا بتحليل دقيق للجمهور والسوق، ووضع أهداف ذكية، وتصميم نموذج عمل تجاري واضح يضمن الاستدامة المالية للمشروع.</a:t>
            </a:r>
          </a:p>
          <a:p>
            <a:pPr algn="just" rtl="1">
              <a:lnSpc>
                <a:spcPct val="200000"/>
              </a:lnSpc>
            </a:pPr>
            <a:r>
              <a:rPr lang="ar-SA" dirty="0">
                <a:latin typeface="Alexandria" charset="0"/>
                <a:cs typeface="Alexandria" charset="0"/>
              </a:rPr>
              <a:t>2. التنفيذ المرن: استخدم منهجيات أجايل لإدارة عملية الإنتاج، واعتمد على التكنولوجيا الحديثة، وقم ببناء فريق متعدد التخصصات يشجع على التعاون والتجريب المستمر.</a:t>
            </a:r>
          </a:p>
          <a:p>
            <a:pPr algn="just" rtl="1">
              <a:lnSpc>
                <a:spcPct val="200000"/>
              </a:lnSpc>
            </a:pPr>
            <a:r>
              <a:rPr lang="ar-SA" dirty="0">
                <a:latin typeface="Alexandria" charset="0"/>
                <a:cs typeface="Alexandria" charset="0"/>
              </a:rPr>
              <a:t>3. التقييم والأخلاق: قم بقياس الأداء بانتظام باستخدام </a:t>
            </a:r>
            <a:r>
              <a:rPr lang="en-US" dirty="0">
                <a:latin typeface="Alexandria" charset="0"/>
                <a:cs typeface="Alexandria" charset="0"/>
              </a:rPr>
              <a:t>KPIs، </a:t>
            </a:r>
            <a:r>
              <a:rPr lang="ar-SA" dirty="0">
                <a:latin typeface="Alexandria" charset="0"/>
                <a:cs typeface="Alexandria" charset="0"/>
              </a:rPr>
              <a:t>وحلل البيانات لفهم سلوك الجمهور، والتزم بأعلى المعايير الأخلاقية والقانونية لضمان مصداقية المشروع وسمعته.</a:t>
            </a:r>
          </a:p>
        </p:txBody>
      </p:sp>
      <p:sp>
        <p:nvSpPr>
          <p:cNvPr id="10" name="AutoShape 2">
            <a:extLst>
              <a:ext uri="{FF2B5EF4-FFF2-40B4-BE49-F238E27FC236}">
                <a16:creationId xmlns:a16="http://schemas.microsoft.com/office/drawing/2014/main" id="{96F82E5C-47FA-EBF2-129A-60DE3C6A864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B70619E7-5B0F-419E-1B04-9BD5CF36631F}"/>
              </a:ext>
            </a:extLst>
          </p:cNvPr>
          <p:cNvSpPr txBox="1"/>
          <p:nvPr/>
        </p:nvSpPr>
        <p:spPr>
          <a:xfrm>
            <a:off x="348747" y="2165681"/>
            <a:ext cx="2305141" cy="3872279"/>
          </a:xfrm>
          <a:prstGeom prst="rect">
            <a:avLst/>
          </a:prstGeom>
          <a:noFill/>
        </p:spPr>
        <p:txBody>
          <a:bodyPr wrap="square">
            <a:spAutoFit/>
          </a:bodyPr>
          <a:lstStyle/>
          <a:p>
            <a:pPr algn="ctr" rtl="1"/>
            <a:r>
              <a:rPr lang="ar-SA" sz="1400" dirty="0">
                <a:solidFill>
                  <a:srgbClr val="C00000"/>
                </a:solidFill>
                <a:latin typeface="Alexandria Light" pitchFamily="2" charset="-78"/>
                <a:cs typeface="Alexandria Light" pitchFamily="2" charset="-78"/>
              </a:rPr>
              <a:t>منصة الجزيرة نت</a:t>
            </a:r>
          </a:p>
          <a:p>
            <a:pPr algn="ctr" rtl="1">
              <a:lnSpc>
                <a:spcPct val="150000"/>
              </a:lnSpc>
            </a:pPr>
            <a:endParaRPr lang="ar-SA" sz="400" dirty="0">
              <a:solidFill>
                <a:srgbClr val="C00000"/>
              </a:solidFill>
              <a:latin typeface="Alexandria Light" pitchFamily="2" charset="-78"/>
              <a:cs typeface="Alexandria Light" pitchFamily="2" charset="-78"/>
            </a:endParaRPr>
          </a:p>
          <a:p>
            <a:pPr algn="just" rtl="1">
              <a:lnSpc>
                <a:spcPct val="150000"/>
              </a:lnSpc>
            </a:pPr>
            <a:r>
              <a:rPr lang="ar-SA" sz="1400" dirty="0">
                <a:latin typeface="Alexandria Light" pitchFamily="2" charset="-78"/>
                <a:cs typeface="Alexandria Light" pitchFamily="2" charset="-78"/>
              </a:rPr>
              <a:t>تحافظ على جودة محتواها وتطور أدواتها التقنية لتبقى رائدة رغم المنافسة.</a:t>
            </a:r>
          </a:p>
          <a:p>
            <a:pPr algn="just" rtl="1">
              <a:lnSpc>
                <a:spcPct val="150000"/>
              </a:lnSpc>
            </a:pPr>
            <a:endParaRPr lang="ar-SA" sz="1400" dirty="0">
              <a:latin typeface="Alexandria Light" pitchFamily="2" charset="-78"/>
              <a:cs typeface="Alexandria Light" pitchFamily="2" charset="-78"/>
            </a:endParaRPr>
          </a:p>
          <a:p>
            <a:pPr algn="ctr" rtl="1"/>
            <a:r>
              <a:rPr lang="ar-SA" sz="1400" dirty="0">
                <a:solidFill>
                  <a:srgbClr val="C00000"/>
                </a:solidFill>
                <a:latin typeface="Alexandria Light" pitchFamily="2" charset="-78"/>
                <a:cs typeface="Alexandria Light" pitchFamily="2" charset="-78"/>
              </a:rPr>
              <a:t>منصة ثمانية السعودية</a:t>
            </a:r>
          </a:p>
          <a:p>
            <a:pPr algn="ctr" rtl="1"/>
            <a:endParaRPr lang="ar-SA" sz="400" dirty="0">
              <a:solidFill>
                <a:srgbClr val="C00000"/>
              </a:solidFill>
              <a:latin typeface="Alexandria Light" pitchFamily="2" charset="-78"/>
              <a:cs typeface="Alexandria Light" pitchFamily="2" charset="-78"/>
            </a:endParaRPr>
          </a:p>
          <a:p>
            <a:pPr algn="justLow" rtl="1">
              <a:lnSpc>
                <a:spcPct val="150000"/>
              </a:lnSpc>
            </a:pPr>
            <a:r>
              <a:rPr lang="ar-SA" sz="1400" dirty="0">
                <a:latin typeface="Alexandria Light" pitchFamily="2" charset="-78"/>
                <a:cs typeface="Alexandria Light" pitchFamily="2" charset="-78"/>
              </a:rPr>
              <a:t>تطبق خطوات واضحة، تخطيط استراتيجي، إنتاج مرن عبر فرق متعددة التخصصات، ومراجعة مستمرة للأداء بناءً على بيانات الاستماع.</a:t>
            </a:r>
          </a:p>
        </p:txBody>
      </p:sp>
      <p:pic>
        <p:nvPicPr>
          <p:cNvPr id="17410" name="Picture 2">
            <a:extLst>
              <a:ext uri="{FF2B5EF4-FFF2-40B4-BE49-F238E27FC236}">
                <a16:creationId xmlns:a16="http://schemas.microsoft.com/office/drawing/2014/main" id="{E1100C7B-9A6B-08EB-EAD9-5C4CBA4B9DB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68121" y="2326640"/>
            <a:ext cx="1210498" cy="11023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ED660452-EF61-376C-E12C-DF61782E92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2203092" y="4580635"/>
            <a:ext cx="2124075" cy="790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7545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7410"/>
                                        </p:tgtEl>
                                        <p:attrNameLst>
                                          <p:attrName>style.visibility</p:attrName>
                                        </p:attrNameLst>
                                      </p:cBhvr>
                                      <p:to>
                                        <p:strVal val="visible"/>
                                      </p:to>
                                    </p:set>
                                    <p:animEffect transition="in" filter="fade">
                                      <p:cBhvr>
                                        <p:cTn id="27" dur="1000"/>
                                        <p:tgtEl>
                                          <p:spTgt spid="17410"/>
                                        </p:tgtEl>
                                      </p:cBhvr>
                                    </p:animEffect>
                                    <p:anim calcmode="lin" valueType="num">
                                      <p:cBhvr>
                                        <p:cTn id="28" dur="1000" fill="hold"/>
                                        <p:tgtEl>
                                          <p:spTgt spid="17410"/>
                                        </p:tgtEl>
                                        <p:attrNameLst>
                                          <p:attrName>ppt_x</p:attrName>
                                        </p:attrNameLst>
                                      </p:cBhvr>
                                      <p:tavLst>
                                        <p:tav tm="0">
                                          <p:val>
                                            <p:strVal val="#ppt_x"/>
                                          </p:val>
                                        </p:tav>
                                        <p:tav tm="100000">
                                          <p:val>
                                            <p:strVal val="#ppt_x"/>
                                          </p:val>
                                        </p:tav>
                                      </p:tavLst>
                                    </p:anim>
                                    <p:anim calcmode="lin" valueType="num">
                                      <p:cBhvr>
                                        <p:cTn id="29" dur="1000" fill="hold"/>
                                        <p:tgtEl>
                                          <p:spTgt spid="1741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A85A93-3ECE-2D51-0D69-AB38FEA70CA7}"/>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42FBAD5D-1ADD-EB74-8609-19176454030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9BD339D-0F32-9387-2677-49450CEC2CBA}"/>
              </a:ext>
            </a:extLst>
          </p:cNvPr>
          <p:cNvSpPr txBox="1"/>
          <p:nvPr/>
        </p:nvSpPr>
        <p:spPr>
          <a:xfrm>
            <a:off x="4953740" y="146142"/>
            <a:ext cx="712171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تحويل الأفكار الإبداعية إلى مشاريع قابلة للتنفيذ</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64179D8-3B8B-D0A1-C8B3-27B564E7D56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تحويل الأفكار إلى أثر دائم</a:t>
            </a:r>
          </a:p>
        </p:txBody>
      </p:sp>
      <p:pic>
        <p:nvPicPr>
          <p:cNvPr id="17" name="Graphic 21">
            <a:extLst>
              <a:ext uri="{FF2B5EF4-FFF2-40B4-BE49-F238E27FC236}">
                <a16:creationId xmlns:a16="http://schemas.microsoft.com/office/drawing/2014/main" id="{EA34AECF-3A10-DDC4-04D5-A15907D85B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3DE12C66-EE5E-2CCB-CDD5-BC1C014485EB}"/>
              </a:ext>
            </a:extLst>
          </p:cNvPr>
          <p:cNvSpPr txBox="1"/>
          <p:nvPr/>
        </p:nvSpPr>
        <p:spPr>
          <a:xfrm>
            <a:off x="1012927" y="1913988"/>
            <a:ext cx="10470946" cy="3950377"/>
          </a:xfrm>
          <a:prstGeom prst="rect">
            <a:avLst/>
          </a:prstGeom>
          <a:noFill/>
        </p:spPr>
        <p:txBody>
          <a:bodyPr wrap="square">
            <a:spAutoFit/>
          </a:bodyPr>
          <a:lstStyle/>
          <a:p>
            <a:pPr algn="just" rtl="1">
              <a:lnSpc>
                <a:spcPct val="200000"/>
              </a:lnSpc>
            </a:pPr>
            <a:r>
              <a:rPr lang="ar-SA" dirty="0">
                <a:latin typeface="Alexandria" charset="0"/>
                <a:cs typeface="Alexandria" charset="0"/>
              </a:rPr>
              <a:t>1. الإبداع الإعلامي هو الجسر الذي يربط بين الأفكار المبتكرة والتأثير الحقيقي على الجمهور والمجتمع، ويتطلب توازنًا دقيقًا بين الرؤية الفنية والتطبيق العملي المنظم.</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نجاح المشروع الإعلامي لا يقاس فقط بالأرباح، بل أيضًا بالقدرة على إحداث تغيير إيجابي، وتقديم محتوى ذي قيمة، وبناء علاقة ثقة ومصداقية مع الجمهور.</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استمر في التعلم، كن مرنًا في مواجهة التحديات، ولا تتوقف عن الابتكار والتجريب في أشكال المحتوى الإعلامي، فهذا هو مفتاح النجاح المستدام في عالم الإعلام الرقمي المتغير.</a:t>
            </a:r>
          </a:p>
        </p:txBody>
      </p:sp>
      <p:sp>
        <p:nvSpPr>
          <p:cNvPr id="10" name="AutoShape 2">
            <a:extLst>
              <a:ext uri="{FF2B5EF4-FFF2-40B4-BE49-F238E27FC236}">
                <a16:creationId xmlns:a16="http://schemas.microsoft.com/office/drawing/2014/main" id="{B39C0B0C-A1CD-279E-6DB8-3D48A05C489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77750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E6E7F-E383-C909-DE76-7206075FF86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02625A6-ADB4-DB4C-E588-A7D8A1C52BD3}"/>
              </a:ext>
            </a:extLst>
          </p:cNvPr>
          <p:cNvSpPr txBox="1"/>
          <p:nvPr/>
        </p:nvSpPr>
        <p:spPr>
          <a:xfrm>
            <a:off x="710118" y="1525764"/>
            <a:ext cx="10856069" cy="5005922"/>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في هذه المحاضرة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algn="just" rtl="1">
              <a:lnSpc>
                <a:spcPct val="200000"/>
              </a:lnSpc>
            </a:pPr>
            <a:r>
              <a:rPr lang="ar-SA" sz="1600" dirty="0">
                <a:latin typeface="Alexandria" charset="0"/>
                <a:cs typeface="Alexandria" charset="0"/>
              </a:rPr>
              <a:t>1.  تناولنا الخطوات العملية التي تمكّن المبدع من نقل الفكرة من مرحلة الإلهام إلى مشروع إعلامي مؤثر، وذلك بتوضيح أهمية التخطيط الواضح وتحديد الأهداف والرؤية والرسالة لضمان أن تكون الفكرة منسجمة مع احتياجات الجمهور والسوق، كما تطرقنا إلى منهجية التفكير التصميمي بوصفها وسيلة لفهم الجمهور المستهدف، وتحليل احتياجاته وسلوكه، مما يساعد على تطوير محتوى إعلامي مبتكر يلبي التوقعات. </a:t>
            </a:r>
          </a:p>
          <a:p>
            <a:pPr algn="just" rtl="1">
              <a:lnSpc>
                <a:spcPct val="200000"/>
              </a:lnSpc>
            </a:pPr>
            <a:r>
              <a:rPr lang="ar-SA" sz="1600" dirty="0">
                <a:latin typeface="Alexandria" charset="0"/>
                <a:cs typeface="Alexandria" charset="0"/>
              </a:rPr>
              <a:t>2. تحدثنا كذلك عن أهمية تحليل المنافسين وتحديد الميزة التنافسية وبناء نموذج عمل متكامل يشمل الجوانب الإبداعية والمالية والتقنية لضمان نجاح المشروع واستدامته، وأوضحنا دور التكنولوجيا الحديثة والذكاء الاصطناعي في دعم عمليات الإنتاج الإعلامي وتحسين جودته، مع ضرورة الالتزام بالمعايير الأخلاقية والمسؤولية الاجتماعية في صناعة المحتوى، وأهمية قياس الأداء، والتطوير المستمر للمشروعات الإعلامية، باعتبار أن الإبداع الحقيقي يتحقق عندما يتحول إلى أثر ملموس ومستدام في المجتمع.</a:t>
            </a:r>
          </a:p>
        </p:txBody>
      </p:sp>
      <p:pic>
        <p:nvPicPr>
          <p:cNvPr id="12" name="Graphic 21">
            <a:extLst>
              <a:ext uri="{FF2B5EF4-FFF2-40B4-BE49-F238E27FC236}">
                <a16:creationId xmlns:a16="http://schemas.microsoft.com/office/drawing/2014/main" id="{A98FBD72-92EB-4A7D-6105-2415861999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CBD4DAD6-63FD-FC15-F265-A55B08522BFE}"/>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a:t>
            </a:r>
          </a:p>
        </p:txBody>
      </p:sp>
      <p:pic>
        <p:nvPicPr>
          <p:cNvPr id="7" name="Picture 2">
            <a:extLst>
              <a:ext uri="{FF2B5EF4-FFF2-40B4-BE49-F238E27FC236}">
                <a16:creationId xmlns:a16="http://schemas.microsoft.com/office/drawing/2014/main" id="{34AC6EE1-51ED-C64B-AFC5-1AFF24C2B3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6717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7DF1A506-788B-42C0-B845-C4F64162E815}"/>
              </a:ext>
            </a:extLst>
          </p:cNvPr>
          <p:cNvSpPr/>
          <p:nvPr/>
        </p:nvSpPr>
        <p:spPr>
          <a:xfrm>
            <a:off x="10243226" y="1667527"/>
            <a:ext cx="1948773" cy="53136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latin typeface="Alexandria" charset="0"/>
                <a:cs typeface="Alexandria" charset="0"/>
              </a:rPr>
              <a:t>المحاضرة</a:t>
            </a:r>
          </a:p>
          <a:p>
            <a:pPr algn="ctr" rtl="1"/>
            <a:endParaRPr lang="ar-SA" sz="2400" b="1" dirty="0">
              <a:latin typeface="Alexandria" charset="0"/>
              <a:cs typeface="Alexandria" charset="0"/>
            </a:endParaRPr>
          </a:p>
          <a:p>
            <a:pPr algn="ctr" rtl="1"/>
            <a:r>
              <a:rPr lang="ar-SA" sz="2400" b="1" dirty="0">
                <a:latin typeface="Alexandria" charset="0"/>
                <a:cs typeface="Alexandria" charset="0"/>
              </a:rPr>
              <a:t> التاسعة</a:t>
            </a:r>
          </a:p>
        </p:txBody>
      </p:sp>
      <p:sp>
        <p:nvSpPr>
          <p:cNvPr id="2" name="Rectangle 1">
            <a:extLst>
              <a:ext uri="{FF2B5EF4-FFF2-40B4-BE49-F238E27FC236}">
                <a16:creationId xmlns:a16="http://schemas.microsoft.com/office/drawing/2014/main" id="{C968BFFB-0F79-3E24-6758-E2BAD6D0C62C}"/>
              </a:ext>
            </a:extLst>
          </p:cNvPr>
          <p:cNvSpPr/>
          <p:nvPr/>
        </p:nvSpPr>
        <p:spPr>
          <a:xfrm>
            <a:off x="0" y="5904873"/>
            <a:ext cx="12192000" cy="1076344"/>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800" dirty="0">
              <a:latin typeface="Alexandria" charset="0"/>
              <a:cs typeface="Alexandria" charset="0"/>
            </a:endParaRPr>
          </a:p>
        </p:txBody>
      </p:sp>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680720" y="2933959"/>
            <a:ext cx="9040023" cy="2780826"/>
          </a:xfrm>
          <a:prstGeom prst="rect">
            <a:avLst/>
          </a:prstGeom>
          <a:noFill/>
        </p:spPr>
        <p:txBody>
          <a:bodyPr wrap="square" rtlCol="0">
            <a:spAutoFit/>
          </a:bodyPr>
          <a:lstStyle/>
          <a:p>
            <a:pPr algn="just" rtl="1">
              <a:lnSpc>
                <a:spcPct val="200000"/>
              </a:lnSpc>
            </a:pPr>
            <a:r>
              <a:rPr lang="ar-SA" dirty="0">
                <a:latin typeface="Alexandria" charset="0"/>
                <a:cs typeface="Alexandria" charset="0"/>
              </a:rPr>
              <a:t>ستتناول الواقع الحديث لصناعة الإعلام في ظل التحولات الرقمية المتسارعة، وتركز المحاضرة على أبرز التحديات التي تواجه المبدعين، مثل تشبع المحتوى والمنافسة الحادة وسرعة تغير المنصات، كما تستعرض الفرص الجديدة التي توفرها التقنيات الحديثة، وتهدف إلى إبراز كيف يمكن تحويل هذه التحديات إلى فرص للنمو والابتكار وبناء محتوى إعلامي أكثر تأثيرًا واستدامة.</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0" y="1667527"/>
            <a:ext cx="12192000" cy="120213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latin typeface="Alexandria" charset="0"/>
                <a:cs typeface="Alexandria" charset="0"/>
              </a:rPr>
              <a:t>التحديات والفرص في الإبداع الإعلامي</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terms/"/>
    <ds:schemaRef ds:uri="http://schemas.microsoft.com/office/2006/metadata/properties"/>
    <ds:schemaRef ds:uri="http://www.w3.org/XML/1998/namespace"/>
    <ds:schemaRef ds:uri="d13aca44-ef33-4cf4-9980-7f0b00e6eeb9"/>
    <ds:schemaRef ds:uri="http://purl.org/dc/elements/1.1/"/>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FC78045D-B4DB-4F4D-985D-3D960072120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7006</TotalTime>
  <Words>5265</Words>
  <Application>Microsoft Office PowerPoint</Application>
  <PresentationFormat>Widescreen</PresentationFormat>
  <Paragraphs>377</Paragraphs>
  <Slides>45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Alexandria Light</vt:lpstr>
      <vt:lpstr>Alexandria</vt:lpstr>
      <vt:lpstr>Calibri</vt:lpstr>
      <vt:lpstr>Arial</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1624</cp:revision>
  <dcterms:created xsi:type="dcterms:W3CDTF">2023-04-29T09:08:00Z</dcterms:created>
  <dcterms:modified xsi:type="dcterms:W3CDTF">2025-11-14T11:38:48Z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