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Fira Sans Extra Condensed Medium"/>
      <p:regular r:id="rId46"/>
      <p:bold r:id="rId47"/>
      <p:italic r:id="rId48"/>
      <p:boldItalic r:id="rId49"/>
    </p:embeddedFont>
    <p:embeddedFont>
      <p:font typeface="Tajawal Medium"/>
      <p:regular r:id="rId50"/>
      <p:bold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2" roundtripDataSignature="AMtx7mjm8zBAn0PdGy7agpb7nnbwE6wDU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0A4CEAF-60BB-4F95-B2F4-77DBA78F4269}">
  <a:tblStyle styleId="{C0A4CEAF-60BB-4F95-B2F4-77DBA78F4269}"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FiraSansExtraCondensedMedium-regular.fntdata"/><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FiraSansExtraCondensedMedium-italic.fntdata"/><Relationship Id="rId47" Type="http://schemas.openxmlformats.org/officeDocument/2006/relationships/font" Target="fonts/FiraSansExtraCondensedMedium-bold.fntdata"/><Relationship Id="rId49" Type="http://schemas.openxmlformats.org/officeDocument/2006/relationships/font" Target="fonts/FiraSansExtraCondensedMedium-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TajawalMedium-bold.fntdata"/><Relationship Id="rId50" Type="http://schemas.openxmlformats.org/officeDocument/2006/relationships/font" Target="fonts/TajawalMedium-regular.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fr-F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7" name="Google Shape;15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5" name="Google Shape;195;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8" name="Google Shape;218;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9" name="Google Shape;22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0" name="Google Shape;240;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4" name="Google Shape;54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7" name="Google Shape;57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3" name="Google Shape;59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9" name="Google Shape;60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1" name="Google Shape;64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7" name="Google Shape;65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3" name="Google Shape;67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9" name="Google Shape;68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2" name="Shape 702"/>
        <p:cNvGrpSpPr/>
        <p:nvPr/>
      </p:nvGrpSpPr>
      <p:grpSpPr>
        <a:xfrm>
          <a:off x="0" y="0"/>
          <a:ext cx="0" cy="0"/>
          <a:chOff x="0" y="0"/>
          <a:chExt cx="0" cy="0"/>
        </a:xfrm>
      </p:grpSpPr>
      <p:sp>
        <p:nvSpPr>
          <p:cNvPr id="703" name="Google Shape;703;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4" name="Google Shape;704;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9" name="Google Shape;719;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0"/>
          <p:cNvSpPr/>
          <p:nvPr>
            <p:ph idx="2" type="pic"/>
          </p:nvPr>
        </p:nvSpPr>
        <p:spPr>
          <a:xfrm>
            <a:off x="5183188" y="987425"/>
            <a:ext cx="6172200" cy="4873625"/>
          </a:xfrm>
          <a:prstGeom prst="rect">
            <a:avLst/>
          </a:prstGeom>
          <a:noFill/>
          <a:ln>
            <a:noFill/>
          </a:ln>
        </p:spPr>
      </p:sp>
      <p:sp>
        <p:nvSpPr>
          <p:cNvPr id="68" name="Google Shape;68;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r-F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1.png"/><Relationship Id="rId5" Type="http://schemas.openxmlformats.org/officeDocument/2006/relationships/image" Target="../media/image4.png"/><Relationship Id="rId6" Type="http://schemas.openxmlformats.org/officeDocument/2006/relationships/image" Target="../media/image1.png"/><Relationship Id="rId7"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0.png"/><Relationship Id="rId5" Type="http://schemas.openxmlformats.org/officeDocument/2006/relationships/image" Target="../media/image9.png"/><Relationship Id="rId6" Type="http://schemas.openxmlformats.org/officeDocument/2006/relationships/image" Target="../media/image13.png"/><Relationship Id="rId7" Type="http://schemas.openxmlformats.org/officeDocument/2006/relationships/image" Target="../media/image6.png"/><Relationship Id="rId8"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4.png"/><Relationship Id="rId4" Type="http://schemas.openxmlformats.org/officeDocument/2006/relationships/image" Target="../media/image7.png"/><Relationship Id="rId9" Type="http://schemas.openxmlformats.org/officeDocument/2006/relationships/image" Target="../media/image12.jpg"/><Relationship Id="rId5" Type="http://schemas.openxmlformats.org/officeDocument/2006/relationships/image" Target="../media/image9.png"/><Relationship Id="rId6" Type="http://schemas.openxmlformats.org/officeDocument/2006/relationships/image" Target="../media/image13.png"/><Relationship Id="rId7" Type="http://schemas.openxmlformats.org/officeDocument/2006/relationships/image" Target="../media/image6.png"/><Relationship Id="rId8"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0.png"/><Relationship Id="rId5" Type="http://schemas.openxmlformats.org/officeDocument/2006/relationships/image" Target="../media/image9.png"/><Relationship Id="rId6" Type="http://schemas.openxmlformats.org/officeDocument/2006/relationships/image" Target="../media/image13.png"/><Relationship Id="rId7" Type="http://schemas.openxmlformats.org/officeDocument/2006/relationships/image" Target="../media/image6.png"/><Relationship Id="rId8"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19.png"/><Relationship Id="rId6"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1.png"/><Relationship Id="rId4" Type="http://schemas.openxmlformats.org/officeDocument/2006/relationships/image" Target="../media/image6.png"/><Relationship Id="rId5" Type="http://schemas.openxmlformats.org/officeDocument/2006/relationships/image" Target="../media/image22.png"/><Relationship Id="rId6" Type="http://schemas.openxmlformats.org/officeDocument/2006/relationships/image" Target="../media/image2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1.png"/><Relationship Id="rId4" Type="http://schemas.openxmlformats.org/officeDocument/2006/relationships/image" Target="../media/image6.png"/><Relationship Id="rId5" Type="http://schemas.openxmlformats.org/officeDocument/2006/relationships/image" Target="../media/image22.png"/><Relationship Id="rId6"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1.png"/><Relationship Id="rId4" Type="http://schemas.openxmlformats.org/officeDocument/2006/relationships/image" Target="../media/image6.png"/><Relationship Id="rId5" Type="http://schemas.openxmlformats.org/officeDocument/2006/relationships/image" Target="../media/image22.png"/><Relationship Id="rId6"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1.png"/><Relationship Id="rId4" Type="http://schemas.openxmlformats.org/officeDocument/2006/relationships/image" Target="../media/image6.png"/><Relationship Id="rId5" Type="http://schemas.openxmlformats.org/officeDocument/2006/relationships/image" Target="../media/image22.png"/><Relationship Id="rId6"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1.png"/><Relationship Id="rId4" Type="http://schemas.openxmlformats.org/officeDocument/2006/relationships/image" Target="../media/image6.png"/><Relationship Id="rId5" Type="http://schemas.openxmlformats.org/officeDocument/2006/relationships/image" Target="../media/image22.png"/><Relationship Id="rId6"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9.png"/><Relationship Id="rId10" Type="http://schemas.openxmlformats.org/officeDocument/2006/relationships/image" Target="../media/image24.gif"/><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9.png"/><Relationship Id="rId10" Type="http://schemas.openxmlformats.org/officeDocument/2006/relationships/image" Target="../media/image27.jp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9.png"/><Relationship Id="rId10" Type="http://schemas.openxmlformats.org/officeDocument/2006/relationships/image" Target="../media/image24.gif"/><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image" Target="../media/image9.png"/><Relationship Id="rId10" Type="http://schemas.openxmlformats.org/officeDocument/2006/relationships/image" Target="../media/image28.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7.png"/><Relationship Id="rId4" Type="http://schemas.openxmlformats.org/officeDocument/2006/relationships/image" Target="../media/image9.png"/><Relationship Id="rId10" Type="http://schemas.openxmlformats.org/officeDocument/2006/relationships/image" Target="../media/image2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image" Target="../media/image9.png"/><Relationship Id="rId10" Type="http://schemas.openxmlformats.org/officeDocument/2006/relationships/image" Target="../media/image24.gif"/><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9.png"/><Relationship Id="rId4" Type="http://schemas.openxmlformats.org/officeDocument/2006/relationships/image" Target="../media/image13.png"/><Relationship Id="rId5" Type="http://schemas.openxmlformats.org/officeDocument/2006/relationships/image" Target="../media/image6.png"/><Relationship Id="rId6" Type="http://schemas.openxmlformats.org/officeDocument/2006/relationships/image" Target="../media/image5.png"/><Relationship Id="rId7" Type="http://schemas.openxmlformats.org/officeDocument/2006/relationships/image" Target="../media/image10.png"/><Relationship Id="rId8"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5.png"/><Relationship Id="rId8" Type="http://schemas.openxmlformats.org/officeDocument/2006/relationships/image" Target="../media/image1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9.png"/><Relationship Id="rId4" Type="http://schemas.openxmlformats.org/officeDocument/2006/relationships/image" Target="../media/image13.png"/><Relationship Id="rId10" Type="http://schemas.openxmlformats.org/officeDocument/2006/relationships/image" Target="../media/image7.png"/><Relationship Id="rId9" Type="http://schemas.openxmlformats.org/officeDocument/2006/relationships/image" Target="../media/image30.jpg"/><Relationship Id="rId5" Type="http://schemas.openxmlformats.org/officeDocument/2006/relationships/image" Target="../media/image6.png"/><Relationship Id="rId6" Type="http://schemas.openxmlformats.org/officeDocument/2006/relationships/image" Target="../media/image5.png"/><Relationship Id="rId7" Type="http://schemas.openxmlformats.org/officeDocument/2006/relationships/image" Target="../media/image10.png"/><Relationship Id="rId8"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fr-FR"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fr-FR"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fr-FR"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fr-FR"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096260"/>
            <a:ext cx="5207000" cy="22453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chemeClr val="lt1"/>
                </a:solidFill>
                <a:latin typeface="Tajawal Medium"/>
                <a:ea typeface="Tajawal Medium"/>
                <a:cs typeface="Tajawal Medium"/>
                <a:sym typeface="Tajawal Medium"/>
              </a:rPr>
              <a:t>Lecture 02</a:t>
            </a:r>
            <a:r>
              <a:rPr lang="fr-FR" sz="2800">
                <a:solidFill>
                  <a:schemeClr val="lt1"/>
                </a:solidFill>
                <a:latin typeface="Tajawal Medium"/>
                <a:ea typeface="Tajawal Medium"/>
                <a:cs typeface="Tajawal Medium"/>
                <a:sym typeface="Tajawal Medium"/>
              </a:rPr>
              <a:t>: </a:t>
            </a:r>
            <a:r>
              <a:rPr b="1" lang="fr-FR" sz="2400" u="sng">
                <a:solidFill>
                  <a:srgbClr val="FEE599"/>
                </a:solidFill>
                <a:latin typeface="Tajawal Medium"/>
                <a:ea typeface="Tajawal Medium"/>
                <a:cs typeface="Tajawal Medium"/>
                <a:sym typeface="Tajawal Medium"/>
              </a:rPr>
              <a:t>Part(1)</a:t>
            </a:r>
            <a:endParaRPr b="1" sz="2800">
              <a:solidFill>
                <a:srgbClr val="FFC000"/>
              </a:solidFill>
              <a:latin typeface="Tajawal Medium"/>
              <a:ea typeface="Tajawal Medium"/>
              <a:cs typeface="Tajawal Medium"/>
              <a:sym typeface="Tajawal Medium"/>
            </a:endParaRPr>
          </a:p>
          <a:p>
            <a:pPr indent="0" lvl="0" marL="0" marR="0" rtl="0" algn="ctr">
              <a:spcBef>
                <a:spcPts val="0"/>
              </a:spcBef>
              <a:spcAft>
                <a:spcPts val="0"/>
              </a:spcAft>
              <a:buNone/>
            </a:pPr>
            <a:r>
              <a:rPr lang="fr-FR" sz="2800">
                <a:solidFill>
                  <a:srgbClr val="FF0000"/>
                </a:solidFill>
                <a:latin typeface="Tajawal Medium"/>
                <a:ea typeface="Tajawal Medium"/>
                <a:cs typeface="Tajawal Medium"/>
                <a:sym typeface="Tajawal Medium"/>
              </a:rPr>
              <a:t> Norms, standards and management </a:t>
            </a:r>
            <a:endParaRPr/>
          </a:p>
          <a:p>
            <a:pPr indent="0" lvl="0" marL="0" marR="0" rtl="0" algn="ctr">
              <a:spcBef>
                <a:spcPts val="0"/>
              </a:spcBef>
              <a:spcAft>
                <a:spcPts val="0"/>
              </a:spcAft>
              <a:buNone/>
            </a:pPr>
            <a:r>
              <a:rPr lang="fr-FR" sz="2800">
                <a:solidFill>
                  <a:srgbClr val="FF0000"/>
                </a:solidFill>
                <a:latin typeface="Tajawal Medium"/>
                <a:ea typeface="Tajawal Medium"/>
                <a:cs typeface="Tajawal Medium"/>
                <a:sym typeface="Tajawal Medium"/>
              </a:rPr>
              <a:t>for monitoring and evaluation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110" name="Google Shape;110;p2"/>
          <p:cNvSpPr txBox="1"/>
          <p:nvPr/>
        </p:nvSpPr>
        <p:spPr>
          <a:xfrm>
            <a:off x="2504327" y="543490"/>
            <a:ext cx="393382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General Introduction</a:t>
            </a:r>
            <a:endParaRPr/>
          </a:p>
        </p:txBody>
      </p:sp>
      <p:sp>
        <p:nvSpPr>
          <p:cNvPr id="111" name="Google Shape;111;p2"/>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12" name="Google Shape;112;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2"/>
          <p:cNvSpPr txBox="1"/>
          <p:nvPr/>
        </p:nvSpPr>
        <p:spPr>
          <a:xfrm>
            <a:off x="3454400" y="2959735"/>
            <a:ext cx="2648585" cy="24301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chemeClr val="dk1"/>
                </a:solidFill>
                <a:latin typeface="Calibri"/>
                <a:ea typeface="Calibri"/>
                <a:cs typeface="Calibri"/>
                <a:sym typeface="Calibri"/>
              </a:rPr>
              <a:t>«</a:t>
            </a:r>
            <a:r>
              <a:rPr b="1" lang="fr-FR" sz="2800">
                <a:solidFill>
                  <a:schemeClr val="dk1"/>
                </a:solidFill>
                <a:latin typeface="Times New Roman"/>
                <a:ea typeface="Times New Roman"/>
                <a:cs typeface="Times New Roman"/>
                <a:sym typeface="Times New Roman"/>
              </a:rPr>
              <a:t>The future was created to be changed» Paolo Coelho</a:t>
            </a:r>
            <a:endParaRPr/>
          </a:p>
          <a:p>
            <a:pPr indent="0" lvl="0" marL="0" marR="0" rtl="0" algn="ctr">
              <a:spcBef>
                <a:spcPts val="0"/>
              </a:spcBef>
              <a:spcAft>
                <a:spcPts val="0"/>
              </a:spcAft>
              <a:buNone/>
            </a:pPr>
            <a:r>
              <a:t/>
            </a:r>
            <a:endParaRPr i="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000">
              <a:solidFill>
                <a:schemeClr val="dk1"/>
              </a:solidFill>
              <a:latin typeface="Times New Roman"/>
              <a:ea typeface="Times New Roman"/>
              <a:cs typeface="Times New Roman"/>
              <a:sym typeface="Times New Roman"/>
            </a:endParaRPr>
          </a:p>
        </p:txBody>
      </p:sp>
      <p:sp>
        <p:nvSpPr>
          <p:cNvPr id="114" name="Google Shape;114;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15" name="Google Shape;1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3"/>
          <p:cNvPicPr preferRelativeResize="0"/>
          <p:nvPr/>
        </p:nvPicPr>
        <p:blipFill rotWithShape="1">
          <a:blip r:embed="rId3">
            <a:alphaModFix/>
          </a:blip>
          <a:srcRect b="0" l="0" r="0" t="0"/>
          <a:stretch/>
        </p:blipFill>
        <p:spPr>
          <a:xfrm>
            <a:off x="523875" y="397510"/>
            <a:ext cx="7933690" cy="840740"/>
          </a:xfrm>
          <a:prstGeom prst="rect">
            <a:avLst/>
          </a:prstGeom>
          <a:noFill/>
          <a:ln>
            <a:noFill/>
          </a:ln>
        </p:spPr>
      </p:pic>
      <p:sp>
        <p:nvSpPr>
          <p:cNvPr id="121" name="Google Shape;121;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 name="Google Shape;122;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 name="Google Shape;123;p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24" name="Google Shape;124;p3"/>
          <p:cNvPicPr preferRelativeResize="0"/>
          <p:nvPr/>
        </p:nvPicPr>
        <p:blipFill rotWithShape="1">
          <a:blip r:embed="rId4">
            <a:alphaModFix/>
          </a:blip>
          <a:srcRect b="0" l="0" r="0" t="0"/>
          <a:stretch/>
        </p:blipFill>
        <p:spPr>
          <a:xfrm>
            <a:off x="82145" y="5742659"/>
            <a:ext cx="1222425" cy="1096206"/>
          </a:xfrm>
          <a:prstGeom prst="rect">
            <a:avLst/>
          </a:prstGeom>
          <a:noFill/>
          <a:ln>
            <a:noFill/>
          </a:ln>
        </p:spPr>
      </p:pic>
      <p:pic>
        <p:nvPicPr>
          <p:cNvPr id="125" name="Google Shape;125;p3"/>
          <p:cNvPicPr preferRelativeResize="0"/>
          <p:nvPr/>
        </p:nvPicPr>
        <p:blipFill rotWithShape="1">
          <a:blip r:embed="rId5">
            <a:alphaModFix/>
          </a:blip>
          <a:srcRect b="0" l="0" r="0" t="0"/>
          <a:stretch/>
        </p:blipFill>
        <p:spPr>
          <a:xfrm>
            <a:off x="2440788" y="6416604"/>
            <a:ext cx="9902229" cy="204838"/>
          </a:xfrm>
          <a:prstGeom prst="rect">
            <a:avLst/>
          </a:prstGeom>
          <a:noFill/>
          <a:ln>
            <a:noFill/>
          </a:ln>
        </p:spPr>
      </p:pic>
      <p:pic>
        <p:nvPicPr>
          <p:cNvPr id="126" name="Google Shape;126;p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27" name="Google Shape;127;p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28" name="Google Shape;128;p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29" name="Google Shape;129;p3"/>
          <p:cNvSpPr txBox="1"/>
          <p:nvPr/>
        </p:nvSpPr>
        <p:spPr>
          <a:xfrm>
            <a:off x="52657" y="35356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30" name="Google Shape;130;p3"/>
          <p:cNvSpPr txBox="1"/>
          <p:nvPr/>
        </p:nvSpPr>
        <p:spPr>
          <a:xfrm>
            <a:off x="752475" y="1504315"/>
            <a:ext cx="6598920" cy="1198880"/>
          </a:xfrm>
          <a:prstGeom prst="rect">
            <a:avLst/>
          </a:prstGeom>
          <a:noFill/>
          <a:ln>
            <a:noFill/>
          </a:ln>
        </p:spPr>
        <p:txBody>
          <a:bodyPr anchorCtr="0" anchor="t" bIns="45700" lIns="91425" spcFirstLastPara="1" rIns="91425" wrap="square" tIns="45700">
            <a:spAutoFit/>
          </a:bodyPr>
          <a:lstStyle/>
          <a:p>
            <a:pPr indent="-190500" lvl="0" marL="342900" marR="0" rtl="0" algn="ctr">
              <a:lnSpc>
                <a:spcPct val="15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339725" y="1604645"/>
            <a:ext cx="8171815" cy="489267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By the end of this session, the participants will be able to:</a:t>
            </a:r>
            <a:endParaRPr/>
          </a:p>
          <a:p>
            <a:pPr indent="0" lvl="0" marL="0" marR="0" rtl="0" algn="just">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Understand </a:t>
            </a:r>
            <a:r>
              <a:rPr b="1" lang="fr-FR" sz="2400">
                <a:solidFill>
                  <a:schemeClr val="dk1"/>
                </a:solidFill>
                <a:highlight>
                  <a:srgbClr val="FFFF00"/>
                </a:highlight>
                <a:latin typeface="Times New Roman"/>
                <a:ea typeface="Times New Roman"/>
                <a:cs typeface="Times New Roman"/>
                <a:sym typeface="Times New Roman"/>
              </a:rPr>
              <a:t>conceptual frameworks,</a:t>
            </a:r>
            <a:r>
              <a:rPr b="1" lang="fr-FR" sz="2400">
                <a:solidFill>
                  <a:schemeClr val="dk1"/>
                </a:solidFill>
                <a:latin typeface="Times New Roman"/>
                <a:ea typeface="Times New Roman"/>
                <a:cs typeface="Times New Roman"/>
                <a:sym typeface="Times New Roman"/>
              </a:rPr>
              <a:t> </a:t>
            </a:r>
            <a:r>
              <a:rPr b="1" lang="fr-FR" sz="2400">
                <a:solidFill>
                  <a:schemeClr val="dk1"/>
                </a:solidFill>
                <a:highlight>
                  <a:srgbClr val="FFFF00"/>
                </a:highlight>
                <a:latin typeface="Times New Roman"/>
                <a:ea typeface="Times New Roman"/>
                <a:cs typeface="Times New Roman"/>
                <a:sym typeface="Times New Roman"/>
              </a:rPr>
              <a:t>principles, and guideline</a:t>
            </a:r>
            <a:r>
              <a:rPr b="1" lang="fr-FR" sz="2400">
                <a:solidFill>
                  <a:schemeClr val="dk1"/>
                </a:solidFill>
                <a:latin typeface="Times New Roman"/>
                <a:ea typeface="Times New Roman"/>
                <a:cs typeface="Times New Roman"/>
                <a:sym typeface="Times New Roman"/>
              </a:rPr>
              <a:t>s necessary for the effective design and operation of project monitoring and evaluation systems,</a:t>
            </a:r>
            <a:endParaRPr/>
          </a:p>
          <a:p>
            <a:pPr indent="0" lvl="0" marL="0" marR="0" rtl="0" algn="just">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To highlight </a:t>
            </a:r>
            <a:r>
              <a:rPr b="1" lang="fr-FR" sz="2400">
                <a:solidFill>
                  <a:schemeClr val="dk1"/>
                </a:solidFill>
                <a:highlight>
                  <a:srgbClr val="00FF00"/>
                </a:highlight>
                <a:latin typeface="Times New Roman"/>
                <a:ea typeface="Times New Roman"/>
                <a:cs typeface="Times New Roman"/>
                <a:sym typeface="Times New Roman"/>
              </a:rPr>
              <a:t>results-based monitoring and evaluation</a:t>
            </a:r>
            <a:r>
              <a:rPr b="1" lang="fr-FR" sz="2400">
                <a:solidFill>
                  <a:schemeClr val="dk1"/>
                </a:solidFill>
                <a:latin typeface="Times New Roman"/>
                <a:ea typeface="Times New Roman"/>
                <a:cs typeface="Times New Roman"/>
                <a:sym typeface="Times New Roman"/>
              </a:rPr>
              <a:t> and the </a:t>
            </a:r>
            <a:r>
              <a:rPr b="1" lang="fr-FR" sz="2400">
                <a:solidFill>
                  <a:schemeClr val="dk1"/>
                </a:solidFill>
                <a:highlight>
                  <a:srgbClr val="00FF00"/>
                </a:highlight>
                <a:latin typeface="Times New Roman"/>
                <a:ea typeface="Times New Roman"/>
                <a:cs typeface="Times New Roman"/>
                <a:sym typeface="Times New Roman"/>
              </a:rPr>
              <a:t>key steps for implementation</a:t>
            </a:r>
            <a:r>
              <a:rPr b="1" lang="fr-FR" sz="24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To set out the</a:t>
            </a:r>
            <a:r>
              <a:rPr b="1" lang="fr-FR" sz="2400">
                <a:solidFill>
                  <a:schemeClr val="dk1"/>
                </a:solidFill>
                <a:highlight>
                  <a:srgbClr val="00FFFF"/>
                </a:highlight>
                <a:latin typeface="Times New Roman"/>
                <a:ea typeface="Times New Roman"/>
                <a:cs typeface="Times New Roman"/>
                <a:sym typeface="Times New Roman"/>
              </a:rPr>
              <a:t> key principles for developing indicators</a:t>
            </a:r>
            <a:r>
              <a:rPr b="1" lang="fr-FR" sz="2400">
                <a:solidFill>
                  <a:schemeClr val="dk1"/>
                </a:solidFill>
                <a:latin typeface="Times New Roman"/>
                <a:ea typeface="Times New Roman"/>
                <a:cs typeface="Times New Roman"/>
                <a:sym typeface="Times New Roman"/>
              </a:rPr>
              <a:t>.</a:t>
            </a:r>
            <a:endParaRPr/>
          </a:p>
          <a:p>
            <a:pPr indent="-342900" lvl="0" marL="342900" marR="0" rtl="0" algn="just">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Understand what </a:t>
            </a:r>
            <a:r>
              <a:rPr b="1" lang="fr-FR" sz="2400">
                <a:solidFill>
                  <a:schemeClr val="dk1"/>
                </a:solidFill>
                <a:highlight>
                  <a:srgbClr val="FF00FF"/>
                </a:highlight>
                <a:latin typeface="Times New Roman"/>
                <a:ea typeface="Times New Roman"/>
                <a:cs typeface="Times New Roman"/>
                <a:sym typeface="Times New Roman"/>
              </a:rPr>
              <a:t>elements are essential to successful M&amp;E</a:t>
            </a:r>
            <a:r>
              <a:rPr b="1" lang="fr-FR" sz="2400">
                <a:solidFill>
                  <a:schemeClr val="dk1"/>
                </a:solidFill>
                <a:latin typeface="Times New Roman"/>
                <a:ea typeface="Times New Roman"/>
                <a:cs typeface="Times New Roman"/>
                <a:sym typeface="Times New Roman"/>
              </a:rPr>
              <a:t>, and what must be avoided.</a:t>
            </a:r>
            <a:endParaRPr/>
          </a:p>
          <a:p>
            <a:pPr indent="-190500" lvl="0" marL="342900" marR="0" rtl="0" algn="just">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pic>
        <p:nvPicPr>
          <p:cNvPr descr="jeu-flechettes-3d-pour-cible-fleche-bullseye_23-2148938923" id="132" name="Google Shape;132;p3"/>
          <p:cNvPicPr preferRelativeResize="0"/>
          <p:nvPr/>
        </p:nvPicPr>
        <p:blipFill rotWithShape="1">
          <a:blip r:embed="rId9">
            <a:alphaModFix/>
          </a:blip>
          <a:srcRect b="0" l="0" r="0" t="0"/>
          <a:stretch/>
        </p:blipFill>
        <p:spPr>
          <a:xfrm>
            <a:off x="8707120" y="1819275"/>
            <a:ext cx="3219450" cy="3219450"/>
          </a:xfrm>
          <a:prstGeom prst="rect">
            <a:avLst/>
          </a:prstGeom>
          <a:noFill/>
          <a:ln>
            <a:noFill/>
          </a:ln>
        </p:spPr>
      </p:pic>
      <p:sp>
        <p:nvSpPr>
          <p:cNvPr id="133" name="Google Shape;133;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34" name="Google Shape;134;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35" name="Google Shape;135;p3"/>
          <p:cNvSpPr txBox="1"/>
          <p:nvPr/>
        </p:nvSpPr>
        <p:spPr>
          <a:xfrm>
            <a:off x="2529410" y="543490"/>
            <a:ext cx="513969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E4444"/>
                </a:solidFill>
                <a:latin typeface="Times New Roman"/>
                <a:ea typeface="Times New Roman"/>
                <a:cs typeface="Times New Roman"/>
                <a:sym typeface="Times New Roman"/>
              </a:rPr>
              <a:t>S</a:t>
            </a:r>
            <a:r>
              <a:rPr lang="fr-FR" sz="2800">
                <a:solidFill>
                  <a:srgbClr val="FF9518"/>
                </a:solidFill>
                <a:latin typeface="Tajawal Medium"/>
                <a:ea typeface="Tajawal Medium"/>
                <a:cs typeface="Tajawal Medium"/>
                <a:sym typeface="Tajawal Medium"/>
              </a:rPr>
              <a:t>ession Learning Outcomes</a:t>
            </a:r>
            <a:r>
              <a:rPr b="1" lang="fr-FR" sz="2800">
                <a:solidFill>
                  <a:srgbClr val="FE4444"/>
                </a:solidFill>
                <a:latin typeface="Times New Roman"/>
                <a:ea typeface="Times New Roman"/>
                <a:cs typeface="Times New Roman"/>
                <a:sym typeface="Times New Roman"/>
              </a:rPr>
              <a:t>:</a:t>
            </a:r>
            <a:endParaRPr b="1" sz="2800">
              <a:solidFill>
                <a:srgbClr val="FE444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id="140" name="Google Shape;140;p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41" name="Google Shape;141;p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 name="Google Shape;142;p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 name="Google Shape;143;p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44" name="Google Shape;144;p4"/>
          <p:cNvPicPr preferRelativeResize="0"/>
          <p:nvPr/>
        </p:nvPicPr>
        <p:blipFill rotWithShape="1">
          <a:blip r:embed="rId4">
            <a:alphaModFix/>
          </a:blip>
          <a:srcRect b="0" l="0" r="0" t="0"/>
          <a:stretch/>
        </p:blipFill>
        <p:spPr>
          <a:xfrm>
            <a:off x="23725" y="5669634"/>
            <a:ext cx="1222425" cy="1096206"/>
          </a:xfrm>
          <a:prstGeom prst="rect">
            <a:avLst/>
          </a:prstGeom>
          <a:noFill/>
          <a:ln>
            <a:noFill/>
          </a:ln>
        </p:spPr>
      </p:pic>
      <p:pic>
        <p:nvPicPr>
          <p:cNvPr id="145" name="Google Shape;145;p4"/>
          <p:cNvPicPr preferRelativeResize="0"/>
          <p:nvPr/>
        </p:nvPicPr>
        <p:blipFill rotWithShape="1">
          <a:blip r:embed="rId5">
            <a:alphaModFix/>
          </a:blip>
          <a:srcRect b="0" l="0" r="0" t="0"/>
          <a:stretch/>
        </p:blipFill>
        <p:spPr>
          <a:xfrm>
            <a:off x="2019783" y="6478834"/>
            <a:ext cx="9902229" cy="204838"/>
          </a:xfrm>
          <a:prstGeom prst="rect">
            <a:avLst/>
          </a:prstGeom>
          <a:noFill/>
          <a:ln>
            <a:noFill/>
          </a:ln>
        </p:spPr>
      </p:pic>
      <p:pic>
        <p:nvPicPr>
          <p:cNvPr id="146" name="Google Shape;146;p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47" name="Google Shape;147;p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48" name="Google Shape;148;p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49" name="Google Shape;149;p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150" name="Google Shape;150;p4"/>
          <p:cNvSpPr txBox="1"/>
          <p:nvPr/>
        </p:nvSpPr>
        <p:spPr>
          <a:xfrm>
            <a:off x="3144725" y="543490"/>
            <a:ext cx="2653030"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sz="2800">
              <a:solidFill>
                <a:srgbClr val="FF9518"/>
              </a:solidFill>
              <a:latin typeface="Tajawal Medium"/>
              <a:ea typeface="Tajawal Medium"/>
              <a:cs typeface="Tajawal Medium"/>
              <a:sym typeface="Tajawal Medium"/>
            </a:endParaRPr>
          </a:p>
        </p:txBody>
      </p:sp>
      <p:sp>
        <p:nvSpPr>
          <p:cNvPr id="151" name="Google Shape;151;p4"/>
          <p:cNvSpPr txBox="1"/>
          <p:nvPr/>
        </p:nvSpPr>
        <p:spPr>
          <a:xfrm>
            <a:off x="52657" y="49961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52" name="Google Shape;15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53" name="Google Shape;15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54" name="Google Shape;154;p4"/>
          <p:cNvSpPr txBox="1"/>
          <p:nvPr/>
        </p:nvSpPr>
        <p:spPr>
          <a:xfrm>
            <a:off x="523875" y="1542415"/>
            <a:ext cx="7869555" cy="4921885"/>
          </a:xfrm>
          <a:prstGeom prst="rect">
            <a:avLst/>
          </a:prstGeom>
          <a:noFill/>
          <a:ln>
            <a:noFill/>
          </a:ln>
        </p:spPr>
        <p:txBody>
          <a:bodyPr anchorCtr="0" anchor="t" bIns="45700" lIns="91425" spcFirstLastPara="1" rIns="91425" wrap="square" tIns="45700">
            <a:spAutoFit/>
          </a:bodyPr>
          <a:lstStyle/>
          <a:p>
            <a:pPr indent="-457835" lvl="0" marL="457835" marR="0" rtl="0" algn="ctr">
              <a:lnSpc>
                <a:spcPct val="110000"/>
              </a:lnSpc>
              <a:spcBef>
                <a:spcPts val="0"/>
              </a:spcBef>
              <a:spcAft>
                <a:spcPts val="0"/>
              </a:spcAft>
              <a:buNone/>
            </a:pPr>
            <a:r>
              <a:rPr b="1" lang="fr-FR" sz="2800">
                <a:solidFill>
                  <a:srgbClr val="14CD68"/>
                </a:solidFill>
                <a:latin typeface="Times New Roman"/>
                <a:ea typeface="Times New Roman"/>
                <a:cs typeface="Times New Roman"/>
                <a:sym typeface="Times New Roman"/>
              </a:rPr>
              <a:t>1.  small reminder...</a:t>
            </a:r>
            <a:endParaRPr b="1" sz="2800">
              <a:solidFill>
                <a:srgbClr val="14CD68"/>
              </a:solidFill>
              <a:latin typeface="Times New Roman"/>
              <a:ea typeface="Times New Roman"/>
              <a:cs typeface="Times New Roman"/>
              <a:sym typeface="Times New Roman"/>
            </a:endParaRPr>
          </a:p>
          <a:p>
            <a:pPr indent="-457835" lvl="0" marL="457835" marR="0" rtl="0" algn="ctr">
              <a:lnSpc>
                <a:spcPct val="120000"/>
              </a:lnSpc>
              <a:spcBef>
                <a:spcPts val="0"/>
              </a:spcBef>
              <a:spcAft>
                <a:spcPts val="0"/>
              </a:spcAft>
              <a:buNone/>
            </a:pPr>
            <a:r>
              <a:rPr b="1" lang="fr-FR" sz="2400">
                <a:solidFill>
                  <a:srgbClr val="E30000"/>
                </a:solidFill>
                <a:latin typeface="Times New Roman"/>
                <a:ea typeface="Times New Roman"/>
                <a:cs typeface="Times New Roman"/>
                <a:sym typeface="Times New Roman"/>
              </a:rPr>
              <a:t>What is M&amp;E?</a:t>
            </a:r>
            <a:endParaRPr/>
          </a:p>
          <a:p>
            <a:pPr indent="-457835" lvl="0" marL="457835" marR="0" rtl="0" algn="ctr">
              <a:lnSpc>
                <a:spcPct val="12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chemeClr val="dk1"/>
              </a:buClr>
              <a:buSzPts val="2000"/>
              <a:buFont typeface="Noto Sans Symbols"/>
              <a:buChar char="⮚"/>
            </a:pPr>
            <a:r>
              <a:rPr b="0" lang="fr-FR" sz="2000">
                <a:solidFill>
                  <a:schemeClr val="dk1"/>
                </a:solidFill>
                <a:latin typeface="Times New Roman"/>
                <a:ea typeface="Times New Roman"/>
                <a:cs typeface="Times New Roman"/>
                <a:sym typeface="Times New Roman"/>
              </a:rPr>
              <a:t>    </a:t>
            </a:r>
            <a:r>
              <a:rPr b="0" lang="fr-FR" sz="2400">
                <a:solidFill>
                  <a:schemeClr val="dk1"/>
                </a:solidFill>
                <a:latin typeface="Times New Roman"/>
                <a:ea typeface="Times New Roman"/>
                <a:cs typeface="Times New Roman"/>
                <a:sym typeface="Times New Roman"/>
              </a:rPr>
              <a:t>    </a:t>
            </a:r>
            <a:r>
              <a:rPr b="1" lang="fr-FR" sz="2400">
                <a:solidFill>
                  <a:schemeClr val="dk1"/>
                </a:solidFill>
                <a:latin typeface="Times New Roman"/>
                <a:ea typeface="Times New Roman"/>
                <a:cs typeface="Times New Roman"/>
                <a:sym typeface="Times New Roman"/>
              </a:rPr>
              <a:t>M&amp;E is </a:t>
            </a:r>
            <a:r>
              <a:rPr b="1" lang="fr-FR" sz="2400" u="sng">
                <a:solidFill>
                  <a:schemeClr val="dk1"/>
                </a:solidFill>
                <a:latin typeface="Times New Roman"/>
                <a:ea typeface="Times New Roman"/>
                <a:cs typeface="Times New Roman"/>
                <a:sym typeface="Times New Roman"/>
              </a:rPr>
              <a:t>a process of continual gathering of information and assessment</a:t>
            </a:r>
            <a:r>
              <a:rPr b="1" lang="fr-FR" sz="2400">
                <a:solidFill>
                  <a:schemeClr val="dk1"/>
                </a:solidFill>
                <a:latin typeface="Times New Roman"/>
                <a:ea typeface="Times New Roman"/>
                <a:cs typeface="Times New Roman"/>
                <a:sym typeface="Times New Roman"/>
              </a:rPr>
              <a:t> of it in order to determine whether progress is being made towards pre-specified goals and objectives, and to highlight whether there are any unintended (positive or negative) effects from a project and its activities. It is an integral part of the project cycle and of good management practice.</a:t>
            </a:r>
            <a:endParaRPr/>
          </a:p>
          <a:p>
            <a:pPr indent="0" lvl="0" marL="0" marR="0" rtl="0" algn="just">
              <a:lnSpc>
                <a:spcPct val="12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id="159" name="Google Shape;159;p5"/>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60" name="Google Shape;160;p5"/>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61" name="Google Shape;161;p5"/>
          <p:cNvPicPr preferRelativeResize="0"/>
          <p:nvPr/>
        </p:nvPicPr>
        <p:blipFill rotWithShape="1">
          <a:blip r:embed="rId5">
            <a:alphaModFix/>
          </a:blip>
          <a:srcRect b="0" l="0" r="0" t="0"/>
          <a:stretch/>
        </p:blipFill>
        <p:spPr>
          <a:xfrm>
            <a:off x="9575165" y="367030"/>
            <a:ext cx="2347595" cy="5882005"/>
          </a:xfrm>
          <a:prstGeom prst="rect">
            <a:avLst/>
          </a:prstGeom>
          <a:noFill/>
          <a:ln>
            <a:noFill/>
          </a:ln>
        </p:spPr>
      </p:pic>
      <p:pic>
        <p:nvPicPr>
          <p:cNvPr id="162" name="Google Shape;162;p5"/>
          <p:cNvPicPr preferRelativeResize="0"/>
          <p:nvPr/>
        </p:nvPicPr>
        <p:blipFill rotWithShape="1">
          <a:blip r:embed="rId6">
            <a:alphaModFix/>
          </a:blip>
          <a:srcRect b="0" l="0" r="0" t="0"/>
          <a:stretch/>
        </p:blipFill>
        <p:spPr>
          <a:xfrm>
            <a:off x="-107950" y="-102235"/>
            <a:ext cx="9683115" cy="1610360"/>
          </a:xfrm>
          <a:prstGeom prst="rect">
            <a:avLst/>
          </a:prstGeom>
          <a:noFill/>
          <a:ln>
            <a:noFill/>
          </a:ln>
        </p:spPr>
      </p:pic>
      <p:sp>
        <p:nvSpPr>
          <p:cNvPr id="163" name="Google Shape;163;p5"/>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64" name="Google Shape;16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65" name="Google Shape;165;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66" name="Google Shape;166;p5"/>
          <p:cNvSpPr txBox="1"/>
          <p:nvPr/>
        </p:nvSpPr>
        <p:spPr>
          <a:xfrm>
            <a:off x="681355" y="1743075"/>
            <a:ext cx="7929245" cy="668147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40000"/>
              </a:lnSpc>
              <a:spcBef>
                <a:spcPts val="0"/>
              </a:spcBef>
              <a:spcAft>
                <a:spcPts val="0"/>
              </a:spcAft>
              <a:buClr>
                <a:srgbClr val="C00000"/>
              </a:buClr>
              <a:buSzPts val="2400"/>
              <a:buFont typeface="Noto Sans Symbols"/>
              <a:buChar char="⮚"/>
            </a:pPr>
            <a:r>
              <a:rPr b="1" lang="fr-FR" sz="2400">
                <a:solidFill>
                  <a:srgbClr val="C00000"/>
                </a:solidFill>
                <a:latin typeface="Times New Roman"/>
                <a:ea typeface="Times New Roman"/>
                <a:cs typeface="Times New Roman"/>
                <a:sym typeface="Times New Roman"/>
              </a:rPr>
              <a:t>Monitoring</a:t>
            </a:r>
            <a:r>
              <a:rPr b="1" lang="fr-FR" sz="2400">
                <a:solidFill>
                  <a:schemeClr val="dk1"/>
                </a:solidFill>
                <a:latin typeface="Times New Roman"/>
                <a:ea typeface="Times New Roman"/>
                <a:cs typeface="Times New Roman"/>
                <a:sym typeface="Times New Roman"/>
              </a:rPr>
              <a:t> is carried out in order </a:t>
            </a:r>
            <a:r>
              <a:rPr b="1" lang="fr-FR" sz="2400">
                <a:solidFill>
                  <a:srgbClr val="00B050"/>
                </a:solidFill>
                <a:latin typeface="Times New Roman"/>
                <a:ea typeface="Times New Roman"/>
                <a:cs typeface="Times New Roman"/>
                <a:sym typeface="Times New Roman"/>
              </a:rPr>
              <a:t>to track progress and performance</a:t>
            </a:r>
            <a:r>
              <a:rPr b="1" lang="fr-FR" sz="2400">
                <a:solidFill>
                  <a:schemeClr val="dk1"/>
                </a:solidFill>
                <a:latin typeface="Times New Roman"/>
                <a:ea typeface="Times New Roman"/>
                <a:cs typeface="Times New Roman"/>
                <a:sym typeface="Times New Roman"/>
              </a:rPr>
              <a:t> as a basis for decision-making at various steps in the process of an initiative or project.</a:t>
            </a:r>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140000"/>
              </a:lnSpc>
              <a:spcBef>
                <a:spcPts val="0"/>
              </a:spcBef>
              <a:spcAft>
                <a:spcPts val="0"/>
              </a:spcAft>
              <a:buClr>
                <a:srgbClr val="2E75B5"/>
              </a:buClr>
              <a:buSzPts val="2400"/>
              <a:buFont typeface="Noto Sans Symbols"/>
              <a:buChar char="⮚"/>
            </a:pPr>
            <a:r>
              <a:rPr b="1" lang="fr-FR" sz="2400">
                <a:solidFill>
                  <a:srgbClr val="2E75B5"/>
                </a:solidFill>
                <a:latin typeface="Times New Roman"/>
                <a:ea typeface="Times New Roman"/>
                <a:cs typeface="Times New Roman"/>
                <a:sym typeface="Times New Roman"/>
              </a:rPr>
              <a:t> Evaluation,</a:t>
            </a:r>
            <a:r>
              <a:rPr b="1" lang="fr-FR" sz="2400">
                <a:solidFill>
                  <a:schemeClr val="dk1"/>
                </a:solidFill>
                <a:latin typeface="Times New Roman"/>
                <a:ea typeface="Times New Roman"/>
                <a:cs typeface="Times New Roman"/>
                <a:sym typeface="Times New Roman"/>
              </a:rPr>
              <a:t> on the other hand is a more generalised assessment of data or experience</a:t>
            </a:r>
            <a:r>
              <a:rPr b="1" lang="fr-FR" sz="2400">
                <a:solidFill>
                  <a:srgbClr val="00B050"/>
                </a:solidFill>
                <a:latin typeface="Times New Roman"/>
                <a:ea typeface="Times New Roman"/>
                <a:cs typeface="Times New Roman"/>
                <a:sym typeface="Times New Roman"/>
              </a:rPr>
              <a:t> to establish to what extent the initiative </a:t>
            </a:r>
            <a:r>
              <a:rPr b="1" lang="fr-FR" sz="2400">
                <a:solidFill>
                  <a:schemeClr val="dk1"/>
                </a:solidFill>
                <a:latin typeface="Times New Roman"/>
                <a:ea typeface="Times New Roman"/>
                <a:cs typeface="Times New Roman"/>
                <a:sym typeface="Times New Roman"/>
              </a:rPr>
              <a:t>has achieved its goals or objectives.</a:t>
            </a:r>
            <a:endParaRPr b="1" sz="24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67" name="Google Shape;167;p5"/>
          <p:cNvPicPr preferRelativeResize="0"/>
          <p:nvPr/>
        </p:nvPicPr>
        <p:blipFill rotWithShape="1">
          <a:blip r:embed="rId7">
            <a:alphaModFix/>
          </a:blip>
          <a:srcRect b="0" l="0" r="0" t="0"/>
          <a:stretch/>
        </p:blipFill>
        <p:spPr>
          <a:xfrm>
            <a:off x="2019783" y="6259759"/>
            <a:ext cx="9902229" cy="204838"/>
          </a:xfrm>
          <a:prstGeom prst="rect">
            <a:avLst/>
          </a:prstGeom>
          <a:noFill/>
          <a:ln>
            <a:noFill/>
          </a:ln>
        </p:spPr>
      </p:pic>
      <p:sp>
        <p:nvSpPr>
          <p:cNvPr id="168" name="Google Shape;168;p5"/>
          <p:cNvSpPr txBox="1"/>
          <p:nvPr/>
        </p:nvSpPr>
        <p:spPr>
          <a:xfrm>
            <a:off x="4064840" y="543490"/>
            <a:ext cx="2653030"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id="173" name="Google Shape;173;p6"/>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74" name="Google Shape;174;p6"/>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75" name="Google Shape;175;p6"/>
          <p:cNvPicPr preferRelativeResize="0"/>
          <p:nvPr/>
        </p:nvPicPr>
        <p:blipFill rotWithShape="1">
          <a:blip r:embed="rId5">
            <a:alphaModFix/>
          </a:blip>
          <a:srcRect b="0" l="0" r="0" t="0"/>
          <a:stretch/>
        </p:blipFill>
        <p:spPr>
          <a:xfrm>
            <a:off x="8722995" y="367030"/>
            <a:ext cx="3199765" cy="5896610"/>
          </a:xfrm>
          <a:prstGeom prst="rect">
            <a:avLst/>
          </a:prstGeom>
          <a:noFill/>
          <a:ln>
            <a:noFill/>
          </a:ln>
        </p:spPr>
      </p:pic>
      <p:pic>
        <p:nvPicPr>
          <p:cNvPr id="176" name="Google Shape;176;p6"/>
          <p:cNvPicPr preferRelativeResize="0"/>
          <p:nvPr/>
        </p:nvPicPr>
        <p:blipFill rotWithShape="1">
          <a:blip r:embed="rId6">
            <a:alphaModFix/>
          </a:blip>
          <a:srcRect b="0" l="0" r="0" t="0"/>
          <a:stretch/>
        </p:blipFill>
        <p:spPr>
          <a:xfrm>
            <a:off x="-107950" y="-102235"/>
            <a:ext cx="8717915" cy="1610360"/>
          </a:xfrm>
          <a:prstGeom prst="rect">
            <a:avLst/>
          </a:prstGeom>
          <a:noFill/>
          <a:ln>
            <a:noFill/>
          </a:ln>
        </p:spPr>
      </p:pic>
      <p:sp>
        <p:nvSpPr>
          <p:cNvPr id="177" name="Google Shape;177;p6"/>
          <p:cNvSpPr txBox="1"/>
          <p:nvPr/>
        </p:nvSpPr>
        <p:spPr>
          <a:xfrm>
            <a:off x="2184400" y="44196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a:p>
        </p:txBody>
      </p:sp>
      <p:sp>
        <p:nvSpPr>
          <p:cNvPr id="178" name="Google Shape;178;p6"/>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79" name="Google Shape;179;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80" name="Google Shape;180;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81" name="Google Shape;181;p6"/>
          <p:cNvSpPr txBox="1"/>
          <p:nvPr/>
        </p:nvSpPr>
        <p:spPr>
          <a:xfrm>
            <a:off x="614045" y="1529080"/>
            <a:ext cx="8021955" cy="4670425"/>
          </a:xfrm>
          <a:prstGeom prst="rect">
            <a:avLst/>
          </a:prstGeom>
          <a:noFill/>
          <a:ln>
            <a:noFill/>
          </a:ln>
        </p:spPr>
        <p:txBody>
          <a:bodyPr anchorCtr="0" anchor="t" bIns="45700" lIns="91425" spcFirstLastPara="1" rIns="91425" wrap="square" tIns="45700">
            <a:spAutoFit/>
          </a:bodyPr>
          <a:lstStyle/>
          <a:p>
            <a:pPr indent="-457835" lvl="0" marL="457835" marR="0" rtl="0" algn="ctr">
              <a:lnSpc>
                <a:spcPct val="120000"/>
              </a:lnSpc>
              <a:spcBef>
                <a:spcPts val="0"/>
              </a:spcBef>
              <a:spcAft>
                <a:spcPts val="0"/>
              </a:spcAft>
              <a:buNone/>
            </a:pPr>
            <a:r>
              <a:rPr b="1" lang="fr-FR" sz="2400">
                <a:solidFill>
                  <a:srgbClr val="E30000"/>
                </a:solidFill>
                <a:latin typeface="Times New Roman"/>
                <a:ea typeface="Times New Roman"/>
                <a:cs typeface="Times New Roman"/>
                <a:sym typeface="Times New Roman"/>
              </a:rPr>
              <a:t>The key reasons for M&amp;E can be summarised under </a:t>
            </a:r>
            <a:endParaRPr/>
          </a:p>
          <a:p>
            <a:pPr indent="-457835" lvl="0" marL="457835" marR="0" rtl="0" algn="ctr">
              <a:lnSpc>
                <a:spcPct val="120000"/>
              </a:lnSpc>
              <a:spcBef>
                <a:spcPts val="0"/>
              </a:spcBef>
              <a:spcAft>
                <a:spcPts val="0"/>
              </a:spcAft>
              <a:buNone/>
            </a:pPr>
            <a:r>
              <a:rPr b="1" lang="fr-FR" sz="2400">
                <a:solidFill>
                  <a:srgbClr val="E30000"/>
                </a:solidFill>
                <a:latin typeface="Times New Roman"/>
                <a:ea typeface="Times New Roman"/>
                <a:cs typeface="Times New Roman"/>
                <a:sym typeface="Times New Roman"/>
              </a:rPr>
              <a:t>4 headings</a:t>
            </a:r>
            <a:endParaRPr/>
          </a:p>
          <a:p>
            <a:pPr indent="0" lvl="0" marL="0" marR="0" rtl="0" algn="ctr">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457200" lvl="0" marL="457200" marR="0" rtl="0" algn="ctr">
              <a:spcBef>
                <a:spcPts val="0"/>
              </a:spcBef>
              <a:spcAft>
                <a:spcPts val="0"/>
              </a:spcAft>
              <a:buClr>
                <a:schemeClr val="dk1"/>
              </a:buClr>
              <a:buSzPts val="2400"/>
              <a:buFont typeface="Calibri"/>
              <a:buAutoNum type="arabicPeriod"/>
            </a:pPr>
            <a:r>
              <a:rPr b="1" lang="fr-FR" sz="2400">
                <a:solidFill>
                  <a:schemeClr val="dk1"/>
                </a:solidFill>
                <a:highlight>
                  <a:srgbClr val="00FF00"/>
                </a:highlight>
                <a:latin typeface="Times New Roman"/>
                <a:ea typeface="Times New Roman"/>
                <a:cs typeface="Times New Roman"/>
                <a:sym typeface="Times New Roman"/>
              </a:rPr>
              <a:t>For accountability</a:t>
            </a:r>
            <a:r>
              <a:rPr b="1" lang="fr-FR" sz="2400">
                <a:solidFill>
                  <a:schemeClr val="dk1"/>
                </a:solidFill>
                <a:latin typeface="Times New Roman"/>
                <a:ea typeface="Times New Roman"/>
                <a:cs typeface="Times New Roman"/>
                <a:sym typeface="Times New Roman"/>
              </a:rPr>
              <a:t>: demonstrating to donors, taxpayers, beneficiaries and implementing partners that expenditure, actions and results are as agreed or can reasonably be expected in the situation.</a:t>
            </a:r>
            <a:endParaRPr/>
          </a:p>
          <a:p>
            <a:pPr indent="0" lvl="0" marL="0" marR="0" rtl="0" algn="ctr">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fr-FR" sz="2400">
                <a:solidFill>
                  <a:schemeClr val="dk1"/>
                </a:solidFill>
                <a:latin typeface="Times New Roman"/>
                <a:ea typeface="Times New Roman"/>
                <a:cs typeface="Times New Roman"/>
                <a:sym typeface="Times New Roman"/>
              </a:rPr>
              <a:t>2. </a:t>
            </a:r>
            <a:r>
              <a:rPr b="1" lang="fr-FR" sz="2400">
                <a:solidFill>
                  <a:schemeClr val="dk1"/>
                </a:solidFill>
                <a:highlight>
                  <a:srgbClr val="00FFFF"/>
                </a:highlight>
                <a:latin typeface="Times New Roman"/>
                <a:ea typeface="Times New Roman"/>
                <a:cs typeface="Times New Roman"/>
                <a:sym typeface="Times New Roman"/>
              </a:rPr>
              <a:t>For operational management</a:t>
            </a:r>
            <a:r>
              <a:rPr b="1" lang="fr-FR" sz="2400">
                <a:solidFill>
                  <a:schemeClr val="dk1"/>
                </a:solidFill>
                <a:latin typeface="Times New Roman"/>
                <a:ea typeface="Times New Roman"/>
                <a:cs typeface="Times New Roman"/>
                <a:sym typeface="Times New Roman"/>
              </a:rPr>
              <a:t>: provision of the information needed to co-ordinate the human, financial and physical resources committed to the project or programme, and to improve performance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p7"/>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87" name="Google Shape;187;p7"/>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88" name="Google Shape;188;p7"/>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189" name="Google Shape;189;p7"/>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190" name="Google Shape;190;p7"/>
          <p:cNvSpPr txBox="1"/>
          <p:nvPr/>
        </p:nvSpPr>
        <p:spPr>
          <a:xfrm>
            <a:off x="2440940" y="497840"/>
            <a:ext cx="657606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
        <p:nvSpPr>
          <p:cNvPr id="191" name="Google Shape;191;p7"/>
          <p:cNvSpPr txBox="1"/>
          <p:nvPr/>
        </p:nvSpPr>
        <p:spPr>
          <a:xfrm>
            <a:off x="52657" y="30974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92" name="Google Shape;192;p7"/>
          <p:cNvSpPr txBox="1"/>
          <p:nvPr/>
        </p:nvSpPr>
        <p:spPr>
          <a:xfrm>
            <a:off x="920115" y="1953895"/>
            <a:ext cx="8404225" cy="34766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b="0" sz="2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fr-FR" sz="2400">
                <a:solidFill>
                  <a:schemeClr val="dk1"/>
                </a:solidFill>
                <a:latin typeface="Times New Roman"/>
                <a:ea typeface="Times New Roman"/>
                <a:cs typeface="Times New Roman"/>
                <a:sym typeface="Times New Roman"/>
              </a:rPr>
              <a:t>3.</a:t>
            </a:r>
            <a:r>
              <a:rPr b="1" lang="fr-FR" sz="2400">
                <a:solidFill>
                  <a:schemeClr val="dk1"/>
                </a:solidFill>
                <a:highlight>
                  <a:srgbClr val="FFFF00"/>
                </a:highlight>
                <a:latin typeface="Times New Roman"/>
                <a:ea typeface="Times New Roman"/>
                <a:cs typeface="Times New Roman"/>
                <a:sym typeface="Times New Roman"/>
              </a:rPr>
              <a:t> For strategic management</a:t>
            </a:r>
            <a:r>
              <a:rPr b="1" lang="fr-FR" sz="2400">
                <a:solidFill>
                  <a:schemeClr val="dk1"/>
                </a:solidFill>
                <a:latin typeface="Times New Roman"/>
                <a:ea typeface="Times New Roman"/>
                <a:cs typeface="Times New Roman"/>
                <a:sym typeface="Times New Roman"/>
              </a:rPr>
              <a:t>: provision of information to inform setting and adjustment of objectives and strategies.</a:t>
            </a:r>
            <a:endParaRPr/>
          </a:p>
          <a:p>
            <a:pPr indent="0" lvl="0" marL="0" marR="0" rtl="0" algn="ctr">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fr-FR" sz="2400">
                <a:solidFill>
                  <a:schemeClr val="dk1"/>
                </a:solidFill>
                <a:latin typeface="Times New Roman"/>
                <a:ea typeface="Times New Roman"/>
                <a:cs typeface="Times New Roman"/>
                <a:sym typeface="Times New Roman"/>
              </a:rPr>
              <a:t>4. </a:t>
            </a:r>
            <a:r>
              <a:rPr b="1" lang="fr-FR" sz="2400">
                <a:solidFill>
                  <a:schemeClr val="dk1"/>
                </a:solidFill>
                <a:highlight>
                  <a:srgbClr val="FF00FF"/>
                </a:highlight>
                <a:latin typeface="Times New Roman"/>
                <a:ea typeface="Times New Roman"/>
                <a:cs typeface="Times New Roman"/>
                <a:sym typeface="Times New Roman"/>
              </a:rPr>
              <a:t>For capacity building</a:t>
            </a:r>
            <a:r>
              <a:rPr b="1" lang="fr-FR" sz="2400">
                <a:solidFill>
                  <a:schemeClr val="dk1"/>
                </a:solidFill>
                <a:latin typeface="Times New Roman"/>
                <a:ea typeface="Times New Roman"/>
                <a:cs typeface="Times New Roman"/>
                <a:sym typeface="Times New Roman"/>
              </a:rPr>
              <a:t>: building the capacity, self-reliance and confidence of beneficiaries and implementing staff and partners to effectively initiate and implement development initiatives.</a:t>
            </a:r>
            <a:endParaRPr b="1" sz="24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pic>
        <p:nvPicPr>
          <p:cNvPr id="197" name="Google Shape;197;p8"/>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98" name="Google Shape;198;p8"/>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99" name="Google Shape;199;p8"/>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00" name="Google Shape;200;p8"/>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201" name="Google Shape;201;p8"/>
          <p:cNvSpPr txBox="1"/>
          <p:nvPr/>
        </p:nvSpPr>
        <p:spPr>
          <a:xfrm>
            <a:off x="173990" y="2115185"/>
            <a:ext cx="9401175" cy="4742815"/>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40000"/>
              </a:lnSpc>
              <a:spcBef>
                <a:spcPts val="0"/>
              </a:spcBef>
              <a:spcAft>
                <a:spcPts val="0"/>
              </a:spcAft>
              <a:buClr>
                <a:srgbClr val="7B32B2"/>
              </a:buClr>
              <a:buSzPts val="2400"/>
              <a:buFont typeface="Arial"/>
              <a:buChar char="•"/>
            </a:pPr>
            <a:r>
              <a:rPr b="1" lang="fr-FR" sz="2400">
                <a:solidFill>
                  <a:srgbClr val="7B32B2"/>
                </a:solidFill>
                <a:latin typeface="Arial"/>
                <a:ea typeface="Arial"/>
                <a:cs typeface="Arial"/>
                <a:sym typeface="Arial"/>
              </a:rPr>
              <a:t>Monitoring and evaluation of projects can be a powerful means to measure their performance, track progress towards achieving desired goals, and demonstrate that systems are in place that support organisations in learning from experience and adaptive management.</a:t>
            </a:r>
            <a:endParaRPr/>
          </a:p>
          <a:p>
            <a:pPr indent="-342900" lvl="0" marL="342900" marR="0" rtl="0" algn="ctr">
              <a:lnSpc>
                <a:spcPct val="140000"/>
              </a:lnSpc>
              <a:spcBef>
                <a:spcPts val="0"/>
              </a:spcBef>
              <a:spcAft>
                <a:spcPts val="0"/>
              </a:spcAft>
              <a:buClr>
                <a:srgbClr val="7B32B2"/>
              </a:buClr>
              <a:buSzPts val="2400"/>
              <a:buFont typeface="Arial"/>
              <a:buChar char="•"/>
            </a:pPr>
            <a:r>
              <a:rPr b="1" lang="fr-FR" sz="2400">
                <a:solidFill>
                  <a:srgbClr val="7B32B2"/>
                </a:solidFill>
                <a:latin typeface="Arial"/>
                <a:ea typeface="Arial"/>
                <a:cs typeface="Arial"/>
                <a:sym typeface="Arial"/>
              </a:rPr>
              <a:t>Used carefully at all stages of a project cycle, monitoring and evaluation can help to strengthen project design and implementation and stimulate partnerships with project stakeholders.</a:t>
            </a:r>
            <a:endParaRPr/>
          </a:p>
        </p:txBody>
      </p:sp>
      <p:sp>
        <p:nvSpPr>
          <p:cNvPr id="202" name="Google Shape;202;p8"/>
          <p:cNvSpPr txBox="1"/>
          <p:nvPr/>
        </p:nvSpPr>
        <p:spPr>
          <a:xfrm>
            <a:off x="2567940" y="44132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03" name="Google Shape;203;p8"/>
          <p:cNvSpPr/>
          <p:nvPr/>
        </p:nvSpPr>
        <p:spPr>
          <a:xfrm>
            <a:off x="4867275" y="1285875"/>
            <a:ext cx="558165" cy="1010285"/>
          </a:xfrm>
          <a:prstGeom prst="downArrow">
            <a:avLst>
              <a:gd fmla="val 50000" name="adj1"/>
              <a:gd fmla="val 50000" name="adj2"/>
            </a:avLst>
          </a:prstGeom>
          <a:solidFill>
            <a:schemeClr val="accent2"/>
          </a:solidFill>
          <a:ln cap="flat" cmpd="sng" w="12700">
            <a:solidFill>
              <a:srgbClr val="AC5B2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4" name="Google Shape;204;p8"/>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id="209" name="Google Shape;209;p9"/>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210" name="Google Shape;210;p9"/>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211" name="Google Shape;211;p9"/>
          <p:cNvPicPr preferRelativeResize="0"/>
          <p:nvPr/>
        </p:nvPicPr>
        <p:blipFill rotWithShape="1">
          <a:blip r:embed="rId5">
            <a:alphaModFix/>
          </a:blip>
          <a:srcRect b="0" l="0" r="0" t="0"/>
          <a:stretch/>
        </p:blipFill>
        <p:spPr>
          <a:xfrm>
            <a:off x="-108036" y="-87630"/>
            <a:ext cx="9533101" cy="1610200"/>
          </a:xfrm>
          <a:prstGeom prst="rect">
            <a:avLst/>
          </a:prstGeom>
          <a:noFill/>
          <a:ln>
            <a:noFill/>
          </a:ln>
        </p:spPr>
      </p:pic>
      <p:sp>
        <p:nvSpPr>
          <p:cNvPr id="212" name="Google Shape;212;p9"/>
          <p:cNvSpPr txBox="1"/>
          <p:nvPr/>
        </p:nvSpPr>
        <p:spPr>
          <a:xfrm>
            <a:off x="142875" y="1523365"/>
            <a:ext cx="9116695" cy="4876165"/>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457835" lvl="0" marL="457835" marR="0" rtl="0" algn="ctr">
              <a:lnSpc>
                <a:spcPct val="110000"/>
              </a:lnSpc>
              <a:spcBef>
                <a:spcPts val="0"/>
              </a:spcBef>
              <a:spcAft>
                <a:spcPts val="0"/>
              </a:spcAft>
              <a:buNone/>
            </a:pPr>
            <a:r>
              <a:rPr b="1" lang="fr-FR" sz="2800">
                <a:solidFill>
                  <a:srgbClr val="14CD68"/>
                </a:solidFill>
                <a:latin typeface="Times New Roman"/>
                <a:ea typeface="Times New Roman"/>
                <a:cs typeface="Times New Roman"/>
                <a:sym typeface="Times New Roman"/>
              </a:rPr>
              <a:t> 2. Why a M&amp;E system?</a:t>
            </a:r>
            <a:endParaRPr/>
          </a:p>
          <a:p>
            <a:pPr indent="-457835" lvl="0" marL="457835" marR="0" rtl="0" algn="ctr">
              <a:lnSpc>
                <a:spcPct val="110000"/>
              </a:lnSpc>
              <a:spcBef>
                <a:spcPts val="0"/>
              </a:spcBef>
              <a:spcAft>
                <a:spcPts val="0"/>
              </a:spcAft>
              <a:buNone/>
            </a:pPr>
            <a:r>
              <a:t/>
            </a:r>
            <a:endParaRPr b="1" sz="2800">
              <a:solidFill>
                <a:srgbClr val="14CD68"/>
              </a:solidFill>
              <a:latin typeface="Times New Roman"/>
              <a:ea typeface="Times New Roman"/>
              <a:cs typeface="Times New Roman"/>
              <a:sym typeface="Times New Roman"/>
            </a:endParaRPr>
          </a:p>
          <a:p>
            <a:pPr indent="-342900" lvl="0" marL="342900" marR="0" rtl="0" algn="ctr">
              <a:lnSpc>
                <a:spcPct val="130000"/>
              </a:lnSpc>
              <a:spcBef>
                <a:spcPts val="0"/>
              </a:spcBef>
              <a:spcAft>
                <a:spcPts val="0"/>
              </a:spcAft>
              <a:buClr>
                <a:srgbClr val="14CD68"/>
              </a:buClr>
              <a:buSzPts val="2400"/>
              <a:buFont typeface="Noto Sans Symbols"/>
              <a:buChar char="⮚"/>
            </a:pPr>
            <a:r>
              <a:rPr b="1" lang="fr-FR" sz="2400">
                <a:solidFill>
                  <a:srgbClr val="14CD68"/>
                </a:solidFill>
                <a:latin typeface="Times New Roman"/>
                <a:ea typeface="Times New Roman"/>
                <a:cs typeface="Times New Roman"/>
                <a:sym typeface="Times New Roman"/>
              </a:rPr>
              <a:t></a:t>
            </a:r>
            <a:r>
              <a:rPr b="1" lang="fr-FR" sz="2400">
                <a:solidFill>
                  <a:srgbClr val="007BD3"/>
                </a:solidFill>
                <a:latin typeface="Times New Roman"/>
                <a:ea typeface="Times New Roman"/>
                <a:cs typeface="Times New Roman"/>
                <a:sym typeface="Times New Roman"/>
              </a:rPr>
              <a:t>Improve project and programme design through the feedback provided from mid- term, terminal and ex post evaluations;</a:t>
            </a:r>
            <a:endParaRPr b="1" sz="2400">
              <a:solidFill>
                <a:srgbClr val="007BD3"/>
              </a:solidFill>
              <a:latin typeface="Times New Roman"/>
              <a:ea typeface="Times New Roman"/>
              <a:cs typeface="Times New Roman"/>
              <a:sym typeface="Times New Roman"/>
            </a:endParaRPr>
          </a:p>
          <a:p>
            <a:pPr indent="-342900" lvl="0" marL="342900" marR="0" rtl="0" algn="ctr">
              <a:lnSpc>
                <a:spcPct val="13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rgbClr val="E30000"/>
                </a:solidFill>
                <a:latin typeface="Times New Roman"/>
                <a:ea typeface="Times New Roman"/>
                <a:cs typeface="Times New Roman"/>
                <a:sym typeface="Times New Roman"/>
              </a:rPr>
              <a:t>Inform and influence sector and country assistance strategy through analysis of the outcomes and impact of interventions, and the strengths and weaknesses of their implementation, enabling governments and organisations to develop a knowledge base of the types of interventions that are successful (ie what works, what does not and why?</a:t>
            </a:r>
            <a:endParaRPr b="1" i="1" sz="2400">
              <a:solidFill>
                <a:srgbClr val="7B32B2"/>
              </a:solidFill>
              <a:latin typeface="Times New Roman"/>
              <a:ea typeface="Times New Roman"/>
              <a:cs typeface="Times New Roman"/>
              <a:sym typeface="Times New Roman"/>
            </a:endParaRPr>
          </a:p>
        </p:txBody>
      </p:sp>
      <p:sp>
        <p:nvSpPr>
          <p:cNvPr id="213" name="Google Shape;213;p9"/>
          <p:cNvSpPr txBox="1"/>
          <p:nvPr/>
        </p:nvSpPr>
        <p:spPr>
          <a:xfrm>
            <a:off x="2567940" y="38290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14" name="Google Shape;214;p9"/>
          <p:cNvSpPr txBox="1"/>
          <p:nvPr/>
        </p:nvSpPr>
        <p:spPr>
          <a:xfrm>
            <a:off x="52657" y="30974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pic>
        <p:nvPicPr>
          <p:cNvPr id="215" name="Google Shape;215;p9"/>
          <p:cNvPicPr preferRelativeResize="0"/>
          <p:nvPr/>
        </p:nvPicPr>
        <p:blipFill rotWithShape="1">
          <a:blip r:embed="rId6">
            <a:alphaModFix/>
          </a:blip>
          <a:srcRect b="0" l="0" r="0" t="0"/>
          <a:stretch/>
        </p:blipFill>
        <p:spPr>
          <a:xfrm>
            <a:off x="23725" y="5903314"/>
            <a:ext cx="1222425" cy="109620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id="220" name="Google Shape;220;p10"/>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21" name="Google Shape;221;p10"/>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22" name="Google Shape;222;p10"/>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23" name="Google Shape;223;p10"/>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224" name="Google Shape;224;p10"/>
          <p:cNvSpPr txBox="1"/>
          <p:nvPr/>
        </p:nvSpPr>
        <p:spPr>
          <a:xfrm>
            <a:off x="2567940" y="36830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25" name="Google Shape;225;p10"/>
          <p:cNvSpPr txBox="1"/>
          <p:nvPr/>
        </p:nvSpPr>
        <p:spPr>
          <a:xfrm>
            <a:off x="99695" y="1537970"/>
            <a:ext cx="9402445" cy="496189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342900" lvl="0" marL="342900" marR="0" rtl="0" algn="ctr">
              <a:lnSpc>
                <a:spcPct val="110000"/>
              </a:lnSpc>
              <a:spcBef>
                <a:spcPts val="0"/>
              </a:spcBef>
              <a:spcAft>
                <a:spcPts val="0"/>
              </a:spcAft>
              <a:buClr>
                <a:schemeClr val="dk1"/>
              </a:buClr>
              <a:buSzPts val="2400"/>
              <a:buFont typeface="Noto Sans Symbols"/>
              <a:buChar char="⮚"/>
            </a:pPr>
            <a:r>
              <a:rPr b="1" i="1" lang="fr-FR" sz="2400">
                <a:solidFill>
                  <a:schemeClr val="dk1"/>
                </a:solidFill>
                <a:latin typeface="Arial"/>
                <a:ea typeface="Arial"/>
                <a:cs typeface="Arial"/>
                <a:sym typeface="Arial"/>
              </a:rPr>
              <a:t></a:t>
            </a:r>
            <a:r>
              <a:rPr b="1" lang="fr-FR" sz="2400">
                <a:solidFill>
                  <a:srgbClr val="14CD68"/>
                </a:solidFill>
                <a:latin typeface="Times New Roman"/>
                <a:ea typeface="Times New Roman"/>
                <a:cs typeface="Times New Roman"/>
                <a:sym typeface="Times New Roman"/>
              </a:rPr>
              <a:t>Provide regular feedback on project performance and show any need for ‘mid- course’ corrections</a:t>
            </a:r>
            <a:endParaRPr/>
          </a:p>
          <a:p>
            <a:pPr indent="-2540" lvl="0" marL="2540" marR="0" rtl="0" algn="ctr">
              <a:lnSpc>
                <a:spcPct val="110000"/>
              </a:lnSpc>
              <a:spcBef>
                <a:spcPts val="0"/>
              </a:spcBef>
              <a:spcAft>
                <a:spcPts val="0"/>
              </a:spcAft>
              <a:buNone/>
            </a:pPr>
            <a:r>
              <a:rPr b="1" lang="fr-FR" sz="2400">
                <a:solidFill>
                  <a:srgbClr val="14CD68"/>
                </a:solidFill>
                <a:latin typeface="Times New Roman"/>
                <a:ea typeface="Times New Roman"/>
                <a:cs typeface="Times New Roman"/>
                <a:sym typeface="Times New Roman"/>
              </a:rPr>
              <a:t>identify problems early and propose solutions</a:t>
            </a:r>
            <a:endParaRPr/>
          </a:p>
          <a:p>
            <a:pPr indent="-2540" lvl="0" marL="2540" marR="0" rtl="0" algn="ctr">
              <a:lnSpc>
                <a:spcPct val="110000"/>
              </a:lnSpc>
              <a:spcBef>
                <a:spcPts val="0"/>
              </a:spcBef>
              <a:spcAft>
                <a:spcPts val="0"/>
              </a:spcAft>
              <a:buNone/>
            </a:pPr>
            <a:r>
              <a:rPr b="1" lang="fr-FR" sz="2400">
                <a:solidFill>
                  <a:srgbClr val="14CD68"/>
                </a:solidFill>
                <a:latin typeface="Times New Roman"/>
                <a:ea typeface="Times New Roman"/>
                <a:cs typeface="Times New Roman"/>
                <a:sym typeface="Times New Roman"/>
              </a:rPr>
              <a:t>monitor access to project services and outcomes by the target population;</a:t>
            </a:r>
            <a:endParaRPr/>
          </a:p>
          <a:p>
            <a:pPr indent="-342900" lvl="0" marL="342900" marR="0" rtl="0" algn="ctr">
              <a:lnSpc>
                <a:spcPct val="110000"/>
              </a:lnSpc>
              <a:spcBef>
                <a:spcPts val="0"/>
              </a:spcBef>
              <a:spcAft>
                <a:spcPts val="0"/>
              </a:spcAft>
              <a:buClr>
                <a:srgbClr val="0070C0"/>
              </a:buClr>
              <a:buSzPts val="2400"/>
              <a:buFont typeface="Noto Sans Symbols"/>
              <a:buChar char="⮚"/>
            </a:pPr>
            <a:r>
              <a:rPr b="1" lang="fr-FR" sz="2400">
                <a:solidFill>
                  <a:srgbClr val="0070C0"/>
                </a:solidFill>
                <a:latin typeface="Times New Roman"/>
                <a:ea typeface="Times New Roman"/>
                <a:cs typeface="Times New Roman"/>
                <a:sym typeface="Times New Roman"/>
              </a:rPr>
              <a:t>Evaluate achievement of project objectives</a:t>
            </a:r>
            <a:endParaRPr/>
          </a:p>
          <a:p>
            <a:pPr indent="-2540" lvl="0" marL="2540" marR="0" rtl="0" algn="ctr">
              <a:lnSpc>
                <a:spcPct val="110000"/>
              </a:lnSpc>
              <a:spcBef>
                <a:spcPts val="0"/>
              </a:spcBef>
              <a:spcAft>
                <a:spcPts val="0"/>
              </a:spcAft>
              <a:buNone/>
            </a:pPr>
            <a:r>
              <a:rPr b="1" lang="fr-FR" sz="2400">
                <a:solidFill>
                  <a:srgbClr val="0070C0"/>
                </a:solidFill>
                <a:latin typeface="Times New Roman"/>
                <a:ea typeface="Times New Roman"/>
                <a:cs typeface="Times New Roman"/>
                <a:sym typeface="Times New Roman"/>
              </a:rPr>
              <a:t>measure the impact of the project on various indicators (including those relating to project objectives and other areas of concern)</a:t>
            </a:r>
            <a:endParaRPr/>
          </a:p>
          <a:p>
            <a:pPr indent="-342900" lvl="0" marL="342900" marR="0" rtl="0" algn="ctr">
              <a:lnSpc>
                <a:spcPct val="11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Incorporate stakeholder views and promote participation, ownership and accountability</a:t>
            </a:r>
            <a:endParaRPr/>
          </a:p>
          <a:p>
            <a:pPr indent="-342900" lvl="0" marL="342900" marR="0" rtl="0" algn="ctr">
              <a:lnSpc>
                <a:spcPct val="110000"/>
              </a:lnSpc>
              <a:spcBef>
                <a:spcPts val="0"/>
              </a:spcBef>
              <a:spcAft>
                <a:spcPts val="0"/>
              </a:spcAft>
              <a:buClr>
                <a:srgbClr val="7B32B2"/>
              </a:buClr>
              <a:buSzPts val="2400"/>
              <a:buFont typeface="Noto Sans Symbols"/>
              <a:buChar char="⮚"/>
            </a:pPr>
            <a:r>
              <a:rPr b="1" lang="fr-FR" sz="2400">
                <a:solidFill>
                  <a:srgbClr val="7B32B2"/>
                </a:solidFill>
                <a:latin typeface="Times New Roman"/>
                <a:ea typeface="Times New Roman"/>
                <a:cs typeface="Times New Roman"/>
                <a:sym typeface="Times New Roman"/>
              </a:rPr>
              <a:t>     provide the evidential basis for building consensus between         stakeholder</a:t>
            </a:r>
            <a:endParaRPr b="1" i="1" sz="2800">
              <a:solidFill>
                <a:schemeClr val="dk1"/>
              </a:solidFill>
              <a:latin typeface="Arial"/>
              <a:ea typeface="Arial"/>
              <a:cs typeface="Arial"/>
              <a:sym typeface="Arial"/>
            </a:endParaRPr>
          </a:p>
        </p:txBody>
      </p:sp>
      <p:sp>
        <p:nvSpPr>
          <p:cNvPr id="226" name="Google Shape;226;p10"/>
          <p:cNvSpPr txBox="1"/>
          <p:nvPr/>
        </p:nvSpPr>
        <p:spPr>
          <a:xfrm>
            <a:off x="52657" y="29514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id="231" name="Google Shape;231;p11"/>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32" name="Google Shape;232;p11"/>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33" name="Google Shape;233;p11"/>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34" name="Google Shape;234;p11"/>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235" name="Google Shape;235;p11"/>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36" name="Google Shape;236;p11"/>
          <p:cNvSpPr txBox="1"/>
          <p:nvPr/>
        </p:nvSpPr>
        <p:spPr>
          <a:xfrm>
            <a:off x="397510" y="1941195"/>
            <a:ext cx="9079865" cy="3448685"/>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2.1- M&amp;E systems and common deficiencies</a:t>
            </a:r>
            <a:endParaRPr/>
          </a:p>
          <a:p>
            <a:pPr indent="-2540" lvl="0" marL="2540" marR="0" rtl="0" algn="ctr">
              <a:lnSpc>
                <a:spcPct val="130000"/>
              </a:lnSpc>
              <a:spcBef>
                <a:spcPts val="0"/>
              </a:spcBef>
              <a:spcAft>
                <a:spcPts val="0"/>
              </a:spcAft>
              <a:buNone/>
            </a:pPr>
            <a:r>
              <a:t/>
            </a:r>
            <a:endParaRPr b="1" i="1" sz="2400">
              <a:solidFill>
                <a:srgbClr val="007BD3"/>
              </a:solidFill>
              <a:latin typeface="Times New Roman"/>
              <a:ea typeface="Times New Roman"/>
              <a:cs typeface="Times New Roman"/>
              <a:sym typeface="Times New Roman"/>
            </a:endParaRPr>
          </a:p>
          <a:p>
            <a:pPr indent="-342900" lvl="0" marL="342900" marR="0" rtl="0" algn="ctr">
              <a:lnSpc>
                <a:spcPct val="13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A monitoring and evaluation system is made up of the set of interlinked activities that must be undertaken in a co-ordinated way to plan for M&amp;E, to collect and analyse data, to report information, and to support decision-making and the implementation of improvements.</a:t>
            </a:r>
            <a:endParaRPr b="1" i="1" sz="2400">
              <a:solidFill>
                <a:schemeClr val="dk1"/>
              </a:solidFill>
              <a:latin typeface="Times New Roman"/>
              <a:ea typeface="Times New Roman"/>
              <a:cs typeface="Times New Roman"/>
              <a:sym typeface="Times New Roman"/>
            </a:endParaRPr>
          </a:p>
        </p:txBody>
      </p:sp>
      <p:sp>
        <p:nvSpPr>
          <p:cNvPr id="237" name="Google Shape;237;p11"/>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12"/>
          <p:cNvPicPr preferRelativeResize="0"/>
          <p:nvPr/>
        </p:nvPicPr>
        <p:blipFill rotWithShape="1">
          <a:blip r:embed="rId3">
            <a:alphaModFix/>
          </a:blip>
          <a:srcRect b="0" l="0" r="0" t="0"/>
          <a:stretch/>
        </p:blipFill>
        <p:spPr>
          <a:xfrm>
            <a:off x="-34695" y="5771869"/>
            <a:ext cx="1222425" cy="1096206"/>
          </a:xfrm>
          <a:prstGeom prst="rect">
            <a:avLst/>
          </a:prstGeom>
          <a:noFill/>
          <a:ln>
            <a:noFill/>
          </a:ln>
        </p:spPr>
      </p:pic>
      <p:pic>
        <p:nvPicPr>
          <p:cNvPr id="243" name="Google Shape;243;p12"/>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44" name="Google Shape;244;p12"/>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45" name="Google Shape;245;p12"/>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246" name="Google Shape;246;p12"/>
          <p:cNvSpPr txBox="1"/>
          <p:nvPr/>
        </p:nvSpPr>
        <p:spPr>
          <a:xfrm>
            <a:off x="2433955" y="368300"/>
            <a:ext cx="6927215" cy="11988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b="1" sz="24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sp>
        <p:nvSpPr>
          <p:cNvPr id="247" name="Google Shape;247;p12"/>
          <p:cNvSpPr txBox="1"/>
          <p:nvPr/>
        </p:nvSpPr>
        <p:spPr>
          <a:xfrm>
            <a:off x="266065" y="1154430"/>
            <a:ext cx="9305925" cy="5967730"/>
          </a:xfrm>
          <a:prstGeom prst="rect">
            <a:avLst/>
          </a:prstGeom>
          <a:noFill/>
          <a:ln>
            <a:noFill/>
          </a:ln>
        </p:spPr>
        <p:txBody>
          <a:bodyPr anchorCtr="0" anchor="t" bIns="45700" lIns="91425" spcFirstLastPara="1" rIns="91425" wrap="square" tIns="45700">
            <a:spAutoFit/>
          </a:bodyPr>
          <a:lstStyle/>
          <a:p>
            <a:pPr indent="-457835" lvl="0" marL="457835" marR="0" rtl="0" algn="ctr">
              <a:lnSpc>
                <a:spcPct val="80000"/>
              </a:lnSpc>
              <a:spcBef>
                <a:spcPts val="0"/>
              </a:spcBef>
              <a:spcAft>
                <a:spcPts val="0"/>
              </a:spcAft>
              <a:buNone/>
            </a:pPr>
            <a:r>
              <a:rPr b="1" lang="fr-FR" sz="2000">
                <a:solidFill>
                  <a:schemeClr val="dk1"/>
                </a:solidFill>
                <a:latin typeface="Arial"/>
                <a:ea typeface="Arial"/>
                <a:cs typeface="Arial"/>
                <a:sym typeface="Arial"/>
              </a:rPr>
              <a:t>	</a:t>
            </a:r>
            <a:endParaRPr/>
          </a:p>
          <a:p>
            <a:pPr indent="-457835" lvl="0" marL="457835" marR="0" rtl="0" algn="ctr">
              <a:lnSpc>
                <a:spcPct val="30000"/>
              </a:lnSpc>
              <a:spcBef>
                <a:spcPts val="0"/>
              </a:spcBef>
              <a:spcAft>
                <a:spcPts val="0"/>
              </a:spcAft>
              <a:buNone/>
            </a:pPr>
            <a:r>
              <a:rPr b="1" lang="fr-FR" sz="2400">
                <a:solidFill>
                  <a:srgbClr val="14CD68"/>
                </a:solidFill>
                <a:latin typeface="Times New Roman"/>
                <a:ea typeface="Times New Roman"/>
                <a:cs typeface="Times New Roman"/>
                <a:sym typeface="Times New Roman"/>
              </a:rPr>
              <a:t>6 components of a project M&amp;E system</a:t>
            </a:r>
            <a:endParaRPr/>
          </a:p>
          <a:p>
            <a:pPr indent="-457835" lvl="0" marL="457835" marR="0" rtl="0" algn="ctr">
              <a:lnSpc>
                <a:spcPct val="30000"/>
              </a:lnSpc>
              <a:spcBef>
                <a:spcPts val="0"/>
              </a:spcBef>
              <a:spcAft>
                <a:spcPts val="0"/>
              </a:spcAft>
              <a:buNone/>
            </a:pPr>
            <a:r>
              <a:t/>
            </a:r>
            <a:endParaRPr b="1" sz="2400">
              <a:solidFill>
                <a:srgbClr val="14CD68"/>
              </a:solidFill>
              <a:latin typeface="Times New Roman"/>
              <a:ea typeface="Times New Roman"/>
              <a:cs typeface="Times New Roman"/>
              <a:sym typeface="Times New Roman"/>
            </a:endParaRPr>
          </a:p>
          <a:p>
            <a:pPr indent="-457835" lvl="0" marL="457835" marR="0" rtl="0" algn="ctr">
              <a:lnSpc>
                <a:spcPct val="30000"/>
              </a:lnSpc>
              <a:spcBef>
                <a:spcPts val="0"/>
              </a:spcBef>
              <a:spcAft>
                <a:spcPts val="0"/>
              </a:spcAft>
              <a:buNone/>
            </a:pPr>
            <a:r>
              <a:t/>
            </a:r>
            <a:endParaRPr b="1" sz="2800">
              <a:solidFill>
                <a:srgbClr val="14CD68"/>
              </a:solidFill>
              <a:latin typeface="Times New Roman"/>
              <a:ea typeface="Times New Roman"/>
              <a:cs typeface="Times New Roman"/>
              <a:sym typeface="Times New Roman"/>
            </a:endParaRPr>
          </a:p>
          <a:p>
            <a:pPr indent="0" lvl="0" marL="0" marR="0" rtl="0" algn="ctr">
              <a:lnSpc>
                <a:spcPct val="30000"/>
              </a:lnSpc>
              <a:spcBef>
                <a:spcPts val="0"/>
              </a:spcBef>
              <a:spcAft>
                <a:spcPts val="0"/>
              </a:spcAft>
              <a:buNone/>
            </a:pPr>
            <a:r>
              <a:rPr b="1" lang="fr-FR" sz="2400">
                <a:solidFill>
                  <a:schemeClr val="dk1"/>
                </a:solidFill>
                <a:latin typeface="Times New Roman"/>
                <a:ea typeface="Times New Roman"/>
                <a:cs typeface="Times New Roman"/>
                <a:sym typeface="Times New Roman"/>
              </a:rPr>
              <a:t>–</a:t>
            </a:r>
            <a:r>
              <a:rPr b="1" lang="fr-FR" sz="2400">
                <a:solidFill>
                  <a:srgbClr val="C00000"/>
                </a:solidFill>
                <a:latin typeface="Times New Roman"/>
                <a:ea typeface="Times New Roman"/>
                <a:cs typeface="Times New Roman"/>
                <a:sym typeface="Times New Roman"/>
              </a:rPr>
              <a:t>Clear statements</a:t>
            </a:r>
            <a:r>
              <a:rPr b="1" lang="fr-FR" sz="2400">
                <a:solidFill>
                  <a:schemeClr val="dk1"/>
                </a:solidFill>
                <a:latin typeface="Times New Roman"/>
                <a:ea typeface="Times New Roman"/>
                <a:cs typeface="Times New Roman"/>
                <a:sym typeface="Times New Roman"/>
              </a:rPr>
              <a:t> of measurable objectives for the project .</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fr-FR" sz="2400">
                <a:solidFill>
                  <a:srgbClr val="C00000"/>
                </a:solidFill>
                <a:latin typeface="Times New Roman"/>
                <a:ea typeface="Times New Roman"/>
                <a:cs typeface="Times New Roman"/>
                <a:sym typeface="Times New Roman"/>
              </a:rPr>
              <a:t>–A structured set of indicators</a:t>
            </a:r>
            <a:r>
              <a:rPr b="1" lang="fr-FR" sz="2400">
                <a:solidFill>
                  <a:schemeClr val="dk1"/>
                </a:solidFill>
                <a:latin typeface="Times New Roman"/>
                <a:ea typeface="Times New Roman"/>
                <a:cs typeface="Times New Roman"/>
                <a:sym typeface="Times New Roman"/>
              </a:rPr>
              <a:t> covering: inputs, process, outputs, outcomes, impact, and exogenous factors.</a:t>
            </a:r>
            <a:endParaRPr/>
          </a:p>
          <a:p>
            <a:pPr indent="0" lvl="0" marL="0" marR="0" rtl="0" algn="ctr">
              <a:spcBef>
                <a:spcPts val="0"/>
              </a:spcBef>
              <a:spcAft>
                <a:spcPts val="0"/>
              </a:spcAft>
              <a:buNone/>
            </a:pPr>
            <a:r>
              <a:rPr b="1" lang="fr-FR" sz="2400">
                <a:solidFill>
                  <a:schemeClr val="dk1"/>
                </a:solidFill>
                <a:latin typeface="Times New Roman"/>
                <a:ea typeface="Times New Roman"/>
                <a:cs typeface="Times New Roman"/>
                <a:sym typeface="Times New Roman"/>
              </a:rPr>
              <a:t>–</a:t>
            </a:r>
            <a:r>
              <a:rPr b="1" lang="fr-FR" sz="2400">
                <a:solidFill>
                  <a:srgbClr val="C00000"/>
                </a:solidFill>
                <a:latin typeface="Times New Roman"/>
                <a:ea typeface="Times New Roman"/>
                <a:cs typeface="Times New Roman"/>
                <a:sym typeface="Times New Roman"/>
              </a:rPr>
              <a:t>Data collection mechanisms</a:t>
            </a:r>
            <a:r>
              <a:rPr b="1" lang="fr-FR" sz="2400">
                <a:solidFill>
                  <a:schemeClr val="dk1"/>
                </a:solidFill>
                <a:latin typeface="Times New Roman"/>
                <a:ea typeface="Times New Roman"/>
                <a:cs typeface="Times New Roman"/>
                <a:sym typeface="Times New Roman"/>
              </a:rPr>
              <a:t> capable of monitoring progress over time, including baselines and a means to compare progress and achievements against targets.</a:t>
            </a:r>
            <a:endParaRPr/>
          </a:p>
          <a:p>
            <a:pPr indent="0" lvl="0" marL="0" marR="0" rtl="0" algn="ctr">
              <a:spcBef>
                <a:spcPts val="0"/>
              </a:spcBef>
              <a:spcAft>
                <a:spcPts val="0"/>
              </a:spcAft>
              <a:buNone/>
            </a:pPr>
            <a:r>
              <a:rPr b="1" lang="fr-FR" sz="2400">
                <a:solidFill>
                  <a:schemeClr val="dk1"/>
                </a:solidFill>
                <a:latin typeface="Times New Roman"/>
                <a:ea typeface="Times New Roman"/>
                <a:cs typeface="Times New Roman"/>
                <a:sym typeface="Times New Roman"/>
              </a:rPr>
              <a:t>–</a:t>
            </a:r>
            <a:r>
              <a:rPr b="1" lang="fr-FR" sz="2400">
                <a:solidFill>
                  <a:srgbClr val="C00000"/>
                </a:solidFill>
                <a:latin typeface="Times New Roman"/>
                <a:ea typeface="Times New Roman"/>
                <a:cs typeface="Times New Roman"/>
                <a:sym typeface="Times New Roman"/>
              </a:rPr>
              <a:t>Where applicable building</a:t>
            </a:r>
            <a:r>
              <a:rPr b="1" lang="fr-FR" sz="2400">
                <a:solidFill>
                  <a:schemeClr val="dk1"/>
                </a:solidFill>
                <a:latin typeface="Times New Roman"/>
                <a:ea typeface="Times New Roman"/>
                <a:cs typeface="Times New Roman"/>
                <a:sym typeface="Times New Roman"/>
              </a:rPr>
              <a:t> on baselines and data collection with an evaluation framework and methodology capable of establishing causation (ie capable of attributing observed change to given interventions or other factors).</a:t>
            </a:r>
            <a:endParaRPr/>
          </a:p>
          <a:p>
            <a:pPr indent="0" lvl="0" marL="0" marR="0" rtl="0" algn="ctr">
              <a:spcBef>
                <a:spcPts val="0"/>
              </a:spcBef>
              <a:spcAft>
                <a:spcPts val="0"/>
              </a:spcAft>
              <a:buNone/>
            </a:pPr>
            <a:r>
              <a:rPr b="1" lang="fr-FR" sz="2400">
                <a:solidFill>
                  <a:srgbClr val="C00000"/>
                </a:solidFill>
                <a:latin typeface="Times New Roman"/>
                <a:ea typeface="Times New Roman"/>
                <a:cs typeface="Times New Roman"/>
                <a:sym typeface="Times New Roman"/>
              </a:rPr>
              <a:t>–Clear mechanisms for reporting </a:t>
            </a:r>
            <a:r>
              <a:rPr b="1" lang="fr-FR" sz="2400">
                <a:solidFill>
                  <a:schemeClr val="dk1"/>
                </a:solidFill>
                <a:latin typeface="Times New Roman"/>
                <a:ea typeface="Times New Roman"/>
                <a:cs typeface="Times New Roman"/>
                <a:sym typeface="Times New Roman"/>
              </a:rPr>
              <a:t>and use of M&amp;E results in decision-making.</a:t>
            </a:r>
            <a:endParaRPr/>
          </a:p>
          <a:p>
            <a:pPr indent="0" lvl="0" marL="0" marR="0" rtl="0" algn="ctr">
              <a:spcBef>
                <a:spcPts val="0"/>
              </a:spcBef>
              <a:spcAft>
                <a:spcPts val="0"/>
              </a:spcAft>
              <a:buNone/>
            </a:pPr>
            <a:r>
              <a:rPr b="1" lang="fr-FR" sz="2400">
                <a:solidFill>
                  <a:schemeClr val="dk1"/>
                </a:solidFill>
                <a:latin typeface="Times New Roman"/>
                <a:ea typeface="Times New Roman"/>
                <a:cs typeface="Times New Roman"/>
                <a:sym typeface="Times New Roman"/>
              </a:rPr>
              <a:t>–</a:t>
            </a:r>
            <a:r>
              <a:rPr b="1" lang="fr-FR" sz="2400">
                <a:solidFill>
                  <a:srgbClr val="C00000"/>
                </a:solidFill>
                <a:latin typeface="Times New Roman"/>
                <a:ea typeface="Times New Roman"/>
                <a:cs typeface="Times New Roman"/>
                <a:sym typeface="Times New Roman"/>
              </a:rPr>
              <a:t>Sustainable organisational arrangements </a:t>
            </a:r>
            <a:r>
              <a:rPr b="1" lang="fr-FR" sz="2400">
                <a:solidFill>
                  <a:schemeClr val="dk1"/>
                </a:solidFill>
                <a:latin typeface="Times New Roman"/>
                <a:ea typeface="Times New Roman"/>
                <a:cs typeface="Times New Roman"/>
                <a:sym typeface="Times New Roman"/>
              </a:rPr>
              <a:t>for data collection, management, analysis, and reporting.</a:t>
            </a:r>
            <a:endParaRPr/>
          </a:p>
          <a:p>
            <a:pPr indent="0" lvl="0" marL="0" marR="0" rtl="0" algn="just">
              <a:spcBef>
                <a:spcPts val="0"/>
              </a:spcBef>
              <a:spcAft>
                <a:spcPts val="0"/>
              </a:spcAft>
              <a:buNone/>
            </a:pPr>
            <a:r>
              <a:rPr b="1" lang="fr-FR" sz="2400">
                <a:solidFill>
                  <a:schemeClr val="dk1"/>
                </a:solidFill>
                <a:latin typeface="Times New Roman"/>
                <a:ea typeface="Times New Roman"/>
                <a:cs typeface="Times New Roman"/>
                <a:sym typeface="Times New Roman"/>
              </a:rPr>
              <a:t>–</a:t>
            </a:r>
            <a:endParaRPr/>
          </a:p>
        </p:txBody>
      </p:sp>
      <p:sp>
        <p:nvSpPr>
          <p:cNvPr id="248" name="Google Shape;248;p12"/>
          <p:cNvSpPr txBox="1"/>
          <p:nvPr/>
        </p:nvSpPr>
        <p:spPr>
          <a:xfrm>
            <a:off x="27257" y="36562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pic>
        <p:nvPicPr>
          <p:cNvPr id="253" name="Google Shape;253;p1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54" name="Google Shape;254;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55" name="Google Shape;255;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6" name="Google Shape;256;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57" name="Google Shape;257;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58" name="Google Shape;258;p1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259" name="Google Shape;259;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60" name="Google Shape;260;p1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61" name="Google Shape;261;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62" name="Google Shape;262;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pic>
        <p:nvPicPr>
          <p:cNvPr descr="project-management" id="263" name="Google Shape;263;p13"/>
          <p:cNvPicPr preferRelativeResize="0"/>
          <p:nvPr/>
        </p:nvPicPr>
        <p:blipFill rotWithShape="1">
          <a:blip r:embed="rId10">
            <a:alphaModFix/>
          </a:blip>
          <a:srcRect b="0" l="0" r="0" t="0"/>
          <a:stretch/>
        </p:blipFill>
        <p:spPr>
          <a:xfrm>
            <a:off x="9098280" y="4318000"/>
            <a:ext cx="2475230" cy="1985645"/>
          </a:xfrm>
          <a:prstGeom prst="rect">
            <a:avLst/>
          </a:prstGeom>
          <a:noFill/>
          <a:ln>
            <a:noFill/>
          </a:ln>
        </p:spPr>
      </p:pic>
      <p:sp>
        <p:nvSpPr>
          <p:cNvPr id="264" name="Google Shape;264;p1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65" name="Google Shape;265;p13"/>
          <p:cNvSpPr txBox="1"/>
          <p:nvPr/>
        </p:nvSpPr>
        <p:spPr>
          <a:xfrm>
            <a:off x="154940" y="1273810"/>
            <a:ext cx="8360410" cy="472567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0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2.2-Key design principles for project monitoring and evaluation</a:t>
            </a:r>
            <a:endParaRPr/>
          </a:p>
          <a:p>
            <a:pPr indent="-2540" lvl="0" marL="2540" marR="0" rtl="0" algn="ctr">
              <a:lnSpc>
                <a:spcPct val="10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Project M&amp;E design can be guided by</a:t>
            </a:r>
            <a:r>
              <a:rPr b="1" lang="fr-FR" sz="2000">
                <a:solidFill>
                  <a:schemeClr val="dk1"/>
                </a:solidFill>
                <a:highlight>
                  <a:srgbClr val="00FFFF"/>
                </a:highlight>
                <a:latin typeface="Times New Roman"/>
                <a:ea typeface="Times New Roman"/>
                <a:cs typeface="Times New Roman"/>
                <a:sym typeface="Times New Roman"/>
              </a:rPr>
              <a:t> the concept of project logic and logical framework analysis.</a:t>
            </a:r>
            <a:r>
              <a:rPr b="1" lang="fr-FR" sz="2000">
                <a:solidFill>
                  <a:schemeClr val="dk1"/>
                </a:solidFill>
                <a:latin typeface="Times New Roman"/>
                <a:ea typeface="Times New Roman"/>
                <a:cs typeface="Times New Roman"/>
                <a:sym typeface="Times New Roman"/>
              </a:rPr>
              <a:t> </a:t>
            </a:r>
            <a:endParaRPr/>
          </a:p>
          <a:p>
            <a:pPr indent="0" lvl="0" marL="0" marR="0" rtl="0" algn="ctr">
              <a:lnSpc>
                <a:spcPct val="13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ctr">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Implicitly or explicitly a good project design will be based on </a:t>
            </a:r>
            <a:r>
              <a:rPr b="1" lang="fr-FR" sz="2000">
                <a:solidFill>
                  <a:srgbClr val="C00000"/>
                </a:solidFill>
                <a:latin typeface="Times New Roman"/>
                <a:ea typeface="Times New Roman"/>
                <a:cs typeface="Times New Roman"/>
                <a:sym typeface="Times New Roman"/>
              </a:rPr>
              <a:t>a clear and logical project strategy</a:t>
            </a:r>
            <a:r>
              <a:rPr b="1" lang="fr-FR" sz="2000">
                <a:solidFill>
                  <a:schemeClr val="dk1"/>
                </a:solidFill>
                <a:latin typeface="Times New Roman"/>
                <a:ea typeface="Times New Roman"/>
                <a:cs typeface="Times New Roman"/>
                <a:sym typeface="Times New Roman"/>
              </a:rPr>
              <a:t>. </a:t>
            </a:r>
            <a:endParaRPr/>
          </a:p>
          <a:p>
            <a:pPr indent="0" lvl="0" marL="0" marR="0" rtl="0" algn="ctr">
              <a:lnSpc>
                <a:spcPct val="13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ctr">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This is usually made explicit in the form of </a:t>
            </a:r>
            <a:r>
              <a:rPr b="1" lang="fr-FR" sz="2000">
                <a:solidFill>
                  <a:schemeClr val="dk1"/>
                </a:solidFill>
                <a:highlight>
                  <a:srgbClr val="00FF00"/>
                </a:highlight>
                <a:latin typeface="Times New Roman"/>
                <a:ea typeface="Times New Roman"/>
                <a:cs typeface="Times New Roman"/>
                <a:sym typeface="Times New Roman"/>
              </a:rPr>
              <a:t>a logical hierarchy of relationships</a:t>
            </a:r>
            <a:r>
              <a:rPr b="1" lang="fr-FR" sz="2000">
                <a:solidFill>
                  <a:schemeClr val="dk1"/>
                </a:solidFill>
                <a:latin typeface="Times New Roman"/>
                <a:ea typeface="Times New Roman"/>
                <a:cs typeface="Times New Roman"/>
                <a:sym typeface="Times New Roman"/>
              </a:rPr>
              <a:t> between the </a:t>
            </a:r>
            <a:r>
              <a:rPr b="1" lang="fr-FR" sz="2000" u="sng">
                <a:solidFill>
                  <a:schemeClr val="dk1"/>
                </a:solidFill>
                <a:latin typeface="Times New Roman"/>
                <a:ea typeface="Times New Roman"/>
                <a:cs typeface="Times New Roman"/>
                <a:sym typeface="Times New Roman"/>
              </a:rPr>
              <a:t>various project elements; progress at each level </a:t>
            </a:r>
            <a:r>
              <a:rPr b="1" lang="fr-FR" sz="2000">
                <a:solidFill>
                  <a:schemeClr val="dk1"/>
                </a:solidFill>
                <a:latin typeface="Times New Roman"/>
                <a:ea typeface="Times New Roman"/>
                <a:cs typeface="Times New Roman"/>
                <a:sym typeface="Times New Roman"/>
              </a:rPr>
              <a:t>being a precondition for achievement at the next higher level. </a:t>
            </a:r>
            <a:endParaRPr b="1" i="1" sz="2000">
              <a:solidFill>
                <a:srgbClr val="007BD3"/>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14"/>
          <p:cNvPicPr preferRelativeResize="0"/>
          <p:nvPr/>
        </p:nvPicPr>
        <p:blipFill rotWithShape="1">
          <a:blip r:embed="rId3">
            <a:alphaModFix/>
          </a:blip>
          <a:srcRect b="0" l="0" r="0" t="0"/>
          <a:stretch/>
        </p:blipFill>
        <p:spPr>
          <a:xfrm>
            <a:off x="-72160" y="5799809"/>
            <a:ext cx="1222425" cy="1096206"/>
          </a:xfrm>
          <a:prstGeom prst="rect">
            <a:avLst/>
          </a:prstGeom>
          <a:noFill/>
          <a:ln>
            <a:noFill/>
          </a:ln>
        </p:spPr>
      </p:pic>
      <p:pic>
        <p:nvPicPr>
          <p:cNvPr id="271" name="Google Shape;271;p1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72" name="Google Shape;272;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3" name="Google Shape;273;p1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74" name="Google Shape;274;p1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75" name="Google Shape;275;p1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276" name="Google Shape;276;p1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77" name="Google Shape;277;p1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78" name="Google Shape;27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79" name="Google Shape;27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80" name="Google Shape;280;p14"/>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81" name="Google Shape;281;p14"/>
          <p:cNvSpPr txBox="1"/>
          <p:nvPr/>
        </p:nvSpPr>
        <p:spPr>
          <a:xfrm>
            <a:off x="130810" y="1592580"/>
            <a:ext cx="8360410" cy="57086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rPr b="1" i="1" lang="fr-FR" sz="2400" u="sng">
                <a:solidFill>
                  <a:schemeClr val="dk1"/>
                </a:solidFill>
                <a:latin typeface="Times New Roman"/>
                <a:ea typeface="Times New Roman"/>
                <a:cs typeface="Times New Roman"/>
                <a:sym typeface="Times New Roman"/>
              </a:rPr>
              <a:t>A logical structure for project monitoring and evaluation</a:t>
            </a:r>
            <a:endParaRPr/>
          </a:p>
        </p:txBody>
      </p:sp>
      <p:graphicFrame>
        <p:nvGraphicFramePr>
          <p:cNvPr id="282" name="Google Shape;282;p14"/>
          <p:cNvGraphicFramePr/>
          <p:nvPr/>
        </p:nvGraphicFramePr>
        <p:xfrm>
          <a:off x="134620" y="2331085"/>
          <a:ext cx="3000000" cy="3000000"/>
        </p:xfrm>
        <a:graphic>
          <a:graphicData uri="http://schemas.openxmlformats.org/drawingml/2006/table">
            <a:tbl>
              <a:tblPr bandRow="1" firstRow="1">
                <a:noFill/>
                <a:tableStyleId>{C0A4CEAF-60BB-4F95-B2F4-77DBA78F4269}</a:tableStyleId>
              </a:tblPr>
              <a:tblGrid>
                <a:gridCol w="2095500"/>
                <a:gridCol w="2095500"/>
                <a:gridCol w="2095500"/>
                <a:gridCol w="2095500"/>
              </a:tblGrid>
              <a:tr h="381000">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Project</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logic</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Types of</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indicator</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Focus of </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M&amp;E</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Characteristics</a:t>
                      </a:r>
                      <a:endParaRPr b="1" sz="1600" u="none" cap="none" strike="noStrike">
                        <a:latin typeface="Times New Roman"/>
                        <a:ea typeface="Times New Roman"/>
                        <a:cs typeface="Times New Roman"/>
                        <a:sym typeface="Times New Roman"/>
                      </a:endParaRPr>
                    </a:p>
                  </a:txBody>
                  <a:tcPr marT="0" marB="0" marR="0" marL="0"/>
                </a:tc>
              </a:tr>
              <a:tr h="731525">
                <a:tc>
                  <a:txBody>
                    <a:bodyPr/>
                    <a:lstStyle/>
                    <a:p>
                      <a:pPr indent="0" lvl="0" marL="0" marR="0" rtl="0" algn="ctr">
                        <a:spcBef>
                          <a:spcPts val="0"/>
                        </a:spcBef>
                        <a:spcAft>
                          <a:spcPts val="0"/>
                        </a:spcAft>
                        <a:buClr>
                          <a:schemeClr val="dk1"/>
                        </a:buClr>
                        <a:buSzPts val="1400"/>
                        <a:buFont typeface="Calibri"/>
                        <a:buNone/>
                      </a:pPr>
                      <a:r>
                        <a:t/>
                      </a:r>
                      <a:endParaRPr b="1" sz="14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Goal</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Impact</a:t>
                      </a:r>
                      <a:endParaRPr b="1" sz="1400" u="none" cap="none" strike="noStrike">
                        <a:latin typeface="Times New Roman"/>
                        <a:ea typeface="Times New Roman"/>
                        <a:cs typeface="Times New Roman"/>
                        <a:sym typeface="Times New Roman"/>
                      </a:endParaRPr>
                    </a:p>
                  </a:txBody>
                  <a:tcPr marT="0" marB="0" marR="0" marL="0"/>
                </a:tc>
                <a:tc rowSpan="2">
                  <a:txBody>
                    <a:bodyPr/>
                    <a:lstStyle/>
                    <a:p>
                      <a:pPr indent="0" lvl="0" marL="0" marR="0" rtl="0" algn="ctr">
                        <a:spcBef>
                          <a:spcPts val="0"/>
                        </a:spcBef>
                        <a:spcAft>
                          <a:spcPts val="0"/>
                        </a:spcAft>
                        <a:buClr>
                          <a:schemeClr val="dk1"/>
                        </a:buClr>
                        <a:buSzPts val="2000"/>
                        <a:buFont typeface="Calibri"/>
                        <a:buNone/>
                      </a:pPr>
                      <a:r>
                        <a:t/>
                      </a:r>
                      <a:endParaRPr b="1" sz="20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 Results</a:t>
                      </a:r>
                      <a:endParaRPr/>
                    </a:p>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monitoring</a:t>
                      </a:r>
                      <a:endParaRPr/>
                    </a:p>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 </a:t>
                      </a:r>
                      <a:endParaRPr b="1" sz="20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long-term widespreadimprovementinsociety</a:t>
                      </a:r>
                      <a:endParaRPr b="1" sz="1600" u="none" cap="none" strike="noStrike">
                        <a:latin typeface="Times New Roman"/>
                        <a:ea typeface="Times New Roman"/>
                        <a:cs typeface="Times New Roman"/>
                        <a:sym typeface="Times New Roman"/>
                      </a:endParaRPr>
                    </a:p>
                  </a:txBody>
                  <a:tcPr marT="0" marB="0" marR="0" marL="0"/>
                </a:tc>
              </a:tr>
              <a:tr h="487675">
                <a:tc>
                  <a:txBody>
                    <a:bodyPr/>
                    <a:lstStyle/>
                    <a:p>
                      <a:pPr indent="0" lvl="0" marL="0" marR="0" rtl="0" algn="ctr">
                        <a:spcBef>
                          <a:spcPts val="0"/>
                        </a:spcBef>
                        <a:spcAft>
                          <a:spcPts val="0"/>
                        </a:spcAft>
                        <a:buClr>
                          <a:schemeClr val="dk1"/>
                        </a:buClr>
                        <a:buSzPts val="1400"/>
                        <a:buFont typeface="Calibri"/>
                        <a:buNone/>
                      </a:pPr>
                      <a:r>
                        <a:t/>
                      </a:r>
                      <a:endParaRPr b="1" sz="14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Purpose</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400"/>
                        <a:buFont typeface="Calibri"/>
                        <a:buNone/>
                      </a:pPr>
                      <a:r>
                        <a:t/>
                      </a:r>
                      <a:endParaRPr b="1" sz="14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Outcome</a:t>
                      </a:r>
                      <a:endParaRPr b="1" sz="1400" u="none" cap="none" strike="noStrike">
                        <a:latin typeface="Times New Roman"/>
                        <a:ea typeface="Times New Roman"/>
                        <a:cs typeface="Times New Roman"/>
                        <a:sym typeface="Times New Roman"/>
                      </a:endParaRPr>
                    </a:p>
                  </a:txBody>
                  <a:tcPr marT="0" marB="0" marR="0" marL="0"/>
                </a:tc>
                <a:tc vMerge="1"/>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intermediateeffectsforbeneficiaries</a:t>
                      </a:r>
                      <a:endParaRPr b="1" sz="1600" u="none" cap="none" strike="noStrike">
                        <a:latin typeface="Times New Roman"/>
                        <a:ea typeface="Times New Roman"/>
                        <a:cs typeface="Times New Roman"/>
                        <a:sym typeface="Times New Roman"/>
                      </a:endParaRPr>
                    </a:p>
                  </a:txBody>
                  <a:tcPr marT="0" marB="0" marR="0" marL="0"/>
                </a:tc>
              </a:tr>
              <a:tr h="381000">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Outputs</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Output</a:t>
                      </a:r>
                      <a:endParaRPr b="1" sz="1400" u="none" cap="none" strike="noStrike">
                        <a:latin typeface="Times New Roman"/>
                        <a:ea typeface="Times New Roman"/>
                        <a:cs typeface="Times New Roman"/>
                        <a:sym typeface="Times New Roman"/>
                      </a:endParaRPr>
                    </a:p>
                  </a:txBody>
                  <a:tcPr marT="0" marB="0" marR="0" marL="0"/>
                </a:tc>
                <a:tc rowSpan="3">
                  <a:txBody>
                    <a:bodyPr/>
                    <a:lstStyle/>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Implementation monitoring</a:t>
                      </a:r>
                      <a:endParaRPr b="1" sz="20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capitalgoods,productsandservicesproduced</a:t>
                      </a:r>
                      <a:endParaRPr b="1" sz="1600" u="none" cap="none" strike="noStrike">
                        <a:latin typeface="Times New Roman"/>
                        <a:ea typeface="Times New Roman"/>
                        <a:cs typeface="Times New Roman"/>
                        <a:sym typeface="Times New Roman"/>
                      </a:endParaRPr>
                    </a:p>
                  </a:txBody>
                  <a:tcPr marT="0" marB="0" marR="0" marL="0"/>
                </a:tc>
              </a:tr>
              <a:tr h="381000">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Activities</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400"/>
                        <a:buFont typeface="Calibri"/>
                        <a:buNone/>
                      </a:pPr>
                      <a:r>
                        <a:t/>
                      </a:r>
                      <a:endParaRPr b="1" sz="14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Process</a:t>
                      </a:r>
                      <a:endParaRPr b="1" sz="1400" u="none" cap="none" strike="noStrike">
                        <a:latin typeface="Times New Roman"/>
                        <a:ea typeface="Times New Roman"/>
                        <a:cs typeface="Times New Roman"/>
                        <a:sym typeface="Times New Roman"/>
                      </a:endParaRPr>
                    </a:p>
                  </a:txBody>
                  <a:tcPr marT="0" marB="0" marR="0" marL="0"/>
                </a:tc>
                <a:tc vMerge="1"/>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tasks undertaken to transforminputsto outputs</a:t>
                      </a:r>
                      <a:endParaRPr b="1" sz="1600" u="none" cap="none" strike="noStrike">
                        <a:latin typeface="Times New Roman"/>
                        <a:ea typeface="Times New Roman"/>
                        <a:cs typeface="Times New Roman"/>
                        <a:sym typeface="Times New Roman"/>
                      </a:endParaRPr>
                    </a:p>
                  </a:txBody>
                  <a:tcPr marT="0" marB="0" marR="0" marL="0"/>
                </a:tc>
              </a:tr>
              <a:tr h="381000">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Inputs</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Input</a:t>
                      </a:r>
                      <a:endParaRPr b="1" sz="1400" u="none" cap="none" strike="noStrike">
                        <a:latin typeface="Times New Roman"/>
                        <a:ea typeface="Times New Roman"/>
                        <a:cs typeface="Times New Roman"/>
                        <a:sym typeface="Times New Roman"/>
                      </a:endParaRPr>
                    </a:p>
                  </a:txBody>
                  <a:tcPr marT="0" marB="0" marR="0" marL="0"/>
                </a:tc>
                <a:tc vMerge="1"/>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humanandmaterialresources</a:t>
                      </a:r>
                      <a:endParaRPr b="1" sz="1600" u="none" cap="none" strike="noStrike">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id="287" name="Google Shape;287;p1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88" name="Google Shape;288;p1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89" name="Google Shape;289;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0" name="Google Shape;290;p1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91" name="Google Shape;291;p1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92" name="Google Shape;292;p1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293" name="Google Shape;293;p1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94" name="Google Shape;294;p1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95" name="Google Shape;29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96" name="Google Shape;296;p1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97" name="Google Shape;297;p15"/>
          <p:cNvSpPr txBox="1"/>
          <p:nvPr/>
        </p:nvSpPr>
        <p:spPr>
          <a:xfrm>
            <a:off x="147320" y="2245995"/>
            <a:ext cx="8488680" cy="1568450"/>
          </a:xfrm>
          <a:prstGeom prst="rect">
            <a:avLst/>
          </a:prstGeom>
          <a:noFill/>
          <a:ln>
            <a:noFill/>
          </a:ln>
        </p:spPr>
        <p:txBody>
          <a:bodyPr anchorCtr="0" anchor="t" bIns="45700" lIns="91425" spcFirstLastPara="1" rIns="91425" wrap="square" tIns="45700">
            <a:spAutoFit/>
          </a:bodyPr>
          <a:lstStyle/>
          <a:p>
            <a:pPr indent="0" lvl="1" marL="457200" marR="0" rtl="0" algn="l">
              <a:spcBef>
                <a:spcPts val="0"/>
              </a:spcBef>
              <a:spcAft>
                <a:spcPts val="0"/>
              </a:spcAft>
              <a:buNone/>
            </a:pPr>
            <a:r>
              <a:rPr b="1" i="0" lang="fr-FR" sz="2400" u="none" cap="none" strike="noStrike">
                <a:solidFill>
                  <a:schemeClr val="dk1"/>
                </a:solidFill>
                <a:latin typeface="Times New Roman"/>
                <a:ea typeface="Times New Roman"/>
                <a:cs typeface="Times New Roman"/>
                <a:sym typeface="Times New Roman"/>
              </a:rPr>
              <a:t>Moving from monitoring to evaluation </a:t>
            </a:r>
            <a:r>
              <a:rPr b="1" i="0" lang="fr-FR" sz="2400" u="none" cap="none" strike="noStrike">
                <a:solidFill>
                  <a:schemeClr val="dk1"/>
                </a:solidFill>
                <a:highlight>
                  <a:srgbClr val="FF00FF"/>
                </a:highlight>
                <a:latin typeface="Times New Roman"/>
                <a:ea typeface="Times New Roman"/>
                <a:cs typeface="Times New Roman"/>
                <a:sym typeface="Times New Roman"/>
              </a:rPr>
              <a:t>requires the use of criteria, defines core criteria</a:t>
            </a:r>
            <a:r>
              <a:rPr b="1" i="0" lang="fr-FR" sz="2400" u="none" cap="none" strike="noStrike">
                <a:solidFill>
                  <a:schemeClr val="dk1"/>
                </a:solidFill>
                <a:latin typeface="Times New Roman"/>
                <a:ea typeface="Times New Roman"/>
                <a:cs typeface="Times New Roman"/>
                <a:sym typeface="Times New Roman"/>
              </a:rPr>
              <a:t> commonly used in the evaluation of development projects, and of sector and policy level interventions.</a:t>
            </a:r>
            <a:endParaRPr b="1" i="0" sz="2400" u="none" cap="none" strike="noStrike">
              <a:solidFill>
                <a:schemeClr val="dk1"/>
              </a:solidFill>
              <a:latin typeface="Times New Roman"/>
              <a:ea typeface="Times New Roman"/>
              <a:cs typeface="Times New Roman"/>
              <a:sym typeface="Times New Roman"/>
            </a:endParaRPr>
          </a:p>
        </p:txBody>
      </p:sp>
      <p:pic>
        <p:nvPicPr>
          <p:cNvPr descr="626x431-31586335824519" id="298" name="Google Shape;298;p15"/>
          <p:cNvPicPr preferRelativeResize="0"/>
          <p:nvPr/>
        </p:nvPicPr>
        <p:blipFill rotWithShape="1">
          <a:blip r:embed="rId10">
            <a:alphaModFix/>
          </a:blip>
          <a:srcRect b="0" l="0" r="0" t="0"/>
          <a:stretch/>
        </p:blipFill>
        <p:spPr>
          <a:xfrm>
            <a:off x="2414905" y="3755390"/>
            <a:ext cx="3551555" cy="2946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1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04" name="Google Shape;304;p1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05" name="Google Shape;305;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6" name="Google Shape;306;p1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07" name="Google Shape;307;p1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08" name="Google Shape;308;p1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09" name="Google Shape;309;p1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10" name="Google Shape;310;p1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11" name="Google Shape;311;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12" name="Google Shape;312;p1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13" name="Google Shape;313;p16"/>
          <p:cNvSpPr txBox="1"/>
          <p:nvPr/>
        </p:nvSpPr>
        <p:spPr>
          <a:xfrm>
            <a:off x="204470" y="1127125"/>
            <a:ext cx="8441690" cy="5631180"/>
          </a:xfrm>
          <a:prstGeom prst="rect">
            <a:avLst/>
          </a:prstGeom>
          <a:noFill/>
          <a:ln>
            <a:noFill/>
          </a:ln>
        </p:spPr>
        <p:txBody>
          <a:bodyPr anchorCtr="0" anchor="t" bIns="45700" lIns="91425" spcFirstLastPara="1" rIns="91425" wrap="square" tIns="45700">
            <a:spAutoFit/>
          </a:bodyPr>
          <a:lstStyle/>
          <a:p>
            <a:pPr indent="-335915" lvl="0" marL="335915" marR="0" rtl="0" algn="l">
              <a:lnSpc>
                <a:spcPct val="100000"/>
              </a:lnSpc>
              <a:spcBef>
                <a:spcPts val="0"/>
              </a:spcBef>
              <a:spcAft>
                <a:spcPts val="0"/>
              </a:spcAft>
              <a:buNone/>
            </a:pPr>
            <a:r>
              <a:t/>
            </a:r>
            <a:endParaRPr b="1" i="1" sz="2400">
              <a:solidFill>
                <a:srgbClr val="C00000"/>
              </a:solidFill>
              <a:latin typeface="Times New Roman"/>
              <a:ea typeface="Times New Roman"/>
              <a:cs typeface="Times New Roman"/>
              <a:sym typeface="Times New Roman"/>
            </a:endParaRPr>
          </a:p>
          <a:p>
            <a:pPr indent="-335915" lvl="0" marL="335915" marR="0" rtl="0" algn="l">
              <a:lnSpc>
                <a:spcPct val="100000"/>
              </a:lnSpc>
              <a:spcBef>
                <a:spcPts val="0"/>
              </a:spcBef>
              <a:spcAft>
                <a:spcPts val="0"/>
              </a:spcAft>
              <a:buNone/>
            </a:pPr>
            <a:r>
              <a:rPr b="1" i="1" lang="fr-FR" sz="2400">
                <a:solidFill>
                  <a:srgbClr val="C00000"/>
                </a:solidFill>
                <a:latin typeface="Times New Roman"/>
                <a:ea typeface="Times New Roman"/>
                <a:cs typeface="Times New Roman"/>
                <a:sym typeface="Times New Roman"/>
              </a:rPr>
              <a:t>Evaluation criteria</a:t>
            </a:r>
            <a:endParaRPr/>
          </a:p>
          <a:p>
            <a:pPr indent="-335915" lvl="0" marL="335915" marR="0" rtl="0" algn="l">
              <a:lnSpc>
                <a:spcPct val="100000"/>
              </a:lnSpc>
              <a:spcBef>
                <a:spcPts val="0"/>
              </a:spcBef>
              <a:spcAft>
                <a:spcPts val="0"/>
              </a:spcAft>
              <a:buNone/>
            </a:pPr>
            <a:r>
              <a:t/>
            </a:r>
            <a:endParaRPr b="1" i="1" sz="2400">
              <a:solidFill>
                <a:srgbClr val="C00000"/>
              </a:solidFill>
              <a:latin typeface="Times New Roman"/>
              <a:ea typeface="Times New Roman"/>
              <a:cs typeface="Times New Roman"/>
              <a:sym typeface="Times New Roman"/>
            </a:endParaRPr>
          </a:p>
          <a:p>
            <a:pPr indent="-335915" lvl="0" marL="335915" marR="0" rtl="0" algn="l">
              <a:lnSpc>
                <a:spcPct val="100000"/>
              </a:lnSpc>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lnSpc>
                <a:spcPct val="100000"/>
              </a:lnSpc>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a:p>
            <a:pPr indent="-335915" lvl="0" marL="335915"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314" name="Google Shape;314;p16"/>
          <p:cNvGrpSpPr/>
          <p:nvPr/>
        </p:nvGrpSpPr>
        <p:grpSpPr>
          <a:xfrm>
            <a:off x="3822221" y="1758031"/>
            <a:ext cx="4744169" cy="689649"/>
            <a:chOff x="2974899" y="1151846"/>
            <a:chExt cx="2330667" cy="689649"/>
          </a:xfrm>
        </p:grpSpPr>
        <p:sp>
          <p:nvSpPr>
            <p:cNvPr id="315" name="Google Shape;315;p16"/>
            <p:cNvSpPr/>
            <p:nvPr/>
          </p:nvSpPr>
          <p:spPr>
            <a:xfrm>
              <a:off x="2992936" y="1165509"/>
              <a:ext cx="2312630" cy="633141"/>
            </a:xfrm>
            <a:custGeom>
              <a:rect b="b" l="l" r="r" t="t"/>
              <a:pathLst>
                <a:path extrusionOk="0" h="22420" w="81892">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D8E2F3"/>
            </a:solidFill>
            <a:ln cap="flat" cmpd="sng" w="9525">
              <a:solidFill>
                <a:srgbClr val="1E4E7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t/>
              </a:r>
              <a:endParaRPr sz="1800">
                <a:solidFill>
                  <a:srgbClr val="FFFFFF"/>
                </a:solidFill>
                <a:latin typeface="Fira Sans Extra Condensed Medium"/>
                <a:ea typeface="Fira Sans Extra Condensed Medium"/>
                <a:cs typeface="Fira Sans Extra Condensed Medium"/>
                <a:sym typeface="Fira Sans Extra Condensed Medium"/>
              </a:endParaRPr>
            </a:p>
            <a:p>
              <a:pPr indent="0" lvl="0" marL="0" marR="0" rtl="0" algn="ctr">
                <a:lnSpc>
                  <a:spcPct val="90000"/>
                </a:lnSpc>
                <a:spcBef>
                  <a:spcPts val="0"/>
                </a:spcBef>
                <a:spcAft>
                  <a:spcPts val="0"/>
                </a:spcAft>
                <a:buNone/>
              </a:pPr>
              <a:r>
                <a:rPr b="1" lang="fr-FR" sz="1800">
                  <a:solidFill>
                    <a:schemeClr val="dk1"/>
                  </a:solidFill>
                  <a:latin typeface="Times New Roman"/>
                  <a:ea typeface="Times New Roman"/>
                  <a:cs typeface="Times New Roman"/>
                  <a:sym typeface="Times New Roman"/>
                </a:rPr>
                <a:t> The effect of the project on its wider environment</a:t>
              </a:r>
              <a:endParaRPr/>
            </a:p>
          </p:txBody>
        </p:sp>
        <p:sp>
          <p:nvSpPr>
            <p:cNvPr id="316" name="Google Shape;316;p16"/>
            <p:cNvSpPr/>
            <p:nvPr/>
          </p:nvSpPr>
          <p:spPr>
            <a:xfrm>
              <a:off x="2974899" y="1151846"/>
              <a:ext cx="412586" cy="689649"/>
            </a:xfrm>
            <a:custGeom>
              <a:rect b="b" l="l" r="r" t="t"/>
              <a:pathLst>
                <a:path extrusionOk="0" fill="none" h="24421" w="1461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cap="rnd" cmpd="sng" w="9525">
              <a:solidFill>
                <a:srgbClr val="1E4E7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317" name="Google Shape;317;p16"/>
          <p:cNvGrpSpPr/>
          <p:nvPr/>
        </p:nvGrpSpPr>
        <p:grpSpPr>
          <a:xfrm>
            <a:off x="2683595" y="2006410"/>
            <a:ext cx="1088441" cy="152665"/>
            <a:chOff x="2312034" y="1418825"/>
            <a:chExt cx="1088441" cy="152665"/>
          </a:xfrm>
        </p:grpSpPr>
        <p:sp>
          <p:nvSpPr>
            <p:cNvPr id="318" name="Google Shape;318;p16"/>
            <p:cNvSpPr/>
            <p:nvPr/>
          </p:nvSpPr>
          <p:spPr>
            <a:xfrm>
              <a:off x="2312034" y="1418825"/>
              <a:ext cx="152665" cy="152665"/>
            </a:xfrm>
            <a:custGeom>
              <a:rect b="b" l="l" r="r" t="t"/>
              <a:pathLst>
                <a:path extrusionOk="0" h="5406" w="5406">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cxnSp>
          <p:nvCxnSpPr>
            <p:cNvPr id="319" name="Google Shape;319;p16"/>
            <p:cNvCxnSpPr/>
            <p:nvPr/>
          </p:nvCxnSpPr>
          <p:spPr>
            <a:xfrm>
              <a:off x="2574575" y="1495175"/>
              <a:ext cx="825900" cy="0"/>
            </a:xfrm>
            <a:prstGeom prst="straightConnector1">
              <a:avLst/>
            </a:prstGeom>
            <a:noFill/>
            <a:ln cap="flat" cmpd="sng" w="9525">
              <a:solidFill>
                <a:srgbClr val="000000"/>
              </a:solidFill>
              <a:prstDash val="solid"/>
              <a:round/>
              <a:headEnd len="sm" w="sm" type="none"/>
              <a:tailEnd len="sm" w="sm" type="none"/>
            </a:ln>
          </p:spPr>
        </p:cxnSp>
      </p:grpSp>
      <p:sp>
        <p:nvSpPr>
          <p:cNvPr id="320" name="Google Shape;320;p16"/>
          <p:cNvSpPr txBox="1"/>
          <p:nvPr/>
        </p:nvSpPr>
        <p:spPr>
          <a:xfrm>
            <a:off x="1532255" y="1812925"/>
            <a:ext cx="1312545" cy="460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400">
                <a:solidFill>
                  <a:schemeClr val="dk1"/>
                </a:solidFill>
                <a:latin typeface="Times New Roman"/>
                <a:ea typeface="Times New Roman"/>
                <a:cs typeface="Times New Roman"/>
                <a:sym typeface="Times New Roman"/>
              </a:rPr>
              <a:t>Impact </a:t>
            </a:r>
            <a:endParaRPr/>
          </a:p>
        </p:txBody>
      </p:sp>
      <p:sp>
        <p:nvSpPr>
          <p:cNvPr id="321" name="Google Shape;321;p16"/>
          <p:cNvSpPr/>
          <p:nvPr/>
        </p:nvSpPr>
        <p:spPr>
          <a:xfrm>
            <a:off x="3844331" y="2627700"/>
            <a:ext cx="4707454" cy="633141"/>
          </a:xfrm>
          <a:custGeom>
            <a:rect b="b" l="l" r="r" t="t"/>
            <a:pathLst>
              <a:path extrusionOk="0" h="22420" w="81892">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7B7B7B"/>
          </a:solidFill>
          <a:ln cap="flat" cmpd="sng" w="9525">
            <a:solidFill>
              <a:srgbClr val="1E4E7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rPr b="1" lang="fr-FR" sz="1800">
                <a:solidFill>
                  <a:srgbClr val="FFFFFF"/>
                </a:solidFill>
                <a:latin typeface="Times New Roman"/>
                <a:ea typeface="Times New Roman"/>
                <a:cs typeface="Times New Roman"/>
                <a:sym typeface="Times New Roman"/>
              </a:rPr>
              <a:t>The appropriateness of project objectives to the problems intended to be addressed</a:t>
            </a:r>
            <a:endParaRPr/>
          </a:p>
        </p:txBody>
      </p:sp>
      <p:grpSp>
        <p:nvGrpSpPr>
          <p:cNvPr id="322" name="Google Shape;322;p16"/>
          <p:cNvGrpSpPr/>
          <p:nvPr/>
        </p:nvGrpSpPr>
        <p:grpSpPr>
          <a:xfrm>
            <a:off x="2708360" y="2863660"/>
            <a:ext cx="1088441" cy="152665"/>
            <a:chOff x="2312034" y="1418825"/>
            <a:chExt cx="1088441" cy="152665"/>
          </a:xfrm>
        </p:grpSpPr>
        <p:sp>
          <p:nvSpPr>
            <p:cNvPr id="323" name="Google Shape;323;p16"/>
            <p:cNvSpPr/>
            <p:nvPr/>
          </p:nvSpPr>
          <p:spPr>
            <a:xfrm>
              <a:off x="2312034" y="1418825"/>
              <a:ext cx="152665" cy="152665"/>
            </a:xfrm>
            <a:custGeom>
              <a:rect b="b" l="l" r="r" t="t"/>
              <a:pathLst>
                <a:path extrusionOk="0" h="5406" w="5406">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cxnSp>
          <p:nvCxnSpPr>
            <p:cNvPr id="324" name="Google Shape;324;p16"/>
            <p:cNvCxnSpPr/>
            <p:nvPr/>
          </p:nvCxnSpPr>
          <p:spPr>
            <a:xfrm>
              <a:off x="2574575" y="1495175"/>
              <a:ext cx="825900" cy="0"/>
            </a:xfrm>
            <a:prstGeom prst="straightConnector1">
              <a:avLst/>
            </a:prstGeom>
            <a:noFill/>
            <a:ln cap="flat" cmpd="sng" w="9525">
              <a:solidFill>
                <a:srgbClr val="000000"/>
              </a:solidFill>
              <a:prstDash val="solid"/>
              <a:round/>
              <a:headEnd len="sm" w="sm" type="none"/>
              <a:tailEnd len="sm" w="sm" type="none"/>
            </a:ln>
          </p:spPr>
        </p:cxnSp>
      </p:grpSp>
      <p:sp>
        <p:nvSpPr>
          <p:cNvPr id="325" name="Google Shape;325;p16"/>
          <p:cNvSpPr txBox="1"/>
          <p:nvPr/>
        </p:nvSpPr>
        <p:spPr>
          <a:xfrm>
            <a:off x="1149985" y="2663190"/>
            <a:ext cx="1558290" cy="460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400">
                <a:solidFill>
                  <a:schemeClr val="dk1"/>
                </a:solidFill>
                <a:latin typeface="Times New Roman"/>
                <a:ea typeface="Times New Roman"/>
                <a:cs typeface="Times New Roman"/>
                <a:sym typeface="Times New Roman"/>
              </a:rPr>
              <a:t>Relevance</a:t>
            </a:r>
            <a:endParaRPr/>
          </a:p>
        </p:txBody>
      </p:sp>
      <p:grpSp>
        <p:nvGrpSpPr>
          <p:cNvPr id="326" name="Google Shape;326;p16"/>
          <p:cNvGrpSpPr/>
          <p:nvPr/>
        </p:nvGrpSpPr>
        <p:grpSpPr>
          <a:xfrm>
            <a:off x="3778406" y="3395561"/>
            <a:ext cx="4758774" cy="689649"/>
            <a:chOff x="2974899" y="1356316"/>
            <a:chExt cx="2337842" cy="689649"/>
          </a:xfrm>
        </p:grpSpPr>
        <p:sp>
          <p:nvSpPr>
            <p:cNvPr id="327" name="Google Shape;327;p16"/>
            <p:cNvSpPr/>
            <p:nvPr/>
          </p:nvSpPr>
          <p:spPr>
            <a:xfrm>
              <a:off x="3000111" y="1384584"/>
              <a:ext cx="2312630" cy="633141"/>
            </a:xfrm>
            <a:custGeom>
              <a:rect b="b" l="l" r="r" t="t"/>
              <a:pathLst>
                <a:path extrusionOk="0" h="22420" w="81892">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9CC2E5"/>
            </a:solidFill>
            <a:ln cap="flat" cmpd="sng" w="9525">
              <a:solidFill>
                <a:srgbClr val="1E4E7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t/>
              </a:r>
              <a:endParaRPr sz="1800">
                <a:solidFill>
                  <a:srgbClr val="FFFFFF"/>
                </a:solidFill>
                <a:latin typeface="Fira Sans Extra Condensed Medium"/>
                <a:ea typeface="Fira Sans Extra Condensed Medium"/>
                <a:cs typeface="Fira Sans Extra Condensed Medium"/>
                <a:sym typeface="Fira Sans Extra Condensed Medium"/>
              </a:endParaRPr>
            </a:p>
            <a:p>
              <a:pPr indent="0" lvl="0" marL="0" marR="0" rtl="0" algn="ctr">
                <a:lnSpc>
                  <a:spcPct val="60000"/>
                </a:lnSpc>
                <a:spcBef>
                  <a:spcPts val="0"/>
                </a:spcBef>
                <a:spcAft>
                  <a:spcPts val="0"/>
                </a:spcAft>
                <a:buNone/>
              </a:pPr>
              <a:r>
                <a:rPr b="1" lang="fr-FR" sz="1800">
                  <a:solidFill>
                    <a:schemeClr val="dk1"/>
                  </a:solidFill>
                  <a:latin typeface="Times New Roman"/>
                  <a:ea typeface="Times New Roman"/>
                  <a:cs typeface="Times New Roman"/>
                  <a:sym typeface="Times New Roman"/>
                </a:rPr>
                <a:t> How the outputs contributed to the achievement of project purpose and  goal(s) </a:t>
              </a:r>
              <a:endParaRPr/>
            </a:p>
            <a:p>
              <a:pPr indent="0" lvl="0" marL="0" marR="0" rtl="0" algn="ctr">
                <a:spcBef>
                  <a:spcPts val="0"/>
                </a:spcBef>
                <a:spcAft>
                  <a:spcPts val="0"/>
                </a:spcAft>
                <a:buClr>
                  <a:schemeClr val="dk1"/>
                </a:buClr>
                <a:buSzPts val="1100"/>
                <a:buFont typeface="Arial"/>
                <a:buNone/>
              </a:pPr>
              <a:r>
                <a:t/>
              </a:r>
              <a:endParaRPr sz="1800">
                <a:solidFill>
                  <a:srgbClr val="FFFFFF"/>
                </a:solidFill>
                <a:latin typeface="Times New Roman"/>
                <a:ea typeface="Times New Roman"/>
                <a:cs typeface="Times New Roman"/>
                <a:sym typeface="Times New Roman"/>
              </a:endParaRPr>
            </a:p>
          </p:txBody>
        </p:sp>
        <p:sp>
          <p:nvSpPr>
            <p:cNvPr id="328" name="Google Shape;328;p16"/>
            <p:cNvSpPr/>
            <p:nvPr/>
          </p:nvSpPr>
          <p:spPr>
            <a:xfrm>
              <a:off x="2974899" y="1356316"/>
              <a:ext cx="412586" cy="689649"/>
            </a:xfrm>
            <a:custGeom>
              <a:rect b="b" l="l" r="r" t="t"/>
              <a:pathLst>
                <a:path extrusionOk="0" fill="none" h="24421" w="1461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329" name="Google Shape;329;p16"/>
          <p:cNvGrpSpPr/>
          <p:nvPr/>
        </p:nvGrpSpPr>
        <p:grpSpPr>
          <a:xfrm>
            <a:off x="2572470" y="3633280"/>
            <a:ext cx="1088441" cy="152665"/>
            <a:chOff x="2312034" y="1418825"/>
            <a:chExt cx="1088441" cy="152665"/>
          </a:xfrm>
        </p:grpSpPr>
        <p:sp>
          <p:nvSpPr>
            <p:cNvPr id="330" name="Google Shape;330;p16"/>
            <p:cNvSpPr/>
            <p:nvPr/>
          </p:nvSpPr>
          <p:spPr>
            <a:xfrm>
              <a:off x="2312034" y="1418825"/>
              <a:ext cx="152665" cy="152665"/>
            </a:xfrm>
            <a:custGeom>
              <a:rect b="b" l="l" r="r" t="t"/>
              <a:pathLst>
                <a:path extrusionOk="0" h="5406" w="5406">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cxnSp>
          <p:nvCxnSpPr>
            <p:cNvPr id="331" name="Google Shape;331;p16"/>
            <p:cNvCxnSpPr/>
            <p:nvPr/>
          </p:nvCxnSpPr>
          <p:spPr>
            <a:xfrm>
              <a:off x="2574575" y="1495175"/>
              <a:ext cx="825900" cy="0"/>
            </a:xfrm>
            <a:prstGeom prst="straightConnector1">
              <a:avLst/>
            </a:prstGeom>
            <a:noFill/>
            <a:ln cap="flat" cmpd="sng" w="9525">
              <a:solidFill>
                <a:srgbClr val="000000"/>
              </a:solidFill>
              <a:prstDash val="solid"/>
              <a:round/>
              <a:headEnd len="sm" w="sm" type="none"/>
              <a:tailEnd len="sm" w="sm" type="none"/>
            </a:ln>
          </p:spPr>
        </p:cxnSp>
      </p:grpSp>
      <p:sp>
        <p:nvSpPr>
          <p:cNvPr id="332" name="Google Shape;332;p16"/>
          <p:cNvSpPr txBox="1"/>
          <p:nvPr/>
        </p:nvSpPr>
        <p:spPr>
          <a:xfrm>
            <a:off x="725170" y="3410585"/>
            <a:ext cx="1877060" cy="460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400">
                <a:solidFill>
                  <a:schemeClr val="dk1"/>
                </a:solidFill>
                <a:latin typeface="Times New Roman"/>
                <a:ea typeface="Times New Roman"/>
                <a:cs typeface="Times New Roman"/>
                <a:sym typeface="Times New Roman"/>
              </a:rPr>
              <a:t>Effectiveness</a:t>
            </a:r>
            <a:endParaRPr b="1" sz="2400">
              <a:solidFill>
                <a:schemeClr val="dk1"/>
              </a:solidFill>
              <a:latin typeface="Calibri"/>
              <a:ea typeface="Calibri"/>
              <a:cs typeface="Calibri"/>
              <a:sym typeface="Calibri"/>
            </a:endParaRPr>
          </a:p>
        </p:txBody>
      </p:sp>
      <p:grpSp>
        <p:nvGrpSpPr>
          <p:cNvPr id="333" name="Google Shape;333;p16"/>
          <p:cNvGrpSpPr/>
          <p:nvPr/>
        </p:nvGrpSpPr>
        <p:grpSpPr>
          <a:xfrm>
            <a:off x="3836826" y="4210767"/>
            <a:ext cx="4758774" cy="689649"/>
            <a:chOff x="2996424" y="1414736"/>
            <a:chExt cx="2337842" cy="689649"/>
          </a:xfrm>
        </p:grpSpPr>
        <p:sp>
          <p:nvSpPr>
            <p:cNvPr id="334" name="Google Shape;334;p16"/>
            <p:cNvSpPr/>
            <p:nvPr/>
          </p:nvSpPr>
          <p:spPr>
            <a:xfrm>
              <a:off x="3021636" y="1428399"/>
              <a:ext cx="2312630" cy="633141"/>
            </a:xfrm>
            <a:custGeom>
              <a:rect b="b" l="l" r="r" t="t"/>
              <a:pathLst>
                <a:path extrusionOk="0" h="22420" w="81892">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C55A11"/>
            </a:solidFill>
            <a:ln cap="flat" cmpd="sng" w="9525">
              <a:solidFill>
                <a:srgbClr val="1E4E7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t/>
              </a:r>
              <a:endParaRPr sz="1800">
                <a:solidFill>
                  <a:srgbClr val="FFFFFF"/>
                </a:solidFill>
                <a:latin typeface="Fira Sans Extra Condensed Medium"/>
                <a:ea typeface="Fira Sans Extra Condensed Medium"/>
                <a:cs typeface="Fira Sans Extra Condensed Medium"/>
                <a:sym typeface="Fira Sans Extra Condensed Medium"/>
              </a:endParaRPr>
            </a:p>
            <a:p>
              <a:pPr indent="0" lvl="0" marL="0" marR="0" rtl="0" algn="ctr">
                <a:spcBef>
                  <a:spcPts val="0"/>
                </a:spcBef>
                <a:spcAft>
                  <a:spcPts val="0"/>
                </a:spcAft>
                <a:buNone/>
              </a:pPr>
              <a:r>
                <a:rPr b="1" lang="fr-FR" sz="1800">
                  <a:solidFill>
                    <a:srgbClr val="FFFFFF"/>
                  </a:solidFill>
                  <a:latin typeface="Times New Roman"/>
                  <a:ea typeface="Times New Roman"/>
                  <a:cs typeface="Times New Roman"/>
                  <a:sym typeface="Times New Roman"/>
                </a:rPr>
                <a:t>Whether project outputs have been achieved at reasonable cost</a:t>
              </a:r>
              <a:endParaRPr/>
            </a:p>
            <a:p>
              <a:pPr indent="0" lvl="0" marL="0" marR="0" rtl="0" algn="ctr">
                <a:spcBef>
                  <a:spcPts val="0"/>
                </a:spcBef>
                <a:spcAft>
                  <a:spcPts val="0"/>
                </a:spcAft>
                <a:buClr>
                  <a:schemeClr val="dk1"/>
                </a:buClr>
                <a:buSzPts val="1100"/>
                <a:buFont typeface="Arial"/>
                <a:buNone/>
              </a:pPr>
              <a:r>
                <a:t/>
              </a:r>
              <a:endParaRPr sz="1800">
                <a:solidFill>
                  <a:srgbClr val="FFFFFF"/>
                </a:solidFill>
                <a:latin typeface="Calibri"/>
                <a:ea typeface="Calibri"/>
                <a:cs typeface="Calibri"/>
                <a:sym typeface="Calibri"/>
              </a:endParaRPr>
            </a:p>
          </p:txBody>
        </p:sp>
        <p:sp>
          <p:nvSpPr>
            <p:cNvPr id="335" name="Google Shape;335;p16"/>
            <p:cNvSpPr/>
            <p:nvPr/>
          </p:nvSpPr>
          <p:spPr>
            <a:xfrm>
              <a:off x="2996424" y="1414736"/>
              <a:ext cx="412586" cy="689649"/>
            </a:xfrm>
            <a:custGeom>
              <a:rect b="b" l="l" r="r" t="t"/>
              <a:pathLst>
                <a:path extrusionOk="0" fill="none" h="24421" w="1461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336" name="Google Shape;336;p16"/>
          <p:cNvGrpSpPr/>
          <p:nvPr/>
        </p:nvGrpSpPr>
        <p:grpSpPr>
          <a:xfrm>
            <a:off x="2611840" y="4417505"/>
            <a:ext cx="1088441" cy="152665"/>
            <a:chOff x="2312034" y="1418825"/>
            <a:chExt cx="1088441" cy="152665"/>
          </a:xfrm>
        </p:grpSpPr>
        <p:sp>
          <p:nvSpPr>
            <p:cNvPr id="337" name="Google Shape;337;p16"/>
            <p:cNvSpPr/>
            <p:nvPr/>
          </p:nvSpPr>
          <p:spPr>
            <a:xfrm>
              <a:off x="2312034" y="1418825"/>
              <a:ext cx="152665" cy="152665"/>
            </a:xfrm>
            <a:custGeom>
              <a:rect b="b" l="l" r="r" t="t"/>
              <a:pathLst>
                <a:path extrusionOk="0" h="5406" w="5406">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cxnSp>
          <p:nvCxnSpPr>
            <p:cNvPr id="338" name="Google Shape;338;p16"/>
            <p:cNvCxnSpPr/>
            <p:nvPr/>
          </p:nvCxnSpPr>
          <p:spPr>
            <a:xfrm>
              <a:off x="2574575" y="1495175"/>
              <a:ext cx="825900" cy="0"/>
            </a:xfrm>
            <a:prstGeom prst="straightConnector1">
              <a:avLst/>
            </a:prstGeom>
            <a:noFill/>
            <a:ln cap="flat" cmpd="sng" w="9525">
              <a:solidFill>
                <a:srgbClr val="000000"/>
              </a:solidFill>
              <a:prstDash val="solid"/>
              <a:round/>
              <a:headEnd len="sm" w="sm" type="none"/>
              <a:tailEnd len="sm" w="sm" type="none"/>
            </a:ln>
          </p:spPr>
        </p:cxnSp>
      </p:grpSp>
      <p:sp>
        <p:nvSpPr>
          <p:cNvPr id="339" name="Google Shape;339;p16"/>
          <p:cNvSpPr txBox="1"/>
          <p:nvPr/>
        </p:nvSpPr>
        <p:spPr>
          <a:xfrm>
            <a:off x="1100455" y="4224020"/>
            <a:ext cx="1877060" cy="460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400">
                <a:solidFill>
                  <a:schemeClr val="dk1"/>
                </a:solidFill>
                <a:latin typeface="Times New Roman"/>
                <a:ea typeface="Times New Roman"/>
                <a:cs typeface="Times New Roman"/>
                <a:sym typeface="Times New Roman"/>
              </a:rPr>
              <a:t>Efficiency</a:t>
            </a:r>
            <a:endParaRPr b="1" sz="2400">
              <a:solidFill>
                <a:schemeClr val="dk1"/>
              </a:solidFill>
              <a:latin typeface="Calibri"/>
              <a:ea typeface="Calibri"/>
              <a:cs typeface="Calibri"/>
              <a:sym typeface="Calibri"/>
            </a:endParaRPr>
          </a:p>
        </p:txBody>
      </p:sp>
      <p:grpSp>
        <p:nvGrpSpPr>
          <p:cNvPr id="340" name="Google Shape;340;p16"/>
          <p:cNvGrpSpPr/>
          <p:nvPr/>
        </p:nvGrpSpPr>
        <p:grpSpPr>
          <a:xfrm>
            <a:off x="3792376" y="5010527"/>
            <a:ext cx="4773379" cy="689649"/>
            <a:chOff x="2989249" y="1151846"/>
            <a:chExt cx="2345017" cy="689649"/>
          </a:xfrm>
        </p:grpSpPr>
        <p:sp>
          <p:nvSpPr>
            <p:cNvPr id="341" name="Google Shape;341;p16"/>
            <p:cNvSpPr/>
            <p:nvPr/>
          </p:nvSpPr>
          <p:spPr>
            <a:xfrm>
              <a:off x="3021636" y="1180114"/>
              <a:ext cx="2312630" cy="633141"/>
            </a:xfrm>
            <a:custGeom>
              <a:rect b="b" l="l" r="r" t="t"/>
              <a:pathLst>
                <a:path extrusionOk="0" h="22420" w="81892">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FFF2CC"/>
            </a:solidFill>
            <a:ln cap="flat" cmpd="sng" w="9525">
              <a:solidFill>
                <a:srgbClr val="1E4E7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rPr b="1" lang="fr-FR" sz="1800">
                  <a:solidFill>
                    <a:schemeClr val="dk1"/>
                  </a:solidFill>
                  <a:latin typeface="Times New Roman"/>
                  <a:ea typeface="Times New Roman"/>
                  <a:cs typeface="Times New Roman"/>
                  <a:sym typeface="Times New Roman"/>
                </a:rPr>
                <a:t> Benefits produced by the project continue to flow after external funding has ended</a:t>
              </a:r>
              <a:r>
                <a:rPr lang="fr-FR" sz="1800">
                  <a:solidFill>
                    <a:srgbClr val="FFFFFF"/>
                  </a:solidFill>
                  <a:latin typeface="Fira Sans Extra Condensed Medium"/>
                  <a:ea typeface="Fira Sans Extra Condensed Medium"/>
                  <a:cs typeface="Fira Sans Extra Condensed Medium"/>
                  <a:sym typeface="Fira Sans Extra Condensed Medium"/>
                </a:rPr>
                <a:t>.</a:t>
              </a:r>
              <a:endParaRPr sz="1800">
                <a:solidFill>
                  <a:srgbClr val="FFFFFF"/>
                </a:solidFill>
                <a:latin typeface="Calibri"/>
                <a:ea typeface="Calibri"/>
                <a:cs typeface="Calibri"/>
                <a:sym typeface="Calibri"/>
              </a:endParaRPr>
            </a:p>
          </p:txBody>
        </p:sp>
        <p:sp>
          <p:nvSpPr>
            <p:cNvPr id="342" name="Google Shape;342;p16"/>
            <p:cNvSpPr/>
            <p:nvPr/>
          </p:nvSpPr>
          <p:spPr>
            <a:xfrm>
              <a:off x="2989249" y="1151846"/>
              <a:ext cx="412586" cy="689649"/>
            </a:xfrm>
            <a:custGeom>
              <a:rect b="b" l="l" r="r" t="t"/>
              <a:pathLst>
                <a:path extrusionOk="0" fill="none" h="24421" w="1461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343" name="Google Shape;343;p16"/>
          <p:cNvGrpSpPr/>
          <p:nvPr/>
        </p:nvGrpSpPr>
        <p:grpSpPr>
          <a:xfrm>
            <a:off x="2607395" y="5260150"/>
            <a:ext cx="1088441" cy="152665"/>
            <a:chOff x="2312034" y="1418825"/>
            <a:chExt cx="1088441" cy="152665"/>
          </a:xfrm>
        </p:grpSpPr>
        <p:sp>
          <p:nvSpPr>
            <p:cNvPr id="344" name="Google Shape;344;p16"/>
            <p:cNvSpPr/>
            <p:nvPr/>
          </p:nvSpPr>
          <p:spPr>
            <a:xfrm>
              <a:off x="2312034" y="1418825"/>
              <a:ext cx="152665" cy="152665"/>
            </a:xfrm>
            <a:custGeom>
              <a:rect b="b" l="l" r="r" t="t"/>
              <a:pathLst>
                <a:path extrusionOk="0" h="5406" w="5406">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cxnSp>
          <p:nvCxnSpPr>
            <p:cNvPr id="345" name="Google Shape;345;p16"/>
            <p:cNvCxnSpPr/>
            <p:nvPr/>
          </p:nvCxnSpPr>
          <p:spPr>
            <a:xfrm>
              <a:off x="2574575" y="1495175"/>
              <a:ext cx="825900" cy="0"/>
            </a:xfrm>
            <a:prstGeom prst="straightConnector1">
              <a:avLst/>
            </a:prstGeom>
            <a:noFill/>
            <a:ln cap="flat" cmpd="sng" w="9525">
              <a:solidFill>
                <a:srgbClr val="000000"/>
              </a:solidFill>
              <a:prstDash val="solid"/>
              <a:round/>
              <a:headEnd len="sm" w="sm" type="none"/>
              <a:tailEnd len="sm" w="sm" type="none"/>
            </a:ln>
          </p:spPr>
        </p:cxnSp>
      </p:grpSp>
      <p:sp>
        <p:nvSpPr>
          <p:cNvPr id="346" name="Google Shape;346;p16"/>
          <p:cNvSpPr txBox="1"/>
          <p:nvPr/>
        </p:nvSpPr>
        <p:spPr>
          <a:xfrm>
            <a:off x="633730" y="5066665"/>
            <a:ext cx="2003425" cy="460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400">
                <a:solidFill>
                  <a:schemeClr val="dk1"/>
                </a:solidFill>
                <a:latin typeface="Times New Roman"/>
                <a:ea typeface="Times New Roman"/>
                <a:cs typeface="Times New Roman"/>
                <a:sym typeface="Times New Roman"/>
              </a:rPr>
              <a:t>Sustainability</a:t>
            </a:r>
            <a:endParaRPr b="1" sz="2400">
              <a:solidFill>
                <a:schemeClr val="dk1"/>
              </a:solidFill>
              <a:latin typeface="Calibri"/>
              <a:ea typeface="Calibri"/>
              <a:cs typeface="Calibri"/>
              <a:sym typeface="Calibri"/>
            </a:endParaRPr>
          </a:p>
        </p:txBody>
      </p:sp>
      <p:sp>
        <p:nvSpPr>
          <p:cNvPr id="347" name="Google Shape;347;p16"/>
          <p:cNvSpPr/>
          <p:nvPr/>
        </p:nvSpPr>
        <p:spPr>
          <a:xfrm>
            <a:off x="3802536" y="2581652"/>
            <a:ext cx="839836" cy="689649"/>
          </a:xfrm>
          <a:custGeom>
            <a:rect b="b" l="l" r="r" t="t"/>
            <a:pathLst>
              <a:path extrusionOk="0" fill="none" h="24421" w="1461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500"/>
                                        <p:tgtEl>
                                          <p:spTgt spid="314"/>
                                        </p:tgtEl>
                                      </p:cBhvr>
                                    </p:animEffect>
                                  </p:childTnLst>
                                </p:cTn>
                              </p:par>
                              <p:par>
                                <p:cTn fill="hold" nodeType="withEffect" presetClass="entr" presetID="10" presetSubtype="0">
                                  <p:stCondLst>
                                    <p:cond delay="0"/>
                                  </p:stCondLst>
                                  <p:childTnLst>
                                    <p:set>
                                      <p:cBhvr>
                                        <p:cTn dur="1" fill="hold">
                                          <p:stCondLst>
                                            <p:cond delay="0"/>
                                          </p:stCondLst>
                                        </p:cTn>
                                        <p:tgtEl>
                                          <p:spTgt spid="317"/>
                                        </p:tgtEl>
                                        <p:attrNameLst>
                                          <p:attrName>style.visibility</p:attrName>
                                        </p:attrNameLst>
                                      </p:cBhvr>
                                      <p:to>
                                        <p:strVal val="visible"/>
                                      </p:to>
                                    </p:set>
                                    <p:animEffect filter="fade" transition="in">
                                      <p:cBhvr>
                                        <p:cTn dur="500"/>
                                        <p:tgtEl>
                                          <p:spTgt spid="317"/>
                                        </p:tgtEl>
                                      </p:cBhvr>
                                    </p:animEffect>
                                  </p:childTnLst>
                                </p:cTn>
                              </p:par>
                              <p:par>
                                <p:cTn fill="hold" nodeType="withEffect" presetClass="entr" presetID="10" presetSubtype="0">
                                  <p:stCondLst>
                                    <p:cond delay="0"/>
                                  </p:stCondLst>
                                  <p:childTnLst>
                                    <p:set>
                                      <p:cBhvr>
                                        <p:cTn dur="1" fill="hold">
                                          <p:stCondLst>
                                            <p:cond delay="0"/>
                                          </p:stCondLst>
                                        </p:cTn>
                                        <p:tgtEl>
                                          <p:spTgt spid="322"/>
                                        </p:tgtEl>
                                        <p:attrNameLst>
                                          <p:attrName>style.visibility</p:attrName>
                                        </p:attrNameLst>
                                      </p:cBhvr>
                                      <p:to>
                                        <p:strVal val="visible"/>
                                      </p:to>
                                    </p:set>
                                    <p:animEffect filter="fade" transition="in">
                                      <p:cBhvr>
                                        <p:cTn dur="500"/>
                                        <p:tgtEl>
                                          <p:spTgt spid="3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6"/>
                                        </p:tgtEl>
                                        <p:attrNameLst>
                                          <p:attrName>style.visibility</p:attrName>
                                        </p:attrNameLst>
                                      </p:cBhvr>
                                      <p:to>
                                        <p:strVal val="visible"/>
                                      </p:to>
                                    </p:set>
                                    <p:animEffect filter="fade" transition="in">
                                      <p:cBhvr>
                                        <p:cTn dur="500"/>
                                        <p:tgtEl>
                                          <p:spTgt spid="326"/>
                                        </p:tgtEl>
                                      </p:cBhvr>
                                    </p:animEffect>
                                  </p:childTnLst>
                                </p:cTn>
                              </p:par>
                              <p:par>
                                <p:cTn fill="hold" nodeType="withEffect" presetClass="entr" presetID="10" presetSubtype="0">
                                  <p:stCondLst>
                                    <p:cond delay="0"/>
                                  </p:stCondLst>
                                  <p:childTnLst>
                                    <p:set>
                                      <p:cBhvr>
                                        <p:cTn dur="1" fill="hold">
                                          <p:stCondLst>
                                            <p:cond delay="0"/>
                                          </p:stCondLst>
                                        </p:cTn>
                                        <p:tgtEl>
                                          <p:spTgt spid="329"/>
                                        </p:tgtEl>
                                        <p:attrNameLst>
                                          <p:attrName>style.visibility</p:attrName>
                                        </p:attrNameLst>
                                      </p:cBhvr>
                                      <p:to>
                                        <p:strVal val="visible"/>
                                      </p:to>
                                    </p:set>
                                    <p:animEffect filter="fade" transition="in">
                                      <p:cBhvr>
                                        <p:cTn dur="500"/>
                                        <p:tgtEl>
                                          <p:spTgt spid="3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par>
                                <p:cTn fill="hold" nodeType="withEffect" presetClass="entr" presetID="10" presetSubtype="0">
                                  <p:stCondLst>
                                    <p:cond delay="0"/>
                                  </p:stCondLst>
                                  <p:childTnLst>
                                    <p:set>
                                      <p:cBhvr>
                                        <p:cTn dur="1" fill="hold">
                                          <p:stCondLst>
                                            <p:cond delay="0"/>
                                          </p:stCondLst>
                                        </p:cTn>
                                        <p:tgtEl>
                                          <p:spTgt spid="336"/>
                                        </p:tgtEl>
                                        <p:attrNameLst>
                                          <p:attrName>style.visibility</p:attrName>
                                        </p:attrNameLst>
                                      </p:cBhvr>
                                      <p:to>
                                        <p:strVal val="visible"/>
                                      </p:to>
                                    </p:set>
                                    <p:animEffect filter="fade" transition="in">
                                      <p:cBhvr>
                                        <p:cTn dur="500"/>
                                        <p:tgtEl>
                                          <p:spTgt spid="336"/>
                                        </p:tgtEl>
                                      </p:cBhvr>
                                    </p:animEffect>
                                  </p:childTnLst>
                                </p:cTn>
                              </p:par>
                              <p:par>
                                <p:cTn fill="hold" nodeType="withEffect" presetClass="entr" presetID="10" presetSubtype="0">
                                  <p:stCondLst>
                                    <p:cond delay="0"/>
                                  </p:stCondLst>
                                  <p:childTnLst>
                                    <p:set>
                                      <p:cBhvr>
                                        <p:cTn dur="1" fill="hold">
                                          <p:stCondLst>
                                            <p:cond delay="0"/>
                                          </p:stCondLst>
                                        </p:cTn>
                                        <p:tgtEl>
                                          <p:spTgt spid="340"/>
                                        </p:tgtEl>
                                        <p:attrNameLst>
                                          <p:attrName>style.visibility</p:attrName>
                                        </p:attrNameLst>
                                      </p:cBhvr>
                                      <p:to>
                                        <p:strVal val="visible"/>
                                      </p:to>
                                    </p:set>
                                    <p:animEffect filter="fade" transition="in">
                                      <p:cBhvr>
                                        <p:cTn dur="500"/>
                                        <p:tgtEl>
                                          <p:spTgt spid="340"/>
                                        </p:tgtEl>
                                      </p:cBhvr>
                                    </p:animEffect>
                                  </p:childTnLst>
                                </p:cTn>
                              </p:par>
                              <p:par>
                                <p:cTn fill="hold" nodeType="withEffect" presetClass="entr" presetID="10" presetSubtype="0">
                                  <p:stCondLst>
                                    <p:cond delay="0"/>
                                  </p:stCondLst>
                                  <p:childTnLst>
                                    <p:set>
                                      <p:cBhvr>
                                        <p:cTn dur="1" fill="hold">
                                          <p:stCondLst>
                                            <p:cond delay="0"/>
                                          </p:stCondLst>
                                        </p:cTn>
                                        <p:tgtEl>
                                          <p:spTgt spid="343"/>
                                        </p:tgtEl>
                                        <p:attrNameLst>
                                          <p:attrName>style.visibility</p:attrName>
                                        </p:attrNameLst>
                                      </p:cBhvr>
                                      <p:to>
                                        <p:strVal val="visible"/>
                                      </p:to>
                                    </p:set>
                                    <p:animEffect filter="fade" transition="in">
                                      <p:cBhvr>
                                        <p:cTn dur="500"/>
                                        <p:tgtEl>
                                          <p:spTgt spid="3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pic>
        <p:nvPicPr>
          <p:cNvPr id="352" name="Google Shape;352;p1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53" name="Google Shape;353;p1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54" name="Google Shape;354;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5" name="Google Shape;355;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56" name="Google Shape;356;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57" name="Google Shape;357;p1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58" name="Google Shape;358;p1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59" name="Google Shape;359;p1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60" name="Google Shape;360;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61" name="Google Shape;361;p17"/>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62" name="Google Shape;362;p17"/>
          <p:cNvSpPr txBox="1"/>
          <p:nvPr/>
        </p:nvSpPr>
        <p:spPr>
          <a:xfrm>
            <a:off x="69215" y="1551305"/>
            <a:ext cx="8488680" cy="7477760"/>
          </a:xfrm>
          <a:prstGeom prst="rect">
            <a:avLst/>
          </a:prstGeom>
          <a:noFill/>
          <a:ln>
            <a:noFill/>
          </a:ln>
        </p:spPr>
        <p:txBody>
          <a:bodyPr anchorCtr="0" anchor="t" bIns="45700" lIns="91425" spcFirstLastPara="1" rIns="91425" wrap="square" tIns="45700">
            <a:spAutoFit/>
          </a:bodyPr>
          <a:lstStyle/>
          <a:p>
            <a:pPr indent="0" lvl="1" marL="457200" marR="0" rtl="0" algn="ctr">
              <a:spcBef>
                <a:spcPts val="0"/>
              </a:spcBef>
              <a:spcAft>
                <a:spcPts val="0"/>
              </a:spcAft>
              <a:buNone/>
            </a:pPr>
            <a:r>
              <a:rPr b="1" i="1" lang="fr-FR" sz="2400" u="none" cap="none" strike="noStrike">
                <a:solidFill>
                  <a:srgbClr val="007BD3"/>
                </a:solidFill>
                <a:latin typeface="Times New Roman"/>
                <a:ea typeface="Times New Roman"/>
                <a:cs typeface="Times New Roman"/>
                <a:sym typeface="Times New Roman"/>
              </a:rPr>
              <a:t>2.3- The challenges of outcome and impact monitoring and evaluation</a:t>
            </a:r>
            <a:endParaRPr/>
          </a:p>
          <a:p>
            <a:pPr indent="0" lvl="1" marL="457200" marR="0" rtl="0" algn="ctr">
              <a:spcBef>
                <a:spcPts val="0"/>
              </a:spcBef>
              <a:spcAft>
                <a:spcPts val="0"/>
              </a:spcAft>
              <a:buNone/>
            </a:pPr>
            <a:r>
              <a:t/>
            </a:r>
            <a:endParaRPr b="1" i="1" sz="2400" u="none" cap="none" strike="noStrike">
              <a:solidFill>
                <a:srgbClr val="007BD3"/>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fr-FR" sz="2400" u="none" cap="none" strike="noStrike">
                <a:solidFill>
                  <a:schemeClr val="dk1"/>
                </a:solidFill>
                <a:latin typeface="Times New Roman"/>
                <a:ea typeface="Times New Roman"/>
                <a:cs typeface="Times New Roman"/>
                <a:sym typeface="Times New Roman"/>
              </a:rPr>
              <a:t> </a:t>
            </a:r>
            <a:r>
              <a:rPr b="1" i="0" lang="fr-FR" sz="2400" u="none" cap="none" strike="noStrike">
                <a:solidFill>
                  <a:schemeClr val="dk1"/>
                </a:solidFill>
                <a:highlight>
                  <a:srgbClr val="00FF00"/>
                </a:highlight>
                <a:latin typeface="Times New Roman"/>
                <a:ea typeface="Times New Roman"/>
                <a:cs typeface="Times New Roman"/>
                <a:sym typeface="Times New Roman"/>
              </a:rPr>
              <a:t>‘inputs</a:t>
            </a:r>
            <a:r>
              <a:rPr b="1" i="0" lang="fr-FR" sz="2400" u="none" cap="none" strike="noStrike">
                <a:solidFill>
                  <a:schemeClr val="dk1"/>
                </a:solidFill>
                <a:latin typeface="Times New Roman"/>
                <a:ea typeface="Times New Roman"/>
                <a:cs typeface="Times New Roman"/>
                <a:sym typeface="Times New Roman"/>
              </a:rPr>
              <a:t>’,</a:t>
            </a:r>
            <a:r>
              <a:rPr b="1" i="0" lang="fr-FR" sz="2400" u="none" cap="none" strike="noStrike">
                <a:solidFill>
                  <a:schemeClr val="dk1"/>
                </a:solidFill>
                <a:highlight>
                  <a:srgbClr val="FFFF00"/>
                </a:highlight>
                <a:latin typeface="Times New Roman"/>
                <a:ea typeface="Times New Roman"/>
                <a:cs typeface="Times New Roman"/>
                <a:sym typeface="Times New Roman"/>
              </a:rPr>
              <a:t> ‘activities’</a:t>
            </a:r>
            <a:r>
              <a:rPr b="1" i="0" lang="fr-FR" sz="2400" u="none" cap="none" strike="noStrike">
                <a:solidFill>
                  <a:schemeClr val="dk1"/>
                </a:solidFill>
                <a:latin typeface="Times New Roman"/>
                <a:ea typeface="Times New Roman"/>
                <a:cs typeface="Times New Roman"/>
                <a:sym typeface="Times New Roman"/>
              </a:rPr>
              <a:t> and </a:t>
            </a:r>
            <a:r>
              <a:rPr b="1" i="0" lang="fr-FR" sz="2400" u="none" cap="none" strike="noStrike">
                <a:solidFill>
                  <a:schemeClr val="dk1"/>
                </a:solidFill>
                <a:highlight>
                  <a:srgbClr val="00FFFF"/>
                </a:highlight>
                <a:latin typeface="Times New Roman"/>
                <a:ea typeface="Times New Roman"/>
                <a:cs typeface="Times New Roman"/>
                <a:sym typeface="Times New Roman"/>
              </a:rPr>
              <a:t>‘outputs’ </a:t>
            </a:r>
            <a:r>
              <a:rPr b="1" i="0" lang="fr-FR" sz="2400" u="none" cap="none" strike="noStrike">
                <a:solidFill>
                  <a:schemeClr val="dk1"/>
                </a:solidFill>
                <a:latin typeface="Times New Roman"/>
                <a:ea typeface="Times New Roman"/>
                <a:cs typeface="Times New Roman"/>
                <a:sym typeface="Times New Roman"/>
              </a:rPr>
              <a:t>are within the direct control of project management, </a:t>
            </a:r>
            <a:r>
              <a:rPr b="1" i="0" lang="fr-FR" sz="2400" u="none" cap="none" strike="noStrike">
                <a:solidFill>
                  <a:schemeClr val="dk1"/>
                </a:solidFill>
                <a:highlight>
                  <a:srgbClr val="FF00FF"/>
                </a:highlight>
                <a:latin typeface="Times New Roman"/>
                <a:ea typeface="Times New Roman"/>
                <a:cs typeface="Times New Roman"/>
                <a:sym typeface="Times New Roman"/>
              </a:rPr>
              <a:t>‘implementation monitoring’</a:t>
            </a:r>
            <a:r>
              <a:rPr b="1" i="0" lang="fr-FR" sz="2400" u="none" cap="none" strike="noStrike">
                <a:solidFill>
                  <a:schemeClr val="dk1"/>
                </a:solidFill>
                <a:latin typeface="Times New Roman"/>
                <a:ea typeface="Times New Roman"/>
                <a:cs typeface="Times New Roman"/>
                <a:sym typeface="Times New Roman"/>
              </a:rPr>
              <a:t> and </a:t>
            </a:r>
            <a:r>
              <a:rPr b="1" i="0" lang="fr-FR" sz="2400" u="none" cap="none" strike="noStrike">
                <a:solidFill>
                  <a:schemeClr val="dk1"/>
                </a:solidFill>
                <a:highlight>
                  <a:srgbClr val="FF00FF"/>
                </a:highlight>
                <a:latin typeface="Times New Roman"/>
                <a:ea typeface="Times New Roman"/>
                <a:cs typeface="Times New Roman"/>
                <a:sym typeface="Times New Roman"/>
              </a:rPr>
              <a:t>evaluation</a:t>
            </a:r>
            <a:r>
              <a:rPr b="1" i="0" lang="fr-FR" sz="2400" u="none" cap="none" strike="noStrike">
                <a:solidFill>
                  <a:schemeClr val="dk1"/>
                </a:solidFill>
                <a:latin typeface="Times New Roman"/>
                <a:ea typeface="Times New Roman"/>
                <a:cs typeface="Times New Roman"/>
                <a:sym typeface="Times New Roman"/>
              </a:rPr>
              <a:t> is a core management function, and achievable largely through internal record-keeping and analysis.</a:t>
            </a:r>
            <a:endParaRPr/>
          </a:p>
          <a:p>
            <a:pPr indent="0" lvl="1" marL="457200" marR="0" rtl="0" algn="just">
              <a:spcBef>
                <a:spcPts val="0"/>
              </a:spcBef>
              <a:spcAft>
                <a:spcPts val="0"/>
              </a:spcAft>
              <a:buNone/>
            </a:pPr>
            <a:r>
              <a:rPr b="1" i="0" lang="fr-FR" sz="2400" u="none" cap="none" strike="noStrike">
                <a:solidFill>
                  <a:srgbClr val="C00000"/>
                </a:solidFill>
                <a:latin typeface="Times New Roman"/>
                <a:ea typeface="Times New Roman"/>
                <a:cs typeface="Times New Roman"/>
                <a:sym typeface="Times New Roman"/>
              </a:rPr>
              <a:t> Indicators</a:t>
            </a:r>
            <a:r>
              <a:rPr b="1" i="0" lang="fr-FR" sz="2400" u="none" cap="none" strike="noStrike">
                <a:solidFill>
                  <a:schemeClr val="dk1"/>
                </a:solidFill>
                <a:latin typeface="Times New Roman"/>
                <a:ea typeface="Times New Roman"/>
                <a:cs typeface="Times New Roman"/>
                <a:sym typeface="Times New Roman"/>
              </a:rPr>
              <a:t> of inputs, process and outputs are usually generated by project management, and/or by government and funding agency accounting and reporting requirements. </a:t>
            </a:r>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pic>
        <p:nvPicPr>
          <p:cNvPr id="367" name="Google Shape;367;p1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68" name="Google Shape;368;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69" name="Google Shape;369;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0" name="Google Shape;370;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1" name="Google Shape;371;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2" name="Google Shape;372;p18"/>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73" name="Google Shape;373;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74" name="Google Shape;374;p1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75" name="Google Shape;37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76" name="Google Shape;37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77" name="Google Shape;377;p18"/>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78" name="Google Shape;378;p18"/>
          <p:cNvSpPr txBox="1"/>
          <p:nvPr/>
        </p:nvSpPr>
        <p:spPr>
          <a:xfrm>
            <a:off x="184150" y="601980"/>
            <a:ext cx="8360410" cy="570293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342900" lvl="0" marL="342900" marR="0" rtl="0" algn="just">
              <a:lnSpc>
                <a:spcPct val="9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The key points to note here are that the monitoring and evaluation of outcome and impact indicators will require considerable</a:t>
            </a:r>
            <a:r>
              <a:rPr b="1" lang="fr-FR" sz="2800">
                <a:solidFill>
                  <a:srgbClr val="00B050"/>
                </a:solidFill>
                <a:latin typeface="Times New Roman"/>
                <a:ea typeface="Times New Roman"/>
                <a:cs typeface="Times New Roman"/>
                <a:sym typeface="Times New Roman"/>
              </a:rPr>
              <a:t> time and resources. </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This particularly applies when </a:t>
            </a:r>
            <a:r>
              <a:rPr b="1" lang="fr-FR" sz="2000" u="sng">
                <a:solidFill>
                  <a:srgbClr val="7030A0"/>
                </a:solidFill>
                <a:latin typeface="Times New Roman"/>
                <a:ea typeface="Times New Roman"/>
                <a:cs typeface="Times New Roman"/>
                <a:sym typeface="Times New Roman"/>
              </a:rPr>
              <a:t>‘formal’ methods</a:t>
            </a:r>
            <a:r>
              <a:rPr b="1" lang="fr-FR" sz="2000">
                <a:solidFill>
                  <a:schemeClr val="dk1"/>
                </a:solidFill>
                <a:latin typeface="Times New Roman"/>
                <a:ea typeface="Times New Roman"/>
                <a:cs typeface="Times New Roman"/>
                <a:sym typeface="Times New Roman"/>
              </a:rPr>
              <a:t> that can produce results with statistical validity are to be used, but it also applies to the use of more qualitative methods and to a focus on </a:t>
            </a:r>
            <a:r>
              <a:rPr b="1" lang="fr-FR" sz="2000" u="sng">
                <a:solidFill>
                  <a:srgbClr val="7030A0"/>
                </a:solidFill>
                <a:latin typeface="Times New Roman"/>
                <a:ea typeface="Times New Roman"/>
                <a:cs typeface="Times New Roman"/>
                <a:sym typeface="Times New Roman"/>
              </a:rPr>
              <a:t>processes as well as outcomes and impacts. </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Thus</a:t>
            </a:r>
            <a:r>
              <a:rPr b="1" lang="fr-FR" sz="2000">
                <a:solidFill>
                  <a:srgbClr val="C00000"/>
                </a:solidFill>
                <a:latin typeface="Times New Roman"/>
                <a:ea typeface="Times New Roman"/>
                <a:cs typeface="Times New Roman"/>
                <a:sym typeface="Times New Roman"/>
              </a:rPr>
              <a:t> adequate human resources and expertise</a:t>
            </a:r>
            <a:r>
              <a:rPr b="1" lang="fr-FR" sz="2000">
                <a:solidFill>
                  <a:schemeClr val="dk1"/>
                </a:solidFill>
                <a:latin typeface="Times New Roman"/>
                <a:ea typeface="Times New Roman"/>
                <a:cs typeface="Times New Roman"/>
                <a:sym typeface="Times New Roman"/>
              </a:rPr>
              <a:t> are essential for what is, for all practical purposes, these methodological challenges and requirements for staff with applied research skills may be beyond the capacity of the project management organisation, and the services of    external specialists (consultants) will be required.</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pic>
        <p:nvPicPr>
          <p:cNvPr id="383" name="Google Shape;383;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84" name="Google Shape;384;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85" name="Google Shape;385;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6" name="Google Shape;386;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87" name="Google Shape;387;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88" name="Google Shape;388;p1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89" name="Google Shape;389;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90" name="Google Shape;390;p1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91" name="Google Shape;391;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pic>
        <p:nvPicPr>
          <p:cNvPr descr="project-management" id="392" name="Google Shape;392;p19"/>
          <p:cNvPicPr preferRelativeResize="0"/>
          <p:nvPr/>
        </p:nvPicPr>
        <p:blipFill rotWithShape="1">
          <a:blip r:embed="rId10">
            <a:alphaModFix/>
          </a:blip>
          <a:srcRect b="0" l="0" r="0" t="0"/>
          <a:stretch/>
        </p:blipFill>
        <p:spPr>
          <a:xfrm>
            <a:off x="9098280" y="4318000"/>
            <a:ext cx="2475230" cy="1985645"/>
          </a:xfrm>
          <a:prstGeom prst="rect">
            <a:avLst/>
          </a:prstGeom>
          <a:noFill/>
          <a:ln>
            <a:noFill/>
          </a:ln>
        </p:spPr>
      </p:pic>
      <p:sp>
        <p:nvSpPr>
          <p:cNvPr id="393" name="Google Shape;393;p19"/>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94" name="Google Shape;394;p19"/>
          <p:cNvSpPr txBox="1"/>
          <p:nvPr/>
        </p:nvSpPr>
        <p:spPr>
          <a:xfrm>
            <a:off x="219710" y="1214755"/>
            <a:ext cx="8360410" cy="7293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Noto Sans Symbols"/>
              <a:buNone/>
            </a:pPr>
            <a:r>
              <a:t/>
            </a:r>
            <a:endParaRPr b="1" i="1" sz="2400">
              <a:solidFill>
                <a:srgbClr val="007BD3"/>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7BD3"/>
              </a:buClr>
              <a:buSzPts val="2400"/>
              <a:buFont typeface="Noto Sans Symbols"/>
              <a:buNone/>
            </a:pPr>
            <a:r>
              <a:rPr b="1" i="1" lang="fr-FR" sz="2400">
                <a:solidFill>
                  <a:srgbClr val="007BD3"/>
                </a:solidFill>
                <a:latin typeface="Times New Roman"/>
                <a:ea typeface="Times New Roman"/>
                <a:cs typeface="Times New Roman"/>
                <a:sym typeface="Times New Roman"/>
              </a:rPr>
              <a:t>2.4-The role of leading indicators</a:t>
            </a:r>
            <a:endParaRPr/>
          </a:p>
          <a:p>
            <a:pPr indent="0" lvl="0" marL="0" marR="0" rtl="0" algn="ctr">
              <a:lnSpc>
                <a:spcPct val="100000"/>
              </a:lnSpc>
              <a:spcBef>
                <a:spcPts val="0"/>
              </a:spcBef>
              <a:spcAft>
                <a:spcPts val="0"/>
              </a:spcAft>
              <a:buClr>
                <a:schemeClr val="dk1"/>
              </a:buClr>
              <a:buSzPts val="2400"/>
              <a:buFont typeface="Noto Sans Symbols"/>
              <a:buNone/>
            </a:pPr>
            <a:r>
              <a:t/>
            </a:r>
            <a:endParaRPr b="1" i="1" sz="2400">
              <a:solidFill>
                <a:srgbClr val="007BD3"/>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Whether </a:t>
            </a:r>
            <a:r>
              <a:rPr b="1" lang="fr-FR" sz="2400">
                <a:solidFill>
                  <a:schemeClr val="dk1"/>
                </a:solidFill>
                <a:highlight>
                  <a:srgbClr val="FFFF00"/>
                </a:highlight>
                <a:latin typeface="Times New Roman"/>
                <a:ea typeface="Times New Roman"/>
                <a:cs typeface="Times New Roman"/>
                <a:sym typeface="Times New Roman"/>
              </a:rPr>
              <a:t>‘results monitoring</a:t>
            </a:r>
            <a:r>
              <a:rPr b="1" lang="fr-FR" sz="2400">
                <a:solidFill>
                  <a:schemeClr val="dk1"/>
                </a:solidFill>
                <a:latin typeface="Times New Roman"/>
                <a:ea typeface="Times New Roman"/>
                <a:cs typeface="Times New Roman"/>
                <a:sym typeface="Times New Roman"/>
              </a:rPr>
              <a:t>’ and </a:t>
            </a:r>
            <a:r>
              <a:rPr b="1" lang="fr-FR" sz="2400">
                <a:solidFill>
                  <a:schemeClr val="dk1"/>
                </a:solidFill>
                <a:highlight>
                  <a:srgbClr val="00FF00"/>
                </a:highlight>
                <a:latin typeface="Times New Roman"/>
                <a:ea typeface="Times New Roman"/>
                <a:cs typeface="Times New Roman"/>
                <a:sym typeface="Times New Roman"/>
              </a:rPr>
              <a:t>evaluation</a:t>
            </a:r>
            <a:r>
              <a:rPr b="1" lang="fr-FR" sz="2400">
                <a:solidFill>
                  <a:schemeClr val="dk1"/>
                </a:solidFill>
                <a:latin typeface="Times New Roman"/>
                <a:ea typeface="Times New Roman"/>
                <a:cs typeface="Times New Roman"/>
                <a:sym typeface="Times New Roman"/>
              </a:rPr>
              <a:t> is carried out by project management or by specialists, information about project outcomes and impact will rarely be available</a:t>
            </a:r>
            <a:r>
              <a:rPr b="1" lang="fr-FR" sz="2400">
                <a:solidFill>
                  <a:srgbClr val="C00000"/>
                </a:solidFill>
                <a:latin typeface="Times New Roman"/>
                <a:ea typeface="Times New Roman"/>
                <a:cs typeface="Times New Roman"/>
                <a:sym typeface="Times New Roman"/>
              </a:rPr>
              <a:t> to inform and improve project management during the early or mid stages of the project. </a:t>
            </a:r>
            <a:endParaRPr/>
          </a:p>
          <a:p>
            <a:pPr indent="0" lvl="0" marL="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 It will therefore usually be important for project managers </a:t>
            </a:r>
            <a:r>
              <a:rPr b="1" lang="fr-FR" sz="2400">
                <a:solidFill>
                  <a:schemeClr val="dk1"/>
                </a:solidFill>
                <a:highlight>
                  <a:srgbClr val="00FFFF"/>
                </a:highlight>
                <a:latin typeface="Times New Roman"/>
                <a:ea typeface="Times New Roman"/>
                <a:cs typeface="Times New Roman"/>
                <a:sym typeface="Times New Roman"/>
              </a:rPr>
              <a:t>to identify and use some ‘leading indicators’ of project performance</a:t>
            </a:r>
            <a:r>
              <a:rPr b="1" lang="fr-FR" sz="2400">
                <a:solidFill>
                  <a:schemeClr val="dk1"/>
                </a:solidFill>
                <a:latin typeface="Times New Roman"/>
                <a:ea typeface="Times New Roman"/>
                <a:cs typeface="Times New Roman"/>
                <a:sym typeface="Times New Roman"/>
              </a:rPr>
              <a:t> during the early stages of implementation.</a:t>
            </a:r>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pic>
        <p:nvPicPr>
          <p:cNvPr id="399" name="Google Shape;399;p2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00" name="Google Shape;400;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01" name="Google Shape;401;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2" name="Google Shape;402;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03" name="Google Shape;403;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04" name="Google Shape;404;p20"/>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05" name="Google Shape;405;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06" name="Google Shape;406;p2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07" name="Google Shape;40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08" name="Google Shape;40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09" name="Google Shape;409;p20"/>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10" name="Google Shape;410;p20"/>
          <p:cNvSpPr txBox="1"/>
          <p:nvPr/>
        </p:nvSpPr>
        <p:spPr>
          <a:xfrm>
            <a:off x="154940" y="923290"/>
            <a:ext cx="8360410" cy="789622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0" lvl="0" marL="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highlight>
                  <a:srgbClr val="00FFFF"/>
                </a:highlight>
                <a:latin typeface="Times New Roman"/>
                <a:ea typeface="Times New Roman"/>
                <a:cs typeface="Times New Roman"/>
                <a:sym typeface="Times New Roman"/>
              </a:rPr>
              <a:t>Leading indicators</a:t>
            </a:r>
            <a:r>
              <a:rPr b="1" lang="fr-FR" sz="2400">
                <a:solidFill>
                  <a:schemeClr val="dk1"/>
                </a:solidFill>
                <a:latin typeface="Times New Roman"/>
                <a:ea typeface="Times New Roman"/>
                <a:cs typeface="Times New Roman"/>
                <a:sym typeface="Times New Roman"/>
              </a:rPr>
              <a:t>, sometimes also called </a:t>
            </a:r>
            <a:r>
              <a:rPr b="1" lang="fr-FR" sz="2400">
                <a:solidFill>
                  <a:schemeClr val="dk1"/>
                </a:solidFill>
                <a:highlight>
                  <a:srgbClr val="00FFFF"/>
                </a:highlight>
                <a:latin typeface="Times New Roman"/>
                <a:ea typeface="Times New Roman"/>
                <a:cs typeface="Times New Roman"/>
                <a:sym typeface="Times New Roman"/>
              </a:rPr>
              <a:t>‘early outcome indicators’</a:t>
            </a:r>
            <a:r>
              <a:rPr b="1" lang="fr-FR" sz="2400">
                <a:solidFill>
                  <a:schemeClr val="dk1"/>
                </a:solidFill>
                <a:latin typeface="Times New Roman"/>
                <a:ea typeface="Times New Roman"/>
                <a:cs typeface="Times New Roman"/>
                <a:sym typeface="Times New Roman"/>
              </a:rPr>
              <a:t>, are those that can provide an early indication of whether </a:t>
            </a:r>
            <a:r>
              <a:rPr b="1" lang="fr-FR" sz="2400">
                <a:solidFill>
                  <a:srgbClr val="C00000"/>
                </a:solidFill>
                <a:latin typeface="Times New Roman"/>
                <a:ea typeface="Times New Roman"/>
                <a:cs typeface="Times New Roman"/>
                <a:sym typeface="Times New Roman"/>
              </a:rPr>
              <a:t>an expected change</a:t>
            </a:r>
            <a:r>
              <a:rPr b="1" lang="fr-FR" sz="2400">
                <a:solidFill>
                  <a:schemeClr val="dk1"/>
                </a:solidFill>
                <a:latin typeface="Times New Roman"/>
                <a:ea typeface="Times New Roman"/>
                <a:cs typeface="Times New Roman"/>
                <a:sym typeface="Times New Roman"/>
              </a:rPr>
              <a:t> will occur, </a:t>
            </a:r>
            <a:r>
              <a:rPr b="1" lang="fr-FR" sz="2400">
                <a:solidFill>
                  <a:srgbClr val="007BD3"/>
                </a:solidFill>
                <a:latin typeface="Times New Roman"/>
                <a:ea typeface="Times New Roman"/>
                <a:cs typeface="Times New Roman"/>
                <a:sym typeface="Times New Roman"/>
              </a:rPr>
              <a:t>before project implementation </a:t>
            </a:r>
            <a:r>
              <a:rPr b="1" lang="fr-FR" sz="2400">
                <a:solidFill>
                  <a:schemeClr val="dk1"/>
                </a:solidFill>
                <a:latin typeface="Times New Roman"/>
                <a:ea typeface="Times New Roman"/>
                <a:cs typeface="Times New Roman"/>
                <a:sym typeface="Times New Roman"/>
              </a:rPr>
              <a:t>is complete, and </a:t>
            </a:r>
            <a:r>
              <a:rPr b="1" lang="fr-FR" sz="2400">
                <a:solidFill>
                  <a:srgbClr val="14CD68"/>
                </a:solidFill>
                <a:latin typeface="Times New Roman"/>
                <a:ea typeface="Times New Roman"/>
                <a:cs typeface="Times New Roman"/>
                <a:sym typeface="Times New Roman"/>
              </a:rPr>
              <a:t>before the expected change has taken place</a:t>
            </a:r>
            <a:r>
              <a:rPr b="1" lang="fr-FR" sz="2400">
                <a:solidFill>
                  <a:schemeClr val="dk1"/>
                </a:solidFill>
                <a:latin typeface="Times New Roman"/>
                <a:ea typeface="Times New Roman"/>
                <a:cs typeface="Times New Roman"/>
                <a:sym typeface="Times New Roman"/>
              </a:rPr>
              <a:t>. </a:t>
            </a:r>
            <a:endParaRPr/>
          </a:p>
          <a:p>
            <a:pPr indent="-190500" lvl="0" marL="34290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This approach has also been referred to in the literature as </a:t>
            </a:r>
            <a:r>
              <a:rPr b="1" lang="fr-FR" sz="2400">
                <a:solidFill>
                  <a:schemeClr val="dk1"/>
                </a:solidFill>
                <a:highlight>
                  <a:srgbClr val="00FFFF"/>
                </a:highlight>
                <a:latin typeface="Times New Roman"/>
                <a:ea typeface="Times New Roman"/>
                <a:cs typeface="Times New Roman"/>
                <a:sym typeface="Times New Roman"/>
              </a:rPr>
              <a:t>‘beneficiary contact monitoring’</a:t>
            </a:r>
            <a:endParaRPr/>
          </a:p>
          <a:p>
            <a:pPr indent="-190500" lvl="0" marL="34290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Other leading indicators might be identified to provide early warning about the non- fulfilment of necessary external conditions</a:t>
            </a:r>
            <a:endParaRPr/>
          </a:p>
          <a:p>
            <a:pPr indent="-190500" lvl="0" marL="34290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pic>
        <p:nvPicPr>
          <p:cNvPr id="415" name="Google Shape;415;p2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16" name="Google Shape;416;p2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17" name="Google Shape;417;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8" name="Google Shape;418;p2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19" name="Google Shape;419;p2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20" name="Google Shape;420;p21"/>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21" name="Google Shape;421;p2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22" name="Google Shape;422;p21"/>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23" name="Google Shape;42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24" name="Google Shape;424;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25" name="Google Shape;425;p21"/>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26" name="Google Shape;426;p21"/>
          <p:cNvSpPr txBox="1"/>
          <p:nvPr/>
        </p:nvSpPr>
        <p:spPr>
          <a:xfrm>
            <a:off x="154940" y="631190"/>
            <a:ext cx="8360410" cy="875792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For both</a:t>
            </a:r>
            <a:r>
              <a:rPr b="1" lang="fr-FR" sz="2400">
                <a:solidFill>
                  <a:schemeClr val="dk1"/>
                </a:solidFill>
                <a:highlight>
                  <a:srgbClr val="FF00FF"/>
                </a:highlight>
                <a:latin typeface="Times New Roman"/>
                <a:ea typeface="Times New Roman"/>
                <a:cs typeface="Times New Roman"/>
                <a:sym typeface="Times New Roman"/>
              </a:rPr>
              <a:t> leading and final indicators of outcomes and impact a degree of pragmatism</a:t>
            </a:r>
            <a:r>
              <a:rPr b="1" lang="fr-FR" sz="2400">
                <a:solidFill>
                  <a:schemeClr val="dk1"/>
                </a:solidFill>
                <a:latin typeface="Times New Roman"/>
                <a:ea typeface="Times New Roman"/>
                <a:cs typeface="Times New Roman"/>
                <a:sym typeface="Times New Roman"/>
              </a:rPr>
              <a:t> may often be necessary in the choice of indicators and data collection methods, depending on project characteristics and available resources</a:t>
            </a:r>
            <a:endParaRPr/>
          </a:p>
          <a:p>
            <a:pPr indent="-190500" lvl="0" marL="34290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It is also pragmatic </a:t>
            </a:r>
            <a:r>
              <a:rPr b="1" lang="fr-FR" sz="2400">
                <a:solidFill>
                  <a:schemeClr val="dk1"/>
                </a:solidFill>
                <a:highlight>
                  <a:srgbClr val="C0C0C0"/>
                </a:highlight>
                <a:latin typeface="Times New Roman"/>
                <a:ea typeface="Times New Roman"/>
                <a:cs typeface="Times New Roman"/>
                <a:sym typeface="Times New Roman"/>
              </a:rPr>
              <a:t>to recognise that the practical problems of attributing causality</a:t>
            </a:r>
            <a:r>
              <a:rPr b="1" lang="fr-FR" sz="2400">
                <a:solidFill>
                  <a:schemeClr val="dk1"/>
                </a:solidFill>
                <a:latin typeface="Times New Roman"/>
                <a:ea typeface="Times New Roman"/>
                <a:cs typeface="Times New Roman"/>
                <a:sym typeface="Times New Roman"/>
              </a:rPr>
              <a:t>, and </a:t>
            </a:r>
            <a:r>
              <a:rPr b="1" lang="fr-FR" sz="2400">
                <a:solidFill>
                  <a:schemeClr val="dk1"/>
                </a:solidFill>
                <a:highlight>
                  <a:srgbClr val="00FFFF"/>
                </a:highlight>
                <a:latin typeface="Times New Roman"/>
                <a:ea typeface="Times New Roman"/>
                <a:cs typeface="Times New Roman"/>
                <a:sym typeface="Times New Roman"/>
              </a:rPr>
              <a:t>the complexity of the statistical analysis</a:t>
            </a:r>
            <a:r>
              <a:rPr b="1" lang="fr-FR" sz="2400">
                <a:solidFill>
                  <a:schemeClr val="dk1"/>
                </a:solidFill>
                <a:latin typeface="Times New Roman"/>
                <a:ea typeface="Times New Roman"/>
                <a:cs typeface="Times New Roman"/>
                <a:sym typeface="Times New Roman"/>
              </a:rPr>
              <a:t> involved, may mean that it is more cost- effective to rely on leading indicators such as delivery of services and beneficiary response than </a:t>
            </a:r>
            <a:r>
              <a:rPr b="1" lang="fr-FR" sz="2400">
                <a:solidFill>
                  <a:schemeClr val="dk1"/>
                </a:solidFill>
                <a:highlight>
                  <a:srgbClr val="00FF00"/>
                </a:highlight>
                <a:latin typeface="Times New Roman"/>
                <a:ea typeface="Times New Roman"/>
                <a:cs typeface="Times New Roman"/>
                <a:sym typeface="Times New Roman"/>
              </a:rPr>
              <a:t>to attempt to measure actual impacts for many projects</a:t>
            </a:r>
            <a:r>
              <a:rPr b="1" lang="fr-FR" sz="2400">
                <a:solidFill>
                  <a:schemeClr val="dk1"/>
                </a:solidFill>
                <a:latin typeface="Times New Roman"/>
                <a:ea typeface="Times New Roman"/>
                <a:cs typeface="Times New Roman"/>
                <a:sym typeface="Times New Roman"/>
              </a:rPr>
              <a:t>.</a:t>
            </a:r>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pic>
        <p:nvPicPr>
          <p:cNvPr id="431" name="Google Shape;431;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32" name="Google Shape;432;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33" name="Google Shape;433;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4" name="Google Shape;434;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35" name="Google Shape;435;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36" name="Google Shape;436;p22"/>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37" name="Google Shape;437;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38" name="Google Shape;438;p22"/>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39" name="Google Shape;43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40" name="Google Shape;440;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41" name="Google Shape;441;p22"/>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42" name="Google Shape;442;p22"/>
          <p:cNvSpPr txBox="1"/>
          <p:nvPr/>
        </p:nvSpPr>
        <p:spPr>
          <a:xfrm>
            <a:off x="136525" y="814705"/>
            <a:ext cx="8454390" cy="591248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7BD3"/>
              </a:buClr>
              <a:buSzPts val="2400"/>
              <a:buFont typeface="Noto Sans Symbols"/>
              <a:buNone/>
            </a:pPr>
            <a:r>
              <a:rPr b="1" i="1" lang="fr-FR" sz="2400">
                <a:solidFill>
                  <a:srgbClr val="007BD3"/>
                </a:solidFill>
                <a:latin typeface="Times New Roman"/>
                <a:ea typeface="Times New Roman"/>
                <a:cs typeface="Times New Roman"/>
                <a:sym typeface="Times New Roman"/>
              </a:rPr>
              <a:t>2.5-Results-based monitoring and evaluation</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Noto Sans Symbols"/>
              <a:buNone/>
            </a:pPr>
            <a:r>
              <a:rPr b="1" lang="fr-FR" sz="2400">
                <a:solidFill>
                  <a:schemeClr val="dk1"/>
                </a:solidFill>
                <a:highlight>
                  <a:srgbClr val="00FFFF"/>
                </a:highlight>
                <a:latin typeface="Times New Roman"/>
                <a:ea typeface="Times New Roman"/>
                <a:cs typeface="Times New Roman"/>
                <a:sym typeface="Times New Roman"/>
              </a:rPr>
              <a:t>Results-based monitoring and evaluation:</a:t>
            </a:r>
            <a:endParaRPr/>
          </a:p>
          <a:p>
            <a:pPr indent="-342900" lvl="0" marL="342900" marR="0" rtl="0" algn="just">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Places particular emphasis on outcomes and impact.</a:t>
            </a:r>
            <a:endParaRPr/>
          </a:p>
          <a:p>
            <a:pPr indent="-342900" lvl="0" marL="342900" marR="0" rtl="0" algn="just">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Emphasises that it is not sufficient simply</a:t>
            </a:r>
            <a:r>
              <a:rPr b="1" i="1" lang="fr-FR" sz="2400">
                <a:solidFill>
                  <a:srgbClr val="7B32B2"/>
                </a:solidFill>
                <a:latin typeface="Times New Roman"/>
                <a:ea typeface="Times New Roman"/>
                <a:cs typeface="Times New Roman"/>
                <a:sym typeface="Times New Roman"/>
              </a:rPr>
              <a:t> to determine that planned outputs have been delivered on time and on budget</a:t>
            </a:r>
            <a:r>
              <a:rPr b="1" lang="fr-FR" sz="2400">
                <a:solidFill>
                  <a:schemeClr val="dk1"/>
                </a:solidFill>
                <a:latin typeface="Times New Roman"/>
                <a:ea typeface="Times New Roman"/>
                <a:cs typeface="Times New Roman"/>
                <a:sym typeface="Times New Roman"/>
              </a:rPr>
              <a:t>.</a:t>
            </a:r>
            <a:endParaRPr b="1" sz="2400">
              <a:solidFill>
                <a:schemeClr val="dk1"/>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Needs to build up on monitoring and evaluation systems that are initially </a:t>
            </a:r>
            <a:r>
              <a:rPr b="1" i="1" lang="fr-FR" sz="2400">
                <a:solidFill>
                  <a:srgbClr val="7B32B2"/>
                </a:solidFill>
                <a:latin typeface="Times New Roman"/>
                <a:ea typeface="Times New Roman"/>
                <a:cs typeface="Times New Roman"/>
                <a:sym typeface="Times New Roman"/>
              </a:rPr>
              <a:t>focused on the implementation and performance of projects</a:t>
            </a:r>
            <a:r>
              <a:rPr b="1" lang="fr-FR" sz="2400">
                <a:solidFill>
                  <a:schemeClr val="dk1"/>
                </a:solidFill>
                <a:latin typeface="Times New Roman"/>
                <a:ea typeface="Times New Roman"/>
                <a:cs typeface="Times New Roman"/>
                <a:sym typeface="Times New Roman"/>
              </a:rPr>
              <a:t>, but which can progress to evaluation of outcomes and impact as implementation proceeds.</a:t>
            </a:r>
            <a:endParaRPr b="1" sz="2400">
              <a:solidFill>
                <a:schemeClr val="dk1"/>
              </a:solidFill>
              <a:latin typeface="Times New Roman"/>
              <a:ea typeface="Times New Roman"/>
              <a:cs typeface="Times New Roman"/>
              <a:sym typeface="Times New Roman"/>
            </a:endParaRPr>
          </a:p>
          <a:p>
            <a:pPr indent="-190500" lvl="0" marL="342900" marR="0" rtl="0" algn="ctr">
              <a:lnSpc>
                <a:spcPct val="12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190500" lvl="0" marL="342900" marR="0" rtl="0" algn="just">
              <a:lnSpc>
                <a:spcPct val="12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pic>
        <p:nvPicPr>
          <p:cNvPr descr="L'UX design et l'ergonomie dans une application mobile- Digit-U" id="443" name="Google Shape;443;p22"/>
          <p:cNvPicPr preferRelativeResize="0"/>
          <p:nvPr/>
        </p:nvPicPr>
        <p:blipFill rotWithShape="1">
          <a:blip r:embed="rId10">
            <a:alphaModFix/>
          </a:blip>
          <a:srcRect b="0" l="0" r="0" t="0"/>
          <a:stretch/>
        </p:blipFill>
        <p:spPr>
          <a:xfrm>
            <a:off x="8649970" y="4361180"/>
            <a:ext cx="3441065" cy="228409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3"/>
                                        </p:tgtEl>
                                        <p:attrNameLst>
                                          <p:attrName>style.visibility</p:attrName>
                                        </p:attrNameLst>
                                      </p:cBhvr>
                                      <p:to>
                                        <p:strVal val="visible"/>
                                      </p:to>
                                    </p:set>
                                    <p:animEffect filter="fade" transition="in">
                                      <p:cBhvr>
                                        <p:cTn dur="500"/>
                                        <p:tgtEl>
                                          <p:spTgt spid="4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pic>
        <p:nvPicPr>
          <p:cNvPr id="448" name="Google Shape;448;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49" name="Google Shape;449;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50" name="Google Shape;450;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1" name="Google Shape;451;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52" name="Google Shape;452;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53" name="Google Shape;453;p2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54" name="Google Shape;454;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55" name="Google Shape;455;p2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56" name="Google Shape;45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57" name="Google Shape;45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58" name="Google Shape;458;p2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59" name="Google Shape;459;p23"/>
          <p:cNvSpPr txBox="1"/>
          <p:nvPr/>
        </p:nvSpPr>
        <p:spPr>
          <a:xfrm>
            <a:off x="213360" y="1200785"/>
            <a:ext cx="8360410" cy="463359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 results-based management approach should enhance </a:t>
            </a:r>
            <a:r>
              <a:rPr b="1" lang="fr-FR" sz="2400">
                <a:solidFill>
                  <a:schemeClr val="dk1"/>
                </a:solidFill>
                <a:highlight>
                  <a:srgbClr val="00FFFF"/>
                </a:highlight>
                <a:latin typeface="Times New Roman"/>
                <a:ea typeface="Times New Roman"/>
                <a:cs typeface="Times New Roman"/>
                <a:sym typeface="Times New Roman"/>
              </a:rPr>
              <a:t>public sector performance</a:t>
            </a:r>
            <a:r>
              <a:rPr b="1" lang="fr-FR" sz="2400">
                <a:solidFill>
                  <a:schemeClr val="dk1"/>
                </a:solidFill>
                <a:latin typeface="Times New Roman"/>
                <a:ea typeface="Times New Roman"/>
                <a:cs typeface="Times New Roman"/>
                <a:sym typeface="Times New Roman"/>
              </a:rPr>
              <a:t>, and for which ‘inputs’, ‘activities’ and ‘outputs’ may not be fully specified in advance.</a:t>
            </a:r>
            <a:endParaRPr b="1"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 For all projects, a focus on results-based management also puts pressure on the project manager and other members of the task team to change or adapt the project if it is not demonstrating that it can achieve the desired outcomes; looking ahead at achievements, rather than inwardly and narrowly at processes.</a:t>
            </a:r>
            <a:endParaRPr/>
          </a:p>
        </p:txBody>
      </p:sp>
      <p:sp>
        <p:nvSpPr>
          <p:cNvPr id="460" name="Google Shape;460;p23"/>
          <p:cNvSpPr/>
          <p:nvPr/>
        </p:nvSpPr>
        <p:spPr>
          <a:xfrm>
            <a:off x="3907790" y="2993390"/>
            <a:ext cx="1417955" cy="527685"/>
          </a:xfrm>
          <a:prstGeom prst="curvedDownArrow">
            <a:avLst>
              <a:gd fmla="val 25000" name="adj1"/>
              <a:gd fmla="val 50000" name="adj2"/>
              <a:gd fmla="val 25000" name="adj3"/>
            </a:avLst>
          </a:prstGeom>
          <a:solidFill>
            <a:schemeClr val="accent4"/>
          </a:solidFill>
          <a:ln cap="flat" cmpd="sng" w="12700">
            <a:solidFill>
              <a:srgbClr val="BA8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pic>
        <p:nvPicPr>
          <p:cNvPr id="465" name="Google Shape;465;p2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66" name="Google Shape;466;p2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67" name="Google Shape;467;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8" name="Google Shape;468;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69" name="Google Shape;469;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70" name="Google Shape;470;p2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71" name="Google Shape;471;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72" name="Google Shape;472;p2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73" name="Google Shape;47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74" name="Google Shape;474;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75" name="Google Shape;475;p24"/>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76" name="Google Shape;476;p24"/>
          <p:cNvSpPr txBox="1"/>
          <p:nvPr/>
        </p:nvSpPr>
        <p:spPr>
          <a:xfrm>
            <a:off x="154940" y="1361440"/>
            <a:ext cx="8360410" cy="951166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2.7-Contemporary evaluation challenges and responses</a:t>
            </a:r>
            <a:endParaRPr/>
          </a:p>
          <a:p>
            <a:pPr indent="-342900" lvl="0" marL="342900" marR="0" rtl="0" algn="ctr">
              <a:lnSpc>
                <a:spcPct val="130000"/>
              </a:lnSpc>
              <a:spcBef>
                <a:spcPts val="0"/>
              </a:spcBef>
              <a:spcAft>
                <a:spcPts val="0"/>
              </a:spcAft>
              <a:buClr>
                <a:schemeClr val="dk1"/>
              </a:buClr>
              <a:buSzPts val="2400"/>
              <a:buFont typeface="Noto Sans Symbols"/>
              <a:buChar char="⮚"/>
            </a:pPr>
            <a:r>
              <a:rPr b="1" i="1" lang="fr-FR" sz="2400">
                <a:solidFill>
                  <a:schemeClr val="dk1"/>
                </a:solidFill>
                <a:latin typeface="Times New Roman"/>
                <a:ea typeface="Times New Roman"/>
                <a:cs typeface="Times New Roman"/>
                <a:sym typeface="Times New Roman"/>
              </a:rPr>
              <a:t>‘</a:t>
            </a:r>
            <a:r>
              <a:rPr b="1" i="1" lang="fr-FR" sz="2400">
                <a:solidFill>
                  <a:srgbClr val="C00000"/>
                </a:solidFill>
                <a:latin typeface="Times New Roman"/>
                <a:ea typeface="Times New Roman"/>
                <a:cs typeface="Times New Roman"/>
                <a:sym typeface="Times New Roman"/>
              </a:rPr>
              <a:t>Outcome mapping</a:t>
            </a:r>
            <a:r>
              <a:rPr b="1" lang="fr-FR" sz="2400">
                <a:solidFill>
                  <a:schemeClr val="dk1"/>
                </a:solidFill>
                <a:latin typeface="Times New Roman"/>
                <a:ea typeface="Times New Roman"/>
                <a:cs typeface="Times New Roman"/>
                <a:sym typeface="Times New Roman"/>
              </a:rPr>
              <a:t>’ is an approach that focuses on change processes and their outcomes.</a:t>
            </a:r>
            <a:endParaRPr/>
          </a:p>
          <a:p>
            <a:pPr indent="-342900" lvl="0" marL="342900" marR="0" rtl="0" algn="ctr">
              <a:lnSpc>
                <a:spcPct val="130000"/>
              </a:lnSpc>
              <a:spcBef>
                <a:spcPts val="0"/>
              </a:spcBef>
              <a:spcAft>
                <a:spcPts val="0"/>
              </a:spcAft>
              <a:buClr>
                <a:schemeClr val="dk1"/>
              </a:buClr>
              <a:buSzPts val="2400"/>
              <a:buFont typeface="Noto Sans Symbols"/>
              <a:buChar char="⮚"/>
            </a:pPr>
            <a:r>
              <a:rPr b="1" lang="fr-FR" sz="2400">
                <a:solidFill>
                  <a:schemeClr val="dk1"/>
                </a:solidFill>
                <a:highlight>
                  <a:srgbClr val="FFFF00"/>
                </a:highlight>
                <a:latin typeface="Times New Roman"/>
                <a:ea typeface="Times New Roman"/>
                <a:cs typeface="Times New Roman"/>
                <a:sym typeface="Times New Roman"/>
              </a:rPr>
              <a:t> It defines the limits of a project’s </a:t>
            </a:r>
            <a:r>
              <a:rPr b="1" lang="fr-FR" sz="2400">
                <a:solidFill>
                  <a:schemeClr val="dk1"/>
                </a:solidFill>
                <a:latin typeface="Times New Roman"/>
                <a:ea typeface="Times New Roman"/>
                <a:cs typeface="Times New Roman"/>
                <a:sym typeface="Times New Roman"/>
              </a:rPr>
              <a:t>or programme’s influence, promotes strategies that fit the situation and recognises the importance of the actions and contributions of all the stakeholders involved. </a:t>
            </a:r>
            <a:endParaRPr/>
          </a:p>
          <a:p>
            <a:pPr indent="-342900" lvl="0" marL="342900" marR="0" rtl="0" algn="ctr">
              <a:lnSpc>
                <a:spcPct val="130000"/>
              </a:lnSpc>
              <a:spcBef>
                <a:spcPts val="0"/>
              </a:spcBef>
              <a:spcAft>
                <a:spcPts val="0"/>
              </a:spcAft>
              <a:buClr>
                <a:schemeClr val="dk1"/>
              </a:buClr>
              <a:buSzPts val="2400"/>
              <a:buFont typeface="Noto Sans Symbols"/>
              <a:buChar char="⮚"/>
            </a:pPr>
            <a:r>
              <a:rPr b="1" lang="fr-FR" sz="2400">
                <a:solidFill>
                  <a:schemeClr val="dk1"/>
                </a:solidFill>
                <a:highlight>
                  <a:srgbClr val="FFFF00"/>
                </a:highlight>
                <a:latin typeface="Times New Roman"/>
                <a:ea typeface="Times New Roman"/>
                <a:cs typeface="Times New Roman"/>
                <a:sym typeface="Times New Roman"/>
              </a:rPr>
              <a:t>M&amp;E focuses on monitoring and reporting the changes</a:t>
            </a:r>
            <a:r>
              <a:rPr b="1" lang="fr-FR" sz="2400">
                <a:solidFill>
                  <a:schemeClr val="dk1"/>
                </a:solidFill>
                <a:latin typeface="Times New Roman"/>
                <a:ea typeface="Times New Roman"/>
                <a:cs typeface="Times New Roman"/>
                <a:sym typeface="Times New Roman"/>
              </a:rPr>
              <a:t> in behaviour of the actors involved in or directly influenced by the project, with project performance assessed in terms of its contribution in making</a:t>
            </a:r>
            <a:r>
              <a:rPr b="1" i="1" lang="fr-FR" sz="2400">
                <a:solidFill>
                  <a:srgbClr val="007BD3"/>
                </a:solidFill>
                <a:latin typeface="Times New Roman"/>
                <a:ea typeface="Times New Roman"/>
                <a:cs typeface="Times New Roman"/>
                <a:sym typeface="Times New Roman"/>
              </a:rPr>
              <a:t> those changes. </a:t>
            </a:r>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pic>
        <p:nvPicPr>
          <p:cNvPr id="481" name="Google Shape;481;p2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82" name="Google Shape;482;p2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83" name="Google Shape;483;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4" name="Google Shape;484;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85" name="Google Shape;485;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86" name="Google Shape;486;p2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87" name="Google Shape;487;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88" name="Google Shape;488;p2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89" name="Google Shape;48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90" name="Google Shape;490;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91" name="Google Shape;491;p2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92" name="Google Shape;492;p25"/>
          <p:cNvSpPr txBox="1"/>
          <p:nvPr/>
        </p:nvSpPr>
        <p:spPr>
          <a:xfrm>
            <a:off x="154940" y="923290"/>
            <a:ext cx="7999095" cy="528002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540" lvl="0" marL="2540" marR="0" rtl="0" algn="ctr">
              <a:lnSpc>
                <a:spcPct val="130000"/>
              </a:lnSpc>
              <a:spcBef>
                <a:spcPts val="0"/>
              </a:spcBef>
              <a:spcAft>
                <a:spcPts val="0"/>
              </a:spcAft>
              <a:buClr>
                <a:schemeClr val="dk1"/>
              </a:buClr>
              <a:buSzPts val="2000"/>
              <a:buFont typeface="Arial"/>
              <a:buNone/>
            </a:pPr>
            <a:r>
              <a:t/>
            </a:r>
            <a:endParaRPr b="1" i="1" sz="2000" u="sng">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rPr b="1" i="1" lang="fr-FR" sz="2000" u="sng">
                <a:solidFill>
                  <a:schemeClr val="dk1"/>
                </a:solidFill>
                <a:latin typeface="Times New Roman"/>
                <a:ea typeface="Times New Roman"/>
                <a:cs typeface="Times New Roman"/>
                <a:sym typeface="Times New Roman"/>
              </a:rPr>
              <a:t>The logical framework sequence including pathways between different elements</a:t>
            </a:r>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pic>
        <p:nvPicPr>
          <p:cNvPr id="493" name="Google Shape;493;p25"/>
          <p:cNvPicPr preferRelativeResize="0"/>
          <p:nvPr/>
        </p:nvPicPr>
        <p:blipFill rotWithShape="1">
          <a:blip r:embed="rId10">
            <a:alphaModFix/>
          </a:blip>
          <a:srcRect b="0" l="0" r="0" t="0"/>
          <a:stretch/>
        </p:blipFill>
        <p:spPr>
          <a:xfrm>
            <a:off x="103505" y="2998470"/>
            <a:ext cx="8549005" cy="203644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pic>
        <p:nvPicPr>
          <p:cNvPr id="498" name="Google Shape;498;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99" name="Google Shape;499;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00" name="Google Shape;500;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1" name="Google Shape;501;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02" name="Google Shape;502;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03" name="Google Shape;503;p2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504" name="Google Shape;504;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05" name="Google Shape;505;p2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06" name="Google Shape;506;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07" name="Google Shape;507;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08" name="Google Shape;508;p2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509" name="Google Shape;509;p26"/>
          <p:cNvSpPr txBox="1"/>
          <p:nvPr/>
        </p:nvSpPr>
        <p:spPr>
          <a:xfrm>
            <a:off x="154940" y="923290"/>
            <a:ext cx="8360410" cy="756285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457835" lvl="0" marL="457835" marR="0" rtl="0" algn="ctr">
              <a:lnSpc>
                <a:spcPct val="100000"/>
              </a:lnSpc>
              <a:spcBef>
                <a:spcPts val="0"/>
              </a:spcBef>
              <a:spcAft>
                <a:spcPts val="0"/>
              </a:spcAft>
              <a:buClr>
                <a:srgbClr val="14CD68"/>
              </a:buClr>
              <a:buSzPts val="2400"/>
              <a:buFont typeface="Times New Roman"/>
              <a:buNone/>
            </a:pPr>
            <a:r>
              <a:rPr b="1" lang="fr-FR" sz="2400">
                <a:solidFill>
                  <a:srgbClr val="14CD68"/>
                </a:solidFill>
                <a:latin typeface="Times New Roman"/>
                <a:ea typeface="Times New Roman"/>
                <a:cs typeface="Times New Roman"/>
                <a:sym typeface="Times New Roman"/>
              </a:rPr>
              <a:t>3. COMPONENTS OF MONITORING AND EVALUATION SYSTEMS</a:t>
            </a:r>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14CD68"/>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This section provides guidance on how to plan and implement a project M&amp;E system. It reviews the main steps and approaches required and concludes with a discussion of how to create a learning environment for project implementation.</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pic>
        <p:nvPicPr>
          <p:cNvPr id="514" name="Google Shape;514;p2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15" name="Google Shape;515;p2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16" name="Google Shape;516;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7" name="Google Shape;517;p2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18" name="Google Shape;518;p2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19" name="Google Shape;519;p2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520" name="Google Shape;520;p2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21" name="Google Shape;521;p2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22" name="Google Shape;522;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23" name="Google Shape;52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pic>
        <p:nvPicPr>
          <p:cNvPr descr="project-management" id="524" name="Google Shape;524;p27"/>
          <p:cNvPicPr preferRelativeResize="0"/>
          <p:nvPr/>
        </p:nvPicPr>
        <p:blipFill rotWithShape="1">
          <a:blip r:embed="rId10">
            <a:alphaModFix/>
          </a:blip>
          <a:srcRect b="0" l="0" r="0" t="0"/>
          <a:stretch/>
        </p:blipFill>
        <p:spPr>
          <a:xfrm>
            <a:off x="9098280" y="4318000"/>
            <a:ext cx="2475230" cy="1985645"/>
          </a:xfrm>
          <a:prstGeom prst="rect">
            <a:avLst/>
          </a:prstGeom>
          <a:noFill/>
          <a:ln>
            <a:noFill/>
          </a:ln>
        </p:spPr>
      </p:pic>
      <p:sp>
        <p:nvSpPr>
          <p:cNvPr id="525" name="Google Shape;525;p27"/>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526" name="Google Shape;526;p27"/>
          <p:cNvSpPr txBox="1"/>
          <p:nvPr/>
        </p:nvSpPr>
        <p:spPr>
          <a:xfrm>
            <a:off x="154940" y="1507490"/>
            <a:ext cx="8360410" cy="389509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0" lvl="0" marL="0" marR="0" rtl="0" algn="ctr">
              <a:lnSpc>
                <a:spcPct val="100000"/>
              </a:lnSpc>
              <a:spcBef>
                <a:spcPts val="0"/>
              </a:spcBef>
              <a:spcAft>
                <a:spcPts val="0"/>
              </a:spcAft>
              <a:buClr>
                <a:srgbClr val="007BD3"/>
              </a:buClr>
              <a:buSzPts val="2400"/>
              <a:buFont typeface="Noto Sans Symbols"/>
              <a:buNone/>
            </a:pPr>
            <a:r>
              <a:rPr b="1" i="1" lang="fr-FR" sz="2400">
                <a:solidFill>
                  <a:srgbClr val="007BD3"/>
                </a:solidFill>
                <a:latin typeface="Times New Roman"/>
                <a:ea typeface="Times New Roman"/>
                <a:cs typeface="Times New Roman"/>
                <a:sym typeface="Times New Roman"/>
              </a:rPr>
              <a:t>3.1-Planning and implementing a project monitoring and evaluation system</a:t>
            </a:r>
            <a:endParaRPr/>
          </a:p>
          <a:p>
            <a:pPr indent="0" lvl="0" marL="0" marR="0" rtl="0" algn="ctr">
              <a:lnSpc>
                <a:spcPct val="100000"/>
              </a:lnSpc>
              <a:spcBef>
                <a:spcPts val="0"/>
              </a:spcBef>
              <a:spcAft>
                <a:spcPts val="0"/>
              </a:spcAft>
              <a:buClr>
                <a:schemeClr val="dk1"/>
              </a:buClr>
              <a:buSzPts val="2400"/>
              <a:buFont typeface="Noto Sans Symbols"/>
              <a:buNone/>
            </a:pPr>
            <a:r>
              <a:t/>
            </a:r>
            <a:endParaRPr b="1" i="1" sz="2400">
              <a:solidFill>
                <a:srgbClr val="007BD3"/>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Noto Sans Symbols"/>
              <a:buNone/>
            </a:pPr>
            <a:r>
              <a:t/>
            </a:r>
            <a:endParaRPr b="1" i="1" sz="2400">
              <a:solidFill>
                <a:srgbClr val="007BD3"/>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Setting up a project M&amp;E system involves nine steps.</a:t>
            </a:r>
            <a:endParaRPr/>
          </a:p>
          <a:p>
            <a:pPr indent="0" lvl="0" marL="0" marR="0" rtl="0" algn="l">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These need to be considered in the planning stage and then fulfilled at project start-up and throughout project implementation.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pic>
        <p:nvPicPr>
          <p:cNvPr id="531" name="Google Shape;531;p28"/>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32" name="Google Shape;532;p2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33" name="Google Shape;533;p2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34" name="Google Shape;534;p2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35" name="Google Shape;535;p28"/>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pic>
        <p:nvPicPr>
          <p:cNvPr id="536" name="Google Shape;536;p28"/>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37" name="Google Shape;537;p2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38" name="Google Shape;538;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39" name="Google Shape;539;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40" name="Google Shape;540;p28"/>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541" name="Google Shape;541;p28"/>
          <p:cNvSpPr txBox="1"/>
          <p:nvPr/>
        </p:nvSpPr>
        <p:spPr>
          <a:xfrm>
            <a:off x="190500" y="873125"/>
            <a:ext cx="8360410" cy="918908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FF0000"/>
              </a:buClr>
              <a:buSzPts val="2000"/>
              <a:buFont typeface="Noto Sans Symbols"/>
              <a:buNone/>
            </a:pPr>
            <a:r>
              <a:rPr b="1" lang="fr-FR" sz="2000">
                <a:solidFill>
                  <a:srgbClr val="FF0000"/>
                </a:solidFill>
                <a:latin typeface="Times New Roman"/>
                <a:ea typeface="Times New Roman"/>
                <a:cs typeface="Times New Roman"/>
                <a:sym typeface="Times New Roman"/>
              </a:rPr>
              <a:t>Steps in planning a project M&amp;E system</a:t>
            </a:r>
            <a:endParaRPr/>
          </a:p>
          <a:p>
            <a:pPr indent="0" lvl="0" marL="0" marR="0" rtl="0" algn="ctr">
              <a:lnSpc>
                <a:spcPct val="100000"/>
              </a:lnSpc>
              <a:spcBef>
                <a:spcPts val="0"/>
              </a:spcBef>
              <a:spcAft>
                <a:spcPts val="0"/>
              </a:spcAft>
              <a:buClr>
                <a:schemeClr val="dk1"/>
              </a:buClr>
              <a:buSzPts val="2000"/>
              <a:buFont typeface="Noto Sans Symbols"/>
              <a:buNone/>
            </a:pPr>
            <a:r>
              <a:t/>
            </a:r>
            <a:endParaRPr b="1" sz="2000">
              <a:solidFill>
                <a:srgbClr val="FF000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1. Assess the existing readiness and capacity for monitoring and evaluation</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2. Establish the purpose and scope of M&amp;E</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3. Identify and agree with stakeholders the project’s outcomes and development goal(s)</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4. Select key indicators and an evaluation framework</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5. Set baselines and plan data collection and analysis</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6. Select results targets</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7.  Plan monitoring, data analysis, communication and reporting</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8. Plan the form and timing of critical reflection and interim evaluations</a:t>
            </a:r>
            <a:endParaRPr/>
          </a:p>
          <a:p>
            <a:pPr indent="0" lvl="0" marL="0" marR="0" rtl="0" algn="just">
              <a:lnSpc>
                <a:spcPct val="150000"/>
              </a:lnSpc>
              <a:spcBef>
                <a:spcPts val="0"/>
              </a:spcBef>
              <a:spcAft>
                <a:spcPts val="0"/>
              </a:spcAft>
              <a:buClr>
                <a:srgbClr val="7B32B2"/>
              </a:buClr>
              <a:buSzPts val="2000"/>
              <a:buFont typeface="Noto Sans Symbols"/>
              <a:buNone/>
            </a:pPr>
            <a:r>
              <a:rPr b="1" lang="fr-FR" sz="2000">
                <a:solidFill>
                  <a:srgbClr val="7B32B2"/>
                </a:solidFill>
                <a:latin typeface="Times New Roman"/>
                <a:ea typeface="Times New Roman"/>
                <a:cs typeface="Times New Roman"/>
                <a:sym typeface="Times New Roman"/>
              </a:rPr>
              <a:t>9.Plan for the necessary conditions and capacities</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pic>
        <p:nvPicPr>
          <p:cNvPr id="546" name="Google Shape;546;p2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47" name="Google Shape;547;p2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48" name="Google Shape;548;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9" name="Google Shape;549;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50" name="Google Shape;550;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51" name="Google Shape;551;p2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552" name="Google Shape;552;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53" name="Google Shape;553;p2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54" name="Google Shape;554;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55" name="Google Shape;555;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56" name="Google Shape;556;p29"/>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557" name="Google Shape;557;p29"/>
          <p:cNvSpPr txBox="1"/>
          <p:nvPr/>
        </p:nvSpPr>
        <p:spPr>
          <a:xfrm>
            <a:off x="154940" y="923290"/>
            <a:ext cx="8360410" cy="87884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
        <p:nvSpPr>
          <p:cNvPr id="558" name="Google Shape;558;p29"/>
          <p:cNvSpPr txBox="1"/>
          <p:nvPr/>
        </p:nvSpPr>
        <p:spPr>
          <a:xfrm>
            <a:off x="153035" y="1463675"/>
            <a:ext cx="8449945" cy="521081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C00000"/>
              </a:buClr>
              <a:buSzPts val="2400"/>
              <a:buFont typeface="Arial"/>
              <a:buNone/>
            </a:pPr>
            <a:r>
              <a:rPr b="1" lang="fr-FR" sz="2400">
                <a:solidFill>
                  <a:srgbClr val="C00000"/>
                </a:solidFill>
                <a:latin typeface="Times New Roman"/>
                <a:ea typeface="Times New Roman"/>
                <a:cs typeface="Times New Roman"/>
                <a:sym typeface="Times New Roman"/>
              </a:rPr>
              <a:t>Key points for each of these nine steps</a:t>
            </a:r>
            <a:endParaRPr b="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lang="fr-FR" sz="2400">
                <a:solidFill>
                  <a:srgbClr val="007BD3"/>
                </a:solidFill>
                <a:latin typeface="Times New Roman"/>
                <a:ea typeface="Times New Roman"/>
                <a:cs typeface="Times New Roman"/>
                <a:sym typeface="Times New Roman"/>
              </a:rPr>
              <a:t>(1)Assess the existing readiness and capacity for monitoring and evaluation</a:t>
            </a:r>
            <a:endParaRPr/>
          </a:p>
          <a:p>
            <a:pPr indent="-2540" lvl="0" marL="2540" marR="0" rtl="0" algn="l">
              <a:lnSpc>
                <a:spcPct val="130000"/>
              </a:lnSpc>
              <a:spcBef>
                <a:spcPts val="0"/>
              </a:spcBef>
              <a:spcAft>
                <a:spcPts val="0"/>
              </a:spcAft>
              <a:buClr>
                <a:srgbClr val="007BD3"/>
              </a:buClr>
              <a:buSzPts val="2400"/>
              <a:buFont typeface="Arial"/>
              <a:buNone/>
            </a:pPr>
            <a:r>
              <a:rPr b="1" lang="fr-FR" sz="2400">
                <a:solidFill>
                  <a:srgbClr val="007BD3"/>
                </a:solidFill>
                <a:latin typeface="Times New Roman"/>
                <a:ea typeface="Times New Roman"/>
                <a:cs typeface="Times New Roman"/>
                <a:sym typeface="Times New Roman"/>
              </a:rPr>
              <a:t></a:t>
            </a:r>
            <a:r>
              <a:rPr b="1" lang="fr-FR" sz="2000">
                <a:solidFill>
                  <a:schemeClr val="dk1"/>
                </a:solidFill>
                <a:latin typeface="Times New Roman"/>
                <a:ea typeface="Times New Roman"/>
                <a:cs typeface="Times New Roman"/>
                <a:sym typeface="Times New Roman"/>
              </a:rPr>
              <a:t>Review current capacity within the organisation and its partners which will be responsible for </a:t>
            </a:r>
            <a:r>
              <a:rPr b="1" lang="fr-FR" sz="2000">
                <a:solidFill>
                  <a:srgbClr val="C00000"/>
                </a:solidFill>
                <a:latin typeface="Times New Roman"/>
                <a:ea typeface="Times New Roman"/>
                <a:cs typeface="Times New Roman"/>
                <a:sym typeface="Times New Roman"/>
              </a:rPr>
              <a:t>project implementation, covering: technical skills, managerial skills, existence and quality of data systems, available technology and existing budgetary provision.</a:t>
            </a:r>
            <a:endParaRPr/>
          </a:p>
          <a:p>
            <a:pPr indent="-2540" lvl="0" marL="2540" marR="0" rtl="0" algn="l">
              <a:lnSpc>
                <a:spcPct val="130000"/>
              </a:lnSpc>
              <a:spcBef>
                <a:spcPts val="0"/>
              </a:spcBef>
              <a:spcAft>
                <a:spcPts val="0"/>
              </a:spcAft>
              <a:buClr>
                <a:schemeClr val="dk1"/>
              </a:buClr>
              <a:buSzPts val="2000"/>
              <a:buFont typeface="Arial"/>
              <a:buNone/>
            </a:pPr>
            <a:r>
              <a:rPr b="1" lang="fr-FR" sz="2000">
                <a:solidFill>
                  <a:schemeClr val="dk1"/>
                </a:solidFill>
                <a:latin typeface="Times New Roman"/>
                <a:ea typeface="Times New Roman"/>
                <a:cs typeface="Times New Roman"/>
                <a:sym typeface="Times New Roman"/>
              </a:rPr>
              <a:t>Identify any barriers to M&amp;E of the project such as </a:t>
            </a:r>
            <a:r>
              <a:rPr b="1" lang="fr-FR" sz="2000" u="sng">
                <a:solidFill>
                  <a:schemeClr val="dk1"/>
                </a:solidFill>
                <a:latin typeface="Times New Roman"/>
                <a:ea typeface="Times New Roman"/>
                <a:cs typeface="Times New Roman"/>
                <a:sym typeface="Times New Roman"/>
              </a:rPr>
              <a:t>a lack of political will, expertise or experience</a:t>
            </a:r>
            <a:r>
              <a:rPr b="1" lang="fr-FR" sz="2000">
                <a:solidFill>
                  <a:schemeClr val="dk1"/>
                </a:solidFill>
                <a:latin typeface="Times New Roman"/>
                <a:ea typeface="Times New Roman"/>
                <a:cs typeface="Times New Roman"/>
                <a:sym typeface="Times New Roman"/>
              </a:rPr>
              <a:t>.</a:t>
            </a:r>
            <a:endParaRPr/>
          </a:p>
          <a:p>
            <a:pPr indent="-2540" lvl="0" marL="2540" marR="0" rtl="0" algn="l">
              <a:lnSpc>
                <a:spcPct val="130000"/>
              </a:lnSpc>
              <a:spcBef>
                <a:spcPts val="0"/>
              </a:spcBef>
              <a:spcAft>
                <a:spcPts val="0"/>
              </a:spcAft>
              <a:buClr>
                <a:schemeClr val="dk1"/>
              </a:buClr>
              <a:buSzPts val="2000"/>
              <a:buFont typeface="Arial"/>
              <a:buNone/>
            </a:pPr>
            <a:r>
              <a:rPr b="1" lang="fr-FR" sz="2000">
                <a:solidFill>
                  <a:schemeClr val="dk1"/>
                </a:solidFill>
                <a:latin typeface="Times New Roman"/>
                <a:ea typeface="Times New Roman"/>
                <a:cs typeface="Times New Roman"/>
                <a:sym typeface="Times New Roman"/>
              </a:rPr>
              <a:t>What other organisations such as universities, private consultants or government agencies have the capacity to provide technical assistance and/or training?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pic>
        <p:nvPicPr>
          <p:cNvPr id="563" name="Google Shape;563;p3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64" name="Google Shape;564;p3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5" name="Google Shape;565;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6" name="Google Shape;566;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7" name="Google Shape;567;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68" name="Google Shape;568;p30"/>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569" name="Google Shape;569;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70" name="Google Shape;570;p3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71" name="Google Shape;571;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72" name="Google Shape;572;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73" name="Google Shape;573;p30"/>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574" name="Google Shape;574;p30"/>
          <p:cNvSpPr txBox="1"/>
          <p:nvPr/>
        </p:nvSpPr>
        <p:spPr>
          <a:xfrm>
            <a:off x="154940" y="1419860"/>
            <a:ext cx="8360410" cy="517969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(2)Establish the purpose and scope</a:t>
            </a:r>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Why is M&amp;E needed and how comprehensive should the system be?</a:t>
            </a:r>
            <a:endParaRPr/>
          </a:p>
          <a:p>
            <a:pPr indent="-342900" lvl="0" marL="342900" marR="0" rtl="0" algn="just">
              <a:lnSpc>
                <a:spcPct val="130000"/>
              </a:lnSpc>
              <a:spcBef>
                <a:spcPts val="0"/>
              </a:spcBef>
              <a:spcAft>
                <a:spcPts val="0"/>
              </a:spcAft>
              <a:buClr>
                <a:srgbClr val="007BD3"/>
              </a:buClr>
              <a:buSzPts val="2400"/>
              <a:buFont typeface="Noto Sans Symbols"/>
              <a:buChar char="✔"/>
            </a:pPr>
            <a:r>
              <a:rPr b="1" i="1" lang="fr-FR" sz="2400">
                <a:solidFill>
                  <a:srgbClr val="007BD3"/>
                </a:solidFill>
                <a:latin typeface="Times New Roman"/>
                <a:ea typeface="Times New Roman"/>
                <a:cs typeface="Times New Roman"/>
                <a:sym typeface="Times New Roman"/>
              </a:rPr>
              <a:t></a:t>
            </a:r>
            <a:r>
              <a:rPr b="1" lang="fr-FR" sz="2000">
                <a:solidFill>
                  <a:schemeClr val="dk1"/>
                </a:solidFill>
                <a:latin typeface="Times New Roman"/>
                <a:ea typeface="Times New Roman"/>
                <a:cs typeface="Times New Roman"/>
                <a:sym typeface="Times New Roman"/>
              </a:rPr>
              <a:t>What are national requirements with regard to M&amp;E?</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In particular, what should be the scope and degree of rigour of the evaluation of final project impact?</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Should the M&amp;E process be participatory? </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In planning and implementing project M&amp;E it is important to recognise the potential benefits of stakeholder participation. There can be benefits from this at all stages of the project cycle including monitoring and evaluation. </a:t>
            </a:r>
            <a:endParaRPr b="1"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pic>
        <p:nvPicPr>
          <p:cNvPr id="579" name="Google Shape;579;p3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80" name="Google Shape;580;p3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81" name="Google Shape;581;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2" name="Google Shape;582;p3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83" name="Google Shape;583;p3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84" name="Google Shape;584;p31"/>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585" name="Google Shape;585;p3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86" name="Google Shape;586;p31"/>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87" name="Google Shape;587;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88" name="Google Shape;588;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89" name="Google Shape;589;p31"/>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590" name="Google Shape;590;p31"/>
          <p:cNvSpPr txBox="1"/>
          <p:nvPr/>
        </p:nvSpPr>
        <p:spPr>
          <a:xfrm>
            <a:off x="184150" y="1259205"/>
            <a:ext cx="8360410" cy="525653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(3)Identify and agree with main stakeholders the project’s outcomes and development objective(s)</a:t>
            </a:r>
            <a:endParaRPr/>
          </a:p>
          <a:p>
            <a:pPr indent="-2540" lvl="0" marL="2540" marR="0" rtl="0" algn="l">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a:t>
            </a:r>
            <a:r>
              <a:rPr b="1" lang="fr-FR" sz="2400">
                <a:solidFill>
                  <a:schemeClr val="dk1"/>
                </a:solidFill>
                <a:latin typeface="Times New Roman"/>
                <a:ea typeface="Times New Roman"/>
                <a:cs typeface="Times New Roman"/>
                <a:sym typeface="Times New Roman"/>
              </a:rPr>
              <a:t>Setting a development goal and the project purpose or </a:t>
            </a:r>
            <a:r>
              <a:rPr b="1" lang="fr-FR" sz="2400">
                <a:solidFill>
                  <a:schemeClr val="dk1"/>
                </a:solidFill>
                <a:highlight>
                  <a:srgbClr val="FFFF00"/>
                </a:highlight>
                <a:latin typeface="Times New Roman"/>
                <a:ea typeface="Times New Roman"/>
                <a:cs typeface="Times New Roman"/>
                <a:sym typeface="Times New Roman"/>
              </a:rPr>
              <a:t>expected outcomes</a:t>
            </a:r>
            <a:r>
              <a:rPr b="1" lang="fr-FR" sz="2400">
                <a:solidFill>
                  <a:schemeClr val="dk1"/>
                </a:solidFill>
                <a:latin typeface="Times New Roman"/>
                <a:ea typeface="Times New Roman"/>
                <a:cs typeface="Times New Roman"/>
                <a:sym typeface="Times New Roman"/>
              </a:rPr>
              <a:t> is essential in </a:t>
            </a:r>
            <a:r>
              <a:rPr b="1" lang="fr-FR" sz="2400">
                <a:solidFill>
                  <a:srgbClr val="C00000"/>
                </a:solidFill>
                <a:latin typeface="Times New Roman"/>
                <a:ea typeface="Times New Roman"/>
                <a:cs typeface="Times New Roman"/>
                <a:sym typeface="Times New Roman"/>
              </a:rPr>
              <a:t>building a M&amp;E system</a:t>
            </a:r>
            <a:r>
              <a:rPr b="1" lang="fr-FR" sz="2400">
                <a:solidFill>
                  <a:schemeClr val="dk1"/>
                </a:solidFill>
                <a:latin typeface="Times New Roman"/>
                <a:ea typeface="Times New Roman"/>
                <a:cs typeface="Times New Roman"/>
                <a:sym typeface="Times New Roman"/>
              </a:rPr>
              <a:t>.</a:t>
            </a:r>
            <a:endParaRPr/>
          </a:p>
          <a:p>
            <a:pPr indent="-2540" lvl="0" marL="2540" marR="0" rtl="0" algn="l">
              <a:lnSpc>
                <a:spcPct val="130000"/>
              </a:lnSpc>
              <a:spcBef>
                <a:spcPts val="0"/>
              </a:spcBef>
              <a:spcAft>
                <a:spcPts val="0"/>
              </a:spcAft>
              <a:buClr>
                <a:schemeClr val="dk1"/>
              </a:buClr>
              <a:buSzPts val="2400"/>
              <a:buFont typeface="Arial"/>
              <a:buNone/>
            </a:pPr>
            <a:r>
              <a:rPr b="1" lang="fr-FR" sz="2400">
                <a:solidFill>
                  <a:schemeClr val="dk1"/>
                </a:solidFill>
                <a:latin typeface="Times New Roman"/>
                <a:ea typeface="Times New Roman"/>
                <a:cs typeface="Times New Roman"/>
                <a:sym typeface="Times New Roman"/>
              </a:rPr>
              <a:t> In project design the specification of outputs, activities and inputs follows from this, and</a:t>
            </a:r>
            <a:r>
              <a:rPr b="1" lang="fr-FR" sz="2400">
                <a:solidFill>
                  <a:schemeClr val="dk1"/>
                </a:solidFill>
                <a:highlight>
                  <a:srgbClr val="FFFF00"/>
                </a:highlight>
                <a:latin typeface="Times New Roman"/>
                <a:ea typeface="Times New Roman"/>
                <a:cs typeface="Times New Roman"/>
                <a:sym typeface="Times New Roman"/>
              </a:rPr>
              <a:t> the expectation that achievement of outcomes</a:t>
            </a:r>
            <a:r>
              <a:rPr b="1" lang="fr-FR" sz="2400">
                <a:solidFill>
                  <a:schemeClr val="dk1"/>
                </a:solidFill>
                <a:latin typeface="Times New Roman"/>
                <a:ea typeface="Times New Roman"/>
                <a:cs typeface="Times New Roman"/>
                <a:sym typeface="Times New Roman"/>
              </a:rPr>
              <a:t> </a:t>
            </a:r>
            <a:r>
              <a:rPr b="1" lang="fr-FR" sz="2400">
                <a:solidFill>
                  <a:srgbClr val="C00000"/>
                </a:solidFill>
                <a:latin typeface="Times New Roman"/>
                <a:ea typeface="Times New Roman"/>
                <a:cs typeface="Times New Roman"/>
                <a:sym typeface="Times New Roman"/>
              </a:rPr>
              <a:t>will contribute to the higher level development goal(s) provides the justification for the project</a:t>
            </a:r>
            <a:r>
              <a:rPr b="1" lang="fr-FR" sz="2400">
                <a:solidFill>
                  <a:schemeClr val="dk1"/>
                </a:solidFill>
                <a:latin typeface="Times New Roman"/>
                <a:ea typeface="Times New Roman"/>
                <a:cs typeface="Times New Roman"/>
                <a:sym typeface="Times New Roman"/>
              </a:rPr>
              <a:t>.</a:t>
            </a:r>
            <a:endParaRPr/>
          </a:p>
          <a:p>
            <a:pPr indent="-2540" lvl="0" marL="2540" marR="0" rtl="0" algn="ctr">
              <a:lnSpc>
                <a:spcPct val="130000"/>
              </a:lnSpc>
              <a:spcBef>
                <a:spcPts val="0"/>
              </a:spcBef>
              <a:spcAft>
                <a:spcPts val="0"/>
              </a:spcAft>
              <a:buClr>
                <a:schemeClr val="dk1"/>
              </a:buClr>
              <a:buSzPts val="2400"/>
              <a:buFont typeface="Arial"/>
              <a:buNone/>
            </a:pPr>
            <a:r>
              <a:rPr b="1" lang="fr-FR" sz="2400">
                <a:solidFill>
                  <a:schemeClr val="dk1"/>
                </a:solidFill>
                <a:latin typeface="Times New Roman"/>
                <a:ea typeface="Times New Roman"/>
                <a:cs typeface="Times New Roman"/>
                <a:sym typeface="Times New Roman"/>
              </a:rPr>
              <a:t>In M&amp;E design, indicators, baselines and targets are   similarly derived from the setting of goals and outcomes. </a:t>
            </a:r>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pic>
        <p:nvPicPr>
          <p:cNvPr id="595" name="Google Shape;595;p3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96" name="Google Shape;596;p3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97" name="Google Shape;597;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8" name="Google Shape;598;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99" name="Google Shape;599;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00" name="Google Shape;600;p32"/>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01" name="Google Shape;601;p3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02" name="Google Shape;602;p32"/>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03" name="Google Shape;60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04" name="Google Shape;604;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05" name="Google Shape;605;p32"/>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606" name="Google Shape;606;p32"/>
          <p:cNvSpPr txBox="1"/>
          <p:nvPr/>
        </p:nvSpPr>
        <p:spPr>
          <a:xfrm>
            <a:off x="154940" y="923290"/>
            <a:ext cx="8360410" cy="544385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Clr>
                <a:srgbClr val="007BD3"/>
              </a:buClr>
              <a:buSzPts val="2400"/>
              <a:buFont typeface="Noto Sans Symbols"/>
              <a:buNone/>
            </a:pPr>
            <a:r>
              <a:rPr b="1" i="1" lang="fr-FR" sz="2400">
                <a:solidFill>
                  <a:srgbClr val="007BD3"/>
                </a:solidFill>
                <a:latin typeface="Times New Roman"/>
                <a:ea typeface="Times New Roman"/>
                <a:cs typeface="Times New Roman"/>
                <a:sym typeface="Times New Roman"/>
              </a:rPr>
              <a:t>(4)Select key indicators and an evaluation framework</a:t>
            </a:r>
            <a:endParaRPr/>
          </a:p>
          <a:p>
            <a:pPr indent="0" lvl="0" marL="0" marR="0" rtl="0" algn="ctr">
              <a:lnSpc>
                <a:spcPct val="90000"/>
              </a:lnSpc>
              <a:spcBef>
                <a:spcPts val="0"/>
              </a:spcBef>
              <a:spcAft>
                <a:spcPts val="0"/>
              </a:spcAft>
              <a:buClr>
                <a:schemeClr val="dk1"/>
              </a:buClr>
              <a:buSzPts val="2400"/>
              <a:buFont typeface="Noto Sans Symbols"/>
              <a:buNone/>
            </a:pPr>
            <a:r>
              <a:t/>
            </a:r>
            <a:endParaRPr b="1" i="1" sz="2400">
              <a:solidFill>
                <a:srgbClr val="007BD3"/>
              </a:solidFill>
              <a:latin typeface="Times New Roman"/>
              <a:ea typeface="Times New Roman"/>
              <a:cs typeface="Times New Roman"/>
              <a:sym typeface="Times New Roman"/>
            </a:endParaRPr>
          </a:p>
          <a:p>
            <a:pPr indent="-342900" lvl="0" marL="342900" marR="0" rtl="0" algn="just">
              <a:lnSpc>
                <a:spcPct val="90000"/>
              </a:lnSpc>
              <a:spcBef>
                <a:spcPts val="0"/>
              </a:spcBef>
              <a:spcAft>
                <a:spcPts val="0"/>
              </a:spcAft>
              <a:buClr>
                <a:srgbClr val="007BD3"/>
              </a:buClr>
              <a:buSzPts val="2400"/>
              <a:buFont typeface="Noto Sans Symbols"/>
              <a:buChar char="✔"/>
            </a:pPr>
            <a:r>
              <a:rPr b="1" i="1" lang="fr-FR" sz="2400">
                <a:solidFill>
                  <a:srgbClr val="007BD3"/>
                </a:solidFill>
                <a:latin typeface="Times New Roman"/>
                <a:ea typeface="Times New Roman"/>
                <a:cs typeface="Times New Roman"/>
                <a:sym typeface="Times New Roman"/>
              </a:rPr>
              <a:t></a:t>
            </a:r>
            <a:r>
              <a:rPr b="1" lang="fr-FR" sz="2400">
                <a:solidFill>
                  <a:schemeClr val="dk1"/>
                </a:solidFill>
                <a:highlight>
                  <a:srgbClr val="00FFFF"/>
                </a:highlight>
                <a:latin typeface="Times New Roman"/>
                <a:ea typeface="Times New Roman"/>
                <a:cs typeface="Times New Roman"/>
                <a:sym typeface="Times New Roman"/>
              </a:rPr>
              <a:t>Indicators</a:t>
            </a:r>
            <a:r>
              <a:rPr b="1" lang="fr-FR" sz="2400">
                <a:solidFill>
                  <a:schemeClr val="dk1"/>
                </a:solidFill>
                <a:latin typeface="Times New Roman"/>
                <a:ea typeface="Times New Roman"/>
                <a:cs typeface="Times New Roman"/>
                <a:sym typeface="Times New Roman"/>
              </a:rPr>
              <a:t> are </a:t>
            </a:r>
            <a:r>
              <a:rPr b="1" lang="fr-FR" sz="2400" u="sng">
                <a:solidFill>
                  <a:srgbClr val="C00000"/>
                </a:solidFill>
                <a:latin typeface="Times New Roman"/>
                <a:ea typeface="Times New Roman"/>
                <a:cs typeface="Times New Roman"/>
                <a:sym typeface="Times New Roman"/>
              </a:rPr>
              <a:t>the qualitative or quantitative variables</a:t>
            </a:r>
            <a:r>
              <a:rPr b="1" lang="fr-FR" sz="2400">
                <a:solidFill>
                  <a:schemeClr val="dk1"/>
                </a:solidFill>
                <a:latin typeface="Times New Roman"/>
                <a:ea typeface="Times New Roman"/>
                <a:cs typeface="Times New Roman"/>
                <a:sym typeface="Times New Roman"/>
              </a:rPr>
              <a:t> that measure </a:t>
            </a:r>
            <a:r>
              <a:rPr b="1" lang="fr-FR" sz="2400">
                <a:solidFill>
                  <a:srgbClr val="0070C0"/>
                </a:solidFill>
                <a:latin typeface="Times New Roman"/>
                <a:ea typeface="Times New Roman"/>
                <a:cs typeface="Times New Roman"/>
                <a:sym typeface="Times New Roman"/>
              </a:rPr>
              <a:t>project performance and achievements</a:t>
            </a:r>
            <a:r>
              <a:rPr b="1" lang="fr-FR" sz="2400">
                <a:solidFill>
                  <a:schemeClr val="dk1"/>
                </a:solidFill>
                <a:latin typeface="Times New Roman"/>
                <a:ea typeface="Times New Roman"/>
                <a:cs typeface="Times New Roman"/>
                <a:sym typeface="Times New Roman"/>
              </a:rPr>
              <a:t>.</a:t>
            </a:r>
            <a:endParaRPr/>
          </a:p>
          <a:p>
            <a:pPr indent="-342900" lvl="0" marL="342900" marR="0" rtl="0" algn="just">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Indicators should be developed for all levels of project logic,  indicators are needed </a:t>
            </a:r>
            <a:r>
              <a:rPr b="1" lang="fr-FR" sz="2400">
                <a:solidFill>
                  <a:srgbClr val="C00000"/>
                </a:solidFill>
                <a:latin typeface="Times New Roman"/>
                <a:ea typeface="Times New Roman"/>
                <a:cs typeface="Times New Roman"/>
                <a:sym typeface="Times New Roman"/>
              </a:rPr>
              <a:t>to monitor progress with respect to inputs, activities, outputs, outcomes and impact, to feedback on areas of success</a:t>
            </a:r>
            <a:r>
              <a:rPr b="1" lang="fr-FR" sz="2400">
                <a:solidFill>
                  <a:schemeClr val="dk1"/>
                </a:solidFill>
                <a:latin typeface="Times New Roman"/>
                <a:ea typeface="Times New Roman"/>
                <a:cs typeface="Times New Roman"/>
                <a:sym typeface="Times New Roman"/>
              </a:rPr>
              <a:t> and where improvement is required.</a:t>
            </a:r>
            <a:endParaRPr/>
          </a:p>
          <a:p>
            <a:pPr indent="-342900" lvl="0" marL="342900" marR="0" rtl="0" algn="just">
              <a:lnSpc>
                <a:spcPct val="120000"/>
              </a:lnSpc>
              <a:spcBef>
                <a:spcPts val="0"/>
              </a:spcBef>
              <a:spcAft>
                <a:spcPts val="0"/>
              </a:spcAft>
              <a:buClr>
                <a:schemeClr val="dk1"/>
              </a:buClr>
              <a:buSzPts val="2400"/>
              <a:buFont typeface="Noto Sans Symbols"/>
              <a:buChar char="✔"/>
            </a:pPr>
            <a:r>
              <a:rPr b="1" lang="fr-FR" sz="2400">
                <a:solidFill>
                  <a:schemeClr val="dk1"/>
                </a:solidFill>
                <a:highlight>
                  <a:srgbClr val="00FFFF"/>
                </a:highlight>
                <a:latin typeface="Times New Roman"/>
                <a:ea typeface="Times New Roman"/>
                <a:cs typeface="Times New Roman"/>
                <a:sym typeface="Times New Roman"/>
              </a:rPr>
              <a:t>Each indicator initially selected </a:t>
            </a:r>
            <a:r>
              <a:rPr b="1" lang="fr-FR" sz="2400">
                <a:solidFill>
                  <a:schemeClr val="dk1"/>
                </a:solidFill>
                <a:latin typeface="Times New Roman"/>
                <a:ea typeface="Times New Roman"/>
                <a:cs typeface="Times New Roman"/>
                <a:sym typeface="Times New Roman"/>
              </a:rPr>
              <a:t>for inclusion in the M&amp;E programme </a:t>
            </a:r>
            <a:r>
              <a:rPr b="1" lang="fr-FR" sz="2400">
                <a:solidFill>
                  <a:srgbClr val="C00000"/>
                </a:solidFill>
                <a:latin typeface="Times New Roman"/>
                <a:ea typeface="Times New Roman"/>
                <a:cs typeface="Times New Roman"/>
                <a:sym typeface="Times New Roman"/>
              </a:rPr>
              <a:t>needs to be carefully scrutinised and tested before acceptance</a:t>
            </a:r>
            <a:r>
              <a:rPr b="1" lang="fr-FR" sz="2400">
                <a:solidFill>
                  <a:schemeClr val="dk1"/>
                </a:solidFill>
                <a:latin typeface="Times New Roman"/>
                <a:ea typeface="Times New Roman"/>
                <a:cs typeface="Times New Roman"/>
                <a:sym typeface="Times New Roman"/>
              </a:rPr>
              <a:t>. Criteria against which indicators can be tested to ensure that they are suitable for inclusion.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0" name="Shape 610"/>
        <p:cNvGrpSpPr/>
        <p:nvPr/>
      </p:nvGrpSpPr>
      <p:grpSpPr>
        <a:xfrm>
          <a:off x="0" y="0"/>
          <a:ext cx="0" cy="0"/>
          <a:chOff x="0" y="0"/>
          <a:chExt cx="0" cy="0"/>
        </a:xfrm>
      </p:grpSpPr>
      <p:pic>
        <p:nvPicPr>
          <p:cNvPr id="611" name="Google Shape;611;p3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12" name="Google Shape;612;p3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13" name="Google Shape;613;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4" name="Google Shape;614;p3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15" name="Google Shape;615;p3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16" name="Google Shape;616;p3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17" name="Google Shape;617;p3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18" name="Google Shape;618;p3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19" name="Google Shape;61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20" name="Google Shape;620;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21" name="Google Shape;621;p3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622" name="Google Shape;622;p33"/>
          <p:cNvSpPr txBox="1"/>
          <p:nvPr/>
        </p:nvSpPr>
        <p:spPr>
          <a:xfrm>
            <a:off x="154940" y="923290"/>
            <a:ext cx="8360410" cy="618109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540" lvl="0" marL="2540" marR="0" rtl="0" algn="ctr">
              <a:lnSpc>
                <a:spcPct val="90000"/>
              </a:lnSpc>
              <a:spcBef>
                <a:spcPts val="0"/>
              </a:spcBef>
              <a:spcAft>
                <a:spcPts val="0"/>
              </a:spcAft>
              <a:buNone/>
            </a:pPr>
            <a:r>
              <a:rPr b="1" i="1" lang="fr-FR" sz="2400">
                <a:solidFill>
                  <a:srgbClr val="007BD3"/>
                </a:solidFill>
                <a:latin typeface="Times New Roman"/>
                <a:ea typeface="Times New Roman"/>
                <a:cs typeface="Times New Roman"/>
                <a:sym typeface="Times New Roman"/>
              </a:rPr>
              <a:t>(5)Set baselines and plan data collection and analysis</a:t>
            </a:r>
            <a:endParaRPr/>
          </a:p>
          <a:p>
            <a:pPr indent="-2540" lvl="0" marL="2540" marR="0" rtl="0" algn="ctr">
              <a:lnSpc>
                <a:spcPct val="9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13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chemeClr val="dk1"/>
                </a:solidFill>
                <a:highlight>
                  <a:srgbClr val="00FF00"/>
                </a:highlight>
                <a:latin typeface="Times New Roman"/>
                <a:ea typeface="Times New Roman"/>
                <a:cs typeface="Times New Roman"/>
                <a:sym typeface="Times New Roman"/>
              </a:rPr>
              <a:t>The baseline</a:t>
            </a:r>
            <a:r>
              <a:rPr b="1" lang="fr-FR" sz="2400">
                <a:solidFill>
                  <a:schemeClr val="dk1"/>
                </a:solidFill>
                <a:latin typeface="Times New Roman"/>
                <a:ea typeface="Times New Roman"/>
                <a:cs typeface="Times New Roman"/>
                <a:sym typeface="Times New Roman"/>
              </a:rPr>
              <a:t> is </a:t>
            </a:r>
            <a:r>
              <a:rPr b="1" lang="fr-FR" sz="2400">
                <a:solidFill>
                  <a:srgbClr val="C00000"/>
                </a:solidFill>
                <a:latin typeface="Times New Roman"/>
                <a:ea typeface="Times New Roman"/>
                <a:cs typeface="Times New Roman"/>
                <a:sym typeface="Times New Roman"/>
              </a:rPr>
              <a:t>the first measurement of an indicator</a:t>
            </a:r>
            <a:r>
              <a:rPr b="1" lang="fr-FR" sz="2400">
                <a:solidFill>
                  <a:schemeClr val="dk1"/>
                </a:solidFill>
                <a:latin typeface="Times New Roman"/>
                <a:ea typeface="Times New Roman"/>
                <a:cs typeface="Times New Roman"/>
                <a:sym typeface="Times New Roman"/>
              </a:rPr>
              <a:t>, which sets the pre- project condition against which change can be tracked and evaluated.</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a:t>
            </a:r>
            <a:r>
              <a:rPr b="1" lang="fr-FR" sz="2400">
                <a:solidFill>
                  <a:schemeClr val="dk1"/>
                </a:solidFill>
                <a:highlight>
                  <a:srgbClr val="00FF00"/>
                </a:highlight>
                <a:latin typeface="Times New Roman"/>
                <a:ea typeface="Times New Roman"/>
                <a:cs typeface="Times New Roman"/>
                <a:sym typeface="Times New Roman"/>
              </a:rPr>
              <a:t>Baseline data</a:t>
            </a:r>
            <a:r>
              <a:rPr b="1" lang="fr-FR" sz="2400">
                <a:solidFill>
                  <a:schemeClr val="dk1"/>
                </a:solidFill>
                <a:latin typeface="Times New Roman"/>
                <a:ea typeface="Times New Roman"/>
                <a:cs typeface="Times New Roman"/>
                <a:sym typeface="Times New Roman"/>
              </a:rPr>
              <a:t> must be gathered for the key indicators and this may require implementation of a baseline survey unless existing data sources are adequate.</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Subsequent data gathering and repeat surveys for the implementation period of the project and beyond should then be planned.</a:t>
            </a:r>
            <a:endParaRPr/>
          </a:p>
          <a:p>
            <a:pPr indent="-190500" lvl="0" marL="342900" marR="0" rtl="0" algn="just">
              <a:lnSpc>
                <a:spcPct val="11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pic>
        <p:nvPicPr>
          <p:cNvPr id="627" name="Google Shape;627;p3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28" name="Google Shape;628;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29" name="Google Shape;629;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0" name="Google Shape;630;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31" name="Google Shape;631;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32" name="Google Shape;632;p3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33" name="Google Shape;633;p3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34" name="Google Shape;634;p3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35" name="Google Shape;635;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36" name="Google Shape;636;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37" name="Google Shape;637;p34"/>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638" name="Google Shape;638;p34"/>
          <p:cNvSpPr txBox="1"/>
          <p:nvPr/>
        </p:nvSpPr>
        <p:spPr>
          <a:xfrm>
            <a:off x="154940" y="733425"/>
            <a:ext cx="8441055" cy="566483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(6)Select results targets</a:t>
            </a:r>
            <a:endParaRPr/>
          </a:p>
          <a:p>
            <a:pPr indent="-2540" lvl="0" marL="2540" marR="0" rtl="0" algn="ctr">
              <a:lnSpc>
                <a:spcPct val="130000"/>
              </a:lnSpc>
              <a:spcBef>
                <a:spcPts val="0"/>
              </a:spcBef>
              <a:spcAft>
                <a:spcPts val="0"/>
              </a:spcAft>
              <a:buNone/>
            </a:pPr>
            <a:r>
              <a:t/>
            </a:r>
            <a:endParaRPr b="1" i="1" sz="2400">
              <a:solidFill>
                <a:srgbClr val="007BD3"/>
              </a:solidFill>
              <a:latin typeface="Times New Roman"/>
              <a:ea typeface="Times New Roman"/>
              <a:cs typeface="Times New Roman"/>
              <a:sym typeface="Times New Roman"/>
            </a:endParaRPr>
          </a:p>
          <a:p>
            <a:pPr indent="-342900" lvl="0" marL="342900" marR="0" rtl="0" algn="just">
              <a:lnSpc>
                <a:spcPct val="7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a:t>
            </a:r>
            <a:r>
              <a:rPr b="1" lang="fr-FR" sz="2400">
                <a:solidFill>
                  <a:schemeClr val="dk1"/>
                </a:solidFill>
                <a:latin typeface="Times New Roman"/>
                <a:ea typeface="Times New Roman"/>
                <a:cs typeface="Times New Roman"/>
                <a:sym typeface="Times New Roman"/>
              </a:rPr>
              <a:t>Following definition of outcomes,</a:t>
            </a:r>
            <a:r>
              <a:rPr b="1" lang="fr-FR" sz="2400">
                <a:solidFill>
                  <a:schemeClr val="dk1"/>
                </a:solidFill>
                <a:highlight>
                  <a:srgbClr val="00FF00"/>
                </a:highlight>
                <a:latin typeface="Times New Roman"/>
                <a:ea typeface="Times New Roman"/>
                <a:cs typeface="Times New Roman"/>
                <a:sym typeface="Times New Roman"/>
              </a:rPr>
              <a:t> indicators and baselines, target setting</a:t>
            </a:r>
            <a:r>
              <a:rPr b="1" lang="fr-FR" sz="2400">
                <a:solidFill>
                  <a:schemeClr val="dk1"/>
                </a:solidFill>
                <a:latin typeface="Times New Roman"/>
                <a:ea typeface="Times New Roman"/>
                <a:cs typeface="Times New Roman"/>
                <a:sym typeface="Times New Roman"/>
              </a:rPr>
              <a:t> is a </a:t>
            </a:r>
            <a:r>
              <a:rPr b="1" lang="fr-FR" sz="2400" u="sng">
                <a:solidFill>
                  <a:schemeClr val="dk1"/>
                </a:solidFill>
                <a:latin typeface="Times New Roman"/>
                <a:ea typeface="Times New Roman"/>
                <a:cs typeface="Times New Roman"/>
                <a:sym typeface="Times New Roman"/>
              </a:rPr>
              <a:t>key step in building a results-based approach.</a:t>
            </a:r>
            <a:endParaRPr/>
          </a:p>
          <a:p>
            <a:pPr indent="0" lvl="0" marL="0" marR="0" rtl="0" algn="just">
              <a:lnSpc>
                <a:spcPct val="7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70000"/>
              </a:lnSpc>
              <a:spcBef>
                <a:spcPts val="0"/>
              </a:spcBef>
              <a:spcAft>
                <a:spcPts val="0"/>
              </a:spcAft>
              <a:buClr>
                <a:schemeClr val="dk1"/>
              </a:buClr>
              <a:buSzPts val="2400"/>
              <a:buFont typeface="Noto Sans Symbols"/>
              <a:buChar char="✔"/>
            </a:pPr>
            <a:r>
              <a:rPr b="1" lang="fr-FR" sz="2400">
                <a:solidFill>
                  <a:schemeClr val="dk1"/>
                </a:solidFill>
                <a:highlight>
                  <a:srgbClr val="00FFFF"/>
                </a:highlight>
                <a:latin typeface="Times New Roman"/>
                <a:ea typeface="Times New Roman"/>
                <a:cs typeface="Times New Roman"/>
                <a:sym typeface="Times New Roman"/>
              </a:rPr>
              <a:t> A target</a:t>
            </a:r>
            <a:r>
              <a:rPr b="1" lang="fr-FR" sz="2400">
                <a:solidFill>
                  <a:schemeClr val="dk1"/>
                </a:solidFill>
                <a:latin typeface="Times New Roman"/>
                <a:ea typeface="Times New Roman"/>
                <a:cs typeface="Times New Roman"/>
                <a:sym typeface="Times New Roman"/>
              </a:rPr>
              <a:t> is a specification of the quantity, quality, timing and location to be realised for a key indicator by a given date. </a:t>
            </a:r>
            <a:endParaRPr/>
          </a:p>
          <a:p>
            <a:pPr indent="0" lvl="0" marL="0" marR="0" rtl="0" algn="just">
              <a:lnSpc>
                <a:spcPct val="7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7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Starting from the baseline level for an indicator the desired improvement is defined</a:t>
            </a:r>
            <a:r>
              <a:rPr b="1" lang="fr-FR" sz="2400" u="sng">
                <a:solidFill>
                  <a:schemeClr val="dk1"/>
                </a:solidFill>
                <a:latin typeface="Times New Roman"/>
                <a:ea typeface="Times New Roman"/>
                <a:cs typeface="Times New Roman"/>
                <a:sym typeface="Times New Roman"/>
              </a:rPr>
              <a:t> taking account of planned resource provision and activities</a:t>
            </a:r>
            <a:r>
              <a:rPr b="1" lang="fr-FR" sz="2400">
                <a:solidFill>
                  <a:schemeClr val="dk1"/>
                </a:solidFill>
                <a:latin typeface="Times New Roman"/>
                <a:ea typeface="Times New Roman"/>
                <a:cs typeface="Times New Roman"/>
                <a:sym typeface="Times New Roman"/>
              </a:rPr>
              <a:t>, to arrive at a performance target for that indicator.</a:t>
            </a:r>
            <a:endParaRPr/>
          </a:p>
          <a:p>
            <a:pPr indent="0" lvl="0" marL="0" marR="0" rtl="0" algn="just">
              <a:lnSpc>
                <a:spcPct val="7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7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Most targets are set annually, but some could be set quarterly or for longer periods. Targets do not have to be single numerical values and sometimes a range of achievement may be more appropriate.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pic>
        <p:nvPicPr>
          <p:cNvPr id="643" name="Google Shape;643;p35"/>
          <p:cNvPicPr preferRelativeResize="0"/>
          <p:nvPr/>
        </p:nvPicPr>
        <p:blipFill rotWithShape="1">
          <a:blip r:embed="rId3">
            <a:alphaModFix/>
          </a:blip>
          <a:srcRect b="0" l="0" r="0" t="0"/>
          <a:stretch/>
        </p:blipFill>
        <p:spPr>
          <a:xfrm>
            <a:off x="59285" y="5814414"/>
            <a:ext cx="1222425" cy="1096206"/>
          </a:xfrm>
          <a:prstGeom prst="rect">
            <a:avLst/>
          </a:prstGeom>
          <a:noFill/>
          <a:ln>
            <a:noFill/>
          </a:ln>
        </p:spPr>
      </p:pic>
      <p:pic>
        <p:nvPicPr>
          <p:cNvPr id="644" name="Google Shape;644;p3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45" name="Google Shape;645;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6" name="Google Shape;646;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47" name="Google Shape;647;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48" name="Google Shape;648;p3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49" name="Google Shape;649;p3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50" name="Google Shape;650;p3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51" name="Google Shape;651;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52" name="Google Shape;652;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53" name="Google Shape;653;p3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654" name="Google Shape;654;p35"/>
          <p:cNvSpPr txBox="1"/>
          <p:nvPr/>
        </p:nvSpPr>
        <p:spPr>
          <a:xfrm>
            <a:off x="154940" y="923290"/>
            <a:ext cx="8360410" cy="513143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0" lvl="0" marL="0" marR="0" rtl="0" algn="ctr">
              <a:lnSpc>
                <a:spcPct val="130000"/>
              </a:lnSpc>
              <a:spcBef>
                <a:spcPts val="0"/>
              </a:spcBef>
              <a:spcAft>
                <a:spcPts val="0"/>
              </a:spcAft>
              <a:buClr>
                <a:srgbClr val="007BD3"/>
              </a:buClr>
              <a:buSzPts val="2400"/>
              <a:buFont typeface="Noto Sans Symbols"/>
              <a:buNone/>
            </a:pPr>
            <a:r>
              <a:rPr b="1" i="1" lang="fr-FR" sz="2400">
                <a:solidFill>
                  <a:srgbClr val="007BD3"/>
                </a:solidFill>
                <a:latin typeface="Times New Roman"/>
                <a:ea typeface="Times New Roman"/>
                <a:cs typeface="Times New Roman"/>
                <a:sym typeface="Times New Roman"/>
              </a:rPr>
              <a:t>(7)Plan monitoring, data analysis, communication, and reporting</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highlight>
                  <a:srgbClr val="FFFF00"/>
                </a:highlight>
                <a:latin typeface="Times New Roman"/>
                <a:ea typeface="Times New Roman"/>
                <a:cs typeface="Times New Roman"/>
                <a:sym typeface="Times New Roman"/>
              </a:rPr>
              <a:t>‘Implementation monitoring’ </a:t>
            </a:r>
            <a:r>
              <a:rPr b="1" lang="fr-FR" sz="2000">
                <a:solidFill>
                  <a:schemeClr val="dk1"/>
                </a:solidFill>
                <a:latin typeface="Times New Roman"/>
                <a:ea typeface="Times New Roman"/>
                <a:cs typeface="Times New Roman"/>
                <a:sym typeface="Times New Roman"/>
              </a:rPr>
              <a:t>tracking the inputs, activities and outputs in annual or multiyear work plans, and</a:t>
            </a:r>
            <a:r>
              <a:rPr b="1" lang="fr-FR" sz="2000">
                <a:solidFill>
                  <a:schemeClr val="dk1"/>
                </a:solidFill>
                <a:highlight>
                  <a:srgbClr val="00FF00"/>
                </a:highlight>
                <a:latin typeface="Times New Roman"/>
                <a:ea typeface="Times New Roman"/>
                <a:cs typeface="Times New Roman"/>
                <a:sym typeface="Times New Roman"/>
              </a:rPr>
              <a:t> ‘results monitoring’</a:t>
            </a:r>
            <a:r>
              <a:rPr b="1" lang="fr-FR" sz="2000">
                <a:solidFill>
                  <a:schemeClr val="dk1"/>
                </a:solidFill>
                <a:latin typeface="Times New Roman"/>
                <a:ea typeface="Times New Roman"/>
                <a:cs typeface="Times New Roman"/>
                <a:sym typeface="Times New Roman"/>
              </a:rPr>
              <a:t> tracking achievement of outcomes and impact, are both needed.</a:t>
            </a:r>
            <a:endParaRPr/>
          </a:p>
          <a:p>
            <a:pPr indent="-342900" lvl="0" marL="342900" marR="0" rtl="0" algn="just">
              <a:lnSpc>
                <a:spcPct val="13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The demands for information at each level of management need to be established, responsibilities allocated, and plans made for:</a:t>
            </a:r>
            <a:endParaRPr/>
          </a:p>
          <a:p>
            <a:pPr indent="0" lvl="0" marL="0" marR="0" rtl="0" algn="just">
              <a:lnSpc>
                <a:spcPct val="13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 what data to be collected and when;</a:t>
            </a:r>
            <a:endParaRPr/>
          </a:p>
          <a:p>
            <a:pPr indent="0" lvl="0" marL="0" marR="0" rtl="0" algn="just">
              <a:lnSpc>
                <a:spcPct val="13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 how data are collected and analysed;</a:t>
            </a:r>
            <a:endParaRPr/>
          </a:p>
          <a:p>
            <a:pPr indent="0" lvl="0" marL="0" marR="0" rtl="0" algn="just">
              <a:lnSpc>
                <a:spcPct val="13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–who collects and analyses data;</a:t>
            </a:r>
            <a:endParaRPr/>
          </a:p>
          <a:p>
            <a:pPr indent="0" lvl="0" marL="0" marR="0" rtl="0" algn="just">
              <a:lnSpc>
                <a:spcPct val="13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–who reports information, and in what form, to whom and when?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pic>
        <p:nvPicPr>
          <p:cNvPr id="659" name="Google Shape;659;p3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60" name="Google Shape;660;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61" name="Google Shape;661;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2" name="Google Shape;662;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63" name="Google Shape;663;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64" name="Google Shape;664;p3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65" name="Google Shape;665;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66" name="Google Shape;666;p3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67" name="Google Shape;66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68" name="Google Shape;66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69" name="Google Shape;669;p3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670" name="Google Shape;670;p36"/>
          <p:cNvSpPr txBox="1"/>
          <p:nvPr/>
        </p:nvSpPr>
        <p:spPr>
          <a:xfrm>
            <a:off x="154940" y="923290"/>
            <a:ext cx="8360410" cy="648017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0" lvl="0" marL="0" marR="0" rtl="0" algn="ctr">
              <a:lnSpc>
                <a:spcPct val="100000"/>
              </a:lnSpc>
              <a:spcBef>
                <a:spcPts val="0"/>
              </a:spcBef>
              <a:spcAft>
                <a:spcPts val="0"/>
              </a:spcAft>
              <a:buClr>
                <a:srgbClr val="007BD3"/>
              </a:buClr>
              <a:buSzPts val="2400"/>
              <a:buFont typeface="Noto Sans Symbols"/>
              <a:buNone/>
            </a:pPr>
            <a:r>
              <a:rPr b="1" i="1" lang="fr-FR" sz="2400">
                <a:solidFill>
                  <a:srgbClr val="007BD3"/>
                </a:solidFill>
                <a:latin typeface="Times New Roman"/>
                <a:ea typeface="Times New Roman"/>
                <a:cs typeface="Times New Roman"/>
                <a:sym typeface="Times New Roman"/>
              </a:rPr>
              <a:t>  (8) Plan the form and timing of critical reflection and interim evaluations</a:t>
            </a:r>
            <a:endParaRPr/>
          </a:p>
          <a:p>
            <a:pPr indent="0" lvl="0" marL="0" marR="0" rtl="0" algn="ctr">
              <a:lnSpc>
                <a:spcPct val="100000"/>
              </a:lnSpc>
              <a:spcBef>
                <a:spcPts val="0"/>
              </a:spcBef>
              <a:spcAft>
                <a:spcPts val="0"/>
              </a:spcAft>
              <a:buClr>
                <a:schemeClr val="dk1"/>
              </a:buClr>
              <a:buSzPts val="2400"/>
              <a:buFont typeface="Noto Sans Symbols"/>
              <a:buNone/>
            </a:pPr>
            <a:r>
              <a:t/>
            </a:r>
            <a:endParaRPr b="1" i="1" sz="2400">
              <a:solidFill>
                <a:srgbClr val="007BD3"/>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For managers evaluation should be</a:t>
            </a:r>
            <a:r>
              <a:rPr b="1" lang="fr-FR" sz="2000">
                <a:solidFill>
                  <a:schemeClr val="dk1"/>
                </a:solidFill>
                <a:highlight>
                  <a:srgbClr val="00FF00"/>
                </a:highlight>
                <a:latin typeface="Times New Roman"/>
                <a:ea typeface="Times New Roman"/>
                <a:cs typeface="Times New Roman"/>
                <a:sym typeface="Times New Roman"/>
              </a:rPr>
              <a:t> a continuously available mode of analysis</a:t>
            </a:r>
            <a:r>
              <a:rPr b="1" lang="fr-FR" sz="2000">
                <a:solidFill>
                  <a:schemeClr val="dk1"/>
                </a:solidFill>
                <a:latin typeface="Times New Roman"/>
                <a:ea typeface="Times New Roman"/>
                <a:cs typeface="Times New Roman"/>
                <a:sym typeface="Times New Roman"/>
              </a:rPr>
              <a:t> utilised whenever evaluation results can be useful. Scheduling of events such as management team meetings can, however, be useful to ensure that analysis of progress and critical reflection takes place.</a:t>
            </a:r>
            <a:endParaRPr/>
          </a:p>
          <a:p>
            <a:pPr indent="0" lvl="0" marL="0" marR="0" rtl="0" algn="just">
              <a:lnSpc>
                <a:spcPct val="12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Similarly, periodic project review workshops</a:t>
            </a:r>
            <a:r>
              <a:rPr b="1" lang="fr-FR" sz="2000">
                <a:solidFill>
                  <a:schemeClr val="dk1"/>
                </a:solidFill>
                <a:highlight>
                  <a:srgbClr val="00FFFF"/>
                </a:highlight>
                <a:latin typeface="Times New Roman"/>
                <a:ea typeface="Times New Roman"/>
                <a:cs typeface="Times New Roman"/>
                <a:sym typeface="Times New Roman"/>
              </a:rPr>
              <a:t> to facilitate analysis and discussion</a:t>
            </a:r>
            <a:r>
              <a:rPr b="1" lang="fr-FR" sz="2000">
                <a:solidFill>
                  <a:schemeClr val="dk1"/>
                </a:solidFill>
                <a:latin typeface="Times New Roman"/>
                <a:ea typeface="Times New Roman"/>
                <a:cs typeface="Times New Roman"/>
                <a:sym typeface="Times New Roman"/>
              </a:rPr>
              <a:t> </a:t>
            </a:r>
            <a:r>
              <a:rPr b="1" lang="fr-FR" sz="2000" u="sng">
                <a:solidFill>
                  <a:srgbClr val="C00000"/>
                </a:solidFill>
                <a:latin typeface="Times New Roman"/>
                <a:ea typeface="Times New Roman"/>
                <a:cs typeface="Times New Roman"/>
                <a:sym typeface="Times New Roman"/>
              </a:rPr>
              <a:t>with project partners and other stakeholders</a:t>
            </a:r>
            <a:r>
              <a:rPr b="1" lang="fr-FR" sz="2000">
                <a:solidFill>
                  <a:schemeClr val="dk1"/>
                </a:solidFill>
                <a:latin typeface="Times New Roman"/>
                <a:ea typeface="Times New Roman"/>
                <a:cs typeface="Times New Roman"/>
                <a:sym typeface="Times New Roman"/>
              </a:rPr>
              <a:t> may be necessary.</a:t>
            </a:r>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Supervision requirements of governments and funding agencies may </a:t>
            </a:r>
            <a:r>
              <a:rPr b="1" lang="fr-FR" sz="2000" u="sng">
                <a:solidFill>
                  <a:srgbClr val="C00000"/>
                </a:solidFill>
                <a:latin typeface="Times New Roman"/>
                <a:ea typeface="Times New Roman"/>
                <a:cs typeface="Times New Roman"/>
                <a:sym typeface="Times New Roman"/>
              </a:rPr>
              <a:t>require periodic and formalised evaluation</a:t>
            </a:r>
            <a:r>
              <a:rPr b="1" lang="fr-FR" sz="2000">
                <a:solidFill>
                  <a:schemeClr val="dk1"/>
                </a:solidFill>
                <a:latin typeface="Times New Roman"/>
                <a:ea typeface="Times New Roman"/>
                <a:cs typeface="Times New Roman"/>
                <a:sym typeface="Times New Roman"/>
              </a:rPr>
              <a:t>s to take place.</a:t>
            </a:r>
            <a:endParaRPr/>
          </a:p>
          <a:p>
            <a:pPr indent="-215900" lvl="0" marL="342900" marR="0" rtl="0" algn="just">
              <a:lnSpc>
                <a:spcPct val="12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2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2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pic>
        <p:nvPicPr>
          <p:cNvPr id="675" name="Google Shape;675;p3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76" name="Google Shape;676;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77" name="Google Shape;677;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8" name="Google Shape;678;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79" name="Google Shape;679;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80" name="Google Shape;680;p3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81" name="Google Shape;681;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82" name="Google Shape;682;p3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83" name="Google Shape;68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84" name="Google Shape;68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85" name="Google Shape;685;p37"/>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686" name="Google Shape;686;p37"/>
          <p:cNvSpPr txBox="1"/>
          <p:nvPr/>
        </p:nvSpPr>
        <p:spPr>
          <a:xfrm>
            <a:off x="130175" y="850265"/>
            <a:ext cx="8502015" cy="568007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0" lvl="0" marL="0" marR="0" rtl="0" algn="ctr">
              <a:lnSpc>
                <a:spcPct val="100000"/>
              </a:lnSpc>
              <a:spcBef>
                <a:spcPts val="0"/>
              </a:spcBef>
              <a:spcAft>
                <a:spcPts val="0"/>
              </a:spcAft>
              <a:buNone/>
            </a:pPr>
            <a:r>
              <a:rPr b="1" i="1" lang="fr-FR" sz="2400">
                <a:solidFill>
                  <a:srgbClr val="007BD3"/>
                </a:solidFill>
                <a:latin typeface="Times New Roman"/>
                <a:ea typeface="Times New Roman"/>
                <a:cs typeface="Times New Roman"/>
                <a:sym typeface="Times New Roman"/>
              </a:rPr>
              <a:t>(9)Plan for the necessary conditions and capacities</a:t>
            </a:r>
            <a:endParaRPr/>
          </a:p>
          <a:p>
            <a:pPr indent="0" lvl="0" marL="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It is necessary </a:t>
            </a:r>
            <a:r>
              <a:rPr b="1" lang="fr-FR" sz="2000">
                <a:solidFill>
                  <a:schemeClr val="dk1"/>
                </a:solidFill>
                <a:highlight>
                  <a:srgbClr val="00FFFF"/>
                </a:highlight>
                <a:latin typeface="Times New Roman"/>
                <a:ea typeface="Times New Roman"/>
                <a:cs typeface="Times New Roman"/>
                <a:sym typeface="Times New Roman"/>
              </a:rPr>
              <a:t>to plan the organisational structure for M&amp;E</a:t>
            </a:r>
            <a:r>
              <a:rPr b="1" lang="fr-FR" sz="2000">
                <a:solidFill>
                  <a:schemeClr val="dk1"/>
                </a:solidFill>
                <a:latin typeface="Times New Roman"/>
                <a:ea typeface="Times New Roman"/>
                <a:cs typeface="Times New Roman"/>
                <a:sym typeface="Times New Roman"/>
              </a:rPr>
              <a:t> including whether a M&amp;E unit specific to the project is needed.</a:t>
            </a:r>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Appropriate organisational structures for M&amp;E should be discussed with partners and other stakeholders. Each partner’s responsibilities and information requirements should be considered.</a:t>
            </a:r>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Planning should cover: </a:t>
            </a:r>
            <a:r>
              <a:rPr b="1" lang="fr-FR" sz="2000">
                <a:solidFill>
                  <a:schemeClr val="dk1"/>
                </a:solidFill>
                <a:highlight>
                  <a:srgbClr val="FFFF00"/>
                </a:highlight>
                <a:latin typeface="Times New Roman"/>
                <a:ea typeface="Times New Roman"/>
                <a:cs typeface="Times New Roman"/>
                <a:sym typeface="Times New Roman"/>
              </a:rPr>
              <a:t>staffing levels and types, responsibilities and internal linkages, incentives and training needs, relationships with partners and stakeholders, horizontal and vertical lines of communication and authority, physical resource needs and budge</a:t>
            </a:r>
            <a:r>
              <a:rPr b="1" lang="fr-FR" sz="2000">
                <a:solidFill>
                  <a:schemeClr val="dk1"/>
                </a:solidFill>
                <a:latin typeface="Times New Roman"/>
                <a:ea typeface="Times New Roman"/>
                <a:cs typeface="Times New Roman"/>
                <a:sym typeface="Times New Roman"/>
              </a:rPr>
              <a:t>t.</a:t>
            </a:r>
            <a:endParaRPr/>
          </a:p>
          <a:p>
            <a:pPr indent="-342900" lvl="0" marL="342900" marR="0" rtl="0" algn="just">
              <a:lnSpc>
                <a:spcPct val="12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Monitoring and ongoing evaluation should normally be the responsibility</a:t>
            </a:r>
            <a:r>
              <a:rPr b="1" lang="fr-FR" sz="2000">
                <a:solidFill>
                  <a:srgbClr val="C00000"/>
                </a:solidFill>
                <a:latin typeface="Times New Roman"/>
                <a:ea typeface="Times New Roman"/>
                <a:cs typeface="Times New Roman"/>
                <a:sym typeface="Times New Roman"/>
              </a:rPr>
              <a:t> of the project managers</a:t>
            </a:r>
            <a:r>
              <a:rPr b="1" lang="fr-FR" sz="2000">
                <a:solidFill>
                  <a:schemeClr val="dk1"/>
                </a:solidFill>
                <a:latin typeface="Times New Roman"/>
                <a:ea typeface="Times New Roman"/>
                <a:cs typeface="Times New Roman"/>
                <a:sym typeface="Times New Roman"/>
              </a:rPr>
              <a:t>. Impact evaluation may often require the expertise and capacity of external specialists.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pic>
        <p:nvPicPr>
          <p:cNvPr id="691" name="Google Shape;691;p3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92" name="Google Shape;692;p3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93" name="Google Shape;693;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4" name="Google Shape;694;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95" name="Google Shape;695;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96" name="Google Shape;696;p38"/>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697" name="Google Shape;697;p38"/>
          <p:cNvPicPr preferRelativeResize="0"/>
          <p:nvPr/>
        </p:nvPicPr>
        <p:blipFill rotWithShape="1">
          <a:blip r:embed="rId9">
            <a:alphaModFix/>
          </a:blip>
          <a:srcRect b="0" l="0" r="0" t="0"/>
          <a:stretch/>
        </p:blipFill>
        <p:spPr>
          <a:xfrm>
            <a:off x="-6350" y="-48895"/>
            <a:ext cx="8542020" cy="1614805"/>
          </a:xfrm>
          <a:prstGeom prst="rect">
            <a:avLst/>
          </a:prstGeom>
          <a:noFill/>
          <a:ln>
            <a:noFill/>
          </a:ln>
        </p:spPr>
      </p:pic>
      <p:sp>
        <p:nvSpPr>
          <p:cNvPr id="698" name="Google Shape;698;p3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99" name="Google Shape;69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graphicFrame>
        <p:nvGraphicFramePr>
          <p:cNvPr id="700" name="Google Shape;700;p38"/>
          <p:cNvGraphicFramePr/>
          <p:nvPr/>
        </p:nvGraphicFramePr>
        <p:xfrm>
          <a:off x="76835" y="1317625"/>
          <a:ext cx="3000000" cy="3000000"/>
        </p:xfrm>
        <a:graphic>
          <a:graphicData uri="http://schemas.openxmlformats.org/drawingml/2006/table">
            <a:tbl>
              <a:tblPr bandRow="1" firstRow="1">
                <a:noFill/>
                <a:tableStyleId>{C0A4CEAF-60BB-4F95-B2F4-77DBA78F4269}</a:tableStyleId>
              </a:tblPr>
              <a:tblGrid>
                <a:gridCol w="4266575"/>
                <a:gridCol w="4266575"/>
              </a:tblGrid>
              <a:tr h="493400">
                <a:tc>
                  <a:txBody>
                    <a:bodyPr/>
                    <a:lstStyle/>
                    <a:p>
                      <a:pPr indent="0" lvl="0" marL="0" marR="0" rtl="0" algn="ctr">
                        <a:spcBef>
                          <a:spcPts val="0"/>
                        </a:spcBef>
                        <a:spcAft>
                          <a:spcPts val="0"/>
                        </a:spcAft>
                        <a:buClr>
                          <a:schemeClr val="dk1"/>
                        </a:buClr>
                        <a:buSzPts val="1800"/>
                        <a:buFont typeface="Times New Roman"/>
                        <a:buNone/>
                      </a:pPr>
                      <a:r>
                        <a:rPr lang="fr-FR" sz="1800" u="none" cap="none" strike="noStrike">
                          <a:latin typeface="Times New Roman"/>
                          <a:ea typeface="Times New Roman"/>
                          <a:cs typeface="Times New Roman"/>
                          <a:sym typeface="Times New Roman"/>
                        </a:rPr>
                        <a:t>Criteria</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lang="fr-FR" sz="1800" u="none" cap="none" strike="noStrike">
                          <a:latin typeface="Times New Roman"/>
                          <a:ea typeface="Times New Roman"/>
                          <a:cs typeface="Times New Roman"/>
                          <a:sym typeface="Times New Roman"/>
                        </a:rPr>
                        <a:t>Description</a:t>
                      </a:r>
                      <a:endParaRPr/>
                    </a:p>
                  </a:txBody>
                  <a:tcPr marT="45725" marB="45725" marR="91450" marL="91450"/>
                </a:tc>
              </a:tr>
              <a:tr h="109092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Relevant</a:t>
                      </a:r>
                      <a:endParaRPr b="1" sz="24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2400"/>
                        <a:buFont typeface="Calibri"/>
                        <a:buNone/>
                      </a:pPr>
                      <a:r>
                        <a:t/>
                      </a:r>
                      <a:endParaRPr b="1" sz="2400" u="none" cap="none" strike="noStrike">
                        <a:solidFill>
                          <a:srgbClr val="C00000"/>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Indicators must be</a:t>
                      </a:r>
                      <a:r>
                        <a:rPr b="1" lang="fr-FR" sz="1800" u="none" cap="none" strike="noStrike">
                          <a:solidFill>
                            <a:schemeClr val="dk1"/>
                          </a:solidFill>
                          <a:latin typeface="Times New Roman"/>
                          <a:ea typeface="Times New Roman"/>
                          <a:cs typeface="Times New Roman"/>
                          <a:sym typeface="Times New Roman"/>
                        </a:rPr>
                        <a:t> </a:t>
                      </a:r>
                      <a:r>
                        <a:rPr b="1" lang="fr-FR" sz="1800" u="none" cap="none" strike="noStrike">
                          <a:solidFill>
                            <a:schemeClr val="dk1"/>
                          </a:solidFill>
                          <a:highlight>
                            <a:srgbClr val="FFFF00"/>
                          </a:highlight>
                          <a:latin typeface="Times New Roman"/>
                          <a:ea typeface="Times New Roman"/>
                          <a:cs typeface="Times New Roman"/>
                          <a:sym typeface="Times New Roman"/>
                        </a:rPr>
                        <a:t>representative of the most important</a:t>
                      </a:r>
                      <a:r>
                        <a:rPr b="1" lang="fr-FR" sz="1800" u="none" cap="none" strike="noStrike">
                          <a:solidFill>
                            <a:srgbClr val="00B050"/>
                          </a:solidFill>
                          <a:highlight>
                            <a:srgbClr val="FFFF00"/>
                          </a:highlight>
                          <a:latin typeface="Times New Roman"/>
                          <a:ea typeface="Times New Roman"/>
                          <a:cs typeface="Times New Roman"/>
                          <a:sym typeface="Times New Roman"/>
                        </a:rPr>
                        <a:t> </a:t>
                      </a:r>
                      <a:r>
                        <a:rPr b="1" lang="fr-FR" sz="1800" u="none" cap="none" strike="noStrike">
                          <a:highlight>
                            <a:srgbClr val="FFFF00"/>
                          </a:highlight>
                          <a:latin typeface="Times New Roman"/>
                          <a:ea typeface="Times New Roman"/>
                          <a:cs typeface="Times New Roman"/>
                          <a:sym typeface="Times New Roman"/>
                        </a:rPr>
                        <a:t>aspects</a:t>
                      </a:r>
                      <a:r>
                        <a:rPr b="1" lang="fr-FR" sz="1800" u="none" cap="none" strike="noStrike">
                          <a:latin typeface="Times New Roman"/>
                          <a:ea typeface="Times New Roman"/>
                          <a:cs typeface="Times New Roman"/>
                          <a:sym typeface="Times New Roman"/>
                        </a:rPr>
                        <a:t> of implementation and of the out comes and impactsintended.</a:t>
                      </a:r>
                      <a:endParaRPr b="1" sz="1800" u="none" cap="none" strike="noStrike">
                        <a:latin typeface="Times New Roman"/>
                        <a:ea typeface="Times New Roman"/>
                        <a:cs typeface="Times New Roman"/>
                        <a:sym typeface="Times New Roman"/>
                      </a:endParaRPr>
                    </a:p>
                  </a:txBody>
                  <a:tcPr marT="0" marB="0" marR="0" marL="0"/>
                </a:tc>
              </a:tr>
              <a:tr h="246887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800"/>
                        <a:buFont typeface="Calibri"/>
                        <a:buNone/>
                      </a:pPr>
                      <a:r>
                        <a:t/>
                      </a:r>
                      <a:endParaRPr b="1" sz="1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800"/>
                        <a:buFont typeface="Calibri"/>
                        <a:buNone/>
                      </a:pPr>
                      <a:r>
                        <a:t/>
                      </a:r>
                      <a:endParaRPr b="1" sz="1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Clear</a:t>
                      </a:r>
                      <a:endParaRPr/>
                    </a:p>
                  </a:txBody>
                  <a:tcPr marT="0" marB="0" marR="0" marL="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I Any adjectives used to describe the qualities of anindicatorneedtobepreciselydefined.Forexample:</a:t>
                      </a:r>
                      <a:r>
                        <a:rPr b="1" lang="fr-FR" sz="1800" u="none" cap="none" strike="noStrike">
                          <a:solidFill>
                            <a:srgbClr val="0000FF"/>
                          </a:solidFill>
                          <a:latin typeface="Times New Roman"/>
                          <a:ea typeface="Times New Roman"/>
                          <a:cs typeface="Times New Roman"/>
                          <a:sym typeface="Times New Roman"/>
                        </a:rPr>
                        <a:t>whatismeantby‘improvedservicedelivery?’an indicator may be ‘the area of degraded land’ but whatcriteriawillbeusedtoclassifysuchland?for households what is included in ‘farm income’ and whatin‘non-farm income?’</a:t>
                      </a:r>
                      <a:endParaRPr b="1" sz="1800" u="none" cap="none" strike="noStrike">
                        <a:solidFill>
                          <a:srgbClr val="0000FF"/>
                        </a:solidFill>
                        <a:latin typeface="Times New Roman"/>
                        <a:ea typeface="Times New Roman"/>
                        <a:cs typeface="Times New Roman"/>
                        <a:sym typeface="Times New Roman"/>
                      </a:endParaRPr>
                    </a:p>
                  </a:txBody>
                  <a:tcPr marT="0" marB="0" marR="0" marL="0"/>
                </a:tc>
              </a:tr>
              <a:tr h="164592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Measurable</a:t>
                      </a:r>
                      <a:endParaRPr b="1" sz="2400" u="none" cap="none" strike="noStrike">
                        <a:solidFill>
                          <a:srgbClr val="C00000"/>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There must be practical ways to measure the indicator, either</a:t>
                      </a:r>
                      <a:r>
                        <a:rPr b="1" lang="fr-FR" sz="1800" u="none" cap="none" strike="noStrike">
                          <a:highlight>
                            <a:srgbClr val="FF00FF"/>
                          </a:highlight>
                          <a:latin typeface="Times New Roman"/>
                          <a:ea typeface="Times New Roman"/>
                          <a:cs typeface="Times New Roman"/>
                          <a:sym typeface="Times New Roman"/>
                        </a:rPr>
                        <a:t> inquantitative or qualitative terms</a:t>
                      </a:r>
                      <a:r>
                        <a:rPr b="1" lang="fr-FR" sz="1800" u="none" cap="none" strike="noStrike">
                          <a:latin typeface="Times New Roman"/>
                          <a:ea typeface="Times New Roman"/>
                          <a:cs typeface="Times New Roman"/>
                          <a:sym typeface="Times New Roman"/>
                        </a:rPr>
                        <a:t>,that are within the capability of the monitoring organisation. It must be possible</a:t>
                      </a:r>
                      <a:r>
                        <a:rPr b="1" lang="fr-FR" sz="1800" u="none" cap="none" strike="noStrike">
                          <a:highlight>
                            <a:srgbClr val="FF00FF"/>
                          </a:highlight>
                          <a:latin typeface="Times New Roman"/>
                          <a:ea typeface="Times New Roman"/>
                          <a:cs typeface="Times New Roman"/>
                          <a:sym typeface="Times New Roman"/>
                        </a:rPr>
                        <a:t> to collect,process and analyse data intime </a:t>
                      </a:r>
                      <a:r>
                        <a:rPr b="1" lang="fr-FR" sz="1800" u="none" cap="none" strike="noStrike">
                          <a:latin typeface="Times New Roman"/>
                          <a:ea typeface="Times New Roman"/>
                          <a:cs typeface="Times New Roman"/>
                          <a:sym typeface="Times New Roman"/>
                        </a:rPr>
                        <a:t>and within budget.</a:t>
                      </a:r>
                      <a:endParaRPr b="1" sz="1800" u="none" cap="none" strike="noStrike">
                        <a:latin typeface="Times New Roman"/>
                        <a:ea typeface="Times New Roman"/>
                        <a:cs typeface="Times New Roman"/>
                        <a:sym typeface="Times New Roman"/>
                      </a:endParaRPr>
                    </a:p>
                  </a:txBody>
                  <a:tcPr marT="0" marB="0" marR="0" marL="0"/>
                </a:tc>
              </a:tr>
            </a:tbl>
          </a:graphicData>
        </a:graphic>
      </p:graphicFrame>
      <p:sp>
        <p:nvSpPr>
          <p:cNvPr id="701" name="Google Shape;701;p38"/>
          <p:cNvSpPr txBox="1"/>
          <p:nvPr/>
        </p:nvSpPr>
        <p:spPr>
          <a:xfrm>
            <a:off x="2431415" y="589280"/>
            <a:ext cx="5080000" cy="460375"/>
          </a:xfrm>
          <a:prstGeom prst="rect">
            <a:avLst/>
          </a:prstGeom>
          <a:noFill/>
          <a:ln>
            <a:noFill/>
          </a:ln>
        </p:spPr>
        <p:txBody>
          <a:bodyPr anchorCtr="0" anchor="t" bIns="45700" lIns="91425" spcFirstLastPara="1" rIns="91425" wrap="square" tIns="45700">
            <a:spAutoFit/>
          </a:bodyPr>
          <a:lstStyle/>
          <a:p>
            <a:pPr indent="-337820" lvl="0" marL="337820" marR="0" rtl="0" algn="ctr">
              <a:spcBef>
                <a:spcPts val="0"/>
              </a:spcBef>
              <a:spcAft>
                <a:spcPts val="0"/>
              </a:spcAft>
              <a:buNone/>
            </a:pPr>
            <a:r>
              <a:rPr b="1" i="1" lang="fr-FR" sz="2000">
                <a:solidFill>
                  <a:srgbClr val="FF0000"/>
                </a:solidFill>
                <a:latin typeface="Times New Roman"/>
                <a:ea typeface="Times New Roman"/>
                <a:cs typeface="Times New Roman"/>
                <a:sym typeface="Times New Roman"/>
              </a:rPr>
              <a:t> </a:t>
            </a:r>
            <a:r>
              <a:rPr b="1" lang="fr-FR" sz="2400">
                <a:solidFill>
                  <a:srgbClr val="FEE599"/>
                </a:solidFill>
                <a:latin typeface="Times New Roman"/>
                <a:ea typeface="Times New Roman"/>
                <a:cs typeface="Times New Roman"/>
                <a:sym typeface="Times New Roman"/>
              </a:rPr>
              <a:t>Criteria for selection of indicators</a:t>
            </a:r>
            <a:endParaRPr b="1" sz="2400">
              <a:solidFill>
                <a:srgbClr val="FEE599"/>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5" name="Shape 705"/>
        <p:cNvGrpSpPr/>
        <p:nvPr/>
      </p:nvGrpSpPr>
      <p:grpSpPr>
        <a:xfrm>
          <a:off x="0" y="0"/>
          <a:ext cx="0" cy="0"/>
          <a:chOff x="0" y="0"/>
          <a:chExt cx="0" cy="0"/>
        </a:xfrm>
      </p:grpSpPr>
      <p:pic>
        <p:nvPicPr>
          <p:cNvPr id="706" name="Google Shape;706;p3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07" name="Google Shape;707;p3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08" name="Google Shape;708;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9" name="Google Shape;709;p3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10" name="Google Shape;710;p3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11" name="Google Shape;711;p3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712" name="Google Shape;712;p39"/>
          <p:cNvPicPr preferRelativeResize="0"/>
          <p:nvPr/>
        </p:nvPicPr>
        <p:blipFill rotWithShape="1">
          <a:blip r:embed="rId9">
            <a:alphaModFix/>
          </a:blip>
          <a:srcRect b="0" l="0" r="0" t="0"/>
          <a:stretch/>
        </p:blipFill>
        <p:spPr>
          <a:xfrm>
            <a:off x="-6350" y="-48895"/>
            <a:ext cx="8542020" cy="1614805"/>
          </a:xfrm>
          <a:prstGeom prst="rect">
            <a:avLst/>
          </a:prstGeom>
          <a:noFill/>
          <a:ln>
            <a:noFill/>
          </a:ln>
        </p:spPr>
      </p:pic>
      <p:sp>
        <p:nvSpPr>
          <p:cNvPr id="713" name="Google Shape;713;p3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714" name="Google Shape;71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15" name="Google Shape;715;p39"/>
          <p:cNvSpPr txBox="1"/>
          <p:nvPr/>
        </p:nvSpPr>
        <p:spPr>
          <a:xfrm>
            <a:off x="2431415" y="589280"/>
            <a:ext cx="5080000" cy="460375"/>
          </a:xfrm>
          <a:prstGeom prst="rect">
            <a:avLst/>
          </a:prstGeom>
          <a:noFill/>
          <a:ln>
            <a:noFill/>
          </a:ln>
        </p:spPr>
        <p:txBody>
          <a:bodyPr anchorCtr="0" anchor="t" bIns="45700" lIns="91425" spcFirstLastPara="1" rIns="91425" wrap="square" tIns="45700">
            <a:spAutoFit/>
          </a:bodyPr>
          <a:lstStyle/>
          <a:p>
            <a:pPr indent="-337820" lvl="0" marL="337820" marR="0" rtl="0" algn="ctr">
              <a:spcBef>
                <a:spcPts val="0"/>
              </a:spcBef>
              <a:spcAft>
                <a:spcPts val="0"/>
              </a:spcAft>
              <a:buNone/>
            </a:pPr>
            <a:r>
              <a:rPr b="1" i="1" lang="fr-FR" sz="2000">
                <a:solidFill>
                  <a:srgbClr val="FF0000"/>
                </a:solidFill>
                <a:latin typeface="Times New Roman"/>
                <a:ea typeface="Times New Roman"/>
                <a:cs typeface="Times New Roman"/>
                <a:sym typeface="Times New Roman"/>
              </a:rPr>
              <a:t> </a:t>
            </a:r>
            <a:r>
              <a:rPr b="1" lang="fr-FR" sz="2400">
                <a:solidFill>
                  <a:srgbClr val="FEE599"/>
                </a:solidFill>
                <a:latin typeface="Times New Roman"/>
                <a:ea typeface="Times New Roman"/>
                <a:cs typeface="Times New Roman"/>
                <a:sym typeface="Times New Roman"/>
              </a:rPr>
              <a:t>Criteria for selection of indicators</a:t>
            </a:r>
            <a:endParaRPr b="1" sz="2400">
              <a:solidFill>
                <a:srgbClr val="FEE599"/>
              </a:solidFill>
              <a:latin typeface="Times New Roman"/>
              <a:ea typeface="Times New Roman"/>
              <a:cs typeface="Times New Roman"/>
              <a:sym typeface="Times New Roman"/>
            </a:endParaRPr>
          </a:p>
        </p:txBody>
      </p:sp>
      <p:graphicFrame>
        <p:nvGraphicFramePr>
          <p:cNvPr id="716" name="Google Shape;716;p39"/>
          <p:cNvGraphicFramePr/>
          <p:nvPr/>
        </p:nvGraphicFramePr>
        <p:xfrm>
          <a:off x="130175" y="1463675"/>
          <a:ext cx="3000000" cy="3000000"/>
        </p:xfrm>
        <a:graphic>
          <a:graphicData uri="http://schemas.openxmlformats.org/drawingml/2006/table">
            <a:tbl>
              <a:tblPr bandRow="1" firstRow="1">
                <a:noFill/>
                <a:tableStyleId>{C0A4CEAF-60BB-4F95-B2F4-77DBA78F4269}</a:tableStyleId>
              </a:tblPr>
              <a:tblGrid>
                <a:gridCol w="4239900"/>
                <a:gridCol w="4239900"/>
              </a:tblGrid>
              <a:tr h="1472575">
                <a:tc>
                  <a:txBody>
                    <a:bodyPr/>
                    <a:lstStyle/>
                    <a:p>
                      <a:pPr indent="0" lvl="0" marL="0" marR="0" rtl="0" algn="ctr">
                        <a:spcBef>
                          <a:spcPts val="0"/>
                        </a:spcBef>
                        <a:spcAft>
                          <a:spcPts val="0"/>
                        </a:spcAft>
                        <a:buClr>
                          <a:schemeClr val="dk1"/>
                        </a:buClr>
                        <a:buSzPts val="2400"/>
                        <a:buFont typeface="Calibri"/>
                        <a:buNone/>
                      </a:pPr>
                      <a:r>
                        <a:t/>
                      </a:r>
                      <a:endParaRPr b="1" sz="24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Specific</a:t>
                      </a:r>
                      <a:endParaRPr/>
                    </a:p>
                  </a:txBody>
                  <a:tcPr marT="0" marB="0" marR="0" marL="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Indicators should</a:t>
                      </a:r>
                      <a:r>
                        <a:rPr b="1" lang="fr-FR" sz="1800" u="none" cap="none" strike="noStrike">
                          <a:highlight>
                            <a:srgbClr val="00FFFF"/>
                          </a:highlight>
                          <a:latin typeface="Times New Roman"/>
                          <a:ea typeface="Times New Roman"/>
                          <a:cs typeface="Times New Roman"/>
                          <a:sym typeface="Times New Roman"/>
                        </a:rPr>
                        <a:t> measure specific changes,and be specific to at timeframe,</a:t>
                      </a:r>
                      <a:r>
                        <a:rPr b="1" lang="fr-FR" sz="1800" u="none" cap="none" strike="noStrike">
                          <a:latin typeface="Times New Roman"/>
                          <a:ea typeface="Times New Roman"/>
                          <a:cs typeface="Times New Roman"/>
                          <a:sym typeface="Times New Roman"/>
                        </a:rPr>
                        <a:t>location and target orother stakeholder group.</a:t>
                      </a:r>
                      <a:endParaRPr/>
                    </a:p>
                  </a:txBody>
                  <a:tcPr marT="0" marB="0" marR="0" marL="0"/>
                </a:tc>
              </a:tr>
              <a:tr h="1472575">
                <a:tc>
                  <a:txBody>
                    <a:bodyPr/>
                    <a:lstStyle/>
                    <a:p>
                      <a:pPr indent="0" lvl="0" marL="0" marR="0" rtl="0" algn="ctr">
                        <a:spcBef>
                          <a:spcPts val="0"/>
                        </a:spcBef>
                        <a:spcAft>
                          <a:spcPts val="0"/>
                        </a:spcAft>
                        <a:buClr>
                          <a:schemeClr val="dk1"/>
                        </a:buClr>
                        <a:buSzPts val="2400"/>
                        <a:buFont typeface="Calibri"/>
                        <a:buNone/>
                      </a:pPr>
                      <a:r>
                        <a:t/>
                      </a:r>
                      <a:endParaRPr b="1" sz="24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Consistent</a:t>
                      </a:r>
                      <a:endParaRPr/>
                    </a:p>
                  </a:txBody>
                  <a:tcPr marT="45725" marB="45725" marR="91450" marL="91450"/>
                </a:tc>
                <a:tc>
                  <a:txBody>
                    <a:bodyPr/>
                    <a:lstStyle/>
                    <a:p>
                      <a:pPr indent="0" lvl="0" marL="0" marR="0" rtl="0" algn="ctr">
                        <a:spcBef>
                          <a:spcPts val="0"/>
                        </a:spcBef>
                        <a:spcAft>
                          <a:spcPts val="0"/>
                        </a:spcAft>
                        <a:buClr>
                          <a:schemeClr val="dk1"/>
                        </a:buClr>
                        <a:buSzPts val="2000"/>
                        <a:buFont typeface="Times New Roman"/>
                        <a:buNone/>
                      </a:pPr>
                      <a:r>
                        <a:rPr lang="fr-FR" sz="2000" u="none" cap="none" strike="noStrike">
                          <a:latin typeface="Times New Roman"/>
                          <a:ea typeface="Times New Roman"/>
                          <a:cs typeface="Times New Roman"/>
                          <a:sym typeface="Times New Roman"/>
                        </a:rPr>
                        <a:t>T</a:t>
                      </a:r>
                      <a:r>
                        <a:rPr b="1" lang="fr-FR" sz="2000" u="none" cap="none" strike="noStrike">
                          <a:latin typeface="Times New Roman"/>
                          <a:ea typeface="Times New Roman"/>
                          <a:cs typeface="Times New Roman"/>
                          <a:sym typeface="Times New Roman"/>
                        </a:rPr>
                        <a:t>he values of the indicators should be</a:t>
                      </a:r>
                      <a:r>
                        <a:rPr b="1" lang="fr-FR" sz="2000" u="none" cap="none" strike="noStrike">
                          <a:highlight>
                            <a:srgbClr val="00FF00"/>
                          </a:highlight>
                          <a:latin typeface="Times New Roman"/>
                          <a:ea typeface="Times New Roman"/>
                          <a:cs typeface="Times New Roman"/>
                          <a:sym typeface="Times New Roman"/>
                        </a:rPr>
                        <a:t> reliable and comparable</a:t>
                      </a:r>
                      <a:r>
                        <a:rPr b="1" lang="fr-FR" sz="2000" u="none" cap="none" strike="noStrike">
                          <a:latin typeface="Times New Roman"/>
                          <a:ea typeface="Times New Roman"/>
                          <a:cs typeface="Times New Roman"/>
                          <a:sym typeface="Times New Roman"/>
                        </a:rPr>
                        <a:t> over time when collected using the same methods</a:t>
                      </a:r>
                      <a:endParaRPr/>
                    </a:p>
                  </a:txBody>
                  <a:tcPr marT="45725" marB="45725" marR="91450" marL="91450"/>
                </a:tc>
              </a:tr>
              <a:tr h="1584950">
                <a:tc>
                  <a:txBody>
                    <a:bodyPr/>
                    <a:lstStyle/>
                    <a:p>
                      <a:pPr indent="0" lvl="0" marL="0" marR="0" rtl="0" algn="ctr">
                        <a:spcBef>
                          <a:spcPts val="0"/>
                        </a:spcBef>
                        <a:spcAft>
                          <a:spcPts val="0"/>
                        </a:spcAft>
                        <a:buClr>
                          <a:schemeClr val="dk1"/>
                        </a:buClr>
                        <a:buSzPts val="2400"/>
                        <a:buFont typeface="Calibri"/>
                        <a:buNone/>
                      </a:pPr>
                      <a:r>
                        <a:t/>
                      </a:r>
                      <a:endParaRPr b="1" sz="24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Sensitive</a:t>
                      </a:r>
                      <a:endParaRPr/>
                    </a:p>
                  </a:txBody>
                  <a:tcPr marT="0" marB="0" marR="0" marL="0"/>
                </a:tc>
                <a:tc>
                  <a:txBody>
                    <a:bodyPr/>
                    <a:lstStyle/>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Indicators should be</a:t>
                      </a:r>
                      <a:r>
                        <a:rPr b="1" lang="fr-FR" sz="2000" u="none" cap="none" strike="noStrike">
                          <a:highlight>
                            <a:srgbClr val="C0C0C0"/>
                          </a:highlight>
                          <a:latin typeface="Times New Roman"/>
                          <a:ea typeface="Times New Roman"/>
                          <a:cs typeface="Times New Roman"/>
                          <a:sym typeface="Times New Roman"/>
                        </a:rPr>
                        <a:t> sensitive to the expected changes</a:t>
                      </a:r>
                      <a:r>
                        <a:rPr b="1" lang="fr-FR" sz="2000" u="none" cap="none" strike="noStrike">
                          <a:latin typeface="Times New Roman"/>
                          <a:ea typeface="Times New Roman"/>
                          <a:cs typeface="Times New Roman"/>
                          <a:sym typeface="Times New Roman"/>
                        </a:rPr>
                        <a:t>. It is especially important that leading indicators are capable of revealing short-term movements.</a:t>
                      </a:r>
                      <a:endParaRPr/>
                    </a:p>
                  </a:txBody>
                  <a:tcPr marT="0" marB="0" marR="0" marL="0"/>
                </a:tc>
              </a:tr>
              <a:tr h="914400">
                <a:tc>
                  <a:txBody>
                    <a:bodyPr/>
                    <a:lstStyle/>
                    <a:p>
                      <a:pPr indent="0" lvl="0" marL="0" marR="0" rtl="0" algn="ctr">
                        <a:spcBef>
                          <a:spcPts val="0"/>
                        </a:spcBef>
                        <a:spcAft>
                          <a:spcPts val="0"/>
                        </a:spcAft>
                        <a:buClr>
                          <a:srgbClr val="C00000"/>
                        </a:buClr>
                        <a:buSzPts val="2400"/>
                        <a:buFont typeface="Times New Roman"/>
                        <a:buNone/>
                      </a:pPr>
                      <a:r>
                        <a:rPr b="1" lang="fr-FR" sz="2400" u="none" cap="none" strike="noStrike">
                          <a:solidFill>
                            <a:srgbClr val="C00000"/>
                          </a:solidFill>
                          <a:latin typeface="Times New Roman"/>
                          <a:ea typeface="Times New Roman"/>
                          <a:cs typeface="Times New Roman"/>
                          <a:sym typeface="Times New Roman"/>
                        </a:rPr>
                        <a:t>Attributable</a:t>
                      </a:r>
                      <a:endParaRPr/>
                    </a:p>
                  </a:txBody>
                  <a:tcPr marT="0" marB="0" marR="0" marL="0"/>
                </a:tc>
                <a:tc>
                  <a:txBody>
                    <a:bodyPr/>
                    <a:lstStyle/>
                    <a:p>
                      <a:pPr indent="0" lvl="0" marL="0" marR="0" rtl="0" algn="ctr">
                        <a:spcBef>
                          <a:spcPts val="0"/>
                        </a:spcBef>
                        <a:spcAft>
                          <a:spcPts val="0"/>
                        </a:spcAft>
                        <a:buClr>
                          <a:schemeClr val="dk1"/>
                        </a:buClr>
                        <a:buSzPts val="2000"/>
                        <a:buFont typeface="Times New Roman"/>
                        <a:buNone/>
                      </a:pPr>
                      <a:r>
                        <a:rPr b="1" lang="fr-FR" sz="2000" u="none" cap="none" strike="noStrike">
                          <a:latin typeface="Times New Roman"/>
                          <a:ea typeface="Times New Roman"/>
                          <a:cs typeface="Times New Roman"/>
                          <a:sym typeface="Times New Roman"/>
                        </a:rPr>
                        <a:t>Based on an established or probable relationship </a:t>
                      </a:r>
                      <a:r>
                        <a:rPr b="1" lang="fr-FR" sz="2000" u="none" cap="none" strike="noStrike">
                          <a:highlight>
                            <a:srgbClr val="00FFFF"/>
                          </a:highlight>
                          <a:latin typeface="Times New Roman"/>
                          <a:ea typeface="Times New Roman"/>
                          <a:cs typeface="Times New Roman"/>
                          <a:sym typeface="Times New Roman"/>
                        </a:rPr>
                        <a:t>expected to cause the intended change</a:t>
                      </a:r>
                      <a:endParaRPr/>
                    </a:p>
                  </a:txBody>
                  <a:tcPr marT="0" marB="0" marR="0" marL="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pic>
        <p:nvPicPr>
          <p:cNvPr id="721" name="Google Shape;721;p40"/>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722" name="Google Shape;722;p4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23" name="Google Shape;723;p4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24" name="Google Shape;724;p4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25" name="Google Shape;725;p40"/>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726" name="Google Shape;726;p40"/>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727" name="Google Shape;727;p4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28" name="Google Shape;728;p4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729" name="Google Shape;72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30" name="Google Shape;730;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31" name="Google Shape;731;p40"/>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32" name="Google Shape;732;p40"/>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604FD88A5C424E7F87026A8D26E176E3</vt:lpwstr>
  </property>
  <property fmtid="{D5CDD505-2E9C-101B-9397-08002B2CF9AE}" pid="3" name="KSOProductBuildVer">
    <vt:lpwstr>1036-11.2.0.11341</vt:lpwstr>
  </property>
</Properties>
</file>