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496" r:id="rId6"/>
    <p:sldId id="498" r:id="rId7"/>
    <p:sldId id="500" r:id="rId8"/>
    <p:sldId id="349" r:id="rId9"/>
    <p:sldId id="520" r:id="rId10"/>
    <p:sldId id="503" r:id="rId11"/>
    <p:sldId id="499" r:id="rId12"/>
    <p:sldId id="509" r:id="rId13"/>
    <p:sldId id="510" r:id="rId14"/>
    <p:sldId id="504" r:id="rId15"/>
    <p:sldId id="505" r:id="rId16"/>
    <p:sldId id="506" r:id="rId17"/>
    <p:sldId id="507" r:id="rId18"/>
    <p:sldId id="508" r:id="rId19"/>
    <p:sldId id="511" r:id="rId20"/>
    <p:sldId id="541" r:id="rId21"/>
    <p:sldId id="512" r:id="rId22"/>
    <p:sldId id="513" r:id="rId23"/>
    <p:sldId id="514" r:id="rId24"/>
    <p:sldId id="526" r:id="rId25"/>
    <p:sldId id="527" r:id="rId26"/>
    <p:sldId id="519" r:id="rId27"/>
    <p:sldId id="521" r:id="rId28"/>
    <p:sldId id="523" r:id="rId29"/>
    <p:sldId id="522" r:id="rId30"/>
    <p:sldId id="524" r:id="rId31"/>
    <p:sldId id="525" r:id="rId32"/>
    <p:sldId id="515" r:id="rId33"/>
    <p:sldId id="518" r:id="rId34"/>
    <p:sldId id="528" r:id="rId35"/>
    <p:sldId id="516" r:id="rId36"/>
    <p:sldId id="517" r:id="rId37"/>
    <p:sldId id="529" r:id="rId38"/>
    <p:sldId id="530" r:id="rId39"/>
    <p:sldId id="531" r:id="rId40"/>
    <p:sldId id="532" r:id="rId41"/>
    <p:sldId id="533" r:id="rId42"/>
    <p:sldId id="534" r:id="rId43"/>
    <p:sldId id="535" r:id="rId44"/>
    <p:sldId id="536" r:id="rId45"/>
    <p:sldId id="537" r:id="rId46"/>
    <p:sldId id="538" r:id="rId47"/>
    <p:sldId id="542" r:id="rId48"/>
    <p:sldId id="543" r:id="rId49"/>
    <p:sldId id="539" r:id="rId50"/>
    <p:sldId id="540"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6"/>
            <p14:sldId id="498"/>
            <p14:sldId id="500"/>
            <p14:sldId id="349"/>
            <p14:sldId id="520"/>
            <p14:sldId id="503"/>
            <p14:sldId id="499"/>
            <p14:sldId id="509"/>
            <p14:sldId id="510"/>
            <p14:sldId id="504"/>
            <p14:sldId id="505"/>
            <p14:sldId id="506"/>
            <p14:sldId id="507"/>
            <p14:sldId id="508"/>
            <p14:sldId id="511"/>
            <p14:sldId id="541"/>
            <p14:sldId id="512"/>
            <p14:sldId id="513"/>
            <p14:sldId id="514"/>
            <p14:sldId id="526"/>
            <p14:sldId id="527"/>
            <p14:sldId id="519"/>
            <p14:sldId id="521"/>
            <p14:sldId id="523"/>
            <p14:sldId id="522"/>
            <p14:sldId id="524"/>
            <p14:sldId id="525"/>
            <p14:sldId id="515"/>
            <p14:sldId id="518"/>
            <p14:sldId id="528"/>
            <p14:sldId id="516"/>
            <p14:sldId id="517"/>
            <p14:sldId id="529"/>
            <p14:sldId id="530"/>
            <p14:sldId id="531"/>
            <p14:sldId id="532"/>
            <p14:sldId id="533"/>
            <p14:sldId id="534"/>
            <p14:sldId id="535"/>
            <p14:sldId id="536"/>
            <p14:sldId id="537"/>
            <p14:sldId id="538"/>
            <p14:sldId id="542"/>
            <p14:sldId id="543"/>
            <p14:sldId id="539"/>
            <p14:sldId id="54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13" autoAdjust="0"/>
  </p:normalViewPr>
  <p:slideViewPr>
    <p:cSldViewPr snapToGrid="0">
      <p:cViewPr varScale="1">
        <p:scale>
          <a:sx n="108" d="100"/>
          <a:sy n="108" d="100"/>
        </p:scale>
        <p:origin x="736"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10/6/25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10/6/25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10/6/25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Sumaya</a:t>
            </a:r>
            <a:r>
              <a:rPr lang="en-US" sz="2000" dirty="0">
                <a:latin typeface="Alexandria" charset="0"/>
                <a:cs typeface="Alexandria" charset="0"/>
              </a:rPr>
              <a:t> </a:t>
            </a:r>
            <a:r>
              <a:rPr lang="en-US" sz="2000" dirty="0" err="1">
                <a:latin typeface="Alexandria" charset="0"/>
                <a:cs typeface="Alexandria" charset="0"/>
              </a:rPr>
              <a:t>Alkubaisi</a:t>
            </a:r>
            <a:endParaRPr lang="en-US" sz="2000" dirty="0">
              <a:latin typeface="Alexandria" charset="0"/>
              <a:cs typeface="Alexandria" charset="0"/>
            </a:endParaRPr>
          </a:p>
        </p:txBody>
      </p:sp>
      <p:sp>
        <p:nvSpPr>
          <p:cNvPr id="31" name="TextBox 30"/>
          <p:cNvSpPr txBox="1"/>
          <p:nvPr/>
        </p:nvSpPr>
        <p:spPr>
          <a:xfrm>
            <a:off x="515581" y="1925142"/>
            <a:ext cx="5715255" cy="2123658"/>
          </a:xfrm>
          <a:prstGeom prst="rect">
            <a:avLst/>
          </a:prstGeom>
          <a:noFill/>
        </p:spPr>
        <p:txBody>
          <a:bodyPr wrap="square" rtlCol="0">
            <a:spAutoFit/>
          </a:bodyPr>
          <a:lstStyle/>
          <a:p>
            <a:r>
              <a:rPr lang="en-US" sz="4400" b="1" dirty="0">
                <a:solidFill>
                  <a:srgbClr val="00B0F0"/>
                </a:solidFill>
                <a:latin typeface="Alexandria" charset="0"/>
                <a:cs typeface="Alexandria" charset="0"/>
              </a:rPr>
              <a:t>Cybersecurity Concepts (Introduction to Security)</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2630144" cy="707886"/>
          </a:xfrm>
          <a:prstGeom prst="rect">
            <a:avLst/>
          </a:prstGeom>
          <a:noFill/>
        </p:spPr>
        <p:txBody>
          <a:bodyPr wrap="none" rtlCol="0">
            <a:spAutoFit/>
          </a:bodyPr>
          <a:lstStyle/>
          <a:p>
            <a:r>
              <a:rPr lang="en-US" sz="2000" dirty="0">
                <a:latin typeface="Alexandria" charset="0"/>
                <a:cs typeface="Alexandria" charset="0"/>
              </a:rPr>
              <a:t>FNT625 </a:t>
            </a:r>
          </a:p>
          <a:p>
            <a:r>
              <a:rPr lang="en-US" sz="2000" dirty="0">
                <a:latin typeface="Alexandria" charset="0"/>
                <a:cs typeface="Alexandria" charset="0"/>
              </a:rPr>
              <a:t>Cybersecurity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Learning Goals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739211"/>
          </a:xfrm>
          <a:prstGeom prst="rect">
            <a:avLst/>
          </a:prstGeom>
          <a:noFill/>
        </p:spPr>
        <p:txBody>
          <a:bodyPr wrap="square" rtlCol="0">
            <a:spAutoFit/>
          </a:bodyPr>
          <a:lstStyle/>
          <a:p>
            <a:r>
              <a:rPr lang="en-US" sz="2000" dirty="0">
                <a:latin typeface="Alexandria" charset="0"/>
              </a:rPr>
              <a:t>By the end of this lecture, you will be able to:</a:t>
            </a:r>
          </a:p>
          <a:p>
            <a:pPr marL="285750" indent="-285750">
              <a:buFont typeface="Arial" panose="020B0604020202020204" pitchFamily="34" charset="0"/>
              <a:buChar char="•"/>
            </a:pPr>
            <a:r>
              <a:rPr lang="en-US" sz="2000" dirty="0">
                <a:latin typeface="Alexandria" charset="0"/>
              </a:rPr>
              <a:t>Define cybersecurity and explain why it is important.</a:t>
            </a:r>
          </a:p>
          <a:p>
            <a:pPr marL="285750" indent="-285750">
              <a:buFont typeface="Arial" panose="020B0604020202020204" pitchFamily="34" charset="0"/>
              <a:buChar char="•"/>
            </a:pPr>
            <a:r>
              <a:rPr lang="en-US" sz="2000" dirty="0">
                <a:latin typeface="Alexandria" charset="0"/>
              </a:rPr>
              <a:t>Understand the CIA triad (Confidentiality, Integrity, Availability) with real-world examples.</a:t>
            </a:r>
          </a:p>
          <a:p>
            <a:pPr marL="285750" indent="-285750">
              <a:buFont typeface="Arial" panose="020B0604020202020204" pitchFamily="34" charset="0"/>
              <a:buChar char="•"/>
            </a:pPr>
            <a:r>
              <a:rPr lang="en-US" sz="2000" dirty="0">
                <a:latin typeface="Alexandria" charset="0"/>
              </a:rPr>
              <a:t>Recognize major cyber threats.</a:t>
            </a:r>
          </a:p>
          <a:p>
            <a:pPr marL="285750" indent="-285750">
              <a:buFont typeface="Arial" panose="020B0604020202020204" pitchFamily="34" charset="0"/>
              <a:buChar char="•"/>
            </a:pPr>
            <a:r>
              <a:rPr lang="en-US" sz="2000" dirty="0">
                <a:latin typeface="Alexandria" charset="0"/>
              </a:rPr>
              <a:t>Explain core security measures for individuals and organizations.</a:t>
            </a:r>
          </a:p>
          <a:p>
            <a:pPr marL="285750" indent="-285750">
              <a:buFont typeface="Arial" panose="020B0604020202020204" pitchFamily="34" charset="0"/>
              <a:buChar char="•"/>
            </a:pPr>
            <a:r>
              <a:rPr lang="en-US" sz="2000" dirty="0">
                <a:latin typeface="Alexandria" charset="0"/>
              </a:rPr>
              <a:t>Discuss emerging trends and issues in cybersecurity.</a:t>
            </a:r>
          </a:p>
          <a:p>
            <a:endParaRPr lang="en-US" sz="2000" dirty="0">
              <a:latin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0471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What is Cybersecurity?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724096"/>
          </a:xfrm>
          <a:prstGeom prst="rect">
            <a:avLst/>
          </a:prstGeom>
          <a:noFill/>
        </p:spPr>
        <p:txBody>
          <a:bodyPr wrap="square" rtlCol="0">
            <a:spAutoFit/>
          </a:bodyPr>
          <a:lstStyle/>
          <a:p>
            <a:r>
              <a:rPr lang="en-US" sz="2000" dirty="0">
                <a:latin typeface="Alexandria" charset="0"/>
                <a:cs typeface="Alexandria" charset="0"/>
              </a:rPr>
              <a:t>Protecting computers, networks, and data from attacks.</a:t>
            </a:r>
          </a:p>
          <a:p>
            <a:endParaRPr lang="en-US" sz="2000" dirty="0">
              <a:latin typeface="Alexandria" charset="0"/>
              <a:cs typeface="Alexandria" charset="0"/>
            </a:endParaRPr>
          </a:p>
          <a:p>
            <a:r>
              <a:rPr lang="en-US" sz="2000" dirty="0">
                <a:latin typeface="Alexandria" charset="0"/>
                <a:cs typeface="Alexandria" charset="0"/>
              </a:rPr>
              <a:t>Goal: keep information </a:t>
            </a:r>
          </a:p>
          <a:p>
            <a:pPr marL="285750" indent="-285750">
              <a:buFont typeface="Arial" panose="020B0604020202020204" pitchFamily="34" charset="0"/>
              <a:buChar char="•"/>
            </a:pPr>
            <a:r>
              <a:rPr lang="en-US" sz="2000" dirty="0">
                <a:latin typeface="Alexandria" charset="0"/>
                <a:cs typeface="Alexandria" charset="0"/>
              </a:rPr>
              <a:t>Safe</a:t>
            </a:r>
          </a:p>
          <a:p>
            <a:pPr marL="285750" indent="-285750">
              <a:buFont typeface="Arial" panose="020B0604020202020204" pitchFamily="34" charset="0"/>
              <a:buChar char="•"/>
            </a:pPr>
            <a:r>
              <a:rPr lang="en-US" sz="2000" dirty="0">
                <a:latin typeface="Alexandria" charset="0"/>
                <a:cs typeface="Alexandria" charset="0"/>
              </a:rPr>
              <a:t>accurate</a:t>
            </a:r>
          </a:p>
          <a:p>
            <a:pPr marL="285750" indent="-285750">
              <a:buFont typeface="Arial" panose="020B0604020202020204" pitchFamily="34" charset="0"/>
              <a:buChar char="•"/>
            </a:pPr>
            <a:r>
              <a:rPr lang="en-US" sz="2000" dirty="0">
                <a:latin typeface="Alexandria" charset="0"/>
                <a:cs typeface="Alexandria" charset="0"/>
              </a:rPr>
              <a:t>available.</a:t>
            </a:r>
          </a:p>
          <a:p>
            <a:endParaRPr lang="en-US" sz="2000" dirty="0">
              <a:latin typeface="Alexandria" charset="0"/>
              <a:cs typeface="Alexandria" charset="0"/>
            </a:endParaRPr>
          </a:p>
          <a:p>
            <a:r>
              <a:rPr lang="en-US" sz="2000" dirty="0">
                <a:latin typeface="Alexandria" charset="0"/>
                <a:cs typeface="Alexandria" charset="0"/>
              </a:rPr>
              <a:t>Example: keeping bank accounts safe, protecting online payments, and ensuring transactions run smoothly.</a:t>
            </a:r>
          </a:p>
          <a:p>
            <a:endParaRPr lang="en-US" sz="2000" dirty="0">
              <a:latin typeface="Alexandria" charset="0"/>
              <a:cs typeface="Alexandria" charset="0"/>
            </a:endParaRPr>
          </a:p>
          <a:p>
            <a:endParaRPr lang="en-US" sz="20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36256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What is Cybersecurity?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108543"/>
          </a:xfrm>
          <a:prstGeom prst="rect">
            <a:avLst/>
          </a:prstGeom>
          <a:noFill/>
        </p:spPr>
        <p:txBody>
          <a:bodyPr wrap="square" rtlCol="0">
            <a:spAutoFit/>
          </a:bodyPr>
          <a:lstStyle/>
          <a:p>
            <a:r>
              <a:rPr lang="en-US" sz="2000" dirty="0">
                <a:latin typeface="Alexandria" charset="0"/>
              </a:rPr>
              <a:t>Cybersecurity can be grouped into three interconnected dimensions:</a:t>
            </a:r>
          </a:p>
          <a:p>
            <a:endParaRPr lang="en-US" sz="2000" dirty="0">
              <a:latin typeface="Alexandria" charset="0"/>
            </a:endParaRPr>
          </a:p>
          <a:p>
            <a:r>
              <a:rPr lang="en-US" sz="2000" b="1" dirty="0">
                <a:latin typeface="Alexandria" charset="0"/>
              </a:rPr>
              <a:t>Human</a:t>
            </a:r>
            <a:r>
              <a:rPr lang="en-US" sz="2000" dirty="0">
                <a:latin typeface="Alexandria" charset="0"/>
              </a:rPr>
              <a:t> – users, administrators, policies, and awareness.</a:t>
            </a:r>
          </a:p>
          <a:p>
            <a:r>
              <a:rPr lang="en-US" sz="2000" b="1" dirty="0">
                <a:latin typeface="Alexandria" charset="0"/>
              </a:rPr>
              <a:t>Hardware</a:t>
            </a:r>
            <a:r>
              <a:rPr lang="en-US" sz="2000" dirty="0">
                <a:latin typeface="Alexandria" charset="0"/>
              </a:rPr>
              <a:t> – physical devices, servers, and network equipment.</a:t>
            </a:r>
          </a:p>
          <a:p>
            <a:r>
              <a:rPr lang="en-US" sz="2000" b="1" dirty="0">
                <a:latin typeface="Alexandria" charset="0"/>
              </a:rPr>
              <a:t>Software</a:t>
            </a:r>
            <a:r>
              <a:rPr lang="en-US" sz="2000" dirty="0">
                <a:latin typeface="Alexandria" charset="0"/>
              </a:rPr>
              <a:t> – operating systems, applications, and security programs.</a:t>
            </a:r>
          </a:p>
          <a:p>
            <a:endParaRPr lang="en-US" sz="2000" dirty="0">
              <a:latin typeface="Alexandria" charset="0"/>
            </a:endParaRPr>
          </a:p>
          <a:p>
            <a:r>
              <a:rPr lang="en-US" sz="2000" dirty="0">
                <a:latin typeface="Alexandria" charset="0"/>
              </a:rPr>
              <a:t>Cybersecurity is more than just these parts in isolation. </a:t>
            </a:r>
          </a:p>
          <a:p>
            <a:r>
              <a:rPr lang="en-US" sz="2000" dirty="0">
                <a:latin typeface="Alexandria" charset="0"/>
              </a:rPr>
              <a:t>Think of it as a digital immune system: layered like an onion or stacked like slices of Swiss cheese — each layer has gaps, but when combined, they form a resilient defense.</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11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4" name="Picture 3">
            <a:extLst>
              <a:ext uri="{FF2B5EF4-FFF2-40B4-BE49-F238E27FC236}">
                <a16:creationId xmlns:a16="http://schemas.microsoft.com/office/drawing/2014/main" id="{DA2247A6-A8EB-A34F-A2E6-0ED967BDC0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2008" y="497370"/>
            <a:ext cx="6859188" cy="6024963"/>
          </a:xfrm>
          <a:prstGeom prst="rect">
            <a:avLst/>
          </a:prstGeom>
        </p:spPr>
      </p:pic>
      <p:sp>
        <p:nvSpPr>
          <p:cNvPr id="6" name="TextBox 5">
            <a:extLst>
              <a:ext uri="{FF2B5EF4-FFF2-40B4-BE49-F238E27FC236}">
                <a16:creationId xmlns:a16="http://schemas.microsoft.com/office/drawing/2014/main" id="{76B9108B-1AB9-CC45-81BC-BE062FF30F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489534" cy="523220"/>
          </a:xfrm>
          <a:prstGeom prst="rect">
            <a:avLst/>
          </a:prstGeom>
          <a:noFill/>
        </p:spPr>
        <p:txBody>
          <a:bodyPr wrap="square" rtlCol="0">
            <a:spAutoFit/>
          </a:bodyPr>
          <a:lstStyle/>
          <a:p>
            <a:r>
              <a:rPr lang="en-US" sz="2800" b="1" dirty="0">
                <a:latin typeface="Alexandria" charset="0"/>
                <a:cs typeface="Alexandria" charset="0"/>
              </a:rPr>
              <a:t>Why Cybersecurity Matters?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724096"/>
          </a:xfrm>
          <a:prstGeom prst="rect">
            <a:avLst/>
          </a:prstGeom>
          <a:noFill/>
        </p:spPr>
        <p:txBody>
          <a:bodyPr wrap="square" rtlCol="0">
            <a:spAutoFit/>
          </a:bodyPr>
          <a:lstStyle/>
          <a:p>
            <a:r>
              <a:rPr lang="en-US" sz="2000" dirty="0"/>
              <a:t>Cybersecurity is crucial because it protects individuals and organizations from the severe consequences of cyberattacks.</a:t>
            </a:r>
          </a:p>
          <a:p>
            <a:r>
              <a:rPr lang="en-US" sz="2000" dirty="0">
                <a:latin typeface="Alexandria" charset="0"/>
              </a:rPr>
              <a:t>These consequences include: </a:t>
            </a:r>
          </a:p>
          <a:p>
            <a:endParaRPr lang="en-US" sz="2000" dirty="0">
              <a:latin typeface="Alexandria" charset="0"/>
            </a:endParaRPr>
          </a:p>
          <a:p>
            <a:pPr marL="285750" indent="-285750">
              <a:buFont typeface="Arial" panose="020B0604020202020204" pitchFamily="34" charset="0"/>
              <a:buChar char="•"/>
            </a:pPr>
            <a:r>
              <a:rPr lang="en-US" sz="2000" b="1" dirty="0">
                <a:latin typeface="Alexandria" charset="0"/>
              </a:rPr>
              <a:t>Financial Loss </a:t>
            </a:r>
            <a:r>
              <a:rPr lang="en-US" sz="2000" dirty="0">
                <a:latin typeface="Alexandria" charset="0"/>
              </a:rPr>
              <a:t>– Stolen bank details, fraudulent transactions, or ransomware attacks can drain personal accounts or cost businesses millions.</a:t>
            </a:r>
            <a:br>
              <a:rPr lang="en-US" sz="2000" dirty="0">
                <a:latin typeface="Alexandria" charset="0"/>
              </a:rPr>
            </a:br>
            <a:r>
              <a:rPr lang="en-US" sz="2000" dirty="0">
                <a:latin typeface="Alexandria" charset="0"/>
              </a:rPr>
              <a:t>Example: A ransomware gang locks a fintech company’s database and demands Bitcoin payment to restore access.</a:t>
            </a:r>
          </a:p>
          <a:p>
            <a:pPr marL="285750" indent="-285750">
              <a:buFont typeface="Arial" panose="020B0604020202020204" pitchFamily="34" charset="0"/>
              <a:buChar char="•"/>
            </a:pPr>
            <a:r>
              <a:rPr lang="en-US" sz="2000" b="1" dirty="0">
                <a:latin typeface="Alexandria" charset="0"/>
              </a:rPr>
              <a:t>Loss of Reputation</a:t>
            </a:r>
            <a:r>
              <a:rPr lang="en-US" sz="2000" dirty="0">
                <a:latin typeface="Alexandria" charset="0"/>
              </a:rPr>
              <a:t> – Once a breach becomes public, customers may lose trust in the organization, leading to customer churn and long-term revenue decline.</a:t>
            </a:r>
            <a:br>
              <a:rPr lang="en-US" sz="2000" dirty="0">
                <a:latin typeface="Alexandria" charset="0"/>
              </a:rPr>
            </a:br>
            <a:r>
              <a:rPr lang="en-US" sz="2000" dirty="0">
                <a:latin typeface="Alexandria" charset="0"/>
              </a:rPr>
              <a:t>Example: A digital wallet provider suffers a data leak, causing users to abandon the platform.</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327903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538253" cy="523220"/>
          </a:xfrm>
          <a:prstGeom prst="rect">
            <a:avLst/>
          </a:prstGeom>
          <a:noFill/>
        </p:spPr>
        <p:txBody>
          <a:bodyPr wrap="square" rtlCol="0">
            <a:spAutoFit/>
          </a:bodyPr>
          <a:lstStyle/>
          <a:p>
            <a:r>
              <a:rPr lang="en-US" sz="2800" b="1" dirty="0">
                <a:latin typeface="Alexandria" charset="0"/>
                <a:cs typeface="Alexandria" charset="0"/>
              </a:rPr>
              <a:t>Why Cybersecurity Matters? (Continue…)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108543"/>
          </a:xfrm>
          <a:prstGeom prst="rect">
            <a:avLst/>
          </a:prstGeom>
          <a:noFill/>
        </p:spPr>
        <p:txBody>
          <a:bodyPr wrap="square" rtlCol="0">
            <a:spAutoFit/>
          </a:bodyPr>
          <a:lstStyle/>
          <a:p>
            <a:r>
              <a:rPr lang="en-US" sz="2000" b="1" dirty="0">
                <a:latin typeface="Alexandria" charset="0"/>
              </a:rPr>
              <a:t>Increased Costs </a:t>
            </a:r>
            <a:r>
              <a:rPr lang="en-US" sz="2000" dirty="0">
                <a:latin typeface="Alexandria" charset="0"/>
              </a:rPr>
              <a:t>– Cyberattacks force organizations to spend heavily on recovery, new security measures, and sometimes fines for non-compliance.</a:t>
            </a:r>
            <a:br>
              <a:rPr lang="en-US" sz="2000" dirty="0">
                <a:latin typeface="Alexandria" charset="0"/>
              </a:rPr>
            </a:br>
            <a:r>
              <a:rPr lang="en-US" sz="2000" dirty="0">
                <a:latin typeface="Alexandria" charset="0"/>
              </a:rPr>
              <a:t>Example: After a data breach, a bank must pay for forensic investigations, customer credit monitoring, and upgraded security tools.</a:t>
            </a:r>
          </a:p>
          <a:p>
            <a:endParaRPr lang="en-US" sz="2000" dirty="0">
              <a:latin typeface="Alexandria" charset="0"/>
            </a:endParaRPr>
          </a:p>
          <a:p>
            <a:r>
              <a:rPr lang="en-US" sz="2000" b="1" dirty="0">
                <a:latin typeface="Alexandria" charset="0"/>
              </a:rPr>
              <a:t>Risk of Repeat Attacks </a:t>
            </a:r>
            <a:r>
              <a:rPr lang="en-US" sz="2000" dirty="0">
                <a:latin typeface="Alexandria" charset="0"/>
              </a:rPr>
              <a:t>– Hackers often target the same company again once they find weaknesses.</a:t>
            </a:r>
            <a:br>
              <a:rPr lang="en-US" sz="2000" dirty="0">
                <a:latin typeface="Alexandria" charset="0"/>
              </a:rPr>
            </a:br>
            <a:r>
              <a:rPr lang="en-US" sz="2000" dirty="0">
                <a:latin typeface="Alexandria" charset="0"/>
              </a:rPr>
              <a:t>Example: A fintech app breached via poor API security is attacked multiple times until the vulnerability is properly fixed.</a:t>
            </a:r>
          </a:p>
          <a:p>
            <a:endParaRPr lang="en-US" sz="2000" dirty="0">
              <a:latin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7684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8298" y="1549486"/>
            <a:ext cx="4222539" cy="4765600"/>
          </a:xfrm>
          <a:prstGeom prst="rect">
            <a:avLst/>
          </a:prstGeom>
        </p:spPr>
        <p:txBody>
          <a:bodyPr wrap="square">
            <a:spAutoFit/>
          </a:bodyPr>
          <a:lstStyle/>
          <a:p>
            <a:pPr indent="-285750">
              <a:lnSpc>
                <a:spcPct val="120000"/>
              </a:lnSpc>
              <a:buFont typeface="Arial" panose="020B0604020202020204" pitchFamily="34" charset="0"/>
              <a:buChar char="•"/>
            </a:pPr>
            <a:r>
              <a:rPr lang="en-US" sz="2000" b="1" dirty="0">
                <a:latin typeface="Alexandria" charset="0"/>
              </a:rPr>
              <a:t>Financial data is a prime target </a:t>
            </a:r>
            <a:r>
              <a:rPr lang="en-US" sz="2000" dirty="0">
                <a:latin typeface="Alexandria" charset="0"/>
              </a:rPr>
              <a:t>– hackers aim for money and personal data.</a:t>
            </a:r>
          </a:p>
          <a:p>
            <a:pPr indent="-285750">
              <a:lnSpc>
                <a:spcPct val="120000"/>
              </a:lnSpc>
              <a:buFont typeface="Arial" panose="020B0604020202020204" pitchFamily="34" charset="0"/>
              <a:buChar char="•"/>
            </a:pPr>
            <a:r>
              <a:rPr lang="en-US" sz="2000" b="1" dirty="0">
                <a:latin typeface="Alexandria" charset="0"/>
              </a:rPr>
              <a:t>Customer trust </a:t>
            </a:r>
            <a:r>
              <a:rPr lang="en-US" sz="2000" dirty="0">
                <a:latin typeface="Alexandria" charset="0"/>
              </a:rPr>
              <a:t>– users only trust secure financial services.</a:t>
            </a:r>
          </a:p>
          <a:p>
            <a:pPr indent="-285750">
              <a:lnSpc>
                <a:spcPct val="120000"/>
              </a:lnSpc>
              <a:buFont typeface="Arial" panose="020B0604020202020204" pitchFamily="34" charset="0"/>
              <a:buChar char="•"/>
            </a:pPr>
            <a:r>
              <a:rPr lang="en-US" sz="2000" b="1" dirty="0">
                <a:latin typeface="Alexandria" charset="0"/>
              </a:rPr>
              <a:t>Compliance</a:t>
            </a:r>
            <a:r>
              <a:rPr lang="en-US" sz="2000" dirty="0">
                <a:latin typeface="Alexandria" charset="0"/>
              </a:rPr>
              <a:t> – laws like PSD2 enforce strong security in payments.</a:t>
            </a:r>
          </a:p>
          <a:p>
            <a:pPr indent="-285750">
              <a:lnSpc>
                <a:spcPct val="120000"/>
              </a:lnSpc>
              <a:buFont typeface="Arial" panose="020B0604020202020204" pitchFamily="34" charset="0"/>
              <a:buChar char="•"/>
            </a:pPr>
            <a:r>
              <a:rPr lang="en-US" sz="2000" b="1" dirty="0">
                <a:latin typeface="Alexandria" charset="0"/>
              </a:rPr>
              <a:t>Business continuity </a:t>
            </a:r>
            <a:r>
              <a:rPr lang="en-US" sz="2000" dirty="0">
                <a:latin typeface="Alexandria" charset="0"/>
              </a:rPr>
              <a:t>– banks and fintech apps must operate 24/7.</a:t>
            </a:r>
          </a:p>
          <a:p>
            <a:pPr>
              <a:lnSpc>
                <a:spcPct val="120000"/>
              </a:lnSpc>
            </a:pPr>
            <a:endParaRPr lang="en-US" sz="2000" dirty="0">
              <a:latin typeface="Alexandria" charset="0"/>
            </a:endParaRPr>
          </a:p>
          <a:p>
            <a:pPr>
              <a:lnSpc>
                <a:spcPct val="120000"/>
              </a:lnSpc>
            </a:pPr>
            <a:r>
              <a:rPr lang="en-US" sz="2000" dirty="0">
                <a:latin typeface="Alexandria" charset="0"/>
              </a:rPr>
              <a:t>Example: Strong authentication in online payments</a:t>
            </a:r>
          </a:p>
          <a:p>
            <a:pPr>
              <a:lnSpc>
                <a:spcPct val="120000"/>
              </a:lnSpc>
            </a:pPr>
            <a:endParaRPr lang="en-US" sz="1400" dirty="0">
              <a:latin typeface="Alexandria" charset="0"/>
              <a:cs typeface="Alexandria" charset="0"/>
            </a:endParaRPr>
          </a:p>
        </p:txBody>
      </p:sp>
      <p:sp>
        <p:nvSpPr>
          <p:cNvPr id="7" name="Rectangle 6"/>
          <p:cNvSpPr/>
          <p:nvPr/>
        </p:nvSpPr>
        <p:spPr>
          <a:xfrm>
            <a:off x="6310823" y="4653734"/>
            <a:ext cx="4747323" cy="1545038"/>
          </a:xfrm>
          <a:prstGeom prst="rect">
            <a:avLst/>
          </a:prstGeom>
        </p:spPr>
        <p:txBody>
          <a:bodyPr wrap="square">
            <a:spAutoFit/>
          </a:bodyPr>
          <a:lstStyle/>
          <a:p>
            <a:pPr>
              <a:lnSpc>
                <a:spcPct val="120000"/>
              </a:lnSpc>
            </a:pPr>
            <a:r>
              <a:rPr lang="en-US" sz="2000" b="1" dirty="0">
                <a:latin typeface="Alexandria" charset="0"/>
                <a:cs typeface="Alexandria" charset="0"/>
              </a:rPr>
              <a:t>Definition:</a:t>
            </a:r>
            <a:r>
              <a:rPr lang="en-US" sz="2000" dirty="0">
                <a:latin typeface="Alexandria" charset="0"/>
                <a:cs typeface="Alexandria" charset="0"/>
              </a:rPr>
              <a:t> Compliance in cybersecurity means following laws, regulations, and industry standards that protect data and ensure safe financial operations.</a:t>
            </a:r>
          </a:p>
        </p:txBody>
      </p:sp>
      <p:sp>
        <p:nvSpPr>
          <p:cNvPr id="17" name="TextBox 16"/>
          <p:cNvSpPr txBox="1"/>
          <p:nvPr/>
        </p:nvSpPr>
        <p:spPr>
          <a:xfrm>
            <a:off x="6944248" y="3996751"/>
            <a:ext cx="4113898"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Why Cybersecurity in Fintech?</a:t>
            </a: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1" name="Picture Placeholder 10">
            <a:extLst>
              <a:ext uri="{FF2B5EF4-FFF2-40B4-BE49-F238E27FC236}">
                <a16:creationId xmlns:a16="http://schemas.microsoft.com/office/drawing/2014/main" id="{BA7E130C-FC52-0846-8041-1295AE06449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1498" b="11498"/>
          <a:stretch>
            <a:fillRect/>
          </a:stretch>
        </p:blipFill>
        <p:spPr/>
      </p:pic>
      <p:sp>
        <p:nvSpPr>
          <p:cNvPr id="12" name="TextBox 11">
            <a:extLst>
              <a:ext uri="{FF2B5EF4-FFF2-40B4-BE49-F238E27FC236}">
                <a16:creationId xmlns:a16="http://schemas.microsoft.com/office/drawing/2014/main" id="{5421CEB2-31A7-554F-AD1F-160CF3106C8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88629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655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489534" cy="523220"/>
          </a:xfrm>
          <a:prstGeom prst="rect">
            <a:avLst/>
          </a:prstGeom>
          <a:noFill/>
        </p:spPr>
        <p:txBody>
          <a:bodyPr wrap="square" rtlCol="0">
            <a:spAutoFit/>
          </a:bodyPr>
          <a:lstStyle/>
          <a:p>
            <a:r>
              <a:rPr lang="en-US" sz="2800" b="1" dirty="0">
                <a:latin typeface="Alexandria" charset="0"/>
                <a:cs typeface="Alexandria" charset="0"/>
              </a:rPr>
              <a:t>Key Terminologies</a:t>
            </a:r>
          </a:p>
        </p:txBody>
      </p:sp>
      <p:sp>
        <p:nvSpPr>
          <p:cNvPr id="5" name="Rectangle 4"/>
          <p:cNvSpPr/>
          <p:nvPr/>
        </p:nvSpPr>
        <p:spPr>
          <a:xfrm>
            <a:off x="942308" y="7849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1854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032436"/>
            <a:ext cx="10541000" cy="4031873"/>
          </a:xfrm>
          <a:prstGeom prst="rect">
            <a:avLst/>
          </a:prstGeom>
          <a:noFill/>
        </p:spPr>
        <p:txBody>
          <a:bodyPr wrap="square" rtlCol="0">
            <a:spAutoFit/>
          </a:bodyPr>
          <a:lstStyle/>
          <a:p>
            <a:pPr marL="285750" indent="-285750">
              <a:buFont typeface="Arial" panose="020B0604020202020204" pitchFamily="34" charset="0"/>
              <a:buChar char="•"/>
            </a:pPr>
            <a:r>
              <a:rPr lang="en-US" sz="2000" b="1" dirty="0">
                <a:latin typeface="Alexandria" charset="0"/>
              </a:rPr>
              <a:t>Cybercrime: </a:t>
            </a:r>
            <a:r>
              <a:rPr lang="en-US" sz="2000" dirty="0">
                <a:latin typeface="Alexandria" charset="0"/>
              </a:rPr>
              <a:t>Any criminal activity carried out using the internet or digital networks. Includes fraud, identity theft, ransomware, and hacking.</a:t>
            </a:r>
          </a:p>
          <a:p>
            <a:endParaRPr lang="en-US" sz="2000" dirty="0">
              <a:latin typeface="Alexandria" charset="0"/>
            </a:endParaRPr>
          </a:p>
          <a:p>
            <a:r>
              <a:rPr lang="en-US" sz="2000" dirty="0">
                <a:latin typeface="Alexandria" charset="0"/>
              </a:rPr>
              <a:t>Example: Hackers launch a phishing campaign targeting online banking users to steal login credentials and transfer funds illegally.</a:t>
            </a:r>
          </a:p>
          <a:p>
            <a:endParaRPr lang="en-US" sz="2000" dirty="0">
              <a:latin typeface="Alexandria" charset="0"/>
            </a:endParaRPr>
          </a:p>
          <a:p>
            <a:endParaRPr lang="en-US" sz="2000" dirty="0">
              <a:latin typeface="Alexandria" charset="0"/>
            </a:endParaRPr>
          </a:p>
          <a:p>
            <a:pPr marL="285750" indent="-285750">
              <a:buFont typeface="Arial" panose="020B0604020202020204" pitchFamily="34" charset="0"/>
              <a:buChar char="•"/>
            </a:pPr>
            <a:r>
              <a:rPr lang="en-US" sz="2000" b="1" dirty="0">
                <a:latin typeface="Alexandria" charset="0"/>
              </a:rPr>
              <a:t>Computer-related crime: </a:t>
            </a:r>
            <a:r>
              <a:rPr lang="en-US" sz="2000" dirty="0">
                <a:latin typeface="Alexandria" charset="0"/>
              </a:rPr>
              <a:t>Any crime in which a computer plays a role, even if it is not the main target (A computer can be the tool, the target, or the storage of evidence).</a:t>
            </a:r>
          </a:p>
          <a:p>
            <a:endParaRPr lang="en-US" sz="2000" dirty="0">
              <a:latin typeface="Alexandria" charset="0"/>
            </a:endParaRPr>
          </a:p>
          <a:p>
            <a:r>
              <a:rPr lang="en-US" sz="2000" dirty="0">
                <a:latin typeface="Alexandria" charset="0"/>
              </a:rPr>
              <a:t>Example: Money laundering using cryptocurrency wallets — the crime is financial, but the computer systems facilitate transactions and store digital evidence.</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693967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489534" cy="523220"/>
          </a:xfrm>
          <a:prstGeom prst="rect">
            <a:avLst/>
          </a:prstGeom>
          <a:noFill/>
        </p:spPr>
        <p:txBody>
          <a:bodyPr wrap="square" rtlCol="0">
            <a:spAutoFit/>
          </a:bodyPr>
          <a:lstStyle/>
          <a:p>
            <a:r>
              <a:rPr lang="en-US" sz="2800" b="1" dirty="0">
                <a:latin typeface="Alexandria" charset="0"/>
                <a:cs typeface="Alexandria" charset="0"/>
              </a:rPr>
              <a:t>Key Terminologies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800767"/>
          </a:xfrm>
          <a:prstGeom prst="rect">
            <a:avLst/>
          </a:prstGeom>
          <a:noFill/>
        </p:spPr>
        <p:txBody>
          <a:bodyPr wrap="square" rtlCol="0">
            <a:spAutoFit/>
          </a:bodyPr>
          <a:lstStyle/>
          <a:p>
            <a:pPr marL="285750" indent="-285750">
              <a:buFont typeface="Arial" panose="020B0604020202020204" pitchFamily="34" charset="0"/>
              <a:buChar char="•"/>
            </a:pPr>
            <a:r>
              <a:rPr lang="en-US" sz="2000" b="1" dirty="0">
                <a:latin typeface="Alexandria" charset="0"/>
              </a:rPr>
              <a:t>Digital Forensics: </a:t>
            </a:r>
            <a:r>
              <a:rPr lang="en-US" sz="2000" dirty="0">
                <a:latin typeface="Alexandria" charset="0"/>
              </a:rPr>
              <a:t>The scientific process of collecting, preserving, analyzing, and presenting digital evidence for legal purposes.</a:t>
            </a:r>
          </a:p>
          <a:p>
            <a:endParaRPr lang="en-US" sz="2000" dirty="0">
              <a:latin typeface="Alexandria" charset="0"/>
            </a:endParaRPr>
          </a:p>
          <a:p>
            <a:pPr marL="285750" indent="-285750">
              <a:buFontTx/>
              <a:buChar char="-"/>
            </a:pPr>
            <a:r>
              <a:rPr lang="en-US" sz="2000" dirty="0">
                <a:latin typeface="Alexandria" charset="0"/>
              </a:rPr>
              <a:t>Ensures that data from computers, networks, or mobile devices can be used in court.</a:t>
            </a:r>
          </a:p>
          <a:p>
            <a:pPr marL="285750" indent="-285750">
              <a:buFontTx/>
              <a:buChar char="-"/>
            </a:pPr>
            <a:r>
              <a:rPr lang="en-US" sz="2000" dirty="0"/>
              <a:t>Phases: Identification → Preservation → Analysis → Presentation</a:t>
            </a:r>
            <a:endParaRPr lang="en-US" sz="2000" dirty="0">
              <a:latin typeface="Alexandria" charset="0"/>
            </a:endParaRPr>
          </a:p>
          <a:p>
            <a:endParaRPr lang="en-US" sz="2000" dirty="0">
              <a:latin typeface="Alexandria" charset="0"/>
            </a:endParaRPr>
          </a:p>
          <a:p>
            <a:r>
              <a:rPr lang="en-US" sz="2000" dirty="0">
                <a:latin typeface="Alexandria" charset="0"/>
              </a:rPr>
              <a:t>Example: After a mobile banking app breach, forensic investigators recover logs from compromised servers to trace the attacker’s IP address and prove fraud.</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9699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165442" cy="523220"/>
          </a:xfrm>
          <a:prstGeom prst="rect">
            <a:avLst/>
          </a:prstGeom>
          <a:noFill/>
        </p:spPr>
        <p:txBody>
          <a:bodyPr wrap="square" rtlCol="0">
            <a:spAutoFit/>
          </a:bodyPr>
          <a:lstStyle/>
          <a:p>
            <a:r>
              <a:rPr lang="en-US" sz="2800" b="1" dirty="0">
                <a:latin typeface="Alexandria" charset="0"/>
                <a:cs typeface="Alexandria" charset="0"/>
              </a:rPr>
              <a:t>CIA Triad (Core Principles)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492990"/>
          </a:xfrm>
          <a:prstGeom prst="rect">
            <a:avLst/>
          </a:prstGeom>
          <a:noFill/>
        </p:spPr>
        <p:txBody>
          <a:bodyPr wrap="square" rtlCol="0">
            <a:spAutoFit/>
          </a:bodyPr>
          <a:lstStyle/>
          <a:p>
            <a:r>
              <a:rPr lang="en-US" sz="2000" dirty="0">
                <a:latin typeface="Alexandria" charset="0"/>
              </a:rPr>
              <a:t>The CIA Triad is the foundation of security</a:t>
            </a:r>
          </a:p>
          <a:p>
            <a:endParaRPr lang="en-US" sz="2000" dirty="0">
              <a:latin typeface="Alexandria" charset="0"/>
            </a:endParaRPr>
          </a:p>
          <a:p>
            <a:r>
              <a:rPr lang="en-US" sz="2000" dirty="0">
                <a:latin typeface="Alexandria" charset="0"/>
              </a:rPr>
              <a:t>Confidentiality → Safe data (keeping financial/customer data private).</a:t>
            </a:r>
          </a:p>
          <a:p>
            <a:endParaRPr lang="en-US" sz="2000" dirty="0">
              <a:latin typeface="Alexandria" charset="0"/>
            </a:endParaRPr>
          </a:p>
          <a:p>
            <a:r>
              <a:rPr lang="en-US" sz="2000" dirty="0">
                <a:latin typeface="Alexandria" charset="0"/>
              </a:rPr>
              <a:t>Integrity → Accurate data (making sure financial records aren’t changed or tampered).</a:t>
            </a:r>
          </a:p>
          <a:p>
            <a:endParaRPr lang="en-US" sz="2000" dirty="0">
              <a:latin typeface="Alexandria" charset="0"/>
            </a:endParaRPr>
          </a:p>
          <a:p>
            <a:r>
              <a:rPr lang="en-US" sz="2000" dirty="0">
                <a:latin typeface="Alexandria" charset="0"/>
              </a:rPr>
              <a:t>Availability → Available data (banking services and systems always accessible).</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91974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165442" cy="523220"/>
          </a:xfrm>
          <a:prstGeom prst="rect">
            <a:avLst/>
          </a:prstGeom>
          <a:noFill/>
        </p:spPr>
        <p:txBody>
          <a:bodyPr wrap="square" rtlCol="0">
            <a:spAutoFit/>
          </a:bodyPr>
          <a:lstStyle/>
          <a:p>
            <a:r>
              <a:rPr lang="en-US" sz="2800" b="1" dirty="0">
                <a:latin typeface="Alexandria" charset="0"/>
                <a:cs typeface="Alexandria" charset="0"/>
              </a:rPr>
              <a:t>Common Cyber Threats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416320"/>
          </a:xfrm>
          <a:prstGeom prst="rect">
            <a:avLst/>
          </a:prstGeom>
          <a:noFill/>
        </p:spPr>
        <p:txBody>
          <a:bodyPr wrap="square" rtlCol="0">
            <a:spAutoFit/>
          </a:bodyPr>
          <a:lstStyle/>
          <a:p>
            <a:pPr indent="-285750">
              <a:buFont typeface="Wingdings" pitchFamily="2" charset="2"/>
              <a:buChar char="§"/>
            </a:pPr>
            <a:r>
              <a:rPr lang="en-US" sz="2000" b="1" dirty="0">
                <a:latin typeface="Alexandria" charset="0"/>
              </a:rPr>
              <a:t>Phishing</a:t>
            </a:r>
          </a:p>
          <a:p>
            <a:endParaRPr lang="en-US" sz="2000" dirty="0">
              <a:latin typeface="Alexandria" charset="0"/>
            </a:endParaRPr>
          </a:p>
          <a:p>
            <a:r>
              <a:rPr lang="en-US" sz="2000" dirty="0">
                <a:latin typeface="Alexandria" charset="0"/>
              </a:rPr>
              <a:t>Definition: A social engineering attack where attackers trick users into revealing sensitive data (e.g., passwords, bank details).</a:t>
            </a:r>
          </a:p>
          <a:p>
            <a:endParaRPr lang="en-US" sz="2000" dirty="0">
              <a:latin typeface="Alexandria" charset="0"/>
            </a:endParaRPr>
          </a:p>
          <a:p>
            <a:r>
              <a:rPr lang="en-US" sz="2000" dirty="0">
                <a:latin typeface="Alexandria" charset="0"/>
              </a:rPr>
              <a:t>Now often AI-powered, with very realistic fake emails or even </a:t>
            </a:r>
            <a:r>
              <a:rPr lang="en-US" sz="2000" dirty="0" err="1">
                <a:latin typeface="Alexandria" charset="0"/>
              </a:rPr>
              <a:t>deepfake</a:t>
            </a:r>
            <a:r>
              <a:rPr lang="en-US" sz="2000" dirty="0">
                <a:latin typeface="Alexandria" charset="0"/>
              </a:rPr>
              <a:t> voices (stealing login or card info).</a:t>
            </a:r>
            <a:br>
              <a:rPr lang="en-US" sz="2000" dirty="0">
                <a:latin typeface="Alexandria" charset="0"/>
              </a:rPr>
            </a:br>
            <a:endParaRPr lang="en-US" sz="2000" dirty="0">
              <a:latin typeface="Alexandria" charset="0"/>
            </a:endParaRPr>
          </a:p>
          <a:p>
            <a:r>
              <a:rPr lang="en-US" sz="2000" dirty="0">
                <a:latin typeface="Alexandria" charset="0"/>
              </a:rPr>
              <a:t>Example: </a:t>
            </a:r>
          </a:p>
          <a:p>
            <a:r>
              <a:rPr lang="en-US" sz="2000" dirty="0">
                <a:latin typeface="Alexandria" charset="0"/>
              </a:rPr>
              <a:t>Fake email pretending to be from a bank asking for login details.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009680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6" name="Content Placeholder 3">
            <a:extLst>
              <a:ext uri="{FF2B5EF4-FFF2-40B4-BE49-F238E27FC236}">
                <a16:creationId xmlns:a16="http://schemas.microsoft.com/office/drawing/2014/main" id="{97FCE984-8D50-7C42-A2F8-0DBDBE12E1BF}"/>
              </a:ext>
            </a:extLst>
          </p:cNvPr>
          <p:cNvPicPr>
            <a:picLocks noChangeAspect="1"/>
          </p:cNvPicPr>
          <p:nvPr/>
        </p:nvPicPr>
        <p:blipFill>
          <a:blip r:embed="rId3"/>
          <a:stretch>
            <a:fillRect/>
          </a:stretch>
        </p:blipFill>
        <p:spPr>
          <a:xfrm>
            <a:off x="788988" y="1245136"/>
            <a:ext cx="9755549" cy="4546064"/>
          </a:xfrm>
          <a:prstGeom prst="rect">
            <a:avLst/>
          </a:prstGeom>
        </p:spPr>
      </p:pic>
      <p:sp>
        <p:nvSpPr>
          <p:cNvPr id="7" name="TextBox 6">
            <a:extLst>
              <a:ext uri="{FF2B5EF4-FFF2-40B4-BE49-F238E27FC236}">
                <a16:creationId xmlns:a16="http://schemas.microsoft.com/office/drawing/2014/main" id="{83FB5676-D441-AD46-982D-5257E295F2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50506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165442" cy="523220"/>
          </a:xfrm>
          <a:prstGeom prst="rect">
            <a:avLst/>
          </a:prstGeom>
          <a:noFill/>
        </p:spPr>
        <p:txBody>
          <a:bodyPr wrap="square" rtlCol="0">
            <a:spAutoFit/>
          </a:bodyPr>
          <a:lstStyle/>
          <a:p>
            <a:r>
              <a:rPr lang="en-US" sz="2800" b="1" dirty="0">
                <a:latin typeface="Alexandria" charset="0"/>
                <a:cs typeface="Alexandria" charset="0"/>
              </a:rPr>
              <a:t>Common Cyber Threats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724096"/>
          </a:xfrm>
          <a:prstGeom prst="rect">
            <a:avLst/>
          </a:prstGeom>
          <a:noFill/>
        </p:spPr>
        <p:txBody>
          <a:bodyPr wrap="square" rtlCol="0">
            <a:spAutoFit/>
          </a:bodyPr>
          <a:lstStyle/>
          <a:p>
            <a:pPr indent="-285750">
              <a:buFont typeface="Wingdings" pitchFamily="2" charset="2"/>
              <a:buChar char="§"/>
            </a:pPr>
            <a:r>
              <a:rPr lang="en-US" sz="2000" b="1" dirty="0">
                <a:latin typeface="Alexandria" charset="0"/>
              </a:rPr>
              <a:t>Malware</a:t>
            </a:r>
          </a:p>
          <a:p>
            <a:r>
              <a:rPr lang="en-US" sz="2000" dirty="0">
                <a:latin typeface="Alexandria" charset="0"/>
              </a:rPr>
              <a:t>Malicious software designed to disrupt, steal, or damage data.</a:t>
            </a:r>
            <a:br>
              <a:rPr lang="en-US" sz="2000" dirty="0">
                <a:latin typeface="Alexandria" charset="0"/>
              </a:rPr>
            </a:br>
            <a:endParaRPr lang="en-US" sz="2000" dirty="0">
              <a:latin typeface="Alexandria" charset="0"/>
            </a:endParaRPr>
          </a:p>
          <a:p>
            <a:r>
              <a:rPr lang="en-US" sz="2000" dirty="0">
                <a:latin typeface="Alexandria" charset="0"/>
              </a:rPr>
              <a:t>Types:</a:t>
            </a:r>
          </a:p>
          <a:p>
            <a:r>
              <a:rPr lang="en-US" sz="2000" dirty="0">
                <a:latin typeface="Alexandria" charset="0"/>
              </a:rPr>
              <a:t>Viruses – Malicious programs that attach themselves to files or software and spread when those files are shared.</a:t>
            </a:r>
          </a:p>
          <a:p>
            <a:r>
              <a:rPr lang="en-US" sz="2000" dirty="0">
                <a:latin typeface="Alexandria" charset="0"/>
              </a:rPr>
              <a:t>Worms – Self-replicating malware that spreads automatically across networks without user action.</a:t>
            </a:r>
          </a:p>
          <a:p>
            <a:r>
              <a:rPr lang="en-US" sz="2000" dirty="0">
                <a:latin typeface="Alexandria" charset="0"/>
              </a:rPr>
              <a:t>Ransomware – Malware that locks or encrypts data and demands payment for its release.</a:t>
            </a:r>
          </a:p>
          <a:p>
            <a:r>
              <a:rPr lang="en-US" sz="2000" dirty="0">
                <a:latin typeface="Alexandria" charset="0"/>
              </a:rPr>
              <a:t>Trojans – Malicious software disguised as legitimate programs to trick users into installing it.</a:t>
            </a:r>
          </a:p>
          <a:p>
            <a:endParaRPr lang="en-US" sz="2000" dirty="0">
              <a:latin typeface="Alexandria" charset="0"/>
            </a:endParaRPr>
          </a:p>
          <a:p>
            <a:r>
              <a:rPr lang="en-US" sz="2000" dirty="0">
                <a:latin typeface="Alexandria" charset="0"/>
              </a:rPr>
              <a:t>Example: Ransomware encrypts a bank’s systems and demands payment to unlock them.</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69236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165442" cy="523220"/>
          </a:xfrm>
          <a:prstGeom prst="rect">
            <a:avLst/>
          </a:prstGeom>
          <a:noFill/>
        </p:spPr>
        <p:txBody>
          <a:bodyPr wrap="square" rtlCol="0">
            <a:spAutoFit/>
          </a:bodyPr>
          <a:lstStyle/>
          <a:p>
            <a:r>
              <a:rPr lang="en-US" sz="2800" b="1" dirty="0">
                <a:latin typeface="Alexandria" charset="0"/>
                <a:cs typeface="Alexandria" charset="0"/>
              </a:rPr>
              <a:t>Common Cyber Threats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246769"/>
          </a:xfrm>
          <a:prstGeom prst="rect">
            <a:avLst/>
          </a:prstGeom>
          <a:noFill/>
        </p:spPr>
        <p:txBody>
          <a:bodyPr wrap="square" rtlCol="0">
            <a:spAutoFit/>
          </a:bodyPr>
          <a:lstStyle/>
          <a:p>
            <a:pPr indent="-285750">
              <a:buFont typeface="Wingdings" pitchFamily="2" charset="2"/>
              <a:buChar char="§"/>
            </a:pPr>
            <a:r>
              <a:rPr lang="en-US" sz="2000" b="1" dirty="0">
                <a:latin typeface="Alexandria" charset="0"/>
              </a:rPr>
              <a:t>Insider Threats</a:t>
            </a:r>
          </a:p>
          <a:p>
            <a:endParaRPr lang="en-US" sz="2000" b="1" dirty="0">
              <a:latin typeface="Alexandria" charset="0"/>
            </a:endParaRPr>
          </a:p>
          <a:p>
            <a:r>
              <a:rPr lang="en-US" sz="2000" dirty="0">
                <a:latin typeface="Alexandria" charset="0"/>
              </a:rPr>
              <a:t>Security risks originating from employees or trusted users misusing their access.</a:t>
            </a:r>
            <a:br>
              <a:rPr lang="en-US" sz="2000" dirty="0">
                <a:latin typeface="Alexandria" charset="0"/>
              </a:rPr>
            </a:br>
            <a:endParaRPr lang="en-US" sz="2000" dirty="0">
              <a:latin typeface="Alexandria" charset="0"/>
            </a:endParaRPr>
          </a:p>
          <a:p>
            <a:r>
              <a:rPr lang="en-US" sz="2000" dirty="0">
                <a:latin typeface="Alexandria" charset="0"/>
              </a:rPr>
              <a:t>Example: </a:t>
            </a:r>
          </a:p>
          <a:p>
            <a:r>
              <a:rPr lang="en-US" sz="2000" dirty="0">
                <a:latin typeface="Alexandria" charset="0"/>
              </a:rPr>
              <a:t>A bank employee leaking credit card data to criminals.</a:t>
            </a:r>
          </a:p>
          <a:p>
            <a:r>
              <a:rPr lang="en-US" sz="2000" dirty="0"/>
              <a:t>An employee shares sensitive company data with a friend, who then passes it on to a rival company.</a:t>
            </a:r>
            <a:endParaRPr lang="en-US" sz="20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image23.jpeg">
            <a:extLst>
              <a:ext uri="{FF2B5EF4-FFF2-40B4-BE49-F238E27FC236}">
                <a16:creationId xmlns:a16="http://schemas.microsoft.com/office/drawing/2014/main" id="{DFEE16C8-922E-7B45-BE52-C569A917DFB0}"/>
              </a:ext>
            </a:extLst>
          </p:cNvPr>
          <p:cNvPicPr/>
          <p:nvPr/>
        </p:nvPicPr>
        <p:blipFill>
          <a:blip r:embed="rId3" cstate="print"/>
          <a:stretch>
            <a:fillRect/>
          </a:stretch>
        </p:blipFill>
        <p:spPr>
          <a:xfrm>
            <a:off x="8461094" y="4638612"/>
            <a:ext cx="2799184" cy="1237395"/>
          </a:xfrm>
          <a:prstGeom prst="rect">
            <a:avLst/>
          </a:prstGeom>
        </p:spPr>
      </p:pic>
    </p:spTree>
    <p:extLst>
      <p:ext uri="{BB962C8B-B14F-4D97-AF65-F5344CB8AC3E}">
        <p14:creationId xmlns:p14="http://schemas.microsoft.com/office/powerpoint/2010/main" val="20632825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523220"/>
          </a:xfrm>
          <a:prstGeom prst="rect">
            <a:avLst/>
          </a:prstGeom>
          <a:noFill/>
        </p:spPr>
        <p:txBody>
          <a:bodyPr wrap="square" rtlCol="0">
            <a:spAutoFit/>
          </a:bodyPr>
          <a:lstStyle/>
          <a:p>
            <a:r>
              <a:rPr lang="en-US" sz="2800" b="1" dirty="0">
                <a:latin typeface="Alexandria" charset="0"/>
                <a:cs typeface="Alexandria" charset="0"/>
              </a:rPr>
              <a:t>Common Cyber Threats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939540"/>
          </a:xfrm>
          <a:prstGeom prst="rect">
            <a:avLst/>
          </a:prstGeom>
          <a:noFill/>
        </p:spPr>
        <p:txBody>
          <a:bodyPr wrap="square" rtlCol="0">
            <a:spAutoFit/>
          </a:bodyPr>
          <a:lstStyle/>
          <a:p>
            <a:pPr indent="-285750">
              <a:buFont typeface="Wingdings" pitchFamily="2" charset="2"/>
              <a:buChar char="§"/>
            </a:pPr>
            <a:r>
              <a:rPr lang="en-US" b="1" dirty="0">
                <a:latin typeface="Alexandria" charset="0"/>
              </a:rPr>
              <a:t>DDoS (Distributed Denial of Service):</a:t>
            </a:r>
            <a:r>
              <a:rPr lang="en-US" dirty="0">
                <a:latin typeface="Alexandria" charset="0"/>
              </a:rPr>
              <a:t> An attack that floods a system with requests, making it unavailable.</a:t>
            </a:r>
          </a:p>
          <a:p>
            <a:endParaRPr lang="en-US" b="1" dirty="0">
              <a:latin typeface="Alexandria" charset="0"/>
            </a:endParaRPr>
          </a:p>
          <a:p>
            <a:r>
              <a:rPr lang="en-US" dirty="0">
                <a:latin typeface="Alexandria" charset="0"/>
              </a:rPr>
              <a:t>Example:</a:t>
            </a:r>
            <a:r>
              <a:rPr lang="en-US" b="1" dirty="0">
                <a:latin typeface="Alexandria" charset="0"/>
              </a:rPr>
              <a:t> Botnet Attacks</a:t>
            </a:r>
            <a:br>
              <a:rPr lang="en-US" b="1" dirty="0">
                <a:latin typeface="Alexandria" charset="0"/>
              </a:rPr>
            </a:br>
            <a:r>
              <a:rPr lang="en-US" dirty="0">
                <a:latin typeface="Alexandria" charset="0"/>
              </a:rPr>
              <a:t>A botnet is a network of compromised computers or devices (“bots” or “zombies”) that are remotely controlled by a hacker (the “</a:t>
            </a:r>
            <a:r>
              <a:rPr lang="en-US" dirty="0" err="1">
                <a:latin typeface="Alexandria" charset="0"/>
              </a:rPr>
              <a:t>botmaster</a:t>
            </a:r>
            <a:r>
              <a:rPr lang="en-US" dirty="0">
                <a:latin typeface="Alexandria" charset="0"/>
              </a:rPr>
              <a:t>”).</a:t>
            </a:r>
          </a:p>
          <a:p>
            <a:br>
              <a:rPr lang="en-US" b="1" dirty="0">
                <a:latin typeface="Alexandria" charset="0"/>
              </a:rPr>
            </a:br>
            <a:r>
              <a:rPr lang="en-US" dirty="0">
                <a:latin typeface="Alexandria" charset="0"/>
              </a:rPr>
              <a:t>The attacker uses these infected machines together to launch large-scale attacks such as Distributed Denial of Service (DDoS), spam campaigns, or credential-stuffing. Botnets are dangerous because they are hard to trace, spread quickly, and combine the power of thousands of devices.</a:t>
            </a:r>
          </a:p>
          <a:p>
            <a:endParaRPr lang="en-US" dirty="0">
              <a:latin typeface="Alexandria" charset="0"/>
            </a:endParaRPr>
          </a:p>
          <a:p>
            <a:r>
              <a:rPr lang="en-US" dirty="0">
                <a:latin typeface="Alexandria" charset="0"/>
              </a:rPr>
              <a:t>Botnet Example: A botnet floods the login page of a mobile banking app with millions of fake login requests. This overwhelms the servers, causing the app to crash and preventing real customers from accessing their accounts.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546654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523220"/>
          </a:xfrm>
          <a:prstGeom prst="rect">
            <a:avLst/>
          </a:prstGeom>
          <a:noFill/>
        </p:spPr>
        <p:txBody>
          <a:bodyPr wrap="square" rtlCol="0">
            <a:spAutoFit/>
          </a:bodyPr>
          <a:lstStyle/>
          <a:p>
            <a:r>
              <a:rPr lang="en-US" sz="2800" b="1" dirty="0">
                <a:latin typeface="Alexandria" charset="0"/>
                <a:cs typeface="Alexandria" charset="0"/>
              </a:rPr>
              <a:t>Common Cyber Threats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139321"/>
          </a:xfrm>
          <a:prstGeom prst="rect">
            <a:avLst/>
          </a:prstGeom>
          <a:noFill/>
        </p:spPr>
        <p:txBody>
          <a:bodyPr wrap="square" rtlCol="0">
            <a:spAutoFit/>
          </a:bodyPr>
          <a:lstStyle/>
          <a:p>
            <a:pPr indent="-285750">
              <a:buFont typeface="Wingdings" pitchFamily="2" charset="2"/>
              <a:buChar char="§"/>
            </a:pPr>
            <a:r>
              <a:rPr lang="en-US" b="1" dirty="0">
                <a:latin typeface="Alexandria" charset="0"/>
              </a:rPr>
              <a:t>MITM (Man-in-the-Middle) Attacks </a:t>
            </a:r>
            <a:endParaRPr lang="ar-SA" b="1" dirty="0">
              <a:latin typeface="Alexandria" charset="0"/>
            </a:endParaRPr>
          </a:p>
          <a:p>
            <a:pPr marL="285750" indent="-285750">
              <a:buFont typeface="Arial" panose="020B0604020202020204" pitchFamily="34" charset="0"/>
              <a:buChar char="•"/>
            </a:pPr>
            <a:r>
              <a:rPr lang="en-US" sz="2000" dirty="0">
                <a:latin typeface="Alexandria" charset="0"/>
              </a:rPr>
              <a:t>A cyberattack where the attacker secretly intercepts or modifies communication between two parties, allowing them to eavesdrop, steal credentials, or inject malicious content. </a:t>
            </a:r>
            <a:endParaRPr lang="ar-SA" sz="2000" dirty="0">
              <a:latin typeface="Alexandria" charset="0"/>
            </a:endParaRPr>
          </a:p>
          <a:p>
            <a:pPr marL="285750" indent="-285750">
              <a:buFont typeface="Arial" panose="020B0604020202020204" pitchFamily="34" charset="0"/>
              <a:buChar char="•"/>
            </a:pPr>
            <a:r>
              <a:rPr lang="en-US" sz="2000" dirty="0">
                <a:latin typeface="Alexandria" charset="0"/>
              </a:rPr>
              <a:t>These attacks are very dangerous because they happen silently; users often do not realize that their data is at risk.</a:t>
            </a:r>
          </a:p>
          <a:p>
            <a:pPr marL="285750" indent="-285750">
              <a:buFont typeface="Arial" panose="020B0604020202020204" pitchFamily="34" charset="0"/>
              <a:buChar char="•"/>
            </a:pPr>
            <a:r>
              <a:rPr lang="en-US" sz="2000" dirty="0">
                <a:latin typeface="Alexandria" charset="0"/>
              </a:rPr>
              <a:t>To prevent them, you should use secure networks, make sure websites start with HTTPS, and avoid entering sensitive information on public networks without a VPN."</a:t>
            </a:r>
          </a:p>
          <a:p>
            <a:endParaRPr lang="ar-SA" sz="2000" dirty="0">
              <a:latin typeface="Alexandria" charset="0"/>
            </a:endParaRPr>
          </a:p>
          <a:p>
            <a:r>
              <a:rPr lang="en-US" sz="2000" dirty="0">
                <a:latin typeface="Alexandria" charset="0"/>
              </a:rPr>
              <a:t>Example: </a:t>
            </a:r>
            <a:endParaRPr lang="ar-SA" sz="2000" dirty="0">
              <a:latin typeface="Alexandria" charset="0"/>
            </a:endParaRPr>
          </a:p>
          <a:p>
            <a:r>
              <a:rPr lang="en-US" sz="2000" dirty="0">
                <a:latin typeface="Alexandria" charset="0"/>
                <a:cs typeface="Alexandria" charset="0"/>
              </a:rPr>
              <a:t>-A hacker sets up a fake Wi-Fi hotspot in a café to steal mobile banking login details.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464591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523220"/>
          </a:xfrm>
          <a:prstGeom prst="rect">
            <a:avLst/>
          </a:prstGeom>
          <a:noFill/>
        </p:spPr>
        <p:txBody>
          <a:bodyPr wrap="square" rtlCol="0">
            <a:spAutoFit/>
          </a:bodyPr>
          <a:lstStyle/>
          <a:p>
            <a:r>
              <a:rPr lang="en-US" sz="2800" b="1" dirty="0">
                <a:latin typeface="Alexandria" charset="0"/>
                <a:cs typeface="Alexandria" charset="0"/>
              </a:rPr>
              <a:t>Case Study: SWIFT Hack (2016)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1323439"/>
          </a:xfrm>
          <a:prstGeom prst="rect">
            <a:avLst/>
          </a:prstGeom>
          <a:noFill/>
        </p:spPr>
        <p:txBody>
          <a:bodyPr wrap="square" rtlCol="0">
            <a:spAutoFit/>
          </a:bodyPr>
          <a:lstStyle/>
          <a:p>
            <a:pPr indent="-285750">
              <a:buFont typeface="Wingdings" pitchFamily="2" charset="2"/>
              <a:buChar char="§"/>
            </a:pPr>
            <a:r>
              <a:rPr lang="en-US" sz="2000" dirty="0">
                <a:latin typeface="Alexandria" charset="0"/>
              </a:rPr>
              <a:t>Attackers stole $81M from Bangladesh Bank, </a:t>
            </a:r>
            <a:r>
              <a:rPr lang="en-US" sz="2000" dirty="0"/>
              <a:t>by abusing weak security in the global banking message</a:t>
            </a:r>
            <a:r>
              <a:rPr lang="en-US" sz="2000" dirty="0">
                <a:latin typeface="Alexandria" charset="0"/>
              </a:rPr>
              <a:t>. </a:t>
            </a:r>
          </a:p>
          <a:p>
            <a:pPr indent="-285750">
              <a:buFont typeface="Wingdings" pitchFamily="2" charset="2"/>
              <a:buChar char="§"/>
            </a:pPr>
            <a:r>
              <a:rPr lang="en-US" sz="2000" dirty="0">
                <a:latin typeface="Alexandria" charset="0"/>
              </a:rPr>
              <a:t>Method: Exploited weak authentication in SWIFT banking messages. </a:t>
            </a:r>
          </a:p>
          <a:p>
            <a:pPr indent="-285750">
              <a:buFont typeface="Wingdings" pitchFamily="2" charset="2"/>
              <a:buChar char="§"/>
            </a:pPr>
            <a:r>
              <a:rPr lang="en-US" sz="2000" dirty="0">
                <a:latin typeface="Alexandria" charset="0"/>
              </a:rPr>
              <a:t>Lesson: Even trusted infrastructures require strong monitoring. </a:t>
            </a:r>
            <a:endParaRPr lang="en-US" sz="20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56746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523220"/>
          </a:xfrm>
          <a:prstGeom prst="rect">
            <a:avLst/>
          </a:prstGeom>
          <a:noFill/>
        </p:spPr>
        <p:txBody>
          <a:bodyPr wrap="square" rtlCol="0">
            <a:spAutoFit/>
          </a:bodyPr>
          <a:lstStyle/>
          <a:p>
            <a:r>
              <a:rPr lang="en-US" sz="2800" b="1" dirty="0">
                <a:latin typeface="Alexandria" charset="0"/>
                <a:cs typeface="Alexandria" charset="0"/>
              </a:rPr>
              <a:t>Case Study: Capital One (2019)</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1015663"/>
          </a:xfrm>
          <a:prstGeom prst="rect">
            <a:avLst/>
          </a:prstGeom>
          <a:noFill/>
        </p:spPr>
        <p:txBody>
          <a:bodyPr wrap="square" rtlCol="0">
            <a:spAutoFit/>
          </a:bodyPr>
          <a:lstStyle/>
          <a:p>
            <a:pPr indent="-285750">
              <a:buFont typeface="Wingdings" pitchFamily="2" charset="2"/>
              <a:buChar char="§"/>
            </a:pPr>
            <a:r>
              <a:rPr lang="en-US" sz="2000" dirty="0">
                <a:latin typeface="Alexandria" charset="0"/>
              </a:rPr>
              <a:t>A hacker accessed 100M customer applications.</a:t>
            </a:r>
          </a:p>
          <a:p>
            <a:pPr indent="-285750">
              <a:buFont typeface="Wingdings" pitchFamily="2" charset="2"/>
              <a:buChar char="§"/>
            </a:pPr>
            <a:r>
              <a:rPr lang="en-US" sz="2000" dirty="0">
                <a:latin typeface="Alexandria" charset="0"/>
              </a:rPr>
              <a:t>Cause: Cloud misconfiguration (</a:t>
            </a:r>
            <a:r>
              <a:rPr lang="en-US" sz="2000" dirty="0"/>
              <a:t>a cloud setup mistake</a:t>
            </a:r>
            <a:r>
              <a:rPr lang="en-US" sz="2000" dirty="0">
                <a:latin typeface="Alexandria" charset="0"/>
              </a:rPr>
              <a:t>) in Amazon Web Services (AWS). </a:t>
            </a:r>
          </a:p>
          <a:p>
            <a:pPr indent="-285750">
              <a:buFont typeface="Wingdings" pitchFamily="2" charset="2"/>
              <a:buChar char="§"/>
            </a:pPr>
            <a:r>
              <a:rPr lang="en-US" sz="2000" dirty="0">
                <a:latin typeface="Alexandria" charset="0"/>
              </a:rPr>
              <a:t>Lesson: Cloud security controls are critical in fintech. </a:t>
            </a:r>
            <a:endParaRPr lang="en-US" sz="20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2388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523220"/>
          </a:xfrm>
          <a:prstGeom prst="rect">
            <a:avLst/>
          </a:prstGeom>
          <a:noFill/>
        </p:spPr>
        <p:txBody>
          <a:bodyPr wrap="square" rtlCol="0">
            <a:spAutoFit/>
          </a:bodyPr>
          <a:lstStyle/>
          <a:p>
            <a:r>
              <a:rPr lang="en-US" sz="2800" b="1" dirty="0">
                <a:latin typeface="Alexandria" charset="0"/>
                <a:cs typeface="Alexandria" charset="0"/>
              </a:rPr>
              <a:t>Protecting Against Cyber Threats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1938992"/>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Alexandria" charset="0"/>
              </a:rPr>
              <a:t>Strong passwords &amp; multi-factor authentication (prevents unauthorized access).</a:t>
            </a:r>
          </a:p>
          <a:p>
            <a:pPr marL="342900" indent="-342900">
              <a:buFont typeface="Arial" panose="020B0604020202020204" pitchFamily="34" charset="0"/>
              <a:buChar char="•"/>
            </a:pPr>
            <a:r>
              <a:rPr lang="en-US" sz="2000" dirty="0">
                <a:latin typeface="Alexandria" charset="0"/>
              </a:rPr>
              <a:t>Employee awareness training (reduces phishing success).</a:t>
            </a:r>
          </a:p>
          <a:p>
            <a:pPr marL="342900" indent="-342900">
              <a:buFont typeface="Arial" panose="020B0604020202020204" pitchFamily="34" charset="0"/>
              <a:buChar char="•"/>
            </a:pPr>
            <a:r>
              <a:rPr lang="en-US" sz="2000" dirty="0">
                <a:latin typeface="Alexandria" charset="0"/>
              </a:rPr>
              <a:t>Regular updates &amp; patches (fix vulnerabilities).</a:t>
            </a:r>
          </a:p>
          <a:p>
            <a:pPr marL="342900" indent="-342900">
              <a:buFont typeface="Arial" panose="020B0604020202020204" pitchFamily="34" charset="0"/>
              <a:buChar char="•"/>
            </a:pPr>
            <a:r>
              <a:rPr lang="en-US" sz="2000" dirty="0">
                <a:latin typeface="Alexandria" charset="0"/>
              </a:rPr>
              <a:t>Data backups (protection from ransomware).</a:t>
            </a:r>
          </a:p>
          <a:p>
            <a:pPr marL="342900" indent="-342900">
              <a:buFont typeface="Arial" panose="020B0604020202020204" pitchFamily="34" charset="0"/>
              <a:buChar char="•"/>
            </a:pPr>
            <a:r>
              <a:rPr lang="en-US" sz="2000" dirty="0">
                <a:latin typeface="Alexandria" charset="0"/>
              </a:rPr>
              <a:t>Access controls (limit insider misuse).</a:t>
            </a:r>
          </a:p>
          <a:p>
            <a:pPr marL="342900" indent="-342900">
              <a:buFont typeface="Arial" panose="020B0604020202020204" pitchFamily="34" charset="0"/>
              <a:buChar char="•"/>
            </a:pPr>
            <a:r>
              <a:rPr lang="en-US" sz="2000" dirty="0">
                <a:latin typeface="Alexandria" charset="0"/>
              </a:rPr>
              <a:t>Monitoring &amp; incident response (quick detection and action).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5252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006907" cy="523220"/>
          </a:xfrm>
          <a:prstGeom prst="rect">
            <a:avLst/>
          </a:prstGeom>
          <a:noFill/>
        </p:spPr>
        <p:txBody>
          <a:bodyPr wrap="square" rtlCol="0">
            <a:spAutoFit/>
          </a:bodyPr>
          <a:lstStyle/>
          <a:p>
            <a:r>
              <a:rPr lang="en-US" sz="2800" b="1" dirty="0">
                <a:latin typeface="Alexandria" charset="0"/>
                <a:cs typeface="Alexandria" charset="0"/>
              </a:rPr>
              <a:t>Protecting Against Cyber Threats (Individuals)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170099"/>
          </a:xfrm>
          <a:prstGeom prst="rect">
            <a:avLst/>
          </a:prstGeom>
          <a:noFill/>
        </p:spPr>
        <p:txBody>
          <a:bodyPr wrap="square" rtlCol="0">
            <a:spAutoFit/>
          </a:bodyPr>
          <a:lstStyle/>
          <a:p>
            <a:r>
              <a:rPr lang="en-US" sz="2000" b="1" dirty="0">
                <a:latin typeface="Alexandria" charset="0"/>
              </a:rPr>
              <a:t>Strong Passwords &amp; MFA: </a:t>
            </a:r>
            <a:r>
              <a:rPr lang="en-US" sz="2000" dirty="0">
                <a:latin typeface="Alexandria" charset="0"/>
              </a:rPr>
              <a:t>Use long, unique passwords + extra verification (e.g., SMS, authenticator app).</a:t>
            </a:r>
            <a:br>
              <a:rPr lang="en-US" sz="2000" dirty="0">
                <a:latin typeface="Alexandria" charset="0"/>
              </a:rPr>
            </a:br>
            <a:r>
              <a:rPr lang="en-US" sz="2000" dirty="0">
                <a:latin typeface="Alexandria" charset="0"/>
              </a:rPr>
              <a:t>Example: A user logs in to an app with a password + fingerprint.</a:t>
            </a:r>
          </a:p>
          <a:p>
            <a:r>
              <a:rPr lang="en-US" sz="2000" b="1" dirty="0">
                <a:latin typeface="Alexandria" charset="0"/>
              </a:rPr>
              <a:t>Regular Updates &amp; Patches: </a:t>
            </a:r>
            <a:r>
              <a:rPr lang="en-US" sz="2000" dirty="0">
                <a:latin typeface="Alexandria" charset="0"/>
              </a:rPr>
              <a:t>Keep personal devices and apps up-to-date to close vulnerabilities.</a:t>
            </a:r>
            <a:br>
              <a:rPr lang="en-US" sz="2000" dirty="0">
                <a:latin typeface="Alexandria" charset="0"/>
              </a:rPr>
            </a:br>
            <a:r>
              <a:rPr lang="en-US" sz="2000" dirty="0">
                <a:latin typeface="Alexandria" charset="0"/>
              </a:rPr>
              <a:t>Example: Installing iOS/Android updates to prevent malware infections.</a:t>
            </a:r>
          </a:p>
          <a:p>
            <a:r>
              <a:rPr lang="en-US" sz="2000" b="1" dirty="0">
                <a:latin typeface="Alexandria" charset="0"/>
              </a:rPr>
              <a:t>Personal Data Backups</a:t>
            </a:r>
            <a:r>
              <a:rPr lang="en-US" sz="2000" dirty="0">
                <a:latin typeface="Alexandria" charset="0"/>
              </a:rPr>
              <a:t>: Back up files to cloud or external drives to recover from ransomware or device loss.</a:t>
            </a:r>
            <a:br>
              <a:rPr lang="en-US" sz="2000" dirty="0">
                <a:latin typeface="Alexandria" charset="0"/>
              </a:rPr>
            </a:br>
            <a:r>
              <a:rPr lang="en-US" sz="2000" dirty="0">
                <a:latin typeface="Alexandria" charset="0"/>
              </a:rPr>
              <a:t>Example: Backing up mobile banking transaction receipts to a secure cloud.</a:t>
            </a:r>
          </a:p>
          <a:p>
            <a:r>
              <a:rPr lang="en-US" sz="2000" b="1" dirty="0">
                <a:latin typeface="Alexandria" charset="0"/>
              </a:rPr>
              <a:t>Awareness Training (Self-Education): </a:t>
            </a:r>
            <a:r>
              <a:rPr lang="en-US" sz="2000" dirty="0">
                <a:latin typeface="Alexandria" charset="0"/>
              </a:rPr>
              <a:t>Recognizing phishing emails, fake websites, and scam links.</a:t>
            </a:r>
            <a:br>
              <a:rPr lang="en-US" sz="2000" dirty="0">
                <a:latin typeface="Alexandria" charset="0"/>
              </a:rPr>
            </a:br>
            <a:r>
              <a:rPr lang="en-US" sz="2000" dirty="0">
                <a:latin typeface="Alexandria" charset="0"/>
              </a:rPr>
              <a:t>Example: Deleting a suspicious SMS claiming to be from a bank.</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36641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52654" cy="523220"/>
          </a:xfrm>
          <a:prstGeom prst="rect">
            <a:avLst/>
          </a:prstGeom>
          <a:noFill/>
        </p:spPr>
        <p:txBody>
          <a:bodyPr wrap="square" rtlCol="0">
            <a:spAutoFit/>
          </a:bodyPr>
          <a:lstStyle/>
          <a:p>
            <a:r>
              <a:rPr lang="en-US" sz="2800" b="1" dirty="0">
                <a:latin typeface="Alexandria" charset="0"/>
                <a:cs typeface="Alexandria" charset="0"/>
              </a:rPr>
              <a:t>Protecting Against Cyber Threats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38120"/>
            <a:ext cx="10541000" cy="3477875"/>
          </a:xfrm>
          <a:prstGeom prst="rect">
            <a:avLst/>
          </a:prstGeom>
          <a:noFill/>
        </p:spPr>
        <p:txBody>
          <a:bodyPr wrap="square" rtlCol="0">
            <a:spAutoFit/>
          </a:bodyPr>
          <a:lstStyle/>
          <a:p>
            <a:r>
              <a:rPr lang="en-US" sz="2000" b="1" dirty="0"/>
              <a:t>Access Controls: </a:t>
            </a:r>
            <a:r>
              <a:rPr lang="en-US" sz="2000" dirty="0"/>
              <a:t>Limit employee access to only what they need (least privilege).</a:t>
            </a:r>
            <a:br>
              <a:rPr lang="en-US" sz="2000" dirty="0"/>
            </a:br>
            <a:r>
              <a:rPr lang="en-US" sz="2000" i="1" dirty="0"/>
              <a:t>Example:</a:t>
            </a:r>
            <a:r>
              <a:rPr lang="en-US" sz="2000" dirty="0"/>
              <a:t> A teller can view accounts but cannot approve wire transfers.</a:t>
            </a:r>
          </a:p>
          <a:p>
            <a:r>
              <a:rPr lang="en-US" sz="2000" b="1" dirty="0"/>
              <a:t>Monitoring &amp; Incident Response: </a:t>
            </a:r>
            <a:r>
              <a:rPr lang="en-US" sz="2000" dirty="0"/>
              <a:t>Detect and respond to cyberattacks quickly using logs, SIEM tool, and incident teams.</a:t>
            </a:r>
            <a:br>
              <a:rPr lang="en-US" sz="2000" dirty="0"/>
            </a:br>
            <a:r>
              <a:rPr lang="en-US" sz="2000" i="1" dirty="0"/>
              <a:t>Example:</a:t>
            </a:r>
            <a:r>
              <a:rPr lang="en-US" sz="2000" dirty="0"/>
              <a:t> Detecting abnormal login attempts and locking affected accounts.</a:t>
            </a:r>
          </a:p>
          <a:p>
            <a:r>
              <a:rPr lang="en-US" sz="2000" b="1" dirty="0"/>
              <a:t>Enterprise Backups &amp; Disaster Recovery: </a:t>
            </a:r>
            <a:r>
              <a:rPr lang="en-US" sz="2000" dirty="0"/>
              <a:t>Organization-wide backups and tested recovery plans.</a:t>
            </a:r>
            <a:br>
              <a:rPr lang="en-US" sz="2000" dirty="0"/>
            </a:br>
            <a:r>
              <a:rPr lang="en-US" sz="2000" i="1" dirty="0"/>
              <a:t>Example:</a:t>
            </a:r>
            <a:r>
              <a:rPr lang="en-US" sz="2000" dirty="0"/>
              <a:t> A fintech company restores services after a ransomware attack using backups.</a:t>
            </a:r>
          </a:p>
          <a:p>
            <a:r>
              <a:rPr lang="en-US" sz="2000" b="1" dirty="0"/>
              <a:t>Regular Communication &amp; Reporting: </a:t>
            </a:r>
            <a:r>
              <a:rPr lang="en-US" sz="2000" dirty="0"/>
              <a:t>Encourage staff to report suspicious activity without fear.</a:t>
            </a:r>
            <a:br>
              <a:rPr lang="en-US" sz="2000" dirty="0"/>
            </a:br>
            <a:r>
              <a:rPr lang="en-US" sz="2000" i="1" dirty="0"/>
              <a:t>Example:</a:t>
            </a:r>
            <a:r>
              <a:rPr lang="en-US" sz="2000" dirty="0"/>
              <a:t> An employee reporting a lost company laptop immediately.</a:t>
            </a:r>
          </a:p>
          <a:p>
            <a:r>
              <a:rPr lang="en-US" sz="2000" b="1" dirty="0"/>
              <a:t>Testing Defenses: </a:t>
            </a:r>
            <a:r>
              <a:rPr lang="en-US" sz="2000" dirty="0"/>
              <a:t>Evaluate readiness using phishing simulations and penetration testing.</a:t>
            </a:r>
            <a:br>
              <a:rPr lang="en-US" sz="2000" dirty="0"/>
            </a:br>
            <a:r>
              <a:rPr lang="en-US" sz="2000" i="1" dirty="0"/>
              <a:t>Example:</a:t>
            </a:r>
            <a:r>
              <a:rPr lang="en-US" sz="2000" dirty="0"/>
              <a:t> A fintech hires ethical hackers to test mobile payment systems.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385791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p:cNvSpPr txBox="1"/>
          <p:nvPr/>
        </p:nvSpPr>
        <p:spPr>
          <a:xfrm>
            <a:off x="2513149" y="1019069"/>
            <a:ext cx="6999343" cy="523220"/>
          </a:xfrm>
          <a:prstGeom prst="rect">
            <a:avLst/>
          </a:prstGeom>
          <a:noFill/>
        </p:spPr>
        <p:txBody>
          <a:bodyPr wrap="square" rtlCol="0">
            <a:spAutoFit/>
          </a:bodyPr>
          <a:lstStyle/>
          <a:p>
            <a:r>
              <a:rPr lang="en-US" sz="2800" b="1" dirty="0">
                <a:latin typeface="Alexandria" charset="0"/>
                <a:cs typeface="Alexandria" charset="0"/>
              </a:rPr>
              <a:t>How Cybersecurity Works (Core Mechanisms)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1938992"/>
          </a:xfrm>
          <a:prstGeom prst="rect">
            <a:avLst/>
          </a:prstGeom>
          <a:noFill/>
        </p:spPr>
        <p:txBody>
          <a:bodyPr wrap="square" rtlCol="0">
            <a:spAutoFit/>
          </a:bodyPr>
          <a:lstStyle/>
          <a:p>
            <a:r>
              <a:rPr lang="en-US" sz="2000" dirty="0">
                <a:latin typeface="Alexandria" charset="0"/>
              </a:rPr>
              <a:t>Cybersecurity is not a single tool, but a continuous cycle of protection., it involves four main mechanisms/Lifecycle:</a:t>
            </a:r>
          </a:p>
          <a:p>
            <a:endParaRPr lang="en-US" sz="2000" dirty="0">
              <a:latin typeface="Alexandria" charset="0"/>
            </a:endParaRPr>
          </a:p>
          <a:p>
            <a:r>
              <a:rPr lang="en-US" sz="2000" b="1" dirty="0"/>
              <a:t>Identify → Protect → Detect → Respond</a:t>
            </a:r>
            <a:endParaRPr lang="en-US" sz="2000" b="1" dirty="0">
              <a:latin typeface="Alexandria" charset="0"/>
            </a:endParaRPr>
          </a:p>
          <a:p>
            <a:endParaRPr lang="en-US" sz="2000" dirty="0">
              <a:latin typeface="Alexandria" charset="0"/>
            </a:endParaRPr>
          </a:p>
          <a:p>
            <a:endParaRPr lang="en-US" sz="20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72104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523220"/>
          </a:xfrm>
          <a:prstGeom prst="rect">
            <a:avLst/>
          </a:prstGeom>
          <a:noFill/>
        </p:spPr>
        <p:txBody>
          <a:bodyPr wrap="square" rtlCol="0">
            <a:spAutoFit/>
          </a:bodyPr>
          <a:lstStyle/>
          <a:p>
            <a:r>
              <a:rPr lang="en-US" sz="2800" b="1" dirty="0">
                <a:latin typeface="Alexandria" charset="0"/>
                <a:cs typeface="Alexandria" charset="0"/>
              </a:rPr>
              <a:t>How Cybersecurity Works (Core Mechanisms)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862322"/>
          </a:xfrm>
          <a:prstGeom prst="rect">
            <a:avLst/>
          </a:prstGeom>
          <a:noFill/>
        </p:spPr>
        <p:txBody>
          <a:bodyPr wrap="square" rtlCol="0">
            <a:spAutoFit/>
          </a:bodyPr>
          <a:lstStyle/>
          <a:p>
            <a:pPr marL="457200" indent="-457200">
              <a:buAutoNum type="arabicPeriod"/>
            </a:pPr>
            <a:r>
              <a:rPr lang="en-US" sz="2000" b="1" dirty="0">
                <a:latin typeface="Alexandria" charset="0"/>
              </a:rPr>
              <a:t>Identify Risks</a:t>
            </a:r>
          </a:p>
          <a:p>
            <a:r>
              <a:rPr lang="en-US" sz="2000" dirty="0">
                <a:latin typeface="Alexandria" charset="0"/>
              </a:rPr>
              <a:t>”Know what you must protect”</a:t>
            </a:r>
          </a:p>
          <a:p>
            <a:endParaRPr lang="en-US" sz="2000" b="1" dirty="0">
              <a:latin typeface="Alexandria" charset="0"/>
            </a:endParaRPr>
          </a:p>
          <a:p>
            <a:r>
              <a:rPr lang="en-US" sz="2000" dirty="0">
                <a:latin typeface="Alexandria" charset="0"/>
              </a:rPr>
              <a:t>-Conduct risk assessments to find vulnerabilities across people, processes, and technology.</a:t>
            </a:r>
          </a:p>
          <a:p>
            <a:r>
              <a:rPr lang="en-US" sz="2000" dirty="0">
                <a:latin typeface="Alexandria" charset="0"/>
              </a:rPr>
              <a:t>-Classify assets (data, servers, applications) based on their importance.</a:t>
            </a:r>
          </a:p>
          <a:p>
            <a:br>
              <a:rPr lang="en-US" sz="2000" dirty="0">
                <a:latin typeface="Alexandria" charset="0"/>
              </a:rPr>
            </a:br>
            <a:r>
              <a:rPr lang="en-US" sz="2000" dirty="0">
                <a:latin typeface="Alexandria" charset="0"/>
              </a:rPr>
              <a:t>Example: A bank maps out risks for mobile payment systems, including weak API security.</a:t>
            </a:r>
          </a:p>
          <a:p>
            <a:endParaRPr lang="en-US" sz="2000" dirty="0">
              <a:latin typeface="Alexandria" charset="0"/>
            </a:endParaRPr>
          </a:p>
          <a:p>
            <a:endParaRPr lang="en-US" sz="20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061409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523220"/>
          </a:xfrm>
          <a:prstGeom prst="rect">
            <a:avLst/>
          </a:prstGeom>
          <a:noFill/>
        </p:spPr>
        <p:txBody>
          <a:bodyPr wrap="square" rtlCol="0">
            <a:spAutoFit/>
          </a:bodyPr>
          <a:lstStyle/>
          <a:p>
            <a:r>
              <a:rPr lang="en-US" sz="2800" b="1" dirty="0">
                <a:latin typeface="Alexandria" charset="0"/>
                <a:cs typeface="Alexandria" charset="0"/>
              </a:rPr>
              <a:t>How Cybersecurity Works (Core Mechanisms)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862322"/>
          </a:xfrm>
          <a:prstGeom prst="rect">
            <a:avLst/>
          </a:prstGeom>
          <a:noFill/>
        </p:spPr>
        <p:txBody>
          <a:bodyPr wrap="square" rtlCol="0">
            <a:spAutoFit/>
          </a:bodyPr>
          <a:lstStyle/>
          <a:p>
            <a:r>
              <a:rPr lang="en-US" sz="2000" b="1" dirty="0">
                <a:latin typeface="Alexandria" charset="0"/>
              </a:rPr>
              <a:t>2. Protect Against Risks</a:t>
            </a:r>
          </a:p>
          <a:p>
            <a:r>
              <a:rPr lang="en-US" sz="2000" dirty="0">
                <a:latin typeface="Alexandria" charset="0"/>
              </a:rPr>
              <a:t>“Put defenses in place”</a:t>
            </a:r>
          </a:p>
          <a:p>
            <a:endParaRPr lang="en-US" sz="2000" b="1" dirty="0">
              <a:latin typeface="Alexandria" charset="0"/>
            </a:endParaRPr>
          </a:p>
          <a:p>
            <a:r>
              <a:rPr lang="en-US" sz="2000" dirty="0">
                <a:latin typeface="Alexandria" charset="0"/>
              </a:rPr>
              <a:t>-Implement safeguards like two-factor authentication, encryption, firewalls, and secure coding practices.</a:t>
            </a:r>
          </a:p>
          <a:p>
            <a:r>
              <a:rPr lang="en-US" sz="2000" dirty="0">
                <a:latin typeface="Alexandria" charset="0"/>
              </a:rPr>
              <a:t>-Ensure employees receive cybersecurity training.</a:t>
            </a:r>
          </a:p>
          <a:p>
            <a:br>
              <a:rPr lang="en-US" sz="2000" dirty="0">
                <a:latin typeface="Alexandria" charset="0"/>
              </a:rPr>
            </a:br>
            <a:r>
              <a:rPr lang="en-US" sz="2000" dirty="0">
                <a:latin typeface="Alexandria" charset="0"/>
              </a:rPr>
              <a:t>Example: A fintech company deploys MFA for all online transactions.</a:t>
            </a:r>
          </a:p>
          <a:p>
            <a:endParaRPr lang="en-US" sz="20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8600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523220"/>
          </a:xfrm>
          <a:prstGeom prst="rect">
            <a:avLst/>
          </a:prstGeom>
          <a:noFill/>
        </p:spPr>
        <p:txBody>
          <a:bodyPr wrap="square" rtlCol="0">
            <a:spAutoFit/>
          </a:bodyPr>
          <a:lstStyle/>
          <a:p>
            <a:r>
              <a:rPr lang="en-US" sz="2800" b="1" dirty="0">
                <a:latin typeface="Alexandria" charset="0"/>
                <a:cs typeface="Alexandria" charset="0"/>
              </a:rPr>
              <a:t>How Cybersecurity Works (Core Mechanisms)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199203"/>
            <a:ext cx="10541000" cy="3170099"/>
          </a:xfrm>
          <a:prstGeom prst="rect">
            <a:avLst/>
          </a:prstGeom>
          <a:noFill/>
        </p:spPr>
        <p:txBody>
          <a:bodyPr wrap="square" rtlCol="0">
            <a:spAutoFit/>
          </a:bodyPr>
          <a:lstStyle/>
          <a:p>
            <a:r>
              <a:rPr lang="en-US" sz="1900" b="1" dirty="0">
                <a:latin typeface="Alexandria" charset="0"/>
              </a:rPr>
              <a:t>3</a:t>
            </a:r>
            <a:r>
              <a:rPr lang="en-US" sz="2000" dirty="0">
                <a:latin typeface="Alexandria" charset="0"/>
              </a:rPr>
              <a:t>. </a:t>
            </a:r>
            <a:r>
              <a:rPr lang="en-US" sz="2000" b="1" dirty="0">
                <a:latin typeface="Alexandria" charset="0"/>
              </a:rPr>
              <a:t>Detect Incidents</a:t>
            </a:r>
          </a:p>
          <a:p>
            <a:r>
              <a:rPr lang="en-US" sz="2000" dirty="0">
                <a:latin typeface="Alexandria" charset="0"/>
              </a:rPr>
              <a:t>“Spot attacks early”</a:t>
            </a:r>
          </a:p>
          <a:p>
            <a:endParaRPr lang="en-US" sz="2000" dirty="0">
              <a:latin typeface="Alexandria" charset="0"/>
            </a:endParaRPr>
          </a:p>
          <a:p>
            <a:r>
              <a:rPr lang="en-US" sz="2000" dirty="0">
                <a:latin typeface="Alexandria" charset="0"/>
              </a:rPr>
              <a:t>-Attacks are often hidden — detection requires intrusion detection systems (IDS), log monitoring, and anomaly detection with AI tools.</a:t>
            </a:r>
          </a:p>
          <a:p>
            <a:br>
              <a:rPr lang="en-US" sz="2000" dirty="0">
                <a:latin typeface="Alexandria" charset="0"/>
              </a:rPr>
            </a:br>
            <a:r>
              <a:rPr lang="en-US" sz="2000" dirty="0">
                <a:latin typeface="Alexandria" charset="0"/>
              </a:rPr>
              <a:t>Example: A fraud detection system spots unusual login attempts from different countries within seconds.</a:t>
            </a:r>
          </a:p>
          <a:p>
            <a:endParaRPr lang="en-US" sz="2000" dirty="0">
              <a:latin typeface="Alexandria" charset="0"/>
            </a:endParaRPr>
          </a:p>
          <a:p>
            <a:endParaRPr lang="en-US" sz="20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3180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523220"/>
          </a:xfrm>
          <a:prstGeom prst="rect">
            <a:avLst/>
          </a:prstGeom>
          <a:noFill/>
        </p:spPr>
        <p:txBody>
          <a:bodyPr wrap="square" rtlCol="0">
            <a:spAutoFit/>
          </a:bodyPr>
          <a:lstStyle/>
          <a:p>
            <a:r>
              <a:rPr lang="en-US" sz="2800" b="1" dirty="0">
                <a:latin typeface="Alexandria" charset="0"/>
                <a:cs typeface="Alexandria" charset="0"/>
              </a:rPr>
              <a:t>How Cybersecurity Works (Core Mechanisms)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199203"/>
            <a:ext cx="10541000" cy="3170099"/>
          </a:xfrm>
          <a:prstGeom prst="rect">
            <a:avLst/>
          </a:prstGeom>
          <a:noFill/>
        </p:spPr>
        <p:txBody>
          <a:bodyPr wrap="square" rtlCol="0">
            <a:spAutoFit/>
          </a:bodyPr>
          <a:lstStyle/>
          <a:p>
            <a:r>
              <a:rPr lang="en-US" sz="2000" b="1" dirty="0">
                <a:latin typeface="Alexandria" charset="0"/>
              </a:rPr>
              <a:t>4. Respond &amp; Recover</a:t>
            </a:r>
          </a:p>
          <a:p>
            <a:r>
              <a:rPr lang="en-US" sz="2000" dirty="0">
                <a:latin typeface="Alexandria" charset="0"/>
              </a:rPr>
              <a:t>“Limit damage and bounce back stronger”</a:t>
            </a:r>
          </a:p>
          <a:p>
            <a:endParaRPr lang="en-US" sz="2000" b="1" dirty="0">
              <a:latin typeface="Alexandria" charset="0"/>
            </a:endParaRPr>
          </a:p>
          <a:p>
            <a:r>
              <a:rPr lang="en-US" sz="2000" dirty="0">
                <a:latin typeface="Alexandria" charset="0"/>
              </a:rPr>
              <a:t>-Once detected, incidents require immediate response: isolating affected systems, patching vulnerabilities, and restoring backups.</a:t>
            </a:r>
          </a:p>
          <a:p>
            <a:r>
              <a:rPr lang="en-US" sz="2000" dirty="0">
                <a:latin typeface="Alexandria" charset="0"/>
              </a:rPr>
              <a:t>-Response also includes reputation management — rebuilding customer trust.</a:t>
            </a:r>
          </a:p>
          <a:p>
            <a:br>
              <a:rPr lang="en-US" sz="2000" dirty="0">
                <a:latin typeface="Alexandria" charset="0"/>
              </a:rPr>
            </a:br>
            <a:r>
              <a:rPr lang="en-US" sz="2000" dirty="0">
                <a:latin typeface="Alexandria" charset="0"/>
              </a:rPr>
              <a:t>Example: After a phishing breach, a digital wallet provider not only resets compromised accounts but also launches a customer reassurance campaign.</a:t>
            </a:r>
          </a:p>
          <a:p>
            <a:endParaRPr lang="en-US" sz="20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98943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523220"/>
          </a:xfrm>
          <a:prstGeom prst="rect">
            <a:avLst/>
          </a:prstGeom>
          <a:noFill/>
        </p:spPr>
        <p:txBody>
          <a:bodyPr wrap="square" rtlCol="0">
            <a:spAutoFit/>
          </a:bodyPr>
          <a:lstStyle/>
          <a:p>
            <a:r>
              <a:rPr lang="en-US" sz="2800" b="1" dirty="0">
                <a:latin typeface="Alexandria" charset="0"/>
                <a:cs typeface="Alexandria" charset="0"/>
              </a:rPr>
              <a:t>How Cybersecurity Works (Core Mechanisms)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199203"/>
            <a:ext cx="10541000" cy="2554545"/>
          </a:xfrm>
          <a:prstGeom prst="rect">
            <a:avLst/>
          </a:prstGeom>
          <a:noFill/>
        </p:spPr>
        <p:txBody>
          <a:bodyPr wrap="square" rtlCol="0">
            <a:spAutoFit/>
          </a:bodyPr>
          <a:lstStyle/>
          <a:p>
            <a:r>
              <a:rPr lang="en-US" sz="2000" b="1" dirty="0">
                <a:latin typeface="Alexandria" charset="0"/>
              </a:rPr>
              <a:t>Example of Cybersecurity Lifecycle :</a:t>
            </a:r>
            <a:br>
              <a:rPr lang="en-US" sz="2000" b="1" dirty="0">
                <a:latin typeface="Alexandria" charset="0"/>
              </a:rPr>
            </a:br>
            <a:r>
              <a:rPr lang="en-US" sz="2000" dirty="0">
                <a:latin typeface="Alexandria" charset="0"/>
              </a:rPr>
              <a:t>A mobile banking app goes through this cycle:</a:t>
            </a:r>
          </a:p>
          <a:p>
            <a:endParaRPr lang="en-US" sz="2000" dirty="0">
              <a:latin typeface="Alexandria" charset="0"/>
            </a:endParaRPr>
          </a:p>
          <a:p>
            <a:r>
              <a:rPr lang="en-US" sz="2000" dirty="0">
                <a:latin typeface="Alexandria" charset="0"/>
              </a:rPr>
              <a:t>1. Identifies risks in its API,</a:t>
            </a:r>
          </a:p>
          <a:p>
            <a:r>
              <a:rPr lang="en-US" sz="2000" dirty="0">
                <a:latin typeface="Alexandria" charset="0"/>
              </a:rPr>
              <a:t>2. Protects with encryption + MFA,</a:t>
            </a:r>
          </a:p>
          <a:p>
            <a:r>
              <a:rPr lang="en-US" sz="2000" dirty="0">
                <a:latin typeface="Alexandria" charset="0"/>
              </a:rPr>
              <a:t>3. Detects suspicious login attempts via anomaly detection,</a:t>
            </a:r>
          </a:p>
          <a:p>
            <a:r>
              <a:rPr lang="en-US" sz="2000" dirty="0">
                <a:latin typeface="Alexandria" charset="0"/>
              </a:rPr>
              <a:t>4. Responds by locking accounts and alerting customers.</a:t>
            </a:r>
          </a:p>
          <a:p>
            <a:endParaRPr lang="en-US" sz="20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765698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523220"/>
          </a:xfrm>
          <a:prstGeom prst="rect">
            <a:avLst/>
          </a:prstGeom>
          <a:noFill/>
        </p:spPr>
        <p:txBody>
          <a:bodyPr wrap="square" rtlCol="0">
            <a:spAutoFit/>
          </a:bodyPr>
          <a:lstStyle/>
          <a:p>
            <a:r>
              <a:rPr lang="en-US" sz="2800" b="1" dirty="0">
                <a:latin typeface="Alexandria" charset="0"/>
                <a:cs typeface="Alexandria" charset="0"/>
              </a:rPr>
              <a:t>Security Domains in Fintech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246769"/>
          </a:xfrm>
          <a:prstGeom prst="rect">
            <a:avLst/>
          </a:prstGeom>
          <a:noFill/>
        </p:spPr>
        <p:txBody>
          <a:bodyPr wrap="square" rtlCol="0">
            <a:spAutoFit/>
          </a:bodyPr>
          <a:lstStyle/>
          <a:p>
            <a:pPr indent="-285750">
              <a:buFont typeface="Wingdings" pitchFamily="2" charset="2"/>
              <a:buChar char="§"/>
            </a:pPr>
            <a:r>
              <a:rPr lang="en-US" sz="2000" b="1" dirty="0">
                <a:latin typeface="Alexandria" charset="0"/>
              </a:rPr>
              <a:t>Network Security </a:t>
            </a:r>
            <a:r>
              <a:rPr lang="en-US" sz="2000" dirty="0">
                <a:latin typeface="Alexandria" charset="0"/>
              </a:rPr>
              <a:t>→ Protect data moving between devices.</a:t>
            </a:r>
          </a:p>
          <a:p>
            <a:pPr indent="-285750">
              <a:buFont typeface="Wingdings" pitchFamily="2" charset="2"/>
              <a:buChar char="§"/>
            </a:pPr>
            <a:r>
              <a:rPr lang="en-US" sz="2000" b="1" dirty="0">
                <a:latin typeface="Alexandria" charset="0"/>
              </a:rPr>
              <a:t>Application Security </a:t>
            </a:r>
            <a:r>
              <a:rPr lang="en-US" sz="2000" dirty="0">
                <a:latin typeface="Alexandria" charset="0"/>
              </a:rPr>
              <a:t>→ Build secure apps and prevent bugs.</a:t>
            </a:r>
          </a:p>
          <a:p>
            <a:pPr indent="-285750">
              <a:buFont typeface="Wingdings" pitchFamily="2" charset="2"/>
              <a:buChar char="§"/>
            </a:pPr>
            <a:r>
              <a:rPr lang="en-US" sz="2000" b="1" dirty="0">
                <a:latin typeface="Alexandria" charset="0"/>
              </a:rPr>
              <a:t>Data Security </a:t>
            </a:r>
            <a:r>
              <a:rPr lang="en-US" sz="2000" dirty="0">
                <a:latin typeface="Alexandria" charset="0"/>
              </a:rPr>
              <a:t>→ Encrypt and mask sensitive information.</a:t>
            </a:r>
          </a:p>
          <a:p>
            <a:pPr indent="-285750">
              <a:buFont typeface="Wingdings" pitchFamily="2" charset="2"/>
              <a:buChar char="§"/>
            </a:pPr>
            <a:r>
              <a:rPr lang="en-US" sz="2000" b="1" dirty="0">
                <a:latin typeface="Alexandria" charset="0"/>
              </a:rPr>
              <a:t>Cloud Security </a:t>
            </a:r>
            <a:r>
              <a:rPr lang="en-US" sz="2000" dirty="0">
                <a:latin typeface="Alexandria" charset="0"/>
              </a:rPr>
              <a:t>→ Shared responsibility between provider and fintech.</a:t>
            </a:r>
          </a:p>
          <a:p>
            <a:pPr indent="-285750">
              <a:buFont typeface="Wingdings" pitchFamily="2" charset="2"/>
              <a:buChar char="§"/>
            </a:pPr>
            <a:r>
              <a:rPr lang="en-US" sz="2000" b="1" dirty="0">
                <a:latin typeface="Alexandria" charset="0"/>
              </a:rPr>
              <a:t>Compliance</a:t>
            </a:r>
            <a:r>
              <a:rPr lang="en-US" sz="2000" dirty="0">
                <a:latin typeface="Alexandria" charset="0"/>
              </a:rPr>
              <a:t> → Following laws and security standards.</a:t>
            </a:r>
          </a:p>
          <a:p>
            <a:pPr indent="-285750">
              <a:buFont typeface="Wingdings" pitchFamily="2" charset="2"/>
              <a:buChar char="§"/>
            </a:pPr>
            <a:endParaRPr lang="en-US" sz="2000" dirty="0">
              <a:latin typeface="Alexandria" charset="0"/>
            </a:endParaRPr>
          </a:p>
          <a:p>
            <a:r>
              <a:rPr lang="en-US" sz="2000" dirty="0"/>
              <a:t>In the following, examples of security in cloud and data protection standards/regulations:</a:t>
            </a:r>
            <a:endParaRPr lang="en-US" sz="20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700801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970179"/>
            <a:ext cx="7313757" cy="523220"/>
          </a:xfrm>
          <a:prstGeom prst="rect">
            <a:avLst/>
          </a:prstGeom>
          <a:noFill/>
        </p:spPr>
        <p:txBody>
          <a:bodyPr wrap="square" rtlCol="0">
            <a:spAutoFit/>
          </a:bodyPr>
          <a:lstStyle/>
          <a:p>
            <a:r>
              <a:rPr lang="en-US" sz="2800" b="1" dirty="0">
                <a:latin typeface="Alexandria" charset="0"/>
                <a:cs typeface="Alexandria" charset="0"/>
              </a:rPr>
              <a:t>Cloud Security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4031873"/>
          </a:xfrm>
          <a:prstGeom prst="rect">
            <a:avLst/>
          </a:prstGeom>
          <a:noFill/>
        </p:spPr>
        <p:txBody>
          <a:bodyPr wrap="square" rtlCol="0">
            <a:spAutoFit/>
          </a:bodyPr>
          <a:lstStyle/>
          <a:p>
            <a:pPr indent="-285750">
              <a:buFont typeface="Wingdings" pitchFamily="2" charset="2"/>
              <a:buChar char="§"/>
            </a:pPr>
            <a:r>
              <a:rPr lang="en-US" sz="2000" dirty="0">
                <a:latin typeface="Alexandria" charset="0"/>
              </a:rPr>
              <a:t>Cloud security means keeping data and applications safe when they are stored and run on the internet (instead of only on your computer). Services like AWS, Microsoft Azure, and Google Cloud are examples of cloud platforms.</a:t>
            </a:r>
          </a:p>
          <a:p>
            <a:endParaRPr lang="ar-SA" sz="2000" dirty="0">
              <a:latin typeface="Alexandria" charset="0"/>
            </a:endParaRPr>
          </a:p>
          <a:p>
            <a:r>
              <a:rPr lang="en-US" sz="2000" dirty="0">
                <a:latin typeface="Alexandria" charset="0"/>
              </a:rPr>
              <a:t>Because companies often use the cloud for apps and payments, they must protect against:</a:t>
            </a:r>
          </a:p>
          <a:p>
            <a:pPr indent="-285750">
              <a:buFont typeface="Wingdings" pitchFamily="2" charset="2"/>
              <a:buChar char="§"/>
            </a:pPr>
            <a:r>
              <a:rPr lang="en-US" sz="2000" dirty="0">
                <a:latin typeface="Alexandria" charset="0"/>
              </a:rPr>
              <a:t>Hackers trying to break in,</a:t>
            </a:r>
          </a:p>
          <a:p>
            <a:pPr indent="-285750">
              <a:buFont typeface="Wingdings" pitchFamily="2" charset="2"/>
              <a:buChar char="§"/>
            </a:pPr>
            <a:r>
              <a:rPr lang="en-US" sz="2000" dirty="0">
                <a:latin typeface="Alexandria" charset="0"/>
              </a:rPr>
              <a:t>Mistakes in cloud settings (misconfigurations),</a:t>
            </a:r>
          </a:p>
          <a:p>
            <a:pPr indent="-285750">
              <a:buFont typeface="Wingdings" pitchFamily="2" charset="2"/>
              <a:buChar char="§"/>
            </a:pPr>
            <a:r>
              <a:rPr lang="en-US" sz="2000" dirty="0">
                <a:latin typeface="Alexandria" charset="0"/>
              </a:rPr>
              <a:t>Unauthorized access to sensitive customer data.</a:t>
            </a:r>
          </a:p>
          <a:p>
            <a:endParaRPr lang="en-US" sz="2000" dirty="0">
              <a:latin typeface="Alexandria" charset="0"/>
            </a:endParaRPr>
          </a:p>
          <a:p>
            <a:r>
              <a:rPr lang="en-US" sz="2000" dirty="0">
                <a:latin typeface="Alexandria" charset="0"/>
              </a:rPr>
              <a:t>Example:</a:t>
            </a:r>
            <a:br>
              <a:rPr lang="en-US" sz="2000" dirty="0">
                <a:latin typeface="Alexandria" charset="0"/>
              </a:rPr>
            </a:br>
            <a:r>
              <a:rPr lang="en-US" sz="2000" dirty="0">
                <a:latin typeface="Alexandria" charset="0"/>
              </a:rPr>
              <a:t>A mobile banking app stores customer information on Amazon AWS. The bank uses encryption to keep data private and access controls to make sure only authorized employees can see it.</a:t>
            </a:r>
          </a:p>
          <a:p>
            <a:pPr marL="285750" indent="-285750">
              <a:buFont typeface="Arial" panose="020B0604020202020204" pitchFamily="34" charset="0"/>
              <a:buChar char="•"/>
            </a:pPr>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971001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970179"/>
            <a:ext cx="7313757" cy="523220"/>
          </a:xfrm>
          <a:prstGeom prst="rect">
            <a:avLst/>
          </a:prstGeom>
          <a:noFill/>
        </p:spPr>
        <p:txBody>
          <a:bodyPr wrap="square" rtlCol="0">
            <a:spAutoFit/>
          </a:bodyPr>
          <a:lstStyle/>
          <a:p>
            <a:r>
              <a:rPr lang="en-US" sz="2800" b="1" dirty="0">
                <a:latin typeface="Alexandria" charset="0"/>
                <a:cs typeface="Alexandria" charset="0"/>
              </a:rPr>
              <a:t>Cloud Security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046522"/>
            <a:ext cx="10541000" cy="4031873"/>
          </a:xfrm>
          <a:prstGeom prst="rect">
            <a:avLst/>
          </a:prstGeom>
          <a:noFill/>
        </p:spPr>
        <p:txBody>
          <a:bodyPr wrap="square" rtlCol="0">
            <a:spAutoFit/>
          </a:bodyPr>
          <a:lstStyle/>
          <a:p>
            <a:r>
              <a:rPr lang="en-US" sz="2000" b="1" dirty="0">
                <a:latin typeface="Alexandria" charset="0"/>
              </a:rPr>
              <a:t>Shared Responsibility Model:</a:t>
            </a:r>
          </a:p>
          <a:p>
            <a:r>
              <a:rPr lang="en-US" sz="2000" b="1" dirty="0">
                <a:latin typeface="Alexandria" charset="0"/>
              </a:rPr>
              <a:t>-</a:t>
            </a:r>
            <a:r>
              <a:rPr lang="en-US" sz="2000" dirty="0">
                <a:latin typeface="Alexandria" charset="0"/>
              </a:rPr>
              <a:t>Cloud providers secure the underlying infrastructure (datacenters, networks, hardware).</a:t>
            </a:r>
          </a:p>
          <a:p>
            <a:r>
              <a:rPr lang="ar-SA" sz="2000" dirty="0">
                <a:latin typeface="Alexandria" charset="0"/>
              </a:rPr>
              <a:t>-</a:t>
            </a:r>
            <a:r>
              <a:rPr lang="en-US" sz="2000" dirty="0">
                <a:latin typeface="Alexandria" charset="0"/>
              </a:rPr>
              <a:t>Customers are responsible for securing their own data, account settings, user access, and service configurations.</a:t>
            </a:r>
          </a:p>
          <a:p>
            <a:r>
              <a:rPr lang="ar-SA" sz="2000" dirty="0">
                <a:latin typeface="Alexandria" charset="0"/>
              </a:rPr>
              <a:t>-</a:t>
            </a:r>
            <a:r>
              <a:rPr lang="en-US" sz="2000" dirty="0">
                <a:latin typeface="Alexandria" charset="0"/>
              </a:rPr>
              <a:t>Many incidents occur when companies mistakenly assume the provider handles everything.</a:t>
            </a:r>
            <a:endParaRPr lang="ar-SA" sz="2000" b="1" dirty="0">
              <a:latin typeface="Alexandria" charset="0"/>
            </a:endParaRPr>
          </a:p>
          <a:p>
            <a:r>
              <a:rPr lang="en-US" sz="2000" b="1" dirty="0">
                <a:latin typeface="Alexandria" charset="0"/>
              </a:rPr>
              <a:t>Cloud Misconfiguration Examples</a:t>
            </a:r>
          </a:p>
          <a:p>
            <a:pPr marL="285750" indent="-285750">
              <a:buFont typeface="Arial" panose="020B0604020202020204" pitchFamily="34" charset="0"/>
              <a:buChar char="•"/>
            </a:pPr>
            <a:r>
              <a:rPr lang="en-US" sz="2000" dirty="0">
                <a:latin typeface="Alexandria" charset="0"/>
              </a:rPr>
              <a:t>Misconfiguration happens when cloud services (AWS, Azure, GCP) are set up incorrectly, leaving data exposed.</a:t>
            </a:r>
          </a:p>
          <a:p>
            <a:pPr marL="285750" indent="-285750">
              <a:buFont typeface="Arial" panose="020B0604020202020204" pitchFamily="34" charset="0"/>
              <a:buChar char="•"/>
            </a:pPr>
            <a:r>
              <a:rPr lang="en-US" sz="2000" dirty="0">
                <a:latin typeface="Alexandria" charset="0"/>
              </a:rPr>
              <a:t>Common mistakes include leaving databases publicly accessible or failing to enforce strong authentication.</a:t>
            </a:r>
          </a:p>
          <a:p>
            <a:r>
              <a:rPr lang="en-US" sz="2000" dirty="0">
                <a:latin typeface="Alexandria" charset="0"/>
              </a:rPr>
              <a:t>Example: Capital One breach (2019) where AWS firewall rules allowed unauthorized access to customer data.</a:t>
            </a:r>
          </a:p>
          <a:p>
            <a:pPr marL="285750" indent="-285750">
              <a:buFont typeface="Arial" panose="020B0604020202020204" pitchFamily="34" charset="0"/>
              <a:buChar char="•"/>
            </a:pPr>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00240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2278" y="794290"/>
            <a:ext cx="7313757" cy="954107"/>
          </a:xfrm>
          <a:prstGeom prst="rect">
            <a:avLst/>
          </a:prstGeom>
          <a:noFill/>
        </p:spPr>
        <p:txBody>
          <a:bodyPr wrap="square" rtlCol="0">
            <a:spAutoFit/>
          </a:bodyPr>
          <a:lstStyle/>
          <a:p>
            <a:r>
              <a:rPr lang="en-US" sz="2800" b="1" dirty="0">
                <a:latin typeface="Alexandria" charset="0"/>
                <a:cs typeface="Alexandria" charset="0"/>
              </a:rPr>
              <a:t>PCI-DSS (Payment Card Industry Data Security Standard)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293209"/>
          </a:xfrm>
          <a:prstGeom prst="rect">
            <a:avLst/>
          </a:prstGeom>
          <a:noFill/>
        </p:spPr>
        <p:txBody>
          <a:bodyPr wrap="square" rtlCol="0">
            <a:spAutoFit/>
          </a:bodyPr>
          <a:lstStyle/>
          <a:p>
            <a:pPr indent="-285750">
              <a:buFont typeface="Wingdings" pitchFamily="2" charset="2"/>
              <a:buChar char="§"/>
            </a:pPr>
            <a:r>
              <a:rPr lang="en-US" sz="1600" dirty="0">
                <a:latin typeface="Alexandria" charset="0"/>
              </a:rPr>
              <a:t>PCI-DSS is a global security standard created by major credit card companies (Visa, Mastercard, American Express, Discover, JCB).</a:t>
            </a:r>
          </a:p>
          <a:p>
            <a:pPr indent="-285750">
              <a:buFont typeface="Wingdings" pitchFamily="2" charset="2"/>
              <a:buChar char="§"/>
            </a:pPr>
            <a:r>
              <a:rPr lang="en-US" sz="1600" dirty="0">
                <a:latin typeface="Alexandria" charset="0"/>
              </a:rPr>
              <a:t>It sets rules and requirements for how organizations must store, process, and transmit credit card data securely.</a:t>
            </a:r>
          </a:p>
          <a:p>
            <a:r>
              <a:rPr lang="en-US" sz="1600" b="1" dirty="0">
                <a:latin typeface="Alexandria" charset="0"/>
              </a:rPr>
              <a:t>Why it matters</a:t>
            </a:r>
          </a:p>
          <a:p>
            <a:pPr marL="285750" indent="-285750">
              <a:buFont typeface="Arial" panose="020B0604020202020204" pitchFamily="34" charset="0"/>
              <a:buChar char="•"/>
            </a:pPr>
            <a:r>
              <a:rPr lang="en-US" sz="1600" dirty="0">
                <a:latin typeface="Alexandria" charset="0"/>
              </a:rPr>
              <a:t>Prevents credit card fraud and data breaches.</a:t>
            </a:r>
          </a:p>
          <a:p>
            <a:pPr marL="285750" indent="-285750">
              <a:buFont typeface="Arial" panose="020B0604020202020204" pitchFamily="34" charset="0"/>
              <a:buChar char="•"/>
            </a:pPr>
            <a:r>
              <a:rPr lang="en-US" sz="1600" dirty="0">
                <a:latin typeface="Alexandria" charset="0"/>
              </a:rPr>
              <a:t>Builds trust between businesses and customers.</a:t>
            </a:r>
          </a:p>
          <a:p>
            <a:pPr marL="285750" indent="-285750">
              <a:buFont typeface="Arial" panose="020B0604020202020204" pitchFamily="34" charset="0"/>
              <a:buChar char="•"/>
            </a:pPr>
            <a:r>
              <a:rPr lang="en-US" sz="1600" dirty="0">
                <a:latin typeface="Alexandria" charset="0"/>
              </a:rPr>
              <a:t>Non-compliance can lead to fines or losing the ability to process card payments.</a:t>
            </a:r>
          </a:p>
          <a:p>
            <a:r>
              <a:rPr lang="en-US" sz="1600" b="1" dirty="0">
                <a:latin typeface="Alexandria" charset="0"/>
              </a:rPr>
              <a:t>Key requirements </a:t>
            </a:r>
          </a:p>
          <a:p>
            <a:pPr marL="285750" indent="-285750">
              <a:buFont typeface="Arial" panose="020B0604020202020204" pitchFamily="34" charset="0"/>
              <a:buChar char="•"/>
            </a:pPr>
            <a:r>
              <a:rPr lang="en-US" sz="1600" dirty="0">
                <a:latin typeface="Alexandria" charset="0"/>
              </a:rPr>
              <a:t>Encrypt cardholder data — so even if stolen, it’s useless.</a:t>
            </a:r>
          </a:p>
          <a:p>
            <a:pPr marL="285750" indent="-285750">
              <a:buFont typeface="Arial" panose="020B0604020202020204" pitchFamily="34" charset="0"/>
              <a:buChar char="•"/>
            </a:pPr>
            <a:r>
              <a:rPr lang="en-US" sz="1600" dirty="0">
                <a:latin typeface="Alexandria" charset="0"/>
              </a:rPr>
              <a:t>Use firewalls and secure systems to block attacks.</a:t>
            </a:r>
          </a:p>
          <a:p>
            <a:pPr marL="285750" indent="-285750">
              <a:buFont typeface="Arial" panose="020B0604020202020204" pitchFamily="34" charset="0"/>
              <a:buChar char="•"/>
            </a:pPr>
            <a:r>
              <a:rPr lang="en-US" sz="1600" dirty="0">
                <a:latin typeface="Alexandria" charset="0"/>
              </a:rPr>
              <a:t>Control access — only authorized people can see sensitive data.</a:t>
            </a:r>
          </a:p>
          <a:p>
            <a:pPr marL="285750" indent="-285750">
              <a:buFont typeface="Arial" panose="020B0604020202020204" pitchFamily="34" charset="0"/>
              <a:buChar char="•"/>
            </a:pPr>
            <a:r>
              <a:rPr lang="en-US" sz="1600" dirty="0">
                <a:latin typeface="Alexandria" charset="0"/>
              </a:rPr>
              <a:t>Monitor networks for suspicious activity.</a:t>
            </a:r>
          </a:p>
          <a:p>
            <a:pPr marL="285750" indent="-285750">
              <a:buFont typeface="Arial" panose="020B0604020202020204" pitchFamily="34" charset="0"/>
              <a:buChar char="•"/>
            </a:pPr>
            <a:r>
              <a:rPr lang="en-US" sz="1600" dirty="0">
                <a:latin typeface="Alexandria" charset="0"/>
              </a:rPr>
              <a:t>Regular testing of security systems.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8327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970179"/>
            <a:ext cx="7313757" cy="523220"/>
          </a:xfrm>
          <a:prstGeom prst="rect">
            <a:avLst/>
          </a:prstGeom>
          <a:noFill/>
        </p:spPr>
        <p:txBody>
          <a:bodyPr wrap="square" rtlCol="0">
            <a:spAutoFit/>
          </a:bodyPr>
          <a:lstStyle/>
          <a:p>
            <a:r>
              <a:rPr lang="en-US" sz="2800" b="1" dirty="0">
                <a:latin typeface="Alexandria" charset="0"/>
                <a:cs typeface="Alexandria" charset="0"/>
              </a:rPr>
              <a:t>GDPR (General Data Protection Regulation)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492990"/>
          </a:xfrm>
          <a:prstGeom prst="rect">
            <a:avLst/>
          </a:prstGeom>
          <a:noFill/>
        </p:spPr>
        <p:txBody>
          <a:bodyPr wrap="square" rtlCol="0">
            <a:spAutoFit/>
          </a:bodyPr>
          <a:lstStyle/>
          <a:p>
            <a:pPr indent="-285750">
              <a:buFont typeface="Wingdings" pitchFamily="2" charset="2"/>
              <a:buChar char="§"/>
            </a:pPr>
            <a:r>
              <a:rPr lang="en-US" sz="2000" dirty="0">
                <a:latin typeface="Alexandria" charset="0"/>
              </a:rPr>
              <a:t>A European law that protects people’s personal data and privacy.</a:t>
            </a:r>
          </a:p>
          <a:p>
            <a:endParaRPr lang="en-US" sz="2000" dirty="0">
              <a:latin typeface="Alexandria" charset="0"/>
            </a:endParaRPr>
          </a:p>
          <a:p>
            <a:r>
              <a:rPr lang="en-US" sz="2000" dirty="0">
                <a:latin typeface="Alexandria" charset="0"/>
              </a:rPr>
              <a:t>Why it matters: </a:t>
            </a:r>
          </a:p>
          <a:p>
            <a:pPr marL="342900" indent="-342900">
              <a:buFont typeface="Wingdings" pitchFamily="2" charset="2"/>
              <a:buChar char="§"/>
            </a:pPr>
            <a:r>
              <a:rPr lang="en-US" sz="2000" dirty="0">
                <a:latin typeface="Alexandria" charset="0"/>
              </a:rPr>
              <a:t>Companies must handle your data responsibly and notify you if it’s exposed.</a:t>
            </a:r>
          </a:p>
          <a:p>
            <a:endParaRPr lang="en-US" sz="2000" dirty="0">
              <a:latin typeface="Alexandria" charset="0"/>
            </a:endParaRPr>
          </a:p>
          <a:p>
            <a:r>
              <a:rPr lang="en-US" sz="2000" dirty="0">
                <a:latin typeface="Alexandria" charset="0"/>
              </a:rPr>
              <a:t>Example:</a:t>
            </a:r>
          </a:p>
          <a:p>
            <a:r>
              <a:rPr lang="en-US" sz="2000" dirty="0">
                <a:latin typeface="Alexandria" charset="0"/>
              </a:rPr>
              <a:t> If a bank suffers a data breach, it must tell customers within 72 hours.</a:t>
            </a:r>
          </a:p>
          <a:p>
            <a:pPr marL="285750" indent="-285750">
              <a:buFont typeface="Arial" panose="020B0604020202020204" pitchFamily="34" charset="0"/>
              <a:buChar char="•"/>
            </a:pPr>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41982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2800767"/>
          </a:xfrm>
          <a:prstGeom prst="rect">
            <a:avLst/>
          </a:prstGeom>
          <a:noFill/>
        </p:spPr>
        <p:txBody>
          <a:bodyPr wrap="square" rtlCol="0">
            <a:spAutoFit/>
          </a:bodyPr>
          <a:lstStyle/>
          <a:p>
            <a:r>
              <a:rPr lang="en-US" sz="2000" b="1" dirty="0">
                <a:latin typeface="Alexandria" charset="0"/>
              </a:rPr>
              <a:t>AI in Cybersecurity</a:t>
            </a:r>
          </a:p>
          <a:p>
            <a:endParaRPr lang="en-US" sz="2000" b="1" dirty="0">
              <a:latin typeface="Alexandria" charset="0"/>
            </a:endParaRPr>
          </a:p>
          <a:p>
            <a:pPr marL="342900" indent="-342900">
              <a:buFont typeface="Arial" panose="020B0604020202020204" pitchFamily="34" charset="0"/>
              <a:buChar char="•"/>
            </a:pPr>
            <a:r>
              <a:rPr lang="en-US" sz="2000" dirty="0">
                <a:latin typeface="Alexandria" charset="0"/>
              </a:rPr>
              <a:t>Using artificial intelligence (AI) to help computers find and stop cyberattacks.</a:t>
            </a:r>
          </a:p>
          <a:p>
            <a:pPr marL="342900" indent="-342900">
              <a:buFont typeface="Arial" panose="020B0604020202020204" pitchFamily="34" charset="0"/>
              <a:buChar char="•"/>
            </a:pPr>
            <a:r>
              <a:rPr lang="en-US" sz="2000" dirty="0">
                <a:latin typeface="Alexandria" charset="0"/>
              </a:rPr>
              <a:t>AI can scan huge amounts of data and notice patterns that look suspicious (like fraud or hacking).</a:t>
            </a:r>
          </a:p>
          <a:p>
            <a:endParaRPr lang="en-US" sz="2000" dirty="0">
              <a:latin typeface="Alexandria" charset="0"/>
            </a:endParaRPr>
          </a:p>
          <a:p>
            <a:r>
              <a:rPr lang="en-US" sz="2000" dirty="0">
                <a:latin typeface="Alexandria" charset="0"/>
              </a:rPr>
              <a:t>Example: </a:t>
            </a:r>
          </a:p>
          <a:p>
            <a:r>
              <a:rPr lang="en-US" sz="2000" dirty="0">
                <a:latin typeface="Alexandria" charset="0"/>
              </a:rPr>
              <a:t>A credit card company uses AI to spot unusual spending (e.g., $5000 spent in a country the customer never visited) and blocks the transaction.</a:t>
            </a:r>
          </a:p>
          <a:p>
            <a:pPr marL="285750" indent="-285750">
              <a:buFont typeface="Arial" panose="020B0604020202020204" pitchFamily="34" charset="0"/>
              <a:buChar char="•"/>
            </a:pPr>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94635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2800767"/>
          </a:xfrm>
          <a:prstGeom prst="rect">
            <a:avLst/>
          </a:prstGeom>
          <a:noFill/>
        </p:spPr>
        <p:txBody>
          <a:bodyPr wrap="square" rtlCol="0">
            <a:spAutoFit/>
          </a:bodyPr>
          <a:lstStyle/>
          <a:p>
            <a:r>
              <a:rPr lang="en-US" sz="2000" b="1" dirty="0">
                <a:latin typeface="Alexandria" charset="0"/>
              </a:rPr>
              <a:t>Adversarial AI</a:t>
            </a:r>
          </a:p>
          <a:p>
            <a:endParaRPr lang="en-US" sz="2000" b="1" dirty="0">
              <a:latin typeface="Alexandria" charset="0"/>
            </a:endParaRPr>
          </a:p>
          <a:p>
            <a:pPr marL="342900" indent="-342900">
              <a:buFont typeface="Arial" panose="020B0604020202020204" pitchFamily="34" charset="0"/>
              <a:buChar char="•"/>
            </a:pPr>
            <a:r>
              <a:rPr lang="en-US" sz="2000" dirty="0">
                <a:latin typeface="Alexandria" charset="0"/>
              </a:rPr>
              <a:t>Tricks or attacks designed to fool AI systems.</a:t>
            </a:r>
          </a:p>
          <a:p>
            <a:pPr marL="342900" indent="-342900">
              <a:buFont typeface="Arial" panose="020B0604020202020204" pitchFamily="34" charset="0"/>
              <a:buChar char="•"/>
            </a:pPr>
            <a:r>
              <a:rPr lang="en-US" sz="2000" dirty="0">
                <a:latin typeface="Alexandria" charset="0"/>
              </a:rPr>
              <a:t>Hackers change data slightly so that AI makes the wrong decision.</a:t>
            </a:r>
          </a:p>
          <a:p>
            <a:endParaRPr lang="en-US" sz="2000" dirty="0">
              <a:latin typeface="Alexandria" charset="0"/>
            </a:endParaRPr>
          </a:p>
          <a:p>
            <a:r>
              <a:rPr lang="en-US" sz="2000" dirty="0">
                <a:latin typeface="Alexandria" charset="0"/>
              </a:rPr>
              <a:t>Example: </a:t>
            </a:r>
          </a:p>
          <a:p>
            <a:r>
              <a:rPr lang="en-US" sz="2000" dirty="0">
                <a:latin typeface="Alexandria" charset="0"/>
              </a:rPr>
              <a:t>Criminals slightly change the way they make fraudulent transactions so that the bank’s AI fraud detector doesn’t recognize them as suspicious.</a:t>
            </a:r>
          </a:p>
          <a:p>
            <a:pPr marL="285750" indent="-285750">
              <a:buFont typeface="Arial" panose="020B0604020202020204" pitchFamily="34" charset="0"/>
              <a:buChar char="•"/>
            </a:pPr>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450352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2800767"/>
          </a:xfrm>
          <a:prstGeom prst="rect">
            <a:avLst/>
          </a:prstGeom>
          <a:noFill/>
        </p:spPr>
        <p:txBody>
          <a:bodyPr wrap="square" rtlCol="0">
            <a:spAutoFit/>
          </a:bodyPr>
          <a:lstStyle/>
          <a:p>
            <a:r>
              <a:rPr lang="en-US" sz="2000" b="1" dirty="0">
                <a:latin typeface="Alexandria" charset="0"/>
              </a:rPr>
              <a:t>Zero Trust Security</a:t>
            </a:r>
          </a:p>
          <a:p>
            <a:endParaRPr lang="en-US" sz="2000" dirty="0">
              <a:latin typeface="Alexandria" charset="0"/>
            </a:endParaRPr>
          </a:p>
          <a:p>
            <a:pPr marL="342900" indent="-342900">
              <a:buFont typeface="Arial" panose="020B0604020202020204" pitchFamily="34" charset="0"/>
              <a:buChar char="•"/>
            </a:pPr>
            <a:r>
              <a:rPr lang="en-US" sz="2000" dirty="0">
                <a:latin typeface="Alexandria" charset="0"/>
              </a:rPr>
              <a:t>A security model that means “never trust anyone automatically, always check.”</a:t>
            </a:r>
          </a:p>
          <a:p>
            <a:pPr marL="342900" indent="-342900">
              <a:buFont typeface="Arial" panose="020B0604020202020204" pitchFamily="34" charset="0"/>
              <a:buChar char="•"/>
            </a:pPr>
            <a:r>
              <a:rPr lang="en-US" sz="2000" dirty="0">
                <a:latin typeface="Alexandria" charset="0"/>
              </a:rPr>
              <a:t>Every person, device, or app must prove who they are every time they try to connect.</a:t>
            </a:r>
          </a:p>
          <a:p>
            <a:endParaRPr lang="en-US" sz="2000" dirty="0">
              <a:latin typeface="Alexandria" charset="0"/>
            </a:endParaRPr>
          </a:p>
          <a:p>
            <a:r>
              <a:rPr lang="en-US" sz="2000" dirty="0">
                <a:latin typeface="Alexandria" charset="0"/>
              </a:rPr>
              <a:t>Example: </a:t>
            </a:r>
          </a:p>
          <a:p>
            <a:r>
              <a:rPr lang="en-US" sz="2000" dirty="0">
                <a:latin typeface="Alexandria" charset="0"/>
              </a:rPr>
              <a:t>Even employees inside a bank must log in with multi-factor authentication each time they access customer data.</a:t>
            </a:r>
          </a:p>
          <a:p>
            <a:pPr marL="285750" indent="-285750">
              <a:buFont typeface="Arial" panose="020B0604020202020204" pitchFamily="34" charset="0"/>
              <a:buChar char="•"/>
            </a:pPr>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553502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2800767"/>
          </a:xfrm>
          <a:prstGeom prst="rect">
            <a:avLst/>
          </a:prstGeom>
          <a:noFill/>
        </p:spPr>
        <p:txBody>
          <a:bodyPr wrap="square" rtlCol="0">
            <a:spAutoFit/>
          </a:bodyPr>
          <a:lstStyle/>
          <a:p>
            <a:r>
              <a:rPr lang="en-US" sz="2000" b="1" dirty="0">
                <a:latin typeface="Alexandria" charset="0"/>
              </a:rPr>
              <a:t>Quantum-Safe Cryptography</a:t>
            </a:r>
          </a:p>
          <a:p>
            <a:endParaRPr lang="en-US" sz="2000" dirty="0">
              <a:latin typeface="Alexandria" charset="0"/>
            </a:endParaRPr>
          </a:p>
          <a:p>
            <a:r>
              <a:rPr lang="en-US" sz="2000" dirty="0">
                <a:latin typeface="Alexandria" charset="0"/>
              </a:rPr>
              <a:t>Encryption methods designed to resist attacks from quantum computers.</a:t>
            </a:r>
          </a:p>
          <a:p>
            <a:r>
              <a:rPr lang="en-US" sz="2000" dirty="0">
                <a:latin typeface="Alexandria" charset="0"/>
              </a:rPr>
              <a:t>Normal encryption (like RSA) could be broken by future quantum computers, so new methods are being developed.</a:t>
            </a:r>
          </a:p>
          <a:p>
            <a:endParaRPr lang="en-US" sz="2000" dirty="0">
              <a:latin typeface="Alexandria" charset="0"/>
            </a:endParaRPr>
          </a:p>
          <a:p>
            <a:r>
              <a:rPr lang="en-US" sz="2000" dirty="0">
                <a:latin typeface="Alexandria" charset="0"/>
              </a:rPr>
              <a:t>Example: </a:t>
            </a:r>
          </a:p>
          <a:p>
            <a:r>
              <a:rPr lang="en-US" sz="2000" dirty="0">
                <a:latin typeface="Alexandria" charset="0"/>
              </a:rPr>
              <a:t>A global bank starts testing quantum-safe algorithms to protect international payment systems.</a:t>
            </a:r>
          </a:p>
          <a:p>
            <a:pPr marL="285750" indent="-285750">
              <a:buFont typeface="Arial" panose="020B0604020202020204" pitchFamily="34" charset="0"/>
              <a:buChar char="•"/>
            </a:pPr>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52120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2800767"/>
          </a:xfrm>
          <a:prstGeom prst="rect">
            <a:avLst/>
          </a:prstGeom>
          <a:noFill/>
        </p:spPr>
        <p:txBody>
          <a:bodyPr wrap="square" rtlCol="0">
            <a:spAutoFit/>
          </a:bodyPr>
          <a:lstStyle/>
          <a:p>
            <a:r>
              <a:rPr lang="en-US" sz="2000" b="1" dirty="0">
                <a:latin typeface="Alexandria" charset="0"/>
              </a:rPr>
              <a:t>Cyber Resilience</a:t>
            </a:r>
          </a:p>
          <a:p>
            <a:endParaRPr lang="en-US" sz="2000" dirty="0">
              <a:latin typeface="Alexandria" charset="0"/>
            </a:endParaRPr>
          </a:p>
          <a:p>
            <a:pPr marL="342900" indent="-342900">
              <a:buFont typeface="Arial" panose="020B0604020202020204" pitchFamily="34" charset="0"/>
              <a:buChar char="•"/>
            </a:pPr>
            <a:r>
              <a:rPr lang="en-US" sz="2000" dirty="0">
                <a:latin typeface="Alexandria" charset="0"/>
              </a:rPr>
              <a:t>The ability of a company to keep working even during or after a cyberattack.</a:t>
            </a:r>
          </a:p>
          <a:p>
            <a:pPr marL="342900" indent="-342900">
              <a:buFont typeface="Arial" panose="020B0604020202020204" pitchFamily="34" charset="0"/>
              <a:buChar char="•"/>
            </a:pPr>
            <a:r>
              <a:rPr lang="en-US" sz="2000" dirty="0">
                <a:latin typeface="Alexandria" charset="0"/>
              </a:rPr>
              <a:t>Focuses on preparation, backup systems, and recovery plans.</a:t>
            </a:r>
          </a:p>
          <a:p>
            <a:endParaRPr lang="en-US" sz="2000" dirty="0">
              <a:latin typeface="Alexandria" charset="0"/>
            </a:endParaRPr>
          </a:p>
          <a:p>
            <a:r>
              <a:rPr lang="en-US" sz="2000" dirty="0">
                <a:latin typeface="Alexandria" charset="0"/>
              </a:rPr>
              <a:t>Example:</a:t>
            </a:r>
          </a:p>
          <a:p>
            <a:r>
              <a:rPr lang="en-US" sz="2000" dirty="0">
                <a:latin typeface="Alexandria" charset="0"/>
              </a:rPr>
              <a:t>If a fintech payment app is hit by ransomware, it switches to backup servers and continues serving customers while recovering.</a:t>
            </a:r>
          </a:p>
          <a:p>
            <a:pPr marL="285750" indent="-285750">
              <a:buFont typeface="Arial" panose="020B0604020202020204" pitchFamily="34" charset="0"/>
              <a:buChar char="•"/>
            </a:pPr>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66820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2492990"/>
          </a:xfrm>
          <a:prstGeom prst="rect">
            <a:avLst/>
          </a:prstGeom>
          <a:noFill/>
        </p:spPr>
        <p:txBody>
          <a:bodyPr wrap="square" rtlCol="0">
            <a:spAutoFit/>
          </a:bodyPr>
          <a:lstStyle/>
          <a:p>
            <a:r>
              <a:rPr lang="en-US" sz="2000" b="1" dirty="0">
                <a:latin typeface="Alexandria" charset="0"/>
              </a:rPr>
              <a:t>Ethical Hacking</a:t>
            </a:r>
          </a:p>
          <a:p>
            <a:endParaRPr lang="en-US" sz="2000" dirty="0">
              <a:latin typeface="Alexandria" charset="0"/>
            </a:endParaRPr>
          </a:p>
          <a:p>
            <a:r>
              <a:rPr lang="en-US" sz="2000" dirty="0">
                <a:latin typeface="Alexandria" charset="0"/>
              </a:rPr>
              <a:t>Authorized hacking by security experts (often called “white hats”) to find weaknesses.</a:t>
            </a:r>
          </a:p>
          <a:p>
            <a:r>
              <a:rPr lang="en-US" sz="2000" dirty="0">
                <a:latin typeface="Alexandria" charset="0"/>
              </a:rPr>
              <a:t>They attack the system in a safe way to help fix problems before real criminals exploit them.</a:t>
            </a:r>
          </a:p>
          <a:p>
            <a:endParaRPr lang="en-US" sz="2000" dirty="0">
              <a:latin typeface="Alexandria" charset="0"/>
            </a:endParaRPr>
          </a:p>
          <a:p>
            <a:r>
              <a:rPr lang="en-US" sz="2000" dirty="0">
                <a:latin typeface="Alexandria" charset="0"/>
              </a:rPr>
              <a:t>Example: </a:t>
            </a:r>
          </a:p>
          <a:p>
            <a:r>
              <a:rPr lang="en-US" sz="2000" dirty="0">
                <a:latin typeface="Alexandria" charset="0"/>
              </a:rPr>
              <a:t>A digital wallet company hires ethical hackers to test its mobile app and patch security flaws.</a:t>
            </a:r>
          </a:p>
          <a:p>
            <a:pPr marL="285750" indent="-285750">
              <a:buFont typeface="Arial" panose="020B0604020202020204" pitchFamily="34" charset="0"/>
              <a:buChar char="•"/>
            </a:pPr>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203664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3108543"/>
          </a:xfrm>
          <a:prstGeom prst="rect">
            <a:avLst/>
          </a:prstGeom>
          <a:noFill/>
        </p:spPr>
        <p:txBody>
          <a:bodyPr wrap="square" rtlCol="0">
            <a:spAutoFit/>
          </a:bodyPr>
          <a:lstStyle/>
          <a:p>
            <a:r>
              <a:rPr lang="en-US" sz="2000" b="1" dirty="0">
                <a:latin typeface="Alexandria" charset="0"/>
              </a:rPr>
              <a:t>Privacy vs Transparency</a:t>
            </a:r>
          </a:p>
          <a:p>
            <a:endParaRPr lang="en-US" sz="2000" dirty="0">
              <a:latin typeface="Alexandria" charset="0"/>
            </a:endParaRPr>
          </a:p>
          <a:p>
            <a:pPr marL="342900" indent="-342900">
              <a:buFont typeface="Arial" panose="020B0604020202020204" pitchFamily="34" charset="0"/>
              <a:buChar char="•"/>
            </a:pPr>
            <a:r>
              <a:rPr lang="en-US" sz="2000" dirty="0">
                <a:latin typeface="Alexandria" charset="0"/>
              </a:rPr>
              <a:t>The balance between protecting personal data (privacy) and giving regulators enough access to prevent fraud (transparency).</a:t>
            </a:r>
          </a:p>
          <a:p>
            <a:pPr marL="342900" indent="-342900">
              <a:buFont typeface="Arial" panose="020B0604020202020204" pitchFamily="34" charset="0"/>
              <a:buChar char="•"/>
            </a:pPr>
            <a:r>
              <a:rPr lang="en-US" sz="2000" dirty="0">
                <a:latin typeface="Alexandria" charset="0"/>
              </a:rPr>
              <a:t>Too much privacy can hide crime, but too much transparency can hurt customer trust.</a:t>
            </a:r>
          </a:p>
          <a:p>
            <a:endParaRPr lang="en-US" sz="2000" dirty="0">
              <a:latin typeface="Alexandria" charset="0"/>
            </a:endParaRPr>
          </a:p>
          <a:p>
            <a:r>
              <a:rPr lang="en-US" sz="2000" dirty="0">
                <a:latin typeface="Alexandria" charset="0"/>
              </a:rPr>
              <a:t>Example: </a:t>
            </a:r>
          </a:p>
          <a:p>
            <a:r>
              <a:rPr lang="en-US" sz="2000" dirty="0">
                <a:latin typeface="Alexandria" charset="0"/>
              </a:rPr>
              <a:t>Banks must share suspicious transaction data with regulators (AML rules) but still protect customers’ personal details under GDPR.</a:t>
            </a:r>
          </a:p>
          <a:p>
            <a:pPr marL="285750" indent="-285750">
              <a:buFont typeface="Arial" panose="020B0604020202020204" pitchFamily="34" charset="0"/>
              <a:buChar char="•"/>
            </a:pPr>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42104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3108543"/>
          </a:xfrm>
          <a:prstGeom prst="rect">
            <a:avLst/>
          </a:prstGeom>
          <a:noFill/>
        </p:spPr>
        <p:txBody>
          <a:bodyPr wrap="square" rtlCol="0">
            <a:spAutoFit/>
          </a:bodyPr>
          <a:lstStyle/>
          <a:p>
            <a:r>
              <a:rPr lang="en-US" sz="2000" b="1" dirty="0">
                <a:latin typeface="Alexandria" charset="0"/>
              </a:rPr>
              <a:t>Privacy vs Transparency</a:t>
            </a:r>
          </a:p>
          <a:p>
            <a:endParaRPr lang="en-US" sz="2000" dirty="0">
              <a:latin typeface="Alexandria" charset="0"/>
            </a:endParaRPr>
          </a:p>
          <a:p>
            <a:pPr marL="342900" indent="-342900">
              <a:buFont typeface="Arial" panose="020B0604020202020204" pitchFamily="34" charset="0"/>
              <a:buChar char="•"/>
            </a:pPr>
            <a:r>
              <a:rPr lang="en-US" sz="2000" dirty="0">
                <a:latin typeface="Alexandria" charset="0"/>
              </a:rPr>
              <a:t>The balance between protecting personal data (privacy) and giving regulators enough access to prevent fraud (transparency).</a:t>
            </a:r>
          </a:p>
          <a:p>
            <a:pPr marL="342900" indent="-342900">
              <a:buFont typeface="Arial" panose="020B0604020202020204" pitchFamily="34" charset="0"/>
              <a:buChar char="•"/>
            </a:pPr>
            <a:r>
              <a:rPr lang="en-US" sz="2000" dirty="0">
                <a:latin typeface="Alexandria" charset="0"/>
              </a:rPr>
              <a:t>Too much privacy can hide crime, but too much transparency can hurt customer trust.</a:t>
            </a:r>
          </a:p>
          <a:p>
            <a:endParaRPr lang="en-US" sz="2000" dirty="0">
              <a:latin typeface="Alexandria" charset="0"/>
            </a:endParaRPr>
          </a:p>
          <a:p>
            <a:r>
              <a:rPr lang="en-US" sz="2000" dirty="0">
                <a:latin typeface="Alexandria" charset="0"/>
              </a:rPr>
              <a:t>Example: </a:t>
            </a:r>
          </a:p>
          <a:p>
            <a:r>
              <a:rPr lang="en-US" sz="2000" dirty="0">
                <a:latin typeface="Alexandria" charset="0"/>
              </a:rPr>
              <a:t>Banks must share suspicious transaction data with regulators (AML rules) but still protect customers’ personal details under GDPR.</a:t>
            </a:r>
          </a:p>
          <a:p>
            <a:pPr marL="285750" indent="-285750">
              <a:buFont typeface="Arial" panose="020B0604020202020204" pitchFamily="34" charset="0"/>
              <a:buChar char="•"/>
            </a:pPr>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008602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4031873"/>
          </a:xfrm>
          <a:prstGeom prst="rect">
            <a:avLst/>
          </a:prstGeom>
          <a:noFill/>
        </p:spPr>
        <p:txBody>
          <a:bodyPr wrap="square" rtlCol="0">
            <a:spAutoFit/>
          </a:bodyPr>
          <a:lstStyle/>
          <a:p>
            <a:r>
              <a:rPr lang="en-US" sz="2000" b="1" dirty="0">
                <a:latin typeface="Alexandria" charset="0"/>
              </a:rPr>
              <a:t>Privacy vs Transparency</a:t>
            </a:r>
          </a:p>
          <a:p>
            <a:endParaRPr lang="en-US" sz="2000" dirty="0">
              <a:latin typeface="Alexandria" charset="0"/>
            </a:endParaRPr>
          </a:p>
          <a:p>
            <a:pPr marL="342900" indent="-342900">
              <a:buFont typeface="Wingdings" pitchFamily="2" charset="2"/>
              <a:buChar char="§"/>
            </a:pPr>
            <a:r>
              <a:rPr lang="en-US" sz="2000" dirty="0">
                <a:latin typeface="Alexandria" charset="0"/>
              </a:rPr>
              <a:t>Regulator: is an official authority or government body that makes and enforces rules in a specific industry.</a:t>
            </a:r>
          </a:p>
          <a:p>
            <a:r>
              <a:rPr lang="en-US" sz="2000" dirty="0">
                <a:latin typeface="Alexandria" charset="0"/>
              </a:rPr>
              <a:t>In cybersecurity/fintech: Regulators create rules to make sure banks, fintech companies, and payment providers protect customer data and prevent fraud.</a:t>
            </a:r>
          </a:p>
          <a:p>
            <a:endParaRPr lang="en-US" sz="2000" dirty="0">
              <a:latin typeface="Alexandria" charset="0"/>
            </a:endParaRPr>
          </a:p>
          <a:p>
            <a:pPr marL="342900" indent="-342900">
              <a:buFont typeface="Wingdings" pitchFamily="2" charset="2"/>
              <a:buChar char="§"/>
            </a:pPr>
            <a:r>
              <a:rPr lang="en-US" sz="2000" dirty="0">
                <a:latin typeface="Alexandria" charset="0"/>
              </a:rPr>
              <a:t>AML = Anti-Money Laundering – laws and practices that stop criminals from hiding illegal money by passing it through banks or fintech platforms.</a:t>
            </a:r>
          </a:p>
          <a:p>
            <a:r>
              <a:rPr lang="en-US" sz="2000" dirty="0">
                <a:latin typeface="Alexandria" charset="0"/>
              </a:rPr>
              <a:t>Criminals try to “clean” stolen or illegal money by moving it through financial systems to make it look legal. AML rules require companies to check transactions for suspicious activity.</a:t>
            </a:r>
          </a:p>
          <a:p>
            <a:endParaRPr lang="en-US" sz="2000" dirty="0">
              <a:latin typeface="Alexandria" charset="0"/>
            </a:endParaRPr>
          </a:p>
          <a:p>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79797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4031873"/>
          </a:xfrm>
          <a:prstGeom prst="rect">
            <a:avLst/>
          </a:prstGeom>
          <a:noFill/>
        </p:spPr>
        <p:txBody>
          <a:bodyPr wrap="square" rtlCol="0">
            <a:spAutoFit/>
          </a:bodyPr>
          <a:lstStyle/>
          <a:p>
            <a:r>
              <a:rPr lang="en-US" sz="2000" b="1" dirty="0">
                <a:latin typeface="Alexandria" charset="0"/>
              </a:rPr>
              <a:t>Privacy vs Transparency</a:t>
            </a:r>
          </a:p>
          <a:p>
            <a:endParaRPr lang="en-US" sz="2000" dirty="0">
              <a:latin typeface="Alexandria" charset="0"/>
            </a:endParaRPr>
          </a:p>
          <a:p>
            <a:pPr marL="342900" indent="-342900">
              <a:buFont typeface="Wingdings" pitchFamily="2" charset="2"/>
              <a:buChar char="§"/>
            </a:pPr>
            <a:r>
              <a:rPr lang="en-US" sz="2000" dirty="0">
                <a:latin typeface="Alexandria" charset="0"/>
              </a:rPr>
              <a:t>Regulator: is an official authority or government body that makes and enforces rules in a specific industry.</a:t>
            </a:r>
          </a:p>
          <a:p>
            <a:r>
              <a:rPr lang="en-US" sz="2000" dirty="0">
                <a:latin typeface="Alexandria" charset="0"/>
              </a:rPr>
              <a:t>In cybersecurity/fintech: Regulators create rules to make sure banks, fintech companies, and payment providers protect customer data and prevent fraud.</a:t>
            </a:r>
          </a:p>
          <a:p>
            <a:endParaRPr lang="en-US" sz="2000" dirty="0">
              <a:latin typeface="Alexandria" charset="0"/>
            </a:endParaRPr>
          </a:p>
          <a:p>
            <a:pPr marL="342900" indent="-342900">
              <a:buFont typeface="Wingdings" pitchFamily="2" charset="2"/>
              <a:buChar char="§"/>
            </a:pPr>
            <a:r>
              <a:rPr lang="en-US" sz="2000" dirty="0">
                <a:latin typeface="Alexandria" charset="0"/>
              </a:rPr>
              <a:t>AML = Anti-Money Laundering – laws and practices that stop criminals from hiding illegal money by passing it through banks or fintech platforms.</a:t>
            </a:r>
          </a:p>
          <a:p>
            <a:r>
              <a:rPr lang="en-US" sz="2000" dirty="0">
                <a:latin typeface="Alexandria" charset="0"/>
              </a:rPr>
              <a:t>Criminals try to “clean” stolen or illegal money by moving it through financial systems to make it look legal. AML rules require companies to check transactions for suspicious activity.</a:t>
            </a:r>
          </a:p>
          <a:p>
            <a:endParaRPr lang="en-US" sz="2000" dirty="0">
              <a:latin typeface="Alexandria" charset="0"/>
            </a:endParaRPr>
          </a:p>
          <a:p>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187076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6765" y="715932"/>
            <a:ext cx="8400368" cy="1077218"/>
          </a:xfrm>
          <a:prstGeom prst="rect">
            <a:avLst/>
          </a:prstGeom>
          <a:noFill/>
        </p:spPr>
        <p:txBody>
          <a:bodyPr wrap="square" rtlCol="0">
            <a:spAutoFit/>
          </a:bodyPr>
          <a:lstStyle/>
          <a:p>
            <a:r>
              <a:rPr lang="en-US" sz="3200" dirty="0">
                <a:latin typeface="Alexandria" charset="0"/>
                <a:cs typeface="Alexandria" charset="0"/>
              </a:rPr>
              <a:t>Applying what we learned</a:t>
            </a:r>
            <a:br>
              <a:rPr lang="en-US" sz="3200" dirty="0">
                <a:latin typeface="Alexandria" charset="0"/>
                <a:cs typeface="Alexandria" charset="0"/>
              </a:rPr>
            </a:br>
            <a:r>
              <a:rPr lang="en-US" sz="3200" dirty="0">
                <a:latin typeface="Alexandria" charset="0"/>
                <a:cs typeface="Alexandria" charset="0"/>
              </a:rPr>
              <a:t>Simulation: Bank Fraud Case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2185214"/>
          </a:xfrm>
          <a:prstGeom prst="rect">
            <a:avLst/>
          </a:prstGeom>
          <a:noFill/>
        </p:spPr>
        <p:txBody>
          <a:bodyPr wrap="square" rtlCol="0">
            <a:spAutoFit/>
          </a:bodyPr>
          <a:lstStyle/>
          <a:p>
            <a:r>
              <a:rPr lang="en-US" sz="2000" b="1" dirty="0">
                <a:latin typeface="Alexandria" charset="0"/>
              </a:rPr>
              <a:t>Scenario: </a:t>
            </a:r>
            <a:r>
              <a:rPr lang="en-US" sz="2000" dirty="0">
                <a:latin typeface="Alexandria" charset="0"/>
              </a:rPr>
              <a:t>You are a bank employee in the cybersecurity team notices unusual activity:</a:t>
            </a:r>
          </a:p>
          <a:p>
            <a:r>
              <a:rPr lang="en-US" sz="2000" dirty="0">
                <a:latin typeface="Alexandria" charset="0"/>
              </a:rPr>
              <a:t>	- A customer usually makes small daily transactions.</a:t>
            </a:r>
          </a:p>
          <a:p>
            <a:r>
              <a:rPr lang="en-US" sz="2000" dirty="0">
                <a:latin typeface="Alexandria" charset="0"/>
              </a:rPr>
              <a:t>	- Suddenly, there’s a transfer request of $50,000 to an overseas account at 2 AM.</a:t>
            </a:r>
          </a:p>
          <a:p>
            <a:endParaRPr lang="en-US" sz="2000" b="1" dirty="0">
              <a:latin typeface="Alexandria" charset="0"/>
            </a:endParaRPr>
          </a:p>
          <a:p>
            <a:r>
              <a:rPr lang="en-US" sz="2000" b="1" dirty="0">
                <a:latin typeface="Alexandria" charset="0"/>
              </a:rPr>
              <a:t>Task: </a:t>
            </a:r>
            <a:r>
              <a:rPr lang="en-US" sz="2000" dirty="0">
                <a:latin typeface="Alexandria" charset="0"/>
              </a:rPr>
              <a:t>Is this fraud or legitimate? What steps would you take?</a:t>
            </a:r>
          </a:p>
          <a:p>
            <a:endParaRPr lang="en-US" sz="2000" b="1" dirty="0">
              <a:latin typeface="Alexandria" charset="0"/>
            </a:endParaRPr>
          </a:p>
          <a:p>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40132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6765" y="715932"/>
            <a:ext cx="8400368" cy="584775"/>
          </a:xfrm>
          <a:prstGeom prst="rect">
            <a:avLst/>
          </a:prstGeom>
          <a:noFill/>
        </p:spPr>
        <p:txBody>
          <a:bodyPr wrap="square" rtlCol="0">
            <a:spAutoFit/>
          </a:bodyPr>
          <a:lstStyle/>
          <a:p>
            <a:r>
              <a:rPr lang="en-US" sz="3200" dirty="0">
                <a:latin typeface="Alexandria" charset="0"/>
                <a:cs typeface="Alexandria" charset="0"/>
              </a:rPr>
              <a:t>Simulation: Bank Fraud Case (Solution)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000139"/>
            <a:ext cx="10541000" cy="4031873"/>
          </a:xfrm>
          <a:prstGeom prst="rect">
            <a:avLst/>
          </a:prstGeom>
          <a:noFill/>
        </p:spPr>
        <p:txBody>
          <a:bodyPr wrap="square" rtlCol="0">
            <a:spAutoFit/>
          </a:bodyPr>
          <a:lstStyle/>
          <a:p>
            <a:r>
              <a:rPr lang="en-US" sz="2000" b="1" dirty="0">
                <a:latin typeface="Alexandria" charset="0"/>
              </a:rPr>
              <a:t>Answer:</a:t>
            </a:r>
            <a:br>
              <a:rPr lang="en-US" sz="2000" b="1" dirty="0">
                <a:latin typeface="Alexandria" charset="0"/>
              </a:rPr>
            </a:br>
            <a:r>
              <a:rPr lang="en-US" sz="2000" dirty="0">
                <a:latin typeface="Alexandria" charset="0"/>
              </a:rPr>
              <a:t>This is most likely fraud due to the unusual pattern.</a:t>
            </a:r>
            <a:br>
              <a:rPr lang="en-US" sz="2000" dirty="0">
                <a:latin typeface="Alexandria" charset="0"/>
              </a:rPr>
            </a:br>
            <a:endParaRPr lang="en-US" sz="2000" dirty="0">
              <a:latin typeface="Alexandria" charset="0"/>
            </a:endParaRPr>
          </a:p>
          <a:p>
            <a:r>
              <a:rPr lang="en-US" sz="2000" dirty="0">
                <a:latin typeface="Alexandria" charset="0"/>
              </a:rPr>
              <a:t>Steps to take:</a:t>
            </a:r>
          </a:p>
          <a:p>
            <a:pPr marL="342900" indent="-342900">
              <a:buFont typeface="Arial" panose="020B0604020202020204" pitchFamily="34" charset="0"/>
              <a:buChar char="•"/>
            </a:pPr>
            <a:r>
              <a:rPr lang="en-US" sz="2000" dirty="0">
                <a:latin typeface="Alexandria" charset="0"/>
              </a:rPr>
              <a:t>Compare with past customer behavior.</a:t>
            </a:r>
          </a:p>
          <a:p>
            <a:pPr marL="342900" indent="-342900">
              <a:buFont typeface="Arial" panose="020B0604020202020204" pitchFamily="34" charset="0"/>
              <a:buChar char="•"/>
            </a:pPr>
            <a:r>
              <a:rPr lang="en-US" sz="2000" dirty="0">
                <a:latin typeface="Alexandria" charset="0"/>
              </a:rPr>
              <a:t>Temporarily flag or hold the transaction.</a:t>
            </a:r>
          </a:p>
          <a:p>
            <a:pPr marL="342900" indent="-342900">
              <a:buFont typeface="Arial" panose="020B0604020202020204" pitchFamily="34" charset="0"/>
              <a:buChar char="•"/>
            </a:pPr>
            <a:r>
              <a:rPr lang="en-US" sz="2000" dirty="0">
                <a:latin typeface="Alexandria" charset="0"/>
              </a:rPr>
              <a:t>Contact the customer for verification.</a:t>
            </a:r>
          </a:p>
          <a:p>
            <a:pPr marL="342900" indent="-342900">
              <a:buFont typeface="Arial" panose="020B0604020202020204" pitchFamily="34" charset="0"/>
              <a:buChar char="•"/>
            </a:pPr>
            <a:r>
              <a:rPr lang="en-US" sz="2000" dirty="0">
                <a:latin typeface="Alexandria" charset="0"/>
              </a:rPr>
              <a:t>Document the incident and escalate if needed.</a:t>
            </a:r>
          </a:p>
          <a:p>
            <a:pPr marL="342900" indent="-342900">
              <a:buFont typeface="Arial" panose="020B0604020202020204" pitchFamily="34" charset="0"/>
              <a:buChar char="•"/>
            </a:pPr>
            <a:r>
              <a:rPr lang="en-US" sz="2000" dirty="0">
                <a:latin typeface="Alexandria" charset="0"/>
              </a:rPr>
              <a:t>Strengthen monitoring on the account.</a:t>
            </a:r>
          </a:p>
          <a:p>
            <a:endParaRPr lang="en-US" sz="1600" dirty="0">
              <a:latin typeface="Alexandria" charset="0"/>
            </a:endParaRPr>
          </a:p>
          <a:p>
            <a:r>
              <a:rPr lang="en-US" sz="2000" dirty="0">
                <a:latin typeface="Alexandria" charset="0"/>
              </a:rPr>
              <a:t>So, the most likely case is that this is a fraud attempt, because the sudden and significant change in financial behavior is a strong risk indicator. However, we cannot make a final judgment until we verify with the customer.</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397934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Recap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4031873"/>
          </a:xfrm>
          <a:prstGeom prst="rect">
            <a:avLst/>
          </a:prstGeom>
          <a:noFill/>
        </p:spPr>
        <p:txBody>
          <a:bodyPr wrap="square" rtlCol="0">
            <a:spAutoFit/>
          </a:bodyPr>
          <a:lstStyle/>
          <a:p>
            <a:r>
              <a:rPr lang="en-US" sz="2000" dirty="0"/>
              <a:t>In this lecture, we learned:</a:t>
            </a:r>
          </a:p>
          <a:p>
            <a:pPr marL="342900" indent="-342900">
              <a:buFont typeface="Arial" panose="020B0604020202020204" pitchFamily="34" charset="0"/>
              <a:buChar char="•"/>
            </a:pPr>
            <a:r>
              <a:rPr lang="en-US" sz="2000" dirty="0"/>
              <a:t>Cybersecurity protects individuals and organizations from financial loss, reputational damage, and repeat attacks.</a:t>
            </a:r>
          </a:p>
          <a:p>
            <a:pPr marL="342900" indent="-342900">
              <a:buFont typeface="Arial" panose="020B0604020202020204" pitchFamily="34" charset="0"/>
              <a:buChar char="•"/>
            </a:pPr>
            <a:r>
              <a:rPr lang="en-US" sz="2000" dirty="0"/>
              <a:t>The </a:t>
            </a:r>
            <a:r>
              <a:rPr lang="en-US" sz="2000" b="1" dirty="0"/>
              <a:t>CIA triad</a:t>
            </a:r>
            <a:r>
              <a:rPr lang="en-US" sz="2000" dirty="0"/>
              <a:t> (Confidentiality, Integrity, Availability) forms the foundation of secure systems.</a:t>
            </a:r>
          </a:p>
          <a:p>
            <a:pPr marL="342900" indent="-342900">
              <a:buFont typeface="Arial" panose="020B0604020202020204" pitchFamily="34" charset="0"/>
              <a:buChar char="•"/>
            </a:pPr>
            <a:r>
              <a:rPr lang="en-US" sz="2000" dirty="0"/>
              <a:t>Major </a:t>
            </a:r>
            <a:r>
              <a:rPr lang="en-US" sz="2000" b="1" dirty="0"/>
              <a:t>cyber threats</a:t>
            </a:r>
            <a:r>
              <a:rPr lang="en-US" sz="2000" dirty="0"/>
              <a:t> include phishing, malware, ransomware, botnets, DDoS, insider threats.</a:t>
            </a:r>
          </a:p>
          <a:p>
            <a:pPr marL="342900" indent="-342900">
              <a:buFont typeface="Arial" panose="020B0604020202020204" pitchFamily="34" charset="0"/>
              <a:buChar char="•"/>
            </a:pPr>
            <a:r>
              <a:rPr lang="en-US" sz="2000" dirty="0"/>
              <a:t>Protection requires both </a:t>
            </a:r>
            <a:r>
              <a:rPr lang="en-US" sz="2000" b="1" dirty="0"/>
              <a:t>individual measures</a:t>
            </a:r>
            <a:r>
              <a:rPr lang="en-US" sz="2000" dirty="0"/>
              <a:t> and </a:t>
            </a:r>
            <a:r>
              <a:rPr lang="en-US" sz="2000" b="1" dirty="0"/>
              <a:t>organizational measures.</a:t>
            </a:r>
            <a:endParaRPr lang="en-US" sz="2000" dirty="0"/>
          </a:p>
          <a:p>
            <a:pPr marL="342900" indent="-342900">
              <a:buFont typeface="Arial" panose="020B0604020202020204" pitchFamily="34" charset="0"/>
              <a:buChar char="•"/>
            </a:pPr>
            <a:r>
              <a:rPr lang="en-US" sz="2000" b="1" dirty="0"/>
              <a:t>Regulators</a:t>
            </a:r>
            <a:r>
              <a:rPr lang="en-US" sz="2000" dirty="0"/>
              <a:t> enforce compliance frameworks like PCI-DSS, GDPR to secure the fintech sector.</a:t>
            </a:r>
          </a:p>
          <a:p>
            <a:pPr marL="342900" indent="-342900">
              <a:buFont typeface="Arial" panose="020B0604020202020204" pitchFamily="34" charset="0"/>
              <a:buChar char="•"/>
            </a:pPr>
            <a:r>
              <a:rPr lang="en-US" sz="2000" dirty="0"/>
              <a:t>Core technologies such as </a:t>
            </a:r>
            <a:r>
              <a:rPr lang="en-US" sz="2000" b="1" dirty="0"/>
              <a:t>cryptography, cloud security, and digital forensics</a:t>
            </a:r>
            <a:r>
              <a:rPr lang="en-US" sz="2000" dirty="0"/>
              <a:t> safeguard data and enable investigations.</a:t>
            </a:r>
          </a:p>
          <a:p>
            <a:pPr marL="342900" indent="-342900">
              <a:buFont typeface="Arial" panose="020B0604020202020204" pitchFamily="34" charset="0"/>
              <a:buChar char="•"/>
            </a:pPr>
            <a:r>
              <a:rPr lang="en-US" sz="2000" dirty="0"/>
              <a:t>New challenges are emerging: such as </a:t>
            </a:r>
            <a:r>
              <a:rPr lang="en-US" sz="2000" b="1" dirty="0"/>
              <a:t>AI (defensive and adversarial), zero trust, and quantum-safe cryptography.</a:t>
            </a:r>
            <a:endParaRPr lang="en-US" sz="2000" dirty="0"/>
          </a:p>
          <a:p>
            <a:endParaRPr lang="en-US" sz="2000" dirty="0">
              <a:latin typeface="Alexandria" charset="0"/>
            </a:endParaRPr>
          </a:p>
          <a:p>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441705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References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3416320"/>
          </a:xfrm>
          <a:prstGeom prst="rect">
            <a:avLst/>
          </a:prstGeom>
          <a:noFill/>
        </p:spPr>
        <p:txBody>
          <a:bodyPr wrap="square" rtlCol="0">
            <a:spAutoFit/>
          </a:bodyPr>
          <a:lstStyle/>
          <a:p>
            <a:pPr marL="342900" indent="-342900">
              <a:buFont typeface="Arial" panose="020B0604020202020204" pitchFamily="34" charset="0"/>
              <a:buChar char="•"/>
            </a:pPr>
            <a:r>
              <a:rPr lang="en-US" sz="2000" dirty="0"/>
              <a:t>Stallings, W. (2014). Foundations of Security: Principles and Practice. Pearson.</a:t>
            </a:r>
          </a:p>
          <a:p>
            <a:pPr marL="342900" indent="-342900">
              <a:buFont typeface="Arial" panose="020B0604020202020204" pitchFamily="34" charset="0"/>
              <a:buChar char="•"/>
            </a:pPr>
            <a:r>
              <a:rPr lang="en-US" sz="2000" dirty="0" err="1"/>
              <a:t>Paar</a:t>
            </a:r>
            <a:r>
              <a:rPr lang="en-US" sz="2000" dirty="0"/>
              <a:t>, C., &amp; </a:t>
            </a:r>
            <a:r>
              <a:rPr lang="en-US" sz="2000" dirty="0" err="1"/>
              <a:t>Pelzl</a:t>
            </a:r>
            <a:r>
              <a:rPr lang="en-US" sz="2000" dirty="0"/>
              <a:t>, J. (2010). Understanding Cryptography: A Textbook for Students and Practitioners. Springer.</a:t>
            </a:r>
          </a:p>
          <a:p>
            <a:pPr marL="342900" indent="-342900">
              <a:buFont typeface="Arial" panose="020B0604020202020204" pitchFamily="34" charset="0"/>
              <a:buChar char="•"/>
            </a:pPr>
            <a:r>
              <a:rPr lang="en-US" sz="2000" dirty="0"/>
              <a:t>Gupta, R. (2022). Cybersecurity Tools. CRC Press.</a:t>
            </a:r>
          </a:p>
          <a:p>
            <a:pPr marL="342900" indent="-342900">
              <a:buFont typeface="Arial" panose="020B0604020202020204" pitchFamily="34" charset="0"/>
              <a:buChar char="•"/>
            </a:pPr>
            <a:r>
              <a:rPr lang="en-US" sz="2000" dirty="0" err="1"/>
              <a:t>Britz</a:t>
            </a:r>
            <a:r>
              <a:rPr lang="en-US" sz="2000" dirty="0"/>
              <a:t>, M. T. (2013). Computer Forensics and Cyber Crime: An Introduction. Pearson.</a:t>
            </a:r>
          </a:p>
          <a:p>
            <a:pPr marL="342900" indent="-342900">
              <a:buFont typeface="Arial" panose="020B0604020202020204" pitchFamily="34" charset="0"/>
              <a:buChar char="•"/>
            </a:pPr>
            <a:r>
              <a:rPr lang="en-US" sz="2000" dirty="0"/>
              <a:t>PCI Security Standards Council (2022). Payment Card Industry Data Security Standard (PCI DSS) v4.0.</a:t>
            </a:r>
          </a:p>
          <a:p>
            <a:pPr marL="342900" indent="-342900">
              <a:buFont typeface="Arial" panose="020B0604020202020204" pitchFamily="34" charset="0"/>
              <a:buChar char="•"/>
            </a:pPr>
            <a:r>
              <a:rPr lang="en-US" sz="2000" dirty="0"/>
              <a:t>European Commission (2018). General Data Protection Regulation (GDPR).</a:t>
            </a:r>
          </a:p>
          <a:p>
            <a:pPr marL="342900" indent="-342900">
              <a:buFont typeface="Arial" panose="020B0604020202020204" pitchFamily="34" charset="0"/>
              <a:buChar char="•"/>
            </a:pPr>
            <a:r>
              <a:rPr lang="en-US" sz="2000" dirty="0"/>
              <a:t>NIST (2023). Cybersecurity Framework 2.0.</a:t>
            </a:r>
          </a:p>
          <a:p>
            <a:endParaRPr lang="en-US" sz="2000" dirty="0">
              <a:latin typeface="Alexandria" charset="0"/>
            </a:endParaRPr>
          </a:p>
          <a:p>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26617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43A97745-552D-4D0C-9A9F-92ED649388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3023</TotalTime>
  <Words>3884</Words>
  <Application>Microsoft Macintosh PowerPoint</Application>
  <PresentationFormat>Widescreen</PresentationFormat>
  <Paragraphs>474</Paragraphs>
  <Slides>47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Author</cp:lastModifiedBy>
  <cp:revision>85</cp:revision>
  <dcterms:created xsi:type="dcterms:W3CDTF">2023-04-29T09:08:00Z</dcterms:created>
  <dcterms:modified xsi:type="dcterms:W3CDTF">2025-10-06T12:38:18Z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