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1" r:id="rId5"/>
    <p:sldId id="262" r:id="rId6"/>
    <p:sldId id="263" r:id="rId7"/>
    <p:sldId id="264" r:id="rId8"/>
    <p:sldId id="265" r:id="rId9"/>
    <p:sldId id="269" r:id="rId10"/>
    <p:sldId id="266" r:id="rId11"/>
    <p:sldId id="267" r:id="rId12"/>
    <p:sldId id="268" r:id="rId13"/>
    <p:sldId id="259" r:id="rId14"/>
    <p:sldId id="270" r:id="rId15"/>
    <p:sldId id="271" r:id="rId16"/>
    <p:sldId id="272" r:id="rId17"/>
    <p:sldId id="273" r:id="rId18"/>
    <p:sldId id="274" r:id="rId19"/>
    <p:sldId id="275" r:id="rId20"/>
    <p:sldId id="276" r:id="rId21"/>
    <p:sldId id="260" r:id="rId22"/>
    <p:sldId id="277" r:id="rId23"/>
    <p:sldId id="278" r:id="rId24"/>
    <p:sldId id="285" r:id="rId25"/>
    <p:sldId id="284" r:id="rId26"/>
    <p:sldId id="283" r:id="rId27"/>
    <p:sldId id="286" r:id="rId28"/>
    <p:sldId id="287" r:id="rId29"/>
    <p:sldId id="288" r:id="rId30"/>
    <p:sldId id="294" r:id="rId31"/>
    <p:sldId id="295" r:id="rId32"/>
    <p:sldId id="289" r:id="rId33"/>
    <p:sldId id="296" r:id="rId34"/>
    <p:sldId id="291" r:id="rId35"/>
    <p:sldId id="292" r:id="rId36"/>
    <p:sldId id="293" r:id="rId37"/>
    <p:sldId id="297" r:id="rId38"/>
    <p:sldId id="298"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42" autoAdjust="0"/>
    <p:restoredTop sz="94660"/>
  </p:normalViewPr>
  <p:slideViewPr>
    <p:cSldViewPr snapToGrid="0">
      <p:cViewPr varScale="1">
        <p:scale>
          <a:sx n="90" d="100"/>
          <a:sy n="90" d="100"/>
        </p:scale>
        <p:origin x="208" y="3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11/25/21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838200" y="365125"/>
            <a:ext cx="10276114" cy="1325563"/>
          </a:xfrm>
          <a:solidFill>
            <a:schemeClr val="accent4">
              <a:lumMod val="40000"/>
              <a:lumOff val="60000"/>
            </a:schemeClr>
          </a:solidFill>
          <a:ln>
            <a:solidFill>
              <a:schemeClr val="tx1"/>
            </a:solidFill>
          </a:ln>
        </p:spPr>
        <p:txBody>
          <a:bodyPr/>
          <a:lstStyle>
            <a:lvl1pPr algn="ctr">
              <a:defRPr b="1">
                <a:solidFill>
                  <a:schemeClr val="tx1"/>
                </a:solidFill>
                <a:latin typeface="Arial Rounded MT Bold" panose="020F0704030504030204" pitchFamily="34"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838200" y="1825625"/>
            <a:ext cx="10276114" cy="4351338"/>
          </a:xfrm>
          <a:ln>
            <a:solidFill>
              <a:srgbClr val="FFC000"/>
            </a:solidFill>
          </a:ln>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11/25/21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عنصر نائب للمحتوى 6">
            <a:extLst>
              <a:ext uri="{FF2B5EF4-FFF2-40B4-BE49-F238E27FC236}">
                <a16:creationId xmlns:a16="http://schemas.microsoft.com/office/drawing/2014/main" id="{6FA8D3A3-E6D9-4250-A0C3-7F31D14E9FCC}"/>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221018" y="0"/>
            <a:ext cx="970982" cy="870725"/>
          </a:xfrm>
          <a:prstGeom prst="rect">
            <a:avLst/>
          </a:prstGeom>
          <a:ln>
            <a:solidFill>
              <a:schemeClr val="tx1"/>
            </a:solidFill>
          </a:ln>
        </p:spPr>
      </p:pic>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11/25/21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11/25/21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11/25/21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11/25/21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11/25/21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11/25/21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11/25/21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11/25/21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11/25/21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11/25/21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a:solidFill>
                  <a:schemeClr val="bg1"/>
                </a:solidFill>
                <a:latin typeface="+mn-lt"/>
              </a:rPr>
              <a:t>Project Communications</a:t>
            </a:r>
            <a:br>
              <a:rPr lang="en-US" b="1" dirty="0">
                <a:solidFill>
                  <a:schemeClr val="bg1"/>
                </a:solidFill>
                <a:latin typeface="+mn-lt"/>
              </a:rPr>
            </a:br>
            <a:r>
              <a:rPr lang="en-US" sz="2800" b="1" dirty="0">
                <a:solidFill>
                  <a:schemeClr val="bg1"/>
                </a:solidFill>
                <a:latin typeface="+mn-lt"/>
              </a:rPr>
              <a:t>Lecture 9</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rmAutofit/>
          </a:bodyPr>
          <a:lstStyle/>
          <a:p>
            <a:pPr algn="l"/>
            <a:r>
              <a:rPr lang="en-US" sz="2800" b="1" dirty="0">
                <a:solidFill>
                  <a:schemeClr val="bg1"/>
                </a:solidFill>
                <a:ea typeface="+mj-ea"/>
                <a:cs typeface="+mj-cs"/>
              </a:rPr>
              <a:t>PMG 201 </a:t>
            </a:r>
          </a:p>
          <a:p>
            <a:pPr algn="l"/>
            <a:r>
              <a:rPr lang="en-US" sz="2800" b="1" dirty="0">
                <a:solidFill>
                  <a:schemeClr val="bg1"/>
                </a:solidFill>
                <a:ea typeface="+mj-ea"/>
                <a:cs typeface="+mj-cs"/>
              </a:rPr>
              <a:t> EVALUATING AND TERMINATING THE PROJECT</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chemeClr val="bg1"/>
                </a:solidFill>
              </a:rPr>
              <a:t>Everyone’s Smart</a:t>
            </a:r>
            <a:br>
              <a:rPr lang="en-US" sz="3000" b="1" dirty="0">
                <a:solidFill>
                  <a:schemeClr val="bg1"/>
                </a:solidFill>
              </a:rPr>
            </a:br>
            <a:r>
              <a:rPr lang="en-US" sz="3000" b="1" dirty="0">
                <a:solidFill>
                  <a:schemeClr val="bg1"/>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552175"/>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Objective </a:t>
            </a:r>
            <a:endParaRPr lang="ar-SA" dirty="0"/>
          </a:p>
        </p:txBody>
      </p:sp>
      <p:sp>
        <p:nvSpPr>
          <p:cNvPr id="3" name="Content Placeholder 2"/>
          <p:cNvSpPr>
            <a:spLocks noGrp="1"/>
          </p:cNvSpPr>
          <p:nvPr>
            <p:ph idx="1"/>
          </p:nvPr>
        </p:nvSpPr>
        <p:spPr/>
        <p:txBody>
          <a:bodyPr>
            <a:normAutofit fontScale="85000" lnSpcReduction="20000"/>
          </a:bodyPr>
          <a:lstStyle/>
          <a:p>
            <a:pPr marL="0" indent="0">
              <a:buNone/>
            </a:pPr>
            <a:r>
              <a:rPr lang="en-US" sz="3300" b="1" dirty="0">
                <a:solidFill>
                  <a:srgbClr val="FF0000"/>
                </a:solidFill>
              </a:rPr>
              <a:t>1 . Evaluation </a:t>
            </a:r>
          </a:p>
          <a:p>
            <a:pPr marL="0" indent="0">
              <a:buNone/>
            </a:pPr>
            <a:r>
              <a:rPr lang="en-US" dirty="0"/>
              <a:t>Evaluation Criteria </a:t>
            </a:r>
          </a:p>
          <a:p>
            <a:pPr marL="0" indent="0">
              <a:buNone/>
            </a:pPr>
            <a:r>
              <a:rPr lang="en-US" dirty="0"/>
              <a:t>Measurement </a:t>
            </a:r>
          </a:p>
          <a:p>
            <a:pPr marL="0" indent="0">
              <a:buNone/>
            </a:pPr>
            <a:r>
              <a:rPr lang="en-US" sz="3300" b="1" dirty="0">
                <a:solidFill>
                  <a:srgbClr val="FF0000"/>
                </a:solidFill>
              </a:rPr>
              <a:t>2.  Project Auditing </a:t>
            </a:r>
          </a:p>
          <a:p>
            <a:pPr marL="0" indent="0">
              <a:buNone/>
            </a:pPr>
            <a:r>
              <a:rPr lang="en-US" dirty="0"/>
              <a:t>The Audit Process </a:t>
            </a:r>
          </a:p>
          <a:p>
            <a:pPr marL="0" indent="0">
              <a:buNone/>
            </a:pPr>
            <a:r>
              <a:rPr lang="en-US" dirty="0"/>
              <a:t>The Audit Report </a:t>
            </a:r>
          </a:p>
          <a:p>
            <a:pPr marL="0" indent="0">
              <a:buNone/>
            </a:pPr>
            <a:r>
              <a:rPr lang="en-US" sz="3300" b="1" dirty="0">
                <a:solidFill>
                  <a:srgbClr val="FF0000"/>
                </a:solidFill>
              </a:rPr>
              <a:t>3. Project Termination </a:t>
            </a:r>
          </a:p>
          <a:p>
            <a:pPr marL="0" indent="0">
              <a:buNone/>
            </a:pPr>
            <a:r>
              <a:rPr lang="en-US" dirty="0"/>
              <a:t>When to Terminate a Project </a:t>
            </a:r>
          </a:p>
          <a:p>
            <a:pPr marL="0" indent="0">
              <a:buNone/>
            </a:pPr>
            <a:r>
              <a:rPr lang="en-US" dirty="0"/>
              <a:t>Types of Project Termination </a:t>
            </a:r>
          </a:p>
          <a:p>
            <a:pPr marL="0" indent="0">
              <a:buNone/>
            </a:pPr>
            <a:r>
              <a:rPr lang="en-US" dirty="0"/>
              <a:t>The Termination Process </a:t>
            </a:r>
          </a:p>
          <a:p>
            <a:pPr marL="0" indent="0">
              <a:buNone/>
            </a:pPr>
            <a:r>
              <a:rPr lang="en-US" dirty="0"/>
              <a:t>The Project Final Report </a:t>
            </a:r>
            <a:endParaRPr lang="ar-SA" dirty="0"/>
          </a:p>
        </p:txBody>
      </p:sp>
    </p:spTree>
    <p:extLst>
      <p:ext uri="{BB962C8B-B14F-4D97-AF65-F5344CB8AC3E}">
        <p14:creationId xmlns:p14="http://schemas.microsoft.com/office/powerpoint/2010/main" val="3528462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US" dirty="0"/>
            </a:br>
            <a:r>
              <a:rPr lang="en-US" dirty="0"/>
              <a:t>1 . Evaluation </a:t>
            </a:r>
            <a:br>
              <a:rPr lang="en-US" dirty="0"/>
            </a:br>
            <a:endParaRPr lang="ar-SA" dirty="0"/>
          </a:p>
        </p:txBody>
      </p:sp>
      <p:sp>
        <p:nvSpPr>
          <p:cNvPr id="3" name="Content Placeholder 2"/>
          <p:cNvSpPr>
            <a:spLocks noGrp="1"/>
          </p:cNvSpPr>
          <p:nvPr>
            <p:ph idx="1"/>
          </p:nvPr>
        </p:nvSpPr>
        <p:spPr/>
        <p:txBody>
          <a:bodyPr/>
          <a:lstStyle/>
          <a:p>
            <a:pPr marL="0" indent="0">
              <a:buNone/>
            </a:pPr>
            <a:r>
              <a:rPr lang="en-US" sz="3300" b="1" dirty="0">
                <a:solidFill>
                  <a:srgbClr val="FF0000"/>
                </a:solidFill>
              </a:rPr>
              <a:t>1 . Evaluation </a:t>
            </a:r>
          </a:p>
          <a:p>
            <a:pPr marL="0" indent="0">
              <a:buNone/>
            </a:pPr>
            <a:r>
              <a:rPr lang="en-US" b="1" dirty="0"/>
              <a:t>Evaluation Criteria </a:t>
            </a:r>
          </a:p>
          <a:p>
            <a:pPr marL="0" indent="0">
              <a:buNone/>
            </a:pPr>
            <a:r>
              <a:rPr lang="en-US" b="1" dirty="0"/>
              <a:t>Measurement </a:t>
            </a:r>
          </a:p>
          <a:p>
            <a:endParaRPr lang="ar-SA" dirty="0"/>
          </a:p>
        </p:txBody>
      </p:sp>
    </p:spTree>
    <p:extLst>
      <p:ext uri="{BB962C8B-B14F-4D97-AF65-F5344CB8AC3E}">
        <p14:creationId xmlns:p14="http://schemas.microsoft.com/office/powerpoint/2010/main" val="26163636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Evaluation</a:t>
            </a:r>
            <a:endParaRPr lang="ar-SA"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sz="3600" b="1" dirty="0"/>
              <a:t>The term “ evaluate ” means to set the value of or appraise. A </a:t>
            </a:r>
            <a:r>
              <a:rPr lang="en-US" sz="3600" b="1" i="1" dirty="0"/>
              <a:t>project evaluation </a:t>
            </a:r>
            <a:r>
              <a:rPr lang="en-US" sz="3600" b="1" dirty="0"/>
              <a:t>appraises the progress and performance relative to the project ’ s initial or revised plan.</a:t>
            </a:r>
            <a:endParaRPr lang="ar-SA" sz="3600" b="1" dirty="0"/>
          </a:p>
        </p:txBody>
      </p:sp>
    </p:spTree>
    <p:extLst>
      <p:ext uri="{BB962C8B-B14F-4D97-AF65-F5344CB8AC3E}">
        <p14:creationId xmlns:p14="http://schemas.microsoft.com/office/powerpoint/2010/main" val="41623597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p:txBody>
          <a:bodyPr/>
          <a:lstStyle/>
          <a:p>
            <a:r>
              <a:rPr lang="en-US" altLang="ar-SA"/>
              <a:t>Purpose of Evaluation</a:t>
            </a:r>
          </a:p>
        </p:txBody>
      </p:sp>
      <p:sp>
        <p:nvSpPr>
          <p:cNvPr id="2051" name="Rectangle 3"/>
          <p:cNvSpPr>
            <a:spLocks noGrp="1" noChangeArrowheads="1"/>
          </p:cNvSpPr>
          <p:nvPr>
            <p:ph type="body" idx="1"/>
          </p:nvPr>
        </p:nvSpPr>
        <p:spPr>
          <a:xfrm>
            <a:off x="838199" y="1981200"/>
            <a:ext cx="10395857" cy="4114800"/>
          </a:xfrm>
        </p:spPr>
        <p:txBody>
          <a:bodyPr>
            <a:normAutofit/>
          </a:bodyPr>
          <a:lstStyle/>
          <a:p>
            <a:r>
              <a:rPr lang="en-US" altLang="ar-SA" sz="3200" b="1" dirty="0"/>
              <a:t>Assess performance</a:t>
            </a:r>
          </a:p>
          <a:p>
            <a:r>
              <a:rPr lang="en-US" altLang="ar-SA" sz="3200" b="1" dirty="0"/>
              <a:t>Reveal areas of deviation from original scope &amp;/or goals</a:t>
            </a:r>
          </a:p>
          <a:p>
            <a:r>
              <a:rPr lang="en-US" altLang="ar-SA" sz="3200" b="1" dirty="0"/>
              <a:t>Snoop out potential problem areas</a:t>
            </a:r>
          </a:p>
          <a:p>
            <a:r>
              <a:rPr lang="en-US" altLang="ar-SA" sz="3200" b="1" dirty="0"/>
              <a:t>Keep stakeholders informed</a:t>
            </a:r>
          </a:p>
        </p:txBody>
      </p:sp>
    </p:spTree>
    <p:extLst>
      <p:ext uri="{BB962C8B-B14F-4D97-AF65-F5344CB8AC3E}">
        <p14:creationId xmlns:p14="http://schemas.microsoft.com/office/powerpoint/2010/main" val="36460485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US" altLang="ar-SA"/>
              <a:t>Two Types of Evaluation</a:t>
            </a:r>
          </a:p>
        </p:txBody>
      </p:sp>
      <p:sp>
        <p:nvSpPr>
          <p:cNvPr id="6147" name="Rectangle 3"/>
          <p:cNvSpPr>
            <a:spLocks noGrp="1" noChangeArrowheads="1"/>
          </p:cNvSpPr>
          <p:nvPr>
            <p:ph type="body" idx="1"/>
          </p:nvPr>
        </p:nvSpPr>
        <p:spPr>
          <a:xfrm>
            <a:off x="1012370" y="1894115"/>
            <a:ext cx="10101943" cy="4648200"/>
          </a:xfrm>
        </p:spPr>
        <p:txBody>
          <a:bodyPr/>
          <a:lstStyle/>
          <a:p>
            <a:pPr>
              <a:lnSpc>
                <a:spcPct val="90000"/>
              </a:lnSpc>
            </a:pPr>
            <a:r>
              <a:rPr lang="en-US" altLang="ar-SA" sz="3200" b="1" dirty="0"/>
              <a:t>Formative evaluation</a:t>
            </a:r>
          </a:p>
          <a:p>
            <a:pPr lvl="1">
              <a:lnSpc>
                <a:spcPct val="90000"/>
              </a:lnSpc>
            </a:pPr>
            <a:r>
              <a:rPr lang="en-US" altLang="ar-SA" sz="3200" dirty="0"/>
              <a:t>Throughout project lifecycle</a:t>
            </a:r>
          </a:p>
          <a:p>
            <a:pPr lvl="1">
              <a:lnSpc>
                <a:spcPct val="90000"/>
              </a:lnSpc>
            </a:pPr>
            <a:r>
              <a:rPr lang="en-US" altLang="ar-SA" sz="3200" dirty="0"/>
              <a:t>Provide information for corrective action</a:t>
            </a:r>
          </a:p>
          <a:p>
            <a:pPr lvl="1">
              <a:lnSpc>
                <a:spcPct val="90000"/>
              </a:lnSpc>
            </a:pPr>
            <a:r>
              <a:rPr lang="en-US" altLang="ar-SA" sz="3200" dirty="0"/>
              <a:t>“What’s happening?”  &amp; “How’s progress?”</a:t>
            </a:r>
          </a:p>
          <a:p>
            <a:pPr>
              <a:lnSpc>
                <a:spcPct val="90000"/>
              </a:lnSpc>
            </a:pPr>
            <a:r>
              <a:rPr lang="en-US" altLang="ar-SA" sz="3200" b="1" dirty="0"/>
              <a:t>Summary evaluation</a:t>
            </a:r>
          </a:p>
          <a:p>
            <a:pPr lvl="1">
              <a:lnSpc>
                <a:spcPct val="90000"/>
              </a:lnSpc>
            </a:pPr>
            <a:r>
              <a:rPr lang="en-US" altLang="ar-SA" sz="3200" dirty="0"/>
              <a:t>After project completed</a:t>
            </a:r>
          </a:p>
          <a:p>
            <a:pPr lvl="1">
              <a:lnSpc>
                <a:spcPct val="90000"/>
              </a:lnSpc>
            </a:pPr>
            <a:r>
              <a:rPr lang="en-US" altLang="ar-SA" sz="3200" dirty="0">
                <a:highlight>
                  <a:srgbClr val="FFFF00"/>
                </a:highlight>
              </a:rPr>
              <a:t>AKA</a:t>
            </a:r>
            <a:r>
              <a:rPr lang="en-US" altLang="ar-SA" sz="3200" dirty="0"/>
              <a:t> “Lessons Learned”</a:t>
            </a:r>
          </a:p>
          <a:p>
            <a:pPr lvl="1">
              <a:lnSpc>
                <a:spcPct val="90000"/>
              </a:lnSpc>
            </a:pPr>
            <a:r>
              <a:rPr lang="en-US" altLang="ar-SA" sz="3200" dirty="0"/>
              <a:t>“What happened and what resulted?”</a:t>
            </a:r>
            <a:endParaRPr lang="en-US" altLang="ar-SA" dirty="0"/>
          </a:p>
        </p:txBody>
      </p:sp>
    </p:spTree>
    <p:extLst>
      <p:ext uri="{BB962C8B-B14F-4D97-AF65-F5344CB8AC3E}">
        <p14:creationId xmlns:p14="http://schemas.microsoft.com/office/powerpoint/2010/main" val="33908185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US" altLang="ar-SA"/>
              <a:t>Formative Evaluation</a:t>
            </a:r>
          </a:p>
        </p:txBody>
      </p:sp>
      <p:sp>
        <p:nvSpPr>
          <p:cNvPr id="14339" name="Rectangle 3"/>
          <p:cNvSpPr>
            <a:spLocks noGrp="1" noChangeArrowheads="1"/>
          </p:cNvSpPr>
          <p:nvPr>
            <p:ph type="body" idx="1"/>
          </p:nvPr>
        </p:nvSpPr>
        <p:spPr/>
        <p:txBody>
          <a:bodyPr/>
          <a:lstStyle/>
          <a:p>
            <a:pPr>
              <a:lnSpc>
                <a:spcPct val="90000"/>
              </a:lnSpc>
            </a:pPr>
            <a:r>
              <a:rPr lang="en-US" altLang="ar-SA" b="1" dirty="0"/>
              <a:t>Complex relationships among cost, time, &amp; scope</a:t>
            </a:r>
          </a:p>
          <a:p>
            <a:pPr>
              <a:lnSpc>
                <a:spcPct val="90000"/>
              </a:lnSpc>
            </a:pPr>
            <a:r>
              <a:rPr lang="en-US" altLang="ar-SA" b="1" dirty="0">
                <a:highlight>
                  <a:srgbClr val="FFFF00"/>
                </a:highlight>
              </a:rPr>
              <a:t>CT&amp;S </a:t>
            </a:r>
            <a:r>
              <a:rPr lang="en-US" altLang="ar-SA" b="1" dirty="0"/>
              <a:t>are always interrelated and draw from the same limited resource pool</a:t>
            </a:r>
          </a:p>
          <a:p>
            <a:pPr>
              <a:lnSpc>
                <a:spcPct val="90000"/>
              </a:lnSpc>
            </a:pPr>
            <a:r>
              <a:rPr lang="en-US" altLang="ar-SA" b="1" dirty="0"/>
              <a:t>Cannot just look at one criteria</a:t>
            </a:r>
          </a:p>
        </p:txBody>
      </p:sp>
    </p:spTree>
    <p:extLst>
      <p:ext uri="{BB962C8B-B14F-4D97-AF65-F5344CB8AC3E}">
        <p14:creationId xmlns:p14="http://schemas.microsoft.com/office/powerpoint/2010/main" val="5097966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altLang="ar-SA"/>
              <a:t>Goals of Evaluation</a:t>
            </a:r>
          </a:p>
        </p:txBody>
      </p:sp>
      <p:sp>
        <p:nvSpPr>
          <p:cNvPr id="7171" name="Rectangle 3"/>
          <p:cNvSpPr>
            <a:spLocks noGrp="1" noChangeArrowheads="1"/>
          </p:cNvSpPr>
          <p:nvPr>
            <p:ph type="body" idx="1"/>
          </p:nvPr>
        </p:nvSpPr>
        <p:spPr>
          <a:xfrm>
            <a:off x="555171" y="1981200"/>
            <a:ext cx="10559143" cy="4495800"/>
          </a:xfrm>
        </p:spPr>
        <p:txBody>
          <a:bodyPr/>
          <a:lstStyle/>
          <a:p>
            <a:pPr>
              <a:lnSpc>
                <a:spcPct val="90000"/>
              </a:lnSpc>
            </a:pPr>
            <a:r>
              <a:rPr lang="en-US" altLang="ar-SA" sz="4000" dirty="0"/>
              <a:t>Reveals problem areas</a:t>
            </a:r>
          </a:p>
          <a:p>
            <a:pPr>
              <a:lnSpc>
                <a:spcPct val="90000"/>
              </a:lnSpc>
            </a:pPr>
            <a:r>
              <a:rPr lang="en-US" altLang="ar-SA" sz="4000" dirty="0"/>
              <a:t>Alerts personnel to </a:t>
            </a:r>
            <a:r>
              <a:rPr lang="en-US" altLang="ar-SA" sz="4000" b="1" i="1" dirty="0"/>
              <a:t>potential</a:t>
            </a:r>
            <a:r>
              <a:rPr lang="en-US" altLang="ar-SA" sz="4000" dirty="0"/>
              <a:t> problem areas</a:t>
            </a:r>
          </a:p>
          <a:p>
            <a:pPr>
              <a:lnSpc>
                <a:spcPct val="90000"/>
              </a:lnSpc>
            </a:pPr>
            <a:r>
              <a:rPr lang="en-US" altLang="ar-SA" sz="4000" dirty="0"/>
              <a:t>Identifies opportunities to increase customer satisfaction by reducing costs, accelerating work, or enhancing project outcomes</a:t>
            </a:r>
          </a:p>
        </p:txBody>
      </p:sp>
    </p:spTree>
    <p:extLst>
      <p:ext uri="{BB962C8B-B14F-4D97-AF65-F5344CB8AC3E}">
        <p14:creationId xmlns:p14="http://schemas.microsoft.com/office/powerpoint/2010/main" val="1766014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Evaluation Criteria</a:t>
            </a:r>
            <a:br>
              <a:rPr lang="en-US" dirty="0"/>
            </a:br>
            <a:endParaRPr lang="ar-SA" dirty="0"/>
          </a:p>
        </p:txBody>
      </p:sp>
      <p:sp>
        <p:nvSpPr>
          <p:cNvPr id="3" name="Content Placeholder 2"/>
          <p:cNvSpPr>
            <a:spLocks noGrp="1"/>
          </p:cNvSpPr>
          <p:nvPr>
            <p:ph idx="1"/>
          </p:nvPr>
        </p:nvSpPr>
        <p:spPr/>
        <p:txBody>
          <a:bodyPr anchor="t"/>
          <a:lstStyle/>
          <a:p>
            <a:r>
              <a:rPr lang="en-US" dirty="0"/>
              <a:t>There are many different measures that may be applied in a project evaluation. As indicated, senior management may have particular areas they want evaluated for future planning and decisions, and these should be indicated in the charge to the evaluation committee.</a:t>
            </a:r>
          </a:p>
          <a:p>
            <a:r>
              <a:rPr lang="en-US" dirty="0"/>
              <a:t>Certainly, one of the major evaluation criteria would be the project ’ s apparent “ success ” to date.</a:t>
            </a:r>
          </a:p>
          <a:p>
            <a:r>
              <a:rPr lang="en-US" dirty="0"/>
              <a:t>The criteria noted above are usually sufficient for purely routine projects,</a:t>
            </a:r>
            <a:endParaRPr lang="ar-SA" dirty="0"/>
          </a:p>
        </p:txBody>
      </p:sp>
    </p:spTree>
    <p:extLst>
      <p:ext uri="{BB962C8B-B14F-4D97-AF65-F5344CB8AC3E}">
        <p14:creationId xmlns:p14="http://schemas.microsoft.com/office/powerpoint/2010/main" val="16726874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0" dirty="0"/>
              <a:t>Items to Consider for Project Evaluation Report Recommendations</a:t>
            </a:r>
            <a:endParaRPr lang="ar-SA" sz="4000" dirty="0"/>
          </a:p>
        </p:txBody>
      </p:sp>
      <p:sp>
        <p:nvSpPr>
          <p:cNvPr id="3" name="Content Placeholder 2"/>
          <p:cNvSpPr>
            <a:spLocks noGrp="1"/>
          </p:cNvSpPr>
          <p:nvPr>
            <p:ph idx="1"/>
          </p:nvPr>
        </p:nvSpPr>
        <p:spPr/>
        <p:txBody>
          <a:bodyPr>
            <a:normAutofit fontScale="92500" lnSpcReduction="10000"/>
          </a:bodyPr>
          <a:lstStyle/>
          <a:p>
            <a:pPr marL="0" indent="0">
              <a:buNone/>
            </a:pPr>
            <a:r>
              <a:rPr lang="en-US" dirty="0"/>
              <a:t>• Communication with the client and senior management.</a:t>
            </a:r>
          </a:p>
          <a:p>
            <a:pPr marL="0" indent="0">
              <a:buNone/>
            </a:pPr>
            <a:r>
              <a:rPr lang="en-US" dirty="0"/>
              <a:t>• Locating opportunities for technological advances.</a:t>
            </a:r>
          </a:p>
          <a:p>
            <a:pPr marL="0" indent="0">
              <a:buNone/>
            </a:pPr>
            <a:r>
              <a:rPr lang="en-US" dirty="0"/>
              <a:t>• Reduction of indirect costs and direct costs.</a:t>
            </a:r>
          </a:p>
          <a:p>
            <a:pPr marL="0" indent="0">
              <a:buNone/>
            </a:pPr>
            <a:r>
              <a:rPr lang="en-US" dirty="0"/>
              <a:t>• Improving the project - management process.</a:t>
            </a:r>
          </a:p>
          <a:p>
            <a:pPr marL="0" indent="0">
              <a:buNone/>
            </a:pPr>
            <a:r>
              <a:rPr lang="en-US" dirty="0"/>
              <a:t>• Identification of risks in the organization ’ s use of projects.</a:t>
            </a:r>
          </a:p>
          <a:p>
            <a:pPr marL="0" indent="0">
              <a:buNone/>
            </a:pPr>
            <a:r>
              <a:rPr lang="en-US" dirty="0"/>
              <a:t>• Utilization of the skills resulting from project members ’ work on projects.</a:t>
            </a:r>
          </a:p>
          <a:p>
            <a:pPr marL="0" indent="0">
              <a:buNone/>
            </a:pPr>
            <a:r>
              <a:rPr lang="en-US" dirty="0"/>
              <a:t>• Employment of general management experience gained by project managers.</a:t>
            </a:r>
          </a:p>
          <a:p>
            <a:pPr marL="0" indent="0">
              <a:buNone/>
            </a:pPr>
            <a:r>
              <a:rPr lang="en-US" dirty="0"/>
              <a:t>• Improving the organization ’ s use of projects.</a:t>
            </a:r>
          </a:p>
          <a:p>
            <a:pPr marL="0" indent="0">
              <a:buNone/>
            </a:pPr>
            <a:r>
              <a:rPr lang="en-US" dirty="0"/>
              <a:t>• Increasing the speed of obtaining results in projects.</a:t>
            </a:r>
            <a:endParaRPr lang="ar-SA" dirty="0"/>
          </a:p>
        </p:txBody>
      </p:sp>
    </p:spTree>
    <p:extLst>
      <p:ext uri="{BB962C8B-B14F-4D97-AF65-F5344CB8AC3E}">
        <p14:creationId xmlns:p14="http://schemas.microsoft.com/office/powerpoint/2010/main" val="24626124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Measurement</a:t>
            </a:r>
            <a:br>
              <a:rPr lang="en-US" dirty="0"/>
            </a:br>
            <a:endParaRPr lang="ar-SA" dirty="0"/>
          </a:p>
        </p:txBody>
      </p:sp>
      <p:sp>
        <p:nvSpPr>
          <p:cNvPr id="3" name="Content Placeholder 2"/>
          <p:cNvSpPr>
            <a:spLocks noGrp="1"/>
          </p:cNvSpPr>
          <p:nvPr>
            <p:ph idx="1"/>
          </p:nvPr>
        </p:nvSpPr>
        <p:spPr/>
        <p:txBody>
          <a:bodyPr anchor="t">
            <a:normAutofit/>
          </a:bodyPr>
          <a:lstStyle/>
          <a:p>
            <a:endParaRPr lang="en-US" b="1" dirty="0"/>
          </a:p>
          <a:p>
            <a:r>
              <a:rPr lang="en-US" b="1" dirty="0"/>
              <a:t>Measuring the project ’ s performance against a planned budget and schedule is relatively straightforward, and it is not too difficult to determine if individual milestones have been reached. As we have noted several times, there are complications regarding measurement of actual expenditures and earned values, as well as with reporting on difficult technical issues that may have been deferred while progress was being made along other fronts.</a:t>
            </a:r>
            <a:endParaRPr lang="ar-SA" b="1" dirty="0"/>
          </a:p>
        </p:txBody>
      </p:sp>
    </p:spTree>
    <p:extLst>
      <p:ext uri="{BB962C8B-B14F-4D97-AF65-F5344CB8AC3E}">
        <p14:creationId xmlns:p14="http://schemas.microsoft.com/office/powerpoint/2010/main" val="33588676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 evaluation</a:t>
            </a:r>
            <a:endParaRPr lang="ar-SA" dirty="0"/>
          </a:p>
        </p:txBody>
      </p:sp>
      <p:sp>
        <p:nvSpPr>
          <p:cNvPr id="3" name="Content Placeholder 2"/>
          <p:cNvSpPr>
            <a:spLocks noGrp="1"/>
          </p:cNvSpPr>
          <p:nvPr>
            <p:ph idx="1"/>
          </p:nvPr>
        </p:nvSpPr>
        <p:spPr>
          <a:solidFill>
            <a:schemeClr val="accent4">
              <a:lumMod val="40000"/>
              <a:lumOff val="60000"/>
            </a:schemeClr>
          </a:solidFill>
        </p:spPr>
        <p:txBody>
          <a:bodyPr>
            <a:normAutofit/>
          </a:bodyPr>
          <a:lstStyle/>
          <a:p>
            <a:r>
              <a:rPr lang="en-US" dirty="0"/>
              <a:t>A project evaluation is an appraisal for use by top management. Its criteria should include the needs of management; the organization ’ s stated and unstated goals; the original selection basis for the project; and its success to date in terms of its efficiency, customer impact/satisfaction, business success, and future potential. Measuring the project ’ s success on budget, schedule, and performance is easier than measuring revenues or qualitative, subjective factors. Establishing the measures at project formation is helpful, as well as using carefully standardized measurement techniques for the subjective factors.</a:t>
            </a:r>
            <a:endParaRPr lang="ar-SA" dirty="0"/>
          </a:p>
        </p:txBody>
      </p:sp>
    </p:spTree>
    <p:extLst>
      <p:ext uri="{BB962C8B-B14F-4D97-AF65-F5344CB8AC3E}">
        <p14:creationId xmlns:p14="http://schemas.microsoft.com/office/powerpoint/2010/main" val="11660749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US" dirty="0"/>
            </a:br>
            <a:r>
              <a:rPr lang="en-US" dirty="0"/>
              <a:t>2.  Project Auditing </a:t>
            </a:r>
            <a:br>
              <a:rPr lang="en-US" dirty="0"/>
            </a:br>
            <a:endParaRPr lang="ar-SA" dirty="0"/>
          </a:p>
        </p:txBody>
      </p:sp>
      <p:sp>
        <p:nvSpPr>
          <p:cNvPr id="3" name="Content Placeholder 2"/>
          <p:cNvSpPr>
            <a:spLocks noGrp="1"/>
          </p:cNvSpPr>
          <p:nvPr>
            <p:ph idx="1"/>
          </p:nvPr>
        </p:nvSpPr>
        <p:spPr/>
        <p:txBody>
          <a:bodyPr/>
          <a:lstStyle/>
          <a:p>
            <a:pPr marL="0" indent="0">
              <a:buNone/>
            </a:pPr>
            <a:r>
              <a:rPr lang="en-US" sz="3300" b="1" dirty="0">
                <a:solidFill>
                  <a:srgbClr val="FF0000"/>
                </a:solidFill>
              </a:rPr>
              <a:t>2.  Project Auditing </a:t>
            </a:r>
          </a:p>
          <a:p>
            <a:pPr marL="0" indent="0">
              <a:buNone/>
            </a:pPr>
            <a:r>
              <a:rPr lang="en-US" dirty="0"/>
              <a:t>The Audit Process </a:t>
            </a:r>
          </a:p>
          <a:p>
            <a:pPr marL="0" indent="0">
              <a:buNone/>
            </a:pPr>
            <a:r>
              <a:rPr lang="en-US" dirty="0"/>
              <a:t>The Audit Report </a:t>
            </a:r>
          </a:p>
          <a:p>
            <a:endParaRPr lang="ar-SA" dirty="0"/>
          </a:p>
        </p:txBody>
      </p:sp>
    </p:spTree>
    <p:extLst>
      <p:ext uri="{BB962C8B-B14F-4D97-AF65-F5344CB8AC3E}">
        <p14:creationId xmlns:p14="http://schemas.microsoft.com/office/powerpoint/2010/main" val="19693225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US" dirty="0"/>
            </a:br>
            <a:r>
              <a:rPr lang="en-US" dirty="0"/>
              <a:t>Project Auditing </a:t>
            </a:r>
            <a:br>
              <a:rPr lang="en-US" dirty="0"/>
            </a:br>
            <a:endParaRPr lang="ar-SA" dirty="0"/>
          </a:p>
        </p:txBody>
      </p:sp>
      <p:sp>
        <p:nvSpPr>
          <p:cNvPr id="3" name="Content Placeholder 2"/>
          <p:cNvSpPr>
            <a:spLocks noGrp="1"/>
          </p:cNvSpPr>
          <p:nvPr>
            <p:ph idx="1"/>
          </p:nvPr>
        </p:nvSpPr>
        <p:spPr/>
        <p:txBody>
          <a:bodyPr>
            <a:normAutofit lnSpcReduction="10000"/>
          </a:bodyPr>
          <a:lstStyle/>
          <a:p>
            <a:r>
              <a:rPr lang="en-US" dirty="0"/>
              <a:t>A very special type of evaluation is the formal audit. The project audit is a thorough examination of the management of a project, its methodology and procedures, its records, properties, inventories, budgets, expenditures, progress, and so on. </a:t>
            </a:r>
          </a:p>
          <a:p>
            <a:r>
              <a:rPr lang="en-US" dirty="0"/>
              <a:t>The project audit is not a fi nancialaudit , but is far broader in scope and may deal with the whole or any part of the project. </a:t>
            </a:r>
          </a:p>
          <a:p>
            <a:r>
              <a:rPr lang="en-US" dirty="0"/>
              <a:t>For a comparison of the two,. It can also be very flexible, and can focus on any issues of interest to senior management. The project audit is also broader than the traditional management audit that focuses its attention on the organization ’ s management systems and operation. </a:t>
            </a:r>
            <a:endParaRPr lang="ar-SA" dirty="0"/>
          </a:p>
        </p:txBody>
      </p:sp>
    </p:spTree>
    <p:extLst>
      <p:ext uri="{BB962C8B-B14F-4D97-AF65-F5344CB8AC3E}">
        <p14:creationId xmlns:p14="http://schemas.microsoft.com/office/powerpoint/2010/main" val="25115219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The Audit Process</a:t>
            </a:r>
            <a:br>
              <a:rPr lang="en-US" dirty="0"/>
            </a:br>
            <a:endParaRPr lang="ar-SA" dirty="0"/>
          </a:p>
        </p:txBody>
      </p:sp>
      <p:sp>
        <p:nvSpPr>
          <p:cNvPr id="3" name="Content Placeholder 2"/>
          <p:cNvSpPr>
            <a:spLocks noGrp="1"/>
          </p:cNvSpPr>
          <p:nvPr>
            <p:ph idx="1"/>
          </p:nvPr>
        </p:nvSpPr>
        <p:spPr/>
        <p:txBody>
          <a:bodyPr anchor="t">
            <a:normAutofit lnSpcReduction="10000"/>
          </a:bodyPr>
          <a:lstStyle/>
          <a:p>
            <a:r>
              <a:rPr lang="en-US" dirty="0"/>
              <a:t>The timing of the audit depends on the purpose of the audit, Because early problem identification leads to easier solutions, it is often helpful to have an audit early in the project ’ s life.</a:t>
            </a:r>
          </a:p>
          <a:p>
            <a:r>
              <a:rPr lang="en-US" dirty="0"/>
              <a:t> Such audits are usually focused on technical issues. Later audits tend to focus more on budget and schedule because most of the technical issues are resolved by this time. Thus, these later audits are typically of less value to the project team and of more interest to general management.</a:t>
            </a:r>
          </a:p>
          <a:p>
            <a:r>
              <a:rPr lang="en-US" dirty="0"/>
              <a:t> An obvious case here is the </a:t>
            </a:r>
            <a:r>
              <a:rPr lang="en-US" i="1" dirty="0"/>
              <a:t>post project audit </a:t>
            </a:r>
            <a:r>
              <a:rPr lang="en-US" dirty="0"/>
              <a:t>, often contractually required by the customer as well as a common ingredient in the Final Project Report.</a:t>
            </a:r>
            <a:endParaRPr lang="ar-SA" dirty="0"/>
          </a:p>
        </p:txBody>
      </p:sp>
    </p:spTree>
    <p:extLst>
      <p:ext uri="{BB962C8B-B14F-4D97-AF65-F5344CB8AC3E}">
        <p14:creationId xmlns:p14="http://schemas.microsoft.com/office/powerpoint/2010/main" val="1101765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Typical steps in a project audit are:</a:t>
            </a:r>
            <a:br>
              <a:rPr lang="en-US" dirty="0"/>
            </a:br>
            <a:endParaRPr lang="ar-SA" dirty="0"/>
          </a:p>
        </p:txBody>
      </p:sp>
      <p:sp>
        <p:nvSpPr>
          <p:cNvPr id="3" name="Content Placeholder 2"/>
          <p:cNvSpPr>
            <a:spLocks noGrp="1"/>
          </p:cNvSpPr>
          <p:nvPr>
            <p:ph idx="1"/>
          </p:nvPr>
        </p:nvSpPr>
        <p:spPr/>
        <p:txBody>
          <a:bodyPr/>
          <a:lstStyle/>
          <a:p>
            <a:r>
              <a:rPr lang="en-US" b="1" dirty="0"/>
              <a:t>1. </a:t>
            </a:r>
            <a:r>
              <a:rPr lang="en-US" dirty="0"/>
              <a:t>Familiarize the audit team with the requirements of the project, including its basis for selection and any special charges by upper management.</a:t>
            </a:r>
          </a:p>
          <a:p>
            <a:pPr marL="0" indent="0">
              <a:buNone/>
            </a:pPr>
            <a:r>
              <a:rPr lang="en-US" b="1" dirty="0"/>
              <a:t>2. </a:t>
            </a:r>
            <a:r>
              <a:rPr lang="en-US" dirty="0"/>
              <a:t>Audit the project on - site.</a:t>
            </a:r>
          </a:p>
          <a:p>
            <a:pPr marL="0" indent="0">
              <a:buNone/>
            </a:pPr>
            <a:r>
              <a:rPr lang="en-US" b="1" dirty="0"/>
              <a:t>3. </a:t>
            </a:r>
            <a:r>
              <a:rPr lang="en-US" dirty="0"/>
              <a:t>Write up the audit report in the required format (discussed in the next subsection).</a:t>
            </a:r>
          </a:p>
          <a:p>
            <a:pPr marL="0" indent="0">
              <a:buNone/>
            </a:pPr>
            <a:r>
              <a:rPr lang="en-US" b="1" dirty="0"/>
              <a:t>4. </a:t>
            </a:r>
            <a:r>
              <a:rPr lang="en-US" dirty="0"/>
              <a:t>Distribute the report.</a:t>
            </a:r>
            <a:endParaRPr lang="ar-SA" dirty="0"/>
          </a:p>
        </p:txBody>
      </p:sp>
    </p:spTree>
    <p:extLst>
      <p:ext uri="{BB962C8B-B14F-4D97-AF65-F5344CB8AC3E}">
        <p14:creationId xmlns:p14="http://schemas.microsoft.com/office/powerpoint/2010/main" val="36672194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The Audit Report</a:t>
            </a:r>
            <a:br>
              <a:rPr lang="en-US" dirty="0"/>
            </a:br>
            <a:endParaRPr lang="ar-SA" dirty="0"/>
          </a:p>
        </p:txBody>
      </p:sp>
      <p:sp>
        <p:nvSpPr>
          <p:cNvPr id="3" name="Content Placeholder 2"/>
          <p:cNvSpPr>
            <a:spLocks noGrp="1"/>
          </p:cNvSpPr>
          <p:nvPr>
            <p:ph idx="1"/>
          </p:nvPr>
        </p:nvSpPr>
        <p:spPr/>
        <p:txBody>
          <a:bodyPr>
            <a:normAutofit/>
          </a:bodyPr>
          <a:lstStyle/>
          <a:p>
            <a:r>
              <a:rPr lang="en-US" dirty="0"/>
              <a:t>If the audit is to be taken seriously, all the information must be credibly presented. The data should be carefully checked, and all calculations verified. Deciding what to include and what to exclude is also important. The audit report should be written with a “ constructive ” tone or project morale may suffer to the point of endangering the project. Bear in mind, however, that constructive criticism never feels that constructive to the </a:t>
            </a:r>
            <a:r>
              <a:rPr lang="en-US" dirty="0" err="1"/>
              <a:t>criticizee</a:t>
            </a:r>
            <a:r>
              <a:rPr lang="en-US" dirty="0"/>
              <a:t>.</a:t>
            </a:r>
            <a:endParaRPr lang="ar-SA" dirty="0"/>
          </a:p>
        </p:txBody>
      </p:sp>
    </p:spTree>
    <p:extLst>
      <p:ext uri="{BB962C8B-B14F-4D97-AF65-F5344CB8AC3E}">
        <p14:creationId xmlns:p14="http://schemas.microsoft.com/office/powerpoint/2010/main" val="12640661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The Audit Report con. ….</a:t>
            </a:r>
            <a:br>
              <a:rPr lang="en-US" dirty="0"/>
            </a:br>
            <a:endParaRPr lang="ar-SA" dirty="0"/>
          </a:p>
        </p:txBody>
      </p:sp>
      <p:sp>
        <p:nvSpPr>
          <p:cNvPr id="3" name="Content Placeholder 2"/>
          <p:cNvSpPr>
            <a:spLocks noGrp="1"/>
          </p:cNvSpPr>
          <p:nvPr>
            <p:ph idx="1"/>
          </p:nvPr>
        </p:nvSpPr>
        <p:spPr/>
        <p:txBody>
          <a:bodyPr anchor="t">
            <a:normAutofit/>
          </a:bodyPr>
          <a:lstStyle/>
          <a:p>
            <a:pPr marL="0" indent="0">
              <a:buNone/>
            </a:pPr>
            <a:r>
              <a:rPr lang="en-US" b="1" u="sng" dirty="0"/>
              <a:t>At a minimum, the following information should be contained in the report:</a:t>
            </a:r>
          </a:p>
          <a:p>
            <a:pPr marL="0" indent="0">
              <a:buNone/>
            </a:pPr>
            <a:r>
              <a:rPr lang="en-US" b="1" dirty="0"/>
              <a:t>1</a:t>
            </a:r>
            <a:r>
              <a:rPr lang="en-US" dirty="0"/>
              <a:t>.Introduction : A brief description of the project that includes the project ’ s direct goals and objectives.</a:t>
            </a:r>
          </a:p>
          <a:p>
            <a:pPr marL="0" indent="0">
              <a:buNone/>
            </a:pPr>
            <a:r>
              <a:rPr lang="en-US" b="1" dirty="0"/>
              <a:t>2. </a:t>
            </a:r>
            <a:r>
              <a:rPr lang="en-US" dirty="0"/>
              <a:t>Current status : This compares the work actually completed to the project plan along several measures of performance.</a:t>
            </a:r>
          </a:p>
          <a:p>
            <a:pPr marL="0" indent="0">
              <a:buNone/>
            </a:pPr>
            <a:r>
              <a:rPr lang="en-US" b="1" dirty="0"/>
              <a:t>3. </a:t>
            </a:r>
            <a:r>
              <a:rPr lang="en-US" dirty="0"/>
              <a:t>Future project status : The auditor ’ s conclusions regarding project progress and recommendations for changes in technical approach, schedule, or budget should be made in this section.</a:t>
            </a:r>
            <a:endParaRPr lang="ar-SA" dirty="0"/>
          </a:p>
        </p:txBody>
      </p:sp>
    </p:spTree>
    <p:extLst>
      <p:ext uri="{BB962C8B-B14F-4D97-AF65-F5344CB8AC3E}">
        <p14:creationId xmlns:p14="http://schemas.microsoft.com/office/powerpoint/2010/main" val="33762662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The Audit Report con. ….</a:t>
            </a:r>
            <a:br>
              <a:rPr lang="en-US" dirty="0"/>
            </a:br>
            <a:endParaRPr lang="ar-SA" dirty="0"/>
          </a:p>
        </p:txBody>
      </p:sp>
      <p:sp>
        <p:nvSpPr>
          <p:cNvPr id="3" name="Content Placeholder 2"/>
          <p:cNvSpPr>
            <a:spLocks noGrp="1"/>
          </p:cNvSpPr>
          <p:nvPr>
            <p:ph idx="1"/>
          </p:nvPr>
        </p:nvSpPr>
        <p:spPr/>
        <p:txBody>
          <a:bodyPr anchor="t"/>
          <a:lstStyle/>
          <a:p>
            <a:pPr marL="0" indent="0">
              <a:buNone/>
            </a:pPr>
            <a:r>
              <a:rPr lang="en-US" b="1" dirty="0"/>
              <a:t>4. </a:t>
            </a:r>
            <a:r>
              <a:rPr lang="en-US" i="1" dirty="0"/>
              <a:t>Critical management issues </a:t>
            </a:r>
            <a:r>
              <a:rPr lang="en-US" dirty="0"/>
              <a:t>: Any issues that the auditor feels senior management should monitor should be identified here. The relationship between these issues and the project objectives should be briefly described.</a:t>
            </a:r>
          </a:p>
          <a:p>
            <a:pPr marL="0" indent="0">
              <a:buNone/>
            </a:pPr>
            <a:r>
              <a:rPr lang="en-US" b="1" dirty="0"/>
              <a:t>5. </a:t>
            </a:r>
            <a:r>
              <a:rPr lang="en-US" i="1" dirty="0"/>
              <a:t>Risk analysis and risk management </a:t>
            </a:r>
            <a:r>
              <a:rPr lang="en-US" dirty="0"/>
              <a:t>: This section addresses the potential for project failure or monetary loss.</a:t>
            </a:r>
          </a:p>
          <a:p>
            <a:pPr marL="0" indent="0">
              <a:buNone/>
            </a:pPr>
            <a:r>
              <a:rPr lang="en-US" b="1" dirty="0"/>
              <a:t>6. </a:t>
            </a:r>
            <a:r>
              <a:rPr lang="en-US" i="1" dirty="0"/>
              <a:t>Final comments </a:t>
            </a:r>
            <a:r>
              <a:rPr lang="en-US" dirty="0"/>
              <a:t>: This section contains caveats, assumptions, limitations, and information applicable to other projects.</a:t>
            </a:r>
            <a:endParaRPr lang="ar-SA" dirty="0"/>
          </a:p>
        </p:txBody>
      </p:sp>
    </p:spTree>
    <p:extLst>
      <p:ext uri="{BB962C8B-B14F-4D97-AF65-F5344CB8AC3E}">
        <p14:creationId xmlns:p14="http://schemas.microsoft.com/office/powerpoint/2010/main" val="32678667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1629" y="1030967"/>
            <a:ext cx="10286999" cy="5032375"/>
          </a:xfrm>
          <a:solidFill>
            <a:schemeClr val="accent4">
              <a:lumMod val="20000"/>
              <a:lumOff val="80000"/>
            </a:schemeClr>
          </a:solidFill>
          <a:ln>
            <a:solidFill>
              <a:schemeClr val="tx1"/>
            </a:solidFill>
          </a:ln>
        </p:spPr>
        <p:txBody>
          <a:bodyPr>
            <a:normAutofit/>
          </a:bodyPr>
          <a:lstStyle/>
          <a:p>
            <a:pPr marL="0" indent="0">
              <a:buNone/>
            </a:pPr>
            <a:r>
              <a:rPr lang="en-US" dirty="0"/>
              <a:t>The project audit is a thorough examination of the entire project at any level of depth. Early audits tend to focus on more technical aspects of the project while later audits focus on schedule and cost. The audit team must have full access to project data and staff familiar with the project, including the project team. </a:t>
            </a:r>
          </a:p>
          <a:p>
            <a:pPr marL="0" indent="0">
              <a:buNone/>
            </a:pPr>
            <a:r>
              <a:rPr lang="en-US" dirty="0"/>
              <a:t>Working with the project team is a delicate behavioral process. The final audit report should be written with a professional and constructive tone and should include the following sections: introduction, current status, future status, critical management issues, risk analysis and risk management, plus final comments.</a:t>
            </a:r>
            <a:endParaRPr lang="ar-SA" dirty="0"/>
          </a:p>
        </p:txBody>
      </p:sp>
    </p:spTree>
    <p:extLst>
      <p:ext uri="{BB962C8B-B14F-4D97-AF65-F5344CB8AC3E}">
        <p14:creationId xmlns:p14="http://schemas.microsoft.com/office/powerpoint/2010/main" val="33696770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a:normAutofit fontScale="90000"/>
          </a:bodyPr>
          <a:lstStyle/>
          <a:p>
            <a:br>
              <a:rPr lang="en-US" dirty="0"/>
            </a:br>
            <a:r>
              <a:rPr lang="en-US" dirty="0"/>
              <a:t>3. Project Termination </a:t>
            </a:r>
            <a:br>
              <a:rPr lang="en-US" dirty="0"/>
            </a:br>
            <a:endParaRPr lang="ar-SA" dirty="0"/>
          </a:p>
        </p:txBody>
      </p:sp>
      <p:sp>
        <p:nvSpPr>
          <p:cNvPr id="3" name="Content Placeholder 2"/>
          <p:cNvSpPr>
            <a:spLocks noGrp="1"/>
          </p:cNvSpPr>
          <p:nvPr>
            <p:ph idx="1"/>
          </p:nvPr>
        </p:nvSpPr>
        <p:spPr/>
        <p:txBody>
          <a:bodyPr/>
          <a:lstStyle/>
          <a:p>
            <a:pPr marL="0" indent="0">
              <a:buNone/>
            </a:pPr>
            <a:r>
              <a:rPr lang="en-US" sz="3300" b="1" dirty="0">
                <a:solidFill>
                  <a:srgbClr val="FF0000"/>
                </a:solidFill>
              </a:rPr>
              <a:t>3. Project Termination </a:t>
            </a:r>
          </a:p>
          <a:p>
            <a:pPr marL="0" indent="0">
              <a:buNone/>
            </a:pPr>
            <a:r>
              <a:rPr lang="en-US" dirty="0"/>
              <a:t>When to Terminate a Project </a:t>
            </a:r>
          </a:p>
          <a:p>
            <a:pPr marL="0" indent="0">
              <a:buNone/>
            </a:pPr>
            <a:r>
              <a:rPr lang="en-US" dirty="0"/>
              <a:t>Types of Project Termination </a:t>
            </a:r>
          </a:p>
          <a:p>
            <a:pPr marL="0" indent="0">
              <a:buNone/>
            </a:pPr>
            <a:r>
              <a:rPr lang="en-US" dirty="0"/>
              <a:t>The Termination Process </a:t>
            </a:r>
          </a:p>
          <a:p>
            <a:pPr marL="0" indent="0">
              <a:buNone/>
            </a:pPr>
            <a:r>
              <a:rPr lang="en-US" dirty="0"/>
              <a:t>The Project Final Report </a:t>
            </a:r>
            <a:endParaRPr lang="ar-SA" dirty="0"/>
          </a:p>
          <a:p>
            <a:endParaRPr lang="ar-SA" dirty="0"/>
          </a:p>
        </p:txBody>
      </p:sp>
    </p:spTree>
    <p:extLst>
      <p:ext uri="{BB962C8B-B14F-4D97-AF65-F5344CB8AC3E}">
        <p14:creationId xmlns:p14="http://schemas.microsoft.com/office/powerpoint/2010/main" val="36959001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Project Termination </a:t>
            </a:r>
            <a:br>
              <a:rPr lang="en-US" dirty="0"/>
            </a:br>
            <a:endParaRPr lang="ar-SA" dirty="0"/>
          </a:p>
        </p:txBody>
      </p:sp>
      <p:sp>
        <p:nvSpPr>
          <p:cNvPr id="3" name="Content Placeholder 2"/>
          <p:cNvSpPr>
            <a:spLocks noGrp="1"/>
          </p:cNvSpPr>
          <p:nvPr>
            <p:ph idx="1"/>
          </p:nvPr>
        </p:nvSpPr>
        <p:spPr/>
        <p:txBody>
          <a:bodyPr>
            <a:normAutofit/>
          </a:bodyPr>
          <a:lstStyle/>
          <a:p>
            <a:r>
              <a:rPr lang="en-US" dirty="0"/>
              <a:t>Eventually the project is terminated, either quickly or slowly, but the manner in which it is closed out will have a major impact on the quality of life in the organization. Occasionally, the way project termination is managed can have an impact on the success of the project. Invariably, however, it has a major effect on the residual attitudes toward the project held by senior management, the client, the project team, and even others in the organization. It also has a major effect on the organization ’ s successful use of projects in the future.</a:t>
            </a:r>
            <a:endParaRPr lang="ar-SA" dirty="0"/>
          </a:p>
        </p:txBody>
      </p:sp>
    </p:spTree>
    <p:extLst>
      <p:ext uri="{BB962C8B-B14F-4D97-AF65-F5344CB8AC3E}">
        <p14:creationId xmlns:p14="http://schemas.microsoft.com/office/powerpoint/2010/main" val="16394610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When to Terminate a Project</a:t>
            </a:r>
            <a:br>
              <a:rPr lang="en-US" dirty="0"/>
            </a:br>
            <a:endParaRPr lang="ar-SA" dirty="0"/>
          </a:p>
        </p:txBody>
      </p:sp>
      <p:sp>
        <p:nvSpPr>
          <p:cNvPr id="3" name="Content Placeholder 2"/>
          <p:cNvSpPr>
            <a:spLocks noGrp="1"/>
          </p:cNvSpPr>
          <p:nvPr>
            <p:ph idx="1"/>
          </p:nvPr>
        </p:nvSpPr>
        <p:spPr/>
        <p:txBody>
          <a:bodyPr/>
          <a:lstStyle/>
          <a:p>
            <a:r>
              <a:rPr lang="en-US" dirty="0"/>
              <a:t>If one adopts the position that sunk costs are irrelevant to current investment decisions, a primary criterion for project continuance or termination should be whether or not the organization is willing to invest the time and cost required to complete the project, given its current status and expected outcome.</a:t>
            </a:r>
            <a:endParaRPr lang="ar-SA" dirty="0"/>
          </a:p>
        </p:txBody>
      </p:sp>
    </p:spTree>
    <p:extLst>
      <p:ext uri="{BB962C8B-B14F-4D97-AF65-F5344CB8AC3E}">
        <p14:creationId xmlns:p14="http://schemas.microsoft.com/office/powerpoint/2010/main" val="38913291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fld id="{A05449C5-B8AD-4974-A824-0796DC5036BA}" type="slidenum">
              <a:rPr lang="en-US" altLang="ar-SA" sz="1400"/>
              <a:pPr eaLnBrk="1" hangingPunct="1"/>
              <a:t>24</a:t>
            </a:fld>
            <a:endParaRPr lang="en-US" altLang="ar-SA" sz="1400"/>
          </a:p>
        </p:txBody>
      </p:sp>
      <p:sp>
        <p:nvSpPr>
          <p:cNvPr id="12291" name="Rectangle 2"/>
          <p:cNvSpPr>
            <a:spLocks noGrp="1" noChangeArrowheads="1"/>
          </p:cNvSpPr>
          <p:nvPr>
            <p:ph type="title"/>
          </p:nvPr>
        </p:nvSpPr>
        <p:spPr/>
        <p:txBody>
          <a:bodyPr/>
          <a:lstStyle/>
          <a:p>
            <a:pPr algn="ctr" eaLnBrk="1" hangingPunct="1"/>
            <a:r>
              <a:rPr lang="en-US" altLang="ar-SA">
                <a:latin typeface="Arial" panose="020B0604020202020204" pitchFamily="34" charset="0"/>
              </a:rPr>
              <a:t>When to Terminate?</a:t>
            </a:r>
          </a:p>
        </p:txBody>
      </p:sp>
      <p:sp>
        <p:nvSpPr>
          <p:cNvPr id="136195" name="Rectangle 3"/>
          <p:cNvSpPr>
            <a:spLocks noGrp="1" noChangeArrowheads="1"/>
          </p:cNvSpPr>
          <p:nvPr>
            <p:ph type="body" idx="1"/>
          </p:nvPr>
        </p:nvSpPr>
        <p:spPr>
          <a:xfrm>
            <a:off x="1426029" y="1814512"/>
            <a:ext cx="8305800" cy="4724400"/>
          </a:xfrm>
        </p:spPr>
        <p:txBody>
          <a:bodyPr/>
          <a:lstStyle/>
          <a:p>
            <a:pPr eaLnBrk="1" hangingPunct="1">
              <a:buFont typeface="Wingdings" panose="05000000000000000000" pitchFamily="2" charset="2"/>
              <a:buNone/>
            </a:pPr>
            <a:endParaRPr lang="en-US" altLang="ar-SA" dirty="0">
              <a:latin typeface="Arial" panose="020B0604020202020204" pitchFamily="34" charset="0"/>
              <a:cs typeface="Arial" panose="020B0604020202020204" pitchFamily="34" charset="0"/>
            </a:endParaRPr>
          </a:p>
          <a:p>
            <a:pPr eaLnBrk="1" hangingPunct="1"/>
            <a:r>
              <a:rPr lang="en-US" altLang="ar-SA" dirty="0">
                <a:latin typeface="Arial" panose="020B0604020202020204" pitchFamily="34" charset="0"/>
                <a:cs typeface="Arial" panose="020B0604020202020204" pitchFamily="34" charset="0"/>
              </a:rPr>
              <a:t>Will Project Still Achieve Minimum Goals Set for It?  If No, Terminate!  If Yes, You Still Might Want to Combine Projects</a:t>
            </a:r>
          </a:p>
          <a:p>
            <a:pPr eaLnBrk="1" hangingPunct="1">
              <a:lnSpc>
                <a:spcPct val="40000"/>
              </a:lnSpc>
            </a:pPr>
            <a:endParaRPr lang="en-US" altLang="ar-SA" dirty="0">
              <a:latin typeface="Arial" panose="020B0604020202020204" pitchFamily="34" charset="0"/>
              <a:cs typeface="Arial" panose="020B0604020202020204" pitchFamily="34" charset="0"/>
            </a:endParaRPr>
          </a:p>
          <a:p>
            <a:pPr eaLnBrk="1" hangingPunct="1"/>
            <a:r>
              <a:rPr lang="en-US" altLang="ar-SA" dirty="0">
                <a:latin typeface="Arial" panose="020B0604020202020204" pitchFamily="34" charset="0"/>
                <a:cs typeface="Arial" panose="020B0604020202020204" pitchFamily="34" charset="0"/>
              </a:rPr>
              <a:t>Burton Dean Comments that Projects Should be Terminated When Probability of Commercial or Technical Failure is Sufficiently High</a:t>
            </a:r>
          </a:p>
          <a:p>
            <a:pPr eaLnBrk="1" hangingPunct="1">
              <a:lnSpc>
                <a:spcPct val="40000"/>
              </a:lnSpc>
            </a:pPr>
            <a:endParaRPr lang="en-US" altLang="ar-SA" dirty="0">
              <a:latin typeface="Arial" panose="020B0604020202020204" pitchFamily="34" charset="0"/>
              <a:cs typeface="Arial" panose="020B0604020202020204" pitchFamily="34" charset="0"/>
            </a:endParaRPr>
          </a:p>
          <a:p>
            <a:pPr eaLnBrk="1" hangingPunct="1"/>
            <a:r>
              <a:rPr lang="en-US" altLang="ar-SA" dirty="0">
                <a:latin typeface="Arial" panose="020B0604020202020204" pitchFamily="34" charset="0"/>
                <a:cs typeface="Arial" panose="020B0604020202020204" pitchFamily="34" charset="0"/>
              </a:rPr>
              <a:t>Problem: How Do You Measure Success/Failure?</a:t>
            </a:r>
          </a:p>
        </p:txBody>
      </p:sp>
    </p:spTree>
    <p:extLst>
      <p:ext uri="{BB962C8B-B14F-4D97-AF65-F5344CB8AC3E}">
        <p14:creationId xmlns:p14="http://schemas.microsoft.com/office/powerpoint/2010/main" val="22420976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6195">
                                            <p:txEl>
                                              <p:pRg st="1" end="1"/>
                                            </p:txEl>
                                          </p:spTgt>
                                        </p:tgtEl>
                                        <p:attrNameLst>
                                          <p:attrName>style.visibility</p:attrName>
                                        </p:attrNameLst>
                                      </p:cBhvr>
                                      <p:to>
                                        <p:strVal val="visible"/>
                                      </p:to>
                                    </p:set>
                                    <p:animEffect transition="in" filter="wipe(left)">
                                      <p:cBhvr>
                                        <p:cTn id="7" dur="500"/>
                                        <p:tgtEl>
                                          <p:spTgt spid="136195">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6195">
                                            <p:txEl>
                                              <p:pRg st="3" end="3"/>
                                            </p:txEl>
                                          </p:spTgt>
                                        </p:tgtEl>
                                        <p:attrNameLst>
                                          <p:attrName>style.visibility</p:attrName>
                                        </p:attrNameLst>
                                      </p:cBhvr>
                                      <p:to>
                                        <p:strVal val="visible"/>
                                      </p:to>
                                    </p:set>
                                    <p:animEffect transition="in" filter="wipe(left)">
                                      <p:cBhvr>
                                        <p:cTn id="12" dur="500"/>
                                        <p:tgtEl>
                                          <p:spTgt spid="136195">
                                            <p:txEl>
                                              <p:pRg st="3" end="3"/>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6195">
                                            <p:txEl>
                                              <p:pRg st="5" end="5"/>
                                            </p:txEl>
                                          </p:spTgt>
                                        </p:tgtEl>
                                        <p:attrNameLst>
                                          <p:attrName>style.visibility</p:attrName>
                                        </p:attrNameLst>
                                      </p:cBhvr>
                                      <p:to>
                                        <p:strVal val="visible"/>
                                      </p:to>
                                    </p:set>
                                    <p:animEffect transition="in" filter="wipe(left)">
                                      <p:cBhvr>
                                        <p:cTn id="17" dur="500"/>
                                        <p:tgtEl>
                                          <p:spTgt spid="13619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5"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fld id="{B641F695-21CC-42F6-B6F9-6E47D7884A5C}" type="slidenum">
              <a:rPr lang="en-US" altLang="ar-SA" sz="1400"/>
              <a:pPr eaLnBrk="1" hangingPunct="1"/>
              <a:t>25</a:t>
            </a:fld>
            <a:endParaRPr lang="en-US" altLang="ar-SA" sz="1400"/>
          </a:p>
        </p:txBody>
      </p:sp>
      <p:sp>
        <p:nvSpPr>
          <p:cNvPr id="11267" name="Rectangle 2"/>
          <p:cNvSpPr>
            <a:spLocks noGrp="1" noChangeArrowheads="1"/>
          </p:cNvSpPr>
          <p:nvPr>
            <p:ph type="title"/>
          </p:nvPr>
        </p:nvSpPr>
        <p:spPr>
          <a:xfrm>
            <a:off x="838200" y="198437"/>
            <a:ext cx="10276114" cy="1325563"/>
          </a:xfrm>
        </p:spPr>
        <p:txBody>
          <a:bodyPr/>
          <a:lstStyle/>
          <a:p>
            <a:pPr algn="ctr" eaLnBrk="1" hangingPunct="1"/>
            <a:r>
              <a:rPr lang="en-US" altLang="ar-SA">
                <a:latin typeface="Arial" panose="020B0604020202020204" pitchFamily="34" charset="0"/>
              </a:rPr>
              <a:t>Types of Project Termination</a:t>
            </a:r>
          </a:p>
        </p:txBody>
      </p:sp>
      <p:sp>
        <p:nvSpPr>
          <p:cNvPr id="141315" name="Rectangle 3"/>
          <p:cNvSpPr>
            <a:spLocks noGrp="1" noChangeArrowheads="1"/>
          </p:cNvSpPr>
          <p:nvPr>
            <p:ph type="body" idx="1"/>
          </p:nvPr>
        </p:nvSpPr>
        <p:spPr>
          <a:xfrm>
            <a:off x="1436914" y="1817915"/>
            <a:ext cx="9263743" cy="4800600"/>
          </a:xfrm>
        </p:spPr>
        <p:txBody>
          <a:bodyPr anchor="t"/>
          <a:lstStyle/>
          <a:p>
            <a:pPr eaLnBrk="1" hangingPunct="1">
              <a:buFont typeface="Wingdings" panose="05000000000000000000" pitchFamily="2" charset="2"/>
              <a:buNone/>
            </a:pPr>
            <a:endParaRPr lang="en-US" altLang="ar-SA" dirty="0">
              <a:latin typeface="Arial" panose="020B0604020202020204" pitchFamily="34" charset="0"/>
              <a:cs typeface="Arial" panose="020B0604020202020204" pitchFamily="34" charset="0"/>
            </a:endParaRPr>
          </a:p>
          <a:p>
            <a:pPr eaLnBrk="1" hangingPunct="1">
              <a:lnSpc>
                <a:spcPct val="40000"/>
              </a:lnSpc>
              <a:buFont typeface="Wingdings" panose="05000000000000000000" pitchFamily="2" charset="2"/>
              <a:buNone/>
            </a:pPr>
            <a:endParaRPr lang="en-US" altLang="ar-SA" dirty="0">
              <a:latin typeface="Arial" panose="020B0604020202020204" pitchFamily="34" charset="0"/>
              <a:cs typeface="Arial" panose="020B0604020202020204" pitchFamily="34" charset="0"/>
            </a:endParaRPr>
          </a:p>
          <a:p>
            <a:pPr eaLnBrk="1" hangingPunct="1"/>
            <a:r>
              <a:rPr lang="en-US" altLang="ar-SA" dirty="0">
                <a:latin typeface="Arial" panose="020B0604020202020204" pitchFamily="34" charset="0"/>
                <a:cs typeface="Arial" panose="020B0604020202020204" pitchFamily="34" charset="0"/>
              </a:rPr>
              <a:t>Termination by Extinction</a:t>
            </a:r>
          </a:p>
          <a:p>
            <a:pPr eaLnBrk="1" hangingPunct="1">
              <a:lnSpc>
                <a:spcPct val="40000"/>
              </a:lnSpc>
            </a:pPr>
            <a:endParaRPr lang="en-US" altLang="ar-SA" dirty="0">
              <a:latin typeface="Arial" panose="020B0604020202020204" pitchFamily="34" charset="0"/>
              <a:cs typeface="Arial" panose="020B0604020202020204" pitchFamily="34" charset="0"/>
            </a:endParaRPr>
          </a:p>
          <a:p>
            <a:pPr eaLnBrk="1" hangingPunct="1"/>
            <a:r>
              <a:rPr lang="en-US" altLang="ar-SA" dirty="0">
                <a:latin typeface="Arial" panose="020B0604020202020204" pitchFamily="34" charset="0"/>
              </a:rPr>
              <a:t>Termination by Addition</a:t>
            </a:r>
          </a:p>
          <a:p>
            <a:pPr eaLnBrk="1" hangingPunct="1">
              <a:lnSpc>
                <a:spcPct val="40000"/>
              </a:lnSpc>
            </a:pPr>
            <a:endParaRPr lang="en-US" altLang="ar-SA" dirty="0">
              <a:latin typeface="Arial" panose="020B0604020202020204" pitchFamily="34" charset="0"/>
            </a:endParaRPr>
          </a:p>
          <a:p>
            <a:pPr eaLnBrk="1" hangingPunct="1"/>
            <a:r>
              <a:rPr lang="en-US" altLang="ar-SA" dirty="0">
                <a:latin typeface="Arial" panose="020B0604020202020204" pitchFamily="34" charset="0"/>
              </a:rPr>
              <a:t>Termination by Integration</a:t>
            </a:r>
          </a:p>
          <a:p>
            <a:pPr eaLnBrk="1" hangingPunct="1">
              <a:lnSpc>
                <a:spcPct val="40000"/>
              </a:lnSpc>
            </a:pPr>
            <a:endParaRPr lang="en-US" altLang="ar-SA" dirty="0">
              <a:latin typeface="Arial" panose="020B0604020202020204" pitchFamily="34" charset="0"/>
            </a:endParaRPr>
          </a:p>
          <a:p>
            <a:pPr eaLnBrk="1" hangingPunct="1"/>
            <a:r>
              <a:rPr lang="en-US" altLang="ar-SA" dirty="0">
                <a:latin typeface="Arial" panose="020B0604020202020204" pitchFamily="34" charset="0"/>
              </a:rPr>
              <a:t>Termination by Starvation    (Lack of Budget)</a:t>
            </a:r>
          </a:p>
        </p:txBody>
      </p:sp>
    </p:spTree>
    <p:extLst>
      <p:ext uri="{BB962C8B-B14F-4D97-AF65-F5344CB8AC3E}">
        <p14:creationId xmlns:p14="http://schemas.microsoft.com/office/powerpoint/2010/main" val="27101853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1315">
                                            <p:txEl>
                                              <p:pRg st="2" end="2"/>
                                            </p:txEl>
                                          </p:spTgt>
                                        </p:tgtEl>
                                        <p:attrNameLst>
                                          <p:attrName>style.visibility</p:attrName>
                                        </p:attrNameLst>
                                      </p:cBhvr>
                                      <p:to>
                                        <p:strVal val="visible"/>
                                      </p:to>
                                    </p:set>
                                    <p:animEffect transition="in" filter="wipe(left)">
                                      <p:cBhvr>
                                        <p:cTn id="7" dur="500"/>
                                        <p:tgtEl>
                                          <p:spTgt spid="141315">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1315">
                                            <p:txEl>
                                              <p:pRg st="4" end="4"/>
                                            </p:txEl>
                                          </p:spTgt>
                                        </p:tgtEl>
                                        <p:attrNameLst>
                                          <p:attrName>style.visibility</p:attrName>
                                        </p:attrNameLst>
                                      </p:cBhvr>
                                      <p:to>
                                        <p:strVal val="visible"/>
                                      </p:to>
                                    </p:set>
                                    <p:animEffect transition="in" filter="wipe(left)">
                                      <p:cBhvr>
                                        <p:cTn id="12" dur="500"/>
                                        <p:tgtEl>
                                          <p:spTgt spid="141315">
                                            <p:txEl>
                                              <p:pRg st="4" end="4"/>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1315">
                                            <p:txEl>
                                              <p:pRg st="6" end="6"/>
                                            </p:txEl>
                                          </p:spTgt>
                                        </p:tgtEl>
                                        <p:attrNameLst>
                                          <p:attrName>style.visibility</p:attrName>
                                        </p:attrNameLst>
                                      </p:cBhvr>
                                      <p:to>
                                        <p:strVal val="visible"/>
                                      </p:to>
                                    </p:set>
                                    <p:animEffect transition="in" filter="wipe(left)">
                                      <p:cBhvr>
                                        <p:cTn id="17" dur="500"/>
                                        <p:tgtEl>
                                          <p:spTgt spid="141315">
                                            <p:txEl>
                                              <p:pRg st="6" end="6"/>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41315">
                                            <p:txEl>
                                              <p:pRg st="8" end="8"/>
                                            </p:txEl>
                                          </p:spTgt>
                                        </p:tgtEl>
                                        <p:attrNameLst>
                                          <p:attrName>style.visibility</p:attrName>
                                        </p:attrNameLst>
                                      </p:cBhvr>
                                      <p:to>
                                        <p:strVal val="visible"/>
                                      </p:to>
                                    </p:set>
                                    <p:animEffect transition="in" filter="wipe(left)">
                                      <p:cBhvr>
                                        <p:cTn id="22" dur="500"/>
                                        <p:tgtEl>
                                          <p:spTgt spid="14131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15"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fld id="{AEFD4E94-ADCC-4013-A4DA-A41F158E9F1C}" type="slidenum">
              <a:rPr lang="en-US" altLang="ar-SA" sz="1400"/>
              <a:pPr eaLnBrk="1" hangingPunct="1"/>
              <a:t>26</a:t>
            </a:fld>
            <a:endParaRPr lang="en-US" altLang="ar-SA" sz="1400"/>
          </a:p>
        </p:txBody>
      </p:sp>
      <p:sp>
        <p:nvSpPr>
          <p:cNvPr id="10243" name="Rectangle 2"/>
          <p:cNvSpPr>
            <a:spLocks noGrp="1" noChangeArrowheads="1"/>
          </p:cNvSpPr>
          <p:nvPr>
            <p:ph type="title"/>
          </p:nvPr>
        </p:nvSpPr>
        <p:spPr>
          <a:xfrm>
            <a:off x="936171" y="217715"/>
            <a:ext cx="10091059" cy="1143000"/>
          </a:xfrm>
        </p:spPr>
        <p:txBody>
          <a:bodyPr/>
          <a:lstStyle/>
          <a:p>
            <a:pPr algn="ctr" eaLnBrk="1" hangingPunct="1"/>
            <a:r>
              <a:rPr lang="en-US" altLang="ar-SA">
                <a:latin typeface="Arial" panose="020B0604020202020204" pitchFamily="34" charset="0"/>
              </a:rPr>
              <a:t>Project Termination</a:t>
            </a:r>
            <a:endParaRPr lang="en-US" altLang="ar-SA" sz="2800" i="1">
              <a:solidFill>
                <a:schemeClr val="hlink"/>
              </a:solidFill>
              <a:latin typeface="Arial" panose="020B0604020202020204" pitchFamily="34" charset="0"/>
            </a:endParaRPr>
          </a:p>
        </p:txBody>
      </p:sp>
      <p:sp>
        <p:nvSpPr>
          <p:cNvPr id="140291" name="Rectangle 3"/>
          <p:cNvSpPr>
            <a:spLocks noGrp="1" noChangeArrowheads="1"/>
          </p:cNvSpPr>
          <p:nvPr>
            <p:ph type="body" idx="1"/>
          </p:nvPr>
        </p:nvSpPr>
        <p:spPr>
          <a:xfrm>
            <a:off x="816429" y="1676400"/>
            <a:ext cx="10319657" cy="4648200"/>
          </a:xfrm>
        </p:spPr>
        <p:txBody>
          <a:bodyPr>
            <a:normAutofit lnSpcReduction="10000"/>
          </a:bodyPr>
          <a:lstStyle/>
          <a:p>
            <a:pPr eaLnBrk="1" hangingPunct="1">
              <a:lnSpc>
                <a:spcPct val="90000"/>
              </a:lnSpc>
              <a:buFont typeface="Wingdings" panose="05000000000000000000" pitchFamily="2" charset="2"/>
              <a:buNone/>
            </a:pPr>
            <a:endParaRPr lang="en-US" altLang="ar-SA" dirty="0">
              <a:latin typeface="Arial" panose="020B0604020202020204" pitchFamily="34" charset="0"/>
              <a:cs typeface="Arial" panose="020B0604020202020204" pitchFamily="34" charset="0"/>
            </a:endParaRPr>
          </a:p>
          <a:p>
            <a:pPr eaLnBrk="1" hangingPunct="1">
              <a:lnSpc>
                <a:spcPct val="90000"/>
              </a:lnSpc>
              <a:buFont typeface="Wingdings" panose="05000000000000000000" pitchFamily="2" charset="2"/>
              <a:buNone/>
            </a:pPr>
            <a:r>
              <a:rPr lang="en-US" altLang="ar-SA" b="1" dirty="0">
                <a:latin typeface="Arial" panose="020B0604020202020204" pitchFamily="34" charset="0"/>
              </a:rPr>
              <a:t>Breaking Up is Hard to Do …</a:t>
            </a:r>
          </a:p>
          <a:p>
            <a:pPr eaLnBrk="1" hangingPunct="1">
              <a:lnSpc>
                <a:spcPct val="90000"/>
              </a:lnSpc>
              <a:buFont typeface="Wingdings" panose="05000000000000000000" pitchFamily="2" charset="2"/>
              <a:buNone/>
            </a:pPr>
            <a:endParaRPr lang="en-US" altLang="ar-SA" sz="1400" i="1" dirty="0">
              <a:solidFill>
                <a:srgbClr val="FF0000"/>
              </a:solidFill>
              <a:latin typeface="Arial" panose="020B0604020202020204" pitchFamily="34" charset="0"/>
              <a:cs typeface="Arial" panose="020B0604020202020204" pitchFamily="34" charset="0"/>
            </a:endParaRPr>
          </a:p>
          <a:p>
            <a:pPr eaLnBrk="1" hangingPunct="1">
              <a:lnSpc>
                <a:spcPct val="90000"/>
              </a:lnSpc>
              <a:buFont typeface="Wingdings" panose="05000000000000000000" pitchFamily="2" charset="2"/>
              <a:buNone/>
            </a:pPr>
            <a:r>
              <a:rPr lang="en-US" altLang="ar-SA" dirty="0">
                <a:latin typeface="Arial" panose="020B0604020202020204" pitchFamily="34" charset="0"/>
                <a:cs typeface="Arial" panose="020B0604020202020204" pitchFamily="34" charset="0"/>
              </a:rPr>
              <a:t>One Must Reassign</a:t>
            </a:r>
          </a:p>
          <a:p>
            <a:pPr eaLnBrk="1" hangingPunct="1">
              <a:lnSpc>
                <a:spcPct val="90000"/>
              </a:lnSpc>
              <a:buFont typeface="Wingdings" panose="05000000000000000000" pitchFamily="2" charset="2"/>
              <a:buNone/>
            </a:pPr>
            <a:endParaRPr lang="en-US" altLang="ar-SA" sz="1400" dirty="0">
              <a:latin typeface="Arial" panose="020B0604020202020204" pitchFamily="34" charset="0"/>
              <a:cs typeface="Arial" panose="020B0604020202020204" pitchFamily="34" charset="0"/>
            </a:endParaRPr>
          </a:p>
          <a:p>
            <a:pPr eaLnBrk="1" hangingPunct="1">
              <a:lnSpc>
                <a:spcPct val="90000"/>
              </a:lnSpc>
            </a:pPr>
            <a:r>
              <a:rPr lang="en-US" altLang="ar-SA" dirty="0">
                <a:latin typeface="Arial" panose="020B0604020202020204" pitchFamily="34" charset="0"/>
                <a:cs typeface="Arial" panose="020B0604020202020204" pitchFamily="34" charset="0"/>
              </a:rPr>
              <a:t>People	   </a:t>
            </a:r>
            <a:r>
              <a:rPr lang="en-US" altLang="ar-SA" dirty="0">
                <a:latin typeface="Arial" panose="020B0604020202020204" pitchFamily="34" charset="0"/>
              </a:rPr>
              <a:t>–</a:t>
            </a:r>
            <a:r>
              <a:rPr lang="en-US" altLang="ar-SA" dirty="0">
                <a:latin typeface="Arial" panose="020B0604020202020204" pitchFamily="34" charset="0"/>
                <a:cs typeface="Arial" panose="020B0604020202020204" pitchFamily="34" charset="0"/>
              </a:rPr>
              <a:t> In the Case of Non-Recurring 			      Projects, to Other Projects</a:t>
            </a:r>
          </a:p>
          <a:p>
            <a:pPr eaLnBrk="1" hangingPunct="1">
              <a:lnSpc>
                <a:spcPct val="90000"/>
              </a:lnSpc>
              <a:buFont typeface="Wingdings" panose="05000000000000000000" pitchFamily="2" charset="2"/>
              <a:buNone/>
            </a:pPr>
            <a:endParaRPr lang="en-US" altLang="ar-SA" sz="1400" dirty="0">
              <a:latin typeface="Arial" panose="020B0604020202020204" pitchFamily="34" charset="0"/>
            </a:endParaRPr>
          </a:p>
          <a:p>
            <a:pPr eaLnBrk="1" hangingPunct="1">
              <a:lnSpc>
                <a:spcPct val="90000"/>
              </a:lnSpc>
            </a:pPr>
            <a:r>
              <a:rPr lang="en-US" altLang="ar-SA" dirty="0">
                <a:latin typeface="Arial" panose="020B0604020202020204" pitchFamily="34" charset="0"/>
              </a:rPr>
              <a:t>Space	   – Often Difficult for People to Give Up</a:t>
            </a:r>
          </a:p>
          <a:p>
            <a:pPr eaLnBrk="1" hangingPunct="1">
              <a:lnSpc>
                <a:spcPct val="90000"/>
              </a:lnSpc>
              <a:buFont typeface="Wingdings" panose="05000000000000000000" pitchFamily="2" charset="2"/>
              <a:buNone/>
            </a:pPr>
            <a:endParaRPr lang="en-US" altLang="ar-SA" sz="1400" dirty="0">
              <a:latin typeface="Arial" panose="020B0604020202020204" pitchFamily="34" charset="0"/>
            </a:endParaRPr>
          </a:p>
          <a:p>
            <a:pPr eaLnBrk="1" hangingPunct="1">
              <a:lnSpc>
                <a:spcPct val="90000"/>
              </a:lnSpc>
            </a:pPr>
            <a:r>
              <a:rPr lang="en-US" altLang="ar-SA" dirty="0">
                <a:latin typeface="Arial" panose="020B0604020202020204" pitchFamily="34" charset="0"/>
              </a:rPr>
              <a:t>Equipment – Must Find New Uses or Sell 			      (Can also Include Leftover Material)                                                                                                                                                         </a:t>
            </a:r>
          </a:p>
        </p:txBody>
      </p:sp>
    </p:spTree>
    <p:extLst>
      <p:ext uri="{BB962C8B-B14F-4D97-AF65-F5344CB8AC3E}">
        <p14:creationId xmlns:p14="http://schemas.microsoft.com/office/powerpoint/2010/main" val="40264785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0291">
                                            <p:txEl>
                                              <p:pRg st="1" end="1"/>
                                            </p:txEl>
                                          </p:spTgt>
                                        </p:tgtEl>
                                        <p:attrNameLst>
                                          <p:attrName>style.visibility</p:attrName>
                                        </p:attrNameLst>
                                      </p:cBhvr>
                                      <p:to>
                                        <p:strVal val="visible"/>
                                      </p:to>
                                    </p:set>
                                    <p:animEffect transition="in" filter="wipe(left)">
                                      <p:cBhvr>
                                        <p:cTn id="7" dur="500"/>
                                        <p:tgtEl>
                                          <p:spTgt spid="140291">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0291">
                                            <p:txEl>
                                              <p:pRg st="3" end="3"/>
                                            </p:txEl>
                                          </p:spTgt>
                                        </p:tgtEl>
                                        <p:attrNameLst>
                                          <p:attrName>style.visibility</p:attrName>
                                        </p:attrNameLst>
                                      </p:cBhvr>
                                      <p:to>
                                        <p:strVal val="visible"/>
                                      </p:to>
                                    </p:set>
                                    <p:animEffect transition="in" filter="wipe(left)">
                                      <p:cBhvr>
                                        <p:cTn id="12" dur="500"/>
                                        <p:tgtEl>
                                          <p:spTgt spid="140291">
                                            <p:txEl>
                                              <p:pRg st="3" end="3"/>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0291">
                                            <p:txEl>
                                              <p:pRg st="5" end="5"/>
                                            </p:txEl>
                                          </p:spTgt>
                                        </p:tgtEl>
                                        <p:attrNameLst>
                                          <p:attrName>style.visibility</p:attrName>
                                        </p:attrNameLst>
                                      </p:cBhvr>
                                      <p:to>
                                        <p:strVal val="visible"/>
                                      </p:to>
                                    </p:set>
                                    <p:animEffect transition="in" filter="wipe(left)">
                                      <p:cBhvr>
                                        <p:cTn id="17" dur="500"/>
                                        <p:tgtEl>
                                          <p:spTgt spid="140291">
                                            <p:txEl>
                                              <p:pRg st="5" end="5"/>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40291">
                                            <p:txEl>
                                              <p:pRg st="7" end="7"/>
                                            </p:txEl>
                                          </p:spTgt>
                                        </p:tgtEl>
                                        <p:attrNameLst>
                                          <p:attrName>style.visibility</p:attrName>
                                        </p:attrNameLst>
                                      </p:cBhvr>
                                      <p:to>
                                        <p:strVal val="visible"/>
                                      </p:to>
                                    </p:set>
                                    <p:animEffect transition="in" filter="wipe(left)">
                                      <p:cBhvr>
                                        <p:cTn id="22" dur="500"/>
                                        <p:tgtEl>
                                          <p:spTgt spid="140291">
                                            <p:txEl>
                                              <p:pRg st="7" end="7"/>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40291">
                                            <p:txEl>
                                              <p:pRg st="9" end="9"/>
                                            </p:txEl>
                                          </p:spTgt>
                                        </p:tgtEl>
                                        <p:attrNameLst>
                                          <p:attrName>style.visibility</p:attrName>
                                        </p:attrNameLst>
                                      </p:cBhvr>
                                      <p:to>
                                        <p:strVal val="visible"/>
                                      </p:to>
                                    </p:set>
                                    <p:animEffect transition="in" filter="wipe(left)">
                                      <p:cBhvr>
                                        <p:cTn id="27" dur="500"/>
                                        <p:tgtEl>
                                          <p:spTgt spid="140291">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1"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fld id="{940243B9-8C1C-4920-8C9A-4097160EE26E}" type="slidenum">
              <a:rPr lang="en-US" altLang="ar-SA" sz="1400"/>
              <a:pPr eaLnBrk="1" hangingPunct="1"/>
              <a:t>27</a:t>
            </a:fld>
            <a:endParaRPr lang="en-US" altLang="ar-SA" sz="1400"/>
          </a:p>
        </p:txBody>
      </p:sp>
      <p:sp>
        <p:nvSpPr>
          <p:cNvPr id="13315" name="Rectangle 2"/>
          <p:cNvSpPr>
            <a:spLocks noGrp="1" noChangeArrowheads="1"/>
          </p:cNvSpPr>
          <p:nvPr>
            <p:ph type="title"/>
          </p:nvPr>
        </p:nvSpPr>
        <p:spPr>
          <a:xfrm>
            <a:off x="2209800" y="533401"/>
            <a:ext cx="8458200" cy="1287463"/>
          </a:xfrm>
        </p:spPr>
        <p:txBody>
          <a:bodyPr/>
          <a:lstStyle/>
          <a:p>
            <a:pPr algn="ctr" eaLnBrk="1" hangingPunct="1"/>
            <a:r>
              <a:rPr lang="en-US" altLang="ar-SA">
                <a:latin typeface="Arial" panose="020B0604020202020204" pitchFamily="34" charset="0"/>
              </a:rPr>
              <a:t>Success Factors </a:t>
            </a:r>
            <a:r>
              <a:rPr lang="en-US" altLang="ar-SA" sz="2800">
                <a:latin typeface="Arial" panose="020B0604020202020204" pitchFamily="34" charset="0"/>
              </a:rPr>
              <a:t>(Pinto &amp; Slevin)</a:t>
            </a:r>
          </a:p>
        </p:txBody>
      </p:sp>
      <p:sp>
        <p:nvSpPr>
          <p:cNvPr id="137219" name="Rectangle 3"/>
          <p:cNvSpPr>
            <a:spLocks noGrp="1" noChangeArrowheads="1"/>
          </p:cNvSpPr>
          <p:nvPr>
            <p:ph type="body" idx="1"/>
          </p:nvPr>
        </p:nvSpPr>
        <p:spPr>
          <a:xfrm>
            <a:off x="2362200" y="1600200"/>
            <a:ext cx="8305800" cy="4800600"/>
          </a:xfrm>
        </p:spPr>
        <p:txBody>
          <a:bodyPr>
            <a:normAutofit fontScale="92500" lnSpcReduction="10000"/>
          </a:bodyPr>
          <a:lstStyle/>
          <a:p>
            <a:pPr eaLnBrk="1" hangingPunct="1">
              <a:lnSpc>
                <a:spcPct val="40000"/>
              </a:lnSpc>
              <a:buFont typeface="Wingdings" panose="05000000000000000000" pitchFamily="2" charset="2"/>
              <a:buNone/>
            </a:pPr>
            <a:endParaRPr lang="en-US" altLang="ar-SA">
              <a:latin typeface="Arial" panose="020B0604020202020204" pitchFamily="34" charset="0"/>
              <a:cs typeface="Arial" panose="020B0604020202020204" pitchFamily="34" charset="0"/>
            </a:endParaRPr>
          </a:p>
          <a:p>
            <a:pPr eaLnBrk="1" hangingPunct="1">
              <a:lnSpc>
                <a:spcPct val="90000"/>
              </a:lnSpc>
            </a:pPr>
            <a:r>
              <a:rPr lang="en-US" altLang="ar-SA">
                <a:latin typeface="Arial" panose="020B0604020202020204" pitchFamily="34" charset="0"/>
                <a:cs typeface="Arial" panose="020B0604020202020204" pitchFamily="34" charset="0"/>
              </a:rPr>
              <a:t>Project Mission</a:t>
            </a:r>
            <a:endParaRPr lang="en-US" altLang="ar-SA"/>
          </a:p>
          <a:p>
            <a:pPr eaLnBrk="1" hangingPunct="1">
              <a:lnSpc>
                <a:spcPct val="90000"/>
              </a:lnSpc>
            </a:pPr>
            <a:r>
              <a:rPr lang="en-US" altLang="ar-SA">
                <a:latin typeface="Arial" panose="020B0604020202020204" pitchFamily="34" charset="0"/>
              </a:rPr>
              <a:t>Top-Management Support</a:t>
            </a:r>
          </a:p>
          <a:p>
            <a:pPr eaLnBrk="1" hangingPunct="1">
              <a:lnSpc>
                <a:spcPct val="90000"/>
              </a:lnSpc>
            </a:pPr>
            <a:r>
              <a:rPr lang="en-US" altLang="ar-SA">
                <a:latin typeface="Arial" panose="020B0604020202020204" pitchFamily="34" charset="0"/>
              </a:rPr>
              <a:t>Project Schedule/Plan</a:t>
            </a:r>
          </a:p>
          <a:p>
            <a:pPr eaLnBrk="1" hangingPunct="1">
              <a:lnSpc>
                <a:spcPct val="90000"/>
              </a:lnSpc>
            </a:pPr>
            <a:r>
              <a:rPr lang="en-US" altLang="ar-SA">
                <a:latin typeface="Arial" panose="020B0604020202020204" pitchFamily="34" charset="0"/>
              </a:rPr>
              <a:t>Client Consultation</a:t>
            </a:r>
          </a:p>
          <a:p>
            <a:pPr eaLnBrk="1" hangingPunct="1">
              <a:lnSpc>
                <a:spcPct val="90000"/>
              </a:lnSpc>
            </a:pPr>
            <a:r>
              <a:rPr lang="en-US" altLang="ar-SA">
                <a:latin typeface="Arial" panose="020B0604020202020204" pitchFamily="34" charset="0"/>
              </a:rPr>
              <a:t>Personnel</a:t>
            </a:r>
          </a:p>
          <a:p>
            <a:pPr eaLnBrk="1" hangingPunct="1">
              <a:lnSpc>
                <a:spcPct val="90000"/>
              </a:lnSpc>
            </a:pPr>
            <a:r>
              <a:rPr lang="en-US" altLang="ar-SA">
                <a:latin typeface="Arial" panose="020B0604020202020204" pitchFamily="34" charset="0"/>
              </a:rPr>
              <a:t>Technical Tasks</a:t>
            </a:r>
          </a:p>
          <a:p>
            <a:pPr eaLnBrk="1" hangingPunct="1">
              <a:lnSpc>
                <a:spcPct val="90000"/>
              </a:lnSpc>
            </a:pPr>
            <a:r>
              <a:rPr lang="en-US" altLang="ar-SA">
                <a:latin typeface="Arial" panose="020B0604020202020204" pitchFamily="34" charset="0"/>
              </a:rPr>
              <a:t>Client Acceptance</a:t>
            </a:r>
          </a:p>
          <a:p>
            <a:pPr eaLnBrk="1" hangingPunct="1">
              <a:lnSpc>
                <a:spcPct val="90000"/>
              </a:lnSpc>
            </a:pPr>
            <a:r>
              <a:rPr lang="en-US" altLang="ar-SA">
                <a:latin typeface="Arial" panose="020B0604020202020204" pitchFamily="34" charset="0"/>
              </a:rPr>
              <a:t>Monitoring and Feedback</a:t>
            </a:r>
          </a:p>
          <a:p>
            <a:pPr eaLnBrk="1" hangingPunct="1">
              <a:lnSpc>
                <a:spcPct val="90000"/>
              </a:lnSpc>
            </a:pPr>
            <a:r>
              <a:rPr lang="en-US" altLang="ar-SA">
                <a:latin typeface="Arial" panose="020B0604020202020204" pitchFamily="34" charset="0"/>
              </a:rPr>
              <a:t>Communication</a:t>
            </a:r>
          </a:p>
          <a:p>
            <a:pPr eaLnBrk="1" hangingPunct="1">
              <a:lnSpc>
                <a:spcPct val="90000"/>
              </a:lnSpc>
            </a:pPr>
            <a:r>
              <a:rPr lang="en-US" altLang="ar-SA">
                <a:latin typeface="Arial" panose="020B0604020202020204" pitchFamily="34" charset="0"/>
              </a:rPr>
              <a:t>Trouble-Shooting</a:t>
            </a:r>
          </a:p>
        </p:txBody>
      </p:sp>
    </p:spTree>
    <p:extLst>
      <p:ext uri="{BB962C8B-B14F-4D97-AF65-F5344CB8AC3E}">
        <p14:creationId xmlns:p14="http://schemas.microsoft.com/office/powerpoint/2010/main" val="21825888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137219">
                                            <p:txEl>
                                              <p:pRg st="1" end="1"/>
                                            </p:txEl>
                                          </p:spTgt>
                                        </p:tgtEl>
                                        <p:attrNameLst>
                                          <p:attrName>style.visibility</p:attrName>
                                        </p:attrNameLst>
                                      </p:cBhvr>
                                      <p:to>
                                        <p:strVal val="visible"/>
                                      </p:to>
                                    </p:set>
                                    <p:anim calcmode="lin" valueType="num">
                                      <p:cBhvr>
                                        <p:cTn id="7" dur="1000" fill="hold"/>
                                        <p:tgtEl>
                                          <p:spTgt spid="137219">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137219">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137219">
                                            <p:txEl>
                                              <p:pRg st="1" end="1"/>
                                            </p:txEl>
                                          </p:spTgt>
                                        </p:tgtEl>
                                      </p:cBhvr>
                                    </p:animEffect>
                                  </p:childTnLst>
                                </p:cTn>
                              </p:par>
                              <p:par>
                                <p:cTn id="10" presetID="55" presetClass="entr" presetSubtype="0" fill="hold" nodeType="withEffect">
                                  <p:stCondLst>
                                    <p:cond delay="0"/>
                                  </p:stCondLst>
                                  <p:childTnLst>
                                    <p:set>
                                      <p:cBhvr>
                                        <p:cTn id="11" dur="1" fill="hold">
                                          <p:stCondLst>
                                            <p:cond delay="0"/>
                                          </p:stCondLst>
                                        </p:cTn>
                                        <p:tgtEl>
                                          <p:spTgt spid="137219">
                                            <p:txEl>
                                              <p:pRg st="2" end="2"/>
                                            </p:txEl>
                                          </p:spTgt>
                                        </p:tgtEl>
                                        <p:attrNameLst>
                                          <p:attrName>style.visibility</p:attrName>
                                        </p:attrNameLst>
                                      </p:cBhvr>
                                      <p:to>
                                        <p:strVal val="visible"/>
                                      </p:to>
                                    </p:set>
                                    <p:anim calcmode="lin" valueType="num">
                                      <p:cBhvr>
                                        <p:cTn id="12" dur="1000" fill="hold"/>
                                        <p:tgtEl>
                                          <p:spTgt spid="137219">
                                            <p:txEl>
                                              <p:pRg st="2" end="2"/>
                                            </p:txEl>
                                          </p:spTgt>
                                        </p:tgtEl>
                                        <p:attrNameLst>
                                          <p:attrName>ppt_w</p:attrName>
                                        </p:attrNameLst>
                                      </p:cBhvr>
                                      <p:tavLst>
                                        <p:tav tm="0">
                                          <p:val>
                                            <p:strVal val="#ppt_w*0.70"/>
                                          </p:val>
                                        </p:tav>
                                        <p:tav tm="100000">
                                          <p:val>
                                            <p:strVal val="#ppt_w"/>
                                          </p:val>
                                        </p:tav>
                                      </p:tavLst>
                                    </p:anim>
                                    <p:anim calcmode="lin" valueType="num">
                                      <p:cBhvr>
                                        <p:cTn id="13" dur="1000" fill="hold"/>
                                        <p:tgtEl>
                                          <p:spTgt spid="137219">
                                            <p:txEl>
                                              <p:pRg st="2" end="2"/>
                                            </p:txEl>
                                          </p:spTgt>
                                        </p:tgtEl>
                                        <p:attrNameLst>
                                          <p:attrName>ppt_h</p:attrName>
                                        </p:attrNameLst>
                                      </p:cBhvr>
                                      <p:tavLst>
                                        <p:tav tm="0">
                                          <p:val>
                                            <p:strVal val="#ppt_h"/>
                                          </p:val>
                                        </p:tav>
                                        <p:tav tm="100000">
                                          <p:val>
                                            <p:strVal val="#ppt_h"/>
                                          </p:val>
                                        </p:tav>
                                      </p:tavLst>
                                    </p:anim>
                                    <p:animEffect transition="in" filter="fade">
                                      <p:cBhvr>
                                        <p:cTn id="14" dur="1000"/>
                                        <p:tgtEl>
                                          <p:spTgt spid="137219">
                                            <p:txEl>
                                              <p:pRg st="2" end="2"/>
                                            </p:txEl>
                                          </p:spTgt>
                                        </p:tgtEl>
                                      </p:cBhvr>
                                    </p:animEffect>
                                  </p:childTnLst>
                                </p:cTn>
                              </p:par>
                              <p:par>
                                <p:cTn id="15" presetID="55" presetClass="entr" presetSubtype="0" fill="hold" nodeType="withEffect">
                                  <p:stCondLst>
                                    <p:cond delay="0"/>
                                  </p:stCondLst>
                                  <p:childTnLst>
                                    <p:set>
                                      <p:cBhvr>
                                        <p:cTn id="16" dur="1" fill="hold">
                                          <p:stCondLst>
                                            <p:cond delay="0"/>
                                          </p:stCondLst>
                                        </p:cTn>
                                        <p:tgtEl>
                                          <p:spTgt spid="137219">
                                            <p:txEl>
                                              <p:pRg st="3" end="3"/>
                                            </p:txEl>
                                          </p:spTgt>
                                        </p:tgtEl>
                                        <p:attrNameLst>
                                          <p:attrName>style.visibility</p:attrName>
                                        </p:attrNameLst>
                                      </p:cBhvr>
                                      <p:to>
                                        <p:strVal val="visible"/>
                                      </p:to>
                                    </p:set>
                                    <p:anim calcmode="lin" valueType="num">
                                      <p:cBhvr>
                                        <p:cTn id="17" dur="1000" fill="hold"/>
                                        <p:tgtEl>
                                          <p:spTgt spid="137219">
                                            <p:txEl>
                                              <p:pRg st="3" end="3"/>
                                            </p:txEl>
                                          </p:spTgt>
                                        </p:tgtEl>
                                        <p:attrNameLst>
                                          <p:attrName>ppt_w</p:attrName>
                                        </p:attrNameLst>
                                      </p:cBhvr>
                                      <p:tavLst>
                                        <p:tav tm="0">
                                          <p:val>
                                            <p:strVal val="#ppt_w*0.70"/>
                                          </p:val>
                                        </p:tav>
                                        <p:tav tm="100000">
                                          <p:val>
                                            <p:strVal val="#ppt_w"/>
                                          </p:val>
                                        </p:tav>
                                      </p:tavLst>
                                    </p:anim>
                                    <p:anim calcmode="lin" valueType="num">
                                      <p:cBhvr>
                                        <p:cTn id="18" dur="1000" fill="hold"/>
                                        <p:tgtEl>
                                          <p:spTgt spid="137219">
                                            <p:txEl>
                                              <p:pRg st="3" end="3"/>
                                            </p:txEl>
                                          </p:spTgt>
                                        </p:tgtEl>
                                        <p:attrNameLst>
                                          <p:attrName>ppt_h</p:attrName>
                                        </p:attrNameLst>
                                      </p:cBhvr>
                                      <p:tavLst>
                                        <p:tav tm="0">
                                          <p:val>
                                            <p:strVal val="#ppt_h"/>
                                          </p:val>
                                        </p:tav>
                                        <p:tav tm="100000">
                                          <p:val>
                                            <p:strVal val="#ppt_h"/>
                                          </p:val>
                                        </p:tav>
                                      </p:tavLst>
                                    </p:anim>
                                    <p:animEffect transition="in" filter="fade">
                                      <p:cBhvr>
                                        <p:cTn id="19" dur="1000"/>
                                        <p:tgtEl>
                                          <p:spTgt spid="137219">
                                            <p:txEl>
                                              <p:pRg st="3" end="3"/>
                                            </p:txEl>
                                          </p:spTgt>
                                        </p:tgtEl>
                                      </p:cBhvr>
                                    </p:animEffect>
                                  </p:childTnLst>
                                </p:cTn>
                              </p:par>
                              <p:par>
                                <p:cTn id="20" presetID="55" presetClass="entr" presetSubtype="0" fill="hold" nodeType="withEffect">
                                  <p:stCondLst>
                                    <p:cond delay="0"/>
                                  </p:stCondLst>
                                  <p:childTnLst>
                                    <p:set>
                                      <p:cBhvr>
                                        <p:cTn id="21" dur="1" fill="hold">
                                          <p:stCondLst>
                                            <p:cond delay="0"/>
                                          </p:stCondLst>
                                        </p:cTn>
                                        <p:tgtEl>
                                          <p:spTgt spid="137219">
                                            <p:txEl>
                                              <p:pRg st="4" end="4"/>
                                            </p:txEl>
                                          </p:spTgt>
                                        </p:tgtEl>
                                        <p:attrNameLst>
                                          <p:attrName>style.visibility</p:attrName>
                                        </p:attrNameLst>
                                      </p:cBhvr>
                                      <p:to>
                                        <p:strVal val="visible"/>
                                      </p:to>
                                    </p:set>
                                    <p:anim calcmode="lin" valueType="num">
                                      <p:cBhvr>
                                        <p:cTn id="22" dur="1000" fill="hold"/>
                                        <p:tgtEl>
                                          <p:spTgt spid="137219">
                                            <p:txEl>
                                              <p:pRg st="4" end="4"/>
                                            </p:txEl>
                                          </p:spTgt>
                                        </p:tgtEl>
                                        <p:attrNameLst>
                                          <p:attrName>ppt_w</p:attrName>
                                        </p:attrNameLst>
                                      </p:cBhvr>
                                      <p:tavLst>
                                        <p:tav tm="0">
                                          <p:val>
                                            <p:strVal val="#ppt_w*0.70"/>
                                          </p:val>
                                        </p:tav>
                                        <p:tav tm="100000">
                                          <p:val>
                                            <p:strVal val="#ppt_w"/>
                                          </p:val>
                                        </p:tav>
                                      </p:tavLst>
                                    </p:anim>
                                    <p:anim calcmode="lin" valueType="num">
                                      <p:cBhvr>
                                        <p:cTn id="23" dur="1000" fill="hold"/>
                                        <p:tgtEl>
                                          <p:spTgt spid="137219">
                                            <p:txEl>
                                              <p:pRg st="4" end="4"/>
                                            </p:txEl>
                                          </p:spTgt>
                                        </p:tgtEl>
                                        <p:attrNameLst>
                                          <p:attrName>ppt_h</p:attrName>
                                        </p:attrNameLst>
                                      </p:cBhvr>
                                      <p:tavLst>
                                        <p:tav tm="0">
                                          <p:val>
                                            <p:strVal val="#ppt_h"/>
                                          </p:val>
                                        </p:tav>
                                        <p:tav tm="100000">
                                          <p:val>
                                            <p:strVal val="#ppt_h"/>
                                          </p:val>
                                        </p:tav>
                                      </p:tavLst>
                                    </p:anim>
                                    <p:animEffect transition="in" filter="fade">
                                      <p:cBhvr>
                                        <p:cTn id="24" dur="1000"/>
                                        <p:tgtEl>
                                          <p:spTgt spid="137219">
                                            <p:txEl>
                                              <p:pRg st="4" end="4"/>
                                            </p:txEl>
                                          </p:spTgt>
                                        </p:tgtEl>
                                      </p:cBhvr>
                                    </p:animEffect>
                                  </p:childTnLst>
                                </p:cTn>
                              </p:par>
                              <p:par>
                                <p:cTn id="25" presetID="55" presetClass="entr" presetSubtype="0" fill="hold" nodeType="withEffect">
                                  <p:stCondLst>
                                    <p:cond delay="0"/>
                                  </p:stCondLst>
                                  <p:childTnLst>
                                    <p:set>
                                      <p:cBhvr>
                                        <p:cTn id="26" dur="1" fill="hold">
                                          <p:stCondLst>
                                            <p:cond delay="0"/>
                                          </p:stCondLst>
                                        </p:cTn>
                                        <p:tgtEl>
                                          <p:spTgt spid="137219">
                                            <p:txEl>
                                              <p:pRg st="5" end="5"/>
                                            </p:txEl>
                                          </p:spTgt>
                                        </p:tgtEl>
                                        <p:attrNameLst>
                                          <p:attrName>style.visibility</p:attrName>
                                        </p:attrNameLst>
                                      </p:cBhvr>
                                      <p:to>
                                        <p:strVal val="visible"/>
                                      </p:to>
                                    </p:set>
                                    <p:anim calcmode="lin" valueType="num">
                                      <p:cBhvr>
                                        <p:cTn id="27" dur="1000" fill="hold"/>
                                        <p:tgtEl>
                                          <p:spTgt spid="137219">
                                            <p:txEl>
                                              <p:pRg st="5" end="5"/>
                                            </p:txEl>
                                          </p:spTgt>
                                        </p:tgtEl>
                                        <p:attrNameLst>
                                          <p:attrName>ppt_w</p:attrName>
                                        </p:attrNameLst>
                                      </p:cBhvr>
                                      <p:tavLst>
                                        <p:tav tm="0">
                                          <p:val>
                                            <p:strVal val="#ppt_w*0.70"/>
                                          </p:val>
                                        </p:tav>
                                        <p:tav tm="100000">
                                          <p:val>
                                            <p:strVal val="#ppt_w"/>
                                          </p:val>
                                        </p:tav>
                                      </p:tavLst>
                                    </p:anim>
                                    <p:anim calcmode="lin" valueType="num">
                                      <p:cBhvr>
                                        <p:cTn id="28" dur="1000" fill="hold"/>
                                        <p:tgtEl>
                                          <p:spTgt spid="137219">
                                            <p:txEl>
                                              <p:pRg st="5" end="5"/>
                                            </p:txEl>
                                          </p:spTgt>
                                        </p:tgtEl>
                                        <p:attrNameLst>
                                          <p:attrName>ppt_h</p:attrName>
                                        </p:attrNameLst>
                                      </p:cBhvr>
                                      <p:tavLst>
                                        <p:tav tm="0">
                                          <p:val>
                                            <p:strVal val="#ppt_h"/>
                                          </p:val>
                                        </p:tav>
                                        <p:tav tm="100000">
                                          <p:val>
                                            <p:strVal val="#ppt_h"/>
                                          </p:val>
                                        </p:tav>
                                      </p:tavLst>
                                    </p:anim>
                                    <p:animEffect transition="in" filter="fade">
                                      <p:cBhvr>
                                        <p:cTn id="29" dur="1000"/>
                                        <p:tgtEl>
                                          <p:spTgt spid="137219">
                                            <p:txEl>
                                              <p:pRg st="5" end="5"/>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55" presetClass="entr" presetSubtype="0" fill="hold" nodeType="clickEffect">
                                  <p:stCondLst>
                                    <p:cond delay="0"/>
                                  </p:stCondLst>
                                  <p:childTnLst>
                                    <p:set>
                                      <p:cBhvr>
                                        <p:cTn id="33" dur="1" fill="hold">
                                          <p:stCondLst>
                                            <p:cond delay="0"/>
                                          </p:stCondLst>
                                        </p:cTn>
                                        <p:tgtEl>
                                          <p:spTgt spid="137219">
                                            <p:txEl>
                                              <p:pRg st="6" end="6"/>
                                            </p:txEl>
                                          </p:spTgt>
                                        </p:tgtEl>
                                        <p:attrNameLst>
                                          <p:attrName>style.visibility</p:attrName>
                                        </p:attrNameLst>
                                      </p:cBhvr>
                                      <p:to>
                                        <p:strVal val="visible"/>
                                      </p:to>
                                    </p:set>
                                    <p:anim calcmode="lin" valueType="num">
                                      <p:cBhvr>
                                        <p:cTn id="34" dur="1000" fill="hold"/>
                                        <p:tgtEl>
                                          <p:spTgt spid="137219">
                                            <p:txEl>
                                              <p:pRg st="6" end="6"/>
                                            </p:txEl>
                                          </p:spTgt>
                                        </p:tgtEl>
                                        <p:attrNameLst>
                                          <p:attrName>ppt_w</p:attrName>
                                        </p:attrNameLst>
                                      </p:cBhvr>
                                      <p:tavLst>
                                        <p:tav tm="0">
                                          <p:val>
                                            <p:strVal val="#ppt_w*0.70"/>
                                          </p:val>
                                        </p:tav>
                                        <p:tav tm="100000">
                                          <p:val>
                                            <p:strVal val="#ppt_w"/>
                                          </p:val>
                                        </p:tav>
                                      </p:tavLst>
                                    </p:anim>
                                    <p:anim calcmode="lin" valueType="num">
                                      <p:cBhvr>
                                        <p:cTn id="35" dur="1000" fill="hold"/>
                                        <p:tgtEl>
                                          <p:spTgt spid="137219">
                                            <p:txEl>
                                              <p:pRg st="6" end="6"/>
                                            </p:txEl>
                                          </p:spTgt>
                                        </p:tgtEl>
                                        <p:attrNameLst>
                                          <p:attrName>ppt_h</p:attrName>
                                        </p:attrNameLst>
                                      </p:cBhvr>
                                      <p:tavLst>
                                        <p:tav tm="0">
                                          <p:val>
                                            <p:strVal val="#ppt_h"/>
                                          </p:val>
                                        </p:tav>
                                        <p:tav tm="100000">
                                          <p:val>
                                            <p:strVal val="#ppt_h"/>
                                          </p:val>
                                        </p:tav>
                                      </p:tavLst>
                                    </p:anim>
                                    <p:animEffect transition="in" filter="fade">
                                      <p:cBhvr>
                                        <p:cTn id="36" dur="1000"/>
                                        <p:tgtEl>
                                          <p:spTgt spid="137219">
                                            <p:txEl>
                                              <p:pRg st="6" end="6"/>
                                            </p:txEl>
                                          </p:spTgt>
                                        </p:tgtEl>
                                      </p:cBhvr>
                                    </p:animEffect>
                                  </p:childTnLst>
                                </p:cTn>
                              </p:par>
                              <p:par>
                                <p:cTn id="37" presetID="55" presetClass="entr" presetSubtype="0" fill="hold" nodeType="withEffect">
                                  <p:stCondLst>
                                    <p:cond delay="0"/>
                                  </p:stCondLst>
                                  <p:childTnLst>
                                    <p:set>
                                      <p:cBhvr>
                                        <p:cTn id="38" dur="1" fill="hold">
                                          <p:stCondLst>
                                            <p:cond delay="0"/>
                                          </p:stCondLst>
                                        </p:cTn>
                                        <p:tgtEl>
                                          <p:spTgt spid="137219">
                                            <p:txEl>
                                              <p:pRg st="7" end="7"/>
                                            </p:txEl>
                                          </p:spTgt>
                                        </p:tgtEl>
                                        <p:attrNameLst>
                                          <p:attrName>style.visibility</p:attrName>
                                        </p:attrNameLst>
                                      </p:cBhvr>
                                      <p:to>
                                        <p:strVal val="visible"/>
                                      </p:to>
                                    </p:set>
                                    <p:anim calcmode="lin" valueType="num">
                                      <p:cBhvr>
                                        <p:cTn id="39" dur="1000" fill="hold"/>
                                        <p:tgtEl>
                                          <p:spTgt spid="137219">
                                            <p:txEl>
                                              <p:pRg st="7" end="7"/>
                                            </p:txEl>
                                          </p:spTgt>
                                        </p:tgtEl>
                                        <p:attrNameLst>
                                          <p:attrName>ppt_w</p:attrName>
                                        </p:attrNameLst>
                                      </p:cBhvr>
                                      <p:tavLst>
                                        <p:tav tm="0">
                                          <p:val>
                                            <p:strVal val="#ppt_w*0.70"/>
                                          </p:val>
                                        </p:tav>
                                        <p:tav tm="100000">
                                          <p:val>
                                            <p:strVal val="#ppt_w"/>
                                          </p:val>
                                        </p:tav>
                                      </p:tavLst>
                                    </p:anim>
                                    <p:anim calcmode="lin" valueType="num">
                                      <p:cBhvr>
                                        <p:cTn id="40" dur="1000" fill="hold"/>
                                        <p:tgtEl>
                                          <p:spTgt spid="137219">
                                            <p:txEl>
                                              <p:pRg st="7" end="7"/>
                                            </p:txEl>
                                          </p:spTgt>
                                        </p:tgtEl>
                                        <p:attrNameLst>
                                          <p:attrName>ppt_h</p:attrName>
                                        </p:attrNameLst>
                                      </p:cBhvr>
                                      <p:tavLst>
                                        <p:tav tm="0">
                                          <p:val>
                                            <p:strVal val="#ppt_h"/>
                                          </p:val>
                                        </p:tav>
                                        <p:tav tm="100000">
                                          <p:val>
                                            <p:strVal val="#ppt_h"/>
                                          </p:val>
                                        </p:tav>
                                      </p:tavLst>
                                    </p:anim>
                                    <p:animEffect transition="in" filter="fade">
                                      <p:cBhvr>
                                        <p:cTn id="41" dur="1000"/>
                                        <p:tgtEl>
                                          <p:spTgt spid="137219">
                                            <p:txEl>
                                              <p:pRg st="7" end="7"/>
                                            </p:txEl>
                                          </p:spTgt>
                                        </p:tgtEl>
                                      </p:cBhvr>
                                    </p:animEffect>
                                  </p:childTnLst>
                                </p:cTn>
                              </p:par>
                              <p:par>
                                <p:cTn id="42" presetID="55" presetClass="entr" presetSubtype="0" fill="hold" nodeType="withEffect">
                                  <p:stCondLst>
                                    <p:cond delay="0"/>
                                  </p:stCondLst>
                                  <p:childTnLst>
                                    <p:set>
                                      <p:cBhvr>
                                        <p:cTn id="43" dur="1" fill="hold">
                                          <p:stCondLst>
                                            <p:cond delay="0"/>
                                          </p:stCondLst>
                                        </p:cTn>
                                        <p:tgtEl>
                                          <p:spTgt spid="137219">
                                            <p:txEl>
                                              <p:pRg st="8" end="8"/>
                                            </p:txEl>
                                          </p:spTgt>
                                        </p:tgtEl>
                                        <p:attrNameLst>
                                          <p:attrName>style.visibility</p:attrName>
                                        </p:attrNameLst>
                                      </p:cBhvr>
                                      <p:to>
                                        <p:strVal val="visible"/>
                                      </p:to>
                                    </p:set>
                                    <p:anim calcmode="lin" valueType="num">
                                      <p:cBhvr>
                                        <p:cTn id="44" dur="1000" fill="hold"/>
                                        <p:tgtEl>
                                          <p:spTgt spid="137219">
                                            <p:txEl>
                                              <p:pRg st="8" end="8"/>
                                            </p:txEl>
                                          </p:spTgt>
                                        </p:tgtEl>
                                        <p:attrNameLst>
                                          <p:attrName>ppt_w</p:attrName>
                                        </p:attrNameLst>
                                      </p:cBhvr>
                                      <p:tavLst>
                                        <p:tav tm="0">
                                          <p:val>
                                            <p:strVal val="#ppt_w*0.70"/>
                                          </p:val>
                                        </p:tav>
                                        <p:tav tm="100000">
                                          <p:val>
                                            <p:strVal val="#ppt_w"/>
                                          </p:val>
                                        </p:tav>
                                      </p:tavLst>
                                    </p:anim>
                                    <p:anim calcmode="lin" valueType="num">
                                      <p:cBhvr>
                                        <p:cTn id="45" dur="1000" fill="hold"/>
                                        <p:tgtEl>
                                          <p:spTgt spid="137219">
                                            <p:txEl>
                                              <p:pRg st="8" end="8"/>
                                            </p:txEl>
                                          </p:spTgt>
                                        </p:tgtEl>
                                        <p:attrNameLst>
                                          <p:attrName>ppt_h</p:attrName>
                                        </p:attrNameLst>
                                      </p:cBhvr>
                                      <p:tavLst>
                                        <p:tav tm="0">
                                          <p:val>
                                            <p:strVal val="#ppt_h"/>
                                          </p:val>
                                        </p:tav>
                                        <p:tav tm="100000">
                                          <p:val>
                                            <p:strVal val="#ppt_h"/>
                                          </p:val>
                                        </p:tav>
                                      </p:tavLst>
                                    </p:anim>
                                    <p:animEffect transition="in" filter="fade">
                                      <p:cBhvr>
                                        <p:cTn id="46" dur="1000"/>
                                        <p:tgtEl>
                                          <p:spTgt spid="137219">
                                            <p:txEl>
                                              <p:pRg st="8" end="8"/>
                                            </p:txEl>
                                          </p:spTgt>
                                        </p:tgtEl>
                                      </p:cBhvr>
                                    </p:animEffect>
                                  </p:childTnLst>
                                </p:cTn>
                              </p:par>
                              <p:par>
                                <p:cTn id="47" presetID="55" presetClass="entr" presetSubtype="0" fill="hold" nodeType="withEffect">
                                  <p:stCondLst>
                                    <p:cond delay="0"/>
                                  </p:stCondLst>
                                  <p:childTnLst>
                                    <p:set>
                                      <p:cBhvr>
                                        <p:cTn id="48" dur="1" fill="hold">
                                          <p:stCondLst>
                                            <p:cond delay="0"/>
                                          </p:stCondLst>
                                        </p:cTn>
                                        <p:tgtEl>
                                          <p:spTgt spid="137219">
                                            <p:txEl>
                                              <p:pRg st="9" end="9"/>
                                            </p:txEl>
                                          </p:spTgt>
                                        </p:tgtEl>
                                        <p:attrNameLst>
                                          <p:attrName>style.visibility</p:attrName>
                                        </p:attrNameLst>
                                      </p:cBhvr>
                                      <p:to>
                                        <p:strVal val="visible"/>
                                      </p:to>
                                    </p:set>
                                    <p:anim calcmode="lin" valueType="num">
                                      <p:cBhvr>
                                        <p:cTn id="49" dur="1000" fill="hold"/>
                                        <p:tgtEl>
                                          <p:spTgt spid="137219">
                                            <p:txEl>
                                              <p:pRg st="9" end="9"/>
                                            </p:txEl>
                                          </p:spTgt>
                                        </p:tgtEl>
                                        <p:attrNameLst>
                                          <p:attrName>ppt_w</p:attrName>
                                        </p:attrNameLst>
                                      </p:cBhvr>
                                      <p:tavLst>
                                        <p:tav tm="0">
                                          <p:val>
                                            <p:strVal val="#ppt_w*0.70"/>
                                          </p:val>
                                        </p:tav>
                                        <p:tav tm="100000">
                                          <p:val>
                                            <p:strVal val="#ppt_w"/>
                                          </p:val>
                                        </p:tav>
                                      </p:tavLst>
                                    </p:anim>
                                    <p:anim calcmode="lin" valueType="num">
                                      <p:cBhvr>
                                        <p:cTn id="50" dur="1000" fill="hold"/>
                                        <p:tgtEl>
                                          <p:spTgt spid="137219">
                                            <p:txEl>
                                              <p:pRg st="9" end="9"/>
                                            </p:txEl>
                                          </p:spTgt>
                                        </p:tgtEl>
                                        <p:attrNameLst>
                                          <p:attrName>ppt_h</p:attrName>
                                        </p:attrNameLst>
                                      </p:cBhvr>
                                      <p:tavLst>
                                        <p:tav tm="0">
                                          <p:val>
                                            <p:strVal val="#ppt_h"/>
                                          </p:val>
                                        </p:tav>
                                        <p:tav tm="100000">
                                          <p:val>
                                            <p:strVal val="#ppt_h"/>
                                          </p:val>
                                        </p:tav>
                                      </p:tavLst>
                                    </p:anim>
                                    <p:animEffect transition="in" filter="fade">
                                      <p:cBhvr>
                                        <p:cTn id="51" dur="1000"/>
                                        <p:tgtEl>
                                          <p:spTgt spid="137219">
                                            <p:txEl>
                                              <p:pRg st="9" end="9"/>
                                            </p:txEl>
                                          </p:spTgt>
                                        </p:tgtEl>
                                      </p:cBhvr>
                                    </p:animEffect>
                                  </p:childTnLst>
                                </p:cTn>
                              </p:par>
                              <p:par>
                                <p:cTn id="52" presetID="55" presetClass="entr" presetSubtype="0" fill="hold" nodeType="withEffect">
                                  <p:stCondLst>
                                    <p:cond delay="0"/>
                                  </p:stCondLst>
                                  <p:childTnLst>
                                    <p:set>
                                      <p:cBhvr>
                                        <p:cTn id="53" dur="1" fill="hold">
                                          <p:stCondLst>
                                            <p:cond delay="0"/>
                                          </p:stCondLst>
                                        </p:cTn>
                                        <p:tgtEl>
                                          <p:spTgt spid="137219">
                                            <p:txEl>
                                              <p:pRg st="10" end="10"/>
                                            </p:txEl>
                                          </p:spTgt>
                                        </p:tgtEl>
                                        <p:attrNameLst>
                                          <p:attrName>style.visibility</p:attrName>
                                        </p:attrNameLst>
                                      </p:cBhvr>
                                      <p:to>
                                        <p:strVal val="visible"/>
                                      </p:to>
                                    </p:set>
                                    <p:anim calcmode="lin" valueType="num">
                                      <p:cBhvr>
                                        <p:cTn id="54" dur="1000" fill="hold"/>
                                        <p:tgtEl>
                                          <p:spTgt spid="137219">
                                            <p:txEl>
                                              <p:pRg st="10" end="10"/>
                                            </p:txEl>
                                          </p:spTgt>
                                        </p:tgtEl>
                                        <p:attrNameLst>
                                          <p:attrName>ppt_w</p:attrName>
                                        </p:attrNameLst>
                                      </p:cBhvr>
                                      <p:tavLst>
                                        <p:tav tm="0">
                                          <p:val>
                                            <p:strVal val="#ppt_w*0.70"/>
                                          </p:val>
                                        </p:tav>
                                        <p:tav tm="100000">
                                          <p:val>
                                            <p:strVal val="#ppt_w"/>
                                          </p:val>
                                        </p:tav>
                                      </p:tavLst>
                                    </p:anim>
                                    <p:anim calcmode="lin" valueType="num">
                                      <p:cBhvr>
                                        <p:cTn id="55" dur="1000" fill="hold"/>
                                        <p:tgtEl>
                                          <p:spTgt spid="137219">
                                            <p:txEl>
                                              <p:pRg st="10" end="10"/>
                                            </p:txEl>
                                          </p:spTgt>
                                        </p:tgtEl>
                                        <p:attrNameLst>
                                          <p:attrName>ppt_h</p:attrName>
                                        </p:attrNameLst>
                                      </p:cBhvr>
                                      <p:tavLst>
                                        <p:tav tm="0">
                                          <p:val>
                                            <p:strVal val="#ppt_h"/>
                                          </p:val>
                                        </p:tav>
                                        <p:tav tm="100000">
                                          <p:val>
                                            <p:strVal val="#ppt_h"/>
                                          </p:val>
                                        </p:tav>
                                      </p:tavLst>
                                    </p:anim>
                                    <p:animEffect transition="in" filter="fade">
                                      <p:cBhvr>
                                        <p:cTn id="56" dur="1000"/>
                                        <p:tgtEl>
                                          <p:spTgt spid="13721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fld id="{C6FC401D-A9B2-4C1C-95BD-469FDEBAADD2}" type="slidenum">
              <a:rPr lang="en-US" altLang="ar-SA" sz="1400"/>
              <a:pPr eaLnBrk="1" hangingPunct="1"/>
              <a:t>28</a:t>
            </a:fld>
            <a:endParaRPr lang="en-US" altLang="ar-SA" sz="1400"/>
          </a:p>
        </p:txBody>
      </p:sp>
      <p:sp>
        <p:nvSpPr>
          <p:cNvPr id="14339" name="Rectangle 2"/>
          <p:cNvSpPr>
            <a:spLocks noGrp="1" noChangeArrowheads="1"/>
          </p:cNvSpPr>
          <p:nvPr>
            <p:ph type="title"/>
          </p:nvPr>
        </p:nvSpPr>
        <p:spPr/>
        <p:txBody>
          <a:bodyPr/>
          <a:lstStyle/>
          <a:p>
            <a:pPr algn="ctr" eaLnBrk="1" hangingPunct="1"/>
            <a:r>
              <a:rPr lang="en-US" altLang="ar-SA">
                <a:latin typeface="Arial" panose="020B0604020202020204" pitchFamily="34" charset="0"/>
              </a:rPr>
              <a:t>The Termination Decision</a:t>
            </a:r>
          </a:p>
        </p:txBody>
      </p:sp>
      <p:sp>
        <p:nvSpPr>
          <p:cNvPr id="133123" name="Rectangle 3"/>
          <p:cNvSpPr>
            <a:spLocks noGrp="1" noChangeArrowheads="1"/>
          </p:cNvSpPr>
          <p:nvPr>
            <p:ph type="body" idx="1"/>
          </p:nvPr>
        </p:nvSpPr>
        <p:spPr>
          <a:xfrm>
            <a:off x="2057400" y="1828800"/>
            <a:ext cx="8305800" cy="5029200"/>
          </a:xfrm>
        </p:spPr>
        <p:txBody>
          <a:bodyPr/>
          <a:lstStyle/>
          <a:p>
            <a:pPr eaLnBrk="1" hangingPunct="1">
              <a:lnSpc>
                <a:spcPct val="40000"/>
              </a:lnSpc>
              <a:buFont typeface="Wingdings" panose="05000000000000000000" pitchFamily="2" charset="2"/>
              <a:buNone/>
            </a:pPr>
            <a:endParaRPr lang="en-US" altLang="ar-SA">
              <a:latin typeface="Arial" panose="020B0604020202020204" pitchFamily="34" charset="0"/>
              <a:cs typeface="Arial" panose="020B0604020202020204" pitchFamily="34" charset="0"/>
            </a:endParaRPr>
          </a:p>
          <a:p>
            <a:pPr eaLnBrk="1" hangingPunct="1"/>
            <a:r>
              <a:rPr lang="en-US" altLang="ar-SA" sz="2400">
                <a:latin typeface="Arial" panose="020B0604020202020204" pitchFamily="34" charset="0"/>
                <a:cs typeface="Arial" panose="020B0604020202020204" pitchFamily="34" charset="0"/>
              </a:rPr>
              <a:t>Does the Project Qualify Against Success Factors?</a:t>
            </a:r>
          </a:p>
          <a:p>
            <a:pPr eaLnBrk="1" hangingPunct="1">
              <a:lnSpc>
                <a:spcPct val="40000"/>
              </a:lnSpc>
            </a:pPr>
            <a:endParaRPr lang="en-US" altLang="ar-SA" sz="2400">
              <a:latin typeface="Arial" panose="020B0604020202020204" pitchFamily="34" charset="0"/>
              <a:cs typeface="Arial" panose="020B0604020202020204" pitchFamily="34" charset="0"/>
            </a:endParaRPr>
          </a:p>
          <a:p>
            <a:pPr eaLnBrk="1" hangingPunct="1">
              <a:buFont typeface="Wingdings" panose="05000000000000000000" pitchFamily="2" charset="2"/>
              <a:buNone/>
            </a:pPr>
            <a:r>
              <a:rPr lang="en-US" altLang="ar-SA" sz="2400">
                <a:latin typeface="Arial" panose="020B0604020202020204" pitchFamily="34" charset="0"/>
                <a:cs typeface="Arial" panose="020B0604020202020204" pitchFamily="34" charset="0"/>
              </a:rPr>
              <a:t>	Various Models Have Been Proposed that Input Factors and Output Desirability or Net Present Value – In Practice Decision is Largely </a:t>
            </a:r>
            <a:r>
              <a:rPr lang="en-US" altLang="ar-SA" sz="2400" i="1">
                <a:solidFill>
                  <a:schemeClr val="hlink"/>
                </a:solidFill>
                <a:latin typeface="Arial" panose="020B0604020202020204" pitchFamily="34" charset="0"/>
                <a:cs typeface="Arial" panose="020B0604020202020204" pitchFamily="34" charset="0"/>
              </a:rPr>
              <a:t>Subjective</a:t>
            </a:r>
          </a:p>
          <a:p>
            <a:pPr eaLnBrk="1" hangingPunct="1">
              <a:lnSpc>
                <a:spcPct val="40000"/>
              </a:lnSpc>
            </a:pPr>
            <a:endParaRPr lang="en-US" altLang="ar-SA" sz="2400" i="1">
              <a:solidFill>
                <a:schemeClr val="hlink"/>
              </a:solidFill>
              <a:latin typeface="Arial" panose="020B0604020202020204" pitchFamily="34" charset="0"/>
              <a:cs typeface="Arial" panose="020B0604020202020204" pitchFamily="34" charset="0"/>
            </a:endParaRPr>
          </a:p>
          <a:p>
            <a:pPr eaLnBrk="1" hangingPunct="1"/>
            <a:r>
              <a:rPr lang="en-US" altLang="ar-SA" sz="2400">
                <a:latin typeface="Arial" panose="020B0604020202020204" pitchFamily="34" charset="0"/>
                <a:cs typeface="Arial" panose="020B0604020202020204" pitchFamily="34" charset="0"/>
              </a:rPr>
              <a:t>Does Project Meet Goals/Objectives Originally Set for It at Present Time?</a:t>
            </a:r>
          </a:p>
          <a:p>
            <a:pPr eaLnBrk="1" hangingPunct="1">
              <a:lnSpc>
                <a:spcPct val="40000"/>
              </a:lnSpc>
            </a:pPr>
            <a:endParaRPr lang="en-US" altLang="ar-SA" sz="2400">
              <a:latin typeface="Arial" panose="020B0604020202020204" pitchFamily="34" charset="0"/>
              <a:cs typeface="Arial" panose="020B0604020202020204" pitchFamily="34" charset="0"/>
            </a:endParaRPr>
          </a:p>
          <a:p>
            <a:pPr eaLnBrk="1" hangingPunct="1">
              <a:buFont typeface="Wingdings" panose="05000000000000000000" pitchFamily="2" charset="2"/>
              <a:buNone/>
            </a:pPr>
            <a:r>
              <a:rPr lang="en-US" altLang="ar-SA" sz="2400">
                <a:latin typeface="Arial" panose="020B0604020202020204" pitchFamily="34" charset="0"/>
                <a:cs typeface="Arial" panose="020B0604020202020204" pitchFamily="34" charset="0"/>
              </a:rPr>
              <a:t>	Problem is Time has Elapsed since Goals were Set – Is Current Expected Output/Outcome &gt; Estimated Cost Required to Complete Project?</a:t>
            </a:r>
            <a:endParaRPr lang="en-US" altLang="ar-SA" sz="2400"/>
          </a:p>
        </p:txBody>
      </p:sp>
    </p:spTree>
    <p:extLst>
      <p:ext uri="{BB962C8B-B14F-4D97-AF65-F5344CB8AC3E}">
        <p14:creationId xmlns:p14="http://schemas.microsoft.com/office/powerpoint/2010/main" val="39408796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3123">
                                            <p:txEl>
                                              <p:pRg st="1" end="1"/>
                                            </p:txEl>
                                          </p:spTgt>
                                        </p:tgtEl>
                                        <p:attrNameLst>
                                          <p:attrName>style.visibility</p:attrName>
                                        </p:attrNameLst>
                                      </p:cBhvr>
                                      <p:to>
                                        <p:strVal val="visible"/>
                                      </p:to>
                                    </p:set>
                                    <p:animEffect transition="in" filter="wipe(left)">
                                      <p:cBhvr>
                                        <p:cTn id="7" dur="500"/>
                                        <p:tgtEl>
                                          <p:spTgt spid="13312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3123">
                                            <p:txEl>
                                              <p:pRg st="3" end="3"/>
                                            </p:txEl>
                                          </p:spTgt>
                                        </p:tgtEl>
                                        <p:attrNameLst>
                                          <p:attrName>style.visibility</p:attrName>
                                        </p:attrNameLst>
                                      </p:cBhvr>
                                      <p:to>
                                        <p:strVal val="visible"/>
                                      </p:to>
                                    </p:set>
                                    <p:animEffect transition="in" filter="wipe(left)">
                                      <p:cBhvr>
                                        <p:cTn id="12" dur="500"/>
                                        <p:tgtEl>
                                          <p:spTgt spid="133123">
                                            <p:txEl>
                                              <p:pRg st="3" end="3"/>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3123">
                                            <p:txEl>
                                              <p:pRg st="5" end="5"/>
                                            </p:txEl>
                                          </p:spTgt>
                                        </p:tgtEl>
                                        <p:attrNameLst>
                                          <p:attrName>style.visibility</p:attrName>
                                        </p:attrNameLst>
                                      </p:cBhvr>
                                      <p:to>
                                        <p:strVal val="visible"/>
                                      </p:to>
                                    </p:set>
                                    <p:animEffect transition="in" filter="wipe(left)">
                                      <p:cBhvr>
                                        <p:cTn id="17" dur="500"/>
                                        <p:tgtEl>
                                          <p:spTgt spid="133123">
                                            <p:txEl>
                                              <p:pRg st="5" end="5"/>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33123">
                                            <p:txEl>
                                              <p:pRg st="7" end="7"/>
                                            </p:txEl>
                                          </p:spTgt>
                                        </p:tgtEl>
                                        <p:attrNameLst>
                                          <p:attrName>style.visibility</p:attrName>
                                        </p:attrNameLst>
                                      </p:cBhvr>
                                      <p:to>
                                        <p:strVal val="visible"/>
                                      </p:to>
                                    </p:set>
                                    <p:animEffect transition="in" filter="wipe(left)">
                                      <p:cBhvr>
                                        <p:cTn id="22" dur="500"/>
                                        <p:tgtEl>
                                          <p:spTgt spid="13312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3"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fld id="{7810E340-FD10-45C0-AF45-DEE1554B170A}" type="slidenum">
              <a:rPr lang="en-US" altLang="ar-SA" sz="1400"/>
              <a:pPr eaLnBrk="1" hangingPunct="1"/>
              <a:t>29</a:t>
            </a:fld>
            <a:endParaRPr lang="en-US" altLang="ar-SA" sz="1400"/>
          </a:p>
        </p:txBody>
      </p:sp>
      <p:sp>
        <p:nvSpPr>
          <p:cNvPr id="15363" name="Rectangle 2"/>
          <p:cNvSpPr>
            <a:spLocks noGrp="1" noChangeArrowheads="1"/>
          </p:cNvSpPr>
          <p:nvPr>
            <p:ph type="title"/>
          </p:nvPr>
        </p:nvSpPr>
        <p:spPr/>
        <p:txBody>
          <a:bodyPr/>
          <a:lstStyle/>
          <a:p>
            <a:pPr algn="ctr" eaLnBrk="1" hangingPunct="1"/>
            <a:r>
              <a:rPr lang="en-US" altLang="ar-SA">
                <a:latin typeface="Arial" panose="020B0604020202020204" pitchFamily="34" charset="0"/>
              </a:rPr>
              <a:t>Implementation of Termination</a:t>
            </a:r>
          </a:p>
        </p:txBody>
      </p:sp>
      <p:sp>
        <p:nvSpPr>
          <p:cNvPr id="142339" name="Rectangle 3"/>
          <p:cNvSpPr>
            <a:spLocks noGrp="1" noChangeArrowheads="1"/>
          </p:cNvSpPr>
          <p:nvPr>
            <p:ph type="body" idx="1"/>
          </p:nvPr>
        </p:nvSpPr>
        <p:spPr>
          <a:xfrm>
            <a:off x="2133600" y="1524000"/>
            <a:ext cx="8305800" cy="4800600"/>
          </a:xfrm>
        </p:spPr>
        <p:txBody>
          <a:bodyPr/>
          <a:lstStyle/>
          <a:p>
            <a:pPr eaLnBrk="1" hangingPunct="1">
              <a:buFont typeface="Wingdings" panose="05000000000000000000" pitchFamily="2" charset="2"/>
              <a:buNone/>
            </a:pPr>
            <a:endParaRPr lang="en-US" altLang="ar-SA">
              <a:latin typeface="Arial" panose="020B0604020202020204" pitchFamily="34" charset="0"/>
              <a:cs typeface="Arial" panose="020B0604020202020204" pitchFamily="34" charset="0"/>
            </a:endParaRPr>
          </a:p>
          <a:p>
            <a:pPr eaLnBrk="1" hangingPunct="1">
              <a:lnSpc>
                <a:spcPct val="40000"/>
              </a:lnSpc>
              <a:buFont typeface="Wingdings" panose="05000000000000000000" pitchFamily="2" charset="2"/>
              <a:buNone/>
            </a:pPr>
            <a:endParaRPr lang="en-US" altLang="ar-SA">
              <a:latin typeface="Arial" panose="020B0604020202020204" pitchFamily="34" charset="0"/>
              <a:cs typeface="Arial" panose="020B0604020202020204" pitchFamily="34" charset="0"/>
            </a:endParaRPr>
          </a:p>
          <a:p>
            <a:pPr eaLnBrk="1" hangingPunct="1"/>
            <a:r>
              <a:rPr lang="en-US" altLang="ar-SA">
                <a:latin typeface="Arial" panose="020B0604020202020204" pitchFamily="34" charset="0"/>
                <a:cs typeface="Arial" panose="020B0604020202020204" pitchFamily="34" charset="0"/>
              </a:rPr>
              <a:t>A Project in Itself</a:t>
            </a:r>
          </a:p>
          <a:p>
            <a:pPr eaLnBrk="1" hangingPunct="1">
              <a:lnSpc>
                <a:spcPct val="40000"/>
              </a:lnSpc>
            </a:pPr>
            <a:endParaRPr lang="en-US" altLang="ar-SA">
              <a:latin typeface="Arial" panose="020B0604020202020204" pitchFamily="34" charset="0"/>
            </a:endParaRPr>
          </a:p>
          <a:p>
            <a:pPr eaLnBrk="1" hangingPunct="1"/>
            <a:r>
              <a:rPr lang="en-US" altLang="ar-SA">
                <a:latin typeface="Arial" panose="020B0604020202020204" pitchFamily="34" charset="0"/>
              </a:rPr>
              <a:t>Need for Planning/Budgeting/Scheduling</a:t>
            </a:r>
          </a:p>
          <a:p>
            <a:pPr eaLnBrk="1" hangingPunct="1">
              <a:lnSpc>
                <a:spcPct val="40000"/>
              </a:lnSpc>
            </a:pPr>
            <a:endParaRPr lang="en-US" altLang="ar-SA">
              <a:latin typeface="Arial" panose="020B0604020202020204" pitchFamily="34" charset="0"/>
            </a:endParaRPr>
          </a:p>
          <a:p>
            <a:pPr eaLnBrk="1" hangingPunct="1"/>
            <a:r>
              <a:rPr lang="en-US" altLang="ar-SA">
                <a:latin typeface="Arial" panose="020B0604020202020204" pitchFamily="34" charset="0"/>
              </a:rPr>
              <a:t>Need to Resist “Stretch Out”</a:t>
            </a:r>
          </a:p>
          <a:p>
            <a:pPr eaLnBrk="1" hangingPunct="1">
              <a:lnSpc>
                <a:spcPct val="40000"/>
              </a:lnSpc>
            </a:pPr>
            <a:endParaRPr lang="en-US" altLang="ar-SA">
              <a:latin typeface="Arial" panose="020B0604020202020204" pitchFamily="34" charset="0"/>
            </a:endParaRPr>
          </a:p>
          <a:p>
            <a:pPr eaLnBrk="1" hangingPunct="1"/>
            <a:r>
              <a:rPr lang="en-US" altLang="ar-SA">
                <a:latin typeface="Arial" panose="020B0604020202020204" pitchFamily="34" charset="0"/>
              </a:rPr>
              <a:t>Termination Managers Can be Useful</a:t>
            </a:r>
          </a:p>
        </p:txBody>
      </p:sp>
    </p:spTree>
    <p:extLst>
      <p:ext uri="{BB962C8B-B14F-4D97-AF65-F5344CB8AC3E}">
        <p14:creationId xmlns:p14="http://schemas.microsoft.com/office/powerpoint/2010/main" val="344176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2339">
                                            <p:txEl>
                                              <p:pRg st="2" end="2"/>
                                            </p:txEl>
                                          </p:spTgt>
                                        </p:tgtEl>
                                        <p:attrNameLst>
                                          <p:attrName>style.visibility</p:attrName>
                                        </p:attrNameLst>
                                      </p:cBhvr>
                                      <p:to>
                                        <p:strVal val="visible"/>
                                      </p:to>
                                    </p:set>
                                    <p:animEffect transition="in" filter="wipe(left)">
                                      <p:cBhvr>
                                        <p:cTn id="7" dur="500"/>
                                        <p:tgtEl>
                                          <p:spTgt spid="142339">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2339">
                                            <p:txEl>
                                              <p:pRg st="4" end="4"/>
                                            </p:txEl>
                                          </p:spTgt>
                                        </p:tgtEl>
                                        <p:attrNameLst>
                                          <p:attrName>style.visibility</p:attrName>
                                        </p:attrNameLst>
                                      </p:cBhvr>
                                      <p:to>
                                        <p:strVal val="visible"/>
                                      </p:to>
                                    </p:set>
                                    <p:animEffect transition="in" filter="wipe(left)">
                                      <p:cBhvr>
                                        <p:cTn id="12" dur="500"/>
                                        <p:tgtEl>
                                          <p:spTgt spid="142339">
                                            <p:txEl>
                                              <p:pRg st="4" end="4"/>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2339">
                                            <p:txEl>
                                              <p:pRg st="6" end="6"/>
                                            </p:txEl>
                                          </p:spTgt>
                                        </p:tgtEl>
                                        <p:attrNameLst>
                                          <p:attrName>style.visibility</p:attrName>
                                        </p:attrNameLst>
                                      </p:cBhvr>
                                      <p:to>
                                        <p:strVal val="visible"/>
                                      </p:to>
                                    </p:set>
                                    <p:animEffect transition="in" filter="wipe(left)">
                                      <p:cBhvr>
                                        <p:cTn id="17" dur="500"/>
                                        <p:tgtEl>
                                          <p:spTgt spid="142339">
                                            <p:txEl>
                                              <p:pRg st="6" end="6"/>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42339">
                                            <p:txEl>
                                              <p:pRg st="8" end="8"/>
                                            </p:txEl>
                                          </p:spTgt>
                                        </p:tgtEl>
                                        <p:attrNameLst>
                                          <p:attrName>style.visibility</p:attrName>
                                        </p:attrNameLst>
                                      </p:cBhvr>
                                      <p:to>
                                        <p:strVal val="visible"/>
                                      </p:to>
                                    </p:set>
                                    <p:animEffect transition="in" filter="wipe(left)">
                                      <p:cBhvr>
                                        <p:cTn id="22" dur="500"/>
                                        <p:tgtEl>
                                          <p:spTgt spid="14233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39"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US" sz="3600" dirty="0"/>
            </a:br>
            <a:r>
              <a:rPr lang="en-US" sz="3600" dirty="0"/>
              <a:t> Main Duties of the Termination Manager</a:t>
            </a:r>
            <a:br>
              <a:rPr lang="en-US" sz="3600" dirty="0"/>
            </a:br>
            <a:endParaRPr lang="ar-SA" sz="3600" dirty="0"/>
          </a:p>
        </p:txBody>
      </p:sp>
      <p:sp>
        <p:nvSpPr>
          <p:cNvPr id="3" name="Content Placeholder 2"/>
          <p:cNvSpPr>
            <a:spLocks noGrp="1"/>
          </p:cNvSpPr>
          <p:nvPr>
            <p:ph idx="1"/>
          </p:nvPr>
        </p:nvSpPr>
        <p:spPr/>
        <p:txBody>
          <a:bodyPr>
            <a:normAutofit fontScale="92500" lnSpcReduction="10000"/>
          </a:bodyPr>
          <a:lstStyle/>
          <a:p>
            <a:pPr marL="0" indent="0">
              <a:buNone/>
            </a:pPr>
            <a:r>
              <a:rPr lang="en-US" dirty="0"/>
              <a:t>• Ensure completion of the work, including that of subcontractors.</a:t>
            </a:r>
          </a:p>
          <a:p>
            <a:pPr marL="0" indent="0">
              <a:buNone/>
            </a:pPr>
            <a:r>
              <a:rPr lang="en-US" dirty="0"/>
              <a:t>• Notify the client of project completion and ensure that delivery and installation are accomplished. Acceptance of the project must be acknowledged by the client.</a:t>
            </a:r>
          </a:p>
          <a:p>
            <a:pPr marL="0" indent="0">
              <a:buNone/>
            </a:pPr>
            <a:r>
              <a:rPr lang="en-US" dirty="0"/>
              <a:t>• Ensure that documentation is complete, including the project fi </a:t>
            </a:r>
            <a:r>
              <a:rPr lang="en-US" dirty="0" err="1"/>
              <a:t>nal</a:t>
            </a:r>
            <a:r>
              <a:rPr lang="en-US" dirty="0"/>
              <a:t> report.</a:t>
            </a:r>
          </a:p>
          <a:p>
            <a:pPr marL="0" indent="0">
              <a:buNone/>
            </a:pPr>
            <a:r>
              <a:rPr lang="en-US" dirty="0"/>
              <a:t>• Clear all accounts and documentation for fi </a:t>
            </a:r>
            <a:r>
              <a:rPr lang="en-US" dirty="0" err="1"/>
              <a:t>nal</a:t>
            </a:r>
            <a:r>
              <a:rPr lang="en-US" dirty="0"/>
              <a:t> billings and client invoicing.</a:t>
            </a:r>
          </a:p>
          <a:p>
            <a:pPr marL="0" indent="0">
              <a:buNone/>
            </a:pPr>
            <a:r>
              <a:rPr lang="en-US" dirty="0"/>
              <a:t>• Redistribute personnel, materials, equipment, and other project resources to appropriate places, including the return of client - provided resources.</a:t>
            </a:r>
          </a:p>
        </p:txBody>
      </p:sp>
    </p:spTree>
    <p:extLst>
      <p:ext uri="{BB962C8B-B14F-4D97-AF65-F5344CB8AC3E}">
        <p14:creationId xmlns:p14="http://schemas.microsoft.com/office/powerpoint/2010/main" val="9256732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US" sz="3600" dirty="0"/>
            </a:br>
            <a:r>
              <a:rPr lang="en-US" sz="3600" dirty="0"/>
              <a:t> Main Duties of the Termination Manager cont. …</a:t>
            </a:r>
            <a:br>
              <a:rPr lang="en-US" sz="3600" dirty="0"/>
            </a:br>
            <a:endParaRPr lang="ar-SA" sz="3600" dirty="0"/>
          </a:p>
        </p:txBody>
      </p:sp>
      <p:sp>
        <p:nvSpPr>
          <p:cNvPr id="3" name="Content Placeholder 2"/>
          <p:cNvSpPr>
            <a:spLocks noGrp="1"/>
          </p:cNvSpPr>
          <p:nvPr>
            <p:ph idx="1"/>
          </p:nvPr>
        </p:nvSpPr>
        <p:spPr/>
        <p:txBody>
          <a:bodyPr>
            <a:normAutofit/>
          </a:bodyPr>
          <a:lstStyle/>
          <a:p>
            <a:pPr marL="0" indent="0">
              <a:buNone/>
            </a:pPr>
            <a:r>
              <a:rPr lang="en-US" dirty="0"/>
              <a:t>• Clear the project with legal counsel, including fi lings for patents and recording and archiving all nondisclosure documents.</a:t>
            </a:r>
          </a:p>
          <a:p>
            <a:pPr marL="0" indent="0">
              <a:buNone/>
            </a:pPr>
            <a:r>
              <a:rPr lang="en-US" dirty="0"/>
              <a:t>• Determine what records to keep and deliver them to safe and responsible people, such as the organization ’ s archivist, or store them in the organization ’ s archives.</a:t>
            </a:r>
          </a:p>
          <a:p>
            <a:pPr marL="0" indent="0">
              <a:buNone/>
            </a:pPr>
            <a:r>
              <a:rPr lang="en-US" dirty="0"/>
              <a:t>• Ascertain any product support requirements (e.g., spares, service manuals) and ensure that such support will be delivered.</a:t>
            </a:r>
          </a:p>
          <a:p>
            <a:pPr marL="0" indent="0">
              <a:buNone/>
            </a:pPr>
            <a:r>
              <a:rPr lang="en-US" dirty="0"/>
              <a:t>• Oversee the closing of the project ’ s books.</a:t>
            </a:r>
            <a:endParaRPr lang="ar-SA" dirty="0"/>
          </a:p>
          <a:p>
            <a:endParaRPr lang="ar-SA" dirty="0"/>
          </a:p>
        </p:txBody>
      </p:sp>
    </p:spTree>
    <p:extLst>
      <p:ext uri="{BB962C8B-B14F-4D97-AF65-F5344CB8AC3E}">
        <p14:creationId xmlns:p14="http://schemas.microsoft.com/office/powerpoint/2010/main" val="4397501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fld id="{CD4A5649-127C-4957-A15A-DA32DA9B0BCF}" type="slidenum">
              <a:rPr lang="en-US" altLang="ar-SA" sz="1400"/>
              <a:pPr eaLnBrk="1" hangingPunct="1"/>
              <a:t>32</a:t>
            </a:fld>
            <a:endParaRPr lang="en-US" altLang="ar-SA" sz="1400"/>
          </a:p>
        </p:txBody>
      </p:sp>
      <p:sp>
        <p:nvSpPr>
          <p:cNvPr id="16387" name="Rectangle 2"/>
          <p:cNvSpPr>
            <a:spLocks noGrp="1" noChangeArrowheads="1"/>
          </p:cNvSpPr>
          <p:nvPr>
            <p:ph type="title"/>
          </p:nvPr>
        </p:nvSpPr>
        <p:spPr/>
        <p:txBody>
          <a:bodyPr/>
          <a:lstStyle/>
          <a:p>
            <a:pPr algn="ctr" eaLnBrk="1" hangingPunct="1"/>
            <a:r>
              <a:rPr lang="en-US" altLang="ar-SA" dirty="0">
                <a:latin typeface="Arial" panose="020B0604020202020204" pitchFamily="34" charset="0"/>
              </a:rPr>
              <a:t>Final Reports</a:t>
            </a:r>
          </a:p>
        </p:txBody>
      </p:sp>
      <p:sp>
        <p:nvSpPr>
          <p:cNvPr id="143363" name="Rectangle 3"/>
          <p:cNvSpPr>
            <a:spLocks noGrp="1" noChangeArrowheads="1"/>
          </p:cNvSpPr>
          <p:nvPr>
            <p:ph type="body" idx="1"/>
          </p:nvPr>
        </p:nvSpPr>
        <p:spPr>
          <a:xfrm>
            <a:off x="1099457" y="1828800"/>
            <a:ext cx="8882743" cy="4800600"/>
          </a:xfrm>
        </p:spPr>
        <p:txBody>
          <a:bodyPr anchor="t"/>
          <a:lstStyle/>
          <a:p>
            <a:pPr eaLnBrk="1" hangingPunct="1">
              <a:buFont typeface="Wingdings" panose="05000000000000000000" pitchFamily="2" charset="2"/>
              <a:buNone/>
            </a:pPr>
            <a:endParaRPr lang="en-US" altLang="ar-SA" dirty="0">
              <a:latin typeface="Arial" panose="020B0604020202020204" pitchFamily="34" charset="0"/>
              <a:cs typeface="Arial" panose="020B0604020202020204" pitchFamily="34" charset="0"/>
            </a:endParaRPr>
          </a:p>
          <a:p>
            <a:pPr eaLnBrk="1" hangingPunct="1">
              <a:buFont typeface="Wingdings" panose="05000000000000000000" pitchFamily="2" charset="2"/>
              <a:buNone/>
            </a:pPr>
            <a:endParaRPr lang="en-US" altLang="ar-SA" dirty="0">
              <a:latin typeface="Arial" panose="020B0604020202020204" pitchFamily="34" charset="0"/>
              <a:cs typeface="Arial" panose="020B0604020202020204" pitchFamily="34" charset="0"/>
            </a:endParaRPr>
          </a:p>
          <a:p>
            <a:pPr eaLnBrk="1" hangingPunct="1">
              <a:buFont typeface="Wingdings" panose="05000000000000000000" pitchFamily="2" charset="2"/>
              <a:buNone/>
            </a:pPr>
            <a:r>
              <a:rPr lang="en-US" altLang="ar-SA" dirty="0">
                <a:latin typeface="Arial" panose="020B0604020202020204" pitchFamily="34" charset="0"/>
                <a:cs typeface="Arial" panose="020B0604020202020204" pitchFamily="34" charset="0"/>
              </a:rPr>
              <a:t>1. Project Performance</a:t>
            </a:r>
          </a:p>
          <a:p>
            <a:pPr eaLnBrk="1" hangingPunct="1">
              <a:buFont typeface="Wingdings" panose="05000000000000000000" pitchFamily="2" charset="2"/>
              <a:buNone/>
            </a:pPr>
            <a:r>
              <a:rPr lang="en-US" altLang="ar-SA" dirty="0">
                <a:latin typeface="Arial" panose="020B0604020202020204" pitchFamily="34" charset="0"/>
              </a:rPr>
              <a:t>2. Administrative Performance</a:t>
            </a:r>
          </a:p>
          <a:p>
            <a:pPr eaLnBrk="1" hangingPunct="1">
              <a:buFont typeface="Wingdings" panose="05000000000000000000" pitchFamily="2" charset="2"/>
              <a:buNone/>
            </a:pPr>
            <a:r>
              <a:rPr lang="en-US" altLang="ar-SA" dirty="0">
                <a:latin typeface="Arial" panose="020B0604020202020204" pitchFamily="34" charset="0"/>
              </a:rPr>
              <a:t>3. Organizational Structure</a:t>
            </a:r>
          </a:p>
          <a:p>
            <a:pPr eaLnBrk="1" hangingPunct="1">
              <a:buFont typeface="Wingdings" panose="05000000000000000000" pitchFamily="2" charset="2"/>
              <a:buNone/>
            </a:pPr>
            <a:r>
              <a:rPr lang="en-US" altLang="ar-SA" dirty="0">
                <a:latin typeface="Arial" panose="020B0604020202020204" pitchFamily="34" charset="0"/>
              </a:rPr>
              <a:t>4. Project and Administrative Teams</a:t>
            </a:r>
          </a:p>
          <a:p>
            <a:pPr eaLnBrk="1" hangingPunct="1">
              <a:buFont typeface="Wingdings" panose="05000000000000000000" pitchFamily="2" charset="2"/>
              <a:buNone/>
            </a:pPr>
            <a:r>
              <a:rPr lang="en-US" altLang="ar-SA" dirty="0">
                <a:latin typeface="Arial" panose="020B0604020202020204" pitchFamily="34" charset="0"/>
              </a:rPr>
              <a:t>5. Techniques of Project Management</a:t>
            </a:r>
          </a:p>
        </p:txBody>
      </p:sp>
    </p:spTree>
    <p:extLst>
      <p:ext uri="{BB962C8B-B14F-4D97-AF65-F5344CB8AC3E}">
        <p14:creationId xmlns:p14="http://schemas.microsoft.com/office/powerpoint/2010/main" val="7156968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3363">
                                            <p:txEl>
                                              <p:pRg st="2" end="2"/>
                                            </p:txEl>
                                          </p:spTgt>
                                        </p:tgtEl>
                                        <p:attrNameLst>
                                          <p:attrName>style.visibility</p:attrName>
                                        </p:attrNameLst>
                                      </p:cBhvr>
                                      <p:to>
                                        <p:strVal val="visible"/>
                                      </p:to>
                                    </p:set>
                                    <p:animEffect transition="in" filter="wipe(left)">
                                      <p:cBhvr>
                                        <p:cTn id="7" dur="500"/>
                                        <p:tgtEl>
                                          <p:spTgt spid="143363">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3363">
                                            <p:txEl>
                                              <p:pRg st="3" end="3"/>
                                            </p:txEl>
                                          </p:spTgt>
                                        </p:tgtEl>
                                        <p:attrNameLst>
                                          <p:attrName>style.visibility</p:attrName>
                                        </p:attrNameLst>
                                      </p:cBhvr>
                                      <p:to>
                                        <p:strVal val="visible"/>
                                      </p:to>
                                    </p:set>
                                    <p:animEffect transition="in" filter="wipe(left)">
                                      <p:cBhvr>
                                        <p:cTn id="12" dur="500"/>
                                        <p:tgtEl>
                                          <p:spTgt spid="143363">
                                            <p:txEl>
                                              <p:pRg st="3" end="3"/>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3363">
                                            <p:txEl>
                                              <p:pRg st="4" end="4"/>
                                            </p:txEl>
                                          </p:spTgt>
                                        </p:tgtEl>
                                        <p:attrNameLst>
                                          <p:attrName>style.visibility</p:attrName>
                                        </p:attrNameLst>
                                      </p:cBhvr>
                                      <p:to>
                                        <p:strVal val="visible"/>
                                      </p:to>
                                    </p:set>
                                    <p:animEffect transition="in" filter="wipe(left)">
                                      <p:cBhvr>
                                        <p:cTn id="17" dur="500"/>
                                        <p:tgtEl>
                                          <p:spTgt spid="143363">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43363">
                                            <p:txEl>
                                              <p:pRg st="5" end="5"/>
                                            </p:txEl>
                                          </p:spTgt>
                                        </p:tgtEl>
                                        <p:attrNameLst>
                                          <p:attrName>style.visibility</p:attrName>
                                        </p:attrNameLst>
                                      </p:cBhvr>
                                      <p:to>
                                        <p:strVal val="visible"/>
                                      </p:to>
                                    </p:set>
                                    <p:animEffect transition="in" filter="wipe(left)">
                                      <p:cBhvr>
                                        <p:cTn id="22" dur="500"/>
                                        <p:tgtEl>
                                          <p:spTgt spid="143363">
                                            <p:txEl>
                                              <p:pRg st="5" end="5"/>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43363">
                                            <p:txEl>
                                              <p:pRg st="6" end="6"/>
                                            </p:txEl>
                                          </p:spTgt>
                                        </p:tgtEl>
                                        <p:attrNameLst>
                                          <p:attrName>style.visibility</p:attrName>
                                        </p:attrNameLst>
                                      </p:cBhvr>
                                      <p:to>
                                        <p:strVal val="visible"/>
                                      </p:to>
                                    </p:set>
                                    <p:animEffect transition="in" filter="wipe(left)">
                                      <p:cBhvr>
                                        <p:cTn id="27" dur="500"/>
                                        <p:tgtEl>
                                          <p:spTgt spid="14336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3"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ar-SA" dirty="0">
                <a:latin typeface="Arial" panose="020B0604020202020204" pitchFamily="34" charset="0"/>
              </a:rPr>
              <a:t>Final Reports</a:t>
            </a:r>
            <a:endParaRPr lang="ar-SA" dirty="0"/>
          </a:p>
        </p:txBody>
      </p:sp>
      <p:sp>
        <p:nvSpPr>
          <p:cNvPr id="3" name="Content Placeholder 2"/>
          <p:cNvSpPr>
            <a:spLocks noGrp="1"/>
          </p:cNvSpPr>
          <p:nvPr>
            <p:ph idx="1"/>
          </p:nvPr>
        </p:nvSpPr>
        <p:spPr/>
        <p:txBody>
          <a:bodyPr anchor="t"/>
          <a:lstStyle/>
          <a:p>
            <a:pPr>
              <a:buFont typeface="Wingdings" panose="05000000000000000000" pitchFamily="2" charset="2"/>
              <a:buChar char="q"/>
            </a:pPr>
            <a:r>
              <a:rPr lang="en-US" dirty="0"/>
              <a:t>How the report is written, and in what style, is a matter of taste and preference. In any case, the following items should be addressed.</a:t>
            </a:r>
          </a:p>
          <a:p>
            <a:r>
              <a:rPr lang="en-US" i="1" dirty="0"/>
              <a:t>Project performance</a:t>
            </a:r>
          </a:p>
          <a:p>
            <a:r>
              <a:rPr lang="en-US" i="1" dirty="0"/>
              <a:t>Administrative performance</a:t>
            </a:r>
          </a:p>
          <a:p>
            <a:r>
              <a:rPr lang="en-US" i="1" dirty="0"/>
              <a:t>Organizational structure</a:t>
            </a:r>
          </a:p>
          <a:p>
            <a:r>
              <a:rPr lang="en-US" i="1" dirty="0"/>
              <a:t>Project teamwork</a:t>
            </a:r>
          </a:p>
          <a:p>
            <a:r>
              <a:rPr lang="en-US" i="1" dirty="0"/>
              <a:t>Project management techniques</a:t>
            </a:r>
            <a:endParaRPr lang="ar-SA" dirty="0"/>
          </a:p>
        </p:txBody>
      </p:sp>
    </p:spTree>
    <p:extLst>
      <p:ext uri="{BB962C8B-B14F-4D97-AF65-F5344CB8AC3E}">
        <p14:creationId xmlns:p14="http://schemas.microsoft.com/office/powerpoint/2010/main" val="101258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US" altLang="ar-SA"/>
              <a:t>Monthly Progress Reports</a:t>
            </a:r>
          </a:p>
        </p:txBody>
      </p:sp>
      <p:sp>
        <p:nvSpPr>
          <p:cNvPr id="27651" name="Rectangle 3"/>
          <p:cNvSpPr>
            <a:spLocks noGrp="1" noChangeArrowheads="1"/>
          </p:cNvSpPr>
          <p:nvPr>
            <p:ph type="body" idx="1"/>
          </p:nvPr>
        </p:nvSpPr>
        <p:spPr/>
        <p:txBody>
          <a:bodyPr/>
          <a:lstStyle/>
          <a:p>
            <a:pPr>
              <a:lnSpc>
                <a:spcPct val="90000"/>
              </a:lnSpc>
            </a:pPr>
            <a:r>
              <a:rPr lang="en-US" altLang="ar-SA" sz="4000"/>
              <a:t>Brief project status summary</a:t>
            </a:r>
          </a:p>
          <a:p>
            <a:pPr>
              <a:lnSpc>
                <a:spcPct val="90000"/>
              </a:lnSpc>
            </a:pPr>
            <a:r>
              <a:rPr lang="en-US" altLang="ar-SA" sz="4000"/>
              <a:t>“Red Flag” items &amp; corrective action</a:t>
            </a:r>
          </a:p>
          <a:p>
            <a:pPr>
              <a:lnSpc>
                <a:spcPct val="90000"/>
              </a:lnSpc>
            </a:pPr>
            <a:r>
              <a:rPr lang="en-US" altLang="ar-SA" sz="4000"/>
              <a:t>Accomplishments, changes, &amp; projections</a:t>
            </a:r>
          </a:p>
          <a:p>
            <a:pPr>
              <a:lnSpc>
                <a:spcPct val="90000"/>
              </a:lnSpc>
            </a:pPr>
            <a:r>
              <a:rPr lang="en-US" altLang="ar-SA" sz="4000"/>
              <a:t>Minor problem areas &amp; corrective action</a:t>
            </a:r>
          </a:p>
          <a:p>
            <a:pPr>
              <a:lnSpc>
                <a:spcPct val="90000"/>
              </a:lnSpc>
            </a:pPr>
            <a:r>
              <a:rPr lang="en-US" altLang="ar-SA" sz="4000"/>
              <a:t>Cost &amp; manpower situation</a:t>
            </a:r>
          </a:p>
        </p:txBody>
      </p:sp>
    </p:spTree>
    <p:extLst>
      <p:ext uri="{BB962C8B-B14F-4D97-AF65-F5344CB8AC3E}">
        <p14:creationId xmlns:p14="http://schemas.microsoft.com/office/powerpoint/2010/main" val="36949161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US" altLang="ar-SA"/>
              <a:t>Reports to Project Manager</a:t>
            </a:r>
          </a:p>
        </p:txBody>
      </p:sp>
      <p:sp>
        <p:nvSpPr>
          <p:cNvPr id="28675" name="Rectangle 3"/>
          <p:cNvSpPr>
            <a:spLocks noGrp="1" noChangeArrowheads="1"/>
          </p:cNvSpPr>
          <p:nvPr>
            <p:ph type="body" idx="1"/>
          </p:nvPr>
        </p:nvSpPr>
        <p:spPr/>
        <p:txBody>
          <a:bodyPr/>
          <a:lstStyle/>
          <a:p>
            <a:pPr>
              <a:lnSpc>
                <a:spcPct val="90000"/>
              </a:lnSpc>
            </a:pPr>
            <a:r>
              <a:rPr lang="en-US" altLang="ar-SA" sz="4000"/>
              <a:t>Work completed to date</a:t>
            </a:r>
          </a:p>
          <a:p>
            <a:pPr>
              <a:lnSpc>
                <a:spcPct val="90000"/>
              </a:lnSpc>
            </a:pPr>
            <a:r>
              <a:rPr lang="en-US" altLang="ar-SA" sz="4000"/>
              <a:t>Forecasts:</a:t>
            </a:r>
          </a:p>
          <a:p>
            <a:pPr lvl="1">
              <a:lnSpc>
                <a:spcPct val="90000"/>
              </a:lnSpc>
            </a:pPr>
            <a:r>
              <a:rPr lang="en-US" altLang="ar-SA" sz="3600"/>
              <a:t>Costs at completion</a:t>
            </a:r>
          </a:p>
          <a:p>
            <a:pPr lvl="1">
              <a:lnSpc>
                <a:spcPct val="90000"/>
              </a:lnSpc>
            </a:pPr>
            <a:r>
              <a:rPr lang="en-US" altLang="ar-SA" sz="3600"/>
              <a:t>Schedule expectations</a:t>
            </a:r>
          </a:p>
          <a:p>
            <a:pPr>
              <a:lnSpc>
                <a:spcPct val="90000"/>
              </a:lnSpc>
            </a:pPr>
            <a:r>
              <a:rPr lang="en-US" altLang="ar-SA" sz="4000"/>
              <a:t>Financial status</a:t>
            </a:r>
          </a:p>
          <a:p>
            <a:pPr lvl="1">
              <a:lnSpc>
                <a:spcPct val="90000"/>
              </a:lnSpc>
            </a:pPr>
            <a:r>
              <a:rPr lang="en-US" altLang="ar-SA" sz="3600"/>
              <a:t>Incurred costs</a:t>
            </a:r>
          </a:p>
          <a:p>
            <a:pPr lvl="1">
              <a:lnSpc>
                <a:spcPct val="90000"/>
              </a:lnSpc>
            </a:pPr>
            <a:r>
              <a:rPr lang="en-US" altLang="ar-SA" sz="3600"/>
              <a:t>Planned vs. actual</a:t>
            </a:r>
          </a:p>
        </p:txBody>
      </p:sp>
    </p:spTree>
    <p:extLst>
      <p:ext uri="{BB962C8B-B14F-4D97-AF65-F5344CB8AC3E}">
        <p14:creationId xmlns:p14="http://schemas.microsoft.com/office/powerpoint/2010/main" val="33092453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US" altLang="ar-SA"/>
              <a:t>Reports to Customer</a:t>
            </a:r>
          </a:p>
        </p:txBody>
      </p:sp>
      <p:sp>
        <p:nvSpPr>
          <p:cNvPr id="33795" name="Rectangle 3"/>
          <p:cNvSpPr>
            <a:spLocks noGrp="1" noChangeArrowheads="1"/>
          </p:cNvSpPr>
          <p:nvPr>
            <p:ph type="body" idx="1"/>
          </p:nvPr>
        </p:nvSpPr>
        <p:spPr/>
        <p:txBody>
          <a:bodyPr/>
          <a:lstStyle/>
          <a:p>
            <a:pPr>
              <a:lnSpc>
                <a:spcPct val="90000"/>
              </a:lnSpc>
            </a:pPr>
            <a:r>
              <a:rPr lang="en-US" altLang="ar-SA" sz="4000"/>
              <a:t>Work completion status &amp; projections</a:t>
            </a:r>
          </a:p>
          <a:p>
            <a:pPr>
              <a:lnSpc>
                <a:spcPct val="90000"/>
              </a:lnSpc>
            </a:pPr>
            <a:r>
              <a:rPr lang="en-US" altLang="ar-SA" sz="4000"/>
              <a:t>Changes (by requests &amp;/or events)</a:t>
            </a:r>
          </a:p>
          <a:p>
            <a:pPr lvl="1">
              <a:lnSpc>
                <a:spcPct val="90000"/>
              </a:lnSpc>
            </a:pPr>
            <a:r>
              <a:rPr lang="en-US" altLang="ar-SA" sz="3600"/>
              <a:t>Impacts on cost/time/scope</a:t>
            </a:r>
          </a:p>
          <a:p>
            <a:pPr>
              <a:lnSpc>
                <a:spcPct val="90000"/>
              </a:lnSpc>
            </a:pPr>
            <a:r>
              <a:rPr lang="en-US" altLang="ar-SA" sz="4000"/>
              <a:t>PM should bear responsibility</a:t>
            </a:r>
          </a:p>
          <a:p>
            <a:pPr lvl="1">
              <a:lnSpc>
                <a:spcPct val="90000"/>
              </a:lnSpc>
            </a:pPr>
            <a:r>
              <a:rPr lang="en-US" altLang="ar-SA" sz="3600"/>
              <a:t>Honest &amp; frequent</a:t>
            </a:r>
          </a:p>
          <a:p>
            <a:pPr lvl="1">
              <a:lnSpc>
                <a:spcPct val="90000"/>
              </a:lnSpc>
            </a:pPr>
            <a:r>
              <a:rPr lang="en-US" altLang="ar-SA" sz="3600"/>
              <a:t>Avoid “Surprises”</a:t>
            </a:r>
          </a:p>
        </p:txBody>
      </p:sp>
    </p:spTree>
    <p:extLst>
      <p:ext uri="{BB962C8B-B14F-4D97-AF65-F5344CB8AC3E}">
        <p14:creationId xmlns:p14="http://schemas.microsoft.com/office/powerpoint/2010/main" val="2246110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1012371"/>
            <a:ext cx="10461171" cy="5164592"/>
          </a:xfrm>
          <a:solidFill>
            <a:schemeClr val="accent4">
              <a:lumMod val="20000"/>
              <a:lumOff val="80000"/>
            </a:schemeClr>
          </a:solidFill>
        </p:spPr>
        <p:txBody>
          <a:bodyPr>
            <a:normAutofit/>
          </a:bodyPr>
          <a:lstStyle/>
          <a:p>
            <a:pPr>
              <a:buFont typeface="Wingdings" panose="05000000000000000000" pitchFamily="2" charset="2"/>
              <a:buChar char="q"/>
            </a:pPr>
            <a:r>
              <a:rPr lang="en-US" b="1" dirty="0"/>
              <a:t>Projects are usually terminated either based on </a:t>
            </a:r>
          </a:p>
          <a:p>
            <a:pPr marL="0" indent="0">
              <a:buNone/>
            </a:pPr>
            <a:r>
              <a:rPr lang="en-US" b="1" dirty="0"/>
              <a:t>(1) the degree to which they are meeting their goals or </a:t>
            </a:r>
          </a:p>
          <a:p>
            <a:pPr marL="0" indent="0">
              <a:buNone/>
            </a:pPr>
            <a:r>
              <a:rPr lang="en-US" b="1" dirty="0"/>
              <a:t>(2) the degree to which they qualify on factors shown to be linked to success or failure in other projects. </a:t>
            </a:r>
          </a:p>
          <a:p>
            <a:r>
              <a:rPr lang="en-US" b="1" dirty="0"/>
              <a:t>The most common reason for early termination is the probability of a technical or commercial failure. The four types of project termination are extinction, addition, integration, and starvation. The termination decision should be decided by a management committee, run by a termination manager, and executed as a project in itself. Placing the project team members in new assignments is a particularly important aspect of termination.</a:t>
            </a:r>
          </a:p>
        </p:txBody>
      </p:sp>
    </p:spTree>
    <p:extLst>
      <p:ext uri="{BB962C8B-B14F-4D97-AF65-F5344CB8AC3E}">
        <p14:creationId xmlns:p14="http://schemas.microsoft.com/office/powerpoint/2010/main" val="17654226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8458" y="1216025"/>
            <a:ext cx="10276114" cy="4351338"/>
          </a:xfrm>
          <a:solidFill>
            <a:schemeClr val="accent4">
              <a:lumMod val="20000"/>
              <a:lumOff val="80000"/>
            </a:schemeClr>
          </a:solidFill>
        </p:spPr>
        <p:txBody>
          <a:bodyPr>
            <a:normAutofit/>
          </a:bodyPr>
          <a:lstStyle/>
          <a:p>
            <a:r>
              <a:rPr lang="en-US" sz="3200" b="1" dirty="0"/>
              <a:t>The PM should prepare a project final report that makes recommendations for improving the organization ’ s future project - management practices.</a:t>
            </a:r>
            <a:endParaRPr lang="ar-SA" sz="3200" b="1" dirty="0"/>
          </a:p>
          <a:p>
            <a:endParaRPr lang="ar-SA" sz="3200" b="1" dirty="0"/>
          </a:p>
        </p:txBody>
      </p:sp>
    </p:spTree>
    <p:extLst>
      <p:ext uri="{BB962C8B-B14F-4D97-AF65-F5344CB8AC3E}">
        <p14:creationId xmlns:p14="http://schemas.microsoft.com/office/powerpoint/2010/main" val="8310533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1779</TotalTime>
  <Words>2068</Words>
  <Application>Microsoft Macintosh PowerPoint</Application>
  <PresentationFormat>Widescreen</PresentationFormat>
  <Paragraphs>223</Paragraphs>
  <Slides>38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Arial</vt:lpstr>
      <vt:lpstr>Arial Rounded MT Bold</vt:lpstr>
      <vt:lpstr>Calibri</vt:lpstr>
      <vt:lpstr>Calibri Light</vt:lpstr>
      <vt:lpstr>Tahoma</vt:lpstr>
      <vt:lpstr>Times New Roman</vt:lpstr>
      <vt:lpstr>Wingdings</vt:lpstr>
      <vt:lpstr>Office Theme</vt:lpstr>
      <vt:lpstr>Project Communications Lecture 9</vt:lpstr>
      <vt:lpstr>Objective </vt:lpstr>
      <vt:lpstr> 1 . Evaluation  </vt:lpstr>
      <vt:lpstr>Evaluation</vt:lpstr>
      <vt:lpstr>Purpose of Evaluation</vt:lpstr>
      <vt:lpstr>Two Types of Evaluation</vt:lpstr>
      <vt:lpstr>Formative Evaluation</vt:lpstr>
      <vt:lpstr>Goals of Evaluation</vt:lpstr>
      <vt:lpstr> Evaluation Criteria </vt:lpstr>
      <vt:lpstr>Items to Consider for Project Evaluation Report Recommendations</vt:lpstr>
      <vt:lpstr> Measurement </vt:lpstr>
      <vt:lpstr>project evaluation</vt:lpstr>
      <vt:lpstr> 2.  Project Auditing  </vt:lpstr>
      <vt:lpstr> Project Auditing  </vt:lpstr>
      <vt:lpstr> The Audit Process </vt:lpstr>
      <vt:lpstr> Typical steps in a project audit are: </vt:lpstr>
      <vt:lpstr> The Audit Report </vt:lpstr>
      <vt:lpstr> The Audit Report con. …. </vt:lpstr>
      <vt:lpstr> The Audit Report con. …. </vt:lpstr>
      <vt:lpstr>PowerPoint Presentation</vt:lpstr>
      <vt:lpstr> 3. Project Termination  </vt:lpstr>
      <vt:lpstr> Project Termination  </vt:lpstr>
      <vt:lpstr> When to Terminate a Project </vt:lpstr>
      <vt:lpstr>When to Terminate?</vt:lpstr>
      <vt:lpstr>Types of Project Termination</vt:lpstr>
      <vt:lpstr>Project Termination</vt:lpstr>
      <vt:lpstr>Success Factors (Pinto &amp; Slevin)</vt:lpstr>
      <vt:lpstr>The Termination Decision</vt:lpstr>
      <vt:lpstr>Implementation of Termination</vt:lpstr>
      <vt:lpstr>  Main Duties of the Termination Manager </vt:lpstr>
      <vt:lpstr>  Main Duties of the Termination Manager cont. … </vt:lpstr>
      <vt:lpstr>Final Reports</vt:lpstr>
      <vt:lpstr>Final Reports</vt:lpstr>
      <vt:lpstr>Monthly Progress Reports</vt:lpstr>
      <vt:lpstr>Reports to Project Manager</vt:lpstr>
      <vt:lpstr>Reports to Customer</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Microsoft Office User</cp:lastModifiedBy>
  <cp:revision>68</cp:revision>
  <dcterms:created xsi:type="dcterms:W3CDTF">2020-10-15T07:04:09Z</dcterms:created>
  <dcterms:modified xsi:type="dcterms:W3CDTF">2021-11-26T13:13:53Z</dcterms:modified>
</cp:coreProperties>
</file>