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7CBC-AC1C-1B47-5F32-645CC23EA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79311F-ADC5-EE0D-02C6-577746617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2F1D-9103-49CF-A228-92162F9BC63C}" type="datetimeFigureOut">
              <a:rPr lang="en-GB" smtClean="0"/>
              <a:t>27/06/2025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4F9BD2-97C4-A565-2DCF-623C08317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63F55B-4DEE-4DF4-F106-77284A534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F4589-DB69-453D-8AD7-17E22EB8C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004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9E3B9E-EE1C-ACE5-D503-C9BE5FCCF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8D0A21-3087-1CCB-A0FC-E89A0717E9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30974-8848-1D72-57CE-B1E3492566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842F1D-9103-49CF-A228-92162F9BC63C}" type="datetimeFigureOut">
              <a:rPr lang="en-GB" smtClean="0"/>
              <a:t>27/06/2025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9E4D2-8216-9715-F8A4-BE03805BC2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68257-E57D-7776-A46B-425592D656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0F4589-DB69-453D-8AD7-17E22EB8C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419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BA8F3C-BD8D-6F56-B042-7D11D15B0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A5BED6-C4D7-BABA-85AE-EF45D046A7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447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09C043-623B-1B36-34B4-80748D168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9014C3-E119-EBDB-015E-F6B753FD69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125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2AA412-8D79-5A09-E922-25A051B5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b="1">
                <a:solidFill>
                  <a:srgbClr val="004B89"/>
                </a:solidFill>
                <a:cs typeface="Calibri"/>
              </a:rPr>
              <a:t>Markov Decision Processes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F0DC15-B7E5-7808-E28D-2420B4F4C9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29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06266A-5C22-F278-7CFB-8CE375501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ndalus" panose="02020603050405020304" pitchFamily="18" charset="-78"/>
                <a:cs typeface="Andalus" panose="02020603050405020304" pitchFamily="18" charset="-78"/>
              </a:rPr>
              <a:t>The objectives of this lecture is to: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B283C7-8319-6B65-3347-297C5BD935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023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4765E1-200F-896E-42BC-30E5327A3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 algn="ctr">
              <a:spcBef>
                <a:spcPts val="151"/>
              </a:spcBef>
            </a:pP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Introduction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DE14FC-0A8D-07D8-15E7-8A894CBAFE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85058"/>
      </p:ext>
    </p:extLst>
  </p:cSld>
  <p:clrMapOvr>
    <a:masterClrMapping/>
  </p:clrMapOvr>
  <p:transition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9B391F-5A26-527B-B7CC-51E229074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227"/>
              </a:spcBef>
            </a:pP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Markov Decision Processes</a:t>
            </a:r>
            <a:endParaRPr lang="en-US" spc="-75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D3880E-B51A-85DB-F7EF-05A5EA0740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288010"/>
      </p:ext>
    </p:extLst>
  </p:cSld>
  <p:clrMapOvr>
    <a:masterClrMapping/>
  </p:clrMapOvr>
  <p:transition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BF384A-C1A0-3EE8-F075-52B7B47A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524BCE-5678-E614-8537-03E1DF668EE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171359"/>
      </p:ext>
    </p:extLst>
  </p:cSld>
  <p:clrMapOvr>
    <a:masterClrMapping/>
  </p:clrMapOvr>
  <p:transition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786EE0-AF2C-6F6E-0591-406D4B6AD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9DC6D4-E9B2-2B28-EA8F-AD176217CB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446845"/>
      </p:ext>
    </p:extLst>
  </p:cSld>
  <p:clrMapOvr>
    <a:masterClrMapping/>
  </p:clrMapOvr>
  <p:transition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521C78-1290-3518-DB89-26F7354B4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6953E2-1487-2B53-2139-234D30DCCD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025140"/>
      </p:ext>
    </p:extLst>
  </p:cSld>
  <p:clrMapOvr>
    <a:masterClrMapping/>
  </p:clrMapOvr>
  <p:transition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B5F11D-D82B-5DE2-8FD6-4E547B982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6A2A80-85A2-3359-70AE-6F7F759B3E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807184"/>
      </p:ext>
    </p:extLst>
  </p:cSld>
  <p:clrMapOvr>
    <a:masterClrMapping/>
  </p:clrMapOvr>
  <p:transition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7E2B781-2666-E74D-4A0B-B0C2CA3E1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C9D4C2-4ACD-9DBC-CBA2-9DC1B21FDC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597300"/>
      </p:ext>
    </p:extLst>
  </p:cSld>
  <p:clrMapOvr>
    <a:masterClrMapping/>
  </p:clrMapOvr>
  <p:transition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12285A-FFD5-A049-C58E-DBD731F33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D2C07F-0873-0A7C-F825-B9AE3E6BBA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786626"/>
      </p:ext>
    </p:extLst>
  </p:cSld>
  <p:clrMapOvr>
    <a:masterClrMapping/>
  </p:clrMapOvr>
  <p:transition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7FDE1E-9930-6BB2-0635-FEBAD53A6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EF8802-B947-9EE6-369F-D60844D05C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151194"/>
      </p:ext>
    </p:extLst>
  </p:cSld>
  <p:clrMapOvr>
    <a:masterClrMapping/>
  </p:clrMapOvr>
  <p:transition>
    <p:cut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A22FD8-516B-7CB8-0F7D-134FBD1CC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36AE6D-6C62-9ECA-0F44-332A04FB04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11279"/>
      </p:ext>
    </p:extLst>
  </p:cSld>
  <p:clrMapOvr>
    <a:masterClrMapping/>
  </p:clrMapOvr>
  <p:transition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61DD4A-DDA0-8F5C-26A4-B4DBEF710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227"/>
              </a:spcBef>
            </a:pP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MDP: Definition</a:t>
            </a:r>
            <a:endParaRPr lang="en-US" spc="-75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678F84-525B-F0B7-1EC1-0BBECF393C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624837"/>
      </p:ext>
    </p:extLst>
  </p:cSld>
  <p:clrMapOvr>
    <a:masterClrMapping/>
  </p:clrMapOvr>
  <p:transition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D5EE5D-DB07-F827-BD06-D0D7AD70A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Dynamics Function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AF92C6-AF94-FCE9-FC04-61F885ABBA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33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F393F6-4D74-7099-69FB-F9642F4B4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610EEF-3116-77D7-521B-17E8B55BE74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24223"/>
      </p:ext>
    </p:extLst>
  </p:cSld>
  <p:clrMapOvr>
    <a:masterClrMapping/>
  </p:clrMapOvr>
  <p:transition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A4BB60-067B-7293-6C1F-5DDB8B35C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F9A59C-10D3-3686-9B60-B58A32F3DF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953691"/>
      </p:ext>
    </p:extLst>
  </p:cSld>
  <p:clrMapOvr>
    <a:masterClrMapping/>
  </p:clrMapOvr>
  <p:transition>
    <p:cut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695AB7-4E62-FDE1-8F55-BE4EE2A4E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Markov Property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D76B8D-91DA-881A-04B5-B3A0E2E17E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0986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FC8A94-E44A-7199-FBF9-4765565AE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Markov Property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3761F1-6006-F8D9-CA72-F3DA627203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96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FF8004-4B7E-8232-E5C3-184ADFC9A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227"/>
              </a:spcBef>
            </a:pPr>
            <a:r>
              <a:rPr lang="en-GB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 of MDP: Cleaning Robot</a:t>
            </a:r>
            <a:endParaRPr lang="en-GB" sz="3264" spc="-244" dirty="0">
              <a:solidFill>
                <a:srgbClr val="3333B2"/>
              </a:solidFill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6CD9B9-A571-A35F-C0B2-8F98DC9E1A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856567"/>
      </p:ext>
    </p:extLst>
  </p:cSld>
  <p:clrMapOvr>
    <a:masterClrMapping/>
  </p:clrMapOvr>
  <p:transition>
    <p:cut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30151F-40B4-9500-30DE-2E140D9AE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27F33E-738C-9C09-86FC-75C5F88C023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320692"/>
      </p:ext>
    </p:extLst>
  </p:cSld>
  <p:clrMapOvr>
    <a:masterClrMapping/>
  </p:clrMapOvr>
  <p:transition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40C8B7-7685-4C63-9478-07E8B62BB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F08237-148C-A9DC-5DEA-86DF89E9DF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566121"/>
      </p:ext>
    </p:extLst>
  </p:cSld>
  <p:clrMapOvr>
    <a:masterClrMapping/>
  </p:clrMapOvr>
  <p:transition>
    <p:cut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81F62D-F98A-E465-1ACF-453EA5841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The Goal of Reinforcement Learning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8FBBFE-9F8F-5614-8C31-A6A7B7109D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2804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6C5303-2D90-5441-970F-86B53EECC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Episodic Tasks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DBB0E7-6139-C9A3-11BB-E9875E1481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6761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1D76AA-76DF-A500-2DDD-9D70C27ED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Episodic Tasks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752510-85CA-5165-E4F5-7140F7D8E78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7603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84F783-EF1C-89B2-5641-FB9764684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Continuing Tasks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1F09D1-6043-ED07-76F6-236F46CF6C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0796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4CDA0D-CE32-8675-E177-348401035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Discounting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7E52F2-8518-968A-581C-8967470081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835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7F0CC7-CF62-5977-1DE7-5DAAA6436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Why continuing tasks G</a:t>
            </a:r>
            <a:r>
              <a:rPr lang="en-US" sz="3264" spc="-244" baseline="-25000">
                <a:solidFill>
                  <a:srgbClr val="3333B2"/>
                </a:solidFill>
                <a:latin typeface="Georgia" panose="02040502050405020303" pitchFamily="18" charset="0"/>
              </a:rPr>
              <a:t>t</a:t>
            </a: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 is finite?</a:t>
            </a:r>
            <a:endParaRPr lang="en-US" sz="32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24D2C1-055B-3E5E-8839-017DB071B3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1758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31014E-162D-EE62-7687-B37EB9BB1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Effect of  </a:t>
            </a:r>
            <a:r>
              <a:rPr lang="el-GR" sz="3264" i="1" spc="-244">
                <a:solidFill>
                  <a:srgbClr val="C00000"/>
                </a:solidFill>
                <a:latin typeface="Georgia" panose="02040502050405020303" pitchFamily="18" charset="0"/>
              </a:rPr>
              <a:t>γ</a:t>
            </a:r>
            <a:r>
              <a:rPr lang="en-US" sz="3264" i="1" spc="-244">
                <a:solidFill>
                  <a:srgbClr val="C00000"/>
                </a:solidFill>
                <a:latin typeface="Georgia" panose="02040502050405020303" pitchFamily="18" charset="0"/>
              </a:rPr>
              <a:t> </a:t>
            </a:r>
            <a:r>
              <a:rPr lang="en-US" sz="3264" i="1" spc="-244">
                <a:solidFill>
                  <a:srgbClr val="3333B2"/>
                </a:solidFill>
                <a:latin typeface="Georgia" panose="02040502050405020303" pitchFamily="18" charset="0"/>
              </a:rPr>
              <a:t>on agent behavior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B2A1CB-DA63-01E5-F12E-3680A01136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7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C5DD75B-FA37-76CD-639F-A83A6042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Recursive nature of returns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AF8D79-BAA4-6E83-8C62-1211CCE403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6328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11F279-2B6A-738F-280B-DEFCFA7B3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1DF2C7-806A-62E6-A7D2-8C46814972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864125"/>
      </p:ext>
    </p:extLst>
  </p:cSld>
  <p:clrMapOvr>
    <a:masterClrMapping/>
  </p:clrMapOvr>
  <p:transition>
    <p:cut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EF6099-AC1A-1BF5-B2C6-D17F3F908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 of Episodic Task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D6E097-C5A9-86F6-B4EE-C9FACDF19D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0056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9DAEE3-832C-F795-9E0A-132D51964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 of Continuing Task</a:t>
            </a:r>
            <a:b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(Scheduler)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6D101C-6883-7C4B-2285-2935B25CA4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1853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08038D-281B-14AD-21DF-54FA7A597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Policies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1BF091-5128-D0DB-B894-B1E814FD80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3993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175F8A-8ED9-2732-CE7C-513C27746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Deterministic Policy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B42F1C-1DEE-AD12-0B7B-0F71083F17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9003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6FE428-18DD-5DCB-3A2B-BDF166B77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Stochastic Policy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20CC21-C86E-C293-A2D0-CB1C5505114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4078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F7D1E7-205D-30FA-DCD3-2961A80CB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Stochastic Policy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30582A-AD6F-0B29-F829-D0AE7CEFAD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7294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AEE4EB-E4B9-9FC0-5910-99D48633B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Valid and invalid Policies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3528A3-B38D-8D7A-4ACB-E3B752B1D5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6707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3BFA8C-8052-270F-3474-0B58C3B99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Valid and invalid Policies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4DE427-BA81-063E-BF0E-71E8D84E16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6056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4D1D95-F267-299A-9C8E-5236E0C7F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Value Functions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D1CFA9-A4FA-D065-377C-FD120C696B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812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7D9D03-F069-20CE-AFA7-5E7ED2B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State-Value Function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9A90FD-BF17-5B6B-7B76-527C18AC0A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383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5773FA9-B499-1359-0ECD-6777F07CC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Action-Value Function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AAAC93-FF7F-7F4A-A035-0714DBEDE9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29609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47FE1D-E1C1-FB86-B196-7699D1204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Example: Chess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0ABAB1-B41C-038F-E2AB-68113E7244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02208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A00841-FDDF-C8BA-34B1-FA2BCFED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Example: Grid World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1B8C34-5E58-0FAF-9772-726B8A5C8F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7924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09C886-B745-3CA9-4C32-ED2F1B97C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Example: Grid World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65B7D2-2B3E-DF64-F538-FA4AF8B2A4C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3949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3F3D2E5-788B-5D1E-C009-21B13B989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Example: Grid World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056D04-9A65-3409-91D5-4E7843AC41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1062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E85568-3CFB-5A6A-2545-BF4770C6D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Example: Grid World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DE2A5D-A3EA-8C9A-F7A6-EB78DE6581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76928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43E513-F9B6-02DE-51E4-73A5EB600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485FE3-2DA4-CB3D-83BA-977718485B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1415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F503D9-94BB-5F78-94FC-D13E16736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C44E99-2BC1-D7DE-6EB5-A0109145E5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64511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48568E-4D95-9C5E-5C43-8573D5223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4ACD7F-9B3A-7485-26A2-9D6D115C88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29094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3AEA8A-A460-F1B5-FE86-815508DA7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37E878-D37B-EA5C-BBFC-996FD78773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17644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F67036E-BE56-76E4-4649-3DA7AAF8F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858613-7916-FEE1-3064-3213CD2A9A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76702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225EFC-0D6D-6247-F107-BD06F9F2C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2B1863-7A76-CE67-7642-95ACA7CFF7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40505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05C3B1-49E7-D867-82A4-F2AFB35E0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21BDFC-BB7C-B605-C729-248511FC9B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43296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4FAACB-C93D-C6F7-A6B1-5C36003D5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DE3633-275F-25C6-CF73-ADC764E275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34784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65BDEF-C5CE-92D4-6506-AEB53B423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5D2A00-B369-6A4A-79F5-41B53E381BE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5321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B35451-5B6D-2050-4B16-3241BCB80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314A4F-FF17-60EB-3EEE-67CCA590DB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71481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744ACA-4675-7C04-0FD4-69F1127B1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916146-11BB-B2F2-B598-F63E5AEC6F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28734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893708-2513-346F-2654-BE29255A7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C8FF8D-380A-9D39-C9BA-4063C9E93C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68614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2BEDE4-CCDD-D424-906D-150F4646C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437845-9ADA-47AD-8B14-4D6040621D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62521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F30780-608B-491A-42E8-C66D7E6B4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1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3488E4-6B1B-5646-8735-7E040E625A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81868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4AECD1-955A-6D84-3102-6F6D0348A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2</a:t>
            </a:r>
            <a:b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Draw the equivalent MDP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8E44DF-EDDC-E38A-ACDC-688A4D43B5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52785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DB471DC-B199-14FF-5190-7BB99F272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2</a:t>
            </a:r>
            <a:b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Draw the equivalent MDP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4961E9-721A-9495-948C-485BE8003C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38102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C68464-CD3B-6668-D925-F9B0F4A95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3</a:t>
            </a:r>
            <a:b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Derive the Transition and Reward Matrices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FF5265-9DAA-E4D1-967E-8129D6467A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61972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C66036-A329-AFDA-A60E-FBD340098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3</a:t>
            </a:r>
            <a:b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Derive the Transition and Reward Matrices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9EB9F6-2864-4397-1A76-C5CD799FBB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03249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83FD10D-6E11-6451-5733-354A86116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4</a:t>
            </a:r>
            <a:b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00" spc="-244">
                <a:solidFill>
                  <a:srgbClr val="3333B2"/>
                </a:solidFill>
                <a:latin typeface="Georgia" panose="02040502050405020303" pitchFamily="18" charset="0"/>
              </a:rPr>
              <a:t>Markov Chain converting a MC to a state-transition matrix</a:t>
            </a:r>
            <a:endParaRPr lang="en-US" sz="3200" spc="-244" dirty="0">
              <a:solidFill>
                <a:srgbClr val="3333B2"/>
              </a:solidFill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60241D-1BA5-DF54-BFAA-11F8C07B78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24079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6F045C-B78B-F880-C4C4-345C54EE8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4</a:t>
            </a:r>
            <a:b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00" spc="-244">
                <a:solidFill>
                  <a:srgbClr val="3333B2"/>
                </a:solidFill>
                <a:latin typeface="Georgia" panose="02040502050405020303" pitchFamily="18" charset="0"/>
              </a:rPr>
              <a:t>Markov Chain converting a MC to a state-transition matrix</a:t>
            </a:r>
            <a:endParaRPr lang="en-US" sz="3200" spc="-244" dirty="0">
              <a:solidFill>
                <a:srgbClr val="3333B2"/>
              </a:solidFill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2267AB-E0A3-FFAE-038F-6CAA6A53D9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89164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825ABF-6AA3-0C04-7EE9-FFDFB1E94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5</a:t>
            </a:r>
            <a:br>
              <a:rPr lang="en-US" sz="4000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600" spc="-244">
                <a:solidFill>
                  <a:srgbClr val="3333B2"/>
                </a:solidFill>
                <a:latin typeface="Georgia" panose="02040502050405020303" pitchFamily="18" charset="0"/>
              </a:rPr>
              <a:t>Markov Chain converting a MC to Reward matrix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B10F04-1C68-DF01-43C2-2E6C3A1BAB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99441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84116C-7B7F-B63F-401B-A9C337243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spc="-244">
                <a:solidFill>
                  <a:srgbClr val="3333B2"/>
                </a:solidFill>
                <a:latin typeface="Georgia" panose="02040502050405020303" pitchFamily="18" charset="0"/>
              </a:rPr>
              <a:t>Solved Example 5</a:t>
            </a:r>
            <a:br>
              <a:rPr lang="en-US" sz="4000" spc="-24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600" spc="-244">
                <a:solidFill>
                  <a:srgbClr val="3333B2"/>
                </a:solidFill>
                <a:latin typeface="Georgia" panose="02040502050405020303" pitchFamily="18" charset="0"/>
              </a:rPr>
              <a:t>Markov Chain converting a MC to Reward matrix</a:t>
            </a:r>
            <a:endParaRPr lang="en-US" sz="3264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7478A9-C5A8-66AB-EFBE-04D21BBFC6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81947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BC62A1-3037-D5D8-1A4B-F186A5416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E42F3A-DE72-91CD-2F43-48667710B5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998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239</Words>
  <Application>Microsoft Office PowerPoint</Application>
  <PresentationFormat>Widescreen</PresentationFormat>
  <Paragraphs>55</Paragraphs>
  <Slides>71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78" baseType="lpstr">
      <vt:lpstr>Andalus</vt:lpstr>
      <vt:lpstr>Aptos</vt:lpstr>
      <vt:lpstr>Aptos Display</vt:lpstr>
      <vt:lpstr>Arial</vt:lpstr>
      <vt:lpstr>Calibri</vt:lpstr>
      <vt:lpstr>Georgia</vt:lpstr>
      <vt:lpstr>Office Theme</vt:lpstr>
      <vt:lpstr>PowerPoint Presentation</vt:lpstr>
      <vt:lpstr>PowerPoint Presentation</vt:lpstr>
      <vt:lpstr>Markov Decision Processes</vt:lpstr>
      <vt:lpstr>The objectives of this lecture is to:</vt:lpstr>
      <vt:lpstr>Introduction</vt:lpstr>
      <vt:lpstr>Markov Decision Processes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MDP: Definition</vt:lpstr>
      <vt:lpstr>Dynamics Function</vt:lpstr>
      <vt:lpstr>PowerPoint Presentation</vt:lpstr>
      <vt:lpstr>PowerPoint Presentation</vt:lpstr>
      <vt:lpstr>Markov Property</vt:lpstr>
      <vt:lpstr>Markov Property</vt:lpstr>
      <vt:lpstr>Example of MDP: Cleaning Robot</vt:lpstr>
      <vt:lpstr>PowerPoint Presentation</vt:lpstr>
      <vt:lpstr>PowerPoint Presentation</vt:lpstr>
      <vt:lpstr>The Goal of Reinforcement Learning</vt:lpstr>
      <vt:lpstr>Episodic Tasks</vt:lpstr>
      <vt:lpstr>Episodic Tasks</vt:lpstr>
      <vt:lpstr>Continuing Tasks</vt:lpstr>
      <vt:lpstr>Discounting</vt:lpstr>
      <vt:lpstr>Why continuing tasks Gt is finite?</vt:lpstr>
      <vt:lpstr>Effect of  γ on agent behavior</vt:lpstr>
      <vt:lpstr>Recursive nature of returns</vt:lpstr>
      <vt:lpstr>PowerPoint Presentation</vt:lpstr>
      <vt:lpstr>Example of Episodic Task</vt:lpstr>
      <vt:lpstr>Example of Continuing Task (Scheduler)</vt:lpstr>
      <vt:lpstr>Policies</vt:lpstr>
      <vt:lpstr>Deterministic Policy</vt:lpstr>
      <vt:lpstr>Stochastic Policy</vt:lpstr>
      <vt:lpstr>Stochastic Policy</vt:lpstr>
      <vt:lpstr>Valid and invalid Policies</vt:lpstr>
      <vt:lpstr>Valid and invalid Policies</vt:lpstr>
      <vt:lpstr>Value Functions</vt:lpstr>
      <vt:lpstr>State-Value Function</vt:lpstr>
      <vt:lpstr>Action-Value Function</vt:lpstr>
      <vt:lpstr>Example: Chess</vt:lpstr>
      <vt:lpstr>Example: Grid World</vt:lpstr>
      <vt:lpstr>Example: Grid World</vt:lpstr>
      <vt:lpstr>Example: Grid World</vt:lpstr>
      <vt:lpstr>Example: Grid World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1</vt:lpstr>
      <vt:lpstr>Solved Example 2 Draw the equivalent MDP</vt:lpstr>
      <vt:lpstr>Solved Example 2 Draw the equivalent MDP</vt:lpstr>
      <vt:lpstr>Solved Example 3 Derive the Transition and Reward Matrices</vt:lpstr>
      <vt:lpstr>Solved Example 3 Derive the Transition and Reward Matrices</vt:lpstr>
      <vt:lpstr>Solved Example 4 Markov Chain converting a MC to a state-transition matrix</vt:lpstr>
      <vt:lpstr>Solved Example 4 Markov Chain converting a MC to a state-transition matrix</vt:lpstr>
      <vt:lpstr>Solved Example 5 Markov Chain converting a MC to Reward matrix</vt:lpstr>
      <vt:lpstr>Solved Example 5 Markov Chain converting a MC to Reward matrix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walid raslan</dc:creator>
  <cp:lastModifiedBy>walid raslan</cp:lastModifiedBy>
  <cp:revision>1</cp:revision>
  <dcterms:created xsi:type="dcterms:W3CDTF">2025-06-27T20:17:31Z</dcterms:created>
  <dcterms:modified xsi:type="dcterms:W3CDTF">2025-06-27T20:17:31Z</dcterms:modified>
</cp:coreProperties>
</file>