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4"/>
  </p:notesMasterIdLst>
  <p:sldIdLst>
    <p:sldId id="628" r:id="rId5"/>
    <p:sldId id="303" r:id="rId6"/>
    <p:sldId id="257" r:id="rId7"/>
    <p:sldId id="629" r:id="rId8"/>
    <p:sldId id="630" r:id="rId9"/>
    <p:sldId id="615" r:id="rId10"/>
    <p:sldId id="594" r:id="rId11"/>
    <p:sldId id="614" r:id="rId12"/>
    <p:sldId id="618" r:id="rId13"/>
    <p:sldId id="482" r:id="rId14"/>
    <p:sldId id="619" r:id="rId15"/>
    <p:sldId id="598" r:id="rId16"/>
    <p:sldId id="616" r:id="rId17"/>
    <p:sldId id="569" r:id="rId18"/>
    <p:sldId id="595" r:id="rId19"/>
    <p:sldId id="620" r:id="rId20"/>
    <p:sldId id="571" r:id="rId21"/>
    <p:sldId id="599" r:id="rId22"/>
    <p:sldId id="570" r:id="rId23"/>
    <p:sldId id="561" r:id="rId24"/>
    <p:sldId id="591" r:id="rId25"/>
    <p:sldId id="483" r:id="rId26"/>
    <p:sldId id="589" r:id="rId27"/>
    <p:sldId id="621" r:id="rId28"/>
    <p:sldId id="622" r:id="rId29"/>
    <p:sldId id="587" r:id="rId30"/>
    <p:sldId id="623" r:id="rId31"/>
    <p:sldId id="624" r:id="rId32"/>
    <p:sldId id="602" r:id="rId33"/>
    <p:sldId id="604" r:id="rId34"/>
    <p:sldId id="605" r:id="rId35"/>
    <p:sldId id="606" r:id="rId36"/>
    <p:sldId id="625" r:id="rId37"/>
    <p:sldId id="608" r:id="rId38"/>
    <p:sldId id="588" r:id="rId39"/>
    <p:sldId id="609" r:id="rId40"/>
    <p:sldId id="626" r:id="rId41"/>
    <p:sldId id="627" r:id="rId42"/>
    <p:sldId id="607" r:id="rId43"/>
    <p:sldId id="610" r:id="rId44"/>
    <p:sldId id="611" r:id="rId45"/>
    <p:sldId id="554" r:id="rId46"/>
    <p:sldId id="633" r:id="rId47"/>
    <p:sldId id="631" r:id="rId48"/>
    <p:sldId id="632" r:id="rId49"/>
    <p:sldId id="634" r:id="rId50"/>
    <p:sldId id="635" r:id="rId51"/>
    <p:sldId id="612" r:id="rId52"/>
    <p:sldId id="49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303"/>
            <p14:sldId id="257"/>
            <p14:sldId id="629"/>
            <p14:sldId id="630"/>
            <p14:sldId id="615"/>
            <p14:sldId id="594"/>
            <p14:sldId id="614"/>
            <p14:sldId id="618"/>
            <p14:sldId id="482"/>
            <p14:sldId id="619"/>
            <p14:sldId id="598"/>
            <p14:sldId id="616"/>
            <p14:sldId id="569"/>
            <p14:sldId id="595"/>
            <p14:sldId id="620"/>
            <p14:sldId id="571"/>
            <p14:sldId id="599"/>
            <p14:sldId id="570"/>
            <p14:sldId id="561"/>
            <p14:sldId id="591"/>
            <p14:sldId id="483"/>
            <p14:sldId id="589"/>
            <p14:sldId id="621"/>
            <p14:sldId id="622"/>
            <p14:sldId id="587"/>
            <p14:sldId id="623"/>
            <p14:sldId id="624"/>
            <p14:sldId id="602"/>
            <p14:sldId id="604"/>
            <p14:sldId id="605"/>
            <p14:sldId id="606"/>
            <p14:sldId id="625"/>
            <p14:sldId id="608"/>
            <p14:sldId id="588"/>
            <p14:sldId id="609"/>
            <p14:sldId id="626"/>
            <p14:sldId id="627"/>
            <p14:sldId id="607"/>
            <p14:sldId id="610"/>
            <p14:sldId id="611"/>
            <p14:sldId id="554"/>
            <p14:sldId id="633"/>
            <p14:sldId id="631"/>
            <p14:sldId id="632"/>
            <p14:sldId id="634"/>
            <p14:sldId id="635"/>
            <p14:sldId id="612"/>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8E5A6D"/>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81" autoAdjust="0"/>
    <p:restoredTop sz="93738" autoAdjust="0"/>
  </p:normalViewPr>
  <p:slideViewPr>
    <p:cSldViewPr snapToGrid="0">
      <p:cViewPr varScale="1">
        <p:scale>
          <a:sx n="69" d="100"/>
          <a:sy n="69" d="100"/>
        </p:scale>
        <p:origin x="78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commentAuthors" Target="commen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AFC5D7-765C-4256-A826-759A0C4F6FEA}" type="doc">
      <dgm:prSet loTypeId="urn:microsoft.com/office/officeart/2005/8/layout/pyramid2" loCatId="list" qsTypeId="urn:microsoft.com/office/officeart/2005/8/quickstyle/simple1" qsCatId="simple" csTypeId="urn:microsoft.com/office/officeart/2005/8/colors/accent5_4" csCatId="accent5" phldr="1"/>
      <dgm:spPr/>
      <dgm:t>
        <a:bodyPr/>
        <a:lstStyle/>
        <a:p>
          <a:endParaRPr lang="en-US"/>
        </a:p>
      </dgm:t>
    </dgm:pt>
    <dgm:pt modelId="{D3029D18-0AD4-4D04-9827-37B64EE97FE7}">
      <dgm:prSet custT="1"/>
      <dgm:spPr/>
      <dgm:t>
        <a:bodyPr/>
        <a:lstStyle/>
        <a:p>
          <a:r>
            <a:rPr lang="ar-SA" sz="2400" b="1" dirty="0">
              <a:latin typeface="Alexandria" pitchFamily="2" charset="-78"/>
              <a:cs typeface="Alexandria" pitchFamily="2" charset="-78"/>
            </a:rPr>
            <a:t>السيناريو الاستمراري </a:t>
          </a:r>
          <a:endParaRPr lang="en-US" sz="2400" b="1" dirty="0">
            <a:latin typeface="Alexandria" pitchFamily="2" charset="-78"/>
            <a:cs typeface="Alexandria" pitchFamily="2" charset="-78"/>
          </a:endParaRPr>
        </a:p>
      </dgm:t>
    </dgm:pt>
    <dgm:pt modelId="{8328BE1F-6E36-48AA-81F1-F27526C29279}" type="parTrans" cxnId="{FD0F162C-7843-4064-9EAA-8C1FA7E4E5BE}">
      <dgm:prSet/>
      <dgm:spPr/>
      <dgm:t>
        <a:bodyPr/>
        <a:lstStyle/>
        <a:p>
          <a:endParaRPr lang="en-US"/>
        </a:p>
      </dgm:t>
    </dgm:pt>
    <dgm:pt modelId="{3E0D36A4-02AC-4388-88EA-8D23A6057D31}" type="sibTrans" cxnId="{FD0F162C-7843-4064-9EAA-8C1FA7E4E5BE}">
      <dgm:prSet/>
      <dgm:spPr/>
      <dgm:t>
        <a:bodyPr/>
        <a:lstStyle/>
        <a:p>
          <a:endParaRPr lang="en-US"/>
        </a:p>
      </dgm:t>
    </dgm:pt>
    <dgm:pt modelId="{E3A80FC6-147F-4C85-AB17-700D5001A32D}">
      <dgm:prSet custT="1"/>
      <dgm:spPr/>
      <dgm:t>
        <a:bodyPr/>
        <a:lstStyle/>
        <a:p>
          <a:r>
            <a:rPr lang="ar-SA" sz="2400" b="1" dirty="0">
              <a:latin typeface="Alexandria" pitchFamily="2" charset="-78"/>
              <a:cs typeface="Alexandria" pitchFamily="2" charset="-78"/>
            </a:rPr>
            <a:t>السيناريو الترشيدي </a:t>
          </a:r>
          <a:endParaRPr lang="ar-JO" sz="2400" b="1" dirty="0">
            <a:latin typeface="Alexandria" pitchFamily="2" charset="-78"/>
            <a:cs typeface="Alexandria" pitchFamily="2" charset="-78"/>
          </a:endParaRPr>
        </a:p>
      </dgm:t>
    </dgm:pt>
    <dgm:pt modelId="{1D328D53-56FF-40B8-AF30-CF576EE7287E}" type="parTrans" cxnId="{2E91EFE0-E10B-47EC-BA76-DF0BC3B2701F}">
      <dgm:prSet/>
      <dgm:spPr/>
      <dgm:t>
        <a:bodyPr/>
        <a:lstStyle/>
        <a:p>
          <a:endParaRPr lang="en-US"/>
        </a:p>
      </dgm:t>
    </dgm:pt>
    <dgm:pt modelId="{BD6CED34-646C-4EB7-BFED-A30D3DA321C3}" type="sibTrans" cxnId="{2E91EFE0-E10B-47EC-BA76-DF0BC3B2701F}">
      <dgm:prSet/>
      <dgm:spPr/>
      <dgm:t>
        <a:bodyPr/>
        <a:lstStyle/>
        <a:p>
          <a:endParaRPr lang="en-US"/>
        </a:p>
      </dgm:t>
    </dgm:pt>
    <dgm:pt modelId="{65E2E865-ACE6-4083-BC7C-2F5B4E804757}">
      <dgm:prSet custT="1"/>
      <dgm:spPr/>
      <dgm:t>
        <a:bodyPr/>
        <a:lstStyle/>
        <a:p>
          <a:r>
            <a:rPr lang="ar-SA" sz="2400" b="1" dirty="0">
              <a:latin typeface="Alexandria" pitchFamily="2" charset="-78"/>
              <a:cs typeface="Alexandria" pitchFamily="2" charset="-78"/>
            </a:rPr>
            <a:t>السيناريو النهضوي </a:t>
          </a:r>
          <a:endParaRPr lang="ar-JO" sz="2400" b="1" dirty="0">
            <a:latin typeface="Alexandria" pitchFamily="2" charset="-78"/>
            <a:cs typeface="Alexandria" pitchFamily="2" charset="-78"/>
          </a:endParaRPr>
        </a:p>
      </dgm:t>
    </dgm:pt>
    <dgm:pt modelId="{F78C3895-8D93-465B-A372-E06863EABE2B}" type="parTrans" cxnId="{61F168A1-A1DB-4A69-B687-9E0B77B5FEED}">
      <dgm:prSet/>
      <dgm:spPr/>
      <dgm:t>
        <a:bodyPr/>
        <a:lstStyle/>
        <a:p>
          <a:endParaRPr lang="en-US"/>
        </a:p>
      </dgm:t>
    </dgm:pt>
    <dgm:pt modelId="{046A106A-1507-434F-A82D-DCCD4B0B3A08}" type="sibTrans" cxnId="{61F168A1-A1DB-4A69-B687-9E0B77B5FEED}">
      <dgm:prSet/>
      <dgm:spPr/>
      <dgm:t>
        <a:bodyPr/>
        <a:lstStyle/>
        <a:p>
          <a:endParaRPr lang="en-US"/>
        </a:p>
      </dgm:t>
    </dgm:pt>
    <dgm:pt modelId="{E34712D1-3387-4A7C-A621-5707280065E5}" type="pres">
      <dgm:prSet presAssocID="{54AFC5D7-765C-4256-A826-759A0C4F6FEA}" presName="compositeShape" presStyleCnt="0">
        <dgm:presLayoutVars>
          <dgm:dir/>
          <dgm:resizeHandles/>
        </dgm:presLayoutVars>
      </dgm:prSet>
      <dgm:spPr/>
      <dgm:t>
        <a:bodyPr/>
        <a:lstStyle/>
        <a:p>
          <a:endParaRPr lang="en-US"/>
        </a:p>
      </dgm:t>
    </dgm:pt>
    <dgm:pt modelId="{D11739D1-A106-4FE8-B1AC-816823597E49}" type="pres">
      <dgm:prSet presAssocID="{54AFC5D7-765C-4256-A826-759A0C4F6FEA}" presName="pyramid" presStyleLbl="node1" presStyleIdx="0" presStyleCnt="1"/>
      <dgm:spPr>
        <a:solidFill>
          <a:srgbClr val="00B0F0"/>
        </a:solidFill>
      </dgm:spPr>
    </dgm:pt>
    <dgm:pt modelId="{AA7C6DDF-D1EC-4D85-9369-0C3F7B1A53A9}" type="pres">
      <dgm:prSet presAssocID="{54AFC5D7-765C-4256-A826-759A0C4F6FEA}" presName="theList" presStyleCnt="0"/>
      <dgm:spPr/>
    </dgm:pt>
    <dgm:pt modelId="{F3E72BFD-CBC1-4DB9-8344-A19BA8CE1481}" type="pres">
      <dgm:prSet presAssocID="{D3029D18-0AD4-4D04-9827-37B64EE97FE7}" presName="aNode" presStyleLbl="fgAcc1" presStyleIdx="0" presStyleCnt="3">
        <dgm:presLayoutVars>
          <dgm:bulletEnabled val="1"/>
        </dgm:presLayoutVars>
      </dgm:prSet>
      <dgm:spPr/>
      <dgm:t>
        <a:bodyPr/>
        <a:lstStyle/>
        <a:p>
          <a:endParaRPr lang="en-US"/>
        </a:p>
      </dgm:t>
    </dgm:pt>
    <dgm:pt modelId="{82643AAA-AC5D-4813-BA1B-8E72633A64AC}" type="pres">
      <dgm:prSet presAssocID="{D3029D18-0AD4-4D04-9827-37B64EE97FE7}" presName="aSpace" presStyleCnt="0"/>
      <dgm:spPr/>
    </dgm:pt>
    <dgm:pt modelId="{14177114-FE26-4FA5-8712-3800D5A4DF0E}" type="pres">
      <dgm:prSet presAssocID="{E3A80FC6-147F-4C85-AB17-700D5001A32D}" presName="aNode" presStyleLbl="fgAcc1" presStyleIdx="1" presStyleCnt="3">
        <dgm:presLayoutVars>
          <dgm:bulletEnabled val="1"/>
        </dgm:presLayoutVars>
      </dgm:prSet>
      <dgm:spPr/>
      <dgm:t>
        <a:bodyPr/>
        <a:lstStyle/>
        <a:p>
          <a:endParaRPr lang="en-US"/>
        </a:p>
      </dgm:t>
    </dgm:pt>
    <dgm:pt modelId="{0F23450B-33D1-4878-B931-870003E1C474}" type="pres">
      <dgm:prSet presAssocID="{E3A80FC6-147F-4C85-AB17-700D5001A32D}" presName="aSpace" presStyleCnt="0"/>
      <dgm:spPr/>
    </dgm:pt>
    <dgm:pt modelId="{9A1B01C6-83F6-4DBF-97CD-76723E401EAC}" type="pres">
      <dgm:prSet presAssocID="{65E2E865-ACE6-4083-BC7C-2F5B4E804757}" presName="aNode" presStyleLbl="fgAcc1" presStyleIdx="2" presStyleCnt="3">
        <dgm:presLayoutVars>
          <dgm:bulletEnabled val="1"/>
        </dgm:presLayoutVars>
      </dgm:prSet>
      <dgm:spPr/>
      <dgm:t>
        <a:bodyPr/>
        <a:lstStyle/>
        <a:p>
          <a:endParaRPr lang="en-US"/>
        </a:p>
      </dgm:t>
    </dgm:pt>
    <dgm:pt modelId="{FA62DB87-4EAD-4FC0-A80B-ED7AC1969CEF}" type="pres">
      <dgm:prSet presAssocID="{65E2E865-ACE6-4083-BC7C-2F5B4E804757}" presName="aSpace" presStyleCnt="0"/>
      <dgm:spPr/>
    </dgm:pt>
  </dgm:ptLst>
  <dgm:cxnLst>
    <dgm:cxn modelId="{3BCE394B-0EF8-4604-91B4-C6CA144C0ADA}" type="presOf" srcId="{65E2E865-ACE6-4083-BC7C-2F5B4E804757}" destId="{9A1B01C6-83F6-4DBF-97CD-76723E401EAC}" srcOrd="0" destOrd="0" presId="urn:microsoft.com/office/officeart/2005/8/layout/pyramid2"/>
    <dgm:cxn modelId="{FD0F162C-7843-4064-9EAA-8C1FA7E4E5BE}" srcId="{54AFC5D7-765C-4256-A826-759A0C4F6FEA}" destId="{D3029D18-0AD4-4D04-9827-37B64EE97FE7}" srcOrd="0" destOrd="0" parTransId="{8328BE1F-6E36-48AA-81F1-F27526C29279}" sibTransId="{3E0D36A4-02AC-4388-88EA-8D23A6057D31}"/>
    <dgm:cxn modelId="{2E91EFE0-E10B-47EC-BA76-DF0BC3B2701F}" srcId="{54AFC5D7-765C-4256-A826-759A0C4F6FEA}" destId="{E3A80FC6-147F-4C85-AB17-700D5001A32D}" srcOrd="1" destOrd="0" parTransId="{1D328D53-56FF-40B8-AF30-CF576EE7287E}" sibTransId="{BD6CED34-646C-4EB7-BFED-A30D3DA321C3}"/>
    <dgm:cxn modelId="{61F168A1-A1DB-4A69-B687-9E0B77B5FEED}" srcId="{54AFC5D7-765C-4256-A826-759A0C4F6FEA}" destId="{65E2E865-ACE6-4083-BC7C-2F5B4E804757}" srcOrd="2" destOrd="0" parTransId="{F78C3895-8D93-465B-A372-E06863EABE2B}" sibTransId="{046A106A-1507-434F-A82D-DCCD4B0B3A08}"/>
    <dgm:cxn modelId="{BF081C68-DF8F-46D9-B508-0D92570D221B}" type="presOf" srcId="{54AFC5D7-765C-4256-A826-759A0C4F6FEA}" destId="{E34712D1-3387-4A7C-A621-5707280065E5}" srcOrd="0" destOrd="0" presId="urn:microsoft.com/office/officeart/2005/8/layout/pyramid2"/>
    <dgm:cxn modelId="{820ED944-945A-4C62-A9DA-5B7AD82C6971}" type="presOf" srcId="{D3029D18-0AD4-4D04-9827-37B64EE97FE7}" destId="{F3E72BFD-CBC1-4DB9-8344-A19BA8CE1481}" srcOrd="0" destOrd="0" presId="urn:microsoft.com/office/officeart/2005/8/layout/pyramid2"/>
    <dgm:cxn modelId="{44C4A45F-7836-4753-9D97-DBA24AE9E1BC}" type="presOf" srcId="{E3A80FC6-147F-4C85-AB17-700D5001A32D}" destId="{14177114-FE26-4FA5-8712-3800D5A4DF0E}" srcOrd="0" destOrd="0" presId="urn:microsoft.com/office/officeart/2005/8/layout/pyramid2"/>
    <dgm:cxn modelId="{DE027D15-F66E-4701-9C34-8149AE486D84}" type="presParOf" srcId="{E34712D1-3387-4A7C-A621-5707280065E5}" destId="{D11739D1-A106-4FE8-B1AC-816823597E49}" srcOrd="0" destOrd="0" presId="urn:microsoft.com/office/officeart/2005/8/layout/pyramid2"/>
    <dgm:cxn modelId="{1E7BEE69-C6C6-46A4-84A7-DD8B218283BD}" type="presParOf" srcId="{E34712D1-3387-4A7C-A621-5707280065E5}" destId="{AA7C6DDF-D1EC-4D85-9369-0C3F7B1A53A9}" srcOrd="1" destOrd="0" presId="urn:microsoft.com/office/officeart/2005/8/layout/pyramid2"/>
    <dgm:cxn modelId="{4329363A-669F-4CC5-AB30-E03AF082901B}" type="presParOf" srcId="{AA7C6DDF-D1EC-4D85-9369-0C3F7B1A53A9}" destId="{F3E72BFD-CBC1-4DB9-8344-A19BA8CE1481}" srcOrd="0" destOrd="0" presId="urn:microsoft.com/office/officeart/2005/8/layout/pyramid2"/>
    <dgm:cxn modelId="{E3B01394-FB79-4500-828A-0564E0BB888B}" type="presParOf" srcId="{AA7C6DDF-D1EC-4D85-9369-0C3F7B1A53A9}" destId="{82643AAA-AC5D-4813-BA1B-8E72633A64AC}" srcOrd="1" destOrd="0" presId="urn:microsoft.com/office/officeart/2005/8/layout/pyramid2"/>
    <dgm:cxn modelId="{FA5BB653-F322-404B-A5CC-3EE40886B2E3}" type="presParOf" srcId="{AA7C6DDF-D1EC-4D85-9369-0C3F7B1A53A9}" destId="{14177114-FE26-4FA5-8712-3800D5A4DF0E}" srcOrd="2" destOrd="0" presId="urn:microsoft.com/office/officeart/2005/8/layout/pyramid2"/>
    <dgm:cxn modelId="{48C5440E-3BD9-4655-87E6-7BB9047B50AA}" type="presParOf" srcId="{AA7C6DDF-D1EC-4D85-9369-0C3F7B1A53A9}" destId="{0F23450B-33D1-4878-B931-870003E1C474}" srcOrd="3" destOrd="0" presId="urn:microsoft.com/office/officeart/2005/8/layout/pyramid2"/>
    <dgm:cxn modelId="{DABE3D42-934A-4E9E-A6B8-5736F561704D}" type="presParOf" srcId="{AA7C6DDF-D1EC-4D85-9369-0C3F7B1A53A9}" destId="{9A1B01C6-83F6-4DBF-97CD-76723E401EAC}" srcOrd="4" destOrd="0" presId="urn:microsoft.com/office/officeart/2005/8/layout/pyramid2"/>
    <dgm:cxn modelId="{C0EBFBA7-E76C-441F-94B0-4074FCBFC078}" type="presParOf" srcId="{AA7C6DDF-D1EC-4D85-9369-0C3F7B1A53A9}" destId="{FA62DB87-4EAD-4FC0-A80B-ED7AC1969CEF}"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93A1A4-AA1E-41C8-A6D0-47CB59B196B2}" type="doc">
      <dgm:prSet loTypeId="urn:microsoft.com/office/officeart/2005/8/layout/pyramid2" loCatId="list" qsTypeId="urn:microsoft.com/office/officeart/2005/8/quickstyle/simple1" qsCatId="simple" csTypeId="urn:microsoft.com/office/officeart/2005/8/colors/accent1_2" csCatId="accent1" phldr="1"/>
      <dgm:spPr/>
    </dgm:pt>
    <dgm:pt modelId="{DC62F705-FD47-4C8F-B54D-14A9112B573B}">
      <dgm:prSet/>
      <dgm:spPr/>
      <dgm:t>
        <a:bodyPr/>
        <a:lstStyle/>
        <a:p>
          <a:pPr>
            <a:buFont typeface="Arial" panose="020B0604020202020204" pitchFamily="34" charset="0"/>
            <a:buChar char="•"/>
          </a:pPr>
          <a:r>
            <a:rPr lang="ar-JO"/>
            <a:t>مقاومة التغيير من بعض المعلمين. </a:t>
          </a:r>
        </a:p>
      </dgm:t>
    </dgm:pt>
    <dgm:pt modelId="{0DC8CC93-2728-4B67-84C5-45E322BD1944}" type="parTrans" cxnId="{B289E6D5-0293-4231-8540-C32034C9A974}">
      <dgm:prSet/>
      <dgm:spPr/>
      <dgm:t>
        <a:bodyPr/>
        <a:lstStyle/>
        <a:p>
          <a:endParaRPr lang="en-GB"/>
        </a:p>
      </dgm:t>
    </dgm:pt>
    <dgm:pt modelId="{8F0592F6-861B-4F9B-825F-45EBDC2BE1C2}" type="sibTrans" cxnId="{B289E6D5-0293-4231-8540-C32034C9A974}">
      <dgm:prSet/>
      <dgm:spPr/>
      <dgm:t>
        <a:bodyPr/>
        <a:lstStyle/>
        <a:p>
          <a:endParaRPr lang="en-GB"/>
        </a:p>
      </dgm:t>
    </dgm:pt>
    <dgm:pt modelId="{99206343-35A1-4249-BE99-5092C68D68F3}">
      <dgm:prSet/>
      <dgm:spPr/>
      <dgm:t>
        <a:bodyPr/>
        <a:lstStyle/>
        <a:p>
          <a:pPr>
            <a:buFont typeface="Arial" panose="020B0604020202020204" pitchFamily="34" charset="0"/>
            <a:buChar char="•"/>
          </a:pPr>
          <a:r>
            <a:rPr lang="ar-JO"/>
            <a:t>نقص المهارات الرقمية. </a:t>
          </a:r>
        </a:p>
      </dgm:t>
    </dgm:pt>
    <dgm:pt modelId="{9C1B2F57-2427-4CC2-83B8-CC2C801ED3C4}" type="parTrans" cxnId="{09429BCE-CED7-4B57-86B2-FDDC65B4A140}">
      <dgm:prSet/>
      <dgm:spPr/>
      <dgm:t>
        <a:bodyPr/>
        <a:lstStyle/>
        <a:p>
          <a:endParaRPr lang="en-GB"/>
        </a:p>
      </dgm:t>
    </dgm:pt>
    <dgm:pt modelId="{533599B6-53B8-4E8B-99DD-5943688FFBC0}" type="sibTrans" cxnId="{09429BCE-CED7-4B57-86B2-FDDC65B4A140}">
      <dgm:prSet/>
      <dgm:spPr/>
      <dgm:t>
        <a:bodyPr/>
        <a:lstStyle/>
        <a:p>
          <a:endParaRPr lang="en-GB"/>
        </a:p>
      </dgm:t>
    </dgm:pt>
    <dgm:pt modelId="{920DB38A-46E2-42C2-A974-E4BD1590600C}">
      <dgm:prSet/>
      <dgm:spPr/>
      <dgm:t>
        <a:bodyPr/>
        <a:lstStyle/>
        <a:p>
          <a:pPr>
            <a:buFont typeface="Arial" panose="020B0604020202020204" pitchFamily="34" charset="0"/>
            <a:buChar char="•"/>
          </a:pPr>
          <a:r>
            <a:rPr lang="ar-JO"/>
            <a:t>التكلفة العالية للتكنولوجيا. </a:t>
          </a:r>
        </a:p>
      </dgm:t>
    </dgm:pt>
    <dgm:pt modelId="{92A4364D-55C6-491F-A2CA-DBA3F91930FD}" type="parTrans" cxnId="{286D0BAD-B59E-4F80-ADAF-3ACE27710BCF}">
      <dgm:prSet/>
      <dgm:spPr/>
      <dgm:t>
        <a:bodyPr/>
        <a:lstStyle/>
        <a:p>
          <a:endParaRPr lang="en-GB"/>
        </a:p>
      </dgm:t>
    </dgm:pt>
    <dgm:pt modelId="{6093E684-0422-40B1-BC26-45369AD49A76}" type="sibTrans" cxnId="{286D0BAD-B59E-4F80-ADAF-3ACE27710BCF}">
      <dgm:prSet/>
      <dgm:spPr/>
      <dgm:t>
        <a:bodyPr/>
        <a:lstStyle/>
        <a:p>
          <a:endParaRPr lang="en-GB"/>
        </a:p>
      </dgm:t>
    </dgm:pt>
    <dgm:pt modelId="{4AA01760-B9CD-43AE-8BE8-0B34C96BFCFF}">
      <dgm:prSet/>
      <dgm:spPr/>
      <dgm:t>
        <a:bodyPr/>
        <a:lstStyle/>
        <a:p>
          <a:pPr>
            <a:buFont typeface="Arial" panose="020B0604020202020204" pitchFamily="34" charset="0"/>
            <a:buChar char="•"/>
          </a:pPr>
          <a:r>
            <a:rPr lang="ar-JO"/>
            <a:t>قضايا الخصوصية والأمان.</a:t>
          </a:r>
        </a:p>
      </dgm:t>
    </dgm:pt>
    <dgm:pt modelId="{6E1F6CBA-040B-48A2-B2B5-5FB22D1984CB}" type="parTrans" cxnId="{7A718D44-0A6E-4ECB-8D9E-1D80500AFC1C}">
      <dgm:prSet/>
      <dgm:spPr/>
      <dgm:t>
        <a:bodyPr/>
        <a:lstStyle/>
        <a:p>
          <a:endParaRPr lang="en-GB"/>
        </a:p>
      </dgm:t>
    </dgm:pt>
    <dgm:pt modelId="{CD062DF3-7173-4B58-AC0A-C92C9D874E81}" type="sibTrans" cxnId="{7A718D44-0A6E-4ECB-8D9E-1D80500AFC1C}">
      <dgm:prSet/>
      <dgm:spPr/>
      <dgm:t>
        <a:bodyPr/>
        <a:lstStyle/>
        <a:p>
          <a:endParaRPr lang="en-GB"/>
        </a:p>
      </dgm:t>
    </dgm:pt>
    <dgm:pt modelId="{BAD1D6F7-3ABF-42A8-B7C3-450D61BCB73D}" type="pres">
      <dgm:prSet presAssocID="{8D93A1A4-AA1E-41C8-A6D0-47CB59B196B2}" presName="compositeShape" presStyleCnt="0">
        <dgm:presLayoutVars>
          <dgm:dir/>
          <dgm:resizeHandles/>
        </dgm:presLayoutVars>
      </dgm:prSet>
      <dgm:spPr/>
    </dgm:pt>
    <dgm:pt modelId="{FB7E73EE-4743-4D8D-BE39-6AC07EC38A06}" type="pres">
      <dgm:prSet presAssocID="{8D93A1A4-AA1E-41C8-A6D0-47CB59B196B2}" presName="pyramid" presStyleLbl="node1" presStyleIdx="0" presStyleCnt="1"/>
      <dgm:spPr/>
    </dgm:pt>
    <dgm:pt modelId="{3157CB85-88FD-4D7F-9477-B1B33AF442A0}" type="pres">
      <dgm:prSet presAssocID="{8D93A1A4-AA1E-41C8-A6D0-47CB59B196B2}" presName="theList" presStyleCnt="0"/>
      <dgm:spPr/>
    </dgm:pt>
    <dgm:pt modelId="{70AF039F-4743-4B8C-9244-F201CD9D8FEC}" type="pres">
      <dgm:prSet presAssocID="{DC62F705-FD47-4C8F-B54D-14A9112B573B}" presName="aNode" presStyleLbl="fgAcc1" presStyleIdx="0" presStyleCnt="4">
        <dgm:presLayoutVars>
          <dgm:bulletEnabled val="1"/>
        </dgm:presLayoutVars>
      </dgm:prSet>
      <dgm:spPr/>
      <dgm:t>
        <a:bodyPr/>
        <a:lstStyle/>
        <a:p>
          <a:endParaRPr lang="en-US"/>
        </a:p>
      </dgm:t>
    </dgm:pt>
    <dgm:pt modelId="{7749227B-BB16-4FB7-B76F-D04FBE598294}" type="pres">
      <dgm:prSet presAssocID="{DC62F705-FD47-4C8F-B54D-14A9112B573B}" presName="aSpace" presStyleCnt="0"/>
      <dgm:spPr/>
    </dgm:pt>
    <dgm:pt modelId="{74547EF5-2EDB-4AA0-B02A-93ABF74AC598}" type="pres">
      <dgm:prSet presAssocID="{99206343-35A1-4249-BE99-5092C68D68F3}" presName="aNode" presStyleLbl="fgAcc1" presStyleIdx="1" presStyleCnt="4">
        <dgm:presLayoutVars>
          <dgm:bulletEnabled val="1"/>
        </dgm:presLayoutVars>
      </dgm:prSet>
      <dgm:spPr/>
      <dgm:t>
        <a:bodyPr/>
        <a:lstStyle/>
        <a:p>
          <a:endParaRPr lang="en-US"/>
        </a:p>
      </dgm:t>
    </dgm:pt>
    <dgm:pt modelId="{6457C9FE-297E-4B07-9CDC-47616A0B1E8F}" type="pres">
      <dgm:prSet presAssocID="{99206343-35A1-4249-BE99-5092C68D68F3}" presName="aSpace" presStyleCnt="0"/>
      <dgm:spPr/>
    </dgm:pt>
    <dgm:pt modelId="{2FA7E5AA-D7F8-48B2-BDE8-B1244F590F93}" type="pres">
      <dgm:prSet presAssocID="{920DB38A-46E2-42C2-A974-E4BD1590600C}" presName="aNode" presStyleLbl="fgAcc1" presStyleIdx="2" presStyleCnt="4">
        <dgm:presLayoutVars>
          <dgm:bulletEnabled val="1"/>
        </dgm:presLayoutVars>
      </dgm:prSet>
      <dgm:spPr/>
      <dgm:t>
        <a:bodyPr/>
        <a:lstStyle/>
        <a:p>
          <a:endParaRPr lang="en-US"/>
        </a:p>
      </dgm:t>
    </dgm:pt>
    <dgm:pt modelId="{A1248548-9D6A-4807-89C7-CA8EF7D8F3C9}" type="pres">
      <dgm:prSet presAssocID="{920DB38A-46E2-42C2-A974-E4BD1590600C}" presName="aSpace" presStyleCnt="0"/>
      <dgm:spPr/>
    </dgm:pt>
    <dgm:pt modelId="{64F6EDBB-F3FF-4E9A-AF64-388BE4AADD59}" type="pres">
      <dgm:prSet presAssocID="{4AA01760-B9CD-43AE-8BE8-0B34C96BFCFF}" presName="aNode" presStyleLbl="fgAcc1" presStyleIdx="3" presStyleCnt="4">
        <dgm:presLayoutVars>
          <dgm:bulletEnabled val="1"/>
        </dgm:presLayoutVars>
      </dgm:prSet>
      <dgm:spPr/>
      <dgm:t>
        <a:bodyPr/>
        <a:lstStyle/>
        <a:p>
          <a:endParaRPr lang="en-US"/>
        </a:p>
      </dgm:t>
    </dgm:pt>
    <dgm:pt modelId="{F2F4E61E-9E15-4D67-9D23-B0D9DC2F8098}" type="pres">
      <dgm:prSet presAssocID="{4AA01760-B9CD-43AE-8BE8-0B34C96BFCFF}" presName="aSpace" presStyleCnt="0"/>
      <dgm:spPr/>
    </dgm:pt>
  </dgm:ptLst>
  <dgm:cxnLst>
    <dgm:cxn modelId="{B551FA16-2DFF-43F1-993C-430867098A77}" type="presOf" srcId="{8D93A1A4-AA1E-41C8-A6D0-47CB59B196B2}" destId="{BAD1D6F7-3ABF-42A8-B7C3-450D61BCB73D}" srcOrd="0" destOrd="0" presId="urn:microsoft.com/office/officeart/2005/8/layout/pyramid2"/>
    <dgm:cxn modelId="{09429BCE-CED7-4B57-86B2-FDDC65B4A140}" srcId="{8D93A1A4-AA1E-41C8-A6D0-47CB59B196B2}" destId="{99206343-35A1-4249-BE99-5092C68D68F3}" srcOrd="1" destOrd="0" parTransId="{9C1B2F57-2427-4CC2-83B8-CC2C801ED3C4}" sibTransId="{533599B6-53B8-4E8B-99DD-5943688FFBC0}"/>
    <dgm:cxn modelId="{B289E6D5-0293-4231-8540-C32034C9A974}" srcId="{8D93A1A4-AA1E-41C8-A6D0-47CB59B196B2}" destId="{DC62F705-FD47-4C8F-B54D-14A9112B573B}" srcOrd="0" destOrd="0" parTransId="{0DC8CC93-2728-4B67-84C5-45E322BD1944}" sibTransId="{8F0592F6-861B-4F9B-825F-45EBDC2BE1C2}"/>
    <dgm:cxn modelId="{7A718D44-0A6E-4ECB-8D9E-1D80500AFC1C}" srcId="{8D93A1A4-AA1E-41C8-A6D0-47CB59B196B2}" destId="{4AA01760-B9CD-43AE-8BE8-0B34C96BFCFF}" srcOrd="3" destOrd="0" parTransId="{6E1F6CBA-040B-48A2-B2B5-5FB22D1984CB}" sibTransId="{CD062DF3-7173-4B58-AC0A-C92C9D874E81}"/>
    <dgm:cxn modelId="{8F92A616-1B11-4782-B97D-D579D81DC7EF}" type="presOf" srcId="{DC62F705-FD47-4C8F-B54D-14A9112B573B}" destId="{70AF039F-4743-4B8C-9244-F201CD9D8FEC}" srcOrd="0" destOrd="0" presId="urn:microsoft.com/office/officeart/2005/8/layout/pyramid2"/>
    <dgm:cxn modelId="{286D0BAD-B59E-4F80-ADAF-3ACE27710BCF}" srcId="{8D93A1A4-AA1E-41C8-A6D0-47CB59B196B2}" destId="{920DB38A-46E2-42C2-A974-E4BD1590600C}" srcOrd="2" destOrd="0" parTransId="{92A4364D-55C6-491F-A2CA-DBA3F91930FD}" sibTransId="{6093E684-0422-40B1-BC26-45369AD49A76}"/>
    <dgm:cxn modelId="{7D56FB2D-BE17-4D0E-BD17-516E6888E5F0}" type="presOf" srcId="{4AA01760-B9CD-43AE-8BE8-0B34C96BFCFF}" destId="{64F6EDBB-F3FF-4E9A-AF64-388BE4AADD59}" srcOrd="0" destOrd="0" presId="urn:microsoft.com/office/officeart/2005/8/layout/pyramid2"/>
    <dgm:cxn modelId="{632666B4-504D-4908-8F41-5445A40F934E}" type="presOf" srcId="{920DB38A-46E2-42C2-A974-E4BD1590600C}" destId="{2FA7E5AA-D7F8-48B2-BDE8-B1244F590F93}" srcOrd="0" destOrd="0" presId="urn:microsoft.com/office/officeart/2005/8/layout/pyramid2"/>
    <dgm:cxn modelId="{90388F8C-49E7-4B38-994B-8CACD2A76E4A}" type="presOf" srcId="{99206343-35A1-4249-BE99-5092C68D68F3}" destId="{74547EF5-2EDB-4AA0-B02A-93ABF74AC598}" srcOrd="0" destOrd="0" presId="urn:microsoft.com/office/officeart/2005/8/layout/pyramid2"/>
    <dgm:cxn modelId="{E5C3CC8A-3948-4D47-B0D4-2A78961FBECD}" type="presParOf" srcId="{BAD1D6F7-3ABF-42A8-B7C3-450D61BCB73D}" destId="{FB7E73EE-4743-4D8D-BE39-6AC07EC38A06}" srcOrd="0" destOrd="0" presId="urn:microsoft.com/office/officeart/2005/8/layout/pyramid2"/>
    <dgm:cxn modelId="{823F6D35-62C5-43DF-9FE7-CA6ED5A75AF1}" type="presParOf" srcId="{BAD1D6F7-3ABF-42A8-B7C3-450D61BCB73D}" destId="{3157CB85-88FD-4D7F-9477-B1B33AF442A0}" srcOrd="1" destOrd="0" presId="urn:microsoft.com/office/officeart/2005/8/layout/pyramid2"/>
    <dgm:cxn modelId="{2444B916-A192-4C60-8D6A-F65586FBCCE6}" type="presParOf" srcId="{3157CB85-88FD-4D7F-9477-B1B33AF442A0}" destId="{70AF039F-4743-4B8C-9244-F201CD9D8FEC}" srcOrd="0" destOrd="0" presId="urn:microsoft.com/office/officeart/2005/8/layout/pyramid2"/>
    <dgm:cxn modelId="{1C6586E4-C69E-492A-9735-3473247A1D0A}" type="presParOf" srcId="{3157CB85-88FD-4D7F-9477-B1B33AF442A0}" destId="{7749227B-BB16-4FB7-B76F-D04FBE598294}" srcOrd="1" destOrd="0" presId="urn:microsoft.com/office/officeart/2005/8/layout/pyramid2"/>
    <dgm:cxn modelId="{D57D8C9C-D97C-475C-ABEF-5873D034A803}" type="presParOf" srcId="{3157CB85-88FD-4D7F-9477-B1B33AF442A0}" destId="{74547EF5-2EDB-4AA0-B02A-93ABF74AC598}" srcOrd="2" destOrd="0" presId="urn:microsoft.com/office/officeart/2005/8/layout/pyramid2"/>
    <dgm:cxn modelId="{4A7A327A-E1E6-4E27-94AC-EF9281357F4C}" type="presParOf" srcId="{3157CB85-88FD-4D7F-9477-B1B33AF442A0}" destId="{6457C9FE-297E-4B07-9CDC-47616A0B1E8F}" srcOrd="3" destOrd="0" presId="urn:microsoft.com/office/officeart/2005/8/layout/pyramid2"/>
    <dgm:cxn modelId="{6AB1358B-F0EA-485A-849C-0262695866A6}" type="presParOf" srcId="{3157CB85-88FD-4D7F-9477-B1B33AF442A0}" destId="{2FA7E5AA-D7F8-48B2-BDE8-B1244F590F93}" srcOrd="4" destOrd="0" presId="urn:microsoft.com/office/officeart/2005/8/layout/pyramid2"/>
    <dgm:cxn modelId="{06F9A41E-34C4-442B-8A52-D8C8496F61DE}" type="presParOf" srcId="{3157CB85-88FD-4D7F-9477-B1B33AF442A0}" destId="{A1248548-9D6A-4807-89C7-CA8EF7D8F3C9}" srcOrd="5" destOrd="0" presId="urn:microsoft.com/office/officeart/2005/8/layout/pyramid2"/>
    <dgm:cxn modelId="{C41B8E87-6CF5-4DB6-9D49-78D0664730CC}" type="presParOf" srcId="{3157CB85-88FD-4D7F-9477-B1B33AF442A0}" destId="{64F6EDBB-F3FF-4E9A-AF64-388BE4AADD59}" srcOrd="6" destOrd="0" presId="urn:microsoft.com/office/officeart/2005/8/layout/pyramid2"/>
    <dgm:cxn modelId="{7B57A781-044D-4A0E-8375-DF42B073097A}" type="presParOf" srcId="{3157CB85-88FD-4D7F-9477-B1B33AF442A0}" destId="{F2F4E61E-9E15-4D67-9D23-B0D9DC2F8098}"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739D1-A106-4FE8-B1AC-816823597E49}">
      <dsp:nvSpPr>
        <dsp:cNvPr id="0" name=""/>
        <dsp:cNvSpPr/>
      </dsp:nvSpPr>
      <dsp:spPr>
        <a:xfrm>
          <a:off x="1854728" y="0"/>
          <a:ext cx="5418667" cy="5418667"/>
        </a:xfrm>
        <a:prstGeom prst="triangl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E72BFD-CBC1-4DB9-8344-A19BA8CE1481}">
      <dsp:nvSpPr>
        <dsp:cNvPr id="0" name=""/>
        <dsp:cNvSpPr/>
      </dsp:nvSpPr>
      <dsp:spPr>
        <a:xfrm>
          <a:off x="4564062" y="544777"/>
          <a:ext cx="3522133" cy="1282700"/>
        </a:xfrm>
        <a:prstGeom prst="roundRect">
          <a:avLst/>
        </a:prstGeom>
        <a:solidFill>
          <a:schemeClr val="lt1">
            <a:alpha val="90000"/>
            <a:hueOff val="0"/>
            <a:satOff val="0"/>
            <a:lumOff val="0"/>
            <a:alphaOff val="0"/>
          </a:schemeClr>
        </a:solidFill>
        <a:ln w="12700" cap="flat" cmpd="sng" algn="ctr">
          <a:solidFill>
            <a:schemeClr val="accent5">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SA" sz="2400" b="1" kern="1200" dirty="0">
              <a:latin typeface="Alexandria" pitchFamily="2" charset="-78"/>
              <a:cs typeface="Alexandria" pitchFamily="2" charset="-78"/>
            </a:rPr>
            <a:t>السيناريو الاستمراري </a:t>
          </a:r>
          <a:endParaRPr lang="en-US" sz="2400" b="1" kern="1200" dirty="0">
            <a:latin typeface="Alexandria" pitchFamily="2" charset="-78"/>
            <a:cs typeface="Alexandria" pitchFamily="2" charset="-78"/>
          </a:endParaRPr>
        </a:p>
      </dsp:txBody>
      <dsp:txXfrm>
        <a:off x="4626678" y="607393"/>
        <a:ext cx="3396901" cy="1157468"/>
      </dsp:txXfrm>
    </dsp:sp>
    <dsp:sp modelId="{14177114-FE26-4FA5-8712-3800D5A4DF0E}">
      <dsp:nvSpPr>
        <dsp:cNvPr id="0" name=""/>
        <dsp:cNvSpPr/>
      </dsp:nvSpPr>
      <dsp:spPr>
        <a:xfrm>
          <a:off x="4564062" y="1987814"/>
          <a:ext cx="3522133" cy="1282700"/>
        </a:xfrm>
        <a:prstGeom prst="roundRect">
          <a:avLst/>
        </a:prstGeom>
        <a:solidFill>
          <a:schemeClr val="lt1">
            <a:alpha val="90000"/>
            <a:hueOff val="0"/>
            <a:satOff val="0"/>
            <a:lumOff val="0"/>
            <a:alphaOff val="0"/>
          </a:schemeClr>
        </a:solidFill>
        <a:ln w="12700" cap="flat" cmpd="sng" algn="ctr">
          <a:solidFill>
            <a:schemeClr val="accent5">
              <a:shade val="50000"/>
              <a:hueOff val="222839"/>
              <a:satOff val="5970"/>
              <a:lumOff val="2630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SA" sz="2400" b="1" kern="1200" dirty="0">
              <a:latin typeface="Alexandria" pitchFamily="2" charset="-78"/>
              <a:cs typeface="Alexandria" pitchFamily="2" charset="-78"/>
            </a:rPr>
            <a:t>السيناريو الترشيدي </a:t>
          </a:r>
          <a:endParaRPr lang="ar-JO" sz="2400" b="1" kern="1200" dirty="0">
            <a:latin typeface="Alexandria" pitchFamily="2" charset="-78"/>
            <a:cs typeface="Alexandria" pitchFamily="2" charset="-78"/>
          </a:endParaRPr>
        </a:p>
      </dsp:txBody>
      <dsp:txXfrm>
        <a:off x="4626678" y="2050430"/>
        <a:ext cx="3396901" cy="1157468"/>
      </dsp:txXfrm>
    </dsp:sp>
    <dsp:sp modelId="{9A1B01C6-83F6-4DBF-97CD-76723E401EAC}">
      <dsp:nvSpPr>
        <dsp:cNvPr id="0" name=""/>
        <dsp:cNvSpPr/>
      </dsp:nvSpPr>
      <dsp:spPr>
        <a:xfrm>
          <a:off x="4564062" y="3430852"/>
          <a:ext cx="3522133" cy="1282700"/>
        </a:xfrm>
        <a:prstGeom prst="roundRect">
          <a:avLst/>
        </a:prstGeom>
        <a:solidFill>
          <a:schemeClr val="lt1">
            <a:alpha val="90000"/>
            <a:hueOff val="0"/>
            <a:satOff val="0"/>
            <a:lumOff val="0"/>
            <a:alphaOff val="0"/>
          </a:schemeClr>
        </a:solidFill>
        <a:ln w="12700" cap="flat" cmpd="sng" algn="ctr">
          <a:solidFill>
            <a:schemeClr val="accent5">
              <a:shade val="50000"/>
              <a:hueOff val="222839"/>
              <a:satOff val="5970"/>
              <a:lumOff val="2630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SA" sz="2400" b="1" kern="1200" dirty="0">
              <a:latin typeface="Alexandria" pitchFamily="2" charset="-78"/>
              <a:cs typeface="Alexandria" pitchFamily="2" charset="-78"/>
            </a:rPr>
            <a:t>السيناريو النهضوي </a:t>
          </a:r>
          <a:endParaRPr lang="ar-JO" sz="2400" b="1" kern="1200" dirty="0">
            <a:latin typeface="Alexandria" pitchFamily="2" charset="-78"/>
            <a:cs typeface="Alexandria" pitchFamily="2" charset="-78"/>
          </a:endParaRPr>
        </a:p>
      </dsp:txBody>
      <dsp:txXfrm>
        <a:off x="4626678" y="3493468"/>
        <a:ext cx="3396901" cy="11574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7E73EE-4743-4D8D-BE39-6AC07EC38A06}">
      <dsp:nvSpPr>
        <dsp:cNvPr id="0" name=""/>
        <dsp:cNvSpPr/>
      </dsp:nvSpPr>
      <dsp:spPr>
        <a:xfrm>
          <a:off x="948266" y="0"/>
          <a:ext cx="5418667" cy="54186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AF039F-4743-4B8C-9244-F201CD9D8FEC}">
      <dsp:nvSpPr>
        <dsp:cNvPr id="0" name=""/>
        <dsp:cNvSpPr/>
      </dsp:nvSpPr>
      <dsp:spPr>
        <a:xfrm>
          <a:off x="3657599" y="542395"/>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buFont typeface="Arial" panose="020B0604020202020204" pitchFamily="34" charset="0"/>
            <a:buChar char="•"/>
          </a:pPr>
          <a:r>
            <a:rPr lang="ar-JO" sz="2500" kern="1200"/>
            <a:t>مقاومة التغيير من بعض المعلمين. </a:t>
          </a:r>
        </a:p>
      </dsp:txBody>
      <dsp:txXfrm>
        <a:off x="3704613" y="589409"/>
        <a:ext cx="3428105" cy="869055"/>
      </dsp:txXfrm>
    </dsp:sp>
    <dsp:sp modelId="{74547EF5-2EDB-4AA0-B02A-93ABF74AC598}">
      <dsp:nvSpPr>
        <dsp:cNvPr id="0" name=""/>
        <dsp:cNvSpPr/>
      </dsp:nvSpPr>
      <dsp:spPr>
        <a:xfrm>
          <a:off x="3657599" y="1625864"/>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buFont typeface="Arial" panose="020B0604020202020204" pitchFamily="34" charset="0"/>
            <a:buChar char="•"/>
          </a:pPr>
          <a:r>
            <a:rPr lang="ar-JO" sz="2500" kern="1200"/>
            <a:t>نقص المهارات الرقمية. </a:t>
          </a:r>
        </a:p>
      </dsp:txBody>
      <dsp:txXfrm>
        <a:off x="3704613" y="1672878"/>
        <a:ext cx="3428105" cy="869055"/>
      </dsp:txXfrm>
    </dsp:sp>
    <dsp:sp modelId="{2FA7E5AA-D7F8-48B2-BDE8-B1244F590F93}">
      <dsp:nvSpPr>
        <dsp:cNvPr id="0" name=""/>
        <dsp:cNvSpPr/>
      </dsp:nvSpPr>
      <dsp:spPr>
        <a:xfrm>
          <a:off x="3657599" y="2709333"/>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buFont typeface="Arial" panose="020B0604020202020204" pitchFamily="34" charset="0"/>
            <a:buChar char="•"/>
          </a:pPr>
          <a:r>
            <a:rPr lang="ar-JO" sz="2500" kern="1200"/>
            <a:t>التكلفة العالية للتكنولوجيا. </a:t>
          </a:r>
        </a:p>
      </dsp:txBody>
      <dsp:txXfrm>
        <a:off x="3704613" y="2756347"/>
        <a:ext cx="3428105" cy="869055"/>
      </dsp:txXfrm>
    </dsp:sp>
    <dsp:sp modelId="{64F6EDBB-F3FF-4E9A-AF64-388BE4AADD59}">
      <dsp:nvSpPr>
        <dsp:cNvPr id="0" name=""/>
        <dsp:cNvSpPr/>
      </dsp:nvSpPr>
      <dsp:spPr>
        <a:xfrm>
          <a:off x="3657599" y="3792802"/>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buFont typeface="Arial" panose="020B0604020202020204" pitchFamily="34" charset="0"/>
            <a:buChar char="•"/>
          </a:pPr>
          <a:r>
            <a:rPr lang="ar-JO" sz="2500" kern="1200"/>
            <a:t>قضايا الخصوصية والأمان.</a:t>
          </a:r>
        </a:p>
      </dsp:txBody>
      <dsp:txXfrm>
        <a:off x="3704613" y="3839816"/>
        <a:ext cx="3428105" cy="86905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6265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8738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9530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829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9874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1844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236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3705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7045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6774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7419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71158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53723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11352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43176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5403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724382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0198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6358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2168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8243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48855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497411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54421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3142440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1984645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1302226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91651198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0777609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3" r:id="rId14"/>
    <p:sldLayoutId id="2147483684"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60" r:id="rId25"/>
    <p:sldLayoutId id="2147483662" r:id="rId26"/>
    <p:sldLayoutId id="2147483664" r:id="rId27"/>
    <p:sldLayoutId id="2147483667" r:id="rId28"/>
    <p:sldLayoutId id="2147483695" r:id="rId29"/>
    <p:sldLayoutId id="2147483696" r:id="rId30"/>
    <p:sldLayoutId id="2147483697" r:id="rId31"/>
    <p:sldLayoutId id="2147483698" r:id="rId3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NULL"/><Relationship Id="rId5" Type="http://schemas.openxmlformats.org/officeDocument/2006/relationships/image" Target="../media/image6.png"/><Relationship Id="rId4" Type="http://schemas.openxmlformats.org/officeDocument/2006/relationships/image" Target="NUL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1.xml"/><Relationship Id="rId5" Type="http://schemas.openxmlformats.org/officeDocument/2006/relationships/image" Target="NUL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4823417" y="2688104"/>
            <a:ext cx="7672494" cy="2707536"/>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القيادة التربوية في الوطن العربي ورسم سيناريوهات المستقبل</a:t>
            </a:r>
            <a:endParaRPr lang="en-GB" sz="2400" b="1" dirty="0">
              <a:latin typeface="Alexandria" pitchFamily="2" charset="-78"/>
              <a:cs typeface="Alexandria" pitchFamily="2" charset="-78"/>
            </a:endParaRPr>
          </a:p>
          <a:p>
            <a:pPr algn="ctr" rtl="1">
              <a:lnSpc>
                <a:spcPct val="250000"/>
              </a:lnSpc>
            </a:pPr>
            <a:r>
              <a:rPr lang="ar-JO" sz="2400" b="1" dirty="0">
                <a:latin typeface="Alexandria" pitchFamily="2" charset="-78"/>
                <a:cs typeface="Alexandria" pitchFamily="2" charset="-78"/>
              </a:rPr>
              <a:t>ودور الذكاء الاصطناعي </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4745255" y="1618948"/>
            <a:ext cx="6684977" cy="353939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واقع القيادة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تحديات القيادة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سيناريوهات مستقبلية للقيادة التربوية في الوطن العربي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معايير القيادة التربوية الفاعلة </a:t>
            </a:r>
            <a:endParaRPr lang="ar-JO" sz="1600" dirty="0">
              <a:solidFill>
                <a:schemeClr val="dk1"/>
              </a:solidFill>
              <a:latin typeface="Alexandria" pitchFamily="2" charset="-78"/>
              <a:ea typeface="Calibri"/>
              <a:cs typeface="Alexandria" pitchFamily="2" charset="-78"/>
              <a:sym typeface="Calibri"/>
            </a:endParaRPr>
          </a:p>
          <a:p>
            <a:pPr marL="342900" indent="-342900" algn="r" rtl="1">
              <a:lnSpc>
                <a:spcPct val="200000"/>
              </a:lnSpc>
              <a:buClr>
                <a:schemeClr val="dk1"/>
              </a:buClr>
              <a:buSzPts val="2400"/>
              <a:buFont typeface="Noto Sans Symbols"/>
              <a:buChar char="❖"/>
            </a:pPr>
            <a:r>
              <a:rPr lang="ar-JO" sz="1600" dirty="0">
                <a:latin typeface="Alexandria" pitchFamily="2" charset="-78"/>
                <a:cs typeface="Alexandria" pitchFamily="2" charset="-78"/>
              </a:rPr>
              <a:t>دور الذكاء الاصطناعي في القيادة التربوية ومتطلباته وتحدياته</a:t>
            </a:r>
            <a:endParaRPr lang="ar-SA" sz="1600" dirty="0">
              <a:solidFill>
                <a:schemeClr val="dk1"/>
              </a:solidFill>
              <a:latin typeface="Alexandria" pitchFamily="2" charset="-78"/>
              <a:ea typeface="Calibri"/>
              <a:cs typeface="Alexandria" pitchFamily="2" charset="-78"/>
              <a:sym typeface="Calibri"/>
            </a:endParaRP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Rectangle 3">
            <a:extLst>
              <a:ext uri="{FF2B5EF4-FFF2-40B4-BE49-F238E27FC236}">
                <a16:creationId xmlns:a16="http://schemas.microsoft.com/office/drawing/2014/main" id="{52BA739B-71A4-6F84-60FB-2AEF2343C967}"/>
              </a:ext>
            </a:extLst>
          </p:cNvPr>
          <p:cNvSpPr/>
          <p:nvPr/>
        </p:nvSpPr>
        <p:spPr>
          <a:xfrm>
            <a:off x="9538636" y="6237749"/>
            <a:ext cx="1713297" cy="34650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377D6993-83C4-623C-6E71-41DC8350A6B3}"/>
              </a:ext>
            </a:extLst>
          </p:cNvPr>
          <p:cNvGrpSpPr/>
          <p:nvPr/>
        </p:nvGrpSpPr>
        <p:grpSpPr>
          <a:xfrm>
            <a:off x="919827" y="2552319"/>
            <a:ext cx="3637656" cy="2817967"/>
            <a:chOff x="726120" y="2102776"/>
            <a:chExt cx="4229100" cy="3044599"/>
          </a:xfrm>
        </p:grpSpPr>
        <p:pic>
          <p:nvPicPr>
            <p:cNvPr id="13"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lc="http://schemas.openxmlformats.org/drawingml/2006/lockedCanvas" xmlns:asvg="http://schemas.microsoft.com/office/drawing/2016/SVG/main" xmlns="" r:embed="rId4"/>
                </a:ext>
              </a:extLst>
            </a:blip>
            <a:stretch>
              <a:fillRect/>
            </a:stretch>
          </p:blipFill>
          <p:spPr>
            <a:xfrm>
              <a:off x="726120" y="3210684"/>
              <a:ext cx="4229100" cy="1936691"/>
            </a:xfrm>
            <a:prstGeom prst="rect">
              <a:avLst/>
            </a:prstGeom>
          </p:spPr>
        </p:pic>
        <p:pic>
          <p:nvPicPr>
            <p:cNvPr id="14"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lc="http://schemas.openxmlformats.org/drawingml/2006/lockedCanvas" xmlns:asvg="http://schemas.microsoft.com/office/drawing/2016/SVG/main" xmlns="" r:embed="rId6"/>
                </a:ext>
              </a:extLst>
            </a:blip>
            <a:stretch>
              <a:fillRect/>
            </a:stretch>
          </p:blipFill>
          <p:spPr>
            <a:xfrm>
              <a:off x="1419226" y="2102776"/>
              <a:ext cx="2557462" cy="1346033"/>
            </a:xfrm>
            <a:prstGeom prst="rect">
              <a:avLst/>
            </a:prstGeom>
          </p:spPr>
        </p:pic>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183821"/>
            <a:ext cx="11934865" cy="4514850"/>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534245" y="1245786"/>
            <a:ext cx="11123509" cy="4179414"/>
          </a:xfrm>
          <a:prstGeom prst="rect">
            <a:avLst/>
          </a:prstGeom>
          <a:noFill/>
        </p:spPr>
        <p:txBody>
          <a:bodyPr wrap="square" rtlCol="1">
            <a:spAutoFit/>
          </a:bodyPr>
          <a:lstStyle/>
          <a:p>
            <a:pPr algn="just" rtl="1">
              <a:lnSpc>
                <a:spcPct val="200000"/>
              </a:lnSpc>
            </a:pPr>
            <a:r>
              <a:rPr lang="ar-SA" sz="1500" dirty="0">
                <a:latin typeface="Alexandria" pitchFamily="2" charset="-78"/>
                <a:cs typeface="Alexandria" pitchFamily="2" charset="-78"/>
              </a:rPr>
              <a:t>فرضت خصائص العصر الذي نعيشه ومتغيراته من تطور تكنولوجي، ومعلوماتي، وسرعة الاتصال التي تعمل في ظلها المؤسسات الإنتاجية، أنماطاً جديدة من الفكر غير النمطي، يتسق مع ظواهر الواقع، حيث النقلات الفجائية، ومسارات التفكير المتوازية والمتداخلة، فكر قادر على عبور الحواجز بين نوعيات المعرفة المختلفة، والتي باتت تفرض نوعية جديدة من المؤسسات القادرة على التعامل معها ومواجهتها. وكان لزاماً على المؤسسات التربوية خاصة، العناية بتكوين هذا الفكر للارتقاء بمستوى مخرجاتها التي ستكفل لها ديمومة الانجاز، وعلى العكس من ذلك فقد اتسمت الكثير من المؤسسات التربوية العربية والاسلامية بتقييد فرص الإبداع، وغياب النظرة المتكاملة في تكوين الفرد، وعجز التعليم عن تحقيق العدل الاجتماعي، والانفصال عن عالم العمل، وتدني مستوى المتعلمين، ونتيجة لذلك أصبح التعليم عائقاً للتنمية والإنجاز بدلاً من إحداثهما، وقيداً يدفع إلى الوراء بدلاً من أن يكون أداة لتطوير الحاضر وبناء المستقبل. لذا كان التوجه نحو إدارة المؤسسات التربوية في المجتمع وفق نظرة جديدة، تنطلق من المفهوم القيادي لإدارة شؤؤن المؤسسة التربوية، إذ أصبحت القيادة التربوية حجر الأساس للنمو والتطور في هذا العصر. </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2" name="Rectangle 1">
            <a:extLst>
              <a:ext uri="{FF2B5EF4-FFF2-40B4-BE49-F238E27FC236}">
                <a16:creationId xmlns:a16="http://schemas.microsoft.com/office/drawing/2014/main" id="{E54E35BE-3504-ABE0-C912-E74DEDE4C58B}"/>
              </a:ext>
            </a:extLst>
          </p:cNvPr>
          <p:cNvSpPr/>
          <p:nvPr/>
        </p:nvSpPr>
        <p:spPr>
          <a:xfrm>
            <a:off x="9577137" y="6179419"/>
            <a:ext cx="1713297" cy="34650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9B5628B-D03C-5C90-898F-3178AC2655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817EE1C3-EF0F-6DE0-7D21-633417F9E94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70777" y="1885612"/>
            <a:ext cx="6890382" cy="4113370"/>
          </a:xfrm>
          <a:prstGeom prst="rect">
            <a:avLst/>
          </a:prstGeom>
          <a:noFill/>
        </p:spPr>
        <p:txBody>
          <a:bodyPr wrap="square" rtlCol="0">
            <a:spAutoFit/>
          </a:bodyPr>
          <a:lstStyle/>
          <a:p>
            <a:pPr algn="just" rtl="1">
              <a:lnSpc>
                <a:spcPct val="150000"/>
              </a:lnSpc>
            </a:pPr>
            <a:r>
              <a:rPr lang="ar-JO" sz="1600" dirty="0">
                <a:cs typeface="Alexandria" pitchFamily="2" charset="-78"/>
              </a:rPr>
              <a:t>لا بد من الإشارة إلى أن أهمية القيادة التربوية تكمن في إحداث التأثير الإيجابي على الأفراد، فلا يمكن أن يحدث التفاعل السليم بين عناصر المؤسسة التربوية إلا في ظل وجود بيئة ايجابية من خلال قيادة تربوية فعالة، فهي من الضرورات الحتمية للمجتمعات التي تبحث عن دور فاعل بين الأمم ، كما لا يكفي أن يكون الفرد إيجابياً بذاته حتى تتحقق البيئة المطلوبة. </a:t>
            </a:r>
          </a:p>
          <a:p>
            <a:pPr algn="just" rtl="1">
              <a:lnSpc>
                <a:spcPct val="150000"/>
              </a:lnSpc>
            </a:pPr>
            <a:r>
              <a:rPr lang="ar-JO" sz="1600" dirty="0">
                <a:cs typeface="Alexandria" pitchFamily="2" charset="-78"/>
              </a:rPr>
              <a:t>وبما أن عمليات الإصلاح والتنمية في أي مجتمع هي عمليات جماعية لا يقوى عليها الأفراد، فوجود أفراد يحملون روحاً سلبية سيشكلون عنصر هدم للآخرين. فعلى القائد في أي مؤسسة، خاصة المؤسسات التربوية معرفة المناطق الايجابية في الحياة وتشمل: الرغبة في الإنجاز، وإرادة التعلم، والعمل باجتهاد، وعلى عكس ذلك عليه معرفة المناطق السلبية في الحياة والتي تتمثل في: التمني، والإشفاق على الذات، وتضييع الوقت.</a:t>
            </a:r>
          </a:p>
        </p:txBody>
      </p:sp>
      <p:sp>
        <p:nvSpPr>
          <p:cNvPr id="3" name="Rectangle 2">
            <a:extLst>
              <a:ext uri="{FF2B5EF4-FFF2-40B4-BE49-F238E27FC236}">
                <a16:creationId xmlns:a16="http://schemas.microsoft.com/office/drawing/2014/main" id="{7EA08366-A510-6518-F5F6-19DA83BCF8E3}"/>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441" y="2873829"/>
            <a:ext cx="3884762" cy="2430751"/>
          </a:xfrm>
          <a:prstGeom prst="rect">
            <a:avLst/>
          </a:prstGeom>
        </p:spPr>
      </p:pic>
    </p:spTree>
    <p:extLst>
      <p:ext uri="{BB962C8B-B14F-4D97-AF65-F5344CB8AC3E}">
        <p14:creationId xmlns:p14="http://schemas.microsoft.com/office/powerpoint/2010/main" val="2033648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7A4D6A6-96CE-C097-1027-683F6420DA2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545ABEB-7DF3-6213-2613-C75B463A32A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74648" y="1885612"/>
            <a:ext cx="7931312" cy="4113370"/>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واقع القيادة التربوية في الوطن العربي </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بادئ ذي بدء نعيد إلى الأذهان ما سبق وقلناه أن التربية هي المتغير الرئيس في قوة الدول، والمحرك الأساسي لنهضة الأمم، والمسؤول الأول عن تقدم الشعوب، والأداة الأكثر فاعلية للتغيير وتشكيل المستقبل، لما لها من آثار إيجابية في دفع حركة المجتمع وبنائه والارتقاء به. ولذلك فلا غرابة إن وجدنا الدول المتقدمة، تولي التربية جل اهتمامها، وتضعها في رأس أولوياتها. ومن هنا، ف</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التربية عند تلك الأمم تتبوأ المقام الأول من بين الوسائل والإجراءات العديدة التي يستخدمها المجتمع في عملية التقدم والبناء. ويتوقف نجاح التربية في أداء مهماتها على إدارتها، التي تمثل القيادة المسؤولة عن سير العملية التربوية وتنظيمها وتوجيهها بما يحقق الأهداف المتوخاة منها. وعليه، فإن الإدارة التربوية هي العقل المدبر في جسد النظام التربوي، وهي المسؤولة عن نجاح هذا النظام التربوي في تحقيق أهدافه من عدمها.</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02A38DAC-E39F-422A-7554-4B38CC402A9B}"/>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085" y="3207907"/>
            <a:ext cx="2871563" cy="1893338"/>
          </a:xfrm>
          <a:prstGeom prst="rect">
            <a:avLst/>
          </a:prstGeom>
        </p:spPr>
      </p:pic>
    </p:spTree>
    <p:extLst>
      <p:ext uri="{BB962C8B-B14F-4D97-AF65-F5344CB8AC3E}">
        <p14:creationId xmlns:p14="http://schemas.microsoft.com/office/powerpoint/2010/main" val="3506517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A67E87C8-C326-464A-3B85-8F664890EDE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268057A-6AEB-F471-0888-F8A86272DFA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9829" y="2096327"/>
            <a:ext cx="6575279" cy="3374193"/>
          </a:xfrm>
          <a:prstGeom prst="rect">
            <a:avLst/>
          </a:prstGeom>
          <a:noFill/>
        </p:spPr>
        <p:txBody>
          <a:bodyPr wrap="square" rtlCol="0">
            <a:spAutoFit/>
          </a:bodyPr>
          <a:lstStyle/>
          <a:p>
            <a:pPr algn="just" rtl="1">
              <a:lnSpc>
                <a:spcPct val="150000"/>
              </a:lnSpc>
            </a:pPr>
            <a:r>
              <a:rPr lang="ar-SA" sz="1600" dirty="0">
                <a:cs typeface="Alexandria" pitchFamily="2" charset="-78"/>
              </a:rPr>
              <a:t>إن الناظر إلى حال الأمة العربية اليوم، بعين غيورة، وقلب محب، لن يجد صورة زاهية، وحاضراً مفعماً بالنجاحات، وربما لن تتأتى له صورة مشرقة المستقبل هذه الأمة خلال السنوات القليلة القادمة. وما تلك المعضلات الكبيرة التي تواجه الشعوب العربية في المجالات السياسية والاقتصادية والاجتماعية بمنأى عن حالة التردي والتدهور الذي تعيشه الأنظمة التربوية في الوطن العربي. أما وقد د</a:t>
            </a:r>
            <a:r>
              <a:rPr lang="ar-JO" sz="1600" dirty="0">
                <a:cs typeface="Alexandria" pitchFamily="2" charset="-78"/>
              </a:rPr>
              <a:t>خلنا</a:t>
            </a:r>
            <a:r>
              <a:rPr lang="ar-SA" sz="1600" dirty="0">
                <a:cs typeface="Alexandria" pitchFamily="2" charset="-78"/>
              </a:rPr>
              <a:t> الى العقد الثاني من الألفية الثالثة، فإن الناظر إلى حال النظام التربوي العربي، بمستوييه العام (المدرسي) والعالي، يجده اليوم يواجه مجموعة من التحديات ال</a:t>
            </a:r>
            <a:r>
              <a:rPr lang="ar-JO" sz="1600" dirty="0">
                <a:cs typeface="Alexandria" pitchFamily="2" charset="-78"/>
              </a:rPr>
              <a:t>كبيرة</a:t>
            </a:r>
            <a:r>
              <a:rPr lang="ar-SA" sz="1600" dirty="0">
                <a:cs typeface="Alexandria" pitchFamily="2" charset="-78"/>
              </a:rPr>
              <a:t>، وتفت في عضده أزمات حادة، إستعصت مع الزمن. </a:t>
            </a:r>
            <a:endParaRPr lang="en-US" sz="1600" dirty="0">
              <a:solidFill>
                <a:srgbClr val="2D3956"/>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B3CE491-4C75-409C-3CBA-6F579774C9A8}"/>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4687" y="2162631"/>
            <a:ext cx="3354160" cy="3573126"/>
          </a:xfrm>
          <a:prstGeom prst="rect">
            <a:avLst/>
          </a:prstGeom>
        </p:spPr>
      </p:pic>
    </p:spTree>
    <p:extLst>
      <p:ext uri="{BB962C8B-B14F-4D97-AF65-F5344CB8AC3E}">
        <p14:creationId xmlns:p14="http://schemas.microsoft.com/office/powerpoint/2010/main" val="1255750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EE716BA-3E62-E9BE-B69D-D5442FEE0E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7EE78C4-9EB8-1C55-960F-EBAD527A36D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16479" y="2078030"/>
            <a:ext cx="10685689" cy="4113370"/>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فعلى صعيد التعليم العام، فإن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هم مظاهر هذه التحديات والازمات هي: </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ما تزال الموازنات المخصصة لوزارات التربية والتعليم في معظم الدول العربية نسبة الى الموازنة العامة للدولة صغيرة جدا. اذ انها لا تزيد على %10 في غالبية الدول العربية، في حين تبلغ في معظم دول العالم المتقدم حوالى 20 كما ان نسبة كبيرة من هذه الموازنات أكثر من (75%) في معظم الدول العربية تصرف على بند الرواتب والمكافآت. </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رغم الانجاز الكمي في التعليم الالزامي الا ان المدرسة العربية ما تزال عاجزة عن استيعاب كل اطفال الوطن العربي في المدارس النظامية.</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 ما تزال نسب التسرب المدرسي </a:t>
            </a:r>
            <a:r>
              <a:rPr lang="en-US" sz="1600" dirty="0">
                <a:latin typeface="Alexandria" pitchFamily="2" charset="-78"/>
                <a:cs typeface="Alexandria" pitchFamily="2" charset="-78"/>
              </a:rPr>
              <a:t>Dropout</a:t>
            </a:r>
            <a:r>
              <a:rPr lang="ar-SA" sz="1600" dirty="0">
                <a:latin typeface="Alexandria" pitchFamily="2" charset="-78"/>
                <a:cs typeface="Alexandria" pitchFamily="2" charset="-78"/>
              </a:rPr>
              <a:t> مرتفعة، وخصوصا بين طلبة المرحلة الالزامية.</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وجود عجز كمي في اعداد المعلمين </a:t>
            </a:r>
            <a:r>
              <a:rPr lang="en-US" sz="1600" dirty="0">
                <a:latin typeface="Alexandria" pitchFamily="2" charset="-78"/>
                <a:cs typeface="Alexandria" pitchFamily="2" charset="-78"/>
              </a:rPr>
              <a:t>Teacher Shortage</a:t>
            </a:r>
            <a:r>
              <a:rPr lang="ar-SA" sz="1600" dirty="0">
                <a:latin typeface="Alexandria" pitchFamily="2" charset="-78"/>
                <a:cs typeface="Alexandria" pitchFamily="2" charset="-78"/>
              </a:rPr>
              <a:t>، وبخاصة في تخصصات معينة، وفي اقطار معينة، عدا عن الضعف الاكاديمي للموجود منهم. </a:t>
            </a:r>
            <a:endParaRPr lang="en-US" sz="1600" dirty="0">
              <a:latin typeface="Alexandria" pitchFamily="2" charset="-78"/>
              <a:cs typeface="Alexandria" pitchFamily="2" charset="-78"/>
            </a:endParaRPr>
          </a:p>
          <a:p>
            <a:pPr lvl="0" algn="r" rtl="1">
              <a:lnSpc>
                <a:spcPct val="15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8A287D46-3ABD-D3F4-CD34-61D9E022666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4843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5D652BA-540B-E6DE-C7EB-C774755C841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15AE04-39CB-7279-FE34-619FF103A53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68526" y="2171406"/>
            <a:ext cx="11020733" cy="3369449"/>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فعلى صعيد التعليم العام، فإن اهم مظاهر هذه التحديات والازمات هي: </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اعتماد العملية التعليمية على التلقين والاستظهار وثقافة الذاكرة، والتركيز على اهمية السلطة في استقبال المعلومة وغياب التعليم الحواري التفاعلي، عباب التدرين المسلس وسيطرة التعليم اللفظي المجرد. </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الافتقار الى معايير واساليب علمية لتقييم أداء النظام التعليمي.</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ضعف الكفاية الداخلية، والكفاية الخارجية، للانظمة التعليمية. </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ولعل النتيجة الحتمية التي تترتب على كل ما سبق وغيره، هي تدني الكفايات التعليمية للتلاميذ في الوطن العربي.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E94E27FE-7656-15A9-0048-788F63F0107B}"/>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101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D8B4503-F881-B72B-3150-C8796CD15B4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954AD15-0A81-6882-3167-E9BBE441893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5863" y="2262696"/>
            <a:ext cx="10846059"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أما على صعيد التعليم العالي، فإن هناك أزمة تواجه هذا المستوى من التعليم في الوطن العربي، تتمثل في المظاهر التالية: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إن التهافت على التعليم العالمي في معظم الاقطار العربية، والذي بالاضافة الى كلفته المالية فإنه يقود الى مشكلات كثيرة منها رفع معدلات ا</a:t>
            </a:r>
            <a:r>
              <a:rPr lang="ar-JO" sz="1600" dirty="0">
                <a:latin typeface="Alexandria" pitchFamily="2" charset="-78"/>
                <a:cs typeface="Alexandria" pitchFamily="2" charset="-78"/>
              </a:rPr>
              <a:t>لإ</a:t>
            </a:r>
            <a:r>
              <a:rPr lang="ar-SA" sz="1600" dirty="0">
                <a:latin typeface="Alexandria" pitchFamily="2" charset="-78"/>
                <a:cs typeface="Alexandria" pitchFamily="2" charset="-78"/>
              </a:rPr>
              <a:t>عالة وانخفاض مستوى الخريجين، وايجاد هرم مقلوب للطبقة المنتجة في المجتمع.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نقص الامكانيات البشرية والمادية في الجامعات، لا يقدر معظم الدول العربية على تلبيتها الا بأعداد محدودة.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ضعف مدخلات التعليم العالي (طلبة مدرسون، مناهج، ادارة تسهيلات تربوية، وغيرها).</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تراجع مستوى خريجي التعليم الاساسي، مما قاد الى ارتفاع نسب النجاح بين خريجي المرحلة الثانوية لأسباب سياسية واقتصادية، ونتج عن هذا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اعداد</a:t>
            </a:r>
            <a:r>
              <a:rPr lang="ar-JO" sz="1600" dirty="0">
                <a:latin typeface="Alexandria" pitchFamily="2" charset="-78"/>
                <a:cs typeface="Alexandria" pitchFamily="2" charset="-78"/>
              </a:rPr>
              <a:t>ً</a:t>
            </a:r>
            <a:r>
              <a:rPr lang="ar-SA" sz="1600" dirty="0">
                <a:latin typeface="Alexandria" pitchFamily="2" charset="-78"/>
                <a:cs typeface="Alexandria" pitchFamily="2" charset="-78"/>
              </a:rPr>
              <a:t>ا كبيرة من هؤلاء الخريجين التحقوا بالتعليم العالي وهم غير مؤهلين له.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3EDE603B-9F09-154D-E5E3-AA548601148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14799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8E1D188-79B0-3756-24F7-779C20BD961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1D97924-19D3-D9D7-81CB-33E95548EBA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5863" y="1885612"/>
            <a:ext cx="10846059" cy="420044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أما على صعيد التعليم العالي، فإن هناك أزمة تواجه هذا المستوى من التعليم في الوطن العربي، تتمثل في المظاهر التالية: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محدودية فرص العمل، وبالتالي تزايد نسب البطالة بين الشباب الخريجين، مما دفع بعضهم الى الحصول على شهادات جامعية اعلى (ماجستير ودكتوراه) لتمضية الوقت، وطمعا في الحصول على فرص وظيفية افضل.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انتشار ظاهرة عدم المبالاة </a:t>
            </a:r>
            <a:r>
              <a:rPr lang="en-US" sz="1600" dirty="0">
                <a:latin typeface="Alexandria" pitchFamily="2" charset="-78"/>
                <a:cs typeface="Alexandria" pitchFamily="2" charset="-78"/>
              </a:rPr>
              <a:t>Apathy</a:t>
            </a:r>
            <a:r>
              <a:rPr lang="ar-SA" sz="1600" dirty="0">
                <a:latin typeface="Alexandria" pitchFamily="2" charset="-78"/>
                <a:cs typeface="Alexandria" pitchFamily="2" charset="-78"/>
              </a:rPr>
              <a:t> بين الغالبية العظمى من الطلبة، ومن مظاهرها التأخر والغياب، والتراخي الاكاديمي وعدم الجدية وضعف الاهتمام، والدراسة غير المنتظمة، والسلوك غير المنضبط، وتنامي العنف والمشاجرات الطلابية. </a:t>
            </a:r>
            <a:endParaRPr lang="en-US"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تواضع البحث العلمي، بسبب نقص الامكانيات المادية من جهة، وشعور عدم المبالاة من جهة ثانية، وغياب الحوافز التشجيعية من جهة ثالثة. </a:t>
            </a:r>
            <a:endParaRPr lang="ar-JO"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نقص التمويل، وافتقار معظم الجامعات العربية الى الدعم المالي المناسب مما يعيق عملية قيامها بواجباتها التعليمية والبحثية وخدمة المجتمع.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0C24C2F-C6E1-3C0D-845B-BEFE7FD56C86}"/>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61279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F90A8BD-4007-1288-8EED-0B5A83D9074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BB9CD05-82C6-587C-C759-44AA7A9FBCA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585314" y="2191698"/>
            <a:ext cx="7246540" cy="3372526"/>
          </a:xfrm>
          <a:prstGeom prst="rect">
            <a:avLst/>
          </a:prstGeom>
          <a:noFill/>
        </p:spPr>
        <p:txBody>
          <a:bodyPr wrap="square" rtlCol="0">
            <a:spAutoFit/>
          </a:bodyPr>
          <a:lstStyle/>
          <a:p>
            <a:pPr algn="just" rtl="1">
              <a:lnSpc>
                <a:spcPct val="150000"/>
              </a:lnSpc>
            </a:pPr>
            <a:r>
              <a:rPr lang="ar-SA" dirty="0">
                <a:cs typeface="Alexandria" pitchFamily="2" charset="-78"/>
              </a:rPr>
              <a:t>وسواء قلنا عن هذه التحديات أنها تحديات النظام التربوي العربي، أم أسميناها بمشكلات التعليم في الوطن العربي، أم شخصناها على اعتبار أنها معضلات الإدارة التربوية العربية، فلا ضير ولا فرق. إنها في الأساس مشكلات وتحديات تواجه الإدارة التربوية في الوطن العربي. ذلك أننا اتفقنا على إن ال</a:t>
            </a:r>
            <a:r>
              <a:rPr lang="ar-JO" dirty="0">
                <a:cs typeface="Alexandria" pitchFamily="2" charset="-78"/>
              </a:rPr>
              <a:t>قيادة</a:t>
            </a:r>
            <a:r>
              <a:rPr lang="ar-SA" dirty="0">
                <a:cs typeface="Alexandria" pitchFamily="2" charset="-78"/>
              </a:rPr>
              <a:t> التربوية هي المسؤول الأول عن إصلاح التعليم وتجويد محتواه، ومعالجة الترهلات التنظيمية، والتصدي للاختلالات الوظيفية، وتصويب التشوهات التي أصابت النظام التربوي العربي منذ عقود. </a:t>
            </a:r>
            <a:endParaRPr lang="en-US" dirty="0"/>
          </a:p>
        </p:txBody>
      </p:sp>
      <p:sp>
        <p:nvSpPr>
          <p:cNvPr id="3" name="Rectangle 2">
            <a:extLst>
              <a:ext uri="{FF2B5EF4-FFF2-40B4-BE49-F238E27FC236}">
                <a16:creationId xmlns:a16="http://schemas.microsoft.com/office/drawing/2014/main" id="{C0468D8B-1F02-9BF2-EFCE-6D65AE8EE95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6297" y="3008084"/>
            <a:ext cx="3348925" cy="2028371"/>
          </a:xfrm>
          <a:prstGeom prst="rect">
            <a:avLst/>
          </a:prstGeom>
        </p:spPr>
      </p:pic>
    </p:spTree>
    <p:extLst>
      <p:ext uri="{BB962C8B-B14F-4D97-AF65-F5344CB8AC3E}">
        <p14:creationId xmlns:p14="http://schemas.microsoft.com/office/powerpoint/2010/main" val="2607723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1DC07AC-3445-9339-45E7-A2ACF96048A2}"/>
              </a:ext>
            </a:extLst>
          </p:cNvPr>
          <p:cNvSpPr/>
          <p:nvPr/>
        </p:nvSpPr>
        <p:spPr>
          <a:xfrm>
            <a:off x="416070" y="2305427"/>
            <a:ext cx="4128422" cy="288790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23740F22-FF60-5321-BC8D-B3B032D85E6B}"/>
              </a:ext>
            </a:extLst>
          </p:cNvPr>
          <p:cNvSpPr/>
          <p:nvPr/>
        </p:nvSpPr>
        <p:spPr>
          <a:xfrm>
            <a:off x="860231" y="2449485"/>
            <a:ext cx="11155680" cy="25637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34941" y="2893384"/>
            <a:ext cx="9063095" cy="1675908"/>
          </a:xfrm>
          <a:prstGeom prst="rect">
            <a:avLst/>
          </a:prstGeom>
          <a:noFill/>
        </p:spPr>
        <p:txBody>
          <a:bodyPr wrap="square" rtlCol="0">
            <a:spAutoFit/>
          </a:bodyPr>
          <a:lstStyle/>
          <a:p>
            <a:pPr algn="just" rtl="1">
              <a:lnSpc>
                <a:spcPct val="200000"/>
              </a:lnSpc>
            </a:pPr>
            <a:r>
              <a:rPr lang="ar-JO" dirty="0">
                <a:cs typeface="Alexandria" pitchFamily="2" charset="-78"/>
              </a:rPr>
              <a:t>هناك </a:t>
            </a:r>
            <a:r>
              <a:rPr lang="ar-SA" dirty="0">
                <a:cs typeface="Alexandria" pitchFamily="2" charset="-78"/>
              </a:rPr>
              <a:t>رسم تصور موجز لثلاثة سيناريوهات لاتجاهات تطور القيادة التربوية في الوطن العربي، على الأقل خلال ما تبقى من النصف الأول من هذا القرن الحادي والعشرين.</a:t>
            </a:r>
            <a:endParaRPr lang="ar-JO" dirty="0">
              <a:cs typeface="Alexandria" pitchFamily="2" charset="-78"/>
            </a:endParaRPr>
          </a:p>
          <a:p>
            <a:pPr algn="just" rtl="1">
              <a:lnSpc>
                <a:spcPct val="200000"/>
              </a:lnSpc>
            </a:pPr>
            <a:r>
              <a:rPr lang="ar-SA" dirty="0">
                <a:cs typeface="Alexandria" pitchFamily="2" charset="-78"/>
              </a:rPr>
              <a:t> وهذه السيناريوهات، كما نراها، هي: </a:t>
            </a:r>
            <a:endParaRPr lang="en-US" dirty="0"/>
          </a:p>
        </p:txBody>
      </p:sp>
      <p:sp>
        <p:nvSpPr>
          <p:cNvPr id="6" name="TextBox 5">
            <a:extLst>
              <a:ext uri="{FF2B5EF4-FFF2-40B4-BE49-F238E27FC236}">
                <a16:creationId xmlns:a16="http://schemas.microsoft.com/office/drawing/2014/main" id="{7E8B939C-9F1F-2545-C244-1EA4FD6C4370}"/>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سيناريوهات مستقبلية للقيادة التربوية في الوطن العربي </a:t>
            </a:r>
          </a:p>
        </p:txBody>
      </p:sp>
      <p:sp>
        <p:nvSpPr>
          <p:cNvPr id="3" name="Rectangle 2">
            <a:extLst>
              <a:ext uri="{FF2B5EF4-FFF2-40B4-BE49-F238E27FC236}">
                <a16:creationId xmlns:a16="http://schemas.microsoft.com/office/drawing/2014/main" id="{72119C1F-A22E-1095-104C-C2F0EE71E1A6}"/>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6854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C2F7477-EE62-45EC-9E92-2054F822E478}"/>
              </a:ext>
            </a:extLst>
          </p:cNvPr>
          <p:cNvGraphicFramePr/>
          <p:nvPr>
            <p:extLst>
              <p:ext uri="{D42A27DB-BD31-4B8C-83A1-F6EECF244321}">
                <p14:modId xmlns:p14="http://schemas.microsoft.com/office/powerpoint/2010/main" val="2269566510"/>
              </p:ext>
            </p:extLst>
          </p:nvPr>
        </p:nvGraphicFramePr>
        <p:xfrm>
          <a:off x="1125537" y="650282"/>
          <a:ext cx="99409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3559EEDB-2265-E040-4A23-D5C20726313C}"/>
              </a:ext>
            </a:extLst>
          </p:cNvPr>
          <p:cNvSpPr txBox="1"/>
          <p:nvPr/>
        </p:nvSpPr>
        <p:spPr>
          <a:xfrm>
            <a:off x="2675165" y="6068949"/>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سيناريوهات مستقبلية للقيادة التربوية في الوطن العربي </a:t>
            </a:r>
          </a:p>
        </p:txBody>
      </p:sp>
    </p:spTree>
    <p:extLst>
      <p:ext uri="{BB962C8B-B14F-4D97-AF65-F5344CB8AC3E}">
        <p14:creationId xmlns:p14="http://schemas.microsoft.com/office/powerpoint/2010/main" val="2045221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2B7D41F-6DAF-D215-F7BB-C6716AE5C70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246319A8-0CD6-24F5-BF46-6FEB51A4843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38943" y="2188568"/>
            <a:ext cx="10396165" cy="3825919"/>
          </a:xfrm>
          <a:prstGeom prst="rect">
            <a:avLst/>
          </a:prstGeom>
          <a:noFill/>
        </p:spPr>
        <p:txBody>
          <a:bodyPr wrap="square" rtlCol="0">
            <a:spAutoFit/>
          </a:bodyPr>
          <a:lstStyle/>
          <a:p>
            <a:pPr algn="just" rtl="1">
              <a:lnSpc>
                <a:spcPct val="150000"/>
              </a:lnSpc>
            </a:pPr>
            <a:r>
              <a:rPr lang="ar-SA" b="1" dirty="0">
                <a:latin typeface="Alexandria" pitchFamily="2" charset="-78"/>
                <a:cs typeface="Alexandria" pitchFamily="2" charset="-78"/>
              </a:rPr>
              <a:t>السيناريو الاستمراري </a:t>
            </a:r>
            <a:r>
              <a:rPr lang="en-US" b="1" dirty="0">
                <a:latin typeface="Alexandria" pitchFamily="2" charset="-78"/>
                <a:cs typeface="Alexandria" pitchFamily="2" charset="-78"/>
              </a:rPr>
              <a:t>Continued Scenario</a:t>
            </a:r>
            <a:r>
              <a:rPr lang="ar-SA" b="1" dirty="0">
                <a:latin typeface="Alexandria" pitchFamily="2" charset="-78"/>
                <a:cs typeface="Alexandria" pitchFamily="2" charset="-78"/>
              </a:rPr>
              <a:t> : </a:t>
            </a:r>
            <a:endParaRPr lang="en-US" b="1" dirty="0">
              <a:latin typeface="Alexandria" pitchFamily="2" charset="-78"/>
              <a:cs typeface="Alexandria" pitchFamily="2" charset="-78"/>
            </a:endParaRPr>
          </a:p>
          <a:p>
            <a:pPr algn="just"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يقوم هذا السيناريو على استمرار الوضع القائم على ما هو عليه والذي تتلخص فيه التطورات المستقبلية للقيادة التعليمية في الوطن العربي على النحو التالي:</a:t>
            </a:r>
            <a:endParaRPr lang="en-US" dirty="0">
              <a:latin typeface="Alexandria" pitchFamily="2" charset="-78"/>
              <a:cs typeface="Alexandria" pitchFamily="2" charset="-78"/>
            </a:endParaRPr>
          </a:p>
          <a:p>
            <a:pPr marL="457200" indent="-457200" algn="just" rtl="1">
              <a:lnSpc>
                <a:spcPct val="150000"/>
              </a:lnSpc>
              <a:buFont typeface="+mj-lt"/>
              <a:buAutoNum type="arabicPeriod"/>
            </a:pPr>
            <a:r>
              <a:rPr lang="ar-SA" dirty="0">
                <a:latin typeface="Alexandria" pitchFamily="2" charset="-78"/>
                <a:cs typeface="Alexandria" pitchFamily="2" charset="-78"/>
              </a:rPr>
              <a:t> استمرار النظر إلى القيادة التعليمية على أنها مرادفة للإدارة التعليمية، و</a:t>
            </a:r>
            <a:r>
              <a:rPr lang="ar-JO" dirty="0">
                <a:latin typeface="Alexandria" pitchFamily="2" charset="-78"/>
                <a:cs typeface="Alexandria" pitchFamily="2" charset="-78"/>
              </a:rPr>
              <a:t>أ</a:t>
            </a:r>
            <a:r>
              <a:rPr lang="ar-SA" dirty="0">
                <a:latin typeface="Alexandria" pitchFamily="2" charset="-78"/>
                <a:cs typeface="Alexandria" pitchFamily="2" charset="-78"/>
              </a:rPr>
              <a:t>ن المصطلحين متشابهان وان المفهومين متماثلان، ويدلان على معنى واحد.</a:t>
            </a:r>
            <a:endParaRPr lang="en-US" dirty="0">
              <a:latin typeface="Alexandria" pitchFamily="2" charset="-78"/>
              <a:cs typeface="Alexandria" pitchFamily="2" charset="-78"/>
            </a:endParaRPr>
          </a:p>
          <a:p>
            <a:pPr marL="457200" indent="-457200" algn="just" rtl="1">
              <a:lnSpc>
                <a:spcPct val="150000"/>
              </a:lnSpc>
              <a:buFont typeface="+mj-lt"/>
              <a:buAutoNum type="arabicPeriod"/>
            </a:pPr>
            <a:r>
              <a:rPr lang="ar-SA" dirty="0">
                <a:latin typeface="Alexandria" pitchFamily="2" charset="-78"/>
                <a:cs typeface="Alexandria" pitchFamily="2" charset="-78"/>
              </a:rPr>
              <a:t>استمرار عمليات اختيار الإداريين التربويين على أنهم قادة، وعدم التمييز بين معايير اختيار رجال (ونساء) الإدارة التربوية والقادة التربويين. </a:t>
            </a:r>
            <a:endParaRPr lang="en-US" dirty="0">
              <a:latin typeface="Alexandria" pitchFamily="2" charset="-78"/>
              <a:cs typeface="Alexandria" pitchFamily="2" charset="-78"/>
            </a:endParaRPr>
          </a:p>
          <a:p>
            <a:pPr rtl="1">
              <a:lnSpc>
                <a:spcPct val="150000"/>
              </a:lnSpc>
            </a:pPr>
            <a:endParaRPr lang="en-US" sz="20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E0C59E83-22B8-1412-A03E-72B453240A26}"/>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588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457293C-83AE-8F36-81E1-164AEEFED4C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B83FA90-FCAD-5448-B89B-54DF34B06BF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28701" y="1953593"/>
            <a:ext cx="10874458" cy="3784947"/>
          </a:xfrm>
          <a:prstGeom prst="rect">
            <a:avLst/>
          </a:prstGeom>
          <a:noFill/>
        </p:spPr>
        <p:txBody>
          <a:bodyPr wrap="square" rtlCol="0">
            <a:spAutoFit/>
          </a:bodyPr>
          <a:lstStyle/>
          <a:p>
            <a:pPr algn="just" rtl="1">
              <a:lnSpc>
                <a:spcPct val="150000"/>
              </a:lnSpc>
            </a:pPr>
            <a:r>
              <a:rPr lang="ar-SA" b="1" dirty="0">
                <a:latin typeface="Alexandria" pitchFamily="2" charset="-78"/>
                <a:cs typeface="Alexandria" pitchFamily="2" charset="-78"/>
              </a:rPr>
              <a:t>السيناريو الاستمراري </a:t>
            </a:r>
            <a:r>
              <a:rPr lang="en-US" b="1" dirty="0">
                <a:latin typeface="Alexandria" pitchFamily="2" charset="-78"/>
                <a:cs typeface="Alexandria" pitchFamily="2" charset="-78"/>
              </a:rPr>
              <a:t>Continued Scenario</a:t>
            </a:r>
            <a:r>
              <a:rPr lang="ar-SA" b="1" dirty="0">
                <a:latin typeface="Alexandria" pitchFamily="2" charset="-78"/>
                <a:cs typeface="Alexandria" pitchFamily="2" charset="-78"/>
              </a:rPr>
              <a:t> : </a:t>
            </a:r>
            <a:endParaRPr lang="en-US" b="1" dirty="0">
              <a:latin typeface="Alexandria" pitchFamily="2" charset="-78"/>
              <a:cs typeface="Alexandria" pitchFamily="2" charset="-78"/>
            </a:endParaRPr>
          </a:p>
          <a:p>
            <a:pPr algn="just" rtl="1">
              <a:lnSpc>
                <a:spcPct val="150000"/>
              </a:lnSpc>
            </a:pPr>
            <a:endParaRPr lang="en-US" b="1" dirty="0">
              <a:latin typeface="Alexandria" pitchFamily="2" charset="-78"/>
              <a:cs typeface="Alexandria" pitchFamily="2" charset="-78"/>
            </a:endParaRPr>
          </a:p>
          <a:p>
            <a:pPr marL="457200" indent="-457200" algn="just" rtl="1">
              <a:lnSpc>
                <a:spcPct val="150000"/>
              </a:lnSpc>
              <a:buFont typeface="+mj-lt"/>
              <a:buAutoNum type="arabicPeriod" startAt="3"/>
            </a:pPr>
            <a:r>
              <a:rPr lang="ar-SA" dirty="0">
                <a:latin typeface="Alexandria" pitchFamily="2" charset="-78"/>
                <a:cs typeface="Alexandria" pitchFamily="2" charset="-78"/>
              </a:rPr>
              <a:t>غياب معايير واضحة ومحددة لاختيار القادة التربويين في جميع مستويات القيادة التربوية (الوطني والمحلي والتنفيذي).</a:t>
            </a:r>
            <a:endParaRPr lang="en-US" dirty="0">
              <a:latin typeface="Alexandria" pitchFamily="2" charset="-78"/>
              <a:cs typeface="Alexandria" pitchFamily="2" charset="-78"/>
            </a:endParaRPr>
          </a:p>
          <a:p>
            <a:pPr marL="457200" indent="-457200" algn="just" rtl="1">
              <a:lnSpc>
                <a:spcPct val="150000"/>
              </a:lnSpc>
              <a:buFont typeface="+mj-lt"/>
              <a:buAutoNum type="arabicPeriod" startAt="3"/>
            </a:pPr>
            <a:r>
              <a:rPr lang="ar-SA" dirty="0">
                <a:latin typeface="Alexandria" pitchFamily="2" charset="-78"/>
                <a:cs typeface="Alexandria" pitchFamily="2" charset="-78"/>
              </a:rPr>
              <a:t> ندرة أو ضعف البرامج التدريبية التي تقدم للقادة التربويين، والتي من شأنها اطلاعهم على مستجدات التطورات التكنولوجية، ومنتجات تكنولوجيا المعلومات في حقل التربية والتعليم. </a:t>
            </a:r>
            <a:endParaRPr lang="en-US" dirty="0">
              <a:latin typeface="Alexandria" pitchFamily="2" charset="-78"/>
              <a:cs typeface="Alexandria" pitchFamily="2" charset="-78"/>
            </a:endParaRPr>
          </a:p>
          <a:p>
            <a:pPr marL="457200" indent="-457200" algn="just" rtl="1">
              <a:lnSpc>
                <a:spcPct val="150000"/>
              </a:lnSpc>
              <a:buFont typeface="+mj-lt"/>
              <a:buAutoNum type="arabicPeriod" startAt="3"/>
            </a:pPr>
            <a:r>
              <a:rPr lang="ar-SA" dirty="0">
                <a:latin typeface="Alexandria" pitchFamily="2" charset="-78"/>
                <a:cs typeface="Alexandria" pitchFamily="2" charset="-78"/>
              </a:rPr>
              <a:t>ضعف آليات تقييم أداء القادة التربويين، وبالتالي غياب روح التنافسية بين القادة التربويين في المستويات الإدارية المتماثلة. </a:t>
            </a:r>
            <a:endParaRPr lang="en-US" dirty="0">
              <a:latin typeface="Alexandria" pitchFamily="2" charset="-78"/>
              <a:cs typeface="Alexandria" pitchFamily="2" charset="-78"/>
            </a:endParaRPr>
          </a:p>
          <a:p>
            <a:pPr marL="457200" indent="-457200" algn="just" rtl="1">
              <a:lnSpc>
                <a:spcPct val="150000"/>
              </a:lnSpc>
              <a:buFont typeface="+mj-lt"/>
              <a:buAutoNum type="arabicPeriod" startAt="3"/>
            </a:pPr>
            <a:r>
              <a:rPr lang="ar-SA" dirty="0">
                <a:latin typeface="Alexandria" pitchFamily="2" charset="-78"/>
                <a:cs typeface="Alexandria" pitchFamily="2" charset="-78"/>
              </a:rPr>
              <a:t>غياب أو ندرة أنظمة فاعلة للحوافز والمكافآت التي تقدم للقادة المبدعين وذوي الانجازات المتميزة.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DAF533EB-0F5B-24CA-2EB6-8A8DD2F2D153}"/>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2523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A04F25B-7BF9-BB7C-CBF7-AE08A01A76C2}"/>
              </a:ext>
            </a:extLst>
          </p:cNvPr>
          <p:cNvSpPr/>
          <p:nvPr/>
        </p:nvSpPr>
        <p:spPr>
          <a:xfrm>
            <a:off x="889599" y="2130878"/>
            <a:ext cx="9674987" cy="346165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C2A8F05-B5F8-8940-EF54-921F13B70497}"/>
              </a:ext>
            </a:extLst>
          </p:cNvPr>
          <p:cNvSpPr/>
          <p:nvPr/>
        </p:nvSpPr>
        <p:spPr>
          <a:xfrm>
            <a:off x="1333760" y="2269671"/>
            <a:ext cx="10055418" cy="3118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765313" y="2649348"/>
            <a:ext cx="8661374" cy="3783793"/>
          </a:xfrm>
          <a:prstGeom prst="rect">
            <a:avLst/>
          </a:prstGeom>
          <a:noFill/>
        </p:spPr>
        <p:txBody>
          <a:bodyPr wrap="square" rtlCol="0">
            <a:spAutoFit/>
          </a:bodyPr>
          <a:lstStyle/>
          <a:p>
            <a:pPr algn="just" rtl="1">
              <a:lnSpc>
                <a:spcPct val="200000"/>
              </a:lnSpc>
            </a:pPr>
            <a:r>
              <a:rPr lang="ar-SA" dirty="0">
                <a:latin typeface="Alexandria" pitchFamily="2" charset="-78"/>
                <a:cs typeface="Alexandria" pitchFamily="2" charset="-78"/>
              </a:rPr>
              <a:t>إن ما ذكرناه يمثل أبرز ملامح أوضاع القيادة التربوية وفق السيناريو الاستمراري. ذلك السيناريو الذي يفترض أن الغالبية العظمى من دول الوطن العربي لن تقوم باتخاذ إجراءات فعالة لاستبدال المشهد الحالي (النمط الإداري) بآخر أكثر تفاؤلاً واشراقاً (النمط القيادي). ولذا فإن احتمالات تحقق هذا السيناريو، وللأسف الشديد، كبيرة جداً. </a:t>
            </a:r>
            <a:endParaRPr lang="en-US" dirty="0">
              <a:latin typeface="Alexandria" pitchFamily="2" charset="-78"/>
              <a:cs typeface="Alexandria" pitchFamily="2" charset="-78"/>
            </a:endParaRPr>
          </a:p>
          <a:p>
            <a:pPr algn="just" rtl="1">
              <a:lnSpc>
                <a:spcPct val="200000"/>
              </a:lnSpc>
            </a:pPr>
            <a:endParaRPr lang="en-US" dirty="0">
              <a:latin typeface="Alexandria" pitchFamily="2" charset="-78"/>
              <a:cs typeface="Alexandria" pitchFamily="2" charset="-78"/>
            </a:endParaRPr>
          </a:p>
          <a:p>
            <a:pPr algn="just" rtl="1">
              <a:lnSpc>
                <a:spcPct val="200000"/>
              </a:lnSpc>
            </a:pPr>
            <a:endParaRPr lang="en-US" dirty="0">
              <a:latin typeface="Alexandria" pitchFamily="2" charset="-78"/>
              <a:cs typeface="Alexandria" pitchFamily="2" charset="-78"/>
            </a:endParaRPr>
          </a:p>
          <a:p>
            <a:pPr rtl="1">
              <a:lnSpc>
                <a:spcPct val="200000"/>
              </a:lnSpc>
            </a:pPr>
            <a:endParaRPr lang="en-US" sz="14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4ABA35AA-C711-6ACB-AAF2-52800B13D5C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61501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02E6E09-FF80-2178-9A98-5E194FB03AE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D4AF4B2-FC3F-DCE0-ED20-AC90548A690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35077" y="1951837"/>
            <a:ext cx="10901109" cy="3784947"/>
          </a:xfrm>
          <a:prstGeom prst="rect">
            <a:avLst/>
          </a:prstGeom>
          <a:noFill/>
        </p:spPr>
        <p:txBody>
          <a:bodyPr wrap="square" rtlCol="0">
            <a:spAutoFit/>
          </a:bodyPr>
          <a:lstStyle/>
          <a:p>
            <a:pPr algn="just" rtl="1">
              <a:lnSpc>
                <a:spcPct val="150000"/>
              </a:lnSpc>
            </a:pPr>
            <a:r>
              <a:rPr lang="ar-SA" b="1" dirty="0">
                <a:latin typeface="Alexandria" pitchFamily="2" charset="-78"/>
                <a:cs typeface="Alexandria" pitchFamily="2" charset="-78"/>
              </a:rPr>
              <a:t>السيناريو الترشيدي </a:t>
            </a:r>
            <a:r>
              <a:rPr lang="en-US" b="1" dirty="0">
                <a:latin typeface="Alexandria" pitchFamily="2" charset="-78"/>
                <a:cs typeface="Alexandria" pitchFamily="2" charset="-78"/>
              </a:rPr>
              <a:t>Rationalized Scenario </a:t>
            </a:r>
          </a:p>
          <a:p>
            <a:pPr algn="just"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ويقوم هذا السيناريو الترشيدي على تطوير مستوى الوعي لدى الناس؛ وبخاصة صانعي السياسات التربوية، ومخططي البرامج، ورجال الإدارة التربوية في جميع المستويات الإدارية، والجهات التنفيذية في الميدان، بخطورة الوضع القائم، ومن ثم اتخاذ إجراءات متفرقة لمعالجة بعض مشكلات التعليم، الظاهرة للعيان بشكل </a:t>
            </a:r>
            <a:r>
              <a:rPr lang="ar-JO" dirty="0">
                <a:latin typeface="Alexandria" pitchFamily="2" charset="-78"/>
                <a:cs typeface="Alexandria" pitchFamily="2" charset="-78"/>
              </a:rPr>
              <a:t>كبير</a:t>
            </a:r>
            <a:r>
              <a:rPr lang="ar-SA" dirty="0">
                <a:latin typeface="Alexandria" pitchFamily="2" charset="-78"/>
                <a:cs typeface="Alexandria" pitchFamily="2" charset="-78"/>
              </a:rPr>
              <a:t>. ذلك أن الغالبية العظمى من صانعي السياسات التربوية في الوطن العربي، وجميع الباحثين والمفكرين التربويين وغيرهم، والغالبية العظمى من رجال الاقتصاد والاجتماع، والآباء، والمعلمين، وغيرهم الكثير في الوطن العربي، قد أدركوا حجم التردي الذي تشهده الأنظمة التربوية العربية، وضعف مخرجات هذا النظام التربوي العربي.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ED0FD3A6-37D1-C416-FE41-02CD76F01C34}"/>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29145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B07EDAB-F2F5-1A7D-9EE2-0E52672AE2D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6EC4058-3BEB-D317-1C8D-323360FFD72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Rectangle 5">
            <a:extLst>
              <a:ext uri="{FF2B5EF4-FFF2-40B4-BE49-F238E27FC236}">
                <a16:creationId xmlns:a16="http://schemas.microsoft.com/office/drawing/2014/main" id="{67A77196-C44F-4653-B572-86B2B503FF61}"/>
              </a:ext>
            </a:extLst>
          </p:cNvPr>
          <p:cNvSpPr/>
          <p:nvPr/>
        </p:nvSpPr>
        <p:spPr>
          <a:xfrm>
            <a:off x="1175657" y="1953593"/>
            <a:ext cx="10755086" cy="4200445"/>
          </a:xfrm>
          <a:prstGeom prst="rect">
            <a:avLst/>
          </a:prstGeom>
          <a:noFill/>
        </p:spPr>
        <p:txBody>
          <a:bodyPr wrap="square">
            <a:spAutoFit/>
          </a:bodyPr>
          <a:lstStyle/>
          <a:p>
            <a:pPr algn="just" rtl="1">
              <a:lnSpc>
                <a:spcPct val="150000"/>
              </a:lnSpc>
            </a:pPr>
            <a:r>
              <a:rPr lang="ar-SA" dirty="0">
                <a:latin typeface="Alexandria" pitchFamily="2" charset="-78"/>
                <a:cs typeface="Alexandria" pitchFamily="2" charset="-78"/>
              </a:rPr>
              <a:t>وفيما يلي وصف لأهم ملامح هذا السيناريو الترشيدي لتطوير القيادة التربوية في الأنظمة التربوية العربية:</a:t>
            </a:r>
            <a:endParaRPr lang="ar-JO"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 ستقوم كثير من الدول العربية بمراجعة سياساتها التربوية، بغية محاولة إصلاح التعليم وتطويره.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بمراجعة تشريعاتها التربوية، وإعادة النظر بالتشريعات المعمول بها حاليا، لتتناسب ومقتضيات العصر.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بمراجعة البرامج التدريبية للعاملين في مؤسسات التعليم لديها، والاهتمام بتدريب المديرين والمعلمين بشكل أكثر فاعلية من ذي قبل.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 ستعمد معظم الدول العربية إلى مراجعة مناهجها التربوية، وتحديثها وفقا للتطورات التكنولوجية التي شهدها العالم منذ بدايات القرن الحادي والعشرين الحالي.</a:t>
            </a:r>
            <a:endParaRPr lang="en-US" dirty="0">
              <a:latin typeface="Alexandria" pitchFamily="2" charset="-78"/>
              <a:cs typeface="Alexandria" pitchFamily="2" charset="-78"/>
            </a:endParaRPr>
          </a:p>
          <a:p>
            <a:pPr algn="r" rtl="1">
              <a:lnSpc>
                <a:spcPct val="150000"/>
              </a:lnSpc>
              <a:spcAft>
                <a:spcPts val="0"/>
              </a:spcAft>
            </a:pPr>
            <a:endParaRPr lang="en-US" dirty="0">
              <a:latin typeface="Alexandria" pitchFamily="2" charset="-78"/>
              <a:ea typeface="Calibri" panose="020F0502020204030204" pitchFamily="34" charset="0"/>
              <a:cs typeface="Alexandria" pitchFamily="2" charset="-78"/>
            </a:endParaRPr>
          </a:p>
        </p:txBody>
      </p:sp>
      <p:sp>
        <p:nvSpPr>
          <p:cNvPr id="3" name="Rectangle 2">
            <a:extLst>
              <a:ext uri="{FF2B5EF4-FFF2-40B4-BE49-F238E27FC236}">
                <a16:creationId xmlns:a16="http://schemas.microsoft.com/office/drawing/2014/main" id="{EE6750FF-2329-9BF9-C823-F0EF66470BA0}"/>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7333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361FDB5-643B-7471-E18A-145359D8B0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7B477D0-E48F-9C89-3350-0DC66F9BADE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1224643" y="2053153"/>
            <a:ext cx="10493876" cy="420435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بتطوير أساليب التعليم، والاهتمام بالنشاطات التربوية، وربط المضمون التربوي بقضايا حياتية وبيئية مناسبة.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بمراجعة طرق وأساليب التقويم التربوي لديها، بما يعزز من واقعية ومصداقية تلك الأساليب التقييمية.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بمحاولات لتطوير الهياكل التنظيمية لوزارات التربية والتعليم، والاهتمام بالأبنية المدرسية، ورفد المدارس بما يتوافر من الأجهزة والمعدات والأدوات التعليمية، والاهتمام بتكنولوجيا التعليم. .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dirty="0">
                <a:latin typeface="Alexandria" pitchFamily="2" charset="-78"/>
                <a:cs typeface="Alexandria" pitchFamily="2" charset="-78"/>
              </a:rPr>
              <a:t>ستقوم كثير من الدول العربية بإدخال تحسينات على بعض عناصر التسهيلات التربوية، ومحاولة إثراء المكتبات والمختبرات العلمية والحاسوبية في مدارسها.</a:t>
            </a:r>
            <a:endParaRPr lang="en-US" dirty="0">
              <a:latin typeface="Alexandria" pitchFamily="2" charset="-78"/>
              <a:cs typeface="Alexandria" pitchFamily="2" charset="-78"/>
            </a:endParaRPr>
          </a:p>
          <a:p>
            <a:pPr marL="342900" indent="-342900" algn="just">
              <a:lnSpc>
                <a:spcPct val="150000"/>
              </a:lnSpc>
              <a:buFont typeface="Wingdings" panose="05000000000000000000" pitchFamily="2" charset="2"/>
              <a:buChar char="Ø"/>
            </a:pP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87E5F35-F5CE-536F-4380-48F9FA9807E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88181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AA9C439-DCF0-34E6-7F36-220B51D2468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63D7DE09-C22A-D6FE-C45B-2AFD5ED106A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594758" y="2261460"/>
            <a:ext cx="9991725" cy="2953950"/>
          </a:xfrm>
          <a:prstGeom prst="rect">
            <a:avLst/>
          </a:prstGeom>
          <a:noFill/>
        </p:spPr>
        <p:txBody>
          <a:bodyPr wrap="square">
            <a:spAutoFit/>
          </a:bodyPr>
          <a:lstStyle/>
          <a:p>
            <a:pPr algn="just" rtl="1">
              <a:lnSpc>
                <a:spcPct val="150000"/>
              </a:lnSpc>
            </a:pPr>
            <a:r>
              <a:rPr lang="ar-SA" dirty="0">
                <a:latin typeface="Alexandria" pitchFamily="2" charset="-78"/>
                <a:cs typeface="Alexandria" pitchFamily="2" charset="-78"/>
              </a:rPr>
              <a:t>إن ما ذكرناه يمثل أبرز ملامح أوضاع الإدارة التربوية في البلدان العربية وفق السيناريو الترشيدي، ذلك السيناريو الذي يفترض أن جميع دول العالم ستقوم باتخاذ إجراءات فعالة لاستبدال المشهد الحالي (الاستمراري) بآخر أكثر تفاؤلاً وإشراقا. وإذا ما استذكرنا المناهج التي تفسر عملية صنع السياسات التعليمية، فإن هذا السيناريو؛ الترشيدي هو ترجمة حرفية لمنهج الاضافة التدريجية البطيئة </a:t>
            </a:r>
            <a:r>
              <a:rPr lang="en-US" dirty="0">
                <a:latin typeface="Alexandria" pitchFamily="2" charset="-78"/>
                <a:cs typeface="Alexandria" pitchFamily="2" charset="-78"/>
              </a:rPr>
              <a:t>Incremental Approach</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ويستند هذا المنهج على أن هناك تغيرات مستمرة تحدث في السياسة التعليمية، إلا أنها تغيرات بطيئة، تمثل مراجعة مستمرة لهذه السياسات. ولذا فإن احتمالات تحقق هذا السيناريو كبيرة.</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9274C264-E982-CE61-27F8-E98EF28BCFC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6522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FBA7655-4746-91B6-F697-EEEC91586B6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0398B98-8654-9891-F857-20199E13C1E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55765" y="2113077"/>
            <a:ext cx="10846255" cy="378153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700" b="1" dirty="0">
                <a:latin typeface="Alexandria" pitchFamily="2" charset="-78"/>
                <a:cs typeface="Alexandria" pitchFamily="2" charset="-78"/>
              </a:rPr>
              <a:t>السيناريو النهضوي </a:t>
            </a:r>
            <a:r>
              <a:rPr lang="en-US" sz="1700" b="1" dirty="0">
                <a:latin typeface="Alexandria" pitchFamily="2" charset="-78"/>
                <a:cs typeface="Alexandria" pitchFamily="2" charset="-78"/>
              </a:rPr>
              <a:t>Renaissance Scenario</a:t>
            </a:r>
          </a:p>
          <a:p>
            <a:pPr algn="just" rtl="1">
              <a:lnSpc>
                <a:spcPct val="150000"/>
              </a:lnSpc>
            </a:pPr>
            <a:r>
              <a:rPr lang="ar-SA" sz="1700" dirty="0">
                <a:latin typeface="Alexandria" pitchFamily="2" charset="-78"/>
                <a:cs typeface="Alexandria" pitchFamily="2" charset="-78"/>
              </a:rPr>
              <a:t> من المسلم به أن معظم أبناء الدول العربية، حكاماً وشعوب، قادة وصناع قرار وباحثين واكاديميين واداريين ومعلمين وغيرهم، أصبحوا على وعي تام بما آلت اليه الأوضاع التعليمية، من تدهور وتردي وضعف وانحطاط، وخصوصا حين يقارن الواحد منهم مدخلات وعمليات ومخرجات النظام التربوي العربي بتلك الموجودة في دول العالم المتقدمة. لا بل </a:t>
            </a:r>
            <a:r>
              <a:rPr lang="ar-JO" sz="1700" dirty="0">
                <a:latin typeface="Alexandria" pitchFamily="2" charset="-78"/>
                <a:cs typeface="Alexandria" pitchFamily="2" charset="-78"/>
              </a:rPr>
              <a:t>إ</a:t>
            </a:r>
            <a:r>
              <a:rPr lang="ar-SA" sz="1700" dirty="0">
                <a:latin typeface="Alexandria" pitchFamily="2" charset="-78"/>
                <a:cs typeface="Alexandria" pitchFamily="2" charset="-78"/>
              </a:rPr>
              <a:t>ن راسمي السياسات التعليمية، واصحاب القرار التربوي، باتوا على دراية بنتائج الدراسات المعمقة التي شخصت الواقع التعليمي بإيجابياته وسلبياته، بل إن هناك دراسات أعدتها فرق بحثية </a:t>
            </a:r>
            <a:r>
              <a:rPr lang="en-US" sz="1700" dirty="0">
                <a:latin typeface="Alexandria" pitchFamily="2" charset="-78"/>
                <a:cs typeface="Alexandria" pitchFamily="2" charset="-78"/>
              </a:rPr>
              <a:t>Team Project</a:t>
            </a:r>
            <a:r>
              <a:rPr lang="ar-SA" sz="1700" dirty="0">
                <a:latin typeface="Alexandria" pitchFamily="2" charset="-78"/>
                <a:cs typeface="Alexandria" pitchFamily="2" charset="-78"/>
              </a:rPr>
              <a:t>، تخطت مرحلة التشخيص الى مرحلة التحليل والتركيب واستنباط الحلول، ووضع استراتيجيات عمل مستقبلية. أما الدراسات الدولية التي استهدفت مقارنة أداء الطلبة في الدول المختلفة في مباحث العلوم والرياضيات (</a:t>
            </a:r>
            <a:r>
              <a:rPr lang="en-US" sz="1700" dirty="0">
                <a:latin typeface="Alexandria" pitchFamily="2" charset="-78"/>
                <a:cs typeface="Alexandria" pitchFamily="2" charset="-78"/>
              </a:rPr>
              <a:t>TIMSS, PISA</a:t>
            </a:r>
            <a:r>
              <a:rPr lang="ar-SA" sz="1700" dirty="0">
                <a:latin typeface="Alexandria" pitchFamily="2" charset="-78"/>
                <a:cs typeface="Alexandria" pitchFamily="2" charset="-78"/>
              </a:rPr>
              <a:t>) فقد أشارت نتائجها الى تواضع مستويات طلبة البلدان العربية قياسا بنظرائهم من الدول الاخرى</a:t>
            </a:r>
            <a:endParaRPr lang="en-US" sz="17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7DC5B0FE-A42B-8D88-6252-AF99071129B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93411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5DC4F79-143D-71AD-EB05-0A8A762DF93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94CB457-341D-46C5-9706-D536F166C46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57300" y="2264047"/>
            <a:ext cx="10628539"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JO" sz="1800" dirty="0">
                <a:latin typeface="Alexandria" pitchFamily="2" charset="-78"/>
                <a:cs typeface="Alexandria" pitchFamily="2" charset="-78"/>
              </a:rPr>
              <a:t>إ</a:t>
            </a:r>
            <a:r>
              <a:rPr lang="ar-SA" sz="1800" dirty="0">
                <a:latin typeface="Alexandria" pitchFamily="2" charset="-78"/>
                <a:cs typeface="Alexandria" pitchFamily="2" charset="-78"/>
              </a:rPr>
              <a:t>ن التحديات التي تواجه النظام التربوي العربي كبيرة، وإن الحمل الذي ينتظر صانعي السياسات التربوية والقادة التربويين في الوطن العربي ثقيل، ولكن الانتظار، وترحيل مواجهة هذا الواقع المرير، سيزيد المشكلة تعقيدا، وسيوصلنا الى مرحلة يصبح معها الحل ضربا من الخيال، وأشبه ما يكون بأضغاث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حلام.</a:t>
            </a:r>
            <a:endParaRPr lang="ar-JO"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 وعليه، فإن هذا السيناريو النهضوي يقوم على تحليل علمي منطقي للاوضاع التربوية في البلدان العربية، وتفحص مشكلاتها، والاحاطة بأزماتها ومن ثم وضع خطط فعالة ومتكاملة لسد الفجوة بين الواقع الحالي للاوضاع التعليمية والوضع الأمثل. </a:t>
            </a:r>
            <a:endParaRPr 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CF93237-7D1A-0E29-66F6-8A0ECCD584A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8755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405C16D-7D11-7EBF-3946-0BB6A6C19BA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FBDF376-D125-76D3-EB79-067CD44DA4B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220504"/>
            <a:ext cx="10306050" cy="353259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800" dirty="0">
                <a:latin typeface="Alexandria" pitchFamily="2" charset="-78"/>
                <a:cs typeface="Alexandria" pitchFamily="2" charset="-78"/>
              </a:rPr>
              <a:t>وفي ما يلي وصف لأهم ملامح هذا السيناريو النهضوي (الثوري) للاوضاع التعليمية</a:t>
            </a:r>
            <a:r>
              <a:rPr lang="ar-JO" sz="1800" dirty="0">
                <a:latin typeface="Alexandria" pitchFamily="2" charset="-78"/>
                <a:cs typeface="Alexandria" pitchFamily="2" charset="-78"/>
              </a:rPr>
              <a:t>:</a:t>
            </a:r>
            <a:endParaRPr lang="en-US" sz="1800" dirty="0">
              <a:latin typeface="Alexandria" pitchFamily="2" charset="-78"/>
              <a:cs typeface="Alexandria" pitchFamily="2" charset="-78"/>
            </a:endParaRPr>
          </a:p>
          <a:p>
            <a:pPr marL="457200" indent="-457200" algn="just" rtl="1">
              <a:lnSpc>
                <a:spcPct val="150000"/>
              </a:lnSpc>
              <a:buFont typeface="+mj-lt"/>
              <a:buAutoNum type="arabicPeriod"/>
            </a:pPr>
            <a:r>
              <a:rPr lang="ar-SA" sz="1800" dirty="0">
                <a:latin typeface="Alexandria" pitchFamily="2" charset="-78"/>
                <a:cs typeface="Alexandria" pitchFamily="2" charset="-78"/>
              </a:rPr>
              <a:t>من المتوقع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ن تنضج القناعة لدى جميع أصحاب القرار والقوى الصانعة للسياسات التربوية، بشقيها الرسمية وغير الرسمية، بجدوى تقييم التجارب الماضية، والإفادة من الدروس وازالة الفجوة بين الدراسات والتوصيات، وبين ترجمتها الى خطط عمل تنفيذية، يوفر لها عناصر النجاح. </a:t>
            </a:r>
            <a:endParaRPr lang="en-US" sz="1800" dirty="0">
              <a:latin typeface="Alexandria" pitchFamily="2" charset="-78"/>
              <a:cs typeface="Alexandria" pitchFamily="2" charset="-78"/>
            </a:endParaRPr>
          </a:p>
          <a:p>
            <a:pPr marL="457200" indent="-457200" algn="just" rtl="1">
              <a:lnSpc>
                <a:spcPct val="150000"/>
              </a:lnSpc>
              <a:buFont typeface="+mj-lt"/>
              <a:buAutoNum type="arabicPeriod"/>
            </a:pPr>
            <a:r>
              <a:rPr lang="ar-SA" sz="1800" dirty="0">
                <a:latin typeface="Alexandria" pitchFamily="2" charset="-78"/>
                <a:cs typeface="Alexandria" pitchFamily="2" charset="-78"/>
              </a:rPr>
              <a:t>من المتوقع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ن تعطي جميع دول الوطن العربي اهتماما خاصا بوزارات التربية والتعليم، وأن تصنفها من ضمن الوزارات السيادية (كوزارات الخارجية والداخلية والمالية، وأن يختار وزراؤها بعناية، وفقا لامكانياتهم القيادية (السمات الشخصية والفنية (تكنوقراط). </a:t>
            </a:r>
            <a:endParaRPr lang="en-US" sz="1800" dirty="0">
              <a:latin typeface="Alexandria" pitchFamily="2" charset="-78"/>
              <a:cs typeface="Alexandria" pitchFamily="2" charset="-78"/>
            </a:endParaRPr>
          </a:p>
          <a:p>
            <a:pPr algn="just" rtl="1">
              <a:lnSpc>
                <a:spcPct val="150000"/>
              </a:lnSpc>
            </a:pPr>
            <a:endParaRPr lang="ar-JO"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3A2C7D1-F9C7-BC65-1B79-55C9BA65191F}"/>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94658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241D34E-55D6-9F90-D333-D538A0B03A8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81CF146-1C2B-D98C-FA54-CB785618C8F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310441"/>
            <a:ext cx="10306050" cy="37040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800" dirty="0">
                <a:latin typeface="Alexandria" pitchFamily="2" charset="-78"/>
                <a:cs typeface="Alexandria" pitchFamily="2" charset="-78"/>
              </a:rPr>
              <a:t>وفي ما يلي وصف لأهم ملامح هذا السيناريو النهضوي (الثوري) للاوضاع التعليمية</a:t>
            </a:r>
            <a:r>
              <a:rPr lang="ar-JO" sz="1800" dirty="0">
                <a:latin typeface="Alexandria" pitchFamily="2" charset="-78"/>
                <a:cs typeface="Alexandria" pitchFamily="2" charset="-78"/>
              </a:rPr>
              <a:t>:</a:t>
            </a:r>
            <a:endParaRPr lang="en-US" sz="1800" dirty="0">
              <a:latin typeface="Alexandria" pitchFamily="2" charset="-78"/>
              <a:cs typeface="Alexandria" pitchFamily="2" charset="-78"/>
            </a:endParaRPr>
          </a:p>
          <a:p>
            <a:pPr marL="457200" indent="-457200" algn="just" rtl="1">
              <a:lnSpc>
                <a:spcPct val="150000"/>
              </a:lnSpc>
              <a:buFont typeface="+mj-lt"/>
              <a:buAutoNum type="arabicPeriod" startAt="3"/>
            </a:pPr>
            <a:r>
              <a:rPr lang="ar-SA" sz="1800" dirty="0">
                <a:latin typeface="Alexandria" pitchFamily="2" charset="-78"/>
                <a:cs typeface="Alexandria" pitchFamily="2" charset="-78"/>
              </a:rPr>
              <a:t>من المتوقع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ن تقوم جميع الدول العربية بتبني التخطيط الاستراتيجي، المتكامل والمرن والواقعي وذي الاهداف الواضحة، واستشراف المستقبل على الصعيدين الوطني والقومي، بهدف مواجهة التحديات الاساسية التي تواجه القيادة التربوية في الوطن العربي. </a:t>
            </a:r>
            <a:endParaRPr lang="ar-JO" sz="1800" dirty="0">
              <a:latin typeface="Alexandria" pitchFamily="2" charset="-78"/>
              <a:cs typeface="Alexandria" pitchFamily="2" charset="-78"/>
            </a:endParaRPr>
          </a:p>
          <a:p>
            <a:pPr marL="457200" indent="-457200" algn="just" rtl="1">
              <a:lnSpc>
                <a:spcPct val="150000"/>
              </a:lnSpc>
              <a:buFont typeface="+mj-lt"/>
              <a:buAutoNum type="arabicPeriod" startAt="3"/>
            </a:pPr>
            <a:r>
              <a:rPr lang="ar-SA" sz="1800" dirty="0">
                <a:latin typeface="Alexandria" pitchFamily="2" charset="-78"/>
                <a:cs typeface="Alexandria" pitchFamily="2" charset="-78"/>
              </a:rPr>
              <a:t>اعتماد معايير خاصة بالقيادة التربوية</a:t>
            </a:r>
            <a:r>
              <a:rPr lang="ar-JO" sz="1800" dirty="0">
                <a:latin typeface="Alexandria" pitchFamily="2" charset="-78"/>
                <a:cs typeface="Alexandria" pitchFamily="2" charset="-78"/>
              </a:rPr>
              <a:t>، </a:t>
            </a:r>
            <a:r>
              <a:rPr lang="ar-SA" sz="1800" dirty="0">
                <a:latin typeface="Alexandria" pitchFamily="2" charset="-78"/>
                <a:cs typeface="Alexandria" pitchFamily="2" charset="-78"/>
              </a:rPr>
              <a:t>لاعتمادها كإطار مرجعي لتبصر طريقها ومسؤولياتها من جهة، وللحكم على مدى قيامها بالواجبات الموكولة اليها من جهة أخرى. </a:t>
            </a:r>
            <a:endParaRPr lang="en-US" sz="1800" dirty="0">
              <a:latin typeface="Alexandria" pitchFamily="2" charset="-78"/>
              <a:cs typeface="Alexandria" pitchFamily="2" charset="-78"/>
            </a:endParaRPr>
          </a:p>
          <a:p>
            <a:pPr algn="just" rtl="1">
              <a:lnSpc>
                <a:spcPct val="150000"/>
              </a:lnSpc>
            </a:pPr>
            <a:endParaRPr 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BDF1486D-3B8B-7833-6FBC-7E7B8D383E3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93590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2134E1B-25CA-0398-1F42-37B27E9D9F3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BDB4B17-038E-982D-158B-F1EEC01C31C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00125" y="2068104"/>
            <a:ext cx="10734983" cy="46510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latin typeface="Alexandria" pitchFamily="2" charset="-78"/>
                <a:cs typeface="Alexandria" pitchFamily="2" charset="-78"/>
              </a:rPr>
              <a:t>اجراءات مواجهة التحديات الاساسية التي تواجه القيادة التربوية في الوطن العربي وفقًا للسيناريو النهضوي: </a:t>
            </a:r>
            <a:endParaRPr lang="en-US"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مراجعة فلسفة التربية واهدافها وتجديد سياساتها.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 الاهتمام بمسألة تمويل التعليم، وتخصيص موازنات كافية.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مأسسة العمل الاداري وتحديثه.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الاهتمام بجودة التعليم.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تطبيق مبادئ العدالة والمساواة وتكافؤ الفرص في التعليم.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اعداد الدارسين لمواجهة تحديات العولمة، والتكيف مع المتغيرات المتسارعة، والتفاعل مع الثقافات العالمية.</a:t>
            </a:r>
            <a:endParaRPr lang="ar-JO"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9BCF8310-4B74-082D-E03F-A6197F12A78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60165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DBCA27D-C13D-B8C5-8219-06AE3087DF1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7DED95A-2F78-EA22-80CA-1C93F0CBEB6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61865" y="2207563"/>
            <a:ext cx="10834055" cy="34849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latin typeface="Alexandria" pitchFamily="2" charset="-78"/>
                <a:cs typeface="Alexandria" pitchFamily="2" charset="-78"/>
              </a:rPr>
              <a:t>اجراءات مواجهة التحديات الاساسية التي تواجه القيادة التربوية في الوطن العربي وفقًا للسيناريو النهضوي: </a:t>
            </a:r>
            <a:endParaRPr lang="en-US" sz="1600" b="1" dirty="0">
              <a:latin typeface="Alexandria" pitchFamily="2" charset="-78"/>
              <a:cs typeface="Alexandria" pitchFamily="2" charset="-78"/>
            </a:endParaRPr>
          </a:p>
          <a:p>
            <a:pPr algn="just" rtl="1">
              <a:lnSpc>
                <a:spcPct val="150000"/>
              </a:lnSpc>
            </a:pP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اعداد الدارسين لمواجهة تحديات العولمة، والتكيف مع المتغيرات المتسارعة، والتفاعل مع الثقافات العالمية.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مواكبة التطور في تكنولوجيا المعلومات، والايمان بالتغيير كقاعدة لتطوير.</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تطوير المناهج الدراسية لمواكبة مستجدات العصر، وردم الفجوة بين الجانبين النظري والتطبيقي، غير متناسين الموروثنا الحضاري.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اعادة النظر في المعلم: اختيارا واعدادا وتنمية، وتطوير التعليم كمهنة ورفع المكانة الاجتماعية للمعلم.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50035B5-087A-0F37-815A-933B480FE16E}"/>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948657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BDA95D6-69DD-6C95-2707-685CCF35049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5E4CE38-1CFD-833D-263F-05C304219E0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28725" y="2182404"/>
            <a:ext cx="10648949"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latin typeface="Alexandria" pitchFamily="2" charset="-78"/>
                <a:cs typeface="Alexandria" pitchFamily="2" charset="-78"/>
              </a:rPr>
              <a:t>اجراءات مواجهة التحديات الاساسية التي تواجه القيادة التربوية في الوطن العربي وفقًا للسيناريو النهضوي: </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تطوير استراتيجيات التعلم والتعلم والتركيز على تنمية التفكير الابداعي والناقد لدى الدارسين والاهتمام بذوي الحاجات الخاصة وتطوير اساليب التقييم التربوي.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إقامة شراكات فاعلة بين المؤسسات التربوية ومؤسسات المجتمع المدني الأخرى.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العمل الجاد والمنظم في سبيل المواءمة بين مخرجات التعليم وحاجات سوق العمل.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الاهتمام بالتربية الوطنية والقومية في ضوء التحديات السياسية والتهديدات الامنية التي تواجه الامة العربية.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63C59C9A-53FD-5905-07A0-86D03AC60A19}"/>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3075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1101E4B-3904-5B7E-5AAF-F3E2B69704B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90A9C39-80FF-4055-BB17-B6EAA7AD71F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90600" y="2020479"/>
            <a:ext cx="10744508"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dirty="0">
                <a:latin typeface="Alexandria" pitchFamily="2" charset="-78"/>
                <a:cs typeface="Alexandria" pitchFamily="2" charset="-78"/>
              </a:rPr>
              <a:t>إن ما ذكرناه يمثل أبرز وليس كل ملامح التطوير التربوي المنشود وفق السيناريو النهضوي، ذلك السيناريو الذي يفترض أن الغالبية العظمى من الدول العربية، ان لم يكن جميعها، سوف تقوم بإتخاذ اجراءات ثورية لطي صفحة المشهد الحالي، واستبداله بآخر أكثر تفاؤلاً واشراقاً. مشهد يعيد المكانة الاجتماعية لمهنة التعليم الى ما كانت عليه في أواسط القرن العشرين المنصرم، والتي كانت تسمى بالايام الذهبية الغابرة </a:t>
            </a:r>
            <a:r>
              <a:rPr lang="en-US" sz="1800" dirty="0">
                <a:latin typeface="Alexandria" pitchFamily="2" charset="-78"/>
                <a:cs typeface="Alexandria" pitchFamily="2" charset="-78"/>
              </a:rPr>
              <a:t>Golden Old Days</a:t>
            </a:r>
            <a:r>
              <a:rPr lang="ar-SA" sz="1800" dirty="0">
                <a:latin typeface="Alexandria" pitchFamily="2" charset="-78"/>
                <a:cs typeface="Alexandria" pitchFamily="2" charset="-78"/>
              </a:rPr>
              <a:t>. </a:t>
            </a:r>
            <a:endParaRPr lang="en-US"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ومقاربة لما سبق وقلناه سابقا، فإننا اذا ما استذكرنا المناهج التي تفسر عملية صنع السياسات التربوية، فإن هذا السيناريو النهضوي، هو ترجمة واقعية لمنهج التحليل النظمي </a:t>
            </a:r>
            <a:r>
              <a:rPr lang="en-US" sz="1800" dirty="0">
                <a:latin typeface="Alexandria" pitchFamily="2" charset="-78"/>
                <a:cs typeface="Alexandria" pitchFamily="2" charset="-78"/>
              </a:rPr>
              <a:t>System Analysis Approach</a:t>
            </a:r>
            <a:r>
              <a:rPr lang="ar-SA" sz="1800" dirty="0">
                <a:latin typeface="Alexandria" pitchFamily="2" charset="-78"/>
                <a:cs typeface="Alexandria" pitchFamily="2" charset="-78"/>
              </a:rPr>
              <a:t>، الذي قدمه ديفيد ايستون </a:t>
            </a:r>
            <a:r>
              <a:rPr lang="en-US" sz="1800" dirty="0">
                <a:latin typeface="Alexandria" pitchFamily="2" charset="-78"/>
                <a:cs typeface="Alexandria" pitchFamily="2" charset="-78"/>
              </a:rPr>
              <a:t>David Easton</a:t>
            </a:r>
            <a:r>
              <a:rPr lang="ar-SA" sz="1800" dirty="0">
                <a:latin typeface="Alexandria" pitchFamily="2" charset="-78"/>
                <a:cs typeface="Alexandria" pitchFamily="2" charset="-78"/>
              </a:rPr>
              <a:t> ويقوم هذا المنهج على تحليل النظام التعليمي إلى أربعة عناصر، وهي: المدخلات والعمليات (التحويل)، والمخرجات، والتغذية الراجعة. </a:t>
            </a:r>
            <a:endParaRPr 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0843EB0-E952-95E6-17D3-647547247FF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017357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E4F3135-A16E-82A7-E6D1-DAEBAA420D3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042743A-25CD-E90C-173C-2D37E629FEA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59E863C4-C9CA-4608-4DC4-398EFDC0EFF4}"/>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القيادة التربوية الفاعلة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85850" y="2053476"/>
            <a:ext cx="107251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dirty="0">
                <a:cs typeface="Alexandria" pitchFamily="2" charset="-78"/>
              </a:rPr>
              <a:t>ينظر التربويون ورجال السياسة والاجتماع إلى الإدارة التعليمية على أنها الأداة الأمينة التي أولاها المجتمع ثقة عالية في رعاية النشء وتربيتهم. وتؤدي الإدارة التعليمية دوراً رائداً في مجال تحسين البرامج والأنشطة التربوية. ولذلك ومن أجل تأكيد دور الإدارة التعليمية الريادي، وتوضيح دورها في قيادة التغيير والإصلاح والتطوير التربوي، ودورها في تحمل مسؤوليات أكبر في ما يتعلق بتحسين نوعية تعلم طلبتها وتعليمهم، وذلك من خلال قيامها بمجموعة من الفعاليات والأنشطة المعتمدة على ما يتوافر لديها من إمكانات مادية وبشرية، وبتعاون بينها وبين المجتمع المحلي، كان لزاماً صياغة مجموعة من المعايير الخاصة بالإدارة التعليمية، لاستخدامها كإطار مرجعي لتبصر طريقها ومسؤولياتها من جهة، وللحكم على مدى قيامها بالواجبات الموكولة إليها من جهة أخرى. </a:t>
            </a:r>
            <a:endParaRPr lang="ar-JO" sz="1600" dirty="0">
              <a:cs typeface="Alexandria" pitchFamily="2" charset="-78"/>
            </a:endParaRPr>
          </a:p>
          <a:p>
            <a:pPr algn="just" rtl="1">
              <a:lnSpc>
                <a:spcPct val="150000"/>
              </a:lnSpc>
            </a:pPr>
            <a:r>
              <a:rPr lang="ar-SA" sz="1600" b="1" dirty="0">
                <a:cs typeface="Alexandria" pitchFamily="2" charset="-78"/>
              </a:rPr>
              <a:t>ويقصد بمعايير الإدارة التعليمية</a:t>
            </a:r>
            <a:r>
              <a:rPr lang="ar-JO" sz="1600" b="1" dirty="0">
                <a:cs typeface="Alexandria" pitchFamily="2" charset="-78"/>
              </a:rPr>
              <a:t> أو القيادة التعليمية</a:t>
            </a:r>
            <a:r>
              <a:rPr lang="ar-SA" sz="1600" b="1" dirty="0">
                <a:cs typeface="Alexandria" pitchFamily="2" charset="-78"/>
              </a:rPr>
              <a:t> </a:t>
            </a:r>
            <a:r>
              <a:rPr lang="ar-SA" sz="1600" dirty="0">
                <a:cs typeface="Alexandria" pitchFamily="2" charset="-78"/>
              </a:rPr>
              <a:t>جميع المواصفات اللازمة للإدارة التعليمية الجيدة التي يمكن قبولها لضمان الجودة وقيادة الفاعلية والقدرة على المنافسة في الساحة التربوية العالمية. </a:t>
            </a:r>
            <a:endParaRPr lang="en-US" sz="1600" dirty="0"/>
          </a:p>
        </p:txBody>
      </p:sp>
      <p:sp>
        <p:nvSpPr>
          <p:cNvPr id="3" name="Rectangle 2">
            <a:extLst>
              <a:ext uri="{FF2B5EF4-FFF2-40B4-BE49-F238E27FC236}">
                <a16:creationId xmlns:a16="http://schemas.microsoft.com/office/drawing/2014/main" id="{BC1F6B6B-9074-8E2D-6F7A-35EA63D6E3D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98466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57BD0F87-A81F-BA07-C750-1BE45175BB6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8810F671-22F8-A10C-C7D4-5A2ED718D7B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172879"/>
            <a:ext cx="10306050" cy="342782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lnSpc>
                <a:spcPct val="150000"/>
              </a:lnSpc>
            </a:pPr>
            <a:r>
              <a:rPr lang="ar-SA" sz="1800" dirty="0">
                <a:latin typeface="Alexandria" pitchFamily="2" charset="-78"/>
                <a:cs typeface="Alexandria" pitchFamily="2" charset="-78"/>
              </a:rPr>
              <a:t>وتشتمل معايير القيادة التعليمية على ما يأتي:</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أولاً : معايير الكفايات المعرفية والشخصية والاجتماعية للإداريين التعليميين</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ثانياً : معايير التخطيط الإستراتيجي</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ثالثاً : معايير المسؤولية الاجتماعية</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رابعاً : معايير التنمية المهنية المستدامة</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خامساً : معايير البيئة التعليمية الآمنة</a:t>
            </a:r>
            <a:endParaRPr lang="en-US" sz="18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27864126-3FBE-C422-F7AF-7ED828CDA8F6}"/>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53423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F21A54B-7947-3DFA-A912-07AEAB4E101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9E5E686-4AA9-8F7D-84B8-9BD146B4220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041299"/>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en-US" sz="1600" b="1" dirty="0">
                <a:latin typeface="Alexandria" pitchFamily="2" charset="-78"/>
                <a:cs typeface="Alexandria" pitchFamily="2" charset="-78"/>
              </a:rPr>
              <a:t> </a:t>
            </a:r>
            <a:r>
              <a:rPr lang="ar-SA" sz="1600" b="1" dirty="0">
                <a:latin typeface="Alexandria" pitchFamily="2" charset="-78"/>
                <a:cs typeface="Alexandria" pitchFamily="2" charset="-78"/>
              </a:rPr>
              <a:t>أولاً : معايير الكفايات المعرفية والشخصية والاجتماعية للإداريين التعليميين :</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لضمان قيام القائمين على الإدارة التعليمية بأدوارهم المنوطة بهم، كان لا بد من امتلاكهم مجموعة من الكفايات الشخصية، والاجتماعية، والمعارف والمهارات التي تؤهلهم إلى </a:t>
            </a:r>
            <a:r>
              <a:rPr lang="en-US" sz="1600" dirty="0">
                <a:latin typeface="Alexandria" pitchFamily="2" charset="-78"/>
                <a:cs typeface="Alexandria" pitchFamily="2" charset="-78"/>
              </a:rPr>
              <a:t>Pedagogical, Personal</a:t>
            </a:r>
            <a:r>
              <a:rPr lang="ar-SA" sz="1600" dirty="0">
                <a:latin typeface="Alexandria" pitchFamily="2" charset="-78"/>
                <a:cs typeface="Alexandria" pitchFamily="2" charset="-78"/>
              </a:rPr>
              <a:t> &amp; </a:t>
            </a:r>
            <a:r>
              <a:rPr lang="en-US" sz="1600" dirty="0">
                <a:latin typeface="Alexandria" pitchFamily="2" charset="-78"/>
                <a:cs typeface="Alexandria" pitchFamily="2" charset="-78"/>
              </a:rPr>
              <a:t>Social Competences</a:t>
            </a:r>
            <a:r>
              <a:rPr lang="ar-SA" sz="1600" dirty="0">
                <a:latin typeface="Alexandria" pitchFamily="2" charset="-78"/>
                <a:cs typeface="Alexandria" pitchFamily="2" charset="-78"/>
              </a:rPr>
              <a:t> إنجاز وظائفهم بالمستوى المطلوب من الجودة.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وتشتمل معايير الكفايات الشخصية والاجتماعية للإداريين التعليميين على ما يأتي: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يلم بالمبادئ الأساسية والمعرفة المقبولة في مجال تخصصه الدراسي.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يلم بالسياسة التعليمية، وبالتشريعات التربوية المتعلقة بعمله، وبأنظمة الدولة بصفة عامة.</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JO" sz="1600" dirty="0">
                <a:latin typeface="Alexandria" pitchFamily="2" charset="-78"/>
                <a:cs typeface="Alexandria" pitchFamily="2" charset="-78"/>
              </a:rPr>
              <a:t>ر</a:t>
            </a:r>
            <a:r>
              <a:rPr lang="ar-SA" sz="1600" dirty="0">
                <a:latin typeface="Alexandria" pitchFamily="2" charset="-78"/>
                <a:cs typeface="Alexandria" pitchFamily="2" charset="-78"/>
              </a:rPr>
              <a:t>يادة العملية التعلمية التعليمية في المدارس</a:t>
            </a:r>
            <a:r>
              <a:rPr lang="ar-JO" sz="1600" dirty="0">
                <a:latin typeface="Alexandria" pitchFamily="2" charset="-78"/>
                <a:cs typeface="Alexandria" pitchFamily="2" charset="-78"/>
              </a:rPr>
              <a:t> والجامعات</a:t>
            </a:r>
            <a:r>
              <a:rPr lang="ar-SA" sz="1600" dirty="0">
                <a:latin typeface="Alexandria" pitchFamily="2" charset="-78"/>
                <a:cs typeface="Alexandria" pitchFamily="2" charset="-78"/>
              </a:rPr>
              <a:t> وتهيئة الظروف المواتية لإنجازها.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8DD18A7-564D-3B18-04C9-86C41FBBEA1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28264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19D9887-A55D-D743-67A4-BC4799CDA65C}"/>
              </a:ext>
            </a:extLst>
          </p:cNvPr>
          <p:cNvSpPr/>
          <p:nvPr/>
        </p:nvSpPr>
        <p:spPr>
          <a:xfrm>
            <a:off x="456892" y="999201"/>
            <a:ext cx="4128422" cy="529438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88D309D-BEE9-7669-DCB2-3A4CE3B7FDFB}"/>
              </a:ext>
            </a:extLst>
          </p:cNvPr>
          <p:cNvSpPr/>
          <p:nvPr/>
        </p:nvSpPr>
        <p:spPr>
          <a:xfrm>
            <a:off x="901053" y="1314450"/>
            <a:ext cx="11155680" cy="47000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01053" y="1314450"/>
            <a:ext cx="10967096" cy="393087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en-US" sz="1600" b="1" dirty="0">
                <a:latin typeface="Alexandria" pitchFamily="2" charset="-78"/>
                <a:cs typeface="Alexandria" pitchFamily="2" charset="-78"/>
              </a:rPr>
              <a:t> </a:t>
            </a:r>
            <a:r>
              <a:rPr lang="ar-SA" sz="1600" b="1" dirty="0">
                <a:latin typeface="Alexandria" pitchFamily="2" charset="-78"/>
                <a:cs typeface="Alexandria" pitchFamily="2" charset="-78"/>
              </a:rPr>
              <a:t>أولاً : معايير الكفايات المعرفية والشخصية والاجتماعية للإداريين التعليميين :</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يشارك في صناعة السياسات التربوية على مستوى الوزارة، ويقدم التغذية الراجعة الجهاز الوزارة بهدف تطوير هذه السياسات بصورة مستمرة.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يكون على معرفة بالمؤسسات والمنظمات التربوية في الدولة بهدف الإفادة منها لتحقيق سياسة التربية والتعليم، ويبني جسوراً وثيقة مع أفراد المجتمع ومؤسساته.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يتحلى بالثقة بالنفس وضبط السلوك بما ينسجم مع دوره القيادي وأعراف المجتمع.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يتعامل مع الآخرين بإيجابية ويتواصل معهم بثقة ويحترمهم ويقدر مشاعرهم.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يسعى للعمل الجماعي وينمي في مرؤوسيه روح الجماعة والتطوير الذاتي.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يسعى لتطوير قدراته ورفع مستوى كفاياته في مجال عمله.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يبني عمليات مؤسسية نحو تطوير إستراتيجيات العمل في مديرية التربية </a:t>
            </a:r>
            <a:r>
              <a:rPr lang="ar-JO" sz="1600" dirty="0">
                <a:latin typeface="Alexandria" pitchFamily="2" charset="-78"/>
                <a:cs typeface="Alexandria" pitchFamily="2" charset="-78"/>
              </a:rPr>
              <a:t>وال</a:t>
            </a:r>
            <a:r>
              <a:rPr lang="ar-SA" sz="1600" dirty="0">
                <a:latin typeface="Alexandria" pitchFamily="2" charset="-78"/>
                <a:cs typeface="Alexandria" pitchFamily="2" charset="-78"/>
              </a:rPr>
              <a:t>تعليم</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34212E92-7789-2B07-278A-78AFDADDE97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509407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ECF4532-3B0C-C216-07D9-B26B7D7D8C0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1CE6026-1527-6FBA-A6F9-481D035F39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62049" y="2453333"/>
            <a:ext cx="10573059" cy="31187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800" dirty="0">
                <a:latin typeface="Alexandria" pitchFamily="2" charset="-78"/>
                <a:cs typeface="Alexandria" pitchFamily="2" charset="-78"/>
              </a:rPr>
              <a:t>ثانياً : معايير التخطيط الإستراتيجي :</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 تتضمن معايير التخطيط الإستراتيجي </a:t>
            </a:r>
            <a:r>
              <a:rPr lang="en-US" sz="1800" dirty="0">
                <a:latin typeface="Alexandria" pitchFamily="2" charset="-78"/>
                <a:cs typeface="Alexandria" pitchFamily="2" charset="-78"/>
              </a:rPr>
              <a:t>Strategic Planning</a:t>
            </a:r>
            <a:r>
              <a:rPr lang="ar-SA" sz="1800" dirty="0">
                <a:latin typeface="Alexandria" pitchFamily="2" charset="-78"/>
                <a:cs typeface="Alexandria" pitchFamily="2" charset="-78"/>
              </a:rPr>
              <a:t> مجموعة عمليات اختيار أهداف المؤسسة التعليمية وتحديد السياسات والإستراتيجيات اللازمة لتحقيق الأهداف وتحديد الأساليب الضرورية لضمان تنفيذ السياسات والإستراتيجيات الموضوعة. </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ويتمثل التخطيط الإستراتيجي بعملية تخطيط طويلة المدى، التي تم إعدادها بصورة رسمية لتحقيق أهداف الإدارة التعليمية.</a:t>
            </a:r>
            <a:endParaRPr lang="en-US"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  </a:t>
            </a:r>
            <a:endParaRPr 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93A44022-42B5-CB7D-A680-A4A6CA3C1A9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67173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38559FE-E0BF-C5ED-4F65-13C2EA5DA59E}"/>
              </a:ext>
            </a:extLst>
          </p:cNvPr>
          <p:cNvSpPr/>
          <p:nvPr/>
        </p:nvSpPr>
        <p:spPr>
          <a:xfrm>
            <a:off x="399742" y="733425"/>
            <a:ext cx="4128422" cy="55601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BC75389-9B7A-06A4-D443-E2CE6F19183D}"/>
              </a:ext>
            </a:extLst>
          </p:cNvPr>
          <p:cNvSpPr/>
          <p:nvPr/>
        </p:nvSpPr>
        <p:spPr>
          <a:xfrm>
            <a:off x="843903" y="1078510"/>
            <a:ext cx="11155680" cy="4935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42047" y="1078510"/>
            <a:ext cx="10306050" cy="499521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600" dirty="0">
                <a:latin typeface="Alexandria" pitchFamily="2" charset="-78"/>
                <a:cs typeface="Alexandria" pitchFamily="2" charset="-78"/>
              </a:rPr>
              <a:t>وتشمل معايير التخطيط الإستراتيجي ما يأتي: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إعداد رؤية الإدارة التعليمية</a:t>
            </a:r>
            <a:r>
              <a:rPr lang="ar-JO" sz="1600" dirty="0">
                <a:latin typeface="Alexandria" pitchFamily="2" charset="-78"/>
                <a:cs typeface="Alexandria" pitchFamily="2" charset="-78"/>
              </a:rPr>
              <a:t> والقيادة</a:t>
            </a:r>
            <a:r>
              <a:rPr lang="ar-SA" sz="1600" dirty="0">
                <a:latin typeface="Alexandria" pitchFamily="2" charset="-78"/>
                <a:cs typeface="Alexandria" pitchFamily="2" charset="-78"/>
              </a:rPr>
              <a:t> ورسالتها بالتعاون مع مديري </a:t>
            </a:r>
            <a:r>
              <a:rPr lang="ar-JO" sz="1600" dirty="0">
                <a:latin typeface="Alexandria" pitchFamily="2" charset="-78"/>
                <a:cs typeface="Alexandria" pitchFamily="2" charset="-78"/>
              </a:rPr>
              <a:t>المؤسسات التعليمية</a:t>
            </a:r>
            <a:r>
              <a:rPr lang="ar-SA" sz="1600" dirty="0">
                <a:latin typeface="Alexandria" pitchFamily="2" charset="-78"/>
                <a:cs typeface="Alexandria" pitchFamily="2" charset="-78"/>
              </a:rPr>
              <a:t> والمجتمع المحلي.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إعداد خطة إستراتيجية واضحة وقابلة للتنفيذ، ومنبثقة من رؤية الوزارة ورسالتها.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إعداد الخطط الإجرائية وتحديثها باستمرار.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تنفيذ الخطة الإستراتيجية ضمن جدولها الزمني والمرونة المقبولة.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توظيف التشريعات التربوية المعمول بها لتحقيق أهداف الخطة الإستراتيجية.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تقويم رؤية الوزارة ورسالتها بالتعاون مع الإدارات التعليمية والمجتمع المحلي والجهات ذات العلاقة.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الإفادة من المستجدات التربوية المحلية والعالمية وتوظيفها بما لا يتعارض مع ثقافة المجتمع.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تبني شعارات ونشاطات تجسد رؤية الوزارة ورسالتها. التعامل مع عمليات التغيير بكفاءة وفاعلية.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إظهار إنجازات المؤسسة التربوية بوضوح ومصداقية وشفافية عبر وسائل الإعلام المختلفة.</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3B31704A-ED46-0A84-4E75-DAA9B3ECB80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1663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C2F6C59-54C7-F8B3-0716-DB54A186CB4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B6A3216-0C7D-5561-16F1-7F0174047BD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21080" y="2038445"/>
            <a:ext cx="10715626" cy="397604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dirty="0">
                <a:latin typeface="Alexandria" pitchFamily="2" charset="-78"/>
                <a:cs typeface="Alexandria" pitchFamily="2" charset="-78"/>
              </a:rPr>
              <a:t>ثالثاً : معايير المسؤولية الاجتماعية :</a:t>
            </a:r>
            <a:endParaRPr lang="en-US"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تشكل ال</a:t>
            </a:r>
            <a:r>
              <a:rPr lang="ar-JO" sz="1800" dirty="0">
                <a:latin typeface="Alexandria" pitchFamily="2" charset="-78"/>
                <a:cs typeface="Alexandria" pitchFamily="2" charset="-78"/>
              </a:rPr>
              <a:t>قيادة والإدارة</a:t>
            </a:r>
            <a:r>
              <a:rPr lang="ar-SA" sz="1800" dirty="0">
                <a:latin typeface="Alexandria" pitchFamily="2" charset="-78"/>
                <a:cs typeface="Alexandria" pitchFamily="2" charset="-78"/>
              </a:rPr>
              <a:t> التربوية الأداة الرئيسية لتنمية المجتمعات، من خلال تقديم تعليم عالي النوعية، وتشكيل سلوكات الطلبة، وغرس الاتجاهات الإيجابية فيهم. إنها أداة المجتمعات للتصدي للجهل والتخلف، وهي الضمان الوحيد لاستغلال الإمكانات المتاحة للحصول على أفضل النتائج التربوية. وعليه، فإن الإدارة التعليمية</a:t>
            </a:r>
            <a:r>
              <a:rPr lang="ar-JO" sz="1800" dirty="0">
                <a:latin typeface="Alexandria" pitchFamily="2" charset="-78"/>
                <a:cs typeface="Alexandria" pitchFamily="2" charset="-78"/>
              </a:rPr>
              <a:t> والقيادة</a:t>
            </a:r>
            <a:r>
              <a:rPr lang="ar-SA" sz="1800" dirty="0">
                <a:latin typeface="Alexandria" pitchFamily="2" charset="-78"/>
                <a:cs typeface="Alexandria" pitchFamily="2" charset="-78"/>
              </a:rPr>
              <a:t> تهتم بدراسة المجتمع، والبحث في مشكلاته، وتقديم أفضل الحلول لمواجهة تلك المشكلات الاجتماعية وغيرها. وهذه هي المسؤولية الاجتماعية </a:t>
            </a:r>
            <a:r>
              <a:rPr lang="en-US" sz="1800" dirty="0">
                <a:latin typeface="Alexandria" pitchFamily="2" charset="-78"/>
                <a:cs typeface="Alexandria" pitchFamily="2" charset="-78"/>
              </a:rPr>
              <a:t>Social Responsibility</a:t>
            </a:r>
            <a:r>
              <a:rPr lang="ar-SA" sz="1800" dirty="0">
                <a:latin typeface="Alexandria" pitchFamily="2" charset="-78"/>
                <a:cs typeface="Alexandria" pitchFamily="2" charset="-78"/>
              </a:rPr>
              <a:t> الملقاة على عاتق النظام التربوي بشكل عام، وعلى أداته الرئيسة، وهي الإدارة التعليمية بشكل خاص.</a:t>
            </a:r>
            <a:endParaRPr 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9C85C6AB-EC1F-D895-63AB-863A08BA2BD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02333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66CD089-BF92-B508-BC48-3335C7F076F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A690547-7281-6ACD-AC46-63BB9B8B25C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339033"/>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dirty="0">
                <a:latin typeface="Alexandria" pitchFamily="2" charset="-78"/>
                <a:cs typeface="Alexandria" pitchFamily="2" charset="-78"/>
              </a:rPr>
              <a:t>ومن هنا فإن معايير المسؤولية الاجتماعية للإدارة التعليمية </a:t>
            </a:r>
            <a:r>
              <a:rPr lang="ar-JO" sz="1800" dirty="0">
                <a:latin typeface="Alexandria" pitchFamily="2" charset="-78"/>
                <a:cs typeface="Alexandria" pitchFamily="2" charset="-78"/>
              </a:rPr>
              <a:t>والقيادة </a:t>
            </a:r>
            <a:r>
              <a:rPr lang="ar-SA" sz="1800" dirty="0">
                <a:latin typeface="Alexandria" pitchFamily="2" charset="-78"/>
                <a:cs typeface="Alexandria" pitchFamily="2" charset="-78"/>
              </a:rPr>
              <a:t>تتمثل في الآتي:</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تعريف المجتمع المحلي برؤية المؤسسة التربوية ورسالتها بالوسائل المتاحة وبصورة مناسبة.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تحديد حاجات المجتمع المحلي من خلال تصميم الأدوات الخاصة بذلك.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تلبية حاجات المجتمع المحلي حسب الأولويات.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التواصل مع وسائل الإعلام المختلفة في سبيل تحقيق رؤية الإدارة</a:t>
            </a:r>
            <a:r>
              <a:rPr lang="ar-JO" sz="1800" dirty="0">
                <a:latin typeface="Alexandria" pitchFamily="2" charset="-78"/>
                <a:cs typeface="Alexandria" pitchFamily="2" charset="-78"/>
              </a:rPr>
              <a:t> والقيادة</a:t>
            </a:r>
            <a:r>
              <a:rPr lang="ar-SA" sz="1800" dirty="0">
                <a:latin typeface="Alexandria" pitchFamily="2" charset="-78"/>
                <a:cs typeface="Alexandria" pitchFamily="2" charset="-78"/>
              </a:rPr>
              <a:t> التعليمية ورسالتها.</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 تفعيل شعار نحو بيئة م</a:t>
            </a:r>
            <a:r>
              <a:rPr lang="ar-JO" sz="1800" dirty="0">
                <a:latin typeface="Alexandria" pitchFamily="2" charset="-78"/>
                <a:cs typeface="Alexandria" pitchFamily="2" charset="-78"/>
              </a:rPr>
              <a:t>ؤسسية</a:t>
            </a:r>
            <a:r>
              <a:rPr lang="ar-SA" sz="1800" dirty="0">
                <a:latin typeface="Alexandria" pitchFamily="2" charset="-78"/>
                <a:cs typeface="Alexandria" pitchFamily="2" charset="-78"/>
              </a:rPr>
              <a:t> آمنة في الإدارة</a:t>
            </a:r>
            <a:r>
              <a:rPr lang="ar-JO" sz="1800" dirty="0">
                <a:latin typeface="Alexandria" pitchFamily="2" charset="-78"/>
                <a:cs typeface="Alexandria" pitchFamily="2" charset="-78"/>
              </a:rPr>
              <a:t> والقيادة</a:t>
            </a:r>
            <a:r>
              <a:rPr lang="ar-SA" sz="1800" dirty="0">
                <a:latin typeface="Alexandria" pitchFamily="2" charset="-78"/>
                <a:cs typeface="Alexandria" pitchFamily="2" charset="-78"/>
              </a:rPr>
              <a:t> التعليمية. </a:t>
            </a:r>
            <a:endParaRPr 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E2DF8A3D-035F-1B26-D372-D5ACBF91B53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25240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7ED4756-5045-920B-AF32-D7F400231E6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662D937-B01C-0072-3868-020AC245497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224733"/>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تفعيل الميثاق الأخلاقي في الإدارة التعليمية.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التحقق من مدى رضا المجتمع المحلي عن الخدمات التي تقدمها المؤسسة التربوية له.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بناء قنوات اتصال مبتكرة وجذابة مع الجهات الحكومية ومؤسسات القطاع الخاص الموجودة في المجتمع. </a:t>
            </a:r>
            <a:endParaRPr lang="en-US" sz="18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800" dirty="0">
                <a:latin typeface="Alexandria" pitchFamily="2" charset="-78"/>
                <a:cs typeface="Alexandria" pitchFamily="2" charset="-78"/>
              </a:rPr>
              <a:t>حث المجتمع على تقديم التغذية الراجعة لنشاطات الإدارة التعليمية وفعالياتها على جميع المستويات، وبهدف تحسين الخدمات التربوية المقدمة للطلاب وتطويرها.</a:t>
            </a:r>
            <a:endParaRPr lang="en-US" sz="1800" dirty="0">
              <a:latin typeface="Alexandria" pitchFamily="2" charset="-78"/>
              <a:cs typeface="Alexandria" pitchFamily="2" charset="-78"/>
            </a:endParaRPr>
          </a:p>
          <a:p>
            <a:pPr algn="just" rtl="1">
              <a:lnSpc>
                <a:spcPct val="150000"/>
              </a:lnSpc>
            </a:pPr>
            <a:endParaRPr lang="en-US"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6C7C4031-FF88-5C0E-BE58-43391909D420}"/>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625227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025613C-DD42-4139-6DB5-9D3D4D21E13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7CD5ACD-0558-DD38-1BD3-BE26D9144ED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405708"/>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lnSpc>
                <a:spcPct val="150000"/>
              </a:lnSpc>
            </a:pPr>
            <a:r>
              <a:rPr lang="ar-SA" sz="1800" dirty="0">
                <a:latin typeface="Alexandria" pitchFamily="2" charset="-78"/>
                <a:cs typeface="Alexandria" pitchFamily="2" charset="-78"/>
              </a:rPr>
              <a:t>رابعاً : معايير التنمية المهنية المستدامة :</a:t>
            </a:r>
            <a:endParaRPr lang="en-US" sz="1800" dirty="0">
              <a:latin typeface="Alexandria" pitchFamily="2" charset="-78"/>
              <a:cs typeface="Alexandria" pitchFamily="2" charset="-78"/>
            </a:endParaRPr>
          </a:p>
          <a:p>
            <a:pPr rtl="1">
              <a:lnSpc>
                <a:spcPct val="150000"/>
              </a:lnSpc>
            </a:pPr>
            <a:r>
              <a:rPr lang="ar-SA" sz="1800" dirty="0">
                <a:latin typeface="Alexandria" pitchFamily="2" charset="-78"/>
                <a:cs typeface="Alexandria" pitchFamily="2" charset="-78"/>
              </a:rPr>
              <a:t> </a:t>
            </a:r>
            <a:endParaRPr lang="en-US" sz="1800" dirty="0">
              <a:latin typeface="Alexandria" pitchFamily="2" charset="-78"/>
              <a:cs typeface="Alexandria" pitchFamily="2" charset="-78"/>
            </a:endParaRPr>
          </a:p>
          <a:p>
            <a:pPr rtl="1">
              <a:lnSpc>
                <a:spcPct val="150000"/>
              </a:lnSpc>
            </a:pPr>
            <a:r>
              <a:rPr lang="ar-SA" sz="1800" dirty="0">
                <a:latin typeface="Alexandria" pitchFamily="2" charset="-78"/>
                <a:cs typeface="Alexandria" pitchFamily="2" charset="-78"/>
              </a:rPr>
              <a:t>معلوم أن العلوم الإدارية والتربوية في تطور مستمر. ولذا، فقد بات على ال</a:t>
            </a:r>
            <a:r>
              <a:rPr lang="ar-JO" sz="1800" dirty="0">
                <a:latin typeface="Alexandria" pitchFamily="2" charset="-78"/>
                <a:cs typeface="Alexandria" pitchFamily="2" charset="-78"/>
              </a:rPr>
              <a:t>قيادي</a:t>
            </a:r>
            <a:r>
              <a:rPr lang="ar-SA" sz="1800" dirty="0">
                <a:latin typeface="Alexandria" pitchFamily="2" charset="-78"/>
                <a:cs typeface="Alexandria" pitchFamily="2" charset="-78"/>
              </a:rPr>
              <a:t> التربوي السعي الدؤوب إلى تطوير مهاراته باستمرار، والعمل على تطوير مهارات العاملين معه من أجل تحقيق أفضل مستوى من الأداء. إن الانخراط في برامج التنمية المهنية، وغرس روح التعلم الذاتي لدى العاملين في الإدارة التعليمية، من مسؤوليات القيادة التربوية في المستوى الإداري الذي تمثله. </a:t>
            </a:r>
            <a:endParaRPr lang="en-US" sz="1800" dirty="0">
              <a:latin typeface="Alexandria" pitchFamily="2" charset="-78"/>
              <a:cs typeface="Alexandria" pitchFamily="2" charset="-78"/>
            </a:endParaRPr>
          </a:p>
          <a:p>
            <a:pPr algn="just" rtl="1">
              <a:lnSpc>
                <a:spcPct val="150000"/>
              </a:lnSpc>
            </a:pPr>
            <a:endParaRPr lang="en-US" sz="1800" dirty="0">
              <a:latin typeface="Alexandria" pitchFamily="2" charset="-78"/>
              <a:cs typeface="Alexandria" pitchFamily="2" charset="-78"/>
            </a:endParaRPr>
          </a:p>
          <a:p>
            <a:pPr algn="just" rtl="1">
              <a:lnSpc>
                <a:spcPct val="150000"/>
              </a:lnSpc>
            </a:pPr>
            <a:endParaRPr lang="ar-JO" sz="1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EB89EE7B-45DE-D755-2A78-2ECBC3727986}"/>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52864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7CB4602-F53C-5348-478E-FAFA6A262DF3}"/>
              </a:ext>
            </a:extLst>
          </p:cNvPr>
          <p:cNvSpPr/>
          <p:nvPr/>
        </p:nvSpPr>
        <p:spPr>
          <a:xfrm>
            <a:off x="399742" y="733425"/>
            <a:ext cx="4128422" cy="55601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226BB90-41A8-5FF8-FAF2-3A266E7D575F}"/>
              </a:ext>
            </a:extLst>
          </p:cNvPr>
          <p:cNvSpPr/>
          <p:nvPr/>
        </p:nvSpPr>
        <p:spPr>
          <a:xfrm>
            <a:off x="843903" y="1078510"/>
            <a:ext cx="11155680" cy="4935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sp>
        <p:nvSpPr>
          <p:cNvPr id="2" name="TextBox 1">
            <a:extLst>
              <a:ext uri="{FF2B5EF4-FFF2-40B4-BE49-F238E27FC236}">
                <a16:creationId xmlns:a16="http://schemas.microsoft.com/office/drawing/2014/main" id="{3482F7D0-8B6B-43EA-A45A-5B8DB64F05B2}"/>
              </a:ext>
            </a:extLst>
          </p:cNvPr>
          <p:cNvSpPr txBox="1"/>
          <p:nvPr/>
        </p:nvSpPr>
        <p:spPr>
          <a:xfrm>
            <a:off x="1225385" y="1112398"/>
            <a:ext cx="10429875" cy="5139420"/>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ومن هنا، فإن معايير التنمية المهنية المستدامة تتمثل في الآتية: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تحديد الاحتياجات التدريبية للعاملين في الإدارة التعليمية.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 تفويض الصلاحيات المنصوص عليها في الوصف الوظيفي للعاملين في الإدارة التعليمية، وانتهاج مبدأ التمكين الوظيفي للمعلم التمكين الوظيفي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 غرس الوعي لدى العاملين في الإدارة التعليمية برؤية الإدارة التعليمية ورسالتها والأدوار المتعلقة بهما.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تشجيع العاملين في الإدارة التعليمية على امتلاك مهارة التعامل مع مصادر المعرفة بكفاءة.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توفير برامج تدريبية لتلبية احتياجات العاملين في الإدارة التعليمية.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الاستثمار الأمثل للموارد البشرية المتاحة.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تقويم أداء العاملين في الإدارة التعليمية بدقة وموضوعية وشفافية وعدالة.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تعزيز الكفاءات المتميزة في الإدارة التعليمية وتحفيزها.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انتهاج سياسة المحافظة على الكفاءات المتميزة في الإدارة التعليمية.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استخدام أساليب وسياسات إدارية في الحوار ومناقشة العاملين.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تطوير أساليب الاتصال ما بين الأقسام لضمان سرعة العمل وجودته.</a:t>
            </a:r>
            <a:endParaRPr lang="en-US" sz="1600" dirty="0">
              <a:latin typeface="Alexandria" pitchFamily="2" charset="-78"/>
              <a:cs typeface="Alexandria" pitchFamily="2" charset="-78"/>
            </a:endParaRPr>
          </a:p>
          <a:p>
            <a:pPr>
              <a:lnSpc>
                <a:spcPct val="150000"/>
              </a:lnSpc>
            </a:pPr>
            <a:endParaRPr lang="en-US" sz="12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FD0E94EB-9D37-3268-38A2-1DB261DABE4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83224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DF2AE3B0-6C0F-9754-9FC3-47FE19E6144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5CA2E7E3-8B64-79F0-03D8-912156EE0BE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sp>
        <p:nvSpPr>
          <p:cNvPr id="2" name="TextBox 1">
            <a:extLst>
              <a:ext uri="{FF2B5EF4-FFF2-40B4-BE49-F238E27FC236}">
                <a16:creationId xmlns:a16="http://schemas.microsoft.com/office/drawing/2014/main" id="{3482F7D0-8B6B-43EA-A45A-5B8DB64F05B2}"/>
              </a:ext>
            </a:extLst>
          </p:cNvPr>
          <p:cNvSpPr txBox="1"/>
          <p:nvPr/>
        </p:nvSpPr>
        <p:spPr>
          <a:xfrm>
            <a:off x="881062" y="2324338"/>
            <a:ext cx="11039478" cy="3287503"/>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خامساً : معايير البيئة التعليمية الآمنة : </a:t>
            </a:r>
            <a:r>
              <a:rPr lang="en-US" b="1" dirty="0">
                <a:latin typeface="Alexandria" pitchFamily="2" charset="-78"/>
                <a:cs typeface="Alexandria" pitchFamily="2" charset="-78"/>
              </a:rPr>
              <a:t>Safe Educational Environment </a:t>
            </a:r>
          </a:p>
          <a:p>
            <a:pPr algn="r" rtl="1">
              <a:lnSpc>
                <a:spcPct val="150000"/>
              </a:lnSpc>
            </a:pPr>
            <a:r>
              <a:rPr lang="ar-SA" dirty="0">
                <a:latin typeface="Alexandria" pitchFamily="2" charset="-78"/>
                <a:cs typeface="Alexandria" pitchFamily="2" charset="-78"/>
              </a:rPr>
              <a:t>يقصد بالبيئة التعليمية الآمنة الظروف المناسبة والآمنة التي يتعلم فيها التلاميذ. أما معايير البيئة التعليمية الآمنة فهي مجموعة الإجراءات التي يتعين على الإدارة التعليمية القيام بها بهدف توفير أجواء من الأمن والأمان للعاملين، وحمايتهم من العنف والإساءة. </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وتشتمل هذه الإجراءات على تطوير قواعد السلوك، ومراجعة تعليمات الانضباط الطلابي ومدونة السلوك، وتطوير الميثاق الأخلاقي، وإيجاد بيئات آمنة، تعمل على تخريج أجيال منتمية لقيمها وعاداتها، متسلحة بالتقنيات التربوية الحديثة. </a:t>
            </a:r>
            <a:endParaRPr lang="en-US" dirty="0">
              <a:latin typeface="Alexandria" pitchFamily="2" charset="-78"/>
              <a:cs typeface="Alexandria" pitchFamily="2" charset="-78"/>
            </a:endParaRPr>
          </a:p>
          <a:p>
            <a:pPr algn="r">
              <a:lnSpc>
                <a:spcPct val="150000"/>
              </a:lnSpc>
            </a:pPr>
            <a:endParaRPr lang="en-US" sz="14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1D28AF2-EC1C-3DC4-BB38-8A8ADB9F1875}"/>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60133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F8E858D-6EDE-26FC-ECDA-B11E97A1E65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A61D5AF-5347-C56F-62AC-28DEC5DB1B1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32027" y="2189238"/>
            <a:ext cx="10603081"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وعليه فإن معايير الإدارة التعليمية في مجال توفير البيئة التعليمية الآمنة للعاملين وللطلبة تتمثل في النقاط الآتية: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ثقافة تنظيمية قوية ومناخ تنظيمي ملائم.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رفع مستوى الصحة النفسية والجسمية للعاملين.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تكريس معايير الاحترام والتقدير والعدالة لجميع العاملين.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تطوير بيئة عمل داعمة وآمنة وودية. </a:t>
            </a:r>
            <a:endParaRPr lang="ar-JO"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الاهتمام بتحقيق الحاجات الشخصية والوظيفية للعاملين.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الاهتمام بالمشكلات الشخصية للعاملين ومحاولة تقديم العون لهم.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أنشطة </a:t>
            </a:r>
            <a:r>
              <a:rPr lang="ar-JO" sz="1600" dirty="0">
                <a:latin typeface="Alexandria" pitchFamily="2" charset="-78"/>
                <a:cs typeface="Alexandria" pitchFamily="2" charset="-78"/>
              </a:rPr>
              <a:t>داخل المؤسسات التعليمية</a:t>
            </a:r>
            <a:r>
              <a:rPr lang="ar-SA" sz="1600" dirty="0">
                <a:latin typeface="Alexandria" pitchFamily="2" charset="-78"/>
                <a:cs typeface="Alexandria" pitchFamily="2" charset="-78"/>
              </a:rPr>
              <a:t> مناسبة ومتنوعة للطلبة</a:t>
            </a:r>
            <a:r>
              <a:rPr lang="ar-JO" sz="1600" dirty="0">
                <a:latin typeface="Alexandria" pitchFamily="2" charset="-78"/>
                <a:cs typeface="Alexandria" pitchFamily="2" charset="-78"/>
              </a:rPr>
              <a:t> وللعاملين</a:t>
            </a:r>
            <a:r>
              <a:rPr lang="ar-SA" sz="1600" dirty="0">
                <a:latin typeface="Alexandria" pitchFamily="2" charset="-78"/>
                <a:cs typeface="Alexandria" pitchFamily="2" charset="-78"/>
              </a:rPr>
              <a:t> لتنمية جوانب شخصياتهم.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حث جميع الطلبة </a:t>
            </a:r>
            <a:r>
              <a:rPr lang="ar-JO" sz="1600" dirty="0">
                <a:latin typeface="Alexandria" pitchFamily="2" charset="-78"/>
                <a:cs typeface="Alexandria" pitchFamily="2" charset="-78"/>
              </a:rPr>
              <a:t>والعاملين </a:t>
            </a:r>
            <a:r>
              <a:rPr lang="ar-SA" sz="1600" dirty="0">
                <a:latin typeface="Alexandria" pitchFamily="2" charset="-78"/>
                <a:cs typeface="Alexandria" pitchFamily="2" charset="-78"/>
              </a:rPr>
              <a:t>على المشاركة في الأنشطة ودراسة الحالات المستنكفة.</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9F52F6A-9D43-BF5C-4CC9-F97C9663B930}"/>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09267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50D2B-A5E3-A7DF-E56F-9DABAEF547EA}"/>
            </a:ext>
          </a:extLst>
        </p:cNvPr>
        <p:cNvGrpSpPr/>
        <p:nvPr/>
      </p:nvGrpSpPr>
      <p:grpSpPr>
        <a:xfrm>
          <a:off x="0" y="0"/>
          <a:ext cx="0" cy="0"/>
          <a:chOff x="0" y="0"/>
          <a:chExt cx="0" cy="0"/>
        </a:xfrm>
      </p:grpSpPr>
      <p:sp>
        <p:nvSpPr>
          <p:cNvPr id="2" name="Google Shape;177;p7">
            <a:extLst>
              <a:ext uri="{FF2B5EF4-FFF2-40B4-BE49-F238E27FC236}">
                <a16:creationId xmlns:a16="http://schemas.microsoft.com/office/drawing/2014/main" id="{78B5FDEF-9B67-F5FB-A22E-47DF2B79702A}"/>
              </a:ext>
            </a:extLst>
          </p:cNvPr>
          <p:cNvSpPr/>
          <p:nvPr/>
        </p:nvSpPr>
        <p:spPr>
          <a:xfrm>
            <a:off x="456892" y="843513"/>
            <a:ext cx="4413491" cy="582679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JO" b="1" dirty="0"/>
              <a:t>4</a:t>
            </a:r>
            <a:r>
              <a:rPr lang="ar-JO" b="1" dirty="0">
                <a:latin typeface="Alexandria" pitchFamily="2" charset="-78"/>
                <a:cs typeface="Alexandria" pitchFamily="2" charset="-78"/>
              </a:rPr>
              <a:t>. إدارة الموارد بكفاءة</a:t>
            </a:r>
          </a:p>
          <a:p>
            <a:pPr algn="r" rtl="1"/>
            <a:r>
              <a:rPr lang="ar-JO" dirty="0">
                <a:latin typeface="Alexandria" pitchFamily="2" charset="-78"/>
                <a:cs typeface="Alexandria" pitchFamily="2" charset="-78"/>
              </a:rPr>
              <a:t>يساعد في:</a:t>
            </a:r>
          </a:p>
          <a:p>
            <a:pPr algn="r" rtl="1"/>
            <a:r>
              <a:rPr lang="ar-JO" dirty="0">
                <a:latin typeface="Alexandria" pitchFamily="2" charset="-78"/>
                <a:cs typeface="Alexandria" pitchFamily="2" charset="-78"/>
              </a:rPr>
              <a:t>توزيع الحصص والموارد بشكل ذكي. </a:t>
            </a:r>
          </a:p>
          <a:p>
            <a:pPr algn="r" rtl="1"/>
            <a:r>
              <a:rPr lang="ar-JO" dirty="0">
                <a:latin typeface="Alexandria" pitchFamily="2" charset="-78"/>
                <a:cs typeface="Alexandria" pitchFamily="2" charset="-78"/>
              </a:rPr>
              <a:t>تقليل الهدر في الوقت والجهد. </a:t>
            </a:r>
          </a:p>
          <a:p>
            <a:pPr algn="r" rtl="1"/>
            <a:r>
              <a:rPr lang="ar-JO" dirty="0">
                <a:latin typeface="Alexandria" pitchFamily="2" charset="-78"/>
                <a:cs typeface="Alexandria" pitchFamily="2" charset="-78"/>
              </a:rPr>
              <a:t>تحسين التخطيط المؤسسي. </a:t>
            </a:r>
          </a:p>
          <a:p>
            <a:pPr algn="r" rtl="1"/>
            <a:r>
              <a:rPr lang="ar-JO" b="1" dirty="0">
                <a:latin typeface="Alexandria" pitchFamily="2" charset="-78"/>
                <a:cs typeface="Alexandria" pitchFamily="2" charset="-78"/>
              </a:rPr>
              <a:t>5. التنبؤ بالمشكلات التربوية</a:t>
            </a:r>
          </a:p>
          <a:p>
            <a:pPr algn="r" rtl="1"/>
            <a:r>
              <a:rPr lang="ar-JO" dirty="0">
                <a:latin typeface="Alexandria" pitchFamily="2" charset="-78"/>
                <a:cs typeface="Alexandria" pitchFamily="2" charset="-78"/>
              </a:rPr>
              <a:t>مثل:</a:t>
            </a:r>
          </a:p>
          <a:p>
            <a:pPr algn="r" rtl="1"/>
            <a:r>
              <a:rPr lang="ar-JO" dirty="0">
                <a:latin typeface="Alexandria" pitchFamily="2" charset="-78"/>
                <a:cs typeface="Alexandria" pitchFamily="2" charset="-78"/>
              </a:rPr>
              <a:t>التسرب المدرسي. </a:t>
            </a:r>
          </a:p>
          <a:p>
            <a:pPr algn="r" rtl="1"/>
            <a:r>
              <a:rPr lang="ar-JO" dirty="0">
                <a:latin typeface="Alexandria" pitchFamily="2" charset="-78"/>
                <a:cs typeface="Alexandria" pitchFamily="2" charset="-78"/>
              </a:rPr>
              <a:t>ضعف التحصيل. </a:t>
            </a:r>
          </a:p>
          <a:p>
            <a:pPr algn="r" rtl="1"/>
            <a:r>
              <a:rPr lang="ar-JO" dirty="0">
                <a:latin typeface="Alexandria" pitchFamily="2" charset="-78"/>
                <a:cs typeface="Alexandria" pitchFamily="2" charset="-78"/>
              </a:rPr>
              <a:t>المشكلات السلوكية.</a:t>
            </a:r>
          </a:p>
        </p:txBody>
      </p:sp>
      <p:sp>
        <p:nvSpPr>
          <p:cNvPr id="5" name="Google Shape;178;p7">
            <a:extLst>
              <a:ext uri="{FF2B5EF4-FFF2-40B4-BE49-F238E27FC236}">
                <a16:creationId xmlns:a16="http://schemas.microsoft.com/office/drawing/2014/main" id="{B8442D2B-CA17-1DFC-2908-4390659C3B2C}"/>
              </a:ext>
            </a:extLst>
          </p:cNvPr>
          <p:cNvSpPr/>
          <p:nvPr/>
        </p:nvSpPr>
        <p:spPr>
          <a:xfrm>
            <a:off x="5072515" y="1010653"/>
            <a:ext cx="6984218" cy="56596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JO" dirty="0">
                <a:latin typeface="Alexandria" pitchFamily="2" charset="-78"/>
                <a:cs typeface="Alexandria" pitchFamily="2" charset="-78"/>
              </a:rPr>
              <a:t>أصبح الذكاء الاصطناعي أداة محورية في يد القائد التربوي، حيث يساهم في:</a:t>
            </a:r>
          </a:p>
          <a:p>
            <a:pPr algn="r" rtl="1"/>
            <a:r>
              <a:rPr lang="ar-JO" b="1" dirty="0">
                <a:latin typeface="Alexandria" pitchFamily="2" charset="-78"/>
                <a:cs typeface="Alexandria" pitchFamily="2" charset="-78"/>
              </a:rPr>
              <a:t>1. دعم اتخاذ القرار</a:t>
            </a:r>
          </a:p>
          <a:p>
            <a:pPr algn="r" rtl="1"/>
            <a:r>
              <a:rPr lang="ar-JO" dirty="0">
                <a:latin typeface="Alexandria" pitchFamily="2" charset="-78"/>
                <a:cs typeface="Alexandria" pitchFamily="2" charset="-78"/>
              </a:rPr>
              <a:t>من خلال تحليل البيانات الضخمة (</a:t>
            </a:r>
            <a:r>
              <a:rPr lang="en-GB" dirty="0">
                <a:latin typeface="Alexandria" pitchFamily="2" charset="-78"/>
                <a:cs typeface="Alexandria" pitchFamily="2" charset="-78"/>
              </a:rPr>
              <a:t>Big Data)، </a:t>
            </a:r>
            <a:r>
              <a:rPr lang="ar-JO" dirty="0">
                <a:latin typeface="Alexandria" pitchFamily="2" charset="-78"/>
                <a:cs typeface="Alexandria" pitchFamily="2" charset="-78"/>
              </a:rPr>
              <a:t>يمكن للأنظمة الذكية:</a:t>
            </a:r>
          </a:p>
          <a:p>
            <a:pPr algn="r" rtl="1"/>
            <a:r>
              <a:rPr lang="ar-JO" dirty="0">
                <a:latin typeface="Alexandria" pitchFamily="2" charset="-78"/>
                <a:cs typeface="Alexandria" pitchFamily="2" charset="-78"/>
              </a:rPr>
              <a:t>التنبؤ بمستوى تحصيل الطلبة. </a:t>
            </a:r>
          </a:p>
          <a:p>
            <a:pPr algn="r" rtl="1"/>
            <a:r>
              <a:rPr lang="ar-JO" dirty="0">
                <a:latin typeface="Alexandria" pitchFamily="2" charset="-78"/>
                <a:cs typeface="Alexandria" pitchFamily="2" charset="-78"/>
              </a:rPr>
              <a:t>تحديد نقاط الضعف في العملية التعليمية. </a:t>
            </a:r>
          </a:p>
          <a:p>
            <a:pPr algn="r" rtl="1"/>
            <a:r>
              <a:rPr lang="ar-JO" dirty="0">
                <a:latin typeface="Alexandria" pitchFamily="2" charset="-78"/>
                <a:cs typeface="Alexandria" pitchFamily="2" charset="-78"/>
              </a:rPr>
              <a:t>اقتراح حلول مبنية على بيانات دقيقة. </a:t>
            </a:r>
          </a:p>
          <a:p>
            <a:pPr algn="r" rtl="1"/>
            <a:r>
              <a:rPr lang="ar-JO" b="1" dirty="0">
                <a:latin typeface="Alexandria" pitchFamily="2" charset="-78"/>
                <a:cs typeface="Alexandria" pitchFamily="2" charset="-78"/>
              </a:rPr>
              <a:t>2. تحسين جودة التعليم</a:t>
            </a:r>
          </a:p>
          <a:p>
            <a:pPr algn="r" rtl="1"/>
            <a:r>
              <a:rPr lang="ar-JO" dirty="0">
                <a:latin typeface="Alexandria" pitchFamily="2" charset="-78"/>
                <a:cs typeface="Alexandria" pitchFamily="2" charset="-78"/>
              </a:rPr>
              <a:t>يساعد الذكاء الاصطناعي في:</a:t>
            </a:r>
          </a:p>
          <a:p>
            <a:pPr algn="r" rtl="1"/>
            <a:r>
              <a:rPr lang="ar-JO" dirty="0">
                <a:latin typeface="Alexandria" pitchFamily="2" charset="-78"/>
                <a:cs typeface="Alexandria" pitchFamily="2" charset="-78"/>
              </a:rPr>
              <a:t>تصميم </a:t>
            </a:r>
            <a:r>
              <a:rPr lang="ar-JO" b="1" dirty="0">
                <a:latin typeface="Alexandria" pitchFamily="2" charset="-78"/>
                <a:cs typeface="Alexandria" pitchFamily="2" charset="-78"/>
              </a:rPr>
              <a:t>تعلم مخصص (</a:t>
            </a:r>
            <a:r>
              <a:rPr lang="en-GB" b="1" dirty="0">
                <a:latin typeface="Alexandria" pitchFamily="2" charset="-78"/>
                <a:cs typeface="Alexandria" pitchFamily="2" charset="-78"/>
              </a:rPr>
              <a:t>Personalized Learning)</a:t>
            </a:r>
            <a:r>
              <a:rPr lang="en-GB" dirty="0">
                <a:latin typeface="Alexandria" pitchFamily="2" charset="-78"/>
                <a:cs typeface="Alexandria" pitchFamily="2" charset="-78"/>
              </a:rPr>
              <a:t> </a:t>
            </a:r>
            <a:r>
              <a:rPr lang="ar-JO" dirty="0">
                <a:latin typeface="Alexandria" pitchFamily="2" charset="-78"/>
                <a:cs typeface="Alexandria" pitchFamily="2" charset="-78"/>
              </a:rPr>
              <a:t>لكل طالب. </a:t>
            </a:r>
          </a:p>
          <a:p>
            <a:pPr algn="r" rtl="1"/>
            <a:r>
              <a:rPr lang="ar-JO" dirty="0">
                <a:latin typeface="Alexandria" pitchFamily="2" charset="-78"/>
                <a:cs typeface="Alexandria" pitchFamily="2" charset="-78"/>
              </a:rPr>
              <a:t>تقديم محتوى تعليمي يتناسب مع مستوى الطالب واحتياجاته. </a:t>
            </a:r>
          </a:p>
          <a:p>
            <a:pPr algn="r" rtl="1"/>
            <a:r>
              <a:rPr lang="ar-JO" dirty="0">
                <a:latin typeface="Alexandria" pitchFamily="2" charset="-78"/>
                <a:cs typeface="Alexandria" pitchFamily="2" charset="-78"/>
              </a:rPr>
              <a:t>استخدام أنظمة تعليم ذكية مثل المنصات التكيفية. </a:t>
            </a:r>
          </a:p>
          <a:p>
            <a:pPr algn="r" rtl="1"/>
            <a:r>
              <a:rPr lang="ar-JO" b="1" dirty="0">
                <a:latin typeface="Alexandria" pitchFamily="2" charset="-78"/>
                <a:cs typeface="Alexandria" pitchFamily="2" charset="-78"/>
              </a:rPr>
              <a:t>3. تطوير أداء المعلمين</a:t>
            </a:r>
          </a:p>
          <a:p>
            <a:pPr algn="r" rtl="1"/>
            <a:r>
              <a:rPr lang="ar-JO" dirty="0">
                <a:latin typeface="Alexandria" pitchFamily="2" charset="-78"/>
                <a:cs typeface="Alexandria" pitchFamily="2" charset="-78"/>
              </a:rPr>
              <a:t>من خلال:</a:t>
            </a:r>
          </a:p>
          <a:p>
            <a:pPr algn="r" rtl="1"/>
            <a:r>
              <a:rPr lang="ar-JO" dirty="0">
                <a:latin typeface="Alexandria" pitchFamily="2" charset="-78"/>
                <a:cs typeface="Alexandria" pitchFamily="2" charset="-78"/>
              </a:rPr>
              <a:t>تحليل أداء المعلم داخل الصف. </a:t>
            </a:r>
          </a:p>
          <a:p>
            <a:pPr algn="r" rtl="1"/>
            <a:r>
              <a:rPr lang="ar-JO" dirty="0">
                <a:latin typeface="Alexandria" pitchFamily="2" charset="-78"/>
                <a:cs typeface="Alexandria" pitchFamily="2" charset="-78"/>
              </a:rPr>
              <a:t>تقديم تغذية راجعة فورية. </a:t>
            </a:r>
          </a:p>
          <a:p>
            <a:pPr algn="r" rtl="1"/>
            <a:r>
              <a:rPr lang="ar-JO" dirty="0">
                <a:latin typeface="Alexandria" pitchFamily="2" charset="-78"/>
                <a:cs typeface="Alexandria" pitchFamily="2" charset="-78"/>
              </a:rPr>
              <a:t>اقتراح استراتيجيات تدريس مبتكرة. </a:t>
            </a:r>
          </a:p>
        </p:txBody>
      </p:sp>
      <p:sp>
        <p:nvSpPr>
          <p:cNvPr id="3" name="Rectangle 2">
            <a:extLst>
              <a:ext uri="{FF2B5EF4-FFF2-40B4-BE49-F238E27FC236}">
                <a16:creationId xmlns:a16="http://schemas.microsoft.com/office/drawing/2014/main" id="{453A0A7E-F007-40BA-F6C9-CE5AEE36604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04A25A1-CDE5-F4EA-7045-38126C73CDDB}"/>
              </a:ext>
            </a:extLst>
          </p:cNvPr>
          <p:cNvSpPr txBox="1"/>
          <p:nvPr/>
        </p:nvSpPr>
        <p:spPr>
          <a:xfrm>
            <a:off x="2276374" y="286487"/>
            <a:ext cx="6112042" cy="369332"/>
          </a:xfrm>
          <a:prstGeom prst="rect">
            <a:avLst/>
          </a:prstGeom>
          <a:noFill/>
        </p:spPr>
        <p:txBody>
          <a:bodyPr wrap="square">
            <a:spAutoFit/>
          </a:bodyPr>
          <a:lstStyle/>
          <a:p>
            <a:pPr algn="r" rtl="1"/>
            <a:r>
              <a:rPr lang="ar-JO" b="1" dirty="0">
                <a:latin typeface="Alexandria" pitchFamily="2" charset="-78"/>
                <a:cs typeface="Alexandria" pitchFamily="2" charset="-78"/>
              </a:rPr>
              <a:t>دور الذكاء الاصطناعي في دعم القيادة التربوية</a:t>
            </a:r>
          </a:p>
        </p:txBody>
      </p:sp>
    </p:spTree>
    <p:extLst>
      <p:ext uri="{BB962C8B-B14F-4D97-AF65-F5344CB8AC3E}">
        <p14:creationId xmlns:p14="http://schemas.microsoft.com/office/powerpoint/2010/main" val="30236802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EE410-904C-92D1-6789-8087E51A8C8C}"/>
            </a:ext>
          </a:extLst>
        </p:cNvPr>
        <p:cNvGrpSpPr/>
        <p:nvPr/>
      </p:nvGrpSpPr>
      <p:grpSpPr>
        <a:xfrm>
          <a:off x="0" y="0"/>
          <a:ext cx="0" cy="0"/>
          <a:chOff x="0" y="0"/>
          <a:chExt cx="0" cy="0"/>
        </a:xfrm>
      </p:grpSpPr>
      <p:sp>
        <p:nvSpPr>
          <p:cNvPr id="2" name="Google Shape;177;p7">
            <a:extLst>
              <a:ext uri="{FF2B5EF4-FFF2-40B4-BE49-F238E27FC236}">
                <a16:creationId xmlns:a16="http://schemas.microsoft.com/office/drawing/2014/main" id="{13C93CB2-616A-DEF1-EDF7-928A95739CA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064F231-A7F1-1F8B-D354-3CAAC1220B1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Rectangle 2">
            <a:extLst>
              <a:ext uri="{FF2B5EF4-FFF2-40B4-BE49-F238E27FC236}">
                <a16:creationId xmlns:a16="http://schemas.microsoft.com/office/drawing/2014/main" id="{F7286EB3-01CB-19C3-A1A1-773F8FDEE32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0D6EB5DC-8644-CBD0-E2D9-DA58439C77A7}"/>
              </a:ext>
            </a:extLst>
          </p:cNvPr>
          <p:cNvSpPr txBox="1"/>
          <p:nvPr/>
        </p:nvSpPr>
        <p:spPr>
          <a:xfrm>
            <a:off x="3385685" y="2241889"/>
            <a:ext cx="7211729" cy="3139321"/>
          </a:xfrm>
          <a:prstGeom prst="rect">
            <a:avLst/>
          </a:prstGeom>
          <a:noFill/>
        </p:spPr>
        <p:txBody>
          <a:bodyPr wrap="square">
            <a:spAutoFit/>
          </a:bodyPr>
          <a:lstStyle/>
          <a:p>
            <a:pPr algn="r" rtl="1">
              <a:buNone/>
            </a:pPr>
            <a:r>
              <a:rPr lang="ar-JO" dirty="0">
                <a:latin typeface="Alexandria" pitchFamily="2" charset="-78"/>
                <a:cs typeface="Alexandria" pitchFamily="2" charset="-78"/>
              </a:rPr>
              <a:t>من أبرز التطبيقات العملية:</a:t>
            </a:r>
          </a:p>
          <a:p>
            <a:pPr marL="342900" indent="-342900" algn="r" rtl="1">
              <a:buFont typeface="+mj-lt"/>
              <a:buAutoNum type="arabicPeriod"/>
            </a:pPr>
            <a:r>
              <a:rPr lang="ar-JO" dirty="0">
                <a:latin typeface="Alexandria" pitchFamily="2" charset="-78"/>
                <a:cs typeface="Alexandria" pitchFamily="2" charset="-78"/>
              </a:rPr>
              <a:t>أنظمة إدارة التعلم الذكية </a:t>
            </a:r>
            <a:r>
              <a:rPr lang="en-GB" dirty="0">
                <a:latin typeface="Alexandria" pitchFamily="2" charset="-78"/>
                <a:cs typeface="Alexandria" pitchFamily="2" charset="-78"/>
              </a:rPr>
              <a:t>LMS</a:t>
            </a:r>
            <a:br>
              <a:rPr lang="en-GB" dirty="0">
                <a:latin typeface="Alexandria" pitchFamily="2" charset="-78"/>
                <a:cs typeface="Alexandria" pitchFamily="2" charset="-78"/>
              </a:rPr>
            </a:br>
            <a:r>
              <a:rPr lang="ar-JO" dirty="0">
                <a:latin typeface="Alexandria" pitchFamily="2" charset="-78"/>
                <a:cs typeface="Alexandria" pitchFamily="2" charset="-78"/>
              </a:rPr>
              <a:t>مثل الأنظمة التي تحلل سلوك الطالب وتقدم تقارير دقيقة. </a:t>
            </a:r>
          </a:p>
          <a:p>
            <a:pPr marL="342900" indent="-342900" algn="r" rtl="1">
              <a:buFont typeface="+mj-lt"/>
              <a:buAutoNum type="arabicPeriod"/>
            </a:pPr>
            <a:r>
              <a:rPr lang="ar-JO" dirty="0">
                <a:latin typeface="Alexandria" pitchFamily="2" charset="-78"/>
                <a:cs typeface="Alexandria" pitchFamily="2" charset="-78"/>
              </a:rPr>
              <a:t>المساعدات الذكية (</a:t>
            </a:r>
            <a:r>
              <a:rPr lang="en-GB" dirty="0">
                <a:latin typeface="Alexandria" pitchFamily="2" charset="-78"/>
                <a:cs typeface="Alexandria" pitchFamily="2" charset="-78"/>
              </a:rPr>
              <a:t>Chatbots)</a:t>
            </a:r>
            <a:br>
              <a:rPr lang="en-GB" dirty="0">
                <a:latin typeface="Alexandria" pitchFamily="2" charset="-78"/>
                <a:cs typeface="Alexandria" pitchFamily="2" charset="-78"/>
              </a:rPr>
            </a:br>
            <a:r>
              <a:rPr lang="ar-JO" dirty="0">
                <a:latin typeface="Alexandria" pitchFamily="2" charset="-78"/>
                <a:cs typeface="Alexandria" pitchFamily="2" charset="-78"/>
              </a:rPr>
              <a:t>لدعم الطلبة والإجابة على استفساراتهم بشكل فوري. </a:t>
            </a:r>
          </a:p>
          <a:p>
            <a:pPr marL="342900" indent="-342900" algn="r" rtl="1">
              <a:buFont typeface="+mj-lt"/>
              <a:buAutoNum type="arabicPeriod"/>
            </a:pPr>
            <a:r>
              <a:rPr lang="ar-JO" dirty="0">
                <a:latin typeface="Alexandria" pitchFamily="2" charset="-78"/>
                <a:cs typeface="Alexandria" pitchFamily="2" charset="-78"/>
              </a:rPr>
              <a:t>تحليل البيانات التعليمية </a:t>
            </a:r>
            <a:r>
              <a:rPr lang="en-GB" dirty="0">
                <a:latin typeface="Alexandria" pitchFamily="2" charset="-78"/>
                <a:cs typeface="Alexandria" pitchFamily="2" charset="-78"/>
              </a:rPr>
              <a:t>Learning Analytics</a:t>
            </a:r>
            <a:br>
              <a:rPr lang="en-GB" dirty="0">
                <a:latin typeface="Alexandria" pitchFamily="2" charset="-78"/>
                <a:cs typeface="Alexandria" pitchFamily="2" charset="-78"/>
              </a:rPr>
            </a:br>
            <a:r>
              <a:rPr lang="ar-JO" dirty="0">
                <a:latin typeface="Alexandria" pitchFamily="2" charset="-78"/>
                <a:cs typeface="Alexandria" pitchFamily="2" charset="-78"/>
              </a:rPr>
              <a:t>لاستخراج مؤشرات تساعد القائد التربوي في اتخاذ القرار. </a:t>
            </a:r>
          </a:p>
          <a:p>
            <a:pPr marL="342900" indent="-342900" algn="r" rtl="1">
              <a:buFont typeface="+mj-lt"/>
              <a:buAutoNum type="arabicPeriod"/>
            </a:pPr>
            <a:r>
              <a:rPr lang="ar-JO" dirty="0">
                <a:latin typeface="Alexandria" pitchFamily="2" charset="-78"/>
                <a:cs typeface="Alexandria" pitchFamily="2" charset="-78"/>
              </a:rPr>
              <a:t>التقييم الذكي</a:t>
            </a:r>
            <a:br>
              <a:rPr lang="ar-JO" dirty="0">
                <a:latin typeface="Alexandria" pitchFamily="2" charset="-78"/>
                <a:cs typeface="Alexandria" pitchFamily="2" charset="-78"/>
              </a:rPr>
            </a:br>
            <a:r>
              <a:rPr lang="ar-JO" dirty="0">
                <a:latin typeface="Alexandria" pitchFamily="2" charset="-78"/>
                <a:cs typeface="Alexandria" pitchFamily="2" charset="-78"/>
              </a:rPr>
              <a:t>تصحيح الاختبارات بشكل آلي وتحليل نتائجها. </a:t>
            </a:r>
          </a:p>
          <a:p>
            <a:pPr marL="342900" indent="-342900" algn="r" rtl="1">
              <a:buFont typeface="+mj-lt"/>
              <a:buAutoNum type="arabicPeriod"/>
            </a:pPr>
            <a:r>
              <a:rPr lang="ar-JO" dirty="0">
                <a:latin typeface="Alexandria" pitchFamily="2" charset="-78"/>
                <a:cs typeface="Alexandria" pitchFamily="2" charset="-78"/>
              </a:rPr>
              <a:t>الواقع الافتراضي والمعزز </a:t>
            </a:r>
            <a:r>
              <a:rPr lang="en-GB" dirty="0">
                <a:latin typeface="Alexandria" pitchFamily="2" charset="-78"/>
                <a:cs typeface="Alexandria" pitchFamily="2" charset="-78"/>
              </a:rPr>
              <a:t>VR/AR</a:t>
            </a:r>
            <a:br>
              <a:rPr lang="en-GB" dirty="0">
                <a:latin typeface="Alexandria" pitchFamily="2" charset="-78"/>
                <a:cs typeface="Alexandria" pitchFamily="2" charset="-78"/>
              </a:rPr>
            </a:br>
            <a:r>
              <a:rPr lang="ar-JO" dirty="0">
                <a:latin typeface="Alexandria" pitchFamily="2" charset="-78"/>
                <a:cs typeface="Alexandria" pitchFamily="2" charset="-78"/>
              </a:rPr>
              <a:t>لتوفير بيئات تعلم تفاعلية.</a:t>
            </a:r>
          </a:p>
        </p:txBody>
      </p:sp>
      <p:sp>
        <p:nvSpPr>
          <p:cNvPr id="9" name="TextBox 8">
            <a:extLst>
              <a:ext uri="{FF2B5EF4-FFF2-40B4-BE49-F238E27FC236}">
                <a16:creationId xmlns:a16="http://schemas.microsoft.com/office/drawing/2014/main" id="{5AD702A0-AFE6-DCD3-2FE6-150587881B39}"/>
              </a:ext>
            </a:extLst>
          </p:cNvPr>
          <p:cNvSpPr txBox="1"/>
          <p:nvPr/>
        </p:nvSpPr>
        <p:spPr>
          <a:xfrm>
            <a:off x="2432785" y="564410"/>
            <a:ext cx="6097604" cy="369332"/>
          </a:xfrm>
          <a:prstGeom prst="rect">
            <a:avLst/>
          </a:prstGeom>
          <a:noFill/>
        </p:spPr>
        <p:txBody>
          <a:bodyPr wrap="square">
            <a:spAutoFit/>
          </a:bodyPr>
          <a:lstStyle/>
          <a:p>
            <a:pPr algn="r" rtl="1">
              <a:buNone/>
            </a:pPr>
            <a:r>
              <a:rPr lang="ar-JO" b="1" dirty="0">
                <a:solidFill>
                  <a:srgbClr val="4472C4"/>
                </a:solidFill>
                <a:latin typeface="Alexandria" pitchFamily="2" charset="-78"/>
                <a:cs typeface="Alexandria" pitchFamily="2" charset="-78"/>
              </a:rPr>
              <a:t>تطبيقات الذكاء الاصطناعي في القيادة التربوية</a:t>
            </a:r>
          </a:p>
        </p:txBody>
      </p:sp>
    </p:spTree>
    <p:extLst>
      <p:ext uri="{BB962C8B-B14F-4D97-AF65-F5344CB8AC3E}">
        <p14:creationId xmlns:p14="http://schemas.microsoft.com/office/powerpoint/2010/main" val="3345524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41483-34D4-8E9B-83F1-ACFF1F492F27}"/>
            </a:ext>
          </a:extLst>
        </p:cNvPr>
        <p:cNvGrpSpPr/>
        <p:nvPr/>
      </p:nvGrpSpPr>
      <p:grpSpPr>
        <a:xfrm>
          <a:off x="0" y="0"/>
          <a:ext cx="0" cy="0"/>
          <a:chOff x="0" y="0"/>
          <a:chExt cx="0" cy="0"/>
        </a:xfrm>
      </p:grpSpPr>
      <p:sp>
        <p:nvSpPr>
          <p:cNvPr id="2" name="Google Shape;177;p7">
            <a:extLst>
              <a:ext uri="{FF2B5EF4-FFF2-40B4-BE49-F238E27FC236}">
                <a16:creationId xmlns:a16="http://schemas.microsoft.com/office/drawing/2014/main" id="{2DE85AD2-5E41-9E74-AA86-1D6D1B9523D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0DF13F6-2082-080D-F268-C7F09999DB8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Rectangle 2">
            <a:extLst>
              <a:ext uri="{FF2B5EF4-FFF2-40B4-BE49-F238E27FC236}">
                <a16:creationId xmlns:a16="http://schemas.microsoft.com/office/drawing/2014/main" id="{48258EC1-CA5B-9A0B-FE7E-6D087C160EB9}"/>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D0E563EC-30FD-FFB7-4DEA-3FF98B212ACC}"/>
              </a:ext>
            </a:extLst>
          </p:cNvPr>
          <p:cNvSpPr txBox="1"/>
          <p:nvPr/>
        </p:nvSpPr>
        <p:spPr>
          <a:xfrm>
            <a:off x="2435193" y="2415744"/>
            <a:ext cx="8258474" cy="2308324"/>
          </a:xfrm>
          <a:prstGeom prst="rect">
            <a:avLst/>
          </a:prstGeom>
          <a:noFill/>
        </p:spPr>
        <p:txBody>
          <a:bodyPr wrap="square">
            <a:spAutoFit/>
          </a:bodyPr>
          <a:lstStyle/>
          <a:p>
            <a:pPr algn="r" rtl="1">
              <a:buNone/>
            </a:pPr>
            <a:r>
              <a:rPr lang="ar-JO" b="1" dirty="0">
                <a:latin typeface="Alexandria" pitchFamily="2" charset="-78"/>
                <a:cs typeface="Alexandria" pitchFamily="2" charset="-78"/>
              </a:rPr>
              <a:t>متطلبات نجاح القيادة التربوية في توظيف الذكاء الاصطناعي</a:t>
            </a:r>
          </a:p>
          <a:p>
            <a:pPr algn="r" rtl="1">
              <a:buNone/>
            </a:pPr>
            <a:endParaRPr lang="ar-JO" b="1" dirty="0">
              <a:latin typeface="Alexandria" pitchFamily="2" charset="-78"/>
              <a:cs typeface="Alexandria" pitchFamily="2" charset="-78"/>
            </a:endParaRPr>
          </a:p>
          <a:p>
            <a:pPr algn="r" rtl="1">
              <a:buNone/>
            </a:pPr>
            <a:r>
              <a:rPr lang="ar-JO" dirty="0">
                <a:latin typeface="Alexandria" pitchFamily="2" charset="-78"/>
                <a:cs typeface="Alexandria" pitchFamily="2" charset="-78"/>
              </a:rPr>
              <a:t>لكي تكون القيادة فعّالة في هذا المجال، يجب توفر:</a:t>
            </a:r>
          </a:p>
          <a:p>
            <a:pPr marL="285750" indent="-285750" algn="r" rtl="1">
              <a:buFont typeface="Wingdings" panose="05000000000000000000" pitchFamily="2" charset="2"/>
              <a:buChar char="ü"/>
            </a:pPr>
            <a:r>
              <a:rPr lang="ar-JO" dirty="0">
                <a:latin typeface="Alexandria" pitchFamily="2" charset="-78"/>
                <a:cs typeface="Alexandria" pitchFamily="2" charset="-78"/>
              </a:rPr>
              <a:t>بنية تحتية تكنولوجية قوية. </a:t>
            </a:r>
          </a:p>
          <a:p>
            <a:pPr marL="285750" indent="-285750" algn="r" rtl="1">
              <a:buFont typeface="Wingdings" panose="05000000000000000000" pitchFamily="2" charset="2"/>
              <a:buChar char="ü"/>
            </a:pPr>
            <a:r>
              <a:rPr lang="ar-JO" dirty="0">
                <a:latin typeface="Alexandria" pitchFamily="2" charset="-78"/>
                <a:cs typeface="Alexandria" pitchFamily="2" charset="-78"/>
              </a:rPr>
              <a:t>تدريب مستمر للمعلمين. </a:t>
            </a:r>
          </a:p>
          <a:p>
            <a:pPr marL="285750" indent="-285750" algn="r" rtl="1">
              <a:buFont typeface="Wingdings" panose="05000000000000000000" pitchFamily="2" charset="2"/>
              <a:buChar char="ü"/>
            </a:pPr>
            <a:r>
              <a:rPr lang="ar-JO" dirty="0">
                <a:latin typeface="Alexandria" pitchFamily="2" charset="-78"/>
                <a:cs typeface="Alexandria" pitchFamily="2" charset="-78"/>
              </a:rPr>
              <a:t>نشر ثقافة رقمية داخل المؤسسة. </a:t>
            </a:r>
          </a:p>
          <a:p>
            <a:pPr marL="285750" indent="-285750" algn="r" rtl="1">
              <a:buFont typeface="Wingdings" panose="05000000000000000000" pitchFamily="2" charset="2"/>
              <a:buChar char="ü"/>
            </a:pPr>
            <a:r>
              <a:rPr lang="ar-JO" dirty="0">
                <a:latin typeface="Alexandria" pitchFamily="2" charset="-78"/>
                <a:cs typeface="Alexandria" pitchFamily="2" charset="-78"/>
              </a:rPr>
              <a:t>سياسات واضحة لاستخدام الذكاء الاصطناعي. </a:t>
            </a:r>
          </a:p>
          <a:p>
            <a:pPr marL="285750" indent="-285750" algn="r" rtl="1">
              <a:buFont typeface="Wingdings" panose="05000000000000000000" pitchFamily="2" charset="2"/>
              <a:buChar char="ü"/>
            </a:pPr>
            <a:r>
              <a:rPr lang="ar-JO" dirty="0">
                <a:latin typeface="Alexandria" pitchFamily="2" charset="-78"/>
                <a:cs typeface="Alexandria" pitchFamily="2" charset="-78"/>
              </a:rPr>
              <a:t>الالتزام بأخلاقيات استخدام التكنولوجيا.</a:t>
            </a:r>
          </a:p>
        </p:txBody>
      </p:sp>
    </p:spTree>
    <p:extLst>
      <p:ext uri="{BB962C8B-B14F-4D97-AF65-F5344CB8AC3E}">
        <p14:creationId xmlns:p14="http://schemas.microsoft.com/office/powerpoint/2010/main" val="16993927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67D60-E8BC-6B1D-2C90-9483CB28552C}"/>
            </a:ext>
          </a:extLst>
        </p:cNvPr>
        <p:cNvGrpSpPr/>
        <p:nvPr/>
      </p:nvGrpSpPr>
      <p:grpSpPr>
        <a:xfrm>
          <a:off x="0" y="0"/>
          <a:ext cx="0" cy="0"/>
          <a:chOff x="0" y="0"/>
          <a:chExt cx="0" cy="0"/>
        </a:xfrm>
      </p:grpSpPr>
      <p:sp>
        <p:nvSpPr>
          <p:cNvPr id="2" name="Google Shape;177;p7">
            <a:extLst>
              <a:ext uri="{FF2B5EF4-FFF2-40B4-BE49-F238E27FC236}">
                <a16:creationId xmlns:a16="http://schemas.microsoft.com/office/drawing/2014/main" id="{B9B0A2EA-9221-5FD4-EF0A-CBCEE644ACD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213B83CB-5A73-B57E-D9EE-6F9AD9607B6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rtl="1"/>
            <a:r>
              <a:rPr lang="ar-JO" b="1" dirty="0">
                <a:solidFill>
                  <a:srgbClr val="4472C4"/>
                </a:solidFill>
                <a:latin typeface="Alexandria" pitchFamily="2" charset="-78"/>
                <a:cs typeface="Alexandria" pitchFamily="2" charset="-78"/>
              </a:rPr>
              <a:t>أخلاقيات استخدام الذكاء الاصطناعي في التعليم</a:t>
            </a:r>
          </a:p>
          <a:p>
            <a:pPr algn="r" rtl="1"/>
            <a:endParaRPr lang="ar-JO" b="1" dirty="0">
              <a:latin typeface="Alexandria" pitchFamily="2" charset="-78"/>
              <a:cs typeface="Alexandria" pitchFamily="2" charset="-78"/>
            </a:endParaRPr>
          </a:p>
          <a:p>
            <a:pPr algn="r" rtl="1"/>
            <a:r>
              <a:rPr lang="ar-JO" dirty="0">
                <a:latin typeface="Alexandria" pitchFamily="2" charset="-78"/>
                <a:cs typeface="Alexandria" pitchFamily="2" charset="-78"/>
              </a:rPr>
              <a:t>يجب على القائد التربوي أن يراعي:</a:t>
            </a:r>
          </a:p>
          <a:p>
            <a:pPr algn="r" rtl="1"/>
            <a:r>
              <a:rPr lang="ar-JO" dirty="0">
                <a:latin typeface="Alexandria" pitchFamily="2" charset="-78"/>
                <a:cs typeface="Alexandria" pitchFamily="2" charset="-78"/>
              </a:rPr>
              <a:t>حماية خصوصية البيانات. </a:t>
            </a:r>
          </a:p>
          <a:p>
            <a:pPr algn="r" rtl="1"/>
            <a:r>
              <a:rPr lang="ar-JO" dirty="0">
                <a:latin typeface="Alexandria" pitchFamily="2" charset="-78"/>
                <a:cs typeface="Alexandria" pitchFamily="2" charset="-78"/>
              </a:rPr>
              <a:t>العدالة وعدم التحيز في الخوارزميات. </a:t>
            </a:r>
          </a:p>
          <a:p>
            <a:pPr algn="r" rtl="1"/>
            <a:r>
              <a:rPr lang="ar-JO" dirty="0">
                <a:latin typeface="Alexandria" pitchFamily="2" charset="-78"/>
                <a:cs typeface="Alexandria" pitchFamily="2" charset="-78"/>
              </a:rPr>
              <a:t>عدم الاعتماد الكامل على الذكاء الاصطناعي. </a:t>
            </a:r>
          </a:p>
          <a:p>
            <a:pPr algn="r" rtl="1"/>
            <a:r>
              <a:rPr lang="ar-JO" dirty="0">
                <a:latin typeface="Alexandria" pitchFamily="2" charset="-78"/>
                <a:cs typeface="Alexandria" pitchFamily="2" charset="-78"/>
              </a:rPr>
              <a:t>بقاء الإنسان (المعلم) هو العنصر الأساسي في العملية التعليمية. </a:t>
            </a:r>
          </a:p>
          <a:p>
            <a:pPr algn="r" rtl="1"/>
            <a:endParaRPr lang="ar-JO" dirty="0">
              <a:latin typeface="Alexandria" pitchFamily="2" charset="-78"/>
              <a:cs typeface="Alexandria" pitchFamily="2" charset="-78"/>
            </a:endParaRPr>
          </a:p>
          <a:p>
            <a:pPr algn="r" rtl="1"/>
            <a:r>
              <a:rPr lang="ar-JO" b="1" dirty="0">
                <a:latin typeface="Alexandria" pitchFamily="2" charset="-78"/>
                <a:cs typeface="Alexandria" pitchFamily="2" charset="-78"/>
              </a:rPr>
              <a:t>ملاحظة مهمة:</a:t>
            </a:r>
            <a:r>
              <a:rPr lang="ar-JO" dirty="0">
                <a:latin typeface="Alexandria" pitchFamily="2" charset="-78"/>
                <a:cs typeface="Alexandria" pitchFamily="2" charset="-78"/>
              </a:rPr>
              <a:t> يجب أن يكون استخدام الذكاء الاصطناعي تحت إشراف بشري، مع الالتزام بمعايير النزاهة الأكاديمية، وعدم تجاوز نسب استخدامه في الأعمال الأكاديمية (مثلاً لا تتجاوز 20%)، مع وجود أدوات قادرة على كشف الاستخدام غير المشروع.</a:t>
            </a:r>
          </a:p>
        </p:txBody>
      </p:sp>
      <p:sp>
        <p:nvSpPr>
          <p:cNvPr id="3" name="Rectangle 2">
            <a:extLst>
              <a:ext uri="{FF2B5EF4-FFF2-40B4-BE49-F238E27FC236}">
                <a16:creationId xmlns:a16="http://schemas.microsoft.com/office/drawing/2014/main" id="{578E36F7-ECC4-BE0B-8B6F-BC9C7F4A132E}"/>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98668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8DC51-BD0C-3440-70A2-FD6FDA27C09B}"/>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E052E023-580C-6592-6C34-F60942CF709B}"/>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 name="Diagram 3">
            <a:extLst>
              <a:ext uri="{FF2B5EF4-FFF2-40B4-BE49-F238E27FC236}">
                <a16:creationId xmlns:a16="http://schemas.microsoft.com/office/drawing/2014/main" id="{0337943E-3369-3832-9CBA-533E9B404CC6}"/>
              </a:ext>
            </a:extLst>
          </p:cNvPr>
          <p:cNvGraphicFramePr/>
          <p:nvPr>
            <p:extLst>
              <p:ext uri="{D42A27DB-BD31-4B8C-83A1-F6EECF244321}">
                <p14:modId xmlns:p14="http://schemas.microsoft.com/office/powerpoint/2010/main" val="3865236985"/>
              </p:ext>
            </p:extLst>
          </p:nvPr>
        </p:nvGraphicFramePr>
        <p:xfrm>
          <a:off x="3542688" y="99643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5">
            <a:extLst>
              <a:ext uri="{FF2B5EF4-FFF2-40B4-BE49-F238E27FC236}">
                <a16:creationId xmlns:a16="http://schemas.microsoft.com/office/drawing/2014/main" id="{9DE3D474-061A-B6BA-7992-58A65C615076}"/>
              </a:ext>
            </a:extLst>
          </p:cNvPr>
          <p:cNvGrpSpPr/>
          <p:nvPr/>
        </p:nvGrpSpPr>
        <p:grpSpPr>
          <a:xfrm>
            <a:off x="1216348" y="1609603"/>
            <a:ext cx="3522133" cy="770466"/>
            <a:chOff x="3657599" y="542395"/>
            <a:chExt cx="3522133" cy="770466"/>
          </a:xfrm>
        </p:grpSpPr>
        <p:sp>
          <p:nvSpPr>
            <p:cNvPr id="7" name="Rectangle: Rounded Corners 6">
              <a:extLst>
                <a:ext uri="{FF2B5EF4-FFF2-40B4-BE49-F238E27FC236}">
                  <a16:creationId xmlns:a16="http://schemas.microsoft.com/office/drawing/2014/main" id="{6C7BCA05-95F1-04CB-6EA4-65CAFC4962F8}"/>
                </a:ext>
              </a:extLst>
            </p:cNvPr>
            <p:cNvSpPr/>
            <p:nvPr/>
          </p:nvSpPr>
          <p:spPr>
            <a:xfrm>
              <a:off x="3657599" y="542395"/>
              <a:ext cx="3522133" cy="770466"/>
            </a:xfrm>
            <a:prstGeom prst="round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Rectangle: Rounded Corners 4">
              <a:extLst>
                <a:ext uri="{FF2B5EF4-FFF2-40B4-BE49-F238E27FC236}">
                  <a16:creationId xmlns:a16="http://schemas.microsoft.com/office/drawing/2014/main" id="{B23822DA-5317-E532-8BDB-99A0E3691056}"/>
                </a:ext>
              </a:extLst>
            </p:cNvPr>
            <p:cNvSpPr txBox="1"/>
            <p:nvPr/>
          </p:nvSpPr>
          <p:spPr>
            <a:xfrm>
              <a:off x="3695210" y="580006"/>
              <a:ext cx="3446911" cy="69524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JO" sz="3200" b="1" kern="1200" dirty="0">
                  <a:solidFill>
                    <a:srgbClr val="4472C4"/>
                  </a:solidFill>
                  <a:latin typeface="Alexandria" pitchFamily="2" charset="-78"/>
                  <a:cs typeface="Alexandria" pitchFamily="2" charset="-78"/>
                </a:rPr>
                <a:t>التحديات</a:t>
              </a:r>
              <a:endParaRPr lang="en-GB" sz="3200" kern="1200" dirty="0">
                <a:solidFill>
                  <a:srgbClr val="4472C4"/>
                </a:solidFill>
                <a:latin typeface="Alexandria" pitchFamily="2" charset="-78"/>
                <a:cs typeface="Alexandria" pitchFamily="2" charset="-78"/>
              </a:endParaRPr>
            </a:p>
          </p:txBody>
        </p:sp>
      </p:grpSp>
    </p:spTree>
    <p:extLst>
      <p:ext uri="{BB962C8B-B14F-4D97-AF65-F5344CB8AC3E}">
        <p14:creationId xmlns:p14="http://schemas.microsoft.com/office/powerpoint/2010/main" val="21010053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80D0529-D40B-BDC8-3AF9-94D3C365E38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65D2CCC-21CA-7543-65AE-00A7EF94B1A4}"/>
              </a:ext>
            </a:extLst>
          </p:cNvPr>
          <p:cNvSpPr/>
          <p:nvPr/>
        </p:nvSpPr>
        <p:spPr>
          <a:xfrm>
            <a:off x="456892" y="945966"/>
            <a:ext cx="11746606" cy="559064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3A28D12A-39D9-E60B-B87F-542B250D31C0}"/>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3" name="Rectangle 2">
            <a:extLst>
              <a:ext uri="{FF2B5EF4-FFF2-40B4-BE49-F238E27FC236}">
                <a16:creationId xmlns:a16="http://schemas.microsoft.com/office/drawing/2014/main" id="{531840F4-EA2B-DD74-B5DF-F2F10EE65A23}"/>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B2C016D-3A89-C5D1-EBAA-4B79DE0559D9}"/>
              </a:ext>
            </a:extLst>
          </p:cNvPr>
          <p:cNvSpPr txBox="1"/>
          <p:nvPr/>
        </p:nvSpPr>
        <p:spPr>
          <a:xfrm>
            <a:off x="596766" y="1053598"/>
            <a:ext cx="11138342" cy="5262979"/>
          </a:xfrm>
          <a:prstGeom prst="rect">
            <a:avLst/>
          </a:prstGeom>
          <a:noFill/>
        </p:spPr>
        <p:txBody>
          <a:bodyPr wrap="square">
            <a:spAutoFit/>
          </a:bodyPr>
          <a:lstStyle/>
          <a:p>
            <a:pPr algn="r" rtl="1">
              <a:buNone/>
            </a:pPr>
            <a:r>
              <a:rPr lang="ar-JO" sz="1600" dirty="0">
                <a:latin typeface="Alexandria" pitchFamily="2" charset="-78"/>
                <a:cs typeface="Alexandria" pitchFamily="2" charset="-78"/>
              </a:rPr>
              <a:t>إن القيادة التربوية الفعالة هي صمام النجاح لكل مؤسسة تربوية، وتكون كذلك إذا استطاعت خلق رؤية تربوية واضحة، مع تهيئة المناخ المناسب للوصول إلى أعلى مستوى من الإنجاز، وقدرتها على الاتصال المباشر مع جميع العاملين في المؤسسة التربوية، ومتابعة مختلف الإجراءات لتحقيق هذه الرؤية بكفاءة وفاعلية.</a:t>
            </a:r>
          </a:p>
          <a:p>
            <a:pPr algn="r" rtl="1">
              <a:buNone/>
            </a:pPr>
            <a:r>
              <a:rPr lang="ar-JO" sz="1600" dirty="0">
                <a:latin typeface="Alexandria" pitchFamily="2" charset="-78"/>
                <a:cs typeface="Alexandria" pitchFamily="2" charset="-78"/>
              </a:rPr>
              <a:t>وفي ظل التحولات المتسارعة التي يشهدها العالم، لم يعد كافياً أن تكتفي القيادة التربوية بالأدوار التقليدية، بل أصبح من الضروري أن تتسم بقدرتها على </a:t>
            </a:r>
            <a:r>
              <a:rPr lang="ar-JO" sz="1600" b="1" dirty="0">
                <a:latin typeface="Alexandria" pitchFamily="2" charset="-78"/>
                <a:cs typeface="Alexandria" pitchFamily="2" charset="-78"/>
              </a:rPr>
              <a:t>التوافق مع التطورات التكنولوجية وتوظيف تطبيقات الذكاء الاصطناعي</a:t>
            </a:r>
            <a:r>
              <a:rPr lang="ar-JO" sz="1600" dirty="0">
                <a:latin typeface="Alexandria" pitchFamily="2" charset="-78"/>
                <a:cs typeface="Alexandria" pitchFamily="2" charset="-78"/>
              </a:rPr>
              <a:t> في مختلف جوانب العمل التربوي، بما يسهم في تحسين جودة التعليم، وتعزيز كفاءة الأداء المؤسسي، ودعم اتخاذ القرار المبني على البيانات.</a:t>
            </a:r>
          </a:p>
          <a:p>
            <a:pPr algn="r" rtl="1">
              <a:buNone/>
            </a:pPr>
            <a:r>
              <a:rPr lang="ar-JO" sz="1600" dirty="0">
                <a:latin typeface="Alexandria" pitchFamily="2" charset="-78"/>
                <a:cs typeface="Alexandria" pitchFamily="2" charset="-78"/>
              </a:rPr>
              <a:t>وتزداد فعالية القيادة التربوية بما تمتلكه من قدرة على استقطاب الكفايات وتعزيز قدرات المؤسسة التربوية، مع التركيز على مواطن القوة لدى العاملين لتحقيق رؤية مشتركة، إلى جانب سعيها لإحداث التغيير بوصفه فرصة للنمو والتطوير. وهنا يبرز دور الذكاء الاصطناعي كأداة داعمة للقائد التربوي، من خلال تمكينه من تحليل البيانات التعليمية، والتنبؤ بالمشكلات، وتقديم حلول مبتكرة تسهم في تطوير البيئة التعليمية.</a:t>
            </a:r>
          </a:p>
          <a:p>
            <a:pPr algn="r" rtl="1">
              <a:buNone/>
            </a:pPr>
            <a:r>
              <a:rPr lang="ar-JO" sz="1600" dirty="0">
                <a:latin typeface="Alexandria" pitchFamily="2" charset="-78"/>
                <a:cs typeface="Alexandria" pitchFamily="2" charset="-78"/>
              </a:rPr>
              <a:t>وحتى يتحقق الإنجاز التربوي الحقيقي ولا يبقى مجرد شعارات، لا بد من وجود آليات واقعية لبناء بيئة إيجابية قائمة على الابتكار والتكنولوجيا، بحيث تعمل القيادة على دمج الأدوات الرقمية والأنظمة الذكية في العمل اليومي، مثل أنظمة التعلم الإلكتروني، والتحليل الذكي للأداء، والتواصل الرقمي الفعّال مع العاملين والطلبة. فالقائد التربوي المعاصر هو قائد رقمي قادر على توظيف التكنولوجيا بوعي، وليس مجرد مستخدم لها.</a:t>
            </a:r>
          </a:p>
          <a:p>
            <a:pPr algn="r" rtl="1">
              <a:buNone/>
            </a:pPr>
            <a:r>
              <a:rPr lang="ar-JO" sz="1600" dirty="0">
                <a:latin typeface="Alexandria" pitchFamily="2" charset="-78"/>
                <a:cs typeface="Alexandria" pitchFamily="2" charset="-78"/>
              </a:rPr>
              <a:t>كما أن من المفترض بكل قيادة تربوية أن تضع بصمتها في المؤسسة من خلال صياغة وعي مؤسسي قائم على التحديث المستمر، وتجاوز العقبات بأساليب علمية مدعومة بالتقنيات الحديثة. إلا أن تفاوت فهم القيادات لمفهوم الإنجاز قد يؤدي إلى إعاقة المسيرة التربوية، خاصة في حال غياب الرؤية المشتركة، أو غموض الأدوار، أو ضعف المشاركة في صنع القرار، أو عدم استثمار الإمكانات التكنولوجية المتاحة.</a:t>
            </a:r>
          </a:p>
          <a:p>
            <a:pPr algn="r" rtl="1">
              <a:buNone/>
            </a:pPr>
            <a:r>
              <a:rPr lang="ar-JO" sz="1600" dirty="0">
                <a:latin typeface="Alexandria" pitchFamily="2" charset="-78"/>
                <a:cs typeface="Alexandria" pitchFamily="2" charset="-78"/>
              </a:rPr>
              <a:t>وعليه، فإن القيادة التربوية الفعالة في العصر الرقمي يجب أن تقوم على تكامل ثلاثة أبعاد رئيسة: </a:t>
            </a:r>
            <a:r>
              <a:rPr lang="ar-JO" sz="1600" b="1" dirty="0">
                <a:latin typeface="Alexandria" pitchFamily="2" charset="-78"/>
                <a:cs typeface="Alexandria" pitchFamily="2" charset="-78"/>
              </a:rPr>
              <a:t>الرؤية الواضحة، والمشاركة الفاعلة، والتوظيف الذكي للتكنولوجيا والذكاء الاصطناعي</a:t>
            </a:r>
            <a:r>
              <a:rPr lang="ar-JO" sz="1600" dirty="0">
                <a:latin typeface="Alexandria" pitchFamily="2" charset="-78"/>
                <a:cs typeface="Alexandria" pitchFamily="2" charset="-78"/>
              </a:rPr>
              <a:t>، بما يضمن تحقيق إنجاز تربوي حقيقي ومستدام.</a:t>
            </a:r>
          </a:p>
        </p:txBody>
      </p:sp>
    </p:spTree>
    <p:extLst>
      <p:ext uri="{BB962C8B-B14F-4D97-AF65-F5344CB8AC3E}">
        <p14:creationId xmlns:p14="http://schemas.microsoft.com/office/powerpoint/2010/main" val="29865262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7"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672763" y="6179507"/>
            <a:ext cx="2279266" cy="384052"/>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6EF65C-2699-443D-B26E-8AE6496A147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EFC1708-EB98-4160-8C36-F63C78467603}">
  <ds:schemaRefs>
    <ds:schemaRef ds:uri="http://schemas.microsoft.com/sharepoint/v3/contenttype/forms"/>
  </ds:schemaRefs>
</ds:datastoreItem>
</file>

<file path=customXml/itemProps3.xml><?xml version="1.0" encoding="utf-8"?>
<ds:datastoreItem xmlns:ds="http://schemas.openxmlformats.org/officeDocument/2006/customXml" ds:itemID="{74FE5DF9-11E8-4411-BD6F-A5D5EE5C1C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10494</TotalTime>
  <Words>4219</Words>
  <Application>Microsoft Office PowerPoint</Application>
  <PresentationFormat>Widescreen</PresentationFormat>
  <Paragraphs>250</Paragraphs>
  <Slides>49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503</cp:revision>
  <dcterms:created xsi:type="dcterms:W3CDTF">2023-04-29T09:08:23Z</dcterms:created>
  <dcterms:modified xsi:type="dcterms:W3CDTF">2026-04-17T13:50:29Z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