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theme/theme2.xml" ContentType="application/vnd.openxmlformats-officedocument.theme+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theme/theme3.xml" ContentType="application/vnd.openxmlformats-officedocument.theme+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4" r:id="rId5"/>
    <p:sldMasterId id="2147483679" r:id="rId6"/>
    <p:sldMasterId id="2147483694" r:id="rId7"/>
  </p:sldMasterIdLst>
  <p:notesMasterIdLst>
    <p:notesMasterId r:id="rId48"/>
  </p:notesMasterIdLst>
  <p:sldIdLst>
    <p:sldId id="923" r:id="rId8"/>
    <p:sldId id="922" r:id="rId9"/>
    <p:sldId id="671" r:id="rId10"/>
    <p:sldId id="850" r:id="rId11"/>
    <p:sldId id="854" r:id="rId12"/>
    <p:sldId id="855" r:id="rId13"/>
    <p:sldId id="856" r:id="rId14"/>
    <p:sldId id="859" r:id="rId15"/>
    <p:sldId id="863" r:id="rId16"/>
    <p:sldId id="865" r:id="rId17"/>
    <p:sldId id="867" r:id="rId18"/>
    <p:sldId id="871" r:id="rId19"/>
    <p:sldId id="920" r:id="rId20"/>
    <p:sldId id="875" r:id="rId21"/>
    <p:sldId id="880" r:id="rId22"/>
    <p:sldId id="881" r:id="rId23"/>
    <p:sldId id="882" r:id="rId24"/>
    <p:sldId id="876" r:id="rId25"/>
    <p:sldId id="883" r:id="rId26"/>
    <p:sldId id="884" r:id="rId27"/>
    <p:sldId id="918" r:id="rId28"/>
    <p:sldId id="919" r:id="rId29"/>
    <p:sldId id="892" r:id="rId30"/>
    <p:sldId id="927" r:id="rId31"/>
    <p:sldId id="917" r:id="rId32"/>
    <p:sldId id="926" r:id="rId33"/>
    <p:sldId id="893" r:id="rId34"/>
    <p:sldId id="896" r:id="rId35"/>
    <p:sldId id="897" r:id="rId36"/>
    <p:sldId id="894" r:id="rId37"/>
    <p:sldId id="901" r:id="rId38"/>
    <p:sldId id="907" r:id="rId39"/>
    <p:sldId id="906" r:id="rId40"/>
    <p:sldId id="903" r:id="rId41"/>
    <p:sldId id="911" r:id="rId42"/>
    <p:sldId id="912" r:id="rId43"/>
    <p:sldId id="924" r:id="rId44"/>
    <p:sldId id="925" r:id="rId45"/>
    <p:sldId id="276"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923"/>
            <p14:sldId id="922"/>
            <p14:sldId id="671"/>
            <p14:sldId id="850"/>
            <p14:sldId id="854"/>
            <p14:sldId id="855"/>
            <p14:sldId id="856"/>
            <p14:sldId id="859"/>
            <p14:sldId id="863"/>
            <p14:sldId id="865"/>
            <p14:sldId id="867"/>
            <p14:sldId id="871"/>
            <p14:sldId id="920"/>
            <p14:sldId id="875"/>
            <p14:sldId id="880"/>
            <p14:sldId id="881"/>
            <p14:sldId id="882"/>
            <p14:sldId id="876"/>
            <p14:sldId id="883"/>
            <p14:sldId id="884"/>
            <p14:sldId id="918"/>
            <p14:sldId id="919"/>
            <p14:sldId id="892"/>
            <p14:sldId id="927"/>
            <p14:sldId id="917"/>
            <p14:sldId id="926"/>
            <p14:sldId id="893"/>
            <p14:sldId id="896"/>
            <p14:sldId id="897"/>
            <p14:sldId id="894"/>
            <p14:sldId id="901"/>
            <p14:sldId id="907"/>
            <p14:sldId id="906"/>
            <p14:sldId id="903"/>
            <p14:sldId id="911"/>
            <p14:sldId id="912"/>
            <p14:sldId id="924"/>
            <p14:sldId id="925"/>
            <p14:sldId id="27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6980" autoAdjust="0"/>
  </p:normalViewPr>
  <p:slideViewPr>
    <p:cSldViewPr snapToGrid="0">
      <p:cViewPr varScale="1">
        <p:scale>
          <a:sx n="56" d="100"/>
          <a:sy n="56" d="100"/>
        </p:scale>
        <p:origin x="12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9" Type="http://schemas.openxmlformats.org/officeDocument/2006/relationships/slide" Target="slides/slide32.xml"/><Relationship Id="rId21" Type="http://schemas.openxmlformats.org/officeDocument/2006/relationships/slide" Target="slides/slide14.xml"/><Relationship Id="rId34" Type="http://schemas.openxmlformats.org/officeDocument/2006/relationships/slide" Target="slides/slide27.xml"/><Relationship Id="rId42" Type="http://schemas.openxmlformats.org/officeDocument/2006/relationships/slide" Target="slides/slide35.xml"/><Relationship Id="rId47" Type="http://schemas.openxmlformats.org/officeDocument/2006/relationships/slide" Target="slides/slide40.xml"/><Relationship Id="rId50" Type="http://schemas.openxmlformats.org/officeDocument/2006/relationships/viewProps" Target="viewProps.xml"/><Relationship Id="rId7" Type="http://schemas.openxmlformats.org/officeDocument/2006/relationships/slideMaster" Target="slideMasters/slideMaster4.xml"/><Relationship Id="rId2" Type="http://schemas.openxmlformats.org/officeDocument/2006/relationships/customXml" Target="../customXml/item2.xml"/><Relationship Id="rId16" Type="http://schemas.openxmlformats.org/officeDocument/2006/relationships/slide" Target="slides/slide9.xml"/><Relationship Id="rId29" Type="http://schemas.openxmlformats.org/officeDocument/2006/relationships/slide" Target="slides/slide22.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slide" Target="slides/slide30.xml"/><Relationship Id="rId40" Type="http://schemas.openxmlformats.org/officeDocument/2006/relationships/slide" Target="slides/slide33.xml"/><Relationship Id="rId45" Type="http://schemas.openxmlformats.org/officeDocument/2006/relationships/slide" Target="slides/slide38.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slide" Target="slides/slide29.xml"/><Relationship Id="rId49" Type="http://schemas.openxmlformats.org/officeDocument/2006/relationships/presProps" Target="pres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4" Type="http://schemas.openxmlformats.org/officeDocument/2006/relationships/slide" Target="slides/slide37.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slide" Target="slides/slide28.xml"/><Relationship Id="rId43" Type="http://schemas.openxmlformats.org/officeDocument/2006/relationships/slide" Target="slides/slide36.xml"/><Relationship Id="rId48" Type="http://schemas.openxmlformats.org/officeDocument/2006/relationships/notesMaster" Target="notesMasters/notesMaster1.xml"/><Relationship Id="rId8" Type="http://schemas.openxmlformats.org/officeDocument/2006/relationships/slide" Target="slides/slide1.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slide" Target="slides/slide26.xml"/><Relationship Id="rId38" Type="http://schemas.openxmlformats.org/officeDocument/2006/relationships/slide" Target="slides/slide31.xml"/><Relationship Id="rId46" Type="http://schemas.openxmlformats.org/officeDocument/2006/relationships/slide" Target="slides/slide39.xml"/><Relationship Id="rId20" Type="http://schemas.openxmlformats.org/officeDocument/2006/relationships/slide" Target="slides/slide13.xml"/><Relationship Id="rId41" Type="http://schemas.openxmlformats.org/officeDocument/2006/relationships/slide" Target="slides/slide34.xml"/><Relationship Id="rId1" Type="http://schemas.openxmlformats.org/officeDocument/2006/relationships/customXml" Target="../customXml/item1.xml"/><Relationship Id="rId6"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B9214-83D1-F732-601D-3ECD82EDBB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7A21B1-4CDF-9B4E-9AC0-6A1730825A9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4FAC583-5F5F-BF59-A5E8-C1181270EB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392B183-F09D-1D82-1BBA-43F1CEB0F28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676786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AC0321-E305-A697-3DEE-772A76029D1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7CF9CC-BAAB-BF83-F61F-7D6A98ABD1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77111F-7C4A-7A34-EC5F-96D0D102DD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1578DC7-B0ED-0022-D636-B05BB4CB8BD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57909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9696D4-F588-53D4-C40A-142388EE4FA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AF46E3-10FA-E2C1-F52D-091728001C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9B7BA0D-2BBB-3012-B608-9394CA147AC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D809290-C984-184C-8AEB-A72FA1E16E3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356742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BCD744-FE20-411F-8960-6F2CEF5A593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B71D32F-0818-454B-FCF1-80510726965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4CF7EB-CF53-E6FE-9D30-516943B084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47558CC-E0F6-C11E-F40C-733A7EADA9EF}"/>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643952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A70904-523B-46FD-FDC1-6483621BF6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AA841EC-CDE1-E004-A856-2503FC91454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7E5898-B10C-8D82-087C-066142DC721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6F160B4-2488-E096-DF19-F54E164757C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1390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DC9964-9D4D-7BBB-BCB5-84BA259AF52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E9BDF9E-369F-A3E1-44E3-8E05D07006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F7C08E-6CF7-D5FE-0B03-E68FE4F255D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4D1DB61-31E4-8C2A-FF4F-5EFEED11C39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38631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69886D-C1A9-ACEA-07BE-5CBB080DA0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0BEB42-2519-78A9-669E-B6916028CF2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5A87EA-62F7-C95E-D8E8-95B538B378A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A63185E-9CE3-2CC7-A85A-54F58AC8F9B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10688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7B8-6C8E-58E2-AC3D-B7838D495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598BE-BC6F-20BD-6B32-F1E73E2733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4F26B46-E0D2-ABB5-BBCA-255A6DBD99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E37834E-5CA9-54F3-EB99-AEA750B93C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01660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0C1A5D-2330-C285-D603-8A313AD9D68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AB5927-99F7-40CB-A6C2-461808668C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2CA596-B5DC-DB39-394A-7A5CB9FA08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EA6277F-D19C-8357-2967-CFF4FC7894E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0099813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B9C69C-8ED8-3161-888D-78A3D23EFA9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779138D-706C-7402-498E-B12E98D1B54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F628BFE-AF4C-894D-C6A3-7C86F2C110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E17CECF-C9E4-4577-ED31-7EB84DF6112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2185736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CDCB9-33B2-095C-D316-B003B769DBB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1C4781-2876-27F6-0F5B-FE441CD331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DE0DCE-9887-42ED-818E-7212434E73B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817898E-6047-6A3A-D8B5-CB87FA31771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589569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7B2A99-D496-1E75-F13E-87E875B6546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F3021D-E65D-0FC6-DC38-B364F678EA2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9F789C-1261-7F13-9CB8-1F254DD29A0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3F8426-06B9-8688-BB31-94AA70F5399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872292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28DB56-B982-98A0-BD4F-663A5B1C825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87821E2-6F56-F6CD-CE1B-6EF45AE7670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6DF9009-7EE4-FAC0-F64C-3B8982BDB3F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0229A67-38F6-206F-0650-31030D8234F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75238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CF93F8-0C87-705C-E8AF-F85B389021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9517A78-F8A2-80CE-2B12-ADE99CD067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02FA2B-6AEA-C87F-10E4-C3752275B22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092301C-8518-53DC-9196-E5CD44DD90C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65174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AE9239-CC39-CC28-2F3C-536AC11F3E3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0AC51F5-FC35-9BAF-048D-7DD8B3A48FD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7F3B42A-5A2C-C673-A08E-67015EB10DD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0B4902-0E3F-2868-338C-2F4AEB447A0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100210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B46F8A-912F-3BA4-D3B1-1CD14368C9E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92540D-DE3A-6550-8B15-55530922B97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471E7CC-4C5D-8AB8-E51F-EDFBB27BD79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878EC9E-A5B8-25A4-6E51-A901CD06D7C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958351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955959-DC5C-F82D-AC66-9F257390F03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2CAB56-45F0-4AB5-6FCC-260A860FA03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627C6-02ED-FCB7-A612-3F9E2B5CB5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811A415-3CC6-F1AE-0FFA-319149D689BA}"/>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275581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DDF0A5-3CF2-E8BA-CB26-E43A1649DA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8087F9F-C31C-79F0-943E-5209034E00F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A51386-29D3-5CEC-1985-31F5E19804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570CFA9-9565-07A4-110E-9A0D05CBB64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11564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13308FB-468C-5EBC-F545-898D13F098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B1E36DD-A2A7-5940-E6A4-4FE45D85264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A9BC97-3A32-0199-BFA5-547E514AB9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68D050-AE0C-3F48-0313-FE3677B3C9A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25107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EED814-11E9-2C04-5CD0-0A2B9CB51C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DAD3F85-0AFC-BDD8-D74A-753ACC61BA0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DFA1350-1BF3-AF34-75E7-E96BBDE4C47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38804D-4D85-039C-67AA-F4D7B0C79B1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808177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98FAAE-820C-5307-7ECB-79EF31A70B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6249FF-2138-77DD-03DE-9F35518FA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7AB628-D091-EC37-1963-3F59AB207F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D3A7509-4E00-8F9F-CFB1-336DE05D962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0804326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E1043E-D5C8-1D56-A7FE-A9BFB2121F7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801E32-8888-8822-3210-EA66673B085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BD5A8E8-C1AF-5F87-BE36-B158A113E8A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6629BA3-A60A-0DFD-5B81-01370F4AEF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8344505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1055E-9A90-C320-657A-25246F53F7B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6F1A681-DFBF-C30D-F89F-78AE274C1E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2BE6339-C9B6-1F91-81A2-2E692627D71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B922B54-76FC-30E1-B52E-C05795963AA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28459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9C8EE-6850-0D4F-B136-46A20C5B1F1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F7AB11-2470-8669-9E7D-CA1216B4E4E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23D651-B180-4842-8750-28E8BE7B102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72F9CE-051D-06A2-1344-8D9D5E7DD5F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737078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14D04-79D5-2609-5472-D460536D8E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FF2101A-5ED6-0D32-4585-4AD22715FA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CE32103-85F9-5B90-C12C-AEFCFD9EE0C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85BEDA0-4B38-3C30-0D77-AB3CD59DB5F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3203906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680556-F439-A8C6-1B5E-3B9925152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81C142-AE67-481B-C5AC-9C7463BC7D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7739578-42D2-5466-0404-0FFDFFC60C1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C4189DA-D0FF-D196-4839-21659EE3425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93105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ACAB2-CD0C-8202-053E-74DF2CC15D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681EDAE-88BD-C6D6-F475-41961A75D40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C2B0A61-C690-2594-7101-7EBE5DE13B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B588BBC-1ED4-E7C3-1EA5-AB3B3AF3CBF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6216298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B9FD78-A4B0-59BA-EE2A-A4184A192C6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E5FC6C-8C1D-3713-6F69-3544477B353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B080ED6-CA57-3736-E0D2-E34C1560EFD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C45D309-CA4D-8506-5C6B-F4A875640D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0932302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ED81D8-425C-2333-0BFD-EC20B82C160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24D81C-E0A3-05DD-7F7F-69EE874BFD0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5AFC116-599E-DFD8-5857-3ECFAFA179E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4B39B0-DB66-4F67-0B78-A537B758456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34306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5D5D7F-19F0-0E5E-BC31-CF2F0AB015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D1B7E01-4DFE-EC1E-C828-9EB164AB410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15AE39-3C67-A5E2-E638-F964F6F0E4F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929AC4C-445E-B892-D659-43BABA044C4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851308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F96185-1C13-94A2-FF46-5D288D5A4C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E0E10C-1B4A-C69D-9BE1-397AFBCADBE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C684741-1540-3A81-BD95-86E25D21E0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0572CC3-4A19-4655-65BC-8EF813C56E6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94552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2A673-C776-3C3B-181F-C78ED0F267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641A1C2-DF8E-1F0B-871D-B881F5F9E69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7E99337-0FE8-7714-1AB4-5530EDB77688}"/>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178545-EE96-BE12-5FF2-25B63E9AAD8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7124801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A4265A-6F63-985A-C0D5-ADC23709061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1188041-47C8-87DD-4AE0-F5A21F8F6B5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CB59504-67E4-40A1-CD47-106E087F716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A03CD86-8A5F-49B5-A418-CEAE139468F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5907427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A4D3B9-F262-2ACB-DFA6-B4D802AF22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33F97B-0A41-4AB3-8441-322174FB25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D4265B6-7AAA-1DCD-382E-FBB179BBE45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704E9B2-0DC6-E0CE-A8DD-211C20AF764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5155707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93AB16-6318-822E-4FA9-F670C15761A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868EE96-0143-1C6D-2BC3-E6C2C7E0228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3DE9842-4EAA-0050-9728-0130AA1A8F2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327DE3B-2DE2-ABFB-31A6-A1B69D4E0C7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7618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760296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041374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01042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239676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17229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99214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49527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626094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09548093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8748134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3369666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221497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755087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89524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13105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482408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055228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0297205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793974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543644"/>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5509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5302549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97960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6029196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8360115"/>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099138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6115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36480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3548838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92214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0351606"/>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39104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571302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766528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53981413"/>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5444381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5534274"/>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473560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2/2/2026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74113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969402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892621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7424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435627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37536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087139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8557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13" Type="http://schemas.openxmlformats.org/officeDocument/2006/relationships/slideLayout" Target="../slideLayouts/slideLayout26.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slideLayout" Target="../slideLayouts/slideLayout25.xml"/><Relationship Id="rId2" Type="http://schemas.openxmlformats.org/officeDocument/2006/relationships/slideLayout" Target="../slideLayouts/slideLayout15.xml"/><Relationship Id="rId16"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5" Type="http://schemas.openxmlformats.org/officeDocument/2006/relationships/theme" Target="../theme/theme2.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 Id="rId14" Type="http://schemas.openxmlformats.org/officeDocument/2006/relationships/slideLayout" Target="../slideLayouts/slideLayout2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slideLayout" Target="../slideLayouts/slideLayout40.xml"/><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slideLayout" Target="../slideLayouts/slideLayout39.xml"/><Relationship Id="rId2" Type="http://schemas.openxmlformats.org/officeDocument/2006/relationships/slideLayout" Target="../slideLayouts/slideLayout29.xml"/><Relationship Id="rId16" Type="http://schemas.openxmlformats.org/officeDocument/2006/relationships/image" Target="../media/image1.png"/><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5" Type="http://schemas.openxmlformats.org/officeDocument/2006/relationships/theme" Target="../theme/theme3.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 Id="rId14"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9.xml"/><Relationship Id="rId13" Type="http://schemas.openxmlformats.org/officeDocument/2006/relationships/slideLayout" Target="../slideLayouts/slideLayout54.xml"/><Relationship Id="rId18" Type="http://schemas.openxmlformats.org/officeDocument/2006/relationships/slideLayout" Target="../slideLayouts/slideLayout59.xml"/><Relationship Id="rId3" Type="http://schemas.openxmlformats.org/officeDocument/2006/relationships/slideLayout" Target="../slideLayouts/slideLayout44.xml"/><Relationship Id="rId7" Type="http://schemas.openxmlformats.org/officeDocument/2006/relationships/slideLayout" Target="../slideLayouts/slideLayout48.xml"/><Relationship Id="rId12" Type="http://schemas.openxmlformats.org/officeDocument/2006/relationships/slideLayout" Target="../slideLayouts/slideLayout53.xml"/><Relationship Id="rId17" Type="http://schemas.openxmlformats.org/officeDocument/2006/relationships/slideLayout" Target="../slideLayouts/slideLayout58.xml"/><Relationship Id="rId2" Type="http://schemas.openxmlformats.org/officeDocument/2006/relationships/slideLayout" Target="../slideLayouts/slideLayout43.xml"/><Relationship Id="rId16" Type="http://schemas.openxmlformats.org/officeDocument/2006/relationships/slideLayout" Target="../slideLayouts/slideLayout57.xml"/><Relationship Id="rId20" Type="http://schemas.openxmlformats.org/officeDocument/2006/relationships/image" Target="../media/image2.png"/><Relationship Id="rId1" Type="http://schemas.openxmlformats.org/officeDocument/2006/relationships/slideLayout" Target="../slideLayouts/slideLayout42.xml"/><Relationship Id="rId6" Type="http://schemas.openxmlformats.org/officeDocument/2006/relationships/slideLayout" Target="../slideLayouts/slideLayout47.xml"/><Relationship Id="rId11" Type="http://schemas.openxmlformats.org/officeDocument/2006/relationships/slideLayout" Target="../slideLayouts/slideLayout52.xml"/><Relationship Id="rId5" Type="http://schemas.openxmlformats.org/officeDocument/2006/relationships/slideLayout" Target="../slideLayouts/slideLayout46.xml"/><Relationship Id="rId15" Type="http://schemas.openxmlformats.org/officeDocument/2006/relationships/slideLayout" Target="../slideLayouts/slideLayout56.xml"/><Relationship Id="rId10" Type="http://schemas.openxmlformats.org/officeDocument/2006/relationships/slideLayout" Target="../slideLayouts/slideLayout51.xml"/><Relationship Id="rId19" Type="http://schemas.openxmlformats.org/officeDocument/2006/relationships/theme" Target="../theme/theme4.xml"/><Relationship Id="rId4" Type="http://schemas.openxmlformats.org/officeDocument/2006/relationships/slideLayout" Target="../slideLayouts/slideLayout45.xml"/><Relationship Id="rId9" Type="http://schemas.openxmlformats.org/officeDocument/2006/relationships/slideLayout" Target="../slideLayouts/slideLayout50.xml"/><Relationship Id="rId14" Type="http://schemas.openxmlformats.org/officeDocument/2006/relationships/slideLayout" Target="../slideLayouts/slideLayout5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347440802"/>
      </p:ext>
    </p:extLst>
  </p:cSld>
  <p:clrMap bg1="lt1" tx1="dk1" bg2="lt2" tx2="dk2" accent1="accent1" accent2="accent2" accent3="accent3" accent4="accent4" accent5="accent5" accent6="accent6" hlink="hlink" folHlink="fol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 id="2147483676" r:id="rId12"/>
    <p:sldLayoutId id="2147483677" r:id="rId13"/>
    <p:sldLayoutId id="214748367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41356143"/>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 id="2147483692" r:id="rId13"/>
    <p:sldLayoutId id="2147483693"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146963904"/>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6.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9.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13.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14.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15.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1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57.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41.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345648" y="3109919"/>
            <a:ext cx="6742492" cy="147732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(ماجستير القانون الرقمي)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00B0F0"/>
                </a:solidFill>
                <a:effectLst/>
                <a:uLnTx/>
                <a:uFillTx/>
                <a:latin typeface="Alexandria" charset="0"/>
                <a:ea typeface="+mn-ea"/>
                <a:cs typeface="Times New Roman" panose="02020603050405020304" pitchFamily="18" charset="0"/>
              </a:rPr>
              <a:t>مقرر : قانون تنظيم التكنولوجيا المالية</a:t>
            </a:r>
            <a:endParaRPr kumimoji="0" lang="en-US" sz="4000" b="1" i="0" u="none" strike="noStrike" kern="1200" cap="none" spc="0" normalizeH="0" baseline="0" noProof="0" dirty="0">
              <a:ln>
                <a:noFill/>
              </a:ln>
              <a:solidFill>
                <a:srgbClr val="00B0F0"/>
              </a:solidFill>
              <a:effectLst/>
              <a:uLnTx/>
              <a:uFillTx/>
              <a:latin typeface="Alexandria"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00B0F0"/>
                </a:solidFill>
                <a:effectLst/>
                <a:uLnTx/>
                <a:uFillTx/>
                <a:latin typeface="Alexandria" charset="0"/>
                <a:ea typeface="+mn-ea"/>
                <a:cs typeface="+mn-cs"/>
              </a:rPr>
              <a:t>Financial technology regulation law</a:t>
            </a:r>
            <a:endParaRPr kumimoji="0" lang="en-US" sz="4400" b="1" i="0" u="none" strike="noStrike" kern="1200" cap="none" spc="0" normalizeH="0" baseline="0" noProof="0" dirty="0">
              <a:ln>
                <a:noFill/>
              </a:ln>
              <a:solidFill>
                <a:srgbClr val="00B0F0"/>
              </a:solidFill>
              <a:effectLst/>
              <a:uLnTx/>
              <a:uFillTx/>
              <a:latin typeface="Alexandria" charset="0"/>
              <a:ea typeface="+mn-ea"/>
              <a:cs typeface="+mn-cs"/>
            </a:endParaRPr>
          </a:p>
        </p:txBody>
      </p:sp>
      <p:sp>
        <p:nvSpPr>
          <p:cNvPr id="10" name="Rectangle: Rounded Corners 9"/>
          <p:cNvSpPr/>
          <p:nvPr/>
        </p:nvSpPr>
        <p:spPr>
          <a:xfrm>
            <a:off x="7328849" y="517086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charset="0"/>
                <a:ea typeface="+mn-ea"/>
                <a:cs typeface="Alexandria" charset="0"/>
              </a:rPr>
              <a:t>Lecture  1</a:t>
            </a: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err="1">
                <a:ln>
                  <a:noFill/>
                </a:ln>
                <a:solidFill>
                  <a:srgbClr val="00B0F0"/>
                </a:solidFill>
                <a:effectLst/>
                <a:uLnTx/>
                <a:uFillTx/>
                <a:latin typeface="Alexandria" charset="0"/>
                <a:ea typeface="+mn-ea"/>
                <a:cs typeface="Alexandria" charset="0"/>
              </a:rPr>
              <a:t>Alaeldin</a:t>
            </a: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 Elgizuli</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2422C08E-EEEB-F4B4-1635-2567C7C613F3}"/>
              </a:ext>
            </a:extLst>
          </p:cNvPr>
          <p:cNvSpPr txBox="1"/>
          <p:nvPr/>
        </p:nvSpPr>
        <p:spPr>
          <a:xfrm>
            <a:off x="2522046" y="5269142"/>
            <a:ext cx="3500018" cy="430887"/>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sz="22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LAW631</a:t>
            </a:r>
          </a:p>
        </p:txBody>
      </p:sp>
    </p:spTree>
  </p:cSld>
  <p:clrMapOvr>
    <a:masterClrMapping/>
  </p:clrMapOvr>
  <mc:AlternateContent xmlns:mc="http://schemas.openxmlformats.org/markup-compatibility/2006" xmlns:p14="http://schemas.microsoft.com/office/powerpoint/2010/main">
    <mc:Choice Requires="p14">
      <p:transition spd="slow" p14:dur="2000" advTm="25147"/>
    </mc:Choice>
    <mc:Fallback xmlns="">
      <p:transition spd="slow" advTm="2514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F1F477-107D-1860-B818-927BD7E44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CED7C6-B36C-AD21-8A07-70306FED619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 name="TextBox 2">
            <a:extLst>
              <a:ext uri="{FF2B5EF4-FFF2-40B4-BE49-F238E27FC236}">
                <a16:creationId xmlns:a16="http://schemas.microsoft.com/office/drawing/2014/main" id="{82C65A7F-917F-0C37-B42A-BF04638906F5}"/>
              </a:ext>
            </a:extLst>
          </p:cNvPr>
          <p:cNvSpPr txBox="1"/>
          <p:nvPr/>
        </p:nvSpPr>
        <p:spPr>
          <a:xfrm>
            <a:off x="5209697" y="946875"/>
            <a:ext cx="4054928"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AE" sz="24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أهداف المحاضرة</a:t>
            </a:r>
            <a:endParaRPr kumimoji="0" lang="en-US" sz="2400" b="1"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5" name="Rectangle 4">
            <a:extLst>
              <a:ext uri="{FF2B5EF4-FFF2-40B4-BE49-F238E27FC236}">
                <a16:creationId xmlns:a16="http://schemas.microsoft.com/office/drawing/2014/main" id="{23E4D113-6AF1-CBD7-0F44-9ED163A92F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6" name="TextBox 5">
            <a:extLst>
              <a:ext uri="{FF2B5EF4-FFF2-40B4-BE49-F238E27FC236}">
                <a16:creationId xmlns:a16="http://schemas.microsoft.com/office/drawing/2014/main" id="{4866FBEA-C658-39D3-AF96-05044F6D6E0C}"/>
              </a:ext>
            </a:extLst>
          </p:cNvPr>
          <p:cNvSpPr txBox="1"/>
          <p:nvPr/>
        </p:nvSpPr>
        <p:spPr>
          <a:xfrm>
            <a:off x="1153149" y="975974"/>
            <a:ext cx="1034822"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Week</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0" name="TextBox 9">
            <a:extLst>
              <a:ext uri="{FF2B5EF4-FFF2-40B4-BE49-F238E27FC236}">
                <a16:creationId xmlns:a16="http://schemas.microsoft.com/office/drawing/2014/main" id="{1904AA69-522F-BD71-E16B-0F643F274BD4}"/>
              </a:ext>
            </a:extLst>
          </p:cNvPr>
          <p:cNvSpPr txBox="1"/>
          <p:nvPr/>
        </p:nvSpPr>
        <p:spPr>
          <a:xfrm>
            <a:off x="1214179" y="1231789"/>
            <a:ext cx="966228" cy="92333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02</a:t>
            </a:r>
            <a:endParaRPr kumimoji="0" lang="en-US" sz="1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2EBAF4B2-7B4D-56E4-16F0-BE07F1136A66}"/>
              </a:ext>
            </a:extLst>
          </p:cNvPr>
          <p:cNvSpPr txBox="1"/>
          <p:nvPr/>
        </p:nvSpPr>
        <p:spPr>
          <a:xfrm>
            <a:off x="762000" y="1863090"/>
            <a:ext cx="10668000" cy="4062651"/>
          </a:xfrm>
          <a:prstGeom prst="rect">
            <a:avLst/>
          </a:prstGeom>
          <a:noFill/>
        </p:spPr>
        <p:txBody>
          <a:bodyPr wrap="square" rtlCol="0">
            <a:spAutoFit/>
          </a:bodyPr>
          <a:lstStyle/>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1"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بنهاية هذه المحاضرة، سيكون الطالب قادراً على:</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lang="ar-EG" altLang="en-US" sz="2000" dirty="0">
                <a:solidFill>
                  <a:prstClr val="black"/>
                </a:solidFill>
                <a:latin typeface="Alexandria" pitchFamily="2" charset="-78"/>
                <a:cs typeface="Alexandria" pitchFamily="2" charset="-78"/>
              </a:rPr>
              <a:t>معرفة</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المفهوم الأساسي للتكنولوجيا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إدراك أهمية التكنولوجيا المالية في الاقتصاد الحديث.</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التمييز بين مراحل دورة التكنولوجيا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التعرف على أبرز الابتكارات في قطاع التكنولوجيا المالية.</a:t>
            </a:r>
          </a:p>
          <a:p>
            <a:pPr marL="0" marR="0" lvl="0" indent="0" algn="r" defTabSz="914400" rtl="1" eaLnBrk="0" fontAlgn="base" latinLnBrk="0" hangingPunct="0">
              <a:lnSpc>
                <a:spcPct val="150000"/>
              </a:lnSpc>
              <a:spcBef>
                <a:spcPct val="20000"/>
              </a:spcBef>
              <a:spcAft>
                <a:spcPct val="0"/>
              </a:spcAft>
              <a:buClrTx/>
              <a:buSzPct val="80000"/>
              <a:buFontTx/>
              <a:buNone/>
              <a:tabLst/>
              <a:defRPr/>
            </a:pP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a:t>
            </a:r>
            <a:r>
              <a:rPr kumimoji="0" lang="en-US"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 </a:t>
            </a:r>
            <a:r>
              <a:rPr kumimoji="0" lang="ar-AE" altLang="en-US" sz="2000" b="0" i="0" u="none" strike="noStrike" kern="1200" cap="none" spc="0" normalizeH="0" baseline="0" noProof="0" dirty="0">
                <a:ln>
                  <a:noFill/>
                </a:ln>
                <a:solidFill>
                  <a:prstClr val="black"/>
                </a:solidFill>
                <a:effectLst/>
                <a:uLnTx/>
                <a:uFillTx/>
                <a:latin typeface="Alexandria" pitchFamily="2" charset="-78"/>
                <a:ea typeface="+mn-ea"/>
                <a:cs typeface="Alexandria" pitchFamily="2" charset="-78"/>
              </a:rPr>
              <a:t>استيعاب أنواع الخدمات التي تقدمها التكنولوجيا المالية</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pic>
        <p:nvPicPr>
          <p:cNvPr id="7" name="Graphic 21">
            <a:extLst>
              <a:ext uri="{FF2B5EF4-FFF2-40B4-BE49-F238E27FC236}">
                <a16:creationId xmlns:a16="http://schemas.microsoft.com/office/drawing/2014/main" id="{F6995536-C647-CE02-21CF-1B458282DE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97349145"/>
      </p:ext>
    </p:extLst>
  </p:cSld>
  <p:clrMapOvr>
    <a:masterClrMapping/>
  </p:clrMapOvr>
  <mc:AlternateContent xmlns:mc="http://schemas.openxmlformats.org/markup-compatibility/2006" xmlns:p14="http://schemas.microsoft.com/office/powerpoint/2010/main">
    <mc:Choice Requires="p14">
      <p:transition p14:dur="10" advTm="104869"/>
    </mc:Choice>
    <mc:Fallback xmlns="">
      <p:transition advTm="1048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p:cNvSpPr txBox="1"/>
          <p:nvPr/>
        </p:nvSpPr>
        <p:spPr>
          <a:xfrm>
            <a:off x="5864771" y="1412953"/>
            <a:ext cx="3918228"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effectLst/>
                <a:uLnTx/>
                <a:uFillTx/>
                <a:latin typeface="Alexandria" pitchFamily="2" charset="-78"/>
              </a:rPr>
              <a:t>مدخل الى التكنولوجيا المالية</a:t>
            </a:r>
            <a:endParaRPr kumimoji="0" lang="en-US" sz="2800" b="1" i="0" u="none" strike="noStrike" kern="1200" cap="none" spc="0" normalizeH="0" baseline="0" noProof="0" dirty="0">
              <a:ln>
                <a:noFill/>
              </a:ln>
              <a:effectLst/>
              <a:uLnTx/>
              <a:uFillTx/>
              <a:latin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p:cNvSpPr txBox="1"/>
          <p:nvPr/>
        </p:nvSpPr>
        <p:spPr>
          <a:xfrm>
            <a:off x="4637988" y="2212994"/>
            <a:ext cx="6904634" cy="4103688"/>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lang="ar-EG" sz="2000" b="1" dirty="0">
                <a:solidFill>
                  <a:prstClr val="black"/>
                </a:solidFill>
                <a:latin typeface="Alexandria regular" pitchFamily="2" charset="-78"/>
                <a:cs typeface="+mj-cs"/>
              </a:rPr>
              <a:t>الموضوعات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المفهوم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الأهمية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مراحل دورة التكنولوجيا المالية  و الابتكارات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انماط البنوك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a:t>
            </a:r>
            <a:r>
              <a:rPr kumimoji="0" lang="en-US" sz="2000" b="0" i="0" u="none" strike="noStrike" kern="1200" cap="none" spc="0" normalizeH="0" baseline="0" noProof="0" dirty="0">
                <a:ln>
                  <a:noFill/>
                </a:ln>
                <a:solidFill>
                  <a:prstClr val="black"/>
                </a:solidFill>
                <a:effectLst/>
                <a:uLnTx/>
                <a:uFillTx/>
                <a:latin typeface="Alexandria regular" pitchFamily="2" charset="-78"/>
                <a:ea typeface="+mn-ea"/>
                <a:cs typeface="+mj-cs"/>
              </a:rPr>
              <a:t> </a:t>
            </a:r>
            <a:r>
              <a:rPr kumimoji="0" lang="ar-EG" sz="2000" b="0" i="0" u="none" strike="noStrike" kern="1200" cap="none" spc="0" normalizeH="0" baseline="0" noProof="0" dirty="0">
                <a:ln>
                  <a:noFill/>
                </a:ln>
                <a:solidFill>
                  <a:prstClr val="black"/>
                </a:solidFill>
                <a:effectLst/>
                <a:uLnTx/>
                <a:uFillTx/>
                <a:latin typeface="Alexandria regular" pitchFamily="2" charset="-78"/>
                <a:ea typeface="+mn-ea"/>
                <a:cs typeface="+mj-cs"/>
              </a:rPr>
              <a:t>انواع الخدمات المصرفية الإلكترونية</a:t>
            </a:r>
            <a:endParaRPr lang="en-US" sz="2000"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mj-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Alexandria regular" pitchFamily="2" charset="-78"/>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4B1F55F7-0AEC-0D5B-6D89-F520A6C115EA}"/>
              </a:ext>
            </a:extLst>
          </p:cNvPr>
          <p:cNvPicPr>
            <a:picLocks noChangeAspect="1"/>
          </p:cNvPicPr>
          <p:nvPr/>
        </p:nvPicPr>
        <p:blipFill>
          <a:blip r:embed="rId4"/>
          <a:stretch>
            <a:fillRect/>
          </a:stretch>
        </p:blipFill>
        <p:spPr>
          <a:xfrm>
            <a:off x="546076" y="2139885"/>
            <a:ext cx="3724266" cy="342192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5A00A1-A510-6ACF-C62C-0C90299F43D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E89CDF1-5053-346C-305A-4F23817318C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1FA2C2C-2156-38D3-68B0-C9DA48A26C6A}"/>
              </a:ext>
            </a:extLst>
          </p:cNvPr>
          <p:cNvSpPr txBox="1"/>
          <p:nvPr/>
        </p:nvSpPr>
        <p:spPr>
          <a:xfrm>
            <a:off x="3954780" y="1136133"/>
            <a:ext cx="7200900"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مفهوم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 ( Financial Technology – Fin Tech )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DFB21CB-0618-C85B-2D87-C187636C77C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DE6F4AA-55DB-AA00-751D-B6333A0F1BFB}"/>
              </a:ext>
            </a:extLst>
          </p:cNvPr>
          <p:cNvSpPr txBox="1"/>
          <p:nvPr/>
        </p:nvSpPr>
        <p:spPr>
          <a:xfrm>
            <a:off x="3385475" y="2673688"/>
            <a:ext cx="8157148"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يشير المصطلح إلى استخدام التكنولوجيا (مثل البرمجة، الذكاء الاصطناعي، البلوك تشين، تحليل البيانات) لتقديم أو تحسين الخدمات المالية والمصرفية.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التكنولوجيا لتقديم حلول مبتكرة في مجال الخدمات المالية بشكل أكثر كفاءة من الأساليب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مزيج من الخدمات المالية والتقنيات الرقمية يُحدث ثورة في الطريقة التي تُدار بها الأموال</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9FE1A99-318C-0466-A923-82D0C00CA26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5423044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87A555-4516-8110-81D7-469E096B8F7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97703A2-AE3F-E2BB-4F6A-016980CDE60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D92BE02-AC7D-B3C7-F35D-B260C575A70A}"/>
              </a:ext>
            </a:extLst>
          </p:cNvPr>
          <p:cNvSpPr txBox="1"/>
          <p:nvPr/>
        </p:nvSpPr>
        <p:spPr>
          <a:xfrm>
            <a:off x="5314951" y="1074419"/>
            <a:ext cx="3634740"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خصائص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A5E9CAD0-AE66-D1AA-8CA2-07A0BF9F573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D9F3692-493F-6F06-3AC9-6A68BE448918}"/>
              </a:ext>
            </a:extLst>
          </p:cNvPr>
          <p:cNvSpPr txBox="1"/>
          <p:nvPr/>
        </p:nvSpPr>
        <p:spPr>
          <a:xfrm>
            <a:off x="3234689" y="1888129"/>
            <a:ext cx="8618221"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lang="en-US"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63825FE-E0E6-E8B9-BC4A-C4C5FB3F02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3" name="Table 2">
            <a:extLst>
              <a:ext uri="{FF2B5EF4-FFF2-40B4-BE49-F238E27FC236}">
                <a16:creationId xmlns:a16="http://schemas.microsoft.com/office/drawing/2014/main" id="{800157DE-EA36-1BE9-2C1A-E9DB37291079}"/>
              </a:ext>
            </a:extLst>
          </p:cNvPr>
          <p:cNvGraphicFramePr>
            <a:graphicFrameLocks noGrp="1"/>
          </p:cNvGraphicFramePr>
          <p:nvPr>
            <p:extLst>
              <p:ext uri="{D42A27DB-BD31-4B8C-83A1-F6EECF244321}">
                <p14:modId xmlns:p14="http://schemas.microsoft.com/office/powerpoint/2010/main" val="961732704"/>
              </p:ext>
            </p:extLst>
          </p:nvPr>
        </p:nvGraphicFramePr>
        <p:xfrm>
          <a:off x="3760470" y="2395095"/>
          <a:ext cx="8092440" cy="2818194"/>
        </p:xfrm>
        <a:graphic>
          <a:graphicData uri="http://schemas.openxmlformats.org/drawingml/2006/table">
            <a:tbl>
              <a:tblPr firstRow="1" bandRow="1">
                <a:tableStyleId>{5C22544A-7EE6-4342-B048-85BDC9FD1C3A}</a:tableStyleId>
              </a:tblPr>
              <a:tblGrid>
                <a:gridCol w="4046220">
                  <a:extLst>
                    <a:ext uri="{9D8B030D-6E8A-4147-A177-3AD203B41FA5}">
                      <a16:colId xmlns:a16="http://schemas.microsoft.com/office/drawing/2014/main" val="3684497365"/>
                    </a:ext>
                  </a:extLst>
                </a:gridCol>
                <a:gridCol w="4046220">
                  <a:extLst>
                    <a:ext uri="{9D8B030D-6E8A-4147-A177-3AD203B41FA5}">
                      <a16:colId xmlns:a16="http://schemas.microsoft.com/office/drawing/2014/main" val="3499710368"/>
                    </a:ext>
                  </a:extLst>
                </a:gridCol>
              </a:tblGrid>
              <a:tr h="436790">
                <a:tc>
                  <a:txBody>
                    <a:bodyPr/>
                    <a:lstStyle/>
                    <a:p>
                      <a:pPr algn="ctr"/>
                      <a:r>
                        <a:rPr lang="ar-EG" dirty="0"/>
                        <a:t>الخاصية</a:t>
                      </a:r>
                      <a:endParaRPr lang="en-AE" dirty="0"/>
                    </a:p>
                  </a:txBody>
                  <a:tcPr/>
                </a:tc>
                <a:tc>
                  <a:txBody>
                    <a:bodyPr/>
                    <a:lstStyle/>
                    <a:p>
                      <a:pPr algn="ctr"/>
                      <a:r>
                        <a:rPr lang="ar-EG" dirty="0"/>
                        <a:t>التوضيح</a:t>
                      </a:r>
                      <a:endParaRPr lang="en-AE" dirty="0"/>
                    </a:p>
                  </a:txBody>
                  <a:tcPr/>
                </a:tc>
                <a:extLst>
                  <a:ext uri="{0D108BD9-81ED-4DB2-BD59-A6C34878D82A}">
                    <a16:rowId xmlns:a16="http://schemas.microsoft.com/office/drawing/2014/main" val="2744156926"/>
                  </a:ext>
                </a:extLst>
              </a:tr>
              <a:tr h="753912">
                <a:tc>
                  <a:txBody>
                    <a:bodyPr/>
                    <a:lstStyle/>
                    <a:p>
                      <a:pPr algn="r" rtl="1"/>
                      <a:r>
                        <a:rPr lang="ar-AE" dirty="0"/>
                        <a:t>الابتكار</a:t>
                      </a:r>
                      <a:endParaRPr lang="en-AE" dirty="0"/>
                    </a:p>
                  </a:txBody>
                  <a:tcPr/>
                </a:tc>
                <a:tc>
                  <a:txBody>
                    <a:bodyPr/>
                    <a:lstStyle/>
                    <a:p>
                      <a:pPr algn="r" rtl="1"/>
                      <a:r>
                        <a:rPr lang="ar-AE" dirty="0"/>
                        <a:t>تقدم حلول جديدة كليًا مثل التمويل الجماعي أو العملات الرقمية</a:t>
                      </a:r>
                      <a:endParaRPr lang="en-AE" dirty="0"/>
                    </a:p>
                  </a:txBody>
                  <a:tcPr/>
                </a:tc>
                <a:extLst>
                  <a:ext uri="{0D108BD9-81ED-4DB2-BD59-A6C34878D82A}">
                    <a16:rowId xmlns:a16="http://schemas.microsoft.com/office/drawing/2014/main" val="2306047988"/>
                  </a:ext>
                </a:extLst>
              </a:tr>
              <a:tr h="436790">
                <a:tc>
                  <a:txBody>
                    <a:bodyPr/>
                    <a:lstStyle/>
                    <a:p>
                      <a:pPr algn="r" rtl="1"/>
                      <a:r>
                        <a:rPr lang="ar-AE" dirty="0"/>
                        <a:t>السرعة والكفاءة</a:t>
                      </a:r>
                      <a:endParaRPr lang="en-AE" dirty="0"/>
                    </a:p>
                  </a:txBody>
                  <a:tcPr/>
                </a:tc>
                <a:tc>
                  <a:txBody>
                    <a:bodyPr/>
                    <a:lstStyle/>
                    <a:p>
                      <a:pPr algn="r" rtl="1"/>
                      <a:r>
                        <a:rPr lang="ar-AE" dirty="0"/>
                        <a:t>تنفيذ العمليات المالية بشكل لحظي تقريبًا وبتكاليف أقل</a:t>
                      </a:r>
                      <a:endParaRPr lang="en-AE" dirty="0"/>
                    </a:p>
                  </a:txBody>
                  <a:tcPr/>
                </a:tc>
                <a:extLst>
                  <a:ext uri="{0D108BD9-81ED-4DB2-BD59-A6C34878D82A}">
                    <a16:rowId xmlns:a16="http://schemas.microsoft.com/office/drawing/2014/main" val="3108643931"/>
                  </a:ext>
                </a:extLst>
              </a:tr>
              <a:tr h="436790">
                <a:tc>
                  <a:txBody>
                    <a:bodyPr/>
                    <a:lstStyle/>
                    <a:p>
                      <a:pPr algn="r" rtl="1"/>
                      <a:r>
                        <a:rPr lang="ar-AE" dirty="0"/>
                        <a:t>الاعتماد على البيانات</a:t>
                      </a:r>
                      <a:endParaRPr lang="en-AE" dirty="0"/>
                    </a:p>
                  </a:txBody>
                  <a:tcPr/>
                </a:tc>
                <a:tc>
                  <a:txBody>
                    <a:bodyPr/>
                    <a:lstStyle/>
                    <a:p>
                      <a:pPr algn="r" rtl="1"/>
                      <a:r>
                        <a:rPr lang="ar-AE" dirty="0"/>
                        <a:t>تحليل السلوك المالي للعملاء لتحسين الخدمات</a:t>
                      </a:r>
                      <a:endParaRPr lang="en-AE" dirty="0"/>
                    </a:p>
                  </a:txBody>
                  <a:tcPr/>
                </a:tc>
                <a:extLst>
                  <a:ext uri="{0D108BD9-81ED-4DB2-BD59-A6C34878D82A}">
                    <a16:rowId xmlns:a16="http://schemas.microsoft.com/office/drawing/2014/main" val="2201936600"/>
                  </a:ext>
                </a:extLst>
              </a:tr>
              <a:tr h="753912">
                <a:tc>
                  <a:txBody>
                    <a:bodyPr/>
                    <a:lstStyle/>
                    <a:p>
                      <a:pPr algn="r" rtl="1"/>
                      <a:r>
                        <a:rPr lang="ar-AE" dirty="0"/>
                        <a:t>الوصول والشمول المالي</a:t>
                      </a:r>
                      <a:endParaRPr lang="en-AE" dirty="0"/>
                    </a:p>
                  </a:txBody>
                  <a:tcPr/>
                </a:tc>
                <a:tc>
                  <a:txBody>
                    <a:bodyPr/>
                    <a:lstStyle/>
                    <a:p>
                      <a:pPr algn="r" rtl="1"/>
                      <a:r>
                        <a:rPr lang="ar-AE" dirty="0"/>
                        <a:t>تمكين الأفراد غير المتعاملين مع البنوك من الوصول إلى خدمات مالية.</a:t>
                      </a:r>
                      <a:endParaRPr lang="en-AE" dirty="0"/>
                    </a:p>
                  </a:txBody>
                  <a:tcPr/>
                </a:tc>
                <a:extLst>
                  <a:ext uri="{0D108BD9-81ED-4DB2-BD59-A6C34878D82A}">
                    <a16:rowId xmlns:a16="http://schemas.microsoft.com/office/drawing/2014/main" val="676720355"/>
                  </a:ext>
                </a:extLst>
              </a:tr>
            </a:tbl>
          </a:graphicData>
        </a:graphic>
      </p:graphicFrame>
    </p:spTree>
    <p:extLst>
      <p:ext uri="{BB962C8B-B14F-4D97-AF65-F5344CB8AC3E}">
        <p14:creationId xmlns:p14="http://schemas.microsoft.com/office/powerpoint/2010/main" val="392364555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491468-96B9-5AE5-F550-20617E34FB0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176B5A3-B8A2-4742-428C-4FAA6042D06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F0437B-445A-1862-8C96-AF70F72D8224}"/>
              </a:ext>
            </a:extLst>
          </p:cNvPr>
          <p:cNvSpPr txBox="1"/>
          <p:nvPr/>
        </p:nvSpPr>
        <p:spPr>
          <a:xfrm>
            <a:off x="4320540" y="1383031"/>
            <a:ext cx="5462459"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أسباب ظهور وانتشار التكنولوجيا المالية </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CFE686A0-0324-D21C-CD53-7B3F1819CEF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71A9E08-4FD0-C293-9396-4197283A11B1}"/>
              </a:ext>
            </a:extLst>
          </p:cNvPr>
          <p:cNvSpPr txBox="1"/>
          <p:nvPr/>
        </p:nvSpPr>
        <p:spPr>
          <a:xfrm>
            <a:off x="3385474" y="2198870"/>
            <a:ext cx="8375995" cy="378052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الثورة الرقمية: انتشار الهواتف الذكية والإنترنت.</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ارتفاع تكاليف الخدمات المصرفية التقليدية.</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طلب المستهلكين على خدمات أسرع وأكثر تخصيصًا.</a:t>
            </a: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الحكومات والجهات التنظيمية للابتكار المالي.</a:t>
            </a:r>
          </a:p>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تطبيقية: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STC 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(السعودية): محفظة إلكترونية مرخصة من البنك المركزي.</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Revolut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(بريطانيا): بنك رقمي يقدم حسابات وتحويلات دون فروع.</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Alipay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(الصين): أكبر منصة دفع إلكتروني تخدم أكثر من مليار مستخدم</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698F2DB7-C7F9-AFBF-1697-21D581E94B9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41201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056A18-F4BC-8427-104A-FE97479BC24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B6856C3-C1CB-41DC-B5E3-794EA52C083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F3A5C9-525C-07D6-BCDC-988164979CD5}"/>
              </a:ext>
            </a:extLst>
          </p:cNvPr>
          <p:cNvSpPr txBox="1"/>
          <p:nvPr/>
        </p:nvSpPr>
        <p:spPr>
          <a:xfrm>
            <a:off x="4183380" y="1412953"/>
            <a:ext cx="722907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0FA0E12-BB32-8B3F-F951-0D1EF3D6D57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EF52A5E-FF4E-8592-CF13-151E12673EFA}"/>
              </a:ext>
            </a:extLst>
          </p:cNvPr>
          <p:cNvSpPr txBox="1"/>
          <p:nvPr/>
        </p:nvSpPr>
        <p:spPr>
          <a:xfrm>
            <a:off x="3385475" y="2673688"/>
            <a:ext cx="8157148" cy="253402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الوصول للخدمات المالية (الشمول المالي).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التكاليف وتعزيز الكفاءة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زيادة الشفافية وتقليل فرص الفساد.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الابتكار في المنتجات المالية.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7F7BE39-CFD6-E912-EC7A-64F952FA8B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378129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8E6DC-1315-1EF3-D874-F601CE6C9E88}"/>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AC6BC916-B00B-2DAB-6E44-8F19A637CA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ED086F-9DDC-78CF-F576-A97E53ACFC02}"/>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118F42DB-2D2A-DF31-3572-1B83DAF6C0F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A64F3B8-1B82-02AC-ADAB-88961C38797F}"/>
              </a:ext>
            </a:extLst>
          </p:cNvPr>
          <p:cNvSpPr txBox="1"/>
          <p:nvPr/>
        </p:nvSpPr>
        <p:spPr>
          <a:xfrm>
            <a:off x="3385474" y="2016584"/>
            <a:ext cx="8157149" cy="4196020"/>
          </a:xfrm>
          <a:prstGeom prst="rect">
            <a:avLst/>
          </a:prstGeom>
          <a:noFill/>
        </p:spPr>
        <p:txBody>
          <a:bodyPr wrap="square" rtlCol="0">
            <a:spAutoFit/>
          </a:bodyPr>
          <a:lstStyle/>
          <a:p>
            <a:pPr marR="0" lvl="0" algn="r" defTabSz="914400" rtl="1" eaLnBrk="1" fontAlgn="auto" latinLnBrk="0" hangingPunct="1">
              <a:lnSpc>
                <a:spcPct val="150000"/>
              </a:lnSpc>
              <a:spcBef>
                <a:spcPts val="0"/>
              </a:spcBef>
              <a:spcAft>
                <a:spcPts val="0"/>
              </a:spcAft>
              <a:buClrTx/>
              <a:buSzTx/>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تسهيل الوصول للخدمات المالية (الشمول المالي)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يشير الشمول المالي إلى تمكين الأفراد والشركات من الوصول إلى منتجات مالية ملائمة وبتكلفة معقولة.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توفير المحافظ الرقمية للطبقات غير البنكية.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مكانية فتح حساب عبر الهاتف.</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تقنيات التمويل الصغير </a:t>
            </a:r>
            <a:r>
              <a:rPr lang="en-US" dirty="0">
                <a:solidFill>
                  <a:prstClr val="black"/>
                </a:solidFill>
                <a:latin typeface="Alexandria regular" pitchFamily="2" charset="-78"/>
                <a:cs typeface="Times New Roman" panose="02020603050405020304" pitchFamily="18" charset="0"/>
              </a:rPr>
              <a:t>(Microfinance Apps).</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مثال : </a:t>
            </a:r>
            <a:r>
              <a:rPr lang="ar-EG" dirty="0">
                <a:solidFill>
                  <a:prstClr val="black"/>
                </a:solidFill>
                <a:latin typeface="Alexandria regular" pitchFamily="2" charset="-78"/>
                <a:cs typeface="Times New Roman" panose="02020603050405020304" pitchFamily="18" charset="0"/>
              </a:rPr>
              <a:t>تطبيقات مثل </a:t>
            </a:r>
            <a:r>
              <a:rPr lang="en-US">
                <a:solidFill>
                  <a:prstClr val="black"/>
                </a:solidFill>
                <a:latin typeface="Alexandria regular" pitchFamily="2" charset="-78"/>
                <a:cs typeface="Times New Roman" panose="02020603050405020304" pitchFamily="18" charset="0"/>
              </a:rPr>
              <a:t> STC </a:t>
            </a:r>
            <a:r>
              <a:rPr lang="en-US" dirty="0">
                <a:solidFill>
                  <a:prstClr val="black"/>
                </a:solidFill>
                <a:latin typeface="Alexandria regular" pitchFamily="2" charset="-78"/>
                <a:cs typeface="Times New Roman" panose="02020603050405020304" pitchFamily="18" charset="0"/>
              </a:rPr>
              <a:t>Pay  </a:t>
            </a:r>
            <a:r>
              <a:rPr lang="ar-EG" dirty="0">
                <a:solidFill>
                  <a:prstClr val="black"/>
                </a:solidFill>
                <a:latin typeface="Alexandria regular" pitchFamily="2" charset="-78"/>
                <a:cs typeface="Times New Roman" panose="02020603050405020304" pitchFamily="18" charset="0"/>
              </a:rPr>
              <a:t>تمكن المستخدمين من تحويل الأموال، والدفع، وتوفير الأموال دون الحاجة لحساب مصرفي تقليدي.</a:t>
            </a:r>
          </a:p>
          <a:p>
            <a:pPr marR="0" lvl="0" algn="r" defTabSz="914400" rtl="1" eaLnBrk="1" fontAlgn="auto" latinLnBrk="0" hangingPunct="1">
              <a:lnSpc>
                <a:spcPct val="150000"/>
              </a:lnSpc>
              <a:spcBef>
                <a:spcPts val="0"/>
              </a:spcBef>
              <a:spcAft>
                <a:spcPts val="0"/>
              </a:spcAft>
              <a:buClrTx/>
              <a:buSzTx/>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59AD396-9A67-5291-6328-4F4BB859C6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629952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2588C-62A8-F3B4-3C74-D6797A83B16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EB98D15-FFFD-8D51-AD6D-EE12ACF2596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7DB23DD-C254-0EE3-760C-7C81A6516066}"/>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351F29C4-D6CB-D01F-6C04-B74F9EAA2BD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3F67814-9CE2-6CC7-3697-870F3E346442}"/>
              </a:ext>
            </a:extLst>
          </p:cNvPr>
          <p:cNvSpPr txBox="1"/>
          <p:nvPr/>
        </p:nvSpPr>
        <p:spPr>
          <a:xfrm>
            <a:off x="3978686" y="2016584"/>
            <a:ext cx="7563937"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تقليل التكاليف وتعزيز الكفاءة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رسوم الحوالات والتحويلات الدولية.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خدمات بنكية مجانية أو منخفضة التكلفة.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للمؤسسات: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استخدام الذكاء الاصطناعي لأتمتة المهام الروتينية.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الاعتماد على الفروع والمكاتب.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استخدام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لإدارة المحافظ المالية دون الحاجة إلى مستشار بشري مكلف.</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0B21F71-2067-A4CB-A3D7-87F77272A73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890C7BB1-5C2E-AA5D-802E-82F201B1BB0A}"/>
              </a:ext>
            </a:extLst>
          </p:cNvPr>
          <p:cNvPicPr>
            <a:picLocks noChangeAspect="1"/>
          </p:cNvPicPr>
          <p:nvPr/>
        </p:nvPicPr>
        <p:blipFill>
          <a:blip r:embed="rId4"/>
          <a:stretch>
            <a:fillRect/>
          </a:stretch>
        </p:blipFill>
        <p:spPr>
          <a:xfrm>
            <a:off x="143970" y="1957821"/>
            <a:ext cx="3834716" cy="4611519"/>
          </a:xfrm>
          <a:prstGeom prst="rect">
            <a:avLst/>
          </a:prstGeom>
        </p:spPr>
      </p:pic>
    </p:spTree>
    <p:extLst>
      <p:ext uri="{BB962C8B-B14F-4D97-AF65-F5344CB8AC3E}">
        <p14:creationId xmlns:p14="http://schemas.microsoft.com/office/powerpoint/2010/main" val="1587615405"/>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75D0F6-4827-BEDA-AA5D-6D46C52066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F5526609-DD6E-D3E9-4ED5-EC6D766B25D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4F290F9-498A-51F7-97FF-9B601432570F}"/>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2549ADAA-46A4-B434-B9A0-32B9B38060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CA870C-080A-1483-B830-EDBA742F5B8D}"/>
              </a:ext>
            </a:extLst>
          </p:cNvPr>
          <p:cNvSpPr txBox="1"/>
          <p:nvPr/>
        </p:nvSpPr>
        <p:spPr>
          <a:xfrm>
            <a:off x="3385474" y="2016584"/>
            <a:ext cx="8157149" cy="4196020"/>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النمو الاقتصادي والابتكار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 الاستثمارات في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تمويل المشاريع الصغيرة والمتوسطة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SMEs)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عبر 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تشجيع تطوير حلول مبتكرة في الدفع، التأمين، والإقراض.</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المنصات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Beehive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Edfa3ly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تساعد في تمويل المشاريع الريادية في العالم العربي.</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تعزيز الشفافية وتقليل الفساد المالي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التقنيات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تجعل العمليات أكثر 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تسجيل المعاملات بشكل غير قابل للتغيير يحد من التلاعب.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أدوات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لرصد العمليات المشبوهة في الوقت الفعلي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0971EE4-135B-55EA-FC05-0BF0C3CCB58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47211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778326-24D3-5C45-6BD6-B5A62A05649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549F541-BFBA-2CDD-2E36-085F903196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5A5B185-D819-2941-662D-12C84A9D4B1A}"/>
              </a:ext>
            </a:extLst>
          </p:cNvPr>
          <p:cNvSpPr txBox="1"/>
          <p:nvPr/>
        </p:nvSpPr>
        <p:spPr>
          <a:xfrm>
            <a:off x="4126230" y="845821"/>
            <a:ext cx="7286225"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أهمية التكنولوجيا المالية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a:t>
            </a:r>
            <a:r>
              <a:rPr kumimoji="0" lang="en-US"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FinTech Importance)</a:t>
            </a:r>
            <a:endParaRPr kumimoji="0" lang="en-US" sz="2800" b="1" i="0" u="none" strike="noStrike" kern="1200" cap="none" spc="0" normalizeH="0" baseline="0" noProof="0" dirty="0">
              <a:ln>
                <a:noFill/>
              </a:ln>
              <a:solidFill>
                <a:prstClr val="black"/>
              </a:solidFill>
              <a:effectLst/>
              <a:uLnTx/>
              <a:uFillTx/>
              <a:latin typeface="Alexandria" pitchFamily="2" charset="-78"/>
              <a:ea typeface="+mn-ea"/>
              <a:cs typeface="+mn-cs"/>
            </a:endParaRPr>
          </a:p>
        </p:txBody>
      </p:sp>
      <p:sp>
        <p:nvSpPr>
          <p:cNvPr id="28" name="Rectangle 27">
            <a:extLst>
              <a:ext uri="{FF2B5EF4-FFF2-40B4-BE49-F238E27FC236}">
                <a16:creationId xmlns:a16="http://schemas.microsoft.com/office/drawing/2014/main" id="{47CBF318-E493-1EE2-E82A-4DBA15D3858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FC495E4-C921-4938-9C05-D13E5F792804}"/>
              </a:ext>
            </a:extLst>
          </p:cNvPr>
          <p:cNvSpPr txBox="1"/>
          <p:nvPr/>
        </p:nvSpPr>
        <p:spPr>
          <a:xfrm>
            <a:off x="3385474" y="2016584"/>
            <a:ext cx="8157149" cy="3780522"/>
          </a:xfrm>
          <a:prstGeom prst="rect">
            <a:avLst/>
          </a:prstGeom>
          <a:noFill/>
        </p:spPr>
        <p:txBody>
          <a:bodyPr wrap="square" rtlCol="0">
            <a:spAutoFit/>
          </a:bodyPr>
          <a:lstStyle/>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دعم السياسات الحكومية والتنظيمية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المالية تدعم الحكومات في: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توزيع الإعانات والدعم الاجتماعي إلكترونيًا.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مكافحة غسل الأموال وتمويل الإرهاب.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تسهيل مراقبة الأسواق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أطلق مبادرات لتشجيع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ضمن رؤية 2030.</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التفاعل مع جيل رقمي جديد  : الجيل الجديد يفضل المعاملات الرقمية والسريعة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توفر تجربة مستخدم محسنة مقارنة بالبنوك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دعم اتخاذ القرار المالي عبر تحليل البيانات السلوكية.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BA6808A-55A4-1E7D-D82D-7F848E309B9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0835459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FECF21-D2AA-0FB1-A6F7-74CC14FFCED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36CB9076-CBD4-6F5E-3C5A-56B9CF792E7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B6CAE21-C92E-9584-0D00-75612FE0A055}"/>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B5559306-35B2-0295-A03C-BA1A9D733A0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ACC468E-1889-B79F-A959-AFE2E3417AA4}"/>
              </a:ext>
            </a:extLst>
          </p:cNvPr>
          <p:cNvSpPr txBox="1"/>
          <p:nvPr/>
        </p:nvSpPr>
        <p:spPr>
          <a:xfrm>
            <a:off x="3497580" y="1719580"/>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أمثلة لمراحل دورة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الابتكار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Innovation)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طرح فكرة مالية تقنية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الاختبار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Testing)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الفكرة في بيئة اختبارية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التنظيم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Regulation)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توافق الابتكار مع المتطلبات القانونية.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النمو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Growth)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جذب المستثمرين وتوسيع نطاق الخدمة.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الاندماج أو المنافسة</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Mature/Exit)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دمج مع مؤسسة مالية أو الاستمرار كمنافس.</a:t>
            </a:r>
          </a:p>
        </p:txBody>
      </p:sp>
      <p:pic>
        <p:nvPicPr>
          <p:cNvPr id="6" name="Graphic 21">
            <a:extLst>
              <a:ext uri="{FF2B5EF4-FFF2-40B4-BE49-F238E27FC236}">
                <a16:creationId xmlns:a16="http://schemas.microsoft.com/office/drawing/2014/main" id="{33E83176-DA05-3F58-69FF-81CD881047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2C6D1539-7FEC-E3AC-DB6E-F790724C61FF}"/>
              </a:ext>
            </a:extLst>
          </p:cNvPr>
          <p:cNvPicPr>
            <a:picLocks noChangeAspect="1"/>
          </p:cNvPicPr>
          <p:nvPr/>
        </p:nvPicPr>
        <p:blipFill>
          <a:blip r:embed="rId4"/>
          <a:stretch>
            <a:fillRect/>
          </a:stretch>
        </p:blipFill>
        <p:spPr>
          <a:xfrm>
            <a:off x="320512" y="1799302"/>
            <a:ext cx="3535051" cy="4010947"/>
          </a:xfrm>
          <a:prstGeom prst="rect">
            <a:avLst/>
          </a:prstGeom>
        </p:spPr>
      </p:pic>
    </p:spTree>
    <p:extLst>
      <p:ext uri="{BB962C8B-B14F-4D97-AF65-F5344CB8AC3E}">
        <p14:creationId xmlns:p14="http://schemas.microsoft.com/office/powerpoint/2010/main" val="333457183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C16FD4-72ED-6AFD-84C3-EE75AEBB2B1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370FA32-C147-058E-E34B-860A15D2EE47}"/>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E49AA86-4CA0-E523-4ADA-DC9BB2317767}"/>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1B27CE46-5560-37B7-A114-510150D1092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94E86F5-DBD5-6CE7-FB49-160FAAA4FB88}"/>
              </a:ext>
            </a:extLst>
          </p:cNvPr>
          <p:cNvSpPr txBox="1"/>
          <p:nvPr/>
        </p:nvSpPr>
        <p:spPr>
          <a:xfrm>
            <a:off x="3497580" y="1719580"/>
            <a:ext cx="8045043" cy="2535246"/>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أبرز ابتكارات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البلوك تشين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الذكاء الاصطناعي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AI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في تقييم الائتمان.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المدفوعات الرقمية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QR code،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المحافظ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NFC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العملات الرقمية  مثل البيتكوين والعملات المركزية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CBDC).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714734D0-AD3C-3D13-24FF-70B9F911AB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3991711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1C2A9B-0ECF-DB96-5D0A-37E6435C2D1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035EB8A-B5F4-87BE-D710-60A90A9A4E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7415486-2B53-3CCE-6EDF-2A79D564200B}"/>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7C3498B8-0AEE-DEF1-FEC6-FFEAE839583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4B9F79C0-4559-B678-5BD8-51A8D7419062}"/>
              </a:ext>
            </a:extLst>
          </p:cNvPr>
          <p:cNvSpPr txBox="1"/>
          <p:nvPr/>
        </p:nvSpPr>
        <p:spPr>
          <a:xfrm>
            <a:off x="3525625" y="1723692"/>
            <a:ext cx="8016998" cy="5027017"/>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الأولى : الابتكار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Innovation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التي تظهر فيها فكرة جديدة أو منتج مالي رقمي، يهدف إلى حل مشكلة معينة أو تقديم خدمة مالية جديدة.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السمات: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تركيز على التجريب.</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أغلب المشاريع تبدأ ضمن شركات ناشئة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Startups).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الاعتماد على التكنولوجيا الحديثة: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Blockchain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AI، Mobile Apps.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الإطار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عادة ما تكون القوانين غامضة أو غائبة بشأن الابتكار الجديد.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ظهور ما يعرف بـ "الفراغ التنظيمي"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Gap).</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ظهور أول منصات التمويل الجماعي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Crowdfunding)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قبل إصدار أي تشريع ينظمها.</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E7A33551-4216-BDF2-6B5A-DA19D7AAB0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8568361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6459EE-9F42-91BF-2630-8053B55CFEA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8BD55DA-69B8-7833-4764-23B52A34C4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D354153-C7D9-A1B1-2AA5-F245F2149FDA}"/>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551BA07F-2D2A-0AE0-09D1-CCBF8F13C5E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BCEAFAE-66E9-C48A-F696-6D3DDDB0CC30}"/>
              </a:ext>
            </a:extLst>
          </p:cNvPr>
          <p:cNvSpPr txBox="1"/>
          <p:nvPr/>
        </p:nvSpPr>
        <p:spPr>
          <a:xfrm>
            <a:off x="3385474" y="1585696"/>
            <a:ext cx="8375996" cy="51621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الثانية : الاختبار والتجريب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Testing &amp; Sandbox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يتم اختبار المنتج أو الخدمة في بيئة مراقبة جزئيًا تسمى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حيث تسمح الجهات التنظيمية بالتجريب بشروط معينة.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مكونات بيئة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عدد محدود من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فترة تجريبية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تقديم تقارير تنظيمية دورية.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منح تراخيص مؤقتة أو إعفاءات قانونية محددة.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وجود اتفاق قانوني بين الشركة والجهة 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مثال :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البنك المركزي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SAMA)</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أطلق "مختبر التقنية المالية" لدعم الشركات الناشئة المالية في بيئة مرنة قانونياً.</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0C2C933-578A-12C6-EDEB-524873498AE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83019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6288A9-9F4B-B291-24AC-288FCA34F83C}"/>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468B70D-B2A6-E9C5-0A57-C5AB46571BA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688A514-E05F-B113-EE78-7A0A2B9AE2B2}"/>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FC739604-F9A0-AF48-1FAA-1E90E7F87B1D}"/>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D876829-D64E-199E-4394-C87B1FDDD5F0}"/>
              </a:ext>
            </a:extLst>
          </p:cNvPr>
          <p:cNvSpPr txBox="1"/>
          <p:nvPr/>
        </p:nvSpPr>
        <p:spPr>
          <a:xfrm>
            <a:off x="3242822" y="1585696"/>
            <a:ext cx="8299802"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الثالثة : التنظيم والترخيص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Regulatory and Licensing Stage)</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تقوم الجهات التشريعية بإصدار قوانين، لوائح أو تعليمات تنظيمية تنظم التكنولوجيا المالية أو نماذج محددة منها.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إصدار تراخيص دائمة.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فرض متطلبات الامتثال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KYC/AML.</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تحديد الجهة الرقابية المختصة (بنك مركزي – هيئة سوق – هيئة اتصالات).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إنشاء أطر تنظيمية لقطاعات فرعية (مثل: البنوك الرقمية،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تطبيق قوانين مكافحة غسل الأموال وتمويل الإرهاب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AML/CFT)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أهمية حماية المستهلك المالي</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Financial Consumer Protection).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0596146D-A752-4DD8-12EF-6645289B41F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745179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16559-C2EE-B24E-5D90-040E3D801487}"/>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2D7CA75-9185-35A0-F446-4405D6654A7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13F78E-87A9-D638-284E-8930D46166B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0BA2D2BA-19FC-699E-2744-D56A5819676F}"/>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DF0CE017-835A-1BFF-2F89-1B8BEF9A71E6}"/>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الرابعة: النمو والتوسع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Growth &amp; Scaling)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تبدأ الشركة التقنية المالية في التوسع محليًا أو إقليميًا، وتحقيق قاعدة مستخدمين أوسع، وجذب 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الأطر القانونية ذات الصلة: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قوانين حماية البيانات والخصوصية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GDPR،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قوانين خصوصية البيانات في  السعودية.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 عبر الحدود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Regulation).</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الحوكمة المؤسسية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Corporate Governance).</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ملاحظات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تحديات الامتثال في أكثر من دولة.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إلى آليات تسوية نزاعات جديدة (خاصة العقود الذكية).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B86FF98-CC77-A9A6-5738-98F5C9BD35D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8338342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1E7D7E-AE1F-39BE-9479-1B676D719F3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7237D4F-BA5A-4D38-8B43-F999EC58D97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6D5D6C2-F328-4924-F826-EA810CD3EFC1}"/>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مراحل دورة التكنولوجيا المالية والابتكارات </a:t>
            </a:r>
          </a:p>
        </p:txBody>
      </p:sp>
      <p:sp>
        <p:nvSpPr>
          <p:cNvPr id="28" name="Rectangle 27">
            <a:extLst>
              <a:ext uri="{FF2B5EF4-FFF2-40B4-BE49-F238E27FC236}">
                <a16:creationId xmlns:a16="http://schemas.microsoft.com/office/drawing/2014/main" id="{8628919E-A5EB-28DC-193C-3363AD3581C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0DEAEAC-70F5-A840-5019-106647F57CE6}"/>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المرحلة الخامسة :النضج أو الخروج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Maturity or Exit)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تصل الشركة إلى مرحلة النضج أو تواجه سيناريو “الخروج” عبر استحواذ، إدراج في البورصة، أو توقف.</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سيناريوهات الخروج:</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الإدراج في سوق المال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IPO).</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الاستحواذ من قبل بنك تقليدي.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الإغلاق بسبب مشاكل مالية أو قانونية.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الأثر القانوني: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ضرورة الالتزام بقوانين الأوراق المالية.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الإفصاح والشفافية.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حماية حقوق العملاء والمستثمرين.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D291FA8-8E31-9573-F768-9D4BB19F318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7386157"/>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124D9-5549-2411-9883-2A7581B1E2E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EE9232A-10D6-8F01-50A3-180B3317310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29FCBE6-47B0-637E-8AF4-8140CEA7B3BD}"/>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4F705A5B-BB92-B5BD-BC3F-84C9F4E33D5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EB0F0AA-2C89-A877-DE80-102333886699}"/>
              </a:ext>
            </a:extLst>
          </p:cNvPr>
          <p:cNvSpPr txBox="1"/>
          <p:nvPr/>
        </p:nvSpPr>
        <p:spPr>
          <a:xfrm>
            <a:off x="3385474" y="2016584"/>
            <a:ext cx="8157149"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تُشير "خدمات التكنولوجيا المالية" إلى مجموعة الحلول المالية التي تُقدم باستخدام تقنيات رقمية حديثة، لتحسين أو استبدال خدمات مالية 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أنواع خدمات التكنولوجيا المالية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الخدمات المصرفية الرقمية.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الثروات الآلية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Robo-Advisors.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التأمين الرقمي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التمويل البديل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التمويل الجماعي).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التنظيمي </a:t>
            </a:r>
            <a:r>
              <a:rPr kumimoji="0" lang="en-US" sz="1800" b="0"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C4712614-F3AB-16F9-950C-AF645EE8A6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DDD06D15-6BCC-2539-6650-2AF2C533DF1F}"/>
              </a:ext>
            </a:extLst>
          </p:cNvPr>
          <p:cNvPicPr>
            <a:picLocks noChangeAspect="1"/>
          </p:cNvPicPr>
          <p:nvPr/>
        </p:nvPicPr>
        <p:blipFill>
          <a:blip r:embed="rId4"/>
          <a:stretch>
            <a:fillRect/>
          </a:stretch>
        </p:blipFill>
        <p:spPr>
          <a:xfrm>
            <a:off x="226103" y="2187019"/>
            <a:ext cx="3129698" cy="3423345"/>
          </a:xfrm>
          <a:prstGeom prst="rect">
            <a:avLst/>
          </a:prstGeom>
        </p:spPr>
      </p:pic>
    </p:spTree>
    <p:extLst>
      <p:ext uri="{BB962C8B-B14F-4D97-AF65-F5344CB8AC3E}">
        <p14:creationId xmlns:p14="http://schemas.microsoft.com/office/powerpoint/2010/main" val="251986078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00240-4370-EE52-BC00-B24DAC3844BA}"/>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2E71AD2-4368-0619-048D-942F62285A7B}"/>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F138BC-6588-82CE-C9BF-A8F69898CA6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1EAE01D9-4EFC-33A3-1CE4-E3BCB77F4B0C}"/>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57F9E087-1170-F838-C924-C87DC05EC549}"/>
              </a:ext>
            </a:extLst>
          </p:cNvPr>
          <p:cNvSpPr txBox="1"/>
          <p:nvPr/>
        </p:nvSpPr>
        <p:spPr>
          <a:xfrm>
            <a:off x="3385474" y="2016584"/>
            <a:ext cx="8157149" cy="3780522"/>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التحديات والمخاطر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الأمن السيبراني والاحتيال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الامتثال التنظيمي والتشريعي.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ضعف الثقافة الرقمية لدى بعض الفئات.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مخاطر غسل الأموال عبر القنوات الرقمية</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mn-cs"/>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EB777B8-E0DB-8FBA-3F8C-3EB042D095E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83751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973F9D-0E11-C17D-0D29-1C78C0DE34D1}"/>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BBA34E0-E6D1-183A-A48C-87C0325F7C9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F631A0A1-25AE-34F4-AC03-A9AFCA2A2D2D}"/>
              </a:ext>
            </a:extLst>
          </p:cNvPr>
          <p:cNvSpPr txBox="1"/>
          <p:nvPr/>
        </p:nvSpPr>
        <p:spPr>
          <a:xfrm>
            <a:off x="2064470" y="845821"/>
            <a:ext cx="934798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CFAD9A99-30D7-05E2-5311-349BD9FE59FA}"/>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26621A6-22A1-FC41-2224-FFF748927D7E}"/>
              </a:ext>
            </a:extLst>
          </p:cNvPr>
          <p:cNvSpPr txBox="1"/>
          <p:nvPr/>
        </p:nvSpPr>
        <p:spPr>
          <a:xfrm>
            <a:off x="1885362" y="1585696"/>
            <a:ext cx="9657262"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  الخدمات المصرفية الرقمية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Neobanks)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بنوك رقمية دون 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حسابات رقمية، بطاقات افتراضية.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  التكنولوجيا التنظيمية  </a:t>
            </a:r>
            <a:r>
              <a:rPr kumimoji="0" lang="en-US" sz="18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285750" marR="0" lvl="0" indent="-285750" algn="r"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أدوات الامتثال ومكافحة غسل الأموال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AML Tools)</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الوظائف الأساسية: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رصد المعاملات المشبوهة في الوقت الفعلي.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تحليل الأنماط السلوكية للمستخدمين.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 إعداد تقارير تلقائية للجهات التنظيمية (مثل تقارير المعاملات المشبوهة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STR).).</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قوائم الحظر والعقوبات: التحقق من أسماء العملاء مقابل قوائم مثل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OFAC، EU Sanctions، UN List</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022F52E1-38C6-0DE9-F939-72B1497B7E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530605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BFB6E-0814-4EC5-034B-4D29EC12EC9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67FE55EB-20E2-E4E9-E001-56D9F5FB462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A5FF73D-7482-41CF-5B29-A98BC601260B}"/>
              </a:ext>
            </a:extLst>
          </p:cNvPr>
          <p:cNvSpPr txBox="1"/>
          <p:nvPr/>
        </p:nvSpPr>
        <p:spPr>
          <a:xfrm>
            <a:off x="2007910" y="845821"/>
            <a:ext cx="94045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F463ABCE-B82F-8984-A58C-1D55ABC372D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6284D967-A244-92E4-CE29-B1087D8D48F0}"/>
              </a:ext>
            </a:extLst>
          </p:cNvPr>
          <p:cNvSpPr txBox="1"/>
          <p:nvPr/>
        </p:nvSpPr>
        <p:spPr>
          <a:xfrm>
            <a:off x="3554730" y="1585696"/>
            <a:ext cx="7987893"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التمويل الرقمي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الإقراض المباشر بين الأفراد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P2P Lending).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algn="r" rtl="1">
              <a:buNone/>
            </a:pPr>
            <a:r>
              <a:rPr lang="ar-AE" dirty="0"/>
              <a:t>هو نظام إقراض رقمي يربط </a:t>
            </a:r>
            <a:r>
              <a:rPr lang="ar-AE" b="1" dirty="0"/>
              <a:t>المقرضين الأفراد</a:t>
            </a:r>
            <a:r>
              <a:rPr lang="ar-AE" dirty="0"/>
              <a:t> مباشرة بـ </a:t>
            </a:r>
            <a:r>
              <a:rPr lang="ar-AE" b="1" dirty="0"/>
              <a:t>المقترضين الأفراد أو الشركات الصغيرة</a:t>
            </a:r>
            <a:r>
              <a:rPr lang="ar-AE" dirty="0"/>
              <a:t> عبر منصة إلكترونية، دون الحاجة إلى وسيط مالي تقليدي (مثل البنوك).</a:t>
            </a:r>
          </a:p>
          <a:p>
            <a:pPr algn="r" rtl="1">
              <a:buNone/>
            </a:pPr>
            <a:r>
              <a:rPr lang="ar-AE" b="1" dirty="0"/>
              <a:t>آلية العمل:</a:t>
            </a:r>
          </a:p>
          <a:p>
            <a:pPr algn="r" rtl="1">
              <a:buFont typeface="Arial" panose="020B0604020202020204" pitchFamily="34" charset="0"/>
              <a:buChar char="•"/>
            </a:pPr>
            <a:r>
              <a:rPr lang="ar-EG" dirty="0"/>
              <a:t> </a:t>
            </a:r>
            <a:r>
              <a:rPr lang="ar-AE" dirty="0"/>
              <a:t>يسجل المقرضون والمقترضون على منصة إلكترونية.</a:t>
            </a:r>
          </a:p>
          <a:p>
            <a:pPr algn="r" rtl="1">
              <a:buFont typeface="Arial" panose="020B0604020202020204" pitchFamily="34" charset="0"/>
              <a:buChar char="•"/>
            </a:pPr>
            <a:r>
              <a:rPr lang="ar-EG" dirty="0"/>
              <a:t> </a:t>
            </a:r>
            <a:r>
              <a:rPr lang="ar-AE" dirty="0"/>
              <a:t>تقوم المنصة بتقييم الجدارة الائتمانية للمقترض.</a:t>
            </a:r>
          </a:p>
          <a:p>
            <a:pPr algn="r" rtl="1">
              <a:buFont typeface="Arial" panose="020B0604020202020204" pitchFamily="34" charset="0"/>
              <a:buChar char="•"/>
            </a:pPr>
            <a:r>
              <a:rPr lang="ar-EG" dirty="0"/>
              <a:t> </a:t>
            </a:r>
            <a:r>
              <a:rPr lang="ar-AE" dirty="0"/>
              <a:t>يختار المقرض من يريد تمويله أو يُقسم القرض بين عدة ممولين.</a:t>
            </a:r>
          </a:p>
          <a:p>
            <a:pPr algn="r" rtl="1">
              <a:buFont typeface="Arial" panose="020B0604020202020204" pitchFamily="34" charset="0"/>
              <a:buChar char="•"/>
            </a:pPr>
            <a:r>
              <a:rPr lang="ar-EG" dirty="0"/>
              <a:t> </a:t>
            </a:r>
            <a:r>
              <a:rPr lang="ar-AE" dirty="0"/>
              <a:t>يتم تحويل الأموال رقميًا، ويبدأ السداد على أقساط بفائدة متفق عليها.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algn="r" rtl="1">
              <a:buNone/>
            </a:pPr>
            <a:r>
              <a:rPr lang="ar-AE" b="1" dirty="0"/>
              <a:t>ال</a:t>
            </a:r>
            <a:r>
              <a:rPr lang="ar-EG" b="1" dirty="0"/>
              <a:t>مزايا </a:t>
            </a:r>
            <a:r>
              <a:rPr lang="ar-AE" b="1" dirty="0"/>
              <a:t>:</a:t>
            </a:r>
          </a:p>
          <a:p>
            <a:pPr algn="r" rtl="1">
              <a:buFont typeface="Arial" panose="020B0604020202020204" pitchFamily="34" charset="0"/>
              <a:buChar char="•"/>
            </a:pPr>
            <a:r>
              <a:rPr lang="ar-EG" dirty="0"/>
              <a:t> </a:t>
            </a:r>
            <a:r>
              <a:rPr lang="ar-AE" dirty="0"/>
              <a:t>وصول أسهل للتمويل لذوي الدخل المحدود أو المشاريع الصغيرة.</a:t>
            </a:r>
          </a:p>
          <a:p>
            <a:pPr algn="r" rtl="1">
              <a:buFont typeface="Arial" panose="020B0604020202020204" pitchFamily="34" charset="0"/>
              <a:buChar char="•"/>
            </a:pPr>
            <a:r>
              <a:rPr lang="ar-EG" dirty="0"/>
              <a:t> </a:t>
            </a:r>
            <a:r>
              <a:rPr lang="ar-AE" dirty="0"/>
              <a:t>عوائد أعلى للمقرضين مقارنة بالبنوك.</a:t>
            </a:r>
          </a:p>
          <a:p>
            <a:pPr algn="r" rtl="1">
              <a:buFont typeface="Arial" panose="020B0604020202020204" pitchFamily="34" charset="0"/>
              <a:buChar char="•"/>
            </a:pPr>
            <a:r>
              <a:rPr lang="ar-EG" dirty="0"/>
              <a:t> </a:t>
            </a:r>
            <a:r>
              <a:rPr lang="ar-AE" dirty="0"/>
              <a:t>تقليل التكاليف التشغيلية.</a:t>
            </a:r>
          </a:p>
          <a:p>
            <a:pPr algn="r" rtl="1">
              <a:buNone/>
            </a:pPr>
            <a:r>
              <a:rPr lang="ar-AE" b="1" dirty="0"/>
              <a:t>المخاطر:</a:t>
            </a:r>
          </a:p>
          <a:p>
            <a:pPr algn="r" rtl="1">
              <a:buFont typeface="Arial" panose="020B0604020202020204" pitchFamily="34" charset="0"/>
              <a:buChar char="•"/>
            </a:pPr>
            <a:r>
              <a:rPr lang="ar-EG" dirty="0"/>
              <a:t> </a:t>
            </a:r>
            <a:r>
              <a:rPr lang="ar-AE" dirty="0"/>
              <a:t>تعثر السداد.</a:t>
            </a:r>
          </a:p>
          <a:p>
            <a:pPr algn="r" rtl="1">
              <a:buFont typeface="Arial" panose="020B0604020202020204" pitchFamily="34" charset="0"/>
              <a:buChar char="•"/>
            </a:pPr>
            <a:r>
              <a:rPr lang="ar-EG" dirty="0"/>
              <a:t> </a:t>
            </a:r>
            <a:r>
              <a:rPr lang="ar-AE" dirty="0"/>
              <a:t>ضعف التنظيم القانوني في بعض الدول.</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D1E2191-914C-D0AD-80C5-6640EF50C2F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88043965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67C88D-69A9-43A0-B02A-7F7FA0C9825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7EDA9065-8031-63DE-5F46-DD0F73CE1B50}"/>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697ECF4-C48C-2287-D5C6-D9A105B248D9}"/>
              </a:ext>
            </a:extLst>
          </p:cNvPr>
          <p:cNvSpPr txBox="1"/>
          <p:nvPr/>
        </p:nvSpPr>
        <p:spPr>
          <a:xfrm>
            <a:off x="1906214" y="845821"/>
            <a:ext cx="9506241"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20564100-B2FA-9704-E754-FAD0C3C5790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E327321-B77E-A1A4-99E9-3A9D816A42FE}"/>
              </a:ext>
            </a:extLst>
          </p:cNvPr>
          <p:cNvSpPr txBox="1"/>
          <p:nvPr/>
        </p:nvSpPr>
        <p:spPr>
          <a:xfrm>
            <a:off x="1357460" y="1799304"/>
            <a:ext cx="10185163"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 إدارة الثروات والاستثمار</a:t>
            </a: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t>تشير إدارة الثروات الرقمية إلى استخدام التكنولوجيا لمساعدة الأفراد على تخطيط واستثمار أموالهم بطريقة ذكية وفعالة، دون الحاجة إلى تدخل بشري كبير. وتوفر هذه الخدمات أدوات سهلة الاستخدام تساعد في اتخاذ قرارات استثمارية وتحقيق أهداف مالية طويلة المدى</a:t>
            </a:r>
            <a:r>
              <a:rPr lang="ar-EG" dirty="0"/>
              <a:t> مثل :-</a:t>
            </a:r>
          </a:p>
          <a:p>
            <a:pPr marL="285750" indent="-285750" algn="r" rtl="1">
              <a:buFont typeface="Wingdings" panose="05000000000000000000" pitchFamily="2" charset="2"/>
              <a:buChar char="§"/>
            </a:pPr>
            <a:r>
              <a:rPr lang="ar-AE" b="1" dirty="0"/>
              <a:t>المستشار الآلي </a:t>
            </a:r>
            <a:r>
              <a:rPr lang="en-US" b="1" dirty="0"/>
              <a:t>Robo-Advisors)</a:t>
            </a:r>
            <a:r>
              <a:rPr lang="ar-EG" b="1" dirty="0"/>
              <a:t>) :</a:t>
            </a:r>
            <a:endParaRPr lang="en-US" b="1" dirty="0"/>
          </a:p>
          <a:p>
            <a:pPr algn="r" rtl="1"/>
            <a:r>
              <a:rPr lang="ar-AE" dirty="0"/>
              <a:t>المستشار الآلي هو منصة رقمية تستخدم </a:t>
            </a:r>
            <a:r>
              <a:rPr lang="ar-AE" b="1" dirty="0"/>
              <a:t>الخوارزميات الذكية</a:t>
            </a:r>
            <a:r>
              <a:rPr lang="ar-AE" dirty="0"/>
              <a:t> و</a:t>
            </a:r>
            <a:r>
              <a:rPr lang="ar-AE" b="1" dirty="0"/>
              <a:t>الذكاء الاصطناعي</a:t>
            </a:r>
            <a:r>
              <a:rPr lang="ar-AE" dirty="0"/>
              <a:t> لتقديم </a:t>
            </a:r>
            <a:r>
              <a:rPr lang="ar-AE" b="1" dirty="0"/>
              <a:t>استشارات مالية آلية</a:t>
            </a:r>
            <a:r>
              <a:rPr lang="ar-AE" dirty="0"/>
              <a:t> للمستخدمين بناءً على بياناتهم الشخصية، دون تدخل بشري مباشر.</a:t>
            </a:r>
          </a:p>
          <a:p>
            <a:pPr marL="285750" marR="0" lvl="0" indent="-285750" algn="r" defTabSz="914400" rtl="1"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تطبيقات تداول الأسهم والعملات الرقمية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AE" dirty="0"/>
              <a:t>هي منصات رقمية تتيح للمستخدمين شراء وبيع الأسهم والأوراق المالية مباشرة من هواتفهم الذكية أو الحواسيب، دون الحاجة إلى وسيط تقليدي.</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66B43824-0172-3971-1B0B-93AA3AD721E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1053263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0F693C-5E29-7BCA-D6C0-6881F17C612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263E44AD-7051-CB6F-9D19-0460B19EDDA3}"/>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967FF45-1719-5803-F0D1-50AFB1FAF53F}"/>
              </a:ext>
            </a:extLst>
          </p:cNvPr>
          <p:cNvSpPr txBox="1"/>
          <p:nvPr/>
        </p:nvSpPr>
        <p:spPr>
          <a:xfrm>
            <a:off x="1253766" y="874522"/>
            <a:ext cx="10177544"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 - خدمات الدفع والتحويلات الرقمية  </a:t>
            </a:r>
          </a:p>
        </p:txBody>
      </p:sp>
      <p:sp>
        <p:nvSpPr>
          <p:cNvPr id="28" name="Rectangle 27">
            <a:extLst>
              <a:ext uri="{FF2B5EF4-FFF2-40B4-BE49-F238E27FC236}">
                <a16:creationId xmlns:a16="http://schemas.microsoft.com/office/drawing/2014/main" id="{2891F58B-CBD0-8BEE-BDD7-1D62C1CB80E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FECF55F-8FF0-86CB-D81E-484FCE0D7D84}"/>
              </a:ext>
            </a:extLst>
          </p:cNvPr>
          <p:cNvSpPr txBox="1"/>
          <p:nvPr/>
        </p:nvSpPr>
        <p:spPr>
          <a:xfrm>
            <a:off x="235671" y="1415198"/>
            <a:ext cx="11306954"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التكنولوجيا التنظيمية  </a:t>
            </a:r>
            <a:r>
              <a:rPr kumimoji="0" lang="en-US" sz="1800" b="1" i="0" u="none" strike="noStrike" kern="1200" cap="none" spc="0" normalizeH="0" baseline="0" noProof="0" dirty="0" err="1">
                <a:ln>
                  <a:noFill/>
                </a:ln>
                <a:solidFill>
                  <a:prstClr val="black"/>
                </a:solidFill>
                <a:effectLst/>
                <a:uLnTx/>
                <a:uFillTx/>
                <a:latin typeface="Alexandria regular" pitchFamily="2" charset="-78"/>
                <a:ea typeface="+mn-ea"/>
                <a:cs typeface="Times New Roman" panose="02020603050405020304" pitchFamily="18" charset="0"/>
              </a:rPr>
              <a:t>RegTech</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حلول معرفة العميل إلكترونيًا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e-KYC).</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algn="r" rtl="1">
              <a:buNone/>
            </a:pPr>
            <a:r>
              <a:rPr lang="en-US" b="1" dirty="0"/>
              <a:t>e-KYC</a:t>
            </a:r>
            <a:r>
              <a:rPr lang="en-US" dirty="0"/>
              <a:t> (Know Your Customer) </a:t>
            </a:r>
            <a:r>
              <a:rPr lang="ar-EG" dirty="0"/>
              <a:t> (</a:t>
            </a:r>
            <a:r>
              <a:rPr lang="ar-AE" dirty="0"/>
              <a:t>إلكترونيًا) هو نظام رقمي لجمع وتوثيق بيانات العميل والتحقق من هويته إلكترونيًا عند فتح حساب مالي أو استخدام خدمات دفع.</a:t>
            </a:r>
            <a:r>
              <a:rPr lang="ar-EG" dirty="0"/>
              <a:t> باتباع </a:t>
            </a:r>
            <a:r>
              <a:rPr lang="ar-AE" b="1" dirty="0"/>
              <a:t>الخطوات النموذجية:</a:t>
            </a:r>
          </a:p>
          <a:p>
            <a:pPr algn="r" rtl="1">
              <a:buFont typeface="+mj-lt"/>
              <a:buAutoNum type="arabicPeriod"/>
            </a:pPr>
            <a:r>
              <a:rPr lang="ar-EG" dirty="0"/>
              <a:t> </a:t>
            </a:r>
            <a:r>
              <a:rPr lang="ar-AE" dirty="0"/>
              <a:t>رفع الهوية الوطنية أو جواز السفر عبر التطبيق.</a:t>
            </a:r>
          </a:p>
          <a:p>
            <a:pPr algn="r" rtl="1">
              <a:buFont typeface="+mj-lt"/>
              <a:buAutoNum type="arabicPeriod"/>
            </a:pPr>
            <a:r>
              <a:rPr lang="ar-EG" dirty="0"/>
              <a:t> </a:t>
            </a:r>
            <a:r>
              <a:rPr lang="ar-AE" dirty="0"/>
              <a:t>استخدام التعرف على الوجه (</a:t>
            </a:r>
            <a:r>
              <a:rPr lang="en-US" dirty="0"/>
              <a:t>Face Recognition) </a:t>
            </a:r>
            <a:r>
              <a:rPr lang="ar-EG" dirty="0"/>
              <a:t> ) </a:t>
            </a:r>
            <a:r>
              <a:rPr lang="ar-AE" dirty="0"/>
              <a:t>للتحقق من تطابق الهوية.</a:t>
            </a:r>
          </a:p>
          <a:p>
            <a:pPr algn="r" rtl="1">
              <a:buFont typeface="+mj-lt"/>
              <a:buAutoNum type="arabicPeriod"/>
            </a:pPr>
            <a:r>
              <a:rPr lang="ar-EG" dirty="0"/>
              <a:t> </a:t>
            </a:r>
            <a:r>
              <a:rPr lang="ar-AE" dirty="0"/>
              <a:t>مقارنة البيانات مع مصادر حكومية أو قواعد بيانات موثوقة.</a:t>
            </a:r>
          </a:p>
          <a:p>
            <a:pPr algn="r" rtl="1">
              <a:buFont typeface="+mj-lt"/>
              <a:buAutoNum type="arabicPeriod"/>
            </a:pPr>
            <a:r>
              <a:rPr lang="ar-EG" dirty="0"/>
              <a:t> </a:t>
            </a:r>
            <a:r>
              <a:rPr lang="ar-AE" dirty="0"/>
              <a:t>إصدار الموافقة أو الرفض تلقائيًا خلال دقائق.</a:t>
            </a:r>
          </a:p>
          <a:p>
            <a:pPr algn="r" rtl="1">
              <a:buNone/>
            </a:pPr>
            <a:r>
              <a:rPr lang="ar-AE" b="1" dirty="0"/>
              <a:t>ال</a:t>
            </a:r>
            <a:r>
              <a:rPr lang="ar-EG" b="1" dirty="0"/>
              <a:t>مزايا : </a:t>
            </a:r>
            <a:endParaRPr lang="ar-AE" b="1" dirty="0"/>
          </a:p>
          <a:p>
            <a:pPr algn="r" rtl="1">
              <a:buFont typeface="Arial" panose="020B0604020202020204" pitchFamily="34" charset="0"/>
              <a:buChar char="•"/>
            </a:pPr>
            <a:r>
              <a:rPr lang="ar-EG" dirty="0"/>
              <a:t> </a:t>
            </a:r>
            <a:r>
              <a:rPr lang="ar-AE" dirty="0"/>
              <a:t>تسريع فتح الحسابات والمعاملات.</a:t>
            </a:r>
          </a:p>
          <a:p>
            <a:pPr algn="r" rtl="1">
              <a:buFont typeface="Arial" panose="020B0604020202020204" pitchFamily="34" charset="0"/>
              <a:buChar char="•"/>
            </a:pPr>
            <a:r>
              <a:rPr lang="ar-EG" dirty="0"/>
              <a:t> </a:t>
            </a:r>
            <a:r>
              <a:rPr lang="ar-AE" dirty="0"/>
              <a:t>تقليل التزوير وتزييف الهويات.</a:t>
            </a:r>
          </a:p>
          <a:p>
            <a:pPr algn="r" rtl="1">
              <a:buFont typeface="Arial" panose="020B0604020202020204" pitchFamily="34" charset="0"/>
              <a:buChar char="•"/>
            </a:pPr>
            <a:r>
              <a:rPr lang="ar-EG" dirty="0"/>
              <a:t> </a:t>
            </a:r>
            <a:r>
              <a:rPr lang="ar-AE" dirty="0"/>
              <a:t>تقليل الاعتماد على الفروع الورقية.</a:t>
            </a:r>
          </a:p>
          <a:p>
            <a:pPr algn="r" rtl="1">
              <a:buFont typeface="Arial" panose="020B0604020202020204" pitchFamily="34" charset="0"/>
              <a:buChar char="•"/>
            </a:pPr>
            <a:r>
              <a:rPr lang="ar-EG" dirty="0"/>
              <a:t> </a:t>
            </a:r>
            <a:r>
              <a:rPr lang="ar-AE" dirty="0"/>
              <a:t>متوافق مع متطلبات الجهات الرقابية.</a:t>
            </a:r>
          </a:p>
          <a:p>
            <a:pPr algn="r" rtl="1">
              <a:buNone/>
            </a:pPr>
            <a:r>
              <a:rPr lang="ar-AE" b="1" dirty="0"/>
              <a:t>أمثلة </a:t>
            </a:r>
            <a:r>
              <a:rPr lang="ar-EG" b="1" dirty="0"/>
              <a:t> :</a:t>
            </a:r>
            <a:endParaRPr lang="ar-AE" b="1" dirty="0"/>
          </a:p>
          <a:p>
            <a:pPr algn="r" rtl="1">
              <a:buFont typeface="Arial" panose="020B0604020202020204" pitchFamily="34" charset="0"/>
              <a:buChar char="•"/>
            </a:pPr>
            <a:r>
              <a:rPr lang="ar-AE" dirty="0"/>
              <a:t>نظام </a:t>
            </a:r>
            <a:r>
              <a:rPr lang="en-US" dirty="0"/>
              <a:t>e-KYC </a:t>
            </a:r>
            <a:r>
              <a:rPr lang="ar-EG" dirty="0"/>
              <a:t> ف</a:t>
            </a:r>
            <a:r>
              <a:rPr lang="ar-AE" dirty="0"/>
              <a:t>ي السعودية عبر </a:t>
            </a:r>
            <a:r>
              <a:rPr lang="ar-AE" b="1" dirty="0"/>
              <a:t>سمة</a:t>
            </a:r>
            <a:r>
              <a:rPr lang="ar-AE" dirty="0"/>
              <a:t> و</a:t>
            </a:r>
            <a:r>
              <a:rPr lang="ar-AE" b="1" dirty="0"/>
              <a:t>شركة المدفوعات السعودية</a:t>
            </a:r>
            <a:r>
              <a:rPr lang="ar-AE" dirty="0"/>
              <a:t>.</a:t>
            </a:r>
          </a:p>
          <a:p>
            <a:pPr algn="r" rtl="1">
              <a:buFont typeface="Arial" panose="020B0604020202020204" pitchFamily="34" charset="0"/>
              <a:buChar char="•"/>
            </a:pPr>
            <a:r>
              <a:rPr lang="en-US" dirty="0"/>
              <a:t>e-KYC </a:t>
            </a:r>
            <a:r>
              <a:rPr lang="ar-EG" dirty="0"/>
              <a:t> ف</a:t>
            </a:r>
            <a:r>
              <a:rPr lang="ar-AE" dirty="0"/>
              <a:t>ي الإمارات عبر </a:t>
            </a:r>
            <a:r>
              <a:rPr lang="ar-AE" b="1" dirty="0"/>
              <a:t>الهوية الرقمية </a:t>
            </a:r>
            <a:r>
              <a:rPr lang="en-US" b="1" dirty="0"/>
              <a:t>UAE PASS</a:t>
            </a:r>
            <a:r>
              <a:rPr lang="en-US" dirty="0"/>
              <a:t>.</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425A52B-CDC3-D357-DDA9-7536FC1DDE3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924372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D8F808-95C2-11E9-FE19-05DA813A09BF}"/>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EA250BDC-F3D0-B6B1-15E5-EE70242CCB0C}"/>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1878A2D-8F0E-26CB-2BC4-216B05228B4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50B1FE13-2D36-E502-77F2-A37A47937AA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FBA5B12-5CEB-685C-39C1-E9C4535E4F82}"/>
              </a:ext>
            </a:extLst>
          </p:cNvPr>
          <p:cNvSpPr txBox="1"/>
          <p:nvPr/>
        </p:nvSpPr>
        <p:spPr>
          <a:xfrm>
            <a:off x="1696825" y="1799303"/>
            <a:ext cx="10015481" cy="2812245"/>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6-  أتمتة خدمات التأمين –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Insurance + Technology)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algn="r" rtl="1">
              <a:buNone/>
            </a:pPr>
            <a:r>
              <a:rPr lang="en-US" b="1" dirty="0"/>
              <a:t>Insurtech</a:t>
            </a:r>
            <a:r>
              <a:rPr lang="en-US" dirty="0"/>
              <a:t> </a:t>
            </a:r>
            <a:r>
              <a:rPr lang="ar-EG" dirty="0"/>
              <a:t>  كمصطلح </a:t>
            </a:r>
            <a:r>
              <a:rPr lang="ar-AE" dirty="0"/>
              <a:t>يشير إلى استخدام التكنولوجيا (مثل الذكاء الاصطناعي، إنترنت الأشياء، البيانات الضخمة) لأتمتة وتطوير جميع مراحل الخدمة التأمينية، بما في ذلك:</a:t>
            </a:r>
          </a:p>
          <a:p>
            <a:pPr algn="r" rtl="1">
              <a:buFont typeface="Arial" panose="020B0604020202020204" pitchFamily="34" charset="0"/>
              <a:buChar char="•"/>
            </a:pPr>
            <a:r>
              <a:rPr lang="ar-EG" dirty="0"/>
              <a:t> </a:t>
            </a:r>
            <a:r>
              <a:rPr lang="ar-AE" dirty="0"/>
              <a:t>التقييم</a:t>
            </a:r>
          </a:p>
          <a:p>
            <a:pPr algn="r" rtl="1">
              <a:buFont typeface="Arial" panose="020B0604020202020204" pitchFamily="34" charset="0"/>
              <a:buChar char="•"/>
            </a:pPr>
            <a:r>
              <a:rPr lang="ar-EG" dirty="0"/>
              <a:t> </a:t>
            </a:r>
            <a:r>
              <a:rPr lang="ar-AE" dirty="0"/>
              <a:t>التسعير</a:t>
            </a:r>
          </a:p>
          <a:p>
            <a:pPr algn="r" rtl="1">
              <a:buFont typeface="Arial" panose="020B0604020202020204" pitchFamily="34" charset="0"/>
              <a:buChar char="•"/>
            </a:pPr>
            <a:r>
              <a:rPr lang="ar-EG" dirty="0"/>
              <a:t> </a:t>
            </a:r>
            <a:r>
              <a:rPr lang="ar-AE" dirty="0"/>
              <a:t>التعاقد</a:t>
            </a:r>
          </a:p>
          <a:p>
            <a:pPr algn="r" rtl="1">
              <a:buFont typeface="Arial" panose="020B0604020202020204" pitchFamily="34" charset="0"/>
              <a:buChar char="•"/>
            </a:pPr>
            <a:r>
              <a:rPr lang="ar-EG" dirty="0"/>
              <a:t> </a:t>
            </a:r>
            <a:r>
              <a:rPr lang="ar-AE" dirty="0"/>
              <a:t>إدارة المطالبات</a:t>
            </a:r>
          </a:p>
          <a:p>
            <a:pPr algn="r" rtl="1">
              <a:buFont typeface="Arial" panose="020B0604020202020204" pitchFamily="34" charset="0"/>
              <a:buChar char="•"/>
            </a:pPr>
            <a:r>
              <a:rPr lang="ar-EG" dirty="0"/>
              <a:t> </a:t>
            </a:r>
            <a:r>
              <a:rPr lang="ar-AE" dirty="0"/>
              <a:t>خدمة العملاء</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تأمين حسب الطلب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(Pay-As-You-Go)</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A0CF264-0698-8EEF-CFC6-BFE39CD4C7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061421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E7F77-E527-EC43-95FF-2D5D030F5FC4}"/>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B4899990-97A1-9222-8BF8-8746EAC3F88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887AE6FD-B591-65AA-1A47-A6654693EC5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خدمات التكنولوجيا المالية وتحدياتها</a:t>
            </a:r>
          </a:p>
        </p:txBody>
      </p:sp>
      <p:sp>
        <p:nvSpPr>
          <p:cNvPr id="28" name="Rectangle 27">
            <a:extLst>
              <a:ext uri="{FF2B5EF4-FFF2-40B4-BE49-F238E27FC236}">
                <a16:creationId xmlns:a16="http://schemas.microsoft.com/office/drawing/2014/main" id="{A0CAC3FC-3E3C-82F6-76F3-861E8B58322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E0A346B4-28DF-4552-B998-AD1694D2FDC0}"/>
              </a:ext>
            </a:extLst>
          </p:cNvPr>
          <p:cNvSpPr txBox="1"/>
          <p:nvPr/>
        </p:nvSpPr>
        <p:spPr>
          <a:xfrm>
            <a:off x="2903456" y="1799304"/>
            <a:ext cx="8639167"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خدمات الدفع والتحويلات الرقمية : أتمتة خدمات التأمين –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Insurtech</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Insurance + Technology)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تأمين حسب الطلب  </a:t>
            </a:r>
            <a:r>
              <a:rPr lang="en-US" b="1" dirty="0">
                <a:solidFill>
                  <a:prstClr val="black"/>
                </a:solidFill>
                <a:latin typeface="Alexandria regular" pitchFamily="2" charset="-78"/>
                <a:cs typeface="Times New Roman" panose="02020603050405020304" pitchFamily="18" charset="0"/>
              </a:rPr>
              <a:t>Pay-As-You-Go)</a:t>
            </a:r>
            <a:r>
              <a:rPr lang="ar-EG" b="1" dirty="0">
                <a:solidFill>
                  <a:prstClr val="black"/>
                </a:solidFill>
                <a:latin typeface="Alexandria regular" pitchFamily="2" charset="-78"/>
                <a:cs typeface="Times New Roman" panose="02020603050405020304" pitchFamily="18" charset="0"/>
              </a:rPr>
              <a:t> ):</a:t>
            </a:r>
          </a:p>
          <a:p>
            <a:pPr algn="r" rtl="1">
              <a:lnSpc>
                <a:spcPct val="150000"/>
              </a:lnSpc>
              <a:buNone/>
            </a:pPr>
            <a:r>
              <a:rPr lang="ar-EG" dirty="0"/>
              <a:t> هو </a:t>
            </a:r>
            <a:r>
              <a:rPr lang="ar-AE" dirty="0"/>
              <a:t>نموذج تأمين مرن يعتمد على استخدام العميل الفعلي، وليس على مبلغ ثابت سنوي أو شهري</a:t>
            </a:r>
            <a:r>
              <a:rPr lang="ar-AE" b="1" dirty="0"/>
              <a:t>. يشمل:</a:t>
            </a:r>
          </a:p>
          <a:p>
            <a:pPr algn="r" rtl="1">
              <a:lnSpc>
                <a:spcPct val="150000"/>
              </a:lnSpc>
              <a:buFont typeface="Arial" panose="020B0604020202020204" pitchFamily="34" charset="0"/>
              <a:buChar char="•"/>
            </a:pPr>
            <a:r>
              <a:rPr lang="ar-EG" dirty="0"/>
              <a:t> </a:t>
            </a:r>
            <a:r>
              <a:rPr lang="ar-AE" dirty="0"/>
              <a:t>التأمين مقابل الاستخدام الفعلي (مثل عدد الكيلومترات في التأمين على السيارة)</a:t>
            </a:r>
          </a:p>
          <a:p>
            <a:pPr algn="r" rtl="1">
              <a:lnSpc>
                <a:spcPct val="150000"/>
              </a:lnSpc>
              <a:buFont typeface="Arial" panose="020B0604020202020204" pitchFamily="34" charset="0"/>
              <a:buChar char="•"/>
            </a:pPr>
            <a:r>
              <a:rPr lang="ar-EG" dirty="0"/>
              <a:t> </a:t>
            </a:r>
            <a:r>
              <a:rPr lang="ar-AE" dirty="0"/>
              <a:t>التأمين لفترة قصيرة (مثل تأمين يومي على السفر أو الممتلكات)</a:t>
            </a:r>
          </a:p>
          <a:p>
            <a:pPr algn="r" rtl="1">
              <a:lnSpc>
                <a:spcPct val="150000"/>
              </a:lnSpc>
              <a:buFont typeface="Arial" panose="020B0604020202020204" pitchFamily="34" charset="0"/>
              <a:buChar char="•"/>
            </a:pPr>
            <a:r>
              <a:rPr lang="ar-EG" dirty="0"/>
              <a:t> </a:t>
            </a:r>
            <a:r>
              <a:rPr lang="ar-AE" dirty="0"/>
              <a:t>التأمين حسب السلوك (مثل طريقة القيادة الآمنة)</a:t>
            </a:r>
          </a:p>
          <a:p>
            <a:pPr algn="r" rtl="1">
              <a:buNone/>
            </a:pPr>
            <a:r>
              <a:rPr lang="ar-AE" b="1" dirty="0"/>
              <a:t>أمثلة</a:t>
            </a:r>
            <a:r>
              <a:rPr lang="ar-EG" b="1" dirty="0"/>
              <a:t> :</a:t>
            </a:r>
            <a:endParaRPr lang="ar-AE" b="1" dirty="0"/>
          </a:p>
          <a:p>
            <a:pPr algn="r" rtl="1">
              <a:buFont typeface="Arial" panose="020B0604020202020204" pitchFamily="34" charset="0"/>
              <a:buChar char="•"/>
            </a:pPr>
            <a:r>
              <a:rPr lang="ar-EG" dirty="0"/>
              <a:t> </a:t>
            </a:r>
            <a:r>
              <a:rPr lang="ar-AE" dirty="0"/>
              <a:t>تأمين المركبات حسب المسافة المقطوعة.</a:t>
            </a:r>
          </a:p>
          <a:p>
            <a:pPr algn="r" rtl="1">
              <a:buFont typeface="Arial" panose="020B0604020202020204" pitchFamily="34" charset="0"/>
              <a:buChar char="•"/>
            </a:pPr>
            <a:r>
              <a:rPr lang="ar-EG" dirty="0"/>
              <a:t> </a:t>
            </a:r>
            <a:r>
              <a:rPr lang="ar-AE" dirty="0"/>
              <a:t>تأمين السفر عند عبور الحدود فقط.</a:t>
            </a:r>
          </a:p>
          <a:p>
            <a:pPr algn="r" rtl="1">
              <a:buFont typeface="Arial" panose="020B0604020202020204" pitchFamily="34" charset="0"/>
              <a:buChar char="•"/>
            </a:pPr>
            <a:r>
              <a:rPr lang="ar-EG" dirty="0"/>
              <a:t> </a:t>
            </a:r>
            <a:r>
              <a:rPr lang="ar-AE" dirty="0"/>
              <a:t>تأمين إلكترونيات أو أدوات عند استخدامها في مكان معين.</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82E2786A-E73A-2497-F2DF-1DE0E6E9E5F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EECF822A-CFD8-BF4A-6BDC-1A8817247772}"/>
              </a:ext>
            </a:extLst>
          </p:cNvPr>
          <p:cNvPicPr>
            <a:picLocks noChangeAspect="1"/>
          </p:cNvPicPr>
          <p:nvPr/>
        </p:nvPicPr>
        <p:blipFill>
          <a:blip r:embed="rId4"/>
          <a:stretch>
            <a:fillRect/>
          </a:stretch>
        </p:blipFill>
        <p:spPr>
          <a:xfrm>
            <a:off x="266356" y="3733014"/>
            <a:ext cx="3749463" cy="2786983"/>
          </a:xfrm>
          <a:prstGeom prst="rect">
            <a:avLst/>
          </a:prstGeom>
        </p:spPr>
      </p:pic>
    </p:spTree>
    <p:extLst>
      <p:ext uri="{BB962C8B-B14F-4D97-AF65-F5344CB8AC3E}">
        <p14:creationId xmlns:p14="http://schemas.microsoft.com/office/powerpoint/2010/main" val="2713887590"/>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E9F55E-2C9E-5D26-3106-BF5F4792CBCB}"/>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8466896-1107-61B9-35EC-A8A4A7C9B51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E66DAFA3-4B44-1FFF-BAA3-00FA5FDD2577}"/>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id="{40C0B570-8B61-46BB-0219-FD111C25038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78E5EF2-DF5B-7A67-E27F-2891C98DB8EA}"/>
              </a:ext>
            </a:extLst>
          </p:cNvPr>
          <p:cNvSpPr txBox="1"/>
          <p:nvPr/>
        </p:nvSpPr>
        <p:spPr>
          <a:xfrm>
            <a:off x="3577590" y="1799304"/>
            <a:ext cx="7965033" cy="378174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1-التحديات القانونية والتنظيمية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غموض تشريعي: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كثير من خدمات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تقع خارج أطر التشريعات التقليدية.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الحاجة لتحديث قوانين البنوك، الأسواق، التأمين، حماية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بيئات اختبار محدودة: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قلة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Sandboxes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التنظيمية في بعض الدول العربية.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الترخيص والامتثال: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عدم وضوح الجهة المختصة بالترخيص أحيانًا.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تعقيدات في الالتزام بقوانين مكافحة غسل الأموال وتمويل الإرهاب.</a:t>
            </a:r>
          </a:p>
        </p:txBody>
      </p:sp>
      <p:pic>
        <p:nvPicPr>
          <p:cNvPr id="6" name="Graphic 21">
            <a:extLst>
              <a:ext uri="{FF2B5EF4-FFF2-40B4-BE49-F238E27FC236}">
                <a16:creationId xmlns:a16="http://schemas.microsoft.com/office/drawing/2014/main" id="{C5058284-04A1-A8D4-D844-8EA5238BBA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96836368"/>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8F6DE-4325-7328-8503-A9AD283D5EC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63BA1B6-1AEC-2FC0-7451-9857F39DFA5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28E4C580-6E5F-2A07-ED49-7B1C757334E4}"/>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id="{1EBEF2BD-9A16-2F97-5127-2487B3F311C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EA15792-BBC6-7D8D-9582-B7EFD331B9D7}"/>
              </a:ext>
            </a:extLst>
          </p:cNvPr>
          <p:cNvSpPr txBox="1"/>
          <p:nvPr/>
        </p:nvSpPr>
        <p:spPr>
          <a:xfrm>
            <a:off x="3544478" y="2059321"/>
            <a:ext cx="7998145" cy="3366563"/>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2-</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التحديات الأمنية والخصوصية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الهجمات السيبرانية وسرقة البيانات.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ضعف الوعي الأمني لدى المستخدمين.</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نقص الضمانات القانونية لحماية المستهلك الرقمي.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التحديات عبر الحدود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Cross-border Risks)</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صعوبة تنظيم خدمات دولية مثل العملات المشفرة.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اختلاف قوانين حماية المستهلك والخصوصية من بلد إلى آخر.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D6A628AB-E03D-D17D-C949-3C885EBE2C1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BF3B20E8-F2F6-3E64-4B0D-EF41E32C99BD}"/>
              </a:ext>
            </a:extLst>
          </p:cNvPr>
          <p:cNvPicPr>
            <a:picLocks noChangeAspect="1"/>
          </p:cNvPicPr>
          <p:nvPr/>
        </p:nvPicPr>
        <p:blipFill>
          <a:blip r:embed="rId4"/>
          <a:stretch>
            <a:fillRect/>
          </a:stretch>
        </p:blipFill>
        <p:spPr>
          <a:xfrm>
            <a:off x="226244" y="3648174"/>
            <a:ext cx="3318234" cy="2762054"/>
          </a:xfrm>
          <a:prstGeom prst="rect">
            <a:avLst/>
          </a:prstGeom>
        </p:spPr>
      </p:pic>
    </p:spTree>
    <p:extLst>
      <p:ext uri="{BB962C8B-B14F-4D97-AF65-F5344CB8AC3E}">
        <p14:creationId xmlns:p14="http://schemas.microsoft.com/office/powerpoint/2010/main" val="395473864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C43F0-26A3-B40A-34CE-C1DFA1EA6BC6}"/>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A32009E-3030-4B69-5E80-9AEFCE3B8ED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5CEAE731-6B0D-0059-4225-2FDFC22201AE}"/>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تحديات خدمات التكنولوجيا المالية </a:t>
            </a:r>
          </a:p>
        </p:txBody>
      </p:sp>
      <p:sp>
        <p:nvSpPr>
          <p:cNvPr id="28" name="Rectangle 27">
            <a:extLst>
              <a:ext uri="{FF2B5EF4-FFF2-40B4-BE49-F238E27FC236}">
                <a16:creationId xmlns:a16="http://schemas.microsoft.com/office/drawing/2014/main" id="{A88451AA-9CA9-B31C-399D-92AA290FC08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5015B46-58DA-5A69-0D21-2B0016A1C5D1}"/>
              </a:ext>
            </a:extLst>
          </p:cNvPr>
          <p:cNvSpPr txBox="1"/>
          <p:nvPr/>
        </p:nvSpPr>
        <p:spPr>
          <a:xfrm>
            <a:off x="3577590" y="1799304"/>
            <a:ext cx="7965033" cy="419755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4-</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تقنية وتشغيلية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مشاكل التوافق مع الأنظمة المصرفية القديمة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(Legacy Systems).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الاعتماد على أطراف خارجية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(Third Parties).</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صعوبات التكامل بين الأنظمة المالية والتقنيات الجديدة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APIs – Open Banking).</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5-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تحديات الثقة والمصداقية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فقدان الثقة بسبب الاحتيال أو فشل الشركات الناشئة.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غياب الرقابة الفعلية على بعض المنصات.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للمناقشة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ترى أن خدمات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FinTech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تحتاج إلى قوانين جديدة أم يمكن إخضاعها للقوانين المالية التقليدية؟ ناقش مع التعليل.</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51D47B71-D6E0-DBD5-A7AB-F8B66E42F62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67BC8602-CF26-D1C6-8EFA-3E283276C7A4}"/>
              </a:ext>
            </a:extLst>
          </p:cNvPr>
          <p:cNvPicPr>
            <a:picLocks noChangeAspect="1"/>
          </p:cNvPicPr>
          <p:nvPr/>
        </p:nvPicPr>
        <p:blipFill>
          <a:blip r:embed="rId4"/>
          <a:stretch>
            <a:fillRect/>
          </a:stretch>
        </p:blipFill>
        <p:spPr>
          <a:xfrm>
            <a:off x="291206" y="2267261"/>
            <a:ext cx="2999492" cy="3261643"/>
          </a:xfrm>
          <a:prstGeom prst="rect">
            <a:avLst/>
          </a:prstGeom>
        </p:spPr>
      </p:pic>
    </p:spTree>
    <p:extLst>
      <p:ext uri="{BB962C8B-B14F-4D97-AF65-F5344CB8AC3E}">
        <p14:creationId xmlns:p14="http://schemas.microsoft.com/office/powerpoint/2010/main" val="3565795943"/>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E78B1-DCF3-CD7B-21CE-D12F80D084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526B5C3-EFAA-949D-6CEE-3893AB6C0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BFC3D19C-1125-4D94-3A1D-48BA6F795D9F}"/>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وأنواعها </a:t>
            </a:r>
          </a:p>
        </p:txBody>
      </p:sp>
      <p:sp>
        <p:nvSpPr>
          <p:cNvPr id="28" name="Rectangle 27">
            <a:extLst>
              <a:ext uri="{FF2B5EF4-FFF2-40B4-BE49-F238E27FC236}">
                <a16:creationId xmlns:a16="http://schemas.microsoft.com/office/drawing/2014/main" id="{187A2B16-C9E6-5614-5FAF-3C7A965F688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1B95AA58-1B96-9D8B-61E4-DC3F9B63566B}"/>
              </a:ext>
            </a:extLst>
          </p:cNvPr>
          <p:cNvSpPr txBox="1"/>
          <p:nvPr/>
        </p:nvSpPr>
        <p:spPr>
          <a:xfrm>
            <a:off x="3577590" y="1799304"/>
            <a:ext cx="7965033" cy="461151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ألأهداف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التعرف على مفهوم وأشكال الخدمات المصرفية الإلكترونية.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استيعاب مزاياها القانونية والعملية.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تحليل التحديات القانونية والتنظيمية المرتبطة بها.</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مناقشة دور التشريعات في حماية المستخدمين وتنظيم العلاقة مع البنوك.</a:t>
            </a:r>
          </a:p>
          <a:p>
            <a:pPr marL="0" marR="0" lvl="0" indent="0" algn="r"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تعريف لخدمات المصرفية الإلكترونية  :</a:t>
            </a:r>
          </a:p>
          <a:p>
            <a:pPr marL="0" marR="0" lvl="0" indent="0" algn="r" defTabSz="914400" rtl="1" eaLnBrk="1" fontAlgn="auto" latinLnBrk="0" hangingPunct="1">
              <a:lnSpc>
                <a:spcPct val="150000"/>
              </a:lnSpc>
              <a:spcBef>
                <a:spcPts val="0"/>
              </a:spcBef>
              <a:spcAft>
                <a:spcPts val="0"/>
              </a:spcAft>
              <a:buClrTx/>
              <a:buSzTx/>
              <a:buFontTx/>
              <a:buNone/>
              <a:tabLst/>
              <a:defRPr/>
            </a:pPr>
            <a:r>
              <a:rPr lang="ar-EG" dirty="0">
                <a:solidFill>
                  <a:prstClr val="black"/>
                </a:solidFill>
                <a:latin typeface="Alexandria regular" pitchFamily="2" charset="-78"/>
                <a:cs typeface="Times New Roman" panose="02020603050405020304" pitchFamily="18" charset="0"/>
              </a:rPr>
              <a:t> هي جميع العمليات المصرفية التي تقدمها البنوك والمؤسسات المالية عبر الوسائل الإلكترونية مثل الإنترنت، الهاتف المحمول، وأجهزة الصراف الذكية، دون الحاجة إلى زيارة الفرع.</a:t>
            </a:r>
          </a:p>
          <a:p>
            <a:pPr marL="0" marR="0" lvl="0" indent="0" algn="r" defTabSz="914400" rtl="1" eaLnBrk="1" fontAlgn="auto" latinLnBrk="0" hangingPunct="1">
              <a:lnSpc>
                <a:spcPct val="150000"/>
              </a:lnSpc>
              <a:spcBef>
                <a:spcPts val="0"/>
              </a:spcBef>
              <a:spcAft>
                <a:spcPts val="0"/>
              </a:spcAft>
              <a:buClrTx/>
              <a:buSzTx/>
              <a:buFontTx/>
              <a:buNone/>
              <a:tabLst/>
              <a:defRPr/>
            </a:pPr>
            <a:endParaRPr lang="ar-EG" dirty="0">
              <a:solidFill>
                <a:prstClr val="black"/>
              </a:solidFill>
              <a:latin typeface="Alexandria regular" pitchFamily="2" charset="-78"/>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FE411291-2E39-AA9C-26BB-7C2ACB974BA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DD3B531-697E-8002-426F-B9BAB906DEB1}"/>
              </a:ext>
            </a:extLst>
          </p:cNvPr>
          <p:cNvPicPr>
            <a:picLocks noChangeAspect="1"/>
          </p:cNvPicPr>
          <p:nvPr/>
        </p:nvPicPr>
        <p:blipFill>
          <a:blip r:embed="rId4"/>
          <a:stretch>
            <a:fillRect/>
          </a:stretch>
        </p:blipFill>
        <p:spPr>
          <a:xfrm>
            <a:off x="205854" y="2380264"/>
            <a:ext cx="3170195" cy="3718882"/>
          </a:xfrm>
          <a:prstGeom prst="rect">
            <a:avLst/>
          </a:prstGeom>
        </p:spPr>
      </p:pic>
    </p:spTree>
    <p:extLst>
      <p:ext uri="{BB962C8B-B14F-4D97-AF65-F5344CB8AC3E}">
        <p14:creationId xmlns:p14="http://schemas.microsoft.com/office/powerpoint/2010/main" val="3452467859"/>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CE6A33-6D37-8ED2-2AC5-ED9B28DD2BB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21ABB1D-5858-709D-C749-6D026315C6E2}"/>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1C11F36B-1460-E60B-481C-DE9090F12D73}"/>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الخدمات المصرفية الإلكترونية </a:t>
            </a:r>
          </a:p>
        </p:txBody>
      </p:sp>
      <p:sp>
        <p:nvSpPr>
          <p:cNvPr id="28" name="Rectangle 27">
            <a:extLst>
              <a:ext uri="{FF2B5EF4-FFF2-40B4-BE49-F238E27FC236}">
                <a16:creationId xmlns:a16="http://schemas.microsoft.com/office/drawing/2014/main" id="{F61F249B-D62A-F875-B3AB-DC0577AE330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5CCC47B-8960-58D3-EBC4-24C18CCAF8F9}"/>
              </a:ext>
            </a:extLst>
          </p:cNvPr>
          <p:cNvSpPr txBox="1"/>
          <p:nvPr/>
        </p:nvSpPr>
        <p:spPr>
          <a:xfrm>
            <a:off x="4126230" y="1967883"/>
            <a:ext cx="7406641"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1-</a:t>
            </a:r>
            <a:r>
              <a:rPr lang="ar-EG" b="1" dirty="0">
                <a:solidFill>
                  <a:prstClr val="black"/>
                </a:solidFill>
                <a:latin typeface="Alexandria regular" pitchFamily="2" charset="-78"/>
                <a:cs typeface="Times New Roman" panose="02020603050405020304" pitchFamily="18" charset="0"/>
              </a:rPr>
              <a:t>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الخدمات المصرفية عبر الإنترنت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Online Banking)</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التحقق من الرصيد.</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تحويل الأموال.</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دفع الفواتير.</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إدارة الحسابات.</a:t>
            </a:r>
          </a:p>
          <a:p>
            <a:pPr marR="0" lvl="0" algn="r" defTabSz="914400" rtl="1" eaLnBrk="1" fontAlgn="auto" latinLnBrk="0" hangingPunct="1">
              <a:lnSpc>
                <a:spcPct val="150000"/>
              </a:lnSpc>
              <a:spcBef>
                <a:spcPts val="0"/>
              </a:spcBef>
              <a:spcAft>
                <a:spcPts val="0"/>
              </a:spcAft>
              <a:buClrTx/>
              <a:buSzTx/>
              <a:tabLst/>
              <a:defRPr/>
            </a:pPr>
            <a:r>
              <a:rPr kumimoji="0" lang="ar-AE"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2- الخدمات المصرفية عبر الهاتف المحمول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Mobile Banking)</a:t>
            </a:r>
          </a:p>
          <a:p>
            <a:pPr marR="0" lvl="0" algn="r" defTabSz="914400" rtl="1" eaLnBrk="1" fontAlgn="auto" latinLnBrk="0" hangingPunct="1">
              <a:lnSpc>
                <a:spcPct val="150000"/>
              </a:lnSpc>
              <a:spcBef>
                <a:spcPts val="0"/>
              </a:spcBef>
              <a:spcAft>
                <a:spcPts val="0"/>
              </a:spcAft>
              <a:buClrTx/>
              <a:buSzTx/>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تطبيقات الهواتف الذكية.</a:t>
            </a:r>
          </a:p>
          <a:p>
            <a:pPr marR="0" lvl="0" algn="r" defTabSz="914400" rtl="1" eaLnBrk="1" fontAlgn="auto" latinLnBrk="0" hangingPunct="1">
              <a:lnSpc>
                <a:spcPct val="150000"/>
              </a:lnSpc>
              <a:spcBef>
                <a:spcPts val="0"/>
              </a:spcBef>
              <a:spcAft>
                <a:spcPts val="0"/>
              </a:spcAft>
              <a:buClrTx/>
              <a:buSzTx/>
              <a:tabLst/>
              <a:defRPr/>
            </a:pP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إشعارات فورية للمعاملات.</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 </a:t>
            </a:r>
            <a:r>
              <a:rPr kumimoji="0" lang="ar-AE"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rPr>
              <a:t>إمكانية تجميد البطاقة أو إصدار بطاقة رقمية.</a:t>
            </a: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41357238-56EC-6F04-2EAD-1423B25CAAB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07972776-564D-0BA4-726B-40AF53B5DB6B}"/>
              </a:ext>
            </a:extLst>
          </p:cNvPr>
          <p:cNvPicPr>
            <a:picLocks noChangeAspect="1"/>
          </p:cNvPicPr>
          <p:nvPr/>
        </p:nvPicPr>
        <p:blipFill>
          <a:blip r:embed="rId4"/>
          <a:stretch>
            <a:fillRect/>
          </a:stretch>
        </p:blipFill>
        <p:spPr>
          <a:xfrm>
            <a:off x="214374" y="3676519"/>
            <a:ext cx="2694666" cy="2487384"/>
          </a:xfrm>
          <a:prstGeom prst="rect">
            <a:avLst/>
          </a:prstGeom>
        </p:spPr>
      </p:pic>
    </p:spTree>
    <p:extLst>
      <p:ext uri="{BB962C8B-B14F-4D97-AF65-F5344CB8AC3E}">
        <p14:creationId xmlns:p14="http://schemas.microsoft.com/office/powerpoint/2010/main" val="79099986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41C4E-8B3E-E24A-1427-9ADE63AD0943}"/>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DBB3B7A2-1BDF-E91B-2A50-16D7862F8DB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9381F7D-FBAC-1B35-F5A0-01AF52966ABD}"/>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أنواع الخدمات المصرفية الإلكترونية </a:t>
            </a:r>
          </a:p>
        </p:txBody>
      </p:sp>
      <p:sp>
        <p:nvSpPr>
          <p:cNvPr id="28" name="Rectangle 27">
            <a:extLst>
              <a:ext uri="{FF2B5EF4-FFF2-40B4-BE49-F238E27FC236}">
                <a16:creationId xmlns:a16="http://schemas.microsoft.com/office/drawing/2014/main" id="{C12752BB-B944-F72F-12C2-E5386835874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9941520F-929F-F405-C286-670EA6F7FE7D}"/>
              </a:ext>
            </a:extLst>
          </p:cNvPr>
          <p:cNvSpPr txBox="1"/>
          <p:nvPr/>
        </p:nvSpPr>
        <p:spPr>
          <a:xfrm>
            <a:off x="3403076" y="1718951"/>
            <a:ext cx="8129795"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3- الخدمات عبر الصرافات الذكية </a:t>
            </a:r>
            <a:r>
              <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Smart ATMs)</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endParaRPr kumimoji="0" lang="en-US"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إيداع نقدي.</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طباعة كشوف حساب.</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تحويل داخلي وخارجي.</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4- الدفع الإلكتروني وخدمات المحافظ الرقمية</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 </a:t>
            </a:r>
            <a:r>
              <a:rPr lang="en-US" dirty="0">
                <a:solidFill>
                  <a:prstClr val="black"/>
                </a:solidFill>
                <a:latin typeface="Alexandria regular" pitchFamily="2" charset="-78"/>
                <a:cs typeface="Times New Roman" panose="02020603050405020304" pitchFamily="18" charset="0"/>
              </a:rPr>
              <a:t>Apple Pay، STC Pay، Mada Pay.</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خدمات الدفع عبر رمز الاستجابة السريعة </a:t>
            </a:r>
            <a:r>
              <a:rPr lang="en-US" dirty="0">
                <a:solidFill>
                  <a:prstClr val="black"/>
                </a:solidFill>
                <a:latin typeface="Alexandria regular" pitchFamily="2" charset="-78"/>
                <a:cs typeface="Times New Roman" panose="02020603050405020304" pitchFamily="18" charset="0"/>
              </a:rPr>
              <a:t>QR.</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5- الخدمات المصرفية عبر الاتصال الصوتي </a:t>
            </a:r>
            <a:r>
              <a:rPr lang="en-US" b="1" dirty="0">
                <a:solidFill>
                  <a:prstClr val="black"/>
                </a:solidFill>
                <a:latin typeface="Alexandria regular" pitchFamily="2" charset="-78"/>
                <a:cs typeface="Times New Roman" panose="02020603050405020304" pitchFamily="18" charset="0"/>
              </a:rPr>
              <a:t>IVR</a:t>
            </a:r>
          </a:p>
          <a:p>
            <a:pPr marR="0" lvl="0" algn="r" defTabSz="914400" rtl="1" eaLnBrk="1" fontAlgn="auto" latinLnBrk="0" hangingPunct="1">
              <a:lnSpc>
                <a:spcPct val="150000"/>
              </a:lnSpc>
              <a:spcBef>
                <a:spcPts val="0"/>
              </a:spcBef>
              <a:spcAft>
                <a:spcPts val="0"/>
              </a:spcAft>
              <a:buClrTx/>
              <a:buSzTx/>
              <a:tabLst/>
              <a:defRPr/>
            </a:pPr>
            <a:r>
              <a:rPr lang="en-US" dirty="0">
                <a:solidFill>
                  <a:prstClr val="black"/>
                </a:solidFill>
                <a:latin typeface="Alexandria regular" pitchFamily="2" charset="-78"/>
                <a:cs typeface="Times New Roman" panose="02020603050405020304" pitchFamily="18" charset="0"/>
              </a:rPr>
              <a:t>• </a:t>
            </a:r>
            <a:r>
              <a:rPr lang="ar-EG" dirty="0">
                <a:solidFill>
                  <a:prstClr val="black"/>
                </a:solidFill>
                <a:latin typeface="Alexandria regular" pitchFamily="2" charset="-78"/>
                <a:cs typeface="Times New Roman" panose="02020603050405020304" pitchFamily="18" charset="0"/>
              </a:rPr>
              <a:t>إدارة الحسابات صوتيًا أو عبر التعليمات الهاتفية.</a:t>
            </a: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a:p>
            <a:pPr marR="0" lvl="0" algn="r"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3524BFE9-1A06-608A-33D2-01810D86364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a:extLst>
              <a:ext uri="{FF2B5EF4-FFF2-40B4-BE49-F238E27FC236}">
                <a16:creationId xmlns:a16="http://schemas.microsoft.com/office/drawing/2014/main" id="{0D85FA37-535F-A5DF-F4CF-1FA8EAF65BBF}"/>
              </a:ext>
            </a:extLst>
          </p:cNvPr>
          <p:cNvPicPr>
            <a:picLocks noChangeAspect="1"/>
          </p:cNvPicPr>
          <p:nvPr/>
        </p:nvPicPr>
        <p:blipFill>
          <a:blip r:embed="rId4"/>
          <a:stretch>
            <a:fillRect/>
          </a:stretch>
        </p:blipFill>
        <p:spPr>
          <a:xfrm>
            <a:off x="513549" y="1621410"/>
            <a:ext cx="2889527" cy="2733695"/>
          </a:xfrm>
          <a:prstGeom prst="rect">
            <a:avLst/>
          </a:prstGeom>
        </p:spPr>
      </p:pic>
    </p:spTree>
    <p:extLst>
      <p:ext uri="{BB962C8B-B14F-4D97-AF65-F5344CB8AC3E}">
        <p14:creationId xmlns:p14="http://schemas.microsoft.com/office/powerpoint/2010/main" val="2315085624"/>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BC3F0F-915F-4FAF-2011-92056D4189D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48159A59-B384-8315-34F6-857E47918BC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318F25BB-B38B-BC29-1CD4-A4864E9E2E0C}"/>
              </a:ext>
            </a:extLst>
          </p:cNvPr>
          <p:cNvSpPr txBox="1"/>
          <p:nvPr/>
        </p:nvSpPr>
        <p:spPr>
          <a:xfrm>
            <a:off x="4126230" y="845821"/>
            <a:ext cx="728622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مزايا الخدمات المصرفية الإلكترونية للمستهلك و للبنك</a:t>
            </a:r>
          </a:p>
        </p:txBody>
      </p:sp>
      <p:sp>
        <p:nvSpPr>
          <p:cNvPr id="28" name="Rectangle 27">
            <a:extLst>
              <a:ext uri="{FF2B5EF4-FFF2-40B4-BE49-F238E27FC236}">
                <a16:creationId xmlns:a16="http://schemas.microsoft.com/office/drawing/2014/main" id="{AC5047BA-58B3-AFB9-B55D-20BE22FF8B4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037378F6-56D1-C05A-CE37-E33F7FF70145}"/>
              </a:ext>
            </a:extLst>
          </p:cNvPr>
          <p:cNvSpPr txBox="1"/>
          <p:nvPr/>
        </p:nvSpPr>
        <p:spPr>
          <a:xfrm>
            <a:off x="3577590" y="1799303"/>
            <a:ext cx="7965033" cy="4196020"/>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للمستهلك: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الراحة والسرعة.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متاحة على مدار الساعة.</a:t>
            </a:r>
          </a:p>
          <a:p>
            <a:pPr marR="0" lvl="0" algn="r" defTabSz="914400" rtl="1" eaLnBrk="1" fontAlgn="auto" latinLnBrk="0" hangingPunct="1">
              <a:lnSpc>
                <a:spcPct val="150000"/>
              </a:lnSpc>
              <a:spcBef>
                <a:spcPts val="0"/>
              </a:spcBef>
              <a:spcAft>
                <a:spcPts val="0"/>
              </a:spcAft>
              <a:buClrTx/>
              <a:buSzTx/>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انخفاض تكاليف العمليات.</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للبنك:</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الضغط على الفروع.</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تقليل التكاليف التشغيلية.</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تعزيز القدرة على المنافسة.</a:t>
            </a:r>
            <a:endPar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9637A505-7BB4-51C2-C9AF-A921425D29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1533153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D15FE9-90A4-A5E5-031E-4E1E7D40C28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66D8ABF-D47D-89D2-78A0-05E24E586F5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6EEC7EC8-5319-754A-564D-EDE80FFA5E7D}"/>
              </a:ext>
            </a:extLst>
          </p:cNvPr>
          <p:cNvSpPr txBox="1"/>
          <p:nvPr/>
        </p:nvSpPr>
        <p:spPr>
          <a:xfrm>
            <a:off x="1319753" y="845821"/>
            <a:ext cx="8568965"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AED10565-CB48-9690-D5B8-2883BDA7629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BB288E58-00BB-82B7-AB92-9A187EC54C0E}"/>
              </a:ext>
            </a:extLst>
          </p:cNvPr>
          <p:cNvSpPr txBox="1"/>
          <p:nvPr/>
        </p:nvSpPr>
        <p:spPr>
          <a:xfrm>
            <a:off x="4126230" y="1922164"/>
            <a:ext cx="7486650" cy="4613058"/>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rPr>
              <a:t>أولاً :  حماية البيانات والخصوصية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rPr>
              <a:t>- حماية البيانات تشير إلى السياسات والإجراءات والتقنيات المستخدمة لحماية المعلومات الشخصية من الوصول غير المصرح به أو التعديل أو التسريب أو الإتلاف.أما الخصوصية فتعني حق الأفراد في التحكم بمعلوماتهم الشخصية وكيفية جمعها واستخدامها ومشاركتها.</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rPr>
              <a:t>الحاجة إلى تشريعات تحكم جمع، تخزين، واستخدام بيانات العملاء ، مثل قانون حماية البيانات الشخصية السعودي </a:t>
            </a:r>
            <a:r>
              <a:rPr kumimoji="0" lang="en-US" sz="1800" b="0" i="0" u="none" strike="noStrike" kern="1200" cap="none" spc="0" normalizeH="0" baseline="0" noProof="0" dirty="0">
                <a:ln>
                  <a:noFill/>
                </a:ln>
                <a:solidFill>
                  <a:prstClr val="black"/>
                </a:solidFill>
                <a:effectLst/>
                <a:uLnTx/>
                <a:uFillTx/>
                <a:latin typeface="Alexandria regular" pitchFamily="2" charset="-78"/>
                <a:ea typeface="+mn-ea"/>
              </a:rPr>
              <a:t>PDPL).</a:t>
            </a: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rPr>
              <a:t>).</a:t>
            </a:r>
          </a:p>
          <a:p>
            <a:pPr algn="r" rtl="1">
              <a:buNone/>
            </a:pPr>
            <a:r>
              <a:rPr lang="ar-AE" b="1" dirty="0"/>
              <a:t>أنواع البيانات التي تتطلب الحماية</a:t>
            </a:r>
          </a:p>
          <a:p>
            <a:pPr algn="r" rtl="1">
              <a:buFont typeface="+mj-lt"/>
              <a:buAutoNum type="arabicPeriod"/>
            </a:pPr>
            <a:r>
              <a:rPr lang="ar-EG" b="1" dirty="0"/>
              <a:t> </a:t>
            </a:r>
            <a:r>
              <a:rPr lang="ar-AE" b="1" dirty="0"/>
              <a:t>البيانات الشخصية</a:t>
            </a:r>
            <a:r>
              <a:rPr lang="ar-AE" dirty="0"/>
              <a:t>: مثل الاسم، الهوية، العنوان، رقم الهاتف، البريد الإلكتروني.</a:t>
            </a:r>
          </a:p>
          <a:p>
            <a:pPr algn="r" rtl="1">
              <a:buFont typeface="+mj-lt"/>
              <a:buAutoNum type="arabicPeriod"/>
            </a:pPr>
            <a:r>
              <a:rPr lang="ar-EG" b="1" dirty="0"/>
              <a:t> </a:t>
            </a:r>
            <a:r>
              <a:rPr lang="ar-AE" b="1" dirty="0"/>
              <a:t>البيانات الحساسة</a:t>
            </a:r>
            <a:r>
              <a:rPr lang="ar-AE" dirty="0"/>
              <a:t>: مثل المعلومات الصحية، الدينية، المصرفية، والبيومترية (البصمة، بصمة الوجه).</a:t>
            </a:r>
          </a:p>
          <a:p>
            <a:pPr algn="r" rtl="1">
              <a:buFont typeface="+mj-lt"/>
              <a:buAutoNum type="arabicPeriod"/>
            </a:pPr>
            <a:r>
              <a:rPr lang="ar-EG" b="1" dirty="0"/>
              <a:t> </a:t>
            </a:r>
            <a:r>
              <a:rPr lang="ar-AE" b="1" dirty="0"/>
              <a:t>البيانات المالية</a:t>
            </a:r>
            <a:r>
              <a:rPr lang="ar-AE" dirty="0"/>
              <a:t>: مثل أرقام الحسابات المصرفية وبطاقات الائتمان.</a:t>
            </a:r>
          </a:p>
          <a:p>
            <a:pPr algn="r" rtl="1">
              <a:buFont typeface="+mj-lt"/>
              <a:buAutoNum type="arabicPeriod"/>
            </a:pPr>
            <a:r>
              <a:rPr lang="ar-EG" b="1" dirty="0"/>
              <a:t> </a:t>
            </a:r>
            <a:r>
              <a:rPr lang="ar-AE" b="1" dirty="0"/>
              <a:t>بيانات الموقع الجغرافي</a:t>
            </a:r>
            <a:r>
              <a:rPr lang="ar-AE" dirty="0"/>
              <a:t>: التي تكشف عن مكان تواجد الشخص.</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endParaRP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C3E59006-E62D-B5DC-A8AE-C20EAD645C1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3" name="Picture 2">
            <a:extLst>
              <a:ext uri="{FF2B5EF4-FFF2-40B4-BE49-F238E27FC236}">
                <a16:creationId xmlns:a16="http://schemas.microsoft.com/office/drawing/2014/main" id="{F8BFA8D6-D013-1550-61FC-1CC783CC60C5}"/>
              </a:ext>
            </a:extLst>
          </p:cNvPr>
          <p:cNvPicPr>
            <a:picLocks noChangeAspect="1"/>
          </p:cNvPicPr>
          <p:nvPr/>
        </p:nvPicPr>
        <p:blipFill>
          <a:blip r:embed="rId4"/>
          <a:stretch>
            <a:fillRect/>
          </a:stretch>
        </p:blipFill>
        <p:spPr>
          <a:xfrm>
            <a:off x="139095" y="3647086"/>
            <a:ext cx="3641054" cy="3009220"/>
          </a:xfrm>
          <a:prstGeom prst="rect">
            <a:avLst/>
          </a:prstGeom>
        </p:spPr>
      </p:pic>
    </p:spTree>
    <p:extLst>
      <p:ext uri="{BB962C8B-B14F-4D97-AF65-F5344CB8AC3E}">
        <p14:creationId xmlns:p14="http://schemas.microsoft.com/office/powerpoint/2010/main" val="274550543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A6205-2AE0-FE2E-7B5E-8CC0BEE75865}"/>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5E987F29-8E89-964C-4423-AF007D565A2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5517F4B-8AF9-13C5-D36D-C2E814DEED01}"/>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496BDF02-DEED-23EE-FE70-E79AB272431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F29DF979-23FD-70FF-BB3D-E9B6E434C9D4}"/>
              </a:ext>
            </a:extLst>
          </p:cNvPr>
          <p:cNvSpPr txBox="1"/>
          <p:nvPr/>
        </p:nvSpPr>
        <p:spPr>
          <a:xfrm>
            <a:off x="2912883" y="1890741"/>
            <a:ext cx="8699998" cy="4473019"/>
          </a:xfrm>
          <a:prstGeom prst="rect">
            <a:avLst/>
          </a:prstGeom>
          <a:noFill/>
        </p:spPr>
        <p:txBody>
          <a:bodyPr wrap="square" rtlCol="0">
            <a:spAutoFit/>
          </a:bodyPr>
          <a:lstStyle/>
          <a:p>
            <a:pPr marL="0" marR="0" lvl="0" indent="0" algn="just" defTabSz="914400" rtl="1" eaLnBrk="1" fontAlgn="auto" latinLnBrk="0" hangingPunct="1">
              <a:lnSpc>
                <a:spcPct val="150000"/>
              </a:lnSpc>
              <a:spcBef>
                <a:spcPts val="0"/>
              </a:spcBef>
              <a:spcAft>
                <a:spcPts val="0"/>
              </a:spcAft>
              <a:buClrTx/>
              <a:buSzTx/>
              <a:buFontTx/>
              <a:buNone/>
              <a:tabLst/>
              <a:defRPr/>
            </a:pPr>
            <a:r>
              <a:rPr lang="ar-EG" b="1" dirty="0">
                <a:solidFill>
                  <a:prstClr val="black"/>
                </a:solidFill>
                <a:latin typeface="Alexandria regular" pitchFamily="2" charset="-78"/>
                <a:cs typeface="Times New Roman" panose="02020603050405020304" pitchFamily="18" charset="0"/>
              </a:rPr>
              <a:t>ثانياً : </a:t>
            </a: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إثبات صحة المعاملات :</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إثبات صحة المعاملات في الخدمات المصرفية هو العملية التي يتم من خلالها التحقق من أن العمليات المالية التي تمت عبر القنوات البنكية (مثل الإيداع، التحويل، السحب، الشراء، وغيرها) قد جرت بشكل صحيح وموثق وفقًا للأنظمة والقوانين، وأن الشخص الذي قام بها هو مخوّل بذلك، باستخدام وسائل إثبات موثوقة.</a:t>
            </a:r>
          </a:p>
          <a:p>
            <a:pPr marL="0" marR="0" lvl="0" indent="0" algn="just"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التحديات المرتبطة بإثبات صحة العقود والمعاملات الإلكترونية.</a:t>
            </a:r>
          </a:p>
          <a:p>
            <a:pPr marL="285750" marR="0" lvl="0" indent="-285750" algn="just"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التوقيع الإلكتروني: هل يعادل التوقيع الخطي؟ وما شروطه. </a:t>
            </a:r>
          </a:p>
          <a:p>
            <a:pPr algn="r" rtl="1">
              <a:buNone/>
            </a:pPr>
            <a:r>
              <a:rPr lang="ar-AE" b="1" dirty="0"/>
              <a:t>وسائل إثبات صحة المعاملات البنكية</a:t>
            </a:r>
            <a:r>
              <a:rPr lang="ar-EG" b="1" dirty="0"/>
              <a:t> :</a:t>
            </a:r>
            <a:endParaRPr lang="ar-AE" b="1" dirty="0"/>
          </a:p>
          <a:p>
            <a:pPr marL="285750" indent="-285750" algn="r" rtl="1">
              <a:buFont typeface="Arial" panose="020B0604020202020204" pitchFamily="34" charset="0"/>
              <a:buChar char="•"/>
            </a:pPr>
            <a:r>
              <a:rPr lang="ar-AE" b="1" dirty="0"/>
              <a:t>التوقيع اليدوي أو الإلكتروني</a:t>
            </a:r>
            <a:endParaRPr lang="ar-AE" dirty="0"/>
          </a:p>
          <a:p>
            <a:pPr marL="742950" lvl="1" indent="-285750" algn="r" rtl="1">
              <a:buFont typeface="+mj-lt"/>
              <a:buAutoNum type="arabicPeriod"/>
            </a:pPr>
            <a:r>
              <a:rPr lang="ar-AE" dirty="0"/>
              <a:t>التوقيع المعتمد في فتح الحساب.</a:t>
            </a:r>
          </a:p>
          <a:p>
            <a:pPr marL="742950" lvl="1" indent="-285750" algn="r" rtl="1">
              <a:buFont typeface="+mj-lt"/>
              <a:buAutoNum type="arabicPeriod"/>
            </a:pPr>
            <a:r>
              <a:rPr lang="ar-AE" dirty="0"/>
              <a:t>التوقيع الرقمي أو الإلكتروني باستخدام الشهادات الرقمية.</a:t>
            </a:r>
          </a:p>
          <a:p>
            <a:pPr marR="0" lvl="0" algn="just" defTabSz="914400" rtl="1" eaLnBrk="1" fontAlgn="auto" latinLnBrk="0" hangingPunct="1">
              <a:lnSpc>
                <a:spcPct val="150000"/>
              </a:lnSpc>
              <a:spcBef>
                <a:spcPts val="0"/>
              </a:spcBef>
              <a:spcAft>
                <a:spcPts val="0"/>
              </a:spcAft>
              <a:buClrTx/>
              <a:buSzTx/>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R="0" lvl="0" algn="just" defTabSz="914400" rtl="1" eaLnBrk="1" fontAlgn="auto" latinLnBrk="0" hangingPunct="1">
              <a:lnSpc>
                <a:spcPct val="150000"/>
              </a:lnSpc>
              <a:spcBef>
                <a:spcPts val="0"/>
              </a:spcBef>
              <a:spcAft>
                <a:spcPts val="0"/>
              </a:spcAft>
              <a:buClrTx/>
              <a:buSzTx/>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2F7756FB-8A04-55F3-1CBF-B22C5322023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2406381"/>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135F1B-9DD1-7191-AC2C-8806636F42E2}"/>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844EF08F-36A8-FA6C-061D-FEEAB351CBC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AF621617-0E91-861E-CEAA-B5D616B1D092}"/>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7EA7CA72-4319-A2A8-0231-1D125265D64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C08665B2-5A78-D174-C0CC-7C3F0265CBC5}"/>
              </a:ext>
            </a:extLst>
          </p:cNvPr>
          <p:cNvSpPr txBox="1"/>
          <p:nvPr/>
        </p:nvSpPr>
        <p:spPr>
          <a:xfrm>
            <a:off x="3150823" y="1585697"/>
            <a:ext cx="8462057" cy="4801314"/>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ثالثاً : مسؤولية البنك عند الخطأ أو الاختراق :</a:t>
            </a:r>
          </a:p>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 هل يتحمل البنك المسؤولية عند اختراق حساب العميل؟</a:t>
            </a:r>
          </a:p>
          <a:p>
            <a:pPr marL="285750" marR="0" lvl="0" indent="-285750" algn="r" defTabSz="914400" rtl="1" eaLnBrk="1" fontAlgn="auto" latinLnBrk="0" hangingPunct="1">
              <a:lnSpc>
                <a:spcPct val="150000"/>
              </a:lnSpc>
              <a:spcBef>
                <a:spcPts val="0"/>
              </a:spcBef>
              <a:spcAft>
                <a:spcPts val="0"/>
              </a:spcAft>
              <a:buClrTx/>
              <a:buSzTx/>
              <a:buFontTx/>
              <a:buChar char="-"/>
              <a:tabLst/>
              <a:defRPr/>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ما حدود التعويض؟ ومتى يُعفى البنك من المسؤولية؟</a:t>
            </a:r>
          </a:p>
          <a:p>
            <a:pPr marR="0" lvl="0" algn="r" defTabSz="914400" rtl="1" eaLnBrk="1" fontAlgn="auto" latinLnBrk="0" hangingPunct="1">
              <a:lnSpc>
                <a:spcPct val="150000"/>
              </a:lnSpc>
              <a:spcBef>
                <a:spcPts val="0"/>
              </a:spcBef>
              <a:spcAft>
                <a:spcPts val="0"/>
              </a:spcAft>
              <a:buClrTx/>
              <a:buSzTx/>
              <a:tabLst/>
              <a:defRPr/>
            </a:pPr>
            <a:r>
              <a:rPr lang="ar-EG" b="1" dirty="0">
                <a:solidFill>
                  <a:prstClr val="black"/>
                </a:solidFill>
                <a:latin typeface="Alexandria regular" pitchFamily="2" charset="-78"/>
                <a:cs typeface="Times New Roman" panose="02020603050405020304" pitchFamily="18" charset="0"/>
              </a:rPr>
              <a:t>المبدأ العام للمسؤولية في القانون :</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في أغلب الأنظمة القانونية، ومنها النظام السعودي والأنظمة المدنية العربية، تسود قاعدة أن:"من تسبب بخطئه في إحداث ضرر للغير، يلتزم بتعويضه."</a:t>
            </a:r>
          </a:p>
          <a:p>
            <a:pPr marR="0" lvl="0" algn="r" defTabSz="914400" rtl="1" eaLnBrk="1" fontAlgn="auto" latinLnBrk="0" hangingPunct="1">
              <a:lnSpc>
                <a:spcPct val="150000"/>
              </a:lnSpc>
              <a:spcBef>
                <a:spcPts val="0"/>
              </a:spcBef>
              <a:spcAft>
                <a:spcPts val="0"/>
              </a:spcAft>
              <a:buClrTx/>
              <a:buSzTx/>
              <a:tabLst/>
              <a:defRPr/>
            </a:pPr>
            <a:r>
              <a:rPr lang="ar-EG" dirty="0">
                <a:solidFill>
                  <a:prstClr val="black"/>
                </a:solidFill>
                <a:latin typeface="Alexandria regular" pitchFamily="2" charset="-78"/>
                <a:cs typeface="Times New Roman" panose="02020603050405020304" pitchFamily="18" charset="0"/>
              </a:rPr>
              <a:t>وبالتالي، إذا ثبت أن اختراق الحساب البنكي وقع نتيجة خطأ أو تقصير من البنك، فإن البنك يتحمل المسؤولية المدنية وربما أيضًا الجنائية أو الإدارية، حسب جسامة الخطأ وطبيعته.</a:t>
            </a:r>
          </a:p>
          <a:p>
            <a:pPr algn="r" rtl="1">
              <a:buNone/>
            </a:pPr>
            <a:r>
              <a:rPr lang="ar-AE" b="1" dirty="0"/>
              <a:t>صور الخطأ المحتمل من البنك</a:t>
            </a:r>
            <a:r>
              <a:rPr lang="ar-EG" b="1" dirty="0"/>
              <a:t> :</a:t>
            </a:r>
            <a:endParaRPr lang="ar-AE" b="1" dirty="0"/>
          </a:p>
          <a:p>
            <a:pPr marL="285750" indent="-285750" algn="r" rtl="1">
              <a:buFont typeface="Wingdings" panose="05000000000000000000" pitchFamily="2" charset="2"/>
              <a:buChar char="§"/>
            </a:pPr>
            <a:r>
              <a:rPr lang="ar-AE" b="1" dirty="0"/>
              <a:t>ضعف أنظمة الحماية الإلكترونية</a:t>
            </a:r>
            <a:endParaRPr lang="ar-AE" dirty="0"/>
          </a:p>
          <a:p>
            <a:pPr marL="742950" lvl="1" indent="-285750" algn="r" rtl="1">
              <a:buFont typeface="+mj-lt"/>
              <a:buAutoNum type="arabicPeriod"/>
            </a:pPr>
            <a:r>
              <a:rPr lang="ar-AE" dirty="0"/>
              <a:t>عدم استخدام المصادقة الثنائية </a:t>
            </a:r>
            <a:r>
              <a:rPr lang="en-US" dirty="0"/>
              <a:t>( 2FA)</a:t>
            </a:r>
            <a:r>
              <a:rPr lang="ar-EG" dirty="0"/>
              <a:t>.</a:t>
            </a:r>
            <a:endParaRPr lang="en-US" dirty="0"/>
          </a:p>
          <a:p>
            <a:pPr marL="742950" lvl="1" indent="-285750" algn="r" rtl="1">
              <a:buFont typeface="+mj-lt"/>
              <a:buAutoNum type="arabicPeriod"/>
            </a:pPr>
            <a:r>
              <a:rPr lang="ar-AE" dirty="0"/>
              <a:t>عدم التحديث الأمني المستمر للأنظمة</a:t>
            </a:r>
            <a:r>
              <a:rPr lang="ar-EG" dirty="0"/>
              <a:t>.</a:t>
            </a:r>
          </a:p>
          <a:p>
            <a:pPr marL="742950" lvl="1" indent="-285750" algn="r" rtl="1">
              <a:buFont typeface="+mj-lt"/>
              <a:buAutoNum type="arabicPeriod"/>
            </a:pPr>
            <a:r>
              <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الإفصاح عن بيانات العميل لطرف غير مصرح به.</a:t>
            </a:r>
          </a:p>
        </p:txBody>
      </p:sp>
      <p:pic>
        <p:nvPicPr>
          <p:cNvPr id="6" name="Graphic 21">
            <a:extLst>
              <a:ext uri="{FF2B5EF4-FFF2-40B4-BE49-F238E27FC236}">
                <a16:creationId xmlns:a16="http://schemas.microsoft.com/office/drawing/2014/main" id="{EE703330-7E16-A8DC-EF20-75845360042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1241052"/>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F3B19E-7E87-42A7-D006-32F4FAE63F10}"/>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C8F18123-B32A-DA30-8D8E-046993D9A6D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081B09D7-BB0A-910A-9301-7910AEFE677E}"/>
              </a:ext>
            </a:extLst>
          </p:cNvPr>
          <p:cNvSpPr txBox="1"/>
          <p:nvPr/>
        </p:nvSpPr>
        <p:spPr>
          <a:xfrm>
            <a:off x="2092751" y="1026105"/>
            <a:ext cx="971224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2800" b="1" dirty="0">
                <a:solidFill>
                  <a:prstClr val="black"/>
                </a:solidFill>
                <a:latin typeface="Alexandria" pitchFamily="2" charset="-78"/>
                <a:cs typeface="Arial" panose="020B0604020202020204" pitchFamily="34" charset="0"/>
              </a:rPr>
              <a:t> </a:t>
            </a: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التحديات القانونية والتنظيمية - المسؤولية القانونية للبنك في حال الخطأ   </a:t>
            </a:r>
          </a:p>
        </p:txBody>
      </p:sp>
      <p:sp>
        <p:nvSpPr>
          <p:cNvPr id="28" name="Rectangle 27">
            <a:extLst>
              <a:ext uri="{FF2B5EF4-FFF2-40B4-BE49-F238E27FC236}">
                <a16:creationId xmlns:a16="http://schemas.microsoft.com/office/drawing/2014/main" id="{FE47921C-4CCB-2970-9DF9-40707CC9EC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816648AF-D721-1516-C255-8F90B555C3BC}"/>
              </a:ext>
            </a:extLst>
          </p:cNvPr>
          <p:cNvSpPr txBox="1"/>
          <p:nvPr/>
        </p:nvSpPr>
        <p:spPr>
          <a:xfrm>
            <a:off x="3150823" y="1585697"/>
            <a:ext cx="8462057" cy="4197239"/>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المسؤولية القانونية للبنك في حال الخطأ :-</a:t>
            </a:r>
          </a:p>
          <a:p>
            <a:pPr marL="342900" indent="-342900" algn="r" rtl="1">
              <a:lnSpc>
                <a:spcPct val="150000"/>
              </a:lnSpc>
              <a:buAutoNum type="arabicPeriod"/>
            </a:pPr>
            <a:r>
              <a:rPr lang="ar-AE" b="1" dirty="0"/>
              <a:t>المسؤولية المدنية (تعويض الضرر)</a:t>
            </a:r>
            <a:r>
              <a:rPr lang="ar-EG" b="1" dirty="0"/>
              <a:t> :</a:t>
            </a:r>
          </a:p>
          <a:p>
            <a:pPr algn="r" rtl="1">
              <a:lnSpc>
                <a:spcPct val="150000"/>
              </a:lnSpc>
              <a:buNone/>
            </a:pPr>
            <a:r>
              <a:rPr lang="ar-AE" dirty="0"/>
              <a:t>إذا ثبت الخطأ والإهمال، يلتزم البنك بتعويض العميل عن:</a:t>
            </a:r>
          </a:p>
          <a:p>
            <a:pPr algn="r" rtl="1">
              <a:lnSpc>
                <a:spcPct val="150000"/>
              </a:lnSpc>
              <a:buFont typeface="Arial" panose="020B0604020202020204" pitchFamily="34" charset="0"/>
              <a:buChar char="•"/>
            </a:pPr>
            <a:r>
              <a:rPr lang="ar-EG" dirty="0"/>
              <a:t> </a:t>
            </a:r>
            <a:r>
              <a:rPr lang="ar-AE" dirty="0"/>
              <a:t>المبالغ المسروقة أو المحوّلة</a:t>
            </a:r>
          </a:p>
          <a:p>
            <a:pPr algn="r" rtl="1">
              <a:lnSpc>
                <a:spcPct val="150000"/>
              </a:lnSpc>
              <a:buFont typeface="Arial" panose="020B0604020202020204" pitchFamily="34" charset="0"/>
              <a:buChar char="•"/>
            </a:pPr>
            <a:r>
              <a:rPr lang="ar-EG" dirty="0"/>
              <a:t> </a:t>
            </a:r>
            <a:r>
              <a:rPr lang="ar-AE" dirty="0"/>
              <a:t>الخسائر الناتجة عن توقف التعامل بالحساب</a:t>
            </a:r>
          </a:p>
          <a:p>
            <a:pPr algn="r" rtl="1">
              <a:lnSpc>
                <a:spcPct val="150000"/>
              </a:lnSpc>
              <a:buFont typeface="Arial" panose="020B0604020202020204" pitchFamily="34" charset="0"/>
              <a:buChar char="•"/>
            </a:pPr>
            <a:r>
              <a:rPr lang="ar-EG" dirty="0"/>
              <a:t> </a:t>
            </a:r>
            <a:r>
              <a:rPr lang="ar-AE" dirty="0"/>
              <a:t>الأضرار المعنوية في بعض الحالات (كالضرر بالسمعة)</a:t>
            </a:r>
          </a:p>
          <a:p>
            <a:pPr algn="r" rtl="1">
              <a:lnSpc>
                <a:spcPct val="150000"/>
              </a:lnSpc>
              <a:buNone/>
            </a:pPr>
            <a:r>
              <a:rPr lang="ar-AE" b="1" dirty="0"/>
              <a:t>2. المسؤولية الإدارية</a:t>
            </a:r>
            <a:r>
              <a:rPr lang="ar-EG" b="1" dirty="0"/>
              <a:t> :</a:t>
            </a:r>
            <a:endParaRPr lang="ar-AE" b="1" dirty="0"/>
          </a:p>
          <a:p>
            <a:pPr algn="r" rtl="1">
              <a:lnSpc>
                <a:spcPct val="150000"/>
              </a:lnSpc>
              <a:buFont typeface="Arial" panose="020B0604020202020204" pitchFamily="34" charset="0"/>
              <a:buChar char="•"/>
            </a:pPr>
            <a:r>
              <a:rPr lang="ar-AE" dirty="0"/>
              <a:t>قد تُفرض غرامات أو جزاءات تنظيمية على البنك من الجهات الرقابية (مثل البنك المركزي السعودي).</a:t>
            </a:r>
            <a:endParaRPr lang="ar-EG" dirty="0"/>
          </a:p>
          <a:p>
            <a:pPr algn="r" rtl="1">
              <a:lnSpc>
                <a:spcPct val="150000"/>
              </a:lnSpc>
              <a:buNone/>
            </a:pPr>
            <a:r>
              <a:rPr lang="ar-AE" b="1" dirty="0"/>
              <a:t>3. المسؤولية الجنائية (في حال التواطؤ أو الإهمال الجسيم)</a:t>
            </a:r>
            <a:r>
              <a:rPr lang="ar-EG" b="1" dirty="0"/>
              <a:t>:</a:t>
            </a:r>
            <a:endParaRPr lang="ar-AE" b="1" dirty="0"/>
          </a:p>
          <a:p>
            <a:pPr algn="r" rtl="1">
              <a:lnSpc>
                <a:spcPct val="150000"/>
              </a:lnSpc>
              <a:buFont typeface="Arial" panose="020B0604020202020204" pitchFamily="34" charset="0"/>
              <a:buChar char="•"/>
            </a:pPr>
            <a:r>
              <a:rPr lang="ar-EG" dirty="0"/>
              <a:t> </a:t>
            </a:r>
            <a:r>
              <a:rPr lang="ar-AE" dirty="0"/>
              <a:t>إذا تواطأ موظف مع جهة مخترقة أو تسبب بإهمال بالغ، فقد يُحاكم جنائيًا.</a:t>
            </a: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p:txBody>
      </p:sp>
      <p:pic>
        <p:nvPicPr>
          <p:cNvPr id="6" name="Graphic 21">
            <a:extLst>
              <a:ext uri="{FF2B5EF4-FFF2-40B4-BE49-F238E27FC236}">
                <a16:creationId xmlns:a16="http://schemas.microsoft.com/office/drawing/2014/main" id="{FC9AF238-7DBF-9080-1066-51E86A5F618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7661700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DD033F-9A7C-9877-210C-9A70661BAA0E}"/>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1FFD55D2-5AC3-5680-63BD-DDADEBCDA865}"/>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25" name="TextBox 24">
            <a:extLst>
              <a:ext uri="{FF2B5EF4-FFF2-40B4-BE49-F238E27FC236}">
                <a16:creationId xmlns:a16="http://schemas.microsoft.com/office/drawing/2014/main" id="{D41AACBB-3DF5-6A77-9AA0-09CD6985BDB4}"/>
              </a:ext>
            </a:extLst>
          </p:cNvPr>
          <p:cNvSpPr txBox="1"/>
          <p:nvPr/>
        </p:nvSpPr>
        <p:spPr>
          <a:xfrm>
            <a:off x="4126230" y="845821"/>
            <a:ext cx="7678766"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Alexandria" pitchFamily="2" charset="-78"/>
                <a:ea typeface="+mn-ea"/>
                <a:cs typeface="Arial" panose="020B0604020202020204" pitchFamily="34" charset="0"/>
              </a:rPr>
              <a:t>الخدمات المصرفية الإلكترونية - التحديات القانونية والتنظيمية  </a:t>
            </a:r>
          </a:p>
        </p:txBody>
      </p:sp>
      <p:sp>
        <p:nvSpPr>
          <p:cNvPr id="28" name="Rectangle 27">
            <a:extLst>
              <a:ext uri="{FF2B5EF4-FFF2-40B4-BE49-F238E27FC236}">
                <a16:creationId xmlns:a16="http://schemas.microsoft.com/office/drawing/2014/main" id="{63EE875F-FFAA-61EB-4658-7A851C8F543E}"/>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31" name="TextBox 30">
            <a:extLst>
              <a:ext uri="{FF2B5EF4-FFF2-40B4-BE49-F238E27FC236}">
                <a16:creationId xmlns:a16="http://schemas.microsoft.com/office/drawing/2014/main" id="{79F2D0B9-356D-0809-CA8C-0990E5900184}"/>
              </a:ext>
            </a:extLst>
          </p:cNvPr>
          <p:cNvSpPr txBox="1"/>
          <p:nvPr/>
        </p:nvSpPr>
        <p:spPr>
          <a:xfrm>
            <a:off x="1329180" y="1715678"/>
            <a:ext cx="10283700" cy="4057521"/>
          </a:xfrm>
          <a:prstGeom prst="rect">
            <a:avLst/>
          </a:prstGeom>
          <a:noFill/>
        </p:spPr>
        <p:txBody>
          <a:bodyPr wrap="square" rtlCol="0">
            <a:spAutoFit/>
          </a:bodyPr>
          <a:lstStyle/>
          <a:p>
            <a:pPr marL="0" marR="0" lvl="0" indent="0" algn="r" defTabSz="914400" rtl="1" eaLnBrk="1" fontAlgn="auto" latinLnBrk="0" hangingPunct="1">
              <a:lnSpc>
                <a:spcPct val="150000"/>
              </a:lnSpc>
              <a:spcBef>
                <a:spcPts val="0"/>
              </a:spcBef>
              <a:spcAft>
                <a:spcPts val="0"/>
              </a:spcAft>
              <a:buClrTx/>
              <a:buSzTx/>
              <a:buFontTx/>
              <a:buNone/>
              <a:tabLst/>
              <a:defRPr/>
            </a:pPr>
            <a:r>
              <a:rPr kumimoji="0" lang="ar-EG" sz="1800" b="1"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rPr>
              <a:t>النظام السعودي كمثال :</a:t>
            </a:r>
          </a:p>
          <a:p>
            <a:pPr algn="r" rtl="1">
              <a:buNone/>
            </a:pPr>
            <a:r>
              <a:rPr lang="ar-AE" dirty="0"/>
              <a:t>قانون المعاملات الإلكترونية وقانون مكافحة الجرائم المعلوماتية، إضافةً إلى تعليمات البنك المركزي السعودي</a:t>
            </a:r>
            <a:r>
              <a:rPr lang="ar-EG" dirty="0"/>
              <a:t> </a:t>
            </a:r>
            <a:r>
              <a:rPr lang="en-US" dirty="0"/>
              <a:t>SAMA)</a:t>
            </a:r>
            <a:r>
              <a:rPr lang="ar-EG" dirty="0"/>
              <a:t>)</a:t>
            </a:r>
            <a:r>
              <a:rPr lang="en-US" dirty="0"/>
              <a:t>، </a:t>
            </a:r>
            <a:r>
              <a:rPr lang="ar-AE" dirty="0"/>
              <a:t>تنص على:</a:t>
            </a:r>
          </a:p>
          <a:p>
            <a:pPr algn="r" rtl="1">
              <a:buFont typeface="Arial" panose="020B0604020202020204" pitchFamily="34" charset="0"/>
              <a:buChar char="•"/>
            </a:pPr>
            <a:r>
              <a:rPr lang="ar-EG" dirty="0"/>
              <a:t> </a:t>
            </a:r>
            <a:r>
              <a:rPr lang="ar-AE" dirty="0"/>
              <a:t>التزام البنك بحماية بيانات العملاء</a:t>
            </a:r>
          </a:p>
          <a:p>
            <a:pPr algn="r" rtl="1">
              <a:buFont typeface="Arial" panose="020B0604020202020204" pitchFamily="34" charset="0"/>
              <a:buChar char="•"/>
            </a:pPr>
            <a:r>
              <a:rPr lang="ar-EG" dirty="0"/>
              <a:t> </a:t>
            </a:r>
            <a:r>
              <a:rPr lang="ar-AE" dirty="0"/>
              <a:t>تحميل البنك المسؤولية عن أي تقصير في الأنظمة الأمنية</a:t>
            </a:r>
          </a:p>
          <a:p>
            <a:pPr algn="r" rtl="1">
              <a:buFont typeface="Arial" panose="020B0604020202020204" pitchFamily="34" charset="0"/>
              <a:buChar char="•"/>
            </a:pPr>
            <a:r>
              <a:rPr lang="ar-EG" dirty="0"/>
              <a:t> </a:t>
            </a:r>
            <a:r>
              <a:rPr lang="ar-AE" dirty="0"/>
              <a:t>حق العميل في تقديم شكوى واسترجاع أمواله إذا ثبت الخلل من طرف البنك</a:t>
            </a:r>
            <a:endParaRPr lang="ar-EG" dirty="0"/>
          </a:p>
          <a:p>
            <a:pPr algn="r" rtl="1"/>
            <a:endParaRPr lang="ar-AE" dirty="0"/>
          </a:p>
          <a:p>
            <a:pPr algn="r" rtl="1">
              <a:buNone/>
            </a:pPr>
            <a:r>
              <a:rPr lang="ar-AE" b="1" dirty="0"/>
              <a:t>إثبات المسؤولية</a:t>
            </a:r>
            <a:r>
              <a:rPr lang="ar-EG" b="1" dirty="0"/>
              <a:t> : </a:t>
            </a:r>
            <a:r>
              <a:rPr lang="ar-AE" dirty="0"/>
              <a:t>لتحميل البنك المسؤولية، يجب إثبات العناصر التالية:</a:t>
            </a:r>
            <a:endParaRPr lang="ar-EG" dirty="0"/>
          </a:p>
          <a:p>
            <a:pPr algn="r" rtl="1">
              <a:buNone/>
            </a:pPr>
            <a:endParaRPr lang="ar-AE" dirty="0"/>
          </a:p>
          <a:p>
            <a:pPr algn="r" rtl="1">
              <a:buFont typeface="+mj-lt"/>
              <a:buAutoNum type="arabicPeriod"/>
            </a:pPr>
            <a:r>
              <a:rPr lang="ar-EG" b="1" dirty="0"/>
              <a:t> </a:t>
            </a:r>
            <a:r>
              <a:rPr lang="ar-AE" b="1" dirty="0"/>
              <a:t>وجود خطأ</a:t>
            </a:r>
            <a:r>
              <a:rPr lang="ar-AE" dirty="0"/>
              <a:t> من البنك (إهمال في حماية النظام – إفشاء معلومات...).</a:t>
            </a:r>
          </a:p>
          <a:p>
            <a:pPr algn="r" rtl="1">
              <a:buFont typeface="+mj-lt"/>
              <a:buAutoNum type="arabicPeriod"/>
            </a:pPr>
            <a:r>
              <a:rPr lang="ar-EG" b="1" dirty="0"/>
              <a:t> </a:t>
            </a:r>
            <a:r>
              <a:rPr lang="ar-AE" b="1" dirty="0"/>
              <a:t>حدوث ضرر</a:t>
            </a:r>
            <a:r>
              <a:rPr lang="ar-AE" dirty="0"/>
              <a:t> للعميل (اختراق الحساب – سرقة الأموال).</a:t>
            </a:r>
          </a:p>
          <a:p>
            <a:pPr algn="r" rtl="1">
              <a:buFont typeface="+mj-lt"/>
              <a:buAutoNum type="arabicPeriod"/>
            </a:pPr>
            <a:r>
              <a:rPr lang="ar-EG" b="1" dirty="0"/>
              <a:t> </a:t>
            </a:r>
            <a:r>
              <a:rPr lang="ar-AE" b="1" dirty="0"/>
              <a:t>علاقة سببية</a:t>
            </a:r>
            <a:r>
              <a:rPr lang="ar-AE" dirty="0"/>
              <a:t> بين خطأ البنك والضرر.</a:t>
            </a: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ar-EG" sz="1800" b="0" i="0" u="none" strike="noStrike" kern="1200" cap="none" spc="0" normalizeH="0" baseline="0" noProof="0" dirty="0">
              <a:ln>
                <a:noFill/>
              </a:ln>
              <a:solidFill>
                <a:prstClr val="black"/>
              </a:solidFill>
              <a:effectLst/>
              <a:uLnTx/>
              <a:uFillTx/>
              <a:latin typeface="Alexandria regular" pitchFamily="2" charset="-78"/>
              <a:ea typeface="+mn-ea"/>
              <a:cs typeface="Times New Roman" panose="02020603050405020304" pitchFamily="18" charset="0"/>
            </a:endParaRPr>
          </a:p>
          <a:p>
            <a:pPr marL="0" marR="0" lvl="0" indent="0" algn="r" defTabSz="914400" rtl="1"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Alexandria regular" pitchFamily="2" charset="-78"/>
              <a:ea typeface="+mn-ea"/>
              <a:cs typeface="Alexandria regular" pitchFamily="2" charset="-78"/>
            </a:endParaRPr>
          </a:p>
        </p:txBody>
      </p:sp>
      <p:pic>
        <p:nvPicPr>
          <p:cNvPr id="6" name="Graphic 21">
            <a:extLst>
              <a:ext uri="{FF2B5EF4-FFF2-40B4-BE49-F238E27FC236}">
                <a16:creationId xmlns:a16="http://schemas.microsoft.com/office/drawing/2014/main" id="{52C45CB7-4064-7B3D-9AD4-486C60A7D7F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5463536"/>
      </p:ext>
    </p:extLst>
  </p:cSld>
  <p:clrMapOvr>
    <a:masterClrMapping/>
  </p:clrMapOvr>
  <mc:AlternateContent xmlns:mc="http://schemas.openxmlformats.org/markup-compatibility/2006" xmlns:p14="http://schemas.microsoft.com/office/powerpoint/2010/main">
    <mc:Choice Requires="p14">
      <p:transition spd="slow" p14:dur="2000" advTm="38043"/>
    </mc:Choice>
    <mc:Fallback xmlns="">
      <p:transition spd="slow" advTm="38043"/>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197204" y="483691"/>
            <a:ext cx="6334812" cy="523220"/>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المراجع</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2055043"/>
            <a:ext cx="10512458" cy="2862322"/>
          </a:xfrm>
          <a:prstGeom prst="rect">
            <a:avLst/>
          </a:prstGeom>
          <a:noFill/>
        </p:spPr>
        <p:txBody>
          <a:bodyPr wrap="square" rtlCol="0">
            <a:spAutoFit/>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التكنولوجيا المالية-جسر القطاع المالي الى المستقبل.د فريد ليان-اتحاد شركات الاستثمار.2019</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الثورة العالمية في التكنولوجيا المالية 2021 </a:t>
            </a:r>
            <a:r>
              <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wamda.com/research/www.payfort.com</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a:t>
            </a: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التنظيم القانوني للرقابة على التكنولوجيا المالية-مجلة المحقق الحلي للعلوم القانونية-العدد الثاني 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التكنولوجيا المالية القوانين و اللوائح-د.محمد سعجونيكلية الحقوق –جامعة الزقازيق-مصر-المجلة القانونية-العدد الثاني 2020</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المنظومة القانونية للتكنولوجيا المالية-د.محمد ابو عيد-كلية الحقوق –جامعة الاسكندرية 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تعليمات تصريح تجربة التقنية المالية-هيئة السوق المالية-المملكة العربية السعودية.2021</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منظور التكنولوجيا المالية-التقرير السنوي لفنتك السعودية2021/2022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النظام القانوني لشركات التكنولوجياالمالية في الامارات(التكنولوجيا المالية و التحول الرقمي)-مصرف الامارات العربية المتحدة المركزي.2022</a:t>
            </a:r>
          </a:p>
          <a:p>
            <a:pPr marL="0" marR="0" lvl="0" indent="0" algn="r" defTabSz="914400" rtl="1" eaLnBrk="1" fontAlgn="auto" latinLnBrk="0" hangingPunct="1">
              <a:lnSpc>
                <a:spcPct val="100000"/>
              </a:lnSpc>
              <a:spcBef>
                <a:spcPts val="0"/>
              </a:spcBef>
              <a:spcAft>
                <a:spcPts val="0"/>
              </a:spcAft>
              <a:buClrTx/>
              <a:buSzTx/>
              <a:buFontTx/>
              <a:buNone/>
              <a:tabLst/>
              <a:defRPr/>
            </a:pPr>
            <a:r>
              <a:rPr kumimoji="0" lang="ar-AE" sz="1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rPr>
              <a:t>- خدمات الدفع –التجربة القطرية.مصرف قطر المركزي2022</a:t>
            </a:r>
          </a:p>
        </p:txBody>
      </p:sp>
      <p:pic>
        <p:nvPicPr>
          <p:cNvPr id="11" name="Picture 10" descr="Midocean 02-03"/>
          <p:cNvPicPr>
            <a:picLocks noChangeAspect="1"/>
          </p:cNvPicPr>
          <p:nvPr/>
        </p:nvPicPr>
        <p:blipFill>
          <a:blip r:embed="rId2"/>
          <a:stretch>
            <a:fillRect/>
          </a:stretch>
        </p:blipFill>
        <p:spPr>
          <a:xfrm>
            <a:off x="9647003" y="0"/>
            <a:ext cx="2233822" cy="1489487"/>
          </a:xfrm>
          <a:prstGeom prst="rect">
            <a:avLst/>
          </a:prstGeom>
        </p:spPr>
      </p:pic>
    </p:spTree>
    <p:extLst>
      <p:ext uri="{BB962C8B-B14F-4D97-AF65-F5344CB8AC3E}">
        <p14:creationId xmlns:p14="http://schemas.microsoft.com/office/powerpoint/2010/main" val="28173581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d13aca44-ef33-4cf4-9980-7f0b00e6eeb9"/>
    <ds:schemaRef ds:uri="http://schemas.microsoft.com/office/2006/metadata/properties"/>
    <ds:schemaRef ds:uri="http://purl.org/dc/terms/"/>
    <ds:schemaRef ds:uri="http://schemas.microsoft.com/office/infopath/2007/PartnerControls"/>
    <ds:schemaRef ds:uri="http://www.w3.org/XML/1998/namespace"/>
    <ds:schemaRef ds:uri="http://purl.org/dc/elements/1.1/"/>
    <ds:schemaRef ds:uri="http://schemas.openxmlformats.org/package/2006/metadata/core-properties"/>
    <ds:schemaRef ds:uri="49100919-8a76-4266-be0c-7dc583902cb4"/>
    <ds:schemaRef ds:uri="http://purl.org/dc/dcmitype/"/>
  </ds:schemaRefs>
</ds:datastoreItem>
</file>

<file path=customXml/itemProps2.xml><?xml version="1.0" encoding="utf-8"?>
<ds:datastoreItem xmlns:ds="http://schemas.openxmlformats.org/officeDocument/2006/customXml" ds:itemID="{2A124199-22E7-48BB-A585-A72A429872A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9212</TotalTime>
  <Words>3312</Words>
  <Application>Microsoft Office PowerPoint</Application>
  <PresentationFormat>شاشة عريضة</PresentationFormat>
  <Paragraphs>428</Paragraphs>
  <Slides>40</Slides>
  <Notes>37</Notes>
  <HiddenSlides>0</HiddenSlides>
  <MMClips>0</MMClips>
  <ScaleCrop>false</ScaleCrop>
  <HeadingPairs>
    <vt:vector size="6" baseType="variant">
      <vt:variant>
        <vt:lpstr>الخطوط المستخدمة</vt:lpstr>
      </vt:variant>
      <vt:variant>
        <vt:i4>8</vt:i4>
      </vt:variant>
      <vt:variant>
        <vt:lpstr>نسق</vt:lpstr>
      </vt:variant>
      <vt:variant>
        <vt:i4>4</vt:i4>
      </vt:variant>
      <vt:variant>
        <vt:lpstr>عناوين الشرائح</vt:lpstr>
      </vt:variant>
      <vt:variant>
        <vt:i4>40</vt:i4>
      </vt:variant>
    </vt:vector>
  </HeadingPairs>
  <TitlesOfParts>
    <vt:vector size="52" baseType="lpstr">
      <vt:lpstr>Alexandria</vt:lpstr>
      <vt:lpstr>Alexandria Black</vt:lpstr>
      <vt:lpstr>Alexandria regular</vt:lpstr>
      <vt:lpstr>Arial</vt:lpstr>
      <vt:lpstr>Calibri</vt:lpstr>
      <vt:lpstr>Calibri Light</vt:lpstr>
      <vt:lpstr>Times New Roman</vt:lpstr>
      <vt:lpstr>Wingdings</vt:lpstr>
      <vt:lpstr>Office Theme</vt:lpstr>
      <vt:lpstr>1_Office Theme</vt:lpstr>
      <vt:lpstr>2_Office Theme</vt:lpstr>
      <vt:lpstr>3_Office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Amal Alghanem</cp:lastModifiedBy>
  <cp:revision>90</cp:revision>
  <dcterms:created xsi:type="dcterms:W3CDTF">2023-04-29T09:08:00Z</dcterms:created>
  <dcterms:modified xsi:type="dcterms:W3CDTF">2026-02-02T07:12:37Z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