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7"/>
  </p:notesMasterIdLst>
  <p:sldIdLst>
    <p:sldId id="586" r:id="rId5"/>
    <p:sldId id="587" r:id="rId6"/>
    <p:sldId id="484" r:id="rId7"/>
    <p:sldId id="547" r:id="rId8"/>
    <p:sldId id="578" r:id="rId9"/>
    <p:sldId id="549" r:id="rId10"/>
    <p:sldId id="550" r:id="rId11"/>
    <p:sldId id="553" r:id="rId12"/>
    <p:sldId id="579" r:id="rId13"/>
    <p:sldId id="588" r:id="rId14"/>
    <p:sldId id="556" r:id="rId15"/>
    <p:sldId id="558" r:id="rId16"/>
    <p:sldId id="580" r:id="rId17"/>
    <p:sldId id="559" r:id="rId18"/>
    <p:sldId id="560" r:id="rId19"/>
    <p:sldId id="589" r:id="rId20"/>
    <p:sldId id="590" r:id="rId21"/>
    <p:sldId id="581" r:id="rId22"/>
    <p:sldId id="561" r:id="rId23"/>
    <p:sldId id="563" r:id="rId24"/>
    <p:sldId id="564" r:id="rId25"/>
    <p:sldId id="565" r:id="rId26"/>
    <p:sldId id="566" r:id="rId27"/>
    <p:sldId id="567" r:id="rId28"/>
    <p:sldId id="568" r:id="rId29"/>
    <p:sldId id="591" r:id="rId30"/>
    <p:sldId id="582" r:id="rId31"/>
    <p:sldId id="569" r:id="rId32"/>
    <p:sldId id="592" r:id="rId33"/>
    <p:sldId id="583" r:id="rId34"/>
    <p:sldId id="502" r:id="rId35"/>
    <p:sldId id="570" r:id="rId36"/>
    <p:sldId id="571" r:id="rId37"/>
    <p:sldId id="572" r:id="rId38"/>
    <p:sldId id="573" r:id="rId39"/>
    <p:sldId id="574" r:id="rId40"/>
    <p:sldId id="575" r:id="rId41"/>
    <p:sldId id="584" r:id="rId42"/>
    <p:sldId id="489" r:id="rId43"/>
    <p:sldId id="585" r:id="rId44"/>
    <p:sldId id="576" r:id="rId45"/>
    <p:sldId id="59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587"/>
            <p14:sldId id="484"/>
            <p14:sldId id="547"/>
            <p14:sldId id="578"/>
            <p14:sldId id="549"/>
            <p14:sldId id="550"/>
            <p14:sldId id="553"/>
            <p14:sldId id="579"/>
            <p14:sldId id="588"/>
            <p14:sldId id="556"/>
            <p14:sldId id="558"/>
            <p14:sldId id="580"/>
            <p14:sldId id="559"/>
            <p14:sldId id="560"/>
            <p14:sldId id="589"/>
            <p14:sldId id="590"/>
            <p14:sldId id="581"/>
            <p14:sldId id="561"/>
            <p14:sldId id="563"/>
            <p14:sldId id="564"/>
            <p14:sldId id="565"/>
            <p14:sldId id="566"/>
            <p14:sldId id="567"/>
            <p14:sldId id="568"/>
            <p14:sldId id="591"/>
            <p14:sldId id="582"/>
            <p14:sldId id="569"/>
            <p14:sldId id="592"/>
            <p14:sldId id="583"/>
            <p14:sldId id="502"/>
            <p14:sldId id="570"/>
            <p14:sldId id="571"/>
            <p14:sldId id="572"/>
            <p14:sldId id="573"/>
            <p14:sldId id="574"/>
            <p14:sldId id="575"/>
            <p14:sldId id="584"/>
            <p14:sldId id="489"/>
            <p14:sldId id="585"/>
            <p14:sldId id="576"/>
            <p14:sldId id="5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2" d="100"/>
          <a:sy n="72" d="100"/>
        </p:scale>
        <p:origin x="432" y="56"/>
      </p:cViewPr>
      <p:guideLst>
        <p:guide orient="horz" pos="2160"/>
        <p:guide pos="3840"/>
      </p:guideLst>
    </p:cSldViewPr>
  </p:slideViewPr>
  <p:notesTextViewPr>
    <p:cViewPr>
      <p:scale>
        <a:sx n="1" d="1"/>
        <a:sy n="1" d="1"/>
      </p:scale>
      <p:origin x="0" y="0"/>
    </p:cViewPr>
  </p:notesTextViewPr>
  <p:sorterViewPr>
    <p:cViewPr>
      <p:scale>
        <a:sx n="98" d="100"/>
        <a:sy n="98" d="100"/>
      </p:scale>
      <p:origin x="0" y="14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709541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75073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63529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2066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63717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812761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781276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81276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97113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21713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45169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6037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707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108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2686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2331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0705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3276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2836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690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46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9375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9493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5264492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1210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1434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5837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1870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611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53390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1.jpe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41009"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a:solidFill>
                  <a:schemeClr val="bg2">
                    <a:lumMod val="25000"/>
                  </a:schemeClr>
                </a:solidFill>
                <a:latin typeface="Alexandria" charset="0"/>
                <a:cs typeface="Alexandria" charset="0"/>
              </a:rPr>
              <a:t>Ranya</a:t>
            </a:r>
            <a:r>
              <a:rPr lang="en-US" sz="2400" b="1" dirty="0">
                <a:solidFill>
                  <a:schemeClr val="bg2">
                    <a:lumMod val="25000"/>
                  </a:schemeClr>
                </a:solidFill>
                <a:latin typeface="Alexandria" charset="0"/>
                <a:cs typeface="Alexandria" charset="0"/>
              </a:rPr>
              <a:t>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4953200"/>
      </p:ext>
    </p:extLst>
  </p:cSld>
  <p:clrMapOvr>
    <a:masterClrMapping/>
  </p:clrMapOvr>
  <mc:AlternateContent xmlns:mc="http://schemas.openxmlformats.org/markup-compatibility/2006" xmlns:p14="http://schemas.microsoft.com/office/powerpoint/2010/main">
    <mc:Choice Requires="p14">
      <p:transition spd="slow" p14:dur="2000" advTm="12381"/>
    </mc:Choice>
    <mc:Fallback xmlns="">
      <p:transition spd="slow" advTm="12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34124"/>
            <a:ext cx="3780342"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a:p>
            <a:pPr algn="ctr"/>
            <a:r>
              <a:rPr lang="en-US" sz="2800" b="1" dirty="0">
                <a:solidFill>
                  <a:srgbClr val="000000"/>
                </a:solidFill>
                <a:latin typeface="Times New Roman" panose="02020603050405020304" pitchFamily="18" charset="0"/>
                <a:cs typeface="Times New Roman" panose="02020603050405020304" pitchFamily="18" charset="0"/>
              </a:rPr>
              <a:t>Team change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351609"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mahfouz</a:t>
            </a:r>
            <a:r>
              <a:rPr lang="en-US" sz="2800" b="1">
                <a:solidFill>
                  <a:srgbClr val="00B0F0"/>
                </a:solidFill>
                <a:latin typeface="Times New Roman" panose="02020603050405020304" pitchFamily="18"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352078239"/>
      </p:ext>
    </p:extLst>
  </p:cSld>
  <p:clrMapOvr>
    <a:masterClrMapping/>
  </p:clrMapOvr>
  <mc:AlternateContent xmlns:mc="http://schemas.openxmlformats.org/markup-compatibility/2006" xmlns:p14="http://schemas.microsoft.com/office/powerpoint/2010/main">
    <mc:Choice Requires="p14">
      <p:transition spd="slow" p14:dur="2000" advTm="25529"/>
    </mc:Choice>
    <mc:Fallback xmlns="">
      <p:transition spd="slow" advTm="2552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5016758"/>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dirty="0">
                <a:solidFill>
                  <a:schemeClr val="bg2">
                    <a:lumMod val="25000"/>
                  </a:schemeClr>
                </a:solidFill>
              </a:rPr>
              <a:t>What is a group and when is it a team?</a:t>
            </a:r>
          </a:p>
          <a:p>
            <a:pPr marL="457200" indent="-457200">
              <a:buFont typeface="Wingdings" panose="05000000000000000000" pitchFamily="2" charset="2"/>
              <a:buChar char="Ø"/>
            </a:pPr>
            <a:r>
              <a:rPr lang="en-US" sz="32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3200" dirty="0">
                <a:solidFill>
                  <a:schemeClr val="bg2">
                    <a:lumMod val="25000"/>
                  </a:schemeClr>
                </a:solidFill>
              </a:rPr>
              <a:t>Why do you need teams?</a:t>
            </a:r>
          </a:p>
          <a:p>
            <a:pPr marL="457200" indent="-457200">
              <a:buFont typeface="Wingdings" panose="05000000000000000000" pitchFamily="2" charset="2"/>
              <a:buChar char="Ø"/>
            </a:pPr>
            <a:r>
              <a:rPr lang="en-US" sz="32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3200" dirty="0">
                <a:solidFill>
                  <a:schemeClr val="bg2">
                    <a:lumMod val="25000"/>
                  </a:schemeClr>
                </a:solidFill>
              </a:rPr>
              <a:t>How do you improve team effectiveness?</a:t>
            </a:r>
          </a:p>
          <a:p>
            <a:pPr marL="457200" indent="-457200">
              <a:buFont typeface="Wingdings" panose="05000000000000000000" pitchFamily="2" charset="2"/>
              <a:buChar char="Ø"/>
            </a:pPr>
            <a:r>
              <a:rPr lang="en-US" sz="3200" dirty="0">
                <a:solidFill>
                  <a:schemeClr val="bg2">
                    <a:lumMod val="25000"/>
                  </a:schemeClr>
                </a:solidFill>
              </a:rPr>
              <a:t>What does team change look like?</a:t>
            </a:r>
          </a:p>
          <a:p>
            <a:pPr marL="457200" indent="-457200">
              <a:buFont typeface="Wingdings" panose="05000000000000000000" pitchFamily="2" charset="2"/>
              <a:buChar char="Ø"/>
            </a:pPr>
            <a:r>
              <a:rPr lang="en-US" sz="3200" dirty="0">
                <a:solidFill>
                  <a:schemeClr val="bg2">
                    <a:lumMod val="25000"/>
                  </a:schemeClr>
                </a:solidFill>
              </a:rPr>
              <a:t>How do individuals affect team dynamics?</a:t>
            </a:r>
          </a:p>
          <a:p>
            <a:pPr marL="457200" indent="-457200">
              <a:buFont typeface="Wingdings" panose="05000000000000000000" pitchFamily="2" charset="2"/>
              <a:buChar char="Ø"/>
            </a:pPr>
            <a:r>
              <a:rPr lang="en-US" sz="3200"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89485878"/>
      </p:ext>
    </p:extLst>
  </p:cSld>
  <p:clrMapOvr>
    <a:masterClrMapping/>
  </p:clrMapOvr>
  <mc:AlternateContent xmlns:mc="http://schemas.openxmlformats.org/markup-compatibility/2006" xmlns:p14="http://schemas.microsoft.com/office/powerpoint/2010/main">
    <mc:Choice Requires="p14">
      <p:transition spd="slow" p14:dur="2000" advTm="65444"/>
    </mc:Choice>
    <mc:Fallback xmlns="">
      <p:transition spd="slow" advTm="6544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03451" y="153769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931885" y="2551300"/>
            <a:ext cx="8759233" cy="2677656"/>
          </a:xfrm>
          <a:prstGeom prst="rect">
            <a:avLst/>
          </a:prstGeom>
          <a:noFill/>
        </p:spPr>
        <p:txBody>
          <a:bodyPr wrap="square" rtlCol="0">
            <a:spAutoFit/>
          </a:bodyPr>
          <a:lstStyle/>
          <a:p>
            <a:pPr algn="ctr"/>
            <a:r>
              <a:rPr lang="en-US" sz="2400" b="1" dirty="0">
                <a:solidFill>
                  <a:schemeClr val="bg2">
                    <a:lumMod val="25000"/>
                  </a:schemeClr>
                </a:solidFill>
              </a:rPr>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p>
          <a:p>
            <a:pPr algn="ctr"/>
            <a:r>
              <a:rPr lang="en-US" sz="2400" b="1" dirty="0">
                <a:solidFill>
                  <a:schemeClr val="bg2">
                    <a:lumMod val="25000"/>
                  </a:schemeClr>
                </a:solidFill>
              </a:rPr>
              <a:t>.</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50835120"/>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19573371"/>
      </p:ext>
    </p:extLst>
  </p:cSld>
  <p:clrMapOvr>
    <a:masterClrMapping/>
  </p:clrMapOvr>
  <mc:AlternateContent xmlns:mc="http://schemas.openxmlformats.org/markup-compatibility/2006" xmlns:p14="http://schemas.microsoft.com/office/powerpoint/2010/main">
    <mc:Choice Requires="p14">
      <p:transition spd="slow" p14:dur="2000" advTm="95301"/>
    </mc:Choice>
    <mc:Fallback xmlns="">
      <p:transition spd="slow" advTm="9530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139773" y="859899"/>
            <a:ext cx="6433666" cy="523220"/>
          </a:xfrm>
          <a:prstGeom prst="rect">
            <a:avLst/>
          </a:prstGeom>
          <a:noFill/>
        </p:spPr>
        <p:txBody>
          <a:bodyPr wrap="square" rtlCol="0">
            <a:spAutoFit/>
          </a:bodyPr>
          <a:lstStyle/>
          <a:p>
            <a:pPr algn="ctr"/>
            <a:r>
              <a:rPr lang="en-US" sz="2800" b="1" dirty="0">
                <a:solidFill>
                  <a:schemeClr val="bg2">
                    <a:lumMod val="25000"/>
                  </a:schemeClr>
                </a:solidFill>
              </a:rPr>
              <a:t>Groups And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705605" y="1973713"/>
            <a:ext cx="5874515" cy="461665"/>
          </a:xfrm>
          <a:prstGeom prst="rect">
            <a:avLst/>
          </a:prstGeom>
          <a:noFill/>
        </p:spPr>
        <p:txBody>
          <a:bodyPr wrap="square" rtlCol="0">
            <a:spAutoFit/>
          </a:bodyPr>
          <a:lstStyle/>
          <a:p>
            <a:r>
              <a:rPr lang="en-US" sz="2400" b="1" dirty="0">
                <a:solidFill>
                  <a:schemeClr val="bg2">
                    <a:lumMod val="25000"/>
                  </a:schemeClr>
                </a:solidFill>
              </a:rPr>
              <a:t>1- What is a group and when is it a team</a:t>
            </a:r>
            <a:r>
              <a:rPr lang="ar-EG" sz="2400" b="1" dirty="0">
                <a:solidFill>
                  <a:schemeClr val="bg2">
                    <a:lumMod val="25000"/>
                  </a:schemeClr>
                </a:solidFill>
              </a:rPr>
              <a:t> </a:t>
            </a:r>
            <a:r>
              <a:rPr lang="en-US" sz="2400" b="1" dirty="0">
                <a:solidFill>
                  <a:schemeClr val="bg2">
                    <a:lumMod val="25000"/>
                  </a:schemeClr>
                </a:solidFill>
              </a:rPr>
              <a:t>?</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54658" y="5412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754249" y="52971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895476" y="85989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62478" y="2741265"/>
            <a:ext cx="8220762" cy="3537581"/>
          </a:xfrm>
          <a:prstGeom prst="rect">
            <a:avLst/>
          </a:prstGeom>
        </p:spPr>
      </p:pic>
    </p:spTree>
    <p:extLst>
      <p:ext uri="{BB962C8B-B14F-4D97-AF65-F5344CB8AC3E}">
        <p14:creationId xmlns:p14="http://schemas.microsoft.com/office/powerpoint/2010/main" val="1130393"/>
      </p:ext>
    </p:extLst>
  </p:cSld>
  <p:clrMapOvr>
    <a:masterClrMapping/>
  </p:clrMapOvr>
  <mc:AlternateContent xmlns:mc="http://schemas.openxmlformats.org/markup-compatibility/2006" xmlns:p14="http://schemas.microsoft.com/office/powerpoint/2010/main">
    <mc:Choice Requires="p14">
      <p:transition spd="slow" p14:dur="2000" advTm="220928"/>
    </mc:Choice>
    <mc:Fallback xmlns="">
      <p:transition spd="slow" advTm="2209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570899" y="792247"/>
            <a:ext cx="6433666" cy="523220"/>
          </a:xfrm>
          <a:prstGeom prst="rect">
            <a:avLst/>
          </a:prstGeom>
          <a:noFill/>
        </p:spPr>
        <p:txBody>
          <a:bodyPr wrap="square" rtlCol="0">
            <a:spAutoFit/>
          </a:bodyPr>
          <a:lstStyle/>
          <a:p>
            <a:r>
              <a:rPr lang="en-US" sz="2800" b="1" dirty="0">
                <a:solidFill>
                  <a:schemeClr val="bg2">
                    <a:lumMod val="25000"/>
                  </a:schemeClr>
                </a:solidFill>
              </a:rPr>
              <a:t>The Groups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032636" y="2498872"/>
            <a:ext cx="5962524" cy="2677656"/>
          </a:xfrm>
          <a:prstGeom prst="rect">
            <a:avLst/>
          </a:prstGeom>
          <a:noFill/>
        </p:spPr>
        <p:txBody>
          <a:bodyPr wrap="square" rtlCol="0">
            <a:spAutoFit/>
          </a:bodyPr>
          <a:lstStyle/>
          <a:p>
            <a:r>
              <a:rPr lang="en-US" sz="2400" b="1" dirty="0">
                <a:solidFill>
                  <a:schemeClr val="bg2">
                    <a:lumMod val="25000"/>
                  </a:schemeClr>
                </a:solidFill>
              </a:rPr>
              <a:t>What is meaning Group?</a:t>
            </a:r>
          </a:p>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b="1" dirty="0">
                <a:solidFill>
                  <a:schemeClr val="bg2">
                    <a:lumMod val="25000"/>
                  </a:schemeClr>
                </a:solidFill>
              </a:rPr>
              <a:t>Schein and </a:t>
            </a:r>
            <a:r>
              <a:rPr lang="en-US" sz="2400" b="1" dirty="0" err="1">
                <a:solidFill>
                  <a:schemeClr val="bg2">
                    <a:lumMod val="25000"/>
                  </a:schemeClr>
                </a:solidFill>
              </a:rPr>
              <a:t>Bennis</a:t>
            </a:r>
            <a:r>
              <a:rPr lang="en-US" sz="2400" b="1" dirty="0">
                <a:solidFill>
                  <a:schemeClr val="bg2">
                    <a:lumMod val="25000"/>
                  </a:schemeClr>
                </a:solidFill>
              </a:rPr>
              <a:t> (1965) suggest that a group is ‘any number of people who interact with each other, are psychologically aware of each other, and who perceive themselves to be a group. </a:t>
            </a:r>
          </a:p>
        </p:txBody>
      </p:sp>
      <p:sp>
        <p:nvSpPr>
          <p:cNvPr id="32" name="Rectangle 31">
            <a:extLst>
              <a:ext uri="{FF2B5EF4-FFF2-40B4-BE49-F238E27FC236}">
                <a16:creationId xmlns:a16="http://schemas.microsoft.com/office/drawing/2014/main" id="{6FE380F3-A68B-26EA-9084-2C15BB9E43F9}"/>
              </a:ext>
            </a:extLst>
          </p:cNvPr>
          <p:cNvSpPr/>
          <p:nvPr/>
        </p:nvSpPr>
        <p:spPr>
          <a:xfrm>
            <a:off x="250380" y="3466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9971" y="30797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36130" y="69095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4100" y="2344972"/>
            <a:ext cx="4452620" cy="3354788"/>
          </a:xfrm>
          <a:prstGeom prst="rect">
            <a:avLst/>
          </a:prstGeom>
        </p:spPr>
      </p:pic>
    </p:spTree>
    <p:extLst>
      <p:ext uri="{BB962C8B-B14F-4D97-AF65-F5344CB8AC3E}">
        <p14:creationId xmlns:p14="http://schemas.microsoft.com/office/powerpoint/2010/main" val="391546981"/>
      </p:ext>
    </p:extLst>
  </p:cSld>
  <p:clrMapOvr>
    <a:masterClrMapping/>
  </p:clrMapOvr>
  <mc:AlternateContent xmlns:mc="http://schemas.openxmlformats.org/markup-compatibility/2006" xmlns:p14="http://schemas.microsoft.com/office/powerpoint/2010/main">
    <mc:Choice Requires="p14">
      <p:transition spd="slow" p14:dur="2000" advTm="247623"/>
    </mc:Choice>
    <mc:Fallback xmlns="">
      <p:transition spd="slow" advTm="2476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879167" y="885112"/>
            <a:ext cx="6433666" cy="523220"/>
          </a:xfrm>
          <a:prstGeom prst="rect">
            <a:avLst/>
          </a:prstGeom>
          <a:noFill/>
        </p:spPr>
        <p:txBody>
          <a:bodyPr wrap="square" rtlCol="0">
            <a:spAutoFit/>
          </a:bodyPr>
          <a:lstStyle/>
          <a:p>
            <a:r>
              <a:rPr lang="en-US" sz="2800" b="1" dirty="0">
                <a:solidFill>
                  <a:schemeClr val="bg2">
                    <a:lumMod val="25000"/>
                  </a:schemeClr>
                </a:solidFill>
              </a:rPr>
              <a:t>The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035531" y="2140787"/>
            <a:ext cx="6612550" cy="3785652"/>
          </a:xfrm>
          <a:prstGeom prst="rect">
            <a:avLst/>
          </a:prstGeom>
          <a:noFill/>
        </p:spPr>
        <p:txBody>
          <a:bodyPr wrap="square" rtlCol="0">
            <a:spAutoFit/>
          </a:bodyPr>
          <a:lstStyle/>
          <a:p>
            <a:r>
              <a:rPr lang="en-US" sz="2400" b="1" dirty="0">
                <a:solidFill>
                  <a:schemeClr val="bg2">
                    <a:lumMod val="25000"/>
                  </a:schemeClr>
                </a:solidFill>
              </a:rPr>
              <a:t>What is meaning Teams?</a:t>
            </a:r>
          </a:p>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a:solidFill>
                  <a:schemeClr val="bg2">
                    <a:lumMod val="25000"/>
                  </a:schemeClr>
                </a:solidFill>
                <a:latin typeface="Times New Roman" panose="02020603050405020304" pitchFamily="18" charset="0"/>
                <a:cs typeface="Times New Roman" panose="02020603050405020304" pitchFamily="18" charset="0"/>
              </a:rPr>
              <a:t>Morgan et al (1986) suggest that a team is a distinguishable set of two or more individuals who interact adaptively to achieve specified, shared, and valued objectives.</a:t>
            </a:r>
          </a:p>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a:solidFill>
                  <a:schemeClr val="bg2">
                    <a:lumMod val="25000"/>
                  </a:schemeClr>
                </a:solidFill>
                <a:latin typeface="Times New Roman" panose="02020603050405020304" pitchFamily="18" charset="0"/>
                <a:cs typeface="Times New Roman" panose="02020603050405020304" pitchFamily="18" charset="0"/>
              </a:rPr>
              <a:t>A small group of individuals who share responsibility for outcomes for their organizations.</a:t>
            </a:r>
          </a:p>
        </p:txBody>
      </p:sp>
      <p:sp>
        <p:nvSpPr>
          <p:cNvPr id="32" name="Rectangle 31">
            <a:extLst>
              <a:ext uri="{FF2B5EF4-FFF2-40B4-BE49-F238E27FC236}">
                <a16:creationId xmlns:a16="http://schemas.microsoft.com/office/drawing/2014/main" id="{6FE380F3-A68B-26EA-9084-2C15BB9E43F9}"/>
              </a:ext>
            </a:extLst>
          </p:cNvPr>
          <p:cNvSpPr/>
          <p:nvPr/>
        </p:nvSpPr>
        <p:spPr>
          <a:xfrm>
            <a:off x="787684" y="4245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835897" y="42823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971852" y="64325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2180" y="2140787"/>
            <a:ext cx="4678307" cy="4240442"/>
          </a:xfrm>
          <a:prstGeom prst="rect">
            <a:avLst/>
          </a:prstGeom>
        </p:spPr>
      </p:pic>
    </p:spTree>
    <p:extLst>
      <p:ext uri="{BB962C8B-B14F-4D97-AF65-F5344CB8AC3E}">
        <p14:creationId xmlns:p14="http://schemas.microsoft.com/office/powerpoint/2010/main" val="127630431"/>
      </p:ext>
    </p:extLst>
  </p:cSld>
  <p:clrMapOvr>
    <a:masterClrMapping/>
  </p:clrMapOvr>
  <mc:AlternateContent xmlns:mc="http://schemas.openxmlformats.org/markup-compatibility/2006" xmlns:p14="http://schemas.microsoft.com/office/powerpoint/2010/main">
    <mc:Choice Requires="p14">
      <p:transition spd="slow" p14:dur="2000" advTm="254247"/>
    </mc:Choice>
    <mc:Fallback xmlns="">
      <p:transition spd="slow" advTm="2542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3200" b="1"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95307855"/>
      </p:ext>
    </p:extLst>
  </p:cSld>
  <p:clrMapOvr>
    <a:masterClrMapping/>
  </p:clrMapOvr>
  <mc:AlternateContent xmlns:mc="http://schemas.openxmlformats.org/markup-compatibility/2006" xmlns:p14="http://schemas.microsoft.com/office/powerpoint/2010/main">
    <mc:Choice Requires="p14">
      <p:transition spd="slow" p14:dur="2000" advTm="22488"/>
    </mc:Choice>
    <mc:Fallback xmlns="">
      <p:transition spd="slow" advTm="2248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59572" y="459790"/>
            <a:ext cx="5428186" cy="523220"/>
          </a:xfrm>
          <a:prstGeom prst="rect">
            <a:avLst/>
          </a:prstGeom>
          <a:noFill/>
        </p:spPr>
        <p:txBody>
          <a:bodyPr wrap="square" rtlCol="0">
            <a:spAutoFit/>
          </a:bodyPr>
          <a:lstStyle/>
          <a:p>
            <a:pPr lvl="0">
              <a:defRPr/>
            </a:pPr>
            <a:r>
              <a:rPr lang="en-US" sz="2800" b="1" dirty="0">
                <a:solidFill>
                  <a:schemeClr val="accent1"/>
                </a:solidFill>
                <a:latin typeface="Tajawal Medium" panose="00000600000000000000" pitchFamily="2" charset="-78"/>
                <a:cs typeface="Tajawal Medium" panose="00000600000000000000" pitchFamily="2" charset="-78"/>
              </a:rPr>
              <a:t>The Impact of Context on Groups vs. Teams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
        <p:nvSpPr>
          <p:cNvPr id="2" name="Rectangle 1"/>
          <p:cNvSpPr/>
          <p:nvPr/>
        </p:nvSpPr>
        <p:spPr>
          <a:xfrm>
            <a:off x="649941" y="1242090"/>
            <a:ext cx="6756699" cy="5262979"/>
          </a:xfrm>
          <a:prstGeom prst="rect">
            <a:avLst/>
          </a:prstGeom>
        </p:spPr>
        <p:txBody>
          <a:bodyPr wrap="square">
            <a:spAutoFit/>
          </a:bodyPr>
          <a:lstStyle/>
          <a:p>
            <a:pPr algn="just"/>
            <a:r>
              <a:rPr lang="en-US" sz="2800" dirty="0"/>
              <a:t>While the structural differences between groups and teams are clear, it’s essential to consider how context influences their effectiveness. For example, in crisis situations, teams often outperform groups due to their shared objectives and adaptive communication. Conversely, groups may be more efficient for tasks requiring independent contributions (e.g., research panels). Highlighting real-world examples (e.g., emergency response teams vs. focus groups) can clarify these distinctions further.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1940" y="2042874"/>
            <a:ext cx="3611880" cy="3661410"/>
          </a:xfrm>
          <a:prstGeom prst="rect">
            <a:avLst/>
          </a:prstGeom>
        </p:spPr>
      </p:pic>
    </p:spTree>
    <p:extLst>
      <p:ext uri="{BB962C8B-B14F-4D97-AF65-F5344CB8AC3E}">
        <p14:creationId xmlns:p14="http://schemas.microsoft.com/office/powerpoint/2010/main" val="1788612434"/>
      </p:ext>
    </p:extLst>
  </p:cSld>
  <p:clrMapOvr>
    <a:masterClrMapping/>
  </p:clrMapOvr>
  <mc:AlternateContent xmlns:mc="http://schemas.openxmlformats.org/markup-compatibility/2006" xmlns:p14="http://schemas.microsoft.com/office/powerpoint/2010/main">
    <mc:Choice Requires="p14">
      <p:transition spd="slow" p14:dur="2000" advTm="501708"/>
    </mc:Choice>
    <mc:Fallback xmlns="">
      <p:transition spd="slow" advTm="5017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b="1" dirty="0">
                <a:solidFill>
                  <a:schemeClr val="bg2">
                    <a:lumMod val="25000"/>
                  </a:schemeClr>
                </a:solidFill>
              </a:rPr>
              <a:t>Key differences between Group and Team</a:t>
            </a:r>
            <a:endParaRPr lang="en-US" sz="2800" dirty="0">
              <a:solidFill>
                <a:schemeClr val="bg2">
                  <a:lumMod val="25000"/>
                </a:schemeClr>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1667822104"/>
              </p:ext>
            </p:extLst>
          </p:nvPr>
        </p:nvGraphicFramePr>
        <p:xfrm>
          <a:off x="2406711" y="1965960"/>
          <a:ext cx="8743510" cy="3873306"/>
        </p:xfrm>
        <a:graphic>
          <a:graphicData uri="http://schemas.openxmlformats.org/drawingml/2006/table">
            <a:tbl>
              <a:tblPr>
                <a:tableStyleId>{5C22544A-7EE6-4342-B048-85BDC9FD1C3A}</a:tableStyleId>
              </a:tblPr>
              <a:tblGrid>
                <a:gridCol w="4062328">
                  <a:extLst>
                    <a:ext uri="{9D8B030D-6E8A-4147-A177-3AD203B41FA5}">
                      <a16:colId xmlns:a16="http://schemas.microsoft.com/office/drawing/2014/main" val="20000"/>
                    </a:ext>
                  </a:extLst>
                </a:gridCol>
                <a:gridCol w="4681182">
                  <a:extLst>
                    <a:ext uri="{9D8B030D-6E8A-4147-A177-3AD203B41FA5}">
                      <a16:colId xmlns:a16="http://schemas.microsoft.com/office/drawing/2014/main" val="20001"/>
                    </a:ext>
                  </a:extLst>
                </a:gridCol>
              </a:tblGrid>
              <a:tr h="391232">
                <a:tc>
                  <a:txBody>
                    <a:bodyPr/>
                    <a:lstStyle/>
                    <a:p>
                      <a:pPr algn="ctr" fontAlgn="ctr"/>
                      <a:r>
                        <a:rPr lang="en-US" sz="2400" b="1" u="none" strike="noStrike" dirty="0">
                          <a:effectLst>
                            <a:outerShdw blurRad="38100" dist="38100" dir="2700000" algn="tl">
                              <a:srgbClr val="000000">
                                <a:alpha val="43137"/>
                              </a:srgbClr>
                            </a:outerShdw>
                          </a:effectLst>
                        </a:rPr>
                        <a:t>Group</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n-US" sz="2400" b="1" u="none" strike="noStrike" dirty="0">
                          <a:effectLst>
                            <a:outerShdw blurRad="38100" dist="38100" dir="2700000" algn="tl">
                              <a:srgbClr val="000000">
                                <a:alpha val="43137"/>
                              </a:srgbClr>
                            </a:outerShdw>
                          </a:effectLst>
                        </a:rPr>
                        <a:t>Team </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a16="http://schemas.microsoft.com/office/drawing/2014/main" val="10000"/>
                  </a:ext>
                </a:extLst>
              </a:tr>
              <a:tr h="475054">
                <a:tc>
                  <a:txBody>
                    <a:bodyPr/>
                    <a:lstStyle/>
                    <a:p>
                      <a:pPr algn="ctr" fontAlgn="ctr"/>
                      <a:r>
                        <a:rPr lang="en-US" sz="2400" u="none" strike="noStrike" dirty="0">
                          <a:effectLst/>
                        </a:rPr>
                        <a:t>Indeterminate size </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Restricted in size</a:t>
                      </a:r>
                      <a:endParaRPr lang="en-US"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1"/>
                  </a:ext>
                </a:extLst>
              </a:tr>
              <a:tr h="475054">
                <a:tc>
                  <a:txBody>
                    <a:bodyPr/>
                    <a:lstStyle/>
                    <a:p>
                      <a:pPr algn="ctr" fontAlgn="ctr"/>
                      <a:r>
                        <a:rPr lang="en-US" sz="2400" u="none" strike="noStrike" dirty="0">
                          <a:effectLst/>
                        </a:rPr>
                        <a:t>Common interests </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Common general objectives</a:t>
                      </a:r>
                    </a:p>
                  </a:txBody>
                  <a:tcPr marL="9525" marR="9525" marT="9525" marB="0" anchor="ctr"/>
                </a:tc>
                <a:extLst>
                  <a:ext uri="{0D108BD9-81ED-4DB2-BD59-A6C34878D82A}">
                    <a16:rowId xmlns:a16="http://schemas.microsoft.com/office/drawing/2014/main" val="10002"/>
                  </a:ext>
                </a:extLst>
              </a:tr>
              <a:tr h="1425161">
                <a:tc>
                  <a:txBody>
                    <a:bodyPr/>
                    <a:lstStyle/>
                    <a:p>
                      <a:pPr algn="ctr" fontAlgn="ctr"/>
                      <a:r>
                        <a:rPr lang="en-US" sz="2400" u="none" strike="noStrike" dirty="0">
                          <a:effectLst/>
                        </a:rPr>
                        <a:t>Sense of being part of something or seen as being part of something</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Interaction between members to accomplish individual and group goals</a:t>
                      </a:r>
                      <a:endParaRPr lang="en-US"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3"/>
                  </a:ext>
                </a:extLst>
              </a:tr>
              <a:tr h="950107">
                <a:tc>
                  <a:txBody>
                    <a:bodyPr/>
                    <a:lstStyle/>
                    <a:p>
                      <a:pPr algn="ctr" fontAlgn="ctr"/>
                      <a:r>
                        <a:rPr lang="en-US" sz="2400" u="none" strike="noStrike" dirty="0">
                          <a:effectLst/>
                        </a:rPr>
                        <a:t>Interdependent as much as individuals might wish to be</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Interdependency between members to accomplish individual and group goals</a:t>
                      </a:r>
                      <a:endParaRPr lang="en-US"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4"/>
                  </a:ext>
                </a:extLst>
              </a:tr>
            </a:tbl>
          </a:graphicData>
        </a:graphic>
      </p:graphicFrame>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advTm="412719"/>
    </mc:Choice>
    <mc:Fallback xmlns="">
      <p:transition advTm="41271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b="1" dirty="0">
                <a:solidFill>
                  <a:schemeClr val="bg2">
                    <a:lumMod val="25000"/>
                  </a:schemeClr>
                </a:solidFill>
              </a:rPr>
              <a:t>Key differences between Group and Team</a:t>
            </a:r>
            <a:endParaRPr lang="en-US" sz="2800" dirty="0">
              <a:solidFill>
                <a:schemeClr val="bg2">
                  <a:lumMod val="25000"/>
                </a:schemeClr>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064563323"/>
              </p:ext>
            </p:extLst>
          </p:nvPr>
        </p:nvGraphicFramePr>
        <p:xfrm>
          <a:off x="2459842" y="1882139"/>
          <a:ext cx="8376480" cy="4054638"/>
        </p:xfrm>
        <a:graphic>
          <a:graphicData uri="http://schemas.openxmlformats.org/drawingml/2006/table">
            <a:tbl>
              <a:tblPr>
                <a:tableStyleId>{5C22544A-7EE6-4342-B048-85BDC9FD1C3A}</a:tableStyleId>
              </a:tblPr>
              <a:tblGrid>
                <a:gridCol w="4104731">
                  <a:extLst>
                    <a:ext uri="{9D8B030D-6E8A-4147-A177-3AD203B41FA5}">
                      <a16:colId xmlns:a16="http://schemas.microsoft.com/office/drawing/2014/main" val="20000"/>
                    </a:ext>
                  </a:extLst>
                </a:gridCol>
                <a:gridCol w="4271749">
                  <a:extLst>
                    <a:ext uri="{9D8B030D-6E8A-4147-A177-3AD203B41FA5}">
                      <a16:colId xmlns:a16="http://schemas.microsoft.com/office/drawing/2014/main" val="20001"/>
                    </a:ext>
                  </a:extLst>
                </a:gridCol>
              </a:tblGrid>
              <a:tr h="450516">
                <a:tc>
                  <a:txBody>
                    <a:bodyPr/>
                    <a:lstStyle/>
                    <a:p>
                      <a:pPr algn="ctr" fontAlgn="ctr"/>
                      <a:r>
                        <a:rPr lang="en-US" sz="2400" b="1" u="none" strike="noStrike" dirty="0">
                          <a:effectLst>
                            <a:outerShdw blurRad="38100" dist="38100" dir="2700000" algn="tl">
                              <a:srgbClr val="000000">
                                <a:alpha val="43137"/>
                              </a:srgbClr>
                            </a:outerShdw>
                          </a:effectLst>
                        </a:rPr>
                        <a:t>Group</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n-US" sz="2400" b="1" u="none" strike="noStrike">
                          <a:effectLst>
                            <a:outerShdw blurRad="38100" dist="38100" dir="2700000" algn="tl">
                              <a:srgbClr val="000000">
                                <a:alpha val="43137"/>
                              </a:srgbClr>
                            </a:outerShdw>
                          </a:effectLst>
                        </a:rPr>
                        <a:t>Team</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a16="http://schemas.microsoft.com/office/drawing/2014/main" val="10000"/>
                  </a:ext>
                </a:extLst>
              </a:tr>
              <a:tr h="1351546">
                <a:tc>
                  <a:txBody>
                    <a:bodyPr/>
                    <a:lstStyle/>
                    <a:p>
                      <a:pPr algn="ctr" fontAlgn="ctr"/>
                      <a:r>
                        <a:rPr lang="en-US" sz="2400" u="none" strike="noStrike" dirty="0">
                          <a:effectLst/>
                        </a:rPr>
                        <a:t>May have no responsibilities other than a sense of belonging to the group</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Shared responsibilities</a:t>
                      </a:r>
                      <a:endParaRPr lang="en-US"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1"/>
                  </a:ext>
                </a:extLst>
              </a:tr>
              <a:tr h="901030">
                <a:tc>
                  <a:txBody>
                    <a:bodyPr/>
                    <a:lstStyle/>
                    <a:p>
                      <a:pPr algn="ctr" fontAlgn="ctr"/>
                      <a:r>
                        <a:rPr lang="en-US" sz="2400" u="none" strike="noStrike" dirty="0">
                          <a:effectLst/>
                        </a:rPr>
                        <a:t>May have no accountabilities other than ‘contractual’ ones</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Individual accountabilities</a:t>
                      </a:r>
                      <a:endParaRPr lang="en-US"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2"/>
                  </a:ext>
                </a:extLst>
              </a:tr>
              <a:tr h="1351546">
                <a:tc>
                  <a:txBody>
                    <a:bodyPr/>
                    <a:lstStyle/>
                    <a:p>
                      <a:pPr algn="ctr" fontAlgn="ctr"/>
                      <a:r>
                        <a:rPr lang="en-US" sz="2400" u="none" strike="noStrike">
                          <a:effectLst/>
                        </a:rPr>
                        <a:t>A group does not necessarily have any work to do or goals to accomplish</a:t>
                      </a:r>
                      <a:endParaRPr lang="en-US"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The team works together, physically or virtually</a:t>
                      </a:r>
                      <a:endParaRPr lang="en-US"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3"/>
                  </a:ext>
                </a:extLst>
              </a:tr>
            </a:tbl>
          </a:graphicData>
        </a:graphic>
      </p:graphicFrame>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84461515"/>
      </p:ext>
    </p:extLst>
  </p:cSld>
  <p:clrMapOvr>
    <a:masterClrMapping/>
  </p:clrMapOvr>
  <mc:AlternateContent xmlns:mc="http://schemas.openxmlformats.org/markup-compatibility/2006" xmlns:p14="http://schemas.microsoft.com/office/powerpoint/2010/main">
    <mc:Choice Requires="p14">
      <p:transition p14:dur="10" advTm="259469"/>
    </mc:Choice>
    <mc:Fallback xmlns="">
      <p:transition advTm="25946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5675"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3200" b="1"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44107853"/>
      </p:ext>
    </p:extLst>
  </p:cSld>
  <p:clrMapOvr>
    <a:masterClrMapping/>
  </p:clrMapOvr>
  <mc:AlternateContent xmlns:mc="http://schemas.openxmlformats.org/markup-compatibility/2006" xmlns:p14="http://schemas.microsoft.com/office/powerpoint/2010/main">
    <mc:Choice Requires="p14">
      <p:transition spd="slow" p14:dur="2000" advTm="35039"/>
    </mc:Choice>
    <mc:Fallback xmlns="">
      <p:transition spd="slow" advTm="3503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Why do we need teams and teamwork?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00780"/>
            <a:ext cx="8417320" cy="156966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Casey (1993), researched this question by asking a simple question: ‘Why should you work together as a team?’ The simplest answer is, ‘Because of the work we need to accomplish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96684" y="4139785"/>
            <a:ext cx="3195355" cy="23965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83908971"/>
      </p:ext>
    </p:extLst>
  </p:cSld>
  <p:clrMapOvr>
    <a:masterClrMapping/>
  </p:clrMapOvr>
  <mc:AlternateContent xmlns:mc="http://schemas.openxmlformats.org/markup-compatibility/2006" xmlns:p14="http://schemas.microsoft.com/office/powerpoint/2010/main">
    <mc:Choice Requires="p14">
      <p:transition spd="slow" p14:dur="2000" advTm="75180"/>
    </mc:Choice>
    <mc:Fallback xmlns="">
      <p:transition spd="slow" advTm="751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Why do we need teams and teamwork?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00780"/>
            <a:ext cx="8417320" cy="156966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rPr>
              <a:t>Casey believes that there is a clear link between the level of uncertainty of the task being handled and the level of teamwork needed.</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51777" y="3634706"/>
            <a:ext cx="4425696" cy="276606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854751676"/>
      </p:ext>
    </p:extLst>
  </p:cSld>
  <p:clrMapOvr>
    <a:masterClrMapping/>
  </p:clrMapOvr>
  <mc:AlternateContent xmlns:mc="http://schemas.openxmlformats.org/markup-compatibility/2006" xmlns:p14="http://schemas.microsoft.com/office/powerpoint/2010/main">
    <mc:Choice Requires="p14">
      <p:transition spd="slow" p14:dur="2000" advTm="189214"/>
    </mc:Choice>
    <mc:Fallback xmlns="">
      <p:transition spd="slow" advTm="1892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The Dark Side of Teamwork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00779"/>
            <a:ext cx="7038374" cy="1938992"/>
          </a:xfrm>
          <a:prstGeom prst="rect">
            <a:avLst/>
          </a:prstGeom>
          <a:noFill/>
        </p:spPr>
        <p:txBody>
          <a:bodyPr wrap="square" rtlCol="0">
            <a:spAutoFit/>
          </a:bodyPr>
          <a:lstStyle/>
          <a:p>
            <a:r>
              <a:rPr lang="en-US" sz="2400" dirty="0">
                <a:solidFill>
                  <a:schemeClr val="bg2">
                    <a:lumMod val="25000"/>
                  </a:schemeClr>
                </a:solidFill>
              </a:rPr>
              <a:t>While teamwork provides numerous benefits, it also presents several challenges that can hinder performance. Common issues such as groupthink (Janis, 1972), social loafing, and role conflicts may compromise a team's effectiveness. </a:t>
            </a:r>
            <a:endParaRPr lang="ar-EG" sz="2400" dirty="0">
              <a:solidFill>
                <a:schemeClr val="bg2">
                  <a:lumMod val="25000"/>
                </a:schemeClr>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869769861"/>
      </p:ext>
    </p:extLst>
  </p:cSld>
  <p:clrMapOvr>
    <a:masterClrMapping/>
  </p:clrMapOvr>
  <mc:AlternateContent xmlns:mc="http://schemas.openxmlformats.org/markup-compatibility/2006" xmlns:p14="http://schemas.microsoft.com/office/powerpoint/2010/main">
    <mc:Choice Requires="p14">
      <p:transition spd="slow" p14:dur="2000" advTm="210195"/>
    </mc:Choice>
    <mc:Fallback xmlns="">
      <p:transition spd="slow" advTm="2101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The Dark Side of Teamwork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773061" y="2620777"/>
            <a:ext cx="7038374" cy="1938992"/>
          </a:xfrm>
          <a:prstGeom prst="rect">
            <a:avLst/>
          </a:prstGeom>
          <a:noFill/>
        </p:spPr>
        <p:txBody>
          <a:bodyPr wrap="square" rtlCol="0">
            <a:spAutoFit/>
          </a:bodyPr>
          <a:lstStyle/>
          <a:p>
            <a:r>
              <a:rPr lang="en-US" sz="2400" b="1" dirty="0">
                <a:solidFill>
                  <a:schemeClr val="bg2">
                    <a:lumMod val="25000"/>
                  </a:schemeClr>
                </a:solidFill>
              </a:rPr>
              <a:t>To counter these problems</a:t>
            </a:r>
            <a:r>
              <a:rPr lang="en-US" sz="2400" dirty="0">
                <a:solidFill>
                  <a:schemeClr val="bg2">
                    <a:lumMod val="25000"/>
                  </a:schemeClr>
                </a:solidFill>
              </a:rPr>
              <a:t>, strategies like encouraging constructive criticism and implementing structured feedback mechanisms can help maintain productivity. This balanced perspective highlights both the potential rewards and inherent difficulties of collaborative work</a:t>
            </a:r>
            <a:r>
              <a:rPr lang="ar-EG" sz="2400" dirty="0">
                <a:solidFill>
                  <a:schemeClr val="bg2">
                    <a:lumMod val="25000"/>
                  </a:schemeClr>
                </a:solidFill>
              </a:rPr>
              <a:t>.</a:t>
            </a:r>
            <a:endParaRPr lang="en-US" sz="2400" dirty="0">
              <a:solidFill>
                <a:schemeClr val="bg2">
                  <a:lumMod val="25000"/>
                </a:schemeClr>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993003882"/>
      </p:ext>
    </p:extLst>
  </p:cSld>
  <p:clrMapOvr>
    <a:masterClrMapping/>
  </p:clrMapOvr>
  <mc:AlternateContent xmlns:mc="http://schemas.openxmlformats.org/markup-compatibility/2006" xmlns:p14="http://schemas.microsoft.com/office/powerpoint/2010/main">
    <mc:Choice Requires="p14">
      <p:transition spd="slow" p14:dur="2000" advTm="157329"/>
    </mc:Choice>
    <mc:Fallback xmlns="">
      <p:transition spd="slow" advTm="15732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3200" b="1"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4311268"/>
      </p:ext>
    </p:extLst>
  </p:cSld>
  <p:clrMapOvr>
    <a:masterClrMapping/>
  </p:clrMapOvr>
  <mc:AlternateContent xmlns:mc="http://schemas.openxmlformats.org/markup-compatibility/2006" xmlns:p14="http://schemas.microsoft.com/office/powerpoint/2010/main">
    <mc:Choice Requires="p14">
      <p:transition spd="slow" p14:dur="2000" advTm="113241"/>
    </mc:Choice>
    <mc:Fallback xmlns="">
      <p:transition spd="slow" advTm="1132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787900" y="2185832"/>
            <a:ext cx="6144107" cy="3921153"/>
          </a:xfrm>
          <a:prstGeom prst="rect">
            <a:avLst/>
          </a:prstGeom>
        </p:spPr>
      </p:pic>
      <p:pic>
        <p:nvPicPr>
          <p:cNvPr id="13"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72109749"/>
      </p:ext>
    </p:extLst>
  </p:cSld>
  <p:clrMapOvr>
    <a:masterClrMapping/>
  </p:clrMapOvr>
  <mc:AlternateContent xmlns:mc="http://schemas.openxmlformats.org/markup-compatibility/2006" xmlns:p14="http://schemas.microsoft.com/office/powerpoint/2010/main">
    <mc:Choice Requires="p14">
      <p:transition spd="slow" p14:dur="2000" advTm="135620"/>
    </mc:Choice>
    <mc:Fallback xmlns="">
      <p:transition spd="slow" advTm="1356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Work team</a:t>
            </a:r>
          </a:p>
          <a:p>
            <a:endParaRPr lang="en-US" sz="2800" b="1" dirty="0">
              <a:solidFill>
                <a:schemeClr val="tx1"/>
              </a:solidFill>
            </a:endParaRPr>
          </a:p>
          <a:p>
            <a:r>
              <a:rPr lang="en-US" sz="2800" dirty="0">
                <a:solidFill>
                  <a:schemeClr val="tx1"/>
                </a:solidFill>
              </a:rPr>
              <a:t>Work teams are usually part of the normal hierarchical structure of an organization. This means that one person manages a group of individuals, and that person is responsible for delivering a particular product or service either to the customer or to another part of the organization. Their agenda is normally focused on the maintenance and management of what is.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502077788"/>
      </p:ext>
    </p:extLst>
  </p:cSld>
  <p:clrMapOvr>
    <a:masterClrMapping/>
  </p:clrMapOvr>
  <mc:AlternateContent xmlns:mc="http://schemas.openxmlformats.org/markup-compatibility/2006" xmlns:p14="http://schemas.microsoft.com/office/powerpoint/2010/main">
    <mc:Choice Requires="p14">
      <p:transition p14:dur="10" advTm="165132"/>
    </mc:Choice>
    <mc:Fallback xmlns="">
      <p:transition advTm="1651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Project team</a:t>
            </a:r>
          </a:p>
          <a:p>
            <a:endParaRPr lang="en-US" sz="2800" b="1" dirty="0">
              <a:solidFill>
                <a:schemeClr val="tx1"/>
              </a:solidFill>
            </a:endParaRPr>
          </a:p>
          <a:p>
            <a:r>
              <a:rPr lang="en-US" sz="2800" dirty="0">
                <a:solidFill>
                  <a:schemeClr val="tx1"/>
                </a:solidFill>
              </a:rPr>
              <a:t>Project teams are teams that are formed for the specific purpose of completing a project. They therefore are time-limited, and we would expect to find clarity of objectives. The project might be focused on an external client or it might be an internal one-off or cross-cutting project with an internal client group.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395216012"/>
      </p:ext>
    </p:extLst>
  </p:cSld>
  <p:clrMapOvr>
    <a:masterClrMapping/>
  </p:clrMapOvr>
  <mc:AlternateContent xmlns:mc="http://schemas.openxmlformats.org/markup-compatibility/2006" xmlns:p14="http://schemas.microsoft.com/office/powerpoint/2010/main">
    <mc:Choice Requires="p14">
      <p:transition p14:dur="10" advTm="275639"/>
    </mc:Choice>
    <mc:Fallback xmlns="">
      <p:transition advTm="27563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Matrix team</a:t>
            </a:r>
          </a:p>
          <a:p>
            <a:r>
              <a:rPr lang="en-US" sz="2800" dirty="0">
                <a:solidFill>
                  <a:schemeClr val="tx1"/>
                </a:solidFill>
              </a:rPr>
              <a:t>Matrix teams generally occur in organizations that are run along project lines. The organization typically has to deliver a number of projects to achieve its objectives. Each project has a project manager, but the project team members are drawn from functional areas of the organization. (for example, aerospace, </a:t>
            </a:r>
            <a:r>
              <a:rPr lang="en-US" sz="2800" dirty="0" err="1">
                <a:solidFill>
                  <a:schemeClr val="tx1"/>
                </a:solidFill>
              </a:rPr>
              <a:t>defence</a:t>
            </a:r>
            <a:r>
              <a:rPr lang="en-US" sz="2800" dirty="0">
                <a:solidFill>
                  <a:schemeClr val="tx1"/>
                </a:solidFill>
              </a:rPr>
              <a:t> or oil industry projects).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530849883"/>
      </p:ext>
    </p:extLst>
  </p:cSld>
  <p:clrMapOvr>
    <a:masterClrMapping/>
  </p:clrMapOvr>
  <mc:AlternateContent xmlns:mc="http://schemas.openxmlformats.org/markup-compatibility/2006" xmlns:p14="http://schemas.microsoft.com/office/powerpoint/2010/main">
    <mc:Choice Requires="p14">
      <p:transition p14:dur="10" advTm="300636"/>
    </mc:Choice>
    <mc:Fallback xmlns="">
      <p:transition advTm="30063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Virtual team</a:t>
            </a:r>
          </a:p>
          <a:p>
            <a:r>
              <a:rPr lang="en-US" sz="2800" dirty="0">
                <a:solidFill>
                  <a:schemeClr val="tx1"/>
                </a:solidFill>
              </a:rPr>
              <a:t>Increasing globalization and developments in the use of new technologies mean that teams are not necessarily co-located any more. Townsend et al (1998) defined virtual teams as ‘groups of geographically and/or organizationally dispersed co-workers that are assembled using a combination of telecommunications and information technologies to accomplish an organizational task’.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870649800"/>
      </p:ext>
    </p:extLst>
  </p:cSld>
  <p:clrMapOvr>
    <a:masterClrMapping/>
  </p:clrMapOvr>
  <mc:AlternateContent xmlns:mc="http://schemas.openxmlformats.org/markup-compatibility/2006" xmlns:p14="http://schemas.microsoft.com/office/powerpoint/2010/main">
    <mc:Choice Requires="p14">
      <p:transition p14:dur="10" advTm="231699"/>
    </mc:Choice>
    <mc:Fallback xmlns="">
      <p:transition advTm="23169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5-Management team</a:t>
            </a:r>
          </a:p>
          <a:p>
            <a:endParaRPr lang="en-US" sz="2800" dirty="0">
              <a:solidFill>
                <a:schemeClr val="tx1"/>
              </a:solidFill>
            </a:endParaRPr>
          </a:p>
          <a:p>
            <a:r>
              <a:rPr lang="en-US" sz="2800" dirty="0">
                <a:solidFill>
                  <a:schemeClr val="tx1"/>
                </a:solidFill>
              </a:rPr>
              <a:t>The management team is ultimately responsible for the overall performance of the business unit. Management teams are pivotal in translating the organization’s overarching goals into specific objectives for the various sub-units to do their share of the organization's tasks.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52581514"/>
      </p:ext>
    </p:extLst>
  </p:cSld>
  <p:clrMapOvr>
    <a:masterClrMapping/>
  </p:clrMapOvr>
  <mc:AlternateContent xmlns:mc="http://schemas.openxmlformats.org/markup-compatibility/2006" xmlns:p14="http://schemas.microsoft.com/office/powerpoint/2010/main">
    <mc:Choice Requires="p14">
      <p:transition p14:dur="10" advTm="285192"/>
    </mc:Choice>
    <mc:Fallback xmlns="">
      <p:transition advTm="28519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Change team</a:t>
            </a:r>
          </a:p>
          <a:p>
            <a:endParaRPr lang="en-US" sz="2800" dirty="0">
              <a:solidFill>
                <a:schemeClr val="tx1"/>
              </a:solidFill>
            </a:endParaRPr>
          </a:p>
          <a:p>
            <a:r>
              <a:rPr lang="en-US" sz="2800" dirty="0">
                <a:solidFill>
                  <a:schemeClr val="tx1"/>
                </a:solidFill>
              </a:rPr>
              <a:t>Change teams are often formed within organizations when a planned or unplanned change of significant proportions is necessary. Sometimes the senior management team is called the change team, responsible for directing and sponsoring the changes. Sometimes the change team is a special project team set up to implement change.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944253152"/>
      </p:ext>
    </p:extLst>
  </p:cSld>
  <p:clrMapOvr>
    <a:masterClrMapping/>
  </p:clrMapOvr>
  <mc:AlternateContent xmlns:mc="http://schemas.openxmlformats.org/markup-compatibility/2006" xmlns:p14="http://schemas.microsoft.com/office/powerpoint/2010/main">
    <mc:Choice Requires="p14">
      <p:transition p14:dur="10" advTm="230147"/>
    </mc:Choice>
    <mc:Fallback xmlns="">
      <p:transition advTm="23014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75432" y="1345306"/>
            <a:ext cx="10366309" cy="4718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2800" b="1" dirty="0">
                <a:solidFill>
                  <a:schemeClr val="tx1"/>
                </a:solidFill>
              </a:rPr>
              <a:t>7</a:t>
            </a:r>
            <a:r>
              <a:rPr lang="en-US" sz="2800" b="1" dirty="0">
                <a:solidFill>
                  <a:schemeClr val="tx1"/>
                </a:solidFill>
              </a:rPr>
              <a:t>- Emerging Team Structures in the Digital Age</a:t>
            </a:r>
            <a:r>
              <a:rPr lang="ar-EG" sz="2800" b="1" dirty="0">
                <a:solidFill>
                  <a:schemeClr val="tx1"/>
                </a:solidFill>
              </a:rPr>
              <a:t> </a:t>
            </a:r>
          </a:p>
          <a:p>
            <a:r>
              <a:rPr lang="en-US" sz="2400" dirty="0">
                <a:solidFill>
                  <a:schemeClr val="tx1"/>
                </a:solidFill>
              </a:rPr>
              <a:t>Modern organizations are experimenting with hybrid team models, such as:</a:t>
            </a:r>
            <a:endParaRPr lang="ar-EG" sz="2400" dirty="0">
              <a:solidFill>
                <a:schemeClr val="tx1"/>
              </a:solidFill>
            </a:endParaRPr>
          </a:p>
          <a:p>
            <a:endParaRPr lang="en-US" sz="2400" dirty="0">
              <a:solidFill>
                <a:schemeClr val="tx1"/>
              </a:solidFill>
            </a:endParaRPr>
          </a:p>
          <a:p>
            <a:r>
              <a:rPr lang="en-US" sz="2400" b="1" dirty="0">
                <a:solidFill>
                  <a:schemeClr val="tx1"/>
                </a:solidFill>
              </a:rPr>
              <a:t>Agile Squads</a:t>
            </a:r>
            <a:r>
              <a:rPr lang="en-US" sz="2400" dirty="0">
                <a:solidFill>
                  <a:schemeClr val="tx1"/>
                </a:solidFill>
              </a:rPr>
              <a:t>: Cross-functional teams with iterative goals (common in tech).</a:t>
            </a:r>
          </a:p>
          <a:p>
            <a:endParaRPr lang="en-US" sz="2400" dirty="0">
              <a:solidFill>
                <a:schemeClr val="tx1"/>
              </a:solidFill>
            </a:endParaRPr>
          </a:p>
          <a:p>
            <a:r>
              <a:rPr lang="en-US" sz="2400" b="1" dirty="0">
                <a:solidFill>
                  <a:schemeClr val="tx1"/>
                </a:solidFill>
              </a:rPr>
              <a:t>Gig Teams</a:t>
            </a:r>
            <a:r>
              <a:rPr lang="en-US" sz="2400" dirty="0">
                <a:solidFill>
                  <a:schemeClr val="tx1"/>
                </a:solidFill>
              </a:rPr>
              <a:t>: Short-term teams assembled for freelance-based projects.</a:t>
            </a:r>
          </a:p>
          <a:p>
            <a:endParaRPr lang="en-US" sz="2400" dirty="0">
              <a:solidFill>
                <a:schemeClr val="tx1"/>
              </a:solidFill>
            </a:endParaRPr>
          </a:p>
          <a:p>
            <a:r>
              <a:rPr lang="en-US" sz="2400" b="1" dirty="0">
                <a:solidFill>
                  <a:schemeClr val="tx1"/>
                </a:solidFill>
              </a:rPr>
              <a:t>Ecosystem Teams</a:t>
            </a:r>
            <a:r>
              <a:rPr lang="en-US" sz="2400" dirty="0">
                <a:solidFill>
                  <a:schemeClr val="tx1"/>
                </a:solidFill>
              </a:rPr>
              <a:t>: Collaborations across organizations (e.g., startups partnering with corporates).</a:t>
            </a:r>
          </a:p>
          <a:p>
            <a:r>
              <a:rPr lang="en-US" sz="2400" dirty="0">
                <a:solidFill>
                  <a:schemeClr val="tx1"/>
                </a:solidFill>
              </a:rPr>
              <a:t>These reflect evolving workplace trends and technological advancements.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515882"/>
            <a:ext cx="5984911"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75433" y="5191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14179" y="52178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57310" y="8836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331891064"/>
      </p:ext>
    </p:extLst>
  </p:cSld>
  <p:clrMapOvr>
    <a:masterClrMapping/>
  </p:clrMapOvr>
  <mc:AlternateContent xmlns:mc="http://schemas.openxmlformats.org/markup-compatibility/2006" xmlns:p14="http://schemas.microsoft.com/office/powerpoint/2010/main">
    <mc:Choice Requires="p14">
      <p:transition p14:dur="10" advTm="197141"/>
    </mc:Choice>
    <mc:Fallback xmlns="">
      <p:transition advTm="1971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3200" b="1"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1013816191"/>
      </p:ext>
    </p:extLst>
  </p:cSld>
  <p:clrMapOvr>
    <a:masterClrMapping/>
  </p:clrMapOvr>
  <mc:AlternateContent xmlns:mc="http://schemas.openxmlformats.org/markup-compatibility/2006" xmlns:p14="http://schemas.microsoft.com/office/powerpoint/2010/main">
    <mc:Choice Requires="p14">
      <p:transition spd="slow" p14:dur="2000" advTm="28727"/>
    </mc:Choice>
    <mc:Fallback xmlns="">
      <p:transition spd="slow" advTm="2872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1520" y="1844040"/>
            <a:ext cx="10195560" cy="4219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Rollin and Christine Glaser (1992) have identified four elements that</a:t>
            </a:r>
          </a:p>
          <a:p>
            <a:r>
              <a:rPr lang="en-US" sz="2800" b="1" dirty="0">
                <a:solidFill>
                  <a:schemeClr val="tx1"/>
                </a:solidFill>
              </a:rPr>
              <a:t>contribute to the level of a team’s effectiveness or ineffectiveness over time. They are:</a:t>
            </a:r>
          </a:p>
          <a:p>
            <a:r>
              <a:rPr lang="en-US" sz="2800" dirty="0">
                <a:solidFill>
                  <a:schemeClr val="tx1"/>
                </a:solidFill>
              </a:rPr>
              <a:t>1 team mission, planning and goal setting;</a:t>
            </a:r>
          </a:p>
          <a:p>
            <a:r>
              <a:rPr lang="en-US" sz="2800" dirty="0">
                <a:solidFill>
                  <a:schemeClr val="tx1"/>
                </a:solidFill>
              </a:rPr>
              <a:t>2 team roles;</a:t>
            </a:r>
          </a:p>
          <a:p>
            <a:r>
              <a:rPr lang="en-US" sz="2800" dirty="0">
                <a:solidFill>
                  <a:schemeClr val="tx1"/>
                </a:solidFill>
              </a:rPr>
              <a:t>3 team operating processes;</a:t>
            </a:r>
          </a:p>
          <a:p>
            <a:r>
              <a:rPr lang="en-US" sz="2800" dirty="0">
                <a:solidFill>
                  <a:schemeClr val="tx1"/>
                </a:solidFill>
              </a:rPr>
              <a:t>4 team interpersonal relationships; </a:t>
            </a: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HOW TO IMPROVE TEAM EFFECTIVENESS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242631975"/>
      </p:ext>
    </p:extLst>
  </p:cSld>
  <p:clrMapOvr>
    <a:masterClrMapping/>
  </p:clrMapOvr>
  <mc:AlternateContent xmlns:mc="http://schemas.openxmlformats.org/markup-compatibility/2006" xmlns:p14="http://schemas.microsoft.com/office/powerpoint/2010/main">
    <mc:Choice Requires="p14">
      <p:transition p14:dur="10" advTm="199663"/>
    </mc:Choice>
    <mc:Fallback xmlns="">
      <p:transition advTm="1996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39010" y="1629778"/>
            <a:ext cx="9664160" cy="4443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404040"/>
                </a:solidFill>
                <a:latin typeface="DeepSeek-CJK-patch"/>
              </a:rPr>
              <a:t>Measuring Team Effectiveness: Key Metrics</a:t>
            </a:r>
          </a:p>
          <a:p>
            <a:endParaRPr lang="ar-EG" sz="2800" dirty="0">
              <a:solidFill>
                <a:srgbClr val="404040"/>
              </a:solidFill>
              <a:latin typeface="DeepSeek-CJK-patch"/>
            </a:endParaRPr>
          </a:p>
          <a:p>
            <a:r>
              <a:rPr lang="en-US" sz="2400" dirty="0">
                <a:solidFill>
                  <a:srgbClr val="404040"/>
                </a:solidFill>
                <a:latin typeface="DeepSeek-CJK-patch"/>
              </a:rPr>
              <a:t>Beyond Glaser’s four elements, teams should track quantitative and qualitative metrics:</a:t>
            </a:r>
          </a:p>
          <a:p>
            <a:pPr>
              <a:buFont typeface="Arial"/>
              <a:buChar char="•"/>
            </a:pPr>
            <a:r>
              <a:rPr lang="en-US" sz="2400" b="1" dirty="0">
                <a:solidFill>
                  <a:srgbClr val="404040"/>
                </a:solidFill>
                <a:latin typeface="DeepSeek-CJK-patch"/>
              </a:rPr>
              <a:t>Output Quality:</a:t>
            </a:r>
            <a:r>
              <a:rPr lang="en-US" sz="2400" dirty="0">
                <a:solidFill>
                  <a:srgbClr val="404040"/>
                </a:solidFill>
                <a:latin typeface="DeepSeek-CJK-patch"/>
              </a:rPr>
              <a:t> Error rates, customer satisfaction scores.</a:t>
            </a:r>
          </a:p>
          <a:p>
            <a:pPr>
              <a:buFont typeface="Arial"/>
              <a:buChar char="•"/>
            </a:pPr>
            <a:r>
              <a:rPr lang="en-US" sz="2400" b="1" dirty="0">
                <a:solidFill>
                  <a:srgbClr val="404040"/>
                </a:solidFill>
                <a:latin typeface="DeepSeek-CJK-patch"/>
              </a:rPr>
              <a:t>Process Efficiency:</a:t>
            </a:r>
            <a:r>
              <a:rPr lang="en-US" sz="2400" dirty="0">
                <a:solidFill>
                  <a:srgbClr val="404040"/>
                </a:solidFill>
                <a:latin typeface="DeepSeek-CJK-patch"/>
              </a:rPr>
              <a:t> Time-to-decision, meeting productivity.</a:t>
            </a:r>
          </a:p>
          <a:p>
            <a:pPr>
              <a:buFont typeface="Arial"/>
              <a:buChar char="•"/>
            </a:pPr>
            <a:r>
              <a:rPr lang="en-US" sz="2400" b="1" dirty="0">
                <a:solidFill>
                  <a:srgbClr val="404040"/>
                </a:solidFill>
                <a:latin typeface="DeepSeek-CJK-patch"/>
              </a:rPr>
              <a:t>Psychological Safety:</a:t>
            </a:r>
            <a:r>
              <a:rPr lang="en-US" sz="2400" dirty="0">
                <a:solidFill>
                  <a:srgbClr val="404040"/>
                </a:solidFill>
                <a:latin typeface="DeepSeek-CJK-patch"/>
              </a:rPr>
              <a:t> Surveys on trust and inclusivity (Edmondson, 1999).</a:t>
            </a:r>
            <a:br>
              <a:rPr lang="en-US" sz="2400" dirty="0">
                <a:solidFill>
                  <a:srgbClr val="404040"/>
                </a:solidFill>
                <a:latin typeface="DeepSeek-CJK-patch"/>
              </a:rPr>
            </a:br>
            <a:endParaRPr lang="en-US" sz="2400" b="0" i="0" dirty="0">
              <a:solidFill>
                <a:srgbClr val="404040"/>
              </a:solidFill>
              <a:effectLst/>
              <a:latin typeface="DeepSeek-CJK-patch"/>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HOW TO IMPROVE TEAM EFFECTIVENESS</a:t>
            </a:r>
          </a:p>
        </p:txBody>
      </p:sp>
      <p:sp>
        <p:nvSpPr>
          <p:cNvPr id="5" name="Rectangle 4">
            <a:extLst>
              <a:ext uri="{FF2B5EF4-FFF2-40B4-BE49-F238E27FC236}">
                <a16:creationId xmlns:a16="http://schemas.microsoft.com/office/drawing/2014/main" id="{3985EAE6-BFA6-766D-A032-077E4DCB399E}"/>
              </a:ext>
            </a:extLst>
          </p:cNvPr>
          <p:cNvSpPr/>
          <p:nvPr/>
        </p:nvSpPr>
        <p:spPr>
          <a:xfrm>
            <a:off x="939010" y="352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3827" y="52178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3827" y="70644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98992805"/>
      </p:ext>
    </p:extLst>
  </p:cSld>
  <p:clrMapOvr>
    <a:masterClrMapping/>
  </p:clrMapOvr>
  <mc:AlternateContent xmlns:mc="http://schemas.openxmlformats.org/markup-compatibility/2006" xmlns:p14="http://schemas.microsoft.com/office/powerpoint/2010/main">
    <mc:Choice Requires="p14">
      <p:transition p14:dur="10" advTm="176127"/>
    </mc:Choice>
    <mc:Fallback xmlns="">
      <p:transition advTm="17612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3200" b="1"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62162872"/>
      </p:ext>
    </p:extLst>
  </p:cSld>
  <p:clrMapOvr>
    <a:masterClrMapping/>
  </p:clrMapOvr>
  <mc:AlternateContent xmlns:mc="http://schemas.openxmlformats.org/markup-compatibility/2006" xmlns:p14="http://schemas.microsoft.com/office/powerpoint/2010/main">
    <mc:Choice Requires="p14">
      <p:transition spd="slow" p14:dur="2000" advTm="54707"/>
    </mc:Choice>
    <mc:Fallback xmlns="">
      <p:transition spd="slow" advTm="5470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WHAT TEAM CHANGE LOOKS LIKE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1180"/>
            <a:ext cx="8417320" cy="1938992"/>
          </a:xfrm>
          <a:prstGeom prst="rect">
            <a:avLst/>
          </a:prstGeom>
          <a:noFill/>
        </p:spPr>
        <p:txBody>
          <a:bodyPr wrap="square" rtlCol="0">
            <a:spAutoFit/>
          </a:bodyPr>
          <a:lstStyle/>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All teams go through a change process when they are first formed, and when significant events occur such as a new member arriving, a key member leaving, a change of scope, increased pressure from outside, or a change in organizational climate.</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972742500"/>
      </p:ext>
    </p:extLst>
  </p:cSld>
  <p:clrMapOvr>
    <a:masterClrMapping/>
  </p:clrMapOvr>
  <mc:AlternateContent xmlns:mc="http://schemas.openxmlformats.org/markup-compatibility/2006" xmlns:p14="http://schemas.microsoft.com/office/powerpoint/2010/main">
    <mc:Choice Requires="p14">
      <p:transition spd="slow" p14:dur="2000" advTm="143635"/>
    </mc:Choice>
    <mc:Fallback xmlns="">
      <p:transition spd="slow" advTm="14363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WHAT TEAM CHANGE LOOKS LIKE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58780" y="2534964"/>
            <a:ext cx="8417320" cy="2308324"/>
          </a:xfrm>
          <a:prstGeom prst="rect">
            <a:avLst/>
          </a:prstGeom>
          <a:noFill/>
        </p:spPr>
        <p:txBody>
          <a:bodyPr wrap="square" rtlCol="0">
            <a:spAutoFit/>
          </a:bodyPr>
          <a:lstStyle/>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Tuckman (1965) is one of the most widely quoted researchers into</a:t>
            </a:r>
          </a:p>
          <a:p>
            <a:r>
              <a:rPr lang="en-US" sz="2400" dirty="0">
                <a:solidFill>
                  <a:schemeClr val="bg2">
                    <a:lumMod val="25000"/>
                  </a:schemeClr>
                </a:solidFill>
                <a:latin typeface="Times New Roman" panose="02020603050405020304" pitchFamily="18" charset="0"/>
                <a:cs typeface="Times New Roman" panose="02020603050405020304" pitchFamily="18" charset="0"/>
              </a:rPr>
              <a:t>the linear model of team development.</a:t>
            </a:r>
          </a:p>
          <a:p>
            <a:r>
              <a:rPr lang="en-US" sz="2400" dirty="0">
                <a:solidFill>
                  <a:schemeClr val="bg2">
                    <a:lumMod val="25000"/>
                  </a:schemeClr>
                </a:solidFill>
                <a:latin typeface="Times New Roman" panose="02020603050405020304" pitchFamily="18" charset="0"/>
                <a:cs typeface="Times New Roman" panose="02020603050405020304" pitchFamily="18" charset="0"/>
              </a:rPr>
              <a:t>Team building within organizations. Most people will have heard of it as the ‘forming, storming, norming, performing’ model of team development.</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690410872"/>
      </p:ext>
    </p:extLst>
  </p:cSld>
  <p:clrMapOvr>
    <a:masterClrMapping/>
  </p:clrMapOvr>
  <mc:AlternateContent xmlns:mc="http://schemas.openxmlformats.org/markup-compatibility/2006" xmlns:p14="http://schemas.microsoft.com/office/powerpoint/2010/main">
    <mc:Choice Requires="p14">
      <p:transition spd="slow" p14:dur="2000" advTm="184657"/>
    </mc:Choice>
    <mc:Fallback xmlns="">
      <p:transition spd="slow" advTm="18465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Forming</a:t>
            </a:r>
          </a:p>
          <a:p>
            <a:r>
              <a:rPr lang="en-US" sz="2400" dirty="0">
                <a:solidFill>
                  <a:schemeClr val="tx1"/>
                </a:solidFill>
              </a:rPr>
              <a:t>Forming is the first stage. This involves the team asking a set of fundamental questions:</a:t>
            </a:r>
          </a:p>
          <a:p>
            <a:endParaRPr lang="en-US" sz="2400" dirty="0">
              <a:solidFill>
                <a:schemeClr val="tx1"/>
              </a:solidFill>
            </a:endParaRPr>
          </a:p>
          <a:p>
            <a:r>
              <a:rPr lang="en-US" sz="2400" dirty="0">
                <a:solidFill>
                  <a:schemeClr val="tx1"/>
                </a:solidFill>
              </a:rPr>
              <a:t>• What is our primary purpose?</a:t>
            </a:r>
          </a:p>
          <a:p>
            <a:r>
              <a:rPr lang="en-US" sz="2400" dirty="0">
                <a:solidFill>
                  <a:schemeClr val="tx1"/>
                </a:solidFill>
              </a:rPr>
              <a:t>• How do we structure ourselves as a team to achieve our purpose?</a:t>
            </a:r>
          </a:p>
          <a:p>
            <a:r>
              <a:rPr lang="en-US" sz="2400" dirty="0">
                <a:solidFill>
                  <a:schemeClr val="tx1"/>
                </a:solidFill>
              </a:rPr>
              <a:t>• What roles do we each have?</a:t>
            </a:r>
          </a:p>
          <a:p>
            <a:r>
              <a:rPr lang="en-US" sz="2400" dirty="0">
                <a:solidFill>
                  <a:schemeClr val="tx1"/>
                </a:solidFill>
              </a:rPr>
              <a:t>• Who is the leader?</a:t>
            </a:r>
          </a:p>
          <a:p>
            <a:r>
              <a:rPr lang="en-US" sz="2400" dirty="0">
                <a:solidFill>
                  <a:schemeClr val="tx1"/>
                </a:solidFill>
              </a:rPr>
              <a:t>• How will we work together?</a:t>
            </a:r>
          </a:p>
          <a:p>
            <a:r>
              <a:rPr lang="en-US" sz="2400" dirty="0">
                <a:solidFill>
                  <a:schemeClr val="tx1"/>
                </a:solidFill>
              </a:rPr>
              <a:t>• How will we relate together?</a:t>
            </a:r>
          </a:p>
          <a:p>
            <a:r>
              <a:rPr lang="en-US" sz="2400" dirty="0">
                <a:solidFill>
                  <a:schemeClr val="tx1"/>
                </a:solidFill>
              </a:rPr>
              <a:t>• What are the boundaries of the team?</a:t>
            </a: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Tuckman’s model of team change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312736178"/>
      </p:ext>
    </p:extLst>
  </p:cSld>
  <p:clrMapOvr>
    <a:masterClrMapping/>
  </p:clrMapOvr>
  <mc:AlternateContent xmlns:mc="http://schemas.openxmlformats.org/markup-compatibility/2006" xmlns:p14="http://schemas.microsoft.com/office/powerpoint/2010/main">
    <mc:Choice Requires="p14">
      <p:transition p14:dur="10" advTm="176175"/>
    </mc:Choice>
    <mc:Fallback xmlns="">
      <p:transition advTm="17617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Storming</a:t>
            </a:r>
          </a:p>
          <a:p>
            <a:r>
              <a:rPr lang="en-US" sz="2400" dirty="0">
                <a:solidFill>
                  <a:schemeClr val="tx1"/>
                </a:solidFill>
              </a:rPr>
              <a:t>Tuckman’s next stage is storming.  Statements articulated (or left unsaid) in some fashion or form might include ones such as:</a:t>
            </a:r>
          </a:p>
          <a:p>
            <a:endParaRPr lang="en-US" sz="2400" dirty="0">
              <a:solidFill>
                <a:schemeClr val="tx1"/>
              </a:solidFill>
            </a:endParaRPr>
          </a:p>
          <a:p>
            <a:r>
              <a:rPr lang="en-US" sz="2400" dirty="0">
                <a:solidFill>
                  <a:schemeClr val="tx1"/>
                </a:solidFill>
              </a:rPr>
              <a:t>• I don’t think we should be aiming for that.</a:t>
            </a:r>
          </a:p>
          <a:p>
            <a:r>
              <a:rPr lang="en-US" sz="2400" dirty="0">
                <a:solidFill>
                  <a:schemeClr val="tx1"/>
                </a:solidFill>
              </a:rPr>
              <a:t>• This structure hasn’t taken account of this.</a:t>
            </a:r>
          </a:p>
          <a:p>
            <a:r>
              <a:rPr lang="en-US" sz="2400" dirty="0">
                <a:solidFill>
                  <a:schemeClr val="tx1"/>
                </a:solidFill>
              </a:rPr>
              <a:t>• There are rather a lot of grey areas in our individual accountabilities.</a:t>
            </a:r>
          </a:p>
          <a:p>
            <a:r>
              <a:rPr lang="en-US" sz="2400" dirty="0">
                <a:solidFill>
                  <a:schemeClr val="tx1"/>
                </a:solidFill>
              </a:rPr>
              <a:t>• Why was he appointed as team leader when he hasn’t done this before?</a:t>
            </a:r>
          </a:p>
          <a:p>
            <a:r>
              <a:rPr lang="en-US" sz="2400" dirty="0">
                <a:solidFill>
                  <a:schemeClr val="tx1"/>
                </a:solidFill>
              </a:rPr>
              <a:t>• I don’t know whether I can work productively with these people.</a:t>
            </a:r>
          </a:p>
          <a:p>
            <a:r>
              <a:rPr lang="en-US" sz="2400" dirty="0">
                <a:solidFill>
                  <a:schemeClr val="tx1"/>
                </a:solidFill>
              </a:rPr>
              <a:t>• How can we achieve our goals without the support from others in the organization?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Tuckman’s model of team change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8046327"/>
      </p:ext>
    </p:extLst>
  </p:cSld>
  <p:clrMapOvr>
    <a:masterClrMapping/>
  </p:clrMapOvr>
  <mc:AlternateContent xmlns:mc="http://schemas.openxmlformats.org/markup-compatibility/2006" xmlns:p14="http://schemas.microsoft.com/office/powerpoint/2010/main">
    <mc:Choice Requires="p14">
      <p:transition p14:dur="10" advTm="240264"/>
    </mc:Choice>
    <mc:Fallback xmlns="">
      <p:transition advTm="2402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Storming</a:t>
            </a:r>
          </a:p>
          <a:p>
            <a:r>
              <a:rPr lang="en-US" sz="2400" dirty="0">
                <a:solidFill>
                  <a:schemeClr val="tx1"/>
                </a:solidFill>
              </a:rPr>
              <a:t>Tuckman’s next stage is storming.  Statements articulated (or left unsaid) in some fashion or form might include ones such as:</a:t>
            </a:r>
          </a:p>
          <a:p>
            <a:endParaRPr lang="en-US" sz="2400" dirty="0">
              <a:solidFill>
                <a:schemeClr val="tx1"/>
              </a:solidFill>
            </a:endParaRPr>
          </a:p>
          <a:p>
            <a:r>
              <a:rPr lang="en-US" sz="2400" dirty="0">
                <a:solidFill>
                  <a:schemeClr val="tx1"/>
                </a:solidFill>
              </a:rPr>
              <a:t>• It is a natural part of the process.</a:t>
            </a:r>
          </a:p>
          <a:p>
            <a:r>
              <a:rPr lang="en-US" sz="2400" dirty="0">
                <a:solidFill>
                  <a:schemeClr val="tx1"/>
                </a:solidFill>
              </a:rPr>
              <a:t>• It is a healthy part of the process.</a:t>
            </a:r>
          </a:p>
          <a:p>
            <a:r>
              <a:rPr lang="en-US" sz="2400" dirty="0">
                <a:solidFill>
                  <a:schemeClr val="tx1"/>
                </a:solidFill>
              </a:rPr>
              <a:t>• It is an important part of the process.</a:t>
            </a:r>
          </a:p>
          <a:p>
            <a:r>
              <a:rPr lang="en-US" sz="2400" dirty="0">
                <a:solidFill>
                  <a:schemeClr val="tx1"/>
                </a:solidFill>
              </a:rPr>
              <a:t>The storming phase – if successfully traversed – will achieve clarity on all the fundamental questions of the first phase, and enable a common understanding of purpose and roles to be achieved. </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Tuckman’s model of team change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26318733"/>
      </p:ext>
    </p:extLst>
  </p:cSld>
  <p:clrMapOvr>
    <a:masterClrMapping/>
  </p:clrMapOvr>
  <mc:AlternateContent xmlns:mc="http://schemas.openxmlformats.org/markup-compatibility/2006" xmlns:p14="http://schemas.microsoft.com/office/powerpoint/2010/main">
    <mc:Choice Requires="p14">
      <p:transition p14:dur="10" advTm="120752"/>
    </mc:Choice>
    <mc:Fallback xmlns="">
      <p:transition advTm="1207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Norming</a:t>
            </a:r>
          </a:p>
          <a:p>
            <a:r>
              <a:rPr lang="en-US" sz="2400" dirty="0">
                <a:solidFill>
                  <a:schemeClr val="tx1"/>
                </a:solidFill>
              </a:rPr>
              <a:t>The third stage of team development occurs when the team finally settles down into working towards the achievement of its task without too much attention needed on the fundamental questions. </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Tuckman’s model of team change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10181775"/>
      </p:ext>
    </p:extLst>
  </p:cSld>
  <p:clrMapOvr>
    <a:masterClrMapping/>
  </p:clrMapOvr>
  <mc:AlternateContent xmlns:mc="http://schemas.openxmlformats.org/markup-compatibility/2006" xmlns:p14="http://schemas.microsoft.com/office/powerpoint/2010/main">
    <mc:Choice Requires="p14">
      <p:transition p14:dur="10" advTm="148266"/>
    </mc:Choice>
    <mc:Fallback xmlns="">
      <p:transition advTm="1482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Performing</a:t>
            </a:r>
          </a:p>
          <a:p>
            <a:r>
              <a:rPr lang="en-US" sz="2800" dirty="0">
                <a:solidFill>
                  <a:schemeClr val="tx1"/>
                </a:solidFill>
              </a:rPr>
              <a:t>The final stage of team development is performing. The team has successfully traversed the three previous stages and therefore has clarity about its purpose, its structure and its roles. It has engaged in a strict process of working out how it should work and relate together and is comfortable with the team norms it has established.</a:t>
            </a:r>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Tuckman’s model of team change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65820446"/>
      </p:ext>
    </p:extLst>
  </p:cSld>
  <p:clrMapOvr>
    <a:masterClrMapping/>
  </p:clrMapOvr>
  <mc:AlternateContent xmlns:mc="http://schemas.openxmlformats.org/markup-compatibility/2006" xmlns:p14="http://schemas.microsoft.com/office/powerpoint/2010/main">
    <mc:Choice Requires="p14">
      <p:transition p14:dur="10" advTm="136753"/>
    </mc:Choice>
    <mc:Fallback xmlns="">
      <p:transition advTm="13675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r>
              <a:rPr lang="en-US" sz="3200" dirty="0">
                <a:solidFill>
                  <a:schemeClr val="bg2">
                    <a:lumMod val="25000"/>
                  </a:schemeClr>
                </a:solidFill>
              </a:rPr>
              <a:t>?</a:t>
            </a:r>
          </a:p>
          <a:p>
            <a:pPr marL="457200" indent="-457200">
              <a:buFont typeface="Wingdings" panose="05000000000000000000" pitchFamily="2" charset="2"/>
              <a:buChar char="Ø"/>
            </a:pPr>
            <a:r>
              <a:rPr lang="en-US" sz="3200" b="1"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677943277"/>
      </p:ext>
    </p:extLst>
  </p:cSld>
  <p:clrMapOvr>
    <a:masterClrMapping/>
  </p:clrMapOvr>
  <mc:AlternateContent xmlns:mc="http://schemas.openxmlformats.org/markup-compatibility/2006" xmlns:p14="http://schemas.microsoft.com/office/powerpoint/2010/main">
    <mc:Choice Requires="p14">
      <p:transition spd="slow" p14:dur="2000" advTm="39792"/>
    </mc:Choice>
    <mc:Fallback xmlns="">
      <p:transition spd="slow" advTm="3979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26311" cy="523220"/>
          </a:xfrm>
          <a:prstGeom prst="rect">
            <a:avLst/>
          </a:prstGeom>
          <a:noFill/>
        </p:spPr>
        <p:txBody>
          <a:bodyPr wrap="square" rtlCol="0">
            <a:spAutoFit/>
          </a:bodyPr>
          <a:lstStyle/>
          <a:p>
            <a:r>
              <a:rPr lang="en-US" sz="2800" dirty="0">
                <a:solidFill>
                  <a:schemeClr val="bg2">
                    <a:lumMod val="25000"/>
                  </a:schemeClr>
                </a:solidFill>
              </a:rPr>
              <a:t>HOW INDIVIDUALS AFFECT TEAM DYNAMICS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54890"/>
            <a:ext cx="8417320" cy="3539430"/>
          </a:xfrm>
          <a:prstGeom prst="rect">
            <a:avLst/>
          </a:prstGeom>
          <a:noFill/>
        </p:spPr>
        <p:txBody>
          <a:bodyPr wrap="square" rtlCol="0">
            <a:spAutoFit/>
          </a:bodyPr>
          <a:lstStyle/>
          <a:p>
            <a:r>
              <a:rPr lang="en-US" sz="2800" dirty="0">
                <a:solidFill>
                  <a:schemeClr val="bg2">
                    <a:lumMod val="25000"/>
                  </a:schemeClr>
                </a:solidFill>
              </a:rPr>
              <a:t>The individual personalities might influence and be influenced by the team &amp; tasks.  This means that when it comes to change, people with different preferences react differently to change, both when they initiate it and when they are on the receiving end of it. This is also true when you are a member of a team. Different people will bring their individual preferences to the table and behave in differing ways.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08734010"/>
      </p:ext>
    </p:extLst>
  </p:cSld>
  <p:clrMapOvr>
    <a:masterClrMapping/>
  </p:clrMapOvr>
  <mc:AlternateContent xmlns:mc="http://schemas.openxmlformats.org/markup-compatibility/2006" xmlns:p14="http://schemas.microsoft.com/office/powerpoint/2010/main">
    <mc:Choice Requires="p14">
      <p:transition spd="slow" p14:dur="2000" advTm="171749"/>
    </mc:Choice>
    <mc:Fallback xmlns="">
      <p:transition spd="slow" advTm="17174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Team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3200" b="1" dirty="0">
                <a:solidFill>
                  <a:schemeClr val="bg2">
                    <a:lumMod val="25000"/>
                  </a:schemeClr>
                </a:solidFill>
              </a:rPr>
              <a:t>How well do teams initiate and adapt to organizational change?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877589168"/>
      </p:ext>
    </p:extLst>
  </p:cSld>
  <p:clrMapOvr>
    <a:masterClrMapping/>
  </p:clrMapOvr>
  <mc:AlternateContent xmlns:mc="http://schemas.openxmlformats.org/markup-compatibility/2006" xmlns:p14="http://schemas.microsoft.com/office/powerpoint/2010/main">
    <mc:Choice Requires="p14">
      <p:transition spd="slow" p14:dur="2000" advTm="19778"/>
    </mc:Choice>
    <mc:Fallback xmlns="">
      <p:transition spd="slow" advTm="1977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26311" cy="954107"/>
          </a:xfrm>
          <a:prstGeom prst="rect">
            <a:avLst/>
          </a:prstGeom>
          <a:noFill/>
        </p:spPr>
        <p:txBody>
          <a:bodyPr wrap="square" rtlCol="0">
            <a:spAutoFit/>
          </a:bodyPr>
          <a:lstStyle/>
          <a:p>
            <a:r>
              <a:rPr lang="en-US" sz="2800" dirty="0">
                <a:solidFill>
                  <a:schemeClr val="bg2">
                    <a:lumMod val="25000"/>
                  </a:schemeClr>
                </a:solidFill>
              </a:rPr>
              <a:t>HOW WELL TEAMS INITIATE AND ADAPT TO</a:t>
            </a:r>
          </a:p>
          <a:p>
            <a:r>
              <a:rPr lang="en-US" sz="2800" dirty="0">
                <a:solidFill>
                  <a:schemeClr val="bg2">
                    <a:lumMod val="25000"/>
                  </a:schemeClr>
                </a:solidFill>
              </a:rPr>
              <a:t>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54890"/>
            <a:ext cx="8417320" cy="3539430"/>
          </a:xfrm>
          <a:prstGeom prst="rect">
            <a:avLst/>
          </a:prstGeom>
          <a:noFill/>
        </p:spPr>
        <p:txBody>
          <a:bodyPr wrap="square" rtlCol="0">
            <a:spAutoFit/>
          </a:bodyPr>
          <a:lstStyle/>
          <a:p>
            <a:r>
              <a:rPr lang="en-US" sz="2800" dirty="0">
                <a:solidFill>
                  <a:schemeClr val="bg2">
                    <a:lumMod val="25000"/>
                  </a:schemeClr>
                </a:solidFill>
              </a:rPr>
              <a:t>Throughout the last decades of the 20th century, many organizations</a:t>
            </a:r>
          </a:p>
          <a:p>
            <a:r>
              <a:rPr lang="en-US" sz="2800" dirty="0">
                <a:solidFill>
                  <a:schemeClr val="bg2">
                    <a:lumMod val="25000"/>
                  </a:schemeClr>
                </a:solidFill>
              </a:rPr>
              <a:t>repeated the mantra, ‘people are our greatest assets’, and many would then apologize profusely when they were forced into downsizing or ‘rightsizing’ the workforce. Similarly, many organizations have sung the praises of teams and how essential they are within the modern organization.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682979836"/>
      </p:ext>
    </p:extLst>
  </p:cSld>
  <p:clrMapOvr>
    <a:masterClrMapping/>
  </p:clrMapOvr>
  <mc:AlternateContent xmlns:mc="http://schemas.openxmlformats.org/markup-compatibility/2006" xmlns:p14="http://schemas.microsoft.com/office/powerpoint/2010/main">
    <mc:Choice Requires="p14">
      <p:transition spd="slow" p14:dur="2000" advTm="168195"/>
    </mc:Choice>
    <mc:Fallback xmlns="">
      <p:transition spd="slow" advTm="16819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4560" y="1179284"/>
            <a:ext cx="7467600" cy="4966246"/>
          </a:xfrm>
          <a:prstGeom prst="rect">
            <a:avLst/>
          </a:prstGeom>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2160" y="296212"/>
            <a:ext cx="2305141" cy="1076343"/>
          </a:xfrm>
          <a:prstGeom prst="rect">
            <a:avLst/>
          </a:prstGeom>
        </p:spPr>
      </p:pic>
    </p:spTree>
    <p:extLst>
      <p:ext uri="{BB962C8B-B14F-4D97-AF65-F5344CB8AC3E}">
        <p14:creationId xmlns:p14="http://schemas.microsoft.com/office/powerpoint/2010/main" val="325708825"/>
      </p:ext>
    </p:extLst>
  </p:cSld>
  <p:clrMapOvr>
    <a:masterClrMapping/>
  </p:clrMapOvr>
  <mc:AlternateContent xmlns:mc="http://schemas.openxmlformats.org/markup-compatibility/2006" xmlns:p14="http://schemas.microsoft.com/office/powerpoint/2010/main">
    <mc:Choice Requires="p14">
      <p:transition spd="slow" p14:dur="2000" advTm="6769"/>
    </mc:Choice>
    <mc:Fallback xmlns="">
      <p:transition spd="slow" advTm="6769"/>
    </mc:Fallback>
  </mc:AlternateConten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730815-01C5-4374-AFCD-F366AD9C13F5}">
  <ds:schemaRefs>
    <ds:schemaRef ds:uri="http://schemas.microsoft.com/sharepoint/v3/contenttype/forms"/>
  </ds:schemaRefs>
</ds:datastoreItem>
</file>

<file path=customXml/itemProps2.xml><?xml version="1.0" encoding="utf-8"?>
<ds:datastoreItem xmlns:ds="http://schemas.openxmlformats.org/officeDocument/2006/customXml" ds:itemID="{901389BF-40DD-4049-A2FC-C53C1C33AB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C14D372-EFF8-4284-A7A1-58C406E0F7F9}">
  <ds:schemaRefs>
    <ds:schemaRef ds:uri="49100919-8a76-4266-be0c-7dc583902cb4"/>
    <ds:schemaRef ds:uri="http://purl.org/dc/terms/"/>
    <ds:schemaRef ds:uri="http://schemas.microsoft.com/office/infopath/2007/PartnerControls"/>
    <ds:schemaRef ds:uri="http://purl.org/dc/elements/1.1/"/>
    <ds:schemaRef ds:uri="http://schemas.openxmlformats.org/package/2006/metadata/core-properties"/>
    <ds:schemaRef ds:uri="http://purl.org/dc/dcmitype/"/>
    <ds:schemaRef ds:uri="http://schemas.microsoft.com/office/2006/documentManagement/types"/>
    <ds:schemaRef ds:uri="d13aca44-ef33-4cf4-9980-7f0b00e6eeb9"/>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Theme2</Template>
  <TotalTime>14617</TotalTime>
  <Words>2492</Words>
  <Application>Microsoft Office PowerPoint</Application>
  <PresentationFormat>Widescreen</PresentationFormat>
  <Paragraphs>314</Paragraphs>
  <Slides>42</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DeepSeek-CJK-patch</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156</cp:revision>
  <dcterms:created xsi:type="dcterms:W3CDTF">2023-04-29T09:08:23Z</dcterms:created>
  <dcterms:modified xsi:type="dcterms:W3CDTF">2026-04-06T09:57:44Z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