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37.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494" r:id="rId3"/>
    <p:sldId id="268" r:id="rId4"/>
    <p:sldId id="269" r:id="rId5"/>
    <p:sldId id="276" r:id="rId6"/>
    <p:sldId id="277" r:id="rId7"/>
    <p:sldId id="503" r:id="rId8"/>
    <p:sldId id="504" r:id="rId9"/>
    <p:sldId id="505" r:id="rId10"/>
    <p:sldId id="506" r:id="rId11"/>
    <p:sldId id="282" r:id="rId12"/>
    <p:sldId id="507" r:id="rId13"/>
    <p:sldId id="284" r:id="rId14"/>
    <p:sldId id="508" r:id="rId15"/>
    <p:sldId id="286" r:id="rId16"/>
    <p:sldId id="509" r:id="rId17"/>
    <p:sldId id="288" r:id="rId18"/>
    <p:sldId id="289" r:id="rId19"/>
    <p:sldId id="510" r:id="rId20"/>
    <p:sldId id="292" r:id="rId21"/>
    <p:sldId id="291" r:id="rId22"/>
    <p:sldId id="295" r:id="rId23"/>
    <p:sldId id="296" r:id="rId24"/>
    <p:sldId id="297" r:id="rId25"/>
    <p:sldId id="298" r:id="rId26"/>
    <p:sldId id="299" r:id="rId27"/>
    <p:sldId id="316" r:id="rId28"/>
    <p:sldId id="498" r:id="rId29"/>
    <p:sldId id="499" r:id="rId30"/>
    <p:sldId id="307" r:id="rId31"/>
    <p:sldId id="500" r:id="rId32"/>
    <p:sldId id="308" r:id="rId33"/>
    <p:sldId id="310" r:id="rId34"/>
    <p:sldId id="317" r:id="rId35"/>
    <p:sldId id="322" r:id="rId36"/>
    <p:sldId id="311" r:id="rId37"/>
    <p:sldId id="321" r:id="rId38"/>
    <p:sldId id="325" r:id="rId39"/>
    <p:sldId id="326" r:id="rId40"/>
    <p:sldId id="324" r:id="rId41"/>
    <p:sldId id="323" r:id="rId42"/>
    <p:sldId id="31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68"/>
            <p14:sldId id="269"/>
            <p14:sldId id="276"/>
            <p14:sldId id="277"/>
            <p14:sldId id="503"/>
            <p14:sldId id="504"/>
            <p14:sldId id="505"/>
            <p14:sldId id="506"/>
            <p14:sldId id="282"/>
            <p14:sldId id="507"/>
            <p14:sldId id="284"/>
            <p14:sldId id="508"/>
            <p14:sldId id="286"/>
            <p14:sldId id="509"/>
            <p14:sldId id="288"/>
            <p14:sldId id="289"/>
            <p14:sldId id="510"/>
            <p14:sldId id="292"/>
            <p14:sldId id="291"/>
            <p14:sldId id="295"/>
            <p14:sldId id="296"/>
            <p14:sldId id="297"/>
            <p14:sldId id="298"/>
            <p14:sldId id="299"/>
            <p14:sldId id="316"/>
            <p14:sldId id="498"/>
            <p14:sldId id="499"/>
            <p14:sldId id="307"/>
            <p14:sldId id="500"/>
            <p14:sldId id="308"/>
            <p14:sldId id="310"/>
            <p14:sldId id="317"/>
            <p14:sldId id="322"/>
            <p14:sldId id="311"/>
            <p14:sldId id="321"/>
            <p14:sldId id="325"/>
            <p14:sldId id="326"/>
            <p14:sldId id="324"/>
            <p14:sldId id="323"/>
            <p14:sldId id="3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64" autoAdjust="0"/>
  </p:normalViewPr>
  <p:slideViewPr>
    <p:cSldViewPr snapToGrid="0">
      <p:cViewPr varScale="1">
        <p:scale>
          <a:sx n="55" d="100"/>
          <a:sy n="55" d="100"/>
        </p:scale>
        <p:origin x="123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CB325A7-481B-FE64-67BF-4CE9838E1CDD}"/>
              </a:ext>
            </a:extLst>
          </p:cNvPr>
          <p:cNvSpPr>
            <a:spLocks noGrp="1" noChangeArrowheads="1"/>
          </p:cNvSpPr>
          <p:nvPr>
            <p:ph type="sldNum" sz="quarter" idx="5"/>
          </p:nvPr>
        </p:nvSpPr>
        <p:spPr>
          <a:ln/>
        </p:spPr>
        <p:txBody>
          <a:bodyPr/>
          <a:lstStyle/>
          <a:p>
            <a:fld id="{6371DC9E-0244-44F1-A594-2F71FCCBADA5}" type="slidenum">
              <a:rPr lang="en-AU" altLang="en-US"/>
              <a:pPr/>
              <a:t>3</a:t>
            </a:fld>
            <a:endParaRPr lang="en-AU" altLang="en-US"/>
          </a:p>
        </p:txBody>
      </p:sp>
      <p:sp>
        <p:nvSpPr>
          <p:cNvPr id="180226" name="Rectangle 2">
            <a:extLst>
              <a:ext uri="{FF2B5EF4-FFF2-40B4-BE49-F238E27FC236}">
                <a16:creationId xmlns:a16="http://schemas.microsoft.com/office/drawing/2014/main" id="{4623FE65-7581-1D0A-21BF-79F8F8097044}"/>
              </a:ext>
            </a:extLst>
          </p:cNvPr>
          <p:cNvSpPr>
            <a:spLocks noChangeArrowheads="1" noTextEdit="1"/>
          </p:cNvSpPr>
          <p:nvPr>
            <p:ph type="sldImg"/>
          </p:nvPr>
        </p:nvSpPr>
        <p:spPr>
          <a:ln/>
        </p:spPr>
      </p:sp>
      <p:sp>
        <p:nvSpPr>
          <p:cNvPr id="180227" name="Rectangle 3">
            <a:extLst>
              <a:ext uri="{FF2B5EF4-FFF2-40B4-BE49-F238E27FC236}">
                <a16:creationId xmlns:a16="http://schemas.microsoft.com/office/drawing/2014/main" id="{9D83F4F6-EFFC-ECE6-50A1-A39EC9320BD9}"/>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BF0BBFA-9F7B-7983-8EDB-816B0993161E}"/>
              </a:ext>
            </a:extLst>
          </p:cNvPr>
          <p:cNvSpPr>
            <a:spLocks noGrp="1" noChangeArrowheads="1"/>
          </p:cNvSpPr>
          <p:nvPr>
            <p:ph type="sldNum" sz="quarter" idx="5"/>
          </p:nvPr>
        </p:nvSpPr>
        <p:spPr>
          <a:ln/>
        </p:spPr>
        <p:txBody>
          <a:bodyPr/>
          <a:lstStyle/>
          <a:p>
            <a:fld id="{96B2B90E-EA6F-4A46-B439-C53D0788DA16}" type="slidenum">
              <a:rPr lang="en-AU" altLang="en-US"/>
              <a:pPr/>
              <a:t>4</a:t>
            </a:fld>
            <a:endParaRPr lang="en-AU" altLang="en-US"/>
          </a:p>
        </p:txBody>
      </p:sp>
      <p:sp>
        <p:nvSpPr>
          <p:cNvPr id="182274" name="Rectangle 2">
            <a:extLst>
              <a:ext uri="{FF2B5EF4-FFF2-40B4-BE49-F238E27FC236}">
                <a16:creationId xmlns:a16="http://schemas.microsoft.com/office/drawing/2014/main" id="{E73CFB42-75A8-8492-62EB-BCE626140620}"/>
              </a:ext>
            </a:extLst>
          </p:cNvPr>
          <p:cNvSpPr>
            <a:spLocks noChangeArrowheads="1" noTextEdit="1"/>
          </p:cNvSpPr>
          <p:nvPr>
            <p:ph type="sldImg"/>
          </p:nvPr>
        </p:nvSpPr>
        <p:spPr>
          <a:ln/>
        </p:spPr>
      </p:sp>
      <p:sp>
        <p:nvSpPr>
          <p:cNvPr id="182275" name="Rectangle 3">
            <a:extLst>
              <a:ext uri="{FF2B5EF4-FFF2-40B4-BE49-F238E27FC236}">
                <a16:creationId xmlns:a16="http://schemas.microsoft.com/office/drawing/2014/main" id="{199CDE09-C0DE-C3C4-2F55-D76CDE7D7B34}"/>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14AD116-9CAB-03A5-831B-1126903A395D}"/>
              </a:ext>
            </a:extLst>
          </p:cNvPr>
          <p:cNvSpPr>
            <a:spLocks noGrp="1" noChangeArrowheads="1"/>
          </p:cNvSpPr>
          <p:nvPr>
            <p:ph type="sldNum" sz="quarter" idx="5"/>
          </p:nvPr>
        </p:nvSpPr>
        <p:spPr>
          <a:ln/>
        </p:spPr>
        <p:txBody>
          <a:bodyPr/>
          <a:lstStyle/>
          <a:p>
            <a:fld id="{98DC09E2-CDE5-4006-92A7-767A996DA2DD}" type="slidenum">
              <a:rPr lang="en-AU" altLang="en-US"/>
              <a:pPr/>
              <a:t>5</a:t>
            </a:fld>
            <a:endParaRPr lang="en-AU" altLang="en-US"/>
          </a:p>
        </p:txBody>
      </p:sp>
      <p:sp>
        <p:nvSpPr>
          <p:cNvPr id="196610" name="Rectangle 2">
            <a:extLst>
              <a:ext uri="{FF2B5EF4-FFF2-40B4-BE49-F238E27FC236}">
                <a16:creationId xmlns:a16="http://schemas.microsoft.com/office/drawing/2014/main" id="{9131ABC5-E116-9DAC-BFEF-B59471A4E639}"/>
              </a:ext>
            </a:extLst>
          </p:cNvPr>
          <p:cNvSpPr>
            <a:spLocks noChangeArrowheads="1" noTextEdit="1"/>
          </p:cNvSpPr>
          <p:nvPr>
            <p:ph type="sldImg"/>
          </p:nvPr>
        </p:nvSpPr>
        <p:spPr>
          <a:ln/>
        </p:spPr>
      </p:sp>
      <p:sp>
        <p:nvSpPr>
          <p:cNvPr id="196611" name="Rectangle 3">
            <a:extLst>
              <a:ext uri="{FF2B5EF4-FFF2-40B4-BE49-F238E27FC236}">
                <a16:creationId xmlns:a16="http://schemas.microsoft.com/office/drawing/2014/main" id="{875C8BE6-11DE-2C24-9D64-DD922D29CD4D}"/>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E4AE0A3-F5C3-4C09-EC62-003EB06F4DE3}"/>
              </a:ext>
            </a:extLst>
          </p:cNvPr>
          <p:cNvSpPr>
            <a:spLocks noGrp="1" noChangeArrowheads="1"/>
          </p:cNvSpPr>
          <p:nvPr>
            <p:ph type="sldNum" sz="quarter" idx="5"/>
          </p:nvPr>
        </p:nvSpPr>
        <p:spPr>
          <a:ln/>
        </p:spPr>
        <p:txBody>
          <a:bodyPr/>
          <a:lstStyle/>
          <a:p>
            <a:fld id="{E756915C-085B-4B1D-A5C8-81EDD084A007}" type="slidenum">
              <a:rPr lang="en-AU" altLang="en-US"/>
              <a:pPr/>
              <a:t>6</a:t>
            </a:fld>
            <a:endParaRPr lang="en-AU" altLang="en-US"/>
          </a:p>
        </p:txBody>
      </p:sp>
      <p:sp>
        <p:nvSpPr>
          <p:cNvPr id="198658" name="Rectangle 2">
            <a:extLst>
              <a:ext uri="{FF2B5EF4-FFF2-40B4-BE49-F238E27FC236}">
                <a16:creationId xmlns:a16="http://schemas.microsoft.com/office/drawing/2014/main" id="{E556869E-43D3-2168-10E6-EC22B6759537}"/>
              </a:ext>
            </a:extLst>
          </p:cNvPr>
          <p:cNvSpPr>
            <a:spLocks noChangeArrowheads="1" noTextEdit="1"/>
          </p:cNvSpPr>
          <p:nvPr>
            <p:ph type="sldImg"/>
          </p:nvPr>
        </p:nvSpPr>
        <p:spPr>
          <a:ln/>
        </p:spPr>
      </p:sp>
      <p:sp>
        <p:nvSpPr>
          <p:cNvPr id="198659" name="Rectangle 3">
            <a:extLst>
              <a:ext uri="{FF2B5EF4-FFF2-40B4-BE49-F238E27FC236}">
                <a16:creationId xmlns:a16="http://schemas.microsoft.com/office/drawing/2014/main" id="{DBBE46F6-9A19-9BEF-4DF4-070E873037AB}"/>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8BF17D3-BB41-9128-D32E-90043E360D58}"/>
              </a:ext>
            </a:extLst>
          </p:cNvPr>
          <p:cNvSpPr>
            <a:spLocks noGrp="1" noChangeArrowheads="1"/>
          </p:cNvSpPr>
          <p:nvPr>
            <p:ph type="sldNum" sz="quarter" idx="5"/>
          </p:nvPr>
        </p:nvSpPr>
        <p:spPr>
          <a:ln/>
        </p:spPr>
        <p:txBody>
          <a:bodyPr/>
          <a:lstStyle/>
          <a:p>
            <a:fld id="{0BF2DDFC-1DF3-4808-AE57-C99839804A4F}" type="slidenum">
              <a:rPr lang="en-AU" altLang="en-US"/>
              <a:pPr/>
              <a:t>7</a:t>
            </a:fld>
            <a:endParaRPr lang="en-AU" altLang="en-US"/>
          </a:p>
        </p:txBody>
      </p:sp>
      <p:sp>
        <p:nvSpPr>
          <p:cNvPr id="200706" name="Rectangle 2">
            <a:extLst>
              <a:ext uri="{FF2B5EF4-FFF2-40B4-BE49-F238E27FC236}">
                <a16:creationId xmlns:a16="http://schemas.microsoft.com/office/drawing/2014/main" id="{4DBB6237-099B-6108-EF14-7696D43850E1}"/>
              </a:ext>
            </a:extLst>
          </p:cNvPr>
          <p:cNvSpPr>
            <a:spLocks noChangeArrowheads="1" noTextEdit="1"/>
          </p:cNvSpPr>
          <p:nvPr>
            <p:ph type="sldImg"/>
          </p:nvPr>
        </p:nvSpPr>
        <p:spPr>
          <a:ln/>
        </p:spPr>
      </p:sp>
      <p:sp>
        <p:nvSpPr>
          <p:cNvPr id="200707" name="Rectangle 3">
            <a:extLst>
              <a:ext uri="{FF2B5EF4-FFF2-40B4-BE49-F238E27FC236}">
                <a16:creationId xmlns:a16="http://schemas.microsoft.com/office/drawing/2014/main" id="{9F6349DB-2151-7B9E-3AC1-E0721D2A2CAF}"/>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446E7AF-AFF7-13E5-9261-6C3BF86D1999}"/>
              </a:ext>
            </a:extLst>
          </p:cNvPr>
          <p:cNvSpPr>
            <a:spLocks noGrp="1" noChangeArrowheads="1"/>
          </p:cNvSpPr>
          <p:nvPr>
            <p:ph type="sldNum" sz="quarter" idx="5"/>
          </p:nvPr>
        </p:nvSpPr>
        <p:spPr>
          <a:ln/>
        </p:spPr>
        <p:txBody>
          <a:bodyPr/>
          <a:lstStyle/>
          <a:p>
            <a:fld id="{3C2AE607-DB9C-42EA-8FED-801A4390D0FF}" type="slidenum">
              <a:rPr lang="en-AU" altLang="en-US"/>
              <a:pPr/>
              <a:t>8</a:t>
            </a:fld>
            <a:endParaRPr lang="en-AU" altLang="en-US"/>
          </a:p>
        </p:txBody>
      </p:sp>
      <p:sp>
        <p:nvSpPr>
          <p:cNvPr id="202754" name="Rectangle 2">
            <a:extLst>
              <a:ext uri="{FF2B5EF4-FFF2-40B4-BE49-F238E27FC236}">
                <a16:creationId xmlns:a16="http://schemas.microsoft.com/office/drawing/2014/main" id="{51268930-3387-CAEE-78C9-4E832A55BB75}"/>
              </a:ext>
            </a:extLst>
          </p:cNvPr>
          <p:cNvSpPr>
            <a:spLocks noChangeArrowheads="1" noTextEdit="1"/>
          </p:cNvSpPr>
          <p:nvPr>
            <p:ph type="sldImg"/>
          </p:nvPr>
        </p:nvSpPr>
        <p:spPr>
          <a:ln/>
        </p:spPr>
      </p:sp>
      <p:sp>
        <p:nvSpPr>
          <p:cNvPr id="202755" name="Rectangle 3">
            <a:extLst>
              <a:ext uri="{FF2B5EF4-FFF2-40B4-BE49-F238E27FC236}">
                <a16:creationId xmlns:a16="http://schemas.microsoft.com/office/drawing/2014/main" id="{095D6A54-445D-D7C0-24CC-B934CDB4AE1D}"/>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066CC9C-B424-1339-3A99-E04931FD9767}"/>
              </a:ext>
            </a:extLst>
          </p:cNvPr>
          <p:cNvSpPr>
            <a:spLocks noGrp="1" noChangeArrowheads="1"/>
          </p:cNvSpPr>
          <p:nvPr>
            <p:ph type="sldNum" sz="quarter" idx="5"/>
          </p:nvPr>
        </p:nvSpPr>
        <p:spPr>
          <a:ln/>
        </p:spPr>
        <p:txBody>
          <a:bodyPr/>
          <a:lstStyle/>
          <a:p>
            <a:fld id="{E08AEBBD-FA58-4802-ADFE-75374AAEA27F}" type="slidenum">
              <a:rPr lang="en-AU" altLang="en-US"/>
              <a:pPr/>
              <a:t>9</a:t>
            </a:fld>
            <a:endParaRPr lang="en-AU" altLang="en-US"/>
          </a:p>
        </p:txBody>
      </p:sp>
      <p:sp>
        <p:nvSpPr>
          <p:cNvPr id="204802" name="Rectangle 2">
            <a:extLst>
              <a:ext uri="{FF2B5EF4-FFF2-40B4-BE49-F238E27FC236}">
                <a16:creationId xmlns:a16="http://schemas.microsoft.com/office/drawing/2014/main" id="{350C8B2B-ACE2-4196-B347-C553961218D2}"/>
              </a:ext>
            </a:extLst>
          </p:cNvPr>
          <p:cNvSpPr>
            <a:spLocks noChangeArrowheads="1" noTextEdit="1"/>
          </p:cNvSpPr>
          <p:nvPr>
            <p:ph type="sldImg"/>
          </p:nvPr>
        </p:nvSpPr>
        <p:spPr>
          <a:ln/>
        </p:spPr>
      </p:sp>
      <p:sp>
        <p:nvSpPr>
          <p:cNvPr id="204803" name="Rectangle 3">
            <a:extLst>
              <a:ext uri="{FF2B5EF4-FFF2-40B4-BE49-F238E27FC236}">
                <a16:creationId xmlns:a16="http://schemas.microsoft.com/office/drawing/2014/main" id="{27237A37-CA22-4552-B5EB-277913597596}"/>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EA22F5C-F283-F05B-1DA2-450CA1BC1620}"/>
              </a:ext>
            </a:extLst>
          </p:cNvPr>
          <p:cNvSpPr>
            <a:spLocks noGrp="1" noChangeArrowheads="1"/>
          </p:cNvSpPr>
          <p:nvPr>
            <p:ph type="sldNum" sz="quarter" idx="5"/>
          </p:nvPr>
        </p:nvSpPr>
        <p:spPr>
          <a:ln/>
        </p:spPr>
        <p:txBody>
          <a:bodyPr/>
          <a:lstStyle/>
          <a:p>
            <a:fld id="{48249DA3-8830-4A90-AD7D-AC2629ADE09F}" type="slidenum">
              <a:rPr lang="en-AU" altLang="en-US"/>
              <a:pPr/>
              <a:t>10</a:t>
            </a:fld>
            <a:endParaRPr lang="en-AU" altLang="en-US"/>
          </a:p>
        </p:txBody>
      </p:sp>
      <p:sp>
        <p:nvSpPr>
          <p:cNvPr id="206850" name="Rectangle 2">
            <a:extLst>
              <a:ext uri="{FF2B5EF4-FFF2-40B4-BE49-F238E27FC236}">
                <a16:creationId xmlns:a16="http://schemas.microsoft.com/office/drawing/2014/main" id="{A5D397DB-1464-8F74-BB91-9B0C6E01F616}"/>
              </a:ext>
            </a:extLst>
          </p:cNvPr>
          <p:cNvSpPr>
            <a:spLocks noChangeArrowheads="1" noTextEdit="1"/>
          </p:cNvSpPr>
          <p:nvPr>
            <p:ph type="sldImg"/>
          </p:nvPr>
        </p:nvSpPr>
        <p:spPr>
          <a:ln/>
        </p:spPr>
      </p:sp>
      <p:sp>
        <p:nvSpPr>
          <p:cNvPr id="206851" name="Rectangle 3">
            <a:extLst>
              <a:ext uri="{FF2B5EF4-FFF2-40B4-BE49-F238E27FC236}">
                <a16:creationId xmlns:a16="http://schemas.microsoft.com/office/drawing/2014/main" id="{412CA7F3-AC28-38DF-FB6F-6C15C06C24A5}"/>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FB7CCBC-C3DF-74C7-5521-2A73F49ACAB8}"/>
              </a:ext>
            </a:extLst>
          </p:cNvPr>
          <p:cNvSpPr>
            <a:spLocks noGrp="1" noChangeArrowheads="1"/>
          </p:cNvSpPr>
          <p:nvPr>
            <p:ph type="sldNum" sz="quarter" idx="5"/>
          </p:nvPr>
        </p:nvSpPr>
        <p:spPr>
          <a:ln/>
        </p:spPr>
        <p:txBody>
          <a:bodyPr/>
          <a:lstStyle/>
          <a:p>
            <a:fld id="{606A284D-C31D-4FB8-8C3A-2813974F96E3}" type="slidenum">
              <a:rPr lang="en-AU" altLang="en-US"/>
              <a:pPr/>
              <a:t>11</a:t>
            </a:fld>
            <a:endParaRPr lang="en-AU" altLang="en-US"/>
          </a:p>
        </p:txBody>
      </p:sp>
      <p:sp>
        <p:nvSpPr>
          <p:cNvPr id="208898" name="Rectangle 2">
            <a:extLst>
              <a:ext uri="{FF2B5EF4-FFF2-40B4-BE49-F238E27FC236}">
                <a16:creationId xmlns:a16="http://schemas.microsoft.com/office/drawing/2014/main" id="{C67C2929-80FE-A810-919E-31229F04109D}"/>
              </a:ext>
            </a:extLst>
          </p:cNvPr>
          <p:cNvSpPr>
            <a:spLocks noChangeArrowheads="1" noTextEdit="1"/>
          </p:cNvSpPr>
          <p:nvPr>
            <p:ph type="sldImg"/>
          </p:nvPr>
        </p:nvSpPr>
        <p:spPr>
          <a:ln/>
        </p:spPr>
      </p:sp>
      <p:sp>
        <p:nvSpPr>
          <p:cNvPr id="208899" name="Rectangle 3">
            <a:extLst>
              <a:ext uri="{FF2B5EF4-FFF2-40B4-BE49-F238E27FC236}">
                <a16:creationId xmlns:a16="http://schemas.microsoft.com/office/drawing/2014/main" id="{0D7359D5-D6DE-5070-796C-7A5B5C840D2F}"/>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F7DDFBA-DF82-4095-ED4F-9CF4B330ED06}"/>
              </a:ext>
            </a:extLst>
          </p:cNvPr>
          <p:cNvSpPr>
            <a:spLocks noGrp="1" noChangeArrowheads="1"/>
          </p:cNvSpPr>
          <p:nvPr>
            <p:ph type="sldNum" sz="quarter" idx="5"/>
          </p:nvPr>
        </p:nvSpPr>
        <p:spPr>
          <a:ln/>
        </p:spPr>
        <p:txBody>
          <a:bodyPr/>
          <a:lstStyle/>
          <a:p>
            <a:fld id="{98914AA8-C37F-4F8E-B188-312978DCD601}" type="slidenum">
              <a:rPr lang="en-AU" altLang="en-US"/>
              <a:pPr/>
              <a:t>12</a:t>
            </a:fld>
            <a:endParaRPr lang="en-AU" altLang="en-US"/>
          </a:p>
        </p:txBody>
      </p:sp>
      <p:sp>
        <p:nvSpPr>
          <p:cNvPr id="210946" name="Rectangle 2">
            <a:extLst>
              <a:ext uri="{FF2B5EF4-FFF2-40B4-BE49-F238E27FC236}">
                <a16:creationId xmlns:a16="http://schemas.microsoft.com/office/drawing/2014/main" id="{A0FCBBCB-10B2-0BEA-2AF4-D803A52AA29D}"/>
              </a:ext>
            </a:extLst>
          </p:cNvPr>
          <p:cNvSpPr>
            <a:spLocks noChangeArrowheads="1" noTextEdit="1"/>
          </p:cNvSpPr>
          <p:nvPr>
            <p:ph type="sldImg"/>
          </p:nvPr>
        </p:nvSpPr>
        <p:spPr>
          <a:ln/>
        </p:spPr>
      </p:sp>
      <p:sp>
        <p:nvSpPr>
          <p:cNvPr id="210947" name="Rectangle 3">
            <a:extLst>
              <a:ext uri="{FF2B5EF4-FFF2-40B4-BE49-F238E27FC236}">
                <a16:creationId xmlns:a16="http://schemas.microsoft.com/office/drawing/2014/main" id="{6B1FEBB0-94E2-ED6C-8535-45BEA47EC0B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1BB7B66-CCCF-55D9-73FE-7BD238AC8949}"/>
              </a:ext>
            </a:extLst>
          </p:cNvPr>
          <p:cNvSpPr>
            <a:spLocks noGrp="1" noChangeArrowheads="1"/>
          </p:cNvSpPr>
          <p:nvPr>
            <p:ph type="sldNum" sz="quarter" idx="5"/>
          </p:nvPr>
        </p:nvSpPr>
        <p:spPr>
          <a:ln/>
        </p:spPr>
        <p:txBody>
          <a:bodyPr/>
          <a:lstStyle/>
          <a:p>
            <a:fld id="{FDBB6443-A22C-4DF2-A289-056C8B0BD003}" type="slidenum">
              <a:rPr lang="en-AU" altLang="en-US"/>
              <a:pPr/>
              <a:t>13</a:t>
            </a:fld>
            <a:endParaRPr lang="en-AU" altLang="en-US"/>
          </a:p>
        </p:txBody>
      </p:sp>
      <p:sp>
        <p:nvSpPr>
          <p:cNvPr id="212994" name="Rectangle 2">
            <a:extLst>
              <a:ext uri="{FF2B5EF4-FFF2-40B4-BE49-F238E27FC236}">
                <a16:creationId xmlns:a16="http://schemas.microsoft.com/office/drawing/2014/main" id="{55A12826-CB67-A7E3-4AE5-B928FBBCCE5D}"/>
              </a:ext>
            </a:extLst>
          </p:cNvPr>
          <p:cNvSpPr>
            <a:spLocks noChangeArrowheads="1" noTextEdit="1"/>
          </p:cNvSpPr>
          <p:nvPr>
            <p:ph type="sldImg"/>
          </p:nvPr>
        </p:nvSpPr>
        <p:spPr>
          <a:ln/>
        </p:spPr>
      </p:sp>
      <p:sp>
        <p:nvSpPr>
          <p:cNvPr id="212995" name="Rectangle 3">
            <a:extLst>
              <a:ext uri="{FF2B5EF4-FFF2-40B4-BE49-F238E27FC236}">
                <a16:creationId xmlns:a16="http://schemas.microsoft.com/office/drawing/2014/main" id="{12B15BF2-4953-1FC8-0686-8C5F57738C2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8A8E839-B6E0-8512-1C90-E2D69941ABAC}"/>
              </a:ext>
            </a:extLst>
          </p:cNvPr>
          <p:cNvSpPr>
            <a:spLocks noGrp="1" noChangeArrowheads="1"/>
          </p:cNvSpPr>
          <p:nvPr>
            <p:ph type="sldNum" sz="quarter" idx="5"/>
          </p:nvPr>
        </p:nvSpPr>
        <p:spPr>
          <a:ln/>
        </p:spPr>
        <p:txBody>
          <a:bodyPr/>
          <a:lstStyle/>
          <a:p>
            <a:fld id="{0049E150-E842-417A-B62B-B616A38CF991}" type="slidenum">
              <a:rPr lang="en-AU" altLang="en-US"/>
              <a:pPr/>
              <a:t>14</a:t>
            </a:fld>
            <a:endParaRPr lang="en-AU" altLang="en-US"/>
          </a:p>
        </p:txBody>
      </p:sp>
      <p:sp>
        <p:nvSpPr>
          <p:cNvPr id="215042" name="Rectangle 2">
            <a:extLst>
              <a:ext uri="{FF2B5EF4-FFF2-40B4-BE49-F238E27FC236}">
                <a16:creationId xmlns:a16="http://schemas.microsoft.com/office/drawing/2014/main" id="{65B1669E-A588-4AA2-A0AC-67FDACA410B5}"/>
              </a:ext>
            </a:extLst>
          </p:cNvPr>
          <p:cNvSpPr>
            <a:spLocks noChangeArrowheads="1" noTextEdit="1"/>
          </p:cNvSpPr>
          <p:nvPr>
            <p:ph type="sldImg"/>
          </p:nvPr>
        </p:nvSpPr>
        <p:spPr>
          <a:ln/>
        </p:spPr>
      </p:sp>
      <p:sp>
        <p:nvSpPr>
          <p:cNvPr id="215043" name="Rectangle 3">
            <a:extLst>
              <a:ext uri="{FF2B5EF4-FFF2-40B4-BE49-F238E27FC236}">
                <a16:creationId xmlns:a16="http://schemas.microsoft.com/office/drawing/2014/main" id="{C2BFC3A0-323C-A3E4-1073-A2757D3EDDE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1E22B3B-DCF0-890D-07E5-6F8F7066333B}"/>
              </a:ext>
            </a:extLst>
          </p:cNvPr>
          <p:cNvSpPr>
            <a:spLocks noGrp="1" noChangeArrowheads="1"/>
          </p:cNvSpPr>
          <p:nvPr>
            <p:ph type="sldNum" sz="quarter" idx="5"/>
          </p:nvPr>
        </p:nvSpPr>
        <p:spPr>
          <a:ln/>
        </p:spPr>
        <p:txBody>
          <a:bodyPr/>
          <a:lstStyle/>
          <a:p>
            <a:fld id="{79DE0360-2A5E-4E89-822C-4EF3856DE9E1}" type="slidenum">
              <a:rPr lang="en-AU" altLang="en-US"/>
              <a:pPr/>
              <a:t>15</a:t>
            </a:fld>
            <a:endParaRPr lang="en-AU" altLang="en-US"/>
          </a:p>
        </p:txBody>
      </p:sp>
      <p:sp>
        <p:nvSpPr>
          <p:cNvPr id="217090" name="Rectangle 2">
            <a:extLst>
              <a:ext uri="{FF2B5EF4-FFF2-40B4-BE49-F238E27FC236}">
                <a16:creationId xmlns:a16="http://schemas.microsoft.com/office/drawing/2014/main" id="{89025F98-1E74-1258-9DD7-9B10B4A14DF8}"/>
              </a:ext>
            </a:extLst>
          </p:cNvPr>
          <p:cNvSpPr>
            <a:spLocks noChangeArrowheads="1" noTextEdit="1"/>
          </p:cNvSpPr>
          <p:nvPr>
            <p:ph type="sldImg"/>
          </p:nvPr>
        </p:nvSpPr>
        <p:spPr>
          <a:ln/>
        </p:spPr>
      </p:sp>
      <p:sp>
        <p:nvSpPr>
          <p:cNvPr id="217091" name="Rectangle 3">
            <a:extLst>
              <a:ext uri="{FF2B5EF4-FFF2-40B4-BE49-F238E27FC236}">
                <a16:creationId xmlns:a16="http://schemas.microsoft.com/office/drawing/2014/main" id="{5EB16FE1-8069-6029-E39F-4074773DEF9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8C10117-873F-2458-FDAA-F8AE43CCC304}"/>
              </a:ext>
            </a:extLst>
          </p:cNvPr>
          <p:cNvSpPr>
            <a:spLocks noGrp="1" noChangeArrowheads="1"/>
          </p:cNvSpPr>
          <p:nvPr>
            <p:ph type="sldNum" sz="quarter" idx="5"/>
          </p:nvPr>
        </p:nvSpPr>
        <p:spPr>
          <a:ln/>
        </p:spPr>
        <p:txBody>
          <a:bodyPr/>
          <a:lstStyle/>
          <a:p>
            <a:fld id="{8B2BC3E6-4987-4320-9F16-7B53C6C3A8CE}" type="slidenum">
              <a:rPr lang="en-AU" altLang="en-US"/>
              <a:pPr/>
              <a:t>16</a:t>
            </a:fld>
            <a:endParaRPr lang="en-AU" altLang="en-US"/>
          </a:p>
        </p:txBody>
      </p:sp>
      <p:sp>
        <p:nvSpPr>
          <p:cNvPr id="219138" name="Rectangle 2">
            <a:extLst>
              <a:ext uri="{FF2B5EF4-FFF2-40B4-BE49-F238E27FC236}">
                <a16:creationId xmlns:a16="http://schemas.microsoft.com/office/drawing/2014/main" id="{E99745D2-2697-96CC-EC45-39A2B02464C2}"/>
              </a:ext>
            </a:extLst>
          </p:cNvPr>
          <p:cNvSpPr>
            <a:spLocks noChangeArrowheads="1" noTextEdit="1"/>
          </p:cNvSpPr>
          <p:nvPr>
            <p:ph type="sldImg"/>
          </p:nvPr>
        </p:nvSpPr>
        <p:spPr>
          <a:ln/>
        </p:spPr>
      </p:sp>
      <p:sp>
        <p:nvSpPr>
          <p:cNvPr id="219139" name="Rectangle 3">
            <a:extLst>
              <a:ext uri="{FF2B5EF4-FFF2-40B4-BE49-F238E27FC236}">
                <a16:creationId xmlns:a16="http://schemas.microsoft.com/office/drawing/2014/main" id="{CCBA21B1-75B0-E3FB-E911-C20131A9A6C7}"/>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E5BD5CE-76B6-19FC-F01F-9BB74E121661}"/>
              </a:ext>
            </a:extLst>
          </p:cNvPr>
          <p:cNvSpPr>
            <a:spLocks noGrp="1" noChangeArrowheads="1"/>
          </p:cNvSpPr>
          <p:nvPr>
            <p:ph type="sldNum" sz="quarter" idx="5"/>
          </p:nvPr>
        </p:nvSpPr>
        <p:spPr>
          <a:ln/>
        </p:spPr>
        <p:txBody>
          <a:bodyPr/>
          <a:lstStyle/>
          <a:p>
            <a:fld id="{3510DC7B-E69A-4022-A79C-A32F6E9B1475}" type="slidenum">
              <a:rPr lang="en-AU" altLang="en-US"/>
              <a:pPr/>
              <a:t>17</a:t>
            </a:fld>
            <a:endParaRPr lang="en-AU" altLang="en-US"/>
          </a:p>
        </p:txBody>
      </p:sp>
      <p:sp>
        <p:nvSpPr>
          <p:cNvPr id="221186" name="Rectangle 2">
            <a:extLst>
              <a:ext uri="{FF2B5EF4-FFF2-40B4-BE49-F238E27FC236}">
                <a16:creationId xmlns:a16="http://schemas.microsoft.com/office/drawing/2014/main" id="{DBB08554-0259-DBC1-1EB7-F44B277FCE24}"/>
              </a:ext>
            </a:extLst>
          </p:cNvPr>
          <p:cNvSpPr>
            <a:spLocks noChangeArrowheads="1" noTextEdit="1"/>
          </p:cNvSpPr>
          <p:nvPr>
            <p:ph type="sldImg"/>
          </p:nvPr>
        </p:nvSpPr>
        <p:spPr>
          <a:ln/>
        </p:spPr>
      </p:sp>
      <p:sp>
        <p:nvSpPr>
          <p:cNvPr id="221187" name="Rectangle 3">
            <a:extLst>
              <a:ext uri="{FF2B5EF4-FFF2-40B4-BE49-F238E27FC236}">
                <a16:creationId xmlns:a16="http://schemas.microsoft.com/office/drawing/2014/main" id="{F55F0C80-3B9C-9AD5-4839-1FFEB74DC6C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8E940E9-F2A1-91B5-7B9F-1BF13E5DD966}"/>
              </a:ext>
            </a:extLst>
          </p:cNvPr>
          <p:cNvSpPr>
            <a:spLocks noGrp="1" noChangeArrowheads="1"/>
          </p:cNvSpPr>
          <p:nvPr>
            <p:ph type="sldNum" sz="quarter" idx="5"/>
          </p:nvPr>
        </p:nvSpPr>
        <p:spPr>
          <a:ln/>
        </p:spPr>
        <p:txBody>
          <a:bodyPr/>
          <a:lstStyle/>
          <a:p>
            <a:fld id="{0253ADD4-8797-4AC1-8533-53E0BB0F06C3}" type="slidenum">
              <a:rPr lang="en-AU" altLang="en-US"/>
              <a:pPr/>
              <a:t>18</a:t>
            </a:fld>
            <a:endParaRPr lang="en-AU" altLang="en-US"/>
          </a:p>
        </p:txBody>
      </p:sp>
      <p:sp>
        <p:nvSpPr>
          <p:cNvPr id="223234" name="Rectangle 2">
            <a:extLst>
              <a:ext uri="{FF2B5EF4-FFF2-40B4-BE49-F238E27FC236}">
                <a16:creationId xmlns:a16="http://schemas.microsoft.com/office/drawing/2014/main" id="{002F5E36-A847-E012-14E3-0BE9CBE958F5}"/>
              </a:ext>
            </a:extLst>
          </p:cNvPr>
          <p:cNvSpPr>
            <a:spLocks noChangeArrowheads="1" noTextEdit="1"/>
          </p:cNvSpPr>
          <p:nvPr>
            <p:ph type="sldImg"/>
          </p:nvPr>
        </p:nvSpPr>
        <p:spPr>
          <a:ln/>
        </p:spPr>
      </p:sp>
      <p:sp>
        <p:nvSpPr>
          <p:cNvPr id="223235" name="Rectangle 3">
            <a:extLst>
              <a:ext uri="{FF2B5EF4-FFF2-40B4-BE49-F238E27FC236}">
                <a16:creationId xmlns:a16="http://schemas.microsoft.com/office/drawing/2014/main" id="{7B7510F6-8184-CF35-395F-63A5769E52CB}"/>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6CDDC55-542B-04D2-32DA-569050F72FFB}"/>
              </a:ext>
            </a:extLst>
          </p:cNvPr>
          <p:cNvSpPr>
            <a:spLocks noGrp="1" noChangeArrowheads="1"/>
          </p:cNvSpPr>
          <p:nvPr>
            <p:ph type="sldNum" sz="quarter" idx="5"/>
          </p:nvPr>
        </p:nvSpPr>
        <p:spPr>
          <a:ln/>
        </p:spPr>
        <p:txBody>
          <a:bodyPr/>
          <a:lstStyle/>
          <a:p>
            <a:fld id="{CA9D8FEA-AC42-4FA8-8B06-590F9F6BA27A}" type="slidenum">
              <a:rPr lang="en-AU" altLang="en-US"/>
              <a:pPr/>
              <a:t>19</a:t>
            </a:fld>
            <a:endParaRPr lang="en-AU" altLang="en-US"/>
          </a:p>
        </p:txBody>
      </p:sp>
      <p:sp>
        <p:nvSpPr>
          <p:cNvPr id="225282" name="Rectangle 2">
            <a:extLst>
              <a:ext uri="{FF2B5EF4-FFF2-40B4-BE49-F238E27FC236}">
                <a16:creationId xmlns:a16="http://schemas.microsoft.com/office/drawing/2014/main" id="{0E120449-8913-CC96-9DDA-506565D39989}"/>
              </a:ext>
            </a:extLst>
          </p:cNvPr>
          <p:cNvSpPr>
            <a:spLocks noChangeArrowheads="1" noTextEdit="1"/>
          </p:cNvSpPr>
          <p:nvPr>
            <p:ph type="sldImg"/>
          </p:nvPr>
        </p:nvSpPr>
        <p:spPr>
          <a:ln/>
        </p:spPr>
      </p:sp>
      <p:sp>
        <p:nvSpPr>
          <p:cNvPr id="225283" name="Rectangle 3">
            <a:extLst>
              <a:ext uri="{FF2B5EF4-FFF2-40B4-BE49-F238E27FC236}">
                <a16:creationId xmlns:a16="http://schemas.microsoft.com/office/drawing/2014/main" id="{EC1C97FB-0810-DC87-73AB-74C1B2F215C1}"/>
              </a:ext>
            </a:extLst>
          </p:cNvPr>
          <p:cNvSpPr>
            <a:spLocks noGrp="1" noChangeArrowheads="1"/>
          </p:cNvSpPr>
          <p:nvPr>
            <p:ph type="body" idx="1"/>
          </p:nvPr>
        </p:nvSpPr>
        <p:spPr>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E9B3549-70BC-1211-CB84-D108F94899B5}"/>
              </a:ext>
            </a:extLst>
          </p:cNvPr>
          <p:cNvSpPr>
            <a:spLocks noGrp="1" noChangeArrowheads="1"/>
          </p:cNvSpPr>
          <p:nvPr>
            <p:ph type="sldNum" sz="quarter" idx="5"/>
          </p:nvPr>
        </p:nvSpPr>
        <p:spPr>
          <a:ln/>
        </p:spPr>
        <p:txBody>
          <a:bodyPr/>
          <a:lstStyle/>
          <a:p>
            <a:fld id="{33C5292D-1C8B-4F65-AC8D-5079BE913777}" type="slidenum">
              <a:rPr lang="en-AU" altLang="en-US"/>
              <a:pPr/>
              <a:t>20</a:t>
            </a:fld>
            <a:endParaRPr lang="en-AU" altLang="en-US"/>
          </a:p>
        </p:txBody>
      </p:sp>
      <p:sp>
        <p:nvSpPr>
          <p:cNvPr id="229378" name="Rectangle 2">
            <a:extLst>
              <a:ext uri="{FF2B5EF4-FFF2-40B4-BE49-F238E27FC236}">
                <a16:creationId xmlns:a16="http://schemas.microsoft.com/office/drawing/2014/main" id="{E23B87D5-03A5-ECA9-1F0A-FC67207DFD6B}"/>
              </a:ext>
            </a:extLst>
          </p:cNvPr>
          <p:cNvSpPr>
            <a:spLocks noChangeArrowheads="1" noTextEdit="1"/>
          </p:cNvSpPr>
          <p:nvPr>
            <p:ph type="sldImg"/>
          </p:nvPr>
        </p:nvSpPr>
        <p:spPr>
          <a:ln/>
        </p:spPr>
      </p:sp>
      <p:sp>
        <p:nvSpPr>
          <p:cNvPr id="229379" name="Rectangle 3">
            <a:extLst>
              <a:ext uri="{FF2B5EF4-FFF2-40B4-BE49-F238E27FC236}">
                <a16:creationId xmlns:a16="http://schemas.microsoft.com/office/drawing/2014/main" id="{43BE2549-2019-E997-E537-A488B34C0A5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088A716-945F-C9F0-987C-80279B67C9B2}"/>
              </a:ext>
            </a:extLst>
          </p:cNvPr>
          <p:cNvSpPr>
            <a:spLocks noGrp="1" noChangeArrowheads="1"/>
          </p:cNvSpPr>
          <p:nvPr>
            <p:ph type="sldNum" sz="quarter" idx="5"/>
          </p:nvPr>
        </p:nvSpPr>
        <p:spPr>
          <a:ln/>
        </p:spPr>
        <p:txBody>
          <a:bodyPr/>
          <a:lstStyle/>
          <a:p>
            <a:fld id="{F77CACBA-5F8D-4E8A-AA01-491369E7539C}" type="slidenum">
              <a:rPr lang="en-AU" altLang="en-US"/>
              <a:pPr/>
              <a:t>21</a:t>
            </a:fld>
            <a:endParaRPr lang="en-AU" altLang="en-US"/>
          </a:p>
        </p:txBody>
      </p:sp>
      <p:sp>
        <p:nvSpPr>
          <p:cNvPr id="227330" name="Rectangle 2">
            <a:extLst>
              <a:ext uri="{FF2B5EF4-FFF2-40B4-BE49-F238E27FC236}">
                <a16:creationId xmlns:a16="http://schemas.microsoft.com/office/drawing/2014/main" id="{846F99F5-4C14-41A0-F4EF-37AAFBC669AC}"/>
              </a:ext>
            </a:extLst>
          </p:cNvPr>
          <p:cNvSpPr>
            <a:spLocks noChangeArrowheads="1" noTextEdit="1"/>
          </p:cNvSpPr>
          <p:nvPr>
            <p:ph type="sldImg"/>
          </p:nvPr>
        </p:nvSpPr>
        <p:spPr>
          <a:ln/>
        </p:spPr>
      </p:sp>
      <p:sp>
        <p:nvSpPr>
          <p:cNvPr id="227331" name="Rectangle 3">
            <a:extLst>
              <a:ext uri="{FF2B5EF4-FFF2-40B4-BE49-F238E27FC236}">
                <a16:creationId xmlns:a16="http://schemas.microsoft.com/office/drawing/2014/main" id="{DF06F33A-1293-DEB2-8A31-8049C877581D}"/>
              </a:ext>
            </a:extLst>
          </p:cNvPr>
          <p:cNvSpPr>
            <a:spLocks noGrp="1" noChangeArrowheads="1"/>
          </p:cNvSpPr>
          <p:nvPr>
            <p:ph type="body" idx="1"/>
          </p:nvPr>
        </p:nvSpPr>
        <p:spPr>
          <a:xfrm>
            <a:off x="685800" y="4343400"/>
            <a:ext cx="5486400" cy="4114800"/>
          </a:xfrm>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62E228E-12D7-804C-1FBF-674AD31374F2}"/>
              </a:ext>
            </a:extLst>
          </p:cNvPr>
          <p:cNvSpPr>
            <a:spLocks noGrp="1" noChangeArrowheads="1"/>
          </p:cNvSpPr>
          <p:nvPr>
            <p:ph type="sldNum" sz="quarter" idx="5"/>
          </p:nvPr>
        </p:nvSpPr>
        <p:spPr>
          <a:ln/>
        </p:spPr>
        <p:txBody>
          <a:bodyPr/>
          <a:lstStyle/>
          <a:p>
            <a:fld id="{E9433C41-8ED8-4E0E-9D1F-931B9FC8A6BA}" type="slidenum">
              <a:rPr lang="en-AU" altLang="en-US"/>
              <a:pPr/>
              <a:t>22</a:t>
            </a:fld>
            <a:endParaRPr lang="en-AU" altLang="en-US"/>
          </a:p>
        </p:txBody>
      </p:sp>
      <p:sp>
        <p:nvSpPr>
          <p:cNvPr id="235522" name="Rectangle 2">
            <a:extLst>
              <a:ext uri="{FF2B5EF4-FFF2-40B4-BE49-F238E27FC236}">
                <a16:creationId xmlns:a16="http://schemas.microsoft.com/office/drawing/2014/main" id="{D9D6B8E6-16DC-A00E-6197-B7487CB00F7D}"/>
              </a:ext>
            </a:extLst>
          </p:cNvPr>
          <p:cNvSpPr>
            <a:spLocks noChangeArrowheads="1" noTextEdit="1"/>
          </p:cNvSpPr>
          <p:nvPr>
            <p:ph type="sldImg"/>
          </p:nvPr>
        </p:nvSpPr>
        <p:spPr>
          <a:ln/>
        </p:spPr>
      </p:sp>
      <p:sp>
        <p:nvSpPr>
          <p:cNvPr id="235523" name="Rectangle 3">
            <a:extLst>
              <a:ext uri="{FF2B5EF4-FFF2-40B4-BE49-F238E27FC236}">
                <a16:creationId xmlns:a16="http://schemas.microsoft.com/office/drawing/2014/main" id="{B670D902-E999-A876-EB30-03E6B511BCC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buFont typeface="Arial" panose="020B0604020202020204" pitchFamily="34" charset="0"/>
              <a:buNone/>
            </a:pPr>
            <a:r>
              <a:rPr lang="en-US" altLang="en-US" dirty="0"/>
              <a:t>Creating a methodical problem-solving plan is often difficult for students. This section of the module presents several different strategies students may practice in the module activities.</a:t>
            </a:r>
          </a:p>
        </p:txBody>
      </p:sp>
      <p:sp>
        <p:nvSpPr>
          <p:cNvPr id="41988"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3AC5EFCF-6AAF-46D3-A397-D0766E0C1D0E}" type="slidenum">
              <a:rPr lang="en-US" altLang="en-US"/>
              <a:t>27</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“Draw a diagram” example: Five houses on the block. one is blue, one is green, two are red, and one is yellow. Both red houses are to the left of the green house; the blue house is between two red houses, and the yellow house is the first house on the block. What is the order of the houses on the block? A sketch will quickly reveal the correct pattern.</a:t>
            </a:r>
          </a:p>
        </p:txBody>
      </p:sp>
      <p:sp>
        <p:nvSpPr>
          <p:cNvPr id="43012"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35CAFEC9-2229-49AA-AF3D-7198A3E51EDC}" type="slidenum">
              <a:rPr lang="en-US" altLang="en-US"/>
              <a:t>28</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“Make a list” example: Four colored tiles: Red, Yellow, Blue, and Green are to be mounted side-by-side for a store display. How many possible color sequences are there? Simply listing the possible sequences in an orderly fashion will yield the answer without the need for a clever math formula and calculation.</a:t>
            </a:r>
          </a:p>
          <a:p>
            <a:pPr eaLnBrk="1" hangingPunct="1">
              <a:spcBef>
                <a:spcPct val="0"/>
              </a:spcBef>
            </a:pPr>
            <a:r>
              <a:rPr lang="en-US" altLang="en-US"/>
              <a:t>On the other hand, this is an example where the power of math can be helpful. This is an example application of n! (that is, n factorial). When you have n different items, there are n! possible arrangements, if the order is significant (that is, AB is different from BA). So, for our four colors, there are 4! = 4•3•2•1 = 24 possible ways to arrange the tiles, as can be verified by listing and counting the possible arrangements: RYGB, RYBG, RGYB, RGBY, and so forth.</a:t>
            </a:r>
          </a:p>
        </p:txBody>
      </p:sp>
      <p:sp>
        <p:nvSpPr>
          <p:cNvPr id="44036"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8BC3AA11-F636-4F93-8F37-507E2C34DF43}" type="slidenum">
              <a:rPr lang="en-US" altLang="en-US"/>
              <a:t>29</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“Trial and error” example: One could solve an algebraic expression (hard) or just try several sets of five consecutive values with a calculator, notice a trend, and eventually close in on the answer (14•15•16•17•18=1,028,160).</a:t>
            </a:r>
          </a:p>
          <a:p>
            <a:pPr eaLnBrk="1" hangingPunct="1">
              <a:spcBef>
                <a:spcPct val="0"/>
              </a:spcBef>
            </a:pPr>
            <a:r>
              <a:rPr lang="en-US" altLang="en-US"/>
              <a:t>Another example: A radio station’s high-low jackpot; callers guess the jackpot value and are told they’re high or low. Keeping track of the results will eventually yield the correct answer. Often “guess and check” is a perfectly legitimate problem-solving technique.</a:t>
            </a:r>
          </a:p>
          <a:p>
            <a:pPr eaLnBrk="1" hangingPunct="1">
              <a:spcBef>
                <a:spcPct val="0"/>
              </a:spcBef>
            </a:pPr>
            <a:r>
              <a:rPr lang="en-US" altLang="en-US"/>
              <a:t>Many professional trade workers apply this technique. For example, a carpenter may start with an approximate length of lumber that is close to the desired amount, repeatedly check the result and trim away a little more, being careful not to trim away too much, until the result is satisfactory.</a:t>
            </a:r>
          </a:p>
          <a:p>
            <a:pPr eaLnBrk="1" hangingPunct="1">
              <a:spcBef>
                <a:spcPct val="0"/>
              </a:spcBef>
              <a:buFont typeface="Arial" panose="020B0604020202020204" pitchFamily="34" charset="0"/>
              <a:buNone/>
            </a:pPr>
            <a:endParaRPr lang="en-US" altLang="en-US"/>
          </a:p>
        </p:txBody>
      </p:sp>
      <p:sp>
        <p:nvSpPr>
          <p:cNvPr id="45060"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C8F57953-E870-45D8-BCCF-58831D79C744}" type="slidenum">
              <a:rPr lang="en-US" altLang="en-US"/>
              <a:t>30</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“Divide and conquer” example: Ordering tiles for a countertop with a complex geometry is best solved by breaking the complex geometry down into manageable regions. Using the example on screen, identify rectangular regions, then subtract the area of the rectangular and circular regions. Notice that a diagram plays an important role here, too.</a:t>
            </a:r>
          </a:p>
        </p:txBody>
      </p:sp>
      <p:sp>
        <p:nvSpPr>
          <p:cNvPr id="46084"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61572572-215F-4CE1-B1E6-42061E077D60}" type="slidenum">
              <a:rPr lang="en-US" altLang="en-US"/>
              <a:t>31</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“Look for a pattern” example: We could make a table of all 1000 lockers, but if we just look at the first few lockers (for example make a list of the first 25 lockers) it will become evident that the locker numbers that will remain open are perfect squares (1, 4, 9, 25, 49, etc.). Thus there is no need to actually diagram all 1000 lockers. The answer is that the locker numbers that are perfect squares will be open after all 1000 students have taken their pass at open/closing the lockers.</a:t>
            </a:r>
          </a:p>
          <a:p>
            <a:pPr eaLnBrk="1" hangingPunct="1">
              <a:spcBef>
                <a:spcPct val="0"/>
              </a:spcBef>
            </a:pPr>
            <a:r>
              <a:rPr lang="en-US" altLang="en-US"/>
              <a:t>The Fibonacci series that occurs amazingly often in nature seems quite bizarre and unpredictable, until one detects the pattern.</a:t>
            </a:r>
          </a:p>
          <a:p>
            <a:pPr eaLnBrk="1" hangingPunct="1">
              <a:spcBef>
                <a:spcPct val="0"/>
              </a:spcBef>
            </a:pPr>
            <a:endParaRPr lang="en-US" altLang="en-US"/>
          </a:p>
        </p:txBody>
      </p:sp>
      <p:sp>
        <p:nvSpPr>
          <p:cNvPr id="47108"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85640835-EDE5-40A8-AB31-960E29E21332}" type="slidenum">
              <a:rPr lang="en-US" altLang="en-US"/>
              <a:t>32</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“Working backward” example: Rather than developing a formula to calculate the previous month’s balance, we can start with the current balance and </a:t>
            </a:r>
            <a:r>
              <a:rPr lang="en-US" altLang="en-US" b="1" i="1"/>
              <a:t>reverse the actions </a:t>
            </a:r>
            <a:r>
              <a:rPr lang="en-US" altLang="en-US"/>
              <a:t>throughout the month. So, reversing the checks means adding (rather than subtracting) those amounts. Reversing the deposits means subtracting (rather than adding) those amounts). Thus, $493.18 + $17.73 + $88.10 – $193.22 – $0.26 = $405.53, and so the previous month’s statement balance was $405.53.</a:t>
            </a:r>
          </a:p>
          <a:p>
            <a:pPr eaLnBrk="1" hangingPunct="1">
              <a:spcBef>
                <a:spcPct val="0"/>
              </a:spcBef>
            </a:pPr>
            <a:r>
              <a:rPr lang="en-US" altLang="en-US"/>
              <a:t>“Working backward” might be the best strategy when we pause to consider the problem, rather than jumping right into the typical approach. A maze is a good example. Few people consider starting at the Finish and working backwards to reach the Start. Another example comes from the childhood puzzle showing three fishermen with tangled fishing lines winding all over the page, one of which is connected to a big fish in the opposite corner. To answer the question “Which fisherman will catch the fish?” the best strategy is to start at the fish and follow the line back to the winning fisherman--</a:t>
            </a:r>
            <a:r>
              <a:rPr lang="en-US" altLang="en-US" i="1"/>
              <a:t>working backward.</a:t>
            </a:r>
          </a:p>
        </p:txBody>
      </p:sp>
      <p:sp>
        <p:nvSpPr>
          <p:cNvPr id="48132"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DF0EE153-BA17-4F91-BA8D-C46ABA22E2CB}" type="slidenum">
              <a:rPr lang="en-US" altLang="en-US"/>
              <a:t>33</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en-US" altLang="en-US"/>
          </a:p>
        </p:txBody>
      </p:sp>
      <p:sp>
        <p:nvSpPr>
          <p:cNvPr id="49156"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44348A0E-F63C-426E-80A3-E4B78D9C0D39}" type="slidenum">
              <a:rPr lang="en-US" altLang="en-US"/>
              <a:t>34</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Impact changeability tools help teams prioritize problems to address based on the degree of impact the process has on the whole system.</a:t>
            </a:r>
          </a:p>
          <a:p>
            <a:pPr eaLnBrk="1" hangingPunct="1">
              <a:spcBef>
                <a:spcPct val="0"/>
              </a:spcBef>
            </a:pPr>
            <a:r>
              <a:rPr lang="en-US" altLang="en-US"/>
              <a:t>A force-field analysis is essentially a more complex pros/cons or risk/benefit analysis.</a:t>
            </a:r>
          </a:p>
          <a:p>
            <a:pPr eaLnBrk="1" hangingPunct="1">
              <a:spcBef>
                <a:spcPct val="0"/>
              </a:spcBef>
            </a:pPr>
            <a:r>
              <a:rPr lang="en-US" altLang="en-US"/>
              <a:t>A flow chart is a start-to-finish graphic representation of tasks within a whole process. </a:t>
            </a:r>
          </a:p>
        </p:txBody>
      </p:sp>
      <p:sp>
        <p:nvSpPr>
          <p:cNvPr id="50180"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ACC752A5-F094-4909-8AC0-846C39CE6D0D}" type="slidenum">
              <a:rPr lang="en-US" altLang="en-US"/>
              <a:t>35</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Asking “why” repeatedly helps determine a chain of events leading to a problem.</a:t>
            </a:r>
          </a:p>
        </p:txBody>
      </p:sp>
      <p:sp>
        <p:nvSpPr>
          <p:cNvPr id="51204"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A299A4AC-82A9-484B-A0CD-E04A0EBB49D2}" type="slidenum">
              <a:rPr lang="en-US" altLang="en-US"/>
              <a:t>36</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2228"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EF261E1C-3BE6-4C50-9361-90C7C374A1A7}" type="slidenum">
              <a:rPr lang="en-US" altLang="en-US"/>
              <a:t>37</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r>
              <a:rPr lang="en-US" altLang="en-US"/>
              <a:t>Gantt charts illustrate the start and finish dates of the many steps and milestones of a project. There are many varieties of Gantt charts, some using shapes, colors, and symbols to communicate different aspects of project progress. They all have in common the concept of precedence and dependency of multiple subtasks. Usually (but not always) progress correlates with the underlying timeline. The task flow sometimes is separated from the time/schedule flow.</a:t>
            </a:r>
          </a:p>
          <a:p>
            <a:r>
              <a:rPr lang="en-US" altLang="en-US"/>
              <a:t>Gantt charts were invented by Henry Gantt around 1910, and were considered revolutionary at the time. Today, they are common in business and project planning and presentations.</a:t>
            </a:r>
          </a:p>
        </p:txBody>
      </p:sp>
      <p:sp>
        <p:nvSpPr>
          <p:cNvPr id="53252"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2995BAEB-10DE-48E5-8E78-9A690CE1C92F}" type="slidenum">
              <a:rPr lang="en-US" altLang="en-US"/>
              <a:t>38</a:t>
            </a:fld>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An action plan clearly outlines Who will do What; Where; When; Why; and How.</a:t>
            </a:r>
          </a:p>
        </p:txBody>
      </p:sp>
      <p:sp>
        <p:nvSpPr>
          <p:cNvPr id="54276"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CC2901DF-758B-4135-BFB5-4662B7FD1F4B}" type="slidenum">
              <a:rPr lang="en-US" altLang="en-US"/>
              <a:t>40</a:t>
            </a:fld>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5300"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9404D88C-3CAB-4AE2-9DAD-E2BD42B785F1}" type="slidenum">
              <a:rPr lang="en-US" altLang="en-US"/>
              <a:t>41</a:t>
            </a:fld>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en-US" altLang="en-US"/>
              <a:t>Ongoing  processes (typically factory production and assembly lines) can be monitored by workers who periodically take sample measurements that are chosen as indicators of the health of the production process. While much can be analyzed in such measurements, quality control practice is to focus on two major statistics: the average (x-bar) and the range (R). The average and range of a small number of measurements (typically 4-5) are relatively easy to calculate, record, and chart, and provide good early indicators of unwanted changes in calibration and variation of the process, preventing (hopefully) greater problems down the road.</a:t>
            </a:r>
          </a:p>
        </p:txBody>
      </p:sp>
      <p:sp>
        <p:nvSpPr>
          <p:cNvPr id="56324" name="Slide Number Placeholder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MS PGothic" panose="020B0600070205080204" pitchFamily="-97" charset="-128"/>
              </a:defRPr>
            </a:lvl1pPr>
            <a:lvl2pPr marL="742950" indent="-285750" eaLnBrk="0" hangingPunct="0">
              <a:defRPr>
                <a:solidFill>
                  <a:schemeClr val="tx1"/>
                </a:solidFill>
                <a:latin typeface="Arial" panose="020B0604020202020204" pitchFamily="34" charset="0"/>
                <a:ea typeface="MS PGothic" panose="020B0600070205080204" pitchFamily="-97" charset="-128"/>
              </a:defRPr>
            </a:lvl2pPr>
            <a:lvl3pPr marL="1143000" indent="-228600" eaLnBrk="0" hangingPunct="0">
              <a:defRPr>
                <a:solidFill>
                  <a:schemeClr val="tx1"/>
                </a:solidFill>
                <a:latin typeface="Arial" panose="020B0604020202020204" pitchFamily="34" charset="0"/>
                <a:ea typeface="MS PGothic" panose="020B0600070205080204" pitchFamily="-97" charset="-128"/>
              </a:defRPr>
            </a:lvl3pPr>
            <a:lvl4pPr marL="1600200" indent="-228600" eaLnBrk="0" hangingPunct="0">
              <a:defRPr>
                <a:solidFill>
                  <a:schemeClr val="tx1"/>
                </a:solidFill>
                <a:latin typeface="Arial" panose="020B0604020202020204" pitchFamily="34" charset="0"/>
                <a:ea typeface="MS PGothic" panose="020B0600070205080204" pitchFamily="-97" charset="-128"/>
              </a:defRPr>
            </a:lvl4pPr>
            <a:lvl5pPr marL="2057400" indent="-228600" eaLnBrk="0" hangingPunct="0">
              <a:defRPr>
                <a:solidFill>
                  <a:schemeClr val="tx1"/>
                </a:solidFill>
                <a:latin typeface="Arial" panose="020B0604020202020204" pitchFamily="34" charset="0"/>
                <a:ea typeface="MS PGothic" panose="020B0600070205080204" pitchFamily="-97"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eaLnBrk="1" hangingPunct="1"/>
            <a:fld id="{CB1C58BB-1BF5-44C2-8B80-B07B13780C94}" type="slidenum">
              <a:rPr lang="en-US" altLang="en-US"/>
              <a:t>42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
        <p:nvSpPr>
          <p:cNvPr id="2" name="Rektangel 2"/>
          <p:cNvSpPr>
            <a:spLocks noChangeArrowheads="1"/>
          </p:cNvSpPr>
          <p:nvPr/>
        </p:nvSpPr>
        <p:spPr bwMode="auto">
          <a:xfrm>
            <a:off x="0" y="795338"/>
            <a:ext cx="12192000" cy="1230312"/>
          </a:xfrm>
          <a:prstGeom prst="rect">
            <a:avLst/>
          </a:prstGeom>
          <a:gradFill flip="none" rotWithShape="1">
            <a:gsLst>
              <a:gs pos="21000">
                <a:srgbClr val="7DC8DF"/>
              </a:gs>
              <a:gs pos="100000">
                <a:srgbClr val="6699FF"/>
              </a:gs>
            </a:gsLst>
            <a:lin ang="5400000" scaled="1"/>
            <a:tileRect/>
          </a:gradFill>
          <a:ln w="9525">
            <a:noFill/>
            <a:miter lim="800000"/>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ea typeface="MS PGothic" panose="020B0600070205080204" pitchFamily="-97" charset="-128"/>
            </a:endParaRPr>
          </a:p>
        </p:txBody>
      </p:sp>
      <p:pic>
        <p:nvPicPr>
          <p:cNvPr id="4" name="Billede 3" descr="dreamstime_Handsoverlapping.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671051" y="785814"/>
            <a:ext cx="252094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ladsholder til indhold 2"/>
          <p:cNvSpPr>
            <a:spLocks noGrp="1"/>
          </p:cNvSpPr>
          <p:nvPr>
            <p:ph idx="1"/>
          </p:nvPr>
        </p:nvSpPr>
        <p:spPr>
          <a:xfrm>
            <a:off x="609600" y="2100944"/>
            <a:ext cx="11161485" cy="4223656"/>
          </a:xfrm>
          <a:prstGeom prst="rect">
            <a:avLst/>
          </a:prstGeom>
        </p:spPr>
        <p:txBody>
          <a:bodyPr/>
          <a:lstStyle>
            <a:lvl1pPr>
              <a:defRPr baseline="0">
                <a:solidFill>
                  <a:srgbClr val="000000"/>
                </a:solidFill>
                <a:latin typeface="+mn-lt"/>
                <a:cs typeface="Arial" panose="020B0604020202020204"/>
              </a:defRPr>
            </a:lvl1pPr>
            <a:lvl2pPr>
              <a:defRPr>
                <a:solidFill>
                  <a:srgbClr val="000000"/>
                </a:solidFill>
                <a:latin typeface="+mn-lt"/>
                <a:cs typeface="Arial" panose="020B0604020202020204"/>
              </a:defRPr>
            </a:lvl2pPr>
            <a:lvl3pPr>
              <a:defRPr>
                <a:solidFill>
                  <a:srgbClr val="000000"/>
                </a:solidFill>
                <a:latin typeface="+mn-lt"/>
                <a:cs typeface="Arial" panose="020B0604020202020204"/>
              </a:defRPr>
            </a:lvl3pPr>
            <a:lvl4pPr>
              <a:defRPr>
                <a:solidFill>
                  <a:srgbClr val="000000"/>
                </a:solidFill>
                <a:latin typeface="+mn-lt"/>
                <a:cs typeface="Arial" panose="020B0604020202020204"/>
              </a:defRPr>
            </a:lvl4pPr>
            <a:lvl5pPr>
              <a:defRPr>
                <a:solidFill>
                  <a:srgbClr val="000000"/>
                </a:solidFill>
                <a:latin typeface="+mn-lt"/>
                <a:cs typeface="Arial" panose="020B0604020202020204"/>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ladsholder til tekst 2"/>
          <p:cNvSpPr>
            <a:spLocks noGrp="1"/>
          </p:cNvSpPr>
          <p:nvPr>
            <p:ph type="body" idx="13"/>
          </p:nvPr>
        </p:nvSpPr>
        <p:spPr>
          <a:xfrm>
            <a:off x="225113" y="941296"/>
            <a:ext cx="8847168" cy="1056041"/>
          </a:xfrm>
          <a:prstGeom prst="rect">
            <a:avLst/>
          </a:prstGeom>
        </p:spPr>
        <p:txBody>
          <a:bodyPr anchor="b"/>
          <a:lstStyle>
            <a:lvl1pPr marL="0" marR="0" indent="0" algn="l" defTabSz="457200" rtl="0" eaLnBrk="0" fontAlgn="base" latinLnBrk="0" hangingPunct="0">
              <a:lnSpc>
                <a:spcPct val="100000"/>
              </a:lnSpc>
              <a:spcBef>
                <a:spcPct val="20000"/>
              </a:spcBef>
              <a:spcAft>
                <a:spcPct val="0"/>
              </a:spcAft>
              <a:buClrTx/>
              <a:buSzTx/>
              <a:buFont typeface="Arial" panose="020B0604020202020204" pitchFamily="34" charset="0"/>
              <a:buNone/>
              <a:defRPr sz="4000" b="1">
                <a:latin typeface="+mn-lt"/>
                <a:cs typeface="Arial" panose="020B0604020202020204"/>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Pladsholder til dato 3"/>
          <p:cNvSpPr>
            <a:spLocks noGrp="1"/>
          </p:cNvSpPr>
          <p:nvPr>
            <p:ph type="dt" sz="half" idx="14"/>
          </p:nvPr>
        </p:nvSpPr>
        <p:spPr/>
        <p:txBody>
          <a:bodyPr/>
          <a:lstStyle>
            <a:lvl1pPr>
              <a:defRPr>
                <a:solidFill>
                  <a:srgbClr val="000000"/>
                </a:solidFill>
                <a:latin typeface="Arial" panose="020B0604020202020204" pitchFamily="34" charset="0"/>
                <a:cs typeface="MS PGothic" panose="020B0600070205080204" pitchFamily="-97" charset="-128"/>
              </a:defRPr>
            </a:lvl1pPr>
          </a:lstStyle>
          <a:p>
            <a:pPr>
              <a:defRPr/>
            </a:pPr>
            <a:r>
              <a:rPr lang="da-DK"/>
              <a:t>Your footnote</a:t>
            </a:r>
          </a:p>
        </p:txBody>
      </p:sp>
      <p:sp>
        <p:nvSpPr>
          <p:cNvPr id="6" name="Pladsholder til diasnummer 5"/>
          <p:cNvSpPr>
            <a:spLocks noGrp="1"/>
          </p:cNvSpPr>
          <p:nvPr>
            <p:ph type="sldNum" sz="quarter" idx="15"/>
          </p:nvPr>
        </p:nvSpPr>
        <p:spPr/>
        <p:txBody>
          <a:bodyPr/>
          <a:lstStyle>
            <a:lvl1pPr algn="r">
              <a:defRPr sz="1600" smtClean="0">
                <a:solidFill>
                  <a:srgbClr val="ADADAD"/>
                </a:solidFill>
                <a:latin typeface="Arial" panose="020B0604020202020204" pitchFamily="34" charset="0"/>
                <a:ea typeface="MS PGothic" panose="020B0600070205080204" pitchFamily="-97" charset="-128"/>
              </a:defRPr>
            </a:lvl1pPr>
          </a:lstStyle>
          <a:p>
            <a:fld id="{BD6E0475-6CFD-4C80-9813-DFB9AEFE761E}" type="slidenum">
              <a:rPr lang="da-DK" altLang="en-US"/>
              <a:t>‹#›</a:t>
            </a:fld>
            <a:endParaRPr lang="da-DK"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svg"/><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344795" y="163830"/>
            <a:ext cx="6847205" cy="643763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41973" y="4956429"/>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p:cNvSpPr txBox="1"/>
          <p:nvPr/>
        </p:nvSpPr>
        <p:spPr>
          <a:xfrm>
            <a:off x="148590" y="1379622"/>
            <a:ext cx="5042682" cy="3477875"/>
          </a:xfrm>
          <a:prstGeom prst="rect">
            <a:avLst/>
          </a:prstGeom>
          <a:noFill/>
        </p:spPr>
        <p:txBody>
          <a:bodyPr wrap="square" rtlCol="0">
            <a:spAutoFit/>
          </a:bodyPr>
          <a:lstStyle/>
          <a:p>
            <a:pPr algn="ctr"/>
            <a:r>
              <a:rPr lang="en-US" altLang="en-US" sz="44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 in a Global Environment</a:t>
            </a:r>
          </a:p>
          <a:p>
            <a:pPr algn="ctr"/>
            <a:r>
              <a:rPr lang="en-US" altLang="en-US" sz="44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&amp;</a:t>
            </a:r>
          </a:p>
          <a:p>
            <a:pPr algn="ctr"/>
            <a:r>
              <a:rPr lang="en-US" sz="44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 Solving</a:t>
            </a:r>
            <a:endParaRPr lang="en-US" sz="16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5523865" y="563880"/>
            <a:ext cx="6519545" cy="629412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416" y="0"/>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974735" y="2361841"/>
            <a:ext cx="4579779" cy="3046988"/>
          </a:xfrm>
          <a:prstGeom prst="rect">
            <a:avLst/>
          </a:prstGeom>
          <a:noFill/>
        </p:spPr>
        <p:txBody>
          <a:bodyPr wrap="square" rtlCol="0">
            <a:spAutoFit/>
          </a:bodyPr>
          <a:lstStyle/>
          <a:p>
            <a:pPr algn="ctr"/>
            <a:r>
              <a:rPr lang="en-US" alt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 in a Global Environment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a:extLst>
              <a:ext uri="{FF2B5EF4-FFF2-40B4-BE49-F238E27FC236}">
                <a16:creationId xmlns:a16="http://schemas.microsoft.com/office/drawing/2014/main" id="{5034002D-C678-357F-6301-D7B1A577858E}"/>
              </a:ext>
            </a:extLst>
          </p:cNvPr>
          <p:cNvSpPr>
            <a:spLocks noGrp="1" noChangeArrowheads="1"/>
          </p:cNvSpPr>
          <p:nvPr>
            <p:ph type="title"/>
          </p:nvPr>
        </p:nvSpPr>
        <p:spPr>
          <a:xfrm>
            <a:off x="2403230" y="529797"/>
            <a:ext cx="7772400" cy="8747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Global Strategies</a:t>
            </a:r>
          </a:p>
        </p:txBody>
      </p:sp>
      <p:sp>
        <p:nvSpPr>
          <p:cNvPr id="179203" name="Rectangle 3">
            <a:extLst>
              <a:ext uri="{FF2B5EF4-FFF2-40B4-BE49-F238E27FC236}">
                <a16:creationId xmlns:a16="http://schemas.microsoft.com/office/drawing/2014/main" id="{EAEE8AD8-A44A-2402-C4E2-4EDCCC13F8EF}"/>
              </a:ext>
            </a:extLst>
          </p:cNvPr>
          <p:cNvSpPr>
            <a:spLocks noGrp="1" noChangeArrowheads="1"/>
          </p:cNvSpPr>
          <p:nvPr>
            <p:ph type="body" idx="1"/>
          </p:nvPr>
        </p:nvSpPr>
        <p:spPr>
          <a:xfrm>
            <a:off x="562707" y="1797050"/>
            <a:ext cx="11113477" cy="4093796"/>
          </a:xfrm>
        </p:spPr>
        <p:txBody>
          <a:bodyPr>
            <a:normAutofit lnSpcReduction="10000"/>
          </a:bodyPr>
          <a:lstStyle/>
          <a:p>
            <a:pPr marL="444500" indent="-444500" algn="just">
              <a:lnSpc>
                <a:spcPct val="150000"/>
              </a:lnSpc>
            </a:pPr>
            <a:r>
              <a:rPr lang="en-US" altLang="en-US" dirty="0">
                <a:latin typeface="Times New Roman" panose="02020603050405020304" pitchFamily="18" charset="0"/>
                <a:cs typeface="Times New Roman" panose="02020603050405020304" pitchFamily="18" charset="0"/>
              </a:rPr>
              <a:t>Boeing – sales and production are worldwide</a:t>
            </a:r>
          </a:p>
          <a:p>
            <a:pPr marL="444500" indent="-444500" algn="just">
              <a:lnSpc>
                <a:spcPct val="150000"/>
              </a:lnSpc>
            </a:pPr>
            <a:r>
              <a:rPr lang="en-US" altLang="en-US" dirty="0">
                <a:latin typeface="Times New Roman" panose="02020603050405020304" pitchFamily="18" charset="0"/>
                <a:cs typeface="Times New Roman" panose="02020603050405020304" pitchFamily="18" charset="0"/>
              </a:rPr>
              <a:t>Benetton – moves inventory to stores around the world faster than its competition by building flexibility into design, production, and distribution</a:t>
            </a:r>
          </a:p>
          <a:p>
            <a:pPr marL="444500" indent="-444500" algn="just">
              <a:lnSpc>
                <a:spcPct val="150000"/>
              </a:lnSpc>
            </a:pPr>
            <a:r>
              <a:rPr lang="en-US" altLang="en-US" dirty="0">
                <a:latin typeface="Times New Roman" panose="02020603050405020304" pitchFamily="18" charset="0"/>
                <a:cs typeface="Times New Roman" panose="02020603050405020304" pitchFamily="18" charset="0"/>
              </a:rPr>
              <a:t>Sony – purchases components from suppliers in Thailand, Malaysia, and around the world</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79203">
                                            <p:txEl>
                                              <p:pRg st="0" end="0"/>
                                            </p:txEl>
                                          </p:spTgt>
                                        </p:tgtEl>
                                        <p:attrNameLst>
                                          <p:attrName>style.visibility</p:attrName>
                                        </p:attrNameLst>
                                      </p:cBhvr>
                                      <p:to>
                                        <p:strVal val="visible"/>
                                      </p:to>
                                    </p:set>
                                    <p:animEffect transition="in" filter="strips(downRight)">
                                      <p:cBhvr>
                                        <p:cTn id="7" dur="1000"/>
                                        <p:tgtEl>
                                          <p:spTgt spid="179203">
                                            <p:txEl>
                                              <p:pRg st="0" end="0"/>
                                            </p:txEl>
                                          </p:spTgt>
                                        </p:tgtEl>
                                      </p:cBhvr>
                                    </p:animEffect>
                                  </p:childTnLst>
                                </p:cTn>
                              </p:par>
                            </p:childTnLst>
                          </p:cTn>
                        </p:par>
                        <p:par>
                          <p:cTn id="8" fill="hold" nodeType="afterGroup">
                            <p:stCondLst>
                              <p:cond delay="2000"/>
                            </p:stCondLst>
                            <p:childTnLst>
                              <p:par>
                                <p:cTn id="9" presetID="18" presetClass="entr" presetSubtype="6" fill="hold" grpId="0" nodeType="afterEffect">
                                  <p:stCondLst>
                                    <p:cond delay="1000"/>
                                  </p:stCondLst>
                                  <p:childTnLst>
                                    <p:set>
                                      <p:cBhvr>
                                        <p:cTn id="10" dur="1" fill="hold">
                                          <p:stCondLst>
                                            <p:cond delay="0"/>
                                          </p:stCondLst>
                                        </p:cTn>
                                        <p:tgtEl>
                                          <p:spTgt spid="179203">
                                            <p:txEl>
                                              <p:pRg st="1" end="1"/>
                                            </p:txEl>
                                          </p:spTgt>
                                        </p:tgtEl>
                                        <p:attrNameLst>
                                          <p:attrName>style.visibility</p:attrName>
                                        </p:attrNameLst>
                                      </p:cBhvr>
                                      <p:to>
                                        <p:strVal val="visible"/>
                                      </p:to>
                                    </p:set>
                                    <p:animEffect transition="in" filter="strips(downRight)">
                                      <p:cBhvr>
                                        <p:cTn id="11" dur="1000"/>
                                        <p:tgtEl>
                                          <p:spTgt spid="179203">
                                            <p:txEl>
                                              <p:pRg st="1" end="1"/>
                                            </p:txEl>
                                          </p:spTgt>
                                        </p:tgtEl>
                                      </p:cBhvr>
                                    </p:animEffect>
                                  </p:childTnLst>
                                </p:cTn>
                              </p:par>
                            </p:childTnLst>
                          </p:cTn>
                        </p:par>
                        <p:par>
                          <p:cTn id="12" fill="hold" nodeType="afterGroup">
                            <p:stCondLst>
                              <p:cond delay="4000"/>
                            </p:stCondLst>
                            <p:childTnLst>
                              <p:par>
                                <p:cTn id="13" presetID="18" presetClass="entr" presetSubtype="6" fill="hold" grpId="0" nodeType="afterEffect">
                                  <p:stCondLst>
                                    <p:cond delay="1000"/>
                                  </p:stCondLst>
                                  <p:childTnLst>
                                    <p:set>
                                      <p:cBhvr>
                                        <p:cTn id="14" dur="1" fill="hold">
                                          <p:stCondLst>
                                            <p:cond delay="0"/>
                                          </p:stCondLst>
                                        </p:cTn>
                                        <p:tgtEl>
                                          <p:spTgt spid="179203">
                                            <p:txEl>
                                              <p:pRg st="2" end="2"/>
                                            </p:txEl>
                                          </p:spTgt>
                                        </p:tgtEl>
                                        <p:attrNameLst>
                                          <p:attrName>style.visibility</p:attrName>
                                        </p:attrNameLst>
                                      </p:cBhvr>
                                      <p:to>
                                        <p:strVal val="visible"/>
                                      </p:to>
                                    </p:set>
                                    <p:animEffect transition="in" filter="strips(downRight)">
                                      <p:cBhvr>
                                        <p:cTn id="15" dur="1000"/>
                                        <p:tgtEl>
                                          <p:spTgt spid="1792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a:extLst>
              <a:ext uri="{FF2B5EF4-FFF2-40B4-BE49-F238E27FC236}">
                <a16:creationId xmlns:a16="http://schemas.microsoft.com/office/drawing/2014/main" id="{D8BDCCC1-32D7-98C6-0E62-1A1C479346C1}"/>
              </a:ext>
            </a:extLst>
          </p:cNvPr>
          <p:cNvSpPr>
            <a:spLocks noGrp="1" noChangeArrowheads="1"/>
          </p:cNvSpPr>
          <p:nvPr>
            <p:ph type="title"/>
          </p:nvPr>
        </p:nvSpPr>
        <p:spPr>
          <a:xfrm>
            <a:off x="2209800" y="466726"/>
            <a:ext cx="7772400" cy="8747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Global Strategies</a:t>
            </a:r>
          </a:p>
        </p:txBody>
      </p:sp>
      <p:sp>
        <p:nvSpPr>
          <p:cNvPr id="181251" name="Rectangle 3">
            <a:extLst>
              <a:ext uri="{FF2B5EF4-FFF2-40B4-BE49-F238E27FC236}">
                <a16:creationId xmlns:a16="http://schemas.microsoft.com/office/drawing/2014/main" id="{F8BFBEF3-4F8E-228D-654D-249FCD4278EE}"/>
              </a:ext>
            </a:extLst>
          </p:cNvPr>
          <p:cNvSpPr>
            <a:spLocks noGrp="1" noChangeArrowheads="1"/>
          </p:cNvSpPr>
          <p:nvPr>
            <p:ph type="body" idx="1"/>
          </p:nvPr>
        </p:nvSpPr>
        <p:spPr>
          <a:xfrm>
            <a:off x="832337" y="1584937"/>
            <a:ext cx="11037277" cy="4224337"/>
          </a:xfrm>
        </p:spPr>
        <p:txBody>
          <a:bodyPr>
            <a:normAutofit fontScale="92500" lnSpcReduction="10000"/>
          </a:bodyPr>
          <a:lstStyle/>
          <a:p>
            <a:pPr marL="444500" indent="-444500" algn="just">
              <a:lnSpc>
                <a:spcPct val="150000"/>
              </a:lnSpc>
            </a:pPr>
            <a:r>
              <a:rPr lang="en-US" altLang="en-US" dirty="0">
                <a:latin typeface="Times New Roman" panose="02020603050405020304" pitchFamily="18" charset="0"/>
                <a:cs typeface="Times New Roman" panose="02020603050405020304" pitchFamily="18" charset="0"/>
              </a:rPr>
              <a:t>Volvo – considered a Swedish company but until recently was controlled by an American company, Ford. The current Volvo S40 is built in Belgium and shares its platform with the Mazda 3 built in Japan and the Ford Focus built in Europe.</a:t>
            </a:r>
          </a:p>
          <a:p>
            <a:pPr marL="444500" indent="-444500" algn="just">
              <a:lnSpc>
                <a:spcPct val="150000"/>
              </a:lnSpc>
            </a:pPr>
            <a:r>
              <a:rPr lang="en-US" altLang="en-US" dirty="0">
                <a:latin typeface="Times New Roman" panose="02020603050405020304" pitchFamily="18" charset="0"/>
                <a:cs typeface="Times New Roman" panose="02020603050405020304" pitchFamily="18" charset="0"/>
              </a:rPr>
              <a:t>Haier – A Chinese company, produces compact refrigerators (it has one-third of the US market) and wine cabinets (it has half of the US market) in South Carolina</a:t>
            </a: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81251">
                                            <p:txEl>
                                              <p:pRg st="0" end="0"/>
                                            </p:txEl>
                                          </p:spTgt>
                                        </p:tgtEl>
                                        <p:attrNameLst>
                                          <p:attrName>style.visibility</p:attrName>
                                        </p:attrNameLst>
                                      </p:cBhvr>
                                      <p:to>
                                        <p:strVal val="visible"/>
                                      </p:to>
                                    </p:set>
                                    <p:animEffect transition="in" filter="strips(downRight)">
                                      <p:cBhvr>
                                        <p:cTn id="7" dur="1000"/>
                                        <p:tgtEl>
                                          <p:spTgt spid="181251">
                                            <p:txEl>
                                              <p:pRg st="0" end="0"/>
                                            </p:txEl>
                                          </p:spTgt>
                                        </p:tgtEl>
                                      </p:cBhvr>
                                    </p:animEffect>
                                  </p:childTnLst>
                                </p:cTn>
                              </p:par>
                            </p:childTnLst>
                          </p:cTn>
                        </p:par>
                        <p:par>
                          <p:cTn id="8" fill="hold" nodeType="afterGroup">
                            <p:stCondLst>
                              <p:cond delay="2000"/>
                            </p:stCondLst>
                            <p:childTnLst>
                              <p:par>
                                <p:cTn id="9" presetID="18" presetClass="entr" presetSubtype="6" fill="hold" grpId="0" nodeType="afterEffect">
                                  <p:stCondLst>
                                    <p:cond delay="1000"/>
                                  </p:stCondLst>
                                  <p:childTnLst>
                                    <p:set>
                                      <p:cBhvr>
                                        <p:cTn id="10" dur="1" fill="hold">
                                          <p:stCondLst>
                                            <p:cond delay="0"/>
                                          </p:stCondLst>
                                        </p:cTn>
                                        <p:tgtEl>
                                          <p:spTgt spid="181251">
                                            <p:txEl>
                                              <p:pRg st="1" end="1"/>
                                            </p:txEl>
                                          </p:spTgt>
                                        </p:tgtEl>
                                        <p:attrNameLst>
                                          <p:attrName>style.visibility</p:attrName>
                                        </p:attrNameLst>
                                      </p:cBhvr>
                                      <p:to>
                                        <p:strVal val="visible"/>
                                      </p:to>
                                    </p:set>
                                    <p:animEffect transition="in" filter="strips(downRight)">
                                      <p:cBhvr>
                                        <p:cTn id="11" dur="1000"/>
                                        <p:tgtEl>
                                          <p:spTgt spid="1812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a:extLst>
              <a:ext uri="{FF2B5EF4-FFF2-40B4-BE49-F238E27FC236}">
                <a16:creationId xmlns:a16="http://schemas.microsoft.com/office/drawing/2014/main" id="{75A96AA5-879F-10C2-B75F-E7832936B583}"/>
              </a:ext>
            </a:extLst>
          </p:cNvPr>
          <p:cNvSpPr>
            <a:spLocks noGrp="1" noChangeArrowheads="1"/>
          </p:cNvSpPr>
          <p:nvPr>
            <p:ph type="title"/>
          </p:nvPr>
        </p:nvSpPr>
        <p:spPr>
          <a:xfrm>
            <a:off x="2209800" y="434976"/>
            <a:ext cx="7772400" cy="874713"/>
          </a:xfrm>
          <a:noFill/>
          <a:ln/>
          <a:extLst>
            <a:ext uri="{909E8E84-426E-40DD-AFC4-6F175D3DCCD1}">
              <a14:hiddenFill xmlns:a14="http://schemas.microsoft.com/office/drawing/2010/main">
                <a:solidFill>
                  <a:srgbClr val="2FFF74"/>
                </a:solidFill>
              </a14:hiddenFill>
            </a:ext>
          </a:extLst>
        </p:spPr>
        <p:txBody>
          <a:bodyPr/>
          <a:lstStyle/>
          <a:p>
            <a:pPr algn="ctr"/>
            <a:r>
              <a:rPr lang="en-AU"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Reasons to Globalize</a:t>
            </a:r>
          </a:p>
        </p:txBody>
      </p:sp>
      <p:grpSp>
        <p:nvGrpSpPr>
          <p:cNvPr id="195587" name="Group 3">
            <a:extLst>
              <a:ext uri="{FF2B5EF4-FFF2-40B4-BE49-F238E27FC236}">
                <a16:creationId xmlns:a16="http://schemas.microsoft.com/office/drawing/2014/main" id="{38E51490-A11A-E7F8-8E3E-E99BEF348F80}"/>
              </a:ext>
            </a:extLst>
          </p:cNvPr>
          <p:cNvGrpSpPr>
            <a:grpSpLocks/>
          </p:cNvGrpSpPr>
          <p:nvPr/>
        </p:nvGrpSpPr>
        <p:grpSpPr bwMode="auto">
          <a:xfrm>
            <a:off x="3792538" y="1931989"/>
            <a:ext cx="7637462" cy="3502022"/>
            <a:chOff x="1565" y="2017"/>
            <a:chExt cx="4811" cy="2206"/>
          </a:xfrm>
        </p:grpSpPr>
        <p:sp>
          <p:nvSpPr>
            <p:cNvPr id="195588" name="Text Box 4">
              <a:extLst>
                <a:ext uri="{FF2B5EF4-FFF2-40B4-BE49-F238E27FC236}">
                  <a16:creationId xmlns:a16="http://schemas.microsoft.com/office/drawing/2014/main" id="{7109F0F7-881E-7A7C-1945-C13E7FE74A82}"/>
                </a:ext>
              </a:extLst>
            </p:cNvPr>
            <p:cNvSpPr txBox="1">
              <a:spLocks noChangeArrowheads="1"/>
            </p:cNvSpPr>
            <p:nvPr/>
          </p:nvSpPr>
          <p:spPr bwMode="auto">
            <a:xfrm>
              <a:off x="1565" y="2017"/>
              <a:ext cx="2054"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AU" altLang="en-US" sz="2800" b="1" dirty="0">
                  <a:solidFill>
                    <a:srgbClr val="BF0922"/>
                  </a:solidFill>
                  <a:effectLst>
                    <a:outerShdw blurRad="38100" dist="38100" dir="2700000" algn="tl">
                      <a:srgbClr val="C0C0C0"/>
                    </a:outerShdw>
                  </a:effectLst>
                </a:rPr>
                <a:t>Reasons to Globalize</a:t>
              </a:r>
            </a:p>
          </p:txBody>
        </p:sp>
        <p:sp>
          <p:nvSpPr>
            <p:cNvPr id="195589" name="Text Box 5">
              <a:extLst>
                <a:ext uri="{FF2B5EF4-FFF2-40B4-BE49-F238E27FC236}">
                  <a16:creationId xmlns:a16="http://schemas.microsoft.com/office/drawing/2014/main" id="{18917D53-ED9A-B2D2-B5FB-7BE8F36AF6D9}"/>
                </a:ext>
              </a:extLst>
            </p:cNvPr>
            <p:cNvSpPr txBox="1">
              <a:spLocks noChangeArrowheads="1"/>
            </p:cNvSpPr>
            <p:nvPr/>
          </p:nvSpPr>
          <p:spPr bwMode="auto">
            <a:xfrm>
              <a:off x="1565" y="2360"/>
              <a:ext cx="4811" cy="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Arial" panose="020B0604020202020204" pitchFamily="34" charset="0"/>
                  <a:ea typeface="ＭＳ Ｐゴシック" panose="020B0600070205080204" pitchFamily="34" charset="-128"/>
                </a:defRPr>
              </a:lvl1pPr>
              <a:lvl2pPr marL="1081088" indent="-457200">
                <a:defRPr sz="2400">
                  <a:solidFill>
                    <a:schemeClr val="tx1"/>
                  </a:solidFill>
                  <a:latin typeface="Arial" panose="020B0604020202020204" pitchFamily="34" charset="0"/>
                  <a:ea typeface="ＭＳ Ｐゴシック" panose="020B0600070205080204" pitchFamily="34" charset="-128"/>
                </a:defRPr>
              </a:lvl2pPr>
              <a:lvl3pPr marL="1371600" indent="-457200">
                <a:defRPr sz="2400">
                  <a:solidFill>
                    <a:schemeClr val="tx1"/>
                  </a:solidFill>
                  <a:latin typeface="Arial" panose="020B0604020202020204" pitchFamily="34" charset="0"/>
                  <a:ea typeface="ＭＳ Ｐゴシック" panose="020B0600070205080204" pitchFamily="34" charset="-128"/>
                </a:defRPr>
              </a:lvl3pPr>
              <a:lvl4pPr marL="1828800" indent="-457200">
                <a:defRPr sz="2400">
                  <a:solidFill>
                    <a:schemeClr val="tx1"/>
                  </a:solidFill>
                  <a:latin typeface="Arial" panose="020B0604020202020204" pitchFamily="34" charset="0"/>
                  <a:ea typeface="ＭＳ Ｐゴシック" panose="020B0600070205080204" pitchFamily="34" charset="-128"/>
                </a:defRPr>
              </a:lvl4pPr>
              <a:lvl5pPr marL="2286000" indent="-457200">
                <a:defRPr sz="2400">
                  <a:solidFill>
                    <a:schemeClr val="tx1"/>
                  </a:solidFill>
                  <a:latin typeface="Arial" panose="020B0604020202020204" pitchFamily="34" charset="0"/>
                  <a:ea typeface="ＭＳ Ｐゴシック" panose="020B0600070205080204" pitchFamily="34" charset="-128"/>
                </a:defRPr>
              </a:lvl5pPr>
              <a:lvl6pPr marL="2743200" indent="-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200400" indent="-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657600" indent="-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4114800" indent="-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spcBef>
                  <a:spcPct val="25000"/>
                </a:spcBef>
                <a:buFont typeface="Arial" panose="020B0604020202020204" pitchFamily="34" charset="0"/>
                <a:buAutoNum type="arabicPeriod"/>
              </a:pPr>
              <a:r>
                <a:rPr lang="en-AU" altLang="en-US" sz="2800" b="1" dirty="0">
                  <a:latin typeface="Times New Roman" panose="02020603050405020304" pitchFamily="18" charset="0"/>
                  <a:cs typeface="Times New Roman" panose="02020603050405020304" pitchFamily="18" charset="0"/>
                </a:rPr>
                <a:t>Reduce costs (</a:t>
              </a:r>
              <a:r>
                <a:rPr lang="en-AU" altLang="en-US" sz="2800" b="1" dirty="0" err="1">
                  <a:latin typeface="Times New Roman" panose="02020603050405020304" pitchFamily="18" charset="0"/>
                  <a:cs typeface="Times New Roman" panose="02020603050405020304" pitchFamily="18" charset="0"/>
                </a:rPr>
                <a:t>labor</a:t>
              </a:r>
              <a:r>
                <a:rPr lang="en-AU" altLang="en-US" sz="2800" b="1" dirty="0">
                  <a:latin typeface="Times New Roman" panose="02020603050405020304" pitchFamily="18" charset="0"/>
                  <a:cs typeface="Times New Roman" panose="02020603050405020304" pitchFamily="18" charset="0"/>
                </a:rPr>
                <a:t>, taxes, tariffs, etc.)</a:t>
              </a:r>
            </a:p>
            <a:p>
              <a:pPr>
                <a:lnSpc>
                  <a:spcPct val="90000"/>
                </a:lnSpc>
                <a:spcBef>
                  <a:spcPct val="25000"/>
                </a:spcBef>
                <a:buFont typeface="Arial" panose="020B0604020202020204" pitchFamily="34" charset="0"/>
                <a:buAutoNum type="arabicPeriod"/>
              </a:pPr>
              <a:r>
                <a:rPr lang="en-AU" altLang="en-US" sz="2800" b="1" dirty="0">
                  <a:latin typeface="Times New Roman" panose="02020603050405020304" pitchFamily="18" charset="0"/>
                  <a:cs typeface="Times New Roman" panose="02020603050405020304" pitchFamily="18" charset="0"/>
                </a:rPr>
                <a:t>Improve supply chain</a:t>
              </a:r>
            </a:p>
            <a:p>
              <a:pPr>
                <a:lnSpc>
                  <a:spcPct val="90000"/>
                </a:lnSpc>
                <a:spcBef>
                  <a:spcPct val="25000"/>
                </a:spcBef>
                <a:buFont typeface="Arial" panose="020B0604020202020204" pitchFamily="34" charset="0"/>
                <a:buAutoNum type="arabicPeriod"/>
              </a:pPr>
              <a:r>
                <a:rPr lang="en-AU" altLang="en-US" sz="2800" b="1" dirty="0">
                  <a:latin typeface="Times New Roman" panose="02020603050405020304" pitchFamily="18" charset="0"/>
                  <a:cs typeface="Times New Roman" panose="02020603050405020304" pitchFamily="18" charset="0"/>
                </a:rPr>
                <a:t>Provide better goods and services</a:t>
              </a:r>
            </a:p>
            <a:p>
              <a:pPr>
                <a:lnSpc>
                  <a:spcPct val="90000"/>
                </a:lnSpc>
                <a:spcBef>
                  <a:spcPct val="25000"/>
                </a:spcBef>
                <a:buFont typeface="Arial" panose="020B0604020202020204" pitchFamily="34" charset="0"/>
                <a:buAutoNum type="arabicPeriod"/>
              </a:pPr>
              <a:r>
                <a:rPr lang="en-AU" altLang="en-US" sz="2800" b="1" dirty="0">
                  <a:latin typeface="Times New Roman" panose="02020603050405020304" pitchFamily="18" charset="0"/>
                  <a:cs typeface="Times New Roman" panose="02020603050405020304" pitchFamily="18" charset="0"/>
                </a:rPr>
                <a:t>Understand markets</a:t>
              </a:r>
            </a:p>
            <a:p>
              <a:pPr>
                <a:lnSpc>
                  <a:spcPct val="90000"/>
                </a:lnSpc>
                <a:spcBef>
                  <a:spcPct val="25000"/>
                </a:spcBef>
                <a:buFont typeface="Arial" panose="020B0604020202020204" pitchFamily="34" charset="0"/>
                <a:buAutoNum type="arabicPeriod"/>
              </a:pPr>
              <a:r>
                <a:rPr lang="en-AU" altLang="en-US" sz="2800" b="1" dirty="0">
                  <a:latin typeface="Times New Roman" panose="02020603050405020304" pitchFamily="18" charset="0"/>
                  <a:cs typeface="Times New Roman" panose="02020603050405020304" pitchFamily="18" charset="0"/>
                </a:rPr>
                <a:t>Learn to improve operations</a:t>
              </a:r>
            </a:p>
            <a:p>
              <a:pPr>
                <a:lnSpc>
                  <a:spcPct val="90000"/>
                </a:lnSpc>
                <a:spcBef>
                  <a:spcPct val="25000"/>
                </a:spcBef>
                <a:buFont typeface="Arial" panose="020B0604020202020204" pitchFamily="34" charset="0"/>
                <a:buAutoNum type="arabicPeriod"/>
              </a:pPr>
              <a:r>
                <a:rPr lang="en-AU" altLang="en-US" sz="2800" b="1" dirty="0">
                  <a:latin typeface="Times New Roman" panose="02020603050405020304" pitchFamily="18" charset="0"/>
                  <a:cs typeface="Times New Roman" panose="02020603050405020304" pitchFamily="18" charset="0"/>
                </a:rPr>
                <a:t>Attract and retain global talent</a:t>
              </a:r>
            </a:p>
          </p:txBody>
        </p:sp>
        <p:sp>
          <p:nvSpPr>
            <p:cNvPr id="195590" name="Line 6">
              <a:extLst>
                <a:ext uri="{FF2B5EF4-FFF2-40B4-BE49-F238E27FC236}">
                  <a16:creationId xmlns:a16="http://schemas.microsoft.com/office/drawing/2014/main" id="{F1E45FCC-C675-1270-51B4-69BBC102875B}"/>
                </a:ext>
              </a:extLst>
            </p:cNvPr>
            <p:cNvSpPr>
              <a:spLocks noChangeShapeType="1"/>
            </p:cNvSpPr>
            <p:nvPr/>
          </p:nvSpPr>
          <p:spPr bwMode="auto">
            <a:xfrm>
              <a:off x="1621" y="2320"/>
              <a:ext cx="3855"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95591" name="Group 7">
            <a:extLst>
              <a:ext uri="{FF2B5EF4-FFF2-40B4-BE49-F238E27FC236}">
                <a16:creationId xmlns:a16="http://schemas.microsoft.com/office/drawing/2014/main" id="{6A3FB729-784A-7E3F-AD92-1DC7FE1DC8D6}"/>
              </a:ext>
            </a:extLst>
          </p:cNvPr>
          <p:cNvGrpSpPr>
            <a:grpSpLocks/>
          </p:cNvGrpSpPr>
          <p:nvPr/>
        </p:nvGrpSpPr>
        <p:grpSpPr bwMode="auto">
          <a:xfrm>
            <a:off x="531812" y="2476500"/>
            <a:ext cx="2721341" cy="3065660"/>
            <a:chOff x="479" y="1928"/>
            <a:chExt cx="1056" cy="1323"/>
          </a:xfrm>
        </p:grpSpPr>
        <p:sp>
          <p:nvSpPr>
            <p:cNvPr id="195592" name="Text Box 8">
              <a:extLst>
                <a:ext uri="{FF2B5EF4-FFF2-40B4-BE49-F238E27FC236}">
                  <a16:creationId xmlns:a16="http://schemas.microsoft.com/office/drawing/2014/main" id="{B0C82996-8DD5-199E-C1D9-C0DEEA24B012}"/>
                </a:ext>
              </a:extLst>
            </p:cNvPr>
            <p:cNvSpPr txBox="1">
              <a:spLocks noChangeArrowheads="1"/>
            </p:cNvSpPr>
            <p:nvPr/>
          </p:nvSpPr>
          <p:spPr bwMode="auto">
            <a:xfrm>
              <a:off x="479" y="1928"/>
              <a:ext cx="1056" cy="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0000"/>
                </a:lnSpc>
                <a:spcBef>
                  <a:spcPct val="40000"/>
                </a:spcBef>
              </a:pPr>
              <a:r>
                <a:rPr lang="en-AU" altLang="en-US" sz="2000" b="1" dirty="0">
                  <a:latin typeface="Times New Roman" panose="02020603050405020304" pitchFamily="18" charset="0"/>
                  <a:cs typeface="Times New Roman" panose="02020603050405020304" pitchFamily="18" charset="0"/>
                </a:rPr>
                <a:t>Tangible Reasons</a:t>
              </a:r>
            </a:p>
          </p:txBody>
        </p:sp>
        <p:sp>
          <p:nvSpPr>
            <p:cNvPr id="195593" name="Text Box 9">
              <a:extLst>
                <a:ext uri="{FF2B5EF4-FFF2-40B4-BE49-F238E27FC236}">
                  <a16:creationId xmlns:a16="http://schemas.microsoft.com/office/drawing/2014/main" id="{2A4A08C5-B86C-1837-DBAB-B2127BAF6B4E}"/>
                </a:ext>
              </a:extLst>
            </p:cNvPr>
            <p:cNvSpPr txBox="1">
              <a:spLocks noChangeArrowheads="1"/>
            </p:cNvSpPr>
            <p:nvPr/>
          </p:nvSpPr>
          <p:spPr bwMode="auto">
            <a:xfrm>
              <a:off x="479" y="3068"/>
              <a:ext cx="105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0000"/>
                </a:lnSpc>
                <a:spcBef>
                  <a:spcPct val="40000"/>
                </a:spcBef>
              </a:pPr>
              <a:r>
                <a:rPr lang="en-AU" altLang="en-US" sz="2400" b="1" dirty="0">
                  <a:latin typeface="Times New Roman" panose="02020603050405020304" pitchFamily="18" charset="0"/>
                  <a:cs typeface="Times New Roman" panose="02020603050405020304" pitchFamily="18" charset="0"/>
                </a:rPr>
                <a:t>Intangible Reasons</a:t>
              </a:r>
            </a:p>
          </p:txBody>
        </p:sp>
        <p:sp>
          <p:nvSpPr>
            <p:cNvPr id="195594" name="AutoShape 10">
              <a:extLst>
                <a:ext uri="{FF2B5EF4-FFF2-40B4-BE49-F238E27FC236}">
                  <a16:creationId xmlns:a16="http://schemas.microsoft.com/office/drawing/2014/main" id="{971FF142-61EC-EC2C-6517-4A7360256FA6}"/>
                </a:ext>
              </a:extLst>
            </p:cNvPr>
            <p:cNvSpPr>
              <a:spLocks noChangeArrowheads="1"/>
            </p:cNvSpPr>
            <p:nvPr/>
          </p:nvSpPr>
          <p:spPr bwMode="auto">
            <a:xfrm>
              <a:off x="811" y="2488"/>
              <a:ext cx="392" cy="504"/>
            </a:xfrm>
            <a:prstGeom prst="downArrow">
              <a:avLst>
                <a:gd name="adj1" fmla="val 37759"/>
                <a:gd name="adj2" fmla="val 6683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195587"/>
                                        </p:tgtEl>
                                        <p:attrNameLst>
                                          <p:attrName>style.visibility</p:attrName>
                                        </p:attrNameLst>
                                      </p:cBhvr>
                                      <p:to>
                                        <p:strVal val="visible"/>
                                      </p:to>
                                    </p:set>
                                    <p:animEffect transition="in" filter="strips(downRight)">
                                      <p:cBhvr>
                                        <p:cTn id="7" dur="1000"/>
                                        <p:tgtEl>
                                          <p:spTgt spid="195587"/>
                                        </p:tgtEl>
                                      </p:cBhvr>
                                    </p:animEffect>
                                  </p:childTnLst>
                                </p:cTn>
                              </p:par>
                            </p:childTnLst>
                          </p:cTn>
                        </p:par>
                        <p:par>
                          <p:cTn id="8" fill="hold" nodeType="afterGroup">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195591"/>
                                        </p:tgtEl>
                                        <p:attrNameLst>
                                          <p:attrName>style.visibility</p:attrName>
                                        </p:attrNameLst>
                                      </p:cBhvr>
                                      <p:to>
                                        <p:strVal val="visible"/>
                                      </p:to>
                                    </p:set>
                                    <p:animEffect transition="in" filter="wipe(up)">
                                      <p:cBhvr>
                                        <p:cTn id="11" dur="1000"/>
                                        <p:tgtEl>
                                          <p:spTgt spid="195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a:extLst>
              <a:ext uri="{FF2B5EF4-FFF2-40B4-BE49-F238E27FC236}">
                <a16:creationId xmlns:a16="http://schemas.microsoft.com/office/drawing/2014/main" id="{7174FE78-D040-BD33-C18F-BC321B3811A7}"/>
              </a:ext>
            </a:extLst>
          </p:cNvPr>
          <p:cNvSpPr>
            <a:spLocks noGrp="1" noChangeArrowheads="1"/>
          </p:cNvSpPr>
          <p:nvPr>
            <p:ph type="title"/>
          </p:nvPr>
        </p:nvSpPr>
        <p:spPr>
          <a:xfrm>
            <a:off x="2209800" y="434976"/>
            <a:ext cx="7772400" cy="8747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Reduce Costs</a:t>
            </a:r>
          </a:p>
        </p:txBody>
      </p:sp>
      <p:sp>
        <p:nvSpPr>
          <p:cNvPr id="197635" name="Rectangle 3">
            <a:extLst>
              <a:ext uri="{FF2B5EF4-FFF2-40B4-BE49-F238E27FC236}">
                <a16:creationId xmlns:a16="http://schemas.microsoft.com/office/drawing/2014/main" id="{5259D505-1F40-843E-44FD-101FF456DD86}"/>
              </a:ext>
            </a:extLst>
          </p:cNvPr>
          <p:cNvSpPr>
            <a:spLocks noGrp="1" noChangeArrowheads="1"/>
          </p:cNvSpPr>
          <p:nvPr>
            <p:ph type="body" idx="1"/>
          </p:nvPr>
        </p:nvSpPr>
        <p:spPr>
          <a:xfrm>
            <a:off x="527539" y="1479549"/>
            <a:ext cx="10937630" cy="5132266"/>
          </a:xfrm>
        </p:spPr>
        <p:txBody>
          <a:bodyPr>
            <a:normAutofit/>
          </a:bodyPr>
          <a:lstStyle/>
          <a:p>
            <a:pPr marL="533400" indent="-533400"/>
            <a:r>
              <a:rPr lang="en-US" altLang="en-US" dirty="0">
                <a:latin typeface="Times New Roman" panose="02020603050405020304" pitchFamily="18" charset="0"/>
                <a:cs typeface="Times New Roman" panose="02020603050405020304" pitchFamily="18" charset="0"/>
              </a:rPr>
              <a:t>Foreign locations with lower wage rates can lower direct and indirect costs</a:t>
            </a:r>
          </a:p>
          <a:p>
            <a:pPr marL="1168400" lvl="1" indent="-455613"/>
            <a:r>
              <a:rPr lang="en-US" altLang="en-US" sz="2800" dirty="0">
                <a:latin typeface="Times New Roman" panose="02020603050405020304" pitchFamily="18" charset="0"/>
                <a:cs typeface="Times New Roman" panose="02020603050405020304" pitchFamily="18" charset="0"/>
              </a:rPr>
              <a:t>Maquiladoras</a:t>
            </a:r>
          </a:p>
          <a:p>
            <a:pPr marL="1168400" lvl="1" indent="-455613"/>
            <a:r>
              <a:rPr lang="en-US" altLang="en-US" sz="2800" dirty="0">
                <a:latin typeface="Times New Roman" panose="02020603050405020304" pitchFamily="18" charset="0"/>
                <a:cs typeface="Times New Roman" panose="02020603050405020304" pitchFamily="18" charset="0"/>
              </a:rPr>
              <a:t>World Trade Organization (WTO)</a:t>
            </a:r>
          </a:p>
          <a:p>
            <a:pPr marL="1168400" lvl="1" indent="-455613"/>
            <a:r>
              <a:rPr lang="en-US" altLang="en-US" sz="2800" dirty="0">
                <a:latin typeface="Times New Roman" panose="02020603050405020304" pitchFamily="18" charset="0"/>
                <a:cs typeface="Times New Roman" panose="02020603050405020304" pitchFamily="18" charset="0"/>
              </a:rPr>
              <a:t>North American Free Trade Agreement (NAFTA)</a:t>
            </a:r>
          </a:p>
          <a:p>
            <a:pPr marL="1168400" lvl="1" indent="-455613"/>
            <a:r>
              <a:rPr lang="en-US" altLang="en-US" sz="2800" dirty="0">
                <a:latin typeface="Times New Roman" panose="02020603050405020304" pitchFamily="18" charset="0"/>
                <a:cs typeface="Times New Roman" panose="02020603050405020304" pitchFamily="18" charset="0"/>
              </a:rPr>
              <a:t>APEC, SEATO, MERCOSUR, CAFTA</a:t>
            </a:r>
          </a:p>
          <a:p>
            <a:pPr marL="1168400" lvl="1" indent="-455613"/>
            <a:r>
              <a:rPr lang="en-US" altLang="en-US" sz="2800" dirty="0">
                <a:latin typeface="Times New Roman" panose="02020603050405020304" pitchFamily="18" charset="0"/>
                <a:cs typeface="Times New Roman" panose="02020603050405020304" pitchFamily="18" charset="0"/>
              </a:rPr>
              <a:t>European Union (EU)</a:t>
            </a:r>
          </a:p>
        </p:txBody>
      </p:sp>
      <p:pic>
        <p:nvPicPr>
          <p:cNvPr id="3" name="Picture 2">
            <a:extLst>
              <a:ext uri="{FF2B5EF4-FFF2-40B4-BE49-F238E27FC236}">
                <a16:creationId xmlns:a16="http://schemas.microsoft.com/office/drawing/2014/main" id="{20A4C06C-A78B-EFAF-A17C-711751CB09FA}"/>
              </a:ext>
            </a:extLst>
          </p:cNvPr>
          <p:cNvPicPr>
            <a:picLocks noChangeAspect="1"/>
          </p:cNvPicPr>
          <p:nvPr/>
        </p:nvPicPr>
        <p:blipFill>
          <a:blip r:embed="rId3"/>
          <a:stretch>
            <a:fillRect/>
          </a:stretch>
        </p:blipFill>
        <p:spPr>
          <a:xfrm>
            <a:off x="8932985" y="3727937"/>
            <a:ext cx="2754923" cy="2754923"/>
          </a:xfrm>
          <a:prstGeom prst="rect">
            <a:avLst/>
          </a:prstGeom>
          <a:ln>
            <a:noFill/>
          </a:ln>
          <a:effectLst>
            <a:softEdge rad="112500"/>
          </a:effec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97635"/>
                                        </p:tgtEl>
                                        <p:attrNameLst>
                                          <p:attrName>style.visibility</p:attrName>
                                        </p:attrNameLst>
                                      </p:cBhvr>
                                      <p:to>
                                        <p:strVal val="visible"/>
                                      </p:to>
                                    </p:set>
                                    <p:animEffect transition="in" filter="strips(downRight)">
                                      <p:cBhvr>
                                        <p:cTn id="7" dur="1000"/>
                                        <p:tgtEl>
                                          <p:spTgt spid="197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a:extLst>
              <a:ext uri="{FF2B5EF4-FFF2-40B4-BE49-F238E27FC236}">
                <a16:creationId xmlns:a16="http://schemas.microsoft.com/office/drawing/2014/main" id="{6ACF1790-0A0A-4D82-815E-974373D44C22}"/>
              </a:ext>
            </a:extLst>
          </p:cNvPr>
          <p:cNvSpPr>
            <a:spLocks noGrp="1" noChangeArrowheads="1"/>
          </p:cNvSpPr>
          <p:nvPr>
            <p:ph type="title"/>
          </p:nvPr>
        </p:nvSpPr>
        <p:spPr>
          <a:xfrm>
            <a:off x="2209800" y="574676"/>
            <a:ext cx="7772400" cy="8747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Improve the Supply Chain</a:t>
            </a:r>
          </a:p>
        </p:txBody>
      </p:sp>
      <p:sp>
        <p:nvSpPr>
          <p:cNvPr id="199683" name="Rectangle 3">
            <a:extLst>
              <a:ext uri="{FF2B5EF4-FFF2-40B4-BE49-F238E27FC236}">
                <a16:creationId xmlns:a16="http://schemas.microsoft.com/office/drawing/2014/main" id="{B815CC9D-4ECB-78EC-211A-414C6E1DB9E5}"/>
              </a:ext>
            </a:extLst>
          </p:cNvPr>
          <p:cNvSpPr>
            <a:spLocks noGrp="1" noChangeArrowheads="1"/>
          </p:cNvSpPr>
          <p:nvPr>
            <p:ph type="body" idx="1"/>
          </p:nvPr>
        </p:nvSpPr>
        <p:spPr>
          <a:xfrm>
            <a:off x="580292" y="1860550"/>
            <a:ext cx="10322169" cy="4422774"/>
          </a:xfrm>
        </p:spPr>
        <p:txBody>
          <a:bodyPr>
            <a:normAutofit/>
          </a:bodyPr>
          <a:lstStyle/>
          <a:p>
            <a:pPr marL="533400" indent="-533400"/>
            <a:r>
              <a:rPr lang="en-US" altLang="en-US" dirty="0">
                <a:latin typeface="Times New Roman" panose="02020603050405020304" pitchFamily="18" charset="0"/>
                <a:cs typeface="Times New Roman" panose="02020603050405020304" pitchFamily="18" charset="0"/>
              </a:rPr>
              <a:t>Locating facilities closer to unique resources</a:t>
            </a:r>
          </a:p>
          <a:p>
            <a:pPr marL="1168400" lvl="1" indent="-455613"/>
            <a:r>
              <a:rPr lang="en-US" altLang="en-US" sz="2800" dirty="0">
                <a:latin typeface="Times New Roman" panose="02020603050405020304" pitchFamily="18" charset="0"/>
                <a:cs typeface="Times New Roman" panose="02020603050405020304" pitchFamily="18" charset="0"/>
              </a:rPr>
              <a:t>Auto design to California</a:t>
            </a:r>
          </a:p>
          <a:p>
            <a:pPr marL="1168400" lvl="1" indent="-455613"/>
            <a:r>
              <a:rPr lang="en-US" altLang="en-US" sz="2800" dirty="0">
                <a:latin typeface="Times New Roman" panose="02020603050405020304" pitchFamily="18" charset="0"/>
                <a:cs typeface="Times New Roman" panose="02020603050405020304" pitchFamily="18" charset="0"/>
              </a:rPr>
              <a:t>Athletic shoe production to China</a:t>
            </a:r>
          </a:p>
          <a:p>
            <a:pPr marL="1168400" lvl="1" indent="-455613"/>
            <a:r>
              <a:rPr lang="en-US" altLang="en-US" sz="2800" dirty="0">
                <a:latin typeface="Times New Roman" panose="02020603050405020304" pitchFamily="18" charset="0"/>
                <a:cs typeface="Times New Roman" panose="02020603050405020304" pitchFamily="18" charset="0"/>
              </a:rPr>
              <a:t>Perfume manufacturing in France</a:t>
            </a:r>
          </a:p>
        </p:txBody>
      </p:sp>
      <p:pic>
        <p:nvPicPr>
          <p:cNvPr id="3" name="Picture 2">
            <a:extLst>
              <a:ext uri="{FF2B5EF4-FFF2-40B4-BE49-F238E27FC236}">
                <a16:creationId xmlns:a16="http://schemas.microsoft.com/office/drawing/2014/main" id="{D861C22C-2227-DB12-D29B-46BEEF730BA1}"/>
              </a:ext>
            </a:extLst>
          </p:cNvPr>
          <p:cNvPicPr>
            <a:picLocks noChangeAspect="1"/>
          </p:cNvPicPr>
          <p:nvPr/>
        </p:nvPicPr>
        <p:blipFill>
          <a:blip r:embed="rId3"/>
          <a:stretch>
            <a:fillRect/>
          </a:stretch>
        </p:blipFill>
        <p:spPr>
          <a:xfrm>
            <a:off x="6991350" y="3246987"/>
            <a:ext cx="4620358" cy="3447498"/>
          </a:xfrm>
          <a:prstGeom prst="rect">
            <a:avLst/>
          </a:prstGeom>
          <a:ln>
            <a:noFill/>
          </a:ln>
          <a:effectLst>
            <a:softEdge rad="112500"/>
          </a:effec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99683"/>
                                        </p:tgtEl>
                                        <p:attrNameLst>
                                          <p:attrName>style.visibility</p:attrName>
                                        </p:attrNameLst>
                                      </p:cBhvr>
                                      <p:to>
                                        <p:strVal val="visible"/>
                                      </p:to>
                                    </p:set>
                                    <p:animEffect transition="in" filter="strips(downRight)">
                                      <p:cBhvr>
                                        <p:cTn id="7" dur="1000"/>
                                        <p:tgtEl>
                                          <p:spTgt spid="1996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a:extLst>
              <a:ext uri="{FF2B5EF4-FFF2-40B4-BE49-F238E27FC236}">
                <a16:creationId xmlns:a16="http://schemas.microsoft.com/office/drawing/2014/main" id="{29C1DE8E-C39D-8A6D-3BDD-A35ACC446CDE}"/>
              </a:ext>
            </a:extLst>
          </p:cNvPr>
          <p:cNvSpPr>
            <a:spLocks noGrp="1" noChangeArrowheads="1"/>
          </p:cNvSpPr>
          <p:nvPr>
            <p:ph type="title"/>
          </p:nvPr>
        </p:nvSpPr>
        <p:spPr>
          <a:xfrm>
            <a:off x="2209800" y="609601"/>
            <a:ext cx="7772400" cy="13573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Better Goods </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Services</a:t>
            </a:r>
          </a:p>
        </p:txBody>
      </p:sp>
      <p:sp>
        <p:nvSpPr>
          <p:cNvPr id="201731" name="Rectangle 3">
            <a:extLst>
              <a:ext uri="{FF2B5EF4-FFF2-40B4-BE49-F238E27FC236}">
                <a16:creationId xmlns:a16="http://schemas.microsoft.com/office/drawing/2014/main" id="{4B957941-4AEA-176A-4B48-8C895640E9F0}"/>
              </a:ext>
            </a:extLst>
          </p:cNvPr>
          <p:cNvSpPr>
            <a:spLocks noGrp="1" noChangeArrowheads="1"/>
          </p:cNvSpPr>
          <p:nvPr>
            <p:ph type="body" idx="1"/>
          </p:nvPr>
        </p:nvSpPr>
        <p:spPr>
          <a:xfrm>
            <a:off x="650631" y="2203449"/>
            <a:ext cx="10990384" cy="3828074"/>
          </a:xfrm>
        </p:spPr>
        <p:txBody>
          <a:bodyPr>
            <a:normAutofit/>
          </a:bodyPr>
          <a:lstStyle/>
          <a:p>
            <a:pPr marL="533400" indent="-533400"/>
            <a:r>
              <a:rPr lang="en-US" altLang="en-US" dirty="0">
                <a:latin typeface="Times New Roman" panose="02020603050405020304" pitchFamily="18" charset="0"/>
                <a:cs typeface="Times New Roman" panose="02020603050405020304" pitchFamily="18" charset="0"/>
              </a:rPr>
              <a:t>Objective and subjective characteristics of goods and services</a:t>
            </a:r>
          </a:p>
          <a:p>
            <a:pPr marL="1168400" lvl="1" indent="-455613"/>
            <a:r>
              <a:rPr lang="en-US" altLang="en-US" sz="2800" dirty="0">
                <a:latin typeface="Times New Roman" panose="02020603050405020304" pitchFamily="18" charset="0"/>
                <a:cs typeface="Times New Roman" panose="02020603050405020304" pitchFamily="18" charset="0"/>
              </a:rPr>
              <a:t>On-time deliveries</a:t>
            </a:r>
          </a:p>
          <a:p>
            <a:pPr marL="1168400" lvl="1" indent="-455613"/>
            <a:r>
              <a:rPr lang="en-US" altLang="en-US" sz="2800" dirty="0">
                <a:latin typeface="Times New Roman" panose="02020603050405020304" pitchFamily="18" charset="0"/>
                <a:cs typeface="Times New Roman" panose="02020603050405020304" pitchFamily="18" charset="0"/>
              </a:rPr>
              <a:t>Cultural variables</a:t>
            </a:r>
          </a:p>
          <a:p>
            <a:pPr marL="1168400" lvl="1" indent="-455613"/>
            <a:r>
              <a:rPr lang="en-US" altLang="en-US" sz="2800" dirty="0">
                <a:latin typeface="Times New Roman" panose="02020603050405020304" pitchFamily="18" charset="0"/>
                <a:cs typeface="Times New Roman" panose="02020603050405020304" pitchFamily="18" charset="0"/>
              </a:rPr>
              <a:t>Improved customer service</a:t>
            </a:r>
          </a:p>
        </p:txBody>
      </p:sp>
      <p:pic>
        <p:nvPicPr>
          <p:cNvPr id="3" name="Picture 2">
            <a:extLst>
              <a:ext uri="{FF2B5EF4-FFF2-40B4-BE49-F238E27FC236}">
                <a16:creationId xmlns:a16="http://schemas.microsoft.com/office/drawing/2014/main" id="{BC9BA10C-EC7A-F904-D601-28ECB6EC161C}"/>
              </a:ext>
            </a:extLst>
          </p:cNvPr>
          <p:cNvPicPr>
            <a:picLocks noChangeAspect="1"/>
          </p:cNvPicPr>
          <p:nvPr/>
        </p:nvPicPr>
        <p:blipFill>
          <a:blip r:embed="rId3"/>
          <a:stretch>
            <a:fillRect/>
          </a:stretch>
        </p:blipFill>
        <p:spPr>
          <a:xfrm>
            <a:off x="6407289" y="3666391"/>
            <a:ext cx="5134080" cy="2875085"/>
          </a:xfrm>
          <a:prstGeom prst="rect">
            <a:avLst/>
          </a:prstGeom>
          <a:ln>
            <a:noFill/>
          </a:ln>
          <a:effectLst>
            <a:softEdge rad="112500"/>
          </a:effec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01731"/>
                                        </p:tgtEl>
                                        <p:attrNameLst>
                                          <p:attrName>style.visibility</p:attrName>
                                        </p:attrNameLst>
                                      </p:cBhvr>
                                      <p:to>
                                        <p:strVal val="visible"/>
                                      </p:to>
                                    </p:set>
                                    <p:animEffect transition="in" filter="strips(downRight)">
                                      <p:cBhvr>
                                        <p:cTn id="7" dur="1000"/>
                                        <p:tgtEl>
                                          <p:spTgt spid="201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a:extLst>
              <a:ext uri="{FF2B5EF4-FFF2-40B4-BE49-F238E27FC236}">
                <a16:creationId xmlns:a16="http://schemas.microsoft.com/office/drawing/2014/main" id="{08B1C993-10B5-A39E-910B-6B37B2ECCFF5}"/>
              </a:ext>
            </a:extLst>
          </p:cNvPr>
          <p:cNvSpPr>
            <a:spLocks noGrp="1" noChangeArrowheads="1"/>
          </p:cNvSpPr>
          <p:nvPr>
            <p:ph type="title"/>
          </p:nvPr>
        </p:nvSpPr>
        <p:spPr>
          <a:xfrm>
            <a:off x="2209800" y="561976"/>
            <a:ext cx="7772400" cy="8747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 Markets</a:t>
            </a:r>
          </a:p>
        </p:txBody>
      </p:sp>
      <p:sp>
        <p:nvSpPr>
          <p:cNvPr id="203779" name="Rectangle 3">
            <a:extLst>
              <a:ext uri="{FF2B5EF4-FFF2-40B4-BE49-F238E27FC236}">
                <a16:creationId xmlns:a16="http://schemas.microsoft.com/office/drawing/2014/main" id="{DDD0DB0E-F5F9-348C-6F4C-9C9F98E23BED}"/>
              </a:ext>
            </a:extLst>
          </p:cNvPr>
          <p:cNvSpPr>
            <a:spLocks noGrp="1" noChangeArrowheads="1"/>
          </p:cNvSpPr>
          <p:nvPr>
            <p:ph type="body" idx="1"/>
          </p:nvPr>
        </p:nvSpPr>
        <p:spPr>
          <a:xfrm>
            <a:off x="404446" y="1682750"/>
            <a:ext cx="11078308" cy="4613274"/>
          </a:xfrm>
        </p:spPr>
        <p:txBody>
          <a:bodyPr>
            <a:normAutofit/>
          </a:bodyPr>
          <a:lstStyle/>
          <a:p>
            <a:pPr marL="533400" indent="-533400">
              <a:lnSpc>
                <a:spcPct val="150000"/>
              </a:lnSpc>
            </a:pPr>
            <a:r>
              <a:rPr lang="en-US" altLang="en-US" dirty="0">
                <a:latin typeface="Times New Roman" panose="02020603050405020304" pitchFamily="18" charset="0"/>
                <a:cs typeface="Times New Roman" panose="02020603050405020304" pitchFamily="18" charset="0"/>
              </a:rPr>
              <a:t>Interacting with foreign customers and suppliers can lead to new opportunities</a:t>
            </a:r>
          </a:p>
          <a:p>
            <a:pPr marL="1168400" lvl="1" indent="-455613">
              <a:lnSpc>
                <a:spcPct val="150000"/>
              </a:lnSpc>
            </a:pPr>
            <a:r>
              <a:rPr lang="en-US" altLang="en-US" sz="2800" dirty="0">
                <a:latin typeface="Times New Roman" panose="02020603050405020304" pitchFamily="18" charset="0"/>
                <a:cs typeface="Times New Roman" panose="02020603050405020304" pitchFamily="18" charset="0"/>
              </a:rPr>
              <a:t>Cell phone design from Europe</a:t>
            </a:r>
          </a:p>
          <a:p>
            <a:pPr marL="1168400" lvl="1" indent="-455613">
              <a:lnSpc>
                <a:spcPct val="150000"/>
              </a:lnSpc>
            </a:pPr>
            <a:r>
              <a:rPr lang="en-US" altLang="en-US" sz="2800" dirty="0">
                <a:latin typeface="Times New Roman" panose="02020603050405020304" pitchFamily="18" charset="0"/>
                <a:cs typeface="Times New Roman" panose="02020603050405020304" pitchFamily="18" charset="0"/>
              </a:rPr>
              <a:t>Cell phone fads from Japan</a:t>
            </a:r>
          </a:p>
          <a:p>
            <a:pPr marL="1168400" lvl="1" indent="-455613">
              <a:lnSpc>
                <a:spcPct val="150000"/>
              </a:lnSpc>
            </a:pPr>
            <a:r>
              <a:rPr lang="en-US" altLang="en-US" sz="2800" dirty="0">
                <a:latin typeface="Times New Roman" panose="02020603050405020304" pitchFamily="18" charset="0"/>
                <a:cs typeface="Times New Roman" panose="02020603050405020304" pitchFamily="18" charset="0"/>
              </a:rPr>
              <a:t>Extend the product life cycle</a:t>
            </a:r>
          </a:p>
        </p:txBody>
      </p:sp>
      <p:pic>
        <p:nvPicPr>
          <p:cNvPr id="203780" name="Picture 4">
            <a:extLst>
              <a:ext uri="{FF2B5EF4-FFF2-40B4-BE49-F238E27FC236}">
                <a16:creationId xmlns:a16="http://schemas.microsoft.com/office/drawing/2014/main" id="{152F2FAA-9051-A17C-D136-BAF36D3EB6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5762" y="3874293"/>
            <a:ext cx="4067175" cy="26019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03779"/>
                                        </p:tgtEl>
                                        <p:attrNameLst>
                                          <p:attrName>style.visibility</p:attrName>
                                        </p:attrNameLst>
                                      </p:cBhvr>
                                      <p:to>
                                        <p:strVal val="visible"/>
                                      </p:to>
                                    </p:set>
                                    <p:animEffect transition="in" filter="strips(downRight)">
                                      <p:cBhvr>
                                        <p:cTn id="7" dur="1000"/>
                                        <p:tgtEl>
                                          <p:spTgt spid="203779"/>
                                        </p:tgtEl>
                                      </p:cBhvr>
                                    </p:animEffect>
                                  </p:childTnLst>
                                </p:cTn>
                              </p:par>
                            </p:childTnLst>
                          </p:cTn>
                        </p:par>
                        <p:par>
                          <p:cTn id="8" fill="hold" nodeType="afterGroup">
                            <p:stCondLst>
                              <p:cond delay="2000"/>
                            </p:stCondLst>
                            <p:childTnLst>
                              <p:par>
                                <p:cTn id="9" presetID="23" presetClass="entr" presetSubtype="272" fill="hold" nodeType="afterEffect">
                                  <p:stCondLst>
                                    <p:cond delay="0"/>
                                  </p:stCondLst>
                                  <p:childTnLst>
                                    <p:set>
                                      <p:cBhvr>
                                        <p:cTn id="10" dur="1" fill="hold">
                                          <p:stCondLst>
                                            <p:cond delay="0"/>
                                          </p:stCondLst>
                                        </p:cTn>
                                        <p:tgtEl>
                                          <p:spTgt spid="203780"/>
                                        </p:tgtEl>
                                        <p:attrNameLst>
                                          <p:attrName>style.visibility</p:attrName>
                                        </p:attrNameLst>
                                      </p:cBhvr>
                                      <p:to>
                                        <p:strVal val="visible"/>
                                      </p:to>
                                    </p:set>
                                    <p:anim calcmode="lin" valueType="num">
                                      <p:cBhvr>
                                        <p:cTn id="11" dur="1000" fill="hold"/>
                                        <p:tgtEl>
                                          <p:spTgt spid="203780"/>
                                        </p:tgtEl>
                                        <p:attrNameLst>
                                          <p:attrName>ppt_w</p:attrName>
                                        </p:attrNameLst>
                                      </p:cBhvr>
                                      <p:tavLst>
                                        <p:tav tm="0">
                                          <p:val>
                                            <p:strVal val="2/3*#ppt_w"/>
                                          </p:val>
                                        </p:tav>
                                        <p:tav tm="100000">
                                          <p:val>
                                            <p:strVal val="#ppt_w"/>
                                          </p:val>
                                        </p:tav>
                                      </p:tavLst>
                                    </p:anim>
                                    <p:anim calcmode="lin" valueType="num">
                                      <p:cBhvr>
                                        <p:cTn id="12" dur="1000" fill="hold"/>
                                        <p:tgtEl>
                                          <p:spTgt spid="20378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7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a:extLst>
              <a:ext uri="{FF2B5EF4-FFF2-40B4-BE49-F238E27FC236}">
                <a16:creationId xmlns:a16="http://schemas.microsoft.com/office/drawing/2014/main" id="{0B92232B-7389-8A84-C8F5-612FF7FE0A77}"/>
              </a:ext>
            </a:extLst>
          </p:cNvPr>
          <p:cNvSpPr>
            <a:spLocks noGrp="1" noChangeArrowheads="1"/>
          </p:cNvSpPr>
          <p:nvPr>
            <p:ph type="title"/>
          </p:nvPr>
        </p:nvSpPr>
        <p:spPr>
          <a:xfrm>
            <a:off x="2209800" y="396876"/>
            <a:ext cx="7772400" cy="12176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Learn to Improve Operations</a:t>
            </a:r>
          </a:p>
        </p:txBody>
      </p:sp>
      <p:sp>
        <p:nvSpPr>
          <p:cNvPr id="205827" name="Rectangle 3">
            <a:extLst>
              <a:ext uri="{FF2B5EF4-FFF2-40B4-BE49-F238E27FC236}">
                <a16:creationId xmlns:a16="http://schemas.microsoft.com/office/drawing/2014/main" id="{12AF2C41-894A-4C14-8722-D63F5B3CBE3A}"/>
              </a:ext>
            </a:extLst>
          </p:cNvPr>
          <p:cNvSpPr>
            <a:spLocks noGrp="1" noChangeArrowheads="1"/>
          </p:cNvSpPr>
          <p:nvPr>
            <p:ph type="body" idx="1"/>
          </p:nvPr>
        </p:nvSpPr>
        <p:spPr>
          <a:xfrm>
            <a:off x="580293" y="1860550"/>
            <a:ext cx="10990384" cy="4381500"/>
          </a:xfrm>
        </p:spPr>
        <p:txBody>
          <a:bodyPr>
            <a:normAutofit/>
          </a:bodyPr>
          <a:lstStyle/>
          <a:p>
            <a:pPr marL="533400" indent="-533400" algn="just">
              <a:lnSpc>
                <a:spcPct val="150000"/>
              </a:lnSpc>
            </a:pPr>
            <a:r>
              <a:rPr lang="en-US" altLang="en-US" dirty="0">
                <a:latin typeface="Times New Roman" panose="02020603050405020304" pitchFamily="18" charset="0"/>
                <a:cs typeface="Times New Roman" panose="02020603050405020304" pitchFamily="18" charset="0"/>
              </a:rPr>
              <a:t>Remain open to the free flow of ideas</a:t>
            </a:r>
          </a:p>
          <a:p>
            <a:pPr marL="1168400" lvl="1" indent="-455613" algn="just">
              <a:lnSpc>
                <a:spcPct val="150000"/>
              </a:lnSpc>
            </a:pPr>
            <a:r>
              <a:rPr lang="en-US" altLang="en-US" sz="2800" dirty="0">
                <a:latin typeface="Times New Roman" panose="02020603050405020304" pitchFamily="18" charset="0"/>
                <a:cs typeface="Times New Roman" panose="02020603050405020304" pitchFamily="18" charset="0"/>
              </a:rPr>
              <a:t>General Motors partnered with a Japanese auto manufacturer to learn new approaches to production and inventory control </a:t>
            </a:r>
          </a:p>
          <a:p>
            <a:pPr marL="1168400" lvl="1" indent="-455613" algn="just">
              <a:lnSpc>
                <a:spcPct val="150000"/>
              </a:lnSpc>
            </a:pPr>
            <a:r>
              <a:rPr lang="en-US" altLang="en-US" sz="2800" dirty="0">
                <a:latin typeface="Times New Roman" panose="02020603050405020304" pitchFamily="18" charset="0"/>
                <a:cs typeface="Times New Roman" panose="02020603050405020304" pitchFamily="18" charset="0"/>
              </a:rPr>
              <a:t>Equipment and layout have been improved using Scandinavian ergonomic competence</a:t>
            </a:r>
          </a:p>
        </p:txBody>
      </p:sp>
      <p:pic>
        <p:nvPicPr>
          <p:cNvPr id="3" name="Picture 2">
            <a:extLst>
              <a:ext uri="{FF2B5EF4-FFF2-40B4-BE49-F238E27FC236}">
                <a16:creationId xmlns:a16="http://schemas.microsoft.com/office/drawing/2014/main" id="{022C27C7-6668-A979-D8EA-F8DD1EE9C2C4}"/>
              </a:ext>
            </a:extLst>
          </p:cNvPr>
          <p:cNvPicPr>
            <a:picLocks noChangeAspect="1"/>
          </p:cNvPicPr>
          <p:nvPr/>
        </p:nvPicPr>
        <p:blipFill>
          <a:blip r:embed="rId3"/>
          <a:stretch>
            <a:fillRect/>
          </a:stretch>
        </p:blipFill>
        <p:spPr>
          <a:xfrm>
            <a:off x="7670869" y="4651131"/>
            <a:ext cx="3940837" cy="2206869"/>
          </a:xfrm>
          <a:prstGeom prst="rect">
            <a:avLst/>
          </a:prstGeom>
          <a:ln>
            <a:noFill/>
          </a:ln>
          <a:effectLst>
            <a:softEdge rad="112500"/>
          </a:effec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05827"/>
                                        </p:tgtEl>
                                        <p:attrNameLst>
                                          <p:attrName>style.visibility</p:attrName>
                                        </p:attrNameLst>
                                      </p:cBhvr>
                                      <p:to>
                                        <p:strVal val="visible"/>
                                      </p:to>
                                    </p:set>
                                    <p:animEffect transition="in" filter="strips(downRight)">
                                      <p:cBhvr>
                                        <p:cTn id="7" dur="1000"/>
                                        <p:tgtEl>
                                          <p:spTgt spid="205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a:extLst>
              <a:ext uri="{FF2B5EF4-FFF2-40B4-BE49-F238E27FC236}">
                <a16:creationId xmlns:a16="http://schemas.microsoft.com/office/drawing/2014/main" id="{EAF7342E-172D-F3CA-A1B9-A704647957AE}"/>
              </a:ext>
            </a:extLst>
          </p:cNvPr>
          <p:cNvSpPr>
            <a:spLocks noGrp="1" noChangeArrowheads="1"/>
          </p:cNvSpPr>
          <p:nvPr>
            <p:ph type="title"/>
          </p:nvPr>
        </p:nvSpPr>
        <p:spPr>
          <a:xfrm>
            <a:off x="2209800" y="508001"/>
            <a:ext cx="7772400" cy="1357313"/>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Attract and Retain Global Talent</a:t>
            </a:r>
          </a:p>
        </p:txBody>
      </p:sp>
      <p:sp>
        <p:nvSpPr>
          <p:cNvPr id="207875" name="Rectangle 3">
            <a:extLst>
              <a:ext uri="{FF2B5EF4-FFF2-40B4-BE49-F238E27FC236}">
                <a16:creationId xmlns:a16="http://schemas.microsoft.com/office/drawing/2014/main" id="{1AE670F6-7DD6-4ED2-EE03-1996BEAF02AD}"/>
              </a:ext>
            </a:extLst>
          </p:cNvPr>
          <p:cNvSpPr>
            <a:spLocks noGrp="1" noChangeArrowheads="1"/>
          </p:cNvSpPr>
          <p:nvPr>
            <p:ph type="body" idx="1"/>
          </p:nvPr>
        </p:nvSpPr>
        <p:spPr>
          <a:xfrm>
            <a:off x="386863" y="2114550"/>
            <a:ext cx="6242538" cy="3266342"/>
          </a:xfrm>
        </p:spPr>
        <p:txBody>
          <a:bodyPr>
            <a:normAutofit lnSpcReduction="10000"/>
          </a:bodyPr>
          <a:lstStyle/>
          <a:p>
            <a:pPr marL="533400" indent="-533400">
              <a:lnSpc>
                <a:spcPct val="150000"/>
              </a:lnSpc>
            </a:pPr>
            <a:r>
              <a:rPr lang="en-US" altLang="en-US" dirty="0">
                <a:latin typeface="Times New Roman" panose="02020603050405020304" pitchFamily="18" charset="0"/>
                <a:cs typeface="Times New Roman" panose="02020603050405020304" pitchFamily="18" charset="0"/>
              </a:rPr>
              <a:t>Offer better employment opportunities</a:t>
            </a:r>
          </a:p>
          <a:p>
            <a:pPr marL="1168400" lvl="1" indent="-455613">
              <a:lnSpc>
                <a:spcPct val="150000"/>
              </a:lnSpc>
            </a:pPr>
            <a:r>
              <a:rPr lang="en-US" altLang="en-US" sz="2800" dirty="0">
                <a:latin typeface="Times New Roman" panose="02020603050405020304" pitchFamily="18" charset="0"/>
                <a:cs typeface="Times New Roman" panose="02020603050405020304" pitchFamily="18" charset="0"/>
              </a:rPr>
              <a:t>Better growth opportunities and insulation against unemployment</a:t>
            </a:r>
          </a:p>
          <a:p>
            <a:pPr marL="1168400" lvl="1" indent="-455613">
              <a:lnSpc>
                <a:spcPct val="150000"/>
              </a:lnSpc>
            </a:pPr>
            <a:r>
              <a:rPr lang="en-US" altLang="en-US" sz="2800" dirty="0">
                <a:latin typeface="Times New Roman" panose="02020603050405020304" pitchFamily="18" charset="0"/>
                <a:cs typeface="Times New Roman" panose="02020603050405020304" pitchFamily="18" charset="0"/>
              </a:rPr>
              <a:t>Relocate unneeded personnel to more prosperous locations</a:t>
            </a:r>
          </a:p>
        </p:txBody>
      </p:sp>
      <p:pic>
        <p:nvPicPr>
          <p:cNvPr id="3" name="Picture 2">
            <a:extLst>
              <a:ext uri="{FF2B5EF4-FFF2-40B4-BE49-F238E27FC236}">
                <a16:creationId xmlns:a16="http://schemas.microsoft.com/office/drawing/2014/main" id="{9691B825-9941-2FF5-9D0A-37CA13869892}"/>
              </a:ext>
            </a:extLst>
          </p:cNvPr>
          <p:cNvPicPr>
            <a:picLocks noChangeAspect="1"/>
          </p:cNvPicPr>
          <p:nvPr/>
        </p:nvPicPr>
        <p:blipFill>
          <a:blip r:embed="rId3"/>
          <a:stretch>
            <a:fillRect/>
          </a:stretch>
        </p:blipFill>
        <p:spPr>
          <a:xfrm>
            <a:off x="7117373" y="2114550"/>
            <a:ext cx="4470890" cy="4675998"/>
          </a:xfrm>
          <a:prstGeom prst="rect">
            <a:avLst/>
          </a:prstGeom>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07875"/>
                                        </p:tgtEl>
                                        <p:attrNameLst>
                                          <p:attrName>style.visibility</p:attrName>
                                        </p:attrNameLst>
                                      </p:cBhvr>
                                      <p:to>
                                        <p:strVal val="visible"/>
                                      </p:to>
                                    </p:set>
                                    <p:animEffect transition="in" filter="strips(downRight)">
                                      <p:cBhvr>
                                        <p:cTn id="7" dur="1000"/>
                                        <p:tgtEl>
                                          <p:spTgt spid="2078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7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a:extLst>
              <a:ext uri="{FF2B5EF4-FFF2-40B4-BE49-F238E27FC236}">
                <a16:creationId xmlns:a16="http://schemas.microsoft.com/office/drawing/2014/main" id="{D41D5267-1C0A-7132-3516-5A4010861CB3}"/>
              </a:ext>
            </a:extLst>
          </p:cNvPr>
          <p:cNvSpPr>
            <a:spLocks noGrp="1" noChangeArrowheads="1"/>
          </p:cNvSpPr>
          <p:nvPr>
            <p:ph type="title"/>
          </p:nvPr>
        </p:nvSpPr>
        <p:spPr>
          <a:xfrm>
            <a:off x="2209800" y="523875"/>
            <a:ext cx="7772400" cy="889000"/>
          </a:xfrm>
          <a:noFill/>
          <a:ln/>
          <a:extLst>
            <a:ext uri="{909E8E84-426E-40DD-AFC4-6F175D3DCCD1}">
              <a14:hiddenFill xmlns:a14="http://schemas.microsoft.com/office/drawing/2010/main">
                <a:solidFill>
                  <a:srgbClr val="2FFF74"/>
                </a:solidFill>
              </a14:hiddenFill>
            </a:ext>
          </a:extLst>
        </p:spPr>
        <p:txBody>
          <a:bodyPr/>
          <a:lstStyle/>
          <a:p>
            <a:pPr algn="ctr">
              <a:lnSpc>
                <a:spcPct val="80000"/>
              </a:lnSpc>
            </a:pP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 and Ethical Issues</a:t>
            </a:r>
          </a:p>
        </p:txBody>
      </p:sp>
      <p:sp>
        <p:nvSpPr>
          <p:cNvPr id="209923" name="Rectangle 3">
            <a:extLst>
              <a:ext uri="{FF2B5EF4-FFF2-40B4-BE49-F238E27FC236}">
                <a16:creationId xmlns:a16="http://schemas.microsoft.com/office/drawing/2014/main" id="{C109915E-8779-DB8E-7F72-3A7B25FA82CD}"/>
              </a:ext>
            </a:extLst>
          </p:cNvPr>
          <p:cNvSpPr>
            <a:spLocks noGrp="1" noChangeArrowheads="1"/>
          </p:cNvSpPr>
          <p:nvPr>
            <p:ph type="body" idx="1"/>
          </p:nvPr>
        </p:nvSpPr>
        <p:spPr>
          <a:xfrm>
            <a:off x="757239" y="1989991"/>
            <a:ext cx="10287000" cy="1587501"/>
          </a:xfrm>
        </p:spPr>
        <p:txBody>
          <a:bodyPr/>
          <a:lstStyle/>
          <a:p>
            <a:pPr marL="533400" indent="-533400"/>
            <a:r>
              <a:rPr lang="en-US" altLang="en-US" dirty="0">
                <a:latin typeface="Times New Roman" panose="02020603050405020304" pitchFamily="18" charset="0"/>
                <a:cs typeface="Times New Roman" panose="02020603050405020304" pitchFamily="18" charset="0"/>
              </a:rPr>
              <a:t>Cultures can be quite different</a:t>
            </a:r>
          </a:p>
          <a:p>
            <a:pPr marL="533400" indent="-533400"/>
            <a:r>
              <a:rPr lang="en-US" altLang="en-US" dirty="0">
                <a:latin typeface="Times New Roman" panose="02020603050405020304" pitchFamily="18" charset="0"/>
                <a:cs typeface="Times New Roman" panose="02020603050405020304" pitchFamily="18" charset="0"/>
              </a:rPr>
              <a:t>Attitudes can be quite different towards</a:t>
            </a:r>
          </a:p>
        </p:txBody>
      </p:sp>
      <p:sp>
        <p:nvSpPr>
          <p:cNvPr id="209924" name="Text Box 4">
            <a:extLst>
              <a:ext uri="{FF2B5EF4-FFF2-40B4-BE49-F238E27FC236}">
                <a16:creationId xmlns:a16="http://schemas.microsoft.com/office/drawing/2014/main" id="{140127C9-4EAD-FA80-474C-A5C987820160}"/>
              </a:ext>
            </a:extLst>
          </p:cNvPr>
          <p:cNvSpPr txBox="1">
            <a:spLocks noChangeArrowheads="1"/>
          </p:cNvSpPr>
          <p:nvPr/>
        </p:nvSpPr>
        <p:spPr bwMode="auto">
          <a:xfrm>
            <a:off x="1406770" y="3363913"/>
            <a:ext cx="4493970" cy="2548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4500" indent="-444500">
              <a:defRPr sz="2400">
                <a:solidFill>
                  <a:schemeClr val="tx1"/>
                </a:solidFill>
                <a:latin typeface="Arial" panose="020B0604020202020204" pitchFamily="34" charset="0"/>
                <a:ea typeface="ＭＳ Ｐゴシック" panose="020B0600070205080204" pitchFamily="34" charset="-128"/>
              </a:defRPr>
            </a:lvl1pPr>
            <a:lvl2pPr marL="623888">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90000"/>
              </a:lnSpc>
              <a:spcBef>
                <a:spcPct val="40000"/>
              </a:spcBef>
              <a:buClr>
                <a:srgbClr val="BF0922"/>
              </a:buClr>
              <a:buFont typeface="Wingdings" panose="05000000000000000000" pitchFamily="2" charset="2"/>
              <a:buChar char="u"/>
            </a:pPr>
            <a:r>
              <a:rPr lang="en-US" altLang="en-US" sz="2800" b="1" dirty="0">
                <a:latin typeface="Times New Roman" panose="02020603050405020304" pitchFamily="18" charset="0"/>
                <a:cs typeface="Times New Roman" panose="02020603050405020304" pitchFamily="18" charset="0"/>
              </a:rPr>
              <a:t>Punctuality</a:t>
            </a:r>
          </a:p>
          <a:p>
            <a:pPr>
              <a:lnSpc>
                <a:spcPct val="90000"/>
              </a:lnSpc>
              <a:spcBef>
                <a:spcPct val="40000"/>
              </a:spcBef>
              <a:buClr>
                <a:srgbClr val="BF0922"/>
              </a:buClr>
              <a:buFont typeface="Wingdings" panose="05000000000000000000" pitchFamily="2" charset="2"/>
              <a:buChar char="u"/>
            </a:pPr>
            <a:r>
              <a:rPr lang="en-US" altLang="en-US" sz="2800" b="1" dirty="0">
                <a:latin typeface="Times New Roman" panose="02020603050405020304" pitchFamily="18" charset="0"/>
                <a:cs typeface="Times New Roman" panose="02020603050405020304" pitchFamily="18" charset="0"/>
              </a:rPr>
              <a:t>Lunch breaks</a:t>
            </a:r>
          </a:p>
          <a:p>
            <a:pPr>
              <a:lnSpc>
                <a:spcPct val="90000"/>
              </a:lnSpc>
              <a:spcBef>
                <a:spcPct val="40000"/>
              </a:spcBef>
              <a:buClr>
                <a:srgbClr val="BF0922"/>
              </a:buClr>
              <a:buFont typeface="Wingdings" panose="05000000000000000000" pitchFamily="2" charset="2"/>
              <a:buChar char="u"/>
            </a:pPr>
            <a:r>
              <a:rPr lang="en-US" altLang="en-US" sz="2800" b="1" dirty="0">
                <a:latin typeface="Times New Roman" panose="02020603050405020304" pitchFamily="18" charset="0"/>
                <a:cs typeface="Times New Roman" panose="02020603050405020304" pitchFamily="18" charset="0"/>
              </a:rPr>
              <a:t>Environment</a:t>
            </a:r>
          </a:p>
          <a:p>
            <a:pPr>
              <a:lnSpc>
                <a:spcPct val="90000"/>
              </a:lnSpc>
              <a:spcBef>
                <a:spcPct val="40000"/>
              </a:spcBef>
              <a:buClr>
                <a:srgbClr val="BF0922"/>
              </a:buClr>
              <a:buFont typeface="Wingdings" panose="05000000000000000000" pitchFamily="2" charset="2"/>
              <a:buChar char="u"/>
            </a:pPr>
            <a:r>
              <a:rPr lang="en-US" altLang="en-US" sz="2800" b="1" dirty="0">
                <a:latin typeface="Times New Roman" panose="02020603050405020304" pitchFamily="18" charset="0"/>
                <a:cs typeface="Times New Roman" panose="02020603050405020304" pitchFamily="18" charset="0"/>
              </a:rPr>
              <a:t>Intellectual </a:t>
            </a:r>
            <a:br>
              <a:rPr lang="en-US" altLang="en-US" sz="2800" b="1" dirty="0">
                <a:latin typeface="Times New Roman" panose="02020603050405020304" pitchFamily="18" charset="0"/>
                <a:cs typeface="Times New Roman" panose="02020603050405020304" pitchFamily="18" charset="0"/>
              </a:rPr>
            </a:br>
            <a:r>
              <a:rPr lang="en-US" altLang="en-US" sz="2800" b="1" dirty="0">
                <a:latin typeface="Times New Roman" panose="02020603050405020304" pitchFamily="18" charset="0"/>
                <a:cs typeface="Times New Roman" panose="02020603050405020304" pitchFamily="18" charset="0"/>
              </a:rPr>
              <a:t>property</a:t>
            </a:r>
            <a:endParaRPr lang="en-AU" altLang="en-US" sz="2800" b="1" dirty="0">
              <a:latin typeface="Times New Roman" panose="02020603050405020304" pitchFamily="18" charset="0"/>
              <a:cs typeface="Times New Roman" panose="02020603050405020304" pitchFamily="18" charset="0"/>
            </a:endParaRPr>
          </a:p>
        </p:txBody>
      </p:sp>
      <p:sp>
        <p:nvSpPr>
          <p:cNvPr id="209925" name="Text Box 5">
            <a:extLst>
              <a:ext uri="{FF2B5EF4-FFF2-40B4-BE49-F238E27FC236}">
                <a16:creationId xmlns:a16="http://schemas.microsoft.com/office/drawing/2014/main" id="{73AAE4A5-79DE-C984-03D5-415F5278F233}"/>
              </a:ext>
            </a:extLst>
          </p:cNvPr>
          <p:cNvSpPr txBox="1">
            <a:spLocks noChangeArrowheads="1"/>
          </p:cNvSpPr>
          <p:nvPr/>
        </p:nvSpPr>
        <p:spPr bwMode="auto">
          <a:xfrm>
            <a:off x="6931026" y="3363912"/>
            <a:ext cx="3854204" cy="2296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4500" indent="-444500">
              <a:defRPr sz="2400">
                <a:solidFill>
                  <a:schemeClr val="tx1"/>
                </a:solidFill>
                <a:latin typeface="Arial" panose="020B0604020202020204" pitchFamily="34" charset="0"/>
                <a:ea typeface="ＭＳ Ｐゴシック" panose="020B0600070205080204" pitchFamily="34" charset="-128"/>
              </a:defRPr>
            </a:lvl1pPr>
            <a:lvl2pPr marL="623888">
              <a:defRPr sz="2400">
                <a:solidFill>
                  <a:schemeClr val="tx1"/>
                </a:solidFill>
                <a:latin typeface="Arial" panose="020B0604020202020204" pitchFamily="34" charset="0"/>
                <a:ea typeface="ＭＳ Ｐゴシック" panose="020B0600070205080204" pitchFamily="34" charset="-128"/>
              </a:defRPr>
            </a:lvl2pPr>
            <a:lvl3pPr>
              <a:defRPr sz="2400">
                <a:solidFill>
                  <a:schemeClr val="tx1"/>
                </a:solidFill>
                <a:latin typeface="Arial" panose="020B0604020202020204" pitchFamily="34" charset="0"/>
                <a:ea typeface="ＭＳ Ｐゴシック" panose="020B0600070205080204" pitchFamily="34" charset="-128"/>
              </a:defRPr>
            </a:lvl3pPr>
            <a:lvl4pPr>
              <a:defRPr sz="2400">
                <a:solidFill>
                  <a:schemeClr val="tx1"/>
                </a:solidFill>
                <a:latin typeface="Arial" panose="020B0604020202020204" pitchFamily="34" charset="0"/>
                <a:ea typeface="ＭＳ Ｐゴシック" panose="020B0600070205080204" pitchFamily="34" charset="-128"/>
              </a:defRPr>
            </a:lvl4pPr>
            <a:lvl5pPr>
              <a:defRPr sz="2400">
                <a:solidFill>
                  <a:schemeClr val="tx1"/>
                </a:solidFill>
                <a:latin typeface="Arial" panose="020B0604020202020204" pitchFamily="34" charset="0"/>
                <a:ea typeface="ＭＳ Ｐゴシック"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nSpc>
                <a:spcPct val="150000"/>
              </a:lnSpc>
              <a:spcBef>
                <a:spcPct val="40000"/>
              </a:spcBef>
              <a:buClr>
                <a:srgbClr val="BF0922"/>
              </a:buClr>
              <a:buFont typeface="Wingdings" panose="05000000000000000000" pitchFamily="2" charset="2"/>
              <a:buChar char="u"/>
            </a:pPr>
            <a:r>
              <a:rPr lang="en-US" altLang="en-US" sz="2800" b="1" dirty="0">
                <a:latin typeface="Times New Roman" panose="02020603050405020304" pitchFamily="18" charset="0"/>
                <a:cs typeface="Times New Roman" panose="02020603050405020304" pitchFamily="18" charset="0"/>
              </a:rPr>
              <a:t>Thievery</a:t>
            </a:r>
          </a:p>
          <a:p>
            <a:pPr>
              <a:lnSpc>
                <a:spcPct val="150000"/>
              </a:lnSpc>
              <a:spcBef>
                <a:spcPct val="40000"/>
              </a:spcBef>
              <a:buClr>
                <a:srgbClr val="BF0922"/>
              </a:buClr>
              <a:buFont typeface="Wingdings" panose="05000000000000000000" pitchFamily="2" charset="2"/>
              <a:buChar char="u"/>
            </a:pPr>
            <a:r>
              <a:rPr lang="en-US" altLang="en-US" sz="2800" b="1" dirty="0">
                <a:latin typeface="Times New Roman" panose="02020603050405020304" pitchFamily="18" charset="0"/>
                <a:cs typeface="Times New Roman" panose="02020603050405020304" pitchFamily="18" charset="0"/>
              </a:rPr>
              <a:t>Bribery</a:t>
            </a:r>
          </a:p>
          <a:p>
            <a:pPr>
              <a:lnSpc>
                <a:spcPct val="150000"/>
              </a:lnSpc>
              <a:spcBef>
                <a:spcPct val="40000"/>
              </a:spcBef>
              <a:buClr>
                <a:srgbClr val="BF0922"/>
              </a:buClr>
              <a:buFont typeface="Wingdings" panose="05000000000000000000" pitchFamily="2" charset="2"/>
              <a:buChar char="u"/>
            </a:pPr>
            <a:r>
              <a:rPr lang="en-US" altLang="en-US" sz="2800" b="1" dirty="0">
                <a:latin typeface="Times New Roman" panose="02020603050405020304" pitchFamily="18" charset="0"/>
                <a:cs typeface="Times New Roman" panose="02020603050405020304" pitchFamily="18" charset="0"/>
              </a:rPr>
              <a:t>Child labor</a:t>
            </a:r>
            <a:endParaRPr lang="en-AU" altLang="en-US" sz="2800" b="1" dirty="0">
              <a:latin typeface="Times New Roman" panose="02020603050405020304" pitchFamily="18" charset="0"/>
              <a:cs typeface="Times New Roman" panose="02020603050405020304" pitchFamily="18" charset="0"/>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09923"/>
                                        </p:tgtEl>
                                        <p:attrNameLst>
                                          <p:attrName>style.visibility</p:attrName>
                                        </p:attrNameLst>
                                      </p:cBhvr>
                                      <p:to>
                                        <p:strVal val="visible"/>
                                      </p:to>
                                    </p:set>
                                    <p:animEffect transition="in" filter="strips(downRight)">
                                      <p:cBhvr>
                                        <p:cTn id="7" dur="1000"/>
                                        <p:tgtEl>
                                          <p:spTgt spid="209923"/>
                                        </p:tgtEl>
                                      </p:cBhvr>
                                    </p:animEffect>
                                  </p:childTnLst>
                                </p:cTn>
                              </p:par>
                            </p:childTnLst>
                          </p:cTn>
                        </p:par>
                        <p:par>
                          <p:cTn id="8" fill="hold" nodeType="afterGroup">
                            <p:stCondLst>
                              <p:cond delay="2000"/>
                            </p:stCondLst>
                            <p:childTnLst>
                              <p:par>
                                <p:cTn id="9" presetID="18" presetClass="entr" presetSubtype="6" fill="hold" grpId="0" nodeType="afterEffect">
                                  <p:stCondLst>
                                    <p:cond delay="1000"/>
                                  </p:stCondLst>
                                  <p:childTnLst>
                                    <p:set>
                                      <p:cBhvr>
                                        <p:cTn id="10" dur="1" fill="hold">
                                          <p:stCondLst>
                                            <p:cond delay="0"/>
                                          </p:stCondLst>
                                        </p:cTn>
                                        <p:tgtEl>
                                          <p:spTgt spid="209924"/>
                                        </p:tgtEl>
                                        <p:attrNameLst>
                                          <p:attrName>style.visibility</p:attrName>
                                        </p:attrNameLst>
                                      </p:cBhvr>
                                      <p:to>
                                        <p:strVal val="visible"/>
                                      </p:to>
                                    </p:set>
                                    <p:animEffect transition="in" filter="strips(downRight)">
                                      <p:cBhvr>
                                        <p:cTn id="11" dur="1000"/>
                                        <p:tgtEl>
                                          <p:spTgt spid="209924"/>
                                        </p:tgtEl>
                                      </p:cBhvr>
                                    </p:animEffect>
                                  </p:childTnLst>
                                </p:cTn>
                              </p:par>
                            </p:childTnLst>
                          </p:cTn>
                        </p:par>
                        <p:par>
                          <p:cTn id="12" fill="hold" nodeType="afterGroup">
                            <p:stCondLst>
                              <p:cond delay="4000"/>
                            </p:stCondLst>
                            <p:childTnLst>
                              <p:par>
                                <p:cTn id="13" presetID="18" presetClass="entr" presetSubtype="6" fill="hold" grpId="0" nodeType="afterEffect">
                                  <p:stCondLst>
                                    <p:cond delay="0"/>
                                  </p:stCondLst>
                                  <p:childTnLst>
                                    <p:set>
                                      <p:cBhvr>
                                        <p:cTn id="14" dur="1" fill="hold">
                                          <p:stCondLst>
                                            <p:cond delay="0"/>
                                          </p:stCondLst>
                                        </p:cTn>
                                        <p:tgtEl>
                                          <p:spTgt spid="209925"/>
                                        </p:tgtEl>
                                        <p:attrNameLst>
                                          <p:attrName>style.visibility</p:attrName>
                                        </p:attrNameLst>
                                      </p:cBhvr>
                                      <p:to>
                                        <p:strVal val="visible"/>
                                      </p:to>
                                    </p:set>
                                    <p:animEffect transition="in" filter="strips(downRight)">
                                      <p:cBhvr>
                                        <p:cTn id="15" dur="1000"/>
                                        <p:tgtEl>
                                          <p:spTgt spid="2099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3" grpId="0"/>
      <p:bldP spid="209924" grpId="0"/>
      <p:bldP spid="2099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a:extLst>
              <a:ext uri="{FF2B5EF4-FFF2-40B4-BE49-F238E27FC236}">
                <a16:creationId xmlns:a16="http://schemas.microsoft.com/office/drawing/2014/main" id="{7D6790A5-A98C-E9A1-9D4E-855B8CE4CD18}"/>
              </a:ext>
            </a:extLst>
          </p:cNvPr>
          <p:cNvSpPr>
            <a:spLocks noGrp="1" noChangeArrowheads="1"/>
          </p:cNvSpPr>
          <p:nvPr>
            <p:ph type="title"/>
          </p:nvPr>
        </p:nvSpPr>
        <p:spPr>
          <a:xfrm>
            <a:off x="2209800" y="434975"/>
            <a:ext cx="7772400" cy="838200"/>
          </a:xfrm>
          <a:noFill/>
          <a:ln/>
          <a:extLst>
            <a:ext uri="{909E8E84-426E-40DD-AFC4-6F175D3DCCD1}">
              <a14:hiddenFill xmlns:a14="http://schemas.microsoft.com/office/drawing/2010/main">
                <a:solidFill>
                  <a:srgbClr val="2FFF74"/>
                </a:solidFill>
              </a14:hiddenFill>
            </a:ext>
          </a:extLst>
        </p:spPr>
        <p:txBody>
          <a:bodyPr>
            <a:normAutofit/>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Companies Want To Consider</a:t>
            </a:r>
          </a:p>
        </p:txBody>
      </p:sp>
      <p:sp>
        <p:nvSpPr>
          <p:cNvPr id="211971" name="Rectangle 3">
            <a:extLst>
              <a:ext uri="{FF2B5EF4-FFF2-40B4-BE49-F238E27FC236}">
                <a16:creationId xmlns:a16="http://schemas.microsoft.com/office/drawing/2014/main" id="{FA36A0C0-EC7A-739E-C764-B9D5D5647A2E}"/>
              </a:ext>
            </a:extLst>
          </p:cNvPr>
          <p:cNvSpPr>
            <a:spLocks noGrp="1" noChangeArrowheads="1"/>
          </p:cNvSpPr>
          <p:nvPr>
            <p:ph type="body" idx="1"/>
          </p:nvPr>
        </p:nvSpPr>
        <p:spPr>
          <a:xfrm>
            <a:off x="2159001" y="1528763"/>
            <a:ext cx="4056063" cy="4610100"/>
          </a:xfrm>
        </p:spPr>
        <p:txBody>
          <a:bodyPr>
            <a:noAutofit/>
          </a:bodyPr>
          <a:lstStyle/>
          <a:p>
            <a:pPr marL="444500" indent="-444500" defTabSz="836613"/>
            <a:r>
              <a:rPr lang="en-US" altLang="en-US" dirty="0">
                <a:latin typeface="Times New Roman" panose="02020603050405020304" pitchFamily="18" charset="0"/>
                <a:cs typeface="Times New Roman" panose="02020603050405020304" pitchFamily="18" charset="0"/>
              </a:rPr>
              <a:t>National literacy rate</a:t>
            </a:r>
          </a:p>
          <a:p>
            <a:pPr marL="444500" indent="-444500" defTabSz="836613"/>
            <a:r>
              <a:rPr lang="en-US" altLang="en-US" dirty="0">
                <a:latin typeface="Times New Roman" panose="02020603050405020304" pitchFamily="18" charset="0"/>
                <a:cs typeface="Times New Roman" panose="02020603050405020304" pitchFamily="18" charset="0"/>
              </a:rPr>
              <a:t>Rate of innovation</a:t>
            </a:r>
          </a:p>
          <a:p>
            <a:pPr marL="444500" indent="-444500" defTabSz="836613"/>
            <a:r>
              <a:rPr lang="en-US" altLang="en-US" dirty="0">
                <a:latin typeface="Times New Roman" panose="02020603050405020304" pitchFamily="18" charset="0"/>
                <a:cs typeface="Times New Roman" panose="02020603050405020304" pitchFamily="18" charset="0"/>
              </a:rPr>
              <a:t>Rate of technology change</a:t>
            </a:r>
          </a:p>
          <a:p>
            <a:pPr marL="444500" indent="-444500" defTabSz="836613"/>
            <a:r>
              <a:rPr lang="en-US" altLang="en-US" dirty="0">
                <a:latin typeface="Times New Roman" panose="02020603050405020304" pitchFamily="18" charset="0"/>
                <a:cs typeface="Times New Roman" panose="02020603050405020304" pitchFamily="18" charset="0"/>
              </a:rPr>
              <a:t>Number of skilled workers</a:t>
            </a:r>
          </a:p>
          <a:p>
            <a:pPr marL="444500" indent="-444500" defTabSz="836613"/>
            <a:r>
              <a:rPr lang="en-US" altLang="en-US" dirty="0">
                <a:latin typeface="Times New Roman" panose="02020603050405020304" pitchFamily="18" charset="0"/>
                <a:cs typeface="Times New Roman" panose="02020603050405020304" pitchFamily="18" charset="0"/>
              </a:rPr>
              <a:t>Political stability</a:t>
            </a:r>
          </a:p>
          <a:p>
            <a:pPr marL="444500" indent="-444500" defTabSz="836613"/>
            <a:r>
              <a:rPr lang="en-US" altLang="en-US" dirty="0">
                <a:latin typeface="Times New Roman" panose="02020603050405020304" pitchFamily="18" charset="0"/>
                <a:cs typeface="Times New Roman" panose="02020603050405020304" pitchFamily="18" charset="0"/>
              </a:rPr>
              <a:t>Product liability laws</a:t>
            </a:r>
          </a:p>
          <a:p>
            <a:pPr marL="444500" indent="-444500" defTabSz="836613"/>
            <a:r>
              <a:rPr lang="en-US" altLang="en-US" dirty="0">
                <a:latin typeface="Times New Roman" panose="02020603050405020304" pitchFamily="18" charset="0"/>
                <a:cs typeface="Times New Roman" panose="02020603050405020304" pitchFamily="18" charset="0"/>
              </a:rPr>
              <a:t>Export restrictions</a:t>
            </a:r>
          </a:p>
          <a:p>
            <a:pPr marL="444500" indent="-444500" defTabSz="836613"/>
            <a:r>
              <a:rPr lang="en-US" altLang="en-US" dirty="0">
                <a:latin typeface="Times New Roman" panose="02020603050405020304" pitchFamily="18" charset="0"/>
                <a:cs typeface="Times New Roman" panose="02020603050405020304" pitchFamily="18" charset="0"/>
              </a:rPr>
              <a:t>Variations in language</a:t>
            </a:r>
          </a:p>
          <a:p>
            <a:pPr marL="444500" indent="-444500" defTabSz="836613"/>
            <a:endParaRPr lang="en-US" altLang="en-US" dirty="0">
              <a:latin typeface="Times New Roman" panose="02020603050405020304" pitchFamily="18" charset="0"/>
              <a:cs typeface="Times New Roman" panose="02020603050405020304" pitchFamily="18" charset="0"/>
            </a:endParaRPr>
          </a:p>
        </p:txBody>
      </p:sp>
      <p:sp>
        <p:nvSpPr>
          <p:cNvPr id="211972" name="Rectangle 4">
            <a:extLst>
              <a:ext uri="{FF2B5EF4-FFF2-40B4-BE49-F238E27FC236}">
                <a16:creationId xmlns:a16="http://schemas.microsoft.com/office/drawing/2014/main" id="{228EA9A6-ECCB-4D0B-DCC2-0CEB612002EA}"/>
              </a:ext>
            </a:extLst>
          </p:cNvPr>
          <p:cNvSpPr>
            <a:spLocks noChangeArrowheads="1"/>
          </p:cNvSpPr>
          <p:nvPr/>
        </p:nvSpPr>
        <p:spPr bwMode="auto">
          <a:xfrm>
            <a:off x="6486526" y="1528763"/>
            <a:ext cx="3609975" cy="453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7" tIns="45713" rIns="91427" bIns="45713"/>
          <a:lstStyle>
            <a:lvl1pPr marL="444500" indent="-444500">
              <a:lnSpc>
                <a:spcPct val="90000"/>
              </a:lnSpc>
              <a:spcAft>
                <a:spcPct val="40000"/>
              </a:spcAft>
              <a:buClr>
                <a:srgbClr val="BF0922"/>
              </a:buClr>
              <a:buFont typeface="Wingdings" panose="05000000000000000000" pitchFamily="2" charset="2"/>
              <a:buChar char="u"/>
              <a:defRPr sz="3200" b="1">
                <a:solidFill>
                  <a:schemeClr val="tx1"/>
                </a:solidFill>
                <a:latin typeface="Arial" panose="020B0604020202020204" pitchFamily="34" charset="0"/>
                <a:ea typeface="ＭＳ Ｐゴシック" panose="020B0600070205080204" pitchFamily="34" charset="-128"/>
              </a:defRPr>
            </a:lvl1pPr>
            <a:lvl2pPr marL="909638" indent="-285750">
              <a:lnSpc>
                <a:spcPct val="90000"/>
              </a:lnSpc>
              <a:spcAft>
                <a:spcPct val="40000"/>
              </a:spcAft>
              <a:buClr>
                <a:srgbClr val="BF0922"/>
              </a:buClr>
              <a:buFont typeface="Wingdings" panose="05000000000000000000" pitchFamily="2" charset="2"/>
              <a:buChar char="u"/>
              <a:defRPr sz="2800" b="1">
                <a:solidFill>
                  <a:schemeClr val="tx1"/>
                </a:solidFill>
                <a:latin typeface="Arial" panose="020B0604020202020204" pitchFamily="34" charset="0"/>
                <a:ea typeface="ＭＳ Ｐゴシック" panose="020B0600070205080204" pitchFamily="34" charset="-128"/>
              </a:defRPr>
            </a:lvl2pPr>
            <a:lvl3pPr marL="1317625" indent="-228600">
              <a:lnSpc>
                <a:spcPct val="90000"/>
              </a:lnSpc>
              <a:spcAft>
                <a:spcPct val="40000"/>
              </a:spcAft>
              <a:buClr>
                <a:srgbClr val="BF0922"/>
              </a:buClr>
              <a:buFont typeface="Wingdings" panose="05000000000000000000" pitchFamily="2" charset="2"/>
              <a:buChar char="u"/>
              <a:defRPr sz="2400" b="1">
                <a:solidFill>
                  <a:schemeClr val="tx1"/>
                </a:solidFill>
                <a:latin typeface="Arial" panose="020B0604020202020204" pitchFamily="34" charset="0"/>
                <a:ea typeface="ＭＳ Ｐゴシック" panose="020B0600070205080204" pitchFamily="34" charset="-128"/>
              </a:defRPr>
            </a:lvl3pPr>
            <a:lvl4pPr marL="1725613" indent="-228600">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4pPr>
            <a:lvl5pPr marL="2133600" indent="-228600">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5pPr>
            <a:lvl6pPr marL="2590800" indent="-2286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6pPr>
            <a:lvl7pPr marL="3048000" indent="-2286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7pPr>
            <a:lvl8pPr marL="3505200" indent="-2286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8pPr>
            <a:lvl9pPr marL="3962400" indent="-2286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dirty="0">
                <a:latin typeface="Times New Roman" panose="02020603050405020304" pitchFamily="18" charset="0"/>
                <a:cs typeface="Times New Roman" panose="02020603050405020304" pitchFamily="18" charset="0"/>
              </a:rPr>
              <a:t>Work ethic</a:t>
            </a:r>
          </a:p>
          <a:p>
            <a:pPr eaLnBrk="1" hangingPunct="1"/>
            <a:r>
              <a:rPr lang="en-US" altLang="en-US" sz="2800" dirty="0">
                <a:latin typeface="Times New Roman" panose="02020603050405020304" pitchFamily="18" charset="0"/>
                <a:cs typeface="Times New Roman" panose="02020603050405020304" pitchFamily="18" charset="0"/>
              </a:rPr>
              <a:t>Tax rates</a:t>
            </a:r>
          </a:p>
          <a:p>
            <a:pPr eaLnBrk="1" hangingPunct="1"/>
            <a:r>
              <a:rPr lang="en-US" altLang="en-US" sz="2800" dirty="0">
                <a:latin typeface="Times New Roman" panose="02020603050405020304" pitchFamily="18" charset="0"/>
                <a:cs typeface="Times New Roman" panose="02020603050405020304" pitchFamily="18" charset="0"/>
              </a:rPr>
              <a:t>Inflation</a:t>
            </a:r>
          </a:p>
          <a:p>
            <a:pPr eaLnBrk="1" hangingPunct="1"/>
            <a:r>
              <a:rPr lang="en-US" altLang="en-US" sz="2800" dirty="0">
                <a:latin typeface="Times New Roman" panose="02020603050405020304" pitchFamily="18" charset="0"/>
                <a:cs typeface="Times New Roman" panose="02020603050405020304" pitchFamily="18" charset="0"/>
              </a:rPr>
              <a:t>Availability of raw materials</a:t>
            </a:r>
          </a:p>
          <a:p>
            <a:pPr eaLnBrk="1" hangingPunct="1"/>
            <a:r>
              <a:rPr lang="en-US" altLang="en-US" sz="2800" dirty="0">
                <a:latin typeface="Times New Roman" panose="02020603050405020304" pitchFamily="18" charset="0"/>
                <a:cs typeface="Times New Roman" panose="02020603050405020304" pitchFamily="18" charset="0"/>
              </a:rPr>
              <a:t>Interest rates</a:t>
            </a:r>
          </a:p>
          <a:p>
            <a:pPr eaLnBrk="1" hangingPunct="1"/>
            <a:r>
              <a:rPr lang="en-US" altLang="en-US" sz="2800" dirty="0">
                <a:latin typeface="Times New Roman" panose="02020603050405020304" pitchFamily="18" charset="0"/>
                <a:cs typeface="Times New Roman" panose="02020603050405020304" pitchFamily="18" charset="0"/>
              </a:rPr>
              <a:t>Population</a:t>
            </a:r>
          </a:p>
          <a:p>
            <a:pPr eaLnBrk="1" hangingPunct="1"/>
            <a:r>
              <a:rPr lang="en-US" altLang="en-US" sz="2800" dirty="0">
                <a:latin typeface="Times New Roman" panose="02020603050405020304" pitchFamily="18" charset="0"/>
                <a:cs typeface="Times New Roman" panose="02020603050405020304" pitchFamily="18" charset="0"/>
              </a:rPr>
              <a:t>Number of miles of highway</a:t>
            </a:r>
          </a:p>
          <a:p>
            <a:pPr eaLnBrk="1" hangingPunct="1"/>
            <a:r>
              <a:rPr lang="en-US" altLang="en-US" sz="2800" dirty="0">
                <a:latin typeface="Times New Roman" panose="02020603050405020304" pitchFamily="18" charset="0"/>
                <a:cs typeface="Times New Roman" panose="02020603050405020304" pitchFamily="18" charset="0"/>
              </a:rPr>
              <a:t>Phone system</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11971"/>
                                        </p:tgtEl>
                                        <p:attrNameLst>
                                          <p:attrName>style.visibility</p:attrName>
                                        </p:attrNameLst>
                                      </p:cBhvr>
                                      <p:to>
                                        <p:strVal val="visible"/>
                                      </p:to>
                                    </p:set>
                                    <p:animEffect transition="in" filter="strips(downRight)">
                                      <p:cBhvr>
                                        <p:cTn id="7" dur="1000"/>
                                        <p:tgtEl>
                                          <p:spTgt spid="211971"/>
                                        </p:tgtEl>
                                      </p:cBhvr>
                                    </p:animEffect>
                                  </p:childTnLst>
                                </p:cTn>
                              </p:par>
                            </p:childTnLst>
                          </p:cTn>
                        </p:par>
                        <p:par>
                          <p:cTn id="8" fill="hold" nodeType="afterGroup">
                            <p:stCondLst>
                              <p:cond delay="2000"/>
                            </p:stCondLst>
                            <p:childTnLst>
                              <p:par>
                                <p:cTn id="9" presetID="18" presetClass="entr" presetSubtype="6" fill="hold" grpId="0" nodeType="afterEffect">
                                  <p:stCondLst>
                                    <p:cond delay="1000"/>
                                  </p:stCondLst>
                                  <p:childTnLst>
                                    <p:set>
                                      <p:cBhvr>
                                        <p:cTn id="10" dur="1" fill="hold">
                                          <p:stCondLst>
                                            <p:cond delay="0"/>
                                          </p:stCondLst>
                                        </p:cTn>
                                        <p:tgtEl>
                                          <p:spTgt spid="211972"/>
                                        </p:tgtEl>
                                        <p:attrNameLst>
                                          <p:attrName>style.visibility</p:attrName>
                                        </p:attrNameLst>
                                      </p:cBhvr>
                                      <p:to>
                                        <p:strVal val="visible"/>
                                      </p:to>
                                    </p:set>
                                    <p:animEffect transition="in" filter="strips(downRight)">
                                      <p:cBhvr>
                                        <p:cTn id="11" dur="1000"/>
                                        <p:tgtEl>
                                          <p:spTgt spid="2119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p:bldP spid="21197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a:extLst>
              <a:ext uri="{FF2B5EF4-FFF2-40B4-BE49-F238E27FC236}">
                <a16:creationId xmlns:a16="http://schemas.microsoft.com/office/drawing/2014/main" id="{45D5667C-94D6-8879-2013-B71B67B469B2}"/>
              </a:ext>
            </a:extLst>
          </p:cNvPr>
          <p:cNvSpPr>
            <a:spLocks noGrp="1" noChangeArrowheads="1"/>
          </p:cNvSpPr>
          <p:nvPr>
            <p:ph type="title"/>
          </p:nvPr>
        </p:nvSpPr>
        <p:spPr>
          <a:xfrm>
            <a:off x="2209800" y="355600"/>
            <a:ext cx="7772400" cy="812800"/>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Product &amp; Parent</a:t>
            </a:r>
          </a:p>
        </p:txBody>
      </p:sp>
      <p:sp>
        <p:nvSpPr>
          <p:cNvPr id="214019" name="Rectangle 3">
            <a:extLst>
              <a:ext uri="{FF2B5EF4-FFF2-40B4-BE49-F238E27FC236}">
                <a16:creationId xmlns:a16="http://schemas.microsoft.com/office/drawing/2014/main" id="{AED17C52-B978-F8A8-4507-2B3AC25E3851}"/>
              </a:ext>
            </a:extLst>
          </p:cNvPr>
          <p:cNvSpPr>
            <a:spLocks noGrp="1" noChangeArrowheads="1"/>
          </p:cNvSpPr>
          <p:nvPr>
            <p:ph type="body" idx="1"/>
          </p:nvPr>
        </p:nvSpPr>
        <p:spPr>
          <a:xfrm>
            <a:off x="2159000" y="1446213"/>
            <a:ext cx="3822700" cy="4800600"/>
          </a:xfrm>
        </p:spPr>
        <p:txBody>
          <a:bodyPr/>
          <a:lstStyle/>
          <a:p>
            <a:pPr marL="449263" indent="-449263" defTabSz="836613"/>
            <a:r>
              <a:rPr lang="en-US" altLang="en-US" sz="2400" dirty="0">
                <a:latin typeface="Times New Roman" panose="02020603050405020304" pitchFamily="18" charset="0"/>
                <a:cs typeface="Times New Roman" panose="02020603050405020304" pitchFamily="18" charset="0"/>
              </a:rPr>
              <a:t>Braun Household Appliances</a:t>
            </a:r>
          </a:p>
          <a:p>
            <a:pPr marL="449263" indent="-449263" defTabSz="836613"/>
            <a:r>
              <a:rPr lang="en-US" altLang="en-US" sz="2400" dirty="0">
                <a:latin typeface="Times New Roman" panose="02020603050405020304" pitchFamily="18" charset="0"/>
                <a:cs typeface="Times New Roman" panose="02020603050405020304" pitchFamily="18" charset="0"/>
              </a:rPr>
              <a:t>Firestone Tires</a:t>
            </a:r>
          </a:p>
          <a:p>
            <a:pPr marL="449263" indent="-449263" defTabSz="836613"/>
            <a:r>
              <a:rPr lang="en-US" altLang="en-US" sz="2400" dirty="0">
                <a:latin typeface="Times New Roman" panose="02020603050405020304" pitchFamily="18" charset="0"/>
                <a:cs typeface="Times New Roman" panose="02020603050405020304" pitchFamily="18" charset="0"/>
              </a:rPr>
              <a:t>Godiva Chocolate</a:t>
            </a:r>
          </a:p>
          <a:p>
            <a:pPr marL="449263" indent="-449263" defTabSz="836613"/>
            <a:r>
              <a:rPr lang="en-US" altLang="en-US" sz="2400" dirty="0">
                <a:latin typeface="Times New Roman" panose="02020603050405020304" pitchFamily="18" charset="0"/>
                <a:cs typeface="Times New Roman" panose="02020603050405020304" pitchFamily="18" charset="0"/>
              </a:rPr>
              <a:t>Haagen-Dazs Ice Cream</a:t>
            </a:r>
          </a:p>
          <a:p>
            <a:pPr marL="449263" indent="-449263" defTabSz="836613"/>
            <a:r>
              <a:rPr lang="en-US" altLang="en-US" sz="2400" dirty="0">
                <a:latin typeface="Times New Roman" panose="02020603050405020304" pitchFamily="18" charset="0"/>
                <a:cs typeface="Times New Roman" panose="02020603050405020304" pitchFamily="18" charset="0"/>
              </a:rPr>
              <a:t>Jaguar Autos</a:t>
            </a:r>
          </a:p>
          <a:p>
            <a:pPr marL="449263" indent="-449263" defTabSz="836613"/>
            <a:r>
              <a:rPr lang="en-US" altLang="en-US" sz="2400" dirty="0">
                <a:latin typeface="Times New Roman" panose="02020603050405020304" pitchFamily="18" charset="0"/>
                <a:cs typeface="Times New Roman" panose="02020603050405020304" pitchFamily="18" charset="0"/>
              </a:rPr>
              <a:t>MGM Movies</a:t>
            </a:r>
          </a:p>
          <a:p>
            <a:pPr marL="449263" indent="-449263" defTabSz="836613"/>
            <a:r>
              <a:rPr lang="en-US" altLang="en-US" sz="2400" dirty="0">
                <a:latin typeface="Times New Roman" panose="02020603050405020304" pitchFamily="18" charset="0"/>
                <a:cs typeface="Times New Roman" panose="02020603050405020304" pitchFamily="18" charset="0"/>
              </a:rPr>
              <a:t>Lamborghini Autos</a:t>
            </a:r>
          </a:p>
          <a:p>
            <a:pPr marL="449263" indent="-449263" defTabSz="836613"/>
            <a:r>
              <a:rPr lang="en-US" altLang="en-US" sz="2400" dirty="0">
                <a:latin typeface="Times New Roman" panose="02020603050405020304" pitchFamily="18" charset="0"/>
                <a:cs typeface="Times New Roman" panose="02020603050405020304" pitchFamily="18" charset="0"/>
              </a:rPr>
              <a:t>Alpo Petfoods</a:t>
            </a:r>
          </a:p>
        </p:txBody>
      </p:sp>
      <p:sp>
        <p:nvSpPr>
          <p:cNvPr id="214020" name="Rectangle 4">
            <a:extLst>
              <a:ext uri="{FF2B5EF4-FFF2-40B4-BE49-F238E27FC236}">
                <a16:creationId xmlns:a16="http://schemas.microsoft.com/office/drawing/2014/main" id="{03DA41A9-2E08-98E9-BF6D-FEBEAE01E15A}"/>
              </a:ext>
            </a:extLst>
          </p:cNvPr>
          <p:cNvSpPr>
            <a:spLocks noChangeArrowheads="1"/>
          </p:cNvSpPr>
          <p:nvPr/>
        </p:nvSpPr>
        <p:spPr bwMode="auto">
          <a:xfrm>
            <a:off x="6408738" y="1779588"/>
            <a:ext cx="3733800" cy="3878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7" tIns="45713" rIns="91427" bIns="45713"/>
          <a:lstStyle>
            <a:lvl1pPr marL="444500" indent="-444500" defTabSz="836613">
              <a:lnSpc>
                <a:spcPct val="90000"/>
              </a:lnSpc>
              <a:spcAft>
                <a:spcPct val="40000"/>
              </a:spcAft>
              <a:buClr>
                <a:srgbClr val="BF0922"/>
              </a:buClr>
              <a:buFont typeface="Wingdings" panose="05000000000000000000" pitchFamily="2" charset="2"/>
              <a:buChar char="u"/>
              <a:defRPr sz="3200" b="1">
                <a:solidFill>
                  <a:schemeClr val="tx1"/>
                </a:solidFill>
                <a:latin typeface="Arial" panose="020B0604020202020204" pitchFamily="34" charset="0"/>
                <a:ea typeface="ＭＳ Ｐゴシック" panose="020B0600070205080204" pitchFamily="34" charset="-128"/>
              </a:defRPr>
            </a:lvl1pPr>
            <a:lvl2pPr marL="1335088" indent="-533400" defTabSz="836613">
              <a:lnSpc>
                <a:spcPct val="90000"/>
              </a:lnSpc>
              <a:spcAft>
                <a:spcPct val="40000"/>
              </a:spcAft>
              <a:buClr>
                <a:srgbClr val="BF0922"/>
              </a:buClr>
              <a:buFont typeface="Wingdings" panose="05000000000000000000" pitchFamily="2" charset="2"/>
              <a:buChar char="u"/>
              <a:defRPr sz="2800" b="1">
                <a:solidFill>
                  <a:schemeClr val="tx1"/>
                </a:solidFill>
                <a:latin typeface="Arial" panose="020B0604020202020204" pitchFamily="34" charset="0"/>
                <a:ea typeface="ＭＳ Ｐゴシック" panose="020B0600070205080204" pitchFamily="34" charset="-128"/>
              </a:defRPr>
            </a:lvl2pPr>
            <a:lvl3pPr marL="1971675" indent="-457200" defTabSz="836613">
              <a:lnSpc>
                <a:spcPct val="90000"/>
              </a:lnSpc>
              <a:spcAft>
                <a:spcPct val="40000"/>
              </a:spcAft>
              <a:buClr>
                <a:srgbClr val="BF0922"/>
              </a:buClr>
              <a:buFont typeface="Wingdings" panose="05000000000000000000" pitchFamily="2" charset="2"/>
              <a:buChar char="u"/>
              <a:defRPr sz="2400" b="1">
                <a:solidFill>
                  <a:schemeClr val="tx1"/>
                </a:solidFill>
                <a:latin typeface="Arial" panose="020B0604020202020204" pitchFamily="34" charset="0"/>
                <a:ea typeface="ＭＳ Ｐゴシック" panose="020B0600070205080204" pitchFamily="34" charset="-128"/>
              </a:defRPr>
            </a:lvl3pPr>
            <a:lvl4pPr marL="2532063" indent="-381000" defTabSz="836613">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4pPr>
            <a:lvl5pPr marL="3092450" indent="-381000" defTabSz="836613">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5pPr>
            <a:lvl6pPr marL="35496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6pPr>
            <a:lvl7pPr marL="40068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7pPr>
            <a:lvl8pPr marL="44640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8pPr>
            <a:lvl9pPr marL="49212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9pPr>
          </a:lstStyle>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Volkswagen</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Bridgestone</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Campbell Soup</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Tata Motors Limited</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Proctor and Gamble</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Nestlé</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Pillsbury</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Sony</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14019"/>
                                        </p:tgtEl>
                                        <p:attrNameLst>
                                          <p:attrName>style.visibility</p:attrName>
                                        </p:attrNameLst>
                                      </p:cBhvr>
                                      <p:to>
                                        <p:strVal val="visible"/>
                                      </p:to>
                                    </p:set>
                                    <p:animEffect transition="in" filter="strips(downRight)">
                                      <p:cBhvr>
                                        <p:cTn id="7" dur="1000"/>
                                        <p:tgtEl>
                                          <p:spTgt spid="214019"/>
                                        </p:tgtEl>
                                      </p:cBhvr>
                                    </p:animEffect>
                                  </p:childTnLst>
                                </p:cTn>
                              </p:par>
                            </p:childTnLst>
                          </p:cTn>
                        </p:par>
                        <p:par>
                          <p:cTn id="8" fill="hold" nodeType="afterGroup">
                            <p:stCondLst>
                              <p:cond delay="2000"/>
                            </p:stCondLst>
                            <p:childTnLst>
                              <p:par>
                                <p:cTn id="9" presetID="18" presetClass="entr" presetSubtype="6" fill="hold" grpId="0" nodeType="afterEffect">
                                  <p:stCondLst>
                                    <p:cond delay="1000"/>
                                  </p:stCondLst>
                                  <p:childTnLst>
                                    <p:set>
                                      <p:cBhvr>
                                        <p:cTn id="10" dur="1" fill="hold">
                                          <p:stCondLst>
                                            <p:cond delay="0"/>
                                          </p:stCondLst>
                                        </p:cTn>
                                        <p:tgtEl>
                                          <p:spTgt spid="214020"/>
                                        </p:tgtEl>
                                        <p:attrNameLst>
                                          <p:attrName>style.visibility</p:attrName>
                                        </p:attrNameLst>
                                      </p:cBhvr>
                                      <p:to>
                                        <p:strVal val="visible"/>
                                      </p:to>
                                    </p:set>
                                    <p:animEffect transition="in" filter="strips(downRight)">
                                      <p:cBhvr>
                                        <p:cTn id="11" dur="1000"/>
                                        <p:tgtEl>
                                          <p:spTgt spid="2140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19" grpId="0"/>
      <p:bldP spid="2140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a:extLst>
              <a:ext uri="{FF2B5EF4-FFF2-40B4-BE49-F238E27FC236}">
                <a16:creationId xmlns:a16="http://schemas.microsoft.com/office/drawing/2014/main" id="{4BD1CA7E-A913-594F-6983-ACCB2A87135B}"/>
              </a:ext>
            </a:extLst>
          </p:cNvPr>
          <p:cNvSpPr>
            <a:spLocks noGrp="1" noChangeArrowheads="1"/>
          </p:cNvSpPr>
          <p:nvPr>
            <p:ph type="title"/>
          </p:nvPr>
        </p:nvSpPr>
        <p:spPr>
          <a:xfrm>
            <a:off x="2209800" y="355600"/>
            <a:ext cx="7772400" cy="812800"/>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Product &amp; Parent</a:t>
            </a:r>
          </a:p>
        </p:txBody>
      </p:sp>
      <p:sp>
        <p:nvSpPr>
          <p:cNvPr id="216067" name="Rectangle 3">
            <a:extLst>
              <a:ext uri="{FF2B5EF4-FFF2-40B4-BE49-F238E27FC236}">
                <a16:creationId xmlns:a16="http://schemas.microsoft.com/office/drawing/2014/main" id="{40720B0E-81CC-814A-A644-4F37258255EB}"/>
              </a:ext>
            </a:extLst>
          </p:cNvPr>
          <p:cNvSpPr>
            <a:spLocks noGrp="1" noChangeArrowheads="1"/>
          </p:cNvSpPr>
          <p:nvPr>
            <p:ph type="body" idx="1"/>
          </p:nvPr>
        </p:nvSpPr>
        <p:spPr>
          <a:xfrm>
            <a:off x="2159000" y="1446213"/>
            <a:ext cx="3822700" cy="4800600"/>
          </a:xfrm>
        </p:spPr>
        <p:txBody>
          <a:bodyPr/>
          <a:lstStyle/>
          <a:p>
            <a:pPr marL="449263" indent="-449263" defTabSz="836613"/>
            <a:r>
              <a:rPr lang="en-US" altLang="en-US" sz="2400" dirty="0">
                <a:latin typeface="Times New Roman" panose="02020603050405020304" pitchFamily="18" charset="0"/>
                <a:cs typeface="Times New Roman" panose="02020603050405020304" pitchFamily="18" charset="0"/>
              </a:rPr>
              <a:t>Braun Household Appliances</a:t>
            </a:r>
          </a:p>
          <a:p>
            <a:pPr marL="449263" indent="-449263" defTabSz="836613"/>
            <a:r>
              <a:rPr lang="en-US" altLang="en-US" sz="2400" dirty="0">
                <a:latin typeface="Times New Roman" panose="02020603050405020304" pitchFamily="18" charset="0"/>
                <a:cs typeface="Times New Roman" panose="02020603050405020304" pitchFamily="18" charset="0"/>
              </a:rPr>
              <a:t>Firestone Tires</a:t>
            </a:r>
          </a:p>
          <a:p>
            <a:pPr marL="449263" indent="-449263" defTabSz="836613"/>
            <a:r>
              <a:rPr lang="en-US" altLang="en-US" sz="2400" dirty="0">
                <a:latin typeface="Times New Roman" panose="02020603050405020304" pitchFamily="18" charset="0"/>
                <a:cs typeface="Times New Roman" panose="02020603050405020304" pitchFamily="18" charset="0"/>
              </a:rPr>
              <a:t>Godiva Chocolate</a:t>
            </a:r>
          </a:p>
          <a:p>
            <a:pPr marL="449263" indent="-449263" defTabSz="836613"/>
            <a:r>
              <a:rPr lang="en-US" altLang="en-US" sz="2400" dirty="0">
                <a:latin typeface="Times New Roman" panose="02020603050405020304" pitchFamily="18" charset="0"/>
                <a:cs typeface="Times New Roman" panose="02020603050405020304" pitchFamily="18" charset="0"/>
              </a:rPr>
              <a:t>Haagen-Dazs Ice Cream</a:t>
            </a:r>
          </a:p>
          <a:p>
            <a:pPr marL="449263" indent="-449263" defTabSz="836613"/>
            <a:r>
              <a:rPr lang="en-US" altLang="en-US" sz="2400" dirty="0">
                <a:latin typeface="Times New Roman" panose="02020603050405020304" pitchFamily="18" charset="0"/>
                <a:cs typeface="Times New Roman" panose="02020603050405020304" pitchFamily="18" charset="0"/>
              </a:rPr>
              <a:t>Jaguar Autos</a:t>
            </a:r>
          </a:p>
          <a:p>
            <a:pPr marL="449263" indent="-449263" defTabSz="836613"/>
            <a:r>
              <a:rPr lang="en-US" altLang="en-US" sz="2400" dirty="0">
                <a:latin typeface="Times New Roman" panose="02020603050405020304" pitchFamily="18" charset="0"/>
                <a:cs typeface="Times New Roman" panose="02020603050405020304" pitchFamily="18" charset="0"/>
              </a:rPr>
              <a:t>MGM Movies</a:t>
            </a:r>
          </a:p>
          <a:p>
            <a:pPr marL="449263" indent="-449263" defTabSz="836613"/>
            <a:r>
              <a:rPr lang="en-US" altLang="en-US" sz="2400" dirty="0">
                <a:latin typeface="Times New Roman" panose="02020603050405020304" pitchFamily="18" charset="0"/>
                <a:cs typeface="Times New Roman" panose="02020603050405020304" pitchFamily="18" charset="0"/>
              </a:rPr>
              <a:t>Lamborghini Autos</a:t>
            </a:r>
          </a:p>
          <a:p>
            <a:pPr marL="449263" indent="-449263" defTabSz="836613"/>
            <a:r>
              <a:rPr lang="en-US" altLang="en-US" sz="2400" dirty="0">
                <a:latin typeface="Times New Roman" panose="02020603050405020304" pitchFamily="18" charset="0"/>
                <a:cs typeface="Times New Roman" panose="02020603050405020304" pitchFamily="18" charset="0"/>
              </a:rPr>
              <a:t>Alpo Petfoods</a:t>
            </a:r>
          </a:p>
        </p:txBody>
      </p:sp>
      <p:sp>
        <p:nvSpPr>
          <p:cNvPr id="216068" name="Rectangle 4">
            <a:extLst>
              <a:ext uri="{FF2B5EF4-FFF2-40B4-BE49-F238E27FC236}">
                <a16:creationId xmlns:a16="http://schemas.microsoft.com/office/drawing/2014/main" id="{89209FE0-710A-F90E-7841-F4D63400ECB7}"/>
              </a:ext>
            </a:extLst>
          </p:cNvPr>
          <p:cNvSpPr>
            <a:spLocks noChangeArrowheads="1"/>
          </p:cNvSpPr>
          <p:nvPr/>
        </p:nvSpPr>
        <p:spPr bwMode="auto">
          <a:xfrm>
            <a:off x="6408738" y="1779588"/>
            <a:ext cx="3873500" cy="3878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7" tIns="45713" rIns="91427" bIns="45713"/>
          <a:lstStyle>
            <a:lvl1pPr marL="444500" indent="-444500" defTabSz="836613">
              <a:lnSpc>
                <a:spcPct val="90000"/>
              </a:lnSpc>
              <a:spcAft>
                <a:spcPct val="40000"/>
              </a:spcAft>
              <a:buClr>
                <a:srgbClr val="BF0922"/>
              </a:buClr>
              <a:buFont typeface="Wingdings" panose="05000000000000000000" pitchFamily="2" charset="2"/>
              <a:buChar char="u"/>
              <a:defRPr sz="3200" b="1">
                <a:solidFill>
                  <a:schemeClr val="tx1"/>
                </a:solidFill>
                <a:latin typeface="Arial" panose="020B0604020202020204" pitchFamily="34" charset="0"/>
                <a:ea typeface="ＭＳ Ｐゴシック" panose="020B0600070205080204" pitchFamily="34" charset="-128"/>
              </a:defRPr>
            </a:lvl1pPr>
            <a:lvl2pPr marL="1335088" indent="-533400" defTabSz="836613">
              <a:lnSpc>
                <a:spcPct val="90000"/>
              </a:lnSpc>
              <a:spcAft>
                <a:spcPct val="40000"/>
              </a:spcAft>
              <a:buClr>
                <a:srgbClr val="BF0922"/>
              </a:buClr>
              <a:buFont typeface="Wingdings" panose="05000000000000000000" pitchFamily="2" charset="2"/>
              <a:buChar char="u"/>
              <a:defRPr sz="2800" b="1">
                <a:solidFill>
                  <a:schemeClr val="tx1"/>
                </a:solidFill>
                <a:latin typeface="Arial" panose="020B0604020202020204" pitchFamily="34" charset="0"/>
                <a:ea typeface="ＭＳ Ｐゴシック" panose="020B0600070205080204" pitchFamily="34" charset="-128"/>
              </a:defRPr>
            </a:lvl2pPr>
            <a:lvl3pPr marL="1971675" indent="-457200" defTabSz="836613">
              <a:lnSpc>
                <a:spcPct val="90000"/>
              </a:lnSpc>
              <a:spcAft>
                <a:spcPct val="40000"/>
              </a:spcAft>
              <a:buClr>
                <a:srgbClr val="BF0922"/>
              </a:buClr>
              <a:buFont typeface="Wingdings" panose="05000000000000000000" pitchFamily="2" charset="2"/>
              <a:buChar char="u"/>
              <a:defRPr sz="2400" b="1">
                <a:solidFill>
                  <a:schemeClr val="tx1"/>
                </a:solidFill>
                <a:latin typeface="Arial" panose="020B0604020202020204" pitchFamily="34" charset="0"/>
                <a:ea typeface="ＭＳ Ｐゴシック" panose="020B0600070205080204" pitchFamily="34" charset="-128"/>
              </a:defRPr>
            </a:lvl3pPr>
            <a:lvl4pPr marL="2532063" indent="-381000" defTabSz="836613">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4pPr>
            <a:lvl5pPr marL="3092450" indent="-381000" defTabSz="836613">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5pPr>
            <a:lvl6pPr marL="35496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6pPr>
            <a:lvl7pPr marL="40068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7pPr>
            <a:lvl8pPr marL="44640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8pPr>
            <a:lvl9pPr marL="4921250" indent="-381000" defTabSz="836613"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9pPr>
          </a:lstStyle>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Volkswagen</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Bridgestone</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Campbell Soup</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Tata Motors Limited</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Proctor and Gamble</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Nestlé</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Pillsbury</a:t>
            </a:r>
          </a:p>
          <a:p>
            <a:pPr eaLnBrk="1" hangingPunct="1">
              <a:buClr>
                <a:schemeClr val="tx1"/>
              </a:buClr>
              <a:buFontTx/>
              <a:buAutoNum type="arabicPeriod"/>
            </a:pPr>
            <a:r>
              <a:rPr lang="en-US" altLang="en-US" sz="2400" dirty="0">
                <a:latin typeface="Times New Roman" panose="02020603050405020304" pitchFamily="18" charset="0"/>
                <a:cs typeface="Times New Roman" panose="02020603050405020304" pitchFamily="18" charset="0"/>
              </a:rPr>
              <a:t>Sony</a:t>
            </a:r>
          </a:p>
        </p:txBody>
      </p:sp>
      <p:sp>
        <p:nvSpPr>
          <p:cNvPr id="216069" name="Line 5">
            <a:extLst>
              <a:ext uri="{FF2B5EF4-FFF2-40B4-BE49-F238E27FC236}">
                <a16:creationId xmlns:a16="http://schemas.microsoft.com/office/drawing/2014/main" id="{3DE20955-4912-ABC7-F488-212A4E0B9C9A}"/>
              </a:ext>
            </a:extLst>
          </p:cNvPr>
          <p:cNvSpPr>
            <a:spLocks noChangeShapeType="1"/>
          </p:cNvSpPr>
          <p:nvPr/>
        </p:nvSpPr>
        <p:spPr bwMode="auto">
          <a:xfrm>
            <a:off x="5080000" y="1785939"/>
            <a:ext cx="1365250" cy="2060575"/>
          </a:xfrm>
          <a:prstGeom prst="line">
            <a:avLst/>
          </a:prstGeom>
          <a:noFill/>
          <a:ln w="57150">
            <a:solidFill>
              <a:srgbClr val="BF092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070" name="Line 6">
            <a:extLst>
              <a:ext uri="{FF2B5EF4-FFF2-40B4-BE49-F238E27FC236}">
                <a16:creationId xmlns:a16="http://schemas.microsoft.com/office/drawing/2014/main" id="{4294D461-6F8B-3E63-09D8-2D9B2D4557C3}"/>
              </a:ext>
            </a:extLst>
          </p:cNvPr>
          <p:cNvSpPr>
            <a:spLocks noChangeShapeType="1"/>
          </p:cNvSpPr>
          <p:nvPr/>
        </p:nvSpPr>
        <p:spPr bwMode="auto">
          <a:xfrm flipV="1">
            <a:off x="4773613" y="3394076"/>
            <a:ext cx="1712912" cy="842963"/>
          </a:xfrm>
          <a:prstGeom prst="line">
            <a:avLst/>
          </a:prstGeom>
          <a:noFill/>
          <a:ln w="57150">
            <a:solidFill>
              <a:srgbClr val="BF092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071" name="Line 7">
            <a:extLst>
              <a:ext uri="{FF2B5EF4-FFF2-40B4-BE49-F238E27FC236}">
                <a16:creationId xmlns:a16="http://schemas.microsoft.com/office/drawing/2014/main" id="{43E14AF8-5067-551C-EF99-976039AE0AF2}"/>
              </a:ext>
            </a:extLst>
          </p:cNvPr>
          <p:cNvSpPr>
            <a:spLocks noChangeShapeType="1"/>
          </p:cNvSpPr>
          <p:nvPr/>
        </p:nvSpPr>
        <p:spPr bwMode="auto">
          <a:xfrm>
            <a:off x="5018088" y="2478089"/>
            <a:ext cx="1509712" cy="73025"/>
          </a:xfrm>
          <a:prstGeom prst="line">
            <a:avLst/>
          </a:prstGeom>
          <a:noFill/>
          <a:ln w="57150">
            <a:solidFill>
              <a:srgbClr val="BF092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072" name="Line 8">
            <a:extLst>
              <a:ext uri="{FF2B5EF4-FFF2-40B4-BE49-F238E27FC236}">
                <a16:creationId xmlns:a16="http://schemas.microsoft.com/office/drawing/2014/main" id="{30294DBC-2F42-2BEC-D45E-1605E4E437D7}"/>
              </a:ext>
            </a:extLst>
          </p:cNvPr>
          <p:cNvSpPr>
            <a:spLocks noChangeShapeType="1"/>
          </p:cNvSpPr>
          <p:nvPr/>
        </p:nvSpPr>
        <p:spPr bwMode="auto">
          <a:xfrm flipV="1">
            <a:off x="5437189" y="2941639"/>
            <a:ext cx="1074737" cy="15875"/>
          </a:xfrm>
          <a:prstGeom prst="line">
            <a:avLst/>
          </a:prstGeom>
          <a:noFill/>
          <a:ln w="57150">
            <a:solidFill>
              <a:srgbClr val="BF092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073" name="Freeform 9">
            <a:extLst>
              <a:ext uri="{FF2B5EF4-FFF2-40B4-BE49-F238E27FC236}">
                <a16:creationId xmlns:a16="http://schemas.microsoft.com/office/drawing/2014/main" id="{F51F42CD-DEB5-F28F-C477-7663EBAA442B}"/>
              </a:ext>
            </a:extLst>
          </p:cNvPr>
          <p:cNvSpPr>
            <a:spLocks/>
          </p:cNvSpPr>
          <p:nvPr/>
        </p:nvSpPr>
        <p:spPr bwMode="auto">
          <a:xfrm>
            <a:off x="5114925" y="2046288"/>
            <a:ext cx="1373188" cy="2990850"/>
          </a:xfrm>
          <a:custGeom>
            <a:avLst/>
            <a:gdLst>
              <a:gd name="T0" fmla="*/ 0 w 865"/>
              <a:gd name="T1" fmla="*/ 1884 h 1884"/>
              <a:gd name="T2" fmla="*/ 627 w 865"/>
              <a:gd name="T3" fmla="*/ 146 h 1884"/>
              <a:gd name="T4" fmla="*/ 865 w 865"/>
              <a:gd name="T5" fmla="*/ 0 h 1884"/>
            </a:gdLst>
            <a:ahLst/>
            <a:cxnLst>
              <a:cxn ang="0">
                <a:pos x="T0" y="T1"/>
              </a:cxn>
              <a:cxn ang="0">
                <a:pos x="T2" y="T3"/>
              </a:cxn>
              <a:cxn ang="0">
                <a:pos x="T4" y="T5"/>
              </a:cxn>
            </a:cxnLst>
            <a:rect l="0" t="0" r="r" b="b"/>
            <a:pathLst>
              <a:path w="865" h="1884">
                <a:moveTo>
                  <a:pt x="0" y="1884"/>
                </a:moveTo>
                <a:lnTo>
                  <a:pt x="627" y="146"/>
                </a:lnTo>
                <a:lnTo>
                  <a:pt x="865" y="0"/>
                </a:lnTo>
              </a:path>
            </a:pathLst>
          </a:custGeom>
          <a:noFill/>
          <a:ln w="57150" cmpd="sng">
            <a:solidFill>
              <a:srgbClr val="BF0922"/>
            </a:solidFill>
            <a:round/>
            <a:headEnd type="none" w="med" len="med"/>
            <a:tailEnd type="triangl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074" name="Line 10">
            <a:extLst>
              <a:ext uri="{FF2B5EF4-FFF2-40B4-BE49-F238E27FC236}">
                <a16:creationId xmlns:a16="http://schemas.microsoft.com/office/drawing/2014/main" id="{0DCD90A7-39F3-9E1A-F152-5788D35A5FB0}"/>
              </a:ext>
            </a:extLst>
          </p:cNvPr>
          <p:cNvSpPr>
            <a:spLocks noChangeShapeType="1"/>
          </p:cNvSpPr>
          <p:nvPr/>
        </p:nvSpPr>
        <p:spPr bwMode="auto">
          <a:xfrm>
            <a:off x="5145088" y="3576638"/>
            <a:ext cx="1262062" cy="1276350"/>
          </a:xfrm>
          <a:prstGeom prst="line">
            <a:avLst/>
          </a:prstGeom>
          <a:noFill/>
          <a:ln w="57150">
            <a:solidFill>
              <a:srgbClr val="BF092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075" name="Freeform 11">
            <a:extLst>
              <a:ext uri="{FF2B5EF4-FFF2-40B4-BE49-F238E27FC236}">
                <a16:creationId xmlns:a16="http://schemas.microsoft.com/office/drawing/2014/main" id="{4D41CA6E-5598-CAA6-993A-4D58E03F4783}"/>
              </a:ext>
            </a:extLst>
          </p:cNvPr>
          <p:cNvSpPr>
            <a:spLocks/>
          </p:cNvSpPr>
          <p:nvPr/>
        </p:nvSpPr>
        <p:spPr bwMode="auto">
          <a:xfrm>
            <a:off x="4967289" y="4432300"/>
            <a:ext cx="1539875" cy="1189038"/>
          </a:xfrm>
          <a:custGeom>
            <a:avLst/>
            <a:gdLst>
              <a:gd name="T0" fmla="*/ 0 w 970"/>
              <a:gd name="T1" fmla="*/ 749 h 749"/>
              <a:gd name="T2" fmla="*/ 409 w 970"/>
              <a:gd name="T3" fmla="*/ 627 h 749"/>
              <a:gd name="T4" fmla="*/ 610 w 970"/>
              <a:gd name="T5" fmla="*/ 61 h 749"/>
              <a:gd name="T6" fmla="*/ 970 w 970"/>
              <a:gd name="T7" fmla="*/ 0 h 749"/>
            </a:gdLst>
            <a:ahLst/>
            <a:cxnLst>
              <a:cxn ang="0">
                <a:pos x="T0" y="T1"/>
              </a:cxn>
              <a:cxn ang="0">
                <a:pos x="T2" y="T3"/>
              </a:cxn>
              <a:cxn ang="0">
                <a:pos x="T4" y="T5"/>
              </a:cxn>
              <a:cxn ang="0">
                <a:pos x="T6" y="T7"/>
              </a:cxn>
            </a:cxnLst>
            <a:rect l="0" t="0" r="r" b="b"/>
            <a:pathLst>
              <a:path w="970" h="749">
                <a:moveTo>
                  <a:pt x="0" y="749"/>
                </a:moveTo>
                <a:lnTo>
                  <a:pt x="409" y="627"/>
                </a:lnTo>
                <a:lnTo>
                  <a:pt x="610" y="61"/>
                </a:lnTo>
                <a:lnTo>
                  <a:pt x="970" y="0"/>
                </a:lnTo>
              </a:path>
            </a:pathLst>
          </a:custGeom>
          <a:noFill/>
          <a:ln w="57150" cmpd="sng">
            <a:solidFill>
              <a:srgbClr val="BF0922"/>
            </a:solidFill>
            <a:round/>
            <a:headEnd type="none" w="med" len="med"/>
            <a:tailEnd type="triangl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076" name="Line 12">
            <a:extLst>
              <a:ext uri="{FF2B5EF4-FFF2-40B4-BE49-F238E27FC236}">
                <a16:creationId xmlns:a16="http://schemas.microsoft.com/office/drawing/2014/main" id="{4BFCA6AE-C300-4CA1-EB20-0D6D768BE0D8}"/>
              </a:ext>
            </a:extLst>
          </p:cNvPr>
          <p:cNvSpPr>
            <a:spLocks noChangeShapeType="1"/>
          </p:cNvSpPr>
          <p:nvPr/>
        </p:nvSpPr>
        <p:spPr bwMode="auto">
          <a:xfrm>
            <a:off x="4778375" y="4676775"/>
            <a:ext cx="1682750" cy="623888"/>
          </a:xfrm>
          <a:prstGeom prst="line">
            <a:avLst/>
          </a:prstGeom>
          <a:noFill/>
          <a:ln w="57150">
            <a:solidFill>
              <a:srgbClr val="BF092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a:extLst>
              <a:ext uri="{FF2B5EF4-FFF2-40B4-BE49-F238E27FC236}">
                <a16:creationId xmlns:a16="http://schemas.microsoft.com/office/drawing/2014/main" id="{D6B092D1-E660-D86F-DC77-4460DF1A4039}"/>
              </a:ext>
            </a:extLst>
          </p:cNvPr>
          <p:cNvSpPr>
            <a:spLocks noGrp="1" noChangeArrowheads="1"/>
          </p:cNvSpPr>
          <p:nvPr>
            <p:ph type="title"/>
          </p:nvPr>
        </p:nvSpPr>
        <p:spPr>
          <a:xfrm>
            <a:off x="2209800" y="444500"/>
            <a:ext cx="7772400" cy="863600"/>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Product &amp; Country</a:t>
            </a:r>
          </a:p>
        </p:txBody>
      </p:sp>
      <p:sp>
        <p:nvSpPr>
          <p:cNvPr id="218115" name="Rectangle 3">
            <a:extLst>
              <a:ext uri="{FF2B5EF4-FFF2-40B4-BE49-F238E27FC236}">
                <a16:creationId xmlns:a16="http://schemas.microsoft.com/office/drawing/2014/main" id="{F414EE25-8E89-6F8F-722A-74540D1C693C}"/>
              </a:ext>
            </a:extLst>
          </p:cNvPr>
          <p:cNvSpPr>
            <a:spLocks noGrp="1" noChangeArrowheads="1"/>
          </p:cNvSpPr>
          <p:nvPr>
            <p:ph type="body" idx="1"/>
          </p:nvPr>
        </p:nvSpPr>
        <p:spPr>
          <a:xfrm>
            <a:off x="2209800" y="1539875"/>
            <a:ext cx="3644900" cy="4724400"/>
          </a:xfrm>
        </p:spPr>
        <p:txBody>
          <a:bodyPr/>
          <a:lstStyle/>
          <a:p>
            <a:pPr marL="444500" indent="-444500" defTabSz="836613"/>
            <a:r>
              <a:rPr lang="en-US" altLang="en-US" sz="2400" dirty="0">
                <a:latin typeface="Times New Roman" panose="02020603050405020304" pitchFamily="18" charset="0"/>
                <a:cs typeface="Times New Roman" panose="02020603050405020304" pitchFamily="18" charset="0"/>
              </a:rPr>
              <a:t>Braun Household Appliances</a:t>
            </a:r>
          </a:p>
          <a:p>
            <a:pPr marL="444500" indent="-444500" defTabSz="836613"/>
            <a:r>
              <a:rPr lang="en-US" altLang="en-US" sz="2400" dirty="0">
                <a:latin typeface="Times New Roman" panose="02020603050405020304" pitchFamily="18" charset="0"/>
                <a:cs typeface="Times New Roman" panose="02020603050405020304" pitchFamily="18" charset="0"/>
              </a:rPr>
              <a:t>Firestone Tires</a:t>
            </a:r>
          </a:p>
          <a:p>
            <a:pPr marL="444500" indent="-444500" defTabSz="836613"/>
            <a:r>
              <a:rPr lang="en-US" altLang="en-US" sz="2400" dirty="0">
                <a:latin typeface="Times New Roman" panose="02020603050405020304" pitchFamily="18" charset="0"/>
                <a:cs typeface="Times New Roman" panose="02020603050405020304" pitchFamily="18" charset="0"/>
              </a:rPr>
              <a:t>Godiva Chocolate</a:t>
            </a:r>
          </a:p>
          <a:p>
            <a:pPr marL="444500" indent="-444500" defTabSz="836613"/>
            <a:r>
              <a:rPr lang="en-US" altLang="en-US" sz="2400" dirty="0">
                <a:latin typeface="Times New Roman" panose="02020603050405020304" pitchFamily="18" charset="0"/>
                <a:cs typeface="Times New Roman" panose="02020603050405020304" pitchFamily="18" charset="0"/>
              </a:rPr>
              <a:t>Haagen-Dazs Ice Cream</a:t>
            </a:r>
          </a:p>
          <a:p>
            <a:pPr marL="444500" indent="-444500" defTabSz="836613"/>
            <a:r>
              <a:rPr lang="en-US" altLang="en-US" sz="2400" dirty="0">
                <a:latin typeface="Times New Roman" panose="02020603050405020304" pitchFamily="18" charset="0"/>
                <a:cs typeface="Times New Roman" panose="02020603050405020304" pitchFamily="18" charset="0"/>
              </a:rPr>
              <a:t>Jaguar Autos</a:t>
            </a:r>
          </a:p>
          <a:p>
            <a:pPr marL="444500" indent="-444500" defTabSz="836613"/>
            <a:r>
              <a:rPr lang="en-US" altLang="en-US" sz="2400" dirty="0">
                <a:latin typeface="Times New Roman" panose="02020603050405020304" pitchFamily="18" charset="0"/>
                <a:cs typeface="Times New Roman" panose="02020603050405020304" pitchFamily="18" charset="0"/>
              </a:rPr>
              <a:t>MGM Movies</a:t>
            </a:r>
          </a:p>
          <a:p>
            <a:pPr marL="444500" indent="-444500" defTabSz="836613"/>
            <a:r>
              <a:rPr lang="en-US" altLang="en-US" sz="2400" dirty="0">
                <a:latin typeface="Times New Roman" panose="02020603050405020304" pitchFamily="18" charset="0"/>
                <a:cs typeface="Times New Roman" panose="02020603050405020304" pitchFamily="18" charset="0"/>
              </a:rPr>
              <a:t>Lamborghini Autos</a:t>
            </a:r>
          </a:p>
          <a:p>
            <a:pPr marL="444500" indent="-444500" defTabSz="836613"/>
            <a:r>
              <a:rPr lang="en-US" altLang="en-US" sz="2400" dirty="0">
                <a:latin typeface="Times New Roman" panose="02020603050405020304" pitchFamily="18" charset="0"/>
                <a:cs typeface="Times New Roman" panose="02020603050405020304" pitchFamily="18" charset="0"/>
              </a:rPr>
              <a:t>Alpo Pet Foods</a:t>
            </a:r>
          </a:p>
        </p:txBody>
      </p:sp>
      <p:sp>
        <p:nvSpPr>
          <p:cNvPr id="218116" name="Rectangle 4">
            <a:extLst>
              <a:ext uri="{FF2B5EF4-FFF2-40B4-BE49-F238E27FC236}">
                <a16:creationId xmlns:a16="http://schemas.microsoft.com/office/drawing/2014/main" id="{41831553-8803-DC18-D17D-2B15E0D88E9A}"/>
              </a:ext>
            </a:extLst>
          </p:cNvPr>
          <p:cNvSpPr>
            <a:spLocks noChangeArrowheads="1"/>
          </p:cNvSpPr>
          <p:nvPr/>
        </p:nvSpPr>
        <p:spPr bwMode="auto">
          <a:xfrm>
            <a:off x="6626225" y="2397126"/>
            <a:ext cx="3048000" cy="278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7" tIns="45713" rIns="91427" bIns="45713"/>
          <a:lstStyle>
            <a:lvl1pPr marL="388938" indent="-388938">
              <a:lnSpc>
                <a:spcPct val="90000"/>
              </a:lnSpc>
              <a:spcAft>
                <a:spcPct val="40000"/>
              </a:spcAft>
              <a:buClr>
                <a:srgbClr val="BF0922"/>
              </a:buClr>
              <a:buFont typeface="Wingdings" panose="05000000000000000000" pitchFamily="2" charset="2"/>
              <a:buChar char="u"/>
              <a:defRPr sz="3200" b="1">
                <a:solidFill>
                  <a:schemeClr val="tx1"/>
                </a:solidFill>
                <a:latin typeface="Arial" panose="020B0604020202020204" pitchFamily="34" charset="0"/>
                <a:ea typeface="ＭＳ Ｐゴシック" panose="020B0600070205080204" pitchFamily="34" charset="-128"/>
              </a:defRPr>
            </a:lvl1pPr>
            <a:lvl2pPr marL="1335088" indent="-533400">
              <a:lnSpc>
                <a:spcPct val="90000"/>
              </a:lnSpc>
              <a:spcAft>
                <a:spcPct val="40000"/>
              </a:spcAft>
              <a:buClr>
                <a:srgbClr val="BF0922"/>
              </a:buClr>
              <a:buFont typeface="Wingdings" panose="05000000000000000000" pitchFamily="2" charset="2"/>
              <a:buChar char="u"/>
              <a:defRPr sz="2800" b="1">
                <a:solidFill>
                  <a:schemeClr val="tx1"/>
                </a:solidFill>
                <a:latin typeface="Arial" panose="020B0604020202020204" pitchFamily="34" charset="0"/>
                <a:ea typeface="ＭＳ Ｐゴシック" panose="020B0600070205080204" pitchFamily="34" charset="-128"/>
              </a:defRPr>
            </a:lvl2pPr>
            <a:lvl3pPr marL="1971675" indent="-457200">
              <a:lnSpc>
                <a:spcPct val="90000"/>
              </a:lnSpc>
              <a:spcAft>
                <a:spcPct val="40000"/>
              </a:spcAft>
              <a:buClr>
                <a:srgbClr val="BF0922"/>
              </a:buClr>
              <a:buFont typeface="Wingdings" panose="05000000000000000000" pitchFamily="2" charset="2"/>
              <a:buChar char="u"/>
              <a:defRPr sz="2400" b="1">
                <a:solidFill>
                  <a:schemeClr val="tx1"/>
                </a:solidFill>
                <a:latin typeface="Arial" panose="020B0604020202020204" pitchFamily="34" charset="0"/>
                <a:ea typeface="ＭＳ Ｐゴシック" panose="020B0600070205080204" pitchFamily="34" charset="-128"/>
              </a:defRPr>
            </a:lvl3pPr>
            <a:lvl4pPr marL="2532063" indent="-381000">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4pPr>
            <a:lvl5pPr marL="3092450" indent="-381000">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5pPr>
            <a:lvl6pPr marL="35496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6pPr>
            <a:lvl7pPr marL="40068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7pPr>
            <a:lvl8pPr marL="44640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8pPr>
            <a:lvl9pPr marL="49212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9pPr>
          </a:lstStyle>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Great Britain</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Germany</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Japan</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United States</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Switzerland</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India</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18115"/>
                                        </p:tgtEl>
                                        <p:attrNameLst>
                                          <p:attrName>style.visibility</p:attrName>
                                        </p:attrNameLst>
                                      </p:cBhvr>
                                      <p:to>
                                        <p:strVal val="visible"/>
                                      </p:to>
                                    </p:set>
                                    <p:animEffect transition="in" filter="strips(downRight)">
                                      <p:cBhvr>
                                        <p:cTn id="7" dur="1000"/>
                                        <p:tgtEl>
                                          <p:spTgt spid="218115"/>
                                        </p:tgtEl>
                                      </p:cBhvr>
                                    </p:animEffect>
                                  </p:childTnLst>
                                </p:cTn>
                              </p:par>
                            </p:childTnLst>
                          </p:cTn>
                        </p:par>
                        <p:par>
                          <p:cTn id="8" fill="hold" nodeType="afterGroup">
                            <p:stCondLst>
                              <p:cond delay="2000"/>
                            </p:stCondLst>
                            <p:childTnLst>
                              <p:par>
                                <p:cTn id="9" presetID="18" presetClass="entr" presetSubtype="6" fill="hold" grpId="0" nodeType="afterEffect">
                                  <p:stCondLst>
                                    <p:cond delay="1000"/>
                                  </p:stCondLst>
                                  <p:childTnLst>
                                    <p:set>
                                      <p:cBhvr>
                                        <p:cTn id="10" dur="1" fill="hold">
                                          <p:stCondLst>
                                            <p:cond delay="0"/>
                                          </p:stCondLst>
                                        </p:cTn>
                                        <p:tgtEl>
                                          <p:spTgt spid="218116"/>
                                        </p:tgtEl>
                                        <p:attrNameLst>
                                          <p:attrName>style.visibility</p:attrName>
                                        </p:attrNameLst>
                                      </p:cBhvr>
                                      <p:to>
                                        <p:strVal val="visible"/>
                                      </p:to>
                                    </p:set>
                                    <p:animEffect transition="in" filter="strips(downRight)">
                                      <p:cBhvr>
                                        <p:cTn id="11" dur="1000"/>
                                        <p:tgtEl>
                                          <p:spTgt spid="218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5" grpId="0"/>
      <p:bldP spid="21811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2">
            <a:extLst>
              <a:ext uri="{FF2B5EF4-FFF2-40B4-BE49-F238E27FC236}">
                <a16:creationId xmlns:a16="http://schemas.microsoft.com/office/drawing/2014/main" id="{0751827C-50B3-78A3-CE2E-E2AF9DE82332}"/>
              </a:ext>
            </a:extLst>
          </p:cNvPr>
          <p:cNvSpPr>
            <a:spLocks noGrp="1" noChangeArrowheads="1"/>
          </p:cNvSpPr>
          <p:nvPr>
            <p:ph type="title"/>
          </p:nvPr>
        </p:nvSpPr>
        <p:spPr>
          <a:xfrm>
            <a:off x="2209800" y="444500"/>
            <a:ext cx="7772400" cy="863600"/>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Product &amp; Country</a:t>
            </a:r>
          </a:p>
        </p:txBody>
      </p:sp>
      <p:sp>
        <p:nvSpPr>
          <p:cNvPr id="220163" name="Rectangle 3">
            <a:extLst>
              <a:ext uri="{FF2B5EF4-FFF2-40B4-BE49-F238E27FC236}">
                <a16:creationId xmlns:a16="http://schemas.microsoft.com/office/drawing/2014/main" id="{0D121226-AF8D-C60B-2FA4-79E4612BBF35}"/>
              </a:ext>
            </a:extLst>
          </p:cNvPr>
          <p:cNvSpPr>
            <a:spLocks noGrp="1" noChangeArrowheads="1"/>
          </p:cNvSpPr>
          <p:nvPr>
            <p:ph type="body" idx="1"/>
          </p:nvPr>
        </p:nvSpPr>
        <p:spPr>
          <a:xfrm>
            <a:off x="2209800" y="1539875"/>
            <a:ext cx="3644900" cy="4724400"/>
          </a:xfrm>
        </p:spPr>
        <p:txBody>
          <a:bodyPr/>
          <a:lstStyle/>
          <a:p>
            <a:pPr marL="444500" indent="-444500" defTabSz="836613"/>
            <a:r>
              <a:rPr lang="en-US" altLang="en-US" sz="2400" dirty="0">
                <a:latin typeface="Times New Roman" panose="02020603050405020304" pitchFamily="18" charset="0"/>
                <a:cs typeface="Times New Roman" panose="02020603050405020304" pitchFamily="18" charset="0"/>
              </a:rPr>
              <a:t>Braun Household Appliances</a:t>
            </a:r>
          </a:p>
          <a:p>
            <a:pPr marL="444500" indent="-444500" defTabSz="836613"/>
            <a:r>
              <a:rPr lang="en-US" altLang="en-US" sz="2400" dirty="0">
                <a:latin typeface="Times New Roman" panose="02020603050405020304" pitchFamily="18" charset="0"/>
                <a:cs typeface="Times New Roman" panose="02020603050405020304" pitchFamily="18" charset="0"/>
              </a:rPr>
              <a:t>Firestone Tires</a:t>
            </a:r>
          </a:p>
          <a:p>
            <a:pPr marL="444500" indent="-444500" defTabSz="836613"/>
            <a:r>
              <a:rPr lang="en-US" altLang="en-US" sz="2400" dirty="0">
                <a:latin typeface="Times New Roman" panose="02020603050405020304" pitchFamily="18" charset="0"/>
                <a:cs typeface="Times New Roman" panose="02020603050405020304" pitchFamily="18" charset="0"/>
              </a:rPr>
              <a:t>Godiva Chocolate</a:t>
            </a:r>
          </a:p>
          <a:p>
            <a:pPr marL="444500" indent="-444500" defTabSz="836613"/>
            <a:r>
              <a:rPr lang="en-US" altLang="en-US" sz="2400" dirty="0">
                <a:latin typeface="Times New Roman" panose="02020603050405020304" pitchFamily="18" charset="0"/>
                <a:cs typeface="Times New Roman" panose="02020603050405020304" pitchFamily="18" charset="0"/>
              </a:rPr>
              <a:t>Haagen-Dazs Ice Cream</a:t>
            </a:r>
          </a:p>
          <a:p>
            <a:pPr marL="444500" indent="-444500" defTabSz="836613"/>
            <a:r>
              <a:rPr lang="en-US" altLang="en-US" sz="2400" dirty="0">
                <a:latin typeface="Times New Roman" panose="02020603050405020304" pitchFamily="18" charset="0"/>
                <a:cs typeface="Times New Roman" panose="02020603050405020304" pitchFamily="18" charset="0"/>
              </a:rPr>
              <a:t>Jaguar Autos</a:t>
            </a:r>
          </a:p>
          <a:p>
            <a:pPr marL="444500" indent="-444500" defTabSz="836613"/>
            <a:r>
              <a:rPr lang="en-US" altLang="en-US" sz="2400" dirty="0">
                <a:latin typeface="Times New Roman" panose="02020603050405020304" pitchFamily="18" charset="0"/>
                <a:cs typeface="Times New Roman" panose="02020603050405020304" pitchFamily="18" charset="0"/>
              </a:rPr>
              <a:t>MGM Movies</a:t>
            </a:r>
          </a:p>
          <a:p>
            <a:pPr marL="444500" indent="-444500" defTabSz="836613"/>
            <a:r>
              <a:rPr lang="en-US" altLang="en-US" sz="2400" dirty="0">
                <a:latin typeface="Times New Roman" panose="02020603050405020304" pitchFamily="18" charset="0"/>
                <a:cs typeface="Times New Roman" panose="02020603050405020304" pitchFamily="18" charset="0"/>
              </a:rPr>
              <a:t>Lamborghini Autos</a:t>
            </a:r>
          </a:p>
          <a:p>
            <a:pPr marL="444500" indent="-444500" defTabSz="836613"/>
            <a:r>
              <a:rPr lang="en-US" altLang="en-US" sz="2400" dirty="0">
                <a:latin typeface="Times New Roman" panose="02020603050405020304" pitchFamily="18" charset="0"/>
                <a:cs typeface="Times New Roman" panose="02020603050405020304" pitchFamily="18" charset="0"/>
              </a:rPr>
              <a:t>Alpo Pet Foods</a:t>
            </a:r>
          </a:p>
        </p:txBody>
      </p:sp>
      <p:sp>
        <p:nvSpPr>
          <p:cNvPr id="220164" name="Rectangle 4">
            <a:extLst>
              <a:ext uri="{FF2B5EF4-FFF2-40B4-BE49-F238E27FC236}">
                <a16:creationId xmlns:a16="http://schemas.microsoft.com/office/drawing/2014/main" id="{90B96E50-2F6B-B726-65F5-E8F3F3D4AE63}"/>
              </a:ext>
            </a:extLst>
          </p:cNvPr>
          <p:cNvSpPr>
            <a:spLocks noChangeArrowheads="1"/>
          </p:cNvSpPr>
          <p:nvPr/>
        </p:nvSpPr>
        <p:spPr bwMode="auto">
          <a:xfrm>
            <a:off x="6626225" y="2397126"/>
            <a:ext cx="3048000" cy="280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7" tIns="45713" rIns="91427" bIns="45713"/>
          <a:lstStyle>
            <a:lvl1pPr marL="388938" indent="-388938">
              <a:lnSpc>
                <a:spcPct val="90000"/>
              </a:lnSpc>
              <a:spcAft>
                <a:spcPct val="40000"/>
              </a:spcAft>
              <a:buClr>
                <a:srgbClr val="BF0922"/>
              </a:buClr>
              <a:buFont typeface="Wingdings" panose="05000000000000000000" pitchFamily="2" charset="2"/>
              <a:buChar char="u"/>
              <a:defRPr sz="3200" b="1">
                <a:solidFill>
                  <a:schemeClr val="tx1"/>
                </a:solidFill>
                <a:latin typeface="Arial" panose="020B0604020202020204" pitchFamily="34" charset="0"/>
                <a:ea typeface="ＭＳ Ｐゴシック" panose="020B0600070205080204" pitchFamily="34" charset="-128"/>
              </a:defRPr>
            </a:lvl1pPr>
            <a:lvl2pPr marL="1335088" indent="-533400">
              <a:lnSpc>
                <a:spcPct val="90000"/>
              </a:lnSpc>
              <a:spcAft>
                <a:spcPct val="40000"/>
              </a:spcAft>
              <a:buClr>
                <a:srgbClr val="BF0922"/>
              </a:buClr>
              <a:buFont typeface="Wingdings" panose="05000000000000000000" pitchFamily="2" charset="2"/>
              <a:buChar char="u"/>
              <a:defRPr sz="2800" b="1">
                <a:solidFill>
                  <a:schemeClr val="tx1"/>
                </a:solidFill>
                <a:latin typeface="Arial" panose="020B0604020202020204" pitchFamily="34" charset="0"/>
                <a:ea typeface="ＭＳ Ｐゴシック" panose="020B0600070205080204" pitchFamily="34" charset="-128"/>
              </a:defRPr>
            </a:lvl2pPr>
            <a:lvl3pPr marL="1971675" indent="-457200">
              <a:lnSpc>
                <a:spcPct val="90000"/>
              </a:lnSpc>
              <a:spcAft>
                <a:spcPct val="40000"/>
              </a:spcAft>
              <a:buClr>
                <a:srgbClr val="BF0922"/>
              </a:buClr>
              <a:buFont typeface="Wingdings" panose="05000000000000000000" pitchFamily="2" charset="2"/>
              <a:buChar char="u"/>
              <a:defRPr sz="2400" b="1">
                <a:solidFill>
                  <a:schemeClr val="tx1"/>
                </a:solidFill>
                <a:latin typeface="Arial" panose="020B0604020202020204" pitchFamily="34" charset="0"/>
                <a:ea typeface="ＭＳ Ｐゴシック" panose="020B0600070205080204" pitchFamily="34" charset="-128"/>
              </a:defRPr>
            </a:lvl3pPr>
            <a:lvl4pPr marL="2532063" indent="-381000">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4pPr>
            <a:lvl5pPr marL="3092450" indent="-381000">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5pPr>
            <a:lvl6pPr marL="35496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6pPr>
            <a:lvl7pPr marL="40068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7pPr>
            <a:lvl8pPr marL="44640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8pPr>
            <a:lvl9pPr marL="4921250" indent="-381000" fontAlgn="base">
              <a:lnSpc>
                <a:spcPct val="90000"/>
              </a:lnSpc>
              <a:spcBef>
                <a:spcPct val="0"/>
              </a:spcBef>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9pPr>
          </a:lstStyle>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Great Britain</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Germany</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Japan</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United States</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Switzerland</a:t>
            </a:r>
          </a:p>
          <a:p>
            <a:pPr eaLnBrk="1" hangingPunct="1">
              <a:buClr>
                <a:schemeClr val="tx1"/>
              </a:buClr>
              <a:buFont typeface="Arial" panose="020B0604020202020204" pitchFamily="34" charset="0"/>
              <a:buAutoNum type="arabicPeriod"/>
            </a:pPr>
            <a:r>
              <a:rPr lang="en-US" altLang="en-US" sz="2400" dirty="0">
                <a:latin typeface="Times New Roman" panose="02020603050405020304" pitchFamily="18" charset="0"/>
                <a:cs typeface="Times New Roman" panose="02020603050405020304" pitchFamily="18" charset="0"/>
              </a:rPr>
              <a:t>India</a:t>
            </a:r>
          </a:p>
        </p:txBody>
      </p:sp>
      <p:sp>
        <p:nvSpPr>
          <p:cNvPr id="220165" name="Line 5">
            <a:extLst>
              <a:ext uri="{FF2B5EF4-FFF2-40B4-BE49-F238E27FC236}">
                <a16:creationId xmlns:a16="http://schemas.microsoft.com/office/drawing/2014/main" id="{DB2E0245-9DF0-2F90-8830-3D5F7471A0AD}"/>
              </a:ext>
            </a:extLst>
          </p:cNvPr>
          <p:cNvSpPr>
            <a:spLocks noChangeShapeType="1"/>
          </p:cNvSpPr>
          <p:nvPr/>
        </p:nvSpPr>
        <p:spPr bwMode="auto">
          <a:xfrm>
            <a:off x="5124451" y="1973264"/>
            <a:ext cx="1535113" cy="1900237"/>
          </a:xfrm>
          <a:prstGeom prst="line">
            <a:avLst/>
          </a:prstGeom>
          <a:noFill/>
          <a:ln w="57150">
            <a:solidFill>
              <a:schemeClr val="tx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166" name="Line 6">
            <a:extLst>
              <a:ext uri="{FF2B5EF4-FFF2-40B4-BE49-F238E27FC236}">
                <a16:creationId xmlns:a16="http://schemas.microsoft.com/office/drawing/2014/main" id="{3E50B435-12AE-788F-3BF3-4BD458A1D0A0}"/>
              </a:ext>
            </a:extLst>
          </p:cNvPr>
          <p:cNvSpPr>
            <a:spLocks noChangeShapeType="1"/>
          </p:cNvSpPr>
          <p:nvPr/>
        </p:nvSpPr>
        <p:spPr bwMode="auto">
          <a:xfrm>
            <a:off x="4984751" y="2573339"/>
            <a:ext cx="1687513" cy="942975"/>
          </a:xfrm>
          <a:prstGeom prst="line">
            <a:avLst/>
          </a:prstGeom>
          <a:noFill/>
          <a:ln w="57150">
            <a:solidFill>
              <a:srgbClr val="BF092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167" name="Freeform 7">
            <a:extLst>
              <a:ext uri="{FF2B5EF4-FFF2-40B4-BE49-F238E27FC236}">
                <a16:creationId xmlns:a16="http://schemas.microsoft.com/office/drawing/2014/main" id="{A16404FF-C5E6-9E19-A69F-DEFFF92E5232}"/>
              </a:ext>
            </a:extLst>
          </p:cNvPr>
          <p:cNvSpPr>
            <a:spLocks/>
          </p:cNvSpPr>
          <p:nvPr/>
        </p:nvSpPr>
        <p:spPr bwMode="auto">
          <a:xfrm>
            <a:off x="5194301" y="3086101"/>
            <a:ext cx="1438275" cy="1978025"/>
          </a:xfrm>
          <a:custGeom>
            <a:avLst/>
            <a:gdLst>
              <a:gd name="T0" fmla="*/ 0 w 906"/>
              <a:gd name="T1" fmla="*/ 1206 h 1206"/>
              <a:gd name="T2" fmla="*/ 541 w 906"/>
              <a:gd name="T3" fmla="*/ 165 h 1206"/>
              <a:gd name="T4" fmla="*/ 906 w 906"/>
              <a:gd name="T5" fmla="*/ 0 h 1206"/>
            </a:gdLst>
            <a:ahLst/>
            <a:cxnLst>
              <a:cxn ang="0">
                <a:pos x="T0" y="T1"/>
              </a:cxn>
              <a:cxn ang="0">
                <a:pos x="T2" y="T3"/>
              </a:cxn>
              <a:cxn ang="0">
                <a:pos x="T4" y="T5"/>
              </a:cxn>
            </a:cxnLst>
            <a:rect l="0" t="0" r="r" b="b"/>
            <a:pathLst>
              <a:path w="906" h="1206">
                <a:moveTo>
                  <a:pt x="0" y="1206"/>
                </a:moveTo>
                <a:lnTo>
                  <a:pt x="541" y="165"/>
                </a:lnTo>
                <a:lnTo>
                  <a:pt x="906" y="0"/>
                </a:lnTo>
              </a:path>
            </a:pathLst>
          </a:custGeom>
          <a:noFill/>
          <a:ln w="57150">
            <a:solidFill>
              <a:schemeClr val="hlink"/>
            </a:solidFill>
            <a:round/>
            <a:headEnd/>
            <a:tailEnd type="triangl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168" name="Freeform 8">
            <a:extLst>
              <a:ext uri="{FF2B5EF4-FFF2-40B4-BE49-F238E27FC236}">
                <a16:creationId xmlns:a16="http://schemas.microsoft.com/office/drawing/2014/main" id="{F95188EE-911B-721B-1B80-3399038D21DD}"/>
              </a:ext>
            </a:extLst>
          </p:cNvPr>
          <p:cNvSpPr>
            <a:spLocks/>
          </p:cNvSpPr>
          <p:nvPr/>
        </p:nvSpPr>
        <p:spPr bwMode="auto">
          <a:xfrm>
            <a:off x="4686300" y="3606800"/>
            <a:ext cx="1943100" cy="1162050"/>
          </a:xfrm>
          <a:custGeom>
            <a:avLst/>
            <a:gdLst>
              <a:gd name="T0" fmla="*/ 0 w 1344"/>
              <a:gd name="T1" fmla="*/ 700 h 700"/>
              <a:gd name="T2" fmla="*/ 369 w 1344"/>
              <a:gd name="T3" fmla="*/ 283 h 700"/>
              <a:gd name="T4" fmla="*/ 1344 w 1344"/>
              <a:gd name="T5" fmla="*/ 0 h 700"/>
            </a:gdLst>
            <a:ahLst/>
            <a:cxnLst>
              <a:cxn ang="0">
                <a:pos x="T0" y="T1"/>
              </a:cxn>
              <a:cxn ang="0">
                <a:pos x="T2" y="T3"/>
              </a:cxn>
              <a:cxn ang="0">
                <a:pos x="T4" y="T5"/>
              </a:cxn>
            </a:cxnLst>
            <a:rect l="0" t="0" r="r" b="b"/>
            <a:pathLst>
              <a:path w="1344" h="700">
                <a:moveTo>
                  <a:pt x="0" y="700"/>
                </a:moveTo>
                <a:lnTo>
                  <a:pt x="369" y="283"/>
                </a:lnTo>
                <a:lnTo>
                  <a:pt x="1344" y="0"/>
                </a:lnTo>
              </a:path>
            </a:pathLst>
          </a:custGeom>
          <a:noFill/>
          <a:ln w="57150">
            <a:solidFill>
              <a:srgbClr val="BF0922"/>
            </a:solidFill>
            <a:round/>
            <a:headEnd/>
            <a:tailEnd type="triangl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169" name="Line 9">
            <a:extLst>
              <a:ext uri="{FF2B5EF4-FFF2-40B4-BE49-F238E27FC236}">
                <a16:creationId xmlns:a16="http://schemas.microsoft.com/office/drawing/2014/main" id="{17DDDF14-3AF8-5754-ACCB-8630728BD4BF}"/>
              </a:ext>
            </a:extLst>
          </p:cNvPr>
          <p:cNvSpPr>
            <a:spLocks noChangeShapeType="1"/>
          </p:cNvSpPr>
          <p:nvPr/>
        </p:nvSpPr>
        <p:spPr bwMode="auto">
          <a:xfrm>
            <a:off x="4732339" y="4308475"/>
            <a:ext cx="1870075" cy="649288"/>
          </a:xfrm>
          <a:prstGeom prst="line">
            <a:avLst/>
          </a:prstGeom>
          <a:noFill/>
          <a:ln w="57150">
            <a:solidFill>
              <a:schemeClr val="tx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170" name="Line 10">
            <a:extLst>
              <a:ext uri="{FF2B5EF4-FFF2-40B4-BE49-F238E27FC236}">
                <a16:creationId xmlns:a16="http://schemas.microsoft.com/office/drawing/2014/main" id="{319F702B-8000-8587-6984-2207E67F24F0}"/>
              </a:ext>
            </a:extLst>
          </p:cNvPr>
          <p:cNvSpPr>
            <a:spLocks noChangeShapeType="1"/>
          </p:cNvSpPr>
          <p:nvPr/>
        </p:nvSpPr>
        <p:spPr bwMode="auto">
          <a:xfrm>
            <a:off x="5099051" y="3721100"/>
            <a:ext cx="1497013" cy="311150"/>
          </a:xfrm>
          <a:prstGeom prst="line">
            <a:avLst/>
          </a:prstGeom>
          <a:noFill/>
          <a:ln w="57150">
            <a:solidFill>
              <a:schemeClr val="tx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171" name="Line 11">
            <a:extLst>
              <a:ext uri="{FF2B5EF4-FFF2-40B4-BE49-F238E27FC236}">
                <a16:creationId xmlns:a16="http://schemas.microsoft.com/office/drawing/2014/main" id="{0F31AF2D-79F6-C7FC-7633-BABFE02F1DAD}"/>
              </a:ext>
            </a:extLst>
          </p:cNvPr>
          <p:cNvSpPr>
            <a:spLocks noChangeShapeType="1"/>
          </p:cNvSpPr>
          <p:nvPr/>
        </p:nvSpPr>
        <p:spPr bwMode="auto">
          <a:xfrm>
            <a:off x="5314950" y="3168651"/>
            <a:ext cx="1258888" cy="765175"/>
          </a:xfrm>
          <a:prstGeom prst="line">
            <a:avLst/>
          </a:prstGeom>
          <a:noFill/>
          <a:ln w="57150">
            <a:solidFill>
              <a:schemeClr val="tx2"/>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172" name="Freeform 12">
            <a:extLst>
              <a:ext uri="{FF2B5EF4-FFF2-40B4-BE49-F238E27FC236}">
                <a16:creationId xmlns:a16="http://schemas.microsoft.com/office/drawing/2014/main" id="{39846F0C-B3C9-5B6A-5EC7-5EF1BFBC7CA5}"/>
              </a:ext>
            </a:extLst>
          </p:cNvPr>
          <p:cNvSpPr>
            <a:spLocks/>
          </p:cNvSpPr>
          <p:nvPr/>
        </p:nvSpPr>
        <p:spPr bwMode="auto">
          <a:xfrm>
            <a:off x="5059363" y="4572001"/>
            <a:ext cx="1592262" cy="1173163"/>
          </a:xfrm>
          <a:custGeom>
            <a:avLst/>
            <a:gdLst>
              <a:gd name="T0" fmla="*/ 0 w 1171"/>
              <a:gd name="T1" fmla="*/ 723 h 723"/>
              <a:gd name="T2" fmla="*/ 615 w 1171"/>
              <a:gd name="T3" fmla="*/ 496 h 723"/>
              <a:gd name="T4" fmla="*/ 1171 w 1171"/>
              <a:gd name="T5" fmla="*/ 0 h 723"/>
            </a:gdLst>
            <a:ahLst/>
            <a:cxnLst>
              <a:cxn ang="0">
                <a:pos x="T0" y="T1"/>
              </a:cxn>
              <a:cxn ang="0">
                <a:pos x="T2" y="T3"/>
              </a:cxn>
              <a:cxn ang="0">
                <a:pos x="T4" y="T5"/>
              </a:cxn>
            </a:cxnLst>
            <a:rect l="0" t="0" r="r" b="b"/>
            <a:pathLst>
              <a:path w="1171" h="723">
                <a:moveTo>
                  <a:pt x="0" y="723"/>
                </a:moveTo>
                <a:lnTo>
                  <a:pt x="615" y="496"/>
                </a:lnTo>
                <a:lnTo>
                  <a:pt x="1171" y="0"/>
                </a:lnTo>
              </a:path>
            </a:pathLst>
          </a:custGeom>
          <a:noFill/>
          <a:ln w="57150">
            <a:solidFill>
              <a:srgbClr val="6F0D7B"/>
            </a:solidFill>
            <a:round/>
            <a:headEnd/>
            <a:tailEnd type="triangl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a:extLst>
              <a:ext uri="{FF2B5EF4-FFF2-40B4-BE49-F238E27FC236}">
                <a16:creationId xmlns:a16="http://schemas.microsoft.com/office/drawing/2014/main" id="{BE64522A-DD71-5876-253D-4DBED6A3CEED}"/>
              </a:ext>
            </a:extLst>
          </p:cNvPr>
          <p:cNvSpPr>
            <a:spLocks noGrp="1" noChangeArrowheads="1"/>
          </p:cNvSpPr>
          <p:nvPr>
            <p:ph type="ctrTitle"/>
          </p:nvPr>
        </p:nvSpPr>
        <p:spPr>
          <a:xfrm>
            <a:off x="2201864" y="850900"/>
            <a:ext cx="7788275" cy="1422400"/>
          </a:xfrm>
          <a:noFill/>
          <a:ln/>
          <a:extLst>
            <a:ext uri="{909E8E84-426E-40DD-AFC4-6F175D3DCCD1}">
              <a14:hiddenFill xmlns:a14="http://schemas.microsoft.com/office/drawing/2010/main">
                <a:solidFill>
                  <a:srgbClr val="2FFF74"/>
                </a:solidFill>
              </a14:hiddenFill>
            </a:ext>
          </a:extLst>
        </p:spPr>
        <p:txBody>
          <a:bodyPr anchor="ctr"/>
          <a:lstStyle/>
          <a:p>
            <a:r>
              <a:rPr lang="en-US" altLang="en-US"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Missions and Strategies</a:t>
            </a:r>
          </a:p>
        </p:txBody>
      </p:sp>
      <p:sp>
        <p:nvSpPr>
          <p:cNvPr id="222211" name="Text Box 3">
            <a:extLst>
              <a:ext uri="{FF2B5EF4-FFF2-40B4-BE49-F238E27FC236}">
                <a16:creationId xmlns:a16="http://schemas.microsoft.com/office/drawing/2014/main" id="{95F0ED8E-D4F4-A8D5-0768-4A696F57567F}"/>
              </a:ext>
            </a:extLst>
          </p:cNvPr>
          <p:cNvSpPr txBox="1">
            <a:spLocks noChangeArrowheads="1"/>
          </p:cNvSpPr>
          <p:nvPr/>
        </p:nvSpPr>
        <p:spPr bwMode="auto">
          <a:xfrm>
            <a:off x="2752725" y="2717801"/>
            <a:ext cx="6650038" cy="97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0000"/>
              </a:lnSpc>
            </a:pPr>
            <a:r>
              <a:rPr lang="en-AU" altLang="en-US" sz="3200" b="1">
                <a:solidFill>
                  <a:srgbClr val="BF0922"/>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Mission</a:t>
            </a:r>
            <a:r>
              <a:rPr lang="en-AU" altLang="en-US" sz="3200" b="1">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AU" altLang="en-US" sz="3200" b="1">
                <a:latin typeface="Times New Roman" panose="02020603050405020304" pitchFamily="18" charset="0"/>
                <a:cs typeface="Times New Roman" panose="02020603050405020304" pitchFamily="18" charset="0"/>
              </a:rPr>
              <a:t>statements tell an organization where it is going</a:t>
            </a:r>
          </a:p>
        </p:txBody>
      </p:sp>
      <p:sp>
        <p:nvSpPr>
          <p:cNvPr id="222212" name="Text Box 4">
            <a:extLst>
              <a:ext uri="{FF2B5EF4-FFF2-40B4-BE49-F238E27FC236}">
                <a16:creationId xmlns:a16="http://schemas.microsoft.com/office/drawing/2014/main" id="{B11689F8-B86E-81A7-C1DB-7D66446B0889}"/>
              </a:ext>
            </a:extLst>
          </p:cNvPr>
          <p:cNvSpPr txBox="1">
            <a:spLocks noChangeArrowheads="1"/>
          </p:cNvSpPr>
          <p:nvPr/>
        </p:nvSpPr>
        <p:spPr bwMode="auto">
          <a:xfrm>
            <a:off x="3094039" y="4143376"/>
            <a:ext cx="5965825" cy="97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90000"/>
              </a:lnSpc>
            </a:pPr>
            <a:r>
              <a:rPr lang="en-AU" altLang="en-US" sz="3200" b="1">
                <a:latin typeface="Times New Roman" panose="02020603050405020304" pitchFamily="18" charset="0"/>
                <a:cs typeface="Times New Roman" panose="02020603050405020304" pitchFamily="18" charset="0"/>
              </a:rPr>
              <a:t>The</a:t>
            </a:r>
            <a:r>
              <a:rPr lang="en-AU" altLang="en-US" sz="3200" b="1">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AU" altLang="en-US" sz="3200" b="1">
                <a:solidFill>
                  <a:srgbClr val="BF0922"/>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Strategy</a:t>
            </a:r>
            <a:r>
              <a:rPr lang="en-AU" altLang="en-US" sz="3200" b="1">
                <a:solidFill>
                  <a:schemeClr val="hlink"/>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AU" altLang="en-US" sz="3200" b="1">
                <a:latin typeface="Times New Roman" panose="02020603050405020304" pitchFamily="18" charset="0"/>
                <a:cs typeface="Times New Roman" panose="02020603050405020304" pitchFamily="18" charset="0"/>
              </a:rPr>
              <a:t>tells the organization how to get there</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22211"/>
                                        </p:tgtEl>
                                        <p:attrNameLst>
                                          <p:attrName>style.visibility</p:attrName>
                                        </p:attrNameLst>
                                      </p:cBhvr>
                                      <p:to>
                                        <p:strVal val="visible"/>
                                      </p:to>
                                    </p:set>
                                    <p:animEffect transition="in" filter="strips(downRight)">
                                      <p:cBhvr>
                                        <p:cTn id="7" dur="1000"/>
                                        <p:tgtEl>
                                          <p:spTgt spid="222211"/>
                                        </p:tgtEl>
                                      </p:cBhvr>
                                    </p:animEffect>
                                  </p:childTnLst>
                                </p:cTn>
                              </p:par>
                            </p:childTnLst>
                          </p:cTn>
                        </p:par>
                        <p:par>
                          <p:cTn id="8" fill="hold" nodeType="afterGroup">
                            <p:stCondLst>
                              <p:cond delay="2000"/>
                            </p:stCondLst>
                            <p:childTnLst>
                              <p:par>
                                <p:cTn id="9" presetID="18" presetClass="entr" presetSubtype="6" fill="hold" grpId="0" nodeType="afterEffect">
                                  <p:stCondLst>
                                    <p:cond delay="1000"/>
                                  </p:stCondLst>
                                  <p:childTnLst>
                                    <p:set>
                                      <p:cBhvr>
                                        <p:cTn id="10" dur="1" fill="hold">
                                          <p:stCondLst>
                                            <p:cond delay="0"/>
                                          </p:stCondLst>
                                        </p:cTn>
                                        <p:tgtEl>
                                          <p:spTgt spid="222212"/>
                                        </p:tgtEl>
                                        <p:attrNameLst>
                                          <p:attrName>style.visibility</p:attrName>
                                        </p:attrNameLst>
                                      </p:cBhvr>
                                      <p:to>
                                        <p:strVal val="visible"/>
                                      </p:to>
                                    </p:set>
                                    <p:animEffect transition="in" filter="strips(downRight)">
                                      <p:cBhvr>
                                        <p:cTn id="11" dur="1000"/>
                                        <p:tgtEl>
                                          <p:spTgt spid="222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1" grpId="0"/>
      <p:bldP spid="2222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58" name="Picture 2">
            <a:extLst>
              <a:ext uri="{FF2B5EF4-FFF2-40B4-BE49-F238E27FC236}">
                <a16:creationId xmlns:a16="http://schemas.microsoft.com/office/drawing/2014/main" id="{646E6A6C-7236-A979-61D8-BDE6F6A50F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2825" y="2596784"/>
            <a:ext cx="2881312" cy="3505200"/>
          </a:xfrm>
          <a:prstGeom prst="rect">
            <a:avLst/>
          </a:prstGeom>
          <a:noFill/>
          <a:extLst>
            <a:ext uri="{909E8E84-426E-40DD-AFC4-6F175D3DCCD1}">
              <a14:hiddenFill xmlns:a14="http://schemas.microsoft.com/office/drawing/2010/main">
                <a:solidFill>
                  <a:srgbClr val="FFFFFF"/>
                </a:solidFill>
              </a14:hiddenFill>
            </a:ext>
          </a:extLst>
        </p:spPr>
      </p:pic>
      <p:sp>
        <p:nvSpPr>
          <p:cNvPr id="224259" name="Rectangle 3">
            <a:extLst>
              <a:ext uri="{FF2B5EF4-FFF2-40B4-BE49-F238E27FC236}">
                <a16:creationId xmlns:a16="http://schemas.microsoft.com/office/drawing/2014/main" id="{9A8F4BE9-F81E-0BEA-CC2A-D28895968295}"/>
              </a:ext>
            </a:extLst>
          </p:cNvPr>
          <p:cNvSpPr>
            <a:spLocks noGrp="1" noChangeArrowheads="1"/>
          </p:cNvSpPr>
          <p:nvPr>
            <p:ph type="title"/>
          </p:nvPr>
        </p:nvSpPr>
        <p:spPr>
          <a:xfrm>
            <a:off x="2209800" y="434975"/>
            <a:ext cx="7772400" cy="825500"/>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a:t>
            </a:r>
          </a:p>
        </p:txBody>
      </p:sp>
      <p:sp>
        <p:nvSpPr>
          <p:cNvPr id="224260" name="Rectangle 4">
            <a:extLst>
              <a:ext uri="{FF2B5EF4-FFF2-40B4-BE49-F238E27FC236}">
                <a16:creationId xmlns:a16="http://schemas.microsoft.com/office/drawing/2014/main" id="{1BD1373F-4D7E-E763-171F-004719AA5CC6}"/>
              </a:ext>
            </a:extLst>
          </p:cNvPr>
          <p:cNvSpPr>
            <a:spLocks noChangeArrowheads="1"/>
          </p:cNvSpPr>
          <p:nvPr/>
        </p:nvSpPr>
        <p:spPr bwMode="auto">
          <a:xfrm>
            <a:off x="587863" y="1905001"/>
            <a:ext cx="7184537" cy="4196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8967" tIns="48615" rIns="98967" bIns="48615"/>
          <a:lstStyle>
            <a:lvl1pPr marL="533400" indent="-533400">
              <a:lnSpc>
                <a:spcPct val="90000"/>
              </a:lnSpc>
              <a:spcAft>
                <a:spcPct val="40000"/>
              </a:spcAft>
              <a:buClr>
                <a:srgbClr val="BF0922"/>
              </a:buClr>
              <a:buFont typeface="Wingdings" panose="05000000000000000000" pitchFamily="2" charset="2"/>
              <a:buChar char="u"/>
              <a:defRPr sz="2800" b="1">
                <a:solidFill>
                  <a:schemeClr val="tx1"/>
                </a:solidFill>
                <a:latin typeface="Arial" panose="020B0604020202020204" pitchFamily="34" charset="0"/>
                <a:ea typeface="ＭＳ Ｐゴシック" panose="020B0600070205080204" pitchFamily="34" charset="-128"/>
              </a:defRPr>
            </a:lvl1pPr>
            <a:lvl2pPr marL="1168400" indent="-455613">
              <a:lnSpc>
                <a:spcPct val="90000"/>
              </a:lnSpc>
              <a:spcAft>
                <a:spcPct val="40000"/>
              </a:spcAft>
              <a:buClr>
                <a:srgbClr val="BF0922"/>
              </a:buClr>
              <a:buFont typeface="Wingdings" panose="05000000000000000000" pitchFamily="2" charset="2"/>
              <a:buChar char="u"/>
              <a:defRPr sz="2400" b="1">
                <a:solidFill>
                  <a:schemeClr val="tx1"/>
                </a:solidFill>
                <a:latin typeface="Arial" panose="020B0604020202020204" pitchFamily="34" charset="0"/>
                <a:ea typeface="ＭＳ Ｐゴシック" panose="020B0600070205080204" pitchFamily="34" charset="-128"/>
              </a:defRPr>
            </a:lvl2pPr>
            <a:lvl3pPr marL="1576388" indent="-228600">
              <a:lnSpc>
                <a:spcPct val="90000"/>
              </a:lnSpc>
              <a:spcAft>
                <a:spcPct val="40000"/>
              </a:spcAft>
              <a:buClr>
                <a:srgbClr val="BF0922"/>
              </a:buClr>
              <a:buFont typeface="Wingdings" panose="05000000000000000000" pitchFamily="2" charset="2"/>
              <a:buChar char="u"/>
              <a:defRPr sz="2000" b="1">
                <a:solidFill>
                  <a:schemeClr val="tx1"/>
                </a:solidFill>
                <a:latin typeface="Arial" panose="020B0604020202020204" pitchFamily="34" charset="0"/>
                <a:ea typeface="ＭＳ Ｐゴシック" panose="020B0600070205080204" pitchFamily="34" charset="-128"/>
              </a:defRPr>
            </a:lvl3pPr>
            <a:lvl4pPr marL="1984375" indent="-228600">
              <a:lnSpc>
                <a:spcPct val="90000"/>
              </a:lnSpc>
              <a:spcAft>
                <a:spcPct val="40000"/>
              </a:spcAft>
              <a:buClr>
                <a:srgbClr val="BF0922"/>
              </a:buClr>
              <a:buFont typeface="Wingdings" panose="05000000000000000000" pitchFamily="2" charset="2"/>
              <a:buChar char="u"/>
              <a:defRPr b="1">
                <a:solidFill>
                  <a:schemeClr val="tx1"/>
                </a:solidFill>
                <a:latin typeface="Arial" panose="020B0604020202020204" pitchFamily="34" charset="0"/>
                <a:ea typeface="ＭＳ Ｐゴシック" panose="020B0600070205080204" pitchFamily="34" charset="-128"/>
              </a:defRPr>
            </a:lvl4pPr>
            <a:lvl5pPr marL="2392363" indent="-228600">
              <a:lnSpc>
                <a:spcPct val="90000"/>
              </a:lnSpc>
              <a:spcAft>
                <a:spcPct val="40000"/>
              </a:spcAft>
              <a:buClr>
                <a:srgbClr val="BF0922"/>
              </a:buClr>
              <a:buFont typeface="Wingdings" panose="05000000000000000000" pitchFamily="2" charset="2"/>
              <a:buChar char="u"/>
              <a:defRPr b="1">
                <a:solidFill>
                  <a:schemeClr val="tx1"/>
                </a:solidFill>
                <a:latin typeface="Arial" panose="020B0604020202020204" pitchFamily="34" charset="0"/>
                <a:ea typeface="ＭＳ Ｐゴシック" panose="020B0600070205080204" pitchFamily="34" charset="-128"/>
              </a:defRPr>
            </a:lvl5pPr>
            <a:lvl6pPr marL="2849563" indent="-228600" fontAlgn="base">
              <a:lnSpc>
                <a:spcPct val="90000"/>
              </a:lnSpc>
              <a:spcBef>
                <a:spcPct val="0"/>
              </a:spcBef>
              <a:spcAft>
                <a:spcPct val="40000"/>
              </a:spcAft>
              <a:buClr>
                <a:srgbClr val="BF0922"/>
              </a:buClr>
              <a:buFont typeface="Wingdings" panose="05000000000000000000" pitchFamily="2" charset="2"/>
              <a:buChar char="u"/>
              <a:defRPr b="1">
                <a:solidFill>
                  <a:schemeClr val="tx1"/>
                </a:solidFill>
                <a:latin typeface="Arial" panose="020B0604020202020204" pitchFamily="34" charset="0"/>
                <a:ea typeface="ＭＳ Ｐゴシック" panose="020B0600070205080204" pitchFamily="34" charset="-128"/>
              </a:defRPr>
            </a:lvl6pPr>
            <a:lvl7pPr marL="3306763" indent="-228600" fontAlgn="base">
              <a:lnSpc>
                <a:spcPct val="90000"/>
              </a:lnSpc>
              <a:spcBef>
                <a:spcPct val="0"/>
              </a:spcBef>
              <a:spcAft>
                <a:spcPct val="40000"/>
              </a:spcAft>
              <a:buClr>
                <a:srgbClr val="BF0922"/>
              </a:buClr>
              <a:buFont typeface="Wingdings" panose="05000000000000000000" pitchFamily="2" charset="2"/>
              <a:buChar char="u"/>
              <a:defRPr b="1">
                <a:solidFill>
                  <a:schemeClr val="tx1"/>
                </a:solidFill>
                <a:latin typeface="Arial" panose="020B0604020202020204" pitchFamily="34" charset="0"/>
                <a:ea typeface="ＭＳ Ｐゴシック" panose="020B0600070205080204" pitchFamily="34" charset="-128"/>
              </a:defRPr>
            </a:lvl7pPr>
            <a:lvl8pPr marL="3763963" indent="-228600" fontAlgn="base">
              <a:lnSpc>
                <a:spcPct val="90000"/>
              </a:lnSpc>
              <a:spcBef>
                <a:spcPct val="0"/>
              </a:spcBef>
              <a:spcAft>
                <a:spcPct val="40000"/>
              </a:spcAft>
              <a:buClr>
                <a:srgbClr val="BF0922"/>
              </a:buClr>
              <a:buFont typeface="Wingdings" panose="05000000000000000000" pitchFamily="2" charset="2"/>
              <a:buChar char="u"/>
              <a:defRPr b="1">
                <a:solidFill>
                  <a:schemeClr val="tx1"/>
                </a:solidFill>
                <a:latin typeface="Arial" panose="020B0604020202020204" pitchFamily="34" charset="0"/>
                <a:ea typeface="ＭＳ Ｐゴシック" panose="020B0600070205080204" pitchFamily="34" charset="-128"/>
              </a:defRPr>
            </a:lvl8pPr>
            <a:lvl9pPr marL="4221163" indent="-228600" fontAlgn="base">
              <a:lnSpc>
                <a:spcPct val="90000"/>
              </a:lnSpc>
              <a:spcBef>
                <a:spcPct val="0"/>
              </a:spcBef>
              <a:spcAft>
                <a:spcPct val="40000"/>
              </a:spcAft>
              <a:buClr>
                <a:srgbClr val="BF0922"/>
              </a:buClr>
              <a:buFont typeface="Wingdings" panose="05000000000000000000" pitchFamily="2" charset="2"/>
              <a:buChar char="u"/>
              <a:defRPr b="1">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3200" dirty="0">
                <a:latin typeface="Times New Roman" panose="02020603050405020304" pitchFamily="18" charset="0"/>
                <a:cs typeface="Times New Roman" panose="02020603050405020304" pitchFamily="18" charset="0"/>
              </a:rPr>
              <a:t>Mission - where are you going?</a:t>
            </a:r>
          </a:p>
          <a:p>
            <a:pPr lvl="1" eaLnBrk="1" hangingPunct="1"/>
            <a:r>
              <a:rPr lang="en-US" altLang="en-US" sz="2800" dirty="0">
                <a:latin typeface="Times New Roman" panose="02020603050405020304" pitchFamily="18" charset="0"/>
                <a:cs typeface="Times New Roman" panose="02020603050405020304" pitchFamily="18" charset="0"/>
              </a:rPr>
              <a:t>Organization’s purpose for being</a:t>
            </a:r>
          </a:p>
          <a:p>
            <a:pPr lvl="1" eaLnBrk="1" hangingPunct="1"/>
            <a:r>
              <a:rPr lang="en-US" altLang="en-US" sz="2800" dirty="0">
                <a:latin typeface="Times New Roman" panose="02020603050405020304" pitchFamily="18" charset="0"/>
                <a:cs typeface="Times New Roman" panose="02020603050405020304" pitchFamily="18" charset="0"/>
              </a:rPr>
              <a:t>Answers ‘What do we provide society?’</a:t>
            </a:r>
          </a:p>
          <a:p>
            <a:pPr lvl="1" eaLnBrk="1" hangingPunct="1"/>
            <a:r>
              <a:rPr lang="en-US" altLang="en-US" sz="2800" dirty="0">
                <a:latin typeface="Times New Roman" panose="02020603050405020304" pitchFamily="18" charset="0"/>
                <a:cs typeface="Times New Roman" panose="02020603050405020304" pitchFamily="18" charset="0"/>
              </a:rPr>
              <a:t>Provides boundaries and focus</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24260"/>
                                        </p:tgtEl>
                                        <p:attrNameLst>
                                          <p:attrName>style.visibility</p:attrName>
                                        </p:attrNameLst>
                                      </p:cBhvr>
                                      <p:to>
                                        <p:strVal val="visible"/>
                                      </p:to>
                                    </p:set>
                                    <p:animEffect transition="in" filter="strips(downRight)">
                                      <p:cBhvr>
                                        <p:cTn id="7" dur="500"/>
                                        <p:tgtEl>
                                          <p:spTgt spid="224260"/>
                                        </p:tgtEl>
                                      </p:cBhvr>
                                    </p:animEffect>
                                  </p:childTnLst>
                                </p:cTn>
                              </p:par>
                            </p:childTnLst>
                          </p:cTn>
                        </p:par>
                        <p:par>
                          <p:cTn id="8" fill="hold" nodeType="afterGroup">
                            <p:stCondLst>
                              <p:cond delay="1500"/>
                            </p:stCondLst>
                            <p:childTnLst>
                              <p:par>
                                <p:cTn id="9" presetID="9" presetClass="entr" presetSubtype="0" fill="hold" nodeType="afterEffect">
                                  <p:stCondLst>
                                    <p:cond delay="1000"/>
                                  </p:stCondLst>
                                  <p:childTnLst>
                                    <p:set>
                                      <p:cBhvr>
                                        <p:cTn id="10" dur="1" fill="hold">
                                          <p:stCondLst>
                                            <p:cond delay="0"/>
                                          </p:stCondLst>
                                        </p:cTn>
                                        <p:tgtEl>
                                          <p:spTgt spid="224258"/>
                                        </p:tgtEl>
                                        <p:attrNameLst>
                                          <p:attrName>style.visibility</p:attrName>
                                        </p:attrNameLst>
                                      </p:cBhvr>
                                      <p:to>
                                        <p:strVal val="visible"/>
                                      </p:to>
                                    </p:set>
                                    <p:animEffect transition="in" filter="dissolve">
                                      <p:cBhvr>
                                        <p:cTn id="11" dur="500"/>
                                        <p:tgtEl>
                                          <p:spTgt spid="2242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6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a:extLst>
              <a:ext uri="{FF2B5EF4-FFF2-40B4-BE49-F238E27FC236}">
                <a16:creationId xmlns:a16="http://schemas.microsoft.com/office/drawing/2014/main" id="{45DF21DF-7985-9D27-3C68-040B4FCDDDA2}"/>
              </a:ext>
            </a:extLst>
          </p:cNvPr>
          <p:cNvSpPr>
            <a:spLocks noGrp="1" noChangeArrowheads="1"/>
          </p:cNvSpPr>
          <p:nvPr>
            <p:ph type="title"/>
          </p:nvPr>
        </p:nvSpPr>
        <p:spPr>
          <a:xfrm>
            <a:off x="2209800" y="434975"/>
            <a:ext cx="7772400" cy="800100"/>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Merck</a:t>
            </a:r>
          </a:p>
        </p:txBody>
      </p:sp>
      <p:sp>
        <p:nvSpPr>
          <p:cNvPr id="228355" name="Rectangle 3">
            <a:extLst>
              <a:ext uri="{FF2B5EF4-FFF2-40B4-BE49-F238E27FC236}">
                <a16:creationId xmlns:a16="http://schemas.microsoft.com/office/drawing/2014/main" id="{4F3B083B-42CF-B67A-B9AA-71D51A640758}"/>
              </a:ext>
            </a:extLst>
          </p:cNvPr>
          <p:cNvSpPr>
            <a:spLocks noGrp="1" noChangeArrowheads="1"/>
          </p:cNvSpPr>
          <p:nvPr>
            <p:ph type="body" idx="1"/>
          </p:nvPr>
        </p:nvSpPr>
        <p:spPr>
          <a:xfrm>
            <a:off x="1107831" y="1676400"/>
            <a:ext cx="9952891" cy="3848100"/>
          </a:xfrm>
        </p:spPr>
        <p:txBody>
          <a:bodyPr>
            <a:normAutofit fontScale="92500"/>
          </a:bodyPr>
          <a:lstStyle/>
          <a:p>
            <a:pPr marL="0" indent="0" algn="ctr" defTabSz="836613">
              <a:lnSpc>
                <a:spcPct val="200000"/>
              </a:lnSpc>
              <a:buNone/>
            </a:pPr>
            <a:r>
              <a:rPr lang="en-US" altLang="en-US" dirty="0">
                <a:latin typeface="Times New Roman" panose="02020603050405020304" pitchFamily="18" charset="0"/>
                <a:cs typeface="Times New Roman" panose="02020603050405020304" pitchFamily="18" charset="0"/>
              </a:rPr>
              <a:t>The mission of Merck is to provide society with superior products and services—innovations and solutions that improve the quality of life and satisfy customer needs—to provide employees with meaningful work and advancement opportunities and investors with a superior rate of return.</a:t>
            </a:r>
          </a:p>
        </p:txBody>
      </p:sp>
      <p:pic>
        <p:nvPicPr>
          <p:cNvPr id="3" name="Picture 2">
            <a:extLst>
              <a:ext uri="{FF2B5EF4-FFF2-40B4-BE49-F238E27FC236}">
                <a16:creationId xmlns:a16="http://schemas.microsoft.com/office/drawing/2014/main" id="{97B5F976-A8D5-A35F-4821-83718941577E}"/>
              </a:ext>
            </a:extLst>
          </p:cNvPr>
          <p:cNvPicPr>
            <a:picLocks noChangeAspect="1"/>
          </p:cNvPicPr>
          <p:nvPr/>
        </p:nvPicPr>
        <p:blipFill>
          <a:blip r:embed="rId3"/>
          <a:stretch>
            <a:fillRect/>
          </a:stretch>
        </p:blipFill>
        <p:spPr>
          <a:xfrm>
            <a:off x="3792049" y="5280025"/>
            <a:ext cx="4010025" cy="1143000"/>
          </a:xfrm>
          <a:prstGeom prst="rect">
            <a:avLst/>
          </a:prstGeom>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28355">
                                            <p:txEl>
                                              <p:pRg st="0" end="0"/>
                                            </p:txEl>
                                          </p:spTgt>
                                        </p:tgtEl>
                                        <p:attrNameLst>
                                          <p:attrName>style.visibility</p:attrName>
                                        </p:attrNameLst>
                                      </p:cBhvr>
                                      <p:to>
                                        <p:strVal val="visible"/>
                                      </p:to>
                                    </p:set>
                                    <p:animEffect transition="in" filter="strips(downRight)">
                                      <p:cBhvr>
                                        <p:cTn id="7" dur="1000"/>
                                        <p:tgtEl>
                                          <p:spTgt spid="2283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5"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6307" name="Rectangle 3">
            <a:extLst>
              <a:ext uri="{FF2B5EF4-FFF2-40B4-BE49-F238E27FC236}">
                <a16:creationId xmlns:a16="http://schemas.microsoft.com/office/drawing/2014/main" id="{D8C16416-FBE3-8C46-6D35-6F423F00857B}"/>
              </a:ext>
            </a:extLst>
          </p:cNvPr>
          <p:cNvSpPr>
            <a:spLocks noGrp="1" noChangeArrowheads="1"/>
          </p:cNvSpPr>
          <p:nvPr>
            <p:ph type="body" idx="1"/>
          </p:nvPr>
        </p:nvSpPr>
        <p:spPr>
          <a:xfrm>
            <a:off x="952500" y="2020888"/>
            <a:ext cx="10287000" cy="4837112"/>
          </a:xfrm>
        </p:spPr>
        <p:txBody>
          <a:bodyPr/>
          <a:lstStyle/>
          <a:p>
            <a:pPr marL="0" indent="0" algn="ctr" defTabSz="836613">
              <a:lnSpc>
                <a:spcPct val="200000"/>
              </a:lnSpc>
              <a:buNone/>
            </a:pPr>
            <a:r>
              <a:rPr lang="en-US" altLang="en-US" dirty="0">
                <a:latin typeface="Times New Roman" panose="02020603050405020304" pitchFamily="18" charset="0"/>
                <a:cs typeface="Times New Roman" panose="02020603050405020304" pitchFamily="18" charset="0"/>
              </a:rPr>
              <a:t>Our Mission: To spread the spirit of Rock ’n’ Roll by delivering an exceptional entertainment and dining experience. We are committed to being an important, contributing member of our community and offering the Hard Rock family a fun, healthy, and nurturing work environment while ensuring our long-term success.</a:t>
            </a:r>
          </a:p>
        </p:txBody>
      </p:sp>
      <p:pic>
        <p:nvPicPr>
          <p:cNvPr id="7170" name="Picture 2" descr="Hard Rock Cafe - Wikipedia">
            <a:extLst>
              <a:ext uri="{FF2B5EF4-FFF2-40B4-BE49-F238E27FC236}">
                <a16:creationId xmlns:a16="http://schemas.microsoft.com/office/drawing/2014/main" id="{736F8A2A-AB56-2789-D51B-24F1E106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9677" y="133717"/>
            <a:ext cx="5152291" cy="1666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226307">
                                            <p:txEl>
                                              <p:pRg st="0" end="0"/>
                                            </p:txEl>
                                          </p:spTgt>
                                        </p:tgtEl>
                                        <p:attrNameLst>
                                          <p:attrName>style.visibility</p:attrName>
                                        </p:attrNameLst>
                                      </p:cBhvr>
                                      <p:to>
                                        <p:strVal val="visible"/>
                                      </p:to>
                                    </p:set>
                                    <p:animEffect transition="in" filter="strips(downRight)">
                                      <p:cBhvr>
                                        <p:cTn id="7" dur="500"/>
                                        <p:tgtEl>
                                          <p:spTgt spid="2263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7" grpId="0" build="p" autoUpdateAnimBg="0" advAuto="100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4498" name="Group 2">
            <a:extLst>
              <a:ext uri="{FF2B5EF4-FFF2-40B4-BE49-F238E27FC236}">
                <a16:creationId xmlns:a16="http://schemas.microsoft.com/office/drawing/2014/main" id="{E092A4E6-B136-D69D-48F7-AAEDDE91CA3A}"/>
              </a:ext>
            </a:extLst>
          </p:cNvPr>
          <p:cNvGrpSpPr>
            <a:grpSpLocks/>
          </p:cNvGrpSpPr>
          <p:nvPr/>
        </p:nvGrpSpPr>
        <p:grpSpPr bwMode="auto">
          <a:xfrm>
            <a:off x="5208589" y="4114800"/>
            <a:ext cx="1760537" cy="1949450"/>
            <a:chOff x="2321" y="2800"/>
            <a:chExt cx="1109" cy="1228"/>
          </a:xfrm>
        </p:grpSpPr>
        <p:sp>
          <p:nvSpPr>
            <p:cNvPr id="234499" name="Rectangle 3">
              <a:extLst>
                <a:ext uri="{FF2B5EF4-FFF2-40B4-BE49-F238E27FC236}">
                  <a16:creationId xmlns:a16="http://schemas.microsoft.com/office/drawing/2014/main" id="{FA6E7995-3F00-E967-2AC0-18F9FD5014EB}"/>
                </a:ext>
              </a:extLst>
            </p:cNvPr>
            <p:cNvSpPr>
              <a:spLocks noChangeArrowheads="1"/>
            </p:cNvSpPr>
            <p:nvPr/>
          </p:nvSpPr>
          <p:spPr bwMode="auto">
            <a:xfrm>
              <a:off x="2321" y="3382"/>
              <a:ext cx="1109" cy="646"/>
            </a:xfrm>
            <a:prstGeom prst="rect">
              <a:avLst/>
            </a:prstGeom>
            <a:solidFill>
              <a:schemeClr val="accent2"/>
            </a:solidFill>
            <a:ln w="9525">
              <a:solidFill>
                <a:schemeClr val="tx1"/>
              </a:solidFill>
              <a:miter lim="800000"/>
              <a:headEnd/>
              <a:tailEnd/>
            </a:ln>
          </p:spPr>
          <p:txBody>
            <a:bodyPr lIns="144000" tIns="180000" rIns="144000" bIns="180000">
              <a:spAutoFit/>
            </a:bodyPr>
            <a:lstStyle>
              <a:lvl1pPr defTabSz="1000125">
                <a:defRPr sz="2400">
                  <a:solidFill>
                    <a:schemeClr val="tx1"/>
                  </a:solidFill>
                  <a:latin typeface="Arial" panose="020B0604020202020204" pitchFamily="34" charset="0"/>
                  <a:ea typeface="ＭＳ Ｐゴシック" panose="020B0600070205080204" pitchFamily="34" charset="-128"/>
                </a:defRPr>
              </a:lvl1pPr>
              <a:lvl2pPr marL="500063" defTabSz="1000125">
                <a:defRPr sz="2400">
                  <a:solidFill>
                    <a:schemeClr val="tx1"/>
                  </a:solidFill>
                  <a:latin typeface="Arial" panose="020B0604020202020204" pitchFamily="34" charset="0"/>
                  <a:ea typeface="ＭＳ Ｐゴシック" panose="020B0600070205080204" pitchFamily="34" charset="-128"/>
                </a:defRPr>
              </a:lvl2pPr>
              <a:lvl3pPr marL="1000125" defTabSz="1000125">
                <a:defRPr sz="2400">
                  <a:solidFill>
                    <a:schemeClr val="tx1"/>
                  </a:solidFill>
                  <a:latin typeface="Arial" panose="020B0604020202020204" pitchFamily="34" charset="0"/>
                  <a:ea typeface="ＭＳ Ｐゴシック" panose="020B0600070205080204" pitchFamily="34" charset="-128"/>
                </a:defRPr>
              </a:lvl3pPr>
              <a:lvl4pPr marL="1500188" defTabSz="1000125">
                <a:defRPr sz="2400">
                  <a:solidFill>
                    <a:schemeClr val="tx1"/>
                  </a:solidFill>
                  <a:latin typeface="Arial" panose="020B0604020202020204" pitchFamily="34" charset="0"/>
                  <a:ea typeface="ＭＳ Ｐゴシック" panose="020B0600070205080204" pitchFamily="34" charset="-128"/>
                </a:defRPr>
              </a:lvl4pPr>
              <a:lvl5pPr marL="2000250" defTabSz="1000125">
                <a:defRPr sz="2400">
                  <a:solidFill>
                    <a:schemeClr val="tx1"/>
                  </a:solidFill>
                  <a:latin typeface="Arial" panose="020B0604020202020204" pitchFamily="34" charset="0"/>
                  <a:ea typeface="ＭＳ Ｐゴシック" panose="020B0600070205080204" pitchFamily="34" charset="-128"/>
                </a:defRPr>
              </a:lvl5pPr>
              <a:lvl6pPr marL="24574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146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3718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290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lnSpc>
                  <a:spcPct val="90000"/>
                </a:lnSpc>
                <a:spcBef>
                  <a:spcPct val="40000"/>
                </a:spcBef>
              </a:pPr>
              <a:r>
                <a:rPr lang="en-US" altLang="en-US" b="1"/>
                <a:t>Benefit to Society</a:t>
              </a:r>
            </a:p>
          </p:txBody>
        </p:sp>
        <p:sp>
          <p:nvSpPr>
            <p:cNvPr id="234500" name="Line 4">
              <a:extLst>
                <a:ext uri="{FF2B5EF4-FFF2-40B4-BE49-F238E27FC236}">
                  <a16:creationId xmlns:a16="http://schemas.microsoft.com/office/drawing/2014/main" id="{D27789CD-F735-F9EF-B500-7C17C8C60361}"/>
                </a:ext>
              </a:extLst>
            </p:cNvPr>
            <p:cNvSpPr>
              <a:spLocks noChangeShapeType="1"/>
            </p:cNvSpPr>
            <p:nvPr/>
          </p:nvSpPr>
          <p:spPr bwMode="auto">
            <a:xfrm>
              <a:off x="2872" y="2800"/>
              <a:ext cx="0" cy="576"/>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34501" name="Group 5">
            <a:extLst>
              <a:ext uri="{FF2B5EF4-FFF2-40B4-BE49-F238E27FC236}">
                <a16:creationId xmlns:a16="http://schemas.microsoft.com/office/drawing/2014/main" id="{33509F98-D779-05DF-628D-286CFD13DBDA}"/>
              </a:ext>
            </a:extLst>
          </p:cNvPr>
          <p:cNvGrpSpPr>
            <a:grpSpLocks/>
          </p:cNvGrpSpPr>
          <p:nvPr/>
        </p:nvGrpSpPr>
        <p:grpSpPr bwMode="auto">
          <a:xfrm>
            <a:off x="4222750" y="2514600"/>
            <a:ext cx="3473450" cy="1949450"/>
            <a:chOff x="1700" y="1792"/>
            <a:chExt cx="2188" cy="1228"/>
          </a:xfrm>
        </p:grpSpPr>
        <p:sp>
          <p:nvSpPr>
            <p:cNvPr id="234502" name="Rectangle 6">
              <a:extLst>
                <a:ext uri="{FF2B5EF4-FFF2-40B4-BE49-F238E27FC236}">
                  <a16:creationId xmlns:a16="http://schemas.microsoft.com/office/drawing/2014/main" id="{28337C0F-9BA6-E3BA-A7EC-6A855D72139D}"/>
                </a:ext>
              </a:extLst>
            </p:cNvPr>
            <p:cNvSpPr>
              <a:spLocks noChangeArrowheads="1"/>
            </p:cNvSpPr>
            <p:nvPr/>
          </p:nvSpPr>
          <p:spPr bwMode="auto">
            <a:xfrm>
              <a:off x="2424" y="2376"/>
              <a:ext cx="903" cy="439"/>
            </a:xfrm>
            <a:prstGeom prst="rect">
              <a:avLst/>
            </a:prstGeom>
            <a:solidFill>
              <a:schemeClr val="folHlink"/>
            </a:solidFill>
            <a:ln w="9525">
              <a:solidFill>
                <a:schemeClr val="tx1"/>
              </a:solidFill>
              <a:miter lim="800000"/>
              <a:headEnd/>
              <a:tailEnd/>
            </a:ln>
          </p:spPr>
          <p:txBody>
            <a:bodyPr wrap="none" lIns="144000" tIns="180000" rIns="144000" bIns="180000">
              <a:spAutoFit/>
            </a:bodyPr>
            <a:lstStyle>
              <a:lvl1pPr defTabSz="1000125">
                <a:defRPr sz="2400">
                  <a:solidFill>
                    <a:schemeClr val="tx1"/>
                  </a:solidFill>
                  <a:latin typeface="Arial" panose="020B0604020202020204" pitchFamily="34" charset="0"/>
                  <a:ea typeface="ＭＳ Ｐゴシック" panose="020B0600070205080204" pitchFamily="34" charset="-128"/>
                </a:defRPr>
              </a:lvl1pPr>
              <a:lvl2pPr marL="500063" defTabSz="1000125">
                <a:defRPr sz="2400">
                  <a:solidFill>
                    <a:schemeClr val="tx1"/>
                  </a:solidFill>
                  <a:latin typeface="Arial" panose="020B0604020202020204" pitchFamily="34" charset="0"/>
                  <a:ea typeface="ＭＳ Ｐゴシック" panose="020B0600070205080204" pitchFamily="34" charset="-128"/>
                </a:defRPr>
              </a:lvl2pPr>
              <a:lvl3pPr marL="1000125" defTabSz="1000125">
                <a:defRPr sz="2400">
                  <a:solidFill>
                    <a:schemeClr val="tx1"/>
                  </a:solidFill>
                  <a:latin typeface="Arial" panose="020B0604020202020204" pitchFamily="34" charset="0"/>
                  <a:ea typeface="ＭＳ Ｐゴシック" panose="020B0600070205080204" pitchFamily="34" charset="-128"/>
                </a:defRPr>
              </a:lvl3pPr>
              <a:lvl4pPr marL="1500188" defTabSz="1000125">
                <a:defRPr sz="2400">
                  <a:solidFill>
                    <a:schemeClr val="tx1"/>
                  </a:solidFill>
                  <a:latin typeface="Arial" panose="020B0604020202020204" pitchFamily="34" charset="0"/>
                  <a:ea typeface="ＭＳ Ｐゴシック" panose="020B0600070205080204" pitchFamily="34" charset="-128"/>
                </a:defRPr>
              </a:lvl4pPr>
              <a:lvl5pPr marL="2000250" defTabSz="1000125">
                <a:defRPr sz="2400">
                  <a:solidFill>
                    <a:schemeClr val="tx1"/>
                  </a:solidFill>
                  <a:latin typeface="Arial" panose="020B0604020202020204" pitchFamily="34" charset="0"/>
                  <a:ea typeface="ＭＳ Ｐゴシック" panose="020B0600070205080204" pitchFamily="34" charset="-128"/>
                </a:defRPr>
              </a:lvl5pPr>
              <a:lvl6pPr marL="24574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146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3718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290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lnSpc>
                  <a:spcPct val="90000"/>
                </a:lnSpc>
                <a:spcBef>
                  <a:spcPct val="40000"/>
                </a:spcBef>
              </a:pPr>
              <a:r>
                <a:rPr lang="en-US" altLang="en-US" b="1"/>
                <a:t>Mission</a:t>
              </a:r>
            </a:p>
          </p:txBody>
        </p:sp>
        <p:sp>
          <p:nvSpPr>
            <p:cNvPr id="234503" name="Line 7">
              <a:extLst>
                <a:ext uri="{FF2B5EF4-FFF2-40B4-BE49-F238E27FC236}">
                  <a16:creationId xmlns:a16="http://schemas.microsoft.com/office/drawing/2014/main" id="{AC317EE0-368A-65DB-DCEA-15F8E9F1C8F8}"/>
                </a:ext>
              </a:extLst>
            </p:cNvPr>
            <p:cNvSpPr>
              <a:spLocks noChangeShapeType="1"/>
            </p:cNvSpPr>
            <p:nvPr/>
          </p:nvSpPr>
          <p:spPr bwMode="auto">
            <a:xfrm>
              <a:off x="2880" y="1792"/>
              <a:ext cx="0" cy="576"/>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4504" name="Line 8">
              <a:extLst>
                <a:ext uri="{FF2B5EF4-FFF2-40B4-BE49-F238E27FC236}">
                  <a16:creationId xmlns:a16="http://schemas.microsoft.com/office/drawing/2014/main" id="{1B1F8B29-DDE7-5F84-BD5B-61E60E0158D1}"/>
                </a:ext>
              </a:extLst>
            </p:cNvPr>
            <p:cNvSpPr>
              <a:spLocks noChangeShapeType="1"/>
            </p:cNvSpPr>
            <p:nvPr/>
          </p:nvSpPr>
          <p:spPr bwMode="auto">
            <a:xfrm>
              <a:off x="1768" y="2160"/>
              <a:ext cx="648" cy="320"/>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4505" name="Line 9">
              <a:extLst>
                <a:ext uri="{FF2B5EF4-FFF2-40B4-BE49-F238E27FC236}">
                  <a16:creationId xmlns:a16="http://schemas.microsoft.com/office/drawing/2014/main" id="{7895EDC7-59DB-2AF9-2D70-85CCEB76D210}"/>
                </a:ext>
              </a:extLst>
            </p:cNvPr>
            <p:cNvSpPr>
              <a:spLocks noChangeShapeType="1"/>
            </p:cNvSpPr>
            <p:nvPr/>
          </p:nvSpPr>
          <p:spPr bwMode="auto">
            <a:xfrm flipH="1">
              <a:off x="3328" y="2176"/>
              <a:ext cx="560" cy="296"/>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4506" name="Line 10">
              <a:extLst>
                <a:ext uri="{FF2B5EF4-FFF2-40B4-BE49-F238E27FC236}">
                  <a16:creationId xmlns:a16="http://schemas.microsoft.com/office/drawing/2014/main" id="{6D7D4641-9627-1D44-A692-6246AF0CF71B}"/>
                </a:ext>
              </a:extLst>
            </p:cNvPr>
            <p:cNvSpPr>
              <a:spLocks noChangeShapeType="1"/>
            </p:cNvSpPr>
            <p:nvPr/>
          </p:nvSpPr>
          <p:spPr bwMode="auto">
            <a:xfrm rot="-5400000">
              <a:off x="1908" y="2500"/>
              <a:ext cx="312" cy="728"/>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4507" name="Line 11">
              <a:extLst>
                <a:ext uri="{FF2B5EF4-FFF2-40B4-BE49-F238E27FC236}">
                  <a16:creationId xmlns:a16="http://schemas.microsoft.com/office/drawing/2014/main" id="{497918DD-CF6E-3FD6-2E02-2248BE9A5765}"/>
                </a:ext>
              </a:extLst>
            </p:cNvPr>
            <p:cNvSpPr>
              <a:spLocks noChangeShapeType="1"/>
            </p:cNvSpPr>
            <p:nvPr/>
          </p:nvSpPr>
          <p:spPr bwMode="auto">
            <a:xfrm rot="5400000" flipH="1">
              <a:off x="3440" y="2584"/>
              <a:ext cx="288" cy="536"/>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34508" name="Rectangle 12">
            <a:extLst>
              <a:ext uri="{FF2B5EF4-FFF2-40B4-BE49-F238E27FC236}">
                <a16:creationId xmlns:a16="http://schemas.microsoft.com/office/drawing/2014/main" id="{DE9E2DE2-A8D6-65EB-582F-8C2D51251E49}"/>
              </a:ext>
            </a:extLst>
          </p:cNvPr>
          <p:cNvSpPr>
            <a:spLocks noGrp="1" noChangeArrowheads="1"/>
          </p:cNvSpPr>
          <p:nvPr>
            <p:ph type="title"/>
          </p:nvPr>
        </p:nvSpPr>
        <p:spPr>
          <a:xfrm>
            <a:off x="2209800" y="434975"/>
            <a:ext cx="7772400" cy="889000"/>
          </a:xfrm>
          <a:noFill/>
          <a:ln/>
          <a:extLst>
            <a:ext uri="{909E8E84-426E-40DD-AFC4-6F175D3DCCD1}">
              <a14:hiddenFill xmlns:a14="http://schemas.microsoft.com/office/drawing/2010/main">
                <a:solidFill>
                  <a:srgbClr val="2FFF74"/>
                </a:solidFill>
              </a14:hiddenFill>
            </a:ext>
          </a:extLst>
        </p:spPr>
        <p:txBody>
          <a:bodyPr/>
          <a:lstStyle/>
          <a:p>
            <a:pPr algn="ctr"/>
            <a:r>
              <a:rPr lang="en-US"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Affecting Mission</a:t>
            </a:r>
          </a:p>
        </p:txBody>
      </p:sp>
      <p:grpSp>
        <p:nvGrpSpPr>
          <p:cNvPr id="234509" name="Group 13">
            <a:extLst>
              <a:ext uri="{FF2B5EF4-FFF2-40B4-BE49-F238E27FC236}">
                <a16:creationId xmlns:a16="http://schemas.microsoft.com/office/drawing/2014/main" id="{F87FAE79-C005-8F0E-F98D-1AC02B7656E2}"/>
              </a:ext>
            </a:extLst>
          </p:cNvPr>
          <p:cNvGrpSpPr>
            <a:grpSpLocks/>
          </p:cNvGrpSpPr>
          <p:nvPr/>
        </p:nvGrpSpPr>
        <p:grpSpPr bwMode="auto">
          <a:xfrm>
            <a:off x="2271714" y="1547813"/>
            <a:ext cx="7483475" cy="3244850"/>
            <a:chOff x="471" y="1183"/>
            <a:chExt cx="4714" cy="2044"/>
          </a:xfrm>
        </p:grpSpPr>
        <p:sp>
          <p:nvSpPr>
            <p:cNvPr id="234510" name="Rectangle 14">
              <a:extLst>
                <a:ext uri="{FF2B5EF4-FFF2-40B4-BE49-F238E27FC236}">
                  <a16:creationId xmlns:a16="http://schemas.microsoft.com/office/drawing/2014/main" id="{17B89186-A623-7775-E7FA-9F3BF95BAF8B}"/>
                </a:ext>
              </a:extLst>
            </p:cNvPr>
            <p:cNvSpPr>
              <a:spLocks noChangeArrowheads="1"/>
            </p:cNvSpPr>
            <p:nvPr/>
          </p:nvSpPr>
          <p:spPr bwMode="auto">
            <a:xfrm>
              <a:off x="2257" y="1183"/>
              <a:ext cx="1235" cy="646"/>
            </a:xfrm>
            <a:prstGeom prst="rect">
              <a:avLst/>
            </a:prstGeom>
            <a:solidFill>
              <a:schemeClr val="accent1"/>
            </a:solidFill>
            <a:ln w="9525">
              <a:solidFill>
                <a:schemeClr val="tx1"/>
              </a:solidFill>
              <a:miter lim="800000"/>
              <a:headEnd/>
              <a:tailEnd/>
            </a:ln>
          </p:spPr>
          <p:txBody>
            <a:bodyPr lIns="144000" tIns="180000" rIns="144000" bIns="180000">
              <a:spAutoFit/>
            </a:bodyPr>
            <a:lstStyle>
              <a:lvl1pPr defTabSz="1000125">
                <a:defRPr sz="2400">
                  <a:solidFill>
                    <a:schemeClr val="tx1"/>
                  </a:solidFill>
                  <a:latin typeface="Arial" panose="020B0604020202020204" pitchFamily="34" charset="0"/>
                  <a:ea typeface="ＭＳ Ｐゴシック" panose="020B0600070205080204" pitchFamily="34" charset="-128"/>
                </a:defRPr>
              </a:lvl1pPr>
              <a:lvl2pPr marL="500063" defTabSz="1000125">
                <a:defRPr sz="2400">
                  <a:solidFill>
                    <a:schemeClr val="tx1"/>
                  </a:solidFill>
                  <a:latin typeface="Arial" panose="020B0604020202020204" pitchFamily="34" charset="0"/>
                  <a:ea typeface="ＭＳ Ｐゴシック" panose="020B0600070205080204" pitchFamily="34" charset="-128"/>
                </a:defRPr>
              </a:lvl2pPr>
              <a:lvl3pPr marL="1000125" defTabSz="1000125">
                <a:defRPr sz="2400">
                  <a:solidFill>
                    <a:schemeClr val="tx1"/>
                  </a:solidFill>
                  <a:latin typeface="Arial" panose="020B0604020202020204" pitchFamily="34" charset="0"/>
                  <a:ea typeface="ＭＳ Ｐゴシック" panose="020B0600070205080204" pitchFamily="34" charset="-128"/>
                </a:defRPr>
              </a:lvl3pPr>
              <a:lvl4pPr marL="1500188" defTabSz="1000125">
                <a:defRPr sz="2400">
                  <a:solidFill>
                    <a:schemeClr val="tx1"/>
                  </a:solidFill>
                  <a:latin typeface="Arial" panose="020B0604020202020204" pitchFamily="34" charset="0"/>
                  <a:ea typeface="ＭＳ Ｐゴシック" panose="020B0600070205080204" pitchFamily="34" charset="-128"/>
                </a:defRPr>
              </a:lvl4pPr>
              <a:lvl5pPr marL="2000250" defTabSz="1000125">
                <a:defRPr sz="2400">
                  <a:solidFill>
                    <a:schemeClr val="tx1"/>
                  </a:solidFill>
                  <a:latin typeface="Arial" panose="020B0604020202020204" pitchFamily="34" charset="0"/>
                  <a:ea typeface="ＭＳ Ｐゴシック" panose="020B0600070205080204" pitchFamily="34" charset="-128"/>
                </a:defRPr>
              </a:lvl5pPr>
              <a:lvl6pPr marL="24574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146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3718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290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lnSpc>
                  <a:spcPct val="90000"/>
                </a:lnSpc>
                <a:spcBef>
                  <a:spcPct val="40000"/>
                </a:spcBef>
              </a:pPr>
              <a:r>
                <a:rPr lang="en-US" altLang="en-US" b="1">
                  <a:solidFill>
                    <a:srgbClr val="000000"/>
                  </a:solidFill>
                </a:rPr>
                <a:t>Philosophy and Values</a:t>
              </a:r>
              <a:endParaRPr lang="en-US" altLang="en-US" b="1"/>
            </a:p>
          </p:txBody>
        </p:sp>
        <p:sp>
          <p:nvSpPr>
            <p:cNvPr id="234511" name="Rectangle 15">
              <a:extLst>
                <a:ext uri="{FF2B5EF4-FFF2-40B4-BE49-F238E27FC236}">
                  <a16:creationId xmlns:a16="http://schemas.microsoft.com/office/drawing/2014/main" id="{AA9212F0-1ACC-BC4F-8019-351899EA2640}"/>
                </a:ext>
              </a:extLst>
            </p:cNvPr>
            <p:cNvSpPr>
              <a:spLocks noChangeArrowheads="1"/>
            </p:cNvSpPr>
            <p:nvPr/>
          </p:nvSpPr>
          <p:spPr bwMode="auto">
            <a:xfrm>
              <a:off x="3845" y="1832"/>
              <a:ext cx="1309" cy="646"/>
            </a:xfrm>
            <a:prstGeom prst="rect">
              <a:avLst/>
            </a:prstGeom>
            <a:solidFill>
              <a:schemeClr val="accent1"/>
            </a:solidFill>
            <a:ln w="9525">
              <a:solidFill>
                <a:schemeClr val="tx1"/>
              </a:solidFill>
              <a:miter lim="800000"/>
              <a:headEnd/>
              <a:tailEnd/>
            </a:ln>
          </p:spPr>
          <p:txBody>
            <a:bodyPr lIns="144000" tIns="180000" rIns="144000" bIns="180000">
              <a:spAutoFit/>
            </a:bodyPr>
            <a:lstStyle>
              <a:lvl1pPr defTabSz="1000125">
                <a:defRPr sz="2400">
                  <a:solidFill>
                    <a:schemeClr val="tx1"/>
                  </a:solidFill>
                  <a:latin typeface="Arial" panose="020B0604020202020204" pitchFamily="34" charset="0"/>
                  <a:ea typeface="ＭＳ Ｐゴシック" panose="020B0600070205080204" pitchFamily="34" charset="-128"/>
                </a:defRPr>
              </a:lvl1pPr>
              <a:lvl2pPr marL="500063" defTabSz="1000125">
                <a:defRPr sz="2400">
                  <a:solidFill>
                    <a:schemeClr val="tx1"/>
                  </a:solidFill>
                  <a:latin typeface="Arial" panose="020B0604020202020204" pitchFamily="34" charset="0"/>
                  <a:ea typeface="ＭＳ Ｐゴシック" panose="020B0600070205080204" pitchFamily="34" charset="-128"/>
                </a:defRPr>
              </a:lvl2pPr>
              <a:lvl3pPr marL="1000125" defTabSz="1000125">
                <a:defRPr sz="2400">
                  <a:solidFill>
                    <a:schemeClr val="tx1"/>
                  </a:solidFill>
                  <a:latin typeface="Arial" panose="020B0604020202020204" pitchFamily="34" charset="0"/>
                  <a:ea typeface="ＭＳ Ｐゴシック" panose="020B0600070205080204" pitchFamily="34" charset="-128"/>
                </a:defRPr>
              </a:lvl3pPr>
              <a:lvl4pPr marL="1500188" defTabSz="1000125">
                <a:defRPr sz="2400">
                  <a:solidFill>
                    <a:schemeClr val="tx1"/>
                  </a:solidFill>
                  <a:latin typeface="Arial" panose="020B0604020202020204" pitchFamily="34" charset="0"/>
                  <a:ea typeface="ＭＳ Ｐゴシック" panose="020B0600070205080204" pitchFamily="34" charset="-128"/>
                </a:defRPr>
              </a:lvl4pPr>
              <a:lvl5pPr marL="2000250" defTabSz="1000125">
                <a:defRPr sz="2400">
                  <a:solidFill>
                    <a:schemeClr val="tx1"/>
                  </a:solidFill>
                  <a:latin typeface="Arial" panose="020B0604020202020204" pitchFamily="34" charset="0"/>
                  <a:ea typeface="ＭＳ Ｐゴシック" panose="020B0600070205080204" pitchFamily="34" charset="-128"/>
                </a:defRPr>
              </a:lvl5pPr>
              <a:lvl6pPr marL="24574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146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3718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290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lnSpc>
                  <a:spcPct val="90000"/>
                </a:lnSpc>
                <a:spcBef>
                  <a:spcPct val="40000"/>
                </a:spcBef>
              </a:pPr>
              <a:r>
                <a:rPr lang="en-US" altLang="en-US" b="1">
                  <a:solidFill>
                    <a:srgbClr val="000000"/>
                  </a:solidFill>
                </a:rPr>
                <a:t>Profitability and Growth</a:t>
              </a:r>
              <a:endParaRPr lang="en-US" altLang="en-US" b="1"/>
            </a:p>
          </p:txBody>
        </p:sp>
        <p:sp>
          <p:nvSpPr>
            <p:cNvPr id="234512" name="Rectangle 16">
              <a:extLst>
                <a:ext uri="{FF2B5EF4-FFF2-40B4-BE49-F238E27FC236}">
                  <a16:creationId xmlns:a16="http://schemas.microsoft.com/office/drawing/2014/main" id="{FC32B865-7767-8106-60F6-AAC65B48561E}"/>
                </a:ext>
              </a:extLst>
            </p:cNvPr>
            <p:cNvSpPr>
              <a:spLocks noChangeArrowheads="1"/>
            </p:cNvSpPr>
            <p:nvPr/>
          </p:nvSpPr>
          <p:spPr bwMode="auto">
            <a:xfrm>
              <a:off x="471" y="1935"/>
              <a:ext cx="1361" cy="439"/>
            </a:xfrm>
            <a:prstGeom prst="rect">
              <a:avLst/>
            </a:prstGeom>
            <a:solidFill>
              <a:schemeClr val="accent1"/>
            </a:solidFill>
            <a:ln w="9525">
              <a:solidFill>
                <a:schemeClr val="tx1"/>
              </a:solidFill>
              <a:miter lim="800000"/>
              <a:headEnd/>
              <a:tailEnd/>
            </a:ln>
          </p:spPr>
          <p:txBody>
            <a:bodyPr wrap="none" lIns="144000" tIns="180000" rIns="144000" bIns="180000">
              <a:spAutoFit/>
            </a:bodyPr>
            <a:lstStyle>
              <a:lvl1pPr defTabSz="1000125">
                <a:defRPr sz="2400">
                  <a:solidFill>
                    <a:schemeClr val="tx1"/>
                  </a:solidFill>
                  <a:latin typeface="Arial" panose="020B0604020202020204" pitchFamily="34" charset="0"/>
                  <a:ea typeface="ＭＳ Ｐゴシック" panose="020B0600070205080204" pitchFamily="34" charset="-128"/>
                </a:defRPr>
              </a:lvl1pPr>
              <a:lvl2pPr marL="500063" defTabSz="1000125">
                <a:defRPr sz="2400">
                  <a:solidFill>
                    <a:schemeClr val="tx1"/>
                  </a:solidFill>
                  <a:latin typeface="Arial" panose="020B0604020202020204" pitchFamily="34" charset="0"/>
                  <a:ea typeface="ＭＳ Ｐゴシック" panose="020B0600070205080204" pitchFamily="34" charset="-128"/>
                </a:defRPr>
              </a:lvl2pPr>
              <a:lvl3pPr marL="1000125" defTabSz="1000125">
                <a:defRPr sz="2400">
                  <a:solidFill>
                    <a:schemeClr val="tx1"/>
                  </a:solidFill>
                  <a:latin typeface="Arial" panose="020B0604020202020204" pitchFamily="34" charset="0"/>
                  <a:ea typeface="ＭＳ Ｐゴシック" panose="020B0600070205080204" pitchFamily="34" charset="-128"/>
                </a:defRPr>
              </a:lvl3pPr>
              <a:lvl4pPr marL="1500188" defTabSz="1000125">
                <a:defRPr sz="2400">
                  <a:solidFill>
                    <a:schemeClr val="tx1"/>
                  </a:solidFill>
                  <a:latin typeface="Arial" panose="020B0604020202020204" pitchFamily="34" charset="0"/>
                  <a:ea typeface="ＭＳ Ｐゴシック" panose="020B0600070205080204" pitchFamily="34" charset="-128"/>
                </a:defRPr>
              </a:lvl4pPr>
              <a:lvl5pPr marL="2000250" defTabSz="1000125">
                <a:defRPr sz="2400">
                  <a:solidFill>
                    <a:schemeClr val="tx1"/>
                  </a:solidFill>
                  <a:latin typeface="Arial" panose="020B0604020202020204" pitchFamily="34" charset="0"/>
                  <a:ea typeface="ＭＳ Ｐゴシック" panose="020B0600070205080204" pitchFamily="34" charset="-128"/>
                </a:defRPr>
              </a:lvl5pPr>
              <a:lvl6pPr marL="24574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146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3718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290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lnSpc>
                  <a:spcPct val="90000"/>
                </a:lnSpc>
                <a:spcBef>
                  <a:spcPct val="40000"/>
                </a:spcBef>
              </a:pPr>
              <a:r>
                <a:rPr lang="en-US" altLang="en-US" b="1">
                  <a:solidFill>
                    <a:srgbClr val="000000"/>
                  </a:solidFill>
                </a:rPr>
                <a:t>Environment</a:t>
              </a:r>
              <a:endParaRPr lang="en-US" altLang="en-US" b="1"/>
            </a:p>
          </p:txBody>
        </p:sp>
        <p:sp>
          <p:nvSpPr>
            <p:cNvPr id="234513" name="Rectangle 17">
              <a:extLst>
                <a:ext uri="{FF2B5EF4-FFF2-40B4-BE49-F238E27FC236}">
                  <a16:creationId xmlns:a16="http://schemas.microsoft.com/office/drawing/2014/main" id="{906D4D64-C9AE-B014-0EC7-624C83080726}"/>
                </a:ext>
              </a:extLst>
            </p:cNvPr>
            <p:cNvSpPr>
              <a:spLocks noChangeArrowheads="1"/>
            </p:cNvSpPr>
            <p:nvPr/>
          </p:nvSpPr>
          <p:spPr bwMode="auto">
            <a:xfrm>
              <a:off x="557" y="2788"/>
              <a:ext cx="1191" cy="439"/>
            </a:xfrm>
            <a:prstGeom prst="rect">
              <a:avLst/>
            </a:prstGeom>
            <a:solidFill>
              <a:schemeClr val="accent1"/>
            </a:solidFill>
            <a:ln w="9525">
              <a:solidFill>
                <a:schemeClr val="tx1"/>
              </a:solidFill>
              <a:miter lim="800000"/>
              <a:headEnd/>
              <a:tailEnd/>
            </a:ln>
          </p:spPr>
          <p:txBody>
            <a:bodyPr wrap="none" lIns="144000" tIns="180000" rIns="144000" bIns="180000">
              <a:spAutoFit/>
            </a:bodyPr>
            <a:lstStyle>
              <a:lvl1pPr defTabSz="1000125">
                <a:defRPr sz="2400">
                  <a:solidFill>
                    <a:schemeClr val="tx1"/>
                  </a:solidFill>
                  <a:latin typeface="Arial" panose="020B0604020202020204" pitchFamily="34" charset="0"/>
                  <a:ea typeface="ＭＳ Ｐゴシック" panose="020B0600070205080204" pitchFamily="34" charset="-128"/>
                </a:defRPr>
              </a:lvl1pPr>
              <a:lvl2pPr marL="500063" defTabSz="1000125">
                <a:defRPr sz="2400">
                  <a:solidFill>
                    <a:schemeClr val="tx1"/>
                  </a:solidFill>
                  <a:latin typeface="Arial" panose="020B0604020202020204" pitchFamily="34" charset="0"/>
                  <a:ea typeface="ＭＳ Ｐゴシック" panose="020B0600070205080204" pitchFamily="34" charset="-128"/>
                </a:defRPr>
              </a:lvl2pPr>
              <a:lvl3pPr marL="1000125" defTabSz="1000125">
                <a:defRPr sz="2400">
                  <a:solidFill>
                    <a:schemeClr val="tx1"/>
                  </a:solidFill>
                  <a:latin typeface="Arial" panose="020B0604020202020204" pitchFamily="34" charset="0"/>
                  <a:ea typeface="ＭＳ Ｐゴシック" panose="020B0600070205080204" pitchFamily="34" charset="-128"/>
                </a:defRPr>
              </a:lvl3pPr>
              <a:lvl4pPr marL="1500188" defTabSz="1000125">
                <a:defRPr sz="2400">
                  <a:solidFill>
                    <a:schemeClr val="tx1"/>
                  </a:solidFill>
                  <a:latin typeface="Arial" panose="020B0604020202020204" pitchFamily="34" charset="0"/>
                  <a:ea typeface="ＭＳ Ｐゴシック" panose="020B0600070205080204" pitchFamily="34" charset="-128"/>
                </a:defRPr>
              </a:lvl4pPr>
              <a:lvl5pPr marL="2000250" defTabSz="1000125">
                <a:defRPr sz="2400">
                  <a:solidFill>
                    <a:schemeClr val="tx1"/>
                  </a:solidFill>
                  <a:latin typeface="Arial" panose="020B0604020202020204" pitchFamily="34" charset="0"/>
                  <a:ea typeface="ＭＳ Ｐゴシック" panose="020B0600070205080204" pitchFamily="34" charset="-128"/>
                </a:defRPr>
              </a:lvl5pPr>
              <a:lvl6pPr marL="24574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146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3718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290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lnSpc>
                  <a:spcPct val="90000"/>
                </a:lnSpc>
                <a:spcBef>
                  <a:spcPct val="40000"/>
                </a:spcBef>
              </a:pPr>
              <a:r>
                <a:rPr lang="en-US" altLang="en-US" b="1">
                  <a:solidFill>
                    <a:srgbClr val="000000"/>
                  </a:solidFill>
                </a:rPr>
                <a:t>Customers</a:t>
              </a:r>
              <a:endParaRPr lang="en-US" altLang="en-US" b="1"/>
            </a:p>
          </p:txBody>
        </p:sp>
        <p:sp>
          <p:nvSpPr>
            <p:cNvPr id="234514" name="Rectangle 18">
              <a:extLst>
                <a:ext uri="{FF2B5EF4-FFF2-40B4-BE49-F238E27FC236}">
                  <a16:creationId xmlns:a16="http://schemas.microsoft.com/office/drawing/2014/main" id="{01A4F073-F32B-3C13-BC12-A740FE7D2E83}"/>
                </a:ext>
              </a:extLst>
            </p:cNvPr>
            <p:cNvSpPr>
              <a:spLocks noChangeArrowheads="1"/>
            </p:cNvSpPr>
            <p:nvPr/>
          </p:nvSpPr>
          <p:spPr bwMode="auto">
            <a:xfrm>
              <a:off x="3813" y="2788"/>
              <a:ext cx="1372" cy="439"/>
            </a:xfrm>
            <a:prstGeom prst="rect">
              <a:avLst/>
            </a:prstGeom>
            <a:solidFill>
              <a:schemeClr val="accent1"/>
            </a:solidFill>
            <a:ln w="9525">
              <a:solidFill>
                <a:schemeClr val="tx1"/>
              </a:solidFill>
              <a:miter lim="800000"/>
              <a:headEnd/>
              <a:tailEnd/>
            </a:ln>
          </p:spPr>
          <p:txBody>
            <a:bodyPr wrap="none" lIns="144000" tIns="180000" rIns="144000" bIns="180000">
              <a:spAutoFit/>
            </a:bodyPr>
            <a:lstStyle>
              <a:lvl1pPr defTabSz="1000125">
                <a:defRPr sz="2400">
                  <a:solidFill>
                    <a:schemeClr val="tx1"/>
                  </a:solidFill>
                  <a:latin typeface="Arial" panose="020B0604020202020204" pitchFamily="34" charset="0"/>
                  <a:ea typeface="ＭＳ Ｐゴシック" panose="020B0600070205080204" pitchFamily="34" charset="-128"/>
                </a:defRPr>
              </a:lvl1pPr>
              <a:lvl2pPr marL="500063" defTabSz="1000125">
                <a:defRPr sz="2400">
                  <a:solidFill>
                    <a:schemeClr val="tx1"/>
                  </a:solidFill>
                  <a:latin typeface="Arial" panose="020B0604020202020204" pitchFamily="34" charset="0"/>
                  <a:ea typeface="ＭＳ Ｐゴシック" panose="020B0600070205080204" pitchFamily="34" charset="-128"/>
                </a:defRPr>
              </a:lvl2pPr>
              <a:lvl3pPr marL="1000125" defTabSz="1000125">
                <a:defRPr sz="2400">
                  <a:solidFill>
                    <a:schemeClr val="tx1"/>
                  </a:solidFill>
                  <a:latin typeface="Arial" panose="020B0604020202020204" pitchFamily="34" charset="0"/>
                  <a:ea typeface="ＭＳ Ｐゴシック" panose="020B0600070205080204" pitchFamily="34" charset="-128"/>
                </a:defRPr>
              </a:lvl3pPr>
              <a:lvl4pPr marL="1500188" defTabSz="1000125">
                <a:defRPr sz="2400">
                  <a:solidFill>
                    <a:schemeClr val="tx1"/>
                  </a:solidFill>
                  <a:latin typeface="Arial" panose="020B0604020202020204" pitchFamily="34" charset="0"/>
                  <a:ea typeface="ＭＳ Ｐゴシック" panose="020B0600070205080204" pitchFamily="34" charset="-128"/>
                </a:defRPr>
              </a:lvl4pPr>
              <a:lvl5pPr marL="2000250" defTabSz="1000125">
                <a:defRPr sz="2400">
                  <a:solidFill>
                    <a:schemeClr val="tx1"/>
                  </a:solidFill>
                  <a:latin typeface="Arial" panose="020B0604020202020204" pitchFamily="34" charset="0"/>
                  <a:ea typeface="ＭＳ Ｐゴシック" panose="020B0600070205080204" pitchFamily="34" charset="-128"/>
                </a:defRPr>
              </a:lvl5pPr>
              <a:lvl6pPr marL="24574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146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3718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29050" defTabSz="1000125"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lnSpc>
                  <a:spcPct val="90000"/>
                </a:lnSpc>
                <a:spcBef>
                  <a:spcPct val="40000"/>
                </a:spcBef>
              </a:pPr>
              <a:r>
                <a:rPr lang="en-US" altLang="en-US" b="1">
                  <a:solidFill>
                    <a:srgbClr val="000000"/>
                  </a:solidFill>
                </a:rPr>
                <a:t>Public Image</a:t>
              </a:r>
              <a:endParaRPr lang="en-US" altLang="en-US" b="1"/>
            </a:p>
          </p:txBody>
        </p:sp>
      </p:gr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1000"/>
                                  </p:stCondLst>
                                  <p:childTnLst>
                                    <p:set>
                                      <p:cBhvr>
                                        <p:cTn id="6" dur="1" fill="hold">
                                          <p:stCondLst>
                                            <p:cond delay="0"/>
                                          </p:stCondLst>
                                        </p:cTn>
                                        <p:tgtEl>
                                          <p:spTgt spid="234509"/>
                                        </p:tgtEl>
                                        <p:attrNameLst>
                                          <p:attrName>style.visibility</p:attrName>
                                        </p:attrNameLst>
                                      </p:cBhvr>
                                      <p:to>
                                        <p:strVal val="visible"/>
                                      </p:to>
                                    </p:set>
                                    <p:animEffect transition="in" filter="dissolve">
                                      <p:cBhvr>
                                        <p:cTn id="7" dur="1000"/>
                                        <p:tgtEl>
                                          <p:spTgt spid="234509"/>
                                        </p:tgtEl>
                                      </p:cBhvr>
                                    </p:animEffect>
                                  </p:childTnLst>
                                </p:cTn>
                              </p:par>
                            </p:childTnLst>
                          </p:cTn>
                        </p:par>
                        <p:par>
                          <p:cTn id="8" fill="hold" nodeType="afterGroup">
                            <p:stCondLst>
                              <p:cond delay="2000"/>
                            </p:stCondLst>
                            <p:childTnLst>
                              <p:par>
                                <p:cTn id="9" presetID="4" presetClass="entr" presetSubtype="16" fill="hold" nodeType="afterEffect">
                                  <p:stCondLst>
                                    <p:cond delay="1000"/>
                                  </p:stCondLst>
                                  <p:childTnLst>
                                    <p:set>
                                      <p:cBhvr>
                                        <p:cTn id="10" dur="1" fill="hold">
                                          <p:stCondLst>
                                            <p:cond delay="0"/>
                                          </p:stCondLst>
                                        </p:cTn>
                                        <p:tgtEl>
                                          <p:spTgt spid="234501"/>
                                        </p:tgtEl>
                                        <p:attrNameLst>
                                          <p:attrName>style.visibility</p:attrName>
                                        </p:attrNameLst>
                                      </p:cBhvr>
                                      <p:to>
                                        <p:strVal val="visible"/>
                                      </p:to>
                                    </p:set>
                                    <p:animEffect transition="in" filter="box(in)">
                                      <p:cBhvr>
                                        <p:cTn id="11" dur="1000"/>
                                        <p:tgtEl>
                                          <p:spTgt spid="234501"/>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1" fill="hold" nodeType="clickEffect">
                                  <p:stCondLst>
                                    <p:cond delay="1000"/>
                                  </p:stCondLst>
                                  <p:childTnLst>
                                    <p:set>
                                      <p:cBhvr>
                                        <p:cTn id="15" dur="1" fill="hold">
                                          <p:stCondLst>
                                            <p:cond delay="0"/>
                                          </p:stCondLst>
                                        </p:cTn>
                                        <p:tgtEl>
                                          <p:spTgt spid="234498"/>
                                        </p:tgtEl>
                                        <p:attrNameLst>
                                          <p:attrName>style.visibility</p:attrName>
                                        </p:attrNameLst>
                                      </p:cBhvr>
                                      <p:to>
                                        <p:strVal val="visible"/>
                                      </p:to>
                                    </p:set>
                                    <p:animEffect transition="in" filter="wipe(up)">
                                      <p:cBhvr>
                                        <p:cTn id="16" dur="1000"/>
                                        <p:tgtEl>
                                          <p:spTgt spid="234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a:extLst>
              <a:ext uri="{FF2B5EF4-FFF2-40B4-BE49-F238E27FC236}">
                <a16:creationId xmlns:a16="http://schemas.microsoft.com/office/drawing/2014/main" id="{25223416-110D-2293-0D11-C23E3CC4EF82}"/>
              </a:ext>
            </a:extLst>
          </p:cNvPr>
          <p:cNvSpPr>
            <a:spLocks noGrp="1" noChangeArrowheads="1"/>
          </p:cNvSpPr>
          <p:nvPr>
            <p:ph type="title"/>
          </p:nvPr>
        </p:nvSpPr>
        <p:spPr>
          <a:xfrm>
            <a:off x="1014046" y="1004888"/>
            <a:ext cx="7772400" cy="866775"/>
          </a:xfrm>
          <a:noFill/>
          <a:ln/>
          <a:extLst>
            <a:ext uri="{909E8E84-426E-40DD-AFC4-6F175D3DCCD1}">
              <a14:hiddenFill xmlns:a14="http://schemas.microsoft.com/office/drawing/2010/main">
                <a:solidFill>
                  <a:srgbClr val="2FFF74"/>
                </a:solidFill>
              </a14:hiddenFill>
            </a:ext>
          </a:extLst>
        </p:spPr>
        <p:txBody>
          <a:bodyPr/>
          <a:lstStyle/>
          <a:p>
            <a:r>
              <a:rPr lang="en-US" altLang="en-US"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Sample Missions</a:t>
            </a:r>
          </a:p>
        </p:txBody>
      </p:sp>
      <p:graphicFrame>
        <p:nvGraphicFramePr>
          <p:cNvPr id="236563" name="Group 19">
            <a:extLst>
              <a:ext uri="{FF2B5EF4-FFF2-40B4-BE49-F238E27FC236}">
                <a16:creationId xmlns:a16="http://schemas.microsoft.com/office/drawing/2014/main" id="{6F1181FB-EAF8-C2EC-E3AF-C0170427CEC8}"/>
              </a:ext>
            </a:extLst>
          </p:cNvPr>
          <p:cNvGraphicFramePr>
            <a:graphicFrameLocks noGrp="1"/>
          </p:cNvGraphicFramePr>
          <p:nvPr>
            <p:extLst>
              <p:ext uri="{D42A27DB-BD31-4B8C-83A1-F6EECF244321}">
                <p14:modId xmlns:p14="http://schemas.microsoft.com/office/powerpoint/2010/main" val="1382888516"/>
              </p:ext>
            </p:extLst>
          </p:nvPr>
        </p:nvGraphicFramePr>
        <p:xfrm>
          <a:off x="838200" y="1871663"/>
          <a:ext cx="10714891" cy="4230200"/>
        </p:xfrm>
        <a:graphic>
          <a:graphicData uri="http://schemas.openxmlformats.org/drawingml/2006/table">
            <a:tbl>
              <a:tblPr>
                <a:tableStyleId>{2D5ABB26-0587-4C30-8999-92F81FD0307C}</a:tableStyleId>
              </a:tblPr>
              <a:tblGrid>
                <a:gridCol w="10714891">
                  <a:extLst>
                    <a:ext uri="{9D8B030D-6E8A-4147-A177-3AD203B41FA5}">
                      <a16:colId xmlns:a16="http://schemas.microsoft.com/office/drawing/2014/main" val="4058307889"/>
                    </a:ext>
                  </a:extLst>
                </a:gridCol>
              </a:tblGrid>
              <a:tr h="724309">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0" fontAlgn="base" latinLnBrk="0" hangingPunct="0">
                        <a:lnSpc>
                          <a:spcPct val="90000"/>
                        </a:lnSpc>
                        <a:spcBef>
                          <a:spcPct val="0"/>
                        </a:spcBef>
                        <a:spcAft>
                          <a:spcPct val="40000"/>
                        </a:spcAft>
                        <a:buClr>
                          <a:srgbClr val="BF0922"/>
                        </a:buClr>
                        <a:buSzTx/>
                        <a:buFont typeface="Wingdings" panose="05000000000000000000" pitchFamily="2" charset="2"/>
                        <a:buNone/>
                        <a:tabLst/>
                      </a:pPr>
                      <a:r>
                        <a:rPr kumimoji="0" lang="en-US" altLang="en-US" sz="2800" b="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Sample Company Mission</a:t>
                      </a:r>
                      <a:endParaRPr kumimoji="0" lang="en-US" altLang="en-US" sz="28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marL="90000" marR="90000" marT="46800" marB="46800" anchor="ctr" horzOverflow="overflow"/>
                </a:tc>
                <a:extLst>
                  <a:ext uri="{0D108BD9-81ED-4DB2-BD59-A6C34878D82A}">
                    <a16:rowId xmlns:a16="http://schemas.microsoft.com/office/drawing/2014/main" val="1245820871"/>
                  </a:ext>
                </a:extLst>
              </a:tr>
              <a:tr h="1460788">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800" b="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To manufacture and service an innovative, growing, and profitable worldwide microwave communications business that exceeds our customers’ expectations.</a:t>
                      </a:r>
                      <a:endParaRPr kumimoji="0" lang="en-US" altLang="en-US" sz="28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marL="90000" marR="90000" marT="46800" marB="46800" anchor="ctr" horzOverflow="overflow"/>
                </a:tc>
                <a:extLst>
                  <a:ext uri="{0D108BD9-81ED-4DB2-BD59-A6C34878D82A}">
                    <a16:rowId xmlns:a16="http://schemas.microsoft.com/office/drawing/2014/main" val="2549067011"/>
                  </a:ext>
                </a:extLst>
              </a:tr>
              <a:tr h="746625">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800" b="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Sample Operations Management Mission</a:t>
                      </a:r>
                      <a:endParaRPr kumimoji="0" lang="en-US" altLang="en-US" sz="28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marL="90000" marR="90000" marT="46800" marB="46800" anchor="ctr" horzOverflow="overflow"/>
                </a:tc>
                <a:extLst>
                  <a:ext uri="{0D108BD9-81ED-4DB2-BD59-A6C34878D82A}">
                    <a16:rowId xmlns:a16="http://schemas.microsoft.com/office/drawing/2014/main" val="3264700584"/>
                  </a:ext>
                </a:extLst>
              </a:tr>
              <a:tr h="1298478">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800" b="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produce products consistent with the company’s mission as the worldwide low-cost manufacturer.</a:t>
                      </a:r>
                      <a:endParaRPr kumimoji="0" lang="en-US" altLang="en-US" sz="28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marL="90000" marR="90000" marT="46800" marB="46800" anchor="ctr" horzOverflow="overflow"/>
                </a:tc>
                <a:extLst>
                  <a:ext uri="{0D108BD9-81ED-4DB2-BD59-A6C34878D82A}">
                    <a16:rowId xmlns:a16="http://schemas.microsoft.com/office/drawing/2014/main" val="2761750502"/>
                  </a:ext>
                </a:extLst>
              </a:tr>
            </a:tbl>
          </a:graphicData>
        </a:graphic>
      </p:graphicFrame>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1000"/>
                                  </p:stCondLst>
                                  <p:childTnLst>
                                    <p:set>
                                      <p:cBhvr>
                                        <p:cTn id="6" dur="1" fill="hold">
                                          <p:stCondLst>
                                            <p:cond delay="0"/>
                                          </p:stCondLst>
                                        </p:cTn>
                                        <p:tgtEl>
                                          <p:spTgt spid="236563"/>
                                        </p:tgtEl>
                                        <p:attrNameLst>
                                          <p:attrName>style.visibility</p:attrName>
                                        </p:attrNameLst>
                                      </p:cBhvr>
                                      <p:to>
                                        <p:strVal val="visible"/>
                                      </p:to>
                                    </p:set>
                                    <p:anim calcmode="lin" valueType="num">
                                      <p:cBhvr>
                                        <p:cTn id="7" dur="500" fill="hold"/>
                                        <p:tgtEl>
                                          <p:spTgt spid="236563"/>
                                        </p:tgtEl>
                                        <p:attrNameLst>
                                          <p:attrName>ppt_w</p:attrName>
                                        </p:attrNameLst>
                                      </p:cBhvr>
                                      <p:tavLst>
                                        <p:tav tm="0">
                                          <p:val>
                                            <p:strVal val="2/3*#ppt_w"/>
                                          </p:val>
                                        </p:tav>
                                        <p:tav tm="100000">
                                          <p:val>
                                            <p:strVal val="#ppt_w"/>
                                          </p:val>
                                        </p:tav>
                                      </p:tavLst>
                                    </p:anim>
                                    <p:anim calcmode="lin" valueType="num">
                                      <p:cBhvr>
                                        <p:cTn id="8" dur="500" fill="hold"/>
                                        <p:tgtEl>
                                          <p:spTgt spid="23656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a:extLst>
              <a:ext uri="{FF2B5EF4-FFF2-40B4-BE49-F238E27FC236}">
                <a16:creationId xmlns:a16="http://schemas.microsoft.com/office/drawing/2014/main" id="{DB97EC23-D498-1B53-9E6C-AC895889385F}"/>
              </a:ext>
            </a:extLst>
          </p:cNvPr>
          <p:cNvSpPr>
            <a:spLocks noGrp="1" noChangeArrowheads="1"/>
          </p:cNvSpPr>
          <p:nvPr>
            <p:ph type="title"/>
          </p:nvPr>
        </p:nvSpPr>
        <p:spPr>
          <a:xfrm>
            <a:off x="767862" y="531812"/>
            <a:ext cx="7772400" cy="866775"/>
          </a:xfrm>
          <a:noFill/>
          <a:ln/>
          <a:extLst>
            <a:ext uri="{909E8E84-426E-40DD-AFC4-6F175D3DCCD1}">
              <a14:hiddenFill xmlns:a14="http://schemas.microsoft.com/office/drawing/2010/main">
                <a:solidFill>
                  <a:srgbClr val="2FFF74"/>
                </a:solidFill>
              </a14:hiddenFill>
            </a:ext>
          </a:extLst>
        </p:spPr>
        <p:txBody>
          <a:bodyPr/>
          <a:lstStyle/>
          <a:p>
            <a:r>
              <a:rPr lang="en-US"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Sample Missions</a:t>
            </a:r>
          </a:p>
        </p:txBody>
      </p:sp>
      <p:graphicFrame>
        <p:nvGraphicFramePr>
          <p:cNvPr id="237588" name="Group 20">
            <a:extLst>
              <a:ext uri="{FF2B5EF4-FFF2-40B4-BE49-F238E27FC236}">
                <a16:creationId xmlns:a16="http://schemas.microsoft.com/office/drawing/2014/main" id="{CAF32074-4C2C-0D97-F431-E9443FB66991}"/>
              </a:ext>
            </a:extLst>
          </p:cNvPr>
          <p:cNvGraphicFramePr>
            <a:graphicFrameLocks noGrp="1"/>
          </p:cNvGraphicFramePr>
          <p:nvPr>
            <p:extLst>
              <p:ext uri="{D42A27DB-BD31-4B8C-83A1-F6EECF244321}">
                <p14:modId xmlns:p14="http://schemas.microsoft.com/office/powerpoint/2010/main" val="1557362129"/>
              </p:ext>
            </p:extLst>
          </p:nvPr>
        </p:nvGraphicFramePr>
        <p:xfrm>
          <a:off x="767861" y="1473200"/>
          <a:ext cx="10679723" cy="5384800"/>
        </p:xfrm>
        <a:graphic>
          <a:graphicData uri="http://schemas.openxmlformats.org/drawingml/2006/table">
            <a:tbl>
              <a:tblPr>
                <a:tableStyleId>{2D5ABB26-0587-4C30-8999-92F81FD0307C}</a:tableStyleId>
              </a:tblPr>
              <a:tblGrid>
                <a:gridCol w="3664611">
                  <a:extLst>
                    <a:ext uri="{9D8B030D-6E8A-4147-A177-3AD203B41FA5}">
                      <a16:colId xmlns:a16="http://schemas.microsoft.com/office/drawing/2014/main" val="3759347291"/>
                    </a:ext>
                  </a:extLst>
                </a:gridCol>
                <a:gridCol w="7015112">
                  <a:extLst>
                    <a:ext uri="{9D8B030D-6E8A-4147-A177-3AD203B41FA5}">
                      <a16:colId xmlns:a16="http://schemas.microsoft.com/office/drawing/2014/main" val="3491489874"/>
                    </a:ext>
                  </a:extLst>
                </a:gridCol>
              </a:tblGrid>
              <a:tr h="742731">
                <a:tc gridSpan="2">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Sample OM Department Missions</a:t>
                      </a:r>
                      <a:endParaRPr kumimoji="0" lang="en-US" altLang="en-US" sz="24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marL="90000" marR="90000" marT="46800" marB="46800" anchor="ctr" horzOverflow="overflow"/>
                </a:tc>
                <a:tc hMerge="1">
                  <a:txBody>
                    <a:bodyPr/>
                    <a:lstStyle/>
                    <a:p>
                      <a:endParaRPr lang="en-US"/>
                    </a:p>
                  </a:txBody>
                  <a:tcPr/>
                </a:tc>
                <a:extLst>
                  <a:ext uri="{0D108BD9-81ED-4DB2-BD59-A6C34878D82A}">
                    <a16:rowId xmlns:a16="http://schemas.microsoft.com/office/drawing/2014/main" val="1060737545"/>
                  </a:ext>
                </a:extLst>
              </a:tr>
              <a:tr h="1114097">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Product design</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To design and produce products and services with outstanding quality and inherent customer value.</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851061596"/>
                  </a:ext>
                </a:extLst>
              </a:tr>
              <a:tr h="1763986">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Quality management</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attain the exceptional value that is consistent with our company mission and marketing objectives by close attention to design, procurement, production, and field service operations</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511063308"/>
                  </a:ext>
                </a:extLst>
              </a:tr>
              <a:tr h="1763986">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Process design</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determine, design, and produce the production process and equipment that will be compatible with low-cost product, high quality, and good quality of work life at economical cost.</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1575059053"/>
                  </a:ext>
                </a:extLst>
              </a:tr>
            </a:tbl>
          </a:graphicData>
        </a:graphic>
      </p:graphicFrame>
    </p:spTree>
  </p:cSld>
  <p:clrMapOvr>
    <a:masterClrMapping/>
  </p:clrMapOvr>
  <p:transition>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1000"/>
                                  </p:stCondLst>
                                  <p:childTnLst>
                                    <p:set>
                                      <p:cBhvr>
                                        <p:cTn id="6" dur="1" fill="hold">
                                          <p:stCondLst>
                                            <p:cond delay="0"/>
                                          </p:stCondLst>
                                        </p:cTn>
                                        <p:tgtEl>
                                          <p:spTgt spid="237588"/>
                                        </p:tgtEl>
                                        <p:attrNameLst>
                                          <p:attrName>style.visibility</p:attrName>
                                        </p:attrNameLst>
                                      </p:cBhvr>
                                      <p:to>
                                        <p:strVal val="visible"/>
                                      </p:to>
                                    </p:set>
                                    <p:anim calcmode="lin" valueType="num">
                                      <p:cBhvr>
                                        <p:cTn id="7" dur="500" fill="hold"/>
                                        <p:tgtEl>
                                          <p:spTgt spid="237588"/>
                                        </p:tgtEl>
                                        <p:attrNameLst>
                                          <p:attrName>ppt_w</p:attrName>
                                        </p:attrNameLst>
                                      </p:cBhvr>
                                      <p:tavLst>
                                        <p:tav tm="0">
                                          <p:val>
                                            <p:strVal val="2/3*#ppt_w"/>
                                          </p:val>
                                        </p:tav>
                                        <p:tav tm="100000">
                                          <p:val>
                                            <p:strVal val="#ppt_w"/>
                                          </p:val>
                                        </p:tav>
                                      </p:tavLst>
                                    </p:anim>
                                    <p:anim calcmode="lin" valueType="num">
                                      <p:cBhvr>
                                        <p:cTn id="8" dur="500" fill="hold"/>
                                        <p:tgtEl>
                                          <p:spTgt spid="23758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a:extLst>
              <a:ext uri="{FF2B5EF4-FFF2-40B4-BE49-F238E27FC236}">
                <a16:creationId xmlns:a16="http://schemas.microsoft.com/office/drawing/2014/main" id="{CA6CF55A-FB5A-34FA-F2F6-365F7BF8B23D}"/>
              </a:ext>
            </a:extLst>
          </p:cNvPr>
          <p:cNvSpPr>
            <a:spLocks noGrp="1" noChangeArrowheads="1"/>
          </p:cNvSpPr>
          <p:nvPr>
            <p:ph type="title"/>
          </p:nvPr>
        </p:nvSpPr>
        <p:spPr>
          <a:xfrm>
            <a:off x="914400" y="357920"/>
            <a:ext cx="7772400" cy="866775"/>
          </a:xfrm>
          <a:noFill/>
          <a:ln/>
          <a:extLst>
            <a:ext uri="{909E8E84-426E-40DD-AFC4-6F175D3DCCD1}">
              <a14:hiddenFill xmlns:a14="http://schemas.microsoft.com/office/drawing/2010/main">
                <a:solidFill>
                  <a:srgbClr val="2FFF74"/>
                </a:solidFill>
              </a14:hiddenFill>
            </a:ext>
          </a:extLst>
        </p:spPr>
        <p:txBody>
          <a:bodyPr/>
          <a:lstStyle/>
          <a:p>
            <a:r>
              <a:rPr lang="en-US"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Sample Missions</a:t>
            </a:r>
          </a:p>
        </p:txBody>
      </p:sp>
      <p:graphicFrame>
        <p:nvGraphicFramePr>
          <p:cNvPr id="238612" name="Group 20">
            <a:extLst>
              <a:ext uri="{FF2B5EF4-FFF2-40B4-BE49-F238E27FC236}">
                <a16:creationId xmlns:a16="http://schemas.microsoft.com/office/drawing/2014/main" id="{CAA81151-5C7F-B5FF-77D3-56AAA63D4DF3}"/>
              </a:ext>
            </a:extLst>
          </p:cNvPr>
          <p:cNvGraphicFramePr>
            <a:graphicFrameLocks noGrp="1"/>
          </p:cNvGraphicFramePr>
          <p:nvPr>
            <p:extLst>
              <p:ext uri="{D42A27DB-BD31-4B8C-83A1-F6EECF244321}">
                <p14:modId xmlns:p14="http://schemas.microsoft.com/office/powerpoint/2010/main" val="3070195525"/>
              </p:ext>
            </p:extLst>
          </p:nvPr>
        </p:nvGraphicFramePr>
        <p:xfrm>
          <a:off x="404446" y="1447799"/>
          <a:ext cx="11095892" cy="5066724"/>
        </p:xfrm>
        <a:graphic>
          <a:graphicData uri="http://schemas.openxmlformats.org/drawingml/2006/table">
            <a:tbl>
              <a:tblPr>
                <a:tableStyleId>{2D5ABB26-0587-4C30-8999-92F81FD0307C}</a:tableStyleId>
              </a:tblPr>
              <a:tblGrid>
                <a:gridCol w="3807414">
                  <a:extLst>
                    <a:ext uri="{9D8B030D-6E8A-4147-A177-3AD203B41FA5}">
                      <a16:colId xmlns:a16="http://schemas.microsoft.com/office/drawing/2014/main" val="3229960568"/>
                    </a:ext>
                  </a:extLst>
                </a:gridCol>
                <a:gridCol w="7288478">
                  <a:extLst>
                    <a:ext uri="{9D8B030D-6E8A-4147-A177-3AD203B41FA5}">
                      <a16:colId xmlns:a16="http://schemas.microsoft.com/office/drawing/2014/main" val="4258819085"/>
                    </a:ext>
                  </a:extLst>
                </a:gridCol>
              </a:tblGrid>
              <a:tr h="696867">
                <a:tc gridSpan="2">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Sample OM Department Missions</a:t>
                      </a:r>
                      <a:endParaRPr kumimoji="0" lang="en-US" altLang="en-US" sz="24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marL="90000" marR="90000" marT="46800" marB="46800" anchor="ctr" horzOverflow="overflow"/>
                </a:tc>
                <a:tc hMerge="1">
                  <a:txBody>
                    <a:bodyPr/>
                    <a:lstStyle/>
                    <a:p>
                      <a:endParaRPr lang="en-US"/>
                    </a:p>
                  </a:txBody>
                  <a:tcPr/>
                </a:tc>
                <a:extLst>
                  <a:ext uri="{0D108BD9-81ED-4DB2-BD59-A6C34878D82A}">
                    <a16:rowId xmlns:a16="http://schemas.microsoft.com/office/drawing/2014/main" val="2693988782"/>
                  </a:ext>
                </a:extLst>
              </a:tr>
              <a:tr h="1306624">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Location</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locate, design, and build efficient and economical facilities that will yield high value to the company, its employees, and the community.</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1251491951"/>
                  </a:ext>
                </a:extLst>
              </a:tr>
              <a:tr h="1393733">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Layout design</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achieve, through skill, imagination, and resourcefulness in layout and work methods, production effectiveness and efficiency while supporting a high quality of work life.</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3686645075"/>
                  </a:ext>
                </a:extLst>
              </a:tr>
              <a:tr h="1655057">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Human resources</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provide a good quality of work life, with well-designed, safe, rewarding jobs, stable employment, and equitable pay, in exchange for outstanding individual contribution from employees at all levels.</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3530691811"/>
                  </a:ext>
                </a:extLst>
              </a:tr>
            </a:tbl>
          </a:graphicData>
        </a:graphic>
      </p:graphicFrame>
    </p:spTree>
  </p:cSld>
  <p:clrMapOvr>
    <a:masterClrMapping/>
  </p:clrMapOvr>
  <p:transition>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1000"/>
                                  </p:stCondLst>
                                  <p:childTnLst>
                                    <p:set>
                                      <p:cBhvr>
                                        <p:cTn id="6" dur="1" fill="hold">
                                          <p:stCondLst>
                                            <p:cond delay="0"/>
                                          </p:stCondLst>
                                        </p:cTn>
                                        <p:tgtEl>
                                          <p:spTgt spid="238612"/>
                                        </p:tgtEl>
                                        <p:attrNameLst>
                                          <p:attrName>style.visibility</p:attrName>
                                        </p:attrNameLst>
                                      </p:cBhvr>
                                      <p:to>
                                        <p:strVal val="visible"/>
                                      </p:to>
                                    </p:set>
                                    <p:anim calcmode="lin" valueType="num">
                                      <p:cBhvr>
                                        <p:cTn id="7" dur="500" fill="hold"/>
                                        <p:tgtEl>
                                          <p:spTgt spid="238612"/>
                                        </p:tgtEl>
                                        <p:attrNameLst>
                                          <p:attrName>ppt_w</p:attrName>
                                        </p:attrNameLst>
                                      </p:cBhvr>
                                      <p:tavLst>
                                        <p:tav tm="0">
                                          <p:val>
                                            <p:strVal val="2/3*#ppt_w"/>
                                          </p:val>
                                        </p:tav>
                                        <p:tav tm="100000">
                                          <p:val>
                                            <p:strVal val="#ppt_w"/>
                                          </p:val>
                                        </p:tav>
                                      </p:tavLst>
                                    </p:anim>
                                    <p:anim calcmode="lin" valueType="num">
                                      <p:cBhvr>
                                        <p:cTn id="8" dur="500" fill="hold"/>
                                        <p:tgtEl>
                                          <p:spTgt spid="23861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a:extLst>
              <a:ext uri="{FF2B5EF4-FFF2-40B4-BE49-F238E27FC236}">
                <a16:creationId xmlns:a16="http://schemas.microsoft.com/office/drawing/2014/main" id="{CBCCDC7B-DB1F-6FCE-3DB7-12E6089A00E8}"/>
              </a:ext>
            </a:extLst>
          </p:cNvPr>
          <p:cNvSpPr>
            <a:spLocks noGrp="1" noChangeArrowheads="1"/>
          </p:cNvSpPr>
          <p:nvPr>
            <p:ph type="title"/>
          </p:nvPr>
        </p:nvSpPr>
        <p:spPr>
          <a:xfrm>
            <a:off x="597877" y="434976"/>
            <a:ext cx="7772400" cy="866775"/>
          </a:xfrm>
          <a:noFill/>
          <a:ln/>
          <a:extLst>
            <a:ext uri="{909E8E84-426E-40DD-AFC4-6F175D3DCCD1}">
              <a14:hiddenFill xmlns:a14="http://schemas.microsoft.com/office/drawing/2010/main">
                <a:solidFill>
                  <a:srgbClr val="2FFF74"/>
                </a:solidFill>
              </a14:hiddenFill>
            </a:ext>
          </a:extLst>
        </p:spPr>
        <p:txBody>
          <a:bodyPr/>
          <a:lstStyle/>
          <a:p>
            <a:r>
              <a:rPr lang="en-US"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Sample Missions</a:t>
            </a:r>
          </a:p>
        </p:txBody>
      </p:sp>
      <p:graphicFrame>
        <p:nvGraphicFramePr>
          <p:cNvPr id="239639" name="Group 23">
            <a:extLst>
              <a:ext uri="{FF2B5EF4-FFF2-40B4-BE49-F238E27FC236}">
                <a16:creationId xmlns:a16="http://schemas.microsoft.com/office/drawing/2014/main" id="{A92ADA69-BFCD-0E14-A884-1C30FCE3F381}"/>
              </a:ext>
            </a:extLst>
          </p:cNvPr>
          <p:cNvGraphicFramePr>
            <a:graphicFrameLocks noGrp="1"/>
          </p:cNvGraphicFramePr>
          <p:nvPr>
            <p:extLst>
              <p:ext uri="{D42A27DB-BD31-4B8C-83A1-F6EECF244321}">
                <p14:modId xmlns:p14="http://schemas.microsoft.com/office/powerpoint/2010/main" val="549092584"/>
              </p:ext>
            </p:extLst>
          </p:nvPr>
        </p:nvGraphicFramePr>
        <p:xfrm>
          <a:off x="597877" y="1397000"/>
          <a:ext cx="11007969" cy="5082774"/>
        </p:xfrm>
        <a:graphic>
          <a:graphicData uri="http://schemas.openxmlformats.org/drawingml/2006/table">
            <a:tbl>
              <a:tblPr>
                <a:tableStyleId>{2D5ABB26-0587-4C30-8999-92F81FD0307C}</a:tableStyleId>
              </a:tblPr>
              <a:tblGrid>
                <a:gridCol w="3777244">
                  <a:extLst>
                    <a:ext uri="{9D8B030D-6E8A-4147-A177-3AD203B41FA5}">
                      <a16:colId xmlns:a16="http://schemas.microsoft.com/office/drawing/2014/main" val="1415681159"/>
                    </a:ext>
                  </a:extLst>
                </a:gridCol>
                <a:gridCol w="7230725">
                  <a:extLst>
                    <a:ext uri="{9D8B030D-6E8A-4147-A177-3AD203B41FA5}">
                      <a16:colId xmlns:a16="http://schemas.microsoft.com/office/drawing/2014/main" val="1926869833"/>
                    </a:ext>
                  </a:extLst>
                </a:gridCol>
              </a:tblGrid>
              <a:tr h="681495">
                <a:tc gridSpan="2">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Sample OM Department Missions</a:t>
                      </a:r>
                      <a:endParaRPr kumimoji="0" lang="en-US" altLang="en-US" sz="24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marL="90000" marR="90000" marT="46800" marB="46800" anchor="ctr" horzOverflow="overflow"/>
                </a:tc>
                <a:tc hMerge="1">
                  <a:txBody>
                    <a:bodyPr/>
                    <a:lstStyle/>
                    <a:p>
                      <a:endParaRPr lang="en-US"/>
                    </a:p>
                  </a:txBody>
                  <a:tcPr/>
                </a:tc>
                <a:extLst>
                  <a:ext uri="{0D108BD9-81ED-4DB2-BD59-A6C34878D82A}">
                    <a16:rowId xmlns:a16="http://schemas.microsoft.com/office/drawing/2014/main" val="1745706301"/>
                  </a:ext>
                </a:extLst>
              </a:tr>
              <a:tr h="1022242">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Supply-chain</a:t>
                      </a:r>
                      <a:b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management</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collaborate with suppliers to develop innovative products from stable, effective, and efficient sources of supply.</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2988461654"/>
                  </a:ext>
                </a:extLst>
              </a:tr>
              <a:tr h="1022242">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Inventory</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achieve low investment in inventory consistent with high customer service levels and high facility utilization.</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3171374456"/>
                  </a:ext>
                </a:extLst>
              </a:tr>
              <a:tr h="1022242">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Scheduling</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To achieve high levels of throughput and timely customer delivery through effective scheduling.</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1149805222"/>
                  </a:ext>
                </a:extLst>
              </a:tr>
              <a:tr h="1277803">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Maintenance</a:t>
                      </a:r>
                      <a:endParaRPr kumimoji="0" lang="en-US" altLang="en-US" sz="24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tc>
                  <a:txBody>
                    <a:bodyPr/>
                    <a:lstStyle>
                      <a:lvl1pPr>
                        <a:lnSpc>
                          <a:spcPct val="90000"/>
                        </a:lnSpc>
                        <a:spcAft>
                          <a:spcPct val="40000"/>
                        </a:spcAft>
                        <a:buClr>
                          <a:srgbClr val="BF0922"/>
                        </a:buClr>
                        <a:buFont typeface="Wingdings" panose="05000000000000000000" pitchFamily="2" charset="2"/>
                        <a:defRPr sz="2800" b="1">
                          <a:solidFill>
                            <a:schemeClr val="tx1"/>
                          </a:solidFill>
                          <a:latin typeface="Arial" panose="020B0604020202020204" pitchFamily="34" charset="0"/>
                          <a:ea typeface="ＭＳ Ｐゴシック" panose="020B0600070205080204" pitchFamily="34" charset="-128"/>
                        </a:defRPr>
                      </a:lvl1pPr>
                      <a:lvl2pPr>
                        <a:lnSpc>
                          <a:spcPct val="90000"/>
                        </a:lnSpc>
                        <a:spcAft>
                          <a:spcPct val="40000"/>
                        </a:spcAft>
                        <a:buClr>
                          <a:srgbClr val="BF0922"/>
                        </a:buClr>
                        <a:buFont typeface="Wingdings" panose="05000000000000000000" pitchFamily="2" charset="2"/>
                        <a:defRPr sz="2400" b="1">
                          <a:solidFill>
                            <a:schemeClr val="tx1"/>
                          </a:solidFill>
                          <a:latin typeface="Arial" panose="020B0604020202020204" pitchFamily="34" charset="0"/>
                          <a:ea typeface="ＭＳ Ｐゴシック" panose="020B0600070205080204" pitchFamily="34" charset="-128"/>
                        </a:defRPr>
                      </a:lvl2pPr>
                      <a:lvl3pPr>
                        <a:lnSpc>
                          <a:spcPct val="90000"/>
                        </a:lnSpc>
                        <a:spcAft>
                          <a:spcPct val="40000"/>
                        </a:spcAft>
                        <a:buClr>
                          <a:srgbClr val="BF0922"/>
                        </a:buClr>
                        <a:buFont typeface="Wingdings" panose="05000000000000000000" pitchFamily="2" charset="2"/>
                        <a:defRPr sz="2000" b="1">
                          <a:solidFill>
                            <a:schemeClr val="tx1"/>
                          </a:solidFill>
                          <a:latin typeface="Arial" panose="020B0604020202020204" pitchFamily="34" charset="0"/>
                          <a:ea typeface="ＭＳ Ｐゴシック" panose="020B0600070205080204" pitchFamily="34" charset="-128"/>
                        </a:defRPr>
                      </a:lvl3pPr>
                      <a:lvl4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4pPr>
                      <a:lvl5pPr>
                        <a:lnSpc>
                          <a:spcPct val="90000"/>
                        </a:lnSpc>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5pPr>
                      <a:lvl6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6pPr>
                      <a:lvl7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7pPr>
                      <a:lvl8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8pPr>
                      <a:lvl9pPr fontAlgn="base">
                        <a:lnSpc>
                          <a:spcPct val="90000"/>
                        </a:lnSpc>
                        <a:spcBef>
                          <a:spcPct val="0"/>
                        </a:spcBef>
                        <a:spcAft>
                          <a:spcPct val="40000"/>
                        </a:spcAft>
                        <a:buClr>
                          <a:srgbClr val="BF0922"/>
                        </a:buClr>
                        <a:buFont typeface="Wingdings" panose="05000000000000000000" pitchFamily="2" charset="2"/>
                        <a:defRPr b="1">
                          <a:solidFill>
                            <a:schemeClr val="tx1"/>
                          </a:solidFill>
                          <a:latin typeface="Arial" panose="020B0604020202020204" pitchFamily="34" charset="0"/>
                          <a:ea typeface="ＭＳ Ｐゴシック" panose="020B0600070205080204" pitchFamily="34" charset="-128"/>
                        </a:defRPr>
                      </a:lvl9pPr>
                    </a:lstStyle>
                    <a:p>
                      <a:pPr marL="0" marR="0" lvl="0" indent="0" algn="just" defTabSz="914400" rtl="0" eaLnBrk="1" fontAlgn="base" latinLnBrk="0" hangingPunct="1">
                        <a:lnSpc>
                          <a:spcPct val="90000"/>
                        </a:lnSpc>
                        <a:spcBef>
                          <a:spcPct val="0"/>
                        </a:spcBef>
                        <a:spcAft>
                          <a:spcPct val="40000"/>
                        </a:spcAft>
                        <a:buClr>
                          <a:srgbClr val="BF0922"/>
                        </a:buClr>
                        <a:buSzTx/>
                        <a:buFont typeface="Wingdings" panose="05000000000000000000" pitchFamily="2" charset="2"/>
                        <a:buNone/>
                        <a:tabLst/>
                      </a:pPr>
                      <a:r>
                        <a:rPr kumimoji="0" lang="en-US" altLang="en-US" sz="2400" b="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achieve high utilization of facilities and equipment by effective preventive maintenance and prompt repair of facilities and equipment.</a:t>
                      </a:r>
                      <a:endParaRPr kumimoji="0" lang="en-US" altLang="en-US" sz="2400" b="0"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cs typeface="Times New Roman" panose="02020603050405020304" pitchFamily="18" charset="0"/>
                      </a:endParaRPr>
                    </a:p>
                  </a:txBody>
                  <a:tcPr horzOverflow="overflow"/>
                </a:tc>
                <a:extLst>
                  <a:ext uri="{0D108BD9-81ED-4DB2-BD59-A6C34878D82A}">
                    <a16:rowId xmlns:a16="http://schemas.microsoft.com/office/drawing/2014/main" val="800609748"/>
                  </a:ext>
                </a:extLst>
              </a:tr>
            </a:tbl>
          </a:graphicData>
        </a:graphic>
      </p:graphicFrame>
    </p:spTree>
  </p:cSld>
  <p:clrMapOvr>
    <a:masterClrMapping/>
  </p:clrMapOvr>
  <p:transition>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1000"/>
                                  </p:stCondLst>
                                  <p:childTnLst>
                                    <p:set>
                                      <p:cBhvr>
                                        <p:cTn id="6" dur="1" fill="hold">
                                          <p:stCondLst>
                                            <p:cond delay="0"/>
                                          </p:stCondLst>
                                        </p:cTn>
                                        <p:tgtEl>
                                          <p:spTgt spid="239639"/>
                                        </p:tgtEl>
                                        <p:attrNameLst>
                                          <p:attrName>style.visibility</p:attrName>
                                        </p:attrNameLst>
                                      </p:cBhvr>
                                      <p:to>
                                        <p:strVal val="visible"/>
                                      </p:to>
                                    </p:set>
                                    <p:anim calcmode="lin" valueType="num">
                                      <p:cBhvr>
                                        <p:cTn id="7" dur="500" fill="hold"/>
                                        <p:tgtEl>
                                          <p:spTgt spid="239639"/>
                                        </p:tgtEl>
                                        <p:attrNameLst>
                                          <p:attrName>ppt_w</p:attrName>
                                        </p:attrNameLst>
                                      </p:cBhvr>
                                      <p:tavLst>
                                        <p:tav tm="0">
                                          <p:val>
                                            <p:strVal val="2/3*#ppt_w"/>
                                          </p:val>
                                        </p:tav>
                                        <p:tav tm="100000">
                                          <p:val>
                                            <p:strVal val="#ppt_w"/>
                                          </p:val>
                                        </p:tav>
                                      </p:tavLst>
                                    </p:anim>
                                    <p:anim calcmode="lin" valueType="num">
                                      <p:cBhvr>
                                        <p:cTn id="8" dur="500" fill="hold"/>
                                        <p:tgtEl>
                                          <p:spTgt spid="23963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Billede 26" descr="dreamstime_Handsoverlappin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p:cNvSpPr/>
          <p:nvPr/>
        </p:nvSpPr>
        <p:spPr>
          <a:xfrm>
            <a:off x="1492250" y="2492375"/>
            <a:ext cx="7240588" cy="2616200"/>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anose="020B0604020202020204" pitchFamily="34" charset="0"/>
            </a:endParaRPr>
          </a:p>
        </p:txBody>
      </p:sp>
      <p:sp>
        <p:nvSpPr>
          <p:cNvPr id="21508" name="Rectangle 4"/>
          <p:cNvSpPr>
            <a:spLocks noChangeArrowheads="1"/>
          </p:cNvSpPr>
          <p:nvPr/>
        </p:nvSpPr>
        <p:spPr bwMode="gray">
          <a:xfrm>
            <a:off x="1738313" y="3417094"/>
            <a:ext cx="8291512" cy="766762"/>
          </a:xfrm>
          <a:prstGeom prst="rect">
            <a:avLst/>
          </a:prstGeom>
          <a:noFill/>
          <a:ln w="9525">
            <a:noFill/>
            <a:miter lim="800000"/>
          </a:ln>
        </p:spPr>
        <p:txBody>
          <a:bodyPr lIns="0" tIns="0" rIns="0" bIns="0" anchor="ctr"/>
          <a:lstStyle/>
          <a:p>
            <a:pPr algn="ctr" defTabSz="802005">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MS PGothic" panose="020B0600070205080204" pitchFamily="-97" charset="-128"/>
                <a:cs typeface="Times New Roman" panose="02020603050405020304" pitchFamily="18" charset="0"/>
              </a:rPr>
              <a:t>Solving Problems</a:t>
            </a:r>
            <a:endParaRPr lang="en-US" sz="4000" b="1" dirty="0">
              <a:solidFill>
                <a:schemeClr val="bg1"/>
              </a:solidFill>
              <a:effectLst>
                <a:outerShdw blurRad="38100" dist="38100" dir="2700000" algn="tl">
                  <a:srgbClr val="000000">
                    <a:alpha val="43137"/>
                  </a:srgbClr>
                </a:outerShdw>
              </a:effectLst>
              <a:latin typeface="Times New Roman" panose="02020603050405020304" pitchFamily="18" charset="0"/>
              <a:ea typeface="MS PGothic" panose="020B0600070205080204" pitchFamily="-97" charset="-128"/>
              <a:cs typeface="Times New Roman" panose="02020603050405020304" pitchFamily="18" charset="0"/>
            </a:endParaRPr>
          </a:p>
        </p:txBody>
      </p:sp>
      <p:sp>
        <p:nvSpPr>
          <p:cNvPr id="14342" name="Rectangle 4"/>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2005" eaLnBrk="0" hangingPunct="0">
              <a:defRPr>
                <a:solidFill>
                  <a:schemeClr val="tx1"/>
                </a:solidFill>
                <a:latin typeface="Arial" panose="020B0604020202020204" pitchFamily="34" charset="0"/>
                <a:ea typeface="MS PGothic" panose="020B0600070205080204" pitchFamily="-97" charset="-128"/>
              </a:defRPr>
            </a:lvl1pPr>
            <a:lvl2pPr marL="742950" indent="-285750" defTabSz="802005" eaLnBrk="0" hangingPunct="0">
              <a:defRPr>
                <a:solidFill>
                  <a:schemeClr val="tx1"/>
                </a:solidFill>
                <a:latin typeface="Arial" panose="020B0604020202020204" pitchFamily="34" charset="0"/>
                <a:ea typeface="MS PGothic" panose="020B0600070205080204" pitchFamily="-97" charset="-128"/>
              </a:defRPr>
            </a:lvl2pPr>
            <a:lvl3pPr marL="1143000" indent="-228600" defTabSz="802005" eaLnBrk="0" hangingPunct="0">
              <a:defRPr>
                <a:solidFill>
                  <a:schemeClr val="tx1"/>
                </a:solidFill>
                <a:latin typeface="Arial" panose="020B0604020202020204" pitchFamily="34" charset="0"/>
                <a:ea typeface="MS PGothic" panose="020B0600070205080204" pitchFamily="-97" charset="-128"/>
              </a:defRPr>
            </a:lvl3pPr>
            <a:lvl4pPr marL="1600200" indent="-228600" defTabSz="802005" eaLnBrk="0" hangingPunct="0">
              <a:defRPr>
                <a:solidFill>
                  <a:schemeClr val="tx1"/>
                </a:solidFill>
                <a:latin typeface="Arial" panose="020B0604020202020204" pitchFamily="34" charset="0"/>
                <a:ea typeface="MS PGothic" panose="020B0600070205080204" pitchFamily="-97" charset="-128"/>
              </a:defRPr>
            </a:lvl4pPr>
            <a:lvl5pPr marL="2057400" indent="-228600" defTabSz="802005" eaLnBrk="0" hangingPunct="0">
              <a:defRPr>
                <a:solidFill>
                  <a:schemeClr val="tx1"/>
                </a:solidFill>
                <a:latin typeface="Arial" panose="020B0604020202020204" pitchFamily="34" charset="0"/>
                <a:ea typeface="MS PGothic" panose="020B0600070205080204" pitchFamily="-97" charset="-128"/>
              </a:defRPr>
            </a:lvl5pPr>
            <a:lvl6pPr marL="25146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algn="r" eaLnBrk="1" hangingPunct="1"/>
            <a:endParaRPr lang="en-US" altLang="en-US" sz="4000">
              <a:solidFill>
                <a:srgbClr val="171717"/>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288" y="2157412"/>
            <a:ext cx="8350250" cy="4025900"/>
          </a:xfrm>
        </p:spPr>
        <p:txBody>
          <a:bodyPr>
            <a:normAutofit fontScale="92500" lnSpcReduction="10000"/>
          </a:bodyPr>
          <a:lstStyle/>
          <a:p>
            <a:pPr>
              <a:lnSpc>
                <a:spcPct val="150000"/>
              </a:lnSpc>
              <a:buFont typeface="Arial" panose="020B0604020202020204" pitchFamily="34" charset="0"/>
              <a:buNone/>
              <a:defRPr/>
            </a:pPr>
            <a:r>
              <a:rPr lang="en-US" sz="3000" b="1" i="1" dirty="0">
                <a:latin typeface="Times New Roman" panose="02020603050405020304" pitchFamily="18" charset="0"/>
                <a:cs typeface="Times New Roman" panose="02020603050405020304" pitchFamily="18" charset="0"/>
              </a:rPr>
              <a:t>1. Draw a diagram.</a:t>
            </a:r>
          </a:p>
          <a:p>
            <a:pPr>
              <a:lnSpc>
                <a:spcPct val="15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“A picture is worth a thousand words.”</a:t>
            </a:r>
          </a:p>
          <a:p>
            <a:pPr>
              <a:lnSpc>
                <a:spcPct val="15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Are you a visual learner?</a:t>
            </a:r>
          </a:p>
          <a:p>
            <a:pPr>
              <a:lnSpc>
                <a:spcPct val="15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Turn an abstract problem into a concrete problem by making a sketch.</a:t>
            </a:r>
          </a:p>
          <a:p>
            <a:pPr>
              <a:lnSpc>
                <a:spcPct val="150000"/>
              </a:lnSpc>
              <a:buFont typeface="Arial" panose="020B0604020202020204" pitchFamily="34"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Determine the order of the houses.</a:t>
            </a:r>
          </a:p>
        </p:txBody>
      </p:sp>
      <p:sp>
        <p:nvSpPr>
          <p:cNvPr id="3" name="Text Placeholder 2"/>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862" y="2343152"/>
            <a:ext cx="8370888" cy="4224337"/>
          </a:xfrm>
        </p:spPr>
        <p:txBody>
          <a:bodyPr>
            <a:normAutofit lnSpcReduction="10000"/>
          </a:bodyPr>
          <a:lstStyle/>
          <a:p>
            <a:pPr>
              <a:lnSpc>
                <a:spcPct val="150000"/>
              </a:lnSpc>
              <a:buFont typeface="Arial" panose="020B0604020202020204" pitchFamily="34" charset="0"/>
              <a:buNone/>
              <a:defRPr/>
            </a:pPr>
            <a:r>
              <a:rPr lang="en-US" b="1" i="1" dirty="0">
                <a:latin typeface="Times New Roman" panose="02020603050405020304" pitchFamily="18" charset="0"/>
                <a:cs typeface="Times New Roman" panose="02020603050405020304" pitchFamily="18" charset="0"/>
              </a:rPr>
              <a:t>2. Make a list.</a:t>
            </a:r>
          </a:p>
          <a:p>
            <a:pPr>
              <a:lnSpc>
                <a:spcPct val="15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A systematic listing of options/choices can make the answer clearer.</a:t>
            </a:r>
          </a:p>
          <a:p>
            <a:pPr>
              <a:lnSpc>
                <a:spcPct val="15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Use a methodical approach to cover all options/choices.</a:t>
            </a:r>
          </a:p>
          <a:p>
            <a:pPr>
              <a:lnSpc>
                <a:spcPct val="150000"/>
              </a:lnSpc>
              <a:buFont typeface="Arial" panose="020B0604020202020204" pitchFamily="34"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How many possible tile arrangements are there?</a:t>
            </a:r>
          </a:p>
        </p:txBody>
      </p:sp>
      <p:sp>
        <p:nvSpPr>
          <p:cNvPr id="3" name="Text Placeholder 2"/>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9562" y="2559051"/>
            <a:ext cx="8370888" cy="4224337"/>
          </a:xfrm>
        </p:spPr>
        <p:txBody>
          <a:bodyPr/>
          <a:lstStyle/>
          <a:p>
            <a:pPr>
              <a:lnSpc>
                <a:spcPct val="100000"/>
              </a:lnSpc>
              <a:buFont typeface="Arial" panose="020B0604020202020204" pitchFamily="34" charset="0"/>
              <a:buNone/>
              <a:defRPr/>
            </a:pPr>
            <a:r>
              <a:rPr lang="en-US" b="1" i="1" dirty="0">
                <a:latin typeface="Times New Roman" panose="02020603050405020304" pitchFamily="18" charset="0"/>
                <a:cs typeface="Times New Roman" panose="02020603050405020304" pitchFamily="18" charset="0"/>
              </a:rPr>
              <a:t>3. Trial and error</a:t>
            </a:r>
          </a:p>
          <a:p>
            <a:pPr>
              <a:lnSpc>
                <a:spcPct val="10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Sometimes known as “guess and check.”</a:t>
            </a:r>
          </a:p>
          <a:p>
            <a:pPr>
              <a:lnSpc>
                <a:spcPct val="10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Good if the cost of a wrong guess is minimal.</a:t>
            </a:r>
          </a:p>
          <a:p>
            <a:pPr>
              <a:lnSpc>
                <a:spcPct val="10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Good if the number of possible answers is not too large.</a:t>
            </a:r>
          </a:p>
          <a:p>
            <a:pPr>
              <a:lnSpc>
                <a:spcPct val="100000"/>
              </a:lnSpc>
              <a:buFont typeface="Arial" panose="020B0604020202020204" pitchFamily="34"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The product of five consecutive integers is greater than one million. What are the smallest values that do this?</a:t>
            </a:r>
          </a:p>
          <a:p>
            <a:pPr>
              <a:lnSpc>
                <a:spcPct val="100000"/>
              </a:lnSpc>
              <a:buFont typeface="Arial" panose="020B0604020202020204" pitchFamily="34" charset="0"/>
              <a:buChar char="•"/>
              <a:defRPr/>
            </a:pPr>
            <a:endParaRPr lang="en-US"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9" y="2100264"/>
            <a:ext cx="11287125" cy="4224337"/>
          </a:xfrm>
        </p:spPr>
        <p:txBody>
          <a:bodyPr/>
          <a:lstStyle/>
          <a:p>
            <a:pPr>
              <a:lnSpc>
                <a:spcPct val="150000"/>
              </a:lnSpc>
              <a:buFont typeface="Arial" panose="020B0604020202020204" pitchFamily="34" charset="0"/>
              <a:buNone/>
              <a:defRPr/>
            </a:pPr>
            <a:r>
              <a:rPr lang="en-US" b="1" i="1" dirty="0">
                <a:latin typeface="Times New Roman" panose="02020603050405020304" pitchFamily="18" charset="0"/>
                <a:cs typeface="Times New Roman" panose="02020603050405020304" pitchFamily="18" charset="0"/>
              </a:rPr>
              <a:t>4. Divide and conquer.</a:t>
            </a:r>
          </a:p>
          <a:p>
            <a:pPr>
              <a:lnSpc>
                <a:spcPct val="15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Break big problems into several smaller problems that are more easily solved.</a:t>
            </a:r>
          </a:p>
          <a:p>
            <a:pPr>
              <a:lnSpc>
                <a:spcPct val="150000"/>
              </a:lnSpc>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Example: How many tiles should be ordered for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a countertop with complex geometry?</a:t>
            </a:r>
          </a:p>
        </p:txBody>
      </p:sp>
      <p:sp>
        <p:nvSpPr>
          <p:cNvPr id="3" name="Text Placeholder 2"/>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pic>
        <p:nvPicPr>
          <p:cNvPr id="18436" name="Picture 3" descr="counter-top.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09077" y="4212432"/>
            <a:ext cx="2911475"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625" y="2100264"/>
            <a:ext cx="11558588" cy="4224337"/>
          </a:xfrm>
        </p:spPr>
        <p:txBody>
          <a:bodyPr>
            <a:normAutofit fontScale="92500" lnSpcReduction="20000"/>
          </a:bodyPr>
          <a:lstStyle/>
          <a:p>
            <a:pPr>
              <a:lnSpc>
                <a:spcPct val="150000"/>
              </a:lnSpc>
              <a:buFont typeface="Arial" panose="020B0604020202020204" pitchFamily="34" charset="0"/>
              <a:buNone/>
              <a:defRPr/>
            </a:pPr>
            <a:r>
              <a:rPr lang="en-US" sz="3000" b="1" i="1" dirty="0">
                <a:latin typeface="Times New Roman" panose="02020603050405020304" pitchFamily="18" charset="0"/>
                <a:cs typeface="Times New Roman" panose="02020603050405020304" pitchFamily="18" charset="0"/>
              </a:rPr>
              <a:t>5. Look for a pattern.</a:t>
            </a:r>
          </a:p>
          <a:p>
            <a:pPr>
              <a:lnSpc>
                <a:spcPct val="150000"/>
              </a:lnSpc>
              <a:buFont typeface="Arial" panose="020B0604020202020204" pitchFamily="34" charset="0"/>
              <a:buChar char="•"/>
              <a:defRPr/>
            </a:pPr>
            <a:r>
              <a:rPr lang="en-US" sz="3000" dirty="0">
                <a:latin typeface="Times New Roman" panose="02020603050405020304" pitchFamily="18" charset="0"/>
                <a:cs typeface="Times New Roman" panose="02020603050405020304" pitchFamily="18" charset="0"/>
              </a:rPr>
              <a:t>Often other approaches yield a </a:t>
            </a:r>
            <a:r>
              <a:rPr lang="en-US" sz="3000" b="1" i="1" dirty="0">
                <a:latin typeface="Times New Roman" panose="02020603050405020304" pitchFamily="18" charset="0"/>
                <a:cs typeface="Times New Roman" panose="02020603050405020304" pitchFamily="18" charset="0"/>
              </a:rPr>
              <a:t>pattern </a:t>
            </a:r>
            <a:r>
              <a:rPr lang="en-US" sz="3000" dirty="0">
                <a:latin typeface="Times New Roman" panose="02020603050405020304" pitchFamily="18" charset="0"/>
                <a:cs typeface="Times New Roman" panose="02020603050405020304" pitchFamily="18" charset="0"/>
              </a:rPr>
              <a:t>that suggests a possible solution. Test the solution.</a:t>
            </a:r>
          </a:p>
          <a:p>
            <a:pPr>
              <a:lnSpc>
                <a:spcPct val="150000"/>
              </a:lnSpc>
              <a:buFont typeface="Arial" panose="020B0604020202020204" pitchFamily="34" charset="0"/>
              <a:buChar char="•"/>
              <a:defRPr/>
            </a:pPr>
            <a:r>
              <a:rPr lang="en-US" sz="3000" b="1" dirty="0">
                <a:latin typeface="Times New Roman" panose="02020603050405020304" pitchFamily="18" charset="0"/>
                <a:cs typeface="Times New Roman" panose="02020603050405020304" pitchFamily="18" charset="0"/>
              </a:rPr>
              <a:t>Example: </a:t>
            </a:r>
            <a:r>
              <a:rPr lang="en-US" sz="3000" dirty="0">
                <a:latin typeface="Times New Roman" panose="02020603050405020304" pitchFamily="18" charset="0"/>
                <a:cs typeface="Times New Roman" panose="02020603050405020304" pitchFamily="18" charset="0"/>
              </a:rPr>
              <a:t>1000 students have 1000 lockers. Starting at locker 0001, Student #1 opens every locker. Student #2 closes every other locker. Student #3 changes every 3</a:t>
            </a:r>
            <a:r>
              <a:rPr lang="en-US" sz="3000" baseline="30000" dirty="0">
                <a:latin typeface="Times New Roman" panose="02020603050405020304" pitchFamily="18" charset="0"/>
                <a:cs typeface="Times New Roman" panose="02020603050405020304" pitchFamily="18" charset="0"/>
              </a:rPr>
              <a:t>rd</a:t>
            </a:r>
            <a:r>
              <a:rPr lang="en-US" sz="3000" dirty="0">
                <a:latin typeface="Times New Roman" panose="02020603050405020304" pitchFamily="18" charset="0"/>
                <a:cs typeface="Times New Roman" panose="02020603050405020304" pitchFamily="18" charset="0"/>
              </a:rPr>
              <a:t> locker. Student #4 changes every 4</a:t>
            </a:r>
            <a:r>
              <a:rPr lang="en-US" sz="3000" baseline="30000" dirty="0">
                <a:latin typeface="Times New Roman" panose="02020603050405020304" pitchFamily="18" charset="0"/>
                <a:cs typeface="Times New Roman" panose="02020603050405020304" pitchFamily="18" charset="0"/>
              </a:rPr>
              <a:t>th</a:t>
            </a:r>
            <a:r>
              <a:rPr lang="en-US" sz="3000" dirty="0">
                <a:latin typeface="Times New Roman" panose="02020603050405020304" pitchFamily="18" charset="0"/>
                <a:cs typeface="Times New Roman" panose="02020603050405020304" pitchFamily="18" charset="0"/>
              </a:rPr>
              <a:t> locker. And so on, through Student #1000. What lockers will be left open?</a:t>
            </a:r>
          </a:p>
        </p:txBody>
      </p:sp>
      <p:sp>
        <p:nvSpPr>
          <p:cNvPr id="3" name="Text Placeholder 2"/>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50" y="2100264"/>
            <a:ext cx="11906249" cy="4224337"/>
          </a:xfrm>
        </p:spPr>
        <p:txBody>
          <a:bodyPr>
            <a:normAutofit fontScale="92500" lnSpcReduction="20000"/>
          </a:bodyPr>
          <a:lstStyle/>
          <a:p>
            <a:pPr>
              <a:lnSpc>
                <a:spcPct val="150000"/>
              </a:lnSpc>
              <a:buFont typeface="Arial" panose="020B0604020202020204" pitchFamily="34" charset="0"/>
              <a:buNone/>
              <a:defRPr/>
            </a:pPr>
            <a:r>
              <a:rPr lang="en-US" b="1" i="1" dirty="0">
                <a:latin typeface="Times New Roman" panose="02020603050405020304" pitchFamily="18" charset="0"/>
                <a:cs typeface="Times New Roman" panose="02020603050405020304" pitchFamily="18" charset="0"/>
              </a:rPr>
              <a:t>6. Working backward </a:t>
            </a:r>
            <a:r>
              <a:rPr lang="en-US" b="1" dirty="0">
                <a:latin typeface="Times New Roman" panose="02020603050405020304" pitchFamily="18" charset="0"/>
                <a:cs typeface="Times New Roman" panose="02020603050405020304" pitchFamily="18" charset="0"/>
              </a:rPr>
              <a:t>might be useful when...</a:t>
            </a:r>
          </a:p>
          <a:p>
            <a:pPr>
              <a:lnSpc>
                <a:spcPct val="150000"/>
              </a:lnSpc>
              <a:buFont typeface="Arial" panose="020B0604020202020204" pitchFamily="34" charset="0"/>
              <a:buChar char="•"/>
              <a:defRPr/>
            </a:pPr>
            <a:r>
              <a:rPr lang="en-US" sz="2600" dirty="0">
                <a:latin typeface="Times New Roman" panose="02020603050405020304" pitchFamily="18" charset="0"/>
                <a:cs typeface="Times New Roman" panose="02020603050405020304" pitchFamily="18" charset="0"/>
              </a:rPr>
              <a:t>The result is clear, but the initial conditions are not.</a:t>
            </a:r>
          </a:p>
          <a:p>
            <a:pPr>
              <a:lnSpc>
                <a:spcPct val="150000"/>
              </a:lnSpc>
              <a:buFont typeface="Arial" panose="020B0604020202020204" pitchFamily="34" charset="0"/>
              <a:buChar char="•"/>
              <a:defRPr/>
            </a:pPr>
            <a:r>
              <a:rPr lang="en-US" sz="2600" spc="-20" dirty="0">
                <a:latin typeface="Times New Roman" panose="02020603050405020304" pitchFamily="18" charset="0"/>
                <a:cs typeface="Times New Roman" panose="02020603050405020304" pitchFamily="18" charset="0"/>
              </a:rPr>
              <a:t>The beginning situation is complicated, but the end is simple.</a:t>
            </a:r>
          </a:p>
          <a:p>
            <a:pPr>
              <a:lnSpc>
                <a:spcPct val="150000"/>
              </a:lnSpc>
              <a:buFont typeface="Arial" panose="020B0604020202020204" pitchFamily="34" charset="0"/>
              <a:buChar char="•"/>
              <a:defRPr/>
            </a:pPr>
            <a:r>
              <a:rPr lang="en-US" sz="2600" dirty="0">
                <a:latin typeface="Times New Roman" panose="02020603050405020304" pitchFamily="18" charset="0"/>
                <a:cs typeface="Times New Roman" panose="02020603050405020304" pitchFamily="18" charset="0"/>
              </a:rPr>
              <a:t>The direct approach would involve a complicated equation.</a:t>
            </a:r>
          </a:p>
          <a:p>
            <a:pPr>
              <a:lnSpc>
                <a:spcPct val="150000"/>
              </a:lnSpc>
              <a:buFont typeface="Arial" panose="020B0604020202020204" pitchFamily="34" charset="0"/>
              <a:buChar char="•"/>
              <a:defRPr/>
            </a:pPr>
            <a:r>
              <a:rPr lang="en-US" sz="2600" dirty="0">
                <a:latin typeface="Times New Roman" panose="02020603050405020304" pitchFamily="18" charset="0"/>
                <a:cs typeface="Times New Roman" panose="02020603050405020304" pitchFamily="18" charset="0"/>
              </a:rPr>
              <a:t>The problem involves a sequence of reversible actions.</a:t>
            </a:r>
          </a:p>
          <a:p>
            <a:pPr>
              <a:lnSpc>
                <a:spcPct val="150000"/>
              </a:lnSpc>
              <a:buFont typeface="Arial" panose="020B0604020202020204" pitchFamily="34" charset="0"/>
              <a:buChar char="•"/>
              <a:defRPr/>
            </a:pPr>
            <a:r>
              <a:rPr lang="en-US" sz="2600" b="1" dirty="0">
                <a:latin typeface="Times New Roman" panose="02020603050405020304" pitchFamily="18" charset="0"/>
                <a:cs typeface="Times New Roman" panose="02020603050405020304" pitchFamily="18" charset="0"/>
              </a:rPr>
              <a:t>Example:  </a:t>
            </a:r>
            <a:r>
              <a:rPr lang="en-US" sz="2600" dirty="0">
                <a:latin typeface="Times New Roman" panose="02020603050405020304" pitchFamily="18" charset="0"/>
                <a:cs typeface="Times New Roman" panose="02020603050405020304" pitchFamily="18" charset="0"/>
              </a:rPr>
              <a:t>What was your previous month’s bank balance if this month’s statement shows $493.18, after checks for $17.73 and $88.10, and a deposit of $193.22 and interest of $0.26?</a:t>
            </a:r>
          </a:p>
        </p:txBody>
      </p:sp>
      <p:sp>
        <p:nvSpPr>
          <p:cNvPr id="3" name="Text Placeholder 2"/>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Billede 26" descr="dreamstime_Handsoverlappin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p:cNvSpPr/>
          <p:nvPr/>
        </p:nvSpPr>
        <p:spPr>
          <a:xfrm>
            <a:off x="1492250" y="2492376"/>
            <a:ext cx="7240588" cy="2720975"/>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anose="020B0604020202020204" pitchFamily="34" charset="0"/>
            </a:endParaRPr>
          </a:p>
        </p:txBody>
      </p:sp>
      <p:sp>
        <p:nvSpPr>
          <p:cNvPr id="21508" name="Rectangle 4"/>
          <p:cNvSpPr>
            <a:spLocks noChangeArrowheads="1"/>
          </p:cNvSpPr>
          <p:nvPr/>
        </p:nvSpPr>
        <p:spPr bwMode="gray">
          <a:xfrm>
            <a:off x="2767013" y="3429000"/>
            <a:ext cx="8291512" cy="766762"/>
          </a:xfrm>
          <a:prstGeom prst="rect">
            <a:avLst/>
          </a:prstGeom>
          <a:noFill/>
          <a:ln w="9525">
            <a:noFill/>
            <a:miter lim="800000"/>
          </a:ln>
        </p:spPr>
        <p:txBody>
          <a:bodyPr lIns="0" tIns="0" rIns="0" bIns="0" anchor="ctr"/>
          <a:lstStyle/>
          <a:p>
            <a:pPr defTabSz="802005">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MS PGothic" panose="020B0600070205080204" pitchFamily="-97" charset="-128"/>
                <a:cs typeface="Times New Roman" panose="02020603050405020304" pitchFamily="18" charset="0"/>
              </a:rPr>
              <a:t>Quality Improvement</a:t>
            </a:r>
            <a:endParaRPr lang="en-US" sz="4000" dirty="0">
              <a:solidFill>
                <a:schemeClr val="bg1"/>
              </a:solidFill>
              <a:effectLst>
                <a:outerShdw blurRad="38100" dist="38100" dir="2700000" algn="tl">
                  <a:srgbClr val="000000">
                    <a:alpha val="43137"/>
                  </a:srgbClr>
                </a:outerShdw>
              </a:effectLst>
              <a:latin typeface="Times New Roman" panose="02020603050405020304" pitchFamily="18" charset="0"/>
              <a:ea typeface="MS PGothic" panose="020B0600070205080204" pitchFamily="-97" charset="-128"/>
              <a:cs typeface="Times New Roman" panose="02020603050405020304" pitchFamily="18" charset="0"/>
            </a:endParaRPr>
          </a:p>
        </p:txBody>
      </p:sp>
      <p:sp>
        <p:nvSpPr>
          <p:cNvPr id="21510" name="Rectangle 4"/>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2005" eaLnBrk="0" hangingPunct="0">
              <a:defRPr>
                <a:solidFill>
                  <a:schemeClr val="tx1"/>
                </a:solidFill>
                <a:latin typeface="Arial" panose="020B0604020202020204" pitchFamily="34" charset="0"/>
                <a:ea typeface="MS PGothic" panose="020B0600070205080204" pitchFamily="-97" charset="-128"/>
              </a:defRPr>
            </a:lvl1pPr>
            <a:lvl2pPr marL="742950" indent="-285750" defTabSz="802005" eaLnBrk="0" hangingPunct="0">
              <a:defRPr>
                <a:solidFill>
                  <a:schemeClr val="tx1"/>
                </a:solidFill>
                <a:latin typeface="Arial" panose="020B0604020202020204" pitchFamily="34" charset="0"/>
                <a:ea typeface="MS PGothic" panose="020B0600070205080204" pitchFamily="-97" charset="-128"/>
              </a:defRPr>
            </a:lvl2pPr>
            <a:lvl3pPr marL="1143000" indent="-228600" defTabSz="802005" eaLnBrk="0" hangingPunct="0">
              <a:defRPr>
                <a:solidFill>
                  <a:schemeClr val="tx1"/>
                </a:solidFill>
                <a:latin typeface="Arial" panose="020B0604020202020204" pitchFamily="34" charset="0"/>
                <a:ea typeface="MS PGothic" panose="020B0600070205080204" pitchFamily="-97" charset="-128"/>
              </a:defRPr>
            </a:lvl3pPr>
            <a:lvl4pPr marL="1600200" indent="-228600" defTabSz="802005" eaLnBrk="0" hangingPunct="0">
              <a:defRPr>
                <a:solidFill>
                  <a:schemeClr val="tx1"/>
                </a:solidFill>
                <a:latin typeface="Arial" panose="020B0604020202020204" pitchFamily="34" charset="0"/>
                <a:ea typeface="MS PGothic" panose="020B0600070205080204" pitchFamily="-97" charset="-128"/>
              </a:defRPr>
            </a:lvl4pPr>
            <a:lvl5pPr marL="2057400" indent="-228600" defTabSz="802005" eaLnBrk="0" hangingPunct="0">
              <a:defRPr>
                <a:solidFill>
                  <a:schemeClr val="tx1"/>
                </a:solidFill>
                <a:latin typeface="Arial" panose="020B0604020202020204" pitchFamily="34" charset="0"/>
                <a:ea typeface="MS PGothic" panose="020B0600070205080204" pitchFamily="-97" charset="-128"/>
              </a:defRPr>
            </a:lvl5pPr>
            <a:lvl6pPr marL="25146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6pPr>
            <a:lvl7pPr marL="29718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7pPr>
            <a:lvl8pPr marL="34290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8pPr>
            <a:lvl9pPr marL="3886200" indent="-228600" defTabSz="802005" eaLnBrk="0" fontAlgn="base" hangingPunct="0">
              <a:spcBef>
                <a:spcPct val="0"/>
              </a:spcBef>
              <a:spcAft>
                <a:spcPct val="0"/>
              </a:spcAft>
              <a:defRPr>
                <a:solidFill>
                  <a:schemeClr val="tx1"/>
                </a:solidFill>
                <a:latin typeface="Arial" panose="020B0604020202020204" pitchFamily="34" charset="0"/>
                <a:ea typeface="MS PGothic" panose="020B0600070205080204" pitchFamily="-97" charset="-128"/>
              </a:defRPr>
            </a:lvl9pPr>
          </a:lstStyle>
          <a:p>
            <a:pPr algn="r" eaLnBrk="1" hangingPunct="1"/>
            <a:endParaRPr lang="en-US" altLang="en-US" sz="4000">
              <a:solidFill>
                <a:srgbClr val="171717"/>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4706" y="2428876"/>
            <a:ext cx="8370888" cy="4224337"/>
          </a:xfrm>
        </p:spPr>
        <p:txBody>
          <a:bodyPr/>
          <a:lstStyle/>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Identify and define the problem.</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Impact changeability tool</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Problem statement</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Study the current situation.</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Force-field analysis</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Flow chart</a:t>
            </a:r>
          </a:p>
        </p:txBody>
      </p:sp>
      <p:sp>
        <p:nvSpPr>
          <p:cNvPr id="3" name="Text Placeholder 2"/>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1013" y="2371726"/>
            <a:ext cx="8370888" cy="4224337"/>
          </a:xfrm>
        </p:spPr>
        <p:txBody>
          <a:bodyPr/>
          <a:lstStyle/>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Find the root cause.</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Asking “why” five times</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Fishbone diagram</a:t>
            </a:r>
          </a:p>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Choose a solution.</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Evaluation grid</a:t>
            </a:r>
          </a:p>
          <a:p>
            <a:pPr marL="514350" indent="-514350">
              <a:buNone/>
              <a:defRPr/>
            </a:pPr>
            <a:endParaRPr lang="en-US"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2437" y="2371727"/>
            <a:ext cx="8370888" cy="4224337"/>
          </a:xfrm>
        </p:spPr>
        <p:txBody>
          <a:bodyPr/>
          <a:lstStyle/>
          <a:p>
            <a:pPr marL="514350" indent="-514350">
              <a:buFont typeface="+mj-lt"/>
              <a:buAutoNum type="arabicPeriod" startAt="5"/>
              <a:defRPr/>
            </a:pPr>
            <a:r>
              <a:rPr lang="en-US" sz="3600" dirty="0">
                <a:latin typeface="Times New Roman" panose="02020603050405020304" pitchFamily="18" charset="0"/>
                <a:cs typeface="Times New Roman" panose="02020603050405020304" pitchFamily="18" charset="0"/>
              </a:rPr>
              <a:t>Develop and action plan.</a:t>
            </a:r>
          </a:p>
          <a:p>
            <a:pPr marL="914400" lvl="1" indent="-514350">
              <a:buFont typeface="Arial" panose="020B0604020202020204" pitchFamily="34" charset="0"/>
              <a:buChar char="–"/>
              <a:defRPr/>
            </a:pPr>
            <a:r>
              <a:rPr lang="en-US" sz="3600" dirty="0">
                <a:latin typeface="Times New Roman" panose="02020603050405020304" pitchFamily="18" charset="0"/>
                <a:cs typeface="Times New Roman" panose="02020603050405020304" pitchFamily="18" charset="0"/>
              </a:rPr>
              <a:t>Specific and clear</a:t>
            </a:r>
          </a:p>
          <a:p>
            <a:pPr marL="914400" lvl="1" indent="-514350">
              <a:buFont typeface="Arial" panose="020B0604020202020204" pitchFamily="34" charset="0"/>
              <a:buChar char="–"/>
              <a:defRPr/>
            </a:pPr>
            <a:r>
              <a:rPr lang="en-US" sz="3600" dirty="0">
                <a:latin typeface="Times New Roman" panose="02020603050405020304" pitchFamily="18" charset="0"/>
                <a:cs typeface="Times New Roman" panose="02020603050405020304" pitchFamily="18" charset="0"/>
              </a:rPr>
              <a:t>Logical sequence</a:t>
            </a:r>
          </a:p>
          <a:p>
            <a:pPr marL="914400" lvl="1" indent="-514350">
              <a:buFont typeface="Arial" panose="020B0604020202020204" pitchFamily="34" charset="0"/>
              <a:buChar char="–"/>
              <a:defRPr/>
            </a:pPr>
            <a:r>
              <a:rPr lang="en-US" sz="3600" dirty="0">
                <a:latin typeface="Times New Roman" panose="02020603050405020304" pitchFamily="18" charset="0"/>
                <a:cs typeface="Times New Roman" panose="02020603050405020304" pitchFamily="18" charset="0"/>
              </a:rPr>
              <a:t>Comprehensive</a:t>
            </a:r>
          </a:p>
          <a:p>
            <a:pPr marL="914400" lvl="1" indent="-514350">
              <a:buFont typeface="Arial" panose="020B0604020202020204" pitchFamily="34" charset="0"/>
              <a:buChar char="–"/>
              <a:defRPr/>
            </a:pPr>
            <a:r>
              <a:rPr lang="en-US" sz="3600" dirty="0">
                <a:latin typeface="Times New Roman" panose="02020603050405020304" pitchFamily="18" charset="0"/>
                <a:cs typeface="Times New Roman" panose="02020603050405020304" pitchFamily="18" charset="0"/>
              </a:rPr>
              <a:t>Shared with whole team</a:t>
            </a:r>
          </a:p>
          <a:p>
            <a:pPr marL="914400" lvl="1" indent="-514350">
              <a:buFont typeface="Arial" panose="020B0604020202020204" pitchFamily="34" charset="0"/>
              <a:buChar char="–"/>
              <a:defRPr/>
            </a:pPr>
            <a:r>
              <a:rPr lang="en-US" sz="3600" dirty="0">
                <a:latin typeface="Times New Roman" panose="02020603050405020304" pitchFamily="18" charset="0"/>
                <a:cs typeface="Times New Roman" panose="02020603050405020304" pitchFamily="18" charset="0"/>
              </a:rPr>
              <a:t>Reviewed frequently</a:t>
            </a:r>
          </a:p>
        </p:txBody>
      </p:sp>
      <p:sp>
        <p:nvSpPr>
          <p:cNvPr id="3" name="Text Placeholder 2"/>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8613" y="2100264"/>
            <a:ext cx="11301412" cy="842961"/>
          </a:xfrm>
        </p:spPr>
        <p:txBody>
          <a:bodyPr/>
          <a:lstStyle/>
          <a:p>
            <a:pPr>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Illustrates the beginning and completion dates for sub-tasks within a project</a:t>
            </a:r>
          </a:p>
        </p:txBody>
      </p:sp>
      <p:sp>
        <p:nvSpPr>
          <p:cNvPr id="3" name="Text Placeholder 2"/>
          <p:cNvSpPr>
            <a:spLocks noGrp="1"/>
          </p:cNvSpPr>
          <p:nvPr>
            <p:ph type="body" idx="13"/>
          </p:nvPr>
        </p:nvSpPr>
        <p:spPr>
          <a:xfrm>
            <a:off x="917548" y="925891"/>
            <a:ext cx="7999412"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rPr>
              <a:t>GANTT Chart</a:t>
            </a:r>
            <a:endParaRPr lang="ar-EG"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a:p>
            <a:pPr algn="ctr">
              <a:defRPr/>
            </a:pPr>
            <a:r>
              <a:rPr lang="en-US" sz="2800" dirty="0">
                <a:solidFill>
                  <a:srgbClr val="FF0000"/>
                </a:solidFill>
                <a:effectLst>
                  <a:outerShdw blurRad="38100" dist="38100" dir="2700000" algn="tl">
                    <a:srgbClr val="000000">
                      <a:alpha val="43137"/>
                    </a:srgbClr>
                  </a:outerShdw>
                </a:effectLst>
                <a:latin typeface="Google Sans"/>
                <a:cs typeface="+mj-cs"/>
              </a:rPr>
              <a:t>A </a:t>
            </a:r>
            <a:r>
              <a:rPr lang="en-US" sz="2800" i="0" dirty="0">
                <a:solidFill>
                  <a:srgbClr val="FF0000"/>
                </a:solidFill>
                <a:effectLst>
                  <a:outerShdw blurRad="38100" dist="38100" dir="2700000" algn="tl">
                    <a:srgbClr val="000000">
                      <a:alpha val="43137"/>
                    </a:srgbClr>
                  </a:outerShdw>
                </a:effectLst>
                <a:latin typeface="Google Sans"/>
                <a:cs typeface="+mj-cs"/>
              </a:rPr>
              <a:t>type of bar chart that illustrates a project schedule</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p:txBody>
      </p:sp>
      <p:pic>
        <p:nvPicPr>
          <p:cNvPr id="6" name="Picture 5"/>
          <p:cNvPicPr>
            <a:picLocks noChangeAspect="1"/>
          </p:cNvPicPr>
          <p:nvPr/>
        </p:nvPicPr>
        <p:blipFill>
          <a:blip r:embed="rId3"/>
          <a:stretch>
            <a:fillRect/>
          </a:stretch>
        </p:blipFill>
        <p:spPr>
          <a:xfrm>
            <a:off x="1816894" y="2551194"/>
            <a:ext cx="8558212" cy="4135356"/>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412" y="2373312"/>
            <a:ext cx="11687175" cy="1055688"/>
          </a:xfrm>
        </p:spPr>
        <p:txBody>
          <a:bodyPr/>
          <a:lstStyle/>
          <a:p>
            <a:pPr>
              <a:buFont typeface="Arial" panose="020B0604020202020204" pitchFamily="34" charset="0"/>
              <a:buChar char="•"/>
              <a:defRPr/>
            </a:pPr>
            <a:r>
              <a:rPr lang="en-US" dirty="0">
                <a:latin typeface="Times New Roman" panose="02020603050405020304" pitchFamily="18" charset="0"/>
                <a:cs typeface="Times New Roman" panose="02020603050405020304" pitchFamily="18" charset="0"/>
              </a:rPr>
              <a:t>Project Evaluation and Review (PERT) shows the sequence of tasks in a project or problem-solving process</a:t>
            </a:r>
          </a:p>
        </p:txBody>
      </p:sp>
      <p:sp>
        <p:nvSpPr>
          <p:cNvPr id="3" name="Text Placeholder 2"/>
          <p:cNvSpPr>
            <a:spLocks noGrp="1"/>
          </p:cNvSpPr>
          <p:nvPr>
            <p:ph type="body" idx="13"/>
          </p:nvPr>
        </p:nvSpPr>
        <p:spPr>
          <a:xfrm>
            <a:off x="108488" y="1080874"/>
            <a:ext cx="9624448"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PERT Chart</a:t>
            </a:r>
          </a:p>
          <a:p>
            <a:pPr algn="ctr">
              <a:defRPr/>
            </a:pPr>
            <a:r>
              <a:rPr lang="en-US" sz="2800" b="0" i="0" dirty="0">
                <a:solidFill>
                  <a:srgbClr val="FF0000"/>
                </a:solidFill>
                <a:effectLst/>
                <a:latin typeface="Times New Roman" panose="02020603050405020304" pitchFamily="18" charset="0"/>
                <a:cs typeface="Times New Roman" panose="02020603050405020304" pitchFamily="18" charset="0"/>
              </a:rPr>
              <a:t>a tool used to schedule, organize, and map out tasks within a project</a:t>
            </a:r>
            <a:r>
              <a:rPr lang="en-US" sz="2800" b="0" i="0" dirty="0">
                <a:solidFill>
                  <a:srgbClr val="FF0000"/>
                </a:solidFill>
                <a:effectLst/>
                <a:highlight>
                  <a:srgbClr val="FFFFFF"/>
                </a:highlight>
                <a:latin typeface="Times New Roman" panose="02020603050405020304" pitchFamily="18" charset="0"/>
                <a:cs typeface="Times New Roman" panose="02020603050405020304" pitchFamily="18" charset="0"/>
              </a:rPr>
              <a:t>.</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423862" y="3317877"/>
            <a:ext cx="11001375" cy="3286125"/>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0063" y="2100264"/>
            <a:ext cx="9852025" cy="4224337"/>
          </a:xfrm>
        </p:spPr>
        <p:txBody>
          <a:bodyPr/>
          <a:lstStyle/>
          <a:p>
            <a:pPr marL="0" indent="0">
              <a:buNone/>
              <a:defRPr/>
            </a:pPr>
            <a:r>
              <a:rPr lang="en-US" sz="3600" dirty="0">
                <a:latin typeface="Times New Roman" panose="02020603050405020304" pitchFamily="18" charset="0"/>
                <a:cs typeface="Times New Roman" panose="02020603050405020304" pitchFamily="18" charset="0"/>
              </a:rPr>
              <a:t>6.Implement the action plan.</a:t>
            </a:r>
          </a:p>
          <a:p>
            <a:pPr marL="765810" lvl="1" indent="0">
              <a:buNone/>
              <a:defRPr/>
            </a:pPr>
            <a:r>
              <a:rPr lang="en-US" sz="3600" dirty="0">
                <a:latin typeface="Times New Roman" panose="02020603050405020304" pitchFamily="18" charset="0"/>
                <a:cs typeface="Times New Roman" panose="02020603050405020304" pitchFamily="18" charset="0"/>
              </a:rPr>
              <a:t>Includes five Ws and one H:</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Who</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What</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Where</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When</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Why</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How</a:t>
            </a:r>
          </a:p>
        </p:txBody>
      </p:sp>
      <p:sp>
        <p:nvSpPr>
          <p:cNvPr id="3" name="Text Placeholder 2"/>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81025" y="2500314"/>
            <a:ext cx="8370888" cy="4224337"/>
          </a:xfrm>
        </p:spPr>
        <p:txBody>
          <a:bodyPr/>
          <a:lstStyle/>
          <a:p>
            <a:pPr marL="514350" indent="-514350">
              <a:lnSpc>
                <a:spcPct val="150000"/>
              </a:lnSpc>
              <a:buFont typeface="+mj-lt"/>
              <a:buAutoNum type="arabicPeriod" startAt="7"/>
              <a:defRPr/>
            </a:pPr>
            <a:r>
              <a:rPr lang="en-US" sz="3600" dirty="0">
                <a:latin typeface="Times New Roman" panose="02020603050405020304" pitchFamily="18" charset="0"/>
                <a:cs typeface="Times New Roman" panose="02020603050405020304" pitchFamily="18" charset="0"/>
              </a:rPr>
              <a:t>Check the results.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Force-field analysis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 Evaluation grid</a:t>
            </a:r>
          </a:p>
        </p:txBody>
      </p:sp>
      <p:sp>
        <p:nvSpPr>
          <p:cNvPr id="3" name="Text Placeholder 2"/>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86" y="2200276"/>
            <a:ext cx="11544301" cy="4224337"/>
          </a:xfrm>
        </p:spPr>
        <p:txBody>
          <a:bodyPr/>
          <a:lstStyle/>
          <a:p>
            <a:pPr algn="just">
              <a:spcBef>
                <a:spcPts val="600"/>
              </a:spcBef>
              <a:buFont typeface="Arial" panose="020B0604020202020204" pitchFamily="34" charset="0"/>
              <a:buChar char="•"/>
              <a:defRPr/>
            </a:pPr>
            <a:r>
              <a:rPr lang="en-US" b="0" i="0" dirty="0">
                <a:solidFill>
                  <a:srgbClr val="444444"/>
                </a:solidFill>
                <a:effectLst/>
                <a:latin typeface="Times New Roman" panose="02020603050405020304" pitchFamily="18" charset="0"/>
                <a:cs typeface="Times New Roman" panose="02020603050405020304" pitchFamily="18" charset="0"/>
              </a:rPr>
              <a:t>In statistics, </a:t>
            </a:r>
            <a:r>
              <a:rPr lang="en-US" b="1" i="0" dirty="0">
                <a:solidFill>
                  <a:srgbClr val="444444"/>
                </a:solidFill>
                <a:effectLst/>
                <a:latin typeface="Times New Roman" panose="02020603050405020304" pitchFamily="18" charset="0"/>
                <a:cs typeface="Times New Roman" panose="02020603050405020304" pitchFamily="18" charset="0"/>
              </a:rPr>
              <a:t>Control charts</a:t>
            </a:r>
            <a:r>
              <a:rPr lang="en-US" b="0" i="0" dirty="0">
                <a:solidFill>
                  <a:srgbClr val="444444"/>
                </a:solidFill>
                <a:effectLst/>
                <a:latin typeface="Times New Roman" panose="02020603050405020304" pitchFamily="18" charset="0"/>
                <a:cs typeface="Times New Roman" panose="02020603050405020304" pitchFamily="18" charset="0"/>
              </a:rPr>
              <a:t> are the tools in control processes to determine whether a manufacturing process or a business process is in a controlled statistical state. This chart is a graph which is used to study process changes over time. These charts are also known as Shewhart charts or process-behavior charts. The data is plotted in a timely order</a:t>
            </a:r>
            <a:endParaRPr lang="en-US"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3"/>
          </p:nvPr>
        </p:nvSpPr>
        <p:spPr>
          <a:xfrm>
            <a:off x="1692275" y="941389"/>
            <a:ext cx="6635750" cy="1055687"/>
          </a:xfrm>
        </p:spPr>
        <p:txBody>
          <a:bodyPr/>
          <a:lstStyle/>
          <a:p>
            <a:pPr algn="ctr">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Quality-Control Charting</a:t>
            </a:r>
          </a:p>
        </p:txBody>
      </p:sp>
      <p:pic>
        <p:nvPicPr>
          <p:cNvPr id="4" name="Picture 3"/>
          <p:cNvPicPr>
            <a:picLocks noChangeAspect="1"/>
          </p:cNvPicPr>
          <p:nvPr/>
        </p:nvPicPr>
        <p:blipFill>
          <a:blip r:embed="rId3"/>
          <a:stretch>
            <a:fillRect/>
          </a:stretch>
        </p:blipFill>
        <p:spPr>
          <a:xfrm>
            <a:off x="3328987" y="4214812"/>
            <a:ext cx="5286376" cy="2643188"/>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A48F2AA-39AF-469D-8C1A-17F72D47D1A0}"/>
</file>

<file path=customXml/itemProps2.xml><?xml version="1.0" encoding="utf-8"?>
<ds:datastoreItem xmlns:ds="http://schemas.openxmlformats.org/officeDocument/2006/customXml" ds:itemID="{40E00BB5-D1C4-4EE6-961B-42391F4E232F}"/>
</file>

<file path=customXml/itemProps3.xml><?xml version="1.0" encoding="utf-8"?>
<ds:datastoreItem xmlns:ds="http://schemas.openxmlformats.org/officeDocument/2006/customXml" ds:itemID="{47C1FCA1-EEA7-48AE-AD3A-7BC798F6BCC8}"/>
</file>

<file path=docProps/app.xml><?xml version="1.0" encoding="utf-8"?>
<Properties xmlns="http://schemas.openxmlformats.org/officeDocument/2006/extended-properties" xmlns:vt="http://schemas.openxmlformats.org/officeDocument/2006/docPropsVTypes">
  <TotalTime>34</TotalTime>
  <Words>3120</Words>
  <Application>Microsoft Office PowerPoint</Application>
  <PresentationFormat>Widescreen</PresentationFormat>
  <Paragraphs>336</Paragraphs>
  <Slides>43</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MS PGothic</vt:lpstr>
      <vt:lpstr>Arial</vt:lpstr>
      <vt:lpstr>Calibri</vt:lpstr>
      <vt:lpstr>Calibri Light</vt:lpstr>
      <vt:lpstr>Google Sans</vt:lpstr>
      <vt:lpstr>Times New Roman</vt:lpstr>
      <vt:lpstr>Wingdings</vt:lpstr>
      <vt:lpstr>Office Theme</vt:lpstr>
      <vt:lpstr>PowerPoint Presentation</vt:lpstr>
      <vt:lpstr>PowerPoint Presentation</vt:lpstr>
      <vt:lpstr>Global Strategies</vt:lpstr>
      <vt:lpstr>Global Strategies</vt:lpstr>
      <vt:lpstr>Reasons to Globalize</vt:lpstr>
      <vt:lpstr>Reduce Costs</vt:lpstr>
      <vt:lpstr>Improve the Supply Chain</vt:lpstr>
      <vt:lpstr>Provide Better Goods  and Services</vt:lpstr>
      <vt:lpstr>Understand Markets</vt:lpstr>
      <vt:lpstr>Learn to Improve Operations</vt:lpstr>
      <vt:lpstr>Attract and Retain Global Talent</vt:lpstr>
      <vt:lpstr>Cultural and Ethical Issues</vt:lpstr>
      <vt:lpstr>Companies Want To Consider</vt:lpstr>
      <vt:lpstr>Match Product &amp; Parent</vt:lpstr>
      <vt:lpstr>Match Product &amp; Parent</vt:lpstr>
      <vt:lpstr>Match Product &amp; Country</vt:lpstr>
      <vt:lpstr>Match Product &amp; Country</vt:lpstr>
      <vt:lpstr>Developing Missions and Strategies</vt:lpstr>
      <vt:lpstr>Mission</vt:lpstr>
      <vt:lpstr>Merck</vt:lpstr>
      <vt:lpstr>PowerPoint Presentation</vt:lpstr>
      <vt:lpstr>Factors Affecting Mission</vt:lpstr>
      <vt:lpstr>Sample Missions</vt:lpstr>
      <vt:lpstr>Sample Missions</vt:lpstr>
      <vt:lpstr>Sample Missions</vt:lpstr>
      <vt:lpstr>Sample Missions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34</cp:revision>
  <dcterms:created xsi:type="dcterms:W3CDTF">2023-04-29T09:08:00Z</dcterms:created>
  <dcterms:modified xsi:type="dcterms:W3CDTF">2025-12-06T13:52:48Z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7DA596B94A4D496EAA17E1D234FAEA9C_12</vt:lpwstr>
  </property>
  <property fmtid="{D5CDD505-2E9C-101B-9397-08002B2CF9AE}" pid="3" name="KSOProductBuildVer">
    <vt:lpwstr>1033-12.2.0.21931</vt:lpwstr>
  </property>
  <property fmtid="{D5CDD505-2E9C-101B-9397-08002B2CF9AE}" pid="4" name="ContentTypeId">
    <vt:lpwstr>0x0101006A254F5D6A14094B8840E79896A2F150</vt:lpwstr>
  </property>
</Properties>
</file>