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547" r:id="rId2"/>
    <p:sldId id="550" r:id="rId3"/>
    <p:sldId id="636" r:id="rId4"/>
    <p:sldId id="593" r:id="rId5"/>
    <p:sldId id="594" r:id="rId6"/>
    <p:sldId id="595" r:id="rId7"/>
    <p:sldId id="596" r:id="rId8"/>
    <p:sldId id="597" r:id="rId9"/>
    <p:sldId id="598" r:id="rId10"/>
    <p:sldId id="599" r:id="rId11"/>
    <p:sldId id="600" r:id="rId12"/>
    <p:sldId id="601" r:id="rId13"/>
    <p:sldId id="602" r:id="rId14"/>
    <p:sldId id="603" r:id="rId15"/>
    <p:sldId id="604" r:id="rId16"/>
    <p:sldId id="605" r:id="rId17"/>
    <p:sldId id="606" r:id="rId18"/>
    <p:sldId id="608" r:id="rId19"/>
    <p:sldId id="610" r:id="rId20"/>
    <p:sldId id="611" r:id="rId21"/>
    <p:sldId id="612" r:id="rId22"/>
    <p:sldId id="613" r:id="rId23"/>
    <p:sldId id="614" r:id="rId24"/>
    <p:sldId id="616" r:id="rId25"/>
    <p:sldId id="617" r:id="rId26"/>
    <p:sldId id="615" r:id="rId27"/>
    <p:sldId id="619" r:id="rId28"/>
    <p:sldId id="620" r:id="rId29"/>
    <p:sldId id="621" r:id="rId30"/>
    <p:sldId id="622" r:id="rId31"/>
    <p:sldId id="623" r:id="rId32"/>
    <p:sldId id="624" r:id="rId33"/>
    <p:sldId id="627" r:id="rId34"/>
    <p:sldId id="629" r:id="rId35"/>
    <p:sldId id="626" r:id="rId36"/>
    <p:sldId id="628" r:id="rId37"/>
    <p:sldId id="630" r:id="rId38"/>
    <p:sldId id="631" r:id="rId39"/>
    <p:sldId id="632" r:id="rId40"/>
    <p:sldId id="633" r:id="rId41"/>
    <p:sldId id="634" r:id="rId42"/>
    <p:sldId id="635" r:id="rId43"/>
    <p:sldId id="50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P" initials="H" lastIdx="1" clrIdx="0">
    <p:extLst>
      <p:ext uri="{19B8F6BF-5375-455C-9EA6-DF929625EA0E}">
        <p15:presenceInfo xmlns:p15="http://schemas.microsoft.com/office/powerpoint/2012/main" userId="H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27A1C"/>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754" autoAdjust="0"/>
    <p:restoredTop sz="93447" autoAdjust="0"/>
  </p:normalViewPr>
  <p:slideViewPr>
    <p:cSldViewPr snapToGrid="0">
      <p:cViewPr varScale="1">
        <p:scale>
          <a:sx n="59" d="100"/>
          <a:sy n="59" d="100"/>
        </p:scale>
        <p:origin x="628" y="52"/>
      </p:cViewPr>
      <p:guideLst>
        <p:guide orient="horz" pos="2160"/>
        <p:guide pos="3840"/>
      </p:guideLst>
    </p:cSldViewPr>
  </p:slideViewPr>
  <p:notesTextViewPr>
    <p:cViewPr>
      <p:scale>
        <a:sx n="1" d="1"/>
        <a:sy n="1" d="1"/>
      </p:scale>
      <p:origin x="0" y="0"/>
    </p:cViewPr>
  </p:notesTextViewPr>
  <p:sorterViewPr>
    <p:cViewPr>
      <p:scale>
        <a:sx n="100" d="100"/>
        <a:sy n="100" d="100"/>
      </p:scale>
      <p:origin x="0" y="-1688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x-non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8E9169-B9F9-E84E-A47E-31FD81A966C9}" type="datetimeFigureOut">
              <a:rPr lang="x-none" smtClean="0"/>
              <a:t>3/30/2023</a:t>
            </a:fld>
            <a:endParaRPr lang="x-non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x-non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x-non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D8E4BA-4009-0F42-BF9E-E2B500AD436C}" type="slidenum">
              <a:rPr lang="x-none" smtClean="0"/>
              <a:t>‹#›</a:t>
            </a:fld>
            <a:endParaRPr lang="x-none"/>
          </a:p>
        </p:txBody>
      </p:sp>
    </p:spTree>
    <p:extLst>
      <p:ext uri="{BB962C8B-B14F-4D97-AF65-F5344CB8AC3E}">
        <p14:creationId xmlns:p14="http://schemas.microsoft.com/office/powerpoint/2010/main" val="3860208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1</a:t>
            </a:fld>
            <a:endParaRPr lang="x-none"/>
          </a:p>
        </p:txBody>
      </p:sp>
    </p:spTree>
    <p:extLst>
      <p:ext uri="{BB962C8B-B14F-4D97-AF65-F5344CB8AC3E}">
        <p14:creationId xmlns:p14="http://schemas.microsoft.com/office/powerpoint/2010/main" val="2166153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78380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LEARNING OBJECTIVES</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After studying this chapter, you will be able to: </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Describe the three-step writing process and explain why it will help you create better messages in less time</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Explain what it means to analyze the situation when planning a message</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Describe the techniques for gathering information for simple messages and identify three attributes of quality information</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Compare the four major classes of media and list the factors to consider when choosing the most appropriate medium for a message</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Explain why good organization is important to both you and your audience and explain how to organize any business message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21348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LEARNING OBJECTIVES</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After studying this chapter, you will be able to: </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Describe the three-step writing process and explain why it will help you create better messages in less time</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Explain what it means to analyze the situation when planning a message</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Describe the techniques for gathering information for simple messages and identify three attributes of quality information</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Compare the four major classes of media and list the factors to consider when choosing the most appropriate medium for a message</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Explain why good organization is important to both you and your audience and explain how to organize any business message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11441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Finding and landing the ideal job opportunity can be a complex process, with lots of stress and frustration along the way. The good news is that it is all about communication, so the skills you’re developing in this course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will give you a competitive advantage</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This section offers a general job-search strategy with advice that applies to just about any career path you might want to pursue.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160077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As you craft your personal strategy, keep these two points in mind:</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Get organized.</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Your job search could last many months and involve multiple contacts with dozens of companies. You need to keep all the details straight to make sure you don’t miss opportunities or make mistakes such as losing someone’s e-mail address or forgetting an appointment.</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Start now and stick to it.</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Even if you are a year or more away from graduation, now is not too early to get started with some of the essential research and planning tasks. If you want until the last minute, you will miss opportunities and you won’t be as prepared as the candidates you’ll be competing against.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90863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81215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52621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Times New Roman" pitchFamily="18" charset="0"/>
                <a:ea typeface="+mn-ea"/>
                <a:cs typeface="+mn-cs"/>
              </a:rPr>
              <a:t>If all you want to do is get a job, you will struggle to focus your job search efforts and to present yourself as a compelling candidate. If you do get a job, chances are you’ll wind up with something you don’t like and will have to start the process all over again before long.</a:t>
            </a:r>
          </a:p>
          <a:p>
            <a:r>
              <a:rPr lang="en-US" sz="1200" kern="1200" dirty="0">
                <a:solidFill>
                  <a:schemeClr val="tx1"/>
                </a:solidFill>
                <a:latin typeface="Times New Roman" pitchFamily="18" charset="0"/>
                <a:ea typeface="+mn-ea"/>
                <a:cs typeface="+mn-cs"/>
              </a:rPr>
              <a:t>Take the time you have now to explore the possibilities, to find your passion, and identify appealing career paths. </a:t>
            </a:r>
          </a:p>
          <a:p>
            <a:r>
              <a:rPr lang="en-US" dirty="0"/>
              <a:t>Writing  “the story of you” is a valuable planning exercise that can help you think about where you want to go and how to present yourself to target employers. Begin by writing </a:t>
            </a:r>
            <a:r>
              <a:rPr lang="en-US" sz="1200" kern="1200" dirty="0">
                <a:solidFill>
                  <a:schemeClr val="tx1"/>
                </a:solidFill>
                <a:latin typeface="Times New Roman" pitchFamily="18" charset="0"/>
                <a:ea typeface="+mn-ea"/>
                <a:cs typeface="+mn-cs"/>
              </a:rPr>
              <a:t>the things you are passionate about, the skills you possess, your ability to help an organization reach its goals, the path you’ve been on so far, and the path you want to follow in the future. Think in terms of an image or a theme you’d like to project. Are you academically gifted? An effective leader? A creative problem solver? A technical wizard? </a:t>
            </a:r>
            <a:endParaRPr lang="en-US"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857610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If all you want to do is get a job, you will struggle to focus your job search efforts and to present yourself as a compelling candidate. If you do get a job, chances are you’ll wind up with something you don’t like and will have to start the process all over again before long.</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Take the time you have now to explore the possibilities, to find your passion, and identify appealing career paths.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Writing  “the story of you” is a valuable planning exercise that can help you think about where you want to go and how to present yourself to target employers. Begin by writing the things you are passionate about, the skills you possess, your ability to help an organization reach its goals, the path you’ve been on so far, and the path you want to follow in the future. Think in terms of an image or a theme you’d like to project. Are you academically gifted? An effective leader? A creative problem solver? A technical wizard?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73092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706035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975767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Look at the hiring equation from an employer’s perspective. To begin with, recognize that companies take risks with every hiring decision—the risk that the person hired may not meet expectations and the risk that they could let a better candidate slip through their fingers. Many companies judge the success of their recruiting efforts by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quality of hire</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a measure of how closely new employees meet the company’s needs.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What steps can you take to present yourself as the low-risk, high-reward choice, as someone who can make a meaningful contribution to the organization?</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Of course, your perceived ability to perform the job is an essential part of your potential quality as a new hire. However, hiring managers consider more than just your ability to handle the job. They want to know if you’ll be reliable and motivated; that is, if you’re somebody who “gets it” when it comes to being a professional in today’s workplace.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348863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545558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690847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937202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Learning more about professions, industries, and individual companies is easy to do with the library and online resources available to you. Don’t limit your research to easily available sources, however. Companies are likely to be impressed by creative research, such as interviewing their customers to learn more about how the firm does business.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Table 13.1 in the textbook lists some of the many websites where you can learn more about companies and find job openings. Start with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The Riley Guide</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which offers advice for online job searches as well as links to hundreds of specialized websites that post openings in specific industries and professions. In addition, thousands of bloggers and podcasters offer news and commentary on the business world. To learn more about contemporary business topics, peruse some periodicals and newspapers with significant business sections.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224459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Learning more about professions, industries, and individual companies is easy to do with the library and online resources available to you. Don’t limit your research to easily available sources, however. Companies are likely to be impressed by creative research, such as interviewing their customers to learn more about how the firm does business.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Table 13.1 in the textbook lists some of the many websites where you can learn more about companies and find job openings. Start with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The Riley Guide</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which offers advice for online job searches as well as links to hundreds of specialized websites that post openings in specific industries and professions. In addition, thousands of bloggers and podcasters offer news and commentary on the business world. To learn more about contemporary business topics, peruse some periodicals and newspapers with significant business sections.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667383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Learning more about professions, industries, and individual companies is easy to do with the library and online resources available to you. Don’t limit your research to easily available sources, however. </a:t>
            </a:r>
            <a:r>
              <a:rPr kumimoji="0" lang="en-US" sz="1200" b="1" i="0" u="sng" strike="noStrike" kern="1200" cap="none" spc="0" normalizeH="0" baseline="0" noProof="0" dirty="0">
                <a:ln>
                  <a:noFill/>
                </a:ln>
                <a:solidFill>
                  <a:srgbClr val="000000"/>
                </a:solidFill>
                <a:effectLst/>
                <a:uLnTx/>
                <a:uFillTx/>
                <a:latin typeface="Times New Roman" pitchFamily="18" charset="0"/>
                <a:ea typeface="+mn-ea"/>
                <a:cs typeface="+mn-cs"/>
              </a:rPr>
              <a:t>Companies are likely to be impressed by creative research, such as interviewing their customers to learn more about how the firm does business</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Table 13.1 in the textbook lists some of the many websites where you can learn more about companies and find job openings. Start with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The Riley Guide</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which offers advice for online job searches as well as links to hundreds of specialized websites that post openings in specific industries and professions. In addition, thousands of bloggers and podcasters offer news and commentary on the business world. To learn more about contemporary business topics, peruse some periodicals and newspapers with significant business sections.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488163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Customizing your résumé to each job opening is an important step in showing employers that your skills, attributes, and experience are relevant to an employer’s business challenges. From your initial contact all the way through the interviewing process, you will have opportunities to impress recruiters by explaining how your general potential translates to the specific needs of the position.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895078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69046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858039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When it comes to finding the right opportunities for you, the easiest ways are not always the most productive ways. The major job boards such as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Monster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and classified services such as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Craigslist</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might have thousands of openings—but thousands of job seekers are looking at and applying for these same openings.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Moreover, posting job openings on these sites is often a company’s last resort, after it has exhausted other possibilities.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Instead of searching through the same job openings as everyone else, take the initiative and find opportunities. </a:t>
            </a:r>
            <a:r>
              <a:rPr kumimoji="0" lang="en-US" sz="1200" b="1" i="0" u="sng" strike="noStrike" kern="1200" cap="none" spc="0" normalizeH="0" baseline="0" noProof="0" dirty="0">
                <a:ln>
                  <a:noFill/>
                </a:ln>
                <a:solidFill>
                  <a:srgbClr val="000000"/>
                </a:solidFill>
                <a:effectLst/>
                <a:uLnTx/>
                <a:uFillTx/>
                <a:latin typeface="Times New Roman" pitchFamily="18" charset="0"/>
                <a:ea typeface="+mn-ea"/>
                <a:cs typeface="+mn-cs"/>
              </a:rPr>
              <a:t>Identify the companies you want to work for and focus your efforts on them</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Contact their human resources departments (or individual managers if possible), describe what you can offer the company, and ask to be considered if any opportunities come up. Your message might appear right when a company is busy looking for someone but hasn’t yet advertised the opening to the outside world.</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417601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Times New Roman" pitchFamily="18" charset="0"/>
                <a:ea typeface="+mn-ea"/>
                <a:cs typeface="+mn-cs"/>
              </a:rPr>
              <a:t>Networking is the process of making informal connections with mutually beneficial business contacts. Networking takes place wherever and whenever people talk: at industry functions, at social gatherings, at alumni reunions—and all over the Internet.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Times New Roman" pitchFamily="18" charset="0"/>
                <a:ea typeface="+mn-ea"/>
                <a:cs typeface="+mn-cs"/>
              </a:rPr>
              <a:t>Start building your network now. Your classmates could end up being valuable contacts. Then branch out by identifying people with similar interests in your target professions, industries, and companies. Read news sites, blogs, and other online sources. Follow industry leaders on Twitter. Connect with people on LinkedIn and Facebook, particularly in groups dedicated to particular career interests. Participate in student business organizations. Visit trade shows to learn about various industries and rub shoulders with people who work in those industries. Don’t overlook volunteering; you not only meet people but also show your ability to solve problems, manage projects, and lead people.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73589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Times New Roman" pitchFamily="18" charset="0"/>
                <a:ea typeface="+mn-ea"/>
                <a:cs typeface="+mn-cs"/>
              </a:rPr>
              <a:t>Networking is the process of making informal connections with mutually beneficial business contacts. Networking takes place wherever and whenever people talk: at industry functions, at social gatherings, at alumni reunions—and all over the Internet.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Times New Roman" pitchFamily="18" charset="0"/>
                <a:ea typeface="+mn-ea"/>
                <a:cs typeface="+mn-cs"/>
              </a:rPr>
              <a:t>Start building your network now.</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Times New Roman" pitchFamily="18" charset="0"/>
                <a:ea typeface="+mn-ea"/>
                <a:cs typeface="+mn-cs"/>
              </a:rPr>
              <a:t> Your classmates could end up being valuable contacts.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Times New Roman" pitchFamily="18" charset="0"/>
                <a:ea typeface="+mn-ea"/>
                <a:cs typeface="+mn-cs"/>
              </a:rPr>
              <a:t>Then branch out by identifying people with similar interests in your target professions, industries, and companies.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Times New Roman" pitchFamily="18" charset="0"/>
                <a:ea typeface="+mn-ea"/>
                <a:cs typeface="+mn-cs"/>
              </a:rPr>
              <a:t>Read news sites, blogs, and other online sources. Follow industry leaders on Twitter.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Times New Roman" pitchFamily="18" charset="0"/>
                <a:ea typeface="+mn-ea"/>
                <a:cs typeface="+mn-cs"/>
              </a:rPr>
              <a:t>Connect with people on LinkedIn and Facebook, particularly in groups dedicated to career interests. Participate in student business organizations.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Times New Roman" pitchFamily="18" charset="0"/>
                <a:ea typeface="+mn-ea"/>
                <a:cs typeface="+mn-cs"/>
              </a:rPr>
              <a:t>Visit trade shows to learn about various industries and rub shoulders with people who work in those industries. Don’t overlook volunteering; you not only meet people but also show your ability to solve problems, manage projects, and lead people.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192120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Times New Roman" pitchFamily="18" charset="0"/>
                <a:ea typeface="+mn-ea"/>
                <a:cs typeface="+mn-cs"/>
              </a:rPr>
              <a:t>Networking is the process of making informal connections with mutually beneficial business contacts. Networking takes place wherever and whenever people talk: at industry functions, at social gatherings, at alumni reunions—and all over the Internet.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Times New Roman" pitchFamily="18" charset="0"/>
                <a:ea typeface="+mn-ea"/>
                <a:cs typeface="+mn-cs"/>
              </a:rPr>
              <a:t>Start building your network now. Your classmates could end up being valuable contacts. Then branch out by identifying people with similar interests in your target professions, industries, and companies. Read news sites, blogs, and other online sources. Follow industry leaders on Twitter. Connect with people on LinkedIn and Facebook, particularly in groups dedicated to particular career interests. Participate in student business organizations. Visit trade shows to learn about various industries and rub shoulders with people who work in those industries. Don’t overlook volunteering; you not only meet people but also show your ability to solve problems, manage projects, and lead people.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125440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Remember that networking is about people helping each other, not just about other people helping you. Pay close attention to networking protocol: </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Try to learn something about the people you want to connect with</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Don’t overwhelm others with too many messages or requests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Be succinct in all your communication efforts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Don’t give out other people’s names and contact information without their permission</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Never e-mail your résumé to complete strangers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Remember to say thank you every time someone helps you</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To become a valued network member, you need to be able to help others in some way. The more you network, the more valuable you become in your network—and the more valuable your network becomes to you.</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Finally, be aware that your online network reflects who you are in the eyes of potential employers, so exercise some judgment in making connections.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408854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Remember that networking is about people helping each other, not just about other people helping you. Pay close attention to networking protocol: </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Try to learn something about the people you want to connect with</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Don’t overwhelm others with too many messages or requests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Be succinct in all your communication efforts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Don’t give out other people’s names and contact information without their permission</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Never e-mail your résumé to complete strangers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Remember to say thank you every time someone helps you</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To become a valued network member, you need to be able to help others in some way. The more you network, the more valuable you become in your network—and the more valuable your network becomes to you.</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Finally, be aware that your online network reflects who you are in the eyes of potential employers, so exercise some judgment in making connections.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189433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Remember that networking is about people helping each other, not just about other people helping you. Pay close attention to networking protocol: </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Try to learn something about the people you want to connect with</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Don’t overwhelm others with too many messages or requests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Be succinct in all your communication efforts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Don’t give out other people’s names and contact information without their permission</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Never e-mail your résumé to complete strangers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Remember to say thank you every time someone helps you</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To become a valued network member, you need to be able to help others in some way. The more you network, the more valuable you become in your network—and the more valuable your network becomes to you.</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Finally, be aware that your online network reflects who you are in the eyes of potential employers, so exercise some judgment in making connections.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224857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Remember that networking is about people helping each other, not just about other people helping you. Pay close attention to networking protocol: </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Try to learn something about the people you want to connect with</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Don’t overwhelm others with too many messages or requests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Be succinct in all your communication efforts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Don’t give out other people’s names and contact information without their permission</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Never e-mail your résumé to complete strangers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Remember to say thank you every time someone helps you</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To become a valued network member, you need to be able to help others in some way. The more you network, the more valuable you become in your network—and the more valuable your network becomes to you.</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Finally, be aware that your online network reflects who you are in the eyes of potential employers, so exercise some judgment in making connections.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121107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Your college’s career center probably offers a wide variety of services, including individual counseling, job fairs, on-campus interviews, and job listings. Counselors can give you advice on career planning and provide workshops in job search techniques, résumé preparation, job readiness training, interview techniques, self-marketing, and more. You can also find career planning advice online.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15341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Times New Roman" pitchFamily="18" charset="0"/>
                <a:ea typeface="+mn-ea"/>
                <a:cs typeface="+mn-cs"/>
              </a:rPr>
              <a:t>While you’re making all these positive moves to show employers you will be a quality hire, take care to avoid the simple blunders </a:t>
            </a:r>
            <a:r>
              <a:rPr lang="ar-EG" sz="1200" kern="1200" dirty="0">
                <a:solidFill>
                  <a:schemeClr val="tx1"/>
                </a:solidFill>
                <a:latin typeface="Times New Roman" pitchFamily="18" charset="0"/>
                <a:ea typeface="+mn-ea"/>
                <a:cs typeface="+mn-cs"/>
              </a:rPr>
              <a:t>الأخطاء البسيطة </a:t>
            </a:r>
            <a:r>
              <a:rPr lang="en-US" sz="1200" kern="1200" dirty="0">
                <a:solidFill>
                  <a:schemeClr val="tx1"/>
                </a:solidFill>
                <a:latin typeface="Times New Roman" pitchFamily="18" charset="0"/>
                <a:ea typeface="+mn-ea"/>
                <a:cs typeface="+mn-cs"/>
              </a:rPr>
              <a:t> that can torpedo a job search—not catching mistakes in your résumé, misspelling the name of a manager you’re writing to, showing up late for an interview, tweeting something unprofessional, failing to complete application forms correctly, asking for information that you can easily find yourself on a company’s website, or making any other error that could flag you as someone who is careless or disrespectful.</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247347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Although you will create many messages during your career search, your résumé will be most important document in this process. You will be able to use it directly in many instances, adapt it to a variety of uses such an e-portfolio or a social media résumé, and reuse pieces of it in social networking profiles and online application forms.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Writing a résumé is one of those projects that really benefits from multiple planning, writing, and completing sessions spread out over several days or weeks. You are trying to summarize a complex subject (yourself!) and present a compelling story to complete strangers in a brief document. Follow the three-step writing process (see Figure 13.1) and give yourself plenty of time.</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697304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79621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To distinguish yourself from all the other people looking for work, start with a well-written résumé. A résumé is just another specialized business message. Follow the three-step writing process, and it will be easier than you think:</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Planning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résumés</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First,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analyze the situation</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recognizing that the purpose of your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résumé is to get an interview, not to get a job. As you </a:t>
            </a:r>
            <a:r>
              <a:rPr kumimoji="0" lang="en-US" altLang="ja-JP" sz="1200" b="0" i="1"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gather information</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research target industries, learn about various jobs and what to expect, and learn about the hiring managers, if possible. In order to choose the best </a:t>
            </a:r>
            <a:r>
              <a:rPr kumimoji="0" lang="en-US" altLang="ja-JP" sz="1200" b="0" i="1"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medium</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start with a traditional, paper résumé, then develop scannable, plain text, HTML, and PDF versions, as needed. Choose a model of </a:t>
            </a:r>
            <a:r>
              <a:rPr kumimoji="0" lang="en-US" altLang="ja-JP" sz="1200" b="0" i="1"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organization</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that highlights your strengths and downplays your shortcomings; use the chronological approach, unless you have a good reason not to.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Writing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résumés</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Adapt to your audience</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by planning to catch a recruiter’s eye within seconds. In order to do so, translate your education and experience into attributes that employers value. Write clearly and succinctly as you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compose your </a:t>
            </a:r>
            <a:r>
              <a:rPr kumimoji="0" lang="en-US" altLang="ja-JP" sz="1200" b="0" i="1"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message</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by using language that is appropriate to the companies and industries you are targeting; moreover, use a professional tone.</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Completing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résumés</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After writing your first draft,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revise your r</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ésumé</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to make sure it is clear, concise, and correct. Next,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produce your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résumé</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giving it an attractive, professional appearance.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Proofread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final product for typos, spelling errors, and other mechanical problems. Finally,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distribute your r</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ésumé</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following the specific instructions of each employer or job-search website.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106352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résumé</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is a structured, written summary of a person’s education, employment background, and job qualifications. Before you begin writing a résumé, make sure you understand its true function—as an advertisement intended to stimulate an employer’s interest in meeting you and learning more about you. A successful résumé inspires a prospective employer to invite you to interview with the company.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As you conduct your research on various professions, industries, companies, and individual managers, you will have a better perspective on your target readers and their information needs.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Learn as much as you can about the individuals who may be reading your résumé. Many professionals and managers are bloggers, Twitter users, and LinkedIn members, for example, so you can learn more about them online even if you’ve never met them. Any bit of information can help you craft a more effective message.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578542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have not been keeping a log or journal of your accomplishments so far, you may need to do some research on yourself. Gather all the information you need to document your work and education history, including all the specific dates, duties, and accomplishments from any previous jobs you have held. Itemize your</a:t>
            </a:r>
            <a:endParaRPr lang="ar-EG" dirty="0"/>
          </a:p>
          <a:p>
            <a:r>
              <a:rPr lang="en-US" dirty="0"/>
              <a:t> </a:t>
            </a:r>
            <a:r>
              <a:rPr lang="en-US" b="1" dirty="0"/>
              <a:t>educational experience</a:t>
            </a:r>
            <a:r>
              <a:rPr lang="en-US" dirty="0"/>
              <a:t>, including degrees, skills certificates, academic awards, and scholarships. Also, gather any relevant information about </a:t>
            </a:r>
            <a:r>
              <a:rPr lang="en-US" b="1" dirty="0"/>
              <a:t>personal endeavors </a:t>
            </a:r>
            <a:r>
              <a:rPr lang="en-US" dirty="0"/>
              <a:t>such as offices held in nonprofit organizations or speeches given. You will save time by having all this material readily available before you begin composing your résumé.</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670124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You should expect to produce your résumé in several media and formats—</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printed traditional résumé,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printed scannable résumé,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electronic plain-text file,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MS Word file,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online résumé,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or PDF file.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Whatever the format may be, remember that effective résumé designs are simple, clean, and professional.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52187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Although you will see several ways to organization a résumé, most are some variation of chronological, functional, or a combination of the two. </a:t>
            </a:r>
            <a:r>
              <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rPr>
              <a:t>التسلسل الزمني أو الوظيفي أو مزيج من الاثنين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right choice depends on your background and your goals.</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In a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chronological résumé</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"Work Experience" section dominates and is placed in the most prominent slot. This approach is the most common way to organize a résumé. It has three advantages: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(1) employers are familiar with it,</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(2) it highlights growth and career progression, and</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(3) it highlights continuity and stability. This approach is especially appropriate if you have a strong employment history and are aiming for a job that builds on your career path.</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functional résumé</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emphasizes skills and accomplishments,</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identifying employers and academic experience in subordinate sections. This pattern stresses individual areas of competence, so it's useful for people who are just entering the job market, want to redirect their careers, or have little continuous career-related experience. T</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he functional approach also has three advantages: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without having to read through job descriptions, employers can see what you can do for them,</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(2) you can emphasize earlier job experience, and</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(3) you can de-emphasize any lack of career progress or lengthy unemployment.</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combination résumé</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includes the best of the chronological and functional approaches. Nevertheless, it is not commonly used for two reasons: it tends to be longer, and it can </a:t>
            </a:r>
            <a:r>
              <a:rPr kumimoji="0" lang="en-US" sz="1200" b="1" i="0" u="sng"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rPr>
              <a:t>be repetitious if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you have to list your accomplishments and skills in both the functional section and the chronological job descriptions.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362762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Although you will see several ways to organization a résumé, most are some variation of chronological, functional, or a combination of the two. </a:t>
            </a:r>
            <a:r>
              <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rPr>
              <a:t>التسلسل الزمني أو الوظيفي أو مزيج من الاثنين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right choice depends on your background and your goals.</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In a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chronological résumé</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"Work Experience" section dominates and is placed in the most prominent slot. This approach is the most common way to organize a résumé. It has three advantages: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(1) employers are familiar with it,</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(2) it highlights growth and career progression, and</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(3) it highlights continuity and stability. This approach is especially appropriate if you have a strong employment history and are aiming for a job that builds on your career path.</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functional résumé</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emphasizes skills and accomplishments,</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identifying employers and academic experience in subordinate sections. This pattern stresses individual areas of competence, so it's useful for people who are just entering the job market, want to redirect their careers, or have little continuous career-related experience. T</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he functional approach also has three advantages: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without having to read through job descriptions, employers can see what you can do for them,</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(2) you can emphasize earlier job experience, and</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(3) you can de-emphasize any lack of career progress or lengthy unemployment.</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combination résumé</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includes the best of the chronological and functional approaches. Nevertheless, it is not commonly used for two reasons: it tends to be longer, and it can </a:t>
            </a:r>
            <a:r>
              <a:rPr kumimoji="0" lang="en-US" sz="1200" b="1" i="0" u="sng"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rPr>
              <a:t>be repetitious if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you have to list your accomplishments and skills in both the functional section and the chronological job descriptions.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1419621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Although you will see several ways to organization a résumé, most are some variation of chronological, functional, or a combination of the two. </a:t>
            </a:r>
            <a:r>
              <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rPr>
              <a:t>التسلسل الزمني أو الوظيفي أو مزيج من الاثنين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right choice depends on your background and your goals.</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In a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chronological résumé</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"Work Experience" section dominates and is placed in the most prominent slot. This approach is the most common way to organize a résumé. It has three advantages: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(1) employers are familiar with it,</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(2) it highlights growth and career progression, and</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(3) it highlights continuity and stability. This approach is especially appropriate if you have a strong employment history and are aiming for a job that builds on your career path.</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functional résumé</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emphasizes skills and accomplishments,</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identifying employers and academic experience in subordinate sections. This pattern stresses individual areas of competence, so it's useful for people who are just entering the job market, want to redirect their careers, or have little continuous career-related experience. T</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he functional approach also has three advantages: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without having to read through job descriptions, employers can see what you can do for them,</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(2) you can emphasize earlier job experience, and</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(3) you can de-emphasize any lack of career progress or lengthy unemployment.</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combination résumé</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includes the best of the chronological and functional approaches. Nevertheless, it is not commonly used for two reasons: it tends to be longer, and it can </a:t>
            </a:r>
            <a:r>
              <a:rPr kumimoji="0" lang="en-US" sz="1200" b="1" i="0" u="sng"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rPr>
              <a:t>be repetitious if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you have to list your accomplishments and skills in both the functional section and the chronological job descriptions.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8561119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Although you will see several ways to organization a résumé, most are some variation of chronological, functional, or a combination of the two. </a:t>
            </a:r>
            <a:r>
              <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rPr>
              <a:t>التسلسل الزمني أو الوظيفي أو مزيج من الاثنين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right choice depends on your background and your goals.</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In a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chronological résumé</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"Work Experience" section dominates and is placed in the most prominent slot. This approach is the most common way to organize a résumé. It has three advantages: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(1) employers are familiar with it,</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(2) it highlights growth and career progression, and</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(3) it highlights continuity and stability. This approach is especially appropriate if you have a strong employment history and are aiming for a job that builds on your career path.</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functional résumé</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emphasizes skills and accomplishments,</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identifying employers and academic experience in subordinate sections. This pattern stresses individual areas of competence, so it's useful for people who are just entering the job market, want to redirect their careers, or have little continuous career-related experience. T</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he functional approach also has three advantages: </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without having to read through job descriptions, employers can see what you can do for them,</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(2) you can emphasize earlier job experience, and</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(3) you can de-emphasize any lack of career progress or lengthy unemployment.</a:t>
            </a: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ar-EG"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 </a:t>
            </a:r>
            <a:r>
              <a:rPr kumimoji="0" lang="en-US" sz="1200" b="0" i="1" u="none" strike="noStrike" kern="1200" cap="none" spc="0" normalizeH="0" baseline="0" noProof="0" dirty="0">
                <a:ln>
                  <a:noFill/>
                </a:ln>
                <a:solidFill>
                  <a:srgbClr val="000000"/>
                </a:solidFill>
                <a:effectLst/>
                <a:uLnTx/>
                <a:uFillTx/>
                <a:latin typeface="Times New Roman" pitchFamily="18" charset="0"/>
                <a:ea typeface="+mn-ea"/>
                <a:cs typeface="+mn-cs"/>
              </a:rPr>
              <a:t>combination résumé</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includes the best of the chronological and functional approaches. Nevertheless, it is not commonly used for two reasons: it tends to be longer, and it can </a:t>
            </a:r>
            <a:r>
              <a:rPr kumimoji="0" lang="en-US" sz="1200" b="1" i="0" u="sng"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rPr>
              <a:t>be repetitious if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you have to list your accomplishments and skills in both the functional section and the chronological job descriptions.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7149158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43</a:t>
            </a:fld>
            <a:endParaRPr lang="x-none"/>
          </a:p>
        </p:txBody>
      </p:sp>
    </p:spTree>
    <p:extLst>
      <p:ext uri="{BB962C8B-B14F-4D97-AF65-F5344CB8AC3E}">
        <p14:creationId xmlns:p14="http://schemas.microsoft.com/office/powerpoint/2010/main" val="2453833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3/30/2023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3/30/2023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7.png"/><Relationship Id="rId7"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7.png"/><Relationship Id="rId7"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7.png"/><Relationship Id="rId7"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0.emf"/><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10.emf"/><Relationship Id="rId4" Type="http://schemas.openxmlformats.org/officeDocument/2006/relationships/image" Target="../media/image9.emf"/></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10.emf"/><Relationship Id="rId4" Type="http://schemas.openxmlformats.org/officeDocument/2006/relationships/image" Target="../media/image9.emf"/></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7.png"/><Relationship Id="rId7" Type="http://schemas.openxmlformats.org/officeDocument/2006/relationships/image" Target="../media/image21.jpe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2.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10.emf"/><Relationship Id="rId4" Type="http://schemas.openxmlformats.org/officeDocument/2006/relationships/image" Target="../media/image9.emf"/></Relationships>
</file>

<file path=ppt/slides/_rels/slide2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7.png"/><Relationship Id="rId7" Type="http://schemas.openxmlformats.org/officeDocument/2006/relationships/image" Target="../media/image21.jpe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7.png"/><Relationship Id="rId7" Type="http://schemas.openxmlformats.org/officeDocument/2006/relationships/image" Target="../media/image21.jpe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3.jpe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4.tmp"/><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5.jpe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6.jpe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7.png"/><Relationship Id="rId7" Type="http://schemas.openxmlformats.org/officeDocument/2006/relationships/image" Target="../media/image27.jpe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9.jpe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40.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9.jpe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9.jpe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9.jpe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71964" y="-117903"/>
            <a:ext cx="12335929" cy="7093806"/>
          </a:xfrm>
          <a:prstGeom prst="rect">
            <a:avLst/>
          </a:prstGeom>
        </p:spPr>
      </p:pic>
      <p:sp>
        <p:nvSpPr>
          <p:cNvPr id="11" name="Rectangle 10"/>
          <p:cNvSpPr/>
          <p:nvPr/>
        </p:nvSpPr>
        <p:spPr>
          <a:xfrm rot="10800000">
            <a:off x="-71964" y="-68364"/>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Picture 3"/>
          <p:cNvPicPr>
            <a:picLocks noChangeAspect="1"/>
          </p:cNvPicPr>
          <p:nvPr/>
        </p:nvPicPr>
        <p:blipFill rotWithShape="1">
          <a:blip r:embed="rId4"/>
          <a:srcRect l="984" r="914" b="11911"/>
          <a:stretch/>
        </p:blipFill>
        <p:spPr>
          <a:xfrm rot="10800000" flipH="1">
            <a:off x="-36478" y="140183"/>
            <a:ext cx="12355484" cy="2722881"/>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51468" y="93866"/>
            <a:ext cx="1699476" cy="1524000"/>
          </a:xfrm>
          <a:prstGeom prst="rect">
            <a:avLst/>
          </a:prstGeom>
        </p:spPr>
      </p:pic>
      <p:pic>
        <p:nvPicPr>
          <p:cNvPr id="12" name="Picture 11"/>
          <p:cNvPicPr>
            <a:picLocks noChangeAspect="1"/>
          </p:cNvPicPr>
          <p:nvPr/>
        </p:nvPicPr>
        <p:blipFill>
          <a:blip r:embed="rId6"/>
          <a:stretch>
            <a:fillRect/>
          </a:stretch>
        </p:blipFill>
        <p:spPr>
          <a:xfrm>
            <a:off x="56389" y="4135117"/>
            <a:ext cx="7651717" cy="2722883"/>
          </a:xfrm>
          <a:prstGeom prst="rect">
            <a:avLst/>
          </a:prstGeom>
        </p:spPr>
      </p:pic>
      <p:pic>
        <p:nvPicPr>
          <p:cNvPr id="13" name="Picture 12"/>
          <p:cNvPicPr>
            <a:picLocks noChangeAspect="1"/>
          </p:cNvPicPr>
          <p:nvPr/>
        </p:nvPicPr>
        <p:blipFill>
          <a:blip r:embed="rId7"/>
          <a:stretch>
            <a:fillRect/>
          </a:stretch>
        </p:blipFill>
        <p:spPr>
          <a:xfrm>
            <a:off x="7800975" y="4708455"/>
            <a:ext cx="4462990" cy="1034667"/>
          </a:xfrm>
          <a:prstGeom prst="rect">
            <a:avLst/>
          </a:prstGeom>
        </p:spPr>
      </p:pic>
      <p:sp>
        <p:nvSpPr>
          <p:cNvPr id="16" name="TextBox 15"/>
          <p:cNvSpPr txBox="1"/>
          <p:nvPr/>
        </p:nvSpPr>
        <p:spPr>
          <a:xfrm>
            <a:off x="7469491" y="4981900"/>
            <a:ext cx="472250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A1F61"/>
                </a:solidFill>
                <a:effectLst/>
                <a:uLnTx/>
                <a:uFillTx/>
                <a:latin typeface="Sakkal Majalla" panose="02000000000000000000" pitchFamily="2" charset="-78"/>
                <a:ea typeface="Tahoma" panose="020B0604030504040204" pitchFamily="34" charset="0"/>
                <a:cs typeface="Sakkal Majalla" panose="02000000000000000000" pitchFamily="2" charset="-78"/>
              </a:rPr>
              <a:t>MGM223</a:t>
            </a:r>
            <a:endParaRPr kumimoji="0" lang="ar-SA" sz="2000" b="1" i="0" u="none" strike="noStrike" kern="1200" cap="none" spc="0" normalizeH="0" baseline="0" noProof="0" dirty="0">
              <a:ln>
                <a:noFill/>
              </a:ln>
              <a:solidFill>
                <a:srgbClr val="0A1F61"/>
              </a:solidFill>
              <a:effectLst/>
              <a:uLnTx/>
              <a:uFillTx/>
              <a:latin typeface="Sakkal Majalla" panose="02000000000000000000" pitchFamily="2" charset="-78"/>
              <a:ea typeface="Tahoma" panose="020B0604030504040204" pitchFamily="34" charset="0"/>
              <a:cs typeface="Sakkal Majalla" panose="02000000000000000000" pitchFamily="2" charset="-78"/>
            </a:endParaRPr>
          </a:p>
        </p:txBody>
      </p:sp>
      <p:sp>
        <p:nvSpPr>
          <p:cNvPr id="15" name="Google Shape;3126;p31">
            <a:extLst>
              <a:ext uri="{FF2B5EF4-FFF2-40B4-BE49-F238E27FC236}">
                <a16:creationId xmlns:a16="http://schemas.microsoft.com/office/drawing/2014/main" id="{964181D7-AC3C-3849-B4D9-50181B407EA5}"/>
              </a:ext>
            </a:extLst>
          </p:cNvPr>
          <p:cNvSpPr txBox="1">
            <a:spLocks noGrp="1"/>
          </p:cNvSpPr>
          <p:nvPr>
            <p:ph type="ctrTitle"/>
          </p:nvPr>
        </p:nvSpPr>
        <p:spPr>
          <a:xfrm>
            <a:off x="56389" y="4449715"/>
            <a:ext cx="7019201" cy="2093685"/>
          </a:xfrm>
          <a:prstGeom prst="rect">
            <a:avLst/>
          </a:prstGeom>
        </p:spPr>
        <p:txBody>
          <a:bodyPr spcFirstLastPara="1" wrap="square" lIns="0" tIns="0" rIns="0" bIns="0" anchor="ctr" anchorCtr="0">
            <a:noAutofit/>
          </a:bodyPr>
          <a:lstStyle/>
          <a:p>
            <a:pPr marL="0" lvl="0" indent="0" rtl="1">
              <a:spcBef>
                <a:spcPts val="0"/>
              </a:spcBef>
              <a:spcAft>
                <a:spcPts val="0"/>
              </a:spcAft>
              <a:buClr>
                <a:schemeClr val="dk2"/>
              </a:buClr>
              <a:buSzPts val="1100"/>
              <a:buFont typeface="Arial"/>
              <a:buNone/>
            </a:pPr>
            <a:r>
              <a:rPr lang="en-US" sz="4400" b="1" dirty="0">
                <a:solidFill>
                  <a:schemeClr val="bg1"/>
                </a:solidFill>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PRESENTATION AND WRITING SKILLS      </a:t>
            </a:r>
            <a:br>
              <a:rPr lang="en-US" sz="4400" b="1" dirty="0">
                <a:solidFill>
                  <a:schemeClr val="bg1"/>
                </a:solidFill>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br>
            <a:r>
              <a:rPr lang="en-US" sz="4400" b="1" dirty="0">
                <a:solidFill>
                  <a:schemeClr val="bg1"/>
                </a:solidFill>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  </a:t>
            </a:r>
            <a:r>
              <a:rPr lang="en-US" sz="4400" b="1" dirty="0">
                <a:solidFill>
                  <a:schemeClr val="accent2">
                    <a:lumMod val="60000"/>
                    <a:lumOff val="40000"/>
                  </a:schemeClr>
                </a:solidFill>
                <a:latin typeface="Sakkal Majalla" panose="02000000000000000000" pitchFamily="2" charset="-78"/>
                <a:ea typeface="Poppins ExtraBold"/>
                <a:cs typeface="Sakkal Majalla" panose="02000000000000000000" pitchFamily="2" charset="-78"/>
                <a:sym typeface="Poppins ExtraBold"/>
              </a:rPr>
              <a:t>lecture No. </a:t>
            </a:r>
            <a:r>
              <a:rPr lang="en-GB" sz="4400" b="1" dirty="0">
                <a:solidFill>
                  <a:schemeClr val="accent2">
                    <a:lumMod val="60000"/>
                    <a:lumOff val="40000"/>
                  </a:schemeClr>
                </a:solidFill>
                <a:latin typeface="Sakkal Majalla" panose="02000000000000000000" pitchFamily="2" charset="-78"/>
                <a:ea typeface="Poppins ExtraBold"/>
                <a:cs typeface="Sakkal Majalla" panose="02000000000000000000" pitchFamily="2" charset="-78"/>
                <a:sym typeface="Poppins ExtraBold"/>
              </a:rPr>
              <a:t>9</a:t>
            </a:r>
            <a:br>
              <a:rPr lang="en-US" sz="4400" b="1" dirty="0">
                <a:solidFill>
                  <a:schemeClr val="bg1"/>
                </a:solidFill>
                <a:latin typeface="Sakkal Majalla" panose="02000000000000000000" pitchFamily="2" charset="-78"/>
                <a:ea typeface="Poppins ExtraBold"/>
                <a:cs typeface="Sakkal Majalla" panose="02000000000000000000" pitchFamily="2" charset="-78"/>
                <a:sym typeface="Poppins ExtraBold"/>
              </a:rPr>
            </a:br>
            <a:r>
              <a:rPr lang="en-US" sz="4400" b="1" dirty="0">
                <a:solidFill>
                  <a:schemeClr val="bg1"/>
                </a:solidFill>
                <a:latin typeface="Sakkal Majalla" panose="02000000000000000000" pitchFamily="2" charset="-78"/>
                <a:ea typeface="Poppins ExtraBold"/>
                <a:cs typeface="Sakkal Majalla" panose="02000000000000000000" pitchFamily="2" charset="-78"/>
                <a:sym typeface="Poppins ExtraBold"/>
              </a:rPr>
              <a:t>BY </a:t>
            </a:r>
            <a:r>
              <a:rPr lang="en-US" sz="4400" b="1" dirty="0">
                <a:solidFill>
                  <a:srgbClr val="FFC000"/>
                </a:solidFill>
                <a:latin typeface="Sakkal Majalla" panose="02000000000000000000" pitchFamily="2" charset="-78"/>
                <a:ea typeface="Poppins ExtraBold"/>
                <a:cs typeface="Sakkal Majalla" panose="02000000000000000000" pitchFamily="2" charset="-78"/>
                <a:sym typeface="Poppins ExtraBold"/>
              </a:rPr>
              <a:t>      Dr. Manal  El-Sayed</a:t>
            </a:r>
            <a:endParaRPr sz="4400" b="1" dirty="0">
              <a:solidFill>
                <a:srgbClr val="FFC000"/>
              </a:solidFill>
              <a:latin typeface="Sakkal Majalla" panose="02000000000000000000" pitchFamily="2" charset="-78"/>
              <a:ea typeface="Poppins ExtraBold"/>
              <a:cs typeface="Sakkal Majalla" panose="02000000000000000000" pitchFamily="2" charset="-78"/>
              <a:sym typeface="Poppins ExtraBold"/>
            </a:endParaRPr>
          </a:p>
        </p:txBody>
      </p:sp>
    </p:spTree>
    <p:extLst>
      <p:ext uri="{BB962C8B-B14F-4D97-AF65-F5344CB8AC3E}">
        <p14:creationId xmlns:p14="http://schemas.microsoft.com/office/powerpoint/2010/main" val="50234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636FBC6D-41E5-4EE0-AF9A-2BA091B997CE}"/>
              </a:ext>
            </a:extLst>
          </p:cNvPr>
          <p:cNvSpPr/>
          <p:nvPr/>
        </p:nvSpPr>
        <p:spPr>
          <a:xfrm>
            <a:off x="5676900" y="1549400"/>
            <a:ext cx="6565900" cy="1295400"/>
          </a:xfrm>
          <a:prstGeom prst="flowChartAlternateProcess">
            <a:avLst/>
          </a:prstGeom>
          <a:solidFill>
            <a:srgbClr val="019A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Flowchart: Alternate Process 5">
            <a:extLst>
              <a:ext uri="{FF2B5EF4-FFF2-40B4-BE49-F238E27FC236}">
                <a16:creationId xmlns:a16="http://schemas.microsoft.com/office/drawing/2014/main" id="{D2C9C183-5AA9-45B1-BB31-18E0A9E401AF}"/>
              </a:ext>
            </a:extLst>
          </p:cNvPr>
          <p:cNvSpPr/>
          <p:nvPr/>
        </p:nvSpPr>
        <p:spPr>
          <a:xfrm>
            <a:off x="5676900" y="4470400"/>
            <a:ext cx="6565900" cy="1295400"/>
          </a:xfrm>
          <a:prstGeom prst="flowChartAlternateProcess">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Flowchart: Alternate Process 6">
            <a:extLst>
              <a:ext uri="{FF2B5EF4-FFF2-40B4-BE49-F238E27FC236}">
                <a16:creationId xmlns:a16="http://schemas.microsoft.com/office/drawing/2014/main" id="{C32619D1-4F4F-4AB7-AC77-8B471C6588FE}"/>
              </a:ext>
            </a:extLst>
          </p:cNvPr>
          <p:cNvSpPr/>
          <p:nvPr/>
        </p:nvSpPr>
        <p:spPr>
          <a:xfrm>
            <a:off x="3638144" y="1900238"/>
            <a:ext cx="8566555" cy="3243262"/>
          </a:xfrm>
          <a:prstGeom prst="flowChartAlternateProcess">
            <a:avLst/>
          </a:prstGeom>
          <a:solidFill>
            <a:srgbClr val="0C2D70">
              <a:alpha val="89804"/>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rPr>
              <a:t>lecture No. 9</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5400" b="1" dirty="0">
                <a:solidFill>
                  <a:srgbClr val="FFC000"/>
                </a:solidFill>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Building Careers and Writing Résumés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8" name="صورة 3">
            <a:extLst>
              <a:ext uri="{FF2B5EF4-FFF2-40B4-BE49-F238E27FC236}">
                <a16:creationId xmlns:a16="http://schemas.microsoft.com/office/drawing/2014/main" id="{579D5A66-C682-4AA4-9BC5-AFA4971897C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8964" b="8044"/>
          <a:stretch/>
        </p:blipFill>
        <p:spPr>
          <a:xfrm>
            <a:off x="686686" y="2273420"/>
            <a:ext cx="2647224" cy="2196980"/>
          </a:xfrm>
          <a:prstGeom prst="rect">
            <a:avLst/>
          </a:prstGeom>
        </p:spPr>
      </p:pic>
      <p:sp>
        <p:nvSpPr>
          <p:cNvPr id="9" name="Flowchart: Alternate Process 8">
            <a:extLst>
              <a:ext uri="{FF2B5EF4-FFF2-40B4-BE49-F238E27FC236}">
                <a16:creationId xmlns:a16="http://schemas.microsoft.com/office/drawing/2014/main" id="{44A10972-5B02-41B2-A41A-03F21A789D17}"/>
              </a:ext>
            </a:extLst>
          </p:cNvPr>
          <p:cNvSpPr/>
          <p:nvPr/>
        </p:nvSpPr>
        <p:spPr>
          <a:xfrm>
            <a:off x="5676900" y="0"/>
            <a:ext cx="6565900" cy="457200"/>
          </a:xfrm>
          <a:prstGeom prst="flowChartAlternateProcess">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Flowchart: Alternate Process 9">
            <a:extLst>
              <a:ext uri="{FF2B5EF4-FFF2-40B4-BE49-F238E27FC236}">
                <a16:creationId xmlns:a16="http://schemas.microsoft.com/office/drawing/2014/main" id="{2272A163-BA3B-4072-8F44-3F9EC8D130B1}"/>
              </a:ext>
            </a:extLst>
          </p:cNvPr>
          <p:cNvSpPr/>
          <p:nvPr/>
        </p:nvSpPr>
        <p:spPr>
          <a:xfrm>
            <a:off x="5676900" y="6502400"/>
            <a:ext cx="6565900" cy="355600"/>
          </a:xfrm>
          <a:prstGeom prst="flowChartAlternateProcess">
            <a:avLst/>
          </a:prstGeom>
          <a:solidFill>
            <a:srgbClr val="019A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877298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185992" y="6309897"/>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80167" y="-272524"/>
            <a:ext cx="11992508"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pic>
        <p:nvPicPr>
          <p:cNvPr id="12" name="Graphic 11" descr="Presentation with checklist with solid fill">
            <a:extLst>
              <a:ext uri="{FF2B5EF4-FFF2-40B4-BE49-F238E27FC236}">
                <a16:creationId xmlns:a16="http://schemas.microsoft.com/office/drawing/2014/main" id="{BADD79E2-DC19-D139-7198-31EABC5BFEF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043090" y="759944"/>
            <a:ext cx="2386811" cy="5150070"/>
          </a:xfrm>
          <a:prstGeom prst="rect">
            <a:avLst/>
          </a:prstGeom>
        </p:spPr>
      </p:pic>
      <p:sp>
        <p:nvSpPr>
          <p:cNvPr id="11" name="TextBox 10">
            <a:extLst>
              <a:ext uri="{FF2B5EF4-FFF2-40B4-BE49-F238E27FC236}">
                <a16:creationId xmlns:a16="http://schemas.microsoft.com/office/drawing/2014/main" id="{F2829950-312F-0AB8-F886-987CCCF4E7FD}"/>
              </a:ext>
            </a:extLst>
          </p:cNvPr>
          <p:cNvSpPr txBox="1"/>
          <p:nvPr/>
        </p:nvSpPr>
        <p:spPr>
          <a:xfrm>
            <a:off x="2689648" y="444510"/>
            <a:ext cx="9383027"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Test your knowledge for the previous lecture </a:t>
            </a:r>
          </a:p>
        </p:txBody>
      </p:sp>
      <p:sp>
        <p:nvSpPr>
          <p:cNvPr id="10" name="TextBox 9">
            <a:extLst>
              <a:ext uri="{FF2B5EF4-FFF2-40B4-BE49-F238E27FC236}">
                <a16:creationId xmlns:a16="http://schemas.microsoft.com/office/drawing/2014/main" id="{8A7765C3-ADC6-5D03-B590-E0766AF0A31E}"/>
              </a:ext>
            </a:extLst>
          </p:cNvPr>
          <p:cNvSpPr txBox="1"/>
          <p:nvPr/>
        </p:nvSpPr>
        <p:spPr>
          <a:xfrm>
            <a:off x="814553" y="1791720"/>
            <a:ext cx="9631887" cy="3859518"/>
          </a:xfrm>
          <a:prstGeom prst="rect">
            <a:avLst/>
          </a:prstGeom>
          <a:noFill/>
        </p:spPr>
        <p:txBody>
          <a:bodyPr wrap="square">
            <a:spAutoFit/>
          </a:bodyPr>
          <a:lstStyle/>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rPr>
              <a:t>Describe the three-step writing process and explain why it will help you create better messages in less time</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rPr>
              <a:t>Explain what it means to analyze the situation when planning a message</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rPr>
              <a:t>Describe the techniques for gathering information for simple messages and identify three attributes of quality information</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rPr>
              <a:t>Compare the four major classes of media and list the factors to consider when choosing the most appropriate medium for a message</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rPr>
              <a:t>Explain why good organization is important to both you and your audience and explain how to organize any business message</a:t>
            </a:r>
          </a:p>
        </p:txBody>
      </p:sp>
    </p:spTree>
    <p:extLst>
      <p:ext uri="{BB962C8B-B14F-4D97-AF65-F5344CB8AC3E}">
        <p14:creationId xmlns:p14="http://schemas.microsoft.com/office/powerpoint/2010/main" val="4049706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185992" y="6309897"/>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80167" y="-27252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pic>
        <p:nvPicPr>
          <p:cNvPr id="12" name="Graphic 11" descr="Presentation with checklist with solid fill">
            <a:extLst>
              <a:ext uri="{FF2B5EF4-FFF2-40B4-BE49-F238E27FC236}">
                <a16:creationId xmlns:a16="http://schemas.microsoft.com/office/drawing/2014/main" id="{BADD79E2-DC19-D139-7198-31EABC5BFEF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062082" y="759944"/>
            <a:ext cx="3367820" cy="3367820"/>
          </a:xfrm>
          <a:prstGeom prst="rect">
            <a:avLst/>
          </a:prstGeom>
        </p:spPr>
      </p:pic>
      <p:sp>
        <p:nvSpPr>
          <p:cNvPr id="11" name="TextBox 10">
            <a:extLst>
              <a:ext uri="{FF2B5EF4-FFF2-40B4-BE49-F238E27FC236}">
                <a16:creationId xmlns:a16="http://schemas.microsoft.com/office/drawing/2014/main" id="{F2829950-312F-0AB8-F886-987CCCF4E7FD}"/>
              </a:ext>
            </a:extLst>
          </p:cNvPr>
          <p:cNvSpPr txBox="1"/>
          <p:nvPr/>
        </p:nvSpPr>
        <p:spPr>
          <a:xfrm>
            <a:off x="2928298" y="251007"/>
            <a:ext cx="7817694"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Learning Objectives</a:t>
            </a:r>
          </a:p>
        </p:txBody>
      </p:sp>
      <p:sp>
        <p:nvSpPr>
          <p:cNvPr id="7" name="Content Placeholder 2">
            <a:extLst>
              <a:ext uri="{FF2B5EF4-FFF2-40B4-BE49-F238E27FC236}">
                <a16:creationId xmlns:a16="http://schemas.microsoft.com/office/drawing/2014/main" id="{6B9D8960-45EA-AAEC-5563-D3843EC5471A}"/>
              </a:ext>
            </a:extLst>
          </p:cNvPr>
          <p:cNvSpPr txBox="1">
            <a:spLocks/>
          </p:cNvSpPr>
          <p:nvPr/>
        </p:nvSpPr>
        <p:spPr bwMode="auto">
          <a:xfrm>
            <a:off x="1705905" y="1450836"/>
            <a:ext cx="8791478" cy="464722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514350" marR="0" lvl="0" indent="-514350" algn="l" defTabSz="914400" rtl="0" eaLnBrk="1" fontAlgn="base" latinLnBrk="0" hangingPunct="1">
              <a:lnSpc>
                <a:spcPct val="100000"/>
              </a:lnSpc>
              <a:spcBef>
                <a:spcPct val="20000"/>
              </a:spcBef>
              <a:spcAft>
                <a:spcPts val="1800"/>
              </a:spcAft>
              <a:buClrTx/>
              <a:buSzTx/>
              <a:buFont typeface="+mj-lt"/>
              <a:buAutoNum type="arabicPeriod"/>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Finding the ideal opportunity</a:t>
            </a:r>
          </a:p>
          <a:p>
            <a:pPr marL="514350" marR="0" lvl="0" indent="-514350" algn="l" defTabSz="914400" rtl="0" eaLnBrk="1" fontAlgn="base" latinLnBrk="0" hangingPunct="1">
              <a:lnSpc>
                <a:spcPct val="100000"/>
              </a:lnSpc>
              <a:spcBef>
                <a:spcPct val="20000"/>
              </a:spcBef>
              <a:spcAft>
                <a:spcPts val="1800"/>
              </a:spcAft>
              <a:buClrTx/>
              <a:buSzTx/>
              <a:buFont typeface="+mj-lt"/>
              <a:buAutoNum type="arabicPeriod"/>
              <a:tabLst/>
              <a:defRPr/>
            </a:pPr>
            <a:r>
              <a:rPr lang="en-US" b="0" kern="0" dirty="0">
                <a:solidFill>
                  <a:srgbClr val="000000"/>
                </a:solidFill>
                <a:effectLst>
                  <a:outerShdw blurRad="50800" dist="38100" dir="8100000" algn="tr" rotWithShape="0">
                    <a:srgbClr val="808080">
                      <a:alpha val="40000"/>
                    </a:srgbClr>
                  </a:outerShdw>
                </a:effectLst>
                <a:latin typeface="Arial"/>
              </a:rPr>
              <a:t>Define your personal strategy.</a:t>
            </a:r>
          </a:p>
          <a:p>
            <a:pPr marL="514350" marR="0" lvl="0" indent="-514350" algn="l" defTabSz="914400" rtl="0" eaLnBrk="1" fontAlgn="base" latinLnBrk="0" hangingPunct="1">
              <a:lnSpc>
                <a:spcPct val="100000"/>
              </a:lnSpc>
              <a:spcBef>
                <a:spcPct val="20000"/>
              </a:spcBef>
              <a:spcAft>
                <a:spcPts val="1800"/>
              </a:spcAft>
              <a:buClrTx/>
              <a:buSzTx/>
              <a:buFont typeface="+mj-lt"/>
              <a:buAutoNum type="arabicPeriod"/>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Know the Employer p</a:t>
            </a:r>
            <a:r>
              <a:rPr lang="en-US" b="0" kern="0" dirty="0">
                <a:solidFill>
                  <a:srgbClr val="000000"/>
                </a:solidFill>
                <a:effectLst>
                  <a:outerShdw blurRad="50800" dist="38100" dir="8100000" algn="tr" rotWithShape="0">
                    <a:srgbClr val="808080">
                      <a:alpha val="40000"/>
                    </a:srgbClr>
                  </a:outerShdw>
                </a:effectLst>
                <a:latin typeface="Arial"/>
              </a:rPr>
              <a:t>respective</a:t>
            </a:r>
          </a:p>
          <a:p>
            <a:pPr marL="514350" marR="0" lvl="0" indent="-514350" algn="l" defTabSz="914400" rtl="0" eaLnBrk="1" fontAlgn="base" latinLnBrk="0" hangingPunct="1">
              <a:lnSpc>
                <a:spcPct val="100000"/>
              </a:lnSpc>
              <a:spcBef>
                <a:spcPct val="20000"/>
              </a:spcBef>
              <a:spcAft>
                <a:spcPts val="1800"/>
              </a:spcAft>
              <a:buClrTx/>
              <a:buSzTx/>
              <a:buFont typeface="+mj-lt"/>
              <a:buAutoNum type="arabicPeriod"/>
              <a:tabLst/>
              <a:defRPr/>
            </a:pPr>
            <a:r>
              <a:rPr lang="en-US" b="0" kern="0" dirty="0">
                <a:solidFill>
                  <a:srgbClr val="000000"/>
                </a:solidFill>
                <a:effectLst>
                  <a:outerShdw blurRad="50800" dist="38100" dir="8100000" algn="tr" rotWithShape="0">
                    <a:srgbClr val="808080">
                      <a:alpha val="40000"/>
                    </a:srgbClr>
                  </a:outerShdw>
                </a:effectLst>
                <a:latin typeface="Arial"/>
              </a:rPr>
              <a:t>How to conduct your internet research. </a:t>
            </a:r>
          </a:p>
          <a:p>
            <a:pPr marL="514350" marR="0" lvl="0" indent="-514350" algn="l" defTabSz="914400" rtl="0" eaLnBrk="1" fontAlgn="base" latinLnBrk="0" hangingPunct="1">
              <a:lnSpc>
                <a:spcPct val="100000"/>
              </a:lnSpc>
              <a:spcBef>
                <a:spcPct val="20000"/>
              </a:spcBef>
              <a:spcAft>
                <a:spcPts val="1800"/>
              </a:spcAft>
              <a:buClrTx/>
              <a:buSzTx/>
              <a:buFont typeface="+mj-lt"/>
              <a:buAutoNum type="arabicPeriod"/>
              <a:tabLst/>
              <a:defRPr/>
            </a:pPr>
            <a:r>
              <a:rPr lang="en-US" b="0" kern="0" dirty="0">
                <a:solidFill>
                  <a:srgbClr val="000000"/>
                </a:solidFill>
                <a:effectLst>
                  <a:outerShdw blurRad="50800" dist="38100" dir="8100000" algn="tr" rotWithShape="0">
                    <a:srgbClr val="808080">
                      <a:alpha val="40000"/>
                    </a:srgbClr>
                  </a:outerShdw>
                </a:effectLst>
                <a:latin typeface="Arial"/>
              </a:rPr>
              <a:t>How to build your network   </a:t>
            </a:r>
            <a:endPar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a:p>
            <a:pPr marL="514350" marR="0" lvl="0" indent="-514350" algn="l" defTabSz="914400" rtl="0" eaLnBrk="1" fontAlgn="base" latinLnBrk="0" hangingPunct="1">
              <a:lnSpc>
                <a:spcPct val="100000"/>
              </a:lnSpc>
              <a:spcBef>
                <a:spcPct val="20000"/>
              </a:spcBef>
              <a:spcAft>
                <a:spcPts val="1800"/>
              </a:spcAft>
              <a:buClrTx/>
              <a:buSzTx/>
              <a:buFont typeface="+mj-lt"/>
              <a:buAutoNum type="arabicPeriod"/>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Planning your résumé</a:t>
            </a:r>
          </a:p>
          <a:p>
            <a:pPr marL="514350" marR="0" lvl="0" indent="-514350" algn="l" defTabSz="914400" rtl="0" eaLnBrk="1" fontAlgn="base" latinLnBrk="0" hangingPunct="1">
              <a:lnSpc>
                <a:spcPct val="100000"/>
              </a:lnSpc>
              <a:spcBef>
                <a:spcPct val="20000"/>
              </a:spcBef>
              <a:spcAft>
                <a:spcPts val="1800"/>
              </a:spcAft>
              <a:buClrTx/>
              <a:buSzTx/>
              <a:buFont typeface="+mj-lt"/>
              <a:buAutoNum type="arabicPeriod"/>
              <a:tabLst/>
              <a:defRPr/>
            </a:pPr>
            <a:endPar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p:txBody>
      </p:sp>
    </p:spTree>
    <p:extLst>
      <p:ext uri="{BB962C8B-B14F-4D97-AF65-F5344CB8AC3E}">
        <p14:creationId xmlns:p14="http://schemas.microsoft.com/office/powerpoint/2010/main" val="1537699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440788" y="5954836"/>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80167" y="-27252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itle 5">
            <a:extLst>
              <a:ext uri="{FF2B5EF4-FFF2-40B4-BE49-F238E27FC236}">
                <a16:creationId xmlns:a16="http://schemas.microsoft.com/office/drawing/2014/main" id="{A7A5A37D-AD65-01C6-FA9A-F501FC7A0871}"/>
              </a:ext>
            </a:extLst>
          </p:cNvPr>
          <p:cNvSpPr txBox="1">
            <a:spLocks/>
          </p:cNvSpPr>
          <p:nvPr/>
        </p:nvSpPr>
        <p:spPr bwMode="auto">
          <a:xfrm>
            <a:off x="1986844" y="2204695"/>
            <a:ext cx="8229600" cy="1984375"/>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000" b="1" i="0" u="none" strike="noStrike" kern="0" cap="none" spc="0" normalizeH="0" baseline="0" noProof="0">
                <a:ln>
                  <a:noFill/>
                </a:ln>
                <a:solidFill>
                  <a:srgbClr val="FFFFFF"/>
                </a:solidFill>
                <a:effectLst>
                  <a:outerShdw blurRad="38100" dist="38100" dir="2700000" algn="tl">
                    <a:srgbClr val="C0C0C0"/>
                  </a:outerShdw>
                </a:effectLst>
                <a:uLnTx/>
                <a:uFillTx/>
                <a:latin typeface="Tahoma"/>
                <a:ea typeface="+mj-ea"/>
                <a:cs typeface="+mj-cs"/>
              </a:rPr>
              <a:t>Finding the Ideal Opportunity in Today’s Job Market</a:t>
            </a:r>
            <a:endParaRPr kumimoji="0" lang="en-US" sz="40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endParaRPr>
          </a:p>
        </p:txBody>
      </p:sp>
    </p:spTree>
    <p:extLst>
      <p:ext uri="{BB962C8B-B14F-4D97-AF65-F5344CB8AC3E}">
        <p14:creationId xmlns:p14="http://schemas.microsoft.com/office/powerpoint/2010/main" val="4121206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440788" y="5954836"/>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pic>
        <p:nvPicPr>
          <p:cNvPr id="9" name="Picture 8" descr="shutterstock_11998324.jpg">
            <a:extLst>
              <a:ext uri="{FF2B5EF4-FFF2-40B4-BE49-F238E27FC236}">
                <a16:creationId xmlns:a16="http://schemas.microsoft.com/office/drawing/2014/main" id="{DE16F84B-F6C3-AD2B-671F-0FC5E0919A89}"/>
              </a:ext>
            </a:extLst>
          </p:cNvPr>
          <p:cNvPicPr>
            <a:picLocks noChangeAspect="1"/>
          </p:cNvPicPr>
          <p:nvPr/>
        </p:nvPicPr>
        <p:blipFill>
          <a:blip r:embed="rId7" cstate="print"/>
          <a:stretch>
            <a:fillRect/>
          </a:stretch>
        </p:blipFill>
        <p:spPr>
          <a:xfrm>
            <a:off x="603504" y="1277276"/>
            <a:ext cx="4800600" cy="4157320"/>
          </a:xfrm>
          <a:prstGeom prst="rect">
            <a:avLst/>
          </a:prstGeom>
        </p:spPr>
      </p:pic>
      <p:sp>
        <p:nvSpPr>
          <p:cNvPr id="10" name="Rectangle 9">
            <a:extLst>
              <a:ext uri="{FF2B5EF4-FFF2-40B4-BE49-F238E27FC236}">
                <a16:creationId xmlns:a16="http://schemas.microsoft.com/office/drawing/2014/main" id="{6621C48A-6F02-E4F9-52CD-93A5D4E6C31C}"/>
              </a:ext>
            </a:extLst>
          </p:cNvPr>
          <p:cNvSpPr/>
          <p:nvPr/>
        </p:nvSpPr>
        <p:spPr bwMode="auto">
          <a:xfrm>
            <a:off x="6121739" y="2149889"/>
            <a:ext cx="4191000" cy="2819400"/>
          </a:xfrm>
          <a:prstGeom prst="rect">
            <a:avLst/>
          </a:prstGeom>
          <a:solidFill>
            <a:srgbClr val="FFFFFF"/>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defTabSz="914400" eaLnBrk="1" fontAlgn="base" latinLnBrk="0" hangingPunct="1">
              <a:lnSpc>
                <a:spcPct val="100000"/>
              </a:lnSpc>
              <a:spcBef>
                <a:spcPts val="600"/>
              </a:spcBef>
              <a:spcAft>
                <a:spcPts val="1200"/>
              </a:spcAft>
              <a:buClrTx/>
              <a:buSzTx/>
              <a:buFont typeface="Arial" pitchFamily="34" charset="0"/>
              <a:buChar char="•"/>
              <a:tabLst/>
              <a:defRPr/>
            </a:pPr>
            <a:r>
              <a:rPr kumimoji="0" lang="en-US" sz="4400" b="1" i="0" u="none" strike="noStrike" kern="0" cap="none" spc="0" normalizeH="0" baseline="0" noProof="0" dirty="0">
                <a:ln>
                  <a:noFill/>
                </a:ln>
                <a:solidFill>
                  <a:srgbClr val="000000"/>
                </a:solidFill>
                <a:effectLst>
                  <a:outerShdw blurRad="50800" dist="38100" dir="8100000" algn="tr" rotWithShape="0">
                    <a:prstClr val="black">
                      <a:alpha val="40000"/>
                    </a:prstClr>
                  </a:outerShdw>
                </a:effectLst>
                <a:uLnTx/>
                <a:uFillTx/>
                <a:latin typeface="Arial"/>
              </a:rPr>
              <a:t>Get Organized</a:t>
            </a:r>
          </a:p>
          <a:p>
            <a:pPr marL="0" marR="0" lvl="0" indent="0" defTabSz="914400" eaLnBrk="1" fontAlgn="base" latinLnBrk="0" hangingPunct="1">
              <a:lnSpc>
                <a:spcPct val="100000"/>
              </a:lnSpc>
              <a:spcBef>
                <a:spcPts val="600"/>
              </a:spcBef>
              <a:spcAft>
                <a:spcPts val="1200"/>
              </a:spcAft>
              <a:buClrTx/>
              <a:buSzTx/>
              <a:buFont typeface="Arial" pitchFamily="34" charset="0"/>
              <a:buChar char="•"/>
              <a:tabLst/>
              <a:defRPr/>
            </a:pPr>
            <a:r>
              <a:rPr kumimoji="0" lang="en-US" sz="4400" b="1" i="0" u="none" strike="noStrike" kern="0" cap="none" spc="0" normalizeH="0" baseline="0" noProof="0" dirty="0">
                <a:ln>
                  <a:noFill/>
                </a:ln>
                <a:solidFill>
                  <a:srgbClr val="000000"/>
                </a:solidFill>
                <a:effectLst>
                  <a:outerShdw blurRad="50800" dist="38100" dir="8100000" algn="tr" rotWithShape="0">
                    <a:prstClr val="black">
                      <a:alpha val="40000"/>
                    </a:prstClr>
                  </a:outerShdw>
                </a:effectLst>
                <a:uLnTx/>
                <a:uFillTx/>
                <a:latin typeface="Arial"/>
              </a:rPr>
              <a:t>Get Started</a:t>
            </a:r>
          </a:p>
          <a:p>
            <a:pPr marL="0" marR="0" lvl="0" indent="0" defTabSz="914400" eaLnBrk="1" fontAlgn="base" latinLnBrk="0" hangingPunct="1">
              <a:lnSpc>
                <a:spcPct val="100000"/>
              </a:lnSpc>
              <a:spcBef>
                <a:spcPts val="600"/>
              </a:spcBef>
              <a:spcAft>
                <a:spcPts val="1200"/>
              </a:spcAft>
              <a:buClrTx/>
              <a:buSzTx/>
              <a:buFont typeface="Arial" pitchFamily="34" charset="0"/>
              <a:buChar char="•"/>
              <a:tabLst/>
              <a:defRPr/>
            </a:pPr>
            <a:r>
              <a:rPr kumimoji="0" lang="en-US" sz="4400" b="1" i="0" u="none" strike="noStrike" kern="0" cap="none" spc="0" normalizeH="0" baseline="0" noProof="0" dirty="0">
                <a:ln>
                  <a:noFill/>
                </a:ln>
                <a:solidFill>
                  <a:srgbClr val="000000"/>
                </a:solidFill>
                <a:effectLst>
                  <a:outerShdw blurRad="50800" dist="38100" dir="8100000" algn="tr" rotWithShape="0">
                    <a:prstClr val="black">
                      <a:alpha val="40000"/>
                    </a:prstClr>
                  </a:outerShdw>
                </a:effectLst>
                <a:uLnTx/>
                <a:uFillTx/>
                <a:latin typeface="Arial"/>
              </a:rPr>
              <a:t>Be Persistent</a:t>
            </a:r>
          </a:p>
        </p:txBody>
      </p:sp>
      <p:pic>
        <p:nvPicPr>
          <p:cNvPr id="11" name="Picture 10">
            <a:extLst>
              <a:ext uri="{FF2B5EF4-FFF2-40B4-BE49-F238E27FC236}">
                <a16:creationId xmlns:a16="http://schemas.microsoft.com/office/drawing/2014/main" id="{A091A7BB-82A7-D2C1-720A-2F3E0B2C7AB6}"/>
              </a:ext>
            </a:extLst>
          </p:cNvPr>
          <p:cNvPicPr>
            <a:picLocks noChangeAspect="1"/>
          </p:cNvPicPr>
          <p:nvPr/>
        </p:nvPicPr>
        <p:blipFill>
          <a:blip r:embed="rId8"/>
          <a:stretch>
            <a:fillRect/>
          </a:stretch>
        </p:blipFill>
        <p:spPr>
          <a:xfrm>
            <a:off x="3227336" y="42505"/>
            <a:ext cx="8242506" cy="1780186"/>
          </a:xfrm>
          <a:prstGeom prst="rect">
            <a:avLst/>
          </a:prstGeom>
        </p:spPr>
      </p:pic>
    </p:spTree>
    <p:extLst>
      <p:ext uri="{BB962C8B-B14F-4D97-AF65-F5344CB8AC3E}">
        <p14:creationId xmlns:p14="http://schemas.microsoft.com/office/powerpoint/2010/main" val="2928023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163030" y="6513847"/>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pic>
        <p:nvPicPr>
          <p:cNvPr id="9" name="Picture 8" descr="shutterstock_11998324.jpg">
            <a:extLst>
              <a:ext uri="{FF2B5EF4-FFF2-40B4-BE49-F238E27FC236}">
                <a16:creationId xmlns:a16="http://schemas.microsoft.com/office/drawing/2014/main" id="{DE16F84B-F6C3-AD2B-671F-0FC5E0919A89}"/>
              </a:ext>
            </a:extLst>
          </p:cNvPr>
          <p:cNvPicPr>
            <a:picLocks noChangeAspect="1"/>
          </p:cNvPicPr>
          <p:nvPr/>
        </p:nvPicPr>
        <p:blipFill>
          <a:blip r:embed="rId7" cstate="print"/>
          <a:stretch>
            <a:fillRect/>
          </a:stretch>
        </p:blipFill>
        <p:spPr>
          <a:xfrm>
            <a:off x="398110" y="1738637"/>
            <a:ext cx="2994732" cy="3567412"/>
          </a:xfrm>
          <a:prstGeom prst="rect">
            <a:avLst/>
          </a:prstGeom>
        </p:spPr>
      </p:pic>
      <p:sp>
        <p:nvSpPr>
          <p:cNvPr id="10" name="Rectangle 9">
            <a:extLst>
              <a:ext uri="{FF2B5EF4-FFF2-40B4-BE49-F238E27FC236}">
                <a16:creationId xmlns:a16="http://schemas.microsoft.com/office/drawing/2014/main" id="{6621C48A-6F02-E4F9-52CD-93A5D4E6C31C}"/>
              </a:ext>
            </a:extLst>
          </p:cNvPr>
          <p:cNvSpPr/>
          <p:nvPr/>
        </p:nvSpPr>
        <p:spPr bwMode="auto">
          <a:xfrm>
            <a:off x="4946897" y="1266407"/>
            <a:ext cx="4191000" cy="757775"/>
          </a:xfrm>
          <a:prstGeom prst="rect">
            <a:avLst/>
          </a:prstGeom>
          <a:solidFill>
            <a:srgbClr val="FFFFFF"/>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ts val="600"/>
              </a:spcBef>
              <a:spcAft>
                <a:spcPts val="1200"/>
              </a:spcAft>
              <a:buClrTx/>
              <a:buSzTx/>
              <a:buFont typeface="Arial" pitchFamily="34" charset="0"/>
              <a:buChar char="•"/>
              <a:tabLst/>
              <a:defRPr/>
            </a:pPr>
            <a:r>
              <a:rPr kumimoji="0" lang="en-US" sz="4400" b="1" i="0" u="none" strike="noStrike" kern="0" cap="none" spc="0" normalizeH="0" baseline="0" noProof="0" dirty="0">
                <a:ln>
                  <a:noFill/>
                </a:ln>
                <a:solidFill>
                  <a:srgbClr val="000000"/>
                </a:solidFill>
                <a:effectLst>
                  <a:outerShdw blurRad="50800" dist="38100" dir="8100000" algn="tr" rotWithShape="0">
                    <a:prstClr val="black">
                      <a:alpha val="40000"/>
                    </a:prstClr>
                  </a:outerShdw>
                </a:effectLst>
                <a:uLnTx/>
                <a:uFillTx/>
                <a:latin typeface="Arial"/>
                <a:ea typeface="+mn-ea"/>
                <a:cs typeface="+mn-cs"/>
              </a:rPr>
              <a:t>Get Organized</a:t>
            </a:r>
          </a:p>
        </p:txBody>
      </p:sp>
      <p:pic>
        <p:nvPicPr>
          <p:cNvPr id="11" name="Picture 10">
            <a:extLst>
              <a:ext uri="{FF2B5EF4-FFF2-40B4-BE49-F238E27FC236}">
                <a16:creationId xmlns:a16="http://schemas.microsoft.com/office/drawing/2014/main" id="{A091A7BB-82A7-D2C1-720A-2F3E0B2C7AB6}"/>
              </a:ext>
            </a:extLst>
          </p:cNvPr>
          <p:cNvPicPr>
            <a:picLocks noChangeAspect="1"/>
          </p:cNvPicPr>
          <p:nvPr/>
        </p:nvPicPr>
        <p:blipFill>
          <a:blip r:embed="rId8"/>
          <a:stretch>
            <a:fillRect/>
          </a:stretch>
        </p:blipFill>
        <p:spPr>
          <a:xfrm>
            <a:off x="3227336" y="42505"/>
            <a:ext cx="8242506" cy="1380899"/>
          </a:xfrm>
          <a:prstGeom prst="rect">
            <a:avLst/>
          </a:prstGeom>
        </p:spPr>
      </p:pic>
      <p:sp>
        <p:nvSpPr>
          <p:cNvPr id="12" name="TextBox 11">
            <a:extLst>
              <a:ext uri="{FF2B5EF4-FFF2-40B4-BE49-F238E27FC236}">
                <a16:creationId xmlns:a16="http://schemas.microsoft.com/office/drawing/2014/main" id="{D2F5CD09-03F6-49EF-19B4-6622A55220D5}"/>
              </a:ext>
            </a:extLst>
          </p:cNvPr>
          <p:cNvSpPr txBox="1"/>
          <p:nvPr/>
        </p:nvSpPr>
        <p:spPr>
          <a:xfrm>
            <a:off x="2779776" y="2034945"/>
            <a:ext cx="9038103" cy="3970318"/>
          </a:xfrm>
          <a:prstGeom prst="rect">
            <a:avLst/>
          </a:prstGeom>
          <a:noFill/>
        </p:spPr>
        <p:txBody>
          <a:bodyPr wrap="square">
            <a:spAutoFit/>
          </a:bodyPr>
          <a:lstStyle/>
          <a:p>
            <a:pPr marL="571500" indent="-571500">
              <a:buFont typeface="Wingdings" panose="05000000000000000000" pitchFamily="2" charset="2"/>
              <a:buChar char="q"/>
            </a:pPr>
            <a:r>
              <a:rPr lang="en-US" sz="3600" dirty="0"/>
              <a:t>Your job search could last many months and involve multiple contacts with dozens of companies. </a:t>
            </a:r>
          </a:p>
          <a:p>
            <a:pPr marL="571500" indent="-571500">
              <a:buFont typeface="Wingdings" panose="05000000000000000000" pitchFamily="2" charset="2"/>
              <a:buChar char="q"/>
            </a:pPr>
            <a:r>
              <a:rPr lang="en-US" sz="3600" dirty="0"/>
              <a:t>You need to keep all the details straight to make sure you </a:t>
            </a:r>
            <a:r>
              <a:rPr lang="en-US" sz="3600" dirty="0">
                <a:solidFill>
                  <a:srgbClr val="FF0000"/>
                </a:solidFill>
              </a:rPr>
              <a:t>don’t miss opportunities </a:t>
            </a:r>
            <a:r>
              <a:rPr lang="en-US" sz="3600" dirty="0"/>
              <a:t>or make mistakes such as losing someone’s e-mail address or forgetting an appointment.</a:t>
            </a:r>
          </a:p>
        </p:txBody>
      </p:sp>
    </p:spTree>
    <p:extLst>
      <p:ext uri="{BB962C8B-B14F-4D97-AF65-F5344CB8AC3E}">
        <p14:creationId xmlns:p14="http://schemas.microsoft.com/office/powerpoint/2010/main" val="3233421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163030" y="6513847"/>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pic>
        <p:nvPicPr>
          <p:cNvPr id="9" name="Picture 8" descr="shutterstock_11998324.jpg">
            <a:extLst>
              <a:ext uri="{FF2B5EF4-FFF2-40B4-BE49-F238E27FC236}">
                <a16:creationId xmlns:a16="http://schemas.microsoft.com/office/drawing/2014/main" id="{DE16F84B-F6C3-AD2B-671F-0FC5E0919A89}"/>
              </a:ext>
            </a:extLst>
          </p:cNvPr>
          <p:cNvPicPr>
            <a:picLocks noChangeAspect="1"/>
          </p:cNvPicPr>
          <p:nvPr/>
        </p:nvPicPr>
        <p:blipFill>
          <a:blip r:embed="rId7" cstate="print"/>
          <a:stretch>
            <a:fillRect/>
          </a:stretch>
        </p:blipFill>
        <p:spPr>
          <a:xfrm>
            <a:off x="398110" y="1738637"/>
            <a:ext cx="2994732" cy="3567412"/>
          </a:xfrm>
          <a:prstGeom prst="rect">
            <a:avLst/>
          </a:prstGeom>
        </p:spPr>
      </p:pic>
      <p:sp>
        <p:nvSpPr>
          <p:cNvPr id="10" name="Rectangle 9">
            <a:extLst>
              <a:ext uri="{FF2B5EF4-FFF2-40B4-BE49-F238E27FC236}">
                <a16:creationId xmlns:a16="http://schemas.microsoft.com/office/drawing/2014/main" id="{6621C48A-6F02-E4F9-52CD-93A5D4E6C31C}"/>
              </a:ext>
            </a:extLst>
          </p:cNvPr>
          <p:cNvSpPr/>
          <p:nvPr/>
        </p:nvSpPr>
        <p:spPr bwMode="auto">
          <a:xfrm>
            <a:off x="2650210" y="1746297"/>
            <a:ext cx="8346742" cy="757775"/>
          </a:xfrm>
          <a:prstGeom prst="rect">
            <a:avLst/>
          </a:prstGeom>
          <a:solidFill>
            <a:srgbClr val="FFFFFF"/>
          </a:solid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ts val="600"/>
              </a:spcBef>
              <a:spcAft>
                <a:spcPts val="1200"/>
              </a:spcAft>
              <a:buClrTx/>
              <a:buSzTx/>
              <a:buFont typeface="Arial" pitchFamily="34" charset="0"/>
              <a:buChar char="•"/>
              <a:tabLst/>
              <a:defRPr/>
            </a:pPr>
            <a:r>
              <a:rPr kumimoji="0" lang="en-US" sz="4400" b="1" i="0" u="none" strike="noStrike" kern="0" cap="none" spc="0" normalizeH="0" baseline="0" noProof="0" dirty="0">
                <a:ln>
                  <a:noFill/>
                </a:ln>
                <a:solidFill>
                  <a:srgbClr val="000000"/>
                </a:solidFill>
                <a:effectLst>
                  <a:outerShdw blurRad="50800" dist="38100" dir="8100000" algn="tr" rotWithShape="0">
                    <a:prstClr val="black">
                      <a:alpha val="40000"/>
                    </a:prstClr>
                  </a:outerShdw>
                </a:effectLst>
                <a:uLnTx/>
                <a:uFillTx/>
                <a:latin typeface="Arial"/>
                <a:ea typeface="+mn-ea"/>
                <a:cs typeface="+mn-cs"/>
              </a:rPr>
              <a:t>Get started and be persistent</a:t>
            </a:r>
          </a:p>
        </p:txBody>
      </p:sp>
      <p:pic>
        <p:nvPicPr>
          <p:cNvPr id="11" name="Picture 10">
            <a:extLst>
              <a:ext uri="{FF2B5EF4-FFF2-40B4-BE49-F238E27FC236}">
                <a16:creationId xmlns:a16="http://schemas.microsoft.com/office/drawing/2014/main" id="{A091A7BB-82A7-D2C1-720A-2F3E0B2C7AB6}"/>
              </a:ext>
            </a:extLst>
          </p:cNvPr>
          <p:cNvPicPr>
            <a:picLocks noChangeAspect="1"/>
          </p:cNvPicPr>
          <p:nvPr/>
        </p:nvPicPr>
        <p:blipFill>
          <a:blip r:embed="rId8"/>
          <a:stretch>
            <a:fillRect/>
          </a:stretch>
        </p:blipFill>
        <p:spPr>
          <a:xfrm>
            <a:off x="3227336" y="42505"/>
            <a:ext cx="8242506" cy="1380899"/>
          </a:xfrm>
          <a:prstGeom prst="rect">
            <a:avLst/>
          </a:prstGeom>
        </p:spPr>
      </p:pic>
      <p:sp>
        <p:nvSpPr>
          <p:cNvPr id="12" name="TextBox 11">
            <a:extLst>
              <a:ext uri="{FF2B5EF4-FFF2-40B4-BE49-F238E27FC236}">
                <a16:creationId xmlns:a16="http://schemas.microsoft.com/office/drawing/2014/main" id="{D2F5CD09-03F6-49EF-19B4-6622A55220D5}"/>
              </a:ext>
            </a:extLst>
          </p:cNvPr>
          <p:cNvSpPr txBox="1"/>
          <p:nvPr/>
        </p:nvSpPr>
        <p:spPr>
          <a:xfrm>
            <a:off x="2829537" y="2826965"/>
            <a:ext cx="9038103" cy="2308324"/>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3600" b="1" i="0" u="none" strike="noStrike" kern="1200" cap="none" spc="0" normalizeH="0" baseline="0" noProof="0" dirty="0">
                <a:ln>
                  <a:noFill/>
                </a:ln>
                <a:solidFill>
                  <a:srgbClr val="000000"/>
                </a:solidFill>
                <a:effectLst/>
                <a:uLnTx/>
                <a:uFillTx/>
                <a:latin typeface="Times New Roman" pitchFamily="18" charset="0"/>
                <a:ea typeface="+mn-ea"/>
                <a:cs typeface="+mn-cs"/>
              </a:rPr>
              <a:t>Start now and stick to it.</a:t>
            </a:r>
            <a:r>
              <a:rPr kumimoji="0" lang="en-US" sz="3600" b="0" i="0" u="none" strike="noStrike" kern="1200" cap="none" spc="0" normalizeH="0" baseline="0" noProof="0" dirty="0">
                <a:ln>
                  <a:noFill/>
                </a:ln>
                <a:solidFill>
                  <a:srgbClr val="000000"/>
                </a:solidFill>
                <a:effectLst/>
                <a:uLnTx/>
                <a:uFillTx/>
                <a:latin typeface="Times New Roman" pitchFamily="18" charset="0"/>
                <a:ea typeface="+mn-ea"/>
                <a:cs typeface="+mn-cs"/>
              </a:rPr>
              <a:t> Even if you are a year or more away from graduation, now is not too early to get started with some of the essential research and planning tasks</a:t>
            </a:r>
            <a:endParaRPr kumimoji="0" lang="en-US" sz="80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12692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163030" y="6513847"/>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itle 1">
            <a:extLst>
              <a:ext uri="{FF2B5EF4-FFF2-40B4-BE49-F238E27FC236}">
                <a16:creationId xmlns:a16="http://schemas.microsoft.com/office/drawing/2014/main" id="{287B5E43-159E-4AD3-FD58-36E8EFAC108F}"/>
              </a:ext>
            </a:extLst>
          </p:cNvPr>
          <p:cNvSpPr txBox="1">
            <a:spLocks/>
          </p:cNvSpPr>
          <p:nvPr/>
        </p:nvSpPr>
        <p:spPr bwMode="auto">
          <a:xfrm>
            <a:off x="2901605" y="597852"/>
            <a:ext cx="7604110" cy="757775"/>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60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Write Your Story</a:t>
            </a:r>
          </a:p>
        </p:txBody>
      </p:sp>
      <p:pic>
        <p:nvPicPr>
          <p:cNvPr id="13" name="Picture 12" descr="shutterstock_55921450.jpg">
            <a:extLst>
              <a:ext uri="{FF2B5EF4-FFF2-40B4-BE49-F238E27FC236}">
                <a16:creationId xmlns:a16="http://schemas.microsoft.com/office/drawing/2014/main" id="{F56531B2-04AB-A3DD-0313-9177EDA7AB3C}"/>
              </a:ext>
            </a:extLst>
          </p:cNvPr>
          <p:cNvPicPr>
            <a:picLocks noChangeAspect="1"/>
          </p:cNvPicPr>
          <p:nvPr/>
        </p:nvPicPr>
        <p:blipFill>
          <a:blip r:embed="rId7" cstate="print"/>
          <a:srcRect/>
          <a:stretch>
            <a:fillRect/>
          </a:stretch>
        </p:blipFill>
        <p:spPr>
          <a:xfrm>
            <a:off x="2088731" y="1646992"/>
            <a:ext cx="3657599" cy="4114802"/>
          </a:xfrm>
          <a:prstGeom prst="rect">
            <a:avLst/>
          </a:prstGeom>
        </p:spPr>
      </p:pic>
      <p:sp>
        <p:nvSpPr>
          <p:cNvPr id="14" name="Rectangle 13">
            <a:extLst>
              <a:ext uri="{FF2B5EF4-FFF2-40B4-BE49-F238E27FC236}">
                <a16:creationId xmlns:a16="http://schemas.microsoft.com/office/drawing/2014/main" id="{06E41BCD-BB52-E8C1-46A2-AB887116FAE9}"/>
              </a:ext>
            </a:extLst>
          </p:cNvPr>
          <p:cNvSpPr/>
          <p:nvPr/>
        </p:nvSpPr>
        <p:spPr bwMode="auto">
          <a:xfrm>
            <a:off x="6238515" y="1868817"/>
            <a:ext cx="4267200" cy="3962400"/>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fontAlgn="base">
              <a:spcBef>
                <a:spcPct val="0"/>
              </a:spcBef>
              <a:spcAft>
                <a:spcPts val="1200"/>
              </a:spcAft>
              <a:buFont typeface="Arial" pitchFamily="34" charset="0"/>
              <a:buChar char="•"/>
            </a:pPr>
            <a:r>
              <a:rPr lang="en-US" sz="4000" dirty="0">
                <a:solidFill>
                  <a:srgbClr val="000000"/>
                </a:solidFill>
                <a:effectLst>
                  <a:outerShdw blurRad="50800" dist="38100" dir="8100000" algn="tr" rotWithShape="0">
                    <a:srgbClr val="808080">
                      <a:alpha val="40000"/>
                    </a:srgbClr>
                  </a:outerShdw>
                </a:effectLst>
                <a:latin typeface="Arial"/>
              </a:rPr>
              <a:t>Your Passions</a:t>
            </a:r>
          </a:p>
          <a:p>
            <a:pPr fontAlgn="base">
              <a:spcBef>
                <a:spcPct val="0"/>
              </a:spcBef>
              <a:spcAft>
                <a:spcPts val="1200"/>
              </a:spcAft>
              <a:buFont typeface="Arial" pitchFamily="34" charset="0"/>
              <a:buChar char="•"/>
            </a:pPr>
            <a:r>
              <a:rPr lang="en-US" sz="4000" dirty="0">
                <a:solidFill>
                  <a:srgbClr val="000000"/>
                </a:solidFill>
                <a:effectLst>
                  <a:outerShdw blurRad="50800" dist="38100" dir="8100000" algn="tr" rotWithShape="0">
                    <a:srgbClr val="808080">
                      <a:alpha val="40000"/>
                    </a:srgbClr>
                  </a:outerShdw>
                </a:effectLst>
                <a:latin typeface="Arial"/>
              </a:rPr>
              <a:t>Your Skills</a:t>
            </a:r>
          </a:p>
          <a:p>
            <a:pPr fontAlgn="base">
              <a:spcBef>
                <a:spcPct val="0"/>
              </a:spcBef>
              <a:spcAft>
                <a:spcPts val="1200"/>
              </a:spcAft>
              <a:buFont typeface="Arial" pitchFamily="34" charset="0"/>
              <a:buChar char="•"/>
            </a:pPr>
            <a:r>
              <a:rPr lang="en-US" sz="4000" dirty="0">
                <a:solidFill>
                  <a:srgbClr val="000000"/>
                </a:solidFill>
                <a:effectLst>
                  <a:outerShdw blurRad="50800" dist="38100" dir="8100000" algn="tr" rotWithShape="0">
                    <a:srgbClr val="808080">
                      <a:alpha val="40000"/>
                    </a:srgbClr>
                  </a:outerShdw>
                </a:effectLst>
                <a:latin typeface="Arial"/>
              </a:rPr>
              <a:t>Your Abilities</a:t>
            </a:r>
          </a:p>
          <a:p>
            <a:pPr fontAlgn="base">
              <a:spcBef>
                <a:spcPct val="0"/>
              </a:spcBef>
              <a:spcAft>
                <a:spcPts val="1200"/>
              </a:spcAft>
              <a:buFont typeface="Arial" pitchFamily="34" charset="0"/>
              <a:buChar char="•"/>
            </a:pPr>
            <a:r>
              <a:rPr lang="en-US" sz="4000" dirty="0">
                <a:solidFill>
                  <a:srgbClr val="000000"/>
                </a:solidFill>
                <a:effectLst>
                  <a:outerShdw blurRad="50800" dist="38100" dir="8100000" algn="tr" rotWithShape="0">
                    <a:srgbClr val="808080">
                      <a:alpha val="40000"/>
                    </a:srgbClr>
                  </a:outerShdw>
                </a:effectLst>
                <a:latin typeface="Arial"/>
              </a:rPr>
              <a:t>Your Experiences</a:t>
            </a:r>
          </a:p>
          <a:p>
            <a:pPr fontAlgn="base">
              <a:spcBef>
                <a:spcPct val="0"/>
              </a:spcBef>
              <a:spcAft>
                <a:spcPts val="1200"/>
              </a:spcAft>
              <a:buFont typeface="Arial" pitchFamily="34" charset="0"/>
              <a:buChar char="•"/>
            </a:pPr>
            <a:r>
              <a:rPr lang="en-US" sz="4000" dirty="0">
                <a:solidFill>
                  <a:srgbClr val="000000"/>
                </a:solidFill>
                <a:effectLst>
                  <a:outerShdw blurRad="50800" dist="38100" dir="8100000" algn="tr" rotWithShape="0">
                    <a:srgbClr val="808080">
                      <a:alpha val="40000"/>
                    </a:srgbClr>
                  </a:outerShdw>
                </a:effectLst>
                <a:latin typeface="Arial"/>
              </a:rPr>
              <a:t>Your Objectives</a:t>
            </a:r>
          </a:p>
        </p:txBody>
      </p:sp>
    </p:spTree>
    <p:extLst>
      <p:ext uri="{BB962C8B-B14F-4D97-AF65-F5344CB8AC3E}">
        <p14:creationId xmlns:p14="http://schemas.microsoft.com/office/powerpoint/2010/main" val="523244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163029" y="6110651"/>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itle 1">
            <a:extLst>
              <a:ext uri="{FF2B5EF4-FFF2-40B4-BE49-F238E27FC236}">
                <a16:creationId xmlns:a16="http://schemas.microsoft.com/office/drawing/2014/main" id="{287B5E43-159E-4AD3-FD58-36E8EFAC108F}"/>
              </a:ext>
            </a:extLst>
          </p:cNvPr>
          <p:cNvSpPr txBox="1">
            <a:spLocks/>
          </p:cNvSpPr>
          <p:nvPr/>
        </p:nvSpPr>
        <p:spPr bwMode="auto">
          <a:xfrm>
            <a:off x="2901605" y="597852"/>
            <a:ext cx="7604110" cy="757775"/>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60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Write Your Story</a:t>
            </a:r>
          </a:p>
        </p:txBody>
      </p:sp>
      <p:pic>
        <p:nvPicPr>
          <p:cNvPr id="13" name="Picture 12" descr="shutterstock_55921450.jpg">
            <a:extLst>
              <a:ext uri="{FF2B5EF4-FFF2-40B4-BE49-F238E27FC236}">
                <a16:creationId xmlns:a16="http://schemas.microsoft.com/office/drawing/2014/main" id="{F56531B2-04AB-A3DD-0313-9177EDA7AB3C}"/>
              </a:ext>
            </a:extLst>
          </p:cNvPr>
          <p:cNvPicPr>
            <a:picLocks noChangeAspect="1"/>
          </p:cNvPicPr>
          <p:nvPr/>
        </p:nvPicPr>
        <p:blipFill>
          <a:blip r:embed="rId7" cstate="print"/>
          <a:srcRect/>
          <a:stretch>
            <a:fillRect/>
          </a:stretch>
        </p:blipFill>
        <p:spPr>
          <a:xfrm>
            <a:off x="334230" y="1646992"/>
            <a:ext cx="3657599" cy="4114802"/>
          </a:xfrm>
          <a:prstGeom prst="rect">
            <a:avLst/>
          </a:prstGeom>
        </p:spPr>
      </p:pic>
      <p:sp>
        <p:nvSpPr>
          <p:cNvPr id="14" name="Rectangle 13">
            <a:extLst>
              <a:ext uri="{FF2B5EF4-FFF2-40B4-BE49-F238E27FC236}">
                <a16:creationId xmlns:a16="http://schemas.microsoft.com/office/drawing/2014/main" id="{06E41BCD-BB52-E8C1-46A2-AB887116FAE9}"/>
              </a:ext>
            </a:extLst>
          </p:cNvPr>
          <p:cNvSpPr/>
          <p:nvPr/>
        </p:nvSpPr>
        <p:spPr bwMode="auto">
          <a:xfrm>
            <a:off x="3991830" y="1868817"/>
            <a:ext cx="7826050" cy="3892978"/>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571500" indent="-571500" fontAlgn="base">
              <a:spcBef>
                <a:spcPct val="0"/>
              </a:spcBef>
              <a:spcAft>
                <a:spcPts val="1200"/>
              </a:spcAft>
              <a:buFont typeface="Wingdings" panose="05000000000000000000" pitchFamily="2" charset="2"/>
              <a:buChar char="q"/>
            </a:pPr>
            <a:r>
              <a:rPr lang="en-US" sz="3600" kern="1200" dirty="0">
                <a:solidFill>
                  <a:schemeClr val="tx1"/>
                </a:solidFill>
                <a:latin typeface="Times New Roman" pitchFamily="18" charset="0"/>
                <a:ea typeface="+mn-ea"/>
                <a:cs typeface="+mn-cs"/>
              </a:rPr>
              <a:t>Take the time you</a:t>
            </a:r>
          </a:p>
          <a:p>
            <a:pPr fontAlgn="base">
              <a:spcBef>
                <a:spcPct val="0"/>
              </a:spcBef>
              <a:spcAft>
                <a:spcPts val="1200"/>
              </a:spcAft>
            </a:pPr>
            <a:r>
              <a:rPr lang="en-US" sz="3600" kern="1200" dirty="0">
                <a:solidFill>
                  <a:schemeClr val="tx1"/>
                </a:solidFill>
                <a:latin typeface="Times New Roman" pitchFamily="18" charset="0"/>
                <a:ea typeface="+mn-ea"/>
                <a:cs typeface="+mn-cs"/>
              </a:rPr>
              <a:t> have now to explore the possibilities, </a:t>
            </a:r>
          </a:p>
          <a:p>
            <a:pPr fontAlgn="base">
              <a:spcBef>
                <a:spcPct val="0"/>
              </a:spcBef>
              <a:spcAft>
                <a:spcPts val="1200"/>
              </a:spcAft>
            </a:pPr>
            <a:r>
              <a:rPr lang="en-US" sz="3600" kern="1200" dirty="0">
                <a:solidFill>
                  <a:schemeClr val="tx1"/>
                </a:solidFill>
                <a:latin typeface="Times New Roman" pitchFamily="18" charset="0"/>
                <a:ea typeface="+mn-ea"/>
                <a:cs typeface="+mn-cs"/>
              </a:rPr>
              <a:t>to find your passion, </a:t>
            </a:r>
          </a:p>
          <a:p>
            <a:pPr marL="571500" indent="-571500" fontAlgn="base">
              <a:spcBef>
                <a:spcPct val="0"/>
              </a:spcBef>
              <a:spcAft>
                <a:spcPts val="1200"/>
              </a:spcAft>
              <a:buFont typeface="Wingdings" panose="05000000000000000000" pitchFamily="2" charset="2"/>
              <a:buChar char="q"/>
            </a:pPr>
            <a:r>
              <a:rPr lang="en-US" sz="3600" kern="1200" dirty="0">
                <a:solidFill>
                  <a:schemeClr val="tx1"/>
                </a:solidFill>
                <a:latin typeface="Times New Roman" pitchFamily="18" charset="0"/>
                <a:ea typeface="+mn-ea"/>
                <a:cs typeface="+mn-cs"/>
              </a:rPr>
              <a:t>Identify appealing career paths. </a:t>
            </a:r>
          </a:p>
          <a:p>
            <a:pPr marL="0" marR="0" lvl="0" indent="0" algn="l" defTabSz="914400" rtl="0" eaLnBrk="1" fontAlgn="base" latinLnBrk="0" hangingPunct="1">
              <a:lnSpc>
                <a:spcPct val="100000"/>
              </a:lnSpc>
              <a:spcBef>
                <a:spcPct val="0"/>
              </a:spcBef>
              <a:spcAft>
                <a:spcPts val="1200"/>
              </a:spcAft>
              <a:buClrTx/>
              <a:buSzTx/>
              <a:tabLst/>
              <a:defRPr/>
            </a:pPr>
            <a:endParaRPr kumimoji="0" lang="en-US" sz="4000" b="0" i="0" u="none" strike="noStrike" kern="120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p:txBody>
      </p:sp>
    </p:spTree>
    <p:extLst>
      <p:ext uri="{BB962C8B-B14F-4D97-AF65-F5344CB8AC3E}">
        <p14:creationId xmlns:p14="http://schemas.microsoft.com/office/powerpoint/2010/main" val="275351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185992" y="6060902"/>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itle 1">
            <a:extLst>
              <a:ext uri="{FF2B5EF4-FFF2-40B4-BE49-F238E27FC236}">
                <a16:creationId xmlns:a16="http://schemas.microsoft.com/office/drawing/2014/main" id="{287B5E43-159E-4AD3-FD58-36E8EFAC108F}"/>
              </a:ext>
            </a:extLst>
          </p:cNvPr>
          <p:cNvSpPr txBox="1">
            <a:spLocks/>
          </p:cNvSpPr>
          <p:nvPr/>
        </p:nvSpPr>
        <p:spPr bwMode="auto">
          <a:xfrm>
            <a:off x="2901605" y="597852"/>
            <a:ext cx="7604110" cy="757775"/>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60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Write Your Story</a:t>
            </a:r>
          </a:p>
        </p:txBody>
      </p:sp>
      <p:pic>
        <p:nvPicPr>
          <p:cNvPr id="13" name="Picture 12" descr="shutterstock_55921450.jpg">
            <a:extLst>
              <a:ext uri="{FF2B5EF4-FFF2-40B4-BE49-F238E27FC236}">
                <a16:creationId xmlns:a16="http://schemas.microsoft.com/office/drawing/2014/main" id="{F56531B2-04AB-A3DD-0313-9177EDA7AB3C}"/>
              </a:ext>
            </a:extLst>
          </p:cNvPr>
          <p:cNvPicPr>
            <a:picLocks noChangeAspect="1"/>
          </p:cNvPicPr>
          <p:nvPr/>
        </p:nvPicPr>
        <p:blipFill>
          <a:blip r:embed="rId7" cstate="print"/>
          <a:srcRect/>
          <a:stretch>
            <a:fillRect/>
          </a:stretch>
        </p:blipFill>
        <p:spPr>
          <a:xfrm>
            <a:off x="-633752" y="1693746"/>
            <a:ext cx="3657599" cy="4114802"/>
          </a:xfrm>
          <a:prstGeom prst="rect">
            <a:avLst/>
          </a:prstGeom>
        </p:spPr>
      </p:pic>
      <p:sp>
        <p:nvSpPr>
          <p:cNvPr id="14" name="Rectangle 13">
            <a:extLst>
              <a:ext uri="{FF2B5EF4-FFF2-40B4-BE49-F238E27FC236}">
                <a16:creationId xmlns:a16="http://schemas.microsoft.com/office/drawing/2014/main" id="{06E41BCD-BB52-E8C1-46A2-AB887116FAE9}"/>
              </a:ext>
            </a:extLst>
          </p:cNvPr>
          <p:cNvSpPr/>
          <p:nvPr/>
        </p:nvSpPr>
        <p:spPr bwMode="auto">
          <a:xfrm>
            <a:off x="2628431" y="1355627"/>
            <a:ext cx="9032190" cy="5494437"/>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457200" marR="0" lvl="0" indent="-457200" algn="l" defTabSz="914400" rtl="0" eaLnBrk="1" fontAlgn="base" latinLnBrk="0" hangingPunct="1">
              <a:lnSpc>
                <a:spcPct val="100000"/>
              </a:lnSpc>
              <a:spcBef>
                <a:spcPct val="0"/>
              </a:spcBef>
              <a:spcAft>
                <a:spcPts val="1200"/>
              </a:spcAft>
              <a:buClrTx/>
              <a:buSzTx/>
              <a:buFont typeface="Wingdings" panose="05000000000000000000" pitchFamily="2" charset="2"/>
              <a:buChar char="q"/>
              <a:tabLst/>
              <a:defRPr/>
            </a:pPr>
            <a:r>
              <a:rPr kumimoji="0" lang="en-US" sz="36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itchFamily="18" charset="0"/>
                <a:ea typeface="+mn-ea"/>
                <a:cs typeface="+mn-cs"/>
              </a:rPr>
              <a:t>Begin by writing the things you are </a:t>
            </a:r>
          </a:p>
          <a:p>
            <a:pPr marR="0" lvl="0" algn="l" defTabSz="914400" rtl="0" eaLnBrk="1" fontAlgn="base" latinLnBrk="0" hangingPunct="1">
              <a:lnSpc>
                <a:spcPct val="100000"/>
              </a:lnSpc>
              <a:spcBef>
                <a:spcPct val="0"/>
              </a:spcBef>
              <a:spcAft>
                <a:spcPts val="1200"/>
              </a:spcAft>
              <a:buClrTx/>
              <a:buSzTx/>
              <a:tabLst/>
              <a:defRPr/>
            </a:pPr>
            <a:r>
              <a:rPr kumimoji="0" lang="en-US" sz="36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itchFamily="18" charset="0"/>
                <a:ea typeface="+mn-ea"/>
                <a:cs typeface="+mn-cs"/>
              </a:rPr>
              <a:t>passionate about, </a:t>
            </a:r>
          </a:p>
          <a:p>
            <a:pPr marL="514350" marR="0" lvl="0" indent="-514350" algn="l" defTabSz="914400" rtl="0" eaLnBrk="1" fontAlgn="base" latinLnBrk="0" hangingPunct="1">
              <a:lnSpc>
                <a:spcPct val="100000"/>
              </a:lnSpc>
              <a:spcBef>
                <a:spcPct val="0"/>
              </a:spcBef>
              <a:spcAft>
                <a:spcPts val="1200"/>
              </a:spcAft>
              <a:buClrTx/>
              <a:buSzTx/>
              <a:buFont typeface="+mj-lt"/>
              <a:buAutoNum type="arabicPeriod"/>
              <a:tabLst/>
              <a:defRPr/>
            </a:pPr>
            <a:r>
              <a:rPr kumimoji="0" lang="en-US" sz="36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itchFamily="18" charset="0"/>
                <a:ea typeface="+mn-ea"/>
                <a:cs typeface="+mn-cs"/>
              </a:rPr>
              <a:t>the skills you possess, </a:t>
            </a:r>
          </a:p>
          <a:p>
            <a:pPr marL="514350" marR="0" lvl="0" indent="-514350" algn="l" defTabSz="914400" rtl="0" eaLnBrk="1" fontAlgn="base" latinLnBrk="0" hangingPunct="1">
              <a:lnSpc>
                <a:spcPct val="100000"/>
              </a:lnSpc>
              <a:spcBef>
                <a:spcPct val="0"/>
              </a:spcBef>
              <a:spcAft>
                <a:spcPts val="1200"/>
              </a:spcAft>
              <a:buClrTx/>
              <a:buSzTx/>
              <a:buFont typeface="+mj-lt"/>
              <a:buAutoNum type="arabicPeriod"/>
              <a:tabLst/>
              <a:defRPr/>
            </a:pPr>
            <a:r>
              <a:rPr kumimoji="0" lang="en-US" sz="36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itchFamily="18" charset="0"/>
                <a:ea typeface="+mn-ea"/>
                <a:cs typeface="+mn-cs"/>
              </a:rPr>
              <a:t>your ability to help an organization</a:t>
            </a:r>
          </a:p>
          <a:p>
            <a:pPr marL="514350" marR="0" lvl="0" indent="-514350" algn="l" defTabSz="914400" rtl="0" eaLnBrk="1" fontAlgn="base" latinLnBrk="0" hangingPunct="1">
              <a:lnSpc>
                <a:spcPct val="100000"/>
              </a:lnSpc>
              <a:spcBef>
                <a:spcPct val="0"/>
              </a:spcBef>
              <a:spcAft>
                <a:spcPts val="1200"/>
              </a:spcAft>
              <a:buClrTx/>
              <a:buSzTx/>
              <a:buFont typeface="+mj-lt"/>
              <a:buAutoNum type="arabicPeriod"/>
              <a:tabLst/>
              <a:defRPr/>
            </a:pPr>
            <a:r>
              <a:rPr kumimoji="0" lang="en-US" sz="36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itchFamily="18" charset="0"/>
                <a:ea typeface="+mn-ea"/>
                <a:cs typeface="+mn-cs"/>
              </a:rPr>
              <a:t> reach its goals, the path you’ve been on </a:t>
            </a:r>
          </a:p>
          <a:p>
            <a:pPr marL="514350" lvl="0" indent="-514350" fontAlgn="base">
              <a:spcBef>
                <a:spcPct val="0"/>
              </a:spcBef>
              <a:spcAft>
                <a:spcPts val="1200"/>
              </a:spcAft>
              <a:buFont typeface="+mj-lt"/>
              <a:buAutoNum type="arabicPeriod"/>
              <a:defRPr/>
            </a:pPr>
            <a:r>
              <a:rPr kumimoji="0" lang="en-US" sz="36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itchFamily="18" charset="0"/>
                <a:ea typeface="+mn-ea"/>
                <a:cs typeface="+mn-cs"/>
              </a:rPr>
              <a:t>so far, </a:t>
            </a:r>
          </a:p>
          <a:p>
            <a:pPr marL="514350" lvl="0" indent="-514350" fontAlgn="base">
              <a:spcBef>
                <a:spcPct val="0"/>
              </a:spcBef>
              <a:spcAft>
                <a:spcPts val="1200"/>
              </a:spcAft>
              <a:buFont typeface="+mj-lt"/>
              <a:buAutoNum type="arabicPeriod"/>
              <a:defRPr/>
            </a:pPr>
            <a:r>
              <a:rPr lang="en-US" sz="3600" dirty="0">
                <a:solidFill>
                  <a:prstClr val="black"/>
                </a:solidFill>
                <a:effectLst>
                  <a:outerShdw blurRad="38100" dist="38100" dir="2700000" algn="tl">
                    <a:srgbClr val="000000">
                      <a:alpha val="43137"/>
                    </a:srgbClr>
                  </a:outerShdw>
                </a:effectLst>
                <a:latin typeface="Times New Roman" pitchFamily="18" charset="0"/>
              </a:rPr>
              <a:t>the </a:t>
            </a:r>
            <a:r>
              <a:rPr kumimoji="0" lang="en-US" sz="36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itchFamily="18" charset="0"/>
                <a:ea typeface="+mn-ea"/>
                <a:cs typeface="+mn-cs"/>
              </a:rPr>
              <a:t>path you want to  follow in the future</a:t>
            </a:r>
            <a:endParaRPr kumimoji="0" lang="en-US" sz="4000" b="0"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a:ea typeface="+mn-ea"/>
              <a:cs typeface="+mn-cs"/>
            </a:endParaRPr>
          </a:p>
        </p:txBody>
      </p:sp>
    </p:spTree>
    <p:extLst>
      <p:ext uri="{BB962C8B-B14F-4D97-AF65-F5344CB8AC3E}">
        <p14:creationId xmlns:p14="http://schemas.microsoft.com/office/powerpoint/2010/main" val="490962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185992" y="6060902"/>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pic>
        <p:nvPicPr>
          <p:cNvPr id="9" name="Picture 8" descr="shutterstock_1706273.jpg">
            <a:extLst>
              <a:ext uri="{FF2B5EF4-FFF2-40B4-BE49-F238E27FC236}">
                <a16:creationId xmlns:a16="http://schemas.microsoft.com/office/drawing/2014/main" id="{BAC3EEBB-0E34-8DEA-C396-93E152E66899}"/>
              </a:ext>
            </a:extLst>
          </p:cNvPr>
          <p:cNvPicPr>
            <a:picLocks noChangeAspect="1"/>
          </p:cNvPicPr>
          <p:nvPr/>
        </p:nvPicPr>
        <p:blipFill>
          <a:blip r:embed="rId7" cstate="print"/>
          <a:srcRect/>
          <a:stretch>
            <a:fillRect/>
          </a:stretch>
        </p:blipFill>
        <p:spPr>
          <a:xfrm>
            <a:off x="8058150" y="1676399"/>
            <a:ext cx="3505200" cy="3872945"/>
          </a:xfrm>
          <a:prstGeom prst="rect">
            <a:avLst/>
          </a:prstGeom>
        </p:spPr>
      </p:pic>
      <p:sp>
        <p:nvSpPr>
          <p:cNvPr id="10" name="Title 1">
            <a:extLst>
              <a:ext uri="{FF2B5EF4-FFF2-40B4-BE49-F238E27FC236}">
                <a16:creationId xmlns:a16="http://schemas.microsoft.com/office/drawing/2014/main" id="{A7D87336-7E70-FD0A-B673-4F3763E6F804}"/>
              </a:ext>
            </a:extLst>
          </p:cNvPr>
          <p:cNvSpPr txBox="1">
            <a:spLocks/>
          </p:cNvSpPr>
          <p:nvPr/>
        </p:nvSpPr>
        <p:spPr bwMode="auto">
          <a:xfrm>
            <a:off x="2465191" y="76861"/>
            <a:ext cx="8229600" cy="1004460"/>
          </a:xfrm>
          <a:prstGeom prst="rect">
            <a:avLst/>
          </a:prstGeom>
          <a:solidFill>
            <a:srgbClr val="000000"/>
          </a:solidFill>
          <a:ln w="9525">
            <a:solidFill>
              <a:srgbClr val="000000"/>
            </a:solidFill>
            <a:miter lim="800000"/>
            <a:headEnd/>
            <a:tailEnd/>
          </a:ln>
          <a:effec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0" cap="none" spc="0" normalizeH="0" baseline="0" noProof="0">
                <a:ln>
                  <a:noFill/>
                </a:ln>
                <a:solidFill>
                  <a:srgbClr val="FFFFFF"/>
                </a:solidFill>
                <a:effectLst>
                  <a:outerShdw blurRad="38100" dist="38100" dir="2700000" algn="tl">
                    <a:srgbClr val="C0C0C0"/>
                  </a:outerShdw>
                </a:effectLst>
                <a:uLnTx/>
                <a:uFillTx/>
                <a:latin typeface="Tahoma"/>
                <a:ea typeface="+mj-ea"/>
                <a:cs typeface="+mj-cs"/>
              </a:rPr>
              <a:t>Employer Perspective</a:t>
            </a:r>
            <a:endParaRPr kumimoji="0" lang="en-US" sz="5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endParaRPr>
          </a:p>
        </p:txBody>
      </p:sp>
      <p:sp>
        <p:nvSpPr>
          <p:cNvPr id="11" name="Rounded Rectangle 5">
            <a:extLst>
              <a:ext uri="{FF2B5EF4-FFF2-40B4-BE49-F238E27FC236}">
                <a16:creationId xmlns:a16="http://schemas.microsoft.com/office/drawing/2014/main" id="{16888E8B-2F1C-86D6-5FF9-04BB792E789C}"/>
              </a:ext>
            </a:extLst>
          </p:cNvPr>
          <p:cNvSpPr/>
          <p:nvPr/>
        </p:nvSpPr>
        <p:spPr bwMode="auto">
          <a:xfrm>
            <a:off x="3460088" y="1821383"/>
            <a:ext cx="4343400" cy="1019387"/>
          </a:xfrm>
          <a:prstGeom prst="roundRect">
            <a:avLst/>
          </a:prstGeom>
          <a:solidFill>
            <a:srgbClr val="FFFFFF"/>
          </a:solidFill>
          <a:ln w="9525" cap="flat" cmpd="sng" algn="ctr">
            <a:solidFill>
              <a:srgbClr val="FFFFFF">
                <a:lumMod val="85000"/>
              </a:srgbClr>
            </a:solidFill>
            <a:prstDash val="solid"/>
            <a:round/>
            <a:headEnd type="none" w="med" len="med"/>
            <a:tailEnd type="none" w="med" len="med"/>
          </a:ln>
          <a:effectLst>
            <a:outerShdw blurRad="50800" dist="38100" dir="2700000" algn="tl" rotWithShape="0">
              <a:prstClr val="black">
                <a:alpha val="40000"/>
              </a:prstClr>
            </a:outerShdw>
          </a:effectLst>
          <a:scene3d>
            <a:camera prst="orthographicFront">
              <a:rot lat="0" lon="0" rev="0"/>
            </a:camera>
            <a:lightRig rig="glow" dir="t">
              <a:rot lat="0" lon="0" rev="4800000"/>
            </a:lightRig>
          </a:scene3d>
          <a:sp3d prstMaterial="matte">
            <a:bevelT w="127000" h="63500"/>
          </a:sp3d>
        </p:spPr>
        <p:txBody>
          <a:bodyPr vert="horz" wrap="none" lIns="91440" tIns="45720" rIns="91440" bIns="45720" numCol="1" rtlCol="0" anchor="ctr" anchorCtr="0" compatLnSpc="1">
            <a:prstTxWarp prst="textNoShape">
              <a:avLst/>
            </a:prstTxWarp>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000000"/>
                </a:solidFill>
                <a:effectLst/>
                <a:uLnTx/>
                <a:uFillTx/>
                <a:latin typeface="Arial"/>
              </a:rPr>
              <a:t>Performance</a:t>
            </a:r>
          </a:p>
        </p:txBody>
      </p:sp>
      <p:sp>
        <p:nvSpPr>
          <p:cNvPr id="12" name="Rounded Rectangle 6">
            <a:extLst>
              <a:ext uri="{FF2B5EF4-FFF2-40B4-BE49-F238E27FC236}">
                <a16:creationId xmlns:a16="http://schemas.microsoft.com/office/drawing/2014/main" id="{BB363BA4-6294-5914-6E98-FEDF5D491EEE}"/>
              </a:ext>
            </a:extLst>
          </p:cNvPr>
          <p:cNvSpPr/>
          <p:nvPr/>
        </p:nvSpPr>
        <p:spPr bwMode="auto">
          <a:xfrm>
            <a:off x="1964689" y="3606242"/>
            <a:ext cx="4343400" cy="1019387"/>
          </a:xfrm>
          <a:prstGeom prst="roundRect">
            <a:avLst/>
          </a:prstGeom>
          <a:solidFill>
            <a:srgbClr val="FFFFFF"/>
          </a:solidFill>
          <a:ln w="9525" cap="flat" cmpd="sng" algn="ctr">
            <a:solidFill>
              <a:srgbClr val="FFFFFF">
                <a:lumMod val="85000"/>
              </a:srgbClr>
            </a:solidFill>
            <a:prstDash val="solid"/>
            <a:round/>
            <a:headEnd type="none" w="med" len="med"/>
            <a:tailEnd type="none" w="med" len="med"/>
          </a:ln>
          <a:effectLst>
            <a:outerShdw blurRad="50800" dist="38100" dir="2700000" algn="tl" rotWithShape="0">
              <a:prstClr val="black">
                <a:alpha val="40000"/>
              </a:prstClr>
            </a:outerShdw>
          </a:effectLst>
          <a:scene3d>
            <a:camera prst="orthographicFront">
              <a:rot lat="0" lon="0" rev="0"/>
            </a:camera>
            <a:lightRig rig="glow" dir="t">
              <a:rot lat="0" lon="0" rev="4800000"/>
            </a:lightRig>
          </a:scene3d>
          <a:sp3d prstMaterial="matte">
            <a:bevelT w="127000" h="63500"/>
          </a:sp3d>
        </p:spPr>
        <p:txBody>
          <a:bodyPr vert="horz" wrap="none" lIns="91440" tIns="45720" rIns="91440" bIns="45720" numCol="1" rtlCol="0" anchor="ctr" anchorCtr="0" compatLnSpc="1">
            <a:prstTxWarp prst="textNoShape">
              <a:avLst/>
            </a:prstTxWarp>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000000"/>
                </a:solidFill>
                <a:effectLst/>
                <a:uLnTx/>
                <a:uFillTx/>
                <a:latin typeface="Arial"/>
              </a:rPr>
              <a:t>Reliability</a:t>
            </a:r>
          </a:p>
        </p:txBody>
      </p:sp>
      <p:sp>
        <p:nvSpPr>
          <p:cNvPr id="15" name="Rounded Rectangle 7">
            <a:extLst>
              <a:ext uri="{FF2B5EF4-FFF2-40B4-BE49-F238E27FC236}">
                <a16:creationId xmlns:a16="http://schemas.microsoft.com/office/drawing/2014/main" id="{FFAF4549-6C3D-F850-BCA5-9294E6559B06}"/>
              </a:ext>
            </a:extLst>
          </p:cNvPr>
          <p:cNvSpPr/>
          <p:nvPr/>
        </p:nvSpPr>
        <p:spPr bwMode="auto">
          <a:xfrm>
            <a:off x="2963130" y="4904618"/>
            <a:ext cx="4343400" cy="1019387"/>
          </a:xfrm>
          <a:prstGeom prst="roundRect">
            <a:avLst/>
          </a:prstGeom>
          <a:solidFill>
            <a:srgbClr val="FFFFFF"/>
          </a:solidFill>
          <a:ln w="9525" cap="flat" cmpd="sng" algn="ctr">
            <a:solidFill>
              <a:srgbClr val="FFFFFF">
                <a:lumMod val="85000"/>
              </a:srgbClr>
            </a:solidFill>
            <a:prstDash val="solid"/>
            <a:round/>
            <a:headEnd type="none" w="med" len="med"/>
            <a:tailEnd type="none" w="med" len="med"/>
          </a:ln>
          <a:effectLst>
            <a:outerShdw blurRad="50800" dist="38100" dir="2700000" algn="tl" rotWithShape="0">
              <a:prstClr val="black">
                <a:alpha val="40000"/>
              </a:prstClr>
            </a:outerShdw>
          </a:effectLst>
          <a:scene3d>
            <a:camera prst="orthographicFront">
              <a:rot lat="0" lon="0" rev="0"/>
            </a:camera>
            <a:lightRig rig="glow" dir="t">
              <a:rot lat="0" lon="0" rev="4800000"/>
            </a:lightRig>
          </a:scene3d>
          <a:sp3d prstMaterial="matte">
            <a:bevelT w="127000" h="63500"/>
          </a:sp3d>
        </p:spPr>
        <p:txBody>
          <a:bodyPr vert="horz" wrap="none" lIns="91440" tIns="45720" rIns="91440" bIns="45720" numCol="1" rtlCol="0" anchor="ctr" anchorCtr="0" compatLnSpc="1">
            <a:prstTxWarp prst="textNoShape">
              <a:avLst/>
            </a:prstTxWarp>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000000"/>
                </a:solidFill>
                <a:effectLst/>
                <a:uLnTx/>
                <a:uFillTx/>
                <a:latin typeface="Arial"/>
              </a:rPr>
              <a:t>Motivation</a:t>
            </a:r>
          </a:p>
        </p:txBody>
      </p:sp>
    </p:spTree>
    <p:extLst>
      <p:ext uri="{BB962C8B-B14F-4D97-AF65-F5344CB8AC3E}">
        <p14:creationId xmlns:p14="http://schemas.microsoft.com/office/powerpoint/2010/main" val="1049790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185992" y="6060902"/>
            <a:ext cx="9631887" cy="199246"/>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0" name="Title 1">
            <a:extLst>
              <a:ext uri="{FF2B5EF4-FFF2-40B4-BE49-F238E27FC236}">
                <a16:creationId xmlns:a16="http://schemas.microsoft.com/office/drawing/2014/main" id="{A7D87336-7E70-FD0A-B673-4F3763E6F804}"/>
              </a:ext>
            </a:extLst>
          </p:cNvPr>
          <p:cNvSpPr txBox="1">
            <a:spLocks/>
          </p:cNvSpPr>
          <p:nvPr/>
        </p:nvSpPr>
        <p:spPr bwMode="auto">
          <a:xfrm>
            <a:off x="2887135" y="95622"/>
            <a:ext cx="8229600" cy="1004460"/>
          </a:xfrm>
          <a:prstGeom prst="rect">
            <a:avLst/>
          </a:prstGeom>
          <a:solidFill>
            <a:srgbClr val="000000"/>
          </a:solidFill>
          <a:ln w="9525">
            <a:solidFill>
              <a:srgbClr val="000000"/>
            </a:solidFill>
            <a:miter lim="800000"/>
            <a:headEnd/>
            <a:tailEnd/>
          </a:ln>
          <a:effec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0" cap="none" spc="0" normalizeH="0" baseline="0" noProof="0">
                <a:ln>
                  <a:noFill/>
                </a:ln>
                <a:solidFill>
                  <a:srgbClr val="FFFFFF"/>
                </a:solidFill>
                <a:effectLst>
                  <a:outerShdw blurRad="38100" dist="38100" dir="2700000" algn="tl">
                    <a:srgbClr val="C0C0C0"/>
                  </a:outerShdw>
                </a:effectLst>
                <a:uLnTx/>
                <a:uFillTx/>
                <a:latin typeface="Tahoma"/>
                <a:ea typeface="+mj-ea"/>
                <a:cs typeface="+mj-cs"/>
              </a:rPr>
              <a:t>Employer Perspective</a:t>
            </a:r>
            <a:endParaRPr kumimoji="0" lang="en-US" sz="5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endParaRPr>
          </a:p>
        </p:txBody>
      </p:sp>
      <p:sp>
        <p:nvSpPr>
          <p:cNvPr id="11" name="Rounded Rectangle 5">
            <a:extLst>
              <a:ext uri="{FF2B5EF4-FFF2-40B4-BE49-F238E27FC236}">
                <a16:creationId xmlns:a16="http://schemas.microsoft.com/office/drawing/2014/main" id="{16888E8B-2F1C-86D6-5FF9-04BB792E789C}"/>
              </a:ext>
            </a:extLst>
          </p:cNvPr>
          <p:cNvSpPr/>
          <p:nvPr/>
        </p:nvSpPr>
        <p:spPr bwMode="auto">
          <a:xfrm>
            <a:off x="1646424" y="1344131"/>
            <a:ext cx="9934182" cy="1019387"/>
          </a:xfrm>
          <a:prstGeom prst="roundRect">
            <a:avLst/>
          </a:prstGeom>
          <a:solidFill>
            <a:srgbClr val="FFFFFF"/>
          </a:solidFill>
          <a:ln w="9525" cap="flat" cmpd="sng" algn="ctr">
            <a:solidFill>
              <a:srgbClr val="FFFFFF">
                <a:lumMod val="85000"/>
              </a:srgbClr>
            </a:solidFill>
            <a:prstDash val="solid"/>
            <a:round/>
            <a:headEnd type="none" w="med" len="med"/>
            <a:tailEnd type="none" w="med" len="med"/>
          </a:ln>
          <a:effectLst>
            <a:outerShdw blurRad="50800" dist="38100" dir="2700000" algn="tl" rotWithShape="0">
              <a:prstClr val="black">
                <a:alpha val="40000"/>
              </a:prstClr>
            </a:outerShdw>
          </a:effectLst>
          <a:scene3d>
            <a:camera prst="orthographicFront">
              <a:rot lat="0" lon="0" rev="0"/>
            </a:camera>
            <a:lightRig rig="glow" dir="t">
              <a:rot lat="0" lon="0" rev="4800000"/>
            </a:lightRig>
          </a:scene3d>
          <a:sp3d prstMaterial="matte">
            <a:bevelT w="127000" h="63500"/>
          </a:sp3d>
        </p:spPr>
        <p:txBody>
          <a:bodyPr vert="horz" wrap="non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Arial"/>
                <a:ea typeface="+mn-ea"/>
                <a:cs typeface="+mn-cs"/>
              </a:rPr>
              <a:t>companies take risks with every hiring decision</a:t>
            </a:r>
          </a:p>
        </p:txBody>
      </p:sp>
      <p:sp>
        <p:nvSpPr>
          <p:cNvPr id="12" name="Rounded Rectangle 6">
            <a:extLst>
              <a:ext uri="{FF2B5EF4-FFF2-40B4-BE49-F238E27FC236}">
                <a16:creationId xmlns:a16="http://schemas.microsoft.com/office/drawing/2014/main" id="{BB363BA4-6294-5914-6E98-FEDF5D491EEE}"/>
              </a:ext>
            </a:extLst>
          </p:cNvPr>
          <p:cNvSpPr/>
          <p:nvPr/>
        </p:nvSpPr>
        <p:spPr bwMode="auto">
          <a:xfrm>
            <a:off x="592229" y="2209780"/>
            <a:ext cx="9934182" cy="3950745"/>
          </a:xfrm>
          <a:prstGeom prst="roundRect">
            <a:avLst/>
          </a:prstGeom>
          <a:solidFill>
            <a:srgbClr val="FFFFFF"/>
          </a:solidFill>
          <a:ln w="9525" cap="flat" cmpd="sng" algn="ctr">
            <a:solidFill>
              <a:srgbClr val="FFFFFF">
                <a:lumMod val="85000"/>
              </a:srgbClr>
            </a:solidFill>
            <a:prstDash val="solid"/>
            <a:round/>
            <a:headEnd type="none" w="med" len="med"/>
            <a:tailEnd type="none" w="med" len="med"/>
          </a:ln>
          <a:effectLst>
            <a:outerShdw blurRad="50800" dist="38100" dir="2700000" algn="tl" rotWithShape="0">
              <a:prstClr val="black">
                <a:alpha val="40000"/>
              </a:prstClr>
            </a:outerShdw>
          </a:effectLst>
          <a:scene3d>
            <a:camera prst="orthographicFront">
              <a:rot lat="0" lon="0" rev="0"/>
            </a:camera>
            <a:lightRig rig="glow" dir="t">
              <a:rot lat="0" lon="0" rev="4800000"/>
            </a:lightRig>
          </a:scene3d>
          <a:sp3d prstMaterial="matte">
            <a:bevelT w="127000" h="63500"/>
          </a:sp3d>
        </p:spPr>
        <p:txBody>
          <a:bodyPr vert="horz" wrap="none" lIns="91440" tIns="45720" rIns="91440" bIns="45720" numCol="1" rtlCol="0" anchor="ctr" anchorCtr="0" compatLnSpc="1">
            <a:prstTxWarp prst="textNoShape">
              <a:avLst/>
            </a:prstTxWarp>
          </a:bodyPr>
          <a:lstStyle/>
          <a:p>
            <a:pPr marL="457200" marR="0" lvl="0" indent="-457200" defTabSz="914400" rtl="0" eaLnBrk="1" fontAlgn="base" latinLnBrk="0" hangingPunct="1">
              <a:lnSpc>
                <a:spcPct val="150000"/>
              </a:lnSpc>
              <a:spcBef>
                <a:spcPct val="0"/>
              </a:spcBef>
              <a:spcAft>
                <a:spcPct val="0"/>
              </a:spcAft>
              <a:buClrTx/>
              <a:buSzTx/>
              <a:buFont typeface="Wingdings" panose="05000000000000000000" pitchFamily="2" charset="2"/>
              <a:buChar char="q"/>
              <a:tabLst/>
              <a:defRPr/>
            </a:pPr>
            <a:r>
              <a:rPr lang="en-US" sz="2800" b="1" kern="1200" dirty="0">
                <a:solidFill>
                  <a:schemeClr val="accent5">
                    <a:lumMod val="50000"/>
                  </a:schemeClr>
                </a:solidFill>
                <a:effectLst>
                  <a:outerShdw blurRad="38100" dist="38100" dir="2700000" algn="tl">
                    <a:srgbClr val="000000">
                      <a:alpha val="43137"/>
                    </a:srgbClr>
                  </a:outerShdw>
                </a:effectLst>
                <a:latin typeface="Times New Roman" pitchFamily="18" charset="0"/>
                <a:ea typeface="+mn-ea"/>
                <a:cs typeface="+mn-cs"/>
              </a:rPr>
              <a:t>Many companies judge the success of their recruiting </a:t>
            </a:r>
            <a:endParaRPr lang="ar-EG" sz="2800" b="1" kern="1200" dirty="0">
              <a:solidFill>
                <a:schemeClr val="accent5">
                  <a:lumMod val="50000"/>
                </a:schemeClr>
              </a:solidFill>
              <a:effectLst>
                <a:outerShdw blurRad="38100" dist="38100" dir="2700000" algn="tl">
                  <a:srgbClr val="000000">
                    <a:alpha val="43137"/>
                  </a:srgbClr>
                </a:outerShdw>
              </a:effectLst>
              <a:latin typeface="Times New Roman" pitchFamily="18" charset="0"/>
              <a:ea typeface="+mn-ea"/>
              <a:cs typeface="+mn-cs"/>
            </a:endParaRPr>
          </a:p>
          <a:p>
            <a:pPr marR="0" lvl="0" defTabSz="914400" rtl="0" eaLnBrk="1" fontAlgn="base" latinLnBrk="0" hangingPunct="1">
              <a:lnSpc>
                <a:spcPct val="150000"/>
              </a:lnSpc>
              <a:spcBef>
                <a:spcPct val="0"/>
              </a:spcBef>
              <a:spcAft>
                <a:spcPct val="0"/>
              </a:spcAft>
              <a:buClrTx/>
              <a:buSzTx/>
              <a:tabLst/>
              <a:defRPr/>
            </a:pPr>
            <a:r>
              <a:rPr lang="en-US" sz="2800" b="1" kern="1200" dirty="0">
                <a:solidFill>
                  <a:schemeClr val="accent5">
                    <a:lumMod val="50000"/>
                  </a:schemeClr>
                </a:solidFill>
                <a:effectLst>
                  <a:outerShdw blurRad="38100" dist="38100" dir="2700000" algn="tl">
                    <a:srgbClr val="000000">
                      <a:alpha val="43137"/>
                    </a:srgbClr>
                  </a:outerShdw>
                </a:effectLst>
                <a:latin typeface="Times New Roman" pitchFamily="18" charset="0"/>
                <a:ea typeface="+mn-ea"/>
                <a:cs typeface="+mn-cs"/>
              </a:rPr>
              <a:t>efforts by </a:t>
            </a:r>
            <a:r>
              <a:rPr lang="ar-EG" sz="2800" b="1" dirty="0">
                <a:solidFill>
                  <a:schemeClr val="accent5">
                    <a:lumMod val="50000"/>
                  </a:schemeClr>
                </a:solidFill>
                <a:effectLst>
                  <a:outerShdw blurRad="38100" dist="38100" dir="2700000" algn="tl">
                    <a:srgbClr val="000000">
                      <a:alpha val="43137"/>
                    </a:srgbClr>
                  </a:outerShdw>
                </a:effectLst>
                <a:latin typeface="Times New Roman" pitchFamily="18" charset="0"/>
              </a:rPr>
              <a:t> </a:t>
            </a:r>
            <a:r>
              <a:rPr lang="en-US" sz="2800" b="1" i="1" kern="1200" dirty="0">
                <a:solidFill>
                  <a:schemeClr val="accent5">
                    <a:lumMod val="50000"/>
                  </a:schemeClr>
                </a:solidFill>
                <a:effectLst>
                  <a:outerShdw blurRad="38100" dist="38100" dir="2700000" algn="tl">
                    <a:srgbClr val="000000">
                      <a:alpha val="43137"/>
                    </a:srgbClr>
                  </a:outerShdw>
                </a:effectLst>
                <a:latin typeface="Times New Roman" pitchFamily="18" charset="0"/>
                <a:ea typeface="+mn-ea"/>
                <a:cs typeface="+mn-cs"/>
              </a:rPr>
              <a:t>quality of hire</a:t>
            </a:r>
            <a:r>
              <a:rPr lang="en-US" sz="2800" b="1" kern="1200" dirty="0">
                <a:solidFill>
                  <a:schemeClr val="accent5">
                    <a:lumMod val="50000"/>
                  </a:schemeClr>
                </a:solidFill>
                <a:effectLst>
                  <a:outerShdw blurRad="38100" dist="38100" dir="2700000" algn="tl">
                    <a:srgbClr val="000000">
                      <a:alpha val="43137"/>
                    </a:srgbClr>
                  </a:outerShdw>
                </a:effectLst>
                <a:latin typeface="Times New Roman" pitchFamily="18" charset="0"/>
                <a:ea typeface="+mn-ea"/>
                <a:cs typeface="+mn-cs"/>
              </a:rPr>
              <a:t>, a measure of how closely new </a:t>
            </a:r>
            <a:endParaRPr lang="ar-EG" sz="2800" b="1" kern="1200" dirty="0">
              <a:solidFill>
                <a:schemeClr val="accent5">
                  <a:lumMod val="50000"/>
                </a:schemeClr>
              </a:solidFill>
              <a:effectLst>
                <a:outerShdw blurRad="38100" dist="38100" dir="2700000" algn="tl">
                  <a:srgbClr val="000000">
                    <a:alpha val="43137"/>
                  </a:srgbClr>
                </a:outerShdw>
              </a:effectLst>
              <a:latin typeface="Times New Roman" pitchFamily="18" charset="0"/>
              <a:ea typeface="+mn-ea"/>
              <a:cs typeface="+mn-cs"/>
            </a:endParaRPr>
          </a:p>
          <a:p>
            <a:pPr marR="0" lvl="0" defTabSz="914400" rtl="0" eaLnBrk="1" fontAlgn="base" latinLnBrk="0" hangingPunct="1">
              <a:lnSpc>
                <a:spcPct val="150000"/>
              </a:lnSpc>
              <a:spcBef>
                <a:spcPct val="0"/>
              </a:spcBef>
              <a:spcAft>
                <a:spcPct val="0"/>
              </a:spcAft>
              <a:buClrTx/>
              <a:buSzTx/>
              <a:tabLst/>
              <a:defRPr/>
            </a:pPr>
            <a:r>
              <a:rPr lang="en-US" sz="2800" b="1" kern="1200" dirty="0">
                <a:solidFill>
                  <a:schemeClr val="accent5">
                    <a:lumMod val="50000"/>
                  </a:schemeClr>
                </a:solidFill>
                <a:effectLst>
                  <a:outerShdw blurRad="38100" dist="38100" dir="2700000" algn="tl">
                    <a:srgbClr val="000000">
                      <a:alpha val="43137"/>
                    </a:srgbClr>
                  </a:outerShdw>
                </a:effectLst>
                <a:latin typeface="Times New Roman" pitchFamily="18" charset="0"/>
                <a:ea typeface="+mn-ea"/>
                <a:cs typeface="+mn-cs"/>
              </a:rPr>
              <a:t>Employees</a:t>
            </a:r>
            <a:r>
              <a:rPr lang="ar-EG" sz="2800" b="1" dirty="0">
                <a:solidFill>
                  <a:schemeClr val="accent5">
                    <a:lumMod val="50000"/>
                  </a:schemeClr>
                </a:solidFill>
                <a:effectLst>
                  <a:outerShdw blurRad="38100" dist="38100" dir="2700000" algn="tl">
                    <a:srgbClr val="000000">
                      <a:alpha val="43137"/>
                    </a:srgbClr>
                  </a:outerShdw>
                </a:effectLst>
                <a:latin typeface="Times New Roman" pitchFamily="18" charset="0"/>
              </a:rPr>
              <a:t> </a:t>
            </a:r>
            <a:r>
              <a:rPr lang="en-US" sz="2800" b="1" kern="1200" dirty="0">
                <a:solidFill>
                  <a:schemeClr val="accent5">
                    <a:lumMod val="50000"/>
                  </a:schemeClr>
                </a:solidFill>
                <a:effectLst>
                  <a:outerShdw blurRad="38100" dist="38100" dir="2700000" algn="tl">
                    <a:srgbClr val="000000">
                      <a:alpha val="43137"/>
                    </a:srgbClr>
                  </a:outerShdw>
                </a:effectLst>
                <a:latin typeface="Times New Roman" pitchFamily="18" charset="0"/>
                <a:ea typeface="+mn-ea"/>
                <a:cs typeface="+mn-cs"/>
              </a:rPr>
              <a:t>meet the company’s needs. </a:t>
            </a:r>
            <a:endParaRPr kumimoji="0" lang="ar-EG" sz="2800" b="1" i="0" u="none" strike="noStrike" kern="1200" cap="none" spc="0" normalizeH="0" baseline="0" noProof="0" dirty="0">
              <a:ln>
                <a:noFill/>
              </a:ln>
              <a:solidFill>
                <a:schemeClr val="accent5">
                  <a:lumMod val="50000"/>
                </a:schemeClr>
              </a:solidFill>
              <a:effectLst>
                <a:outerShdw blurRad="38100" dist="38100" dir="2700000" algn="tl">
                  <a:srgbClr val="000000">
                    <a:alpha val="43137"/>
                  </a:srgbClr>
                </a:outerShdw>
              </a:effectLst>
              <a:uLnTx/>
              <a:uFillTx/>
              <a:latin typeface="Times New Roman" pitchFamily="18"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4400" b="1" i="0" u="none" strike="noStrike" kern="0" cap="none" spc="0" normalizeH="0" baseline="0" noProof="0" dirty="0">
              <a:ln>
                <a:noFill/>
              </a:ln>
              <a:solidFill>
                <a:srgbClr val="000000"/>
              </a:solidFill>
              <a:effectLst/>
              <a:uLnTx/>
              <a:uFillTx/>
              <a:latin typeface="Arial"/>
              <a:ea typeface="+mn-ea"/>
              <a:cs typeface="+mn-cs"/>
            </a:endParaRPr>
          </a:p>
        </p:txBody>
      </p:sp>
      <p:pic>
        <p:nvPicPr>
          <p:cNvPr id="7" name="Picture 6">
            <a:extLst>
              <a:ext uri="{FF2B5EF4-FFF2-40B4-BE49-F238E27FC236}">
                <a16:creationId xmlns:a16="http://schemas.microsoft.com/office/drawing/2014/main" id="{9A0B4382-2C7F-4581-0847-B14258F45CDC}"/>
              </a:ext>
            </a:extLst>
          </p:cNvPr>
          <p:cNvPicPr>
            <a:picLocks noChangeAspect="1"/>
          </p:cNvPicPr>
          <p:nvPr/>
        </p:nvPicPr>
        <p:blipFill>
          <a:blip r:embed="rId6"/>
          <a:stretch>
            <a:fillRect/>
          </a:stretch>
        </p:blipFill>
        <p:spPr>
          <a:xfrm>
            <a:off x="156013" y="5928799"/>
            <a:ext cx="1225402" cy="1097375"/>
          </a:xfrm>
          <a:prstGeom prst="rect">
            <a:avLst/>
          </a:prstGeom>
        </p:spPr>
      </p:pic>
      <p:pic>
        <p:nvPicPr>
          <p:cNvPr id="13" name="Picture 12" descr="shutterstock_1706273.jpg">
            <a:extLst>
              <a:ext uri="{FF2B5EF4-FFF2-40B4-BE49-F238E27FC236}">
                <a16:creationId xmlns:a16="http://schemas.microsoft.com/office/drawing/2014/main" id="{CE306F12-AF8E-977C-68E6-218A8BD396C9}"/>
              </a:ext>
            </a:extLst>
          </p:cNvPr>
          <p:cNvPicPr>
            <a:picLocks noChangeAspect="1"/>
          </p:cNvPicPr>
          <p:nvPr/>
        </p:nvPicPr>
        <p:blipFill>
          <a:blip r:embed="rId7" cstate="print"/>
          <a:srcRect/>
          <a:stretch>
            <a:fillRect/>
          </a:stretch>
        </p:blipFill>
        <p:spPr>
          <a:xfrm>
            <a:off x="9701373" y="2558010"/>
            <a:ext cx="2334614" cy="3872945"/>
          </a:xfrm>
          <a:prstGeom prst="rect">
            <a:avLst/>
          </a:prstGeom>
        </p:spPr>
      </p:pic>
    </p:spTree>
    <p:extLst>
      <p:ext uri="{BB962C8B-B14F-4D97-AF65-F5344CB8AC3E}">
        <p14:creationId xmlns:p14="http://schemas.microsoft.com/office/powerpoint/2010/main" val="479974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185992" y="6060902"/>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0" name="Title 1">
            <a:extLst>
              <a:ext uri="{FF2B5EF4-FFF2-40B4-BE49-F238E27FC236}">
                <a16:creationId xmlns:a16="http://schemas.microsoft.com/office/drawing/2014/main" id="{A7D87336-7E70-FD0A-B673-4F3763E6F804}"/>
              </a:ext>
            </a:extLst>
          </p:cNvPr>
          <p:cNvSpPr txBox="1">
            <a:spLocks/>
          </p:cNvSpPr>
          <p:nvPr/>
        </p:nvSpPr>
        <p:spPr bwMode="auto">
          <a:xfrm>
            <a:off x="2465191" y="76861"/>
            <a:ext cx="8229600" cy="1004460"/>
          </a:xfrm>
          <a:prstGeom prst="rect">
            <a:avLst/>
          </a:prstGeom>
          <a:solidFill>
            <a:srgbClr val="000000"/>
          </a:solidFill>
          <a:ln w="9525">
            <a:solidFill>
              <a:srgbClr val="000000"/>
            </a:solidFill>
            <a:miter lim="800000"/>
            <a:headEnd/>
            <a:tailEnd/>
          </a:ln>
          <a:effec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0" cap="none" spc="0" normalizeH="0" baseline="0" noProof="0">
                <a:ln>
                  <a:noFill/>
                </a:ln>
                <a:solidFill>
                  <a:srgbClr val="FFFFFF"/>
                </a:solidFill>
                <a:effectLst>
                  <a:outerShdw blurRad="38100" dist="38100" dir="2700000" algn="tl">
                    <a:srgbClr val="C0C0C0"/>
                  </a:outerShdw>
                </a:effectLst>
                <a:uLnTx/>
                <a:uFillTx/>
                <a:latin typeface="Tahoma"/>
                <a:ea typeface="+mj-ea"/>
                <a:cs typeface="+mj-cs"/>
              </a:rPr>
              <a:t>Employer Perspective</a:t>
            </a:r>
            <a:endParaRPr kumimoji="0" lang="en-US" sz="5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endParaRPr>
          </a:p>
        </p:txBody>
      </p:sp>
      <p:sp>
        <p:nvSpPr>
          <p:cNvPr id="11" name="Rounded Rectangle 5">
            <a:extLst>
              <a:ext uri="{FF2B5EF4-FFF2-40B4-BE49-F238E27FC236}">
                <a16:creationId xmlns:a16="http://schemas.microsoft.com/office/drawing/2014/main" id="{16888E8B-2F1C-86D6-5FF9-04BB792E789C}"/>
              </a:ext>
            </a:extLst>
          </p:cNvPr>
          <p:cNvSpPr/>
          <p:nvPr/>
        </p:nvSpPr>
        <p:spPr bwMode="auto">
          <a:xfrm>
            <a:off x="863556" y="1244686"/>
            <a:ext cx="9831235" cy="4306585"/>
          </a:xfrm>
          <a:prstGeom prst="roundRect">
            <a:avLst/>
          </a:prstGeom>
          <a:solidFill>
            <a:srgbClr val="FFFFFF"/>
          </a:solidFill>
          <a:ln w="9525" cap="flat" cmpd="sng" algn="ctr">
            <a:solidFill>
              <a:srgbClr val="FFFFFF">
                <a:lumMod val="85000"/>
              </a:srgbClr>
            </a:solidFill>
            <a:prstDash val="solid"/>
            <a:round/>
            <a:headEnd type="none" w="med" len="med"/>
            <a:tailEnd type="none" w="med" len="med"/>
          </a:ln>
          <a:effectLst>
            <a:outerShdw blurRad="50800" dist="38100" dir="2700000" algn="tl" rotWithShape="0">
              <a:prstClr val="black">
                <a:alpha val="40000"/>
              </a:prstClr>
            </a:outerShdw>
          </a:effectLst>
          <a:scene3d>
            <a:camera prst="orthographicFront">
              <a:rot lat="0" lon="0" rev="0"/>
            </a:camera>
            <a:lightRig rig="glow" dir="t">
              <a:rot lat="0" lon="0" rev="4800000"/>
            </a:lightRig>
          </a:scene3d>
          <a:sp3d prstMaterial="matte">
            <a:bevelT w="127000" h="63500"/>
          </a:sp3d>
        </p:spPr>
        <p:txBody>
          <a:bodyPr vert="horz" wrap="non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sz="3600" b="1" dirty="0">
                <a:solidFill>
                  <a:schemeClr val="accent5">
                    <a:lumMod val="50000"/>
                  </a:schemeClr>
                </a:solidFill>
                <a:effectLst>
                  <a:outerShdw blurRad="38100" dist="38100" dir="2700000" algn="tl">
                    <a:srgbClr val="000000">
                      <a:alpha val="43137"/>
                    </a:srgbClr>
                  </a:outerShdw>
                </a:effectLst>
                <a:latin typeface="Times New Roman" pitchFamily="18" charset="0"/>
              </a:rPr>
              <a:t>you can take steps to present </a:t>
            </a:r>
            <a:endParaRPr lang="ar-EG" sz="3600" b="1" dirty="0">
              <a:solidFill>
                <a:schemeClr val="accent5">
                  <a:lumMod val="50000"/>
                </a:schemeClr>
              </a:solidFill>
              <a:effectLst>
                <a:outerShdw blurRad="38100" dist="38100" dir="2700000" algn="tl">
                  <a:srgbClr val="000000">
                    <a:alpha val="43137"/>
                  </a:srgbClr>
                </a:outerShdw>
              </a:effectLst>
              <a:latin typeface="Times New Roman" pitchFamily="18"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lang="en-US" sz="3600" b="1" dirty="0">
                <a:solidFill>
                  <a:schemeClr val="accent5">
                    <a:lumMod val="50000"/>
                  </a:schemeClr>
                </a:solidFill>
                <a:effectLst>
                  <a:outerShdw blurRad="38100" dist="38100" dir="2700000" algn="tl">
                    <a:srgbClr val="000000">
                      <a:alpha val="43137"/>
                    </a:srgbClr>
                  </a:outerShdw>
                </a:effectLst>
                <a:latin typeface="Times New Roman" pitchFamily="18" charset="0"/>
              </a:rPr>
              <a:t>yourself as the low-risk, high-reward </a:t>
            </a:r>
          </a:p>
          <a:p>
            <a:pPr marL="0" marR="0" lvl="0" indent="0" algn="ctr" defTabSz="914400" rtl="0" eaLnBrk="1" fontAlgn="base" latinLnBrk="0" hangingPunct="1">
              <a:lnSpc>
                <a:spcPct val="100000"/>
              </a:lnSpc>
              <a:spcBef>
                <a:spcPct val="0"/>
              </a:spcBef>
              <a:spcAft>
                <a:spcPct val="0"/>
              </a:spcAft>
              <a:buClrTx/>
              <a:buSzTx/>
              <a:buFontTx/>
              <a:buNone/>
              <a:tabLst/>
              <a:defRPr/>
            </a:pPr>
            <a:r>
              <a:rPr lang="en-US" sz="3600" b="1" dirty="0">
                <a:solidFill>
                  <a:schemeClr val="accent5">
                    <a:lumMod val="50000"/>
                  </a:schemeClr>
                </a:solidFill>
                <a:effectLst>
                  <a:outerShdw blurRad="38100" dist="38100" dir="2700000" algn="tl">
                    <a:srgbClr val="000000">
                      <a:alpha val="43137"/>
                    </a:srgbClr>
                  </a:outerShdw>
                </a:effectLst>
                <a:latin typeface="Times New Roman" pitchFamily="18" charset="0"/>
              </a:rPr>
              <a:t>choice, as someone who can </a:t>
            </a:r>
            <a:endParaRPr lang="ar-EG" sz="3600" b="1" dirty="0">
              <a:solidFill>
                <a:schemeClr val="accent5">
                  <a:lumMod val="50000"/>
                </a:schemeClr>
              </a:solidFill>
              <a:effectLst>
                <a:outerShdw blurRad="38100" dist="38100" dir="2700000" algn="tl">
                  <a:srgbClr val="000000">
                    <a:alpha val="43137"/>
                  </a:srgbClr>
                </a:outerShdw>
              </a:effectLst>
              <a:latin typeface="Times New Roman" pitchFamily="18"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lang="en-US" sz="3600" b="1" dirty="0">
                <a:solidFill>
                  <a:schemeClr val="accent5">
                    <a:lumMod val="50000"/>
                  </a:schemeClr>
                </a:solidFill>
                <a:effectLst>
                  <a:outerShdw blurRad="38100" dist="38100" dir="2700000" algn="tl">
                    <a:srgbClr val="000000">
                      <a:alpha val="43137"/>
                    </a:srgbClr>
                  </a:outerShdw>
                </a:effectLst>
                <a:latin typeface="Times New Roman" pitchFamily="18" charset="0"/>
              </a:rPr>
              <a:t>make a meaningful contribution to </a:t>
            </a:r>
            <a:endParaRPr lang="ar-EG" sz="3600" b="1" dirty="0">
              <a:solidFill>
                <a:schemeClr val="accent5">
                  <a:lumMod val="50000"/>
                </a:schemeClr>
              </a:solidFill>
              <a:effectLst>
                <a:outerShdw blurRad="38100" dist="38100" dir="2700000" algn="tl">
                  <a:srgbClr val="000000">
                    <a:alpha val="43137"/>
                  </a:srgbClr>
                </a:outerShdw>
              </a:effectLst>
              <a:latin typeface="Times New Roman" pitchFamily="18"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lang="en-US" sz="3600" b="1" dirty="0">
                <a:solidFill>
                  <a:schemeClr val="accent5">
                    <a:lumMod val="50000"/>
                  </a:schemeClr>
                </a:solidFill>
                <a:effectLst>
                  <a:outerShdw blurRad="38100" dist="38100" dir="2700000" algn="tl">
                    <a:srgbClr val="000000">
                      <a:alpha val="43137"/>
                    </a:srgbClr>
                  </a:outerShdw>
                </a:effectLst>
                <a:latin typeface="Times New Roman" pitchFamily="18" charset="0"/>
              </a:rPr>
              <a:t>the organization.</a:t>
            </a:r>
          </a:p>
        </p:txBody>
      </p:sp>
      <p:pic>
        <p:nvPicPr>
          <p:cNvPr id="7" name="Picture 6" descr="shutterstock_1706273.jpg">
            <a:extLst>
              <a:ext uri="{FF2B5EF4-FFF2-40B4-BE49-F238E27FC236}">
                <a16:creationId xmlns:a16="http://schemas.microsoft.com/office/drawing/2014/main" id="{2B68D67D-6CB8-08C4-FD79-E1096D12FC9F}"/>
              </a:ext>
            </a:extLst>
          </p:cNvPr>
          <p:cNvPicPr>
            <a:picLocks noChangeAspect="1"/>
          </p:cNvPicPr>
          <p:nvPr/>
        </p:nvPicPr>
        <p:blipFill>
          <a:blip r:embed="rId7" cstate="print"/>
          <a:srcRect/>
          <a:stretch>
            <a:fillRect/>
          </a:stretch>
        </p:blipFill>
        <p:spPr>
          <a:xfrm>
            <a:off x="10261064" y="2089113"/>
            <a:ext cx="1930936" cy="3872945"/>
          </a:xfrm>
          <a:prstGeom prst="rect">
            <a:avLst/>
          </a:prstGeom>
        </p:spPr>
      </p:pic>
    </p:spTree>
    <p:extLst>
      <p:ext uri="{BB962C8B-B14F-4D97-AF65-F5344CB8AC3E}">
        <p14:creationId xmlns:p14="http://schemas.microsoft.com/office/powerpoint/2010/main" val="3709298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185992" y="6060902"/>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0" name="Title 1">
            <a:extLst>
              <a:ext uri="{FF2B5EF4-FFF2-40B4-BE49-F238E27FC236}">
                <a16:creationId xmlns:a16="http://schemas.microsoft.com/office/drawing/2014/main" id="{A7D87336-7E70-FD0A-B673-4F3763E6F804}"/>
              </a:ext>
            </a:extLst>
          </p:cNvPr>
          <p:cNvSpPr txBox="1">
            <a:spLocks/>
          </p:cNvSpPr>
          <p:nvPr/>
        </p:nvSpPr>
        <p:spPr bwMode="auto">
          <a:xfrm>
            <a:off x="2465191" y="76861"/>
            <a:ext cx="8229600" cy="1004460"/>
          </a:xfrm>
          <a:prstGeom prst="rect">
            <a:avLst/>
          </a:prstGeom>
          <a:solidFill>
            <a:srgbClr val="000000"/>
          </a:solidFill>
          <a:ln w="9525">
            <a:solidFill>
              <a:srgbClr val="000000"/>
            </a:solidFill>
            <a:miter lim="800000"/>
            <a:headEnd/>
            <a:tailEnd/>
          </a:ln>
          <a:effec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0" cap="none" spc="0" normalizeH="0" baseline="0" noProof="0">
                <a:ln>
                  <a:noFill/>
                </a:ln>
                <a:solidFill>
                  <a:srgbClr val="FFFFFF"/>
                </a:solidFill>
                <a:effectLst>
                  <a:outerShdw blurRad="38100" dist="38100" dir="2700000" algn="tl">
                    <a:srgbClr val="C0C0C0"/>
                  </a:outerShdw>
                </a:effectLst>
                <a:uLnTx/>
                <a:uFillTx/>
                <a:latin typeface="Tahoma"/>
                <a:ea typeface="+mj-ea"/>
                <a:cs typeface="+mj-cs"/>
              </a:rPr>
              <a:t>Employer Perspective</a:t>
            </a:r>
            <a:endParaRPr kumimoji="0" lang="en-US" sz="5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endParaRPr>
          </a:p>
        </p:txBody>
      </p:sp>
      <p:sp>
        <p:nvSpPr>
          <p:cNvPr id="11" name="Rounded Rectangle 5">
            <a:extLst>
              <a:ext uri="{FF2B5EF4-FFF2-40B4-BE49-F238E27FC236}">
                <a16:creationId xmlns:a16="http://schemas.microsoft.com/office/drawing/2014/main" id="{16888E8B-2F1C-86D6-5FF9-04BB792E789C}"/>
              </a:ext>
            </a:extLst>
          </p:cNvPr>
          <p:cNvSpPr/>
          <p:nvPr/>
        </p:nvSpPr>
        <p:spPr bwMode="auto">
          <a:xfrm>
            <a:off x="3460088" y="1294991"/>
            <a:ext cx="4343400" cy="1019387"/>
          </a:xfrm>
          <a:prstGeom prst="roundRect">
            <a:avLst/>
          </a:prstGeom>
          <a:solidFill>
            <a:srgbClr val="FFFFFF"/>
          </a:solidFill>
          <a:ln w="9525" cap="flat" cmpd="sng" algn="ctr">
            <a:solidFill>
              <a:srgbClr val="FFFFFF">
                <a:lumMod val="85000"/>
              </a:srgbClr>
            </a:solidFill>
            <a:prstDash val="solid"/>
            <a:round/>
            <a:headEnd type="none" w="med" len="med"/>
            <a:tailEnd type="none" w="med" len="med"/>
          </a:ln>
          <a:effectLst>
            <a:outerShdw blurRad="50800" dist="38100" dir="2700000" algn="tl" rotWithShape="0">
              <a:prstClr val="black">
                <a:alpha val="40000"/>
              </a:prstClr>
            </a:outerShdw>
          </a:effectLst>
          <a:scene3d>
            <a:camera prst="orthographicFront">
              <a:rot lat="0" lon="0" rev="0"/>
            </a:camera>
            <a:lightRig rig="glow" dir="t">
              <a:rot lat="0" lon="0" rev="4800000"/>
            </a:lightRig>
          </a:scene3d>
          <a:sp3d prstMaterial="matte">
            <a:bevelT w="127000" h="63500"/>
          </a:sp3d>
        </p:spPr>
        <p:txBody>
          <a:bodyPr vert="horz" wrap="non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000000"/>
                </a:solidFill>
                <a:effectLst/>
                <a:uLnTx/>
                <a:uFillTx/>
                <a:latin typeface="Arial"/>
                <a:ea typeface="+mn-ea"/>
                <a:cs typeface="+mn-cs"/>
              </a:rPr>
              <a:t>Performance</a:t>
            </a:r>
          </a:p>
        </p:txBody>
      </p:sp>
      <p:sp>
        <p:nvSpPr>
          <p:cNvPr id="12" name="Rounded Rectangle 6">
            <a:extLst>
              <a:ext uri="{FF2B5EF4-FFF2-40B4-BE49-F238E27FC236}">
                <a16:creationId xmlns:a16="http://schemas.microsoft.com/office/drawing/2014/main" id="{BB363BA4-6294-5914-6E98-FEDF5D491EEE}"/>
              </a:ext>
            </a:extLst>
          </p:cNvPr>
          <p:cNvSpPr/>
          <p:nvPr/>
        </p:nvSpPr>
        <p:spPr bwMode="auto">
          <a:xfrm>
            <a:off x="447600" y="2462262"/>
            <a:ext cx="9756321" cy="3898925"/>
          </a:xfrm>
          <a:prstGeom prst="roundRect">
            <a:avLst/>
          </a:prstGeom>
          <a:solidFill>
            <a:srgbClr val="FFFFFF"/>
          </a:solidFill>
          <a:ln w="9525" cap="flat" cmpd="sng" algn="ctr">
            <a:solidFill>
              <a:srgbClr val="FFFFFF">
                <a:lumMod val="85000"/>
              </a:srgbClr>
            </a:solidFill>
            <a:prstDash val="solid"/>
            <a:round/>
            <a:headEnd type="none" w="med" len="med"/>
            <a:tailEnd type="none" w="med" len="med"/>
          </a:ln>
          <a:effectLst>
            <a:outerShdw blurRad="50800" dist="38100" dir="2700000" algn="tl" rotWithShape="0">
              <a:prstClr val="black">
                <a:alpha val="40000"/>
              </a:prstClr>
            </a:outerShdw>
          </a:effectLst>
          <a:scene3d>
            <a:camera prst="orthographicFront">
              <a:rot lat="0" lon="0" rev="0"/>
            </a:camera>
            <a:lightRig rig="glow" dir="t">
              <a:rot lat="0" lon="0" rev="4800000"/>
            </a:lightRig>
          </a:scene3d>
          <a:sp3d prstMaterial="matte">
            <a:bevelT w="127000" h="63500"/>
          </a:sp3d>
        </p:spPr>
        <p:txBody>
          <a:bodyPr vert="horz" wrap="non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000000"/>
                </a:solidFill>
                <a:effectLst/>
                <a:uLnTx/>
                <a:uFillTx/>
                <a:latin typeface="Arial"/>
                <a:ea typeface="+mn-ea"/>
                <a:cs typeface="+mn-cs"/>
              </a:rPr>
              <a:t>your perceived </a:t>
            </a:r>
            <a:r>
              <a:rPr kumimoji="0" lang="en-US" sz="4400" b="1" i="0" u="none" strike="noStrike" kern="0" cap="none" spc="0" normalizeH="0" baseline="0" noProof="0" dirty="0">
                <a:ln>
                  <a:noFill/>
                </a:ln>
                <a:solidFill>
                  <a:srgbClr val="C00000"/>
                </a:solidFill>
                <a:effectLst/>
                <a:uLnTx/>
                <a:uFillTx/>
                <a:latin typeface="Arial"/>
                <a:ea typeface="+mn-ea"/>
                <a:cs typeface="+mn-cs"/>
              </a:rPr>
              <a:t>ability</a:t>
            </a:r>
            <a:r>
              <a:rPr kumimoji="0" lang="en-US" sz="4400" b="1" i="0" u="none" strike="noStrike" kern="0" cap="none" spc="0" normalizeH="0" baseline="0" noProof="0" dirty="0">
                <a:ln>
                  <a:noFill/>
                </a:ln>
                <a:solidFill>
                  <a:srgbClr val="000000"/>
                </a:solidFill>
                <a:effectLst/>
                <a:uLnTx/>
                <a:uFillTx/>
                <a:latin typeface="Arial"/>
                <a:ea typeface="+mn-ea"/>
                <a:cs typeface="+mn-cs"/>
              </a:rPr>
              <a:t> to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C00000"/>
                </a:solidFill>
                <a:effectLst/>
                <a:uLnTx/>
                <a:uFillTx/>
                <a:latin typeface="Arial"/>
                <a:ea typeface="+mn-ea"/>
                <a:cs typeface="+mn-cs"/>
              </a:rPr>
              <a:t>Perform</a:t>
            </a:r>
            <a:r>
              <a:rPr kumimoji="0" lang="en-US" sz="4400" b="1" i="0" u="none" strike="noStrike" kern="0" cap="none" spc="0" normalizeH="0" baseline="0" noProof="0" dirty="0">
                <a:ln>
                  <a:noFill/>
                </a:ln>
                <a:solidFill>
                  <a:srgbClr val="000000"/>
                </a:solidFill>
                <a:effectLst/>
                <a:uLnTx/>
                <a:uFillTx/>
                <a:latin typeface="Arial"/>
                <a:ea typeface="+mn-ea"/>
                <a:cs typeface="+mn-cs"/>
              </a:rPr>
              <a:t> the job is an essential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000000"/>
                </a:solidFill>
                <a:effectLst/>
                <a:uLnTx/>
                <a:uFillTx/>
                <a:latin typeface="Arial"/>
                <a:ea typeface="+mn-ea"/>
                <a:cs typeface="+mn-cs"/>
              </a:rPr>
              <a:t>part of your potential quality as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000000"/>
                </a:solidFill>
                <a:effectLst/>
                <a:uLnTx/>
                <a:uFillTx/>
                <a:latin typeface="Arial"/>
                <a:ea typeface="+mn-ea"/>
                <a:cs typeface="+mn-cs"/>
              </a:rPr>
              <a:t>a new hire</a:t>
            </a:r>
          </a:p>
        </p:txBody>
      </p:sp>
      <p:pic>
        <p:nvPicPr>
          <p:cNvPr id="7" name="Picture 6" descr="shutterstock_1706273.jpg">
            <a:extLst>
              <a:ext uri="{FF2B5EF4-FFF2-40B4-BE49-F238E27FC236}">
                <a16:creationId xmlns:a16="http://schemas.microsoft.com/office/drawing/2014/main" id="{3633DCD5-1FE5-B9EA-EAE6-F0A6400C973C}"/>
              </a:ext>
            </a:extLst>
          </p:cNvPr>
          <p:cNvPicPr>
            <a:picLocks noChangeAspect="1"/>
          </p:cNvPicPr>
          <p:nvPr/>
        </p:nvPicPr>
        <p:blipFill>
          <a:blip r:embed="rId7" cstate="print"/>
          <a:srcRect/>
          <a:stretch>
            <a:fillRect/>
          </a:stretch>
        </p:blipFill>
        <p:spPr>
          <a:xfrm>
            <a:off x="9960429" y="1186225"/>
            <a:ext cx="2184826" cy="3872945"/>
          </a:xfrm>
          <a:prstGeom prst="rect">
            <a:avLst/>
          </a:prstGeom>
        </p:spPr>
      </p:pic>
    </p:spTree>
    <p:extLst>
      <p:ext uri="{BB962C8B-B14F-4D97-AF65-F5344CB8AC3E}">
        <p14:creationId xmlns:p14="http://schemas.microsoft.com/office/powerpoint/2010/main" val="29657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185992" y="6060902"/>
            <a:ext cx="9631887" cy="199246"/>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0" name="Title 1">
            <a:extLst>
              <a:ext uri="{FF2B5EF4-FFF2-40B4-BE49-F238E27FC236}">
                <a16:creationId xmlns:a16="http://schemas.microsoft.com/office/drawing/2014/main" id="{A7D87336-7E70-FD0A-B673-4F3763E6F804}"/>
              </a:ext>
            </a:extLst>
          </p:cNvPr>
          <p:cNvSpPr txBox="1">
            <a:spLocks/>
          </p:cNvSpPr>
          <p:nvPr/>
        </p:nvSpPr>
        <p:spPr bwMode="auto">
          <a:xfrm>
            <a:off x="2465191" y="76861"/>
            <a:ext cx="8229600" cy="1004460"/>
          </a:xfrm>
          <a:prstGeom prst="rect">
            <a:avLst/>
          </a:prstGeom>
          <a:solidFill>
            <a:srgbClr val="000000"/>
          </a:solidFill>
          <a:ln w="9525">
            <a:solidFill>
              <a:srgbClr val="000000"/>
            </a:solidFill>
            <a:miter lim="800000"/>
            <a:headEnd/>
            <a:tailEnd/>
          </a:ln>
          <a:effec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5400" b="1" i="0" u="none" strike="noStrike" kern="0" cap="none" spc="0" normalizeH="0" baseline="0" noProof="0">
                <a:ln>
                  <a:noFill/>
                </a:ln>
                <a:solidFill>
                  <a:srgbClr val="FFFFFF"/>
                </a:solidFill>
                <a:effectLst>
                  <a:outerShdw blurRad="38100" dist="38100" dir="2700000" algn="tl">
                    <a:srgbClr val="C0C0C0"/>
                  </a:outerShdw>
                </a:effectLst>
                <a:uLnTx/>
                <a:uFillTx/>
                <a:latin typeface="Tahoma"/>
                <a:ea typeface="+mj-ea"/>
                <a:cs typeface="+mj-cs"/>
              </a:rPr>
              <a:t>Employer Perspective</a:t>
            </a:r>
            <a:endParaRPr kumimoji="0" lang="en-US" sz="5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endParaRPr>
          </a:p>
        </p:txBody>
      </p:sp>
      <p:sp>
        <p:nvSpPr>
          <p:cNvPr id="12" name="Rounded Rectangle 6">
            <a:extLst>
              <a:ext uri="{FF2B5EF4-FFF2-40B4-BE49-F238E27FC236}">
                <a16:creationId xmlns:a16="http://schemas.microsoft.com/office/drawing/2014/main" id="{BB363BA4-6294-5914-6E98-FEDF5D491EEE}"/>
              </a:ext>
            </a:extLst>
          </p:cNvPr>
          <p:cNvSpPr/>
          <p:nvPr/>
        </p:nvSpPr>
        <p:spPr bwMode="auto">
          <a:xfrm>
            <a:off x="2534840" y="1185435"/>
            <a:ext cx="7122320" cy="1019387"/>
          </a:xfrm>
          <a:prstGeom prst="roundRect">
            <a:avLst/>
          </a:prstGeom>
          <a:solidFill>
            <a:srgbClr val="FFFFFF"/>
          </a:solidFill>
          <a:ln w="9525" cap="flat" cmpd="sng" algn="ctr">
            <a:solidFill>
              <a:srgbClr val="FFFFFF">
                <a:lumMod val="85000"/>
              </a:srgbClr>
            </a:solidFill>
            <a:prstDash val="solid"/>
            <a:round/>
            <a:headEnd type="none" w="med" len="med"/>
            <a:tailEnd type="none" w="med" len="med"/>
          </a:ln>
          <a:effectLst>
            <a:outerShdw blurRad="50800" dist="38100" dir="2700000" algn="tl" rotWithShape="0">
              <a:prstClr val="black">
                <a:alpha val="40000"/>
              </a:prstClr>
            </a:outerShdw>
          </a:effectLst>
          <a:scene3d>
            <a:camera prst="orthographicFront">
              <a:rot lat="0" lon="0" rev="0"/>
            </a:camera>
            <a:lightRig rig="glow" dir="t">
              <a:rot lat="0" lon="0" rev="4800000"/>
            </a:lightRig>
          </a:scene3d>
          <a:sp3d prstMaterial="matte">
            <a:bevelT w="127000" h="63500"/>
          </a:sp3d>
        </p:spPr>
        <p:txBody>
          <a:bodyPr vert="horz" wrap="non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000000"/>
                </a:solidFill>
                <a:effectLst/>
                <a:uLnTx/>
                <a:uFillTx/>
                <a:latin typeface="Arial"/>
                <a:ea typeface="+mn-ea"/>
                <a:cs typeface="+mn-cs"/>
              </a:rPr>
              <a:t>Reliability and motivation</a:t>
            </a:r>
          </a:p>
        </p:txBody>
      </p:sp>
      <p:sp>
        <p:nvSpPr>
          <p:cNvPr id="15" name="Rounded Rectangle 7">
            <a:extLst>
              <a:ext uri="{FF2B5EF4-FFF2-40B4-BE49-F238E27FC236}">
                <a16:creationId xmlns:a16="http://schemas.microsoft.com/office/drawing/2014/main" id="{FFAF4549-6C3D-F850-BCA5-9294E6559B06}"/>
              </a:ext>
            </a:extLst>
          </p:cNvPr>
          <p:cNvSpPr/>
          <p:nvPr/>
        </p:nvSpPr>
        <p:spPr bwMode="auto">
          <a:xfrm>
            <a:off x="282416" y="2204822"/>
            <a:ext cx="10180791" cy="3399224"/>
          </a:xfrm>
          <a:prstGeom prst="roundRect">
            <a:avLst/>
          </a:prstGeom>
          <a:solidFill>
            <a:srgbClr val="FFFFFF"/>
          </a:solidFill>
          <a:ln w="9525" cap="flat" cmpd="sng" algn="ctr">
            <a:solidFill>
              <a:srgbClr val="FFFFFF">
                <a:lumMod val="85000"/>
              </a:srgbClr>
            </a:solidFill>
            <a:prstDash val="solid"/>
            <a:round/>
            <a:headEnd type="none" w="med" len="med"/>
            <a:tailEnd type="none" w="med" len="med"/>
          </a:ln>
          <a:effectLst>
            <a:outerShdw blurRad="50800" dist="38100" dir="2700000" algn="tl" rotWithShape="0">
              <a:prstClr val="black">
                <a:alpha val="40000"/>
              </a:prstClr>
            </a:outerShdw>
          </a:effectLst>
          <a:scene3d>
            <a:camera prst="orthographicFront">
              <a:rot lat="0" lon="0" rev="0"/>
            </a:camera>
            <a:lightRig rig="glow" dir="t">
              <a:rot lat="0" lon="0" rev="4800000"/>
            </a:lightRig>
          </a:scene3d>
          <a:sp3d prstMaterial="matte">
            <a:bevelT w="127000" h="63500"/>
          </a:sp3d>
        </p:spPr>
        <p:txBody>
          <a:bodyPr vert="horz" wrap="none" lIns="91440" tIns="45720" rIns="91440" bIns="45720" numCol="1" rtlCol="0" anchor="ctr" anchorCtr="0" compatLnSpc="1">
            <a:prstTxWarp prst="textNoShape">
              <a:avLst/>
            </a:prstTxWarp>
          </a:bodyPr>
          <a:lstStyle/>
          <a:p>
            <a:pPr algn="ctr" fontAlgn="base">
              <a:spcBef>
                <a:spcPct val="0"/>
              </a:spcBef>
              <a:spcAft>
                <a:spcPct val="0"/>
              </a:spcAft>
              <a:defRPr/>
            </a:pPr>
            <a:r>
              <a:rPr lang="en-US" sz="4400" b="1" kern="0" dirty="0">
                <a:solidFill>
                  <a:srgbClr val="000000"/>
                </a:solidFill>
                <a:latin typeface="Arial"/>
              </a:rPr>
              <a:t>Hiring managers consider more </a:t>
            </a:r>
          </a:p>
          <a:p>
            <a:pPr algn="ctr" fontAlgn="base">
              <a:spcBef>
                <a:spcPct val="0"/>
              </a:spcBef>
              <a:spcAft>
                <a:spcPct val="0"/>
              </a:spcAft>
              <a:defRPr/>
            </a:pPr>
            <a:r>
              <a:rPr lang="en-US" sz="4400" b="1" kern="0" dirty="0">
                <a:solidFill>
                  <a:srgbClr val="000000"/>
                </a:solidFill>
                <a:latin typeface="Arial"/>
              </a:rPr>
              <a:t>than just your ability to </a:t>
            </a:r>
          </a:p>
          <a:p>
            <a:pPr algn="ctr" fontAlgn="base">
              <a:spcBef>
                <a:spcPct val="0"/>
              </a:spcBef>
              <a:spcAft>
                <a:spcPct val="0"/>
              </a:spcAft>
              <a:defRPr/>
            </a:pPr>
            <a:r>
              <a:rPr lang="en-US" sz="4400" b="1" kern="0" dirty="0">
                <a:solidFill>
                  <a:srgbClr val="000000"/>
                </a:solidFill>
                <a:latin typeface="Arial"/>
              </a:rPr>
              <a:t>handle the job. They want to know </a:t>
            </a:r>
          </a:p>
          <a:p>
            <a:pPr algn="ctr" fontAlgn="base">
              <a:spcBef>
                <a:spcPct val="0"/>
              </a:spcBef>
              <a:spcAft>
                <a:spcPct val="0"/>
              </a:spcAft>
              <a:defRPr/>
            </a:pPr>
            <a:r>
              <a:rPr lang="en-US" sz="4400" b="1" kern="0" dirty="0">
                <a:solidFill>
                  <a:srgbClr val="000000"/>
                </a:solidFill>
                <a:latin typeface="Arial"/>
              </a:rPr>
              <a:t>if you’ll be reliable and motivated</a:t>
            </a:r>
          </a:p>
        </p:txBody>
      </p:sp>
      <p:pic>
        <p:nvPicPr>
          <p:cNvPr id="7" name="Picture 6">
            <a:extLst>
              <a:ext uri="{FF2B5EF4-FFF2-40B4-BE49-F238E27FC236}">
                <a16:creationId xmlns:a16="http://schemas.microsoft.com/office/drawing/2014/main" id="{EA842E65-25C1-1CAA-C643-CE4E179B58D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82416" y="5778912"/>
            <a:ext cx="1222425" cy="1096206"/>
          </a:xfrm>
          <a:prstGeom prst="rect">
            <a:avLst/>
          </a:prstGeom>
        </p:spPr>
      </p:pic>
      <p:pic>
        <p:nvPicPr>
          <p:cNvPr id="13" name="Picture 12" descr="shutterstock_1706273.jpg">
            <a:extLst>
              <a:ext uri="{FF2B5EF4-FFF2-40B4-BE49-F238E27FC236}">
                <a16:creationId xmlns:a16="http://schemas.microsoft.com/office/drawing/2014/main" id="{F4358FEF-FF83-966E-9143-A76B3E1D3ED0}"/>
              </a:ext>
            </a:extLst>
          </p:cNvPr>
          <p:cNvPicPr>
            <a:picLocks noChangeAspect="1"/>
          </p:cNvPicPr>
          <p:nvPr/>
        </p:nvPicPr>
        <p:blipFill>
          <a:blip r:embed="rId7" cstate="print"/>
          <a:srcRect/>
          <a:stretch>
            <a:fillRect/>
          </a:stretch>
        </p:blipFill>
        <p:spPr>
          <a:xfrm>
            <a:off x="10244657" y="1623116"/>
            <a:ext cx="1828018" cy="3872945"/>
          </a:xfrm>
          <a:prstGeom prst="rect">
            <a:avLst/>
          </a:prstGeom>
        </p:spPr>
      </p:pic>
    </p:spTree>
    <p:extLst>
      <p:ext uri="{BB962C8B-B14F-4D97-AF65-F5344CB8AC3E}">
        <p14:creationId xmlns:p14="http://schemas.microsoft.com/office/powerpoint/2010/main" val="3456384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185992" y="6060902"/>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extBox 6">
            <a:extLst>
              <a:ext uri="{FF2B5EF4-FFF2-40B4-BE49-F238E27FC236}">
                <a16:creationId xmlns:a16="http://schemas.microsoft.com/office/drawing/2014/main" id="{30B5D647-D339-D1EE-4CAC-83175763D2E4}"/>
              </a:ext>
            </a:extLst>
          </p:cNvPr>
          <p:cNvSpPr txBox="1"/>
          <p:nvPr/>
        </p:nvSpPr>
        <p:spPr>
          <a:xfrm>
            <a:off x="2775434" y="439605"/>
            <a:ext cx="7609114" cy="830997"/>
          </a:xfrm>
          <a:prstGeom prst="rect">
            <a:avLst/>
          </a:prstGeom>
          <a:noFill/>
        </p:spPr>
        <p:txBody>
          <a:bodyPr wrap="square" rtlCol="0">
            <a:spAutoFit/>
          </a:bodyPr>
          <a:lstStyle/>
          <a:p>
            <a:pPr algn="ctr"/>
            <a:r>
              <a:rPr kumimoji="0" lang="en-US" sz="4800" b="1" i="0" u="none" strike="noStrike" kern="0" cap="none" spc="0" normalizeH="0" baseline="0" noProof="0">
                <a:ln>
                  <a:noFill/>
                </a:ln>
                <a:solidFill>
                  <a:srgbClr val="FFFFFF"/>
                </a:solidFill>
                <a:effectLst>
                  <a:outerShdw blurRad="38100" dist="38100" dir="2700000" algn="tl">
                    <a:srgbClr val="C0C0C0"/>
                  </a:outerShdw>
                </a:effectLst>
                <a:uLnTx/>
                <a:uFillTx/>
                <a:latin typeface="Tahoma"/>
                <a:ea typeface="+mj-ea"/>
                <a:cs typeface="+mj-cs"/>
              </a:rPr>
              <a:t>Internet Research</a:t>
            </a:r>
            <a:endParaRPr lang="en-GB" sz="1400" dirty="0"/>
          </a:p>
        </p:txBody>
      </p:sp>
      <p:grpSp>
        <p:nvGrpSpPr>
          <p:cNvPr id="13" name="Group 12">
            <a:extLst>
              <a:ext uri="{FF2B5EF4-FFF2-40B4-BE49-F238E27FC236}">
                <a16:creationId xmlns:a16="http://schemas.microsoft.com/office/drawing/2014/main" id="{804E9B91-9EF7-A939-5C3C-04362438CA1D}"/>
              </a:ext>
            </a:extLst>
          </p:cNvPr>
          <p:cNvGrpSpPr/>
          <p:nvPr/>
        </p:nvGrpSpPr>
        <p:grpSpPr>
          <a:xfrm>
            <a:off x="1028701" y="1629462"/>
            <a:ext cx="10789178" cy="4314138"/>
            <a:chOff x="545336" y="2057400"/>
            <a:chExt cx="8109089" cy="4114800"/>
          </a:xfrm>
        </p:grpSpPr>
        <p:pic>
          <p:nvPicPr>
            <p:cNvPr id="14" name="Picture 13" descr="shutterstock_50224102.jpg">
              <a:extLst>
                <a:ext uri="{FF2B5EF4-FFF2-40B4-BE49-F238E27FC236}">
                  <a16:creationId xmlns:a16="http://schemas.microsoft.com/office/drawing/2014/main" id="{18FE7EC3-366D-0E7C-7187-B16B3BB09241}"/>
                </a:ext>
              </a:extLst>
            </p:cNvPr>
            <p:cNvPicPr>
              <a:picLocks noChangeAspect="1"/>
            </p:cNvPicPr>
            <p:nvPr/>
          </p:nvPicPr>
          <p:blipFill>
            <a:blip r:embed="rId7" cstate="print"/>
            <a:srcRect/>
            <a:stretch>
              <a:fillRect/>
            </a:stretch>
          </p:blipFill>
          <p:spPr>
            <a:xfrm>
              <a:off x="550895" y="2057400"/>
              <a:ext cx="8042210" cy="4114800"/>
            </a:xfrm>
            <a:prstGeom prst="rect">
              <a:avLst/>
            </a:prstGeom>
          </p:spPr>
        </p:pic>
        <p:sp>
          <p:nvSpPr>
            <p:cNvPr id="16" name="TextBox 15">
              <a:extLst>
                <a:ext uri="{FF2B5EF4-FFF2-40B4-BE49-F238E27FC236}">
                  <a16:creationId xmlns:a16="http://schemas.microsoft.com/office/drawing/2014/main" id="{C66BC5B2-8B34-A755-BC89-4FE8B0DD661C}"/>
                </a:ext>
              </a:extLst>
            </p:cNvPr>
            <p:cNvSpPr txBox="1"/>
            <p:nvPr/>
          </p:nvSpPr>
          <p:spPr>
            <a:xfrm>
              <a:off x="545336" y="5105400"/>
              <a:ext cx="3493264" cy="923330"/>
            </a:xfrm>
            <a:prstGeom prst="rect">
              <a:avLst/>
            </a:prstGeom>
            <a:noFill/>
            <a:ln>
              <a:noFill/>
            </a:ln>
            <a:effectLst/>
            <a:scene3d>
              <a:camera prst="orthographicFront">
                <a:rot lat="0" lon="0" rev="0"/>
              </a:camera>
              <a:lightRig rig="contrasting" dir="t">
                <a:rot lat="0" lon="0" rev="1500000"/>
              </a:lightRig>
            </a:scene3d>
            <a:sp3d prstMaterial="metal">
              <a:bevelT w="88900" h="88900"/>
            </a:sp3d>
          </p:spPr>
          <p:txBody>
            <a:bodyPr wrap="none" rtlCol="0">
              <a:spAutoFit/>
            </a:bodyPr>
            <a:lstStyle/>
            <a:p>
              <a:pPr algn="ctr" fontAlgn="base">
                <a:spcBef>
                  <a:spcPct val="0"/>
                </a:spcBef>
                <a:spcAft>
                  <a:spcPct val="0"/>
                </a:spcAft>
              </a:pPr>
              <a:r>
                <a:rPr lang="en-US" sz="5400" b="1" dirty="0">
                  <a:ln w="12700">
                    <a:solidFill>
                      <a:srgbClr val="000000"/>
                    </a:solidFill>
                  </a:ln>
                  <a:solidFill>
                    <a:srgbClr val="FFFFFF"/>
                  </a:solidFill>
                  <a:effectLst>
                    <a:outerShdw blurRad="50800" dist="101600" dir="8100000" algn="tr" rotWithShape="0">
                      <a:srgbClr val="000000"/>
                    </a:outerShdw>
                  </a:effectLst>
                  <a:latin typeface="Arial"/>
                </a:rPr>
                <a:t>Industries</a:t>
              </a:r>
            </a:p>
          </p:txBody>
        </p:sp>
        <p:sp>
          <p:nvSpPr>
            <p:cNvPr id="17" name="TextBox 16">
              <a:extLst>
                <a:ext uri="{FF2B5EF4-FFF2-40B4-BE49-F238E27FC236}">
                  <a16:creationId xmlns:a16="http://schemas.microsoft.com/office/drawing/2014/main" id="{704FBBD7-A534-D6F6-6A5A-9DF0D04212B1}"/>
                </a:ext>
              </a:extLst>
            </p:cNvPr>
            <p:cNvSpPr txBox="1"/>
            <p:nvPr/>
          </p:nvSpPr>
          <p:spPr>
            <a:xfrm>
              <a:off x="4648200" y="5105400"/>
              <a:ext cx="4006225" cy="923330"/>
            </a:xfrm>
            <a:prstGeom prst="rect">
              <a:avLst/>
            </a:prstGeom>
            <a:noFill/>
            <a:ln>
              <a:noFill/>
            </a:ln>
            <a:effectLst/>
            <a:scene3d>
              <a:camera prst="orthographicFront">
                <a:rot lat="0" lon="0" rev="0"/>
              </a:camera>
              <a:lightRig rig="contrasting" dir="t">
                <a:rot lat="0" lon="0" rev="1500000"/>
              </a:lightRig>
            </a:scene3d>
            <a:sp3d prstMaterial="metal">
              <a:bevelT w="88900" h="88900"/>
            </a:sp3d>
          </p:spPr>
          <p:txBody>
            <a:bodyPr wrap="none" rtlCol="0">
              <a:spAutoFit/>
            </a:bodyPr>
            <a:lstStyle/>
            <a:p>
              <a:pPr algn="ctr" fontAlgn="base">
                <a:spcBef>
                  <a:spcPct val="0"/>
                </a:spcBef>
                <a:spcAft>
                  <a:spcPct val="0"/>
                </a:spcAft>
              </a:pPr>
              <a:r>
                <a:rPr lang="en-US" sz="5400" b="1" dirty="0">
                  <a:ln w="12700">
                    <a:solidFill>
                      <a:srgbClr val="000000"/>
                    </a:solidFill>
                  </a:ln>
                  <a:solidFill>
                    <a:srgbClr val="FFFFFF"/>
                  </a:solidFill>
                  <a:effectLst>
                    <a:outerShdw blurRad="50800" dist="101600" dir="8100000" algn="tr" rotWithShape="0">
                      <a:srgbClr val="000000"/>
                    </a:outerShdw>
                  </a:effectLst>
                  <a:latin typeface="Arial"/>
                </a:rPr>
                <a:t>Companies</a:t>
              </a:r>
            </a:p>
          </p:txBody>
        </p:sp>
      </p:grpSp>
    </p:spTree>
    <p:extLst>
      <p:ext uri="{BB962C8B-B14F-4D97-AF65-F5344CB8AC3E}">
        <p14:creationId xmlns:p14="http://schemas.microsoft.com/office/powerpoint/2010/main" val="27127877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pic>
        <p:nvPicPr>
          <p:cNvPr id="3" name="Picture 2"/>
          <p:cNvPicPr>
            <a:picLocks noChangeAspect="1"/>
          </p:cNvPicPr>
          <p:nvPr/>
        </p:nvPicPr>
        <p:blipFill>
          <a:blip r:embed="rId4"/>
          <a:stretch>
            <a:fillRect/>
          </a:stretch>
        </p:blipFill>
        <p:spPr>
          <a:xfrm>
            <a:off x="2185992" y="6060902"/>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extBox 6">
            <a:extLst>
              <a:ext uri="{FF2B5EF4-FFF2-40B4-BE49-F238E27FC236}">
                <a16:creationId xmlns:a16="http://schemas.microsoft.com/office/drawing/2014/main" id="{30B5D647-D339-D1EE-4CAC-83175763D2E4}"/>
              </a:ext>
            </a:extLst>
          </p:cNvPr>
          <p:cNvSpPr txBox="1"/>
          <p:nvPr/>
        </p:nvSpPr>
        <p:spPr>
          <a:xfrm>
            <a:off x="2775434" y="439605"/>
            <a:ext cx="7609114"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0" cap="none" spc="0" normalizeH="0" baseline="0" noProof="0">
                <a:ln>
                  <a:noFill/>
                </a:ln>
                <a:solidFill>
                  <a:srgbClr val="FFFFFF"/>
                </a:solidFill>
                <a:effectLst>
                  <a:outerShdw blurRad="38100" dist="38100" dir="2700000" algn="tl">
                    <a:srgbClr val="C0C0C0"/>
                  </a:outerShdw>
                </a:effectLst>
                <a:uLnTx/>
                <a:uFillTx/>
                <a:latin typeface="Tahoma"/>
                <a:ea typeface="+mn-ea"/>
                <a:cs typeface="+mn-cs"/>
              </a:rPr>
              <a:t>Internet Research</a:t>
            </a:r>
            <a:endParaRPr kumimoji="0" lang="en-GB" sz="1400" b="0" i="0" u="none" strike="noStrike" kern="1200" cap="none" spc="0" normalizeH="0" baseline="0" noProof="0" dirty="0">
              <a:ln>
                <a:noFill/>
              </a:ln>
              <a:solidFill>
                <a:prstClr val="black"/>
              </a:solidFill>
              <a:effectLst/>
              <a:uLnTx/>
              <a:uFillTx/>
              <a:latin typeface="Calibri"/>
              <a:ea typeface="+mn-ea"/>
              <a:cs typeface="+mn-cs"/>
            </a:endParaRPr>
          </a:p>
        </p:txBody>
      </p:sp>
      <p:grpSp>
        <p:nvGrpSpPr>
          <p:cNvPr id="13" name="Group 12">
            <a:extLst>
              <a:ext uri="{FF2B5EF4-FFF2-40B4-BE49-F238E27FC236}">
                <a16:creationId xmlns:a16="http://schemas.microsoft.com/office/drawing/2014/main" id="{804E9B91-9EF7-A939-5C3C-04362438CA1D}"/>
              </a:ext>
            </a:extLst>
          </p:cNvPr>
          <p:cNvGrpSpPr/>
          <p:nvPr/>
        </p:nvGrpSpPr>
        <p:grpSpPr>
          <a:xfrm>
            <a:off x="374121" y="1376157"/>
            <a:ext cx="11698554" cy="4537990"/>
            <a:chOff x="53357" y="1815799"/>
            <a:chExt cx="8792571" cy="4328309"/>
          </a:xfrm>
        </p:grpSpPr>
        <p:pic>
          <p:nvPicPr>
            <p:cNvPr id="14" name="Picture 13" descr="shutterstock_50224102.jpg">
              <a:extLst>
                <a:ext uri="{FF2B5EF4-FFF2-40B4-BE49-F238E27FC236}">
                  <a16:creationId xmlns:a16="http://schemas.microsoft.com/office/drawing/2014/main" id="{18FE7EC3-366D-0E7C-7187-B16B3BB09241}"/>
                </a:ext>
              </a:extLst>
            </p:cNvPr>
            <p:cNvPicPr>
              <a:picLocks noChangeAspect="1"/>
            </p:cNvPicPr>
            <p:nvPr/>
          </p:nvPicPr>
          <p:blipFill>
            <a:blip r:embed="rId7" cstate="print"/>
            <a:srcRect/>
            <a:stretch>
              <a:fillRect/>
            </a:stretch>
          </p:blipFill>
          <p:spPr>
            <a:xfrm>
              <a:off x="4572000" y="2029308"/>
              <a:ext cx="4273928" cy="4114800"/>
            </a:xfrm>
            <a:prstGeom prst="rect">
              <a:avLst/>
            </a:prstGeom>
          </p:spPr>
        </p:pic>
        <p:sp>
          <p:nvSpPr>
            <p:cNvPr id="16" name="TextBox 15">
              <a:extLst>
                <a:ext uri="{FF2B5EF4-FFF2-40B4-BE49-F238E27FC236}">
                  <a16:creationId xmlns:a16="http://schemas.microsoft.com/office/drawing/2014/main" id="{C66BC5B2-8B34-A755-BC89-4FE8B0DD661C}"/>
                </a:ext>
              </a:extLst>
            </p:cNvPr>
            <p:cNvSpPr txBox="1"/>
            <p:nvPr/>
          </p:nvSpPr>
          <p:spPr>
            <a:xfrm>
              <a:off x="1912388" y="2133754"/>
              <a:ext cx="138843" cy="880667"/>
            </a:xfrm>
            <a:prstGeom prst="rect">
              <a:avLst/>
            </a:prstGeom>
            <a:noFill/>
            <a:ln>
              <a:noFill/>
            </a:ln>
            <a:effectLst/>
            <a:scene3d>
              <a:camera prst="orthographicFront">
                <a:rot lat="0" lon="0" rev="0"/>
              </a:camera>
              <a:lightRig rig="contrasting" dir="t">
                <a:rot lat="0" lon="0" rev="1500000"/>
              </a:lightRig>
            </a:scene3d>
            <a:sp3d prstMaterial="metal">
              <a:bevelT w="88900" h="88900"/>
            </a:sp3d>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5400" b="1" i="0" u="none" strike="noStrike" kern="1200" cap="none" spc="0" normalizeH="0" baseline="0" noProof="0" dirty="0">
                <a:ln w="12700">
                  <a:solidFill>
                    <a:srgbClr val="000000"/>
                  </a:solidFill>
                </a:ln>
                <a:solidFill>
                  <a:srgbClr val="FFFFFF"/>
                </a:solidFill>
                <a:effectLst>
                  <a:outerShdw blurRad="50800" dist="101600" dir="8100000" algn="tr" rotWithShape="0">
                    <a:srgbClr val="000000"/>
                  </a:outerShdw>
                </a:effectLst>
                <a:uLnTx/>
                <a:uFillTx/>
                <a:latin typeface="Arial"/>
                <a:ea typeface="+mn-ea"/>
                <a:cs typeface="+mn-cs"/>
              </a:endParaRPr>
            </a:p>
          </p:txBody>
        </p:sp>
        <p:sp>
          <p:nvSpPr>
            <p:cNvPr id="17" name="TextBox 16">
              <a:extLst>
                <a:ext uri="{FF2B5EF4-FFF2-40B4-BE49-F238E27FC236}">
                  <a16:creationId xmlns:a16="http://schemas.microsoft.com/office/drawing/2014/main" id="{704FBBD7-A534-D6F6-6A5A-9DF0D04212B1}"/>
                </a:ext>
              </a:extLst>
            </p:cNvPr>
            <p:cNvSpPr txBox="1"/>
            <p:nvPr/>
          </p:nvSpPr>
          <p:spPr>
            <a:xfrm>
              <a:off x="53357" y="1815799"/>
              <a:ext cx="5026503" cy="1849399"/>
            </a:xfrm>
            <a:prstGeom prst="rect">
              <a:avLst/>
            </a:prstGeom>
            <a:noFill/>
            <a:ln>
              <a:noFill/>
            </a:ln>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marL="571500" marR="0" lvl="0" indent="-571500" algn="ctr" defTabSz="914400" rtl="0" eaLnBrk="1" fontAlgn="base" latinLnBrk="0" hangingPunct="1">
                <a:lnSpc>
                  <a:spcPct val="100000"/>
                </a:lnSpc>
                <a:spcBef>
                  <a:spcPct val="0"/>
                </a:spcBef>
                <a:spcAft>
                  <a:spcPct val="0"/>
                </a:spcAft>
                <a:buClrTx/>
                <a:buSzTx/>
                <a:buFont typeface="Wingdings" panose="05000000000000000000" pitchFamily="2" charset="2"/>
                <a:buChar char="q"/>
                <a:tabLst/>
                <a:defRPr/>
              </a:pPr>
              <a:r>
                <a:rPr kumimoji="0" lang="en-US" sz="4000" b="1" i="0" u="none" strike="noStrike" kern="1200" cap="none" spc="0" normalizeH="0" baseline="0" noProof="0" dirty="0">
                  <a:ln w="12700">
                    <a:solidFill>
                      <a:srgbClr val="000000"/>
                    </a:solidFill>
                  </a:ln>
                  <a:solidFill>
                    <a:srgbClr val="FFFFFF"/>
                  </a:solidFill>
                  <a:effectLst>
                    <a:outerShdw blurRad="50800" dist="101600" dir="8100000" algn="tr" rotWithShape="0">
                      <a:srgbClr val="000000"/>
                    </a:outerShdw>
                  </a:effectLst>
                  <a:uLnTx/>
                  <a:uFillTx/>
                  <a:latin typeface="Arial"/>
                  <a:ea typeface="+mn-ea"/>
                  <a:cs typeface="+mn-cs"/>
                </a:rPr>
                <a:t>Don’t limit your research to easily available sources</a:t>
              </a:r>
            </a:p>
          </p:txBody>
        </p:sp>
      </p:grpSp>
      <p:sp>
        <p:nvSpPr>
          <p:cNvPr id="18" name="TextBox 17">
            <a:extLst>
              <a:ext uri="{FF2B5EF4-FFF2-40B4-BE49-F238E27FC236}">
                <a16:creationId xmlns:a16="http://schemas.microsoft.com/office/drawing/2014/main" id="{DD3D34D6-65F5-61CC-1290-9B99307D03C3}"/>
              </a:ext>
            </a:extLst>
          </p:cNvPr>
          <p:cNvSpPr txBox="1"/>
          <p:nvPr/>
        </p:nvSpPr>
        <p:spPr>
          <a:xfrm>
            <a:off x="130614" y="3429000"/>
            <a:ext cx="8556186" cy="2062103"/>
          </a:xfrm>
          <a:prstGeom prst="rect">
            <a:avLst/>
          </a:prstGeom>
          <a:noFill/>
        </p:spPr>
        <p:txBody>
          <a:bodyPr wrap="square">
            <a:spAutoFit/>
          </a:bodyPr>
          <a:lstStyle/>
          <a:p>
            <a:r>
              <a:rPr lang="en-US" sz="3200" b="1" dirty="0">
                <a:ln w="12700">
                  <a:solidFill>
                    <a:srgbClr val="000000"/>
                  </a:solidFill>
                </a:ln>
                <a:solidFill>
                  <a:srgbClr val="FFFFFF"/>
                </a:solidFill>
                <a:effectLst>
                  <a:outerShdw blurRad="50800" dist="101600" dir="8100000" algn="tr" rotWithShape="0">
                    <a:srgbClr val="000000"/>
                  </a:outerShdw>
                </a:effectLst>
                <a:latin typeface="Arial"/>
              </a:rPr>
              <a:t>Companies are likely to be impressed by creative research, such as interviewing their customers to learn more about how the firm does business</a:t>
            </a:r>
            <a:endParaRPr lang="en-GB" sz="3200" b="1" dirty="0">
              <a:ln w="12700">
                <a:solidFill>
                  <a:srgbClr val="000000"/>
                </a:solidFill>
              </a:ln>
              <a:solidFill>
                <a:srgbClr val="FFFFFF"/>
              </a:solidFill>
              <a:effectLst>
                <a:outerShdw blurRad="50800" dist="101600" dir="8100000" algn="tr" rotWithShape="0">
                  <a:srgbClr val="000000"/>
                </a:outerShdw>
              </a:effectLst>
              <a:latin typeface="Arial"/>
            </a:endParaRPr>
          </a:p>
        </p:txBody>
      </p:sp>
    </p:spTree>
    <p:extLst>
      <p:ext uri="{BB962C8B-B14F-4D97-AF65-F5344CB8AC3E}">
        <p14:creationId xmlns:p14="http://schemas.microsoft.com/office/powerpoint/2010/main" val="26633606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85992" y="6060902"/>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extBox 6">
            <a:extLst>
              <a:ext uri="{FF2B5EF4-FFF2-40B4-BE49-F238E27FC236}">
                <a16:creationId xmlns:a16="http://schemas.microsoft.com/office/drawing/2014/main" id="{30B5D647-D339-D1EE-4CAC-83175763D2E4}"/>
              </a:ext>
            </a:extLst>
          </p:cNvPr>
          <p:cNvSpPr txBox="1"/>
          <p:nvPr/>
        </p:nvSpPr>
        <p:spPr>
          <a:xfrm>
            <a:off x="2775434" y="439605"/>
            <a:ext cx="7609114"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0" cap="none" spc="0" normalizeH="0" baseline="0" noProof="0">
                <a:ln>
                  <a:noFill/>
                </a:ln>
                <a:solidFill>
                  <a:srgbClr val="FFFFFF"/>
                </a:solidFill>
                <a:effectLst>
                  <a:outerShdw blurRad="38100" dist="38100" dir="2700000" algn="tl">
                    <a:srgbClr val="C0C0C0"/>
                  </a:outerShdw>
                </a:effectLst>
                <a:uLnTx/>
                <a:uFillTx/>
                <a:latin typeface="Tahoma"/>
                <a:ea typeface="+mn-ea"/>
                <a:cs typeface="+mn-cs"/>
              </a:rPr>
              <a:t>Internet Research</a:t>
            </a:r>
            <a:endParaRPr kumimoji="0" lang="en-GB" sz="1400" b="0" i="0" u="none" strike="noStrike" kern="1200" cap="none" spc="0" normalizeH="0" baseline="0" noProof="0" dirty="0">
              <a:ln>
                <a:noFill/>
              </a:ln>
              <a:solidFill>
                <a:prstClr val="black"/>
              </a:solidFill>
              <a:effectLst/>
              <a:uLnTx/>
              <a:uFillTx/>
              <a:latin typeface="Calibri"/>
              <a:ea typeface="+mn-ea"/>
              <a:cs typeface="+mn-cs"/>
            </a:endParaRPr>
          </a:p>
        </p:txBody>
      </p:sp>
      <p:sp>
        <p:nvSpPr>
          <p:cNvPr id="17" name="TextBox 16">
            <a:extLst>
              <a:ext uri="{FF2B5EF4-FFF2-40B4-BE49-F238E27FC236}">
                <a16:creationId xmlns:a16="http://schemas.microsoft.com/office/drawing/2014/main" id="{704FBBD7-A534-D6F6-6A5A-9DF0D04212B1}"/>
              </a:ext>
            </a:extLst>
          </p:cNvPr>
          <p:cNvSpPr txBox="1"/>
          <p:nvPr/>
        </p:nvSpPr>
        <p:spPr>
          <a:xfrm>
            <a:off x="693518" y="1576623"/>
            <a:ext cx="8682543" cy="4524315"/>
          </a:xfrm>
          <a:prstGeom prst="rect">
            <a:avLst/>
          </a:prstGeom>
          <a:noFill/>
          <a:ln>
            <a:noFill/>
          </a:ln>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marL="571500" marR="0" lvl="0" indent="-571500" algn="just" defTabSz="914400" rtl="0" eaLnBrk="1" fontAlgn="base" latinLnBrk="0" hangingPunct="1">
              <a:lnSpc>
                <a:spcPct val="100000"/>
              </a:lnSpc>
              <a:spcBef>
                <a:spcPct val="0"/>
              </a:spcBef>
              <a:spcAft>
                <a:spcPct val="0"/>
              </a:spcAft>
              <a:buClrTx/>
              <a:buSzTx/>
              <a:buFont typeface="Wingdings" panose="05000000000000000000" pitchFamily="2" charset="2"/>
              <a:buChar char="q"/>
              <a:tabLst/>
              <a:defRPr/>
            </a:pPr>
            <a:r>
              <a:rPr kumimoji="0" lang="en-US" sz="3600" b="1" i="0" u="none" strike="noStrike" kern="1200" cap="none" spc="0" normalizeH="0" baseline="0" noProof="0" dirty="0">
                <a:ln w="12700">
                  <a:solidFill>
                    <a:srgbClr val="000000"/>
                  </a:solidFill>
                </a:ln>
                <a:solidFill>
                  <a:srgbClr val="FFFFFF"/>
                </a:solidFill>
                <a:effectLst>
                  <a:outerShdw blurRad="50800" dist="101600" dir="8100000" algn="tr" rotWithShape="0">
                    <a:srgbClr val="000000"/>
                  </a:outerShdw>
                </a:effectLst>
                <a:uLnTx/>
                <a:uFillTx/>
                <a:latin typeface="Arial"/>
                <a:ea typeface="+mn-ea"/>
                <a:cs typeface="+mn-cs"/>
              </a:rPr>
              <a:t>you can learn more about companies and find job openings. Start with The </a:t>
            </a:r>
            <a:r>
              <a:rPr kumimoji="0" lang="en-US" sz="3600" b="1" i="0" u="none" strike="noStrike" kern="1200" cap="none" spc="0" normalizeH="0" baseline="0" noProof="0" dirty="0">
                <a:ln w="12700">
                  <a:solidFill>
                    <a:srgbClr val="000000"/>
                  </a:solidFill>
                </a:ln>
                <a:solidFill>
                  <a:srgbClr val="FF0000"/>
                </a:solidFill>
                <a:effectLst>
                  <a:outerShdw blurRad="50800" dist="101600" dir="8100000" algn="tr" rotWithShape="0">
                    <a:srgbClr val="000000"/>
                  </a:outerShdw>
                </a:effectLst>
                <a:uLnTx/>
                <a:uFillTx/>
                <a:latin typeface="Arial"/>
                <a:ea typeface="+mn-ea"/>
                <a:cs typeface="+mn-cs"/>
              </a:rPr>
              <a:t>Riley Guide</a:t>
            </a:r>
            <a:r>
              <a:rPr kumimoji="0" lang="en-US" sz="3600" b="1" i="0" u="none" strike="noStrike" kern="1200" cap="none" spc="0" normalizeH="0" baseline="0" noProof="0" dirty="0">
                <a:ln w="12700">
                  <a:solidFill>
                    <a:srgbClr val="000000"/>
                  </a:solidFill>
                </a:ln>
                <a:solidFill>
                  <a:srgbClr val="FFFFFF"/>
                </a:solidFill>
                <a:effectLst>
                  <a:outerShdw blurRad="50800" dist="101600" dir="8100000" algn="tr" rotWithShape="0">
                    <a:srgbClr val="000000"/>
                  </a:outerShdw>
                </a:effectLst>
                <a:uLnTx/>
                <a:uFillTx/>
                <a:latin typeface="Arial"/>
                <a:ea typeface="+mn-ea"/>
                <a:cs typeface="+mn-cs"/>
              </a:rPr>
              <a:t>, which offers advice for online job searches as well as </a:t>
            </a:r>
            <a:r>
              <a:rPr kumimoji="0" lang="en-US" sz="3600" b="1" i="0" u="none" strike="noStrike" kern="1200" cap="none" spc="0" normalizeH="0" baseline="0" noProof="0" dirty="0">
                <a:ln w="12700">
                  <a:solidFill>
                    <a:srgbClr val="000000"/>
                  </a:solidFill>
                </a:ln>
                <a:solidFill>
                  <a:srgbClr val="FF0000"/>
                </a:solidFill>
                <a:effectLst>
                  <a:outerShdw blurRad="50800" dist="101600" dir="8100000" algn="tr" rotWithShape="0">
                    <a:srgbClr val="000000"/>
                  </a:outerShdw>
                </a:effectLst>
                <a:uLnTx/>
                <a:uFillTx/>
                <a:latin typeface="Arial"/>
                <a:ea typeface="+mn-ea"/>
                <a:cs typeface="+mn-cs"/>
              </a:rPr>
              <a:t>links</a:t>
            </a:r>
            <a:r>
              <a:rPr kumimoji="0" lang="en-US" sz="3600" b="1" i="0" u="none" strike="noStrike" kern="1200" cap="none" spc="0" normalizeH="0" baseline="0" noProof="0" dirty="0">
                <a:ln w="12700">
                  <a:solidFill>
                    <a:srgbClr val="000000"/>
                  </a:solidFill>
                </a:ln>
                <a:solidFill>
                  <a:srgbClr val="FFFFFF"/>
                </a:solidFill>
                <a:effectLst>
                  <a:outerShdw blurRad="50800" dist="101600" dir="8100000" algn="tr" rotWithShape="0">
                    <a:srgbClr val="000000"/>
                  </a:outerShdw>
                </a:effectLst>
                <a:uLnTx/>
                <a:uFillTx/>
                <a:latin typeface="Arial"/>
                <a:ea typeface="+mn-ea"/>
                <a:cs typeface="+mn-cs"/>
              </a:rPr>
              <a:t> to hundreds of specialized websites that post openings in specific industries and professions</a:t>
            </a:r>
          </a:p>
        </p:txBody>
      </p:sp>
      <p:pic>
        <p:nvPicPr>
          <p:cNvPr id="1026" name="Picture 2" descr="May be an image of text that says &quot;Riley Guide&quot;">
            <a:extLst>
              <a:ext uri="{FF2B5EF4-FFF2-40B4-BE49-F238E27FC236}">
                <a16:creationId xmlns:a16="http://schemas.microsoft.com/office/drawing/2014/main" id="{C564A9F6-9014-4B62-E5B4-3D354753C24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70784" y="1443388"/>
            <a:ext cx="1961789" cy="4318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73253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85992" y="6060902"/>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extBox 6">
            <a:extLst>
              <a:ext uri="{FF2B5EF4-FFF2-40B4-BE49-F238E27FC236}">
                <a16:creationId xmlns:a16="http://schemas.microsoft.com/office/drawing/2014/main" id="{30B5D647-D339-D1EE-4CAC-83175763D2E4}"/>
              </a:ext>
            </a:extLst>
          </p:cNvPr>
          <p:cNvSpPr txBox="1"/>
          <p:nvPr/>
        </p:nvSpPr>
        <p:spPr>
          <a:xfrm>
            <a:off x="2775434" y="439605"/>
            <a:ext cx="7609114"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0" cap="none" spc="0" normalizeH="0" baseline="0" noProof="0">
                <a:ln>
                  <a:noFill/>
                </a:ln>
                <a:solidFill>
                  <a:srgbClr val="FFFFFF"/>
                </a:solidFill>
                <a:effectLst>
                  <a:outerShdw blurRad="38100" dist="38100" dir="2700000" algn="tl">
                    <a:srgbClr val="C0C0C0"/>
                  </a:outerShdw>
                </a:effectLst>
                <a:uLnTx/>
                <a:uFillTx/>
                <a:latin typeface="Tahoma"/>
                <a:ea typeface="+mj-ea"/>
                <a:cs typeface="+mj-cs"/>
              </a:rPr>
              <a:t>Translate Potential</a:t>
            </a: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9" name="Picture 8" descr="shutterstock_63925921.jpg">
            <a:extLst>
              <a:ext uri="{FF2B5EF4-FFF2-40B4-BE49-F238E27FC236}">
                <a16:creationId xmlns:a16="http://schemas.microsoft.com/office/drawing/2014/main" id="{68065C4A-3467-2D8E-C138-7411067C9F14}"/>
              </a:ext>
            </a:extLst>
          </p:cNvPr>
          <p:cNvPicPr>
            <a:picLocks noChangeAspect="1"/>
          </p:cNvPicPr>
          <p:nvPr/>
        </p:nvPicPr>
        <p:blipFill>
          <a:blip r:embed="rId7" cstate="print"/>
          <a:srcRect/>
          <a:stretch>
            <a:fillRect/>
          </a:stretch>
        </p:blipFill>
        <p:spPr>
          <a:xfrm>
            <a:off x="391883" y="1502849"/>
            <a:ext cx="7368239" cy="4114801"/>
          </a:xfrm>
          <a:prstGeom prst="rect">
            <a:avLst/>
          </a:prstGeom>
        </p:spPr>
      </p:pic>
      <p:sp>
        <p:nvSpPr>
          <p:cNvPr id="10" name="Content Placeholder 4">
            <a:extLst>
              <a:ext uri="{FF2B5EF4-FFF2-40B4-BE49-F238E27FC236}">
                <a16:creationId xmlns:a16="http://schemas.microsoft.com/office/drawing/2014/main" id="{5BD1D99D-41C7-B7E2-FC27-9F514ACBF7B4}"/>
              </a:ext>
            </a:extLst>
          </p:cNvPr>
          <p:cNvSpPr txBox="1">
            <a:spLocks/>
          </p:cNvSpPr>
          <p:nvPr/>
        </p:nvSpPr>
        <p:spPr bwMode="auto">
          <a:xfrm>
            <a:off x="6729752" y="1642764"/>
            <a:ext cx="4267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indent="-342900" fontAlgn="base">
              <a:spcAft>
                <a:spcPts val="1200"/>
              </a:spcAft>
              <a:buFontTx/>
              <a:buChar char="•"/>
              <a:defRPr/>
            </a:pPr>
            <a:r>
              <a:rPr lang="en-US" sz="5400" b="1" kern="0" dirty="0">
                <a:solidFill>
                  <a:srgbClr val="000000"/>
                </a:solidFill>
                <a:latin typeface="Arial"/>
              </a:rPr>
              <a:t>Skills</a:t>
            </a:r>
          </a:p>
          <a:p>
            <a:pPr marL="342900" indent="-342900" fontAlgn="base">
              <a:spcAft>
                <a:spcPts val="600"/>
              </a:spcAft>
              <a:buFontTx/>
              <a:buChar char="•"/>
              <a:defRPr/>
            </a:pPr>
            <a:r>
              <a:rPr lang="en-US" sz="5400" b="1" kern="0" dirty="0">
                <a:solidFill>
                  <a:srgbClr val="000000"/>
                </a:solidFill>
                <a:latin typeface="Arial"/>
              </a:rPr>
              <a:t>Attributes</a:t>
            </a:r>
          </a:p>
          <a:p>
            <a:pPr marL="342900" indent="-342900" fontAlgn="base">
              <a:spcAft>
                <a:spcPts val="1200"/>
              </a:spcAft>
              <a:buFontTx/>
              <a:buChar char="•"/>
              <a:defRPr/>
            </a:pPr>
            <a:r>
              <a:rPr lang="en-US" sz="5400" b="1" kern="0" dirty="0">
                <a:solidFill>
                  <a:srgbClr val="000000"/>
                </a:solidFill>
                <a:latin typeface="Arial"/>
              </a:rPr>
              <a:t>Experience</a:t>
            </a:r>
          </a:p>
        </p:txBody>
      </p:sp>
    </p:spTree>
    <p:extLst>
      <p:ext uri="{BB962C8B-B14F-4D97-AF65-F5344CB8AC3E}">
        <p14:creationId xmlns:p14="http://schemas.microsoft.com/office/powerpoint/2010/main" val="1556076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85992" y="6060902"/>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extBox 6">
            <a:extLst>
              <a:ext uri="{FF2B5EF4-FFF2-40B4-BE49-F238E27FC236}">
                <a16:creationId xmlns:a16="http://schemas.microsoft.com/office/drawing/2014/main" id="{30B5D647-D339-D1EE-4CAC-83175763D2E4}"/>
              </a:ext>
            </a:extLst>
          </p:cNvPr>
          <p:cNvSpPr txBox="1"/>
          <p:nvPr/>
        </p:nvSpPr>
        <p:spPr>
          <a:xfrm>
            <a:off x="2775434" y="439605"/>
            <a:ext cx="7609114"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0" cap="none" spc="0" normalizeH="0" baseline="0" noProof="0">
                <a:ln>
                  <a:noFill/>
                </a:ln>
                <a:solidFill>
                  <a:srgbClr val="FFFFFF"/>
                </a:solidFill>
                <a:effectLst>
                  <a:outerShdw blurRad="38100" dist="38100" dir="2700000" algn="tl">
                    <a:srgbClr val="C0C0C0"/>
                  </a:outerShdw>
                </a:effectLst>
                <a:uLnTx/>
                <a:uFillTx/>
                <a:latin typeface="Tahoma"/>
                <a:ea typeface="+mn-ea"/>
                <a:cs typeface="+mn-cs"/>
              </a:rPr>
              <a:t>Translate Potential</a:t>
            </a: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9" name="Picture 8" descr="shutterstock_63925921.jpg">
            <a:extLst>
              <a:ext uri="{FF2B5EF4-FFF2-40B4-BE49-F238E27FC236}">
                <a16:creationId xmlns:a16="http://schemas.microsoft.com/office/drawing/2014/main" id="{68065C4A-3467-2D8E-C138-7411067C9F14}"/>
              </a:ext>
            </a:extLst>
          </p:cNvPr>
          <p:cNvPicPr>
            <a:picLocks noChangeAspect="1"/>
          </p:cNvPicPr>
          <p:nvPr/>
        </p:nvPicPr>
        <p:blipFill>
          <a:blip r:embed="rId7" cstate="print"/>
          <a:srcRect/>
          <a:stretch>
            <a:fillRect/>
          </a:stretch>
        </p:blipFill>
        <p:spPr>
          <a:xfrm>
            <a:off x="64891" y="1539051"/>
            <a:ext cx="7368239" cy="4114801"/>
          </a:xfrm>
          <a:prstGeom prst="rect">
            <a:avLst/>
          </a:prstGeom>
        </p:spPr>
      </p:pic>
      <p:sp>
        <p:nvSpPr>
          <p:cNvPr id="10" name="Content Placeholder 4">
            <a:extLst>
              <a:ext uri="{FF2B5EF4-FFF2-40B4-BE49-F238E27FC236}">
                <a16:creationId xmlns:a16="http://schemas.microsoft.com/office/drawing/2014/main" id="{5BD1D99D-41C7-B7E2-FC27-9F514ACBF7B4}"/>
              </a:ext>
            </a:extLst>
          </p:cNvPr>
          <p:cNvSpPr txBox="1">
            <a:spLocks/>
          </p:cNvSpPr>
          <p:nvPr/>
        </p:nvSpPr>
        <p:spPr bwMode="auto">
          <a:xfrm>
            <a:off x="3560765" y="1443518"/>
            <a:ext cx="7609114" cy="461738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ts val="0"/>
              </a:spcBef>
              <a:spcAft>
                <a:spcPts val="1200"/>
              </a:spcAft>
              <a:buClrTx/>
              <a:buSzTx/>
              <a:buFontTx/>
              <a:buChar char="•"/>
              <a:tabLst/>
              <a:defRPr/>
            </a:pPr>
            <a:r>
              <a:rPr kumimoji="0" lang="en-US" sz="4000" b="1" i="0" u="none" strike="noStrike" kern="0" cap="none" spc="0" normalizeH="0" baseline="0" noProof="0" dirty="0">
                <a:ln>
                  <a:noFill/>
                </a:ln>
                <a:solidFill>
                  <a:srgbClr val="000000"/>
                </a:solidFill>
                <a:effectLst/>
                <a:uLnTx/>
                <a:uFillTx/>
                <a:latin typeface="Arial"/>
                <a:ea typeface="+mn-ea"/>
                <a:cs typeface="+mn-cs"/>
              </a:rPr>
              <a:t>Customizing</a:t>
            </a:r>
            <a:r>
              <a:rPr kumimoji="0" lang="ar-EG" sz="4000" b="1" i="0" u="none" strike="noStrike" kern="0" cap="none" spc="0" normalizeH="0" baseline="0" noProof="0" dirty="0">
                <a:ln>
                  <a:noFill/>
                </a:ln>
                <a:solidFill>
                  <a:srgbClr val="000000"/>
                </a:solidFill>
                <a:effectLst/>
                <a:uLnTx/>
                <a:uFillTx/>
                <a:latin typeface="Arial"/>
                <a:ea typeface="+mn-ea"/>
                <a:cs typeface="+mn-cs"/>
              </a:rPr>
              <a:t> تخصيص </a:t>
            </a:r>
            <a:r>
              <a:rPr kumimoji="0" lang="en-US" sz="4000" b="1" i="0" u="none" strike="noStrike" kern="0" cap="none" spc="0" normalizeH="0" baseline="0" noProof="0" dirty="0">
                <a:ln>
                  <a:noFill/>
                </a:ln>
                <a:solidFill>
                  <a:srgbClr val="000000"/>
                </a:solidFill>
                <a:effectLst/>
                <a:uLnTx/>
                <a:uFillTx/>
                <a:latin typeface="Arial"/>
                <a:ea typeface="+mn-ea"/>
                <a:cs typeface="+mn-cs"/>
              </a:rPr>
              <a:t> your résumé to each job opening is an important step in showing employers that your skills, attributes, and experience are </a:t>
            </a:r>
            <a:r>
              <a:rPr kumimoji="0" lang="en-US" sz="4000" b="1" i="0" u="sng" strike="noStrike" kern="0" cap="none" spc="0" normalizeH="0" baseline="0" noProof="0" dirty="0">
                <a:ln>
                  <a:noFill/>
                </a:ln>
                <a:solidFill>
                  <a:srgbClr val="C00000"/>
                </a:solidFill>
                <a:effectLst/>
                <a:uLnTx/>
                <a:uFillTx/>
                <a:latin typeface="Arial"/>
                <a:ea typeface="+mn-ea"/>
                <a:cs typeface="+mn-cs"/>
              </a:rPr>
              <a:t>relevant to </a:t>
            </a:r>
            <a:r>
              <a:rPr kumimoji="0" lang="en-US" sz="4000" b="1" i="0" u="none" strike="noStrike" kern="0" cap="none" spc="0" normalizeH="0" baseline="0" noProof="0" dirty="0">
                <a:ln>
                  <a:noFill/>
                </a:ln>
                <a:solidFill>
                  <a:srgbClr val="000000"/>
                </a:solidFill>
                <a:effectLst/>
                <a:uLnTx/>
                <a:uFillTx/>
                <a:latin typeface="Arial"/>
                <a:ea typeface="+mn-ea"/>
                <a:cs typeface="+mn-cs"/>
              </a:rPr>
              <a:t>an employer’s business challenges. </a:t>
            </a:r>
          </a:p>
        </p:txBody>
      </p:sp>
    </p:spTree>
    <p:extLst>
      <p:ext uri="{BB962C8B-B14F-4D97-AF65-F5344CB8AC3E}">
        <p14:creationId xmlns:p14="http://schemas.microsoft.com/office/powerpoint/2010/main" val="39174097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85992" y="6060902"/>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extBox 6">
            <a:extLst>
              <a:ext uri="{FF2B5EF4-FFF2-40B4-BE49-F238E27FC236}">
                <a16:creationId xmlns:a16="http://schemas.microsoft.com/office/drawing/2014/main" id="{30B5D647-D339-D1EE-4CAC-83175763D2E4}"/>
              </a:ext>
            </a:extLst>
          </p:cNvPr>
          <p:cNvSpPr txBox="1"/>
          <p:nvPr/>
        </p:nvSpPr>
        <p:spPr>
          <a:xfrm>
            <a:off x="2775434" y="439605"/>
            <a:ext cx="7609114"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0" cap="none" spc="0" normalizeH="0" baseline="0" noProof="0">
                <a:ln>
                  <a:noFill/>
                </a:ln>
                <a:solidFill>
                  <a:srgbClr val="FFFFFF"/>
                </a:solidFill>
                <a:effectLst>
                  <a:outerShdw blurRad="38100" dist="38100" dir="2700000" algn="tl">
                    <a:srgbClr val="C0C0C0"/>
                  </a:outerShdw>
                </a:effectLst>
                <a:uLnTx/>
                <a:uFillTx/>
                <a:latin typeface="Tahoma"/>
                <a:ea typeface="+mn-ea"/>
                <a:cs typeface="+mn-cs"/>
              </a:rPr>
              <a:t>Translate Potential</a:t>
            </a: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9" name="Picture 8" descr="shutterstock_63925921.jpg">
            <a:extLst>
              <a:ext uri="{FF2B5EF4-FFF2-40B4-BE49-F238E27FC236}">
                <a16:creationId xmlns:a16="http://schemas.microsoft.com/office/drawing/2014/main" id="{68065C4A-3467-2D8E-C138-7411067C9F14}"/>
              </a:ext>
            </a:extLst>
          </p:cNvPr>
          <p:cNvPicPr>
            <a:picLocks noChangeAspect="1"/>
          </p:cNvPicPr>
          <p:nvPr/>
        </p:nvPicPr>
        <p:blipFill>
          <a:blip r:embed="rId7" cstate="print"/>
          <a:srcRect/>
          <a:stretch>
            <a:fillRect/>
          </a:stretch>
        </p:blipFill>
        <p:spPr>
          <a:xfrm>
            <a:off x="83037" y="1521094"/>
            <a:ext cx="7368239" cy="4114801"/>
          </a:xfrm>
          <a:prstGeom prst="rect">
            <a:avLst/>
          </a:prstGeom>
        </p:spPr>
      </p:pic>
      <p:sp>
        <p:nvSpPr>
          <p:cNvPr id="10" name="Content Placeholder 4">
            <a:extLst>
              <a:ext uri="{FF2B5EF4-FFF2-40B4-BE49-F238E27FC236}">
                <a16:creationId xmlns:a16="http://schemas.microsoft.com/office/drawing/2014/main" id="{5BD1D99D-41C7-B7E2-FC27-9F514ACBF7B4}"/>
              </a:ext>
            </a:extLst>
          </p:cNvPr>
          <p:cNvSpPr txBox="1">
            <a:spLocks/>
          </p:cNvSpPr>
          <p:nvPr/>
        </p:nvSpPr>
        <p:spPr bwMode="auto">
          <a:xfrm>
            <a:off x="3112288" y="1741015"/>
            <a:ext cx="8750560" cy="367495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R="0" lvl="0" algn="l" defTabSz="914400" rtl="0" eaLnBrk="1" fontAlgn="base" latinLnBrk="0" hangingPunct="1">
              <a:lnSpc>
                <a:spcPct val="100000"/>
              </a:lnSpc>
              <a:spcBef>
                <a:spcPts val="0"/>
              </a:spcBef>
              <a:spcAft>
                <a:spcPts val="1200"/>
              </a:spcAft>
              <a:buClrTx/>
              <a:buSzTx/>
              <a:tabLst/>
              <a:defRPr/>
            </a:pPr>
            <a:r>
              <a:rPr kumimoji="0" lang="en-US" sz="4000" b="1" i="0" u="none" strike="noStrike" kern="0" cap="none" spc="0" normalizeH="0" baseline="0" noProof="0" dirty="0">
                <a:ln>
                  <a:noFill/>
                </a:ln>
                <a:solidFill>
                  <a:srgbClr val="000000"/>
                </a:solidFill>
                <a:effectLst/>
                <a:uLnTx/>
                <a:uFillTx/>
                <a:latin typeface="Arial"/>
                <a:ea typeface="+mn-ea"/>
                <a:cs typeface="+mn-cs"/>
              </a:rPr>
              <a:t>the way through the interviewing process, you will have opportunities to impress recruiters by explaining how your general potential </a:t>
            </a:r>
            <a:r>
              <a:rPr kumimoji="0" lang="en-US" sz="4000" b="1" i="0" u="none" strike="noStrike" kern="0" cap="none" spc="0" normalizeH="0" baseline="0" noProof="0" dirty="0">
                <a:ln>
                  <a:noFill/>
                </a:ln>
                <a:solidFill>
                  <a:srgbClr val="C00000"/>
                </a:solidFill>
                <a:effectLst/>
                <a:uLnTx/>
                <a:uFillTx/>
                <a:latin typeface="Arial"/>
                <a:ea typeface="+mn-ea"/>
                <a:cs typeface="+mn-cs"/>
              </a:rPr>
              <a:t>t</a:t>
            </a:r>
            <a:r>
              <a:rPr kumimoji="0" lang="en-US" sz="4000" b="1" i="0" u="sng" strike="noStrike" kern="0" cap="none" spc="0" normalizeH="0" baseline="0" noProof="0" dirty="0">
                <a:ln>
                  <a:noFill/>
                </a:ln>
                <a:solidFill>
                  <a:srgbClr val="C00000"/>
                </a:solidFill>
                <a:effectLst/>
                <a:uLnTx/>
                <a:uFillTx/>
                <a:latin typeface="Arial"/>
                <a:ea typeface="+mn-ea"/>
                <a:cs typeface="+mn-cs"/>
              </a:rPr>
              <a:t>ranslates</a:t>
            </a:r>
            <a:r>
              <a:rPr kumimoji="0" lang="en-US" sz="4000" b="1" i="0" u="none" strike="noStrike" kern="0" cap="none" spc="0" normalizeH="0" baseline="0" noProof="0" dirty="0">
                <a:ln>
                  <a:noFill/>
                </a:ln>
                <a:solidFill>
                  <a:srgbClr val="000000"/>
                </a:solidFill>
                <a:effectLst/>
                <a:uLnTx/>
                <a:uFillTx/>
                <a:latin typeface="Arial"/>
                <a:ea typeface="+mn-ea"/>
                <a:cs typeface="+mn-cs"/>
              </a:rPr>
              <a:t> to the specific needs of the position.</a:t>
            </a:r>
          </a:p>
        </p:txBody>
      </p:sp>
    </p:spTree>
    <p:extLst>
      <p:ext uri="{BB962C8B-B14F-4D97-AF65-F5344CB8AC3E}">
        <p14:creationId xmlns:p14="http://schemas.microsoft.com/office/powerpoint/2010/main" val="35074791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85992" y="6060902"/>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extBox 6">
            <a:extLst>
              <a:ext uri="{FF2B5EF4-FFF2-40B4-BE49-F238E27FC236}">
                <a16:creationId xmlns:a16="http://schemas.microsoft.com/office/drawing/2014/main" id="{30B5D647-D339-D1EE-4CAC-83175763D2E4}"/>
              </a:ext>
            </a:extLst>
          </p:cNvPr>
          <p:cNvSpPr txBox="1"/>
          <p:nvPr/>
        </p:nvSpPr>
        <p:spPr>
          <a:xfrm>
            <a:off x="2775434" y="439605"/>
            <a:ext cx="7609114"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5400" dirty="0">
                <a:solidFill>
                  <a:schemeClr val="bg1"/>
                </a:solidFill>
              </a:rPr>
              <a:t>Take the Initiative</a:t>
            </a: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
        <p:nvSpPr>
          <p:cNvPr id="11" name="Content Placeholder 4">
            <a:extLst>
              <a:ext uri="{FF2B5EF4-FFF2-40B4-BE49-F238E27FC236}">
                <a16:creationId xmlns:a16="http://schemas.microsoft.com/office/drawing/2014/main" id="{F5D0D3A4-25F1-5137-07CE-65600FFCCAAD}"/>
              </a:ext>
            </a:extLst>
          </p:cNvPr>
          <p:cNvSpPr txBox="1">
            <a:spLocks/>
          </p:cNvSpPr>
          <p:nvPr/>
        </p:nvSpPr>
        <p:spPr bwMode="auto">
          <a:xfrm>
            <a:off x="622500" y="1765168"/>
            <a:ext cx="10950207" cy="449497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har char="•"/>
              <a:defRPr sz="3200" b="1">
                <a:solidFill>
                  <a:schemeClr val="tx1"/>
                </a:solidFill>
                <a:latin typeface="+mn-lt"/>
                <a:ea typeface="+mn-ea"/>
                <a:cs typeface="+mn-cs"/>
              </a:defRPr>
            </a:lvl1pPr>
            <a:lvl2pPr marL="742950" indent="-285750" algn="l" rtl="0" fontAlgn="base">
              <a:spcBef>
                <a:spcPct val="20000"/>
              </a:spcBef>
              <a:spcAft>
                <a:spcPct val="0"/>
              </a:spcAft>
              <a:buChar char="–"/>
              <a:defRPr sz="2800" b="1">
                <a:solidFill>
                  <a:schemeClr val="tx1"/>
                </a:solidFill>
                <a:latin typeface="+mn-lt"/>
              </a:defRPr>
            </a:lvl2pPr>
            <a:lvl3pPr marL="1143000" indent="-228600" algn="l" rtl="0" fontAlgn="base">
              <a:spcBef>
                <a:spcPct val="20000"/>
              </a:spcBef>
              <a:spcAft>
                <a:spcPct val="0"/>
              </a:spcAft>
              <a:buChar char="•"/>
              <a:defRPr sz="2400" b="1">
                <a:solidFill>
                  <a:schemeClr val="tx1"/>
                </a:solidFill>
                <a:latin typeface="+mn-lt"/>
              </a:defRPr>
            </a:lvl3pPr>
            <a:lvl4pPr marL="1600200" indent="-228600" algn="l" rtl="0" fontAlgn="base">
              <a:spcBef>
                <a:spcPct val="20000"/>
              </a:spcBef>
              <a:spcAft>
                <a:spcPct val="0"/>
              </a:spcAft>
              <a:buChar char="–"/>
              <a:defRPr sz="2000" b="1">
                <a:solidFill>
                  <a:schemeClr val="tx1"/>
                </a:solidFill>
                <a:latin typeface="+mn-lt"/>
              </a:defRPr>
            </a:lvl4pPr>
            <a:lvl5pPr marL="2057400" indent="-228600" algn="l" rtl="0" fontAlgn="base">
              <a:spcBef>
                <a:spcPct val="20000"/>
              </a:spcBef>
              <a:spcAft>
                <a:spcPct val="0"/>
              </a:spcAft>
              <a:buChar char="»"/>
              <a:defRPr sz="2000" b="1">
                <a:solidFill>
                  <a:schemeClr val="tx1"/>
                </a:solidFill>
                <a:latin typeface="+mn-lt"/>
              </a:defRPr>
            </a:lvl5pPr>
            <a:lvl6pPr marL="2514600" indent="-228600" algn="l" rtl="0" fontAlgn="base">
              <a:spcBef>
                <a:spcPct val="20000"/>
              </a:spcBef>
              <a:spcAft>
                <a:spcPct val="0"/>
              </a:spcAft>
              <a:buChar char="»"/>
              <a:defRPr sz="2000" b="1">
                <a:solidFill>
                  <a:schemeClr val="tx1"/>
                </a:solidFill>
                <a:latin typeface="+mn-lt"/>
              </a:defRPr>
            </a:lvl6pPr>
            <a:lvl7pPr marL="2971800" indent="-228600" algn="l" rtl="0" fontAlgn="base">
              <a:spcBef>
                <a:spcPct val="20000"/>
              </a:spcBef>
              <a:spcAft>
                <a:spcPct val="0"/>
              </a:spcAft>
              <a:buChar char="»"/>
              <a:defRPr sz="2000" b="1">
                <a:solidFill>
                  <a:schemeClr val="tx1"/>
                </a:solidFill>
                <a:latin typeface="+mn-lt"/>
              </a:defRPr>
            </a:lvl7pPr>
            <a:lvl8pPr marL="3429000" indent="-228600" algn="l" rtl="0" fontAlgn="base">
              <a:spcBef>
                <a:spcPct val="20000"/>
              </a:spcBef>
              <a:spcAft>
                <a:spcPct val="0"/>
              </a:spcAft>
              <a:buChar char="»"/>
              <a:defRPr sz="2000" b="1">
                <a:solidFill>
                  <a:schemeClr val="tx1"/>
                </a:solidFill>
                <a:latin typeface="+mn-lt"/>
              </a:defRPr>
            </a:lvl8pPr>
            <a:lvl9pPr marL="3886200" indent="-228600" algn="l" rtl="0" fontAlgn="base">
              <a:spcBef>
                <a:spcPct val="20000"/>
              </a:spcBef>
              <a:spcAft>
                <a:spcPct val="0"/>
              </a:spcAft>
              <a:buChar char="»"/>
              <a:defRPr sz="2000" b="1">
                <a:solidFill>
                  <a:schemeClr val="tx1"/>
                </a:solidFill>
                <a:latin typeface="+mn-lt"/>
              </a:defRPr>
            </a:lvl9pPr>
          </a:lstStyle>
          <a:p>
            <a:pPr marL="342900" marR="0" lvl="0" indent="-342900" algn="l" defTabSz="914400" rtl="0" eaLnBrk="1" fontAlgn="base" latinLnBrk="0" hangingPunct="1">
              <a:lnSpc>
                <a:spcPct val="100000"/>
              </a:lnSpc>
              <a:spcBef>
                <a:spcPct val="20000"/>
              </a:spcBef>
              <a:spcAft>
                <a:spcPts val="1800"/>
              </a:spcAft>
              <a:buClrTx/>
              <a:buSzTx/>
              <a:buFontTx/>
              <a:buChar char="•"/>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Target companies of interest</a:t>
            </a:r>
            <a:r>
              <a:rPr lang="en-US" b="0" kern="0" dirty="0">
                <a:solidFill>
                  <a:srgbClr val="000000"/>
                </a:solidFill>
                <a:effectLst>
                  <a:outerShdw blurRad="50800" dist="38100" dir="8100000" algn="tr" rotWithShape="0">
                    <a:srgbClr val="808080">
                      <a:alpha val="40000"/>
                    </a:srgbClr>
                  </a:outerShdw>
                </a:effectLst>
                <a:latin typeface="Arial"/>
              </a:rPr>
              <a:t> (</a:t>
            </a:r>
            <a:r>
              <a:rPr kumimoji="0" lang="en-US" sz="3200" b="1" i="0" u="sng" strike="noStrike" kern="1200" cap="none" spc="0" normalizeH="0" baseline="0" noProof="0" dirty="0">
                <a:ln>
                  <a:noFill/>
                </a:ln>
                <a:solidFill>
                  <a:srgbClr val="000000"/>
                </a:solidFill>
                <a:effectLst/>
                <a:uLnTx/>
                <a:uFillTx/>
                <a:latin typeface="Times New Roman" pitchFamily="18" charset="0"/>
                <a:ea typeface="+mn-ea"/>
                <a:cs typeface="+mn-cs"/>
              </a:rPr>
              <a:t>Identify the companies you want to work for and focus your efforts on them</a:t>
            </a:r>
            <a:r>
              <a:rPr kumimoji="0" lang="en-US" sz="3200" b="0" i="0" u="none" strike="noStrike" kern="1200" cap="none" spc="0" normalizeH="0" baseline="0" noProof="0" dirty="0">
                <a:ln>
                  <a:noFill/>
                </a:ln>
                <a:solidFill>
                  <a:srgbClr val="000000"/>
                </a:solidFill>
                <a:effectLst/>
                <a:uLnTx/>
                <a:uFillTx/>
                <a:latin typeface="Times New Roman" pitchFamily="18" charset="0"/>
                <a:ea typeface="+mn-ea"/>
                <a:cs typeface="+mn-cs"/>
              </a:rPr>
              <a:t>. </a:t>
            </a:r>
            <a:r>
              <a:rPr lang="en-US" b="0" kern="0" dirty="0">
                <a:solidFill>
                  <a:srgbClr val="000000"/>
                </a:solidFill>
                <a:effectLst>
                  <a:outerShdw blurRad="50800" dist="38100" dir="8100000" algn="tr" rotWithShape="0">
                    <a:srgbClr val="808080">
                      <a:alpha val="40000"/>
                    </a:srgbClr>
                  </a:outerShdw>
                </a:effectLst>
                <a:latin typeface="Arial"/>
              </a:rPr>
              <a:t>)</a:t>
            </a:r>
            <a:endPar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a:p>
            <a:pPr marL="342900" marR="0" lvl="0" indent="0" algn="l" defTabSz="914400" rtl="0" eaLnBrk="1" fontAlgn="base" latinLnBrk="0" hangingPunct="1">
              <a:lnSpc>
                <a:spcPct val="100000"/>
              </a:lnSpc>
              <a:spcBef>
                <a:spcPct val="20000"/>
              </a:spcBef>
              <a:spcAft>
                <a:spcPts val="1800"/>
              </a:spcAft>
              <a:buClrTx/>
              <a:buSzTx/>
              <a:buFontTx/>
              <a:buChar char="•"/>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Contact human resources</a:t>
            </a:r>
          </a:p>
          <a:p>
            <a:pPr marL="342900" marR="0" lvl="0" indent="0" algn="l" defTabSz="914400" rtl="0" eaLnBrk="1" fontAlgn="base" latinLnBrk="0" hangingPunct="1">
              <a:lnSpc>
                <a:spcPct val="100000"/>
              </a:lnSpc>
              <a:spcBef>
                <a:spcPct val="20000"/>
              </a:spcBef>
              <a:spcAft>
                <a:spcPts val="1800"/>
              </a:spcAft>
              <a:buClrTx/>
              <a:buSzTx/>
              <a:buFontTx/>
              <a:buChar char="•"/>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Contact company managers</a:t>
            </a:r>
          </a:p>
          <a:p>
            <a:pPr marL="342900" marR="0" lvl="0" indent="0" algn="l" defTabSz="914400" rtl="0" eaLnBrk="1" fontAlgn="base" latinLnBrk="0" hangingPunct="1">
              <a:lnSpc>
                <a:spcPct val="100000"/>
              </a:lnSpc>
              <a:spcBef>
                <a:spcPct val="20000"/>
              </a:spcBef>
              <a:spcAft>
                <a:spcPts val="1800"/>
              </a:spcAft>
              <a:buClrTx/>
              <a:buSzTx/>
              <a:buFontTx/>
              <a:buChar char="•"/>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Describe what you can offer</a:t>
            </a:r>
          </a:p>
          <a:p>
            <a:pPr marL="342900" marR="0" lvl="0" indent="0" algn="l" defTabSz="914400" rtl="0" eaLnBrk="1" fontAlgn="base" latinLnBrk="0" hangingPunct="1">
              <a:lnSpc>
                <a:spcPct val="100000"/>
              </a:lnSpc>
              <a:spcBef>
                <a:spcPct val="20000"/>
              </a:spcBef>
              <a:spcAft>
                <a:spcPts val="1800"/>
              </a:spcAft>
              <a:buClrTx/>
              <a:buSzTx/>
              <a:buFontTx/>
              <a:buChar char="•"/>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Ask to be considered for opportunities </a:t>
            </a:r>
          </a:p>
        </p:txBody>
      </p:sp>
    </p:spTree>
    <p:extLst>
      <p:ext uri="{BB962C8B-B14F-4D97-AF65-F5344CB8AC3E}">
        <p14:creationId xmlns:p14="http://schemas.microsoft.com/office/powerpoint/2010/main" val="15635211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85992" y="6060902"/>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extBox 6">
            <a:extLst>
              <a:ext uri="{FF2B5EF4-FFF2-40B4-BE49-F238E27FC236}">
                <a16:creationId xmlns:a16="http://schemas.microsoft.com/office/drawing/2014/main" id="{30B5D647-D339-D1EE-4CAC-83175763D2E4}"/>
              </a:ext>
            </a:extLst>
          </p:cNvPr>
          <p:cNvSpPr txBox="1"/>
          <p:nvPr/>
        </p:nvSpPr>
        <p:spPr>
          <a:xfrm>
            <a:off x="2775434" y="439605"/>
            <a:ext cx="7609114"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Build Your Network</a:t>
            </a:r>
            <a:endParaRPr kumimoji="0" lang="en-GB" sz="1050" b="0" i="0" u="none" strike="noStrike" kern="1200" cap="none" spc="0" normalizeH="0" baseline="0" noProof="0" dirty="0">
              <a:ln>
                <a:noFill/>
              </a:ln>
              <a:solidFill>
                <a:prstClr val="black"/>
              </a:solidFill>
              <a:effectLst/>
              <a:uLnTx/>
              <a:uFillTx/>
              <a:latin typeface="Calibri"/>
              <a:ea typeface="+mn-ea"/>
              <a:cs typeface="+mn-cs"/>
            </a:endParaRPr>
          </a:p>
        </p:txBody>
      </p:sp>
      <p:grpSp>
        <p:nvGrpSpPr>
          <p:cNvPr id="9" name="Group 8">
            <a:extLst>
              <a:ext uri="{FF2B5EF4-FFF2-40B4-BE49-F238E27FC236}">
                <a16:creationId xmlns:a16="http://schemas.microsoft.com/office/drawing/2014/main" id="{AD746A67-3E80-C580-C2BD-081AABA08E4E}"/>
              </a:ext>
            </a:extLst>
          </p:cNvPr>
          <p:cNvGrpSpPr/>
          <p:nvPr/>
        </p:nvGrpSpPr>
        <p:grpSpPr>
          <a:xfrm>
            <a:off x="1845129" y="1678883"/>
            <a:ext cx="8882742" cy="4023902"/>
            <a:chOff x="4352837" y="1981200"/>
            <a:chExt cx="6123834" cy="4023902"/>
          </a:xfrm>
        </p:grpSpPr>
        <p:sp>
          <p:nvSpPr>
            <p:cNvPr id="12" name="Rectangle 11">
              <a:extLst>
                <a:ext uri="{FF2B5EF4-FFF2-40B4-BE49-F238E27FC236}">
                  <a16:creationId xmlns:a16="http://schemas.microsoft.com/office/drawing/2014/main" id="{9A9BC151-272B-C69A-A29F-30CECAEEC731}"/>
                </a:ext>
              </a:extLst>
            </p:cNvPr>
            <p:cNvSpPr/>
            <p:nvPr/>
          </p:nvSpPr>
          <p:spPr bwMode="auto">
            <a:xfrm>
              <a:off x="4572000" y="1981200"/>
              <a:ext cx="2040904" cy="990261"/>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a:scene3d>
              <a:camera prst="orthographicFront"/>
              <a:lightRig rig="threePt" dir="t"/>
            </a:scene3d>
            <a:sp3d>
              <a:bevelT/>
            </a:sp3d>
          </p:spPr>
          <p:txBody>
            <a:bodyPr vert="horz" wrap="non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C00000"/>
                  </a:solidFill>
                  <a:effectLst/>
                  <a:uLnTx/>
                  <a:uFillTx/>
                  <a:latin typeface="Arial"/>
                  <a:ea typeface="+mn-ea"/>
                  <a:cs typeface="+mn-cs"/>
                </a:rPr>
                <a:t>Networking</a:t>
              </a:r>
            </a:p>
          </p:txBody>
        </p:sp>
        <p:sp>
          <p:nvSpPr>
            <p:cNvPr id="16" name="Rectangle 15">
              <a:extLst>
                <a:ext uri="{FF2B5EF4-FFF2-40B4-BE49-F238E27FC236}">
                  <a16:creationId xmlns:a16="http://schemas.microsoft.com/office/drawing/2014/main" id="{BFB0AA6A-61E0-3F94-194F-194E6BB47544}"/>
                </a:ext>
              </a:extLst>
            </p:cNvPr>
            <p:cNvSpPr/>
            <p:nvPr/>
          </p:nvSpPr>
          <p:spPr bwMode="auto">
            <a:xfrm>
              <a:off x="4352837" y="3379742"/>
              <a:ext cx="6123834" cy="262536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a:scene3d>
              <a:camera prst="orthographicFront"/>
              <a:lightRig rig="threePt" dir="t"/>
            </a:scene3d>
            <a:sp3d>
              <a:bevelT/>
            </a:sp3d>
          </p:spPr>
          <p:txBody>
            <a:bodyPr vert="horz" wrap="non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3200" b="1" i="0" strike="noStrike" kern="1200" cap="none" spc="0" normalizeH="0" baseline="0" noProof="0" dirty="0">
                  <a:ln>
                    <a:noFill/>
                  </a:ln>
                  <a:solidFill>
                    <a:schemeClr val="tx2"/>
                  </a:solidFill>
                  <a:effectLst>
                    <a:outerShdw blurRad="38100" dist="38100" dir="2700000" algn="tl">
                      <a:srgbClr val="000000">
                        <a:alpha val="43137"/>
                      </a:srgbClr>
                    </a:outerShdw>
                  </a:effectLst>
                  <a:uLnTx/>
                  <a:uFillTx/>
                  <a:latin typeface="Times New Roman" pitchFamily="18" charset="0"/>
                  <a:ea typeface="+mn-ea"/>
                  <a:cs typeface="+mn-cs"/>
                </a:rPr>
                <a:t>is the process of making </a:t>
              </a:r>
              <a:r>
                <a:rPr kumimoji="0" lang="en-US" sz="3200" b="1" i="0" strike="noStrike" kern="1200" cap="none" spc="0" normalizeH="0" baseline="0" noProof="0" dirty="0">
                  <a:ln>
                    <a:noFill/>
                  </a:ln>
                  <a:solidFill>
                    <a:schemeClr val="tx2"/>
                  </a:solidFill>
                  <a:effectLst>
                    <a:outerShdw blurRad="38100" dist="38100" dir="2700000" algn="tl">
                      <a:srgbClr val="000000">
                        <a:alpha val="43137"/>
                      </a:srgbClr>
                    </a:outerShdw>
                  </a:effectLst>
                  <a:highlight>
                    <a:srgbClr val="FFFF00"/>
                  </a:highlight>
                  <a:uLnTx/>
                  <a:uFillTx/>
                  <a:latin typeface="Times New Roman" pitchFamily="18" charset="0"/>
                  <a:ea typeface="+mn-ea"/>
                  <a:cs typeface="+mn-cs"/>
                </a:rPr>
                <a:t>informal</a:t>
              </a:r>
              <a:r>
                <a:rPr kumimoji="0" lang="en-US" sz="3200" b="1" i="0" strike="noStrike" kern="1200" cap="none" spc="0" normalizeH="0" baseline="0" noProof="0" dirty="0">
                  <a:ln>
                    <a:noFill/>
                  </a:ln>
                  <a:solidFill>
                    <a:schemeClr val="tx2"/>
                  </a:solidFill>
                  <a:effectLst>
                    <a:outerShdw blurRad="38100" dist="38100" dir="2700000" algn="tl">
                      <a:srgbClr val="000000">
                        <a:alpha val="43137"/>
                      </a:srgbClr>
                    </a:outerShdw>
                  </a:effectLst>
                  <a:uLnTx/>
                  <a:uFillTx/>
                  <a:latin typeface="Times New Roman" pitchFamily="18" charset="0"/>
                  <a:ea typeface="+mn-ea"/>
                  <a:cs typeface="+mn-cs"/>
                </a:rPr>
                <a:t> connections with</a:t>
              </a:r>
            </a:p>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3200" b="1" i="0" strike="noStrike" kern="1200" cap="none" spc="0" normalizeH="0" baseline="0" noProof="0" dirty="0">
                  <a:ln>
                    <a:noFill/>
                  </a:ln>
                  <a:solidFill>
                    <a:schemeClr val="tx2"/>
                  </a:solidFill>
                  <a:effectLst>
                    <a:outerShdw blurRad="38100" dist="38100" dir="2700000" algn="tl">
                      <a:srgbClr val="000000">
                        <a:alpha val="43137"/>
                      </a:srgbClr>
                    </a:outerShdw>
                  </a:effectLst>
                  <a:uLnTx/>
                  <a:uFillTx/>
                  <a:latin typeface="Times New Roman" pitchFamily="18" charset="0"/>
                  <a:ea typeface="+mn-ea"/>
                  <a:cs typeface="+mn-cs"/>
                </a:rPr>
                <a:t> mutually beneficial business contacts. </a:t>
              </a:r>
              <a:endParaRPr kumimoji="0" lang="en-US" sz="6600" b="1" i="0" strike="noStrike" kern="0" cap="none" spc="0" normalizeH="0" baseline="0" noProof="0" dirty="0">
                <a:ln>
                  <a:noFill/>
                </a:ln>
                <a:solidFill>
                  <a:schemeClr val="tx2"/>
                </a:solidFill>
                <a:effectLst>
                  <a:outerShdw blurRad="38100" dist="38100" dir="2700000" algn="tl">
                    <a:srgbClr val="000000">
                      <a:alpha val="43137"/>
                    </a:srgbClr>
                  </a:outerShdw>
                </a:effectLst>
                <a:uLnTx/>
                <a:uFillTx/>
                <a:latin typeface="Arial"/>
                <a:ea typeface="+mn-ea"/>
                <a:cs typeface="+mn-cs"/>
              </a:endParaRPr>
            </a:p>
          </p:txBody>
        </p:sp>
      </p:grpSp>
    </p:spTree>
    <p:extLst>
      <p:ext uri="{BB962C8B-B14F-4D97-AF65-F5344CB8AC3E}">
        <p14:creationId xmlns:p14="http://schemas.microsoft.com/office/powerpoint/2010/main" val="25214530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185992" y="6060902"/>
            <a:ext cx="9631887" cy="199246"/>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extBox 6">
            <a:extLst>
              <a:ext uri="{FF2B5EF4-FFF2-40B4-BE49-F238E27FC236}">
                <a16:creationId xmlns:a16="http://schemas.microsoft.com/office/drawing/2014/main" id="{30B5D647-D339-D1EE-4CAC-83175763D2E4}"/>
              </a:ext>
            </a:extLst>
          </p:cNvPr>
          <p:cNvSpPr txBox="1"/>
          <p:nvPr/>
        </p:nvSpPr>
        <p:spPr>
          <a:xfrm>
            <a:off x="2775434" y="439605"/>
            <a:ext cx="7609114"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Build Your Network</a:t>
            </a:r>
            <a:endParaRPr kumimoji="0" lang="en-GB" sz="1050" b="0" i="0" u="none" strike="noStrike" kern="1200" cap="none" spc="0" normalizeH="0" baseline="0" noProof="0" dirty="0">
              <a:ln>
                <a:noFill/>
              </a:ln>
              <a:solidFill>
                <a:prstClr val="black"/>
              </a:solidFill>
              <a:effectLst/>
              <a:uLnTx/>
              <a:uFillTx/>
              <a:latin typeface="Calibri"/>
              <a:ea typeface="+mn-ea"/>
              <a:cs typeface="+mn-cs"/>
            </a:endParaRPr>
          </a:p>
        </p:txBody>
      </p:sp>
      <p:grpSp>
        <p:nvGrpSpPr>
          <p:cNvPr id="9" name="Group 8">
            <a:extLst>
              <a:ext uri="{FF2B5EF4-FFF2-40B4-BE49-F238E27FC236}">
                <a16:creationId xmlns:a16="http://schemas.microsoft.com/office/drawing/2014/main" id="{AD746A67-3E80-C580-C2BD-081AABA08E4E}"/>
              </a:ext>
            </a:extLst>
          </p:cNvPr>
          <p:cNvGrpSpPr/>
          <p:nvPr/>
        </p:nvGrpSpPr>
        <p:grpSpPr>
          <a:xfrm>
            <a:off x="620897" y="1301580"/>
            <a:ext cx="10950206" cy="4885255"/>
            <a:chOff x="3533657" y="1603897"/>
            <a:chExt cx="7327201" cy="4885255"/>
          </a:xfrm>
        </p:grpSpPr>
        <p:sp>
          <p:nvSpPr>
            <p:cNvPr id="12" name="Rectangle 11">
              <a:extLst>
                <a:ext uri="{FF2B5EF4-FFF2-40B4-BE49-F238E27FC236}">
                  <a16:creationId xmlns:a16="http://schemas.microsoft.com/office/drawing/2014/main" id="{9A9BC151-272B-C69A-A29F-30CECAEEC731}"/>
                </a:ext>
              </a:extLst>
            </p:cNvPr>
            <p:cNvSpPr/>
            <p:nvPr/>
          </p:nvSpPr>
          <p:spPr bwMode="auto">
            <a:xfrm>
              <a:off x="4772166" y="1603897"/>
              <a:ext cx="2040904" cy="990261"/>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a:scene3d>
              <a:camera prst="orthographicFront"/>
              <a:lightRig rig="threePt" dir="t"/>
            </a:scene3d>
            <a:sp3d>
              <a:bevelT/>
            </a:sp3d>
          </p:spPr>
          <p:txBody>
            <a:bodyPr vert="horz" wrap="non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C00000"/>
                  </a:solidFill>
                  <a:effectLst/>
                  <a:uLnTx/>
                  <a:uFillTx/>
                  <a:latin typeface="Arial"/>
                  <a:ea typeface="+mn-ea"/>
                  <a:cs typeface="+mn-cs"/>
                </a:rPr>
                <a:t>Networking</a:t>
              </a:r>
            </a:p>
          </p:txBody>
        </p:sp>
        <p:sp>
          <p:nvSpPr>
            <p:cNvPr id="16" name="Rectangle 15">
              <a:extLst>
                <a:ext uri="{FF2B5EF4-FFF2-40B4-BE49-F238E27FC236}">
                  <a16:creationId xmlns:a16="http://schemas.microsoft.com/office/drawing/2014/main" id="{BFB0AA6A-61E0-3F94-194F-194E6BB47544}"/>
                </a:ext>
              </a:extLst>
            </p:cNvPr>
            <p:cNvSpPr/>
            <p:nvPr/>
          </p:nvSpPr>
          <p:spPr bwMode="auto">
            <a:xfrm>
              <a:off x="3533657" y="2667141"/>
              <a:ext cx="7327201" cy="3822011"/>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a:scene3d>
              <a:camera prst="orthographicFront"/>
              <a:lightRig rig="threePt" dir="t"/>
            </a:scene3d>
            <a:sp3d>
              <a:bevelT/>
            </a:sp3d>
          </p:spPr>
          <p:txBody>
            <a:bodyPr vert="horz" wrap="non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44546A"/>
                  </a:solidFill>
                  <a:effectLst>
                    <a:outerShdw blurRad="38100" dist="38100" dir="2700000" algn="tl">
                      <a:srgbClr val="000000">
                        <a:alpha val="43137"/>
                      </a:srgbClr>
                    </a:outerShdw>
                  </a:effectLst>
                  <a:uLnTx/>
                  <a:uFillTx/>
                  <a:latin typeface="Times New Roman" pitchFamily="18" charset="0"/>
                  <a:ea typeface="+mn-ea"/>
                  <a:cs typeface="+mn-cs"/>
                </a:rPr>
                <a:t>Networking takes place wherever and whenever people talk: </a:t>
              </a:r>
            </a:p>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44546A"/>
                  </a:solidFill>
                  <a:effectLst>
                    <a:outerShdw blurRad="38100" dist="38100" dir="2700000" algn="tl">
                      <a:srgbClr val="000000">
                        <a:alpha val="43137"/>
                      </a:srgbClr>
                    </a:outerShdw>
                  </a:effectLst>
                  <a:uLnTx/>
                  <a:uFillTx/>
                  <a:latin typeface="Times New Roman" pitchFamily="18" charset="0"/>
                  <a:ea typeface="+mn-ea"/>
                  <a:cs typeface="+mn-cs"/>
                </a:rPr>
                <a:t>at industry functions, </a:t>
              </a:r>
            </a:p>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44546A"/>
                  </a:solidFill>
                  <a:effectLst>
                    <a:outerShdw blurRad="38100" dist="38100" dir="2700000" algn="tl">
                      <a:srgbClr val="000000">
                        <a:alpha val="43137"/>
                      </a:srgbClr>
                    </a:outerShdw>
                  </a:effectLst>
                  <a:uLnTx/>
                  <a:uFillTx/>
                  <a:latin typeface="Times New Roman" pitchFamily="18" charset="0"/>
                  <a:ea typeface="+mn-ea"/>
                  <a:cs typeface="+mn-cs"/>
                </a:rPr>
                <a:t>at social gatherings, </a:t>
              </a:r>
            </a:p>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44546A"/>
                  </a:solidFill>
                  <a:effectLst>
                    <a:outerShdw blurRad="38100" dist="38100" dir="2700000" algn="tl">
                      <a:srgbClr val="000000">
                        <a:alpha val="43137"/>
                      </a:srgbClr>
                    </a:outerShdw>
                  </a:effectLst>
                  <a:uLnTx/>
                  <a:uFillTx/>
                  <a:latin typeface="Times New Roman" pitchFamily="18" charset="0"/>
                  <a:ea typeface="+mn-ea"/>
                  <a:cs typeface="+mn-cs"/>
                </a:rPr>
                <a:t>at alumni reunions—</a:t>
              </a:r>
            </a:p>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sz="3200" b="1" i="0" u="none" strike="noStrike" kern="1200" cap="none" spc="0" normalizeH="0" baseline="0" noProof="0" dirty="0">
                  <a:ln>
                    <a:noFill/>
                  </a:ln>
                  <a:solidFill>
                    <a:srgbClr val="44546A"/>
                  </a:solidFill>
                  <a:effectLst>
                    <a:outerShdw blurRad="38100" dist="38100" dir="2700000" algn="tl">
                      <a:srgbClr val="000000">
                        <a:alpha val="43137"/>
                      </a:srgbClr>
                    </a:outerShdw>
                  </a:effectLst>
                  <a:uLnTx/>
                  <a:uFillTx/>
                  <a:latin typeface="Times New Roman" pitchFamily="18" charset="0"/>
                  <a:ea typeface="+mn-ea"/>
                  <a:cs typeface="+mn-cs"/>
                </a:rPr>
                <a:t>and all over the Internet. </a:t>
              </a:r>
            </a:p>
          </p:txBody>
        </p:sp>
      </p:grpSp>
      <p:pic>
        <p:nvPicPr>
          <p:cNvPr id="13" name="Picture 12">
            <a:extLst>
              <a:ext uri="{FF2B5EF4-FFF2-40B4-BE49-F238E27FC236}">
                <a16:creationId xmlns:a16="http://schemas.microsoft.com/office/drawing/2014/main" id="{5147E123-62E6-0020-BD76-527F4C49D40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4121" y="5638732"/>
            <a:ext cx="1222425" cy="1096206"/>
          </a:xfrm>
          <a:prstGeom prst="rect">
            <a:avLst/>
          </a:prstGeom>
        </p:spPr>
      </p:pic>
    </p:spTree>
    <p:extLst>
      <p:ext uri="{BB962C8B-B14F-4D97-AF65-F5344CB8AC3E}">
        <p14:creationId xmlns:p14="http://schemas.microsoft.com/office/powerpoint/2010/main" val="35720119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85992" y="6060902"/>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745" y="-86504"/>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7" name="TextBox 6">
            <a:extLst>
              <a:ext uri="{FF2B5EF4-FFF2-40B4-BE49-F238E27FC236}">
                <a16:creationId xmlns:a16="http://schemas.microsoft.com/office/drawing/2014/main" id="{30B5D647-D339-D1EE-4CAC-83175763D2E4}"/>
              </a:ext>
            </a:extLst>
          </p:cNvPr>
          <p:cNvSpPr txBox="1"/>
          <p:nvPr/>
        </p:nvSpPr>
        <p:spPr>
          <a:xfrm>
            <a:off x="2775434" y="439605"/>
            <a:ext cx="7609114"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Build Your Network</a:t>
            </a:r>
            <a:endParaRPr kumimoji="0" lang="en-GB" sz="1050" b="0" i="0" u="none" strike="noStrike" kern="1200" cap="none" spc="0" normalizeH="0" baseline="0" noProof="0" dirty="0">
              <a:ln>
                <a:noFill/>
              </a:ln>
              <a:solidFill>
                <a:prstClr val="black"/>
              </a:solidFill>
              <a:effectLst/>
              <a:uLnTx/>
              <a:uFillTx/>
              <a:latin typeface="Calibri"/>
              <a:ea typeface="+mn-ea"/>
              <a:cs typeface="+mn-cs"/>
            </a:endParaRPr>
          </a:p>
        </p:txBody>
      </p:sp>
      <p:grpSp>
        <p:nvGrpSpPr>
          <p:cNvPr id="9" name="Group 8">
            <a:extLst>
              <a:ext uri="{FF2B5EF4-FFF2-40B4-BE49-F238E27FC236}">
                <a16:creationId xmlns:a16="http://schemas.microsoft.com/office/drawing/2014/main" id="{AD746A67-3E80-C580-C2BD-081AABA08E4E}"/>
              </a:ext>
            </a:extLst>
          </p:cNvPr>
          <p:cNvGrpSpPr/>
          <p:nvPr/>
        </p:nvGrpSpPr>
        <p:grpSpPr>
          <a:xfrm>
            <a:off x="1981200" y="1810315"/>
            <a:ext cx="8229600" cy="4191000"/>
            <a:chOff x="457200" y="1981200"/>
            <a:chExt cx="8229600" cy="4191000"/>
          </a:xfrm>
        </p:grpSpPr>
        <p:sp>
          <p:nvSpPr>
            <p:cNvPr id="10" name="Rectangle 9">
              <a:extLst>
                <a:ext uri="{FF2B5EF4-FFF2-40B4-BE49-F238E27FC236}">
                  <a16:creationId xmlns:a16="http://schemas.microsoft.com/office/drawing/2014/main" id="{859554FA-1701-7359-7FC3-20A274EF6DB4}"/>
                </a:ext>
              </a:extLst>
            </p:cNvPr>
            <p:cNvSpPr/>
            <p:nvPr/>
          </p:nvSpPr>
          <p:spPr bwMode="auto">
            <a:xfrm>
              <a:off x="457200" y="1981200"/>
              <a:ext cx="4114800" cy="1397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a:scene3d>
              <a:camera prst="orthographicFront"/>
              <a:lightRig rig="threePt" dir="t"/>
            </a:scene3d>
            <a:sp3d>
              <a:bevelT/>
            </a:sp3d>
          </p:spPr>
          <p:txBody>
            <a:bodyPr vert="horz" wrap="none" lIns="91440" tIns="45720" rIns="91440" bIns="45720" numCol="1" rtlCol="0" anchor="ctr" anchorCtr="0" compatLnSpc="1">
              <a:prstTxWarp prst="textNoShape">
                <a:avLst/>
              </a:prstTxWarp>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Arial"/>
                </a:rPr>
                <a:t>Classmates</a:t>
              </a:r>
            </a:p>
          </p:txBody>
        </p:sp>
        <p:sp>
          <p:nvSpPr>
            <p:cNvPr id="12" name="Rectangle 11">
              <a:extLst>
                <a:ext uri="{FF2B5EF4-FFF2-40B4-BE49-F238E27FC236}">
                  <a16:creationId xmlns:a16="http://schemas.microsoft.com/office/drawing/2014/main" id="{9A9BC151-272B-C69A-A29F-30CECAEEC731}"/>
                </a:ext>
              </a:extLst>
            </p:cNvPr>
            <p:cNvSpPr/>
            <p:nvPr/>
          </p:nvSpPr>
          <p:spPr bwMode="auto">
            <a:xfrm>
              <a:off x="4572000" y="1981200"/>
              <a:ext cx="4114800" cy="1397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a:scene3d>
              <a:camera prst="orthographicFront"/>
              <a:lightRig rig="threePt" dir="t"/>
            </a:scene3d>
            <a:sp3d>
              <a:bevelT/>
            </a:sp3d>
          </p:spPr>
          <p:txBody>
            <a:bodyPr vert="horz" wrap="none" lIns="91440" tIns="45720" rIns="91440" bIns="45720" numCol="1" rtlCol="0" anchor="ctr" anchorCtr="0" compatLnSpc="1">
              <a:prstTxWarp prst="textNoShape">
                <a:avLst/>
              </a:prstTxWarp>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Arial"/>
                </a:rPr>
                <a:t>Workplace </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Arial"/>
                </a:rPr>
                <a:t>Contacts</a:t>
              </a:r>
            </a:p>
          </p:txBody>
        </p:sp>
        <p:sp>
          <p:nvSpPr>
            <p:cNvPr id="13" name="Rectangle 12">
              <a:extLst>
                <a:ext uri="{FF2B5EF4-FFF2-40B4-BE49-F238E27FC236}">
                  <a16:creationId xmlns:a16="http://schemas.microsoft.com/office/drawing/2014/main" id="{80BDAA4A-99BE-F18B-E52B-1BAEC93BC04A}"/>
                </a:ext>
              </a:extLst>
            </p:cNvPr>
            <p:cNvSpPr/>
            <p:nvPr/>
          </p:nvSpPr>
          <p:spPr bwMode="auto">
            <a:xfrm>
              <a:off x="457200" y="3378200"/>
              <a:ext cx="4114800" cy="1397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a:scene3d>
              <a:camera prst="orthographicFront"/>
              <a:lightRig rig="threePt" dir="t"/>
            </a:scene3d>
            <a:sp3d>
              <a:bevelT/>
            </a:sp3d>
          </p:spPr>
          <p:txBody>
            <a:bodyPr vert="horz" wrap="none" lIns="91440" tIns="45720" rIns="91440" bIns="45720" numCol="1" rtlCol="0" anchor="ctr" anchorCtr="0" compatLnSpc="1">
              <a:prstTxWarp prst="textNoShape">
                <a:avLst/>
              </a:prstTxWarp>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Arial"/>
                </a:rPr>
                <a:t>Online Sources</a:t>
              </a:r>
            </a:p>
          </p:txBody>
        </p:sp>
        <p:sp>
          <p:nvSpPr>
            <p:cNvPr id="14" name="Rectangle 13">
              <a:extLst>
                <a:ext uri="{FF2B5EF4-FFF2-40B4-BE49-F238E27FC236}">
                  <a16:creationId xmlns:a16="http://schemas.microsoft.com/office/drawing/2014/main" id="{21330B01-6E64-2121-F156-5791900BF1B0}"/>
                </a:ext>
              </a:extLst>
            </p:cNvPr>
            <p:cNvSpPr/>
            <p:nvPr/>
          </p:nvSpPr>
          <p:spPr bwMode="auto">
            <a:xfrm>
              <a:off x="4572000" y="3378200"/>
              <a:ext cx="4114800" cy="1397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a:scene3d>
              <a:camera prst="orthographicFront"/>
              <a:lightRig rig="threePt" dir="t"/>
            </a:scene3d>
            <a:sp3d>
              <a:bevelT/>
            </a:sp3d>
          </p:spPr>
          <p:txBody>
            <a:bodyPr vert="horz" wrap="none" lIns="91440" tIns="45720" rIns="91440" bIns="45720" numCol="1" rtlCol="0" anchor="ctr" anchorCtr="0" compatLnSpc="1">
              <a:prstTxWarp prst="textNoShape">
                <a:avLst/>
              </a:prstTxWarp>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Arial"/>
                </a:rPr>
                <a:t>Student </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Arial"/>
                </a:rPr>
                <a:t>Organizations</a:t>
              </a:r>
            </a:p>
          </p:txBody>
        </p:sp>
        <p:sp>
          <p:nvSpPr>
            <p:cNvPr id="15" name="Rectangle 14">
              <a:extLst>
                <a:ext uri="{FF2B5EF4-FFF2-40B4-BE49-F238E27FC236}">
                  <a16:creationId xmlns:a16="http://schemas.microsoft.com/office/drawing/2014/main" id="{DBC4ACBD-0643-7EFD-EBE8-2F0562D7E046}"/>
                </a:ext>
              </a:extLst>
            </p:cNvPr>
            <p:cNvSpPr/>
            <p:nvPr/>
          </p:nvSpPr>
          <p:spPr bwMode="auto">
            <a:xfrm>
              <a:off x="457200" y="4775200"/>
              <a:ext cx="4114800" cy="1397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a:scene3d>
              <a:camera prst="orthographicFront"/>
              <a:lightRig rig="threePt" dir="t"/>
            </a:scene3d>
            <a:sp3d>
              <a:bevelT/>
            </a:sp3d>
          </p:spPr>
          <p:txBody>
            <a:bodyPr vert="horz" wrap="none" lIns="91440" tIns="45720" rIns="91440" bIns="45720" numCol="1" rtlCol="0" anchor="ctr" anchorCtr="0" compatLnSpc="1">
              <a:prstTxWarp prst="textNoShape">
                <a:avLst/>
              </a:prstTxWarp>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Arial"/>
                </a:rPr>
                <a:t>Trade Shows</a:t>
              </a:r>
            </a:p>
          </p:txBody>
        </p:sp>
        <p:sp>
          <p:nvSpPr>
            <p:cNvPr id="16" name="Rectangle 15">
              <a:extLst>
                <a:ext uri="{FF2B5EF4-FFF2-40B4-BE49-F238E27FC236}">
                  <a16:creationId xmlns:a16="http://schemas.microsoft.com/office/drawing/2014/main" id="{BFB0AA6A-61E0-3F94-194F-194E6BB47544}"/>
                </a:ext>
              </a:extLst>
            </p:cNvPr>
            <p:cNvSpPr/>
            <p:nvPr/>
          </p:nvSpPr>
          <p:spPr bwMode="auto">
            <a:xfrm>
              <a:off x="4572000" y="4775200"/>
              <a:ext cx="4114800" cy="1397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a:scene3d>
              <a:camera prst="orthographicFront"/>
              <a:lightRig rig="threePt" dir="t"/>
            </a:scene3d>
            <a:sp3d>
              <a:bevelT/>
            </a:sp3d>
          </p:spPr>
          <p:txBody>
            <a:bodyPr vert="horz" wrap="none" lIns="91440" tIns="45720" rIns="91440" bIns="45720" numCol="1" rtlCol="0" anchor="ctr" anchorCtr="0" compatLnSpc="1">
              <a:prstTxWarp prst="textNoShape">
                <a:avLst/>
              </a:prstTxWarp>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000000"/>
                  </a:solidFill>
                  <a:effectLst/>
                  <a:uLnTx/>
                  <a:uFillTx/>
                  <a:latin typeface="Arial"/>
                </a:rPr>
                <a:t>Volunteering</a:t>
              </a:r>
            </a:p>
          </p:txBody>
        </p:sp>
      </p:grpSp>
    </p:spTree>
    <p:extLst>
      <p:ext uri="{BB962C8B-B14F-4D97-AF65-F5344CB8AC3E}">
        <p14:creationId xmlns:p14="http://schemas.microsoft.com/office/powerpoint/2010/main" val="7607566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grpSp>
        <p:nvGrpSpPr>
          <p:cNvPr id="11" name="Group 10">
            <a:extLst>
              <a:ext uri="{FF2B5EF4-FFF2-40B4-BE49-F238E27FC236}">
                <a16:creationId xmlns:a16="http://schemas.microsoft.com/office/drawing/2014/main" id="{7BC5C03D-4541-A6B9-D53E-8B3C9CD0A395}"/>
              </a:ext>
            </a:extLst>
          </p:cNvPr>
          <p:cNvGrpSpPr/>
          <p:nvPr/>
        </p:nvGrpSpPr>
        <p:grpSpPr>
          <a:xfrm>
            <a:off x="1882381" y="1661196"/>
            <a:ext cx="8903399" cy="4155582"/>
            <a:chOff x="-368999" y="2133600"/>
            <a:chExt cx="8903399" cy="4155582"/>
          </a:xfrm>
        </p:grpSpPr>
        <p:pic>
          <p:nvPicPr>
            <p:cNvPr id="19" name="Picture 18" descr="shutterstock_25517083.jpg">
              <a:extLst>
                <a:ext uri="{FF2B5EF4-FFF2-40B4-BE49-F238E27FC236}">
                  <a16:creationId xmlns:a16="http://schemas.microsoft.com/office/drawing/2014/main" id="{9037899E-CEE5-2D46-FC29-4D244625AF4E}"/>
                </a:ext>
              </a:extLst>
            </p:cNvPr>
            <p:cNvPicPr>
              <a:picLocks noChangeAspect="1"/>
            </p:cNvPicPr>
            <p:nvPr/>
          </p:nvPicPr>
          <p:blipFill>
            <a:blip r:embed="rId7" cstate="print"/>
            <a:srcRect/>
            <a:stretch>
              <a:fillRect/>
            </a:stretch>
          </p:blipFill>
          <p:spPr>
            <a:xfrm>
              <a:off x="-368999" y="2174382"/>
              <a:ext cx="4795444" cy="4114800"/>
            </a:xfrm>
            <a:prstGeom prst="rect">
              <a:avLst/>
            </a:prstGeom>
          </p:spPr>
        </p:pic>
        <p:sp>
          <p:nvSpPr>
            <p:cNvPr id="18" name="Rectangle 17">
              <a:extLst>
                <a:ext uri="{FF2B5EF4-FFF2-40B4-BE49-F238E27FC236}">
                  <a16:creationId xmlns:a16="http://schemas.microsoft.com/office/drawing/2014/main" id="{886E87CF-75F7-F56E-8384-7CD31DBAC89F}"/>
                </a:ext>
              </a:extLst>
            </p:cNvPr>
            <p:cNvSpPr/>
            <p:nvPr/>
          </p:nvSpPr>
          <p:spPr bwMode="auto">
            <a:xfrm>
              <a:off x="4724400" y="2133600"/>
              <a:ext cx="3810000" cy="3200400"/>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defTabSz="914400" eaLnBrk="1" fontAlgn="base" latinLnBrk="0" hangingPunct="1">
                <a:lnSpc>
                  <a:spcPct val="100000"/>
                </a:lnSpc>
                <a:spcBef>
                  <a:spcPct val="0"/>
                </a:spcBef>
                <a:spcAft>
                  <a:spcPts val="1200"/>
                </a:spcAft>
                <a:buClrTx/>
                <a:buSzTx/>
                <a:buFont typeface="Arial" pitchFamily="34" charset="0"/>
                <a:buChar char="•"/>
                <a:tabLst/>
                <a:defRPr/>
              </a:pPr>
              <a:r>
                <a:rPr kumimoji="0" lang="en-US" sz="5400" b="1" i="0" u="none" strike="noStrike" kern="0" cap="none" spc="0" normalizeH="0" baseline="0" noProof="0" dirty="0">
                  <a:ln>
                    <a:noFill/>
                  </a:ln>
                  <a:solidFill>
                    <a:srgbClr val="000000"/>
                  </a:solidFill>
                  <a:effectLst/>
                  <a:uLnTx/>
                  <a:uFillTx/>
                  <a:latin typeface="Arial"/>
                </a:rPr>
                <a:t>Protocol</a:t>
              </a:r>
            </a:p>
            <a:p>
              <a:pPr marL="0" marR="0" lvl="0" indent="0" defTabSz="914400" eaLnBrk="1" fontAlgn="base" latinLnBrk="0" hangingPunct="1">
                <a:lnSpc>
                  <a:spcPct val="100000"/>
                </a:lnSpc>
                <a:spcBef>
                  <a:spcPct val="0"/>
                </a:spcBef>
                <a:spcAft>
                  <a:spcPts val="1200"/>
                </a:spcAft>
                <a:buClrTx/>
                <a:buSzTx/>
                <a:buFont typeface="Arial" pitchFamily="34" charset="0"/>
                <a:buChar char="•"/>
                <a:tabLst/>
                <a:defRPr/>
              </a:pPr>
              <a:r>
                <a:rPr kumimoji="0" lang="en-US" sz="5400" b="1" i="0" u="none" strike="noStrike" kern="0" cap="none" spc="0" normalizeH="0" baseline="0" noProof="0" dirty="0">
                  <a:ln>
                    <a:noFill/>
                  </a:ln>
                  <a:solidFill>
                    <a:srgbClr val="000000"/>
                  </a:solidFill>
                  <a:effectLst/>
                  <a:uLnTx/>
                  <a:uFillTx/>
                  <a:latin typeface="Arial"/>
                </a:rPr>
                <a:t>Value</a:t>
              </a:r>
            </a:p>
            <a:p>
              <a:pPr marL="0" marR="0" lvl="0" indent="0" defTabSz="914400" eaLnBrk="1" fontAlgn="base" latinLnBrk="0" hangingPunct="1">
                <a:lnSpc>
                  <a:spcPct val="100000"/>
                </a:lnSpc>
                <a:spcBef>
                  <a:spcPct val="0"/>
                </a:spcBef>
                <a:spcAft>
                  <a:spcPts val="1200"/>
                </a:spcAft>
                <a:buClrTx/>
                <a:buSzTx/>
                <a:buFont typeface="Arial" pitchFamily="34" charset="0"/>
                <a:buChar char="•"/>
                <a:tabLst/>
                <a:defRPr/>
              </a:pPr>
              <a:r>
                <a:rPr kumimoji="0" lang="en-US" sz="5400" b="1" i="0" u="none" strike="noStrike" kern="0" cap="none" spc="0" normalizeH="0" baseline="0" noProof="0" dirty="0">
                  <a:ln>
                    <a:noFill/>
                  </a:ln>
                  <a:solidFill>
                    <a:srgbClr val="000000"/>
                  </a:solidFill>
                  <a:effectLst/>
                  <a:uLnTx/>
                  <a:uFillTx/>
                  <a:latin typeface="Arial"/>
                </a:rPr>
                <a:t>Judgment</a:t>
              </a:r>
            </a:p>
          </p:txBody>
        </p:sp>
      </p:grpSp>
      <p:pic>
        <p:nvPicPr>
          <p:cNvPr id="22" name="Picture 21">
            <a:extLst>
              <a:ext uri="{FF2B5EF4-FFF2-40B4-BE49-F238E27FC236}">
                <a16:creationId xmlns:a16="http://schemas.microsoft.com/office/drawing/2014/main" id="{FFECDD45-1DEA-2842-9A16-077A164321C0}"/>
              </a:ext>
            </a:extLst>
          </p:cNvPr>
          <p:cNvPicPr>
            <a:picLocks noChangeAspect="1"/>
          </p:cNvPicPr>
          <p:nvPr/>
        </p:nvPicPr>
        <p:blipFill>
          <a:blip r:embed="rId8"/>
          <a:stretch>
            <a:fillRect/>
          </a:stretch>
        </p:blipFill>
        <p:spPr>
          <a:xfrm>
            <a:off x="2542054" y="-46584"/>
            <a:ext cx="8029128" cy="1676545"/>
          </a:xfrm>
          <a:prstGeom prst="rect">
            <a:avLst/>
          </a:prstGeom>
        </p:spPr>
      </p:pic>
    </p:spTree>
    <p:extLst>
      <p:ext uri="{BB962C8B-B14F-4D97-AF65-F5344CB8AC3E}">
        <p14:creationId xmlns:p14="http://schemas.microsoft.com/office/powerpoint/2010/main" val="35435966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574571"/>
            <a:ext cx="10950207" cy="1953688"/>
          </a:xfrm>
          <a:prstGeom prst="rect">
            <a:avLst/>
          </a:prstGeom>
        </p:spPr>
      </p:pic>
      <p:sp>
        <p:nvSpPr>
          <p:cNvPr id="8" name="TextBox 7"/>
          <p:cNvSpPr txBox="1"/>
          <p:nvPr/>
        </p:nvSpPr>
        <p:spPr>
          <a:xfrm>
            <a:off x="130614" y="24613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pic>
        <p:nvPicPr>
          <p:cNvPr id="19" name="Picture 18" descr="shutterstock_25517083.jpg">
            <a:extLst>
              <a:ext uri="{FF2B5EF4-FFF2-40B4-BE49-F238E27FC236}">
                <a16:creationId xmlns:a16="http://schemas.microsoft.com/office/drawing/2014/main" id="{9037899E-CEE5-2D46-FC29-4D244625AF4E}"/>
              </a:ext>
            </a:extLst>
          </p:cNvPr>
          <p:cNvPicPr>
            <a:picLocks noChangeAspect="1"/>
          </p:cNvPicPr>
          <p:nvPr/>
        </p:nvPicPr>
        <p:blipFill>
          <a:blip r:embed="rId6" cstate="print"/>
          <a:srcRect/>
          <a:stretch>
            <a:fillRect/>
          </a:stretch>
        </p:blipFill>
        <p:spPr>
          <a:xfrm>
            <a:off x="-12981" y="2199823"/>
            <a:ext cx="3331677" cy="3502962"/>
          </a:xfrm>
          <a:prstGeom prst="rect">
            <a:avLst/>
          </a:prstGeom>
        </p:spPr>
      </p:pic>
      <p:pic>
        <p:nvPicPr>
          <p:cNvPr id="22" name="Picture 21">
            <a:extLst>
              <a:ext uri="{FF2B5EF4-FFF2-40B4-BE49-F238E27FC236}">
                <a16:creationId xmlns:a16="http://schemas.microsoft.com/office/drawing/2014/main" id="{FFECDD45-1DEA-2842-9A16-077A164321C0}"/>
              </a:ext>
            </a:extLst>
          </p:cNvPr>
          <p:cNvPicPr>
            <a:picLocks noChangeAspect="1"/>
          </p:cNvPicPr>
          <p:nvPr/>
        </p:nvPicPr>
        <p:blipFill>
          <a:blip r:embed="rId7"/>
          <a:stretch>
            <a:fillRect/>
          </a:stretch>
        </p:blipFill>
        <p:spPr>
          <a:xfrm>
            <a:off x="2477021" y="-217545"/>
            <a:ext cx="8243063" cy="1417891"/>
          </a:xfrm>
          <a:prstGeom prst="rect">
            <a:avLst/>
          </a:prstGeom>
        </p:spPr>
      </p:pic>
      <p:sp>
        <p:nvSpPr>
          <p:cNvPr id="9" name="TextBox 8">
            <a:extLst>
              <a:ext uri="{FF2B5EF4-FFF2-40B4-BE49-F238E27FC236}">
                <a16:creationId xmlns:a16="http://schemas.microsoft.com/office/drawing/2014/main" id="{4237FFB4-FE0C-287A-A040-FE050EF28709}"/>
              </a:ext>
            </a:extLst>
          </p:cNvPr>
          <p:cNvSpPr txBox="1"/>
          <p:nvPr/>
        </p:nvSpPr>
        <p:spPr>
          <a:xfrm>
            <a:off x="3226608" y="1235356"/>
            <a:ext cx="8938155" cy="5238357"/>
          </a:xfrm>
          <a:prstGeom prst="rect">
            <a:avLst/>
          </a:prstGeom>
          <a:noFill/>
        </p:spPr>
        <p:txBody>
          <a:bodyPr wrap="square">
            <a:spAutoFit/>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rPr>
              <a:t>Pay close attention to networking protocol: </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2800" b="0" i="0" u="none" strike="noStrike" kern="1200" cap="none" spc="0" normalizeH="0" baseline="0" noProof="0" dirty="0">
                <a:ln>
                  <a:noFill/>
                </a:ln>
                <a:solidFill>
                  <a:srgbClr val="000000"/>
                </a:solidFill>
                <a:effectLst/>
                <a:uLnTx/>
                <a:uFillTx/>
                <a:latin typeface="Times New Roman" pitchFamily="18" charset="0"/>
                <a:ea typeface="+mn-ea"/>
                <a:cs typeface="+mn-cs"/>
              </a:rPr>
              <a:t>Try to learn something about the people you want to connect with</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2800" b="0" i="0" u="none" strike="noStrike" kern="1200" cap="none" spc="0" normalizeH="0" baseline="0" noProof="0" dirty="0">
                <a:ln>
                  <a:noFill/>
                </a:ln>
                <a:solidFill>
                  <a:srgbClr val="000000"/>
                </a:solidFill>
                <a:effectLst/>
                <a:uLnTx/>
                <a:uFillTx/>
                <a:latin typeface="Times New Roman" pitchFamily="18" charset="0"/>
                <a:ea typeface="+mn-ea"/>
                <a:cs typeface="+mn-cs"/>
              </a:rPr>
              <a:t>Don’t overwhelm others with too many messages or requests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2800" b="0" i="0" u="none" strike="noStrike" kern="1200" cap="none" spc="0" normalizeH="0" baseline="0" noProof="0" dirty="0">
                <a:ln>
                  <a:noFill/>
                </a:ln>
                <a:solidFill>
                  <a:srgbClr val="000000"/>
                </a:solidFill>
                <a:effectLst/>
                <a:uLnTx/>
                <a:uFillTx/>
                <a:latin typeface="Times New Roman" pitchFamily="18" charset="0"/>
                <a:ea typeface="+mn-ea"/>
                <a:cs typeface="+mn-cs"/>
              </a:rPr>
              <a:t>Be succinct</a:t>
            </a:r>
            <a:r>
              <a:rPr kumimoji="0" lang="ar-EG" sz="2800" b="0" i="0" u="none" strike="noStrike" kern="1200" cap="none" spc="0" normalizeH="0" baseline="0" noProof="0" dirty="0">
                <a:ln>
                  <a:noFill/>
                </a:ln>
                <a:solidFill>
                  <a:srgbClr val="000000"/>
                </a:solidFill>
                <a:effectLst/>
                <a:uLnTx/>
                <a:uFillTx/>
                <a:latin typeface="Times New Roman" pitchFamily="18" charset="0"/>
                <a:ea typeface="+mn-ea"/>
                <a:cs typeface="+mn-cs"/>
              </a:rPr>
              <a:t> موجزًا </a:t>
            </a:r>
            <a:r>
              <a:rPr kumimoji="0" lang="en-US" sz="2800" b="0" i="0" u="none" strike="noStrike" kern="1200" cap="none" spc="0" normalizeH="0" baseline="0" noProof="0" dirty="0">
                <a:ln>
                  <a:noFill/>
                </a:ln>
                <a:solidFill>
                  <a:srgbClr val="000000"/>
                </a:solidFill>
                <a:effectLst/>
                <a:uLnTx/>
                <a:uFillTx/>
                <a:latin typeface="Times New Roman" pitchFamily="18" charset="0"/>
                <a:ea typeface="+mn-ea"/>
                <a:cs typeface="+mn-cs"/>
              </a:rPr>
              <a:t> in all your communication efforts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2800" b="0" i="0" u="none" strike="noStrike" kern="1200" cap="none" spc="0" normalizeH="0" baseline="0" noProof="0" dirty="0">
                <a:ln>
                  <a:noFill/>
                </a:ln>
                <a:solidFill>
                  <a:srgbClr val="000000"/>
                </a:solidFill>
                <a:effectLst/>
                <a:uLnTx/>
                <a:uFillTx/>
                <a:latin typeface="Times New Roman" pitchFamily="18" charset="0"/>
                <a:ea typeface="+mn-ea"/>
                <a:cs typeface="+mn-cs"/>
              </a:rPr>
              <a:t>Don’t give out other people’s names and contact information without their permission</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2800" b="0" i="0" u="none" strike="noStrike" kern="1200" cap="none" spc="0" normalizeH="0" baseline="0" noProof="0" dirty="0">
                <a:ln>
                  <a:noFill/>
                </a:ln>
                <a:solidFill>
                  <a:srgbClr val="000000"/>
                </a:solidFill>
                <a:effectLst/>
                <a:uLnTx/>
                <a:uFillTx/>
                <a:latin typeface="Times New Roman" pitchFamily="18" charset="0"/>
                <a:ea typeface="+mn-ea"/>
                <a:cs typeface="+mn-cs"/>
              </a:rPr>
              <a:t>Never e-mail your résumé to complete strangers</a:t>
            </a:r>
          </a:p>
          <a:p>
            <a:pPr marL="0" marR="0" lvl="0" indent="0" algn="l" defTabSz="914400" rtl="0" eaLnBrk="1" fontAlgn="base" latinLnBrk="0" hangingPunct="1">
              <a:lnSpc>
                <a:spcPct val="100000"/>
              </a:lnSpc>
              <a:spcBef>
                <a:spcPct val="30000"/>
              </a:spcBef>
              <a:spcAft>
                <a:spcPct val="0"/>
              </a:spcAft>
              <a:buClrTx/>
              <a:buSzTx/>
              <a:buFont typeface="Arial" pitchFamily="34" charset="0"/>
              <a:buChar char="•"/>
              <a:tabLst/>
              <a:defRPr/>
            </a:pPr>
            <a:r>
              <a:rPr kumimoji="0" lang="en-US" sz="2800" b="0" i="0" u="none" strike="noStrike" kern="1200" cap="none" spc="0" normalizeH="0" baseline="0" noProof="0" dirty="0">
                <a:ln>
                  <a:noFill/>
                </a:ln>
                <a:solidFill>
                  <a:srgbClr val="000000"/>
                </a:solidFill>
                <a:effectLst/>
                <a:uLnTx/>
                <a:uFillTx/>
                <a:latin typeface="Times New Roman" pitchFamily="18" charset="0"/>
                <a:ea typeface="+mn-ea"/>
                <a:cs typeface="+mn-cs"/>
              </a:rPr>
              <a:t>Remember to say thank you every time someone helps you</a:t>
            </a:r>
          </a:p>
        </p:txBody>
      </p:sp>
      <p:sp>
        <p:nvSpPr>
          <p:cNvPr id="10" name="Rectangle 9">
            <a:extLst>
              <a:ext uri="{FF2B5EF4-FFF2-40B4-BE49-F238E27FC236}">
                <a16:creationId xmlns:a16="http://schemas.microsoft.com/office/drawing/2014/main" id="{24168539-75BE-858F-8CF7-34779C05CBF4}"/>
              </a:ext>
            </a:extLst>
          </p:cNvPr>
          <p:cNvSpPr/>
          <p:nvPr/>
        </p:nvSpPr>
        <p:spPr bwMode="auto">
          <a:xfrm>
            <a:off x="-483064" y="1387910"/>
            <a:ext cx="3709672" cy="770843"/>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lvl="1" fontAlgn="base">
              <a:spcBef>
                <a:spcPct val="0"/>
              </a:spcBef>
              <a:spcAft>
                <a:spcPts val="1200"/>
              </a:spcAft>
            </a:pPr>
            <a:r>
              <a:rPr kumimoji="0" lang="en-US" sz="5400" b="1" i="0" u="none" strike="noStrike" kern="0" cap="none" spc="0" normalizeH="0" baseline="0" noProof="0" dirty="0">
                <a:ln>
                  <a:noFill/>
                </a:ln>
                <a:solidFill>
                  <a:srgbClr val="000000"/>
                </a:solidFill>
                <a:effectLst/>
                <a:uLnTx/>
                <a:uFillTx/>
                <a:latin typeface="Arial"/>
                <a:ea typeface="+mn-ea"/>
                <a:cs typeface="+mn-cs"/>
              </a:rPr>
              <a:t>Protocol</a:t>
            </a:r>
          </a:p>
        </p:txBody>
      </p:sp>
    </p:spTree>
    <p:extLst>
      <p:ext uri="{BB962C8B-B14F-4D97-AF65-F5344CB8AC3E}">
        <p14:creationId xmlns:p14="http://schemas.microsoft.com/office/powerpoint/2010/main" val="21590796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grpSp>
        <p:nvGrpSpPr>
          <p:cNvPr id="11" name="Group 10">
            <a:extLst>
              <a:ext uri="{FF2B5EF4-FFF2-40B4-BE49-F238E27FC236}">
                <a16:creationId xmlns:a16="http://schemas.microsoft.com/office/drawing/2014/main" id="{7BC5C03D-4541-A6B9-D53E-8B3C9CD0A395}"/>
              </a:ext>
            </a:extLst>
          </p:cNvPr>
          <p:cNvGrpSpPr/>
          <p:nvPr/>
        </p:nvGrpSpPr>
        <p:grpSpPr>
          <a:xfrm>
            <a:off x="82119" y="1298517"/>
            <a:ext cx="10183086" cy="4187883"/>
            <a:chOff x="-2169261" y="1770921"/>
            <a:chExt cx="9305744" cy="4187883"/>
          </a:xfrm>
        </p:grpSpPr>
        <p:pic>
          <p:nvPicPr>
            <p:cNvPr id="19" name="Picture 18" descr="shutterstock_25517083.jpg">
              <a:extLst>
                <a:ext uri="{FF2B5EF4-FFF2-40B4-BE49-F238E27FC236}">
                  <a16:creationId xmlns:a16="http://schemas.microsoft.com/office/drawing/2014/main" id="{9037899E-CEE5-2D46-FC29-4D244625AF4E}"/>
                </a:ext>
              </a:extLst>
            </p:cNvPr>
            <p:cNvPicPr>
              <a:picLocks noChangeAspect="1"/>
            </p:cNvPicPr>
            <p:nvPr/>
          </p:nvPicPr>
          <p:blipFill>
            <a:blip r:embed="rId7" cstate="print"/>
            <a:srcRect/>
            <a:stretch>
              <a:fillRect/>
            </a:stretch>
          </p:blipFill>
          <p:spPr>
            <a:xfrm>
              <a:off x="-2169261" y="1844004"/>
              <a:ext cx="4469433" cy="4114800"/>
            </a:xfrm>
            <a:prstGeom prst="rect">
              <a:avLst/>
            </a:prstGeom>
          </p:spPr>
        </p:pic>
        <p:sp>
          <p:nvSpPr>
            <p:cNvPr id="18" name="Rectangle 17">
              <a:extLst>
                <a:ext uri="{FF2B5EF4-FFF2-40B4-BE49-F238E27FC236}">
                  <a16:creationId xmlns:a16="http://schemas.microsoft.com/office/drawing/2014/main" id="{886E87CF-75F7-F56E-8384-7CD31DBAC89F}"/>
                </a:ext>
              </a:extLst>
            </p:cNvPr>
            <p:cNvSpPr/>
            <p:nvPr/>
          </p:nvSpPr>
          <p:spPr bwMode="auto">
            <a:xfrm>
              <a:off x="3326483" y="1770921"/>
              <a:ext cx="3810000" cy="951375"/>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200"/>
                </a:spcAft>
                <a:buClrTx/>
                <a:buSzTx/>
                <a:buFont typeface="Arial" pitchFamily="34" charset="0"/>
                <a:buChar char="•"/>
                <a:tabLst/>
                <a:defRPr/>
              </a:pPr>
              <a:r>
                <a:rPr kumimoji="0" lang="en-US" sz="5400" b="1" i="0" u="none" strike="noStrike" kern="0" cap="none" spc="0" normalizeH="0" baseline="0" noProof="0" dirty="0">
                  <a:ln>
                    <a:noFill/>
                  </a:ln>
                  <a:solidFill>
                    <a:srgbClr val="000000"/>
                  </a:solidFill>
                  <a:effectLst/>
                  <a:uLnTx/>
                  <a:uFillTx/>
                  <a:latin typeface="Arial"/>
                  <a:ea typeface="+mn-ea"/>
                  <a:cs typeface="+mn-cs"/>
                </a:rPr>
                <a:t>Value</a:t>
              </a:r>
            </a:p>
          </p:txBody>
        </p:sp>
      </p:grpSp>
      <p:pic>
        <p:nvPicPr>
          <p:cNvPr id="22" name="Picture 21">
            <a:extLst>
              <a:ext uri="{FF2B5EF4-FFF2-40B4-BE49-F238E27FC236}">
                <a16:creationId xmlns:a16="http://schemas.microsoft.com/office/drawing/2014/main" id="{FFECDD45-1DEA-2842-9A16-077A164321C0}"/>
              </a:ext>
            </a:extLst>
          </p:cNvPr>
          <p:cNvPicPr>
            <a:picLocks noChangeAspect="1"/>
          </p:cNvPicPr>
          <p:nvPr/>
        </p:nvPicPr>
        <p:blipFill>
          <a:blip r:embed="rId8"/>
          <a:stretch>
            <a:fillRect/>
          </a:stretch>
        </p:blipFill>
        <p:spPr>
          <a:xfrm>
            <a:off x="2542054" y="-46584"/>
            <a:ext cx="8029128" cy="1676545"/>
          </a:xfrm>
          <a:prstGeom prst="rect">
            <a:avLst/>
          </a:prstGeom>
        </p:spPr>
      </p:pic>
      <p:sp>
        <p:nvSpPr>
          <p:cNvPr id="9" name="TextBox 8">
            <a:extLst>
              <a:ext uri="{FF2B5EF4-FFF2-40B4-BE49-F238E27FC236}">
                <a16:creationId xmlns:a16="http://schemas.microsoft.com/office/drawing/2014/main" id="{03FD1CBC-27CA-5C04-BAF1-104472BA5A65}"/>
              </a:ext>
            </a:extLst>
          </p:cNvPr>
          <p:cNvSpPr txBox="1"/>
          <p:nvPr/>
        </p:nvSpPr>
        <p:spPr>
          <a:xfrm>
            <a:off x="5163083" y="2193595"/>
            <a:ext cx="6213020" cy="2795958"/>
          </a:xfrm>
          <a:prstGeom prst="rect">
            <a:avLst/>
          </a:prstGeom>
          <a:noFill/>
        </p:spPr>
        <p:txBody>
          <a:bodyPr wrap="square">
            <a:spAutoFit/>
          </a:bodyPr>
          <a:lstStyle/>
          <a:p>
            <a:pPr marL="0" marR="0" lvl="0" indent="0" algn="l" defTabSz="914400" rtl="0" eaLnBrk="1" fontAlgn="base" latinLnBrk="0" hangingPunct="1">
              <a:lnSpc>
                <a:spcPct val="150000"/>
              </a:lnSpc>
              <a:spcBef>
                <a:spcPct val="3000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rPr>
              <a:t>To become a valued network member, you need to be able to help others in some way. The more you network, the more valuable you become in your network—and the more valuable your network becomes to you.</a:t>
            </a:r>
          </a:p>
        </p:txBody>
      </p:sp>
    </p:spTree>
    <p:extLst>
      <p:ext uri="{BB962C8B-B14F-4D97-AF65-F5344CB8AC3E}">
        <p14:creationId xmlns:p14="http://schemas.microsoft.com/office/powerpoint/2010/main" val="29756907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grpSp>
        <p:nvGrpSpPr>
          <p:cNvPr id="11" name="Group 10">
            <a:extLst>
              <a:ext uri="{FF2B5EF4-FFF2-40B4-BE49-F238E27FC236}">
                <a16:creationId xmlns:a16="http://schemas.microsoft.com/office/drawing/2014/main" id="{7BC5C03D-4541-A6B9-D53E-8B3C9CD0A395}"/>
              </a:ext>
            </a:extLst>
          </p:cNvPr>
          <p:cNvGrpSpPr/>
          <p:nvPr/>
        </p:nvGrpSpPr>
        <p:grpSpPr>
          <a:xfrm>
            <a:off x="38608" y="1502189"/>
            <a:ext cx="10969709" cy="4114800"/>
            <a:chOff x="-2435309" y="1974593"/>
            <a:chExt cx="10969709" cy="4114800"/>
          </a:xfrm>
        </p:grpSpPr>
        <p:pic>
          <p:nvPicPr>
            <p:cNvPr id="19" name="Picture 18" descr="shutterstock_25517083.jpg">
              <a:extLst>
                <a:ext uri="{FF2B5EF4-FFF2-40B4-BE49-F238E27FC236}">
                  <a16:creationId xmlns:a16="http://schemas.microsoft.com/office/drawing/2014/main" id="{9037899E-CEE5-2D46-FC29-4D244625AF4E}"/>
                </a:ext>
              </a:extLst>
            </p:cNvPr>
            <p:cNvPicPr>
              <a:picLocks noChangeAspect="1"/>
            </p:cNvPicPr>
            <p:nvPr/>
          </p:nvPicPr>
          <p:blipFill>
            <a:blip r:embed="rId7" cstate="print"/>
            <a:srcRect/>
            <a:stretch>
              <a:fillRect/>
            </a:stretch>
          </p:blipFill>
          <p:spPr>
            <a:xfrm>
              <a:off x="-2435309" y="1974593"/>
              <a:ext cx="3365153" cy="4114800"/>
            </a:xfrm>
            <a:prstGeom prst="rect">
              <a:avLst/>
            </a:prstGeom>
          </p:spPr>
        </p:pic>
        <p:sp>
          <p:nvSpPr>
            <p:cNvPr id="18" name="Rectangle 17">
              <a:extLst>
                <a:ext uri="{FF2B5EF4-FFF2-40B4-BE49-F238E27FC236}">
                  <a16:creationId xmlns:a16="http://schemas.microsoft.com/office/drawing/2014/main" id="{886E87CF-75F7-F56E-8384-7CD31DBAC89F}"/>
                </a:ext>
              </a:extLst>
            </p:cNvPr>
            <p:cNvSpPr/>
            <p:nvPr/>
          </p:nvSpPr>
          <p:spPr bwMode="auto">
            <a:xfrm>
              <a:off x="4724400" y="2133600"/>
              <a:ext cx="3810000" cy="1000361"/>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200"/>
                </a:spcAft>
                <a:buClrTx/>
                <a:buSzTx/>
                <a:tabLst/>
                <a:defRPr/>
              </a:pPr>
              <a:r>
                <a:rPr kumimoji="0" lang="en-US" sz="5400" b="1" i="0" u="none" strike="noStrike" kern="0" cap="none" spc="0" normalizeH="0" baseline="0" noProof="0" dirty="0">
                  <a:ln>
                    <a:noFill/>
                  </a:ln>
                  <a:solidFill>
                    <a:srgbClr val="000000"/>
                  </a:solidFill>
                  <a:effectLst/>
                  <a:uLnTx/>
                  <a:uFillTx/>
                  <a:latin typeface="Arial"/>
                  <a:ea typeface="+mn-ea"/>
                  <a:cs typeface="+mn-cs"/>
                </a:rPr>
                <a:t>Judgment</a:t>
              </a:r>
            </a:p>
          </p:txBody>
        </p:sp>
      </p:grpSp>
      <p:pic>
        <p:nvPicPr>
          <p:cNvPr id="22" name="Picture 21">
            <a:extLst>
              <a:ext uri="{FF2B5EF4-FFF2-40B4-BE49-F238E27FC236}">
                <a16:creationId xmlns:a16="http://schemas.microsoft.com/office/drawing/2014/main" id="{FFECDD45-1DEA-2842-9A16-077A164321C0}"/>
              </a:ext>
            </a:extLst>
          </p:cNvPr>
          <p:cNvPicPr>
            <a:picLocks noChangeAspect="1"/>
          </p:cNvPicPr>
          <p:nvPr/>
        </p:nvPicPr>
        <p:blipFill>
          <a:blip r:embed="rId8"/>
          <a:stretch>
            <a:fillRect/>
          </a:stretch>
        </p:blipFill>
        <p:spPr>
          <a:xfrm>
            <a:off x="2542054" y="-46584"/>
            <a:ext cx="8029128" cy="1676545"/>
          </a:xfrm>
          <a:prstGeom prst="rect">
            <a:avLst/>
          </a:prstGeom>
        </p:spPr>
      </p:pic>
      <p:sp>
        <p:nvSpPr>
          <p:cNvPr id="9" name="TextBox 8">
            <a:extLst>
              <a:ext uri="{FF2B5EF4-FFF2-40B4-BE49-F238E27FC236}">
                <a16:creationId xmlns:a16="http://schemas.microsoft.com/office/drawing/2014/main" id="{EBE2BA51-CD20-70E7-8752-A21C62B7B35C}"/>
              </a:ext>
            </a:extLst>
          </p:cNvPr>
          <p:cNvSpPr txBox="1"/>
          <p:nvPr/>
        </p:nvSpPr>
        <p:spPr>
          <a:xfrm>
            <a:off x="4795297" y="2892841"/>
            <a:ext cx="6213020" cy="2554545"/>
          </a:xfrm>
          <a:prstGeom prst="rect">
            <a:avLst/>
          </a:prstGeom>
          <a:noFill/>
        </p:spPr>
        <p:txBody>
          <a:bodyPr wrap="square">
            <a:spAutoFit/>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32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rPr>
              <a:t>Finally, be aware that your online network reflects who you are in the eyes of potential employers, so exercise some </a:t>
            </a:r>
            <a:r>
              <a:rPr kumimoji="0" lang="en-US" sz="3200" b="1" i="0" u="sng"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Times New Roman" pitchFamily="18" charset="0"/>
                <a:ea typeface="+mn-ea"/>
                <a:cs typeface="+mn-cs"/>
              </a:rPr>
              <a:t>judgment</a:t>
            </a:r>
            <a:r>
              <a:rPr kumimoji="0" lang="en-US" sz="32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rPr>
              <a:t> in making connections. </a:t>
            </a:r>
          </a:p>
        </p:txBody>
      </p:sp>
    </p:spTree>
    <p:extLst>
      <p:ext uri="{BB962C8B-B14F-4D97-AF65-F5344CB8AC3E}">
        <p14:creationId xmlns:p14="http://schemas.microsoft.com/office/powerpoint/2010/main" val="27797112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0" name="TextBox 9">
            <a:extLst>
              <a:ext uri="{FF2B5EF4-FFF2-40B4-BE49-F238E27FC236}">
                <a16:creationId xmlns:a16="http://schemas.microsoft.com/office/drawing/2014/main" id="{AF636C7A-16FC-3507-58C1-704AD5B673E2}"/>
              </a:ext>
            </a:extLst>
          </p:cNvPr>
          <p:cNvSpPr txBox="1"/>
          <p:nvPr/>
        </p:nvSpPr>
        <p:spPr>
          <a:xfrm>
            <a:off x="2794846" y="176521"/>
            <a:ext cx="8368254" cy="830997"/>
          </a:xfrm>
          <a:prstGeom prst="rect">
            <a:avLst/>
          </a:prstGeom>
          <a:noFill/>
        </p:spPr>
        <p:txBody>
          <a:bodyPr wrap="square">
            <a:spAutoFit/>
          </a:bodyPr>
          <a:lstStyle/>
          <a:p>
            <a:r>
              <a:rPr kumimoji="0" lang="en-US" sz="48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Career Counseling</a:t>
            </a:r>
            <a:endParaRPr lang="en-GB" sz="1400" dirty="0"/>
          </a:p>
        </p:txBody>
      </p:sp>
      <p:grpSp>
        <p:nvGrpSpPr>
          <p:cNvPr id="12" name="Group 11">
            <a:extLst>
              <a:ext uri="{FF2B5EF4-FFF2-40B4-BE49-F238E27FC236}">
                <a16:creationId xmlns:a16="http://schemas.microsoft.com/office/drawing/2014/main" id="{5AE4DB0F-F3B5-C60F-40CB-7A329F2D0A32}"/>
              </a:ext>
            </a:extLst>
          </p:cNvPr>
          <p:cNvGrpSpPr/>
          <p:nvPr/>
        </p:nvGrpSpPr>
        <p:grpSpPr>
          <a:xfrm>
            <a:off x="2318657" y="1511784"/>
            <a:ext cx="8229600" cy="4191001"/>
            <a:chOff x="457200" y="1981200"/>
            <a:chExt cx="8229600" cy="4191001"/>
          </a:xfrm>
        </p:grpSpPr>
        <p:pic>
          <p:nvPicPr>
            <p:cNvPr id="13" name="Picture 12" descr="shutterstock_24251968.jpg">
              <a:extLst>
                <a:ext uri="{FF2B5EF4-FFF2-40B4-BE49-F238E27FC236}">
                  <a16:creationId xmlns:a16="http://schemas.microsoft.com/office/drawing/2014/main" id="{3B0DEE76-4961-2D09-1D36-C8CAE8E5C36C}"/>
                </a:ext>
              </a:extLst>
            </p:cNvPr>
            <p:cNvPicPr>
              <a:picLocks noChangeAspect="1"/>
            </p:cNvPicPr>
            <p:nvPr/>
          </p:nvPicPr>
          <p:blipFill>
            <a:blip r:embed="rId7" cstate="print"/>
            <a:srcRect/>
            <a:stretch>
              <a:fillRect/>
            </a:stretch>
          </p:blipFill>
          <p:spPr>
            <a:xfrm>
              <a:off x="5181600" y="2014871"/>
              <a:ext cx="3505200" cy="4157330"/>
            </a:xfrm>
            <a:prstGeom prst="rect">
              <a:avLst/>
            </a:prstGeom>
          </p:spPr>
        </p:pic>
        <p:grpSp>
          <p:nvGrpSpPr>
            <p:cNvPr id="14" name="Group 13">
              <a:extLst>
                <a:ext uri="{FF2B5EF4-FFF2-40B4-BE49-F238E27FC236}">
                  <a16:creationId xmlns:a16="http://schemas.microsoft.com/office/drawing/2014/main" id="{485734DC-640A-6788-4550-D86BF5A01362}"/>
                </a:ext>
              </a:extLst>
            </p:cNvPr>
            <p:cNvGrpSpPr/>
            <p:nvPr/>
          </p:nvGrpSpPr>
          <p:grpSpPr>
            <a:xfrm>
              <a:off x="571500" y="2247900"/>
              <a:ext cx="4343400" cy="3657600"/>
              <a:chOff x="571500" y="2209800"/>
              <a:chExt cx="4343400" cy="3200400"/>
            </a:xfrm>
          </p:grpSpPr>
          <p:sp>
            <p:nvSpPr>
              <p:cNvPr id="16" name="Rounded Rectangle 6">
                <a:extLst>
                  <a:ext uri="{FF2B5EF4-FFF2-40B4-BE49-F238E27FC236}">
                    <a16:creationId xmlns:a16="http://schemas.microsoft.com/office/drawing/2014/main" id="{D16DE7CB-DCCF-45EB-1586-D7E73D971212}"/>
                  </a:ext>
                </a:extLst>
              </p:cNvPr>
              <p:cNvSpPr/>
              <p:nvPr/>
            </p:nvSpPr>
            <p:spPr bwMode="auto">
              <a:xfrm>
                <a:off x="571500" y="2209800"/>
                <a:ext cx="4343400" cy="1447800"/>
              </a:xfrm>
              <a:prstGeom prst="roundRect">
                <a:avLst/>
              </a:prstGeom>
              <a:solidFill>
                <a:srgbClr val="FFFFFF"/>
              </a:solidFill>
              <a:ln w="9525" cap="flat" cmpd="sng" algn="ctr">
                <a:noFill/>
                <a:prstDash val="solid"/>
                <a:round/>
                <a:headEnd type="none" w="med" len="med"/>
                <a:tailEnd type="none" w="med" len="me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wrap="none" lIns="91440" tIns="45720" rIns="91440" bIns="45720" numCol="1" rtlCol="0" anchor="ctr" anchorCtr="0" compatLnSpc="1">
                <a:prstTxWarp prst="textNoShape">
                  <a:avLst/>
                </a:prstTxWarp>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3600" b="1" i="0" u="none" strike="noStrike" kern="0" cap="none" spc="0" normalizeH="0" baseline="0" noProof="0" dirty="0">
                    <a:ln>
                      <a:noFill/>
                    </a:ln>
                    <a:solidFill>
                      <a:srgbClr val="000000"/>
                    </a:solidFill>
                    <a:effectLst/>
                    <a:uLnTx/>
                    <a:uFillTx/>
                    <a:latin typeface="Arial"/>
                  </a:rPr>
                  <a:t>College Career </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3600" b="1" i="0" u="none" strike="noStrike" kern="0" cap="none" spc="0" normalizeH="0" baseline="0" noProof="0" dirty="0">
                    <a:ln>
                      <a:noFill/>
                    </a:ln>
                    <a:solidFill>
                      <a:srgbClr val="000000"/>
                    </a:solidFill>
                    <a:effectLst/>
                    <a:uLnTx/>
                    <a:uFillTx/>
                    <a:latin typeface="Arial"/>
                  </a:rPr>
                  <a:t>Center</a:t>
                </a:r>
              </a:p>
            </p:txBody>
          </p:sp>
          <p:sp>
            <p:nvSpPr>
              <p:cNvPr id="17" name="Rounded Rectangle 7">
                <a:extLst>
                  <a:ext uri="{FF2B5EF4-FFF2-40B4-BE49-F238E27FC236}">
                    <a16:creationId xmlns:a16="http://schemas.microsoft.com/office/drawing/2014/main" id="{C33F1845-0196-93C0-29A9-22D5669910FA}"/>
                  </a:ext>
                </a:extLst>
              </p:cNvPr>
              <p:cNvSpPr/>
              <p:nvPr/>
            </p:nvSpPr>
            <p:spPr bwMode="auto">
              <a:xfrm>
                <a:off x="571500" y="3962400"/>
                <a:ext cx="4343400" cy="1447800"/>
              </a:xfrm>
              <a:prstGeom prst="roundRect">
                <a:avLst/>
              </a:prstGeom>
              <a:solidFill>
                <a:srgbClr val="FFFFFF"/>
              </a:solidFill>
              <a:ln w="9525" cap="flat" cmpd="sng" algn="ctr">
                <a:noFill/>
                <a:prstDash val="solid"/>
                <a:round/>
                <a:headEnd type="none" w="med" len="med"/>
                <a:tailEnd type="none" w="med" len="me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wrap="none" lIns="91440" tIns="45720" rIns="91440" bIns="45720" numCol="1" rtlCol="0" anchor="ctr" anchorCtr="0" compatLnSpc="1">
                <a:prstTxWarp prst="textNoShape">
                  <a:avLst/>
                </a:prstTxWarp>
              </a:body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3600" b="1" i="0" u="none" strike="noStrike" kern="0" cap="none" spc="0" normalizeH="0" baseline="0" noProof="0" dirty="0">
                    <a:ln>
                      <a:noFill/>
                    </a:ln>
                    <a:solidFill>
                      <a:srgbClr val="000000"/>
                    </a:solidFill>
                    <a:effectLst/>
                    <a:uLnTx/>
                    <a:uFillTx/>
                    <a:latin typeface="Arial"/>
                  </a:rPr>
                  <a:t>Online Career </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3600" b="1" i="0" u="none" strike="noStrike" kern="0" cap="none" spc="0" normalizeH="0" baseline="0" noProof="0" dirty="0">
                    <a:ln>
                      <a:noFill/>
                    </a:ln>
                    <a:solidFill>
                      <a:srgbClr val="000000"/>
                    </a:solidFill>
                    <a:effectLst/>
                    <a:uLnTx/>
                    <a:uFillTx/>
                    <a:latin typeface="Arial"/>
                  </a:rPr>
                  <a:t>Planning ADVICE</a:t>
                </a:r>
              </a:p>
            </p:txBody>
          </p:sp>
        </p:grpSp>
        <p:sp>
          <p:nvSpPr>
            <p:cNvPr id="15" name="Rectangle 14">
              <a:extLst>
                <a:ext uri="{FF2B5EF4-FFF2-40B4-BE49-F238E27FC236}">
                  <a16:creationId xmlns:a16="http://schemas.microsoft.com/office/drawing/2014/main" id="{6EF368D0-B3E5-F30C-B37D-CBA134C21D70}"/>
                </a:ext>
              </a:extLst>
            </p:cNvPr>
            <p:cNvSpPr/>
            <p:nvPr/>
          </p:nvSpPr>
          <p:spPr bwMode="auto">
            <a:xfrm>
              <a:off x="457200" y="1981200"/>
              <a:ext cx="8229600" cy="4191000"/>
            </a:xfrm>
            <a:prstGeom prst="rect">
              <a:avLst/>
            </a:prstGeom>
            <a:noFill/>
            <a:ln w="9525" cap="flat" cmpd="sng" algn="ctr">
              <a:solidFill>
                <a:srgbClr val="FFFFFF">
                  <a:lumMod val="85000"/>
                </a:srgbClr>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lvl="0" indent="0" algn="ctr" defTabSz="914400" eaLnBrk="1" fontAlgn="base" latinLnBrk="0" hangingPunct="1">
                <a:lnSpc>
                  <a:spcPct val="100000"/>
                </a:lnSpc>
                <a:spcBef>
                  <a:spcPct val="0"/>
                </a:spcBef>
                <a:spcAft>
                  <a:spcPct val="0"/>
                </a:spcAft>
                <a:buClrTx/>
                <a:buSzTx/>
                <a:buFontTx/>
                <a:buNone/>
                <a:tabLst/>
                <a:defRPr/>
              </a:pPr>
              <a:endParaRPr kumimoji="0" lang="en-US" sz="2400" b="1" i="0" u="none" strike="noStrike" kern="0" cap="none" spc="0" normalizeH="0" baseline="0" noProof="0" dirty="0">
                <a:ln>
                  <a:noFill/>
                </a:ln>
                <a:solidFill>
                  <a:srgbClr val="000000"/>
                </a:solidFill>
                <a:effectLst/>
                <a:uLnTx/>
                <a:uFillTx/>
                <a:latin typeface="Times New Roman" pitchFamily="18" charset="0"/>
              </a:endParaRPr>
            </a:p>
          </p:txBody>
        </p:sp>
      </p:grpSp>
    </p:spTree>
    <p:extLst>
      <p:ext uri="{BB962C8B-B14F-4D97-AF65-F5344CB8AC3E}">
        <p14:creationId xmlns:p14="http://schemas.microsoft.com/office/powerpoint/2010/main" val="15625654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0" name="TextBox 9">
            <a:extLst>
              <a:ext uri="{FF2B5EF4-FFF2-40B4-BE49-F238E27FC236}">
                <a16:creationId xmlns:a16="http://schemas.microsoft.com/office/drawing/2014/main" id="{AF636C7A-16FC-3507-58C1-704AD5B673E2}"/>
              </a:ext>
            </a:extLst>
          </p:cNvPr>
          <p:cNvSpPr txBox="1"/>
          <p:nvPr/>
        </p:nvSpPr>
        <p:spPr>
          <a:xfrm>
            <a:off x="2794846" y="176521"/>
            <a:ext cx="8368254"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Avoiding Mistakes</a:t>
            </a:r>
            <a:endParaRPr kumimoji="0" lang="en-GB" sz="1400" b="0" i="0" u="none" strike="noStrike" kern="1200" cap="none" spc="0" normalizeH="0" baseline="0" noProof="0" dirty="0">
              <a:ln>
                <a:noFill/>
              </a:ln>
              <a:solidFill>
                <a:prstClr val="black"/>
              </a:solidFill>
              <a:effectLst/>
              <a:uLnTx/>
              <a:uFillTx/>
              <a:latin typeface="Calibri"/>
              <a:ea typeface="+mn-ea"/>
              <a:cs typeface="+mn-cs"/>
            </a:endParaRPr>
          </a:p>
        </p:txBody>
      </p:sp>
      <p:sp>
        <p:nvSpPr>
          <p:cNvPr id="7" name="Content Placeholder 4">
            <a:extLst>
              <a:ext uri="{FF2B5EF4-FFF2-40B4-BE49-F238E27FC236}">
                <a16:creationId xmlns:a16="http://schemas.microsoft.com/office/drawing/2014/main" id="{F2845DC1-3A2C-D456-0F04-A695A447FCC2}"/>
              </a:ext>
            </a:extLst>
          </p:cNvPr>
          <p:cNvSpPr txBox="1">
            <a:spLocks/>
          </p:cNvSpPr>
          <p:nvPr/>
        </p:nvSpPr>
        <p:spPr bwMode="auto">
          <a:xfrm>
            <a:off x="2024743" y="1568864"/>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har char="•"/>
              <a:defRPr sz="3200" b="1">
                <a:solidFill>
                  <a:schemeClr val="tx1"/>
                </a:solidFill>
                <a:latin typeface="+mn-lt"/>
                <a:ea typeface="+mn-ea"/>
                <a:cs typeface="+mn-cs"/>
              </a:defRPr>
            </a:lvl1pPr>
            <a:lvl2pPr marL="742950" indent="-285750" algn="l" rtl="0" fontAlgn="base">
              <a:spcBef>
                <a:spcPct val="20000"/>
              </a:spcBef>
              <a:spcAft>
                <a:spcPct val="0"/>
              </a:spcAft>
              <a:buChar char="–"/>
              <a:defRPr sz="2800" b="1">
                <a:solidFill>
                  <a:schemeClr val="tx1"/>
                </a:solidFill>
                <a:latin typeface="+mn-lt"/>
              </a:defRPr>
            </a:lvl2pPr>
            <a:lvl3pPr marL="1143000" indent="-228600" algn="l" rtl="0" fontAlgn="base">
              <a:spcBef>
                <a:spcPct val="20000"/>
              </a:spcBef>
              <a:spcAft>
                <a:spcPct val="0"/>
              </a:spcAft>
              <a:buChar char="•"/>
              <a:defRPr sz="2400" b="1">
                <a:solidFill>
                  <a:schemeClr val="tx1"/>
                </a:solidFill>
                <a:latin typeface="+mn-lt"/>
              </a:defRPr>
            </a:lvl3pPr>
            <a:lvl4pPr marL="1600200" indent="-228600" algn="l" rtl="0" fontAlgn="base">
              <a:spcBef>
                <a:spcPct val="20000"/>
              </a:spcBef>
              <a:spcAft>
                <a:spcPct val="0"/>
              </a:spcAft>
              <a:buChar char="–"/>
              <a:defRPr sz="2000" b="1">
                <a:solidFill>
                  <a:schemeClr val="tx1"/>
                </a:solidFill>
                <a:latin typeface="+mn-lt"/>
              </a:defRPr>
            </a:lvl4pPr>
            <a:lvl5pPr marL="2057400" indent="-228600" algn="l" rtl="0" fontAlgn="base">
              <a:spcBef>
                <a:spcPct val="20000"/>
              </a:spcBef>
              <a:spcAft>
                <a:spcPct val="0"/>
              </a:spcAft>
              <a:buChar char="»"/>
              <a:defRPr sz="2000" b="1">
                <a:solidFill>
                  <a:schemeClr val="tx1"/>
                </a:solidFill>
                <a:latin typeface="+mn-lt"/>
              </a:defRPr>
            </a:lvl5pPr>
            <a:lvl6pPr marL="2514600" indent="-228600" algn="l" rtl="0" fontAlgn="base">
              <a:spcBef>
                <a:spcPct val="20000"/>
              </a:spcBef>
              <a:spcAft>
                <a:spcPct val="0"/>
              </a:spcAft>
              <a:buChar char="»"/>
              <a:defRPr sz="2000" b="1">
                <a:solidFill>
                  <a:schemeClr val="tx1"/>
                </a:solidFill>
                <a:latin typeface="+mn-lt"/>
              </a:defRPr>
            </a:lvl6pPr>
            <a:lvl7pPr marL="2971800" indent="-228600" algn="l" rtl="0" fontAlgn="base">
              <a:spcBef>
                <a:spcPct val="20000"/>
              </a:spcBef>
              <a:spcAft>
                <a:spcPct val="0"/>
              </a:spcAft>
              <a:buChar char="»"/>
              <a:defRPr sz="2000" b="1">
                <a:solidFill>
                  <a:schemeClr val="tx1"/>
                </a:solidFill>
                <a:latin typeface="+mn-lt"/>
              </a:defRPr>
            </a:lvl7pPr>
            <a:lvl8pPr marL="3429000" indent="-228600" algn="l" rtl="0" fontAlgn="base">
              <a:spcBef>
                <a:spcPct val="20000"/>
              </a:spcBef>
              <a:spcAft>
                <a:spcPct val="0"/>
              </a:spcAft>
              <a:buChar char="»"/>
              <a:defRPr sz="2000" b="1">
                <a:solidFill>
                  <a:schemeClr val="tx1"/>
                </a:solidFill>
                <a:latin typeface="+mn-lt"/>
              </a:defRPr>
            </a:lvl8pPr>
            <a:lvl9pPr marL="3886200" indent="-228600" algn="l" rtl="0" fontAlgn="base">
              <a:spcBef>
                <a:spcPct val="20000"/>
              </a:spcBef>
              <a:spcAft>
                <a:spcPct val="0"/>
              </a:spcAft>
              <a:buChar char="»"/>
              <a:defRPr sz="2000" b="1">
                <a:solidFill>
                  <a:schemeClr val="tx1"/>
                </a:solidFill>
                <a:latin typeface="+mn-lt"/>
              </a:defRPr>
            </a:lvl9pPr>
          </a:lstStyle>
          <a:p>
            <a:pPr marL="342900" marR="0" lvl="0" indent="-342900" algn="l" defTabSz="914400" rtl="0" eaLnBrk="1" fontAlgn="base" latinLnBrk="0" hangingPunct="1">
              <a:lnSpc>
                <a:spcPct val="100000"/>
              </a:lnSpc>
              <a:spcBef>
                <a:spcPts val="0"/>
              </a:spcBef>
              <a:spcAft>
                <a:spcPts val="1200"/>
              </a:spcAft>
              <a:buClrTx/>
              <a:buSzTx/>
              <a:buFontTx/>
              <a:buChar char="•"/>
              <a:tabLst/>
              <a:defRPr/>
            </a:pPr>
            <a:r>
              <a:rPr kumimoji="0" lang="en-US" sz="3200" b="0" i="0" u="none" strike="noStrike" kern="0" cap="none" spc="0" normalizeH="0" baseline="0" noProof="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Overlooking résumé errors</a:t>
            </a:r>
          </a:p>
          <a:p>
            <a:pPr marL="342900" marR="0" lvl="0" indent="-342900" algn="l" defTabSz="914400" rtl="0" eaLnBrk="1" fontAlgn="base" latinLnBrk="0" hangingPunct="1">
              <a:lnSpc>
                <a:spcPct val="100000"/>
              </a:lnSpc>
              <a:spcBef>
                <a:spcPts val="0"/>
              </a:spcBef>
              <a:spcAft>
                <a:spcPts val="1200"/>
              </a:spcAft>
              <a:buClrTx/>
              <a:buSzTx/>
              <a:buFontTx/>
              <a:buChar char="•"/>
              <a:tabLst/>
              <a:defRPr/>
            </a:pPr>
            <a:r>
              <a:rPr kumimoji="0" lang="en-US" sz="3200" b="0" i="0" u="none" strike="noStrike" kern="0" cap="none" spc="0" normalizeH="0" baseline="0" noProof="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Misspelling the hiring manager’s name</a:t>
            </a:r>
          </a:p>
          <a:p>
            <a:pPr marL="342900" marR="0" lvl="0" indent="-342900" algn="l" defTabSz="914400" rtl="0" eaLnBrk="1" fontAlgn="base" latinLnBrk="0" hangingPunct="1">
              <a:lnSpc>
                <a:spcPct val="100000"/>
              </a:lnSpc>
              <a:spcBef>
                <a:spcPts val="0"/>
              </a:spcBef>
              <a:spcAft>
                <a:spcPts val="1200"/>
              </a:spcAft>
              <a:buClrTx/>
              <a:buSzTx/>
              <a:buFontTx/>
              <a:buChar char="•"/>
              <a:tabLst/>
              <a:defRPr/>
            </a:pPr>
            <a:r>
              <a:rPr kumimoji="0" lang="en-US" sz="3200" b="0" i="0" u="none" strike="noStrike" kern="0" cap="none" spc="0" normalizeH="0" baseline="0" noProof="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Arriving late for an interview</a:t>
            </a:r>
          </a:p>
          <a:p>
            <a:pPr marL="342900" marR="0" lvl="0" indent="-342900" algn="l" defTabSz="914400" rtl="0" eaLnBrk="1" fontAlgn="base" latinLnBrk="0" hangingPunct="1">
              <a:lnSpc>
                <a:spcPct val="100000"/>
              </a:lnSpc>
              <a:spcBef>
                <a:spcPts val="0"/>
              </a:spcBef>
              <a:spcAft>
                <a:spcPts val="1200"/>
              </a:spcAft>
              <a:buClrTx/>
              <a:buSzTx/>
              <a:buFontTx/>
              <a:buChar char="•"/>
              <a:tabLst/>
              <a:defRPr/>
            </a:pPr>
            <a:r>
              <a:rPr kumimoji="0" lang="en-US" sz="3200" b="0" i="0" u="none" strike="noStrike" kern="0" cap="none" spc="0" normalizeH="0" baseline="0" noProof="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Tweeting something unprofessional</a:t>
            </a:r>
          </a:p>
          <a:p>
            <a:pPr marL="342900" marR="0" lvl="0" indent="-342900" algn="l" defTabSz="914400" rtl="0" eaLnBrk="1" fontAlgn="base" latinLnBrk="0" hangingPunct="1">
              <a:lnSpc>
                <a:spcPct val="100000"/>
              </a:lnSpc>
              <a:spcBef>
                <a:spcPts val="0"/>
              </a:spcBef>
              <a:spcAft>
                <a:spcPts val="1200"/>
              </a:spcAft>
              <a:buClrTx/>
              <a:buSzTx/>
              <a:buFontTx/>
              <a:buChar char="•"/>
              <a:tabLst/>
              <a:defRPr/>
            </a:pPr>
            <a:r>
              <a:rPr kumimoji="0" lang="en-US" sz="3200" b="0" i="0" u="none" strike="noStrike" kern="0" cap="none" spc="0" normalizeH="0" baseline="0" noProof="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Completing application forms incorrectly</a:t>
            </a:r>
          </a:p>
          <a:p>
            <a:pPr marL="342900" marR="0" lvl="0" indent="-342900" algn="l" defTabSz="914400" rtl="0" eaLnBrk="1" fontAlgn="base" latinLnBrk="0" hangingPunct="1">
              <a:lnSpc>
                <a:spcPct val="100000"/>
              </a:lnSpc>
              <a:spcBef>
                <a:spcPts val="0"/>
              </a:spcBef>
              <a:spcAft>
                <a:spcPts val="1200"/>
              </a:spcAft>
              <a:buClrTx/>
              <a:buSzTx/>
              <a:buFontTx/>
              <a:buChar char="•"/>
              <a:tabLst/>
              <a:defRPr/>
            </a:pPr>
            <a:r>
              <a:rPr kumimoji="0" lang="en-US" sz="3200" b="0" i="0" u="none" strike="noStrike" kern="0" cap="none" spc="0" normalizeH="0" baseline="0" noProof="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Not doing your own research</a:t>
            </a:r>
            <a:endPar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p:txBody>
      </p:sp>
    </p:spTree>
    <p:extLst>
      <p:ext uri="{BB962C8B-B14F-4D97-AF65-F5344CB8AC3E}">
        <p14:creationId xmlns:p14="http://schemas.microsoft.com/office/powerpoint/2010/main" val="42443434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9" name="Title 5">
            <a:extLst>
              <a:ext uri="{FF2B5EF4-FFF2-40B4-BE49-F238E27FC236}">
                <a16:creationId xmlns:a16="http://schemas.microsoft.com/office/drawing/2014/main" id="{8F4823CE-CFDA-ABC4-ABD9-7F1452FC237D}"/>
              </a:ext>
            </a:extLst>
          </p:cNvPr>
          <p:cNvSpPr txBox="1">
            <a:spLocks/>
          </p:cNvSpPr>
          <p:nvPr/>
        </p:nvSpPr>
        <p:spPr bwMode="auto">
          <a:xfrm>
            <a:off x="2449286" y="2204822"/>
            <a:ext cx="8229600" cy="1984375"/>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fontAlgn="base">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4800" b="1" i="0" u="none" strike="noStrike" kern="0" cap="none" spc="0" normalizeH="0" baseline="0" noProof="0">
                <a:ln>
                  <a:noFill/>
                </a:ln>
                <a:solidFill>
                  <a:srgbClr val="FFFFFF"/>
                </a:solidFill>
                <a:effectLst>
                  <a:outerShdw blurRad="38100" dist="38100" dir="2700000" algn="tl">
                    <a:srgbClr val="C0C0C0"/>
                  </a:outerShdw>
                </a:effectLst>
                <a:uLnTx/>
                <a:uFillTx/>
                <a:latin typeface="Tahoma"/>
                <a:ea typeface="+mj-ea"/>
                <a:cs typeface="+mj-cs"/>
              </a:rPr>
              <a:t>Planning Your Résumé </a:t>
            </a:r>
            <a:endParaRPr kumimoji="0" lang="en-US" sz="48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endParaRPr>
          </a:p>
        </p:txBody>
      </p:sp>
    </p:spTree>
    <p:extLst>
      <p:ext uri="{BB962C8B-B14F-4D97-AF65-F5344CB8AC3E}">
        <p14:creationId xmlns:p14="http://schemas.microsoft.com/office/powerpoint/2010/main" val="13276169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0" name="TextBox 9">
            <a:extLst>
              <a:ext uri="{FF2B5EF4-FFF2-40B4-BE49-F238E27FC236}">
                <a16:creationId xmlns:a16="http://schemas.microsoft.com/office/drawing/2014/main" id="{FF1B2A43-25B8-FAE0-44F8-526BC30AEA46}"/>
              </a:ext>
            </a:extLst>
          </p:cNvPr>
          <p:cNvSpPr txBox="1"/>
          <p:nvPr/>
        </p:nvSpPr>
        <p:spPr>
          <a:xfrm>
            <a:off x="1371600" y="2090172"/>
            <a:ext cx="9089251" cy="3170099"/>
          </a:xfrm>
          <a:prstGeom prst="rect">
            <a:avLst/>
          </a:prstGeom>
          <a:noFill/>
        </p:spPr>
        <p:txBody>
          <a:bodyPr wrap="square">
            <a:spAutoFit/>
          </a:bodyPr>
          <a:lstStyle/>
          <a:p>
            <a:pPr algn="ctr"/>
            <a:r>
              <a:rPr lang="en-US" sz="3200" b="1" dirty="0">
                <a:solidFill>
                  <a:srgbClr val="C00000"/>
                </a:solidFill>
                <a:effectLst>
                  <a:outerShdw blurRad="38100" dist="38100" dir="2700000" algn="tl">
                    <a:srgbClr val="000000">
                      <a:alpha val="43137"/>
                    </a:srgbClr>
                  </a:outerShdw>
                </a:effectLst>
              </a:rPr>
              <a:t>A résumé is </a:t>
            </a:r>
            <a:endParaRPr lang="ar-EG" sz="3200" b="1" dirty="0">
              <a:solidFill>
                <a:srgbClr val="C00000"/>
              </a:solidFill>
              <a:effectLst>
                <a:outerShdw blurRad="38100" dist="38100" dir="2700000" algn="tl">
                  <a:srgbClr val="000000">
                    <a:alpha val="43137"/>
                  </a:srgbClr>
                </a:outerShdw>
              </a:effectLst>
            </a:endParaRPr>
          </a:p>
          <a:p>
            <a:r>
              <a:rPr lang="en-GB" sz="2800" b="1" dirty="0">
                <a:solidFill>
                  <a:schemeClr val="accent5">
                    <a:lumMod val="50000"/>
                  </a:schemeClr>
                </a:solidFill>
                <a:effectLst>
                  <a:outerShdw blurRad="38100" dist="38100" dir="2700000" algn="tl">
                    <a:srgbClr val="000000">
                      <a:alpha val="43137"/>
                    </a:srgbClr>
                  </a:outerShdw>
                </a:effectLst>
              </a:rPr>
              <a:t>A </a:t>
            </a:r>
            <a:r>
              <a:rPr lang="en-US" sz="2800" b="1" dirty="0">
                <a:solidFill>
                  <a:schemeClr val="accent5">
                    <a:lumMod val="50000"/>
                  </a:schemeClr>
                </a:solidFill>
                <a:effectLst>
                  <a:outerShdw blurRad="38100" dist="38100" dir="2700000" algn="tl">
                    <a:srgbClr val="000000">
                      <a:alpha val="43137"/>
                    </a:srgbClr>
                  </a:outerShdw>
                </a:effectLst>
              </a:rPr>
              <a:t>Structured, written summary of a person’s education, employment background, and job qualifications. Before you begin writing a résumé, make sure you understand its true function—as an advertisement intended to stimulate an employer’s interest in meeting you and learning more about you. </a:t>
            </a:r>
            <a:endParaRPr lang="en-GB" sz="2800" b="1" dirty="0">
              <a:solidFill>
                <a:schemeClr val="accent5">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955327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702785"/>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175571" y="-75868"/>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pic>
        <p:nvPicPr>
          <p:cNvPr id="13" name="Picture 12" descr="Graphical user interface, text&#10;&#10;Description automatically generated">
            <a:extLst>
              <a:ext uri="{FF2B5EF4-FFF2-40B4-BE49-F238E27FC236}">
                <a16:creationId xmlns:a16="http://schemas.microsoft.com/office/drawing/2014/main" id="{2DC778A0-ACED-BF5F-0DE2-60CDC08E2FB7}"/>
              </a:ext>
            </a:extLst>
          </p:cNvPr>
          <p:cNvPicPr>
            <a:picLocks noChangeAspect="1"/>
          </p:cNvPicPr>
          <p:nvPr/>
        </p:nvPicPr>
        <p:blipFill rotWithShape="1">
          <a:blip r:embed="rId7">
            <a:extLst>
              <a:ext uri="{28A0092B-C50C-407E-A947-70E740481C1C}">
                <a14:useLocalDpi xmlns:a14="http://schemas.microsoft.com/office/drawing/2010/main" val="0"/>
              </a:ext>
            </a:extLst>
          </a:blip>
          <a:srcRect l="11683" t="26211" r="13447" b="5841"/>
          <a:stretch/>
        </p:blipFill>
        <p:spPr>
          <a:xfrm>
            <a:off x="1233713" y="839188"/>
            <a:ext cx="9938185" cy="5307086"/>
          </a:xfrm>
          <a:prstGeom prst="rect">
            <a:avLst/>
          </a:prstGeom>
        </p:spPr>
      </p:pic>
      <p:sp>
        <p:nvSpPr>
          <p:cNvPr id="15" name="TextBox 14">
            <a:extLst>
              <a:ext uri="{FF2B5EF4-FFF2-40B4-BE49-F238E27FC236}">
                <a16:creationId xmlns:a16="http://schemas.microsoft.com/office/drawing/2014/main" id="{897F3BB2-70E6-E798-58F1-46CD96B18953}"/>
              </a:ext>
            </a:extLst>
          </p:cNvPr>
          <p:cNvSpPr txBox="1"/>
          <p:nvPr/>
        </p:nvSpPr>
        <p:spPr>
          <a:xfrm>
            <a:off x="2781174" y="214646"/>
            <a:ext cx="8344604" cy="707886"/>
          </a:xfrm>
          <a:prstGeom prst="rect">
            <a:avLst/>
          </a:prstGeom>
          <a:noFill/>
        </p:spPr>
        <p:txBody>
          <a:bodyPr wrap="square">
            <a:spAutoFit/>
          </a:bodyPr>
          <a:lstStyle/>
          <a:p>
            <a:r>
              <a:rPr kumimoji="0" lang="en-US" sz="4000" b="1" i="0" u="none" strike="noStrike" kern="0" cap="none" spc="0" normalizeH="0" baseline="0" noProof="0" dirty="0">
                <a:ln>
                  <a:noFill/>
                </a:ln>
                <a:solidFill>
                  <a:srgbClr val="FFFFFF"/>
                </a:solidFill>
                <a:effectLst>
                  <a:outerShdw blurRad="38100" dist="38100" dir="2700000" algn="tl">
                    <a:srgbClr val="808080"/>
                  </a:outerShdw>
                </a:effectLst>
                <a:uLnTx/>
                <a:uFillTx/>
                <a:latin typeface="Tahoma"/>
                <a:ea typeface="+mj-ea"/>
                <a:cs typeface="+mj-cs"/>
              </a:rPr>
              <a:t>Three-Step R</a:t>
            </a:r>
            <a:r>
              <a:rPr kumimoji="0" lang="en-US" sz="4000" b="1" i="0" u="none" strike="noStrike" kern="0" cap="none" spc="0" normalizeH="0" baseline="0" noProof="0" dirty="0">
                <a:ln>
                  <a:noFill/>
                </a:ln>
                <a:solidFill>
                  <a:srgbClr val="FFFFFF"/>
                </a:solidFill>
                <a:effectLst>
                  <a:outerShdw blurRad="38100" dist="38100" dir="2700000" algn="tl">
                    <a:srgbClr val="808080"/>
                  </a:outerShdw>
                </a:effectLst>
                <a:uLnTx/>
                <a:uFillTx/>
                <a:latin typeface="Tahoma"/>
                <a:ea typeface="+mj-ea"/>
                <a:cs typeface="Tahoma" pitchFamily="34" charset="0"/>
              </a:rPr>
              <a:t>é</a:t>
            </a:r>
            <a:r>
              <a:rPr kumimoji="0" lang="en-US" sz="4000" b="1" i="0" u="none" strike="noStrike" kern="0" cap="none" spc="0" normalizeH="0" baseline="0" noProof="0" dirty="0">
                <a:ln>
                  <a:noFill/>
                </a:ln>
                <a:solidFill>
                  <a:srgbClr val="FFFFFF"/>
                </a:solidFill>
                <a:effectLst>
                  <a:outerShdw blurRad="38100" dist="38100" dir="2700000" algn="tl">
                    <a:srgbClr val="808080"/>
                  </a:outerShdw>
                </a:effectLst>
                <a:uLnTx/>
                <a:uFillTx/>
                <a:latin typeface="Tahoma"/>
                <a:ea typeface="+mj-ea"/>
                <a:cs typeface="+mj-cs"/>
              </a:rPr>
              <a:t>sum</a:t>
            </a:r>
            <a:r>
              <a:rPr kumimoji="0" lang="en-US" sz="4000" b="1" i="0" u="none" strike="noStrike" kern="0" cap="none" spc="0" normalizeH="0" baseline="0" noProof="0" dirty="0">
                <a:ln>
                  <a:noFill/>
                </a:ln>
                <a:solidFill>
                  <a:srgbClr val="FFFFFF"/>
                </a:solidFill>
                <a:effectLst>
                  <a:outerShdw blurRad="38100" dist="38100" dir="2700000" algn="tl">
                    <a:srgbClr val="808080"/>
                  </a:outerShdw>
                </a:effectLst>
                <a:uLnTx/>
                <a:uFillTx/>
                <a:latin typeface="Tahoma"/>
                <a:ea typeface="+mj-ea"/>
                <a:cs typeface="Tahoma" pitchFamily="34" charset="0"/>
              </a:rPr>
              <a:t>é</a:t>
            </a:r>
            <a:r>
              <a:rPr kumimoji="0" lang="en-US" sz="4000" b="1" i="0" u="none" strike="noStrike" kern="0" cap="none" spc="0" normalizeH="0" baseline="0" noProof="0" dirty="0">
                <a:ln>
                  <a:noFill/>
                </a:ln>
                <a:solidFill>
                  <a:srgbClr val="FFFFFF"/>
                </a:solidFill>
                <a:effectLst>
                  <a:outerShdw blurRad="38100" dist="38100" dir="2700000" algn="tl">
                    <a:srgbClr val="808080"/>
                  </a:outerShdw>
                </a:effectLst>
                <a:uLnTx/>
                <a:uFillTx/>
                <a:latin typeface="Tahoma"/>
                <a:ea typeface="+mj-ea"/>
                <a:cs typeface="+mj-cs"/>
              </a:rPr>
              <a:t> Process</a:t>
            </a:r>
            <a:endParaRPr lang="en-GB" sz="1600" dirty="0"/>
          </a:p>
        </p:txBody>
      </p:sp>
    </p:spTree>
    <p:extLst>
      <p:ext uri="{BB962C8B-B14F-4D97-AF65-F5344CB8AC3E}">
        <p14:creationId xmlns:p14="http://schemas.microsoft.com/office/powerpoint/2010/main" val="8016909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614" y="5869310"/>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5" name="TextBox 14">
            <a:extLst>
              <a:ext uri="{FF2B5EF4-FFF2-40B4-BE49-F238E27FC236}">
                <a16:creationId xmlns:a16="http://schemas.microsoft.com/office/drawing/2014/main" id="{F75DAFB9-B508-A8BD-E9CD-6ECFBA1DF83D}"/>
              </a:ext>
            </a:extLst>
          </p:cNvPr>
          <p:cNvSpPr txBox="1"/>
          <p:nvPr/>
        </p:nvSpPr>
        <p:spPr>
          <a:xfrm>
            <a:off x="2853565" y="222687"/>
            <a:ext cx="8096642" cy="923330"/>
          </a:xfrm>
          <a:prstGeom prst="rect">
            <a:avLst/>
          </a:prstGeom>
          <a:noFill/>
        </p:spPr>
        <p:txBody>
          <a:bodyPr wrap="square">
            <a:spAutoFit/>
          </a:bodyPr>
          <a:lstStyle/>
          <a:p>
            <a:r>
              <a:rPr kumimoji="0" lang="en-US" sz="5400" b="1" i="0" u="none" strike="noStrike" kern="0" cap="none" spc="0" normalizeH="0" baseline="0" noProof="0" dirty="0">
                <a:ln>
                  <a:noFill/>
                </a:ln>
                <a:solidFill>
                  <a:srgbClr val="FFFFFF"/>
                </a:solidFill>
                <a:effectLst>
                  <a:outerShdw blurRad="38100" dist="38100" dir="2700000" algn="tl">
                    <a:srgbClr val="000000"/>
                  </a:outerShdw>
                </a:effectLst>
                <a:uLnTx/>
                <a:uFillTx/>
                <a:latin typeface="Tahoma"/>
                <a:ea typeface="+mj-ea"/>
                <a:cs typeface="+mj-cs"/>
              </a:rPr>
              <a:t>Purpose and Audience</a:t>
            </a:r>
            <a:endParaRPr lang="en-GB" dirty="0"/>
          </a:p>
        </p:txBody>
      </p:sp>
      <p:pic>
        <p:nvPicPr>
          <p:cNvPr id="16" name="Picture 15" descr="shutterstock_60416647.jpg">
            <a:extLst>
              <a:ext uri="{FF2B5EF4-FFF2-40B4-BE49-F238E27FC236}">
                <a16:creationId xmlns:a16="http://schemas.microsoft.com/office/drawing/2014/main" id="{5FB567DB-66EF-8770-6BAC-2C32B07C699A}"/>
              </a:ext>
            </a:extLst>
          </p:cNvPr>
          <p:cNvPicPr>
            <a:picLocks noChangeAspect="1"/>
          </p:cNvPicPr>
          <p:nvPr/>
        </p:nvPicPr>
        <p:blipFill>
          <a:blip r:embed="rId7" cstate="print"/>
          <a:srcRect/>
          <a:stretch>
            <a:fillRect/>
          </a:stretch>
        </p:blipFill>
        <p:spPr>
          <a:xfrm>
            <a:off x="240979" y="1639676"/>
            <a:ext cx="6283359" cy="4114801"/>
          </a:xfrm>
          <a:prstGeom prst="rect">
            <a:avLst/>
          </a:prstGeom>
        </p:spPr>
      </p:pic>
      <p:sp>
        <p:nvSpPr>
          <p:cNvPr id="18" name="Rectangle 17">
            <a:extLst>
              <a:ext uri="{FF2B5EF4-FFF2-40B4-BE49-F238E27FC236}">
                <a16:creationId xmlns:a16="http://schemas.microsoft.com/office/drawing/2014/main" id="{CDA659DF-F8B9-BA51-1497-CF51D7AB7920}"/>
              </a:ext>
            </a:extLst>
          </p:cNvPr>
          <p:cNvSpPr/>
          <p:nvPr/>
        </p:nvSpPr>
        <p:spPr bwMode="auto">
          <a:xfrm>
            <a:off x="5425970" y="1317783"/>
            <a:ext cx="4267200" cy="1066800"/>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fontAlgn="base">
              <a:spcBef>
                <a:spcPct val="0"/>
              </a:spcBef>
              <a:spcAft>
                <a:spcPct val="0"/>
              </a:spcAft>
              <a:buFont typeface="Arial" pitchFamily="34" charset="0"/>
              <a:buChar char="•"/>
            </a:pPr>
            <a:r>
              <a:rPr lang="en-US" sz="4800" b="1" dirty="0">
                <a:solidFill>
                  <a:srgbClr val="000000"/>
                </a:solidFill>
                <a:effectLst>
                  <a:outerShdw blurRad="50800" dist="127000" dir="8100000" algn="tr" rotWithShape="0">
                    <a:srgbClr val="777777">
                      <a:alpha val="40000"/>
                    </a:srgbClr>
                  </a:outerShdw>
                </a:effectLst>
                <a:latin typeface="Arial Black" pitchFamily="34" charset="0"/>
              </a:rPr>
              <a:t>Employers</a:t>
            </a:r>
          </a:p>
        </p:txBody>
      </p:sp>
      <p:sp>
        <p:nvSpPr>
          <p:cNvPr id="19" name="Rectangle 18">
            <a:extLst>
              <a:ext uri="{FF2B5EF4-FFF2-40B4-BE49-F238E27FC236}">
                <a16:creationId xmlns:a16="http://schemas.microsoft.com/office/drawing/2014/main" id="{912556A6-2C95-6006-7F0F-46FE8F810CF5}"/>
              </a:ext>
            </a:extLst>
          </p:cNvPr>
          <p:cNvSpPr/>
          <p:nvPr/>
        </p:nvSpPr>
        <p:spPr bwMode="auto">
          <a:xfrm>
            <a:off x="5475103" y="2492789"/>
            <a:ext cx="4267200" cy="1066800"/>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fontAlgn="base">
              <a:spcBef>
                <a:spcPct val="0"/>
              </a:spcBef>
              <a:spcAft>
                <a:spcPct val="0"/>
              </a:spcAft>
              <a:buFont typeface="Arial" pitchFamily="34" charset="0"/>
              <a:buChar char="•"/>
            </a:pPr>
            <a:r>
              <a:rPr lang="en-US" sz="4800" b="1" dirty="0">
                <a:solidFill>
                  <a:srgbClr val="000000"/>
                </a:solidFill>
                <a:effectLst>
                  <a:outerShdw blurRad="50800" dist="127000" dir="8100000" algn="tr" rotWithShape="0">
                    <a:srgbClr val="777777">
                      <a:alpha val="40000"/>
                    </a:srgbClr>
                  </a:outerShdw>
                </a:effectLst>
                <a:latin typeface="Arial Black" pitchFamily="34" charset="0"/>
              </a:rPr>
              <a:t>Interviews</a:t>
            </a:r>
          </a:p>
        </p:txBody>
      </p:sp>
    </p:spTree>
    <p:extLst>
      <p:ext uri="{BB962C8B-B14F-4D97-AF65-F5344CB8AC3E}">
        <p14:creationId xmlns:p14="http://schemas.microsoft.com/office/powerpoint/2010/main" val="38587942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614" y="5869310"/>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5" name="TextBox 14">
            <a:extLst>
              <a:ext uri="{FF2B5EF4-FFF2-40B4-BE49-F238E27FC236}">
                <a16:creationId xmlns:a16="http://schemas.microsoft.com/office/drawing/2014/main" id="{F75DAFB9-B508-A8BD-E9CD-6ECFBA1DF83D}"/>
              </a:ext>
            </a:extLst>
          </p:cNvPr>
          <p:cNvSpPr txBox="1"/>
          <p:nvPr/>
        </p:nvSpPr>
        <p:spPr>
          <a:xfrm>
            <a:off x="2853565" y="222687"/>
            <a:ext cx="8096642"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0" cap="none" spc="0" normalizeH="0" baseline="0" noProof="0" dirty="0">
                <a:ln>
                  <a:noFill/>
                </a:ln>
                <a:solidFill>
                  <a:srgbClr val="FFFFFF"/>
                </a:solidFill>
                <a:effectLst>
                  <a:outerShdw blurRad="38100" dist="38100" dir="2700000" algn="tl">
                    <a:srgbClr val="000000"/>
                  </a:outerShdw>
                </a:effectLst>
                <a:uLnTx/>
                <a:uFillTx/>
                <a:latin typeface="Tahoma"/>
                <a:ea typeface="+mj-ea"/>
                <a:cs typeface="+mj-cs"/>
              </a:rPr>
              <a:t>Gather Information</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grpSp>
        <p:nvGrpSpPr>
          <p:cNvPr id="7" name="Group 6">
            <a:extLst>
              <a:ext uri="{FF2B5EF4-FFF2-40B4-BE49-F238E27FC236}">
                <a16:creationId xmlns:a16="http://schemas.microsoft.com/office/drawing/2014/main" id="{9A122C47-730C-B0A3-450B-757B74CA5041}"/>
              </a:ext>
            </a:extLst>
          </p:cNvPr>
          <p:cNvGrpSpPr/>
          <p:nvPr/>
        </p:nvGrpSpPr>
        <p:grpSpPr>
          <a:xfrm>
            <a:off x="1805940" y="1657842"/>
            <a:ext cx="8229600" cy="4191000"/>
            <a:chOff x="457200" y="1981200"/>
            <a:chExt cx="8229600" cy="4191000"/>
          </a:xfrm>
        </p:grpSpPr>
        <p:grpSp>
          <p:nvGrpSpPr>
            <p:cNvPr id="9" name="Group 9">
              <a:extLst>
                <a:ext uri="{FF2B5EF4-FFF2-40B4-BE49-F238E27FC236}">
                  <a16:creationId xmlns:a16="http://schemas.microsoft.com/office/drawing/2014/main" id="{EDA551F0-A0C6-D109-9DEA-627922D3BEE9}"/>
                </a:ext>
              </a:extLst>
            </p:cNvPr>
            <p:cNvGrpSpPr/>
            <p:nvPr/>
          </p:nvGrpSpPr>
          <p:grpSpPr>
            <a:xfrm>
              <a:off x="4191000" y="2188369"/>
              <a:ext cx="4121150" cy="3776663"/>
              <a:chOff x="4191000" y="2090737"/>
              <a:chExt cx="4121150" cy="3776663"/>
            </a:xfrm>
          </p:grpSpPr>
          <p:sp>
            <p:nvSpPr>
              <p:cNvPr id="12" name="Rectangle 74" descr="Recycled paper">
                <a:extLst>
                  <a:ext uri="{FF2B5EF4-FFF2-40B4-BE49-F238E27FC236}">
                    <a16:creationId xmlns:a16="http://schemas.microsoft.com/office/drawing/2014/main" id="{02FF268E-29AD-9024-5193-097F6F5BCFE1}"/>
                  </a:ext>
                </a:extLst>
              </p:cNvPr>
              <p:cNvSpPr>
                <a:spLocks noChangeArrowheads="1"/>
              </p:cNvSpPr>
              <p:nvPr/>
            </p:nvSpPr>
            <p:spPr bwMode="auto">
              <a:xfrm>
                <a:off x="4191000" y="4757738"/>
                <a:ext cx="4121150" cy="1109662"/>
              </a:xfrm>
              <a:prstGeom prst="rect">
                <a:avLst/>
              </a:prstGeom>
              <a:solidFill>
                <a:schemeClr val="bg1"/>
              </a:solidFill>
              <a:ln w="9525">
                <a:solidFill>
                  <a:schemeClr val="bg1">
                    <a:lumMod val="85000"/>
                  </a:schemeClr>
                </a:solidFill>
                <a:miter lim="800000"/>
                <a:headEnd/>
                <a:tailEnd/>
              </a:ln>
              <a:effectLst>
                <a:outerShdw blurRad="50800" dist="38100" dir="8100000" algn="tr" rotWithShape="0">
                  <a:prstClr val="black">
                    <a:alpha val="40000"/>
                  </a:prstClr>
                </a:outerShdw>
              </a:effectLst>
            </p:spPr>
            <p:txBody>
              <a:bodyPr wrap="none" anchor="ctr"/>
              <a:lstStyle/>
              <a:p>
                <a:pPr eaLnBrk="0" hangingPunct="0"/>
                <a:r>
                  <a:rPr lang="en-US" sz="4000" b="1" dirty="0">
                    <a:effectLst>
                      <a:outerShdw blurRad="38100" dist="38100" dir="2700000" algn="tl">
                        <a:srgbClr val="C0C0C0"/>
                      </a:outerShdw>
                    </a:effectLst>
                    <a:latin typeface="Arial" charset="0"/>
                  </a:rPr>
                  <a:t>Personal</a:t>
                </a:r>
              </a:p>
            </p:txBody>
          </p:sp>
          <p:sp>
            <p:nvSpPr>
              <p:cNvPr id="13" name="Rectangle 75" descr="Recycled paper">
                <a:extLst>
                  <a:ext uri="{FF2B5EF4-FFF2-40B4-BE49-F238E27FC236}">
                    <a16:creationId xmlns:a16="http://schemas.microsoft.com/office/drawing/2014/main" id="{D9D0EBDF-B4DF-436A-41E3-A0DE87296908}"/>
                  </a:ext>
                </a:extLst>
              </p:cNvPr>
              <p:cNvSpPr>
                <a:spLocks noChangeArrowheads="1"/>
              </p:cNvSpPr>
              <p:nvPr/>
            </p:nvSpPr>
            <p:spPr bwMode="auto">
              <a:xfrm>
                <a:off x="4191000" y="3423444"/>
                <a:ext cx="4121150" cy="1111250"/>
              </a:xfrm>
              <a:prstGeom prst="rect">
                <a:avLst/>
              </a:prstGeom>
              <a:solidFill>
                <a:schemeClr val="bg1"/>
              </a:solidFill>
              <a:ln w="9525">
                <a:solidFill>
                  <a:schemeClr val="bg1">
                    <a:lumMod val="85000"/>
                  </a:schemeClr>
                </a:solidFill>
                <a:miter lim="800000"/>
                <a:headEnd/>
                <a:tailEnd/>
              </a:ln>
              <a:effectLst>
                <a:outerShdw blurRad="50800" dist="38100" dir="8100000" algn="tr" rotWithShape="0">
                  <a:prstClr val="black">
                    <a:alpha val="40000"/>
                  </a:prstClr>
                </a:outerShdw>
              </a:effectLst>
            </p:spPr>
            <p:txBody>
              <a:bodyPr wrap="none" anchor="ctr"/>
              <a:lstStyle/>
              <a:p>
                <a:pPr eaLnBrk="0" hangingPunct="0"/>
                <a:r>
                  <a:rPr lang="en-US" sz="4000" b="1" dirty="0">
                    <a:effectLst>
                      <a:outerShdw blurRad="38100" dist="38100" dir="2700000" algn="tl">
                        <a:srgbClr val="C0C0C0"/>
                      </a:outerShdw>
                    </a:effectLst>
                    <a:latin typeface="Arial" charset="0"/>
                  </a:rPr>
                  <a:t>Education</a:t>
                </a:r>
              </a:p>
            </p:txBody>
          </p:sp>
          <p:sp>
            <p:nvSpPr>
              <p:cNvPr id="14" name="Rectangle 76" descr="Recycled paper">
                <a:extLst>
                  <a:ext uri="{FF2B5EF4-FFF2-40B4-BE49-F238E27FC236}">
                    <a16:creationId xmlns:a16="http://schemas.microsoft.com/office/drawing/2014/main" id="{0813A926-543C-747A-7E76-46BE45D8146A}"/>
                  </a:ext>
                </a:extLst>
              </p:cNvPr>
              <p:cNvSpPr>
                <a:spLocks noChangeArrowheads="1"/>
              </p:cNvSpPr>
              <p:nvPr/>
            </p:nvSpPr>
            <p:spPr bwMode="auto">
              <a:xfrm>
                <a:off x="4191000" y="2090737"/>
                <a:ext cx="4121150" cy="1109663"/>
              </a:xfrm>
              <a:prstGeom prst="rect">
                <a:avLst/>
              </a:prstGeom>
              <a:solidFill>
                <a:schemeClr val="bg1"/>
              </a:solidFill>
              <a:ln w="9525">
                <a:solidFill>
                  <a:schemeClr val="bg1">
                    <a:lumMod val="85000"/>
                  </a:schemeClr>
                </a:solidFill>
                <a:miter lim="800000"/>
                <a:headEnd/>
                <a:tailEnd/>
              </a:ln>
              <a:effectLst>
                <a:outerShdw blurRad="50800" dist="38100" dir="8100000" algn="tr" rotWithShape="0">
                  <a:prstClr val="black">
                    <a:alpha val="40000"/>
                  </a:prstClr>
                </a:outerShdw>
              </a:effectLst>
            </p:spPr>
            <p:txBody>
              <a:bodyPr wrap="none" anchor="ctr"/>
              <a:lstStyle/>
              <a:p>
                <a:pPr eaLnBrk="0" hangingPunct="0"/>
                <a:r>
                  <a:rPr lang="en-US" sz="4000" b="1" dirty="0">
                    <a:effectLst>
                      <a:outerShdw blurRad="38100" dist="38100" dir="2700000" algn="tl">
                        <a:srgbClr val="C0C0C0"/>
                      </a:outerShdw>
                    </a:effectLst>
                    <a:latin typeface="Arial" charset="0"/>
                  </a:rPr>
                  <a:t>Employment</a:t>
                </a:r>
              </a:p>
            </p:txBody>
          </p:sp>
        </p:grpSp>
        <p:pic>
          <p:nvPicPr>
            <p:cNvPr id="10" name="Picture 9" descr="shutterstock_42280399.jpg">
              <a:extLst>
                <a:ext uri="{FF2B5EF4-FFF2-40B4-BE49-F238E27FC236}">
                  <a16:creationId xmlns:a16="http://schemas.microsoft.com/office/drawing/2014/main" id="{AF99055D-D569-6E1C-E7CB-DDCAE271131B}"/>
                </a:ext>
              </a:extLst>
            </p:cNvPr>
            <p:cNvPicPr>
              <a:picLocks noChangeAspect="1"/>
            </p:cNvPicPr>
            <p:nvPr/>
          </p:nvPicPr>
          <p:blipFill>
            <a:blip r:embed="rId7" cstate="print"/>
            <a:srcRect/>
            <a:stretch>
              <a:fillRect/>
            </a:stretch>
          </p:blipFill>
          <p:spPr>
            <a:xfrm>
              <a:off x="457200" y="2029691"/>
              <a:ext cx="3505200" cy="4142509"/>
            </a:xfrm>
            <a:prstGeom prst="rect">
              <a:avLst/>
            </a:prstGeom>
          </p:spPr>
        </p:pic>
        <p:sp>
          <p:nvSpPr>
            <p:cNvPr id="11" name="Rectangle 2" descr="Recycled paper">
              <a:extLst>
                <a:ext uri="{FF2B5EF4-FFF2-40B4-BE49-F238E27FC236}">
                  <a16:creationId xmlns:a16="http://schemas.microsoft.com/office/drawing/2014/main" id="{B1169A61-CC7C-3449-73BB-B5F198593AF9}"/>
                </a:ext>
              </a:extLst>
            </p:cNvPr>
            <p:cNvSpPr>
              <a:spLocks noChangeArrowheads="1"/>
            </p:cNvSpPr>
            <p:nvPr/>
          </p:nvSpPr>
          <p:spPr bwMode="auto">
            <a:xfrm>
              <a:off x="457200" y="1981200"/>
              <a:ext cx="8229600" cy="4191000"/>
            </a:xfrm>
            <a:prstGeom prst="rect">
              <a:avLst/>
            </a:prstGeom>
            <a:noFill/>
            <a:ln w="9525">
              <a:solidFill>
                <a:schemeClr val="bg1">
                  <a:lumMod val="85000"/>
                </a:schemeClr>
              </a:solidFill>
              <a:miter lim="800000"/>
              <a:headEnd/>
              <a:tailEnd/>
            </a:ln>
            <a:effectLst/>
          </p:spPr>
          <p:txBody>
            <a:bodyPr wrap="none" anchor="ctr"/>
            <a:lstStyle/>
            <a:p>
              <a:endParaRPr lang="en-US" dirty="0"/>
            </a:p>
          </p:txBody>
        </p:sp>
      </p:grpSp>
    </p:spTree>
    <p:extLst>
      <p:ext uri="{BB962C8B-B14F-4D97-AF65-F5344CB8AC3E}">
        <p14:creationId xmlns:p14="http://schemas.microsoft.com/office/powerpoint/2010/main" val="35931668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614" y="5869310"/>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5" name="TextBox 14">
            <a:extLst>
              <a:ext uri="{FF2B5EF4-FFF2-40B4-BE49-F238E27FC236}">
                <a16:creationId xmlns:a16="http://schemas.microsoft.com/office/drawing/2014/main" id="{F75DAFB9-B508-A8BD-E9CD-6ECFBA1DF83D}"/>
              </a:ext>
            </a:extLst>
          </p:cNvPr>
          <p:cNvSpPr txBox="1"/>
          <p:nvPr/>
        </p:nvSpPr>
        <p:spPr>
          <a:xfrm>
            <a:off x="2853565" y="222687"/>
            <a:ext cx="8096642"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Choose the Medium</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grpSp>
        <p:nvGrpSpPr>
          <p:cNvPr id="16" name="Group 15">
            <a:extLst>
              <a:ext uri="{FF2B5EF4-FFF2-40B4-BE49-F238E27FC236}">
                <a16:creationId xmlns:a16="http://schemas.microsoft.com/office/drawing/2014/main" id="{4409A472-48C6-69A5-14FD-266D4863A4E9}"/>
              </a:ext>
            </a:extLst>
          </p:cNvPr>
          <p:cNvGrpSpPr/>
          <p:nvPr/>
        </p:nvGrpSpPr>
        <p:grpSpPr>
          <a:xfrm>
            <a:off x="2720607" y="1678310"/>
            <a:ext cx="8229600" cy="4191000"/>
            <a:chOff x="457200" y="1981200"/>
            <a:chExt cx="8229600" cy="4191000"/>
          </a:xfrm>
        </p:grpSpPr>
        <p:grpSp>
          <p:nvGrpSpPr>
            <p:cNvPr id="17" name="Group 9">
              <a:extLst>
                <a:ext uri="{FF2B5EF4-FFF2-40B4-BE49-F238E27FC236}">
                  <a16:creationId xmlns:a16="http://schemas.microsoft.com/office/drawing/2014/main" id="{56EC5033-AF27-2B67-6B24-E0373930EDD2}"/>
                </a:ext>
              </a:extLst>
            </p:cNvPr>
            <p:cNvGrpSpPr/>
            <p:nvPr/>
          </p:nvGrpSpPr>
          <p:grpSpPr>
            <a:xfrm>
              <a:off x="457200" y="1981200"/>
              <a:ext cx="8229600" cy="4191000"/>
              <a:chOff x="457200" y="1981200"/>
              <a:chExt cx="8229600" cy="4191000"/>
            </a:xfrm>
          </p:grpSpPr>
          <p:pic>
            <p:nvPicPr>
              <p:cNvPr id="21" name="Picture 20" descr="shutterstock_28679692.jpg">
                <a:extLst>
                  <a:ext uri="{FF2B5EF4-FFF2-40B4-BE49-F238E27FC236}">
                    <a16:creationId xmlns:a16="http://schemas.microsoft.com/office/drawing/2014/main" id="{D4BDA0DA-5B32-F8A9-AC26-5122F54B36B5}"/>
                  </a:ext>
                </a:extLst>
              </p:cNvPr>
              <p:cNvPicPr>
                <a:picLocks noChangeAspect="1"/>
              </p:cNvPicPr>
              <p:nvPr/>
            </p:nvPicPr>
            <p:blipFill>
              <a:blip r:embed="rId7" cstate="print"/>
              <a:srcRect/>
              <a:stretch>
                <a:fillRect/>
              </a:stretch>
            </p:blipFill>
            <p:spPr>
              <a:xfrm>
                <a:off x="457200" y="1981200"/>
                <a:ext cx="8229600" cy="4191000"/>
              </a:xfrm>
              <a:prstGeom prst="rect">
                <a:avLst/>
              </a:prstGeom>
            </p:spPr>
          </p:pic>
          <p:pic>
            <p:nvPicPr>
              <p:cNvPr id="22" name="Picture 21" descr="shutterstock_28679692.jpg">
                <a:extLst>
                  <a:ext uri="{FF2B5EF4-FFF2-40B4-BE49-F238E27FC236}">
                    <a16:creationId xmlns:a16="http://schemas.microsoft.com/office/drawing/2014/main" id="{85AD11B5-A917-771A-232A-023CC80B9BA3}"/>
                  </a:ext>
                </a:extLst>
              </p:cNvPr>
              <p:cNvPicPr>
                <a:picLocks noChangeAspect="1"/>
              </p:cNvPicPr>
              <p:nvPr/>
            </p:nvPicPr>
            <p:blipFill>
              <a:blip r:embed="rId8" cstate="print"/>
              <a:srcRect/>
              <a:stretch>
                <a:fillRect/>
              </a:stretch>
            </p:blipFill>
            <p:spPr>
              <a:xfrm>
                <a:off x="457200" y="2057400"/>
                <a:ext cx="4191000" cy="4114800"/>
              </a:xfrm>
              <a:prstGeom prst="rect">
                <a:avLst/>
              </a:prstGeom>
            </p:spPr>
          </p:pic>
        </p:grpSp>
        <p:grpSp>
          <p:nvGrpSpPr>
            <p:cNvPr id="18" name="Group 17">
              <a:extLst>
                <a:ext uri="{FF2B5EF4-FFF2-40B4-BE49-F238E27FC236}">
                  <a16:creationId xmlns:a16="http://schemas.microsoft.com/office/drawing/2014/main" id="{2A707582-D7DF-1628-F872-E23B0A693716}"/>
                </a:ext>
              </a:extLst>
            </p:cNvPr>
            <p:cNvGrpSpPr/>
            <p:nvPr/>
          </p:nvGrpSpPr>
          <p:grpSpPr>
            <a:xfrm>
              <a:off x="4267200" y="2362200"/>
              <a:ext cx="4419600" cy="3581400"/>
              <a:chOff x="4267200" y="2362200"/>
              <a:chExt cx="4419600" cy="3581400"/>
            </a:xfrm>
          </p:grpSpPr>
          <p:sp>
            <p:nvSpPr>
              <p:cNvPr id="19" name="Rounded Rectangle 4">
                <a:extLst>
                  <a:ext uri="{FF2B5EF4-FFF2-40B4-BE49-F238E27FC236}">
                    <a16:creationId xmlns:a16="http://schemas.microsoft.com/office/drawing/2014/main" id="{CBBB2E44-28BF-2D15-48B6-390B1DA33974}"/>
                  </a:ext>
                </a:extLst>
              </p:cNvPr>
              <p:cNvSpPr/>
              <p:nvPr/>
            </p:nvSpPr>
            <p:spPr bwMode="auto">
              <a:xfrm>
                <a:off x="4267200" y="2362200"/>
                <a:ext cx="4419600" cy="1572322"/>
              </a:xfrm>
              <a:prstGeom prst="roundRect">
                <a:avLst/>
              </a:prstGeom>
              <a:noFill/>
              <a:ln w="9525" cap="flat" cmpd="sng" algn="ctr">
                <a:noFill/>
                <a:prstDash val="solid"/>
                <a:round/>
                <a:headEnd type="none" w="med" len="med"/>
                <a:tailEnd type="none" w="med" len="med"/>
              </a:ln>
              <a:effectLst/>
            </p:spPr>
            <p:txBody>
              <a:bodyPr vert="horz" wrap="none" lIns="91440" tIns="45720" rIns="91440" bIns="45720" numCol="1" rtlCol="0" anchor="ctr" anchorCtr="0" compatLnSpc="1"/>
              <a:lstStyle/>
              <a:p>
                <a:pPr algn="ctr" fontAlgn="base">
                  <a:spcBef>
                    <a:spcPct val="0"/>
                  </a:spcBef>
                  <a:spcAft>
                    <a:spcPct val="0"/>
                  </a:spcAft>
                </a:pPr>
                <a:r>
                  <a:rPr lang="en-US" sz="5400" b="1" dirty="0">
                    <a:solidFill>
                      <a:srgbClr val="000000"/>
                    </a:solidFill>
                    <a:effectLst>
                      <a:outerShdw blurRad="50800" dist="127000" dir="8100000" algn="tr" rotWithShape="0">
                        <a:srgbClr val="808080">
                          <a:alpha val="40000"/>
                        </a:srgbClr>
                      </a:outerShdw>
                    </a:effectLst>
                    <a:latin typeface="Tahoma"/>
                  </a:rPr>
                  <a:t>Multiple </a:t>
                </a:r>
              </a:p>
              <a:p>
                <a:pPr algn="ctr" fontAlgn="base">
                  <a:spcBef>
                    <a:spcPct val="0"/>
                  </a:spcBef>
                  <a:spcAft>
                    <a:spcPct val="0"/>
                  </a:spcAft>
                </a:pPr>
                <a:r>
                  <a:rPr lang="en-US" sz="5400" b="1" dirty="0">
                    <a:solidFill>
                      <a:srgbClr val="000000"/>
                    </a:solidFill>
                    <a:effectLst>
                      <a:outerShdw blurRad="50800" dist="127000" dir="8100000" algn="tr" rotWithShape="0">
                        <a:srgbClr val="808080">
                          <a:alpha val="40000"/>
                        </a:srgbClr>
                      </a:outerShdw>
                    </a:effectLst>
                    <a:latin typeface="Tahoma"/>
                  </a:rPr>
                  <a:t>Media</a:t>
                </a:r>
              </a:p>
            </p:txBody>
          </p:sp>
          <p:sp>
            <p:nvSpPr>
              <p:cNvPr id="20" name="Rounded Rectangle 5">
                <a:extLst>
                  <a:ext uri="{FF2B5EF4-FFF2-40B4-BE49-F238E27FC236}">
                    <a16:creationId xmlns:a16="http://schemas.microsoft.com/office/drawing/2014/main" id="{F746B207-297F-8953-46B5-DE65FD0B5A9F}"/>
                  </a:ext>
                </a:extLst>
              </p:cNvPr>
              <p:cNvSpPr/>
              <p:nvPr/>
            </p:nvSpPr>
            <p:spPr bwMode="auto">
              <a:xfrm>
                <a:off x="4267200" y="4371278"/>
                <a:ext cx="4419600" cy="1572322"/>
              </a:xfrm>
              <a:prstGeom prst="roundRect">
                <a:avLst/>
              </a:prstGeom>
              <a:noFill/>
              <a:ln w="9525" cap="flat" cmpd="sng" algn="ctr">
                <a:noFill/>
                <a:prstDash val="solid"/>
                <a:round/>
                <a:headEnd type="none" w="med" len="med"/>
                <a:tailEnd type="none" w="med" len="med"/>
              </a:ln>
              <a:effectLst/>
            </p:spPr>
            <p:txBody>
              <a:bodyPr vert="horz" wrap="none" lIns="91440" tIns="45720" rIns="91440" bIns="45720" numCol="1" rtlCol="0" anchor="ctr" anchorCtr="0" compatLnSpc="1"/>
              <a:lstStyle/>
              <a:p>
                <a:pPr algn="ctr" fontAlgn="base">
                  <a:spcBef>
                    <a:spcPct val="0"/>
                  </a:spcBef>
                  <a:spcAft>
                    <a:spcPct val="0"/>
                  </a:spcAft>
                </a:pPr>
                <a:r>
                  <a:rPr lang="en-US" sz="5400" b="1" dirty="0">
                    <a:solidFill>
                      <a:srgbClr val="000000"/>
                    </a:solidFill>
                    <a:effectLst>
                      <a:outerShdw blurRad="50800" dist="127000" dir="8100000" algn="tr" rotWithShape="0">
                        <a:srgbClr val="808080">
                          <a:alpha val="40000"/>
                        </a:srgbClr>
                      </a:outerShdw>
                    </a:effectLst>
                    <a:latin typeface="Tahoma"/>
                  </a:rPr>
                  <a:t>Multiple </a:t>
                </a:r>
              </a:p>
              <a:p>
                <a:pPr algn="ctr" fontAlgn="base">
                  <a:spcBef>
                    <a:spcPct val="0"/>
                  </a:spcBef>
                  <a:spcAft>
                    <a:spcPct val="0"/>
                  </a:spcAft>
                </a:pPr>
                <a:r>
                  <a:rPr lang="en-US" sz="5400" b="1" dirty="0">
                    <a:solidFill>
                      <a:srgbClr val="000000"/>
                    </a:solidFill>
                    <a:effectLst>
                      <a:outerShdw blurRad="50800" dist="127000" dir="8100000" algn="tr" rotWithShape="0">
                        <a:srgbClr val="808080">
                          <a:alpha val="40000"/>
                        </a:srgbClr>
                      </a:outerShdw>
                    </a:effectLst>
                    <a:latin typeface="Tahoma"/>
                  </a:rPr>
                  <a:t>Formats</a:t>
                </a:r>
              </a:p>
            </p:txBody>
          </p:sp>
        </p:grpSp>
      </p:grpSp>
    </p:spTree>
    <p:extLst>
      <p:ext uri="{BB962C8B-B14F-4D97-AF65-F5344CB8AC3E}">
        <p14:creationId xmlns:p14="http://schemas.microsoft.com/office/powerpoint/2010/main" val="30706626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614" y="5869310"/>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72580" y="2273566"/>
            <a:ext cx="238650" cy="2709534"/>
          </a:xfrm>
          <a:prstGeom prst="rect">
            <a:avLst/>
          </a:prstGeom>
        </p:spPr>
      </p:pic>
      <p:pic>
        <p:nvPicPr>
          <p:cNvPr id="5" name="Picture 4"/>
          <p:cNvPicPr>
            <a:picLocks noChangeAspect="1"/>
          </p:cNvPicPr>
          <p:nvPr/>
        </p:nvPicPr>
        <p:blipFill>
          <a:blip r:embed="rId5"/>
          <a:stretch>
            <a:fillRect/>
          </a:stretch>
        </p:blipFill>
        <p:spPr>
          <a:xfrm>
            <a:off x="12072675" y="1941351"/>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5" name="TextBox 14">
            <a:extLst>
              <a:ext uri="{FF2B5EF4-FFF2-40B4-BE49-F238E27FC236}">
                <a16:creationId xmlns:a16="http://schemas.microsoft.com/office/drawing/2014/main" id="{F75DAFB9-B508-A8BD-E9CD-6ECFBA1DF83D}"/>
              </a:ext>
            </a:extLst>
          </p:cNvPr>
          <p:cNvSpPr txBox="1"/>
          <p:nvPr/>
        </p:nvSpPr>
        <p:spPr>
          <a:xfrm>
            <a:off x="2853565" y="222687"/>
            <a:ext cx="8096642"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j-ea"/>
                <a:cs typeface="+mj-cs"/>
              </a:rPr>
              <a:t>Organize the R</a:t>
            </a:r>
            <a:r>
              <a:rPr kumimoji="0" lang="en-US" sz="54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j-ea"/>
                <a:cs typeface="Tahoma" pitchFamily="34" charset="0"/>
              </a:rPr>
              <a:t>ésumé</a:t>
            </a:r>
            <a:r>
              <a:rPr kumimoji="0" lang="en-US" sz="54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j-ea"/>
                <a:cs typeface="+mj-cs"/>
              </a:rPr>
              <a:t> </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grpSp>
        <p:nvGrpSpPr>
          <p:cNvPr id="7" name="Group 6">
            <a:extLst>
              <a:ext uri="{FF2B5EF4-FFF2-40B4-BE49-F238E27FC236}">
                <a16:creationId xmlns:a16="http://schemas.microsoft.com/office/drawing/2014/main" id="{BC240096-E76B-A764-8598-A38194462685}"/>
              </a:ext>
            </a:extLst>
          </p:cNvPr>
          <p:cNvGrpSpPr/>
          <p:nvPr/>
        </p:nvGrpSpPr>
        <p:grpSpPr>
          <a:xfrm>
            <a:off x="2377440" y="1404470"/>
            <a:ext cx="8229600" cy="4191000"/>
            <a:chOff x="457200" y="1981200"/>
            <a:chExt cx="8229600" cy="4191000"/>
          </a:xfrm>
        </p:grpSpPr>
        <p:pic>
          <p:nvPicPr>
            <p:cNvPr id="9" name="Picture 8" descr="shutterstock_56810101.jpg">
              <a:extLst>
                <a:ext uri="{FF2B5EF4-FFF2-40B4-BE49-F238E27FC236}">
                  <a16:creationId xmlns:a16="http://schemas.microsoft.com/office/drawing/2014/main" id="{B4B4849B-760C-E20A-6996-AC32D831D980}"/>
                </a:ext>
              </a:extLst>
            </p:cNvPr>
            <p:cNvPicPr>
              <a:picLocks noChangeAspect="1"/>
            </p:cNvPicPr>
            <p:nvPr/>
          </p:nvPicPr>
          <p:blipFill>
            <a:blip r:embed="rId7" cstate="print"/>
            <a:srcRect/>
            <a:stretch>
              <a:fillRect/>
            </a:stretch>
          </p:blipFill>
          <p:spPr>
            <a:xfrm>
              <a:off x="457200" y="2057400"/>
              <a:ext cx="6264574" cy="4114800"/>
            </a:xfrm>
            <a:prstGeom prst="rect">
              <a:avLst/>
            </a:prstGeom>
          </p:spPr>
        </p:pic>
        <p:sp>
          <p:nvSpPr>
            <p:cNvPr id="10" name="Rectangle 9">
              <a:extLst>
                <a:ext uri="{FF2B5EF4-FFF2-40B4-BE49-F238E27FC236}">
                  <a16:creationId xmlns:a16="http://schemas.microsoft.com/office/drawing/2014/main" id="{C77BECEB-4A81-C95E-D6E6-56A607FDB418}"/>
                </a:ext>
              </a:extLst>
            </p:cNvPr>
            <p:cNvSpPr/>
            <p:nvPr/>
          </p:nvSpPr>
          <p:spPr bwMode="auto">
            <a:xfrm>
              <a:off x="457200" y="1981200"/>
              <a:ext cx="8229600" cy="4191000"/>
            </a:xfrm>
            <a:prstGeom prst="rect">
              <a:avLst/>
            </a:prstGeom>
            <a:noFill/>
            <a:ln w="9525" cap="flat" cmpd="sng" algn="ctr">
              <a:solidFill>
                <a:srgbClr val="FFFFFF">
                  <a:lumMod val="85000"/>
                </a:srgbClr>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lvl="0" indent="0" algn="ctr" defTabSz="914400"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dirty="0">
                <a:ln>
                  <a:noFill/>
                </a:ln>
                <a:solidFill>
                  <a:srgbClr val="000000"/>
                </a:solidFill>
                <a:effectLst/>
                <a:uLnTx/>
                <a:uFillTx/>
                <a:latin typeface="Times New Roman" pitchFamily="18" charset="0"/>
              </a:endParaRPr>
            </a:p>
          </p:txBody>
        </p:sp>
        <p:sp>
          <p:nvSpPr>
            <p:cNvPr id="11" name="Rectangle 10">
              <a:extLst>
                <a:ext uri="{FF2B5EF4-FFF2-40B4-BE49-F238E27FC236}">
                  <a16:creationId xmlns:a16="http://schemas.microsoft.com/office/drawing/2014/main" id="{3574D637-DB48-1FB3-BC5A-665C5B6322FF}"/>
                </a:ext>
              </a:extLst>
            </p:cNvPr>
            <p:cNvSpPr/>
            <p:nvPr/>
          </p:nvSpPr>
          <p:spPr bwMode="auto">
            <a:xfrm>
              <a:off x="3886200" y="2324100"/>
              <a:ext cx="4648200" cy="3505200"/>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defTabSz="914400" eaLnBrk="1" fontAlgn="base" latinLnBrk="0" hangingPunct="1">
                <a:lnSpc>
                  <a:spcPct val="100000"/>
                </a:lnSpc>
                <a:spcBef>
                  <a:spcPts val="600"/>
                </a:spcBef>
                <a:spcAft>
                  <a:spcPts val="2400"/>
                </a:spcAft>
                <a:buClrTx/>
                <a:buSzTx/>
                <a:buFont typeface="Arial" pitchFamily="34" charset="0"/>
                <a:buChar char="•"/>
                <a:tabLst/>
                <a:defRPr/>
              </a:pPr>
              <a:r>
                <a:rPr kumimoji="0" lang="en-US" sz="4800" b="1" i="0" u="none" strike="noStrike" kern="0" cap="none" spc="0" normalizeH="0" baseline="0" noProof="0" dirty="0">
                  <a:ln>
                    <a:noFill/>
                  </a:ln>
                  <a:solidFill>
                    <a:srgbClr val="000000"/>
                  </a:solidFill>
                  <a:effectLst>
                    <a:outerShdw blurRad="50800" dist="76200" dir="8100000" algn="tr" rotWithShape="0">
                      <a:prstClr val="black">
                        <a:alpha val="40000"/>
                      </a:prstClr>
                    </a:outerShdw>
                  </a:effectLst>
                  <a:uLnTx/>
                  <a:uFillTx/>
                  <a:latin typeface="Arial"/>
                </a:rPr>
                <a:t>Chronological</a:t>
              </a:r>
            </a:p>
            <a:p>
              <a:pPr marL="0" marR="0" lvl="0" indent="0" defTabSz="914400" eaLnBrk="1" fontAlgn="base" latinLnBrk="0" hangingPunct="1">
                <a:lnSpc>
                  <a:spcPct val="100000"/>
                </a:lnSpc>
                <a:spcBef>
                  <a:spcPts val="600"/>
                </a:spcBef>
                <a:spcAft>
                  <a:spcPts val="2400"/>
                </a:spcAft>
                <a:buClrTx/>
                <a:buSzTx/>
                <a:buFont typeface="Arial" pitchFamily="34" charset="0"/>
                <a:buChar char="•"/>
                <a:tabLst/>
                <a:defRPr/>
              </a:pPr>
              <a:r>
                <a:rPr kumimoji="0" lang="en-US" sz="4800" b="1" i="0" u="none" strike="noStrike" kern="0" cap="none" spc="0" normalizeH="0" baseline="0" noProof="0" dirty="0">
                  <a:ln>
                    <a:noFill/>
                  </a:ln>
                  <a:solidFill>
                    <a:srgbClr val="000000"/>
                  </a:solidFill>
                  <a:effectLst>
                    <a:outerShdw blurRad="50800" dist="76200" dir="8100000" algn="tr" rotWithShape="0">
                      <a:prstClr val="black">
                        <a:alpha val="40000"/>
                      </a:prstClr>
                    </a:outerShdw>
                  </a:effectLst>
                  <a:uLnTx/>
                  <a:uFillTx/>
                  <a:latin typeface="Arial"/>
                </a:rPr>
                <a:t>Functional</a:t>
              </a:r>
            </a:p>
            <a:p>
              <a:pPr marL="0" marR="0" lvl="0" indent="0" defTabSz="914400" eaLnBrk="1" fontAlgn="base" latinLnBrk="0" hangingPunct="1">
                <a:lnSpc>
                  <a:spcPct val="100000"/>
                </a:lnSpc>
                <a:spcBef>
                  <a:spcPts val="600"/>
                </a:spcBef>
                <a:spcAft>
                  <a:spcPts val="2400"/>
                </a:spcAft>
                <a:buClrTx/>
                <a:buSzTx/>
                <a:buFont typeface="Arial" pitchFamily="34" charset="0"/>
                <a:buChar char="•"/>
                <a:tabLst/>
                <a:defRPr/>
              </a:pPr>
              <a:r>
                <a:rPr kumimoji="0" lang="en-US" sz="4800" b="1" i="0" u="none" strike="noStrike" kern="0" cap="none" spc="0" normalizeH="0" baseline="0" noProof="0" dirty="0">
                  <a:ln>
                    <a:noFill/>
                  </a:ln>
                  <a:solidFill>
                    <a:srgbClr val="000000"/>
                  </a:solidFill>
                  <a:effectLst>
                    <a:outerShdw blurRad="50800" dist="76200" dir="8100000" algn="tr" rotWithShape="0">
                      <a:prstClr val="black">
                        <a:alpha val="40000"/>
                      </a:prstClr>
                    </a:outerShdw>
                  </a:effectLst>
                  <a:uLnTx/>
                  <a:uFillTx/>
                  <a:latin typeface="Arial"/>
                </a:rPr>
                <a:t>Combination</a:t>
              </a:r>
            </a:p>
          </p:txBody>
        </p:sp>
      </p:grpSp>
    </p:spTree>
    <p:extLst>
      <p:ext uri="{BB962C8B-B14F-4D97-AF65-F5344CB8AC3E}">
        <p14:creationId xmlns:p14="http://schemas.microsoft.com/office/powerpoint/2010/main" val="31044335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614" y="5869310"/>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72580" y="2273566"/>
            <a:ext cx="238650" cy="2709534"/>
          </a:xfrm>
          <a:prstGeom prst="rect">
            <a:avLst/>
          </a:prstGeom>
        </p:spPr>
      </p:pic>
      <p:pic>
        <p:nvPicPr>
          <p:cNvPr id="5" name="Picture 4"/>
          <p:cNvPicPr>
            <a:picLocks noChangeAspect="1"/>
          </p:cNvPicPr>
          <p:nvPr/>
        </p:nvPicPr>
        <p:blipFill>
          <a:blip r:embed="rId5"/>
          <a:stretch>
            <a:fillRect/>
          </a:stretch>
        </p:blipFill>
        <p:spPr>
          <a:xfrm>
            <a:off x="12072675" y="1941351"/>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5" name="TextBox 14">
            <a:extLst>
              <a:ext uri="{FF2B5EF4-FFF2-40B4-BE49-F238E27FC236}">
                <a16:creationId xmlns:a16="http://schemas.microsoft.com/office/drawing/2014/main" id="{F75DAFB9-B508-A8BD-E9CD-6ECFBA1DF83D}"/>
              </a:ext>
            </a:extLst>
          </p:cNvPr>
          <p:cNvSpPr txBox="1"/>
          <p:nvPr/>
        </p:nvSpPr>
        <p:spPr>
          <a:xfrm>
            <a:off x="2853565" y="222687"/>
            <a:ext cx="8096642"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n-ea"/>
                <a:cs typeface="+mn-cs"/>
              </a:rPr>
              <a:t>Organize the R</a:t>
            </a:r>
            <a:r>
              <a:rPr kumimoji="0" lang="en-US" sz="54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n-ea"/>
                <a:cs typeface="Tahoma" pitchFamily="34" charset="0"/>
              </a:rPr>
              <a:t>ésumé</a:t>
            </a:r>
            <a:r>
              <a:rPr kumimoji="0" lang="en-US" sz="54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n-ea"/>
                <a:cs typeface="+mn-cs"/>
              </a:rPr>
              <a:t> </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grpSp>
        <p:nvGrpSpPr>
          <p:cNvPr id="7" name="Group 6">
            <a:extLst>
              <a:ext uri="{FF2B5EF4-FFF2-40B4-BE49-F238E27FC236}">
                <a16:creationId xmlns:a16="http://schemas.microsoft.com/office/drawing/2014/main" id="{BC240096-E76B-A764-8598-A38194462685}"/>
              </a:ext>
            </a:extLst>
          </p:cNvPr>
          <p:cNvGrpSpPr/>
          <p:nvPr/>
        </p:nvGrpSpPr>
        <p:grpSpPr>
          <a:xfrm>
            <a:off x="0" y="1234061"/>
            <a:ext cx="11631168" cy="4635249"/>
            <a:chOff x="-1920240" y="1810791"/>
            <a:chExt cx="10607040" cy="4635249"/>
          </a:xfrm>
        </p:grpSpPr>
        <p:pic>
          <p:nvPicPr>
            <p:cNvPr id="9" name="Picture 8" descr="shutterstock_56810101.jpg">
              <a:extLst>
                <a:ext uri="{FF2B5EF4-FFF2-40B4-BE49-F238E27FC236}">
                  <a16:creationId xmlns:a16="http://schemas.microsoft.com/office/drawing/2014/main" id="{B4B4849B-760C-E20A-6996-AC32D831D980}"/>
                </a:ext>
              </a:extLst>
            </p:cNvPr>
            <p:cNvPicPr>
              <a:picLocks noChangeAspect="1"/>
            </p:cNvPicPr>
            <p:nvPr/>
          </p:nvPicPr>
          <p:blipFill>
            <a:blip r:embed="rId7" cstate="print"/>
            <a:srcRect/>
            <a:stretch>
              <a:fillRect/>
            </a:stretch>
          </p:blipFill>
          <p:spPr>
            <a:xfrm>
              <a:off x="-1920240" y="2331240"/>
              <a:ext cx="6264574" cy="4114800"/>
            </a:xfrm>
            <a:prstGeom prst="rect">
              <a:avLst/>
            </a:prstGeom>
          </p:spPr>
        </p:pic>
        <p:sp>
          <p:nvSpPr>
            <p:cNvPr id="10" name="Rectangle 9">
              <a:extLst>
                <a:ext uri="{FF2B5EF4-FFF2-40B4-BE49-F238E27FC236}">
                  <a16:creationId xmlns:a16="http://schemas.microsoft.com/office/drawing/2014/main" id="{C77BECEB-4A81-C95E-D6E6-56A607FDB418}"/>
                </a:ext>
              </a:extLst>
            </p:cNvPr>
            <p:cNvSpPr/>
            <p:nvPr/>
          </p:nvSpPr>
          <p:spPr bwMode="auto">
            <a:xfrm>
              <a:off x="457200" y="1981200"/>
              <a:ext cx="8229600" cy="4191000"/>
            </a:xfrm>
            <a:prstGeom prst="rect">
              <a:avLst/>
            </a:prstGeom>
            <a:noFill/>
            <a:ln w="9525" cap="flat" cmpd="sng" algn="ctr">
              <a:solidFill>
                <a:srgbClr val="FFFFFF">
                  <a:lumMod val="85000"/>
                </a:srgbClr>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dirty="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3574D637-DB48-1FB3-BC5A-665C5B6322FF}"/>
                </a:ext>
              </a:extLst>
            </p:cNvPr>
            <p:cNvSpPr/>
            <p:nvPr/>
          </p:nvSpPr>
          <p:spPr bwMode="auto">
            <a:xfrm>
              <a:off x="1867367" y="1810791"/>
              <a:ext cx="4648200" cy="1095609"/>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ts val="600"/>
                </a:spcBef>
                <a:spcAft>
                  <a:spcPts val="2400"/>
                </a:spcAft>
                <a:buClrTx/>
                <a:buSzTx/>
                <a:buFont typeface="Arial" pitchFamily="34" charset="0"/>
                <a:buChar char="•"/>
                <a:tabLst/>
                <a:defRPr/>
              </a:pPr>
              <a:r>
                <a:rPr kumimoji="0" lang="en-US" sz="4800" b="1" i="0" u="none" strike="noStrike" kern="0" cap="none" spc="0" normalizeH="0" baseline="0" noProof="0" dirty="0">
                  <a:ln>
                    <a:noFill/>
                  </a:ln>
                  <a:solidFill>
                    <a:srgbClr val="000000"/>
                  </a:solidFill>
                  <a:effectLst>
                    <a:outerShdw blurRad="50800" dist="76200" dir="8100000" algn="tr" rotWithShape="0">
                      <a:prstClr val="black">
                        <a:alpha val="40000"/>
                      </a:prstClr>
                    </a:outerShdw>
                  </a:effectLst>
                  <a:uLnTx/>
                  <a:uFillTx/>
                  <a:latin typeface="Arial"/>
                  <a:ea typeface="+mn-ea"/>
                  <a:cs typeface="+mn-cs"/>
                </a:rPr>
                <a:t>Chronological</a:t>
              </a:r>
            </a:p>
          </p:txBody>
        </p:sp>
      </p:grpSp>
      <p:sp>
        <p:nvSpPr>
          <p:cNvPr id="13" name="TextBox 12">
            <a:extLst>
              <a:ext uri="{FF2B5EF4-FFF2-40B4-BE49-F238E27FC236}">
                <a16:creationId xmlns:a16="http://schemas.microsoft.com/office/drawing/2014/main" id="{6BAFCD67-0C67-1DBD-8B96-2310C6061898}"/>
              </a:ext>
            </a:extLst>
          </p:cNvPr>
          <p:cNvSpPr txBox="1"/>
          <p:nvPr/>
        </p:nvSpPr>
        <p:spPr>
          <a:xfrm>
            <a:off x="3496055" y="2468611"/>
            <a:ext cx="7454151" cy="3139321"/>
          </a:xfrm>
          <a:prstGeom prst="rect">
            <a:avLst/>
          </a:prstGeom>
          <a:noFill/>
        </p:spPr>
        <p:txBody>
          <a:bodyPr wrap="square">
            <a:spAutoFit/>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Times New Roman" pitchFamily="18" charset="0"/>
                <a:ea typeface="+mn-ea"/>
                <a:cs typeface="+mn-cs"/>
              </a:rPr>
              <a:t>In a </a:t>
            </a:r>
            <a:r>
              <a:rPr kumimoji="0" lang="en-US" sz="2000" b="1" i="1" u="none" strike="noStrike" kern="1200" cap="none" spc="0" normalizeH="0" baseline="0" noProof="0" dirty="0">
                <a:ln>
                  <a:noFill/>
                </a:ln>
                <a:solidFill>
                  <a:srgbClr val="000000"/>
                </a:solidFill>
                <a:effectLst/>
                <a:uLnTx/>
                <a:uFillTx/>
                <a:latin typeface="Times New Roman" pitchFamily="18" charset="0"/>
                <a:ea typeface="+mn-ea"/>
                <a:cs typeface="+mn-cs"/>
              </a:rPr>
              <a:t>chronological résumé</a:t>
            </a:r>
            <a:r>
              <a:rPr kumimoji="0" lang="en-US" sz="2000" b="1" i="0" u="none" strike="noStrike" kern="1200" cap="none" spc="0" normalizeH="0" baseline="0" noProof="0" dirty="0">
                <a:ln>
                  <a:noFill/>
                </a:ln>
                <a:solidFill>
                  <a:srgbClr val="000000"/>
                </a:solidFill>
                <a:effectLst/>
                <a:uLnTx/>
                <a:uFillTx/>
                <a:latin typeface="Times New Roman" pitchFamily="18" charset="0"/>
                <a:ea typeface="+mn-ea"/>
                <a:cs typeface="+mn-cs"/>
              </a:rPr>
              <a:t>, the "Work Experience" section dominates and is placed in the most prominent slot. This approach is the most common way to organize a résumé. It has three advantages: </a:t>
            </a:r>
            <a:endParaRPr kumimoji="0" lang="ar-EG" sz="2000" b="1"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Times New Roman" pitchFamily="18" charset="0"/>
                <a:ea typeface="+mn-ea"/>
                <a:cs typeface="+mn-cs"/>
              </a:rPr>
              <a:t>(1) employers are familiar with it,</a:t>
            </a:r>
            <a:endParaRPr kumimoji="0" lang="ar-EG" sz="2000" b="1"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Times New Roman" pitchFamily="18" charset="0"/>
                <a:ea typeface="+mn-ea"/>
                <a:cs typeface="+mn-cs"/>
              </a:rPr>
              <a:t> (2) it highlights growth and career progression, and</a:t>
            </a:r>
            <a:endParaRPr kumimoji="0" lang="ar-EG" sz="2000" b="1"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Times New Roman" pitchFamily="18" charset="0"/>
                <a:ea typeface="+mn-ea"/>
                <a:cs typeface="+mn-cs"/>
              </a:rPr>
              <a:t> (3) it highlights continuity and stability. This approach is especially appropriate if you have a strong employment history and are aiming for a job that builds on your career path.</a:t>
            </a:r>
            <a:endParaRPr kumimoji="0" lang="ar-EG" sz="2000" b="1"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1545201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614" y="5869310"/>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72580" y="2273566"/>
            <a:ext cx="238650" cy="2709534"/>
          </a:xfrm>
          <a:prstGeom prst="rect">
            <a:avLst/>
          </a:prstGeom>
        </p:spPr>
      </p:pic>
      <p:pic>
        <p:nvPicPr>
          <p:cNvPr id="5" name="Picture 4"/>
          <p:cNvPicPr>
            <a:picLocks noChangeAspect="1"/>
          </p:cNvPicPr>
          <p:nvPr/>
        </p:nvPicPr>
        <p:blipFill>
          <a:blip r:embed="rId5"/>
          <a:stretch>
            <a:fillRect/>
          </a:stretch>
        </p:blipFill>
        <p:spPr>
          <a:xfrm>
            <a:off x="12072675" y="1941351"/>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5" name="TextBox 14">
            <a:extLst>
              <a:ext uri="{FF2B5EF4-FFF2-40B4-BE49-F238E27FC236}">
                <a16:creationId xmlns:a16="http://schemas.microsoft.com/office/drawing/2014/main" id="{F75DAFB9-B508-A8BD-E9CD-6ECFBA1DF83D}"/>
              </a:ext>
            </a:extLst>
          </p:cNvPr>
          <p:cNvSpPr txBox="1"/>
          <p:nvPr/>
        </p:nvSpPr>
        <p:spPr>
          <a:xfrm>
            <a:off x="2853565" y="222687"/>
            <a:ext cx="8096642"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n-ea"/>
                <a:cs typeface="+mn-cs"/>
              </a:rPr>
              <a:t>Organize the R</a:t>
            </a:r>
            <a:r>
              <a:rPr kumimoji="0" lang="en-US" sz="54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n-ea"/>
                <a:cs typeface="Tahoma" pitchFamily="34" charset="0"/>
              </a:rPr>
              <a:t>ésumé</a:t>
            </a:r>
            <a:r>
              <a:rPr kumimoji="0" lang="en-US" sz="54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n-ea"/>
                <a:cs typeface="+mn-cs"/>
              </a:rPr>
              <a:t> </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grpSp>
        <p:nvGrpSpPr>
          <p:cNvPr id="7" name="Group 6">
            <a:extLst>
              <a:ext uri="{FF2B5EF4-FFF2-40B4-BE49-F238E27FC236}">
                <a16:creationId xmlns:a16="http://schemas.microsoft.com/office/drawing/2014/main" id="{BC240096-E76B-A764-8598-A38194462685}"/>
              </a:ext>
            </a:extLst>
          </p:cNvPr>
          <p:cNvGrpSpPr/>
          <p:nvPr/>
        </p:nvGrpSpPr>
        <p:grpSpPr>
          <a:xfrm>
            <a:off x="249526" y="1339016"/>
            <a:ext cx="11050025" cy="4342425"/>
            <a:chOff x="-233287" y="1882781"/>
            <a:chExt cx="8920087" cy="4342425"/>
          </a:xfrm>
        </p:grpSpPr>
        <p:pic>
          <p:nvPicPr>
            <p:cNvPr id="9" name="Picture 8" descr="shutterstock_56810101.jpg">
              <a:extLst>
                <a:ext uri="{FF2B5EF4-FFF2-40B4-BE49-F238E27FC236}">
                  <a16:creationId xmlns:a16="http://schemas.microsoft.com/office/drawing/2014/main" id="{B4B4849B-760C-E20A-6996-AC32D831D980}"/>
                </a:ext>
              </a:extLst>
            </p:cNvPr>
            <p:cNvPicPr>
              <a:picLocks noChangeAspect="1"/>
            </p:cNvPicPr>
            <p:nvPr/>
          </p:nvPicPr>
          <p:blipFill>
            <a:blip r:embed="rId7" cstate="print"/>
            <a:srcRect/>
            <a:stretch>
              <a:fillRect/>
            </a:stretch>
          </p:blipFill>
          <p:spPr>
            <a:xfrm>
              <a:off x="-233287" y="2110406"/>
              <a:ext cx="2538291" cy="4114800"/>
            </a:xfrm>
            <a:prstGeom prst="rect">
              <a:avLst/>
            </a:prstGeom>
          </p:spPr>
        </p:pic>
        <p:sp>
          <p:nvSpPr>
            <p:cNvPr id="10" name="Rectangle 9">
              <a:extLst>
                <a:ext uri="{FF2B5EF4-FFF2-40B4-BE49-F238E27FC236}">
                  <a16:creationId xmlns:a16="http://schemas.microsoft.com/office/drawing/2014/main" id="{C77BECEB-4A81-C95E-D6E6-56A607FDB418}"/>
                </a:ext>
              </a:extLst>
            </p:cNvPr>
            <p:cNvSpPr/>
            <p:nvPr/>
          </p:nvSpPr>
          <p:spPr bwMode="auto">
            <a:xfrm>
              <a:off x="457200" y="1981200"/>
              <a:ext cx="8229600" cy="4191000"/>
            </a:xfrm>
            <a:prstGeom prst="rect">
              <a:avLst/>
            </a:prstGeom>
            <a:noFill/>
            <a:ln w="9525" cap="flat" cmpd="sng" algn="ctr">
              <a:solidFill>
                <a:srgbClr val="FFFFFF">
                  <a:lumMod val="85000"/>
                </a:srgbClr>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dirty="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3574D637-DB48-1FB3-BC5A-665C5B6322FF}"/>
                </a:ext>
              </a:extLst>
            </p:cNvPr>
            <p:cNvSpPr/>
            <p:nvPr/>
          </p:nvSpPr>
          <p:spPr bwMode="auto">
            <a:xfrm>
              <a:off x="2812703" y="1882781"/>
              <a:ext cx="4648200" cy="837359"/>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ts val="600"/>
                </a:spcBef>
                <a:spcAft>
                  <a:spcPts val="2400"/>
                </a:spcAft>
                <a:buClrTx/>
                <a:buSzTx/>
                <a:buFont typeface="Arial" pitchFamily="34" charset="0"/>
                <a:buChar char="•"/>
                <a:tabLst/>
                <a:defRPr/>
              </a:pPr>
              <a:r>
                <a:rPr kumimoji="0" lang="en-US" sz="4800" b="1" i="0" u="none" strike="noStrike" kern="0" cap="none" spc="0" normalizeH="0" baseline="0" noProof="0" dirty="0">
                  <a:ln>
                    <a:noFill/>
                  </a:ln>
                  <a:solidFill>
                    <a:srgbClr val="000000"/>
                  </a:solidFill>
                  <a:effectLst>
                    <a:outerShdw blurRad="50800" dist="76200" dir="8100000" algn="tr" rotWithShape="0">
                      <a:prstClr val="black">
                        <a:alpha val="40000"/>
                      </a:prstClr>
                    </a:outerShdw>
                  </a:effectLst>
                  <a:uLnTx/>
                  <a:uFillTx/>
                  <a:latin typeface="Arial"/>
                  <a:ea typeface="+mn-ea"/>
                  <a:cs typeface="+mn-cs"/>
                </a:rPr>
                <a:t>Functional</a:t>
              </a:r>
            </a:p>
          </p:txBody>
        </p:sp>
      </p:grpSp>
      <p:sp>
        <p:nvSpPr>
          <p:cNvPr id="13" name="TextBox 12">
            <a:extLst>
              <a:ext uri="{FF2B5EF4-FFF2-40B4-BE49-F238E27FC236}">
                <a16:creationId xmlns:a16="http://schemas.microsoft.com/office/drawing/2014/main" id="{34298E2E-A78A-4529-9593-FF90F0AC986E}"/>
              </a:ext>
            </a:extLst>
          </p:cNvPr>
          <p:cNvSpPr txBox="1"/>
          <p:nvPr/>
        </p:nvSpPr>
        <p:spPr>
          <a:xfrm>
            <a:off x="2985247" y="2291508"/>
            <a:ext cx="7964960" cy="3194721"/>
          </a:xfrm>
          <a:prstGeom prst="rect">
            <a:avLst/>
          </a:prstGeom>
          <a:noFill/>
        </p:spPr>
        <p:txBody>
          <a:bodyPr wrap="square">
            <a:spAutoFit/>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rPr>
              <a:t>A </a:t>
            </a:r>
            <a:r>
              <a:rPr kumimoji="0" lang="en-US" b="1" i="1"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rPr>
              <a:t>functional résumé</a:t>
            </a:r>
            <a:r>
              <a:rPr kumimoji="0" lang="en-US"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rPr>
              <a:t> emphasizes skills and accomplishments,</a:t>
            </a:r>
            <a:endParaRPr kumimoji="0" lang="ar-EG"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rPr>
              <a:t> identifying employers and academic experience in subordinate sections. This pattern stresses individual areas of competence, so it's useful for people who are just entering the job market, want to redirect their careers, or have little continuous career-related experience. The functional approach also has three advantages: </a:t>
            </a:r>
            <a:endParaRPr kumimoji="0" lang="ar-EG"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Arial" panose="020B0604020202020204" pitchFamily="34" charset="0"/>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rPr>
              <a:t>without having to read through job descriptions, employers can see what you can do for them,</a:t>
            </a:r>
            <a:endParaRPr kumimoji="0" lang="ar-EG"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Arial" panose="020B0604020202020204" pitchFamily="34" charset="0"/>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kumimoji="0" lang="en-US"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rPr>
              <a:t>you can emphasize earlier job experience, and</a:t>
            </a:r>
            <a:endParaRPr kumimoji="0" lang="ar-EG"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Arial" panose="020B0604020202020204" pitchFamily="34" charset="0"/>
            </a:endParaRPr>
          </a:p>
          <a:p>
            <a:pPr marL="228600" marR="0" lvl="0" indent="-228600" algn="l" defTabSz="914400" rtl="0" eaLnBrk="1" fontAlgn="base" latinLnBrk="0" hangingPunct="1">
              <a:lnSpc>
                <a:spcPct val="100000"/>
              </a:lnSpc>
              <a:spcBef>
                <a:spcPct val="30000"/>
              </a:spcBef>
              <a:spcAft>
                <a:spcPct val="0"/>
              </a:spcAft>
              <a:buClrTx/>
              <a:buSzTx/>
              <a:buFontTx/>
              <a:buAutoNum type="arabicParenBoth"/>
              <a:tabLst/>
              <a:defRPr/>
            </a:pPr>
            <a:r>
              <a:rPr lang="ar-EG" b="1" dirty="0">
                <a:solidFill>
                  <a:srgbClr val="000000"/>
                </a:solidFill>
                <a:effectLst>
                  <a:outerShdw blurRad="38100" dist="38100" dir="2700000" algn="tl">
                    <a:srgbClr val="000000">
                      <a:alpha val="43137"/>
                    </a:srgbClr>
                  </a:outerShdw>
                </a:effectLst>
                <a:latin typeface="Times New Roman" pitchFamily="18" charset="0"/>
              </a:rPr>
              <a:t> </a:t>
            </a:r>
            <a:r>
              <a:rPr kumimoji="0" lang="en-US"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rPr>
              <a:t>you can de-emphasize any lack of career progress or lengthy unemployment.</a:t>
            </a:r>
            <a:endParaRPr kumimoji="0" lang="ar-EG"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Arial" panose="020B0604020202020204" pitchFamily="34" charset="0"/>
            </a:endParaRPr>
          </a:p>
        </p:txBody>
      </p:sp>
    </p:spTree>
    <p:extLst>
      <p:ext uri="{BB962C8B-B14F-4D97-AF65-F5344CB8AC3E}">
        <p14:creationId xmlns:p14="http://schemas.microsoft.com/office/powerpoint/2010/main" val="42852522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614" y="5869310"/>
            <a:ext cx="1222425" cy="1096206"/>
          </a:xfrm>
          <a:prstGeom prst="rect">
            <a:avLst/>
          </a:prstGeom>
        </p:spPr>
      </p:pic>
      <p:pic>
        <p:nvPicPr>
          <p:cNvPr id="3" name="Picture 2"/>
          <p:cNvPicPr>
            <a:picLocks noChangeAspect="1"/>
          </p:cNvPicPr>
          <p:nvPr/>
        </p:nvPicPr>
        <p:blipFill>
          <a:blip r:embed="rId4"/>
          <a:stretch>
            <a:fillRect/>
          </a:stretch>
        </p:blipFill>
        <p:spPr>
          <a:xfrm>
            <a:off x="2163030" y="6110649"/>
            <a:ext cx="9631887" cy="199246"/>
          </a:xfrm>
          <a:prstGeom prst="rect">
            <a:avLst/>
          </a:prstGeom>
        </p:spPr>
      </p:pic>
      <p:pic>
        <p:nvPicPr>
          <p:cNvPr id="4" name="Picture 3"/>
          <p:cNvPicPr>
            <a:picLocks noChangeAspect="1"/>
          </p:cNvPicPr>
          <p:nvPr/>
        </p:nvPicPr>
        <p:blipFill>
          <a:blip r:embed="rId5"/>
          <a:stretch>
            <a:fillRect/>
          </a:stretch>
        </p:blipFill>
        <p:spPr>
          <a:xfrm>
            <a:off x="-72580" y="2273566"/>
            <a:ext cx="238650" cy="2709534"/>
          </a:xfrm>
          <a:prstGeom prst="rect">
            <a:avLst/>
          </a:prstGeom>
        </p:spPr>
      </p:pic>
      <p:pic>
        <p:nvPicPr>
          <p:cNvPr id="5" name="Picture 4"/>
          <p:cNvPicPr>
            <a:picLocks noChangeAspect="1"/>
          </p:cNvPicPr>
          <p:nvPr/>
        </p:nvPicPr>
        <p:blipFill>
          <a:blip r:embed="rId5"/>
          <a:stretch>
            <a:fillRect/>
          </a:stretch>
        </p:blipFill>
        <p:spPr>
          <a:xfrm>
            <a:off x="12072675" y="1941351"/>
            <a:ext cx="238650" cy="2709534"/>
          </a:xfrm>
          <a:prstGeom prst="rect">
            <a:avLst/>
          </a:prstGeom>
        </p:spPr>
      </p:pic>
      <p:pic>
        <p:nvPicPr>
          <p:cNvPr id="6" name="Picture 5"/>
          <p:cNvPicPr>
            <a:picLocks noChangeAspect="1"/>
          </p:cNvPicPr>
          <p:nvPr/>
        </p:nvPicPr>
        <p:blipFill>
          <a:blip r:embed="rId6"/>
          <a:stretch>
            <a:fillRect/>
          </a:stretch>
        </p:blipFill>
        <p:spPr>
          <a:xfrm>
            <a:off x="0" y="-292492"/>
            <a:ext cx="10950207" cy="1953688"/>
          </a:xfrm>
          <a:prstGeom prst="rect">
            <a:avLst/>
          </a:prstGeom>
        </p:spPr>
      </p:pic>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9</a:t>
            </a:r>
          </a:p>
        </p:txBody>
      </p:sp>
      <p:sp>
        <p:nvSpPr>
          <p:cNvPr id="15" name="TextBox 14">
            <a:extLst>
              <a:ext uri="{FF2B5EF4-FFF2-40B4-BE49-F238E27FC236}">
                <a16:creationId xmlns:a16="http://schemas.microsoft.com/office/drawing/2014/main" id="{F75DAFB9-B508-A8BD-E9CD-6ECFBA1DF83D}"/>
              </a:ext>
            </a:extLst>
          </p:cNvPr>
          <p:cNvSpPr txBox="1"/>
          <p:nvPr/>
        </p:nvSpPr>
        <p:spPr>
          <a:xfrm>
            <a:off x="2853565" y="222687"/>
            <a:ext cx="8096642"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n-ea"/>
                <a:cs typeface="+mn-cs"/>
              </a:rPr>
              <a:t>Organize the R</a:t>
            </a:r>
            <a:r>
              <a:rPr kumimoji="0" lang="en-US" sz="54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n-ea"/>
                <a:cs typeface="Tahoma" pitchFamily="34" charset="0"/>
              </a:rPr>
              <a:t>ésumé</a:t>
            </a:r>
            <a:r>
              <a:rPr kumimoji="0" lang="en-US" sz="54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n-ea"/>
                <a:cs typeface="+mn-cs"/>
              </a:rPr>
              <a:t> </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grpSp>
        <p:nvGrpSpPr>
          <p:cNvPr id="7" name="Group 6">
            <a:extLst>
              <a:ext uri="{FF2B5EF4-FFF2-40B4-BE49-F238E27FC236}">
                <a16:creationId xmlns:a16="http://schemas.microsoft.com/office/drawing/2014/main" id="{BC240096-E76B-A764-8598-A38194462685}"/>
              </a:ext>
            </a:extLst>
          </p:cNvPr>
          <p:cNvGrpSpPr/>
          <p:nvPr/>
        </p:nvGrpSpPr>
        <p:grpSpPr>
          <a:xfrm>
            <a:off x="741826" y="1350770"/>
            <a:ext cx="11450174" cy="4244700"/>
            <a:chOff x="-1457457" y="1981200"/>
            <a:chExt cx="10144257" cy="4244700"/>
          </a:xfrm>
        </p:grpSpPr>
        <p:pic>
          <p:nvPicPr>
            <p:cNvPr id="9" name="Picture 8" descr="shutterstock_56810101.jpg">
              <a:extLst>
                <a:ext uri="{FF2B5EF4-FFF2-40B4-BE49-F238E27FC236}">
                  <a16:creationId xmlns:a16="http://schemas.microsoft.com/office/drawing/2014/main" id="{B4B4849B-760C-E20A-6996-AC32D831D980}"/>
                </a:ext>
              </a:extLst>
            </p:cNvPr>
            <p:cNvPicPr>
              <a:picLocks noChangeAspect="1"/>
            </p:cNvPicPr>
            <p:nvPr/>
          </p:nvPicPr>
          <p:blipFill>
            <a:blip r:embed="rId7" cstate="print"/>
            <a:srcRect/>
            <a:stretch>
              <a:fillRect/>
            </a:stretch>
          </p:blipFill>
          <p:spPr>
            <a:xfrm>
              <a:off x="-1457457" y="2111100"/>
              <a:ext cx="6264574" cy="4114800"/>
            </a:xfrm>
            <a:prstGeom prst="rect">
              <a:avLst/>
            </a:prstGeom>
          </p:spPr>
        </p:pic>
        <p:sp>
          <p:nvSpPr>
            <p:cNvPr id="10" name="Rectangle 9">
              <a:extLst>
                <a:ext uri="{FF2B5EF4-FFF2-40B4-BE49-F238E27FC236}">
                  <a16:creationId xmlns:a16="http://schemas.microsoft.com/office/drawing/2014/main" id="{C77BECEB-4A81-C95E-D6E6-56A607FDB418}"/>
                </a:ext>
              </a:extLst>
            </p:cNvPr>
            <p:cNvSpPr/>
            <p:nvPr/>
          </p:nvSpPr>
          <p:spPr bwMode="auto">
            <a:xfrm>
              <a:off x="457200" y="1981200"/>
              <a:ext cx="8229600" cy="4191000"/>
            </a:xfrm>
            <a:prstGeom prst="rect">
              <a:avLst/>
            </a:prstGeom>
            <a:noFill/>
            <a:ln w="9525" cap="flat" cmpd="sng" algn="ctr">
              <a:solidFill>
                <a:srgbClr val="FFFFFF">
                  <a:lumMod val="85000"/>
                </a:srgbClr>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2400" b="0" i="0" u="none" strike="noStrike" kern="0" cap="none" spc="0" normalizeH="0" baseline="0" noProof="0" dirty="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3574D637-DB48-1FB3-BC5A-665C5B6322FF}"/>
                </a:ext>
              </a:extLst>
            </p:cNvPr>
            <p:cNvSpPr/>
            <p:nvPr/>
          </p:nvSpPr>
          <p:spPr bwMode="auto">
            <a:xfrm>
              <a:off x="3886200" y="2324100"/>
              <a:ext cx="4648200" cy="673101"/>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ts val="600"/>
                </a:spcBef>
                <a:spcAft>
                  <a:spcPts val="2400"/>
                </a:spcAft>
                <a:buClrTx/>
                <a:buSzTx/>
                <a:buFont typeface="Arial" pitchFamily="34" charset="0"/>
                <a:buChar char="•"/>
                <a:tabLst/>
                <a:defRPr/>
              </a:pPr>
              <a:r>
                <a:rPr kumimoji="0" lang="en-US" sz="4800" b="1" i="0" u="none" strike="noStrike" kern="0" cap="none" spc="0" normalizeH="0" baseline="0" noProof="0" dirty="0">
                  <a:ln>
                    <a:noFill/>
                  </a:ln>
                  <a:solidFill>
                    <a:srgbClr val="000000"/>
                  </a:solidFill>
                  <a:effectLst>
                    <a:outerShdw blurRad="50800" dist="76200" dir="8100000" algn="tr" rotWithShape="0">
                      <a:prstClr val="black">
                        <a:alpha val="40000"/>
                      </a:prstClr>
                    </a:outerShdw>
                  </a:effectLst>
                  <a:uLnTx/>
                  <a:uFillTx/>
                  <a:latin typeface="Arial"/>
                  <a:ea typeface="+mn-ea"/>
                  <a:cs typeface="+mn-cs"/>
                </a:rPr>
                <a:t>Combination</a:t>
              </a:r>
            </a:p>
          </p:txBody>
        </p:sp>
      </p:grpSp>
      <p:sp>
        <p:nvSpPr>
          <p:cNvPr id="13" name="TextBox 12">
            <a:extLst>
              <a:ext uri="{FF2B5EF4-FFF2-40B4-BE49-F238E27FC236}">
                <a16:creationId xmlns:a16="http://schemas.microsoft.com/office/drawing/2014/main" id="{1166F30B-2E93-4E8E-22C8-3BF6FE303B5F}"/>
              </a:ext>
            </a:extLst>
          </p:cNvPr>
          <p:cNvSpPr txBox="1"/>
          <p:nvPr/>
        </p:nvSpPr>
        <p:spPr>
          <a:xfrm>
            <a:off x="4614270" y="2835751"/>
            <a:ext cx="7157444" cy="2308324"/>
          </a:xfrm>
          <a:prstGeom prst="rect">
            <a:avLst/>
          </a:prstGeom>
          <a:noFill/>
        </p:spPr>
        <p:txBody>
          <a:bodyPr wrap="square">
            <a:spAutoFit/>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rPr>
              <a:t>A </a:t>
            </a:r>
            <a:r>
              <a:rPr kumimoji="0" lang="en-US" sz="2400" b="0" i="1" u="none" strike="noStrike" kern="1200" cap="none" spc="0" normalizeH="0" baseline="0" noProof="0" dirty="0">
                <a:ln>
                  <a:noFill/>
                </a:ln>
                <a:solidFill>
                  <a:srgbClr val="000000"/>
                </a:solidFill>
                <a:effectLst/>
                <a:uLnTx/>
                <a:uFillTx/>
                <a:latin typeface="Times New Roman" pitchFamily="18" charset="0"/>
                <a:ea typeface="+mn-ea"/>
                <a:cs typeface="+mn-cs"/>
              </a:rPr>
              <a:t>combination résumé</a:t>
            </a:r>
            <a:r>
              <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rPr>
              <a:t> includes the best of the chronological and functional approaches. Nevertheless, it is not commonly used for two reasons: it tends to be longer, and it can </a:t>
            </a:r>
            <a:r>
              <a:rPr kumimoji="0" lang="en-US" sz="2400" b="1" i="0" u="sng"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rPr>
              <a:t>be repetitious if </a:t>
            </a:r>
            <a:r>
              <a:rPr kumimoji="0" lang="en-US" sz="2400" b="0" i="0" u="none" strike="noStrike" kern="1200" cap="none" spc="0" normalizeH="0" baseline="0" noProof="0" dirty="0">
                <a:ln>
                  <a:noFill/>
                </a:ln>
                <a:solidFill>
                  <a:srgbClr val="000000"/>
                </a:solidFill>
                <a:effectLst/>
                <a:uLnTx/>
                <a:uFillTx/>
                <a:latin typeface="Times New Roman" pitchFamily="18" charset="0"/>
                <a:ea typeface="+mn-ea"/>
                <a:cs typeface="+mn-cs"/>
              </a:rPr>
              <a:t>you must list your accomplishments and skills in both the functional section and the chronological job descriptions.</a:t>
            </a:r>
          </a:p>
        </p:txBody>
      </p:sp>
    </p:spTree>
    <p:extLst>
      <p:ext uri="{BB962C8B-B14F-4D97-AF65-F5344CB8AC3E}">
        <p14:creationId xmlns:p14="http://schemas.microsoft.com/office/powerpoint/2010/main" val="34188112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636FBC6D-41E5-4EE0-AF9A-2BA091B997CE}"/>
              </a:ext>
            </a:extLst>
          </p:cNvPr>
          <p:cNvSpPr/>
          <p:nvPr/>
        </p:nvSpPr>
        <p:spPr>
          <a:xfrm>
            <a:off x="5676900" y="1549400"/>
            <a:ext cx="6565900" cy="1295400"/>
          </a:xfrm>
          <a:prstGeom prst="flowChartAlternateProcess">
            <a:avLst/>
          </a:prstGeom>
          <a:solidFill>
            <a:srgbClr val="019A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Flowchart: Alternate Process 5">
            <a:extLst>
              <a:ext uri="{FF2B5EF4-FFF2-40B4-BE49-F238E27FC236}">
                <a16:creationId xmlns:a16="http://schemas.microsoft.com/office/drawing/2014/main" id="{D2C9C183-5AA9-45B1-BB31-18E0A9E401AF}"/>
              </a:ext>
            </a:extLst>
          </p:cNvPr>
          <p:cNvSpPr/>
          <p:nvPr/>
        </p:nvSpPr>
        <p:spPr>
          <a:xfrm>
            <a:off x="5676900" y="4470400"/>
            <a:ext cx="6565900" cy="1295400"/>
          </a:xfrm>
          <a:prstGeom prst="flowChartAlternateProcess">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Flowchart: Alternate Process 6">
            <a:extLst>
              <a:ext uri="{FF2B5EF4-FFF2-40B4-BE49-F238E27FC236}">
                <a16:creationId xmlns:a16="http://schemas.microsoft.com/office/drawing/2014/main" id="{C32619D1-4F4F-4AB7-AC77-8B471C6588FE}"/>
              </a:ext>
            </a:extLst>
          </p:cNvPr>
          <p:cNvSpPr/>
          <p:nvPr/>
        </p:nvSpPr>
        <p:spPr>
          <a:xfrm>
            <a:off x="4457700" y="2044700"/>
            <a:ext cx="7747000" cy="3098800"/>
          </a:xfrm>
          <a:prstGeom prst="flowChartAlternateProcess">
            <a:avLst/>
          </a:prstGeom>
          <a:solidFill>
            <a:srgbClr val="0C2D70">
              <a:alpha val="89804"/>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8" name="صورة 3">
            <a:extLst>
              <a:ext uri="{FF2B5EF4-FFF2-40B4-BE49-F238E27FC236}">
                <a16:creationId xmlns:a16="http://schemas.microsoft.com/office/drawing/2014/main" id="{579D5A66-C682-4AA4-9BC5-AFA4971897C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8964" b="8044"/>
          <a:stretch/>
        </p:blipFill>
        <p:spPr>
          <a:xfrm>
            <a:off x="629376" y="2495610"/>
            <a:ext cx="2647224" cy="2196980"/>
          </a:xfrm>
          <a:prstGeom prst="rect">
            <a:avLst/>
          </a:prstGeom>
        </p:spPr>
      </p:pic>
      <p:sp>
        <p:nvSpPr>
          <p:cNvPr id="9" name="Flowchart: Alternate Process 8">
            <a:extLst>
              <a:ext uri="{FF2B5EF4-FFF2-40B4-BE49-F238E27FC236}">
                <a16:creationId xmlns:a16="http://schemas.microsoft.com/office/drawing/2014/main" id="{44A10972-5B02-41B2-A41A-03F21A789D17}"/>
              </a:ext>
            </a:extLst>
          </p:cNvPr>
          <p:cNvSpPr/>
          <p:nvPr/>
        </p:nvSpPr>
        <p:spPr>
          <a:xfrm>
            <a:off x="5676900" y="0"/>
            <a:ext cx="6565900" cy="457200"/>
          </a:xfrm>
          <a:prstGeom prst="flowChartAlternateProcess">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Flowchart: Alternate Process 9">
            <a:extLst>
              <a:ext uri="{FF2B5EF4-FFF2-40B4-BE49-F238E27FC236}">
                <a16:creationId xmlns:a16="http://schemas.microsoft.com/office/drawing/2014/main" id="{2272A163-BA3B-4072-8F44-3F9EC8D130B1}"/>
              </a:ext>
            </a:extLst>
          </p:cNvPr>
          <p:cNvSpPr/>
          <p:nvPr/>
        </p:nvSpPr>
        <p:spPr>
          <a:xfrm>
            <a:off x="5676900" y="6502400"/>
            <a:ext cx="6565900" cy="355600"/>
          </a:xfrm>
          <a:prstGeom prst="flowChartAlternateProcess">
            <a:avLst/>
          </a:prstGeom>
          <a:solidFill>
            <a:srgbClr val="019A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1" name="TextBox 10">
            <a:extLst>
              <a:ext uri="{FF2B5EF4-FFF2-40B4-BE49-F238E27FC236}">
                <a16:creationId xmlns:a16="http://schemas.microsoft.com/office/drawing/2014/main" id="{39E4E490-B2A6-4CE1-BD03-808F0A016F93}"/>
              </a:ext>
            </a:extLst>
          </p:cNvPr>
          <p:cNvSpPr txBox="1"/>
          <p:nvPr/>
        </p:nvSpPr>
        <p:spPr>
          <a:xfrm>
            <a:off x="6781800" y="3132604"/>
            <a:ext cx="4178300"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3600" b="1" i="0" u="none" strike="noStrike" kern="1200" cap="none" spc="0" normalizeH="0" baseline="0" noProof="0" dirty="0">
                <a:ln>
                  <a:noFill/>
                </a:ln>
                <a:solidFill>
                  <a:prstClr val="white"/>
                </a:solidFill>
                <a:effectLst/>
                <a:uLnTx/>
                <a:uFillTx/>
                <a:latin typeface="Sakkal Majalla" panose="02000000000000000000" pitchFamily="2" charset="-78"/>
                <a:ea typeface="+mn-ea"/>
                <a:cs typeface="Sakkal Majalla" panose="02000000000000000000" pitchFamily="2" charset="-78"/>
              </a:rPr>
              <a:t>لكم كل الشكر والتقدير والاحترام،</a:t>
            </a:r>
            <a:endParaRPr kumimoji="0" lang="ar-SA" sz="3600" b="1" i="0" u="none" strike="noStrike" kern="1200" cap="none" spc="0" normalizeH="0" baseline="0" noProof="0" dirty="0">
              <a:ln>
                <a:noFill/>
              </a:ln>
              <a:solidFill>
                <a:prstClr val="white"/>
              </a:solidFill>
              <a:effectLst/>
              <a:uLnTx/>
              <a:uFillTx/>
              <a:latin typeface="Sakkal Majalla" panose="02000000000000000000" pitchFamily="2" charset="-78"/>
              <a:ea typeface="+mn-ea"/>
              <a:cs typeface="Sakkal Majalla" panose="02000000000000000000" pitchFamily="2" charset="-78"/>
            </a:endParaRPr>
          </a:p>
        </p:txBody>
      </p:sp>
    </p:spTree>
    <p:extLst>
      <p:ext uri="{BB962C8B-B14F-4D97-AF65-F5344CB8AC3E}">
        <p14:creationId xmlns:p14="http://schemas.microsoft.com/office/powerpoint/2010/main" val="2387831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7507</TotalTime>
  <Words>6202</Words>
  <Application>Microsoft Office PowerPoint</Application>
  <PresentationFormat>Widescreen</PresentationFormat>
  <Paragraphs>435</Paragraphs>
  <Slides>43</Slides>
  <Notes>43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Arial</vt:lpstr>
      <vt:lpstr>Arial Black</vt:lpstr>
      <vt:lpstr>Calibri</vt:lpstr>
      <vt:lpstr>Calibri Light</vt:lpstr>
      <vt:lpstr>Sakkal Majalla</vt:lpstr>
      <vt:lpstr>Tahoma</vt:lpstr>
      <vt:lpstr>Times New Roman</vt:lpstr>
      <vt:lpstr>Wingdings</vt:lpstr>
      <vt:lpstr>Office Theme</vt:lpstr>
      <vt:lpstr>PRESENTATION AND WRITING SKILLS         lecture No. 9 BY       Dr. Manal  El-Sayed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manal shabat</cp:lastModifiedBy>
  <cp:revision>160</cp:revision>
  <dcterms:created xsi:type="dcterms:W3CDTF">2021-08-03T13:03:26Z</dcterms:created>
  <dcterms:modified xsi:type="dcterms:W3CDTF">2023-03-30T10:57:03Z</dcterms:modified>
</cp:coreProperties>
</file>