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303" r:id="rId5"/>
    <p:sldId id="276" r:id="rId6"/>
    <p:sldId id="496" r:id="rId7"/>
    <p:sldId id="498" r:id="rId8"/>
    <p:sldId id="508" r:id="rId9"/>
    <p:sldId id="509" r:id="rId10"/>
    <p:sldId id="516" r:id="rId11"/>
    <p:sldId id="517" r:id="rId12"/>
    <p:sldId id="518" r:id="rId13"/>
    <p:sldId id="519" r:id="rId14"/>
    <p:sldId id="520" r:id="rId15"/>
    <p:sldId id="521" r:id="rId16"/>
    <p:sldId id="522" r:id="rId17"/>
    <p:sldId id="523" r:id="rId18"/>
    <p:sldId id="524" r:id="rId19"/>
    <p:sldId id="525"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496"/>
            <p14:sldId id="498"/>
            <p14:sldId id="508"/>
            <p14:sldId id="509"/>
            <p14:sldId id="516"/>
            <p14:sldId id="517"/>
            <p14:sldId id="518"/>
            <p14:sldId id="519"/>
            <p14:sldId id="520"/>
            <p14:sldId id="521"/>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00AEEF"/>
    <a:srgbClr val="FFD200"/>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aIbrahim" userId="S::ragia.ibrahim@midocean.edu.km::39e4e215-f6e6-4b1b-9553-a547e8b342e5" providerId="AD" clId="Web-{D046393C-DCF5-7DB5-959F-0AD9FDA3980F}"/>
    <pc:docChg chg="modSld">
      <pc:chgData name="RagiaIbrahim" userId="S::ragia.ibrahim@midocean.edu.km::39e4e215-f6e6-4b1b-9553-a547e8b342e5" providerId="AD" clId="Web-{D046393C-DCF5-7DB5-959F-0AD9FDA3980F}" dt="2025-04-30T14:47:08.055" v="1" actId="20577"/>
      <pc:docMkLst>
        <pc:docMk/>
      </pc:docMkLst>
      <pc:sldChg chg="modSp">
        <pc:chgData name="RagiaIbrahim" userId="S::ragia.ibrahim@midocean.edu.km::39e4e215-f6e6-4b1b-9553-a547e8b342e5" providerId="AD" clId="Web-{D046393C-DCF5-7DB5-959F-0AD9FDA3980F}" dt="2025-04-30T14:47:08.055" v="1" actId="20577"/>
        <pc:sldMkLst>
          <pc:docMk/>
          <pc:sldMk cId="0" sldId="480"/>
        </pc:sldMkLst>
        <pc:spChg chg="mod">
          <ac:chgData name="RagiaIbrahim" userId="S::ragia.ibrahim@midocean.edu.km::39e4e215-f6e6-4b1b-9553-a547e8b342e5" providerId="AD" clId="Web-{D046393C-DCF5-7DB5-959F-0AD9FDA3980F}" dt="2025-04-30T14:47:08.055" v="1" actId="20577"/>
          <ac:spMkLst>
            <pc:docMk/>
            <pc:sldMk cId="0" sldId="480"/>
            <ac:spMk id="30" creationId="{00000000-0000-0000-0000-000000000000}"/>
          </ac:spMkLst>
        </pc:sp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docChgLst>
    <pc:chgData name="Guest User" userId="S::urn:spo:anon#a5136176af0c7fa5f5fa17481c5cdab2ec407555b1f94ea045d0292f32eb3a07::" providerId="AD" clId="Web-{F97BDB78-A87C-2A72-5F30-B014EFAB8FD4}"/>
    <pc:docChg chg="modSld">
      <pc:chgData name="Guest User" userId="S::urn:spo:anon#a5136176af0c7fa5f5fa17481c5cdab2ec407555b1f94ea045d0292f32eb3a07::" providerId="AD" clId="Web-{F97BDB78-A87C-2A72-5F30-B014EFAB8FD4}" dt="2025-04-14T08:55:32.021" v="0" actId="1076"/>
      <pc:docMkLst>
        <pc:docMk/>
      </pc:docMkLst>
      <pc:sldChg chg="modSp">
        <pc:chgData name="Guest User" userId="S::urn:spo:anon#a5136176af0c7fa5f5fa17481c5cdab2ec407555b1f94ea045d0292f32eb3a07::" providerId="AD" clId="Web-{F97BDB78-A87C-2A72-5F30-B014EFAB8FD4}" dt="2025-04-14T08:55:32.021" v="0" actId="1076"/>
        <pc:sldMkLst>
          <pc:docMk/>
          <pc:sldMk cId="0" sldId="480"/>
        </pc:sldMkLst>
        <pc:spChg chg="mod">
          <ac:chgData name="Guest User" userId="S::urn:spo:anon#a5136176af0c7fa5f5fa17481c5cdab2ec407555b1f94ea045d0292f32eb3a07::" providerId="AD" clId="Web-{F97BDB78-A87C-2A72-5F30-B014EFAB8FD4}" dt="2025-04-14T08:55:32.021" v="0" actId="1076"/>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w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8.w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0.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2.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3.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4.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5.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6.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7.wmf"/></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62842" y="2753626"/>
            <a:ext cx="6025304"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NB-IoT Communication </a:t>
            </a:r>
          </a:p>
          <a:p>
            <a:pPr algn="ctr"/>
            <a:r>
              <a:rPr lang="en-US" sz="4400" b="1" dirty="0">
                <a:solidFill>
                  <a:srgbClr val="00B0F0"/>
                </a:solidFill>
                <a:latin typeface="Alexandria" charset="0"/>
                <a:cs typeface="Alexandria" charset="0"/>
              </a:rPr>
              <a:t>Technologies &amp; Solutions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Foreword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792748" y="2199338"/>
            <a:ext cx="10541000" cy="3785652"/>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rgbClr val="203E5F"/>
                </a:solidFill>
                <a:latin typeface="Alexandria"/>
              </a:rPr>
              <a:t>Unlike the traditional Internet, the Internet of Things (IoT) works in diverse and complex communications scenarios. Different wireless communications scenarios vary in their requirements. We summarize the communications scenarios in which small packets are occasionally transmitted through passive devices as low-power wide-area (LPWA) scenarios.</a:t>
            </a:r>
          </a:p>
          <a:p>
            <a:endParaRPr lang="en-US" sz="2400" dirty="0">
              <a:solidFill>
                <a:srgbClr val="203E5F"/>
              </a:solidFill>
              <a:latin typeface="Alexandria"/>
            </a:endParaRPr>
          </a:p>
          <a:p>
            <a:pPr marL="285750" indent="-285750">
              <a:buFont typeface="Arial" panose="020B0604020202020204" pitchFamily="34" charset="0"/>
              <a:buChar char="•"/>
            </a:pPr>
            <a:r>
              <a:rPr lang="en-US" sz="2400" dirty="0">
                <a:solidFill>
                  <a:srgbClr val="203E5F"/>
                </a:solidFill>
                <a:latin typeface="Alexandria"/>
              </a:rPr>
              <a:t>In LPWA scenarios, NB-IoT is one of the most widely used technologies. This technology complies with the 3GPP specifications, deployed on authorized frequency bands of operators, and provides a public network for IoT devices, encouraging the development of IoT public utilities.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6E68E-EE0A-141E-96A5-55B61408B7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394724-65C8-F29B-9F8C-533F897D6C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1DC20B-A664-DBDC-9790-E121AB8C5859}"/>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3D1198B9-E7A2-ADED-BF45-D8B08C85CA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6B4268-77D6-F6F0-5CF2-DBEA80CCC6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BE2E8D-CBBD-95E1-2B12-40C5EDD3F4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2933372-48D8-074E-1167-E32DCD893CD0}"/>
              </a:ext>
            </a:extLst>
          </p:cNvPr>
          <p:cNvSpPr txBox="1"/>
          <p:nvPr/>
        </p:nvSpPr>
        <p:spPr>
          <a:xfrm>
            <a:off x="776706" y="2504137"/>
            <a:ext cx="10541000" cy="2677656"/>
          </a:xfrm>
          <a:prstGeom prst="rect">
            <a:avLst/>
          </a:prstGeom>
          <a:noFill/>
        </p:spPr>
        <p:txBody>
          <a:bodyPr wrap="square" rtlCol="0">
            <a:spAutoFit/>
          </a:bodyPr>
          <a:lstStyle/>
          <a:p>
            <a:r>
              <a:rPr lang="en-US" sz="2800" b="1" dirty="0">
                <a:solidFill>
                  <a:srgbClr val="203E5F"/>
                </a:solidFill>
                <a:latin typeface="Alexandria"/>
                <a:cs typeface="Aldhabi" panose="01000000000000000000" pitchFamily="2" charset="-78"/>
              </a:rPr>
              <a:t>At the end of this course, you will have knowledge of:</a:t>
            </a:r>
          </a:p>
          <a:p>
            <a:endParaRPr lang="en-US" sz="2800" dirty="0">
              <a:solidFill>
                <a:srgbClr val="203E5F"/>
              </a:solidFill>
              <a:latin typeface="Alexandria"/>
              <a:cs typeface="Aldhabi" panose="01000000000000000000" pitchFamily="2" charset="-78"/>
            </a:endParaRPr>
          </a:p>
          <a:p>
            <a:pPr marL="285750" indent="-285750">
              <a:buFont typeface="Arial" panose="020B0604020202020204" pitchFamily="34" charset="0"/>
              <a:buChar char="•"/>
            </a:pPr>
            <a:r>
              <a:rPr lang="en-US" sz="2800" dirty="0">
                <a:solidFill>
                  <a:srgbClr val="203E5F"/>
                </a:solidFill>
                <a:latin typeface="Alexandria"/>
                <a:cs typeface="Aldhabi" panose="01000000000000000000" pitchFamily="2" charset="-78"/>
              </a:rPr>
              <a:t>The evolution of the NB-IoT standards and the development of the NB-IoT industry</a:t>
            </a:r>
          </a:p>
          <a:p>
            <a:pPr marL="285750" indent="-285750">
              <a:buFont typeface="Arial" panose="020B0604020202020204" pitchFamily="34" charset="0"/>
              <a:buChar char="•"/>
            </a:pPr>
            <a:r>
              <a:rPr lang="en-US" sz="2800" dirty="0">
                <a:solidFill>
                  <a:srgbClr val="203E5F"/>
                </a:solidFill>
                <a:latin typeface="Alexandria"/>
                <a:cs typeface="Aldhabi" panose="01000000000000000000" pitchFamily="2" charset="-78"/>
              </a:rPr>
              <a:t>Key technologies of NB-IoT</a:t>
            </a:r>
          </a:p>
          <a:p>
            <a:pPr marL="285750" indent="-285750">
              <a:buFont typeface="Arial" panose="020B0604020202020204" pitchFamily="34" charset="0"/>
              <a:buChar char="•"/>
            </a:pPr>
            <a:r>
              <a:rPr lang="en-US" sz="2800" dirty="0">
                <a:solidFill>
                  <a:srgbClr val="203E5F"/>
                </a:solidFill>
                <a:latin typeface="Alexandria"/>
                <a:cs typeface="Aldhabi" panose="01000000000000000000" pitchFamily="2" charset="-78"/>
              </a:rPr>
              <a:t>NB-IoT application scenarios and solutions</a:t>
            </a:r>
          </a:p>
        </p:txBody>
      </p:sp>
      <p:pic>
        <p:nvPicPr>
          <p:cNvPr id="7" name="Graphic 21">
            <a:extLst>
              <a:ext uri="{FF2B5EF4-FFF2-40B4-BE49-F238E27FC236}">
                <a16:creationId xmlns:a16="http://schemas.microsoft.com/office/drawing/2014/main" id="{F8D54559-340B-B6E7-853C-D54AE2ADD1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650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32A5B-2CDE-9D96-0FD1-0DC7F826A8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5D612-C313-AD59-A39D-A359B35459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a:t>At the end of this course, you will have knowledge of:</a:t>
            </a:r>
          </a:p>
          <a:p>
            <a:endParaRPr lang="en-US" sz="1800"/>
          </a:p>
          <a:p>
            <a:pPr marL="342900" indent="-342900">
              <a:buFont typeface="Arial" panose="020B0604020202020204" pitchFamily="34" charset="0"/>
              <a:buChar char="•"/>
            </a:pPr>
            <a:r>
              <a:rPr lang="en-US" sz="1800"/>
              <a:t>Common IoT wired communication technologies.</a:t>
            </a:r>
          </a:p>
          <a:p>
            <a:pPr marL="342900" indent="-342900">
              <a:buFont typeface="Arial" panose="020B0604020202020204" pitchFamily="34" charset="0"/>
              <a:buChar char="•"/>
            </a:pPr>
            <a:r>
              <a:rPr lang="en-US" sz="1800"/>
              <a:t>The technical standards, features, and differences between various short-range wireless communications technologies.</a:t>
            </a:r>
          </a:p>
          <a:p>
            <a:pPr marL="342900" indent="-342900">
              <a:buFont typeface="Arial" panose="020B0604020202020204" pitchFamily="34" charset="0"/>
              <a:buChar char="•"/>
            </a:pPr>
            <a:r>
              <a:rPr lang="en-US" sz="1800"/>
              <a:t>The characteristics and developing trends of cellular mobile communication technologies.</a:t>
            </a:r>
          </a:p>
          <a:p>
            <a:pPr marL="342900" indent="-342900">
              <a:buFont typeface="Arial" panose="020B0604020202020204" pitchFamily="34" charset="0"/>
              <a:buChar char="•"/>
            </a:pPr>
            <a:r>
              <a:rPr lang="en-US" sz="1800"/>
              <a:t>The  characteristics   of  Low  Power  Wide  Area  (LPWA)  communications technologies and distinguish between their different types.</a:t>
            </a:r>
            <a:endParaRPr lang="en-US" sz="1800" dirty="0"/>
          </a:p>
        </p:txBody>
      </p:sp>
      <p:sp>
        <p:nvSpPr>
          <p:cNvPr id="3" name="TextBox 2">
            <a:extLst>
              <a:ext uri="{FF2B5EF4-FFF2-40B4-BE49-F238E27FC236}">
                <a16:creationId xmlns:a16="http://schemas.microsoft.com/office/drawing/2014/main" id="{F6EC86AB-4BDD-3AAA-3C21-76D25255050D}"/>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Evolution of NB-IoT Standards</a:t>
            </a:r>
          </a:p>
        </p:txBody>
      </p:sp>
      <p:sp>
        <p:nvSpPr>
          <p:cNvPr id="5" name="Rectangle 4">
            <a:extLst>
              <a:ext uri="{FF2B5EF4-FFF2-40B4-BE49-F238E27FC236}">
                <a16:creationId xmlns:a16="http://schemas.microsoft.com/office/drawing/2014/main" id="{A4A583E0-21D2-8BD2-659C-6EB11BDA79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1A3BE1-3AE0-7D9C-296A-802AF416B5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529592-87CA-4555-3C5C-9FE5A2C436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3A9BD17-AB86-E250-E97C-18DFED617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C2612648-EE1D-B41E-18D1-2B89D3891E84}"/>
              </a:ext>
            </a:extLst>
          </p:cNvPr>
          <p:cNvGraphicFramePr>
            <a:graphicFrameLocks noChangeAspect="1"/>
          </p:cNvGraphicFramePr>
          <p:nvPr>
            <p:extLst>
              <p:ext uri="{D42A27DB-BD31-4B8C-83A1-F6EECF244321}">
                <p14:modId xmlns:p14="http://schemas.microsoft.com/office/powerpoint/2010/main" val="1768520183"/>
              </p:ext>
            </p:extLst>
          </p:nvPr>
        </p:nvGraphicFramePr>
        <p:xfrm>
          <a:off x="2502569" y="1935804"/>
          <a:ext cx="8002432" cy="3903521"/>
        </p:xfrm>
        <a:graphic>
          <a:graphicData uri="http://schemas.openxmlformats.org/presentationml/2006/ole">
            <mc:AlternateContent xmlns:mc="http://schemas.openxmlformats.org/markup-compatibility/2006">
              <mc:Choice xmlns:v="urn:schemas-microsoft-com:vml" Requires="v">
                <p:oleObj name="Bitmap Image" r:id="rId3" imgW="5981760" imgH="2918520" progId="PBrush">
                  <p:embed/>
                </p:oleObj>
              </mc:Choice>
              <mc:Fallback>
                <p:oleObj name="Bitmap Image" r:id="rId3" imgW="5981760" imgH="2918520" progId="PBrush">
                  <p:embed/>
                  <p:pic>
                    <p:nvPicPr>
                      <p:cNvPr id="9" name="Object 8">
                        <a:extLst>
                          <a:ext uri="{FF2B5EF4-FFF2-40B4-BE49-F238E27FC236}">
                            <a16:creationId xmlns:a16="http://schemas.microsoft.com/office/drawing/2014/main" id="{95B4475B-9A2F-D9C2-53A7-9587AFADFBD8}"/>
                          </a:ext>
                        </a:extLst>
                      </p:cNvPr>
                      <p:cNvPicPr/>
                      <p:nvPr/>
                    </p:nvPicPr>
                    <p:blipFill>
                      <a:blip r:embed="rId4"/>
                      <a:stretch>
                        <a:fillRect/>
                      </a:stretch>
                    </p:blipFill>
                    <p:spPr>
                      <a:xfrm>
                        <a:off x="2502569" y="1935804"/>
                        <a:ext cx="8002432" cy="3903521"/>
                      </a:xfrm>
                      <a:prstGeom prst="rect">
                        <a:avLst/>
                      </a:prstGeom>
                    </p:spPr>
                  </p:pic>
                </p:oleObj>
              </mc:Fallback>
            </mc:AlternateContent>
          </a:graphicData>
        </a:graphic>
      </p:graphicFrame>
    </p:spTree>
    <p:extLst>
      <p:ext uri="{BB962C8B-B14F-4D97-AF65-F5344CB8AC3E}">
        <p14:creationId xmlns:p14="http://schemas.microsoft.com/office/powerpoint/2010/main" val="3738203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8BBF0-CBAC-8B8F-0681-0A5E72338D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778040-941A-B226-41B6-5D86672FF8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A3E483-35AE-9BD0-EE7A-404ECBDC2919}"/>
              </a:ext>
            </a:extLst>
          </p:cNvPr>
          <p:cNvSpPr txBox="1"/>
          <p:nvPr/>
        </p:nvSpPr>
        <p:spPr>
          <a:xfrm>
            <a:off x="2416896" y="1131364"/>
            <a:ext cx="7737755" cy="523220"/>
          </a:xfrm>
          <a:prstGeom prst="rect">
            <a:avLst/>
          </a:prstGeom>
          <a:noFill/>
        </p:spPr>
        <p:txBody>
          <a:bodyPr wrap="square" rtlCol="0">
            <a:spAutoFit/>
          </a:bodyPr>
          <a:lstStyle/>
          <a:p>
            <a:r>
              <a:rPr lang="en-US" sz="2800" b="1" dirty="0">
                <a:latin typeface="Alexandria" charset="0"/>
                <a:cs typeface="Alexandria" charset="0"/>
              </a:rPr>
              <a:t>LPWA Technologies Adopted by Global Operators</a:t>
            </a:r>
          </a:p>
        </p:txBody>
      </p:sp>
      <p:sp>
        <p:nvSpPr>
          <p:cNvPr id="5" name="Rectangle 4">
            <a:extLst>
              <a:ext uri="{FF2B5EF4-FFF2-40B4-BE49-F238E27FC236}">
                <a16:creationId xmlns:a16="http://schemas.microsoft.com/office/drawing/2014/main" id="{C16F454D-9E7B-6DBE-F3AC-86A787488D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2BCDAE-7531-42C3-EB76-6CF405245FB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4B6D43-74E3-D418-7C68-85903C207E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EA6AF18-1B15-2379-FDAA-CACBBFD1DE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CD79E98A-5C6F-1B52-9A93-83C74B9F9FC7}"/>
              </a:ext>
            </a:extLst>
          </p:cNvPr>
          <p:cNvGraphicFramePr>
            <a:graphicFrameLocks noChangeAspect="1"/>
          </p:cNvGraphicFramePr>
          <p:nvPr>
            <p:extLst>
              <p:ext uri="{D42A27DB-BD31-4B8C-83A1-F6EECF244321}">
                <p14:modId xmlns:p14="http://schemas.microsoft.com/office/powerpoint/2010/main" val="3113336116"/>
              </p:ext>
            </p:extLst>
          </p:nvPr>
        </p:nvGraphicFramePr>
        <p:xfrm>
          <a:off x="2598821" y="1892969"/>
          <a:ext cx="7921570" cy="3944674"/>
        </p:xfrm>
        <a:graphic>
          <a:graphicData uri="http://schemas.openxmlformats.org/presentationml/2006/ole">
            <mc:AlternateContent xmlns:mc="http://schemas.openxmlformats.org/markup-compatibility/2006">
              <mc:Choice xmlns:v="urn:schemas-microsoft-com:vml" Requires="v">
                <p:oleObj name="Bitmap Image" r:id="rId3" imgW="5463720" imgH="2720520" progId="PBrush">
                  <p:embed/>
                </p:oleObj>
              </mc:Choice>
              <mc:Fallback>
                <p:oleObj name="Bitmap Image" r:id="rId3" imgW="5463720" imgH="2720520" progId="PBrush">
                  <p:embed/>
                  <p:pic>
                    <p:nvPicPr>
                      <p:cNvPr id="9" name="Object 8">
                        <a:extLst>
                          <a:ext uri="{FF2B5EF4-FFF2-40B4-BE49-F238E27FC236}">
                            <a16:creationId xmlns:a16="http://schemas.microsoft.com/office/drawing/2014/main" id="{FC4213E3-5A5E-D6E9-09CF-673CAE03B30E}"/>
                          </a:ext>
                        </a:extLst>
                      </p:cNvPr>
                      <p:cNvPicPr/>
                      <p:nvPr/>
                    </p:nvPicPr>
                    <p:blipFill>
                      <a:blip r:embed="rId4"/>
                      <a:stretch>
                        <a:fillRect/>
                      </a:stretch>
                    </p:blipFill>
                    <p:spPr>
                      <a:xfrm>
                        <a:off x="2598821" y="1892969"/>
                        <a:ext cx="7921570" cy="3944674"/>
                      </a:xfrm>
                      <a:prstGeom prst="rect">
                        <a:avLst/>
                      </a:prstGeom>
                    </p:spPr>
                  </p:pic>
                </p:oleObj>
              </mc:Fallback>
            </mc:AlternateContent>
          </a:graphicData>
        </a:graphic>
      </p:graphicFrame>
    </p:spTree>
    <p:extLst>
      <p:ext uri="{BB962C8B-B14F-4D97-AF65-F5344CB8AC3E}">
        <p14:creationId xmlns:p14="http://schemas.microsoft.com/office/powerpoint/2010/main" val="3210740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C3DDB-689B-1D5B-C6F3-3B7277203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D18803-CA70-0260-F1B8-C66543E7B3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B36F88-1E3E-7DAB-313C-345004BAA7A8}"/>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NB-IoT Spectrum Selections of Global Operators</a:t>
            </a:r>
          </a:p>
        </p:txBody>
      </p:sp>
      <p:sp>
        <p:nvSpPr>
          <p:cNvPr id="5" name="Rectangle 4">
            <a:extLst>
              <a:ext uri="{FF2B5EF4-FFF2-40B4-BE49-F238E27FC236}">
                <a16:creationId xmlns:a16="http://schemas.microsoft.com/office/drawing/2014/main" id="{898DEC63-8C93-9377-E4E4-7DE856D28E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04A6DF-2526-2E9A-74A1-87BC2B43FE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1A9A87-D779-34BA-5505-9E92FB7D4AA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1E9D16C-BC89-A363-BD4D-5DBA0DD926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1CD88441-12F3-3DEB-5BE7-49DFC0C52C3C}"/>
              </a:ext>
            </a:extLst>
          </p:cNvPr>
          <p:cNvGraphicFramePr>
            <a:graphicFrameLocks noChangeAspect="1"/>
          </p:cNvGraphicFramePr>
          <p:nvPr>
            <p:extLst>
              <p:ext uri="{D42A27DB-BD31-4B8C-83A1-F6EECF244321}">
                <p14:modId xmlns:p14="http://schemas.microsoft.com/office/powerpoint/2010/main" val="5664918"/>
              </p:ext>
            </p:extLst>
          </p:nvPr>
        </p:nvGraphicFramePr>
        <p:xfrm>
          <a:off x="2454442" y="1835735"/>
          <a:ext cx="8341895" cy="4019682"/>
        </p:xfrm>
        <a:graphic>
          <a:graphicData uri="http://schemas.openxmlformats.org/presentationml/2006/ole">
            <mc:AlternateContent xmlns:mc="http://schemas.openxmlformats.org/markup-compatibility/2006">
              <mc:Choice xmlns:v="urn:schemas-microsoft-com:vml" Requires="v">
                <p:oleObj name="Bitmap Image" r:id="rId3" imgW="5646600" imgH="2720520" progId="PBrush">
                  <p:embed/>
                </p:oleObj>
              </mc:Choice>
              <mc:Fallback>
                <p:oleObj name="Bitmap Image" r:id="rId3" imgW="5646600" imgH="2720520" progId="PBrush">
                  <p:embed/>
                  <p:pic>
                    <p:nvPicPr>
                      <p:cNvPr id="9" name="Object 8">
                        <a:extLst>
                          <a:ext uri="{FF2B5EF4-FFF2-40B4-BE49-F238E27FC236}">
                            <a16:creationId xmlns:a16="http://schemas.microsoft.com/office/drawing/2014/main" id="{D68B8009-5CAA-0D5C-182E-1999C55AA678}"/>
                          </a:ext>
                        </a:extLst>
                      </p:cNvPr>
                      <p:cNvPicPr/>
                      <p:nvPr/>
                    </p:nvPicPr>
                    <p:blipFill>
                      <a:blip r:embed="rId4"/>
                      <a:stretch>
                        <a:fillRect/>
                      </a:stretch>
                    </p:blipFill>
                    <p:spPr>
                      <a:xfrm>
                        <a:off x="2454442" y="1835735"/>
                        <a:ext cx="8341895" cy="4019682"/>
                      </a:xfrm>
                      <a:prstGeom prst="rect">
                        <a:avLst/>
                      </a:prstGeom>
                    </p:spPr>
                  </p:pic>
                </p:oleObj>
              </mc:Fallback>
            </mc:AlternateContent>
          </a:graphicData>
        </a:graphic>
      </p:graphicFrame>
    </p:spTree>
    <p:extLst>
      <p:ext uri="{BB962C8B-B14F-4D97-AF65-F5344CB8AC3E}">
        <p14:creationId xmlns:p14="http://schemas.microsoft.com/office/powerpoint/2010/main" val="2091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6AB44-21CD-CF02-7253-57E8C1AEB0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650441-9F92-1E77-5DDD-BB3FB04BA6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563B1A-6394-6007-DE44-E7C3E09C24BD}"/>
              </a:ext>
            </a:extLst>
          </p:cNvPr>
          <p:cNvSpPr txBox="1"/>
          <p:nvPr/>
        </p:nvSpPr>
        <p:spPr>
          <a:xfrm>
            <a:off x="2384812" y="858648"/>
            <a:ext cx="7208367" cy="830997"/>
          </a:xfrm>
          <a:prstGeom prst="rect">
            <a:avLst/>
          </a:prstGeom>
          <a:noFill/>
        </p:spPr>
        <p:txBody>
          <a:bodyPr wrap="square" rtlCol="0">
            <a:spAutoFit/>
          </a:bodyPr>
          <a:lstStyle/>
          <a:p>
            <a:r>
              <a:rPr lang="en-US" sz="2400" b="1" dirty="0">
                <a:latin typeface="Alexandria" charset="0"/>
                <a:cs typeface="Alexandria" charset="0"/>
              </a:rPr>
              <a:t>Huawei Releases World’s First Commercial-Use NB-IoT Chip and Network Version</a:t>
            </a:r>
          </a:p>
        </p:txBody>
      </p:sp>
      <p:sp>
        <p:nvSpPr>
          <p:cNvPr id="5" name="Rectangle 4">
            <a:extLst>
              <a:ext uri="{FF2B5EF4-FFF2-40B4-BE49-F238E27FC236}">
                <a16:creationId xmlns:a16="http://schemas.microsoft.com/office/drawing/2014/main" id="{E1205B40-EC86-A9D7-6C21-B463013DD0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3573CE-BADB-B8D2-68AE-7EFFEC7B13B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700F02-4BFE-E7A9-76AF-8F8D48DD6E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EC9FFDD-13A2-2F8A-633F-E4491909E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DBAE0B88-BA67-815F-A20A-BE0996D0799D}"/>
              </a:ext>
            </a:extLst>
          </p:cNvPr>
          <p:cNvGraphicFramePr>
            <a:graphicFrameLocks noChangeAspect="1"/>
          </p:cNvGraphicFramePr>
          <p:nvPr>
            <p:extLst>
              <p:ext uri="{D42A27DB-BD31-4B8C-83A1-F6EECF244321}">
                <p14:modId xmlns:p14="http://schemas.microsoft.com/office/powerpoint/2010/main" val="2245738044"/>
              </p:ext>
            </p:extLst>
          </p:nvPr>
        </p:nvGraphicFramePr>
        <p:xfrm>
          <a:off x="2422356" y="1860301"/>
          <a:ext cx="8502317" cy="3950453"/>
        </p:xfrm>
        <a:graphic>
          <a:graphicData uri="http://schemas.openxmlformats.org/presentationml/2006/ole">
            <mc:AlternateContent xmlns:mc="http://schemas.openxmlformats.org/markup-compatibility/2006">
              <mc:Choice xmlns:v="urn:schemas-microsoft-com:vml" Requires="v">
                <p:oleObj name="Bitmap Image" r:id="rId3" imgW="5722560" imgH="2659320" progId="PBrush">
                  <p:embed/>
                </p:oleObj>
              </mc:Choice>
              <mc:Fallback>
                <p:oleObj name="Bitmap Image" r:id="rId3" imgW="5722560" imgH="2659320" progId="PBrush">
                  <p:embed/>
                  <p:pic>
                    <p:nvPicPr>
                      <p:cNvPr id="9" name="Object 8">
                        <a:extLst>
                          <a:ext uri="{FF2B5EF4-FFF2-40B4-BE49-F238E27FC236}">
                            <a16:creationId xmlns:a16="http://schemas.microsoft.com/office/drawing/2014/main" id="{D8CE75FA-CC50-5A93-0E2F-B1139D6EF88D}"/>
                          </a:ext>
                        </a:extLst>
                      </p:cNvPr>
                      <p:cNvPicPr/>
                      <p:nvPr/>
                    </p:nvPicPr>
                    <p:blipFill>
                      <a:blip r:embed="rId4"/>
                      <a:stretch>
                        <a:fillRect/>
                      </a:stretch>
                    </p:blipFill>
                    <p:spPr>
                      <a:xfrm>
                        <a:off x="2422356" y="1860301"/>
                        <a:ext cx="8502317" cy="3950453"/>
                      </a:xfrm>
                      <a:prstGeom prst="rect">
                        <a:avLst/>
                      </a:prstGeom>
                    </p:spPr>
                  </p:pic>
                </p:oleObj>
              </mc:Fallback>
            </mc:AlternateContent>
          </a:graphicData>
        </a:graphic>
      </p:graphicFrame>
    </p:spTree>
    <p:extLst>
      <p:ext uri="{BB962C8B-B14F-4D97-AF65-F5344CB8AC3E}">
        <p14:creationId xmlns:p14="http://schemas.microsoft.com/office/powerpoint/2010/main" val="214240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E9698-A7A4-1044-2F63-C785117321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EAF15B-D563-62CA-B94B-3BD05658FE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E6CAC9-8E1D-7C8C-C994-8D94507AA555}"/>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NB-IoT Physical Layer</a:t>
            </a:r>
          </a:p>
        </p:txBody>
      </p:sp>
      <p:sp>
        <p:nvSpPr>
          <p:cNvPr id="5" name="Rectangle 4">
            <a:extLst>
              <a:ext uri="{FF2B5EF4-FFF2-40B4-BE49-F238E27FC236}">
                <a16:creationId xmlns:a16="http://schemas.microsoft.com/office/drawing/2014/main" id="{4D295623-3649-24F4-608B-13E4E7BEF5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96558C-EEC5-67E6-B103-C5CAE638A83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4F7B98-CBBF-F7E7-7C98-2D65695DE2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173D21D-6A3A-73F1-5639-9FD130DEF4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Object 7">
            <a:extLst>
              <a:ext uri="{FF2B5EF4-FFF2-40B4-BE49-F238E27FC236}">
                <a16:creationId xmlns:a16="http://schemas.microsoft.com/office/drawing/2014/main" id="{D280656D-EFC4-D883-A8CB-439470278733}"/>
              </a:ext>
            </a:extLst>
          </p:cNvPr>
          <p:cNvGraphicFramePr>
            <a:graphicFrameLocks noChangeAspect="1"/>
          </p:cNvGraphicFramePr>
          <p:nvPr>
            <p:extLst>
              <p:ext uri="{D42A27DB-BD31-4B8C-83A1-F6EECF244321}">
                <p14:modId xmlns:p14="http://schemas.microsoft.com/office/powerpoint/2010/main" val="2381866458"/>
              </p:ext>
            </p:extLst>
          </p:nvPr>
        </p:nvGraphicFramePr>
        <p:xfrm>
          <a:off x="2518611" y="1931042"/>
          <a:ext cx="8128298" cy="3892242"/>
        </p:xfrm>
        <a:graphic>
          <a:graphicData uri="http://schemas.openxmlformats.org/presentationml/2006/ole">
            <mc:AlternateContent xmlns:mc="http://schemas.openxmlformats.org/markup-compatibility/2006">
              <mc:Choice xmlns:v="urn:schemas-microsoft-com:vml" Requires="v">
                <p:oleObj name="Bitmap Image" r:id="rId3" imgW="5966640" imgH="2857680" progId="PBrush">
                  <p:embed/>
                </p:oleObj>
              </mc:Choice>
              <mc:Fallback>
                <p:oleObj name="Bitmap Image" r:id="rId3" imgW="5966640" imgH="2857680" progId="PBrush">
                  <p:embed/>
                  <p:pic>
                    <p:nvPicPr>
                      <p:cNvPr id="9" name="Object 8">
                        <a:extLst>
                          <a:ext uri="{FF2B5EF4-FFF2-40B4-BE49-F238E27FC236}">
                            <a16:creationId xmlns:a16="http://schemas.microsoft.com/office/drawing/2014/main" id="{80F7A9DD-44C0-26E5-28EB-5C870D9ED3FA}"/>
                          </a:ext>
                        </a:extLst>
                      </p:cNvPr>
                      <p:cNvPicPr/>
                      <p:nvPr/>
                    </p:nvPicPr>
                    <p:blipFill>
                      <a:blip r:embed="rId4"/>
                      <a:stretch>
                        <a:fillRect/>
                      </a:stretch>
                    </p:blipFill>
                    <p:spPr>
                      <a:xfrm>
                        <a:off x="2518611" y="1931042"/>
                        <a:ext cx="8128298" cy="3892242"/>
                      </a:xfrm>
                      <a:prstGeom prst="rect">
                        <a:avLst/>
                      </a:prstGeom>
                    </p:spPr>
                  </p:pic>
                </p:oleObj>
              </mc:Fallback>
            </mc:AlternateContent>
          </a:graphicData>
        </a:graphic>
      </p:graphicFrame>
    </p:spTree>
    <p:extLst>
      <p:ext uri="{BB962C8B-B14F-4D97-AF65-F5344CB8AC3E}">
        <p14:creationId xmlns:p14="http://schemas.microsoft.com/office/powerpoint/2010/main" val="2224151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52D1D-A97F-44DF-9700-1AB3C8F9C0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795C58-A351-09B0-1F92-1A6954EF9C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6F6867-1B1E-9DE3-6517-D2134C2D295F}"/>
              </a:ext>
            </a:extLst>
          </p:cNvPr>
          <p:cNvSpPr txBox="1"/>
          <p:nvPr/>
        </p:nvSpPr>
        <p:spPr>
          <a:xfrm>
            <a:off x="2384813" y="1083237"/>
            <a:ext cx="8427567" cy="523220"/>
          </a:xfrm>
          <a:prstGeom prst="rect">
            <a:avLst/>
          </a:prstGeom>
          <a:noFill/>
        </p:spPr>
        <p:txBody>
          <a:bodyPr wrap="square" rtlCol="0">
            <a:spAutoFit/>
          </a:bodyPr>
          <a:lstStyle/>
          <a:p>
            <a:r>
              <a:rPr lang="en-US" sz="2800" b="1" dirty="0">
                <a:latin typeface="Alexandria" charset="0"/>
                <a:cs typeface="Alexandria" charset="0"/>
              </a:rPr>
              <a:t>Key NB-IoT Features</a:t>
            </a:r>
          </a:p>
        </p:txBody>
      </p:sp>
      <p:sp>
        <p:nvSpPr>
          <p:cNvPr id="5" name="Rectangle 4">
            <a:extLst>
              <a:ext uri="{FF2B5EF4-FFF2-40B4-BE49-F238E27FC236}">
                <a16:creationId xmlns:a16="http://schemas.microsoft.com/office/drawing/2014/main" id="{A76E8120-8705-6A36-2041-D9898730FD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52C729-084B-5A71-19A2-5E9BBD1E8C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30D471-AD1E-3A3F-EAB1-BBBAF61287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9D0E3D9B-BC72-B20D-640D-44D87F6BB5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C9B9B7AE-E0B6-4A60-B402-F1A215404269}"/>
              </a:ext>
            </a:extLst>
          </p:cNvPr>
          <p:cNvGraphicFramePr>
            <a:graphicFrameLocks noChangeAspect="1"/>
          </p:cNvGraphicFramePr>
          <p:nvPr>
            <p:extLst>
              <p:ext uri="{D42A27DB-BD31-4B8C-83A1-F6EECF244321}">
                <p14:modId xmlns:p14="http://schemas.microsoft.com/office/powerpoint/2010/main" val="4264553716"/>
              </p:ext>
            </p:extLst>
          </p:nvPr>
        </p:nvGraphicFramePr>
        <p:xfrm>
          <a:off x="2662989" y="1918710"/>
          <a:ext cx="6994357" cy="3942755"/>
        </p:xfrm>
        <a:graphic>
          <a:graphicData uri="http://schemas.openxmlformats.org/presentationml/2006/ole">
            <mc:AlternateContent xmlns:mc="http://schemas.openxmlformats.org/markup-compatibility/2006">
              <mc:Choice xmlns:v="urn:schemas-microsoft-com:vml" Requires="v">
                <p:oleObj name="Bitmap Image" r:id="rId3" imgW="4610160" imgH="2598480" progId="PBrush">
                  <p:embed/>
                </p:oleObj>
              </mc:Choice>
              <mc:Fallback>
                <p:oleObj name="Bitmap Image" r:id="rId3" imgW="4610160" imgH="2598480" progId="PBrush">
                  <p:embed/>
                  <p:pic>
                    <p:nvPicPr>
                      <p:cNvPr id="9" name="Object 8">
                        <a:extLst>
                          <a:ext uri="{FF2B5EF4-FFF2-40B4-BE49-F238E27FC236}">
                            <a16:creationId xmlns:a16="http://schemas.microsoft.com/office/drawing/2014/main" id="{00CC98DA-3EB1-63EC-79E9-C65834E5BEFE}"/>
                          </a:ext>
                        </a:extLst>
                      </p:cNvPr>
                      <p:cNvPicPr/>
                      <p:nvPr/>
                    </p:nvPicPr>
                    <p:blipFill>
                      <a:blip r:embed="rId4"/>
                      <a:stretch>
                        <a:fillRect/>
                      </a:stretch>
                    </p:blipFill>
                    <p:spPr>
                      <a:xfrm>
                        <a:off x="2662989" y="1918710"/>
                        <a:ext cx="6994357" cy="3942755"/>
                      </a:xfrm>
                      <a:prstGeom prst="rect">
                        <a:avLst/>
                      </a:prstGeom>
                    </p:spPr>
                  </p:pic>
                </p:oleObj>
              </mc:Fallback>
            </mc:AlternateContent>
          </a:graphicData>
        </a:graphic>
      </p:graphicFrame>
    </p:spTree>
    <p:extLst>
      <p:ext uri="{BB962C8B-B14F-4D97-AF65-F5344CB8AC3E}">
        <p14:creationId xmlns:p14="http://schemas.microsoft.com/office/powerpoint/2010/main" val="63951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504A9-0D70-4527-3FE5-308C46BEB0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8692D8-5934-98DA-9A32-53DECBD79B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24B857-9FF1-1265-D738-0DB7813F6499}"/>
              </a:ext>
            </a:extLst>
          </p:cNvPr>
          <p:cNvSpPr txBox="1"/>
          <p:nvPr/>
        </p:nvSpPr>
        <p:spPr>
          <a:xfrm>
            <a:off x="2384813" y="1083237"/>
            <a:ext cx="8427567" cy="461665"/>
          </a:xfrm>
          <a:prstGeom prst="rect">
            <a:avLst/>
          </a:prstGeom>
          <a:noFill/>
        </p:spPr>
        <p:txBody>
          <a:bodyPr wrap="square" rtlCol="0">
            <a:spAutoFit/>
          </a:bodyPr>
          <a:lstStyle/>
          <a:p>
            <a:r>
              <a:rPr lang="en-US" sz="2400" b="1" dirty="0">
                <a:latin typeface="Alexandria" charset="0"/>
                <a:cs typeface="Alexandria" charset="0"/>
              </a:rPr>
              <a:t>Ultra-Low Cost: Communication Chips Especially Designed for IoT</a:t>
            </a:r>
          </a:p>
        </p:txBody>
      </p:sp>
      <p:sp>
        <p:nvSpPr>
          <p:cNvPr id="5" name="Rectangle 4">
            <a:extLst>
              <a:ext uri="{FF2B5EF4-FFF2-40B4-BE49-F238E27FC236}">
                <a16:creationId xmlns:a16="http://schemas.microsoft.com/office/drawing/2014/main" id="{0A9D7CF1-CAC2-86AC-9764-2B96A55E6F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171682-E905-E080-582C-784E2C687E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35689F-3E25-7088-46FA-40C04716176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E791A5C-3918-0610-8D0F-34B9EA57C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15CF1D3C-79E8-276D-1C98-453AC2331A3F}"/>
              </a:ext>
            </a:extLst>
          </p:cNvPr>
          <p:cNvGraphicFramePr>
            <a:graphicFrameLocks noChangeAspect="1"/>
          </p:cNvGraphicFramePr>
          <p:nvPr>
            <p:extLst>
              <p:ext uri="{D42A27DB-BD31-4B8C-83A1-F6EECF244321}">
                <p14:modId xmlns:p14="http://schemas.microsoft.com/office/powerpoint/2010/main" val="1725879222"/>
              </p:ext>
            </p:extLst>
          </p:nvPr>
        </p:nvGraphicFramePr>
        <p:xfrm>
          <a:off x="2463810" y="1997463"/>
          <a:ext cx="8765003" cy="3777693"/>
        </p:xfrm>
        <a:graphic>
          <a:graphicData uri="http://schemas.openxmlformats.org/presentationml/2006/ole">
            <mc:AlternateContent xmlns:mc="http://schemas.openxmlformats.org/markup-compatibility/2006">
              <mc:Choice xmlns:v="urn:schemas-microsoft-com:vml" Requires="v">
                <p:oleObj name="Bitmap Image" r:id="rId3" imgW="5890320" imgH="2537640" progId="Paint.Picture">
                  <p:embed/>
                </p:oleObj>
              </mc:Choice>
              <mc:Fallback>
                <p:oleObj name="Bitmap Image" r:id="rId3" imgW="5890320" imgH="2537640" progId="Paint.Picture">
                  <p:embed/>
                  <p:pic>
                    <p:nvPicPr>
                      <p:cNvPr id="9" name="Object 8">
                        <a:extLst>
                          <a:ext uri="{FF2B5EF4-FFF2-40B4-BE49-F238E27FC236}">
                            <a16:creationId xmlns:a16="http://schemas.microsoft.com/office/drawing/2014/main" id="{06FC60B2-3427-D648-D18C-B5576A470589}"/>
                          </a:ext>
                        </a:extLst>
                      </p:cNvPr>
                      <p:cNvPicPr/>
                      <p:nvPr/>
                    </p:nvPicPr>
                    <p:blipFill>
                      <a:blip r:embed="rId4"/>
                      <a:stretch>
                        <a:fillRect/>
                      </a:stretch>
                    </p:blipFill>
                    <p:spPr>
                      <a:xfrm>
                        <a:off x="2463810" y="1997463"/>
                        <a:ext cx="8765003" cy="3777693"/>
                      </a:xfrm>
                      <a:prstGeom prst="rect">
                        <a:avLst/>
                      </a:prstGeom>
                    </p:spPr>
                  </p:pic>
                </p:oleObj>
              </mc:Fallback>
            </mc:AlternateContent>
          </a:graphicData>
        </a:graphic>
      </p:graphicFrame>
    </p:spTree>
    <p:extLst>
      <p:ext uri="{BB962C8B-B14F-4D97-AF65-F5344CB8AC3E}">
        <p14:creationId xmlns:p14="http://schemas.microsoft.com/office/powerpoint/2010/main" val="1277175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A0319-6324-2BD0-F9E3-933193734D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134FB5-1FB6-8595-B9E0-0E732AD5C5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4A885E-4208-F469-BA88-4BBD1BDF84D3}"/>
              </a:ext>
            </a:extLst>
          </p:cNvPr>
          <p:cNvSpPr txBox="1"/>
          <p:nvPr/>
        </p:nvSpPr>
        <p:spPr>
          <a:xfrm>
            <a:off x="2384813" y="1083237"/>
            <a:ext cx="8427567" cy="523220"/>
          </a:xfrm>
          <a:prstGeom prst="rect">
            <a:avLst/>
          </a:prstGeom>
          <a:noFill/>
        </p:spPr>
        <p:txBody>
          <a:bodyPr wrap="square" rtlCol="0">
            <a:spAutoFit/>
          </a:bodyPr>
          <a:lstStyle/>
          <a:p>
            <a:r>
              <a:rPr lang="en-US" sz="2800" b="1" dirty="0">
                <a:latin typeface="Alexandria" charset="0"/>
                <a:cs typeface="Alexandria" charset="0"/>
              </a:rPr>
              <a:t>Ultra-Low Power Consumption: DRX &amp; </a:t>
            </a:r>
            <a:r>
              <a:rPr lang="en-US" sz="2800" b="1" dirty="0" err="1">
                <a:latin typeface="Alexandria" charset="0"/>
                <a:cs typeface="Alexandria" charset="0"/>
              </a:rPr>
              <a:t>eDRX</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2FAA9708-6734-0507-5D5E-684EF49080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B16C92-59ED-33A2-6202-C70CFF72FB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9C9B1F-D286-30AB-6EB1-62715D4BF3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AF6A7B34-C6B5-10C1-1F8A-23535F48B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7B8711EB-F9C6-08B4-F72B-D05320CFEBB0}"/>
              </a:ext>
            </a:extLst>
          </p:cNvPr>
          <p:cNvGraphicFramePr>
            <a:graphicFrameLocks noChangeAspect="1"/>
          </p:cNvGraphicFramePr>
          <p:nvPr>
            <p:extLst>
              <p:ext uri="{D42A27DB-BD31-4B8C-83A1-F6EECF244321}">
                <p14:modId xmlns:p14="http://schemas.microsoft.com/office/powerpoint/2010/main" val="2814092179"/>
              </p:ext>
            </p:extLst>
          </p:nvPr>
        </p:nvGraphicFramePr>
        <p:xfrm>
          <a:off x="2759243" y="1917575"/>
          <a:ext cx="7379368" cy="3909480"/>
        </p:xfrm>
        <a:graphic>
          <a:graphicData uri="http://schemas.openxmlformats.org/presentationml/2006/ole">
            <mc:AlternateContent xmlns:mc="http://schemas.openxmlformats.org/markup-compatibility/2006">
              <mc:Choice xmlns:v="urn:schemas-microsoft-com:vml" Requires="v">
                <p:oleObj name="Bitmap Image" r:id="rId3" imgW="5250240" imgH="2781360" progId="Paint.Picture">
                  <p:embed/>
                </p:oleObj>
              </mc:Choice>
              <mc:Fallback>
                <p:oleObj name="Bitmap Image" r:id="rId3" imgW="5250240" imgH="2781360" progId="Paint.Picture">
                  <p:embed/>
                  <p:pic>
                    <p:nvPicPr>
                      <p:cNvPr id="9" name="Object 8">
                        <a:extLst>
                          <a:ext uri="{FF2B5EF4-FFF2-40B4-BE49-F238E27FC236}">
                            <a16:creationId xmlns:a16="http://schemas.microsoft.com/office/drawing/2014/main" id="{26033C97-6A5F-CC41-5E8E-E9DA6A39A925}"/>
                          </a:ext>
                        </a:extLst>
                      </p:cNvPr>
                      <p:cNvPicPr/>
                      <p:nvPr/>
                    </p:nvPicPr>
                    <p:blipFill>
                      <a:blip r:embed="rId4"/>
                      <a:stretch>
                        <a:fillRect/>
                      </a:stretch>
                    </p:blipFill>
                    <p:spPr>
                      <a:xfrm>
                        <a:off x="2759243" y="1917575"/>
                        <a:ext cx="7379368" cy="3909480"/>
                      </a:xfrm>
                      <a:prstGeom prst="rect">
                        <a:avLst/>
                      </a:prstGeom>
                    </p:spPr>
                  </p:pic>
                </p:oleObj>
              </mc:Fallback>
            </mc:AlternateContent>
          </a:graphicData>
        </a:graphic>
      </p:graphicFrame>
    </p:spTree>
    <p:extLst>
      <p:ext uri="{BB962C8B-B14F-4D97-AF65-F5344CB8AC3E}">
        <p14:creationId xmlns:p14="http://schemas.microsoft.com/office/powerpoint/2010/main" val="165555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02433-04C6-9A56-CE4D-0849C731E0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6B327C-CD7B-3446-4B70-F614ED4F45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E64C8-1D2A-EC37-D030-1F5818787182}"/>
              </a:ext>
            </a:extLst>
          </p:cNvPr>
          <p:cNvSpPr txBox="1"/>
          <p:nvPr/>
        </p:nvSpPr>
        <p:spPr>
          <a:xfrm>
            <a:off x="2384813" y="1083237"/>
            <a:ext cx="8427567" cy="523220"/>
          </a:xfrm>
          <a:prstGeom prst="rect">
            <a:avLst/>
          </a:prstGeom>
          <a:noFill/>
        </p:spPr>
        <p:txBody>
          <a:bodyPr wrap="square" rtlCol="0">
            <a:spAutoFit/>
          </a:bodyPr>
          <a:lstStyle/>
          <a:p>
            <a:r>
              <a:rPr lang="en-US" sz="2800" b="1" dirty="0">
                <a:latin typeface="Alexandria" charset="0"/>
                <a:cs typeface="Alexandria" charset="0"/>
              </a:rPr>
              <a:t>Ultra-Low Power Consumption: PSM</a:t>
            </a:r>
          </a:p>
        </p:txBody>
      </p:sp>
      <p:sp>
        <p:nvSpPr>
          <p:cNvPr id="5" name="Rectangle 4">
            <a:extLst>
              <a:ext uri="{FF2B5EF4-FFF2-40B4-BE49-F238E27FC236}">
                <a16:creationId xmlns:a16="http://schemas.microsoft.com/office/drawing/2014/main" id="{81002279-EB49-EF1F-8ACB-A637B35F98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DFCB7C-D419-CA86-AB10-FCAB479D1BD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86841A-929E-287F-09FF-169E3D45BF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AD57B12D-94C2-0781-3B21-AE7A76471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7A756839-BFFA-328C-4D90-AF881219C21F}"/>
              </a:ext>
            </a:extLst>
          </p:cNvPr>
          <p:cNvGraphicFramePr>
            <a:graphicFrameLocks noChangeAspect="1"/>
          </p:cNvGraphicFramePr>
          <p:nvPr>
            <p:extLst>
              <p:ext uri="{D42A27DB-BD31-4B8C-83A1-F6EECF244321}">
                <p14:modId xmlns:p14="http://schemas.microsoft.com/office/powerpoint/2010/main" val="1963662378"/>
              </p:ext>
            </p:extLst>
          </p:nvPr>
        </p:nvGraphicFramePr>
        <p:xfrm>
          <a:off x="1695412" y="2247670"/>
          <a:ext cx="8590585" cy="3399152"/>
        </p:xfrm>
        <a:graphic>
          <a:graphicData uri="http://schemas.openxmlformats.org/presentationml/2006/ole">
            <mc:AlternateContent xmlns:mc="http://schemas.openxmlformats.org/markup-compatibility/2006">
              <mc:Choice xmlns:v="urn:schemas-microsoft-com:vml" Requires="v">
                <p:oleObj name="Bitmap Image" r:id="rId3" imgW="5295960" imgH="2095560" progId="PBrush">
                  <p:embed/>
                </p:oleObj>
              </mc:Choice>
              <mc:Fallback>
                <p:oleObj name="Bitmap Image" r:id="rId3" imgW="5295960" imgH="2095560" progId="PBrush">
                  <p:embed/>
                  <p:pic>
                    <p:nvPicPr>
                      <p:cNvPr id="9" name="Object 8">
                        <a:extLst>
                          <a:ext uri="{FF2B5EF4-FFF2-40B4-BE49-F238E27FC236}">
                            <a16:creationId xmlns:a16="http://schemas.microsoft.com/office/drawing/2014/main" id="{474FAD10-7AEC-3031-7067-849BA6E99BF5}"/>
                          </a:ext>
                        </a:extLst>
                      </p:cNvPr>
                      <p:cNvPicPr/>
                      <p:nvPr/>
                    </p:nvPicPr>
                    <p:blipFill>
                      <a:blip r:embed="rId4"/>
                      <a:stretch>
                        <a:fillRect/>
                      </a:stretch>
                    </p:blipFill>
                    <p:spPr>
                      <a:xfrm>
                        <a:off x="1695412" y="2247670"/>
                        <a:ext cx="8590585" cy="3399152"/>
                      </a:xfrm>
                      <a:prstGeom prst="rect">
                        <a:avLst/>
                      </a:prstGeom>
                    </p:spPr>
                  </p:pic>
                </p:oleObj>
              </mc:Fallback>
            </mc:AlternateContent>
          </a:graphicData>
        </a:graphic>
      </p:graphicFrame>
    </p:spTree>
    <p:extLst>
      <p:ext uri="{BB962C8B-B14F-4D97-AF65-F5344CB8AC3E}">
        <p14:creationId xmlns:p14="http://schemas.microsoft.com/office/powerpoint/2010/main" val="32900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BAE7-81BD-56D9-9618-9DA5A430B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1FC818-8C94-98C9-19BA-829DC3C015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364C74-D6AB-329E-44FF-DDE846034018}"/>
              </a:ext>
            </a:extLst>
          </p:cNvPr>
          <p:cNvSpPr txBox="1"/>
          <p:nvPr/>
        </p:nvSpPr>
        <p:spPr>
          <a:xfrm>
            <a:off x="2352729" y="858647"/>
            <a:ext cx="8427567" cy="830997"/>
          </a:xfrm>
          <a:prstGeom prst="rect">
            <a:avLst/>
          </a:prstGeom>
          <a:noFill/>
        </p:spPr>
        <p:txBody>
          <a:bodyPr wrap="square" rtlCol="0">
            <a:spAutoFit/>
          </a:bodyPr>
          <a:lstStyle/>
          <a:p>
            <a:r>
              <a:rPr lang="en-US" sz="2400" b="1" dirty="0">
                <a:latin typeface="Alexandria" charset="0"/>
                <a:cs typeface="Alexandria" charset="0"/>
              </a:rPr>
              <a:t>Ultra-Wide Coverage: Increased Power Spectral Density, </a:t>
            </a:r>
          </a:p>
          <a:p>
            <a:r>
              <a:rPr lang="en-US" sz="2400" b="1" dirty="0">
                <a:latin typeface="Alexandria" charset="0"/>
                <a:cs typeface="Alexandria" charset="0"/>
              </a:rPr>
              <a:t>Time-Domain Retransmission</a:t>
            </a:r>
          </a:p>
        </p:txBody>
      </p:sp>
      <p:sp>
        <p:nvSpPr>
          <p:cNvPr id="5" name="Rectangle 4">
            <a:extLst>
              <a:ext uri="{FF2B5EF4-FFF2-40B4-BE49-F238E27FC236}">
                <a16:creationId xmlns:a16="http://schemas.microsoft.com/office/drawing/2014/main" id="{DC5147A4-AA99-2D63-B91B-C72A4B825A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F986C2-8481-0351-4D40-718DA00D14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90B59A-23EF-9816-754A-66E498E017A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B5E297C-EE37-A796-E62F-FFE69B6953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5A0358D1-0687-0236-2782-81949BFA127D}"/>
              </a:ext>
            </a:extLst>
          </p:cNvPr>
          <p:cNvGraphicFramePr>
            <a:graphicFrameLocks noChangeAspect="1"/>
          </p:cNvGraphicFramePr>
          <p:nvPr>
            <p:extLst>
              <p:ext uri="{D42A27DB-BD31-4B8C-83A1-F6EECF244321}">
                <p14:modId xmlns:p14="http://schemas.microsoft.com/office/powerpoint/2010/main" val="2180412401"/>
              </p:ext>
            </p:extLst>
          </p:nvPr>
        </p:nvGraphicFramePr>
        <p:xfrm>
          <a:off x="2503620" y="1913176"/>
          <a:ext cx="8698334" cy="3926151"/>
        </p:xfrm>
        <a:graphic>
          <a:graphicData uri="http://schemas.openxmlformats.org/presentationml/2006/ole">
            <mc:AlternateContent xmlns:mc="http://schemas.openxmlformats.org/markup-compatibility/2006">
              <mc:Choice xmlns:v="urn:schemas-microsoft-com:vml" Requires="v">
                <p:oleObj name="Bitmap Image" r:id="rId3" imgW="5859720" imgH="2644200" progId="PBrush">
                  <p:embed/>
                </p:oleObj>
              </mc:Choice>
              <mc:Fallback>
                <p:oleObj name="Bitmap Image" r:id="rId3" imgW="5859720" imgH="2644200" progId="PBrush">
                  <p:embed/>
                  <p:pic>
                    <p:nvPicPr>
                      <p:cNvPr id="9" name="Object 8">
                        <a:extLst>
                          <a:ext uri="{FF2B5EF4-FFF2-40B4-BE49-F238E27FC236}">
                            <a16:creationId xmlns:a16="http://schemas.microsoft.com/office/drawing/2014/main" id="{9343AC05-2BBB-E3F9-6C19-F947544B61EC}"/>
                          </a:ext>
                        </a:extLst>
                      </p:cNvPr>
                      <p:cNvPicPr/>
                      <p:nvPr/>
                    </p:nvPicPr>
                    <p:blipFill>
                      <a:blip r:embed="rId4"/>
                      <a:stretch>
                        <a:fillRect/>
                      </a:stretch>
                    </p:blipFill>
                    <p:spPr>
                      <a:xfrm>
                        <a:off x="2503620" y="1913176"/>
                        <a:ext cx="8698334" cy="3926151"/>
                      </a:xfrm>
                      <a:prstGeom prst="rect">
                        <a:avLst/>
                      </a:prstGeom>
                    </p:spPr>
                  </p:pic>
                </p:oleObj>
              </mc:Fallback>
            </mc:AlternateContent>
          </a:graphicData>
        </a:graphic>
      </p:graphicFrame>
    </p:spTree>
    <p:extLst>
      <p:ext uri="{BB962C8B-B14F-4D97-AF65-F5344CB8AC3E}">
        <p14:creationId xmlns:p14="http://schemas.microsoft.com/office/powerpoint/2010/main" val="1763595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CBBA1-84A5-D697-A2C0-A4EEE771AE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1AA7D5-B751-8A51-E36F-FD7310D543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9B2DC4-9BC8-76FB-2C30-BFD7D3E6112F}"/>
              </a:ext>
            </a:extLst>
          </p:cNvPr>
          <p:cNvSpPr txBox="1"/>
          <p:nvPr/>
        </p:nvSpPr>
        <p:spPr>
          <a:xfrm>
            <a:off x="2384813" y="1083237"/>
            <a:ext cx="8892787" cy="523220"/>
          </a:xfrm>
          <a:prstGeom prst="rect">
            <a:avLst/>
          </a:prstGeom>
          <a:noFill/>
        </p:spPr>
        <p:txBody>
          <a:bodyPr wrap="square" rtlCol="0">
            <a:spAutoFit/>
          </a:bodyPr>
          <a:lstStyle/>
          <a:p>
            <a:r>
              <a:rPr lang="en-US" sz="2800" b="1" dirty="0">
                <a:latin typeface="Alexandria" charset="0"/>
                <a:cs typeface="Alexandria" charset="0"/>
              </a:rPr>
              <a:t>Summary of Key NB-IoT Features</a:t>
            </a:r>
          </a:p>
        </p:txBody>
      </p:sp>
      <p:sp>
        <p:nvSpPr>
          <p:cNvPr id="5" name="Rectangle 4">
            <a:extLst>
              <a:ext uri="{FF2B5EF4-FFF2-40B4-BE49-F238E27FC236}">
                <a16:creationId xmlns:a16="http://schemas.microsoft.com/office/drawing/2014/main" id="{A55CE556-1A98-1823-5928-D1F0E8E6A4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88A7BA-FE5E-E261-1878-3A8FC1B131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8C5050-0128-D0E6-861C-79818085F8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439491D-E601-F925-C466-BBA06D5D78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7CF41124-B6E0-6E90-4D96-808A37FF0D22}"/>
              </a:ext>
            </a:extLst>
          </p:cNvPr>
          <p:cNvGraphicFramePr>
            <a:graphicFrameLocks noChangeAspect="1"/>
          </p:cNvGraphicFramePr>
          <p:nvPr>
            <p:extLst>
              <p:ext uri="{D42A27DB-BD31-4B8C-83A1-F6EECF244321}">
                <p14:modId xmlns:p14="http://schemas.microsoft.com/office/powerpoint/2010/main" val="2475924257"/>
              </p:ext>
            </p:extLst>
          </p:nvPr>
        </p:nvGraphicFramePr>
        <p:xfrm>
          <a:off x="2525634" y="1892769"/>
          <a:ext cx="8378264" cy="3962599"/>
        </p:xfrm>
        <a:graphic>
          <a:graphicData uri="http://schemas.openxmlformats.org/presentationml/2006/ole">
            <mc:AlternateContent xmlns:mc="http://schemas.openxmlformats.org/markup-compatibility/2006">
              <mc:Choice xmlns:v="urn:schemas-microsoft-com:vml" Requires="v">
                <p:oleObj name="Bitmap Image" r:id="rId3" imgW="5783760" imgH="2735640" progId="Paint.Picture">
                  <p:embed/>
                </p:oleObj>
              </mc:Choice>
              <mc:Fallback>
                <p:oleObj name="Bitmap Image" r:id="rId3" imgW="5783760" imgH="2735640" progId="Paint.Picture">
                  <p:embed/>
                  <p:pic>
                    <p:nvPicPr>
                      <p:cNvPr id="9" name="Object 8">
                        <a:extLst>
                          <a:ext uri="{FF2B5EF4-FFF2-40B4-BE49-F238E27FC236}">
                            <a16:creationId xmlns:a16="http://schemas.microsoft.com/office/drawing/2014/main" id="{72A2A6D6-52B6-73D0-6031-09FF64E6514A}"/>
                          </a:ext>
                        </a:extLst>
                      </p:cNvPr>
                      <p:cNvPicPr/>
                      <p:nvPr/>
                    </p:nvPicPr>
                    <p:blipFill>
                      <a:blip r:embed="rId4"/>
                      <a:stretch>
                        <a:fillRect/>
                      </a:stretch>
                    </p:blipFill>
                    <p:spPr>
                      <a:xfrm>
                        <a:off x="2525634" y="1892769"/>
                        <a:ext cx="8378264" cy="3962599"/>
                      </a:xfrm>
                      <a:prstGeom prst="rect">
                        <a:avLst/>
                      </a:prstGeom>
                    </p:spPr>
                  </p:pic>
                </p:oleObj>
              </mc:Fallback>
            </mc:AlternateContent>
          </a:graphicData>
        </a:graphic>
      </p:graphicFrame>
    </p:spTree>
    <p:extLst>
      <p:ext uri="{BB962C8B-B14F-4D97-AF65-F5344CB8AC3E}">
        <p14:creationId xmlns:p14="http://schemas.microsoft.com/office/powerpoint/2010/main" val="4773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E2192-7DC6-8D2C-A9D6-10742DEE15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4BE2E0-3E33-CDE4-04E1-D63B6327C6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DF6681-2F10-18FB-7036-6696B1AE6448}"/>
              </a:ext>
            </a:extLst>
          </p:cNvPr>
          <p:cNvSpPr txBox="1"/>
          <p:nvPr/>
        </p:nvSpPr>
        <p:spPr>
          <a:xfrm>
            <a:off x="2384813" y="1083237"/>
            <a:ext cx="8892787" cy="523220"/>
          </a:xfrm>
          <a:prstGeom prst="rect">
            <a:avLst/>
          </a:prstGeom>
          <a:noFill/>
        </p:spPr>
        <p:txBody>
          <a:bodyPr wrap="square" rtlCol="0">
            <a:spAutoFit/>
          </a:bodyPr>
          <a:lstStyle/>
          <a:p>
            <a:r>
              <a:rPr lang="en-US" sz="2800" b="1" dirty="0">
                <a:latin typeface="Alexandria" charset="0"/>
                <a:cs typeface="Alexandria" charset="0"/>
              </a:rPr>
              <a:t>NB-IoT Solution Architecture</a:t>
            </a:r>
          </a:p>
        </p:txBody>
      </p:sp>
      <p:sp>
        <p:nvSpPr>
          <p:cNvPr id="5" name="Rectangle 4">
            <a:extLst>
              <a:ext uri="{FF2B5EF4-FFF2-40B4-BE49-F238E27FC236}">
                <a16:creationId xmlns:a16="http://schemas.microsoft.com/office/drawing/2014/main" id="{1513D486-BA76-3058-FD01-A443C1FE06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520C83-C311-1198-D54A-1EC7CCDA3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B339B2-B1FD-E9EC-2169-8CDBCE09EE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534DC2D-384C-E8E4-D932-B2B6C3263A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Object 3">
            <a:extLst>
              <a:ext uri="{FF2B5EF4-FFF2-40B4-BE49-F238E27FC236}">
                <a16:creationId xmlns:a16="http://schemas.microsoft.com/office/drawing/2014/main" id="{DE642D48-3F45-7F50-66C6-AFA62DC13451}"/>
              </a:ext>
            </a:extLst>
          </p:cNvPr>
          <p:cNvGraphicFramePr>
            <a:graphicFrameLocks noChangeAspect="1"/>
          </p:cNvGraphicFramePr>
          <p:nvPr>
            <p:extLst>
              <p:ext uri="{D42A27DB-BD31-4B8C-83A1-F6EECF244321}">
                <p14:modId xmlns:p14="http://schemas.microsoft.com/office/powerpoint/2010/main" val="216479870"/>
              </p:ext>
            </p:extLst>
          </p:nvPr>
        </p:nvGraphicFramePr>
        <p:xfrm>
          <a:off x="2549815" y="1890611"/>
          <a:ext cx="8563701" cy="3996842"/>
        </p:xfrm>
        <a:graphic>
          <a:graphicData uri="http://schemas.openxmlformats.org/presentationml/2006/ole">
            <mc:AlternateContent xmlns:mc="http://schemas.openxmlformats.org/markup-compatibility/2006">
              <mc:Choice xmlns:v="urn:schemas-microsoft-com:vml" Requires="v">
                <p:oleObj name="Bitmap Image" r:id="rId3" imgW="6058080" imgH="2827080" progId="PBrush">
                  <p:embed/>
                </p:oleObj>
              </mc:Choice>
              <mc:Fallback>
                <p:oleObj name="Bitmap Image" r:id="rId3" imgW="6058080" imgH="2827080" progId="PBrush">
                  <p:embed/>
                  <p:pic>
                    <p:nvPicPr>
                      <p:cNvPr id="9" name="Object 8">
                        <a:extLst>
                          <a:ext uri="{FF2B5EF4-FFF2-40B4-BE49-F238E27FC236}">
                            <a16:creationId xmlns:a16="http://schemas.microsoft.com/office/drawing/2014/main" id="{1D8D5778-9B7D-0767-8E2D-AEFB18110384}"/>
                          </a:ext>
                        </a:extLst>
                      </p:cNvPr>
                      <p:cNvPicPr/>
                      <p:nvPr/>
                    </p:nvPicPr>
                    <p:blipFill>
                      <a:blip r:embed="rId4"/>
                      <a:stretch>
                        <a:fillRect/>
                      </a:stretch>
                    </p:blipFill>
                    <p:spPr>
                      <a:xfrm>
                        <a:off x="2549815" y="1890611"/>
                        <a:ext cx="8563701" cy="3996842"/>
                      </a:xfrm>
                      <a:prstGeom prst="rect">
                        <a:avLst/>
                      </a:prstGeom>
                    </p:spPr>
                  </p:pic>
                </p:oleObj>
              </mc:Fallback>
            </mc:AlternateContent>
          </a:graphicData>
        </a:graphic>
      </p:graphicFrame>
    </p:spTree>
    <p:extLst>
      <p:ext uri="{BB962C8B-B14F-4D97-AF65-F5344CB8AC3E}">
        <p14:creationId xmlns:p14="http://schemas.microsoft.com/office/powerpoint/2010/main" val="2684916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F0C35-16F7-827F-C707-659B5CC82D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3B5CEF-8CA3-DF70-DA5F-47D07D246C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7EDC7E-1474-2AF3-4B7F-16187F705582}"/>
              </a:ext>
            </a:extLst>
          </p:cNvPr>
          <p:cNvSpPr txBox="1"/>
          <p:nvPr/>
        </p:nvSpPr>
        <p:spPr>
          <a:xfrm>
            <a:off x="2384813" y="1083237"/>
            <a:ext cx="8892787" cy="523220"/>
          </a:xfrm>
          <a:prstGeom prst="rect">
            <a:avLst/>
          </a:prstGeom>
          <a:noFill/>
        </p:spPr>
        <p:txBody>
          <a:bodyPr wrap="square" rtlCol="0">
            <a:spAutoFit/>
          </a:bodyPr>
          <a:lstStyle/>
          <a:p>
            <a:r>
              <a:rPr lang="en-US" sz="2800" b="1" dirty="0">
                <a:latin typeface="Alexandria" charset="0"/>
                <a:cs typeface="Alexandria" charset="0"/>
              </a:rPr>
              <a:t>NB-IoT Application Cases</a:t>
            </a:r>
          </a:p>
        </p:txBody>
      </p:sp>
      <p:sp>
        <p:nvSpPr>
          <p:cNvPr id="5" name="Rectangle 4">
            <a:extLst>
              <a:ext uri="{FF2B5EF4-FFF2-40B4-BE49-F238E27FC236}">
                <a16:creationId xmlns:a16="http://schemas.microsoft.com/office/drawing/2014/main" id="{53C7BD32-BFD5-D3D4-A84E-678F22B8D0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8A6BF0-36F1-24BC-972E-179C9E72173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1319C7-07B3-4E43-1661-1137487C98B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6B9B25FF-BD2A-8694-032D-E6835D3858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1">
            <a:extLst>
              <a:ext uri="{FF2B5EF4-FFF2-40B4-BE49-F238E27FC236}">
                <a16:creationId xmlns:a16="http://schemas.microsoft.com/office/drawing/2014/main" id="{DB5750BA-5C15-A083-BBF4-D7352BE9620B}"/>
              </a:ext>
            </a:extLst>
          </p:cNvPr>
          <p:cNvGraphicFramePr>
            <a:graphicFrameLocks noChangeAspect="1"/>
          </p:cNvGraphicFramePr>
          <p:nvPr>
            <p:extLst>
              <p:ext uri="{D42A27DB-BD31-4B8C-83A1-F6EECF244321}">
                <p14:modId xmlns:p14="http://schemas.microsoft.com/office/powerpoint/2010/main" val="2832192475"/>
              </p:ext>
            </p:extLst>
          </p:nvPr>
        </p:nvGraphicFramePr>
        <p:xfrm>
          <a:off x="2535352" y="1926010"/>
          <a:ext cx="7539090" cy="3914785"/>
        </p:xfrm>
        <a:graphic>
          <a:graphicData uri="http://schemas.openxmlformats.org/presentationml/2006/ole">
            <mc:AlternateContent xmlns:mc="http://schemas.openxmlformats.org/markup-compatibility/2006">
              <mc:Choice xmlns:v="urn:schemas-microsoft-com:vml" Requires="v">
                <p:oleObj name="Bitmap Image" r:id="rId3" imgW="5356800" imgH="2781360" progId="PBrush">
                  <p:embed/>
                </p:oleObj>
              </mc:Choice>
              <mc:Fallback>
                <p:oleObj name="Bitmap Image" r:id="rId3" imgW="5356800" imgH="2781360" progId="PBrush">
                  <p:embed/>
                  <p:pic>
                    <p:nvPicPr>
                      <p:cNvPr id="9" name="Object 8">
                        <a:extLst>
                          <a:ext uri="{FF2B5EF4-FFF2-40B4-BE49-F238E27FC236}">
                            <a16:creationId xmlns:a16="http://schemas.microsoft.com/office/drawing/2014/main" id="{B84DE194-734D-1386-0868-933FB1E3C21E}"/>
                          </a:ext>
                        </a:extLst>
                      </p:cNvPr>
                      <p:cNvPicPr/>
                      <p:nvPr/>
                    </p:nvPicPr>
                    <p:blipFill>
                      <a:blip r:embed="rId4"/>
                      <a:stretch>
                        <a:fillRect/>
                      </a:stretch>
                    </p:blipFill>
                    <p:spPr>
                      <a:xfrm>
                        <a:off x="2535352" y="1926010"/>
                        <a:ext cx="7539090" cy="3914785"/>
                      </a:xfrm>
                      <a:prstGeom prst="rect">
                        <a:avLst/>
                      </a:prstGeom>
                    </p:spPr>
                  </p:pic>
                </p:oleObj>
              </mc:Fallback>
            </mc:AlternateContent>
          </a:graphicData>
        </a:graphic>
      </p:graphicFrame>
    </p:spTree>
    <p:extLst>
      <p:ext uri="{BB962C8B-B14F-4D97-AF65-F5344CB8AC3E}">
        <p14:creationId xmlns:p14="http://schemas.microsoft.com/office/powerpoint/2010/main" val="28292998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666</TotalTime>
  <Words>322</Words>
  <Application>Microsoft Office PowerPoint</Application>
  <PresentationFormat>Widescreen</PresentationFormat>
  <Paragraphs>68</Paragraphs>
  <Slides>17</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17</vt:i4>
      </vt:variant>
    </vt:vector>
  </HeadingPairs>
  <TitlesOfParts>
    <vt:vector size="25" baseType="lpstr">
      <vt:lpstr>Alexandria</vt:lpstr>
      <vt:lpstr>Arial</vt:lpstr>
      <vt:lpstr>Calibri</vt:lpstr>
      <vt:lpstr>Calibri Light</vt:lpstr>
      <vt:lpstr>Roboto Light</vt:lpstr>
      <vt:lpstr>Office Theme</vt:lpstr>
      <vt:lpstr>Bitmap Image</vt:lpstr>
      <vt:lpstr>Paintbrush Picture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14</cp:revision>
  <dcterms:created xsi:type="dcterms:W3CDTF">2023-04-29T09:08:00Z</dcterms:created>
  <dcterms:modified xsi:type="dcterms:W3CDTF">2025-05-13T22:25:04Z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