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ink/ink1.xml" ContentType="application/inkml+xml"/>
  <Override PartName="/ppt/notesSlides/notesSlide15.xml" ContentType="application/vnd.openxmlformats-officedocument.presentationml.notesSlide+xml"/>
  <Override PartName="/ppt/ink/ink2.xml" ContentType="application/inkml+xml"/>
  <Override PartName="/ppt/notesSlides/notesSlide16.xml" ContentType="application/vnd.openxmlformats-officedocument.presentationml.notesSlide+xml"/>
  <Override PartName="/ppt/ink/ink3.xml" ContentType="application/inkml+xml"/>
  <Override PartName="/ppt/notesSlides/notesSlide17.xml" ContentType="application/vnd.openxmlformats-officedocument.presentationml.notesSlide+xml"/>
  <Override PartName="/ppt/ink/ink4.xml" ContentType="application/inkml+xml"/>
  <Override PartName="/ppt/notesSlides/notesSlide18.xml" ContentType="application/vnd.openxmlformats-officedocument.presentationml.notesSlide+xml"/>
  <Override PartName="/ppt/ink/ink5.xml" ContentType="application/inkml+xml"/>
  <Override PartName="/ppt/notesSlides/notesSlide19.xml" ContentType="application/vnd.openxmlformats-officedocument.presentationml.notesSlide+xml"/>
  <Override PartName="/ppt/ink/ink6.xml" ContentType="application/inkml+xml"/>
  <Override PartName="/ppt/notesSlides/notesSlide20.xml" ContentType="application/vnd.openxmlformats-officedocument.presentationml.notesSlide+xml"/>
  <Override PartName="/ppt/ink/ink7.xml" ContentType="application/inkml+xml"/>
  <Override PartName="/ppt/tags/tag7.xml" ContentType="application/vnd.openxmlformats-officedocument.presentationml.tags+xml"/>
  <Override PartName="/ppt/notesSlides/notesSlide21.xml" ContentType="application/vnd.openxmlformats-officedocument.presentationml.notesSlide+xml"/>
  <Override PartName="/ppt/ink/ink8.xml" ContentType="application/inkml+xml"/>
  <Override PartName="/ppt/tags/tag8.xml" ContentType="application/vnd.openxmlformats-officedocument.presentationml.tags+xml"/>
  <Override PartName="/ppt/notesSlides/notesSlide22.xml" ContentType="application/vnd.openxmlformats-officedocument.presentationml.notesSlide+xml"/>
  <Override PartName="/ppt/ink/ink9.xml" ContentType="application/inkml+xml"/>
  <Override PartName="/ppt/tags/tag9.xml" ContentType="application/vnd.openxmlformats-officedocument.presentationml.tags+xml"/>
  <Override PartName="/ppt/notesSlides/notesSlide23.xml" ContentType="application/vnd.openxmlformats-officedocument.presentationml.notesSlide+xml"/>
  <Override PartName="/ppt/ink/ink10.xml" ContentType="application/inkml+xml"/>
  <Override PartName="/ppt/notesSlides/notesSlide24.xml" ContentType="application/vnd.openxmlformats-officedocument.presentationml.notesSlide+xml"/>
  <Override PartName="/ppt/ink/ink11.xml" ContentType="application/inkml+xml"/>
  <Override PartName="/ppt/tags/tag10.xml" ContentType="application/vnd.openxmlformats-officedocument.presentationml.tags+xml"/>
  <Override PartName="/ppt/notesSlides/notesSlide25.xml" ContentType="application/vnd.openxmlformats-officedocument.presentationml.notesSlide+xml"/>
  <Override PartName="/ppt/ink/ink12.xml" ContentType="application/inkml+xml"/>
  <Override PartName="/ppt/notesSlides/notesSlide26.xml" ContentType="application/vnd.openxmlformats-officedocument.presentationml.notesSlide+xml"/>
  <Override PartName="/ppt/ink/ink13.xml" ContentType="application/inkml+xml"/>
  <Override PartName="/ppt/tags/tag11.xml" ContentType="application/vnd.openxmlformats-officedocument.presentationml.tags+xml"/>
  <Override PartName="/ppt/notesSlides/notesSlide27.xml" ContentType="application/vnd.openxmlformats-officedocument.presentationml.notesSlide+xml"/>
  <Override PartName="/ppt/ink/ink14.xml" ContentType="application/inkml+xml"/>
  <Override PartName="/ppt/tags/tag12.xml" ContentType="application/vnd.openxmlformats-officedocument.presentationml.tags+xml"/>
  <Override PartName="/ppt/notesSlides/notesSlide28.xml" ContentType="application/vnd.openxmlformats-officedocument.presentationml.notesSlide+xml"/>
  <Override PartName="/ppt/ink/ink15.xml" ContentType="application/inkml+xml"/>
  <Override PartName="/ppt/tags/tag13.xml" ContentType="application/vnd.openxmlformats-officedocument.presentationml.tags+xml"/>
  <Override PartName="/ppt/notesSlides/notesSlide29.xml" ContentType="application/vnd.openxmlformats-officedocument.presentationml.notesSlide+xml"/>
  <Override PartName="/ppt/ink/ink16.xml" ContentType="application/inkml+xml"/>
  <Override PartName="/ppt/tags/tag14.xml" ContentType="application/vnd.openxmlformats-officedocument.presentationml.tags+xml"/>
  <Override PartName="/ppt/notesSlides/notesSlide30.xml" ContentType="application/vnd.openxmlformats-officedocument.presentationml.notesSlide+xml"/>
  <Override PartName="/ppt/ink/ink17.xml" ContentType="application/inkml+xml"/>
  <Override PartName="/ppt/tags/tag15.xml" ContentType="application/vnd.openxmlformats-officedocument.presentationml.tags+xml"/>
  <Override PartName="/ppt/notesSlides/notesSlide31.xml" ContentType="application/vnd.openxmlformats-officedocument.presentationml.notesSlide+xml"/>
  <Override PartName="/ppt/ink/ink18.xml" ContentType="application/inkml+xml"/>
  <Override PartName="/ppt/tags/tag16.xml" ContentType="application/vnd.openxmlformats-officedocument.presentationml.tags+xml"/>
  <Override PartName="/ppt/notesSlides/notesSlide32.xml" ContentType="application/vnd.openxmlformats-officedocument.presentationml.notesSlide+xml"/>
  <Override PartName="/ppt/ink/ink19.xml" ContentType="application/inkml+xml"/>
  <Override PartName="/ppt/tags/tag17.xml" ContentType="application/vnd.openxmlformats-officedocument.presentationml.tags+xml"/>
  <Override PartName="/ppt/notesSlides/notesSlide33.xml" ContentType="application/vnd.openxmlformats-officedocument.presentationml.notesSlide+xml"/>
  <Override PartName="/ppt/ink/ink20.xml" ContentType="application/inkml+xml"/>
  <Override PartName="/ppt/tags/tag18.xml" ContentType="application/vnd.openxmlformats-officedocument.presentationml.tags+xml"/>
  <Override PartName="/ppt/notesSlides/notesSlide34.xml" ContentType="application/vnd.openxmlformats-officedocument.presentationml.notesSlide+xml"/>
  <Override PartName="/ppt/ink/ink21.xml" ContentType="application/inkml+xml"/>
  <Override PartName="/ppt/tags/tag19.xml" ContentType="application/vnd.openxmlformats-officedocument.presentationml.tags+xml"/>
  <Override PartName="/ppt/notesSlides/notesSlide35.xml" ContentType="application/vnd.openxmlformats-officedocument.presentationml.notesSlide+xml"/>
  <Override PartName="/ppt/ink/ink22.xml" ContentType="application/inkml+xml"/>
  <Override PartName="/ppt/tags/tag20.xml" ContentType="application/vnd.openxmlformats-officedocument.presentationml.tags+xml"/>
  <Override PartName="/ppt/notesSlides/notesSlide36.xml" ContentType="application/vnd.openxmlformats-officedocument.presentationml.notesSlide+xml"/>
  <Override PartName="/ppt/ink/ink23.xml" ContentType="application/inkml+xml"/>
  <Override PartName="/ppt/tags/tag21.xml" ContentType="application/vnd.openxmlformats-officedocument.presentationml.tags+xml"/>
  <Override PartName="/ppt/notesSlides/notesSlide37.xml" ContentType="application/vnd.openxmlformats-officedocument.presentationml.notesSlide+xml"/>
  <Override PartName="/ppt/ink/ink24.xml" ContentType="application/inkml+xml"/>
  <Override PartName="/ppt/tags/tag22.xml" ContentType="application/vnd.openxmlformats-officedocument.presentationml.tags+xml"/>
  <Override PartName="/ppt/notesSlides/notesSlide38.xml" ContentType="application/vnd.openxmlformats-officedocument.presentationml.notesSlide+xml"/>
  <Override PartName="/ppt/ink/ink25.xml" ContentType="application/inkml+xml"/>
  <Override PartName="/ppt/tags/tag23.xml" ContentType="application/vnd.openxmlformats-officedocument.presentationml.tags+xml"/>
  <Override PartName="/ppt/notesSlides/notesSlide39.xml" ContentType="application/vnd.openxmlformats-officedocument.presentationml.notesSlide+xml"/>
  <Override PartName="/ppt/ink/ink26.xml" ContentType="application/inkml+xml"/>
  <Override PartName="/ppt/tags/tag24.xml" ContentType="application/vnd.openxmlformats-officedocument.presentationml.tags+xml"/>
  <Override PartName="/ppt/notesSlides/notesSlide40.xml" ContentType="application/vnd.openxmlformats-officedocument.presentationml.notesSlide+xml"/>
  <Override PartName="/ppt/ink/ink27.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7" r:id="rId2"/>
    <p:sldId id="382" r:id="rId3"/>
    <p:sldId id="426" r:id="rId4"/>
    <p:sldId id="384" r:id="rId5"/>
    <p:sldId id="383" r:id="rId6"/>
    <p:sldId id="259" r:id="rId7"/>
    <p:sldId id="286" r:id="rId8"/>
    <p:sldId id="294" r:id="rId9"/>
    <p:sldId id="296" r:id="rId10"/>
    <p:sldId id="300" r:id="rId11"/>
    <p:sldId id="385" r:id="rId12"/>
    <p:sldId id="386" r:id="rId13"/>
    <p:sldId id="387" r:id="rId14"/>
    <p:sldId id="388" r:id="rId15"/>
    <p:sldId id="390" r:id="rId16"/>
    <p:sldId id="391" r:id="rId17"/>
    <p:sldId id="392" r:id="rId18"/>
    <p:sldId id="393" r:id="rId19"/>
    <p:sldId id="396" r:id="rId20"/>
    <p:sldId id="398" r:id="rId21"/>
    <p:sldId id="394" r:id="rId22"/>
    <p:sldId id="397" r:id="rId23"/>
    <p:sldId id="395" r:id="rId24"/>
    <p:sldId id="399" r:id="rId25"/>
    <p:sldId id="400" r:id="rId26"/>
    <p:sldId id="401" r:id="rId27"/>
    <p:sldId id="402" r:id="rId28"/>
    <p:sldId id="403" r:id="rId29"/>
    <p:sldId id="404" r:id="rId30"/>
    <p:sldId id="405" r:id="rId31"/>
    <p:sldId id="414" r:id="rId32"/>
    <p:sldId id="415" r:id="rId33"/>
    <p:sldId id="416" r:id="rId34"/>
    <p:sldId id="417" r:id="rId35"/>
    <p:sldId id="418" r:id="rId36"/>
    <p:sldId id="419" r:id="rId37"/>
    <p:sldId id="420" r:id="rId38"/>
    <p:sldId id="421" r:id="rId39"/>
    <p:sldId id="422" r:id="rId40"/>
    <p:sldId id="423" r:id="rId41"/>
    <p:sldId id="424" r:id="rId42"/>
    <p:sldId id="425" r:id="rId43"/>
    <p:sldId id="27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9686" autoAdjust="0"/>
    <p:restoredTop sz="67949" autoAdjust="0"/>
  </p:normalViewPr>
  <p:slideViewPr>
    <p:cSldViewPr snapToGrid="0">
      <p:cViewPr varScale="1">
        <p:scale>
          <a:sx n="43" d="100"/>
          <a:sy n="43" d="100"/>
        </p:scale>
        <p:origin x="1016" y="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1/18/2024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a:t>
            </a:fld>
            <a:endParaRPr lang="x-none"/>
          </a:p>
        </p:txBody>
      </p:sp>
    </p:spTree>
    <p:extLst>
      <p:ext uri="{BB962C8B-B14F-4D97-AF65-F5344CB8AC3E}">
        <p14:creationId xmlns:p14="http://schemas.microsoft.com/office/powerpoint/2010/main" val="443469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34056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 faster problem solving; stronger decision making; increased productivity; steadier workflow; stronger business relationships; more compelling promotional messages; enhanced professional images and stronger brands; and improv</a:t>
            </a:r>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a:t>
            </a:fld>
            <a:endParaRPr lang="x-none"/>
          </a:p>
        </p:txBody>
      </p:sp>
    </p:spTree>
    <p:extLst>
      <p:ext uri="{BB962C8B-B14F-4D97-AF65-F5344CB8AC3E}">
        <p14:creationId xmlns:p14="http://schemas.microsoft.com/office/powerpoint/2010/main" val="1943376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6</a:t>
            </a:fld>
            <a:endParaRPr lang="x-none"/>
          </a:p>
        </p:txBody>
      </p:sp>
    </p:spTree>
    <p:extLst>
      <p:ext uri="{BB962C8B-B14F-4D97-AF65-F5344CB8AC3E}">
        <p14:creationId xmlns:p14="http://schemas.microsoft.com/office/powerpoint/2010/main" val="1282749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079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7057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51756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67090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8767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39342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59406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3704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36363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95753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0034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87370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94641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71501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33520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94244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91363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08943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03527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26204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17661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14022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37382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5071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6779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24276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1886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79205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73860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608156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20853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020986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50591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80976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76861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3606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7" Type="http://schemas.openxmlformats.org/officeDocument/2006/relationships/image" Target="../media/image15.sv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svg"/></Relationships>
</file>

<file path=ppt/slides/_rels/slide12.xml.rels><?xml version="1.0" encoding="UTF-8" standalone="yes"?>
<Relationships xmlns="http://schemas.openxmlformats.org/package/2006/relationships"><Relationship Id="rId3" Type="http://schemas.openxmlformats.org/officeDocument/2006/relationships/image" Target="../media/image19.emf"/><Relationship Id="rId7"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1.emf"/></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svg"/></Relationships>
</file>

<file path=ppt/slides/_rels/slide14.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svg"/></Relationships>
</file>

<file path=ppt/slides/_rels/slide16.xml.rels><?xml version="1.0" encoding="UTF-8" standalone="yes"?>
<Relationships xmlns="http://schemas.openxmlformats.org/package/2006/relationships"><Relationship Id="rId3" Type="http://schemas.openxmlformats.org/officeDocument/2006/relationships/customXml" Target="../ink/ink1.xml"/><Relationship Id="rId12" Type="http://schemas.openxmlformats.org/officeDocument/2006/relationships/image" Target="../media/image35.jpg"/><Relationship Id="rId2" Type="http://schemas.openxmlformats.org/officeDocument/2006/relationships/notesSlide" Target="../notesSlides/notesSlide14.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17.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notesSlide" Target="../notesSlides/notesSlide15.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18.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notesSlide" Target="../notesSlides/notesSlide16.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19.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notesSlide" Target="../notesSlides/notesSlide17.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20.xml.rels><?xml version="1.0" encoding="UTF-8" standalone="yes"?>
<Relationships xmlns="http://schemas.openxmlformats.org/package/2006/relationships"><Relationship Id="rId13" Type="http://schemas.openxmlformats.org/officeDocument/2006/relationships/image" Target="../media/image15.svg"/><Relationship Id="rId3" Type="http://schemas.openxmlformats.org/officeDocument/2006/relationships/customXml" Target="../ink/ink5.xml"/><Relationship Id="rId12"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7.xml"/><Relationship Id="rId11" Type="http://schemas.openxmlformats.org/officeDocument/2006/relationships/image" Target="../media/image42.png"/><Relationship Id="rId15" Type="http://schemas.openxmlformats.org/officeDocument/2006/relationships/image" Target="../media/image17.svg"/><Relationship Id="rId14" Type="http://schemas.openxmlformats.org/officeDocument/2006/relationships/image" Target="../media/image16.png"/></Relationships>
</file>

<file path=ppt/slides/_rels/slide21.xml.rels><?xml version="1.0" encoding="UTF-8" standalone="yes"?>
<Relationships xmlns="http://schemas.openxmlformats.org/package/2006/relationships"><Relationship Id="rId13" Type="http://schemas.openxmlformats.org/officeDocument/2006/relationships/image" Target="../media/image21.svg"/><Relationship Id="rId3" Type="http://schemas.openxmlformats.org/officeDocument/2006/relationships/customXml" Target="../ink/ink6.xml"/><Relationship Id="rId12"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7.xml"/><Relationship Id="rId11" Type="http://schemas.openxmlformats.org/officeDocument/2006/relationships/image" Target="../media/image42.png"/><Relationship Id="rId15" Type="http://schemas.openxmlformats.org/officeDocument/2006/relationships/image" Target="../media/image24.svg"/><Relationship Id="rId14" Type="http://schemas.openxmlformats.org/officeDocument/2006/relationships/image" Target="../media/image23.png"/></Relationships>
</file>

<file path=ppt/slides/_rels/slide22.xml.rels><?xml version="1.0" encoding="UTF-8" standalone="yes"?>
<Relationships xmlns="http://schemas.openxmlformats.org/package/2006/relationships"><Relationship Id="rId13" Type="http://schemas.openxmlformats.org/officeDocument/2006/relationships/image" Target="../media/image33.svg"/><Relationship Id="rId3" Type="http://schemas.openxmlformats.org/officeDocument/2006/relationships/customXml" Target="../ink/ink7.xml"/><Relationship Id="rId12"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7.xml"/><Relationship Id="rId11" Type="http://schemas.openxmlformats.org/officeDocument/2006/relationships/image" Target="../media/image42.png"/><Relationship Id="rId15" Type="http://schemas.openxmlformats.org/officeDocument/2006/relationships/image" Target="../media/image27.svg"/><Relationship Id="rId14" Type="http://schemas.openxmlformats.org/officeDocument/2006/relationships/image" Target="../media/image26.png"/></Relationships>
</file>

<file path=ppt/slides/_rels/slide23.xml.rels><?xml version="1.0" encoding="UTF-8" standalone="yes"?>
<Relationships xmlns="http://schemas.openxmlformats.org/package/2006/relationships"><Relationship Id="rId13" Type="http://schemas.openxmlformats.org/officeDocument/2006/relationships/image" Target="../media/image36.png"/><Relationship Id="rId3" Type="http://schemas.openxmlformats.org/officeDocument/2006/relationships/notesSlide" Target="../notesSlides/notesSlide21.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customXml" Target="../ink/ink8.xml"/><Relationship Id="rId14" Type="http://schemas.openxmlformats.org/officeDocument/2006/relationships/image" Target="../media/image37.svg"/></Relationships>
</file>

<file path=ppt/slides/_rels/slide24.xml.rels><?xml version="1.0" encoding="UTF-8" standalone="yes"?>
<Relationships xmlns="http://schemas.openxmlformats.org/package/2006/relationships"><Relationship Id="rId13" Type="http://schemas.openxmlformats.org/officeDocument/2006/relationships/image" Target="../media/image38.jpeg"/><Relationship Id="rId3" Type="http://schemas.openxmlformats.org/officeDocument/2006/relationships/notesSlide" Target="../notesSlides/notesSlide22.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customXml" Target="../ink/ink9.xml"/></Relationships>
</file>

<file path=ppt/slides/_rels/slide25.xml.rels><?xml version="1.0" encoding="UTF-8" standalone="yes"?>
<Relationships xmlns="http://schemas.openxmlformats.org/package/2006/relationships"><Relationship Id="rId13" Type="http://schemas.openxmlformats.org/officeDocument/2006/relationships/image" Target="../media/image39.jpeg"/><Relationship Id="rId3" Type="http://schemas.openxmlformats.org/officeDocument/2006/relationships/notesSlide" Target="../notesSlides/notesSlide23.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customXml" Target="../ink/ink10.xml"/><Relationship Id="rId14" Type="http://schemas.openxmlformats.org/officeDocument/2006/relationships/image" Target="../media/image40.jpeg"/></Relationships>
</file>

<file path=ppt/slides/_rels/slide26.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notesSlide" Target="../notesSlides/notesSlide24.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customXml" Target="../ink/ink12.xml"/></Relationships>
</file>

<file path=ppt/slides/_rels/slide28.xml.rels><?xml version="1.0" encoding="UTF-8" standalone="yes"?>
<Relationships xmlns="http://schemas.openxmlformats.org/package/2006/relationships"><Relationship Id="rId3" Type="http://schemas.openxmlformats.org/officeDocument/2006/relationships/customXml" Target="../ink/ink13.xml"/><Relationship Id="rId2" Type="http://schemas.openxmlformats.org/officeDocument/2006/relationships/notesSlide" Target="../notesSlides/notesSlide26.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7.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customXml" Target="../ink/ink14.xml"/></Relationships>
</file>

<file path=ppt/slides/_rels/slide30.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28.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2.xml"/><Relationship Id="rId15" Type="http://schemas.openxmlformats.org/officeDocument/2006/relationships/image" Target="../media/image15.svg"/><Relationship Id="rId4" Type="http://schemas.openxmlformats.org/officeDocument/2006/relationships/customXml" Target="../ink/ink15.xml"/><Relationship Id="rId14" Type="http://schemas.openxmlformats.org/officeDocument/2006/relationships/image" Target="../media/image14.png"/></Relationships>
</file>

<file path=ppt/slides/_rels/slide31.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29.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3.xml"/><Relationship Id="rId15" Type="http://schemas.openxmlformats.org/officeDocument/2006/relationships/image" Target="../media/image17.svg"/><Relationship Id="rId4" Type="http://schemas.openxmlformats.org/officeDocument/2006/relationships/customXml" Target="../ink/ink16.xml"/><Relationship Id="rId14" Type="http://schemas.openxmlformats.org/officeDocument/2006/relationships/image" Target="../media/image16.png"/></Relationships>
</file>

<file path=ppt/slides/_rels/slide32.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0.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4.xml"/><Relationship Id="rId15" Type="http://schemas.openxmlformats.org/officeDocument/2006/relationships/image" Target="../media/image21.svg"/><Relationship Id="rId4" Type="http://schemas.openxmlformats.org/officeDocument/2006/relationships/customXml" Target="../ink/ink17.xml"/><Relationship Id="rId14" Type="http://schemas.openxmlformats.org/officeDocument/2006/relationships/image" Target="../media/image20.png"/></Relationships>
</file>

<file path=ppt/slides/_rels/slide33.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1.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5.xml"/><Relationship Id="rId15" Type="http://schemas.openxmlformats.org/officeDocument/2006/relationships/image" Target="../media/image24.svg"/><Relationship Id="rId4" Type="http://schemas.openxmlformats.org/officeDocument/2006/relationships/customXml" Target="../ink/ink18.xml"/><Relationship Id="rId14" Type="http://schemas.openxmlformats.org/officeDocument/2006/relationships/image" Target="../media/image23.png"/></Relationships>
</file>

<file path=ppt/slides/_rels/slide34.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2.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6.xml"/><Relationship Id="rId15" Type="http://schemas.openxmlformats.org/officeDocument/2006/relationships/image" Target="../media/image27.svg"/><Relationship Id="rId4" Type="http://schemas.openxmlformats.org/officeDocument/2006/relationships/customXml" Target="../ink/ink19.xml"/><Relationship Id="rId14" Type="http://schemas.openxmlformats.org/officeDocument/2006/relationships/image" Target="../media/image26.png"/></Relationships>
</file>

<file path=ppt/slides/_rels/slide35.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3.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7.xml"/><Relationship Id="rId15" Type="http://schemas.openxmlformats.org/officeDocument/2006/relationships/image" Target="../media/image33.svg"/><Relationship Id="rId4" Type="http://schemas.openxmlformats.org/officeDocument/2006/relationships/customXml" Target="../ink/ink20.xml"/><Relationship Id="rId14" Type="http://schemas.openxmlformats.org/officeDocument/2006/relationships/image" Target="../media/image32.png"/></Relationships>
</file>

<file path=ppt/slides/_rels/slide36.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4.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8.xml"/><Relationship Id="rId15" Type="http://schemas.openxmlformats.org/officeDocument/2006/relationships/image" Target="../media/image44.svg"/><Relationship Id="rId4" Type="http://schemas.openxmlformats.org/officeDocument/2006/relationships/customXml" Target="../ink/ink21.xml"/><Relationship Id="rId14" Type="http://schemas.openxmlformats.org/officeDocument/2006/relationships/image" Target="../media/image43.png"/></Relationships>
</file>

<file path=ppt/slides/_rels/slide37.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5.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9.xml"/><Relationship Id="rId15" Type="http://schemas.openxmlformats.org/officeDocument/2006/relationships/image" Target="../media/image46.svg"/><Relationship Id="rId4" Type="http://schemas.openxmlformats.org/officeDocument/2006/relationships/customXml" Target="../ink/ink22.xml"/><Relationship Id="rId14" Type="http://schemas.openxmlformats.org/officeDocument/2006/relationships/image" Target="../media/image45.png"/></Relationships>
</file>

<file path=ppt/slides/_rels/slide38.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6.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customXml" Target="../ink/ink23.xml"/><Relationship Id="rId14" Type="http://schemas.openxmlformats.org/officeDocument/2006/relationships/image" Target="../media/image47.png"/></Relationships>
</file>

<file path=ppt/slides/_rels/slide39.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7.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1.xml"/><Relationship Id="rId15" Type="http://schemas.openxmlformats.org/officeDocument/2006/relationships/image" Target="../media/image49.svg"/><Relationship Id="rId4" Type="http://schemas.openxmlformats.org/officeDocument/2006/relationships/customXml" Target="../ink/ink24.xml"/><Relationship Id="rId14" Type="http://schemas.openxmlformats.org/officeDocument/2006/relationships/image" Target="../media/image48.png"/></Relationships>
</file>

<file path=ppt/slides/_rels/slide40.xml.rels><?xml version="1.0" encoding="UTF-8" standalone="yes"?>
<Relationships xmlns="http://schemas.openxmlformats.org/package/2006/relationships"><Relationship Id="rId13" Type="http://schemas.openxmlformats.org/officeDocument/2006/relationships/image" Target="../media/image50.png"/><Relationship Id="rId3" Type="http://schemas.openxmlformats.org/officeDocument/2006/relationships/notesSlide" Target="../notesSlides/notesSlide38.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customXml" Target="../ink/ink25.xml"/></Relationships>
</file>

<file path=ppt/slides/_rels/slide41.xml.rels><?xml version="1.0" encoding="UTF-8" standalone="yes"?>
<Relationships xmlns="http://schemas.openxmlformats.org/package/2006/relationships"><Relationship Id="rId13" Type="http://schemas.openxmlformats.org/officeDocument/2006/relationships/image" Target="../media/image51.jpeg"/><Relationship Id="rId3" Type="http://schemas.openxmlformats.org/officeDocument/2006/relationships/notesSlide" Target="../notesSlides/notesSlide39.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3.xml"/><Relationship Id="rId4" Type="http://schemas.openxmlformats.org/officeDocument/2006/relationships/customXml" Target="../ink/ink26.xml"/></Relationships>
</file>

<file path=ppt/slides/_rels/slide42.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40.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4.xml"/><Relationship Id="rId4" Type="http://schemas.openxmlformats.org/officeDocument/2006/relationships/customXml" Target="../ink/ink2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191301" y="6000750"/>
            <a:ext cx="4722509" cy="584775"/>
          </a:xfrm>
          <a:prstGeom prst="rect">
            <a:avLst/>
          </a:prstGeom>
          <a:noFill/>
        </p:spPr>
        <p:txBody>
          <a:bodyPr wrap="square" rtlCol="0">
            <a:spAutoFit/>
          </a:bodyPr>
          <a:lstStyle/>
          <a:p>
            <a:pPr lvl="0" algn="ctr"/>
            <a:r>
              <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MGM223</a:t>
            </a:r>
            <a:endParaRPr lang="ar-SA" sz="2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191301" y="2326882"/>
            <a:ext cx="5325080" cy="3054588"/>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2</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61867E1-7216-DDDC-947A-AAF34AFC8FBC}"/>
              </a:ext>
            </a:extLst>
          </p:cNvPr>
          <p:cNvSpPr txBox="1"/>
          <p:nvPr/>
        </p:nvSpPr>
        <p:spPr>
          <a:xfrm>
            <a:off x="5291528" y="2559570"/>
            <a:ext cx="6175946" cy="2140651"/>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44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2</a:t>
            </a:r>
          </a:p>
          <a:p>
            <a:pPr marL="0" marR="0" lvl="0" indent="0" algn="ctr" defTabSz="914400" rtl="0" eaLnBrk="1" fontAlgn="auto" latinLnBrk="0" hangingPunct="1">
              <a:lnSpc>
                <a:spcPct val="150000"/>
              </a:lnSpc>
              <a:spcBef>
                <a:spcPts val="0"/>
              </a:spcBef>
              <a:spcAft>
                <a:spcPts val="0"/>
              </a:spcAft>
              <a:buClrTx/>
              <a:buSzTx/>
              <a:buFontTx/>
              <a:buNone/>
              <a:tabLst/>
              <a:defRPr/>
            </a:pPr>
            <a:r>
              <a:rPr lang="en-US" sz="2400" b="1" kern="0" dirty="0">
                <a:effectLst>
                  <a:outerShdw blurRad="38100" dist="38100" dir="2700000" algn="tl">
                    <a:srgbClr val="C0C0C0"/>
                  </a:outerShdw>
                </a:effectLst>
                <a:latin typeface="Tahoma"/>
                <a:ea typeface="+mj-ea"/>
                <a:cs typeface="+mj-cs"/>
                <a:sym typeface="Poppins ExtraBold"/>
              </a:rPr>
              <a:t>Ethical communication </a:t>
            </a:r>
            <a:endParaRPr lang="ar-EG" sz="2400" b="1" kern="0" dirty="0">
              <a:effectLst>
                <a:outerShdw blurRad="38100" dist="38100" dir="2700000" algn="tl">
                  <a:srgbClr val="C0C0C0"/>
                </a:outerShdw>
              </a:effectLst>
              <a:latin typeface="Tahoma"/>
              <a:ea typeface="+mj-ea"/>
              <a:cs typeface="+mj-cs"/>
              <a:sym typeface="Poppins ExtraBold"/>
            </a:endParaRPr>
          </a:p>
          <a:p>
            <a:pPr marL="0" marR="0" lvl="0" indent="0" algn="ctr" defTabSz="914400" rtl="0" eaLnBrk="1" fontAlgn="auto" latinLnBrk="0" hangingPunct="1">
              <a:lnSpc>
                <a:spcPct val="150000"/>
              </a:lnSpc>
              <a:spcBef>
                <a:spcPts val="0"/>
              </a:spcBef>
              <a:spcAft>
                <a:spcPts val="0"/>
              </a:spcAft>
              <a:buClrTx/>
              <a:buSzTx/>
              <a:buFontTx/>
              <a:buNone/>
              <a:tabLst/>
              <a:defRPr/>
            </a:pPr>
            <a:r>
              <a:rPr lang="en-US" sz="2400" b="1" kern="0" dirty="0">
                <a:effectLst>
                  <a:outerShdw blurRad="38100" dist="38100" dir="2700000" algn="tl">
                    <a:srgbClr val="C0C0C0"/>
                  </a:outerShdw>
                </a:effectLst>
                <a:latin typeface="Tahoma"/>
                <a:ea typeface="+mj-ea"/>
                <a:cs typeface="+mj-cs"/>
                <a:sym typeface="Poppins ExtraBold"/>
              </a:rPr>
              <a:t>in a diverse world</a:t>
            </a:r>
          </a:p>
        </p:txBody>
      </p:sp>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p:cNvSpPr txBox="1"/>
          <p:nvPr/>
        </p:nvSpPr>
        <p:spPr>
          <a:xfrm>
            <a:off x="1846927" y="1868267"/>
            <a:ext cx="8509435" cy="4355038"/>
          </a:xfrm>
          <a:prstGeom prst="rect">
            <a:avLst/>
          </a:prstGeom>
          <a:noFill/>
        </p:spPr>
        <p:txBody>
          <a:bodyPr wrap="square" rtlCol="0">
            <a:spAutoFit/>
          </a:bodyPr>
          <a:lstStyle/>
          <a:p>
            <a:pPr marL="571500" marR="0" lvl="0" indent="-5715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alibri"/>
              </a:rPr>
              <a:t>The definition of communication</a:t>
            </a:r>
          </a:p>
          <a:p>
            <a:pPr marL="571500" marR="0" lvl="0" indent="-5715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lang="en-US" sz="2400" b="1" dirty="0">
                <a:solidFill>
                  <a:srgbClr val="002060"/>
                </a:solidFill>
                <a:effectLst>
                  <a:outerShdw blurRad="38100" dist="38100" dir="2700000" algn="tl">
                    <a:srgbClr val="000000">
                      <a:alpha val="43137"/>
                    </a:srgbClr>
                  </a:outerShdw>
                </a:effectLst>
                <a:latin typeface="Calibri"/>
              </a:rPr>
              <a:t>The essence of communication</a:t>
            </a:r>
          </a:p>
          <a:p>
            <a:pPr marL="571500" lvl="0" indent="-571500">
              <a:lnSpc>
                <a:spcPct val="150000"/>
              </a:lnSpc>
              <a:spcAft>
                <a:spcPts val="600"/>
              </a:spcAft>
              <a:buFont typeface="Wingdings" panose="05000000000000000000" pitchFamily="2" charset="2"/>
              <a:buChar char="Ø"/>
              <a:defRPr/>
            </a:pPr>
            <a:r>
              <a:rPr lang="en-US" sz="2400" b="1" dirty="0">
                <a:solidFill>
                  <a:srgbClr val="002060"/>
                </a:solidFill>
                <a:effectLst>
                  <a:outerShdw blurRad="38100" dist="38100" dir="2700000" algn="tl">
                    <a:srgbClr val="000000">
                      <a:alpha val="43137"/>
                    </a:srgbClr>
                  </a:outerShdw>
                </a:effectLst>
              </a:rPr>
              <a:t>How to make an Effective communication </a:t>
            </a:r>
          </a:p>
          <a:p>
            <a:pPr marL="571500" lvl="0" indent="-571500">
              <a:lnSpc>
                <a:spcPct val="150000"/>
              </a:lnSpc>
              <a:spcAft>
                <a:spcPts val="600"/>
              </a:spcAft>
              <a:buFont typeface="Wingdings" panose="05000000000000000000" pitchFamily="2" charset="2"/>
              <a:buChar char="Ø"/>
              <a:defRPr/>
            </a:pPr>
            <a:r>
              <a:rPr lang="en-US" sz="2400" b="1" dirty="0">
                <a:solidFill>
                  <a:srgbClr val="002060"/>
                </a:solidFill>
                <a:effectLst>
                  <a:outerShdw blurRad="38100" dist="38100" dir="2700000" algn="tl">
                    <a:srgbClr val="000000">
                      <a:alpha val="43137"/>
                    </a:srgbClr>
                  </a:outerShdw>
                </a:effectLst>
              </a:rPr>
              <a:t>How Effective communication benefits you and your organization benefits you and your organization</a:t>
            </a:r>
            <a:endParaRPr lang="en-US" sz="2400" b="1" dirty="0">
              <a:solidFill>
                <a:srgbClr val="002060"/>
              </a:solidFill>
              <a:effectLst>
                <a:outerShdw blurRad="38100" dist="38100" dir="2700000" algn="tl">
                  <a:srgbClr val="000000">
                    <a:alpha val="43137"/>
                  </a:srgbClr>
                </a:outerShdw>
              </a:effectLst>
              <a:latin typeface="Calibri"/>
            </a:endParaRPr>
          </a:p>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3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a:ea typeface="+mn-ea"/>
              <a:cs typeface="+mn-cs"/>
            </a:endParaRPr>
          </a:p>
        </p:txBody>
      </p:sp>
      <p:sp>
        <p:nvSpPr>
          <p:cNvPr id="19" name="TextBox 18">
            <a:extLst>
              <a:ext uri="{FF2B5EF4-FFF2-40B4-BE49-F238E27FC236}">
                <a16:creationId xmlns:a16="http://schemas.microsoft.com/office/drawing/2014/main" id="{FAFB88B3-64AE-D7F7-5E34-6C612EB5B3F0}"/>
              </a:ext>
            </a:extLst>
          </p:cNvPr>
          <p:cNvSpPr txBox="1"/>
          <p:nvPr/>
        </p:nvSpPr>
        <p:spPr>
          <a:xfrm>
            <a:off x="2763156" y="553430"/>
            <a:ext cx="8014772"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previous lecture </a:t>
            </a:r>
          </a:p>
        </p:txBody>
      </p:sp>
      <p:pic>
        <p:nvPicPr>
          <p:cNvPr id="7" name="Picture 6" descr="Well Bee">
            <a:extLst>
              <a:ext uri="{FF2B5EF4-FFF2-40B4-BE49-F238E27FC236}">
                <a16:creationId xmlns:a16="http://schemas.microsoft.com/office/drawing/2014/main" id="{81E16627-6BF5-BFC8-A8BB-ACEFFCE686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21346" y="1724938"/>
            <a:ext cx="2651329" cy="2651329"/>
          </a:xfrm>
          <a:prstGeom prst="rect">
            <a:avLst/>
          </a:prstGeom>
        </p:spPr>
      </p:pic>
    </p:spTree>
    <p:custDataLst>
      <p:tags r:id="rId1"/>
    </p:custDataLst>
    <p:extLst>
      <p:ext uri="{BB962C8B-B14F-4D97-AF65-F5344CB8AC3E}">
        <p14:creationId xmlns:p14="http://schemas.microsoft.com/office/powerpoint/2010/main" val="3705301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nodePh="1">
                                  <p:stCondLst>
                                    <p:cond delay="0"/>
                                  </p:stCondLst>
                                  <p:endCondLst>
                                    <p:cond evt="begin" delay="0">
                                      <p:tn val="11"/>
                                    </p:cond>
                                  </p:end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nodePh="1">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nodePh="1">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 calcmode="lin" valueType="num">
                                      <p:cBhvr additive="base">
                                        <p:cTn id="2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nodePh="1">
                                  <p:stCondLst>
                                    <p:cond delay="0"/>
                                  </p:stCondLst>
                                  <p:childTnLst>
                                    <p:set>
                                      <p:cBhvr>
                                        <p:cTn id="30" dur="1" fill="hold">
                                          <p:stCondLst>
                                            <p:cond delay="0"/>
                                          </p:stCondLst>
                                        </p:cTn>
                                        <p:tgtEl>
                                          <p:spTgt spid="9">
                                            <p:txEl>
                                              <p:pRg st="3" end="3"/>
                                            </p:txEl>
                                          </p:spTgt>
                                        </p:tgtEl>
                                        <p:attrNameLst>
                                          <p:attrName>style.visibility</p:attrName>
                                        </p:attrNameLst>
                                      </p:cBhvr>
                                      <p:to>
                                        <p:strVal val="visible"/>
                                      </p:to>
                                    </p:set>
                                    <p:anim calcmode="lin" valueType="num">
                                      <p:cBhvr additive="base">
                                        <p:cTn id="31"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 calcmode="lin" valueType="num">
                                      <p:cBhvr additive="base">
                                        <p:cTn id="3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9">
                                            <p:txEl>
                                              <p:pRg st="1" end="1"/>
                                            </p:txEl>
                                          </p:spTgt>
                                        </p:tgtEl>
                                        <p:attrNameLst>
                                          <p:attrName>style.visibility</p:attrName>
                                        </p:attrNameLst>
                                      </p:cBhvr>
                                      <p:to>
                                        <p:strVal val="visible"/>
                                      </p:to>
                                    </p:set>
                                    <p:anim calcmode="lin" valueType="num">
                                      <p:cBhvr additive="base">
                                        <p:cTn id="4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9">
                                            <p:txEl>
                                              <p:pRg st="2" end="2"/>
                                            </p:txEl>
                                          </p:spTgt>
                                        </p:tgtEl>
                                        <p:attrNameLst>
                                          <p:attrName>style.visibility</p:attrName>
                                        </p:attrNameLst>
                                      </p:cBhvr>
                                      <p:to>
                                        <p:strVal val="visible"/>
                                      </p:to>
                                    </p:set>
                                    <p:anim calcmode="lin" valueType="num">
                                      <p:cBhvr additive="base">
                                        <p:cTn id="4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9">
                                            <p:txEl>
                                              <p:pRg st="3" end="3"/>
                                            </p:txEl>
                                          </p:spTgt>
                                        </p:tgtEl>
                                        <p:attrNameLst>
                                          <p:attrName>style.visibility</p:attrName>
                                        </p:attrNameLst>
                                      </p:cBhvr>
                                      <p:to>
                                        <p:strVal val="visible"/>
                                      </p:to>
                                    </p:set>
                                    <p:anim calcmode="lin" valueType="num">
                                      <p:cBhvr additive="base">
                                        <p:cTn id="5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p:cNvSpPr txBox="1"/>
          <p:nvPr/>
        </p:nvSpPr>
        <p:spPr>
          <a:xfrm>
            <a:off x="1615555" y="2844540"/>
            <a:ext cx="7344620" cy="1831271"/>
          </a:xfrm>
          <a:prstGeom prst="rect">
            <a:avLst/>
          </a:prstGeom>
          <a:noFill/>
        </p:spPr>
        <p:txBody>
          <a:bodyPr wrap="square" rtlCol="0">
            <a:spAutoFit/>
          </a:bodyPr>
          <a:lstStyle/>
          <a:p>
            <a:pPr marR="0" lvl="0" fontAlgn="auto">
              <a:spcBef>
                <a:spcPts val="0"/>
              </a:spcBef>
              <a:spcAft>
                <a:spcPts val="600"/>
              </a:spcAft>
              <a:buClrTx/>
              <a:buSzTx/>
              <a:tabLst/>
              <a:defRPr/>
            </a:pPr>
            <a:r>
              <a:rPr lang="en-US" sz="3600" b="1" dirty="0">
                <a:solidFill>
                  <a:srgbClr val="C00000"/>
                </a:solidFill>
                <a:effectLst>
                  <a:outerShdw blurRad="38100" dist="38100" dir="2700000" algn="tl">
                    <a:srgbClr val="000000">
                      <a:alpha val="43137"/>
                    </a:srgbClr>
                  </a:outerShdw>
                </a:effectLst>
              </a:rPr>
              <a:t>What employer expect in today's business environment.</a:t>
            </a:r>
          </a:p>
          <a:p>
            <a:pPr marR="0" lvl="0" fontAlgn="auto">
              <a:spcBef>
                <a:spcPts val="0"/>
              </a:spcBef>
              <a:spcAft>
                <a:spcPts val="600"/>
              </a:spcAft>
              <a:buClrTx/>
              <a:buSzTx/>
              <a:tabLst/>
              <a:defRPr/>
            </a:pPr>
            <a:endParaRPr lang="en-US" sz="3600" b="1" dirty="0">
              <a:solidFill>
                <a:srgbClr val="C00000"/>
              </a:solidFill>
              <a:effectLst>
                <a:outerShdw blurRad="38100" dist="38100" dir="2700000" algn="tl">
                  <a:srgbClr val="000000">
                    <a:alpha val="43137"/>
                  </a:srgbClr>
                </a:outerShdw>
              </a:effectLst>
            </a:endParaRPr>
          </a:p>
        </p:txBody>
      </p:sp>
      <p:sp>
        <p:nvSpPr>
          <p:cNvPr id="19" name="TextBox 18">
            <a:extLst>
              <a:ext uri="{FF2B5EF4-FFF2-40B4-BE49-F238E27FC236}">
                <a16:creationId xmlns:a16="http://schemas.microsoft.com/office/drawing/2014/main" id="{FAFB88B3-64AE-D7F7-5E34-6C612EB5B3F0}"/>
              </a:ext>
            </a:extLst>
          </p:cNvPr>
          <p:cNvSpPr txBox="1"/>
          <p:nvPr/>
        </p:nvSpPr>
        <p:spPr>
          <a:xfrm>
            <a:off x="1765524" y="1316689"/>
            <a:ext cx="8595994"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previous lecture </a:t>
            </a:r>
          </a:p>
        </p:txBody>
      </p:sp>
      <p:pic>
        <p:nvPicPr>
          <p:cNvPr id="7" name="Picture 6" descr="Well Bee">
            <a:extLst>
              <a:ext uri="{FF2B5EF4-FFF2-40B4-BE49-F238E27FC236}">
                <a16:creationId xmlns:a16="http://schemas.microsoft.com/office/drawing/2014/main" id="{81E16627-6BF5-BFC8-A8BB-ACEFFCE686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07821" y="2393907"/>
            <a:ext cx="2651329" cy="2651329"/>
          </a:xfrm>
          <a:prstGeom prst="rect">
            <a:avLst/>
          </a:prstGeom>
        </p:spPr>
      </p:pic>
      <p:sp>
        <p:nvSpPr>
          <p:cNvPr id="8" name="TextBox 7">
            <a:extLst>
              <a:ext uri="{FF2B5EF4-FFF2-40B4-BE49-F238E27FC236}">
                <a16:creationId xmlns:a16="http://schemas.microsoft.com/office/drawing/2014/main" id="{9EA3F13F-99C3-2BD3-9D75-C4448ED26F99}"/>
              </a:ext>
            </a:extLst>
          </p:cNvPr>
          <p:cNvSpPr txBox="1"/>
          <p:nvPr/>
        </p:nvSpPr>
        <p:spPr>
          <a:xfrm>
            <a:off x="-2049904" y="947357"/>
            <a:ext cx="6243402"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kern="0" dirty="0">
                <a:effectLst>
                  <a:outerShdw blurRad="38100" dist="38100" dir="2700000" algn="tl">
                    <a:srgbClr val="C0C0C0"/>
                  </a:outerShdw>
                </a:effectLst>
                <a:latin typeface="Tahoma"/>
                <a:ea typeface="+mj-ea"/>
                <a:cs typeface="+mj-cs"/>
              </a:rPr>
              <a:t>Lecture 2</a:t>
            </a:r>
          </a:p>
        </p:txBody>
      </p:sp>
    </p:spTree>
    <p:custDataLst>
      <p:tags r:id="rId1"/>
    </p:custDataLst>
    <p:extLst>
      <p:ext uri="{BB962C8B-B14F-4D97-AF65-F5344CB8AC3E}">
        <p14:creationId xmlns:p14="http://schemas.microsoft.com/office/powerpoint/2010/main" val="1573416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p:cNvSpPr txBox="1"/>
          <p:nvPr/>
        </p:nvSpPr>
        <p:spPr>
          <a:xfrm>
            <a:off x="1124263" y="1027214"/>
            <a:ext cx="9069050" cy="4508927"/>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600"/>
              </a:spcAft>
              <a:buClrTx/>
              <a:buSzTx/>
              <a:tabLst/>
              <a:defRPr/>
            </a:pPr>
            <a:r>
              <a:rPr lang="en-US" sz="3200" b="1" u="sng" dirty="0">
                <a:solidFill>
                  <a:srgbClr val="C00000"/>
                </a:solidFill>
                <a:effectLst>
                  <a:outerShdw blurRad="38100" dist="38100" dir="2700000" algn="tl">
                    <a:srgbClr val="000000">
                      <a:alpha val="43137"/>
                    </a:srgbClr>
                  </a:outerShdw>
                </a:effectLst>
              </a:rPr>
              <a:t>An audience-centered approach means </a:t>
            </a:r>
          </a:p>
          <a:p>
            <a:pPr marL="571500" marR="0" lvl="0" indent="-571500" algn="l" defTabSz="914400" rtl="0" eaLnBrk="1" fontAlgn="auto" latinLnBrk="0" hangingPunct="1">
              <a:spcBef>
                <a:spcPts val="0"/>
              </a:spcBef>
              <a:spcAft>
                <a:spcPts val="600"/>
              </a:spcAft>
              <a:buClrTx/>
              <a:buSzTx/>
              <a:buFont typeface="Wingdings" panose="05000000000000000000" pitchFamily="2" charset="2"/>
              <a:buChar char="q"/>
              <a:tabLst/>
              <a:defRPr/>
            </a:pPr>
            <a:r>
              <a:rPr lang="en-US" sz="3200" dirty="0">
                <a:solidFill>
                  <a:srgbClr val="0070C0"/>
                </a:solidFill>
                <a:effectLst>
                  <a:outerShdw blurRad="38100" dist="38100" dir="2700000" algn="tl">
                    <a:srgbClr val="000000">
                      <a:alpha val="43137"/>
                    </a:srgbClr>
                  </a:outerShdw>
                </a:effectLst>
              </a:rPr>
              <a:t>focusing on and caring about the members of your audience—</a:t>
            </a:r>
          </a:p>
          <a:p>
            <a:pPr marL="571500" marR="0" lvl="0" indent="-571500" algn="l" defTabSz="914400" rtl="0" eaLnBrk="1" fontAlgn="auto" latinLnBrk="0" hangingPunct="1">
              <a:spcBef>
                <a:spcPts val="0"/>
              </a:spcBef>
              <a:spcAft>
                <a:spcPts val="600"/>
              </a:spcAft>
              <a:buClrTx/>
              <a:buSzTx/>
              <a:buFont typeface="Wingdings" panose="05000000000000000000" pitchFamily="2" charset="2"/>
              <a:buChar char="q"/>
              <a:tabLst/>
              <a:defRPr/>
            </a:pPr>
            <a:r>
              <a:rPr lang="en-US" sz="3200" dirty="0">
                <a:solidFill>
                  <a:schemeClr val="accent2">
                    <a:lumMod val="50000"/>
                  </a:schemeClr>
                </a:solidFill>
                <a:effectLst>
                  <a:outerShdw blurRad="38100" dist="38100" dir="2700000" algn="tl">
                    <a:srgbClr val="000000">
                      <a:alpha val="43137"/>
                    </a:srgbClr>
                  </a:outerShdw>
                </a:effectLst>
              </a:rPr>
              <a:t>making every effort to get your message across in a way this is meaningful and respectful to the audience. </a:t>
            </a:r>
          </a:p>
          <a:p>
            <a:pPr marL="571500" marR="0" lvl="0" indent="-571500" algn="l" defTabSz="914400" rtl="0" eaLnBrk="1" fontAlgn="auto" latinLnBrk="0" hangingPunct="1">
              <a:spcBef>
                <a:spcPts val="0"/>
              </a:spcBef>
              <a:spcAft>
                <a:spcPts val="600"/>
              </a:spcAft>
              <a:buClrTx/>
              <a:buSzTx/>
              <a:buFont typeface="Wingdings" panose="05000000000000000000" pitchFamily="2" charset="2"/>
              <a:buChar char="q"/>
              <a:tabLst/>
              <a:defRPr/>
            </a:pPr>
            <a:r>
              <a:rPr lang="en-US" sz="3200" dirty="0">
                <a:solidFill>
                  <a:schemeClr val="accent6">
                    <a:lumMod val="50000"/>
                  </a:schemeClr>
                </a:solidFill>
                <a:effectLst>
                  <a:outerShdw blurRad="38100" dist="38100" dir="2700000" algn="tl">
                    <a:srgbClr val="000000">
                      <a:alpha val="43137"/>
                    </a:srgbClr>
                  </a:outerShdw>
                </a:effectLst>
              </a:rPr>
              <a:t>Adopting an audience-centered approach makes your </a:t>
            </a:r>
            <a:r>
              <a:rPr lang="en-US" sz="2800" dirty="0">
                <a:solidFill>
                  <a:schemeClr val="accent6">
                    <a:lumMod val="50000"/>
                  </a:schemeClr>
                </a:solidFill>
                <a:effectLst>
                  <a:outerShdw blurRad="38100" dist="38100" dir="2700000" algn="tl">
                    <a:srgbClr val="000000">
                      <a:alpha val="43137"/>
                    </a:srgbClr>
                  </a:outerShdw>
                </a:effectLst>
              </a:rPr>
              <a:t>messages</a:t>
            </a:r>
            <a:r>
              <a:rPr lang="en-US" sz="3200" dirty="0">
                <a:solidFill>
                  <a:schemeClr val="accent6">
                    <a:lumMod val="50000"/>
                  </a:schemeClr>
                </a:solidFill>
                <a:effectLst>
                  <a:outerShdw blurRad="38100" dist="38100" dir="2700000" algn="tl">
                    <a:srgbClr val="000000">
                      <a:alpha val="43137"/>
                    </a:srgbClr>
                  </a:outerShdw>
                </a:effectLst>
              </a:rPr>
              <a:t> more effective. </a:t>
            </a:r>
          </a:p>
        </p:txBody>
      </p:sp>
      <p:sp>
        <p:nvSpPr>
          <p:cNvPr id="19" name="TextBox 18">
            <a:extLst>
              <a:ext uri="{FF2B5EF4-FFF2-40B4-BE49-F238E27FC236}">
                <a16:creationId xmlns:a16="http://schemas.microsoft.com/office/drawing/2014/main" id="{FAFB88B3-64AE-D7F7-5E34-6C612EB5B3F0}"/>
              </a:ext>
            </a:extLst>
          </p:cNvPr>
          <p:cNvSpPr txBox="1"/>
          <p:nvPr/>
        </p:nvSpPr>
        <p:spPr>
          <a:xfrm>
            <a:off x="2491431" y="627105"/>
            <a:ext cx="954816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previous lecture </a:t>
            </a:r>
          </a:p>
        </p:txBody>
      </p:sp>
      <p:sp>
        <p:nvSpPr>
          <p:cNvPr id="7" name="TextBox 6">
            <a:extLst>
              <a:ext uri="{FF2B5EF4-FFF2-40B4-BE49-F238E27FC236}">
                <a16:creationId xmlns:a16="http://schemas.microsoft.com/office/drawing/2014/main" id="{7C13DA15-C4F8-E1F3-DD59-514EDC5B8A9E}"/>
              </a:ext>
            </a:extLst>
          </p:cNvPr>
          <p:cNvSpPr txBox="1"/>
          <p:nvPr/>
        </p:nvSpPr>
        <p:spPr>
          <a:xfrm>
            <a:off x="-2409668" y="1027214"/>
            <a:ext cx="6243402"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kern="0" dirty="0">
                <a:effectLst>
                  <a:outerShdw blurRad="38100" dist="38100" dir="2700000" algn="tl">
                    <a:srgbClr val="C0C0C0"/>
                  </a:outerShdw>
                </a:effectLst>
                <a:latin typeface="Tahoma"/>
                <a:ea typeface="+mj-ea"/>
                <a:cs typeface="+mj-cs"/>
              </a:rPr>
              <a:t>Lecture 2</a:t>
            </a:r>
          </a:p>
        </p:txBody>
      </p:sp>
    </p:spTree>
    <p:custDataLst>
      <p:tags r:id="rId1"/>
    </p:custDataLst>
    <p:extLst>
      <p:ext uri="{BB962C8B-B14F-4D97-AF65-F5344CB8AC3E}">
        <p14:creationId xmlns:p14="http://schemas.microsoft.com/office/powerpoint/2010/main" val="3040644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 calcmode="lin" valueType="num">
                                      <p:cBhvr additive="base">
                                        <p:cTn id="7"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 calcmode="lin" valueType="num">
                                      <p:cBhvr additive="base">
                                        <p:cTn id="1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 calcmode="lin" valueType="num">
                                      <p:cBhvr additive="base">
                                        <p:cTn id="19"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036897" y="596393"/>
            <a:ext cx="5569063" cy="584775"/>
          </a:xfrm>
          <a:prstGeom prst="rect">
            <a:avLst/>
          </a:prstGeom>
          <a:noFill/>
        </p:spPr>
        <p:txBody>
          <a:bodyPr wrap="square" rtlCol="0">
            <a:spAutoFit/>
          </a:bodyPr>
          <a:lstStyle/>
          <a:p>
            <a:r>
              <a:rPr lang="en-US" sz="3200" b="1" kern="0" dirty="0">
                <a:effectLst>
                  <a:outerShdw blurRad="38100" dist="38100" dir="2700000" algn="tl">
                    <a:srgbClr val="C0C0C0"/>
                  </a:outerShdw>
                </a:effectLst>
                <a:latin typeface="Tahoma"/>
                <a:ea typeface="+mj-ea"/>
                <a:cs typeface="+mj-cs"/>
              </a:rPr>
              <a:t>Learning objectives </a:t>
            </a:r>
          </a:p>
        </p:txBody>
      </p:sp>
      <p:sp>
        <p:nvSpPr>
          <p:cNvPr id="8" name="TextBox 7"/>
          <p:cNvSpPr txBox="1"/>
          <p:nvPr/>
        </p:nvSpPr>
        <p:spPr>
          <a:xfrm>
            <a:off x="218220" y="2029381"/>
            <a:ext cx="1632178" cy="461665"/>
          </a:xfrm>
          <a:prstGeom prst="rect">
            <a:avLst/>
          </a:prstGeom>
          <a:noFill/>
        </p:spPr>
        <p:txBody>
          <a:bodyPr wrap="none" rtlCol="0">
            <a:spAutoFit/>
          </a:bodyPr>
          <a:lstStyle/>
          <a:p>
            <a:r>
              <a:rPr lang="en-US" sz="2400" b="1" kern="0" dirty="0">
                <a:effectLst>
                  <a:outerShdw blurRad="38100" dist="38100" dir="2700000" algn="tl">
                    <a:srgbClr val="C0C0C0"/>
                  </a:outerShdw>
                </a:effectLst>
                <a:latin typeface="Tahoma"/>
                <a:ea typeface="+mj-ea"/>
                <a:cs typeface="+mj-cs"/>
              </a:rPr>
              <a:t>Lecture 2</a:t>
            </a:r>
          </a:p>
        </p:txBody>
      </p:sp>
      <p:sp>
        <p:nvSpPr>
          <p:cNvPr id="9" name="TextBox 8"/>
          <p:cNvSpPr txBox="1"/>
          <p:nvPr/>
        </p:nvSpPr>
        <p:spPr>
          <a:xfrm>
            <a:off x="1427845" y="1399953"/>
            <a:ext cx="7705950" cy="6577506"/>
          </a:xfrm>
          <a:prstGeom prst="rect">
            <a:avLst/>
          </a:prstGeom>
          <a:noFill/>
        </p:spPr>
        <p:txBody>
          <a:bodyPr wrap="square" rtlCol="0">
            <a:spAutoFit/>
          </a:bodyPr>
          <a:lstStyle/>
          <a:p>
            <a:pPr marL="571500" indent="-571500">
              <a:spcAft>
                <a:spcPts val="600"/>
              </a:spcAft>
              <a:buFont typeface="Wingdings" panose="05000000000000000000" pitchFamily="2" charset="2"/>
              <a:buChar char="q"/>
            </a:pPr>
            <a:r>
              <a:rPr lang="en-US" sz="3600" b="1" dirty="0">
                <a:solidFill>
                  <a:schemeClr val="accent6">
                    <a:lumMod val="50000"/>
                  </a:schemeClr>
                </a:solidFill>
                <a:effectLst>
                  <a:outerShdw blurRad="50800" dist="38100" dir="8100000" algn="tr" rotWithShape="0">
                    <a:srgbClr val="808080">
                      <a:alpha val="40000"/>
                    </a:srgbClr>
                  </a:outerShdw>
                </a:effectLst>
              </a:rPr>
              <a:t>Commit to ethical communication Ethics</a:t>
            </a:r>
          </a:p>
          <a:p>
            <a:pPr marL="742950" indent="-742950">
              <a:spcAft>
                <a:spcPts val="600"/>
              </a:spcAft>
              <a:buFont typeface="+mj-lt"/>
              <a:buAutoNum type="arabicPeriod"/>
            </a:pPr>
            <a:r>
              <a:rPr lang="en-US" sz="3600" dirty="0">
                <a:effectLst>
                  <a:outerShdw blurRad="50800" dist="38100" dir="8100000" algn="tr" rotWithShape="0">
                    <a:srgbClr val="808080">
                      <a:alpha val="40000"/>
                    </a:srgbClr>
                  </a:outerShdw>
                </a:effectLst>
              </a:rPr>
              <a:t>Steps of ethical communication </a:t>
            </a:r>
          </a:p>
          <a:p>
            <a:pPr marL="742950" indent="-742950">
              <a:spcAft>
                <a:spcPts val="600"/>
              </a:spcAft>
              <a:buFont typeface="+mj-lt"/>
              <a:buAutoNum type="arabicPeriod"/>
            </a:pPr>
            <a:r>
              <a:rPr lang="en-US" sz="3600" dirty="0">
                <a:effectLst>
                  <a:outerShdw blurRad="50800" dist="38100" dir="8100000" algn="tr" rotWithShape="0">
                    <a:srgbClr val="808080">
                      <a:alpha val="40000"/>
                    </a:srgbClr>
                  </a:outerShdw>
                </a:effectLst>
              </a:rPr>
              <a:t>Unethical massages </a:t>
            </a:r>
          </a:p>
          <a:p>
            <a:pPr marL="514350" marR="0" lvl="0" indent="-514350" algn="l" defTabSz="914400" rtl="0" eaLnBrk="1" fontAlgn="auto" latinLnBrk="0" hangingPunct="1">
              <a:spcBef>
                <a:spcPts val="0"/>
              </a:spcBef>
              <a:spcAft>
                <a:spcPts val="0"/>
              </a:spcAft>
              <a:buClrTx/>
              <a:buSzTx/>
              <a:buFont typeface="+mj-lt"/>
              <a:buAutoNum type="arabicPeriod"/>
              <a:tabLst/>
              <a:defRPr/>
            </a:pPr>
            <a:r>
              <a:rPr kumimoji="0" lang="en-US" sz="3200" i="0" strike="noStrike" kern="0" cap="none" spc="0" normalizeH="0" baseline="0" noProof="0" dirty="0">
                <a:ln>
                  <a:noFill/>
                </a:ln>
                <a:effectLst>
                  <a:outerShdw blurRad="38100" dist="38100" dir="2700000" algn="tl">
                    <a:srgbClr val="C0C0C0"/>
                  </a:outerShdw>
                </a:effectLst>
                <a:uLnTx/>
                <a:uFillTx/>
                <a:latin typeface="Tahoma"/>
                <a:ea typeface="+mn-ea"/>
                <a:cs typeface="+mn-cs"/>
              </a:rPr>
              <a:t>An ethical dilemma</a:t>
            </a:r>
          </a:p>
          <a:p>
            <a:pPr marL="514350" marR="0" lvl="0" indent="-514350" algn="l" defTabSz="914400" rtl="0" eaLnBrk="1" fontAlgn="auto" latinLnBrk="0" hangingPunct="1">
              <a:spcBef>
                <a:spcPts val="0"/>
              </a:spcBef>
              <a:spcAft>
                <a:spcPts val="0"/>
              </a:spcAft>
              <a:buClrTx/>
              <a:buSzTx/>
              <a:buFont typeface="+mj-lt"/>
              <a:buAutoNum type="arabicPeriod"/>
              <a:tabLst/>
              <a:defRPr/>
            </a:pPr>
            <a:r>
              <a:rPr lang="en-US" sz="3200" kern="0" dirty="0">
                <a:effectLst>
                  <a:outerShdw blurRad="38100" dist="38100" dir="2700000" algn="tl">
                    <a:srgbClr val="C0C0C0"/>
                  </a:outerShdw>
                </a:effectLst>
                <a:latin typeface="Tahoma"/>
              </a:rPr>
              <a:t>High and low cultural context</a:t>
            </a:r>
            <a:r>
              <a:rPr kumimoji="0" lang="en-US" sz="3200" i="0" strike="noStrike" kern="0" cap="none" spc="0" normalizeH="0" baseline="0" noProof="0" dirty="0">
                <a:ln>
                  <a:noFill/>
                </a:ln>
                <a:effectLst>
                  <a:outerShdw blurRad="38100" dist="38100" dir="2700000" algn="tl">
                    <a:srgbClr val="C0C0C0"/>
                  </a:outerShdw>
                </a:effectLst>
                <a:uLnTx/>
                <a:uFillTx/>
                <a:latin typeface="Tahoma"/>
                <a:ea typeface="+mn-ea"/>
                <a:cs typeface="+mn-cs"/>
              </a:rPr>
              <a:t> </a:t>
            </a:r>
          </a:p>
          <a:p>
            <a:pPr marL="514350" marR="0" lvl="0" indent="-514350" algn="l" defTabSz="914400" rtl="0" eaLnBrk="1" fontAlgn="auto" latinLnBrk="0" hangingPunct="1">
              <a:spcBef>
                <a:spcPts val="0"/>
              </a:spcBef>
              <a:spcAft>
                <a:spcPts val="0"/>
              </a:spcAft>
              <a:buClrTx/>
              <a:buSzTx/>
              <a:buFont typeface="+mj-lt"/>
              <a:buAutoNum type="arabicPeriod"/>
              <a:tabLst/>
              <a:defRPr/>
            </a:pPr>
            <a:r>
              <a:rPr lang="en-US" sz="3200" kern="0" dirty="0">
                <a:effectLst>
                  <a:outerShdw blurRad="38100" dist="38100" dir="2700000" algn="tl">
                    <a:srgbClr val="C0C0C0"/>
                  </a:outerShdw>
                </a:effectLst>
                <a:latin typeface="Tahoma"/>
              </a:rPr>
              <a:t>Culture differences</a:t>
            </a:r>
            <a:endParaRPr kumimoji="0" lang="en-US" sz="3200" i="0"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a:p>
            <a:pPr>
              <a:lnSpc>
                <a:spcPct val="150000"/>
              </a:lnSpc>
              <a:spcAft>
                <a:spcPts val="600"/>
              </a:spcAft>
            </a:pPr>
            <a:endParaRPr lang="en-US" sz="3600" b="1" dirty="0">
              <a:solidFill>
                <a:schemeClr val="accent6">
                  <a:lumMod val="50000"/>
                </a:schemeClr>
              </a:solidFill>
              <a:effectLst>
                <a:outerShdw blurRad="50800" dist="38100" dir="8100000" algn="tr" rotWithShape="0">
                  <a:srgbClr val="808080">
                    <a:alpha val="40000"/>
                  </a:srgbClr>
                </a:outerShdw>
              </a:effectLst>
            </a:endParaRPr>
          </a:p>
          <a:p>
            <a:pPr>
              <a:lnSpc>
                <a:spcPct val="150000"/>
              </a:lnSpc>
              <a:spcAft>
                <a:spcPts val="600"/>
              </a:spcAft>
            </a:pPr>
            <a:r>
              <a:rPr lang="en-US" sz="3600" b="1" dirty="0">
                <a:solidFill>
                  <a:schemeClr val="accent6">
                    <a:lumMod val="50000"/>
                  </a:schemeClr>
                </a:solidFill>
                <a:effectLst>
                  <a:outerShdw blurRad="50800" dist="38100" dir="8100000" algn="tr" rotWithShape="0">
                    <a:srgbClr val="808080">
                      <a:alpha val="40000"/>
                    </a:srgbClr>
                  </a:outerShdw>
                </a:effectLst>
              </a:rPr>
              <a:t> </a:t>
            </a:r>
          </a:p>
          <a:p>
            <a:pPr>
              <a:lnSpc>
                <a:spcPct val="150000"/>
              </a:lnSpc>
              <a:spcAft>
                <a:spcPts val="600"/>
              </a:spcAft>
            </a:pPr>
            <a:endParaRPr lang="en-US" sz="3600" b="1" dirty="0">
              <a:solidFill>
                <a:schemeClr val="accent6">
                  <a:lumMod val="50000"/>
                </a:schemeClr>
              </a:solidFill>
              <a:effectLst>
                <a:outerShdw blurRad="50800" dist="38100" dir="8100000" algn="tr" rotWithShape="0">
                  <a:srgbClr val="808080">
                    <a:alpha val="40000"/>
                  </a:srgbClr>
                </a:outerShdw>
              </a:effectLst>
            </a:endParaRP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965724" y="1399953"/>
            <a:ext cx="3367820" cy="3367820"/>
          </a:xfrm>
          <a:prstGeom prst="rect">
            <a:avLst/>
          </a:prstGeom>
        </p:spPr>
      </p:pic>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1000"/>
                                        <p:tgtEl>
                                          <p:spTgt spid="9">
                                            <p:txEl>
                                              <p:pRg st="1" end="1"/>
                                            </p:txEl>
                                          </p:spTgt>
                                        </p:tgtEl>
                                      </p:cBhvr>
                                    </p:animEffect>
                                    <p:anim calcmode="lin" valueType="num">
                                      <p:cBhvr>
                                        <p:cTn id="8"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 calcmode="lin" valueType="num">
                                      <p:cBhvr additive="base">
                                        <p:cTn id="14"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9">
                                            <p:txEl>
                                              <p:pRg st="3" end="3"/>
                                            </p:txEl>
                                          </p:spTgt>
                                        </p:tgtEl>
                                        <p:attrNameLst>
                                          <p:attrName>style.visibility</p:attrName>
                                        </p:attrNameLst>
                                      </p:cBhvr>
                                      <p:to>
                                        <p:strVal val="visible"/>
                                      </p:to>
                                    </p:set>
                                    <p:anim calcmode="lin" valueType="num">
                                      <p:cBhvr additive="base">
                                        <p:cTn id="20"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9">
                                            <p:txEl>
                                              <p:pRg st="4" end="4"/>
                                            </p:txEl>
                                          </p:spTgt>
                                        </p:tgtEl>
                                        <p:attrNameLst>
                                          <p:attrName>style.visibility</p:attrName>
                                        </p:attrNameLst>
                                      </p:cBhvr>
                                      <p:to>
                                        <p:strVal val="visible"/>
                                      </p:to>
                                    </p:set>
                                    <p:anim calcmode="lin" valueType="num">
                                      <p:cBhvr additive="base">
                                        <p:cTn id="26"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 calcmode="lin" valueType="num">
                                      <p:cBhvr additive="base">
                                        <p:cTn id="32"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849403" y="620954"/>
            <a:ext cx="8035357" cy="584775"/>
          </a:xfrm>
          <a:prstGeom prst="rect">
            <a:avLst/>
          </a:prstGeom>
          <a:noFill/>
        </p:spPr>
        <p:txBody>
          <a:bodyPr wrap="square">
            <a:spAutoFit/>
          </a:bodyPr>
          <a:lstStyle/>
          <a:p>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Committing to Ethical Communication</a:t>
            </a:r>
            <a:endParaRPr lang="en-GB" sz="1100" dirty="0"/>
          </a:p>
        </p:txBody>
      </p:sp>
      <p:sp>
        <p:nvSpPr>
          <p:cNvPr id="12" name="TextBox 11">
            <a:extLst>
              <a:ext uri="{FF2B5EF4-FFF2-40B4-BE49-F238E27FC236}">
                <a16:creationId xmlns:a16="http://schemas.microsoft.com/office/drawing/2014/main" id="{8D7D84B9-6E8E-E61B-3D8D-4D5B7FD13B9D}"/>
              </a:ext>
            </a:extLst>
          </p:cNvPr>
          <p:cNvSpPr txBox="1"/>
          <p:nvPr/>
        </p:nvSpPr>
        <p:spPr>
          <a:xfrm>
            <a:off x="1831638" y="1490096"/>
            <a:ext cx="7819496" cy="3416320"/>
          </a:xfrm>
          <a:prstGeom prst="rect">
            <a:avLst/>
          </a:prstGeom>
          <a:noFill/>
        </p:spPr>
        <p:txBody>
          <a:bodyPr wrap="square">
            <a:spAutoFit/>
          </a:bodyPr>
          <a:lstStyle/>
          <a:p>
            <a:r>
              <a:rPr lang="en-US" sz="3600" dirty="0">
                <a:effectLst>
                  <a:outerShdw blurRad="38100" dist="38100" dir="2700000" algn="tl">
                    <a:srgbClr val="000000">
                      <a:alpha val="43137"/>
                    </a:srgbClr>
                  </a:outerShdw>
                </a:effectLst>
              </a:rPr>
              <a:t>Like all powerful tools,</a:t>
            </a:r>
          </a:p>
          <a:p>
            <a:endParaRPr lang="en-US" sz="3600" dirty="0">
              <a:effectLst>
                <a:outerShdw blurRad="38100" dist="38100" dir="2700000" algn="tl">
                  <a:srgbClr val="000000">
                    <a:alpha val="43137"/>
                  </a:srgbClr>
                </a:outerShdw>
              </a:effectLst>
            </a:endParaRPr>
          </a:p>
          <a:p>
            <a:r>
              <a:rPr lang="en-US" sz="3600" dirty="0">
                <a:solidFill>
                  <a:srgbClr val="FF0000"/>
                </a:solidFill>
                <a:effectLst>
                  <a:outerShdw blurRad="38100" dist="38100" dir="2700000" algn="tl">
                    <a:srgbClr val="000000">
                      <a:alpha val="43137"/>
                    </a:srgbClr>
                  </a:outerShdw>
                </a:effectLst>
              </a:rPr>
              <a:t>communication</a:t>
            </a:r>
            <a:r>
              <a:rPr lang="en-US" sz="3600" dirty="0">
                <a:solidFill>
                  <a:srgbClr val="002060"/>
                </a:solidFill>
                <a:effectLst>
                  <a:outerShdw blurRad="38100" dist="38100" dir="2700000" algn="tl">
                    <a:srgbClr val="000000">
                      <a:alpha val="43137"/>
                    </a:srgbClr>
                  </a:outerShdw>
                </a:effectLst>
              </a:rPr>
              <a:t> can be </a:t>
            </a:r>
            <a:r>
              <a:rPr lang="en-US" sz="3600" b="1" u="sng" dirty="0">
                <a:solidFill>
                  <a:srgbClr val="002060"/>
                </a:solidFill>
                <a:effectLst>
                  <a:outerShdw blurRad="38100" dist="38100" dir="2700000" algn="tl">
                    <a:srgbClr val="000000">
                      <a:alpha val="43137"/>
                    </a:srgbClr>
                  </a:outerShdw>
                </a:effectLst>
              </a:rPr>
              <a:t>misused</a:t>
            </a:r>
            <a:r>
              <a:rPr lang="en-US" sz="3600" dirty="0">
                <a:solidFill>
                  <a:srgbClr val="002060"/>
                </a:solidFill>
                <a:effectLst>
                  <a:outerShdw blurRad="38100" dist="38100" dir="2700000" algn="tl">
                    <a:srgbClr val="000000">
                      <a:alpha val="43137"/>
                    </a:srgbClr>
                  </a:outerShdw>
                </a:effectLst>
              </a:rPr>
              <a:t>, </a:t>
            </a:r>
          </a:p>
          <a:p>
            <a:r>
              <a:rPr lang="en-US" sz="3600" dirty="0">
                <a:solidFill>
                  <a:srgbClr val="002060"/>
                </a:solidFill>
                <a:effectLst>
                  <a:outerShdw blurRad="38100" dist="38100" dir="2700000" algn="tl">
                    <a:srgbClr val="000000">
                      <a:alpha val="43137"/>
                    </a:srgbClr>
                  </a:outerShdw>
                </a:effectLst>
              </a:rPr>
              <a:t>and business communicators have a responsibility to communicate ethically with audiences. </a:t>
            </a:r>
            <a:endParaRPr lang="en-GB" sz="3600" dirty="0">
              <a:solidFill>
                <a:srgbClr val="002060"/>
              </a:solidFill>
              <a:effectLst>
                <a:outerShdw blurRad="38100" dist="38100" dir="2700000" algn="tl">
                  <a:srgbClr val="000000">
                    <a:alpha val="43137"/>
                  </a:srgbClr>
                </a:outerShdw>
              </a:effectLst>
            </a:endParaRPr>
          </a:p>
        </p:txBody>
      </p:sp>
      <p:pic>
        <p:nvPicPr>
          <p:cNvPr id="19" name="Picture 18" descr="Five square speech bubbles in color">
            <a:extLst>
              <a:ext uri="{FF2B5EF4-FFF2-40B4-BE49-F238E27FC236}">
                <a16:creationId xmlns:a16="http://schemas.microsoft.com/office/drawing/2014/main" id="{D4686C4E-7C52-E52A-E4DD-692FFF0C20E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76610" y="1205729"/>
            <a:ext cx="4069546" cy="4710547"/>
          </a:xfrm>
          <a:prstGeom prst="rect">
            <a:avLst/>
          </a:prstGeom>
        </p:spPr>
      </p:pic>
    </p:spTree>
    <p:custDataLst>
      <p:tags r:id="rId1"/>
    </p:custDataLst>
    <p:extLst>
      <p:ext uri="{BB962C8B-B14F-4D97-AF65-F5344CB8AC3E}">
        <p14:creationId xmlns:p14="http://schemas.microsoft.com/office/powerpoint/2010/main" val="3773268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 calcmode="lin" valueType="num">
                                      <p:cBhvr additive="base">
                                        <p:cTn id="13"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 calcmode="lin" valueType="num">
                                      <p:cBhvr additive="base">
                                        <p:cTn id="17"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64459" y="449562"/>
            <a:ext cx="8262565" cy="584775"/>
          </a:xfrm>
          <a:prstGeom prst="rect">
            <a:avLst/>
          </a:prstGeom>
          <a:noFill/>
        </p:spPr>
        <p:txBody>
          <a:bodyPr wrap="square">
            <a:spAutoFit/>
          </a:bodyPr>
          <a:lstStyle/>
          <a:p>
            <a:pPr marR="0" lvl="0" indent="0" fontAlgn="auto">
              <a:lnSpc>
                <a:spcPct val="100000"/>
              </a:lnSpc>
              <a:spcBef>
                <a:spcPts val="0"/>
              </a:spcBef>
              <a:spcAft>
                <a:spcPts val="0"/>
              </a:spcAft>
              <a:buClrTx/>
              <a:buSzTx/>
              <a:buFontTx/>
              <a:buNone/>
              <a:tabLst/>
              <a:defRPr/>
            </a:pPr>
            <a:r>
              <a:rPr lang="en-US" sz="3200" b="1" kern="0" dirty="0">
                <a:effectLst>
                  <a:outerShdw blurRad="38100" dist="38100" dir="2700000" algn="tl">
                    <a:srgbClr val="C0C0C0"/>
                  </a:outerShdw>
                </a:effectLst>
                <a:latin typeface="Tahoma"/>
                <a:ea typeface="+mj-ea"/>
                <a:cs typeface="+mj-cs"/>
              </a:rPr>
              <a:t>Committing to Ethical Communication</a:t>
            </a:r>
            <a:endParaRPr lang="en-GB" sz="3200" b="1" kern="0" dirty="0">
              <a:effectLst>
                <a:outerShdw blurRad="38100" dist="38100" dir="2700000" algn="tl">
                  <a:srgbClr val="C0C0C0"/>
                </a:outerShdw>
              </a:effectLst>
              <a:latin typeface="Tahoma"/>
              <a:ea typeface="+mj-ea"/>
              <a:cs typeface="+mj-cs"/>
            </a:endParaRPr>
          </a:p>
        </p:txBody>
      </p:sp>
      <p:sp>
        <p:nvSpPr>
          <p:cNvPr id="12" name="TextBox 11">
            <a:extLst>
              <a:ext uri="{FF2B5EF4-FFF2-40B4-BE49-F238E27FC236}">
                <a16:creationId xmlns:a16="http://schemas.microsoft.com/office/drawing/2014/main" id="{8D7D84B9-6E8E-E61B-3D8D-4D5B7FD13B9D}"/>
              </a:ext>
            </a:extLst>
          </p:cNvPr>
          <p:cNvSpPr txBox="1"/>
          <p:nvPr/>
        </p:nvSpPr>
        <p:spPr>
          <a:xfrm>
            <a:off x="1405819" y="1525967"/>
            <a:ext cx="8375900" cy="3416320"/>
          </a:xfrm>
          <a:prstGeom prst="rect">
            <a:avLst/>
          </a:prstGeom>
          <a:noFill/>
          <a:ln>
            <a:noFill/>
          </a:ln>
        </p:spPr>
        <p:style>
          <a:lnRef idx="0">
            <a:scrgbClr r="0" g="0" b="0"/>
          </a:lnRef>
          <a:fillRef idx="0">
            <a:scrgbClr r="0" g="0" b="0"/>
          </a:fillRef>
          <a:effectRef idx="0">
            <a:scrgbClr r="0" g="0" b="0"/>
          </a:effectRef>
          <a:fontRef idx="minor">
            <a:schemeClr val="accen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normalizeH="0" baseline="0" noProof="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uLnTx/>
                <a:uFillTx/>
                <a:latin typeface="Calibri" panose="020F0502020204030204"/>
                <a:ea typeface="+mn-ea"/>
                <a:cs typeface="+mn-cs"/>
              </a:rPr>
              <a:t>Ethics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are the accepted </a:t>
            </a:r>
            <a:r>
              <a:rPr kumimoji="0" lang="en-US" sz="360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mn-ea"/>
                <a:cs typeface="+mn-cs"/>
              </a:rPr>
              <a:t>principles</a:t>
            </a: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of conduct</a:t>
            </a:r>
            <a:endParaRPr kumimoji="0" lang="ar-EG"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that </a:t>
            </a:r>
            <a:r>
              <a:rPr kumimoji="0" lang="en-US" sz="360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mn-ea"/>
                <a:cs typeface="+mn-cs"/>
              </a:rPr>
              <a:t>govern behavior </a:t>
            </a: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within a society.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6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In another way,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ethical principles define </a:t>
            </a:r>
            <a:endParaRPr kumimoji="0" lang="ar-EG"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the boundary between right and wrong. </a:t>
            </a:r>
            <a:endParaRPr kumimoji="0" lang="en-GB"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p:txBody>
      </p:sp>
      <p:pic>
        <p:nvPicPr>
          <p:cNvPr id="7" name="Picture 6" descr="Two telephones communicating">
            <a:extLst>
              <a:ext uri="{FF2B5EF4-FFF2-40B4-BE49-F238E27FC236}">
                <a16:creationId xmlns:a16="http://schemas.microsoft.com/office/drawing/2014/main" id="{D65D1970-6444-74A6-22C3-8F08C6AF82F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48013" y="1116922"/>
            <a:ext cx="3137305" cy="4624155"/>
          </a:xfrm>
          <a:prstGeom prst="rect">
            <a:avLst/>
          </a:prstGeom>
        </p:spPr>
      </p:pic>
      <p:sp>
        <p:nvSpPr>
          <p:cNvPr id="11" name="TextBox 10">
            <a:extLst>
              <a:ext uri="{FF2B5EF4-FFF2-40B4-BE49-F238E27FC236}">
                <a16:creationId xmlns:a16="http://schemas.microsoft.com/office/drawing/2014/main" id="{98C5C41E-3EF7-8720-043B-9F6E7326CB91}"/>
              </a:ext>
            </a:extLst>
          </p:cNvPr>
          <p:cNvSpPr txBox="1"/>
          <p:nvPr/>
        </p:nvSpPr>
        <p:spPr>
          <a:xfrm>
            <a:off x="0" y="1956929"/>
            <a:ext cx="6378314" cy="338554"/>
          </a:xfrm>
          <a:prstGeom prst="rect">
            <a:avLst/>
          </a:prstGeom>
          <a:noFill/>
        </p:spPr>
        <p:txBody>
          <a:bodyPr wrap="square">
            <a:spAutoFit/>
          </a:bodyPr>
          <a:lstStyle/>
          <a:p>
            <a:r>
              <a:rPr lang="en-US" sz="1600" b="1" kern="0" dirty="0">
                <a:effectLst>
                  <a:outerShdw blurRad="38100" dist="38100" dir="2700000" algn="tl">
                    <a:srgbClr val="C0C0C0"/>
                  </a:outerShdw>
                </a:effectLst>
                <a:latin typeface="Tahoma"/>
                <a:ea typeface="+mj-ea"/>
                <a:cs typeface="+mj-cs"/>
              </a:rPr>
              <a:t>Lecture 2</a:t>
            </a:r>
            <a:endParaRPr lang="en-GB" sz="1600" dirty="0"/>
          </a:p>
        </p:txBody>
      </p:sp>
    </p:spTree>
    <p:custDataLst>
      <p:tags r:id="rId1"/>
    </p:custDataLst>
    <p:extLst>
      <p:ext uri="{BB962C8B-B14F-4D97-AF65-F5344CB8AC3E}">
        <p14:creationId xmlns:p14="http://schemas.microsoft.com/office/powerpoint/2010/main" val="2371359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 calcmode="lin" valueType="num">
                                      <p:cBhvr additive="base">
                                        <p:cTn id="19"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4" end="4"/>
                                            </p:txEl>
                                          </p:spTgt>
                                        </p:tgtEl>
                                        <p:attrNameLst>
                                          <p:attrName>style.visibility</p:attrName>
                                        </p:attrNameLst>
                                      </p:cBhvr>
                                      <p:to>
                                        <p:strVal val="visible"/>
                                      </p:to>
                                    </p:set>
                                    <p:anim calcmode="lin" valueType="num">
                                      <p:cBhvr additive="base">
                                        <p:cTn id="25"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
                                            <p:txEl>
                                              <p:pRg st="5" end="5"/>
                                            </p:txEl>
                                          </p:spTgt>
                                        </p:tgtEl>
                                        <p:attrNameLst>
                                          <p:attrName>style.visibility</p:attrName>
                                        </p:attrNameLst>
                                      </p:cBhvr>
                                      <p:to>
                                        <p:strVal val="visible"/>
                                      </p:to>
                                    </p:set>
                                    <p:anim calcmode="lin" valueType="num">
                                      <p:cBhvr additive="base">
                                        <p:cTn id="31" dur="500" fill="hold"/>
                                        <p:tgtEl>
                                          <p:spTgt spid="1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87054" y="590418"/>
            <a:ext cx="856868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kern="0" dirty="0">
                <a:effectLst>
                  <a:outerShdw blurRad="38100" dist="38100" dir="2700000" algn="tl">
                    <a:srgbClr val="C0C0C0"/>
                  </a:outerShdw>
                </a:effectLst>
                <a:latin typeface="Tahoma"/>
                <a:ea typeface="+mj-ea"/>
                <a:cs typeface="+mj-cs"/>
              </a:rPr>
              <a:t>Committing to Ethical Communication</a:t>
            </a:r>
            <a:endParaRPr lang="en-GB" sz="3200" b="1" kern="0" dirty="0">
              <a:effectLst>
                <a:outerShdw blurRad="38100" dist="38100" dir="2700000" algn="tl">
                  <a:srgbClr val="C0C0C0"/>
                </a:outerShdw>
              </a:effectLst>
              <a:latin typeface="Tahoma"/>
              <a:ea typeface="+mj-ea"/>
              <a:cs typeface="+mj-cs"/>
            </a:endParaRPr>
          </a:p>
        </p:txBody>
      </p:sp>
      <p:sp>
        <p:nvSpPr>
          <p:cNvPr id="12" name="TextBox 11">
            <a:extLst>
              <a:ext uri="{FF2B5EF4-FFF2-40B4-BE49-F238E27FC236}">
                <a16:creationId xmlns:a16="http://schemas.microsoft.com/office/drawing/2014/main" id="{8D7D84B9-6E8E-E61B-3D8D-4D5B7FD13B9D}"/>
              </a:ext>
            </a:extLst>
          </p:cNvPr>
          <p:cNvSpPr txBox="1"/>
          <p:nvPr/>
        </p:nvSpPr>
        <p:spPr>
          <a:xfrm>
            <a:off x="1219158" y="1791958"/>
            <a:ext cx="9095683" cy="3600986"/>
          </a:xfrm>
          <a:prstGeom prst="rect">
            <a:avLst/>
          </a:prstGeom>
          <a:noFill/>
          <a:ln>
            <a:noFill/>
          </a:ln>
        </p:spPr>
        <p:style>
          <a:lnRef idx="0">
            <a:scrgbClr r="0" g="0" b="0"/>
          </a:lnRef>
          <a:fillRef idx="0">
            <a:scrgbClr r="0" g="0" b="0"/>
          </a:fillRef>
          <a:effectRef idx="0">
            <a:scrgbClr r="0" g="0" b="0"/>
          </a:effectRef>
          <a:fontRef idx="minor">
            <a:schemeClr val="accent4"/>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i="0" u="none" strike="noStrike" kern="1200" normalizeH="0" baseline="0" noProof="0" dirty="0">
              <a:ln w="0"/>
              <a:solidFill>
                <a:srgbClr val="FF0000"/>
              </a:solidFill>
              <a:effectLst>
                <a:outerShdw blurRad="38100" dist="19050" dir="2700000" algn="tl" rotWithShape="0">
                  <a:schemeClr val="dk1">
                    <a:alpha val="40000"/>
                  </a:schemeClr>
                </a:outerShdw>
              </a:effectLst>
              <a:uLnTx/>
              <a:uFillTx/>
              <a:latin typeface="Calibri" panose="020F0502020204030204"/>
              <a:cs typeface="PT Bold Heading" panose="020104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includes all relevant information, is true in every sense, does not violate the rights of others, and is not </a:t>
            </a:r>
            <a:r>
              <a:rPr kumimoji="0" lang="en-US" sz="2800" b="1" i="0" u="none" strike="noStrike" kern="1200" cap="none" spc="0" normalizeH="0" baseline="0" noProof="0" dirty="0">
                <a:ln>
                  <a:noFill/>
                </a:ln>
                <a:solidFill>
                  <a:schemeClr val="accent1">
                    <a:lumMod val="75000"/>
                  </a:schemeClr>
                </a:solidFill>
                <a:effectLst>
                  <a:outerShdw blurRad="38100" dist="38100" dir="2700000" algn="tl">
                    <a:srgbClr val="000000">
                      <a:alpha val="43137"/>
                    </a:srgbClr>
                  </a:outerShdw>
                </a:effectLst>
                <a:uLnTx/>
                <a:uFillTx/>
                <a:latin typeface="Calibri" panose="020F0502020204030204"/>
                <a:ea typeface="+mn-ea"/>
                <a:cs typeface="+mn-cs"/>
              </a:rPr>
              <a:t>deceptive</a:t>
            </a: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a:t>
            </a:r>
            <a:r>
              <a:rPr lang="ar-EG" sz="2800" b="1" dirty="0">
                <a:solidFill>
                  <a:schemeClr val="accent1">
                    <a:lumMod val="75000"/>
                  </a:schemeClr>
                </a:solidFill>
                <a:effectLst>
                  <a:outerShdw blurRad="38100" dist="38100" dir="2700000" algn="tl">
                    <a:srgbClr val="000000">
                      <a:alpha val="43137"/>
                    </a:srgbClr>
                  </a:outerShdw>
                </a:effectLst>
                <a:latin typeface="Calibri" panose="020F0502020204030204"/>
              </a:rPr>
              <a:t>خادعة</a:t>
            </a:r>
            <a:r>
              <a:rPr lang="en-US" sz="2800" b="1" dirty="0">
                <a:solidFill>
                  <a:prstClr val="black"/>
                </a:solidFill>
                <a:effectLst>
                  <a:outerShdw blurRad="38100" dist="38100" dir="2700000" algn="tl">
                    <a:srgbClr val="000000">
                      <a:alpha val="43137"/>
                    </a:srgbClr>
                  </a:outerShdw>
                </a:effectLst>
                <a:latin typeface="Calibri" panose="020F0502020204030204"/>
              </a:rPr>
              <a:t>  </a:t>
            </a: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in any way.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To make the right choices as a business communicator, you must think through not only </a:t>
            </a:r>
            <a:r>
              <a:rPr kumimoji="0" lang="en-US" sz="28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mn-cs"/>
              </a:rPr>
              <a:t>what you say </a:t>
            </a: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but also the </a:t>
            </a:r>
            <a:r>
              <a:rPr kumimoji="0" lang="en-US" sz="28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mn-cs"/>
              </a:rPr>
              <a:t>consequences of saying it. </a:t>
            </a:r>
          </a:p>
        </p:txBody>
      </p:sp>
      <p:pic>
        <p:nvPicPr>
          <p:cNvPr id="7" name="Graphic 6" descr="3d Glasses with solid fill">
            <a:extLst>
              <a:ext uri="{FF2B5EF4-FFF2-40B4-BE49-F238E27FC236}">
                <a16:creationId xmlns:a16="http://schemas.microsoft.com/office/drawing/2014/main" id="{CF85CE17-AB00-69F6-AF3B-780CDFCE51D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946465">
            <a:off x="10056062" y="960595"/>
            <a:ext cx="2554155" cy="2554155"/>
          </a:xfrm>
          <a:prstGeom prst="rect">
            <a:avLst/>
          </a:prstGeom>
        </p:spPr>
      </p:pic>
      <p:sp>
        <p:nvSpPr>
          <p:cNvPr id="11" name="Rectangle: Rounded Corners 10">
            <a:extLst>
              <a:ext uri="{FF2B5EF4-FFF2-40B4-BE49-F238E27FC236}">
                <a16:creationId xmlns:a16="http://schemas.microsoft.com/office/drawing/2014/main" id="{5DFDBE32-7697-62A8-161B-C586FFE6E716}"/>
              </a:ext>
            </a:extLst>
          </p:cNvPr>
          <p:cNvSpPr/>
          <p:nvPr/>
        </p:nvSpPr>
        <p:spPr>
          <a:xfrm>
            <a:off x="3484266" y="1379095"/>
            <a:ext cx="4983253" cy="825727"/>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w="0"/>
                <a:solidFill>
                  <a:schemeClr val="bg1"/>
                </a:solidFill>
                <a:effectLst>
                  <a:outerShdw blurRad="38100" dist="19050" dir="2700000" algn="tl" rotWithShape="0">
                    <a:prstClr val="black">
                      <a:alpha val="40000"/>
                    </a:prstClr>
                  </a:outerShdw>
                </a:effectLst>
                <a:uLnTx/>
                <a:uFillTx/>
                <a:latin typeface="Calibri" panose="020F0502020204030204"/>
                <a:ea typeface="+mn-ea"/>
                <a:cs typeface="PT Bold Heading" panose="02010400000000000000" pitchFamily="2" charset="-78"/>
              </a:rPr>
              <a:t>Ethical communication</a:t>
            </a:r>
            <a:endParaRPr kumimoji="0" lang="en-US" sz="3200" b="0" i="0" u="none" strike="noStrike" kern="1200" cap="none" spc="0" normalizeH="0" baseline="0" noProof="0" dirty="0">
              <a:ln w="0"/>
              <a:solidFill>
                <a:schemeClr val="bg1"/>
              </a:solidFill>
              <a:effectLst>
                <a:outerShdw blurRad="38100" dist="19050" dir="2700000" algn="tl" rotWithShape="0">
                  <a:prstClr val="black">
                    <a:alpha val="40000"/>
                  </a:prstClr>
                </a:outerShdw>
              </a:effectLst>
              <a:uLnTx/>
              <a:uFillTx/>
              <a:latin typeface="Calibri" panose="020F0502020204030204"/>
              <a:ea typeface="+mn-ea"/>
              <a:cs typeface="PT Bold Heading" panose="02010400000000000000" pitchFamily="2" charset="-78"/>
            </a:endParaRPr>
          </a:p>
        </p:txBody>
      </p:sp>
      <p:sp>
        <p:nvSpPr>
          <p:cNvPr id="15" name="TextBox 14">
            <a:extLst>
              <a:ext uri="{FF2B5EF4-FFF2-40B4-BE49-F238E27FC236}">
                <a16:creationId xmlns:a16="http://schemas.microsoft.com/office/drawing/2014/main" id="{C2B3671D-C476-FBC9-5955-55DA86FBFDDA}"/>
              </a:ext>
            </a:extLst>
          </p:cNvPr>
          <p:cNvSpPr txBox="1"/>
          <p:nvPr/>
        </p:nvSpPr>
        <p:spPr>
          <a:xfrm>
            <a:off x="-2673136" y="3047014"/>
            <a:ext cx="6543206" cy="369332"/>
          </a:xfrm>
          <a:prstGeom prst="rect">
            <a:avLst/>
          </a:prstGeom>
          <a:noFill/>
        </p:spPr>
        <p:txBody>
          <a:bodyPr wrap="square">
            <a:spAutoFit/>
          </a:bodyPr>
          <a:lstStyle/>
          <a:p>
            <a:pPr algn="ctr">
              <a:defRPr/>
            </a:pPr>
            <a:r>
              <a:rPr lang="en-US" sz="1800" b="1" kern="0" dirty="0">
                <a:effectLst>
                  <a:outerShdw blurRad="38100" dist="38100" dir="2700000" algn="tl">
                    <a:srgbClr val="C0C0C0"/>
                  </a:outerShdw>
                </a:effectLst>
                <a:latin typeface="Tahoma"/>
                <a:ea typeface="+mj-ea"/>
                <a:cs typeface="+mj-cs"/>
              </a:rPr>
              <a:t>Lecture 2</a:t>
            </a:r>
          </a:p>
        </p:txBody>
      </p:sp>
    </p:spTree>
    <p:extLst>
      <p:ext uri="{BB962C8B-B14F-4D97-AF65-F5344CB8AC3E}">
        <p14:creationId xmlns:p14="http://schemas.microsoft.com/office/powerpoint/2010/main" val="652837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12106274"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2829623" y="476892"/>
            <a:ext cx="8322234"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kern="0" dirty="0">
                <a:effectLst>
                  <a:outerShdw blurRad="38100" dist="38100" dir="2700000" algn="tl">
                    <a:srgbClr val="C0C0C0"/>
                  </a:outerShdw>
                </a:effectLst>
                <a:latin typeface="Tahoma"/>
                <a:ea typeface="+mj-ea"/>
                <a:cs typeface="+mj-cs"/>
              </a:rPr>
              <a:t>Committing to Ethical Communication</a:t>
            </a:r>
            <a:endParaRPr lang="en-GB" sz="2800" b="1" kern="0" dirty="0">
              <a:effectLst>
                <a:outerShdw blurRad="38100" dist="38100" dir="2700000" algn="tl">
                  <a:srgbClr val="C0C0C0"/>
                </a:outerShdw>
              </a:effectLst>
              <a:latin typeface="Tahoma"/>
              <a:ea typeface="+mj-ea"/>
              <a:cs typeface="+mj-cs"/>
            </a:endParaRPr>
          </a:p>
        </p:txBody>
      </p:sp>
      <p:sp>
        <p:nvSpPr>
          <p:cNvPr id="12" name="TextBox 11">
            <a:extLst>
              <a:ext uri="{FF2B5EF4-FFF2-40B4-BE49-F238E27FC236}">
                <a16:creationId xmlns:a16="http://schemas.microsoft.com/office/drawing/2014/main" id="{8D7D84B9-6E8E-E61B-3D8D-4D5B7FD13B9D}"/>
              </a:ext>
            </a:extLst>
          </p:cNvPr>
          <p:cNvSpPr txBox="1"/>
          <p:nvPr/>
        </p:nvSpPr>
        <p:spPr>
          <a:xfrm>
            <a:off x="2638940" y="3050921"/>
            <a:ext cx="6107102"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includes misleading information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(or withholding important information. </a:t>
            </a:r>
            <a:endParaRPr kumimoji="0" lang="en-US" sz="32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pic>
        <p:nvPicPr>
          <p:cNvPr id="11" name="Graphic 10" descr="Chat">
            <a:extLst>
              <a:ext uri="{FF2B5EF4-FFF2-40B4-BE49-F238E27FC236}">
                <a16:creationId xmlns:a16="http://schemas.microsoft.com/office/drawing/2014/main" id="{085A155A-606D-1C90-6903-065B1CBA741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531771" y="3191378"/>
            <a:ext cx="2368415" cy="2368415"/>
          </a:xfrm>
          <a:prstGeom prst="rect">
            <a:avLst/>
          </a:prstGeom>
        </p:spPr>
      </p:pic>
      <p:pic>
        <p:nvPicPr>
          <p:cNvPr id="18" name="Graphic 17" descr="Badge 1 with solid fill">
            <a:extLst>
              <a:ext uri="{FF2B5EF4-FFF2-40B4-BE49-F238E27FC236}">
                <a16:creationId xmlns:a16="http://schemas.microsoft.com/office/drawing/2014/main" id="{D859FEA8-686D-41C1-7EFB-6BF5F5E4593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1676" y="2995867"/>
            <a:ext cx="914400" cy="914400"/>
          </a:xfrm>
          <a:prstGeom prst="rect">
            <a:avLst/>
          </a:prstGeom>
        </p:spPr>
      </p:pic>
      <p:sp>
        <p:nvSpPr>
          <p:cNvPr id="20" name="TextBox 19">
            <a:extLst>
              <a:ext uri="{FF2B5EF4-FFF2-40B4-BE49-F238E27FC236}">
                <a16:creationId xmlns:a16="http://schemas.microsoft.com/office/drawing/2014/main" id="{88A6EEF5-B19F-50CF-3429-30AC215FB8A6}"/>
              </a:ext>
            </a:extLst>
          </p:cNvPr>
          <p:cNvSpPr txBox="1"/>
          <p:nvPr/>
        </p:nvSpPr>
        <p:spPr>
          <a:xfrm>
            <a:off x="2568492" y="1151839"/>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sp>
        <p:nvSpPr>
          <p:cNvPr id="22" name="TextBox 21">
            <a:extLst>
              <a:ext uri="{FF2B5EF4-FFF2-40B4-BE49-F238E27FC236}">
                <a16:creationId xmlns:a16="http://schemas.microsoft.com/office/drawing/2014/main" id="{BC89B40E-7A19-E59B-6EBE-FD62D404C954}"/>
              </a:ext>
            </a:extLst>
          </p:cNvPr>
          <p:cNvSpPr txBox="1"/>
          <p:nvPr/>
        </p:nvSpPr>
        <p:spPr>
          <a:xfrm>
            <a:off x="1103311" y="1867567"/>
            <a:ext cx="8322235"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ja-JP" sz="28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Some examples of unethical business communication</a:t>
            </a:r>
            <a:endParaRPr kumimoji="0" lang="ar-EG" altLang="ja-JP" sz="28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ja-JP" sz="28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 include the following:</a:t>
            </a:r>
          </a:p>
        </p:txBody>
      </p:sp>
      <p:sp>
        <p:nvSpPr>
          <p:cNvPr id="9" name="TextBox 8">
            <a:extLst>
              <a:ext uri="{FF2B5EF4-FFF2-40B4-BE49-F238E27FC236}">
                <a16:creationId xmlns:a16="http://schemas.microsoft.com/office/drawing/2014/main" id="{7A440ED9-B685-CF0E-B989-AAF3A892EB59}"/>
              </a:ext>
            </a:extLst>
          </p:cNvPr>
          <p:cNvSpPr txBox="1"/>
          <p:nvPr/>
        </p:nvSpPr>
        <p:spPr>
          <a:xfrm>
            <a:off x="-2652534" y="1163923"/>
            <a:ext cx="6453266"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kern="0" dirty="0">
                <a:effectLst>
                  <a:outerShdw blurRad="38100" dist="38100" dir="2700000" algn="tl">
                    <a:srgbClr val="C0C0C0"/>
                  </a:outerShdw>
                </a:effectLst>
                <a:latin typeface="Tahoma"/>
                <a:ea typeface="+mj-ea"/>
                <a:cs typeface="+mj-cs"/>
              </a:rPr>
              <a:t>Lecture 2</a:t>
            </a:r>
          </a:p>
        </p:txBody>
      </p:sp>
    </p:spTree>
    <p:extLst>
      <p:ext uri="{BB962C8B-B14F-4D97-AF65-F5344CB8AC3E}">
        <p14:creationId xmlns:p14="http://schemas.microsoft.com/office/powerpoint/2010/main" val="4185432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37177" y="48526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5" name="TextBox 4">
            <a:extLst>
              <a:ext uri="{FF2B5EF4-FFF2-40B4-BE49-F238E27FC236}">
                <a16:creationId xmlns:a16="http://schemas.microsoft.com/office/drawing/2014/main" id="{6917E3BC-3730-BF2B-13F1-6DC8744DA197}"/>
              </a:ext>
            </a:extLst>
          </p:cNvPr>
          <p:cNvSpPr txBox="1"/>
          <p:nvPr/>
        </p:nvSpPr>
        <p:spPr>
          <a:xfrm>
            <a:off x="1241808" y="2405590"/>
            <a:ext cx="6406532" cy="266290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sz="2800" b="1" u="sng" dirty="0">
              <a:solidFill>
                <a:srgbClr val="C00000"/>
              </a:solidFill>
              <a:effectLst>
                <a:outerShdw blurRad="38100" dist="38100" dir="2700000" algn="tl">
                  <a:srgbClr val="000000">
                    <a:alpha val="43137"/>
                  </a:srgbClr>
                </a:outerShdw>
              </a:effectLst>
              <a:latin typeface="Calibri" panose="020F0502020204030204"/>
            </a:endParaRPr>
          </a:p>
          <a:p>
            <a:pPr eaLnBrk="1" hangingPunct="1">
              <a:lnSpc>
                <a:spcPct val="150000"/>
              </a:lnSpc>
            </a:pPr>
            <a:r>
              <a:rPr lang="en-US" altLang="ja-JP" sz="3200" b="1" dirty="0">
                <a:solidFill>
                  <a:prstClr val="black"/>
                </a:solidFill>
                <a:effectLst>
                  <a:outerShdw blurRad="38100" dist="38100" dir="2700000" algn="tl">
                    <a:srgbClr val="000000">
                      <a:alpha val="43137"/>
                    </a:srgbClr>
                  </a:outerShdw>
                </a:effectLst>
                <a:latin typeface="Calibri" panose="020F0502020204030204"/>
              </a:rPr>
              <a:t>Plagiarizing, Selective misquoting. Distorting statistics or visuals. </a:t>
            </a:r>
            <a:r>
              <a:rPr lang="en-US" sz="3200" b="1" dirty="0">
                <a:solidFill>
                  <a:prstClr val="black"/>
                </a:solidFill>
                <a:effectLst>
                  <a:outerShdw blurRad="38100" dist="38100" dir="2700000" algn="tl">
                    <a:srgbClr val="000000">
                      <a:alpha val="43137"/>
                    </a:srgbClr>
                  </a:outerShdw>
                </a:effectLst>
                <a:latin typeface="Calibri" panose="020F0502020204030204"/>
              </a:rPr>
              <a:t>Failing to respect privacy.</a:t>
            </a:r>
            <a:endParaRPr lang="en-US" altLang="ja-JP" sz="3200" b="1" dirty="0">
              <a:solidFill>
                <a:prstClr val="black"/>
              </a:solidFill>
              <a:effectLst>
                <a:outerShdw blurRad="38100" dist="38100" dir="2700000" algn="tl">
                  <a:srgbClr val="000000">
                    <a:alpha val="43137"/>
                  </a:srgbClr>
                </a:outerShdw>
              </a:effectLst>
              <a:latin typeface="Calibri" panose="020F0502020204030204"/>
            </a:endParaRPr>
          </a:p>
        </p:txBody>
      </p:sp>
      <p:pic>
        <p:nvPicPr>
          <p:cNvPr id="9" name="Graphic 8" descr="Badge with solid fill">
            <a:extLst>
              <a:ext uri="{FF2B5EF4-FFF2-40B4-BE49-F238E27FC236}">
                <a16:creationId xmlns:a16="http://schemas.microsoft.com/office/drawing/2014/main" id="{E88CF85C-4AB3-D104-E874-E98B49C1F5C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44626" y="3455498"/>
            <a:ext cx="914400" cy="914400"/>
          </a:xfrm>
          <a:prstGeom prst="rect">
            <a:avLst/>
          </a:prstGeom>
        </p:spPr>
      </p:pic>
      <p:sp>
        <p:nvSpPr>
          <p:cNvPr id="11" name="TextBox 10">
            <a:extLst>
              <a:ext uri="{FF2B5EF4-FFF2-40B4-BE49-F238E27FC236}">
                <a16:creationId xmlns:a16="http://schemas.microsoft.com/office/drawing/2014/main" id="{29EBEC2A-836B-DD9E-1A37-BB3A0169BED9}"/>
              </a:ext>
            </a:extLst>
          </p:cNvPr>
          <p:cNvSpPr txBox="1"/>
          <p:nvPr/>
        </p:nvSpPr>
        <p:spPr>
          <a:xfrm>
            <a:off x="2872409" y="1560756"/>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21" name="Picture 20" descr="Colorful envelopes">
            <a:extLst>
              <a:ext uri="{FF2B5EF4-FFF2-40B4-BE49-F238E27FC236}">
                <a16:creationId xmlns:a16="http://schemas.microsoft.com/office/drawing/2014/main" id="{908F61F2-0511-C5D1-1A86-5744048E061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62936" y="1599071"/>
            <a:ext cx="4081819" cy="3968717"/>
          </a:xfrm>
          <a:prstGeom prst="rect">
            <a:avLst/>
          </a:prstGeom>
        </p:spPr>
      </p:pic>
      <p:sp>
        <p:nvSpPr>
          <p:cNvPr id="15" name="TextBox 14">
            <a:extLst>
              <a:ext uri="{FF2B5EF4-FFF2-40B4-BE49-F238E27FC236}">
                <a16:creationId xmlns:a16="http://schemas.microsoft.com/office/drawing/2014/main" id="{00A0F156-AFC5-D497-192F-44EAE2D7CB64}"/>
              </a:ext>
            </a:extLst>
          </p:cNvPr>
          <p:cNvSpPr txBox="1"/>
          <p:nvPr/>
        </p:nvSpPr>
        <p:spPr>
          <a:xfrm>
            <a:off x="9681696" y="1014296"/>
            <a:ext cx="3155429"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2</a:t>
            </a:r>
          </a:p>
        </p:txBody>
      </p:sp>
    </p:spTree>
    <p:extLst>
      <p:ext uri="{BB962C8B-B14F-4D97-AF65-F5344CB8AC3E}">
        <p14:creationId xmlns:p14="http://schemas.microsoft.com/office/powerpoint/2010/main" val="4030370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52925" y="2176372"/>
            <a:ext cx="238650" cy="2709534"/>
          </a:xfrm>
          <a:prstGeom prst="rect">
            <a:avLst/>
          </a:prstGeom>
        </p:spPr>
      </p:pic>
      <p:pic>
        <p:nvPicPr>
          <p:cNvPr id="10" name="Picture 9"/>
          <p:cNvPicPr>
            <a:picLocks noChangeAspect="1"/>
          </p:cNvPicPr>
          <p:nvPr/>
        </p:nvPicPr>
        <p:blipFill>
          <a:blip r:embed="rId4"/>
          <a:stretch>
            <a:fillRect/>
          </a:stretch>
        </p:blipFill>
        <p:spPr>
          <a:xfrm>
            <a:off x="12106274"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2442580" y="594966"/>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EDEFB717-B4DE-8DED-9E08-2BCB7332AA85}"/>
              </a:ext>
            </a:extLst>
          </p:cNvPr>
          <p:cNvSpPr txBox="1"/>
          <p:nvPr/>
        </p:nvSpPr>
        <p:spPr>
          <a:xfrm>
            <a:off x="2172689" y="1565674"/>
            <a:ext cx="5364196" cy="31700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ja-JP" sz="1800" b="1"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tabLst/>
              <a:defRPr/>
            </a:pPr>
            <a:endParaRPr kumimoji="0" lang="en-US" altLang="ja-JP"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50000"/>
              </a:lnSpc>
              <a:spcBef>
                <a:spcPts val="0"/>
              </a:spcBef>
              <a:spcAft>
                <a:spcPts val="0"/>
              </a:spcAft>
              <a:buClrTx/>
              <a:buSzTx/>
              <a:tabLst/>
              <a:defRPr/>
            </a:pPr>
            <a:r>
              <a:rPr kumimoji="0" lang="en-US" altLang="ja-JP"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Omitting essential information, the audience needs to make an intelligent, objective decision.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80C4834E-9DBF-44D1-3ECB-79BFE9E423C6}"/>
              </a:ext>
            </a:extLst>
          </p:cNvPr>
          <p:cNvSpPr txBox="1"/>
          <p:nvPr/>
        </p:nvSpPr>
        <p:spPr>
          <a:xfrm>
            <a:off x="3000069" y="1273287"/>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1" name="Graphic 10" descr="Badge 3 with solid fill">
            <a:extLst>
              <a:ext uri="{FF2B5EF4-FFF2-40B4-BE49-F238E27FC236}">
                <a16:creationId xmlns:a16="http://schemas.microsoft.com/office/drawing/2014/main" id="{BB012C0A-4480-10A3-A43E-F38E00E0CFC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258289" y="2998171"/>
            <a:ext cx="914400" cy="914400"/>
          </a:xfrm>
          <a:prstGeom prst="rect">
            <a:avLst/>
          </a:prstGeom>
        </p:spPr>
      </p:pic>
      <p:pic>
        <p:nvPicPr>
          <p:cNvPr id="12" name="Picture 11" descr="People working together">
            <a:extLst>
              <a:ext uri="{FF2B5EF4-FFF2-40B4-BE49-F238E27FC236}">
                <a16:creationId xmlns:a16="http://schemas.microsoft.com/office/drawing/2014/main" id="{486DE0CB-C5EF-B117-0C34-5AC9DAD6289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85710" y="2045154"/>
            <a:ext cx="4601532" cy="4026566"/>
          </a:xfrm>
          <a:prstGeom prst="rect">
            <a:avLst/>
          </a:prstGeom>
        </p:spPr>
      </p:pic>
      <p:sp>
        <p:nvSpPr>
          <p:cNvPr id="16" name="TextBox 15">
            <a:extLst>
              <a:ext uri="{FF2B5EF4-FFF2-40B4-BE49-F238E27FC236}">
                <a16:creationId xmlns:a16="http://schemas.microsoft.com/office/drawing/2014/main" id="{7D3B7385-0F6F-DB34-9A51-A0D681A76163}"/>
              </a:ext>
            </a:extLst>
          </p:cNvPr>
          <p:cNvSpPr txBox="1"/>
          <p:nvPr/>
        </p:nvSpPr>
        <p:spPr>
          <a:xfrm>
            <a:off x="10613036" y="1179740"/>
            <a:ext cx="1426564" cy="369332"/>
          </a:xfrm>
          <a:prstGeom prst="rect">
            <a:avLst/>
          </a:prstGeom>
          <a:noFill/>
        </p:spPr>
        <p:txBody>
          <a:bodyPr wrap="square">
            <a:spAutoFit/>
          </a:bodyPr>
          <a:lstStyle/>
          <a:p>
            <a:pPr>
              <a:defRPr/>
            </a:pPr>
            <a:r>
              <a:rPr lang="en-US" sz="1800" b="1" kern="0" dirty="0">
                <a:effectLst>
                  <a:outerShdw blurRad="38100" dist="38100" dir="2700000" algn="tl">
                    <a:srgbClr val="C0C0C0"/>
                  </a:outerShdw>
                </a:effectLst>
                <a:latin typeface="Tahoma"/>
              </a:rPr>
              <a:t>Lecture 2</a:t>
            </a:r>
          </a:p>
        </p:txBody>
      </p:sp>
    </p:spTree>
    <p:extLst>
      <p:ext uri="{BB962C8B-B14F-4D97-AF65-F5344CB8AC3E}">
        <p14:creationId xmlns:p14="http://schemas.microsoft.com/office/powerpoint/2010/main" val="37102569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3000069" y="502271"/>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A76367C3-9EE4-41CC-542B-8BE63F287AB0}"/>
              </a:ext>
            </a:extLst>
          </p:cNvPr>
          <p:cNvSpPr txBox="1"/>
          <p:nvPr/>
        </p:nvSpPr>
        <p:spPr>
          <a:xfrm>
            <a:off x="1970626" y="2815319"/>
            <a:ext cx="6081051"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tabLst/>
              <a:defRPr/>
            </a:pPr>
            <a:r>
              <a:rPr lang="en-US" altLang="ja-JP" sz="2800" b="1" u="sng" dirty="0">
                <a:solidFill>
                  <a:srgbClr val="FF0000"/>
                </a:solidFill>
                <a:effectLst>
                  <a:outerShdw blurRad="38100" dist="38100" dir="2700000" algn="tl">
                    <a:srgbClr val="000000">
                      <a:alpha val="43137"/>
                    </a:srgbClr>
                  </a:outerShdw>
                </a:effectLst>
                <a:latin typeface="Calibri" panose="020F0502020204030204"/>
                <a:ea typeface="游ゴシック" panose="020B0400000000000000" pitchFamily="34" charset="-128"/>
              </a:rPr>
              <a:t>Selective misquoting.</a:t>
            </a:r>
          </a:p>
          <a:p>
            <a:pPr marL="0" marR="0" lvl="0" indent="0" algn="l" defTabSz="914400" rtl="0" eaLnBrk="1" fontAlgn="auto" latinLnBrk="0" hangingPunct="1">
              <a:lnSpc>
                <a:spcPct val="100000"/>
              </a:lnSpc>
              <a:spcBef>
                <a:spcPts val="0"/>
              </a:spcBef>
              <a:spcAft>
                <a:spcPts val="0"/>
              </a:spcAft>
              <a:buClrTx/>
              <a:buSzTx/>
              <a:tabLst/>
              <a:defRPr/>
            </a:pPr>
            <a:r>
              <a:rPr lang="en-US"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 Deliberately omitting damaging or unflattering </a:t>
            </a:r>
            <a:r>
              <a:rPr lang="en-US" altLang="ja-JP" sz="2800" b="1" u="sng" dirty="0">
                <a:solidFill>
                  <a:srgbClr val="FF0000"/>
                </a:solidFill>
                <a:effectLst>
                  <a:outerShdw blurRad="38100" dist="38100" dir="2700000" algn="tl">
                    <a:srgbClr val="000000">
                      <a:alpha val="43137"/>
                    </a:srgbClr>
                  </a:outerShdw>
                </a:effectLst>
                <a:latin typeface="Calibri" panose="020F0502020204030204"/>
                <a:ea typeface="游ゴシック" panose="020B0400000000000000" pitchFamily="34" charset="-128"/>
              </a:rPr>
              <a:t>comments</a:t>
            </a:r>
            <a:r>
              <a:rPr lang="en-US"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 l</a:t>
            </a:r>
            <a:r>
              <a:rPr lang="ar-EG"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معلومات غير مبهجة </a:t>
            </a:r>
            <a:r>
              <a:rPr lang="en-US"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  to paint a better (but untruthful) picture of you or your company.</a:t>
            </a:r>
          </a:p>
        </p:txBody>
      </p:sp>
      <p:sp>
        <p:nvSpPr>
          <p:cNvPr id="9" name="TextBox 8">
            <a:extLst>
              <a:ext uri="{FF2B5EF4-FFF2-40B4-BE49-F238E27FC236}">
                <a16:creationId xmlns:a16="http://schemas.microsoft.com/office/drawing/2014/main" id="{1E48BAEB-F2B7-CB5D-282F-607E09C36797}"/>
              </a:ext>
            </a:extLst>
          </p:cNvPr>
          <p:cNvSpPr txBox="1"/>
          <p:nvPr/>
        </p:nvSpPr>
        <p:spPr>
          <a:xfrm>
            <a:off x="3000069" y="1273287"/>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2" name="Graphic 11" descr="Badge 4 with solid fill">
            <a:extLst>
              <a:ext uri="{FF2B5EF4-FFF2-40B4-BE49-F238E27FC236}">
                <a16:creationId xmlns:a16="http://schemas.microsoft.com/office/drawing/2014/main" id="{9E86522A-AD36-9C7A-0C48-A2902479B69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61958" y="3130816"/>
            <a:ext cx="914400" cy="914400"/>
          </a:xfrm>
          <a:prstGeom prst="rect">
            <a:avLst/>
          </a:prstGeom>
        </p:spPr>
      </p:pic>
      <p:pic>
        <p:nvPicPr>
          <p:cNvPr id="16" name="Picture 15" descr="Three heart notification icons">
            <a:extLst>
              <a:ext uri="{FF2B5EF4-FFF2-40B4-BE49-F238E27FC236}">
                <a16:creationId xmlns:a16="http://schemas.microsoft.com/office/drawing/2014/main" id="{227042F7-0F9D-6A95-E8C4-C8512FF02DF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09383" y="1791083"/>
            <a:ext cx="3582617" cy="4295240"/>
          </a:xfrm>
          <a:prstGeom prst="rect">
            <a:avLst/>
          </a:prstGeom>
        </p:spPr>
      </p:pic>
      <p:sp>
        <p:nvSpPr>
          <p:cNvPr id="5" name="TextBox 4">
            <a:extLst>
              <a:ext uri="{FF2B5EF4-FFF2-40B4-BE49-F238E27FC236}">
                <a16:creationId xmlns:a16="http://schemas.microsoft.com/office/drawing/2014/main" id="{3F241C77-4246-08F4-BB40-70407D06FFF9}"/>
              </a:ext>
            </a:extLst>
          </p:cNvPr>
          <p:cNvSpPr txBox="1"/>
          <p:nvPr/>
        </p:nvSpPr>
        <p:spPr>
          <a:xfrm>
            <a:off x="10613036" y="1179740"/>
            <a:ext cx="1426564" cy="369332"/>
          </a:xfrm>
          <a:prstGeom prst="rect">
            <a:avLst/>
          </a:prstGeom>
          <a:noFill/>
        </p:spPr>
        <p:txBody>
          <a:bodyPr wrap="square">
            <a:spAutoFit/>
          </a:bodyPr>
          <a:lstStyle/>
          <a:p>
            <a:pPr>
              <a:defRPr/>
            </a:pPr>
            <a:r>
              <a:rPr lang="en-US" sz="1800" b="1" kern="0" dirty="0">
                <a:effectLst>
                  <a:outerShdw blurRad="38100" dist="38100" dir="2700000" algn="tl">
                    <a:srgbClr val="C0C0C0"/>
                  </a:outerShdw>
                </a:effectLst>
                <a:latin typeface="Tahoma"/>
              </a:rPr>
              <a:t>Lecture 2</a:t>
            </a:r>
          </a:p>
        </p:txBody>
      </p:sp>
    </p:spTree>
    <p:extLst>
      <p:ext uri="{BB962C8B-B14F-4D97-AF65-F5344CB8AC3E}">
        <p14:creationId xmlns:p14="http://schemas.microsoft.com/office/powerpoint/2010/main" val="2630720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25315" y="588223"/>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7013060A-FA39-4567-64B2-9D0862BD1051}"/>
              </a:ext>
            </a:extLst>
          </p:cNvPr>
          <p:cNvSpPr txBox="1"/>
          <p:nvPr/>
        </p:nvSpPr>
        <p:spPr>
          <a:xfrm>
            <a:off x="2449382" y="2417070"/>
            <a:ext cx="6852053" cy="252376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tabLst/>
              <a:defRPr/>
            </a:pPr>
            <a:r>
              <a:rPr kumimoji="0" lang="en-US" altLang="ja-JP"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Distorting statistics or visuals.</a:t>
            </a:r>
          </a:p>
          <a:p>
            <a:pPr marL="0" marR="0" lvl="0" indent="0" algn="l" defTabSz="914400" rtl="0" eaLnBrk="1" fontAlgn="auto" latinLnBrk="0" hangingPunct="1">
              <a:lnSpc>
                <a:spcPct val="100000"/>
              </a:lnSpc>
              <a:spcBef>
                <a:spcPts val="0"/>
              </a:spcBef>
              <a:spcAft>
                <a:spcPts val="0"/>
              </a:spcAft>
              <a:buClrTx/>
              <a:buSzTx/>
              <a:tabLst/>
              <a:defRPr/>
            </a:pPr>
            <a:r>
              <a:rPr kumimoji="0" lang="en-US" altLang="ja-JP"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Making a product look bigger or changing the scale of graphs and charts to exaggerate or conceal differences.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ja-JP" sz="1800" b="0"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8D61AB13-1F4D-A636-717B-FA82177AB3DE}"/>
              </a:ext>
            </a:extLst>
          </p:cNvPr>
          <p:cNvSpPr txBox="1"/>
          <p:nvPr/>
        </p:nvSpPr>
        <p:spPr>
          <a:xfrm>
            <a:off x="3000069" y="1273287"/>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2" name="Graphic 11" descr="Badge 5 with solid fill">
            <a:extLst>
              <a:ext uri="{FF2B5EF4-FFF2-40B4-BE49-F238E27FC236}">
                <a16:creationId xmlns:a16="http://schemas.microsoft.com/office/drawing/2014/main" id="{D0980FA8-6033-8950-FE31-A4D2324D6E4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78078" y="2514600"/>
            <a:ext cx="914400" cy="914400"/>
          </a:xfrm>
          <a:prstGeom prst="rect">
            <a:avLst/>
          </a:prstGeom>
        </p:spPr>
      </p:pic>
      <p:pic>
        <p:nvPicPr>
          <p:cNvPr id="19" name="Graphic 18" descr="Statistics with solid fill">
            <a:extLst>
              <a:ext uri="{FF2B5EF4-FFF2-40B4-BE49-F238E27FC236}">
                <a16:creationId xmlns:a16="http://schemas.microsoft.com/office/drawing/2014/main" id="{437A5C44-7168-3A97-69BC-BBB652ABB0A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025246" y="1740498"/>
            <a:ext cx="2034678" cy="2034678"/>
          </a:xfrm>
          <a:prstGeom prst="rect">
            <a:avLst/>
          </a:prstGeom>
        </p:spPr>
      </p:pic>
      <p:pic>
        <p:nvPicPr>
          <p:cNvPr id="21" name="Graphic 20" descr="Bar graph with upward trend with solid fill">
            <a:extLst>
              <a:ext uri="{FF2B5EF4-FFF2-40B4-BE49-F238E27FC236}">
                <a16:creationId xmlns:a16="http://schemas.microsoft.com/office/drawing/2014/main" id="{C80891F2-111E-5BF9-5747-821A1FB34C0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025246" y="3813850"/>
            <a:ext cx="2201012" cy="2201012"/>
          </a:xfrm>
          <a:prstGeom prst="rect">
            <a:avLst/>
          </a:prstGeom>
        </p:spPr>
      </p:pic>
    </p:spTree>
    <p:extLst>
      <p:ext uri="{BB962C8B-B14F-4D97-AF65-F5344CB8AC3E}">
        <p14:creationId xmlns:p14="http://schemas.microsoft.com/office/powerpoint/2010/main" val="2138860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764459" y="610617"/>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A4D09F88-369F-65CA-A269-1F45A767BF5A}"/>
              </a:ext>
            </a:extLst>
          </p:cNvPr>
          <p:cNvSpPr txBox="1"/>
          <p:nvPr/>
        </p:nvSpPr>
        <p:spPr>
          <a:xfrm>
            <a:off x="1425092" y="2414247"/>
            <a:ext cx="6895642" cy="236988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ja-JP" sz="1800" b="1"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tabLst/>
              <a:defRPr/>
            </a:pP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Failing to respect privacy or information security needs is unethical and it may be illegal.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ja-JP" sz="1800" b="0"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38C8C1BB-7167-C268-C78A-29D85B85C18E}"/>
              </a:ext>
            </a:extLst>
          </p:cNvPr>
          <p:cNvSpPr txBox="1"/>
          <p:nvPr/>
        </p:nvSpPr>
        <p:spPr>
          <a:xfrm>
            <a:off x="3000069" y="1273287"/>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2" name="Graphic 11" descr="Badge 6 with solid fill">
            <a:extLst>
              <a:ext uri="{FF2B5EF4-FFF2-40B4-BE49-F238E27FC236}">
                <a16:creationId xmlns:a16="http://schemas.microsoft.com/office/drawing/2014/main" id="{BA0DB4F8-3ABE-C081-1FE5-E91E582A189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10692" y="2705908"/>
            <a:ext cx="914400" cy="914400"/>
          </a:xfrm>
          <a:prstGeom prst="rect">
            <a:avLst/>
          </a:prstGeom>
        </p:spPr>
      </p:pic>
      <p:pic>
        <p:nvPicPr>
          <p:cNvPr id="15" name="Picture 14" descr="Person checking phone">
            <a:extLst>
              <a:ext uri="{FF2B5EF4-FFF2-40B4-BE49-F238E27FC236}">
                <a16:creationId xmlns:a16="http://schemas.microsoft.com/office/drawing/2014/main" id="{C8418041-DA19-69EC-62CE-15B9ECDD7ED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67718" y="2061305"/>
            <a:ext cx="4004824" cy="3986418"/>
          </a:xfrm>
          <a:prstGeom prst="rect">
            <a:avLst/>
          </a:prstGeom>
        </p:spPr>
      </p:pic>
    </p:spTree>
    <p:extLst>
      <p:ext uri="{BB962C8B-B14F-4D97-AF65-F5344CB8AC3E}">
        <p14:creationId xmlns:p14="http://schemas.microsoft.com/office/powerpoint/2010/main" val="27870853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85076" y="51843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6" name="Flowchart: Sequential Access Storage 15">
            <a:extLst>
              <a:ext uri="{FF2B5EF4-FFF2-40B4-BE49-F238E27FC236}">
                <a16:creationId xmlns:a16="http://schemas.microsoft.com/office/drawing/2014/main" id="{BBAD59EF-F3C2-BA5D-98CE-2369496E25BC}"/>
              </a:ext>
            </a:extLst>
          </p:cNvPr>
          <p:cNvSpPr/>
          <p:nvPr/>
        </p:nvSpPr>
        <p:spPr>
          <a:xfrm>
            <a:off x="997003" y="1900003"/>
            <a:ext cx="5652186" cy="3057993"/>
          </a:xfrm>
          <a:prstGeom prst="flowChartMagneticTape">
            <a:avLst/>
          </a:prstGeom>
        </p:spPr>
        <p:style>
          <a:lnRef idx="3">
            <a:schemeClr val="lt1"/>
          </a:lnRef>
          <a:fillRef idx="1">
            <a:schemeClr val="accent6"/>
          </a:fillRef>
          <a:effectRef idx="1">
            <a:schemeClr val="accent6"/>
          </a:effectRef>
          <a:fontRef idx="minor">
            <a:schemeClr val="lt1"/>
          </a:fontRef>
        </p:style>
        <p:txBody>
          <a:bodyPr rtlCol="0" anchor="ctr"/>
          <a:lstStyle/>
          <a:p>
            <a:pPr marL="0" marR="0">
              <a:lnSpc>
                <a:spcPct val="150000"/>
              </a:lnSpc>
              <a:spcBef>
                <a:spcPts val="0"/>
              </a:spcBef>
              <a:spcAft>
                <a:spcPts val="0"/>
              </a:spcAft>
            </a:pPr>
            <a:r>
              <a:rPr lang="en-US" sz="36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Deciding what is ethical can be quite complex.</a:t>
            </a:r>
            <a:endParaRPr lang="en-GB" sz="36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pic>
        <p:nvPicPr>
          <p:cNvPr id="19" name="Picture 18" descr="People in a office discussing work over a laptop">
            <a:extLst>
              <a:ext uri="{FF2B5EF4-FFF2-40B4-BE49-F238E27FC236}">
                <a16:creationId xmlns:a16="http://schemas.microsoft.com/office/drawing/2014/main" id="{82EE5C8A-3E41-F706-9F5E-7E6A249E14AB}"/>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450110" y="1131771"/>
            <a:ext cx="4656165" cy="4994706"/>
          </a:xfrm>
          <a:prstGeom prst="rect">
            <a:avLst/>
          </a:prstGeom>
        </p:spPr>
      </p:pic>
    </p:spTree>
    <p:extLst>
      <p:ext uri="{BB962C8B-B14F-4D97-AF65-F5344CB8AC3E}">
        <p14:creationId xmlns:p14="http://schemas.microsoft.com/office/powerpoint/2010/main" val="25944079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37177" y="523466"/>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6" name="Flowchart: Sequential Access Storage 15">
            <a:extLst>
              <a:ext uri="{FF2B5EF4-FFF2-40B4-BE49-F238E27FC236}">
                <a16:creationId xmlns:a16="http://schemas.microsoft.com/office/drawing/2014/main" id="{BBAD59EF-F3C2-BA5D-98CE-2369496E25BC}"/>
              </a:ext>
            </a:extLst>
          </p:cNvPr>
          <p:cNvSpPr/>
          <p:nvPr/>
        </p:nvSpPr>
        <p:spPr>
          <a:xfrm>
            <a:off x="987181" y="1459432"/>
            <a:ext cx="9822525" cy="3758653"/>
          </a:xfrm>
          <a:prstGeom prst="flowChartMagneticTape">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a:lnSpc>
                <a:spcPct val="150000"/>
              </a:lnSpc>
              <a:spcBef>
                <a:spcPts val="0"/>
              </a:spcBef>
              <a:spcAft>
                <a:spcPts val="0"/>
              </a:spcAft>
            </a:pPr>
            <a:r>
              <a:rPr lang="en-US" sz="28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Every company has responsibilities to multiple groups of people inside and outside the firm, who have competing interests. When individuals must choose between conflicting loyalties, they face </a:t>
            </a: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a dilemma.</a:t>
            </a:r>
            <a:endParaRPr lang="en-GB" sz="28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F6C6DA41-0408-57E9-EA90-B77E47E364F1}"/>
              </a:ext>
            </a:extLst>
          </p:cNvPr>
          <p:cNvSpPr txBox="1"/>
          <p:nvPr/>
        </p:nvSpPr>
        <p:spPr>
          <a:xfrm>
            <a:off x="10613036" y="1179740"/>
            <a:ext cx="1426564" cy="369332"/>
          </a:xfrm>
          <a:prstGeom prst="rect">
            <a:avLst/>
          </a:prstGeom>
          <a:noFill/>
        </p:spPr>
        <p:txBody>
          <a:bodyPr wrap="square">
            <a:spAutoFit/>
          </a:bodyPr>
          <a:lstStyle/>
          <a:p>
            <a:pPr>
              <a:defRPr/>
            </a:pPr>
            <a:r>
              <a:rPr lang="en-US" sz="1800" b="1" kern="0" dirty="0">
                <a:effectLst>
                  <a:outerShdw blurRad="38100" dist="38100" dir="2700000" algn="tl">
                    <a:srgbClr val="C0C0C0"/>
                  </a:outerShdw>
                </a:effectLst>
                <a:latin typeface="Tahoma"/>
              </a:rPr>
              <a:t>Lecture 2</a:t>
            </a:r>
          </a:p>
        </p:txBody>
      </p:sp>
    </p:spTree>
    <p:extLst>
      <p:ext uri="{BB962C8B-B14F-4D97-AF65-F5344CB8AC3E}">
        <p14:creationId xmlns:p14="http://schemas.microsoft.com/office/powerpoint/2010/main" val="12043144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398428" y="612124"/>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5" name="Speech Bubble: Rectangle with Corners Rounded 4">
            <a:extLst>
              <a:ext uri="{FF2B5EF4-FFF2-40B4-BE49-F238E27FC236}">
                <a16:creationId xmlns:a16="http://schemas.microsoft.com/office/drawing/2014/main" id="{35CA0B56-FEFF-899E-FEE3-6E07700617AE}"/>
              </a:ext>
            </a:extLst>
          </p:cNvPr>
          <p:cNvSpPr/>
          <p:nvPr/>
        </p:nvSpPr>
        <p:spPr>
          <a:xfrm>
            <a:off x="2398428" y="1450966"/>
            <a:ext cx="6265888" cy="994532"/>
          </a:xfrm>
          <a:prstGeom prst="wedgeRoundRectCallout">
            <a:avLst>
              <a:gd name="adj1" fmla="val -58871"/>
              <a:gd name="adj2" fmla="val 110732"/>
              <a:gd name="adj3" fmla="val 16667"/>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3200" b="1" kern="0" dirty="0">
                <a:solidFill>
                  <a:srgbClr val="FFFFFF"/>
                </a:solidFill>
                <a:effectLst>
                  <a:outerShdw blurRad="38100" dist="38100" dir="2700000" algn="tl">
                    <a:srgbClr val="C0C0C0"/>
                  </a:outerShdw>
                </a:effectLst>
                <a:latin typeface="Tahoma"/>
              </a:rPr>
              <a:t>Ethical dilemma </a:t>
            </a:r>
            <a:endParaRPr lang="en-GB" sz="3200" b="1" kern="0" dirty="0">
              <a:solidFill>
                <a:srgbClr val="FFFFFF"/>
              </a:solidFill>
              <a:effectLst>
                <a:outerShdw blurRad="38100" dist="38100" dir="2700000" algn="tl">
                  <a:srgbClr val="C0C0C0"/>
                </a:outerShdw>
              </a:effectLst>
              <a:latin typeface="Tahoma"/>
            </a:endParaRPr>
          </a:p>
        </p:txBody>
      </p:sp>
      <p:sp>
        <p:nvSpPr>
          <p:cNvPr id="9" name="TextBox 8">
            <a:extLst>
              <a:ext uri="{FF2B5EF4-FFF2-40B4-BE49-F238E27FC236}">
                <a16:creationId xmlns:a16="http://schemas.microsoft.com/office/drawing/2014/main" id="{9A4CDD7E-8702-9E62-7A64-EBBD09891935}"/>
              </a:ext>
            </a:extLst>
          </p:cNvPr>
          <p:cNvSpPr txBox="1"/>
          <p:nvPr/>
        </p:nvSpPr>
        <p:spPr>
          <a:xfrm>
            <a:off x="1479587" y="2794072"/>
            <a:ext cx="7703344" cy="2207912"/>
          </a:xfrm>
          <a:prstGeom prst="rect">
            <a:avLst/>
          </a:prstGeom>
          <a:noFill/>
        </p:spPr>
        <p:txBody>
          <a:bodyPr wrap="square">
            <a:spAutoFit/>
          </a:bodyPr>
          <a:lstStyle/>
          <a:p>
            <a:pPr>
              <a:lnSpc>
                <a:spcPct val="150000"/>
              </a:lnSpc>
            </a:pPr>
            <a:r>
              <a:rPr lang="en-US" sz="3200" b="1" u="sng" kern="0" dirty="0">
                <a:solidFill>
                  <a:srgbClr val="FF0000"/>
                </a:solidFill>
                <a:effectLst>
                  <a:outerShdw blurRad="38100" dist="38100" dir="2700000" algn="tl">
                    <a:srgbClr val="C0C0C0"/>
                  </a:outerShdw>
                </a:effectLst>
                <a:latin typeface="Tahoma"/>
              </a:rPr>
              <a:t>An ethical dilemma </a:t>
            </a:r>
          </a:p>
          <a:p>
            <a:pPr>
              <a:lnSpc>
                <a:spcPct val="150000"/>
              </a:lnSpc>
            </a:pPr>
            <a:r>
              <a:rPr lang="en-US" sz="3200" b="1" kern="0" dirty="0">
                <a:solidFill>
                  <a:schemeClr val="accent1">
                    <a:lumMod val="50000"/>
                  </a:schemeClr>
                </a:solidFill>
                <a:effectLst>
                  <a:outerShdw blurRad="38100" dist="38100" dir="2700000" algn="tl">
                    <a:srgbClr val="C0C0C0"/>
                  </a:outerShdw>
                </a:effectLst>
                <a:latin typeface="Tahoma"/>
              </a:rPr>
              <a:t>involves choosing among alternatives that aren’t clear-cut.</a:t>
            </a:r>
            <a:endParaRPr lang="en-GB" sz="3200" b="1" kern="0" dirty="0">
              <a:solidFill>
                <a:schemeClr val="accent1">
                  <a:lumMod val="50000"/>
                </a:schemeClr>
              </a:solidFill>
              <a:effectLst>
                <a:outerShdw blurRad="38100" dist="38100" dir="2700000" algn="tl">
                  <a:srgbClr val="C0C0C0"/>
                </a:outerShdw>
              </a:effectLst>
              <a:latin typeface="Tahoma"/>
            </a:endParaRPr>
          </a:p>
        </p:txBody>
      </p:sp>
      <p:sp>
        <p:nvSpPr>
          <p:cNvPr id="15" name="TextBox 14">
            <a:extLst>
              <a:ext uri="{FF2B5EF4-FFF2-40B4-BE49-F238E27FC236}">
                <a16:creationId xmlns:a16="http://schemas.microsoft.com/office/drawing/2014/main" id="{B815507C-35B7-CF14-8652-E85528C3116E}"/>
              </a:ext>
            </a:extLst>
          </p:cNvPr>
          <p:cNvSpPr txBox="1"/>
          <p:nvPr/>
        </p:nvSpPr>
        <p:spPr>
          <a:xfrm>
            <a:off x="10613036" y="1179740"/>
            <a:ext cx="1426564" cy="369332"/>
          </a:xfrm>
          <a:prstGeom prst="rect">
            <a:avLst/>
          </a:prstGeom>
          <a:noFill/>
        </p:spPr>
        <p:txBody>
          <a:bodyPr wrap="square">
            <a:spAutoFit/>
          </a:bodyPr>
          <a:lstStyle/>
          <a:p>
            <a:pPr>
              <a:defRPr/>
            </a:pPr>
            <a:r>
              <a:rPr lang="en-US" sz="1800" b="1" kern="0" dirty="0">
                <a:effectLst>
                  <a:outerShdw blurRad="38100" dist="38100" dir="2700000" algn="tl">
                    <a:srgbClr val="C0C0C0"/>
                  </a:outerShdw>
                </a:effectLst>
                <a:latin typeface="Tahoma"/>
              </a:rPr>
              <a:t>Lecture 2</a:t>
            </a:r>
          </a:p>
        </p:txBody>
      </p:sp>
    </p:spTree>
    <p:extLst>
      <p:ext uri="{BB962C8B-B14F-4D97-AF65-F5344CB8AC3E}">
        <p14:creationId xmlns:p14="http://schemas.microsoft.com/office/powerpoint/2010/main" val="10251579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392917" y="51843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5" name="Speech Bubble: Rectangle with Corners Rounded 4">
            <a:extLst>
              <a:ext uri="{FF2B5EF4-FFF2-40B4-BE49-F238E27FC236}">
                <a16:creationId xmlns:a16="http://schemas.microsoft.com/office/drawing/2014/main" id="{35CA0B56-FEFF-899E-FEE3-6E07700617AE}"/>
              </a:ext>
            </a:extLst>
          </p:cNvPr>
          <p:cNvSpPr/>
          <p:nvPr/>
        </p:nvSpPr>
        <p:spPr>
          <a:xfrm>
            <a:off x="2629788" y="1088939"/>
            <a:ext cx="6679103" cy="994532"/>
          </a:xfrm>
          <a:prstGeom prst="wedgeRoundRectCallout">
            <a:avLst>
              <a:gd name="adj1" fmla="val 69598"/>
              <a:gd name="adj2" fmla="val 68529"/>
              <a:gd name="adj3" fmla="val 16667"/>
            </a:avLst>
          </a:prstGeom>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Ethical dilemma </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734411E4-455A-8B6C-10A3-D7C284FA5FE0}"/>
              </a:ext>
            </a:extLst>
          </p:cNvPr>
          <p:cNvSpPr txBox="1"/>
          <p:nvPr/>
        </p:nvSpPr>
        <p:spPr>
          <a:xfrm>
            <a:off x="1229193" y="2032072"/>
            <a:ext cx="8844197" cy="3236142"/>
          </a:xfrm>
          <a:prstGeom prst="rect">
            <a:avLst/>
          </a:prstGeom>
          <a:noFill/>
        </p:spPr>
        <p:txBody>
          <a:bodyPr wrap="square">
            <a:spAutoFit/>
          </a:bodyPr>
          <a:lstStyle/>
          <a:p>
            <a:pPr marL="0" marR="0">
              <a:lnSpc>
                <a:spcPct val="150000"/>
              </a:lnSpc>
              <a:spcBef>
                <a:spcPts val="0"/>
              </a:spcBef>
              <a:spcAft>
                <a:spcPts val="0"/>
              </a:spcAft>
            </a:pPr>
            <a:r>
              <a:rPr lang="en-US" sz="2800" b="1" kern="0" dirty="0">
                <a:solidFill>
                  <a:schemeClr val="accent1">
                    <a:lumMod val="50000"/>
                  </a:schemeClr>
                </a:solidFill>
                <a:effectLst>
                  <a:outerShdw blurRad="38100" dist="38100" dir="2700000" algn="tl">
                    <a:srgbClr val="C0C0C0"/>
                  </a:outerShdw>
                </a:effectLst>
                <a:latin typeface="Tahoma"/>
              </a:rPr>
              <a:t>Employers have a responsibility to establish clear </a:t>
            </a:r>
            <a:r>
              <a:rPr lang="en-US" sz="2800" b="1" kern="0" dirty="0">
                <a:solidFill>
                  <a:srgbClr val="C00000"/>
                </a:solidFill>
                <a:effectLst>
                  <a:outerShdw blurRad="38100" dist="38100" dir="2700000" algn="tl">
                    <a:srgbClr val="C0C0C0"/>
                  </a:outerShdw>
                </a:effectLst>
                <a:latin typeface="Tahoma"/>
              </a:rPr>
              <a:t>guidelines</a:t>
            </a:r>
            <a:r>
              <a:rPr lang="en-US" sz="2800" b="1" kern="0" dirty="0">
                <a:solidFill>
                  <a:schemeClr val="accent1">
                    <a:lumMod val="50000"/>
                  </a:schemeClr>
                </a:solidFill>
                <a:effectLst>
                  <a:outerShdw blurRad="38100" dist="38100" dir="2700000" algn="tl">
                    <a:srgbClr val="C0C0C0"/>
                  </a:outerShdw>
                </a:effectLst>
                <a:latin typeface="Tahoma"/>
              </a:rPr>
              <a:t> for ethical behavior. </a:t>
            </a:r>
          </a:p>
          <a:p>
            <a:pPr marL="0" marR="0">
              <a:lnSpc>
                <a:spcPct val="150000"/>
              </a:lnSpc>
              <a:spcBef>
                <a:spcPts val="0"/>
              </a:spcBef>
              <a:spcAft>
                <a:spcPts val="0"/>
              </a:spcAft>
            </a:pPr>
            <a:r>
              <a:rPr lang="en-US" sz="2800" b="1" kern="0" dirty="0">
                <a:solidFill>
                  <a:schemeClr val="accent1">
                    <a:lumMod val="50000"/>
                  </a:schemeClr>
                </a:solidFill>
                <a:effectLst>
                  <a:outerShdw blurRad="38100" dist="38100" dir="2700000" algn="tl">
                    <a:srgbClr val="C0C0C0"/>
                  </a:outerShdw>
                </a:effectLst>
                <a:latin typeface="Tahoma"/>
              </a:rPr>
              <a:t>Many companies establish an </a:t>
            </a:r>
            <a:r>
              <a:rPr lang="en-US" sz="2800" b="1" kern="0" dirty="0">
                <a:solidFill>
                  <a:srgbClr val="C00000"/>
                </a:solidFill>
                <a:effectLst>
                  <a:outerShdw blurRad="38100" dist="38100" dir="2700000" algn="tl">
                    <a:srgbClr val="C0C0C0"/>
                  </a:outerShdw>
                </a:effectLst>
                <a:latin typeface="Tahoma"/>
              </a:rPr>
              <a:t>explicit ethics </a:t>
            </a:r>
            <a:r>
              <a:rPr lang="en-US" sz="2800" b="1" kern="0" dirty="0">
                <a:solidFill>
                  <a:schemeClr val="accent1">
                    <a:lumMod val="50000"/>
                  </a:schemeClr>
                </a:solidFill>
                <a:effectLst>
                  <a:outerShdw blurRad="38100" dist="38100" dir="2700000" algn="tl">
                    <a:srgbClr val="C0C0C0"/>
                  </a:outerShdw>
                </a:effectLst>
                <a:latin typeface="Tahoma"/>
              </a:rPr>
              <a:t>policy by using a </a:t>
            </a:r>
            <a:r>
              <a:rPr lang="en-US" sz="2800" b="1" kern="0" dirty="0">
                <a:solidFill>
                  <a:schemeClr val="accent1">
                    <a:lumMod val="50000"/>
                  </a:schemeClr>
                </a:solidFill>
                <a:effectLst>
                  <a:outerShdw blurRad="38100" dist="38100" dir="2700000" algn="tl">
                    <a:srgbClr val="C0C0C0"/>
                  </a:outerShdw>
                </a:effectLst>
                <a:highlight>
                  <a:srgbClr val="FFFF00"/>
                </a:highlight>
                <a:latin typeface="Tahoma"/>
              </a:rPr>
              <a:t>written code of ethics </a:t>
            </a:r>
            <a:r>
              <a:rPr lang="en-US" sz="2800" b="1" kern="0" dirty="0">
                <a:solidFill>
                  <a:schemeClr val="accent1">
                    <a:lumMod val="50000"/>
                  </a:schemeClr>
                </a:solidFill>
                <a:effectLst>
                  <a:outerShdw blurRad="38100" dist="38100" dir="2700000" algn="tl">
                    <a:srgbClr val="C0C0C0"/>
                  </a:outerShdw>
                </a:effectLst>
                <a:latin typeface="Tahoma"/>
              </a:rPr>
              <a:t>to </a:t>
            </a:r>
            <a:r>
              <a:rPr lang="en-US" sz="2800" b="1" u="sng" kern="0" dirty="0">
                <a:solidFill>
                  <a:schemeClr val="accent1">
                    <a:lumMod val="50000"/>
                  </a:schemeClr>
                </a:solidFill>
                <a:effectLst>
                  <a:outerShdw blurRad="38100" dist="38100" dir="2700000" algn="tl">
                    <a:srgbClr val="C0C0C0"/>
                  </a:outerShdw>
                </a:effectLst>
                <a:latin typeface="Tahoma"/>
              </a:rPr>
              <a:t>help employees determine what is acceptable</a:t>
            </a:r>
            <a:r>
              <a:rPr lang="en-US" sz="1050" u="sng" dirty="0">
                <a:effectLst/>
                <a:latin typeface="Times New Roman" panose="02020603050405020304" pitchFamily="18" charset="0"/>
                <a:ea typeface="Times New Roman" panose="02020603050405020304" pitchFamily="18" charset="0"/>
              </a:rPr>
              <a:t>.</a:t>
            </a:r>
            <a:endParaRPr lang="en-GB" sz="1050" u="sng"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D0F43739-0669-E1AB-9079-211616070096}"/>
              </a:ext>
            </a:extLst>
          </p:cNvPr>
          <p:cNvSpPr txBox="1"/>
          <p:nvPr/>
        </p:nvSpPr>
        <p:spPr>
          <a:xfrm>
            <a:off x="10613036" y="1179740"/>
            <a:ext cx="1426564" cy="369332"/>
          </a:xfrm>
          <a:prstGeom prst="rect">
            <a:avLst/>
          </a:prstGeom>
          <a:noFill/>
        </p:spPr>
        <p:txBody>
          <a:bodyPr wrap="square">
            <a:spAutoFit/>
          </a:bodyPr>
          <a:lstStyle/>
          <a:p>
            <a:pPr>
              <a:defRPr/>
            </a:pPr>
            <a:r>
              <a:rPr lang="en-US" sz="1800" b="1" kern="0" dirty="0">
                <a:effectLst>
                  <a:outerShdw blurRad="38100" dist="38100" dir="2700000" algn="tl">
                    <a:srgbClr val="C0C0C0"/>
                  </a:outerShdw>
                </a:effectLst>
                <a:latin typeface="Tahoma"/>
              </a:rPr>
              <a:t>Lecture 2</a:t>
            </a:r>
          </a:p>
        </p:txBody>
      </p:sp>
    </p:spTree>
    <p:extLst>
      <p:ext uri="{BB962C8B-B14F-4D97-AF65-F5344CB8AC3E}">
        <p14:creationId xmlns:p14="http://schemas.microsoft.com/office/powerpoint/2010/main" val="1861264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740783" y="53422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1" name="TextBox 10">
            <a:extLst>
              <a:ext uri="{FF2B5EF4-FFF2-40B4-BE49-F238E27FC236}">
                <a16:creationId xmlns:a16="http://schemas.microsoft.com/office/drawing/2014/main" id="{9D051C6D-17BE-79DD-79D8-2E343FF4E2D0}"/>
              </a:ext>
            </a:extLst>
          </p:cNvPr>
          <p:cNvSpPr txBox="1"/>
          <p:nvPr/>
        </p:nvSpPr>
        <p:spPr>
          <a:xfrm>
            <a:off x="2280639" y="1207817"/>
            <a:ext cx="9242522" cy="57099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six </a:t>
            </a:r>
            <a:r>
              <a:rPr kumimoji="0" lang="en-US" sz="2400" b="1" i="0" u="none" strike="noStrike" kern="0" cap="none" spc="0" normalizeH="0" baseline="0" noProof="0" dirty="0">
                <a:ln>
                  <a:noFill/>
                </a:ln>
                <a:solidFill>
                  <a:srgbClr val="44546A"/>
                </a:solidFill>
                <a:effectLst>
                  <a:outerShdw blurRad="38100" dist="38100" dir="2700000" algn="tl">
                    <a:srgbClr val="C0C0C0"/>
                  </a:outerShdw>
                </a:effectLst>
                <a:uLnTx/>
                <a:uFillTx/>
                <a:latin typeface="Tahoma"/>
                <a:ea typeface="+mn-ea"/>
                <a:cs typeface="+mn-cs"/>
              </a:rPr>
              <a:t>questions can help you make an ethical decision</a:t>
            </a:r>
            <a:endParaRPr kumimoji="0" lang="en-GB" sz="2400" b="1" i="0" u="none" strike="noStrike" kern="0" cap="none" spc="0" normalizeH="0" baseline="0" noProof="0" dirty="0">
              <a:ln>
                <a:noFill/>
              </a:ln>
              <a:solidFill>
                <a:srgbClr val="44546A"/>
              </a:solidFill>
              <a:effectLst>
                <a:outerShdw blurRad="38100" dist="38100" dir="2700000" algn="tl">
                  <a:srgbClr val="C0C0C0"/>
                </a:outerShdw>
              </a:effectLst>
              <a:uLnTx/>
              <a:uFillTx/>
              <a:latin typeface="Tahoma"/>
              <a:ea typeface="+mn-ea"/>
              <a:cs typeface="+mn-cs"/>
            </a:endParaRPr>
          </a:p>
        </p:txBody>
      </p:sp>
      <p:sp>
        <p:nvSpPr>
          <p:cNvPr id="15" name="Thought Bubble: Cloud 14">
            <a:extLst>
              <a:ext uri="{FF2B5EF4-FFF2-40B4-BE49-F238E27FC236}">
                <a16:creationId xmlns:a16="http://schemas.microsoft.com/office/drawing/2014/main" id="{D424C2CA-2515-9EEE-3198-633716CE550F}"/>
              </a:ext>
            </a:extLst>
          </p:cNvPr>
          <p:cNvSpPr/>
          <p:nvPr/>
        </p:nvSpPr>
        <p:spPr>
          <a:xfrm>
            <a:off x="597863" y="2607566"/>
            <a:ext cx="5072488" cy="2471628"/>
          </a:xfrm>
          <a:prstGeom prst="cloudCallout">
            <a:avLst/>
          </a:prstGeom>
        </p:spPr>
        <p:style>
          <a:lnRef idx="3">
            <a:schemeClr val="lt1"/>
          </a:lnRef>
          <a:fillRef idx="1">
            <a:schemeClr val="accent2"/>
          </a:fillRef>
          <a:effectRef idx="1">
            <a:schemeClr val="accent2"/>
          </a:effectRef>
          <a:fontRef idx="minor">
            <a:schemeClr val="lt1"/>
          </a:fontRef>
        </p:style>
        <p:txBody>
          <a:bodyPr rtlCol="0" anchor="ctr"/>
          <a:lstStyle/>
          <a:p>
            <a:pPr marL="454025" marR="0" indent="-454025">
              <a:lnSpc>
                <a:spcPct val="150000"/>
              </a:lnSpc>
              <a:spcBef>
                <a:spcPts val="0"/>
              </a:spcBef>
              <a:spcAft>
                <a:spcPts val="0"/>
              </a:spcAft>
              <a:tabLst>
                <a:tab pos="228600" algn="l"/>
              </a:tabLst>
            </a:pPr>
            <a:r>
              <a:rPr lang="en-US"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       What is your intention in communicating this message?</a:t>
            </a:r>
            <a:endParaRPr lang="en-GB"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ndParaRPr>
          </a:p>
        </p:txBody>
      </p:sp>
      <p:sp>
        <p:nvSpPr>
          <p:cNvPr id="18" name="Thought Bubble: Cloud 17">
            <a:extLst>
              <a:ext uri="{FF2B5EF4-FFF2-40B4-BE49-F238E27FC236}">
                <a16:creationId xmlns:a16="http://schemas.microsoft.com/office/drawing/2014/main" id="{84B0ED09-B31F-A0A0-23FF-47BAADF813C9}"/>
              </a:ext>
            </a:extLst>
          </p:cNvPr>
          <p:cNvSpPr/>
          <p:nvPr/>
        </p:nvSpPr>
        <p:spPr>
          <a:xfrm>
            <a:off x="5836986" y="3193013"/>
            <a:ext cx="4734249" cy="2007414"/>
          </a:xfrm>
          <a:prstGeom prst="cloudCallout">
            <a:avLst/>
          </a:prstGeom>
        </p:spPr>
        <p:style>
          <a:lnRef idx="3">
            <a:schemeClr val="lt1"/>
          </a:lnRef>
          <a:fillRef idx="1">
            <a:schemeClr val="accent3"/>
          </a:fillRef>
          <a:effectRef idx="1">
            <a:schemeClr val="accent3"/>
          </a:effectRef>
          <a:fontRef idx="minor">
            <a:schemeClr val="lt1"/>
          </a:fontRef>
        </p:style>
        <p:txBody>
          <a:bodyPr rtlCol="0" anchor="ctr"/>
          <a:lstStyle/>
          <a:p>
            <a:pPr marL="454025" marR="0" indent="-454025">
              <a:lnSpc>
                <a:spcPct val="150000"/>
              </a:lnSpc>
              <a:spcBef>
                <a:spcPts val="0"/>
              </a:spcBef>
              <a:spcAft>
                <a:spcPts val="0"/>
              </a:spcAft>
              <a:tabLst>
                <a:tab pos="228600" algn="l"/>
              </a:tabLst>
            </a:pPr>
            <a:r>
              <a:rPr lang="en-US"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Have you defined the situation fairly and accurately?</a:t>
            </a:r>
            <a:endParaRPr lang="en-GB"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pic>
        <p:nvPicPr>
          <p:cNvPr id="7" name="Graphic 6" descr="Badge 1 with solid fill">
            <a:extLst>
              <a:ext uri="{FF2B5EF4-FFF2-40B4-BE49-F238E27FC236}">
                <a16:creationId xmlns:a16="http://schemas.microsoft.com/office/drawing/2014/main" id="{79571871-FC17-A872-682E-3DB892AAF580}"/>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496666" y="2430594"/>
            <a:ext cx="914400" cy="914400"/>
          </a:xfrm>
          <a:prstGeom prst="rect">
            <a:avLst/>
          </a:prstGeom>
        </p:spPr>
      </p:pic>
      <p:pic>
        <p:nvPicPr>
          <p:cNvPr id="16" name="Graphic 15" descr="Badge with solid fill">
            <a:extLst>
              <a:ext uri="{FF2B5EF4-FFF2-40B4-BE49-F238E27FC236}">
                <a16:creationId xmlns:a16="http://schemas.microsoft.com/office/drawing/2014/main" id="{DF1C1CE1-57D0-730F-7A59-EDDEFE3E0058}"/>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873488" y="2000917"/>
            <a:ext cx="914400" cy="914400"/>
          </a:xfrm>
          <a:prstGeom prst="rect">
            <a:avLst/>
          </a:prstGeom>
        </p:spPr>
      </p:pic>
      <p:sp>
        <p:nvSpPr>
          <p:cNvPr id="19" name="TextBox 18">
            <a:extLst>
              <a:ext uri="{FF2B5EF4-FFF2-40B4-BE49-F238E27FC236}">
                <a16:creationId xmlns:a16="http://schemas.microsoft.com/office/drawing/2014/main" id="{03AB6F33-35AC-D72F-7BE1-04FB40EB438E}"/>
              </a:ext>
            </a:extLst>
          </p:cNvPr>
          <p:cNvSpPr txBox="1"/>
          <p:nvPr/>
        </p:nvSpPr>
        <p:spPr>
          <a:xfrm>
            <a:off x="9738609" y="1226999"/>
            <a:ext cx="2999281"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2</a:t>
            </a:r>
          </a:p>
        </p:txBody>
      </p:sp>
    </p:spTree>
    <p:extLst>
      <p:ext uri="{BB962C8B-B14F-4D97-AF65-F5344CB8AC3E}">
        <p14:creationId xmlns:p14="http://schemas.microsoft.com/office/powerpoint/2010/main" val="18422340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70974" y="58374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1" name="TextBox 10">
            <a:extLst>
              <a:ext uri="{FF2B5EF4-FFF2-40B4-BE49-F238E27FC236}">
                <a16:creationId xmlns:a16="http://schemas.microsoft.com/office/drawing/2014/main" id="{9D051C6D-17BE-79DD-79D8-2E343FF4E2D0}"/>
              </a:ext>
            </a:extLst>
          </p:cNvPr>
          <p:cNvSpPr txBox="1"/>
          <p:nvPr/>
        </p:nvSpPr>
        <p:spPr>
          <a:xfrm>
            <a:off x="1387016" y="1252702"/>
            <a:ext cx="9242522" cy="570990"/>
          </a:xfrm>
          <a:prstGeom prst="rect">
            <a:avLst/>
          </a:prstGeom>
          <a:noFill/>
        </p:spPr>
        <p:txBody>
          <a:bodyPr wrap="square">
            <a:spAutoFit/>
          </a:bodyPr>
          <a:lstStyle/>
          <a:p>
            <a:pPr>
              <a:lnSpc>
                <a:spcPct val="150000"/>
              </a:lnSpc>
            </a:pPr>
            <a:r>
              <a:rPr lang="en-US" sz="2400" b="1" u="sng" kern="0" dirty="0">
                <a:solidFill>
                  <a:srgbClr val="C00000"/>
                </a:solidFill>
                <a:effectLst>
                  <a:outerShdw blurRad="38100" dist="38100" dir="2700000" algn="tl">
                    <a:srgbClr val="C0C0C0"/>
                  </a:outerShdw>
                </a:effectLst>
                <a:latin typeface="Tahoma"/>
              </a:rPr>
              <a:t>six </a:t>
            </a:r>
            <a:r>
              <a:rPr lang="en-US" sz="2400" b="1" kern="0" dirty="0">
                <a:solidFill>
                  <a:schemeClr val="tx2"/>
                </a:solidFill>
                <a:effectLst>
                  <a:outerShdw blurRad="38100" dist="38100" dir="2700000" algn="tl">
                    <a:srgbClr val="C0C0C0"/>
                  </a:outerShdw>
                </a:effectLst>
                <a:latin typeface="Tahoma"/>
              </a:rPr>
              <a:t>questions can help you make an ethical decision</a:t>
            </a:r>
            <a:endParaRPr lang="en-GB" sz="2400" b="1" kern="0" dirty="0">
              <a:solidFill>
                <a:schemeClr val="tx2"/>
              </a:solidFill>
              <a:effectLst>
                <a:outerShdw blurRad="38100" dist="38100" dir="2700000" algn="tl">
                  <a:srgbClr val="C0C0C0"/>
                </a:outerShdw>
              </a:effectLst>
              <a:latin typeface="Tahoma"/>
            </a:endParaRPr>
          </a:p>
        </p:txBody>
      </p:sp>
      <p:sp>
        <p:nvSpPr>
          <p:cNvPr id="15" name="Thought Bubble: Cloud 14">
            <a:extLst>
              <a:ext uri="{FF2B5EF4-FFF2-40B4-BE49-F238E27FC236}">
                <a16:creationId xmlns:a16="http://schemas.microsoft.com/office/drawing/2014/main" id="{D424C2CA-2515-9EEE-3198-633716CE550F}"/>
              </a:ext>
            </a:extLst>
          </p:cNvPr>
          <p:cNvSpPr/>
          <p:nvPr/>
        </p:nvSpPr>
        <p:spPr>
          <a:xfrm>
            <a:off x="85725" y="3554473"/>
            <a:ext cx="5447607" cy="2277353"/>
          </a:xfrm>
          <a:prstGeom prst="cloudCallout">
            <a:avLst/>
          </a:prstGeom>
        </p:spPr>
        <p:style>
          <a:lnRef idx="1">
            <a:schemeClr val="accent2"/>
          </a:lnRef>
          <a:fillRef idx="2">
            <a:schemeClr val="accent2"/>
          </a:fillRef>
          <a:effectRef idx="1">
            <a:schemeClr val="accent2"/>
          </a:effectRef>
          <a:fontRef idx="minor">
            <a:schemeClr val="dk1"/>
          </a:fontRef>
        </p:style>
        <p:txBody>
          <a:bodyPr rtlCol="0" anchor="ctr"/>
          <a:lstStyle/>
          <a:p>
            <a:pPr marL="454025" marR="0" indent="-454025">
              <a:lnSpc>
                <a:spcPct val="150000"/>
              </a:lnSpc>
              <a:spcBef>
                <a:spcPts val="0"/>
              </a:spcBef>
              <a:spcAft>
                <a:spcPts val="0"/>
              </a:spcAft>
              <a:tabLst>
                <a:tab pos="228600" algn="l"/>
              </a:tabLst>
            </a:pPr>
            <a:r>
              <a:rPr lang="en-US" sz="2000" b="1" dirty="0">
                <a:effectLst>
                  <a:outerShdw blurRad="38100" dist="38100" dir="2700000" algn="tl">
                    <a:srgbClr val="000000">
                      <a:alpha val="43137"/>
                    </a:srgbClr>
                  </a:outerShdw>
                </a:effectLst>
                <a:latin typeface="Times New Roman" panose="02020603050405020304" pitchFamily="18" charset="0"/>
              </a:rPr>
              <a:t>Will the message achieve the greatest possible good while doing the least possible harm?</a:t>
            </a:r>
            <a:endParaRPr lang="en-GB" sz="2000" b="1" dirty="0">
              <a:effectLst>
                <a:outerShdw blurRad="38100" dist="38100" dir="2700000" algn="tl">
                  <a:srgbClr val="000000">
                    <a:alpha val="43137"/>
                  </a:srgbClr>
                </a:outerShdw>
              </a:effectLst>
              <a:latin typeface="Times New Roman" panose="02020603050405020304" pitchFamily="18" charset="0"/>
            </a:endParaRPr>
          </a:p>
        </p:txBody>
      </p:sp>
      <p:sp>
        <p:nvSpPr>
          <p:cNvPr id="18" name="Thought Bubble: Cloud 17">
            <a:extLst>
              <a:ext uri="{FF2B5EF4-FFF2-40B4-BE49-F238E27FC236}">
                <a16:creationId xmlns:a16="http://schemas.microsoft.com/office/drawing/2014/main" id="{84B0ED09-B31F-A0A0-23FF-47BAADF813C9}"/>
              </a:ext>
            </a:extLst>
          </p:cNvPr>
          <p:cNvSpPr/>
          <p:nvPr/>
        </p:nvSpPr>
        <p:spPr>
          <a:xfrm>
            <a:off x="4943336" y="1783830"/>
            <a:ext cx="5686202" cy="2277353"/>
          </a:xfrm>
          <a:prstGeom prst="cloudCallout">
            <a:avLst/>
          </a:prstGeom>
        </p:spPr>
        <p:style>
          <a:lnRef idx="1">
            <a:schemeClr val="accent4"/>
          </a:lnRef>
          <a:fillRef idx="2">
            <a:schemeClr val="accent4"/>
          </a:fillRef>
          <a:effectRef idx="1">
            <a:schemeClr val="accent4"/>
          </a:effectRef>
          <a:fontRef idx="minor">
            <a:schemeClr val="dk1"/>
          </a:fontRef>
        </p:style>
        <p:txBody>
          <a:bodyPr rtlCol="0" anchor="ctr"/>
          <a:lstStyle/>
          <a:p>
            <a:pPr marL="454025" marR="0" indent="-454025">
              <a:lnSpc>
                <a:spcPct val="150000"/>
              </a:lnSpc>
              <a:spcBef>
                <a:spcPts val="0"/>
              </a:spcBef>
              <a:spcAft>
                <a:spcPts val="0"/>
              </a:spcAft>
              <a:tabLst>
                <a:tab pos="228600" algn="l"/>
              </a:tabLst>
            </a:pPr>
            <a:r>
              <a:rPr lang="en-US" sz="2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What impact will this message have on the people who receive it, or who might be affected by it?</a:t>
            </a:r>
            <a:endParaRPr lang="en-GB" sz="2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pic>
        <p:nvPicPr>
          <p:cNvPr id="19" name="Graphic 18" descr="Badge 3 with solid fill">
            <a:extLst>
              <a:ext uri="{FF2B5EF4-FFF2-40B4-BE49-F238E27FC236}">
                <a16:creationId xmlns:a16="http://schemas.microsoft.com/office/drawing/2014/main" id="{8BD3F364-F224-C559-F0FF-606FBD62C1E2}"/>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9558099" y="3429000"/>
            <a:ext cx="914400" cy="914400"/>
          </a:xfrm>
          <a:prstGeom prst="rect">
            <a:avLst/>
          </a:prstGeom>
        </p:spPr>
      </p:pic>
      <p:pic>
        <p:nvPicPr>
          <p:cNvPr id="20" name="Graphic 19" descr="Badge 4 with solid fill">
            <a:extLst>
              <a:ext uri="{FF2B5EF4-FFF2-40B4-BE49-F238E27FC236}">
                <a16:creationId xmlns:a16="http://schemas.microsoft.com/office/drawing/2014/main" id="{CDC22D72-91BB-6BE7-7C51-CC529ACB629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2513774" y="2807527"/>
            <a:ext cx="914400" cy="914400"/>
          </a:xfrm>
          <a:prstGeom prst="rect">
            <a:avLst/>
          </a:prstGeom>
        </p:spPr>
      </p:pic>
      <p:sp>
        <p:nvSpPr>
          <p:cNvPr id="9" name="TextBox 8">
            <a:extLst>
              <a:ext uri="{FF2B5EF4-FFF2-40B4-BE49-F238E27FC236}">
                <a16:creationId xmlns:a16="http://schemas.microsoft.com/office/drawing/2014/main" id="{328A943E-4C8F-457D-28D5-40E9BF508CD7}"/>
              </a:ext>
            </a:extLst>
          </p:cNvPr>
          <p:cNvSpPr txBox="1"/>
          <p:nvPr/>
        </p:nvSpPr>
        <p:spPr>
          <a:xfrm>
            <a:off x="10629538" y="1027756"/>
            <a:ext cx="6093500" cy="369332"/>
          </a:xfrm>
          <a:prstGeom prst="rect">
            <a:avLst/>
          </a:prstGeom>
          <a:noFill/>
        </p:spPr>
        <p:txBody>
          <a:bodyPr wrap="square">
            <a:spAutoFit/>
          </a:bodyPr>
          <a:lstStyle/>
          <a:p>
            <a:r>
              <a:rPr lang="en-GB" dirty="0"/>
              <a:t>Lecture 2</a:t>
            </a:r>
          </a:p>
        </p:txBody>
      </p:sp>
    </p:spTree>
    <p:extLst>
      <p:ext uri="{BB962C8B-B14F-4D97-AF65-F5344CB8AC3E}">
        <p14:creationId xmlns:p14="http://schemas.microsoft.com/office/powerpoint/2010/main" val="12319262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85079" y="504167"/>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1" name="TextBox 10">
            <a:extLst>
              <a:ext uri="{FF2B5EF4-FFF2-40B4-BE49-F238E27FC236}">
                <a16:creationId xmlns:a16="http://schemas.microsoft.com/office/drawing/2014/main" id="{9D051C6D-17BE-79DD-79D8-2E343FF4E2D0}"/>
              </a:ext>
            </a:extLst>
          </p:cNvPr>
          <p:cNvSpPr txBox="1"/>
          <p:nvPr/>
        </p:nvSpPr>
        <p:spPr>
          <a:xfrm>
            <a:off x="2070313" y="1235576"/>
            <a:ext cx="9242522" cy="57099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six </a:t>
            </a:r>
            <a:r>
              <a:rPr kumimoji="0" lang="en-US" sz="2400" b="1" i="0" u="none" strike="noStrike" kern="0" cap="none" spc="0" normalizeH="0" baseline="0" noProof="0" dirty="0">
                <a:ln>
                  <a:noFill/>
                </a:ln>
                <a:solidFill>
                  <a:srgbClr val="44546A"/>
                </a:solidFill>
                <a:effectLst>
                  <a:outerShdw blurRad="38100" dist="38100" dir="2700000" algn="tl">
                    <a:srgbClr val="C0C0C0"/>
                  </a:outerShdw>
                </a:effectLst>
                <a:uLnTx/>
                <a:uFillTx/>
                <a:latin typeface="Tahoma"/>
                <a:ea typeface="+mn-ea"/>
                <a:cs typeface="+mn-cs"/>
              </a:rPr>
              <a:t>questions can help you make an ethical decision</a:t>
            </a:r>
            <a:endParaRPr kumimoji="0" lang="en-GB" sz="2400" b="1" i="0" u="none" strike="noStrike" kern="0" cap="none" spc="0" normalizeH="0" baseline="0" noProof="0" dirty="0">
              <a:ln>
                <a:noFill/>
              </a:ln>
              <a:solidFill>
                <a:srgbClr val="44546A"/>
              </a:solidFill>
              <a:effectLst>
                <a:outerShdw blurRad="38100" dist="38100" dir="2700000" algn="tl">
                  <a:srgbClr val="C0C0C0"/>
                </a:outerShdw>
              </a:effectLst>
              <a:uLnTx/>
              <a:uFillTx/>
              <a:latin typeface="Tahoma"/>
              <a:ea typeface="+mn-ea"/>
              <a:cs typeface="+mn-cs"/>
            </a:endParaRPr>
          </a:p>
        </p:txBody>
      </p:sp>
      <p:sp>
        <p:nvSpPr>
          <p:cNvPr id="15" name="Thought Bubble: Cloud 14">
            <a:extLst>
              <a:ext uri="{FF2B5EF4-FFF2-40B4-BE49-F238E27FC236}">
                <a16:creationId xmlns:a16="http://schemas.microsoft.com/office/drawing/2014/main" id="{D424C2CA-2515-9EEE-3198-633716CE550F}"/>
              </a:ext>
            </a:extLst>
          </p:cNvPr>
          <p:cNvSpPr/>
          <p:nvPr/>
        </p:nvSpPr>
        <p:spPr>
          <a:xfrm>
            <a:off x="817851" y="1857703"/>
            <a:ext cx="6825340" cy="3750232"/>
          </a:xfrm>
          <a:prstGeom prst="cloudCallout">
            <a:avLst/>
          </a:prstGeom>
        </p:spPr>
        <p:style>
          <a:lnRef idx="1">
            <a:schemeClr val="accent6"/>
          </a:lnRef>
          <a:fillRef idx="2">
            <a:schemeClr val="accent6"/>
          </a:fillRef>
          <a:effectRef idx="1">
            <a:schemeClr val="accent6"/>
          </a:effectRef>
          <a:fontRef idx="minor">
            <a:schemeClr val="dk1"/>
          </a:fontRef>
        </p:style>
        <p:txBody>
          <a:bodyPr rtlCol="0" anchor="ctr"/>
          <a:lstStyle/>
          <a:p>
            <a:pPr marL="228600" marR="0">
              <a:lnSpc>
                <a:spcPct val="150000"/>
              </a:lnSpc>
              <a:spcBef>
                <a:spcPts val="0"/>
              </a:spcBef>
              <a:spcAft>
                <a:spcPts val="0"/>
              </a:spcAft>
            </a:pPr>
            <a:r>
              <a:rPr lang="en-US" sz="2000" b="1" dirty="0">
                <a:effectLst>
                  <a:outerShdw blurRad="38100" dist="38100" dir="2700000" algn="tl">
                    <a:srgbClr val="000000">
                      <a:alpha val="43137"/>
                    </a:srgbClr>
                  </a:outerShdw>
                </a:effectLst>
                <a:latin typeface="Times New Roman" panose="02020603050405020304" pitchFamily="18" charset="0"/>
              </a:rPr>
              <a:t>Are you comfortable with your decision? Would you be embarrassed if it were printed in tomorrow’s newspaper or spread across the Internet? Would you be proud to describe your choice to someone you admire and respect?  </a:t>
            </a:r>
            <a:endParaRPr lang="en-GB" sz="2000" b="1" dirty="0">
              <a:effectLst>
                <a:outerShdw blurRad="38100" dist="38100" dir="2700000" algn="tl">
                  <a:srgbClr val="000000">
                    <a:alpha val="43137"/>
                  </a:srgbClr>
                </a:outerShdw>
              </a:effectLst>
              <a:latin typeface="Times New Roman" panose="02020603050405020304" pitchFamily="18" charset="0"/>
            </a:endParaRPr>
          </a:p>
        </p:txBody>
      </p:sp>
      <p:sp>
        <p:nvSpPr>
          <p:cNvPr id="18" name="Thought Bubble: Cloud 17">
            <a:extLst>
              <a:ext uri="{FF2B5EF4-FFF2-40B4-BE49-F238E27FC236}">
                <a16:creationId xmlns:a16="http://schemas.microsoft.com/office/drawing/2014/main" id="{84B0ED09-B31F-A0A0-23FF-47BAADF813C9}"/>
              </a:ext>
            </a:extLst>
          </p:cNvPr>
          <p:cNvSpPr/>
          <p:nvPr/>
        </p:nvSpPr>
        <p:spPr>
          <a:xfrm>
            <a:off x="6901900" y="3801170"/>
            <a:ext cx="4107004" cy="1820992"/>
          </a:xfrm>
          <a:prstGeom prst="cloudCallout">
            <a:avLst/>
          </a:prstGeom>
        </p:spPr>
        <p:style>
          <a:lnRef idx="1">
            <a:schemeClr val="accent5"/>
          </a:lnRef>
          <a:fillRef idx="2">
            <a:schemeClr val="accent5"/>
          </a:fillRef>
          <a:effectRef idx="1">
            <a:schemeClr val="accent5"/>
          </a:effectRef>
          <a:fontRef idx="minor">
            <a:schemeClr val="dk1"/>
          </a:fontRef>
        </p:style>
        <p:txBody>
          <a:bodyPr rtlCol="0" anchor="ctr"/>
          <a:lstStyle/>
          <a:p>
            <a:pPr marL="454025" marR="0" indent="-454025">
              <a:lnSpc>
                <a:spcPct val="150000"/>
              </a:lnSpc>
              <a:spcBef>
                <a:spcPts val="0"/>
              </a:spcBef>
              <a:spcAft>
                <a:spcPts val="0"/>
              </a:spcAft>
              <a:tabLst>
                <a:tab pos="228600" algn="l"/>
              </a:tabLst>
            </a:pPr>
            <a:r>
              <a:rPr lang="en-US" sz="2000" b="1" dirty="0">
                <a:solidFill>
                  <a:schemeClr val="dk1"/>
                </a:solidFill>
                <a:effectLst>
                  <a:outerShdw blurRad="38100" dist="38100" dir="2700000" algn="tl">
                    <a:srgbClr val="000000">
                      <a:alpha val="43137"/>
                    </a:srgbClr>
                  </a:outerShdw>
                </a:effectLst>
                <a:latin typeface="Times New Roman" panose="02020603050405020304" pitchFamily="18" charset="0"/>
              </a:rPr>
              <a:t>Will the assumptions you’ve made change over time? </a:t>
            </a:r>
            <a:endParaRPr lang="en-GB" sz="2000" b="1" dirty="0">
              <a:solidFill>
                <a:schemeClr val="dk1"/>
              </a:solidFill>
              <a:effectLst>
                <a:outerShdw blurRad="38100" dist="38100" dir="2700000" algn="tl">
                  <a:srgbClr val="000000">
                    <a:alpha val="43137"/>
                  </a:srgbClr>
                </a:outerShdw>
              </a:effectLst>
              <a:latin typeface="Times New Roman" panose="02020603050405020304" pitchFamily="18" charset="0"/>
            </a:endParaRPr>
          </a:p>
        </p:txBody>
      </p:sp>
      <p:pic>
        <p:nvPicPr>
          <p:cNvPr id="5" name="Graphic 4" descr="Badge 6 with solid fill">
            <a:extLst>
              <a:ext uri="{FF2B5EF4-FFF2-40B4-BE49-F238E27FC236}">
                <a16:creationId xmlns:a16="http://schemas.microsoft.com/office/drawing/2014/main" id="{2F2EEE78-C16E-5C4F-0649-E0EC2BDBFC27}"/>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64080" y="2495868"/>
            <a:ext cx="914400" cy="914400"/>
          </a:xfrm>
          <a:prstGeom prst="rect">
            <a:avLst/>
          </a:prstGeom>
        </p:spPr>
      </p:pic>
      <p:pic>
        <p:nvPicPr>
          <p:cNvPr id="7" name="Graphic 6" descr="Badge 5 with solid fill">
            <a:extLst>
              <a:ext uri="{FF2B5EF4-FFF2-40B4-BE49-F238E27FC236}">
                <a16:creationId xmlns:a16="http://schemas.microsoft.com/office/drawing/2014/main" id="{A23FF56C-36F5-EAF4-8E9A-265774E28B02}"/>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8498202" y="2838569"/>
            <a:ext cx="914400" cy="914400"/>
          </a:xfrm>
          <a:prstGeom prst="rect">
            <a:avLst/>
          </a:prstGeom>
        </p:spPr>
      </p:pic>
    </p:spTree>
    <p:extLst>
      <p:ext uri="{BB962C8B-B14F-4D97-AF65-F5344CB8AC3E}">
        <p14:creationId xmlns:p14="http://schemas.microsoft.com/office/powerpoint/2010/main" val="25890312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745236" y="521376"/>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366449" y="1916715"/>
            <a:ext cx="8546389" cy="1307537"/>
          </a:xfrm>
          <a:prstGeom prst="rect">
            <a:avLst/>
          </a:prstGeom>
          <a:noFill/>
        </p:spPr>
        <p:txBody>
          <a:bodyPr wrap="square">
            <a:spAutoFit/>
          </a:bodyPr>
          <a:lstStyle/>
          <a:p>
            <a:pPr marL="0" marR="0">
              <a:lnSpc>
                <a:spcPct val="150000"/>
              </a:lnSpc>
              <a:spcBef>
                <a:spcPts val="0"/>
              </a:spcBef>
              <a:spcAft>
                <a:spcPts val="0"/>
              </a:spcAft>
            </a:pPr>
            <a:r>
              <a:rPr lang="en-US" sz="2800" b="1" dirty="0">
                <a:solidFill>
                  <a:schemeClr val="dk1"/>
                </a:solidFill>
                <a:effectLst>
                  <a:outerShdw blurRad="38100" dist="38100" dir="2700000" algn="tl">
                    <a:srgbClr val="000000">
                      <a:alpha val="43137"/>
                    </a:srgbClr>
                  </a:outerShdw>
                </a:effectLst>
                <a:latin typeface="Times New Roman" panose="02020603050405020304" pitchFamily="18" charset="0"/>
              </a:rPr>
              <a:t>One helpful way to make sure your </a:t>
            </a: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rPr>
              <a:t>messages are ethical </a:t>
            </a:r>
            <a:r>
              <a:rPr lang="en-US" sz="2800" b="1" dirty="0">
                <a:solidFill>
                  <a:schemeClr val="dk1"/>
                </a:solidFill>
                <a:effectLst>
                  <a:outerShdw blurRad="38100" dist="38100" dir="2700000" algn="tl">
                    <a:srgbClr val="000000">
                      <a:alpha val="43137"/>
                    </a:srgbClr>
                  </a:outerShdw>
                </a:effectLst>
                <a:latin typeface="Times New Roman" panose="02020603050405020304" pitchFamily="18" charset="0"/>
              </a:rPr>
              <a:t>is to consider your audience</a:t>
            </a:r>
            <a:r>
              <a:rPr lang="en-US" sz="1100" dirty="0">
                <a:effectLst/>
                <a:latin typeface="Times New Roman" panose="02020603050405020304" pitchFamily="18" charset="0"/>
                <a:ea typeface="Times New Roman" panose="02020603050405020304" pitchFamily="18" charset="0"/>
              </a:rPr>
              <a:t>. </a:t>
            </a:r>
            <a:endParaRPr lang="en-GB" sz="1100" dirty="0">
              <a:effectLst/>
              <a:latin typeface="Times New Roman" panose="02020603050405020304" pitchFamily="18" charset="0"/>
              <a:ea typeface="Times New Roman" panose="02020603050405020304" pitchFamily="18" charset="0"/>
            </a:endParaRPr>
          </a:p>
        </p:txBody>
      </p:sp>
      <p:pic>
        <p:nvPicPr>
          <p:cNvPr id="20" name="Graphic 19" descr="Email with solid fill">
            <a:extLst>
              <a:ext uri="{FF2B5EF4-FFF2-40B4-BE49-F238E27FC236}">
                <a16:creationId xmlns:a16="http://schemas.microsoft.com/office/drawing/2014/main" id="{7A71DA1D-4C88-E000-B6A9-1AC69FB78875}"/>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364512" y="2326260"/>
            <a:ext cx="3255364" cy="3255364"/>
          </a:xfrm>
          <a:prstGeom prst="rect">
            <a:avLst/>
          </a:prstGeom>
        </p:spPr>
      </p:pic>
    </p:spTree>
    <p:custDataLst>
      <p:tags r:id="rId1"/>
    </p:custDataLst>
    <p:extLst>
      <p:ext uri="{BB962C8B-B14F-4D97-AF65-F5344CB8AC3E}">
        <p14:creationId xmlns:p14="http://schemas.microsoft.com/office/powerpoint/2010/main" val="978113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525310" y="594635"/>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Communicating in a World of Diversity</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409574" y="1561773"/>
            <a:ext cx="8546389" cy="3461973"/>
          </a:xfrm>
          <a:prstGeom prst="rect">
            <a:avLst/>
          </a:prstGeom>
          <a:noFill/>
        </p:spPr>
        <p:txBody>
          <a:bodyPr wrap="square">
            <a:spAutoFit/>
          </a:bodyPr>
          <a:lstStyle/>
          <a:p>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The principal,</a:t>
            </a:r>
          </a:p>
          <a:p>
            <a:endPar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endParaRPr>
          </a:p>
          <a:p>
            <a:pPr>
              <a:lnSpc>
                <a:spcPct val="150000"/>
              </a:lnSpc>
            </a:pP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Improving </a:t>
            </a: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intercultural sensitivity </a:t>
            </a:r>
            <a:r>
              <a:rPr lang="ar-EG"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الحساسية تجاه التنوع الثقافي </a:t>
            </a: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  </a:t>
            </a:r>
          </a:p>
          <a:p>
            <a:pPr>
              <a:lnSpc>
                <a:spcPct val="150000"/>
              </a:lnSpc>
            </a:pP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requires the realization of the interaction between culture and communication.</a:t>
            </a:r>
            <a:endParaRPr lang="en-GB" sz="2800" b="1" dirty="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pic>
        <p:nvPicPr>
          <p:cNvPr id="9" name="Picture 8" descr="House decorated with flowers">
            <a:extLst>
              <a:ext uri="{FF2B5EF4-FFF2-40B4-BE49-F238E27FC236}">
                <a16:creationId xmlns:a16="http://schemas.microsoft.com/office/drawing/2014/main" id="{A8F0C8CD-98CE-91DF-266C-44D76694C92C}"/>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9203801" y="2953068"/>
            <a:ext cx="3499579" cy="1894461"/>
          </a:xfrm>
          <a:prstGeom prst="rect">
            <a:avLst/>
          </a:prstGeom>
        </p:spPr>
      </p:pic>
    </p:spTree>
    <p:custDataLst>
      <p:tags r:id="rId1"/>
    </p:custDataLst>
    <p:extLst>
      <p:ext uri="{BB962C8B-B14F-4D97-AF65-F5344CB8AC3E}">
        <p14:creationId xmlns:p14="http://schemas.microsoft.com/office/powerpoint/2010/main" val="2579809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down)">
                                      <p:cBhvr>
                                        <p:cTn id="7" dur="500"/>
                                        <p:tgtEl>
                                          <p:spTgt spid="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3" end="3"/>
                                            </p:txEl>
                                          </p:spTgt>
                                        </p:tgtEl>
                                        <p:attrNameLst>
                                          <p:attrName>style.visibility</p:attrName>
                                        </p:attrNameLst>
                                      </p:cBhvr>
                                      <p:to>
                                        <p:strVal val="visible"/>
                                      </p:to>
                                    </p:set>
                                    <p:animEffect transition="in" filter="wipe(down)">
                                      <p:cBhvr>
                                        <p:cTn id="12" dur="500"/>
                                        <p:tgtEl>
                                          <p:spTgt spid="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down)">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37177" y="579148"/>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109972" y="1561055"/>
            <a:ext cx="7244175" cy="3892861"/>
          </a:xfrm>
          <a:prstGeom prst="rect">
            <a:avLst/>
          </a:prstGeom>
          <a:noFill/>
        </p:spPr>
        <p:txBody>
          <a:bodyPr wrap="square">
            <a:spAutoFit/>
          </a:bodyPr>
          <a:lstStyle/>
          <a:p>
            <a:pPr marL="454025" marR="0" indent="-454025">
              <a:lnSpc>
                <a:spcPct val="150000"/>
              </a:lnSpc>
              <a:spcBef>
                <a:spcPts val="0"/>
              </a:spcBef>
              <a:spcAft>
                <a:spcPts val="0"/>
              </a:spcAft>
              <a:tabLst>
                <a:tab pos="228600" algn="l"/>
              </a:tabLst>
            </a:pP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Culture is </a:t>
            </a:r>
          </a:p>
          <a:p>
            <a:pPr marL="457200" marR="0" indent="-457200">
              <a:lnSpc>
                <a:spcPct val="150000"/>
              </a:lnSpc>
              <a:spcBef>
                <a:spcPts val="0"/>
              </a:spcBef>
              <a:spcAft>
                <a:spcPts val="0"/>
              </a:spcAft>
              <a:buFont typeface="Wingdings" panose="05000000000000000000" pitchFamily="2" charset="2"/>
              <a:buChar char="q"/>
              <a:tabLst>
                <a:tab pos="228600" algn="l"/>
              </a:tabLst>
            </a:pP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a shared system of symbols, beliefs, attitudes, values, expectations, and norms for behavior.	</a:t>
            </a:r>
            <a:endParaRPr lang="en-GB" sz="2800" b="1" dirty="0">
              <a:solidFill>
                <a:prstClr val="black"/>
              </a:solidFill>
              <a:effectLst>
                <a:outerShdw blurRad="38100" dist="38100" dir="2700000" algn="tl">
                  <a:srgbClr val="000000">
                    <a:alpha val="43137"/>
                  </a:srgbClr>
                </a:outerShdw>
              </a:effectLst>
              <a:latin typeface="Times New Roman" panose="02020603050405020304" pitchFamily="18" charset="0"/>
            </a:endParaRPr>
          </a:p>
          <a:p>
            <a:pPr marL="457200" marR="0" indent="-457200">
              <a:lnSpc>
                <a:spcPct val="150000"/>
              </a:lnSpc>
              <a:spcBef>
                <a:spcPts val="0"/>
              </a:spcBef>
              <a:spcAft>
                <a:spcPts val="0"/>
              </a:spcAft>
              <a:buFont typeface="Wingdings" panose="05000000000000000000" pitchFamily="2" charset="2"/>
              <a:buChar char="q"/>
              <a:tabLst>
                <a:tab pos="228600" algn="l"/>
              </a:tabLst>
            </a:pPr>
            <a:r>
              <a:rPr lang="en-US" sz="2800" b="1" dirty="0">
                <a:solidFill>
                  <a:prstClr val="black"/>
                </a:solidFill>
                <a:effectLst>
                  <a:outerShdw blurRad="38100" dist="38100" dir="2700000" algn="tl">
                    <a:srgbClr val="000000">
                      <a:alpha val="43137"/>
                    </a:srgbClr>
                  </a:outerShdw>
                </a:effectLst>
                <a:highlight>
                  <a:srgbClr val="FFFF00"/>
                </a:highlight>
                <a:latin typeface="Times New Roman" panose="02020603050405020304" pitchFamily="18" charset="0"/>
              </a:rPr>
              <a:t>Culture </a:t>
            </a: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affects</a:t>
            </a: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 the way you </a:t>
            </a: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rPr>
              <a:t>think</a:t>
            </a: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 which, in turn, affects the way you </a:t>
            </a: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rPr>
              <a:t>communicate.</a:t>
            </a:r>
            <a:endPar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pic>
        <p:nvPicPr>
          <p:cNvPr id="9" name="Picture 8" descr="Two people sketching together">
            <a:extLst>
              <a:ext uri="{FF2B5EF4-FFF2-40B4-BE49-F238E27FC236}">
                <a16:creationId xmlns:a16="http://schemas.microsoft.com/office/drawing/2014/main" id="{0CBF6A34-795E-75B9-E7F4-60C3AC5EFB4A}"/>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9002856" y="1163923"/>
            <a:ext cx="2868488" cy="2591796"/>
          </a:xfrm>
          <a:prstGeom prst="rect">
            <a:avLst/>
          </a:prstGeom>
        </p:spPr>
      </p:pic>
      <p:pic>
        <p:nvPicPr>
          <p:cNvPr id="15" name="Picture 14" descr="Young man on the streets of a city">
            <a:extLst>
              <a:ext uri="{FF2B5EF4-FFF2-40B4-BE49-F238E27FC236}">
                <a16:creationId xmlns:a16="http://schemas.microsoft.com/office/drawing/2014/main" id="{F09EDCA2-3C1F-81B5-91A7-F34C151B9086}"/>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9160216" y="2575192"/>
            <a:ext cx="2624226" cy="3369735"/>
          </a:xfrm>
          <a:prstGeom prst="rect">
            <a:avLst/>
          </a:prstGeom>
        </p:spPr>
      </p:pic>
    </p:spTree>
    <p:custDataLst>
      <p:tags r:id="rId1"/>
    </p:custDataLst>
    <p:extLst>
      <p:ext uri="{BB962C8B-B14F-4D97-AF65-F5344CB8AC3E}">
        <p14:creationId xmlns:p14="http://schemas.microsoft.com/office/powerpoint/2010/main" val="174397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43020" y="463424"/>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5" name="Speech Bubble: Oval 4">
            <a:extLst>
              <a:ext uri="{FF2B5EF4-FFF2-40B4-BE49-F238E27FC236}">
                <a16:creationId xmlns:a16="http://schemas.microsoft.com/office/drawing/2014/main" id="{1B255A38-B829-E88E-3285-4F29B765AD5A}"/>
              </a:ext>
            </a:extLst>
          </p:cNvPr>
          <p:cNvSpPr/>
          <p:nvPr/>
        </p:nvSpPr>
        <p:spPr>
          <a:xfrm>
            <a:off x="7245274" y="1097174"/>
            <a:ext cx="4271896" cy="1583530"/>
          </a:xfrm>
          <a:prstGeom prst="wedgeEllipseCallout">
            <a:avLst>
              <a:gd name="adj1" fmla="val -58771"/>
              <a:gd name="adj2" fmla="val 40366"/>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000" b="1" kern="0" dirty="0">
                <a:solidFill>
                  <a:schemeClr val="bg2">
                    <a:lumMod val="10000"/>
                  </a:schemeClr>
                </a:solidFill>
                <a:effectLst>
                  <a:outerShdw blurRad="38100" dist="38100" dir="2700000" algn="tl">
                    <a:srgbClr val="C0C0C0"/>
                  </a:outerShdw>
                </a:effectLst>
                <a:latin typeface="Tahoma"/>
              </a:rPr>
              <a:t>High-context cultures </a:t>
            </a:r>
            <a:endParaRPr lang="en-GB" sz="2000" b="1" kern="0" dirty="0">
              <a:solidFill>
                <a:schemeClr val="bg2">
                  <a:lumMod val="10000"/>
                </a:schemeClr>
              </a:solidFill>
              <a:effectLst>
                <a:outerShdw blurRad="38100" dist="38100" dir="2700000" algn="tl">
                  <a:srgbClr val="C0C0C0"/>
                </a:outerShdw>
              </a:effectLst>
              <a:latin typeface="Tahoma"/>
            </a:endParaRPr>
          </a:p>
        </p:txBody>
      </p:sp>
      <p:sp>
        <p:nvSpPr>
          <p:cNvPr id="9" name="Speech Bubble: Oval 8">
            <a:extLst>
              <a:ext uri="{FF2B5EF4-FFF2-40B4-BE49-F238E27FC236}">
                <a16:creationId xmlns:a16="http://schemas.microsoft.com/office/drawing/2014/main" id="{B391739B-5C52-CD49-B7BA-4C3C6537A6A4}"/>
              </a:ext>
            </a:extLst>
          </p:cNvPr>
          <p:cNvSpPr/>
          <p:nvPr/>
        </p:nvSpPr>
        <p:spPr>
          <a:xfrm>
            <a:off x="2172689" y="1112817"/>
            <a:ext cx="4190310" cy="1423873"/>
          </a:xfrm>
          <a:prstGeom prst="wedgeEllipseCallout">
            <a:avLst>
              <a:gd name="adj1" fmla="val -65518"/>
              <a:gd name="adj2" fmla="val 41981"/>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US" sz="2000" b="1" kern="0" dirty="0">
                <a:solidFill>
                  <a:schemeClr val="bg2">
                    <a:lumMod val="10000"/>
                  </a:schemeClr>
                </a:solidFill>
                <a:effectLst>
                  <a:outerShdw blurRad="38100" dist="38100" dir="2700000" algn="tl">
                    <a:srgbClr val="C0C0C0"/>
                  </a:outerShdw>
                </a:effectLst>
                <a:latin typeface="Tahoma"/>
              </a:rPr>
              <a:t>Low-context cultures </a:t>
            </a:r>
            <a:endParaRPr lang="en-GB" sz="2000" b="1" kern="0" dirty="0">
              <a:solidFill>
                <a:schemeClr val="bg2">
                  <a:lumMod val="10000"/>
                </a:schemeClr>
              </a:solidFill>
              <a:effectLst>
                <a:outerShdw blurRad="38100" dist="38100" dir="2700000" algn="tl">
                  <a:srgbClr val="C0C0C0"/>
                </a:outerShdw>
              </a:effectLst>
              <a:latin typeface="Tahoma"/>
            </a:endParaRPr>
          </a:p>
        </p:txBody>
      </p:sp>
      <p:sp>
        <p:nvSpPr>
          <p:cNvPr id="11" name="Rectangle: Diagonal Corners Rounded 10">
            <a:extLst>
              <a:ext uri="{FF2B5EF4-FFF2-40B4-BE49-F238E27FC236}">
                <a16:creationId xmlns:a16="http://schemas.microsoft.com/office/drawing/2014/main" id="{8988F8AE-910B-FE7C-DF24-4B0A38FE1617}"/>
              </a:ext>
            </a:extLst>
          </p:cNvPr>
          <p:cNvSpPr/>
          <p:nvPr/>
        </p:nvSpPr>
        <p:spPr>
          <a:xfrm>
            <a:off x="7130675" y="2767320"/>
            <a:ext cx="4353894" cy="2993505"/>
          </a:xfrm>
          <a:prstGeom prst="round2Diag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rely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ea typeface="Times New Roman" panose="02020603050405020304" pitchFamily="18" charset="0"/>
              </a:rPr>
              <a:t>less on </a:t>
            </a: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the explicit content of the message and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ea typeface="Times New Roman" panose="02020603050405020304" pitchFamily="18" charset="0"/>
              </a:rPr>
              <a:t>more on the context </a:t>
            </a: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of nonverbal actions</a:t>
            </a:r>
            <a:endParaRPr lang="en-GB" sz="2800" b="1" dirty="0">
              <a:ln w="0"/>
              <a:solidFill>
                <a:schemeClr val="tx1"/>
              </a:solidFill>
              <a:effectLst>
                <a:outerShdw blurRad="38100" dist="19050" dir="2700000" algn="tl" rotWithShape="0">
                  <a:schemeClr val="dk1">
                    <a:alpha val="40000"/>
                  </a:schemeClr>
                </a:outerShdw>
              </a:effectLst>
            </a:endParaRPr>
          </a:p>
        </p:txBody>
      </p:sp>
      <p:sp>
        <p:nvSpPr>
          <p:cNvPr id="15" name="Rectangle: Diagonal Corners Rounded 14">
            <a:extLst>
              <a:ext uri="{FF2B5EF4-FFF2-40B4-BE49-F238E27FC236}">
                <a16:creationId xmlns:a16="http://schemas.microsoft.com/office/drawing/2014/main" id="{2D067AE3-6D01-7022-2CE1-5D32B64AAB0E}"/>
              </a:ext>
            </a:extLst>
          </p:cNvPr>
          <p:cNvSpPr/>
          <p:nvPr/>
        </p:nvSpPr>
        <p:spPr>
          <a:xfrm>
            <a:off x="1425092" y="2732056"/>
            <a:ext cx="5378641" cy="3077745"/>
          </a:xfrm>
          <a:prstGeom prst="round2DiagRect">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rely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rPr>
              <a:t>more on </a:t>
            </a: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the explicit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rPr>
              <a:t>content </a:t>
            </a: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and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rPr>
              <a:t>less on circumstances </a:t>
            </a: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and cues to convey meaning. The primary task of communication in low context cultures is to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rPr>
              <a:t>exchange information.</a:t>
            </a:r>
            <a:endParaRPr lang="en-GB"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endParaRPr>
          </a:p>
          <a:p>
            <a:pPr algn="ctr"/>
            <a:endParaRPr lang="en-GB"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26573472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855649" y="1794674"/>
            <a:ext cx="8322234" cy="3730317"/>
          </a:xfrm>
          <a:prstGeom prst="rect">
            <a:avLst/>
          </a:prstGeom>
          <a:noFill/>
        </p:spPr>
        <p:txBody>
          <a:bodyPr wrap="square">
            <a:spAutoFit/>
          </a:bodyPr>
          <a:lstStyle/>
          <a:p>
            <a:pPr marL="285750" lvl="0" indent="-285750">
              <a:lnSpc>
                <a:spcPct val="150000"/>
              </a:lnSpc>
              <a:buFont typeface="Wingdings" panose="05000000000000000000" pitchFamily="2" charset="2"/>
              <a:buChar char="q"/>
            </a:pP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ethical behaviors are  affected by cultural context.</a:t>
            </a:r>
          </a:p>
          <a:p>
            <a:pPr marL="285750" indent="-285750">
              <a:lnSpc>
                <a:spcPct val="150000"/>
              </a:lnSpc>
              <a:buFont typeface="Wingdings" panose="05000000000000000000" pitchFamily="2" charset="2"/>
              <a:buChar char="q"/>
            </a:pP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Persons from high-context cultures put less emphasis on the </a:t>
            </a:r>
            <a:r>
              <a:rPr lang="en-US" sz="2000" b="1" dirty="0">
                <a:solidFill>
                  <a:srgbClr val="C00000"/>
                </a:solidFill>
                <a:effectLst>
                  <a:outerShdw blurRad="38100" dist="38100" dir="2700000" algn="tl">
                    <a:srgbClr val="000000">
                      <a:alpha val="43137"/>
                    </a:srgbClr>
                  </a:outerShdw>
                </a:effectLst>
                <a:latin typeface="Times New Roman" panose="02020603050405020304" pitchFamily="18" charset="0"/>
              </a:rPr>
              <a:t>written word </a:t>
            </a: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and consider personal commitments more important </a:t>
            </a:r>
            <a:r>
              <a:rPr lang="en-US" sz="2000" b="1" dirty="0">
                <a:solidFill>
                  <a:srgbClr val="C00000"/>
                </a:solidFill>
                <a:effectLst>
                  <a:outerShdw blurRad="38100" dist="38100" dir="2700000" algn="tl">
                    <a:srgbClr val="000000">
                      <a:alpha val="43137"/>
                    </a:srgbClr>
                  </a:outerShdw>
                </a:effectLst>
                <a:latin typeface="Times New Roman" panose="02020603050405020304" pitchFamily="18" charset="0"/>
              </a:rPr>
              <a:t>than contracts</a:t>
            </a:r>
          </a:p>
          <a:p>
            <a:pPr marL="285750" indent="-285750">
              <a:lnSpc>
                <a:spcPct val="150000"/>
              </a:lnSpc>
              <a:buFont typeface="Wingdings" panose="05000000000000000000" pitchFamily="2" charset="2"/>
              <a:buChar char="q"/>
            </a:pP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Rules governing social customs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rPr>
              <a:t>differ from </a:t>
            </a: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culture to culture.</a:t>
            </a:r>
          </a:p>
          <a:p>
            <a:pPr marL="285750" indent="-285750">
              <a:lnSpc>
                <a:spcPct val="150000"/>
              </a:lnSpc>
              <a:buFont typeface="Wingdings" panose="05000000000000000000" pitchFamily="2" charset="2"/>
              <a:buChar char="q"/>
            </a:pP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Some rules are </a:t>
            </a:r>
            <a:r>
              <a:rPr lang="en-US" sz="2000" b="1" dirty="0">
                <a:solidFill>
                  <a:srgbClr val="C00000"/>
                </a:solidFill>
                <a:effectLst>
                  <a:outerShdw blurRad="38100" dist="38100" dir="2700000" algn="tl">
                    <a:srgbClr val="000000">
                      <a:alpha val="43137"/>
                    </a:srgbClr>
                  </a:outerShdw>
                </a:effectLst>
                <a:latin typeface="Times New Roman" panose="02020603050405020304" pitchFamily="18" charset="0"/>
              </a:rPr>
              <a:t>formal </a:t>
            </a: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and specifically articulated (e.g., table </a:t>
            </a:r>
            <a:r>
              <a:rPr lang="en-GB" sz="2000" b="1" dirty="0">
                <a:solidFill>
                  <a:prstClr val="black"/>
                </a:solidFill>
                <a:effectLst>
                  <a:outerShdw blurRad="38100" dist="38100" dir="2700000" algn="tl">
                    <a:srgbClr val="000000">
                      <a:alpha val="43137"/>
                    </a:srgbClr>
                  </a:outerShdw>
                </a:effectLst>
                <a:latin typeface="Times New Roman" panose="02020603050405020304" pitchFamily="18" charset="0"/>
              </a:rPr>
              <a:t> </a:t>
            </a: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manners) and some are </a:t>
            </a:r>
            <a:r>
              <a:rPr lang="en-US" sz="2000" b="1" dirty="0">
                <a:solidFill>
                  <a:srgbClr val="C00000"/>
                </a:solidFill>
                <a:effectLst>
                  <a:outerShdw blurRad="38100" dist="38100" dir="2700000" algn="tl">
                    <a:srgbClr val="000000">
                      <a:alpha val="43137"/>
                    </a:srgbClr>
                  </a:outerShdw>
                </a:effectLst>
                <a:latin typeface="Times New Roman" panose="02020603050405020304" pitchFamily="18" charset="0"/>
              </a:rPr>
              <a:t>informal</a:t>
            </a: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 and learned over time (e.g., the comfortable standing distance between two speakers in an office).</a:t>
            </a:r>
            <a:endParaRPr lang="en-US" sz="1100" dirty="0">
              <a:latin typeface="Times New Roman" panose="02020603050405020304" pitchFamily="18" charset="0"/>
              <a:ea typeface="Times New Roman" panose="02020603050405020304" pitchFamily="18" charset="0"/>
            </a:endParaRPr>
          </a:p>
        </p:txBody>
      </p:sp>
      <p:sp>
        <p:nvSpPr>
          <p:cNvPr id="5" name="Arrow: Pentagon 4">
            <a:extLst>
              <a:ext uri="{FF2B5EF4-FFF2-40B4-BE49-F238E27FC236}">
                <a16:creationId xmlns:a16="http://schemas.microsoft.com/office/drawing/2014/main" id="{1DA49CB4-2F11-CEA6-53A0-E83B6E7ACA9D}"/>
              </a:ext>
            </a:extLst>
          </p:cNvPr>
          <p:cNvSpPr/>
          <p:nvPr/>
        </p:nvSpPr>
        <p:spPr>
          <a:xfrm>
            <a:off x="-963463" y="2392712"/>
            <a:ext cx="3112255" cy="1639872"/>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rPr>
              <a:t>REMEMBER THAT </a:t>
            </a:r>
            <a:endParaRPr lang="en-GB" sz="2400" b="1"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spTree>
    <p:custDataLst>
      <p:tags r:id="rId1"/>
    </p:custDataLst>
    <p:extLst>
      <p:ext uri="{BB962C8B-B14F-4D97-AF65-F5344CB8AC3E}">
        <p14:creationId xmlns:p14="http://schemas.microsoft.com/office/powerpoint/2010/main" val="926289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ipe(down)">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565354" y="42584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5" name="Rectangle: Rounded Corners 4">
            <a:extLst>
              <a:ext uri="{FF2B5EF4-FFF2-40B4-BE49-F238E27FC236}">
                <a16:creationId xmlns:a16="http://schemas.microsoft.com/office/drawing/2014/main" id="{0320775A-992E-19A5-F548-131BF8C77B86}"/>
              </a:ext>
            </a:extLst>
          </p:cNvPr>
          <p:cNvSpPr/>
          <p:nvPr/>
        </p:nvSpPr>
        <p:spPr>
          <a:xfrm>
            <a:off x="3098556" y="1150180"/>
            <a:ext cx="5994887" cy="9144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kern="0" dirty="0">
                <a:ln w="0"/>
                <a:solidFill>
                  <a:schemeClr val="tx1"/>
                </a:solidFill>
                <a:effectLst>
                  <a:outerShdw blurRad="38100" dist="19050" dir="2700000" algn="tl" rotWithShape="0">
                    <a:schemeClr val="dk1">
                      <a:alpha val="40000"/>
                    </a:schemeClr>
                  </a:outerShdw>
                </a:effectLst>
                <a:latin typeface="Tahoma"/>
              </a:rPr>
              <a:t>Nonverbal communication</a:t>
            </a:r>
            <a:endParaRPr lang="en-GB" sz="3200" b="1" kern="0" dirty="0">
              <a:ln w="0"/>
              <a:solidFill>
                <a:schemeClr val="tx1"/>
              </a:solidFill>
              <a:effectLst>
                <a:outerShdw blurRad="38100" dist="19050" dir="2700000" algn="tl" rotWithShape="0">
                  <a:schemeClr val="dk1">
                    <a:alpha val="40000"/>
                  </a:schemeClr>
                </a:outerShdw>
              </a:effectLst>
              <a:latin typeface="Tahoma"/>
            </a:endParaRPr>
          </a:p>
        </p:txBody>
      </p:sp>
      <p:sp>
        <p:nvSpPr>
          <p:cNvPr id="11" name="TextBox 10">
            <a:extLst>
              <a:ext uri="{FF2B5EF4-FFF2-40B4-BE49-F238E27FC236}">
                <a16:creationId xmlns:a16="http://schemas.microsoft.com/office/drawing/2014/main" id="{E55255CA-50C9-D29F-127A-9D4AD30E4713}"/>
              </a:ext>
            </a:extLst>
          </p:cNvPr>
          <p:cNvSpPr txBox="1"/>
          <p:nvPr/>
        </p:nvSpPr>
        <p:spPr>
          <a:xfrm>
            <a:off x="808338" y="2089162"/>
            <a:ext cx="9564856" cy="3236142"/>
          </a:xfrm>
          <a:prstGeom prst="rect">
            <a:avLst/>
          </a:prstGeom>
          <a:noFill/>
        </p:spPr>
        <p:txBody>
          <a:bodyPr wrap="square">
            <a:spAutoFit/>
          </a:bodyPr>
          <a:lstStyle/>
          <a:p>
            <a:pPr marL="457200" marR="0" indent="457200">
              <a:lnSpc>
                <a:spcPct val="150000"/>
              </a:lnSpc>
              <a:spcBef>
                <a:spcPts val="0"/>
              </a:spcBef>
              <a:spcAft>
                <a:spcPts val="0"/>
              </a:spcAft>
            </a:pPr>
            <a:r>
              <a:rPr lang="en-US" sz="2800" kern="0" dirty="0">
                <a:ln w="0"/>
                <a:effectLst>
                  <a:outerShdw blurRad="38100" dist="19050" dir="2700000" algn="tl" rotWithShape="0">
                    <a:schemeClr val="dk1">
                      <a:alpha val="40000"/>
                    </a:schemeClr>
                  </a:outerShdw>
                </a:effectLst>
                <a:latin typeface="Tahoma"/>
              </a:rPr>
              <a:t>is a vital part of the communication process which includes everything from facial expressions to style of dress.</a:t>
            </a:r>
          </a:p>
          <a:p>
            <a:pPr marL="457200" marR="0">
              <a:lnSpc>
                <a:spcPct val="150000"/>
              </a:lnSpc>
              <a:spcBef>
                <a:spcPts val="0"/>
              </a:spcBef>
              <a:spcAft>
                <a:spcPts val="0"/>
              </a:spcAft>
              <a:tabLst>
                <a:tab pos="76200" algn="l"/>
              </a:tabLst>
            </a:pPr>
            <a:r>
              <a:rPr lang="en-US" sz="2800" b="1" u="sng" kern="0" dirty="0">
                <a:ln w="0"/>
                <a:solidFill>
                  <a:srgbClr val="C00000"/>
                </a:solidFill>
                <a:effectLst>
                  <a:outerShdw blurRad="38100" dist="19050" dir="2700000" algn="tl" rotWithShape="0">
                    <a:schemeClr val="dk1">
                      <a:alpha val="40000"/>
                    </a:schemeClr>
                  </a:outerShdw>
                </a:effectLst>
                <a:latin typeface="Tahoma"/>
              </a:rPr>
              <a:t>Interpreting nonverbal communication according to your own culture can be dangerous. </a:t>
            </a:r>
            <a:endParaRPr lang="en-GB" sz="2800" b="1" u="sng" kern="0" dirty="0">
              <a:ln w="0"/>
              <a:solidFill>
                <a:srgbClr val="C00000"/>
              </a:solidFill>
              <a:effectLst>
                <a:outerShdw blurRad="38100" dist="19050" dir="2700000" algn="tl" rotWithShape="0">
                  <a:schemeClr val="dk1">
                    <a:alpha val="40000"/>
                  </a:schemeClr>
                </a:outerShdw>
              </a:effectLst>
              <a:latin typeface="Tahoma"/>
            </a:endParaRPr>
          </a:p>
        </p:txBody>
      </p:sp>
    </p:spTree>
    <p:extLst>
      <p:ext uri="{BB962C8B-B14F-4D97-AF65-F5344CB8AC3E}">
        <p14:creationId xmlns:p14="http://schemas.microsoft.com/office/powerpoint/2010/main" val="13712720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836678" y="490313"/>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368445" y="1156311"/>
            <a:ext cx="6771285" cy="661207"/>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lvl="0" algn="ctr">
              <a:lnSpc>
                <a:spcPct val="150000"/>
              </a:lnSpc>
            </a:pP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Cultural differences can also influence </a:t>
            </a:r>
            <a:endParaRPr kumimoji="0" lang="en-GB" sz="11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5" name="Rectangle: Rounded Corners 4">
            <a:extLst>
              <a:ext uri="{FF2B5EF4-FFF2-40B4-BE49-F238E27FC236}">
                <a16:creationId xmlns:a16="http://schemas.microsoft.com/office/drawing/2014/main" id="{7998F1BF-6531-6534-E081-F730374D3B6E}"/>
              </a:ext>
            </a:extLst>
          </p:cNvPr>
          <p:cNvSpPr/>
          <p:nvPr/>
        </p:nvSpPr>
        <p:spPr>
          <a:xfrm>
            <a:off x="4102144" y="3136294"/>
            <a:ext cx="3987710" cy="7495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Perspectives on gender </a:t>
            </a:r>
            <a:endParaRPr lang="en-GB" sz="2000" b="1" dirty="0">
              <a:solidFill>
                <a:schemeClr val="tx1"/>
              </a:solidFill>
              <a:effectLst>
                <a:outerShdw blurRad="38100" dist="38100" dir="2700000" algn="tl">
                  <a:srgbClr val="000000">
                    <a:alpha val="43137"/>
                  </a:srgbClr>
                </a:outerShdw>
              </a:effectLst>
            </a:endParaRPr>
          </a:p>
        </p:txBody>
      </p:sp>
      <p:sp>
        <p:nvSpPr>
          <p:cNvPr id="9" name="Rectangle: Rounded Corners 8">
            <a:extLst>
              <a:ext uri="{FF2B5EF4-FFF2-40B4-BE49-F238E27FC236}">
                <a16:creationId xmlns:a16="http://schemas.microsoft.com/office/drawing/2014/main" id="{6D58D751-43ED-D4E4-7460-25F0967D5F8C}"/>
              </a:ext>
            </a:extLst>
          </p:cNvPr>
          <p:cNvSpPr/>
          <p:nvPr/>
        </p:nvSpPr>
        <p:spPr>
          <a:xfrm>
            <a:off x="7486122" y="2055481"/>
            <a:ext cx="4449844" cy="7655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perspectives on age</a:t>
            </a:r>
            <a:endParaRPr lang="en-GB" sz="2000" b="1" dirty="0">
              <a:solidFill>
                <a:schemeClr val="tx1"/>
              </a:solidFill>
              <a:effectLst>
                <a:outerShdw blurRad="38100" dist="38100" dir="2700000" algn="tl">
                  <a:srgbClr val="000000">
                    <a:alpha val="43137"/>
                  </a:srgbClr>
                </a:outerShdw>
              </a:effectLst>
            </a:endParaRPr>
          </a:p>
        </p:txBody>
      </p:sp>
      <p:sp>
        <p:nvSpPr>
          <p:cNvPr id="11" name="Rectangle: Rounded Corners 10">
            <a:extLst>
              <a:ext uri="{FF2B5EF4-FFF2-40B4-BE49-F238E27FC236}">
                <a16:creationId xmlns:a16="http://schemas.microsoft.com/office/drawing/2014/main" id="{5FC6E6D1-C9FC-DAB0-9432-FA5AC4BF425B}"/>
              </a:ext>
            </a:extLst>
          </p:cNvPr>
          <p:cNvSpPr/>
          <p:nvPr/>
        </p:nvSpPr>
        <p:spPr>
          <a:xfrm>
            <a:off x="551655" y="1995235"/>
            <a:ext cx="3987710" cy="8860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Religious differences</a:t>
            </a:r>
            <a:endParaRPr lang="en-GB" sz="2000" b="1" dirty="0">
              <a:solidFill>
                <a:schemeClr val="tx1"/>
              </a:solidFill>
              <a:effectLst>
                <a:outerShdw blurRad="38100" dist="38100" dir="2700000" algn="tl">
                  <a:srgbClr val="000000">
                    <a:alpha val="43137"/>
                  </a:srgbClr>
                </a:outerShdw>
              </a:effectLst>
            </a:endParaRPr>
          </a:p>
        </p:txBody>
      </p:sp>
      <p:sp>
        <p:nvSpPr>
          <p:cNvPr id="18" name="Arrow: Right 17">
            <a:extLst>
              <a:ext uri="{FF2B5EF4-FFF2-40B4-BE49-F238E27FC236}">
                <a16:creationId xmlns:a16="http://schemas.microsoft.com/office/drawing/2014/main" id="{BC076C60-9E64-C593-86BE-CA7B63727AD6}"/>
              </a:ext>
            </a:extLst>
          </p:cNvPr>
          <p:cNvSpPr/>
          <p:nvPr/>
        </p:nvSpPr>
        <p:spPr>
          <a:xfrm>
            <a:off x="551655" y="3429353"/>
            <a:ext cx="11088689" cy="2983188"/>
          </a:xfrm>
          <a:prstGeom prst="rightArrow">
            <a:avLst/>
          </a:prstGeom>
        </p:spPr>
        <p:style>
          <a:lnRef idx="3">
            <a:schemeClr val="lt1"/>
          </a:lnRef>
          <a:fillRef idx="1">
            <a:schemeClr val="accent6"/>
          </a:fillRef>
          <a:effectRef idx="1">
            <a:schemeClr val="accent6"/>
          </a:effectRef>
          <a:fontRef idx="minor">
            <a:schemeClr val="lt1"/>
          </a:fontRef>
        </p:style>
        <p:txBody>
          <a:bodyPr rtlCol="0" anchor="ctr"/>
          <a:lstStyle/>
          <a:p>
            <a:pPr marL="1371600" marR="0" indent="-454025">
              <a:lnSpc>
                <a:spcPct val="150000"/>
              </a:lnSpc>
              <a:spcBef>
                <a:spcPts val="0"/>
              </a:spcBef>
              <a:spcAft>
                <a:spcPts val="0"/>
              </a:spcAft>
              <a:tabLst>
                <a:tab pos="228600" algn="l"/>
              </a:tabLst>
            </a:pPr>
            <a:r>
              <a:rPr lang="en-US" sz="2400" b="1" dirty="0">
                <a:solidFill>
                  <a:schemeClr val="tx1"/>
                </a:solidFill>
                <a:effectLst>
                  <a:outerShdw blurRad="38100" dist="38100" dir="2700000" algn="tl">
                    <a:srgbClr val="000000">
                      <a:alpha val="43137"/>
                    </a:srgbClr>
                  </a:outerShdw>
                </a:effectLst>
                <a:latin typeface="Times New Roman" panose="02020603050405020304" pitchFamily="18" charset="0"/>
              </a:rPr>
              <a:t>Working effectively with others whose hearing, vision, cognitive ability and/or mobility differs from yours requires respect and care. </a:t>
            </a:r>
            <a:endParaRPr lang="en-GB" sz="2400" b="1" dirty="0">
              <a:solidFill>
                <a:schemeClr val="tx1"/>
              </a:solidFill>
              <a:effectLst>
                <a:outerShdw blurRad="38100" dist="38100" dir="2700000" algn="tl">
                  <a:srgbClr val="000000">
                    <a:alpha val="43137"/>
                  </a:srgbClr>
                </a:outerShdw>
              </a:effectLst>
              <a:latin typeface="Times New Roman" panose="02020603050405020304" pitchFamily="18" charset="0"/>
            </a:endParaRPr>
          </a:p>
        </p:txBody>
      </p:sp>
    </p:spTree>
    <p:custDataLst>
      <p:tags r:id="rId1"/>
    </p:custDataLst>
    <p:extLst>
      <p:ext uri="{BB962C8B-B14F-4D97-AF65-F5344CB8AC3E}">
        <p14:creationId xmlns:p14="http://schemas.microsoft.com/office/powerpoint/2010/main" val="3131476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1" grpId="0" animBg="1"/>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49315" y="577425"/>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indent="457200">
              <a:lnSpc>
                <a:spcPct val="150000"/>
              </a:lnSpc>
              <a:spcBef>
                <a:spcPts val="0"/>
              </a:spcBef>
              <a:spcAft>
                <a:spcPts val="0"/>
              </a:spcAft>
            </a:pPr>
            <a:r>
              <a:rPr lang="en-US" sz="28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To  communicate more effectively in cross-cultural situations:</a:t>
            </a:r>
            <a:endParaRPr lang="en-GB" sz="28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47746" y="2194725"/>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2949315" y="2948597"/>
            <a:ext cx="7423878" cy="1200329"/>
          </a:xfrm>
          <a:prstGeom prst="rect">
            <a:avLst/>
          </a:prstGeom>
          <a:noFill/>
        </p:spPr>
        <p:txBody>
          <a:bodyPr wrap="square">
            <a:spAutoFit/>
          </a:bodyPr>
          <a:lstStyle/>
          <a:p>
            <a:r>
              <a:rPr lang="en-US" sz="2400" b="1" dirty="0">
                <a:effectLst>
                  <a:outerShdw blurRad="38100" dist="38100" dir="2700000" algn="tl">
                    <a:srgbClr val="000000">
                      <a:alpha val="43137"/>
                    </a:srgbClr>
                  </a:outerShdw>
                </a:effectLst>
              </a:rPr>
              <a:t>Avoid ethnocentrism (the tendency to judge all other groups  according to the standards, behaviors, and customs of one’s  own group).</a:t>
            </a:r>
          </a:p>
        </p:txBody>
      </p:sp>
      <p:pic>
        <p:nvPicPr>
          <p:cNvPr id="18" name="Graphic 17" descr="Badge 1 with solid fill">
            <a:extLst>
              <a:ext uri="{FF2B5EF4-FFF2-40B4-BE49-F238E27FC236}">
                <a16:creationId xmlns:a16="http://schemas.microsoft.com/office/drawing/2014/main" id="{7364D116-B9A6-0A30-2A60-71F45B5DE3D0}"/>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129289" y="2884889"/>
            <a:ext cx="914400" cy="914400"/>
          </a:xfrm>
          <a:prstGeom prst="rect">
            <a:avLst/>
          </a:prstGeom>
        </p:spPr>
      </p:pic>
    </p:spTree>
    <p:custDataLst>
      <p:tags r:id="rId1"/>
    </p:custDataLst>
    <p:extLst>
      <p:ext uri="{BB962C8B-B14F-4D97-AF65-F5344CB8AC3E}">
        <p14:creationId xmlns:p14="http://schemas.microsoft.com/office/powerpoint/2010/main" val="3204605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49315" y="59586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396220" y="1381765"/>
            <a:ext cx="8976974"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2949315" y="2948597"/>
            <a:ext cx="7423878"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Avoid generalization (assigning a wide range of generalized—and  often inaccurate—attributes to individuals based on their membership in social group).</a:t>
            </a:r>
          </a:p>
        </p:txBody>
      </p:sp>
      <p:pic>
        <p:nvPicPr>
          <p:cNvPr id="11" name="Graphic 10" descr="Badge with solid fill">
            <a:extLst>
              <a:ext uri="{FF2B5EF4-FFF2-40B4-BE49-F238E27FC236}">
                <a16:creationId xmlns:a16="http://schemas.microsoft.com/office/drawing/2014/main" id="{81452EA6-D951-036F-ADFF-0A040D29AE48}"/>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038472" y="3091561"/>
            <a:ext cx="914400" cy="914400"/>
          </a:xfrm>
          <a:prstGeom prst="rect">
            <a:avLst/>
          </a:prstGeom>
        </p:spPr>
      </p:pic>
    </p:spTree>
    <p:custDataLst>
      <p:tags r:id="rId1"/>
    </p:custDataLst>
    <p:extLst>
      <p:ext uri="{BB962C8B-B14F-4D97-AF65-F5344CB8AC3E}">
        <p14:creationId xmlns:p14="http://schemas.microsoft.com/office/powerpoint/2010/main" val="3244219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34009" y="569686"/>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336428" y="1397760"/>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6132" y="1865753"/>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2949315" y="2948597"/>
            <a:ext cx="742387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Don’t automatically assume that others think, believe, or behave as  you do.</a:t>
            </a:r>
          </a:p>
        </p:txBody>
      </p:sp>
      <p:pic>
        <p:nvPicPr>
          <p:cNvPr id="11" name="Graphic 10" descr="Badge 3 with solid fill">
            <a:extLst>
              <a:ext uri="{FF2B5EF4-FFF2-40B4-BE49-F238E27FC236}">
                <a16:creationId xmlns:a16="http://schemas.microsoft.com/office/drawing/2014/main" id="{A1B664E5-B732-F043-88CA-052C1147318B}"/>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223680" y="1889289"/>
            <a:ext cx="914400" cy="914400"/>
          </a:xfrm>
          <a:prstGeom prst="rect">
            <a:avLst/>
          </a:prstGeom>
        </p:spPr>
      </p:pic>
    </p:spTree>
    <p:custDataLst>
      <p:tags r:id="rId1"/>
    </p:custDataLst>
    <p:extLst>
      <p:ext uri="{BB962C8B-B14F-4D97-AF65-F5344CB8AC3E}">
        <p14:creationId xmlns:p14="http://schemas.microsoft.com/office/powerpoint/2010/main" val="252721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901868" y="1419164"/>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Accept differences in others without judging them.</a:t>
            </a:r>
          </a:p>
        </p:txBody>
      </p:sp>
      <p:pic>
        <p:nvPicPr>
          <p:cNvPr id="11" name="Graphic 10" descr="Badge 4 with solid fill">
            <a:extLst>
              <a:ext uri="{FF2B5EF4-FFF2-40B4-BE49-F238E27FC236}">
                <a16:creationId xmlns:a16="http://schemas.microsoft.com/office/drawing/2014/main" id="{E96E780C-C70E-5CE8-2CBC-73D683B2F027}"/>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283322" y="3046875"/>
            <a:ext cx="914400" cy="914400"/>
          </a:xfrm>
          <a:prstGeom prst="rect">
            <a:avLst/>
          </a:prstGeom>
        </p:spPr>
      </p:pic>
    </p:spTree>
    <p:custDataLst>
      <p:tags r:id="rId1"/>
    </p:custDataLst>
    <p:extLst>
      <p:ext uri="{BB962C8B-B14F-4D97-AF65-F5344CB8AC3E}">
        <p14:creationId xmlns:p14="http://schemas.microsoft.com/office/powerpoint/2010/main" val="3634630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3000069" y="60814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2771469" y="2816042"/>
            <a:ext cx="742387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Learn how to communicate respect in various cultures.</a:t>
            </a:r>
          </a:p>
        </p:txBody>
      </p:sp>
      <p:pic>
        <p:nvPicPr>
          <p:cNvPr id="11" name="Graphic 10" descr="Badge 5 with solid fill">
            <a:extLst>
              <a:ext uri="{FF2B5EF4-FFF2-40B4-BE49-F238E27FC236}">
                <a16:creationId xmlns:a16="http://schemas.microsoft.com/office/drawing/2014/main" id="{CD4075FF-E4D6-F3C2-F176-A6DEA53C322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139980" y="3046875"/>
            <a:ext cx="914400" cy="914400"/>
          </a:xfrm>
          <a:prstGeom prst="rect">
            <a:avLst/>
          </a:prstGeom>
        </p:spPr>
      </p:pic>
    </p:spTree>
    <p:custDataLst>
      <p:tags r:id="rId1"/>
    </p:custDataLst>
    <p:extLst>
      <p:ext uri="{BB962C8B-B14F-4D97-AF65-F5344CB8AC3E}">
        <p14:creationId xmlns:p14="http://schemas.microsoft.com/office/powerpoint/2010/main" val="3544389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70286" y="54212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Tolerate ambiguity and control your frustration.</a:t>
            </a:r>
          </a:p>
        </p:txBody>
      </p:sp>
      <p:pic>
        <p:nvPicPr>
          <p:cNvPr id="11" name="Graphic 10" descr="Badge 6 with solid fill">
            <a:extLst>
              <a:ext uri="{FF2B5EF4-FFF2-40B4-BE49-F238E27FC236}">
                <a16:creationId xmlns:a16="http://schemas.microsoft.com/office/drawing/2014/main" id="{D5C9CEBA-813A-0CF8-363C-858BB5D09E3F}"/>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826122" y="3046875"/>
            <a:ext cx="914400" cy="914400"/>
          </a:xfrm>
          <a:prstGeom prst="rect">
            <a:avLst/>
          </a:prstGeom>
        </p:spPr>
      </p:pic>
    </p:spTree>
    <p:custDataLst>
      <p:tags r:id="rId1"/>
    </p:custDataLst>
    <p:extLst>
      <p:ext uri="{BB962C8B-B14F-4D97-AF65-F5344CB8AC3E}">
        <p14:creationId xmlns:p14="http://schemas.microsoft.com/office/powerpoint/2010/main" val="1389912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550891" y="511302"/>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Don’t be distracted by superficial factors such as personal  appearance.</a:t>
            </a:r>
          </a:p>
        </p:txBody>
      </p:sp>
      <p:pic>
        <p:nvPicPr>
          <p:cNvPr id="11" name="Graphic 10" descr="Badge 7 with solid fill">
            <a:extLst>
              <a:ext uri="{FF2B5EF4-FFF2-40B4-BE49-F238E27FC236}">
                <a16:creationId xmlns:a16="http://schemas.microsoft.com/office/drawing/2014/main" id="{6758D71F-0561-5D76-C897-658FC188345D}"/>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826122" y="3080844"/>
            <a:ext cx="914400" cy="914400"/>
          </a:xfrm>
          <a:prstGeom prst="rect">
            <a:avLst/>
          </a:prstGeom>
        </p:spPr>
      </p:pic>
    </p:spTree>
    <p:custDataLst>
      <p:tags r:id="rId1"/>
    </p:custDataLst>
    <p:extLst>
      <p:ext uri="{BB962C8B-B14F-4D97-AF65-F5344CB8AC3E}">
        <p14:creationId xmlns:p14="http://schemas.microsoft.com/office/powerpoint/2010/main" val="1092747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550891" y="54212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a:ea typeface="+mn-ea"/>
                <a:cs typeface="+mn-cs"/>
              </a:rPr>
              <a:t>Recognize your own cultural biases.</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pic>
        <p:nvPicPr>
          <p:cNvPr id="16" name="Graphic 15" descr="Badge 8 with solid fill">
            <a:extLst>
              <a:ext uri="{FF2B5EF4-FFF2-40B4-BE49-F238E27FC236}">
                <a16:creationId xmlns:a16="http://schemas.microsoft.com/office/drawing/2014/main" id="{9D0BD6F2-D372-3EBD-6048-9377FC706044}"/>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826122" y="3080844"/>
            <a:ext cx="914400" cy="914400"/>
          </a:xfrm>
          <a:prstGeom prst="rect">
            <a:avLst/>
          </a:prstGeom>
        </p:spPr>
      </p:pic>
    </p:spTree>
    <p:custDataLst>
      <p:tags r:id="rId1"/>
    </p:custDataLst>
    <p:extLst>
      <p:ext uri="{BB962C8B-B14F-4D97-AF65-F5344CB8AC3E}">
        <p14:creationId xmlns:p14="http://schemas.microsoft.com/office/powerpoint/2010/main" val="832505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380572" y="67460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Be flexible and be prepared to change your habits and attitudes.</a:t>
            </a:r>
          </a:p>
        </p:txBody>
      </p:sp>
      <p:pic>
        <p:nvPicPr>
          <p:cNvPr id="5" name="Picture 4">
            <a:extLst>
              <a:ext uri="{FF2B5EF4-FFF2-40B4-BE49-F238E27FC236}">
                <a16:creationId xmlns:a16="http://schemas.microsoft.com/office/drawing/2014/main" id="{772806F4-BFFC-3B22-C5C4-7F125F226E90}"/>
              </a:ext>
            </a:extLst>
          </p:cNvPr>
          <p:cNvPicPr>
            <a:picLocks noChangeAspect="1"/>
          </p:cNvPicPr>
          <p:nvPr/>
        </p:nvPicPr>
        <p:blipFill>
          <a:blip r:embed="rId14"/>
          <a:stretch>
            <a:fillRect/>
          </a:stretch>
        </p:blipFill>
        <p:spPr>
          <a:xfrm>
            <a:off x="9866150" y="3055037"/>
            <a:ext cx="914479" cy="914479"/>
          </a:xfrm>
          <a:prstGeom prst="rect">
            <a:avLst/>
          </a:prstGeom>
        </p:spPr>
      </p:pic>
    </p:spTree>
    <p:custDataLst>
      <p:tags r:id="rId1"/>
    </p:custDataLst>
    <p:extLst>
      <p:ext uri="{BB962C8B-B14F-4D97-AF65-F5344CB8AC3E}">
        <p14:creationId xmlns:p14="http://schemas.microsoft.com/office/powerpoint/2010/main" val="1840918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280638" y="54212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Observe and learn; the more you learn, the more effective you’ll be.</a:t>
            </a:r>
          </a:p>
        </p:txBody>
      </p:sp>
      <p:pic>
        <p:nvPicPr>
          <p:cNvPr id="16" name="Graphic 15" descr="Badge 10 with solid fill">
            <a:extLst>
              <a:ext uri="{FF2B5EF4-FFF2-40B4-BE49-F238E27FC236}">
                <a16:creationId xmlns:a16="http://schemas.microsoft.com/office/drawing/2014/main" id="{98234AC1-700F-D275-0D09-AC27D3B9ABDB}"/>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139980" y="3055077"/>
            <a:ext cx="914400" cy="914400"/>
          </a:xfrm>
          <a:prstGeom prst="rect">
            <a:avLst/>
          </a:prstGeom>
        </p:spPr>
      </p:pic>
    </p:spTree>
    <p:custDataLst>
      <p:tags r:id="rId1"/>
    </p:custDataLst>
    <p:extLst>
      <p:ext uri="{BB962C8B-B14F-4D97-AF65-F5344CB8AC3E}">
        <p14:creationId xmlns:p14="http://schemas.microsoft.com/office/powerpoint/2010/main" val="131642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804745" y="563452"/>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132604" y="1670941"/>
            <a:ext cx="10538769" cy="3477875"/>
          </a:xfrm>
          <a:prstGeom prst="rect">
            <a:avLst/>
          </a:prstGeom>
          <a:noFill/>
        </p:spPr>
        <p:txBody>
          <a:bodyPr wrap="square">
            <a:spAutoFit/>
          </a:bodyPr>
          <a:lstStyle/>
          <a:p>
            <a:pPr algn="ctr"/>
            <a:r>
              <a:rPr lang="en-US" sz="2000" b="1" u="sng" dirty="0">
                <a:effectLst>
                  <a:outerShdw blurRad="38100" dist="38100" dir="2700000" algn="tl">
                    <a:srgbClr val="000000">
                      <a:alpha val="43137"/>
                    </a:srgbClr>
                  </a:outerShdw>
                </a:effectLst>
              </a:rPr>
              <a:t>To help you prepare effective written communications </a:t>
            </a:r>
          </a:p>
          <a:p>
            <a:pPr algn="ctr"/>
            <a:r>
              <a:rPr lang="en-US" sz="2000" b="1" u="sng" dirty="0">
                <a:effectLst>
                  <a:outerShdw blurRad="38100" dist="38100" dir="2700000" algn="tl">
                    <a:srgbClr val="000000">
                      <a:alpha val="43137"/>
                    </a:srgbClr>
                  </a:outerShdw>
                </a:effectLst>
              </a:rPr>
              <a:t>for multicultural audiences, remember these tips:</a:t>
            </a:r>
            <a:endParaRPr lang="en-GB" sz="2000" b="1" u="sng" dirty="0">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a:t>
            </a:r>
            <a:r>
              <a:rPr lang="en-US" sz="2000" b="1" dirty="0">
                <a:solidFill>
                  <a:schemeClr val="tx2"/>
                </a:solidFill>
                <a:effectLst>
                  <a:outerShdw blurRad="38100" dist="38100" dir="2700000" algn="tl">
                    <a:srgbClr val="000000">
                      <a:alpha val="43137"/>
                    </a:srgbClr>
                  </a:outerShdw>
                </a:effectLst>
              </a:rPr>
              <a:t>Use plain language </a:t>
            </a:r>
            <a:endParaRPr lang="en-GB" sz="2000" b="1" dirty="0">
              <a:solidFill>
                <a:schemeClr val="tx2"/>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solidFill>
                  <a:srgbClr val="FF0000"/>
                </a:solidFill>
                <a:effectLst>
                  <a:outerShdw blurRad="38100" dist="38100" dir="2700000" algn="tl">
                    <a:srgbClr val="000000">
                      <a:alpha val="43137"/>
                    </a:srgbClr>
                  </a:outerShdw>
                </a:effectLst>
              </a:rPr>
              <a:t>	Be clear</a:t>
            </a:r>
            <a:endParaRPr lang="en-GB" sz="2000" b="1" dirty="0">
              <a:solidFill>
                <a:srgbClr val="FF0000"/>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a:t>
            </a:r>
            <a:r>
              <a:rPr lang="en-US" sz="2000" b="1" dirty="0">
                <a:solidFill>
                  <a:schemeClr val="accent2">
                    <a:lumMod val="50000"/>
                  </a:schemeClr>
                </a:solidFill>
                <a:effectLst>
                  <a:outerShdw blurRad="38100" dist="38100" dir="2700000" algn="tl">
                    <a:srgbClr val="000000">
                      <a:alpha val="43137"/>
                    </a:srgbClr>
                  </a:outerShdw>
                </a:effectLst>
              </a:rPr>
              <a:t>Address international correspondence properly</a:t>
            </a:r>
            <a:endParaRPr lang="en-GB" sz="2000" b="1" dirty="0">
              <a:solidFill>
                <a:schemeClr val="accent2">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solidFill>
                  <a:schemeClr val="accent6">
                    <a:lumMod val="50000"/>
                  </a:schemeClr>
                </a:solidFill>
                <a:effectLst>
                  <a:outerShdw blurRad="38100" dist="38100" dir="2700000" algn="tl">
                    <a:srgbClr val="000000">
                      <a:alpha val="43137"/>
                    </a:srgbClr>
                  </a:outerShdw>
                </a:effectLst>
              </a:rPr>
              <a:t>	Cite numbers carefully.</a:t>
            </a:r>
            <a:endParaRPr lang="en-GB" sz="2000" b="1" dirty="0">
              <a:solidFill>
                <a:schemeClr val="accent6">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a:t>
            </a:r>
            <a:r>
              <a:rPr lang="en-US" sz="2000" b="1" dirty="0">
                <a:solidFill>
                  <a:srgbClr val="0A1F61"/>
                </a:solidFill>
                <a:effectLst>
                  <a:outerShdw blurRad="38100" dist="38100" dir="2700000" algn="tl">
                    <a:srgbClr val="000000">
                      <a:alpha val="43137"/>
                    </a:srgbClr>
                  </a:outerShdw>
                </a:effectLst>
              </a:rPr>
              <a:t>Be careful and abbreviations</a:t>
            </a:r>
            <a:endParaRPr lang="en-GB" sz="2000" b="1" dirty="0">
              <a:solidFill>
                <a:srgbClr val="0A1F61"/>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a:t>
            </a:r>
            <a:r>
              <a:rPr lang="en-US" sz="2000" b="1" dirty="0">
                <a:solidFill>
                  <a:schemeClr val="accent2"/>
                </a:solidFill>
                <a:effectLst>
                  <a:outerShdw blurRad="38100" dist="38100" dir="2700000" algn="tl">
                    <a:srgbClr val="000000">
                      <a:alpha val="43137"/>
                    </a:srgbClr>
                  </a:outerShdw>
                </a:effectLst>
              </a:rPr>
              <a:t>Be brief</a:t>
            </a:r>
            <a:endParaRPr lang="en-GB" sz="2000" b="1" dirty="0">
              <a:solidFill>
                <a:schemeClr val="accent2"/>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solidFill>
                  <a:srgbClr val="7030A0"/>
                </a:solidFill>
                <a:effectLst>
                  <a:outerShdw blurRad="38100" dist="38100" dir="2700000" algn="tl">
                    <a:srgbClr val="000000">
                      <a:alpha val="43137"/>
                    </a:srgbClr>
                  </a:outerShdw>
                </a:effectLst>
              </a:rPr>
              <a:t>	Use short paragraphs</a:t>
            </a:r>
            <a:endParaRPr lang="en-GB" sz="2000" b="1" dirty="0">
              <a:solidFill>
                <a:srgbClr val="7030A0"/>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solidFill>
                  <a:schemeClr val="accent6">
                    <a:lumMod val="75000"/>
                  </a:schemeClr>
                </a:solidFill>
                <a:effectLst>
                  <a:outerShdw blurRad="38100" dist="38100" dir="2700000" algn="tl">
                    <a:srgbClr val="000000">
                      <a:alpha val="43137"/>
                    </a:srgbClr>
                  </a:outerShdw>
                </a:effectLst>
              </a:rPr>
              <a:t>	Use transitions: linking words, connecting words, or transitional words)</a:t>
            </a:r>
            <a:endParaRPr lang="ar-EG" sz="2000" b="1" dirty="0">
              <a:solidFill>
                <a:schemeClr val="accent6">
                  <a:lumMod val="75000"/>
                </a:schemeClr>
              </a:solidFill>
              <a:effectLst>
                <a:outerShdw blurRad="38100" dist="38100" dir="2700000" algn="tl">
                  <a:srgbClr val="000000">
                    <a:alpha val="43137"/>
                  </a:srgbClr>
                </a:outerShdw>
              </a:effectLst>
            </a:endParaRPr>
          </a:p>
          <a:p>
            <a:r>
              <a:rPr lang="en-US" sz="2000" b="1" dirty="0">
                <a:solidFill>
                  <a:schemeClr val="accent6">
                    <a:lumMod val="75000"/>
                  </a:schemeClr>
                </a:solidFill>
                <a:effectLst>
                  <a:outerShdw blurRad="38100" dist="38100" dir="2700000" algn="tl">
                    <a:srgbClr val="000000">
                      <a:alpha val="43137"/>
                    </a:srgbClr>
                  </a:outerShdw>
                </a:effectLst>
              </a:rPr>
              <a:t> are used to link together different ideas in your text.</a:t>
            </a:r>
            <a:endParaRPr lang="en-GB" sz="2000" b="1" dirty="0">
              <a:solidFill>
                <a:schemeClr val="accent6">
                  <a:lumMod val="75000"/>
                </a:schemeClr>
              </a:solidFill>
              <a:effectLst>
                <a:outerShdw blurRad="38100" dist="38100" dir="2700000" algn="tl">
                  <a:srgbClr val="000000">
                    <a:alpha val="43137"/>
                  </a:srgbClr>
                </a:outerShdw>
              </a:effectLst>
            </a:endParaRPr>
          </a:p>
        </p:txBody>
      </p:sp>
      <p:pic>
        <p:nvPicPr>
          <p:cNvPr id="5" name="Picture 4">
            <a:extLst>
              <a:ext uri="{FF2B5EF4-FFF2-40B4-BE49-F238E27FC236}">
                <a16:creationId xmlns:a16="http://schemas.microsoft.com/office/drawing/2014/main" id="{35624DA2-57A7-A314-8B8C-A42453463474}"/>
              </a:ext>
            </a:extLst>
          </p:cNvPr>
          <p:cNvPicPr>
            <a:picLocks noChangeAspect="1"/>
          </p:cNvPicPr>
          <p:nvPr/>
        </p:nvPicPr>
        <p:blipFill>
          <a:blip r:embed="rId13"/>
          <a:stretch>
            <a:fillRect/>
          </a:stretch>
        </p:blipFill>
        <p:spPr>
          <a:xfrm>
            <a:off x="9898803" y="1785404"/>
            <a:ext cx="2382792" cy="3022824"/>
          </a:xfrm>
          <a:prstGeom prst="rect">
            <a:avLst/>
          </a:prstGeom>
        </p:spPr>
      </p:pic>
    </p:spTree>
    <p:custDataLst>
      <p:tags r:id="rId1"/>
    </p:custDataLst>
    <p:extLst>
      <p:ext uri="{BB962C8B-B14F-4D97-AF65-F5344CB8AC3E}">
        <p14:creationId xmlns:p14="http://schemas.microsoft.com/office/powerpoint/2010/main" val="2538582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ipe(down)">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wipe(down)">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wipe(down)">
                                      <p:cBhvr>
                                        <p:cTn id="32" dur="500"/>
                                        <p:tgtEl>
                                          <p:spTgt spid="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wipe(down)">
                                      <p:cBhvr>
                                        <p:cTn id="37" dur="500"/>
                                        <p:tgtEl>
                                          <p:spTgt spid="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animEffect transition="in" filter="wipe(down)">
                                      <p:cBhvr>
                                        <p:cTn id="42" dur="500"/>
                                        <p:tgtEl>
                                          <p:spTgt spid="7">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7">
                                            <p:txEl>
                                              <p:pRg st="8" end="8"/>
                                            </p:txEl>
                                          </p:spTgt>
                                        </p:tgtEl>
                                        <p:attrNameLst>
                                          <p:attrName>style.visibility</p:attrName>
                                        </p:attrNameLst>
                                      </p:cBhvr>
                                      <p:to>
                                        <p:strVal val="visible"/>
                                      </p:to>
                                    </p:set>
                                    <p:animEffect transition="in" filter="wipe(down)">
                                      <p:cBhvr>
                                        <p:cTn id="47" dur="500"/>
                                        <p:tgtEl>
                                          <p:spTgt spid="7">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7">
                                            <p:txEl>
                                              <p:pRg st="9" end="9"/>
                                            </p:txEl>
                                          </p:spTgt>
                                        </p:tgtEl>
                                        <p:attrNameLst>
                                          <p:attrName>style.visibility</p:attrName>
                                        </p:attrNameLst>
                                      </p:cBhvr>
                                      <p:to>
                                        <p:strVal val="visible"/>
                                      </p:to>
                                    </p:set>
                                    <p:animEffect transition="in" filter="wipe(down)">
                                      <p:cBhvr>
                                        <p:cTn id="52" dur="500"/>
                                        <p:tgtEl>
                                          <p:spTgt spid="7">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nodeType="clickEffect">
                                  <p:stCondLst>
                                    <p:cond delay="0"/>
                                  </p:stCondLst>
                                  <p:childTnLst>
                                    <p:set>
                                      <p:cBhvr>
                                        <p:cTn id="56" dur="1" fill="hold">
                                          <p:stCondLst>
                                            <p:cond delay="0"/>
                                          </p:stCondLst>
                                        </p:cTn>
                                        <p:tgtEl>
                                          <p:spTgt spid="7">
                                            <p:txEl>
                                              <p:pRg st="10" end="10"/>
                                            </p:txEl>
                                          </p:spTgt>
                                        </p:tgtEl>
                                        <p:attrNameLst>
                                          <p:attrName>style.visibility</p:attrName>
                                        </p:attrNameLst>
                                      </p:cBhvr>
                                      <p:to>
                                        <p:strVal val="visible"/>
                                      </p:to>
                                    </p:set>
                                    <p:animEffect transition="in" filter="wipe(down)">
                                      <p:cBhvr>
                                        <p:cTn id="57" dur="50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25315" y="451856"/>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11" name="TextBox 10">
            <a:extLst>
              <a:ext uri="{FF2B5EF4-FFF2-40B4-BE49-F238E27FC236}">
                <a16:creationId xmlns:a16="http://schemas.microsoft.com/office/drawing/2014/main" id="{B5C97561-5D20-2D73-DFDA-42A391C121F1}"/>
              </a:ext>
            </a:extLst>
          </p:cNvPr>
          <p:cNvSpPr txBox="1"/>
          <p:nvPr/>
        </p:nvSpPr>
        <p:spPr>
          <a:xfrm>
            <a:off x="1491988" y="1166842"/>
            <a:ext cx="10995161" cy="4524315"/>
          </a:xfrm>
          <a:prstGeom prst="rect">
            <a:avLst/>
          </a:prstGeom>
          <a:noFill/>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To help you prepare effective oral messages for those who English is </a:t>
            </a:r>
            <a:endParaRPr lang="ar-EG" sz="2400" b="1" u="sng" dirty="0">
              <a:solidFill>
                <a:srgbClr val="C00000"/>
              </a:solidFill>
              <a:effectLst>
                <a:outerShdw blurRad="38100" dist="38100" dir="2700000" algn="tl">
                  <a:srgbClr val="000000">
                    <a:alpha val="43137"/>
                  </a:srgbClr>
                </a:outerShdw>
              </a:effectLst>
            </a:endParaRPr>
          </a:p>
          <a:p>
            <a:r>
              <a:rPr lang="en-US" sz="2400" b="1" u="sng" dirty="0">
                <a:solidFill>
                  <a:srgbClr val="C00000"/>
                </a:solidFill>
                <a:effectLst>
                  <a:outerShdw blurRad="38100" dist="38100" dir="2700000" algn="tl">
                    <a:srgbClr val="000000">
                      <a:alpha val="43137"/>
                    </a:srgbClr>
                  </a:outerShdw>
                </a:effectLst>
              </a:rPr>
              <a:t>not their native language, remember these tips:</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Speak clearly, simply, and relatively slowly</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Look for feedback</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Rephrase if necessary</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Clarify your true intent with repetition and examples</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Don’t talk down to the other person</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Learn important phrases in your audience’s language</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Listen carefully and respectfully</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Adapt your conversation style to the other person’s</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Check frequently for comprehension</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Clarify what will happen next.</a:t>
            </a:r>
          </a:p>
        </p:txBody>
      </p:sp>
      <p:pic>
        <p:nvPicPr>
          <p:cNvPr id="21" name="Picture 20" descr="Persons talking to each other">
            <a:extLst>
              <a:ext uri="{FF2B5EF4-FFF2-40B4-BE49-F238E27FC236}">
                <a16:creationId xmlns:a16="http://schemas.microsoft.com/office/drawing/2014/main" id="{8321EF6D-E81B-38D9-D03B-F9C1F9D993CF}"/>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927366" y="1527743"/>
            <a:ext cx="3264634" cy="4467435"/>
          </a:xfrm>
          <a:prstGeom prst="rect">
            <a:avLst/>
          </a:prstGeom>
        </p:spPr>
      </p:pic>
    </p:spTree>
    <p:custDataLst>
      <p:tags r:id="rId1"/>
    </p:custDataLst>
    <p:extLst>
      <p:ext uri="{BB962C8B-B14F-4D97-AF65-F5344CB8AC3E}">
        <p14:creationId xmlns:p14="http://schemas.microsoft.com/office/powerpoint/2010/main" val="455776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1">
                                            <p:txEl>
                                              <p:pRg st="3" end="3"/>
                                            </p:txEl>
                                          </p:spTgt>
                                        </p:tgtEl>
                                        <p:attrNameLst>
                                          <p:attrName>style.visibility</p:attrName>
                                        </p:attrNameLst>
                                      </p:cBhvr>
                                      <p:to>
                                        <p:strVal val="visible"/>
                                      </p:to>
                                    </p:set>
                                    <p:anim calcmode="lin" valueType="num">
                                      <p:cBhvr additive="base">
                                        <p:cTn id="14"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1">
                                            <p:txEl>
                                              <p:pRg st="4" end="4"/>
                                            </p:txEl>
                                          </p:spTgt>
                                        </p:tgtEl>
                                        <p:attrNameLst>
                                          <p:attrName>style.visibility</p:attrName>
                                        </p:attrNameLst>
                                      </p:cBhvr>
                                      <p:to>
                                        <p:strVal val="visible"/>
                                      </p:to>
                                    </p:set>
                                    <p:anim calcmode="lin" valueType="num">
                                      <p:cBhvr additive="base">
                                        <p:cTn id="20"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1">
                                            <p:txEl>
                                              <p:pRg st="5" end="5"/>
                                            </p:txEl>
                                          </p:spTgt>
                                        </p:tgtEl>
                                        <p:attrNameLst>
                                          <p:attrName>style.visibility</p:attrName>
                                        </p:attrNameLst>
                                      </p:cBhvr>
                                      <p:to>
                                        <p:strVal val="visible"/>
                                      </p:to>
                                    </p:set>
                                    <p:anim calcmode="lin" valueType="num">
                                      <p:cBhvr additive="base">
                                        <p:cTn id="26"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1">
                                            <p:txEl>
                                              <p:pRg st="6" end="6"/>
                                            </p:txEl>
                                          </p:spTgt>
                                        </p:tgtEl>
                                        <p:attrNameLst>
                                          <p:attrName>style.visibility</p:attrName>
                                        </p:attrNameLst>
                                      </p:cBhvr>
                                      <p:to>
                                        <p:strVal val="visible"/>
                                      </p:to>
                                    </p:set>
                                    <p:anim calcmode="lin" valueType="num">
                                      <p:cBhvr additive="base">
                                        <p:cTn id="32" dur="500" fill="hold"/>
                                        <p:tgtEl>
                                          <p:spTgt spid="11">
                                            <p:txEl>
                                              <p:pRg st="6" end="6"/>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11">
                                            <p:txEl>
                                              <p:pRg st="7" end="7"/>
                                            </p:txEl>
                                          </p:spTgt>
                                        </p:tgtEl>
                                        <p:attrNameLst>
                                          <p:attrName>style.visibility</p:attrName>
                                        </p:attrNameLst>
                                      </p:cBhvr>
                                      <p:to>
                                        <p:strVal val="visible"/>
                                      </p:to>
                                    </p:set>
                                    <p:anim calcmode="lin" valueType="num">
                                      <p:cBhvr additive="base">
                                        <p:cTn id="38" dur="500" fill="hold"/>
                                        <p:tgtEl>
                                          <p:spTgt spid="11">
                                            <p:txEl>
                                              <p:pRg st="7" end="7"/>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1">
                                            <p:txEl>
                                              <p:pRg st="8" end="8"/>
                                            </p:txEl>
                                          </p:spTgt>
                                        </p:tgtEl>
                                        <p:attrNameLst>
                                          <p:attrName>style.visibility</p:attrName>
                                        </p:attrNameLst>
                                      </p:cBhvr>
                                      <p:to>
                                        <p:strVal val="visible"/>
                                      </p:to>
                                    </p:set>
                                    <p:anim calcmode="lin" valueType="num">
                                      <p:cBhvr additive="base">
                                        <p:cTn id="44" dur="500" fill="hold"/>
                                        <p:tgtEl>
                                          <p:spTgt spid="11">
                                            <p:txEl>
                                              <p:pRg st="8" end="8"/>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11">
                                            <p:txEl>
                                              <p:pRg st="9" end="9"/>
                                            </p:txEl>
                                          </p:spTgt>
                                        </p:tgtEl>
                                        <p:attrNameLst>
                                          <p:attrName>style.visibility</p:attrName>
                                        </p:attrNameLst>
                                      </p:cBhvr>
                                      <p:to>
                                        <p:strVal val="visible"/>
                                      </p:to>
                                    </p:set>
                                    <p:anim calcmode="lin" valueType="num">
                                      <p:cBhvr additive="base">
                                        <p:cTn id="50" dur="500" fill="hold"/>
                                        <p:tgtEl>
                                          <p:spTgt spid="11">
                                            <p:txEl>
                                              <p:pRg st="9" end="9"/>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11">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11">
                                            <p:txEl>
                                              <p:pRg st="10" end="10"/>
                                            </p:txEl>
                                          </p:spTgt>
                                        </p:tgtEl>
                                        <p:attrNameLst>
                                          <p:attrName>style.visibility</p:attrName>
                                        </p:attrNameLst>
                                      </p:cBhvr>
                                      <p:to>
                                        <p:strVal val="visible"/>
                                      </p:to>
                                    </p:set>
                                    <p:anim calcmode="lin" valueType="num">
                                      <p:cBhvr additive="base">
                                        <p:cTn id="56" dur="500" fill="hold"/>
                                        <p:tgtEl>
                                          <p:spTgt spid="11">
                                            <p:txEl>
                                              <p:pRg st="10" end="10"/>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11">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11">
                                            <p:txEl>
                                              <p:pRg st="11" end="11"/>
                                            </p:txEl>
                                          </p:spTgt>
                                        </p:tgtEl>
                                        <p:attrNameLst>
                                          <p:attrName>style.visibility</p:attrName>
                                        </p:attrNameLst>
                                      </p:cBhvr>
                                      <p:to>
                                        <p:strVal val="visible"/>
                                      </p:to>
                                    </p:set>
                                    <p:anim calcmode="lin" valueType="num">
                                      <p:cBhvr additive="base">
                                        <p:cTn id="62" dur="500" fill="hold"/>
                                        <p:tgtEl>
                                          <p:spTgt spid="11">
                                            <p:txEl>
                                              <p:pRg st="11" end="11"/>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11">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25315" y="568355"/>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19476340">
            <a:off x="-810769" y="2413602"/>
            <a:ext cx="2588273" cy="3126494"/>
          </a:xfrm>
          <a:prstGeom prst="rect">
            <a:avLst/>
          </a:prstGeom>
        </p:spPr>
      </p:pic>
      <p:sp>
        <p:nvSpPr>
          <p:cNvPr id="11" name="TextBox 10">
            <a:extLst>
              <a:ext uri="{FF2B5EF4-FFF2-40B4-BE49-F238E27FC236}">
                <a16:creationId xmlns:a16="http://schemas.microsoft.com/office/drawing/2014/main" id="{37DC5421-0F3F-42BF-006B-8E6DFB66757B}"/>
              </a:ext>
            </a:extLst>
          </p:cNvPr>
          <p:cNvSpPr txBox="1"/>
          <p:nvPr/>
        </p:nvSpPr>
        <p:spPr>
          <a:xfrm>
            <a:off x="1544088" y="1336119"/>
            <a:ext cx="9103823" cy="4185761"/>
          </a:xfrm>
          <a:prstGeom prst="rect">
            <a:avLst/>
          </a:prstGeom>
          <a:noFill/>
        </p:spPr>
        <p:txBody>
          <a:bodyPr wrap="square">
            <a:spAutoFit/>
          </a:bodyPr>
          <a:lstStyle/>
          <a:p>
            <a:pPr marL="457200" indent="-457200">
              <a:lnSpc>
                <a:spcPct val="150000"/>
              </a:lnSpc>
              <a:buFont typeface="Wingdings" panose="05000000000000000000" pitchFamily="2" charset="2"/>
              <a:buChar char="q"/>
            </a:pPr>
            <a:r>
              <a:rPr lang="en-US" sz="2400" b="1" dirty="0">
                <a:effectLst>
                  <a:outerShdw blurRad="38100" dist="38100" dir="2700000" algn="tl">
                    <a:srgbClr val="000000">
                      <a:alpha val="43137"/>
                    </a:srgbClr>
                  </a:outerShdw>
                </a:effectLst>
              </a:rPr>
              <a:t>Today’s businesses rely heavily on technology to improve the communication process, </a:t>
            </a:r>
          </a:p>
          <a:p>
            <a:pPr marL="457200" indent="-457200">
              <a:lnSpc>
                <a:spcPct val="150000"/>
              </a:lnSpc>
              <a:buFont typeface="Wingdings" panose="05000000000000000000" pitchFamily="2" charset="2"/>
              <a:buChar char="q"/>
            </a:pPr>
            <a:r>
              <a:rPr lang="en-US" sz="2400" b="1" dirty="0">
                <a:effectLst>
                  <a:outerShdw blurRad="38100" dist="38100" dir="2700000" algn="tl">
                    <a:srgbClr val="000000">
                      <a:alpha val="43137"/>
                    </a:srgbClr>
                  </a:outerShdw>
                </a:effectLst>
              </a:rPr>
              <a:t>To communicate effectively you’ll need to keep technology in perspective, </a:t>
            </a:r>
          </a:p>
          <a:p>
            <a:pPr marL="457200" indent="-457200">
              <a:lnSpc>
                <a:spcPct val="150000"/>
              </a:lnSpc>
              <a:buFont typeface="Wingdings" panose="05000000000000000000" pitchFamily="2" charset="2"/>
              <a:buChar char="q"/>
            </a:pPr>
            <a:r>
              <a:rPr lang="en-US" sz="2400" b="1" dirty="0">
                <a:effectLst>
                  <a:outerShdw blurRad="38100" dist="38100" dir="2700000" algn="tl">
                    <a:srgbClr val="000000">
                      <a:alpha val="43137"/>
                    </a:srgbClr>
                  </a:outerShdw>
                </a:effectLst>
              </a:rPr>
              <a:t>know how to use a variety of these technologies on the job. </a:t>
            </a:r>
          </a:p>
          <a:p>
            <a:pPr marL="457200" indent="-457200">
              <a:lnSpc>
                <a:spcPct val="150000"/>
              </a:lnSpc>
              <a:buFont typeface="Wingdings" panose="05000000000000000000" pitchFamily="2" charset="2"/>
              <a:buChar char="q"/>
            </a:pPr>
            <a:r>
              <a:rPr lang="en-US" sz="2400" b="1" dirty="0">
                <a:effectLst>
                  <a:outerShdw blurRad="38100" dist="38100" dir="2700000" algn="tl">
                    <a:srgbClr val="000000">
                      <a:alpha val="43137"/>
                    </a:srgbClr>
                  </a:outerShdw>
                </a:effectLst>
              </a:rPr>
              <a:t>Use  technological tools productively and disengage from the computer frequently to communicate in person.</a:t>
            </a:r>
          </a:p>
          <a:p>
            <a:endParaRPr lang="en-US" sz="1600" dirty="0"/>
          </a:p>
        </p:txBody>
      </p:sp>
    </p:spTree>
    <p:custDataLst>
      <p:tags r:id="rId1"/>
    </p:custDataLst>
    <p:extLst>
      <p:ext uri="{BB962C8B-B14F-4D97-AF65-F5344CB8AC3E}">
        <p14:creationId xmlns:p14="http://schemas.microsoft.com/office/powerpoint/2010/main" val="2242001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625972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8.3|-18.3|0|0|0|20|4.6|13.7|11.9"/>
</p:tagLst>
</file>

<file path=ppt/tags/tag2.xml><?xml version="1.0" encoding="utf-8"?>
<p:tagLst xmlns:a="http://schemas.openxmlformats.org/drawingml/2006/main" xmlns:r="http://schemas.openxmlformats.org/officeDocument/2006/relationships" xmlns:p="http://schemas.openxmlformats.org/presentationml/2006/main">
  <p:tag name="TIMING" val="|2.9|1"/>
</p:tagLst>
</file>

<file path=ppt/tags/tag3.xml><?xml version="1.0" encoding="utf-8"?>
<p:tagLst xmlns:a="http://schemas.openxmlformats.org/drawingml/2006/main" xmlns:r="http://schemas.openxmlformats.org/officeDocument/2006/relationships" xmlns:p="http://schemas.openxmlformats.org/presentationml/2006/main">
  <p:tag name="TIMING" val="|28.5|9.8|27.4"/>
</p:tagLst>
</file>

<file path=ppt/tags/tag4.xml><?xml version="1.0" encoding="utf-8"?>
<p:tagLst xmlns:a="http://schemas.openxmlformats.org/drawingml/2006/main" xmlns:r="http://schemas.openxmlformats.org/officeDocument/2006/relationships" xmlns:p="http://schemas.openxmlformats.org/presentationml/2006/main">
  <p:tag name="TIMING" val="|29.2|7|6.4|41.9|32.6"/>
</p:tagLst>
</file>

<file path=ppt/tags/tag5.xml><?xml version="1.0" encoding="utf-8"?>
<p:tagLst xmlns:a="http://schemas.openxmlformats.org/drawingml/2006/main" xmlns:r="http://schemas.openxmlformats.org/officeDocument/2006/relationships" xmlns:p="http://schemas.openxmlformats.org/presentationml/2006/main">
  <p:tag name="TIMING" val="|12.7|1.4"/>
</p:tagLst>
</file>

<file path=ppt/tags/tag6.xml><?xml version="1.0" encoding="utf-8"?>
<p:tagLst xmlns:a="http://schemas.openxmlformats.org/drawingml/2006/main" xmlns:r="http://schemas.openxmlformats.org/officeDocument/2006/relationships" xmlns:p="http://schemas.openxmlformats.org/presentationml/2006/main">
  <p:tag name="TIMING" val="|10.8|1.5|34.1"/>
</p:tagLst>
</file>

<file path=ppt/tags/tag7.xml><?xml version="1.0" encoding="utf-8"?>
<p:tagLst xmlns:a="http://schemas.openxmlformats.org/drawingml/2006/main" xmlns:r="http://schemas.openxmlformats.org/officeDocument/2006/relationships" xmlns:p="http://schemas.openxmlformats.org/presentationml/2006/main">
  <p:tag name="TIMING" val="|0.8"/>
</p:tagLst>
</file>

<file path=ppt/tags/tag8.xml><?xml version="1.0" encoding="utf-8"?>
<p:tagLst xmlns:a="http://schemas.openxmlformats.org/drawingml/2006/main" xmlns:r="http://schemas.openxmlformats.org/officeDocument/2006/relationships" xmlns:p="http://schemas.openxmlformats.org/presentationml/2006/main">
  <p:tag name="TIMING" val="|2.3|125.9|17.2"/>
</p:tagLst>
</file>

<file path=ppt/tags/tag9.xml><?xml version="1.0" encoding="utf-8"?>
<p:tagLst xmlns:a="http://schemas.openxmlformats.org/drawingml/2006/main" xmlns:r="http://schemas.openxmlformats.org/officeDocument/2006/relationships" xmlns:p="http://schemas.openxmlformats.org/presentationml/2006/main">
  <p:tag name="TIMING" val="|1.1|9.4|51.7"/>
</p:tagLst>
</file>

<file path=ppt/tags/tag10.xml><?xml version="1.0" encoding="utf-8"?>
<p:tagLst xmlns:a="http://schemas.openxmlformats.org/drawingml/2006/main" xmlns:r="http://schemas.openxmlformats.org/officeDocument/2006/relationships" xmlns:p="http://schemas.openxmlformats.org/presentationml/2006/main">
  <p:tag name="TIMING" val="|9.2|9.6|64.5|8.7"/>
</p:tagLst>
</file>

<file path=ppt/tags/tag11.xml><?xml version="1.0" encoding="utf-8"?>
<p:tagLst xmlns:a="http://schemas.openxmlformats.org/drawingml/2006/main" xmlns:r="http://schemas.openxmlformats.org/officeDocument/2006/relationships" xmlns:p="http://schemas.openxmlformats.org/presentationml/2006/main">
  <p:tag name="TIMING" val="|1.1|5.8|16.8|66.9|38.4"/>
</p:tagLst>
</file>

<file path=ppt/tags/tag12.xml><?xml version="1.0" encoding="utf-8"?>
<p:tagLst xmlns:a="http://schemas.openxmlformats.org/drawingml/2006/main" xmlns:r="http://schemas.openxmlformats.org/officeDocument/2006/relationships" xmlns:p="http://schemas.openxmlformats.org/presentationml/2006/main">
  <p:tag name="TIMING" val="|75"/>
</p:tagLst>
</file>

<file path=ppt/tags/tag13.xml><?xml version="1.0" encoding="utf-8"?>
<p:tagLst xmlns:a="http://schemas.openxmlformats.org/drawingml/2006/main" xmlns:r="http://schemas.openxmlformats.org/officeDocument/2006/relationships" xmlns:p="http://schemas.openxmlformats.org/presentationml/2006/main">
  <p:tag name="TIMING" val="|3.1"/>
</p:tagLst>
</file>

<file path=ppt/tags/tag14.xml><?xml version="1.0" encoding="utf-8"?>
<p:tagLst xmlns:a="http://schemas.openxmlformats.org/drawingml/2006/main" xmlns:r="http://schemas.openxmlformats.org/officeDocument/2006/relationships" xmlns:p="http://schemas.openxmlformats.org/presentationml/2006/main">
  <p:tag name="TIMING" val="|0.8"/>
</p:tagLst>
</file>

<file path=ppt/tags/tag15.xml><?xml version="1.0" encoding="utf-8"?>
<p:tagLst xmlns:a="http://schemas.openxmlformats.org/drawingml/2006/main" xmlns:r="http://schemas.openxmlformats.org/officeDocument/2006/relationships" xmlns:p="http://schemas.openxmlformats.org/presentationml/2006/main">
  <p:tag name="TIMING" val="|0.5"/>
</p:tagLst>
</file>

<file path=ppt/tags/tag16.xml><?xml version="1.0" encoding="utf-8"?>
<p:tagLst xmlns:a="http://schemas.openxmlformats.org/drawingml/2006/main" xmlns:r="http://schemas.openxmlformats.org/officeDocument/2006/relationships" xmlns:p="http://schemas.openxmlformats.org/presentationml/2006/main">
  <p:tag name="TIMING" val="|0.7"/>
</p:tagLst>
</file>

<file path=ppt/tags/tag17.xml><?xml version="1.0" encoding="utf-8"?>
<p:tagLst xmlns:a="http://schemas.openxmlformats.org/drawingml/2006/main" xmlns:r="http://schemas.openxmlformats.org/officeDocument/2006/relationships" xmlns:p="http://schemas.openxmlformats.org/presentationml/2006/main">
  <p:tag name="TIMING" val="|41.6"/>
</p:tagLst>
</file>

<file path=ppt/tags/tag18.xml><?xml version="1.0" encoding="utf-8"?>
<p:tagLst xmlns:a="http://schemas.openxmlformats.org/drawingml/2006/main" xmlns:r="http://schemas.openxmlformats.org/officeDocument/2006/relationships" xmlns:p="http://schemas.openxmlformats.org/presentationml/2006/main">
  <p:tag name="TIMING" val="|1.3"/>
</p:tagLst>
</file>

<file path=ppt/tags/tag19.xml><?xml version="1.0" encoding="utf-8"?>
<p:tagLst xmlns:a="http://schemas.openxmlformats.org/drawingml/2006/main" xmlns:r="http://schemas.openxmlformats.org/officeDocument/2006/relationships" xmlns:p="http://schemas.openxmlformats.org/presentationml/2006/main">
  <p:tag name="TIMING" val="|1.4"/>
</p:tagLst>
</file>

<file path=ppt/tags/tag20.xml><?xml version="1.0" encoding="utf-8"?>
<p:tagLst xmlns:a="http://schemas.openxmlformats.org/drawingml/2006/main" xmlns:r="http://schemas.openxmlformats.org/officeDocument/2006/relationships" xmlns:p="http://schemas.openxmlformats.org/presentationml/2006/main">
  <p:tag name="TIMING" val="|68.7"/>
</p:tagLst>
</file>

<file path=ppt/tags/tag21.xml><?xml version="1.0" encoding="utf-8"?>
<p:tagLst xmlns:a="http://schemas.openxmlformats.org/drawingml/2006/main" xmlns:r="http://schemas.openxmlformats.org/officeDocument/2006/relationships" xmlns:p="http://schemas.openxmlformats.org/presentationml/2006/main">
  <p:tag name="TIMING" val="|15.4"/>
</p:tagLst>
</file>

<file path=ppt/tags/tag22.xml><?xml version="1.0" encoding="utf-8"?>
<p:tagLst xmlns:a="http://schemas.openxmlformats.org/drawingml/2006/main" xmlns:r="http://schemas.openxmlformats.org/officeDocument/2006/relationships" xmlns:p="http://schemas.openxmlformats.org/presentationml/2006/main">
  <p:tag name="TIMING" val="|0.7|1.4|0.8|97|2.3|76.5|14|27.7|4.2|3.6"/>
</p:tagLst>
</file>

<file path=ppt/tags/tag23.xml><?xml version="1.0" encoding="utf-8"?>
<p:tagLst xmlns:a="http://schemas.openxmlformats.org/drawingml/2006/main" xmlns:r="http://schemas.openxmlformats.org/officeDocument/2006/relationships" xmlns:p="http://schemas.openxmlformats.org/presentationml/2006/main">
  <p:tag name="TIMING" val="|78|1|9.5|28.2|86.2|13.1|166.5|30.6|82.3|43"/>
</p:tagLst>
</file>

<file path=ppt/tags/tag24.xml><?xml version="1.0" encoding="utf-8"?>
<p:tagLst xmlns:a="http://schemas.openxmlformats.org/drawingml/2006/main" xmlns:r="http://schemas.openxmlformats.org/officeDocument/2006/relationships" xmlns:p="http://schemas.openxmlformats.org/presentationml/2006/main">
  <p:tag name="TIMING" val="|2.2|15.8|15.6|29.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5553</TotalTime>
  <Words>1550</Words>
  <Application>Microsoft Office PowerPoint</Application>
  <PresentationFormat>Widescreen</PresentationFormat>
  <Paragraphs>242</Paragraphs>
  <Slides>43</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Sakkal Majalla</vt:lpstr>
      <vt:lpstr>Tahoma</vt:lpstr>
      <vt:lpstr>Times New Roman</vt:lpstr>
      <vt:lpstr>Wingdings</vt:lpstr>
      <vt:lpstr>Office Theme</vt:lpstr>
      <vt:lpstr>PRESENTATION AND WRITING SKILLS         lecture No. 2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126</cp:revision>
  <dcterms:created xsi:type="dcterms:W3CDTF">2021-08-03T13:03:26Z</dcterms:created>
  <dcterms:modified xsi:type="dcterms:W3CDTF">2024-01-18T20:47:09Z</dcterms:modified>
</cp:coreProperties>
</file>