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9" r:id="rId3"/>
    <p:sldId id="260" r:id="rId4"/>
    <p:sldId id="269" r:id="rId5"/>
    <p:sldId id="272" r:id="rId6"/>
    <p:sldId id="270" r:id="rId7"/>
    <p:sldId id="273" r:id="rId8"/>
    <p:sldId id="274" r:id="rId9"/>
    <p:sldId id="275" r:id="rId10"/>
    <p:sldId id="276" r:id="rId11"/>
    <p:sldId id="261" r:id="rId12"/>
    <p:sldId id="277" r:id="rId13"/>
    <p:sldId id="262" r:id="rId14"/>
    <p:sldId id="266" r:id="rId15"/>
    <p:sldId id="278" r:id="rId16"/>
    <p:sldId id="279" r:id="rId17"/>
    <p:sldId id="280" r:id="rId18"/>
    <p:sldId id="281" r:id="rId19"/>
    <p:sldId id="282" r:id="rId20"/>
    <p:sldId id="283" r:id="rId21"/>
    <p:sldId id="263" r:id="rId22"/>
    <p:sldId id="284" r:id="rId23"/>
    <p:sldId id="285" r:id="rId24"/>
    <p:sldId id="264" r:id="rId25"/>
    <p:sldId id="286" r:id="rId26"/>
    <p:sldId id="267" r:id="rId27"/>
    <p:sldId id="287" r:id="rId28"/>
    <p:sldId id="288" r:id="rId29"/>
    <p:sldId id="289" r:id="rId30"/>
    <p:sldId id="290" r:id="rId31"/>
    <p:sldId id="29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E53EA6-A20A-0E47-A1E5-5F06D1D1AF1A}" type="doc">
      <dgm:prSet loTypeId="urn:microsoft.com/office/officeart/2005/8/layout/hList3" loCatId="list" qsTypeId="urn:microsoft.com/office/officeart/2005/8/quickstyle/simple4" qsCatId="simple" csTypeId="urn:microsoft.com/office/officeart/2005/8/colors/accent1_1" csCatId="accent1" phldr="1"/>
      <dgm:spPr/>
      <dgm:t>
        <a:bodyPr/>
        <a:lstStyle/>
        <a:p>
          <a:endParaRPr lang="en-US"/>
        </a:p>
      </dgm:t>
    </dgm:pt>
    <dgm:pt modelId="{8FD6A02C-E885-034A-8DE9-90EA8B10A5F5}">
      <dgm:prSet/>
      <dgm:spPr/>
      <dgm:t>
        <a:bodyPr/>
        <a:lstStyle/>
        <a:p>
          <a:pPr rtl="0"/>
          <a:r>
            <a:rPr lang="en-US" b="1" dirty="0"/>
            <a:t>classified along three independent dimensions</a:t>
          </a:r>
          <a:endParaRPr lang="en-US" dirty="0"/>
        </a:p>
      </dgm:t>
    </dgm:pt>
    <dgm:pt modelId="{93C7D369-ACD4-8045-A37E-58B333EE2127}" type="parTrans" cxnId="{1419B85C-ABF3-FB4B-B420-FB630EE12119}">
      <dgm:prSet/>
      <dgm:spPr/>
      <dgm:t>
        <a:bodyPr/>
        <a:lstStyle/>
        <a:p>
          <a:endParaRPr lang="en-US"/>
        </a:p>
      </dgm:t>
    </dgm:pt>
    <dgm:pt modelId="{768E60A6-3D06-3D4E-AB1E-74CFCEFB6886}" type="sibTrans" cxnId="{1419B85C-ABF3-FB4B-B420-FB630EE12119}">
      <dgm:prSet/>
      <dgm:spPr/>
      <dgm:t>
        <a:bodyPr/>
        <a:lstStyle/>
        <a:p>
          <a:endParaRPr lang="en-US"/>
        </a:p>
      </dgm:t>
    </dgm:pt>
    <dgm:pt modelId="{BB47F2A3-2F13-7E4F-B0A9-00A814F5FC5A}">
      <dgm:prSet/>
      <dgm:spPr/>
      <dgm:t>
        <a:bodyPr/>
        <a:lstStyle/>
        <a:p>
          <a:pPr rtl="0"/>
          <a:r>
            <a:rPr lang="en-US" b="1" dirty="0"/>
            <a:t>The type of operations used for transforming plaintext to </a:t>
          </a:r>
          <a:r>
            <a:rPr lang="en-US" b="1" dirty="0" err="1"/>
            <a:t>ciphertext</a:t>
          </a:r>
          <a:endParaRPr lang="en-US" dirty="0"/>
        </a:p>
      </dgm:t>
    </dgm:pt>
    <dgm:pt modelId="{695E875C-3879-A84B-A811-1566F85DCEBB}" type="parTrans" cxnId="{5494D48B-3454-574D-812F-AD1AB55C5BDB}">
      <dgm:prSet/>
      <dgm:spPr/>
      <dgm:t>
        <a:bodyPr/>
        <a:lstStyle/>
        <a:p>
          <a:endParaRPr lang="en-US"/>
        </a:p>
      </dgm:t>
    </dgm:pt>
    <dgm:pt modelId="{203A372C-ABF9-E54A-986A-EA0B1004C23D}" type="sibTrans" cxnId="{5494D48B-3454-574D-812F-AD1AB55C5BDB}">
      <dgm:prSet/>
      <dgm:spPr/>
      <dgm:t>
        <a:bodyPr/>
        <a:lstStyle/>
        <a:p>
          <a:endParaRPr lang="en-US"/>
        </a:p>
      </dgm:t>
    </dgm:pt>
    <dgm:pt modelId="{1D308BA4-AC63-054D-BC29-18FFC98FA28A}">
      <dgm:prSet/>
      <dgm:spPr/>
      <dgm:t>
        <a:bodyPr/>
        <a:lstStyle/>
        <a:p>
          <a:pPr rtl="0"/>
          <a:r>
            <a:rPr lang="en-US" b="1" u="sng" dirty="0"/>
            <a:t>Substitution</a:t>
          </a:r>
          <a:r>
            <a:rPr lang="en-US" b="0" dirty="0"/>
            <a:t> – each element in the plaintext is mapped into another element</a:t>
          </a:r>
        </a:p>
      </dgm:t>
    </dgm:pt>
    <dgm:pt modelId="{3F227AC8-5F4E-D14B-B19E-5D479B454688}" type="parTrans" cxnId="{1D5BBC8B-4BE7-0E40-A91A-A892576F5896}">
      <dgm:prSet/>
      <dgm:spPr/>
      <dgm:t>
        <a:bodyPr/>
        <a:lstStyle/>
        <a:p>
          <a:endParaRPr lang="en-US"/>
        </a:p>
      </dgm:t>
    </dgm:pt>
    <dgm:pt modelId="{D88CD783-51D3-FD47-BA8C-1A8FDEF4761B}" type="sibTrans" cxnId="{1D5BBC8B-4BE7-0E40-A91A-A892576F5896}">
      <dgm:prSet/>
      <dgm:spPr/>
      <dgm:t>
        <a:bodyPr/>
        <a:lstStyle/>
        <a:p>
          <a:endParaRPr lang="en-US"/>
        </a:p>
      </dgm:t>
    </dgm:pt>
    <dgm:pt modelId="{3B7C0A31-7E74-4B40-93B4-C07BB208D12E}">
      <dgm:prSet/>
      <dgm:spPr/>
      <dgm:t>
        <a:bodyPr/>
        <a:lstStyle/>
        <a:p>
          <a:pPr rtl="0"/>
          <a:r>
            <a:rPr lang="en-US" b="1" u="sng" dirty="0"/>
            <a:t>Transposition</a:t>
          </a:r>
          <a:r>
            <a:rPr lang="en-US" b="0" dirty="0"/>
            <a:t> – elements in plaintext are rearranged</a:t>
          </a:r>
        </a:p>
      </dgm:t>
    </dgm:pt>
    <dgm:pt modelId="{86783E3E-2928-4C43-9D88-72C036A641C5}" type="parTrans" cxnId="{AEECECBA-92D2-4047-A190-6B5DC82E9397}">
      <dgm:prSet/>
      <dgm:spPr/>
      <dgm:t>
        <a:bodyPr/>
        <a:lstStyle/>
        <a:p>
          <a:endParaRPr lang="en-US"/>
        </a:p>
      </dgm:t>
    </dgm:pt>
    <dgm:pt modelId="{2640EB1A-AE39-0742-B16E-CFC453129F44}" type="sibTrans" cxnId="{AEECECBA-92D2-4047-A190-6B5DC82E9397}">
      <dgm:prSet/>
      <dgm:spPr/>
      <dgm:t>
        <a:bodyPr/>
        <a:lstStyle/>
        <a:p>
          <a:endParaRPr lang="en-US"/>
        </a:p>
      </dgm:t>
    </dgm:pt>
    <dgm:pt modelId="{A37B198E-5A1F-5245-B482-681117BFFD37}">
      <dgm:prSet/>
      <dgm:spPr/>
      <dgm:t>
        <a:bodyPr/>
        <a:lstStyle/>
        <a:p>
          <a:pPr rtl="0"/>
          <a:r>
            <a:rPr lang="en-US" b="1" dirty="0"/>
            <a:t>The number of keys used</a:t>
          </a:r>
        </a:p>
      </dgm:t>
    </dgm:pt>
    <dgm:pt modelId="{FA450293-4580-9141-946D-4C89A1C83ECF}" type="parTrans" cxnId="{639CADF4-6FBD-844B-8A63-E71E162F7017}">
      <dgm:prSet/>
      <dgm:spPr/>
      <dgm:t>
        <a:bodyPr/>
        <a:lstStyle/>
        <a:p>
          <a:endParaRPr lang="en-US"/>
        </a:p>
      </dgm:t>
    </dgm:pt>
    <dgm:pt modelId="{0EF305A9-22A5-CC4B-BE9F-AB3752B87A2A}" type="sibTrans" cxnId="{639CADF4-6FBD-844B-8A63-E71E162F7017}">
      <dgm:prSet/>
      <dgm:spPr/>
      <dgm:t>
        <a:bodyPr/>
        <a:lstStyle/>
        <a:p>
          <a:endParaRPr lang="en-US"/>
        </a:p>
      </dgm:t>
    </dgm:pt>
    <dgm:pt modelId="{A0651E72-6974-D04E-ADA7-2F6B429C4B9A}">
      <dgm:prSet/>
      <dgm:spPr/>
      <dgm:t>
        <a:bodyPr/>
        <a:lstStyle/>
        <a:p>
          <a:pPr rtl="0"/>
          <a:r>
            <a:rPr lang="en-US" b="0" dirty="0"/>
            <a:t>Sender and receiver use same key – </a:t>
          </a:r>
          <a:r>
            <a:rPr lang="en-US" b="1" dirty="0"/>
            <a:t>symmetric</a:t>
          </a:r>
        </a:p>
      </dgm:t>
    </dgm:pt>
    <dgm:pt modelId="{412DD418-7F28-0B40-86C6-7BCBDFD23617}" type="parTrans" cxnId="{8C7880EA-C4C6-5448-B0E3-2CA992C483E8}">
      <dgm:prSet/>
      <dgm:spPr/>
      <dgm:t>
        <a:bodyPr/>
        <a:lstStyle/>
        <a:p>
          <a:endParaRPr lang="en-US"/>
        </a:p>
      </dgm:t>
    </dgm:pt>
    <dgm:pt modelId="{33997E11-3097-6B4B-9DEC-23E2895AF022}" type="sibTrans" cxnId="{8C7880EA-C4C6-5448-B0E3-2CA992C483E8}">
      <dgm:prSet/>
      <dgm:spPr/>
      <dgm:t>
        <a:bodyPr/>
        <a:lstStyle/>
        <a:p>
          <a:endParaRPr lang="en-US"/>
        </a:p>
      </dgm:t>
    </dgm:pt>
    <dgm:pt modelId="{B5332ECC-72CC-7747-9C95-515E4B868EE7}">
      <dgm:prSet/>
      <dgm:spPr/>
      <dgm:t>
        <a:bodyPr/>
        <a:lstStyle/>
        <a:p>
          <a:pPr rtl="0"/>
          <a:r>
            <a:rPr lang="en-US" b="0" dirty="0"/>
            <a:t>Sender and receiver each use a different key - </a:t>
          </a:r>
          <a:r>
            <a:rPr lang="en-US" b="1" dirty="0"/>
            <a:t>asymmetric</a:t>
          </a:r>
        </a:p>
      </dgm:t>
    </dgm:pt>
    <dgm:pt modelId="{E0D5F0B7-5253-4D48-865F-5A725294E459}" type="parTrans" cxnId="{6620C4B8-54A2-E948-81EB-0747AB662775}">
      <dgm:prSet/>
      <dgm:spPr/>
      <dgm:t>
        <a:bodyPr/>
        <a:lstStyle/>
        <a:p>
          <a:endParaRPr lang="en-US"/>
        </a:p>
      </dgm:t>
    </dgm:pt>
    <dgm:pt modelId="{8019FC53-09A0-FA4A-BED2-655EB8D57D42}" type="sibTrans" cxnId="{6620C4B8-54A2-E948-81EB-0747AB662775}">
      <dgm:prSet/>
      <dgm:spPr/>
      <dgm:t>
        <a:bodyPr/>
        <a:lstStyle/>
        <a:p>
          <a:endParaRPr lang="en-US"/>
        </a:p>
      </dgm:t>
    </dgm:pt>
    <dgm:pt modelId="{FB24B687-0ED8-7C41-89B0-522AA2FF5AFA}">
      <dgm:prSet/>
      <dgm:spPr/>
      <dgm:t>
        <a:bodyPr/>
        <a:lstStyle/>
        <a:p>
          <a:pPr rtl="0"/>
          <a:r>
            <a:rPr lang="en-US" b="1" dirty="0"/>
            <a:t>The way in which the plaintext is processed</a:t>
          </a:r>
        </a:p>
      </dgm:t>
    </dgm:pt>
    <dgm:pt modelId="{7EB019DD-337C-C24B-BFD2-F79C48964929}" type="parTrans" cxnId="{FEFE4C00-8CEC-C448-B75A-3A116197A2FC}">
      <dgm:prSet/>
      <dgm:spPr/>
      <dgm:t>
        <a:bodyPr/>
        <a:lstStyle/>
        <a:p>
          <a:endParaRPr lang="en-US"/>
        </a:p>
      </dgm:t>
    </dgm:pt>
    <dgm:pt modelId="{DB4A1C68-55FE-B94F-B6FC-0DB142C1D9DC}" type="sibTrans" cxnId="{FEFE4C00-8CEC-C448-B75A-3A116197A2FC}">
      <dgm:prSet/>
      <dgm:spPr/>
      <dgm:t>
        <a:bodyPr/>
        <a:lstStyle/>
        <a:p>
          <a:endParaRPr lang="en-US"/>
        </a:p>
      </dgm:t>
    </dgm:pt>
    <dgm:pt modelId="{21041E89-AA28-0C4E-A29A-018E3D88C36C}">
      <dgm:prSet/>
      <dgm:spPr/>
      <dgm:t>
        <a:bodyPr/>
        <a:lstStyle/>
        <a:p>
          <a:pPr rtl="0"/>
          <a:r>
            <a:rPr lang="en-US" b="1" dirty="0"/>
            <a:t>Block cipher </a:t>
          </a:r>
          <a:r>
            <a:rPr lang="en-US" b="0" dirty="0"/>
            <a:t>– processes input one block of elements at a time</a:t>
          </a:r>
        </a:p>
      </dgm:t>
    </dgm:pt>
    <dgm:pt modelId="{FCAC686D-5605-734A-AA99-ACAD0698CD2E}" type="parTrans" cxnId="{DB23C373-9D5E-FF49-AABA-DB2F43BCBA7F}">
      <dgm:prSet/>
      <dgm:spPr/>
      <dgm:t>
        <a:bodyPr/>
        <a:lstStyle/>
        <a:p>
          <a:endParaRPr lang="en-US"/>
        </a:p>
      </dgm:t>
    </dgm:pt>
    <dgm:pt modelId="{39F87099-3C7E-4940-8AE3-5723378B02AB}" type="sibTrans" cxnId="{DB23C373-9D5E-FF49-AABA-DB2F43BCBA7F}">
      <dgm:prSet/>
      <dgm:spPr/>
      <dgm:t>
        <a:bodyPr/>
        <a:lstStyle/>
        <a:p>
          <a:endParaRPr lang="en-US"/>
        </a:p>
      </dgm:t>
    </dgm:pt>
    <dgm:pt modelId="{53814389-33FB-D54C-9471-26347A9FAF1A}">
      <dgm:prSet/>
      <dgm:spPr/>
      <dgm:t>
        <a:bodyPr/>
        <a:lstStyle/>
        <a:p>
          <a:pPr rtl="0"/>
          <a:r>
            <a:rPr lang="en-US" b="1" dirty="0"/>
            <a:t>Stream cipher </a:t>
          </a:r>
          <a:r>
            <a:rPr lang="en-US" b="0" dirty="0"/>
            <a:t>– processes the input elements continuously</a:t>
          </a:r>
        </a:p>
      </dgm:t>
    </dgm:pt>
    <dgm:pt modelId="{6E14DAD4-B915-064C-8F46-16B741B2A082}" type="parTrans" cxnId="{E5ECB6C7-8EB3-A740-A1E9-6BC4E33C0124}">
      <dgm:prSet/>
      <dgm:spPr/>
      <dgm:t>
        <a:bodyPr/>
        <a:lstStyle/>
        <a:p>
          <a:endParaRPr lang="en-US"/>
        </a:p>
      </dgm:t>
    </dgm:pt>
    <dgm:pt modelId="{AE07440E-B21B-974E-8BD4-9A3E2810F4CD}" type="sibTrans" cxnId="{E5ECB6C7-8EB3-A740-A1E9-6BC4E33C0124}">
      <dgm:prSet/>
      <dgm:spPr/>
      <dgm:t>
        <a:bodyPr/>
        <a:lstStyle/>
        <a:p>
          <a:endParaRPr lang="en-US"/>
        </a:p>
      </dgm:t>
    </dgm:pt>
    <dgm:pt modelId="{A8C67641-728E-1349-B41D-6C951311F169}" type="pres">
      <dgm:prSet presAssocID="{2AE53EA6-A20A-0E47-A1E5-5F06D1D1AF1A}" presName="composite" presStyleCnt="0">
        <dgm:presLayoutVars>
          <dgm:chMax val="1"/>
          <dgm:dir/>
          <dgm:resizeHandles val="exact"/>
        </dgm:presLayoutVars>
      </dgm:prSet>
      <dgm:spPr/>
    </dgm:pt>
    <dgm:pt modelId="{60F00F1E-CBBD-9C41-80AD-CFA788AF0994}" type="pres">
      <dgm:prSet presAssocID="{8FD6A02C-E885-034A-8DE9-90EA8B10A5F5}" presName="roof" presStyleLbl="dkBgShp" presStyleIdx="0" presStyleCnt="2"/>
      <dgm:spPr/>
    </dgm:pt>
    <dgm:pt modelId="{52EFFA96-0F9A-2D45-9E10-E5F5EA756D78}" type="pres">
      <dgm:prSet presAssocID="{8FD6A02C-E885-034A-8DE9-90EA8B10A5F5}" presName="pillars" presStyleCnt="0"/>
      <dgm:spPr/>
    </dgm:pt>
    <dgm:pt modelId="{62D21CE3-1915-3D41-9CEE-6DE4483C40C1}" type="pres">
      <dgm:prSet presAssocID="{8FD6A02C-E885-034A-8DE9-90EA8B10A5F5}" presName="pillar1" presStyleLbl="node1" presStyleIdx="0" presStyleCnt="3">
        <dgm:presLayoutVars>
          <dgm:bulletEnabled val="1"/>
        </dgm:presLayoutVars>
      </dgm:prSet>
      <dgm:spPr/>
    </dgm:pt>
    <dgm:pt modelId="{0F34B28B-4E70-4C45-BB70-382053C2E630}" type="pres">
      <dgm:prSet presAssocID="{A37B198E-5A1F-5245-B482-681117BFFD37}" presName="pillarX" presStyleLbl="node1" presStyleIdx="1" presStyleCnt="3">
        <dgm:presLayoutVars>
          <dgm:bulletEnabled val="1"/>
        </dgm:presLayoutVars>
      </dgm:prSet>
      <dgm:spPr/>
    </dgm:pt>
    <dgm:pt modelId="{EFE274BC-D028-6B44-A2EB-EDA098394917}" type="pres">
      <dgm:prSet presAssocID="{FB24B687-0ED8-7C41-89B0-522AA2FF5AFA}" presName="pillarX" presStyleLbl="node1" presStyleIdx="2" presStyleCnt="3">
        <dgm:presLayoutVars>
          <dgm:bulletEnabled val="1"/>
        </dgm:presLayoutVars>
      </dgm:prSet>
      <dgm:spPr/>
    </dgm:pt>
    <dgm:pt modelId="{5E9D790A-8B60-0F41-B7CB-B6B5B5E33B16}" type="pres">
      <dgm:prSet presAssocID="{8FD6A02C-E885-034A-8DE9-90EA8B10A5F5}" presName="base" presStyleLbl="dkBgShp" presStyleIdx="1" presStyleCnt="2"/>
      <dgm:spPr/>
    </dgm:pt>
  </dgm:ptLst>
  <dgm:cxnLst>
    <dgm:cxn modelId="{FEFE4C00-8CEC-C448-B75A-3A116197A2FC}" srcId="{8FD6A02C-E885-034A-8DE9-90EA8B10A5F5}" destId="{FB24B687-0ED8-7C41-89B0-522AA2FF5AFA}" srcOrd="2" destOrd="0" parTransId="{7EB019DD-337C-C24B-BFD2-F79C48964929}" sibTransId="{DB4A1C68-55FE-B94F-B6FC-0DB142C1D9DC}"/>
    <dgm:cxn modelId="{FE69330E-2CE7-4D4F-B243-306C82BC24F7}" type="presOf" srcId="{FB24B687-0ED8-7C41-89B0-522AA2FF5AFA}" destId="{EFE274BC-D028-6B44-A2EB-EDA098394917}" srcOrd="0" destOrd="0" presId="urn:microsoft.com/office/officeart/2005/8/layout/hList3"/>
    <dgm:cxn modelId="{890AB028-18E6-45C8-AB80-4379D5749CB3}" type="presOf" srcId="{A0651E72-6974-D04E-ADA7-2F6B429C4B9A}" destId="{0F34B28B-4E70-4C45-BB70-382053C2E630}" srcOrd="0" destOrd="1" presId="urn:microsoft.com/office/officeart/2005/8/layout/hList3"/>
    <dgm:cxn modelId="{B03D5729-DDB3-47B6-A5E3-5AFF4E59B69B}" type="presOf" srcId="{1D308BA4-AC63-054D-BC29-18FFC98FA28A}" destId="{62D21CE3-1915-3D41-9CEE-6DE4483C40C1}" srcOrd="0" destOrd="1" presId="urn:microsoft.com/office/officeart/2005/8/layout/hList3"/>
    <dgm:cxn modelId="{1419B85C-ABF3-FB4B-B420-FB630EE12119}" srcId="{2AE53EA6-A20A-0E47-A1E5-5F06D1D1AF1A}" destId="{8FD6A02C-E885-034A-8DE9-90EA8B10A5F5}" srcOrd="0" destOrd="0" parTransId="{93C7D369-ACD4-8045-A37E-58B333EE2127}" sibTransId="{768E60A6-3D06-3D4E-AB1E-74CFCEFB6886}"/>
    <dgm:cxn modelId="{DB23C373-9D5E-FF49-AABA-DB2F43BCBA7F}" srcId="{FB24B687-0ED8-7C41-89B0-522AA2FF5AFA}" destId="{21041E89-AA28-0C4E-A29A-018E3D88C36C}" srcOrd="0" destOrd="0" parTransId="{FCAC686D-5605-734A-AA99-ACAD0698CD2E}" sibTransId="{39F87099-3C7E-4940-8AE3-5723378B02AB}"/>
    <dgm:cxn modelId="{8B0D3454-FBED-40B3-949C-1ACA4F76F4F1}" type="presOf" srcId="{53814389-33FB-D54C-9471-26347A9FAF1A}" destId="{EFE274BC-D028-6B44-A2EB-EDA098394917}" srcOrd="0" destOrd="2" presId="urn:microsoft.com/office/officeart/2005/8/layout/hList3"/>
    <dgm:cxn modelId="{6F89965A-B188-41E1-B221-0859F35AB32D}" type="presOf" srcId="{B5332ECC-72CC-7747-9C95-515E4B868EE7}" destId="{0F34B28B-4E70-4C45-BB70-382053C2E630}" srcOrd="0" destOrd="2" presId="urn:microsoft.com/office/officeart/2005/8/layout/hList3"/>
    <dgm:cxn modelId="{16078A82-40BC-4527-9C83-1AA0F386769E}" type="presOf" srcId="{A37B198E-5A1F-5245-B482-681117BFFD37}" destId="{0F34B28B-4E70-4C45-BB70-382053C2E630}" srcOrd="0" destOrd="0" presId="urn:microsoft.com/office/officeart/2005/8/layout/hList3"/>
    <dgm:cxn modelId="{1D5BBC8B-4BE7-0E40-A91A-A892576F5896}" srcId="{BB47F2A3-2F13-7E4F-B0A9-00A814F5FC5A}" destId="{1D308BA4-AC63-054D-BC29-18FFC98FA28A}" srcOrd="0" destOrd="0" parTransId="{3F227AC8-5F4E-D14B-B19E-5D479B454688}" sibTransId="{D88CD783-51D3-FD47-BA8C-1A8FDEF4761B}"/>
    <dgm:cxn modelId="{5494D48B-3454-574D-812F-AD1AB55C5BDB}" srcId="{8FD6A02C-E885-034A-8DE9-90EA8B10A5F5}" destId="{BB47F2A3-2F13-7E4F-B0A9-00A814F5FC5A}" srcOrd="0" destOrd="0" parTransId="{695E875C-3879-A84B-A811-1566F85DCEBB}" sibTransId="{203A372C-ABF9-E54A-986A-EA0B1004C23D}"/>
    <dgm:cxn modelId="{76745AA7-A33C-4C78-82A1-666C26CACD28}" type="presOf" srcId="{21041E89-AA28-0C4E-A29A-018E3D88C36C}" destId="{EFE274BC-D028-6B44-A2EB-EDA098394917}" srcOrd="0" destOrd="1" presId="urn:microsoft.com/office/officeart/2005/8/layout/hList3"/>
    <dgm:cxn modelId="{6620C4B8-54A2-E948-81EB-0747AB662775}" srcId="{A37B198E-5A1F-5245-B482-681117BFFD37}" destId="{B5332ECC-72CC-7747-9C95-515E4B868EE7}" srcOrd="1" destOrd="0" parTransId="{E0D5F0B7-5253-4D48-865F-5A725294E459}" sibTransId="{8019FC53-09A0-FA4A-BED2-655EB8D57D42}"/>
    <dgm:cxn modelId="{AEECECBA-92D2-4047-A190-6B5DC82E9397}" srcId="{BB47F2A3-2F13-7E4F-B0A9-00A814F5FC5A}" destId="{3B7C0A31-7E74-4B40-93B4-C07BB208D12E}" srcOrd="1" destOrd="0" parTransId="{86783E3E-2928-4C43-9D88-72C036A641C5}" sibTransId="{2640EB1A-AE39-0742-B16E-CFC453129F44}"/>
    <dgm:cxn modelId="{E5ECB6C7-8EB3-A740-A1E9-6BC4E33C0124}" srcId="{FB24B687-0ED8-7C41-89B0-522AA2FF5AFA}" destId="{53814389-33FB-D54C-9471-26347A9FAF1A}" srcOrd="1" destOrd="0" parTransId="{6E14DAD4-B915-064C-8F46-16B741B2A082}" sibTransId="{AE07440E-B21B-974E-8BD4-9A3E2810F4CD}"/>
    <dgm:cxn modelId="{E06E4DD7-038E-4945-A71A-67300D611F6C}" type="presOf" srcId="{3B7C0A31-7E74-4B40-93B4-C07BB208D12E}" destId="{62D21CE3-1915-3D41-9CEE-6DE4483C40C1}" srcOrd="0" destOrd="2" presId="urn:microsoft.com/office/officeart/2005/8/layout/hList3"/>
    <dgm:cxn modelId="{950F5DE9-733E-41DC-BAB9-BDBF0550B988}" type="presOf" srcId="{2AE53EA6-A20A-0E47-A1E5-5F06D1D1AF1A}" destId="{A8C67641-728E-1349-B41D-6C951311F169}" srcOrd="0" destOrd="0" presId="urn:microsoft.com/office/officeart/2005/8/layout/hList3"/>
    <dgm:cxn modelId="{8C7880EA-C4C6-5448-B0E3-2CA992C483E8}" srcId="{A37B198E-5A1F-5245-B482-681117BFFD37}" destId="{A0651E72-6974-D04E-ADA7-2F6B429C4B9A}" srcOrd="0" destOrd="0" parTransId="{412DD418-7F28-0B40-86C6-7BCBDFD23617}" sibTransId="{33997E11-3097-6B4B-9DEC-23E2895AF022}"/>
    <dgm:cxn modelId="{E3201CF1-E26C-4C00-8E1F-74077F91162D}" type="presOf" srcId="{8FD6A02C-E885-034A-8DE9-90EA8B10A5F5}" destId="{60F00F1E-CBBD-9C41-80AD-CFA788AF0994}" srcOrd="0" destOrd="0" presId="urn:microsoft.com/office/officeart/2005/8/layout/hList3"/>
    <dgm:cxn modelId="{639CADF4-6FBD-844B-8A63-E71E162F7017}" srcId="{8FD6A02C-E885-034A-8DE9-90EA8B10A5F5}" destId="{A37B198E-5A1F-5245-B482-681117BFFD37}" srcOrd="1" destOrd="0" parTransId="{FA450293-4580-9141-946D-4C89A1C83ECF}" sibTransId="{0EF305A9-22A5-CC4B-BE9F-AB3752B87A2A}"/>
    <dgm:cxn modelId="{D704F5F7-051A-4B9E-AF29-3F7D72FF551C}" type="presOf" srcId="{BB47F2A3-2F13-7E4F-B0A9-00A814F5FC5A}" destId="{62D21CE3-1915-3D41-9CEE-6DE4483C40C1}" srcOrd="0" destOrd="0" presId="urn:microsoft.com/office/officeart/2005/8/layout/hList3"/>
    <dgm:cxn modelId="{105D72BD-18B1-4431-9EDA-57057204A280}" type="presParOf" srcId="{A8C67641-728E-1349-B41D-6C951311F169}" destId="{60F00F1E-CBBD-9C41-80AD-CFA788AF0994}" srcOrd="0" destOrd="0" presId="urn:microsoft.com/office/officeart/2005/8/layout/hList3"/>
    <dgm:cxn modelId="{6C28F80E-6B27-47FF-8235-1F8067F53953}" type="presParOf" srcId="{A8C67641-728E-1349-B41D-6C951311F169}" destId="{52EFFA96-0F9A-2D45-9E10-E5F5EA756D78}" srcOrd="1" destOrd="0" presId="urn:microsoft.com/office/officeart/2005/8/layout/hList3"/>
    <dgm:cxn modelId="{3D3F12D2-6299-456E-9D73-F24C74CD7BA7}" type="presParOf" srcId="{52EFFA96-0F9A-2D45-9E10-E5F5EA756D78}" destId="{62D21CE3-1915-3D41-9CEE-6DE4483C40C1}" srcOrd="0" destOrd="0" presId="urn:microsoft.com/office/officeart/2005/8/layout/hList3"/>
    <dgm:cxn modelId="{F28A9621-BC69-4ED5-9D13-9E0412D5DD01}" type="presParOf" srcId="{52EFFA96-0F9A-2D45-9E10-E5F5EA756D78}" destId="{0F34B28B-4E70-4C45-BB70-382053C2E630}" srcOrd="1" destOrd="0" presId="urn:microsoft.com/office/officeart/2005/8/layout/hList3"/>
    <dgm:cxn modelId="{AEB8A2C2-3710-475F-8C0B-744053C646C1}" type="presParOf" srcId="{52EFFA96-0F9A-2D45-9E10-E5F5EA756D78}" destId="{EFE274BC-D028-6B44-A2EB-EDA098394917}" srcOrd="2" destOrd="0" presId="urn:microsoft.com/office/officeart/2005/8/layout/hList3"/>
    <dgm:cxn modelId="{BF059392-A814-4144-978D-21951FD50E41}" type="presParOf" srcId="{A8C67641-728E-1349-B41D-6C951311F169}" destId="{5E9D790A-8B60-0F41-B7CB-B6B5B5E33B16}" srcOrd="2" destOrd="0" presId="urn:microsoft.com/office/officeart/2005/8/layout/hList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F00F1E-CBBD-9C41-80AD-CFA788AF0994}">
      <dsp:nvSpPr>
        <dsp:cNvPr id="0" name=""/>
        <dsp:cNvSpPr/>
      </dsp:nvSpPr>
      <dsp:spPr>
        <a:xfrm>
          <a:off x="0" y="0"/>
          <a:ext cx="8153400" cy="1193846"/>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125730" tIns="125730" rIns="125730" bIns="125730" numCol="1" spcCol="1270" anchor="ctr" anchorCtr="0">
          <a:noAutofit/>
        </a:bodyPr>
        <a:lstStyle/>
        <a:p>
          <a:pPr marL="0" lvl="0" indent="0" algn="ctr" defTabSz="1466850" rtl="0">
            <a:lnSpc>
              <a:spcPct val="90000"/>
            </a:lnSpc>
            <a:spcBef>
              <a:spcPct val="0"/>
            </a:spcBef>
            <a:spcAft>
              <a:spcPct val="35000"/>
            </a:spcAft>
            <a:buNone/>
          </a:pPr>
          <a:r>
            <a:rPr lang="en-US" sz="3300" b="1" kern="1200" dirty="0"/>
            <a:t>classified along three independent dimensions</a:t>
          </a:r>
          <a:endParaRPr lang="en-US" sz="3300" kern="1200" dirty="0"/>
        </a:p>
      </dsp:txBody>
      <dsp:txXfrm>
        <a:off x="0" y="0"/>
        <a:ext cx="8153400" cy="1193846"/>
      </dsp:txXfrm>
    </dsp:sp>
    <dsp:sp modelId="{62D21CE3-1915-3D41-9CEE-6DE4483C40C1}">
      <dsp:nvSpPr>
        <dsp:cNvPr id="0" name=""/>
        <dsp:cNvSpPr/>
      </dsp:nvSpPr>
      <dsp:spPr>
        <a:xfrm>
          <a:off x="3981" y="1193846"/>
          <a:ext cx="2715145" cy="250707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b="1" kern="1200" dirty="0"/>
            <a:t>The type of operations used for transforming plaintext to </a:t>
          </a:r>
          <a:r>
            <a:rPr lang="en-US" sz="2100" b="1" kern="1200" dirty="0" err="1"/>
            <a:t>ciphertext</a:t>
          </a:r>
          <a:endParaRPr lang="en-US" sz="2100" kern="1200" dirty="0"/>
        </a:p>
        <a:p>
          <a:pPr marL="171450" lvl="1" indent="-171450" algn="l" defTabSz="711200" rtl="0">
            <a:lnSpc>
              <a:spcPct val="90000"/>
            </a:lnSpc>
            <a:spcBef>
              <a:spcPct val="0"/>
            </a:spcBef>
            <a:spcAft>
              <a:spcPct val="15000"/>
            </a:spcAft>
            <a:buChar char="•"/>
          </a:pPr>
          <a:r>
            <a:rPr lang="en-US" sz="1600" b="1" u="sng" kern="1200" dirty="0"/>
            <a:t>Substitution</a:t>
          </a:r>
          <a:r>
            <a:rPr lang="en-US" sz="1600" b="0" kern="1200" dirty="0"/>
            <a:t> – each element in the plaintext is mapped into another element</a:t>
          </a:r>
        </a:p>
        <a:p>
          <a:pPr marL="171450" lvl="1" indent="-171450" algn="l" defTabSz="711200" rtl="0">
            <a:lnSpc>
              <a:spcPct val="90000"/>
            </a:lnSpc>
            <a:spcBef>
              <a:spcPct val="0"/>
            </a:spcBef>
            <a:spcAft>
              <a:spcPct val="15000"/>
            </a:spcAft>
            <a:buChar char="•"/>
          </a:pPr>
          <a:r>
            <a:rPr lang="en-US" sz="1600" b="1" u="sng" kern="1200" dirty="0"/>
            <a:t>Transposition</a:t>
          </a:r>
          <a:r>
            <a:rPr lang="en-US" sz="1600" b="0" kern="1200" dirty="0"/>
            <a:t> – elements in plaintext are rearranged</a:t>
          </a:r>
        </a:p>
      </dsp:txBody>
      <dsp:txXfrm>
        <a:off x="3981" y="1193846"/>
        <a:ext cx="2715145" cy="2507078"/>
      </dsp:txXfrm>
    </dsp:sp>
    <dsp:sp modelId="{0F34B28B-4E70-4C45-BB70-382053C2E630}">
      <dsp:nvSpPr>
        <dsp:cNvPr id="0" name=""/>
        <dsp:cNvSpPr/>
      </dsp:nvSpPr>
      <dsp:spPr>
        <a:xfrm>
          <a:off x="2719127" y="1193846"/>
          <a:ext cx="2715145" cy="250707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b="1" kern="1200" dirty="0"/>
            <a:t>The number of keys used</a:t>
          </a:r>
        </a:p>
        <a:p>
          <a:pPr marL="171450" lvl="1" indent="-171450" algn="l" defTabSz="711200" rtl="0">
            <a:lnSpc>
              <a:spcPct val="90000"/>
            </a:lnSpc>
            <a:spcBef>
              <a:spcPct val="0"/>
            </a:spcBef>
            <a:spcAft>
              <a:spcPct val="15000"/>
            </a:spcAft>
            <a:buChar char="•"/>
          </a:pPr>
          <a:r>
            <a:rPr lang="en-US" sz="1600" b="0" kern="1200" dirty="0"/>
            <a:t>Sender and receiver use same key – </a:t>
          </a:r>
          <a:r>
            <a:rPr lang="en-US" sz="1600" b="1" kern="1200" dirty="0"/>
            <a:t>symmetric</a:t>
          </a:r>
        </a:p>
        <a:p>
          <a:pPr marL="171450" lvl="1" indent="-171450" algn="l" defTabSz="711200" rtl="0">
            <a:lnSpc>
              <a:spcPct val="90000"/>
            </a:lnSpc>
            <a:spcBef>
              <a:spcPct val="0"/>
            </a:spcBef>
            <a:spcAft>
              <a:spcPct val="15000"/>
            </a:spcAft>
            <a:buChar char="•"/>
          </a:pPr>
          <a:r>
            <a:rPr lang="en-US" sz="1600" b="0" kern="1200" dirty="0"/>
            <a:t>Sender and receiver each use a different key - </a:t>
          </a:r>
          <a:r>
            <a:rPr lang="en-US" sz="1600" b="1" kern="1200" dirty="0"/>
            <a:t>asymmetric</a:t>
          </a:r>
        </a:p>
      </dsp:txBody>
      <dsp:txXfrm>
        <a:off x="2719127" y="1193846"/>
        <a:ext cx="2715145" cy="2507078"/>
      </dsp:txXfrm>
    </dsp:sp>
    <dsp:sp modelId="{EFE274BC-D028-6B44-A2EB-EDA098394917}">
      <dsp:nvSpPr>
        <dsp:cNvPr id="0" name=""/>
        <dsp:cNvSpPr/>
      </dsp:nvSpPr>
      <dsp:spPr>
        <a:xfrm>
          <a:off x="5434272" y="1193846"/>
          <a:ext cx="2715145" cy="2507078"/>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r>
            <a:rPr lang="en-US" sz="2100" b="1" kern="1200" dirty="0"/>
            <a:t>The way in which the plaintext is processed</a:t>
          </a:r>
        </a:p>
        <a:p>
          <a:pPr marL="171450" lvl="1" indent="-171450" algn="l" defTabSz="711200" rtl="0">
            <a:lnSpc>
              <a:spcPct val="90000"/>
            </a:lnSpc>
            <a:spcBef>
              <a:spcPct val="0"/>
            </a:spcBef>
            <a:spcAft>
              <a:spcPct val="15000"/>
            </a:spcAft>
            <a:buChar char="•"/>
          </a:pPr>
          <a:r>
            <a:rPr lang="en-US" sz="1600" b="1" kern="1200" dirty="0"/>
            <a:t>Block cipher </a:t>
          </a:r>
          <a:r>
            <a:rPr lang="en-US" sz="1600" b="0" kern="1200" dirty="0"/>
            <a:t>– processes input one block of elements at a time</a:t>
          </a:r>
        </a:p>
        <a:p>
          <a:pPr marL="171450" lvl="1" indent="-171450" algn="l" defTabSz="711200" rtl="0">
            <a:lnSpc>
              <a:spcPct val="90000"/>
            </a:lnSpc>
            <a:spcBef>
              <a:spcPct val="0"/>
            </a:spcBef>
            <a:spcAft>
              <a:spcPct val="15000"/>
            </a:spcAft>
            <a:buChar char="•"/>
          </a:pPr>
          <a:r>
            <a:rPr lang="en-US" sz="1600" b="1" kern="1200" dirty="0"/>
            <a:t>Stream cipher </a:t>
          </a:r>
          <a:r>
            <a:rPr lang="en-US" sz="1600" b="0" kern="1200" dirty="0"/>
            <a:t>– processes the input elements continuously</a:t>
          </a:r>
        </a:p>
      </dsp:txBody>
      <dsp:txXfrm>
        <a:off x="5434272" y="1193846"/>
        <a:ext cx="2715145" cy="2507078"/>
      </dsp:txXfrm>
    </dsp:sp>
    <dsp:sp modelId="{5E9D790A-8B60-0F41-B7CB-B6B5B5E33B16}">
      <dsp:nvSpPr>
        <dsp:cNvPr id="0" name=""/>
        <dsp:cNvSpPr/>
      </dsp:nvSpPr>
      <dsp:spPr>
        <a:xfrm>
          <a:off x="0" y="3700924"/>
          <a:ext cx="8153400" cy="278564"/>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14/07/1444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4.gi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13"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Colors" Target="../diagrams/colors1.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diagramQuickStyle" Target="../diagrams/quickStyle1.xml"/><Relationship Id="rId5" Type="http://schemas.openxmlformats.org/officeDocument/2006/relationships/image" Target="../media/image8.emf"/><Relationship Id="rId10" Type="http://schemas.openxmlformats.org/officeDocument/2006/relationships/diagramLayout" Target="../diagrams/layout1.xml"/><Relationship Id="rId4" Type="http://schemas.openxmlformats.org/officeDocument/2006/relationships/image" Target="../media/image7.emf"/><Relationship Id="rId9"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10" Type="http://schemas.openxmlformats.org/officeDocument/2006/relationships/image" Target="../media/image16.png"/><Relationship Id="rId4" Type="http://schemas.openxmlformats.org/officeDocument/2006/relationships/image" Target="../media/image7.emf"/><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7.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20.png"/><Relationship Id="rId5" Type="http://schemas.openxmlformats.org/officeDocument/2006/relationships/image" Target="../media/image8.emf"/><Relationship Id="rId10" Type="http://schemas.openxmlformats.org/officeDocument/2006/relationships/image" Target="../media/image19.png"/><Relationship Id="rId4" Type="http://schemas.openxmlformats.org/officeDocument/2006/relationships/image" Target="../media/image7.emf"/><Relationship Id="rId9" Type="http://schemas.openxmlformats.org/officeDocument/2006/relationships/image" Target="../media/image18.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Cryptography</a:t>
            </a:r>
          </a:p>
          <a:p>
            <a:r>
              <a:rPr lang="en-US" sz="2800" dirty="0">
                <a:solidFill>
                  <a:srgbClr val="24A9E1"/>
                </a:solidFill>
                <a:latin typeface="Tajawal Medium" panose="00000600000000000000" pitchFamily="2" charset="-78"/>
                <a:cs typeface="Tajawal Medium" panose="00000600000000000000" pitchFamily="2" charset="-78"/>
              </a:rPr>
              <a:t>Prepared by Dr. Mohammad </a:t>
            </a:r>
            <a:r>
              <a:rPr lang="en-US" sz="2800" dirty="0" err="1">
                <a:solidFill>
                  <a:srgbClr val="24A9E1"/>
                </a:solidFill>
                <a:latin typeface="Tajawal Medium" panose="00000600000000000000" pitchFamily="2" charset="-78"/>
                <a:cs typeface="Tajawal Medium" panose="00000600000000000000" pitchFamily="2" charset="-78"/>
              </a:rPr>
              <a:t>Alkhatib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Associate Professor</a:t>
            </a:r>
          </a:p>
          <a:p>
            <a:r>
              <a:rPr lang="en-US" sz="2800" dirty="0">
                <a:solidFill>
                  <a:srgbClr val="FF9518"/>
                </a:solidFill>
                <a:latin typeface="Tajawal Medium" panose="00000600000000000000" pitchFamily="2" charset="-78"/>
                <a:cs typeface="Tajawal Medium" panose="00000600000000000000" pitchFamily="2" charset="-78"/>
              </a:rPr>
              <a:t>Major: Information Security</a:t>
            </a:r>
          </a:p>
        </p:txBody>
      </p:sp>
      <p:sp>
        <p:nvSpPr>
          <p:cNvPr id="16" name="TextBox 15"/>
          <p:cNvSpPr txBox="1"/>
          <p:nvPr/>
        </p:nvSpPr>
        <p:spPr>
          <a:xfrm>
            <a:off x="6995710" y="3159395"/>
            <a:ext cx="16658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Module 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543490"/>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Functions and Principles of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9536" y="1753076"/>
            <a:ext cx="10771632" cy="1754326"/>
          </a:xfrm>
          <a:prstGeom prst="rect">
            <a:avLst/>
          </a:prstGeom>
          <a:noFill/>
        </p:spPr>
        <p:txBody>
          <a:bodyPr wrap="square" rtlCol="0">
            <a:spAutoFit/>
          </a:bodyPr>
          <a:lstStyle/>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O</a:t>
            </a:r>
            <a:r>
              <a:rPr lang="en-US" dirty="0"/>
              <a:t>verview on the field of cryptology</a:t>
            </a:r>
          </a:p>
          <a:p>
            <a:pPr marL="356870" indent="-344170">
              <a:lnSpc>
                <a:spcPct val="150000"/>
              </a:lnSpc>
              <a:buClr>
                <a:srgbClr val="5C83BE"/>
              </a:buClr>
              <a:buSzPct val="120000"/>
              <a:buFont typeface="Wingdings" pitchFamily="2" charset="2"/>
              <a:buChar char="Ø"/>
              <a:tabLst>
                <a:tab pos="356870" algn="l"/>
                <a:tab pos="357505" algn="l"/>
              </a:tabLst>
              <a:defRPr/>
            </a:pPr>
            <a:r>
              <a:rPr lang="en-US" dirty="0"/>
              <a:t>Principles and Functions </a:t>
            </a:r>
          </a:p>
          <a:p>
            <a:pPr marL="356870" indent="-344170">
              <a:lnSpc>
                <a:spcPct val="150000"/>
              </a:lnSpc>
              <a:buClr>
                <a:srgbClr val="5C83BE"/>
              </a:buClr>
              <a:buSzPct val="120000"/>
              <a:buFont typeface="Wingdings" pitchFamily="2" charset="2"/>
              <a:buChar char="Ø"/>
              <a:tabLst>
                <a:tab pos="356870" algn="l"/>
                <a:tab pos="357505" algn="l"/>
              </a:tabLst>
              <a:defRPr/>
            </a:pPr>
            <a:r>
              <a:rPr lang="en-US" spc="-10" dirty="0">
                <a:solidFill>
                  <a:srgbClr val="232021"/>
                </a:solidFill>
                <a:cs typeface="Arial"/>
              </a:rPr>
              <a:t>Basics of </a:t>
            </a:r>
            <a:r>
              <a:rPr lang="en-US" spc="-5" dirty="0">
                <a:solidFill>
                  <a:srgbClr val="232021"/>
                </a:solidFill>
                <a:cs typeface="Arial"/>
              </a:rPr>
              <a:t>symmetric</a:t>
            </a:r>
            <a:r>
              <a:rPr lang="en-US" spc="-30" dirty="0">
                <a:solidFill>
                  <a:srgbClr val="232021"/>
                </a:solidFill>
                <a:cs typeface="Arial"/>
              </a:rPr>
              <a:t> </a:t>
            </a:r>
            <a:r>
              <a:rPr lang="en-US" spc="-10" dirty="0">
                <a:solidFill>
                  <a:srgbClr val="232021"/>
                </a:solidFill>
                <a:cs typeface="Arial"/>
              </a:rPr>
              <a:t>cryptography</a:t>
            </a:r>
            <a:endParaRPr lang="en-US" spc="-5" dirty="0">
              <a:solidFill>
                <a:srgbClr val="232021"/>
              </a:solidFill>
              <a:cs typeface="Arial"/>
            </a:endParaRP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Classical Cryptography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9854" y="387584"/>
            <a:ext cx="3776378" cy="954107"/>
          </a:xfrm>
          <a:prstGeom prst="rect">
            <a:avLst/>
          </a:prstGeom>
          <a:noFill/>
        </p:spPr>
        <p:txBody>
          <a:bodyPr wrap="square" rtlCol="0">
            <a:spAutoFit/>
          </a:bodyPr>
          <a:lstStyle/>
          <a:p>
            <a:r>
              <a:rPr lang="en-US" sz="2800" dirty="0">
                <a:solidFill>
                  <a:schemeClr val="bg1"/>
                </a:solidFill>
              </a:rPr>
              <a:t>Classification of the field of Cryptology</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object 3"/>
          <p:cNvSpPr>
            <a:spLocks/>
          </p:cNvSpPr>
          <p:nvPr/>
        </p:nvSpPr>
        <p:spPr bwMode="auto">
          <a:xfrm>
            <a:off x="4848225" y="1474788"/>
            <a:ext cx="1811338" cy="441325"/>
          </a:xfrm>
          <a:custGeom>
            <a:avLst/>
            <a:gdLst>
              <a:gd name="T0" fmla="*/ 1792411 w 1811020"/>
              <a:gd name="T1" fmla="*/ 130310 h 441960"/>
              <a:gd name="T2" fmla="*/ 1709825 w 1811020"/>
              <a:gd name="T3" fmla="*/ 47385 h 441960"/>
              <a:gd name="T4" fmla="*/ 1550773 w 1811020"/>
              <a:gd name="T5" fmla="*/ 0 h 441960"/>
              <a:gd name="T6" fmla="*/ 131523 w 1811020"/>
              <a:gd name="T7" fmla="*/ 35540 h 441960"/>
              <a:gd name="T8" fmla="*/ 36695 w 1811020"/>
              <a:gd name="T9" fmla="*/ 112540 h 441960"/>
              <a:gd name="T10" fmla="*/ 0 w 1811020"/>
              <a:gd name="T11" fmla="*/ 213234 h 441960"/>
              <a:gd name="T12" fmla="*/ 9183 w 1811020"/>
              <a:gd name="T13" fmla="*/ 264570 h 441960"/>
              <a:gd name="T14" fmla="*/ 12231 w 1811020"/>
              <a:gd name="T15" fmla="*/ 192503 h 441960"/>
              <a:gd name="T16" fmla="*/ 21415 w 1811020"/>
              <a:gd name="T17" fmla="*/ 154003 h 441960"/>
              <a:gd name="T18" fmla="*/ 58111 w 1811020"/>
              <a:gd name="T19" fmla="*/ 100693 h 441960"/>
              <a:gd name="T20" fmla="*/ 91759 w 1811020"/>
              <a:gd name="T21" fmla="*/ 73194 h 441960"/>
              <a:gd name="T22" fmla="*/ 183519 w 1811020"/>
              <a:gd name="T23" fmla="*/ 26654 h 441960"/>
              <a:gd name="T24" fmla="*/ 1520185 w 1811020"/>
              <a:gd name="T25" fmla="*/ 8883 h 441960"/>
              <a:gd name="T26" fmla="*/ 1725119 w 1811020"/>
              <a:gd name="T27" fmla="*/ 71078 h 441960"/>
              <a:gd name="T28" fmla="*/ 1786294 w 1811020"/>
              <a:gd name="T29" fmla="*/ 140675 h 441960"/>
              <a:gd name="T30" fmla="*/ 1804645 w 1811020"/>
              <a:gd name="T31" fmla="*/ 195465 h 441960"/>
              <a:gd name="T32" fmla="*/ 1807703 w 1811020"/>
              <a:gd name="T33" fmla="*/ 213234 h 441960"/>
              <a:gd name="T34" fmla="*/ 1813820 w 1811020"/>
              <a:gd name="T35" fmla="*/ 236929 h 441960"/>
              <a:gd name="T36" fmla="*/ 9183 w 1811020"/>
              <a:gd name="T37" fmla="*/ 213234 h 441960"/>
              <a:gd name="T38" fmla="*/ 45879 w 1811020"/>
              <a:gd name="T39" fmla="*/ 310968 h 441960"/>
              <a:gd name="T40" fmla="*/ 12231 w 1811020"/>
              <a:gd name="T41" fmla="*/ 233964 h 441960"/>
              <a:gd name="T42" fmla="*/ 9183 w 1811020"/>
              <a:gd name="T43" fmla="*/ 216196 h 441960"/>
              <a:gd name="T44" fmla="*/ 36695 w 1811020"/>
              <a:gd name="T45" fmla="*/ 316888 h 441960"/>
              <a:gd name="T46" fmla="*/ 45879 w 1811020"/>
              <a:gd name="T47" fmla="*/ 310968 h 441960"/>
              <a:gd name="T48" fmla="*/ 42828 w 1811020"/>
              <a:gd name="T49" fmla="*/ 122906 h 441960"/>
              <a:gd name="T50" fmla="*/ 58111 w 1811020"/>
              <a:gd name="T51" fmla="*/ 328737 h 441960"/>
              <a:gd name="T52" fmla="*/ 67295 w 1811020"/>
              <a:gd name="T53" fmla="*/ 352430 h 441960"/>
              <a:gd name="T54" fmla="*/ 76459 w 1811020"/>
              <a:gd name="T55" fmla="*/ 343545 h 441960"/>
              <a:gd name="T56" fmla="*/ 73411 w 1811020"/>
              <a:gd name="T57" fmla="*/ 88354 h 441960"/>
              <a:gd name="T58" fmla="*/ 73411 w 1811020"/>
              <a:gd name="T59" fmla="*/ 343545 h 441960"/>
              <a:gd name="T60" fmla="*/ 91759 w 1811020"/>
              <a:gd name="T61" fmla="*/ 369212 h 441960"/>
              <a:gd name="T62" fmla="*/ 94827 w 1811020"/>
              <a:gd name="T63" fmla="*/ 71078 h 441960"/>
              <a:gd name="T64" fmla="*/ 94827 w 1811020"/>
              <a:gd name="T65" fmla="*/ 71078 h 441960"/>
              <a:gd name="T66" fmla="*/ 1774057 w 1811020"/>
              <a:gd name="T67" fmla="*/ 310968 h 441960"/>
              <a:gd name="T68" fmla="*/ 1682297 w 1811020"/>
              <a:gd name="T69" fmla="*/ 385007 h 441960"/>
              <a:gd name="T70" fmla="*/ 1520185 w 1811020"/>
              <a:gd name="T71" fmla="*/ 420546 h 441960"/>
              <a:gd name="T72" fmla="*/ 134591 w 1811020"/>
              <a:gd name="T73" fmla="*/ 385007 h 441960"/>
              <a:gd name="T74" fmla="*/ 131523 w 1811020"/>
              <a:gd name="T75" fmla="*/ 393892 h 441960"/>
              <a:gd name="T76" fmla="*/ 296695 w 1811020"/>
              <a:gd name="T77" fmla="*/ 429431 h 441960"/>
              <a:gd name="T78" fmla="*/ 1636416 w 1811020"/>
              <a:gd name="T79" fmla="*/ 411662 h 441960"/>
              <a:gd name="T80" fmla="*/ 1780175 w 1811020"/>
              <a:gd name="T81" fmla="*/ 316888 h 441960"/>
              <a:gd name="T82" fmla="*/ 1786294 w 1811020"/>
              <a:gd name="T83" fmla="*/ 136233 h 441960"/>
              <a:gd name="T84" fmla="*/ 1807703 w 1811020"/>
              <a:gd name="T85" fmla="*/ 268025 h 441960"/>
              <a:gd name="T86" fmla="*/ 1804645 w 1811020"/>
              <a:gd name="T87" fmla="*/ 236929 h 441960"/>
              <a:gd name="T88" fmla="*/ 1795469 w 1811020"/>
              <a:gd name="T89" fmla="*/ 275429 h 441960"/>
              <a:gd name="T90" fmla="*/ 1786294 w 1811020"/>
              <a:gd name="T91" fmla="*/ 308007 h 441960"/>
              <a:gd name="T92" fmla="*/ 1807703 w 1811020"/>
              <a:gd name="T93" fmla="*/ 268025 h 441960"/>
              <a:gd name="T94" fmla="*/ 1807512 w 1811020"/>
              <a:gd name="T95" fmla="*/ 214715 h 4419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1020"/>
              <a:gd name="T145" fmla="*/ 0 h 441960"/>
              <a:gd name="T146" fmla="*/ 1811020 w 1811020"/>
              <a:gd name="T147" fmla="*/ 441960 h 4419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1020" h="441960">
                <a:moveTo>
                  <a:pt x="1810511" y="219455"/>
                </a:moveTo>
                <a:lnTo>
                  <a:pt x="1804415" y="176783"/>
                </a:lnTo>
                <a:lnTo>
                  <a:pt x="1786127" y="134111"/>
                </a:lnTo>
                <a:lnTo>
                  <a:pt x="1743455" y="79247"/>
                </a:lnTo>
                <a:lnTo>
                  <a:pt x="1722119" y="64007"/>
                </a:lnTo>
                <a:lnTo>
                  <a:pt x="1703831" y="48767"/>
                </a:lnTo>
                <a:lnTo>
                  <a:pt x="1630679" y="18287"/>
                </a:lnTo>
                <a:lnTo>
                  <a:pt x="1575815" y="3047"/>
                </a:lnTo>
                <a:lnTo>
                  <a:pt x="1545335" y="0"/>
                </a:lnTo>
                <a:lnTo>
                  <a:pt x="265175" y="0"/>
                </a:lnTo>
                <a:lnTo>
                  <a:pt x="207263" y="9143"/>
                </a:lnTo>
                <a:lnTo>
                  <a:pt x="131063" y="36575"/>
                </a:lnTo>
                <a:lnTo>
                  <a:pt x="88391" y="64007"/>
                </a:lnTo>
                <a:lnTo>
                  <a:pt x="67055" y="79247"/>
                </a:lnTo>
                <a:lnTo>
                  <a:pt x="36575" y="115823"/>
                </a:lnTo>
                <a:lnTo>
                  <a:pt x="24383" y="134111"/>
                </a:lnTo>
                <a:lnTo>
                  <a:pt x="6095" y="176783"/>
                </a:lnTo>
                <a:lnTo>
                  <a:pt x="0" y="219455"/>
                </a:lnTo>
                <a:lnTo>
                  <a:pt x="3047" y="243839"/>
                </a:lnTo>
                <a:lnTo>
                  <a:pt x="6095" y="265175"/>
                </a:lnTo>
                <a:lnTo>
                  <a:pt x="9143" y="272287"/>
                </a:lnTo>
                <a:lnTo>
                  <a:pt x="9143" y="219455"/>
                </a:lnTo>
                <a:lnTo>
                  <a:pt x="9334" y="220979"/>
                </a:lnTo>
                <a:lnTo>
                  <a:pt x="12191" y="198119"/>
                </a:lnTo>
                <a:lnTo>
                  <a:pt x="12191" y="201167"/>
                </a:lnTo>
                <a:lnTo>
                  <a:pt x="15239" y="179831"/>
                </a:lnTo>
                <a:lnTo>
                  <a:pt x="21335" y="158495"/>
                </a:lnTo>
                <a:lnTo>
                  <a:pt x="42671" y="126491"/>
                </a:lnTo>
                <a:lnTo>
                  <a:pt x="42671" y="121919"/>
                </a:lnTo>
                <a:lnTo>
                  <a:pt x="57911" y="103631"/>
                </a:lnTo>
                <a:lnTo>
                  <a:pt x="73151" y="90931"/>
                </a:lnTo>
                <a:lnTo>
                  <a:pt x="73151" y="88391"/>
                </a:lnTo>
                <a:lnTo>
                  <a:pt x="91439" y="75329"/>
                </a:lnTo>
                <a:lnTo>
                  <a:pt x="91439" y="73151"/>
                </a:lnTo>
                <a:lnTo>
                  <a:pt x="112775" y="57911"/>
                </a:lnTo>
                <a:lnTo>
                  <a:pt x="182879" y="27431"/>
                </a:lnTo>
                <a:lnTo>
                  <a:pt x="265175" y="12191"/>
                </a:lnTo>
                <a:lnTo>
                  <a:pt x="295655" y="9143"/>
                </a:lnTo>
                <a:lnTo>
                  <a:pt x="1514855" y="9143"/>
                </a:lnTo>
                <a:lnTo>
                  <a:pt x="1600199" y="18287"/>
                </a:lnTo>
                <a:lnTo>
                  <a:pt x="1676399" y="45719"/>
                </a:lnTo>
                <a:lnTo>
                  <a:pt x="1719071" y="73151"/>
                </a:lnTo>
                <a:lnTo>
                  <a:pt x="1752599" y="103631"/>
                </a:lnTo>
                <a:lnTo>
                  <a:pt x="1780031" y="140207"/>
                </a:lnTo>
                <a:lnTo>
                  <a:pt x="1780031" y="144779"/>
                </a:lnTo>
                <a:lnTo>
                  <a:pt x="1789175" y="158495"/>
                </a:lnTo>
                <a:lnTo>
                  <a:pt x="1795271" y="179831"/>
                </a:lnTo>
                <a:lnTo>
                  <a:pt x="1798319" y="201167"/>
                </a:lnTo>
                <a:lnTo>
                  <a:pt x="1798319" y="198119"/>
                </a:lnTo>
                <a:lnTo>
                  <a:pt x="1801177" y="220979"/>
                </a:lnTo>
                <a:lnTo>
                  <a:pt x="1801367" y="219455"/>
                </a:lnTo>
                <a:lnTo>
                  <a:pt x="1801367" y="275843"/>
                </a:lnTo>
                <a:lnTo>
                  <a:pt x="1804415" y="265175"/>
                </a:lnTo>
                <a:lnTo>
                  <a:pt x="1807463" y="243839"/>
                </a:lnTo>
                <a:lnTo>
                  <a:pt x="1810511" y="219455"/>
                </a:lnTo>
                <a:close/>
              </a:path>
              <a:path w="1811020" h="441960">
                <a:moveTo>
                  <a:pt x="9334" y="220979"/>
                </a:moveTo>
                <a:lnTo>
                  <a:pt x="9143" y="219455"/>
                </a:lnTo>
                <a:lnTo>
                  <a:pt x="9143" y="222503"/>
                </a:lnTo>
                <a:lnTo>
                  <a:pt x="9334" y="220979"/>
                </a:lnTo>
                <a:close/>
              </a:path>
              <a:path w="1811020" h="441960">
                <a:moveTo>
                  <a:pt x="45719" y="320039"/>
                </a:moveTo>
                <a:lnTo>
                  <a:pt x="21335" y="283463"/>
                </a:lnTo>
                <a:lnTo>
                  <a:pt x="15239" y="262127"/>
                </a:lnTo>
                <a:lnTo>
                  <a:pt x="12191" y="240791"/>
                </a:lnTo>
                <a:lnTo>
                  <a:pt x="12191" y="243839"/>
                </a:lnTo>
                <a:lnTo>
                  <a:pt x="9334" y="220979"/>
                </a:lnTo>
                <a:lnTo>
                  <a:pt x="9143" y="222503"/>
                </a:lnTo>
                <a:lnTo>
                  <a:pt x="9143" y="272287"/>
                </a:lnTo>
                <a:lnTo>
                  <a:pt x="24383" y="307847"/>
                </a:lnTo>
                <a:lnTo>
                  <a:pt x="36575" y="326135"/>
                </a:lnTo>
                <a:lnTo>
                  <a:pt x="42671" y="333451"/>
                </a:lnTo>
                <a:lnTo>
                  <a:pt x="42671" y="320039"/>
                </a:lnTo>
                <a:lnTo>
                  <a:pt x="45719" y="320039"/>
                </a:lnTo>
                <a:close/>
              </a:path>
              <a:path w="1811020" h="441960">
                <a:moveTo>
                  <a:pt x="45719" y="121919"/>
                </a:moveTo>
                <a:lnTo>
                  <a:pt x="42671" y="121919"/>
                </a:lnTo>
                <a:lnTo>
                  <a:pt x="42671" y="126491"/>
                </a:lnTo>
                <a:lnTo>
                  <a:pt x="45719" y="121919"/>
                </a:lnTo>
                <a:close/>
              </a:path>
              <a:path w="1811020" h="441960">
                <a:moveTo>
                  <a:pt x="76199" y="353567"/>
                </a:moveTo>
                <a:lnTo>
                  <a:pt x="57911" y="338327"/>
                </a:lnTo>
                <a:lnTo>
                  <a:pt x="42671" y="320039"/>
                </a:lnTo>
                <a:lnTo>
                  <a:pt x="42671" y="333451"/>
                </a:lnTo>
                <a:lnTo>
                  <a:pt x="67055" y="362711"/>
                </a:lnTo>
                <a:lnTo>
                  <a:pt x="73151" y="367066"/>
                </a:lnTo>
                <a:lnTo>
                  <a:pt x="73151" y="353567"/>
                </a:lnTo>
                <a:lnTo>
                  <a:pt x="76199" y="353567"/>
                </a:lnTo>
                <a:close/>
              </a:path>
              <a:path w="1811020" h="441960">
                <a:moveTo>
                  <a:pt x="76199" y="88391"/>
                </a:moveTo>
                <a:lnTo>
                  <a:pt x="73151" y="88391"/>
                </a:lnTo>
                <a:lnTo>
                  <a:pt x="73151" y="90931"/>
                </a:lnTo>
                <a:lnTo>
                  <a:pt x="76199" y="88391"/>
                </a:lnTo>
                <a:close/>
              </a:path>
              <a:path w="1811020" h="441960">
                <a:moveTo>
                  <a:pt x="94487" y="368807"/>
                </a:moveTo>
                <a:lnTo>
                  <a:pt x="73151" y="353567"/>
                </a:lnTo>
                <a:lnTo>
                  <a:pt x="73151" y="367066"/>
                </a:lnTo>
                <a:lnTo>
                  <a:pt x="88391" y="377951"/>
                </a:lnTo>
                <a:lnTo>
                  <a:pt x="91439" y="379983"/>
                </a:lnTo>
                <a:lnTo>
                  <a:pt x="91439" y="368807"/>
                </a:lnTo>
                <a:lnTo>
                  <a:pt x="94487" y="368807"/>
                </a:lnTo>
                <a:close/>
              </a:path>
              <a:path w="1811020" h="441960">
                <a:moveTo>
                  <a:pt x="94487" y="73151"/>
                </a:moveTo>
                <a:lnTo>
                  <a:pt x="91439" y="73151"/>
                </a:lnTo>
                <a:lnTo>
                  <a:pt x="91439" y="75329"/>
                </a:lnTo>
                <a:lnTo>
                  <a:pt x="94487" y="73151"/>
                </a:lnTo>
                <a:close/>
              </a:path>
              <a:path w="1811020" h="441960">
                <a:moveTo>
                  <a:pt x="1780031" y="316991"/>
                </a:moveTo>
                <a:lnTo>
                  <a:pt x="1780031" y="301751"/>
                </a:lnTo>
                <a:lnTo>
                  <a:pt x="1767839" y="320039"/>
                </a:lnTo>
                <a:lnTo>
                  <a:pt x="1752599" y="338327"/>
                </a:lnTo>
                <a:lnTo>
                  <a:pt x="1719071" y="368807"/>
                </a:lnTo>
                <a:lnTo>
                  <a:pt x="1676399" y="396239"/>
                </a:lnTo>
                <a:lnTo>
                  <a:pt x="1627631" y="414527"/>
                </a:lnTo>
                <a:lnTo>
                  <a:pt x="1545335" y="429767"/>
                </a:lnTo>
                <a:lnTo>
                  <a:pt x="1514855" y="432815"/>
                </a:lnTo>
                <a:lnTo>
                  <a:pt x="295655" y="432815"/>
                </a:lnTo>
                <a:lnTo>
                  <a:pt x="210311" y="423671"/>
                </a:lnTo>
                <a:lnTo>
                  <a:pt x="134111" y="396239"/>
                </a:lnTo>
                <a:lnTo>
                  <a:pt x="91439" y="368807"/>
                </a:lnTo>
                <a:lnTo>
                  <a:pt x="91439" y="379983"/>
                </a:lnTo>
                <a:lnTo>
                  <a:pt x="131063" y="405383"/>
                </a:lnTo>
                <a:lnTo>
                  <a:pt x="179831" y="423671"/>
                </a:lnTo>
                <a:lnTo>
                  <a:pt x="234695" y="435863"/>
                </a:lnTo>
                <a:lnTo>
                  <a:pt x="295655" y="441959"/>
                </a:lnTo>
                <a:lnTo>
                  <a:pt x="1514855" y="441959"/>
                </a:lnTo>
                <a:lnTo>
                  <a:pt x="1575815" y="435863"/>
                </a:lnTo>
                <a:lnTo>
                  <a:pt x="1630679" y="423671"/>
                </a:lnTo>
                <a:lnTo>
                  <a:pt x="1679447" y="405383"/>
                </a:lnTo>
                <a:lnTo>
                  <a:pt x="1722119" y="377951"/>
                </a:lnTo>
                <a:lnTo>
                  <a:pt x="1773935" y="326135"/>
                </a:lnTo>
                <a:lnTo>
                  <a:pt x="1780031" y="316991"/>
                </a:lnTo>
                <a:close/>
              </a:path>
              <a:path w="1811020" h="441960">
                <a:moveTo>
                  <a:pt x="1780031" y="144779"/>
                </a:moveTo>
                <a:lnTo>
                  <a:pt x="1780031" y="140207"/>
                </a:lnTo>
                <a:lnTo>
                  <a:pt x="1776983" y="140207"/>
                </a:lnTo>
                <a:lnTo>
                  <a:pt x="1780031" y="144779"/>
                </a:lnTo>
                <a:close/>
              </a:path>
              <a:path w="1811020" h="441960">
                <a:moveTo>
                  <a:pt x="1801367" y="275843"/>
                </a:moveTo>
                <a:lnTo>
                  <a:pt x="1801367" y="222503"/>
                </a:lnTo>
                <a:lnTo>
                  <a:pt x="1801177" y="220979"/>
                </a:lnTo>
                <a:lnTo>
                  <a:pt x="1798319" y="243839"/>
                </a:lnTo>
                <a:lnTo>
                  <a:pt x="1798319" y="240791"/>
                </a:lnTo>
                <a:lnTo>
                  <a:pt x="1795271" y="262127"/>
                </a:lnTo>
                <a:lnTo>
                  <a:pt x="1789175" y="283463"/>
                </a:lnTo>
                <a:lnTo>
                  <a:pt x="1776983" y="301751"/>
                </a:lnTo>
                <a:lnTo>
                  <a:pt x="1780031" y="301751"/>
                </a:lnTo>
                <a:lnTo>
                  <a:pt x="1780031" y="316991"/>
                </a:lnTo>
                <a:lnTo>
                  <a:pt x="1786127" y="307847"/>
                </a:lnTo>
                <a:lnTo>
                  <a:pt x="1798319" y="286511"/>
                </a:lnTo>
                <a:lnTo>
                  <a:pt x="1801367" y="275843"/>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0" name="object 4"/>
          <p:cNvSpPr txBox="1"/>
          <p:nvPr/>
        </p:nvSpPr>
        <p:spPr>
          <a:xfrm>
            <a:off x="5229225" y="1544638"/>
            <a:ext cx="1120775" cy="284162"/>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olog</a:t>
            </a:r>
            <a:r>
              <a:rPr dirty="0">
                <a:solidFill>
                  <a:srgbClr val="232021"/>
                </a:solidFill>
                <a:latin typeface="Arial"/>
                <a:cs typeface="Arial"/>
              </a:rPr>
              <a:t>y</a:t>
            </a:r>
            <a:endParaRPr>
              <a:latin typeface="Arial"/>
              <a:cs typeface="Arial"/>
            </a:endParaRPr>
          </a:p>
        </p:txBody>
      </p:sp>
      <p:sp>
        <p:nvSpPr>
          <p:cNvPr id="21" name="object 5"/>
          <p:cNvSpPr>
            <a:spLocks/>
          </p:cNvSpPr>
          <p:nvPr/>
        </p:nvSpPr>
        <p:spPr bwMode="auto">
          <a:xfrm>
            <a:off x="3049588" y="2552700"/>
            <a:ext cx="1808162" cy="442913"/>
          </a:xfrm>
          <a:custGeom>
            <a:avLst/>
            <a:gdLst>
              <a:gd name="T0" fmla="*/ 1801578 w 1807845"/>
              <a:gd name="T1" fmla="*/ 162290 h 441960"/>
              <a:gd name="T2" fmla="*/ 1764873 w 1807845"/>
              <a:gd name="T3" fmla="*/ 101829 h 441960"/>
              <a:gd name="T4" fmla="*/ 1605820 w 1807845"/>
              <a:gd name="T5" fmla="*/ 9544 h 441960"/>
              <a:gd name="T6" fmla="*/ 293628 w 1807845"/>
              <a:gd name="T7" fmla="*/ 0 h 441960"/>
              <a:gd name="T8" fmla="*/ 204935 w 1807845"/>
              <a:gd name="T9" fmla="*/ 9544 h 441960"/>
              <a:gd name="T10" fmla="*/ 128460 w 1807845"/>
              <a:gd name="T11" fmla="*/ 41367 h 441960"/>
              <a:gd name="T12" fmla="*/ 21415 w 1807845"/>
              <a:gd name="T13" fmla="*/ 140015 h 441960"/>
              <a:gd name="T14" fmla="*/ 9183 w 1807845"/>
              <a:gd name="T15" fmla="*/ 287986 h 441960"/>
              <a:gd name="T16" fmla="*/ 30579 w 1807845"/>
              <a:gd name="T17" fmla="*/ 146380 h 441960"/>
              <a:gd name="T18" fmla="*/ 55063 w 1807845"/>
              <a:gd name="T19" fmla="*/ 108191 h 441960"/>
              <a:gd name="T20" fmla="*/ 110107 w 1807845"/>
              <a:gd name="T21" fmla="*/ 60460 h 441960"/>
              <a:gd name="T22" fmla="*/ 183519 w 1807845"/>
              <a:gd name="T23" fmla="*/ 28638 h 441960"/>
              <a:gd name="T24" fmla="*/ 235515 w 1807845"/>
              <a:gd name="T25" fmla="*/ 15909 h 441960"/>
              <a:gd name="T26" fmla="*/ 293628 w 1807845"/>
              <a:gd name="T27" fmla="*/ 9544 h 441960"/>
              <a:gd name="T28" fmla="*/ 1578293 w 1807845"/>
              <a:gd name="T29" fmla="*/ 15909 h 441960"/>
              <a:gd name="T30" fmla="*/ 1679230 w 1807845"/>
              <a:gd name="T31" fmla="*/ 47732 h 441960"/>
              <a:gd name="T32" fmla="*/ 1783226 w 1807845"/>
              <a:gd name="T33" fmla="*/ 146380 h 441960"/>
              <a:gd name="T34" fmla="*/ 1813812 w 1807845"/>
              <a:gd name="T35" fmla="*/ 254573 h 441960"/>
              <a:gd name="T36" fmla="*/ 30579 w 1807845"/>
              <a:gd name="T37" fmla="*/ 315036 h 441960"/>
              <a:gd name="T38" fmla="*/ 15299 w 1807845"/>
              <a:gd name="T39" fmla="*/ 276850 h 441960"/>
              <a:gd name="T40" fmla="*/ 33647 w 1807845"/>
              <a:gd name="T41" fmla="*/ 340492 h 441960"/>
              <a:gd name="T42" fmla="*/ 58111 w 1807845"/>
              <a:gd name="T43" fmla="*/ 353221 h 441960"/>
              <a:gd name="T44" fmla="*/ 55063 w 1807845"/>
              <a:gd name="T45" fmla="*/ 112009 h 441960"/>
              <a:gd name="T46" fmla="*/ 91759 w 1807845"/>
              <a:gd name="T47" fmla="*/ 385042 h 441960"/>
              <a:gd name="T48" fmla="*/ 73411 w 1807845"/>
              <a:gd name="T49" fmla="*/ 372314 h 441960"/>
              <a:gd name="T50" fmla="*/ 67295 w 1807845"/>
              <a:gd name="T51" fmla="*/ 378679 h 441960"/>
              <a:gd name="T52" fmla="*/ 110107 w 1807845"/>
              <a:gd name="T53" fmla="*/ 412318 h 441960"/>
              <a:gd name="T54" fmla="*/ 113175 w 1807845"/>
              <a:gd name="T55" fmla="*/ 60460 h 441960"/>
              <a:gd name="T56" fmla="*/ 113175 w 1807845"/>
              <a:gd name="T57" fmla="*/ 60460 h 441960"/>
              <a:gd name="T58" fmla="*/ 207983 w 1807845"/>
              <a:gd name="T59" fmla="*/ 442321 h 441960"/>
              <a:gd name="T60" fmla="*/ 134591 w 1807845"/>
              <a:gd name="T61" fmla="*/ 413681 h 441960"/>
              <a:gd name="T62" fmla="*/ 128460 w 1807845"/>
              <a:gd name="T63" fmla="*/ 423230 h 441960"/>
              <a:gd name="T64" fmla="*/ 204935 w 1807845"/>
              <a:gd name="T65" fmla="*/ 451866 h 441960"/>
              <a:gd name="T66" fmla="*/ 263047 w 1807845"/>
              <a:gd name="T67" fmla="*/ 451866 h 441960"/>
              <a:gd name="T68" fmla="*/ 263047 w 1807845"/>
              <a:gd name="T69" fmla="*/ 12727 h 441960"/>
              <a:gd name="T70" fmla="*/ 1804635 w 1807845"/>
              <a:gd name="T71" fmla="*/ 287986 h 441960"/>
              <a:gd name="T72" fmla="*/ 1798518 w 1807845"/>
              <a:gd name="T73" fmla="*/ 273667 h 441960"/>
              <a:gd name="T74" fmla="*/ 1770990 w 1807845"/>
              <a:gd name="T75" fmla="*/ 334129 h 441960"/>
              <a:gd name="T76" fmla="*/ 1722052 w 1807845"/>
              <a:gd name="T77" fmla="*/ 388226 h 441960"/>
              <a:gd name="T78" fmla="*/ 1679230 w 1807845"/>
              <a:gd name="T79" fmla="*/ 413681 h 441960"/>
              <a:gd name="T80" fmla="*/ 1547707 w 1807845"/>
              <a:gd name="T81" fmla="*/ 451866 h 441960"/>
              <a:gd name="T82" fmla="*/ 1550765 w 1807845"/>
              <a:gd name="T83" fmla="*/ 461414 h 441960"/>
              <a:gd name="T84" fmla="*/ 1706758 w 1807845"/>
              <a:gd name="T85" fmla="*/ 410500 h 441960"/>
              <a:gd name="T86" fmla="*/ 1792401 w 1807845"/>
              <a:gd name="T87" fmla="*/ 321400 h 4419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07845"/>
              <a:gd name="T133" fmla="*/ 0 h 441960"/>
              <a:gd name="T134" fmla="*/ 1807845 w 1807845"/>
              <a:gd name="T135" fmla="*/ 441960 h 44196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00199" y="9143"/>
                </a:lnTo>
                <a:lnTo>
                  <a:pt x="1545335" y="3047"/>
                </a:lnTo>
                <a:lnTo>
                  <a:pt x="1514855" y="0"/>
                </a:lnTo>
                <a:lnTo>
                  <a:pt x="292607" y="0"/>
                </a:lnTo>
                <a:lnTo>
                  <a:pt x="262127" y="3047"/>
                </a:lnTo>
                <a:lnTo>
                  <a:pt x="234695" y="6095"/>
                </a:lnTo>
                <a:lnTo>
                  <a:pt x="204215" y="9143"/>
                </a:lnTo>
                <a:lnTo>
                  <a:pt x="179831" y="18287"/>
                </a:lnTo>
                <a:lnTo>
                  <a:pt x="152399" y="27431"/>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34111" y="45719"/>
                </a:lnTo>
                <a:lnTo>
                  <a:pt x="155447" y="36575"/>
                </a:lnTo>
                <a:lnTo>
                  <a:pt x="182879" y="27431"/>
                </a:lnTo>
                <a:lnTo>
                  <a:pt x="207263" y="18287"/>
                </a:lnTo>
                <a:lnTo>
                  <a:pt x="207263" y="21335"/>
                </a:lnTo>
                <a:lnTo>
                  <a:pt x="234695" y="15239"/>
                </a:lnTo>
                <a:lnTo>
                  <a:pt x="262127" y="12496"/>
                </a:lnTo>
                <a:lnTo>
                  <a:pt x="262127" y="12191"/>
                </a:lnTo>
                <a:lnTo>
                  <a:pt x="292607" y="9143"/>
                </a:lnTo>
                <a:lnTo>
                  <a:pt x="1514855" y="9143"/>
                </a:lnTo>
                <a:lnTo>
                  <a:pt x="1542287" y="12191"/>
                </a:lnTo>
                <a:lnTo>
                  <a:pt x="1572767" y="15239"/>
                </a:lnTo>
                <a:lnTo>
                  <a:pt x="1600199" y="21335"/>
                </a:lnTo>
                <a:lnTo>
                  <a:pt x="1600199" y="18287"/>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30479" y="301751"/>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3567"/>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6719"/>
                </a:lnTo>
                <a:lnTo>
                  <a:pt x="207263" y="423671"/>
                </a:lnTo>
                <a:lnTo>
                  <a:pt x="182879" y="414527"/>
                </a:lnTo>
                <a:lnTo>
                  <a:pt x="155447" y="405383"/>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1751"/>
                </a:lnTo>
                <a:lnTo>
                  <a:pt x="1764791" y="320039"/>
                </a:lnTo>
                <a:lnTo>
                  <a:pt x="1734311" y="356615"/>
                </a:lnTo>
                <a:lnTo>
                  <a:pt x="1734311" y="353567"/>
                </a:lnTo>
                <a:lnTo>
                  <a:pt x="1716023" y="371855"/>
                </a:lnTo>
                <a:lnTo>
                  <a:pt x="1716023" y="368807"/>
                </a:lnTo>
                <a:lnTo>
                  <a:pt x="1694687" y="384047"/>
                </a:lnTo>
                <a:lnTo>
                  <a:pt x="1673351" y="396239"/>
                </a:lnTo>
                <a:lnTo>
                  <a:pt x="1600199" y="423671"/>
                </a:lnTo>
                <a:lnTo>
                  <a:pt x="1572767" y="426719"/>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2" name="object 6"/>
          <p:cNvSpPr txBox="1"/>
          <p:nvPr/>
        </p:nvSpPr>
        <p:spPr>
          <a:xfrm>
            <a:off x="3287713" y="2622550"/>
            <a:ext cx="1401762"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og</a:t>
            </a:r>
            <a:r>
              <a:rPr dirty="0">
                <a:solidFill>
                  <a:srgbClr val="232021"/>
                </a:solidFill>
                <a:latin typeface="Arial"/>
                <a:cs typeface="Arial"/>
              </a:rPr>
              <a:t>r</a:t>
            </a:r>
            <a:r>
              <a:rPr spc="5" dirty="0">
                <a:solidFill>
                  <a:srgbClr val="232021"/>
                </a:solidFill>
                <a:latin typeface="Arial"/>
                <a:cs typeface="Arial"/>
              </a:rPr>
              <a:t>aph</a:t>
            </a:r>
            <a:r>
              <a:rPr dirty="0">
                <a:solidFill>
                  <a:srgbClr val="232021"/>
                </a:solidFill>
                <a:latin typeface="Arial"/>
                <a:cs typeface="Arial"/>
              </a:rPr>
              <a:t>y</a:t>
            </a:r>
            <a:endParaRPr>
              <a:latin typeface="Arial"/>
              <a:cs typeface="Arial"/>
            </a:endParaRPr>
          </a:p>
        </p:txBody>
      </p:sp>
      <p:sp>
        <p:nvSpPr>
          <p:cNvPr id="23" name="object 7"/>
          <p:cNvSpPr>
            <a:spLocks/>
          </p:cNvSpPr>
          <p:nvPr/>
        </p:nvSpPr>
        <p:spPr bwMode="auto">
          <a:xfrm>
            <a:off x="6577013" y="2552700"/>
            <a:ext cx="1811337" cy="442913"/>
          </a:xfrm>
          <a:custGeom>
            <a:avLst/>
            <a:gdLst>
              <a:gd name="T0" fmla="*/ 1804625 w 1811020"/>
              <a:gd name="T1" fmla="*/ 162290 h 441960"/>
              <a:gd name="T2" fmla="*/ 1709806 w 1811020"/>
              <a:gd name="T3" fmla="*/ 54095 h 441960"/>
              <a:gd name="T4" fmla="*/ 1550755 w 1811020"/>
              <a:gd name="T5" fmla="*/ 3187 h 441960"/>
              <a:gd name="T6" fmla="*/ 266111 w 1811020"/>
              <a:gd name="T7" fmla="*/ 3187 h 441960"/>
              <a:gd name="T8" fmla="*/ 155987 w 1811020"/>
              <a:gd name="T9" fmla="*/ 28638 h 441960"/>
              <a:gd name="T10" fmla="*/ 24463 w 1811020"/>
              <a:gd name="T11" fmla="*/ 140015 h 441960"/>
              <a:gd name="T12" fmla="*/ 6115 w 1811020"/>
              <a:gd name="T13" fmla="*/ 276850 h 441960"/>
              <a:gd name="T14" fmla="*/ 9374 w 1811020"/>
              <a:gd name="T15" fmla="*/ 230708 h 441960"/>
              <a:gd name="T16" fmla="*/ 15299 w 1811020"/>
              <a:gd name="T17" fmla="*/ 187748 h 441960"/>
              <a:gd name="T18" fmla="*/ 113175 w 1811020"/>
              <a:gd name="T19" fmla="*/ 60460 h 441960"/>
              <a:gd name="T20" fmla="*/ 183519 w 1811020"/>
              <a:gd name="T21" fmla="*/ 28638 h 441960"/>
              <a:gd name="T22" fmla="*/ 238583 w 1811020"/>
              <a:gd name="T23" fmla="*/ 15909 h 441960"/>
              <a:gd name="T24" fmla="*/ 1523227 w 1811020"/>
              <a:gd name="T25" fmla="*/ 9544 h 441960"/>
              <a:gd name="T26" fmla="*/ 1578284 w 1811020"/>
              <a:gd name="T27" fmla="*/ 15909 h 441960"/>
              <a:gd name="T28" fmla="*/ 1682278 w 1811020"/>
              <a:gd name="T29" fmla="*/ 47732 h 441960"/>
              <a:gd name="T30" fmla="*/ 1786274 w 1811020"/>
              <a:gd name="T31" fmla="*/ 146380 h 441960"/>
              <a:gd name="T32" fmla="*/ 1804625 w 1811020"/>
              <a:gd name="T33" fmla="*/ 206840 h 441960"/>
              <a:gd name="T34" fmla="*/ 1807683 w 1811020"/>
              <a:gd name="T35" fmla="*/ 287986 h 441960"/>
              <a:gd name="T36" fmla="*/ 9183 w 1811020"/>
              <a:gd name="T37" fmla="*/ 229115 h 441960"/>
              <a:gd name="T38" fmla="*/ 137639 w 1811020"/>
              <a:gd name="T39" fmla="*/ 413681 h 441960"/>
              <a:gd name="T40" fmla="*/ 94827 w 1811020"/>
              <a:gd name="T41" fmla="*/ 388226 h 441960"/>
              <a:gd name="T42" fmla="*/ 58111 w 1811020"/>
              <a:gd name="T43" fmla="*/ 353221 h 441960"/>
              <a:gd name="T44" fmla="*/ 15299 w 1811020"/>
              <a:gd name="T45" fmla="*/ 273667 h 441960"/>
              <a:gd name="T46" fmla="*/ 9374 w 1811020"/>
              <a:gd name="T47" fmla="*/ 230708 h 441960"/>
              <a:gd name="T48" fmla="*/ 24463 w 1811020"/>
              <a:gd name="T49" fmla="*/ 321400 h 441960"/>
              <a:gd name="T50" fmla="*/ 131523 w 1811020"/>
              <a:gd name="T51" fmla="*/ 423230 h 441960"/>
              <a:gd name="T52" fmla="*/ 137639 w 1811020"/>
              <a:gd name="T53" fmla="*/ 413681 h 441960"/>
              <a:gd name="T54" fmla="*/ 134591 w 1811020"/>
              <a:gd name="T55" fmla="*/ 49323 h 441960"/>
              <a:gd name="T56" fmla="*/ 1807683 w 1811020"/>
              <a:gd name="T57" fmla="*/ 232298 h 441960"/>
              <a:gd name="T58" fmla="*/ 1801566 w 1811020"/>
              <a:gd name="T59" fmla="*/ 276850 h 441960"/>
              <a:gd name="T60" fmla="*/ 1786274 w 1811020"/>
              <a:gd name="T61" fmla="*/ 315036 h 441960"/>
              <a:gd name="T62" fmla="*/ 1743451 w 1811020"/>
              <a:gd name="T63" fmla="*/ 369131 h 441960"/>
              <a:gd name="T64" fmla="*/ 1703689 w 1811020"/>
              <a:gd name="T65" fmla="*/ 400954 h 441960"/>
              <a:gd name="T66" fmla="*/ 1605811 w 1811020"/>
              <a:gd name="T67" fmla="*/ 442321 h 441960"/>
              <a:gd name="T68" fmla="*/ 266111 w 1811020"/>
              <a:gd name="T69" fmla="*/ 451866 h 441960"/>
              <a:gd name="T70" fmla="*/ 183519 w 1811020"/>
              <a:gd name="T71" fmla="*/ 432773 h 441960"/>
              <a:gd name="T72" fmla="*/ 180469 w 1811020"/>
              <a:gd name="T73" fmla="*/ 442321 h 441960"/>
              <a:gd name="T74" fmla="*/ 266111 w 1811020"/>
              <a:gd name="T75" fmla="*/ 461414 h 441960"/>
              <a:gd name="T76" fmla="*/ 1685337 w 1811020"/>
              <a:gd name="T77" fmla="*/ 423230 h 441960"/>
              <a:gd name="T78" fmla="*/ 1804625 w 1811020"/>
              <a:gd name="T79" fmla="*/ 299126 h 441960"/>
              <a:gd name="T80" fmla="*/ 1523227 w 1811020"/>
              <a:gd name="T81" fmla="*/ 9544 h 441960"/>
              <a:gd name="T82" fmla="*/ 1807683 w 1811020"/>
              <a:gd name="T83" fmla="*/ 232298 h 441960"/>
              <a:gd name="T84" fmla="*/ 1807683 w 1811020"/>
              <a:gd name="T85" fmla="*/ 232298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11020"/>
              <a:gd name="T130" fmla="*/ 0 h 441960"/>
              <a:gd name="T131" fmla="*/ 1811020 w 1811020"/>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11020" h="441960">
                <a:moveTo>
                  <a:pt x="1810511" y="243839"/>
                </a:moveTo>
                <a:lnTo>
                  <a:pt x="1810511" y="198119"/>
                </a:lnTo>
                <a:lnTo>
                  <a:pt x="1798319" y="155447"/>
                </a:lnTo>
                <a:lnTo>
                  <a:pt x="1773935" y="115823"/>
                </a:lnTo>
                <a:lnTo>
                  <a:pt x="1743455" y="79247"/>
                </a:lnTo>
                <a:lnTo>
                  <a:pt x="1703831" y="51815"/>
                </a:lnTo>
                <a:lnTo>
                  <a:pt x="1655063" y="27431"/>
                </a:lnTo>
                <a:lnTo>
                  <a:pt x="1603247" y="9143"/>
                </a:lnTo>
                <a:lnTo>
                  <a:pt x="1545335" y="3047"/>
                </a:lnTo>
                <a:lnTo>
                  <a:pt x="1517903" y="0"/>
                </a:lnTo>
                <a:lnTo>
                  <a:pt x="295655" y="0"/>
                </a:lnTo>
                <a:lnTo>
                  <a:pt x="265175" y="3047"/>
                </a:lnTo>
                <a:lnTo>
                  <a:pt x="237743" y="6095"/>
                </a:lnTo>
                <a:lnTo>
                  <a:pt x="207263" y="9143"/>
                </a:lnTo>
                <a:lnTo>
                  <a:pt x="155447" y="27431"/>
                </a:lnTo>
                <a:lnTo>
                  <a:pt x="88391" y="64007"/>
                </a:lnTo>
                <a:lnTo>
                  <a:pt x="51815" y="97535"/>
                </a:lnTo>
                <a:lnTo>
                  <a:pt x="24383" y="134111"/>
                </a:lnTo>
                <a:lnTo>
                  <a:pt x="6095" y="176783"/>
                </a:lnTo>
                <a:lnTo>
                  <a:pt x="0" y="222503"/>
                </a:lnTo>
                <a:lnTo>
                  <a:pt x="6095" y="265175"/>
                </a:lnTo>
                <a:lnTo>
                  <a:pt x="9143" y="272287"/>
                </a:lnTo>
                <a:lnTo>
                  <a:pt x="9143" y="219455"/>
                </a:lnTo>
                <a:lnTo>
                  <a:pt x="9334" y="220979"/>
                </a:lnTo>
                <a:lnTo>
                  <a:pt x="12191" y="198119"/>
                </a:lnTo>
                <a:lnTo>
                  <a:pt x="12191" y="201167"/>
                </a:lnTo>
                <a:lnTo>
                  <a:pt x="15239" y="179831"/>
                </a:lnTo>
                <a:lnTo>
                  <a:pt x="33527" y="140207"/>
                </a:lnTo>
                <a:lnTo>
                  <a:pt x="57911" y="103631"/>
                </a:lnTo>
                <a:lnTo>
                  <a:pt x="112775" y="57911"/>
                </a:lnTo>
                <a:lnTo>
                  <a:pt x="134111" y="47243"/>
                </a:lnTo>
                <a:lnTo>
                  <a:pt x="134111" y="45719"/>
                </a:lnTo>
                <a:lnTo>
                  <a:pt x="182879" y="27431"/>
                </a:lnTo>
                <a:lnTo>
                  <a:pt x="210311" y="18287"/>
                </a:lnTo>
                <a:lnTo>
                  <a:pt x="210311" y="21335"/>
                </a:lnTo>
                <a:lnTo>
                  <a:pt x="237743" y="15239"/>
                </a:lnTo>
                <a:lnTo>
                  <a:pt x="265175" y="12191"/>
                </a:lnTo>
                <a:lnTo>
                  <a:pt x="295655" y="9143"/>
                </a:lnTo>
                <a:lnTo>
                  <a:pt x="1517903" y="9143"/>
                </a:lnTo>
                <a:lnTo>
                  <a:pt x="1517903" y="9448"/>
                </a:lnTo>
                <a:lnTo>
                  <a:pt x="1545335" y="12191"/>
                </a:lnTo>
                <a:lnTo>
                  <a:pt x="1572767" y="15239"/>
                </a:lnTo>
                <a:lnTo>
                  <a:pt x="1600199" y="21335"/>
                </a:lnTo>
                <a:lnTo>
                  <a:pt x="1600199" y="18287"/>
                </a:lnTo>
                <a:lnTo>
                  <a:pt x="1676399" y="45719"/>
                </a:lnTo>
                <a:lnTo>
                  <a:pt x="1719071" y="73151"/>
                </a:lnTo>
                <a:lnTo>
                  <a:pt x="1752599" y="103631"/>
                </a:lnTo>
                <a:lnTo>
                  <a:pt x="1780031" y="140207"/>
                </a:lnTo>
                <a:lnTo>
                  <a:pt x="1795271" y="179831"/>
                </a:lnTo>
                <a:lnTo>
                  <a:pt x="1798319" y="201167"/>
                </a:lnTo>
                <a:lnTo>
                  <a:pt x="1798319" y="198119"/>
                </a:lnTo>
                <a:lnTo>
                  <a:pt x="1801177" y="220979"/>
                </a:lnTo>
                <a:lnTo>
                  <a:pt x="1801367" y="219455"/>
                </a:lnTo>
                <a:lnTo>
                  <a:pt x="1801367" y="275843"/>
                </a:lnTo>
                <a:lnTo>
                  <a:pt x="1810511" y="243839"/>
                </a:lnTo>
                <a:close/>
              </a:path>
              <a:path w="1811020" h="441960">
                <a:moveTo>
                  <a:pt x="9334" y="220979"/>
                </a:moveTo>
                <a:lnTo>
                  <a:pt x="9143" y="219455"/>
                </a:lnTo>
                <a:lnTo>
                  <a:pt x="9143" y="222503"/>
                </a:lnTo>
                <a:lnTo>
                  <a:pt x="9334" y="220979"/>
                </a:lnTo>
                <a:close/>
              </a:path>
              <a:path w="1811020" h="441960">
                <a:moveTo>
                  <a:pt x="137159" y="396239"/>
                </a:moveTo>
                <a:lnTo>
                  <a:pt x="112775" y="384047"/>
                </a:lnTo>
                <a:lnTo>
                  <a:pt x="94487" y="368807"/>
                </a:lnTo>
                <a:lnTo>
                  <a:pt x="94487" y="371855"/>
                </a:lnTo>
                <a:lnTo>
                  <a:pt x="76199" y="353567"/>
                </a:lnTo>
                <a:lnTo>
                  <a:pt x="76199" y="356615"/>
                </a:lnTo>
                <a:lnTo>
                  <a:pt x="57911" y="338327"/>
                </a:lnTo>
                <a:lnTo>
                  <a:pt x="33527" y="301751"/>
                </a:lnTo>
                <a:lnTo>
                  <a:pt x="24383" y="283463"/>
                </a:lnTo>
                <a:lnTo>
                  <a:pt x="15239" y="262127"/>
                </a:lnTo>
                <a:lnTo>
                  <a:pt x="15239" y="265175"/>
                </a:lnTo>
                <a:lnTo>
                  <a:pt x="12191" y="243839"/>
                </a:lnTo>
                <a:lnTo>
                  <a:pt x="9334" y="220979"/>
                </a:lnTo>
                <a:lnTo>
                  <a:pt x="9143" y="222503"/>
                </a:lnTo>
                <a:lnTo>
                  <a:pt x="9143" y="272287"/>
                </a:lnTo>
                <a:lnTo>
                  <a:pt x="24383" y="307847"/>
                </a:lnTo>
                <a:lnTo>
                  <a:pt x="51815" y="344423"/>
                </a:lnTo>
                <a:lnTo>
                  <a:pt x="88391" y="377951"/>
                </a:lnTo>
                <a:lnTo>
                  <a:pt x="131063" y="405383"/>
                </a:lnTo>
                <a:lnTo>
                  <a:pt x="134111" y="406526"/>
                </a:lnTo>
                <a:lnTo>
                  <a:pt x="134111" y="396239"/>
                </a:lnTo>
                <a:lnTo>
                  <a:pt x="137159" y="396239"/>
                </a:lnTo>
                <a:close/>
              </a:path>
              <a:path w="1811020" h="441960">
                <a:moveTo>
                  <a:pt x="137159" y="45719"/>
                </a:moveTo>
                <a:lnTo>
                  <a:pt x="134111" y="45719"/>
                </a:lnTo>
                <a:lnTo>
                  <a:pt x="134111" y="47243"/>
                </a:lnTo>
                <a:lnTo>
                  <a:pt x="137159" y="45719"/>
                </a:lnTo>
                <a:close/>
              </a:path>
              <a:path w="1811020" h="441960">
                <a:moveTo>
                  <a:pt x="1801367" y="275843"/>
                </a:moveTo>
                <a:lnTo>
                  <a:pt x="1801367" y="222503"/>
                </a:lnTo>
                <a:lnTo>
                  <a:pt x="1801177" y="220979"/>
                </a:lnTo>
                <a:lnTo>
                  <a:pt x="1798319" y="243839"/>
                </a:lnTo>
                <a:lnTo>
                  <a:pt x="1795271" y="265175"/>
                </a:lnTo>
                <a:lnTo>
                  <a:pt x="1795271" y="262127"/>
                </a:lnTo>
                <a:lnTo>
                  <a:pt x="1789175" y="283463"/>
                </a:lnTo>
                <a:lnTo>
                  <a:pt x="1780031" y="301751"/>
                </a:lnTo>
                <a:lnTo>
                  <a:pt x="1767839" y="320039"/>
                </a:lnTo>
                <a:lnTo>
                  <a:pt x="1737359" y="356615"/>
                </a:lnTo>
                <a:lnTo>
                  <a:pt x="1737359" y="353567"/>
                </a:lnTo>
                <a:lnTo>
                  <a:pt x="1719071" y="371855"/>
                </a:lnTo>
                <a:lnTo>
                  <a:pt x="1719071" y="368807"/>
                </a:lnTo>
                <a:lnTo>
                  <a:pt x="1697735" y="384047"/>
                </a:lnTo>
                <a:lnTo>
                  <a:pt x="1676399" y="396239"/>
                </a:lnTo>
                <a:lnTo>
                  <a:pt x="1627631" y="414527"/>
                </a:lnTo>
                <a:lnTo>
                  <a:pt x="1600199" y="423671"/>
                </a:lnTo>
                <a:lnTo>
                  <a:pt x="1572767" y="426719"/>
                </a:lnTo>
                <a:lnTo>
                  <a:pt x="1545335" y="432815"/>
                </a:lnTo>
                <a:lnTo>
                  <a:pt x="265175" y="432815"/>
                </a:lnTo>
                <a:lnTo>
                  <a:pt x="237743" y="426719"/>
                </a:lnTo>
                <a:lnTo>
                  <a:pt x="210311" y="423671"/>
                </a:lnTo>
                <a:lnTo>
                  <a:pt x="182879" y="414527"/>
                </a:lnTo>
                <a:lnTo>
                  <a:pt x="134111" y="396239"/>
                </a:lnTo>
                <a:lnTo>
                  <a:pt x="134111" y="406526"/>
                </a:lnTo>
                <a:lnTo>
                  <a:pt x="179831" y="423671"/>
                </a:lnTo>
                <a:lnTo>
                  <a:pt x="207263" y="432815"/>
                </a:lnTo>
                <a:lnTo>
                  <a:pt x="237743" y="438911"/>
                </a:lnTo>
                <a:lnTo>
                  <a:pt x="265175" y="441959"/>
                </a:lnTo>
                <a:lnTo>
                  <a:pt x="1545335" y="441959"/>
                </a:lnTo>
                <a:lnTo>
                  <a:pt x="1603247" y="432815"/>
                </a:lnTo>
                <a:lnTo>
                  <a:pt x="1679447" y="405383"/>
                </a:lnTo>
                <a:lnTo>
                  <a:pt x="1725167" y="377951"/>
                </a:lnTo>
                <a:lnTo>
                  <a:pt x="1773935" y="326135"/>
                </a:lnTo>
                <a:lnTo>
                  <a:pt x="1798319" y="286511"/>
                </a:lnTo>
                <a:lnTo>
                  <a:pt x="1801367" y="275843"/>
                </a:lnTo>
                <a:close/>
              </a:path>
              <a:path w="1811020" h="441960">
                <a:moveTo>
                  <a:pt x="1517903" y="9448"/>
                </a:moveTo>
                <a:lnTo>
                  <a:pt x="1517903" y="9143"/>
                </a:lnTo>
                <a:lnTo>
                  <a:pt x="1514855" y="9143"/>
                </a:lnTo>
                <a:lnTo>
                  <a:pt x="1517903" y="9448"/>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4" name="object 8"/>
          <p:cNvSpPr txBox="1"/>
          <p:nvPr/>
        </p:nvSpPr>
        <p:spPr>
          <a:xfrm>
            <a:off x="6813550" y="2622550"/>
            <a:ext cx="1401763" cy="285750"/>
          </a:xfrm>
          <a:prstGeom prst="rect">
            <a:avLst/>
          </a:prstGeom>
        </p:spPr>
        <p:txBody>
          <a:bodyPr lIns="0" tIns="0" rIns="0" bIns="0">
            <a:spAutoFit/>
          </a:bodyPr>
          <a:lstStyle/>
          <a:p>
            <a:pPr marL="12700" algn="r" rtl="1" eaLnBrk="1" fontAlgn="auto" hangingPunct="1">
              <a:spcBef>
                <a:spcPts val="0"/>
              </a:spcBef>
              <a:spcAft>
                <a:spcPts val="0"/>
              </a:spcAft>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anal</a:t>
            </a:r>
            <a:r>
              <a:rPr spc="-15" dirty="0">
                <a:solidFill>
                  <a:srgbClr val="232021"/>
                </a:solidFill>
                <a:latin typeface="Arial"/>
                <a:cs typeface="Arial"/>
              </a:rPr>
              <a:t>y</a:t>
            </a:r>
            <a:r>
              <a:rPr spc="10" dirty="0">
                <a:solidFill>
                  <a:srgbClr val="232021"/>
                </a:solidFill>
                <a:latin typeface="Arial"/>
                <a:cs typeface="Arial"/>
              </a:rPr>
              <a:t>s</a:t>
            </a:r>
            <a:r>
              <a:rPr spc="5" dirty="0">
                <a:solidFill>
                  <a:srgbClr val="232021"/>
                </a:solidFill>
                <a:latin typeface="Arial"/>
                <a:cs typeface="Arial"/>
              </a:rPr>
              <a:t>i</a:t>
            </a:r>
            <a:r>
              <a:rPr dirty="0">
                <a:solidFill>
                  <a:srgbClr val="232021"/>
                </a:solidFill>
                <a:latin typeface="Arial"/>
                <a:cs typeface="Arial"/>
              </a:rPr>
              <a:t>s</a:t>
            </a:r>
            <a:endParaRPr>
              <a:latin typeface="Arial"/>
              <a:cs typeface="Arial"/>
            </a:endParaRPr>
          </a:p>
        </p:txBody>
      </p:sp>
      <p:sp>
        <p:nvSpPr>
          <p:cNvPr id="25" name="object 9"/>
          <p:cNvSpPr>
            <a:spLocks/>
          </p:cNvSpPr>
          <p:nvPr/>
        </p:nvSpPr>
        <p:spPr bwMode="auto">
          <a:xfrm>
            <a:off x="5716588" y="1909763"/>
            <a:ext cx="0" cy="290512"/>
          </a:xfrm>
          <a:custGeom>
            <a:avLst/>
            <a:gdLst>
              <a:gd name="T0" fmla="*/ 0 h 289560"/>
              <a:gd name="T1" fmla="*/ 309205 h 289560"/>
              <a:gd name="T2" fmla="*/ 0 60000 65536"/>
              <a:gd name="T3" fmla="*/ 0 60000 65536"/>
              <a:gd name="T4" fmla="*/ 0 h 289560"/>
              <a:gd name="T5" fmla="*/ 289560 h 289560"/>
            </a:gdLst>
            <a:ahLst/>
            <a:cxnLst>
              <a:cxn ang="T2">
                <a:pos x="0" y="T0"/>
              </a:cxn>
              <a:cxn ang="T3">
                <a:pos x="0" y="T1"/>
              </a:cxn>
            </a:cxnLst>
            <a:rect l="0" t="T4" r="0" b="T5"/>
            <a:pathLst>
              <a:path h="289560">
                <a:moveTo>
                  <a:pt x="0" y="0"/>
                </a:moveTo>
                <a:lnTo>
                  <a:pt x="0" y="289559"/>
                </a:lnTo>
              </a:path>
            </a:pathLst>
          </a:custGeom>
          <a:noFill/>
          <a:ln w="12191">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26" name="object 10"/>
          <p:cNvSpPr>
            <a:spLocks/>
          </p:cNvSpPr>
          <p:nvPr/>
        </p:nvSpPr>
        <p:spPr bwMode="auto">
          <a:xfrm>
            <a:off x="3916363" y="2198688"/>
            <a:ext cx="3602037" cy="0"/>
          </a:xfrm>
          <a:custGeom>
            <a:avLst/>
            <a:gdLst>
              <a:gd name="T0" fmla="*/ 0 w 3602990"/>
              <a:gd name="T1" fmla="*/ 3583715 w 3602990"/>
              <a:gd name="T2" fmla="*/ 0 60000 65536"/>
              <a:gd name="T3" fmla="*/ 0 60000 65536"/>
              <a:gd name="T4" fmla="*/ 0 w 3602990"/>
              <a:gd name="T5" fmla="*/ 3602990 w 3602990"/>
            </a:gdLst>
            <a:ahLst/>
            <a:cxnLst>
              <a:cxn ang="T2">
                <a:pos x="T0" y="0"/>
              </a:cxn>
              <a:cxn ang="T3">
                <a:pos x="T1" y="0"/>
              </a:cxn>
            </a:cxnLst>
            <a:rect l="T4" t="0" r="T5" b="0"/>
            <a:pathLst>
              <a:path w="3602990">
                <a:moveTo>
                  <a:pt x="0" y="0"/>
                </a:moveTo>
                <a:lnTo>
                  <a:pt x="3602735"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27" name="object 11"/>
          <p:cNvSpPr>
            <a:spLocks/>
          </p:cNvSpPr>
          <p:nvPr/>
        </p:nvSpPr>
        <p:spPr bwMode="auto">
          <a:xfrm>
            <a:off x="3879850" y="2200275"/>
            <a:ext cx="76200" cy="358775"/>
          </a:xfrm>
          <a:custGeom>
            <a:avLst/>
            <a:gdLst>
              <a:gd name="T0" fmla="*/ 76199 w 76200"/>
              <a:gd name="T1" fmla="*/ 264135 h 360044"/>
              <a:gd name="T2" fmla="*/ 0 w 76200"/>
              <a:gd name="T3" fmla="*/ 264135 h 360044"/>
              <a:gd name="T4" fmla="*/ 30479 w 76200"/>
              <a:gd name="T5" fmla="*/ 323306 h 360044"/>
              <a:gd name="T6" fmla="*/ 30479 w 76200"/>
              <a:gd name="T7" fmla="*/ 275499 h 360044"/>
              <a:gd name="T8" fmla="*/ 42671 w 76200"/>
              <a:gd name="T9" fmla="*/ 275499 h 360044"/>
              <a:gd name="T10" fmla="*/ 42671 w 76200"/>
              <a:gd name="T11" fmla="*/ 324218 h 360044"/>
              <a:gd name="T12" fmla="*/ 76199 w 76200"/>
              <a:gd name="T13" fmla="*/ 264135 h 360044"/>
              <a:gd name="T14" fmla="*/ 42671 w 76200"/>
              <a:gd name="T15" fmla="*/ 264135 h 360044"/>
              <a:gd name="T16" fmla="*/ 42671 w 76200"/>
              <a:gd name="T17" fmla="*/ 0 h 360044"/>
              <a:gd name="T18" fmla="*/ 30479 w 76200"/>
              <a:gd name="T19" fmla="*/ 0 h 360044"/>
              <a:gd name="T20" fmla="*/ 30479 w 76200"/>
              <a:gd name="T21" fmla="*/ 264135 h 360044"/>
              <a:gd name="T22" fmla="*/ 42671 w 76200"/>
              <a:gd name="T23" fmla="*/ 264135 h 360044"/>
              <a:gd name="T24" fmla="*/ 42671 w 76200"/>
              <a:gd name="T25" fmla="*/ 324218 h 360044"/>
              <a:gd name="T26" fmla="*/ 42671 w 76200"/>
              <a:gd name="T27" fmla="*/ 275499 h 360044"/>
              <a:gd name="T28" fmla="*/ 30479 w 76200"/>
              <a:gd name="T29" fmla="*/ 275499 h 360044"/>
              <a:gd name="T30" fmla="*/ 30479 w 76200"/>
              <a:gd name="T31" fmla="*/ 323306 h 360044"/>
              <a:gd name="T32" fmla="*/ 36575 w 76200"/>
              <a:gd name="T33" fmla="*/ 335141 h 360044"/>
              <a:gd name="T34" fmla="*/ 42671 w 76200"/>
              <a:gd name="T35" fmla="*/ 324218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0479" y="346963"/>
                </a:lnTo>
                <a:lnTo>
                  <a:pt x="30479" y="295655"/>
                </a:lnTo>
                <a:lnTo>
                  <a:pt x="42671" y="295655"/>
                </a:lnTo>
                <a:lnTo>
                  <a:pt x="42671" y="347940"/>
                </a:lnTo>
                <a:lnTo>
                  <a:pt x="76199" y="283463"/>
                </a:lnTo>
                <a:close/>
              </a:path>
              <a:path w="76200" h="360044">
                <a:moveTo>
                  <a:pt x="42671" y="283463"/>
                </a:moveTo>
                <a:lnTo>
                  <a:pt x="42671" y="0"/>
                </a:lnTo>
                <a:lnTo>
                  <a:pt x="30479" y="0"/>
                </a:lnTo>
                <a:lnTo>
                  <a:pt x="30479" y="283463"/>
                </a:lnTo>
                <a:lnTo>
                  <a:pt x="42671" y="283463"/>
                </a:lnTo>
                <a:close/>
              </a:path>
              <a:path w="76200" h="360044">
                <a:moveTo>
                  <a:pt x="42671" y="347940"/>
                </a:moveTo>
                <a:lnTo>
                  <a:pt x="42671" y="295655"/>
                </a:lnTo>
                <a:lnTo>
                  <a:pt x="30479" y="295655"/>
                </a:lnTo>
                <a:lnTo>
                  <a:pt x="30479" y="346963"/>
                </a:lnTo>
                <a:lnTo>
                  <a:pt x="36575" y="359663"/>
                </a:lnTo>
                <a:lnTo>
                  <a:pt x="42671" y="3479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8" name="object 12"/>
          <p:cNvSpPr>
            <a:spLocks/>
          </p:cNvSpPr>
          <p:nvPr/>
        </p:nvSpPr>
        <p:spPr bwMode="auto">
          <a:xfrm>
            <a:off x="7478713" y="2200275"/>
            <a:ext cx="76200" cy="358775"/>
          </a:xfrm>
          <a:custGeom>
            <a:avLst/>
            <a:gdLst>
              <a:gd name="T0" fmla="*/ 76199 w 76200"/>
              <a:gd name="T1" fmla="*/ 264135 h 360044"/>
              <a:gd name="T2" fmla="*/ 0 w 76200"/>
              <a:gd name="T3" fmla="*/ 264135 h 360044"/>
              <a:gd name="T4" fmla="*/ 33527 w 76200"/>
              <a:gd name="T5" fmla="*/ 324218 h 360044"/>
              <a:gd name="T6" fmla="*/ 33527 w 76200"/>
              <a:gd name="T7" fmla="*/ 275499 h 360044"/>
              <a:gd name="T8" fmla="*/ 45719 w 76200"/>
              <a:gd name="T9" fmla="*/ 275499 h 360044"/>
              <a:gd name="T10" fmla="*/ 45719 w 76200"/>
              <a:gd name="T11" fmla="*/ 323306 h 360044"/>
              <a:gd name="T12" fmla="*/ 76199 w 76200"/>
              <a:gd name="T13" fmla="*/ 264135 h 360044"/>
              <a:gd name="T14" fmla="*/ 45719 w 76200"/>
              <a:gd name="T15" fmla="*/ 264135 h 360044"/>
              <a:gd name="T16" fmla="*/ 45719 w 76200"/>
              <a:gd name="T17" fmla="*/ 0 h 360044"/>
              <a:gd name="T18" fmla="*/ 33527 w 76200"/>
              <a:gd name="T19" fmla="*/ 0 h 360044"/>
              <a:gd name="T20" fmla="*/ 33527 w 76200"/>
              <a:gd name="T21" fmla="*/ 264135 h 360044"/>
              <a:gd name="T22" fmla="*/ 45719 w 76200"/>
              <a:gd name="T23" fmla="*/ 264135 h 360044"/>
              <a:gd name="T24" fmla="*/ 45719 w 76200"/>
              <a:gd name="T25" fmla="*/ 323306 h 360044"/>
              <a:gd name="T26" fmla="*/ 45719 w 76200"/>
              <a:gd name="T27" fmla="*/ 275499 h 360044"/>
              <a:gd name="T28" fmla="*/ 33527 w 76200"/>
              <a:gd name="T29" fmla="*/ 275499 h 360044"/>
              <a:gd name="T30" fmla="*/ 33527 w 76200"/>
              <a:gd name="T31" fmla="*/ 324218 h 360044"/>
              <a:gd name="T32" fmla="*/ 39623 w 76200"/>
              <a:gd name="T33" fmla="*/ 335141 h 360044"/>
              <a:gd name="T34" fmla="*/ 45719 w 76200"/>
              <a:gd name="T35" fmla="*/ 323306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3527" y="347940"/>
                </a:lnTo>
                <a:lnTo>
                  <a:pt x="33527" y="295655"/>
                </a:lnTo>
                <a:lnTo>
                  <a:pt x="45719" y="295655"/>
                </a:lnTo>
                <a:lnTo>
                  <a:pt x="45719" y="346963"/>
                </a:lnTo>
                <a:lnTo>
                  <a:pt x="76199" y="283463"/>
                </a:lnTo>
                <a:close/>
              </a:path>
              <a:path w="76200" h="360044">
                <a:moveTo>
                  <a:pt x="45719" y="283463"/>
                </a:moveTo>
                <a:lnTo>
                  <a:pt x="45719" y="0"/>
                </a:lnTo>
                <a:lnTo>
                  <a:pt x="33527" y="0"/>
                </a:lnTo>
                <a:lnTo>
                  <a:pt x="33527" y="283463"/>
                </a:lnTo>
                <a:lnTo>
                  <a:pt x="45719" y="283463"/>
                </a:lnTo>
                <a:close/>
              </a:path>
              <a:path w="76200" h="360044">
                <a:moveTo>
                  <a:pt x="45719" y="346963"/>
                </a:moveTo>
                <a:lnTo>
                  <a:pt x="45719" y="295655"/>
                </a:lnTo>
                <a:lnTo>
                  <a:pt x="33527" y="295655"/>
                </a:lnTo>
                <a:lnTo>
                  <a:pt x="33527" y="347940"/>
                </a:lnTo>
                <a:lnTo>
                  <a:pt x="39623" y="359663"/>
                </a:lnTo>
                <a:lnTo>
                  <a:pt x="45719" y="3469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9" name="object 13"/>
          <p:cNvSpPr>
            <a:spLocks/>
          </p:cNvSpPr>
          <p:nvPr/>
        </p:nvSpPr>
        <p:spPr bwMode="auto">
          <a:xfrm>
            <a:off x="742950" y="3778250"/>
            <a:ext cx="1811338" cy="442913"/>
          </a:xfrm>
          <a:custGeom>
            <a:avLst/>
            <a:gdLst>
              <a:gd name="T0" fmla="*/ 1816877 w 1811020"/>
              <a:gd name="T1" fmla="*/ 206840 h 441960"/>
              <a:gd name="T2" fmla="*/ 1780172 w 1811020"/>
              <a:gd name="T3" fmla="*/ 120922 h 441960"/>
              <a:gd name="T4" fmla="*/ 1709822 w 1811020"/>
              <a:gd name="T5" fmla="*/ 54095 h 441960"/>
              <a:gd name="T6" fmla="*/ 1581356 w 1811020"/>
              <a:gd name="T7" fmla="*/ 6362 h 441960"/>
              <a:gd name="T8" fmla="*/ 296695 w 1811020"/>
              <a:gd name="T9" fmla="*/ 0 h 441960"/>
              <a:gd name="T10" fmla="*/ 180471 w 1811020"/>
              <a:gd name="T11" fmla="*/ 19093 h 441960"/>
              <a:gd name="T12" fmla="*/ 88711 w 1811020"/>
              <a:gd name="T13" fmla="*/ 66825 h 441960"/>
              <a:gd name="T14" fmla="*/ 6115 w 1811020"/>
              <a:gd name="T15" fmla="*/ 184566 h 441960"/>
              <a:gd name="T16" fmla="*/ 6115 w 1811020"/>
              <a:gd name="T17" fmla="*/ 276850 h 441960"/>
              <a:gd name="T18" fmla="*/ 9183 w 1811020"/>
              <a:gd name="T19" fmla="*/ 232298 h 441960"/>
              <a:gd name="T20" fmla="*/ 21415 w 1811020"/>
              <a:gd name="T21" fmla="*/ 172897 h 441960"/>
              <a:gd name="T22" fmla="*/ 58111 w 1811020"/>
              <a:gd name="T23" fmla="*/ 108191 h 441960"/>
              <a:gd name="T24" fmla="*/ 183519 w 1811020"/>
              <a:gd name="T25" fmla="*/ 28638 h 441960"/>
              <a:gd name="T26" fmla="*/ 296695 w 1811020"/>
              <a:gd name="T27" fmla="*/ 9544 h 441960"/>
              <a:gd name="T28" fmla="*/ 1578298 w 1811020"/>
              <a:gd name="T29" fmla="*/ 15909 h 441960"/>
              <a:gd name="T30" fmla="*/ 1682294 w 1811020"/>
              <a:gd name="T31" fmla="*/ 47732 h 441960"/>
              <a:gd name="T32" fmla="*/ 1758762 w 1811020"/>
              <a:gd name="T33" fmla="*/ 108191 h 441960"/>
              <a:gd name="T34" fmla="*/ 1801583 w 1811020"/>
              <a:gd name="T35" fmla="*/ 187748 h 441960"/>
              <a:gd name="T36" fmla="*/ 1807700 w 1811020"/>
              <a:gd name="T37" fmla="*/ 287986 h 441960"/>
              <a:gd name="T38" fmla="*/ 24463 w 1811020"/>
              <a:gd name="T39" fmla="*/ 295943 h 441960"/>
              <a:gd name="T40" fmla="*/ 15299 w 1811020"/>
              <a:gd name="T41" fmla="*/ 276850 h 441960"/>
              <a:gd name="T42" fmla="*/ 9183 w 1811020"/>
              <a:gd name="T43" fmla="*/ 284274 h 441960"/>
              <a:gd name="T44" fmla="*/ 21415 w 1811020"/>
              <a:gd name="T45" fmla="*/ 295943 h 441960"/>
              <a:gd name="T46" fmla="*/ 24463 w 1811020"/>
              <a:gd name="T47" fmla="*/ 165472 h 441960"/>
              <a:gd name="T48" fmla="*/ 21415 w 1811020"/>
              <a:gd name="T49" fmla="*/ 172897 h 441960"/>
              <a:gd name="T50" fmla="*/ 1807700 w 1811020"/>
              <a:gd name="T51" fmla="*/ 287986 h 441960"/>
              <a:gd name="T52" fmla="*/ 1801583 w 1811020"/>
              <a:gd name="T53" fmla="*/ 276850 h 441960"/>
              <a:gd name="T54" fmla="*/ 1795466 w 1811020"/>
              <a:gd name="T55" fmla="*/ 295943 h 441960"/>
              <a:gd name="T56" fmla="*/ 1786290 w 1811020"/>
              <a:gd name="T57" fmla="*/ 315036 h 441960"/>
              <a:gd name="T58" fmla="*/ 1774054 w 1811020"/>
              <a:gd name="T59" fmla="*/ 334129 h 441960"/>
              <a:gd name="T60" fmla="*/ 1725116 w 1811020"/>
              <a:gd name="T61" fmla="*/ 388226 h 441960"/>
              <a:gd name="T62" fmla="*/ 1703705 w 1811020"/>
              <a:gd name="T63" fmla="*/ 400954 h 441960"/>
              <a:gd name="T64" fmla="*/ 1657824 w 1811020"/>
              <a:gd name="T65" fmla="*/ 426413 h 441960"/>
              <a:gd name="T66" fmla="*/ 1633355 w 1811020"/>
              <a:gd name="T67" fmla="*/ 432773 h 441960"/>
              <a:gd name="T68" fmla="*/ 1578298 w 1811020"/>
              <a:gd name="T69" fmla="*/ 448687 h 441960"/>
              <a:gd name="T70" fmla="*/ 266115 w 1811020"/>
              <a:gd name="T71" fmla="*/ 451866 h 441960"/>
              <a:gd name="T72" fmla="*/ 211051 w 1811020"/>
              <a:gd name="T73" fmla="*/ 442321 h 441960"/>
              <a:gd name="T74" fmla="*/ 159055 w 1811020"/>
              <a:gd name="T75" fmla="*/ 423230 h 441960"/>
              <a:gd name="T76" fmla="*/ 134591 w 1811020"/>
              <a:gd name="T77" fmla="*/ 413681 h 441960"/>
              <a:gd name="T78" fmla="*/ 94827 w 1811020"/>
              <a:gd name="T79" fmla="*/ 385042 h 441960"/>
              <a:gd name="T80" fmla="*/ 76459 w 1811020"/>
              <a:gd name="T81" fmla="*/ 372314 h 441960"/>
              <a:gd name="T82" fmla="*/ 45879 w 1811020"/>
              <a:gd name="T83" fmla="*/ 334129 h 441960"/>
              <a:gd name="T84" fmla="*/ 33647 w 1811020"/>
              <a:gd name="T85" fmla="*/ 315036 h 441960"/>
              <a:gd name="T86" fmla="*/ 21415 w 1811020"/>
              <a:gd name="T87" fmla="*/ 295943 h 441960"/>
              <a:gd name="T88" fmla="*/ 24463 w 1811020"/>
              <a:gd name="T89" fmla="*/ 321400 h 441960"/>
              <a:gd name="T90" fmla="*/ 110107 w 1811020"/>
              <a:gd name="T91" fmla="*/ 410500 h 441960"/>
              <a:gd name="T92" fmla="*/ 235515 w 1811020"/>
              <a:gd name="T93" fmla="*/ 458234 h 441960"/>
              <a:gd name="T94" fmla="*/ 1550770 w 1811020"/>
              <a:gd name="T95" fmla="*/ 461414 h 441960"/>
              <a:gd name="T96" fmla="*/ 1685353 w 1811020"/>
              <a:gd name="T97" fmla="*/ 423230 h 441960"/>
              <a:gd name="T98" fmla="*/ 1780172 w 1811020"/>
              <a:gd name="T99" fmla="*/ 340492 h 441960"/>
              <a:gd name="T100" fmla="*/ 1807700 w 1811020"/>
              <a:gd name="T101" fmla="*/ 287986 h 4419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1020"/>
              <a:gd name="T154" fmla="*/ 0 h 441960"/>
              <a:gd name="T155" fmla="*/ 1811020 w 1811020"/>
              <a:gd name="T156" fmla="*/ 441960 h 4419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1020" h="441960">
                <a:moveTo>
                  <a:pt x="1810508" y="243839"/>
                </a:moveTo>
                <a:lnTo>
                  <a:pt x="1810508" y="198119"/>
                </a:lnTo>
                <a:lnTo>
                  <a:pt x="1798316" y="155447"/>
                </a:lnTo>
                <a:lnTo>
                  <a:pt x="1773932" y="115823"/>
                </a:lnTo>
                <a:lnTo>
                  <a:pt x="1743452" y="79247"/>
                </a:lnTo>
                <a:lnTo>
                  <a:pt x="1703828" y="51815"/>
                </a:lnTo>
                <a:lnTo>
                  <a:pt x="1655060" y="27431"/>
                </a:lnTo>
                <a:lnTo>
                  <a:pt x="1575812" y="6095"/>
                </a:lnTo>
                <a:lnTo>
                  <a:pt x="1514852" y="0"/>
                </a:lnTo>
                <a:lnTo>
                  <a:pt x="295655" y="0"/>
                </a:lnTo>
                <a:lnTo>
                  <a:pt x="234695" y="6095"/>
                </a:lnTo>
                <a:lnTo>
                  <a:pt x="179831" y="18287"/>
                </a:lnTo>
                <a:lnTo>
                  <a:pt x="131063" y="39623"/>
                </a:lnTo>
                <a:lnTo>
                  <a:pt x="88391" y="64007"/>
                </a:lnTo>
                <a:lnTo>
                  <a:pt x="36575" y="115823"/>
                </a:lnTo>
                <a:lnTo>
                  <a:pt x="6095" y="176783"/>
                </a:lnTo>
                <a:lnTo>
                  <a:pt x="0" y="222503"/>
                </a:lnTo>
                <a:lnTo>
                  <a:pt x="6095" y="265175"/>
                </a:lnTo>
                <a:lnTo>
                  <a:pt x="9143" y="272287"/>
                </a:lnTo>
                <a:lnTo>
                  <a:pt x="9143" y="222503"/>
                </a:lnTo>
                <a:lnTo>
                  <a:pt x="15239" y="179831"/>
                </a:lnTo>
                <a:lnTo>
                  <a:pt x="21335" y="165607"/>
                </a:lnTo>
                <a:lnTo>
                  <a:pt x="21335" y="158495"/>
                </a:lnTo>
                <a:lnTo>
                  <a:pt x="57911" y="103631"/>
                </a:lnTo>
                <a:lnTo>
                  <a:pt x="112775" y="57911"/>
                </a:lnTo>
                <a:lnTo>
                  <a:pt x="182879" y="27431"/>
                </a:lnTo>
                <a:lnTo>
                  <a:pt x="237743" y="15239"/>
                </a:lnTo>
                <a:lnTo>
                  <a:pt x="295655" y="9143"/>
                </a:lnTo>
                <a:lnTo>
                  <a:pt x="1514852" y="9143"/>
                </a:lnTo>
                <a:lnTo>
                  <a:pt x="1572764" y="15239"/>
                </a:lnTo>
                <a:lnTo>
                  <a:pt x="1627628" y="27431"/>
                </a:lnTo>
                <a:lnTo>
                  <a:pt x="1676396" y="45719"/>
                </a:lnTo>
                <a:lnTo>
                  <a:pt x="1719068" y="73151"/>
                </a:lnTo>
                <a:lnTo>
                  <a:pt x="1752596" y="103631"/>
                </a:lnTo>
                <a:lnTo>
                  <a:pt x="1780028" y="140207"/>
                </a:lnTo>
                <a:lnTo>
                  <a:pt x="1795268" y="179831"/>
                </a:lnTo>
                <a:lnTo>
                  <a:pt x="1801364" y="222503"/>
                </a:lnTo>
                <a:lnTo>
                  <a:pt x="1801364" y="275843"/>
                </a:lnTo>
                <a:lnTo>
                  <a:pt x="1810508" y="243839"/>
                </a:lnTo>
                <a:close/>
              </a:path>
              <a:path w="1811020" h="441960">
                <a:moveTo>
                  <a:pt x="24383" y="283463"/>
                </a:moveTo>
                <a:lnTo>
                  <a:pt x="15239" y="262127"/>
                </a:lnTo>
                <a:lnTo>
                  <a:pt x="15239" y="265175"/>
                </a:lnTo>
                <a:lnTo>
                  <a:pt x="9143" y="222503"/>
                </a:lnTo>
                <a:lnTo>
                  <a:pt x="9143" y="272287"/>
                </a:lnTo>
                <a:lnTo>
                  <a:pt x="21335" y="300735"/>
                </a:lnTo>
                <a:lnTo>
                  <a:pt x="21335" y="283463"/>
                </a:lnTo>
                <a:lnTo>
                  <a:pt x="24383" y="283463"/>
                </a:lnTo>
                <a:close/>
              </a:path>
              <a:path w="1811020" h="441960">
                <a:moveTo>
                  <a:pt x="24383" y="158495"/>
                </a:moveTo>
                <a:lnTo>
                  <a:pt x="21335" y="158495"/>
                </a:lnTo>
                <a:lnTo>
                  <a:pt x="21335" y="165607"/>
                </a:lnTo>
                <a:lnTo>
                  <a:pt x="24383" y="158495"/>
                </a:lnTo>
                <a:close/>
              </a:path>
              <a:path w="1811020" h="441960">
                <a:moveTo>
                  <a:pt x="1801364" y="275843"/>
                </a:moveTo>
                <a:lnTo>
                  <a:pt x="1801364" y="222503"/>
                </a:lnTo>
                <a:lnTo>
                  <a:pt x="1795268" y="265175"/>
                </a:lnTo>
                <a:lnTo>
                  <a:pt x="1795268" y="262127"/>
                </a:lnTo>
                <a:lnTo>
                  <a:pt x="1789172" y="283463"/>
                </a:lnTo>
                <a:lnTo>
                  <a:pt x="1780028" y="304799"/>
                </a:lnTo>
                <a:lnTo>
                  <a:pt x="1780028" y="301751"/>
                </a:lnTo>
                <a:lnTo>
                  <a:pt x="1767836" y="323087"/>
                </a:lnTo>
                <a:lnTo>
                  <a:pt x="1767836" y="320039"/>
                </a:lnTo>
                <a:lnTo>
                  <a:pt x="1737356" y="356615"/>
                </a:lnTo>
                <a:lnTo>
                  <a:pt x="1719068" y="371855"/>
                </a:lnTo>
                <a:lnTo>
                  <a:pt x="1719068" y="368807"/>
                </a:lnTo>
                <a:lnTo>
                  <a:pt x="1697732" y="384047"/>
                </a:lnTo>
                <a:lnTo>
                  <a:pt x="1676396" y="396239"/>
                </a:lnTo>
                <a:lnTo>
                  <a:pt x="1652012" y="408431"/>
                </a:lnTo>
                <a:lnTo>
                  <a:pt x="1652012" y="405383"/>
                </a:lnTo>
                <a:lnTo>
                  <a:pt x="1627628" y="414527"/>
                </a:lnTo>
                <a:lnTo>
                  <a:pt x="1600196" y="423671"/>
                </a:lnTo>
                <a:lnTo>
                  <a:pt x="1572764" y="429767"/>
                </a:lnTo>
                <a:lnTo>
                  <a:pt x="1545332" y="432815"/>
                </a:lnTo>
                <a:lnTo>
                  <a:pt x="265175" y="432815"/>
                </a:lnTo>
                <a:lnTo>
                  <a:pt x="237743" y="429767"/>
                </a:lnTo>
                <a:lnTo>
                  <a:pt x="210311" y="423671"/>
                </a:lnTo>
                <a:lnTo>
                  <a:pt x="182879" y="414527"/>
                </a:lnTo>
                <a:lnTo>
                  <a:pt x="158495" y="405383"/>
                </a:lnTo>
                <a:lnTo>
                  <a:pt x="158495" y="408431"/>
                </a:lnTo>
                <a:lnTo>
                  <a:pt x="134111" y="396239"/>
                </a:lnTo>
                <a:lnTo>
                  <a:pt x="112775" y="384047"/>
                </a:lnTo>
                <a:lnTo>
                  <a:pt x="94487" y="368807"/>
                </a:lnTo>
                <a:lnTo>
                  <a:pt x="94487" y="371855"/>
                </a:lnTo>
                <a:lnTo>
                  <a:pt x="76199" y="356615"/>
                </a:lnTo>
                <a:lnTo>
                  <a:pt x="57911" y="338327"/>
                </a:lnTo>
                <a:lnTo>
                  <a:pt x="45719" y="320039"/>
                </a:lnTo>
                <a:lnTo>
                  <a:pt x="45719" y="323087"/>
                </a:lnTo>
                <a:lnTo>
                  <a:pt x="33527" y="301751"/>
                </a:lnTo>
                <a:lnTo>
                  <a:pt x="33527" y="304799"/>
                </a:lnTo>
                <a:lnTo>
                  <a:pt x="21335" y="283463"/>
                </a:lnTo>
                <a:lnTo>
                  <a:pt x="21335" y="300735"/>
                </a:lnTo>
                <a:lnTo>
                  <a:pt x="24383" y="307847"/>
                </a:lnTo>
                <a:lnTo>
                  <a:pt x="67055" y="362711"/>
                </a:lnTo>
                <a:lnTo>
                  <a:pt x="109727" y="393191"/>
                </a:lnTo>
                <a:lnTo>
                  <a:pt x="179831" y="423671"/>
                </a:lnTo>
                <a:lnTo>
                  <a:pt x="234695" y="438911"/>
                </a:lnTo>
                <a:lnTo>
                  <a:pt x="265175" y="441959"/>
                </a:lnTo>
                <a:lnTo>
                  <a:pt x="1545332" y="441959"/>
                </a:lnTo>
                <a:lnTo>
                  <a:pt x="1603244" y="432815"/>
                </a:lnTo>
                <a:lnTo>
                  <a:pt x="1679444" y="405383"/>
                </a:lnTo>
                <a:lnTo>
                  <a:pt x="1725164" y="377951"/>
                </a:lnTo>
                <a:lnTo>
                  <a:pt x="1773932" y="326135"/>
                </a:lnTo>
                <a:lnTo>
                  <a:pt x="1798316" y="286511"/>
                </a:lnTo>
                <a:lnTo>
                  <a:pt x="1801364"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0" name="object 14"/>
          <p:cNvSpPr txBox="1"/>
          <p:nvPr/>
        </p:nvSpPr>
        <p:spPr>
          <a:xfrm>
            <a:off x="866775" y="3851275"/>
            <a:ext cx="1639888" cy="223838"/>
          </a:xfrm>
          <a:prstGeom prst="rect">
            <a:avLst/>
          </a:prstGeom>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Symmetric</a:t>
            </a:r>
            <a:r>
              <a:rPr sz="1400" b="1" spc="-35" dirty="0">
                <a:solidFill>
                  <a:srgbClr val="232021"/>
                </a:solidFill>
                <a:latin typeface="Arial"/>
                <a:cs typeface="Arial"/>
              </a:rPr>
              <a:t> </a:t>
            </a:r>
            <a:r>
              <a:rPr sz="1400" b="1" spc="-10" dirty="0">
                <a:solidFill>
                  <a:srgbClr val="232021"/>
                </a:solidFill>
                <a:latin typeface="Arial"/>
                <a:cs typeface="Arial"/>
              </a:rPr>
              <a:t>Ciphers</a:t>
            </a:r>
            <a:endParaRPr sz="1400">
              <a:latin typeface="Arial"/>
              <a:cs typeface="Arial"/>
            </a:endParaRPr>
          </a:p>
        </p:txBody>
      </p:sp>
      <p:sp>
        <p:nvSpPr>
          <p:cNvPr id="31" name="object 15"/>
          <p:cNvSpPr>
            <a:spLocks/>
          </p:cNvSpPr>
          <p:nvPr/>
        </p:nvSpPr>
        <p:spPr bwMode="auto">
          <a:xfrm>
            <a:off x="3049588" y="3778250"/>
            <a:ext cx="1808162" cy="442913"/>
          </a:xfrm>
          <a:custGeom>
            <a:avLst/>
            <a:gdLst>
              <a:gd name="T0" fmla="*/ 1801578 w 1807845"/>
              <a:gd name="T1" fmla="*/ 162290 h 441960"/>
              <a:gd name="T2" fmla="*/ 1764873 w 1807845"/>
              <a:gd name="T3" fmla="*/ 101829 h 441960"/>
              <a:gd name="T4" fmla="*/ 1633349 w 1807845"/>
              <a:gd name="T5" fmla="*/ 19093 h 441960"/>
              <a:gd name="T6" fmla="*/ 293628 w 1807845"/>
              <a:gd name="T7" fmla="*/ 0 h 441960"/>
              <a:gd name="T8" fmla="*/ 128460 w 1807845"/>
              <a:gd name="T9" fmla="*/ 41367 h 441960"/>
              <a:gd name="T10" fmla="*/ 21415 w 1807845"/>
              <a:gd name="T11" fmla="*/ 140015 h 441960"/>
              <a:gd name="T12" fmla="*/ 9183 w 1807845"/>
              <a:gd name="T13" fmla="*/ 287986 h 441960"/>
              <a:gd name="T14" fmla="*/ 30579 w 1807845"/>
              <a:gd name="T15" fmla="*/ 146380 h 441960"/>
              <a:gd name="T16" fmla="*/ 55063 w 1807845"/>
              <a:gd name="T17" fmla="*/ 108191 h 441960"/>
              <a:gd name="T18" fmla="*/ 110107 w 1807845"/>
              <a:gd name="T19" fmla="*/ 60460 h 441960"/>
              <a:gd name="T20" fmla="*/ 263047 w 1807845"/>
              <a:gd name="T21" fmla="*/ 13046 h 441960"/>
              <a:gd name="T22" fmla="*/ 1520176 w 1807845"/>
              <a:gd name="T23" fmla="*/ 9544 h 441960"/>
              <a:gd name="T24" fmla="*/ 1630291 w 1807845"/>
              <a:gd name="T25" fmla="*/ 28638 h 441960"/>
              <a:gd name="T26" fmla="*/ 1755697 w 1807845"/>
              <a:gd name="T27" fmla="*/ 108191 h 441960"/>
              <a:gd name="T28" fmla="*/ 1804635 w 1807845"/>
              <a:gd name="T29" fmla="*/ 287986 h 441960"/>
              <a:gd name="T30" fmla="*/ 42819 w 1807845"/>
              <a:gd name="T31" fmla="*/ 334129 h 441960"/>
              <a:gd name="T32" fmla="*/ 30579 w 1807845"/>
              <a:gd name="T33" fmla="*/ 318217 h 441960"/>
              <a:gd name="T34" fmla="*/ 15299 w 1807845"/>
              <a:gd name="T35" fmla="*/ 276850 h 441960"/>
              <a:gd name="T36" fmla="*/ 33647 w 1807845"/>
              <a:gd name="T37" fmla="*/ 340492 h 441960"/>
              <a:gd name="T38" fmla="*/ 58111 w 1807845"/>
              <a:gd name="T39" fmla="*/ 353221 h 441960"/>
              <a:gd name="T40" fmla="*/ 55063 w 1807845"/>
              <a:gd name="T41" fmla="*/ 112009 h 441960"/>
              <a:gd name="T42" fmla="*/ 91759 w 1807845"/>
              <a:gd name="T43" fmla="*/ 385042 h 441960"/>
              <a:gd name="T44" fmla="*/ 55063 w 1807845"/>
              <a:gd name="T45" fmla="*/ 353221 h 441960"/>
              <a:gd name="T46" fmla="*/ 85643 w 1807845"/>
              <a:gd name="T47" fmla="*/ 394590 h 441960"/>
              <a:gd name="T48" fmla="*/ 110107 w 1807845"/>
              <a:gd name="T49" fmla="*/ 400954 h 441960"/>
              <a:gd name="T50" fmla="*/ 110107 w 1807845"/>
              <a:gd name="T51" fmla="*/ 60460 h 441960"/>
              <a:gd name="T52" fmla="*/ 266115 w 1807845"/>
              <a:gd name="T53" fmla="*/ 451866 h 441960"/>
              <a:gd name="T54" fmla="*/ 183519 w 1807845"/>
              <a:gd name="T55" fmla="*/ 432773 h 441960"/>
              <a:gd name="T56" fmla="*/ 134591 w 1807845"/>
              <a:gd name="T57" fmla="*/ 413681 h 441960"/>
              <a:gd name="T58" fmla="*/ 128460 w 1807845"/>
              <a:gd name="T59" fmla="*/ 423230 h 441960"/>
              <a:gd name="T60" fmla="*/ 204935 w 1807845"/>
              <a:gd name="T61" fmla="*/ 451866 h 441960"/>
              <a:gd name="T62" fmla="*/ 263047 w 1807845"/>
              <a:gd name="T63" fmla="*/ 451866 h 441960"/>
              <a:gd name="T64" fmla="*/ 263047 w 1807845"/>
              <a:gd name="T65" fmla="*/ 12727 h 441960"/>
              <a:gd name="T66" fmla="*/ 1804635 w 1807845"/>
              <a:gd name="T67" fmla="*/ 287986 h 441960"/>
              <a:gd name="T68" fmla="*/ 1798518 w 1807845"/>
              <a:gd name="T69" fmla="*/ 273667 h 441960"/>
              <a:gd name="T70" fmla="*/ 1783226 w 1807845"/>
              <a:gd name="T71" fmla="*/ 315036 h 441960"/>
              <a:gd name="T72" fmla="*/ 1740403 w 1807845"/>
              <a:gd name="T73" fmla="*/ 372314 h 441960"/>
              <a:gd name="T74" fmla="*/ 1700641 w 1807845"/>
              <a:gd name="T75" fmla="*/ 400954 h 441960"/>
              <a:gd name="T76" fmla="*/ 1654760 w 1807845"/>
              <a:gd name="T77" fmla="*/ 423230 h 441960"/>
              <a:gd name="T78" fmla="*/ 1547707 w 1807845"/>
              <a:gd name="T79" fmla="*/ 451866 h 441960"/>
              <a:gd name="T80" fmla="*/ 1550765 w 1807845"/>
              <a:gd name="T81" fmla="*/ 461414 h 441960"/>
              <a:gd name="T82" fmla="*/ 1706758 w 1807845"/>
              <a:gd name="T83" fmla="*/ 410500 h 441960"/>
              <a:gd name="T84" fmla="*/ 1792401 w 1807845"/>
              <a:gd name="T85" fmla="*/ 321400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07845"/>
              <a:gd name="T130" fmla="*/ 0 h 441960"/>
              <a:gd name="T131" fmla="*/ 1807845 w 1807845"/>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27631" y="18287"/>
                </a:lnTo>
                <a:lnTo>
                  <a:pt x="1572767" y="6095"/>
                </a:lnTo>
                <a:lnTo>
                  <a:pt x="1514855" y="0"/>
                </a:lnTo>
                <a:lnTo>
                  <a:pt x="292607" y="0"/>
                </a:lnTo>
                <a:lnTo>
                  <a:pt x="234695" y="6095"/>
                </a:lnTo>
                <a:lnTo>
                  <a:pt x="179831" y="18287"/>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55447" y="36575"/>
                </a:lnTo>
                <a:lnTo>
                  <a:pt x="207263" y="21335"/>
                </a:lnTo>
                <a:lnTo>
                  <a:pt x="262127" y="12496"/>
                </a:lnTo>
                <a:lnTo>
                  <a:pt x="262127" y="12191"/>
                </a:lnTo>
                <a:lnTo>
                  <a:pt x="292607" y="9143"/>
                </a:lnTo>
                <a:lnTo>
                  <a:pt x="1514855" y="9143"/>
                </a:lnTo>
                <a:lnTo>
                  <a:pt x="1542287" y="12191"/>
                </a:lnTo>
                <a:lnTo>
                  <a:pt x="1572767" y="15239"/>
                </a:lnTo>
                <a:lnTo>
                  <a:pt x="1624583" y="27431"/>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42671" y="323087"/>
                </a:lnTo>
                <a:lnTo>
                  <a:pt x="30479" y="301751"/>
                </a:lnTo>
                <a:lnTo>
                  <a:pt x="30479" y="304799"/>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9767"/>
                </a:lnTo>
                <a:lnTo>
                  <a:pt x="207263" y="423671"/>
                </a:lnTo>
                <a:lnTo>
                  <a:pt x="182879" y="414527"/>
                </a:lnTo>
                <a:lnTo>
                  <a:pt x="155447" y="405383"/>
                </a:lnTo>
                <a:lnTo>
                  <a:pt x="155447" y="408431"/>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4799"/>
                </a:lnTo>
                <a:lnTo>
                  <a:pt x="1776983" y="301751"/>
                </a:lnTo>
                <a:lnTo>
                  <a:pt x="1764791" y="323087"/>
                </a:lnTo>
                <a:lnTo>
                  <a:pt x="1764791" y="320039"/>
                </a:lnTo>
                <a:lnTo>
                  <a:pt x="1734311" y="356615"/>
                </a:lnTo>
                <a:lnTo>
                  <a:pt x="1716023" y="371855"/>
                </a:lnTo>
                <a:lnTo>
                  <a:pt x="1716023" y="368807"/>
                </a:lnTo>
                <a:lnTo>
                  <a:pt x="1694687" y="384047"/>
                </a:lnTo>
                <a:lnTo>
                  <a:pt x="1673351" y="396239"/>
                </a:lnTo>
                <a:lnTo>
                  <a:pt x="1648967" y="408431"/>
                </a:lnTo>
                <a:lnTo>
                  <a:pt x="1648967" y="405383"/>
                </a:lnTo>
                <a:lnTo>
                  <a:pt x="1600199" y="423671"/>
                </a:lnTo>
                <a:lnTo>
                  <a:pt x="1572767" y="429767"/>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2" name="object 16"/>
          <p:cNvSpPr txBox="1"/>
          <p:nvPr/>
        </p:nvSpPr>
        <p:spPr>
          <a:xfrm>
            <a:off x="3043238" y="3851275"/>
            <a:ext cx="1746250" cy="223838"/>
          </a:xfrm>
          <a:prstGeom prst="rect">
            <a:avLst/>
          </a:prstGeom>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Asymmetric</a:t>
            </a:r>
            <a:r>
              <a:rPr sz="1400" b="1" dirty="0">
                <a:solidFill>
                  <a:srgbClr val="232021"/>
                </a:solidFill>
                <a:latin typeface="Arial"/>
                <a:cs typeface="Arial"/>
              </a:rPr>
              <a:t> </a:t>
            </a:r>
            <a:r>
              <a:rPr sz="1400" b="1" spc="-10" dirty="0">
                <a:solidFill>
                  <a:srgbClr val="232021"/>
                </a:solidFill>
                <a:latin typeface="Arial"/>
                <a:cs typeface="Arial"/>
              </a:rPr>
              <a:t>Ciphers</a:t>
            </a:r>
            <a:endParaRPr sz="1400">
              <a:latin typeface="Arial"/>
              <a:cs typeface="Arial"/>
            </a:endParaRPr>
          </a:p>
        </p:txBody>
      </p:sp>
      <p:sp>
        <p:nvSpPr>
          <p:cNvPr id="33" name="object 17"/>
          <p:cNvSpPr>
            <a:spLocks/>
          </p:cNvSpPr>
          <p:nvPr/>
        </p:nvSpPr>
        <p:spPr bwMode="auto">
          <a:xfrm>
            <a:off x="5351463" y="3778250"/>
            <a:ext cx="1811337" cy="442913"/>
          </a:xfrm>
          <a:custGeom>
            <a:avLst/>
            <a:gdLst>
              <a:gd name="T0" fmla="*/ 1816860 w 1811020"/>
              <a:gd name="T1" fmla="*/ 206840 h 441960"/>
              <a:gd name="T2" fmla="*/ 1804625 w 1811020"/>
              <a:gd name="T3" fmla="*/ 159108 h 441960"/>
              <a:gd name="T4" fmla="*/ 1780156 w 1811020"/>
              <a:gd name="T5" fmla="*/ 117739 h 441960"/>
              <a:gd name="T6" fmla="*/ 1749569 w 1811020"/>
              <a:gd name="T7" fmla="*/ 82735 h 441960"/>
              <a:gd name="T8" fmla="*/ 1660868 w 1811020"/>
              <a:gd name="T9" fmla="*/ 25457 h 441960"/>
              <a:gd name="T10" fmla="*/ 1550755 w 1811020"/>
              <a:gd name="T11" fmla="*/ 0 h 441960"/>
              <a:gd name="T12" fmla="*/ 180469 w 1811020"/>
              <a:gd name="T13" fmla="*/ 15909 h 441960"/>
              <a:gd name="T14" fmla="*/ 67295 w 1811020"/>
              <a:gd name="T15" fmla="*/ 82735 h 441960"/>
              <a:gd name="T16" fmla="*/ 36695 w 1811020"/>
              <a:gd name="T17" fmla="*/ 117739 h 441960"/>
              <a:gd name="T18" fmla="*/ 15299 w 1811020"/>
              <a:gd name="T19" fmla="*/ 159108 h 441960"/>
              <a:gd name="T20" fmla="*/ 3067 w 1811020"/>
              <a:gd name="T21" fmla="*/ 206840 h 441960"/>
              <a:gd name="T22" fmla="*/ 3067 w 1811020"/>
              <a:gd name="T23" fmla="*/ 254573 h 441960"/>
              <a:gd name="T24" fmla="*/ 9183 w 1811020"/>
              <a:gd name="T25" fmla="*/ 284274 h 441960"/>
              <a:gd name="T26" fmla="*/ 15299 w 1811020"/>
              <a:gd name="T27" fmla="*/ 184566 h 441960"/>
              <a:gd name="T28" fmla="*/ 21415 w 1811020"/>
              <a:gd name="T29" fmla="*/ 165472 h 441960"/>
              <a:gd name="T30" fmla="*/ 42811 w 1811020"/>
              <a:gd name="T31" fmla="*/ 128877 h 441960"/>
              <a:gd name="T32" fmla="*/ 76459 w 1811020"/>
              <a:gd name="T33" fmla="*/ 89099 h 441960"/>
              <a:gd name="T34" fmla="*/ 159055 w 1811020"/>
              <a:gd name="T35" fmla="*/ 35003 h 441960"/>
              <a:gd name="T36" fmla="*/ 266111 w 1811020"/>
              <a:gd name="T37" fmla="*/ 9544 h 441960"/>
              <a:gd name="T38" fmla="*/ 1633339 w 1811020"/>
              <a:gd name="T39" fmla="*/ 25457 h 441960"/>
              <a:gd name="T40" fmla="*/ 1725100 w 1811020"/>
              <a:gd name="T41" fmla="*/ 73187 h 441960"/>
              <a:gd name="T42" fmla="*/ 1774038 w 1811020"/>
              <a:gd name="T43" fmla="*/ 124103 h 441960"/>
              <a:gd name="T44" fmla="*/ 1795449 w 1811020"/>
              <a:gd name="T45" fmla="*/ 165472 h 441960"/>
              <a:gd name="T46" fmla="*/ 1807683 w 1811020"/>
              <a:gd name="T47" fmla="*/ 229115 h 441960"/>
              <a:gd name="T48" fmla="*/ 1816860 w 1811020"/>
              <a:gd name="T49" fmla="*/ 254573 h 441960"/>
              <a:gd name="T50" fmla="*/ 15299 w 1811020"/>
              <a:gd name="T51" fmla="*/ 273667 h 441960"/>
              <a:gd name="T52" fmla="*/ 9183 w 1811020"/>
              <a:gd name="T53" fmla="*/ 284274 h 441960"/>
              <a:gd name="T54" fmla="*/ 21415 w 1811020"/>
              <a:gd name="T55" fmla="*/ 311854 h 441960"/>
              <a:gd name="T56" fmla="*/ 24463 w 1811020"/>
              <a:gd name="T57" fmla="*/ 295943 h 441960"/>
              <a:gd name="T58" fmla="*/ 21415 w 1811020"/>
              <a:gd name="T59" fmla="*/ 165472 h 441960"/>
              <a:gd name="T60" fmla="*/ 24463 w 1811020"/>
              <a:gd name="T61" fmla="*/ 165472 h 441960"/>
              <a:gd name="T62" fmla="*/ 21415 w 1811020"/>
              <a:gd name="T63" fmla="*/ 295943 h 441960"/>
              <a:gd name="T64" fmla="*/ 24463 w 1811020"/>
              <a:gd name="T65" fmla="*/ 318217 h 441960"/>
              <a:gd name="T66" fmla="*/ 42811 w 1811020"/>
              <a:gd name="T67" fmla="*/ 348130 h 441960"/>
              <a:gd name="T68" fmla="*/ 45879 w 1811020"/>
              <a:gd name="T69" fmla="*/ 334129 h 441960"/>
              <a:gd name="T70" fmla="*/ 42811 w 1811020"/>
              <a:gd name="T71" fmla="*/ 124103 h 441960"/>
              <a:gd name="T72" fmla="*/ 45879 w 1811020"/>
              <a:gd name="T73" fmla="*/ 124103 h 441960"/>
              <a:gd name="T74" fmla="*/ 1807683 w 1811020"/>
              <a:gd name="T75" fmla="*/ 229115 h 441960"/>
              <a:gd name="T76" fmla="*/ 1795449 w 1811020"/>
              <a:gd name="T77" fmla="*/ 295943 h 441960"/>
              <a:gd name="T78" fmla="*/ 1743451 w 1811020"/>
              <a:gd name="T79" fmla="*/ 369131 h 441960"/>
              <a:gd name="T80" fmla="*/ 1703689 w 1811020"/>
              <a:gd name="T81" fmla="*/ 397771 h 441960"/>
              <a:gd name="T82" fmla="*/ 1682278 w 1811020"/>
              <a:gd name="T83" fmla="*/ 410500 h 441960"/>
              <a:gd name="T84" fmla="*/ 1633339 w 1811020"/>
              <a:gd name="T85" fmla="*/ 432773 h 441960"/>
              <a:gd name="T86" fmla="*/ 1550755 w 1811020"/>
              <a:gd name="T87" fmla="*/ 448687 h 441960"/>
              <a:gd name="T88" fmla="*/ 238583 w 1811020"/>
              <a:gd name="T89" fmla="*/ 445501 h 441960"/>
              <a:gd name="T90" fmla="*/ 159055 w 1811020"/>
              <a:gd name="T91" fmla="*/ 423230 h 441960"/>
              <a:gd name="T92" fmla="*/ 134591 w 1811020"/>
              <a:gd name="T93" fmla="*/ 413681 h 441960"/>
              <a:gd name="T94" fmla="*/ 113175 w 1811020"/>
              <a:gd name="T95" fmla="*/ 400954 h 441960"/>
              <a:gd name="T96" fmla="*/ 42811 w 1811020"/>
              <a:gd name="T97" fmla="*/ 334129 h 441960"/>
              <a:gd name="T98" fmla="*/ 88702 w 1811020"/>
              <a:gd name="T99" fmla="*/ 394590 h 441960"/>
              <a:gd name="T100" fmla="*/ 180469 w 1811020"/>
              <a:gd name="T101" fmla="*/ 442321 h 441960"/>
              <a:gd name="T102" fmla="*/ 296695 w 1811020"/>
              <a:gd name="T103" fmla="*/ 461414 h 441960"/>
              <a:gd name="T104" fmla="*/ 1581342 w 1811020"/>
              <a:gd name="T105" fmla="*/ 455050 h 441960"/>
              <a:gd name="T106" fmla="*/ 1709806 w 1811020"/>
              <a:gd name="T107" fmla="*/ 407318 h 441960"/>
              <a:gd name="T108" fmla="*/ 1792391 w 1811020"/>
              <a:gd name="T109" fmla="*/ 318217 h 441960"/>
              <a:gd name="T110" fmla="*/ 1807683 w 1811020"/>
              <a:gd name="T111" fmla="*/ 287986 h 4419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1020"/>
              <a:gd name="T169" fmla="*/ 0 h 441960"/>
              <a:gd name="T170" fmla="*/ 1811020 w 1811020"/>
              <a:gd name="T171" fmla="*/ 441960 h 4419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1020" h="441960">
                <a:moveTo>
                  <a:pt x="1810511" y="243839"/>
                </a:moveTo>
                <a:lnTo>
                  <a:pt x="1810511" y="198119"/>
                </a:lnTo>
                <a:lnTo>
                  <a:pt x="1804415" y="173735"/>
                </a:lnTo>
                <a:lnTo>
                  <a:pt x="1798319" y="152399"/>
                </a:lnTo>
                <a:lnTo>
                  <a:pt x="1786127" y="134111"/>
                </a:lnTo>
                <a:lnTo>
                  <a:pt x="1773935" y="112775"/>
                </a:lnTo>
                <a:lnTo>
                  <a:pt x="1758695" y="97535"/>
                </a:lnTo>
                <a:lnTo>
                  <a:pt x="1743455" y="79247"/>
                </a:lnTo>
                <a:lnTo>
                  <a:pt x="1725167" y="64007"/>
                </a:lnTo>
                <a:lnTo>
                  <a:pt x="1655063" y="24383"/>
                </a:lnTo>
                <a:lnTo>
                  <a:pt x="1575815" y="3047"/>
                </a:lnTo>
                <a:lnTo>
                  <a:pt x="1545335" y="0"/>
                </a:lnTo>
                <a:lnTo>
                  <a:pt x="265175" y="0"/>
                </a:lnTo>
                <a:lnTo>
                  <a:pt x="179831" y="15239"/>
                </a:lnTo>
                <a:lnTo>
                  <a:pt x="131063" y="36575"/>
                </a:lnTo>
                <a:lnTo>
                  <a:pt x="67055" y="79247"/>
                </a:lnTo>
                <a:lnTo>
                  <a:pt x="51815" y="97535"/>
                </a:lnTo>
                <a:lnTo>
                  <a:pt x="36575" y="112775"/>
                </a:lnTo>
                <a:lnTo>
                  <a:pt x="24383" y="134111"/>
                </a:lnTo>
                <a:lnTo>
                  <a:pt x="15239" y="152399"/>
                </a:lnTo>
                <a:lnTo>
                  <a:pt x="6095" y="173735"/>
                </a:lnTo>
                <a:lnTo>
                  <a:pt x="3047" y="198119"/>
                </a:lnTo>
                <a:lnTo>
                  <a:pt x="0" y="219455"/>
                </a:lnTo>
                <a:lnTo>
                  <a:pt x="3047" y="243839"/>
                </a:lnTo>
                <a:lnTo>
                  <a:pt x="6095" y="265175"/>
                </a:lnTo>
                <a:lnTo>
                  <a:pt x="9143" y="272287"/>
                </a:lnTo>
                <a:lnTo>
                  <a:pt x="9143" y="219455"/>
                </a:lnTo>
                <a:lnTo>
                  <a:pt x="15239" y="176783"/>
                </a:lnTo>
                <a:lnTo>
                  <a:pt x="21335" y="164591"/>
                </a:lnTo>
                <a:lnTo>
                  <a:pt x="21335" y="158495"/>
                </a:lnTo>
                <a:lnTo>
                  <a:pt x="33527" y="137159"/>
                </a:lnTo>
                <a:lnTo>
                  <a:pt x="42671" y="123443"/>
                </a:lnTo>
                <a:lnTo>
                  <a:pt x="42671" y="118871"/>
                </a:lnTo>
                <a:lnTo>
                  <a:pt x="76199" y="85343"/>
                </a:lnTo>
                <a:lnTo>
                  <a:pt x="112775" y="57911"/>
                </a:lnTo>
                <a:lnTo>
                  <a:pt x="158495" y="33527"/>
                </a:lnTo>
                <a:lnTo>
                  <a:pt x="237743" y="12191"/>
                </a:lnTo>
                <a:lnTo>
                  <a:pt x="265175" y="9143"/>
                </a:lnTo>
                <a:lnTo>
                  <a:pt x="1545335" y="9143"/>
                </a:lnTo>
                <a:lnTo>
                  <a:pt x="1627631" y="24383"/>
                </a:lnTo>
                <a:lnTo>
                  <a:pt x="1676399" y="45719"/>
                </a:lnTo>
                <a:lnTo>
                  <a:pt x="1719071" y="70103"/>
                </a:lnTo>
                <a:lnTo>
                  <a:pt x="1752599" y="103631"/>
                </a:lnTo>
                <a:lnTo>
                  <a:pt x="1767839" y="118871"/>
                </a:lnTo>
                <a:lnTo>
                  <a:pt x="1780031" y="137159"/>
                </a:lnTo>
                <a:lnTo>
                  <a:pt x="1789175" y="158495"/>
                </a:lnTo>
                <a:lnTo>
                  <a:pt x="1795271" y="176783"/>
                </a:lnTo>
                <a:lnTo>
                  <a:pt x="1801367" y="219455"/>
                </a:lnTo>
                <a:lnTo>
                  <a:pt x="1801367" y="275843"/>
                </a:lnTo>
                <a:lnTo>
                  <a:pt x="1810511" y="243839"/>
                </a:lnTo>
                <a:close/>
              </a:path>
              <a:path w="1811020" h="441960">
                <a:moveTo>
                  <a:pt x="24383" y="283463"/>
                </a:moveTo>
                <a:lnTo>
                  <a:pt x="15239" y="262127"/>
                </a:lnTo>
                <a:lnTo>
                  <a:pt x="9143" y="219455"/>
                </a:lnTo>
                <a:lnTo>
                  <a:pt x="9143" y="272287"/>
                </a:lnTo>
                <a:lnTo>
                  <a:pt x="15239" y="286511"/>
                </a:lnTo>
                <a:lnTo>
                  <a:pt x="21335" y="298703"/>
                </a:lnTo>
                <a:lnTo>
                  <a:pt x="21335" y="283463"/>
                </a:lnTo>
                <a:lnTo>
                  <a:pt x="24383" y="283463"/>
                </a:lnTo>
                <a:close/>
              </a:path>
              <a:path w="1811020" h="441960">
                <a:moveTo>
                  <a:pt x="24383" y="158495"/>
                </a:moveTo>
                <a:lnTo>
                  <a:pt x="21335" y="158495"/>
                </a:lnTo>
                <a:lnTo>
                  <a:pt x="21335" y="164591"/>
                </a:lnTo>
                <a:lnTo>
                  <a:pt x="24383" y="158495"/>
                </a:lnTo>
                <a:close/>
              </a:path>
              <a:path w="1811020" h="441960">
                <a:moveTo>
                  <a:pt x="45719" y="320039"/>
                </a:moveTo>
                <a:lnTo>
                  <a:pt x="21335" y="283463"/>
                </a:lnTo>
                <a:lnTo>
                  <a:pt x="21335" y="298703"/>
                </a:lnTo>
                <a:lnTo>
                  <a:pt x="24383" y="304799"/>
                </a:lnTo>
                <a:lnTo>
                  <a:pt x="36575" y="326135"/>
                </a:lnTo>
                <a:lnTo>
                  <a:pt x="42671" y="333451"/>
                </a:lnTo>
                <a:lnTo>
                  <a:pt x="42671" y="320039"/>
                </a:lnTo>
                <a:lnTo>
                  <a:pt x="45719" y="320039"/>
                </a:lnTo>
                <a:close/>
              </a:path>
              <a:path w="1811020" h="441960">
                <a:moveTo>
                  <a:pt x="45719" y="118871"/>
                </a:moveTo>
                <a:lnTo>
                  <a:pt x="42671" y="118871"/>
                </a:lnTo>
                <a:lnTo>
                  <a:pt x="42671" y="123443"/>
                </a:lnTo>
                <a:lnTo>
                  <a:pt x="45719" y="118871"/>
                </a:lnTo>
                <a:close/>
              </a:path>
              <a:path w="1811020" h="441960">
                <a:moveTo>
                  <a:pt x="1801367" y="275843"/>
                </a:moveTo>
                <a:lnTo>
                  <a:pt x="1801367" y="219455"/>
                </a:lnTo>
                <a:lnTo>
                  <a:pt x="1795271" y="262127"/>
                </a:lnTo>
                <a:lnTo>
                  <a:pt x="1789175" y="283463"/>
                </a:lnTo>
                <a:lnTo>
                  <a:pt x="1767839" y="320039"/>
                </a:lnTo>
                <a:lnTo>
                  <a:pt x="1737359" y="353567"/>
                </a:lnTo>
                <a:lnTo>
                  <a:pt x="1697735" y="384047"/>
                </a:lnTo>
                <a:lnTo>
                  <a:pt x="1697735" y="380999"/>
                </a:lnTo>
                <a:lnTo>
                  <a:pt x="1676399" y="396239"/>
                </a:lnTo>
                <a:lnTo>
                  <a:pt x="1676399" y="393191"/>
                </a:lnTo>
                <a:lnTo>
                  <a:pt x="1652015" y="405383"/>
                </a:lnTo>
                <a:lnTo>
                  <a:pt x="1627631" y="414527"/>
                </a:lnTo>
                <a:lnTo>
                  <a:pt x="1572767" y="426719"/>
                </a:lnTo>
                <a:lnTo>
                  <a:pt x="1545335" y="429767"/>
                </a:lnTo>
                <a:lnTo>
                  <a:pt x="265175" y="429767"/>
                </a:lnTo>
                <a:lnTo>
                  <a:pt x="237743" y="426719"/>
                </a:lnTo>
                <a:lnTo>
                  <a:pt x="182879" y="414527"/>
                </a:lnTo>
                <a:lnTo>
                  <a:pt x="158495" y="405383"/>
                </a:lnTo>
                <a:lnTo>
                  <a:pt x="134111" y="393191"/>
                </a:lnTo>
                <a:lnTo>
                  <a:pt x="134111" y="396239"/>
                </a:lnTo>
                <a:lnTo>
                  <a:pt x="112775" y="380999"/>
                </a:lnTo>
                <a:lnTo>
                  <a:pt x="112775" y="384047"/>
                </a:lnTo>
                <a:lnTo>
                  <a:pt x="57911" y="338327"/>
                </a:lnTo>
                <a:lnTo>
                  <a:pt x="42671" y="320039"/>
                </a:lnTo>
                <a:lnTo>
                  <a:pt x="42671" y="333451"/>
                </a:lnTo>
                <a:lnTo>
                  <a:pt x="88391" y="377951"/>
                </a:lnTo>
                <a:lnTo>
                  <a:pt x="131063" y="402335"/>
                </a:lnTo>
                <a:lnTo>
                  <a:pt x="179831" y="423671"/>
                </a:lnTo>
                <a:lnTo>
                  <a:pt x="234695" y="435863"/>
                </a:lnTo>
                <a:lnTo>
                  <a:pt x="295655" y="441959"/>
                </a:lnTo>
                <a:lnTo>
                  <a:pt x="1514855" y="441959"/>
                </a:lnTo>
                <a:lnTo>
                  <a:pt x="1575815" y="435863"/>
                </a:lnTo>
                <a:lnTo>
                  <a:pt x="1630679" y="423671"/>
                </a:lnTo>
                <a:lnTo>
                  <a:pt x="1703831" y="390143"/>
                </a:lnTo>
                <a:lnTo>
                  <a:pt x="1758695" y="344423"/>
                </a:lnTo>
                <a:lnTo>
                  <a:pt x="1786127" y="304799"/>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4" name="object 18"/>
          <p:cNvSpPr txBox="1"/>
          <p:nvPr/>
        </p:nvSpPr>
        <p:spPr>
          <a:xfrm>
            <a:off x="5799138" y="3848100"/>
            <a:ext cx="836612" cy="223838"/>
          </a:xfrm>
          <a:prstGeom prst="rect">
            <a:avLst/>
          </a:prstGeom>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Protocols</a:t>
            </a:r>
            <a:endParaRPr sz="1400">
              <a:latin typeface="Arial"/>
              <a:cs typeface="Arial"/>
            </a:endParaRPr>
          </a:p>
        </p:txBody>
      </p:sp>
      <p:sp>
        <p:nvSpPr>
          <p:cNvPr id="35" name="object 19"/>
          <p:cNvSpPr>
            <a:spLocks/>
          </p:cNvSpPr>
          <p:nvPr/>
        </p:nvSpPr>
        <p:spPr bwMode="auto">
          <a:xfrm>
            <a:off x="3917950" y="2989263"/>
            <a:ext cx="0" cy="363537"/>
          </a:xfrm>
          <a:custGeom>
            <a:avLst/>
            <a:gdLst>
              <a:gd name="T0" fmla="*/ 0 h 363220"/>
              <a:gd name="T1" fmla="*/ 369095 h 363220"/>
              <a:gd name="T2" fmla="*/ 0 60000 65536"/>
              <a:gd name="T3" fmla="*/ 0 60000 65536"/>
              <a:gd name="T4" fmla="*/ 0 h 363220"/>
              <a:gd name="T5" fmla="*/ 363220 h 363220"/>
            </a:gdLst>
            <a:ahLst/>
            <a:cxnLst>
              <a:cxn ang="T2">
                <a:pos x="0" y="T0"/>
              </a:cxn>
              <a:cxn ang="T3">
                <a:pos x="0" y="T1"/>
              </a:cxn>
            </a:cxnLst>
            <a:rect l="0" t="T4" r="0" b="T5"/>
            <a:pathLst>
              <a:path h="363220">
                <a:moveTo>
                  <a:pt x="0" y="0"/>
                </a:moveTo>
                <a:lnTo>
                  <a:pt x="0" y="362711"/>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36" name="object 20"/>
          <p:cNvSpPr>
            <a:spLocks/>
          </p:cNvSpPr>
          <p:nvPr/>
        </p:nvSpPr>
        <p:spPr bwMode="auto">
          <a:xfrm>
            <a:off x="1684338" y="3349625"/>
            <a:ext cx="4538662" cy="0"/>
          </a:xfrm>
          <a:custGeom>
            <a:avLst/>
            <a:gdLst>
              <a:gd name="T0" fmla="*/ 0 w 4538980"/>
              <a:gd name="T1" fmla="*/ 4532074 w 4538980"/>
              <a:gd name="T2" fmla="*/ 0 60000 65536"/>
              <a:gd name="T3" fmla="*/ 0 60000 65536"/>
              <a:gd name="T4" fmla="*/ 0 w 4538980"/>
              <a:gd name="T5" fmla="*/ 4538980 w 4538980"/>
            </a:gdLst>
            <a:ahLst/>
            <a:cxnLst>
              <a:cxn ang="T2">
                <a:pos x="T0" y="0"/>
              </a:cxn>
              <a:cxn ang="T3">
                <a:pos x="T1" y="0"/>
              </a:cxn>
            </a:cxnLst>
            <a:rect l="T4" t="0" r="T5" b="0"/>
            <a:pathLst>
              <a:path w="4538980">
                <a:moveTo>
                  <a:pt x="0" y="0"/>
                </a:moveTo>
                <a:lnTo>
                  <a:pt x="453847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37" name="object 21"/>
          <p:cNvSpPr>
            <a:spLocks/>
          </p:cNvSpPr>
          <p:nvPr/>
        </p:nvSpPr>
        <p:spPr bwMode="auto">
          <a:xfrm>
            <a:off x="6183313" y="3351213"/>
            <a:ext cx="76200" cy="430212"/>
          </a:xfrm>
          <a:custGeom>
            <a:avLst/>
            <a:gdLst>
              <a:gd name="T0" fmla="*/ 76199 w 76200"/>
              <a:gd name="T1" fmla="*/ 358818 h 429895"/>
              <a:gd name="T2" fmla="*/ 0 w 76200"/>
              <a:gd name="T3" fmla="*/ 358818 h 429895"/>
              <a:gd name="T4" fmla="*/ 33527 w 76200"/>
              <a:gd name="T5" fmla="*/ 424252 h 429895"/>
              <a:gd name="T6" fmla="*/ 33527 w 76200"/>
              <a:gd name="T7" fmla="*/ 371193 h 429895"/>
              <a:gd name="T8" fmla="*/ 45719 w 76200"/>
              <a:gd name="T9" fmla="*/ 371193 h 429895"/>
              <a:gd name="T10" fmla="*/ 45719 w 76200"/>
              <a:gd name="T11" fmla="*/ 423262 h 429895"/>
              <a:gd name="T12" fmla="*/ 76199 w 76200"/>
              <a:gd name="T13" fmla="*/ 358818 h 429895"/>
              <a:gd name="T14" fmla="*/ 45719 w 76200"/>
              <a:gd name="T15" fmla="*/ 358818 h 429895"/>
              <a:gd name="T16" fmla="*/ 45719 w 76200"/>
              <a:gd name="T17" fmla="*/ 0 h 429895"/>
              <a:gd name="T18" fmla="*/ 33527 w 76200"/>
              <a:gd name="T19" fmla="*/ 0 h 429895"/>
              <a:gd name="T20" fmla="*/ 33527 w 76200"/>
              <a:gd name="T21" fmla="*/ 358818 h 429895"/>
              <a:gd name="T22" fmla="*/ 45719 w 76200"/>
              <a:gd name="T23" fmla="*/ 358818 h 429895"/>
              <a:gd name="T24" fmla="*/ 45719 w 76200"/>
              <a:gd name="T25" fmla="*/ 423262 h 429895"/>
              <a:gd name="T26" fmla="*/ 45719 w 76200"/>
              <a:gd name="T27" fmla="*/ 371193 h 429895"/>
              <a:gd name="T28" fmla="*/ 33527 w 76200"/>
              <a:gd name="T29" fmla="*/ 371193 h 429895"/>
              <a:gd name="T30" fmla="*/ 33527 w 76200"/>
              <a:gd name="T31" fmla="*/ 424252 h 429895"/>
              <a:gd name="T32" fmla="*/ 39623 w 76200"/>
              <a:gd name="T33" fmla="*/ 436149 h 429895"/>
              <a:gd name="T34" fmla="*/ 45719 w 76200"/>
              <a:gd name="T35" fmla="*/ 423262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3527" y="418044"/>
                </a:lnTo>
                <a:lnTo>
                  <a:pt x="33527" y="365759"/>
                </a:lnTo>
                <a:lnTo>
                  <a:pt x="45719" y="365759"/>
                </a:lnTo>
                <a:lnTo>
                  <a:pt x="45719" y="417067"/>
                </a:lnTo>
                <a:lnTo>
                  <a:pt x="76199" y="353567"/>
                </a:lnTo>
                <a:close/>
              </a:path>
              <a:path w="76200" h="429895">
                <a:moveTo>
                  <a:pt x="45719" y="353567"/>
                </a:moveTo>
                <a:lnTo>
                  <a:pt x="45719" y="0"/>
                </a:lnTo>
                <a:lnTo>
                  <a:pt x="33527" y="0"/>
                </a:lnTo>
                <a:lnTo>
                  <a:pt x="33527" y="353567"/>
                </a:lnTo>
                <a:lnTo>
                  <a:pt x="45719" y="353567"/>
                </a:lnTo>
                <a:close/>
              </a:path>
              <a:path w="76200" h="429895">
                <a:moveTo>
                  <a:pt x="45719" y="417067"/>
                </a:moveTo>
                <a:lnTo>
                  <a:pt x="45719" y="365759"/>
                </a:lnTo>
                <a:lnTo>
                  <a:pt x="33527" y="365759"/>
                </a:lnTo>
                <a:lnTo>
                  <a:pt x="33527" y="418044"/>
                </a:lnTo>
                <a:lnTo>
                  <a:pt x="39623" y="429767"/>
                </a:lnTo>
                <a:lnTo>
                  <a:pt x="45719" y="4170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8" name="object 22"/>
          <p:cNvSpPr>
            <a:spLocks/>
          </p:cNvSpPr>
          <p:nvPr/>
        </p:nvSpPr>
        <p:spPr bwMode="auto">
          <a:xfrm>
            <a:off x="3879850" y="3351213"/>
            <a:ext cx="76200" cy="430212"/>
          </a:xfrm>
          <a:custGeom>
            <a:avLst/>
            <a:gdLst>
              <a:gd name="T0" fmla="*/ 76199 w 76200"/>
              <a:gd name="T1" fmla="*/ 358818 h 429895"/>
              <a:gd name="T2" fmla="*/ 0 w 76200"/>
              <a:gd name="T3" fmla="*/ 358818 h 429895"/>
              <a:gd name="T4" fmla="*/ 30479 w 76200"/>
              <a:gd name="T5" fmla="*/ 423262 h 429895"/>
              <a:gd name="T6" fmla="*/ 30479 w 76200"/>
              <a:gd name="T7" fmla="*/ 371193 h 429895"/>
              <a:gd name="T8" fmla="*/ 42671 w 76200"/>
              <a:gd name="T9" fmla="*/ 371193 h 429895"/>
              <a:gd name="T10" fmla="*/ 42671 w 76200"/>
              <a:gd name="T11" fmla="*/ 424252 h 429895"/>
              <a:gd name="T12" fmla="*/ 76199 w 76200"/>
              <a:gd name="T13" fmla="*/ 358818 h 429895"/>
              <a:gd name="T14" fmla="*/ 42671 w 76200"/>
              <a:gd name="T15" fmla="*/ 358818 h 429895"/>
              <a:gd name="T16" fmla="*/ 42671 w 76200"/>
              <a:gd name="T17" fmla="*/ 0 h 429895"/>
              <a:gd name="T18" fmla="*/ 30479 w 76200"/>
              <a:gd name="T19" fmla="*/ 0 h 429895"/>
              <a:gd name="T20" fmla="*/ 30479 w 76200"/>
              <a:gd name="T21" fmla="*/ 358818 h 429895"/>
              <a:gd name="T22" fmla="*/ 42671 w 76200"/>
              <a:gd name="T23" fmla="*/ 358818 h 429895"/>
              <a:gd name="T24" fmla="*/ 42671 w 76200"/>
              <a:gd name="T25" fmla="*/ 424252 h 429895"/>
              <a:gd name="T26" fmla="*/ 42671 w 76200"/>
              <a:gd name="T27" fmla="*/ 371193 h 429895"/>
              <a:gd name="T28" fmla="*/ 30479 w 76200"/>
              <a:gd name="T29" fmla="*/ 371193 h 429895"/>
              <a:gd name="T30" fmla="*/ 30479 w 76200"/>
              <a:gd name="T31" fmla="*/ 423262 h 429895"/>
              <a:gd name="T32" fmla="*/ 36575 w 76200"/>
              <a:gd name="T33" fmla="*/ 436149 h 429895"/>
              <a:gd name="T34" fmla="*/ 42671 w 76200"/>
              <a:gd name="T35" fmla="*/ 424252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9" name="object 23"/>
          <p:cNvSpPr>
            <a:spLocks/>
          </p:cNvSpPr>
          <p:nvPr/>
        </p:nvSpPr>
        <p:spPr bwMode="auto">
          <a:xfrm>
            <a:off x="1647825" y="3351213"/>
            <a:ext cx="76200" cy="430212"/>
          </a:xfrm>
          <a:custGeom>
            <a:avLst/>
            <a:gdLst>
              <a:gd name="T0" fmla="*/ 76199 w 76200"/>
              <a:gd name="T1" fmla="*/ 358818 h 429895"/>
              <a:gd name="T2" fmla="*/ 0 w 76200"/>
              <a:gd name="T3" fmla="*/ 358818 h 429895"/>
              <a:gd name="T4" fmla="*/ 30479 w 76200"/>
              <a:gd name="T5" fmla="*/ 423262 h 429895"/>
              <a:gd name="T6" fmla="*/ 30479 w 76200"/>
              <a:gd name="T7" fmla="*/ 371193 h 429895"/>
              <a:gd name="T8" fmla="*/ 42671 w 76200"/>
              <a:gd name="T9" fmla="*/ 371193 h 429895"/>
              <a:gd name="T10" fmla="*/ 42671 w 76200"/>
              <a:gd name="T11" fmla="*/ 424252 h 429895"/>
              <a:gd name="T12" fmla="*/ 76199 w 76200"/>
              <a:gd name="T13" fmla="*/ 358818 h 429895"/>
              <a:gd name="T14" fmla="*/ 42671 w 76200"/>
              <a:gd name="T15" fmla="*/ 358818 h 429895"/>
              <a:gd name="T16" fmla="*/ 42671 w 76200"/>
              <a:gd name="T17" fmla="*/ 0 h 429895"/>
              <a:gd name="T18" fmla="*/ 30479 w 76200"/>
              <a:gd name="T19" fmla="*/ 0 h 429895"/>
              <a:gd name="T20" fmla="*/ 30479 w 76200"/>
              <a:gd name="T21" fmla="*/ 358818 h 429895"/>
              <a:gd name="T22" fmla="*/ 42671 w 76200"/>
              <a:gd name="T23" fmla="*/ 358818 h 429895"/>
              <a:gd name="T24" fmla="*/ 42671 w 76200"/>
              <a:gd name="T25" fmla="*/ 424252 h 429895"/>
              <a:gd name="T26" fmla="*/ 42671 w 76200"/>
              <a:gd name="T27" fmla="*/ 371193 h 429895"/>
              <a:gd name="T28" fmla="*/ 30479 w 76200"/>
              <a:gd name="T29" fmla="*/ 371193 h 429895"/>
              <a:gd name="T30" fmla="*/ 30479 w 76200"/>
              <a:gd name="T31" fmla="*/ 423262 h 429895"/>
              <a:gd name="T32" fmla="*/ 36575 w 76200"/>
              <a:gd name="T33" fmla="*/ 436149 h 429895"/>
              <a:gd name="T34" fmla="*/ 42671 w 76200"/>
              <a:gd name="T35" fmla="*/ 424252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40" name="object 24"/>
          <p:cNvSpPr>
            <a:spLocks/>
          </p:cNvSpPr>
          <p:nvPr/>
        </p:nvSpPr>
        <p:spPr bwMode="auto">
          <a:xfrm>
            <a:off x="169863" y="5003800"/>
            <a:ext cx="1808162" cy="441325"/>
          </a:xfrm>
          <a:custGeom>
            <a:avLst/>
            <a:gdLst>
              <a:gd name="T0" fmla="*/ 1801578 w 1807845"/>
              <a:gd name="T1" fmla="*/ 151041 h 441960"/>
              <a:gd name="T2" fmla="*/ 1706758 w 1807845"/>
              <a:gd name="T3" fmla="*/ 47385 h 441960"/>
              <a:gd name="T4" fmla="*/ 1608880 w 1807845"/>
              <a:gd name="T5" fmla="*/ 8883 h 441960"/>
              <a:gd name="T6" fmla="*/ 263047 w 1807845"/>
              <a:gd name="T7" fmla="*/ 0 h 441960"/>
              <a:gd name="T8" fmla="*/ 152939 w 1807845"/>
              <a:gd name="T9" fmla="*/ 26654 h 441960"/>
              <a:gd name="T10" fmla="*/ 48947 w 1807845"/>
              <a:gd name="T11" fmla="*/ 94769 h 441960"/>
              <a:gd name="T12" fmla="*/ 12231 w 1807845"/>
              <a:gd name="T13" fmla="*/ 151041 h 441960"/>
              <a:gd name="T14" fmla="*/ 9183 w 1807845"/>
              <a:gd name="T15" fmla="*/ 268025 h 441960"/>
              <a:gd name="T16" fmla="*/ 15299 w 1807845"/>
              <a:gd name="T17" fmla="*/ 174734 h 441960"/>
              <a:gd name="T18" fmla="*/ 30579 w 1807845"/>
              <a:gd name="T19" fmla="*/ 136233 h 441960"/>
              <a:gd name="T20" fmla="*/ 73411 w 1807845"/>
              <a:gd name="T21" fmla="*/ 82924 h 441960"/>
              <a:gd name="T22" fmla="*/ 207983 w 1807845"/>
              <a:gd name="T23" fmla="*/ 18425 h 441960"/>
              <a:gd name="T24" fmla="*/ 266115 w 1807845"/>
              <a:gd name="T25" fmla="*/ 8883 h 441960"/>
              <a:gd name="T26" fmla="*/ 1578293 w 1807845"/>
              <a:gd name="T27" fmla="*/ 11850 h 441960"/>
              <a:gd name="T28" fmla="*/ 1657819 w 1807845"/>
              <a:gd name="T29" fmla="*/ 32577 h 441960"/>
              <a:gd name="T30" fmla="*/ 1703700 w 1807845"/>
              <a:gd name="T31" fmla="*/ 57962 h 441960"/>
              <a:gd name="T32" fmla="*/ 1758755 w 1807845"/>
              <a:gd name="T33" fmla="*/ 100693 h 441960"/>
              <a:gd name="T34" fmla="*/ 1783226 w 1807845"/>
              <a:gd name="T35" fmla="*/ 136233 h 441960"/>
              <a:gd name="T36" fmla="*/ 1798518 w 1807845"/>
              <a:gd name="T37" fmla="*/ 174734 h 441960"/>
              <a:gd name="T38" fmla="*/ 1804635 w 1807845"/>
              <a:gd name="T39" fmla="*/ 268025 h 441960"/>
              <a:gd name="T40" fmla="*/ 134591 w 1807845"/>
              <a:gd name="T41" fmla="*/ 385007 h 441960"/>
              <a:gd name="T42" fmla="*/ 30579 w 1807845"/>
              <a:gd name="T43" fmla="*/ 293198 h 441960"/>
              <a:gd name="T44" fmla="*/ 12231 w 1807845"/>
              <a:gd name="T45" fmla="*/ 278390 h 441960"/>
              <a:gd name="T46" fmla="*/ 48947 w 1807845"/>
              <a:gd name="T47" fmla="*/ 334660 h 441960"/>
              <a:gd name="T48" fmla="*/ 107059 w 1807845"/>
              <a:gd name="T49" fmla="*/ 379083 h 441960"/>
              <a:gd name="T50" fmla="*/ 180471 w 1807845"/>
              <a:gd name="T51" fmla="*/ 411662 h 441960"/>
              <a:gd name="T52" fmla="*/ 211051 w 1807845"/>
              <a:gd name="T53" fmla="*/ 408700 h 441960"/>
              <a:gd name="T54" fmla="*/ 207983 w 1807845"/>
              <a:gd name="T55" fmla="*/ 18425 h 441960"/>
              <a:gd name="T56" fmla="*/ 1550765 w 1807845"/>
              <a:gd name="T57" fmla="*/ 417584 h 441960"/>
              <a:gd name="T58" fmla="*/ 266115 w 1807845"/>
              <a:gd name="T59" fmla="*/ 417584 h 441960"/>
              <a:gd name="T60" fmla="*/ 207983 w 1807845"/>
              <a:gd name="T61" fmla="*/ 417584 h 441960"/>
              <a:gd name="T62" fmla="*/ 293628 w 1807845"/>
              <a:gd name="T63" fmla="*/ 429431 h 441960"/>
              <a:gd name="T64" fmla="*/ 1550765 w 1807845"/>
              <a:gd name="T65" fmla="*/ 9184 h 441960"/>
              <a:gd name="T66" fmla="*/ 1550765 w 1807845"/>
              <a:gd name="T67" fmla="*/ 9184 h 441960"/>
              <a:gd name="T68" fmla="*/ 1679230 w 1807845"/>
              <a:gd name="T69" fmla="*/ 385007 h 441960"/>
              <a:gd name="T70" fmla="*/ 1605820 w 1807845"/>
              <a:gd name="T71" fmla="*/ 408700 h 441960"/>
              <a:gd name="T72" fmla="*/ 1550765 w 1807845"/>
              <a:gd name="T73" fmla="*/ 417584 h 441960"/>
              <a:gd name="T74" fmla="*/ 1608880 w 1807845"/>
              <a:gd name="T75" fmla="*/ 417584 h 441960"/>
              <a:gd name="T76" fmla="*/ 1685347 w 1807845"/>
              <a:gd name="T77" fmla="*/ 390931 h 441960"/>
              <a:gd name="T78" fmla="*/ 1703700 w 1807845"/>
              <a:gd name="T79" fmla="*/ 56270 h 441960"/>
              <a:gd name="T80" fmla="*/ 1804635 w 1807845"/>
              <a:gd name="T81" fmla="*/ 268025 h 441960"/>
              <a:gd name="T82" fmla="*/ 1783226 w 1807845"/>
              <a:gd name="T83" fmla="*/ 293198 h 441960"/>
              <a:gd name="T84" fmla="*/ 1700641 w 1807845"/>
              <a:gd name="T85" fmla="*/ 373161 h 441960"/>
              <a:gd name="T86" fmla="*/ 1728169 w 1807845"/>
              <a:gd name="T87" fmla="*/ 367239 h 441960"/>
              <a:gd name="T88" fmla="*/ 1801578 w 1807845"/>
              <a:gd name="T89" fmla="*/ 278390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41" name="object 25"/>
          <p:cNvSpPr txBox="1"/>
          <p:nvPr/>
        </p:nvSpPr>
        <p:spPr>
          <a:xfrm>
            <a:off x="501650" y="5073650"/>
            <a:ext cx="1209675" cy="223838"/>
          </a:xfrm>
          <a:prstGeom prst="rect">
            <a:avLst/>
          </a:prstGeom>
        </p:spPr>
        <p:txBody>
          <a:bodyPr lIns="0" tIns="0" rIns="0" bIns="0">
            <a:spAutoFit/>
          </a:bodyPr>
          <a:lstStyle/>
          <a:p>
            <a:pPr marL="12700" algn="r" rtl="1" eaLnBrk="1" fontAlgn="auto" hangingPunct="1">
              <a:spcBef>
                <a:spcPts val="0"/>
              </a:spcBef>
              <a:spcAft>
                <a:spcPts val="0"/>
              </a:spcAft>
              <a:defRPr/>
            </a:pPr>
            <a:r>
              <a:rPr sz="1400" b="1" spc="-15" dirty="0">
                <a:solidFill>
                  <a:srgbClr val="232021"/>
                </a:solidFill>
                <a:latin typeface="Arial"/>
                <a:cs typeface="Arial"/>
              </a:rPr>
              <a:t>Block</a:t>
            </a:r>
            <a:r>
              <a:rPr sz="1400" b="1" spc="-90" dirty="0">
                <a:solidFill>
                  <a:srgbClr val="232021"/>
                </a:solidFill>
                <a:latin typeface="Arial"/>
                <a:cs typeface="Arial"/>
              </a:rPr>
              <a:t> </a:t>
            </a:r>
            <a:r>
              <a:rPr sz="1400" b="1" spc="-10" dirty="0">
                <a:solidFill>
                  <a:srgbClr val="232021"/>
                </a:solidFill>
                <a:latin typeface="Arial"/>
                <a:cs typeface="Arial"/>
              </a:rPr>
              <a:t>Ciphers</a:t>
            </a:r>
            <a:endParaRPr sz="1400">
              <a:latin typeface="Arial"/>
              <a:cs typeface="Arial"/>
            </a:endParaRPr>
          </a:p>
        </p:txBody>
      </p:sp>
      <p:sp>
        <p:nvSpPr>
          <p:cNvPr id="42" name="object 26"/>
          <p:cNvSpPr>
            <a:spLocks/>
          </p:cNvSpPr>
          <p:nvPr/>
        </p:nvSpPr>
        <p:spPr bwMode="auto">
          <a:xfrm>
            <a:off x="2471738" y="5003800"/>
            <a:ext cx="1809750" cy="441325"/>
          </a:xfrm>
          <a:custGeom>
            <a:avLst/>
            <a:gdLst>
              <a:gd name="T0" fmla="*/ 1773265 w 1811020"/>
              <a:gd name="T1" fmla="*/ 151041 h 441960"/>
              <a:gd name="T2" fmla="*/ 1737198 w 1811020"/>
              <a:gd name="T3" fmla="*/ 94769 h 441960"/>
              <a:gd name="T4" fmla="*/ 1632005 w 1811020"/>
              <a:gd name="T5" fmla="*/ 26654 h 441960"/>
              <a:gd name="T6" fmla="*/ 1523805 w 1811020"/>
              <a:gd name="T7" fmla="*/ 0 h 441960"/>
              <a:gd name="T8" fmla="*/ 204375 w 1811020"/>
              <a:gd name="T9" fmla="*/ 8883 h 441960"/>
              <a:gd name="T10" fmla="*/ 129236 w 1811020"/>
              <a:gd name="T11" fmla="*/ 35540 h 441960"/>
              <a:gd name="T12" fmla="*/ 24043 w 1811020"/>
              <a:gd name="T13" fmla="*/ 130310 h 441960"/>
              <a:gd name="T14" fmla="*/ 3007 w 1811020"/>
              <a:gd name="T15" fmla="*/ 236929 h 441960"/>
              <a:gd name="T16" fmla="*/ 12023 w 1811020"/>
              <a:gd name="T17" fmla="*/ 192503 h 441960"/>
              <a:gd name="T18" fmla="*/ 33066 w 1811020"/>
              <a:gd name="T19" fmla="*/ 133271 h 441960"/>
              <a:gd name="T20" fmla="*/ 45079 w 1811020"/>
              <a:gd name="T21" fmla="*/ 118464 h 441960"/>
              <a:gd name="T22" fmla="*/ 93170 w 1811020"/>
              <a:gd name="T23" fmla="*/ 68116 h 441960"/>
              <a:gd name="T24" fmla="*/ 156286 w 1811020"/>
              <a:gd name="T25" fmla="*/ 32577 h 441960"/>
              <a:gd name="T26" fmla="*/ 234430 w 1811020"/>
              <a:gd name="T27" fmla="*/ 11850 h 441960"/>
              <a:gd name="T28" fmla="*/ 1523805 w 1811020"/>
              <a:gd name="T29" fmla="*/ 8883 h 441960"/>
              <a:gd name="T30" fmla="*/ 1580912 w 1811020"/>
              <a:gd name="T31" fmla="*/ 17767 h 441960"/>
              <a:gd name="T32" fmla="*/ 1628999 w 1811020"/>
              <a:gd name="T33" fmla="*/ 32577 h 441960"/>
              <a:gd name="T34" fmla="*/ 1713154 w 1811020"/>
              <a:gd name="T35" fmla="*/ 82924 h 441960"/>
              <a:gd name="T36" fmla="*/ 1755231 w 1811020"/>
              <a:gd name="T37" fmla="*/ 136233 h 441960"/>
              <a:gd name="T38" fmla="*/ 1770259 w 1811020"/>
              <a:gd name="T39" fmla="*/ 174734 h 441960"/>
              <a:gd name="T40" fmla="*/ 1776270 w 1811020"/>
              <a:gd name="T41" fmla="*/ 268025 h 441960"/>
              <a:gd name="T42" fmla="*/ 207381 w 1811020"/>
              <a:gd name="T43" fmla="*/ 408700 h 441960"/>
              <a:gd name="T44" fmla="*/ 57107 w 1811020"/>
              <a:gd name="T45" fmla="*/ 328737 h 441960"/>
              <a:gd name="T46" fmla="*/ 12023 w 1811020"/>
              <a:gd name="T47" fmla="*/ 233964 h 441960"/>
              <a:gd name="T48" fmla="*/ 69123 w 1811020"/>
              <a:gd name="T49" fmla="*/ 352430 h 441960"/>
              <a:gd name="T50" fmla="*/ 234430 w 1811020"/>
              <a:gd name="T51" fmla="*/ 423508 h 441960"/>
              <a:gd name="T52" fmla="*/ 264486 w 1811020"/>
              <a:gd name="T53" fmla="*/ 417584 h 441960"/>
              <a:gd name="T54" fmla="*/ 261481 w 1811020"/>
              <a:gd name="T55" fmla="*/ 9184 h 441960"/>
              <a:gd name="T56" fmla="*/ 1553863 w 1811020"/>
              <a:gd name="T57" fmla="*/ 414624 h 441960"/>
              <a:gd name="T58" fmla="*/ 291536 w 1811020"/>
              <a:gd name="T59" fmla="*/ 420546 h 441960"/>
              <a:gd name="T60" fmla="*/ 291536 w 1811020"/>
              <a:gd name="T61" fmla="*/ 429431 h 441960"/>
              <a:gd name="T62" fmla="*/ 1553863 w 1811020"/>
              <a:gd name="T63" fmla="*/ 423508 h 441960"/>
              <a:gd name="T64" fmla="*/ 1550856 w 1811020"/>
              <a:gd name="T65" fmla="*/ 11850 h 441960"/>
              <a:gd name="T66" fmla="*/ 1580912 w 1811020"/>
              <a:gd name="T67" fmla="*/ 408700 h 441960"/>
              <a:gd name="T68" fmla="*/ 1553863 w 1811020"/>
              <a:gd name="T69" fmla="*/ 423508 h 441960"/>
              <a:gd name="T70" fmla="*/ 1580912 w 1811020"/>
              <a:gd name="T71" fmla="*/ 17767 h 441960"/>
              <a:gd name="T72" fmla="*/ 1776270 w 1811020"/>
              <a:gd name="T73" fmla="*/ 268025 h 441960"/>
              <a:gd name="T74" fmla="*/ 1755231 w 1811020"/>
              <a:gd name="T75" fmla="*/ 293198 h 441960"/>
              <a:gd name="T76" fmla="*/ 1653043 w 1811020"/>
              <a:gd name="T77" fmla="*/ 385007 h 441960"/>
              <a:gd name="T78" fmla="*/ 1580912 w 1811020"/>
              <a:gd name="T79" fmla="*/ 408700 h 441960"/>
              <a:gd name="T80" fmla="*/ 1680094 w 1811020"/>
              <a:gd name="T81" fmla="*/ 379083 h 441960"/>
              <a:gd name="T82" fmla="*/ 1764247 w 1811020"/>
              <a:gd name="T83" fmla="*/ 299122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43" name="object 27"/>
          <p:cNvSpPr txBox="1"/>
          <p:nvPr/>
        </p:nvSpPr>
        <p:spPr>
          <a:xfrm>
            <a:off x="2744788" y="5073650"/>
            <a:ext cx="1330325" cy="223838"/>
          </a:xfrm>
          <a:prstGeom prst="rect">
            <a:avLst/>
          </a:prstGeom>
        </p:spPr>
        <p:txBody>
          <a:bodyPr lIns="0" tIns="0" rIns="0" bIns="0">
            <a:spAutoFit/>
          </a:bodyPr>
          <a:lstStyle/>
          <a:p>
            <a:pPr marL="12700" algn="r" rtl="1" eaLnBrk="1" fontAlgn="auto" hangingPunct="1">
              <a:spcBef>
                <a:spcPts val="0"/>
              </a:spcBef>
              <a:spcAft>
                <a:spcPts val="0"/>
              </a:spcAft>
              <a:defRPr/>
            </a:pPr>
            <a:r>
              <a:rPr sz="1400" b="1" spc="-10" dirty="0">
                <a:solidFill>
                  <a:srgbClr val="232021"/>
                </a:solidFill>
                <a:latin typeface="Arial"/>
                <a:cs typeface="Arial"/>
              </a:rPr>
              <a:t>Stream</a:t>
            </a:r>
            <a:r>
              <a:rPr sz="1400" b="1" spc="-75" dirty="0">
                <a:solidFill>
                  <a:srgbClr val="232021"/>
                </a:solidFill>
                <a:latin typeface="Arial"/>
                <a:cs typeface="Arial"/>
              </a:rPr>
              <a:t> </a:t>
            </a:r>
            <a:r>
              <a:rPr sz="1400" b="1" spc="-10" dirty="0">
                <a:solidFill>
                  <a:srgbClr val="232021"/>
                </a:solidFill>
                <a:latin typeface="Arial"/>
                <a:cs typeface="Arial"/>
              </a:rPr>
              <a:t>Ciphers</a:t>
            </a:r>
            <a:endParaRPr sz="1400">
              <a:latin typeface="Arial"/>
              <a:cs typeface="Arial"/>
            </a:endParaRPr>
          </a:p>
        </p:txBody>
      </p:sp>
      <p:sp>
        <p:nvSpPr>
          <p:cNvPr id="44" name="object 28"/>
          <p:cNvSpPr>
            <a:spLocks/>
          </p:cNvSpPr>
          <p:nvPr/>
        </p:nvSpPr>
        <p:spPr bwMode="auto">
          <a:xfrm>
            <a:off x="1685925" y="4214813"/>
            <a:ext cx="0" cy="360362"/>
          </a:xfrm>
          <a:custGeom>
            <a:avLst/>
            <a:gdLst>
              <a:gd name="T0" fmla="*/ 0 h 360045"/>
              <a:gd name="T1" fmla="*/ 366050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45" name="object 29"/>
          <p:cNvSpPr>
            <a:spLocks/>
          </p:cNvSpPr>
          <p:nvPr/>
        </p:nvSpPr>
        <p:spPr bwMode="auto">
          <a:xfrm>
            <a:off x="1038225" y="4575175"/>
            <a:ext cx="2374900" cy="0"/>
          </a:xfrm>
          <a:custGeom>
            <a:avLst/>
            <a:gdLst>
              <a:gd name="T0" fmla="*/ 0 w 2374900"/>
              <a:gd name="T1" fmla="*/ 2374390 w 2374900"/>
              <a:gd name="T2" fmla="*/ 0 60000 65536"/>
              <a:gd name="T3" fmla="*/ 0 60000 65536"/>
              <a:gd name="T4" fmla="*/ 0 w 2374900"/>
              <a:gd name="T5" fmla="*/ 2374900 w 2374900"/>
            </a:gdLst>
            <a:ahLst/>
            <a:cxnLst>
              <a:cxn ang="T2">
                <a:pos x="T0" y="0"/>
              </a:cxn>
              <a:cxn ang="T3">
                <a:pos x="T1" y="0"/>
              </a:cxn>
            </a:cxnLst>
            <a:rect l="T4" t="0" r="T5" b="0"/>
            <a:pathLst>
              <a:path w="2374900">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ar-SA"/>
          </a:p>
        </p:txBody>
      </p:sp>
      <p:sp>
        <p:nvSpPr>
          <p:cNvPr id="46" name="object 30"/>
          <p:cNvSpPr>
            <a:spLocks/>
          </p:cNvSpPr>
          <p:nvPr/>
        </p:nvSpPr>
        <p:spPr bwMode="auto">
          <a:xfrm>
            <a:off x="998538" y="4573588"/>
            <a:ext cx="76200" cy="433387"/>
          </a:xfrm>
          <a:custGeom>
            <a:avLst/>
            <a:gdLst>
              <a:gd name="T0" fmla="*/ 76199 w 76200"/>
              <a:gd name="T1" fmla="*/ 361872 h 433070"/>
              <a:gd name="T2" fmla="*/ 0 w 76200"/>
              <a:gd name="T3" fmla="*/ 361872 h 433070"/>
              <a:gd name="T4" fmla="*/ 33527 w 76200"/>
              <a:gd name="T5" fmla="*/ 427299 h 433070"/>
              <a:gd name="T6" fmla="*/ 33527 w 76200"/>
              <a:gd name="T7" fmla="*/ 374245 h 433070"/>
              <a:gd name="T8" fmla="*/ 45719 w 76200"/>
              <a:gd name="T9" fmla="*/ 374245 h 433070"/>
              <a:gd name="T10" fmla="*/ 45719 w 76200"/>
              <a:gd name="T11" fmla="*/ 426309 h 433070"/>
              <a:gd name="T12" fmla="*/ 76199 w 76200"/>
              <a:gd name="T13" fmla="*/ 361872 h 433070"/>
              <a:gd name="T14" fmla="*/ 45719 w 76200"/>
              <a:gd name="T15" fmla="*/ 361872 h 433070"/>
              <a:gd name="T16" fmla="*/ 45719 w 76200"/>
              <a:gd name="T17" fmla="*/ 0 h 433070"/>
              <a:gd name="T18" fmla="*/ 33527 w 76200"/>
              <a:gd name="T19" fmla="*/ 0 h 433070"/>
              <a:gd name="T20" fmla="*/ 33527 w 76200"/>
              <a:gd name="T21" fmla="*/ 361872 h 433070"/>
              <a:gd name="T22" fmla="*/ 45719 w 76200"/>
              <a:gd name="T23" fmla="*/ 361872 h 433070"/>
              <a:gd name="T24" fmla="*/ 45719 w 76200"/>
              <a:gd name="T25" fmla="*/ 426309 h 433070"/>
              <a:gd name="T26" fmla="*/ 45719 w 76200"/>
              <a:gd name="T27" fmla="*/ 374245 h 433070"/>
              <a:gd name="T28" fmla="*/ 33527 w 76200"/>
              <a:gd name="T29" fmla="*/ 374245 h 433070"/>
              <a:gd name="T30" fmla="*/ 33527 w 76200"/>
              <a:gd name="T31" fmla="*/ 427299 h 433070"/>
              <a:gd name="T32" fmla="*/ 39623 w 76200"/>
              <a:gd name="T33" fmla="*/ 439196 h 433070"/>
              <a:gd name="T34" fmla="*/ 45719 w 76200"/>
              <a:gd name="T35" fmla="*/ 426309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47" name="object 31"/>
          <p:cNvSpPr>
            <a:spLocks/>
          </p:cNvSpPr>
          <p:nvPr/>
        </p:nvSpPr>
        <p:spPr bwMode="auto">
          <a:xfrm>
            <a:off x="3376613" y="4573588"/>
            <a:ext cx="76200" cy="433387"/>
          </a:xfrm>
          <a:custGeom>
            <a:avLst/>
            <a:gdLst>
              <a:gd name="T0" fmla="*/ 76199 w 76200"/>
              <a:gd name="T1" fmla="*/ 361872 h 433070"/>
              <a:gd name="T2" fmla="*/ 0 w 76200"/>
              <a:gd name="T3" fmla="*/ 361872 h 433070"/>
              <a:gd name="T4" fmla="*/ 30479 w 76200"/>
              <a:gd name="T5" fmla="*/ 426309 h 433070"/>
              <a:gd name="T6" fmla="*/ 30479 w 76200"/>
              <a:gd name="T7" fmla="*/ 374245 h 433070"/>
              <a:gd name="T8" fmla="*/ 42671 w 76200"/>
              <a:gd name="T9" fmla="*/ 374245 h 433070"/>
              <a:gd name="T10" fmla="*/ 42671 w 76200"/>
              <a:gd name="T11" fmla="*/ 427299 h 433070"/>
              <a:gd name="T12" fmla="*/ 76199 w 76200"/>
              <a:gd name="T13" fmla="*/ 361872 h 433070"/>
              <a:gd name="T14" fmla="*/ 42671 w 76200"/>
              <a:gd name="T15" fmla="*/ 361872 h 433070"/>
              <a:gd name="T16" fmla="*/ 42671 w 76200"/>
              <a:gd name="T17" fmla="*/ 0 h 433070"/>
              <a:gd name="T18" fmla="*/ 30479 w 76200"/>
              <a:gd name="T19" fmla="*/ 0 h 433070"/>
              <a:gd name="T20" fmla="*/ 30479 w 76200"/>
              <a:gd name="T21" fmla="*/ 361872 h 433070"/>
              <a:gd name="T22" fmla="*/ 42671 w 76200"/>
              <a:gd name="T23" fmla="*/ 361872 h 433070"/>
              <a:gd name="T24" fmla="*/ 42671 w 76200"/>
              <a:gd name="T25" fmla="*/ 427299 h 433070"/>
              <a:gd name="T26" fmla="*/ 42671 w 76200"/>
              <a:gd name="T27" fmla="*/ 374245 h 433070"/>
              <a:gd name="T28" fmla="*/ 30479 w 76200"/>
              <a:gd name="T29" fmla="*/ 374245 h 433070"/>
              <a:gd name="T30" fmla="*/ 30479 w 76200"/>
              <a:gd name="T31" fmla="*/ 426309 h 433070"/>
              <a:gd name="T32" fmla="*/ 36575 w 76200"/>
              <a:gd name="T33" fmla="*/ 439196 h 433070"/>
              <a:gd name="T34" fmla="*/ 42671 w 76200"/>
              <a:gd name="T35" fmla="*/ 427299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397186"/>
            <a:ext cx="3805287"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Terminologies &amp; Definitions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95877" y="1890117"/>
            <a:ext cx="7221304" cy="3077766"/>
          </a:xfrm>
          <a:prstGeom prst="rect">
            <a:avLst/>
          </a:prstGeom>
          <a:noFill/>
        </p:spPr>
        <p:txBody>
          <a:bodyPr wrap="square" rtlCol="0">
            <a:spAutoFit/>
          </a:bodyPr>
          <a:lstStyle/>
          <a:p>
            <a:pPr>
              <a:spcBef>
                <a:spcPct val="0"/>
              </a:spcBef>
              <a:buFont typeface="Wingdings" panose="05000000000000000000" pitchFamily="2" charset="2"/>
              <a:buChar char="q"/>
            </a:pPr>
            <a:r>
              <a:rPr lang="en-US" altLang="en-US" sz="2000" b="1" dirty="0"/>
              <a:t>Cryptography-</a:t>
            </a:r>
            <a:r>
              <a:rPr lang="en-US" altLang="en-US" b="1" dirty="0"/>
              <a:t> </a:t>
            </a:r>
            <a:r>
              <a:rPr lang="en-US" altLang="en-US" dirty="0"/>
              <a:t>the science of secret writing with the goal of hiding the meaning of a message</a:t>
            </a:r>
            <a:r>
              <a:rPr lang="en-US" altLang="en-US" sz="2000" dirty="0"/>
              <a:t>.</a:t>
            </a:r>
          </a:p>
          <a:p>
            <a:pPr>
              <a:spcBef>
                <a:spcPct val="0"/>
              </a:spcBef>
              <a:buFont typeface="Wingdings" panose="05000000000000000000" pitchFamily="2" charset="2"/>
              <a:buChar char="q"/>
            </a:pPr>
            <a:endParaRPr lang="en-US" altLang="en-US" sz="2000" dirty="0"/>
          </a:p>
          <a:p>
            <a:pPr>
              <a:spcBef>
                <a:spcPct val="0"/>
              </a:spcBef>
              <a:buFont typeface="Wingdings" panose="05000000000000000000" pitchFamily="2" charset="2"/>
              <a:buChar char="q"/>
            </a:pPr>
            <a:r>
              <a:rPr lang="en-US" altLang="en-US" sz="2000" b="1" dirty="0"/>
              <a:t>Cryptanalysis-</a:t>
            </a:r>
            <a:r>
              <a:rPr lang="en-US" altLang="en-US" sz="2000" dirty="0"/>
              <a:t> </a:t>
            </a:r>
            <a:r>
              <a:rPr lang="en-US" altLang="en-US" dirty="0"/>
              <a:t>the science and sometimes art of breaking cryptosystems</a:t>
            </a:r>
          </a:p>
          <a:p>
            <a:pPr>
              <a:spcBef>
                <a:spcPct val="0"/>
              </a:spcBef>
              <a:buFont typeface="Wingdings" panose="05000000000000000000" pitchFamily="2" charset="2"/>
              <a:buChar char="q"/>
            </a:pPr>
            <a:endParaRPr lang="en-US" altLang="en-US" sz="2000" dirty="0"/>
          </a:p>
          <a:p>
            <a:pPr>
              <a:spcBef>
                <a:spcPct val="0"/>
              </a:spcBef>
              <a:buFont typeface="Wingdings" panose="05000000000000000000" pitchFamily="2" charset="2"/>
              <a:buChar char="q"/>
            </a:pPr>
            <a:r>
              <a:rPr lang="en-AU" altLang="en-US" sz="2000" b="1" dirty="0"/>
              <a:t>plaintext</a:t>
            </a:r>
            <a:r>
              <a:rPr lang="en-AU" altLang="en-US" dirty="0"/>
              <a:t> - the original text or message to be hidden (encrypted)</a:t>
            </a:r>
          </a:p>
          <a:p>
            <a:pPr>
              <a:spcBef>
                <a:spcPct val="0"/>
              </a:spcBef>
              <a:buFont typeface="Wingdings" panose="05000000000000000000" pitchFamily="2" charset="2"/>
              <a:buChar char="q"/>
            </a:pPr>
            <a:endParaRPr lang="en-AU" altLang="en-US" dirty="0"/>
          </a:p>
          <a:p>
            <a:pPr>
              <a:spcBef>
                <a:spcPct val="0"/>
              </a:spcBef>
              <a:buFont typeface="Wingdings" panose="05000000000000000000" pitchFamily="2" charset="2"/>
              <a:buChar char="q"/>
            </a:pPr>
            <a:r>
              <a:rPr lang="en-AU" altLang="en-US" sz="2000" b="1" dirty="0" err="1"/>
              <a:t>ciphertext</a:t>
            </a:r>
            <a:r>
              <a:rPr lang="en-AU" altLang="en-US" dirty="0"/>
              <a:t> - the coded (encrypted) message </a:t>
            </a:r>
          </a:p>
          <a:p>
            <a:pPr>
              <a:spcBef>
                <a:spcPct val="0"/>
              </a:spcBef>
            </a:pPr>
            <a:endParaRPr lang="en-AU" altLang="en-US"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264642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14948" y="397229"/>
            <a:ext cx="463739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Terminologies &amp; Definitions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95877" y="1890117"/>
            <a:ext cx="7221304" cy="2400657"/>
          </a:xfrm>
          <a:prstGeom prst="rect">
            <a:avLst/>
          </a:prstGeom>
          <a:noFill/>
        </p:spPr>
        <p:txBody>
          <a:bodyPr wrap="square" rtlCol="0">
            <a:spAutoFit/>
          </a:bodyPr>
          <a:lstStyle/>
          <a:p>
            <a:pPr>
              <a:spcBef>
                <a:spcPct val="0"/>
              </a:spcBef>
              <a:buFont typeface="Wingdings" panose="05000000000000000000" pitchFamily="2" charset="2"/>
              <a:buChar char="q"/>
            </a:pPr>
            <a:r>
              <a:rPr lang="en-AU" altLang="en-US" sz="2400" b="1" dirty="0"/>
              <a:t>key</a:t>
            </a:r>
            <a:r>
              <a:rPr lang="en-AU" altLang="en-US" sz="2000" dirty="0"/>
              <a:t> - information used in cryptographic algorithm known only to sender/receiver</a:t>
            </a:r>
          </a:p>
          <a:p>
            <a:pPr>
              <a:spcBef>
                <a:spcPct val="0"/>
              </a:spcBef>
            </a:pPr>
            <a:r>
              <a:rPr lang="en-AU" altLang="en-US" sz="2000" dirty="0"/>
              <a:t> </a:t>
            </a:r>
          </a:p>
          <a:p>
            <a:pPr>
              <a:spcBef>
                <a:spcPct val="0"/>
              </a:spcBef>
              <a:buFont typeface="Wingdings" panose="05000000000000000000" pitchFamily="2" charset="2"/>
              <a:buChar char="q"/>
            </a:pPr>
            <a:r>
              <a:rPr lang="en-AU" altLang="en-US" sz="2400" b="1" dirty="0"/>
              <a:t>Encryption</a:t>
            </a:r>
            <a:r>
              <a:rPr lang="en-AU" altLang="en-US" sz="2000" dirty="0"/>
              <a:t>- converting plaintext to </a:t>
            </a:r>
            <a:r>
              <a:rPr lang="en-AU" altLang="en-US" sz="2000" dirty="0" err="1"/>
              <a:t>ciphertext</a:t>
            </a:r>
            <a:endParaRPr lang="en-AU" altLang="en-US" sz="2000" dirty="0"/>
          </a:p>
          <a:p>
            <a:pPr>
              <a:spcBef>
                <a:spcPct val="0"/>
              </a:spcBef>
              <a:buFont typeface="Wingdings" panose="05000000000000000000" pitchFamily="2" charset="2"/>
              <a:buChar char="q"/>
            </a:pPr>
            <a:endParaRPr lang="en-AU" altLang="en-US" sz="2000" dirty="0"/>
          </a:p>
          <a:p>
            <a:pPr>
              <a:spcBef>
                <a:spcPct val="0"/>
              </a:spcBef>
              <a:buFont typeface="Wingdings" panose="05000000000000000000" pitchFamily="2" charset="2"/>
              <a:buChar char="q"/>
            </a:pPr>
            <a:r>
              <a:rPr lang="en-AU" altLang="en-US" sz="2400" b="1" dirty="0"/>
              <a:t>Decryption-</a:t>
            </a:r>
            <a:r>
              <a:rPr lang="en-AU" altLang="en-US" sz="2000" dirty="0"/>
              <a:t> recovering plaintext from </a:t>
            </a:r>
            <a:r>
              <a:rPr lang="en-AU" altLang="en-US" sz="2000" dirty="0" err="1"/>
              <a:t>ciphertext</a:t>
            </a:r>
            <a:endParaRPr lang="en-AU" altLang="en-US" sz="2000" dirty="0"/>
          </a:p>
          <a:p>
            <a:pPr>
              <a:spcBef>
                <a:spcPct val="0"/>
              </a:spcBef>
            </a:pPr>
            <a:endParaRPr lang="en-AU" altLang="en-US"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241831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Terminologies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19166" y="1697017"/>
            <a:ext cx="7221304" cy="2308324"/>
          </a:xfrm>
          <a:prstGeom prst="rect">
            <a:avLst/>
          </a:prstGeom>
          <a:noFill/>
        </p:spPr>
        <p:txBody>
          <a:bodyPr wrap="square" rtlCol="0">
            <a:spAutoFit/>
          </a:bodyPr>
          <a:lstStyle/>
          <a:p>
            <a:pPr algn="just">
              <a:spcBef>
                <a:spcPct val="0"/>
              </a:spcBef>
              <a:buFont typeface="Wingdings" panose="05000000000000000000" pitchFamily="2" charset="2"/>
              <a:buChar char="q"/>
            </a:pPr>
            <a:r>
              <a:rPr lang="en-US" altLang="en-US" dirty="0"/>
              <a:t>In a </a:t>
            </a:r>
            <a:r>
              <a:rPr lang="en-US" altLang="en-US" b="1" dirty="0">
                <a:solidFill>
                  <a:srgbClr val="FF0000"/>
                </a:solidFill>
              </a:rPr>
              <a:t>transposition cipher</a:t>
            </a:r>
            <a:r>
              <a:rPr lang="en-US" altLang="en-US" dirty="0"/>
              <a:t>, the units of the plaintext are rearranged in a different and usually quite complex order, but the units themselves are left unchanged. </a:t>
            </a:r>
          </a:p>
          <a:p>
            <a:pPr>
              <a:spcBef>
                <a:spcPct val="0"/>
              </a:spcBef>
              <a:buFont typeface="Wingdings" panose="05000000000000000000" pitchFamily="2" charset="2"/>
              <a:buChar char="q"/>
            </a:pPr>
            <a:endParaRPr lang="en-US" altLang="en-US" dirty="0"/>
          </a:p>
          <a:p>
            <a:pPr algn="just">
              <a:spcBef>
                <a:spcPct val="0"/>
              </a:spcBef>
              <a:buFont typeface="Wingdings" panose="05000000000000000000" pitchFamily="2" charset="2"/>
              <a:buChar char="q"/>
            </a:pPr>
            <a:r>
              <a:rPr lang="en-US" altLang="en-US" dirty="0"/>
              <a:t>By contrast, in </a:t>
            </a:r>
            <a:r>
              <a:rPr lang="en-US" altLang="en-US" b="1" dirty="0">
                <a:solidFill>
                  <a:srgbClr val="FF0000"/>
                </a:solidFill>
              </a:rPr>
              <a:t>a substitution cipher</a:t>
            </a:r>
            <a:r>
              <a:rPr lang="en-US" altLang="en-US" dirty="0"/>
              <a:t>, the units of the plaintext are retained in the same sequence in the </a:t>
            </a:r>
            <a:r>
              <a:rPr lang="en-US" altLang="en-US" dirty="0" err="1"/>
              <a:t>ciphertext</a:t>
            </a:r>
            <a:r>
              <a:rPr lang="en-US" altLang="en-US" dirty="0"/>
              <a:t>, but the units themselves are altered.</a:t>
            </a:r>
          </a:p>
          <a:p>
            <a:pPr>
              <a:spcBef>
                <a:spcPct val="0"/>
              </a:spcBef>
              <a:buFont typeface="Wingdings" panose="05000000000000000000" pitchFamily="2" charset="2"/>
              <a:buChar char="q"/>
            </a:pPr>
            <a:endParaRPr lang="en-US" altLang="en-US"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002670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Terminologies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19166" y="1697017"/>
            <a:ext cx="7221304" cy="1200329"/>
          </a:xfrm>
          <a:prstGeom prst="rect">
            <a:avLst/>
          </a:prstGeom>
          <a:noFill/>
        </p:spPr>
        <p:txBody>
          <a:bodyPr wrap="square" rtlCol="0">
            <a:spAutoFit/>
          </a:bodyPr>
          <a:lstStyle/>
          <a:p>
            <a:pPr algn="just">
              <a:spcBef>
                <a:spcPct val="0"/>
              </a:spcBef>
              <a:buFont typeface="Wingdings" panose="05000000000000000000" pitchFamily="2" charset="2"/>
              <a:buChar char="q"/>
            </a:pPr>
            <a:r>
              <a:rPr lang="en-US" altLang="en-US" dirty="0"/>
              <a:t>A </a:t>
            </a:r>
            <a:r>
              <a:rPr lang="en-US" altLang="en-US" b="1" dirty="0" err="1">
                <a:solidFill>
                  <a:srgbClr val="FF0000"/>
                </a:solidFill>
              </a:rPr>
              <a:t>monoalphabetic</a:t>
            </a:r>
            <a:r>
              <a:rPr lang="en-US" altLang="en-US" b="1" dirty="0">
                <a:solidFill>
                  <a:srgbClr val="FF0000"/>
                </a:solidFill>
              </a:rPr>
              <a:t> cipher</a:t>
            </a:r>
            <a:r>
              <a:rPr lang="en-US" altLang="en-US" dirty="0">
                <a:solidFill>
                  <a:srgbClr val="FF0000"/>
                </a:solidFill>
              </a:rPr>
              <a:t> </a:t>
            </a:r>
            <a:r>
              <a:rPr lang="en-US" altLang="en-US" dirty="0"/>
              <a:t>uses fixed substitution over the entire message, whereas a </a:t>
            </a:r>
            <a:r>
              <a:rPr lang="en-US" altLang="en-US" b="1" dirty="0">
                <a:solidFill>
                  <a:srgbClr val="FF0000"/>
                </a:solidFill>
              </a:rPr>
              <a:t>polyalphabetic cipher </a:t>
            </a:r>
            <a:r>
              <a:rPr lang="en-US" altLang="en-US" dirty="0"/>
              <a:t>uses a number of substitutions at different positions in the message, where a unit from the plaintext is mapped to one of several possibilities in the </a:t>
            </a:r>
            <a:r>
              <a:rPr lang="en-US" altLang="en-US" dirty="0" err="1"/>
              <a:t>ciphertext</a:t>
            </a:r>
            <a:r>
              <a:rPr lang="en-US" altLang="en-US" dirty="0"/>
              <a:t> and vice versa</a:t>
            </a:r>
            <a:endParaRPr lang="en-US" altLang="en-US" sz="22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73315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Rectangle 3"/>
          <p:cNvSpPr txBox="1">
            <a:spLocks noChangeArrowheads="1"/>
          </p:cNvSpPr>
          <p:nvPr/>
        </p:nvSpPr>
        <p:spPr>
          <a:xfrm>
            <a:off x="525651" y="1413474"/>
            <a:ext cx="7725296" cy="4495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a:p>
            <a:endParaRPr lang="en-US" dirty="0"/>
          </a:p>
          <a:p>
            <a:endParaRPr lang="en-US" dirty="0"/>
          </a:p>
          <a:p>
            <a:endParaRPr lang="en-US" dirty="0"/>
          </a:p>
          <a:p>
            <a:pPr marL="0" indent="0">
              <a:buNone/>
            </a:pPr>
            <a:endParaRPr lang="en-US" dirty="0"/>
          </a:p>
          <a:p>
            <a:pPr marL="0" indent="0">
              <a:buNone/>
            </a:pPr>
            <a:endParaRPr lang="en-US" dirty="0"/>
          </a:p>
          <a:p>
            <a:r>
              <a:rPr lang="en-US" b="1" dirty="0"/>
              <a:t>Cryptography</a:t>
            </a:r>
            <a:r>
              <a:rPr lang="en-US" dirty="0"/>
              <a:t> is the science that enables Alice and Bob to communicate securely in the presence of Eve.</a:t>
            </a:r>
          </a:p>
        </p:txBody>
      </p:sp>
      <p:pic>
        <p:nvPicPr>
          <p:cNvPr id="18" name="Picture 4" descr="http://pajhome.org.uk/crypt/rsa/symmetric.gif"/>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817688" y="1668161"/>
            <a:ext cx="7038975" cy="2646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17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8010" y="527742"/>
            <a:ext cx="46955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Goals of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Rectangle 3"/>
          <p:cNvSpPr txBox="1">
            <a:spLocks noChangeArrowheads="1"/>
          </p:cNvSpPr>
          <p:nvPr/>
        </p:nvSpPr>
        <p:spPr>
          <a:xfrm>
            <a:off x="529068" y="1586472"/>
            <a:ext cx="8153400" cy="4495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Confidentiality</a:t>
            </a:r>
          </a:p>
          <a:p>
            <a:pPr lvl="1"/>
            <a:r>
              <a:rPr lang="en-US" dirty="0"/>
              <a:t>Keeping information secret from non authorized entities</a:t>
            </a:r>
          </a:p>
          <a:p>
            <a:r>
              <a:rPr lang="en-US" dirty="0"/>
              <a:t>Data Integrity</a:t>
            </a:r>
          </a:p>
          <a:p>
            <a:pPr lvl="1"/>
            <a:r>
              <a:rPr lang="en-US" dirty="0"/>
              <a:t>Ensure the information not being altered</a:t>
            </a:r>
          </a:p>
          <a:p>
            <a:r>
              <a:rPr lang="en-US" dirty="0"/>
              <a:t>Authentication</a:t>
            </a:r>
          </a:p>
          <a:p>
            <a:pPr lvl="1"/>
            <a:r>
              <a:rPr lang="en-US" dirty="0"/>
              <a:t>Identification between parties</a:t>
            </a:r>
          </a:p>
          <a:p>
            <a:r>
              <a:rPr lang="en-US" dirty="0"/>
              <a:t>Non-repudiation</a:t>
            </a:r>
          </a:p>
          <a:p>
            <a:pPr lvl="1"/>
            <a:r>
              <a:rPr lang="en-US" dirty="0"/>
              <a:t>Prevent an entity from denying previous actions</a:t>
            </a:r>
          </a:p>
        </p:txBody>
      </p:sp>
    </p:spTree>
    <p:extLst>
      <p:ext uri="{BB962C8B-B14F-4D97-AF65-F5344CB8AC3E}">
        <p14:creationId xmlns:p14="http://schemas.microsoft.com/office/powerpoint/2010/main" val="958012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8010" y="527742"/>
            <a:ext cx="46955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Goals of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aphicFrame>
        <p:nvGraphicFramePr>
          <p:cNvPr id="15" name="Content Placeholder 8"/>
          <p:cNvGraphicFramePr>
            <a:graphicFrameLocks/>
          </p:cNvGraphicFramePr>
          <p:nvPr>
            <p:extLst>
              <p:ext uri="{D42A27DB-BD31-4B8C-83A1-F6EECF244321}">
                <p14:modId xmlns:p14="http://schemas.microsoft.com/office/powerpoint/2010/main" val="2908463692"/>
              </p:ext>
            </p:extLst>
          </p:nvPr>
        </p:nvGraphicFramePr>
        <p:xfrm>
          <a:off x="283591" y="1527048"/>
          <a:ext cx="8153400" cy="397948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678504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6057" y="543490"/>
            <a:ext cx="44807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Secure Cryptosystems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5" y="1945243"/>
            <a:ext cx="7221304" cy="2400657"/>
          </a:xfrm>
          <a:prstGeom prst="rect">
            <a:avLst/>
          </a:prstGeom>
          <a:noFill/>
        </p:spPr>
        <p:txBody>
          <a:bodyPr wrap="square" rtlCol="0">
            <a:spAutoFit/>
          </a:bodyPr>
          <a:lstStyle/>
          <a:p>
            <a:pPr>
              <a:lnSpc>
                <a:spcPct val="150000"/>
              </a:lnSpc>
            </a:pPr>
            <a:r>
              <a:rPr lang="en-US" sz="2000" b="1" dirty="0"/>
              <a:t>Cryptosystem is computationally </a:t>
            </a:r>
            <a:r>
              <a:rPr lang="en-US" sz="2000" b="1" dirty="0">
                <a:solidFill>
                  <a:srgbClr val="FF0000"/>
                </a:solidFill>
              </a:rPr>
              <a:t>secure </a:t>
            </a:r>
            <a:r>
              <a:rPr lang="en-US" sz="2000" b="1" dirty="0"/>
              <a:t>if:</a:t>
            </a:r>
          </a:p>
          <a:p>
            <a:pPr marL="800100" lvl="1" indent="-342900">
              <a:lnSpc>
                <a:spcPct val="150000"/>
              </a:lnSpc>
              <a:buFont typeface="Arial" panose="020B0604020202020204" pitchFamily="34" charset="0"/>
              <a:buChar char="•"/>
            </a:pPr>
            <a:r>
              <a:rPr lang="en-US" sz="2000" dirty="0"/>
              <a:t>Cost of breaking cipher exceeds value of information</a:t>
            </a:r>
          </a:p>
          <a:p>
            <a:pPr marL="800100" lvl="1" indent="-342900">
              <a:lnSpc>
                <a:spcPct val="150000"/>
              </a:lnSpc>
              <a:buFont typeface="Arial" panose="020B0604020202020204" pitchFamily="34" charset="0"/>
              <a:buChar char="•"/>
            </a:pPr>
            <a:r>
              <a:rPr lang="en-US" sz="2000" dirty="0"/>
              <a:t>Time required to break cipher exceeds the useful lifetime of the information</a:t>
            </a:r>
          </a:p>
          <a:p>
            <a:pPr marL="800100" lvl="1" indent="-342900">
              <a:lnSpc>
                <a:spcPct val="150000"/>
              </a:lnSpc>
              <a:buFont typeface="Arial" panose="020B0604020202020204" pitchFamily="34" charset="0"/>
              <a:buChar char="•"/>
            </a:pPr>
            <a:r>
              <a:rPr lang="en-US" sz="2000" dirty="0"/>
              <a:t>If the best know attack is to try all possible keys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644932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6057" y="543490"/>
            <a:ext cx="44807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Secure Cryptosystems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945243"/>
            <a:ext cx="7404183" cy="2123658"/>
          </a:xfrm>
          <a:prstGeom prst="rect">
            <a:avLst/>
          </a:prstGeom>
          <a:noFill/>
        </p:spPr>
        <p:txBody>
          <a:bodyPr wrap="square" rtlCol="0">
            <a:spAutoFit/>
          </a:bodyPr>
          <a:lstStyle/>
          <a:p>
            <a:pPr marL="342900" indent="-342900">
              <a:buFont typeface="Arial" panose="020B0604020202020204" pitchFamily="34" charset="0"/>
              <a:buChar char="•"/>
            </a:pPr>
            <a:r>
              <a:rPr lang="en-US" sz="2200" dirty="0"/>
              <a:t>Cryptosystem is </a:t>
            </a:r>
            <a:r>
              <a:rPr lang="en-US" sz="2200" b="1" dirty="0">
                <a:solidFill>
                  <a:srgbClr val="FF0000"/>
                </a:solidFill>
              </a:rPr>
              <a:t>insecure</a:t>
            </a:r>
            <a:r>
              <a:rPr lang="en-US" sz="2200" dirty="0">
                <a:solidFill>
                  <a:srgbClr val="FF0000"/>
                </a:solidFill>
              </a:rPr>
              <a:t> </a:t>
            </a:r>
            <a:r>
              <a:rPr lang="en-US" sz="2200" dirty="0"/>
              <a:t>if any shortcut attack is known</a:t>
            </a:r>
          </a:p>
          <a:p>
            <a:endParaRPr lang="en-US" sz="2200" dirty="0"/>
          </a:p>
          <a:p>
            <a:pPr marL="342900" indent="-342900">
              <a:buFont typeface="Arial" panose="020B0604020202020204" pitchFamily="34" charset="0"/>
              <a:buChar char="•"/>
            </a:pPr>
            <a:r>
              <a:rPr lang="en-US" sz="2200" dirty="0"/>
              <a:t>Usually very difficult to estimate the amount of effort required to break</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Can estimate time/cost of a brute-force attack</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354513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511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Brute Force Search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Rectangle 3"/>
          <p:cNvSpPr txBox="1">
            <a:spLocks noChangeArrowheads="1"/>
          </p:cNvSpPr>
          <p:nvPr/>
        </p:nvSpPr>
        <p:spPr>
          <a:xfrm>
            <a:off x="418273" y="1453444"/>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Trying every possible key until an intelligible translation of the ciphertext into plaintext is obtained</a:t>
            </a:r>
          </a:p>
          <a:p>
            <a:endParaRPr lang="en-AU"/>
          </a:p>
          <a:p>
            <a:endParaRPr lang="en-AU"/>
          </a:p>
          <a:p>
            <a:endParaRPr lang="en-AU"/>
          </a:p>
          <a:p>
            <a:endParaRPr lang="en-AU" dirty="0"/>
          </a:p>
        </p:txBody>
      </p:sp>
      <p:graphicFrame>
        <p:nvGraphicFramePr>
          <p:cNvPr id="18" name="Group 137"/>
          <p:cNvGraphicFramePr>
            <a:graphicFrameLocks noGrp="1"/>
          </p:cNvGraphicFramePr>
          <p:nvPr>
            <p:extLst>
              <p:ext uri="{D42A27DB-BD31-4B8C-83A1-F6EECF244321}">
                <p14:modId xmlns:p14="http://schemas.microsoft.com/office/powerpoint/2010/main" val="3515526673"/>
              </p:ext>
            </p:extLst>
          </p:nvPr>
        </p:nvGraphicFramePr>
        <p:xfrm>
          <a:off x="384022" y="2568356"/>
          <a:ext cx="8077200" cy="2786700"/>
        </p:xfrm>
        <a:graphic>
          <a:graphicData uri="http://schemas.openxmlformats.org/drawingml/2006/table">
            <a:tbl>
              <a:tblPr/>
              <a:tblGrid>
                <a:gridCol w="1504950">
                  <a:extLst>
                    <a:ext uri="{9D8B030D-6E8A-4147-A177-3AD203B41FA5}">
                      <a16:colId xmlns:a16="http://schemas.microsoft.com/office/drawing/2014/main" val="20000"/>
                    </a:ext>
                  </a:extLst>
                </a:gridCol>
                <a:gridCol w="1936750">
                  <a:extLst>
                    <a:ext uri="{9D8B030D-6E8A-4147-A177-3AD203B41FA5}">
                      <a16:colId xmlns:a16="http://schemas.microsoft.com/office/drawing/2014/main" val="20001"/>
                    </a:ext>
                  </a:extLst>
                </a:gridCol>
                <a:gridCol w="2419350">
                  <a:extLst>
                    <a:ext uri="{9D8B030D-6E8A-4147-A177-3AD203B41FA5}">
                      <a16:colId xmlns:a16="http://schemas.microsoft.com/office/drawing/2014/main" val="20002"/>
                    </a:ext>
                  </a:extLst>
                </a:gridCol>
                <a:gridCol w="2216150">
                  <a:extLst>
                    <a:ext uri="{9D8B030D-6E8A-4147-A177-3AD203B41FA5}">
                      <a16:colId xmlns:a16="http://schemas.microsoft.com/office/drawing/2014/main" val="20003"/>
                    </a:ext>
                  </a:extLst>
                </a:gridCol>
              </a:tblGrid>
              <a:tr h="516911">
                <a:tc>
                  <a:txBody>
                    <a:bodyPr/>
                    <a:lstStyle/>
                    <a:p>
                      <a:pPr marL="0" marR="0" lvl="0" indent="0" algn="ctr"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1" i="0" u="none" strike="noStrike" cap="none" normalizeH="0" baseline="0" dirty="0">
                          <a:ln>
                            <a:noFill/>
                          </a:ln>
                          <a:solidFill>
                            <a:schemeClr val="tx1"/>
                          </a:solidFill>
                          <a:effectLst/>
                          <a:latin typeface="Times" pitchFamily="-107" charset="0"/>
                          <a:ea typeface="MS PGothic" pitchFamily="34" charset="-128"/>
                        </a:rPr>
                        <a:t>Key Size (bits)</a:t>
                      </a:r>
                      <a:endParaRPr kumimoji="0" lang="en-US" sz="1400" b="0" i="0" u="none" strike="noStrike" cap="none" normalizeH="0" baseline="0" dirty="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1" i="0" u="none" strike="noStrike" cap="none" normalizeH="0" baseline="0">
                          <a:ln>
                            <a:noFill/>
                          </a:ln>
                          <a:solidFill>
                            <a:schemeClr val="tx1"/>
                          </a:solidFill>
                          <a:effectLst/>
                          <a:latin typeface="Times" pitchFamily="-107" charset="0"/>
                          <a:ea typeface="MS PGothic" pitchFamily="34" charset="-128"/>
                        </a:rPr>
                        <a:t>Number of Alternative Keys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1" i="0" u="none" strike="noStrike" cap="none" normalizeH="0" baseline="0">
                          <a:ln>
                            <a:noFill/>
                          </a:ln>
                          <a:solidFill>
                            <a:schemeClr val="tx1"/>
                          </a:solidFill>
                          <a:effectLst/>
                          <a:latin typeface="Times" pitchFamily="-107" charset="0"/>
                          <a:ea typeface="MS PGothic" pitchFamily="34" charset="-128"/>
                        </a:rPr>
                        <a:t>Time required at 1 decryption/µs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1" i="0" u="none" strike="noStrike" cap="none" normalizeH="0" baseline="0">
                          <a:ln>
                            <a:noFill/>
                          </a:ln>
                          <a:solidFill>
                            <a:schemeClr val="tx1"/>
                          </a:solidFill>
                          <a:effectLst/>
                          <a:latin typeface="Times" pitchFamily="-107" charset="0"/>
                          <a:ea typeface="MS PGothic" pitchFamily="34" charset="-128"/>
                        </a:rPr>
                        <a:t>Time required at 10</a:t>
                      </a:r>
                      <a:r>
                        <a:rPr kumimoji="0" lang="en-US" sz="1400" b="0" i="0" u="none" strike="noStrike" cap="none" normalizeH="0" baseline="30000">
                          <a:ln>
                            <a:noFill/>
                          </a:ln>
                          <a:solidFill>
                            <a:schemeClr val="tx1"/>
                          </a:solidFill>
                          <a:effectLst/>
                          <a:latin typeface="Times" pitchFamily="-107" charset="0"/>
                          <a:ea typeface="MS PGothic" pitchFamily="34" charset="-128"/>
                        </a:rPr>
                        <a:t>6</a:t>
                      </a:r>
                      <a:r>
                        <a:rPr kumimoji="0" lang="en-US" sz="1400" b="1" i="0" u="none" strike="noStrike" cap="none" normalizeH="0" baseline="0">
                          <a:ln>
                            <a:noFill/>
                          </a:ln>
                          <a:solidFill>
                            <a:schemeClr val="tx1"/>
                          </a:solidFill>
                          <a:effectLst/>
                          <a:latin typeface="Times" pitchFamily="-107" charset="0"/>
                          <a:ea typeface="MS PGothic" pitchFamily="34" charset="-128"/>
                        </a:rPr>
                        <a:t> decryptions/µs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41313">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32</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32</a:t>
                      </a:r>
                      <a:r>
                        <a:rPr kumimoji="0" lang="en-US" sz="1400" b="0" i="0" u="none" strike="noStrike" cap="none" normalizeH="0" baseline="0">
                          <a:ln>
                            <a:noFill/>
                          </a:ln>
                          <a:solidFill>
                            <a:schemeClr val="tx1"/>
                          </a:solidFill>
                          <a:effectLst/>
                          <a:latin typeface="Times" pitchFamily="-107" charset="0"/>
                          <a:ea typeface="MS PGothic" pitchFamily="34" charset="-128"/>
                        </a:rPr>
                        <a:t>  = 4.3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9</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31</a:t>
                      </a:r>
                      <a:r>
                        <a:rPr kumimoji="0" lang="en-US" sz="1400" b="0" i="0" u="none" strike="noStrike" cap="none" normalizeH="0" baseline="0">
                          <a:ln>
                            <a:noFill/>
                          </a:ln>
                          <a:solidFill>
                            <a:schemeClr val="tx1"/>
                          </a:solidFill>
                          <a:effectLst/>
                          <a:latin typeface="Times" pitchFamily="-107" charset="0"/>
                          <a:ea typeface="MS PGothic" pitchFamily="34" charset="-128"/>
                        </a:rPr>
                        <a:t> µs	= 35.8 minutes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2.15 milliseconds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41313">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dirty="0">
                          <a:ln>
                            <a:noFill/>
                          </a:ln>
                          <a:solidFill>
                            <a:schemeClr val="tx1"/>
                          </a:solidFill>
                          <a:effectLst/>
                          <a:latin typeface="Times" pitchFamily="-107" charset="0"/>
                          <a:ea typeface="MS PGothic" pitchFamily="34" charset="-128"/>
                        </a:rPr>
                        <a:t>56</a:t>
                      </a:r>
                      <a:endParaRPr kumimoji="0" lang="en-US" sz="1400" b="0" i="0" u="none" strike="noStrike" cap="none" normalizeH="0" baseline="0" dirty="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56</a:t>
                      </a:r>
                      <a:r>
                        <a:rPr kumimoji="0" lang="en-US" sz="1400" b="0" i="0" u="none" strike="noStrike" cap="none" normalizeH="0" baseline="0">
                          <a:ln>
                            <a:noFill/>
                          </a:ln>
                          <a:solidFill>
                            <a:schemeClr val="tx1"/>
                          </a:solidFill>
                          <a:effectLst/>
                          <a:latin typeface="Times" pitchFamily="-107" charset="0"/>
                          <a:ea typeface="MS PGothic" pitchFamily="34" charset="-128"/>
                        </a:rPr>
                        <a:t>  = 7.2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16</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55</a:t>
                      </a:r>
                      <a:r>
                        <a:rPr kumimoji="0" lang="en-US" sz="1400" b="0" i="0" u="none" strike="noStrike" cap="none" normalizeH="0" baseline="0">
                          <a:ln>
                            <a:noFill/>
                          </a:ln>
                          <a:solidFill>
                            <a:schemeClr val="tx1"/>
                          </a:solidFill>
                          <a:effectLst/>
                          <a:latin typeface="Times" pitchFamily="-107" charset="0"/>
                          <a:ea typeface="MS PGothic" pitchFamily="34" charset="-128"/>
                        </a:rPr>
                        <a:t> µs	= 1142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10.01 hours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5938">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dirty="0">
                          <a:ln>
                            <a:noFill/>
                          </a:ln>
                          <a:solidFill>
                            <a:schemeClr val="tx1"/>
                          </a:solidFill>
                          <a:effectLst/>
                          <a:latin typeface="Times" pitchFamily="-107" charset="0"/>
                          <a:ea typeface="MS PGothic" pitchFamily="34" charset="-128"/>
                        </a:rPr>
                        <a:t>128</a:t>
                      </a:r>
                      <a:endParaRPr kumimoji="0" lang="en-US" sz="1400" b="0" i="0" u="none" strike="noStrike" cap="none" normalizeH="0" baseline="0" dirty="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128</a:t>
                      </a:r>
                      <a:r>
                        <a:rPr kumimoji="0" lang="en-US" sz="1400" b="0" i="0" u="none" strike="noStrike" cap="none" normalizeH="0" baseline="0">
                          <a:ln>
                            <a:noFill/>
                          </a:ln>
                          <a:solidFill>
                            <a:schemeClr val="tx1"/>
                          </a:solidFill>
                          <a:effectLst/>
                          <a:latin typeface="Times" pitchFamily="-107" charset="0"/>
                          <a:ea typeface="MS PGothic" pitchFamily="34" charset="-128"/>
                        </a:rPr>
                        <a:t>  = 3.4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38</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127</a:t>
                      </a:r>
                      <a:r>
                        <a:rPr kumimoji="0" lang="en-US" sz="1400" b="0" i="0" u="none" strike="noStrike" cap="none" normalizeH="0" baseline="0">
                          <a:ln>
                            <a:noFill/>
                          </a:ln>
                          <a:solidFill>
                            <a:schemeClr val="tx1"/>
                          </a:solidFill>
                          <a:effectLst/>
                          <a:latin typeface="Times" pitchFamily="-107" charset="0"/>
                          <a:ea typeface="MS PGothic" pitchFamily="34" charset="-128"/>
                        </a:rPr>
                        <a:t> µs	= 5.4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24</a:t>
                      </a:r>
                      <a:r>
                        <a:rPr kumimoji="0" lang="en-US" sz="1400" b="0" i="0" u="none" strike="noStrike" cap="none" normalizeH="0" baseline="0">
                          <a:ln>
                            <a:noFill/>
                          </a:ln>
                          <a:solidFill>
                            <a:schemeClr val="tx1"/>
                          </a:solidFill>
                          <a:effectLst/>
                          <a:latin typeface="Times" pitchFamily="-107" charset="0"/>
                          <a:ea typeface="MS PGothic" pitchFamily="34" charset="-128"/>
                        </a:rPr>
                        <a:t>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5.4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18</a:t>
                      </a:r>
                      <a:r>
                        <a:rPr kumimoji="0" lang="en-US" sz="1400" b="0" i="0" u="none" strike="noStrike" cap="none" normalizeH="0" baseline="0">
                          <a:ln>
                            <a:noFill/>
                          </a:ln>
                          <a:solidFill>
                            <a:schemeClr val="tx1"/>
                          </a:solidFill>
                          <a:effectLst/>
                          <a:latin typeface="Times" pitchFamily="-107" charset="0"/>
                          <a:ea typeface="MS PGothic" pitchFamily="34" charset="-128"/>
                        </a:rPr>
                        <a:t>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5938">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dirty="0">
                          <a:ln>
                            <a:noFill/>
                          </a:ln>
                          <a:solidFill>
                            <a:schemeClr val="tx1"/>
                          </a:solidFill>
                          <a:effectLst/>
                          <a:latin typeface="Times" pitchFamily="-107" charset="0"/>
                          <a:ea typeface="MS PGothic" pitchFamily="34" charset="-128"/>
                        </a:rPr>
                        <a:t>168</a:t>
                      </a:r>
                      <a:endParaRPr kumimoji="0" lang="en-US" sz="1400" b="0" i="0" u="none" strike="noStrike" cap="none" normalizeH="0" baseline="0" dirty="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168</a:t>
                      </a:r>
                      <a:r>
                        <a:rPr kumimoji="0" lang="en-US" sz="1400" b="0" i="0" u="none" strike="noStrike" cap="none" normalizeH="0" baseline="0">
                          <a:ln>
                            <a:noFill/>
                          </a:ln>
                          <a:solidFill>
                            <a:schemeClr val="tx1"/>
                          </a:solidFill>
                          <a:effectLst/>
                          <a:latin typeface="Times" pitchFamily="-107" charset="0"/>
                          <a:ea typeface="MS PGothic" pitchFamily="34" charset="-128"/>
                        </a:rPr>
                        <a:t>  = 3.7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50</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a:t>
                      </a:r>
                      <a:r>
                        <a:rPr kumimoji="0" lang="en-US" sz="1400" b="0" i="0" u="none" strike="noStrike" cap="none" normalizeH="0" baseline="30000">
                          <a:ln>
                            <a:noFill/>
                          </a:ln>
                          <a:solidFill>
                            <a:schemeClr val="tx1"/>
                          </a:solidFill>
                          <a:effectLst/>
                          <a:latin typeface="Times" pitchFamily="-107" charset="0"/>
                          <a:ea typeface="MS PGothic" pitchFamily="34" charset="-128"/>
                        </a:rPr>
                        <a:t>167</a:t>
                      </a:r>
                      <a:r>
                        <a:rPr kumimoji="0" lang="en-US" sz="1400" b="0" i="0" u="none" strike="noStrike" cap="none" normalizeH="0" baseline="0">
                          <a:ln>
                            <a:noFill/>
                          </a:ln>
                          <a:solidFill>
                            <a:schemeClr val="tx1"/>
                          </a:solidFill>
                          <a:effectLst/>
                          <a:latin typeface="Times" pitchFamily="-107" charset="0"/>
                          <a:ea typeface="MS PGothic" pitchFamily="34" charset="-128"/>
                        </a:rPr>
                        <a:t> µs	= 5.9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36</a:t>
                      </a:r>
                      <a:r>
                        <a:rPr kumimoji="0" lang="en-US" sz="1400" b="0" i="0" u="none" strike="noStrike" cap="none" normalizeH="0" baseline="0">
                          <a:ln>
                            <a:noFill/>
                          </a:ln>
                          <a:solidFill>
                            <a:schemeClr val="tx1"/>
                          </a:solidFill>
                          <a:effectLst/>
                          <a:latin typeface="Times" pitchFamily="-107" charset="0"/>
                          <a:ea typeface="MS PGothic" pitchFamily="34" charset="-128"/>
                        </a:rPr>
                        <a:t>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5.9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30</a:t>
                      </a:r>
                      <a:r>
                        <a:rPr kumimoji="0" lang="en-US" sz="1400" b="0" i="0" u="none" strike="noStrike" cap="none" normalizeH="0" baseline="0">
                          <a:ln>
                            <a:noFill/>
                          </a:ln>
                          <a:solidFill>
                            <a:schemeClr val="tx1"/>
                          </a:solidFill>
                          <a:effectLst/>
                          <a:latin typeface="Times" pitchFamily="-107" charset="0"/>
                          <a:ea typeface="MS PGothic" pitchFamily="34" charset="-128"/>
                        </a:rPr>
                        <a:t>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54038">
                <a:tc>
                  <a:txBody>
                    <a:bodyPr/>
                    <a:lstStyle/>
                    <a:p>
                      <a:pPr marL="0" marR="0" lvl="0" indent="0" algn="ctr"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26 characters (permutation)</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26! = 4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26</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a:ln>
                            <a:noFill/>
                          </a:ln>
                          <a:solidFill>
                            <a:schemeClr val="tx1"/>
                          </a:solidFill>
                          <a:effectLst/>
                          <a:latin typeface="Times" pitchFamily="-107" charset="0"/>
                          <a:ea typeface="MS PGothic" pitchFamily="34" charset="-128"/>
                        </a:rPr>
                        <a:t>2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26</a:t>
                      </a:r>
                      <a:r>
                        <a:rPr kumimoji="0" lang="en-US" sz="1400" b="0" i="0" u="none" strike="noStrike" cap="none" normalizeH="0" baseline="0">
                          <a:ln>
                            <a:noFill/>
                          </a:ln>
                          <a:solidFill>
                            <a:schemeClr val="tx1"/>
                          </a:solidFill>
                          <a:effectLst/>
                          <a:latin typeface="Times" pitchFamily="-107" charset="0"/>
                          <a:ea typeface="MS PGothic" pitchFamily="34" charset="-128"/>
                        </a:rPr>
                        <a:t> µs	= 6.4 </a:t>
                      </a:r>
                      <a:r>
                        <a:rPr kumimoji="0" lang="en-US" sz="1400" b="0" i="0" u="none" strike="noStrike" cap="none" normalizeH="0" baseline="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a:ln>
                            <a:noFill/>
                          </a:ln>
                          <a:solidFill>
                            <a:schemeClr val="tx1"/>
                          </a:solidFill>
                          <a:effectLst/>
                          <a:latin typeface="Times" pitchFamily="-107" charset="0"/>
                          <a:ea typeface="MS PGothic" pitchFamily="34" charset="-128"/>
                        </a:rPr>
                        <a:t> 10</a:t>
                      </a:r>
                      <a:r>
                        <a:rPr kumimoji="0" lang="en-US" sz="1400" b="0" i="0" u="none" strike="noStrike" cap="none" normalizeH="0" baseline="30000">
                          <a:ln>
                            <a:noFill/>
                          </a:ln>
                          <a:solidFill>
                            <a:schemeClr val="tx1"/>
                          </a:solidFill>
                          <a:effectLst/>
                          <a:latin typeface="Times" pitchFamily="-107" charset="0"/>
                          <a:ea typeface="MS PGothic" pitchFamily="34" charset="-128"/>
                        </a:rPr>
                        <a:t>12</a:t>
                      </a:r>
                      <a:r>
                        <a:rPr kumimoji="0" lang="en-US" sz="1400" b="0" i="0" u="none" strike="noStrike" cap="none" normalizeH="0" baseline="0">
                          <a:ln>
                            <a:noFill/>
                          </a:ln>
                          <a:solidFill>
                            <a:schemeClr val="tx1"/>
                          </a:solidFill>
                          <a:effectLst/>
                          <a:latin typeface="Times" pitchFamily="-107" charset="0"/>
                          <a:ea typeface="MS PGothic" pitchFamily="34" charset="-128"/>
                        </a:rPr>
                        <a:t> years</a:t>
                      </a:r>
                      <a:endParaRPr kumimoji="0" lang="en-US" sz="1400" b="0" i="0" u="none" strike="noStrike" cap="none" normalizeH="0" baseline="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ts val="300"/>
                        </a:spcBef>
                        <a:spcAft>
                          <a:spcPts val="300"/>
                        </a:spcAft>
                        <a:buClr>
                          <a:schemeClr val="hlink"/>
                        </a:buClr>
                        <a:buSzPct val="80000"/>
                        <a:buFont typeface="Wingdings" pitchFamily="2" charset="2"/>
                        <a:buNone/>
                        <a:tabLst/>
                      </a:pPr>
                      <a:r>
                        <a:rPr kumimoji="0" lang="en-US" sz="1400" b="0" i="0" u="none" strike="noStrike" cap="none" normalizeH="0" baseline="0" dirty="0">
                          <a:ln>
                            <a:noFill/>
                          </a:ln>
                          <a:solidFill>
                            <a:schemeClr val="tx1"/>
                          </a:solidFill>
                          <a:effectLst/>
                          <a:latin typeface="Times" pitchFamily="-107" charset="0"/>
                          <a:ea typeface="MS PGothic" pitchFamily="34" charset="-128"/>
                        </a:rPr>
                        <a:t>6.4 </a:t>
                      </a:r>
                      <a:r>
                        <a:rPr kumimoji="0" lang="en-US" sz="1400" b="0" i="0" u="none" strike="noStrike" cap="none" normalizeH="0" baseline="0" dirty="0">
                          <a:ln>
                            <a:noFill/>
                          </a:ln>
                          <a:solidFill>
                            <a:schemeClr val="tx1"/>
                          </a:solidFill>
                          <a:effectLst/>
                          <a:latin typeface="Symbol" pitchFamily="18" charset="2"/>
                          <a:ea typeface="MS PGothic" pitchFamily="34" charset="-128"/>
                          <a:sym typeface="Symbol" pitchFamily="18" charset="2"/>
                        </a:rPr>
                        <a:t></a:t>
                      </a:r>
                      <a:r>
                        <a:rPr kumimoji="0" lang="en-US" sz="1400" b="0" i="0" u="none" strike="noStrike" cap="none" normalizeH="0" baseline="0" dirty="0">
                          <a:ln>
                            <a:noFill/>
                          </a:ln>
                          <a:solidFill>
                            <a:schemeClr val="tx1"/>
                          </a:solidFill>
                          <a:effectLst/>
                          <a:latin typeface="Times" pitchFamily="-107" charset="0"/>
                          <a:ea typeface="MS PGothic" pitchFamily="34" charset="-128"/>
                        </a:rPr>
                        <a:t> 10</a:t>
                      </a:r>
                      <a:r>
                        <a:rPr kumimoji="0" lang="en-US" sz="1400" b="0" i="0" u="none" strike="noStrike" cap="none" normalizeH="0" baseline="30000" dirty="0">
                          <a:ln>
                            <a:noFill/>
                          </a:ln>
                          <a:solidFill>
                            <a:schemeClr val="tx1"/>
                          </a:solidFill>
                          <a:effectLst/>
                          <a:latin typeface="Times" pitchFamily="-107" charset="0"/>
                          <a:ea typeface="MS PGothic" pitchFamily="34" charset="-128"/>
                        </a:rPr>
                        <a:t>6</a:t>
                      </a:r>
                      <a:r>
                        <a:rPr kumimoji="0" lang="en-US" sz="1400" b="0" i="0" u="none" strike="noStrike" cap="none" normalizeH="0" baseline="0" dirty="0">
                          <a:ln>
                            <a:noFill/>
                          </a:ln>
                          <a:solidFill>
                            <a:schemeClr val="tx1"/>
                          </a:solidFill>
                          <a:effectLst/>
                          <a:latin typeface="Times" pitchFamily="-107" charset="0"/>
                          <a:ea typeface="MS PGothic" pitchFamily="34" charset="-128"/>
                        </a:rPr>
                        <a:t> years</a:t>
                      </a:r>
                      <a:endParaRPr kumimoji="0" lang="en-US" sz="1400" b="0" i="0" u="none" strike="noStrike" cap="none" normalizeH="0" baseline="0" dirty="0">
                        <a:ln>
                          <a:noFill/>
                        </a:ln>
                        <a:solidFill>
                          <a:schemeClr val="tx1"/>
                        </a:solidFill>
                        <a:effectLst>
                          <a:outerShdw blurRad="38100" dist="38100" dir="2700000" algn="tl">
                            <a:srgbClr val="000000"/>
                          </a:outerShdw>
                        </a:effectLst>
                        <a:latin typeface="Arial" pitchFamily="34" charset="0"/>
                        <a:ea typeface="MS PGothic" pitchFamily="34" charset="-12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184397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15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Cryptography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Content Placeholder 3"/>
          <p:cNvSpPr txBox="1">
            <a:spLocks/>
          </p:cNvSpPr>
          <p:nvPr/>
        </p:nvSpPr>
        <p:spPr>
          <a:xfrm>
            <a:off x="427692" y="1628954"/>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Information security is a big topic</a:t>
            </a:r>
          </a:p>
          <a:p>
            <a:pPr lvl="1"/>
            <a:r>
              <a:rPr lang="en-US" dirty="0"/>
              <a:t>Crypto, Access control, Protocols, Software</a:t>
            </a:r>
          </a:p>
          <a:p>
            <a:pPr lvl="1"/>
            <a:r>
              <a:rPr lang="en-US" dirty="0"/>
              <a:t>Real world info security problems abound</a:t>
            </a:r>
          </a:p>
          <a:p>
            <a:r>
              <a:rPr lang="en-US" dirty="0"/>
              <a:t>Cryptography is the part of information security that works best</a:t>
            </a:r>
          </a:p>
          <a:p>
            <a:r>
              <a:rPr lang="en-US" dirty="0"/>
              <a:t>Using crypto correctly is important</a:t>
            </a:r>
          </a:p>
          <a:p>
            <a:r>
              <a:rPr lang="en-US" dirty="0"/>
              <a:t>The more we make other parts of security behave like crypto, the better</a:t>
            </a:r>
          </a:p>
          <a:p>
            <a:endParaRPr lang="en-US" dirty="0"/>
          </a:p>
        </p:txBody>
      </p:sp>
    </p:spTree>
    <p:extLst>
      <p:ext uri="{BB962C8B-B14F-4D97-AF65-F5344CB8AC3E}">
        <p14:creationId xmlns:p14="http://schemas.microsoft.com/office/powerpoint/2010/main" val="3411698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Symmetric</a:t>
            </a:r>
            <a:r>
              <a:rPr lang="en-US" sz="2800" dirty="0">
                <a:solidFill>
                  <a:schemeClr val="bg1"/>
                </a:solidFill>
                <a:latin typeface="Tajawal Medium" panose="00000600000000000000" pitchFamily="2" charset="-78"/>
                <a:cs typeface="Tajawal Medium" panose="00000600000000000000" pitchFamily="2" charset="-78"/>
              </a:rPr>
              <a:t>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Content Placeholder 3"/>
          <p:cNvSpPr txBox="1">
            <a:spLocks/>
          </p:cNvSpPr>
          <p:nvPr/>
        </p:nvSpPr>
        <p:spPr>
          <a:xfrm>
            <a:off x="427692" y="1628954"/>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buFont typeface="Wingdings" panose="05000000000000000000" pitchFamily="2" charset="2"/>
              <a:buChar char="q"/>
            </a:pPr>
            <a:r>
              <a:rPr lang="en-US" altLang="en-US" b="1" dirty="0"/>
              <a:t>Symmetric Algorithms- </a:t>
            </a:r>
            <a:r>
              <a:rPr lang="en-US" altLang="en-US" dirty="0"/>
              <a:t>two parties have an encryption and decryption method for which they share a secret key. </a:t>
            </a:r>
          </a:p>
          <a:p>
            <a:pPr>
              <a:spcBef>
                <a:spcPct val="0"/>
              </a:spcBef>
              <a:buNone/>
            </a:pPr>
            <a:endParaRPr lang="en-US" altLang="en-US" dirty="0"/>
          </a:p>
          <a:p>
            <a:pPr>
              <a:spcBef>
                <a:spcPct val="0"/>
              </a:spcBef>
              <a:buFont typeface="Wingdings" panose="05000000000000000000" pitchFamily="2" charset="2"/>
              <a:buChar char="q"/>
            </a:pPr>
            <a:r>
              <a:rPr lang="en-US" altLang="en-US" dirty="0"/>
              <a:t>All cryptography from ancient times until 1976 was exclusively based on symmetric methods. </a:t>
            </a:r>
          </a:p>
        </p:txBody>
      </p:sp>
    </p:spTree>
    <p:extLst>
      <p:ext uri="{BB962C8B-B14F-4D97-AF65-F5344CB8AC3E}">
        <p14:creationId xmlns:p14="http://schemas.microsoft.com/office/powerpoint/2010/main" val="704914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Symmetric</a:t>
            </a:r>
            <a:r>
              <a:rPr lang="en-US" sz="2800" dirty="0">
                <a:solidFill>
                  <a:schemeClr val="bg1"/>
                </a:solidFill>
                <a:latin typeface="Tajawal Medium" panose="00000600000000000000" pitchFamily="2" charset="-78"/>
                <a:cs typeface="Tajawal Medium" panose="00000600000000000000" pitchFamily="2" charset="-78"/>
              </a:rPr>
              <a:t>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Content Placeholder 3"/>
          <p:cNvSpPr txBox="1">
            <a:spLocks/>
          </p:cNvSpPr>
          <p:nvPr/>
        </p:nvSpPr>
        <p:spPr>
          <a:xfrm>
            <a:off x="427692" y="1628954"/>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buFont typeface="Wingdings" panose="05000000000000000000" pitchFamily="2" charset="2"/>
              <a:buChar char="q"/>
            </a:pPr>
            <a:r>
              <a:rPr lang="en-US" altLang="en-US" dirty="0"/>
              <a:t>Symmetric ciphers are still in widespread use, especially for data encryption and integrity check of messages (Confidentiality and Integrity).</a:t>
            </a:r>
          </a:p>
          <a:p>
            <a:pPr>
              <a:spcBef>
                <a:spcPct val="0"/>
              </a:spcBef>
              <a:buFont typeface="Wingdings" panose="05000000000000000000" pitchFamily="2" charset="2"/>
              <a:buChar char="q"/>
            </a:pPr>
            <a:endParaRPr lang="en-US" altLang="en-US" dirty="0"/>
          </a:p>
          <a:p>
            <a:pPr>
              <a:spcBef>
                <a:spcPct val="0"/>
              </a:spcBef>
              <a:buFont typeface="Wingdings" panose="05000000000000000000" pitchFamily="2" charset="2"/>
              <a:buChar char="q"/>
            </a:pPr>
            <a:r>
              <a:rPr lang="en-US" altLang="en-US" dirty="0"/>
              <a:t>Symmetric Algorithms are called single key algorithms since they use one key for both encryption and decryption operations</a:t>
            </a:r>
          </a:p>
          <a:p>
            <a:endParaRPr lang="en-US" dirty="0"/>
          </a:p>
        </p:txBody>
      </p:sp>
    </p:spTree>
    <p:extLst>
      <p:ext uri="{BB962C8B-B14F-4D97-AF65-F5344CB8AC3E}">
        <p14:creationId xmlns:p14="http://schemas.microsoft.com/office/powerpoint/2010/main" val="75086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Public Key</a:t>
            </a:r>
            <a:r>
              <a:rPr lang="en-US" sz="2800" dirty="0">
                <a:solidFill>
                  <a:schemeClr val="bg1"/>
                </a:solidFill>
                <a:latin typeface="Tajawal Medium" panose="00000600000000000000" pitchFamily="2" charset="-78"/>
                <a:cs typeface="Tajawal Medium" panose="00000600000000000000" pitchFamily="2" charset="-78"/>
              </a:rPr>
              <a:t>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Rectangle 3"/>
          <p:cNvSpPr txBox="1">
            <a:spLocks noChangeArrowheads="1"/>
          </p:cNvSpPr>
          <p:nvPr/>
        </p:nvSpPr>
        <p:spPr bwMode="auto">
          <a:xfrm>
            <a:off x="183937" y="1492885"/>
            <a:ext cx="871378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b="1" dirty="0"/>
              <a:t>Asymmetric (also called Public-Key) Algorithms- </a:t>
            </a:r>
            <a:r>
              <a:rPr lang="en-US" altLang="en-US" dirty="0"/>
              <a:t>a user possesses a secret key (</a:t>
            </a:r>
            <a:r>
              <a:rPr lang="en-US" altLang="en-US" i="1" dirty="0"/>
              <a:t>for decryption</a:t>
            </a:r>
            <a:r>
              <a:rPr lang="en-US" altLang="en-US" dirty="0"/>
              <a:t>) as in symmetric cryptography but also a public key (for encryption). </a:t>
            </a:r>
          </a:p>
          <a:p>
            <a:pPr algn="l" rtl="0" eaLnBrk="1" hangingPunct="1">
              <a:spcBef>
                <a:spcPct val="0"/>
              </a:spcBef>
              <a:buClrTx/>
              <a:buSzTx/>
              <a:buFontTx/>
              <a:buNone/>
            </a:pPr>
            <a:endParaRPr lang="en-US" altLang="en-US" dirty="0"/>
          </a:p>
          <a:p>
            <a:pPr algn="l" rtl="0" eaLnBrk="1" hangingPunct="1">
              <a:spcBef>
                <a:spcPct val="0"/>
              </a:spcBef>
              <a:buClrTx/>
              <a:buSzTx/>
              <a:buFont typeface="Wingdings" panose="05000000000000000000" pitchFamily="2" charset="2"/>
              <a:buChar char="q"/>
            </a:pPr>
            <a:r>
              <a:rPr lang="en-US" altLang="en-US" dirty="0"/>
              <a:t>Asymmetric algorithms can be used for applications</a:t>
            </a:r>
          </a:p>
          <a:p>
            <a:pPr algn="l" rtl="0" eaLnBrk="1" hangingPunct="1">
              <a:spcBef>
                <a:spcPct val="0"/>
              </a:spcBef>
              <a:buClrTx/>
              <a:buSzTx/>
              <a:buFontTx/>
              <a:buNone/>
            </a:pPr>
            <a:r>
              <a:rPr lang="en-US" altLang="en-US" dirty="0"/>
              <a:t>such as </a:t>
            </a:r>
            <a:r>
              <a:rPr lang="en-US" altLang="en-US" i="1" dirty="0"/>
              <a:t>digital signatures </a:t>
            </a:r>
            <a:r>
              <a:rPr lang="en-US" altLang="en-US" dirty="0"/>
              <a:t>and </a:t>
            </a:r>
            <a:r>
              <a:rPr lang="en-US" altLang="en-US" i="1" dirty="0"/>
              <a:t>key establishment</a:t>
            </a:r>
            <a:r>
              <a:rPr lang="en-US" altLang="en-US" dirty="0"/>
              <a:t>, and also for classical data encryption.</a:t>
            </a:r>
          </a:p>
          <a:p>
            <a:pPr algn="l" rtl="0" eaLnBrk="1" hangingPunct="1">
              <a:spcBef>
                <a:spcPct val="0"/>
              </a:spcBef>
              <a:buClrTx/>
              <a:buSzTx/>
              <a:buFontTx/>
              <a:buNone/>
            </a:pPr>
            <a:endParaRPr lang="en-US" altLang="en-US" dirty="0"/>
          </a:p>
        </p:txBody>
      </p:sp>
    </p:spTree>
    <p:extLst>
      <p:ext uri="{BB962C8B-B14F-4D97-AF65-F5344CB8AC3E}">
        <p14:creationId xmlns:p14="http://schemas.microsoft.com/office/powerpoint/2010/main" val="2781608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Public Key</a:t>
            </a:r>
            <a:r>
              <a:rPr lang="en-US" sz="2800" dirty="0">
                <a:solidFill>
                  <a:schemeClr val="bg1"/>
                </a:solidFill>
                <a:latin typeface="Tajawal Medium" panose="00000600000000000000" pitchFamily="2" charset="-78"/>
                <a:cs typeface="Tajawal Medium" panose="00000600000000000000" pitchFamily="2" charset="-78"/>
              </a:rPr>
              <a:t>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Rectangle 3"/>
          <p:cNvSpPr txBox="1">
            <a:spLocks noChangeArrowheads="1"/>
          </p:cNvSpPr>
          <p:nvPr/>
        </p:nvSpPr>
        <p:spPr bwMode="auto">
          <a:xfrm>
            <a:off x="183937" y="1492885"/>
            <a:ext cx="871378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endParaRPr lang="en-US" altLang="en-US" dirty="0"/>
          </a:p>
          <a:p>
            <a:pPr algn="l" rtl="0" eaLnBrk="1" hangingPunct="1">
              <a:spcBef>
                <a:spcPct val="0"/>
              </a:spcBef>
              <a:buClrTx/>
              <a:buSzTx/>
              <a:buFont typeface="Wingdings" panose="05000000000000000000" pitchFamily="2" charset="2"/>
              <a:buChar char="q"/>
            </a:pPr>
            <a:r>
              <a:rPr lang="en-US" altLang="en-US" dirty="0"/>
              <a:t>Asymmetric algorithms were introduced In 1976 an entirely different type of cipher was introduced by Whitfield </a:t>
            </a:r>
            <a:r>
              <a:rPr lang="en-US" altLang="en-US" dirty="0" err="1"/>
              <a:t>Diffie</a:t>
            </a:r>
            <a:r>
              <a:rPr lang="en-US" altLang="en-US" dirty="0"/>
              <a:t>, Martin Hellman and Ralph </a:t>
            </a:r>
            <a:r>
              <a:rPr lang="en-US" altLang="en-US" dirty="0" err="1"/>
              <a:t>Merkle</a:t>
            </a:r>
            <a:r>
              <a:rPr lang="en-US" altLang="en-US" dirty="0"/>
              <a:t>. </a:t>
            </a:r>
          </a:p>
          <a:p>
            <a:pPr algn="l" rtl="0" eaLnBrk="1" hangingPunct="1">
              <a:spcBef>
                <a:spcPct val="0"/>
              </a:spcBef>
              <a:buClrTx/>
              <a:buSzTx/>
              <a:buFont typeface="Wingdings" panose="05000000000000000000" pitchFamily="2" charset="2"/>
              <a:buChar char="q"/>
            </a:pPr>
            <a:endParaRPr lang="en-US" altLang="en-US" dirty="0"/>
          </a:p>
          <a:p>
            <a:pPr algn="l" rtl="0" eaLnBrk="1" hangingPunct="1">
              <a:spcBef>
                <a:spcPct val="0"/>
              </a:spcBef>
              <a:buClrTx/>
              <a:buSzTx/>
              <a:buFont typeface="Wingdings" panose="05000000000000000000" pitchFamily="2" charset="2"/>
              <a:buChar char="q"/>
            </a:pPr>
            <a:r>
              <a:rPr lang="en-US" altLang="en-US" dirty="0"/>
              <a:t>Examples: RSA, </a:t>
            </a:r>
            <a:r>
              <a:rPr lang="en-US" altLang="en-US" dirty="0" err="1"/>
              <a:t>ElGamal</a:t>
            </a:r>
            <a:r>
              <a:rPr lang="en-US" altLang="en-US" dirty="0"/>
              <a:t>, ECC</a:t>
            </a:r>
          </a:p>
          <a:p>
            <a:pPr eaLnBrk="1" hangingPunct="1">
              <a:spcBef>
                <a:spcPct val="0"/>
              </a:spcBef>
              <a:buClrTx/>
              <a:buSzTx/>
              <a:buFontTx/>
              <a:buNone/>
            </a:pPr>
            <a:endParaRPr lang="en-US" altLang="en-US" sz="2200" dirty="0"/>
          </a:p>
        </p:txBody>
      </p:sp>
    </p:spTree>
    <p:extLst>
      <p:ext uri="{BB962C8B-B14F-4D97-AF65-F5344CB8AC3E}">
        <p14:creationId xmlns:p14="http://schemas.microsoft.com/office/powerpoint/2010/main" val="27073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Hybrid Cryptographic schemes</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Rectangle 3"/>
          <p:cNvSpPr txBox="1">
            <a:spLocks noChangeArrowheads="1"/>
          </p:cNvSpPr>
          <p:nvPr/>
        </p:nvSpPr>
        <p:spPr bwMode="auto">
          <a:xfrm>
            <a:off x="183937" y="1601231"/>
            <a:ext cx="871378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 typeface="Wingdings" panose="05000000000000000000" pitchFamily="2" charset="2"/>
              <a:buChar char="q"/>
            </a:pPr>
            <a:r>
              <a:rPr lang="en-US" altLang="en-US" sz="2200" dirty="0"/>
              <a:t>In the majority of cryptographic applications in practical systems, symmetric and asymmetric algorithms are all used together. </a:t>
            </a:r>
          </a:p>
          <a:p>
            <a:pPr algn="l" rtl="0" eaLnBrk="1" hangingPunct="1">
              <a:spcBef>
                <a:spcPct val="0"/>
              </a:spcBef>
              <a:buClrTx/>
              <a:buSzTx/>
              <a:buFontTx/>
              <a:buNone/>
            </a:pPr>
            <a:endParaRPr lang="en-US" altLang="en-US" dirty="0"/>
          </a:p>
          <a:p>
            <a:pPr algn="l" rtl="0" eaLnBrk="1" hangingPunct="1">
              <a:spcBef>
                <a:spcPct val="0"/>
              </a:spcBef>
              <a:buClrTx/>
              <a:buSzTx/>
              <a:buFont typeface="Wingdings" panose="05000000000000000000" pitchFamily="2" charset="2"/>
              <a:buChar char="q"/>
            </a:pPr>
            <a:r>
              <a:rPr lang="en-US" altLang="en-US" sz="2200" dirty="0"/>
              <a:t>This is referred to as hybrid schemes. The reason for using both families of algorithms is that each has specific strengths and weaknesses</a:t>
            </a:r>
          </a:p>
          <a:p>
            <a:pPr algn="l" rtl="0" eaLnBrk="1" hangingPunct="1">
              <a:spcBef>
                <a:spcPct val="0"/>
              </a:spcBef>
              <a:buClrTx/>
              <a:buSzTx/>
              <a:buFont typeface="Wingdings" panose="05000000000000000000" pitchFamily="2" charset="2"/>
              <a:buChar char="q"/>
            </a:pPr>
            <a:endParaRPr lang="en-US" altLang="en-US" dirty="0"/>
          </a:p>
          <a:p>
            <a:pPr algn="l" rtl="0" eaLnBrk="1" hangingPunct="1">
              <a:spcBef>
                <a:spcPct val="0"/>
              </a:spcBef>
              <a:buClrTx/>
              <a:buSzTx/>
              <a:buFont typeface="Wingdings" panose="05000000000000000000" pitchFamily="2" charset="2"/>
              <a:buChar char="q"/>
            </a:pPr>
            <a:r>
              <a:rPr lang="en-US" altLang="en-US" sz="2200" dirty="0"/>
              <a:t>In particular, Public-key algorithms are used for key distribution process, while symmetric algorithms are used for usual message encryption and decryption processes  </a:t>
            </a:r>
          </a:p>
        </p:txBody>
      </p:sp>
    </p:spTree>
    <p:extLst>
      <p:ext uri="{BB962C8B-B14F-4D97-AF65-F5344CB8AC3E}">
        <p14:creationId xmlns:p14="http://schemas.microsoft.com/office/powerpoint/2010/main" val="33828983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1710" y="376043"/>
            <a:ext cx="452276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Basics of Symmetric Cryptography</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pSp>
        <p:nvGrpSpPr>
          <p:cNvPr id="18" name="Group 88"/>
          <p:cNvGrpSpPr>
            <a:grpSpLocks/>
          </p:cNvGrpSpPr>
          <p:nvPr/>
        </p:nvGrpSpPr>
        <p:grpSpPr bwMode="auto">
          <a:xfrm>
            <a:off x="-344873" y="1633537"/>
            <a:ext cx="8988550" cy="4159250"/>
            <a:chOff x="-108520" y="836712"/>
            <a:chExt cx="8875713" cy="4158491"/>
          </a:xfrm>
        </p:grpSpPr>
        <p:sp>
          <p:nvSpPr>
            <p:cNvPr id="19" name="object 2"/>
            <p:cNvSpPr txBox="1">
              <a:spLocks noChangeArrowheads="1"/>
            </p:cNvSpPr>
            <p:nvPr/>
          </p:nvSpPr>
          <p:spPr bwMode="auto">
            <a:xfrm>
              <a:off x="4582543" y="3038575"/>
              <a:ext cx="1143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ts val="1800"/>
                </a:lnSpc>
                <a:spcBef>
                  <a:spcPct val="0"/>
                </a:spcBef>
                <a:buClrTx/>
                <a:buSzTx/>
                <a:buFontTx/>
                <a:buNone/>
              </a:pPr>
              <a:r>
                <a:rPr lang="ar-SA" altLang="en-US" sz="1800" i="1">
                  <a:solidFill>
                    <a:srgbClr val="232021"/>
                  </a:solidFill>
                </a:rPr>
                <a:t>y</a:t>
              </a:r>
              <a:endParaRPr lang="ar-SA" altLang="en-US" sz="1800"/>
            </a:p>
          </p:txBody>
        </p:sp>
        <p:sp>
          <p:nvSpPr>
            <p:cNvPr id="20" name="object 4"/>
            <p:cNvSpPr>
              <a:spLocks/>
            </p:cNvSpPr>
            <p:nvPr/>
          </p:nvSpPr>
          <p:spPr bwMode="auto">
            <a:xfrm>
              <a:off x="404243" y="2638525"/>
              <a:ext cx="1160462" cy="728662"/>
            </a:xfrm>
            <a:custGeom>
              <a:avLst/>
              <a:gdLst>
                <a:gd name="T0" fmla="*/ 17987 w 1161414"/>
                <a:gd name="T1" fmla="*/ 643601 h 728979"/>
                <a:gd name="T2" fmla="*/ 9003 w 1161414"/>
                <a:gd name="T3" fmla="*/ 610362 h 728979"/>
                <a:gd name="T4" fmla="*/ 3007 w 1161414"/>
                <a:gd name="T5" fmla="*/ 96695 h 728979"/>
                <a:gd name="T6" fmla="*/ 0 w 1161414"/>
                <a:gd name="T7" fmla="*/ 610362 h 728979"/>
                <a:gd name="T8" fmla="*/ 3007 w 1161414"/>
                <a:gd name="T9" fmla="*/ 625472 h 728979"/>
                <a:gd name="T10" fmla="*/ 20995 w 1161414"/>
                <a:gd name="T11" fmla="*/ 667771 h 728979"/>
                <a:gd name="T12" fmla="*/ 26991 w 1161414"/>
                <a:gd name="T13" fmla="*/ 661731 h 728979"/>
                <a:gd name="T14" fmla="*/ 1133401 w 1161414"/>
                <a:gd name="T15" fmla="*/ 111795 h 728979"/>
                <a:gd name="T16" fmla="*/ 1106416 w 1161414"/>
                <a:gd name="T17" fmla="*/ 36255 h 728979"/>
                <a:gd name="T18" fmla="*/ 1046449 w 1161414"/>
                <a:gd name="T19" fmla="*/ 0 h 728979"/>
                <a:gd name="T20" fmla="*/ 53970 w 1161414"/>
                <a:gd name="T21" fmla="*/ 21155 h 728979"/>
                <a:gd name="T22" fmla="*/ 9003 w 1161414"/>
                <a:gd name="T23" fmla="*/ 72511 h 728979"/>
                <a:gd name="T24" fmla="*/ 11991 w 1161414"/>
                <a:gd name="T25" fmla="*/ 99710 h 728979"/>
                <a:gd name="T26" fmla="*/ 26991 w 1161414"/>
                <a:gd name="T27" fmla="*/ 62704 h 728979"/>
                <a:gd name="T28" fmla="*/ 41974 w 1161414"/>
                <a:gd name="T29" fmla="*/ 42304 h 728979"/>
                <a:gd name="T30" fmla="*/ 77958 w 1161414"/>
                <a:gd name="T31" fmla="*/ 18127 h 728979"/>
                <a:gd name="T32" fmla="*/ 98948 w 1161414"/>
                <a:gd name="T33" fmla="*/ 12091 h 728979"/>
                <a:gd name="T34" fmla="*/ 1031451 w 1161414"/>
                <a:gd name="T35" fmla="*/ 9063 h 728979"/>
                <a:gd name="T36" fmla="*/ 1043449 w 1161414"/>
                <a:gd name="T37" fmla="*/ 9063 h 728979"/>
                <a:gd name="T38" fmla="*/ 1082429 w 1161414"/>
                <a:gd name="T39" fmla="*/ 27191 h 728979"/>
                <a:gd name="T40" fmla="*/ 1115410 w 1161414"/>
                <a:gd name="T41" fmla="*/ 60437 h 728979"/>
                <a:gd name="T42" fmla="*/ 1124407 w 1161414"/>
                <a:gd name="T43" fmla="*/ 78567 h 728979"/>
                <a:gd name="T44" fmla="*/ 1133401 w 1161414"/>
                <a:gd name="T45" fmla="*/ 111795 h 728979"/>
                <a:gd name="T46" fmla="*/ 26991 w 1161414"/>
                <a:gd name="T47" fmla="*/ 60437 h 728979"/>
                <a:gd name="T48" fmla="*/ 29979 w 1161414"/>
                <a:gd name="T49" fmla="*/ 57411 h 728979"/>
                <a:gd name="T50" fmla="*/ 1115410 w 1161414"/>
                <a:gd name="T51" fmla="*/ 661731 h 728979"/>
                <a:gd name="T52" fmla="*/ 1082429 w 1161414"/>
                <a:gd name="T53" fmla="*/ 694967 h 728979"/>
                <a:gd name="T54" fmla="*/ 1064439 w 1161414"/>
                <a:gd name="T55" fmla="*/ 704032 h 728979"/>
                <a:gd name="T56" fmla="*/ 1031451 w 1161414"/>
                <a:gd name="T57" fmla="*/ 713097 h 728979"/>
                <a:gd name="T58" fmla="*/ 98948 w 1161414"/>
                <a:gd name="T59" fmla="*/ 710076 h 728979"/>
                <a:gd name="T60" fmla="*/ 59967 w 1161414"/>
                <a:gd name="T61" fmla="*/ 691946 h 728979"/>
                <a:gd name="T62" fmla="*/ 41974 w 1161414"/>
                <a:gd name="T63" fmla="*/ 679859 h 728979"/>
                <a:gd name="T64" fmla="*/ 26991 w 1161414"/>
                <a:gd name="T65" fmla="*/ 675025 h 728979"/>
                <a:gd name="T66" fmla="*/ 53970 w 1161414"/>
                <a:gd name="T67" fmla="*/ 701012 h 728979"/>
                <a:gd name="T68" fmla="*/ 110942 w 1161414"/>
                <a:gd name="T69" fmla="*/ 722161 h 728979"/>
                <a:gd name="T70" fmla="*/ 1046449 w 1161414"/>
                <a:gd name="T71" fmla="*/ 719141 h 728979"/>
                <a:gd name="T72" fmla="*/ 1088426 w 1161414"/>
                <a:gd name="T73" fmla="*/ 701012 h 728979"/>
                <a:gd name="T74" fmla="*/ 1115410 w 1161414"/>
                <a:gd name="T75" fmla="*/ 675025 h 728979"/>
                <a:gd name="T76" fmla="*/ 1115410 w 1161414"/>
                <a:gd name="T77" fmla="*/ 60437 h 728979"/>
                <a:gd name="T78" fmla="*/ 1115410 w 1161414"/>
                <a:gd name="T79" fmla="*/ 62704 h 728979"/>
                <a:gd name="T80" fmla="*/ 1142397 w 1161414"/>
                <a:gd name="T81" fmla="*/ 108776 h 728979"/>
                <a:gd name="T82" fmla="*/ 1133401 w 1161414"/>
                <a:gd name="T83" fmla="*/ 75539 h 728979"/>
                <a:gd name="T84" fmla="*/ 1130403 w 1161414"/>
                <a:gd name="T85" fmla="*/ 622449 h 728979"/>
                <a:gd name="T86" fmla="*/ 1112412 w 1161414"/>
                <a:gd name="T87" fmla="*/ 661731 h 728979"/>
                <a:gd name="T88" fmla="*/ 1115410 w 1161414"/>
                <a:gd name="T89" fmla="*/ 675025 h 728979"/>
                <a:gd name="T90" fmla="*/ 1133401 w 1161414"/>
                <a:gd name="T91" fmla="*/ 646622 h 728979"/>
                <a:gd name="T92" fmla="*/ 1139398 w 1161414"/>
                <a:gd name="T93" fmla="*/ 622449 h 72897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61414"/>
                <a:gd name="T142" fmla="*/ 0 h 728979"/>
                <a:gd name="T143" fmla="*/ 1161414 w 1161414"/>
                <a:gd name="T144" fmla="*/ 728979 h 72897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61414" h="728979">
                  <a:moveTo>
                    <a:pt x="30479" y="667511"/>
                  </a:moveTo>
                  <a:lnTo>
                    <a:pt x="18287" y="649223"/>
                  </a:lnTo>
                  <a:lnTo>
                    <a:pt x="12191" y="627887"/>
                  </a:lnTo>
                  <a:lnTo>
                    <a:pt x="9143" y="615695"/>
                  </a:lnTo>
                  <a:lnTo>
                    <a:pt x="9143" y="76199"/>
                  </a:lnTo>
                  <a:lnTo>
                    <a:pt x="3047" y="97535"/>
                  </a:lnTo>
                  <a:lnTo>
                    <a:pt x="0" y="109727"/>
                  </a:lnTo>
                  <a:lnTo>
                    <a:pt x="0" y="615695"/>
                  </a:lnTo>
                  <a:lnTo>
                    <a:pt x="3047" y="627887"/>
                  </a:lnTo>
                  <a:lnTo>
                    <a:pt x="3047" y="630935"/>
                  </a:lnTo>
                  <a:lnTo>
                    <a:pt x="9143" y="652271"/>
                  </a:lnTo>
                  <a:lnTo>
                    <a:pt x="21335" y="673607"/>
                  </a:lnTo>
                  <a:lnTo>
                    <a:pt x="27431" y="680923"/>
                  </a:lnTo>
                  <a:lnTo>
                    <a:pt x="27431" y="667511"/>
                  </a:lnTo>
                  <a:lnTo>
                    <a:pt x="30479" y="667511"/>
                  </a:lnTo>
                  <a:close/>
                </a:path>
                <a:path w="1161414" h="728979">
                  <a:moveTo>
                    <a:pt x="1152143" y="112775"/>
                  </a:moveTo>
                  <a:lnTo>
                    <a:pt x="1152143" y="73151"/>
                  </a:lnTo>
                  <a:lnTo>
                    <a:pt x="1124711" y="36575"/>
                  </a:lnTo>
                  <a:lnTo>
                    <a:pt x="1085087" y="9143"/>
                  </a:lnTo>
                  <a:lnTo>
                    <a:pt x="1063751" y="0"/>
                  </a:lnTo>
                  <a:lnTo>
                    <a:pt x="97535" y="0"/>
                  </a:lnTo>
                  <a:lnTo>
                    <a:pt x="54863" y="21335"/>
                  </a:lnTo>
                  <a:lnTo>
                    <a:pt x="21335" y="54863"/>
                  </a:lnTo>
                  <a:lnTo>
                    <a:pt x="9143" y="73151"/>
                  </a:lnTo>
                  <a:lnTo>
                    <a:pt x="9143" y="112775"/>
                  </a:lnTo>
                  <a:lnTo>
                    <a:pt x="12191" y="100583"/>
                  </a:lnTo>
                  <a:lnTo>
                    <a:pt x="18287" y="79247"/>
                  </a:lnTo>
                  <a:lnTo>
                    <a:pt x="27431" y="63245"/>
                  </a:lnTo>
                  <a:lnTo>
                    <a:pt x="27431" y="60959"/>
                  </a:lnTo>
                  <a:lnTo>
                    <a:pt x="42671" y="42671"/>
                  </a:lnTo>
                  <a:lnTo>
                    <a:pt x="60959" y="27431"/>
                  </a:lnTo>
                  <a:lnTo>
                    <a:pt x="79247" y="18287"/>
                  </a:lnTo>
                  <a:lnTo>
                    <a:pt x="100583" y="9143"/>
                  </a:lnTo>
                  <a:lnTo>
                    <a:pt x="100583" y="12191"/>
                  </a:lnTo>
                  <a:lnTo>
                    <a:pt x="112775" y="9143"/>
                  </a:lnTo>
                  <a:lnTo>
                    <a:pt x="1048511" y="9143"/>
                  </a:lnTo>
                  <a:lnTo>
                    <a:pt x="1060703" y="12191"/>
                  </a:lnTo>
                  <a:lnTo>
                    <a:pt x="1060703" y="9143"/>
                  </a:lnTo>
                  <a:lnTo>
                    <a:pt x="1082039" y="18287"/>
                  </a:lnTo>
                  <a:lnTo>
                    <a:pt x="1100327" y="27431"/>
                  </a:lnTo>
                  <a:lnTo>
                    <a:pt x="1118615" y="42671"/>
                  </a:lnTo>
                  <a:lnTo>
                    <a:pt x="1133855" y="60959"/>
                  </a:lnTo>
                  <a:lnTo>
                    <a:pt x="1133855" y="63245"/>
                  </a:lnTo>
                  <a:lnTo>
                    <a:pt x="1142999" y="79247"/>
                  </a:lnTo>
                  <a:lnTo>
                    <a:pt x="1149095" y="100583"/>
                  </a:lnTo>
                  <a:lnTo>
                    <a:pt x="1152143" y="112775"/>
                  </a:lnTo>
                  <a:close/>
                </a:path>
                <a:path w="1161414" h="728979">
                  <a:moveTo>
                    <a:pt x="30479" y="57911"/>
                  </a:moveTo>
                  <a:lnTo>
                    <a:pt x="27431" y="60959"/>
                  </a:lnTo>
                  <a:lnTo>
                    <a:pt x="27431" y="63245"/>
                  </a:lnTo>
                  <a:lnTo>
                    <a:pt x="30479" y="57911"/>
                  </a:lnTo>
                  <a:close/>
                </a:path>
                <a:path w="1161414" h="728979">
                  <a:moveTo>
                    <a:pt x="1133855" y="680923"/>
                  </a:moveTo>
                  <a:lnTo>
                    <a:pt x="1133855" y="667511"/>
                  </a:lnTo>
                  <a:lnTo>
                    <a:pt x="1118615" y="685799"/>
                  </a:lnTo>
                  <a:lnTo>
                    <a:pt x="1100327" y="701039"/>
                  </a:lnTo>
                  <a:lnTo>
                    <a:pt x="1100327" y="697991"/>
                  </a:lnTo>
                  <a:lnTo>
                    <a:pt x="1082039" y="710183"/>
                  </a:lnTo>
                  <a:lnTo>
                    <a:pt x="1060703" y="716279"/>
                  </a:lnTo>
                  <a:lnTo>
                    <a:pt x="1048511" y="719327"/>
                  </a:lnTo>
                  <a:lnTo>
                    <a:pt x="112775" y="719327"/>
                  </a:lnTo>
                  <a:lnTo>
                    <a:pt x="100583" y="716279"/>
                  </a:lnTo>
                  <a:lnTo>
                    <a:pt x="79247" y="710183"/>
                  </a:lnTo>
                  <a:lnTo>
                    <a:pt x="60959" y="697991"/>
                  </a:lnTo>
                  <a:lnTo>
                    <a:pt x="60959" y="701039"/>
                  </a:lnTo>
                  <a:lnTo>
                    <a:pt x="42671" y="685799"/>
                  </a:lnTo>
                  <a:lnTo>
                    <a:pt x="27431" y="667511"/>
                  </a:lnTo>
                  <a:lnTo>
                    <a:pt x="27431" y="680923"/>
                  </a:lnTo>
                  <a:lnTo>
                    <a:pt x="36575" y="691895"/>
                  </a:lnTo>
                  <a:lnTo>
                    <a:pt x="54863" y="707135"/>
                  </a:lnTo>
                  <a:lnTo>
                    <a:pt x="76199" y="719327"/>
                  </a:lnTo>
                  <a:lnTo>
                    <a:pt x="112775" y="728471"/>
                  </a:lnTo>
                  <a:lnTo>
                    <a:pt x="1048511" y="728471"/>
                  </a:lnTo>
                  <a:lnTo>
                    <a:pt x="1063751" y="725423"/>
                  </a:lnTo>
                  <a:lnTo>
                    <a:pt x="1085087" y="719327"/>
                  </a:lnTo>
                  <a:lnTo>
                    <a:pt x="1106423" y="707135"/>
                  </a:lnTo>
                  <a:lnTo>
                    <a:pt x="1124711" y="691895"/>
                  </a:lnTo>
                  <a:lnTo>
                    <a:pt x="1133855" y="680923"/>
                  </a:lnTo>
                  <a:close/>
                </a:path>
                <a:path w="1161414" h="728979">
                  <a:moveTo>
                    <a:pt x="1133855" y="63245"/>
                  </a:moveTo>
                  <a:lnTo>
                    <a:pt x="1133855" y="60959"/>
                  </a:lnTo>
                  <a:lnTo>
                    <a:pt x="1130807" y="57911"/>
                  </a:lnTo>
                  <a:lnTo>
                    <a:pt x="1133855" y="63245"/>
                  </a:lnTo>
                  <a:close/>
                </a:path>
                <a:path w="1161414" h="728979">
                  <a:moveTo>
                    <a:pt x="1161287" y="615695"/>
                  </a:moveTo>
                  <a:lnTo>
                    <a:pt x="1161287" y="109727"/>
                  </a:lnTo>
                  <a:lnTo>
                    <a:pt x="1158239" y="97535"/>
                  </a:lnTo>
                  <a:lnTo>
                    <a:pt x="1152143" y="76199"/>
                  </a:lnTo>
                  <a:lnTo>
                    <a:pt x="1152143" y="615695"/>
                  </a:lnTo>
                  <a:lnTo>
                    <a:pt x="1149095" y="627887"/>
                  </a:lnTo>
                  <a:lnTo>
                    <a:pt x="1142999" y="649223"/>
                  </a:lnTo>
                  <a:lnTo>
                    <a:pt x="1130807" y="667511"/>
                  </a:lnTo>
                  <a:lnTo>
                    <a:pt x="1133855" y="667511"/>
                  </a:lnTo>
                  <a:lnTo>
                    <a:pt x="1133855" y="680923"/>
                  </a:lnTo>
                  <a:lnTo>
                    <a:pt x="1139951" y="673607"/>
                  </a:lnTo>
                  <a:lnTo>
                    <a:pt x="1152143" y="652271"/>
                  </a:lnTo>
                  <a:lnTo>
                    <a:pt x="1158239" y="630935"/>
                  </a:lnTo>
                  <a:lnTo>
                    <a:pt x="1158239" y="627887"/>
                  </a:lnTo>
                  <a:lnTo>
                    <a:pt x="1161287" y="61569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1" name="object 5"/>
            <p:cNvSpPr txBox="1">
              <a:spLocks noChangeArrowheads="1"/>
            </p:cNvSpPr>
            <p:nvPr/>
          </p:nvSpPr>
          <p:spPr bwMode="auto">
            <a:xfrm>
              <a:off x="637605" y="2705200"/>
              <a:ext cx="6905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indent="80963"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a:solidFill>
                    <a:srgbClr val="232021"/>
                  </a:solidFill>
                </a:rPr>
                <a:t>Alice  (good</a:t>
              </a:r>
              <a:r>
                <a:rPr lang="en-US" altLang="en-US" sz="1800">
                  <a:solidFill>
                    <a:srgbClr val="232021"/>
                  </a:solidFill>
                </a:rPr>
                <a:t>)</a:t>
              </a:r>
              <a:endParaRPr lang="ar-SA" altLang="en-US" sz="1800"/>
            </a:p>
          </p:txBody>
        </p:sp>
        <p:sp>
          <p:nvSpPr>
            <p:cNvPr id="22" name="object 6"/>
            <p:cNvSpPr>
              <a:spLocks/>
            </p:cNvSpPr>
            <p:nvPr/>
          </p:nvSpPr>
          <p:spPr bwMode="auto">
            <a:xfrm>
              <a:off x="7603555" y="2638525"/>
              <a:ext cx="1163638" cy="728662"/>
            </a:xfrm>
            <a:custGeom>
              <a:avLst/>
              <a:gdLst>
                <a:gd name="T0" fmla="*/ 0 w 1164590"/>
                <a:gd name="T1" fmla="*/ 123887 h 728979"/>
                <a:gd name="T2" fmla="*/ 20995 w 1164590"/>
                <a:gd name="T3" fmla="*/ 643601 h 728979"/>
                <a:gd name="T4" fmla="*/ 3007 w 1164590"/>
                <a:gd name="T5" fmla="*/ 96695 h 728979"/>
                <a:gd name="T6" fmla="*/ 17987 w 1164590"/>
                <a:gd name="T7" fmla="*/ 643601 h 728979"/>
                <a:gd name="T8" fmla="*/ 1133452 w 1164590"/>
                <a:gd name="T9" fmla="*/ 72511 h 728979"/>
                <a:gd name="T10" fmla="*/ 1091473 w 1164590"/>
                <a:gd name="T11" fmla="*/ 21155 h 728979"/>
                <a:gd name="T12" fmla="*/ 1067485 w 1164590"/>
                <a:gd name="T13" fmla="*/ 9063 h 728979"/>
                <a:gd name="T14" fmla="*/ 77961 w 1164590"/>
                <a:gd name="T15" fmla="*/ 9063 h 728979"/>
                <a:gd name="T16" fmla="*/ 53973 w 1164590"/>
                <a:gd name="T17" fmla="*/ 21155 h 728979"/>
                <a:gd name="T18" fmla="*/ 23983 w 1164590"/>
                <a:gd name="T19" fmla="*/ 54383 h 728979"/>
                <a:gd name="T20" fmla="*/ 11991 w 1164590"/>
                <a:gd name="T21" fmla="*/ 99710 h 728979"/>
                <a:gd name="T22" fmla="*/ 29979 w 1164590"/>
                <a:gd name="T23" fmla="*/ 57411 h 728979"/>
                <a:gd name="T24" fmla="*/ 59970 w 1164590"/>
                <a:gd name="T25" fmla="*/ 27191 h 728979"/>
                <a:gd name="T26" fmla="*/ 101949 w 1164590"/>
                <a:gd name="T27" fmla="*/ 9063 h 728979"/>
                <a:gd name="T28" fmla="*/ 1034498 w 1164590"/>
                <a:gd name="T29" fmla="*/ 9063 h 728979"/>
                <a:gd name="T30" fmla="*/ 1067485 w 1164590"/>
                <a:gd name="T31" fmla="*/ 18127 h 728979"/>
                <a:gd name="T32" fmla="*/ 1103467 w 1164590"/>
                <a:gd name="T33" fmla="*/ 42304 h 728979"/>
                <a:gd name="T34" fmla="*/ 1115460 w 1164590"/>
                <a:gd name="T35" fmla="*/ 57411 h 728979"/>
                <a:gd name="T36" fmla="*/ 1133452 w 1164590"/>
                <a:gd name="T37" fmla="*/ 99710 h 728979"/>
                <a:gd name="T38" fmla="*/ 17987 w 1164590"/>
                <a:gd name="T39" fmla="*/ 85615 h 728979"/>
                <a:gd name="T40" fmla="*/ 59970 w 1164590"/>
                <a:gd name="T41" fmla="*/ 691946 h 728979"/>
                <a:gd name="T42" fmla="*/ 29979 w 1164590"/>
                <a:gd name="T43" fmla="*/ 661731 h 728979"/>
                <a:gd name="T44" fmla="*/ 20995 w 1164590"/>
                <a:gd name="T45" fmla="*/ 667771 h 728979"/>
                <a:gd name="T46" fmla="*/ 38983 w 1164590"/>
                <a:gd name="T47" fmla="*/ 685902 h 728979"/>
                <a:gd name="T48" fmla="*/ 74963 w 1164590"/>
                <a:gd name="T49" fmla="*/ 713097 h 728979"/>
                <a:gd name="T50" fmla="*/ 80960 w 1164590"/>
                <a:gd name="T51" fmla="*/ 704032 h 728979"/>
                <a:gd name="T52" fmla="*/ 77961 w 1164590"/>
                <a:gd name="T53" fmla="*/ 19429 h 728979"/>
                <a:gd name="T54" fmla="*/ 1067485 w 1164590"/>
                <a:gd name="T55" fmla="*/ 704032 h 728979"/>
                <a:gd name="T56" fmla="*/ 101949 w 1164590"/>
                <a:gd name="T57" fmla="*/ 710076 h 728979"/>
                <a:gd name="T58" fmla="*/ 98952 w 1164590"/>
                <a:gd name="T59" fmla="*/ 719141 h 728979"/>
                <a:gd name="T60" fmla="*/ 1046494 w 1164590"/>
                <a:gd name="T61" fmla="*/ 719141 h 728979"/>
                <a:gd name="T62" fmla="*/ 1067485 w 1164590"/>
                <a:gd name="T63" fmla="*/ 18127 h 728979"/>
                <a:gd name="T64" fmla="*/ 1103467 w 1164590"/>
                <a:gd name="T65" fmla="*/ 690938 h 728979"/>
                <a:gd name="T66" fmla="*/ 1085476 w 1164590"/>
                <a:gd name="T67" fmla="*/ 691946 h 728979"/>
                <a:gd name="T68" fmla="*/ 1067485 w 1164590"/>
                <a:gd name="T69" fmla="*/ 713097 h 728979"/>
                <a:gd name="T70" fmla="*/ 1091473 w 1164590"/>
                <a:gd name="T71" fmla="*/ 701012 h 728979"/>
                <a:gd name="T72" fmla="*/ 1103467 w 1164590"/>
                <a:gd name="T73" fmla="*/ 42304 h 728979"/>
                <a:gd name="T74" fmla="*/ 1127456 w 1164590"/>
                <a:gd name="T75" fmla="*/ 660722 h 728979"/>
                <a:gd name="T76" fmla="*/ 1100469 w 1164590"/>
                <a:gd name="T77" fmla="*/ 679859 h 728979"/>
                <a:gd name="T78" fmla="*/ 1109464 w 1164590"/>
                <a:gd name="T79" fmla="*/ 685902 h 728979"/>
                <a:gd name="T80" fmla="*/ 1127456 w 1164590"/>
                <a:gd name="T81" fmla="*/ 85615 h 728979"/>
                <a:gd name="T82" fmla="*/ 1127456 w 1164590"/>
                <a:gd name="T83" fmla="*/ 85615 h 728979"/>
                <a:gd name="T84" fmla="*/ 1133452 w 1164590"/>
                <a:gd name="T85" fmla="*/ 610362 h 728979"/>
                <a:gd name="T86" fmla="*/ 1127456 w 1164590"/>
                <a:gd name="T87" fmla="*/ 643601 h 728979"/>
                <a:gd name="T88" fmla="*/ 1142448 w 1164590"/>
                <a:gd name="T89" fmla="*/ 625472 h 728979"/>
                <a:gd name="T90" fmla="*/ 1133452 w 1164590"/>
                <a:gd name="T91" fmla="*/ 111795 h 728979"/>
                <a:gd name="T92" fmla="*/ 1142448 w 1164590"/>
                <a:gd name="T93" fmla="*/ 625472 h 728979"/>
                <a:gd name="T94" fmla="*/ 1142448 w 1164590"/>
                <a:gd name="T95" fmla="*/ 108776 h 72897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64590"/>
                <a:gd name="T145" fmla="*/ 0 h 728979"/>
                <a:gd name="T146" fmla="*/ 1164590 w 1164590"/>
                <a:gd name="T147" fmla="*/ 728979 h 72897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64590" h="728979">
                  <a:moveTo>
                    <a:pt x="3047" y="615695"/>
                  </a:moveTo>
                  <a:lnTo>
                    <a:pt x="3047" y="109727"/>
                  </a:lnTo>
                  <a:lnTo>
                    <a:pt x="0" y="124967"/>
                  </a:lnTo>
                  <a:lnTo>
                    <a:pt x="0" y="603503"/>
                  </a:lnTo>
                  <a:lnTo>
                    <a:pt x="3047" y="615695"/>
                  </a:lnTo>
                  <a:close/>
                </a:path>
                <a:path w="1164590" h="728979">
                  <a:moveTo>
                    <a:pt x="21335" y="649223"/>
                  </a:moveTo>
                  <a:lnTo>
                    <a:pt x="12191" y="627887"/>
                  </a:lnTo>
                  <a:lnTo>
                    <a:pt x="12191" y="76199"/>
                  </a:lnTo>
                  <a:lnTo>
                    <a:pt x="3047" y="97535"/>
                  </a:lnTo>
                  <a:lnTo>
                    <a:pt x="3047" y="630935"/>
                  </a:lnTo>
                  <a:lnTo>
                    <a:pt x="18287" y="666495"/>
                  </a:lnTo>
                  <a:lnTo>
                    <a:pt x="18287" y="649223"/>
                  </a:lnTo>
                  <a:lnTo>
                    <a:pt x="21335" y="649223"/>
                  </a:lnTo>
                  <a:close/>
                </a:path>
                <a:path w="1164590" h="728979">
                  <a:moveTo>
                    <a:pt x="1152143" y="100583"/>
                  </a:moveTo>
                  <a:lnTo>
                    <a:pt x="1152143" y="73151"/>
                  </a:lnTo>
                  <a:lnTo>
                    <a:pt x="1142999" y="54863"/>
                  </a:lnTo>
                  <a:lnTo>
                    <a:pt x="1127759" y="36575"/>
                  </a:lnTo>
                  <a:lnTo>
                    <a:pt x="1109471" y="21335"/>
                  </a:lnTo>
                  <a:lnTo>
                    <a:pt x="1106423" y="21335"/>
                  </a:lnTo>
                  <a:lnTo>
                    <a:pt x="1088135" y="9143"/>
                  </a:lnTo>
                  <a:lnTo>
                    <a:pt x="1085087" y="9143"/>
                  </a:lnTo>
                  <a:lnTo>
                    <a:pt x="1063751" y="0"/>
                  </a:lnTo>
                  <a:lnTo>
                    <a:pt x="100583" y="0"/>
                  </a:lnTo>
                  <a:lnTo>
                    <a:pt x="79247" y="9143"/>
                  </a:lnTo>
                  <a:lnTo>
                    <a:pt x="76199" y="9143"/>
                  </a:lnTo>
                  <a:lnTo>
                    <a:pt x="57911" y="21335"/>
                  </a:lnTo>
                  <a:lnTo>
                    <a:pt x="54863" y="21335"/>
                  </a:lnTo>
                  <a:lnTo>
                    <a:pt x="39623" y="36575"/>
                  </a:lnTo>
                  <a:lnTo>
                    <a:pt x="36575" y="36575"/>
                  </a:lnTo>
                  <a:lnTo>
                    <a:pt x="24383" y="54863"/>
                  </a:lnTo>
                  <a:lnTo>
                    <a:pt x="21335" y="54863"/>
                  </a:lnTo>
                  <a:lnTo>
                    <a:pt x="12191" y="73151"/>
                  </a:lnTo>
                  <a:lnTo>
                    <a:pt x="12191" y="100583"/>
                  </a:lnTo>
                  <a:lnTo>
                    <a:pt x="18287" y="86359"/>
                  </a:lnTo>
                  <a:lnTo>
                    <a:pt x="18287" y="79247"/>
                  </a:lnTo>
                  <a:lnTo>
                    <a:pt x="30479" y="57911"/>
                  </a:lnTo>
                  <a:lnTo>
                    <a:pt x="30479" y="60959"/>
                  </a:lnTo>
                  <a:lnTo>
                    <a:pt x="45719" y="42671"/>
                  </a:lnTo>
                  <a:lnTo>
                    <a:pt x="60959" y="27431"/>
                  </a:lnTo>
                  <a:lnTo>
                    <a:pt x="79247" y="19594"/>
                  </a:lnTo>
                  <a:lnTo>
                    <a:pt x="79247" y="18287"/>
                  </a:lnTo>
                  <a:lnTo>
                    <a:pt x="103631" y="9143"/>
                  </a:lnTo>
                  <a:lnTo>
                    <a:pt x="103631" y="12191"/>
                  </a:lnTo>
                  <a:lnTo>
                    <a:pt x="115823" y="9143"/>
                  </a:lnTo>
                  <a:lnTo>
                    <a:pt x="1051559" y="9143"/>
                  </a:lnTo>
                  <a:lnTo>
                    <a:pt x="1060703" y="12191"/>
                  </a:lnTo>
                  <a:lnTo>
                    <a:pt x="1060703" y="9143"/>
                  </a:lnTo>
                  <a:lnTo>
                    <a:pt x="1085087" y="18287"/>
                  </a:lnTo>
                  <a:lnTo>
                    <a:pt x="1085087" y="19594"/>
                  </a:lnTo>
                  <a:lnTo>
                    <a:pt x="1103375" y="27431"/>
                  </a:lnTo>
                  <a:lnTo>
                    <a:pt x="1121663" y="42671"/>
                  </a:lnTo>
                  <a:lnTo>
                    <a:pt x="1121663" y="46329"/>
                  </a:lnTo>
                  <a:lnTo>
                    <a:pt x="1133855" y="60959"/>
                  </a:lnTo>
                  <a:lnTo>
                    <a:pt x="1133855" y="57911"/>
                  </a:lnTo>
                  <a:lnTo>
                    <a:pt x="1146047" y="79247"/>
                  </a:lnTo>
                  <a:lnTo>
                    <a:pt x="1146047" y="86359"/>
                  </a:lnTo>
                  <a:lnTo>
                    <a:pt x="1152143" y="100583"/>
                  </a:lnTo>
                  <a:close/>
                </a:path>
                <a:path w="1164590" h="728979">
                  <a:moveTo>
                    <a:pt x="21335" y="79247"/>
                  </a:moveTo>
                  <a:lnTo>
                    <a:pt x="18287" y="79247"/>
                  </a:lnTo>
                  <a:lnTo>
                    <a:pt x="18287" y="86359"/>
                  </a:lnTo>
                  <a:lnTo>
                    <a:pt x="21335" y="79247"/>
                  </a:lnTo>
                  <a:close/>
                </a:path>
                <a:path w="1164590" h="728979">
                  <a:moveTo>
                    <a:pt x="82295" y="710183"/>
                  </a:moveTo>
                  <a:lnTo>
                    <a:pt x="60959" y="697991"/>
                  </a:lnTo>
                  <a:lnTo>
                    <a:pt x="60959" y="701039"/>
                  </a:lnTo>
                  <a:lnTo>
                    <a:pt x="45719" y="685799"/>
                  </a:lnTo>
                  <a:lnTo>
                    <a:pt x="30479" y="667511"/>
                  </a:lnTo>
                  <a:lnTo>
                    <a:pt x="18287" y="649223"/>
                  </a:lnTo>
                  <a:lnTo>
                    <a:pt x="18287" y="666495"/>
                  </a:lnTo>
                  <a:lnTo>
                    <a:pt x="21335" y="673607"/>
                  </a:lnTo>
                  <a:lnTo>
                    <a:pt x="24383" y="673607"/>
                  </a:lnTo>
                  <a:lnTo>
                    <a:pt x="36575" y="691895"/>
                  </a:lnTo>
                  <a:lnTo>
                    <a:pt x="39623" y="691895"/>
                  </a:lnTo>
                  <a:lnTo>
                    <a:pt x="54863" y="707135"/>
                  </a:lnTo>
                  <a:lnTo>
                    <a:pt x="57911" y="707135"/>
                  </a:lnTo>
                  <a:lnTo>
                    <a:pt x="76199" y="719327"/>
                  </a:lnTo>
                  <a:lnTo>
                    <a:pt x="79247" y="719327"/>
                  </a:lnTo>
                  <a:lnTo>
                    <a:pt x="79247" y="710183"/>
                  </a:lnTo>
                  <a:lnTo>
                    <a:pt x="82295" y="710183"/>
                  </a:lnTo>
                  <a:close/>
                </a:path>
                <a:path w="1164590" h="728979">
                  <a:moveTo>
                    <a:pt x="82295" y="18287"/>
                  </a:moveTo>
                  <a:lnTo>
                    <a:pt x="79247" y="18287"/>
                  </a:lnTo>
                  <a:lnTo>
                    <a:pt x="79247" y="19594"/>
                  </a:lnTo>
                  <a:lnTo>
                    <a:pt x="82295" y="18287"/>
                  </a:lnTo>
                  <a:close/>
                </a:path>
                <a:path w="1164590" h="728979">
                  <a:moveTo>
                    <a:pt x="1085087" y="719327"/>
                  </a:moveTo>
                  <a:lnTo>
                    <a:pt x="1085087" y="710183"/>
                  </a:lnTo>
                  <a:lnTo>
                    <a:pt x="1048511" y="719327"/>
                  </a:lnTo>
                  <a:lnTo>
                    <a:pt x="112775" y="719327"/>
                  </a:lnTo>
                  <a:lnTo>
                    <a:pt x="103631" y="716279"/>
                  </a:lnTo>
                  <a:lnTo>
                    <a:pt x="79247" y="710183"/>
                  </a:lnTo>
                  <a:lnTo>
                    <a:pt x="79247" y="719327"/>
                  </a:lnTo>
                  <a:lnTo>
                    <a:pt x="100583" y="725423"/>
                  </a:lnTo>
                  <a:lnTo>
                    <a:pt x="112775" y="728471"/>
                  </a:lnTo>
                  <a:lnTo>
                    <a:pt x="1051559" y="728471"/>
                  </a:lnTo>
                  <a:lnTo>
                    <a:pt x="1063751" y="725423"/>
                  </a:lnTo>
                  <a:lnTo>
                    <a:pt x="1085087" y="719327"/>
                  </a:lnTo>
                  <a:close/>
                </a:path>
                <a:path w="1164590" h="728979">
                  <a:moveTo>
                    <a:pt x="1085087" y="19594"/>
                  </a:moveTo>
                  <a:lnTo>
                    <a:pt x="1085087" y="18287"/>
                  </a:lnTo>
                  <a:lnTo>
                    <a:pt x="1082039" y="18287"/>
                  </a:lnTo>
                  <a:lnTo>
                    <a:pt x="1085087" y="19594"/>
                  </a:lnTo>
                  <a:close/>
                </a:path>
                <a:path w="1164590" h="728979">
                  <a:moveTo>
                    <a:pt x="1121663" y="696975"/>
                  </a:moveTo>
                  <a:lnTo>
                    <a:pt x="1121663" y="685799"/>
                  </a:lnTo>
                  <a:lnTo>
                    <a:pt x="1103375" y="701039"/>
                  </a:lnTo>
                  <a:lnTo>
                    <a:pt x="1103375" y="697991"/>
                  </a:lnTo>
                  <a:lnTo>
                    <a:pt x="1082039" y="710183"/>
                  </a:lnTo>
                  <a:lnTo>
                    <a:pt x="1085087" y="710183"/>
                  </a:lnTo>
                  <a:lnTo>
                    <a:pt x="1085087" y="719327"/>
                  </a:lnTo>
                  <a:lnTo>
                    <a:pt x="1088135" y="719327"/>
                  </a:lnTo>
                  <a:lnTo>
                    <a:pt x="1106423" y="707135"/>
                  </a:lnTo>
                  <a:lnTo>
                    <a:pt x="1109471" y="707135"/>
                  </a:lnTo>
                  <a:lnTo>
                    <a:pt x="1121663" y="696975"/>
                  </a:lnTo>
                  <a:close/>
                </a:path>
                <a:path w="1164590" h="728979">
                  <a:moveTo>
                    <a:pt x="1121663" y="46329"/>
                  </a:moveTo>
                  <a:lnTo>
                    <a:pt x="1121663" y="42671"/>
                  </a:lnTo>
                  <a:lnTo>
                    <a:pt x="1118615" y="42671"/>
                  </a:lnTo>
                  <a:lnTo>
                    <a:pt x="1121663" y="46329"/>
                  </a:lnTo>
                  <a:close/>
                </a:path>
                <a:path w="1164590" h="728979">
                  <a:moveTo>
                    <a:pt x="1146047" y="666495"/>
                  </a:moveTo>
                  <a:lnTo>
                    <a:pt x="1146047" y="649223"/>
                  </a:lnTo>
                  <a:lnTo>
                    <a:pt x="1133855" y="667511"/>
                  </a:lnTo>
                  <a:lnTo>
                    <a:pt x="1118615" y="685799"/>
                  </a:lnTo>
                  <a:lnTo>
                    <a:pt x="1121663" y="685799"/>
                  </a:lnTo>
                  <a:lnTo>
                    <a:pt x="1121663" y="696975"/>
                  </a:lnTo>
                  <a:lnTo>
                    <a:pt x="1127759" y="691895"/>
                  </a:lnTo>
                  <a:lnTo>
                    <a:pt x="1142999" y="673607"/>
                  </a:lnTo>
                  <a:lnTo>
                    <a:pt x="1146047" y="666495"/>
                  </a:lnTo>
                  <a:close/>
                </a:path>
                <a:path w="1164590" h="728979">
                  <a:moveTo>
                    <a:pt x="1146047" y="86359"/>
                  </a:moveTo>
                  <a:lnTo>
                    <a:pt x="1146047" y="79247"/>
                  </a:lnTo>
                  <a:lnTo>
                    <a:pt x="1142999" y="79247"/>
                  </a:lnTo>
                  <a:lnTo>
                    <a:pt x="1146047" y="86359"/>
                  </a:lnTo>
                  <a:close/>
                </a:path>
                <a:path w="1164590" h="728979">
                  <a:moveTo>
                    <a:pt x="1155191" y="645159"/>
                  </a:moveTo>
                  <a:lnTo>
                    <a:pt x="1155191" y="603503"/>
                  </a:lnTo>
                  <a:lnTo>
                    <a:pt x="1152143" y="615695"/>
                  </a:lnTo>
                  <a:lnTo>
                    <a:pt x="1152143" y="627887"/>
                  </a:lnTo>
                  <a:lnTo>
                    <a:pt x="1142999" y="649223"/>
                  </a:lnTo>
                  <a:lnTo>
                    <a:pt x="1146047" y="649223"/>
                  </a:lnTo>
                  <a:lnTo>
                    <a:pt x="1146047" y="666495"/>
                  </a:lnTo>
                  <a:lnTo>
                    <a:pt x="1155191" y="645159"/>
                  </a:lnTo>
                  <a:close/>
                </a:path>
                <a:path w="1164590" h="728979">
                  <a:moveTo>
                    <a:pt x="1161287" y="630935"/>
                  </a:moveTo>
                  <a:lnTo>
                    <a:pt x="1161287" y="97535"/>
                  </a:lnTo>
                  <a:lnTo>
                    <a:pt x="1152143" y="76199"/>
                  </a:lnTo>
                  <a:lnTo>
                    <a:pt x="1152143" y="112775"/>
                  </a:lnTo>
                  <a:lnTo>
                    <a:pt x="1155191" y="124967"/>
                  </a:lnTo>
                  <a:lnTo>
                    <a:pt x="1155191" y="645159"/>
                  </a:lnTo>
                  <a:lnTo>
                    <a:pt x="1161287" y="630935"/>
                  </a:lnTo>
                  <a:close/>
                </a:path>
                <a:path w="1164590" h="728979">
                  <a:moveTo>
                    <a:pt x="1164335" y="603503"/>
                  </a:moveTo>
                  <a:lnTo>
                    <a:pt x="1164335" y="121919"/>
                  </a:lnTo>
                  <a:lnTo>
                    <a:pt x="1161287" y="109727"/>
                  </a:lnTo>
                  <a:lnTo>
                    <a:pt x="1161287" y="615695"/>
                  </a:lnTo>
                  <a:lnTo>
                    <a:pt x="1164335" y="603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3" name="object 7"/>
            <p:cNvSpPr txBox="1">
              <a:spLocks noChangeArrowheads="1"/>
            </p:cNvSpPr>
            <p:nvPr/>
          </p:nvSpPr>
          <p:spPr bwMode="auto">
            <a:xfrm>
              <a:off x="7836918" y="2705200"/>
              <a:ext cx="690562"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indent="1270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a:solidFill>
                    <a:srgbClr val="232021"/>
                  </a:solidFill>
                </a:rPr>
                <a:t>Bob  (good)</a:t>
              </a:r>
              <a:endParaRPr lang="ar-SA" altLang="en-US" sz="1800"/>
            </a:p>
          </p:txBody>
        </p:sp>
        <p:sp>
          <p:nvSpPr>
            <p:cNvPr id="24" name="object 8"/>
            <p:cNvSpPr>
              <a:spLocks/>
            </p:cNvSpPr>
            <p:nvPr/>
          </p:nvSpPr>
          <p:spPr bwMode="auto">
            <a:xfrm>
              <a:off x="4220593" y="836712"/>
              <a:ext cx="1160462" cy="731838"/>
            </a:xfrm>
            <a:custGeom>
              <a:avLst/>
              <a:gdLst>
                <a:gd name="T0" fmla="*/ 17987 w 1161414"/>
                <a:gd name="T1" fmla="*/ 657984 h 731519"/>
                <a:gd name="T2" fmla="*/ 9003 w 1161414"/>
                <a:gd name="T3" fmla="*/ 624163 h 731519"/>
                <a:gd name="T4" fmla="*/ 3007 w 1161414"/>
                <a:gd name="T5" fmla="*/ 101463 h 731519"/>
                <a:gd name="T6" fmla="*/ 0 w 1161414"/>
                <a:gd name="T7" fmla="*/ 624163 h 731519"/>
                <a:gd name="T8" fmla="*/ 20995 w 1161414"/>
                <a:gd name="T9" fmla="*/ 682581 h 731519"/>
                <a:gd name="T10" fmla="*/ 26991 w 1161414"/>
                <a:gd name="T11" fmla="*/ 676432 h 731519"/>
                <a:gd name="T12" fmla="*/ 1133401 w 1161414"/>
                <a:gd name="T13" fmla="*/ 116842 h 731519"/>
                <a:gd name="T14" fmla="*/ 1121408 w 1161414"/>
                <a:gd name="T15" fmla="*/ 58411 h 731519"/>
                <a:gd name="T16" fmla="*/ 1106416 w 1161414"/>
                <a:gd name="T17" fmla="*/ 39963 h 731519"/>
                <a:gd name="T18" fmla="*/ 1088426 w 1161414"/>
                <a:gd name="T19" fmla="*/ 24603 h 731519"/>
                <a:gd name="T20" fmla="*/ 1046449 w 1161414"/>
                <a:gd name="T21" fmla="*/ 3067 h 731519"/>
                <a:gd name="T22" fmla="*/ 1019458 w 1161414"/>
                <a:gd name="T23" fmla="*/ 0 h 731519"/>
                <a:gd name="T24" fmla="*/ 110942 w 1161414"/>
                <a:gd name="T25" fmla="*/ 3067 h 731519"/>
                <a:gd name="T26" fmla="*/ 74960 w 1161414"/>
                <a:gd name="T27" fmla="*/ 12291 h 731519"/>
                <a:gd name="T28" fmla="*/ 53970 w 1161414"/>
                <a:gd name="T29" fmla="*/ 24603 h 731519"/>
                <a:gd name="T30" fmla="*/ 35975 w 1161414"/>
                <a:gd name="T31" fmla="*/ 39963 h 731519"/>
                <a:gd name="T32" fmla="*/ 20995 w 1161414"/>
                <a:gd name="T33" fmla="*/ 58411 h 731519"/>
                <a:gd name="T34" fmla="*/ 9003 w 1161414"/>
                <a:gd name="T35" fmla="*/ 113759 h 731519"/>
                <a:gd name="T36" fmla="*/ 17987 w 1161414"/>
                <a:gd name="T37" fmla="*/ 83015 h 731519"/>
                <a:gd name="T38" fmla="*/ 26991 w 1161414"/>
                <a:gd name="T39" fmla="*/ 61499 h 731519"/>
                <a:gd name="T40" fmla="*/ 59967 w 1161414"/>
                <a:gd name="T41" fmla="*/ 30739 h 731519"/>
                <a:gd name="T42" fmla="*/ 98948 w 1161414"/>
                <a:gd name="T43" fmla="*/ 12291 h 731519"/>
                <a:gd name="T44" fmla="*/ 1085428 w 1161414"/>
                <a:gd name="T45" fmla="*/ 30739 h 731519"/>
                <a:gd name="T46" fmla="*/ 1100420 w 1161414"/>
                <a:gd name="T47" fmla="*/ 46119 h 731519"/>
                <a:gd name="T48" fmla="*/ 1124407 w 1161414"/>
                <a:gd name="T49" fmla="*/ 83015 h 731519"/>
                <a:gd name="T50" fmla="*/ 1133401 w 1161414"/>
                <a:gd name="T51" fmla="*/ 116842 h 731519"/>
                <a:gd name="T52" fmla="*/ 26991 w 1161414"/>
                <a:gd name="T53" fmla="*/ 61499 h 731519"/>
                <a:gd name="T54" fmla="*/ 29979 w 1161414"/>
                <a:gd name="T55" fmla="*/ 61499 h 731519"/>
                <a:gd name="T56" fmla="*/ 1064439 w 1161414"/>
                <a:gd name="T57" fmla="*/ 719477 h 731519"/>
                <a:gd name="T58" fmla="*/ 1031451 w 1161414"/>
                <a:gd name="T59" fmla="*/ 728701 h 731519"/>
                <a:gd name="T60" fmla="*/ 98948 w 1161414"/>
                <a:gd name="T61" fmla="*/ 725627 h 731519"/>
                <a:gd name="T62" fmla="*/ 59967 w 1161414"/>
                <a:gd name="T63" fmla="*/ 707179 h 731519"/>
                <a:gd name="T64" fmla="*/ 41974 w 1161414"/>
                <a:gd name="T65" fmla="*/ 694881 h 731519"/>
                <a:gd name="T66" fmla="*/ 26991 w 1161414"/>
                <a:gd name="T67" fmla="*/ 689961 h 731519"/>
                <a:gd name="T68" fmla="*/ 53970 w 1161414"/>
                <a:gd name="T69" fmla="*/ 716403 h 731519"/>
                <a:gd name="T70" fmla="*/ 110942 w 1161414"/>
                <a:gd name="T71" fmla="*/ 737926 h 731519"/>
                <a:gd name="T72" fmla="*/ 1046449 w 1161414"/>
                <a:gd name="T73" fmla="*/ 734851 h 731519"/>
                <a:gd name="T74" fmla="*/ 1082429 w 1161414"/>
                <a:gd name="T75" fmla="*/ 719917 h 731519"/>
                <a:gd name="T76" fmla="*/ 1085428 w 1161414"/>
                <a:gd name="T77" fmla="*/ 707179 h 731519"/>
                <a:gd name="T78" fmla="*/ 1085428 w 1161414"/>
                <a:gd name="T79" fmla="*/ 30739 h 731519"/>
                <a:gd name="T80" fmla="*/ 1085428 w 1161414"/>
                <a:gd name="T81" fmla="*/ 33303 h 731519"/>
                <a:gd name="T82" fmla="*/ 1142397 w 1161414"/>
                <a:gd name="T83" fmla="*/ 113759 h 731519"/>
                <a:gd name="T84" fmla="*/ 1133401 w 1161414"/>
                <a:gd name="T85" fmla="*/ 79947 h 731519"/>
                <a:gd name="T86" fmla="*/ 1130403 w 1161414"/>
                <a:gd name="T87" fmla="*/ 636460 h 731519"/>
                <a:gd name="T88" fmla="*/ 1115410 w 1161414"/>
                <a:gd name="T89" fmla="*/ 676432 h 731519"/>
                <a:gd name="T90" fmla="*/ 1082429 w 1161414"/>
                <a:gd name="T91" fmla="*/ 710253 h 731519"/>
                <a:gd name="T92" fmla="*/ 1088426 w 1161414"/>
                <a:gd name="T93" fmla="*/ 716403 h 731519"/>
                <a:gd name="T94" fmla="*/ 1121408 w 1161414"/>
                <a:gd name="T95" fmla="*/ 682581 h 731519"/>
                <a:gd name="T96" fmla="*/ 1142397 w 1161414"/>
                <a:gd name="T97" fmla="*/ 624163 h 73151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161414"/>
                <a:gd name="T148" fmla="*/ 0 h 731519"/>
                <a:gd name="T149" fmla="*/ 1161414 w 1161414"/>
                <a:gd name="T150" fmla="*/ 731519 h 73151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161414" h="731519">
                  <a:moveTo>
                    <a:pt x="30479" y="670559"/>
                  </a:moveTo>
                  <a:lnTo>
                    <a:pt x="18287" y="652271"/>
                  </a:lnTo>
                  <a:lnTo>
                    <a:pt x="12191" y="630935"/>
                  </a:lnTo>
                  <a:lnTo>
                    <a:pt x="9143" y="618743"/>
                  </a:lnTo>
                  <a:lnTo>
                    <a:pt x="9143" y="79247"/>
                  </a:lnTo>
                  <a:lnTo>
                    <a:pt x="3047" y="100583"/>
                  </a:lnTo>
                  <a:lnTo>
                    <a:pt x="0" y="112775"/>
                  </a:lnTo>
                  <a:lnTo>
                    <a:pt x="0" y="618743"/>
                  </a:lnTo>
                  <a:lnTo>
                    <a:pt x="9143" y="655319"/>
                  </a:lnTo>
                  <a:lnTo>
                    <a:pt x="21335" y="676655"/>
                  </a:lnTo>
                  <a:lnTo>
                    <a:pt x="27431" y="683971"/>
                  </a:lnTo>
                  <a:lnTo>
                    <a:pt x="27431" y="670559"/>
                  </a:lnTo>
                  <a:lnTo>
                    <a:pt x="30479" y="670559"/>
                  </a:lnTo>
                  <a:close/>
                </a:path>
                <a:path w="1161414" h="731519">
                  <a:moveTo>
                    <a:pt x="1152143" y="115823"/>
                  </a:moveTo>
                  <a:lnTo>
                    <a:pt x="1152143" y="76199"/>
                  </a:lnTo>
                  <a:lnTo>
                    <a:pt x="1139951" y="57911"/>
                  </a:lnTo>
                  <a:lnTo>
                    <a:pt x="1139951" y="54863"/>
                  </a:lnTo>
                  <a:lnTo>
                    <a:pt x="1124711" y="39623"/>
                  </a:lnTo>
                  <a:lnTo>
                    <a:pt x="1124711" y="36575"/>
                  </a:lnTo>
                  <a:lnTo>
                    <a:pt x="1106423" y="24383"/>
                  </a:lnTo>
                  <a:lnTo>
                    <a:pt x="1106423" y="21335"/>
                  </a:lnTo>
                  <a:lnTo>
                    <a:pt x="1063751" y="3047"/>
                  </a:lnTo>
                  <a:lnTo>
                    <a:pt x="1048511" y="3047"/>
                  </a:lnTo>
                  <a:lnTo>
                    <a:pt x="1036319" y="0"/>
                  </a:lnTo>
                  <a:lnTo>
                    <a:pt x="124967" y="0"/>
                  </a:lnTo>
                  <a:lnTo>
                    <a:pt x="112775" y="3047"/>
                  </a:lnTo>
                  <a:lnTo>
                    <a:pt x="100583" y="3047"/>
                  </a:lnTo>
                  <a:lnTo>
                    <a:pt x="76199" y="12191"/>
                  </a:lnTo>
                  <a:lnTo>
                    <a:pt x="54863" y="21335"/>
                  </a:lnTo>
                  <a:lnTo>
                    <a:pt x="54863" y="24383"/>
                  </a:lnTo>
                  <a:lnTo>
                    <a:pt x="36575" y="36575"/>
                  </a:lnTo>
                  <a:lnTo>
                    <a:pt x="36575" y="39623"/>
                  </a:lnTo>
                  <a:lnTo>
                    <a:pt x="21335" y="54863"/>
                  </a:lnTo>
                  <a:lnTo>
                    <a:pt x="21335" y="57911"/>
                  </a:lnTo>
                  <a:lnTo>
                    <a:pt x="9143" y="76199"/>
                  </a:lnTo>
                  <a:lnTo>
                    <a:pt x="9143" y="112775"/>
                  </a:lnTo>
                  <a:lnTo>
                    <a:pt x="12191" y="103631"/>
                  </a:lnTo>
                  <a:lnTo>
                    <a:pt x="18287" y="82295"/>
                  </a:lnTo>
                  <a:lnTo>
                    <a:pt x="27431" y="66293"/>
                  </a:lnTo>
                  <a:lnTo>
                    <a:pt x="27431" y="60959"/>
                  </a:lnTo>
                  <a:lnTo>
                    <a:pt x="42671" y="45719"/>
                  </a:lnTo>
                  <a:lnTo>
                    <a:pt x="60959" y="30479"/>
                  </a:lnTo>
                  <a:lnTo>
                    <a:pt x="79247" y="21335"/>
                  </a:lnTo>
                  <a:lnTo>
                    <a:pt x="100583" y="12191"/>
                  </a:lnTo>
                  <a:lnTo>
                    <a:pt x="1060703" y="12191"/>
                  </a:lnTo>
                  <a:lnTo>
                    <a:pt x="1103375" y="30479"/>
                  </a:lnTo>
                  <a:lnTo>
                    <a:pt x="1103375" y="33019"/>
                  </a:lnTo>
                  <a:lnTo>
                    <a:pt x="1118615" y="45719"/>
                  </a:lnTo>
                  <a:lnTo>
                    <a:pt x="1133855" y="60959"/>
                  </a:lnTo>
                  <a:lnTo>
                    <a:pt x="1142999" y="82295"/>
                  </a:lnTo>
                  <a:lnTo>
                    <a:pt x="1149095" y="103631"/>
                  </a:lnTo>
                  <a:lnTo>
                    <a:pt x="1152143" y="115823"/>
                  </a:lnTo>
                  <a:close/>
                </a:path>
                <a:path w="1161414" h="731519">
                  <a:moveTo>
                    <a:pt x="30479" y="60959"/>
                  </a:moveTo>
                  <a:lnTo>
                    <a:pt x="27431" y="60959"/>
                  </a:lnTo>
                  <a:lnTo>
                    <a:pt x="27431" y="66293"/>
                  </a:lnTo>
                  <a:lnTo>
                    <a:pt x="30479" y="60959"/>
                  </a:lnTo>
                  <a:close/>
                </a:path>
                <a:path w="1161414" h="731519">
                  <a:moveTo>
                    <a:pt x="1103375" y="701039"/>
                  </a:moveTo>
                  <a:lnTo>
                    <a:pt x="1082039" y="713231"/>
                  </a:lnTo>
                  <a:lnTo>
                    <a:pt x="1060703" y="719327"/>
                  </a:lnTo>
                  <a:lnTo>
                    <a:pt x="1048511" y="722375"/>
                  </a:lnTo>
                  <a:lnTo>
                    <a:pt x="112775" y="722375"/>
                  </a:lnTo>
                  <a:lnTo>
                    <a:pt x="100583" y="719327"/>
                  </a:lnTo>
                  <a:lnTo>
                    <a:pt x="79247" y="713231"/>
                  </a:lnTo>
                  <a:lnTo>
                    <a:pt x="60959" y="701039"/>
                  </a:lnTo>
                  <a:lnTo>
                    <a:pt x="60959" y="704087"/>
                  </a:lnTo>
                  <a:lnTo>
                    <a:pt x="42671" y="688847"/>
                  </a:lnTo>
                  <a:lnTo>
                    <a:pt x="27431" y="670559"/>
                  </a:lnTo>
                  <a:lnTo>
                    <a:pt x="27431" y="683971"/>
                  </a:lnTo>
                  <a:lnTo>
                    <a:pt x="36575" y="694943"/>
                  </a:lnTo>
                  <a:lnTo>
                    <a:pt x="54863" y="710183"/>
                  </a:lnTo>
                  <a:lnTo>
                    <a:pt x="76199" y="722375"/>
                  </a:lnTo>
                  <a:lnTo>
                    <a:pt x="112775" y="731519"/>
                  </a:lnTo>
                  <a:lnTo>
                    <a:pt x="1051559" y="731519"/>
                  </a:lnTo>
                  <a:lnTo>
                    <a:pt x="1063751" y="728471"/>
                  </a:lnTo>
                  <a:lnTo>
                    <a:pt x="1085087" y="722375"/>
                  </a:lnTo>
                  <a:lnTo>
                    <a:pt x="1100327" y="713667"/>
                  </a:lnTo>
                  <a:lnTo>
                    <a:pt x="1100327" y="704087"/>
                  </a:lnTo>
                  <a:lnTo>
                    <a:pt x="1103375" y="701039"/>
                  </a:lnTo>
                  <a:close/>
                </a:path>
                <a:path w="1161414" h="731519">
                  <a:moveTo>
                    <a:pt x="1103375" y="33019"/>
                  </a:moveTo>
                  <a:lnTo>
                    <a:pt x="1103375" y="30479"/>
                  </a:lnTo>
                  <a:lnTo>
                    <a:pt x="1100327" y="30479"/>
                  </a:lnTo>
                  <a:lnTo>
                    <a:pt x="1103375" y="33019"/>
                  </a:lnTo>
                  <a:close/>
                </a:path>
                <a:path w="1161414" h="731519">
                  <a:moveTo>
                    <a:pt x="1161287" y="618743"/>
                  </a:moveTo>
                  <a:lnTo>
                    <a:pt x="1161287" y="112775"/>
                  </a:lnTo>
                  <a:lnTo>
                    <a:pt x="1158239" y="100583"/>
                  </a:lnTo>
                  <a:lnTo>
                    <a:pt x="1152143" y="79247"/>
                  </a:lnTo>
                  <a:lnTo>
                    <a:pt x="1152143" y="618743"/>
                  </a:lnTo>
                  <a:lnTo>
                    <a:pt x="1149095" y="630935"/>
                  </a:lnTo>
                  <a:lnTo>
                    <a:pt x="1142999" y="652271"/>
                  </a:lnTo>
                  <a:lnTo>
                    <a:pt x="1133855" y="670559"/>
                  </a:lnTo>
                  <a:lnTo>
                    <a:pt x="1118615" y="688847"/>
                  </a:lnTo>
                  <a:lnTo>
                    <a:pt x="1100327" y="704087"/>
                  </a:lnTo>
                  <a:lnTo>
                    <a:pt x="1100327" y="713667"/>
                  </a:lnTo>
                  <a:lnTo>
                    <a:pt x="1106423" y="710183"/>
                  </a:lnTo>
                  <a:lnTo>
                    <a:pt x="1124711" y="694943"/>
                  </a:lnTo>
                  <a:lnTo>
                    <a:pt x="1139951" y="676655"/>
                  </a:lnTo>
                  <a:lnTo>
                    <a:pt x="1152143" y="655319"/>
                  </a:lnTo>
                  <a:lnTo>
                    <a:pt x="1161287" y="618743"/>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5" name="object 9"/>
            <p:cNvSpPr txBox="1">
              <a:spLocks noChangeArrowheads="1"/>
            </p:cNvSpPr>
            <p:nvPr/>
          </p:nvSpPr>
          <p:spPr bwMode="auto">
            <a:xfrm>
              <a:off x="4304730" y="906562"/>
              <a:ext cx="9890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indent="176213"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a:solidFill>
                    <a:srgbClr val="F27634"/>
                  </a:solidFill>
                </a:rPr>
                <a:t>Oscar  </a:t>
              </a:r>
              <a:r>
                <a:rPr lang="en-US" altLang="en-US" sz="1800">
                  <a:solidFill>
                    <a:srgbClr val="F27634"/>
                  </a:solidFill>
                </a:rPr>
                <a:t>(</a:t>
              </a:r>
              <a:r>
                <a:rPr lang="ar-SA" altLang="en-US" sz="1800">
                  <a:solidFill>
                    <a:srgbClr val="F27634"/>
                  </a:solidFill>
                </a:rPr>
                <a:t>bad guy</a:t>
              </a:r>
              <a:r>
                <a:rPr lang="en-US" altLang="en-US" sz="1800">
                  <a:solidFill>
                    <a:srgbClr val="F27634"/>
                  </a:solidFill>
                </a:rPr>
                <a:t>)</a:t>
              </a:r>
              <a:endParaRPr lang="ar-SA" altLang="en-US" sz="1800"/>
            </a:p>
          </p:txBody>
        </p:sp>
        <p:sp>
          <p:nvSpPr>
            <p:cNvPr id="26" name="object 10"/>
            <p:cNvSpPr>
              <a:spLocks/>
            </p:cNvSpPr>
            <p:nvPr/>
          </p:nvSpPr>
          <p:spPr bwMode="auto">
            <a:xfrm>
              <a:off x="2131443" y="2711550"/>
              <a:ext cx="1519237" cy="584200"/>
            </a:xfrm>
            <a:custGeom>
              <a:avLst/>
              <a:gdLst>
                <a:gd name="T0" fmla="*/ 1537053 w 1518285"/>
                <a:gd name="T1" fmla="*/ 560344 h 585470"/>
                <a:gd name="T2" fmla="*/ 1537053 w 1518285"/>
                <a:gd name="T3" fmla="*/ 0 h 585470"/>
                <a:gd name="T4" fmla="*/ 0 w 1518285"/>
                <a:gd name="T5" fmla="*/ 0 h 585470"/>
                <a:gd name="T6" fmla="*/ 0 w 1518285"/>
                <a:gd name="T7" fmla="*/ 560344 h 585470"/>
                <a:gd name="T8" fmla="*/ 3087 w 1518285"/>
                <a:gd name="T9" fmla="*/ 560344 h 585470"/>
                <a:gd name="T10" fmla="*/ 3087 w 1518285"/>
                <a:gd name="T11" fmla="*/ 8755 h 585470"/>
                <a:gd name="T12" fmla="*/ 9263 w 1518285"/>
                <a:gd name="T13" fmla="*/ 2919 h 585470"/>
                <a:gd name="T14" fmla="*/ 9263 w 1518285"/>
                <a:gd name="T15" fmla="*/ 8755 h 585470"/>
                <a:gd name="T16" fmla="*/ 1527793 w 1518285"/>
                <a:gd name="T17" fmla="*/ 8755 h 585470"/>
                <a:gd name="T18" fmla="*/ 1527793 w 1518285"/>
                <a:gd name="T19" fmla="*/ 2919 h 585470"/>
                <a:gd name="T20" fmla="*/ 1533965 w 1518285"/>
                <a:gd name="T21" fmla="*/ 8755 h 585470"/>
                <a:gd name="T22" fmla="*/ 1533965 w 1518285"/>
                <a:gd name="T23" fmla="*/ 560344 h 585470"/>
                <a:gd name="T24" fmla="*/ 1537053 w 1518285"/>
                <a:gd name="T25" fmla="*/ 560344 h 585470"/>
                <a:gd name="T26" fmla="*/ 9263 w 1518285"/>
                <a:gd name="T27" fmla="*/ 8755 h 585470"/>
                <a:gd name="T28" fmla="*/ 9263 w 1518285"/>
                <a:gd name="T29" fmla="*/ 2919 h 585470"/>
                <a:gd name="T30" fmla="*/ 3087 w 1518285"/>
                <a:gd name="T31" fmla="*/ 8755 h 585470"/>
                <a:gd name="T32" fmla="*/ 9263 w 1518285"/>
                <a:gd name="T33" fmla="*/ 8755 h 585470"/>
                <a:gd name="T34" fmla="*/ 9263 w 1518285"/>
                <a:gd name="T35" fmla="*/ 551588 h 585470"/>
                <a:gd name="T36" fmla="*/ 9263 w 1518285"/>
                <a:gd name="T37" fmla="*/ 8755 h 585470"/>
                <a:gd name="T38" fmla="*/ 3087 w 1518285"/>
                <a:gd name="T39" fmla="*/ 8755 h 585470"/>
                <a:gd name="T40" fmla="*/ 3087 w 1518285"/>
                <a:gd name="T41" fmla="*/ 551588 h 585470"/>
                <a:gd name="T42" fmla="*/ 9263 w 1518285"/>
                <a:gd name="T43" fmla="*/ 551588 h 585470"/>
                <a:gd name="T44" fmla="*/ 1533965 w 1518285"/>
                <a:gd name="T45" fmla="*/ 551588 h 585470"/>
                <a:gd name="T46" fmla="*/ 3087 w 1518285"/>
                <a:gd name="T47" fmla="*/ 551588 h 585470"/>
                <a:gd name="T48" fmla="*/ 9263 w 1518285"/>
                <a:gd name="T49" fmla="*/ 554506 h 585470"/>
                <a:gd name="T50" fmla="*/ 9263 w 1518285"/>
                <a:gd name="T51" fmla="*/ 560344 h 585470"/>
                <a:gd name="T52" fmla="*/ 1527793 w 1518285"/>
                <a:gd name="T53" fmla="*/ 560344 h 585470"/>
                <a:gd name="T54" fmla="*/ 1527793 w 1518285"/>
                <a:gd name="T55" fmla="*/ 554506 h 585470"/>
                <a:gd name="T56" fmla="*/ 1533965 w 1518285"/>
                <a:gd name="T57" fmla="*/ 551588 h 585470"/>
                <a:gd name="T58" fmla="*/ 9263 w 1518285"/>
                <a:gd name="T59" fmla="*/ 560344 h 585470"/>
                <a:gd name="T60" fmla="*/ 9263 w 1518285"/>
                <a:gd name="T61" fmla="*/ 554506 h 585470"/>
                <a:gd name="T62" fmla="*/ 3087 w 1518285"/>
                <a:gd name="T63" fmla="*/ 551588 h 585470"/>
                <a:gd name="T64" fmla="*/ 3087 w 1518285"/>
                <a:gd name="T65" fmla="*/ 560344 h 585470"/>
                <a:gd name="T66" fmla="*/ 9263 w 1518285"/>
                <a:gd name="T67" fmla="*/ 560344 h 585470"/>
                <a:gd name="T68" fmla="*/ 1533965 w 1518285"/>
                <a:gd name="T69" fmla="*/ 8755 h 585470"/>
                <a:gd name="T70" fmla="*/ 1527793 w 1518285"/>
                <a:gd name="T71" fmla="*/ 2919 h 585470"/>
                <a:gd name="T72" fmla="*/ 1527793 w 1518285"/>
                <a:gd name="T73" fmla="*/ 8755 h 585470"/>
                <a:gd name="T74" fmla="*/ 1533965 w 1518285"/>
                <a:gd name="T75" fmla="*/ 8755 h 585470"/>
                <a:gd name="T76" fmla="*/ 1533965 w 1518285"/>
                <a:gd name="T77" fmla="*/ 551588 h 585470"/>
                <a:gd name="T78" fmla="*/ 1533965 w 1518285"/>
                <a:gd name="T79" fmla="*/ 8755 h 585470"/>
                <a:gd name="T80" fmla="*/ 1527793 w 1518285"/>
                <a:gd name="T81" fmla="*/ 8755 h 585470"/>
                <a:gd name="T82" fmla="*/ 1527793 w 1518285"/>
                <a:gd name="T83" fmla="*/ 551588 h 585470"/>
                <a:gd name="T84" fmla="*/ 1533965 w 1518285"/>
                <a:gd name="T85" fmla="*/ 551588 h 585470"/>
                <a:gd name="T86" fmla="*/ 1533965 w 1518285"/>
                <a:gd name="T87" fmla="*/ 560344 h 585470"/>
                <a:gd name="T88" fmla="*/ 1533965 w 1518285"/>
                <a:gd name="T89" fmla="*/ 551588 h 585470"/>
                <a:gd name="T90" fmla="*/ 1527793 w 1518285"/>
                <a:gd name="T91" fmla="*/ 554506 h 585470"/>
                <a:gd name="T92" fmla="*/ 1527793 w 1518285"/>
                <a:gd name="T93" fmla="*/ 560344 h 585470"/>
                <a:gd name="T94" fmla="*/ 1533965 w 1518285"/>
                <a:gd name="T95" fmla="*/ 560344 h 58547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18285"/>
                <a:gd name="T145" fmla="*/ 0 h 585470"/>
                <a:gd name="T146" fmla="*/ 1518285 w 1518285"/>
                <a:gd name="T147" fmla="*/ 585470 h 58547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18285" h="585470">
                  <a:moveTo>
                    <a:pt x="1517903" y="585215"/>
                  </a:moveTo>
                  <a:lnTo>
                    <a:pt x="1517903" y="0"/>
                  </a:lnTo>
                  <a:lnTo>
                    <a:pt x="0" y="0"/>
                  </a:lnTo>
                  <a:lnTo>
                    <a:pt x="0" y="585215"/>
                  </a:lnTo>
                  <a:lnTo>
                    <a:pt x="3047" y="585215"/>
                  </a:lnTo>
                  <a:lnTo>
                    <a:pt x="3047" y="9143"/>
                  </a:lnTo>
                  <a:lnTo>
                    <a:pt x="9143" y="3047"/>
                  </a:lnTo>
                  <a:lnTo>
                    <a:pt x="9143" y="9143"/>
                  </a:lnTo>
                  <a:lnTo>
                    <a:pt x="1508759" y="9143"/>
                  </a:lnTo>
                  <a:lnTo>
                    <a:pt x="1508759" y="3047"/>
                  </a:lnTo>
                  <a:lnTo>
                    <a:pt x="1514855" y="9143"/>
                  </a:lnTo>
                  <a:lnTo>
                    <a:pt x="1514855" y="585215"/>
                  </a:lnTo>
                  <a:lnTo>
                    <a:pt x="1517903" y="585215"/>
                  </a:lnTo>
                  <a:close/>
                </a:path>
                <a:path w="1518285" h="585470">
                  <a:moveTo>
                    <a:pt x="9143" y="9143"/>
                  </a:moveTo>
                  <a:lnTo>
                    <a:pt x="9143" y="3047"/>
                  </a:lnTo>
                  <a:lnTo>
                    <a:pt x="3047" y="9143"/>
                  </a:lnTo>
                  <a:lnTo>
                    <a:pt x="9143" y="9143"/>
                  </a:lnTo>
                  <a:close/>
                </a:path>
                <a:path w="1518285" h="585470">
                  <a:moveTo>
                    <a:pt x="9143" y="576071"/>
                  </a:moveTo>
                  <a:lnTo>
                    <a:pt x="9143" y="9143"/>
                  </a:lnTo>
                  <a:lnTo>
                    <a:pt x="3047" y="9143"/>
                  </a:lnTo>
                  <a:lnTo>
                    <a:pt x="3047" y="576071"/>
                  </a:lnTo>
                  <a:lnTo>
                    <a:pt x="9143" y="576071"/>
                  </a:lnTo>
                  <a:close/>
                </a:path>
                <a:path w="1518285" h="585470">
                  <a:moveTo>
                    <a:pt x="1514855" y="576071"/>
                  </a:moveTo>
                  <a:lnTo>
                    <a:pt x="3047" y="576071"/>
                  </a:lnTo>
                  <a:lnTo>
                    <a:pt x="9143" y="579119"/>
                  </a:lnTo>
                  <a:lnTo>
                    <a:pt x="9143" y="585215"/>
                  </a:lnTo>
                  <a:lnTo>
                    <a:pt x="1508759" y="585215"/>
                  </a:lnTo>
                  <a:lnTo>
                    <a:pt x="1508759" y="579119"/>
                  </a:lnTo>
                  <a:lnTo>
                    <a:pt x="1514855" y="576071"/>
                  </a:lnTo>
                  <a:close/>
                </a:path>
                <a:path w="1518285" h="585470">
                  <a:moveTo>
                    <a:pt x="9143" y="585215"/>
                  </a:moveTo>
                  <a:lnTo>
                    <a:pt x="9143" y="579119"/>
                  </a:lnTo>
                  <a:lnTo>
                    <a:pt x="3047" y="576071"/>
                  </a:lnTo>
                  <a:lnTo>
                    <a:pt x="3047" y="585215"/>
                  </a:lnTo>
                  <a:lnTo>
                    <a:pt x="9143" y="585215"/>
                  </a:lnTo>
                  <a:close/>
                </a:path>
                <a:path w="1518285" h="585470">
                  <a:moveTo>
                    <a:pt x="1514855" y="9143"/>
                  </a:moveTo>
                  <a:lnTo>
                    <a:pt x="1508759" y="3047"/>
                  </a:lnTo>
                  <a:lnTo>
                    <a:pt x="1508759" y="9143"/>
                  </a:lnTo>
                  <a:lnTo>
                    <a:pt x="1514855" y="9143"/>
                  </a:lnTo>
                  <a:close/>
                </a:path>
                <a:path w="1518285" h="585470">
                  <a:moveTo>
                    <a:pt x="1514855" y="576071"/>
                  </a:moveTo>
                  <a:lnTo>
                    <a:pt x="1514855" y="9143"/>
                  </a:lnTo>
                  <a:lnTo>
                    <a:pt x="1508759" y="9143"/>
                  </a:lnTo>
                  <a:lnTo>
                    <a:pt x="1508759" y="576071"/>
                  </a:lnTo>
                  <a:lnTo>
                    <a:pt x="1514855" y="576071"/>
                  </a:lnTo>
                  <a:close/>
                </a:path>
                <a:path w="1518285" h="585470">
                  <a:moveTo>
                    <a:pt x="1514855" y="585215"/>
                  </a:moveTo>
                  <a:lnTo>
                    <a:pt x="1514855" y="576071"/>
                  </a:lnTo>
                  <a:lnTo>
                    <a:pt x="1508759" y="579119"/>
                  </a:lnTo>
                  <a:lnTo>
                    <a:pt x="1508759" y="585215"/>
                  </a:lnTo>
                  <a:lnTo>
                    <a:pt x="1514855" y="5852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7" name="object 11"/>
            <p:cNvSpPr txBox="1">
              <a:spLocks noChangeArrowheads="1"/>
            </p:cNvSpPr>
            <p:nvPr/>
          </p:nvSpPr>
          <p:spPr bwMode="auto">
            <a:xfrm>
              <a:off x="2347343" y="2779812"/>
              <a:ext cx="1084262"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90525" indent="-377825"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600" b="1">
                  <a:solidFill>
                    <a:srgbClr val="232021"/>
                  </a:solidFill>
                </a:rPr>
                <a:t>Encryption  e( )</a:t>
              </a:r>
              <a:endParaRPr lang="ar-SA" altLang="en-US" sz="1600"/>
            </a:p>
          </p:txBody>
        </p:sp>
        <p:sp>
          <p:nvSpPr>
            <p:cNvPr id="28" name="object 12"/>
            <p:cNvSpPr>
              <a:spLocks/>
            </p:cNvSpPr>
            <p:nvPr/>
          </p:nvSpPr>
          <p:spPr bwMode="auto">
            <a:xfrm>
              <a:off x="2131443" y="4219675"/>
              <a:ext cx="1519237" cy="588962"/>
            </a:xfrm>
            <a:custGeom>
              <a:avLst/>
              <a:gdLst>
                <a:gd name="T0" fmla="*/ 1537053 w 1518285"/>
                <a:gd name="T1" fmla="*/ 594632 h 588645"/>
                <a:gd name="T2" fmla="*/ 1537053 w 1518285"/>
                <a:gd name="T3" fmla="*/ 0 h 588645"/>
                <a:gd name="T4" fmla="*/ 0 w 1518285"/>
                <a:gd name="T5" fmla="*/ 0 h 588645"/>
                <a:gd name="T6" fmla="*/ 0 w 1518285"/>
                <a:gd name="T7" fmla="*/ 594632 h 588645"/>
                <a:gd name="T8" fmla="*/ 3087 w 1518285"/>
                <a:gd name="T9" fmla="*/ 594632 h 588645"/>
                <a:gd name="T10" fmla="*/ 3087 w 1518285"/>
                <a:gd name="T11" fmla="*/ 9243 h 588645"/>
                <a:gd name="T12" fmla="*/ 9263 w 1518285"/>
                <a:gd name="T13" fmla="*/ 6155 h 588645"/>
                <a:gd name="T14" fmla="*/ 9263 w 1518285"/>
                <a:gd name="T15" fmla="*/ 9243 h 588645"/>
                <a:gd name="T16" fmla="*/ 1527793 w 1518285"/>
                <a:gd name="T17" fmla="*/ 9243 h 588645"/>
                <a:gd name="T18" fmla="*/ 1527793 w 1518285"/>
                <a:gd name="T19" fmla="*/ 6155 h 588645"/>
                <a:gd name="T20" fmla="*/ 1533965 w 1518285"/>
                <a:gd name="T21" fmla="*/ 9243 h 588645"/>
                <a:gd name="T22" fmla="*/ 1533965 w 1518285"/>
                <a:gd name="T23" fmla="*/ 594632 h 588645"/>
                <a:gd name="T24" fmla="*/ 1537053 w 1518285"/>
                <a:gd name="T25" fmla="*/ 594632 h 588645"/>
                <a:gd name="T26" fmla="*/ 9263 w 1518285"/>
                <a:gd name="T27" fmla="*/ 9243 h 588645"/>
                <a:gd name="T28" fmla="*/ 9263 w 1518285"/>
                <a:gd name="T29" fmla="*/ 6155 h 588645"/>
                <a:gd name="T30" fmla="*/ 3087 w 1518285"/>
                <a:gd name="T31" fmla="*/ 9243 h 588645"/>
                <a:gd name="T32" fmla="*/ 9263 w 1518285"/>
                <a:gd name="T33" fmla="*/ 9243 h 588645"/>
                <a:gd name="T34" fmla="*/ 9263 w 1518285"/>
                <a:gd name="T35" fmla="*/ 582307 h 588645"/>
                <a:gd name="T36" fmla="*/ 9263 w 1518285"/>
                <a:gd name="T37" fmla="*/ 9243 h 588645"/>
                <a:gd name="T38" fmla="*/ 3087 w 1518285"/>
                <a:gd name="T39" fmla="*/ 9243 h 588645"/>
                <a:gd name="T40" fmla="*/ 3087 w 1518285"/>
                <a:gd name="T41" fmla="*/ 582307 h 588645"/>
                <a:gd name="T42" fmla="*/ 9263 w 1518285"/>
                <a:gd name="T43" fmla="*/ 582307 h 588645"/>
                <a:gd name="T44" fmla="*/ 1533965 w 1518285"/>
                <a:gd name="T45" fmla="*/ 582307 h 588645"/>
                <a:gd name="T46" fmla="*/ 3087 w 1518285"/>
                <a:gd name="T47" fmla="*/ 582307 h 588645"/>
                <a:gd name="T48" fmla="*/ 9263 w 1518285"/>
                <a:gd name="T49" fmla="*/ 588471 h 588645"/>
                <a:gd name="T50" fmla="*/ 9263 w 1518285"/>
                <a:gd name="T51" fmla="*/ 594632 h 588645"/>
                <a:gd name="T52" fmla="*/ 1527793 w 1518285"/>
                <a:gd name="T53" fmla="*/ 594632 h 588645"/>
                <a:gd name="T54" fmla="*/ 1527793 w 1518285"/>
                <a:gd name="T55" fmla="*/ 588471 h 588645"/>
                <a:gd name="T56" fmla="*/ 1533965 w 1518285"/>
                <a:gd name="T57" fmla="*/ 582307 h 588645"/>
                <a:gd name="T58" fmla="*/ 9263 w 1518285"/>
                <a:gd name="T59" fmla="*/ 594632 h 588645"/>
                <a:gd name="T60" fmla="*/ 9263 w 1518285"/>
                <a:gd name="T61" fmla="*/ 588471 h 588645"/>
                <a:gd name="T62" fmla="*/ 3087 w 1518285"/>
                <a:gd name="T63" fmla="*/ 582307 h 588645"/>
                <a:gd name="T64" fmla="*/ 3087 w 1518285"/>
                <a:gd name="T65" fmla="*/ 594632 h 588645"/>
                <a:gd name="T66" fmla="*/ 9263 w 1518285"/>
                <a:gd name="T67" fmla="*/ 594632 h 588645"/>
                <a:gd name="T68" fmla="*/ 1533965 w 1518285"/>
                <a:gd name="T69" fmla="*/ 9243 h 588645"/>
                <a:gd name="T70" fmla="*/ 1527793 w 1518285"/>
                <a:gd name="T71" fmla="*/ 6155 h 588645"/>
                <a:gd name="T72" fmla="*/ 1527793 w 1518285"/>
                <a:gd name="T73" fmla="*/ 9243 h 588645"/>
                <a:gd name="T74" fmla="*/ 1533965 w 1518285"/>
                <a:gd name="T75" fmla="*/ 9243 h 588645"/>
                <a:gd name="T76" fmla="*/ 1533965 w 1518285"/>
                <a:gd name="T77" fmla="*/ 582307 h 588645"/>
                <a:gd name="T78" fmla="*/ 1533965 w 1518285"/>
                <a:gd name="T79" fmla="*/ 9243 h 588645"/>
                <a:gd name="T80" fmla="*/ 1527793 w 1518285"/>
                <a:gd name="T81" fmla="*/ 9243 h 588645"/>
                <a:gd name="T82" fmla="*/ 1527793 w 1518285"/>
                <a:gd name="T83" fmla="*/ 582307 h 588645"/>
                <a:gd name="T84" fmla="*/ 1533965 w 1518285"/>
                <a:gd name="T85" fmla="*/ 582307 h 588645"/>
                <a:gd name="T86" fmla="*/ 1533965 w 1518285"/>
                <a:gd name="T87" fmla="*/ 594632 h 588645"/>
                <a:gd name="T88" fmla="*/ 1533965 w 1518285"/>
                <a:gd name="T89" fmla="*/ 582307 h 588645"/>
                <a:gd name="T90" fmla="*/ 1527793 w 1518285"/>
                <a:gd name="T91" fmla="*/ 588471 h 588645"/>
                <a:gd name="T92" fmla="*/ 1527793 w 1518285"/>
                <a:gd name="T93" fmla="*/ 594632 h 588645"/>
                <a:gd name="T94" fmla="*/ 1533965 w 1518285"/>
                <a:gd name="T95" fmla="*/ 594632 h 58864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18285"/>
                <a:gd name="T145" fmla="*/ 0 h 588645"/>
                <a:gd name="T146" fmla="*/ 1518285 w 1518285"/>
                <a:gd name="T147" fmla="*/ 588645 h 58864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18285" h="588645">
                  <a:moveTo>
                    <a:pt x="1517903" y="588263"/>
                  </a:moveTo>
                  <a:lnTo>
                    <a:pt x="1517903" y="0"/>
                  </a:lnTo>
                  <a:lnTo>
                    <a:pt x="0" y="0"/>
                  </a:lnTo>
                  <a:lnTo>
                    <a:pt x="0" y="588263"/>
                  </a:lnTo>
                  <a:lnTo>
                    <a:pt x="3047" y="588263"/>
                  </a:lnTo>
                  <a:lnTo>
                    <a:pt x="3047" y="9143"/>
                  </a:lnTo>
                  <a:lnTo>
                    <a:pt x="9143" y="6095"/>
                  </a:lnTo>
                  <a:lnTo>
                    <a:pt x="9143" y="9143"/>
                  </a:lnTo>
                  <a:lnTo>
                    <a:pt x="1508759" y="9143"/>
                  </a:lnTo>
                  <a:lnTo>
                    <a:pt x="1508759" y="6095"/>
                  </a:lnTo>
                  <a:lnTo>
                    <a:pt x="1514855" y="9143"/>
                  </a:lnTo>
                  <a:lnTo>
                    <a:pt x="1514855" y="588263"/>
                  </a:lnTo>
                  <a:lnTo>
                    <a:pt x="1517903" y="588263"/>
                  </a:lnTo>
                  <a:close/>
                </a:path>
                <a:path w="1518285" h="588645">
                  <a:moveTo>
                    <a:pt x="9143" y="9143"/>
                  </a:moveTo>
                  <a:lnTo>
                    <a:pt x="9143" y="6095"/>
                  </a:lnTo>
                  <a:lnTo>
                    <a:pt x="3047" y="9143"/>
                  </a:lnTo>
                  <a:lnTo>
                    <a:pt x="9143" y="9143"/>
                  </a:lnTo>
                  <a:close/>
                </a:path>
                <a:path w="1518285" h="588645">
                  <a:moveTo>
                    <a:pt x="9143" y="576071"/>
                  </a:moveTo>
                  <a:lnTo>
                    <a:pt x="9143" y="9143"/>
                  </a:lnTo>
                  <a:lnTo>
                    <a:pt x="3047" y="9143"/>
                  </a:lnTo>
                  <a:lnTo>
                    <a:pt x="3047" y="576071"/>
                  </a:lnTo>
                  <a:lnTo>
                    <a:pt x="9143" y="576071"/>
                  </a:lnTo>
                  <a:close/>
                </a:path>
                <a:path w="1518285" h="588645">
                  <a:moveTo>
                    <a:pt x="1514855" y="576071"/>
                  </a:moveTo>
                  <a:lnTo>
                    <a:pt x="3047" y="576071"/>
                  </a:lnTo>
                  <a:lnTo>
                    <a:pt x="9143" y="582167"/>
                  </a:lnTo>
                  <a:lnTo>
                    <a:pt x="9143" y="588263"/>
                  </a:lnTo>
                  <a:lnTo>
                    <a:pt x="1508759" y="588263"/>
                  </a:lnTo>
                  <a:lnTo>
                    <a:pt x="1508759" y="582167"/>
                  </a:lnTo>
                  <a:lnTo>
                    <a:pt x="1514855" y="576071"/>
                  </a:lnTo>
                  <a:close/>
                </a:path>
                <a:path w="1518285" h="588645">
                  <a:moveTo>
                    <a:pt x="9143" y="588263"/>
                  </a:moveTo>
                  <a:lnTo>
                    <a:pt x="9143" y="582167"/>
                  </a:lnTo>
                  <a:lnTo>
                    <a:pt x="3047" y="576071"/>
                  </a:lnTo>
                  <a:lnTo>
                    <a:pt x="3047" y="588263"/>
                  </a:lnTo>
                  <a:lnTo>
                    <a:pt x="9143" y="588263"/>
                  </a:lnTo>
                  <a:close/>
                </a:path>
                <a:path w="1518285" h="588645">
                  <a:moveTo>
                    <a:pt x="1514855" y="9143"/>
                  </a:moveTo>
                  <a:lnTo>
                    <a:pt x="1508759" y="6095"/>
                  </a:lnTo>
                  <a:lnTo>
                    <a:pt x="1508759" y="9143"/>
                  </a:lnTo>
                  <a:lnTo>
                    <a:pt x="1514855" y="9143"/>
                  </a:lnTo>
                  <a:close/>
                </a:path>
                <a:path w="1518285" h="588645">
                  <a:moveTo>
                    <a:pt x="1514855" y="576071"/>
                  </a:moveTo>
                  <a:lnTo>
                    <a:pt x="1514855" y="9143"/>
                  </a:lnTo>
                  <a:lnTo>
                    <a:pt x="1508759" y="9143"/>
                  </a:lnTo>
                  <a:lnTo>
                    <a:pt x="1508759" y="576071"/>
                  </a:lnTo>
                  <a:lnTo>
                    <a:pt x="1514855" y="576071"/>
                  </a:lnTo>
                  <a:close/>
                </a:path>
                <a:path w="1518285" h="588645">
                  <a:moveTo>
                    <a:pt x="1514855" y="588263"/>
                  </a:moveTo>
                  <a:lnTo>
                    <a:pt x="1514855" y="576071"/>
                  </a:lnTo>
                  <a:lnTo>
                    <a:pt x="1508759" y="582167"/>
                  </a:lnTo>
                  <a:lnTo>
                    <a:pt x="1508759" y="588263"/>
                  </a:lnTo>
                  <a:lnTo>
                    <a:pt x="1514855" y="5882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29" name="object 13"/>
            <p:cNvSpPr>
              <a:spLocks/>
            </p:cNvSpPr>
            <p:nvPr/>
          </p:nvSpPr>
          <p:spPr bwMode="auto">
            <a:xfrm>
              <a:off x="5589018" y="2711550"/>
              <a:ext cx="1520825" cy="584200"/>
            </a:xfrm>
            <a:custGeom>
              <a:avLst/>
              <a:gdLst>
                <a:gd name="T0" fmla="*/ 1508325 w 1521459"/>
                <a:gd name="T1" fmla="*/ 560344 h 585470"/>
                <a:gd name="T2" fmla="*/ 1508325 w 1521459"/>
                <a:gd name="T3" fmla="*/ 0 h 585470"/>
                <a:gd name="T4" fmla="*/ 0 w 1521459"/>
                <a:gd name="T5" fmla="*/ 0 h 585470"/>
                <a:gd name="T6" fmla="*/ 0 w 1521459"/>
                <a:gd name="T7" fmla="*/ 560344 h 585470"/>
                <a:gd name="T8" fmla="*/ 3027 w 1521459"/>
                <a:gd name="T9" fmla="*/ 560344 h 585470"/>
                <a:gd name="T10" fmla="*/ 3027 w 1521459"/>
                <a:gd name="T11" fmla="*/ 8755 h 585470"/>
                <a:gd name="T12" fmla="*/ 9063 w 1521459"/>
                <a:gd name="T13" fmla="*/ 2919 h 585470"/>
                <a:gd name="T14" fmla="*/ 9063 w 1521459"/>
                <a:gd name="T15" fmla="*/ 8755 h 585470"/>
                <a:gd name="T16" fmla="*/ 1499257 w 1521459"/>
                <a:gd name="T17" fmla="*/ 8755 h 585470"/>
                <a:gd name="T18" fmla="*/ 1499257 w 1521459"/>
                <a:gd name="T19" fmla="*/ 2919 h 585470"/>
                <a:gd name="T20" fmla="*/ 1502280 w 1521459"/>
                <a:gd name="T21" fmla="*/ 8755 h 585470"/>
                <a:gd name="T22" fmla="*/ 1502280 w 1521459"/>
                <a:gd name="T23" fmla="*/ 560344 h 585470"/>
                <a:gd name="T24" fmla="*/ 1508325 w 1521459"/>
                <a:gd name="T25" fmla="*/ 560344 h 585470"/>
                <a:gd name="T26" fmla="*/ 9063 w 1521459"/>
                <a:gd name="T27" fmla="*/ 8755 h 585470"/>
                <a:gd name="T28" fmla="*/ 9063 w 1521459"/>
                <a:gd name="T29" fmla="*/ 2919 h 585470"/>
                <a:gd name="T30" fmla="*/ 3027 w 1521459"/>
                <a:gd name="T31" fmla="*/ 8755 h 585470"/>
                <a:gd name="T32" fmla="*/ 9063 w 1521459"/>
                <a:gd name="T33" fmla="*/ 8755 h 585470"/>
                <a:gd name="T34" fmla="*/ 9063 w 1521459"/>
                <a:gd name="T35" fmla="*/ 551588 h 585470"/>
                <a:gd name="T36" fmla="*/ 9063 w 1521459"/>
                <a:gd name="T37" fmla="*/ 8755 h 585470"/>
                <a:gd name="T38" fmla="*/ 3027 w 1521459"/>
                <a:gd name="T39" fmla="*/ 8755 h 585470"/>
                <a:gd name="T40" fmla="*/ 3027 w 1521459"/>
                <a:gd name="T41" fmla="*/ 551588 h 585470"/>
                <a:gd name="T42" fmla="*/ 9063 w 1521459"/>
                <a:gd name="T43" fmla="*/ 551588 h 585470"/>
                <a:gd name="T44" fmla="*/ 1502280 w 1521459"/>
                <a:gd name="T45" fmla="*/ 551588 h 585470"/>
                <a:gd name="T46" fmla="*/ 3027 w 1521459"/>
                <a:gd name="T47" fmla="*/ 551588 h 585470"/>
                <a:gd name="T48" fmla="*/ 9063 w 1521459"/>
                <a:gd name="T49" fmla="*/ 554506 h 585470"/>
                <a:gd name="T50" fmla="*/ 9063 w 1521459"/>
                <a:gd name="T51" fmla="*/ 560344 h 585470"/>
                <a:gd name="T52" fmla="*/ 1499257 w 1521459"/>
                <a:gd name="T53" fmla="*/ 560344 h 585470"/>
                <a:gd name="T54" fmla="*/ 1499257 w 1521459"/>
                <a:gd name="T55" fmla="*/ 554506 h 585470"/>
                <a:gd name="T56" fmla="*/ 1502280 w 1521459"/>
                <a:gd name="T57" fmla="*/ 551588 h 585470"/>
                <a:gd name="T58" fmla="*/ 9063 w 1521459"/>
                <a:gd name="T59" fmla="*/ 560344 h 585470"/>
                <a:gd name="T60" fmla="*/ 9063 w 1521459"/>
                <a:gd name="T61" fmla="*/ 554506 h 585470"/>
                <a:gd name="T62" fmla="*/ 3027 w 1521459"/>
                <a:gd name="T63" fmla="*/ 551588 h 585470"/>
                <a:gd name="T64" fmla="*/ 3027 w 1521459"/>
                <a:gd name="T65" fmla="*/ 560344 h 585470"/>
                <a:gd name="T66" fmla="*/ 9063 w 1521459"/>
                <a:gd name="T67" fmla="*/ 560344 h 585470"/>
                <a:gd name="T68" fmla="*/ 1502280 w 1521459"/>
                <a:gd name="T69" fmla="*/ 8755 h 585470"/>
                <a:gd name="T70" fmla="*/ 1499257 w 1521459"/>
                <a:gd name="T71" fmla="*/ 2919 h 585470"/>
                <a:gd name="T72" fmla="*/ 1499257 w 1521459"/>
                <a:gd name="T73" fmla="*/ 8755 h 585470"/>
                <a:gd name="T74" fmla="*/ 1502280 w 1521459"/>
                <a:gd name="T75" fmla="*/ 8755 h 585470"/>
                <a:gd name="T76" fmla="*/ 1502280 w 1521459"/>
                <a:gd name="T77" fmla="*/ 551588 h 585470"/>
                <a:gd name="T78" fmla="*/ 1502280 w 1521459"/>
                <a:gd name="T79" fmla="*/ 8755 h 585470"/>
                <a:gd name="T80" fmla="*/ 1499257 w 1521459"/>
                <a:gd name="T81" fmla="*/ 8755 h 585470"/>
                <a:gd name="T82" fmla="*/ 1499257 w 1521459"/>
                <a:gd name="T83" fmla="*/ 551588 h 585470"/>
                <a:gd name="T84" fmla="*/ 1502280 w 1521459"/>
                <a:gd name="T85" fmla="*/ 551588 h 585470"/>
                <a:gd name="T86" fmla="*/ 1502280 w 1521459"/>
                <a:gd name="T87" fmla="*/ 560344 h 585470"/>
                <a:gd name="T88" fmla="*/ 1502280 w 1521459"/>
                <a:gd name="T89" fmla="*/ 551588 h 585470"/>
                <a:gd name="T90" fmla="*/ 1499257 w 1521459"/>
                <a:gd name="T91" fmla="*/ 554506 h 585470"/>
                <a:gd name="T92" fmla="*/ 1499257 w 1521459"/>
                <a:gd name="T93" fmla="*/ 560344 h 585470"/>
                <a:gd name="T94" fmla="*/ 1502280 w 1521459"/>
                <a:gd name="T95" fmla="*/ 560344 h 58547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521459"/>
                <a:gd name="T145" fmla="*/ 0 h 585470"/>
                <a:gd name="T146" fmla="*/ 1521459 w 1521459"/>
                <a:gd name="T147" fmla="*/ 585470 h 58547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521459" h="585470">
                  <a:moveTo>
                    <a:pt x="1520951" y="585215"/>
                  </a:moveTo>
                  <a:lnTo>
                    <a:pt x="1520951" y="0"/>
                  </a:lnTo>
                  <a:lnTo>
                    <a:pt x="0" y="0"/>
                  </a:lnTo>
                  <a:lnTo>
                    <a:pt x="0" y="585215"/>
                  </a:lnTo>
                  <a:lnTo>
                    <a:pt x="3047" y="585215"/>
                  </a:lnTo>
                  <a:lnTo>
                    <a:pt x="3047" y="9143"/>
                  </a:lnTo>
                  <a:lnTo>
                    <a:pt x="9143" y="3047"/>
                  </a:lnTo>
                  <a:lnTo>
                    <a:pt x="9143" y="9143"/>
                  </a:lnTo>
                  <a:lnTo>
                    <a:pt x="1511807" y="9143"/>
                  </a:lnTo>
                  <a:lnTo>
                    <a:pt x="1511807" y="3047"/>
                  </a:lnTo>
                  <a:lnTo>
                    <a:pt x="1514855" y="9143"/>
                  </a:lnTo>
                  <a:lnTo>
                    <a:pt x="1514855" y="585215"/>
                  </a:lnTo>
                  <a:lnTo>
                    <a:pt x="1520951" y="585215"/>
                  </a:lnTo>
                  <a:close/>
                </a:path>
                <a:path w="1521459" h="585470">
                  <a:moveTo>
                    <a:pt x="9143" y="9143"/>
                  </a:moveTo>
                  <a:lnTo>
                    <a:pt x="9143" y="3047"/>
                  </a:lnTo>
                  <a:lnTo>
                    <a:pt x="3047" y="9143"/>
                  </a:lnTo>
                  <a:lnTo>
                    <a:pt x="9143" y="9143"/>
                  </a:lnTo>
                  <a:close/>
                </a:path>
                <a:path w="1521459" h="585470">
                  <a:moveTo>
                    <a:pt x="9143" y="576071"/>
                  </a:moveTo>
                  <a:lnTo>
                    <a:pt x="9143" y="9143"/>
                  </a:lnTo>
                  <a:lnTo>
                    <a:pt x="3047" y="9143"/>
                  </a:lnTo>
                  <a:lnTo>
                    <a:pt x="3047" y="576071"/>
                  </a:lnTo>
                  <a:lnTo>
                    <a:pt x="9143" y="576071"/>
                  </a:lnTo>
                  <a:close/>
                </a:path>
                <a:path w="1521459" h="585470">
                  <a:moveTo>
                    <a:pt x="1514855" y="576071"/>
                  </a:moveTo>
                  <a:lnTo>
                    <a:pt x="3047" y="576071"/>
                  </a:lnTo>
                  <a:lnTo>
                    <a:pt x="9143" y="579119"/>
                  </a:lnTo>
                  <a:lnTo>
                    <a:pt x="9143" y="585215"/>
                  </a:lnTo>
                  <a:lnTo>
                    <a:pt x="1511807" y="585215"/>
                  </a:lnTo>
                  <a:lnTo>
                    <a:pt x="1511807" y="579119"/>
                  </a:lnTo>
                  <a:lnTo>
                    <a:pt x="1514855" y="576071"/>
                  </a:lnTo>
                  <a:close/>
                </a:path>
                <a:path w="1521459" h="585470">
                  <a:moveTo>
                    <a:pt x="9143" y="585215"/>
                  </a:moveTo>
                  <a:lnTo>
                    <a:pt x="9143" y="579119"/>
                  </a:lnTo>
                  <a:lnTo>
                    <a:pt x="3047" y="576071"/>
                  </a:lnTo>
                  <a:lnTo>
                    <a:pt x="3047" y="585215"/>
                  </a:lnTo>
                  <a:lnTo>
                    <a:pt x="9143" y="585215"/>
                  </a:lnTo>
                  <a:close/>
                </a:path>
                <a:path w="1521459" h="585470">
                  <a:moveTo>
                    <a:pt x="1514855" y="9143"/>
                  </a:moveTo>
                  <a:lnTo>
                    <a:pt x="1511807" y="3047"/>
                  </a:lnTo>
                  <a:lnTo>
                    <a:pt x="1511807" y="9143"/>
                  </a:lnTo>
                  <a:lnTo>
                    <a:pt x="1514855" y="9143"/>
                  </a:lnTo>
                  <a:close/>
                </a:path>
                <a:path w="1521459" h="585470">
                  <a:moveTo>
                    <a:pt x="1514855" y="576071"/>
                  </a:moveTo>
                  <a:lnTo>
                    <a:pt x="1514855" y="9143"/>
                  </a:lnTo>
                  <a:lnTo>
                    <a:pt x="1511807" y="9143"/>
                  </a:lnTo>
                  <a:lnTo>
                    <a:pt x="1511807" y="576071"/>
                  </a:lnTo>
                  <a:lnTo>
                    <a:pt x="1514855" y="576071"/>
                  </a:lnTo>
                  <a:close/>
                </a:path>
                <a:path w="1521459" h="585470">
                  <a:moveTo>
                    <a:pt x="1514855" y="585215"/>
                  </a:moveTo>
                  <a:lnTo>
                    <a:pt x="1514855" y="576071"/>
                  </a:lnTo>
                  <a:lnTo>
                    <a:pt x="1511807" y="579119"/>
                  </a:lnTo>
                  <a:lnTo>
                    <a:pt x="1511807" y="585215"/>
                  </a:lnTo>
                  <a:lnTo>
                    <a:pt x="1514855" y="5852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0" name="object 14"/>
            <p:cNvSpPr txBox="1">
              <a:spLocks noChangeArrowheads="1"/>
            </p:cNvSpPr>
            <p:nvPr/>
          </p:nvSpPr>
          <p:spPr bwMode="auto">
            <a:xfrm>
              <a:off x="5808093" y="2779812"/>
              <a:ext cx="10795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81000" indent="-3683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600" b="1">
                  <a:solidFill>
                    <a:srgbClr val="232021"/>
                  </a:solidFill>
                </a:rPr>
                <a:t>Decryption  d( )</a:t>
              </a:r>
              <a:endParaRPr lang="ar-SA" altLang="en-US" sz="1600"/>
            </a:p>
          </p:txBody>
        </p:sp>
        <p:sp>
          <p:nvSpPr>
            <p:cNvPr id="31" name="object 15"/>
            <p:cNvSpPr>
              <a:spLocks/>
            </p:cNvSpPr>
            <p:nvPr/>
          </p:nvSpPr>
          <p:spPr bwMode="auto">
            <a:xfrm>
              <a:off x="4963543" y="4292700"/>
              <a:ext cx="211137" cy="442912"/>
            </a:xfrm>
            <a:custGeom>
              <a:avLst/>
              <a:gdLst>
                <a:gd name="T0" fmla="*/ 216727 w 210820"/>
                <a:gd name="T1" fmla="*/ 9544 h 441960"/>
                <a:gd name="T2" fmla="*/ 216727 w 210820"/>
                <a:gd name="T3" fmla="*/ 0 h 441960"/>
                <a:gd name="T4" fmla="*/ 172753 w 210820"/>
                <a:gd name="T5" fmla="*/ 6361 h 441960"/>
                <a:gd name="T6" fmla="*/ 131920 w 210820"/>
                <a:gd name="T7" fmla="*/ 19092 h 441960"/>
                <a:gd name="T8" fmla="*/ 94228 w 210820"/>
                <a:gd name="T9" fmla="*/ 41366 h 441960"/>
                <a:gd name="T10" fmla="*/ 62818 w 210820"/>
                <a:gd name="T11" fmla="*/ 70004 h 441960"/>
                <a:gd name="T12" fmla="*/ 37690 w 210820"/>
                <a:gd name="T13" fmla="*/ 101824 h 441960"/>
                <a:gd name="T14" fmla="*/ 15702 w 210820"/>
                <a:gd name="T15" fmla="*/ 143191 h 441960"/>
                <a:gd name="T16" fmla="*/ 3147 w 210820"/>
                <a:gd name="T17" fmla="*/ 184557 h 441960"/>
                <a:gd name="T18" fmla="*/ 0 w 210820"/>
                <a:gd name="T19" fmla="*/ 206833 h 441960"/>
                <a:gd name="T20" fmla="*/ 0 w 210820"/>
                <a:gd name="T21" fmla="*/ 254560 h 441960"/>
                <a:gd name="T22" fmla="*/ 6275 w 210820"/>
                <a:gd name="T23" fmla="*/ 276836 h 441960"/>
                <a:gd name="T24" fmla="*/ 9423 w 210820"/>
                <a:gd name="T25" fmla="*/ 299112 h 441960"/>
                <a:gd name="T26" fmla="*/ 9423 w 210820"/>
                <a:gd name="T27" fmla="*/ 232287 h 441960"/>
                <a:gd name="T28" fmla="*/ 18846 w 210820"/>
                <a:gd name="T29" fmla="*/ 165465 h 441960"/>
                <a:gd name="T30" fmla="*/ 43973 w 210820"/>
                <a:gd name="T31" fmla="*/ 108191 h 441960"/>
                <a:gd name="T32" fmla="*/ 69101 w 210820"/>
                <a:gd name="T33" fmla="*/ 76368 h 441960"/>
                <a:gd name="T34" fmla="*/ 100511 w 210820"/>
                <a:gd name="T35" fmla="*/ 47729 h 441960"/>
                <a:gd name="T36" fmla="*/ 119356 w 210820"/>
                <a:gd name="T37" fmla="*/ 38184 h 441960"/>
                <a:gd name="T38" fmla="*/ 135061 w 210820"/>
                <a:gd name="T39" fmla="*/ 28637 h 441960"/>
                <a:gd name="T40" fmla="*/ 153908 w 210820"/>
                <a:gd name="T41" fmla="*/ 22273 h 441960"/>
                <a:gd name="T42" fmla="*/ 175895 w 210820"/>
                <a:gd name="T43" fmla="*/ 15909 h 441960"/>
                <a:gd name="T44" fmla="*/ 194740 w 210820"/>
                <a:gd name="T45" fmla="*/ 12726 h 441960"/>
                <a:gd name="T46" fmla="*/ 216727 w 210820"/>
                <a:gd name="T47" fmla="*/ 9544 h 441960"/>
                <a:gd name="T48" fmla="*/ 216727 w 210820"/>
                <a:gd name="T49" fmla="*/ 461393 h 441960"/>
                <a:gd name="T50" fmla="*/ 216727 w 210820"/>
                <a:gd name="T51" fmla="*/ 451846 h 441960"/>
                <a:gd name="T52" fmla="*/ 194740 w 210820"/>
                <a:gd name="T53" fmla="*/ 451846 h 441960"/>
                <a:gd name="T54" fmla="*/ 172753 w 210820"/>
                <a:gd name="T55" fmla="*/ 448667 h 441960"/>
                <a:gd name="T56" fmla="*/ 135061 w 210820"/>
                <a:gd name="T57" fmla="*/ 435935 h 441960"/>
                <a:gd name="T58" fmla="*/ 69101 w 210820"/>
                <a:gd name="T59" fmla="*/ 388207 h 441960"/>
                <a:gd name="T60" fmla="*/ 43973 w 210820"/>
                <a:gd name="T61" fmla="*/ 353205 h 441960"/>
                <a:gd name="T62" fmla="*/ 25127 w 210820"/>
                <a:gd name="T63" fmla="*/ 318203 h 441960"/>
                <a:gd name="T64" fmla="*/ 15702 w 210820"/>
                <a:gd name="T65" fmla="*/ 276836 h 441960"/>
                <a:gd name="T66" fmla="*/ 9423 w 210820"/>
                <a:gd name="T67" fmla="*/ 232287 h 441960"/>
                <a:gd name="T68" fmla="*/ 9423 w 210820"/>
                <a:gd name="T69" fmla="*/ 299112 h 441960"/>
                <a:gd name="T70" fmla="*/ 25127 w 210820"/>
                <a:gd name="T71" fmla="*/ 340478 h 441960"/>
                <a:gd name="T72" fmla="*/ 50254 w 210820"/>
                <a:gd name="T73" fmla="*/ 378660 h 441960"/>
                <a:gd name="T74" fmla="*/ 78524 w 210820"/>
                <a:gd name="T75" fmla="*/ 410482 h 441960"/>
                <a:gd name="T76" fmla="*/ 150766 w 210820"/>
                <a:gd name="T77" fmla="*/ 451846 h 441960"/>
                <a:gd name="T78" fmla="*/ 194740 w 210820"/>
                <a:gd name="T79" fmla="*/ 461393 h 441960"/>
                <a:gd name="T80" fmla="*/ 216727 w 210820"/>
                <a:gd name="T81" fmla="*/ 461393 h 4419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10820"/>
                <a:gd name="T124" fmla="*/ 0 h 441960"/>
                <a:gd name="T125" fmla="*/ 210820 w 210820"/>
                <a:gd name="T126" fmla="*/ 441960 h 4419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10820" h="441960">
                  <a:moveTo>
                    <a:pt x="210311" y="9143"/>
                  </a:moveTo>
                  <a:lnTo>
                    <a:pt x="210311" y="0"/>
                  </a:lnTo>
                  <a:lnTo>
                    <a:pt x="167639" y="6095"/>
                  </a:lnTo>
                  <a:lnTo>
                    <a:pt x="128015" y="18287"/>
                  </a:lnTo>
                  <a:lnTo>
                    <a:pt x="91439" y="39623"/>
                  </a:lnTo>
                  <a:lnTo>
                    <a:pt x="60959" y="67055"/>
                  </a:lnTo>
                  <a:lnTo>
                    <a:pt x="36575" y="97535"/>
                  </a:lnTo>
                  <a:lnTo>
                    <a:pt x="15239" y="137159"/>
                  </a:lnTo>
                  <a:lnTo>
                    <a:pt x="3047" y="176783"/>
                  </a:lnTo>
                  <a:lnTo>
                    <a:pt x="0" y="198119"/>
                  </a:lnTo>
                  <a:lnTo>
                    <a:pt x="0" y="243839"/>
                  </a:lnTo>
                  <a:lnTo>
                    <a:pt x="6095" y="265175"/>
                  </a:lnTo>
                  <a:lnTo>
                    <a:pt x="9143" y="286511"/>
                  </a:lnTo>
                  <a:lnTo>
                    <a:pt x="9143" y="222503"/>
                  </a:lnTo>
                  <a:lnTo>
                    <a:pt x="18287" y="158495"/>
                  </a:lnTo>
                  <a:lnTo>
                    <a:pt x="42671" y="103631"/>
                  </a:lnTo>
                  <a:lnTo>
                    <a:pt x="67055" y="73151"/>
                  </a:lnTo>
                  <a:lnTo>
                    <a:pt x="97535" y="45719"/>
                  </a:lnTo>
                  <a:lnTo>
                    <a:pt x="115823" y="36575"/>
                  </a:lnTo>
                  <a:lnTo>
                    <a:pt x="131063" y="27431"/>
                  </a:lnTo>
                  <a:lnTo>
                    <a:pt x="149351" y="21335"/>
                  </a:lnTo>
                  <a:lnTo>
                    <a:pt x="170687" y="15239"/>
                  </a:lnTo>
                  <a:lnTo>
                    <a:pt x="188975" y="12191"/>
                  </a:lnTo>
                  <a:lnTo>
                    <a:pt x="210311" y="9143"/>
                  </a:lnTo>
                  <a:close/>
                </a:path>
                <a:path w="210820" h="441960">
                  <a:moveTo>
                    <a:pt x="210311" y="441959"/>
                  </a:moveTo>
                  <a:lnTo>
                    <a:pt x="210311" y="432815"/>
                  </a:lnTo>
                  <a:lnTo>
                    <a:pt x="188975" y="432815"/>
                  </a:lnTo>
                  <a:lnTo>
                    <a:pt x="167639" y="429767"/>
                  </a:lnTo>
                  <a:lnTo>
                    <a:pt x="131063" y="417575"/>
                  </a:lnTo>
                  <a:lnTo>
                    <a:pt x="67055" y="371855"/>
                  </a:lnTo>
                  <a:lnTo>
                    <a:pt x="42671" y="338327"/>
                  </a:lnTo>
                  <a:lnTo>
                    <a:pt x="24383" y="304799"/>
                  </a:lnTo>
                  <a:lnTo>
                    <a:pt x="15239" y="265175"/>
                  </a:lnTo>
                  <a:lnTo>
                    <a:pt x="9143" y="222503"/>
                  </a:lnTo>
                  <a:lnTo>
                    <a:pt x="9143" y="286511"/>
                  </a:lnTo>
                  <a:lnTo>
                    <a:pt x="24383" y="326135"/>
                  </a:lnTo>
                  <a:lnTo>
                    <a:pt x="48767" y="362711"/>
                  </a:lnTo>
                  <a:lnTo>
                    <a:pt x="76199" y="393191"/>
                  </a:lnTo>
                  <a:lnTo>
                    <a:pt x="146303" y="432815"/>
                  </a:lnTo>
                  <a:lnTo>
                    <a:pt x="188975" y="441959"/>
                  </a:lnTo>
                  <a:lnTo>
                    <a:pt x="210311" y="44195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2" name="object 16"/>
            <p:cNvSpPr>
              <a:spLocks/>
            </p:cNvSpPr>
            <p:nvPr/>
          </p:nvSpPr>
          <p:spPr bwMode="auto">
            <a:xfrm>
              <a:off x="4145980" y="4292700"/>
              <a:ext cx="1235075" cy="442912"/>
            </a:xfrm>
            <a:custGeom>
              <a:avLst/>
              <a:gdLst>
                <a:gd name="T0" fmla="*/ 1247222 w 1234439"/>
                <a:gd name="T1" fmla="*/ 206833 h 441960"/>
                <a:gd name="T2" fmla="*/ 1237984 w 1234439"/>
                <a:gd name="T3" fmla="*/ 162283 h 441960"/>
                <a:gd name="T4" fmla="*/ 1222585 w 1234439"/>
                <a:gd name="T5" fmla="*/ 120916 h 441960"/>
                <a:gd name="T6" fmla="*/ 1201028 w 1234439"/>
                <a:gd name="T7" fmla="*/ 85914 h 441960"/>
                <a:gd name="T8" fmla="*/ 1136359 w 1234439"/>
                <a:gd name="T9" fmla="*/ 28637 h 441960"/>
                <a:gd name="T10" fmla="*/ 1059370 w 1234439"/>
                <a:gd name="T11" fmla="*/ 3187 h 441960"/>
                <a:gd name="T12" fmla="*/ 212487 w 1234439"/>
                <a:gd name="T13" fmla="*/ 0 h 441960"/>
                <a:gd name="T14" fmla="*/ 129338 w 1234439"/>
                <a:gd name="T15" fmla="*/ 19092 h 441960"/>
                <a:gd name="T16" fmla="*/ 61592 w 1234439"/>
                <a:gd name="T17" fmla="*/ 70004 h 441960"/>
                <a:gd name="T18" fmla="*/ 15399 w 1234439"/>
                <a:gd name="T19" fmla="*/ 143191 h 441960"/>
                <a:gd name="T20" fmla="*/ 0 w 1234439"/>
                <a:gd name="T21" fmla="*/ 206833 h 441960"/>
                <a:gd name="T22" fmla="*/ 3087 w 1234439"/>
                <a:gd name="T23" fmla="*/ 276836 h 441960"/>
                <a:gd name="T24" fmla="*/ 9243 w 1234439"/>
                <a:gd name="T25" fmla="*/ 232287 h 441960"/>
                <a:gd name="T26" fmla="*/ 43111 w 1234439"/>
                <a:gd name="T27" fmla="*/ 108191 h 441960"/>
                <a:gd name="T28" fmla="*/ 98545 w 1234439"/>
                <a:gd name="T29" fmla="*/ 47729 h 441960"/>
                <a:gd name="T30" fmla="*/ 172454 w 1234439"/>
                <a:gd name="T31" fmla="*/ 15909 h 441960"/>
                <a:gd name="T32" fmla="*/ 1037808 w 1234439"/>
                <a:gd name="T33" fmla="*/ 9544 h 441960"/>
                <a:gd name="T34" fmla="*/ 1077848 w 1234439"/>
                <a:gd name="T35" fmla="*/ 15909 h 441960"/>
                <a:gd name="T36" fmla="*/ 1148677 w 1234439"/>
                <a:gd name="T37" fmla="*/ 47729 h 441960"/>
                <a:gd name="T38" fmla="*/ 1204108 w 1234439"/>
                <a:gd name="T39" fmla="*/ 108191 h 441960"/>
                <a:gd name="T40" fmla="*/ 1234904 w 1234439"/>
                <a:gd name="T41" fmla="*/ 187740 h 441960"/>
                <a:gd name="T42" fmla="*/ 1237984 w 1234439"/>
                <a:gd name="T43" fmla="*/ 299112 h 441960"/>
                <a:gd name="T44" fmla="*/ 1247222 w 1234439"/>
                <a:gd name="T45" fmla="*/ 254560 h 441960"/>
                <a:gd name="T46" fmla="*/ 1237984 w 1234439"/>
                <a:gd name="T47" fmla="*/ 254560 h 441960"/>
                <a:gd name="T48" fmla="*/ 1228744 w 1234439"/>
                <a:gd name="T49" fmla="*/ 295930 h 441960"/>
                <a:gd name="T50" fmla="*/ 1179471 w 1234439"/>
                <a:gd name="T51" fmla="*/ 388207 h 441960"/>
                <a:gd name="T52" fmla="*/ 1077848 w 1234439"/>
                <a:gd name="T53" fmla="*/ 448667 h 441960"/>
                <a:gd name="T54" fmla="*/ 169375 w 1234439"/>
                <a:gd name="T55" fmla="*/ 448667 h 441960"/>
                <a:gd name="T56" fmla="*/ 67755 w 1234439"/>
                <a:gd name="T57" fmla="*/ 388207 h 441960"/>
                <a:gd name="T58" fmla="*/ 24643 w 1234439"/>
                <a:gd name="T59" fmla="*/ 318203 h 441960"/>
                <a:gd name="T60" fmla="*/ 12311 w 1234439"/>
                <a:gd name="T61" fmla="*/ 276836 h 441960"/>
                <a:gd name="T62" fmla="*/ 9243 w 1234439"/>
                <a:gd name="T63" fmla="*/ 232287 h 441960"/>
                <a:gd name="T64" fmla="*/ 24643 w 1234439"/>
                <a:gd name="T65" fmla="*/ 340478 h 441960"/>
                <a:gd name="T66" fmla="*/ 76987 w 1234439"/>
                <a:gd name="T67" fmla="*/ 410482 h 441960"/>
                <a:gd name="T68" fmla="*/ 190931 w 1234439"/>
                <a:gd name="T69" fmla="*/ 461393 h 441960"/>
                <a:gd name="T70" fmla="*/ 1080927 w 1234439"/>
                <a:gd name="T71" fmla="*/ 458213 h 441960"/>
                <a:gd name="T72" fmla="*/ 1154835 w 1234439"/>
                <a:gd name="T73" fmla="*/ 423210 h 441960"/>
                <a:gd name="T74" fmla="*/ 1185631 w 1234439"/>
                <a:gd name="T75" fmla="*/ 394570 h 441960"/>
                <a:gd name="T76" fmla="*/ 1213347 w 1234439"/>
                <a:gd name="T77" fmla="*/ 359570 h 441960"/>
                <a:gd name="T78" fmla="*/ 1237984 w 1234439"/>
                <a:gd name="T79" fmla="*/ 299112 h 4419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34439"/>
                <a:gd name="T121" fmla="*/ 0 h 441960"/>
                <a:gd name="T122" fmla="*/ 1234439 w 1234439"/>
                <a:gd name="T123" fmla="*/ 441960 h 44196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34439" h="441960">
                  <a:moveTo>
                    <a:pt x="1234439" y="243839"/>
                  </a:moveTo>
                  <a:lnTo>
                    <a:pt x="1234439" y="198119"/>
                  </a:lnTo>
                  <a:lnTo>
                    <a:pt x="1231391" y="176783"/>
                  </a:lnTo>
                  <a:lnTo>
                    <a:pt x="1225295" y="155447"/>
                  </a:lnTo>
                  <a:lnTo>
                    <a:pt x="1219199" y="137159"/>
                  </a:lnTo>
                  <a:lnTo>
                    <a:pt x="1210055" y="115823"/>
                  </a:lnTo>
                  <a:lnTo>
                    <a:pt x="1197863" y="97535"/>
                  </a:lnTo>
                  <a:lnTo>
                    <a:pt x="1188719" y="82295"/>
                  </a:lnTo>
                  <a:lnTo>
                    <a:pt x="1158239" y="51815"/>
                  </a:lnTo>
                  <a:lnTo>
                    <a:pt x="1124711" y="27431"/>
                  </a:lnTo>
                  <a:lnTo>
                    <a:pt x="1088135" y="12191"/>
                  </a:lnTo>
                  <a:lnTo>
                    <a:pt x="1048511" y="3047"/>
                  </a:lnTo>
                  <a:lnTo>
                    <a:pt x="1027175" y="0"/>
                  </a:lnTo>
                  <a:lnTo>
                    <a:pt x="210311" y="0"/>
                  </a:lnTo>
                  <a:lnTo>
                    <a:pt x="167639" y="6095"/>
                  </a:lnTo>
                  <a:lnTo>
                    <a:pt x="128015" y="18287"/>
                  </a:lnTo>
                  <a:lnTo>
                    <a:pt x="91439" y="39623"/>
                  </a:lnTo>
                  <a:lnTo>
                    <a:pt x="60959" y="67055"/>
                  </a:lnTo>
                  <a:lnTo>
                    <a:pt x="36575" y="97535"/>
                  </a:lnTo>
                  <a:lnTo>
                    <a:pt x="15239" y="137159"/>
                  </a:lnTo>
                  <a:lnTo>
                    <a:pt x="3047" y="176783"/>
                  </a:lnTo>
                  <a:lnTo>
                    <a:pt x="0" y="198119"/>
                  </a:lnTo>
                  <a:lnTo>
                    <a:pt x="0" y="243839"/>
                  </a:lnTo>
                  <a:lnTo>
                    <a:pt x="3047" y="265175"/>
                  </a:lnTo>
                  <a:lnTo>
                    <a:pt x="9143" y="286511"/>
                  </a:lnTo>
                  <a:lnTo>
                    <a:pt x="9143" y="222503"/>
                  </a:lnTo>
                  <a:lnTo>
                    <a:pt x="18287" y="158495"/>
                  </a:lnTo>
                  <a:lnTo>
                    <a:pt x="42671" y="103631"/>
                  </a:lnTo>
                  <a:lnTo>
                    <a:pt x="67055" y="73151"/>
                  </a:lnTo>
                  <a:lnTo>
                    <a:pt x="97535" y="45719"/>
                  </a:lnTo>
                  <a:lnTo>
                    <a:pt x="131063" y="27431"/>
                  </a:lnTo>
                  <a:lnTo>
                    <a:pt x="170687" y="15239"/>
                  </a:lnTo>
                  <a:lnTo>
                    <a:pt x="210311" y="9143"/>
                  </a:lnTo>
                  <a:lnTo>
                    <a:pt x="1027175" y="9143"/>
                  </a:lnTo>
                  <a:lnTo>
                    <a:pt x="1045463" y="12191"/>
                  </a:lnTo>
                  <a:lnTo>
                    <a:pt x="1066799" y="15239"/>
                  </a:lnTo>
                  <a:lnTo>
                    <a:pt x="1103375" y="27431"/>
                  </a:lnTo>
                  <a:lnTo>
                    <a:pt x="1136903" y="45719"/>
                  </a:lnTo>
                  <a:lnTo>
                    <a:pt x="1167383" y="73151"/>
                  </a:lnTo>
                  <a:lnTo>
                    <a:pt x="1191767" y="103631"/>
                  </a:lnTo>
                  <a:lnTo>
                    <a:pt x="1210055" y="140207"/>
                  </a:lnTo>
                  <a:lnTo>
                    <a:pt x="1222247" y="179831"/>
                  </a:lnTo>
                  <a:lnTo>
                    <a:pt x="1225295" y="201167"/>
                  </a:lnTo>
                  <a:lnTo>
                    <a:pt x="1225295" y="286511"/>
                  </a:lnTo>
                  <a:lnTo>
                    <a:pt x="1231391" y="265175"/>
                  </a:lnTo>
                  <a:lnTo>
                    <a:pt x="1234439" y="243839"/>
                  </a:lnTo>
                  <a:close/>
                </a:path>
                <a:path w="1234439" h="441960">
                  <a:moveTo>
                    <a:pt x="1225295" y="286511"/>
                  </a:moveTo>
                  <a:lnTo>
                    <a:pt x="1225295" y="243839"/>
                  </a:lnTo>
                  <a:lnTo>
                    <a:pt x="1222247" y="265175"/>
                  </a:lnTo>
                  <a:lnTo>
                    <a:pt x="1216151" y="283463"/>
                  </a:lnTo>
                  <a:lnTo>
                    <a:pt x="1191767" y="341375"/>
                  </a:lnTo>
                  <a:lnTo>
                    <a:pt x="1167383" y="371855"/>
                  </a:lnTo>
                  <a:lnTo>
                    <a:pt x="1121663" y="408431"/>
                  </a:lnTo>
                  <a:lnTo>
                    <a:pt x="1066799" y="429767"/>
                  </a:lnTo>
                  <a:lnTo>
                    <a:pt x="188975" y="432815"/>
                  </a:lnTo>
                  <a:lnTo>
                    <a:pt x="167639" y="429767"/>
                  </a:lnTo>
                  <a:lnTo>
                    <a:pt x="131063" y="417575"/>
                  </a:lnTo>
                  <a:lnTo>
                    <a:pt x="67055" y="371855"/>
                  </a:lnTo>
                  <a:lnTo>
                    <a:pt x="42671" y="338327"/>
                  </a:lnTo>
                  <a:lnTo>
                    <a:pt x="24383" y="304799"/>
                  </a:lnTo>
                  <a:lnTo>
                    <a:pt x="18287" y="283463"/>
                  </a:lnTo>
                  <a:lnTo>
                    <a:pt x="12191" y="265175"/>
                  </a:lnTo>
                  <a:lnTo>
                    <a:pt x="12191" y="243839"/>
                  </a:lnTo>
                  <a:lnTo>
                    <a:pt x="9143" y="222503"/>
                  </a:lnTo>
                  <a:lnTo>
                    <a:pt x="9143" y="286511"/>
                  </a:lnTo>
                  <a:lnTo>
                    <a:pt x="24383" y="326135"/>
                  </a:lnTo>
                  <a:lnTo>
                    <a:pt x="48767" y="362711"/>
                  </a:lnTo>
                  <a:lnTo>
                    <a:pt x="76199" y="393191"/>
                  </a:lnTo>
                  <a:lnTo>
                    <a:pt x="146303" y="432815"/>
                  </a:lnTo>
                  <a:lnTo>
                    <a:pt x="188975" y="441959"/>
                  </a:lnTo>
                  <a:lnTo>
                    <a:pt x="1048511" y="441959"/>
                  </a:lnTo>
                  <a:lnTo>
                    <a:pt x="1069847" y="438911"/>
                  </a:lnTo>
                  <a:lnTo>
                    <a:pt x="1088135" y="432815"/>
                  </a:lnTo>
                  <a:lnTo>
                    <a:pt x="1142999" y="405383"/>
                  </a:lnTo>
                  <a:lnTo>
                    <a:pt x="1158239" y="390143"/>
                  </a:lnTo>
                  <a:lnTo>
                    <a:pt x="1173479" y="377951"/>
                  </a:lnTo>
                  <a:lnTo>
                    <a:pt x="1188719" y="362711"/>
                  </a:lnTo>
                  <a:lnTo>
                    <a:pt x="1200911" y="344423"/>
                  </a:lnTo>
                  <a:lnTo>
                    <a:pt x="1219199" y="307847"/>
                  </a:lnTo>
                  <a:lnTo>
                    <a:pt x="1225295" y="2865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3" name="object 17"/>
            <p:cNvSpPr>
              <a:spLocks/>
            </p:cNvSpPr>
            <p:nvPr/>
          </p:nvSpPr>
          <p:spPr bwMode="auto">
            <a:xfrm>
              <a:off x="1561530" y="2963962"/>
              <a:ext cx="574675" cy="76200"/>
            </a:xfrm>
            <a:custGeom>
              <a:avLst/>
              <a:gdLst>
                <a:gd name="T0" fmla="*/ 532038 w 573405"/>
                <a:gd name="T1" fmla="*/ 42671 h 76200"/>
                <a:gd name="T2" fmla="*/ 532038 w 573405"/>
                <a:gd name="T3" fmla="*/ 30479 h 76200"/>
                <a:gd name="T4" fmla="*/ 0 w 573405"/>
                <a:gd name="T5" fmla="*/ 30479 h 76200"/>
                <a:gd name="T6" fmla="*/ 0 w 573405"/>
                <a:gd name="T7" fmla="*/ 42671 h 76200"/>
                <a:gd name="T8" fmla="*/ 532038 w 573405"/>
                <a:gd name="T9" fmla="*/ 42671 h 76200"/>
                <a:gd name="T10" fmla="*/ 598945 w 573405"/>
                <a:gd name="T11" fmla="*/ 36575 h 76200"/>
                <a:gd name="T12" fmla="*/ 519294 w 573405"/>
                <a:gd name="T13" fmla="*/ 0 h 76200"/>
                <a:gd name="T14" fmla="*/ 519294 w 573405"/>
                <a:gd name="T15" fmla="*/ 30479 h 76200"/>
                <a:gd name="T16" fmla="*/ 532038 w 573405"/>
                <a:gd name="T17" fmla="*/ 30479 h 76200"/>
                <a:gd name="T18" fmla="*/ 532038 w 573405"/>
                <a:gd name="T19" fmla="*/ 69860 h 76200"/>
                <a:gd name="T20" fmla="*/ 598945 w 573405"/>
                <a:gd name="T21" fmla="*/ 36575 h 76200"/>
                <a:gd name="T22" fmla="*/ 532038 w 573405"/>
                <a:gd name="T23" fmla="*/ 69860 h 76200"/>
                <a:gd name="T24" fmla="*/ 532038 w 573405"/>
                <a:gd name="T25" fmla="*/ 42671 h 76200"/>
                <a:gd name="T26" fmla="*/ 519294 w 573405"/>
                <a:gd name="T27" fmla="*/ 42671 h 76200"/>
                <a:gd name="T28" fmla="*/ 519294 w 573405"/>
                <a:gd name="T29" fmla="*/ 76199 h 76200"/>
                <a:gd name="T30" fmla="*/ 532038 w 573405"/>
                <a:gd name="T31" fmla="*/ 69860 h 762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73405"/>
                <a:gd name="T49" fmla="*/ 0 h 76200"/>
                <a:gd name="T50" fmla="*/ 573405 w 573405"/>
                <a:gd name="T51" fmla="*/ 76200 h 7620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73405" h="76200">
                  <a:moveTo>
                    <a:pt x="509012" y="42671"/>
                  </a:moveTo>
                  <a:lnTo>
                    <a:pt x="509012" y="30479"/>
                  </a:lnTo>
                  <a:lnTo>
                    <a:pt x="0" y="30479"/>
                  </a:lnTo>
                  <a:lnTo>
                    <a:pt x="0" y="42671"/>
                  </a:lnTo>
                  <a:lnTo>
                    <a:pt x="509012" y="42671"/>
                  </a:lnTo>
                  <a:close/>
                </a:path>
                <a:path w="573405" h="76200">
                  <a:moveTo>
                    <a:pt x="573020" y="36575"/>
                  </a:moveTo>
                  <a:lnTo>
                    <a:pt x="496820" y="0"/>
                  </a:lnTo>
                  <a:lnTo>
                    <a:pt x="496820" y="30479"/>
                  </a:lnTo>
                  <a:lnTo>
                    <a:pt x="509012" y="30479"/>
                  </a:lnTo>
                  <a:lnTo>
                    <a:pt x="509012" y="69860"/>
                  </a:lnTo>
                  <a:lnTo>
                    <a:pt x="573020" y="36575"/>
                  </a:lnTo>
                  <a:close/>
                </a:path>
                <a:path w="573405" h="76200">
                  <a:moveTo>
                    <a:pt x="509012" y="69860"/>
                  </a:moveTo>
                  <a:lnTo>
                    <a:pt x="509012" y="42671"/>
                  </a:lnTo>
                  <a:lnTo>
                    <a:pt x="496820" y="42671"/>
                  </a:lnTo>
                  <a:lnTo>
                    <a:pt x="496820" y="76199"/>
                  </a:lnTo>
                  <a:lnTo>
                    <a:pt x="509012" y="698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4" name="object 18"/>
            <p:cNvSpPr>
              <a:spLocks/>
            </p:cNvSpPr>
            <p:nvPr/>
          </p:nvSpPr>
          <p:spPr bwMode="auto">
            <a:xfrm>
              <a:off x="3647505" y="2963962"/>
              <a:ext cx="1944688" cy="76200"/>
            </a:xfrm>
            <a:custGeom>
              <a:avLst/>
              <a:gdLst>
                <a:gd name="T0" fmla="*/ 1877552 w 1945004"/>
                <a:gd name="T1" fmla="*/ 42671 h 76200"/>
                <a:gd name="T2" fmla="*/ 1877552 w 1945004"/>
                <a:gd name="T3" fmla="*/ 30479 h 76200"/>
                <a:gd name="T4" fmla="*/ 0 w 1945004"/>
                <a:gd name="T5" fmla="*/ 30479 h 76200"/>
                <a:gd name="T6" fmla="*/ 0 w 1945004"/>
                <a:gd name="T7" fmla="*/ 42671 h 76200"/>
                <a:gd name="T8" fmla="*/ 1877552 w 1945004"/>
                <a:gd name="T9" fmla="*/ 42671 h 76200"/>
                <a:gd name="T10" fmla="*/ 1938314 w 1945004"/>
                <a:gd name="T11" fmla="*/ 36575 h 76200"/>
                <a:gd name="T12" fmla="*/ 1862362 w 1945004"/>
                <a:gd name="T13" fmla="*/ 0 h 76200"/>
                <a:gd name="T14" fmla="*/ 1862362 w 1945004"/>
                <a:gd name="T15" fmla="*/ 30479 h 76200"/>
                <a:gd name="T16" fmla="*/ 1877552 w 1945004"/>
                <a:gd name="T17" fmla="*/ 30479 h 76200"/>
                <a:gd name="T18" fmla="*/ 1877552 w 1945004"/>
                <a:gd name="T19" fmla="*/ 68275 h 76200"/>
                <a:gd name="T20" fmla="*/ 1938314 w 1945004"/>
                <a:gd name="T21" fmla="*/ 36575 h 76200"/>
                <a:gd name="T22" fmla="*/ 1877552 w 1945004"/>
                <a:gd name="T23" fmla="*/ 68275 h 76200"/>
                <a:gd name="T24" fmla="*/ 1877552 w 1945004"/>
                <a:gd name="T25" fmla="*/ 42671 h 76200"/>
                <a:gd name="T26" fmla="*/ 1862362 w 1945004"/>
                <a:gd name="T27" fmla="*/ 42671 h 76200"/>
                <a:gd name="T28" fmla="*/ 1862362 w 1945004"/>
                <a:gd name="T29" fmla="*/ 76199 h 76200"/>
                <a:gd name="T30" fmla="*/ 1877552 w 1945004"/>
                <a:gd name="T31" fmla="*/ 68275 h 762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45004"/>
                <a:gd name="T49" fmla="*/ 0 h 76200"/>
                <a:gd name="T50" fmla="*/ 1945004 w 1945004"/>
                <a:gd name="T51" fmla="*/ 76200 h 7620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45004" h="76200">
                  <a:moveTo>
                    <a:pt x="1883663" y="42671"/>
                  </a:moveTo>
                  <a:lnTo>
                    <a:pt x="1883663" y="30479"/>
                  </a:lnTo>
                  <a:lnTo>
                    <a:pt x="0" y="30479"/>
                  </a:lnTo>
                  <a:lnTo>
                    <a:pt x="0" y="42671"/>
                  </a:lnTo>
                  <a:lnTo>
                    <a:pt x="1883663" y="42671"/>
                  </a:lnTo>
                  <a:close/>
                </a:path>
                <a:path w="1945004" h="76200">
                  <a:moveTo>
                    <a:pt x="1944623" y="36575"/>
                  </a:moveTo>
                  <a:lnTo>
                    <a:pt x="1868423" y="0"/>
                  </a:lnTo>
                  <a:lnTo>
                    <a:pt x="1868423" y="30479"/>
                  </a:lnTo>
                  <a:lnTo>
                    <a:pt x="1883663" y="30479"/>
                  </a:lnTo>
                  <a:lnTo>
                    <a:pt x="1883663" y="68275"/>
                  </a:lnTo>
                  <a:lnTo>
                    <a:pt x="1944623" y="36575"/>
                  </a:lnTo>
                  <a:close/>
                </a:path>
                <a:path w="1945004" h="76200">
                  <a:moveTo>
                    <a:pt x="1883663" y="68275"/>
                  </a:moveTo>
                  <a:lnTo>
                    <a:pt x="1883663" y="42671"/>
                  </a:lnTo>
                  <a:lnTo>
                    <a:pt x="1868423" y="42671"/>
                  </a:lnTo>
                  <a:lnTo>
                    <a:pt x="1868423" y="76199"/>
                  </a:lnTo>
                  <a:lnTo>
                    <a:pt x="1883663" y="682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5" name="object 19"/>
            <p:cNvSpPr>
              <a:spLocks/>
            </p:cNvSpPr>
            <p:nvPr/>
          </p:nvSpPr>
          <p:spPr bwMode="auto">
            <a:xfrm>
              <a:off x="7103493" y="2963962"/>
              <a:ext cx="506412" cy="76200"/>
            </a:xfrm>
            <a:custGeom>
              <a:avLst/>
              <a:gdLst>
                <a:gd name="T0" fmla="*/ 447529 w 506095"/>
                <a:gd name="T1" fmla="*/ 42671 h 76200"/>
                <a:gd name="T2" fmla="*/ 447529 w 506095"/>
                <a:gd name="T3" fmla="*/ 30479 h 76200"/>
                <a:gd name="T4" fmla="*/ 0 w 506095"/>
                <a:gd name="T5" fmla="*/ 30479 h 76200"/>
                <a:gd name="T6" fmla="*/ 0 w 506095"/>
                <a:gd name="T7" fmla="*/ 42671 h 76200"/>
                <a:gd name="T8" fmla="*/ 447529 w 506095"/>
                <a:gd name="T9" fmla="*/ 42671 h 76200"/>
                <a:gd name="T10" fmla="*/ 512345 w 506095"/>
                <a:gd name="T11" fmla="*/ 36575 h 76200"/>
                <a:gd name="T12" fmla="*/ 435183 w 506095"/>
                <a:gd name="T13" fmla="*/ 0 h 76200"/>
                <a:gd name="T14" fmla="*/ 435183 w 506095"/>
                <a:gd name="T15" fmla="*/ 30479 h 76200"/>
                <a:gd name="T16" fmla="*/ 447529 w 506095"/>
                <a:gd name="T17" fmla="*/ 30479 h 76200"/>
                <a:gd name="T18" fmla="*/ 447529 w 506095"/>
                <a:gd name="T19" fmla="*/ 69860 h 76200"/>
                <a:gd name="T20" fmla="*/ 512345 w 506095"/>
                <a:gd name="T21" fmla="*/ 36575 h 76200"/>
                <a:gd name="T22" fmla="*/ 447529 w 506095"/>
                <a:gd name="T23" fmla="*/ 69860 h 76200"/>
                <a:gd name="T24" fmla="*/ 447529 w 506095"/>
                <a:gd name="T25" fmla="*/ 42671 h 76200"/>
                <a:gd name="T26" fmla="*/ 435183 w 506095"/>
                <a:gd name="T27" fmla="*/ 42671 h 76200"/>
                <a:gd name="T28" fmla="*/ 435183 w 506095"/>
                <a:gd name="T29" fmla="*/ 76199 h 76200"/>
                <a:gd name="T30" fmla="*/ 447529 w 506095"/>
                <a:gd name="T31" fmla="*/ 69860 h 762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6095"/>
                <a:gd name="T49" fmla="*/ 0 h 76200"/>
                <a:gd name="T50" fmla="*/ 506095 w 506095"/>
                <a:gd name="T51" fmla="*/ 76200 h 7620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6095" h="76200">
                  <a:moveTo>
                    <a:pt x="441959" y="42671"/>
                  </a:moveTo>
                  <a:lnTo>
                    <a:pt x="441959" y="30479"/>
                  </a:lnTo>
                  <a:lnTo>
                    <a:pt x="0" y="30479"/>
                  </a:lnTo>
                  <a:lnTo>
                    <a:pt x="0" y="42671"/>
                  </a:lnTo>
                  <a:lnTo>
                    <a:pt x="441959" y="42671"/>
                  </a:lnTo>
                  <a:close/>
                </a:path>
                <a:path w="506095" h="76200">
                  <a:moveTo>
                    <a:pt x="505967" y="36575"/>
                  </a:moveTo>
                  <a:lnTo>
                    <a:pt x="429767" y="0"/>
                  </a:lnTo>
                  <a:lnTo>
                    <a:pt x="429767" y="30479"/>
                  </a:lnTo>
                  <a:lnTo>
                    <a:pt x="441959" y="30479"/>
                  </a:lnTo>
                  <a:lnTo>
                    <a:pt x="441959" y="69860"/>
                  </a:lnTo>
                  <a:lnTo>
                    <a:pt x="505967" y="36575"/>
                  </a:lnTo>
                  <a:close/>
                </a:path>
                <a:path w="506095" h="76200">
                  <a:moveTo>
                    <a:pt x="441959" y="69860"/>
                  </a:moveTo>
                  <a:lnTo>
                    <a:pt x="441959" y="42671"/>
                  </a:lnTo>
                  <a:lnTo>
                    <a:pt x="429767" y="42671"/>
                  </a:lnTo>
                  <a:lnTo>
                    <a:pt x="429767" y="76199"/>
                  </a:lnTo>
                  <a:lnTo>
                    <a:pt x="441959" y="698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6" name="object 20"/>
            <p:cNvSpPr>
              <a:spLocks/>
            </p:cNvSpPr>
            <p:nvPr/>
          </p:nvSpPr>
          <p:spPr bwMode="auto">
            <a:xfrm>
              <a:off x="4761930" y="1562200"/>
              <a:ext cx="76200" cy="1438275"/>
            </a:xfrm>
            <a:custGeom>
              <a:avLst/>
              <a:gdLst>
                <a:gd name="T0" fmla="*/ 76199 w 76200"/>
                <a:gd name="T1" fmla="*/ 75530 h 1438910"/>
                <a:gd name="T2" fmla="*/ 39623 w 76200"/>
                <a:gd name="T3" fmla="*/ 0 h 1438910"/>
                <a:gd name="T4" fmla="*/ 0 w 76200"/>
                <a:gd name="T5" fmla="*/ 75530 h 1438910"/>
                <a:gd name="T6" fmla="*/ 30479 w 76200"/>
                <a:gd name="T7" fmla="*/ 75530 h 1438910"/>
                <a:gd name="T8" fmla="*/ 30479 w 76200"/>
                <a:gd name="T9" fmla="*/ 63447 h 1438910"/>
                <a:gd name="T10" fmla="*/ 45719 w 76200"/>
                <a:gd name="T11" fmla="*/ 63447 h 1438910"/>
                <a:gd name="T12" fmla="*/ 45719 w 76200"/>
                <a:gd name="T13" fmla="*/ 75530 h 1438910"/>
                <a:gd name="T14" fmla="*/ 76199 w 76200"/>
                <a:gd name="T15" fmla="*/ 75530 h 1438910"/>
                <a:gd name="T16" fmla="*/ 45719 w 76200"/>
                <a:gd name="T17" fmla="*/ 75530 h 1438910"/>
                <a:gd name="T18" fmla="*/ 45719 w 76200"/>
                <a:gd name="T19" fmla="*/ 63447 h 1438910"/>
                <a:gd name="T20" fmla="*/ 30479 w 76200"/>
                <a:gd name="T21" fmla="*/ 63447 h 1438910"/>
                <a:gd name="T22" fmla="*/ 30479 w 76200"/>
                <a:gd name="T23" fmla="*/ 75530 h 1438910"/>
                <a:gd name="T24" fmla="*/ 45719 w 76200"/>
                <a:gd name="T25" fmla="*/ 75530 h 1438910"/>
                <a:gd name="T26" fmla="*/ 45719 w 76200"/>
                <a:gd name="T27" fmla="*/ 1426010 h 1438910"/>
                <a:gd name="T28" fmla="*/ 45719 w 76200"/>
                <a:gd name="T29" fmla="*/ 75530 h 1438910"/>
                <a:gd name="T30" fmla="*/ 30479 w 76200"/>
                <a:gd name="T31" fmla="*/ 75530 h 1438910"/>
                <a:gd name="T32" fmla="*/ 30479 w 76200"/>
                <a:gd name="T33" fmla="*/ 1426010 h 1438910"/>
                <a:gd name="T34" fmla="*/ 45719 w 76200"/>
                <a:gd name="T35" fmla="*/ 1426010 h 14389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1438910"/>
                <a:gd name="T56" fmla="*/ 76200 w 76200"/>
                <a:gd name="T57" fmla="*/ 1438910 h 143891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1438910">
                  <a:moveTo>
                    <a:pt x="76199" y="76199"/>
                  </a:moveTo>
                  <a:lnTo>
                    <a:pt x="39623" y="0"/>
                  </a:lnTo>
                  <a:lnTo>
                    <a:pt x="0" y="76199"/>
                  </a:lnTo>
                  <a:lnTo>
                    <a:pt x="30479" y="76199"/>
                  </a:lnTo>
                  <a:lnTo>
                    <a:pt x="30479" y="64007"/>
                  </a:lnTo>
                  <a:lnTo>
                    <a:pt x="45719" y="64007"/>
                  </a:lnTo>
                  <a:lnTo>
                    <a:pt x="45719" y="76199"/>
                  </a:lnTo>
                  <a:lnTo>
                    <a:pt x="76199" y="76199"/>
                  </a:lnTo>
                  <a:close/>
                </a:path>
                <a:path w="76200" h="1438910">
                  <a:moveTo>
                    <a:pt x="45719" y="76199"/>
                  </a:moveTo>
                  <a:lnTo>
                    <a:pt x="45719" y="64007"/>
                  </a:lnTo>
                  <a:lnTo>
                    <a:pt x="30479" y="64007"/>
                  </a:lnTo>
                  <a:lnTo>
                    <a:pt x="30479" y="76199"/>
                  </a:lnTo>
                  <a:lnTo>
                    <a:pt x="45719" y="76199"/>
                  </a:lnTo>
                  <a:close/>
                </a:path>
                <a:path w="76200" h="1438910">
                  <a:moveTo>
                    <a:pt x="45719" y="1438655"/>
                  </a:moveTo>
                  <a:lnTo>
                    <a:pt x="45719" y="76199"/>
                  </a:lnTo>
                  <a:lnTo>
                    <a:pt x="30479" y="76199"/>
                  </a:lnTo>
                  <a:lnTo>
                    <a:pt x="30479" y="1438655"/>
                  </a:lnTo>
                  <a:lnTo>
                    <a:pt x="45719" y="1438655"/>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7" name="object 21"/>
            <p:cNvSpPr>
              <a:spLocks/>
            </p:cNvSpPr>
            <p:nvPr/>
          </p:nvSpPr>
          <p:spPr bwMode="auto">
            <a:xfrm>
              <a:off x="2888680" y="3289400"/>
              <a:ext cx="76200" cy="936625"/>
            </a:xfrm>
            <a:custGeom>
              <a:avLst/>
              <a:gdLst>
                <a:gd name="T0" fmla="*/ 76199 w 76200"/>
                <a:gd name="T1" fmla="*/ 77239 h 935989"/>
                <a:gd name="T2" fmla="*/ 39623 w 76200"/>
                <a:gd name="T3" fmla="*/ 0 h 935989"/>
                <a:gd name="T4" fmla="*/ 0 w 76200"/>
                <a:gd name="T5" fmla="*/ 77239 h 935989"/>
                <a:gd name="T6" fmla="*/ 33527 w 76200"/>
                <a:gd name="T7" fmla="*/ 77239 h 935989"/>
                <a:gd name="T8" fmla="*/ 33527 w 76200"/>
                <a:gd name="T9" fmla="*/ 64886 h 935989"/>
                <a:gd name="T10" fmla="*/ 45719 w 76200"/>
                <a:gd name="T11" fmla="*/ 64886 h 935989"/>
                <a:gd name="T12" fmla="*/ 45719 w 76200"/>
                <a:gd name="T13" fmla="*/ 77239 h 935989"/>
                <a:gd name="T14" fmla="*/ 76199 w 76200"/>
                <a:gd name="T15" fmla="*/ 77239 h 935989"/>
                <a:gd name="T16" fmla="*/ 45719 w 76200"/>
                <a:gd name="T17" fmla="*/ 77239 h 935989"/>
                <a:gd name="T18" fmla="*/ 45719 w 76200"/>
                <a:gd name="T19" fmla="*/ 64886 h 935989"/>
                <a:gd name="T20" fmla="*/ 33527 w 76200"/>
                <a:gd name="T21" fmla="*/ 64886 h 935989"/>
                <a:gd name="T22" fmla="*/ 33527 w 76200"/>
                <a:gd name="T23" fmla="*/ 77239 h 935989"/>
                <a:gd name="T24" fmla="*/ 45719 w 76200"/>
                <a:gd name="T25" fmla="*/ 77239 h 935989"/>
                <a:gd name="T26" fmla="*/ 45719 w 76200"/>
                <a:gd name="T27" fmla="*/ 948534 h 935989"/>
                <a:gd name="T28" fmla="*/ 45719 w 76200"/>
                <a:gd name="T29" fmla="*/ 77239 h 935989"/>
                <a:gd name="T30" fmla="*/ 33527 w 76200"/>
                <a:gd name="T31" fmla="*/ 77239 h 935989"/>
                <a:gd name="T32" fmla="*/ 33527 w 76200"/>
                <a:gd name="T33" fmla="*/ 948534 h 935989"/>
                <a:gd name="T34" fmla="*/ 45719 w 76200"/>
                <a:gd name="T35" fmla="*/ 948534 h 9359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935989"/>
                <a:gd name="T56" fmla="*/ 76200 w 76200"/>
                <a:gd name="T57" fmla="*/ 935989 h 9359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935989">
                  <a:moveTo>
                    <a:pt x="76199" y="76199"/>
                  </a:moveTo>
                  <a:lnTo>
                    <a:pt x="39623" y="0"/>
                  </a:lnTo>
                  <a:lnTo>
                    <a:pt x="0" y="76199"/>
                  </a:lnTo>
                  <a:lnTo>
                    <a:pt x="33527" y="76199"/>
                  </a:lnTo>
                  <a:lnTo>
                    <a:pt x="33527" y="64007"/>
                  </a:lnTo>
                  <a:lnTo>
                    <a:pt x="45719" y="64007"/>
                  </a:lnTo>
                  <a:lnTo>
                    <a:pt x="45719" y="76199"/>
                  </a:lnTo>
                  <a:lnTo>
                    <a:pt x="76199" y="76199"/>
                  </a:lnTo>
                  <a:close/>
                </a:path>
                <a:path w="76200" h="935989">
                  <a:moveTo>
                    <a:pt x="45719" y="76199"/>
                  </a:moveTo>
                  <a:lnTo>
                    <a:pt x="45719" y="64007"/>
                  </a:lnTo>
                  <a:lnTo>
                    <a:pt x="33527" y="64007"/>
                  </a:lnTo>
                  <a:lnTo>
                    <a:pt x="33527" y="76199"/>
                  </a:lnTo>
                  <a:lnTo>
                    <a:pt x="45719" y="76199"/>
                  </a:lnTo>
                  <a:close/>
                </a:path>
                <a:path w="76200" h="935989">
                  <a:moveTo>
                    <a:pt x="45719" y="935735"/>
                  </a:moveTo>
                  <a:lnTo>
                    <a:pt x="45719" y="76199"/>
                  </a:lnTo>
                  <a:lnTo>
                    <a:pt x="33527" y="76199"/>
                  </a:lnTo>
                  <a:lnTo>
                    <a:pt x="33527" y="935735"/>
                  </a:lnTo>
                  <a:lnTo>
                    <a:pt x="45719" y="9357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8" name="object 22"/>
            <p:cNvSpPr>
              <a:spLocks/>
            </p:cNvSpPr>
            <p:nvPr/>
          </p:nvSpPr>
          <p:spPr bwMode="auto">
            <a:xfrm>
              <a:off x="6347843" y="3289400"/>
              <a:ext cx="76200" cy="1225550"/>
            </a:xfrm>
            <a:custGeom>
              <a:avLst/>
              <a:gdLst>
                <a:gd name="T0" fmla="*/ 76199 w 76200"/>
                <a:gd name="T1" fmla="*/ 76199 h 1225550"/>
                <a:gd name="T2" fmla="*/ 36575 w 76200"/>
                <a:gd name="T3" fmla="*/ 0 h 1225550"/>
                <a:gd name="T4" fmla="*/ 0 w 76200"/>
                <a:gd name="T5" fmla="*/ 76199 h 1225550"/>
                <a:gd name="T6" fmla="*/ 30479 w 76200"/>
                <a:gd name="T7" fmla="*/ 76199 h 1225550"/>
                <a:gd name="T8" fmla="*/ 30479 w 76200"/>
                <a:gd name="T9" fmla="*/ 64007 h 1225550"/>
                <a:gd name="T10" fmla="*/ 42671 w 76200"/>
                <a:gd name="T11" fmla="*/ 64007 h 1225550"/>
                <a:gd name="T12" fmla="*/ 42671 w 76200"/>
                <a:gd name="T13" fmla="*/ 76199 h 1225550"/>
                <a:gd name="T14" fmla="*/ 76199 w 76200"/>
                <a:gd name="T15" fmla="*/ 76199 h 1225550"/>
                <a:gd name="T16" fmla="*/ 42671 w 76200"/>
                <a:gd name="T17" fmla="*/ 76199 h 1225550"/>
                <a:gd name="T18" fmla="*/ 42671 w 76200"/>
                <a:gd name="T19" fmla="*/ 64007 h 1225550"/>
                <a:gd name="T20" fmla="*/ 30479 w 76200"/>
                <a:gd name="T21" fmla="*/ 64007 h 1225550"/>
                <a:gd name="T22" fmla="*/ 30479 w 76200"/>
                <a:gd name="T23" fmla="*/ 76199 h 1225550"/>
                <a:gd name="T24" fmla="*/ 42671 w 76200"/>
                <a:gd name="T25" fmla="*/ 76199 h 1225550"/>
                <a:gd name="T26" fmla="*/ 42671 w 76200"/>
                <a:gd name="T27" fmla="*/ 1225295 h 1225550"/>
                <a:gd name="T28" fmla="*/ 42671 w 76200"/>
                <a:gd name="T29" fmla="*/ 76199 h 1225550"/>
                <a:gd name="T30" fmla="*/ 30479 w 76200"/>
                <a:gd name="T31" fmla="*/ 76199 h 1225550"/>
                <a:gd name="T32" fmla="*/ 30479 w 76200"/>
                <a:gd name="T33" fmla="*/ 1225295 h 1225550"/>
                <a:gd name="T34" fmla="*/ 42671 w 76200"/>
                <a:gd name="T35" fmla="*/ 1225295 h 122555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1225550"/>
                <a:gd name="T56" fmla="*/ 76200 w 76200"/>
                <a:gd name="T57" fmla="*/ 1225550 h 122555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1225550">
                  <a:moveTo>
                    <a:pt x="76199" y="76199"/>
                  </a:moveTo>
                  <a:lnTo>
                    <a:pt x="36575" y="0"/>
                  </a:lnTo>
                  <a:lnTo>
                    <a:pt x="0" y="76199"/>
                  </a:lnTo>
                  <a:lnTo>
                    <a:pt x="30479" y="76199"/>
                  </a:lnTo>
                  <a:lnTo>
                    <a:pt x="30479" y="64007"/>
                  </a:lnTo>
                  <a:lnTo>
                    <a:pt x="42671" y="64007"/>
                  </a:lnTo>
                  <a:lnTo>
                    <a:pt x="42671" y="76199"/>
                  </a:lnTo>
                  <a:lnTo>
                    <a:pt x="76199" y="76199"/>
                  </a:lnTo>
                  <a:close/>
                </a:path>
                <a:path w="76200" h="1225550">
                  <a:moveTo>
                    <a:pt x="42671" y="76199"/>
                  </a:moveTo>
                  <a:lnTo>
                    <a:pt x="42671" y="64007"/>
                  </a:lnTo>
                  <a:lnTo>
                    <a:pt x="30479" y="64007"/>
                  </a:lnTo>
                  <a:lnTo>
                    <a:pt x="30479" y="76199"/>
                  </a:lnTo>
                  <a:lnTo>
                    <a:pt x="42671" y="76199"/>
                  </a:lnTo>
                  <a:close/>
                </a:path>
                <a:path w="76200" h="1225550">
                  <a:moveTo>
                    <a:pt x="42671" y="1225295"/>
                  </a:moveTo>
                  <a:lnTo>
                    <a:pt x="42671" y="76199"/>
                  </a:lnTo>
                  <a:lnTo>
                    <a:pt x="30479" y="76199"/>
                  </a:lnTo>
                  <a:lnTo>
                    <a:pt x="30479" y="1225295"/>
                  </a:lnTo>
                  <a:lnTo>
                    <a:pt x="42671" y="122529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ar-SA"/>
            </a:p>
          </p:txBody>
        </p:sp>
        <p:sp>
          <p:nvSpPr>
            <p:cNvPr id="39" name="object 23"/>
            <p:cNvSpPr txBox="1">
              <a:spLocks noChangeArrowheads="1"/>
            </p:cNvSpPr>
            <p:nvPr/>
          </p:nvSpPr>
          <p:spPr bwMode="auto">
            <a:xfrm>
              <a:off x="2988693" y="3643412"/>
              <a:ext cx="177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i="1">
                  <a:solidFill>
                    <a:srgbClr val="232021"/>
                  </a:solidFill>
                </a:rPr>
                <a:t>K</a:t>
              </a:r>
              <a:endParaRPr lang="ar-SA" altLang="en-US" sz="1800"/>
            </a:p>
          </p:txBody>
        </p:sp>
        <p:sp>
          <p:nvSpPr>
            <p:cNvPr id="40" name="object 24"/>
            <p:cNvSpPr txBox="1">
              <a:spLocks noChangeArrowheads="1"/>
            </p:cNvSpPr>
            <p:nvPr/>
          </p:nvSpPr>
          <p:spPr bwMode="auto">
            <a:xfrm>
              <a:off x="1763143" y="2994125"/>
              <a:ext cx="1397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i="1">
                  <a:solidFill>
                    <a:srgbClr val="232021"/>
                  </a:solidFill>
                </a:rPr>
                <a:t>x</a:t>
              </a:r>
              <a:endParaRPr lang="ar-SA" altLang="en-US" sz="1800"/>
            </a:p>
          </p:txBody>
        </p:sp>
        <p:sp>
          <p:nvSpPr>
            <p:cNvPr id="41" name="object 25"/>
            <p:cNvSpPr txBox="1">
              <a:spLocks noChangeArrowheads="1"/>
            </p:cNvSpPr>
            <p:nvPr/>
          </p:nvSpPr>
          <p:spPr bwMode="auto">
            <a:xfrm>
              <a:off x="6441505" y="3643412"/>
              <a:ext cx="1778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i="1">
                  <a:solidFill>
                    <a:srgbClr val="232021"/>
                  </a:solidFill>
                </a:rPr>
                <a:t>K</a:t>
              </a:r>
              <a:endParaRPr lang="ar-SA" altLang="en-US" sz="1800"/>
            </a:p>
          </p:txBody>
        </p:sp>
        <p:sp>
          <p:nvSpPr>
            <p:cNvPr id="42" name="object 26"/>
            <p:cNvSpPr txBox="1">
              <a:spLocks noChangeArrowheads="1"/>
            </p:cNvSpPr>
            <p:nvPr/>
          </p:nvSpPr>
          <p:spPr bwMode="auto">
            <a:xfrm>
              <a:off x="7233668" y="2994125"/>
              <a:ext cx="1397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i="1">
                  <a:solidFill>
                    <a:srgbClr val="232021"/>
                  </a:solidFill>
                </a:rPr>
                <a:t>x</a:t>
              </a:r>
              <a:endParaRPr lang="ar-SA" altLang="en-US" sz="1800"/>
            </a:p>
          </p:txBody>
        </p:sp>
        <p:sp>
          <p:nvSpPr>
            <p:cNvPr id="43" name="object 27"/>
            <p:cNvSpPr>
              <a:spLocks noChangeArrowheads="1"/>
            </p:cNvSpPr>
            <p:nvPr/>
          </p:nvSpPr>
          <p:spPr bwMode="auto">
            <a:xfrm>
              <a:off x="3791968" y="2502000"/>
              <a:ext cx="1655762" cy="1006475"/>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endParaRPr lang="ar-SA" altLang="en-US" sz="1800">
                <a:latin typeface="Calibri" panose="020F0502020204030204" pitchFamily="34" charset="0"/>
              </a:endParaRPr>
            </a:p>
          </p:txBody>
        </p:sp>
        <p:sp>
          <p:nvSpPr>
            <p:cNvPr id="44" name="object 28"/>
            <p:cNvSpPr>
              <a:spLocks noChangeArrowheads="1"/>
            </p:cNvSpPr>
            <p:nvPr/>
          </p:nvSpPr>
          <p:spPr bwMode="auto">
            <a:xfrm>
              <a:off x="3787205" y="1771750"/>
              <a:ext cx="2243138" cy="1744662"/>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endParaRPr lang="ar-SA" altLang="en-US" sz="1800">
                <a:latin typeface="Calibri" panose="020F0502020204030204" pitchFamily="34" charset="0"/>
              </a:endParaRPr>
            </a:p>
          </p:txBody>
        </p:sp>
        <p:sp>
          <p:nvSpPr>
            <p:cNvPr id="45" name="object 29"/>
            <p:cNvSpPr txBox="1">
              <a:spLocks noChangeArrowheads="1"/>
            </p:cNvSpPr>
            <p:nvPr/>
          </p:nvSpPr>
          <p:spPr bwMode="auto">
            <a:xfrm>
              <a:off x="5724128" y="1409800"/>
              <a:ext cx="147969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88913"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ctr" rtl="0" eaLnBrk="1" hangingPunct="1">
                <a:spcBef>
                  <a:spcPct val="0"/>
                </a:spcBef>
                <a:buClrTx/>
                <a:buSzTx/>
                <a:buFontTx/>
                <a:buNone/>
              </a:pPr>
              <a:r>
                <a:rPr lang="ar-SA" altLang="en-US" sz="1600">
                  <a:solidFill>
                    <a:srgbClr val="232021"/>
                  </a:solidFill>
                </a:rPr>
                <a:t>Unsecure  channel</a:t>
              </a:r>
              <a:endParaRPr lang="ar-SA" altLang="en-US" sz="1600"/>
            </a:p>
            <a:p>
              <a:pPr algn="ctr" rtl="0" eaLnBrk="1" hangingPunct="1">
                <a:spcBef>
                  <a:spcPct val="0"/>
                </a:spcBef>
                <a:buClrTx/>
                <a:buSzTx/>
                <a:buFontTx/>
                <a:buNone/>
              </a:pPr>
              <a:r>
                <a:rPr lang="ar-SA" altLang="en-US" sz="1600">
                  <a:solidFill>
                    <a:srgbClr val="232021"/>
                  </a:solidFill>
                </a:rPr>
                <a:t>)e.g. Interne</a:t>
              </a:r>
              <a:r>
                <a:rPr lang="en-US" altLang="en-US" sz="1600">
                  <a:solidFill>
                    <a:srgbClr val="232021"/>
                  </a:solidFill>
                </a:rPr>
                <a:t>t</a:t>
              </a:r>
              <a:r>
                <a:rPr lang="ar-SA" altLang="en-US" sz="1600">
                  <a:solidFill>
                    <a:srgbClr val="232021"/>
                  </a:solidFill>
                </a:rPr>
                <a:t>(</a:t>
              </a:r>
              <a:endParaRPr lang="ar-SA" altLang="en-US" sz="1600"/>
            </a:p>
          </p:txBody>
        </p:sp>
        <p:sp>
          <p:nvSpPr>
            <p:cNvPr id="46" name="object 30"/>
            <p:cNvSpPr txBox="1"/>
            <p:nvPr/>
          </p:nvSpPr>
          <p:spPr>
            <a:xfrm>
              <a:off x="-108520" y="4350796"/>
              <a:ext cx="6543675" cy="644407"/>
            </a:xfrm>
            <a:prstGeom prst="rect">
              <a:avLst/>
            </a:prstGeom>
          </p:spPr>
          <p:txBody>
            <a:bodyPr lIns="0" tIns="0" rIns="0" bIns="0">
              <a:spAutoFit/>
            </a:bodyPr>
            <a:lstStyle/>
            <a:p>
              <a:pPr marL="2475230" eaLnBrk="1" fontAlgn="auto" hangingPunct="1">
                <a:spcBef>
                  <a:spcPts val="0"/>
                </a:spcBef>
                <a:spcAft>
                  <a:spcPts val="0"/>
                </a:spcAft>
                <a:tabLst>
                  <a:tab pos="3755390" algn="l"/>
                  <a:tab pos="6530975" algn="l"/>
                </a:tabLst>
                <a:defRPr/>
              </a:pPr>
              <a:r>
                <a:rPr sz="1200" b="1" spc="-5" dirty="0">
                  <a:solidFill>
                    <a:srgbClr val="232021"/>
                  </a:solidFill>
                  <a:latin typeface="Arial"/>
                  <a:cs typeface="Arial"/>
                </a:rPr>
                <a:t>Key</a:t>
              </a:r>
              <a:r>
                <a:rPr sz="1200" b="1" spc="-105" dirty="0">
                  <a:solidFill>
                    <a:srgbClr val="232021"/>
                  </a:solidFill>
                  <a:latin typeface="Arial"/>
                  <a:cs typeface="Arial"/>
                </a:rPr>
                <a:t> </a:t>
              </a:r>
              <a:r>
                <a:rPr sz="1200" b="1" spc="-5" dirty="0">
                  <a:solidFill>
                    <a:srgbClr val="232021"/>
                  </a:solidFill>
                  <a:latin typeface="Arial"/>
                  <a:cs typeface="Arial"/>
                </a:rPr>
                <a:t>Generator	</a:t>
              </a:r>
              <a:r>
                <a:rPr sz="1200" b="1" u="sng" spc="-5" dirty="0">
                  <a:solidFill>
                    <a:srgbClr val="232021"/>
                  </a:solidFill>
                  <a:latin typeface="Arial"/>
                  <a:cs typeface="Arial"/>
                </a:rPr>
                <a:t> 	</a:t>
              </a:r>
              <a:endParaRPr sz="1200" dirty="0">
                <a:latin typeface="Arial"/>
                <a:cs typeface="Arial"/>
              </a:endParaRPr>
            </a:p>
            <a:p>
              <a:pPr eaLnBrk="1" fontAlgn="auto" hangingPunct="1">
                <a:spcBef>
                  <a:spcPts val="0"/>
                </a:spcBef>
                <a:spcAft>
                  <a:spcPts val="0"/>
                </a:spcAft>
                <a:defRPr/>
              </a:pPr>
              <a:endParaRPr sz="1200" dirty="0">
                <a:latin typeface="Times New Roman"/>
                <a:cs typeface="Times New Roman"/>
              </a:endParaRPr>
            </a:p>
            <a:p>
              <a:pPr marL="4297680" eaLnBrk="1" fontAlgn="auto" hangingPunct="1">
                <a:spcBef>
                  <a:spcPts val="705"/>
                </a:spcBef>
                <a:spcAft>
                  <a:spcPts val="0"/>
                </a:spcAft>
                <a:defRPr/>
              </a:pPr>
              <a:r>
                <a:rPr sz="1200" b="1" spc="-10" dirty="0">
                  <a:solidFill>
                    <a:srgbClr val="232021"/>
                  </a:solidFill>
                  <a:latin typeface="Arial"/>
                  <a:cs typeface="Arial"/>
                </a:rPr>
                <a:t>Secure</a:t>
              </a:r>
              <a:r>
                <a:rPr sz="1200" b="1" spc="-80" dirty="0">
                  <a:solidFill>
                    <a:srgbClr val="232021"/>
                  </a:solidFill>
                  <a:latin typeface="Arial"/>
                  <a:cs typeface="Arial"/>
                </a:rPr>
                <a:t> </a:t>
              </a:r>
              <a:r>
                <a:rPr sz="1200" b="1" spc="-10" dirty="0">
                  <a:solidFill>
                    <a:srgbClr val="232021"/>
                  </a:solidFill>
                  <a:latin typeface="Arial"/>
                  <a:cs typeface="Arial"/>
                </a:rPr>
                <a:t>Channel</a:t>
              </a:r>
              <a:endParaRPr sz="1200" dirty="0">
                <a:latin typeface="Arial"/>
                <a:cs typeface="Arial"/>
              </a:endParaRPr>
            </a:p>
          </p:txBody>
        </p:sp>
        <p:sp>
          <p:nvSpPr>
            <p:cNvPr id="47" name="object 32"/>
            <p:cNvSpPr txBox="1">
              <a:spLocks noChangeArrowheads="1"/>
            </p:cNvSpPr>
            <p:nvPr/>
          </p:nvSpPr>
          <p:spPr bwMode="auto">
            <a:xfrm>
              <a:off x="4526980" y="1768575"/>
              <a:ext cx="13970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12700"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ar-SA" altLang="en-US" sz="1800" i="1">
                  <a:solidFill>
                    <a:srgbClr val="232021"/>
                  </a:solidFill>
                </a:rPr>
                <a:t>y</a:t>
              </a:r>
              <a:endParaRPr lang="ar-SA" altLang="en-US" sz="1800"/>
            </a:p>
          </p:txBody>
        </p:sp>
      </p:grpSp>
    </p:spTree>
    <p:extLst>
      <p:ext uri="{BB962C8B-B14F-4D97-AF65-F5344CB8AC3E}">
        <p14:creationId xmlns:p14="http://schemas.microsoft.com/office/powerpoint/2010/main" val="4034222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object 2"/>
          <p:cNvSpPr txBox="1">
            <a:spLocks noChangeArrowheads="1"/>
          </p:cNvSpPr>
          <p:nvPr/>
        </p:nvSpPr>
        <p:spPr bwMode="auto">
          <a:xfrm>
            <a:off x="620733" y="4024492"/>
            <a:ext cx="7708392" cy="1125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marL="447675" indent="-381000" algn="r" rtl="1">
              <a:spcBef>
                <a:spcPct val="20000"/>
              </a:spcBef>
              <a:buClr>
                <a:schemeClr val="accent1"/>
              </a:buClr>
              <a:buSzPct val="85000"/>
              <a:buFont typeface="Arial" panose="020B0604020202020204" pitchFamily="34" charset="0"/>
              <a:buChar char="•"/>
              <a:tabLst>
                <a:tab pos="447675" algn="l"/>
              </a:tabLst>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tabLst>
                <a:tab pos="447675" algn="l"/>
              </a:tabLst>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tabLst>
                <a:tab pos="447675" algn="l"/>
              </a:tabLst>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tabLst>
                <a:tab pos="447675" algn="l"/>
              </a:tabLst>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tabLst>
                <a:tab pos="447675" algn="l"/>
              </a:tabLst>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tabLst>
                <a:tab pos="447675" algn="l"/>
              </a:tabLst>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tabLst>
                <a:tab pos="447675" algn="l"/>
              </a:tabLst>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tabLst>
                <a:tab pos="447675" algn="l"/>
              </a:tabLst>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tabLst>
                <a:tab pos="447675" algn="l"/>
              </a:tabLst>
              <a:defRPr sz="1400">
                <a:solidFill>
                  <a:schemeClr val="tx1"/>
                </a:solidFill>
                <a:latin typeface="Arial" panose="020B0604020202020204" pitchFamily="34" charset="0"/>
              </a:defRPr>
            </a:lvl9pPr>
          </a:lstStyle>
          <a:p>
            <a:pPr algn="l" rtl="0">
              <a:lnSpc>
                <a:spcPct val="124000"/>
              </a:lnSpc>
              <a:spcBef>
                <a:spcPts val="500"/>
              </a:spcBef>
              <a:buClrTx/>
              <a:buSzTx/>
              <a:buFont typeface="Wingdings" panose="05000000000000000000" pitchFamily="2" charset="2"/>
              <a:buChar char="q"/>
            </a:pPr>
            <a:r>
              <a:rPr lang="en-US" altLang="en-US" sz="1800" b="1" dirty="0"/>
              <a:t>Classical Cryptanalysis</a:t>
            </a:r>
          </a:p>
          <a:p>
            <a:pPr algn="l" rtl="0">
              <a:lnSpc>
                <a:spcPct val="124000"/>
              </a:lnSpc>
              <a:spcBef>
                <a:spcPts val="500"/>
              </a:spcBef>
              <a:buClrTx/>
              <a:buSzTx/>
              <a:buFont typeface="Wingdings" panose="05000000000000000000" pitchFamily="2" charset="2"/>
              <a:buChar char="q"/>
            </a:pPr>
            <a:r>
              <a:rPr lang="en-US" altLang="en-US" sz="1800" b="1" dirty="0"/>
              <a:t>Implementation Attacks</a:t>
            </a:r>
          </a:p>
          <a:p>
            <a:pPr algn="l" rtl="0">
              <a:lnSpc>
                <a:spcPct val="124000"/>
              </a:lnSpc>
              <a:spcBef>
                <a:spcPts val="500"/>
              </a:spcBef>
              <a:buClrTx/>
              <a:buSzTx/>
              <a:buFont typeface="Wingdings" panose="05000000000000000000" pitchFamily="2" charset="2"/>
              <a:buChar char="q"/>
            </a:pPr>
            <a:r>
              <a:rPr lang="en-US" altLang="en-US" sz="1800" b="1" dirty="0"/>
              <a:t>Social Engineering Attacks</a:t>
            </a:r>
            <a:endParaRPr lang="ar-SA" altLang="en-US" sz="1800" b="1" dirty="0"/>
          </a:p>
        </p:txBody>
      </p:sp>
      <p:sp>
        <p:nvSpPr>
          <p:cNvPr id="18" name="object 4"/>
          <p:cNvSpPr>
            <a:spLocks noChangeArrowheads="1"/>
          </p:cNvSpPr>
          <p:nvPr/>
        </p:nvSpPr>
        <p:spPr bwMode="auto">
          <a:xfrm>
            <a:off x="395288" y="1633537"/>
            <a:ext cx="7864803" cy="2179638"/>
          </a:xfrm>
          <a:prstGeom prst="rect">
            <a:avLst/>
          </a:prstGeom>
          <a:blipFill dpi="0" rotWithShape="1">
            <a:blip r:embed="rId9"/>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eaLnBrk="1" hangingPunct="1">
              <a:spcBef>
                <a:spcPct val="0"/>
              </a:spcBef>
              <a:buClrTx/>
              <a:buSzTx/>
              <a:buFontTx/>
              <a:buNone/>
            </a:pPr>
            <a:endParaRPr lang="ar-SA" altLang="en-US" sz="1800">
              <a:latin typeface="Calibri" panose="020F0502020204030204" pitchFamily="34" charset="0"/>
            </a:endParaRPr>
          </a:p>
        </p:txBody>
      </p:sp>
    </p:spTree>
    <p:extLst>
      <p:ext uri="{BB962C8B-B14F-4D97-AF65-F5344CB8AC3E}">
        <p14:creationId xmlns:p14="http://schemas.microsoft.com/office/powerpoint/2010/main" val="3475381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8081" y="543490"/>
            <a:ext cx="40511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Modular Arithmetic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Content Placeholder 3"/>
          <p:cNvSpPr txBox="1">
            <a:spLocks/>
          </p:cNvSpPr>
          <p:nvPr/>
        </p:nvSpPr>
        <p:spPr>
          <a:xfrm>
            <a:off x="554866" y="1453444"/>
            <a:ext cx="8153400" cy="44958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Definition</a:t>
            </a:r>
          </a:p>
          <a:p>
            <a:pPr lvl="1"/>
            <a:r>
              <a:rPr lang="en-US" b="1" dirty="0"/>
              <a:t>a mod n = r</a:t>
            </a:r>
            <a:r>
              <a:rPr lang="en-US" dirty="0"/>
              <a:t>          q.s.t  </a:t>
            </a:r>
            <a:r>
              <a:rPr lang="en-US" b="1" dirty="0"/>
              <a:t>a = </a:t>
            </a:r>
            <a:r>
              <a:rPr lang="en-US" b="1" dirty="0" err="1"/>
              <a:t>qn</a:t>
            </a:r>
            <a:r>
              <a:rPr lang="en-US" b="1" dirty="0"/>
              <a:t> + r</a:t>
            </a:r>
            <a:r>
              <a:rPr lang="en-US" dirty="0"/>
              <a:t>	 </a:t>
            </a:r>
          </a:p>
          <a:p>
            <a:pPr marL="685800" lvl="2" indent="0">
              <a:buFont typeface="Arial" panose="020B0604020202020204" pitchFamily="34" charset="0"/>
              <a:buNone/>
            </a:pPr>
            <a:r>
              <a:rPr lang="en-US" dirty="0"/>
              <a:t>		where 0 &lt;= r &lt;= n-1; </a:t>
            </a:r>
            <a:r>
              <a:rPr lang="en-US" dirty="0">
                <a:latin typeface="Times New Roman"/>
                <a:cs typeface="Times New Roman"/>
              </a:rPr>
              <a:t> </a:t>
            </a:r>
            <a:r>
              <a:rPr lang="en-US" dirty="0"/>
              <a:t>   </a:t>
            </a:r>
            <a:endParaRPr lang="en-US" sz="2800" dirty="0"/>
          </a:p>
          <a:p>
            <a:pPr lvl="1"/>
            <a:r>
              <a:rPr lang="en-US" sz="2800" dirty="0"/>
              <a:t>The integer modulo m, denoted by </a:t>
            </a:r>
            <a:r>
              <a:rPr lang="en-US" sz="2800" dirty="0" err="1"/>
              <a:t>Z</a:t>
            </a:r>
            <a:r>
              <a:rPr lang="en-US" sz="2800" baseline="-25000" dirty="0" err="1"/>
              <a:t>m</a:t>
            </a:r>
            <a:r>
              <a:rPr lang="en-US" sz="2800" dirty="0"/>
              <a:t> is the set of integers {0,1,2,..,m-1} where addition, subtraction and multiplication is performed modulo m.</a:t>
            </a:r>
            <a:endParaRPr lang="en-US" dirty="0"/>
          </a:p>
          <a:p>
            <a:pPr lvl="1"/>
            <a:r>
              <a:rPr lang="en-US" dirty="0"/>
              <a:t>Example</a:t>
            </a:r>
          </a:p>
          <a:p>
            <a:pPr lvl="2"/>
            <a:r>
              <a:rPr lang="en-US" dirty="0"/>
              <a:t>7 mod 3 = 1</a:t>
            </a:r>
          </a:p>
          <a:p>
            <a:pPr lvl="2"/>
            <a:r>
              <a:rPr lang="en-US" dirty="0"/>
              <a:t>-7 mod 3 = 2</a:t>
            </a:r>
          </a:p>
          <a:p>
            <a:pPr lvl="2"/>
            <a:r>
              <a:rPr lang="en-US" dirty="0"/>
              <a:t>In Z</a:t>
            </a:r>
            <a:r>
              <a:rPr lang="en-US" baseline="-25000" dirty="0"/>
              <a:t>25</a:t>
            </a:r>
            <a:r>
              <a:rPr lang="en-US" dirty="0"/>
              <a:t>,</a:t>
            </a:r>
          </a:p>
          <a:p>
            <a:pPr lvl="3"/>
            <a:r>
              <a:rPr lang="en-US" sz="2400" dirty="0"/>
              <a:t>13 + 16 =4,  since 13+16=29≡4 (mod 25)</a:t>
            </a:r>
          </a:p>
          <a:p>
            <a:pPr lvl="3"/>
            <a:r>
              <a:rPr lang="en-US" sz="2400" dirty="0"/>
              <a:t>13.16 =8,  since 13.16=208≡8 (mod 25)</a:t>
            </a:r>
          </a:p>
          <a:p>
            <a:pPr lvl="2"/>
            <a:endParaRPr lang="en-US" dirty="0"/>
          </a:p>
        </p:txBody>
      </p:sp>
    </p:spTree>
    <p:extLst>
      <p:ext uri="{BB962C8B-B14F-4D97-AF65-F5344CB8AC3E}">
        <p14:creationId xmlns:p14="http://schemas.microsoft.com/office/powerpoint/2010/main" val="193043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8081" y="351466"/>
            <a:ext cx="401559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Caesar or Shift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Content Placeholder 3"/>
          <p:cNvSpPr txBox="1">
            <a:spLocks/>
          </p:cNvSpPr>
          <p:nvPr/>
        </p:nvSpPr>
        <p:spPr>
          <a:xfrm>
            <a:off x="474882" y="2595125"/>
            <a:ext cx="8153400" cy="3023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Replacing each letter of the alphabet with the letter standing </a:t>
            </a:r>
            <a:r>
              <a:rPr lang="en-US" i="1" u="sng" dirty="0"/>
              <a:t>p</a:t>
            </a:r>
            <a:r>
              <a:rPr lang="en-US" dirty="0"/>
              <a:t> places further down the alphabet</a:t>
            </a:r>
          </a:p>
          <a:p>
            <a:endParaRPr lang="en-US" dirty="0"/>
          </a:p>
          <a:p>
            <a:pPr marL="0" indent="0">
              <a:buNone/>
            </a:pPr>
            <a:endParaRPr lang="en-US" dirty="0"/>
          </a:p>
          <a:p>
            <a:pPr marL="0" indent="0">
              <a:buNone/>
            </a:pPr>
            <a:endParaRPr lang="en-US" dirty="0"/>
          </a:p>
          <a:p>
            <a:r>
              <a:rPr lang="en-US" dirty="0"/>
              <a:t>Brute-force cryptanalysis is easy (only 25 keys)</a:t>
            </a:r>
          </a:p>
        </p:txBody>
      </p:sp>
      <p:pic>
        <p:nvPicPr>
          <p:cNvPr id="18" name="Picture 2"/>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014365" y="3519489"/>
            <a:ext cx="4133850" cy="581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3"/>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882030" y="4494418"/>
            <a:ext cx="4381500"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1656693" y="1310135"/>
            <a:ext cx="6408737" cy="1279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9228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262503" y="1566922"/>
            <a:ext cx="8856662" cy="363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200000"/>
              </a:lnSpc>
              <a:spcBef>
                <a:spcPct val="0"/>
              </a:spcBef>
              <a:buClrTx/>
              <a:buSzTx/>
              <a:buFontTx/>
              <a:buNone/>
            </a:pPr>
            <a:r>
              <a:rPr lang="en-US" altLang="en-US" sz="2000"/>
              <a:t>Example 1. </a:t>
            </a:r>
            <a:r>
              <a:rPr lang="en-US" altLang="en-US" sz="2000" dirty="0"/>
              <a:t>Let the key be </a:t>
            </a:r>
            <a:r>
              <a:rPr lang="en-US" altLang="en-US" sz="2000" b="1" dirty="0"/>
              <a:t>k = 17</a:t>
            </a:r>
            <a:r>
              <a:rPr lang="en-US" altLang="en-US" sz="2000" dirty="0"/>
              <a:t>, and the plaintext is:</a:t>
            </a:r>
          </a:p>
          <a:p>
            <a:pPr algn="l" rtl="0" eaLnBrk="1" hangingPunct="1">
              <a:lnSpc>
                <a:spcPct val="200000"/>
              </a:lnSpc>
              <a:spcBef>
                <a:spcPct val="0"/>
              </a:spcBef>
              <a:buClrTx/>
              <a:buSzTx/>
              <a:buFontTx/>
              <a:buNone/>
            </a:pPr>
            <a:r>
              <a:rPr lang="en-US" altLang="en-US" sz="2000" b="1" i="1" dirty="0"/>
              <a:t>ATTACK</a:t>
            </a:r>
            <a:r>
              <a:rPr lang="en-US" altLang="en-US" sz="2000" dirty="0"/>
              <a:t> = x</a:t>
            </a:r>
            <a:r>
              <a:rPr lang="en-US" altLang="en-US" sz="1600" dirty="0"/>
              <a:t>1</a:t>
            </a:r>
            <a:r>
              <a:rPr lang="en-US" altLang="en-US" sz="2000" dirty="0"/>
              <a:t>,x</a:t>
            </a:r>
            <a:r>
              <a:rPr lang="en-US" altLang="en-US" sz="1600" dirty="0"/>
              <a:t>2</a:t>
            </a:r>
            <a:r>
              <a:rPr lang="en-US" altLang="en-US" sz="2000" dirty="0"/>
              <a:t>, . . . ,x</a:t>
            </a:r>
            <a:r>
              <a:rPr lang="en-US" altLang="en-US" sz="1600" dirty="0"/>
              <a:t>6</a:t>
            </a:r>
            <a:r>
              <a:rPr lang="en-US" altLang="en-US" sz="2000" dirty="0"/>
              <a:t> = </a:t>
            </a:r>
            <a:r>
              <a:rPr lang="en-US" altLang="en-US" sz="2000" b="1" dirty="0"/>
              <a:t>0,19,19,0,2,10.</a:t>
            </a:r>
          </a:p>
          <a:p>
            <a:pPr algn="l" rtl="0" eaLnBrk="1" hangingPunct="1">
              <a:lnSpc>
                <a:spcPct val="200000"/>
              </a:lnSpc>
              <a:spcBef>
                <a:spcPct val="0"/>
              </a:spcBef>
              <a:buClrTx/>
              <a:buSzTx/>
              <a:buFontTx/>
              <a:buNone/>
            </a:pPr>
            <a:r>
              <a:rPr lang="en-US" altLang="en-US" sz="2000" dirty="0"/>
              <a:t>The </a:t>
            </a:r>
            <a:r>
              <a:rPr lang="en-US" altLang="en-US" sz="2000" dirty="0" err="1"/>
              <a:t>ciphertext</a:t>
            </a:r>
            <a:r>
              <a:rPr lang="en-US" altLang="en-US" sz="2000" dirty="0"/>
              <a:t> is then computed as:</a:t>
            </a:r>
          </a:p>
          <a:p>
            <a:pPr algn="l" rtl="0" eaLnBrk="1" hangingPunct="1">
              <a:lnSpc>
                <a:spcPct val="200000"/>
              </a:lnSpc>
              <a:spcBef>
                <a:spcPct val="0"/>
              </a:spcBef>
              <a:buClrTx/>
              <a:buSzTx/>
              <a:buFontTx/>
              <a:buNone/>
            </a:pPr>
            <a:r>
              <a:rPr lang="en-US" altLang="en-US" sz="2000" dirty="0" err="1"/>
              <a:t>ek</a:t>
            </a:r>
            <a:r>
              <a:rPr lang="en-US" altLang="en-US" sz="2000" dirty="0"/>
              <a:t>(0) </a:t>
            </a:r>
            <a:r>
              <a:rPr lang="da-DK" altLang="en-US" sz="2000" dirty="0"/>
              <a:t>≡ 0 + 17  mod 26   = 17    </a:t>
            </a:r>
            <a:r>
              <a:rPr lang="da-DK" altLang="en-US" sz="2000" dirty="0">
                <a:sym typeface="Wingdings" panose="05000000000000000000" pitchFamily="2" charset="2"/>
              </a:rPr>
              <a:t>  </a:t>
            </a:r>
            <a:r>
              <a:rPr lang="da-DK" altLang="en-US" sz="2000" b="1" dirty="0">
                <a:sym typeface="Wingdings" panose="05000000000000000000" pitchFamily="2" charset="2"/>
              </a:rPr>
              <a:t>A</a:t>
            </a:r>
            <a:r>
              <a:rPr lang="da-DK" altLang="en-US" sz="2000" dirty="0">
                <a:sym typeface="Wingdings" panose="05000000000000000000" pitchFamily="2" charset="2"/>
              </a:rPr>
              <a:t>   becomes    </a:t>
            </a:r>
            <a:r>
              <a:rPr lang="da-DK" altLang="en-US" sz="2000" b="1" dirty="0">
                <a:sym typeface="Wingdings" panose="05000000000000000000" pitchFamily="2" charset="2"/>
              </a:rPr>
              <a:t>r</a:t>
            </a:r>
            <a:r>
              <a:rPr lang="da-DK" altLang="en-US" sz="2000" dirty="0">
                <a:sym typeface="Wingdings" panose="05000000000000000000" pitchFamily="2" charset="2"/>
              </a:rPr>
              <a:t> </a:t>
            </a:r>
          </a:p>
          <a:p>
            <a:pPr algn="l" rtl="0" eaLnBrk="1" hangingPunct="1">
              <a:lnSpc>
                <a:spcPct val="200000"/>
              </a:lnSpc>
              <a:spcBef>
                <a:spcPct val="0"/>
              </a:spcBef>
              <a:buClrTx/>
              <a:buSzTx/>
              <a:buFontTx/>
              <a:buNone/>
            </a:pPr>
            <a:r>
              <a:rPr lang="en-US" altLang="en-US" sz="2000" dirty="0" err="1"/>
              <a:t>ek</a:t>
            </a:r>
            <a:r>
              <a:rPr lang="en-US" altLang="en-US" sz="2000" dirty="0"/>
              <a:t>(19) </a:t>
            </a:r>
            <a:r>
              <a:rPr lang="da-DK" altLang="en-US" sz="2000" dirty="0"/>
              <a:t>≡ 19 + 17  mod 26  = 10  </a:t>
            </a:r>
            <a:r>
              <a:rPr lang="da-DK" altLang="en-US" sz="2000" dirty="0">
                <a:sym typeface="Wingdings" panose="05000000000000000000" pitchFamily="2" charset="2"/>
              </a:rPr>
              <a:t>  </a:t>
            </a:r>
            <a:r>
              <a:rPr lang="da-DK" altLang="en-US" sz="2000" b="1" dirty="0">
                <a:sym typeface="Wingdings" panose="05000000000000000000" pitchFamily="2" charset="2"/>
              </a:rPr>
              <a:t>T</a:t>
            </a:r>
            <a:r>
              <a:rPr lang="da-DK" altLang="en-US" sz="2000" dirty="0">
                <a:sym typeface="Wingdings" panose="05000000000000000000" pitchFamily="2" charset="2"/>
              </a:rPr>
              <a:t>   becomes    </a:t>
            </a:r>
            <a:r>
              <a:rPr lang="da-DK" altLang="en-US" sz="2000" b="1" dirty="0">
                <a:sym typeface="Wingdings" panose="05000000000000000000" pitchFamily="2" charset="2"/>
              </a:rPr>
              <a:t>k</a:t>
            </a:r>
            <a:r>
              <a:rPr lang="da-DK" altLang="en-US" sz="2000" dirty="0">
                <a:sym typeface="Wingdings" panose="05000000000000000000" pitchFamily="2" charset="2"/>
              </a:rPr>
              <a:t>   </a:t>
            </a:r>
            <a:r>
              <a:rPr lang="en-US" altLang="en-US" sz="2000" dirty="0"/>
              <a:t> </a:t>
            </a:r>
            <a:r>
              <a:rPr lang="da-DK" altLang="en-US" sz="2000" dirty="0">
                <a:sym typeface="Wingdings" panose="05000000000000000000" pitchFamily="2" charset="2"/>
              </a:rPr>
              <a:t> </a:t>
            </a:r>
            <a:r>
              <a:rPr lang="en-US" altLang="en-US" sz="2000" dirty="0"/>
              <a:t> </a:t>
            </a:r>
          </a:p>
          <a:p>
            <a:pPr algn="l" rtl="0" eaLnBrk="1" hangingPunct="1">
              <a:lnSpc>
                <a:spcPct val="150000"/>
              </a:lnSpc>
              <a:spcBef>
                <a:spcPct val="0"/>
              </a:spcBef>
              <a:buClrTx/>
              <a:buSzTx/>
              <a:buFontTx/>
              <a:buNone/>
            </a:pPr>
            <a:r>
              <a:rPr lang="en-US" altLang="en-US" sz="2000" dirty="0"/>
              <a:t>y</a:t>
            </a:r>
            <a:r>
              <a:rPr lang="en-US" altLang="en-US" sz="1600" dirty="0"/>
              <a:t>1</a:t>
            </a:r>
            <a:r>
              <a:rPr lang="en-US" altLang="en-US" sz="2000" dirty="0"/>
              <a:t>,y</a:t>
            </a:r>
            <a:r>
              <a:rPr lang="en-US" altLang="en-US" sz="1600" dirty="0"/>
              <a:t>2</a:t>
            </a:r>
            <a:r>
              <a:rPr lang="en-US" altLang="en-US" sz="2000" dirty="0"/>
              <a:t>, . . . ,y</a:t>
            </a:r>
            <a:r>
              <a:rPr lang="en-US" altLang="en-US" sz="1600" dirty="0"/>
              <a:t>6</a:t>
            </a:r>
            <a:r>
              <a:rPr lang="en-US" altLang="en-US" sz="2000" dirty="0"/>
              <a:t> = </a:t>
            </a:r>
            <a:r>
              <a:rPr lang="en-US" altLang="en-US" sz="2000" b="1" dirty="0"/>
              <a:t>17,10,10,17,19,1</a:t>
            </a:r>
            <a:r>
              <a:rPr lang="en-US" altLang="en-US" sz="2000" dirty="0"/>
              <a:t> = The </a:t>
            </a:r>
            <a:r>
              <a:rPr lang="en-US" altLang="en-US" sz="2000" dirty="0" err="1"/>
              <a:t>ciphertext</a:t>
            </a:r>
            <a:r>
              <a:rPr lang="en-US" altLang="en-US" sz="2000" dirty="0"/>
              <a:t> is  </a:t>
            </a:r>
            <a:r>
              <a:rPr lang="en-US" altLang="en-US" sz="2000" b="1" dirty="0" err="1"/>
              <a:t>rkkrtb</a:t>
            </a:r>
            <a:endParaRPr lang="ar-SA" altLang="en-US" sz="2000" b="1" dirty="0"/>
          </a:p>
        </p:txBody>
      </p:sp>
    </p:spTree>
    <p:extLst>
      <p:ext uri="{BB962C8B-B14F-4D97-AF65-F5344CB8AC3E}">
        <p14:creationId xmlns:p14="http://schemas.microsoft.com/office/powerpoint/2010/main" val="14046093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17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261540" y="1535820"/>
            <a:ext cx="8367605" cy="363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200000"/>
              </a:lnSpc>
              <a:spcBef>
                <a:spcPct val="0"/>
              </a:spcBef>
              <a:buClrTx/>
              <a:buSzTx/>
              <a:buFontTx/>
              <a:buNone/>
            </a:pPr>
            <a:r>
              <a:rPr lang="en-US" altLang="en-US" sz="2000" dirty="0"/>
              <a:t>Example 1. continue, the </a:t>
            </a:r>
            <a:r>
              <a:rPr lang="en-US" altLang="en-US" sz="2000" dirty="0" err="1"/>
              <a:t>ciphertext</a:t>
            </a:r>
            <a:r>
              <a:rPr lang="en-US" altLang="en-US" sz="2000" dirty="0"/>
              <a:t> is:</a:t>
            </a:r>
          </a:p>
          <a:p>
            <a:pPr algn="l" rtl="0" eaLnBrk="1" hangingPunct="1">
              <a:lnSpc>
                <a:spcPct val="200000"/>
              </a:lnSpc>
              <a:spcBef>
                <a:spcPct val="0"/>
              </a:spcBef>
              <a:buClrTx/>
              <a:buSzTx/>
              <a:buFontTx/>
              <a:buNone/>
            </a:pPr>
            <a:r>
              <a:rPr lang="en-US" altLang="en-US" sz="2000" b="1" dirty="0" err="1"/>
              <a:t>rkkrtb</a:t>
            </a:r>
            <a:r>
              <a:rPr lang="en-US" altLang="en-US" sz="2000" b="1" dirty="0"/>
              <a:t>  </a:t>
            </a:r>
            <a:r>
              <a:rPr lang="en-US" altLang="en-US" sz="2000" dirty="0"/>
              <a:t>= y</a:t>
            </a:r>
            <a:r>
              <a:rPr lang="en-US" altLang="en-US" sz="1600" dirty="0"/>
              <a:t>1</a:t>
            </a:r>
            <a:r>
              <a:rPr lang="en-US" altLang="en-US" sz="2000" dirty="0"/>
              <a:t>,y</a:t>
            </a:r>
            <a:r>
              <a:rPr lang="en-US" altLang="en-US" sz="1600" dirty="0"/>
              <a:t>2</a:t>
            </a:r>
            <a:r>
              <a:rPr lang="en-US" altLang="en-US" sz="2000" dirty="0"/>
              <a:t>, . . . ,y</a:t>
            </a:r>
            <a:r>
              <a:rPr lang="en-US" altLang="en-US" sz="1600" dirty="0"/>
              <a:t>6</a:t>
            </a:r>
            <a:r>
              <a:rPr lang="en-US" altLang="en-US" sz="2000" dirty="0"/>
              <a:t> = </a:t>
            </a:r>
            <a:r>
              <a:rPr lang="en-US" altLang="en-US" sz="2000" b="1" dirty="0"/>
              <a:t>17,10,10,17,19,1</a:t>
            </a:r>
          </a:p>
          <a:p>
            <a:pPr algn="l" rtl="0" eaLnBrk="1" hangingPunct="1">
              <a:lnSpc>
                <a:spcPct val="200000"/>
              </a:lnSpc>
              <a:spcBef>
                <a:spcPct val="0"/>
              </a:spcBef>
              <a:buClrTx/>
              <a:buSzTx/>
              <a:buFontTx/>
              <a:buNone/>
            </a:pPr>
            <a:r>
              <a:rPr lang="en-US" altLang="en-US" sz="2000" dirty="0"/>
              <a:t>The plaintext is then obtained as:</a:t>
            </a:r>
          </a:p>
          <a:p>
            <a:pPr algn="l" rtl="0" eaLnBrk="1" hangingPunct="1">
              <a:lnSpc>
                <a:spcPct val="200000"/>
              </a:lnSpc>
              <a:spcBef>
                <a:spcPct val="0"/>
              </a:spcBef>
              <a:buClrTx/>
              <a:buSzTx/>
              <a:buFontTx/>
              <a:buNone/>
            </a:pPr>
            <a:r>
              <a:rPr lang="en-US" altLang="en-US" sz="2000" dirty="0" err="1"/>
              <a:t>d</a:t>
            </a:r>
            <a:r>
              <a:rPr lang="en-US" altLang="en-US" sz="1600" dirty="0" err="1"/>
              <a:t>k</a:t>
            </a:r>
            <a:r>
              <a:rPr lang="en-US" altLang="en-US" sz="2000" dirty="0"/>
              <a:t>(17) </a:t>
            </a:r>
            <a:r>
              <a:rPr lang="da-DK" altLang="en-US" sz="2000" dirty="0"/>
              <a:t>≡ 17 - 17  mod 26   =  0   </a:t>
            </a:r>
            <a:r>
              <a:rPr lang="da-DK" altLang="en-US" sz="2000" dirty="0">
                <a:sym typeface="Wingdings" panose="05000000000000000000" pitchFamily="2" charset="2"/>
              </a:rPr>
              <a:t>  </a:t>
            </a:r>
            <a:r>
              <a:rPr lang="da-DK" altLang="en-US" sz="2000" b="1" dirty="0">
                <a:sym typeface="Wingdings" panose="05000000000000000000" pitchFamily="2" charset="2"/>
              </a:rPr>
              <a:t>r</a:t>
            </a:r>
            <a:r>
              <a:rPr lang="da-DK" altLang="en-US" sz="2000" dirty="0">
                <a:sym typeface="Wingdings" panose="05000000000000000000" pitchFamily="2" charset="2"/>
              </a:rPr>
              <a:t>   becomes    </a:t>
            </a:r>
            <a:r>
              <a:rPr lang="da-DK" altLang="en-US" sz="2000" b="1" dirty="0">
                <a:sym typeface="Wingdings" panose="05000000000000000000" pitchFamily="2" charset="2"/>
              </a:rPr>
              <a:t>A</a:t>
            </a:r>
            <a:r>
              <a:rPr lang="da-DK" altLang="en-US" sz="2000" dirty="0">
                <a:sym typeface="Wingdings" panose="05000000000000000000" pitchFamily="2" charset="2"/>
              </a:rPr>
              <a:t> </a:t>
            </a:r>
          </a:p>
          <a:p>
            <a:pPr algn="l" rtl="0" eaLnBrk="1" hangingPunct="1">
              <a:lnSpc>
                <a:spcPct val="200000"/>
              </a:lnSpc>
              <a:spcBef>
                <a:spcPct val="0"/>
              </a:spcBef>
              <a:buClrTx/>
              <a:buSzTx/>
              <a:buFontTx/>
              <a:buNone/>
            </a:pPr>
            <a:r>
              <a:rPr lang="en-US" altLang="en-US" sz="2000" dirty="0" err="1"/>
              <a:t>d</a:t>
            </a:r>
            <a:r>
              <a:rPr lang="en-US" altLang="en-US" sz="1600" dirty="0" err="1"/>
              <a:t>k</a:t>
            </a:r>
            <a:r>
              <a:rPr lang="en-US" altLang="en-US" sz="2000" dirty="0"/>
              <a:t>(10) </a:t>
            </a:r>
            <a:r>
              <a:rPr lang="da-DK" altLang="en-US" sz="2000" dirty="0"/>
              <a:t>≡ 10 - 17  mod 26  = 19  </a:t>
            </a:r>
            <a:r>
              <a:rPr lang="da-DK" altLang="en-US" sz="2000" dirty="0">
                <a:sym typeface="Wingdings" panose="05000000000000000000" pitchFamily="2" charset="2"/>
              </a:rPr>
              <a:t>  </a:t>
            </a:r>
            <a:r>
              <a:rPr lang="da-DK" altLang="en-US" sz="2000" b="1" dirty="0">
                <a:sym typeface="Wingdings" panose="05000000000000000000" pitchFamily="2" charset="2"/>
              </a:rPr>
              <a:t>k</a:t>
            </a:r>
            <a:r>
              <a:rPr lang="da-DK" altLang="en-US" sz="2000" dirty="0">
                <a:sym typeface="Wingdings" panose="05000000000000000000" pitchFamily="2" charset="2"/>
              </a:rPr>
              <a:t>   becomes    </a:t>
            </a:r>
            <a:r>
              <a:rPr lang="da-DK" altLang="en-US" sz="2000" b="1" dirty="0">
                <a:sym typeface="Wingdings" panose="05000000000000000000" pitchFamily="2" charset="2"/>
              </a:rPr>
              <a:t>T</a:t>
            </a:r>
            <a:r>
              <a:rPr lang="da-DK" altLang="en-US" sz="2000" dirty="0">
                <a:sym typeface="Wingdings" panose="05000000000000000000" pitchFamily="2" charset="2"/>
              </a:rPr>
              <a:t>   </a:t>
            </a:r>
            <a:r>
              <a:rPr lang="en-US" altLang="en-US" sz="2000" dirty="0"/>
              <a:t> </a:t>
            </a:r>
            <a:r>
              <a:rPr lang="da-DK" altLang="en-US" sz="2000" dirty="0">
                <a:sym typeface="Wingdings" panose="05000000000000000000" pitchFamily="2" charset="2"/>
              </a:rPr>
              <a:t> </a:t>
            </a:r>
            <a:r>
              <a:rPr lang="en-US" altLang="en-US" sz="2000" dirty="0"/>
              <a:t> </a:t>
            </a:r>
          </a:p>
          <a:p>
            <a:pPr algn="l" rtl="0" eaLnBrk="1" hangingPunct="1">
              <a:lnSpc>
                <a:spcPct val="150000"/>
              </a:lnSpc>
              <a:spcBef>
                <a:spcPct val="0"/>
              </a:spcBef>
              <a:buClrTx/>
              <a:buSzTx/>
              <a:buFontTx/>
              <a:buNone/>
            </a:pPr>
            <a:r>
              <a:rPr lang="en-US" altLang="en-US" sz="2000" b="1" i="1" dirty="0"/>
              <a:t>The</a:t>
            </a:r>
            <a:r>
              <a:rPr lang="en-US" altLang="en-US" sz="2000" i="1" dirty="0"/>
              <a:t> </a:t>
            </a:r>
            <a:r>
              <a:rPr lang="en-US" altLang="en-US" sz="2000" b="1" i="1" dirty="0"/>
              <a:t>plaintext is: ATTACK </a:t>
            </a:r>
            <a:endParaRPr lang="ar-SA" altLang="en-US" sz="2000" b="1" i="1" dirty="0"/>
          </a:p>
        </p:txBody>
      </p:sp>
    </p:spTree>
    <p:extLst>
      <p:ext uri="{BB962C8B-B14F-4D97-AF65-F5344CB8AC3E}">
        <p14:creationId xmlns:p14="http://schemas.microsoft.com/office/powerpoint/2010/main" val="17050449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Playfair</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4"/>
          <p:cNvSpPr txBox="1">
            <a:spLocks noChangeArrowheads="1"/>
          </p:cNvSpPr>
          <p:nvPr/>
        </p:nvSpPr>
        <p:spPr bwMode="auto">
          <a:xfrm>
            <a:off x="271673" y="1502834"/>
            <a:ext cx="827532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2000" dirty="0"/>
              <a:t>Bob needs to send the following message to Alice over a communication </a:t>
            </a:r>
            <a:r>
              <a:rPr lang="en-US" altLang="en-US" sz="2000" dirty="0" err="1"/>
              <a:t>channle</a:t>
            </a:r>
            <a:r>
              <a:rPr lang="en-US" altLang="en-US" sz="2000" dirty="0"/>
              <a:t>.</a:t>
            </a:r>
          </a:p>
          <a:p>
            <a:pPr algn="l" rtl="0" eaLnBrk="1" hangingPunct="1">
              <a:spcBef>
                <a:spcPct val="0"/>
              </a:spcBef>
              <a:buClrTx/>
              <a:buSzTx/>
              <a:buFontTx/>
              <a:buNone/>
            </a:pPr>
            <a:r>
              <a:rPr lang="en-US" altLang="en-US" sz="2000" dirty="0"/>
              <a:t> </a:t>
            </a:r>
          </a:p>
          <a:p>
            <a:pPr algn="l" rtl="0" eaLnBrk="1" hangingPunct="1">
              <a:spcBef>
                <a:spcPct val="0"/>
              </a:spcBef>
              <a:buClrTx/>
              <a:buSzTx/>
              <a:buFontTx/>
              <a:buNone/>
            </a:pPr>
            <a:r>
              <a:rPr lang="en-US" altLang="en-US" sz="2000" dirty="0">
                <a:sym typeface="Wingdings" panose="05000000000000000000" pitchFamily="2" charset="2"/>
              </a:rPr>
              <a:t>Plaintext: “</a:t>
            </a:r>
            <a:r>
              <a:rPr lang="en-US" altLang="en-US" sz="1800" dirty="0">
                <a:sym typeface="Wingdings" panose="05000000000000000000" pitchFamily="2" charset="2"/>
              </a:rPr>
              <a:t>h</a:t>
            </a:r>
            <a:r>
              <a:rPr lang="en-US" altLang="en-US" sz="1800" dirty="0"/>
              <a:t>ide the gold in the safe”</a:t>
            </a:r>
          </a:p>
          <a:p>
            <a:pPr algn="l" rtl="0" eaLnBrk="1" hangingPunct="1">
              <a:spcBef>
                <a:spcPct val="0"/>
              </a:spcBef>
              <a:buClrTx/>
              <a:buSzTx/>
              <a:buFontTx/>
              <a:buNone/>
            </a:pPr>
            <a:endParaRPr lang="en-US" altLang="en-US" sz="1800" dirty="0"/>
          </a:p>
          <a:p>
            <a:pPr algn="l" rtl="0" eaLnBrk="1" hangingPunct="1">
              <a:spcBef>
                <a:spcPct val="0"/>
              </a:spcBef>
              <a:buClrTx/>
              <a:buSzTx/>
              <a:buFont typeface="Wingdings" panose="05000000000000000000" pitchFamily="2" charset="2"/>
              <a:buChar char="q"/>
            </a:pPr>
            <a:r>
              <a:rPr lang="en-US" altLang="en-US" sz="1800" dirty="0">
                <a:sym typeface="Wingdings" panose="05000000000000000000" pitchFamily="2" charset="2"/>
              </a:rPr>
              <a:t>Encrypt and then decrypt the message using the </a:t>
            </a:r>
            <a:r>
              <a:rPr lang="en-US" altLang="en-US" sz="1800" dirty="0" err="1">
                <a:sym typeface="Wingdings" panose="05000000000000000000" pitchFamily="2" charset="2"/>
              </a:rPr>
              <a:t>playfair</a:t>
            </a:r>
            <a:r>
              <a:rPr lang="en-US" altLang="en-US" sz="1800" dirty="0">
                <a:sym typeface="Wingdings" panose="05000000000000000000" pitchFamily="2" charset="2"/>
              </a:rPr>
              <a:t> cipher using the key “</a:t>
            </a:r>
            <a:r>
              <a:rPr lang="en-US" altLang="en-US" sz="1800" b="1" dirty="0">
                <a:sym typeface="Wingdings" panose="05000000000000000000" pitchFamily="2" charset="2"/>
              </a:rPr>
              <a:t>system</a:t>
            </a:r>
            <a:r>
              <a:rPr lang="en-US" altLang="en-US" sz="1800" dirty="0">
                <a:sym typeface="Wingdings" panose="05000000000000000000" pitchFamily="2" charset="2"/>
              </a:rPr>
              <a:t>”</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i="1" dirty="0">
                <a:sym typeface="Wingdings" panose="05000000000000000000" pitchFamily="2" charset="2"/>
              </a:rPr>
              <a:t>Step</a:t>
            </a:r>
            <a:r>
              <a:rPr lang="en-US" altLang="en-US" sz="1800" dirty="0">
                <a:sym typeface="Wingdings" panose="05000000000000000000" pitchFamily="2" charset="2"/>
              </a:rPr>
              <a:t> 1: B</a:t>
            </a:r>
            <a:r>
              <a:rPr lang="en-US" altLang="en-US" sz="1800" dirty="0"/>
              <a:t>reak the message into </a:t>
            </a:r>
            <a:r>
              <a:rPr lang="en-US" altLang="en-US" sz="1800" dirty="0" err="1"/>
              <a:t>digrams</a:t>
            </a:r>
            <a:r>
              <a:rPr lang="en-US" altLang="en-US" sz="1800" dirty="0"/>
              <a:t> (groups of 2 letters). If needed, append an uncommon monogram to complete the final </a:t>
            </a:r>
            <a:r>
              <a:rPr lang="en-US" altLang="en-US" sz="1800" dirty="0" err="1"/>
              <a:t>digram</a:t>
            </a:r>
            <a:r>
              <a:rPr lang="en-US" altLang="en-US" sz="1800" dirty="0"/>
              <a:t>.</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2800" dirty="0">
                <a:sym typeface="Wingdings" panose="05000000000000000000" pitchFamily="2" charset="2"/>
              </a:rPr>
              <a:t>Hi    de    </a:t>
            </a:r>
            <a:r>
              <a:rPr lang="en-US" altLang="en-US" sz="2800" dirty="0" err="1">
                <a:sym typeface="Wingdings" panose="05000000000000000000" pitchFamily="2" charset="2"/>
              </a:rPr>
              <a:t>th</a:t>
            </a:r>
            <a:r>
              <a:rPr lang="en-US" altLang="en-US" sz="2800" dirty="0">
                <a:sym typeface="Wingdings" panose="05000000000000000000" pitchFamily="2" charset="2"/>
              </a:rPr>
              <a:t>   </a:t>
            </a:r>
            <a:r>
              <a:rPr lang="en-US" altLang="en-US" sz="2800" dirty="0" err="1">
                <a:sym typeface="Wingdings" panose="05000000000000000000" pitchFamily="2" charset="2"/>
              </a:rPr>
              <a:t>eg</a:t>
            </a:r>
            <a:r>
              <a:rPr lang="en-US" altLang="en-US" sz="2800" dirty="0">
                <a:sym typeface="Wingdings" panose="05000000000000000000" pitchFamily="2" charset="2"/>
              </a:rPr>
              <a:t>   </a:t>
            </a:r>
            <a:r>
              <a:rPr lang="en-US" altLang="en-US" sz="2800" dirty="0" err="1">
                <a:sym typeface="Wingdings" panose="05000000000000000000" pitchFamily="2" charset="2"/>
              </a:rPr>
              <a:t>ol</a:t>
            </a:r>
            <a:r>
              <a:rPr lang="en-US" altLang="en-US" sz="2800" dirty="0">
                <a:sym typeface="Wingdings" panose="05000000000000000000" pitchFamily="2" charset="2"/>
              </a:rPr>
              <a:t>    di    </a:t>
            </a:r>
            <a:r>
              <a:rPr lang="en-US" altLang="en-US" sz="2800" dirty="0" err="1">
                <a:sym typeface="Wingdings" panose="05000000000000000000" pitchFamily="2" charset="2"/>
              </a:rPr>
              <a:t>nt</a:t>
            </a:r>
            <a:r>
              <a:rPr lang="en-US" altLang="en-US" sz="2800" dirty="0">
                <a:sym typeface="Wingdings" panose="05000000000000000000" pitchFamily="2" charset="2"/>
              </a:rPr>
              <a:t>   he    </a:t>
            </a:r>
            <a:r>
              <a:rPr lang="en-US" altLang="en-US" sz="2800" dirty="0" err="1">
                <a:sym typeface="Wingdings" panose="05000000000000000000" pitchFamily="2" charset="2"/>
              </a:rPr>
              <a:t>sa</a:t>
            </a:r>
            <a:r>
              <a:rPr lang="en-US" altLang="en-US" sz="2800" dirty="0">
                <a:sym typeface="Wingdings" panose="05000000000000000000" pitchFamily="2" charset="2"/>
              </a:rPr>
              <a:t>    </a:t>
            </a:r>
            <a:r>
              <a:rPr lang="en-US" altLang="en-US" sz="2800" dirty="0" err="1">
                <a:sym typeface="Wingdings" panose="05000000000000000000" pitchFamily="2" charset="2"/>
              </a:rPr>
              <a:t>fe</a:t>
            </a:r>
            <a:endParaRPr lang="en-US" altLang="en-US" sz="2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dirty="0">
                <a:sym typeface="Wingdings" panose="05000000000000000000" pitchFamily="2" charset="2"/>
              </a:rPr>
              <a:t>Note: </a:t>
            </a:r>
            <a:r>
              <a:rPr lang="en-US" altLang="en-US" sz="1800" dirty="0"/>
              <a:t>If both letters are the same add a  “z" after the first letter</a:t>
            </a: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Tx/>
              <a:buNone/>
            </a:pPr>
            <a:endParaRPr lang="en-US" altLang="en-US" sz="1800" i="1" dirty="0">
              <a:sym typeface="Wingdings" panose="05000000000000000000" pitchFamily="2" charset="2"/>
            </a:endParaRPr>
          </a:p>
        </p:txBody>
      </p:sp>
    </p:spTree>
    <p:extLst>
      <p:ext uri="{BB962C8B-B14F-4D97-AF65-F5344CB8AC3E}">
        <p14:creationId xmlns:p14="http://schemas.microsoft.com/office/powerpoint/2010/main" val="1486092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Playfair</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91440" y="1411732"/>
            <a:ext cx="8740669" cy="3046413"/>
          </a:xfrm>
          <a:prstGeom prst="rect">
            <a:avLst/>
          </a:prstGeom>
          <a:noFill/>
          <a:ln w="9525">
            <a:noFill/>
            <a:miter lim="800000"/>
            <a:headEnd/>
            <a:tailEnd/>
          </a:ln>
        </p:spPr>
        <p:txBody>
          <a:bodyPr wrap="square">
            <a:spAutoFit/>
          </a:bodyPr>
          <a:lstStyle/>
          <a:p>
            <a:pPr eaLnBrk="1" hangingPunct="1">
              <a:lnSpc>
                <a:spcPct val="150000"/>
              </a:lnSpc>
              <a:defRPr/>
            </a:pPr>
            <a:r>
              <a:rPr lang="en-US" sz="2000" dirty="0"/>
              <a:t>Step 2: Construct the </a:t>
            </a:r>
            <a:r>
              <a:rPr lang="en-US" sz="2000" dirty="0" err="1"/>
              <a:t>playfair</a:t>
            </a:r>
            <a:r>
              <a:rPr lang="en-US" sz="2000" dirty="0"/>
              <a:t> table, as following:</a:t>
            </a:r>
          </a:p>
          <a:p>
            <a:pPr marL="342900" indent="-342900" eaLnBrk="1" hangingPunct="1">
              <a:buFont typeface="Wingdings" pitchFamily="2" charset="2"/>
              <a:buChar char="q"/>
              <a:defRPr/>
            </a:pPr>
            <a:r>
              <a:rPr lang="en-US" dirty="0"/>
              <a:t>First, fill in the spaces in the table with the letters of the keyword (dropping any duplicate letters).</a:t>
            </a:r>
          </a:p>
          <a:p>
            <a:pPr marL="342900" indent="-342900" eaLnBrk="1" hangingPunct="1">
              <a:buFont typeface="Wingdings" pitchFamily="2" charset="2"/>
              <a:buChar char="q"/>
              <a:defRPr/>
            </a:pPr>
            <a:r>
              <a:rPr lang="en-US" dirty="0"/>
              <a:t> Fill the remaining spaces with the rest of the letters of the alphabet in order (usually omitting "J" or "Q" to reduce the alphabet to fit; other versions put both "I" and "J" in the same space). </a:t>
            </a:r>
          </a:p>
          <a:p>
            <a:pPr marL="342900" indent="-342900" eaLnBrk="1" hangingPunct="1">
              <a:buFont typeface="Wingdings" pitchFamily="2" charset="2"/>
              <a:buChar char="q"/>
              <a:defRPr/>
            </a:pPr>
            <a:r>
              <a:rPr lang="en-US" dirty="0"/>
              <a:t>The key can be written in the top rows of the table, from left to right.</a:t>
            </a:r>
          </a:p>
          <a:p>
            <a:pPr marL="342900" indent="-342900" eaLnBrk="1" hangingPunct="1">
              <a:buFont typeface="Wingdings" pitchFamily="2" charset="2"/>
              <a:buChar char="q"/>
              <a:defRPr/>
            </a:pPr>
            <a:r>
              <a:rPr lang="en-US" dirty="0"/>
              <a:t>The keyword together with the conventions for filling in the 5 by 5 table constitute the cipher key</a:t>
            </a:r>
            <a:endParaRPr lang="en-US" dirty="0">
              <a:sym typeface="Wingdings" pitchFamily="2" charset="2"/>
            </a:endParaRPr>
          </a:p>
          <a:p>
            <a:pPr eaLnBrk="1" hangingPunct="1">
              <a:defRPr/>
            </a:pPr>
            <a:endParaRPr lang="en-US" i="1" dirty="0">
              <a:sym typeface="Wingdings" pitchFamily="2" charset="2"/>
            </a:endParaRPr>
          </a:p>
        </p:txBody>
      </p:sp>
      <p:graphicFrame>
        <p:nvGraphicFramePr>
          <p:cNvPr id="19" name="Table 18"/>
          <p:cNvGraphicFramePr>
            <a:graphicFrameLocks noGrp="1"/>
          </p:cNvGraphicFramePr>
          <p:nvPr>
            <p:extLst>
              <p:ext uri="{D42A27DB-BD31-4B8C-83A1-F6EECF244321}">
                <p14:modId xmlns:p14="http://schemas.microsoft.com/office/powerpoint/2010/main" val="2685560971"/>
              </p:ext>
            </p:extLst>
          </p:nvPr>
        </p:nvGraphicFramePr>
        <p:xfrm>
          <a:off x="2536603" y="3893859"/>
          <a:ext cx="4374790" cy="2205190"/>
        </p:xfrm>
        <a:graphic>
          <a:graphicData uri="http://schemas.openxmlformats.org/drawingml/2006/table">
            <a:tbl>
              <a:tblPr rtl="1" firstRow="1" bandRow="1">
                <a:tableStyleId>{D7AC3CCA-C797-4891-BE02-D94E43425B78}</a:tableStyleId>
              </a:tblPr>
              <a:tblGrid>
                <a:gridCol w="874958">
                  <a:extLst>
                    <a:ext uri="{9D8B030D-6E8A-4147-A177-3AD203B41FA5}">
                      <a16:colId xmlns:a16="http://schemas.microsoft.com/office/drawing/2014/main" val="20000"/>
                    </a:ext>
                  </a:extLst>
                </a:gridCol>
                <a:gridCol w="874958">
                  <a:extLst>
                    <a:ext uri="{9D8B030D-6E8A-4147-A177-3AD203B41FA5}">
                      <a16:colId xmlns:a16="http://schemas.microsoft.com/office/drawing/2014/main" val="20001"/>
                    </a:ext>
                  </a:extLst>
                </a:gridCol>
                <a:gridCol w="874958">
                  <a:extLst>
                    <a:ext uri="{9D8B030D-6E8A-4147-A177-3AD203B41FA5}">
                      <a16:colId xmlns:a16="http://schemas.microsoft.com/office/drawing/2014/main" val="20002"/>
                    </a:ext>
                  </a:extLst>
                </a:gridCol>
                <a:gridCol w="874958">
                  <a:extLst>
                    <a:ext uri="{9D8B030D-6E8A-4147-A177-3AD203B41FA5}">
                      <a16:colId xmlns:a16="http://schemas.microsoft.com/office/drawing/2014/main" val="20003"/>
                    </a:ext>
                  </a:extLst>
                </a:gridCol>
                <a:gridCol w="874958">
                  <a:extLst>
                    <a:ext uri="{9D8B030D-6E8A-4147-A177-3AD203B41FA5}">
                      <a16:colId xmlns:a16="http://schemas.microsoft.com/office/drawing/2014/main" val="20004"/>
                    </a:ext>
                  </a:extLst>
                </a:gridCol>
              </a:tblGrid>
              <a:tr h="441038">
                <a:tc>
                  <a:txBody>
                    <a:bodyPr/>
                    <a:lstStyle/>
                    <a:p>
                      <a:pPr algn="ctr" rtl="0"/>
                      <a:r>
                        <a:rPr lang="en-US" sz="1800" dirty="0"/>
                        <a:t>m</a:t>
                      </a:r>
                      <a:endParaRPr lang="ar-SA" sz="1800" dirty="0"/>
                    </a:p>
                  </a:txBody>
                  <a:tcPr marL="91446" marR="91446" marT="45722" marB="45722"/>
                </a:tc>
                <a:tc>
                  <a:txBody>
                    <a:bodyPr/>
                    <a:lstStyle/>
                    <a:p>
                      <a:pPr algn="ctr" rtl="0"/>
                      <a:r>
                        <a:rPr lang="en-US" sz="1800" dirty="0"/>
                        <a:t>e</a:t>
                      </a:r>
                      <a:endParaRPr lang="ar-SA" sz="1800" dirty="0"/>
                    </a:p>
                  </a:txBody>
                  <a:tcPr marL="91446" marR="91446" marT="45722" marB="45722"/>
                </a:tc>
                <a:tc>
                  <a:txBody>
                    <a:bodyPr/>
                    <a:lstStyle/>
                    <a:p>
                      <a:pPr algn="ctr" rtl="0"/>
                      <a:r>
                        <a:rPr lang="en-US" sz="1800" dirty="0"/>
                        <a:t>t</a:t>
                      </a:r>
                      <a:endParaRPr lang="ar-SA" sz="1800" dirty="0"/>
                    </a:p>
                  </a:txBody>
                  <a:tcPr marL="91446" marR="91446" marT="45722" marB="45722"/>
                </a:tc>
                <a:tc>
                  <a:txBody>
                    <a:bodyPr/>
                    <a:lstStyle/>
                    <a:p>
                      <a:pPr algn="ctr" rtl="0"/>
                      <a:r>
                        <a:rPr lang="en-US" sz="1800" dirty="0"/>
                        <a:t>y</a:t>
                      </a:r>
                      <a:endParaRPr lang="ar-SA" sz="1800" dirty="0"/>
                    </a:p>
                  </a:txBody>
                  <a:tcPr marL="91446" marR="91446" marT="45722" marB="45722"/>
                </a:tc>
                <a:tc>
                  <a:txBody>
                    <a:bodyPr/>
                    <a:lstStyle/>
                    <a:p>
                      <a:pPr algn="ctr" rtl="0"/>
                      <a:r>
                        <a:rPr lang="en-US" sz="1800" dirty="0"/>
                        <a:t>S</a:t>
                      </a:r>
                      <a:endParaRPr lang="ar-SA" sz="1800" dirty="0"/>
                    </a:p>
                  </a:txBody>
                  <a:tcPr marL="91446" marR="91446" marT="45722" marB="45722"/>
                </a:tc>
                <a:extLst>
                  <a:ext uri="{0D108BD9-81ED-4DB2-BD59-A6C34878D82A}">
                    <a16:rowId xmlns:a16="http://schemas.microsoft.com/office/drawing/2014/main" val="10000"/>
                  </a:ext>
                </a:extLst>
              </a:tr>
              <a:tr h="441038">
                <a:tc>
                  <a:txBody>
                    <a:bodyPr/>
                    <a:lstStyle/>
                    <a:p>
                      <a:pPr algn="ctr" rtl="0"/>
                      <a:r>
                        <a:rPr lang="en-US" sz="1800" dirty="0"/>
                        <a:t>F</a:t>
                      </a:r>
                      <a:endParaRPr lang="ar-SA" sz="1800" dirty="0"/>
                    </a:p>
                  </a:txBody>
                  <a:tcPr marL="91446" marR="91446" marT="45722" marB="45722"/>
                </a:tc>
                <a:tc>
                  <a:txBody>
                    <a:bodyPr/>
                    <a:lstStyle/>
                    <a:p>
                      <a:pPr algn="ctr" rtl="0"/>
                      <a:r>
                        <a:rPr lang="en-US" sz="1800" dirty="0"/>
                        <a:t>d</a:t>
                      </a:r>
                      <a:endParaRPr lang="ar-SA" sz="1800" dirty="0"/>
                    </a:p>
                  </a:txBody>
                  <a:tcPr marL="91446" marR="91446" marT="45722" marB="45722"/>
                </a:tc>
                <a:tc>
                  <a:txBody>
                    <a:bodyPr/>
                    <a:lstStyle/>
                    <a:p>
                      <a:pPr algn="ctr" rtl="0"/>
                      <a:r>
                        <a:rPr lang="en-US" sz="1800" dirty="0"/>
                        <a:t>c</a:t>
                      </a:r>
                      <a:endParaRPr lang="ar-SA" sz="1800" dirty="0"/>
                    </a:p>
                  </a:txBody>
                  <a:tcPr marL="91446" marR="91446" marT="45722" marB="45722"/>
                </a:tc>
                <a:tc>
                  <a:txBody>
                    <a:bodyPr/>
                    <a:lstStyle/>
                    <a:p>
                      <a:pPr algn="ctr" rtl="0"/>
                      <a:r>
                        <a:rPr lang="en-US" sz="1800" dirty="0"/>
                        <a:t>b</a:t>
                      </a:r>
                      <a:endParaRPr lang="ar-SA" sz="1800" dirty="0"/>
                    </a:p>
                  </a:txBody>
                  <a:tcPr marL="91446" marR="91446" marT="45722" marB="45722"/>
                </a:tc>
                <a:tc>
                  <a:txBody>
                    <a:bodyPr/>
                    <a:lstStyle/>
                    <a:p>
                      <a:pPr algn="ctr" rtl="0"/>
                      <a:r>
                        <a:rPr lang="en-US" sz="1800" dirty="0"/>
                        <a:t>a</a:t>
                      </a:r>
                      <a:endParaRPr lang="ar-SA" sz="1800" dirty="0"/>
                    </a:p>
                  </a:txBody>
                  <a:tcPr marL="91446" marR="91446" marT="45722" marB="45722"/>
                </a:tc>
                <a:extLst>
                  <a:ext uri="{0D108BD9-81ED-4DB2-BD59-A6C34878D82A}">
                    <a16:rowId xmlns:a16="http://schemas.microsoft.com/office/drawing/2014/main" val="10001"/>
                  </a:ext>
                </a:extLst>
              </a:tr>
              <a:tr h="441038">
                <a:tc>
                  <a:txBody>
                    <a:bodyPr/>
                    <a:lstStyle/>
                    <a:p>
                      <a:pPr algn="ctr" rtl="0"/>
                      <a:r>
                        <a:rPr lang="en-US" sz="1800" dirty="0"/>
                        <a:t>L</a:t>
                      </a:r>
                      <a:endParaRPr lang="ar-SA" sz="1800" dirty="0"/>
                    </a:p>
                  </a:txBody>
                  <a:tcPr marL="91446" marR="91446" marT="45722" marB="45722"/>
                </a:tc>
                <a:tc>
                  <a:txBody>
                    <a:bodyPr/>
                    <a:lstStyle/>
                    <a:p>
                      <a:pPr algn="ctr" rtl="0"/>
                      <a:r>
                        <a:rPr lang="en-US" sz="1800" dirty="0"/>
                        <a:t>k</a:t>
                      </a:r>
                      <a:endParaRPr lang="ar-SA" sz="1800" dirty="0"/>
                    </a:p>
                  </a:txBody>
                  <a:tcPr marL="91446" marR="91446" marT="45722" marB="45722"/>
                </a:tc>
                <a:tc>
                  <a:txBody>
                    <a:bodyPr/>
                    <a:lstStyle/>
                    <a:p>
                      <a:pPr algn="ctr" rtl="0"/>
                      <a:r>
                        <a:rPr lang="en-US" sz="1800" dirty="0" err="1"/>
                        <a:t>i</a:t>
                      </a:r>
                      <a:r>
                        <a:rPr lang="en-US" sz="1800" dirty="0"/>
                        <a:t>/j</a:t>
                      </a:r>
                      <a:endParaRPr lang="ar-SA" sz="1800" dirty="0"/>
                    </a:p>
                  </a:txBody>
                  <a:tcPr marL="91446" marR="91446" marT="45722" marB="45722"/>
                </a:tc>
                <a:tc>
                  <a:txBody>
                    <a:bodyPr/>
                    <a:lstStyle/>
                    <a:p>
                      <a:pPr algn="ctr" rtl="0"/>
                      <a:r>
                        <a:rPr lang="en-US" sz="1800" dirty="0"/>
                        <a:t>h</a:t>
                      </a:r>
                      <a:endParaRPr lang="ar-SA" sz="1800" dirty="0"/>
                    </a:p>
                  </a:txBody>
                  <a:tcPr marL="91446" marR="91446" marT="45722" marB="45722"/>
                </a:tc>
                <a:tc>
                  <a:txBody>
                    <a:bodyPr/>
                    <a:lstStyle/>
                    <a:p>
                      <a:pPr algn="ctr" rtl="0"/>
                      <a:r>
                        <a:rPr lang="en-US" sz="1800" dirty="0"/>
                        <a:t>g</a:t>
                      </a:r>
                      <a:endParaRPr lang="ar-SA" sz="1800" dirty="0"/>
                    </a:p>
                  </a:txBody>
                  <a:tcPr marL="91446" marR="91446" marT="45722" marB="45722"/>
                </a:tc>
                <a:extLst>
                  <a:ext uri="{0D108BD9-81ED-4DB2-BD59-A6C34878D82A}">
                    <a16:rowId xmlns:a16="http://schemas.microsoft.com/office/drawing/2014/main" val="10002"/>
                  </a:ext>
                </a:extLst>
              </a:tr>
              <a:tr h="441038">
                <a:tc>
                  <a:txBody>
                    <a:bodyPr/>
                    <a:lstStyle/>
                    <a:p>
                      <a:pPr algn="ctr" rtl="0"/>
                      <a:r>
                        <a:rPr lang="en-US" sz="1800" dirty="0"/>
                        <a:t>R</a:t>
                      </a:r>
                      <a:endParaRPr lang="ar-SA" sz="1800" dirty="0"/>
                    </a:p>
                  </a:txBody>
                  <a:tcPr marL="91446" marR="91446" marT="45722" marB="45722"/>
                </a:tc>
                <a:tc>
                  <a:txBody>
                    <a:bodyPr/>
                    <a:lstStyle/>
                    <a:p>
                      <a:pPr algn="ctr" rtl="0"/>
                      <a:r>
                        <a:rPr lang="en-US" sz="1800" dirty="0"/>
                        <a:t>q</a:t>
                      </a:r>
                      <a:endParaRPr lang="ar-SA" sz="1800" dirty="0"/>
                    </a:p>
                  </a:txBody>
                  <a:tcPr marL="91446" marR="91446" marT="45722" marB="45722"/>
                </a:tc>
                <a:tc>
                  <a:txBody>
                    <a:bodyPr/>
                    <a:lstStyle/>
                    <a:p>
                      <a:pPr algn="ctr" rtl="0"/>
                      <a:r>
                        <a:rPr lang="en-US" sz="1800" dirty="0"/>
                        <a:t>p</a:t>
                      </a:r>
                      <a:endParaRPr lang="ar-SA" sz="1800" dirty="0"/>
                    </a:p>
                  </a:txBody>
                  <a:tcPr marL="91446" marR="91446" marT="45722" marB="45722"/>
                </a:tc>
                <a:tc>
                  <a:txBody>
                    <a:bodyPr/>
                    <a:lstStyle/>
                    <a:p>
                      <a:pPr algn="ctr" rtl="0"/>
                      <a:r>
                        <a:rPr lang="en-US" sz="1800" dirty="0"/>
                        <a:t>o</a:t>
                      </a:r>
                      <a:endParaRPr lang="ar-SA" sz="1800" dirty="0"/>
                    </a:p>
                  </a:txBody>
                  <a:tcPr marL="91446" marR="91446" marT="45722" marB="45722"/>
                </a:tc>
                <a:tc>
                  <a:txBody>
                    <a:bodyPr/>
                    <a:lstStyle/>
                    <a:p>
                      <a:pPr algn="ctr" rtl="0"/>
                      <a:r>
                        <a:rPr lang="en-US" sz="1800" dirty="0"/>
                        <a:t>N</a:t>
                      </a:r>
                      <a:endParaRPr lang="ar-SA" sz="1800" dirty="0"/>
                    </a:p>
                  </a:txBody>
                  <a:tcPr marL="91446" marR="91446" marT="45722" marB="45722"/>
                </a:tc>
                <a:extLst>
                  <a:ext uri="{0D108BD9-81ED-4DB2-BD59-A6C34878D82A}">
                    <a16:rowId xmlns:a16="http://schemas.microsoft.com/office/drawing/2014/main" val="10003"/>
                  </a:ext>
                </a:extLst>
              </a:tr>
              <a:tr h="441038">
                <a:tc>
                  <a:txBody>
                    <a:bodyPr/>
                    <a:lstStyle/>
                    <a:p>
                      <a:pPr algn="ctr" rtl="0"/>
                      <a:r>
                        <a:rPr lang="en-US" sz="1800" dirty="0"/>
                        <a:t>Z</a:t>
                      </a:r>
                      <a:endParaRPr lang="ar-SA" sz="1800" dirty="0"/>
                    </a:p>
                  </a:txBody>
                  <a:tcPr marL="91446" marR="91446" marT="45722" marB="45722"/>
                </a:tc>
                <a:tc>
                  <a:txBody>
                    <a:bodyPr/>
                    <a:lstStyle/>
                    <a:p>
                      <a:pPr algn="ctr" rtl="0"/>
                      <a:r>
                        <a:rPr lang="en-US" sz="1800" dirty="0"/>
                        <a:t>x</a:t>
                      </a:r>
                      <a:endParaRPr lang="ar-SA" sz="1800" dirty="0"/>
                    </a:p>
                  </a:txBody>
                  <a:tcPr marL="91446" marR="91446" marT="45722" marB="45722"/>
                </a:tc>
                <a:tc>
                  <a:txBody>
                    <a:bodyPr/>
                    <a:lstStyle/>
                    <a:p>
                      <a:pPr algn="ctr" rtl="0"/>
                      <a:r>
                        <a:rPr lang="en-US" sz="1800" dirty="0"/>
                        <a:t>w</a:t>
                      </a:r>
                      <a:endParaRPr lang="ar-SA" sz="1800" dirty="0"/>
                    </a:p>
                  </a:txBody>
                  <a:tcPr marL="91446" marR="91446" marT="45722" marB="45722"/>
                </a:tc>
                <a:tc>
                  <a:txBody>
                    <a:bodyPr/>
                    <a:lstStyle/>
                    <a:p>
                      <a:pPr algn="ctr" rtl="0"/>
                      <a:r>
                        <a:rPr lang="en-US" sz="1800" dirty="0"/>
                        <a:t>v</a:t>
                      </a:r>
                      <a:endParaRPr lang="ar-SA" sz="1800" dirty="0"/>
                    </a:p>
                  </a:txBody>
                  <a:tcPr marL="91446" marR="91446" marT="45722" marB="45722"/>
                </a:tc>
                <a:tc>
                  <a:txBody>
                    <a:bodyPr/>
                    <a:lstStyle/>
                    <a:p>
                      <a:pPr algn="ctr" rtl="0"/>
                      <a:r>
                        <a:rPr lang="en-US" sz="1800" dirty="0"/>
                        <a:t>u</a:t>
                      </a:r>
                      <a:endParaRPr lang="ar-SA" sz="1800" dirty="0"/>
                    </a:p>
                  </a:txBody>
                  <a:tcPr marL="91446" marR="91446" marT="45722" marB="45722"/>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21246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Playfair</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0" name="TextBox 4"/>
          <p:cNvSpPr txBox="1">
            <a:spLocks noChangeArrowheads="1"/>
          </p:cNvSpPr>
          <p:nvPr/>
        </p:nvSpPr>
        <p:spPr bwMode="auto">
          <a:xfrm>
            <a:off x="0" y="1418146"/>
            <a:ext cx="9144000" cy="45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spcBef>
                <a:spcPct val="0"/>
              </a:spcBef>
              <a:buClrTx/>
              <a:buSzTx/>
              <a:buFontTx/>
              <a:buNone/>
            </a:pPr>
            <a:r>
              <a:rPr lang="en-US" altLang="en-US" sz="2000" b="1" dirty="0"/>
              <a:t>Step 3:</a:t>
            </a:r>
            <a:r>
              <a:rPr lang="en-US" altLang="en-US" sz="2000" dirty="0"/>
              <a:t> Start encrypting the plaintext pairs (every two letters), via applying the following rules:</a:t>
            </a:r>
          </a:p>
          <a:p>
            <a:pPr algn="l" rtl="0" eaLnBrk="1" hangingPunct="1">
              <a:spcBef>
                <a:spcPct val="0"/>
              </a:spcBef>
              <a:buClrTx/>
              <a:buSzTx/>
              <a:buFont typeface="Wingdings" panose="05000000000000000000" pitchFamily="2" charset="2"/>
              <a:buChar char="q"/>
            </a:pPr>
            <a:r>
              <a:rPr lang="en-US" altLang="en-US" sz="1800" dirty="0"/>
              <a:t>If the letters appear on the same row of your table, replace them with the letters to their immediate right respectively (wrapping around to the left side of the row if a letter in the original pair was on the right side of the row). </a:t>
            </a:r>
          </a:p>
          <a:p>
            <a:pPr algn="l" rtl="0" eaLnBrk="1" hangingPunct="1">
              <a:spcBef>
                <a:spcPct val="0"/>
              </a:spcBef>
              <a:buClrTx/>
              <a:buSzTx/>
              <a:buFont typeface="Wingdings" panose="05000000000000000000" pitchFamily="2" charset="2"/>
              <a:buChar char="q"/>
            </a:pPr>
            <a:r>
              <a:rPr lang="en-US" altLang="en-US" sz="1800" dirty="0"/>
              <a:t>If the letters appear on the same column of your table, replace them with the letters immediately below respectively (wrapping around to the top side of the column if a letter in the original pair was on the bottom side of the column). </a:t>
            </a:r>
          </a:p>
          <a:p>
            <a:pPr algn="l" rtl="0" eaLnBrk="1" hangingPunct="1">
              <a:spcBef>
                <a:spcPct val="0"/>
              </a:spcBef>
              <a:buClrTx/>
              <a:buSzTx/>
              <a:buFont typeface="Wingdings" panose="05000000000000000000" pitchFamily="2" charset="2"/>
              <a:buChar char="q"/>
            </a:pPr>
            <a:r>
              <a:rPr lang="en-US" altLang="en-US" sz="1800" dirty="0"/>
              <a:t>If the letters are not on the same row or column, replace them with the letters on the same row respectively but at the other pair of corners of the rectangle defined by the original pair.</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dirty="0">
                <a:sym typeface="Wingdings" panose="05000000000000000000" pitchFamily="2" charset="2"/>
              </a:rPr>
              <a:t>hi  </a:t>
            </a:r>
            <a:r>
              <a:rPr lang="en-US" altLang="en-US" sz="1800" dirty="0" err="1">
                <a:sym typeface="Wingdings" panose="05000000000000000000" pitchFamily="2" charset="2"/>
              </a:rPr>
              <a:t>ik</a:t>
            </a: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dirty="0">
                <a:sym typeface="Wingdings" panose="05000000000000000000" pitchFamily="2" charset="2"/>
              </a:rPr>
              <a:t>de  </a:t>
            </a:r>
            <a:r>
              <a:rPr lang="en-US" altLang="en-US" sz="1800" dirty="0" err="1">
                <a:sym typeface="Wingdings" panose="05000000000000000000" pitchFamily="2" charset="2"/>
              </a:rPr>
              <a:t>kd</a:t>
            </a: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dirty="0" err="1">
                <a:sym typeface="Wingdings" panose="05000000000000000000" pitchFamily="2" charset="2"/>
              </a:rPr>
              <a:t>th</a:t>
            </a:r>
            <a:r>
              <a:rPr lang="en-US" altLang="en-US" sz="1800" dirty="0">
                <a:sym typeface="Wingdings" panose="05000000000000000000" pitchFamily="2" charset="2"/>
              </a:rPr>
              <a:t>  </a:t>
            </a:r>
            <a:r>
              <a:rPr lang="en-US" altLang="en-US" sz="1800" dirty="0" err="1">
                <a:sym typeface="Wingdings" panose="05000000000000000000" pitchFamily="2" charset="2"/>
              </a:rPr>
              <a:t>yi</a:t>
            </a:r>
            <a:r>
              <a:rPr lang="en-US" altLang="en-US" sz="1800" dirty="0">
                <a:sym typeface="Wingdings" panose="05000000000000000000" pitchFamily="2" charset="2"/>
              </a:rPr>
              <a:t> </a:t>
            </a:r>
          </a:p>
          <a:p>
            <a:pPr algn="l" rtl="0" eaLnBrk="1" hangingPunct="1">
              <a:spcBef>
                <a:spcPct val="0"/>
              </a:spcBef>
              <a:buClrTx/>
              <a:buSzTx/>
              <a:buFontTx/>
              <a:buNone/>
            </a:pPr>
            <a:endParaRPr lang="en-US" altLang="en-US" sz="1800" i="1" dirty="0">
              <a:sym typeface="Wingdings" panose="05000000000000000000" pitchFamily="2" charset="2"/>
            </a:endParaRPr>
          </a:p>
        </p:txBody>
      </p:sp>
      <p:graphicFrame>
        <p:nvGraphicFramePr>
          <p:cNvPr id="21" name="Table 20"/>
          <p:cNvGraphicFramePr>
            <a:graphicFrameLocks noGrp="1"/>
          </p:cNvGraphicFramePr>
          <p:nvPr/>
        </p:nvGraphicFramePr>
        <p:xfrm>
          <a:off x="2124073" y="4581525"/>
          <a:ext cx="4392615" cy="2016125"/>
        </p:xfrm>
        <a:graphic>
          <a:graphicData uri="http://schemas.openxmlformats.org/drawingml/2006/table">
            <a:tbl>
              <a:tblPr rtl="1" firstRow="1" bandRow="1">
                <a:tableStyleId>{D7AC3CCA-C797-4891-BE02-D94E43425B78}</a:tableStyleId>
              </a:tblPr>
              <a:tblGrid>
                <a:gridCol w="878523">
                  <a:extLst>
                    <a:ext uri="{9D8B030D-6E8A-4147-A177-3AD203B41FA5}">
                      <a16:colId xmlns:a16="http://schemas.microsoft.com/office/drawing/2014/main" val="20000"/>
                    </a:ext>
                  </a:extLst>
                </a:gridCol>
                <a:gridCol w="878523">
                  <a:extLst>
                    <a:ext uri="{9D8B030D-6E8A-4147-A177-3AD203B41FA5}">
                      <a16:colId xmlns:a16="http://schemas.microsoft.com/office/drawing/2014/main" val="20001"/>
                    </a:ext>
                  </a:extLst>
                </a:gridCol>
                <a:gridCol w="878523">
                  <a:extLst>
                    <a:ext uri="{9D8B030D-6E8A-4147-A177-3AD203B41FA5}">
                      <a16:colId xmlns:a16="http://schemas.microsoft.com/office/drawing/2014/main" val="20002"/>
                    </a:ext>
                  </a:extLst>
                </a:gridCol>
                <a:gridCol w="878523">
                  <a:extLst>
                    <a:ext uri="{9D8B030D-6E8A-4147-A177-3AD203B41FA5}">
                      <a16:colId xmlns:a16="http://schemas.microsoft.com/office/drawing/2014/main" val="20003"/>
                    </a:ext>
                  </a:extLst>
                </a:gridCol>
                <a:gridCol w="878523">
                  <a:extLst>
                    <a:ext uri="{9D8B030D-6E8A-4147-A177-3AD203B41FA5}">
                      <a16:colId xmlns:a16="http://schemas.microsoft.com/office/drawing/2014/main" val="20004"/>
                    </a:ext>
                  </a:extLst>
                </a:gridCol>
              </a:tblGrid>
              <a:tr h="403225">
                <a:tc>
                  <a:txBody>
                    <a:bodyPr/>
                    <a:lstStyle/>
                    <a:p>
                      <a:pPr algn="ctr" rtl="0"/>
                      <a:r>
                        <a:rPr lang="en-US" sz="1800" b="0" dirty="0"/>
                        <a:t>m</a:t>
                      </a:r>
                      <a:endParaRPr lang="ar-SA" sz="1800" b="0" dirty="0"/>
                    </a:p>
                  </a:txBody>
                  <a:tcPr marL="91443" marR="91443" marT="45718" marB="45718"/>
                </a:tc>
                <a:tc>
                  <a:txBody>
                    <a:bodyPr/>
                    <a:lstStyle/>
                    <a:p>
                      <a:pPr algn="ctr" rtl="0"/>
                      <a:r>
                        <a:rPr lang="en-US" sz="1800" b="0" dirty="0">
                          <a:solidFill>
                            <a:srgbClr val="FF0000"/>
                          </a:solidFill>
                        </a:rPr>
                        <a:t>e</a:t>
                      </a:r>
                      <a:endParaRPr lang="ar-SA" sz="1800" b="0" dirty="0">
                        <a:solidFill>
                          <a:srgbClr val="FF0000"/>
                        </a:solidFill>
                      </a:endParaRPr>
                    </a:p>
                  </a:txBody>
                  <a:tcPr marL="91443" marR="91443" marT="45718" marB="45718"/>
                </a:tc>
                <a:tc>
                  <a:txBody>
                    <a:bodyPr/>
                    <a:lstStyle/>
                    <a:p>
                      <a:pPr algn="ctr" rtl="0"/>
                      <a:r>
                        <a:rPr lang="en-US" sz="1800" b="0" dirty="0">
                          <a:solidFill>
                            <a:srgbClr val="FF0000"/>
                          </a:solidFill>
                        </a:rPr>
                        <a:t>t</a:t>
                      </a:r>
                      <a:endParaRPr lang="ar-SA" sz="1800" b="0" dirty="0">
                        <a:solidFill>
                          <a:srgbClr val="FF0000"/>
                        </a:solidFill>
                      </a:endParaRPr>
                    </a:p>
                  </a:txBody>
                  <a:tcPr marL="91443" marR="91443" marT="45718" marB="45718"/>
                </a:tc>
                <a:tc>
                  <a:txBody>
                    <a:bodyPr/>
                    <a:lstStyle/>
                    <a:p>
                      <a:pPr algn="ctr" rtl="0"/>
                      <a:r>
                        <a:rPr lang="en-US" sz="1800" dirty="0"/>
                        <a:t>y</a:t>
                      </a:r>
                      <a:endParaRPr lang="ar-SA" sz="1800" dirty="0"/>
                    </a:p>
                  </a:txBody>
                  <a:tcPr marL="91443" marR="91443" marT="45718" marB="45718"/>
                </a:tc>
                <a:tc>
                  <a:txBody>
                    <a:bodyPr/>
                    <a:lstStyle/>
                    <a:p>
                      <a:pPr algn="ctr" rtl="0"/>
                      <a:r>
                        <a:rPr lang="en-US" sz="1800" b="0" dirty="0"/>
                        <a:t>S</a:t>
                      </a:r>
                      <a:endParaRPr lang="ar-SA" sz="1800" b="0" dirty="0"/>
                    </a:p>
                  </a:txBody>
                  <a:tcPr marL="91443" marR="91443" marT="45718" marB="45718"/>
                </a:tc>
                <a:extLst>
                  <a:ext uri="{0D108BD9-81ED-4DB2-BD59-A6C34878D82A}">
                    <a16:rowId xmlns:a16="http://schemas.microsoft.com/office/drawing/2014/main" val="10000"/>
                  </a:ext>
                </a:extLst>
              </a:tr>
              <a:tr h="403225">
                <a:tc>
                  <a:txBody>
                    <a:bodyPr/>
                    <a:lstStyle/>
                    <a:p>
                      <a:pPr algn="ctr" rtl="0"/>
                      <a:r>
                        <a:rPr lang="en-US" sz="1800" dirty="0"/>
                        <a:t>F</a:t>
                      </a:r>
                      <a:endParaRPr lang="ar-SA" sz="1800" dirty="0"/>
                    </a:p>
                  </a:txBody>
                  <a:tcPr marL="91443" marR="91443" marT="45718" marB="45718"/>
                </a:tc>
                <a:tc>
                  <a:txBody>
                    <a:bodyPr/>
                    <a:lstStyle/>
                    <a:p>
                      <a:pPr algn="ctr" rtl="0"/>
                      <a:r>
                        <a:rPr lang="en-US" sz="1800" b="1" dirty="0">
                          <a:solidFill>
                            <a:srgbClr val="FF0000"/>
                          </a:solidFill>
                        </a:rPr>
                        <a:t>d</a:t>
                      </a:r>
                      <a:endParaRPr lang="ar-SA" sz="1800" b="1" dirty="0">
                        <a:solidFill>
                          <a:srgbClr val="FF0000"/>
                        </a:solidFill>
                      </a:endParaRPr>
                    </a:p>
                  </a:txBody>
                  <a:tcPr marL="91443" marR="91443" marT="45718" marB="45718"/>
                </a:tc>
                <a:tc>
                  <a:txBody>
                    <a:bodyPr/>
                    <a:lstStyle/>
                    <a:p>
                      <a:pPr algn="ctr" rtl="0"/>
                      <a:r>
                        <a:rPr lang="en-US" sz="1800" dirty="0"/>
                        <a:t>c</a:t>
                      </a:r>
                      <a:endParaRPr lang="ar-SA" sz="1800" dirty="0"/>
                    </a:p>
                  </a:txBody>
                  <a:tcPr marL="91443" marR="91443" marT="45718" marB="45718"/>
                </a:tc>
                <a:tc>
                  <a:txBody>
                    <a:bodyPr/>
                    <a:lstStyle/>
                    <a:p>
                      <a:pPr algn="ctr" rtl="0"/>
                      <a:r>
                        <a:rPr lang="en-US" sz="1800" dirty="0"/>
                        <a:t>b</a:t>
                      </a:r>
                      <a:endParaRPr lang="ar-SA" sz="1800" dirty="0"/>
                    </a:p>
                  </a:txBody>
                  <a:tcPr marL="91443" marR="91443" marT="45718" marB="45718"/>
                </a:tc>
                <a:tc>
                  <a:txBody>
                    <a:bodyPr/>
                    <a:lstStyle/>
                    <a:p>
                      <a:pPr algn="ctr" rtl="0"/>
                      <a:r>
                        <a:rPr lang="en-US" sz="1800" dirty="0"/>
                        <a:t>a</a:t>
                      </a:r>
                      <a:endParaRPr lang="ar-SA" sz="1800" dirty="0"/>
                    </a:p>
                  </a:txBody>
                  <a:tcPr marL="91443" marR="91443" marT="45718" marB="45718"/>
                </a:tc>
                <a:extLst>
                  <a:ext uri="{0D108BD9-81ED-4DB2-BD59-A6C34878D82A}">
                    <a16:rowId xmlns:a16="http://schemas.microsoft.com/office/drawing/2014/main" val="10001"/>
                  </a:ext>
                </a:extLst>
              </a:tr>
              <a:tr h="403225">
                <a:tc>
                  <a:txBody>
                    <a:bodyPr/>
                    <a:lstStyle/>
                    <a:p>
                      <a:pPr algn="ctr" rtl="0"/>
                      <a:r>
                        <a:rPr lang="en-US" sz="1800" dirty="0"/>
                        <a:t>L</a:t>
                      </a:r>
                      <a:endParaRPr lang="ar-SA" sz="1800" dirty="0"/>
                    </a:p>
                  </a:txBody>
                  <a:tcPr marL="91443" marR="91443" marT="45718" marB="45718"/>
                </a:tc>
                <a:tc>
                  <a:txBody>
                    <a:bodyPr/>
                    <a:lstStyle/>
                    <a:p>
                      <a:pPr algn="ctr" rtl="0"/>
                      <a:r>
                        <a:rPr lang="en-US" sz="1800" b="1" dirty="0"/>
                        <a:t>k</a:t>
                      </a:r>
                      <a:endParaRPr lang="ar-SA" sz="1800" b="1" dirty="0"/>
                    </a:p>
                  </a:txBody>
                  <a:tcPr marL="91443" marR="91443" marT="45718" marB="45718"/>
                </a:tc>
                <a:tc>
                  <a:txBody>
                    <a:bodyPr/>
                    <a:lstStyle/>
                    <a:p>
                      <a:pPr algn="ctr" rtl="0"/>
                      <a:r>
                        <a:rPr lang="en-US" sz="1800" b="1" dirty="0" err="1">
                          <a:solidFill>
                            <a:srgbClr val="FF0000"/>
                          </a:solidFill>
                        </a:rPr>
                        <a:t>i</a:t>
                      </a:r>
                      <a:r>
                        <a:rPr lang="en-US" sz="1800" b="1" dirty="0">
                          <a:solidFill>
                            <a:srgbClr val="FF0000"/>
                          </a:solidFill>
                        </a:rPr>
                        <a:t>/j</a:t>
                      </a:r>
                      <a:endParaRPr lang="ar-SA" sz="1800" b="1" dirty="0">
                        <a:solidFill>
                          <a:srgbClr val="FF0000"/>
                        </a:solidFill>
                      </a:endParaRPr>
                    </a:p>
                  </a:txBody>
                  <a:tcPr marL="91443" marR="91443" marT="45718" marB="45718"/>
                </a:tc>
                <a:tc>
                  <a:txBody>
                    <a:bodyPr/>
                    <a:lstStyle/>
                    <a:p>
                      <a:pPr algn="ctr" rtl="0"/>
                      <a:r>
                        <a:rPr lang="en-US" sz="1800" dirty="0">
                          <a:solidFill>
                            <a:srgbClr val="FF0000"/>
                          </a:solidFill>
                        </a:rPr>
                        <a:t>h</a:t>
                      </a:r>
                      <a:endParaRPr lang="ar-SA" sz="1800" dirty="0">
                        <a:solidFill>
                          <a:srgbClr val="FF0000"/>
                        </a:solidFill>
                      </a:endParaRPr>
                    </a:p>
                  </a:txBody>
                  <a:tcPr marL="91443" marR="91443" marT="45718" marB="45718"/>
                </a:tc>
                <a:tc>
                  <a:txBody>
                    <a:bodyPr/>
                    <a:lstStyle/>
                    <a:p>
                      <a:pPr algn="ctr" rtl="0"/>
                      <a:r>
                        <a:rPr lang="en-US" sz="1800" dirty="0"/>
                        <a:t>g</a:t>
                      </a:r>
                      <a:endParaRPr lang="ar-SA" sz="1800" dirty="0"/>
                    </a:p>
                  </a:txBody>
                  <a:tcPr marL="91443" marR="91443" marT="45718" marB="45718"/>
                </a:tc>
                <a:extLst>
                  <a:ext uri="{0D108BD9-81ED-4DB2-BD59-A6C34878D82A}">
                    <a16:rowId xmlns:a16="http://schemas.microsoft.com/office/drawing/2014/main" val="10002"/>
                  </a:ext>
                </a:extLst>
              </a:tr>
              <a:tr h="403225">
                <a:tc>
                  <a:txBody>
                    <a:bodyPr/>
                    <a:lstStyle/>
                    <a:p>
                      <a:pPr algn="ctr" rtl="0"/>
                      <a:r>
                        <a:rPr lang="en-US" sz="1800" dirty="0"/>
                        <a:t>R</a:t>
                      </a:r>
                      <a:endParaRPr lang="ar-SA" sz="1800" dirty="0"/>
                    </a:p>
                  </a:txBody>
                  <a:tcPr marL="91443" marR="91443" marT="45718" marB="45718"/>
                </a:tc>
                <a:tc>
                  <a:txBody>
                    <a:bodyPr/>
                    <a:lstStyle/>
                    <a:p>
                      <a:pPr algn="ctr" rtl="0"/>
                      <a:r>
                        <a:rPr lang="en-US" sz="1800" dirty="0"/>
                        <a:t>q</a:t>
                      </a:r>
                      <a:endParaRPr lang="ar-SA" sz="1800" dirty="0"/>
                    </a:p>
                  </a:txBody>
                  <a:tcPr marL="91443" marR="91443" marT="45718" marB="45718"/>
                </a:tc>
                <a:tc>
                  <a:txBody>
                    <a:bodyPr/>
                    <a:lstStyle/>
                    <a:p>
                      <a:pPr algn="ctr" rtl="0"/>
                      <a:r>
                        <a:rPr lang="en-US" sz="1800" dirty="0"/>
                        <a:t>p</a:t>
                      </a:r>
                      <a:endParaRPr lang="ar-SA" sz="1800" dirty="0"/>
                    </a:p>
                  </a:txBody>
                  <a:tcPr marL="91443" marR="91443" marT="45718" marB="45718"/>
                </a:tc>
                <a:tc>
                  <a:txBody>
                    <a:bodyPr/>
                    <a:lstStyle/>
                    <a:p>
                      <a:pPr algn="ctr" rtl="0"/>
                      <a:r>
                        <a:rPr lang="en-US" sz="1800" dirty="0"/>
                        <a:t>o</a:t>
                      </a:r>
                      <a:endParaRPr lang="ar-SA" sz="1800" dirty="0"/>
                    </a:p>
                  </a:txBody>
                  <a:tcPr marL="91443" marR="91443" marT="45718" marB="45718"/>
                </a:tc>
                <a:tc>
                  <a:txBody>
                    <a:bodyPr/>
                    <a:lstStyle/>
                    <a:p>
                      <a:pPr algn="ctr" rtl="0"/>
                      <a:r>
                        <a:rPr lang="en-US" sz="1800" dirty="0"/>
                        <a:t>N</a:t>
                      </a:r>
                      <a:endParaRPr lang="ar-SA" sz="1800" dirty="0"/>
                    </a:p>
                  </a:txBody>
                  <a:tcPr marL="91443" marR="91443" marT="45718" marB="45718"/>
                </a:tc>
                <a:extLst>
                  <a:ext uri="{0D108BD9-81ED-4DB2-BD59-A6C34878D82A}">
                    <a16:rowId xmlns:a16="http://schemas.microsoft.com/office/drawing/2014/main" val="10003"/>
                  </a:ext>
                </a:extLst>
              </a:tr>
              <a:tr h="403225">
                <a:tc>
                  <a:txBody>
                    <a:bodyPr/>
                    <a:lstStyle/>
                    <a:p>
                      <a:pPr algn="ctr" rtl="0"/>
                      <a:r>
                        <a:rPr lang="en-US" sz="1800" dirty="0"/>
                        <a:t>Z</a:t>
                      </a:r>
                      <a:endParaRPr lang="ar-SA" sz="1800" dirty="0"/>
                    </a:p>
                  </a:txBody>
                  <a:tcPr marL="91443" marR="91443" marT="45718" marB="45718"/>
                </a:tc>
                <a:tc>
                  <a:txBody>
                    <a:bodyPr/>
                    <a:lstStyle/>
                    <a:p>
                      <a:pPr algn="ctr" rtl="0"/>
                      <a:r>
                        <a:rPr lang="en-US" sz="1800" dirty="0"/>
                        <a:t>x</a:t>
                      </a:r>
                      <a:endParaRPr lang="ar-SA" sz="1800" dirty="0"/>
                    </a:p>
                  </a:txBody>
                  <a:tcPr marL="91443" marR="91443" marT="45718" marB="45718"/>
                </a:tc>
                <a:tc>
                  <a:txBody>
                    <a:bodyPr/>
                    <a:lstStyle/>
                    <a:p>
                      <a:pPr algn="ctr" rtl="0"/>
                      <a:r>
                        <a:rPr lang="en-US" sz="1800" dirty="0"/>
                        <a:t>w</a:t>
                      </a:r>
                      <a:endParaRPr lang="ar-SA" sz="1800" dirty="0"/>
                    </a:p>
                  </a:txBody>
                  <a:tcPr marL="91443" marR="91443" marT="45718" marB="45718"/>
                </a:tc>
                <a:tc>
                  <a:txBody>
                    <a:bodyPr/>
                    <a:lstStyle/>
                    <a:p>
                      <a:pPr algn="ctr" rtl="0"/>
                      <a:r>
                        <a:rPr lang="en-US" sz="1800" dirty="0"/>
                        <a:t>v</a:t>
                      </a:r>
                      <a:endParaRPr lang="ar-SA" sz="1800" dirty="0"/>
                    </a:p>
                  </a:txBody>
                  <a:tcPr marL="91443" marR="91443" marT="45718" marB="45718"/>
                </a:tc>
                <a:tc>
                  <a:txBody>
                    <a:bodyPr/>
                    <a:lstStyle/>
                    <a:p>
                      <a:pPr algn="ctr" rtl="0"/>
                      <a:r>
                        <a:rPr lang="en-US" sz="1800" dirty="0"/>
                        <a:t>u</a:t>
                      </a:r>
                      <a:endParaRPr lang="ar-SA" sz="1800" dirty="0"/>
                    </a:p>
                  </a:txBody>
                  <a:tcPr marL="91443" marR="91443" marT="45718" marB="45718"/>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1578624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Playfair</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4"/>
          <p:cNvSpPr txBox="1">
            <a:spLocks noChangeArrowheads="1"/>
          </p:cNvSpPr>
          <p:nvPr/>
        </p:nvSpPr>
        <p:spPr bwMode="auto">
          <a:xfrm>
            <a:off x="168841" y="1415457"/>
            <a:ext cx="9144000" cy="475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eg</a:t>
            </a:r>
            <a:r>
              <a:rPr lang="en-US" altLang="en-US" sz="1800" dirty="0">
                <a:sym typeface="Wingdings" panose="05000000000000000000" pitchFamily="2" charset="2"/>
              </a:rPr>
              <a:t>  </a:t>
            </a:r>
            <a:r>
              <a:rPr lang="en-US" altLang="en-US" sz="1800" dirty="0" err="1">
                <a:sym typeface="Wingdings" panose="05000000000000000000" pitchFamily="2" charset="2"/>
              </a:rPr>
              <a:t>sk</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ol</a:t>
            </a:r>
            <a:r>
              <a:rPr lang="en-US" altLang="en-US" sz="1800" dirty="0">
                <a:sym typeface="Wingdings" panose="05000000000000000000" pitchFamily="2" charset="2"/>
              </a:rPr>
              <a:t>  </a:t>
            </a:r>
            <a:r>
              <a:rPr lang="en-US" altLang="en-US" sz="1800" dirty="0" err="1">
                <a:sym typeface="Wingdings" panose="05000000000000000000" pitchFamily="2" charset="2"/>
              </a:rPr>
              <a:t>rh</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di  </a:t>
            </a:r>
            <a:r>
              <a:rPr lang="en-US" altLang="en-US" sz="1800" dirty="0" err="1">
                <a:sym typeface="Wingdings" panose="05000000000000000000" pitchFamily="2" charset="2"/>
              </a:rPr>
              <a:t>ck</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nt</a:t>
            </a:r>
            <a:r>
              <a:rPr lang="en-US" altLang="en-US" sz="1800" dirty="0">
                <a:sym typeface="Wingdings" panose="05000000000000000000" pitchFamily="2" charset="2"/>
              </a:rPr>
              <a:t>  </a:t>
            </a:r>
            <a:r>
              <a:rPr lang="en-US" altLang="en-US" sz="1800" dirty="0" err="1">
                <a:sym typeface="Wingdings" panose="05000000000000000000" pitchFamily="2" charset="2"/>
              </a:rPr>
              <a:t>ps</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he  </a:t>
            </a:r>
            <a:r>
              <a:rPr lang="en-US" altLang="en-US" sz="1800" dirty="0" err="1">
                <a:sym typeface="Wingdings" panose="05000000000000000000" pitchFamily="2" charset="2"/>
              </a:rPr>
              <a:t>ky</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sa</a:t>
            </a:r>
            <a:r>
              <a:rPr lang="en-US" altLang="en-US" sz="1800" dirty="0">
                <a:sym typeface="Wingdings" panose="05000000000000000000" pitchFamily="2" charset="2"/>
              </a:rPr>
              <a:t> ag</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fe</a:t>
            </a:r>
            <a:r>
              <a:rPr lang="en-US" altLang="en-US" sz="1800" dirty="0">
                <a:sym typeface="Wingdings" panose="05000000000000000000" pitchFamily="2" charset="2"/>
              </a:rPr>
              <a:t>  </a:t>
            </a:r>
            <a:r>
              <a:rPr lang="en-US" altLang="en-US" sz="1800" dirty="0" err="1">
                <a:sym typeface="Wingdings" panose="05000000000000000000" pitchFamily="2" charset="2"/>
              </a:rPr>
              <a:t>dm</a:t>
            </a:r>
            <a:r>
              <a:rPr lang="en-US" altLang="en-US" sz="1800" dirty="0">
                <a:sym typeface="Wingdings" panose="05000000000000000000" pitchFamily="2" charset="2"/>
              </a:rPr>
              <a:t> </a:t>
            </a:r>
          </a:p>
          <a:p>
            <a:pPr algn="l" rtl="0" eaLnBrk="1" hangingPunct="1">
              <a:spcBef>
                <a:spcPct val="0"/>
              </a:spcBef>
              <a:buClrTx/>
              <a:buSzTx/>
              <a:buNone/>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sz="1800" dirty="0">
                <a:sym typeface="Wingdings" panose="05000000000000000000" pitchFamily="2" charset="2"/>
              </a:rPr>
              <a:t>Therefore, the encrypted text:</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 typeface="Wingdings" panose="05000000000000000000" pitchFamily="2" charset="2"/>
              <a:buChar char="q"/>
            </a:pPr>
            <a:r>
              <a:rPr lang="en-US" altLang="en-US" dirty="0" err="1">
                <a:sym typeface="Wingdings" panose="05000000000000000000" pitchFamily="2" charset="2"/>
              </a:rPr>
              <a:t>ik</a:t>
            </a:r>
            <a:r>
              <a:rPr lang="en-US" altLang="en-US" dirty="0">
                <a:sym typeface="Wingdings" panose="05000000000000000000" pitchFamily="2" charset="2"/>
              </a:rPr>
              <a:t>   </a:t>
            </a:r>
            <a:r>
              <a:rPr lang="en-US" altLang="en-US" dirty="0" err="1">
                <a:sym typeface="Wingdings" panose="05000000000000000000" pitchFamily="2" charset="2"/>
              </a:rPr>
              <a:t>kd</a:t>
            </a:r>
            <a:r>
              <a:rPr lang="en-US" altLang="en-US" dirty="0">
                <a:sym typeface="Wingdings" panose="05000000000000000000" pitchFamily="2" charset="2"/>
              </a:rPr>
              <a:t>   </a:t>
            </a:r>
            <a:r>
              <a:rPr lang="en-US" altLang="en-US" dirty="0" err="1">
                <a:sym typeface="Wingdings" panose="05000000000000000000" pitchFamily="2" charset="2"/>
              </a:rPr>
              <a:t>yi</a:t>
            </a:r>
            <a:r>
              <a:rPr lang="en-US" altLang="en-US" dirty="0">
                <a:sym typeface="Wingdings" panose="05000000000000000000" pitchFamily="2" charset="2"/>
              </a:rPr>
              <a:t>  </a:t>
            </a:r>
            <a:r>
              <a:rPr lang="en-US" altLang="en-US" dirty="0" err="1">
                <a:sym typeface="Wingdings" panose="05000000000000000000" pitchFamily="2" charset="2"/>
              </a:rPr>
              <a:t>sk</a:t>
            </a:r>
            <a:r>
              <a:rPr lang="en-US" altLang="en-US" dirty="0">
                <a:sym typeface="Wingdings" panose="05000000000000000000" pitchFamily="2" charset="2"/>
              </a:rPr>
              <a:t>   </a:t>
            </a:r>
            <a:r>
              <a:rPr lang="en-US" altLang="en-US" dirty="0" err="1">
                <a:sym typeface="Wingdings" panose="05000000000000000000" pitchFamily="2" charset="2"/>
              </a:rPr>
              <a:t>rh</a:t>
            </a:r>
            <a:r>
              <a:rPr lang="en-US" altLang="en-US" dirty="0">
                <a:sym typeface="Wingdings" panose="05000000000000000000" pitchFamily="2" charset="2"/>
              </a:rPr>
              <a:t>   </a:t>
            </a:r>
            <a:r>
              <a:rPr lang="en-US" altLang="en-US" dirty="0" err="1">
                <a:sym typeface="Wingdings" panose="05000000000000000000" pitchFamily="2" charset="2"/>
              </a:rPr>
              <a:t>ck</a:t>
            </a:r>
            <a:r>
              <a:rPr lang="en-US" altLang="en-US" dirty="0">
                <a:sym typeface="Wingdings" panose="05000000000000000000" pitchFamily="2" charset="2"/>
              </a:rPr>
              <a:t>   </a:t>
            </a:r>
            <a:r>
              <a:rPr lang="en-US" altLang="en-US" dirty="0" err="1">
                <a:sym typeface="Wingdings" panose="05000000000000000000" pitchFamily="2" charset="2"/>
              </a:rPr>
              <a:t>ps</a:t>
            </a:r>
            <a:r>
              <a:rPr lang="en-US" altLang="en-US" dirty="0">
                <a:sym typeface="Wingdings" panose="05000000000000000000" pitchFamily="2" charset="2"/>
              </a:rPr>
              <a:t>   </a:t>
            </a:r>
            <a:r>
              <a:rPr lang="en-US" altLang="en-US" dirty="0" err="1">
                <a:sym typeface="Wingdings" panose="05000000000000000000" pitchFamily="2" charset="2"/>
              </a:rPr>
              <a:t>ky</a:t>
            </a:r>
            <a:r>
              <a:rPr lang="en-US" altLang="en-US" dirty="0">
                <a:sym typeface="Wingdings" panose="05000000000000000000" pitchFamily="2" charset="2"/>
              </a:rPr>
              <a:t>   ag    </a:t>
            </a:r>
            <a:r>
              <a:rPr lang="en-US" altLang="en-US" dirty="0" err="1">
                <a:sym typeface="Wingdings" panose="05000000000000000000" pitchFamily="2" charset="2"/>
              </a:rPr>
              <a:t>dm</a:t>
            </a:r>
            <a:r>
              <a:rPr lang="en-US" altLang="en-US" dirty="0">
                <a:sym typeface="Wingdings" panose="05000000000000000000" pitchFamily="2" charset="2"/>
              </a:rPr>
              <a:t>  </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a:p>
            <a:pPr algn="l" rtl="0" eaLnBrk="1" hangingPunct="1">
              <a:spcBef>
                <a:spcPct val="0"/>
              </a:spcBef>
              <a:buClrTx/>
              <a:buSzTx/>
              <a:buFontTx/>
              <a:buNone/>
            </a:pPr>
            <a:endParaRPr lang="en-US" altLang="en-US" sz="1800" i="1" dirty="0">
              <a:sym typeface="Wingdings" panose="05000000000000000000" pitchFamily="2" charset="2"/>
            </a:endParaRPr>
          </a:p>
        </p:txBody>
      </p:sp>
      <p:graphicFrame>
        <p:nvGraphicFramePr>
          <p:cNvPr id="19" name="Table 18"/>
          <p:cNvGraphicFramePr>
            <a:graphicFrameLocks noGrp="1"/>
          </p:cNvGraphicFramePr>
          <p:nvPr>
            <p:extLst>
              <p:ext uri="{D42A27DB-BD31-4B8C-83A1-F6EECF244321}">
                <p14:modId xmlns:p14="http://schemas.microsoft.com/office/powerpoint/2010/main" val="965968335"/>
              </p:ext>
            </p:extLst>
          </p:nvPr>
        </p:nvGraphicFramePr>
        <p:xfrm>
          <a:off x="3085081" y="2160185"/>
          <a:ext cx="4392610" cy="2016125"/>
        </p:xfrm>
        <a:graphic>
          <a:graphicData uri="http://schemas.openxmlformats.org/drawingml/2006/table">
            <a:tbl>
              <a:tblPr rtl="1" firstRow="1" bandRow="1">
                <a:tableStyleId>{D7AC3CCA-C797-4891-BE02-D94E43425B78}</a:tableStyleId>
              </a:tblPr>
              <a:tblGrid>
                <a:gridCol w="878522">
                  <a:extLst>
                    <a:ext uri="{9D8B030D-6E8A-4147-A177-3AD203B41FA5}">
                      <a16:colId xmlns:a16="http://schemas.microsoft.com/office/drawing/2014/main" val="20000"/>
                    </a:ext>
                  </a:extLst>
                </a:gridCol>
                <a:gridCol w="878522">
                  <a:extLst>
                    <a:ext uri="{9D8B030D-6E8A-4147-A177-3AD203B41FA5}">
                      <a16:colId xmlns:a16="http://schemas.microsoft.com/office/drawing/2014/main" val="20001"/>
                    </a:ext>
                  </a:extLst>
                </a:gridCol>
                <a:gridCol w="878522">
                  <a:extLst>
                    <a:ext uri="{9D8B030D-6E8A-4147-A177-3AD203B41FA5}">
                      <a16:colId xmlns:a16="http://schemas.microsoft.com/office/drawing/2014/main" val="20002"/>
                    </a:ext>
                  </a:extLst>
                </a:gridCol>
                <a:gridCol w="878522">
                  <a:extLst>
                    <a:ext uri="{9D8B030D-6E8A-4147-A177-3AD203B41FA5}">
                      <a16:colId xmlns:a16="http://schemas.microsoft.com/office/drawing/2014/main" val="20003"/>
                    </a:ext>
                  </a:extLst>
                </a:gridCol>
                <a:gridCol w="878522">
                  <a:extLst>
                    <a:ext uri="{9D8B030D-6E8A-4147-A177-3AD203B41FA5}">
                      <a16:colId xmlns:a16="http://schemas.microsoft.com/office/drawing/2014/main" val="20004"/>
                    </a:ext>
                  </a:extLst>
                </a:gridCol>
              </a:tblGrid>
              <a:tr h="403225">
                <a:tc>
                  <a:txBody>
                    <a:bodyPr/>
                    <a:lstStyle/>
                    <a:p>
                      <a:pPr algn="ctr" rtl="0"/>
                      <a:r>
                        <a:rPr lang="en-US" sz="1800" b="0" dirty="0"/>
                        <a:t>m</a:t>
                      </a:r>
                      <a:endParaRPr lang="ar-SA" sz="1800" b="0" dirty="0"/>
                    </a:p>
                  </a:txBody>
                  <a:tcPr marL="91443" marR="91443" marT="45718" marB="45718"/>
                </a:tc>
                <a:tc>
                  <a:txBody>
                    <a:bodyPr/>
                    <a:lstStyle/>
                    <a:p>
                      <a:pPr algn="ctr" rtl="0"/>
                      <a:r>
                        <a:rPr lang="en-US" sz="1800" b="0" dirty="0">
                          <a:solidFill>
                            <a:srgbClr val="FF0000"/>
                          </a:solidFill>
                        </a:rPr>
                        <a:t>e</a:t>
                      </a:r>
                      <a:endParaRPr lang="ar-SA" sz="1800" b="0" dirty="0">
                        <a:solidFill>
                          <a:srgbClr val="FF0000"/>
                        </a:solidFill>
                      </a:endParaRPr>
                    </a:p>
                  </a:txBody>
                  <a:tcPr marL="91443" marR="91443" marT="45718" marB="45718"/>
                </a:tc>
                <a:tc>
                  <a:txBody>
                    <a:bodyPr/>
                    <a:lstStyle/>
                    <a:p>
                      <a:pPr marL="0" algn="ctr" defTabSz="914400" rtl="0" eaLnBrk="1" latinLnBrk="0" hangingPunct="1"/>
                      <a:r>
                        <a:rPr lang="en-US" sz="1800" b="0" kern="1200" dirty="0">
                          <a:solidFill>
                            <a:srgbClr val="FF0000"/>
                          </a:solidFill>
                          <a:latin typeface="+mn-lt"/>
                          <a:ea typeface="+mn-ea"/>
                          <a:cs typeface="+mn-cs"/>
                        </a:rPr>
                        <a:t>t</a:t>
                      </a:r>
                      <a:endParaRPr lang="ar-SA" sz="1800" b="0" kern="1200" dirty="0">
                        <a:solidFill>
                          <a:srgbClr val="FF0000"/>
                        </a:solidFill>
                        <a:latin typeface="+mn-lt"/>
                        <a:ea typeface="+mn-ea"/>
                        <a:cs typeface="+mn-cs"/>
                      </a:endParaRPr>
                    </a:p>
                  </a:txBody>
                  <a:tcPr marL="91443" marR="91443" marT="45718" marB="45718"/>
                </a:tc>
                <a:tc>
                  <a:txBody>
                    <a:bodyPr/>
                    <a:lstStyle/>
                    <a:p>
                      <a:pPr algn="ctr" rtl="0"/>
                      <a:r>
                        <a:rPr lang="en-US" sz="1800" b="0" dirty="0">
                          <a:solidFill>
                            <a:schemeClr val="tx1"/>
                          </a:solidFill>
                        </a:rPr>
                        <a:t>y</a:t>
                      </a:r>
                      <a:endParaRPr lang="ar-SA" sz="1800" b="0" dirty="0">
                        <a:solidFill>
                          <a:schemeClr val="tx1"/>
                        </a:solidFill>
                      </a:endParaRPr>
                    </a:p>
                  </a:txBody>
                  <a:tcPr marL="91443" marR="91443" marT="45718" marB="45718"/>
                </a:tc>
                <a:tc>
                  <a:txBody>
                    <a:bodyPr/>
                    <a:lstStyle/>
                    <a:p>
                      <a:pPr algn="ctr" rtl="0"/>
                      <a:r>
                        <a:rPr lang="en-US" sz="1800" b="1" dirty="0">
                          <a:solidFill>
                            <a:srgbClr val="FF0000"/>
                          </a:solidFill>
                        </a:rPr>
                        <a:t>s</a:t>
                      </a:r>
                      <a:endParaRPr lang="ar-SA" sz="1800" b="1" dirty="0">
                        <a:solidFill>
                          <a:srgbClr val="FF0000"/>
                        </a:solidFill>
                      </a:endParaRPr>
                    </a:p>
                  </a:txBody>
                  <a:tcPr marL="91443" marR="91443" marT="45718" marB="45718"/>
                </a:tc>
                <a:extLst>
                  <a:ext uri="{0D108BD9-81ED-4DB2-BD59-A6C34878D82A}">
                    <a16:rowId xmlns:a16="http://schemas.microsoft.com/office/drawing/2014/main" val="10000"/>
                  </a:ext>
                </a:extLst>
              </a:tr>
              <a:tr h="403225">
                <a:tc>
                  <a:txBody>
                    <a:bodyPr/>
                    <a:lstStyle/>
                    <a:p>
                      <a:pPr algn="ctr" rtl="0"/>
                      <a:r>
                        <a:rPr lang="en-US" sz="1800" dirty="0"/>
                        <a:t>f</a:t>
                      </a:r>
                      <a:endParaRPr lang="ar-SA" sz="1800" dirty="0"/>
                    </a:p>
                  </a:txBody>
                  <a:tcPr marL="91443" marR="91443" marT="45718" marB="45718"/>
                </a:tc>
                <a:tc>
                  <a:txBody>
                    <a:bodyPr/>
                    <a:lstStyle/>
                    <a:p>
                      <a:pPr algn="ctr" rtl="0"/>
                      <a:r>
                        <a:rPr lang="en-US" sz="1800" b="0" dirty="0">
                          <a:solidFill>
                            <a:srgbClr val="FF0000"/>
                          </a:solidFill>
                        </a:rPr>
                        <a:t>d</a:t>
                      </a:r>
                      <a:endParaRPr lang="ar-SA" sz="1800" b="0" dirty="0">
                        <a:solidFill>
                          <a:srgbClr val="FF0000"/>
                        </a:solidFill>
                      </a:endParaRPr>
                    </a:p>
                  </a:txBody>
                  <a:tcPr marL="91443" marR="91443" marT="45718" marB="45718"/>
                </a:tc>
                <a:tc>
                  <a:txBody>
                    <a:bodyPr/>
                    <a:lstStyle/>
                    <a:p>
                      <a:pPr algn="ctr" rtl="0"/>
                      <a:r>
                        <a:rPr lang="en-US" sz="1800" dirty="0">
                          <a:solidFill>
                            <a:schemeClr val="tx1"/>
                          </a:solidFill>
                        </a:rPr>
                        <a:t>c</a:t>
                      </a:r>
                      <a:endParaRPr lang="ar-SA" sz="1800" dirty="0">
                        <a:solidFill>
                          <a:schemeClr val="tx1"/>
                        </a:solidFill>
                      </a:endParaRPr>
                    </a:p>
                  </a:txBody>
                  <a:tcPr marL="91443" marR="91443" marT="45718" marB="45718"/>
                </a:tc>
                <a:tc>
                  <a:txBody>
                    <a:bodyPr/>
                    <a:lstStyle/>
                    <a:p>
                      <a:pPr algn="ctr" rtl="0"/>
                      <a:r>
                        <a:rPr lang="en-US" sz="1800" dirty="0">
                          <a:solidFill>
                            <a:schemeClr val="tx1"/>
                          </a:solidFill>
                        </a:rPr>
                        <a:t>b</a:t>
                      </a:r>
                      <a:endParaRPr lang="ar-SA" sz="1800" dirty="0">
                        <a:solidFill>
                          <a:schemeClr val="tx1"/>
                        </a:solidFill>
                      </a:endParaRPr>
                    </a:p>
                  </a:txBody>
                  <a:tcPr marL="91443" marR="91443" marT="45718" marB="45718"/>
                </a:tc>
                <a:tc>
                  <a:txBody>
                    <a:bodyPr/>
                    <a:lstStyle/>
                    <a:p>
                      <a:pPr algn="ctr" rtl="0"/>
                      <a:r>
                        <a:rPr lang="en-US" sz="1800" dirty="0">
                          <a:solidFill>
                            <a:srgbClr val="FF0000"/>
                          </a:solidFill>
                        </a:rPr>
                        <a:t>a</a:t>
                      </a:r>
                      <a:endParaRPr lang="ar-SA" sz="1800" dirty="0">
                        <a:solidFill>
                          <a:srgbClr val="FF0000"/>
                        </a:solidFill>
                      </a:endParaRPr>
                    </a:p>
                  </a:txBody>
                  <a:tcPr marL="91443" marR="91443" marT="45718" marB="45718"/>
                </a:tc>
                <a:extLst>
                  <a:ext uri="{0D108BD9-81ED-4DB2-BD59-A6C34878D82A}">
                    <a16:rowId xmlns:a16="http://schemas.microsoft.com/office/drawing/2014/main" val="10001"/>
                  </a:ext>
                </a:extLst>
              </a:tr>
              <a:tr h="403225">
                <a:tc>
                  <a:txBody>
                    <a:bodyPr/>
                    <a:lstStyle/>
                    <a:p>
                      <a:pPr algn="ctr" rtl="0"/>
                      <a:r>
                        <a:rPr lang="en-US" sz="1800" dirty="0">
                          <a:solidFill>
                            <a:srgbClr val="FF0000"/>
                          </a:solidFill>
                        </a:rPr>
                        <a:t>l</a:t>
                      </a:r>
                      <a:endParaRPr lang="ar-SA" sz="1800" dirty="0">
                        <a:solidFill>
                          <a:srgbClr val="FF0000"/>
                        </a:solidFill>
                      </a:endParaRPr>
                    </a:p>
                  </a:txBody>
                  <a:tcPr marL="91443" marR="91443" marT="45718" marB="45718"/>
                </a:tc>
                <a:tc>
                  <a:txBody>
                    <a:bodyPr/>
                    <a:lstStyle/>
                    <a:p>
                      <a:pPr algn="ctr" rtl="0"/>
                      <a:r>
                        <a:rPr lang="en-US" sz="1800" b="1" dirty="0">
                          <a:solidFill>
                            <a:schemeClr val="tx1"/>
                          </a:solidFill>
                        </a:rPr>
                        <a:t>k</a:t>
                      </a:r>
                      <a:endParaRPr lang="ar-SA" sz="1800" b="1" dirty="0">
                        <a:solidFill>
                          <a:schemeClr val="tx1"/>
                        </a:solidFill>
                      </a:endParaRPr>
                    </a:p>
                  </a:txBody>
                  <a:tcPr marL="91443" marR="91443" marT="45718" marB="45718"/>
                </a:tc>
                <a:tc>
                  <a:txBody>
                    <a:bodyPr/>
                    <a:lstStyle/>
                    <a:p>
                      <a:pPr algn="ctr" rtl="0"/>
                      <a:r>
                        <a:rPr lang="en-US" sz="1800" b="0" dirty="0" err="1">
                          <a:solidFill>
                            <a:srgbClr val="FF0000"/>
                          </a:solidFill>
                        </a:rPr>
                        <a:t>i</a:t>
                      </a:r>
                      <a:r>
                        <a:rPr lang="en-US" sz="1800" b="0" dirty="0">
                          <a:solidFill>
                            <a:srgbClr val="FF0000"/>
                          </a:solidFill>
                        </a:rPr>
                        <a:t>/j</a:t>
                      </a:r>
                      <a:endParaRPr lang="ar-SA" sz="1800" b="0" dirty="0">
                        <a:solidFill>
                          <a:srgbClr val="FF0000"/>
                        </a:solidFill>
                      </a:endParaRPr>
                    </a:p>
                  </a:txBody>
                  <a:tcPr marL="91443" marR="91443" marT="45718" marB="45718"/>
                </a:tc>
                <a:tc>
                  <a:txBody>
                    <a:bodyPr/>
                    <a:lstStyle/>
                    <a:p>
                      <a:pPr algn="ctr" rtl="0"/>
                      <a:r>
                        <a:rPr lang="en-US" sz="1800" b="1" dirty="0">
                          <a:solidFill>
                            <a:schemeClr val="tx1"/>
                          </a:solidFill>
                        </a:rPr>
                        <a:t>h</a:t>
                      </a:r>
                      <a:endParaRPr lang="ar-SA" sz="1800" b="1" dirty="0">
                        <a:solidFill>
                          <a:schemeClr val="tx1"/>
                        </a:solidFill>
                      </a:endParaRPr>
                    </a:p>
                  </a:txBody>
                  <a:tcPr marL="91443" marR="91443" marT="45718" marB="45718"/>
                </a:tc>
                <a:tc>
                  <a:txBody>
                    <a:bodyPr/>
                    <a:lstStyle/>
                    <a:p>
                      <a:pPr algn="ctr" rtl="0"/>
                      <a:r>
                        <a:rPr lang="en-US" sz="1800" dirty="0">
                          <a:solidFill>
                            <a:srgbClr val="FF0000"/>
                          </a:solidFill>
                        </a:rPr>
                        <a:t>g</a:t>
                      </a:r>
                      <a:endParaRPr lang="ar-SA" sz="1800" dirty="0">
                        <a:solidFill>
                          <a:srgbClr val="FF0000"/>
                        </a:solidFill>
                      </a:endParaRPr>
                    </a:p>
                  </a:txBody>
                  <a:tcPr marL="91443" marR="91443" marT="45718" marB="45718"/>
                </a:tc>
                <a:extLst>
                  <a:ext uri="{0D108BD9-81ED-4DB2-BD59-A6C34878D82A}">
                    <a16:rowId xmlns:a16="http://schemas.microsoft.com/office/drawing/2014/main" val="10002"/>
                  </a:ext>
                </a:extLst>
              </a:tr>
              <a:tr h="403225">
                <a:tc>
                  <a:txBody>
                    <a:bodyPr/>
                    <a:lstStyle/>
                    <a:p>
                      <a:pPr marL="0" algn="ctr" defTabSz="914400" rtl="0" eaLnBrk="1" latinLnBrk="0" hangingPunct="1"/>
                      <a:r>
                        <a:rPr lang="en-US" sz="1800" b="1" kern="1200" dirty="0">
                          <a:solidFill>
                            <a:schemeClr val="dk1"/>
                          </a:solidFill>
                          <a:latin typeface="+mn-lt"/>
                          <a:ea typeface="+mn-ea"/>
                          <a:cs typeface="+mn-cs"/>
                        </a:rPr>
                        <a:t>r</a:t>
                      </a:r>
                      <a:endParaRPr lang="ar-SA" sz="1800" b="1" kern="1200" dirty="0">
                        <a:solidFill>
                          <a:schemeClr val="dk1"/>
                        </a:solidFill>
                        <a:latin typeface="+mn-lt"/>
                        <a:ea typeface="+mn-ea"/>
                        <a:cs typeface="+mn-cs"/>
                      </a:endParaRPr>
                    </a:p>
                  </a:txBody>
                  <a:tcPr marL="91443" marR="91443" marT="45718" marB="45718"/>
                </a:tc>
                <a:tc>
                  <a:txBody>
                    <a:bodyPr/>
                    <a:lstStyle/>
                    <a:p>
                      <a:pPr algn="ctr" rtl="0"/>
                      <a:r>
                        <a:rPr lang="en-US" sz="1800" dirty="0">
                          <a:solidFill>
                            <a:schemeClr val="tx1"/>
                          </a:solidFill>
                        </a:rPr>
                        <a:t>q</a:t>
                      </a:r>
                      <a:endParaRPr lang="ar-SA" sz="1800" dirty="0">
                        <a:solidFill>
                          <a:schemeClr val="tx1"/>
                        </a:solidFill>
                      </a:endParaRPr>
                    </a:p>
                  </a:txBody>
                  <a:tcPr marL="91443" marR="91443" marT="45718" marB="45718"/>
                </a:tc>
                <a:tc>
                  <a:txBody>
                    <a:bodyPr/>
                    <a:lstStyle/>
                    <a:p>
                      <a:pPr algn="ctr" rtl="0"/>
                      <a:r>
                        <a:rPr lang="en-US" sz="1800" dirty="0">
                          <a:solidFill>
                            <a:schemeClr val="tx1"/>
                          </a:solidFill>
                        </a:rPr>
                        <a:t>p</a:t>
                      </a:r>
                      <a:endParaRPr lang="ar-SA" sz="1800" dirty="0">
                        <a:solidFill>
                          <a:schemeClr val="tx1"/>
                        </a:solidFill>
                      </a:endParaRPr>
                    </a:p>
                  </a:txBody>
                  <a:tcPr marL="91443" marR="91443" marT="45718" marB="45718"/>
                </a:tc>
                <a:tc>
                  <a:txBody>
                    <a:bodyPr/>
                    <a:lstStyle/>
                    <a:p>
                      <a:pPr marL="0" algn="ctr" defTabSz="914400" rtl="0" eaLnBrk="1" latinLnBrk="0" hangingPunct="1"/>
                      <a:r>
                        <a:rPr lang="en-US" sz="1800" kern="1200" dirty="0">
                          <a:solidFill>
                            <a:srgbClr val="FF0000"/>
                          </a:solidFill>
                          <a:latin typeface="+mn-lt"/>
                          <a:ea typeface="+mn-ea"/>
                          <a:cs typeface="+mn-cs"/>
                        </a:rPr>
                        <a:t>o</a:t>
                      </a:r>
                      <a:endParaRPr lang="ar-SA" sz="1800" kern="1200" dirty="0">
                        <a:solidFill>
                          <a:srgbClr val="FF0000"/>
                        </a:solidFill>
                        <a:latin typeface="+mn-lt"/>
                        <a:ea typeface="+mn-ea"/>
                        <a:cs typeface="+mn-cs"/>
                      </a:endParaRPr>
                    </a:p>
                  </a:txBody>
                  <a:tcPr marL="91443" marR="91443" marT="45718" marB="45718"/>
                </a:tc>
                <a:tc>
                  <a:txBody>
                    <a:bodyPr/>
                    <a:lstStyle/>
                    <a:p>
                      <a:pPr algn="ctr" rtl="0"/>
                      <a:r>
                        <a:rPr lang="en-US" sz="1800" dirty="0">
                          <a:solidFill>
                            <a:srgbClr val="FF0000"/>
                          </a:solidFill>
                        </a:rPr>
                        <a:t>n</a:t>
                      </a:r>
                      <a:endParaRPr lang="ar-SA" sz="1800" dirty="0">
                        <a:solidFill>
                          <a:srgbClr val="FF0000"/>
                        </a:solidFill>
                      </a:endParaRPr>
                    </a:p>
                  </a:txBody>
                  <a:tcPr marL="91443" marR="91443" marT="45718" marB="45718"/>
                </a:tc>
                <a:extLst>
                  <a:ext uri="{0D108BD9-81ED-4DB2-BD59-A6C34878D82A}">
                    <a16:rowId xmlns:a16="http://schemas.microsoft.com/office/drawing/2014/main" val="10003"/>
                  </a:ext>
                </a:extLst>
              </a:tr>
              <a:tr h="403225">
                <a:tc>
                  <a:txBody>
                    <a:bodyPr/>
                    <a:lstStyle/>
                    <a:p>
                      <a:pPr algn="ctr" rtl="0"/>
                      <a:r>
                        <a:rPr lang="en-US" sz="1800" dirty="0"/>
                        <a:t>z</a:t>
                      </a:r>
                      <a:endParaRPr lang="ar-SA" sz="1800" dirty="0"/>
                    </a:p>
                  </a:txBody>
                  <a:tcPr marL="91443" marR="91443" marT="45718" marB="45718"/>
                </a:tc>
                <a:tc>
                  <a:txBody>
                    <a:bodyPr/>
                    <a:lstStyle/>
                    <a:p>
                      <a:pPr algn="ctr" rtl="0"/>
                      <a:r>
                        <a:rPr lang="en-US" sz="1800" dirty="0"/>
                        <a:t>x</a:t>
                      </a:r>
                      <a:endParaRPr lang="ar-SA" sz="1800" dirty="0"/>
                    </a:p>
                  </a:txBody>
                  <a:tcPr marL="91443" marR="91443" marT="45718" marB="45718"/>
                </a:tc>
                <a:tc>
                  <a:txBody>
                    <a:bodyPr/>
                    <a:lstStyle/>
                    <a:p>
                      <a:pPr algn="ctr" rtl="0"/>
                      <a:r>
                        <a:rPr lang="en-US" sz="1800" dirty="0"/>
                        <a:t>w</a:t>
                      </a:r>
                      <a:endParaRPr lang="ar-SA" sz="1800" dirty="0"/>
                    </a:p>
                  </a:txBody>
                  <a:tcPr marL="91443" marR="91443" marT="45718" marB="45718"/>
                </a:tc>
                <a:tc>
                  <a:txBody>
                    <a:bodyPr/>
                    <a:lstStyle/>
                    <a:p>
                      <a:pPr algn="ctr" rtl="0"/>
                      <a:r>
                        <a:rPr lang="en-US" sz="1800" dirty="0"/>
                        <a:t>v</a:t>
                      </a:r>
                      <a:endParaRPr lang="ar-SA" sz="1800" dirty="0"/>
                    </a:p>
                  </a:txBody>
                  <a:tcPr marL="91443" marR="91443" marT="45718" marB="45718"/>
                </a:tc>
                <a:tc>
                  <a:txBody>
                    <a:bodyPr/>
                    <a:lstStyle/>
                    <a:p>
                      <a:pPr algn="ctr" rtl="0"/>
                      <a:r>
                        <a:rPr lang="en-US" sz="1800" dirty="0"/>
                        <a:t>u</a:t>
                      </a:r>
                      <a:endParaRPr lang="ar-SA" sz="1800" dirty="0"/>
                    </a:p>
                  </a:txBody>
                  <a:tcPr marL="91443" marR="91443" marT="45718" marB="45718"/>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99832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Playfair</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0" name="TextBox 4"/>
          <p:cNvSpPr txBox="1">
            <a:spLocks noChangeArrowheads="1"/>
          </p:cNvSpPr>
          <p:nvPr/>
        </p:nvSpPr>
        <p:spPr bwMode="auto">
          <a:xfrm>
            <a:off x="36888" y="1462656"/>
            <a:ext cx="9144000"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To decrypt the </a:t>
            </a:r>
            <a:r>
              <a:rPr lang="en-US" altLang="en-US" sz="1800" dirty="0" err="1">
                <a:sym typeface="Wingdings" panose="05000000000000000000" pitchFamily="2" charset="2"/>
              </a:rPr>
              <a:t>ciphertext</a:t>
            </a:r>
            <a:r>
              <a:rPr lang="en-US" altLang="en-US" sz="1800" dirty="0">
                <a:sym typeface="Wingdings" panose="05000000000000000000" pitchFamily="2" charset="2"/>
              </a:rPr>
              <a:t>, reverse the previous steps, as follows:</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ik</a:t>
            </a:r>
            <a:r>
              <a:rPr lang="en-US" altLang="en-US" sz="1800" dirty="0">
                <a:sym typeface="Wingdings" panose="05000000000000000000" pitchFamily="2" charset="2"/>
              </a:rPr>
              <a:t>   hi</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kd</a:t>
            </a:r>
            <a:r>
              <a:rPr lang="en-US" altLang="en-US" sz="1800" dirty="0">
                <a:sym typeface="Wingdings" panose="05000000000000000000" pitchFamily="2" charset="2"/>
              </a:rPr>
              <a:t>  de</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yi</a:t>
            </a:r>
            <a:r>
              <a:rPr lang="en-US" altLang="en-US" sz="1800" dirty="0">
                <a:sym typeface="Wingdings" panose="05000000000000000000" pitchFamily="2" charset="2"/>
              </a:rPr>
              <a:t>   </a:t>
            </a:r>
            <a:r>
              <a:rPr lang="en-US" altLang="en-US" sz="1800" dirty="0" err="1">
                <a:sym typeface="Wingdings" panose="05000000000000000000" pitchFamily="2" charset="2"/>
              </a:rPr>
              <a:t>th</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sk</a:t>
            </a:r>
            <a:r>
              <a:rPr lang="en-US" altLang="en-US" sz="1800" dirty="0">
                <a:sym typeface="Wingdings" panose="05000000000000000000" pitchFamily="2" charset="2"/>
              </a:rPr>
              <a:t>  </a:t>
            </a:r>
            <a:r>
              <a:rPr lang="en-US" altLang="en-US" sz="1800" dirty="0" err="1">
                <a:sym typeface="Wingdings" panose="05000000000000000000" pitchFamily="2" charset="2"/>
              </a:rPr>
              <a:t>eg</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rh</a:t>
            </a:r>
            <a:r>
              <a:rPr lang="en-US" altLang="en-US" sz="1800" dirty="0">
                <a:sym typeface="Wingdings" panose="05000000000000000000" pitchFamily="2" charset="2"/>
              </a:rPr>
              <a:t>   </a:t>
            </a:r>
            <a:r>
              <a:rPr lang="en-US" altLang="en-US" sz="1800" dirty="0" err="1">
                <a:sym typeface="Wingdings" panose="05000000000000000000" pitchFamily="2" charset="2"/>
              </a:rPr>
              <a:t>ol</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ck</a:t>
            </a:r>
            <a:r>
              <a:rPr lang="en-US" altLang="en-US" sz="1800" dirty="0">
                <a:sym typeface="Wingdings" panose="05000000000000000000" pitchFamily="2" charset="2"/>
              </a:rPr>
              <a:t>   di</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ps</a:t>
            </a:r>
            <a:r>
              <a:rPr lang="en-US" altLang="en-US" sz="1800" dirty="0">
                <a:sym typeface="Wingdings" panose="05000000000000000000" pitchFamily="2" charset="2"/>
              </a:rPr>
              <a:t>   </a:t>
            </a:r>
            <a:r>
              <a:rPr lang="en-US" altLang="en-US" sz="1800" dirty="0" err="1">
                <a:sym typeface="Wingdings" panose="05000000000000000000" pitchFamily="2" charset="2"/>
              </a:rPr>
              <a:t>nt</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ky</a:t>
            </a:r>
            <a:r>
              <a:rPr lang="en-US" altLang="en-US" sz="1800" dirty="0">
                <a:sym typeface="Wingdings" panose="05000000000000000000" pitchFamily="2" charset="2"/>
              </a:rPr>
              <a:t>   he</a:t>
            </a:r>
          </a:p>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ag   </a:t>
            </a:r>
            <a:r>
              <a:rPr lang="en-US" altLang="en-US" sz="1800" dirty="0" err="1">
                <a:sym typeface="Wingdings" panose="05000000000000000000" pitchFamily="2" charset="2"/>
              </a:rPr>
              <a:t>sa</a:t>
            </a:r>
            <a:r>
              <a:rPr lang="en-US" altLang="en-US" sz="1800" dirty="0">
                <a:sym typeface="Wingdings" panose="05000000000000000000" pitchFamily="2" charset="2"/>
              </a:rPr>
              <a:t> </a:t>
            </a:r>
          </a:p>
          <a:p>
            <a:pPr algn="l" rtl="0" eaLnBrk="1" hangingPunct="1">
              <a:lnSpc>
                <a:spcPct val="150000"/>
              </a:lnSpc>
              <a:spcBef>
                <a:spcPct val="0"/>
              </a:spcBef>
              <a:buClrTx/>
              <a:buSzTx/>
              <a:buFont typeface="Wingdings" panose="05000000000000000000" pitchFamily="2" charset="2"/>
              <a:buChar char="q"/>
            </a:pPr>
            <a:r>
              <a:rPr lang="en-US" altLang="en-US" sz="1800" dirty="0" err="1">
                <a:sym typeface="Wingdings" panose="05000000000000000000" pitchFamily="2" charset="2"/>
              </a:rPr>
              <a:t>dm</a:t>
            </a:r>
            <a:r>
              <a:rPr lang="en-US" altLang="en-US" sz="1800" dirty="0">
                <a:sym typeface="Wingdings" panose="05000000000000000000" pitchFamily="2" charset="2"/>
              </a:rPr>
              <a:t>  </a:t>
            </a:r>
            <a:r>
              <a:rPr lang="en-US" altLang="en-US" sz="1800" dirty="0" err="1">
                <a:sym typeface="Wingdings" panose="05000000000000000000" pitchFamily="2" charset="2"/>
              </a:rPr>
              <a:t>fe</a:t>
            </a:r>
            <a:endParaRPr lang="en-US" altLang="en-US" sz="1800"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The  plaintext: </a:t>
            </a:r>
            <a:r>
              <a:rPr lang="en-US" altLang="en-US" b="1" dirty="0">
                <a:sym typeface="Wingdings" panose="05000000000000000000" pitchFamily="2" charset="2"/>
              </a:rPr>
              <a:t>h</a:t>
            </a:r>
            <a:r>
              <a:rPr lang="en-US" altLang="en-US" b="1" dirty="0"/>
              <a:t>ide the gold in the safe</a:t>
            </a:r>
            <a:r>
              <a:rPr lang="en-US" altLang="en-US" b="1" dirty="0">
                <a:sym typeface="Wingdings" panose="05000000000000000000" pitchFamily="2" charset="2"/>
              </a:rPr>
              <a:t> </a:t>
            </a:r>
          </a:p>
          <a:p>
            <a:pPr algn="l" rtl="0" eaLnBrk="1" hangingPunct="1">
              <a:spcBef>
                <a:spcPct val="0"/>
              </a:spcBef>
              <a:buClrTx/>
              <a:buSzTx/>
              <a:buFont typeface="Wingdings" panose="05000000000000000000" pitchFamily="2" charset="2"/>
              <a:buChar char="q"/>
            </a:pPr>
            <a:endParaRPr lang="en-US" altLang="en-US" sz="1800" dirty="0">
              <a:sym typeface="Wingdings" panose="05000000000000000000" pitchFamily="2" charset="2"/>
            </a:endParaRPr>
          </a:p>
        </p:txBody>
      </p:sp>
      <p:graphicFrame>
        <p:nvGraphicFramePr>
          <p:cNvPr id="21" name="Table 20"/>
          <p:cNvGraphicFramePr>
            <a:graphicFrameLocks noGrp="1"/>
          </p:cNvGraphicFramePr>
          <p:nvPr>
            <p:extLst>
              <p:ext uri="{D42A27DB-BD31-4B8C-83A1-F6EECF244321}">
                <p14:modId xmlns:p14="http://schemas.microsoft.com/office/powerpoint/2010/main" val="1491489691"/>
              </p:ext>
            </p:extLst>
          </p:nvPr>
        </p:nvGraphicFramePr>
        <p:xfrm>
          <a:off x="3304029" y="2721367"/>
          <a:ext cx="4392615" cy="2016125"/>
        </p:xfrm>
        <a:graphic>
          <a:graphicData uri="http://schemas.openxmlformats.org/drawingml/2006/table">
            <a:tbl>
              <a:tblPr rtl="1" firstRow="1" bandRow="1">
                <a:tableStyleId>{D7AC3CCA-C797-4891-BE02-D94E43425B78}</a:tableStyleId>
              </a:tblPr>
              <a:tblGrid>
                <a:gridCol w="878523">
                  <a:extLst>
                    <a:ext uri="{9D8B030D-6E8A-4147-A177-3AD203B41FA5}">
                      <a16:colId xmlns:a16="http://schemas.microsoft.com/office/drawing/2014/main" val="20000"/>
                    </a:ext>
                  </a:extLst>
                </a:gridCol>
                <a:gridCol w="878523">
                  <a:extLst>
                    <a:ext uri="{9D8B030D-6E8A-4147-A177-3AD203B41FA5}">
                      <a16:colId xmlns:a16="http://schemas.microsoft.com/office/drawing/2014/main" val="20001"/>
                    </a:ext>
                  </a:extLst>
                </a:gridCol>
                <a:gridCol w="878523">
                  <a:extLst>
                    <a:ext uri="{9D8B030D-6E8A-4147-A177-3AD203B41FA5}">
                      <a16:colId xmlns:a16="http://schemas.microsoft.com/office/drawing/2014/main" val="20002"/>
                    </a:ext>
                  </a:extLst>
                </a:gridCol>
                <a:gridCol w="878523">
                  <a:extLst>
                    <a:ext uri="{9D8B030D-6E8A-4147-A177-3AD203B41FA5}">
                      <a16:colId xmlns:a16="http://schemas.microsoft.com/office/drawing/2014/main" val="20003"/>
                    </a:ext>
                  </a:extLst>
                </a:gridCol>
                <a:gridCol w="878523">
                  <a:extLst>
                    <a:ext uri="{9D8B030D-6E8A-4147-A177-3AD203B41FA5}">
                      <a16:colId xmlns:a16="http://schemas.microsoft.com/office/drawing/2014/main" val="20004"/>
                    </a:ext>
                  </a:extLst>
                </a:gridCol>
              </a:tblGrid>
              <a:tr h="403225">
                <a:tc>
                  <a:txBody>
                    <a:bodyPr/>
                    <a:lstStyle/>
                    <a:p>
                      <a:pPr algn="ctr" rtl="0"/>
                      <a:r>
                        <a:rPr lang="en-US" sz="1800" b="0" dirty="0">
                          <a:solidFill>
                            <a:srgbClr val="FF0000"/>
                          </a:solidFill>
                        </a:rPr>
                        <a:t>m</a:t>
                      </a:r>
                      <a:endParaRPr lang="ar-SA" sz="1800" b="0" dirty="0">
                        <a:solidFill>
                          <a:srgbClr val="FF0000"/>
                        </a:solidFill>
                      </a:endParaRPr>
                    </a:p>
                  </a:txBody>
                  <a:tcPr marL="91443" marR="91443" marT="45718" marB="45718"/>
                </a:tc>
                <a:tc>
                  <a:txBody>
                    <a:bodyPr/>
                    <a:lstStyle/>
                    <a:p>
                      <a:pPr algn="ctr" rtl="0"/>
                      <a:r>
                        <a:rPr lang="en-US" sz="1800" b="0" dirty="0">
                          <a:solidFill>
                            <a:schemeClr val="tx1"/>
                          </a:solidFill>
                        </a:rPr>
                        <a:t>e</a:t>
                      </a:r>
                      <a:endParaRPr lang="ar-SA" sz="1800" b="0" dirty="0">
                        <a:solidFill>
                          <a:schemeClr val="tx1"/>
                        </a:solidFill>
                      </a:endParaRPr>
                    </a:p>
                  </a:txBody>
                  <a:tcPr marL="91443" marR="91443" marT="45718" marB="45718"/>
                </a:tc>
                <a:tc>
                  <a:txBody>
                    <a:bodyPr/>
                    <a:lstStyle/>
                    <a:p>
                      <a:pPr marL="0" algn="ctr" defTabSz="914400" rtl="0" eaLnBrk="1" latinLnBrk="0" hangingPunct="1"/>
                      <a:r>
                        <a:rPr lang="en-US" sz="1800" b="0" kern="1200" dirty="0">
                          <a:solidFill>
                            <a:schemeClr val="tx1"/>
                          </a:solidFill>
                          <a:latin typeface="+mn-lt"/>
                          <a:ea typeface="+mn-ea"/>
                          <a:cs typeface="+mn-cs"/>
                        </a:rPr>
                        <a:t>t</a:t>
                      </a:r>
                      <a:endParaRPr lang="ar-SA" sz="1800" b="0" kern="1200" dirty="0">
                        <a:solidFill>
                          <a:schemeClr val="tx1"/>
                        </a:solidFill>
                        <a:latin typeface="+mn-lt"/>
                        <a:ea typeface="+mn-ea"/>
                        <a:cs typeface="+mn-cs"/>
                      </a:endParaRPr>
                    </a:p>
                  </a:txBody>
                  <a:tcPr marL="91443" marR="91443" marT="45718" marB="45718"/>
                </a:tc>
                <a:tc>
                  <a:txBody>
                    <a:bodyPr/>
                    <a:lstStyle/>
                    <a:p>
                      <a:pPr algn="ctr" rtl="0"/>
                      <a:r>
                        <a:rPr lang="en-US" sz="1800" b="0" dirty="0">
                          <a:solidFill>
                            <a:srgbClr val="FF0000"/>
                          </a:solidFill>
                        </a:rPr>
                        <a:t>y</a:t>
                      </a:r>
                      <a:endParaRPr lang="ar-SA" sz="1800" b="0" dirty="0">
                        <a:solidFill>
                          <a:srgbClr val="FF0000"/>
                        </a:solidFill>
                      </a:endParaRPr>
                    </a:p>
                  </a:txBody>
                  <a:tcPr marL="91443" marR="91443" marT="45718" marB="45718"/>
                </a:tc>
                <a:tc>
                  <a:txBody>
                    <a:bodyPr/>
                    <a:lstStyle/>
                    <a:p>
                      <a:pPr algn="ctr" rtl="0"/>
                      <a:r>
                        <a:rPr lang="en-US" sz="1800" b="0" dirty="0">
                          <a:solidFill>
                            <a:srgbClr val="FF0000"/>
                          </a:solidFill>
                        </a:rPr>
                        <a:t>s</a:t>
                      </a:r>
                      <a:endParaRPr lang="ar-SA" sz="1800" b="0" dirty="0">
                        <a:solidFill>
                          <a:srgbClr val="FF0000"/>
                        </a:solidFill>
                      </a:endParaRPr>
                    </a:p>
                  </a:txBody>
                  <a:tcPr marL="91443" marR="91443" marT="45718" marB="45718"/>
                </a:tc>
                <a:extLst>
                  <a:ext uri="{0D108BD9-81ED-4DB2-BD59-A6C34878D82A}">
                    <a16:rowId xmlns:a16="http://schemas.microsoft.com/office/drawing/2014/main" val="10000"/>
                  </a:ext>
                </a:extLst>
              </a:tr>
              <a:tr h="403225">
                <a:tc>
                  <a:txBody>
                    <a:bodyPr/>
                    <a:lstStyle/>
                    <a:p>
                      <a:pPr algn="ctr" rtl="0"/>
                      <a:r>
                        <a:rPr lang="en-US" sz="1800" b="0" dirty="0">
                          <a:solidFill>
                            <a:schemeClr val="tx1"/>
                          </a:solidFill>
                        </a:rPr>
                        <a:t>f</a:t>
                      </a:r>
                      <a:endParaRPr lang="ar-SA" sz="1800" b="0" dirty="0">
                        <a:solidFill>
                          <a:schemeClr val="tx1"/>
                        </a:solidFill>
                      </a:endParaRPr>
                    </a:p>
                  </a:txBody>
                  <a:tcPr marL="91443" marR="91443" marT="45718" marB="45718"/>
                </a:tc>
                <a:tc>
                  <a:txBody>
                    <a:bodyPr/>
                    <a:lstStyle/>
                    <a:p>
                      <a:pPr algn="ctr" rtl="0"/>
                      <a:r>
                        <a:rPr lang="en-US" sz="1800" b="0" dirty="0">
                          <a:solidFill>
                            <a:srgbClr val="FF0000"/>
                          </a:solidFill>
                        </a:rPr>
                        <a:t>d</a:t>
                      </a:r>
                      <a:endParaRPr lang="ar-SA" sz="1800" b="0" dirty="0">
                        <a:solidFill>
                          <a:srgbClr val="FF0000"/>
                        </a:solidFill>
                      </a:endParaRPr>
                    </a:p>
                  </a:txBody>
                  <a:tcPr marL="91443" marR="91443" marT="45718" marB="45718"/>
                </a:tc>
                <a:tc>
                  <a:txBody>
                    <a:bodyPr/>
                    <a:lstStyle/>
                    <a:p>
                      <a:pPr algn="ctr" rtl="0"/>
                      <a:r>
                        <a:rPr lang="en-US" sz="1800" b="0" dirty="0">
                          <a:solidFill>
                            <a:srgbClr val="FF0000"/>
                          </a:solidFill>
                        </a:rPr>
                        <a:t>c</a:t>
                      </a:r>
                      <a:endParaRPr lang="ar-SA" sz="1800" b="0" dirty="0">
                        <a:solidFill>
                          <a:srgbClr val="FF0000"/>
                        </a:solidFill>
                      </a:endParaRPr>
                    </a:p>
                  </a:txBody>
                  <a:tcPr marL="91443" marR="91443" marT="45718" marB="45718"/>
                </a:tc>
                <a:tc>
                  <a:txBody>
                    <a:bodyPr/>
                    <a:lstStyle/>
                    <a:p>
                      <a:pPr algn="ctr" rtl="0"/>
                      <a:r>
                        <a:rPr lang="en-US" sz="1800" b="0" dirty="0">
                          <a:solidFill>
                            <a:schemeClr val="tx1"/>
                          </a:solidFill>
                        </a:rPr>
                        <a:t>b</a:t>
                      </a:r>
                      <a:endParaRPr lang="ar-SA" sz="1800" b="0" dirty="0">
                        <a:solidFill>
                          <a:schemeClr val="tx1"/>
                        </a:solidFill>
                      </a:endParaRPr>
                    </a:p>
                  </a:txBody>
                  <a:tcPr marL="91443" marR="91443" marT="45718" marB="45718"/>
                </a:tc>
                <a:tc>
                  <a:txBody>
                    <a:bodyPr/>
                    <a:lstStyle/>
                    <a:p>
                      <a:pPr algn="ctr" rtl="0"/>
                      <a:r>
                        <a:rPr lang="en-US" sz="1800" b="0" dirty="0">
                          <a:solidFill>
                            <a:srgbClr val="FF0000"/>
                          </a:solidFill>
                        </a:rPr>
                        <a:t>a</a:t>
                      </a:r>
                      <a:endParaRPr lang="ar-SA" sz="1800" b="0" dirty="0">
                        <a:solidFill>
                          <a:srgbClr val="FF0000"/>
                        </a:solidFill>
                      </a:endParaRPr>
                    </a:p>
                  </a:txBody>
                  <a:tcPr marL="91443" marR="91443" marT="45718" marB="45718"/>
                </a:tc>
                <a:extLst>
                  <a:ext uri="{0D108BD9-81ED-4DB2-BD59-A6C34878D82A}">
                    <a16:rowId xmlns:a16="http://schemas.microsoft.com/office/drawing/2014/main" val="10001"/>
                  </a:ext>
                </a:extLst>
              </a:tr>
              <a:tr h="403225">
                <a:tc>
                  <a:txBody>
                    <a:bodyPr/>
                    <a:lstStyle/>
                    <a:p>
                      <a:pPr algn="ctr" rtl="0"/>
                      <a:r>
                        <a:rPr lang="en-US" sz="1800" b="0" dirty="0">
                          <a:solidFill>
                            <a:schemeClr val="tx1"/>
                          </a:solidFill>
                        </a:rPr>
                        <a:t>l</a:t>
                      </a:r>
                      <a:endParaRPr lang="ar-SA" sz="1800" b="0" dirty="0">
                        <a:solidFill>
                          <a:schemeClr val="tx1"/>
                        </a:solidFill>
                      </a:endParaRPr>
                    </a:p>
                  </a:txBody>
                  <a:tcPr marL="91443" marR="91443" marT="45718" marB="45718"/>
                </a:tc>
                <a:tc>
                  <a:txBody>
                    <a:bodyPr/>
                    <a:lstStyle/>
                    <a:p>
                      <a:pPr algn="ctr" rtl="0"/>
                      <a:r>
                        <a:rPr lang="en-US" sz="1800" b="0" dirty="0">
                          <a:solidFill>
                            <a:srgbClr val="FF0000"/>
                          </a:solidFill>
                        </a:rPr>
                        <a:t>k</a:t>
                      </a:r>
                      <a:endParaRPr lang="ar-SA" sz="1800" b="0" dirty="0">
                        <a:solidFill>
                          <a:srgbClr val="FF0000"/>
                        </a:solidFill>
                      </a:endParaRPr>
                    </a:p>
                  </a:txBody>
                  <a:tcPr marL="91443" marR="91443" marT="45718" marB="45718"/>
                </a:tc>
                <a:tc>
                  <a:txBody>
                    <a:bodyPr/>
                    <a:lstStyle/>
                    <a:p>
                      <a:pPr algn="ctr" rtl="0"/>
                      <a:r>
                        <a:rPr lang="en-US" sz="1800" b="0" kern="1200" dirty="0" err="1">
                          <a:solidFill>
                            <a:srgbClr val="FF0000"/>
                          </a:solidFill>
                          <a:latin typeface="+mn-lt"/>
                          <a:ea typeface="+mn-ea"/>
                          <a:cs typeface="+mn-cs"/>
                        </a:rPr>
                        <a:t>i</a:t>
                      </a:r>
                      <a:r>
                        <a:rPr lang="en-US" sz="1800" b="0" kern="1200" dirty="0">
                          <a:solidFill>
                            <a:srgbClr val="FF0000"/>
                          </a:solidFill>
                          <a:latin typeface="+mn-lt"/>
                          <a:ea typeface="+mn-ea"/>
                          <a:cs typeface="+mn-cs"/>
                        </a:rPr>
                        <a:t>/j</a:t>
                      </a:r>
                      <a:endParaRPr lang="ar-SA" sz="1800" b="0" kern="1200" dirty="0">
                        <a:solidFill>
                          <a:srgbClr val="FF0000"/>
                        </a:solidFill>
                        <a:latin typeface="+mn-lt"/>
                        <a:ea typeface="+mn-ea"/>
                        <a:cs typeface="+mn-cs"/>
                      </a:endParaRPr>
                    </a:p>
                  </a:txBody>
                  <a:tcPr marL="91443" marR="91443" marT="45718" marB="45718"/>
                </a:tc>
                <a:tc>
                  <a:txBody>
                    <a:bodyPr/>
                    <a:lstStyle/>
                    <a:p>
                      <a:pPr algn="ctr" rtl="0"/>
                      <a:r>
                        <a:rPr lang="en-US" sz="1800" b="0" dirty="0">
                          <a:solidFill>
                            <a:srgbClr val="FF0000"/>
                          </a:solidFill>
                        </a:rPr>
                        <a:t>h</a:t>
                      </a:r>
                      <a:endParaRPr lang="ar-SA" sz="1800" b="0" dirty="0">
                        <a:solidFill>
                          <a:srgbClr val="FF0000"/>
                        </a:solidFill>
                      </a:endParaRPr>
                    </a:p>
                  </a:txBody>
                  <a:tcPr marL="91443" marR="91443" marT="45718" marB="45718"/>
                </a:tc>
                <a:tc>
                  <a:txBody>
                    <a:bodyPr/>
                    <a:lstStyle/>
                    <a:p>
                      <a:pPr algn="ctr" rtl="0"/>
                      <a:r>
                        <a:rPr lang="en-US" sz="1800" b="0" dirty="0">
                          <a:solidFill>
                            <a:srgbClr val="FF0000"/>
                          </a:solidFill>
                        </a:rPr>
                        <a:t>g</a:t>
                      </a:r>
                      <a:endParaRPr lang="ar-SA" sz="1800" b="0" dirty="0">
                        <a:solidFill>
                          <a:srgbClr val="FF0000"/>
                        </a:solidFill>
                      </a:endParaRPr>
                    </a:p>
                  </a:txBody>
                  <a:tcPr marL="91443" marR="91443" marT="45718" marB="45718"/>
                </a:tc>
                <a:extLst>
                  <a:ext uri="{0D108BD9-81ED-4DB2-BD59-A6C34878D82A}">
                    <a16:rowId xmlns:a16="http://schemas.microsoft.com/office/drawing/2014/main" val="10002"/>
                  </a:ext>
                </a:extLst>
              </a:tr>
              <a:tr h="403225">
                <a:tc>
                  <a:txBody>
                    <a:bodyPr/>
                    <a:lstStyle/>
                    <a:p>
                      <a:pPr marL="0" algn="ctr" defTabSz="914400" rtl="0" eaLnBrk="1" latinLnBrk="0" hangingPunct="1"/>
                      <a:r>
                        <a:rPr lang="en-US" sz="1800" b="0" kern="1200" dirty="0">
                          <a:solidFill>
                            <a:srgbClr val="FF0000"/>
                          </a:solidFill>
                          <a:latin typeface="+mn-lt"/>
                          <a:ea typeface="+mn-ea"/>
                          <a:cs typeface="+mn-cs"/>
                        </a:rPr>
                        <a:t>r</a:t>
                      </a:r>
                      <a:endParaRPr lang="ar-SA" sz="1800" b="0" kern="1200" dirty="0">
                        <a:solidFill>
                          <a:srgbClr val="FF0000"/>
                        </a:solidFill>
                        <a:latin typeface="+mn-lt"/>
                        <a:ea typeface="+mn-ea"/>
                        <a:cs typeface="+mn-cs"/>
                      </a:endParaRPr>
                    </a:p>
                  </a:txBody>
                  <a:tcPr marL="91443" marR="91443" marT="45718" marB="45718"/>
                </a:tc>
                <a:tc>
                  <a:txBody>
                    <a:bodyPr/>
                    <a:lstStyle/>
                    <a:p>
                      <a:pPr algn="ctr" rtl="0"/>
                      <a:r>
                        <a:rPr lang="en-US" sz="1800" b="0" dirty="0">
                          <a:solidFill>
                            <a:schemeClr val="tx1"/>
                          </a:solidFill>
                        </a:rPr>
                        <a:t>q</a:t>
                      </a:r>
                      <a:endParaRPr lang="ar-SA" sz="1800" b="0" dirty="0">
                        <a:solidFill>
                          <a:schemeClr val="tx1"/>
                        </a:solidFill>
                      </a:endParaRPr>
                    </a:p>
                  </a:txBody>
                  <a:tcPr marL="91443" marR="91443" marT="45718" marB="45718"/>
                </a:tc>
                <a:tc>
                  <a:txBody>
                    <a:bodyPr/>
                    <a:lstStyle/>
                    <a:p>
                      <a:pPr algn="ctr" rtl="0"/>
                      <a:r>
                        <a:rPr lang="en-US" sz="1800" b="0" dirty="0">
                          <a:solidFill>
                            <a:srgbClr val="FF0000"/>
                          </a:solidFill>
                        </a:rPr>
                        <a:t>p</a:t>
                      </a:r>
                      <a:endParaRPr lang="ar-SA" sz="1800" b="0" dirty="0">
                        <a:solidFill>
                          <a:srgbClr val="FF0000"/>
                        </a:solidFill>
                      </a:endParaRPr>
                    </a:p>
                  </a:txBody>
                  <a:tcPr marL="91443" marR="91443" marT="45718" marB="45718"/>
                </a:tc>
                <a:tc>
                  <a:txBody>
                    <a:bodyPr/>
                    <a:lstStyle/>
                    <a:p>
                      <a:pPr marL="0" algn="ctr" defTabSz="914400" rtl="0" eaLnBrk="1" latinLnBrk="0" hangingPunct="1"/>
                      <a:r>
                        <a:rPr lang="en-US" sz="1800" b="0" kern="1200" dirty="0">
                          <a:solidFill>
                            <a:schemeClr val="tx1"/>
                          </a:solidFill>
                          <a:latin typeface="+mn-lt"/>
                          <a:ea typeface="+mn-ea"/>
                          <a:cs typeface="+mn-cs"/>
                        </a:rPr>
                        <a:t>o</a:t>
                      </a:r>
                      <a:endParaRPr lang="ar-SA" sz="1800" b="0" kern="1200" dirty="0">
                        <a:solidFill>
                          <a:schemeClr val="tx1"/>
                        </a:solidFill>
                        <a:latin typeface="+mn-lt"/>
                        <a:ea typeface="+mn-ea"/>
                        <a:cs typeface="+mn-cs"/>
                      </a:endParaRPr>
                    </a:p>
                  </a:txBody>
                  <a:tcPr marL="91443" marR="91443" marT="45718" marB="45718"/>
                </a:tc>
                <a:tc>
                  <a:txBody>
                    <a:bodyPr/>
                    <a:lstStyle/>
                    <a:p>
                      <a:pPr algn="ctr" rtl="0"/>
                      <a:r>
                        <a:rPr lang="en-US" sz="1800" b="0" dirty="0">
                          <a:solidFill>
                            <a:schemeClr val="tx1"/>
                          </a:solidFill>
                        </a:rPr>
                        <a:t>n</a:t>
                      </a:r>
                      <a:endParaRPr lang="ar-SA" sz="1800" b="0" dirty="0">
                        <a:solidFill>
                          <a:schemeClr val="tx1"/>
                        </a:solidFill>
                      </a:endParaRPr>
                    </a:p>
                  </a:txBody>
                  <a:tcPr marL="91443" marR="91443" marT="45718" marB="45718"/>
                </a:tc>
                <a:extLst>
                  <a:ext uri="{0D108BD9-81ED-4DB2-BD59-A6C34878D82A}">
                    <a16:rowId xmlns:a16="http://schemas.microsoft.com/office/drawing/2014/main" val="10003"/>
                  </a:ext>
                </a:extLst>
              </a:tr>
              <a:tr h="403225">
                <a:tc>
                  <a:txBody>
                    <a:bodyPr/>
                    <a:lstStyle/>
                    <a:p>
                      <a:pPr algn="ctr" rtl="0"/>
                      <a:r>
                        <a:rPr lang="en-US" sz="1800" b="0" dirty="0">
                          <a:solidFill>
                            <a:schemeClr val="tx1"/>
                          </a:solidFill>
                        </a:rPr>
                        <a:t>z</a:t>
                      </a:r>
                      <a:endParaRPr lang="ar-SA" sz="1800" b="0" dirty="0">
                        <a:solidFill>
                          <a:schemeClr val="tx1"/>
                        </a:solidFill>
                      </a:endParaRPr>
                    </a:p>
                  </a:txBody>
                  <a:tcPr marL="91443" marR="91443" marT="45718" marB="45718"/>
                </a:tc>
                <a:tc>
                  <a:txBody>
                    <a:bodyPr/>
                    <a:lstStyle/>
                    <a:p>
                      <a:pPr algn="ctr" rtl="0"/>
                      <a:r>
                        <a:rPr lang="en-US" sz="1800" b="0" dirty="0">
                          <a:solidFill>
                            <a:schemeClr val="tx1"/>
                          </a:solidFill>
                        </a:rPr>
                        <a:t>x</a:t>
                      </a:r>
                      <a:endParaRPr lang="ar-SA" sz="1800" b="0" dirty="0">
                        <a:solidFill>
                          <a:schemeClr val="tx1"/>
                        </a:solidFill>
                      </a:endParaRPr>
                    </a:p>
                  </a:txBody>
                  <a:tcPr marL="91443" marR="91443" marT="45718" marB="45718"/>
                </a:tc>
                <a:tc>
                  <a:txBody>
                    <a:bodyPr/>
                    <a:lstStyle/>
                    <a:p>
                      <a:pPr algn="ctr" rtl="0"/>
                      <a:r>
                        <a:rPr lang="en-US" sz="1800" b="0" dirty="0">
                          <a:solidFill>
                            <a:schemeClr val="tx1"/>
                          </a:solidFill>
                        </a:rPr>
                        <a:t>w</a:t>
                      </a:r>
                      <a:endParaRPr lang="ar-SA" sz="1800" b="0" dirty="0">
                        <a:solidFill>
                          <a:schemeClr val="tx1"/>
                        </a:solidFill>
                      </a:endParaRPr>
                    </a:p>
                  </a:txBody>
                  <a:tcPr marL="91443" marR="91443" marT="45718" marB="45718"/>
                </a:tc>
                <a:tc>
                  <a:txBody>
                    <a:bodyPr/>
                    <a:lstStyle/>
                    <a:p>
                      <a:pPr algn="ctr" rtl="0"/>
                      <a:r>
                        <a:rPr lang="en-US" sz="1800" b="0" dirty="0">
                          <a:solidFill>
                            <a:schemeClr val="tx1"/>
                          </a:solidFill>
                        </a:rPr>
                        <a:t>v</a:t>
                      </a:r>
                      <a:endParaRPr lang="ar-SA" sz="1800" b="0" dirty="0">
                        <a:solidFill>
                          <a:schemeClr val="tx1"/>
                        </a:solidFill>
                      </a:endParaRPr>
                    </a:p>
                  </a:txBody>
                  <a:tcPr marL="91443" marR="91443" marT="45718" marB="45718"/>
                </a:tc>
                <a:tc>
                  <a:txBody>
                    <a:bodyPr/>
                    <a:lstStyle/>
                    <a:p>
                      <a:pPr algn="ctr" rtl="0"/>
                      <a:r>
                        <a:rPr lang="en-US" sz="1800" b="0" dirty="0">
                          <a:solidFill>
                            <a:schemeClr val="tx1"/>
                          </a:solidFill>
                        </a:rPr>
                        <a:t>u</a:t>
                      </a:r>
                      <a:endParaRPr lang="ar-SA" sz="1800" b="0" dirty="0">
                        <a:solidFill>
                          <a:schemeClr val="tx1"/>
                        </a:solidFill>
                      </a:endParaRPr>
                    </a:p>
                  </a:txBody>
                  <a:tcPr marL="91443" marR="91443" marT="45718" marB="45718"/>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1105137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21314" y="567824"/>
            <a:ext cx="3406702"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Vigenere</a:t>
            </a:r>
            <a:r>
              <a:rPr lang="en-US" sz="2800" dirty="0">
                <a:solidFill>
                  <a:schemeClr val="bg1"/>
                </a:solidFill>
                <a:latin typeface="Tajawal Medium" panose="00000600000000000000" pitchFamily="2" charset="-78"/>
                <a:cs typeface="Tajawal Medium" panose="00000600000000000000" pitchFamily="2" charset="-78"/>
              </a:rPr>
              <a:t> Cipher</a:t>
            </a:r>
          </a:p>
        </p:txBody>
      </p:sp>
      <p:sp>
        <p:nvSpPr>
          <p:cNvPr id="8" name="TextBox 7"/>
          <p:cNvSpPr txBox="1"/>
          <p:nvPr/>
        </p:nvSpPr>
        <p:spPr>
          <a:xfrm>
            <a:off x="277625" y="236724"/>
            <a:ext cx="14734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extBox 4"/>
          <p:cNvSpPr txBox="1">
            <a:spLocks noChangeArrowheads="1"/>
          </p:cNvSpPr>
          <p:nvPr/>
        </p:nvSpPr>
        <p:spPr bwMode="auto">
          <a:xfrm>
            <a:off x="-108036" y="1450790"/>
            <a:ext cx="9144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algn="l" rtl="0" eaLnBrk="1" hangingPunct="1">
              <a:lnSpc>
                <a:spcPct val="150000"/>
              </a:lnSpc>
              <a:spcBef>
                <a:spcPct val="0"/>
              </a:spcBef>
              <a:buClrTx/>
              <a:buSzTx/>
              <a:buFont typeface="Wingdings" panose="05000000000000000000" pitchFamily="2" charset="2"/>
              <a:buChar char="q"/>
            </a:pPr>
            <a:r>
              <a:rPr lang="en-US" altLang="en-US" sz="1800" dirty="0">
                <a:sym typeface="Wingdings" panose="05000000000000000000" pitchFamily="2" charset="2"/>
              </a:rPr>
              <a:t>Given the following plaintext and key, use the </a:t>
            </a:r>
            <a:r>
              <a:rPr lang="en-US" altLang="en-US" sz="1800" dirty="0" err="1">
                <a:sym typeface="Wingdings" panose="05000000000000000000" pitchFamily="2" charset="2"/>
              </a:rPr>
              <a:t>Vigenere</a:t>
            </a:r>
            <a:r>
              <a:rPr lang="en-US" altLang="en-US" sz="1800" dirty="0">
                <a:sym typeface="Wingdings" panose="05000000000000000000" pitchFamily="2" charset="2"/>
              </a:rPr>
              <a:t> cipher to encrypt the message. </a:t>
            </a:r>
            <a:endParaRPr lang="en-US" altLang="en-US" i="1" dirty="0">
              <a:sym typeface="Wingdings" panose="05000000000000000000" pitchFamily="2" charset="2"/>
            </a:endParaRPr>
          </a:p>
          <a:p>
            <a:pPr algn="l" rtl="0" eaLnBrk="1" hangingPunct="1">
              <a:lnSpc>
                <a:spcPct val="150000"/>
              </a:lnSpc>
              <a:spcBef>
                <a:spcPct val="0"/>
              </a:spcBef>
              <a:buClrTx/>
              <a:buSzTx/>
              <a:buFont typeface="Wingdings" panose="05000000000000000000" pitchFamily="2" charset="2"/>
              <a:buChar char="q"/>
            </a:pPr>
            <a:r>
              <a:rPr lang="en-US" altLang="en-US" dirty="0"/>
              <a:t>key: </a:t>
            </a:r>
            <a:r>
              <a:rPr lang="en-US" altLang="en-US" i="1" dirty="0" err="1"/>
              <a:t>deceptivedeceptivedeceptive</a:t>
            </a:r>
            <a:endParaRPr lang="en-US" altLang="en-US" i="1" dirty="0"/>
          </a:p>
          <a:p>
            <a:pPr algn="l" rtl="0" eaLnBrk="1" hangingPunct="1">
              <a:lnSpc>
                <a:spcPct val="150000"/>
              </a:lnSpc>
              <a:spcBef>
                <a:spcPct val="0"/>
              </a:spcBef>
              <a:buClrTx/>
              <a:buSzTx/>
              <a:buFont typeface="Wingdings" panose="05000000000000000000" pitchFamily="2" charset="2"/>
              <a:buChar char="q"/>
            </a:pPr>
            <a:r>
              <a:rPr lang="en-US" altLang="en-US" dirty="0"/>
              <a:t>plaintext: </a:t>
            </a:r>
            <a:r>
              <a:rPr lang="en-US" altLang="en-US" dirty="0" err="1"/>
              <a:t>wearediscoveredsaveyourself</a:t>
            </a:r>
            <a:endParaRPr lang="en-US" altLang="en-US" dirty="0"/>
          </a:p>
          <a:p>
            <a:pPr algn="l" rtl="0" eaLnBrk="1" hangingPunct="1">
              <a:lnSpc>
                <a:spcPct val="150000"/>
              </a:lnSpc>
              <a:spcBef>
                <a:spcPct val="0"/>
              </a:spcBef>
              <a:buClrTx/>
              <a:buSzTx/>
              <a:buFont typeface="Wingdings" panose="05000000000000000000" pitchFamily="2" charset="2"/>
              <a:buChar char="q"/>
            </a:pPr>
            <a:r>
              <a:rPr lang="en-US" altLang="en-US" dirty="0" err="1">
                <a:sym typeface="Wingdings" panose="05000000000000000000" pitchFamily="2" charset="2"/>
              </a:rPr>
              <a:t>Ciphertext</a:t>
            </a:r>
            <a:r>
              <a:rPr lang="en-US" altLang="en-US" dirty="0">
                <a:sym typeface="Wingdings" panose="05000000000000000000" pitchFamily="2" charset="2"/>
              </a:rPr>
              <a:t>: </a:t>
            </a:r>
            <a:r>
              <a:rPr lang="en-US" altLang="en-US" dirty="0" err="1"/>
              <a:t>zicvtwqngrzgvtwavzhcqyglmgj</a:t>
            </a:r>
            <a:endParaRPr lang="en-US" altLang="en-US" dirty="0">
              <a:sym typeface="Wingdings" panose="05000000000000000000" pitchFamily="2" charset="2"/>
            </a:endParaRPr>
          </a:p>
        </p:txBody>
      </p:sp>
      <p:graphicFrame>
        <p:nvGraphicFramePr>
          <p:cNvPr id="22" name="Table 21"/>
          <p:cNvGraphicFramePr>
            <a:graphicFrameLocks noGrp="1"/>
          </p:cNvGraphicFramePr>
          <p:nvPr/>
        </p:nvGraphicFramePr>
        <p:xfrm>
          <a:off x="323849" y="3948113"/>
          <a:ext cx="7777164" cy="1209675"/>
        </p:xfrm>
        <a:graphic>
          <a:graphicData uri="http://schemas.openxmlformats.org/drawingml/2006/table">
            <a:tbl>
              <a:tblPr rtl="1" firstRow="1" bandRow="1">
                <a:tableStyleId>{D7AC3CCA-C797-4891-BE02-D94E43425B78}</a:tableStyleId>
              </a:tblPr>
              <a:tblGrid>
                <a:gridCol w="471212">
                  <a:extLst>
                    <a:ext uri="{9D8B030D-6E8A-4147-A177-3AD203B41FA5}">
                      <a16:colId xmlns:a16="http://schemas.microsoft.com/office/drawing/2014/main" val="20000"/>
                    </a:ext>
                  </a:extLst>
                </a:gridCol>
                <a:gridCol w="471212">
                  <a:extLst>
                    <a:ext uri="{9D8B030D-6E8A-4147-A177-3AD203B41FA5}">
                      <a16:colId xmlns:a16="http://schemas.microsoft.com/office/drawing/2014/main" val="20001"/>
                    </a:ext>
                  </a:extLst>
                </a:gridCol>
                <a:gridCol w="471212">
                  <a:extLst>
                    <a:ext uri="{9D8B030D-6E8A-4147-A177-3AD203B41FA5}">
                      <a16:colId xmlns:a16="http://schemas.microsoft.com/office/drawing/2014/main" val="20002"/>
                    </a:ext>
                  </a:extLst>
                </a:gridCol>
                <a:gridCol w="471212">
                  <a:extLst>
                    <a:ext uri="{9D8B030D-6E8A-4147-A177-3AD203B41FA5}">
                      <a16:colId xmlns:a16="http://schemas.microsoft.com/office/drawing/2014/main" val="20003"/>
                    </a:ext>
                  </a:extLst>
                </a:gridCol>
                <a:gridCol w="471212">
                  <a:extLst>
                    <a:ext uri="{9D8B030D-6E8A-4147-A177-3AD203B41FA5}">
                      <a16:colId xmlns:a16="http://schemas.microsoft.com/office/drawing/2014/main" val="20004"/>
                    </a:ext>
                  </a:extLst>
                </a:gridCol>
                <a:gridCol w="471212">
                  <a:extLst>
                    <a:ext uri="{9D8B030D-6E8A-4147-A177-3AD203B41FA5}">
                      <a16:colId xmlns:a16="http://schemas.microsoft.com/office/drawing/2014/main" val="20005"/>
                    </a:ext>
                  </a:extLst>
                </a:gridCol>
                <a:gridCol w="471212">
                  <a:extLst>
                    <a:ext uri="{9D8B030D-6E8A-4147-A177-3AD203B41FA5}">
                      <a16:colId xmlns:a16="http://schemas.microsoft.com/office/drawing/2014/main" val="20006"/>
                    </a:ext>
                  </a:extLst>
                </a:gridCol>
                <a:gridCol w="471212">
                  <a:extLst>
                    <a:ext uri="{9D8B030D-6E8A-4147-A177-3AD203B41FA5}">
                      <a16:colId xmlns:a16="http://schemas.microsoft.com/office/drawing/2014/main" val="20007"/>
                    </a:ext>
                  </a:extLst>
                </a:gridCol>
                <a:gridCol w="471212">
                  <a:extLst>
                    <a:ext uri="{9D8B030D-6E8A-4147-A177-3AD203B41FA5}">
                      <a16:colId xmlns:a16="http://schemas.microsoft.com/office/drawing/2014/main" val="20008"/>
                    </a:ext>
                  </a:extLst>
                </a:gridCol>
                <a:gridCol w="471212">
                  <a:extLst>
                    <a:ext uri="{9D8B030D-6E8A-4147-A177-3AD203B41FA5}">
                      <a16:colId xmlns:a16="http://schemas.microsoft.com/office/drawing/2014/main" val="20009"/>
                    </a:ext>
                  </a:extLst>
                </a:gridCol>
                <a:gridCol w="471212">
                  <a:extLst>
                    <a:ext uri="{9D8B030D-6E8A-4147-A177-3AD203B41FA5}">
                      <a16:colId xmlns:a16="http://schemas.microsoft.com/office/drawing/2014/main" val="20010"/>
                    </a:ext>
                  </a:extLst>
                </a:gridCol>
                <a:gridCol w="471212">
                  <a:extLst>
                    <a:ext uri="{9D8B030D-6E8A-4147-A177-3AD203B41FA5}">
                      <a16:colId xmlns:a16="http://schemas.microsoft.com/office/drawing/2014/main" val="20011"/>
                    </a:ext>
                  </a:extLst>
                </a:gridCol>
                <a:gridCol w="471212">
                  <a:extLst>
                    <a:ext uri="{9D8B030D-6E8A-4147-A177-3AD203B41FA5}">
                      <a16:colId xmlns:a16="http://schemas.microsoft.com/office/drawing/2014/main" val="20012"/>
                    </a:ext>
                  </a:extLst>
                </a:gridCol>
                <a:gridCol w="473955">
                  <a:extLst>
                    <a:ext uri="{9D8B030D-6E8A-4147-A177-3AD203B41FA5}">
                      <a16:colId xmlns:a16="http://schemas.microsoft.com/office/drawing/2014/main" val="20013"/>
                    </a:ext>
                  </a:extLst>
                </a:gridCol>
                <a:gridCol w="1177453">
                  <a:extLst>
                    <a:ext uri="{9D8B030D-6E8A-4147-A177-3AD203B41FA5}">
                      <a16:colId xmlns:a16="http://schemas.microsoft.com/office/drawing/2014/main" val="20014"/>
                    </a:ext>
                  </a:extLst>
                </a:gridCol>
              </a:tblGrid>
              <a:tr h="403225">
                <a:tc>
                  <a:txBody>
                    <a:bodyPr/>
                    <a:lstStyle/>
                    <a:p>
                      <a:pPr algn="ctr" rtl="0"/>
                      <a:r>
                        <a:rPr lang="en-US" sz="1800" b="0" dirty="0"/>
                        <a:t>15</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2</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3</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21</a:t>
                      </a:r>
                      <a:endParaRPr lang="ar-SA" sz="1800" b="0" dirty="0"/>
                    </a:p>
                  </a:txBody>
                  <a:tcPr marL="91443" marR="91443" marT="45718" marB="45718"/>
                </a:tc>
                <a:tc>
                  <a:txBody>
                    <a:bodyPr/>
                    <a:lstStyle/>
                    <a:p>
                      <a:pPr algn="ctr" rtl="0"/>
                      <a:r>
                        <a:rPr lang="en-US" sz="1800" b="0" dirty="0"/>
                        <a:t>8</a:t>
                      </a:r>
                      <a:endParaRPr lang="ar-SA" sz="1800" b="0" dirty="0"/>
                    </a:p>
                  </a:txBody>
                  <a:tcPr marL="91443" marR="91443" marT="45718" marB="45718"/>
                </a:tc>
                <a:tc>
                  <a:txBody>
                    <a:bodyPr/>
                    <a:lstStyle/>
                    <a:p>
                      <a:pPr algn="ctr" rtl="0"/>
                      <a:r>
                        <a:rPr lang="en-US" sz="1800" b="0" dirty="0"/>
                        <a:t>19</a:t>
                      </a:r>
                      <a:endParaRPr lang="ar-SA" sz="1800" b="0" dirty="0"/>
                    </a:p>
                  </a:txBody>
                  <a:tcPr marL="91443" marR="91443" marT="45718" marB="45718"/>
                </a:tc>
                <a:tc>
                  <a:txBody>
                    <a:bodyPr/>
                    <a:lstStyle/>
                    <a:p>
                      <a:pPr algn="ctr" rtl="0"/>
                      <a:r>
                        <a:rPr lang="en-US" sz="1800" b="0" dirty="0"/>
                        <a:t>15</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2</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3</a:t>
                      </a:r>
                      <a:endParaRPr lang="ar-SA" sz="1800" b="0" dirty="0"/>
                    </a:p>
                  </a:txBody>
                  <a:tcPr marL="91443" marR="91443" marT="45718" marB="45718"/>
                </a:tc>
                <a:tc>
                  <a:txBody>
                    <a:bodyPr/>
                    <a:lstStyle/>
                    <a:p>
                      <a:pPr algn="ctr" rtl="0"/>
                      <a:r>
                        <a:rPr lang="en-US" sz="1800" b="1" kern="1200" baseline="0" dirty="0">
                          <a:solidFill>
                            <a:schemeClr val="dk1"/>
                          </a:solidFill>
                          <a:latin typeface="+mn-lt"/>
                          <a:ea typeface="+mn-ea"/>
                          <a:cs typeface="+mn-cs"/>
                        </a:rPr>
                        <a:t>key</a:t>
                      </a:r>
                      <a:endParaRPr lang="ar-SA" sz="1800" b="0" dirty="0"/>
                    </a:p>
                  </a:txBody>
                  <a:tcPr marL="91443" marR="91443" marT="45718" marB="45718"/>
                </a:tc>
                <a:extLst>
                  <a:ext uri="{0D108BD9-81ED-4DB2-BD59-A6C34878D82A}">
                    <a16:rowId xmlns:a16="http://schemas.microsoft.com/office/drawing/2014/main" val="10000"/>
                  </a:ext>
                </a:extLst>
              </a:tr>
              <a:tr h="403225">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17</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21</a:t>
                      </a:r>
                      <a:endParaRPr lang="ar-SA" sz="1800" b="0" dirty="0"/>
                    </a:p>
                  </a:txBody>
                  <a:tcPr marL="91443" marR="91443" marT="45718" marB="45718"/>
                </a:tc>
                <a:tc>
                  <a:txBody>
                    <a:bodyPr/>
                    <a:lstStyle/>
                    <a:p>
                      <a:pPr algn="ctr" rtl="0"/>
                      <a:r>
                        <a:rPr lang="en-US" sz="1800" b="0" dirty="0"/>
                        <a:t>14</a:t>
                      </a:r>
                      <a:endParaRPr lang="ar-SA" sz="1800" b="0" dirty="0"/>
                    </a:p>
                  </a:txBody>
                  <a:tcPr marL="91443" marR="91443" marT="45718" marB="45718"/>
                </a:tc>
                <a:tc>
                  <a:txBody>
                    <a:bodyPr/>
                    <a:lstStyle/>
                    <a:p>
                      <a:pPr algn="ctr" rtl="0"/>
                      <a:r>
                        <a:rPr lang="en-US" sz="1800" b="0" dirty="0"/>
                        <a:t>2</a:t>
                      </a:r>
                      <a:endParaRPr lang="ar-SA" sz="1800" b="0" dirty="0"/>
                    </a:p>
                  </a:txBody>
                  <a:tcPr marL="91443" marR="91443" marT="45718" marB="45718"/>
                </a:tc>
                <a:tc>
                  <a:txBody>
                    <a:bodyPr/>
                    <a:lstStyle/>
                    <a:p>
                      <a:pPr algn="ctr" rtl="0"/>
                      <a:r>
                        <a:rPr lang="en-US" sz="1800" b="0" dirty="0"/>
                        <a:t>18</a:t>
                      </a:r>
                      <a:endParaRPr lang="ar-SA" sz="1800" b="0" dirty="0"/>
                    </a:p>
                  </a:txBody>
                  <a:tcPr marL="91443" marR="91443" marT="45718" marB="45718"/>
                </a:tc>
                <a:tc>
                  <a:txBody>
                    <a:bodyPr/>
                    <a:lstStyle/>
                    <a:p>
                      <a:pPr algn="ctr" rtl="0"/>
                      <a:r>
                        <a:rPr lang="en-US" sz="1800" b="0" dirty="0"/>
                        <a:t>8</a:t>
                      </a:r>
                      <a:endParaRPr lang="ar-SA" sz="1800" b="0" dirty="0"/>
                    </a:p>
                  </a:txBody>
                  <a:tcPr marL="91443" marR="91443" marT="45718" marB="45718"/>
                </a:tc>
                <a:tc>
                  <a:txBody>
                    <a:bodyPr/>
                    <a:lstStyle/>
                    <a:p>
                      <a:pPr algn="ctr" rtl="0"/>
                      <a:r>
                        <a:rPr lang="en-US" sz="1800" b="0" dirty="0"/>
                        <a:t>3</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17</a:t>
                      </a:r>
                      <a:endParaRPr lang="ar-SA" sz="1800" b="0" dirty="0"/>
                    </a:p>
                  </a:txBody>
                  <a:tcPr marL="91443" marR="91443" marT="45718" marB="45718"/>
                </a:tc>
                <a:tc>
                  <a:txBody>
                    <a:bodyPr/>
                    <a:lstStyle/>
                    <a:p>
                      <a:pPr algn="ctr" rtl="0"/>
                      <a:r>
                        <a:rPr lang="en-US" sz="1800" b="0" dirty="0"/>
                        <a:t>0</a:t>
                      </a:r>
                      <a:endParaRPr lang="ar-SA" sz="1800" b="0" dirty="0"/>
                    </a:p>
                  </a:txBody>
                  <a:tcPr marL="91443" marR="91443" marT="45718" marB="45718"/>
                </a:tc>
                <a:tc>
                  <a:txBody>
                    <a:bodyPr/>
                    <a:lstStyle/>
                    <a:p>
                      <a:pPr algn="ctr" rtl="0"/>
                      <a:r>
                        <a:rPr lang="en-US" sz="1800" b="0" dirty="0"/>
                        <a:t>4</a:t>
                      </a:r>
                      <a:endParaRPr lang="ar-SA" sz="1800" b="0" dirty="0"/>
                    </a:p>
                  </a:txBody>
                  <a:tcPr marL="91443" marR="91443" marT="45718" marB="45718"/>
                </a:tc>
                <a:tc>
                  <a:txBody>
                    <a:bodyPr/>
                    <a:lstStyle/>
                    <a:p>
                      <a:pPr algn="ctr" rtl="0"/>
                      <a:r>
                        <a:rPr lang="en-US" sz="1800" b="0" dirty="0"/>
                        <a:t>22</a:t>
                      </a:r>
                      <a:endParaRPr lang="ar-SA" sz="1800" b="0" dirty="0"/>
                    </a:p>
                  </a:txBody>
                  <a:tcPr marL="91443" marR="91443" marT="45718" marB="45718"/>
                </a:tc>
                <a:tc>
                  <a:txBody>
                    <a:bodyPr/>
                    <a:lstStyle/>
                    <a:p>
                      <a:pPr algn="ctr" rtl="0"/>
                      <a:r>
                        <a:rPr lang="en-US" sz="1600" kern="1200" baseline="0" dirty="0">
                          <a:solidFill>
                            <a:schemeClr val="dk1"/>
                          </a:solidFill>
                          <a:latin typeface="+mn-lt"/>
                          <a:ea typeface="+mn-ea"/>
                          <a:cs typeface="+mn-cs"/>
                        </a:rPr>
                        <a:t>plaintext</a:t>
                      </a:r>
                      <a:endParaRPr lang="ar-SA" sz="1600" b="0" dirty="0"/>
                    </a:p>
                  </a:txBody>
                  <a:tcPr marL="91443" marR="91443" marT="45718" marB="45718"/>
                </a:tc>
                <a:extLst>
                  <a:ext uri="{0D108BD9-81ED-4DB2-BD59-A6C34878D82A}">
                    <a16:rowId xmlns:a16="http://schemas.microsoft.com/office/drawing/2014/main" val="10001"/>
                  </a:ext>
                </a:extLst>
              </a:tr>
              <a:tr h="403225">
                <a:tc>
                  <a:txBody>
                    <a:bodyPr/>
                    <a:lstStyle/>
                    <a:p>
                      <a:pPr algn="ctr" rtl="0"/>
                      <a:r>
                        <a:rPr lang="en-US" sz="1800" b="0" dirty="0"/>
                        <a:t>19</a:t>
                      </a:r>
                      <a:endParaRPr lang="ar-SA" sz="1800" b="0" dirty="0"/>
                    </a:p>
                  </a:txBody>
                  <a:tcPr marL="91443" marR="91443" marT="45718" marB="45718"/>
                </a:tc>
                <a:tc>
                  <a:txBody>
                    <a:bodyPr/>
                    <a:lstStyle/>
                    <a:p>
                      <a:pPr algn="ctr" rtl="0"/>
                      <a:r>
                        <a:rPr lang="en-US" sz="1800" b="0" dirty="0"/>
                        <a:t>21</a:t>
                      </a:r>
                      <a:endParaRPr lang="ar-SA" sz="1800" b="0" dirty="0"/>
                    </a:p>
                  </a:txBody>
                  <a:tcPr marL="91443" marR="91443" marT="45718" marB="45718"/>
                </a:tc>
                <a:tc>
                  <a:txBody>
                    <a:bodyPr/>
                    <a:lstStyle/>
                    <a:p>
                      <a:pPr algn="ctr" rtl="0"/>
                      <a:r>
                        <a:rPr lang="en-US" sz="1800" b="0" dirty="0"/>
                        <a:t>6</a:t>
                      </a:r>
                      <a:endParaRPr lang="ar-SA" sz="1800" b="0" dirty="0"/>
                    </a:p>
                  </a:txBody>
                  <a:tcPr marL="91443" marR="91443" marT="45718" marB="45718"/>
                </a:tc>
                <a:tc>
                  <a:txBody>
                    <a:bodyPr/>
                    <a:lstStyle/>
                    <a:p>
                      <a:pPr algn="ctr" rtl="0"/>
                      <a:r>
                        <a:rPr lang="en-US" sz="1800" b="0" dirty="0"/>
                        <a:t>25</a:t>
                      </a:r>
                      <a:endParaRPr lang="ar-SA" sz="1800" b="0" dirty="0"/>
                    </a:p>
                  </a:txBody>
                  <a:tcPr marL="91443" marR="91443" marT="45718" marB="45718"/>
                </a:tc>
                <a:tc>
                  <a:txBody>
                    <a:bodyPr/>
                    <a:lstStyle/>
                    <a:p>
                      <a:pPr algn="ctr" rtl="0"/>
                      <a:r>
                        <a:rPr lang="en-US" sz="1800" b="0" dirty="0"/>
                        <a:t>17</a:t>
                      </a:r>
                      <a:endParaRPr lang="ar-SA" sz="1800" b="0" dirty="0"/>
                    </a:p>
                  </a:txBody>
                  <a:tcPr marL="91443" marR="91443" marT="45718" marB="45718"/>
                </a:tc>
                <a:tc>
                  <a:txBody>
                    <a:bodyPr/>
                    <a:lstStyle/>
                    <a:p>
                      <a:pPr algn="ctr" rtl="0"/>
                      <a:r>
                        <a:rPr lang="en-US" sz="1800" b="0" dirty="0"/>
                        <a:t>6</a:t>
                      </a:r>
                      <a:endParaRPr lang="ar-SA" sz="1800" b="0" dirty="0"/>
                    </a:p>
                  </a:txBody>
                  <a:tcPr marL="91443" marR="91443" marT="45718" marB="45718"/>
                </a:tc>
                <a:tc>
                  <a:txBody>
                    <a:bodyPr/>
                    <a:lstStyle/>
                    <a:p>
                      <a:pPr algn="ctr" rtl="0"/>
                      <a:r>
                        <a:rPr lang="en-US" sz="1800" b="0" dirty="0"/>
                        <a:t>13</a:t>
                      </a:r>
                      <a:endParaRPr lang="ar-SA" sz="1800" b="0" dirty="0"/>
                    </a:p>
                  </a:txBody>
                  <a:tcPr marL="91443" marR="91443" marT="45718" marB="45718"/>
                </a:tc>
                <a:tc>
                  <a:txBody>
                    <a:bodyPr/>
                    <a:lstStyle/>
                    <a:p>
                      <a:pPr algn="ctr" rtl="0"/>
                      <a:r>
                        <a:rPr lang="en-US" sz="1800" b="0" dirty="0"/>
                        <a:t>16</a:t>
                      </a:r>
                      <a:endParaRPr lang="ar-SA" sz="1800" b="0" dirty="0"/>
                    </a:p>
                  </a:txBody>
                  <a:tcPr marL="91443" marR="91443" marT="45718" marB="45718"/>
                </a:tc>
                <a:tc>
                  <a:txBody>
                    <a:bodyPr/>
                    <a:lstStyle/>
                    <a:p>
                      <a:pPr algn="ctr" rtl="0"/>
                      <a:r>
                        <a:rPr lang="en-US" sz="1800" b="0" dirty="0"/>
                        <a:t>22</a:t>
                      </a:r>
                      <a:endParaRPr lang="ar-SA" sz="1800" b="0" dirty="0"/>
                    </a:p>
                  </a:txBody>
                  <a:tcPr marL="91443" marR="91443" marT="45718" marB="45718"/>
                </a:tc>
                <a:tc>
                  <a:txBody>
                    <a:bodyPr/>
                    <a:lstStyle/>
                    <a:p>
                      <a:pPr algn="ctr" rtl="0"/>
                      <a:r>
                        <a:rPr lang="en-US" sz="1800" b="0" dirty="0"/>
                        <a:t>19</a:t>
                      </a:r>
                      <a:endParaRPr lang="ar-SA" sz="1800" b="0" dirty="0"/>
                    </a:p>
                  </a:txBody>
                  <a:tcPr marL="91443" marR="91443" marT="45718" marB="45718"/>
                </a:tc>
                <a:tc>
                  <a:txBody>
                    <a:bodyPr/>
                    <a:lstStyle/>
                    <a:p>
                      <a:pPr algn="ctr" rtl="0"/>
                      <a:r>
                        <a:rPr lang="en-US" sz="1800" b="0" dirty="0"/>
                        <a:t>21</a:t>
                      </a:r>
                      <a:endParaRPr lang="ar-SA" sz="1800" b="0" dirty="0"/>
                    </a:p>
                  </a:txBody>
                  <a:tcPr marL="91443" marR="91443" marT="45718" marB="45718"/>
                </a:tc>
                <a:tc>
                  <a:txBody>
                    <a:bodyPr/>
                    <a:lstStyle/>
                    <a:p>
                      <a:pPr algn="ctr" rtl="0"/>
                      <a:r>
                        <a:rPr lang="en-US" sz="1800" b="0" dirty="0"/>
                        <a:t>2</a:t>
                      </a:r>
                      <a:endParaRPr lang="ar-SA" sz="1800" b="0" dirty="0"/>
                    </a:p>
                  </a:txBody>
                  <a:tcPr marL="91443" marR="91443" marT="45718" marB="45718"/>
                </a:tc>
                <a:tc>
                  <a:txBody>
                    <a:bodyPr/>
                    <a:lstStyle/>
                    <a:p>
                      <a:pPr algn="ctr" rtl="0"/>
                      <a:r>
                        <a:rPr lang="en-US" sz="1800" b="0" dirty="0"/>
                        <a:t>8</a:t>
                      </a:r>
                      <a:endParaRPr lang="ar-SA" sz="1800" b="0" dirty="0"/>
                    </a:p>
                  </a:txBody>
                  <a:tcPr marL="91443" marR="91443" marT="45718" marB="45718"/>
                </a:tc>
                <a:tc>
                  <a:txBody>
                    <a:bodyPr/>
                    <a:lstStyle/>
                    <a:p>
                      <a:pPr algn="ctr" rtl="0"/>
                      <a:r>
                        <a:rPr lang="en-US" sz="1800" b="0" dirty="0"/>
                        <a:t>25</a:t>
                      </a:r>
                      <a:endParaRPr lang="ar-SA" sz="1800" b="0" dirty="0"/>
                    </a:p>
                  </a:txBody>
                  <a:tcPr marL="91443" marR="91443" marT="45718" marB="45718"/>
                </a:tc>
                <a:tc>
                  <a:txBody>
                    <a:bodyPr/>
                    <a:lstStyle/>
                    <a:p>
                      <a:pPr algn="ctr" rtl="0"/>
                      <a:r>
                        <a:rPr lang="en-US" sz="1800" b="0" dirty="0" err="1"/>
                        <a:t>ciphertext</a:t>
                      </a:r>
                      <a:endParaRPr lang="ar-SA" sz="1800" b="0" dirty="0"/>
                    </a:p>
                  </a:txBody>
                  <a:tcPr marL="91443" marR="91443" marT="45718" marB="45718"/>
                </a:tc>
                <a:extLst>
                  <a:ext uri="{0D108BD9-81ED-4DB2-BD59-A6C34878D82A}">
                    <a16:rowId xmlns:a16="http://schemas.microsoft.com/office/drawing/2014/main" val="10002"/>
                  </a:ext>
                </a:extLst>
              </a:tr>
            </a:tbl>
          </a:graphicData>
        </a:graphic>
      </p:graphicFrame>
      <p:graphicFrame>
        <p:nvGraphicFramePr>
          <p:cNvPr id="23" name="Table 22"/>
          <p:cNvGraphicFramePr>
            <a:graphicFrameLocks noGrp="1"/>
          </p:cNvGraphicFramePr>
          <p:nvPr/>
        </p:nvGraphicFramePr>
        <p:xfrm>
          <a:off x="539752" y="5445125"/>
          <a:ext cx="7305673" cy="1209675"/>
        </p:xfrm>
        <a:graphic>
          <a:graphicData uri="http://schemas.openxmlformats.org/drawingml/2006/table">
            <a:tbl>
              <a:tblPr rtl="1" firstRow="1" bandRow="1">
                <a:tableStyleId>{D7AC3CCA-C797-4891-BE02-D94E43425B78}</a:tableStyleId>
              </a:tblPr>
              <a:tblGrid>
                <a:gridCol w="471194">
                  <a:extLst>
                    <a:ext uri="{9D8B030D-6E8A-4147-A177-3AD203B41FA5}">
                      <a16:colId xmlns:a16="http://schemas.microsoft.com/office/drawing/2014/main" val="20000"/>
                    </a:ext>
                  </a:extLst>
                </a:gridCol>
                <a:gridCol w="471194">
                  <a:extLst>
                    <a:ext uri="{9D8B030D-6E8A-4147-A177-3AD203B41FA5}">
                      <a16:colId xmlns:a16="http://schemas.microsoft.com/office/drawing/2014/main" val="20001"/>
                    </a:ext>
                  </a:extLst>
                </a:gridCol>
                <a:gridCol w="471194">
                  <a:extLst>
                    <a:ext uri="{9D8B030D-6E8A-4147-A177-3AD203B41FA5}">
                      <a16:colId xmlns:a16="http://schemas.microsoft.com/office/drawing/2014/main" val="20002"/>
                    </a:ext>
                  </a:extLst>
                </a:gridCol>
                <a:gridCol w="471194">
                  <a:extLst>
                    <a:ext uri="{9D8B030D-6E8A-4147-A177-3AD203B41FA5}">
                      <a16:colId xmlns:a16="http://schemas.microsoft.com/office/drawing/2014/main" val="20003"/>
                    </a:ext>
                  </a:extLst>
                </a:gridCol>
                <a:gridCol w="471194">
                  <a:extLst>
                    <a:ext uri="{9D8B030D-6E8A-4147-A177-3AD203B41FA5}">
                      <a16:colId xmlns:a16="http://schemas.microsoft.com/office/drawing/2014/main" val="20004"/>
                    </a:ext>
                  </a:extLst>
                </a:gridCol>
                <a:gridCol w="471194">
                  <a:extLst>
                    <a:ext uri="{9D8B030D-6E8A-4147-A177-3AD203B41FA5}">
                      <a16:colId xmlns:a16="http://schemas.microsoft.com/office/drawing/2014/main" val="20005"/>
                    </a:ext>
                  </a:extLst>
                </a:gridCol>
                <a:gridCol w="471194">
                  <a:extLst>
                    <a:ext uri="{9D8B030D-6E8A-4147-A177-3AD203B41FA5}">
                      <a16:colId xmlns:a16="http://schemas.microsoft.com/office/drawing/2014/main" val="20006"/>
                    </a:ext>
                  </a:extLst>
                </a:gridCol>
                <a:gridCol w="471194">
                  <a:extLst>
                    <a:ext uri="{9D8B030D-6E8A-4147-A177-3AD203B41FA5}">
                      <a16:colId xmlns:a16="http://schemas.microsoft.com/office/drawing/2014/main" val="20007"/>
                    </a:ext>
                  </a:extLst>
                </a:gridCol>
                <a:gridCol w="471194">
                  <a:extLst>
                    <a:ext uri="{9D8B030D-6E8A-4147-A177-3AD203B41FA5}">
                      <a16:colId xmlns:a16="http://schemas.microsoft.com/office/drawing/2014/main" val="20008"/>
                    </a:ext>
                  </a:extLst>
                </a:gridCol>
                <a:gridCol w="471194">
                  <a:extLst>
                    <a:ext uri="{9D8B030D-6E8A-4147-A177-3AD203B41FA5}">
                      <a16:colId xmlns:a16="http://schemas.microsoft.com/office/drawing/2014/main" val="20009"/>
                    </a:ext>
                  </a:extLst>
                </a:gridCol>
                <a:gridCol w="471194">
                  <a:extLst>
                    <a:ext uri="{9D8B030D-6E8A-4147-A177-3AD203B41FA5}">
                      <a16:colId xmlns:a16="http://schemas.microsoft.com/office/drawing/2014/main" val="20010"/>
                    </a:ext>
                  </a:extLst>
                </a:gridCol>
                <a:gridCol w="471194">
                  <a:extLst>
                    <a:ext uri="{9D8B030D-6E8A-4147-A177-3AD203B41FA5}">
                      <a16:colId xmlns:a16="http://schemas.microsoft.com/office/drawing/2014/main" val="20011"/>
                    </a:ext>
                  </a:extLst>
                </a:gridCol>
                <a:gridCol w="474178">
                  <a:extLst>
                    <a:ext uri="{9D8B030D-6E8A-4147-A177-3AD203B41FA5}">
                      <a16:colId xmlns:a16="http://schemas.microsoft.com/office/drawing/2014/main" val="20012"/>
                    </a:ext>
                  </a:extLst>
                </a:gridCol>
                <a:gridCol w="1177167">
                  <a:extLst>
                    <a:ext uri="{9D8B030D-6E8A-4147-A177-3AD203B41FA5}">
                      <a16:colId xmlns:a16="http://schemas.microsoft.com/office/drawing/2014/main" val="20013"/>
                    </a:ext>
                  </a:extLst>
                </a:gridCol>
              </a:tblGrid>
              <a:tr h="403225">
                <a:tc>
                  <a:txBody>
                    <a:bodyPr/>
                    <a:lstStyle/>
                    <a:p>
                      <a:pPr algn="ctr" rtl="0"/>
                      <a:r>
                        <a:rPr lang="en-US" sz="1800" b="0" dirty="0"/>
                        <a:t>4</a:t>
                      </a:r>
                      <a:endParaRPr lang="ar-SA" sz="1800" b="0" dirty="0"/>
                    </a:p>
                  </a:txBody>
                  <a:tcPr marT="45718" marB="45718"/>
                </a:tc>
                <a:tc>
                  <a:txBody>
                    <a:bodyPr/>
                    <a:lstStyle/>
                    <a:p>
                      <a:pPr algn="ctr" rtl="0"/>
                      <a:r>
                        <a:rPr lang="en-US" sz="1800" b="0" dirty="0"/>
                        <a:t>21</a:t>
                      </a:r>
                      <a:endParaRPr lang="ar-SA" sz="1800" b="0" dirty="0"/>
                    </a:p>
                  </a:txBody>
                  <a:tcPr marT="45718" marB="45718"/>
                </a:tc>
                <a:tc>
                  <a:txBody>
                    <a:bodyPr/>
                    <a:lstStyle/>
                    <a:p>
                      <a:pPr algn="ctr" rtl="0"/>
                      <a:r>
                        <a:rPr lang="en-US" sz="1800" b="0" dirty="0"/>
                        <a:t>8</a:t>
                      </a:r>
                      <a:endParaRPr lang="ar-SA" sz="1800" b="0" dirty="0"/>
                    </a:p>
                  </a:txBody>
                  <a:tcPr marT="45718" marB="45718"/>
                </a:tc>
                <a:tc>
                  <a:txBody>
                    <a:bodyPr/>
                    <a:lstStyle/>
                    <a:p>
                      <a:pPr algn="ctr" rtl="0"/>
                      <a:r>
                        <a:rPr lang="en-US" sz="1800" b="0" dirty="0"/>
                        <a:t>19</a:t>
                      </a:r>
                      <a:endParaRPr lang="ar-SA" sz="1800" b="0" dirty="0"/>
                    </a:p>
                  </a:txBody>
                  <a:tcPr marT="45718" marB="45718"/>
                </a:tc>
                <a:tc>
                  <a:txBody>
                    <a:bodyPr/>
                    <a:lstStyle/>
                    <a:p>
                      <a:pPr algn="ctr" rtl="0"/>
                      <a:r>
                        <a:rPr lang="en-US" sz="1800" b="0" dirty="0"/>
                        <a:t>15</a:t>
                      </a:r>
                      <a:endParaRPr lang="ar-SA" sz="1800" b="0" dirty="0"/>
                    </a:p>
                  </a:txBody>
                  <a:tcPr marT="45718" marB="45718"/>
                </a:tc>
                <a:tc>
                  <a:txBody>
                    <a:bodyPr/>
                    <a:lstStyle/>
                    <a:p>
                      <a:pPr algn="ctr" rtl="0"/>
                      <a:r>
                        <a:rPr lang="en-US" sz="1800" b="0" dirty="0"/>
                        <a:t>4</a:t>
                      </a:r>
                      <a:endParaRPr lang="ar-SA" sz="1800" b="0" dirty="0"/>
                    </a:p>
                  </a:txBody>
                  <a:tcPr marT="45718" marB="45718"/>
                </a:tc>
                <a:tc>
                  <a:txBody>
                    <a:bodyPr/>
                    <a:lstStyle/>
                    <a:p>
                      <a:pPr algn="ctr" rtl="0"/>
                      <a:r>
                        <a:rPr lang="en-US" sz="1800" b="0" dirty="0"/>
                        <a:t>2</a:t>
                      </a:r>
                      <a:endParaRPr lang="ar-SA" sz="1800" b="0" dirty="0"/>
                    </a:p>
                  </a:txBody>
                  <a:tcPr marT="45718" marB="45718"/>
                </a:tc>
                <a:tc>
                  <a:txBody>
                    <a:bodyPr/>
                    <a:lstStyle/>
                    <a:p>
                      <a:pPr algn="ctr" rtl="0"/>
                      <a:r>
                        <a:rPr lang="en-US" sz="1800" b="0" dirty="0"/>
                        <a:t>4</a:t>
                      </a:r>
                      <a:endParaRPr lang="ar-SA" sz="1800" b="0" dirty="0"/>
                    </a:p>
                  </a:txBody>
                  <a:tcPr marT="45718" marB="45718"/>
                </a:tc>
                <a:tc>
                  <a:txBody>
                    <a:bodyPr/>
                    <a:lstStyle/>
                    <a:p>
                      <a:pPr algn="ctr" rtl="0"/>
                      <a:r>
                        <a:rPr lang="en-US" sz="1800" b="0" dirty="0"/>
                        <a:t>3</a:t>
                      </a:r>
                      <a:endParaRPr lang="ar-SA" sz="1800" b="0" dirty="0"/>
                    </a:p>
                  </a:txBody>
                  <a:tcPr marT="45718" marB="45718"/>
                </a:tc>
                <a:tc>
                  <a:txBody>
                    <a:bodyPr/>
                    <a:lstStyle/>
                    <a:p>
                      <a:pPr algn="ctr" rtl="0"/>
                      <a:r>
                        <a:rPr lang="en-US" sz="1800" b="0" dirty="0"/>
                        <a:t>4</a:t>
                      </a:r>
                      <a:endParaRPr lang="ar-SA" sz="1800" b="0" dirty="0"/>
                    </a:p>
                  </a:txBody>
                  <a:tcPr marT="45718" marB="45718"/>
                </a:tc>
                <a:tc>
                  <a:txBody>
                    <a:bodyPr/>
                    <a:lstStyle/>
                    <a:p>
                      <a:pPr algn="ctr" rtl="0"/>
                      <a:r>
                        <a:rPr lang="en-US" sz="1800" b="0" dirty="0"/>
                        <a:t>21</a:t>
                      </a:r>
                      <a:endParaRPr lang="ar-SA" sz="1800" b="0" dirty="0"/>
                    </a:p>
                  </a:txBody>
                  <a:tcPr marT="45718" marB="45718"/>
                </a:tc>
                <a:tc>
                  <a:txBody>
                    <a:bodyPr/>
                    <a:lstStyle/>
                    <a:p>
                      <a:pPr algn="ctr" rtl="0"/>
                      <a:r>
                        <a:rPr lang="en-US" sz="1800" b="0" dirty="0"/>
                        <a:t>8</a:t>
                      </a:r>
                      <a:endParaRPr lang="ar-SA" sz="1800" b="0" dirty="0"/>
                    </a:p>
                  </a:txBody>
                  <a:tcPr marT="45718" marB="45718"/>
                </a:tc>
                <a:tc>
                  <a:txBody>
                    <a:bodyPr/>
                    <a:lstStyle/>
                    <a:p>
                      <a:pPr algn="ctr" rtl="0"/>
                      <a:r>
                        <a:rPr lang="en-US" sz="1800" b="0" dirty="0"/>
                        <a:t>19</a:t>
                      </a:r>
                      <a:endParaRPr lang="ar-SA" sz="1800" b="0" dirty="0"/>
                    </a:p>
                  </a:txBody>
                  <a:tcPr marT="45718" marB="45718"/>
                </a:tc>
                <a:tc>
                  <a:txBody>
                    <a:bodyPr/>
                    <a:lstStyle/>
                    <a:p>
                      <a:pPr algn="ctr" rtl="0"/>
                      <a:r>
                        <a:rPr lang="en-US" sz="1800" b="1" kern="1200" baseline="0" dirty="0">
                          <a:solidFill>
                            <a:schemeClr val="dk1"/>
                          </a:solidFill>
                          <a:latin typeface="+mn-lt"/>
                          <a:ea typeface="+mn-ea"/>
                          <a:cs typeface="+mn-cs"/>
                        </a:rPr>
                        <a:t>key</a:t>
                      </a:r>
                      <a:endParaRPr lang="ar-SA" sz="1800" b="0" dirty="0"/>
                    </a:p>
                  </a:txBody>
                  <a:tcPr marT="45718" marB="45718"/>
                </a:tc>
                <a:extLst>
                  <a:ext uri="{0D108BD9-81ED-4DB2-BD59-A6C34878D82A}">
                    <a16:rowId xmlns:a16="http://schemas.microsoft.com/office/drawing/2014/main" val="10000"/>
                  </a:ext>
                </a:extLst>
              </a:tr>
              <a:tr h="403225">
                <a:tc>
                  <a:txBody>
                    <a:bodyPr/>
                    <a:lstStyle/>
                    <a:p>
                      <a:pPr algn="ctr" rtl="0"/>
                      <a:r>
                        <a:rPr lang="en-US" sz="1800" b="0" dirty="0"/>
                        <a:t>5</a:t>
                      </a:r>
                      <a:endParaRPr lang="ar-SA" sz="1800" b="0" dirty="0"/>
                    </a:p>
                  </a:txBody>
                  <a:tcPr marT="45718" marB="45718"/>
                </a:tc>
                <a:tc>
                  <a:txBody>
                    <a:bodyPr/>
                    <a:lstStyle/>
                    <a:p>
                      <a:pPr algn="ctr" rtl="0"/>
                      <a:r>
                        <a:rPr lang="en-US" sz="1800" b="0" dirty="0"/>
                        <a:t>11</a:t>
                      </a:r>
                      <a:endParaRPr lang="ar-SA" sz="1800" b="0" dirty="0"/>
                    </a:p>
                  </a:txBody>
                  <a:tcPr marT="45718" marB="45718"/>
                </a:tc>
                <a:tc>
                  <a:txBody>
                    <a:bodyPr/>
                    <a:lstStyle/>
                    <a:p>
                      <a:pPr algn="ctr" rtl="0"/>
                      <a:r>
                        <a:rPr lang="en-US" sz="1800" b="0" dirty="0"/>
                        <a:t>4</a:t>
                      </a:r>
                      <a:endParaRPr lang="ar-SA" sz="1800" b="0" dirty="0"/>
                    </a:p>
                  </a:txBody>
                  <a:tcPr marT="45718" marB="45718"/>
                </a:tc>
                <a:tc>
                  <a:txBody>
                    <a:bodyPr/>
                    <a:lstStyle/>
                    <a:p>
                      <a:pPr algn="ctr" rtl="0"/>
                      <a:r>
                        <a:rPr lang="en-US" sz="1800" b="0" dirty="0"/>
                        <a:t>18</a:t>
                      </a:r>
                      <a:endParaRPr lang="ar-SA" sz="1800" b="0" dirty="0"/>
                    </a:p>
                  </a:txBody>
                  <a:tcPr marT="45718" marB="45718"/>
                </a:tc>
                <a:tc>
                  <a:txBody>
                    <a:bodyPr/>
                    <a:lstStyle/>
                    <a:p>
                      <a:pPr algn="ctr" rtl="0"/>
                      <a:r>
                        <a:rPr lang="en-US" sz="1800" b="0" dirty="0"/>
                        <a:t>17</a:t>
                      </a:r>
                      <a:endParaRPr lang="ar-SA" sz="1800" b="0" dirty="0"/>
                    </a:p>
                  </a:txBody>
                  <a:tcPr marT="45718" marB="45718"/>
                </a:tc>
                <a:tc>
                  <a:txBody>
                    <a:bodyPr/>
                    <a:lstStyle/>
                    <a:p>
                      <a:pPr algn="ctr" rtl="0"/>
                      <a:r>
                        <a:rPr lang="en-US" sz="1800" b="0" dirty="0"/>
                        <a:t>20</a:t>
                      </a:r>
                      <a:endParaRPr lang="ar-SA" sz="1800" b="0" dirty="0"/>
                    </a:p>
                  </a:txBody>
                  <a:tcPr marT="45718" marB="45718"/>
                </a:tc>
                <a:tc>
                  <a:txBody>
                    <a:bodyPr/>
                    <a:lstStyle/>
                    <a:p>
                      <a:pPr algn="ctr" rtl="0"/>
                      <a:r>
                        <a:rPr lang="en-US" sz="1800" b="0" dirty="0"/>
                        <a:t>14</a:t>
                      </a:r>
                      <a:endParaRPr lang="ar-SA" sz="1800" b="0" dirty="0"/>
                    </a:p>
                  </a:txBody>
                  <a:tcPr marT="45718" marB="45718"/>
                </a:tc>
                <a:tc>
                  <a:txBody>
                    <a:bodyPr/>
                    <a:lstStyle/>
                    <a:p>
                      <a:pPr algn="ctr" rtl="0"/>
                      <a:r>
                        <a:rPr lang="en-US" sz="1800" b="0" dirty="0"/>
                        <a:t>24</a:t>
                      </a:r>
                      <a:endParaRPr lang="ar-SA" sz="1800" b="0" dirty="0"/>
                    </a:p>
                  </a:txBody>
                  <a:tcPr marT="45718" marB="45718"/>
                </a:tc>
                <a:tc>
                  <a:txBody>
                    <a:bodyPr/>
                    <a:lstStyle/>
                    <a:p>
                      <a:pPr algn="ctr" rtl="0"/>
                      <a:r>
                        <a:rPr lang="en-US" sz="1800" b="0" dirty="0"/>
                        <a:t>4</a:t>
                      </a:r>
                      <a:endParaRPr lang="ar-SA" sz="1800" b="0" dirty="0"/>
                    </a:p>
                  </a:txBody>
                  <a:tcPr marT="45718" marB="45718"/>
                </a:tc>
                <a:tc>
                  <a:txBody>
                    <a:bodyPr/>
                    <a:lstStyle/>
                    <a:p>
                      <a:pPr algn="ctr" rtl="0"/>
                      <a:r>
                        <a:rPr lang="en-US" sz="1800" b="0" dirty="0"/>
                        <a:t>21</a:t>
                      </a:r>
                      <a:endParaRPr lang="ar-SA" sz="1800" b="0" dirty="0"/>
                    </a:p>
                  </a:txBody>
                  <a:tcPr marT="45718" marB="45718"/>
                </a:tc>
                <a:tc>
                  <a:txBody>
                    <a:bodyPr/>
                    <a:lstStyle/>
                    <a:p>
                      <a:pPr algn="ctr" rtl="0"/>
                      <a:r>
                        <a:rPr lang="en-US" sz="1800" b="0" dirty="0"/>
                        <a:t>0</a:t>
                      </a:r>
                      <a:endParaRPr lang="ar-SA" sz="1800" b="0" dirty="0"/>
                    </a:p>
                  </a:txBody>
                  <a:tcPr marT="45718" marB="45718"/>
                </a:tc>
                <a:tc>
                  <a:txBody>
                    <a:bodyPr/>
                    <a:lstStyle/>
                    <a:p>
                      <a:pPr algn="ctr" rtl="0"/>
                      <a:r>
                        <a:rPr lang="en-US" sz="1800" b="0" dirty="0"/>
                        <a:t>18</a:t>
                      </a:r>
                      <a:endParaRPr lang="ar-SA" sz="1800" b="0" dirty="0"/>
                    </a:p>
                  </a:txBody>
                  <a:tcPr marT="45718" marB="45718"/>
                </a:tc>
                <a:tc>
                  <a:txBody>
                    <a:bodyPr/>
                    <a:lstStyle/>
                    <a:p>
                      <a:pPr algn="ctr" rtl="0"/>
                      <a:r>
                        <a:rPr lang="en-US" sz="1800" b="0" dirty="0"/>
                        <a:t>3</a:t>
                      </a:r>
                      <a:endParaRPr lang="ar-SA" sz="1800" b="0" dirty="0"/>
                    </a:p>
                  </a:txBody>
                  <a:tcPr marT="45718" marB="45718"/>
                </a:tc>
                <a:tc>
                  <a:txBody>
                    <a:bodyPr/>
                    <a:lstStyle/>
                    <a:p>
                      <a:pPr algn="ctr" rtl="0"/>
                      <a:r>
                        <a:rPr lang="en-US" sz="1600" kern="1200" baseline="0" dirty="0">
                          <a:solidFill>
                            <a:schemeClr val="dk1"/>
                          </a:solidFill>
                          <a:latin typeface="+mn-lt"/>
                          <a:ea typeface="+mn-ea"/>
                          <a:cs typeface="+mn-cs"/>
                        </a:rPr>
                        <a:t>plaintext</a:t>
                      </a:r>
                      <a:endParaRPr lang="ar-SA" sz="1600" b="0" dirty="0"/>
                    </a:p>
                  </a:txBody>
                  <a:tcPr marT="45718" marB="45718"/>
                </a:tc>
                <a:extLst>
                  <a:ext uri="{0D108BD9-81ED-4DB2-BD59-A6C34878D82A}">
                    <a16:rowId xmlns:a16="http://schemas.microsoft.com/office/drawing/2014/main" val="10001"/>
                  </a:ext>
                </a:extLst>
              </a:tr>
              <a:tr h="403225">
                <a:tc>
                  <a:txBody>
                    <a:bodyPr/>
                    <a:lstStyle/>
                    <a:p>
                      <a:pPr algn="ctr" rtl="0"/>
                      <a:r>
                        <a:rPr lang="en-US" sz="1800" b="0" dirty="0"/>
                        <a:t>9</a:t>
                      </a:r>
                      <a:endParaRPr lang="ar-SA" sz="1800" b="0" dirty="0"/>
                    </a:p>
                  </a:txBody>
                  <a:tcPr marT="45718" marB="45718"/>
                </a:tc>
                <a:tc>
                  <a:txBody>
                    <a:bodyPr/>
                    <a:lstStyle/>
                    <a:p>
                      <a:pPr algn="ctr" rtl="0"/>
                      <a:r>
                        <a:rPr lang="en-US" sz="1800" b="0" dirty="0"/>
                        <a:t>6</a:t>
                      </a:r>
                      <a:endParaRPr lang="ar-SA" sz="1800" b="0" dirty="0"/>
                    </a:p>
                  </a:txBody>
                  <a:tcPr marT="45718" marB="45718"/>
                </a:tc>
                <a:tc>
                  <a:txBody>
                    <a:bodyPr/>
                    <a:lstStyle/>
                    <a:p>
                      <a:pPr algn="ctr" rtl="0"/>
                      <a:r>
                        <a:rPr lang="en-US" sz="1800" b="0" dirty="0"/>
                        <a:t>12</a:t>
                      </a:r>
                      <a:endParaRPr lang="ar-SA" sz="1800" b="0" dirty="0"/>
                    </a:p>
                  </a:txBody>
                  <a:tcPr marT="45718" marB="45718"/>
                </a:tc>
                <a:tc>
                  <a:txBody>
                    <a:bodyPr/>
                    <a:lstStyle/>
                    <a:p>
                      <a:pPr algn="ctr" rtl="0"/>
                      <a:r>
                        <a:rPr lang="en-US" sz="1800" b="0" dirty="0"/>
                        <a:t>11</a:t>
                      </a:r>
                      <a:endParaRPr lang="ar-SA" sz="1800" b="0" dirty="0"/>
                    </a:p>
                  </a:txBody>
                  <a:tcPr marT="45718" marB="45718"/>
                </a:tc>
                <a:tc>
                  <a:txBody>
                    <a:bodyPr/>
                    <a:lstStyle/>
                    <a:p>
                      <a:pPr algn="ctr" rtl="0"/>
                      <a:r>
                        <a:rPr lang="en-US" sz="1800" b="0" dirty="0"/>
                        <a:t>6</a:t>
                      </a:r>
                      <a:endParaRPr lang="ar-SA" sz="1800" b="0" dirty="0"/>
                    </a:p>
                  </a:txBody>
                  <a:tcPr marT="45718" marB="45718"/>
                </a:tc>
                <a:tc>
                  <a:txBody>
                    <a:bodyPr/>
                    <a:lstStyle/>
                    <a:p>
                      <a:pPr algn="ctr" rtl="0"/>
                      <a:r>
                        <a:rPr lang="en-US" sz="1800" b="0" dirty="0"/>
                        <a:t>24</a:t>
                      </a:r>
                      <a:endParaRPr lang="ar-SA" sz="1800" b="0" dirty="0"/>
                    </a:p>
                  </a:txBody>
                  <a:tcPr marT="45718" marB="45718"/>
                </a:tc>
                <a:tc>
                  <a:txBody>
                    <a:bodyPr/>
                    <a:lstStyle/>
                    <a:p>
                      <a:pPr algn="ctr" rtl="0"/>
                      <a:r>
                        <a:rPr lang="en-US" sz="1800" b="0" dirty="0"/>
                        <a:t>16</a:t>
                      </a:r>
                      <a:endParaRPr lang="ar-SA" sz="1800" b="0" dirty="0"/>
                    </a:p>
                  </a:txBody>
                  <a:tcPr marT="45718" marB="45718"/>
                </a:tc>
                <a:tc>
                  <a:txBody>
                    <a:bodyPr/>
                    <a:lstStyle/>
                    <a:p>
                      <a:pPr algn="ctr" rtl="0"/>
                      <a:r>
                        <a:rPr lang="en-US" sz="1800" b="0" dirty="0"/>
                        <a:t>2</a:t>
                      </a:r>
                      <a:endParaRPr lang="ar-SA" sz="1800" b="0" dirty="0"/>
                    </a:p>
                  </a:txBody>
                  <a:tcPr marT="45718" marB="45718"/>
                </a:tc>
                <a:tc>
                  <a:txBody>
                    <a:bodyPr/>
                    <a:lstStyle/>
                    <a:p>
                      <a:pPr algn="ctr" rtl="0"/>
                      <a:r>
                        <a:rPr lang="en-US" sz="1800" b="0" dirty="0"/>
                        <a:t>7</a:t>
                      </a:r>
                      <a:endParaRPr lang="ar-SA" sz="1800" b="0" dirty="0"/>
                    </a:p>
                  </a:txBody>
                  <a:tcPr marT="45718" marB="45718"/>
                </a:tc>
                <a:tc>
                  <a:txBody>
                    <a:bodyPr/>
                    <a:lstStyle/>
                    <a:p>
                      <a:pPr algn="ctr" rtl="0"/>
                      <a:r>
                        <a:rPr lang="en-US" sz="1800" b="0" dirty="0"/>
                        <a:t>25</a:t>
                      </a:r>
                      <a:endParaRPr lang="ar-SA" sz="1800" b="0" dirty="0"/>
                    </a:p>
                  </a:txBody>
                  <a:tcPr marT="45718" marB="45718"/>
                </a:tc>
                <a:tc>
                  <a:txBody>
                    <a:bodyPr/>
                    <a:lstStyle/>
                    <a:p>
                      <a:pPr algn="ctr" rtl="0"/>
                      <a:r>
                        <a:rPr lang="en-US" sz="1800" b="0" dirty="0"/>
                        <a:t>21</a:t>
                      </a:r>
                      <a:endParaRPr lang="ar-SA" sz="1800" b="0" dirty="0"/>
                    </a:p>
                  </a:txBody>
                  <a:tcPr marT="45718" marB="45718"/>
                </a:tc>
                <a:tc>
                  <a:txBody>
                    <a:bodyPr/>
                    <a:lstStyle/>
                    <a:p>
                      <a:pPr algn="ctr" rtl="0"/>
                      <a:r>
                        <a:rPr lang="en-US" sz="1800" b="0" dirty="0"/>
                        <a:t>0</a:t>
                      </a:r>
                      <a:endParaRPr lang="ar-SA" sz="1800" b="0" dirty="0"/>
                    </a:p>
                  </a:txBody>
                  <a:tcPr marT="45718" marB="45718"/>
                </a:tc>
                <a:tc>
                  <a:txBody>
                    <a:bodyPr/>
                    <a:lstStyle/>
                    <a:p>
                      <a:pPr algn="ctr" rtl="0"/>
                      <a:r>
                        <a:rPr lang="en-US" sz="1800" b="0" dirty="0"/>
                        <a:t>22</a:t>
                      </a:r>
                      <a:endParaRPr lang="ar-SA" sz="1800" b="0" dirty="0"/>
                    </a:p>
                  </a:txBody>
                  <a:tcPr marT="45718" marB="45718"/>
                </a:tc>
                <a:tc>
                  <a:txBody>
                    <a:bodyPr/>
                    <a:lstStyle/>
                    <a:p>
                      <a:pPr algn="ctr" rtl="0"/>
                      <a:r>
                        <a:rPr lang="en-US" sz="1800" b="0" dirty="0" err="1"/>
                        <a:t>ciphertext</a:t>
                      </a:r>
                      <a:endParaRPr lang="ar-SA" sz="1800" b="0" dirty="0"/>
                    </a:p>
                  </a:txBody>
                  <a:tcPr marT="45718" marB="45718"/>
                </a:tc>
                <a:extLst>
                  <a:ext uri="{0D108BD9-81ED-4DB2-BD59-A6C34878D82A}">
                    <a16:rowId xmlns:a16="http://schemas.microsoft.com/office/drawing/2014/main" val="10002"/>
                  </a:ext>
                </a:extLst>
              </a:tr>
            </a:tbl>
          </a:graphicData>
        </a:graphic>
      </p:graphicFrame>
      <p:sp>
        <p:nvSpPr>
          <p:cNvPr id="24" name="Rectangle 23"/>
          <p:cNvSpPr/>
          <p:nvPr/>
        </p:nvSpPr>
        <p:spPr>
          <a:xfrm>
            <a:off x="6012160" y="1988840"/>
            <a:ext cx="3131840" cy="1800200"/>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rtl="1" eaLnBrk="1" hangingPunct="1">
              <a:lnSpc>
                <a:spcPct val="150000"/>
              </a:lnSpc>
              <a:defRPr/>
            </a:pPr>
            <a:r>
              <a:rPr lang="en-US" dirty="0"/>
              <a:t>EX: K1 (d) = 3, P1(w) = 22</a:t>
            </a:r>
          </a:p>
          <a:p>
            <a:pPr algn="ctr" rtl="1" eaLnBrk="1" hangingPunct="1">
              <a:lnSpc>
                <a:spcPct val="150000"/>
              </a:lnSpc>
              <a:defRPr/>
            </a:pPr>
            <a:r>
              <a:rPr lang="en-US" dirty="0"/>
              <a:t>C1= K1 + P1 mod 26</a:t>
            </a:r>
          </a:p>
          <a:p>
            <a:pPr algn="ctr" rtl="1" eaLnBrk="1" hangingPunct="1">
              <a:lnSpc>
                <a:spcPct val="150000"/>
              </a:lnSpc>
              <a:defRPr/>
            </a:pPr>
            <a:r>
              <a:rPr lang="en-US" dirty="0">
                <a:sym typeface="Wingdings" pitchFamily="2" charset="2"/>
              </a:rPr>
              <a:t>C1 = 3 + 22 mod 26 = 25</a:t>
            </a:r>
          </a:p>
          <a:p>
            <a:pPr algn="ctr" rtl="1" eaLnBrk="1" hangingPunct="1">
              <a:lnSpc>
                <a:spcPct val="150000"/>
              </a:lnSpc>
              <a:defRPr/>
            </a:pPr>
            <a:r>
              <a:rPr lang="en-US" dirty="0">
                <a:sym typeface="Wingdings" pitchFamily="2" charset="2"/>
              </a:rPr>
              <a:t> C1 = z</a:t>
            </a:r>
          </a:p>
        </p:txBody>
      </p:sp>
    </p:spTree>
    <p:extLst>
      <p:ext uri="{BB962C8B-B14F-4D97-AF65-F5344CB8AC3E}">
        <p14:creationId xmlns:p14="http://schemas.microsoft.com/office/powerpoint/2010/main" val="3484009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1991</Words>
  <Application>Microsoft Office PowerPoint</Application>
  <PresentationFormat>Widescreen</PresentationFormat>
  <Paragraphs>496</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Calibri</vt:lpstr>
      <vt:lpstr>Calibri Light</vt:lpstr>
      <vt:lpstr>Symbol</vt:lpstr>
      <vt:lpstr>Tajawal Medium</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ramy elbadry</cp:lastModifiedBy>
  <cp:revision>33</cp:revision>
  <dcterms:created xsi:type="dcterms:W3CDTF">2021-08-03T13:03:26Z</dcterms:created>
  <dcterms:modified xsi:type="dcterms:W3CDTF">2023-02-03T22:21:34Z</dcterms:modified>
</cp:coreProperties>
</file>