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354" r:id="rId3"/>
    <p:sldId id="421" r:id="rId4"/>
    <p:sldId id="357" r:id="rId5"/>
    <p:sldId id="358" r:id="rId6"/>
    <p:sldId id="359" r:id="rId7"/>
    <p:sldId id="409" r:id="rId8"/>
    <p:sldId id="410" r:id="rId9"/>
    <p:sldId id="411" r:id="rId10"/>
    <p:sldId id="412" r:id="rId11"/>
    <p:sldId id="413" r:id="rId12"/>
    <p:sldId id="414" r:id="rId13"/>
    <p:sldId id="415" r:id="rId14"/>
    <p:sldId id="416" r:id="rId15"/>
    <p:sldId id="417" r:id="rId16"/>
    <p:sldId id="418" r:id="rId17"/>
    <p:sldId id="419" r:id="rId18"/>
    <p:sldId id="420" r:id="rId19"/>
    <p:sldId id="320" r:id="rId20"/>
    <p:sldId id="35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291" autoAdjust="0"/>
  </p:normalViewPr>
  <p:slideViewPr>
    <p:cSldViewPr snapToGrid="0">
      <p:cViewPr varScale="1">
        <p:scale>
          <a:sx n="93" d="100"/>
          <a:sy n="93" d="100"/>
        </p:scale>
        <p:origin x="80"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691821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830131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4261395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111159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97740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503579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106639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884558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58141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907865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61318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755869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542705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055160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Fundamentals of 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Impact of risk on Organizations</a:t>
            </a:r>
          </a:p>
          <a:p>
            <a:pPr algn="ctr"/>
            <a:r>
              <a:rPr lang="en-US" sz="2800" dirty="0">
                <a:solidFill>
                  <a:schemeClr val="bg1"/>
                </a:solidFill>
                <a:latin typeface="Tajawal Medium" panose="00000600000000000000" pitchFamily="2" charset="-78"/>
                <a:cs typeface="Tajawal Medium" panose="00000600000000000000" pitchFamily="2" charset="-78"/>
              </a:rPr>
              <a:t>Lecture 2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 Summery </a:t>
            </a:r>
          </a:p>
        </p:txBody>
      </p:sp>
      <p:sp>
        <p:nvSpPr>
          <p:cNvPr id="9" name="Title 1">
            <a:extLst>
              <a:ext uri="{FF2B5EF4-FFF2-40B4-BE49-F238E27FC236}">
                <a16:creationId xmlns:a16="http://schemas.microsoft.com/office/drawing/2014/main" id="{20E92B97-A7A7-4BC3-BBC2-E64BFD9C351F}"/>
              </a:ext>
            </a:extLst>
          </p:cNvPr>
          <p:cNvSpPr txBox="1">
            <a:spLocks/>
          </p:cNvSpPr>
          <p:nvPr/>
        </p:nvSpPr>
        <p:spPr>
          <a:xfrm>
            <a:off x="2320806" y="174494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Features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likelihood and magnitude</a:t>
            </a:r>
            <a:endParaRPr lang="en-US" sz="2000" b="1" i="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Organization </a:t>
            </a:r>
          </a:p>
        </p:txBody>
      </p:sp>
      <p:sp>
        <p:nvSpPr>
          <p:cNvPr id="10" name="Title 1">
            <a:extLst>
              <a:ext uri="{FF2B5EF4-FFF2-40B4-BE49-F238E27FC236}">
                <a16:creationId xmlns:a16="http://schemas.microsoft.com/office/drawing/2014/main" id="{92545310-4D0B-4E43-A2EF-9B993BE1F278}"/>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By taking </a:t>
            </a:r>
            <a:r>
              <a:rPr lang="en-US" sz="2000" b="1" dirty="0">
                <a:solidFill>
                  <a:srgbClr val="000000"/>
                </a:solidFill>
                <a:latin typeface="Times New Roman" panose="02020603050405020304" pitchFamily="18" charset="0"/>
                <a:cs typeface="Times New Roman" panose="02020603050405020304" pitchFamily="18" charset="0"/>
              </a:rPr>
              <a:t>a proactive approach to risk and risk management</a:t>
            </a:r>
            <a:r>
              <a:rPr lang="en-US" sz="2000" dirty="0">
                <a:solidFill>
                  <a:srgbClr val="000000"/>
                </a:solidFill>
                <a:latin typeface="Times New Roman" panose="02020603050405020304" pitchFamily="18" charset="0"/>
                <a:cs typeface="Times New Roman" panose="02020603050405020304" pitchFamily="18" charset="0"/>
              </a:rPr>
              <a:t>, organizations will be able to achieve the following </a:t>
            </a:r>
            <a:r>
              <a:rPr lang="en-US" sz="2000" b="1" dirty="0">
                <a:solidFill>
                  <a:srgbClr val="000000"/>
                </a:solidFill>
                <a:latin typeface="Times New Roman" panose="02020603050405020304" pitchFamily="18" charset="0"/>
                <a:cs typeface="Times New Roman" panose="02020603050405020304" pitchFamily="18" charset="0"/>
              </a:rPr>
              <a:t>four areas of improvement</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because the risks associated with </a:t>
            </a:r>
            <a:r>
              <a:rPr lang="en-US" sz="2000" b="1" dirty="0">
                <a:solidFill>
                  <a:srgbClr val="000000"/>
                </a:solidFill>
                <a:latin typeface="Times New Roman" panose="02020603050405020304" pitchFamily="18" charset="0"/>
                <a:cs typeface="Times New Roman" panose="02020603050405020304" pitchFamily="18" charset="0"/>
              </a:rPr>
              <a:t>different strategic options </a:t>
            </a:r>
            <a:r>
              <a:rPr lang="en-US" sz="2000" dirty="0">
                <a:solidFill>
                  <a:srgbClr val="000000"/>
                </a:solidFill>
                <a:latin typeface="Times New Roman" panose="02020603050405020304" pitchFamily="18" charset="0"/>
                <a:cs typeface="Times New Roman" panose="02020603050405020304" pitchFamily="18" charset="0"/>
              </a:rPr>
              <a:t>will be fully analyzed and </a:t>
            </a:r>
            <a:r>
              <a:rPr lang="en-US" sz="2000" b="1" dirty="0">
                <a:solidFill>
                  <a:srgbClr val="000000"/>
                </a:solidFill>
                <a:latin typeface="Times New Roman" panose="02020603050405020304" pitchFamily="18" charset="0"/>
                <a:cs typeface="Times New Roman" panose="02020603050405020304" pitchFamily="18" charset="0"/>
              </a:rPr>
              <a:t>better strategic decisions </a:t>
            </a:r>
            <a:r>
              <a:rPr lang="en-US" sz="2000" dirty="0">
                <a:solidFill>
                  <a:srgbClr val="000000"/>
                </a:solidFill>
                <a:latin typeface="Times New Roman" panose="02020603050405020304" pitchFamily="18" charset="0"/>
                <a:cs typeface="Times New Roman" panose="02020603050405020304" pitchFamily="18" charset="0"/>
              </a:rPr>
              <a:t>will be reached.</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Tactics</a:t>
            </a:r>
            <a:r>
              <a:rPr lang="en-US" sz="2000" dirty="0">
                <a:solidFill>
                  <a:srgbClr val="000000"/>
                </a:solidFill>
                <a:latin typeface="Times New Roman" panose="02020603050405020304" pitchFamily="18" charset="0"/>
                <a:cs typeface="Times New Roman" panose="02020603050405020304" pitchFamily="18" charset="0"/>
              </a:rPr>
              <a:t>, because consideration will have been given </a:t>
            </a:r>
            <a:r>
              <a:rPr lang="en-US" sz="2000" b="1" dirty="0">
                <a:solidFill>
                  <a:srgbClr val="000000"/>
                </a:solidFill>
                <a:latin typeface="Times New Roman" panose="02020603050405020304" pitchFamily="18" charset="0"/>
                <a:cs typeface="Times New Roman" panose="02020603050405020304" pitchFamily="18" charset="0"/>
              </a:rPr>
              <a:t>to selection of the tactics</a:t>
            </a:r>
            <a:r>
              <a:rPr lang="en-US" sz="2000" dirty="0">
                <a:solidFill>
                  <a:srgbClr val="000000"/>
                </a:solidFill>
                <a:latin typeface="Times New Roman" panose="02020603050405020304" pitchFamily="18" charset="0"/>
                <a:cs typeface="Times New Roman" panose="02020603050405020304" pitchFamily="18" charset="0"/>
              </a:rPr>
              <a:t> and the risks involved in the alternatives that may be available.</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Operations</a:t>
            </a:r>
            <a:r>
              <a:rPr lang="en-US" sz="2000" dirty="0">
                <a:solidFill>
                  <a:srgbClr val="000000"/>
                </a:solidFill>
                <a:latin typeface="Times New Roman" panose="02020603050405020304" pitchFamily="18" charset="0"/>
                <a:cs typeface="Times New Roman" panose="02020603050405020304" pitchFamily="18" charset="0"/>
              </a:rPr>
              <a:t>, because </a:t>
            </a:r>
            <a:r>
              <a:rPr lang="en-US" sz="2000" b="1" dirty="0">
                <a:solidFill>
                  <a:srgbClr val="000000"/>
                </a:solidFill>
                <a:latin typeface="Times New Roman" panose="02020603050405020304" pitchFamily="18" charset="0"/>
                <a:cs typeface="Times New Roman" panose="02020603050405020304" pitchFamily="18" charset="0"/>
              </a:rPr>
              <a:t>events that can cause disruption </a:t>
            </a:r>
            <a:r>
              <a:rPr lang="en-US" sz="2000" dirty="0">
                <a:solidFill>
                  <a:srgbClr val="000000"/>
                </a:solidFill>
                <a:latin typeface="Times New Roman" panose="02020603050405020304" pitchFamily="18" charset="0"/>
                <a:cs typeface="Times New Roman" panose="02020603050405020304" pitchFamily="18" charset="0"/>
              </a:rPr>
              <a:t>will be identified </a:t>
            </a:r>
            <a:r>
              <a:rPr lang="en-US" sz="2000" b="1" dirty="0">
                <a:solidFill>
                  <a:srgbClr val="000000"/>
                </a:solidFill>
                <a:latin typeface="Times New Roman" panose="02020603050405020304" pitchFamily="18" charset="0"/>
                <a:cs typeface="Times New Roman" panose="02020603050405020304" pitchFamily="18" charset="0"/>
              </a:rPr>
              <a:t>in advance </a:t>
            </a:r>
            <a:r>
              <a:rPr lang="en-US" sz="2000" dirty="0">
                <a:solidFill>
                  <a:srgbClr val="000000"/>
                </a:solidFill>
                <a:latin typeface="Times New Roman" panose="02020603050405020304" pitchFamily="18" charset="0"/>
                <a:cs typeface="Times New Roman" panose="02020603050405020304" pitchFamily="18" charset="0"/>
              </a:rPr>
              <a:t>and actions taken to reduce the likelihood of these events occurring, limit the damage caused by these events and contain the cost of the events.</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Compliance</a:t>
            </a:r>
            <a:r>
              <a:rPr lang="en-US" sz="2000" dirty="0">
                <a:solidFill>
                  <a:srgbClr val="000000"/>
                </a:solidFill>
                <a:latin typeface="Times New Roman" panose="02020603050405020304" pitchFamily="18" charset="0"/>
                <a:cs typeface="Times New Roman" panose="02020603050405020304" pitchFamily="18" charset="0"/>
              </a:rPr>
              <a:t> will </a:t>
            </a:r>
            <a:r>
              <a:rPr lang="en-US" sz="2000" b="1" dirty="0">
                <a:solidFill>
                  <a:srgbClr val="000000"/>
                </a:solidFill>
                <a:latin typeface="Times New Roman" panose="02020603050405020304" pitchFamily="18" charset="0"/>
                <a:cs typeface="Times New Roman" panose="02020603050405020304" pitchFamily="18" charset="0"/>
              </a:rPr>
              <a:t>be enhanced because the risks</a:t>
            </a:r>
            <a:r>
              <a:rPr lang="en-US" sz="2000" dirty="0">
                <a:solidFill>
                  <a:srgbClr val="000000"/>
                </a:solidFill>
                <a:latin typeface="Times New Roman" panose="02020603050405020304" pitchFamily="18" charset="0"/>
                <a:cs typeface="Times New Roman" panose="02020603050405020304" pitchFamily="18" charset="0"/>
              </a:rPr>
              <a:t> associated with failure  achieve compliance with </a:t>
            </a:r>
            <a:r>
              <a:rPr lang="en-US" sz="2000" b="1" dirty="0">
                <a:solidFill>
                  <a:srgbClr val="000000"/>
                </a:solidFill>
                <a:latin typeface="Times New Roman" panose="02020603050405020304" pitchFamily="18" charset="0"/>
                <a:cs typeface="Times New Roman" panose="02020603050405020304" pitchFamily="18" charset="0"/>
              </a:rPr>
              <a:t>statutory and customer obligations will be recognized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8006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74165" y="1551052"/>
            <a:ext cx="9902229"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Stakeholders now expect </a:t>
            </a:r>
            <a:r>
              <a:rPr lang="en-US" sz="2000" dirty="0">
                <a:solidFill>
                  <a:srgbClr val="000000"/>
                </a:solidFill>
                <a:latin typeface="Times New Roman" panose="02020603050405020304" pitchFamily="18" charset="0"/>
                <a:cs typeface="Times New Roman" panose="02020603050405020304" pitchFamily="18" charset="0"/>
              </a:rPr>
              <a:t>that organizations will take full account of the risks that may cause disruption within operations, late delivery of projects or failure to deliver strategy.</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exposure</a:t>
            </a:r>
            <a:r>
              <a:rPr lang="en-US" sz="2000" dirty="0">
                <a:solidFill>
                  <a:srgbClr val="000000"/>
                </a:solidFill>
                <a:latin typeface="Times New Roman" panose="02020603050405020304" pitchFamily="18" charset="0"/>
                <a:cs typeface="Times New Roman" panose="02020603050405020304" pitchFamily="18" charset="0"/>
              </a:rPr>
              <a:t> presented by </a:t>
            </a:r>
            <a:r>
              <a:rPr lang="en-US" sz="2000" b="1" dirty="0">
                <a:solidFill>
                  <a:srgbClr val="000000"/>
                </a:solidFill>
                <a:latin typeface="Times New Roman" panose="02020603050405020304" pitchFamily="18" charset="0"/>
                <a:cs typeface="Times New Roman" panose="02020603050405020304" pitchFamily="18" charset="0"/>
              </a:rPr>
              <a:t>an individual risk </a:t>
            </a:r>
            <a:r>
              <a:rPr lang="en-US" sz="2000" dirty="0">
                <a:solidFill>
                  <a:srgbClr val="000000"/>
                </a:solidFill>
                <a:latin typeface="Times New Roman" panose="02020603050405020304" pitchFamily="18" charset="0"/>
                <a:cs typeface="Times New Roman" panose="02020603050405020304" pitchFamily="18" charset="0"/>
              </a:rPr>
              <a:t>can be defined in terms </a:t>
            </a:r>
            <a:r>
              <a:rPr lang="en-US" sz="2000" b="1" dirty="0">
                <a:solidFill>
                  <a:srgbClr val="000000"/>
                </a:solidFill>
                <a:latin typeface="Times New Roman" panose="02020603050405020304" pitchFamily="18" charset="0"/>
                <a:cs typeface="Times New Roman" panose="02020603050405020304" pitchFamily="18" charset="0"/>
              </a:rPr>
              <a:t>of the likelihood of the risk materializing and the impact of the risk when it does 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risk </a:t>
            </a:r>
            <a:r>
              <a:rPr lang="en-US" sz="2000" b="1" dirty="0">
                <a:solidFill>
                  <a:srgbClr val="000000"/>
                </a:solidFill>
                <a:latin typeface="Times New Roman" panose="02020603050405020304" pitchFamily="18" charset="0"/>
                <a:cs typeface="Times New Roman" panose="02020603050405020304" pitchFamily="18" charset="0"/>
              </a:rPr>
              <a:t>exposure increases</a:t>
            </a:r>
            <a:r>
              <a:rPr lang="en-US" sz="2000" dirty="0">
                <a:solidFill>
                  <a:srgbClr val="000000"/>
                </a:solidFill>
                <a:latin typeface="Times New Roman" panose="02020603050405020304" pitchFamily="18" charset="0"/>
                <a:cs typeface="Times New Roman" panose="02020603050405020304" pitchFamily="18" charset="0"/>
              </a:rPr>
              <a:t>, the </a:t>
            </a:r>
            <a:r>
              <a:rPr lang="en-US" sz="2000" b="1" dirty="0">
                <a:solidFill>
                  <a:srgbClr val="000000"/>
                </a:solidFill>
                <a:latin typeface="Times New Roman" panose="02020603050405020304" pitchFamily="18" charset="0"/>
                <a:cs typeface="Times New Roman" panose="02020603050405020304" pitchFamily="18" charset="0"/>
              </a:rPr>
              <a:t>likely impact </a:t>
            </a:r>
            <a:r>
              <a:rPr lang="en-US" sz="2000" dirty="0">
                <a:solidFill>
                  <a:srgbClr val="000000"/>
                </a:solidFill>
                <a:latin typeface="Times New Roman" panose="02020603050405020304" pitchFamily="18" charset="0"/>
                <a:cs typeface="Times New Roman" panose="02020603050405020304" pitchFamily="18" charset="0"/>
              </a:rPr>
              <a:t>will also </a:t>
            </a:r>
            <a:r>
              <a:rPr lang="en-US" sz="2000" b="1" dirty="0">
                <a:solidFill>
                  <a:srgbClr val="000000"/>
                </a:solidFill>
                <a:latin typeface="Times New Roman" panose="02020603050405020304" pitchFamily="18" charset="0"/>
                <a:cs typeface="Times New Roman" panose="02020603050405020304" pitchFamily="18" charset="0"/>
              </a:rPr>
              <a:t>increase</a:t>
            </a:r>
            <a:r>
              <a:rPr lang="en-US" sz="2000" dirty="0">
                <a:solidFill>
                  <a:srgbClr val="000000"/>
                </a:solidFill>
                <a:latin typeface="Times New Roman" panose="02020603050405020304" pitchFamily="18" charset="0"/>
                <a:cs typeface="Times New Roman" panose="02020603050405020304" pitchFamily="18" charset="0"/>
              </a:rPr>
              <a:t>. Guide 73 refers to this measurement </a:t>
            </a:r>
            <a:r>
              <a:rPr lang="en-US" sz="2000" b="1" dirty="0">
                <a:solidFill>
                  <a:srgbClr val="000000"/>
                </a:solidFill>
                <a:latin typeface="Times New Roman" panose="02020603050405020304" pitchFamily="18" charset="0"/>
                <a:cs typeface="Times New Roman" panose="02020603050405020304" pitchFamily="18" charset="0"/>
              </a:rPr>
              <a:t>of likelihood and impact </a:t>
            </a:r>
            <a:r>
              <a:rPr lang="en-US" sz="2000" dirty="0">
                <a:solidFill>
                  <a:srgbClr val="000000"/>
                </a:solidFill>
                <a:latin typeface="Times New Roman" panose="02020603050405020304" pitchFamily="18" charset="0"/>
                <a:cs typeface="Times New Roman" panose="02020603050405020304" pitchFamily="18" charset="0"/>
              </a:rPr>
              <a:t>as being </a:t>
            </a:r>
            <a:r>
              <a:rPr lang="en-US" sz="2000" b="1" dirty="0">
                <a:solidFill>
                  <a:srgbClr val="000000"/>
                </a:solidFill>
                <a:latin typeface="Times New Roman" panose="02020603050405020304" pitchFamily="18" charset="0"/>
                <a:cs typeface="Times New Roman" panose="02020603050405020304" pitchFamily="18" charset="0"/>
              </a:rPr>
              <a:t>the current or residual ‘level of risk’.</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a:t>
            </a:r>
            <a:r>
              <a:rPr lang="en-US" sz="2000" b="1" dirty="0">
                <a:solidFill>
                  <a:srgbClr val="000000"/>
                </a:solidFill>
                <a:latin typeface="Times New Roman" panose="02020603050405020304" pitchFamily="18" charset="0"/>
                <a:cs typeface="Times New Roman" panose="02020603050405020304" pitchFamily="18" charset="0"/>
              </a:rPr>
              <a:t>level of risk </a:t>
            </a:r>
            <a:r>
              <a:rPr lang="en-US" sz="2000" dirty="0">
                <a:solidFill>
                  <a:srgbClr val="000000"/>
                </a:solidFill>
                <a:latin typeface="Times New Roman" panose="02020603050405020304" pitchFamily="18" charset="0"/>
                <a:cs typeface="Times New Roman" panose="02020603050405020304" pitchFamily="18" charset="0"/>
              </a:rPr>
              <a:t>should be compared with </a:t>
            </a:r>
            <a:r>
              <a:rPr lang="en-US" sz="2000" b="1" dirty="0">
                <a:solidFill>
                  <a:srgbClr val="000000"/>
                </a:solidFill>
                <a:latin typeface="Times New Roman" panose="02020603050405020304" pitchFamily="18" charset="0"/>
                <a:cs typeface="Times New Roman" panose="02020603050405020304" pitchFamily="18" charset="0"/>
              </a:rPr>
              <a:t>the risk attitude and risk appetite </a:t>
            </a:r>
            <a:r>
              <a:rPr lang="en-US" sz="2000" dirty="0">
                <a:solidFill>
                  <a:srgbClr val="000000"/>
                </a:solidFill>
                <a:latin typeface="Times New Roman" panose="02020603050405020304" pitchFamily="18" charset="0"/>
                <a:cs typeface="Times New Roman" panose="02020603050405020304" pitchFamily="18" charset="0"/>
              </a:rPr>
              <a:t>of the organization for risks of that type.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a:t>
            </a:r>
            <a:r>
              <a:rPr lang="en-US" sz="2000" b="1" dirty="0">
                <a:solidFill>
                  <a:srgbClr val="000000"/>
                </a:solidFill>
                <a:latin typeface="Times New Roman" panose="02020603050405020304" pitchFamily="18" charset="0"/>
                <a:cs typeface="Times New Roman" panose="02020603050405020304" pitchFamily="18" charset="0"/>
              </a:rPr>
              <a:t>appetite</a:t>
            </a:r>
            <a:r>
              <a:rPr lang="en-US" sz="2000" dirty="0">
                <a:solidFill>
                  <a:srgbClr val="000000"/>
                </a:solidFill>
                <a:latin typeface="Times New Roman" panose="02020603050405020304" pitchFamily="18" charset="0"/>
                <a:cs typeface="Times New Roman" panose="02020603050405020304" pitchFamily="18" charset="0"/>
              </a:rPr>
              <a:t> will sometimes be described as a </a:t>
            </a:r>
            <a:r>
              <a:rPr lang="en-US" sz="2000" b="1" dirty="0">
                <a:solidFill>
                  <a:srgbClr val="000000"/>
                </a:solidFill>
                <a:latin typeface="Times New Roman" panose="02020603050405020304" pitchFamily="18" charset="0"/>
                <a:cs typeface="Times New Roman" panose="02020603050405020304" pitchFamily="18" charset="0"/>
              </a:rPr>
              <a:t>set of risk criteria.</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395543"/>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0190125C-AD8F-4B53-BEB2-51CA5323886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27280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‘magnitude’ is used to indicate the size of the event </a:t>
            </a:r>
            <a:r>
              <a:rPr lang="en-US" sz="2000" dirty="0">
                <a:solidFill>
                  <a:srgbClr val="000000"/>
                </a:solidFill>
                <a:latin typeface="Times New Roman" panose="02020603050405020304" pitchFamily="18" charset="0"/>
                <a:cs typeface="Times New Roman" panose="02020603050405020304" pitchFamily="18" charset="0"/>
              </a:rPr>
              <a:t>that has occurred or might occur.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‘impact’ is used to define how the event affects the finances, operations, reputation and/or marketplace (FIRM)</a:t>
            </a:r>
            <a:r>
              <a:rPr lang="en-US" sz="2000" dirty="0">
                <a:solidFill>
                  <a:srgbClr val="000000"/>
                </a:solidFill>
                <a:latin typeface="Times New Roman" panose="02020603050405020304" pitchFamily="18" charset="0"/>
                <a:cs typeface="Times New Roman" panose="02020603050405020304" pitchFamily="18" charset="0"/>
              </a:rPr>
              <a:t>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use of </a:t>
            </a:r>
            <a:r>
              <a:rPr lang="en-US" sz="2000" b="1" dirty="0">
                <a:solidFill>
                  <a:srgbClr val="000000"/>
                </a:solidFill>
                <a:latin typeface="Times New Roman" panose="02020603050405020304" pitchFamily="18" charset="0"/>
                <a:cs typeface="Times New Roman" panose="02020603050405020304" pitchFamily="18" charset="0"/>
              </a:rPr>
              <a:t>terminology</a:t>
            </a:r>
            <a:r>
              <a:rPr lang="en-US" sz="2000" dirty="0">
                <a:solidFill>
                  <a:srgbClr val="000000"/>
                </a:solidFill>
                <a:latin typeface="Times New Roman" panose="02020603050405020304" pitchFamily="18" charset="0"/>
                <a:cs typeface="Times New Roman" panose="02020603050405020304" pitchFamily="18" charset="0"/>
              </a:rPr>
              <a:t> is also consistent with the use of impact in </a:t>
            </a:r>
            <a:r>
              <a:rPr lang="en-US" sz="2000" b="1" dirty="0">
                <a:solidFill>
                  <a:srgbClr val="000000"/>
                </a:solidFill>
                <a:latin typeface="Times New Roman" panose="02020603050405020304" pitchFamily="18" charset="0"/>
                <a:cs typeface="Times New Roman" panose="02020603050405020304" pitchFamily="18" charset="0"/>
              </a:rPr>
              <a:t>business continuity planning evaluations. </a:t>
            </a:r>
            <a:r>
              <a:rPr lang="en-US" sz="2000" dirty="0">
                <a:solidFill>
                  <a:srgbClr val="000000"/>
                </a:solidFill>
                <a:latin typeface="Times New Roman" panose="02020603050405020304" pitchFamily="18" charset="0"/>
                <a:cs typeface="Times New Roman" panose="02020603050405020304" pitchFamily="18" charset="0"/>
              </a:rPr>
              <a:t>This is a measure of the risk </a:t>
            </a:r>
            <a:r>
              <a:rPr lang="en-US" sz="2000" b="1" dirty="0">
                <a:solidFill>
                  <a:srgbClr val="000000"/>
                </a:solidFill>
                <a:latin typeface="Times New Roman" panose="02020603050405020304" pitchFamily="18" charset="0"/>
                <a:cs typeface="Times New Roman" panose="02020603050405020304" pitchFamily="18" charset="0"/>
              </a:rPr>
              <a:t>at the current level</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consequences</a:t>
            </a:r>
            <a:r>
              <a:rPr lang="en-US" sz="2000" dirty="0">
                <a:solidFill>
                  <a:srgbClr val="000000"/>
                </a:solidFill>
                <a:latin typeface="Times New Roman" panose="02020603050405020304" pitchFamily="18" charset="0"/>
                <a:cs typeface="Times New Roman" panose="02020603050405020304" pitchFamily="18" charset="0"/>
              </a:rPr>
              <a:t>’ is used to indicate the extent to which the event results in </a:t>
            </a:r>
            <a:r>
              <a:rPr lang="en-US" sz="2000" b="1" dirty="0">
                <a:solidFill>
                  <a:srgbClr val="000000"/>
                </a:solidFill>
                <a:latin typeface="Times New Roman" panose="02020603050405020304" pitchFamily="18" charset="0"/>
                <a:cs typeface="Times New Roman" panose="02020603050405020304" pitchFamily="18" charset="0"/>
              </a:rPr>
              <a:t>failure to achieve effective and efficient strategy, tactics, operations and compliance (STOC)</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64714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286232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consider people reviewing their financial position and the risks they currently face regarding finances. It may be that the key financial dependencies relate to achieving adequate income and managing expenditure.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 review should include an analysis of the risks to job security and pension arrangements, as well as property ownership and other investments. This part of the analysis will provide information on the risks to income and the nature of those risks (opportunity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2618613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255454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a practical example of the nature of compliance, hazard, control and opportunity risks, Table 3.1 considers the risks associated with owning a car.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this case, the compliance risks relate to the legal obligations associated with owning and driving a car. The hazard risks relate to events that the owner does not want to occur.</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Uncertainties are the costs that are known to be involved, but these may vary. Finally, the opportunities are the benefits that car ownership offers.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264796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id="{4610702B-58A1-4B07-A622-F7E1A572C405}"/>
              </a:ext>
            </a:extLst>
          </p:cNvPr>
          <p:cNvPicPr>
            <a:picLocks noChangeAspect="1"/>
          </p:cNvPicPr>
          <p:nvPr/>
        </p:nvPicPr>
        <p:blipFill>
          <a:blip r:embed="rId7"/>
          <a:stretch>
            <a:fillRect/>
          </a:stretch>
        </p:blipFill>
        <p:spPr>
          <a:xfrm>
            <a:off x="3179910" y="1942205"/>
            <a:ext cx="8121949" cy="3952310"/>
          </a:xfrm>
          <a:prstGeom prst="rect">
            <a:avLst/>
          </a:prstGeom>
        </p:spPr>
      </p:pic>
    </p:spTree>
    <p:extLst>
      <p:ext uri="{BB962C8B-B14F-4D97-AF65-F5344CB8AC3E}">
        <p14:creationId xmlns:p14="http://schemas.microsoft.com/office/powerpoint/2010/main" val="2011577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the type of risk with potential to enhance (although they can also inhibit) the achievement of the mission of the organization. These risks are the ones associated with embracing business opportunities.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All organizations have some appetite for seizing opportunities and are willing to invest in them</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will always be a desire for the organization to have effective and efficient operations, tactics and strategy.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normally associated with the development of new or amended strategies, although opportunities can also arise from enhancing the efficiency of operations and implementing change initiatives.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252040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the type of risk with potential to enhance (although they can also inhibit) the achievement of the mission of the organization. These risks are the ones associated with embracing business opportunities.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All organizations have some appetite for seizing opportunities and are willing to invest in them</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will always be a desire for the organization to have effective and efficient operations, tactics and strategy.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normally associated with the development of new or amended strategies, although opportunities can also arise from enhancing the efficiency of operations and implementing change initiatives.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38682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1631216"/>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example below, related to personal lifestyle decisions, considers risk factors by classifying them </a:t>
            </a:r>
            <a:r>
              <a:rPr lang="en-US" sz="2000" b="1" dirty="0">
                <a:solidFill>
                  <a:srgbClr val="000000"/>
                </a:solidFill>
                <a:latin typeface="Times New Roman" panose="02020603050405020304" pitchFamily="18" charset="0"/>
                <a:cs typeface="Times New Roman" panose="02020603050405020304" pitchFamily="18" charset="0"/>
              </a:rPr>
              <a:t>as controllable and uncontrollable</a:t>
            </a:r>
            <a:r>
              <a:rPr lang="en-US" sz="2000" dirty="0">
                <a:solidFill>
                  <a:srgbClr val="000000"/>
                </a:solidFill>
                <a:latin typeface="Times New Roman" panose="02020603050405020304" pitchFamily="18" charset="0"/>
                <a:cs typeface="Times New Roman" panose="02020603050405020304" pitchFamily="18" charset="0"/>
              </a:rPr>
              <a:t>. Although the example relates to personal health risk factors, consideration of whether business risks are within the control of the organization or not is an important component of successful business risk management.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
        <p:nvSpPr>
          <p:cNvPr id="15" name="TextBox 14">
            <a:extLst>
              <a:ext uri="{FF2B5EF4-FFF2-40B4-BE49-F238E27FC236}">
                <a16:creationId xmlns:a16="http://schemas.microsoft.com/office/drawing/2014/main" id="{A5F264A0-913B-4C7B-A567-55EDE064F494}"/>
              </a:ext>
            </a:extLst>
          </p:cNvPr>
          <p:cNvSpPr txBox="1"/>
          <p:nvPr/>
        </p:nvSpPr>
        <p:spPr>
          <a:xfrm>
            <a:off x="2193204" y="3297179"/>
            <a:ext cx="9879471" cy="2616101"/>
          </a:xfrm>
          <a:prstGeom prst="rect">
            <a:avLst/>
          </a:prstGeom>
          <a:solidFill>
            <a:schemeClr val="bg1">
              <a:lumMod val="75000"/>
            </a:schemeClr>
          </a:solidFill>
          <a:ln>
            <a:solidFill>
              <a:schemeClr val="accent1"/>
            </a:solidFill>
          </a:ln>
        </p:spPr>
        <p:txBody>
          <a:bodyPr wrap="square">
            <a:spAutoFit/>
          </a:bodyPr>
          <a:lstStyle/>
          <a:p>
            <a:pPr algn="just"/>
            <a:r>
              <a:rPr lang="en-US" b="1" i="1" u="sng" dirty="0">
                <a:solidFill>
                  <a:srgbClr val="C00000"/>
                </a:solidFill>
              </a:rPr>
              <a:t>Example: </a:t>
            </a:r>
          </a:p>
          <a:p>
            <a:pPr algn="just"/>
            <a:r>
              <a:rPr lang="en-US" b="1" i="1" u="sng" dirty="0">
                <a:solidFill>
                  <a:srgbClr val="C00000"/>
                </a:solidFill>
              </a:rPr>
              <a:t>Heart disease risk factors</a:t>
            </a:r>
            <a:endParaRPr lang="en-US" b="1" i="1" u="sng" dirty="0"/>
          </a:p>
          <a:p>
            <a:pPr algn="just"/>
            <a:r>
              <a:rPr lang="en-US" sz="1600" i="1" dirty="0"/>
              <a:t>Controllable risk factors for heart disease and stroke are those that can be changed through diet, physical activity and no tobacco use. These risk factors are in contrast to those that are uncontrolled, such as age, gender, race or genetic traits. Having one or more uncontrollable risk factors does not mean a person will have a heart attack or stroke; however, with proper attention to those risk factors that are controllable, one may reduce the impact of those risk factors that cannot be controlled or changed.</a:t>
            </a:r>
          </a:p>
          <a:p>
            <a:pPr algn="just"/>
            <a:r>
              <a:rPr lang="en-US" sz="1600" i="1" dirty="0"/>
              <a:t>Controllable risk factors for heart disease or stroke include high blood pressure, high blood cholesterol, type-2 diabetes and obesity. Healthy lifestyle habits, such as developing good eating habits, increasing physical activity and abstaining from tobacco use, are effective steps in both preventing and improving the controllable risk factors.</a:t>
            </a:r>
          </a:p>
        </p:txBody>
      </p:sp>
    </p:spTree>
    <p:extLst>
      <p:ext uri="{BB962C8B-B14F-4D97-AF65-F5344CB8AC3E}">
        <p14:creationId xmlns:p14="http://schemas.microsoft.com/office/powerpoint/2010/main" val="6274842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Uncertainty or control risks </a:t>
            </a:r>
            <a:r>
              <a:rPr lang="en-US" sz="2000" dirty="0">
                <a:solidFill>
                  <a:srgbClr val="000000"/>
                </a:solidFill>
                <a:latin typeface="Times New Roman" panose="02020603050405020304" pitchFamily="18" charset="0"/>
                <a:cs typeface="Times New Roman" panose="02020603050405020304" pitchFamily="18" charset="0"/>
              </a:rPr>
              <a:t>are an inevitable part of </a:t>
            </a:r>
            <a:r>
              <a:rPr lang="en-US" sz="2000" b="1" dirty="0">
                <a:solidFill>
                  <a:srgbClr val="000000"/>
                </a:solidFill>
                <a:latin typeface="Times New Roman" panose="02020603050405020304" pitchFamily="18" charset="0"/>
                <a:cs typeface="Times New Roman" panose="02020603050405020304" pitchFamily="18" charset="0"/>
              </a:rPr>
              <a:t>undertaking a project. A contingency fund</a:t>
            </a:r>
            <a:r>
              <a:rPr lang="en-US" sz="2000" dirty="0">
                <a:solidFill>
                  <a:srgbClr val="000000"/>
                </a:solidFill>
                <a:latin typeface="Times New Roman" panose="02020603050405020304" pitchFamily="18" charset="0"/>
                <a:cs typeface="Times New Roman" panose="02020603050405020304" pitchFamily="18" charset="0"/>
              </a:rPr>
              <a:t> to allow for the unexpected will need to be part of a project budget, as well </a:t>
            </a:r>
            <a:r>
              <a:rPr lang="en-US" sz="2000" b="1" dirty="0">
                <a:solidFill>
                  <a:srgbClr val="000000"/>
                </a:solidFill>
                <a:latin typeface="Times New Roman" panose="02020603050405020304" pitchFamily="18" charset="0"/>
                <a:cs typeface="Times New Roman" panose="02020603050405020304" pitchFamily="18" charset="0"/>
              </a:rPr>
              <a:t>as contingent time built into project schedules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When looking to develop </a:t>
            </a:r>
            <a:r>
              <a:rPr lang="en-US" sz="2000" b="1" dirty="0">
                <a:solidFill>
                  <a:srgbClr val="000000"/>
                </a:solidFill>
                <a:latin typeface="Times New Roman" panose="02020603050405020304" pitchFamily="18" charset="0"/>
                <a:cs typeface="Times New Roman" panose="02020603050405020304" pitchFamily="18" charset="0"/>
              </a:rPr>
              <a:t>appropriate responses to control risks</a:t>
            </a:r>
            <a:r>
              <a:rPr lang="en-US" sz="2000" dirty="0">
                <a:solidFill>
                  <a:srgbClr val="000000"/>
                </a:solidFill>
                <a:latin typeface="Times New Roman" panose="02020603050405020304" pitchFamily="18" charset="0"/>
                <a:cs typeface="Times New Roman" panose="02020603050405020304" pitchFamily="18" charset="0"/>
              </a:rPr>
              <a:t>, the organization must make </a:t>
            </a:r>
            <a:r>
              <a:rPr lang="en-US" sz="2000" b="1" dirty="0">
                <a:solidFill>
                  <a:srgbClr val="000000"/>
                </a:solidFill>
                <a:latin typeface="Times New Roman" panose="02020603050405020304" pitchFamily="18" charset="0"/>
                <a:cs typeface="Times New Roman" panose="02020603050405020304" pitchFamily="18" charset="0"/>
              </a:rPr>
              <a:t>the necessary resources available to identify </a:t>
            </a:r>
            <a:r>
              <a:rPr lang="en-US" sz="2000" dirty="0">
                <a:solidFill>
                  <a:srgbClr val="000000"/>
                </a:solidFill>
                <a:latin typeface="Times New Roman" panose="02020603050405020304" pitchFamily="18" charset="0"/>
                <a:cs typeface="Times New Roman" panose="02020603050405020304" pitchFamily="18" charset="0"/>
              </a:rPr>
              <a:t>the controls, implement the controls and respond to the consequences of any control risk materializing.</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Uncertainty represents </a:t>
            </a:r>
            <a:r>
              <a:rPr lang="en-US" sz="2000" b="1" dirty="0">
                <a:solidFill>
                  <a:srgbClr val="000000"/>
                </a:solidFill>
                <a:latin typeface="Times New Roman" panose="02020603050405020304" pitchFamily="18" charset="0"/>
                <a:cs typeface="Times New Roman" panose="02020603050405020304" pitchFamily="18" charset="0"/>
              </a:rPr>
              <a:t>a deviation from the required or expected outcome</a:t>
            </a:r>
            <a:r>
              <a:rPr lang="en-US" sz="2000" dirty="0">
                <a:solidFill>
                  <a:srgbClr val="000000"/>
                </a:solidFill>
                <a:latin typeface="Times New Roman" panose="02020603050405020304" pitchFamily="18" charset="0"/>
                <a:cs typeface="Times New Roman" panose="02020603050405020304" pitchFamily="18" charset="0"/>
              </a:rPr>
              <a:t>. When an organization is undertaking a project, such as a process enhancement, the project has to be delivered on time, within budget and to specification. Also, the enhancement has to deliver the benefits that were required.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Manage uncertainty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879706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case of health and safety risks, it is generally accepted that organizations should be intolerant of these and should take all appropriate actions to eliminate them.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practice, this is not possible and organizations will minimize safety risks to the lowest level that is cost-effective and in compliance with the law.</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an automatic braking system fitted to trains to stop them passing through red lights is technically feasible.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this may represent an unreasonable investment for the train operating company. The consequences of trains going through red lights may be regarded as the risk exposure or hazard tolerance of the organization but the cost of introducing the automatic braking system may be considered to be prohibitively high.</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041840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874165" y="2096751"/>
            <a:ext cx="9902229" cy="3785652"/>
          </a:xfrm>
          <a:prstGeom prst="rect">
            <a:avLst/>
          </a:prstGeom>
          <a:solidFill>
            <a:schemeClr val="bg1">
              <a:lumMod val="75000"/>
            </a:schemeClr>
          </a:solidFill>
          <a:ln>
            <a:solidFill>
              <a:schemeClr val="accent1"/>
            </a:solidFill>
          </a:ln>
        </p:spPr>
        <p:txBody>
          <a:bodyPr wrap="square">
            <a:spAutoFit/>
          </a:bodyPr>
          <a:lstStyle/>
          <a:p>
            <a:pPr algn="just">
              <a:defRPr/>
            </a:pPr>
            <a:r>
              <a:rPr lang="en-US" sz="2000" b="1" i="1" dirty="0">
                <a:solidFill>
                  <a:srgbClr val="C00000"/>
                </a:solidFill>
                <a:latin typeface="Times New Roman" panose="02020603050405020304" pitchFamily="18" charset="0"/>
                <a:cs typeface="Times New Roman" panose="02020603050405020304" pitchFamily="18" charset="0"/>
              </a:rPr>
              <a:t>Example</a:t>
            </a:r>
            <a:r>
              <a:rPr lang="en-US" sz="2000" b="1" i="1" dirty="0">
                <a:solidFill>
                  <a:srgbClr val="000000"/>
                </a:solidFill>
                <a:latin typeface="Times New Roman" panose="02020603050405020304" pitchFamily="18" charset="0"/>
                <a:cs typeface="Times New Roman" panose="02020603050405020304" pitchFamily="18" charset="0"/>
              </a:rPr>
              <a:t>: Shop Security Standards</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An example can be seen in the operation of a security-conscious </a:t>
            </a:r>
            <a:r>
              <a:rPr lang="en-US" sz="2000" i="1" dirty="0" err="1">
                <a:solidFill>
                  <a:srgbClr val="000000"/>
                </a:solidFill>
                <a:latin typeface="Times New Roman" panose="02020603050405020304" pitchFamily="18" charset="0"/>
                <a:cs typeface="Times New Roman" panose="02020603050405020304" pitchFamily="18" charset="0"/>
              </a:rPr>
              <a:t>jewellery</a:t>
            </a:r>
            <a:r>
              <a:rPr lang="en-US" sz="2000" i="1" dirty="0">
                <a:solidFill>
                  <a:srgbClr val="000000"/>
                </a:solidFill>
                <a:latin typeface="Times New Roman" panose="02020603050405020304" pitchFamily="18" charset="0"/>
                <a:cs typeface="Times New Roman" panose="02020603050405020304" pitchFamily="18" charset="0"/>
              </a:rPr>
              <a:t> shop. Customers are allowed into the shop one at a time. They are recorded on CCTV as they wait to enter.</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Items are held securely, and customers are invited to ask to see specific items under the suspicious gaze of the shop assistants. Of course, some customers are put off, but equally the shops suffer negligible rates of shoplifting.</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Contrast this with a supermarket, where there are no barriers on entry and customers are allowed to handle all of the items. </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There is CCTV monitoring the shops, and there are likely to be store detectives patrolling – but the object of the security is to deter rather than to prevent shoplifting. Shoplifting does occur, but at rates that are acceptable to the shop owners. Conversely, few potential customers are put off visiting the shop because of the measures.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44301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170099"/>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Table 3.2 provides a list of the events that can cause unplanned disruption or inefficiency. These events are divided into several categories, such as people, premises, processes and products.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each category of hazard risks, the organization needs to evaluate the types of incidents that could occur, the sources of those incidents and their likely impact on normal efficient operations.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Management of hazard risks involves analysis and management of three aspects of the hazard risk.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002562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id="{B327CDE1-0DEF-428F-9A90-866FE6AF67A8}"/>
              </a:ext>
            </a:extLst>
          </p:cNvPr>
          <p:cNvPicPr>
            <a:picLocks noChangeAspect="1"/>
          </p:cNvPicPr>
          <p:nvPr/>
        </p:nvPicPr>
        <p:blipFill>
          <a:blip r:embed="rId7"/>
          <a:stretch>
            <a:fillRect/>
          </a:stretch>
        </p:blipFill>
        <p:spPr>
          <a:xfrm>
            <a:off x="3010124" y="1879941"/>
            <a:ext cx="8461521" cy="3936852"/>
          </a:xfrm>
          <a:prstGeom prst="rect">
            <a:avLst/>
          </a:prstGeom>
        </p:spPr>
      </p:pic>
    </p:spTree>
    <p:extLst>
      <p:ext uri="{BB962C8B-B14F-4D97-AF65-F5344CB8AC3E}">
        <p14:creationId xmlns:p14="http://schemas.microsoft.com/office/powerpoint/2010/main" val="784261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Generally speaking, organizations will work towards ensuring full compliance with all applicable rules and regulations and, thereby, minimize the compliance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many cases, dedicated teams of specialist risk professionals will be employed and this is particularly the case in relation to health and safety, money-laundering and security arrangements.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for organizations to recognize their compliance risks and include consideration of these risks in their risk management activities.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important to ensure that the various areas of risk management expertise within the company co-operate with each other, so that an organized and/or coordinated approach to compliance is achieved.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Minimize compliance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3237284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2398645" y="437212"/>
            <a:ext cx="5632146" cy="923330"/>
          </a:xfrm>
          <a:prstGeom prst="rect">
            <a:avLst/>
          </a:prstGeom>
          <a:noFill/>
        </p:spPr>
        <p:txBody>
          <a:bodyPr wrap="square" rtlCol="0">
            <a:spAutoFit/>
          </a:bodyPr>
          <a:lstStyle/>
          <a:p>
            <a:pPr algn="ctr"/>
            <a:r>
              <a:rPr lang="en-US" sz="5400" dirty="0">
                <a:solidFill>
                  <a:schemeClr val="bg1"/>
                </a:solidFill>
                <a:latin typeface="Times New Roman" panose="02020603050405020304" pitchFamily="18" charset="0"/>
                <a:cs typeface="Times New Roman" panose="02020603050405020304" pitchFamily="18" charset="0"/>
              </a:rPr>
              <a:t>Conclusion </a:t>
            </a:r>
          </a:p>
        </p:txBody>
      </p:sp>
    </p:spTree>
    <p:extLst>
      <p:ext uri="{BB962C8B-B14F-4D97-AF65-F5344CB8AC3E}">
        <p14:creationId xmlns:p14="http://schemas.microsoft.com/office/powerpoint/2010/main" val="2287049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9241</TotalTime>
  <Words>1876</Words>
  <Application>Microsoft Office PowerPoint</Application>
  <PresentationFormat>Widescreen</PresentationFormat>
  <Paragraphs>169</Paragraphs>
  <Slides>20</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729</cp:revision>
  <dcterms:created xsi:type="dcterms:W3CDTF">2021-08-03T13:03:26Z</dcterms:created>
  <dcterms:modified xsi:type="dcterms:W3CDTF">2022-08-16T15:48:35Z</dcterms:modified>
</cp:coreProperties>
</file>