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480" r:id="rId2"/>
    <p:sldId id="482" r:id="rId3"/>
    <p:sldId id="518" r:id="rId4"/>
    <p:sldId id="621" r:id="rId5"/>
    <p:sldId id="624" r:id="rId6"/>
    <p:sldId id="625" r:id="rId7"/>
    <p:sldId id="626" r:id="rId8"/>
    <p:sldId id="656" r:id="rId9"/>
    <p:sldId id="627" r:id="rId10"/>
    <p:sldId id="657" r:id="rId11"/>
    <p:sldId id="628" r:id="rId12"/>
    <p:sldId id="663" r:id="rId13"/>
    <p:sldId id="658" r:id="rId14"/>
    <p:sldId id="660" r:id="rId15"/>
    <p:sldId id="629" r:id="rId16"/>
    <p:sldId id="665" r:id="rId17"/>
    <p:sldId id="661" r:id="rId18"/>
    <p:sldId id="632" r:id="rId19"/>
    <p:sldId id="664" r:id="rId20"/>
    <p:sldId id="631" r:id="rId21"/>
    <p:sldId id="662" r:id="rId22"/>
    <p:sldId id="630" r:id="rId23"/>
    <p:sldId id="634" r:id="rId24"/>
    <p:sldId id="635" r:id="rId25"/>
    <p:sldId id="644" r:id="rId26"/>
    <p:sldId id="666" r:id="rId27"/>
    <p:sldId id="640" r:id="rId28"/>
    <p:sldId id="641" r:id="rId29"/>
    <p:sldId id="642" r:id="rId30"/>
    <p:sldId id="643" r:id="rId31"/>
    <p:sldId id="667" r:id="rId32"/>
    <p:sldId id="668" r:id="rId33"/>
    <p:sldId id="669" r:id="rId34"/>
    <p:sldId id="670" r:id="rId35"/>
    <p:sldId id="671" r:id="rId36"/>
    <p:sldId id="672" r:id="rId37"/>
    <p:sldId id="673" r:id="rId38"/>
    <p:sldId id="674" r:id="rId39"/>
    <p:sldId id="675" r:id="rId40"/>
    <p:sldId id="676" r:id="rId41"/>
    <p:sldId id="677" r:id="rId42"/>
    <p:sldId id="678" r:id="rId43"/>
    <p:sldId id="679" r:id="rId44"/>
    <p:sldId id="680" r:id="rId45"/>
    <p:sldId id="681" r:id="rId46"/>
    <p:sldId id="682" r:id="rId47"/>
    <p:sldId id="683" r:id="rId48"/>
    <p:sldId id="684" r:id="rId49"/>
    <p:sldId id="685" r:id="rId50"/>
    <p:sldId id="686" r:id="rId51"/>
    <p:sldId id="687" r:id="rId52"/>
    <p:sldId id="688" r:id="rId53"/>
    <p:sldId id="689" r:id="rId54"/>
    <p:sldId id="690" r:id="rId55"/>
    <p:sldId id="691" r:id="rId56"/>
    <p:sldId id="692" r:id="rId57"/>
    <p:sldId id="693" r:id="rId58"/>
    <p:sldId id="694" r:id="rId59"/>
    <p:sldId id="695" r:id="rId60"/>
    <p:sldId id="696" r:id="rId61"/>
    <p:sldId id="697" r:id="rId62"/>
    <p:sldId id="698"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18"/>
            <p14:sldId id="621"/>
            <p14:sldId id="624"/>
            <p14:sldId id="625"/>
            <p14:sldId id="626"/>
            <p14:sldId id="656"/>
            <p14:sldId id="627"/>
            <p14:sldId id="657"/>
            <p14:sldId id="628"/>
            <p14:sldId id="663"/>
            <p14:sldId id="658"/>
            <p14:sldId id="660"/>
            <p14:sldId id="629"/>
            <p14:sldId id="665"/>
            <p14:sldId id="661"/>
            <p14:sldId id="632"/>
            <p14:sldId id="664"/>
            <p14:sldId id="631"/>
            <p14:sldId id="662"/>
            <p14:sldId id="630"/>
            <p14:sldId id="634"/>
            <p14:sldId id="635"/>
            <p14:sldId id="644"/>
            <p14:sldId id="666"/>
            <p14:sldId id="640"/>
            <p14:sldId id="641"/>
            <p14:sldId id="642"/>
            <p14:sldId id="643"/>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2804" autoAdjust="0"/>
  </p:normalViewPr>
  <p:slideViewPr>
    <p:cSldViewPr snapToGrid="0">
      <p:cViewPr varScale="1">
        <p:scale>
          <a:sx n="83" d="100"/>
          <a:sy n="83" d="100"/>
        </p:scale>
        <p:origin x="68"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6T16:56:38.938"/>
    </inkml:context>
    <inkml:brush xml:id="br0">
      <inkml:brushProperty name="width" value="0.05" units="cm"/>
      <inkml:brushProperty name="height" value="0.05" units="cm"/>
      <inkml:brushProperty name="color" value="#E71224"/>
    </inkml:brush>
  </inkml:definitions>
  <inkml:trace contextRef="#ctx0" brushRef="#br0">839 0 24575,'-130'127'0,"-115"121"0,236-238 0,1 1 0,0 0 0,0 0 0,2 1 0,-1 0 0,1 0 0,1 1 0,0 0 0,-5 24 0,7-27 0,0 0 0,-1 0 0,0 0 0,-1-1 0,0 0 0,0 1 0,-1-2 0,-11 14 0,-8 15 0,10-13 0,-2-1 0,0 0 0,-1-1 0,-1-1 0,-40 36 0,49-49 0,1 1 0,-13 16 0,-12 12 0,33-37 0,1 1 0,0-1 0,-1 0 0,1 1 0,0-1 0,-1 0 0,1 1 0,-1-1 0,1 0 0,-1 0 0,1 1 0,-1-1 0,1 0 0,-1 0 0,1 0 0,-1 1 0,1-1 0,-1 0 0,1 0 0,-1 0 0,1 0 0,-1 0 0,1 0 0,-1 0 0,1 0 0,-1-1 0,1 1 0,-1 0 0,1 0 0,-1 0 0,0-1 0,0 0 0,0 0 0,1 0 0,-1 0 0,0 0 0,1 0 0,-1 0 0,1 0 0,-1 0 0,1 0 0,-1 0 0,1-1 0,0 1 0,-1-1 0,-1-44 0,2 43 0,0-11 0,-1-16 0,1 0 0,2 0 0,1 0 0,13-54 0,-11 72 0,0 1 0,1-1 0,11-15 0,-11 18 0,-6 7 0,1 1 0,0-1 0,-1 1 0,1 0 0,0 0 0,0-1 0,0 1 0,0 0 0,0 0 0,0 0 0,1 0 0,-1 0 0,0 1 0,0-1 0,1 0 0,-1 0 0,1 1 0,-1-1 0,3 0 0,-3 1 0,0 0 0,1 0 0,-1 1 0,0-1 0,0 0 0,0 1 0,0-1 0,0 1 0,0-1 0,0 1 0,0 0 0,0-1 0,-1 1 0,1 0 0,0 0 0,0-1 0,0 1 0,-1 0 0,1 0 0,0 1 0,5 7 0,-2 1 0,1-1 0,-1 1 0,3 14 0,-5-19 0,5 19 0,-2 1 0,-1-1 0,0 1 0,-2-1 0,-1 1 0,-4 49 0,2-66 0,-1 0 0,0 0 0,0 0 0,-1 0 0,0 0 0,0-1 0,0 1 0,-1-1 0,-1 0 0,1 0 0,-11 12 0,-2 4 0,7-5 0,0 0 0,1 1 0,-9 26 0,-3 6 0,-20 55 0,34-85 0,0 0 0,-2 0 0,-15 27 0,33-59 0,-2 0 0,1 0 0,-2-1 0,8-16 0,-10 19 0,0 0 0,1-1 0,0 2 0,0-1 0,1 1 0,0 0 0,1 0 0,0 0 0,12-9 0,-5 6 0,-8 8 0,-1-1 0,0 1 0,0-1 0,0-1 0,-1 1 0,1-1 0,-1 1 0,5-9 0,-3 1 0,1 1 0,1 0 0,-1 1 0,2-1 0,-1 2 0,17-15 0,19-16 0,-30 25 0,2 1 0,0 1 0,32-20 0,-40 27 0,1 0 0,-1-1 0,0 0 0,0 0 0,-1-1 0,12-15 0,-12 14 0,0 0 0,1 1 0,0 0 0,0 0 0,12-8 0,-8 8-1365,-2 0-5461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6T16:56:43.607"/>
    </inkml:context>
    <inkml:brush xml:id="br0">
      <inkml:brushProperty name="width" value="0.05" units="cm"/>
      <inkml:brushProperty name="height" value="0.05" units="cm"/>
      <inkml:brushProperty name="color" value="#E71224"/>
    </inkml:brush>
  </inkml:definitions>
  <inkml:trace contextRef="#ctx0" brushRef="#br0">1627 1 24575,'-5'2'0,"1"1"0,-1 0 0,1 1 0,-9 7 0,-4 3 0,-88 65 0,-112 90 0,-345 369-858,460-440 858,-43 49 0,97-81 244,39-52-157,0 1 1,-2-2 0,1 1 0,-2-2 0,0 1-1,-22 17 1,22-20-88,0 0 0,0 1 0,1 1 0,1 0 0,-18 25 0,-14 17 0,-26 14 0,16-18 0,52-49 0,-4 3 0,0-1 0,0 1 0,0 0 0,0-1 0,-6 4 0,9-7 0,1 0 0,-1 0 0,1 1 0,-1-1 0,0 0 0,1 0 0,-1 1 0,0-1 0,1 0 0,-1 0 0,1 0 0,-1 0 0,0 0 0,1 0 0,-1 0 0,0 0 0,1-1 0,-1 1 0,0 0 0,0-1 0,0 1 0,0-1 0,0 0 0,1 1 0,-1-1 0,0 0 0,1 0 0,-1 0 0,1 0 0,-1 0 0,1 0 0,-1 0 0,1 0 0,0 0 0,-1 0 0,1 0 0,0 0 0,0-2 0,-2-8 0,2-1 0,-1 1 0,1-1 0,1 1 0,0-1 0,1 1 0,0 0 0,1-1 0,0 1 0,0 0 0,2 1 0,5-13 0,-6 12 0,0 1 0,-1-1 0,0 0 0,-1 0 0,0 0 0,0-17 0,-3 39 0,0 32 0,-12 73 0,11-110 0,1 1 0,-1 0 0,1 0 0,0 1 0,1-1 0,0 11 0,0-17 0,0 1 0,0 0 0,1 0 0,-1 0 0,1-1 0,0 1 0,-1 0 0,1-1 0,0 1 0,0 0 0,0-1 0,0 1 0,0-1 0,0 0 0,1 1 0,-1-1 0,0 0 0,1 0 0,-1 0 0,1 0 0,-1 0 0,1 0 0,-1 0 0,1 0 0,0 0 0,2 0 0,25 6 0,0-1 0,0-1 0,0-1 0,0-2 0,33-1 0,-49 0 0,-1 1 0,0 0 0,0 0 0,0 1 0,0 1 0,0 0 0,17 9 0,-16-6 0,0-2 0,0 0 0,1-1 0,0 0 0,21 3 0,-12-6 254,23 4-1873,-29-1-5207</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6T16:56:49.520"/>
    </inkml:context>
    <inkml:brush xml:id="br0">
      <inkml:brushProperty name="width" value="0.05" units="cm"/>
      <inkml:brushProperty name="height" value="0.05" units="cm"/>
      <inkml:brushProperty name="color" value="#E71224"/>
    </inkml:brush>
  </inkml:definitions>
  <inkml:trace contextRef="#ctx0" brushRef="#br0">2389 296 24575,'0'23'0,"0"-1"0,-6 29 0,5-44 0,-1 1 0,0 0 0,-1-1 0,1 0 0,-2 0 0,1 1 0,-1-2 0,0 1 0,0 0 0,-6 6 0,3-6 0,0 0 0,0 0 0,-1-1 0,0 0 0,0 0 0,-1 0 0,-9 4 0,10-6 0,-1 2 0,-1 1 0,1 1 0,1-1 0,-9 11 0,-23 18 0,26-25 0,-1 0 0,0-1 0,-1 0 0,0-1 0,0-1 0,-1-1 0,0 0 0,-23 5 0,-34 9 0,25-5 0,-92 28 0,95-24 0,38-16 0,-1 0 0,0 0 0,0 0 0,-1-1 0,1-1 0,-12 3 0,8-4 0,-53 6 0,-78 19 0,30-4 0,28-8 0,50-8 0,0-2 0,-41 0 0,14-2 0,-15 8 0,49-5 0,-33 1 0,-222-7 0,269 1 0,1-1 0,0-1 0,0 0 0,0-1 0,0-1 0,1 0 0,-1-1 0,1 0 0,0-1 0,0 0 0,1-1 0,-21-16 0,21 12 0,0 0 0,-13-17 0,17 18 0,0 1 0,-1 0 0,0 0 0,-1 0 0,-12-8 0,-45-16 0,47 24 0,-30-18 0,44 23 0,-1-1 0,1 0 0,1 0 0,-1 0 0,1 0 0,0-1 0,0 0 0,-6-10 0,7 9 0,0-1 0,0 1 0,0-1 0,1 1 0,1-1 0,-3-8 0,5 12 0,-1 1 0,1-1 0,0 1 0,0-1 0,0 0 0,0 1 0,0-1 0,1 0 0,0 1 0,0-1 0,0 1 0,0 0 0,0-1 0,1 1 0,0 0 0,2-4 0,4-6 0,-1 0 0,0 0 0,0 0 0,-1-1 0,4-18 0,-6 23 0,0 0 0,1 0 0,-1 0 0,2 1 0,-1 0 0,1 0 0,12-12 0,13-20 0,-21 29 0,-1 0 0,1 0 0,1 1 0,0 1 0,0 0 0,1 0 0,0 1 0,19-9 0,-13 7 0,-1-1 0,0-1 0,20-18 0,-32 26 0,1 0 0,-1 1 0,1-1 0,0 1 0,0 0 0,0 1 0,0-1 0,0 1 0,8-1 0,60-10 0,-13 3 0,-30 4 0,50-2 0,-70 7 0,1-1 0,0 0 0,0-1 0,-1 0 0,0 0 0,1-1 0,19-11 0,2 0 0,-27 13 0,0 0 0,1 0 0,-1 0 0,1 1 0,-1-1 0,1 2 0,12-1 0,-3 2 0,32 7 0,-39-6 0,36 7 0,-16-3 0,0 0 0,55 2 0,6-10 0,77 3 0,-140 3 0,46 13 0,-50-11 0,0-1 0,44 5 0,-33-7 0,-1 1 0,0 2 0,-1 1 0,63 23 0,-70-22 0,34 5 0,-21-5 0,163 46 0,-127-36 0,-56-15 0,0 1 0,0 1 0,24 10 0,-17-3-134,35 26 0,-42-27-963,-5-2-5729</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6T16:58:19.237"/>
    </inkml:context>
    <inkml:brush xml:id="br0">
      <inkml:brushProperty name="width" value="0.05" units="cm"/>
      <inkml:brushProperty name="height" value="0.05" units="cm"/>
      <inkml:brushProperty name="color" value="#E71224"/>
    </inkml:brush>
  </inkml:definitions>
  <inkml:trace contextRef="#ctx0" brushRef="#br0">46 0 24575,'26'0'0,"98"3"0,-103-1 0,0 2 0,0-1 0,38 14 0,-9-3 0,12 4 0,-57-15 0,1-1 0,-1 1 0,0 0 0,0 0 0,0 0 0,-1 1 0,1 0 0,-1 0 0,4 5 0,4 4 0,-2 1 0,0 0 0,14 26 0,-20-32 0,-1 0 0,0 0 0,0 0 0,-1 0 0,0 1 0,0-1 0,-1 1 0,-1-1 0,1 14 0,-2-17 0,0 0 0,0 1 0,-1-1 0,0 0 0,0 0 0,0 0 0,0 0 0,-1 0 0,0-1 0,0 1 0,0-1 0,-5 6 0,-13 22 0,18-28 0,1 0 0,-1 0 0,0-1 0,-1 1 0,1-1 0,0 1 0,-1-1 0,0 0 0,0 0 0,0-1 0,0 1 0,0-1 0,0 0 0,-1 0 0,1 0 0,-1 0 0,1-1 0,-1 0 0,0 0 0,-8 1 0,-7-1 0,-1-1 0,1 0 0,-31-5 0,50 5 0,-7-2 0,1 0 0,-1 0 0,1-1 0,0 0 0,-1 0 0,2-1 0,-1 1 0,0-2 0,-11-8 0,9 5 0,-2 2 0,1-1 0,-13-5 0,0 3 0,12 5 0,0 0 0,-18-12 0,25 14 0,1 0 0,0 0 0,0-1 0,0 0 0,1 1 0,-1-1 0,0 0 0,1 0 0,0-1 0,0 1 0,0 0 0,-3-7 0,-32-73 0,34 77 0,1 0 0,-1 1 0,1-1 0,1-1 0,-1 1 0,1 0 0,-1-10 0,1 14 0,1 0 0,0 0 0,0 0 0,0 0 0,0 0 0,0 0 0,1 0 0,-1 0 0,1 0 0,-1 1 0,1-1 0,0 0 0,-1 0 0,1 0 0,0 1 0,0-1 0,0 0 0,1 1 0,-1-1 0,0 1 0,0-1 0,1 1 0,-1 0 0,1 0 0,0-1 0,-1 1 0,1 0 0,2-1 0,91-29 0,-86 27-273,-1 1 0,1 1 0,0 0 0,9-1 0,-1 1-6553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يجب على كل نظام إدارة قاعدة بيانات تحديد لغة استعلام للسماح للمستخدمين بالوصول إلى البيانات المخزنة في قاعدة البيانات. الجبر العلائقي هو لغة استعلام إجرائية تستخدم للاستعلام عن جداول قاعدة البيانات للوصول إلى البيانات بطرق مختلفة.</a:t>
            </a:r>
          </a:p>
          <a:p>
            <a:endParaRPr lang="ar-SA" dirty="0"/>
          </a:p>
          <a:p>
            <a:r>
              <a:rPr lang="ar-SA" dirty="0"/>
              <a:t>في الجبر العلائقي، المدخلات هي علاقة (جدول يجب الوصول إلى البيانات منه) والمخرجات هي أيضًا علاقة (جدول مؤقت يحتوي على البيانات التي يطلبها المستخدم).</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10368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576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50.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customXml" Target="../ink/ink2.xml"/><Relationship Id="rId5" Type="http://schemas.openxmlformats.org/officeDocument/2006/relationships/image" Target="../media/image21.png"/><Relationship Id="rId4" Type="http://schemas.openxmlformats.org/officeDocument/2006/relationships/customXml" Target="../ink/ink1.xml"/><Relationship Id="rId9" Type="http://schemas.openxmlformats.org/officeDocument/2006/relationships/image" Target="../media/image23.png"/></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customXml" Target="../ink/ink4.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svg"/><Relationship Id="rId2" Type="http://schemas.openxmlformats.org/officeDocument/2006/relationships/image" Target="../media/image32.jpeg"/><Relationship Id="rId1" Type="http://schemas.openxmlformats.org/officeDocument/2006/relationships/slideLayout" Target="../slideLayouts/slideLayout14.xml"/><Relationship Id="rId6" Type="http://schemas.openxmlformats.org/officeDocument/2006/relationships/image" Target="../media/image35.png"/><Relationship Id="rId5" Type="http://schemas.openxmlformats.org/officeDocument/2006/relationships/image" Target="../media/image3.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6288" y="526718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8244FE6-FC01-0216-3738-DCE9E727D625}"/>
              </a:ext>
            </a:extLst>
          </p:cNvPr>
          <p:cNvSpPr txBox="1"/>
          <p:nvPr/>
        </p:nvSpPr>
        <p:spPr>
          <a:xfrm>
            <a:off x="329269" y="1590820"/>
            <a:ext cx="4278590" cy="2123658"/>
          </a:xfrm>
          <a:prstGeom prst="rect">
            <a:avLst/>
          </a:prstGeom>
          <a:noFill/>
        </p:spPr>
        <p:txBody>
          <a:bodyPr wrap="square">
            <a:spAutoFit/>
          </a:bodyPr>
          <a:lstStyle/>
          <a:p>
            <a:pPr algn="ctr"/>
            <a:r>
              <a:rPr lang="en-CA" sz="4400" b="1" dirty="0">
                <a:solidFill>
                  <a:srgbClr val="00B0F0"/>
                </a:solidFill>
                <a:latin typeface="Times New Roman" panose="02020603050405020304" pitchFamily="18" charset="0"/>
                <a:cs typeface="Times New Roman" panose="02020603050405020304" pitchFamily="18" charset="0"/>
              </a:rPr>
              <a:t>Database Management System</a:t>
            </a:r>
          </a:p>
        </p:txBody>
      </p:sp>
      <p:sp>
        <p:nvSpPr>
          <p:cNvPr id="5" name="TextBox 4">
            <a:extLst>
              <a:ext uri="{FF2B5EF4-FFF2-40B4-BE49-F238E27FC236}">
                <a16:creationId xmlns:a16="http://schemas.microsoft.com/office/drawing/2014/main" id="{F48D256A-314E-DBAD-C55C-DF150CD289A8}"/>
              </a:ext>
            </a:extLst>
          </p:cNvPr>
          <p:cNvSpPr txBox="1"/>
          <p:nvPr/>
        </p:nvSpPr>
        <p:spPr>
          <a:xfrm>
            <a:off x="2033092" y="3786543"/>
            <a:ext cx="8709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IT 261</a:t>
            </a:r>
          </a:p>
        </p:txBody>
      </p:sp>
      <p:sp>
        <p:nvSpPr>
          <p:cNvPr id="6" name="TextBox 5">
            <a:extLst>
              <a:ext uri="{FF2B5EF4-FFF2-40B4-BE49-F238E27FC236}">
                <a16:creationId xmlns:a16="http://schemas.microsoft.com/office/drawing/2014/main" id="{3A927C15-13B9-096C-5BBB-E767E5B1A668}"/>
              </a:ext>
            </a:extLst>
          </p:cNvPr>
          <p:cNvSpPr txBox="1"/>
          <p:nvPr/>
        </p:nvSpPr>
        <p:spPr>
          <a:xfrm>
            <a:off x="840996" y="4291844"/>
            <a:ext cx="3647114" cy="369332"/>
          </a:xfrm>
          <a:prstGeom prst="rect">
            <a:avLst/>
          </a:prstGeom>
          <a:noFill/>
        </p:spPr>
        <p:txBody>
          <a:bodyPr wrap="square">
            <a:spAutoFit/>
          </a:bodyPr>
          <a:lstStyle/>
          <a:p>
            <a:r>
              <a:rPr lang="en-CA" b="1" i="0" dirty="0">
                <a:effectLst/>
                <a:latin typeface="Tajawal"/>
              </a:rPr>
              <a:t>Bachelor of Information Technology</a:t>
            </a:r>
            <a:endParaRPr lang="en-CA"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4C5773CD-BDD7-0F70-6672-93132EE2CB2C}"/>
              </a:ext>
            </a:extLst>
          </p:cNvPr>
          <p:cNvGraphicFramePr>
            <a:graphicFrameLocks noGrp="1"/>
          </p:cNvGraphicFramePr>
          <p:nvPr>
            <p:extLst>
              <p:ext uri="{D42A27DB-BD31-4B8C-83A1-F6EECF244321}">
                <p14:modId xmlns:p14="http://schemas.microsoft.com/office/powerpoint/2010/main" val="2653252921"/>
              </p:ext>
            </p:extLst>
          </p:nvPr>
        </p:nvGraphicFramePr>
        <p:xfrm>
          <a:off x="2493053" y="0"/>
          <a:ext cx="7421912" cy="6644378"/>
        </p:xfrm>
        <a:graphic>
          <a:graphicData uri="http://schemas.openxmlformats.org/drawingml/2006/table">
            <a:tbl>
              <a:tblPr firstRow="1" firstCol="1" bandRow="1">
                <a:tableStyleId>{5C22544A-7EE6-4342-B048-85BDC9FD1C3A}</a:tableStyleId>
              </a:tblPr>
              <a:tblGrid>
                <a:gridCol w="1056434">
                  <a:extLst>
                    <a:ext uri="{9D8B030D-6E8A-4147-A177-3AD203B41FA5}">
                      <a16:colId xmlns:a16="http://schemas.microsoft.com/office/drawing/2014/main" val="1444761599"/>
                    </a:ext>
                  </a:extLst>
                </a:gridCol>
                <a:gridCol w="1056434">
                  <a:extLst>
                    <a:ext uri="{9D8B030D-6E8A-4147-A177-3AD203B41FA5}">
                      <a16:colId xmlns:a16="http://schemas.microsoft.com/office/drawing/2014/main" val="4097160655"/>
                    </a:ext>
                  </a:extLst>
                </a:gridCol>
                <a:gridCol w="2638871">
                  <a:extLst>
                    <a:ext uri="{9D8B030D-6E8A-4147-A177-3AD203B41FA5}">
                      <a16:colId xmlns:a16="http://schemas.microsoft.com/office/drawing/2014/main" val="2079597620"/>
                    </a:ext>
                  </a:extLst>
                </a:gridCol>
                <a:gridCol w="2670173">
                  <a:extLst>
                    <a:ext uri="{9D8B030D-6E8A-4147-A177-3AD203B41FA5}">
                      <a16:colId xmlns:a16="http://schemas.microsoft.com/office/drawing/2014/main" val="265991888"/>
                    </a:ext>
                  </a:extLst>
                </a:gridCol>
              </a:tblGrid>
              <a:tr h="166796">
                <a:tc>
                  <a:txBody>
                    <a:bodyPr/>
                    <a:lstStyle/>
                    <a:p>
                      <a:pPr algn="ct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Week</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Topic</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Objective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MySQL Practical Activities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26471268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Introduction to Database Concepts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basic database concepts.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Install MySQL, explore the interface, create a basic database.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35677680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2</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Data Model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Learn about the relational data model.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Create relational tables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90604819"/>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3</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Integrity Rules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relational integrity constraints.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Implement primary and foreign key constraints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142504486"/>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4</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Relational Algebra and Basic SQL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relational algebra and basic SQL commands.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Use basic SQL queries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07697219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5</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SQL Queries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Delve into complex SQL operations.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Execute advanced SQL commands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56707306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6</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Introduction to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Begin learning database normalization principles.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the first normal form (1NF)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83094560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7</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advanced normalization techniques.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Normalize a database in MySQL to 2NF and 3NF.</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8357554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8</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Create an ER diagram and implement it in MySQL.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48632678"/>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9</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Database Design for Real-World Apps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database design to real-world scenarios.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Develop a database schema based on a real-world example.</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47105474"/>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10</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Project and Review</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all learned concepts in a comprehensive project.</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Complete a project in MySQL incorporating all learned skills.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901752131"/>
                  </a:ext>
                </a:extLst>
              </a:tr>
            </a:tbl>
          </a:graphicData>
        </a:graphic>
      </p:graphicFrame>
      <p:sp>
        <p:nvSpPr>
          <p:cNvPr id="3" name="TextBox 2">
            <a:extLst>
              <a:ext uri="{FF2B5EF4-FFF2-40B4-BE49-F238E27FC236}">
                <a16:creationId xmlns:a16="http://schemas.microsoft.com/office/drawing/2014/main" id="{624062F8-84F9-38B5-6C06-0111424EFDB2}"/>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E0A37D6-F524-35A9-92FA-CFAE8011E8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Rectangle 4">
            <a:extLst>
              <a:ext uri="{FF2B5EF4-FFF2-40B4-BE49-F238E27FC236}">
                <a16:creationId xmlns:a16="http://schemas.microsoft.com/office/drawing/2014/main" id="{679CC61B-DEA1-465C-3F3E-C68175FAF0C2}"/>
              </a:ext>
            </a:extLst>
          </p:cNvPr>
          <p:cNvSpPr/>
          <p:nvPr/>
        </p:nvSpPr>
        <p:spPr>
          <a:xfrm>
            <a:off x="2209800" y="2544609"/>
            <a:ext cx="8345214" cy="83043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3" name="Freeform: Shape 103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Freeform: Shape 103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1" name="Isosceles Triangle 104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evision: Reference list &lt;br/&gt;&lt;br/&gt; — PEER UK">
            <a:extLst>
              <a:ext uri="{FF2B5EF4-FFF2-40B4-BE49-F238E27FC236}">
                <a16:creationId xmlns:a16="http://schemas.microsoft.com/office/drawing/2014/main" id="{328E9F72-155E-6E47-CAB8-749FB088A28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75422" y="0"/>
            <a:ext cx="7317274" cy="453671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043" name="Isosceles Triangle 104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5169F9-F291-4C30-62E8-367B23576A09}"/>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1A29C1E-F64E-0E97-F451-06A53FE24C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017" y="1"/>
            <a:ext cx="1742983" cy="658862"/>
          </a:xfrm>
          <a:prstGeom prst="rect">
            <a:avLst/>
          </a:prstGeom>
        </p:spPr>
      </p:pic>
    </p:spTree>
    <p:extLst>
      <p:ext uri="{BB962C8B-B14F-4D97-AF65-F5344CB8AC3E}">
        <p14:creationId xmlns:p14="http://schemas.microsoft.com/office/powerpoint/2010/main" val="440180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EF439-61A7-B082-96FD-7040431470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5DFAE4-1B2D-3EAB-299C-652D7E034BEE}"/>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F32FCA2-EFE5-0E29-0265-93696DFAC50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3722D9-E03B-DA3C-1955-91E38DD7D717}"/>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929968-D091-064F-8D86-51DE12EB41C9}"/>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275677-5D5D-3074-B840-FD0E66642F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B0800A-B206-9AF4-733A-16EE57B5105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DB1444CF-C285-83F4-03EE-E791FA33582C}"/>
              </a:ext>
            </a:extLst>
          </p:cNvPr>
          <p:cNvPicPr>
            <a:picLocks noChangeAspect="1"/>
          </p:cNvPicPr>
          <p:nvPr/>
        </p:nvPicPr>
        <p:blipFill>
          <a:blip r:embed="rId3"/>
          <a:stretch>
            <a:fillRect/>
          </a:stretch>
        </p:blipFill>
        <p:spPr>
          <a:xfrm>
            <a:off x="561975" y="2757487"/>
            <a:ext cx="11068050" cy="1343025"/>
          </a:xfrm>
          <a:prstGeom prst="rect">
            <a:avLst/>
          </a:prstGeom>
        </p:spPr>
      </p:pic>
    </p:spTree>
    <p:extLst>
      <p:ext uri="{BB962C8B-B14F-4D97-AF65-F5344CB8AC3E}">
        <p14:creationId xmlns:p14="http://schemas.microsoft.com/office/powerpoint/2010/main" val="4285254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2A8EB-DC98-32E5-6866-8DCF018226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8A84D8-05F3-50A7-8211-E5C006CDF574}"/>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50CAB28-2759-798A-B170-20A35D2F78F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DC9A66-45D1-C793-FB49-A99F69F8D1BC}"/>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2C1A15-CD8F-FAAA-BD97-AFE6E15AF4A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58CF406-6D37-7350-D2EC-4B2DBB4E7C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45F3BF-0DFE-B389-79DC-9A0FC7547FA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0C304F1-2864-71A1-7634-778CEEAEB306}"/>
              </a:ext>
            </a:extLst>
          </p:cNvPr>
          <p:cNvSpPr txBox="1"/>
          <p:nvPr/>
        </p:nvSpPr>
        <p:spPr>
          <a:xfrm>
            <a:off x="321221" y="1332161"/>
            <a:ext cx="11723633" cy="1477328"/>
          </a:xfrm>
          <a:prstGeom prst="rect">
            <a:avLst/>
          </a:prstGeom>
          <a:noFill/>
        </p:spPr>
        <p:txBody>
          <a:bodyPr wrap="square">
            <a:spAutoFit/>
          </a:bodyPr>
          <a:lstStyle/>
          <a:p>
            <a:pPr algn="l"/>
            <a:r>
              <a:rPr lang="en-US" b="0" i="0" dirty="0">
                <a:solidFill>
                  <a:srgbClr val="212529"/>
                </a:solidFill>
                <a:effectLst/>
                <a:latin typeface="system-ui"/>
              </a:rPr>
              <a:t>Every database management system must define a query language to allow users to access the data stored in the database. </a:t>
            </a:r>
            <a:r>
              <a:rPr lang="en-US" b="1" i="0" dirty="0">
                <a:solidFill>
                  <a:srgbClr val="212529"/>
                </a:solidFill>
                <a:effectLst/>
                <a:latin typeface="system-ui"/>
              </a:rPr>
              <a:t>Relational Algebra</a:t>
            </a:r>
            <a:r>
              <a:rPr lang="en-US" b="0" i="0" dirty="0">
                <a:solidFill>
                  <a:srgbClr val="212529"/>
                </a:solidFill>
                <a:effectLst/>
                <a:latin typeface="system-ui"/>
              </a:rPr>
              <a:t> is a procedural query language used to query the database tables to access data in different ways.</a:t>
            </a:r>
          </a:p>
          <a:p>
            <a:pPr algn="l"/>
            <a:r>
              <a:rPr lang="en-US" b="0" i="0" dirty="0">
                <a:solidFill>
                  <a:srgbClr val="212529"/>
                </a:solidFill>
                <a:effectLst/>
                <a:latin typeface="system-ui"/>
              </a:rPr>
              <a:t>In relational algebra, input is a relation(table from which data has to be accessed) and output is also a relation(a temporary table holding the data asked for by the user).</a:t>
            </a:r>
          </a:p>
        </p:txBody>
      </p:sp>
      <p:pic>
        <p:nvPicPr>
          <p:cNvPr id="1026" name="Picture 2" descr="Introduction to Relational Algebra">
            <a:extLst>
              <a:ext uri="{FF2B5EF4-FFF2-40B4-BE49-F238E27FC236}">
                <a16:creationId xmlns:a16="http://schemas.microsoft.com/office/drawing/2014/main" id="{6CDB7F6F-AD50-17DA-0120-470DFBEA15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28987" y="2982884"/>
            <a:ext cx="5534025"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29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953F55-1812-AEE5-F558-03A6EA53F9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54017E-56F3-37B3-679D-9F0D3EE4CAA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7B5D4F0-A414-A6A5-CC81-6740F41FF707}"/>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A961B0-7241-574A-B647-6C3843CC44F4}"/>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CB2F40-1412-C765-44E5-AEFC15FF394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A2E78A8-6719-DD34-BB57-52FCF2E40B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70876C-76C1-355F-ABD2-5BFCC40277C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967FFBD-6C87-8C7D-4439-02E2C0D69341}"/>
              </a:ext>
            </a:extLst>
          </p:cNvPr>
          <p:cNvSpPr txBox="1"/>
          <p:nvPr/>
        </p:nvSpPr>
        <p:spPr>
          <a:xfrm>
            <a:off x="338959" y="1443841"/>
            <a:ext cx="8807012" cy="3139321"/>
          </a:xfrm>
          <a:prstGeom prst="rect">
            <a:avLst/>
          </a:prstGeom>
          <a:noFill/>
        </p:spPr>
        <p:txBody>
          <a:bodyPr wrap="square">
            <a:spAutoFit/>
          </a:bodyPr>
          <a:lstStyle/>
          <a:p>
            <a:pPr algn="l"/>
            <a:r>
              <a:rPr lang="en-US" b="0" i="0" dirty="0">
                <a:solidFill>
                  <a:srgbClr val="212529"/>
                </a:solidFill>
                <a:effectLst/>
                <a:latin typeface="system-ui"/>
              </a:rPr>
              <a:t>Relational Algebra works on the whole table at once, so we do not have to use loops </a:t>
            </a:r>
            <a:r>
              <a:rPr lang="en-US" b="0" i="0" dirty="0" err="1">
                <a:solidFill>
                  <a:srgbClr val="212529"/>
                </a:solidFill>
                <a:effectLst/>
                <a:latin typeface="system-ui"/>
              </a:rPr>
              <a:t>etc</a:t>
            </a:r>
            <a:r>
              <a:rPr lang="en-US" b="0" i="0" dirty="0">
                <a:solidFill>
                  <a:srgbClr val="212529"/>
                </a:solidFill>
                <a:effectLst/>
                <a:latin typeface="system-ui"/>
              </a:rPr>
              <a:t> to iterate over all the rows(tuples) of data one by one. All we have to do is specify the table name from which we need the data, and in a single line of command, relational algebra will traverse the entire given table to fetch data for you.</a:t>
            </a:r>
          </a:p>
          <a:p>
            <a:pPr algn="l"/>
            <a:r>
              <a:rPr lang="en-US" b="0" i="0" dirty="0">
                <a:solidFill>
                  <a:srgbClr val="212529"/>
                </a:solidFill>
                <a:effectLst/>
                <a:latin typeface="system-ui"/>
              </a:rPr>
              <a:t>The primary operations that we can perform using relational algebra are:</a:t>
            </a:r>
          </a:p>
          <a:p>
            <a:pPr algn="l">
              <a:buFont typeface="+mj-lt"/>
              <a:buAutoNum type="arabicPeriod"/>
            </a:pPr>
            <a:r>
              <a:rPr lang="en-US" b="0" i="0" dirty="0">
                <a:solidFill>
                  <a:srgbClr val="212529"/>
                </a:solidFill>
                <a:effectLst/>
                <a:latin typeface="system-ui"/>
              </a:rPr>
              <a:t>Select</a:t>
            </a:r>
          </a:p>
          <a:p>
            <a:pPr algn="l">
              <a:buFont typeface="+mj-lt"/>
              <a:buAutoNum type="arabicPeriod"/>
            </a:pPr>
            <a:r>
              <a:rPr lang="en-US" b="0" i="0" dirty="0">
                <a:solidFill>
                  <a:srgbClr val="212529"/>
                </a:solidFill>
                <a:effectLst/>
                <a:latin typeface="system-ui"/>
              </a:rPr>
              <a:t>Project</a:t>
            </a:r>
          </a:p>
          <a:p>
            <a:pPr algn="l">
              <a:buFont typeface="+mj-lt"/>
              <a:buAutoNum type="arabicPeriod"/>
            </a:pPr>
            <a:r>
              <a:rPr lang="en-US" b="0" i="0" dirty="0">
                <a:solidFill>
                  <a:srgbClr val="212529"/>
                </a:solidFill>
                <a:effectLst/>
                <a:latin typeface="system-ui"/>
              </a:rPr>
              <a:t>Union</a:t>
            </a:r>
          </a:p>
          <a:p>
            <a:pPr algn="l">
              <a:buFont typeface="+mj-lt"/>
              <a:buAutoNum type="arabicPeriod"/>
            </a:pPr>
            <a:r>
              <a:rPr lang="en-US" b="0" i="0" dirty="0">
                <a:solidFill>
                  <a:srgbClr val="212529"/>
                </a:solidFill>
                <a:effectLst/>
                <a:latin typeface="system-ui"/>
              </a:rPr>
              <a:t>Set Different</a:t>
            </a:r>
          </a:p>
          <a:p>
            <a:pPr algn="l">
              <a:buFont typeface="+mj-lt"/>
              <a:buAutoNum type="arabicPeriod"/>
            </a:pPr>
            <a:r>
              <a:rPr lang="en-US" b="0" i="0" dirty="0">
                <a:solidFill>
                  <a:srgbClr val="212529"/>
                </a:solidFill>
                <a:effectLst/>
                <a:latin typeface="system-ui"/>
              </a:rPr>
              <a:t>Cartesian product</a:t>
            </a:r>
          </a:p>
          <a:p>
            <a:pPr algn="l">
              <a:buFont typeface="+mj-lt"/>
              <a:buAutoNum type="arabicPeriod"/>
            </a:pPr>
            <a:r>
              <a:rPr lang="en-US" b="0" i="0" dirty="0">
                <a:solidFill>
                  <a:srgbClr val="212529"/>
                </a:solidFill>
                <a:effectLst/>
                <a:latin typeface="system-ui"/>
              </a:rPr>
              <a:t>Rename</a:t>
            </a:r>
          </a:p>
        </p:txBody>
      </p:sp>
    </p:spTree>
    <p:extLst>
      <p:ext uri="{BB962C8B-B14F-4D97-AF65-F5344CB8AC3E}">
        <p14:creationId xmlns:p14="http://schemas.microsoft.com/office/powerpoint/2010/main" val="3774537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B3511-4915-FC04-5F9E-DA11583DA6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8F40AC-57CE-857B-DBE2-590601759007}"/>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6B3ECD9-292A-5AF0-11B8-2302DD6841F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3F739F-5B41-4112-B9D3-EC221952B7C3}"/>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2545B4-47AD-9173-D37D-0489615B8BDA}"/>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768CE0-520E-7D7D-365A-9DD03190D8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C40D090-D97E-248D-CBD8-7CA32886C23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1B141FC-8949-7C91-69AA-4499AC3AECEC}"/>
              </a:ext>
            </a:extLst>
          </p:cNvPr>
          <p:cNvSpPr>
            <a:spLocks noChangeArrowheads="1"/>
          </p:cNvSpPr>
          <p:nvPr/>
        </p:nvSpPr>
        <p:spPr bwMode="auto">
          <a:xfrm>
            <a:off x="450846" y="1158766"/>
            <a:ext cx="11414234" cy="5039756"/>
          </a:xfrm>
          <a:prstGeom prst="rect">
            <a:avLst/>
          </a:prstGeom>
          <a:noFill/>
          <a:ln>
            <a:noFill/>
          </a:ln>
          <a:effec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Select Operation (σ):</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is used to fetch rows(tuples) from table(relation) which satisfies a given condition.</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b="0" i="0" u="none" strike="noStrike" cap="none" normalizeH="0" baseline="-30000" dirty="0" err="1">
                <a:ln>
                  <a:noFill/>
                </a:ln>
                <a:solidFill>
                  <a:srgbClr val="D63384"/>
                </a:solidFill>
                <a:effectLst/>
                <a:latin typeface="Times New Roman" panose="02020603050405020304" pitchFamily="18" charset="0"/>
                <a:cs typeface="Times New Roman" panose="02020603050405020304" pitchFamily="18" charset="0"/>
              </a:rPr>
              <a:t>p</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(r)</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Where,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represents the Select Predicate,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r</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is the name of relation(table name in which you want to look for data), and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p</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is the prepositional logic, where we specify the conditions that must be satisfied by the data. In prepositional logic, one can use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unary</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and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binary</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operators like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&lt;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&gt;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etc</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to specify the conditions.</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Let's take an example of the Student table we specified above in the Introduction of relational algebra, and fetch data for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with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more than 17.</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b="0" i="0" u="none" strike="noStrike" cap="none" normalizeH="0" baseline="-30000" dirty="0" err="1">
                <a:ln>
                  <a:noFill/>
                </a:ln>
                <a:solidFill>
                  <a:srgbClr val="D63384"/>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 &gt; 17</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(Student)</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will fetch the tuples(rows) from table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for which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will be greater than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17</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You can also use,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and</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or</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etc</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operators, to specify two conditions, for example,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b="0" i="0" u="none" strike="noStrike" cap="none" normalizeH="0" baseline="-30000" dirty="0" err="1">
                <a:ln>
                  <a:noFill/>
                </a:ln>
                <a:solidFill>
                  <a:srgbClr val="D63384"/>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 &gt; 17 and gender = 'Male'</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(Student)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will return tuples(rows) from table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with information of male students, of age more than 17.(Consider the Student table has an attribute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Gender</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too.)</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0075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17236-E1B4-5CC8-6A14-C61996013E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7141AA-A6F5-0889-8135-D3B0365961AE}"/>
              </a:ext>
            </a:extLst>
          </p:cNvPr>
          <p:cNvSpPr/>
          <p:nvPr/>
        </p:nvSpPr>
        <p:spPr>
          <a:xfrm>
            <a:off x="311175" y="116393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1BA13F-D497-720C-0693-BCBDE98A359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4B85EE-6FFA-1635-90D3-F33D1675A9A1}"/>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6A70E2-9467-7CE2-FF6B-21852307EBB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CD78E7B-98C8-9CFB-EDCE-2D6C348881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88CD9A-5EBC-003C-0F29-144A405ADE6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3" name="Table 2">
            <a:extLst>
              <a:ext uri="{FF2B5EF4-FFF2-40B4-BE49-F238E27FC236}">
                <a16:creationId xmlns:a16="http://schemas.microsoft.com/office/drawing/2014/main" id="{78D6A4FA-6C8A-4AD5-C8DF-0F52C47CD780}"/>
              </a:ext>
            </a:extLst>
          </p:cNvPr>
          <p:cNvGraphicFramePr>
            <a:graphicFrameLocks noGrp="1"/>
          </p:cNvGraphicFramePr>
          <p:nvPr>
            <p:extLst>
              <p:ext uri="{D42A27DB-BD31-4B8C-83A1-F6EECF244321}">
                <p14:modId xmlns:p14="http://schemas.microsoft.com/office/powerpoint/2010/main" val="1149722843"/>
              </p:ext>
            </p:extLst>
          </p:nvPr>
        </p:nvGraphicFramePr>
        <p:xfrm>
          <a:off x="2438400" y="1439134"/>
          <a:ext cx="5822730" cy="1813560"/>
        </p:xfrm>
        <a:graphic>
          <a:graphicData uri="http://schemas.openxmlformats.org/drawingml/2006/table">
            <a:tbl>
              <a:tblPr>
                <a:tableStyleId>{D7AC3CCA-C797-4891-BE02-D94E43425B78}</a:tableStyleId>
              </a:tblPr>
              <a:tblGrid>
                <a:gridCol w="1940910">
                  <a:extLst>
                    <a:ext uri="{9D8B030D-6E8A-4147-A177-3AD203B41FA5}">
                      <a16:colId xmlns:a16="http://schemas.microsoft.com/office/drawing/2014/main" val="1861801487"/>
                    </a:ext>
                  </a:extLst>
                </a:gridCol>
                <a:gridCol w="1940910">
                  <a:extLst>
                    <a:ext uri="{9D8B030D-6E8A-4147-A177-3AD203B41FA5}">
                      <a16:colId xmlns:a16="http://schemas.microsoft.com/office/drawing/2014/main" val="1233810224"/>
                    </a:ext>
                  </a:extLst>
                </a:gridCol>
                <a:gridCol w="1940910">
                  <a:extLst>
                    <a:ext uri="{9D8B030D-6E8A-4147-A177-3AD203B41FA5}">
                      <a16:colId xmlns:a16="http://schemas.microsoft.com/office/drawing/2014/main" val="2975987988"/>
                    </a:ext>
                  </a:extLst>
                </a:gridCol>
              </a:tblGrid>
              <a:tr h="0">
                <a:tc>
                  <a:txBody>
                    <a:bodyPr/>
                    <a:lstStyle/>
                    <a:p>
                      <a:pPr algn="ctr" fontAlgn="base"/>
                      <a:r>
                        <a:rPr lang="en-CA" sz="1400" b="1" dirty="0">
                          <a:effectLst/>
                        </a:rPr>
                        <a:t>A       </a:t>
                      </a:r>
                    </a:p>
                  </a:txBody>
                  <a:tcPr marL="38100" marR="38100" marT="63500" marB="63500" anchor="ctr"/>
                </a:tc>
                <a:tc>
                  <a:txBody>
                    <a:bodyPr/>
                    <a:lstStyle/>
                    <a:p>
                      <a:pPr algn="ctr" fontAlgn="base"/>
                      <a:r>
                        <a:rPr lang="en-CA" sz="1400" b="1" dirty="0">
                          <a:effectLst/>
                        </a:rPr>
                        <a:t>B       </a:t>
                      </a:r>
                    </a:p>
                  </a:txBody>
                  <a:tcPr marL="63500" marR="63500" marT="63500" marB="63500" anchor="ctr"/>
                </a:tc>
                <a:tc>
                  <a:txBody>
                    <a:bodyPr/>
                    <a:lstStyle/>
                    <a:p>
                      <a:pPr algn="ctr" fontAlgn="base"/>
                      <a:r>
                        <a:rPr lang="en-CA" sz="1400" b="1">
                          <a:effectLst/>
                        </a:rPr>
                        <a:t>C       </a:t>
                      </a:r>
                    </a:p>
                  </a:txBody>
                  <a:tcPr marL="63500" marR="63500" marT="63500" marB="63500" anchor="ctr"/>
                </a:tc>
                <a:extLst>
                  <a:ext uri="{0D108BD9-81ED-4DB2-BD59-A6C34878D82A}">
                    <a16:rowId xmlns:a16="http://schemas.microsoft.com/office/drawing/2014/main" val="1776089886"/>
                  </a:ext>
                </a:extLst>
              </a:tr>
              <a:tr h="0">
                <a:tc>
                  <a:txBody>
                    <a:bodyPr/>
                    <a:lstStyle/>
                    <a:p>
                      <a:pPr algn="ctr" fontAlgn="ctr"/>
                      <a:r>
                        <a:rPr lang="en-CA" sz="1250" b="0" dirty="0">
                          <a:effectLst/>
                        </a:rPr>
                        <a:t>1</a:t>
                      </a:r>
                    </a:p>
                  </a:txBody>
                  <a:tcPr marL="63500" marR="63500" marT="88900" marB="88900" anchor="ctr"/>
                </a:tc>
                <a:tc>
                  <a:txBody>
                    <a:bodyPr/>
                    <a:lstStyle/>
                    <a:p>
                      <a:pPr algn="ctr" fontAlgn="ctr"/>
                      <a:r>
                        <a:rPr lang="en-CA" sz="1250" b="0" dirty="0">
                          <a:effectLst/>
                        </a:rPr>
                        <a:t>2</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2508738782"/>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3</a:t>
                      </a:r>
                    </a:p>
                  </a:txBody>
                  <a:tcPr marL="63500" marR="63500" marT="88900" marB="88900" anchor="ctr"/>
                </a:tc>
                <a:extLst>
                  <a:ext uri="{0D108BD9-81ED-4DB2-BD59-A6C34878D82A}">
                    <a16:rowId xmlns:a16="http://schemas.microsoft.com/office/drawing/2014/main" val="3665987359"/>
                  </a:ext>
                </a:extLst>
              </a:tr>
              <a:tr h="0">
                <a:tc>
                  <a:txBody>
                    <a:bodyPr/>
                    <a:lstStyle/>
                    <a:p>
                      <a:pPr algn="ctr" fontAlgn="ctr"/>
                      <a:r>
                        <a:rPr lang="en-CA" sz="1250" b="0">
                          <a:effectLst/>
                        </a:rPr>
                        <a:t>3</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3</a:t>
                      </a:r>
                    </a:p>
                  </a:txBody>
                  <a:tcPr marL="63500" marR="63500" marT="88900" marB="88900" anchor="ctr"/>
                </a:tc>
                <a:extLst>
                  <a:ext uri="{0D108BD9-81ED-4DB2-BD59-A6C34878D82A}">
                    <a16:rowId xmlns:a16="http://schemas.microsoft.com/office/drawing/2014/main" val="1399240173"/>
                  </a:ext>
                </a:extLst>
              </a:tr>
              <a:tr h="0">
                <a:tc>
                  <a:txBody>
                    <a:bodyPr/>
                    <a:lstStyle/>
                    <a:p>
                      <a:pPr algn="ctr" fontAlgn="ctr"/>
                      <a:r>
                        <a:rPr lang="en-CA" sz="1250" b="0">
                          <a:effectLst/>
                        </a:rPr>
                        <a:t>4</a:t>
                      </a:r>
                    </a:p>
                  </a:txBody>
                  <a:tcPr marL="63500" marR="63500" marT="88900" marB="88900" anchor="ctr"/>
                </a:tc>
                <a:tc>
                  <a:txBody>
                    <a:bodyPr/>
                    <a:lstStyle/>
                    <a:p>
                      <a:pPr algn="ctr" fontAlgn="ctr"/>
                      <a:r>
                        <a:rPr lang="en-CA" sz="1250" b="0">
                          <a:effectLst/>
                        </a:rPr>
                        <a:t>3</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2916404390"/>
                  </a:ext>
                </a:extLst>
              </a:tr>
            </a:tbl>
          </a:graphicData>
        </a:graphic>
      </p:graphicFrame>
      <p:graphicFrame>
        <p:nvGraphicFramePr>
          <p:cNvPr id="8" name="Table 7">
            <a:extLst>
              <a:ext uri="{FF2B5EF4-FFF2-40B4-BE49-F238E27FC236}">
                <a16:creationId xmlns:a16="http://schemas.microsoft.com/office/drawing/2014/main" id="{A0E63887-48B5-68FE-331C-B9B670A4629B}"/>
              </a:ext>
            </a:extLst>
          </p:cNvPr>
          <p:cNvGraphicFramePr>
            <a:graphicFrameLocks noGrp="1"/>
          </p:cNvGraphicFramePr>
          <p:nvPr>
            <p:extLst>
              <p:ext uri="{D42A27DB-BD31-4B8C-83A1-F6EECF244321}">
                <p14:modId xmlns:p14="http://schemas.microsoft.com/office/powerpoint/2010/main" val="2975398969"/>
              </p:ext>
            </p:extLst>
          </p:nvPr>
        </p:nvGraphicFramePr>
        <p:xfrm>
          <a:off x="2710354" y="4822474"/>
          <a:ext cx="5278821" cy="1076960"/>
        </p:xfrm>
        <a:graphic>
          <a:graphicData uri="http://schemas.openxmlformats.org/drawingml/2006/table">
            <a:tbl>
              <a:tblPr>
                <a:tableStyleId>{8A107856-5554-42FB-B03E-39F5DBC370BA}</a:tableStyleId>
              </a:tblPr>
              <a:tblGrid>
                <a:gridCol w="1759607">
                  <a:extLst>
                    <a:ext uri="{9D8B030D-6E8A-4147-A177-3AD203B41FA5}">
                      <a16:colId xmlns:a16="http://schemas.microsoft.com/office/drawing/2014/main" val="4284396317"/>
                    </a:ext>
                  </a:extLst>
                </a:gridCol>
                <a:gridCol w="1759607">
                  <a:extLst>
                    <a:ext uri="{9D8B030D-6E8A-4147-A177-3AD203B41FA5}">
                      <a16:colId xmlns:a16="http://schemas.microsoft.com/office/drawing/2014/main" val="1324439892"/>
                    </a:ext>
                  </a:extLst>
                </a:gridCol>
                <a:gridCol w="1759607">
                  <a:extLst>
                    <a:ext uri="{9D8B030D-6E8A-4147-A177-3AD203B41FA5}">
                      <a16:colId xmlns:a16="http://schemas.microsoft.com/office/drawing/2014/main" val="2699573727"/>
                    </a:ext>
                  </a:extLst>
                </a:gridCol>
              </a:tblGrid>
              <a:tr h="0">
                <a:tc>
                  <a:txBody>
                    <a:bodyPr/>
                    <a:lstStyle/>
                    <a:p>
                      <a:pPr algn="ctr" fontAlgn="base"/>
                      <a:r>
                        <a:rPr lang="en-CA" sz="1400" b="1" dirty="0">
                          <a:effectLst/>
                        </a:rPr>
                        <a:t>A       </a:t>
                      </a:r>
                    </a:p>
                  </a:txBody>
                  <a:tcPr marL="38100" marR="38100" marT="63500" marB="63500" anchor="ctr"/>
                </a:tc>
                <a:tc>
                  <a:txBody>
                    <a:bodyPr/>
                    <a:lstStyle/>
                    <a:p>
                      <a:pPr algn="ctr" fontAlgn="base"/>
                      <a:r>
                        <a:rPr lang="en-CA" sz="1400" b="1">
                          <a:effectLst/>
                        </a:rPr>
                        <a:t>B       </a:t>
                      </a:r>
                    </a:p>
                  </a:txBody>
                  <a:tcPr marL="63500" marR="63500" marT="63500" marB="63500" anchor="ctr"/>
                </a:tc>
                <a:tc>
                  <a:txBody>
                    <a:bodyPr/>
                    <a:lstStyle/>
                    <a:p>
                      <a:pPr algn="ctr" fontAlgn="base"/>
                      <a:r>
                        <a:rPr lang="en-CA" sz="1400" b="1">
                          <a:effectLst/>
                        </a:rPr>
                        <a:t>C       </a:t>
                      </a:r>
                    </a:p>
                  </a:txBody>
                  <a:tcPr marL="63500" marR="63500" marT="63500" marB="63500" anchor="ctr"/>
                </a:tc>
                <a:extLst>
                  <a:ext uri="{0D108BD9-81ED-4DB2-BD59-A6C34878D82A}">
                    <a16:rowId xmlns:a16="http://schemas.microsoft.com/office/drawing/2014/main" val="3700875827"/>
                  </a:ext>
                </a:extLst>
              </a:tr>
              <a:tr h="0">
                <a:tc>
                  <a:txBody>
                    <a:bodyPr/>
                    <a:lstStyle/>
                    <a:p>
                      <a:pPr algn="ctr" fontAlgn="ctr"/>
                      <a:r>
                        <a:rPr lang="en-CA" sz="1250" b="0" dirty="0">
                          <a:effectLst/>
                        </a:rPr>
                        <a:t>1</a:t>
                      </a:r>
                    </a:p>
                  </a:txBody>
                  <a:tcPr marL="63500" marR="63500" marT="88900" marB="88900" anchor="ctr"/>
                </a:tc>
                <a:tc>
                  <a:txBody>
                    <a:bodyPr/>
                    <a:lstStyle/>
                    <a:p>
                      <a:pPr algn="ctr" fontAlgn="ctr"/>
                      <a:r>
                        <a:rPr lang="en-CA" sz="1250" b="0" dirty="0">
                          <a:effectLst/>
                        </a:rPr>
                        <a:t>2</a:t>
                      </a:r>
                    </a:p>
                  </a:txBody>
                  <a:tcPr marL="63500" marR="63500" marT="88900" marB="88900" anchor="ctr"/>
                </a:tc>
                <a:tc>
                  <a:txBody>
                    <a:bodyPr/>
                    <a:lstStyle/>
                    <a:p>
                      <a:pPr algn="ctr" fontAlgn="ctr"/>
                      <a:r>
                        <a:rPr lang="en-CA" sz="1250" b="0">
                          <a:effectLst/>
                        </a:rPr>
                        <a:t>4</a:t>
                      </a:r>
                    </a:p>
                  </a:txBody>
                  <a:tcPr marL="63500" marR="63500" marT="88900" marB="88900" anchor="ctr"/>
                </a:tc>
                <a:extLst>
                  <a:ext uri="{0D108BD9-81ED-4DB2-BD59-A6C34878D82A}">
                    <a16:rowId xmlns:a16="http://schemas.microsoft.com/office/drawing/2014/main" val="3328852645"/>
                  </a:ext>
                </a:extLst>
              </a:tr>
              <a:tr h="0">
                <a:tc>
                  <a:txBody>
                    <a:bodyPr/>
                    <a:lstStyle/>
                    <a:p>
                      <a:pPr algn="ctr" fontAlgn="ctr"/>
                      <a:r>
                        <a:rPr lang="en-CA" sz="1250" b="0">
                          <a:effectLst/>
                        </a:rPr>
                        <a:t>4</a:t>
                      </a:r>
                    </a:p>
                  </a:txBody>
                  <a:tcPr marL="63500" marR="63500" marT="88900" marB="88900" anchor="ctr"/>
                </a:tc>
                <a:tc>
                  <a:txBody>
                    <a:bodyPr/>
                    <a:lstStyle/>
                    <a:p>
                      <a:pPr algn="ctr" fontAlgn="ctr"/>
                      <a:r>
                        <a:rPr lang="en-CA" sz="1250" b="0">
                          <a:effectLst/>
                        </a:rPr>
                        <a:t>3</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1047025237"/>
                  </a:ext>
                </a:extLst>
              </a:tr>
            </a:tbl>
          </a:graphicData>
        </a:graphic>
      </p:graphicFrame>
      <p:sp>
        <p:nvSpPr>
          <p:cNvPr id="9" name="Rectangle 1">
            <a:extLst>
              <a:ext uri="{FF2B5EF4-FFF2-40B4-BE49-F238E27FC236}">
                <a16:creationId xmlns:a16="http://schemas.microsoft.com/office/drawing/2014/main" id="{8D862138-3FC0-5599-0645-2C0B58DC337D}"/>
              </a:ext>
            </a:extLst>
          </p:cNvPr>
          <p:cNvSpPr>
            <a:spLocks noChangeArrowheads="1"/>
          </p:cNvSpPr>
          <p:nvPr/>
        </p:nvSpPr>
        <p:spPr bwMode="auto">
          <a:xfrm>
            <a:off x="743607" y="3357985"/>
            <a:ext cx="8014138" cy="110799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Example:</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For the above relation, </a:t>
            </a: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σ(c&gt;3)R</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will select the tuples which have c more than 3.</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Note:</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The selection operator only selects the required tuples but does not display them. For display, the data projection operator is used. </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0140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9C27C-23C9-5B31-6F26-10D4B78A48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E3333D-575D-7B4E-D640-F9A684EEBEA2}"/>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691B2B-A39E-EA3C-6421-298F61113743}"/>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B964D0-4CB4-3288-12ED-7E40038B7BB3}"/>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D9536EB-AF2F-A554-E2BB-13EB86621FCA}"/>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8B60066-373B-2765-7F52-257C06ECF3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34759F-DEAC-3A75-F02A-0DC31D35D81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390C65-CFD3-1868-606B-BB0556334D74}"/>
              </a:ext>
            </a:extLst>
          </p:cNvPr>
          <p:cNvSpPr>
            <a:spLocks noChangeArrowheads="1"/>
          </p:cNvSpPr>
          <p:nvPr/>
        </p:nvSpPr>
        <p:spPr bwMode="auto">
          <a:xfrm>
            <a:off x="369175" y="1548406"/>
            <a:ext cx="11453649" cy="353165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Project Operation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Project operation is used to project only a certain set of attributes of a relation. In simple words, If you want to see only the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names</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all of the students in the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table, then you can use Project Operation.</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It will only project or show the columns or attributes asked for, and will also remove duplicate data from the columns.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4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A1, A2...</a:t>
            </a:r>
            <a:r>
              <a:rPr kumimoji="0" lang="en-US" altLang="en-US" sz="24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(r)</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where A1, A2 </a:t>
            </a:r>
            <a:r>
              <a:rPr kumimoji="0" lang="en-US" altLang="en-US" b="0"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etc</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are attribute names(column names).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example,</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4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Name, Age</a:t>
            </a:r>
            <a:r>
              <a:rPr kumimoji="0" lang="en-US" altLang="en-US" sz="24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(Student)</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Above statement will show us only the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Name</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and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columns for all the rows of data in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table.</a:t>
            </a:r>
            <a:endParaRPr kumimoji="0" lang="en-US"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8936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09844-B143-C5DC-DCFD-B2081150CF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E3B345-3BFC-833E-71BE-39D3BB14C7E0}"/>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CB4C26D-6769-3FE9-FB0C-ED32896DAA1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74FB9B-00D6-151C-9B3D-6E464ED68FAB}"/>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12A432-3F30-555F-A372-E99A72C22181}"/>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A5DF31D-DFE4-2A71-D53A-126513B683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871B1C-C93F-9A08-8CA3-04567913756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3" name="Table 2">
            <a:extLst>
              <a:ext uri="{FF2B5EF4-FFF2-40B4-BE49-F238E27FC236}">
                <a16:creationId xmlns:a16="http://schemas.microsoft.com/office/drawing/2014/main" id="{15CB59E4-E8C9-4157-67C2-A88D215941EB}"/>
              </a:ext>
            </a:extLst>
          </p:cNvPr>
          <p:cNvGraphicFramePr>
            <a:graphicFrameLocks noGrp="1"/>
          </p:cNvGraphicFramePr>
          <p:nvPr>
            <p:extLst>
              <p:ext uri="{D42A27DB-BD31-4B8C-83A1-F6EECF244321}">
                <p14:modId xmlns:p14="http://schemas.microsoft.com/office/powerpoint/2010/main" val="1005650934"/>
              </p:ext>
            </p:extLst>
          </p:nvPr>
        </p:nvGraphicFramePr>
        <p:xfrm>
          <a:off x="1939158" y="3278664"/>
          <a:ext cx="5444098" cy="1445260"/>
        </p:xfrm>
        <a:graphic>
          <a:graphicData uri="http://schemas.openxmlformats.org/drawingml/2006/table">
            <a:tbl>
              <a:tblPr>
                <a:tableStyleId>{0505E3EF-67EA-436B-97B2-0124C06EBD24}</a:tableStyleId>
              </a:tblPr>
              <a:tblGrid>
                <a:gridCol w="2722049">
                  <a:extLst>
                    <a:ext uri="{9D8B030D-6E8A-4147-A177-3AD203B41FA5}">
                      <a16:colId xmlns:a16="http://schemas.microsoft.com/office/drawing/2014/main" val="4218087491"/>
                    </a:ext>
                  </a:extLst>
                </a:gridCol>
                <a:gridCol w="2722049">
                  <a:extLst>
                    <a:ext uri="{9D8B030D-6E8A-4147-A177-3AD203B41FA5}">
                      <a16:colId xmlns:a16="http://schemas.microsoft.com/office/drawing/2014/main" val="2997557829"/>
                    </a:ext>
                  </a:extLst>
                </a:gridCol>
              </a:tblGrid>
              <a:tr h="0">
                <a:tc>
                  <a:txBody>
                    <a:bodyPr/>
                    <a:lstStyle/>
                    <a:p>
                      <a:pPr algn="ctr" fontAlgn="base"/>
                      <a:r>
                        <a:rPr lang="en-CA" sz="1400" b="1" dirty="0">
                          <a:effectLst/>
                        </a:rPr>
                        <a:t>B       </a:t>
                      </a:r>
                    </a:p>
                  </a:txBody>
                  <a:tcPr marL="38100" marR="38100" marT="63500" marB="63500" anchor="ctr"/>
                </a:tc>
                <a:tc>
                  <a:txBody>
                    <a:bodyPr/>
                    <a:lstStyle/>
                    <a:p>
                      <a:pPr algn="ctr" fontAlgn="base"/>
                      <a:r>
                        <a:rPr lang="en-CA" sz="1400" b="1">
                          <a:effectLst/>
                        </a:rPr>
                        <a:t>C       </a:t>
                      </a:r>
                    </a:p>
                  </a:txBody>
                  <a:tcPr marL="63500" marR="63500" marT="63500" marB="63500" anchor="ctr"/>
                </a:tc>
                <a:extLst>
                  <a:ext uri="{0D108BD9-81ED-4DB2-BD59-A6C34878D82A}">
                    <a16:rowId xmlns:a16="http://schemas.microsoft.com/office/drawing/2014/main" val="862526233"/>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3759682403"/>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3</a:t>
                      </a:r>
                    </a:p>
                  </a:txBody>
                  <a:tcPr marL="63500" marR="63500" marT="88900" marB="88900" anchor="ctr"/>
                </a:tc>
                <a:extLst>
                  <a:ext uri="{0D108BD9-81ED-4DB2-BD59-A6C34878D82A}">
                    <a16:rowId xmlns:a16="http://schemas.microsoft.com/office/drawing/2014/main" val="396497355"/>
                  </a:ext>
                </a:extLst>
              </a:tr>
              <a:tr h="0">
                <a:tc>
                  <a:txBody>
                    <a:bodyPr/>
                    <a:lstStyle/>
                    <a:p>
                      <a:pPr algn="ctr" fontAlgn="ctr"/>
                      <a:r>
                        <a:rPr lang="en-CA" sz="1250" b="0" dirty="0">
                          <a:effectLst/>
                        </a:rPr>
                        <a:t>3</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1149256536"/>
                  </a:ext>
                </a:extLst>
              </a:tr>
            </a:tbl>
          </a:graphicData>
        </a:graphic>
      </p:graphicFrame>
      <p:sp>
        <p:nvSpPr>
          <p:cNvPr id="8" name="Rectangle 1">
            <a:extLst>
              <a:ext uri="{FF2B5EF4-FFF2-40B4-BE49-F238E27FC236}">
                <a16:creationId xmlns:a16="http://schemas.microsoft.com/office/drawing/2014/main" id="{C0895D4E-612A-EAB3-0B13-DED5CE7A59DF}"/>
              </a:ext>
            </a:extLst>
          </p:cNvPr>
          <p:cNvSpPr>
            <a:spLocks noChangeArrowheads="1"/>
          </p:cNvSpPr>
          <p:nvPr/>
        </p:nvSpPr>
        <p:spPr bwMode="auto">
          <a:xfrm>
            <a:off x="838200" y="1302651"/>
            <a:ext cx="7588469" cy="141577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Projection(π):</a:t>
            </a: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a:t>
            </a:r>
            <a:r>
              <a:rPr lang="en-US" altLang="en-US" dirty="0">
                <a:solidFill>
                  <a:srgbClr val="273239"/>
                </a:solidFill>
                <a:latin typeface="Times New Roman" panose="02020603050405020304" pitchFamily="18" charset="0"/>
                <a:cs typeface="Times New Roman" panose="02020603050405020304" pitchFamily="18" charset="0"/>
              </a:rPr>
              <a:t>I</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t is used to project required column data from a relation. </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Example: </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Consider Table 1. Suppose we want columns B and C from Relation R.</a:t>
            </a: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π(B,C)R will show following columns.</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Note: </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By Default, projection removes duplicate data.   </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149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D84B5-AF64-73CC-DE09-E20728C990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51127D-3810-48D5-F65F-6605B92C96EB}"/>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00A728B-67A2-9E01-BE20-B7992E196DB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CB31FD-177D-7582-AF40-07450F933B54}"/>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6024DD-0073-37CF-03DF-CDD8222C48D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B68F5A2-6D7C-EA5A-787B-C390D63255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F01E0C-7EE6-60C7-2BA0-93DE7A4DFA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74B12BF-A96B-0B88-D3CD-BF8FC1F70227}"/>
              </a:ext>
            </a:extLst>
          </p:cNvPr>
          <p:cNvSpPr>
            <a:spLocks noChangeArrowheads="1"/>
          </p:cNvSpPr>
          <p:nvPr/>
        </p:nvSpPr>
        <p:spPr bwMode="auto">
          <a:xfrm>
            <a:off x="410593" y="1345306"/>
            <a:ext cx="11573398" cy="45319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Union Operation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operation is used to fetch data from two relations(tables) or temporary relation(result of another operation).</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this operation to work, the relations(tables) specified should have same number of attributes(columns) and same attribute domain. Also the duplicate tuples are </a:t>
            </a:r>
            <a:r>
              <a:rPr kumimoji="0" lang="en-US" altLang="en-US" sz="2000" b="0"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autamatically</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eliminated from the result.</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 ∪ B</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where A and B are relations.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example, if we have two tables </a:t>
            </a:r>
            <a:r>
              <a:rPr kumimoji="0" lang="en-US" altLang="en-US" sz="2000" b="1"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RegularClass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and </a:t>
            </a:r>
            <a:r>
              <a:rPr kumimoji="0" lang="en-US" altLang="en-US" sz="2000" b="1"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ExtraClass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both have a column </a:t>
            </a: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to save name of student, then,</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Student</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RegularClass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 ∏</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Student</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ExtraClass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Above operation will give us name of </a:t>
            </a: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who are attending both regular classes and extra classes, eliminating repetition.</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9445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9A703-2F2B-3BD2-036E-A83BD67AA5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AE1AB-61A3-895A-9302-AD513C7E66E2}"/>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829F504-5E97-5452-D9C8-5A24E7ED9426}"/>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3EC7CE-A030-6BB9-3B93-A9102040BFFE}"/>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8AF3BD-63BB-2614-EE50-244C4E41EBC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5CE9A26-6F5B-6220-4A64-A8D4E90183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5DFF40-4694-33E4-99B0-0A218544C2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1A7F087-DDE3-30D9-C67F-EE5835C53526}"/>
              </a:ext>
            </a:extLst>
          </p:cNvPr>
          <p:cNvSpPr>
            <a:spLocks noChangeArrowheads="1"/>
          </p:cNvSpPr>
          <p:nvPr/>
        </p:nvSpPr>
        <p:spPr bwMode="auto">
          <a:xfrm>
            <a:off x="536028" y="1547398"/>
            <a:ext cx="10780438" cy="4008790"/>
          </a:xfrm>
          <a:prstGeom prst="rect">
            <a:avLst/>
          </a:prstGeom>
          <a:noFill/>
          <a:ln>
            <a:no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Union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Union of the sets A and B, denoted by A ∪ B, is the set of distinct elements that belong to set A or set B, or both.</a:t>
            </a:r>
            <a:b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a:t>
            </a:r>
            <a:r>
              <a:rPr kumimoji="0" lang="en-US" altLang="en-US" sz="15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a:t>
            </a:r>
            <a:endPar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endParaRPr>
          </a:p>
          <a:p>
            <a:pPr lvl="8"/>
            <a:r>
              <a:rPr kumimoji="0" lang="en-US" altLang="en-US" sz="1050" b="0" i="1"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Venn diagram of A ∪ B</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Above is the Venn Diagram of A U B.</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1"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Example</a:t>
            </a: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Find the union of A = {2, 3, 4} and B = {3, 4, 5}; Solution : A ∪ B = {2, 3, 4, 5}.</a:t>
            </a:r>
            <a:r>
              <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18434" name="Picture 2" descr="AUB">
            <a:extLst>
              <a:ext uri="{FF2B5EF4-FFF2-40B4-BE49-F238E27FC236}">
                <a16:creationId xmlns:a16="http://schemas.microsoft.com/office/drawing/2014/main" id="{CC5F9C99-16E9-906A-F93A-BACA8C0C01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20754" y="2571749"/>
            <a:ext cx="2857500" cy="1714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166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0AF0B-9AF7-5EC6-E88F-B929EF8CD0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63A12C-0038-35C9-D546-6736F5335DD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C6A9A1C-4471-FA29-7B1F-6EE119DAB75B}"/>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A8F30E-F242-1DE9-74AA-2917AC9DC9E6}"/>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E6D42B-CB97-6910-F53F-E2F8C00EE3C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D36DA5-9009-432B-2339-A3ACD42728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88E180A-2D13-50CB-01D3-1BB939A210E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2F5B63A-BF81-772D-BCE7-66BC93E67AB8}"/>
              </a:ext>
            </a:extLst>
          </p:cNvPr>
          <p:cNvSpPr txBox="1"/>
          <p:nvPr/>
        </p:nvSpPr>
        <p:spPr>
          <a:xfrm>
            <a:off x="423699" y="1568676"/>
            <a:ext cx="11266432" cy="646331"/>
          </a:xfrm>
          <a:prstGeom prst="rect">
            <a:avLst/>
          </a:prstGeom>
          <a:noFill/>
        </p:spPr>
        <p:txBody>
          <a:bodyPr wrap="square">
            <a:spAutoFit/>
          </a:bodyPr>
          <a:lstStyle/>
          <a:p>
            <a:pPr algn="just" fontAlgn="base"/>
            <a:r>
              <a:rPr lang="en-US" b="1" i="0" dirty="0">
                <a:solidFill>
                  <a:srgbClr val="273239"/>
                </a:solidFill>
                <a:effectLst/>
                <a:latin typeface="Nunito" pitchFamily="2" charset="0"/>
              </a:rPr>
              <a:t>Union(U):</a:t>
            </a:r>
            <a:r>
              <a:rPr lang="en-US" b="0" i="0" dirty="0">
                <a:solidFill>
                  <a:srgbClr val="273239"/>
                </a:solidFill>
                <a:effectLst/>
                <a:latin typeface="Nunito" pitchFamily="2" charset="0"/>
              </a:rPr>
              <a:t> Union operation in relational algebra is the same as union operation in </a:t>
            </a:r>
            <a:r>
              <a:rPr lang="en-US" b="0" i="0" u="sng" dirty="0">
                <a:solidFill>
                  <a:srgbClr val="273239"/>
                </a:solidFill>
                <a:effectLst/>
                <a:latin typeface="Nunito" pitchFamily="2" charset="0"/>
              </a:rPr>
              <a:t>set theory</a:t>
            </a:r>
            <a:r>
              <a:rPr lang="en-US" b="0" i="0" dirty="0">
                <a:solidFill>
                  <a:srgbClr val="273239"/>
                </a:solidFill>
                <a:effectLst/>
                <a:latin typeface="Nunito" pitchFamily="2" charset="0"/>
              </a:rPr>
              <a:t>.</a:t>
            </a:r>
          </a:p>
          <a:p>
            <a:pPr algn="just" fontAlgn="base"/>
            <a:r>
              <a:rPr lang="en-US" b="1" i="0" dirty="0">
                <a:solidFill>
                  <a:srgbClr val="273239"/>
                </a:solidFill>
                <a:effectLst/>
                <a:latin typeface="Nunito" pitchFamily="2" charset="0"/>
              </a:rPr>
              <a:t>Example:</a:t>
            </a:r>
            <a:endParaRPr lang="en-US" b="0" i="0" dirty="0">
              <a:solidFill>
                <a:srgbClr val="273239"/>
              </a:solidFill>
              <a:effectLst/>
              <a:latin typeface="Nunito" pitchFamily="2" charset="0"/>
            </a:endParaRPr>
          </a:p>
        </p:txBody>
      </p:sp>
      <p:graphicFrame>
        <p:nvGraphicFramePr>
          <p:cNvPr id="9" name="Table 8">
            <a:extLst>
              <a:ext uri="{FF2B5EF4-FFF2-40B4-BE49-F238E27FC236}">
                <a16:creationId xmlns:a16="http://schemas.microsoft.com/office/drawing/2014/main" id="{74619B1F-DC3A-A2A5-52CC-DCEE41ACCE33}"/>
              </a:ext>
            </a:extLst>
          </p:cNvPr>
          <p:cNvGraphicFramePr>
            <a:graphicFrameLocks noGrp="1"/>
          </p:cNvGraphicFramePr>
          <p:nvPr>
            <p:extLst>
              <p:ext uri="{D42A27DB-BD31-4B8C-83A1-F6EECF244321}">
                <p14:modId xmlns:p14="http://schemas.microsoft.com/office/powerpoint/2010/main" val="1990292209"/>
              </p:ext>
            </p:extLst>
          </p:nvPr>
        </p:nvGraphicFramePr>
        <p:xfrm>
          <a:off x="1707161" y="2087503"/>
          <a:ext cx="4450802" cy="1813560"/>
        </p:xfrm>
        <a:graphic>
          <a:graphicData uri="http://schemas.openxmlformats.org/drawingml/2006/table">
            <a:tbl>
              <a:tblPr>
                <a:tableStyleId>{22838BEF-8BB2-4498-84A7-C5851F593DF1}</a:tableStyleId>
              </a:tblPr>
              <a:tblGrid>
                <a:gridCol w="2225401">
                  <a:extLst>
                    <a:ext uri="{9D8B030D-6E8A-4147-A177-3AD203B41FA5}">
                      <a16:colId xmlns:a16="http://schemas.microsoft.com/office/drawing/2014/main" val="4043364286"/>
                    </a:ext>
                  </a:extLst>
                </a:gridCol>
                <a:gridCol w="2225401">
                  <a:extLst>
                    <a:ext uri="{9D8B030D-6E8A-4147-A177-3AD203B41FA5}">
                      <a16:colId xmlns:a16="http://schemas.microsoft.com/office/drawing/2014/main" val="3368504531"/>
                    </a:ext>
                  </a:extLst>
                </a:gridCol>
              </a:tblGrid>
              <a:tr h="0">
                <a:tc>
                  <a:txBody>
                    <a:bodyPr/>
                    <a:lstStyle/>
                    <a:p>
                      <a:pPr algn="ctr" fontAlgn="base"/>
                      <a:r>
                        <a:rPr lang="en-CA" sz="1400" b="1" dirty="0" err="1">
                          <a:effectLst/>
                        </a:rPr>
                        <a:t>Student_Name</a:t>
                      </a:r>
                      <a:r>
                        <a:rPr lang="en-CA" sz="1400" b="1" dirty="0">
                          <a:effectLst/>
                        </a:rPr>
                        <a:t>    </a:t>
                      </a:r>
                    </a:p>
                  </a:txBody>
                  <a:tcPr marL="38100" marR="38100" marT="63500" marB="63500" anchor="ctr"/>
                </a:tc>
                <a:tc>
                  <a:txBody>
                    <a:bodyPr/>
                    <a:lstStyle/>
                    <a:p>
                      <a:pPr algn="ctr" fontAlgn="base"/>
                      <a:r>
                        <a:rPr lang="en-CA" sz="1400" b="1" dirty="0" err="1">
                          <a:effectLst/>
                        </a:rPr>
                        <a:t>Roll_Number</a:t>
                      </a:r>
                      <a:r>
                        <a:rPr lang="en-CA" sz="1400" b="1" dirty="0">
                          <a:effectLst/>
                        </a:rPr>
                        <a:t>    </a:t>
                      </a:r>
                    </a:p>
                  </a:txBody>
                  <a:tcPr marL="63500" marR="63500" marT="63500" marB="63500" anchor="ctr"/>
                </a:tc>
                <a:extLst>
                  <a:ext uri="{0D108BD9-81ED-4DB2-BD59-A6C34878D82A}">
                    <a16:rowId xmlns:a16="http://schemas.microsoft.com/office/drawing/2014/main" val="290632664"/>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dirty="0">
                          <a:effectLst/>
                        </a:rPr>
                        <a:t>01</a:t>
                      </a:r>
                    </a:p>
                  </a:txBody>
                  <a:tcPr marL="63500" marR="63500" marT="88900" marB="88900" anchor="ctr"/>
                </a:tc>
                <a:extLst>
                  <a:ext uri="{0D108BD9-81ED-4DB2-BD59-A6C34878D82A}">
                    <a16:rowId xmlns:a16="http://schemas.microsoft.com/office/drawing/2014/main" val="1032448981"/>
                  </a:ext>
                </a:extLst>
              </a:tr>
              <a:tr h="0">
                <a:tc>
                  <a:txBody>
                    <a:bodyPr/>
                    <a:lstStyle/>
                    <a:p>
                      <a:pPr algn="ctr" fontAlgn="ctr"/>
                      <a:r>
                        <a:rPr lang="en-CA" sz="1250" b="0">
                          <a:effectLst/>
                        </a:rPr>
                        <a:t>Mohan</a:t>
                      </a:r>
                    </a:p>
                  </a:txBody>
                  <a:tcPr marL="63500" marR="63500" marT="88900" marB="88900" anchor="ctr"/>
                </a:tc>
                <a:tc>
                  <a:txBody>
                    <a:bodyPr/>
                    <a:lstStyle/>
                    <a:p>
                      <a:pPr algn="ctr" fontAlgn="ctr"/>
                      <a:r>
                        <a:rPr lang="en-CA" sz="1250" b="0" dirty="0">
                          <a:effectLst/>
                        </a:rPr>
                        <a:t>02</a:t>
                      </a:r>
                    </a:p>
                  </a:txBody>
                  <a:tcPr marL="63500" marR="63500" marT="88900" marB="88900" anchor="ctr"/>
                </a:tc>
                <a:extLst>
                  <a:ext uri="{0D108BD9-81ED-4DB2-BD59-A6C34878D82A}">
                    <a16:rowId xmlns:a16="http://schemas.microsoft.com/office/drawing/2014/main" val="167383327"/>
                  </a:ext>
                </a:extLst>
              </a:tr>
              <a:tr h="0">
                <a:tc>
                  <a:txBody>
                    <a:bodyPr/>
                    <a:lstStyle/>
                    <a:p>
                      <a:pPr algn="ctr" fontAlgn="ctr"/>
                      <a:r>
                        <a:rPr lang="en-CA" sz="1250" b="0">
                          <a:effectLst/>
                        </a:rPr>
                        <a:t>Vivek</a:t>
                      </a:r>
                    </a:p>
                  </a:txBody>
                  <a:tcPr marL="63500" marR="63500" marT="88900" marB="88900" anchor="ctr"/>
                </a:tc>
                <a:tc>
                  <a:txBody>
                    <a:bodyPr/>
                    <a:lstStyle/>
                    <a:p>
                      <a:pPr algn="ctr" fontAlgn="ctr"/>
                      <a:r>
                        <a:rPr lang="en-CA" sz="1250" b="0" dirty="0">
                          <a:effectLst/>
                        </a:rPr>
                        <a:t>13</a:t>
                      </a:r>
                    </a:p>
                  </a:txBody>
                  <a:tcPr marL="63500" marR="63500" marT="88900" marB="88900" anchor="ctr"/>
                </a:tc>
                <a:extLst>
                  <a:ext uri="{0D108BD9-81ED-4DB2-BD59-A6C34878D82A}">
                    <a16:rowId xmlns:a16="http://schemas.microsoft.com/office/drawing/2014/main" val="3564083362"/>
                  </a:ext>
                </a:extLst>
              </a:tr>
              <a:tr h="0">
                <a:tc>
                  <a:txBody>
                    <a:bodyPr/>
                    <a:lstStyle/>
                    <a:p>
                      <a:pPr algn="ctr" fontAlgn="ctr"/>
                      <a:r>
                        <a:rPr lang="en-CA" sz="1250" b="0">
                          <a:effectLst/>
                        </a:rPr>
                        <a:t>Geeta</a:t>
                      </a:r>
                    </a:p>
                  </a:txBody>
                  <a:tcPr marL="63500" marR="63500" marT="88900" marB="88900" anchor="ctr"/>
                </a:tc>
                <a:tc>
                  <a:txBody>
                    <a:bodyPr/>
                    <a:lstStyle/>
                    <a:p>
                      <a:pPr algn="ctr" fontAlgn="ctr"/>
                      <a:r>
                        <a:rPr lang="en-CA" sz="1250" b="0" dirty="0">
                          <a:effectLst/>
                        </a:rPr>
                        <a:t>17</a:t>
                      </a:r>
                    </a:p>
                  </a:txBody>
                  <a:tcPr marL="63500" marR="63500" marT="88900" marB="88900" anchor="ctr"/>
                </a:tc>
                <a:extLst>
                  <a:ext uri="{0D108BD9-81ED-4DB2-BD59-A6C34878D82A}">
                    <a16:rowId xmlns:a16="http://schemas.microsoft.com/office/drawing/2014/main" val="3364299847"/>
                  </a:ext>
                </a:extLst>
              </a:tr>
            </a:tbl>
          </a:graphicData>
        </a:graphic>
      </p:graphicFrame>
      <p:sp>
        <p:nvSpPr>
          <p:cNvPr id="15" name="TextBox 14">
            <a:extLst>
              <a:ext uri="{FF2B5EF4-FFF2-40B4-BE49-F238E27FC236}">
                <a16:creationId xmlns:a16="http://schemas.microsoft.com/office/drawing/2014/main" id="{D18AD60A-E79D-A368-6179-FF9873E53A1D}"/>
              </a:ext>
            </a:extLst>
          </p:cNvPr>
          <p:cNvSpPr txBox="1"/>
          <p:nvPr/>
        </p:nvSpPr>
        <p:spPr>
          <a:xfrm>
            <a:off x="8233320" y="2196019"/>
            <a:ext cx="1381453" cy="369332"/>
          </a:xfrm>
          <a:prstGeom prst="rect">
            <a:avLst/>
          </a:prstGeom>
          <a:noFill/>
        </p:spPr>
        <p:txBody>
          <a:bodyPr wrap="square">
            <a:spAutoFit/>
          </a:bodyPr>
          <a:lstStyle/>
          <a:p>
            <a:r>
              <a:rPr lang="en-CA" b="1" i="0" dirty="0">
                <a:solidFill>
                  <a:srgbClr val="273239"/>
                </a:solidFill>
                <a:effectLst/>
                <a:latin typeface="Nunito" pitchFamily="2" charset="0"/>
              </a:rPr>
              <a:t>GERMAN</a:t>
            </a:r>
            <a:endParaRPr lang="en-CA" dirty="0"/>
          </a:p>
        </p:txBody>
      </p:sp>
      <p:graphicFrame>
        <p:nvGraphicFramePr>
          <p:cNvPr id="16" name="Table 15">
            <a:extLst>
              <a:ext uri="{FF2B5EF4-FFF2-40B4-BE49-F238E27FC236}">
                <a16:creationId xmlns:a16="http://schemas.microsoft.com/office/drawing/2014/main" id="{CBC56E71-FE71-5200-1300-012B961CD161}"/>
              </a:ext>
            </a:extLst>
          </p:cNvPr>
          <p:cNvGraphicFramePr>
            <a:graphicFrameLocks noGrp="1"/>
          </p:cNvGraphicFramePr>
          <p:nvPr>
            <p:extLst>
              <p:ext uri="{D42A27DB-BD31-4B8C-83A1-F6EECF244321}">
                <p14:modId xmlns:p14="http://schemas.microsoft.com/office/powerpoint/2010/main" val="3168145663"/>
              </p:ext>
            </p:extLst>
          </p:nvPr>
        </p:nvGraphicFramePr>
        <p:xfrm>
          <a:off x="6473058" y="2511715"/>
          <a:ext cx="5319764" cy="1813560"/>
        </p:xfrm>
        <a:graphic>
          <a:graphicData uri="http://schemas.openxmlformats.org/drawingml/2006/table">
            <a:tbl>
              <a:tblPr>
                <a:tableStyleId>{8A107856-5554-42FB-B03E-39F5DBC370BA}</a:tableStyleId>
              </a:tblPr>
              <a:tblGrid>
                <a:gridCol w="2659882">
                  <a:extLst>
                    <a:ext uri="{9D8B030D-6E8A-4147-A177-3AD203B41FA5}">
                      <a16:colId xmlns:a16="http://schemas.microsoft.com/office/drawing/2014/main" val="1437540194"/>
                    </a:ext>
                  </a:extLst>
                </a:gridCol>
                <a:gridCol w="2659882">
                  <a:extLst>
                    <a:ext uri="{9D8B030D-6E8A-4147-A177-3AD203B41FA5}">
                      <a16:colId xmlns:a16="http://schemas.microsoft.com/office/drawing/2014/main" val="4000350030"/>
                    </a:ext>
                  </a:extLst>
                </a:gridCol>
              </a:tblGrid>
              <a:tr h="0">
                <a:tc>
                  <a:txBody>
                    <a:bodyPr/>
                    <a:lstStyle/>
                    <a:p>
                      <a:pPr algn="ctr" fontAlgn="base"/>
                      <a:r>
                        <a:rPr lang="en-CA" sz="1400" b="1" dirty="0" err="1">
                          <a:effectLst/>
                        </a:rPr>
                        <a:t>Student_Name</a:t>
                      </a:r>
                      <a:r>
                        <a:rPr lang="en-CA" sz="1400" b="1" dirty="0">
                          <a:effectLst/>
                        </a:rPr>
                        <a:t>    </a:t>
                      </a:r>
                    </a:p>
                  </a:txBody>
                  <a:tcPr marL="38100" marR="38100" marT="63500" marB="63500" anchor="ctr"/>
                </a:tc>
                <a:tc>
                  <a:txBody>
                    <a:bodyPr/>
                    <a:lstStyle/>
                    <a:p>
                      <a:pPr algn="ctr" fontAlgn="base"/>
                      <a:r>
                        <a:rPr lang="en-CA" sz="1400" b="1">
                          <a:effectLst/>
                        </a:rPr>
                        <a:t>Roll_Number    </a:t>
                      </a:r>
                    </a:p>
                  </a:txBody>
                  <a:tcPr marL="63500" marR="63500" marT="63500" marB="63500" anchor="ctr"/>
                </a:tc>
                <a:extLst>
                  <a:ext uri="{0D108BD9-81ED-4DB2-BD59-A6C34878D82A}">
                    <a16:rowId xmlns:a16="http://schemas.microsoft.com/office/drawing/2014/main" val="2431642589"/>
                  </a:ext>
                </a:extLst>
              </a:tr>
              <a:tr h="0">
                <a:tc>
                  <a:txBody>
                    <a:bodyPr/>
                    <a:lstStyle/>
                    <a:p>
                      <a:pPr algn="ctr" fontAlgn="ctr"/>
                      <a:r>
                        <a:rPr lang="en-CA" sz="1250" b="0" dirty="0">
                          <a:effectLst/>
                        </a:rPr>
                        <a:t>Vivek</a:t>
                      </a:r>
                    </a:p>
                  </a:txBody>
                  <a:tcPr marL="63500" marR="63500" marT="88900" marB="88900" anchor="ctr"/>
                </a:tc>
                <a:tc>
                  <a:txBody>
                    <a:bodyPr/>
                    <a:lstStyle/>
                    <a:p>
                      <a:pPr algn="ctr" fontAlgn="ctr"/>
                      <a:r>
                        <a:rPr lang="en-CA" sz="1250" b="0">
                          <a:effectLst/>
                        </a:rPr>
                        <a:t>13</a:t>
                      </a:r>
                    </a:p>
                  </a:txBody>
                  <a:tcPr marL="63500" marR="63500" marT="88900" marB="88900" anchor="ctr"/>
                </a:tc>
                <a:extLst>
                  <a:ext uri="{0D108BD9-81ED-4DB2-BD59-A6C34878D82A}">
                    <a16:rowId xmlns:a16="http://schemas.microsoft.com/office/drawing/2014/main" val="2586130316"/>
                  </a:ext>
                </a:extLst>
              </a:tr>
              <a:tr h="0">
                <a:tc>
                  <a:txBody>
                    <a:bodyPr/>
                    <a:lstStyle/>
                    <a:p>
                      <a:pPr algn="ctr" fontAlgn="ctr"/>
                      <a:r>
                        <a:rPr lang="en-CA" sz="1250" b="0">
                          <a:effectLst/>
                        </a:rPr>
                        <a:t>Geeta</a:t>
                      </a:r>
                    </a:p>
                  </a:txBody>
                  <a:tcPr marL="63500" marR="63500" marT="88900" marB="88900" anchor="ctr"/>
                </a:tc>
                <a:tc>
                  <a:txBody>
                    <a:bodyPr/>
                    <a:lstStyle/>
                    <a:p>
                      <a:pPr algn="ctr" fontAlgn="ctr"/>
                      <a:r>
                        <a:rPr lang="en-CA" sz="1250" b="0" dirty="0">
                          <a:effectLst/>
                        </a:rPr>
                        <a:t>17</a:t>
                      </a:r>
                    </a:p>
                  </a:txBody>
                  <a:tcPr marL="63500" marR="63500" marT="88900" marB="88900" anchor="ctr"/>
                </a:tc>
                <a:extLst>
                  <a:ext uri="{0D108BD9-81ED-4DB2-BD59-A6C34878D82A}">
                    <a16:rowId xmlns:a16="http://schemas.microsoft.com/office/drawing/2014/main" val="1323665352"/>
                  </a:ext>
                </a:extLst>
              </a:tr>
              <a:tr h="0">
                <a:tc>
                  <a:txBody>
                    <a:bodyPr/>
                    <a:lstStyle/>
                    <a:p>
                      <a:pPr algn="ctr" fontAlgn="ctr"/>
                      <a:r>
                        <a:rPr lang="en-CA" sz="1250" b="0">
                          <a:effectLst/>
                        </a:rPr>
                        <a:t>Shyam</a:t>
                      </a:r>
                    </a:p>
                  </a:txBody>
                  <a:tcPr marL="63500" marR="63500" marT="88900" marB="88900" anchor="ctr"/>
                </a:tc>
                <a:tc>
                  <a:txBody>
                    <a:bodyPr/>
                    <a:lstStyle/>
                    <a:p>
                      <a:pPr algn="ctr" fontAlgn="ctr"/>
                      <a:r>
                        <a:rPr lang="en-CA" sz="1250" b="0" dirty="0">
                          <a:effectLst/>
                        </a:rPr>
                        <a:t>21</a:t>
                      </a:r>
                    </a:p>
                  </a:txBody>
                  <a:tcPr marL="63500" marR="63500" marT="88900" marB="88900" anchor="ctr"/>
                </a:tc>
                <a:extLst>
                  <a:ext uri="{0D108BD9-81ED-4DB2-BD59-A6C34878D82A}">
                    <a16:rowId xmlns:a16="http://schemas.microsoft.com/office/drawing/2014/main" val="4103469223"/>
                  </a:ext>
                </a:extLst>
              </a:tr>
              <a:tr h="0">
                <a:tc>
                  <a:txBody>
                    <a:bodyPr/>
                    <a:lstStyle/>
                    <a:p>
                      <a:pPr algn="ctr" fontAlgn="ctr"/>
                      <a:r>
                        <a:rPr lang="en-CA" sz="1250" b="0">
                          <a:effectLst/>
                        </a:rPr>
                        <a:t>Rohan</a:t>
                      </a:r>
                    </a:p>
                  </a:txBody>
                  <a:tcPr marL="63500" marR="63500" marT="88900" marB="88900" anchor="ctr"/>
                </a:tc>
                <a:tc>
                  <a:txBody>
                    <a:bodyPr/>
                    <a:lstStyle/>
                    <a:p>
                      <a:pPr algn="ctr" fontAlgn="ctr"/>
                      <a:r>
                        <a:rPr lang="en-CA" sz="1250" b="0" dirty="0">
                          <a:effectLst/>
                        </a:rPr>
                        <a:t>25</a:t>
                      </a:r>
                    </a:p>
                  </a:txBody>
                  <a:tcPr marL="63500" marR="63500" marT="88900" marB="88900" anchor="ctr"/>
                </a:tc>
                <a:extLst>
                  <a:ext uri="{0D108BD9-81ED-4DB2-BD59-A6C34878D82A}">
                    <a16:rowId xmlns:a16="http://schemas.microsoft.com/office/drawing/2014/main" val="3712658519"/>
                  </a:ext>
                </a:extLst>
              </a:tr>
            </a:tbl>
          </a:graphicData>
        </a:graphic>
      </p:graphicFrame>
      <p:sp>
        <p:nvSpPr>
          <p:cNvPr id="18" name="TextBox 17">
            <a:extLst>
              <a:ext uri="{FF2B5EF4-FFF2-40B4-BE49-F238E27FC236}">
                <a16:creationId xmlns:a16="http://schemas.microsoft.com/office/drawing/2014/main" id="{D0604112-E849-4CD3-F4CE-5B2B0DDD8696}"/>
              </a:ext>
            </a:extLst>
          </p:cNvPr>
          <p:cNvSpPr txBox="1"/>
          <p:nvPr/>
        </p:nvSpPr>
        <p:spPr>
          <a:xfrm>
            <a:off x="494643" y="4662621"/>
            <a:ext cx="11195488" cy="369332"/>
          </a:xfrm>
          <a:prstGeom prst="rect">
            <a:avLst/>
          </a:prstGeom>
          <a:noFill/>
        </p:spPr>
        <p:txBody>
          <a:bodyPr wrap="square">
            <a:spAutoFit/>
          </a:bodyPr>
          <a:lstStyle/>
          <a:p>
            <a:r>
              <a:rPr lang="en-US" b="0" i="0" dirty="0">
                <a:solidFill>
                  <a:srgbClr val="273239"/>
                </a:solidFill>
                <a:effectLst/>
                <a:latin typeface="Nunito" pitchFamily="2" charset="0"/>
              </a:rPr>
              <a:t>Consider the following table of Students having different optional subjects in their course.</a:t>
            </a:r>
            <a:endParaRPr lang="en-CA" dirty="0"/>
          </a:p>
        </p:txBody>
      </p:sp>
      <p:sp>
        <p:nvSpPr>
          <p:cNvPr id="19" name="Rectangle 2">
            <a:extLst>
              <a:ext uri="{FF2B5EF4-FFF2-40B4-BE49-F238E27FC236}">
                <a16:creationId xmlns:a16="http://schemas.microsoft.com/office/drawing/2014/main" id="{B24F9371-BAE8-BE56-6E1F-BD53B229A31D}"/>
              </a:ext>
            </a:extLst>
          </p:cNvPr>
          <p:cNvSpPr>
            <a:spLocks noChangeArrowheads="1"/>
          </p:cNvSpPr>
          <p:nvPr/>
        </p:nvSpPr>
        <p:spPr bwMode="auto">
          <a:xfrm>
            <a:off x="2680138" y="5354520"/>
            <a:ext cx="8182303" cy="362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5395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π(</a:t>
            </a:r>
            <a:r>
              <a:rPr kumimoji="0" lang="en-US" altLang="en-US" sz="2000" b="0" i="0" u="none" strike="noStrike" cap="none" normalizeH="0" baseline="0" dirty="0" err="1">
                <a:ln>
                  <a:noFill/>
                </a:ln>
                <a:solidFill>
                  <a:srgbClr val="273239"/>
                </a:solidFill>
                <a:effectLst/>
                <a:latin typeface="Times New Roman" panose="02020603050405020304" pitchFamily="18" charset="0"/>
                <a:cs typeface="Times New Roman" panose="02020603050405020304" pitchFamily="18" charset="0"/>
              </a:rPr>
              <a:t>Student_Name</a:t>
            </a:r>
            <a:r>
              <a:rPr kumimoji="0" lang="en-US" altLang="en-US" sz="20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)FRENCH U π(</a:t>
            </a:r>
            <a:r>
              <a:rPr kumimoji="0" lang="en-US" altLang="en-US" sz="2000" b="0" i="0" u="none" strike="noStrike" cap="none" normalizeH="0" baseline="0" dirty="0" err="1">
                <a:ln>
                  <a:noFill/>
                </a:ln>
                <a:solidFill>
                  <a:srgbClr val="273239"/>
                </a:solidFill>
                <a:effectLst/>
                <a:latin typeface="Times New Roman" panose="02020603050405020304" pitchFamily="18" charset="0"/>
                <a:cs typeface="Times New Roman" panose="02020603050405020304" pitchFamily="18" charset="0"/>
              </a:rPr>
              <a:t>Student_Name</a:t>
            </a:r>
            <a:r>
              <a:rPr kumimoji="0" lang="en-US" altLang="en-US" sz="20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)GERMAN</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0798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DF31E-26A0-D595-1E98-0BF2B9BC40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E9FA13-F8BC-8B82-131D-E6EC59AA0023}"/>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B91BD54-3D8B-DB68-5527-AC39B9E1E6A0}"/>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A04829-E743-A7C5-6211-5264F6E3C6E0}"/>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2B3B5D-A9A7-C4C9-B481-B29A688E2140}"/>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04F3E4D-524E-F104-7795-910E873263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403C9C-E415-66F6-492C-82B617EA92E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75C17AB2-3E91-B09A-22E6-7667C2D948FA}"/>
              </a:ext>
            </a:extLst>
          </p:cNvPr>
          <p:cNvGraphicFramePr>
            <a:graphicFrameLocks noGrp="1"/>
          </p:cNvGraphicFramePr>
          <p:nvPr>
            <p:extLst>
              <p:ext uri="{D42A27DB-BD31-4B8C-83A1-F6EECF244321}">
                <p14:modId xmlns:p14="http://schemas.microsoft.com/office/powerpoint/2010/main" val="3129691238"/>
              </p:ext>
            </p:extLst>
          </p:nvPr>
        </p:nvGraphicFramePr>
        <p:xfrm>
          <a:off x="2411058" y="2542101"/>
          <a:ext cx="7267792" cy="2550160"/>
        </p:xfrm>
        <a:graphic>
          <a:graphicData uri="http://schemas.openxmlformats.org/drawingml/2006/table">
            <a:tbl>
              <a:tblPr>
                <a:tableStyleId>{C4B1156A-380E-4F78-BDF5-A606A8083BF9}</a:tableStyleId>
              </a:tblPr>
              <a:tblGrid>
                <a:gridCol w="7267792">
                  <a:extLst>
                    <a:ext uri="{9D8B030D-6E8A-4147-A177-3AD203B41FA5}">
                      <a16:colId xmlns:a16="http://schemas.microsoft.com/office/drawing/2014/main" val="2474142399"/>
                    </a:ext>
                  </a:extLst>
                </a:gridCol>
              </a:tblGrid>
              <a:tr h="0">
                <a:tc>
                  <a:txBody>
                    <a:bodyPr/>
                    <a:lstStyle/>
                    <a:p>
                      <a:pPr algn="ctr" fontAlgn="base"/>
                      <a:r>
                        <a:rPr lang="en-CA" sz="1400" b="1">
                          <a:effectLst/>
                        </a:rPr>
                        <a:t>Student_Name</a:t>
                      </a:r>
                    </a:p>
                  </a:txBody>
                  <a:tcPr marL="38100" marR="38100" marT="63500" marB="63500" anchor="ctr"/>
                </a:tc>
                <a:extLst>
                  <a:ext uri="{0D108BD9-81ED-4DB2-BD59-A6C34878D82A}">
                    <a16:rowId xmlns:a16="http://schemas.microsoft.com/office/drawing/2014/main" val="2998310164"/>
                  </a:ext>
                </a:extLst>
              </a:tr>
              <a:tr h="0">
                <a:tc>
                  <a:txBody>
                    <a:bodyPr/>
                    <a:lstStyle/>
                    <a:p>
                      <a:pPr algn="ctr" fontAlgn="ctr"/>
                      <a:r>
                        <a:rPr lang="en-CA" sz="1250" b="0" dirty="0">
                          <a:effectLst/>
                        </a:rPr>
                        <a:t>Ram</a:t>
                      </a:r>
                    </a:p>
                  </a:txBody>
                  <a:tcPr marL="63500" marR="63500" marT="88900" marB="88900" anchor="ctr"/>
                </a:tc>
                <a:extLst>
                  <a:ext uri="{0D108BD9-81ED-4DB2-BD59-A6C34878D82A}">
                    <a16:rowId xmlns:a16="http://schemas.microsoft.com/office/drawing/2014/main" val="3833573016"/>
                  </a:ext>
                </a:extLst>
              </a:tr>
              <a:tr h="0">
                <a:tc>
                  <a:txBody>
                    <a:bodyPr/>
                    <a:lstStyle/>
                    <a:p>
                      <a:pPr algn="ctr" fontAlgn="ctr"/>
                      <a:r>
                        <a:rPr lang="en-CA" sz="1250" b="0">
                          <a:effectLst/>
                        </a:rPr>
                        <a:t>Mohan</a:t>
                      </a:r>
                    </a:p>
                  </a:txBody>
                  <a:tcPr marL="63500" marR="63500" marT="88900" marB="88900" anchor="ctr"/>
                </a:tc>
                <a:extLst>
                  <a:ext uri="{0D108BD9-81ED-4DB2-BD59-A6C34878D82A}">
                    <a16:rowId xmlns:a16="http://schemas.microsoft.com/office/drawing/2014/main" val="3074202622"/>
                  </a:ext>
                </a:extLst>
              </a:tr>
              <a:tr h="0">
                <a:tc>
                  <a:txBody>
                    <a:bodyPr/>
                    <a:lstStyle/>
                    <a:p>
                      <a:pPr algn="ctr" fontAlgn="ctr"/>
                      <a:r>
                        <a:rPr lang="en-CA" sz="1250" b="0">
                          <a:effectLst/>
                        </a:rPr>
                        <a:t>Vivek</a:t>
                      </a:r>
                    </a:p>
                  </a:txBody>
                  <a:tcPr marL="63500" marR="63500" marT="88900" marB="88900" anchor="ctr"/>
                </a:tc>
                <a:extLst>
                  <a:ext uri="{0D108BD9-81ED-4DB2-BD59-A6C34878D82A}">
                    <a16:rowId xmlns:a16="http://schemas.microsoft.com/office/drawing/2014/main" val="146255487"/>
                  </a:ext>
                </a:extLst>
              </a:tr>
              <a:tr h="0">
                <a:tc>
                  <a:txBody>
                    <a:bodyPr/>
                    <a:lstStyle/>
                    <a:p>
                      <a:pPr algn="ctr" fontAlgn="ctr"/>
                      <a:r>
                        <a:rPr lang="en-CA" sz="1250" b="0">
                          <a:effectLst/>
                        </a:rPr>
                        <a:t>Geeta</a:t>
                      </a:r>
                    </a:p>
                  </a:txBody>
                  <a:tcPr marL="63500" marR="63500" marT="88900" marB="88900" anchor="ctr"/>
                </a:tc>
                <a:extLst>
                  <a:ext uri="{0D108BD9-81ED-4DB2-BD59-A6C34878D82A}">
                    <a16:rowId xmlns:a16="http://schemas.microsoft.com/office/drawing/2014/main" val="413680614"/>
                  </a:ext>
                </a:extLst>
              </a:tr>
              <a:tr h="0">
                <a:tc>
                  <a:txBody>
                    <a:bodyPr/>
                    <a:lstStyle/>
                    <a:p>
                      <a:pPr algn="ctr" fontAlgn="ctr"/>
                      <a:r>
                        <a:rPr lang="en-CA" sz="1250" b="0">
                          <a:effectLst/>
                        </a:rPr>
                        <a:t>Shyam</a:t>
                      </a:r>
                    </a:p>
                  </a:txBody>
                  <a:tcPr marL="63500" marR="63500" marT="88900" marB="88900" anchor="ctr"/>
                </a:tc>
                <a:extLst>
                  <a:ext uri="{0D108BD9-81ED-4DB2-BD59-A6C34878D82A}">
                    <a16:rowId xmlns:a16="http://schemas.microsoft.com/office/drawing/2014/main" val="1197373924"/>
                  </a:ext>
                </a:extLst>
              </a:tr>
              <a:tr h="0">
                <a:tc>
                  <a:txBody>
                    <a:bodyPr/>
                    <a:lstStyle/>
                    <a:p>
                      <a:pPr algn="ctr" fontAlgn="ctr"/>
                      <a:r>
                        <a:rPr lang="en-CA" sz="1250" b="0" dirty="0">
                          <a:effectLst/>
                        </a:rPr>
                        <a:t>Rohan</a:t>
                      </a:r>
                    </a:p>
                  </a:txBody>
                  <a:tcPr marL="63500" marR="63500" marT="88900" marB="88900" anchor="ctr"/>
                </a:tc>
                <a:extLst>
                  <a:ext uri="{0D108BD9-81ED-4DB2-BD59-A6C34878D82A}">
                    <a16:rowId xmlns:a16="http://schemas.microsoft.com/office/drawing/2014/main" val="622005974"/>
                  </a:ext>
                </a:extLst>
              </a:tr>
            </a:tbl>
          </a:graphicData>
        </a:graphic>
      </p:graphicFrame>
      <p:sp>
        <p:nvSpPr>
          <p:cNvPr id="3" name="TextBox 2">
            <a:extLst>
              <a:ext uri="{FF2B5EF4-FFF2-40B4-BE49-F238E27FC236}">
                <a16:creationId xmlns:a16="http://schemas.microsoft.com/office/drawing/2014/main" id="{AC8F364C-88B5-2FE4-4789-3DCE89D17340}"/>
              </a:ext>
            </a:extLst>
          </p:cNvPr>
          <p:cNvSpPr txBox="1"/>
          <p:nvPr/>
        </p:nvSpPr>
        <p:spPr>
          <a:xfrm>
            <a:off x="1314450" y="1865777"/>
            <a:ext cx="11195488" cy="369332"/>
          </a:xfrm>
          <a:prstGeom prst="rect">
            <a:avLst/>
          </a:prstGeom>
          <a:noFill/>
        </p:spPr>
        <p:txBody>
          <a:bodyPr wrap="square">
            <a:spAutoFit/>
          </a:bodyPr>
          <a:lstStyle/>
          <a:p>
            <a:r>
              <a:rPr lang="en-US" b="0" i="0" dirty="0">
                <a:solidFill>
                  <a:srgbClr val="273239"/>
                </a:solidFill>
                <a:effectLst/>
                <a:latin typeface="Nunito" pitchFamily="2" charset="0"/>
              </a:rPr>
              <a:t>Consider the following table of Students having different optional subjects in their course.</a:t>
            </a:r>
            <a:endParaRPr lang="en-CA" dirty="0"/>
          </a:p>
        </p:txBody>
      </p:sp>
      <p:sp>
        <p:nvSpPr>
          <p:cNvPr id="14" name="TextBox 13">
            <a:extLst>
              <a:ext uri="{FF2B5EF4-FFF2-40B4-BE49-F238E27FC236}">
                <a16:creationId xmlns:a16="http://schemas.microsoft.com/office/drawing/2014/main" id="{C7B36FBE-66CA-C3EB-186B-6216025F9503}"/>
              </a:ext>
            </a:extLst>
          </p:cNvPr>
          <p:cNvSpPr txBox="1"/>
          <p:nvPr/>
        </p:nvSpPr>
        <p:spPr>
          <a:xfrm>
            <a:off x="2926476" y="5335733"/>
            <a:ext cx="6254968" cy="646331"/>
          </a:xfrm>
          <a:prstGeom prst="rect">
            <a:avLst/>
          </a:prstGeom>
          <a:noFill/>
        </p:spPr>
        <p:txBody>
          <a:bodyPr wrap="square">
            <a:spAutoFit/>
          </a:bodyPr>
          <a:lstStyle/>
          <a:p>
            <a:r>
              <a:rPr lang="en-US" b="1" i="0" dirty="0">
                <a:solidFill>
                  <a:srgbClr val="273239"/>
                </a:solidFill>
                <a:effectLst/>
                <a:latin typeface="Nunito" pitchFamily="2" charset="0"/>
              </a:rPr>
              <a:t>Note:</a:t>
            </a:r>
            <a:r>
              <a:rPr lang="en-US" b="0" i="0" dirty="0">
                <a:solidFill>
                  <a:srgbClr val="273239"/>
                </a:solidFill>
                <a:effectLst/>
                <a:latin typeface="Nunito" pitchFamily="2" charset="0"/>
              </a:rPr>
              <a:t> The only constraint in the union of two relations is that both relations must have the same set of Attributes.   </a:t>
            </a:r>
            <a:endParaRPr lang="en-CA" dirty="0"/>
          </a:p>
        </p:txBody>
      </p:sp>
    </p:spTree>
    <p:extLst>
      <p:ext uri="{BB962C8B-B14F-4D97-AF65-F5344CB8AC3E}">
        <p14:creationId xmlns:p14="http://schemas.microsoft.com/office/powerpoint/2010/main" val="573272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69008-EC63-7A03-76EC-0AEE5B706E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BF5E2-49B1-E58F-65A7-EE23F043E92E}"/>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2D58E28-1EAD-3581-949E-F8DD9A537D4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635B28-A9E2-DC03-7DC3-4EAF33C2435A}"/>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ACF28B-8FE0-4B5D-3372-F8DB5143ECB9}"/>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E44033-99DA-29D6-01B2-52C091FA01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30308B-4210-9C4C-CA09-717A3B29721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082DAD1-5651-2645-E493-339ABC8EC39E}"/>
              </a:ext>
            </a:extLst>
          </p:cNvPr>
          <p:cNvSpPr>
            <a:spLocks noChangeArrowheads="1"/>
          </p:cNvSpPr>
          <p:nvPr/>
        </p:nvSpPr>
        <p:spPr bwMode="auto">
          <a:xfrm>
            <a:off x="390971" y="1601121"/>
            <a:ext cx="11533984" cy="4201065"/>
          </a:xfrm>
          <a:prstGeom prst="rect">
            <a:avLst/>
          </a:prstGeom>
          <a:noFill/>
          <a:ln>
            <a:noFill/>
          </a:ln>
          <a:effec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Set Difference (-)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operation is used to find data present in one relation and not present in the second relation. This operation is also applicable on two relations, just like Union operation.</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 – B</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where A and B are relations.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example, if we want to find name of students who attend the regular class but not the extra class, then, we can use the below operation:</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000" dirty="0">
              <a:solidFill>
                <a:srgbClr val="212529"/>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Student</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RegularClass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 ∏</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Student</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ExtraClass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282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4CDA1-7B94-E1E4-639D-43AF43049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D2F772-1E7A-B0EB-0CC4-1492F872DF3D}"/>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05300DB-479A-2AFB-1854-FFE16E62A76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D2BC65-2848-001C-077E-A8BDF69928DF}"/>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F17DCD-8796-EF77-C301-BC7D044C6D48}"/>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2810EF8-E335-0388-609B-E6C213A5AE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897A62-ADFE-95CE-047F-50AF0D4FEAC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858638F-D141-3F47-30F8-9945FC032210}"/>
              </a:ext>
            </a:extLst>
          </p:cNvPr>
          <p:cNvSpPr txBox="1"/>
          <p:nvPr/>
        </p:nvSpPr>
        <p:spPr>
          <a:xfrm>
            <a:off x="266043" y="1547398"/>
            <a:ext cx="11717948" cy="923330"/>
          </a:xfrm>
          <a:prstGeom prst="rect">
            <a:avLst/>
          </a:prstGeom>
          <a:noFill/>
        </p:spPr>
        <p:txBody>
          <a:bodyPr wrap="square">
            <a:spAutoFit/>
          </a:bodyPr>
          <a:lstStyle/>
          <a:p>
            <a:pPr algn="l" fontAlgn="base"/>
            <a:r>
              <a:rPr lang="en-US" b="1" i="0" dirty="0">
                <a:solidFill>
                  <a:srgbClr val="273239"/>
                </a:solidFill>
                <a:effectLst/>
                <a:latin typeface="Nunito" pitchFamily="2" charset="0"/>
              </a:rPr>
              <a:t>Set Difference </a:t>
            </a:r>
          </a:p>
          <a:p>
            <a:pPr algn="l" fontAlgn="base"/>
            <a:r>
              <a:rPr lang="en-US" b="0" i="0" dirty="0">
                <a:solidFill>
                  <a:srgbClr val="273239"/>
                </a:solidFill>
                <a:effectLst/>
                <a:latin typeface="Nunito" pitchFamily="2" charset="0"/>
              </a:rPr>
              <a:t>The difference between sets is denoted by ‘A – B’, which is the set containing elements that are in A but not in B. i.e., all elements of A except the element of B.</a:t>
            </a:r>
          </a:p>
        </p:txBody>
      </p:sp>
      <p:pic>
        <p:nvPicPr>
          <p:cNvPr id="20482" name="Picture 2" descr="Lightbox">
            <a:extLst>
              <a:ext uri="{FF2B5EF4-FFF2-40B4-BE49-F238E27FC236}">
                <a16:creationId xmlns:a16="http://schemas.microsoft.com/office/drawing/2014/main" id="{2535E21E-9CB9-DE2C-A27C-B6B5916C10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50" y="2543175"/>
            <a:ext cx="2857500" cy="177165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AD4B2E33-F4A0-5E77-7697-10E6ED24AF10}"/>
              </a:ext>
            </a:extLst>
          </p:cNvPr>
          <p:cNvSpPr>
            <a:spLocks noChangeArrowheads="1"/>
          </p:cNvSpPr>
          <p:nvPr/>
        </p:nvSpPr>
        <p:spPr bwMode="auto">
          <a:xfrm>
            <a:off x="1253359" y="509024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1" u="none" strike="noStrike" cap="none" normalizeH="0" baseline="0">
                <a:ln>
                  <a:noFill/>
                </a:ln>
                <a:solidFill>
                  <a:srgbClr val="273239"/>
                </a:solidFill>
                <a:effectLst/>
                <a:latin typeface="Consolas" panose="020B0609020204030204" pitchFamily="49" charset="0"/>
              </a:rPr>
              <a:t>Example</a:t>
            </a:r>
            <a:r>
              <a:rPr kumimoji="0" lang="en-US" altLang="en-US" sz="1200" b="0" i="0" u="none" strike="noStrike" cap="none" normalizeH="0" baseline="0">
                <a:ln>
                  <a:noFill/>
                </a:ln>
                <a:solidFill>
                  <a:srgbClr val="273239"/>
                </a:solidFill>
                <a:effectLst/>
                <a:latin typeface="Consolas" panose="020B0609020204030204" pitchFamily="49" charset="0"/>
              </a:rPr>
              <a:t>: If A = {1, 2, 3, 4, 5} and B = { 2, 4, 6, 8}, find A-B Solution: A-B = {1, 3, 5}</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51021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489DA-51B6-5777-578D-488371CB30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C53C95-0E86-774E-558C-A3FD5D7B040E}"/>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89363DE-52AE-3AF0-57C1-2393435F28BA}"/>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87B999-8010-8801-5AE4-F430B19CCE71}"/>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7C072D-AF12-0CF4-920E-C5C21BD4B834}"/>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9480A0B-83F2-C5C6-9B0F-A1EFE65AA6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3ADB90-AC4A-427F-C952-BC5F7A507A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AFCC7E1-C851-796D-6C6A-9CD12E59A63C}"/>
              </a:ext>
            </a:extLst>
          </p:cNvPr>
          <p:cNvSpPr txBox="1"/>
          <p:nvPr/>
        </p:nvSpPr>
        <p:spPr>
          <a:xfrm>
            <a:off x="652298" y="1581221"/>
            <a:ext cx="11132426" cy="646331"/>
          </a:xfrm>
          <a:prstGeom prst="rect">
            <a:avLst/>
          </a:prstGeom>
          <a:noFill/>
        </p:spPr>
        <p:txBody>
          <a:bodyPr wrap="square">
            <a:spAutoFit/>
          </a:bodyPr>
          <a:lstStyle/>
          <a:p>
            <a:pPr algn="just" fontAlgn="base"/>
            <a:r>
              <a:rPr lang="en-US" b="1" i="0" dirty="0">
                <a:solidFill>
                  <a:srgbClr val="273239"/>
                </a:solidFill>
                <a:effectLst/>
                <a:latin typeface="Nunito" pitchFamily="2" charset="0"/>
              </a:rPr>
              <a:t>Set Difference(-):</a:t>
            </a:r>
            <a:r>
              <a:rPr lang="en-US" b="0" i="0" dirty="0">
                <a:solidFill>
                  <a:srgbClr val="273239"/>
                </a:solidFill>
                <a:effectLst/>
                <a:latin typeface="Nunito" pitchFamily="2" charset="0"/>
              </a:rPr>
              <a:t> Set Difference in relational algebra is the same set difference operation as in set theory.</a:t>
            </a:r>
          </a:p>
          <a:p>
            <a:pPr algn="just" fontAlgn="base"/>
            <a:r>
              <a:rPr lang="en-US" b="1" i="0" dirty="0">
                <a:solidFill>
                  <a:srgbClr val="273239"/>
                </a:solidFill>
                <a:effectLst/>
                <a:latin typeface="Nunito" pitchFamily="2" charset="0"/>
              </a:rPr>
              <a:t>Example: </a:t>
            </a:r>
            <a:r>
              <a:rPr lang="en-US" b="0" i="0" dirty="0">
                <a:solidFill>
                  <a:srgbClr val="273239"/>
                </a:solidFill>
                <a:effectLst/>
                <a:latin typeface="Nunito" pitchFamily="2" charset="0"/>
              </a:rPr>
              <a:t>From the above table of FRENCH and GERMAN, Set Difference is used as follows</a:t>
            </a:r>
          </a:p>
        </p:txBody>
      </p:sp>
      <p:sp>
        <p:nvSpPr>
          <p:cNvPr id="9" name="Rectangle 1">
            <a:extLst>
              <a:ext uri="{FF2B5EF4-FFF2-40B4-BE49-F238E27FC236}">
                <a16:creationId xmlns:a16="http://schemas.microsoft.com/office/drawing/2014/main" id="{E0F549AE-9F67-057F-664D-A82ABDCDB0A4}"/>
              </a:ext>
            </a:extLst>
          </p:cNvPr>
          <p:cNvSpPr>
            <a:spLocks noChangeArrowheads="1"/>
          </p:cNvSpPr>
          <p:nvPr/>
        </p:nvSpPr>
        <p:spPr bwMode="auto">
          <a:xfrm>
            <a:off x="652298" y="2364689"/>
            <a:ext cx="6513130" cy="331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5395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π(</a:t>
            </a:r>
            <a:r>
              <a:rPr kumimoji="0" lang="en-US" altLang="en-US" b="0" i="0" u="none" strike="noStrike" cap="none" normalizeH="0" baseline="0" dirty="0" err="1">
                <a:ln>
                  <a:noFill/>
                </a:ln>
                <a:solidFill>
                  <a:srgbClr val="273239"/>
                </a:solidFill>
                <a:effectLst/>
                <a:latin typeface="Times New Roman" panose="02020603050405020304" pitchFamily="18" charset="0"/>
                <a:cs typeface="Times New Roman" panose="02020603050405020304" pitchFamily="18" charset="0"/>
              </a:rPr>
              <a:t>Student_Name</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)FRENCH - π(</a:t>
            </a:r>
            <a:r>
              <a:rPr kumimoji="0" lang="en-US" altLang="en-US" b="0" i="0" u="none" strike="noStrike" cap="none" normalizeH="0" baseline="0" dirty="0" err="1">
                <a:ln>
                  <a:noFill/>
                </a:ln>
                <a:solidFill>
                  <a:srgbClr val="273239"/>
                </a:solidFill>
                <a:effectLst/>
                <a:latin typeface="Times New Roman" panose="02020603050405020304" pitchFamily="18" charset="0"/>
                <a:cs typeface="Times New Roman" panose="02020603050405020304" pitchFamily="18" charset="0"/>
              </a:rPr>
              <a:t>Student_Name</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)GERMAN</a:t>
            </a:r>
            <a:r>
              <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F59C45A-4B6E-66A5-E1A3-8207C22312BB}"/>
              </a:ext>
            </a:extLst>
          </p:cNvPr>
          <p:cNvGraphicFramePr>
            <a:graphicFrameLocks noGrp="1"/>
          </p:cNvGraphicFramePr>
          <p:nvPr>
            <p:extLst>
              <p:ext uri="{D42A27DB-BD31-4B8C-83A1-F6EECF244321}">
                <p14:modId xmlns:p14="http://schemas.microsoft.com/office/powerpoint/2010/main" val="4236333641"/>
              </p:ext>
            </p:extLst>
          </p:nvPr>
        </p:nvGraphicFramePr>
        <p:xfrm>
          <a:off x="3956046" y="3047496"/>
          <a:ext cx="4403834" cy="1076960"/>
        </p:xfrm>
        <a:graphic>
          <a:graphicData uri="http://schemas.openxmlformats.org/drawingml/2006/table">
            <a:tbl>
              <a:tblPr>
                <a:tableStyleId>{69CF1AB2-1976-4502-BF36-3FF5EA218861}</a:tableStyleId>
              </a:tblPr>
              <a:tblGrid>
                <a:gridCol w="4403834">
                  <a:extLst>
                    <a:ext uri="{9D8B030D-6E8A-4147-A177-3AD203B41FA5}">
                      <a16:colId xmlns:a16="http://schemas.microsoft.com/office/drawing/2014/main" val="2320660495"/>
                    </a:ext>
                  </a:extLst>
                </a:gridCol>
              </a:tblGrid>
              <a:tr h="0">
                <a:tc>
                  <a:txBody>
                    <a:bodyPr/>
                    <a:lstStyle/>
                    <a:p>
                      <a:pPr algn="ctr" fontAlgn="base"/>
                      <a:r>
                        <a:rPr lang="en-CA" sz="1400" b="1">
                          <a:effectLst/>
                        </a:rPr>
                        <a:t>Student_Name</a:t>
                      </a:r>
                    </a:p>
                  </a:txBody>
                  <a:tcPr marL="38100" marR="38100" marT="63500" marB="63500" anchor="ctr"/>
                </a:tc>
                <a:extLst>
                  <a:ext uri="{0D108BD9-81ED-4DB2-BD59-A6C34878D82A}">
                    <a16:rowId xmlns:a16="http://schemas.microsoft.com/office/drawing/2014/main" val="1441143640"/>
                  </a:ext>
                </a:extLst>
              </a:tr>
              <a:tr h="0">
                <a:tc>
                  <a:txBody>
                    <a:bodyPr/>
                    <a:lstStyle/>
                    <a:p>
                      <a:pPr algn="ctr" fontAlgn="ctr"/>
                      <a:r>
                        <a:rPr lang="en-CA" sz="1250" b="0">
                          <a:effectLst/>
                        </a:rPr>
                        <a:t>Ram</a:t>
                      </a:r>
                    </a:p>
                  </a:txBody>
                  <a:tcPr marL="63500" marR="63500" marT="88900" marB="88900" anchor="ctr"/>
                </a:tc>
                <a:extLst>
                  <a:ext uri="{0D108BD9-81ED-4DB2-BD59-A6C34878D82A}">
                    <a16:rowId xmlns:a16="http://schemas.microsoft.com/office/drawing/2014/main" val="3809710661"/>
                  </a:ext>
                </a:extLst>
              </a:tr>
              <a:tr h="0">
                <a:tc>
                  <a:txBody>
                    <a:bodyPr/>
                    <a:lstStyle/>
                    <a:p>
                      <a:pPr algn="ctr" fontAlgn="ctr"/>
                      <a:r>
                        <a:rPr lang="en-CA" sz="1250" b="0" dirty="0">
                          <a:effectLst/>
                        </a:rPr>
                        <a:t>Mohan</a:t>
                      </a:r>
                    </a:p>
                  </a:txBody>
                  <a:tcPr marL="63500" marR="63500" marT="88900" marB="88900" anchor="ctr"/>
                </a:tc>
                <a:extLst>
                  <a:ext uri="{0D108BD9-81ED-4DB2-BD59-A6C34878D82A}">
                    <a16:rowId xmlns:a16="http://schemas.microsoft.com/office/drawing/2014/main" val="798625265"/>
                  </a:ext>
                </a:extLst>
              </a:tr>
            </a:tbl>
          </a:graphicData>
        </a:graphic>
      </p:graphicFrame>
      <p:sp>
        <p:nvSpPr>
          <p:cNvPr id="14" name="TextBox 13">
            <a:extLst>
              <a:ext uri="{FF2B5EF4-FFF2-40B4-BE49-F238E27FC236}">
                <a16:creationId xmlns:a16="http://schemas.microsoft.com/office/drawing/2014/main" id="{9339DA16-9D43-EE1E-3845-DD272A1C236A}"/>
              </a:ext>
            </a:extLst>
          </p:cNvPr>
          <p:cNvSpPr txBox="1"/>
          <p:nvPr/>
        </p:nvSpPr>
        <p:spPr>
          <a:xfrm>
            <a:off x="378373" y="4630449"/>
            <a:ext cx="10728434" cy="646331"/>
          </a:xfrm>
          <a:prstGeom prst="rect">
            <a:avLst/>
          </a:prstGeom>
          <a:noFill/>
        </p:spPr>
        <p:txBody>
          <a:bodyPr wrap="square">
            <a:spAutoFit/>
          </a:bodyPr>
          <a:lstStyle/>
          <a:p>
            <a:r>
              <a:rPr lang="en-US" b="1" i="0" dirty="0">
                <a:solidFill>
                  <a:srgbClr val="273239"/>
                </a:solidFill>
                <a:effectLst/>
                <a:latin typeface="Nunito" pitchFamily="2" charset="0"/>
              </a:rPr>
              <a:t>Note:</a:t>
            </a:r>
            <a:r>
              <a:rPr lang="en-US" b="0" i="0" dirty="0">
                <a:solidFill>
                  <a:srgbClr val="273239"/>
                </a:solidFill>
                <a:effectLst/>
                <a:latin typeface="Nunito" pitchFamily="2" charset="0"/>
              </a:rPr>
              <a:t> The only constraint in the Set Difference between two relations is that both relations must have the same set of Attributes.</a:t>
            </a:r>
            <a:endParaRPr lang="en-CA" dirty="0"/>
          </a:p>
        </p:txBody>
      </p:sp>
    </p:spTree>
    <p:extLst>
      <p:ext uri="{BB962C8B-B14F-4D97-AF65-F5344CB8AC3E}">
        <p14:creationId xmlns:p14="http://schemas.microsoft.com/office/powerpoint/2010/main" val="3460184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935FF-67C4-F30A-3FB8-34AE3C7CBC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BFF444-DB28-2917-1296-F9C15714A630}"/>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FAE1DE9-A88F-3D6A-4781-2C2616834788}"/>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DAD25A-2188-95C8-3B0A-27002F9160C0}"/>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B1621B4-C645-C77C-D6EA-511F68E5AA5A}"/>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391D71E-CEDC-D163-9FFA-0E1A1CBBD4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911563-7369-8642-7903-35ADF518527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F10B0E8-6D02-FA1C-0374-23A2DC177C1F}"/>
              </a:ext>
            </a:extLst>
          </p:cNvPr>
          <p:cNvSpPr txBox="1"/>
          <p:nvPr/>
        </p:nvSpPr>
        <p:spPr>
          <a:xfrm>
            <a:off x="305457" y="1843203"/>
            <a:ext cx="11678534" cy="646331"/>
          </a:xfrm>
          <a:prstGeom prst="rect">
            <a:avLst/>
          </a:prstGeom>
          <a:noFill/>
        </p:spPr>
        <p:txBody>
          <a:bodyPr wrap="square">
            <a:spAutoFit/>
          </a:bodyPr>
          <a:lstStyle/>
          <a:p>
            <a:pPr algn="just" fontAlgn="base"/>
            <a:r>
              <a:rPr lang="en-US" b="1" i="0" dirty="0">
                <a:solidFill>
                  <a:srgbClr val="273239"/>
                </a:solidFill>
                <a:effectLst/>
                <a:latin typeface="Nunito" pitchFamily="2" charset="0"/>
              </a:rPr>
              <a:t>Set Intersection(∩): </a:t>
            </a:r>
            <a:r>
              <a:rPr lang="en-US" b="0" i="0" dirty="0">
                <a:solidFill>
                  <a:srgbClr val="273239"/>
                </a:solidFill>
                <a:effectLst/>
                <a:latin typeface="Nunito" pitchFamily="2" charset="0"/>
              </a:rPr>
              <a:t>Set Intersection in relational algebra is the same set intersection operation in set theory.</a:t>
            </a:r>
          </a:p>
          <a:p>
            <a:pPr algn="just" fontAlgn="base"/>
            <a:r>
              <a:rPr lang="en-US" b="1" i="0" dirty="0">
                <a:solidFill>
                  <a:srgbClr val="273239"/>
                </a:solidFill>
                <a:effectLst/>
                <a:latin typeface="Nunito" pitchFamily="2" charset="0"/>
              </a:rPr>
              <a:t>Example: </a:t>
            </a:r>
            <a:r>
              <a:rPr lang="en-US" b="0" i="0" dirty="0">
                <a:solidFill>
                  <a:srgbClr val="273239"/>
                </a:solidFill>
                <a:effectLst/>
                <a:latin typeface="Nunito" pitchFamily="2" charset="0"/>
              </a:rPr>
              <a:t>From the above table of FRENCH and GERMAN, the Set Intersection is used as follows</a:t>
            </a:r>
          </a:p>
        </p:txBody>
      </p:sp>
      <p:sp>
        <p:nvSpPr>
          <p:cNvPr id="8" name="Rectangle 1">
            <a:extLst>
              <a:ext uri="{FF2B5EF4-FFF2-40B4-BE49-F238E27FC236}">
                <a16:creationId xmlns:a16="http://schemas.microsoft.com/office/drawing/2014/main" id="{8350F353-21F9-2377-9909-2AEB94CC5674}"/>
              </a:ext>
            </a:extLst>
          </p:cNvPr>
          <p:cNvSpPr>
            <a:spLocks noChangeArrowheads="1"/>
          </p:cNvSpPr>
          <p:nvPr/>
        </p:nvSpPr>
        <p:spPr bwMode="auto">
          <a:xfrm>
            <a:off x="543910" y="2806300"/>
            <a:ext cx="8395138" cy="362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5395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273239"/>
                </a:solidFill>
                <a:effectLst/>
                <a:latin typeface="Times New Roman" panose="02020603050405020304" pitchFamily="18" charset="0"/>
                <a:cs typeface="Times New Roman" panose="02020603050405020304" pitchFamily="18" charset="0"/>
              </a:rPr>
              <a:t>π(Student_Name)FRENCH ∩ π(Student_Name)GERMAN</a:t>
            </a:r>
            <a:r>
              <a:rPr kumimoji="0" lang="en-US"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FBC7051-BE80-39DA-2D7A-78F0B3151E12}"/>
              </a:ext>
            </a:extLst>
          </p:cNvPr>
          <p:cNvSpPr txBox="1"/>
          <p:nvPr/>
        </p:nvSpPr>
        <p:spPr>
          <a:xfrm>
            <a:off x="4443905" y="477798"/>
            <a:ext cx="2674226" cy="369332"/>
          </a:xfrm>
          <a:prstGeom prst="rect">
            <a:avLst/>
          </a:prstGeom>
          <a:noFill/>
        </p:spPr>
        <p:txBody>
          <a:bodyPr wrap="square">
            <a:spAutoFit/>
          </a:bodyPr>
          <a:lstStyle/>
          <a:p>
            <a:r>
              <a:rPr lang="en-US" b="1" i="0" dirty="0">
                <a:solidFill>
                  <a:srgbClr val="273239"/>
                </a:solidFill>
                <a:effectLst/>
                <a:latin typeface="Nunito" pitchFamily="2" charset="0"/>
              </a:rPr>
              <a:t>Set Intersection(∩)</a:t>
            </a:r>
            <a:endParaRPr lang="en-CA" dirty="0"/>
          </a:p>
        </p:txBody>
      </p:sp>
      <p:graphicFrame>
        <p:nvGraphicFramePr>
          <p:cNvPr id="12" name="Table 11">
            <a:extLst>
              <a:ext uri="{FF2B5EF4-FFF2-40B4-BE49-F238E27FC236}">
                <a16:creationId xmlns:a16="http://schemas.microsoft.com/office/drawing/2014/main" id="{B12C4559-EFE2-FF1B-1FD8-05F24BB5B32C}"/>
              </a:ext>
            </a:extLst>
          </p:cNvPr>
          <p:cNvGraphicFramePr>
            <a:graphicFrameLocks noGrp="1"/>
          </p:cNvGraphicFramePr>
          <p:nvPr>
            <p:extLst>
              <p:ext uri="{D42A27DB-BD31-4B8C-83A1-F6EECF244321}">
                <p14:modId xmlns:p14="http://schemas.microsoft.com/office/powerpoint/2010/main" val="148267347"/>
              </p:ext>
            </p:extLst>
          </p:nvPr>
        </p:nvGraphicFramePr>
        <p:xfrm>
          <a:off x="838200" y="3462814"/>
          <a:ext cx="4490545" cy="1076960"/>
        </p:xfrm>
        <a:graphic>
          <a:graphicData uri="http://schemas.openxmlformats.org/drawingml/2006/table">
            <a:tbl>
              <a:tblPr>
                <a:tableStyleId>{8A107856-5554-42FB-B03E-39F5DBC370BA}</a:tableStyleId>
              </a:tblPr>
              <a:tblGrid>
                <a:gridCol w="4490545">
                  <a:extLst>
                    <a:ext uri="{9D8B030D-6E8A-4147-A177-3AD203B41FA5}">
                      <a16:colId xmlns:a16="http://schemas.microsoft.com/office/drawing/2014/main" val="2222151062"/>
                    </a:ext>
                  </a:extLst>
                </a:gridCol>
              </a:tblGrid>
              <a:tr h="0">
                <a:tc>
                  <a:txBody>
                    <a:bodyPr/>
                    <a:lstStyle/>
                    <a:p>
                      <a:pPr algn="ctr" fontAlgn="base"/>
                      <a:r>
                        <a:rPr lang="en-CA" sz="1400" b="1" dirty="0" err="1">
                          <a:effectLst/>
                        </a:rPr>
                        <a:t>Student_Name</a:t>
                      </a:r>
                      <a:endParaRPr lang="en-CA" sz="1400" b="1" dirty="0">
                        <a:effectLst/>
                      </a:endParaRPr>
                    </a:p>
                  </a:txBody>
                  <a:tcPr marL="38100" marR="38100" marT="63500" marB="63500" anchor="ctr"/>
                </a:tc>
                <a:extLst>
                  <a:ext uri="{0D108BD9-81ED-4DB2-BD59-A6C34878D82A}">
                    <a16:rowId xmlns:a16="http://schemas.microsoft.com/office/drawing/2014/main" val="152911483"/>
                  </a:ext>
                </a:extLst>
              </a:tr>
              <a:tr h="0">
                <a:tc>
                  <a:txBody>
                    <a:bodyPr/>
                    <a:lstStyle/>
                    <a:p>
                      <a:pPr algn="ctr" fontAlgn="ctr"/>
                      <a:r>
                        <a:rPr lang="en-CA" sz="1250" b="0">
                          <a:effectLst/>
                        </a:rPr>
                        <a:t>Vivek</a:t>
                      </a:r>
                    </a:p>
                  </a:txBody>
                  <a:tcPr marL="63500" marR="63500" marT="88900" marB="88900" anchor="ctr"/>
                </a:tc>
                <a:extLst>
                  <a:ext uri="{0D108BD9-81ED-4DB2-BD59-A6C34878D82A}">
                    <a16:rowId xmlns:a16="http://schemas.microsoft.com/office/drawing/2014/main" val="304876229"/>
                  </a:ext>
                </a:extLst>
              </a:tr>
              <a:tr h="0">
                <a:tc>
                  <a:txBody>
                    <a:bodyPr/>
                    <a:lstStyle/>
                    <a:p>
                      <a:pPr algn="ctr" fontAlgn="ctr"/>
                      <a:r>
                        <a:rPr lang="en-CA" sz="1250" b="0" dirty="0">
                          <a:effectLst/>
                        </a:rPr>
                        <a:t>Geeta</a:t>
                      </a:r>
                    </a:p>
                  </a:txBody>
                  <a:tcPr marL="63500" marR="63500" marT="88900" marB="88900" anchor="ctr"/>
                </a:tc>
                <a:extLst>
                  <a:ext uri="{0D108BD9-81ED-4DB2-BD59-A6C34878D82A}">
                    <a16:rowId xmlns:a16="http://schemas.microsoft.com/office/drawing/2014/main" val="799642967"/>
                  </a:ext>
                </a:extLst>
              </a:tr>
            </a:tbl>
          </a:graphicData>
        </a:graphic>
      </p:graphicFrame>
      <p:sp>
        <p:nvSpPr>
          <p:cNvPr id="14" name="TextBox 13">
            <a:extLst>
              <a:ext uri="{FF2B5EF4-FFF2-40B4-BE49-F238E27FC236}">
                <a16:creationId xmlns:a16="http://schemas.microsoft.com/office/drawing/2014/main" id="{569A4876-E7B9-4B14-84BD-4A4BD17EB985}"/>
              </a:ext>
            </a:extLst>
          </p:cNvPr>
          <p:cNvSpPr txBox="1"/>
          <p:nvPr/>
        </p:nvSpPr>
        <p:spPr>
          <a:xfrm>
            <a:off x="453801" y="5440838"/>
            <a:ext cx="11284397" cy="646331"/>
          </a:xfrm>
          <a:prstGeom prst="rect">
            <a:avLst/>
          </a:prstGeom>
          <a:noFill/>
        </p:spPr>
        <p:txBody>
          <a:bodyPr wrap="square">
            <a:spAutoFit/>
          </a:bodyPr>
          <a:lstStyle/>
          <a:p>
            <a:r>
              <a:rPr lang="en-US" b="1" i="0" dirty="0">
                <a:solidFill>
                  <a:srgbClr val="273239"/>
                </a:solidFill>
                <a:effectLst/>
                <a:latin typeface="Nunito" pitchFamily="2" charset="0"/>
              </a:rPr>
              <a:t>Note:</a:t>
            </a:r>
            <a:r>
              <a:rPr lang="en-US" b="0" i="0" dirty="0">
                <a:solidFill>
                  <a:srgbClr val="273239"/>
                </a:solidFill>
                <a:effectLst/>
                <a:latin typeface="Nunito" pitchFamily="2" charset="0"/>
              </a:rPr>
              <a:t> The only constraint in the Set Difference between two relations is that both relations must have the same set of Attributes.  </a:t>
            </a:r>
            <a:endParaRPr lang="en-CA" dirty="0"/>
          </a:p>
        </p:txBody>
      </p:sp>
    </p:spTree>
    <p:extLst>
      <p:ext uri="{BB962C8B-B14F-4D97-AF65-F5344CB8AC3E}">
        <p14:creationId xmlns:p14="http://schemas.microsoft.com/office/powerpoint/2010/main" val="2689538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DB12D-145C-43F2-E30C-E83FF40778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1F323F-24AC-2D68-8FA1-BDE920F9B2ED}"/>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8B92613-FC1D-AB1F-2DEC-3E67E4E78CD3}"/>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E7DD5B-3A1D-9F9F-E562-47753C56D2FB}"/>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5070C9C-D37F-5707-6323-6A1CED3E4C8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0642AA8-9C34-5344-4115-F6C57A25B1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D8BD5C-063B-55BE-73A3-22AA6C855B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0099960-ED7F-6977-12E7-E208C9DFA985}"/>
              </a:ext>
            </a:extLst>
          </p:cNvPr>
          <p:cNvSpPr txBox="1"/>
          <p:nvPr/>
        </p:nvSpPr>
        <p:spPr>
          <a:xfrm>
            <a:off x="305457" y="1639825"/>
            <a:ext cx="11575368" cy="1200329"/>
          </a:xfrm>
          <a:prstGeom prst="rect">
            <a:avLst/>
          </a:prstGeom>
          <a:noFill/>
        </p:spPr>
        <p:txBody>
          <a:bodyPr wrap="square">
            <a:spAutoFit/>
          </a:bodyPr>
          <a:lstStyle/>
          <a:p>
            <a:pPr algn="l" fontAlgn="base"/>
            <a:r>
              <a:rPr lang="en-US" b="1" i="0" dirty="0">
                <a:solidFill>
                  <a:srgbClr val="273239"/>
                </a:solidFill>
                <a:effectLst/>
                <a:latin typeface="Nunito" pitchFamily="2" charset="0"/>
              </a:rPr>
              <a:t>Intersection </a:t>
            </a:r>
          </a:p>
          <a:p>
            <a:pPr algn="l" fontAlgn="base"/>
            <a:r>
              <a:rPr lang="en-US" b="0" i="0" dirty="0">
                <a:solidFill>
                  <a:srgbClr val="273239"/>
                </a:solidFill>
                <a:effectLst/>
                <a:latin typeface="Nunito" pitchFamily="2" charset="0"/>
              </a:rPr>
              <a:t>The intersection of the sets A and B, denoted by A ∩ B, is the set of elements that belong to both A and B i.e. set of the common elements in A and B.</a:t>
            </a:r>
            <a:br>
              <a:rPr lang="en-US" b="0" i="0" dirty="0">
                <a:solidFill>
                  <a:srgbClr val="273239"/>
                </a:solidFill>
                <a:effectLst/>
                <a:latin typeface="Nunito" pitchFamily="2" charset="0"/>
              </a:rPr>
            </a:br>
            <a:r>
              <a:rPr lang="en-US" b="0" i="0" dirty="0">
                <a:solidFill>
                  <a:srgbClr val="273239"/>
                </a:solidFill>
                <a:effectLst/>
                <a:latin typeface="Nunito" pitchFamily="2" charset="0"/>
              </a:rPr>
              <a:t> </a:t>
            </a:r>
          </a:p>
        </p:txBody>
      </p:sp>
      <p:pic>
        <p:nvPicPr>
          <p:cNvPr id="19458" name="Picture 2" descr="Lightbox">
            <a:extLst>
              <a:ext uri="{FF2B5EF4-FFF2-40B4-BE49-F238E27FC236}">
                <a16:creationId xmlns:a16="http://schemas.microsoft.com/office/drawing/2014/main" id="{363815E2-D92A-3D32-2A37-D1D370A470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1222" y="2773582"/>
            <a:ext cx="2857500" cy="170497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13D2D96C-AF7F-9CA6-5749-F064D8779990}"/>
              </a:ext>
            </a:extLst>
          </p:cNvPr>
          <p:cNvSpPr>
            <a:spLocks noChangeArrowheads="1"/>
          </p:cNvSpPr>
          <p:nvPr/>
        </p:nvSpPr>
        <p:spPr bwMode="auto">
          <a:xfrm>
            <a:off x="496614" y="5190807"/>
            <a:ext cx="11154103"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1" u="none" strike="noStrike" cap="none" normalizeH="0" baseline="0">
                <a:ln>
                  <a:noFill/>
                </a:ln>
                <a:solidFill>
                  <a:srgbClr val="273239"/>
                </a:solidFill>
                <a:effectLst/>
                <a:latin typeface="Consolas" panose="020B0609020204030204" pitchFamily="49" charset="0"/>
              </a:rPr>
              <a:t>Example</a:t>
            </a:r>
            <a:r>
              <a:rPr kumimoji="0" lang="en-US" altLang="en-US" sz="1200" b="0" i="0" u="none" strike="noStrike" cap="none" normalizeH="0" baseline="0">
                <a:ln>
                  <a:noFill/>
                </a:ln>
                <a:solidFill>
                  <a:srgbClr val="273239"/>
                </a:solidFill>
                <a:effectLst/>
                <a:latin typeface="Consolas" panose="020B0609020204030204" pitchFamily="49" charset="0"/>
              </a:rPr>
              <a:t>: Find the intersection of A = {2, 3, 4} and B = {3, 4, 5} Solution : A ∩ B = {3, 4}.</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65845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FDEF4-8EEB-EEEA-E18D-F9B452F232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5CB9A5-321D-6171-C986-6A75C9D367C3}"/>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4B9785-73F8-AD24-5774-DD22E5F9F86B}"/>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F706A5-A6B6-57E4-DD69-59162083AF90}"/>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8FA9FA-3259-0B79-C396-10F55B653C82}"/>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84BA03-995A-1587-F9A5-4FFD33D7B8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12418FE-723D-09B4-35DD-46BA4472732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791B1AE-C70C-B76E-081D-AD5351F620F6}"/>
              </a:ext>
            </a:extLst>
          </p:cNvPr>
          <p:cNvSpPr>
            <a:spLocks noChangeArrowheads="1"/>
          </p:cNvSpPr>
          <p:nvPr/>
        </p:nvSpPr>
        <p:spPr bwMode="auto">
          <a:xfrm>
            <a:off x="346841" y="1953397"/>
            <a:ext cx="11761076" cy="32123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Rename Operation (ρ):</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operation is used to rename the output relation for any query operation which returns result like Select, Project etc. Or to simply rename a relation(table)</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ρ(</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RelationNew</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RelationOld</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8709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A1F40-3498-E697-9624-F10AF22D28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9DD52B-6AD2-7A45-22C3-EE26D7FAF2BB}"/>
              </a:ext>
            </a:extLst>
          </p:cNvPr>
          <p:cNvSpPr/>
          <p:nvPr/>
        </p:nvSpPr>
        <p:spPr>
          <a:xfrm>
            <a:off x="208009" y="1090011"/>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022792D-9C15-D145-E5D4-A885678CD17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BC1EB0-C6D0-5FA4-9F66-723DA6A31BE3}"/>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EA4A9B-3EAF-83FA-11C1-EFE2F301F1F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1F2D408-FD4F-0591-E88F-74FFD17D22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9FACE6-69C4-68E3-D39F-22081F267D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1400E83-4BFD-DE7F-ADD3-DF9963CD8BBD}"/>
              </a:ext>
            </a:extLst>
          </p:cNvPr>
          <p:cNvSpPr txBox="1"/>
          <p:nvPr/>
        </p:nvSpPr>
        <p:spPr>
          <a:xfrm>
            <a:off x="534057" y="1663403"/>
            <a:ext cx="10139198" cy="369332"/>
          </a:xfrm>
          <a:prstGeom prst="rect">
            <a:avLst/>
          </a:prstGeom>
          <a:noFill/>
        </p:spPr>
        <p:txBody>
          <a:bodyPr wrap="square">
            <a:spAutoFit/>
          </a:bodyPr>
          <a:lstStyle/>
          <a:p>
            <a:r>
              <a:rPr lang="en-US" b="1" i="0" dirty="0">
                <a:solidFill>
                  <a:srgbClr val="273239"/>
                </a:solidFill>
                <a:effectLst/>
                <a:latin typeface="Nunito" pitchFamily="2" charset="0"/>
              </a:rPr>
              <a:t>Rename(ρ):</a:t>
            </a:r>
            <a:r>
              <a:rPr lang="en-US" b="0" i="0" dirty="0">
                <a:solidFill>
                  <a:srgbClr val="273239"/>
                </a:solidFill>
                <a:effectLst/>
                <a:latin typeface="Nunito" pitchFamily="2" charset="0"/>
              </a:rPr>
              <a:t> Rename is a unary operation used for renaming attributes of a relation.</a:t>
            </a:r>
            <a:endParaRPr lang="en-CA" dirty="0"/>
          </a:p>
        </p:txBody>
      </p:sp>
      <p:sp>
        <p:nvSpPr>
          <p:cNvPr id="8" name="Rectangle 1">
            <a:extLst>
              <a:ext uri="{FF2B5EF4-FFF2-40B4-BE49-F238E27FC236}">
                <a16:creationId xmlns:a16="http://schemas.microsoft.com/office/drawing/2014/main" id="{3E06B467-CC67-7BE6-5529-652B35E4DDC5}"/>
              </a:ext>
            </a:extLst>
          </p:cNvPr>
          <p:cNvSpPr>
            <a:spLocks noChangeArrowheads="1"/>
          </p:cNvSpPr>
          <p:nvPr/>
        </p:nvSpPr>
        <p:spPr bwMode="auto">
          <a:xfrm>
            <a:off x="1813033" y="2843275"/>
            <a:ext cx="628255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a:ln>
                  <a:noFill/>
                </a:ln>
                <a:solidFill>
                  <a:srgbClr val="273239"/>
                </a:solidFill>
                <a:effectLst/>
                <a:latin typeface="Times New Roman" panose="02020603050405020304" pitchFamily="18" charset="0"/>
                <a:cs typeface="Times New Roman" panose="02020603050405020304" pitchFamily="18" charset="0"/>
              </a:rPr>
              <a:t>ρ(a/b)R</a:t>
            </a:r>
            <a:r>
              <a:rPr kumimoji="0" lang="en-US" altLang="en-US" sz="2000" b="0" i="0" u="none" strike="noStrike" cap="none" normalizeH="0" baseline="0">
                <a:ln>
                  <a:noFill/>
                </a:ln>
                <a:solidFill>
                  <a:srgbClr val="273239"/>
                </a:solidFill>
                <a:effectLst/>
                <a:latin typeface="Times New Roman" panose="02020603050405020304" pitchFamily="18" charset="0"/>
                <a:cs typeface="Times New Roman" panose="02020603050405020304" pitchFamily="18" charset="0"/>
              </a:rPr>
              <a:t> will rename the attribute 'b' of the relation by 'a'. </a:t>
            </a:r>
            <a:endParaRPr kumimoji="0" lang="en-US" altLang="en-US" sz="3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849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1B1B0-CE9F-8B5D-2DDF-7705684A0C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EE2AD7-A4C3-C818-BCE7-2A7BA2D99A54}"/>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B89C1EE-F85D-10B1-8952-F6B5FDA98C8D}"/>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9043C2-9E02-96C0-8014-A14926867B04}"/>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D6CDA9-F6BB-6A11-5EBC-5BD266C10F7C}"/>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191325E-8F6C-C6B7-AC40-5016E838F4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079A64-E5C6-F701-92A1-6C42AAD9E67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2FF5436-BF83-53E7-3CBC-853B26CFCDCB}"/>
              </a:ext>
            </a:extLst>
          </p:cNvPr>
          <p:cNvSpPr>
            <a:spLocks noChangeArrowheads="1"/>
          </p:cNvSpPr>
          <p:nvPr/>
        </p:nvSpPr>
        <p:spPr bwMode="auto">
          <a:xfrm>
            <a:off x="354724" y="1220249"/>
            <a:ext cx="11629267" cy="370862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Cartesian Product (X) - </a:t>
            </a:r>
            <a:r>
              <a:rPr lang="en-CA" b="1" i="0" dirty="0">
                <a:solidFill>
                  <a:srgbClr val="273239"/>
                </a:solidFill>
                <a:effectLst/>
                <a:latin typeface="Times New Roman" panose="02020603050405020304" pitchFamily="18" charset="0"/>
                <a:cs typeface="Times New Roman" panose="02020603050405020304" pitchFamily="18" charset="0"/>
              </a:rPr>
              <a:t>Cross Product(X):</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is used to combine data from two different relations(tables) into one and fetch data from the combined relation.</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 X B</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example, if we want to find the information for Regular Class and Extra Class which are conducted during morning, then, we can use the following operation: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sz="2800" b="0" i="0" u="none" strike="noStrike" cap="none" normalizeH="0" baseline="-30000" dirty="0" err="1">
                <a:ln>
                  <a:noFill/>
                </a:ln>
                <a:solidFill>
                  <a:srgbClr val="D63384"/>
                </a:solidFill>
                <a:effectLst/>
                <a:latin typeface="Times New Roman" panose="02020603050405020304" pitchFamily="18" charset="0"/>
                <a:cs typeface="Times New Roman" panose="02020603050405020304" pitchFamily="18" charset="0"/>
              </a:rPr>
              <a:t>time</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 = 'morning'</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RegularClass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X </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ExtraClass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the above query to work, both </a:t>
            </a:r>
            <a:r>
              <a:rPr kumimoji="0" lang="en-US" altLang="en-US" sz="2000" b="1"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RegularClass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and </a:t>
            </a:r>
            <a:r>
              <a:rPr kumimoji="0" lang="en-US" altLang="en-US" sz="2000" b="1"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ExtraClass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should have the attribute </a:t>
            </a: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time</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5774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F32A8-023D-6DD9-D25F-6FE86D72AD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DB0BA1-02F0-4B6E-9F1E-8D73045C4BE4}"/>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63D008D-FBEF-B809-040E-02E8CB2994F2}"/>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A8F7F7-FA6F-1191-341B-161FA74E681D}"/>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FBFE914-6CA3-ACDD-8A3A-51A701F2356C}"/>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D2752D-7B11-9CD5-99CC-EA929BB822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4AFE6E-B2C1-CDA0-E52C-4754BF50DC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D45FE7B-94F1-1528-0742-CD60D99D9349}"/>
              </a:ext>
            </a:extLst>
          </p:cNvPr>
          <p:cNvSpPr txBox="1"/>
          <p:nvPr/>
        </p:nvSpPr>
        <p:spPr>
          <a:xfrm>
            <a:off x="415816" y="1755678"/>
            <a:ext cx="11384674" cy="1200329"/>
          </a:xfrm>
          <a:prstGeom prst="rect">
            <a:avLst/>
          </a:prstGeom>
          <a:noFill/>
        </p:spPr>
        <p:txBody>
          <a:bodyPr wrap="square">
            <a:spAutoFit/>
          </a:bodyPr>
          <a:lstStyle/>
          <a:p>
            <a:pPr algn="just" fontAlgn="base"/>
            <a:r>
              <a:rPr lang="en-US" b="1" i="0" dirty="0">
                <a:solidFill>
                  <a:srgbClr val="273239"/>
                </a:solidFill>
                <a:effectLst/>
                <a:latin typeface="Nunito" pitchFamily="2" charset="0"/>
              </a:rPr>
              <a:t>Cross Product(X):</a:t>
            </a:r>
            <a:r>
              <a:rPr lang="en-US" b="0" i="0" dirty="0">
                <a:solidFill>
                  <a:srgbClr val="273239"/>
                </a:solidFill>
                <a:effectLst/>
                <a:latin typeface="Nunito" pitchFamily="2" charset="0"/>
              </a:rPr>
              <a:t> Cross-product between two relations. Let’s say A and B, so the cross product between A X B will result in all the attributes of A followed by each attribute of B. Each record of A will pair with every record of B.</a:t>
            </a:r>
          </a:p>
          <a:p>
            <a:pPr algn="just" fontAlgn="base"/>
            <a:r>
              <a:rPr lang="en-US" b="1" i="0" dirty="0">
                <a:solidFill>
                  <a:srgbClr val="273239"/>
                </a:solidFill>
                <a:effectLst/>
                <a:latin typeface="Nunito" pitchFamily="2" charset="0"/>
              </a:rPr>
              <a:t>Example: </a:t>
            </a:r>
            <a:endParaRPr lang="en-US" b="0" i="0" dirty="0">
              <a:solidFill>
                <a:srgbClr val="273239"/>
              </a:solidFill>
              <a:effectLst/>
              <a:latin typeface="Nunito" pitchFamily="2" charset="0"/>
            </a:endParaRPr>
          </a:p>
        </p:txBody>
      </p:sp>
      <p:graphicFrame>
        <p:nvGraphicFramePr>
          <p:cNvPr id="8" name="Table 7">
            <a:extLst>
              <a:ext uri="{FF2B5EF4-FFF2-40B4-BE49-F238E27FC236}">
                <a16:creationId xmlns:a16="http://schemas.microsoft.com/office/drawing/2014/main" id="{4114A550-3927-EBC0-B05D-165318845DB2}"/>
              </a:ext>
            </a:extLst>
          </p:cNvPr>
          <p:cNvGraphicFramePr>
            <a:graphicFrameLocks noGrp="1"/>
          </p:cNvGraphicFramePr>
          <p:nvPr>
            <p:extLst>
              <p:ext uri="{D42A27DB-BD31-4B8C-83A1-F6EECF244321}">
                <p14:modId xmlns:p14="http://schemas.microsoft.com/office/powerpoint/2010/main" val="3684837339"/>
              </p:ext>
            </p:extLst>
          </p:nvPr>
        </p:nvGraphicFramePr>
        <p:xfrm>
          <a:off x="274902" y="3283211"/>
          <a:ext cx="3594342" cy="1445260"/>
        </p:xfrm>
        <a:graphic>
          <a:graphicData uri="http://schemas.openxmlformats.org/drawingml/2006/table">
            <a:tbl>
              <a:tblPr>
                <a:tableStyleId>{8A107856-5554-42FB-B03E-39F5DBC370BA}</a:tableStyleId>
              </a:tblPr>
              <a:tblGrid>
                <a:gridCol w="1198114">
                  <a:extLst>
                    <a:ext uri="{9D8B030D-6E8A-4147-A177-3AD203B41FA5}">
                      <a16:colId xmlns:a16="http://schemas.microsoft.com/office/drawing/2014/main" val="1874713678"/>
                    </a:ext>
                  </a:extLst>
                </a:gridCol>
                <a:gridCol w="1198114">
                  <a:extLst>
                    <a:ext uri="{9D8B030D-6E8A-4147-A177-3AD203B41FA5}">
                      <a16:colId xmlns:a16="http://schemas.microsoft.com/office/drawing/2014/main" val="1606218777"/>
                    </a:ext>
                  </a:extLst>
                </a:gridCol>
                <a:gridCol w="1198114">
                  <a:extLst>
                    <a:ext uri="{9D8B030D-6E8A-4147-A177-3AD203B41FA5}">
                      <a16:colId xmlns:a16="http://schemas.microsoft.com/office/drawing/2014/main" val="1039976099"/>
                    </a:ext>
                  </a:extLst>
                </a:gridCol>
              </a:tblGrid>
              <a:tr h="0">
                <a:tc>
                  <a:txBody>
                    <a:bodyPr/>
                    <a:lstStyle/>
                    <a:p>
                      <a:pPr algn="ctr" fontAlgn="base"/>
                      <a:r>
                        <a:rPr lang="en-CA" sz="1400" b="1" dirty="0">
                          <a:effectLst/>
                        </a:rPr>
                        <a:t>Name     </a:t>
                      </a:r>
                    </a:p>
                  </a:txBody>
                  <a:tcPr marL="38100" marR="38100" marT="63500" marB="63500" anchor="ctr"/>
                </a:tc>
                <a:tc>
                  <a:txBody>
                    <a:bodyPr/>
                    <a:lstStyle/>
                    <a:p>
                      <a:pPr algn="ctr" fontAlgn="base"/>
                      <a:r>
                        <a:rPr lang="en-CA" sz="1400" b="1">
                          <a:effectLst/>
                        </a:rPr>
                        <a:t>Age     </a:t>
                      </a:r>
                    </a:p>
                  </a:txBody>
                  <a:tcPr marL="63500" marR="63500" marT="63500" marB="63500" anchor="ctr"/>
                </a:tc>
                <a:tc>
                  <a:txBody>
                    <a:bodyPr/>
                    <a:lstStyle/>
                    <a:p>
                      <a:pPr algn="ctr" fontAlgn="base"/>
                      <a:r>
                        <a:rPr lang="en-CA" sz="1400" b="1">
                          <a:effectLst/>
                        </a:rPr>
                        <a:t>Sex      </a:t>
                      </a:r>
                    </a:p>
                  </a:txBody>
                  <a:tcPr marL="63500" marR="63500" marT="63500" marB="63500" anchor="ctr"/>
                </a:tc>
                <a:extLst>
                  <a:ext uri="{0D108BD9-81ED-4DB2-BD59-A6C34878D82A}">
                    <a16:rowId xmlns:a16="http://schemas.microsoft.com/office/drawing/2014/main" val="941739621"/>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a:effectLst/>
                        </a:rPr>
                        <a:t>14</a:t>
                      </a:r>
                    </a:p>
                  </a:txBody>
                  <a:tcPr marL="63500" marR="63500" marT="88900" marB="88900" anchor="ctr"/>
                </a:tc>
                <a:tc>
                  <a:txBody>
                    <a:bodyPr/>
                    <a:lstStyle/>
                    <a:p>
                      <a:pPr algn="ctr" fontAlgn="ctr"/>
                      <a:r>
                        <a:rPr lang="en-CA" sz="1250" b="0">
                          <a:effectLst/>
                        </a:rPr>
                        <a:t>M</a:t>
                      </a:r>
                    </a:p>
                  </a:txBody>
                  <a:tcPr marL="63500" marR="63500" marT="88900" marB="88900" anchor="ctr"/>
                </a:tc>
                <a:extLst>
                  <a:ext uri="{0D108BD9-81ED-4DB2-BD59-A6C34878D82A}">
                    <a16:rowId xmlns:a16="http://schemas.microsoft.com/office/drawing/2014/main" val="236288086"/>
                  </a:ext>
                </a:extLst>
              </a:tr>
              <a:tr h="0">
                <a:tc>
                  <a:txBody>
                    <a:bodyPr/>
                    <a:lstStyle/>
                    <a:p>
                      <a:pPr algn="ctr" fontAlgn="ctr"/>
                      <a:r>
                        <a:rPr lang="en-CA" sz="1250" b="0">
                          <a:effectLst/>
                        </a:rPr>
                        <a:t>Sona</a:t>
                      </a:r>
                    </a:p>
                  </a:txBody>
                  <a:tcPr marL="63500" marR="63500" marT="88900" marB="88900" anchor="ctr"/>
                </a:tc>
                <a:tc>
                  <a:txBody>
                    <a:bodyPr/>
                    <a:lstStyle/>
                    <a:p>
                      <a:pPr algn="ctr" fontAlgn="ctr"/>
                      <a:r>
                        <a:rPr lang="en-CA" sz="1250" b="0">
                          <a:effectLst/>
                        </a:rPr>
                        <a:t>15</a:t>
                      </a:r>
                    </a:p>
                  </a:txBody>
                  <a:tcPr marL="63500" marR="63500" marT="88900" marB="88900" anchor="ctr"/>
                </a:tc>
                <a:tc>
                  <a:txBody>
                    <a:bodyPr/>
                    <a:lstStyle/>
                    <a:p>
                      <a:pPr algn="ctr" fontAlgn="ctr"/>
                      <a:r>
                        <a:rPr lang="en-CA" sz="1250" b="0">
                          <a:effectLst/>
                        </a:rPr>
                        <a:t>F</a:t>
                      </a:r>
                    </a:p>
                  </a:txBody>
                  <a:tcPr marL="63500" marR="63500" marT="88900" marB="88900" anchor="ctr"/>
                </a:tc>
                <a:extLst>
                  <a:ext uri="{0D108BD9-81ED-4DB2-BD59-A6C34878D82A}">
                    <a16:rowId xmlns:a16="http://schemas.microsoft.com/office/drawing/2014/main" val="1676450827"/>
                  </a:ext>
                </a:extLst>
              </a:tr>
              <a:tr h="0">
                <a:tc>
                  <a:txBody>
                    <a:bodyPr/>
                    <a:lstStyle/>
                    <a:p>
                      <a:pPr algn="ctr" fontAlgn="ctr"/>
                      <a:r>
                        <a:rPr lang="en-CA" sz="1250" b="0">
                          <a:effectLst/>
                        </a:rPr>
                        <a:t>Kim</a:t>
                      </a:r>
                    </a:p>
                  </a:txBody>
                  <a:tcPr marL="63500" marR="63500" marT="88900" marB="88900" anchor="ctr"/>
                </a:tc>
                <a:tc>
                  <a:txBody>
                    <a:bodyPr/>
                    <a:lstStyle/>
                    <a:p>
                      <a:pPr algn="ctr" fontAlgn="ctr"/>
                      <a:r>
                        <a:rPr lang="en-CA" sz="1250" b="0">
                          <a:effectLst/>
                        </a:rPr>
                        <a:t>20</a:t>
                      </a:r>
                    </a:p>
                  </a:txBody>
                  <a:tcPr marL="63500" marR="63500" marT="88900" marB="88900" anchor="ctr"/>
                </a:tc>
                <a:tc>
                  <a:txBody>
                    <a:bodyPr/>
                    <a:lstStyle/>
                    <a:p>
                      <a:pPr algn="ctr" fontAlgn="ctr"/>
                      <a:r>
                        <a:rPr lang="en-CA" sz="1250" b="0" dirty="0">
                          <a:effectLst/>
                        </a:rPr>
                        <a:t>M</a:t>
                      </a:r>
                    </a:p>
                  </a:txBody>
                  <a:tcPr marL="63500" marR="63500" marT="88900" marB="88900" anchor="ctr"/>
                </a:tc>
                <a:extLst>
                  <a:ext uri="{0D108BD9-81ED-4DB2-BD59-A6C34878D82A}">
                    <a16:rowId xmlns:a16="http://schemas.microsoft.com/office/drawing/2014/main" val="2246592747"/>
                  </a:ext>
                </a:extLst>
              </a:tr>
            </a:tbl>
          </a:graphicData>
        </a:graphic>
      </p:graphicFrame>
      <p:sp>
        <p:nvSpPr>
          <p:cNvPr id="9" name="Rectangle 1">
            <a:extLst>
              <a:ext uri="{FF2B5EF4-FFF2-40B4-BE49-F238E27FC236}">
                <a16:creationId xmlns:a16="http://schemas.microsoft.com/office/drawing/2014/main" id="{6045CFB7-328C-EB1E-650A-6F577D94EC28}"/>
              </a:ext>
            </a:extLst>
          </p:cNvPr>
          <p:cNvSpPr>
            <a:spLocks noChangeArrowheads="1"/>
          </p:cNvSpPr>
          <p:nvPr/>
        </p:nvSpPr>
        <p:spPr bwMode="auto">
          <a:xfrm>
            <a:off x="895012" y="2989591"/>
            <a:ext cx="563298" cy="24622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273239"/>
                </a:solidFill>
                <a:effectLst/>
                <a:latin typeface="Nunito" pitchFamily="2" charset="0"/>
              </a:rPr>
              <a:t> </a:t>
            </a:r>
            <a:r>
              <a:rPr kumimoji="0" lang="en-US" altLang="en-US" sz="16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A</a:t>
            </a: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1" name="Table 10">
            <a:extLst>
              <a:ext uri="{FF2B5EF4-FFF2-40B4-BE49-F238E27FC236}">
                <a16:creationId xmlns:a16="http://schemas.microsoft.com/office/drawing/2014/main" id="{026A83F0-2E16-0EC5-CB7A-3C43C9173E42}"/>
              </a:ext>
            </a:extLst>
          </p:cNvPr>
          <p:cNvGraphicFramePr>
            <a:graphicFrameLocks noGrp="1"/>
          </p:cNvGraphicFramePr>
          <p:nvPr>
            <p:extLst>
              <p:ext uri="{D42A27DB-BD31-4B8C-83A1-F6EECF244321}">
                <p14:modId xmlns:p14="http://schemas.microsoft.com/office/powerpoint/2010/main" val="1520467674"/>
              </p:ext>
            </p:extLst>
          </p:nvPr>
        </p:nvGraphicFramePr>
        <p:xfrm>
          <a:off x="4098816" y="3283211"/>
          <a:ext cx="2704006" cy="1076960"/>
        </p:xfrm>
        <a:graphic>
          <a:graphicData uri="http://schemas.openxmlformats.org/drawingml/2006/table">
            <a:tbl>
              <a:tblPr>
                <a:tableStyleId>{69CF1AB2-1976-4502-BF36-3FF5EA218861}</a:tableStyleId>
              </a:tblPr>
              <a:tblGrid>
                <a:gridCol w="1352003">
                  <a:extLst>
                    <a:ext uri="{9D8B030D-6E8A-4147-A177-3AD203B41FA5}">
                      <a16:colId xmlns:a16="http://schemas.microsoft.com/office/drawing/2014/main" val="3445890961"/>
                    </a:ext>
                  </a:extLst>
                </a:gridCol>
                <a:gridCol w="1352003">
                  <a:extLst>
                    <a:ext uri="{9D8B030D-6E8A-4147-A177-3AD203B41FA5}">
                      <a16:colId xmlns:a16="http://schemas.microsoft.com/office/drawing/2014/main" val="3465937547"/>
                    </a:ext>
                  </a:extLst>
                </a:gridCol>
              </a:tblGrid>
              <a:tr h="0">
                <a:tc>
                  <a:txBody>
                    <a:bodyPr/>
                    <a:lstStyle/>
                    <a:p>
                      <a:pPr algn="ctr" fontAlgn="base"/>
                      <a:r>
                        <a:rPr lang="en-CA" sz="1400" b="1">
                          <a:effectLst/>
                        </a:rPr>
                        <a:t>ID     </a:t>
                      </a:r>
                    </a:p>
                  </a:txBody>
                  <a:tcPr marL="38100" marR="38100" marT="63500" marB="63500" anchor="ctr"/>
                </a:tc>
                <a:tc>
                  <a:txBody>
                    <a:bodyPr/>
                    <a:lstStyle/>
                    <a:p>
                      <a:pPr algn="ctr" fontAlgn="base"/>
                      <a:r>
                        <a:rPr lang="en-CA" sz="1400" b="1">
                          <a:effectLst/>
                        </a:rPr>
                        <a:t>Course     </a:t>
                      </a:r>
                    </a:p>
                  </a:txBody>
                  <a:tcPr marL="63500" marR="63500" marT="63500" marB="63500" anchor="ctr"/>
                </a:tc>
                <a:extLst>
                  <a:ext uri="{0D108BD9-81ED-4DB2-BD59-A6C34878D82A}">
                    <a16:rowId xmlns:a16="http://schemas.microsoft.com/office/drawing/2014/main" val="1544675589"/>
                  </a:ext>
                </a:extLst>
              </a:tr>
              <a:tr h="0">
                <a:tc>
                  <a:txBody>
                    <a:bodyPr/>
                    <a:lstStyle/>
                    <a:p>
                      <a:pPr algn="ctr" fontAlgn="ctr"/>
                      <a:r>
                        <a:rPr lang="en-CA" sz="1250" b="0" dirty="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773144876"/>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DBMS</a:t>
                      </a:r>
                    </a:p>
                  </a:txBody>
                  <a:tcPr marL="63500" marR="63500" marT="88900" marB="88900" anchor="ctr"/>
                </a:tc>
                <a:extLst>
                  <a:ext uri="{0D108BD9-81ED-4DB2-BD59-A6C34878D82A}">
                    <a16:rowId xmlns:a16="http://schemas.microsoft.com/office/drawing/2014/main" val="2476614553"/>
                  </a:ext>
                </a:extLst>
              </a:tr>
            </a:tbl>
          </a:graphicData>
        </a:graphic>
      </p:graphicFrame>
      <p:sp>
        <p:nvSpPr>
          <p:cNvPr id="12" name="Rectangle 2">
            <a:extLst>
              <a:ext uri="{FF2B5EF4-FFF2-40B4-BE49-F238E27FC236}">
                <a16:creationId xmlns:a16="http://schemas.microsoft.com/office/drawing/2014/main" id="{27BE8B5A-0DFE-A5F7-84F4-D2394F3B2F7A}"/>
              </a:ext>
            </a:extLst>
          </p:cNvPr>
          <p:cNvSpPr>
            <a:spLocks noChangeArrowheads="1"/>
          </p:cNvSpPr>
          <p:nvPr/>
        </p:nvSpPr>
        <p:spPr bwMode="auto">
          <a:xfrm>
            <a:off x="4098816" y="2989591"/>
            <a:ext cx="496833"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B</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3951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6D487-2CC1-98B1-C908-86090DE858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1FB24-BF66-B58E-664F-792324B8AE36}"/>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B53280-EDAE-6102-E99E-5A25B83F761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3AE1BD-A0D8-09AD-2664-DE9010ADEFCF}"/>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41355D-575F-C8C7-359E-92A6FBE35E6D}"/>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D3EC5C6-5A8B-EA20-47D1-21F69052E9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8867EA-8C17-0F3A-F6C0-0340440B65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73D0E3C1-BAFE-E184-3B3B-592AA1A34028}"/>
              </a:ext>
            </a:extLst>
          </p:cNvPr>
          <p:cNvGraphicFramePr>
            <a:graphicFrameLocks noGrp="1"/>
          </p:cNvGraphicFramePr>
          <p:nvPr>
            <p:extLst>
              <p:ext uri="{D42A27DB-BD31-4B8C-83A1-F6EECF244321}">
                <p14:modId xmlns:p14="http://schemas.microsoft.com/office/powerpoint/2010/main" val="271313942"/>
              </p:ext>
            </p:extLst>
          </p:nvPr>
        </p:nvGraphicFramePr>
        <p:xfrm>
          <a:off x="341585" y="2235109"/>
          <a:ext cx="6463470" cy="2550160"/>
        </p:xfrm>
        <a:graphic>
          <a:graphicData uri="http://schemas.openxmlformats.org/drawingml/2006/table">
            <a:tbl>
              <a:tblPr>
                <a:tableStyleId>{16D9F66E-5EB9-4882-86FB-DCBF35E3C3E4}</a:tableStyleId>
              </a:tblPr>
              <a:tblGrid>
                <a:gridCol w="1292694">
                  <a:extLst>
                    <a:ext uri="{9D8B030D-6E8A-4147-A177-3AD203B41FA5}">
                      <a16:colId xmlns:a16="http://schemas.microsoft.com/office/drawing/2014/main" val="3684992256"/>
                    </a:ext>
                  </a:extLst>
                </a:gridCol>
                <a:gridCol w="1292694">
                  <a:extLst>
                    <a:ext uri="{9D8B030D-6E8A-4147-A177-3AD203B41FA5}">
                      <a16:colId xmlns:a16="http://schemas.microsoft.com/office/drawing/2014/main" val="4151299783"/>
                    </a:ext>
                  </a:extLst>
                </a:gridCol>
                <a:gridCol w="1292694">
                  <a:extLst>
                    <a:ext uri="{9D8B030D-6E8A-4147-A177-3AD203B41FA5}">
                      <a16:colId xmlns:a16="http://schemas.microsoft.com/office/drawing/2014/main" val="4267573321"/>
                    </a:ext>
                  </a:extLst>
                </a:gridCol>
                <a:gridCol w="1292694">
                  <a:extLst>
                    <a:ext uri="{9D8B030D-6E8A-4147-A177-3AD203B41FA5}">
                      <a16:colId xmlns:a16="http://schemas.microsoft.com/office/drawing/2014/main" val="1109803524"/>
                    </a:ext>
                  </a:extLst>
                </a:gridCol>
                <a:gridCol w="1292694">
                  <a:extLst>
                    <a:ext uri="{9D8B030D-6E8A-4147-A177-3AD203B41FA5}">
                      <a16:colId xmlns:a16="http://schemas.microsoft.com/office/drawing/2014/main" val="3272185300"/>
                    </a:ext>
                  </a:extLst>
                </a:gridCol>
              </a:tblGrid>
              <a:tr h="0">
                <a:tc>
                  <a:txBody>
                    <a:bodyPr/>
                    <a:lstStyle/>
                    <a:p>
                      <a:pPr algn="ctr" fontAlgn="base"/>
                      <a:r>
                        <a:rPr lang="en-CA" sz="1400" b="1" dirty="0">
                          <a:effectLst/>
                        </a:rPr>
                        <a:t>Name     </a:t>
                      </a:r>
                    </a:p>
                  </a:txBody>
                  <a:tcPr marL="38100" marR="38100" marT="63500" marB="63500" anchor="ctr"/>
                </a:tc>
                <a:tc>
                  <a:txBody>
                    <a:bodyPr/>
                    <a:lstStyle/>
                    <a:p>
                      <a:pPr algn="ctr" fontAlgn="base"/>
                      <a:r>
                        <a:rPr lang="en-CA" sz="1400" b="1">
                          <a:effectLst/>
                        </a:rPr>
                        <a:t>Age     </a:t>
                      </a:r>
                    </a:p>
                  </a:txBody>
                  <a:tcPr marL="63500" marR="63500" marT="63500" marB="63500" anchor="ctr"/>
                </a:tc>
                <a:tc>
                  <a:txBody>
                    <a:bodyPr/>
                    <a:lstStyle/>
                    <a:p>
                      <a:pPr algn="ctr" fontAlgn="base"/>
                      <a:r>
                        <a:rPr lang="en-CA" sz="1400" b="1">
                          <a:effectLst/>
                        </a:rPr>
                        <a:t>Sex     </a:t>
                      </a:r>
                    </a:p>
                  </a:txBody>
                  <a:tcPr marL="63500" marR="63500" marT="63500" marB="63500" anchor="ctr"/>
                </a:tc>
                <a:tc>
                  <a:txBody>
                    <a:bodyPr/>
                    <a:lstStyle/>
                    <a:p>
                      <a:pPr algn="ctr" fontAlgn="base"/>
                      <a:r>
                        <a:rPr lang="en-CA" sz="1400" b="1">
                          <a:effectLst/>
                        </a:rPr>
                        <a:t>ID      </a:t>
                      </a:r>
                    </a:p>
                  </a:txBody>
                  <a:tcPr marL="63500" marR="63500" marT="63500" marB="63500" anchor="ctr"/>
                </a:tc>
                <a:tc>
                  <a:txBody>
                    <a:bodyPr/>
                    <a:lstStyle/>
                    <a:p>
                      <a:pPr algn="ctr" fontAlgn="base"/>
                      <a:r>
                        <a:rPr lang="en-CA" sz="1400" b="1">
                          <a:effectLst/>
                        </a:rPr>
                        <a:t>Course     </a:t>
                      </a:r>
                    </a:p>
                  </a:txBody>
                  <a:tcPr marL="63500" marR="63500" marT="63500" marB="63500" anchor="ctr"/>
                </a:tc>
                <a:extLst>
                  <a:ext uri="{0D108BD9-81ED-4DB2-BD59-A6C34878D82A}">
                    <a16:rowId xmlns:a16="http://schemas.microsoft.com/office/drawing/2014/main" val="1013463082"/>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a:effectLst/>
                        </a:rPr>
                        <a:t>14</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2507542718"/>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a:effectLst/>
                        </a:rPr>
                        <a:t>14</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DBMS</a:t>
                      </a:r>
                    </a:p>
                  </a:txBody>
                  <a:tcPr marL="63500" marR="63500" marT="88900" marB="88900" anchor="ctr"/>
                </a:tc>
                <a:extLst>
                  <a:ext uri="{0D108BD9-81ED-4DB2-BD59-A6C34878D82A}">
                    <a16:rowId xmlns:a16="http://schemas.microsoft.com/office/drawing/2014/main" val="1958345808"/>
                  </a:ext>
                </a:extLst>
              </a:tr>
              <a:tr h="0">
                <a:tc>
                  <a:txBody>
                    <a:bodyPr/>
                    <a:lstStyle/>
                    <a:p>
                      <a:pPr algn="ctr" fontAlgn="ctr"/>
                      <a:r>
                        <a:rPr lang="en-CA" sz="1250" b="0">
                          <a:effectLst/>
                        </a:rPr>
                        <a:t>Sona</a:t>
                      </a:r>
                    </a:p>
                  </a:txBody>
                  <a:tcPr marL="63500" marR="63500" marT="88900" marB="88900" anchor="ctr"/>
                </a:tc>
                <a:tc>
                  <a:txBody>
                    <a:bodyPr/>
                    <a:lstStyle/>
                    <a:p>
                      <a:pPr algn="ctr" fontAlgn="ctr"/>
                      <a:r>
                        <a:rPr lang="en-CA" sz="1250" b="0">
                          <a:effectLst/>
                        </a:rPr>
                        <a:t>15</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3701357016"/>
                  </a:ext>
                </a:extLst>
              </a:tr>
              <a:tr h="0">
                <a:tc>
                  <a:txBody>
                    <a:bodyPr/>
                    <a:lstStyle/>
                    <a:p>
                      <a:pPr algn="ctr" fontAlgn="ctr"/>
                      <a:r>
                        <a:rPr lang="en-CA" sz="1250" b="0">
                          <a:effectLst/>
                        </a:rPr>
                        <a:t>Sona</a:t>
                      </a:r>
                    </a:p>
                  </a:txBody>
                  <a:tcPr marL="63500" marR="63500" marT="88900" marB="88900" anchor="ctr"/>
                </a:tc>
                <a:tc>
                  <a:txBody>
                    <a:bodyPr/>
                    <a:lstStyle/>
                    <a:p>
                      <a:pPr algn="ctr" fontAlgn="ctr"/>
                      <a:r>
                        <a:rPr lang="en-CA" sz="1250" b="0">
                          <a:effectLst/>
                        </a:rPr>
                        <a:t>15</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DBMS</a:t>
                      </a:r>
                    </a:p>
                  </a:txBody>
                  <a:tcPr marL="63500" marR="63500" marT="88900" marB="88900" anchor="ctr"/>
                </a:tc>
                <a:extLst>
                  <a:ext uri="{0D108BD9-81ED-4DB2-BD59-A6C34878D82A}">
                    <a16:rowId xmlns:a16="http://schemas.microsoft.com/office/drawing/2014/main" val="207759821"/>
                  </a:ext>
                </a:extLst>
              </a:tr>
              <a:tr h="0">
                <a:tc>
                  <a:txBody>
                    <a:bodyPr/>
                    <a:lstStyle/>
                    <a:p>
                      <a:pPr algn="ctr" fontAlgn="ctr"/>
                      <a:r>
                        <a:rPr lang="en-CA" sz="1250" b="0">
                          <a:effectLst/>
                        </a:rPr>
                        <a:t>Kim</a:t>
                      </a:r>
                    </a:p>
                  </a:txBody>
                  <a:tcPr marL="63500" marR="63500" marT="88900" marB="88900" anchor="ctr"/>
                </a:tc>
                <a:tc>
                  <a:txBody>
                    <a:bodyPr/>
                    <a:lstStyle/>
                    <a:p>
                      <a:pPr algn="ctr" fontAlgn="ctr"/>
                      <a:r>
                        <a:rPr lang="en-CA" sz="1250" b="0">
                          <a:effectLst/>
                        </a:rPr>
                        <a:t>20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2151239483"/>
                  </a:ext>
                </a:extLst>
              </a:tr>
              <a:tr h="0">
                <a:tc>
                  <a:txBody>
                    <a:bodyPr/>
                    <a:lstStyle/>
                    <a:p>
                      <a:pPr algn="ctr" fontAlgn="ctr"/>
                      <a:r>
                        <a:rPr lang="en-CA" sz="1250" b="0">
                          <a:effectLst/>
                        </a:rPr>
                        <a:t>Kim</a:t>
                      </a:r>
                    </a:p>
                  </a:txBody>
                  <a:tcPr marL="63500" marR="63500" marT="88900" marB="88900" anchor="ctr"/>
                </a:tc>
                <a:tc>
                  <a:txBody>
                    <a:bodyPr/>
                    <a:lstStyle/>
                    <a:p>
                      <a:pPr algn="ctr" fontAlgn="ctr"/>
                      <a:r>
                        <a:rPr lang="en-CA" sz="1250" b="0">
                          <a:effectLst/>
                        </a:rPr>
                        <a:t>20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DBMS</a:t>
                      </a:r>
                    </a:p>
                  </a:txBody>
                  <a:tcPr marL="63500" marR="63500" marT="88900" marB="88900" anchor="ctr"/>
                </a:tc>
                <a:extLst>
                  <a:ext uri="{0D108BD9-81ED-4DB2-BD59-A6C34878D82A}">
                    <a16:rowId xmlns:a16="http://schemas.microsoft.com/office/drawing/2014/main" val="1156253000"/>
                  </a:ext>
                </a:extLst>
              </a:tr>
            </a:tbl>
          </a:graphicData>
        </a:graphic>
      </p:graphicFrame>
      <p:sp>
        <p:nvSpPr>
          <p:cNvPr id="3" name="Rectangle 1">
            <a:extLst>
              <a:ext uri="{FF2B5EF4-FFF2-40B4-BE49-F238E27FC236}">
                <a16:creationId xmlns:a16="http://schemas.microsoft.com/office/drawing/2014/main" id="{7D3A8E9F-8BD2-3493-C4C1-D87B5EFDD28E}"/>
              </a:ext>
            </a:extLst>
          </p:cNvPr>
          <p:cNvSpPr>
            <a:spLocks noChangeArrowheads="1"/>
          </p:cNvSpPr>
          <p:nvPr/>
        </p:nvSpPr>
        <p:spPr bwMode="auto">
          <a:xfrm>
            <a:off x="838200" y="1729087"/>
            <a:ext cx="1140372" cy="30777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A X B</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93B418B-11D1-30D7-69DF-4E9EF447E7F3}"/>
              </a:ext>
            </a:extLst>
          </p:cNvPr>
          <p:cNvSpPr txBox="1"/>
          <p:nvPr/>
        </p:nvSpPr>
        <p:spPr>
          <a:xfrm>
            <a:off x="455229" y="5250162"/>
            <a:ext cx="11171840" cy="369332"/>
          </a:xfrm>
          <a:prstGeom prst="rect">
            <a:avLst/>
          </a:prstGeom>
          <a:noFill/>
        </p:spPr>
        <p:txBody>
          <a:bodyPr wrap="square">
            <a:spAutoFit/>
          </a:bodyPr>
          <a:lstStyle/>
          <a:p>
            <a:r>
              <a:rPr lang="en-US" b="1" i="0" dirty="0">
                <a:solidFill>
                  <a:srgbClr val="273239"/>
                </a:solidFill>
                <a:effectLst/>
                <a:latin typeface="Nunito" pitchFamily="2" charset="0"/>
              </a:rPr>
              <a:t>Note:</a:t>
            </a:r>
            <a:r>
              <a:rPr lang="en-US" b="0" i="0" dirty="0">
                <a:solidFill>
                  <a:srgbClr val="273239"/>
                </a:solidFill>
                <a:effectLst/>
                <a:latin typeface="Nunito" pitchFamily="2" charset="0"/>
              </a:rPr>
              <a:t> If A has ‘n’ tuples and B has ‘m’ tuples then A X B will have ‘ n*m ‘ tuples.  </a:t>
            </a:r>
            <a:endParaRPr lang="en-CA" dirty="0"/>
          </a:p>
        </p:txBody>
      </p:sp>
    </p:spTree>
    <p:extLst>
      <p:ext uri="{BB962C8B-B14F-4D97-AF65-F5344CB8AC3E}">
        <p14:creationId xmlns:p14="http://schemas.microsoft.com/office/powerpoint/2010/main" val="417950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6D516-5768-0592-C2FC-BE33BB16FB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52F619-9BF1-8840-E8F9-F049EE557AD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62B4B95-35E4-FAD9-45A6-11A27573F78C}"/>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C862C9-8381-BCAF-39C2-B97C8B4FEA44}"/>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FB34519-D88C-4951-6D5C-A4D41AE027B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98435CF-11E7-41A4-B67F-952F040A6B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8557679-2504-6E20-181B-34FCE3454ED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F48982B4-EF6C-C082-487E-5CD5C14DD219}"/>
              </a:ext>
            </a:extLst>
          </p:cNvPr>
          <p:cNvPicPr>
            <a:picLocks noChangeAspect="1"/>
          </p:cNvPicPr>
          <p:nvPr/>
        </p:nvPicPr>
        <p:blipFill>
          <a:blip r:embed="rId3"/>
          <a:stretch>
            <a:fillRect/>
          </a:stretch>
        </p:blipFill>
        <p:spPr>
          <a:xfrm>
            <a:off x="847725" y="2743200"/>
            <a:ext cx="10496550" cy="1371600"/>
          </a:xfrm>
          <a:prstGeom prst="rect">
            <a:avLst/>
          </a:prstGeom>
        </p:spPr>
      </p:pic>
    </p:spTree>
    <p:extLst>
      <p:ext uri="{BB962C8B-B14F-4D97-AF65-F5344CB8AC3E}">
        <p14:creationId xmlns:p14="http://schemas.microsoft.com/office/powerpoint/2010/main" val="546834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1CCF8-CAD2-BCFB-7105-A5A1B62DD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06CF9F-D369-6D10-732E-E4BA82DDE936}"/>
              </a:ext>
            </a:extLst>
          </p:cNvPr>
          <p:cNvSpPr/>
          <p:nvPr/>
        </p:nvSpPr>
        <p:spPr>
          <a:xfrm>
            <a:off x="146046" y="1213547"/>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6441617-3D6F-F981-8C00-2D9A6D8F04D3}"/>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B9DDA8-E191-E6AC-19C2-AECCF293FA12}"/>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9A79CB-8F97-2F7F-4D2E-AB1E0A08D005}"/>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DEE04B-9A34-C5E5-1998-FE07A50347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7FCDC2-B61A-2A0A-F971-F1DF52ED239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7C1F265-767E-29AA-8382-DF53394431EF}"/>
              </a:ext>
            </a:extLst>
          </p:cNvPr>
          <p:cNvSpPr txBox="1"/>
          <p:nvPr/>
        </p:nvSpPr>
        <p:spPr>
          <a:xfrm>
            <a:off x="605001" y="2433270"/>
            <a:ext cx="10486039" cy="92333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Apart from these common operations Relational Algebra is also used for </a:t>
            </a:r>
            <a:r>
              <a:rPr kumimoji="0" lang="en-US" altLang="en-US" sz="18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Join</a:t>
            </a:r>
            <a:r>
              <a:rPr kumimoji="0" lang="en-US" altLang="en-US" sz="18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operations like,</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Natural Join</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dirty="0">
                <a:solidFill>
                  <a:srgbClr val="212529"/>
                </a:solidFill>
                <a:latin typeface="Times New Roman" panose="02020603050405020304" pitchFamily="18" charset="0"/>
                <a:cs typeface="Times New Roman" panose="02020603050405020304" pitchFamily="18" charset="0"/>
              </a:rPr>
              <a:t>Conditional</a:t>
            </a:r>
            <a:r>
              <a:rPr kumimoji="0" lang="en-US" altLang="en-US" sz="18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Join</a:t>
            </a:r>
          </a:p>
        </p:txBody>
      </p:sp>
    </p:spTree>
    <p:extLst>
      <p:ext uri="{BB962C8B-B14F-4D97-AF65-F5344CB8AC3E}">
        <p14:creationId xmlns:p14="http://schemas.microsoft.com/office/powerpoint/2010/main" val="2544080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90D4F-B950-E102-4194-324A7897FA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07E08-2EA9-7C0D-DC1F-39CCF8AC61C5}"/>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AB31388-B91A-7FFC-A0EB-3211BD566D07}"/>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E2E975-89C5-6496-C733-90550C86E72F}"/>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EC42B9-1761-3621-2226-09E41D0282AD}"/>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BB3EAA8-B01C-9EB4-CBF1-BE53E9E0C3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656274A-49B5-8B21-6E47-BEFD4F25DBC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740EAA2-B7E0-DDF4-CAFA-3A26347E6B8D}"/>
              </a:ext>
            </a:extLst>
          </p:cNvPr>
          <p:cNvSpPr txBox="1"/>
          <p:nvPr/>
        </p:nvSpPr>
        <p:spPr>
          <a:xfrm>
            <a:off x="368519" y="1345306"/>
            <a:ext cx="11615472" cy="1477328"/>
          </a:xfrm>
          <a:prstGeom prst="rect">
            <a:avLst/>
          </a:prstGeom>
          <a:noFill/>
        </p:spPr>
        <p:txBody>
          <a:bodyPr wrap="square">
            <a:spAutoFit/>
          </a:bodyPr>
          <a:lstStyle/>
          <a:p>
            <a:pPr algn="l"/>
            <a:r>
              <a:rPr lang="en-US" b="1" i="0" dirty="0">
                <a:solidFill>
                  <a:srgbClr val="242424"/>
                </a:solidFill>
                <a:effectLst/>
                <a:latin typeface="sohne"/>
              </a:rPr>
              <a:t>Join Operation</a:t>
            </a:r>
          </a:p>
          <a:p>
            <a:pPr algn="l"/>
            <a:r>
              <a:rPr lang="en-US" b="0" i="0" dirty="0">
                <a:solidFill>
                  <a:srgbClr val="242424"/>
                </a:solidFill>
                <a:effectLst/>
                <a:latin typeface="source-serif-pro"/>
              </a:rPr>
              <a:t>When we have two relations that have a single column (let’s just call this column </a:t>
            </a:r>
            <a:r>
              <a:rPr lang="en-US" b="0" i="1" dirty="0">
                <a:solidFill>
                  <a:srgbClr val="242424"/>
                </a:solidFill>
                <a:effectLst/>
                <a:latin typeface="source-serif-pro"/>
              </a:rPr>
              <a:t>C</a:t>
            </a:r>
            <a:r>
              <a:rPr lang="en-US" b="0" i="0" dirty="0">
                <a:solidFill>
                  <a:srgbClr val="242424"/>
                </a:solidFill>
                <a:effectLst/>
                <a:latin typeface="source-serif-pro"/>
              </a:rPr>
              <a:t>) in common, we can perform what is known as a </a:t>
            </a:r>
            <a:r>
              <a:rPr lang="en-US" b="1" i="0" dirty="0">
                <a:solidFill>
                  <a:srgbClr val="242424"/>
                </a:solidFill>
                <a:effectLst/>
                <a:latin typeface="source-serif-pro"/>
              </a:rPr>
              <a:t>natural join</a:t>
            </a:r>
            <a:r>
              <a:rPr lang="en-US" b="0" i="0" dirty="0">
                <a:solidFill>
                  <a:srgbClr val="242424"/>
                </a:solidFill>
                <a:effectLst/>
                <a:latin typeface="source-serif-pro"/>
              </a:rPr>
              <a:t>. Essentially two tables are naturally joined by taking the cross product of the two tables, then eliminating all combinations in which the column </a:t>
            </a:r>
            <a:r>
              <a:rPr lang="en-US" b="0" i="1" dirty="0">
                <a:solidFill>
                  <a:srgbClr val="242424"/>
                </a:solidFill>
                <a:effectLst/>
                <a:latin typeface="source-serif-pro"/>
              </a:rPr>
              <a:t>C</a:t>
            </a:r>
            <a:r>
              <a:rPr lang="en-US" b="0" i="0" dirty="0">
                <a:solidFill>
                  <a:srgbClr val="242424"/>
                </a:solidFill>
                <a:effectLst/>
                <a:latin typeface="source-serif-pro"/>
              </a:rPr>
              <a:t> from table 1 and column </a:t>
            </a:r>
            <a:r>
              <a:rPr lang="en-US" b="0" i="1" dirty="0">
                <a:solidFill>
                  <a:srgbClr val="242424"/>
                </a:solidFill>
                <a:effectLst/>
                <a:latin typeface="source-serif-pro"/>
              </a:rPr>
              <a:t>C </a:t>
            </a:r>
            <a:r>
              <a:rPr lang="en-US" b="0" i="0" dirty="0">
                <a:solidFill>
                  <a:srgbClr val="242424"/>
                </a:solidFill>
                <a:effectLst/>
                <a:latin typeface="source-serif-pro"/>
              </a:rPr>
              <a:t>from table 2 are not equal.</a:t>
            </a:r>
          </a:p>
          <a:p>
            <a:pPr algn="l"/>
            <a:r>
              <a:rPr lang="en-US" b="0" i="0" dirty="0">
                <a:solidFill>
                  <a:srgbClr val="242424"/>
                </a:solidFill>
                <a:effectLst/>
                <a:latin typeface="source-serif-pro"/>
              </a:rPr>
              <a:t>So let’s take a look at a table of food, and the corresponding best way to obtain them.</a:t>
            </a:r>
          </a:p>
        </p:txBody>
      </p:sp>
      <p:pic>
        <p:nvPicPr>
          <p:cNvPr id="1026" name="Picture 2">
            <a:extLst>
              <a:ext uri="{FF2B5EF4-FFF2-40B4-BE49-F238E27FC236}">
                <a16:creationId xmlns:a16="http://schemas.microsoft.com/office/drawing/2014/main" id="{275C99DB-E155-F8C8-3D2E-B02D237951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519" y="2876357"/>
            <a:ext cx="2396441" cy="24970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C8BA4A11-21CA-AE88-7F1A-81BD8BF793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1939" y="2876357"/>
            <a:ext cx="3790785" cy="244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95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1EE8F-1A72-DBA7-CD26-E5F7421488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92BB57-AE2F-153D-E2D1-D12FE76F14CC}"/>
              </a:ext>
            </a:extLst>
          </p:cNvPr>
          <p:cNvSpPr/>
          <p:nvPr/>
        </p:nvSpPr>
        <p:spPr>
          <a:xfrm>
            <a:off x="311175" y="1150883"/>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7DF257F-F73B-2306-0743-E69F8A06CAC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D2A123-86A2-CDDD-E718-3520748EF1DC}"/>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1655D4-3D1E-871D-C677-7228A10D5ABF}"/>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4F11C4-C47A-44E7-16ED-851809E96A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6FD675D-7089-B1A4-CFFE-65FC751CB2C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50" name="Picture 2">
            <a:extLst>
              <a:ext uri="{FF2B5EF4-FFF2-40B4-BE49-F238E27FC236}">
                <a16:creationId xmlns:a16="http://schemas.microsoft.com/office/drawing/2014/main" id="{996A2FE1-FCDF-42A3-9234-59932110EF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7190" y="2235109"/>
            <a:ext cx="5156801" cy="268506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14E9683C-2D24-9003-B86C-C721A3BF0B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5012" y="1268231"/>
            <a:ext cx="2396441" cy="249707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a:extLst>
              <a:ext uri="{FF2B5EF4-FFF2-40B4-BE49-F238E27FC236}">
                <a16:creationId xmlns:a16="http://schemas.microsoft.com/office/drawing/2014/main" id="{7DEF0A2C-32CA-6994-1624-45155EACBD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4076" y="3795681"/>
            <a:ext cx="3790785" cy="244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1643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4ECCA-774B-2F6E-4C0E-AC899CF65B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EBB0F9-8460-B0AD-0779-A7329F71B165}"/>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7F5415F-FADE-B228-B93C-CF6E16578ED1}"/>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D90E3B-0DCC-320A-4FD8-D1B86CD7DF1A}"/>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CF4582B-1E70-CE75-A3CE-6134CE3FD316}"/>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B289357-5D50-072D-5FBB-3EFA8743AA2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DBE76F-E321-6C9E-393C-66F531006E4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9BADDC7-3245-A72B-8FBC-6E5E3BEB944A}"/>
              </a:ext>
            </a:extLst>
          </p:cNvPr>
          <p:cNvSpPr txBox="1"/>
          <p:nvPr/>
        </p:nvSpPr>
        <p:spPr>
          <a:xfrm>
            <a:off x="321221" y="1243039"/>
            <a:ext cx="11786695" cy="646331"/>
          </a:xfrm>
          <a:prstGeom prst="rect">
            <a:avLst/>
          </a:prstGeom>
          <a:noFill/>
        </p:spPr>
        <p:txBody>
          <a:bodyPr wrap="square">
            <a:spAutoFit/>
          </a:bodyPr>
          <a:lstStyle/>
          <a:p>
            <a:r>
              <a:rPr lang="en-US" b="0" i="0" dirty="0">
                <a:solidFill>
                  <a:srgbClr val="242424"/>
                </a:solidFill>
                <a:effectLst/>
                <a:latin typeface="source-serif-pro"/>
              </a:rPr>
              <a:t>There are other ways to join two tables, especially for tables which don’t have a common column. This is known as theta join. This operation joins two tables based on a condition that is defined when declaring the join.</a:t>
            </a:r>
            <a:endParaRPr lang="en-CA" dirty="0"/>
          </a:p>
        </p:txBody>
      </p:sp>
      <p:pic>
        <p:nvPicPr>
          <p:cNvPr id="3074" name="Picture 2">
            <a:extLst>
              <a:ext uri="{FF2B5EF4-FFF2-40B4-BE49-F238E27FC236}">
                <a16:creationId xmlns:a16="http://schemas.microsoft.com/office/drawing/2014/main" id="{CF9A6F2F-E97C-707D-3DB5-04E452DC0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575" y="2150188"/>
            <a:ext cx="8056508" cy="216374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0CC2A81-8C44-3BEA-5DE2-8E6559E3626C}"/>
              </a:ext>
            </a:extLst>
          </p:cNvPr>
          <p:cNvSpPr txBox="1"/>
          <p:nvPr/>
        </p:nvSpPr>
        <p:spPr>
          <a:xfrm>
            <a:off x="146046" y="4574754"/>
            <a:ext cx="11899907" cy="646331"/>
          </a:xfrm>
          <a:prstGeom prst="rect">
            <a:avLst/>
          </a:prstGeom>
          <a:noFill/>
        </p:spPr>
        <p:txBody>
          <a:bodyPr wrap="square">
            <a:spAutoFit/>
          </a:bodyPr>
          <a:lstStyle/>
          <a:p>
            <a:r>
              <a:rPr lang="en-US" b="0" i="0" dirty="0">
                <a:solidFill>
                  <a:srgbClr val="6B6B6B"/>
                </a:solidFill>
                <a:effectLst/>
                <a:latin typeface="sohne"/>
              </a:rPr>
              <a:t>The condition of this join was all combinations where the Car Price is greater than or equal to the Boat Price. For whatever reason, our potential customer wants a car and boat, but doesn’t want to spend more on the boat than the car.</a:t>
            </a:r>
            <a:endParaRPr lang="en-CA" dirty="0"/>
          </a:p>
        </p:txBody>
      </p:sp>
    </p:spTree>
    <p:extLst>
      <p:ext uri="{BB962C8B-B14F-4D97-AF65-F5344CB8AC3E}">
        <p14:creationId xmlns:p14="http://schemas.microsoft.com/office/powerpoint/2010/main" val="3123471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52CB9-EF9A-33AB-DBB5-2A403D8CDF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384669-4509-B938-2799-FFFE100278EC}"/>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47C83D8-B216-792A-1B43-D703F20085AA}"/>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5742FB-BEF4-F3F3-54AE-3D456FFBCC88}"/>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183024-1860-71FB-2A83-DEBEFDEBEA09}"/>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137E90E-322F-E4A6-7CDA-61B81A1619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89361-B5A6-5B36-0153-46C1F3CA352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4098" name="Picture 2">
            <a:extLst>
              <a:ext uri="{FF2B5EF4-FFF2-40B4-BE49-F238E27FC236}">
                <a16:creationId xmlns:a16="http://schemas.microsoft.com/office/drawing/2014/main" id="{C4BA8012-2DB1-1894-CB6E-DE15F9B7E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878" y="1568676"/>
            <a:ext cx="6581775" cy="42862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3B3BA44-3E63-273F-B1EC-9971B9F7D9A3}"/>
              </a:ext>
            </a:extLst>
          </p:cNvPr>
          <p:cNvSpPr txBox="1"/>
          <p:nvPr/>
        </p:nvSpPr>
        <p:spPr>
          <a:xfrm>
            <a:off x="7596436" y="2193823"/>
            <a:ext cx="3336377" cy="369332"/>
          </a:xfrm>
          <a:prstGeom prst="rect">
            <a:avLst/>
          </a:prstGeom>
          <a:noFill/>
        </p:spPr>
        <p:txBody>
          <a:bodyPr wrap="square">
            <a:spAutoFit/>
          </a:bodyPr>
          <a:lstStyle/>
          <a:p>
            <a:r>
              <a:rPr lang="en-CA" b="0" i="0" dirty="0">
                <a:solidFill>
                  <a:srgbClr val="333333"/>
                </a:solidFill>
                <a:effectLst/>
                <a:latin typeface="Courier New" panose="02070309020205020404" pitchFamily="49" charset="0"/>
              </a:rPr>
              <a:t>Student ⋈ Course</a:t>
            </a:r>
            <a:endParaRPr lang="en-CA" dirty="0"/>
          </a:p>
        </p:txBody>
      </p:sp>
    </p:spTree>
    <p:extLst>
      <p:ext uri="{BB962C8B-B14F-4D97-AF65-F5344CB8AC3E}">
        <p14:creationId xmlns:p14="http://schemas.microsoft.com/office/powerpoint/2010/main" val="2635169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33BE7-B564-6C4C-1845-FDA65A5D63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8D9F97-A30B-58CB-EBD6-DBA92EAEBFCC}"/>
              </a:ext>
            </a:extLst>
          </p:cNvPr>
          <p:cNvSpPr/>
          <p:nvPr/>
        </p:nvSpPr>
        <p:spPr>
          <a:xfrm>
            <a:off x="146046" y="1233404"/>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3A2EAAB-C016-9461-021E-3C557C2D3A6C}"/>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204A2F-5BD7-668E-509D-2DC61CCBA467}"/>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B11DBF7-BA38-7FCB-2B77-E7C59A2827D2}"/>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CDADC75-A805-A53F-61FF-B784A7CF0D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D579FD-817F-63A0-0D2D-AE8E6F05945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C7D1899-94AF-67D4-2A4D-0385DC2E8976}"/>
              </a:ext>
            </a:extLst>
          </p:cNvPr>
          <p:cNvSpPr txBox="1"/>
          <p:nvPr/>
        </p:nvSpPr>
        <p:spPr>
          <a:xfrm>
            <a:off x="376401" y="1639825"/>
            <a:ext cx="11607589" cy="923330"/>
          </a:xfrm>
          <a:prstGeom prst="rect">
            <a:avLst/>
          </a:prstGeom>
          <a:noFill/>
        </p:spPr>
        <p:txBody>
          <a:bodyPr wrap="square">
            <a:spAutoFit/>
          </a:bodyPr>
          <a:lstStyle/>
          <a:p>
            <a:pPr algn="just" fontAlgn="base"/>
            <a:r>
              <a:rPr lang="en-US" b="1" i="0" dirty="0">
                <a:solidFill>
                  <a:srgbClr val="273239"/>
                </a:solidFill>
                <a:effectLst/>
                <a:latin typeface="Nunito" pitchFamily="2" charset="0"/>
              </a:rPr>
              <a:t>Natural Join(⋈): </a:t>
            </a:r>
            <a:r>
              <a:rPr lang="en-US" b="0" i="0" dirty="0">
                <a:solidFill>
                  <a:srgbClr val="273239"/>
                </a:solidFill>
                <a:effectLst/>
                <a:latin typeface="Nunito" pitchFamily="2" charset="0"/>
              </a:rPr>
              <a:t>Natural join is a binary operator. Natural join between two or more relations will result in a set of all combinations of tuples where they have an equal common attribute. </a:t>
            </a:r>
          </a:p>
          <a:p>
            <a:pPr algn="just" fontAlgn="base"/>
            <a:r>
              <a:rPr lang="en-US" b="1" i="0" dirty="0">
                <a:solidFill>
                  <a:srgbClr val="273239"/>
                </a:solidFill>
                <a:effectLst/>
                <a:latin typeface="Nunito" pitchFamily="2" charset="0"/>
              </a:rPr>
              <a:t>Example:</a:t>
            </a:r>
            <a:endParaRPr lang="en-US" b="0" i="0" dirty="0">
              <a:solidFill>
                <a:srgbClr val="273239"/>
              </a:solidFill>
              <a:effectLst/>
              <a:latin typeface="Nunito" pitchFamily="2" charset="0"/>
            </a:endParaRPr>
          </a:p>
        </p:txBody>
      </p:sp>
      <p:graphicFrame>
        <p:nvGraphicFramePr>
          <p:cNvPr id="8" name="Table 7">
            <a:extLst>
              <a:ext uri="{FF2B5EF4-FFF2-40B4-BE49-F238E27FC236}">
                <a16:creationId xmlns:a16="http://schemas.microsoft.com/office/drawing/2014/main" id="{A290EEBD-1D25-E072-FDD1-F034932EA50A}"/>
              </a:ext>
            </a:extLst>
          </p:cNvPr>
          <p:cNvGraphicFramePr>
            <a:graphicFrameLocks noGrp="1"/>
          </p:cNvGraphicFramePr>
          <p:nvPr/>
        </p:nvGraphicFramePr>
        <p:xfrm>
          <a:off x="376401" y="3555490"/>
          <a:ext cx="4616670" cy="1813560"/>
        </p:xfrm>
        <a:graphic>
          <a:graphicData uri="http://schemas.openxmlformats.org/drawingml/2006/table">
            <a:tbl>
              <a:tblPr>
                <a:tableStyleId>{D7AC3CCA-C797-4891-BE02-D94E43425B78}</a:tableStyleId>
              </a:tblPr>
              <a:tblGrid>
                <a:gridCol w="1538890">
                  <a:extLst>
                    <a:ext uri="{9D8B030D-6E8A-4147-A177-3AD203B41FA5}">
                      <a16:colId xmlns:a16="http://schemas.microsoft.com/office/drawing/2014/main" val="3048956361"/>
                    </a:ext>
                  </a:extLst>
                </a:gridCol>
                <a:gridCol w="1538890">
                  <a:extLst>
                    <a:ext uri="{9D8B030D-6E8A-4147-A177-3AD203B41FA5}">
                      <a16:colId xmlns:a16="http://schemas.microsoft.com/office/drawing/2014/main" val="987268276"/>
                    </a:ext>
                  </a:extLst>
                </a:gridCol>
                <a:gridCol w="1538890">
                  <a:extLst>
                    <a:ext uri="{9D8B030D-6E8A-4147-A177-3AD203B41FA5}">
                      <a16:colId xmlns:a16="http://schemas.microsoft.com/office/drawing/2014/main" val="3141279699"/>
                    </a:ext>
                  </a:extLst>
                </a:gridCol>
              </a:tblGrid>
              <a:tr h="0">
                <a:tc>
                  <a:txBody>
                    <a:bodyPr/>
                    <a:lstStyle/>
                    <a:p>
                      <a:pPr algn="ctr" fontAlgn="base"/>
                      <a:r>
                        <a:rPr lang="en-CA" sz="1400" b="1" dirty="0">
                          <a:effectLst/>
                        </a:rPr>
                        <a:t>Name      </a:t>
                      </a:r>
                    </a:p>
                  </a:txBody>
                  <a:tcPr marL="38100" marR="38100" marT="63500" marB="63500" anchor="ctr"/>
                </a:tc>
                <a:tc>
                  <a:txBody>
                    <a:bodyPr/>
                    <a:lstStyle/>
                    <a:p>
                      <a:pPr algn="ctr" fontAlgn="base"/>
                      <a:r>
                        <a:rPr lang="en-CA" sz="1400" b="1" dirty="0">
                          <a:effectLst/>
                        </a:rPr>
                        <a:t>ID         </a:t>
                      </a:r>
                    </a:p>
                  </a:txBody>
                  <a:tcPr marL="63500" marR="63500" marT="63500" marB="63500" anchor="ctr"/>
                </a:tc>
                <a:tc>
                  <a:txBody>
                    <a:bodyPr/>
                    <a:lstStyle/>
                    <a:p>
                      <a:pPr algn="ctr" fontAlgn="base"/>
                      <a:r>
                        <a:rPr lang="en-CA" sz="1400" b="1">
                          <a:effectLst/>
                        </a:rPr>
                        <a:t>Dept_Name    </a:t>
                      </a:r>
                    </a:p>
                  </a:txBody>
                  <a:tcPr marL="63500" marR="63500" marT="63500" marB="63500" anchor="ctr"/>
                </a:tc>
                <a:extLst>
                  <a:ext uri="{0D108BD9-81ED-4DB2-BD59-A6C34878D82A}">
                    <a16:rowId xmlns:a16="http://schemas.microsoft.com/office/drawing/2014/main" val="3886759828"/>
                  </a:ext>
                </a:extLst>
              </a:tr>
              <a:tr h="0">
                <a:tc>
                  <a:txBody>
                    <a:bodyPr/>
                    <a:lstStyle/>
                    <a:p>
                      <a:pPr algn="ctr" fontAlgn="ctr"/>
                      <a:r>
                        <a:rPr lang="en-CA" sz="1250" b="0">
                          <a:effectLst/>
                        </a:rPr>
                        <a:t>A</a:t>
                      </a:r>
                    </a:p>
                  </a:txBody>
                  <a:tcPr marL="63500" marR="63500" marT="88900" marB="88900" anchor="ctr"/>
                </a:tc>
                <a:tc>
                  <a:txBody>
                    <a:bodyPr/>
                    <a:lstStyle/>
                    <a:p>
                      <a:pPr algn="ctr" fontAlgn="ctr"/>
                      <a:r>
                        <a:rPr lang="en-CA" sz="1250" b="0" dirty="0">
                          <a:effectLst/>
                        </a:rPr>
                        <a:t>120</a:t>
                      </a:r>
                    </a:p>
                  </a:txBody>
                  <a:tcPr marL="63500" marR="63500" marT="88900" marB="88900" anchor="ctr"/>
                </a:tc>
                <a:tc>
                  <a:txBody>
                    <a:bodyPr/>
                    <a:lstStyle/>
                    <a:p>
                      <a:pPr algn="ctr" fontAlgn="ctr"/>
                      <a:r>
                        <a:rPr lang="en-CA" sz="1250" b="0">
                          <a:effectLst/>
                        </a:rPr>
                        <a:t>IT</a:t>
                      </a:r>
                    </a:p>
                  </a:txBody>
                  <a:tcPr marL="63500" marR="63500" marT="88900" marB="88900" anchor="ctr"/>
                </a:tc>
                <a:extLst>
                  <a:ext uri="{0D108BD9-81ED-4DB2-BD59-A6C34878D82A}">
                    <a16:rowId xmlns:a16="http://schemas.microsoft.com/office/drawing/2014/main" val="681044403"/>
                  </a:ext>
                </a:extLst>
              </a:tr>
              <a:tr h="0">
                <a:tc>
                  <a:txBody>
                    <a:bodyPr/>
                    <a:lstStyle/>
                    <a:p>
                      <a:pPr algn="ctr" fontAlgn="ctr"/>
                      <a:r>
                        <a:rPr lang="en-CA" sz="1250" b="0">
                          <a:effectLst/>
                        </a:rPr>
                        <a:t>B</a:t>
                      </a:r>
                    </a:p>
                  </a:txBody>
                  <a:tcPr marL="63500" marR="63500" marT="88900" marB="88900" anchor="ctr"/>
                </a:tc>
                <a:tc>
                  <a:txBody>
                    <a:bodyPr/>
                    <a:lstStyle/>
                    <a:p>
                      <a:pPr algn="ctr" fontAlgn="ctr"/>
                      <a:r>
                        <a:rPr lang="en-CA" sz="1250" b="0">
                          <a:effectLst/>
                        </a:rPr>
                        <a:t>125</a:t>
                      </a:r>
                    </a:p>
                  </a:txBody>
                  <a:tcPr marL="63500" marR="63500" marT="88900" marB="88900" anchor="ctr"/>
                </a:tc>
                <a:tc>
                  <a:txBody>
                    <a:bodyPr/>
                    <a:lstStyle/>
                    <a:p>
                      <a:pPr algn="ctr" fontAlgn="ctr"/>
                      <a:r>
                        <a:rPr lang="en-CA" sz="1250" b="0" dirty="0">
                          <a:effectLst/>
                        </a:rPr>
                        <a:t>HR</a:t>
                      </a:r>
                    </a:p>
                  </a:txBody>
                  <a:tcPr marL="63500" marR="63500" marT="88900" marB="88900" anchor="ctr"/>
                </a:tc>
                <a:extLst>
                  <a:ext uri="{0D108BD9-81ED-4DB2-BD59-A6C34878D82A}">
                    <a16:rowId xmlns:a16="http://schemas.microsoft.com/office/drawing/2014/main" val="2062360485"/>
                  </a:ext>
                </a:extLst>
              </a:tr>
              <a:tr h="0">
                <a:tc>
                  <a:txBody>
                    <a:bodyPr/>
                    <a:lstStyle/>
                    <a:p>
                      <a:pPr algn="ctr" fontAlgn="ctr"/>
                      <a:r>
                        <a:rPr lang="en-CA" sz="1250" b="0">
                          <a:effectLst/>
                        </a:rPr>
                        <a:t>C</a:t>
                      </a:r>
                    </a:p>
                  </a:txBody>
                  <a:tcPr marL="63500" marR="63500" marT="88900" marB="88900" anchor="ctr"/>
                </a:tc>
                <a:tc>
                  <a:txBody>
                    <a:bodyPr/>
                    <a:lstStyle/>
                    <a:p>
                      <a:pPr algn="ctr" fontAlgn="ctr"/>
                      <a:r>
                        <a:rPr lang="en-CA" sz="1250" b="0">
                          <a:effectLst/>
                        </a:rPr>
                        <a:t>110</a:t>
                      </a:r>
                    </a:p>
                  </a:txBody>
                  <a:tcPr marL="63500" marR="63500" marT="88900" marB="88900" anchor="ctr"/>
                </a:tc>
                <a:tc>
                  <a:txBody>
                    <a:bodyPr/>
                    <a:lstStyle/>
                    <a:p>
                      <a:pPr algn="ctr" fontAlgn="ctr"/>
                      <a:r>
                        <a:rPr lang="en-CA" sz="1250" b="0">
                          <a:effectLst/>
                        </a:rPr>
                        <a:t>Sales</a:t>
                      </a:r>
                    </a:p>
                  </a:txBody>
                  <a:tcPr marL="63500" marR="63500" marT="88900" marB="88900" anchor="ctr"/>
                </a:tc>
                <a:extLst>
                  <a:ext uri="{0D108BD9-81ED-4DB2-BD59-A6C34878D82A}">
                    <a16:rowId xmlns:a16="http://schemas.microsoft.com/office/drawing/2014/main" val="2830155051"/>
                  </a:ext>
                </a:extLst>
              </a:tr>
              <a:tr h="0">
                <a:tc>
                  <a:txBody>
                    <a:bodyPr/>
                    <a:lstStyle/>
                    <a:p>
                      <a:pPr algn="ctr" fontAlgn="ctr"/>
                      <a:r>
                        <a:rPr lang="en-CA" sz="1250" b="0">
                          <a:effectLst/>
                        </a:rPr>
                        <a:t>D</a:t>
                      </a:r>
                    </a:p>
                  </a:txBody>
                  <a:tcPr marL="63500" marR="63500" marT="88900" marB="88900" anchor="ctr"/>
                </a:tc>
                <a:tc>
                  <a:txBody>
                    <a:bodyPr/>
                    <a:lstStyle/>
                    <a:p>
                      <a:pPr algn="ctr" fontAlgn="ctr"/>
                      <a:r>
                        <a:rPr lang="en-CA" sz="1250" b="0">
                          <a:effectLst/>
                        </a:rPr>
                        <a:t>111</a:t>
                      </a:r>
                    </a:p>
                  </a:txBody>
                  <a:tcPr marL="63500" marR="63500" marT="88900" marB="88900" anchor="ctr"/>
                </a:tc>
                <a:tc>
                  <a:txBody>
                    <a:bodyPr/>
                    <a:lstStyle/>
                    <a:p>
                      <a:pPr algn="ctr" fontAlgn="ctr"/>
                      <a:r>
                        <a:rPr lang="en-CA" sz="1250" b="0" dirty="0">
                          <a:effectLst/>
                        </a:rPr>
                        <a:t>IT</a:t>
                      </a:r>
                    </a:p>
                  </a:txBody>
                  <a:tcPr marL="63500" marR="63500" marT="88900" marB="88900" anchor="ctr"/>
                </a:tc>
                <a:extLst>
                  <a:ext uri="{0D108BD9-81ED-4DB2-BD59-A6C34878D82A}">
                    <a16:rowId xmlns:a16="http://schemas.microsoft.com/office/drawing/2014/main" val="597326589"/>
                  </a:ext>
                </a:extLst>
              </a:tr>
            </a:tbl>
          </a:graphicData>
        </a:graphic>
      </p:graphicFrame>
      <p:sp>
        <p:nvSpPr>
          <p:cNvPr id="11" name="TextBox 10">
            <a:extLst>
              <a:ext uri="{FF2B5EF4-FFF2-40B4-BE49-F238E27FC236}">
                <a16:creationId xmlns:a16="http://schemas.microsoft.com/office/drawing/2014/main" id="{29C5EA5D-9C62-5DC6-5B49-7BBC93A1D376}"/>
              </a:ext>
            </a:extLst>
          </p:cNvPr>
          <p:cNvSpPr txBox="1"/>
          <p:nvPr/>
        </p:nvSpPr>
        <p:spPr>
          <a:xfrm>
            <a:off x="289926" y="3244334"/>
            <a:ext cx="876957" cy="369332"/>
          </a:xfrm>
          <a:prstGeom prst="rect">
            <a:avLst/>
          </a:prstGeom>
          <a:noFill/>
        </p:spPr>
        <p:txBody>
          <a:bodyPr wrap="square">
            <a:spAutoFit/>
          </a:bodyPr>
          <a:lstStyle/>
          <a:p>
            <a:r>
              <a:rPr lang="en-CA" b="1" i="0" dirty="0">
                <a:solidFill>
                  <a:srgbClr val="273239"/>
                </a:solidFill>
                <a:effectLst/>
                <a:latin typeface="Nunito" pitchFamily="2" charset="0"/>
              </a:rPr>
              <a:t>EMP</a:t>
            </a:r>
            <a:endParaRPr lang="en-CA" dirty="0"/>
          </a:p>
        </p:txBody>
      </p:sp>
      <p:graphicFrame>
        <p:nvGraphicFramePr>
          <p:cNvPr id="12" name="Table 11">
            <a:extLst>
              <a:ext uri="{FF2B5EF4-FFF2-40B4-BE49-F238E27FC236}">
                <a16:creationId xmlns:a16="http://schemas.microsoft.com/office/drawing/2014/main" id="{EC49989F-0AB9-0A44-E08B-C4C7F3C5E5A4}"/>
              </a:ext>
            </a:extLst>
          </p:cNvPr>
          <p:cNvGraphicFramePr>
            <a:graphicFrameLocks noGrp="1"/>
          </p:cNvGraphicFramePr>
          <p:nvPr/>
        </p:nvGraphicFramePr>
        <p:xfrm>
          <a:off x="5231966" y="3516351"/>
          <a:ext cx="4093338" cy="1445260"/>
        </p:xfrm>
        <a:graphic>
          <a:graphicData uri="http://schemas.openxmlformats.org/drawingml/2006/table">
            <a:tbl>
              <a:tblPr>
                <a:tableStyleId>{69CF1AB2-1976-4502-BF36-3FF5EA218861}</a:tableStyleId>
              </a:tblPr>
              <a:tblGrid>
                <a:gridCol w="2046669">
                  <a:extLst>
                    <a:ext uri="{9D8B030D-6E8A-4147-A177-3AD203B41FA5}">
                      <a16:colId xmlns:a16="http://schemas.microsoft.com/office/drawing/2014/main" val="3350337968"/>
                    </a:ext>
                  </a:extLst>
                </a:gridCol>
                <a:gridCol w="2046669">
                  <a:extLst>
                    <a:ext uri="{9D8B030D-6E8A-4147-A177-3AD203B41FA5}">
                      <a16:colId xmlns:a16="http://schemas.microsoft.com/office/drawing/2014/main" val="3711318645"/>
                    </a:ext>
                  </a:extLst>
                </a:gridCol>
              </a:tblGrid>
              <a:tr h="0">
                <a:tc>
                  <a:txBody>
                    <a:bodyPr/>
                    <a:lstStyle/>
                    <a:p>
                      <a:pPr algn="ctr" fontAlgn="base"/>
                      <a:r>
                        <a:rPr lang="en-CA" sz="1400" b="1">
                          <a:effectLst/>
                        </a:rPr>
                        <a:t>Dept_Name     </a:t>
                      </a:r>
                    </a:p>
                  </a:txBody>
                  <a:tcPr marL="38100" marR="38100" marT="63500" marB="63500" anchor="ctr"/>
                </a:tc>
                <a:tc>
                  <a:txBody>
                    <a:bodyPr/>
                    <a:lstStyle/>
                    <a:p>
                      <a:pPr algn="ctr" fontAlgn="base"/>
                      <a:r>
                        <a:rPr lang="en-CA" sz="1400" b="1">
                          <a:effectLst/>
                        </a:rPr>
                        <a:t>Manager     </a:t>
                      </a:r>
                    </a:p>
                  </a:txBody>
                  <a:tcPr marL="63500" marR="63500" marT="63500" marB="63500" anchor="ctr"/>
                </a:tc>
                <a:extLst>
                  <a:ext uri="{0D108BD9-81ED-4DB2-BD59-A6C34878D82A}">
                    <a16:rowId xmlns:a16="http://schemas.microsoft.com/office/drawing/2014/main" val="2087921834"/>
                  </a:ext>
                </a:extLst>
              </a:tr>
              <a:tr h="0">
                <a:tc>
                  <a:txBody>
                    <a:bodyPr/>
                    <a:lstStyle/>
                    <a:p>
                      <a:pPr algn="ctr" fontAlgn="ctr"/>
                      <a:r>
                        <a:rPr lang="en-CA" sz="1250" b="0">
                          <a:effectLst/>
                        </a:rPr>
                        <a:t>Sales</a:t>
                      </a:r>
                    </a:p>
                  </a:txBody>
                  <a:tcPr marL="63500" marR="63500" marT="88900" marB="88900" anchor="ctr"/>
                </a:tc>
                <a:tc>
                  <a:txBody>
                    <a:bodyPr/>
                    <a:lstStyle/>
                    <a:p>
                      <a:pPr algn="ctr" fontAlgn="ctr"/>
                      <a:r>
                        <a:rPr lang="en-CA" sz="1250" b="0">
                          <a:effectLst/>
                        </a:rPr>
                        <a:t>Y</a:t>
                      </a:r>
                    </a:p>
                  </a:txBody>
                  <a:tcPr marL="63500" marR="63500" marT="88900" marB="88900" anchor="ctr"/>
                </a:tc>
                <a:extLst>
                  <a:ext uri="{0D108BD9-81ED-4DB2-BD59-A6C34878D82A}">
                    <a16:rowId xmlns:a16="http://schemas.microsoft.com/office/drawing/2014/main" val="3292854587"/>
                  </a:ext>
                </a:extLst>
              </a:tr>
              <a:tr h="0">
                <a:tc>
                  <a:txBody>
                    <a:bodyPr/>
                    <a:lstStyle/>
                    <a:p>
                      <a:pPr algn="ctr" fontAlgn="ctr"/>
                      <a:r>
                        <a:rPr lang="en-CA" sz="1250" b="0">
                          <a:effectLst/>
                        </a:rPr>
                        <a:t>Production</a:t>
                      </a:r>
                    </a:p>
                  </a:txBody>
                  <a:tcPr marL="63500" marR="63500" marT="88900" marB="88900" anchor="ctr"/>
                </a:tc>
                <a:tc>
                  <a:txBody>
                    <a:bodyPr/>
                    <a:lstStyle/>
                    <a:p>
                      <a:pPr algn="ctr" fontAlgn="ctr"/>
                      <a:r>
                        <a:rPr lang="en-CA" sz="1250" b="0">
                          <a:effectLst/>
                        </a:rPr>
                        <a:t>Z</a:t>
                      </a:r>
                    </a:p>
                  </a:txBody>
                  <a:tcPr marL="63500" marR="63500" marT="88900" marB="88900" anchor="ctr"/>
                </a:tc>
                <a:extLst>
                  <a:ext uri="{0D108BD9-81ED-4DB2-BD59-A6C34878D82A}">
                    <a16:rowId xmlns:a16="http://schemas.microsoft.com/office/drawing/2014/main" val="925784057"/>
                  </a:ext>
                </a:extLst>
              </a:tr>
              <a:tr h="0">
                <a:tc>
                  <a:txBody>
                    <a:bodyPr/>
                    <a:lstStyle/>
                    <a:p>
                      <a:pPr algn="ctr" fontAlgn="ctr"/>
                      <a:r>
                        <a:rPr lang="en-CA" sz="1250" b="0">
                          <a:effectLst/>
                        </a:rPr>
                        <a:t>IT</a:t>
                      </a:r>
                    </a:p>
                  </a:txBody>
                  <a:tcPr marL="63500" marR="63500" marT="88900" marB="88900" anchor="ctr"/>
                </a:tc>
                <a:tc>
                  <a:txBody>
                    <a:bodyPr/>
                    <a:lstStyle/>
                    <a:p>
                      <a:pPr algn="ctr" fontAlgn="ctr"/>
                      <a:r>
                        <a:rPr lang="en-CA" sz="1250" b="0" dirty="0">
                          <a:effectLst/>
                        </a:rPr>
                        <a:t>A</a:t>
                      </a:r>
                    </a:p>
                  </a:txBody>
                  <a:tcPr marL="63500" marR="63500" marT="88900" marB="88900" anchor="ctr"/>
                </a:tc>
                <a:extLst>
                  <a:ext uri="{0D108BD9-81ED-4DB2-BD59-A6C34878D82A}">
                    <a16:rowId xmlns:a16="http://schemas.microsoft.com/office/drawing/2014/main" val="3149950851"/>
                  </a:ext>
                </a:extLst>
              </a:tr>
            </a:tbl>
          </a:graphicData>
        </a:graphic>
      </p:graphicFrame>
      <p:sp>
        <p:nvSpPr>
          <p:cNvPr id="14" name="TextBox 13">
            <a:extLst>
              <a:ext uri="{FF2B5EF4-FFF2-40B4-BE49-F238E27FC236}">
                <a16:creationId xmlns:a16="http://schemas.microsoft.com/office/drawing/2014/main" id="{9B8F8D47-CCE7-E272-EB16-D93CA75ED824}"/>
              </a:ext>
            </a:extLst>
          </p:cNvPr>
          <p:cNvSpPr txBox="1"/>
          <p:nvPr/>
        </p:nvSpPr>
        <p:spPr>
          <a:xfrm>
            <a:off x="5290983" y="3167030"/>
            <a:ext cx="876957" cy="369332"/>
          </a:xfrm>
          <a:prstGeom prst="rect">
            <a:avLst/>
          </a:prstGeom>
          <a:noFill/>
        </p:spPr>
        <p:txBody>
          <a:bodyPr wrap="square">
            <a:spAutoFit/>
          </a:bodyPr>
          <a:lstStyle/>
          <a:p>
            <a:r>
              <a:rPr lang="en-CA" b="1" i="0" dirty="0">
                <a:solidFill>
                  <a:srgbClr val="273239"/>
                </a:solidFill>
                <a:effectLst/>
                <a:latin typeface="Nunito" pitchFamily="2" charset="0"/>
              </a:rPr>
              <a:t>DEPT</a:t>
            </a:r>
            <a:endParaRPr lang="en-CA" dirty="0"/>
          </a:p>
        </p:txBody>
      </p:sp>
      <p:sp>
        <p:nvSpPr>
          <p:cNvPr id="16" name="TextBox 15">
            <a:extLst>
              <a:ext uri="{FF2B5EF4-FFF2-40B4-BE49-F238E27FC236}">
                <a16:creationId xmlns:a16="http://schemas.microsoft.com/office/drawing/2014/main" id="{ADEDE84D-BAAE-C7EA-CB3F-48DEB353AEE2}"/>
              </a:ext>
            </a:extLst>
          </p:cNvPr>
          <p:cNvSpPr txBox="1"/>
          <p:nvPr/>
        </p:nvSpPr>
        <p:spPr>
          <a:xfrm>
            <a:off x="2898885" y="5646300"/>
            <a:ext cx="6097314" cy="646331"/>
          </a:xfrm>
          <a:prstGeom prst="rect">
            <a:avLst/>
          </a:prstGeom>
          <a:noFill/>
        </p:spPr>
        <p:txBody>
          <a:bodyPr wrap="square">
            <a:spAutoFit/>
          </a:bodyPr>
          <a:lstStyle/>
          <a:p>
            <a:pPr algn="just" fontAlgn="base"/>
            <a:r>
              <a:rPr lang="en-US" b="0" i="0" dirty="0">
                <a:solidFill>
                  <a:srgbClr val="273239"/>
                </a:solidFill>
                <a:effectLst/>
                <a:latin typeface="Nunito" pitchFamily="2" charset="0"/>
              </a:rPr>
              <a:t>Natural join between EMP and DEPT with condition :</a:t>
            </a:r>
          </a:p>
          <a:p>
            <a:pPr algn="just" fontAlgn="base"/>
            <a:r>
              <a:rPr lang="en-US" b="1" i="0" dirty="0" err="1">
                <a:solidFill>
                  <a:srgbClr val="273239"/>
                </a:solidFill>
                <a:effectLst/>
                <a:latin typeface="Nunito" pitchFamily="2" charset="0"/>
              </a:rPr>
              <a:t>EMP.Dept_Name</a:t>
            </a:r>
            <a:r>
              <a:rPr lang="en-US" b="1" i="0" dirty="0">
                <a:solidFill>
                  <a:srgbClr val="273239"/>
                </a:solidFill>
                <a:effectLst/>
                <a:latin typeface="Nunito" pitchFamily="2" charset="0"/>
              </a:rPr>
              <a:t> = </a:t>
            </a:r>
            <a:r>
              <a:rPr lang="en-US" b="1" i="0" dirty="0" err="1">
                <a:solidFill>
                  <a:srgbClr val="273239"/>
                </a:solidFill>
                <a:effectLst/>
                <a:latin typeface="Nunito" pitchFamily="2" charset="0"/>
              </a:rPr>
              <a:t>DEPT.Dept_Name</a:t>
            </a:r>
            <a:r>
              <a:rPr lang="en-US" b="0" i="0" dirty="0">
                <a:solidFill>
                  <a:srgbClr val="273239"/>
                </a:solidFill>
                <a:effectLst/>
                <a:latin typeface="Nunito" pitchFamily="2" charset="0"/>
              </a:rPr>
              <a:t>          </a:t>
            </a:r>
          </a:p>
        </p:txBody>
      </p:sp>
    </p:spTree>
    <p:extLst>
      <p:ext uri="{BB962C8B-B14F-4D97-AF65-F5344CB8AC3E}">
        <p14:creationId xmlns:p14="http://schemas.microsoft.com/office/powerpoint/2010/main" val="118187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AB57E-0B69-FF9F-811A-533859FF81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0F8C1E-6C2B-0A38-66FA-A98E1D1B1D83}"/>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C89214F-DC7F-4AA2-EE63-83470494F63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2BAF23-5AE2-6A5E-4955-A2A10FCEF536}"/>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66D6DE-1320-5EA6-8B87-5F58C7981C88}"/>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B63AAC-FD6B-F5F4-9A27-0823EA9DAE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7DA83E-4ECC-6A29-AD1E-46AB81C1E1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7C3F19D-338E-0496-9AFB-70EB56D71911}"/>
              </a:ext>
            </a:extLst>
          </p:cNvPr>
          <p:cNvSpPr txBox="1"/>
          <p:nvPr/>
        </p:nvSpPr>
        <p:spPr>
          <a:xfrm>
            <a:off x="352754" y="1425296"/>
            <a:ext cx="6097314" cy="646331"/>
          </a:xfrm>
          <a:prstGeom prst="rect">
            <a:avLst/>
          </a:prstGeom>
          <a:noFill/>
        </p:spPr>
        <p:txBody>
          <a:bodyPr wrap="square">
            <a:spAutoFit/>
          </a:bodyPr>
          <a:lstStyle/>
          <a:p>
            <a:pPr algn="just" fontAlgn="base"/>
            <a:r>
              <a:rPr lang="en-US" b="0" i="0" dirty="0">
                <a:solidFill>
                  <a:srgbClr val="273239"/>
                </a:solidFill>
                <a:effectLst/>
                <a:latin typeface="Nunito" pitchFamily="2" charset="0"/>
              </a:rPr>
              <a:t>Natural join between EMP and DEPT with condition :</a:t>
            </a:r>
          </a:p>
          <a:p>
            <a:pPr algn="just" fontAlgn="base"/>
            <a:r>
              <a:rPr lang="en-US" b="1" i="0" dirty="0" err="1">
                <a:solidFill>
                  <a:srgbClr val="273239"/>
                </a:solidFill>
                <a:effectLst/>
                <a:latin typeface="Nunito" pitchFamily="2" charset="0"/>
              </a:rPr>
              <a:t>EMP.Dept_Name</a:t>
            </a:r>
            <a:r>
              <a:rPr lang="en-US" b="1" i="0" dirty="0">
                <a:solidFill>
                  <a:srgbClr val="273239"/>
                </a:solidFill>
                <a:effectLst/>
                <a:latin typeface="Nunito" pitchFamily="2" charset="0"/>
              </a:rPr>
              <a:t> = </a:t>
            </a:r>
            <a:r>
              <a:rPr lang="en-US" b="1" i="0" dirty="0" err="1">
                <a:solidFill>
                  <a:srgbClr val="273239"/>
                </a:solidFill>
                <a:effectLst/>
                <a:latin typeface="Nunito" pitchFamily="2" charset="0"/>
              </a:rPr>
              <a:t>DEPT.Dept_Name</a:t>
            </a:r>
            <a:r>
              <a:rPr lang="en-US" b="0" i="0" dirty="0">
                <a:solidFill>
                  <a:srgbClr val="273239"/>
                </a:solidFill>
                <a:effectLst/>
                <a:latin typeface="Nunito" pitchFamily="2" charset="0"/>
              </a:rPr>
              <a:t>          </a:t>
            </a:r>
          </a:p>
        </p:txBody>
      </p:sp>
      <p:sp>
        <p:nvSpPr>
          <p:cNvPr id="9" name="TextBox 8">
            <a:extLst>
              <a:ext uri="{FF2B5EF4-FFF2-40B4-BE49-F238E27FC236}">
                <a16:creationId xmlns:a16="http://schemas.microsoft.com/office/drawing/2014/main" id="{E5CB17B6-BB0F-0F3B-739A-110262BA9F6F}"/>
              </a:ext>
            </a:extLst>
          </p:cNvPr>
          <p:cNvSpPr txBox="1"/>
          <p:nvPr/>
        </p:nvSpPr>
        <p:spPr>
          <a:xfrm>
            <a:off x="208009" y="2495706"/>
            <a:ext cx="1932666" cy="369332"/>
          </a:xfrm>
          <a:prstGeom prst="rect">
            <a:avLst/>
          </a:prstGeom>
          <a:noFill/>
        </p:spPr>
        <p:txBody>
          <a:bodyPr wrap="square">
            <a:spAutoFit/>
          </a:bodyPr>
          <a:lstStyle/>
          <a:p>
            <a:r>
              <a:rPr lang="en-CA" b="0" i="0" dirty="0">
                <a:solidFill>
                  <a:srgbClr val="273239"/>
                </a:solidFill>
                <a:effectLst/>
                <a:latin typeface="Nunito" pitchFamily="2" charset="0"/>
              </a:rPr>
              <a:t> </a:t>
            </a:r>
            <a:r>
              <a:rPr lang="en-CA" b="1" i="0" dirty="0">
                <a:solidFill>
                  <a:srgbClr val="273239"/>
                </a:solidFill>
                <a:effectLst/>
                <a:latin typeface="Nunito" pitchFamily="2" charset="0"/>
              </a:rPr>
              <a:t>EMP ⋈ DEPT</a:t>
            </a:r>
            <a:endParaRPr lang="en-CA" dirty="0"/>
          </a:p>
        </p:txBody>
      </p:sp>
      <p:graphicFrame>
        <p:nvGraphicFramePr>
          <p:cNvPr id="11" name="Table 10">
            <a:extLst>
              <a:ext uri="{FF2B5EF4-FFF2-40B4-BE49-F238E27FC236}">
                <a16:creationId xmlns:a16="http://schemas.microsoft.com/office/drawing/2014/main" id="{F4C81EA7-C42C-DD91-D2A5-0144410FF588}"/>
              </a:ext>
            </a:extLst>
          </p:cNvPr>
          <p:cNvGraphicFramePr>
            <a:graphicFrameLocks noGrp="1"/>
          </p:cNvGraphicFramePr>
          <p:nvPr/>
        </p:nvGraphicFramePr>
        <p:xfrm>
          <a:off x="341006" y="2865038"/>
          <a:ext cx="4246180" cy="1658620"/>
        </p:xfrm>
        <a:graphic>
          <a:graphicData uri="http://schemas.openxmlformats.org/drawingml/2006/table">
            <a:tbl>
              <a:tblPr>
                <a:tableStyleId>{8A107856-5554-42FB-B03E-39F5DBC370BA}</a:tableStyleId>
              </a:tblPr>
              <a:tblGrid>
                <a:gridCol w="1061545">
                  <a:extLst>
                    <a:ext uri="{9D8B030D-6E8A-4147-A177-3AD203B41FA5}">
                      <a16:colId xmlns:a16="http://schemas.microsoft.com/office/drawing/2014/main" val="3170507982"/>
                    </a:ext>
                  </a:extLst>
                </a:gridCol>
                <a:gridCol w="1061545">
                  <a:extLst>
                    <a:ext uri="{9D8B030D-6E8A-4147-A177-3AD203B41FA5}">
                      <a16:colId xmlns:a16="http://schemas.microsoft.com/office/drawing/2014/main" val="776379788"/>
                    </a:ext>
                  </a:extLst>
                </a:gridCol>
                <a:gridCol w="1061545">
                  <a:extLst>
                    <a:ext uri="{9D8B030D-6E8A-4147-A177-3AD203B41FA5}">
                      <a16:colId xmlns:a16="http://schemas.microsoft.com/office/drawing/2014/main" val="2685539816"/>
                    </a:ext>
                  </a:extLst>
                </a:gridCol>
                <a:gridCol w="1061545">
                  <a:extLst>
                    <a:ext uri="{9D8B030D-6E8A-4147-A177-3AD203B41FA5}">
                      <a16:colId xmlns:a16="http://schemas.microsoft.com/office/drawing/2014/main" val="3498609227"/>
                    </a:ext>
                  </a:extLst>
                </a:gridCol>
              </a:tblGrid>
              <a:tr h="0">
                <a:tc>
                  <a:txBody>
                    <a:bodyPr/>
                    <a:lstStyle/>
                    <a:p>
                      <a:pPr algn="ctr" fontAlgn="base"/>
                      <a:r>
                        <a:rPr lang="en-CA" sz="1400" b="1">
                          <a:effectLst/>
                        </a:rPr>
                        <a:t>Name     </a:t>
                      </a:r>
                    </a:p>
                  </a:txBody>
                  <a:tcPr marL="38100" marR="38100" marT="63500" marB="63500" anchor="ctr"/>
                </a:tc>
                <a:tc>
                  <a:txBody>
                    <a:bodyPr/>
                    <a:lstStyle/>
                    <a:p>
                      <a:pPr algn="ctr" fontAlgn="base"/>
                      <a:r>
                        <a:rPr lang="en-CA" sz="1400" b="1">
                          <a:effectLst/>
                        </a:rPr>
                        <a:t>ID         </a:t>
                      </a:r>
                    </a:p>
                  </a:txBody>
                  <a:tcPr marL="63500" marR="63500" marT="63500" marB="63500" anchor="ctr"/>
                </a:tc>
                <a:tc>
                  <a:txBody>
                    <a:bodyPr/>
                    <a:lstStyle/>
                    <a:p>
                      <a:pPr algn="ctr" fontAlgn="base"/>
                      <a:r>
                        <a:rPr lang="en-CA" sz="1400" b="1">
                          <a:effectLst/>
                        </a:rPr>
                        <a:t>Dept_Name     </a:t>
                      </a:r>
                    </a:p>
                  </a:txBody>
                  <a:tcPr marL="63500" marR="63500" marT="63500" marB="63500" anchor="ctr"/>
                </a:tc>
                <a:tc>
                  <a:txBody>
                    <a:bodyPr/>
                    <a:lstStyle/>
                    <a:p>
                      <a:pPr algn="ctr" fontAlgn="base"/>
                      <a:r>
                        <a:rPr lang="en-CA" sz="1400" b="1">
                          <a:effectLst/>
                        </a:rPr>
                        <a:t>Manager     </a:t>
                      </a:r>
                    </a:p>
                  </a:txBody>
                  <a:tcPr marL="63500" marR="63500" marT="63500" marB="63500" anchor="ctr"/>
                </a:tc>
                <a:extLst>
                  <a:ext uri="{0D108BD9-81ED-4DB2-BD59-A6C34878D82A}">
                    <a16:rowId xmlns:a16="http://schemas.microsoft.com/office/drawing/2014/main" val="3336218024"/>
                  </a:ext>
                </a:extLst>
              </a:tr>
              <a:tr h="0">
                <a:tc>
                  <a:txBody>
                    <a:bodyPr/>
                    <a:lstStyle/>
                    <a:p>
                      <a:pPr algn="ctr" fontAlgn="ctr"/>
                      <a:r>
                        <a:rPr lang="en-CA" sz="1250" b="0">
                          <a:effectLst/>
                        </a:rPr>
                        <a:t>A</a:t>
                      </a:r>
                    </a:p>
                  </a:txBody>
                  <a:tcPr marL="63500" marR="63500" marT="88900" marB="88900" anchor="ctr"/>
                </a:tc>
                <a:tc>
                  <a:txBody>
                    <a:bodyPr/>
                    <a:lstStyle/>
                    <a:p>
                      <a:pPr algn="ctr" fontAlgn="ctr"/>
                      <a:r>
                        <a:rPr lang="en-CA" sz="1250" b="0">
                          <a:effectLst/>
                        </a:rPr>
                        <a:t>120</a:t>
                      </a:r>
                    </a:p>
                  </a:txBody>
                  <a:tcPr marL="63500" marR="63500" marT="88900" marB="88900" anchor="ctr"/>
                </a:tc>
                <a:tc>
                  <a:txBody>
                    <a:bodyPr/>
                    <a:lstStyle/>
                    <a:p>
                      <a:pPr algn="ctr" fontAlgn="ctr"/>
                      <a:r>
                        <a:rPr lang="en-CA" sz="1250" b="0">
                          <a:effectLst/>
                        </a:rPr>
                        <a:t>IT</a:t>
                      </a:r>
                    </a:p>
                  </a:txBody>
                  <a:tcPr marL="63500" marR="63500" marT="88900" marB="88900" anchor="ctr"/>
                </a:tc>
                <a:tc>
                  <a:txBody>
                    <a:bodyPr/>
                    <a:lstStyle/>
                    <a:p>
                      <a:pPr algn="ctr" fontAlgn="ctr"/>
                      <a:r>
                        <a:rPr lang="en-CA" sz="1250" b="0">
                          <a:effectLst/>
                        </a:rPr>
                        <a:t>A</a:t>
                      </a:r>
                    </a:p>
                  </a:txBody>
                  <a:tcPr marL="63500" marR="63500" marT="88900" marB="88900" anchor="ctr"/>
                </a:tc>
                <a:extLst>
                  <a:ext uri="{0D108BD9-81ED-4DB2-BD59-A6C34878D82A}">
                    <a16:rowId xmlns:a16="http://schemas.microsoft.com/office/drawing/2014/main" val="164477276"/>
                  </a:ext>
                </a:extLst>
              </a:tr>
              <a:tr h="0">
                <a:tc>
                  <a:txBody>
                    <a:bodyPr/>
                    <a:lstStyle/>
                    <a:p>
                      <a:pPr algn="ctr" fontAlgn="ctr"/>
                      <a:r>
                        <a:rPr lang="en-CA" sz="1250" b="0">
                          <a:effectLst/>
                        </a:rPr>
                        <a:t>C</a:t>
                      </a:r>
                    </a:p>
                  </a:txBody>
                  <a:tcPr marL="63500" marR="63500" marT="88900" marB="88900" anchor="ctr"/>
                </a:tc>
                <a:tc>
                  <a:txBody>
                    <a:bodyPr/>
                    <a:lstStyle/>
                    <a:p>
                      <a:pPr algn="ctr" fontAlgn="ctr"/>
                      <a:r>
                        <a:rPr lang="en-CA" sz="1250" b="0">
                          <a:effectLst/>
                        </a:rPr>
                        <a:t>110</a:t>
                      </a:r>
                    </a:p>
                  </a:txBody>
                  <a:tcPr marL="63500" marR="63500" marT="88900" marB="88900" anchor="ctr"/>
                </a:tc>
                <a:tc>
                  <a:txBody>
                    <a:bodyPr/>
                    <a:lstStyle/>
                    <a:p>
                      <a:pPr algn="ctr" fontAlgn="ctr"/>
                      <a:r>
                        <a:rPr lang="en-CA" sz="1250" b="0">
                          <a:effectLst/>
                        </a:rPr>
                        <a:t>Sales</a:t>
                      </a:r>
                    </a:p>
                  </a:txBody>
                  <a:tcPr marL="63500" marR="63500" marT="88900" marB="88900" anchor="ctr"/>
                </a:tc>
                <a:tc>
                  <a:txBody>
                    <a:bodyPr/>
                    <a:lstStyle/>
                    <a:p>
                      <a:pPr algn="ctr" fontAlgn="ctr"/>
                      <a:r>
                        <a:rPr lang="en-CA" sz="1250" b="0">
                          <a:effectLst/>
                        </a:rPr>
                        <a:t>Y</a:t>
                      </a:r>
                    </a:p>
                  </a:txBody>
                  <a:tcPr marL="63500" marR="63500" marT="88900" marB="88900" anchor="ctr"/>
                </a:tc>
                <a:extLst>
                  <a:ext uri="{0D108BD9-81ED-4DB2-BD59-A6C34878D82A}">
                    <a16:rowId xmlns:a16="http://schemas.microsoft.com/office/drawing/2014/main" val="3653169165"/>
                  </a:ext>
                </a:extLst>
              </a:tr>
              <a:tr h="0">
                <a:tc>
                  <a:txBody>
                    <a:bodyPr/>
                    <a:lstStyle/>
                    <a:p>
                      <a:pPr algn="ctr" fontAlgn="ctr"/>
                      <a:r>
                        <a:rPr lang="en-CA" sz="1250" b="0">
                          <a:effectLst/>
                        </a:rPr>
                        <a:t>D</a:t>
                      </a:r>
                    </a:p>
                  </a:txBody>
                  <a:tcPr marL="63500" marR="63500" marT="88900" marB="88900" anchor="ctr"/>
                </a:tc>
                <a:tc>
                  <a:txBody>
                    <a:bodyPr/>
                    <a:lstStyle/>
                    <a:p>
                      <a:pPr algn="ctr" fontAlgn="ctr"/>
                      <a:r>
                        <a:rPr lang="en-CA" sz="1250" b="0">
                          <a:effectLst/>
                        </a:rPr>
                        <a:t>111</a:t>
                      </a:r>
                    </a:p>
                  </a:txBody>
                  <a:tcPr marL="63500" marR="63500" marT="88900" marB="88900" anchor="ctr"/>
                </a:tc>
                <a:tc>
                  <a:txBody>
                    <a:bodyPr/>
                    <a:lstStyle/>
                    <a:p>
                      <a:pPr algn="ctr" fontAlgn="ctr"/>
                      <a:r>
                        <a:rPr lang="en-CA" sz="1250" b="0">
                          <a:effectLst/>
                        </a:rPr>
                        <a:t>IT</a:t>
                      </a:r>
                    </a:p>
                  </a:txBody>
                  <a:tcPr marL="63500" marR="63500" marT="88900" marB="88900" anchor="ctr"/>
                </a:tc>
                <a:tc>
                  <a:txBody>
                    <a:bodyPr/>
                    <a:lstStyle/>
                    <a:p>
                      <a:pPr algn="ctr" fontAlgn="ctr"/>
                      <a:r>
                        <a:rPr lang="en-CA" sz="1250" b="0" dirty="0">
                          <a:effectLst/>
                        </a:rPr>
                        <a:t>A</a:t>
                      </a:r>
                    </a:p>
                  </a:txBody>
                  <a:tcPr marL="63500" marR="63500" marT="88900" marB="88900" anchor="ctr"/>
                </a:tc>
                <a:extLst>
                  <a:ext uri="{0D108BD9-81ED-4DB2-BD59-A6C34878D82A}">
                    <a16:rowId xmlns:a16="http://schemas.microsoft.com/office/drawing/2014/main" val="4058009208"/>
                  </a:ext>
                </a:extLst>
              </a:tr>
            </a:tbl>
          </a:graphicData>
        </a:graphic>
      </p:graphicFrame>
      <p:graphicFrame>
        <p:nvGraphicFramePr>
          <p:cNvPr id="2" name="Table 1">
            <a:extLst>
              <a:ext uri="{FF2B5EF4-FFF2-40B4-BE49-F238E27FC236}">
                <a16:creationId xmlns:a16="http://schemas.microsoft.com/office/drawing/2014/main" id="{01310386-5681-B505-C22A-140B16AA2766}"/>
              </a:ext>
            </a:extLst>
          </p:cNvPr>
          <p:cNvGraphicFramePr>
            <a:graphicFrameLocks noGrp="1"/>
          </p:cNvGraphicFramePr>
          <p:nvPr/>
        </p:nvGraphicFramePr>
        <p:xfrm>
          <a:off x="7367321" y="2096122"/>
          <a:ext cx="4616670" cy="1813560"/>
        </p:xfrm>
        <a:graphic>
          <a:graphicData uri="http://schemas.openxmlformats.org/drawingml/2006/table">
            <a:tbl>
              <a:tblPr>
                <a:tableStyleId>{D7AC3CCA-C797-4891-BE02-D94E43425B78}</a:tableStyleId>
              </a:tblPr>
              <a:tblGrid>
                <a:gridCol w="1538890">
                  <a:extLst>
                    <a:ext uri="{9D8B030D-6E8A-4147-A177-3AD203B41FA5}">
                      <a16:colId xmlns:a16="http://schemas.microsoft.com/office/drawing/2014/main" val="3048956361"/>
                    </a:ext>
                  </a:extLst>
                </a:gridCol>
                <a:gridCol w="1538890">
                  <a:extLst>
                    <a:ext uri="{9D8B030D-6E8A-4147-A177-3AD203B41FA5}">
                      <a16:colId xmlns:a16="http://schemas.microsoft.com/office/drawing/2014/main" val="987268276"/>
                    </a:ext>
                  </a:extLst>
                </a:gridCol>
                <a:gridCol w="1538890">
                  <a:extLst>
                    <a:ext uri="{9D8B030D-6E8A-4147-A177-3AD203B41FA5}">
                      <a16:colId xmlns:a16="http://schemas.microsoft.com/office/drawing/2014/main" val="3141279699"/>
                    </a:ext>
                  </a:extLst>
                </a:gridCol>
              </a:tblGrid>
              <a:tr h="0">
                <a:tc>
                  <a:txBody>
                    <a:bodyPr/>
                    <a:lstStyle/>
                    <a:p>
                      <a:pPr algn="ctr" fontAlgn="base"/>
                      <a:r>
                        <a:rPr lang="en-CA" sz="1400" b="1" dirty="0">
                          <a:effectLst/>
                        </a:rPr>
                        <a:t>Name      </a:t>
                      </a:r>
                    </a:p>
                  </a:txBody>
                  <a:tcPr marL="38100" marR="38100" marT="63500" marB="63500" anchor="ctr"/>
                </a:tc>
                <a:tc>
                  <a:txBody>
                    <a:bodyPr/>
                    <a:lstStyle/>
                    <a:p>
                      <a:pPr algn="ctr" fontAlgn="base"/>
                      <a:r>
                        <a:rPr lang="en-CA" sz="1400" b="1" dirty="0">
                          <a:effectLst/>
                        </a:rPr>
                        <a:t>ID         </a:t>
                      </a:r>
                    </a:p>
                  </a:txBody>
                  <a:tcPr marL="63500" marR="63500" marT="63500" marB="63500" anchor="ctr"/>
                </a:tc>
                <a:tc>
                  <a:txBody>
                    <a:bodyPr/>
                    <a:lstStyle/>
                    <a:p>
                      <a:pPr algn="ctr" fontAlgn="base"/>
                      <a:r>
                        <a:rPr lang="en-CA" sz="1400" b="1">
                          <a:effectLst/>
                        </a:rPr>
                        <a:t>Dept_Name    </a:t>
                      </a:r>
                    </a:p>
                  </a:txBody>
                  <a:tcPr marL="63500" marR="63500" marT="63500" marB="63500" anchor="ctr"/>
                </a:tc>
                <a:extLst>
                  <a:ext uri="{0D108BD9-81ED-4DB2-BD59-A6C34878D82A}">
                    <a16:rowId xmlns:a16="http://schemas.microsoft.com/office/drawing/2014/main" val="3886759828"/>
                  </a:ext>
                </a:extLst>
              </a:tr>
              <a:tr h="0">
                <a:tc>
                  <a:txBody>
                    <a:bodyPr/>
                    <a:lstStyle/>
                    <a:p>
                      <a:pPr algn="ctr" fontAlgn="ctr"/>
                      <a:r>
                        <a:rPr lang="en-CA" sz="1250" b="0">
                          <a:effectLst/>
                        </a:rPr>
                        <a:t>A</a:t>
                      </a:r>
                    </a:p>
                  </a:txBody>
                  <a:tcPr marL="63500" marR="63500" marT="88900" marB="88900" anchor="ctr"/>
                </a:tc>
                <a:tc>
                  <a:txBody>
                    <a:bodyPr/>
                    <a:lstStyle/>
                    <a:p>
                      <a:pPr algn="ctr" fontAlgn="ctr"/>
                      <a:r>
                        <a:rPr lang="en-CA" sz="1250" b="0" dirty="0">
                          <a:effectLst/>
                        </a:rPr>
                        <a:t>120</a:t>
                      </a:r>
                    </a:p>
                  </a:txBody>
                  <a:tcPr marL="63500" marR="63500" marT="88900" marB="88900" anchor="ctr"/>
                </a:tc>
                <a:tc>
                  <a:txBody>
                    <a:bodyPr/>
                    <a:lstStyle/>
                    <a:p>
                      <a:pPr algn="ctr" fontAlgn="ctr"/>
                      <a:r>
                        <a:rPr lang="en-CA" sz="1250" b="0">
                          <a:effectLst/>
                        </a:rPr>
                        <a:t>IT</a:t>
                      </a:r>
                    </a:p>
                  </a:txBody>
                  <a:tcPr marL="63500" marR="63500" marT="88900" marB="88900" anchor="ctr"/>
                </a:tc>
                <a:extLst>
                  <a:ext uri="{0D108BD9-81ED-4DB2-BD59-A6C34878D82A}">
                    <a16:rowId xmlns:a16="http://schemas.microsoft.com/office/drawing/2014/main" val="681044403"/>
                  </a:ext>
                </a:extLst>
              </a:tr>
              <a:tr h="0">
                <a:tc>
                  <a:txBody>
                    <a:bodyPr/>
                    <a:lstStyle/>
                    <a:p>
                      <a:pPr algn="ctr" fontAlgn="ctr"/>
                      <a:r>
                        <a:rPr lang="en-CA" sz="1250" b="0">
                          <a:effectLst/>
                        </a:rPr>
                        <a:t>B</a:t>
                      </a:r>
                    </a:p>
                  </a:txBody>
                  <a:tcPr marL="63500" marR="63500" marT="88900" marB="88900" anchor="ctr"/>
                </a:tc>
                <a:tc>
                  <a:txBody>
                    <a:bodyPr/>
                    <a:lstStyle/>
                    <a:p>
                      <a:pPr algn="ctr" fontAlgn="ctr"/>
                      <a:r>
                        <a:rPr lang="en-CA" sz="1250" b="0">
                          <a:effectLst/>
                        </a:rPr>
                        <a:t>125</a:t>
                      </a:r>
                    </a:p>
                  </a:txBody>
                  <a:tcPr marL="63500" marR="63500" marT="88900" marB="88900" anchor="ctr"/>
                </a:tc>
                <a:tc>
                  <a:txBody>
                    <a:bodyPr/>
                    <a:lstStyle/>
                    <a:p>
                      <a:pPr algn="ctr" fontAlgn="ctr"/>
                      <a:r>
                        <a:rPr lang="en-CA" sz="1250" b="0" dirty="0">
                          <a:effectLst/>
                        </a:rPr>
                        <a:t>HR</a:t>
                      </a:r>
                    </a:p>
                  </a:txBody>
                  <a:tcPr marL="63500" marR="63500" marT="88900" marB="88900" anchor="ctr"/>
                </a:tc>
                <a:extLst>
                  <a:ext uri="{0D108BD9-81ED-4DB2-BD59-A6C34878D82A}">
                    <a16:rowId xmlns:a16="http://schemas.microsoft.com/office/drawing/2014/main" val="2062360485"/>
                  </a:ext>
                </a:extLst>
              </a:tr>
              <a:tr h="0">
                <a:tc>
                  <a:txBody>
                    <a:bodyPr/>
                    <a:lstStyle/>
                    <a:p>
                      <a:pPr algn="ctr" fontAlgn="ctr"/>
                      <a:r>
                        <a:rPr lang="en-CA" sz="1250" b="0">
                          <a:effectLst/>
                        </a:rPr>
                        <a:t>C</a:t>
                      </a:r>
                    </a:p>
                  </a:txBody>
                  <a:tcPr marL="63500" marR="63500" marT="88900" marB="88900" anchor="ctr"/>
                </a:tc>
                <a:tc>
                  <a:txBody>
                    <a:bodyPr/>
                    <a:lstStyle/>
                    <a:p>
                      <a:pPr algn="ctr" fontAlgn="ctr"/>
                      <a:r>
                        <a:rPr lang="en-CA" sz="1250" b="0">
                          <a:effectLst/>
                        </a:rPr>
                        <a:t>110</a:t>
                      </a:r>
                    </a:p>
                  </a:txBody>
                  <a:tcPr marL="63500" marR="63500" marT="88900" marB="88900" anchor="ctr"/>
                </a:tc>
                <a:tc>
                  <a:txBody>
                    <a:bodyPr/>
                    <a:lstStyle/>
                    <a:p>
                      <a:pPr algn="ctr" fontAlgn="ctr"/>
                      <a:r>
                        <a:rPr lang="en-CA" sz="1250" b="0">
                          <a:effectLst/>
                        </a:rPr>
                        <a:t>Sales</a:t>
                      </a:r>
                    </a:p>
                  </a:txBody>
                  <a:tcPr marL="63500" marR="63500" marT="88900" marB="88900" anchor="ctr"/>
                </a:tc>
                <a:extLst>
                  <a:ext uri="{0D108BD9-81ED-4DB2-BD59-A6C34878D82A}">
                    <a16:rowId xmlns:a16="http://schemas.microsoft.com/office/drawing/2014/main" val="2830155051"/>
                  </a:ext>
                </a:extLst>
              </a:tr>
              <a:tr h="0">
                <a:tc>
                  <a:txBody>
                    <a:bodyPr/>
                    <a:lstStyle/>
                    <a:p>
                      <a:pPr algn="ctr" fontAlgn="ctr"/>
                      <a:r>
                        <a:rPr lang="en-CA" sz="1250" b="0">
                          <a:effectLst/>
                        </a:rPr>
                        <a:t>D</a:t>
                      </a:r>
                    </a:p>
                  </a:txBody>
                  <a:tcPr marL="63500" marR="63500" marT="88900" marB="88900" anchor="ctr"/>
                </a:tc>
                <a:tc>
                  <a:txBody>
                    <a:bodyPr/>
                    <a:lstStyle/>
                    <a:p>
                      <a:pPr algn="ctr" fontAlgn="ctr"/>
                      <a:r>
                        <a:rPr lang="en-CA" sz="1250" b="0">
                          <a:effectLst/>
                        </a:rPr>
                        <a:t>111</a:t>
                      </a:r>
                    </a:p>
                  </a:txBody>
                  <a:tcPr marL="63500" marR="63500" marT="88900" marB="88900" anchor="ctr"/>
                </a:tc>
                <a:tc>
                  <a:txBody>
                    <a:bodyPr/>
                    <a:lstStyle/>
                    <a:p>
                      <a:pPr algn="ctr" fontAlgn="ctr"/>
                      <a:r>
                        <a:rPr lang="en-CA" sz="1250" b="0" dirty="0">
                          <a:effectLst/>
                        </a:rPr>
                        <a:t>IT</a:t>
                      </a:r>
                    </a:p>
                  </a:txBody>
                  <a:tcPr marL="63500" marR="63500" marT="88900" marB="88900" anchor="ctr"/>
                </a:tc>
                <a:extLst>
                  <a:ext uri="{0D108BD9-81ED-4DB2-BD59-A6C34878D82A}">
                    <a16:rowId xmlns:a16="http://schemas.microsoft.com/office/drawing/2014/main" val="597326589"/>
                  </a:ext>
                </a:extLst>
              </a:tr>
            </a:tbl>
          </a:graphicData>
        </a:graphic>
      </p:graphicFrame>
      <p:sp>
        <p:nvSpPr>
          <p:cNvPr id="8" name="TextBox 7">
            <a:extLst>
              <a:ext uri="{FF2B5EF4-FFF2-40B4-BE49-F238E27FC236}">
                <a16:creationId xmlns:a16="http://schemas.microsoft.com/office/drawing/2014/main" id="{68D06468-9CC6-CB9D-A208-571CC628E5D2}"/>
              </a:ext>
            </a:extLst>
          </p:cNvPr>
          <p:cNvSpPr txBox="1"/>
          <p:nvPr/>
        </p:nvSpPr>
        <p:spPr>
          <a:xfrm>
            <a:off x="7280846" y="1784966"/>
            <a:ext cx="876957" cy="369332"/>
          </a:xfrm>
          <a:prstGeom prst="rect">
            <a:avLst/>
          </a:prstGeom>
          <a:noFill/>
        </p:spPr>
        <p:txBody>
          <a:bodyPr wrap="square">
            <a:spAutoFit/>
          </a:bodyPr>
          <a:lstStyle/>
          <a:p>
            <a:r>
              <a:rPr lang="en-CA" b="1" i="0" dirty="0">
                <a:solidFill>
                  <a:srgbClr val="273239"/>
                </a:solidFill>
                <a:effectLst/>
                <a:latin typeface="Nunito" pitchFamily="2" charset="0"/>
              </a:rPr>
              <a:t>EMP</a:t>
            </a:r>
            <a:endParaRPr lang="en-CA" dirty="0"/>
          </a:p>
        </p:txBody>
      </p:sp>
      <p:graphicFrame>
        <p:nvGraphicFramePr>
          <p:cNvPr id="12" name="Table 11">
            <a:extLst>
              <a:ext uri="{FF2B5EF4-FFF2-40B4-BE49-F238E27FC236}">
                <a16:creationId xmlns:a16="http://schemas.microsoft.com/office/drawing/2014/main" id="{ECC88892-8BD4-184F-FEA8-3CF03074BCAF}"/>
              </a:ext>
            </a:extLst>
          </p:cNvPr>
          <p:cNvGraphicFramePr>
            <a:graphicFrameLocks noGrp="1"/>
          </p:cNvGraphicFramePr>
          <p:nvPr/>
        </p:nvGraphicFramePr>
        <p:xfrm>
          <a:off x="7545799" y="4558844"/>
          <a:ext cx="4093338" cy="1445260"/>
        </p:xfrm>
        <a:graphic>
          <a:graphicData uri="http://schemas.openxmlformats.org/drawingml/2006/table">
            <a:tbl>
              <a:tblPr>
                <a:tableStyleId>{69CF1AB2-1976-4502-BF36-3FF5EA218861}</a:tableStyleId>
              </a:tblPr>
              <a:tblGrid>
                <a:gridCol w="2046669">
                  <a:extLst>
                    <a:ext uri="{9D8B030D-6E8A-4147-A177-3AD203B41FA5}">
                      <a16:colId xmlns:a16="http://schemas.microsoft.com/office/drawing/2014/main" val="3350337968"/>
                    </a:ext>
                  </a:extLst>
                </a:gridCol>
                <a:gridCol w="2046669">
                  <a:extLst>
                    <a:ext uri="{9D8B030D-6E8A-4147-A177-3AD203B41FA5}">
                      <a16:colId xmlns:a16="http://schemas.microsoft.com/office/drawing/2014/main" val="3711318645"/>
                    </a:ext>
                  </a:extLst>
                </a:gridCol>
              </a:tblGrid>
              <a:tr h="0">
                <a:tc>
                  <a:txBody>
                    <a:bodyPr/>
                    <a:lstStyle/>
                    <a:p>
                      <a:pPr algn="ctr" fontAlgn="base"/>
                      <a:r>
                        <a:rPr lang="en-CA" sz="1400" b="1">
                          <a:effectLst/>
                        </a:rPr>
                        <a:t>Dept_Name     </a:t>
                      </a:r>
                    </a:p>
                  </a:txBody>
                  <a:tcPr marL="38100" marR="38100" marT="63500" marB="63500" anchor="ctr"/>
                </a:tc>
                <a:tc>
                  <a:txBody>
                    <a:bodyPr/>
                    <a:lstStyle/>
                    <a:p>
                      <a:pPr algn="ctr" fontAlgn="base"/>
                      <a:r>
                        <a:rPr lang="en-CA" sz="1400" b="1">
                          <a:effectLst/>
                        </a:rPr>
                        <a:t>Manager     </a:t>
                      </a:r>
                    </a:p>
                  </a:txBody>
                  <a:tcPr marL="63500" marR="63500" marT="63500" marB="63500" anchor="ctr"/>
                </a:tc>
                <a:extLst>
                  <a:ext uri="{0D108BD9-81ED-4DB2-BD59-A6C34878D82A}">
                    <a16:rowId xmlns:a16="http://schemas.microsoft.com/office/drawing/2014/main" val="2087921834"/>
                  </a:ext>
                </a:extLst>
              </a:tr>
              <a:tr h="0">
                <a:tc>
                  <a:txBody>
                    <a:bodyPr/>
                    <a:lstStyle/>
                    <a:p>
                      <a:pPr algn="ctr" fontAlgn="ctr"/>
                      <a:r>
                        <a:rPr lang="en-CA" sz="1250" b="0">
                          <a:effectLst/>
                        </a:rPr>
                        <a:t>Sales</a:t>
                      </a:r>
                    </a:p>
                  </a:txBody>
                  <a:tcPr marL="63500" marR="63500" marT="88900" marB="88900" anchor="ctr"/>
                </a:tc>
                <a:tc>
                  <a:txBody>
                    <a:bodyPr/>
                    <a:lstStyle/>
                    <a:p>
                      <a:pPr algn="ctr" fontAlgn="ctr"/>
                      <a:r>
                        <a:rPr lang="en-CA" sz="1250" b="0">
                          <a:effectLst/>
                        </a:rPr>
                        <a:t>Y</a:t>
                      </a:r>
                    </a:p>
                  </a:txBody>
                  <a:tcPr marL="63500" marR="63500" marT="88900" marB="88900" anchor="ctr"/>
                </a:tc>
                <a:extLst>
                  <a:ext uri="{0D108BD9-81ED-4DB2-BD59-A6C34878D82A}">
                    <a16:rowId xmlns:a16="http://schemas.microsoft.com/office/drawing/2014/main" val="3292854587"/>
                  </a:ext>
                </a:extLst>
              </a:tr>
              <a:tr h="0">
                <a:tc>
                  <a:txBody>
                    <a:bodyPr/>
                    <a:lstStyle/>
                    <a:p>
                      <a:pPr algn="ctr" fontAlgn="ctr"/>
                      <a:r>
                        <a:rPr lang="en-CA" sz="1250" b="0">
                          <a:effectLst/>
                        </a:rPr>
                        <a:t>Production</a:t>
                      </a:r>
                    </a:p>
                  </a:txBody>
                  <a:tcPr marL="63500" marR="63500" marT="88900" marB="88900" anchor="ctr"/>
                </a:tc>
                <a:tc>
                  <a:txBody>
                    <a:bodyPr/>
                    <a:lstStyle/>
                    <a:p>
                      <a:pPr algn="ctr" fontAlgn="ctr"/>
                      <a:r>
                        <a:rPr lang="en-CA" sz="1250" b="0">
                          <a:effectLst/>
                        </a:rPr>
                        <a:t>Z</a:t>
                      </a:r>
                    </a:p>
                  </a:txBody>
                  <a:tcPr marL="63500" marR="63500" marT="88900" marB="88900" anchor="ctr"/>
                </a:tc>
                <a:extLst>
                  <a:ext uri="{0D108BD9-81ED-4DB2-BD59-A6C34878D82A}">
                    <a16:rowId xmlns:a16="http://schemas.microsoft.com/office/drawing/2014/main" val="925784057"/>
                  </a:ext>
                </a:extLst>
              </a:tr>
              <a:tr h="0">
                <a:tc>
                  <a:txBody>
                    <a:bodyPr/>
                    <a:lstStyle/>
                    <a:p>
                      <a:pPr algn="ctr" fontAlgn="ctr"/>
                      <a:r>
                        <a:rPr lang="en-CA" sz="1250" b="0">
                          <a:effectLst/>
                        </a:rPr>
                        <a:t>IT</a:t>
                      </a:r>
                    </a:p>
                  </a:txBody>
                  <a:tcPr marL="63500" marR="63500" marT="88900" marB="88900" anchor="ctr"/>
                </a:tc>
                <a:tc>
                  <a:txBody>
                    <a:bodyPr/>
                    <a:lstStyle/>
                    <a:p>
                      <a:pPr algn="ctr" fontAlgn="ctr"/>
                      <a:r>
                        <a:rPr lang="en-CA" sz="1250" b="0" dirty="0">
                          <a:effectLst/>
                        </a:rPr>
                        <a:t>A</a:t>
                      </a:r>
                    </a:p>
                  </a:txBody>
                  <a:tcPr marL="63500" marR="63500" marT="88900" marB="88900" anchor="ctr"/>
                </a:tc>
                <a:extLst>
                  <a:ext uri="{0D108BD9-81ED-4DB2-BD59-A6C34878D82A}">
                    <a16:rowId xmlns:a16="http://schemas.microsoft.com/office/drawing/2014/main" val="3149950851"/>
                  </a:ext>
                </a:extLst>
              </a:tr>
            </a:tbl>
          </a:graphicData>
        </a:graphic>
      </p:graphicFrame>
      <p:sp>
        <p:nvSpPr>
          <p:cNvPr id="13" name="TextBox 12">
            <a:extLst>
              <a:ext uri="{FF2B5EF4-FFF2-40B4-BE49-F238E27FC236}">
                <a16:creationId xmlns:a16="http://schemas.microsoft.com/office/drawing/2014/main" id="{3E893A1A-B145-51B3-F965-C29107A5375E}"/>
              </a:ext>
            </a:extLst>
          </p:cNvPr>
          <p:cNvSpPr txBox="1"/>
          <p:nvPr/>
        </p:nvSpPr>
        <p:spPr>
          <a:xfrm>
            <a:off x="7604816" y="4209523"/>
            <a:ext cx="876957" cy="369332"/>
          </a:xfrm>
          <a:prstGeom prst="rect">
            <a:avLst/>
          </a:prstGeom>
          <a:noFill/>
        </p:spPr>
        <p:txBody>
          <a:bodyPr wrap="square">
            <a:spAutoFit/>
          </a:bodyPr>
          <a:lstStyle/>
          <a:p>
            <a:r>
              <a:rPr lang="en-CA" b="1" i="0" dirty="0">
                <a:solidFill>
                  <a:srgbClr val="273239"/>
                </a:solidFill>
                <a:effectLst/>
                <a:latin typeface="Nunito" pitchFamily="2" charset="0"/>
              </a:rPr>
              <a:t>DEPT</a:t>
            </a:r>
            <a:endParaRPr lang="en-CA" dirty="0"/>
          </a:p>
        </p:txBody>
      </p:sp>
    </p:spTree>
    <p:extLst>
      <p:ext uri="{BB962C8B-B14F-4D97-AF65-F5344CB8AC3E}">
        <p14:creationId xmlns:p14="http://schemas.microsoft.com/office/powerpoint/2010/main" val="3808793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438F2-D1CE-F61C-E7FC-926632304F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E02C3-F3E6-65AF-3C38-6DB1A5311F24}"/>
              </a:ext>
            </a:extLst>
          </p:cNvPr>
          <p:cNvSpPr/>
          <p:nvPr/>
        </p:nvSpPr>
        <p:spPr>
          <a:xfrm>
            <a:off x="84082" y="1269455"/>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4794825-8241-8FB2-E49A-0DCE2831BF3B}"/>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8E903B-939F-9F13-1957-25CA994DC5C6}"/>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EC1070-119C-5375-5D74-B1A005DE62B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98A340D-3051-DD4A-0B9C-8A2F27ABB4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E79F79-3F07-3A0E-9FCC-60CE38EB19A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87E8174-159D-4BDB-B5F1-D5F35BCCE944}"/>
              </a:ext>
            </a:extLst>
          </p:cNvPr>
          <p:cNvSpPr txBox="1"/>
          <p:nvPr/>
        </p:nvSpPr>
        <p:spPr>
          <a:xfrm>
            <a:off x="336987" y="1547398"/>
            <a:ext cx="11647003" cy="923330"/>
          </a:xfrm>
          <a:prstGeom prst="rect">
            <a:avLst/>
          </a:prstGeom>
          <a:noFill/>
        </p:spPr>
        <p:txBody>
          <a:bodyPr wrap="square">
            <a:spAutoFit/>
          </a:bodyPr>
          <a:lstStyle/>
          <a:p>
            <a:r>
              <a:rPr lang="en-US" b="1" i="0" dirty="0">
                <a:solidFill>
                  <a:srgbClr val="273239"/>
                </a:solidFill>
                <a:effectLst/>
                <a:latin typeface="Nunito" pitchFamily="2" charset="0"/>
              </a:rPr>
              <a:t> Conditional Join: </a:t>
            </a:r>
            <a:r>
              <a:rPr lang="en-US" b="0" i="0" dirty="0">
                <a:solidFill>
                  <a:srgbClr val="273239"/>
                </a:solidFill>
                <a:effectLst/>
                <a:latin typeface="Nunito" pitchFamily="2" charset="0"/>
              </a:rPr>
              <a:t>Conditional join works similarly to natural join. In natural join, by default condition is equal between common attributes while in conditional join we can specify any condition such as greater than, less than, or not equal. </a:t>
            </a:r>
            <a:endParaRPr lang="en-CA" dirty="0"/>
          </a:p>
        </p:txBody>
      </p:sp>
      <p:sp>
        <p:nvSpPr>
          <p:cNvPr id="9" name="TextBox 8">
            <a:extLst>
              <a:ext uri="{FF2B5EF4-FFF2-40B4-BE49-F238E27FC236}">
                <a16:creationId xmlns:a16="http://schemas.microsoft.com/office/drawing/2014/main" id="{49609D4F-ACEE-623A-CECF-5A9A6E67EA70}"/>
              </a:ext>
            </a:extLst>
          </p:cNvPr>
          <p:cNvSpPr txBox="1"/>
          <p:nvPr/>
        </p:nvSpPr>
        <p:spPr>
          <a:xfrm>
            <a:off x="278849" y="2541877"/>
            <a:ext cx="1318391" cy="369332"/>
          </a:xfrm>
          <a:prstGeom prst="rect">
            <a:avLst/>
          </a:prstGeom>
          <a:noFill/>
        </p:spPr>
        <p:txBody>
          <a:bodyPr wrap="square">
            <a:spAutoFit/>
          </a:bodyPr>
          <a:lstStyle/>
          <a:p>
            <a:r>
              <a:rPr lang="en-CA" b="1" i="0" dirty="0">
                <a:solidFill>
                  <a:srgbClr val="273239"/>
                </a:solidFill>
                <a:effectLst/>
                <a:latin typeface="Nunito" pitchFamily="2" charset="0"/>
              </a:rPr>
              <a:t>Example:</a:t>
            </a:r>
            <a:endParaRPr lang="en-CA" dirty="0"/>
          </a:p>
        </p:txBody>
      </p:sp>
      <p:sp>
        <p:nvSpPr>
          <p:cNvPr id="12" name="TextBox 11">
            <a:extLst>
              <a:ext uri="{FF2B5EF4-FFF2-40B4-BE49-F238E27FC236}">
                <a16:creationId xmlns:a16="http://schemas.microsoft.com/office/drawing/2014/main" id="{A7547F38-A512-F64E-7608-1E89DB07FB25}"/>
              </a:ext>
            </a:extLst>
          </p:cNvPr>
          <p:cNvSpPr txBox="1"/>
          <p:nvPr/>
        </p:nvSpPr>
        <p:spPr>
          <a:xfrm>
            <a:off x="278849" y="3094001"/>
            <a:ext cx="301515" cy="369332"/>
          </a:xfrm>
          <a:prstGeom prst="rect">
            <a:avLst/>
          </a:prstGeom>
          <a:noFill/>
        </p:spPr>
        <p:txBody>
          <a:bodyPr wrap="square">
            <a:spAutoFit/>
          </a:bodyPr>
          <a:lstStyle/>
          <a:p>
            <a:r>
              <a:rPr lang="en-CA" b="1" i="0" dirty="0">
                <a:solidFill>
                  <a:srgbClr val="273239"/>
                </a:solidFill>
                <a:effectLst/>
                <a:latin typeface="Nunito" pitchFamily="2" charset="0"/>
              </a:rPr>
              <a:t>R</a:t>
            </a:r>
            <a:endParaRPr lang="en-CA" dirty="0"/>
          </a:p>
        </p:txBody>
      </p:sp>
      <p:graphicFrame>
        <p:nvGraphicFramePr>
          <p:cNvPr id="13" name="Table 12">
            <a:extLst>
              <a:ext uri="{FF2B5EF4-FFF2-40B4-BE49-F238E27FC236}">
                <a16:creationId xmlns:a16="http://schemas.microsoft.com/office/drawing/2014/main" id="{425EA25E-B76F-AB5D-69BF-AFB2E3660FEE}"/>
              </a:ext>
            </a:extLst>
          </p:cNvPr>
          <p:cNvGraphicFramePr>
            <a:graphicFrameLocks noGrp="1"/>
          </p:cNvGraphicFramePr>
          <p:nvPr/>
        </p:nvGraphicFramePr>
        <p:xfrm>
          <a:off x="278849" y="3503911"/>
          <a:ext cx="2432820" cy="1445260"/>
        </p:xfrm>
        <a:graphic>
          <a:graphicData uri="http://schemas.openxmlformats.org/drawingml/2006/table">
            <a:tbl>
              <a:tblPr>
                <a:tableStyleId>{D7AC3CCA-C797-4891-BE02-D94E43425B78}</a:tableStyleId>
              </a:tblPr>
              <a:tblGrid>
                <a:gridCol w="810940">
                  <a:extLst>
                    <a:ext uri="{9D8B030D-6E8A-4147-A177-3AD203B41FA5}">
                      <a16:colId xmlns:a16="http://schemas.microsoft.com/office/drawing/2014/main" val="883539338"/>
                    </a:ext>
                  </a:extLst>
                </a:gridCol>
                <a:gridCol w="810940">
                  <a:extLst>
                    <a:ext uri="{9D8B030D-6E8A-4147-A177-3AD203B41FA5}">
                      <a16:colId xmlns:a16="http://schemas.microsoft.com/office/drawing/2014/main" val="3823957707"/>
                    </a:ext>
                  </a:extLst>
                </a:gridCol>
                <a:gridCol w="810940">
                  <a:extLst>
                    <a:ext uri="{9D8B030D-6E8A-4147-A177-3AD203B41FA5}">
                      <a16:colId xmlns:a16="http://schemas.microsoft.com/office/drawing/2014/main" val="184781219"/>
                    </a:ext>
                  </a:extLst>
                </a:gridCol>
              </a:tblGrid>
              <a:tr h="0">
                <a:tc>
                  <a:txBody>
                    <a:bodyPr/>
                    <a:lstStyle/>
                    <a:p>
                      <a:pPr algn="ctr" fontAlgn="base"/>
                      <a:r>
                        <a:rPr lang="en-CA" sz="1400" b="1">
                          <a:effectLst/>
                        </a:rPr>
                        <a:t>ID     </a:t>
                      </a:r>
                    </a:p>
                  </a:txBody>
                  <a:tcPr marL="38100" marR="38100" marT="63500" marB="63500" anchor="ctr"/>
                </a:tc>
                <a:tc>
                  <a:txBody>
                    <a:bodyPr/>
                    <a:lstStyle/>
                    <a:p>
                      <a:pPr algn="ctr" fontAlgn="base"/>
                      <a:r>
                        <a:rPr lang="en-CA" sz="1400" b="1">
                          <a:effectLst/>
                        </a:rPr>
                        <a:t>Sex     </a:t>
                      </a:r>
                    </a:p>
                  </a:txBody>
                  <a:tcPr marL="63500" marR="63500" marT="63500" marB="63500" anchor="ctr"/>
                </a:tc>
                <a:tc>
                  <a:txBody>
                    <a:bodyPr/>
                    <a:lstStyle/>
                    <a:p>
                      <a:pPr algn="ctr" fontAlgn="base"/>
                      <a:r>
                        <a:rPr lang="en-CA" sz="1400" b="1">
                          <a:effectLst/>
                        </a:rPr>
                        <a:t>Marks    </a:t>
                      </a:r>
                    </a:p>
                  </a:txBody>
                  <a:tcPr marL="63500" marR="63500" marT="63500" marB="63500" anchor="ctr"/>
                </a:tc>
                <a:extLst>
                  <a:ext uri="{0D108BD9-81ED-4DB2-BD59-A6C34878D82A}">
                    <a16:rowId xmlns:a16="http://schemas.microsoft.com/office/drawing/2014/main" val="2501999041"/>
                  </a:ext>
                </a:extLst>
              </a:tr>
              <a:tr h="0">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45</a:t>
                      </a:r>
                    </a:p>
                  </a:txBody>
                  <a:tcPr marL="63500" marR="63500" marT="88900" marB="88900" anchor="ctr"/>
                </a:tc>
                <a:extLst>
                  <a:ext uri="{0D108BD9-81ED-4DB2-BD59-A6C34878D82A}">
                    <a16:rowId xmlns:a16="http://schemas.microsoft.com/office/drawing/2014/main" val="829284685"/>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55</a:t>
                      </a:r>
                    </a:p>
                  </a:txBody>
                  <a:tcPr marL="63500" marR="63500" marT="88900" marB="88900" anchor="ctr"/>
                </a:tc>
                <a:extLst>
                  <a:ext uri="{0D108BD9-81ED-4DB2-BD59-A6C34878D82A}">
                    <a16:rowId xmlns:a16="http://schemas.microsoft.com/office/drawing/2014/main" val="310697046"/>
                  </a:ext>
                </a:extLst>
              </a:tr>
              <a:tr h="0">
                <a:tc>
                  <a:txBody>
                    <a:bodyPr/>
                    <a:lstStyle/>
                    <a:p>
                      <a:pPr algn="ctr" fontAlgn="ctr"/>
                      <a:r>
                        <a:rPr lang="en-CA" sz="1250" b="0">
                          <a:effectLst/>
                        </a:rPr>
                        <a:t>3</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dirty="0">
                          <a:effectLst/>
                        </a:rPr>
                        <a:t>60</a:t>
                      </a:r>
                    </a:p>
                  </a:txBody>
                  <a:tcPr marL="63500" marR="63500" marT="88900" marB="88900" anchor="ctr"/>
                </a:tc>
                <a:extLst>
                  <a:ext uri="{0D108BD9-81ED-4DB2-BD59-A6C34878D82A}">
                    <a16:rowId xmlns:a16="http://schemas.microsoft.com/office/drawing/2014/main" val="4278252661"/>
                  </a:ext>
                </a:extLst>
              </a:tr>
            </a:tbl>
          </a:graphicData>
        </a:graphic>
      </p:graphicFrame>
      <p:sp>
        <p:nvSpPr>
          <p:cNvPr id="15" name="TextBox 14">
            <a:extLst>
              <a:ext uri="{FF2B5EF4-FFF2-40B4-BE49-F238E27FC236}">
                <a16:creationId xmlns:a16="http://schemas.microsoft.com/office/drawing/2014/main" id="{D6F55748-B51B-DFCD-D69D-4DF22E5C7DDC}"/>
              </a:ext>
            </a:extLst>
          </p:cNvPr>
          <p:cNvSpPr txBox="1"/>
          <p:nvPr/>
        </p:nvSpPr>
        <p:spPr>
          <a:xfrm>
            <a:off x="2914651" y="3065888"/>
            <a:ext cx="372460" cy="369332"/>
          </a:xfrm>
          <a:prstGeom prst="rect">
            <a:avLst/>
          </a:prstGeom>
          <a:noFill/>
        </p:spPr>
        <p:txBody>
          <a:bodyPr wrap="square">
            <a:spAutoFit/>
          </a:bodyPr>
          <a:lstStyle/>
          <a:p>
            <a:r>
              <a:rPr lang="en-CA" b="1" i="0" dirty="0">
                <a:solidFill>
                  <a:srgbClr val="273239"/>
                </a:solidFill>
                <a:effectLst/>
                <a:latin typeface="Nunito" pitchFamily="2" charset="0"/>
              </a:rPr>
              <a:t>S</a:t>
            </a:r>
            <a:endParaRPr lang="en-CA" dirty="0"/>
          </a:p>
        </p:txBody>
      </p:sp>
      <p:graphicFrame>
        <p:nvGraphicFramePr>
          <p:cNvPr id="16" name="Table 15">
            <a:extLst>
              <a:ext uri="{FF2B5EF4-FFF2-40B4-BE49-F238E27FC236}">
                <a16:creationId xmlns:a16="http://schemas.microsoft.com/office/drawing/2014/main" id="{94C3EDEA-6826-68E5-4C4C-1434C4E5CD0E}"/>
              </a:ext>
            </a:extLst>
          </p:cNvPr>
          <p:cNvGraphicFramePr>
            <a:graphicFrameLocks noGrp="1"/>
          </p:cNvGraphicFramePr>
          <p:nvPr/>
        </p:nvGraphicFramePr>
        <p:xfrm>
          <a:off x="2808890" y="3471220"/>
          <a:ext cx="3544614" cy="1445260"/>
        </p:xfrm>
        <a:graphic>
          <a:graphicData uri="http://schemas.openxmlformats.org/drawingml/2006/table">
            <a:tbl>
              <a:tblPr>
                <a:tableStyleId>{69CF1AB2-1976-4502-BF36-3FF5EA218861}</a:tableStyleId>
              </a:tblPr>
              <a:tblGrid>
                <a:gridCol w="1181538">
                  <a:extLst>
                    <a:ext uri="{9D8B030D-6E8A-4147-A177-3AD203B41FA5}">
                      <a16:colId xmlns:a16="http://schemas.microsoft.com/office/drawing/2014/main" val="2378605190"/>
                    </a:ext>
                  </a:extLst>
                </a:gridCol>
                <a:gridCol w="1181538">
                  <a:extLst>
                    <a:ext uri="{9D8B030D-6E8A-4147-A177-3AD203B41FA5}">
                      <a16:colId xmlns:a16="http://schemas.microsoft.com/office/drawing/2014/main" val="3502515863"/>
                    </a:ext>
                  </a:extLst>
                </a:gridCol>
                <a:gridCol w="1181538">
                  <a:extLst>
                    <a:ext uri="{9D8B030D-6E8A-4147-A177-3AD203B41FA5}">
                      <a16:colId xmlns:a16="http://schemas.microsoft.com/office/drawing/2014/main" val="817438208"/>
                    </a:ext>
                  </a:extLst>
                </a:gridCol>
              </a:tblGrid>
              <a:tr h="0">
                <a:tc>
                  <a:txBody>
                    <a:bodyPr/>
                    <a:lstStyle/>
                    <a:p>
                      <a:pPr algn="ctr" fontAlgn="base"/>
                      <a:r>
                        <a:rPr lang="en-CA" sz="1400" b="1">
                          <a:effectLst/>
                        </a:rPr>
                        <a:t>ID     </a:t>
                      </a:r>
                    </a:p>
                  </a:txBody>
                  <a:tcPr marL="38100" marR="38100" marT="63500" marB="63500" anchor="ctr"/>
                </a:tc>
                <a:tc>
                  <a:txBody>
                    <a:bodyPr/>
                    <a:lstStyle/>
                    <a:p>
                      <a:pPr algn="ctr" fontAlgn="base"/>
                      <a:r>
                        <a:rPr lang="en-CA" sz="1400" b="1">
                          <a:effectLst/>
                        </a:rPr>
                        <a:t>Sex     </a:t>
                      </a:r>
                    </a:p>
                  </a:txBody>
                  <a:tcPr marL="63500" marR="63500" marT="63500" marB="63500" anchor="ctr"/>
                </a:tc>
                <a:tc>
                  <a:txBody>
                    <a:bodyPr/>
                    <a:lstStyle/>
                    <a:p>
                      <a:pPr algn="ctr" fontAlgn="base"/>
                      <a:r>
                        <a:rPr lang="en-CA" sz="1400" b="1">
                          <a:effectLst/>
                        </a:rPr>
                        <a:t>Marks    </a:t>
                      </a:r>
                    </a:p>
                  </a:txBody>
                  <a:tcPr marL="63500" marR="63500" marT="63500" marB="63500" anchor="ctr"/>
                </a:tc>
                <a:extLst>
                  <a:ext uri="{0D108BD9-81ED-4DB2-BD59-A6C34878D82A}">
                    <a16:rowId xmlns:a16="http://schemas.microsoft.com/office/drawing/2014/main" val="1786014503"/>
                  </a:ext>
                </a:extLst>
              </a:tr>
              <a:tr h="0">
                <a:tc>
                  <a:txBody>
                    <a:bodyPr/>
                    <a:lstStyle/>
                    <a:p>
                      <a:pPr algn="ctr" fontAlgn="ctr"/>
                      <a:r>
                        <a:rPr lang="en-CA" sz="1250" b="0">
                          <a:effectLst/>
                        </a:rPr>
                        <a:t>10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20</a:t>
                      </a:r>
                    </a:p>
                  </a:txBody>
                  <a:tcPr marL="63500" marR="63500" marT="88900" marB="88900" anchor="ctr"/>
                </a:tc>
                <a:extLst>
                  <a:ext uri="{0D108BD9-81ED-4DB2-BD59-A6C34878D82A}">
                    <a16:rowId xmlns:a16="http://schemas.microsoft.com/office/drawing/2014/main" val="2085251901"/>
                  </a:ext>
                </a:extLst>
              </a:tr>
              <a:tr h="0">
                <a:tc>
                  <a:txBody>
                    <a:bodyPr/>
                    <a:lstStyle/>
                    <a:p>
                      <a:pPr algn="ctr" fontAlgn="ctr"/>
                      <a:r>
                        <a:rPr lang="en-CA" sz="1250" b="0">
                          <a:effectLst/>
                        </a:rPr>
                        <a:t>11</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22</a:t>
                      </a:r>
                    </a:p>
                  </a:txBody>
                  <a:tcPr marL="63500" marR="63500" marT="88900" marB="88900" anchor="ctr"/>
                </a:tc>
                <a:extLst>
                  <a:ext uri="{0D108BD9-81ED-4DB2-BD59-A6C34878D82A}">
                    <a16:rowId xmlns:a16="http://schemas.microsoft.com/office/drawing/2014/main" val="1187253346"/>
                  </a:ext>
                </a:extLst>
              </a:tr>
              <a:tr h="0">
                <a:tc>
                  <a:txBody>
                    <a:bodyPr/>
                    <a:lstStyle/>
                    <a:p>
                      <a:pPr algn="ctr" fontAlgn="ctr"/>
                      <a:r>
                        <a:rPr lang="en-CA" sz="1250" b="0">
                          <a:effectLst/>
                        </a:rPr>
                        <a:t>12</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dirty="0">
                          <a:effectLst/>
                        </a:rPr>
                        <a:t>59</a:t>
                      </a:r>
                    </a:p>
                  </a:txBody>
                  <a:tcPr marL="63500" marR="63500" marT="88900" marB="88900" anchor="ctr"/>
                </a:tc>
                <a:extLst>
                  <a:ext uri="{0D108BD9-81ED-4DB2-BD59-A6C34878D82A}">
                    <a16:rowId xmlns:a16="http://schemas.microsoft.com/office/drawing/2014/main" val="3321580167"/>
                  </a:ext>
                </a:extLst>
              </a:tr>
            </a:tbl>
          </a:graphicData>
        </a:graphic>
      </p:graphicFrame>
      <p:sp>
        <p:nvSpPr>
          <p:cNvPr id="18" name="TextBox 17">
            <a:extLst>
              <a:ext uri="{FF2B5EF4-FFF2-40B4-BE49-F238E27FC236}">
                <a16:creationId xmlns:a16="http://schemas.microsoft.com/office/drawing/2014/main" id="{259A8BE0-6BC2-D0D0-6251-C338382B3FF8}"/>
              </a:ext>
            </a:extLst>
          </p:cNvPr>
          <p:cNvSpPr txBox="1"/>
          <p:nvPr/>
        </p:nvSpPr>
        <p:spPr>
          <a:xfrm>
            <a:off x="2095613" y="5580331"/>
            <a:ext cx="7876846" cy="369332"/>
          </a:xfrm>
          <a:prstGeom prst="rect">
            <a:avLst/>
          </a:prstGeom>
          <a:noFill/>
        </p:spPr>
        <p:txBody>
          <a:bodyPr wrap="square">
            <a:spAutoFit/>
          </a:bodyPr>
          <a:lstStyle/>
          <a:p>
            <a:r>
              <a:rPr lang="en-US" b="0" i="0" dirty="0">
                <a:solidFill>
                  <a:srgbClr val="273239"/>
                </a:solidFill>
                <a:effectLst/>
                <a:latin typeface="Nunito" pitchFamily="2" charset="0"/>
              </a:rPr>
              <a:t>Join between R and S with condition  </a:t>
            </a:r>
            <a:r>
              <a:rPr lang="en-US" b="1" i="0" dirty="0" err="1">
                <a:solidFill>
                  <a:srgbClr val="273239"/>
                </a:solidFill>
                <a:effectLst/>
                <a:latin typeface="Nunito" pitchFamily="2" charset="0"/>
              </a:rPr>
              <a:t>R.marks</a:t>
            </a:r>
            <a:r>
              <a:rPr lang="en-US" b="1" i="0" dirty="0">
                <a:solidFill>
                  <a:srgbClr val="273239"/>
                </a:solidFill>
                <a:effectLst/>
                <a:latin typeface="Nunito" pitchFamily="2" charset="0"/>
              </a:rPr>
              <a:t> &gt;= </a:t>
            </a:r>
            <a:r>
              <a:rPr lang="en-US" b="1" i="0" dirty="0" err="1">
                <a:solidFill>
                  <a:srgbClr val="273239"/>
                </a:solidFill>
                <a:effectLst/>
                <a:latin typeface="Nunito" pitchFamily="2" charset="0"/>
              </a:rPr>
              <a:t>S.marks</a:t>
            </a:r>
            <a:endParaRPr lang="en-CA" dirty="0"/>
          </a:p>
        </p:txBody>
      </p:sp>
    </p:spTree>
    <p:extLst>
      <p:ext uri="{BB962C8B-B14F-4D97-AF65-F5344CB8AC3E}">
        <p14:creationId xmlns:p14="http://schemas.microsoft.com/office/powerpoint/2010/main" val="3128249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F14D7-969D-7CF7-CFCE-CB908354C2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B57E67-8B94-0412-1F61-EBEF7FF1AF32}"/>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7F8E719-8FC6-027A-EA47-C1E0CB0867B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713F3D-9563-4818-AB91-89FE396D8147}"/>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3321C2D-B916-AFBA-7815-E87A383254F2}"/>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6ED6DC6-7C8D-1AD5-AA88-4A92DFE457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17CA181-8FB3-F225-E941-06BCE1B0869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58059AA-4E01-B533-97AB-391F03918BCA}"/>
              </a:ext>
            </a:extLst>
          </p:cNvPr>
          <p:cNvSpPr txBox="1"/>
          <p:nvPr/>
        </p:nvSpPr>
        <p:spPr>
          <a:xfrm>
            <a:off x="296916" y="1455392"/>
            <a:ext cx="8278867" cy="369332"/>
          </a:xfrm>
          <a:prstGeom prst="rect">
            <a:avLst/>
          </a:prstGeom>
          <a:noFill/>
        </p:spPr>
        <p:txBody>
          <a:bodyPr wrap="square">
            <a:spAutoFit/>
          </a:bodyPr>
          <a:lstStyle/>
          <a:p>
            <a:r>
              <a:rPr lang="en-US" b="0" i="0" dirty="0">
                <a:solidFill>
                  <a:srgbClr val="273239"/>
                </a:solidFill>
                <a:effectLst/>
                <a:latin typeface="Nunito" pitchFamily="2" charset="0"/>
              </a:rPr>
              <a:t>Join between R and S with condition  </a:t>
            </a:r>
            <a:r>
              <a:rPr lang="en-US" b="1" i="0" dirty="0" err="1">
                <a:solidFill>
                  <a:srgbClr val="273239"/>
                </a:solidFill>
                <a:effectLst/>
                <a:latin typeface="Nunito" pitchFamily="2" charset="0"/>
              </a:rPr>
              <a:t>R.marks</a:t>
            </a:r>
            <a:r>
              <a:rPr lang="en-US" b="1" i="0" dirty="0">
                <a:solidFill>
                  <a:srgbClr val="273239"/>
                </a:solidFill>
                <a:effectLst/>
                <a:latin typeface="Nunito" pitchFamily="2" charset="0"/>
              </a:rPr>
              <a:t> &gt;= </a:t>
            </a:r>
            <a:r>
              <a:rPr lang="en-US" b="1" i="0" dirty="0" err="1">
                <a:solidFill>
                  <a:srgbClr val="273239"/>
                </a:solidFill>
                <a:effectLst/>
                <a:latin typeface="Nunito" pitchFamily="2" charset="0"/>
              </a:rPr>
              <a:t>S.marks</a:t>
            </a:r>
            <a:endParaRPr lang="en-CA" dirty="0"/>
          </a:p>
        </p:txBody>
      </p:sp>
      <p:graphicFrame>
        <p:nvGraphicFramePr>
          <p:cNvPr id="8" name="Table 7">
            <a:extLst>
              <a:ext uri="{FF2B5EF4-FFF2-40B4-BE49-F238E27FC236}">
                <a16:creationId xmlns:a16="http://schemas.microsoft.com/office/drawing/2014/main" id="{7F67F3B4-D4CA-B57E-D0C5-EA7CAB13B976}"/>
              </a:ext>
            </a:extLst>
          </p:cNvPr>
          <p:cNvGraphicFramePr>
            <a:graphicFrameLocks noGrp="1"/>
          </p:cNvGraphicFramePr>
          <p:nvPr/>
        </p:nvGraphicFramePr>
        <p:xfrm>
          <a:off x="296916" y="2121349"/>
          <a:ext cx="5799084" cy="2918460"/>
        </p:xfrm>
        <a:graphic>
          <a:graphicData uri="http://schemas.openxmlformats.org/drawingml/2006/table">
            <a:tbl>
              <a:tblPr>
                <a:tableStyleId>{C4B1156A-380E-4F78-BDF5-A606A8083BF9}</a:tableStyleId>
              </a:tblPr>
              <a:tblGrid>
                <a:gridCol w="966514">
                  <a:extLst>
                    <a:ext uri="{9D8B030D-6E8A-4147-A177-3AD203B41FA5}">
                      <a16:colId xmlns:a16="http://schemas.microsoft.com/office/drawing/2014/main" val="549415721"/>
                    </a:ext>
                  </a:extLst>
                </a:gridCol>
                <a:gridCol w="966514">
                  <a:extLst>
                    <a:ext uri="{9D8B030D-6E8A-4147-A177-3AD203B41FA5}">
                      <a16:colId xmlns:a16="http://schemas.microsoft.com/office/drawing/2014/main" val="3663125547"/>
                    </a:ext>
                  </a:extLst>
                </a:gridCol>
                <a:gridCol w="966514">
                  <a:extLst>
                    <a:ext uri="{9D8B030D-6E8A-4147-A177-3AD203B41FA5}">
                      <a16:colId xmlns:a16="http://schemas.microsoft.com/office/drawing/2014/main" val="152220269"/>
                    </a:ext>
                  </a:extLst>
                </a:gridCol>
                <a:gridCol w="966514">
                  <a:extLst>
                    <a:ext uri="{9D8B030D-6E8A-4147-A177-3AD203B41FA5}">
                      <a16:colId xmlns:a16="http://schemas.microsoft.com/office/drawing/2014/main" val="4220961635"/>
                    </a:ext>
                  </a:extLst>
                </a:gridCol>
                <a:gridCol w="966514">
                  <a:extLst>
                    <a:ext uri="{9D8B030D-6E8A-4147-A177-3AD203B41FA5}">
                      <a16:colId xmlns:a16="http://schemas.microsoft.com/office/drawing/2014/main" val="3972815838"/>
                    </a:ext>
                  </a:extLst>
                </a:gridCol>
                <a:gridCol w="966514">
                  <a:extLst>
                    <a:ext uri="{9D8B030D-6E8A-4147-A177-3AD203B41FA5}">
                      <a16:colId xmlns:a16="http://schemas.microsoft.com/office/drawing/2014/main" val="3454164274"/>
                    </a:ext>
                  </a:extLst>
                </a:gridCol>
              </a:tblGrid>
              <a:tr h="0">
                <a:tc>
                  <a:txBody>
                    <a:bodyPr/>
                    <a:lstStyle/>
                    <a:p>
                      <a:pPr algn="ctr" fontAlgn="base"/>
                      <a:r>
                        <a:rPr lang="en-CA" sz="1400" b="1">
                          <a:effectLst/>
                        </a:rPr>
                        <a:t>R.ID   </a:t>
                      </a:r>
                    </a:p>
                  </a:txBody>
                  <a:tcPr marL="38100" marR="38100" marT="63500" marB="63500" anchor="ctr"/>
                </a:tc>
                <a:tc>
                  <a:txBody>
                    <a:bodyPr/>
                    <a:lstStyle/>
                    <a:p>
                      <a:pPr algn="ctr" fontAlgn="base"/>
                      <a:r>
                        <a:rPr lang="en-CA" sz="1400" b="1">
                          <a:effectLst/>
                        </a:rPr>
                        <a:t>R.Sex   </a:t>
                      </a:r>
                    </a:p>
                  </a:txBody>
                  <a:tcPr marL="63500" marR="63500" marT="63500" marB="63500" anchor="ctr"/>
                </a:tc>
                <a:tc>
                  <a:txBody>
                    <a:bodyPr/>
                    <a:lstStyle/>
                    <a:p>
                      <a:pPr algn="ctr" fontAlgn="base"/>
                      <a:r>
                        <a:rPr lang="en-CA" sz="1400" b="1">
                          <a:effectLst/>
                        </a:rPr>
                        <a:t>R.Marks   </a:t>
                      </a:r>
                    </a:p>
                  </a:txBody>
                  <a:tcPr marL="63500" marR="63500" marT="63500" marB="63500" anchor="ctr"/>
                </a:tc>
                <a:tc>
                  <a:txBody>
                    <a:bodyPr/>
                    <a:lstStyle/>
                    <a:p>
                      <a:pPr algn="ctr" fontAlgn="base"/>
                      <a:r>
                        <a:rPr lang="en-CA" sz="1400" b="1">
                          <a:effectLst/>
                        </a:rPr>
                        <a:t>S.ID   </a:t>
                      </a:r>
                    </a:p>
                  </a:txBody>
                  <a:tcPr marL="63500" marR="63500" marT="63500" marB="63500" anchor="ctr"/>
                </a:tc>
                <a:tc>
                  <a:txBody>
                    <a:bodyPr/>
                    <a:lstStyle/>
                    <a:p>
                      <a:pPr algn="ctr" fontAlgn="base"/>
                      <a:r>
                        <a:rPr lang="en-CA" sz="1400" b="1">
                          <a:effectLst/>
                        </a:rPr>
                        <a:t>S.Sex   </a:t>
                      </a:r>
                    </a:p>
                  </a:txBody>
                  <a:tcPr marL="63500" marR="63500" marT="63500" marB="63500" anchor="ctr"/>
                </a:tc>
                <a:tc>
                  <a:txBody>
                    <a:bodyPr/>
                    <a:lstStyle/>
                    <a:p>
                      <a:pPr algn="ctr" fontAlgn="base"/>
                      <a:r>
                        <a:rPr lang="en-CA" sz="1400" b="1">
                          <a:effectLst/>
                        </a:rPr>
                        <a:t>S.Marks   </a:t>
                      </a:r>
                    </a:p>
                  </a:txBody>
                  <a:tcPr marL="63500" marR="63500" marT="63500" marB="63500" anchor="ctr"/>
                </a:tc>
                <a:extLst>
                  <a:ext uri="{0D108BD9-81ED-4DB2-BD59-A6C34878D82A}">
                    <a16:rowId xmlns:a16="http://schemas.microsoft.com/office/drawing/2014/main" val="3990730378"/>
                  </a:ext>
                </a:extLst>
              </a:tr>
              <a:tr h="0">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45</a:t>
                      </a:r>
                    </a:p>
                  </a:txBody>
                  <a:tcPr marL="63500" marR="63500" marT="88900" marB="88900" anchor="ctr"/>
                </a:tc>
                <a:tc>
                  <a:txBody>
                    <a:bodyPr/>
                    <a:lstStyle/>
                    <a:p>
                      <a:pPr algn="ctr" fontAlgn="ctr"/>
                      <a:r>
                        <a:rPr lang="en-CA" sz="1250" b="0">
                          <a:effectLst/>
                        </a:rPr>
                        <a:t>10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20</a:t>
                      </a:r>
                    </a:p>
                  </a:txBody>
                  <a:tcPr marL="63500" marR="63500" marT="88900" marB="88900" anchor="ctr"/>
                </a:tc>
                <a:extLst>
                  <a:ext uri="{0D108BD9-81ED-4DB2-BD59-A6C34878D82A}">
                    <a16:rowId xmlns:a16="http://schemas.microsoft.com/office/drawing/2014/main" val="42606260"/>
                  </a:ext>
                </a:extLst>
              </a:tr>
              <a:tr h="0">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45</a:t>
                      </a:r>
                    </a:p>
                  </a:txBody>
                  <a:tcPr marL="63500" marR="63500" marT="88900" marB="88900" anchor="ctr"/>
                </a:tc>
                <a:tc>
                  <a:txBody>
                    <a:bodyPr/>
                    <a:lstStyle/>
                    <a:p>
                      <a:pPr algn="ctr" fontAlgn="ctr"/>
                      <a:r>
                        <a:rPr lang="en-CA" sz="1250" b="0">
                          <a:effectLst/>
                        </a:rPr>
                        <a:t>11</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22</a:t>
                      </a:r>
                    </a:p>
                  </a:txBody>
                  <a:tcPr marL="63500" marR="63500" marT="88900" marB="88900" anchor="ctr"/>
                </a:tc>
                <a:extLst>
                  <a:ext uri="{0D108BD9-81ED-4DB2-BD59-A6C34878D82A}">
                    <a16:rowId xmlns:a16="http://schemas.microsoft.com/office/drawing/2014/main" val="731834441"/>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55</a:t>
                      </a:r>
                    </a:p>
                  </a:txBody>
                  <a:tcPr marL="63500" marR="63500" marT="88900" marB="88900" anchor="ctr"/>
                </a:tc>
                <a:tc>
                  <a:txBody>
                    <a:bodyPr/>
                    <a:lstStyle/>
                    <a:p>
                      <a:pPr algn="ctr" fontAlgn="ctr"/>
                      <a:r>
                        <a:rPr lang="en-CA" sz="1250" b="0">
                          <a:effectLst/>
                        </a:rPr>
                        <a:t>10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20</a:t>
                      </a:r>
                    </a:p>
                  </a:txBody>
                  <a:tcPr marL="63500" marR="63500" marT="88900" marB="88900" anchor="ctr"/>
                </a:tc>
                <a:extLst>
                  <a:ext uri="{0D108BD9-81ED-4DB2-BD59-A6C34878D82A}">
                    <a16:rowId xmlns:a16="http://schemas.microsoft.com/office/drawing/2014/main" val="46008534"/>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55</a:t>
                      </a:r>
                    </a:p>
                  </a:txBody>
                  <a:tcPr marL="63500" marR="63500" marT="88900" marB="88900" anchor="ctr"/>
                </a:tc>
                <a:tc>
                  <a:txBody>
                    <a:bodyPr/>
                    <a:lstStyle/>
                    <a:p>
                      <a:pPr algn="ctr" fontAlgn="ctr"/>
                      <a:r>
                        <a:rPr lang="en-CA" sz="1250" b="0">
                          <a:effectLst/>
                        </a:rPr>
                        <a:t>11</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22</a:t>
                      </a:r>
                    </a:p>
                  </a:txBody>
                  <a:tcPr marL="63500" marR="63500" marT="88900" marB="88900" anchor="ctr"/>
                </a:tc>
                <a:extLst>
                  <a:ext uri="{0D108BD9-81ED-4DB2-BD59-A6C34878D82A}">
                    <a16:rowId xmlns:a16="http://schemas.microsoft.com/office/drawing/2014/main" val="21192968"/>
                  </a:ext>
                </a:extLst>
              </a:tr>
              <a:tr h="0">
                <a:tc>
                  <a:txBody>
                    <a:bodyPr/>
                    <a:lstStyle/>
                    <a:p>
                      <a:pPr algn="ctr" fontAlgn="ctr"/>
                      <a:r>
                        <a:rPr lang="en-CA" sz="1250" b="0">
                          <a:effectLst/>
                        </a:rPr>
                        <a:t>3</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60</a:t>
                      </a:r>
                    </a:p>
                  </a:txBody>
                  <a:tcPr marL="63500" marR="63500" marT="88900" marB="88900" anchor="ctr"/>
                </a:tc>
                <a:tc>
                  <a:txBody>
                    <a:bodyPr/>
                    <a:lstStyle/>
                    <a:p>
                      <a:pPr algn="ctr" fontAlgn="ctr"/>
                      <a:r>
                        <a:rPr lang="en-CA" sz="1250" b="0">
                          <a:effectLst/>
                        </a:rPr>
                        <a:t>10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20</a:t>
                      </a:r>
                    </a:p>
                  </a:txBody>
                  <a:tcPr marL="63500" marR="63500" marT="88900" marB="88900" anchor="ctr"/>
                </a:tc>
                <a:extLst>
                  <a:ext uri="{0D108BD9-81ED-4DB2-BD59-A6C34878D82A}">
                    <a16:rowId xmlns:a16="http://schemas.microsoft.com/office/drawing/2014/main" val="1795284626"/>
                  </a:ext>
                </a:extLst>
              </a:tr>
              <a:tr h="0">
                <a:tc>
                  <a:txBody>
                    <a:bodyPr/>
                    <a:lstStyle/>
                    <a:p>
                      <a:pPr algn="ctr" fontAlgn="ctr"/>
                      <a:r>
                        <a:rPr lang="en-CA" sz="1250" b="0">
                          <a:effectLst/>
                        </a:rPr>
                        <a:t>3</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60</a:t>
                      </a:r>
                    </a:p>
                  </a:txBody>
                  <a:tcPr marL="63500" marR="63500" marT="88900" marB="88900" anchor="ctr"/>
                </a:tc>
                <a:tc>
                  <a:txBody>
                    <a:bodyPr/>
                    <a:lstStyle/>
                    <a:p>
                      <a:pPr algn="ctr" fontAlgn="ctr"/>
                      <a:r>
                        <a:rPr lang="en-CA" sz="1250" b="0">
                          <a:effectLst/>
                        </a:rPr>
                        <a:t>11</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22</a:t>
                      </a:r>
                    </a:p>
                  </a:txBody>
                  <a:tcPr marL="63500" marR="63500" marT="88900" marB="88900" anchor="ctr"/>
                </a:tc>
                <a:extLst>
                  <a:ext uri="{0D108BD9-81ED-4DB2-BD59-A6C34878D82A}">
                    <a16:rowId xmlns:a16="http://schemas.microsoft.com/office/drawing/2014/main" val="3771448856"/>
                  </a:ext>
                </a:extLst>
              </a:tr>
              <a:tr h="0">
                <a:tc>
                  <a:txBody>
                    <a:bodyPr/>
                    <a:lstStyle/>
                    <a:p>
                      <a:pPr algn="ctr" fontAlgn="ctr"/>
                      <a:r>
                        <a:rPr lang="en-CA" sz="1250" b="0">
                          <a:effectLst/>
                        </a:rPr>
                        <a:t>3</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60</a:t>
                      </a:r>
                    </a:p>
                  </a:txBody>
                  <a:tcPr marL="63500" marR="63500" marT="88900" marB="88900" anchor="ctr"/>
                </a:tc>
                <a:tc>
                  <a:txBody>
                    <a:bodyPr/>
                    <a:lstStyle/>
                    <a:p>
                      <a:pPr algn="ctr" fontAlgn="ctr"/>
                      <a:r>
                        <a:rPr lang="en-CA" sz="1250" b="0">
                          <a:effectLst/>
                        </a:rPr>
                        <a:t>12</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dirty="0">
                          <a:effectLst/>
                        </a:rPr>
                        <a:t>59</a:t>
                      </a:r>
                    </a:p>
                  </a:txBody>
                  <a:tcPr marL="63500" marR="63500" marT="88900" marB="88900" anchor="ctr"/>
                </a:tc>
                <a:extLst>
                  <a:ext uri="{0D108BD9-81ED-4DB2-BD59-A6C34878D82A}">
                    <a16:rowId xmlns:a16="http://schemas.microsoft.com/office/drawing/2014/main" val="1130401915"/>
                  </a:ext>
                </a:extLst>
              </a:tr>
            </a:tbl>
          </a:graphicData>
        </a:graphic>
      </p:graphicFrame>
      <p:sp>
        <p:nvSpPr>
          <p:cNvPr id="2" name="TextBox 1">
            <a:extLst>
              <a:ext uri="{FF2B5EF4-FFF2-40B4-BE49-F238E27FC236}">
                <a16:creationId xmlns:a16="http://schemas.microsoft.com/office/drawing/2014/main" id="{25EF5AE6-17F3-5E78-FE1D-6619A7B7CA99}"/>
              </a:ext>
            </a:extLst>
          </p:cNvPr>
          <p:cNvSpPr txBox="1"/>
          <p:nvPr/>
        </p:nvSpPr>
        <p:spPr>
          <a:xfrm>
            <a:off x="8274927" y="1641932"/>
            <a:ext cx="301515" cy="369332"/>
          </a:xfrm>
          <a:prstGeom prst="rect">
            <a:avLst/>
          </a:prstGeom>
          <a:noFill/>
        </p:spPr>
        <p:txBody>
          <a:bodyPr wrap="square">
            <a:spAutoFit/>
          </a:bodyPr>
          <a:lstStyle/>
          <a:p>
            <a:r>
              <a:rPr lang="en-CA" b="1" i="0" dirty="0">
                <a:solidFill>
                  <a:srgbClr val="273239"/>
                </a:solidFill>
                <a:effectLst/>
                <a:latin typeface="Nunito" pitchFamily="2" charset="0"/>
              </a:rPr>
              <a:t>R</a:t>
            </a:r>
            <a:endParaRPr lang="en-CA" dirty="0"/>
          </a:p>
        </p:txBody>
      </p:sp>
      <p:graphicFrame>
        <p:nvGraphicFramePr>
          <p:cNvPr id="9" name="Table 8">
            <a:extLst>
              <a:ext uri="{FF2B5EF4-FFF2-40B4-BE49-F238E27FC236}">
                <a16:creationId xmlns:a16="http://schemas.microsoft.com/office/drawing/2014/main" id="{53FF88F1-6199-04BA-D2A8-B9AB309E92C3}"/>
              </a:ext>
            </a:extLst>
          </p:cNvPr>
          <p:cNvGraphicFramePr>
            <a:graphicFrameLocks noGrp="1"/>
          </p:cNvGraphicFramePr>
          <p:nvPr/>
        </p:nvGraphicFramePr>
        <p:xfrm>
          <a:off x="8274927" y="2051842"/>
          <a:ext cx="2432820" cy="1445260"/>
        </p:xfrm>
        <a:graphic>
          <a:graphicData uri="http://schemas.openxmlformats.org/drawingml/2006/table">
            <a:tbl>
              <a:tblPr>
                <a:tableStyleId>{D7AC3CCA-C797-4891-BE02-D94E43425B78}</a:tableStyleId>
              </a:tblPr>
              <a:tblGrid>
                <a:gridCol w="810940">
                  <a:extLst>
                    <a:ext uri="{9D8B030D-6E8A-4147-A177-3AD203B41FA5}">
                      <a16:colId xmlns:a16="http://schemas.microsoft.com/office/drawing/2014/main" val="883539338"/>
                    </a:ext>
                  </a:extLst>
                </a:gridCol>
                <a:gridCol w="810940">
                  <a:extLst>
                    <a:ext uri="{9D8B030D-6E8A-4147-A177-3AD203B41FA5}">
                      <a16:colId xmlns:a16="http://schemas.microsoft.com/office/drawing/2014/main" val="3823957707"/>
                    </a:ext>
                  </a:extLst>
                </a:gridCol>
                <a:gridCol w="810940">
                  <a:extLst>
                    <a:ext uri="{9D8B030D-6E8A-4147-A177-3AD203B41FA5}">
                      <a16:colId xmlns:a16="http://schemas.microsoft.com/office/drawing/2014/main" val="184781219"/>
                    </a:ext>
                  </a:extLst>
                </a:gridCol>
              </a:tblGrid>
              <a:tr h="0">
                <a:tc>
                  <a:txBody>
                    <a:bodyPr/>
                    <a:lstStyle/>
                    <a:p>
                      <a:pPr algn="ctr" fontAlgn="base"/>
                      <a:r>
                        <a:rPr lang="en-CA" sz="1400" b="1" dirty="0">
                          <a:effectLst/>
                        </a:rPr>
                        <a:t>ID     </a:t>
                      </a:r>
                    </a:p>
                  </a:txBody>
                  <a:tcPr marL="38100" marR="38100" marT="63500" marB="63500" anchor="ctr"/>
                </a:tc>
                <a:tc>
                  <a:txBody>
                    <a:bodyPr/>
                    <a:lstStyle/>
                    <a:p>
                      <a:pPr algn="ctr" fontAlgn="base"/>
                      <a:r>
                        <a:rPr lang="en-CA" sz="1400" b="1">
                          <a:effectLst/>
                        </a:rPr>
                        <a:t>Sex     </a:t>
                      </a:r>
                    </a:p>
                  </a:txBody>
                  <a:tcPr marL="63500" marR="63500" marT="63500" marB="63500" anchor="ctr"/>
                </a:tc>
                <a:tc>
                  <a:txBody>
                    <a:bodyPr/>
                    <a:lstStyle/>
                    <a:p>
                      <a:pPr algn="ctr" fontAlgn="base"/>
                      <a:r>
                        <a:rPr lang="en-CA" sz="1400" b="1">
                          <a:effectLst/>
                        </a:rPr>
                        <a:t>Marks    </a:t>
                      </a:r>
                    </a:p>
                  </a:txBody>
                  <a:tcPr marL="63500" marR="63500" marT="63500" marB="63500" anchor="ctr"/>
                </a:tc>
                <a:extLst>
                  <a:ext uri="{0D108BD9-81ED-4DB2-BD59-A6C34878D82A}">
                    <a16:rowId xmlns:a16="http://schemas.microsoft.com/office/drawing/2014/main" val="2501999041"/>
                  </a:ext>
                </a:extLst>
              </a:tr>
              <a:tr h="0">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45</a:t>
                      </a:r>
                    </a:p>
                  </a:txBody>
                  <a:tcPr marL="63500" marR="63500" marT="88900" marB="88900" anchor="ctr"/>
                </a:tc>
                <a:extLst>
                  <a:ext uri="{0D108BD9-81ED-4DB2-BD59-A6C34878D82A}">
                    <a16:rowId xmlns:a16="http://schemas.microsoft.com/office/drawing/2014/main" val="829284685"/>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55</a:t>
                      </a:r>
                    </a:p>
                  </a:txBody>
                  <a:tcPr marL="63500" marR="63500" marT="88900" marB="88900" anchor="ctr"/>
                </a:tc>
                <a:extLst>
                  <a:ext uri="{0D108BD9-81ED-4DB2-BD59-A6C34878D82A}">
                    <a16:rowId xmlns:a16="http://schemas.microsoft.com/office/drawing/2014/main" val="310697046"/>
                  </a:ext>
                </a:extLst>
              </a:tr>
              <a:tr h="0">
                <a:tc>
                  <a:txBody>
                    <a:bodyPr/>
                    <a:lstStyle/>
                    <a:p>
                      <a:pPr algn="ctr" fontAlgn="ctr"/>
                      <a:r>
                        <a:rPr lang="en-CA" sz="1250" b="0">
                          <a:effectLst/>
                        </a:rPr>
                        <a:t>3</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dirty="0">
                          <a:effectLst/>
                        </a:rPr>
                        <a:t>60</a:t>
                      </a:r>
                    </a:p>
                  </a:txBody>
                  <a:tcPr marL="63500" marR="63500" marT="88900" marB="88900" anchor="ctr"/>
                </a:tc>
                <a:extLst>
                  <a:ext uri="{0D108BD9-81ED-4DB2-BD59-A6C34878D82A}">
                    <a16:rowId xmlns:a16="http://schemas.microsoft.com/office/drawing/2014/main" val="4278252661"/>
                  </a:ext>
                </a:extLst>
              </a:tr>
            </a:tbl>
          </a:graphicData>
        </a:graphic>
      </p:graphicFrame>
      <p:sp>
        <p:nvSpPr>
          <p:cNvPr id="11" name="TextBox 10">
            <a:extLst>
              <a:ext uri="{FF2B5EF4-FFF2-40B4-BE49-F238E27FC236}">
                <a16:creationId xmlns:a16="http://schemas.microsoft.com/office/drawing/2014/main" id="{780A1AF6-ACF2-684F-B35F-F665E920DF8C}"/>
              </a:ext>
            </a:extLst>
          </p:cNvPr>
          <p:cNvSpPr txBox="1"/>
          <p:nvPr/>
        </p:nvSpPr>
        <p:spPr>
          <a:xfrm>
            <a:off x="8274927" y="3927737"/>
            <a:ext cx="372460" cy="369332"/>
          </a:xfrm>
          <a:prstGeom prst="rect">
            <a:avLst/>
          </a:prstGeom>
          <a:noFill/>
        </p:spPr>
        <p:txBody>
          <a:bodyPr wrap="square">
            <a:spAutoFit/>
          </a:bodyPr>
          <a:lstStyle/>
          <a:p>
            <a:r>
              <a:rPr lang="en-CA" b="1" i="0" dirty="0">
                <a:solidFill>
                  <a:srgbClr val="273239"/>
                </a:solidFill>
                <a:effectLst/>
                <a:latin typeface="Nunito" pitchFamily="2" charset="0"/>
              </a:rPr>
              <a:t>S</a:t>
            </a:r>
            <a:endParaRPr lang="en-CA" dirty="0"/>
          </a:p>
        </p:txBody>
      </p:sp>
      <p:graphicFrame>
        <p:nvGraphicFramePr>
          <p:cNvPr id="12" name="Table 11">
            <a:extLst>
              <a:ext uri="{FF2B5EF4-FFF2-40B4-BE49-F238E27FC236}">
                <a16:creationId xmlns:a16="http://schemas.microsoft.com/office/drawing/2014/main" id="{49682154-A1DF-AB58-C91F-6343F741C71F}"/>
              </a:ext>
            </a:extLst>
          </p:cNvPr>
          <p:cNvGraphicFramePr>
            <a:graphicFrameLocks noGrp="1"/>
          </p:cNvGraphicFramePr>
          <p:nvPr/>
        </p:nvGraphicFramePr>
        <p:xfrm>
          <a:off x="8169166" y="4333069"/>
          <a:ext cx="3544614" cy="1445260"/>
        </p:xfrm>
        <a:graphic>
          <a:graphicData uri="http://schemas.openxmlformats.org/drawingml/2006/table">
            <a:tbl>
              <a:tblPr>
                <a:tableStyleId>{69CF1AB2-1976-4502-BF36-3FF5EA218861}</a:tableStyleId>
              </a:tblPr>
              <a:tblGrid>
                <a:gridCol w="1181538">
                  <a:extLst>
                    <a:ext uri="{9D8B030D-6E8A-4147-A177-3AD203B41FA5}">
                      <a16:colId xmlns:a16="http://schemas.microsoft.com/office/drawing/2014/main" val="2378605190"/>
                    </a:ext>
                  </a:extLst>
                </a:gridCol>
                <a:gridCol w="1181538">
                  <a:extLst>
                    <a:ext uri="{9D8B030D-6E8A-4147-A177-3AD203B41FA5}">
                      <a16:colId xmlns:a16="http://schemas.microsoft.com/office/drawing/2014/main" val="3502515863"/>
                    </a:ext>
                  </a:extLst>
                </a:gridCol>
                <a:gridCol w="1181538">
                  <a:extLst>
                    <a:ext uri="{9D8B030D-6E8A-4147-A177-3AD203B41FA5}">
                      <a16:colId xmlns:a16="http://schemas.microsoft.com/office/drawing/2014/main" val="817438208"/>
                    </a:ext>
                  </a:extLst>
                </a:gridCol>
              </a:tblGrid>
              <a:tr h="0">
                <a:tc>
                  <a:txBody>
                    <a:bodyPr/>
                    <a:lstStyle/>
                    <a:p>
                      <a:pPr algn="ctr" fontAlgn="base"/>
                      <a:r>
                        <a:rPr lang="en-CA" sz="1400" b="1" dirty="0">
                          <a:effectLst/>
                        </a:rPr>
                        <a:t>ID     </a:t>
                      </a:r>
                    </a:p>
                  </a:txBody>
                  <a:tcPr marL="38100" marR="38100" marT="63500" marB="63500" anchor="ctr"/>
                </a:tc>
                <a:tc>
                  <a:txBody>
                    <a:bodyPr/>
                    <a:lstStyle/>
                    <a:p>
                      <a:pPr algn="ctr" fontAlgn="base"/>
                      <a:r>
                        <a:rPr lang="en-CA" sz="1400" b="1">
                          <a:effectLst/>
                        </a:rPr>
                        <a:t>Sex     </a:t>
                      </a:r>
                    </a:p>
                  </a:txBody>
                  <a:tcPr marL="63500" marR="63500" marT="63500" marB="63500" anchor="ctr"/>
                </a:tc>
                <a:tc>
                  <a:txBody>
                    <a:bodyPr/>
                    <a:lstStyle/>
                    <a:p>
                      <a:pPr algn="ctr" fontAlgn="base"/>
                      <a:r>
                        <a:rPr lang="en-CA" sz="1400" b="1">
                          <a:effectLst/>
                        </a:rPr>
                        <a:t>Marks    </a:t>
                      </a:r>
                    </a:p>
                  </a:txBody>
                  <a:tcPr marL="63500" marR="63500" marT="63500" marB="63500" anchor="ctr"/>
                </a:tc>
                <a:extLst>
                  <a:ext uri="{0D108BD9-81ED-4DB2-BD59-A6C34878D82A}">
                    <a16:rowId xmlns:a16="http://schemas.microsoft.com/office/drawing/2014/main" val="1786014503"/>
                  </a:ext>
                </a:extLst>
              </a:tr>
              <a:tr h="0">
                <a:tc>
                  <a:txBody>
                    <a:bodyPr/>
                    <a:lstStyle/>
                    <a:p>
                      <a:pPr algn="ctr" fontAlgn="ctr"/>
                      <a:r>
                        <a:rPr lang="en-CA" sz="1250" b="0">
                          <a:effectLst/>
                        </a:rPr>
                        <a:t>10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20</a:t>
                      </a:r>
                    </a:p>
                  </a:txBody>
                  <a:tcPr marL="63500" marR="63500" marT="88900" marB="88900" anchor="ctr"/>
                </a:tc>
                <a:extLst>
                  <a:ext uri="{0D108BD9-81ED-4DB2-BD59-A6C34878D82A}">
                    <a16:rowId xmlns:a16="http://schemas.microsoft.com/office/drawing/2014/main" val="2085251901"/>
                  </a:ext>
                </a:extLst>
              </a:tr>
              <a:tr h="0">
                <a:tc>
                  <a:txBody>
                    <a:bodyPr/>
                    <a:lstStyle/>
                    <a:p>
                      <a:pPr algn="ctr" fontAlgn="ctr"/>
                      <a:r>
                        <a:rPr lang="en-CA" sz="1250" b="0">
                          <a:effectLst/>
                        </a:rPr>
                        <a:t>11</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22</a:t>
                      </a:r>
                    </a:p>
                  </a:txBody>
                  <a:tcPr marL="63500" marR="63500" marT="88900" marB="88900" anchor="ctr"/>
                </a:tc>
                <a:extLst>
                  <a:ext uri="{0D108BD9-81ED-4DB2-BD59-A6C34878D82A}">
                    <a16:rowId xmlns:a16="http://schemas.microsoft.com/office/drawing/2014/main" val="1187253346"/>
                  </a:ext>
                </a:extLst>
              </a:tr>
              <a:tr h="0">
                <a:tc>
                  <a:txBody>
                    <a:bodyPr/>
                    <a:lstStyle/>
                    <a:p>
                      <a:pPr algn="ctr" fontAlgn="ctr"/>
                      <a:r>
                        <a:rPr lang="en-CA" sz="1250" b="0">
                          <a:effectLst/>
                        </a:rPr>
                        <a:t>12</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dirty="0">
                          <a:effectLst/>
                        </a:rPr>
                        <a:t>59</a:t>
                      </a:r>
                    </a:p>
                  </a:txBody>
                  <a:tcPr marL="63500" marR="63500" marT="88900" marB="88900" anchor="ctr"/>
                </a:tc>
                <a:extLst>
                  <a:ext uri="{0D108BD9-81ED-4DB2-BD59-A6C34878D82A}">
                    <a16:rowId xmlns:a16="http://schemas.microsoft.com/office/drawing/2014/main" val="3321580167"/>
                  </a:ext>
                </a:extLst>
              </a:tr>
            </a:tbl>
          </a:graphicData>
        </a:graphic>
      </p:graphicFrame>
    </p:spTree>
    <p:extLst>
      <p:ext uri="{BB962C8B-B14F-4D97-AF65-F5344CB8AC3E}">
        <p14:creationId xmlns:p14="http://schemas.microsoft.com/office/powerpoint/2010/main" val="1128846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F7F62-BD61-AFEA-8C5F-EABDC4237E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01A628-5AE9-E37E-92ED-67CDE92BF759}"/>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69C8D61-C815-DA96-5EB4-01FB2B560AAE}"/>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F7795-FE71-C1AB-08C7-F7C691AEAFF3}"/>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522F558-1D42-C7A5-50FD-12430D222F31}"/>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AD6AB81-858D-7608-C7F1-EA69E7FFF3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93BFD3-2688-89D1-CED3-184443D26DD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A102933-6335-7E06-B403-8767AC0A9E19}"/>
              </a:ext>
            </a:extLst>
          </p:cNvPr>
          <p:cNvSpPr txBox="1"/>
          <p:nvPr/>
        </p:nvSpPr>
        <p:spPr>
          <a:xfrm>
            <a:off x="463111" y="1586102"/>
            <a:ext cx="11417713" cy="2400657"/>
          </a:xfrm>
          <a:prstGeom prst="rect">
            <a:avLst/>
          </a:prstGeom>
          <a:noFill/>
        </p:spPr>
        <p:txBody>
          <a:bodyPr wrap="square">
            <a:spAutoFit/>
          </a:bodyPr>
          <a:lstStyle/>
          <a:p>
            <a:pPr algn="l"/>
            <a:r>
              <a:rPr lang="en-US" sz="2400" b="1" i="0" dirty="0">
                <a:solidFill>
                  <a:srgbClr val="000000"/>
                </a:solidFill>
                <a:effectLst/>
                <a:latin typeface="Times New Roman" panose="02020603050405020304" pitchFamily="18" charset="0"/>
                <a:cs typeface="Times New Roman" panose="02020603050405020304" pitchFamily="18" charset="0"/>
              </a:rPr>
              <a:t>What is SQL?</a:t>
            </a:r>
          </a:p>
          <a:p>
            <a:pPr algn="l"/>
            <a:endParaRPr lang="en-US" b="0" i="0" dirty="0">
              <a:solidFill>
                <a:srgbClr val="000000"/>
              </a:solidFill>
              <a:effectLst/>
              <a:latin typeface="Segoe UI" panose="020B0502040204020203" pitchFamily="34" charset="0"/>
            </a:endParaRPr>
          </a:p>
          <a:p>
            <a:pPr algn="l"/>
            <a:r>
              <a:rPr lang="en-US" b="0" i="0" dirty="0">
                <a:solidFill>
                  <a:srgbClr val="202124"/>
                </a:solidFill>
                <a:effectLst/>
                <a:latin typeface="Google Sans"/>
              </a:rPr>
              <a:t>Structured query language (SQL) is </a:t>
            </a:r>
            <a:r>
              <a:rPr lang="en-US" b="0" i="0" dirty="0">
                <a:solidFill>
                  <a:srgbClr val="040C28"/>
                </a:solidFill>
                <a:effectLst/>
                <a:latin typeface="Google Sans"/>
              </a:rPr>
              <a:t>a programming language for storing and processing information in a relational database</a:t>
            </a:r>
            <a:r>
              <a:rPr lang="en-US" b="0" i="0" dirty="0">
                <a:solidFill>
                  <a:srgbClr val="202124"/>
                </a:solidFill>
                <a:effectLst/>
                <a:latin typeface="Google Sans"/>
              </a:rPr>
              <a:t>.</a:t>
            </a:r>
            <a:endParaRPr lang="en-US" dirty="0">
              <a:solidFill>
                <a:srgbClr val="000000"/>
              </a:solidFill>
              <a:latin typeface="Segoe UI" panose="020B0502040204020203" pitchFamily="34" charset="0"/>
            </a:endParaRPr>
          </a:p>
          <a:p>
            <a:pPr algn="l"/>
            <a:endParaRPr lang="en-US" b="0" i="0" dirty="0">
              <a:solidFill>
                <a:srgbClr val="000000"/>
              </a:solidFill>
              <a:effectLst/>
              <a:latin typeface="Segoe UI" panose="020B0502040204020203" pitchFamily="34" charset="0"/>
            </a:endParaRPr>
          </a:p>
          <a:p>
            <a:pPr algn="l">
              <a:buFont typeface="Arial" panose="020B0604020202020204" pitchFamily="34" charset="0"/>
              <a:buChar char="•"/>
            </a:pPr>
            <a:r>
              <a:rPr lang="en-US" b="0" i="0" dirty="0">
                <a:solidFill>
                  <a:srgbClr val="000000"/>
                </a:solidFill>
                <a:effectLst/>
                <a:latin typeface="Verdana" panose="020B0604030504040204" pitchFamily="34" charset="0"/>
              </a:rPr>
              <a:t>SQL stands for Structured Query Language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lets you access and manipulate databases</a:t>
            </a:r>
          </a:p>
          <a:p>
            <a:pPr algn="l">
              <a:buFont typeface="Arial" panose="020B0604020202020204" pitchFamily="34" charset="0"/>
              <a:buChar char="•"/>
            </a:pPr>
            <a:r>
              <a:rPr lang="en-US" b="0" i="0" dirty="0">
                <a:solidFill>
                  <a:srgbClr val="000000"/>
                </a:solidFill>
                <a:effectLst/>
                <a:latin typeface="Verdana" panose="020B0604030504040204" pitchFamily="34" charset="0"/>
              </a:rPr>
              <a:t>SQL became a standard of the American National Standards Institute (ANSI)</a:t>
            </a:r>
          </a:p>
        </p:txBody>
      </p:sp>
      <p:pic>
        <p:nvPicPr>
          <p:cNvPr id="1026" name="Picture 2" descr="Introduction to SQL and relational databases">
            <a:extLst>
              <a:ext uri="{FF2B5EF4-FFF2-40B4-BE49-F238E27FC236}">
                <a16:creationId xmlns:a16="http://schemas.microsoft.com/office/drawing/2014/main" id="{17B2D19F-4247-1578-1FE5-9554AD4781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7795" y="4102510"/>
            <a:ext cx="360045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302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09F12-8EC2-7529-1E64-458CCD8D9F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30CA93-C97D-C19E-EA44-857BC00D235B}"/>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12FF957-82DC-4B1D-F9B0-F1FC380A0041}"/>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CFB05E-33E6-9915-BC10-610593152177}"/>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3C10DD-0CAC-9B92-097C-6346F59545F7}"/>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69F47B4-049A-A3BD-73AE-5CE3ED405D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4C4239-F872-1967-117C-809BA900B58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6DF9CD0-1F2B-4434-B9CD-5981BA034766}"/>
              </a:ext>
            </a:extLst>
          </p:cNvPr>
          <p:cNvSpPr txBox="1"/>
          <p:nvPr/>
        </p:nvSpPr>
        <p:spPr>
          <a:xfrm>
            <a:off x="400049" y="1547398"/>
            <a:ext cx="11583941" cy="3600986"/>
          </a:xfrm>
          <a:prstGeom prst="rect">
            <a:avLst/>
          </a:prstGeom>
          <a:noFill/>
        </p:spPr>
        <p:txBody>
          <a:bodyPr wrap="square">
            <a:spAutoFit/>
          </a:bodyPr>
          <a:lstStyle/>
          <a:p>
            <a:pPr algn="l"/>
            <a:r>
              <a:rPr lang="en-US" sz="2400" b="1" i="0" dirty="0">
                <a:solidFill>
                  <a:srgbClr val="000000"/>
                </a:solidFill>
                <a:effectLst/>
                <a:latin typeface="Times New Roman" panose="02020603050405020304" pitchFamily="18" charset="0"/>
                <a:cs typeface="Times New Roman" panose="02020603050405020304" pitchFamily="18" charset="0"/>
              </a:rPr>
              <a:t>What Can SQL do?</a:t>
            </a:r>
          </a:p>
          <a:p>
            <a:pPr algn="l"/>
            <a:endParaRPr lang="en-US" sz="2400" b="1" i="0" dirty="0">
              <a:solidFill>
                <a:srgbClr val="00000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b="0" i="0" dirty="0">
                <a:solidFill>
                  <a:srgbClr val="000000"/>
                </a:solidFill>
                <a:effectLst/>
                <a:latin typeface="Verdana" panose="020B0604030504040204" pitchFamily="34" charset="0"/>
              </a:rPr>
              <a:t>SQL can execute queries against a database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retrieve data from a database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insert records in a database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update records in a database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delete records from a database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create new databases</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create new tables in a database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create stored procedures in a database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create views in a database</a:t>
            </a:r>
          </a:p>
          <a:p>
            <a:pPr algn="l">
              <a:buFont typeface="Arial" panose="020B0604020202020204" pitchFamily="34" charset="0"/>
              <a:buChar char="•"/>
            </a:pPr>
            <a:r>
              <a:rPr lang="en-US" b="0" i="0" dirty="0">
                <a:solidFill>
                  <a:srgbClr val="000000"/>
                </a:solidFill>
                <a:effectLst/>
                <a:latin typeface="Verdana" panose="020B0604030504040204" pitchFamily="34" charset="0"/>
              </a:rPr>
              <a:t>SQL can set permissions on tables, procedures, and views</a:t>
            </a:r>
          </a:p>
        </p:txBody>
      </p:sp>
    </p:spTree>
    <p:extLst>
      <p:ext uri="{BB962C8B-B14F-4D97-AF65-F5344CB8AC3E}">
        <p14:creationId xmlns:p14="http://schemas.microsoft.com/office/powerpoint/2010/main" val="354450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4FFF2-CA35-D786-90E1-26879FE6F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4A9A78-B558-CCEF-CE3B-97EBF6DC6540}"/>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CA9655-44E1-F980-D1D8-6EDC14D5B607}"/>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63CCB8-E310-CC95-7303-EB038805AB2B}"/>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8482F2-0E6E-5086-08EF-823013163108}"/>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485F8FE-7FD2-AC2E-93DB-98CCF9872D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55F502-84D5-1691-13E8-4B2F4D5006B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8E39015-4065-2CC9-8F14-1D9A1EFF2BB6}"/>
              </a:ext>
            </a:extLst>
          </p:cNvPr>
          <p:cNvSpPr>
            <a:spLocks noChangeArrowheads="1"/>
          </p:cNvSpPr>
          <p:nvPr/>
        </p:nvSpPr>
        <p:spPr bwMode="auto">
          <a:xfrm>
            <a:off x="624266" y="1425296"/>
            <a:ext cx="5533697" cy="64757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53958" rIns="0" bIns="5395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Segoe UI" panose="020B0502040204020203" pitchFamily="34" charset="0"/>
                <a:cs typeface="Segoe UI" panose="020B0502040204020203" pitchFamily="34" charset="0"/>
              </a:rPr>
              <a:t>The SQL CREATE DATABASE Statement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000000"/>
                </a:solidFill>
                <a:effectLst/>
                <a:latin typeface="Verdana" panose="020B0604030504040204" pitchFamily="34" charset="0"/>
              </a:rPr>
              <a:t>The </a:t>
            </a:r>
            <a:r>
              <a:rPr kumimoji="0" lang="en-US" altLang="en-US" sz="1100" b="0" i="0" u="none" strike="noStrike" cap="none" normalizeH="0" baseline="0">
                <a:ln>
                  <a:noFill/>
                </a:ln>
                <a:solidFill>
                  <a:srgbClr val="DC143C"/>
                </a:solidFill>
                <a:effectLst/>
                <a:latin typeface="Consolas" panose="020B0609020204030204" pitchFamily="49" charset="0"/>
              </a:rPr>
              <a:t>CREATE DATABASE</a:t>
            </a:r>
            <a:r>
              <a:rPr kumimoji="0" lang="en-US" altLang="en-US" sz="1100" b="0" i="0" u="none" strike="noStrike" cap="none" normalizeH="0" baseline="0">
                <a:ln>
                  <a:noFill/>
                </a:ln>
                <a:solidFill>
                  <a:srgbClr val="000000"/>
                </a:solidFill>
                <a:effectLst/>
                <a:latin typeface="Verdana" panose="020B0604030504040204" pitchFamily="34" charset="0"/>
              </a:rPr>
              <a:t> statement is used to create a new SQL database.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TextBox 7">
            <a:extLst>
              <a:ext uri="{FF2B5EF4-FFF2-40B4-BE49-F238E27FC236}">
                <a16:creationId xmlns:a16="http://schemas.microsoft.com/office/drawing/2014/main" id="{02883DA9-8AAA-58F6-DD9D-AEAEED2BF08B}"/>
              </a:ext>
            </a:extLst>
          </p:cNvPr>
          <p:cNvSpPr txBox="1"/>
          <p:nvPr/>
        </p:nvSpPr>
        <p:spPr>
          <a:xfrm>
            <a:off x="448651" y="2324766"/>
            <a:ext cx="892722" cy="369332"/>
          </a:xfrm>
          <a:prstGeom prst="rect">
            <a:avLst/>
          </a:prstGeom>
          <a:noFill/>
        </p:spPr>
        <p:txBody>
          <a:bodyPr wrap="square">
            <a:spAutoFit/>
          </a:bodyPr>
          <a:lstStyle/>
          <a:p>
            <a:pPr algn="l"/>
            <a:r>
              <a:rPr lang="en-CA" b="0" i="0" dirty="0">
                <a:solidFill>
                  <a:srgbClr val="000000"/>
                </a:solidFill>
                <a:effectLst/>
                <a:latin typeface="Segoe UI" panose="020B0502040204020203" pitchFamily="34" charset="0"/>
              </a:rPr>
              <a:t>Syntax</a:t>
            </a:r>
          </a:p>
        </p:txBody>
      </p:sp>
      <p:sp>
        <p:nvSpPr>
          <p:cNvPr id="13" name="TextBox 12">
            <a:extLst>
              <a:ext uri="{FF2B5EF4-FFF2-40B4-BE49-F238E27FC236}">
                <a16:creationId xmlns:a16="http://schemas.microsoft.com/office/drawing/2014/main" id="{51812BFE-AE40-B9DA-7732-9F405804D7FE}"/>
              </a:ext>
            </a:extLst>
          </p:cNvPr>
          <p:cNvSpPr txBox="1"/>
          <p:nvPr/>
        </p:nvSpPr>
        <p:spPr>
          <a:xfrm>
            <a:off x="296263" y="2624952"/>
            <a:ext cx="4006412" cy="369332"/>
          </a:xfrm>
          <a:prstGeom prst="rect">
            <a:avLst/>
          </a:prstGeom>
          <a:noFill/>
        </p:spPr>
        <p:txBody>
          <a:bodyPr wrap="square">
            <a:spAutoFit/>
          </a:bodyPr>
          <a:lstStyle/>
          <a:p>
            <a:r>
              <a:rPr lang="en-CA" b="0" i="0" dirty="0">
                <a:solidFill>
                  <a:srgbClr val="0000CD"/>
                </a:solidFill>
                <a:effectLst/>
                <a:latin typeface="Consolas" panose="020B0609020204030204" pitchFamily="49" charset="0"/>
              </a:rPr>
              <a:t>CREATE</a:t>
            </a:r>
            <a:r>
              <a:rPr lang="en-CA" b="0" i="0" dirty="0">
                <a:solidFill>
                  <a:srgbClr val="000000"/>
                </a:solidFill>
                <a:effectLst/>
                <a:latin typeface="Consolas" panose="020B0609020204030204" pitchFamily="49" charset="0"/>
              </a:rPr>
              <a:t> </a:t>
            </a:r>
            <a:r>
              <a:rPr lang="en-CA" b="0" i="0" dirty="0">
                <a:solidFill>
                  <a:srgbClr val="0000CD"/>
                </a:solidFill>
                <a:effectLst/>
                <a:latin typeface="Consolas" panose="020B0609020204030204" pitchFamily="49" charset="0"/>
              </a:rPr>
              <a:t>DATABASE</a:t>
            </a:r>
            <a:r>
              <a:rPr lang="en-CA" b="0" i="0" dirty="0">
                <a:solidFill>
                  <a:srgbClr val="000000"/>
                </a:solidFill>
                <a:effectLst/>
                <a:latin typeface="Consolas" panose="020B0609020204030204" pitchFamily="49" charset="0"/>
              </a:rPr>
              <a:t> </a:t>
            </a:r>
            <a:r>
              <a:rPr lang="en-CA" b="0" i="1" dirty="0" err="1">
                <a:solidFill>
                  <a:srgbClr val="000000"/>
                </a:solidFill>
                <a:effectLst/>
                <a:latin typeface="Consolas" panose="020B0609020204030204" pitchFamily="49" charset="0"/>
              </a:rPr>
              <a:t>databasename</a:t>
            </a:r>
            <a:r>
              <a:rPr lang="en-CA" b="0" i="0" dirty="0">
                <a:solidFill>
                  <a:srgbClr val="000000"/>
                </a:solidFill>
                <a:effectLst/>
                <a:latin typeface="Consolas" panose="020B0609020204030204" pitchFamily="49" charset="0"/>
              </a:rPr>
              <a:t>;</a:t>
            </a:r>
            <a:endParaRPr lang="en-CA" dirty="0"/>
          </a:p>
        </p:txBody>
      </p:sp>
      <p:sp>
        <p:nvSpPr>
          <p:cNvPr id="14" name="Rectangle 2">
            <a:extLst>
              <a:ext uri="{FF2B5EF4-FFF2-40B4-BE49-F238E27FC236}">
                <a16:creationId xmlns:a16="http://schemas.microsoft.com/office/drawing/2014/main" id="{528785D6-A409-778F-92E3-80F6FDCA0611}"/>
              </a:ext>
            </a:extLst>
          </p:cNvPr>
          <p:cNvSpPr>
            <a:spLocks noChangeArrowheads="1"/>
          </p:cNvSpPr>
          <p:nvPr/>
        </p:nvSpPr>
        <p:spPr bwMode="auto">
          <a:xfrm>
            <a:off x="448651" y="3677560"/>
            <a:ext cx="5339176" cy="92457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53958" rIns="0" bIns="5395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The SQL CREATE TABLE Statement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Verdana" panose="020B0604030504040204" pitchFamily="34" charset="0"/>
              </a:rPr>
              <a:t>The </a:t>
            </a:r>
            <a:r>
              <a:rPr kumimoji="0" lang="en-US" altLang="en-US" sz="1100" b="0" i="0" u="none" strike="noStrike" cap="none" normalizeH="0" baseline="0" dirty="0">
                <a:ln>
                  <a:noFill/>
                </a:ln>
                <a:solidFill>
                  <a:srgbClr val="DC143C"/>
                </a:solidFill>
                <a:effectLst/>
                <a:latin typeface="Consolas" panose="020B0609020204030204" pitchFamily="49" charset="0"/>
              </a:rPr>
              <a:t>CREATE TABLE</a:t>
            </a:r>
            <a:r>
              <a:rPr kumimoji="0" lang="en-US" altLang="en-US" sz="1100" b="0" i="0" u="none" strike="noStrike" cap="none" normalizeH="0" baseline="0" dirty="0">
                <a:ln>
                  <a:noFill/>
                </a:ln>
                <a:solidFill>
                  <a:srgbClr val="000000"/>
                </a:solidFill>
                <a:effectLst/>
                <a:latin typeface="Verdana" panose="020B0604030504040204" pitchFamily="34" charset="0"/>
              </a:rPr>
              <a:t> statement is used to create a new table in a database.</a:t>
            </a:r>
            <a:endParaRPr kumimoji="0" lang="en-US" altLang="en-US" sz="1800" b="0" i="0" u="none" strike="noStrike" cap="none" normalizeH="0" baseline="0" dirty="0">
              <a:ln>
                <a:noFill/>
              </a:ln>
              <a:solidFill>
                <a:srgbClr val="000000"/>
              </a:solidFill>
              <a:effectLst/>
              <a:latin typeface="Segoe UI" panose="020B0502040204020203" pitchFamily="34" charset="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Syntax</a:t>
            </a:r>
          </a:p>
        </p:txBody>
      </p:sp>
      <p:sp>
        <p:nvSpPr>
          <p:cNvPr id="16" name="TextBox 15">
            <a:extLst>
              <a:ext uri="{FF2B5EF4-FFF2-40B4-BE49-F238E27FC236}">
                <a16:creationId xmlns:a16="http://schemas.microsoft.com/office/drawing/2014/main" id="{6AFDE675-D17F-ED3A-B206-660118AF6523}"/>
              </a:ext>
            </a:extLst>
          </p:cNvPr>
          <p:cNvSpPr txBox="1"/>
          <p:nvPr/>
        </p:nvSpPr>
        <p:spPr>
          <a:xfrm>
            <a:off x="448651" y="4555541"/>
            <a:ext cx="3547908" cy="1754326"/>
          </a:xfrm>
          <a:prstGeom prst="rect">
            <a:avLst/>
          </a:prstGeom>
          <a:noFill/>
        </p:spPr>
        <p:txBody>
          <a:bodyPr wrap="square">
            <a:spAutoFit/>
          </a:bodyPr>
          <a:lstStyle/>
          <a:p>
            <a:r>
              <a:rPr lang="en-US" b="0" i="0" dirty="0">
                <a:solidFill>
                  <a:srgbClr val="0000CD"/>
                </a:solidFill>
                <a:effectLst/>
                <a:latin typeface="Consolas" panose="020B0609020204030204" pitchFamily="49" charset="0"/>
              </a:rPr>
              <a:t>CREATE</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TABLE</a:t>
            </a:r>
            <a:r>
              <a:rPr lang="en-US" b="0" i="0" dirty="0">
                <a:solidFill>
                  <a:srgbClr val="000000"/>
                </a:solidFill>
                <a:effectLst/>
                <a:latin typeface="Consolas" panose="020B0609020204030204" pitchFamily="49" charset="0"/>
              </a:rPr>
              <a:t> </a:t>
            </a:r>
            <a:r>
              <a:rPr lang="en-US" b="0" i="1" dirty="0" err="1">
                <a:solidFill>
                  <a:srgbClr val="000000"/>
                </a:solidFill>
                <a:effectLst/>
                <a:latin typeface="Consolas" panose="020B0609020204030204" pitchFamily="49" charset="0"/>
              </a:rPr>
              <a:t>table_name</a:t>
            </a:r>
            <a:r>
              <a:rPr lang="en-US" b="0" i="1" dirty="0">
                <a:solidFill>
                  <a:srgbClr val="000000"/>
                </a:solidFill>
                <a:effectLst/>
                <a:latin typeface="Consolas" panose="020B0609020204030204" pitchFamily="49" charset="0"/>
              </a:rPr>
              <a:t> </a:t>
            </a:r>
            <a:r>
              <a:rPr lang="en-US" b="0" i="0" dirty="0">
                <a:solidFill>
                  <a:srgbClr val="000000"/>
                </a:solidFill>
                <a:effectLst/>
                <a:latin typeface="Consolas" panose="020B0609020204030204" pitchFamily="49" charset="0"/>
              </a:rPr>
              <a:t>(</a:t>
            </a:r>
            <a:br>
              <a:rPr lang="en-US" dirty="0"/>
            </a:br>
            <a:r>
              <a:rPr lang="en-US" b="0" i="1" dirty="0">
                <a:solidFill>
                  <a:srgbClr val="000000"/>
                </a:solidFill>
                <a:effectLst/>
                <a:latin typeface="Consolas" panose="020B0609020204030204" pitchFamily="49" charset="0"/>
              </a:rPr>
              <a:t>    column1 datatype</a:t>
            </a:r>
            <a:r>
              <a:rPr lang="en-US" b="0" i="0" dirty="0">
                <a:solidFill>
                  <a:srgbClr val="000000"/>
                </a:solidFill>
                <a:effectLst/>
                <a:latin typeface="Consolas" panose="020B0609020204030204" pitchFamily="49" charset="0"/>
              </a:rPr>
              <a:t>,</a:t>
            </a:r>
            <a:br>
              <a:rPr lang="en-US" dirty="0"/>
            </a:br>
            <a:r>
              <a:rPr lang="en-US" b="0" i="1" dirty="0">
                <a:solidFill>
                  <a:srgbClr val="000000"/>
                </a:solidFill>
                <a:effectLst/>
                <a:latin typeface="Consolas" panose="020B0609020204030204" pitchFamily="49" charset="0"/>
              </a:rPr>
              <a:t>    column2 datatype</a:t>
            </a:r>
            <a:r>
              <a:rPr lang="en-US" b="0" i="0" dirty="0">
                <a:solidFill>
                  <a:srgbClr val="000000"/>
                </a:solidFill>
                <a:effectLst/>
                <a:latin typeface="Consolas" panose="020B0609020204030204" pitchFamily="49" charset="0"/>
              </a:rPr>
              <a:t>,</a:t>
            </a:r>
            <a:br>
              <a:rPr lang="en-US" dirty="0"/>
            </a:br>
            <a:r>
              <a:rPr lang="en-US" b="0" i="1" dirty="0">
                <a:solidFill>
                  <a:srgbClr val="000000"/>
                </a:solidFill>
                <a:effectLst/>
                <a:latin typeface="Consolas" panose="020B0609020204030204" pitchFamily="49" charset="0"/>
              </a:rPr>
              <a:t>    column3 datatype</a:t>
            </a:r>
            <a:r>
              <a:rPr lang="en-US" b="0" i="0" dirty="0">
                <a:solidFill>
                  <a:srgbClr val="000000"/>
                </a:solidFill>
                <a:effectLst/>
                <a:latin typeface="Consolas" panose="020B0609020204030204" pitchFamily="49" charset="0"/>
              </a:rPr>
              <a:t>,</a:t>
            </a:r>
            <a:br>
              <a:rPr lang="en-US" dirty="0"/>
            </a:br>
            <a:r>
              <a:rPr lang="en-US" b="0" i="0" dirty="0">
                <a:solidFill>
                  <a:srgbClr val="000000"/>
                </a:solidFill>
                <a:effectLst/>
                <a:latin typeface="Consolas" panose="020B0609020204030204" pitchFamily="49" charset="0"/>
              </a:rPr>
              <a:t>   ....</a:t>
            </a:r>
            <a:br>
              <a:rPr lang="en-US" dirty="0"/>
            </a:br>
            <a:r>
              <a:rPr lang="en-US" b="0" i="0" dirty="0">
                <a:solidFill>
                  <a:srgbClr val="000000"/>
                </a:solidFill>
                <a:effectLst/>
                <a:latin typeface="Consolas" panose="020B0609020204030204" pitchFamily="49" charset="0"/>
              </a:rPr>
              <a:t>);</a:t>
            </a:r>
            <a:endParaRPr lang="en-CA" dirty="0"/>
          </a:p>
        </p:txBody>
      </p:sp>
    </p:spTree>
    <p:extLst>
      <p:ext uri="{BB962C8B-B14F-4D97-AF65-F5344CB8AC3E}">
        <p14:creationId xmlns:p14="http://schemas.microsoft.com/office/powerpoint/2010/main" val="577185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02D0A-A1BA-1C06-4DE2-FC8789A46F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735C7D-A575-D569-4CE6-910D2B456672}"/>
              </a:ext>
            </a:extLst>
          </p:cNvPr>
          <p:cNvSpPr/>
          <p:nvPr/>
        </p:nvSpPr>
        <p:spPr>
          <a:xfrm>
            <a:off x="292092" y="116393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233EF0B-2401-EC9E-C58B-0B83E9BB3FDF}"/>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029BE2-E6DC-F2D1-A25C-754F0BCB94E4}"/>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9BC837-719D-A8E3-8A0C-242D92B1C5AF}"/>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CF52773-AF0C-1E8E-0685-9D8108D990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D23D01-06FD-EB08-A8EC-503E55502AE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BD1194A-5BED-0801-23CA-BCD6E06E62F0}"/>
              </a:ext>
            </a:extLst>
          </p:cNvPr>
          <p:cNvSpPr txBox="1"/>
          <p:nvPr/>
        </p:nvSpPr>
        <p:spPr>
          <a:xfrm>
            <a:off x="313339" y="1425296"/>
            <a:ext cx="11439853" cy="923330"/>
          </a:xfrm>
          <a:prstGeom prst="rect">
            <a:avLst/>
          </a:prstGeom>
          <a:noFill/>
        </p:spPr>
        <p:txBody>
          <a:bodyPr wrap="square">
            <a:spAutoFit/>
          </a:bodyPr>
          <a:lstStyle/>
          <a:p>
            <a:pPr algn="l"/>
            <a:r>
              <a:rPr lang="en-US" b="0" i="0" dirty="0">
                <a:solidFill>
                  <a:srgbClr val="000000"/>
                </a:solidFill>
                <a:effectLst/>
                <a:latin typeface="Segoe UI" panose="020B0502040204020203" pitchFamily="34" charset="0"/>
              </a:rPr>
              <a:t>SQL CREATE TABLE Example</a:t>
            </a:r>
          </a:p>
          <a:p>
            <a:pPr algn="l"/>
            <a:r>
              <a:rPr lang="en-US" b="0" i="0" dirty="0">
                <a:solidFill>
                  <a:srgbClr val="000000"/>
                </a:solidFill>
                <a:effectLst/>
                <a:latin typeface="Verdana" panose="020B0604030504040204" pitchFamily="34" charset="0"/>
              </a:rPr>
              <a:t>The following example creates a table called "Persons" that contains five columns: </a:t>
            </a:r>
          </a:p>
          <a:p>
            <a:pPr algn="l"/>
            <a:r>
              <a:rPr lang="en-US" b="0" i="0" dirty="0" err="1">
                <a:solidFill>
                  <a:srgbClr val="000000"/>
                </a:solidFill>
                <a:effectLst/>
                <a:latin typeface="Verdana" panose="020B0604030504040204" pitchFamily="34" charset="0"/>
              </a:rPr>
              <a:t>PersonID</a:t>
            </a:r>
            <a:r>
              <a:rPr lang="en-US" b="0" i="0" dirty="0">
                <a:solidFill>
                  <a:srgbClr val="000000"/>
                </a:solidFill>
                <a:effectLst/>
                <a:latin typeface="Verdana" panose="020B0604030504040204" pitchFamily="34" charset="0"/>
              </a:rPr>
              <a:t>, </a:t>
            </a:r>
            <a:r>
              <a:rPr lang="en-US" b="0" i="0" dirty="0" err="1">
                <a:solidFill>
                  <a:srgbClr val="000000"/>
                </a:solidFill>
                <a:effectLst/>
                <a:latin typeface="Verdana" panose="020B0604030504040204" pitchFamily="34" charset="0"/>
              </a:rPr>
              <a:t>LastName</a:t>
            </a:r>
            <a:r>
              <a:rPr lang="en-US" b="0" i="0" dirty="0">
                <a:solidFill>
                  <a:srgbClr val="000000"/>
                </a:solidFill>
                <a:effectLst/>
                <a:latin typeface="Verdana" panose="020B0604030504040204" pitchFamily="34" charset="0"/>
              </a:rPr>
              <a:t>, FirstName, Address, and City:</a:t>
            </a:r>
          </a:p>
        </p:txBody>
      </p:sp>
      <p:sp>
        <p:nvSpPr>
          <p:cNvPr id="9" name="TextBox 8">
            <a:extLst>
              <a:ext uri="{FF2B5EF4-FFF2-40B4-BE49-F238E27FC236}">
                <a16:creationId xmlns:a16="http://schemas.microsoft.com/office/drawing/2014/main" id="{7FF28789-519E-F6BD-AC61-795F8474D7C8}"/>
              </a:ext>
            </a:extLst>
          </p:cNvPr>
          <p:cNvSpPr txBox="1"/>
          <p:nvPr/>
        </p:nvSpPr>
        <p:spPr>
          <a:xfrm>
            <a:off x="463112" y="2383659"/>
            <a:ext cx="6097314" cy="2031325"/>
          </a:xfrm>
          <a:prstGeom prst="rect">
            <a:avLst/>
          </a:prstGeom>
          <a:noFill/>
        </p:spPr>
        <p:txBody>
          <a:bodyPr wrap="square">
            <a:spAutoFit/>
          </a:bodyPr>
          <a:lstStyle/>
          <a:p>
            <a:r>
              <a:rPr lang="en-US" b="0" i="0" dirty="0">
                <a:solidFill>
                  <a:srgbClr val="0000CD"/>
                </a:solidFill>
                <a:effectLst/>
                <a:latin typeface="Consolas" panose="020B0609020204030204" pitchFamily="49" charset="0"/>
              </a:rPr>
              <a:t>CREATE</a:t>
            </a:r>
            <a:r>
              <a:rPr lang="en-US" b="0" i="0" dirty="0">
                <a:solidFill>
                  <a:srgbClr val="000000"/>
                </a:solidFill>
                <a:effectLst/>
                <a:latin typeface="Consolas" panose="020B0609020204030204" pitchFamily="49" charset="0"/>
              </a:rPr>
              <a:t> </a:t>
            </a:r>
            <a:r>
              <a:rPr lang="en-US" b="0" i="0" dirty="0">
                <a:solidFill>
                  <a:srgbClr val="0000CD"/>
                </a:solidFill>
                <a:effectLst/>
                <a:latin typeface="Consolas" panose="020B0609020204030204" pitchFamily="49" charset="0"/>
              </a:rPr>
              <a:t>TABLE</a:t>
            </a:r>
            <a:r>
              <a:rPr lang="en-US" b="0" i="0" dirty="0">
                <a:solidFill>
                  <a:srgbClr val="000000"/>
                </a:solidFill>
                <a:effectLst/>
                <a:latin typeface="Consolas" panose="020B0609020204030204" pitchFamily="49" charset="0"/>
              </a:rPr>
              <a:t> Persons (</a:t>
            </a:r>
            <a:br>
              <a:rPr lang="en-US" dirty="0"/>
            </a:br>
            <a:r>
              <a:rPr lang="en-US" b="0" i="0" dirty="0">
                <a:solidFill>
                  <a:srgbClr val="000000"/>
                </a:solidFill>
                <a:effectLst/>
                <a:latin typeface="Consolas" panose="020B0609020204030204" pitchFamily="49" charset="0"/>
              </a:rPr>
              <a:t>    </a:t>
            </a:r>
            <a:r>
              <a:rPr lang="en-US" b="0" i="0" dirty="0" err="1">
                <a:solidFill>
                  <a:srgbClr val="000000"/>
                </a:solidFill>
                <a:effectLst/>
                <a:latin typeface="Consolas" panose="020B0609020204030204" pitchFamily="49" charset="0"/>
              </a:rPr>
              <a:t>PersonID</a:t>
            </a:r>
            <a:r>
              <a:rPr lang="en-US" b="0" i="0" dirty="0">
                <a:solidFill>
                  <a:srgbClr val="000000"/>
                </a:solidFill>
                <a:effectLst/>
                <a:latin typeface="Consolas" panose="020B0609020204030204" pitchFamily="49" charset="0"/>
              </a:rPr>
              <a:t> int,</a:t>
            </a:r>
            <a:br>
              <a:rPr lang="en-US" dirty="0"/>
            </a:br>
            <a:r>
              <a:rPr lang="en-US" b="0" i="0" dirty="0">
                <a:solidFill>
                  <a:srgbClr val="000000"/>
                </a:solidFill>
                <a:effectLst/>
                <a:latin typeface="Consolas" panose="020B0609020204030204" pitchFamily="49" charset="0"/>
              </a:rPr>
              <a:t>    </a:t>
            </a:r>
            <a:r>
              <a:rPr lang="en-US" b="0" i="0" dirty="0" err="1">
                <a:solidFill>
                  <a:srgbClr val="000000"/>
                </a:solidFill>
                <a:effectLst/>
                <a:latin typeface="Consolas" panose="020B0609020204030204" pitchFamily="49" charset="0"/>
              </a:rPr>
              <a:t>LastName</a:t>
            </a:r>
            <a:r>
              <a:rPr lang="en-US" b="0" i="0" dirty="0">
                <a:solidFill>
                  <a:srgbClr val="000000"/>
                </a:solidFill>
                <a:effectLst/>
                <a:latin typeface="Consolas" panose="020B0609020204030204" pitchFamily="49" charset="0"/>
              </a:rPr>
              <a:t> varchar(</a:t>
            </a:r>
            <a:r>
              <a:rPr lang="en-US" b="0" i="0" dirty="0">
                <a:solidFill>
                  <a:srgbClr val="FF0000"/>
                </a:solidFill>
                <a:effectLst/>
                <a:latin typeface="Consolas" panose="020B0609020204030204" pitchFamily="49" charset="0"/>
              </a:rPr>
              <a:t>255</a:t>
            </a:r>
            <a:r>
              <a:rPr lang="en-US" b="0" i="0" dirty="0">
                <a:solidFill>
                  <a:srgbClr val="000000"/>
                </a:solidFill>
                <a:effectLst/>
                <a:latin typeface="Consolas" panose="020B0609020204030204" pitchFamily="49" charset="0"/>
              </a:rPr>
              <a:t>),</a:t>
            </a:r>
            <a:br>
              <a:rPr lang="en-US" dirty="0"/>
            </a:br>
            <a:r>
              <a:rPr lang="en-US" b="0" i="0" dirty="0">
                <a:solidFill>
                  <a:srgbClr val="000000"/>
                </a:solidFill>
                <a:effectLst/>
                <a:latin typeface="Consolas" panose="020B0609020204030204" pitchFamily="49" charset="0"/>
              </a:rPr>
              <a:t>    FirstName varchar(</a:t>
            </a:r>
            <a:r>
              <a:rPr lang="en-US" b="0" i="0" dirty="0">
                <a:solidFill>
                  <a:srgbClr val="FF0000"/>
                </a:solidFill>
                <a:effectLst/>
                <a:latin typeface="Consolas" panose="020B0609020204030204" pitchFamily="49" charset="0"/>
              </a:rPr>
              <a:t>255</a:t>
            </a:r>
            <a:r>
              <a:rPr lang="en-US" b="0" i="0" dirty="0">
                <a:solidFill>
                  <a:srgbClr val="000000"/>
                </a:solidFill>
                <a:effectLst/>
                <a:latin typeface="Consolas" panose="020B0609020204030204" pitchFamily="49" charset="0"/>
              </a:rPr>
              <a:t>),</a:t>
            </a:r>
            <a:br>
              <a:rPr lang="en-US" dirty="0"/>
            </a:br>
            <a:r>
              <a:rPr lang="en-US" b="0" i="0" dirty="0">
                <a:solidFill>
                  <a:srgbClr val="000000"/>
                </a:solidFill>
                <a:effectLst/>
                <a:latin typeface="Consolas" panose="020B0609020204030204" pitchFamily="49" charset="0"/>
              </a:rPr>
              <a:t>    Address varchar(</a:t>
            </a:r>
            <a:r>
              <a:rPr lang="en-US" b="0" i="0" dirty="0">
                <a:solidFill>
                  <a:srgbClr val="FF0000"/>
                </a:solidFill>
                <a:effectLst/>
                <a:latin typeface="Consolas" panose="020B0609020204030204" pitchFamily="49" charset="0"/>
              </a:rPr>
              <a:t>255</a:t>
            </a:r>
            <a:r>
              <a:rPr lang="en-US" b="0" i="0" dirty="0">
                <a:solidFill>
                  <a:srgbClr val="000000"/>
                </a:solidFill>
                <a:effectLst/>
                <a:latin typeface="Consolas" panose="020B0609020204030204" pitchFamily="49" charset="0"/>
              </a:rPr>
              <a:t>),</a:t>
            </a:r>
            <a:br>
              <a:rPr lang="en-US" dirty="0"/>
            </a:br>
            <a:r>
              <a:rPr lang="en-US" b="0" i="0" dirty="0">
                <a:solidFill>
                  <a:srgbClr val="000000"/>
                </a:solidFill>
                <a:effectLst/>
                <a:latin typeface="Consolas" panose="020B0609020204030204" pitchFamily="49" charset="0"/>
              </a:rPr>
              <a:t>    City varchar(</a:t>
            </a:r>
            <a:r>
              <a:rPr lang="en-US" b="0" i="0" dirty="0">
                <a:solidFill>
                  <a:srgbClr val="FF0000"/>
                </a:solidFill>
                <a:effectLst/>
                <a:latin typeface="Consolas" panose="020B0609020204030204" pitchFamily="49" charset="0"/>
              </a:rPr>
              <a:t>255</a:t>
            </a:r>
            <a:r>
              <a:rPr lang="en-US" b="0" i="0" dirty="0">
                <a:solidFill>
                  <a:srgbClr val="000000"/>
                </a:solidFill>
                <a:effectLst/>
                <a:latin typeface="Consolas" panose="020B0609020204030204" pitchFamily="49" charset="0"/>
              </a:rPr>
              <a:t>)</a:t>
            </a:r>
            <a:br>
              <a:rPr lang="en-US" dirty="0"/>
            </a:br>
            <a:r>
              <a:rPr lang="en-US" b="0" i="0" dirty="0">
                <a:solidFill>
                  <a:srgbClr val="000000"/>
                </a:solidFill>
                <a:effectLst/>
                <a:latin typeface="Consolas" panose="020B0609020204030204" pitchFamily="49" charset="0"/>
              </a:rPr>
              <a:t>);</a:t>
            </a:r>
            <a:endParaRPr lang="en-CA" dirty="0"/>
          </a:p>
        </p:txBody>
      </p:sp>
      <p:graphicFrame>
        <p:nvGraphicFramePr>
          <p:cNvPr id="11" name="Table 10">
            <a:extLst>
              <a:ext uri="{FF2B5EF4-FFF2-40B4-BE49-F238E27FC236}">
                <a16:creationId xmlns:a16="http://schemas.microsoft.com/office/drawing/2014/main" id="{3F0543C1-5C0F-9283-1E99-BF8F9A5B6EE3}"/>
              </a:ext>
            </a:extLst>
          </p:cNvPr>
          <p:cNvGraphicFramePr>
            <a:graphicFrameLocks noGrp="1"/>
          </p:cNvGraphicFramePr>
          <p:nvPr>
            <p:extLst>
              <p:ext uri="{D42A27DB-BD31-4B8C-83A1-F6EECF244321}">
                <p14:modId xmlns:p14="http://schemas.microsoft.com/office/powerpoint/2010/main" val="2814639219"/>
              </p:ext>
            </p:extLst>
          </p:nvPr>
        </p:nvGraphicFramePr>
        <p:xfrm>
          <a:off x="1310031" y="4953882"/>
          <a:ext cx="6612140" cy="751840"/>
        </p:xfrm>
        <a:graphic>
          <a:graphicData uri="http://schemas.openxmlformats.org/drawingml/2006/table">
            <a:tbl>
              <a:tblPr/>
              <a:tblGrid>
                <a:gridCol w="1322428">
                  <a:extLst>
                    <a:ext uri="{9D8B030D-6E8A-4147-A177-3AD203B41FA5}">
                      <a16:colId xmlns:a16="http://schemas.microsoft.com/office/drawing/2014/main" val="3456734239"/>
                    </a:ext>
                  </a:extLst>
                </a:gridCol>
                <a:gridCol w="1322428">
                  <a:extLst>
                    <a:ext uri="{9D8B030D-6E8A-4147-A177-3AD203B41FA5}">
                      <a16:colId xmlns:a16="http://schemas.microsoft.com/office/drawing/2014/main" val="3055652160"/>
                    </a:ext>
                  </a:extLst>
                </a:gridCol>
                <a:gridCol w="1322428">
                  <a:extLst>
                    <a:ext uri="{9D8B030D-6E8A-4147-A177-3AD203B41FA5}">
                      <a16:colId xmlns:a16="http://schemas.microsoft.com/office/drawing/2014/main" val="743055022"/>
                    </a:ext>
                  </a:extLst>
                </a:gridCol>
                <a:gridCol w="1322428">
                  <a:extLst>
                    <a:ext uri="{9D8B030D-6E8A-4147-A177-3AD203B41FA5}">
                      <a16:colId xmlns:a16="http://schemas.microsoft.com/office/drawing/2014/main" val="3598353720"/>
                    </a:ext>
                  </a:extLst>
                </a:gridCol>
                <a:gridCol w="1322428">
                  <a:extLst>
                    <a:ext uri="{9D8B030D-6E8A-4147-A177-3AD203B41FA5}">
                      <a16:colId xmlns:a16="http://schemas.microsoft.com/office/drawing/2014/main" val="1384457896"/>
                    </a:ext>
                  </a:extLst>
                </a:gridCol>
              </a:tblGrid>
              <a:tr h="0">
                <a:tc>
                  <a:txBody>
                    <a:bodyPr/>
                    <a:lstStyle/>
                    <a:p>
                      <a:pPr algn="l" fontAlgn="t"/>
                      <a:r>
                        <a:rPr lang="en-CA">
                          <a:effectLst/>
                        </a:rPr>
                        <a:t>PersonID</a:t>
                      </a:r>
                    </a:p>
                  </a:txBody>
                  <a:tcPr marL="1016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l" fontAlgn="t"/>
                      <a:r>
                        <a:rPr lang="en-CA">
                          <a:effectLst/>
                        </a:rPr>
                        <a:t>LastName</a:t>
                      </a:r>
                    </a:p>
                  </a:txBody>
                  <a:tcPr marL="508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l" fontAlgn="t"/>
                      <a:r>
                        <a:rPr lang="en-CA">
                          <a:effectLst/>
                        </a:rPr>
                        <a:t>FirstName</a:t>
                      </a:r>
                    </a:p>
                  </a:txBody>
                  <a:tcPr marL="508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l" fontAlgn="t"/>
                      <a:r>
                        <a:rPr lang="en-CA" dirty="0">
                          <a:effectLst/>
                        </a:rPr>
                        <a:t>Address</a:t>
                      </a:r>
                    </a:p>
                  </a:txBody>
                  <a:tcPr marL="508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l" fontAlgn="t"/>
                      <a:r>
                        <a:rPr lang="en-CA">
                          <a:effectLst/>
                        </a:rPr>
                        <a:t>City</a:t>
                      </a:r>
                    </a:p>
                  </a:txBody>
                  <a:tcPr marL="508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51298445"/>
                  </a:ext>
                </a:extLst>
              </a:tr>
              <a:tr h="0">
                <a:tc>
                  <a:txBody>
                    <a:bodyPr/>
                    <a:lstStyle/>
                    <a:p>
                      <a:pPr algn="l" fontAlgn="t"/>
                      <a:r>
                        <a:rPr lang="en-CA">
                          <a:effectLst/>
                        </a:rPr>
                        <a:t> </a:t>
                      </a:r>
                    </a:p>
                  </a:txBody>
                  <a:tcPr marL="1016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E7E9EB"/>
                    </a:solidFill>
                  </a:tcPr>
                </a:tc>
                <a:tc>
                  <a:txBody>
                    <a:bodyPr/>
                    <a:lstStyle/>
                    <a:p>
                      <a:pPr algn="l" fontAlgn="t"/>
                      <a:r>
                        <a:rPr lang="en-CA">
                          <a:effectLst/>
                        </a:rPr>
                        <a:t> </a:t>
                      </a:r>
                    </a:p>
                  </a:txBody>
                  <a:tcPr marL="508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E7E9EB"/>
                    </a:solidFill>
                  </a:tcPr>
                </a:tc>
                <a:tc>
                  <a:txBody>
                    <a:bodyPr/>
                    <a:lstStyle/>
                    <a:p>
                      <a:pPr algn="l" fontAlgn="t"/>
                      <a:r>
                        <a:rPr lang="en-CA">
                          <a:effectLst/>
                        </a:rPr>
                        <a:t> </a:t>
                      </a:r>
                    </a:p>
                  </a:txBody>
                  <a:tcPr marL="508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E7E9EB"/>
                    </a:solidFill>
                  </a:tcPr>
                </a:tc>
                <a:tc>
                  <a:txBody>
                    <a:bodyPr/>
                    <a:lstStyle/>
                    <a:p>
                      <a:pPr algn="l" fontAlgn="t"/>
                      <a:r>
                        <a:rPr lang="en-CA">
                          <a:effectLst/>
                        </a:rPr>
                        <a:t> </a:t>
                      </a:r>
                    </a:p>
                  </a:txBody>
                  <a:tcPr marL="508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E7E9EB"/>
                    </a:solidFill>
                  </a:tcPr>
                </a:tc>
                <a:tc>
                  <a:txBody>
                    <a:bodyPr/>
                    <a:lstStyle/>
                    <a:p>
                      <a:pPr algn="l" fontAlgn="t"/>
                      <a:r>
                        <a:rPr lang="en-CA" dirty="0">
                          <a:effectLst/>
                        </a:rPr>
                        <a:t> </a:t>
                      </a:r>
                    </a:p>
                  </a:txBody>
                  <a:tcPr marL="50800" marR="50800" marT="50800" marB="50800">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E7E9EB"/>
                    </a:solidFill>
                  </a:tcPr>
                </a:tc>
                <a:extLst>
                  <a:ext uri="{0D108BD9-81ED-4DB2-BD59-A6C34878D82A}">
                    <a16:rowId xmlns:a16="http://schemas.microsoft.com/office/drawing/2014/main" val="3159925120"/>
                  </a:ext>
                </a:extLst>
              </a:tr>
            </a:tbl>
          </a:graphicData>
        </a:graphic>
      </p:graphicFrame>
      <p:sp>
        <p:nvSpPr>
          <p:cNvPr id="12" name="Rectangle 1">
            <a:extLst>
              <a:ext uri="{FF2B5EF4-FFF2-40B4-BE49-F238E27FC236}">
                <a16:creationId xmlns:a16="http://schemas.microsoft.com/office/drawing/2014/main" id="{938BE99B-37C6-3AC6-9F93-15470DB951AA}"/>
              </a:ext>
            </a:extLst>
          </p:cNvPr>
          <p:cNvSpPr>
            <a:spLocks noChangeArrowheads="1"/>
          </p:cNvSpPr>
          <p:nvPr/>
        </p:nvSpPr>
        <p:spPr bwMode="auto">
          <a:xfrm>
            <a:off x="2411792" y="4600216"/>
            <a:ext cx="3830254"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000000"/>
                </a:solidFill>
                <a:effectLst/>
                <a:latin typeface="Verdana" panose="020B0604030504040204" pitchFamily="34" charset="0"/>
              </a:rPr>
              <a:t>The empty "Persons" table will now look like this:</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71996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B2B21-A465-2E9E-B236-B1D2B3FFE7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33AB3A-3293-C4C6-648D-C00236752C47}"/>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0AC428-02F5-041A-701E-CEA0C8B8A7A6}"/>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2ACECD-AC0F-6F31-132D-EDE17FF6816F}"/>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8B8E10-8ACD-BF41-6387-B0DDBD7A2CF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F4A4B09-DA1D-E48A-D54F-3659CB6A7B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C686A89-511E-002A-FADE-D30288334B7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F0DD515-5855-FC7D-44D8-66429CD2ACAF}"/>
              </a:ext>
            </a:extLst>
          </p:cNvPr>
          <p:cNvSpPr txBox="1"/>
          <p:nvPr/>
        </p:nvSpPr>
        <p:spPr>
          <a:xfrm>
            <a:off x="352753" y="1401436"/>
            <a:ext cx="10596399" cy="646331"/>
          </a:xfrm>
          <a:prstGeom prst="rect">
            <a:avLst/>
          </a:prstGeom>
          <a:noFill/>
        </p:spPr>
        <p:txBody>
          <a:bodyPr wrap="square">
            <a:spAutoFit/>
          </a:bodyPr>
          <a:lstStyle/>
          <a:p>
            <a:r>
              <a:rPr lang="en-US" b="0" i="0" dirty="0">
                <a:solidFill>
                  <a:srgbClr val="0D0D0D"/>
                </a:solidFill>
                <a:effectLst/>
                <a:latin typeface="Söhne"/>
              </a:rPr>
              <a:t>MySQL supports a variety of data types, categorized into three main types: numeric, string (character and byte), and date/time.</a:t>
            </a:r>
            <a:endParaRPr lang="en-CA" dirty="0"/>
          </a:p>
        </p:txBody>
      </p:sp>
      <p:sp>
        <p:nvSpPr>
          <p:cNvPr id="13" name="Rectangle 4">
            <a:extLst>
              <a:ext uri="{FF2B5EF4-FFF2-40B4-BE49-F238E27FC236}">
                <a16:creationId xmlns:a16="http://schemas.microsoft.com/office/drawing/2014/main" id="{F32B8E57-B257-334D-4262-EA91795BFD53}"/>
              </a:ext>
            </a:extLst>
          </p:cNvPr>
          <p:cNvSpPr>
            <a:spLocks noChangeArrowheads="1"/>
          </p:cNvSpPr>
          <p:nvPr/>
        </p:nvSpPr>
        <p:spPr bwMode="auto">
          <a:xfrm>
            <a:off x="355365" y="2043426"/>
            <a:ext cx="8221290" cy="3772701"/>
          </a:xfrm>
          <a:prstGeom prst="rect">
            <a:avLst/>
          </a:prstGeom>
          <a:noFill/>
          <a:ln>
            <a:noFill/>
          </a:ln>
          <a:effectLst/>
        </p:spPr>
        <p:txBody>
          <a:bodyPr vert="horz" wrap="none" lIns="0" tIns="198375" rIns="0" bIns="198375"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Numeric Types</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INT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 standard integer, capable of storing both positive and negative numbers.</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BIGINT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 larger integer for when </a:t>
            </a: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INT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is not sufficient.</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FLOAT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 single-precision floating point number for approximate numeric data.</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DOUBLE</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 double-precision floating point number for more precision.</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DECIMAL</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For fixed-point numbers, offering exact precision; useful for storing monetary values.</a:t>
            </a:r>
          </a:p>
          <a:p>
            <a:pPr marL="0" marR="0" lvl="0" indent="0" algn="l" defTabSz="914400" rtl="0" eaLnBrk="0" fontAlgn="base" latinLnBrk="0" hangingPunct="0">
              <a:lnSpc>
                <a:spcPct val="2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6139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46D35-EAB4-13E3-B7A5-7D499B4EA3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933037-087D-1D43-04B5-615ACCF003F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EA24271-EE47-8C9F-84D6-1AD8F9540211}"/>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316980-7EF9-74E8-B1B5-6024D2D4C9DE}"/>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CEEEC0-BFFC-169B-BB5E-E59F2AA68B8F}"/>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D562C62-A5A4-28A9-ED91-167AEC52A8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FD78DD-0059-B1C1-5F2D-4C56BFC532C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FD5E233-26F7-A586-4CF2-40AFCD47F322}"/>
              </a:ext>
            </a:extLst>
          </p:cNvPr>
          <p:cNvSpPr>
            <a:spLocks noChangeArrowheads="1"/>
          </p:cNvSpPr>
          <p:nvPr/>
        </p:nvSpPr>
        <p:spPr bwMode="auto">
          <a:xfrm>
            <a:off x="307428" y="1425296"/>
            <a:ext cx="7676269" cy="2920353"/>
          </a:xfrm>
          <a:prstGeom prst="rect">
            <a:avLst/>
          </a:prstGeom>
          <a:noFill/>
          <a:ln>
            <a:noFill/>
          </a:ln>
          <a:effectLst/>
        </p:spPr>
        <p:txBody>
          <a:bodyPr vert="horz" wrap="none" lIns="0" tIns="198375" rIns="0" bIns="198375"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String Types</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VARCHAR</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 variable-length string, with a defined maximum length.</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CHAR</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 fixed-length string; if the string is shorter than the defined length, it's right-padded with spaces.</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TEXT</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For long text data, storing up to 65,535 bytes.</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BLOB</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For binary data, such as images or files, with a maximum length similar to </a:t>
            </a: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TEXT</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200000"/>
              </a:lnSpc>
              <a:spcBef>
                <a:spcPct val="0"/>
              </a:spcBef>
              <a:spcAft>
                <a:spcPct val="0"/>
              </a:spcAft>
              <a:buClrTx/>
              <a:buSzTx/>
              <a:buFontTx/>
              <a:buNone/>
              <a:tabLst/>
            </a:pPr>
            <a:endPar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9278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6672B-3F31-22CB-7CB9-8A6C79E26C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2C72CF-E004-D981-0FCB-8C896FB2493A}"/>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A9A2D55-E787-860D-E3B9-5A9655ADDE9F}"/>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BECE92-762C-C6DE-BAA4-A5CF959B3B73}"/>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229148-3441-625F-2308-C2BA0184610A}"/>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4B89AFE-D95B-FE8E-5DC3-19917BCE12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6EB077-584E-F753-E642-09234BC5901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A4AC19C-C6F6-F311-93F5-062E62A4C708}"/>
              </a:ext>
            </a:extLst>
          </p:cNvPr>
          <p:cNvSpPr>
            <a:spLocks noChangeArrowheads="1"/>
          </p:cNvSpPr>
          <p:nvPr/>
        </p:nvSpPr>
        <p:spPr bwMode="auto">
          <a:xfrm>
            <a:off x="307428" y="1500204"/>
            <a:ext cx="8658396" cy="3351240"/>
          </a:xfrm>
          <a:prstGeom prst="rect">
            <a:avLst/>
          </a:prstGeom>
          <a:noFill/>
          <a:ln>
            <a:noFill/>
          </a:ln>
          <a:effectLst/>
        </p:spPr>
        <p:txBody>
          <a:bodyPr vert="horz" wrap="none" lIns="0" tIns="198375" rIns="0" bIns="198375"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Date and Time Types</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DATE</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Stores a date (YYYY-MM-DD).</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TIME</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Stores time (HH:MM:SS).</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DATETIME</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Stores both date and time (YYYY-MM-DD HH:MM:SS).</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TIMESTAMP</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Similar to </a:t>
            </a: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DATETIME</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but used for tracking changes, automatically updating upon row modification.</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YEAR</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Stores a year in a 2-digit or 4-digit format.</a:t>
            </a:r>
          </a:p>
          <a:p>
            <a:pPr marL="0" marR="0" lvl="0" indent="0" algn="l" defTabSz="914400" rtl="0" eaLnBrk="0" fontAlgn="base" latinLnBrk="0" hangingPunct="0">
              <a:lnSpc>
                <a:spcPct val="200000"/>
              </a:lnSpc>
              <a:spcBef>
                <a:spcPct val="0"/>
              </a:spcBef>
              <a:spcAft>
                <a:spcPct val="0"/>
              </a:spcAft>
              <a:buClrTx/>
              <a:buSzTx/>
              <a:buFontTx/>
              <a:buNone/>
              <a:tabLst/>
            </a:pPr>
            <a:endPar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3123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6042B-10E3-EF1B-FB58-B91DD81958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7988AD-90C4-BCAA-2608-8C766B68B915}"/>
              </a:ext>
            </a:extLst>
          </p:cNvPr>
          <p:cNvSpPr/>
          <p:nvPr/>
        </p:nvSpPr>
        <p:spPr>
          <a:xfrm>
            <a:off x="146046" y="956004"/>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251D114-494E-8E4E-E99E-827D4FE7DF97}"/>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EF71D6-89F3-DAD5-5EB9-8A177936699B}"/>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832B96-EB14-DFFC-5704-3377C2BFA0FD}"/>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399C5ED-27D3-A7D5-16A9-A5A4F4D629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7DE625-CD52-7E18-10B2-9732A1A6FEF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A97113C-8C39-FBF6-DB79-43123C989BFA}"/>
              </a:ext>
            </a:extLst>
          </p:cNvPr>
          <p:cNvSpPr txBox="1"/>
          <p:nvPr/>
        </p:nvSpPr>
        <p:spPr>
          <a:xfrm>
            <a:off x="208009" y="1356541"/>
            <a:ext cx="4277281" cy="2308324"/>
          </a:xfrm>
          <a:prstGeom prst="rect">
            <a:avLst/>
          </a:prstGeom>
          <a:noFill/>
        </p:spPr>
        <p:txBody>
          <a:bodyPr wrap="square">
            <a:spAutoFit/>
          </a:bodyPr>
          <a:lstStyle/>
          <a:p>
            <a:r>
              <a:rPr lang="en-CA" dirty="0"/>
              <a:t>CREATE TABLE </a:t>
            </a:r>
            <a:r>
              <a:rPr lang="en-CA" dirty="0" err="1"/>
              <a:t>NumericExamples</a:t>
            </a:r>
            <a:r>
              <a:rPr lang="en-CA" dirty="0"/>
              <a:t> (</a:t>
            </a:r>
          </a:p>
          <a:p>
            <a:r>
              <a:rPr lang="en-CA" dirty="0"/>
              <a:t>    id INT AUTO_INCREMENT PRIMARY KEY,</a:t>
            </a:r>
          </a:p>
          <a:p>
            <a:r>
              <a:rPr lang="en-CA" dirty="0"/>
              <a:t>    </a:t>
            </a:r>
            <a:r>
              <a:rPr lang="en-CA" dirty="0" err="1"/>
              <a:t>intValue</a:t>
            </a:r>
            <a:r>
              <a:rPr lang="en-CA" dirty="0"/>
              <a:t> INT,</a:t>
            </a:r>
          </a:p>
          <a:p>
            <a:r>
              <a:rPr lang="en-CA" dirty="0"/>
              <a:t>    </a:t>
            </a:r>
            <a:r>
              <a:rPr lang="en-CA" dirty="0" err="1"/>
              <a:t>bigIntValue</a:t>
            </a:r>
            <a:r>
              <a:rPr lang="en-CA" dirty="0"/>
              <a:t> BIGINT,</a:t>
            </a:r>
          </a:p>
          <a:p>
            <a:r>
              <a:rPr lang="en-CA" dirty="0"/>
              <a:t>    </a:t>
            </a:r>
            <a:r>
              <a:rPr lang="en-CA" dirty="0" err="1"/>
              <a:t>floatValue</a:t>
            </a:r>
            <a:r>
              <a:rPr lang="en-CA" dirty="0"/>
              <a:t> FLOAT,</a:t>
            </a:r>
          </a:p>
          <a:p>
            <a:r>
              <a:rPr lang="en-CA" dirty="0"/>
              <a:t>    </a:t>
            </a:r>
            <a:r>
              <a:rPr lang="en-CA" dirty="0" err="1"/>
              <a:t>doubleValue</a:t>
            </a:r>
            <a:r>
              <a:rPr lang="en-CA" dirty="0"/>
              <a:t> DOUBLE,</a:t>
            </a:r>
          </a:p>
          <a:p>
            <a:r>
              <a:rPr lang="en-CA" dirty="0"/>
              <a:t>    </a:t>
            </a:r>
            <a:r>
              <a:rPr lang="en-CA" dirty="0" err="1"/>
              <a:t>decimalValue</a:t>
            </a:r>
            <a:r>
              <a:rPr lang="en-CA" dirty="0"/>
              <a:t> DECIMAL(10,2)</a:t>
            </a:r>
          </a:p>
          <a:p>
            <a:r>
              <a:rPr lang="en-CA" dirty="0"/>
              <a:t>);</a:t>
            </a:r>
          </a:p>
        </p:txBody>
      </p:sp>
      <p:sp>
        <p:nvSpPr>
          <p:cNvPr id="8" name="Rectangle 1">
            <a:extLst>
              <a:ext uri="{FF2B5EF4-FFF2-40B4-BE49-F238E27FC236}">
                <a16:creationId xmlns:a16="http://schemas.microsoft.com/office/drawing/2014/main" id="{9A82A4E8-5C0E-952A-9D70-15FC7DD35CB1}"/>
              </a:ext>
            </a:extLst>
          </p:cNvPr>
          <p:cNvSpPr>
            <a:spLocks noChangeArrowheads="1"/>
          </p:cNvSpPr>
          <p:nvPr/>
        </p:nvSpPr>
        <p:spPr bwMode="auto">
          <a:xfrm>
            <a:off x="508299" y="3798872"/>
            <a:ext cx="11175402" cy="2247284"/>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D0D0D"/>
                </a:solidFill>
                <a:effectLst/>
                <a:latin typeface="Söhne"/>
              </a:rPr>
              <a:t>In this table: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Söhne Mono"/>
              </a:rPr>
              <a:t>id</a:t>
            </a:r>
            <a:r>
              <a:rPr kumimoji="0" lang="en-US" altLang="en-US" sz="1200" b="0" i="0" u="none" strike="noStrike" cap="none" normalizeH="0" baseline="0" dirty="0">
                <a:ln>
                  <a:noFill/>
                </a:ln>
                <a:solidFill>
                  <a:srgbClr val="0D0D0D"/>
                </a:solidFill>
                <a:effectLst/>
                <a:latin typeface="Söhne"/>
              </a:rPr>
              <a:t> is a unique identifier for each row, automatically incrementing.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err="1">
                <a:ln>
                  <a:noFill/>
                </a:ln>
                <a:solidFill>
                  <a:srgbClr val="0D0D0D"/>
                </a:solidFill>
                <a:effectLst/>
                <a:latin typeface="Söhne Mono"/>
              </a:rPr>
              <a:t>intValue</a:t>
            </a:r>
            <a:r>
              <a:rPr kumimoji="0" lang="en-US" altLang="en-US" sz="1200" b="0" i="0" u="none" strike="noStrike" cap="none" normalizeH="0" baseline="0" dirty="0">
                <a:ln>
                  <a:noFill/>
                </a:ln>
                <a:solidFill>
                  <a:srgbClr val="0D0D0D"/>
                </a:solidFill>
                <a:effectLst/>
                <a:latin typeface="Söhne"/>
              </a:rPr>
              <a:t> will store </a:t>
            </a:r>
            <a:r>
              <a:rPr kumimoji="0" lang="en-US" altLang="en-US" b="1" i="0" u="none" strike="noStrike" cap="none" normalizeH="0" baseline="0" dirty="0">
                <a:ln>
                  <a:noFill/>
                </a:ln>
                <a:solidFill>
                  <a:srgbClr val="0D0D0D"/>
                </a:solidFill>
                <a:effectLst/>
                <a:latin typeface="Söhne Mono"/>
              </a:rPr>
              <a:t>INT</a:t>
            </a:r>
            <a:r>
              <a:rPr kumimoji="0" lang="en-US" altLang="en-US" sz="1200" b="0" i="0" u="none" strike="noStrike" cap="none" normalizeH="0" baseline="0" dirty="0">
                <a:ln>
                  <a:noFill/>
                </a:ln>
                <a:solidFill>
                  <a:srgbClr val="0D0D0D"/>
                </a:solidFill>
                <a:effectLst/>
                <a:latin typeface="Söhne"/>
              </a:rPr>
              <a:t> values.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err="1">
                <a:ln>
                  <a:noFill/>
                </a:ln>
                <a:solidFill>
                  <a:srgbClr val="0D0D0D"/>
                </a:solidFill>
                <a:effectLst/>
                <a:latin typeface="Söhne Mono"/>
              </a:rPr>
              <a:t>bigIntValue</a:t>
            </a:r>
            <a:r>
              <a:rPr kumimoji="0" lang="en-US" altLang="en-US" sz="1200" b="0" i="0" u="none" strike="noStrike" cap="none" normalizeH="0" baseline="0" dirty="0">
                <a:ln>
                  <a:noFill/>
                </a:ln>
                <a:solidFill>
                  <a:srgbClr val="0D0D0D"/>
                </a:solidFill>
                <a:effectLst/>
                <a:latin typeface="Söhne"/>
              </a:rPr>
              <a:t> is for </a:t>
            </a:r>
            <a:r>
              <a:rPr kumimoji="0" lang="en-US" altLang="en-US" b="1" i="0" u="none" strike="noStrike" cap="none" normalizeH="0" baseline="0" dirty="0">
                <a:ln>
                  <a:noFill/>
                </a:ln>
                <a:solidFill>
                  <a:srgbClr val="0D0D0D"/>
                </a:solidFill>
                <a:effectLst/>
                <a:latin typeface="Söhne Mono"/>
              </a:rPr>
              <a:t>BIGINT</a:t>
            </a:r>
            <a:r>
              <a:rPr kumimoji="0" lang="en-US" altLang="en-US" sz="1200" b="0" i="0" u="none" strike="noStrike" cap="none" normalizeH="0" baseline="0" dirty="0">
                <a:ln>
                  <a:noFill/>
                </a:ln>
                <a:solidFill>
                  <a:srgbClr val="0D0D0D"/>
                </a:solidFill>
                <a:effectLst/>
                <a:latin typeface="Söhne"/>
              </a:rPr>
              <a:t> values, useful for very large numbers.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err="1">
                <a:ln>
                  <a:noFill/>
                </a:ln>
                <a:solidFill>
                  <a:srgbClr val="0D0D0D"/>
                </a:solidFill>
                <a:effectLst/>
                <a:latin typeface="Söhne Mono"/>
              </a:rPr>
              <a:t>floatValue</a:t>
            </a:r>
            <a:r>
              <a:rPr kumimoji="0" lang="en-US" altLang="en-US" sz="1200" b="0" i="0" u="none" strike="noStrike" cap="none" normalizeH="0" baseline="0" dirty="0">
                <a:ln>
                  <a:noFill/>
                </a:ln>
                <a:solidFill>
                  <a:srgbClr val="0D0D0D"/>
                </a:solidFill>
                <a:effectLst/>
                <a:latin typeface="Söhne"/>
              </a:rPr>
              <a:t> will contain </a:t>
            </a:r>
            <a:r>
              <a:rPr kumimoji="0" lang="en-US" altLang="en-US" b="1" i="0" u="none" strike="noStrike" cap="none" normalizeH="0" baseline="0" dirty="0">
                <a:ln>
                  <a:noFill/>
                </a:ln>
                <a:solidFill>
                  <a:srgbClr val="0D0D0D"/>
                </a:solidFill>
                <a:effectLst/>
                <a:latin typeface="Söhne Mono"/>
              </a:rPr>
              <a:t>FLOAT</a:t>
            </a:r>
            <a:r>
              <a:rPr kumimoji="0" lang="en-US" altLang="en-US" sz="1200" b="0" i="0" u="none" strike="noStrike" cap="none" normalizeH="0" baseline="0" dirty="0">
                <a:ln>
                  <a:noFill/>
                </a:ln>
                <a:solidFill>
                  <a:srgbClr val="0D0D0D"/>
                </a:solidFill>
                <a:effectLst/>
                <a:latin typeface="Söhne"/>
              </a:rPr>
              <a:t> type numbers, which are single-precision floating point numbers.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err="1">
                <a:ln>
                  <a:noFill/>
                </a:ln>
                <a:solidFill>
                  <a:srgbClr val="0D0D0D"/>
                </a:solidFill>
                <a:effectLst/>
                <a:latin typeface="Söhne Mono"/>
              </a:rPr>
              <a:t>doubleValue</a:t>
            </a:r>
            <a:r>
              <a:rPr kumimoji="0" lang="en-US" altLang="en-US" sz="1200" b="0" i="0" u="none" strike="noStrike" cap="none" normalizeH="0" baseline="0" dirty="0">
                <a:ln>
                  <a:noFill/>
                </a:ln>
                <a:solidFill>
                  <a:srgbClr val="0D0D0D"/>
                </a:solidFill>
                <a:effectLst/>
                <a:latin typeface="Söhne"/>
              </a:rPr>
              <a:t> stores </a:t>
            </a:r>
            <a:r>
              <a:rPr kumimoji="0" lang="en-US" altLang="en-US" b="1" i="0" u="none" strike="noStrike" cap="none" normalizeH="0" baseline="0" dirty="0">
                <a:ln>
                  <a:noFill/>
                </a:ln>
                <a:solidFill>
                  <a:srgbClr val="0D0D0D"/>
                </a:solidFill>
                <a:effectLst/>
                <a:latin typeface="Söhne Mono"/>
              </a:rPr>
              <a:t>DOUBLE</a:t>
            </a:r>
            <a:r>
              <a:rPr kumimoji="0" lang="en-US" altLang="en-US" sz="1200" b="0" i="0" u="none" strike="noStrike" cap="none" normalizeH="0" baseline="0" dirty="0">
                <a:ln>
                  <a:noFill/>
                </a:ln>
                <a:solidFill>
                  <a:srgbClr val="0D0D0D"/>
                </a:solidFill>
                <a:effectLst/>
                <a:latin typeface="Söhne"/>
              </a:rPr>
              <a:t> type numbers, which are double-precision floating point numbers for more accuracy.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err="1">
                <a:ln>
                  <a:noFill/>
                </a:ln>
                <a:solidFill>
                  <a:srgbClr val="0D0D0D"/>
                </a:solidFill>
                <a:effectLst/>
                <a:latin typeface="Söhne Mono"/>
              </a:rPr>
              <a:t>decimalValue</a:t>
            </a:r>
            <a:r>
              <a:rPr kumimoji="0" lang="en-US" altLang="en-US" sz="1200" b="0" i="0" u="none" strike="noStrike" cap="none" normalizeH="0" baseline="0" dirty="0">
                <a:ln>
                  <a:noFill/>
                </a:ln>
                <a:solidFill>
                  <a:srgbClr val="0D0D0D"/>
                </a:solidFill>
                <a:effectLst/>
                <a:latin typeface="Söhne"/>
              </a:rPr>
              <a:t> is a </a:t>
            </a:r>
            <a:r>
              <a:rPr kumimoji="0" lang="en-US" altLang="en-US" b="1" i="0" u="none" strike="noStrike" cap="none" normalizeH="0" baseline="0" dirty="0">
                <a:ln>
                  <a:noFill/>
                </a:ln>
                <a:solidFill>
                  <a:srgbClr val="0D0D0D"/>
                </a:solidFill>
                <a:effectLst/>
                <a:latin typeface="Söhne Mono"/>
              </a:rPr>
              <a:t>DECIMAL</a:t>
            </a:r>
            <a:r>
              <a:rPr kumimoji="0" lang="en-US" altLang="en-US" sz="1200" b="0" i="0" u="none" strike="noStrike" cap="none" normalizeH="0" baseline="0" dirty="0">
                <a:ln>
                  <a:noFill/>
                </a:ln>
                <a:solidFill>
                  <a:srgbClr val="0D0D0D"/>
                </a:solidFill>
                <a:effectLst/>
                <a:latin typeface="Söhne"/>
              </a:rPr>
              <a:t> type, precise for fixed-point numbers like monetary values, defined to hold a maximum of 10 digits, with 2 digits after the decimal point.</a:t>
            </a:r>
          </a:p>
        </p:txBody>
      </p:sp>
    </p:spTree>
    <p:extLst>
      <p:ext uri="{BB962C8B-B14F-4D97-AF65-F5344CB8AC3E}">
        <p14:creationId xmlns:p14="http://schemas.microsoft.com/office/powerpoint/2010/main" val="960462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35EB3-B1BC-7FE8-B343-A82949B3C8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A5078B-3E62-5E47-F871-0A8AA3C5D16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9AF9D75-91FF-5A1C-0190-54C93493A29D}"/>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CA7DA1-CA81-A5F8-94BD-9725F893A14C}"/>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B0EF7F7-EDD0-0367-D647-A0F2C4DDD40D}"/>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D5140DE-505A-A25A-0798-A1997BA98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4D7E90-0049-2F2C-A215-229218B0E85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25840BC-EA3D-7FB4-2A2B-D523F10B8911}"/>
              </a:ext>
            </a:extLst>
          </p:cNvPr>
          <p:cNvSpPr txBox="1"/>
          <p:nvPr/>
        </p:nvSpPr>
        <p:spPr>
          <a:xfrm>
            <a:off x="208009" y="1362826"/>
            <a:ext cx="11775982" cy="1200329"/>
          </a:xfrm>
          <a:prstGeom prst="rect">
            <a:avLst/>
          </a:prstGeom>
          <a:noFill/>
        </p:spPr>
        <p:txBody>
          <a:bodyPr wrap="square">
            <a:spAutoFit/>
          </a:bodyPr>
          <a:lstStyle/>
          <a:p>
            <a:r>
              <a:rPr lang="en-CA" dirty="0"/>
              <a:t>INSERT INTO </a:t>
            </a:r>
            <a:r>
              <a:rPr lang="en-CA" dirty="0" err="1"/>
              <a:t>NumericExamples</a:t>
            </a:r>
            <a:r>
              <a:rPr lang="en-CA" dirty="0"/>
              <a:t> (</a:t>
            </a:r>
            <a:r>
              <a:rPr lang="en-CA" dirty="0" err="1">
                <a:highlight>
                  <a:srgbClr val="FFFF00"/>
                </a:highlight>
              </a:rPr>
              <a:t>intValue</a:t>
            </a:r>
            <a:r>
              <a:rPr lang="en-CA" dirty="0"/>
              <a:t>, </a:t>
            </a:r>
            <a:r>
              <a:rPr lang="en-CA" dirty="0" err="1">
                <a:highlight>
                  <a:srgbClr val="00FF00"/>
                </a:highlight>
              </a:rPr>
              <a:t>bigIntValue</a:t>
            </a:r>
            <a:r>
              <a:rPr lang="en-CA" dirty="0"/>
              <a:t>, </a:t>
            </a:r>
            <a:r>
              <a:rPr lang="en-CA" dirty="0" err="1">
                <a:highlight>
                  <a:srgbClr val="00FFFF"/>
                </a:highlight>
              </a:rPr>
              <a:t>floatValue</a:t>
            </a:r>
            <a:r>
              <a:rPr lang="en-CA" dirty="0"/>
              <a:t>, </a:t>
            </a:r>
            <a:r>
              <a:rPr lang="en-CA" dirty="0" err="1">
                <a:highlight>
                  <a:srgbClr val="FF00FF"/>
                </a:highlight>
              </a:rPr>
              <a:t>doubleValue</a:t>
            </a:r>
            <a:r>
              <a:rPr lang="en-CA" dirty="0"/>
              <a:t>, </a:t>
            </a:r>
            <a:r>
              <a:rPr lang="en-CA" dirty="0" err="1">
                <a:highlight>
                  <a:srgbClr val="C0C0C0"/>
                </a:highlight>
              </a:rPr>
              <a:t>decimalValue</a:t>
            </a:r>
            <a:r>
              <a:rPr lang="en-CA" dirty="0"/>
              <a:t>)</a:t>
            </a:r>
          </a:p>
          <a:p>
            <a:r>
              <a:rPr lang="en-CA" dirty="0"/>
              <a:t>VALUES</a:t>
            </a:r>
          </a:p>
          <a:p>
            <a:r>
              <a:rPr lang="en-CA" dirty="0"/>
              <a:t>(</a:t>
            </a:r>
            <a:r>
              <a:rPr lang="en-CA" dirty="0">
                <a:highlight>
                  <a:srgbClr val="FFFF00"/>
                </a:highlight>
              </a:rPr>
              <a:t>2147483647</a:t>
            </a:r>
            <a:r>
              <a:rPr lang="en-CA" dirty="0"/>
              <a:t>, </a:t>
            </a:r>
            <a:r>
              <a:rPr lang="en-CA" dirty="0">
                <a:highlight>
                  <a:srgbClr val="00FF00"/>
                </a:highlight>
              </a:rPr>
              <a:t>9223372036854775807</a:t>
            </a:r>
            <a:r>
              <a:rPr lang="en-CA" dirty="0"/>
              <a:t>, </a:t>
            </a:r>
            <a:r>
              <a:rPr lang="en-CA" dirty="0">
                <a:highlight>
                  <a:srgbClr val="00FFFF"/>
                </a:highlight>
              </a:rPr>
              <a:t>12345.12345</a:t>
            </a:r>
            <a:r>
              <a:rPr lang="en-CA" dirty="0"/>
              <a:t>, </a:t>
            </a:r>
            <a:r>
              <a:rPr lang="en-CA" dirty="0">
                <a:highlight>
                  <a:srgbClr val="FF00FF"/>
                </a:highlight>
              </a:rPr>
              <a:t>1234567890.1234567</a:t>
            </a:r>
            <a:r>
              <a:rPr lang="en-CA" dirty="0"/>
              <a:t>, </a:t>
            </a:r>
            <a:r>
              <a:rPr lang="en-CA" dirty="0">
                <a:highlight>
                  <a:srgbClr val="C0C0C0"/>
                </a:highlight>
              </a:rPr>
              <a:t>1234567890.12</a:t>
            </a:r>
            <a:r>
              <a:rPr lang="en-CA" dirty="0"/>
              <a:t>),</a:t>
            </a:r>
          </a:p>
          <a:p>
            <a:r>
              <a:rPr lang="en-CA" dirty="0"/>
              <a:t>(-2147483648, -9223372036854775808, -12345.12345, -1234567890.1234567, -1234567890.12);</a:t>
            </a:r>
          </a:p>
        </p:txBody>
      </p:sp>
      <p:sp>
        <p:nvSpPr>
          <p:cNvPr id="3" name="Rectangle 1">
            <a:extLst>
              <a:ext uri="{FF2B5EF4-FFF2-40B4-BE49-F238E27FC236}">
                <a16:creationId xmlns:a16="http://schemas.microsoft.com/office/drawing/2014/main" id="{E157F8C3-7F07-C08A-05A6-7DFACB522A76}"/>
              </a:ext>
            </a:extLst>
          </p:cNvPr>
          <p:cNvSpPr>
            <a:spLocks noChangeArrowheads="1"/>
          </p:cNvSpPr>
          <p:nvPr/>
        </p:nvSpPr>
        <p:spPr bwMode="auto">
          <a:xfrm>
            <a:off x="275897" y="2609321"/>
            <a:ext cx="11832020" cy="1877952"/>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lang="en-US" altLang="en-US" dirty="0">
                <a:latin typeface="Arial" panose="020B0604020202020204" pitchFamily="34" charset="0"/>
              </a:rPr>
              <a:t>.</a:t>
            </a:r>
            <a:r>
              <a:rPr kumimoji="0" lang="en-US" altLang="en-US" sz="1200" b="1" i="0" u="none" strike="noStrike" cap="none" normalizeH="0" baseline="0" dirty="0">
                <a:ln>
                  <a:noFill/>
                </a:ln>
                <a:solidFill>
                  <a:srgbClr val="0D0D0D"/>
                </a:solidFill>
                <a:effectLst/>
                <a:latin typeface="Söhne"/>
              </a:rPr>
              <a:t>INT vs. BIGINT</a:t>
            </a:r>
            <a:r>
              <a:rPr kumimoji="0" lang="en-US" altLang="en-US" sz="1200" b="0" i="0" u="none" strike="noStrike" cap="none" normalizeH="0" baseline="0" dirty="0">
                <a:ln>
                  <a:noFill/>
                </a:ln>
                <a:solidFill>
                  <a:srgbClr val="0D0D0D"/>
                </a:solidFill>
                <a:effectLst/>
                <a:latin typeface="Söhne"/>
              </a:rPr>
              <a:t>: </a:t>
            </a:r>
            <a:r>
              <a:rPr kumimoji="0" lang="en-US" altLang="en-US" b="1" i="0" u="none" strike="noStrike" cap="none" normalizeH="0" baseline="0" dirty="0">
                <a:ln>
                  <a:noFill/>
                </a:ln>
                <a:solidFill>
                  <a:srgbClr val="0D0D0D"/>
                </a:solidFill>
                <a:effectLst/>
                <a:latin typeface="Söhne Mono"/>
              </a:rPr>
              <a:t>INT</a:t>
            </a:r>
            <a:r>
              <a:rPr kumimoji="0" lang="en-US" altLang="en-US" sz="1200" b="0" i="0" u="none" strike="noStrike" cap="none" normalizeH="0" baseline="0" dirty="0">
                <a:ln>
                  <a:noFill/>
                </a:ln>
                <a:solidFill>
                  <a:srgbClr val="0D0D0D"/>
                </a:solidFill>
                <a:effectLst/>
                <a:latin typeface="Söhne"/>
              </a:rPr>
              <a:t> can store values from -2,147,483,648 to 2,147,483,647. For numbers outside this range, </a:t>
            </a:r>
            <a:r>
              <a:rPr kumimoji="0" lang="en-US" altLang="en-US" b="1" i="0" u="none" strike="noStrike" cap="none" normalizeH="0" baseline="0" dirty="0">
                <a:ln>
                  <a:noFill/>
                </a:ln>
                <a:solidFill>
                  <a:srgbClr val="0D0D0D"/>
                </a:solidFill>
                <a:effectLst/>
                <a:latin typeface="Söhne Mono"/>
              </a:rPr>
              <a:t>BIGINT</a:t>
            </a:r>
            <a:r>
              <a:rPr kumimoji="0" lang="en-US" altLang="en-US" sz="1200" b="0" i="0" u="none" strike="noStrike" cap="none" normalizeH="0" baseline="0" dirty="0">
                <a:ln>
                  <a:noFill/>
                </a:ln>
                <a:solidFill>
                  <a:srgbClr val="0D0D0D"/>
                </a:solidFill>
                <a:effectLst/>
                <a:latin typeface="Söhne"/>
              </a:rPr>
              <a:t> is used, which can store values from -9,223,372,036,854,775,808 to 9,223,372,036,854,775,807.</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a:ln>
                  <a:noFill/>
                </a:ln>
                <a:solidFill>
                  <a:srgbClr val="0D0D0D"/>
                </a:solidFill>
                <a:effectLst/>
                <a:latin typeface="Söhne"/>
              </a:rPr>
              <a:t>FLOAT vs. DOUBLE</a:t>
            </a:r>
            <a:r>
              <a:rPr kumimoji="0" lang="en-US" altLang="en-US" sz="1200" b="0" i="0" u="none" strike="noStrike" cap="none" normalizeH="0" baseline="0" dirty="0">
                <a:ln>
                  <a:noFill/>
                </a:ln>
                <a:solidFill>
                  <a:srgbClr val="0D0D0D"/>
                </a:solidFill>
                <a:effectLst/>
                <a:latin typeface="Söhne"/>
              </a:rPr>
              <a:t>: Both store floating-point numbers, but </a:t>
            </a:r>
            <a:r>
              <a:rPr kumimoji="0" lang="en-US" altLang="en-US" b="1" i="0" u="none" strike="noStrike" cap="none" normalizeH="0" baseline="0" dirty="0">
                <a:ln>
                  <a:noFill/>
                </a:ln>
                <a:solidFill>
                  <a:srgbClr val="0D0D0D"/>
                </a:solidFill>
                <a:effectLst/>
                <a:latin typeface="Söhne Mono"/>
              </a:rPr>
              <a:t>FLOAT</a:t>
            </a:r>
            <a:r>
              <a:rPr kumimoji="0" lang="en-US" altLang="en-US" sz="1200" b="0" i="0" u="none" strike="noStrike" cap="none" normalizeH="0" baseline="0" dirty="0">
                <a:ln>
                  <a:noFill/>
                </a:ln>
                <a:solidFill>
                  <a:srgbClr val="0D0D0D"/>
                </a:solidFill>
                <a:effectLst/>
                <a:latin typeface="Söhne"/>
              </a:rPr>
              <a:t> is less precise than </a:t>
            </a:r>
            <a:r>
              <a:rPr kumimoji="0" lang="en-US" altLang="en-US" b="1" i="0" u="none" strike="noStrike" cap="none" normalizeH="0" baseline="0" dirty="0">
                <a:ln>
                  <a:noFill/>
                </a:ln>
                <a:solidFill>
                  <a:srgbClr val="0D0D0D"/>
                </a:solidFill>
                <a:effectLst/>
                <a:latin typeface="Söhne Mono"/>
              </a:rPr>
              <a:t>DOUBLE</a:t>
            </a:r>
            <a:r>
              <a:rPr kumimoji="0" lang="en-US" altLang="en-US" sz="1200" b="0" i="0" u="none" strike="noStrike" cap="none" normalizeH="0" baseline="0" dirty="0">
                <a:ln>
                  <a:noFill/>
                </a:ln>
                <a:solidFill>
                  <a:srgbClr val="0D0D0D"/>
                </a:solidFill>
                <a:effectLst/>
                <a:latin typeface="Söhne"/>
              </a:rPr>
              <a:t>. For instance, when storing a number with many digits after the decimal point, </a:t>
            </a:r>
            <a:r>
              <a:rPr kumimoji="0" lang="en-US" altLang="en-US" b="1" i="0" u="none" strike="noStrike" cap="none" normalizeH="0" baseline="0" dirty="0">
                <a:ln>
                  <a:noFill/>
                </a:ln>
                <a:solidFill>
                  <a:srgbClr val="0D0D0D"/>
                </a:solidFill>
                <a:effectLst/>
                <a:latin typeface="Söhne Mono"/>
              </a:rPr>
              <a:t>FLOAT</a:t>
            </a:r>
            <a:r>
              <a:rPr kumimoji="0" lang="en-US" altLang="en-US" sz="1200" b="0" i="0" u="none" strike="noStrike" cap="none" normalizeH="0" baseline="0" dirty="0">
                <a:ln>
                  <a:noFill/>
                </a:ln>
                <a:solidFill>
                  <a:srgbClr val="0D0D0D"/>
                </a:solidFill>
                <a:effectLst/>
                <a:latin typeface="Söhne"/>
              </a:rPr>
              <a:t> might round off sooner than </a:t>
            </a:r>
            <a:r>
              <a:rPr kumimoji="0" lang="en-US" altLang="en-US" b="1" i="0" u="none" strike="noStrike" cap="none" normalizeH="0" baseline="0" dirty="0">
                <a:ln>
                  <a:noFill/>
                </a:ln>
                <a:solidFill>
                  <a:srgbClr val="0D0D0D"/>
                </a:solidFill>
                <a:effectLst/>
                <a:latin typeface="Söhne Mono"/>
              </a:rPr>
              <a:t>DOUBLE</a:t>
            </a:r>
            <a:r>
              <a:rPr kumimoji="0" lang="en-US" altLang="en-US" sz="1200" b="0" i="0" u="none" strike="noStrike" cap="none" normalizeH="0" baseline="0" dirty="0">
                <a:ln>
                  <a:noFill/>
                </a:ln>
                <a:solidFill>
                  <a:srgbClr val="0D0D0D"/>
                </a:solidFill>
                <a:effectLst/>
                <a:latin typeface="Söhne"/>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a:ln>
                  <a:noFill/>
                </a:ln>
                <a:solidFill>
                  <a:srgbClr val="0D0D0D"/>
                </a:solidFill>
                <a:effectLst/>
                <a:latin typeface="Söhne"/>
              </a:rPr>
              <a:t>DECIMAL</a:t>
            </a:r>
            <a:r>
              <a:rPr kumimoji="0" lang="en-US" altLang="en-US" sz="1200" b="0" i="0" u="none" strike="noStrike" cap="none" normalizeH="0" baseline="0" dirty="0">
                <a:ln>
                  <a:noFill/>
                </a:ln>
                <a:solidFill>
                  <a:srgbClr val="0D0D0D"/>
                </a:solidFill>
                <a:effectLst/>
                <a:latin typeface="Söhne"/>
              </a:rPr>
              <a:t>: This type is used for numbers where precision is crucial, such as financial transactions. Unlike </a:t>
            </a:r>
            <a:r>
              <a:rPr kumimoji="0" lang="en-US" altLang="en-US" b="1" i="0" u="none" strike="noStrike" cap="none" normalizeH="0" baseline="0" dirty="0">
                <a:ln>
                  <a:noFill/>
                </a:ln>
                <a:solidFill>
                  <a:srgbClr val="0D0D0D"/>
                </a:solidFill>
                <a:effectLst/>
                <a:latin typeface="Söhne Mono"/>
              </a:rPr>
              <a:t>FLOAT</a:t>
            </a:r>
            <a:r>
              <a:rPr kumimoji="0" lang="en-US" altLang="en-US" sz="1200" b="0" i="0" u="none" strike="noStrike" cap="none" normalizeH="0" baseline="0" dirty="0">
                <a:ln>
                  <a:noFill/>
                </a:ln>
                <a:solidFill>
                  <a:srgbClr val="0D0D0D"/>
                </a:solidFill>
                <a:effectLst/>
                <a:latin typeface="Söhne"/>
              </a:rPr>
              <a:t> and </a:t>
            </a:r>
            <a:r>
              <a:rPr kumimoji="0" lang="en-US" altLang="en-US" b="1" i="0" u="none" strike="noStrike" cap="none" normalizeH="0" baseline="0" dirty="0">
                <a:ln>
                  <a:noFill/>
                </a:ln>
                <a:solidFill>
                  <a:srgbClr val="0D0D0D"/>
                </a:solidFill>
                <a:effectLst/>
                <a:latin typeface="Söhne Mono"/>
              </a:rPr>
              <a:t>DOUBLE</a:t>
            </a:r>
            <a:r>
              <a:rPr kumimoji="0" lang="en-US" altLang="en-US" sz="1200" b="0" i="0" u="none" strike="noStrike" cap="none" normalizeH="0" baseline="0" dirty="0">
                <a:ln>
                  <a:noFill/>
                </a:ln>
                <a:solidFill>
                  <a:srgbClr val="0D0D0D"/>
                </a:solidFill>
                <a:effectLst/>
                <a:latin typeface="Söhne"/>
              </a:rPr>
              <a:t>, </a:t>
            </a:r>
            <a:r>
              <a:rPr kumimoji="0" lang="en-US" altLang="en-US" b="1" i="0" u="none" strike="noStrike" cap="none" normalizeH="0" baseline="0" dirty="0">
                <a:ln>
                  <a:noFill/>
                </a:ln>
                <a:solidFill>
                  <a:srgbClr val="0D0D0D"/>
                </a:solidFill>
                <a:effectLst/>
                <a:latin typeface="Söhne Mono"/>
              </a:rPr>
              <a:t>DECIMAL</a:t>
            </a:r>
            <a:r>
              <a:rPr kumimoji="0" lang="en-US" altLang="en-US" sz="1200" b="0" i="0" u="none" strike="noStrike" cap="none" normalizeH="0" baseline="0" dirty="0">
                <a:ln>
                  <a:noFill/>
                </a:ln>
                <a:solidFill>
                  <a:srgbClr val="0D0D0D"/>
                </a:solidFill>
                <a:effectLst/>
                <a:latin typeface="Söhne"/>
              </a:rPr>
              <a:t> does not lose precision after the decimal point.</a:t>
            </a:r>
          </a:p>
        </p:txBody>
      </p:sp>
    </p:spTree>
    <p:extLst>
      <p:ext uri="{BB962C8B-B14F-4D97-AF65-F5344CB8AC3E}">
        <p14:creationId xmlns:p14="http://schemas.microsoft.com/office/powerpoint/2010/main" val="52139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7C7C5-6AD0-CE5C-FBEB-B01275BC27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D7C362-E027-6525-751B-C5A47CB3926B}"/>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5C874DC-7893-F9E3-815C-BFAE183805B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7AB417-1D55-74D2-DBF4-FAA6B6A93E09}"/>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F9EF4E3-BA1A-BEA0-B0FB-34B9CDB45989}"/>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47A50F1-EA6E-26F8-F3F9-948896E571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E393CC-0B59-234E-4765-64AAB951638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FCBF2BC-E04A-FDAA-A583-6522B9E23CD2}"/>
              </a:ext>
            </a:extLst>
          </p:cNvPr>
          <p:cNvSpPr>
            <a:spLocks noChangeArrowheads="1"/>
          </p:cNvSpPr>
          <p:nvPr/>
        </p:nvSpPr>
        <p:spPr bwMode="auto">
          <a:xfrm>
            <a:off x="528145" y="1391636"/>
            <a:ext cx="5912196" cy="523220"/>
          </a:xfrm>
          <a:prstGeom prst="rect">
            <a:avLst/>
          </a:prstGeom>
          <a:noFill/>
          <a:ln>
            <a:noFill/>
          </a:ln>
          <a:effec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Create the Table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We'll start by creating a table named </a:t>
            </a: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products</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with columns for each data type:</a:t>
            </a:r>
            <a:endPar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67F88DD-D02C-CC7A-CE43-E2349E873DDD}"/>
              </a:ext>
            </a:extLst>
          </p:cNvPr>
          <p:cNvSpPr txBox="1"/>
          <p:nvPr/>
        </p:nvSpPr>
        <p:spPr>
          <a:xfrm>
            <a:off x="208009" y="1968579"/>
            <a:ext cx="6097314" cy="2585323"/>
          </a:xfrm>
          <a:prstGeom prst="rect">
            <a:avLst/>
          </a:prstGeom>
          <a:noFill/>
        </p:spPr>
        <p:txBody>
          <a:bodyPr wrap="square">
            <a:spAutoFit/>
          </a:bodyPr>
          <a:lstStyle/>
          <a:p>
            <a:r>
              <a:rPr lang="en-CA" dirty="0"/>
              <a:t>CREATE TABLE products (</a:t>
            </a:r>
          </a:p>
          <a:p>
            <a:r>
              <a:rPr lang="en-CA" dirty="0"/>
              <a:t>    id INT AUTO_INCREMENT PRIMARY KEY,</a:t>
            </a:r>
          </a:p>
          <a:p>
            <a:r>
              <a:rPr lang="en-CA" dirty="0"/>
              <a:t>    name VARCHAR(100),</a:t>
            </a:r>
          </a:p>
          <a:p>
            <a:r>
              <a:rPr lang="en-CA" dirty="0"/>
              <a:t>    description TEXT,</a:t>
            </a:r>
          </a:p>
          <a:p>
            <a:r>
              <a:rPr lang="en-CA" dirty="0"/>
              <a:t>    image BLOB,</a:t>
            </a:r>
          </a:p>
          <a:p>
            <a:r>
              <a:rPr lang="en-CA" dirty="0"/>
              <a:t>    price DECIMAL(10, 2),</a:t>
            </a:r>
          </a:p>
          <a:p>
            <a:r>
              <a:rPr lang="en-CA" dirty="0"/>
              <a:t>    weight DOUBLE,</a:t>
            </a:r>
          </a:p>
          <a:p>
            <a:r>
              <a:rPr lang="en-CA" dirty="0"/>
              <a:t>    category CHAR(10)</a:t>
            </a:r>
          </a:p>
          <a:p>
            <a:r>
              <a:rPr lang="en-CA" dirty="0"/>
              <a:t>);</a:t>
            </a:r>
          </a:p>
        </p:txBody>
      </p:sp>
      <p:sp>
        <p:nvSpPr>
          <p:cNvPr id="9" name="Rectangle 2">
            <a:extLst>
              <a:ext uri="{FF2B5EF4-FFF2-40B4-BE49-F238E27FC236}">
                <a16:creationId xmlns:a16="http://schemas.microsoft.com/office/drawing/2014/main" id="{65227488-65FC-763D-5585-D6F7043AA0C2}"/>
              </a:ext>
            </a:extLst>
          </p:cNvPr>
          <p:cNvSpPr>
            <a:spLocks noChangeArrowheads="1"/>
          </p:cNvSpPr>
          <p:nvPr/>
        </p:nvSpPr>
        <p:spPr bwMode="auto">
          <a:xfrm>
            <a:off x="3557722" y="3681003"/>
            <a:ext cx="11413805" cy="2524283"/>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D0D0D"/>
                </a:solidFill>
                <a:effectLst/>
                <a:latin typeface="Söhne"/>
              </a:rPr>
              <a:t>In this table: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Söhne Mono"/>
              </a:rPr>
              <a:t>id</a:t>
            </a:r>
            <a:r>
              <a:rPr kumimoji="0" lang="en-US" altLang="en-US" sz="1200" b="0" i="0" u="none" strike="noStrike" cap="none" normalizeH="0" baseline="0" dirty="0">
                <a:ln>
                  <a:noFill/>
                </a:ln>
                <a:solidFill>
                  <a:srgbClr val="0D0D0D"/>
                </a:solidFill>
                <a:effectLst/>
                <a:latin typeface="Söhne"/>
              </a:rPr>
              <a:t> is an </a:t>
            </a:r>
            <a:r>
              <a:rPr kumimoji="0" lang="en-US" altLang="en-US" b="1" i="0" u="none" strike="noStrike" cap="none" normalizeH="0" baseline="0" dirty="0">
                <a:ln>
                  <a:noFill/>
                </a:ln>
                <a:solidFill>
                  <a:srgbClr val="0D0D0D"/>
                </a:solidFill>
                <a:effectLst/>
                <a:latin typeface="Söhne Mono"/>
              </a:rPr>
              <a:t>INT</a:t>
            </a:r>
            <a:r>
              <a:rPr kumimoji="0" lang="en-US" altLang="en-US" sz="1200" b="0" i="0" u="none" strike="noStrike" cap="none" normalizeH="0" baseline="0" dirty="0">
                <a:ln>
                  <a:noFill/>
                </a:ln>
                <a:solidFill>
                  <a:srgbClr val="0D0D0D"/>
                </a:solidFill>
                <a:effectLst/>
                <a:latin typeface="Söhne"/>
              </a:rPr>
              <a:t>, suitable for auto-incrementing unique identifiers.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Söhne Mono"/>
              </a:rPr>
              <a:t>name</a:t>
            </a:r>
            <a:r>
              <a:rPr kumimoji="0" lang="en-US" altLang="en-US" sz="1200" b="0" i="0" u="none" strike="noStrike" cap="none" normalizeH="0" baseline="0" dirty="0">
                <a:ln>
                  <a:noFill/>
                </a:ln>
                <a:solidFill>
                  <a:srgbClr val="0D0D0D"/>
                </a:solidFill>
                <a:effectLst/>
                <a:latin typeface="Söhne"/>
              </a:rPr>
              <a:t> uses </a:t>
            </a:r>
            <a:r>
              <a:rPr kumimoji="0" lang="en-US" altLang="en-US" b="1" i="0" u="none" strike="noStrike" cap="none" normalizeH="0" baseline="0" dirty="0">
                <a:ln>
                  <a:noFill/>
                </a:ln>
                <a:solidFill>
                  <a:srgbClr val="0D0D0D"/>
                </a:solidFill>
                <a:effectLst/>
                <a:latin typeface="Söhne Mono"/>
              </a:rPr>
              <a:t>VARCHAR(100)</a:t>
            </a:r>
            <a:r>
              <a:rPr kumimoji="0" lang="en-US" altLang="en-US" sz="1200" b="0" i="0" u="none" strike="noStrike" cap="none" normalizeH="0" baseline="0" dirty="0">
                <a:ln>
                  <a:noFill/>
                </a:ln>
                <a:solidFill>
                  <a:srgbClr val="0D0D0D"/>
                </a:solidFill>
                <a:effectLst/>
                <a:latin typeface="Söhne"/>
              </a:rPr>
              <a:t>, allowing variable-length names up to 100 characters.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Söhne Mono"/>
              </a:rPr>
              <a:t>description</a:t>
            </a:r>
            <a:r>
              <a:rPr kumimoji="0" lang="en-US" altLang="en-US" sz="1200" b="0" i="0" u="none" strike="noStrike" cap="none" normalizeH="0" baseline="0" dirty="0">
                <a:ln>
                  <a:noFill/>
                </a:ln>
                <a:solidFill>
                  <a:srgbClr val="0D0D0D"/>
                </a:solidFill>
                <a:effectLst/>
                <a:latin typeface="Söhne"/>
              </a:rPr>
              <a:t> is a </a:t>
            </a:r>
            <a:r>
              <a:rPr kumimoji="0" lang="en-US" altLang="en-US" b="1" i="0" u="none" strike="noStrike" cap="none" normalizeH="0" baseline="0" dirty="0">
                <a:ln>
                  <a:noFill/>
                </a:ln>
                <a:solidFill>
                  <a:srgbClr val="0D0D0D"/>
                </a:solidFill>
                <a:effectLst/>
                <a:latin typeface="Söhne Mono"/>
              </a:rPr>
              <a:t>TEXT</a:t>
            </a:r>
            <a:r>
              <a:rPr kumimoji="0" lang="en-US" altLang="en-US" sz="1200" b="0" i="0" u="none" strike="noStrike" cap="none" normalizeH="0" baseline="0" dirty="0">
                <a:ln>
                  <a:noFill/>
                </a:ln>
                <a:solidFill>
                  <a:srgbClr val="0D0D0D"/>
                </a:solidFill>
                <a:effectLst/>
                <a:latin typeface="Söhne"/>
              </a:rPr>
              <a:t> type, ideal for long textual descriptions.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Söhne Mono"/>
              </a:rPr>
              <a:t>image</a:t>
            </a:r>
            <a:r>
              <a:rPr kumimoji="0" lang="en-US" altLang="en-US" sz="1200" b="0" i="0" u="none" strike="noStrike" cap="none" normalizeH="0" baseline="0" dirty="0">
                <a:ln>
                  <a:noFill/>
                </a:ln>
                <a:solidFill>
                  <a:srgbClr val="0D0D0D"/>
                </a:solidFill>
                <a:effectLst/>
                <a:latin typeface="Söhne"/>
              </a:rPr>
              <a:t> is stored as a </a:t>
            </a:r>
            <a:r>
              <a:rPr kumimoji="0" lang="en-US" altLang="en-US" b="1" i="0" u="none" strike="noStrike" cap="none" normalizeH="0" baseline="0" dirty="0">
                <a:ln>
                  <a:noFill/>
                </a:ln>
                <a:solidFill>
                  <a:srgbClr val="0D0D0D"/>
                </a:solidFill>
                <a:effectLst/>
                <a:latin typeface="Söhne Mono"/>
              </a:rPr>
              <a:t>BLOB</a:t>
            </a:r>
            <a:r>
              <a:rPr kumimoji="0" lang="en-US" altLang="en-US" sz="1200" b="0" i="0" u="none" strike="noStrike" cap="none" normalizeH="0" baseline="0" dirty="0">
                <a:ln>
                  <a:noFill/>
                </a:ln>
                <a:solidFill>
                  <a:srgbClr val="0D0D0D"/>
                </a:solidFill>
                <a:effectLst/>
                <a:latin typeface="Söhne"/>
              </a:rPr>
              <a:t>, perfect for binary data like images.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Söhne Mono"/>
              </a:rPr>
              <a:t>price</a:t>
            </a:r>
            <a:r>
              <a:rPr kumimoji="0" lang="en-US" altLang="en-US" sz="1200" b="0" i="0" u="none" strike="noStrike" cap="none" normalizeH="0" baseline="0" dirty="0">
                <a:ln>
                  <a:noFill/>
                </a:ln>
                <a:solidFill>
                  <a:srgbClr val="0D0D0D"/>
                </a:solidFill>
                <a:effectLst/>
                <a:latin typeface="Söhne"/>
              </a:rPr>
              <a:t> uses </a:t>
            </a:r>
            <a:r>
              <a:rPr kumimoji="0" lang="en-US" altLang="en-US" b="1" i="0" u="none" strike="noStrike" cap="none" normalizeH="0" baseline="0" dirty="0">
                <a:ln>
                  <a:noFill/>
                </a:ln>
                <a:solidFill>
                  <a:srgbClr val="0D0D0D"/>
                </a:solidFill>
                <a:effectLst/>
                <a:latin typeface="Söhne Mono"/>
              </a:rPr>
              <a:t>DECIMAL(10, 2)</a:t>
            </a:r>
            <a:r>
              <a:rPr kumimoji="0" lang="en-US" altLang="en-US" sz="1200" b="0" i="0" u="none" strike="noStrike" cap="none" normalizeH="0" baseline="0" dirty="0">
                <a:ln>
                  <a:noFill/>
                </a:ln>
                <a:solidFill>
                  <a:srgbClr val="0D0D0D"/>
                </a:solidFill>
                <a:effectLst/>
                <a:latin typeface="Söhne"/>
              </a:rPr>
              <a:t> for precise monetary values, supporting 10 digits with 2 decimal places.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Söhne Mono"/>
              </a:rPr>
              <a:t>weight</a:t>
            </a:r>
            <a:r>
              <a:rPr kumimoji="0" lang="en-US" altLang="en-US" sz="1200" b="0" i="0" u="none" strike="noStrike" cap="none" normalizeH="0" baseline="0" dirty="0">
                <a:ln>
                  <a:noFill/>
                </a:ln>
                <a:solidFill>
                  <a:srgbClr val="0D0D0D"/>
                </a:solidFill>
                <a:effectLst/>
                <a:latin typeface="Söhne"/>
              </a:rPr>
              <a:t> is a </a:t>
            </a:r>
            <a:r>
              <a:rPr kumimoji="0" lang="en-US" altLang="en-US" b="1" i="0" u="none" strike="noStrike" cap="none" normalizeH="0" baseline="0" dirty="0">
                <a:ln>
                  <a:noFill/>
                </a:ln>
                <a:solidFill>
                  <a:srgbClr val="0D0D0D"/>
                </a:solidFill>
                <a:effectLst/>
                <a:latin typeface="Söhne Mono"/>
              </a:rPr>
              <a:t>DOUBLE</a:t>
            </a:r>
            <a:r>
              <a:rPr kumimoji="0" lang="en-US" altLang="en-US" sz="1200" b="0" i="0" u="none" strike="noStrike" cap="none" normalizeH="0" baseline="0" dirty="0">
                <a:ln>
                  <a:noFill/>
                </a:ln>
                <a:solidFill>
                  <a:srgbClr val="0D0D0D"/>
                </a:solidFill>
                <a:effectLst/>
                <a:latin typeface="Söhne"/>
              </a:rPr>
              <a:t> for more precise numeric data, like weights that can be fractional.</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Söhne Mono"/>
              </a:rPr>
              <a:t>category</a:t>
            </a:r>
            <a:r>
              <a:rPr kumimoji="0" lang="en-US" altLang="en-US" sz="1200" b="0" i="0" u="none" strike="noStrike" cap="none" normalizeH="0" baseline="0" dirty="0">
                <a:ln>
                  <a:noFill/>
                </a:ln>
                <a:solidFill>
                  <a:srgbClr val="0D0D0D"/>
                </a:solidFill>
                <a:effectLst/>
                <a:latin typeface="Söhne"/>
              </a:rPr>
              <a:t> is a </a:t>
            </a:r>
            <a:r>
              <a:rPr kumimoji="0" lang="en-US" altLang="en-US" b="1" i="0" u="none" strike="noStrike" cap="none" normalizeH="0" baseline="0" dirty="0">
                <a:ln>
                  <a:noFill/>
                </a:ln>
                <a:solidFill>
                  <a:srgbClr val="0D0D0D"/>
                </a:solidFill>
                <a:effectLst/>
                <a:latin typeface="Söhne Mono"/>
              </a:rPr>
              <a:t>CHAR(10)</a:t>
            </a:r>
            <a:r>
              <a:rPr kumimoji="0" lang="en-US" altLang="en-US" sz="1200" b="0" i="0" u="none" strike="noStrike" cap="none" normalizeH="0" baseline="0" dirty="0">
                <a:ln>
                  <a:noFill/>
                </a:ln>
                <a:solidFill>
                  <a:srgbClr val="0D0D0D"/>
                </a:solidFill>
                <a:effectLst/>
                <a:latin typeface="Söhne"/>
              </a:rPr>
              <a:t>, useful for fixed-length category codes.</a:t>
            </a:r>
          </a:p>
        </p:txBody>
      </p:sp>
    </p:spTree>
    <p:extLst>
      <p:ext uri="{BB962C8B-B14F-4D97-AF65-F5344CB8AC3E}">
        <p14:creationId xmlns:p14="http://schemas.microsoft.com/office/powerpoint/2010/main" val="537484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54922-8FDF-158C-4287-3FECD4894A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8A8BEC-C19B-9C35-524E-BEF56461DDF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8269706-0312-3648-3443-373053F7C1A7}"/>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765D20-D88A-3918-1B2C-5D4B2A54832E}"/>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DD61E53-B990-4B63-66F7-03300A00169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E231047-A07F-AF3C-9BFC-7B06DAE907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DA3874-63CE-7E0E-80E8-C517AE218C2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D5503DB-90AF-0736-DFC8-257EA1AD04BF}"/>
              </a:ext>
            </a:extLst>
          </p:cNvPr>
          <p:cNvSpPr txBox="1"/>
          <p:nvPr/>
        </p:nvSpPr>
        <p:spPr>
          <a:xfrm>
            <a:off x="297573" y="1332161"/>
            <a:ext cx="11810343" cy="923330"/>
          </a:xfrm>
          <a:prstGeom prst="rect">
            <a:avLst/>
          </a:prstGeom>
          <a:noFill/>
        </p:spPr>
        <p:txBody>
          <a:bodyPr wrap="square">
            <a:spAutoFit/>
          </a:bodyPr>
          <a:lstStyle/>
          <a:p>
            <a:r>
              <a:rPr lang="en-CA" dirty="0"/>
              <a:t>INSERT INTO products (name, description, price, weight, category) VALUES </a:t>
            </a:r>
          </a:p>
          <a:p>
            <a:r>
              <a:rPr lang="en-CA" dirty="0"/>
              <a:t>('Widget', 'A small tool useful for various purposes.', 9.99, 0.25, 'TOOL'),</a:t>
            </a:r>
          </a:p>
          <a:p>
            <a:r>
              <a:rPr lang="en-CA" dirty="0"/>
              <a:t>('Gadget', 'An electronic device with practical uses.', 15.50, 0.50, 'ELEC');</a:t>
            </a:r>
          </a:p>
        </p:txBody>
      </p:sp>
      <p:sp>
        <p:nvSpPr>
          <p:cNvPr id="8" name="Rectangle 1">
            <a:extLst>
              <a:ext uri="{FF2B5EF4-FFF2-40B4-BE49-F238E27FC236}">
                <a16:creationId xmlns:a16="http://schemas.microsoft.com/office/drawing/2014/main" id="{65BA94F9-CD8B-FC0E-C1F0-38CD11EAEDC8}"/>
              </a:ext>
            </a:extLst>
          </p:cNvPr>
          <p:cNvSpPr>
            <a:spLocks noChangeArrowheads="1"/>
          </p:cNvSpPr>
          <p:nvPr/>
        </p:nvSpPr>
        <p:spPr bwMode="auto">
          <a:xfrm rot="10800000" flipV="1">
            <a:off x="386684" y="3431426"/>
            <a:ext cx="11542557" cy="2416304"/>
          </a:xfrm>
          <a:prstGeom prst="rect">
            <a:avLst/>
          </a:prstGeom>
          <a:noFill/>
          <a:ln>
            <a:noFill/>
          </a:ln>
          <a:effectLst/>
        </p:spPr>
        <p:txBody>
          <a:bodyPr vert="horz" wrap="square" lIns="0" tIns="0"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a:ln>
                  <a:noFill/>
                </a:ln>
                <a:solidFill>
                  <a:srgbClr val="0D0D0D"/>
                </a:solidFill>
                <a:effectLst/>
                <a:latin typeface="Söhne"/>
              </a:rPr>
              <a:t>VARCHAR vs. CHAR</a:t>
            </a:r>
            <a:r>
              <a:rPr kumimoji="0" lang="en-US" altLang="en-US" sz="1200" b="0" i="0" u="none" strike="noStrike" cap="none" normalizeH="0" baseline="0">
                <a:ln>
                  <a:noFill/>
                </a:ln>
                <a:solidFill>
                  <a:srgbClr val="0D0D0D"/>
                </a:solidFill>
                <a:effectLst/>
                <a:latin typeface="Söhne"/>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a:ln>
                  <a:noFill/>
                </a:ln>
                <a:solidFill>
                  <a:srgbClr val="0D0D0D"/>
                </a:solidFill>
                <a:effectLst/>
                <a:latin typeface="Söhne Mono"/>
              </a:rPr>
              <a:t>name</a:t>
            </a:r>
            <a:r>
              <a:rPr kumimoji="0" lang="en-US" altLang="en-US" sz="1200" b="0" i="0" u="none" strike="noStrike" cap="none" normalizeH="0" baseline="0">
                <a:ln>
                  <a:noFill/>
                </a:ln>
                <a:solidFill>
                  <a:srgbClr val="0D0D0D"/>
                </a:solidFill>
                <a:effectLst/>
                <a:latin typeface="Söhne"/>
              </a:rPr>
              <a:t> as </a:t>
            </a:r>
            <a:r>
              <a:rPr kumimoji="0" lang="en-US" altLang="en-US" b="1" i="0" u="none" strike="noStrike" cap="none" normalizeH="0" baseline="0">
                <a:ln>
                  <a:noFill/>
                </a:ln>
                <a:solidFill>
                  <a:srgbClr val="0D0D0D"/>
                </a:solidFill>
                <a:effectLst/>
                <a:latin typeface="Söhne Mono"/>
              </a:rPr>
              <a:t>VARCHAR</a:t>
            </a:r>
            <a:r>
              <a:rPr kumimoji="0" lang="en-US" altLang="en-US" sz="1200" b="0" i="0" u="none" strike="noStrike" cap="none" normalizeH="0" baseline="0">
                <a:ln>
                  <a:noFill/>
                </a:ln>
                <a:solidFill>
                  <a:srgbClr val="0D0D0D"/>
                </a:solidFill>
                <a:effectLst/>
                <a:latin typeface="Söhne"/>
              </a:rPr>
              <a:t> will store the string as is, without padding.</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a:ln>
                  <a:noFill/>
                </a:ln>
                <a:solidFill>
                  <a:srgbClr val="0D0D0D"/>
                </a:solidFill>
                <a:effectLst/>
                <a:latin typeface="Söhne Mono"/>
              </a:rPr>
              <a:t>category</a:t>
            </a:r>
            <a:r>
              <a:rPr kumimoji="0" lang="en-US" altLang="en-US" sz="1200" b="0" i="0" u="none" strike="noStrike" cap="none" normalizeH="0" baseline="0">
                <a:ln>
                  <a:noFill/>
                </a:ln>
                <a:solidFill>
                  <a:srgbClr val="0D0D0D"/>
                </a:solidFill>
                <a:effectLst/>
                <a:latin typeface="Söhne"/>
              </a:rPr>
              <a:t> as </a:t>
            </a:r>
            <a:r>
              <a:rPr kumimoji="0" lang="en-US" altLang="en-US" b="1" i="0" u="none" strike="noStrike" cap="none" normalizeH="0" baseline="0">
                <a:ln>
                  <a:noFill/>
                </a:ln>
                <a:solidFill>
                  <a:srgbClr val="0D0D0D"/>
                </a:solidFill>
                <a:effectLst/>
                <a:latin typeface="Söhne Mono"/>
              </a:rPr>
              <a:t>CHAR(10)</a:t>
            </a:r>
            <a:r>
              <a:rPr kumimoji="0" lang="en-US" altLang="en-US" sz="1200" b="0" i="0" u="none" strike="noStrike" cap="none" normalizeH="0" baseline="0">
                <a:ln>
                  <a:noFill/>
                </a:ln>
                <a:solidFill>
                  <a:srgbClr val="0D0D0D"/>
                </a:solidFill>
                <a:effectLst/>
                <a:latin typeface="Söhne"/>
              </a:rPr>
              <a:t> will pad the value 'TOOL' with spaces until it's 10 characters long.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a:ln>
                  <a:noFill/>
                </a:ln>
                <a:solidFill>
                  <a:srgbClr val="0D0D0D"/>
                </a:solidFill>
                <a:effectLst/>
                <a:latin typeface="Söhne"/>
              </a:rPr>
              <a:t>TEXT</a:t>
            </a:r>
            <a:r>
              <a:rPr kumimoji="0" lang="en-US" altLang="en-US" sz="1200" b="0" i="0" u="none" strike="noStrike" cap="none" normalizeH="0" baseline="0">
                <a:ln>
                  <a:noFill/>
                </a:ln>
                <a:solidFill>
                  <a:srgbClr val="0D0D0D"/>
                </a:solidFill>
                <a:effectLst/>
                <a:latin typeface="Söhne"/>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a:ln>
                  <a:noFill/>
                </a:ln>
                <a:solidFill>
                  <a:srgbClr val="0D0D0D"/>
                </a:solidFill>
                <a:effectLst/>
                <a:latin typeface="Söhne Mono"/>
              </a:rPr>
              <a:t>description</a:t>
            </a:r>
            <a:r>
              <a:rPr kumimoji="0" lang="en-US" altLang="en-US" sz="1200" b="0" i="0" u="none" strike="noStrike" cap="none" normalizeH="0" baseline="0">
                <a:ln>
                  <a:noFill/>
                </a:ln>
                <a:solidFill>
                  <a:srgbClr val="0D0D0D"/>
                </a:solidFill>
                <a:effectLst/>
                <a:latin typeface="Söhne"/>
              </a:rPr>
              <a:t> can store a long text about the product. It's much larger than you'd typically need for a name, allowing for extensive descriptions.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a:ln>
                  <a:noFill/>
                </a:ln>
                <a:solidFill>
                  <a:srgbClr val="0D0D0D"/>
                </a:solidFill>
                <a:effectLst/>
                <a:latin typeface="Söhne"/>
              </a:rPr>
              <a:t>BLOB</a:t>
            </a:r>
            <a:r>
              <a:rPr kumimoji="0" lang="en-US" altLang="en-US" sz="1200" b="0" i="0" u="none" strike="noStrike" cap="none" normalizeH="0" baseline="0">
                <a:ln>
                  <a:noFill/>
                </a:ln>
                <a:solidFill>
                  <a:srgbClr val="0D0D0D"/>
                </a:solidFill>
                <a:effectLst/>
                <a:latin typeface="Söhne"/>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a:ln>
                  <a:noFill/>
                </a:ln>
                <a:solidFill>
                  <a:srgbClr val="0D0D0D"/>
                </a:solidFill>
                <a:effectLst/>
                <a:latin typeface="Söhne"/>
              </a:rPr>
              <a:t>While not demonstrated with a direct insert here, </a:t>
            </a:r>
            <a:r>
              <a:rPr kumimoji="0" lang="en-US" altLang="en-US" b="1" i="0" u="none" strike="noStrike" cap="none" normalizeH="0" baseline="0">
                <a:ln>
                  <a:noFill/>
                </a:ln>
                <a:solidFill>
                  <a:srgbClr val="0D0D0D"/>
                </a:solidFill>
                <a:effectLst/>
                <a:latin typeface="Söhne Mono"/>
              </a:rPr>
              <a:t>image</a:t>
            </a:r>
            <a:r>
              <a:rPr kumimoji="0" lang="en-US" altLang="en-US" sz="1200" b="0" i="0" u="none" strike="noStrike" cap="none" normalizeH="0" baseline="0">
                <a:ln>
                  <a:noFill/>
                </a:ln>
                <a:solidFill>
                  <a:srgbClr val="0D0D0D"/>
                </a:solidFill>
                <a:effectLst/>
                <a:latin typeface="Söhne"/>
              </a:rPr>
              <a:t> could store binary data like an image file. This demonstrates its capacity for large binary data storage.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7352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D1F9E-AB93-431C-2E07-A80E157FB9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8E4AF1-8F0D-72F3-48E1-287674FF9CFE}"/>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66181FC-C2CF-1EFE-03EF-BB9E95CA714B}"/>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76F719-2D19-BA65-9CA0-1060977ECE31}"/>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CFBCF2-CBEF-330D-1F9A-F938792EEF1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D25D44A-A4E3-0BE5-6296-3632FA327D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F6B663-946D-1F19-8CAC-9106FE55D5E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740EF0-B730-FA0F-F382-F16A6C68726A}"/>
              </a:ext>
            </a:extLst>
          </p:cNvPr>
          <p:cNvSpPr>
            <a:spLocks noChangeArrowheads="1"/>
          </p:cNvSpPr>
          <p:nvPr/>
        </p:nvSpPr>
        <p:spPr bwMode="auto">
          <a:xfrm>
            <a:off x="208009" y="1285788"/>
            <a:ext cx="6332183" cy="523220"/>
          </a:xfrm>
          <a:prstGeom prst="rect">
            <a:avLst/>
          </a:prstGeom>
          <a:noFill/>
          <a:ln>
            <a:noFill/>
          </a:ln>
          <a:effec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Create the Table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First, we create the </a:t>
            </a:r>
            <a:r>
              <a:rPr kumimoji="0" lang="en-US" altLang="en-US" sz="1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EventLog</a:t>
            </a:r>
            <a:r>
              <a:rPr kumimoji="0" lang="en-US" altLang="en-US" sz="14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table with columns for each of the date and time types:</a:t>
            </a:r>
            <a:endPar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21CD395-5403-9E0B-1D49-438F713393BF}"/>
              </a:ext>
            </a:extLst>
          </p:cNvPr>
          <p:cNvSpPr txBox="1"/>
          <p:nvPr/>
        </p:nvSpPr>
        <p:spPr>
          <a:xfrm>
            <a:off x="325443" y="1936030"/>
            <a:ext cx="11658548" cy="2585323"/>
          </a:xfrm>
          <a:prstGeom prst="rect">
            <a:avLst/>
          </a:prstGeom>
          <a:noFill/>
        </p:spPr>
        <p:txBody>
          <a:bodyPr wrap="square">
            <a:spAutoFit/>
          </a:bodyPr>
          <a:lstStyle/>
          <a:p>
            <a:r>
              <a:rPr lang="en-CA" dirty="0"/>
              <a:t>CREATE TABLE </a:t>
            </a:r>
            <a:r>
              <a:rPr lang="en-CA" dirty="0" err="1"/>
              <a:t>EventLog</a:t>
            </a:r>
            <a:r>
              <a:rPr lang="en-CA" dirty="0"/>
              <a:t> (</a:t>
            </a:r>
          </a:p>
          <a:p>
            <a:r>
              <a:rPr lang="en-CA" dirty="0"/>
              <a:t>    ID INT AUTO_INCREMENT PRIMARY KEY,</a:t>
            </a:r>
          </a:p>
          <a:p>
            <a:r>
              <a:rPr lang="en-CA" dirty="0"/>
              <a:t>    </a:t>
            </a:r>
            <a:r>
              <a:rPr lang="en-CA" dirty="0" err="1"/>
              <a:t>EventName</a:t>
            </a:r>
            <a:r>
              <a:rPr lang="en-CA" dirty="0"/>
              <a:t> VARCHAR(100),</a:t>
            </a:r>
          </a:p>
          <a:p>
            <a:r>
              <a:rPr lang="en-CA" dirty="0"/>
              <a:t>    </a:t>
            </a:r>
            <a:r>
              <a:rPr lang="en-CA" dirty="0" err="1"/>
              <a:t>EventDate</a:t>
            </a:r>
            <a:r>
              <a:rPr lang="en-CA" dirty="0"/>
              <a:t> DATE,</a:t>
            </a:r>
          </a:p>
          <a:p>
            <a:r>
              <a:rPr lang="en-CA" dirty="0">
                <a:highlight>
                  <a:srgbClr val="00FFFF"/>
                </a:highlight>
              </a:rPr>
              <a:t>    </a:t>
            </a:r>
            <a:r>
              <a:rPr lang="en-CA" dirty="0" err="1">
                <a:highlight>
                  <a:srgbClr val="00FFFF"/>
                </a:highlight>
              </a:rPr>
              <a:t>EventTime</a:t>
            </a:r>
            <a:r>
              <a:rPr lang="en-CA" dirty="0">
                <a:highlight>
                  <a:srgbClr val="00FFFF"/>
                </a:highlight>
              </a:rPr>
              <a:t> </a:t>
            </a:r>
            <a:r>
              <a:rPr lang="en-CA" dirty="0"/>
              <a:t>TIME,</a:t>
            </a:r>
          </a:p>
          <a:p>
            <a:r>
              <a:rPr lang="en-CA" dirty="0"/>
              <a:t>   </a:t>
            </a:r>
            <a:r>
              <a:rPr lang="en-CA" dirty="0">
                <a:highlight>
                  <a:srgbClr val="FF00FF"/>
                </a:highlight>
              </a:rPr>
              <a:t> </a:t>
            </a:r>
            <a:r>
              <a:rPr lang="en-CA" dirty="0" err="1">
                <a:highlight>
                  <a:srgbClr val="FF00FF"/>
                </a:highlight>
              </a:rPr>
              <a:t>EventDateTime</a:t>
            </a:r>
            <a:r>
              <a:rPr lang="en-CA" dirty="0">
                <a:highlight>
                  <a:srgbClr val="FF00FF"/>
                </a:highlight>
              </a:rPr>
              <a:t> </a:t>
            </a:r>
            <a:r>
              <a:rPr lang="en-CA" dirty="0"/>
              <a:t>DATETIME,</a:t>
            </a:r>
          </a:p>
          <a:p>
            <a:r>
              <a:rPr lang="en-CA" dirty="0"/>
              <a:t>    </a:t>
            </a:r>
            <a:r>
              <a:rPr lang="en-CA" dirty="0" err="1"/>
              <a:t>EventTimestamp</a:t>
            </a:r>
            <a:r>
              <a:rPr lang="en-CA" dirty="0"/>
              <a:t> TIMESTAMP DEFAULT CURRENT_TIMESTAMP ON UPDATE CURRENT_TIMESTAMP,</a:t>
            </a:r>
          </a:p>
          <a:p>
            <a:r>
              <a:rPr lang="en-CA" dirty="0"/>
              <a:t>    </a:t>
            </a:r>
            <a:r>
              <a:rPr lang="en-CA" dirty="0" err="1"/>
              <a:t>EventYear</a:t>
            </a:r>
            <a:r>
              <a:rPr lang="en-CA" dirty="0"/>
              <a:t> YEAR</a:t>
            </a:r>
          </a:p>
          <a:p>
            <a:r>
              <a:rPr lang="en-CA" dirty="0"/>
              <a:t>);</a:t>
            </a:r>
          </a:p>
        </p:txBody>
      </p:sp>
      <p:sp>
        <p:nvSpPr>
          <p:cNvPr id="11" name="TextBox 10">
            <a:extLst>
              <a:ext uri="{FF2B5EF4-FFF2-40B4-BE49-F238E27FC236}">
                <a16:creationId xmlns:a16="http://schemas.microsoft.com/office/drawing/2014/main" id="{F720551B-559D-3D54-223E-5D71B8FAEED6}"/>
              </a:ext>
            </a:extLst>
          </p:cNvPr>
          <p:cNvSpPr txBox="1"/>
          <p:nvPr/>
        </p:nvSpPr>
        <p:spPr>
          <a:xfrm>
            <a:off x="266726" y="5201398"/>
            <a:ext cx="11775982" cy="646331"/>
          </a:xfrm>
          <a:prstGeom prst="rect">
            <a:avLst/>
          </a:prstGeom>
          <a:noFill/>
        </p:spPr>
        <p:txBody>
          <a:bodyPr wrap="square">
            <a:spAutoFit/>
          </a:bodyPr>
          <a:lstStyle/>
          <a:p>
            <a:r>
              <a:rPr lang="en-CA" dirty="0"/>
              <a:t>INSERT INTO </a:t>
            </a:r>
            <a:r>
              <a:rPr lang="en-CA" dirty="0" err="1"/>
              <a:t>EventLog</a:t>
            </a:r>
            <a:r>
              <a:rPr lang="en-CA" dirty="0"/>
              <a:t> (</a:t>
            </a:r>
            <a:r>
              <a:rPr lang="en-CA" dirty="0" err="1">
                <a:highlight>
                  <a:srgbClr val="FFFF00"/>
                </a:highlight>
              </a:rPr>
              <a:t>EventName</a:t>
            </a:r>
            <a:r>
              <a:rPr lang="en-CA" dirty="0"/>
              <a:t>, </a:t>
            </a:r>
            <a:r>
              <a:rPr lang="en-CA" dirty="0" err="1">
                <a:highlight>
                  <a:srgbClr val="00FF00"/>
                </a:highlight>
              </a:rPr>
              <a:t>EventDate</a:t>
            </a:r>
            <a:r>
              <a:rPr lang="en-CA" dirty="0"/>
              <a:t>, </a:t>
            </a:r>
            <a:r>
              <a:rPr lang="en-CA" dirty="0" err="1">
                <a:highlight>
                  <a:srgbClr val="00FFFF"/>
                </a:highlight>
              </a:rPr>
              <a:t>EventTime</a:t>
            </a:r>
            <a:r>
              <a:rPr lang="en-CA" dirty="0">
                <a:highlight>
                  <a:srgbClr val="00FFFF"/>
                </a:highlight>
              </a:rPr>
              <a:t>,</a:t>
            </a:r>
            <a:r>
              <a:rPr lang="en-CA" dirty="0"/>
              <a:t> </a:t>
            </a:r>
            <a:r>
              <a:rPr lang="en-CA" dirty="0" err="1">
                <a:highlight>
                  <a:srgbClr val="FF00FF"/>
                </a:highlight>
              </a:rPr>
              <a:t>EventDateTime</a:t>
            </a:r>
            <a:r>
              <a:rPr lang="en-CA" dirty="0"/>
              <a:t>,</a:t>
            </a:r>
            <a:r>
              <a:rPr lang="en-CA" dirty="0">
                <a:highlight>
                  <a:srgbClr val="C0C0C0"/>
                </a:highlight>
              </a:rPr>
              <a:t> </a:t>
            </a:r>
            <a:r>
              <a:rPr lang="en-CA" dirty="0" err="1">
                <a:highlight>
                  <a:srgbClr val="C0C0C0"/>
                </a:highlight>
              </a:rPr>
              <a:t>EventYear</a:t>
            </a:r>
            <a:r>
              <a:rPr lang="en-CA" dirty="0"/>
              <a:t>)</a:t>
            </a:r>
          </a:p>
          <a:p>
            <a:r>
              <a:rPr lang="en-CA" dirty="0"/>
              <a:t>VALUES (</a:t>
            </a:r>
            <a:r>
              <a:rPr lang="en-CA" dirty="0">
                <a:highlight>
                  <a:srgbClr val="FFFF00"/>
                </a:highlight>
              </a:rPr>
              <a:t>'Conference', </a:t>
            </a:r>
            <a:r>
              <a:rPr lang="en-CA" dirty="0">
                <a:highlight>
                  <a:srgbClr val="00FF00"/>
                </a:highlight>
              </a:rPr>
              <a:t>'2024-03-15', </a:t>
            </a:r>
            <a:r>
              <a:rPr lang="en-CA" dirty="0">
                <a:highlight>
                  <a:srgbClr val="00FFFF"/>
                </a:highlight>
              </a:rPr>
              <a:t>'14:30:00'</a:t>
            </a:r>
            <a:r>
              <a:rPr lang="en-CA" dirty="0"/>
              <a:t>, </a:t>
            </a:r>
            <a:r>
              <a:rPr lang="en-CA" dirty="0">
                <a:highlight>
                  <a:srgbClr val="FF00FF"/>
                </a:highlight>
              </a:rPr>
              <a:t>'2024-03-15 14:30:00', </a:t>
            </a:r>
            <a:r>
              <a:rPr lang="en-CA" dirty="0">
                <a:highlight>
                  <a:srgbClr val="C0C0C0"/>
                </a:highlight>
              </a:rPr>
              <a:t>'2024');</a:t>
            </a:r>
          </a:p>
        </p:txBody>
      </p:sp>
    </p:spTree>
    <p:extLst>
      <p:ext uri="{BB962C8B-B14F-4D97-AF65-F5344CB8AC3E}">
        <p14:creationId xmlns:p14="http://schemas.microsoft.com/office/powerpoint/2010/main" val="66687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F8318-CA62-2B9F-F4A3-032247EBC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A0FF19-D4E6-3207-ACD8-03E4652C67E9}"/>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2151A6B-4E56-2DAC-EC21-BC1589768A23}"/>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2D2F2-25D8-4654-2090-F9DC12CCC6AA}"/>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331059-D082-021C-5220-CF12C5716470}"/>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DB310DE-4D6D-9589-A2F7-102F93C3B1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6905FF-5C45-8F8F-5773-B443468F41C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DCDAC0D9-C5E6-580F-97F8-F517E8969159}"/>
              </a:ext>
            </a:extLst>
          </p:cNvPr>
          <p:cNvGraphicFramePr>
            <a:graphicFrameLocks noGrp="1"/>
          </p:cNvGraphicFramePr>
          <p:nvPr>
            <p:extLst>
              <p:ext uri="{D42A27DB-BD31-4B8C-83A1-F6EECF244321}">
                <p14:modId xmlns:p14="http://schemas.microsoft.com/office/powerpoint/2010/main" val="3299382286"/>
              </p:ext>
            </p:extLst>
          </p:nvPr>
        </p:nvGraphicFramePr>
        <p:xfrm>
          <a:off x="649013" y="2324765"/>
          <a:ext cx="10515603" cy="953367"/>
        </p:xfrm>
        <a:graphic>
          <a:graphicData uri="http://schemas.openxmlformats.org/drawingml/2006/table">
            <a:tbl>
              <a:tblPr/>
              <a:tblGrid>
                <a:gridCol w="1502229">
                  <a:extLst>
                    <a:ext uri="{9D8B030D-6E8A-4147-A177-3AD203B41FA5}">
                      <a16:colId xmlns:a16="http://schemas.microsoft.com/office/drawing/2014/main" val="178335123"/>
                    </a:ext>
                  </a:extLst>
                </a:gridCol>
                <a:gridCol w="1502229">
                  <a:extLst>
                    <a:ext uri="{9D8B030D-6E8A-4147-A177-3AD203B41FA5}">
                      <a16:colId xmlns:a16="http://schemas.microsoft.com/office/drawing/2014/main" val="1374974088"/>
                    </a:ext>
                  </a:extLst>
                </a:gridCol>
                <a:gridCol w="1502229">
                  <a:extLst>
                    <a:ext uri="{9D8B030D-6E8A-4147-A177-3AD203B41FA5}">
                      <a16:colId xmlns:a16="http://schemas.microsoft.com/office/drawing/2014/main" val="269460433"/>
                    </a:ext>
                  </a:extLst>
                </a:gridCol>
                <a:gridCol w="1502229">
                  <a:extLst>
                    <a:ext uri="{9D8B030D-6E8A-4147-A177-3AD203B41FA5}">
                      <a16:colId xmlns:a16="http://schemas.microsoft.com/office/drawing/2014/main" val="3487146574"/>
                    </a:ext>
                  </a:extLst>
                </a:gridCol>
                <a:gridCol w="1502229">
                  <a:extLst>
                    <a:ext uri="{9D8B030D-6E8A-4147-A177-3AD203B41FA5}">
                      <a16:colId xmlns:a16="http://schemas.microsoft.com/office/drawing/2014/main" val="2867824418"/>
                    </a:ext>
                  </a:extLst>
                </a:gridCol>
                <a:gridCol w="1502229">
                  <a:extLst>
                    <a:ext uri="{9D8B030D-6E8A-4147-A177-3AD203B41FA5}">
                      <a16:colId xmlns:a16="http://schemas.microsoft.com/office/drawing/2014/main" val="1210383863"/>
                    </a:ext>
                  </a:extLst>
                </a:gridCol>
                <a:gridCol w="1502229">
                  <a:extLst>
                    <a:ext uri="{9D8B030D-6E8A-4147-A177-3AD203B41FA5}">
                      <a16:colId xmlns:a16="http://schemas.microsoft.com/office/drawing/2014/main" val="2466085700"/>
                    </a:ext>
                  </a:extLst>
                </a:gridCol>
              </a:tblGrid>
              <a:tr h="435207">
                <a:tc>
                  <a:txBody>
                    <a:bodyPr/>
                    <a:lstStyle/>
                    <a:p>
                      <a:pPr fontAlgn="b"/>
                      <a:r>
                        <a:rPr lang="en-CA" sz="1400" b="1">
                          <a:effectLst/>
                          <a:latin typeface="Times New Roman" panose="02020603050405020304" pitchFamily="18" charset="0"/>
                          <a:cs typeface="Times New Roman" panose="02020603050405020304" pitchFamily="18" charset="0"/>
                        </a:rPr>
                        <a:t>ID</a:t>
                      </a:r>
                    </a:p>
                  </a:txBody>
                  <a:tcPr anchor="b">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635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noFill/>
                  </a:tcPr>
                </a:tc>
                <a:tc>
                  <a:txBody>
                    <a:bodyPr/>
                    <a:lstStyle/>
                    <a:p>
                      <a:pPr fontAlgn="b"/>
                      <a:r>
                        <a:rPr lang="en-CA" sz="1400" b="1">
                          <a:effectLst/>
                          <a:latin typeface="Times New Roman" panose="02020603050405020304" pitchFamily="18" charset="0"/>
                          <a:cs typeface="Times New Roman" panose="02020603050405020304" pitchFamily="18" charset="0"/>
                        </a:rPr>
                        <a:t>EventName</a:t>
                      </a:r>
                    </a:p>
                  </a:txBody>
                  <a:tcPr anchor="b">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635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noFill/>
                  </a:tcPr>
                </a:tc>
                <a:tc>
                  <a:txBody>
                    <a:bodyPr/>
                    <a:lstStyle/>
                    <a:p>
                      <a:pPr fontAlgn="b"/>
                      <a:r>
                        <a:rPr lang="en-CA" sz="1400" b="1">
                          <a:effectLst/>
                          <a:latin typeface="Times New Roman" panose="02020603050405020304" pitchFamily="18" charset="0"/>
                          <a:cs typeface="Times New Roman" panose="02020603050405020304" pitchFamily="18" charset="0"/>
                        </a:rPr>
                        <a:t>EventDate</a:t>
                      </a:r>
                    </a:p>
                  </a:txBody>
                  <a:tcPr anchor="b">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635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noFill/>
                  </a:tcPr>
                </a:tc>
                <a:tc>
                  <a:txBody>
                    <a:bodyPr/>
                    <a:lstStyle/>
                    <a:p>
                      <a:pPr fontAlgn="b"/>
                      <a:r>
                        <a:rPr lang="en-CA" sz="1400" b="1">
                          <a:effectLst/>
                          <a:latin typeface="Times New Roman" panose="02020603050405020304" pitchFamily="18" charset="0"/>
                          <a:cs typeface="Times New Roman" panose="02020603050405020304" pitchFamily="18" charset="0"/>
                        </a:rPr>
                        <a:t>EventTime</a:t>
                      </a:r>
                    </a:p>
                  </a:txBody>
                  <a:tcPr anchor="b">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635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noFill/>
                  </a:tcPr>
                </a:tc>
                <a:tc>
                  <a:txBody>
                    <a:bodyPr/>
                    <a:lstStyle/>
                    <a:p>
                      <a:pPr fontAlgn="b"/>
                      <a:r>
                        <a:rPr lang="en-CA" sz="1400" b="1">
                          <a:effectLst/>
                          <a:latin typeface="Times New Roman" panose="02020603050405020304" pitchFamily="18" charset="0"/>
                          <a:cs typeface="Times New Roman" panose="02020603050405020304" pitchFamily="18" charset="0"/>
                        </a:rPr>
                        <a:t>EventDateTime</a:t>
                      </a:r>
                    </a:p>
                  </a:txBody>
                  <a:tcPr anchor="b">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635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noFill/>
                  </a:tcPr>
                </a:tc>
                <a:tc>
                  <a:txBody>
                    <a:bodyPr/>
                    <a:lstStyle/>
                    <a:p>
                      <a:pPr fontAlgn="b"/>
                      <a:r>
                        <a:rPr lang="en-CA" sz="1400" b="1">
                          <a:effectLst/>
                          <a:latin typeface="Times New Roman" panose="02020603050405020304" pitchFamily="18" charset="0"/>
                          <a:cs typeface="Times New Roman" panose="02020603050405020304" pitchFamily="18" charset="0"/>
                        </a:rPr>
                        <a:t>EventTimestamp</a:t>
                      </a:r>
                    </a:p>
                  </a:txBody>
                  <a:tcPr anchor="b">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635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noFill/>
                  </a:tcPr>
                </a:tc>
                <a:tc>
                  <a:txBody>
                    <a:bodyPr/>
                    <a:lstStyle/>
                    <a:p>
                      <a:pPr fontAlgn="b"/>
                      <a:r>
                        <a:rPr lang="en-CA" sz="1400" b="1">
                          <a:effectLst/>
                          <a:latin typeface="Times New Roman" panose="02020603050405020304" pitchFamily="18" charset="0"/>
                          <a:cs typeface="Times New Roman" panose="02020603050405020304" pitchFamily="18" charset="0"/>
                        </a:rPr>
                        <a:t>EventYear</a:t>
                      </a:r>
                    </a:p>
                  </a:txBody>
                  <a:tcPr anchor="b">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6350" cap="flat" cmpd="sng" algn="ctr">
                      <a:solidFill>
                        <a:srgbClr val="E3E3E3"/>
                      </a:solidFill>
                      <a:prstDash val="solid"/>
                      <a:round/>
                      <a:headEnd type="none" w="med" len="med"/>
                      <a:tailEnd type="none" w="med" len="med"/>
                    </a:lnT>
                    <a:lnB w="12700" cap="flat" cmpd="sng" algn="ctr">
                      <a:solidFill>
                        <a:srgbClr val="E3E3E3"/>
                      </a:solidFill>
                      <a:prstDash val="solid"/>
                      <a:round/>
                      <a:headEnd type="none" w="med" len="med"/>
                      <a:tailEnd type="none" w="med" len="med"/>
                    </a:lnB>
                    <a:noFill/>
                  </a:tcPr>
                </a:tc>
                <a:extLst>
                  <a:ext uri="{0D108BD9-81ED-4DB2-BD59-A6C34878D82A}">
                    <a16:rowId xmlns:a16="http://schemas.microsoft.com/office/drawing/2014/main" val="2942433684"/>
                  </a:ext>
                </a:extLst>
              </a:tr>
              <a:tr h="488124">
                <a:tc>
                  <a:txBody>
                    <a:bodyPr/>
                    <a:lstStyle/>
                    <a:p>
                      <a:pPr fontAlgn="base"/>
                      <a:r>
                        <a:rPr lang="en-CA" sz="1400">
                          <a:effectLst/>
                          <a:latin typeface="Times New Roman" panose="02020603050405020304" pitchFamily="18" charset="0"/>
                          <a:cs typeface="Times New Roman" panose="02020603050405020304" pitchFamily="18" charset="0"/>
                        </a:rPr>
                        <a:t>1</a:t>
                      </a:r>
                    </a:p>
                  </a:txBody>
                  <a:tcPr anchor="ctr">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6350" cap="flat" cmpd="sng" algn="ctr">
                      <a:solidFill>
                        <a:srgbClr val="E3E3E3"/>
                      </a:solidFill>
                      <a:prstDash val="solid"/>
                      <a:round/>
                      <a:headEnd type="none" w="med" len="med"/>
                      <a:tailEnd type="none" w="med" len="med"/>
                    </a:lnB>
                    <a:noFill/>
                  </a:tcPr>
                </a:tc>
                <a:tc>
                  <a:txBody>
                    <a:bodyPr/>
                    <a:lstStyle/>
                    <a:p>
                      <a:pPr fontAlgn="base"/>
                      <a:r>
                        <a:rPr lang="en-CA" sz="1400">
                          <a:effectLst/>
                          <a:latin typeface="Times New Roman" panose="02020603050405020304" pitchFamily="18" charset="0"/>
                          <a:cs typeface="Times New Roman" panose="02020603050405020304" pitchFamily="18" charset="0"/>
                        </a:rPr>
                        <a:t>Conference</a:t>
                      </a:r>
                    </a:p>
                  </a:txBody>
                  <a:tcPr anchor="ctr">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6350" cap="flat" cmpd="sng" algn="ctr">
                      <a:solidFill>
                        <a:srgbClr val="E3E3E3"/>
                      </a:solidFill>
                      <a:prstDash val="solid"/>
                      <a:round/>
                      <a:headEnd type="none" w="med" len="med"/>
                      <a:tailEnd type="none" w="med" len="med"/>
                    </a:lnB>
                    <a:noFill/>
                  </a:tcPr>
                </a:tc>
                <a:tc>
                  <a:txBody>
                    <a:bodyPr/>
                    <a:lstStyle/>
                    <a:p>
                      <a:pPr fontAlgn="base"/>
                      <a:r>
                        <a:rPr lang="en-CA" sz="1400">
                          <a:effectLst/>
                          <a:latin typeface="Times New Roman" panose="02020603050405020304" pitchFamily="18" charset="0"/>
                          <a:cs typeface="Times New Roman" panose="02020603050405020304" pitchFamily="18" charset="0"/>
                        </a:rPr>
                        <a:t>2024-03-15</a:t>
                      </a:r>
                    </a:p>
                  </a:txBody>
                  <a:tcPr anchor="ctr">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6350" cap="flat" cmpd="sng" algn="ctr">
                      <a:solidFill>
                        <a:srgbClr val="E3E3E3"/>
                      </a:solidFill>
                      <a:prstDash val="solid"/>
                      <a:round/>
                      <a:headEnd type="none" w="med" len="med"/>
                      <a:tailEnd type="none" w="med" len="med"/>
                    </a:lnB>
                    <a:noFill/>
                  </a:tcPr>
                </a:tc>
                <a:tc>
                  <a:txBody>
                    <a:bodyPr/>
                    <a:lstStyle/>
                    <a:p>
                      <a:pPr fontAlgn="base"/>
                      <a:r>
                        <a:rPr lang="en-CA" sz="1400">
                          <a:effectLst/>
                          <a:latin typeface="Times New Roman" panose="02020603050405020304" pitchFamily="18" charset="0"/>
                          <a:cs typeface="Times New Roman" panose="02020603050405020304" pitchFamily="18" charset="0"/>
                        </a:rPr>
                        <a:t>14:30:00</a:t>
                      </a:r>
                    </a:p>
                  </a:txBody>
                  <a:tcPr anchor="ctr">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6350" cap="flat" cmpd="sng" algn="ctr">
                      <a:solidFill>
                        <a:srgbClr val="E3E3E3"/>
                      </a:solidFill>
                      <a:prstDash val="solid"/>
                      <a:round/>
                      <a:headEnd type="none" w="med" len="med"/>
                      <a:tailEnd type="none" w="med" len="med"/>
                    </a:lnB>
                    <a:noFill/>
                  </a:tcPr>
                </a:tc>
                <a:tc>
                  <a:txBody>
                    <a:bodyPr/>
                    <a:lstStyle/>
                    <a:p>
                      <a:pPr fontAlgn="base"/>
                      <a:r>
                        <a:rPr lang="en-CA" sz="1400">
                          <a:effectLst/>
                          <a:latin typeface="Times New Roman" panose="02020603050405020304" pitchFamily="18" charset="0"/>
                          <a:cs typeface="Times New Roman" panose="02020603050405020304" pitchFamily="18" charset="0"/>
                        </a:rPr>
                        <a:t>2024-03-15 14:30:00</a:t>
                      </a:r>
                    </a:p>
                  </a:txBody>
                  <a:tcPr anchor="ctr">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6350" cap="flat" cmpd="sng" algn="ctr">
                      <a:solidFill>
                        <a:srgbClr val="E3E3E3"/>
                      </a:solidFill>
                      <a:prstDash val="solid"/>
                      <a:round/>
                      <a:headEnd type="none" w="med" len="med"/>
                      <a:tailEnd type="none" w="med" len="med"/>
                    </a:lnB>
                    <a:noFill/>
                  </a:tcPr>
                </a:tc>
                <a:tc>
                  <a:txBody>
                    <a:bodyPr/>
                    <a:lstStyle/>
                    <a:p>
                      <a:pPr fontAlgn="base"/>
                      <a:r>
                        <a:rPr lang="en-CA" sz="1400">
                          <a:effectLst/>
                          <a:latin typeface="Times New Roman" panose="02020603050405020304" pitchFamily="18" charset="0"/>
                          <a:cs typeface="Times New Roman" panose="02020603050405020304" pitchFamily="18" charset="0"/>
                        </a:rPr>
                        <a:t>2024-02-24 10:00:00</a:t>
                      </a:r>
                    </a:p>
                  </a:txBody>
                  <a:tcPr anchor="ctr">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6350" cap="flat" cmpd="sng" algn="ctr">
                      <a:solidFill>
                        <a:srgbClr val="E3E3E3"/>
                      </a:solidFill>
                      <a:prstDash val="solid"/>
                      <a:round/>
                      <a:headEnd type="none" w="med" len="med"/>
                      <a:tailEnd type="none" w="med" len="med"/>
                    </a:lnB>
                    <a:noFill/>
                  </a:tcPr>
                </a:tc>
                <a:tc>
                  <a:txBody>
                    <a:bodyPr/>
                    <a:lstStyle/>
                    <a:p>
                      <a:pPr fontAlgn="base"/>
                      <a:r>
                        <a:rPr lang="en-CA" sz="1400" dirty="0">
                          <a:effectLst/>
                          <a:latin typeface="Times New Roman" panose="02020603050405020304" pitchFamily="18" charset="0"/>
                          <a:cs typeface="Times New Roman" panose="02020603050405020304" pitchFamily="18" charset="0"/>
                        </a:rPr>
                        <a:t>2024</a:t>
                      </a:r>
                    </a:p>
                  </a:txBody>
                  <a:tcPr anchor="ctr">
                    <a:lnL w="6350" cap="flat" cmpd="sng" algn="ctr">
                      <a:solidFill>
                        <a:srgbClr val="E3E3E3"/>
                      </a:solidFill>
                      <a:prstDash val="solid"/>
                      <a:round/>
                      <a:headEnd type="none" w="med" len="med"/>
                      <a:tailEnd type="none" w="med" len="med"/>
                    </a:lnL>
                    <a:lnR w="6350" cap="flat" cmpd="sng" algn="ctr">
                      <a:solidFill>
                        <a:srgbClr val="E3E3E3"/>
                      </a:solidFill>
                      <a:prstDash val="solid"/>
                      <a:round/>
                      <a:headEnd type="none" w="med" len="med"/>
                      <a:tailEnd type="none" w="med" len="med"/>
                    </a:lnR>
                    <a:lnT w="12700" cap="flat" cmpd="sng" algn="ctr">
                      <a:solidFill>
                        <a:srgbClr val="E3E3E3"/>
                      </a:solidFill>
                      <a:prstDash val="solid"/>
                      <a:round/>
                      <a:headEnd type="none" w="med" len="med"/>
                      <a:tailEnd type="none" w="med" len="med"/>
                    </a:lnT>
                    <a:lnB w="6350" cap="flat" cmpd="sng" algn="ctr">
                      <a:solidFill>
                        <a:srgbClr val="E3E3E3"/>
                      </a:solidFill>
                      <a:prstDash val="solid"/>
                      <a:round/>
                      <a:headEnd type="none" w="med" len="med"/>
                      <a:tailEnd type="none" w="med" len="med"/>
                    </a:lnB>
                    <a:noFill/>
                  </a:tcPr>
                </a:tc>
                <a:extLst>
                  <a:ext uri="{0D108BD9-81ED-4DB2-BD59-A6C34878D82A}">
                    <a16:rowId xmlns:a16="http://schemas.microsoft.com/office/drawing/2014/main" val="2573345585"/>
                  </a:ext>
                </a:extLst>
              </a:tr>
            </a:tbl>
          </a:graphicData>
        </a:graphic>
      </p:graphicFrame>
    </p:spTree>
    <p:extLst>
      <p:ext uri="{BB962C8B-B14F-4D97-AF65-F5344CB8AC3E}">
        <p14:creationId xmlns:p14="http://schemas.microsoft.com/office/powerpoint/2010/main" val="430849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090E4-C28A-CAC3-1050-7C0A2A5918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EAB718-F327-A70E-9AA1-7E1AFF7A6071}"/>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197591-AB54-B3D3-5D9E-742F4B51145B}"/>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B39E78-4209-653F-A91A-434728581925}"/>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284EEC-37DF-7690-4E2E-D53D4D966FF0}"/>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2FDF98-3926-6871-F618-BBDF869C31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D006397-9B10-F08E-EA81-C90FD8D26D3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4338" name="Picture 2" descr="Write sql select statement for you by Ajaygarg9 | Fiverr">
            <a:extLst>
              <a:ext uri="{FF2B5EF4-FFF2-40B4-BE49-F238E27FC236}">
                <a16:creationId xmlns:a16="http://schemas.microsoft.com/office/drawing/2014/main" id="{ADC2E757-1900-BB31-FCD9-5693AE5D0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0" y="1604963"/>
            <a:ext cx="6477000" cy="3648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878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8AF28-874C-C14E-3805-1411C3F64D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2735EC-062D-44E8-8ED2-A0C61DB4F533}"/>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805CBB7-32F0-5868-1A36-E066BE5C32C8}"/>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06FA16-5DD4-AD64-8A73-5E96A9C38A86}"/>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952820-6C30-8F9C-8D02-D1CFC4EFF15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177977A-1C71-D3F6-4BEE-85986DBF01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979629-DC25-55DB-0446-E265DF62D60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314" name="Picture 2" descr="SQL SELECT and SELECT WHERE (With Examples)">
            <a:extLst>
              <a:ext uri="{FF2B5EF4-FFF2-40B4-BE49-F238E27FC236}">
                <a16:creationId xmlns:a16="http://schemas.microsoft.com/office/drawing/2014/main" id="{9106AEF1-89CB-A801-31D7-668102E5D1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93" y="1158766"/>
            <a:ext cx="4260552" cy="4832131"/>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SQL SELECT All data from the table">
            <a:extLst>
              <a:ext uri="{FF2B5EF4-FFF2-40B4-BE49-F238E27FC236}">
                <a16:creationId xmlns:a16="http://schemas.microsoft.com/office/drawing/2014/main" id="{9DD8584C-73E1-1F79-EA86-B1922EE4D7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0488" y="1158766"/>
            <a:ext cx="4380678" cy="4935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908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9BCA7-DF13-F759-FF3A-E2370EA420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2FDBFD-3EBE-F203-6B03-3577F6D37B34}"/>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49D6BDC-98CA-3BB7-2541-99E68ABF7AA3}"/>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B8271B-F674-C831-90AB-2E313CDEDA3A}"/>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B5A245D-BA2C-D022-16ED-BBD111CF3FB2}"/>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50A323E-3A2E-FBAD-4172-F0967E0302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C3247DB-1CFA-FC1B-8C37-8343290D50B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75CCAFD-3338-1237-BE4B-4DB93D6C6A3A}"/>
              </a:ext>
            </a:extLst>
          </p:cNvPr>
          <p:cNvSpPr>
            <a:spLocks noChangeArrowheads="1"/>
          </p:cNvSpPr>
          <p:nvPr/>
        </p:nvSpPr>
        <p:spPr bwMode="auto">
          <a:xfrm>
            <a:off x="331076" y="1547398"/>
            <a:ext cx="4556234"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000000"/>
                </a:solidFill>
                <a:effectLst/>
                <a:latin typeface="Verdana" panose="020B0604030504040204" pitchFamily="34" charset="0"/>
              </a:rPr>
              <a:t>The </a:t>
            </a:r>
            <a:r>
              <a:rPr kumimoji="0" lang="en-US" altLang="en-US" sz="1100" b="0" i="0" u="none" strike="noStrike" cap="none" normalizeH="0" baseline="0">
                <a:ln>
                  <a:noFill/>
                </a:ln>
                <a:solidFill>
                  <a:srgbClr val="DC143C"/>
                </a:solidFill>
                <a:effectLst/>
                <a:latin typeface="Consolas" panose="020B0609020204030204" pitchFamily="49" charset="0"/>
              </a:rPr>
              <a:t>SELECT</a:t>
            </a:r>
            <a:r>
              <a:rPr kumimoji="0" lang="en-US" altLang="en-US" sz="1100" b="0" i="0" u="none" strike="noStrike" cap="none" normalizeH="0" baseline="0">
                <a:ln>
                  <a:noFill/>
                </a:ln>
                <a:solidFill>
                  <a:srgbClr val="000000"/>
                </a:solidFill>
                <a:effectLst/>
                <a:latin typeface="Verdana" panose="020B0604030504040204" pitchFamily="34" charset="0"/>
              </a:rPr>
              <a:t> statement is used to select data from a database.</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0E0EA4A9-3779-F9F3-3213-D0DE0F998A42}"/>
              </a:ext>
            </a:extLst>
          </p:cNvPr>
          <p:cNvSpPr>
            <a:spLocks noChangeArrowheads="1"/>
          </p:cNvSpPr>
          <p:nvPr/>
        </p:nvSpPr>
        <p:spPr bwMode="auto">
          <a:xfrm>
            <a:off x="528674" y="2025604"/>
            <a:ext cx="2242645" cy="786078"/>
          </a:xfrm>
          <a:prstGeom prst="rect">
            <a:avLst/>
          </a:prstGeom>
          <a:noFill/>
          <a:ln>
            <a:noFill/>
          </a:ln>
          <a:effectLst/>
        </p:spPr>
        <p:txBody>
          <a:bodyPr vert="horz" wrap="square" lIns="0" tIns="53958" rIns="0" bIns="5395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Segoe UI" panose="020B0502040204020203" pitchFamily="34" charset="0"/>
                <a:cs typeface="Segoe UI" panose="020B0502040204020203" pitchFamily="34" charset="0"/>
              </a:rPr>
              <a:t>Syntax:</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00CD"/>
                </a:solidFill>
                <a:effectLst/>
                <a:latin typeface="Courier New" panose="02070309020205020404" pitchFamily="49" charset="0"/>
                <a:cs typeface="Courier New" panose="02070309020205020404" pitchFamily="49" charset="0"/>
              </a:rPr>
              <a:t>SELECT</a:t>
            </a:r>
            <a:r>
              <a:rPr kumimoji="0" lang="en-US" altLang="en-US" sz="10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a:t>
            </a:r>
            <a:r>
              <a:rPr kumimoji="0" lang="en-US" altLang="en-US" sz="1000" b="0" i="1"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column1</a:t>
            </a:r>
            <a:r>
              <a:rPr kumimoji="0" lang="en-US" altLang="en-US" sz="10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a:t>
            </a:r>
            <a:r>
              <a:rPr kumimoji="0" lang="en-US" altLang="en-US" sz="1000" b="0" i="1"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column2, ...</a:t>
            </a:r>
            <a:br>
              <a:rPr kumimoji="0" lang="en-US" altLang="en-US" sz="10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br>
            <a:r>
              <a:rPr kumimoji="0" lang="en-US" altLang="en-US" sz="1000" b="0" i="0" u="none" strike="noStrike" cap="none" normalizeH="0" baseline="0" dirty="0">
                <a:ln>
                  <a:noFill/>
                </a:ln>
                <a:solidFill>
                  <a:srgbClr val="0000CD"/>
                </a:solidFill>
                <a:effectLst/>
                <a:latin typeface="Courier New" panose="02070309020205020404" pitchFamily="49" charset="0"/>
                <a:cs typeface="Courier New" panose="02070309020205020404" pitchFamily="49" charset="0"/>
              </a:rPr>
              <a:t>FROM</a:t>
            </a:r>
            <a:r>
              <a:rPr kumimoji="0" lang="en-US" altLang="en-US" sz="10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a:t>
            </a:r>
            <a:r>
              <a:rPr kumimoji="0" lang="en-US" altLang="en-US" sz="1000" b="0" i="1" u="none" strike="noStrike" cap="none" normalizeH="0" baseline="0" dirty="0" err="1">
                <a:ln>
                  <a:noFill/>
                </a:ln>
                <a:solidFill>
                  <a:srgbClr val="000000"/>
                </a:solidFill>
                <a:effectLst/>
                <a:latin typeface="Courier New" panose="02070309020205020404" pitchFamily="49" charset="0"/>
                <a:cs typeface="Courier New" panose="02070309020205020404" pitchFamily="49" charset="0"/>
              </a:rPr>
              <a:t>table_name</a:t>
            </a:r>
            <a:r>
              <a:rPr kumimoji="0" lang="en-US" altLang="en-US" sz="10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7C39F6F8-6920-D366-6E3D-E8457115AD63}"/>
              </a:ext>
            </a:extLst>
          </p:cNvPr>
          <p:cNvSpPr txBox="1"/>
          <p:nvPr/>
        </p:nvSpPr>
        <p:spPr>
          <a:xfrm>
            <a:off x="273926" y="3429000"/>
            <a:ext cx="6097314" cy="369332"/>
          </a:xfrm>
          <a:prstGeom prst="rect">
            <a:avLst/>
          </a:prstGeom>
          <a:noFill/>
        </p:spPr>
        <p:txBody>
          <a:bodyPr wrap="square">
            <a:spAutoFit/>
          </a:bodyPr>
          <a:lstStyle/>
          <a:p>
            <a:r>
              <a:rPr lang="en-US" b="0" i="0" dirty="0">
                <a:solidFill>
                  <a:srgbClr val="0000CD"/>
                </a:solidFill>
                <a:effectLst/>
                <a:latin typeface="Consolas" panose="020B0609020204030204" pitchFamily="49" charset="0"/>
              </a:rPr>
              <a:t>SELECT</a:t>
            </a:r>
            <a:r>
              <a:rPr lang="en-US" b="0" i="0" dirty="0">
                <a:solidFill>
                  <a:srgbClr val="000000"/>
                </a:solidFill>
                <a:effectLst/>
                <a:latin typeface="Consolas" panose="020B0609020204030204" pitchFamily="49" charset="0"/>
              </a:rPr>
              <a:t> </a:t>
            </a:r>
            <a:r>
              <a:rPr lang="en-US" b="0" i="0" dirty="0" err="1">
                <a:solidFill>
                  <a:srgbClr val="000000"/>
                </a:solidFill>
                <a:effectLst/>
                <a:highlight>
                  <a:srgbClr val="FFFF00"/>
                </a:highlight>
                <a:latin typeface="Consolas" panose="020B0609020204030204" pitchFamily="49" charset="0"/>
              </a:rPr>
              <a:t>first_name</a:t>
            </a:r>
            <a:r>
              <a:rPr lang="en-US" b="0" i="0" dirty="0">
                <a:solidFill>
                  <a:srgbClr val="000000"/>
                </a:solidFill>
                <a:effectLst/>
                <a:latin typeface="Consolas" panose="020B0609020204030204" pitchFamily="49" charset="0"/>
              </a:rPr>
              <a:t>, </a:t>
            </a:r>
            <a:r>
              <a:rPr lang="en-US" b="0" i="0" dirty="0" err="1">
                <a:solidFill>
                  <a:srgbClr val="000000"/>
                </a:solidFill>
                <a:effectLst/>
                <a:highlight>
                  <a:srgbClr val="FFFF00"/>
                </a:highlight>
                <a:latin typeface="Consolas" panose="020B0609020204030204" pitchFamily="49" charset="0"/>
              </a:rPr>
              <a:t>last_name</a:t>
            </a:r>
            <a:r>
              <a:rPr lang="en-US" b="0" i="0" dirty="0">
                <a:solidFill>
                  <a:srgbClr val="000000"/>
                </a:solidFill>
                <a:effectLst/>
                <a:highlight>
                  <a:srgbClr val="FFFF00"/>
                </a:highlight>
                <a:latin typeface="Consolas" panose="020B0609020204030204" pitchFamily="49" charset="0"/>
              </a:rPr>
              <a:t> </a:t>
            </a:r>
            <a:r>
              <a:rPr lang="en-US" b="0" i="0" dirty="0">
                <a:solidFill>
                  <a:srgbClr val="0000CD"/>
                </a:solidFill>
                <a:effectLst/>
                <a:latin typeface="Consolas" panose="020B0609020204030204" pitchFamily="49" charset="0"/>
              </a:rPr>
              <a:t>FROM</a:t>
            </a:r>
            <a:r>
              <a:rPr lang="en-US" b="0" i="0" dirty="0">
                <a:solidFill>
                  <a:srgbClr val="000000"/>
                </a:solidFill>
                <a:effectLst/>
                <a:latin typeface="Consolas" panose="020B0609020204030204" pitchFamily="49" charset="0"/>
              </a:rPr>
              <a:t> </a:t>
            </a:r>
            <a:r>
              <a:rPr lang="en-US" b="0" i="0" dirty="0">
                <a:solidFill>
                  <a:srgbClr val="000000"/>
                </a:solidFill>
                <a:effectLst/>
                <a:highlight>
                  <a:srgbClr val="00FF00"/>
                </a:highlight>
                <a:latin typeface="Consolas" panose="020B0609020204030204" pitchFamily="49" charset="0"/>
              </a:rPr>
              <a:t>Customers</a:t>
            </a:r>
            <a:r>
              <a:rPr lang="en-US" b="0" i="0" dirty="0">
                <a:solidFill>
                  <a:srgbClr val="000000"/>
                </a:solidFill>
                <a:effectLst/>
                <a:latin typeface="Consolas" panose="020B0609020204030204" pitchFamily="49" charset="0"/>
              </a:rPr>
              <a:t>;</a:t>
            </a:r>
            <a:endParaRPr lang="en-CA" dirty="0"/>
          </a:p>
        </p:txBody>
      </p:sp>
      <p:pic>
        <p:nvPicPr>
          <p:cNvPr id="15364" name="Picture 4" descr="SQL SELECT first name and last name">
            <a:extLst>
              <a:ext uri="{FF2B5EF4-FFF2-40B4-BE49-F238E27FC236}">
                <a16:creationId xmlns:a16="http://schemas.microsoft.com/office/drawing/2014/main" id="{F08F140B-1371-C8CF-4A89-EF78334C2E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437" y="1038873"/>
            <a:ext cx="4838680" cy="5487819"/>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4">
            <p14:nvContentPartPr>
              <p14:cNvPr id="8" name="Ink 7">
                <a:extLst>
                  <a:ext uri="{FF2B5EF4-FFF2-40B4-BE49-F238E27FC236}">
                    <a16:creationId xmlns:a16="http://schemas.microsoft.com/office/drawing/2014/main" id="{EF2D8221-EB34-FF31-D22B-6D5583E371DA}"/>
                  </a:ext>
                </a:extLst>
              </p14:cNvPr>
              <p14:cNvContentPartPr/>
              <p14:nvPr/>
            </p14:nvContentPartPr>
            <p14:xfrm>
              <a:off x="7558611" y="1328890"/>
              <a:ext cx="302400" cy="476640"/>
            </p14:xfrm>
          </p:contentPart>
        </mc:Choice>
        <mc:Fallback>
          <p:pic>
            <p:nvPicPr>
              <p:cNvPr id="8" name="Ink 7">
                <a:extLst>
                  <a:ext uri="{FF2B5EF4-FFF2-40B4-BE49-F238E27FC236}">
                    <a16:creationId xmlns:a16="http://schemas.microsoft.com/office/drawing/2014/main" id="{EF2D8221-EB34-FF31-D22B-6D5583E371DA}"/>
                  </a:ext>
                </a:extLst>
              </p:cNvPr>
              <p:cNvPicPr/>
              <p:nvPr/>
            </p:nvPicPr>
            <p:blipFill>
              <a:blip r:embed="rId5"/>
              <a:stretch>
                <a:fillRect/>
              </a:stretch>
            </p:blipFill>
            <p:spPr>
              <a:xfrm>
                <a:off x="7549611" y="1319890"/>
                <a:ext cx="320040" cy="49428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11" name="Ink 10">
                <a:extLst>
                  <a:ext uri="{FF2B5EF4-FFF2-40B4-BE49-F238E27FC236}">
                    <a16:creationId xmlns:a16="http://schemas.microsoft.com/office/drawing/2014/main" id="{AAEEEEF5-37D1-5EBB-43B9-B6AD8DFA59AB}"/>
                  </a:ext>
                </a:extLst>
              </p14:cNvPr>
              <p14:cNvContentPartPr/>
              <p14:nvPr/>
            </p14:nvContentPartPr>
            <p14:xfrm>
              <a:off x="8512251" y="1067890"/>
              <a:ext cx="586080" cy="587880"/>
            </p14:xfrm>
          </p:contentPart>
        </mc:Choice>
        <mc:Fallback>
          <p:pic>
            <p:nvPicPr>
              <p:cNvPr id="11" name="Ink 10">
                <a:extLst>
                  <a:ext uri="{FF2B5EF4-FFF2-40B4-BE49-F238E27FC236}">
                    <a16:creationId xmlns:a16="http://schemas.microsoft.com/office/drawing/2014/main" id="{AAEEEEF5-37D1-5EBB-43B9-B6AD8DFA59AB}"/>
                  </a:ext>
                </a:extLst>
              </p:cNvPr>
              <p:cNvPicPr/>
              <p:nvPr/>
            </p:nvPicPr>
            <p:blipFill>
              <a:blip r:embed="rId7"/>
              <a:stretch>
                <a:fillRect/>
              </a:stretch>
            </p:blipFill>
            <p:spPr>
              <a:xfrm>
                <a:off x="8503251" y="1059250"/>
                <a:ext cx="603720" cy="60552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2" name="Ink 11">
                <a:extLst>
                  <a:ext uri="{FF2B5EF4-FFF2-40B4-BE49-F238E27FC236}">
                    <a16:creationId xmlns:a16="http://schemas.microsoft.com/office/drawing/2014/main" id="{5E7F8326-9678-9A14-EE6D-761E7A87ACAE}"/>
                  </a:ext>
                </a:extLst>
              </p14:cNvPr>
              <p14:cNvContentPartPr/>
              <p14:nvPr/>
            </p14:nvContentPartPr>
            <p14:xfrm>
              <a:off x="8437371" y="1130530"/>
              <a:ext cx="877320" cy="337320"/>
            </p14:xfrm>
          </p:contentPart>
        </mc:Choice>
        <mc:Fallback>
          <p:pic>
            <p:nvPicPr>
              <p:cNvPr id="12" name="Ink 11">
                <a:extLst>
                  <a:ext uri="{FF2B5EF4-FFF2-40B4-BE49-F238E27FC236}">
                    <a16:creationId xmlns:a16="http://schemas.microsoft.com/office/drawing/2014/main" id="{5E7F8326-9678-9A14-EE6D-761E7A87ACAE}"/>
                  </a:ext>
                </a:extLst>
              </p:cNvPr>
              <p:cNvPicPr/>
              <p:nvPr/>
            </p:nvPicPr>
            <p:blipFill>
              <a:blip r:embed="rId9"/>
              <a:stretch>
                <a:fillRect/>
              </a:stretch>
            </p:blipFill>
            <p:spPr>
              <a:xfrm>
                <a:off x="8428731" y="1121890"/>
                <a:ext cx="894960" cy="354960"/>
              </a:xfrm>
              <a:prstGeom prst="rect">
                <a:avLst/>
              </a:prstGeom>
            </p:spPr>
          </p:pic>
        </mc:Fallback>
      </mc:AlternateContent>
    </p:spTree>
    <p:extLst>
      <p:ext uri="{BB962C8B-B14F-4D97-AF65-F5344CB8AC3E}">
        <p14:creationId xmlns:p14="http://schemas.microsoft.com/office/powerpoint/2010/main" val="189950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76001-75DF-EA1B-5134-E2705127F8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02007B-CB0B-1ED8-0ABE-C78F082E52D2}"/>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C2EAD7C-3731-6F4A-3240-90ADD3FB1916}"/>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3FDBD7-82F4-E120-493F-196AAEA6E7B8}"/>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1A7435-993B-EACB-447E-20FE2AB22C55}"/>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B0BA14-1AC3-E28F-2CC5-AA2DB25E2E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8F43399-6FBE-6ED5-1AD5-376396D23A4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053D9AD-319C-D807-4482-4F8053A309DF}"/>
              </a:ext>
            </a:extLst>
          </p:cNvPr>
          <p:cNvSpPr txBox="1"/>
          <p:nvPr/>
        </p:nvSpPr>
        <p:spPr>
          <a:xfrm>
            <a:off x="349318" y="1416455"/>
            <a:ext cx="1791357" cy="369332"/>
          </a:xfrm>
          <a:prstGeom prst="rect">
            <a:avLst/>
          </a:prstGeom>
          <a:noFill/>
        </p:spPr>
        <p:txBody>
          <a:bodyPr wrap="square">
            <a:spAutoFit/>
          </a:bodyPr>
          <a:lstStyle/>
          <a:p>
            <a:pPr algn="l"/>
            <a:r>
              <a:rPr lang="en-CA" b="1" i="0" dirty="0">
                <a:solidFill>
                  <a:srgbClr val="25265E"/>
                </a:solidFill>
                <a:effectLst/>
                <a:latin typeface="euclid_circular_a"/>
              </a:rPr>
              <a:t>SQL SELECT ALL</a:t>
            </a:r>
          </a:p>
        </p:txBody>
      </p:sp>
      <p:pic>
        <p:nvPicPr>
          <p:cNvPr id="8" name="Picture 4" descr="SQL SELECT All data from the table">
            <a:extLst>
              <a:ext uri="{FF2B5EF4-FFF2-40B4-BE49-F238E27FC236}">
                <a16:creationId xmlns:a16="http://schemas.microsoft.com/office/drawing/2014/main" id="{938F3A50-1F2B-057C-E1DA-6D2238C6DC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3214" y="1099634"/>
            <a:ext cx="4608786" cy="519299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1">
            <a:extLst>
              <a:ext uri="{FF2B5EF4-FFF2-40B4-BE49-F238E27FC236}">
                <a16:creationId xmlns:a16="http://schemas.microsoft.com/office/drawing/2014/main" id="{061412A2-78B9-F4F7-4167-CB3A93C39680}"/>
              </a:ext>
            </a:extLst>
          </p:cNvPr>
          <p:cNvSpPr>
            <a:spLocks noChangeArrowheads="1"/>
          </p:cNvSpPr>
          <p:nvPr/>
        </p:nvSpPr>
        <p:spPr bwMode="auto">
          <a:xfrm>
            <a:off x="302172" y="1868551"/>
            <a:ext cx="5793828" cy="200055"/>
          </a:xfrm>
          <a:prstGeom prst="rect">
            <a:avLst/>
          </a:prstGeom>
          <a:noFill/>
          <a:ln>
            <a:noFill/>
          </a:ln>
          <a:effectLst/>
        </p:spPr>
        <p:txBody>
          <a:bodyPr vert="horz" wrap="square" lIns="12696" tIns="0" rIns="12696"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chemeClr val="tx1"/>
                </a:solidFill>
                <a:effectLst/>
                <a:latin typeface="euclid_circular_a"/>
              </a:rPr>
              <a:t>To select </a:t>
            </a:r>
            <a:r>
              <a:rPr kumimoji="0" lang="en-US" altLang="en-US" sz="1300" b="0" i="0" u="none" strike="noStrike" cap="none" normalizeH="0" baseline="0" dirty="0">
                <a:ln>
                  <a:noFill/>
                </a:ln>
                <a:solidFill>
                  <a:schemeClr val="tx1"/>
                </a:solidFill>
                <a:effectLst/>
                <a:highlight>
                  <a:srgbClr val="FFFF00"/>
                </a:highlight>
                <a:latin typeface="euclid_circular_a"/>
              </a:rPr>
              <a:t>all</a:t>
            </a:r>
            <a:r>
              <a:rPr kumimoji="0" lang="en-US" altLang="en-US" sz="1300" b="0" i="0" u="none" strike="noStrike" cap="none" normalizeH="0" baseline="0" dirty="0">
                <a:ln>
                  <a:noFill/>
                </a:ln>
                <a:solidFill>
                  <a:schemeClr val="tx1"/>
                </a:solidFill>
                <a:effectLst/>
                <a:latin typeface="euclid_circular_a"/>
              </a:rPr>
              <a:t> columns from a database table, we use the</a:t>
            </a:r>
            <a:r>
              <a:rPr kumimoji="0" lang="en-US" altLang="en-US" sz="1300" b="0" i="0" u="none" strike="noStrike" cap="none" normalizeH="0" baseline="0" dirty="0">
                <a:ln>
                  <a:noFill/>
                </a:ln>
                <a:solidFill>
                  <a:schemeClr val="tx1"/>
                </a:solidFill>
                <a:effectLst/>
                <a:highlight>
                  <a:srgbClr val="FFFF00"/>
                </a:highlight>
                <a:latin typeface="euclid_circular_a"/>
              </a:rPr>
              <a:t> </a:t>
            </a:r>
            <a:r>
              <a:rPr kumimoji="0" lang="en-US" altLang="en-US" sz="1000" b="0" i="0" u="none" strike="noStrike" cap="none" normalizeH="0" baseline="0" dirty="0">
                <a:ln>
                  <a:noFill/>
                </a:ln>
                <a:solidFill>
                  <a:schemeClr val="tx1"/>
                </a:solidFill>
                <a:effectLst/>
                <a:highlight>
                  <a:srgbClr val="FFFF00"/>
                </a:highlight>
                <a:latin typeface="Droid Sans Mono"/>
              </a:rPr>
              <a:t>*</a:t>
            </a:r>
            <a:r>
              <a:rPr kumimoji="0" lang="en-US" altLang="en-US" sz="1300" b="0" i="0" u="none" strike="noStrike" cap="none" normalizeH="0" baseline="0" dirty="0">
                <a:ln>
                  <a:noFill/>
                </a:ln>
                <a:solidFill>
                  <a:schemeClr val="tx1"/>
                </a:solidFill>
                <a:effectLst/>
                <a:highlight>
                  <a:srgbClr val="FFFF00"/>
                </a:highlight>
                <a:latin typeface="euclid_circular_a"/>
              </a:rPr>
              <a:t> </a:t>
            </a:r>
            <a:r>
              <a:rPr kumimoji="0" lang="en-US" altLang="en-US" sz="1300" b="0" i="0" u="none" strike="noStrike" cap="none" normalizeH="0" baseline="0" dirty="0">
                <a:ln>
                  <a:noFill/>
                </a:ln>
                <a:solidFill>
                  <a:schemeClr val="tx1"/>
                </a:solidFill>
                <a:effectLst/>
                <a:latin typeface="euclid_circular_a"/>
              </a:rPr>
              <a:t>character. For example,</a:t>
            </a:r>
            <a:r>
              <a:rPr kumimoji="0" lang="en-US" altLang="en-US" sz="8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mc:AlternateContent xmlns:mc="http://schemas.openxmlformats.org/markup-compatibility/2006">
        <mc:Choice xmlns:p14="http://schemas.microsoft.com/office/powerpoint/2010/main" Requires="p14">
          <p:contentPart p14:bwMode="auto" r:id="rId4">
            <p14:nvContentPartPr>
              <p14:cNvPr id="2" name="Ink 1">
                <a:extLst>
                  <a:ext uri="{FF2B5EF4-FFF2-40B4-BE49-F238E27FC236}">
                    <a16:creationId xmlns:a16="http://schemas.microsoft.com/office/drawing/2014/main" id="{F316345D-407A-C850-8CD9-EC14F7702CD8}"/>
                  </a:ext>
                </a:extLst>
              </p14:cNvPr>
              <p14:cNvContentPartPr/>
              <p14:nvPr/>
            </p14:nvContentPartPr>
            <p14:xfrm>
              <a:off x="9811491" y="3642250"/>
              <a:ext cx="201240" cy="156240"/>
            </p14:xfrm>
          </p:contentPart>
        </mc:Choice>
        <mc:Fallback>
          <p:pic>
            <p:nvPicPr>
              <p:cNvPr id="2" name="Ink 1">
                <a:extLst>
                  <a:ext uri="{FF2B5EF4-FFF2-40B4-BE49-F238E27FC236}">
                    <a16:creationId xmlns:a16="http://schemas.microsoft.com/office/drawing/2014/main" id="{F316345D-407A-C850-8CD9-EC14F7702CD8}"/>
                  </a:ext>
                </a:extLst>
              </p:cNvPr>
              <p:cNvPicPr/>
              <p:nvPr/>
            </p:nvPicPr>
            <p:blipFill>
              <a:blip r:embed="rId5"/>
              <a:stretch>
                <a:fillRect/>
              </a:stretch>
            </p:blipFill>
            <p:spPr>
              <a:xfrm>
                <a:off x="9802851" y="3633250"/>
                <a:ext cx="218880" cy="173880"/>
              </a:xfrm>
              <a:prstGeom prst="rect">
                <a:avLst/>
              </a:prstGeom>
            </p:spPr>
          </p:pic>
        </mc:Fallback>
      </mc:AlternateContent>
    </p:spTree>
    <p:extLst>
      <p:ext uri="{BB962C8B-B14F-4D97-AF65-F5344CB8AC3E}">
        <p14:creationId xmlns:p14="http://schemas.microsoft.com/office/powerpoint/2010/main" val="1802227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A4E4DD-235A-1777-57BF-091622C895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F16310-8DE1-603B-97A2-51381850952A}"/>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26EAFE0-8451-B54D-4F47-09C6EA2DFC6C}"/>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A49283-5828-6895-8128-98A29963B21E}"/>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E42F2B-C664-5F93-E8DA-F7765F44455D}"/>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41F2A6C-FBA9-2050-6439-E7DFCFA2F9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D678E5-4A11-8756-C75D-E6860F841AB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63F8476-2646-CB4C-E1EE-AD07E803DE5D}"/>
              </a:ext>
            </a:extLst>
          </p:cNvPr>
          <p:cNvSpPr txBox="1"/>
          <p:nvPr/>
        </p:nvSpPr>
        <p:spPr>
          <a:xfrm>
            <a:off x="352754" y="1291583"/>
            <a:ext cx="2792467" cy="369332"/>
          </a:xfrm>
          <a:prstGeom prst="rect">
            <a:avLst/>
          </a:prstGeom>
          <a:noFill/>
        </p:spPr>
        <p:txBody>
          <a:bodyPr wrap="square">
            <a:spAutoFit/>
          </a:bodyPr>
          <a:lstStyle/>
          <a:p>
            <a:pPr algn="l"/>
            <a:r>
              <a:rPr lang="en-CA" b="1" i="0" dirty="0">
                <a:solidFill>
                  <a:srgbClr val="25265E"/>
                </a:solidFill>
                <a:effectLst/>
                <a:latin typeface="euclid_circular_a"/>
              </a:rPr>
              <a:t>SQL SELECT WHERE Clause</a:t>
            </a:r>
          </a:p>
        </p:txBody>
      </p:sp>
      <p:sp>
        <p:nvSpPr>
          <p:cNvPr id="8" name="Rectangle 1">
            <a:extLst>
              <a:ext uri="{FF2B5EF4-FFF2-40B4-BE49-F238E27FC236}">
                <a16:creationId xmlns:a16="http://schemas.microsoft.com/office/drawing/2014/main" id="{0FED06EE-A25F-C369-3491-DE8D5AA75EE8}"/>
              </a:ext>
            </a:extLst>
          </p:cNvPr>
          <p:cNvSpPr>
            <a:spLocks noChangeArrowheads="1"/>
          </p:cNvSpPr>
          <p:nvPr/>
        </p:nvSpPr>
        <p:spPr bwMode="auto">
          <a:xfrm>
            <a:off x="295057" y="1693704"/>
            <a:ext cx="11601886" cy="200055"/>
          </a:xfrm>
          <a:prstGeom prst="rect">
            <a:avLst/>
          </a:prstGeom>
          <a:solidFill>
            <a:srgbClr val="F9FA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696" tIns="0" rIns="12696"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a:ln>
                  <a:noFill/>
                </a:ln>
                <a:solidFill>
                  <a:schemeClr val="tx1"/>
                </a:solidFill>
                <a:effectLst/>
                <a:latin typeface="euclid_circular_a"/>
              </a:rPr>
              <a:t>A </a:t>
            </a:r>
            <a:r>
              <a:rPr kumimoji="0" lang="en-US" altLang="en-US" sz="1000" b="0" i="0" u="none" strike="noStrike" cap="none" normalizeH="0" baseline="0">
                <a:ln>
                  <a:noFill/>
                </a:ln>
                <a:solidFill>
                  <a:schemeClr val="tx1"/>
                </a:solidFill>
                <a:effectLst/>
                <a:latin typeface="Droid Sans Mono"/>
              </a:rPr>
              <a:t>SELECT</a:t>
            </a:r>
            <a:r>
              <a:rPr kumimoji="0" lang="en-US" altLang="en-US" sz="1300" b="0" i="0" u="none" strike="noStrike" cap="none" normalizeH="0" baseline="0">
                <a:ln>
                  <a:noFill/>
                </a:ln>
                <a:solidFill>
                  <a:schemeClr val="tx1"/>
                </a:solidFill>
                <a:effectLst/>
                <a:latin typeface="euclid_circular_a"/>
              </a:rPr>
              <a:t> statement can have an optional </a:t>
            </a:r>
            <a:r>
              <a:rPr kumimoji="0" lang="en-US" altLang="en-US" sz="1000" b="0" i="0" u="none" strike="noStrike" cap="none" normalizeH="0" baseline="0">
                <a:ln>
                  <a:noFill/>
                </a:ln>
                <a:solidFill>
                  <a:schemeClr val="tx1"/>
                </a:solidFill>
                <a:effectLst/>
                <a:latin typeface="Droid Sans Mono"/>
              </a:rPr>
              <a:t>WHERE</a:t>
            </a:r>
            <a:r>
              <a:rPr kumimoji="0" lang="en-US" altLang="en-US" sz="1300" b="0" i="0" u="none" strike="noStrike" cap="none" normalizeH="0" baseline="0">
                <a:ln>
                  <a:noFill/>
                </a:ln>
                <a:solidFill>
                  <a:schemeClr val="tx1"/>
                </a:solidFill>
                <a:effectLst/>
                <a:latin typeface="euclid_circular_a"/>
              </a:rPr>
              <a:t> clause. The </a:t>
            </a:r>
            <a:r>
              <a:rPr kumimoji="0" lang="en-US" altLang="en-US" sz="1000" b="0" i="0" u="none" strike="noStrike" cap="none" normalizeH="0" baseline="0">
                <a:ln>
                  <a:noFill/>
                </a:ln>
                <a:solidFill>
                  <a:schemeClr val="tx1"/>
                </a:solidFill>
                <a:effectLst/>
                <a:latin typeface="Droid Sans Mono"/>
              </a:rPr>
              <a:t>WHERE</a:t>
            </a:r>
            <a:r>
              <a:rPr kumimoji="0" lang="en-US" altLang="en-US" sz="1300" b="0" i="0" u="none" strike="noStrike" cap="none" normalizeH="0" baseline="0">
                <a:ln>
                  <a:noFill/>
                </a:ln>
                <a:solidFill>
                  <a:schemeClr val="tx1"/>
                </a:solidFill>
                <a:effectLst/>
                <a:latin typeface="euclid_circular_a"/>
              </a:rPr>
              <a:t> clause allows us to fetch records from a database table that matches specified condition(s). For example,</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00EEE366-6BDF-F2F5-E992-234D4A06C529}"/>
              </a:ext>
            </a:extLst>
          </p:cNvPr>
          <p:cNvSpPr txBox="1"/>
          <p:nvPr/>
        </p:nvSpPr>
        <p:spPr>
          <a:xfrm>
            <a:off x="295057" y="2009313"/>
            <a:ext cx="6552543" cy="1200329"/>
          </a:xfrm>
          <a:prstGeom prst="rect">
            <a:avLst/>
          </a:prstGeom>
          <a:noFill/>
        </p:spPr>
        <p:txBody>
          <a:bodyPr wrap="square">
            <a:spAutoFit/>
          </a:bodyPr>
          <a:lstStyle/>
          <a:p>
            <a:r>
              <a:rPr lang="en-CA" dirty="0"/>
              <a:t>-- select all columns from the customers table with </a:t>
            </a:r>
            <a:r>
              <a:rPr lang="en-CA" dirty="0" err="1"/>
              <a:t>last_name</a:t>
            </a:r>
            <a:r>
              <a:rPr lang="en-CA" dirty="0"/>
              <a:t> 'Doe' </a:t>
            </a:r>
          </a:p>
          <a:p>
            <a:r>
              <a:rPr lang="en-CA" dirty="0"/>
              <a:t>SELECT *</a:t>
            </a:r>
          </a:p>
          <a:p>
            <a:r>
              <a:rPr lang="en-CA" dirty="0"/>
              <a:t>FROM Customers</a:t>
            </a:r>
          </a:p>
          <a:p>
            <a:r>
              <a:rPr lang="en-CA" dirty="0"/>
              <a:t>WHERE </a:t>
            </a:r>
            <a:r>
              <a:rPr lang="en-CA" dirty="0" err="1"/>
              <a:t>last_name</a:t>
            </a:r>
            <a:r>
              <a:rPr lang="en-CA" dirty="0"/>
              <a:t> = 'Doe';</a:t>
            </a:r>
          </a:p>
        </p:txBody>
      </p:sp>
      <p:sp>
        <p:nvSpPr>
          <p:cNvPr id="13" name="TextBox 12">
            <a:extLst>
              <a:ext uri="{FF2B5EF4-FFF2-40B4-BE49-F238E27FC236}">
                <a16:creationId xmlns:a16="http://schemas.microsoft.com/office/drawing/2014/main" id="{492D5396-E52E-29B0-FD08-629FA0E52C04}"/>
              </a:ext>
            </a:extLst>
          </p:cNvPr>
          <p:cNvSpPr txBox="1"/>
          <p:nvPr/>
        </p:nvSpPr>
        <p:spPr>
          <a:xfrm>
            <a:off x="152829" y="3429000"/>
            <a:ext cx="11151046" cy="369332"/>
          </a:xfrm>
          <a:prstGeom prst="rect">
            <a:avLst/>
          </a:prstGeom>
          <a:noFill/>
        </p:spPr>
        <p:txBody>
          <a:bodyPr wrap="square">
            <a:spAutoFit/>
          </a:bodyPr>
          <a:lstStyle/>
          <a:p>
            <a:r>
              <a:rPr lang="en-US" b="0" i="0" dirty="0">
                <a:effectLst/>
                <a:latin typeface="euclid_circular_a"/>
              </a:rPr>
              <a:t>Here, the SQL command selects all customers from the </a:t>
            </a:r>
            <a:r>
              <a:rPr lang="en-US" b="0" i="0" dirty="0">
                <a:effectLst/>
                <a:latin typeface="Droid Sans Mono"/>
              </a:rPr>
              <a:t>Customers</a:t>
            </a:r>
            <a:r>
              <a:rPr lang="en-US" b="0" i="0" dirty="0">
                <a:effectLst/>
                <a:latin typeface="euclid_circular_a"/>
              </a:rPr>
              <a:t> table with the </a:t>
            </a:r>
            <a:r>
              <a:rPr lang="en-US" b="0" i="0" dirty="0" err="1">
                <a:effectLst/>
                <a:latin typeface="Droid Sans Mono"/>
              </a:rPr>
              <a:t>last_name</a:t>
            </a:r>
            <a:r>
              <a:rPr lang="en-US" b="0" i="0" dirty="0">
                <a:effectLst/>
                <a:latin typeface="euclid_circular_a"/>
              </a:rPr>
              <a:t> </a:t>
            </a:r>
            <a:r>
              <a:rPr lang="en-US" b="1" i="0" dirty="0">
                <a:effectLst/>
                <a:latin typeface="euclid_circular_a"/>
              </a:rPr>
              <a:t>Doe</a:t>
            </a:r>
            <a:r>
              <a:rPr lang="en-US" b="0" i="0" dirty="0">
                <a:effectLst/>
                <a:latin typeface="euclid_circular_a"/>
              </a:rPr>
              <a:t>.</a:t>
            </a:r>
            <a:endParaRPr lang="en-CA" dirty="0"/>
          </a:p>
        </p:txBody>
      </p:sp>
    </p:spTree>
    <p:extLst>
      <p:ext uri="{BB962C8B-B14F-4D97-AF65-F5344CB8AC3E}">
        <p14:creationId xmlns:p14="http://schemas.microsoft.com/office/powerpoint/2010/main" val="2337396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24497-CDC6-5C05-6562-CD8B660C69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24A684-A537-639D-E23A-3E8C296E3ABE}"/>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DD95C79-5948-6D31-E1D2-91D3F2D463E0}"/>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AD9A53-3063-EB41-B711-4D08DE16D6AA}"/>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2FBBEEF-57DA-FCCF-EAA0-283E75D01977}"/>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2C8EBFE-F706-DD57-9151-831EEA9570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E9F409-5390-2091-F5E5-0FA3B1ADBEB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407221-4EA1-DBDC-5DD7-A0C64D8DB695}"/>
              </a:ext>
            </a:extLst>
          </p:cNvPr>
          <p:cNvSpPr txBox="1"/>
          <p:nvPr/>
        </p:nvSpPr>
        <p:spPr>
          <a:xfrm>
            <a:off x="582440" y="1326318"/>
            <a:ext cx="11151046" cy="369332"/>
          </a:xfrm>
          <a:prstGeom prst="rect">
            <a:avLst/>
          </a:prstGeom>
          <a:noFill/>
        </p:spPr>
        <p:txBody>
          <a:bodyPr wrap="square">
            <a:spAutoFit/>
          </a:bodyPr>
          <a:lstStyle/>
          <a:p>
            <a:r>
              <a:rPr lang="en-US" b="0" i="0" dirty="0">
                <a:effectLst/>
                <a:latin typeface="euclid_circular_a"/>
              </a:rPr>
              <a:t>Here, the SQL command selects all customers from the </a:t>
            </a:r>
            <a:r>
              <a:rPr lang="en-US" b="0" i="0" dirty="0">
                <a:effectLst/>
                <a:latin typeface="Droid Sans Mono"/>
              </a:rPr>
              <a:t>Customers</a:t>
            </a:r>
            <a:r>
              <a:rPr lang="en-US" b="0" i="0" dirty="0">
                <a:effectLst/>
                <a:latin typeface="euclid_circular_a"/>
              </a:rPr>
              <a:t> table with the </a:t>
            </a:r>
            <a:r>
              <a:rPr lang="en-US" b="0" i="0" dirty="0" err="1">
                <a:effectLst/>
                <a:latin typeface="Droid Sans Mono"/>
              </a:rPr>
              <a:t>last_name</a:t>
            </a:r>
            <a:r>
              <a:rPr lang="en-US" b="0" i="0" dirty="0">
                <a:effectLst/>
                <a:latin typeface="euclid_circular_a"/>
              </a:rPr>
              <a:t> </a:t>
            </a:r>
            <a:r>
              <a:rPr lang="en-US" b="1" i="0" dirty="0">
                <a:effectLst/>
                <a:latin typeface="euclid_circular_a"/>
              </a:rPr>
              <a:t>Doe</a:t>
            </a:r>
            <a:r>
              <a:rPr lang="en-US" b="0" i="0" dirty="0">
                <a:effectLst/>
                <a:latin typeface="euclid_circular_a"/>
              </a:rPr>
              <a:t>.</a:t>
            </a:r>
            <a:endParaRPr lang="en-CA" dirty="0"/>
          </a:p>
        </p:txBody>
      </p:sp>
      <p:pic>
        <p:nvPicPr>
          <p:cNvPr id="18434" name="Picture 2" descr="SQL SELECT data WHERE last name is Doe">
            <a:extLst>
              <a:ext uri="{FF2B5EF4-FFF2-40B4-BE49-F238E27FC236}">
                <a16:creationId xmlns:a16="http://schemas.microsoft.com/office/drawing/2014/main" id="{537ACD4D-3194-4F35-9111-C804AA5300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427" y="1510984"/>
            <a:ext cx="4925380" cy="4909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950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6DE64-D1D3-88B6-404A-A13BD325C4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F81A03-8D8B-9CC7-651D-15681110EBED}"/>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465C4C3-CDF9-4635-ADB0-59765814C37D}"/>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2C8B7A-C2D1-6704-28D4-4B47DC3AFE07}"/>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D6E3E5-36CE-C227-C799-431BF2D0666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33BC47-4481-8958-D3A8-F964B42AA1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05C1F7-1FCD-9749-6936-008EAF1D1A7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22D667E-A442-C6D5-9336-8B17CFC88635}"/>
              </a:ext>
            </a:extLst>
          </p:cNvPr>
          <p:cNvSpPr txBox="1"/>
          <p:nvPr/>
        </p:nvSpPr>
        <p:spPr>
          <a:xfrm>
            <a:off x="518291" y="1233887"/>
            <a:ext cx="1893833" cy="369332"/>
          </a:xfrm>
          <a:prstGeom prst="rect">
            <a:avLst/>
          </a:prstGeom>
          <a:noFill/>
        </p:spPr>
        <p:txBody>
          <a:bodyPr wrap="square">
            <a:spAutoFit/>
          </a:bodyPr>
          <a:lstStyle/>
          <a:p>
            <a:r>
              <a:rPr lang="en-CA" b="1" i="0" dirty="0">
                <a:effectLst/>
                <a:latin typeface="euclid_circular_a"/>
              </a:rPr>
              <a:t>Another example.</a:t>
            </a:r>
            <a:endParaRPr lang="en-CA" dirty="0"/>
          </a:p>
        </p:txBody>
      </p:sp>
      <p:sp>
        <p:nvSpPr>
          <p:cNvPr id="9" name="TextBox 8">
            <a:extLst>
              <a:ext uri="{FF2B5EF4-FFF2-40B4-BE49-F238E27FC236}">
                <a16:creationId xmlns:a16="http://schemas.microsoft.com/office/drawing/2014/main" id="{06BCDBEA-39DA-96B2-C59A-BB18591538C3}"/>
              </a:ext>
            </a:extLst>
          </p:cNvPr>
          <p:cNvSpPr txBox="1"/>
          <p:nvPr/>
        </p:nvSpPr>
        <p:spPr>
          <a:xfrm>
            <a:off x="208008" y="1601121"/>
            <a:ext cx="9251301" cy="1200329"/>
          </a:xfrm>
          <a:prstGeom prst="rect">
            <a:avLst/>
          </a:prstGeom>
          <a:noFill/>
        </p:spPr>
        <p:txBody>
          <a:bodyPr wrap="square">
            <a:spAutoFit/>
          </a:bodyPr>
          <a:lstStyle/>
          <a:p>
            <a:r>
              <a:rPr lang="en-CA" dirty="0"/>
              <a:t>-- select </a:t>
            </a:r>
            <a:r>
              <a:rPr lang="en-CA" dirty="0">
                <a:highlight>
                  <a:srgbClr val="FFFF00"/>
                </a:highlight>
              </a:rPr>
              <a:t>age and country </a:t>
            </a:r>
            <a:r>
              <a:rPr lang="en-CA" dirty="0"/>
              <a:t>columns from </a:t>
            </a:r>
            <a:r>
              <a:rPr lang="en-CA" dirty="0">
                <a:highlight>
                  <a:srgbClr val="00FF00"/>
                </a:highlight>
              </a:rPr>
              <a:t>customers</a:t>
            </a:r>
            <a:r>
              <a:rPr lang="en-CA" dirty="0"/>
              <a:t> table where the country is 'USA' </a:t>
            </a:r>
          </a:p>
          <a:p>
            <a:r>
              <a:rPr lang="en-CA" dirty="0"/>
              <a:t>SELECT age, country</a:t>
            </a:r>
          </a:p>
          <a:p>
            <a:r>
              <a:rPr lang="en-CA" dirty="0"/>
              <a:t>FROM Customers</a:t>
            </a:r>
          </a:p>
          <a:p>
            <a:r>
              <a:rPr lang="en-CA" dirty="0"/>
              <a:t>WHERE country = 'USA';</a:t>
            </a:r>
          </a:p>
        </p:txBody>
      </p:sp>
      <p:sp>
        <p:nvSpPr>
          <p:cNvPr id="11" name="Rectangle 1">
            <a:extLst>
              <a:ext uri="{FF2B5EF4-FFF2-40B4-BE49-F238E27FC236}">
                <a16:creationId xmlns:a16="http://schemas.microsoft.com/office/drawing/2014/main" id="{9DAEBD3F-DAD4-1525-5498-153D784DC38F}"/>
              </a:ext>
            </a:extLst>
          </p:cNvPr>
          <p:cNvSpPr>
            <a:spLocks noChangeArrowheads="1"/>
          </p:cNvSpPr>
          <p:nvPr/>
        </p:nvSpPr>
        <p:spPr bwMode="auto">
          <a:xfrm>
            <a:off x="560332" y="4235168"/>
            <a:ext cx="6180083" cy="200055"/>
          </a:xfrm>
          <a:prstGeom prst="rect">
            <a:avLst/>
          </a:prstGeom>
          <a:solidFill>
            <a:srgbClr val="F9FA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chemeClr val="tx1"/>
                </a:solidFill>
                <a:effectLst/>
                <a:latin typeface="euclid_circular_a"/>
              </a:rPr>
              <a:t>SQL command selects the </a:t>
            </a:r>
            <a:r>
              <a:rPr kumimoji="0" lang="en-US" altLang="en-US" sz="1000" b="0" i="0" u="none" strike="noStrike" cap="none" normalizeH="0" baseline="0" dirty="0">
                <a:ln>
                  <a:noFill/>
                </a:ln>
                <a:solidFill>
                  <a:schemeClr val="tx1"/>
                </a:solidFill>
                <a:effectLst/>
                <a:latin typeface="Droid Sans Mono"/>
              </a:rPr>
              <a:t>age</a:t>
            </a:r>
            <a:r>
              <a:rPr kumimoji="0" lang="en-US" altLang="en-US" sz="1300" b="0" i="0" u="none" strike="noStrike" cap="none" normalizeH="0" baseline="0" dirty="0">
                <a:ln>
                  <a:noFill/>
                </a:ln>
                <a:solidFill>
                  <a:schemeClr val="tx1"/>
                </a:solidFill>
                <a:effectLst/>
                <a:latin typeface="euclid_circular_a"/>
              </a:rPr>
              <a:t> and </a:t>
            </a:r>
            <a:r>
              <a:rPr kumimoji="0" lang="en-US" altLang="en-US" sz="1000" b="0" i="0" u="none" strike="noStrike" cap="none" normalizeH="0" baseline="0" dirty="0">
                <a:ln>
                  <a:noFill/>
                </a:ln>
                <a:solidFill>
                  <a:schemeClr val="tx1"/>
                </a:solidFill>
                <a:effectLst/>
                <a:latin typeface="Droid Sans Mono"/>
              </a:rPr>
              <a:t>country</a:t>
            </a:r>
            <a:r>
              <a:rPr kumimoji="0" lang="en-US" altLang="en-US" sz="1300" b="0" i="0" u="none" strike="noStrike" cap="none" normalizeH="0" baseline="0" dirty="0">
                <a:ln>
                  <a:noFill/>
                </a:ln>
                <a:solidFill>
                  <a:schemeClr val="tx1"/>
                </a:solidFill>
                <a:effectLst/>
                <a:latin typeface="euclid_circular_a"/>
              </a:rPr>
              <a:t> columns of all the customers whose </a:t>
            </a:r>
            <a:r>
              <a:rPr kumimoji="0" lang="en-US" altLang="en-US" sz="1000" b="0" i="0" u="none" strike="noStrike" cap="none" normalizeH="0" baseline="0" dirty="0">
                <a:ln>
                  <a:noFill/>
                </a:ln>
                <a:solidFill>
                  <a:schemeClr val="tx1"/>
                </a:solidFill>
                <a:effectLst/>
                <a:latin typeface="Droid Sans Mono"/>
              </a:rPr>
              <a:t>country</a:t>
            </a:r>
            <a:r>
              <a:rPr kumimoji="0" lang="en-US" altLang="en-US" sz="1300" b="0" i="0" u="none" strike="noStrike" cap="none" normalizeH="0" baseline="0" dirty="0">
                <a:ln>
                  <a:noFill/>
                </a:ln>
                <a:solidFill>
                  <a:schemeClr val="tx1"/>
                </a:solidFill>
                <a:effectLst/>
                <a:latin typeface="euclid_circular_a"/>
              </a:rPr>
              <a:t> is </a:t>
            </a:r>
            <a:r>
              <a:rPr kumimoji="0" lang="en-US" altLang="en-US" sz="1300" b="1" i="0" u="none" strike="noStrike" cap="none" normalizeH="0" baseline="0" dirty="0">
                <a:ln>
                  <a:noFill/>
                </a:ln>
                <a:solidFill>
                  <a:schemeClr val="tx1"/>
                </a:solidFill>
                <a:effectLst/>
                <a:latin typeface="euclid_circular_a"/>
              </a:rPr>
              <a:t>USA</a:t>
            </a:r>
            <a:r>
              <a:rPr kumimoji="0" lang="en-US" altLang="en-US" sz="1300" b="0" i="0" u="none" strike="noStrike" cap="none" normalizeH="0" baseline="0" dirty="0">
                <a:ln>
                  <a:noFill/>
                </a:ln>
                <a:solidFill>
                  <a:schemeClr val="tx1"/>
                </a:solidFill>
                <a:effectLst/>
                <a:latin typeface="euclid_circular_a"/>
              </a:rPr>
              <a:t>.</a:t>
            </a:r>
            <a:r>
              <a:rPr kumimoji="0" lang="en-US" altLang="en-US" sz="8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9459" name="Picture 3" descr="SQL SELECT all data WHERE country is USA">
            <a:extLst>
              <a:ext uri="{FF2B5EF4-FFF2-40B4-BE49-F238E27FC236}">
                <a16:creationId xmlns:a16="http://schemas.microsoft.com/office/drawing/2014/main" id="{63E1E05A-5D5A-98A1-66A0-8B96F51F66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8597" y="1442317"/>
            <a:ext cx="4626768" cy="475330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4">
            <a:extLst>
              <a:ext uri="{FF2B5EF4-FFF2-40B4-BE49-F238E27FC236}">
                <a16:creationId xmlns:a16="http://schemas.microsoft.com/office/drawing/2014/main" id="{68D283E1-5FC1-FCB3-DB22-DE4B43419FCC}"/>
              </a:ext>
            </a:extLst>
          </p:cNvPr>
          <p:cNvSpPr>
            <a:spLocks noChangeArrowheads="1"/>
          </p:cNvSpPr>
          <p:nvPr/>
        </p:nvSpPr>
        <p:spPr bwMode="auto">
          <a:xfrm>
            <a:off x="210617" y="3173865"/>
            <a:ext cx="7165428"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1300" b="1" i="0" u="none" strike="noStrike" cap="none" normalizeH="0" baseline="0" dirty="0">
                <a:ln>
                  <a:noFill/>
                </a:ln>
                <a:solidFill>
                  <a:srgbClr val="25265E"/>
                </a:solidFill>
                <a:effectLst/>
                <a:latin typeface="Arial" panose="020B0604020202020204" pitchFamily="34" charset="0"/>
                <a:ea typeface="Times New Roman" panose="02020603050405020304" pitchFamily="18" charset="0"/>
                <a:cs typeface="Arial" panose="020B0604020202020204" pitchFamily="34" charset="0"/>
              </a:rPr>
              <a:t>Note:</a:t>
            </a:r>
            <a:r>
              <a:rPr kumimoji="0" lang="en-CA" altLang="en-US" sz="1300" b="0" i="0" u="none" strike="noStrike" cap="none" normalizeH="0" baseline="0" dirty="0">
                <a:ln>
                  <a:noFill/>
                </a:ln>
                <a:solidFill>
                  <a:srgbClr val="25265E"/>
                </a:solidFill>
                <a:effectLst/>
                <a:latin typeface="Arial" panose="020B0604020202020204" pitchFamily="34" charset="0"/>
                <a:ea typeface="Times New Roman" panose="02020603050405020304" pitchFamily="18" charset="0"/>
                <a:cs typeface="Arial" panose="020B0604020202020204" pitchFamily="34" charset="0"/>
              </a:rPr>
              <a:t> In SQL, we must enclose textual data inside either single or double quotations like </a:t>
            </a:r>
            <a:r>
              <a:rPr kumimoji="0" lang="en-CA" altLang="en-US" sz="1000" b="0" i="0" u="none" strike="noStrike" cap="none" normalizeH="0" baseline="0" dirty="0">
                <a:ln>
                  <a:noFill/>
                </a:ln>
                <a:solidFill>
                  <a:srgbClr val="25265E"/>
                </a:solidFill>
                <a:effectLst/>
                <a:latin typeface="Inconsolata" pitchFamily="2" charset="0"/>
                <a:ea typeface="Times New Roman" panose="02020603050405020304" pitchFamily="18" charset="0"/>
                <a:cs typeface="Courier New" panose="02070309020205020404" pitchFamily="49" charset="0"/>
              </a:rPr>
              <a:t>'USA'</a:t>
            </a:r>
            <a:r>
              <a:rPr kumimoji="0" lang="en-CA" altLang="en-US" sz="1300" b="0" i="0" u="none" strike="noStrike" cap="none" normalizeH="0" baseline="0" dirty="0">
                <a:ln>
                  <a:noFill/>
                </a:ln>
                <a:solidFill>
                  <a:srgbClr val="25265E"/>
                </a:solidFill>
                <a:effectLst/>
                <a:latin typeface="Arial" panose="020B0604020202020204" pitchFamily="34" charset="0"/>
                <a:ea typeface="Times New Roman" panose="02020603050405020304" pitchFamily="18" charset="0"/>
                <a:cs typeface="Arial" panose="020B0604020202020204" pitchFamily="34" charset="0"/>
              </a:rPr>
              <a:t>.</a:t>
            </a:r>
            <a:endParaRPr kumimoji="0" lang="en-CA"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40812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634A2-1A22-9087-1F35-9DD5922C28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406D9D-7106-6069-6573-6BA87B12AB74}"/>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328A91B-5B0B-E2EA-3B94-75558E900B36}"/>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B33C70-E4E2-2289-1E8B-D50F8C298935}"/>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D79927-55BD-1B96-C552-B7C486A2F475}"/>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7DDE9D9-175D-8B92-126B-C2262A2BD1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23C8E8-AE79-BB5D-6727-17D67518B1A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F1B92CC-3194-E27E-CB0F-E6C067072D6E}"/>
              </a:ext>
            </a:extLst>
          </p:cNvPr>
          <p:cNvSpPr txBox="1"/>
          <p:nvPr/>
        </p:nvSpPr>
        <p:spPr>
          <a:xfrm>
            <a:off x="380849" y="1345306"/>
            <a:ext cx="1759826" cy="369332"/>
          </a:xfrm>
          <a:prstGeom prst="rect">
            <a:avLst/>
          </a:prstGeom>
          <a:noFill/>
        </p:spPr>
        <p:txBody>
          <a:bodyPr wrap="square">
            <a:spAutoFit/>
          </a:bodyPr>
          <a:lstStyle/>
          <a:p>
            <a:pPr algn="l"/>
            <a:r>
              <a:rPr lang="en-CA" b="1" i="0" dirty="0">
                <a:solidFill>
                  <a:srgbClr val="25265E"/>
                </a:solidFill>
                <a:effectLst/>
                <a:latin typeface="euclid_circular_a"/>
              </a:rPr>
              <a:t>SQL Operators</a:t>
            </a:r>
          </a:p>
        </p:txBody>
      </p:sp>
      <p:sp>
        <p:nvSpPr>
          <p:cNvPr id="8" name="Rectangle 1">
            <a:extLst>
              <a:ext uri="{FF2B5EF4-FFF2-40B4-BE49-F238E27FC236}">
                <a16:creationId xmlns:a16="http://schemas.microsoft.com/office/drawing/2014/main" id="{700768C2-3E9F-EEDB-1A58-D58CEE4B435D}"/>
              </a:ext>
            </a:extLst>
          </p:cNvPr>
          <p:cNvSpPr>
            <a:spLocks noChangeArrowheads="1"/>
          </p:cNvSpPr>
          <p:nvPr/>
        </p:nvSpPr>
        <p:spPr bwMode="auto">
          <a:xfrm>
            <a:off x="380849" y="1714801"/>
            <a:ext cx="6826469" cy="400110"/>
          </a:xfrm>
          <a:prstGeom prst="rect">
            <a:avLst/>
          </a:prstGeom>
          <a:noFill/>
          <a:ln>
            <a:no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chemeClr val="tx1"/>
                </a:solidFill>
                <a:effectLst/>
                <a:latin typeface="euclid_circular_a"/>
              </a:rPr>
              <a:t>The </a:t>
            </a:r>
            <a:r>
              <a:rPr kumimoji="0" lang="en-US" altLang="en-US" sz="1000" b="0" i="0" u="none" strike="noStrike" cap="none" normalizeH="0" baseline="0" dirty="0">
                <a:ln>
                  <a:noFill/>
                </a:ln>
                <a:solidFill>
                  <a:schemeClr val="tx1"/>
                </a:solidFill>
                <a:effectLst/>
                <a:latin typeface="Droid Sans Mono"/>
              </a:rPr>
              <a:t>WHERE</a:t>
            </a:r>
            <a:r>
              <a:rPr kumimoji="0" lang="en-US" altLang="en-US" sz="1300" b="0" i="0" u="none" strike="noStrike" cap="none" normalizeH="0" baseline="0" dirty="0">
                <a:ln>
                  <a:noFill/>
                </a:ln>
                <a:solidFill>
                  <a:schemeClr val="tx1"/>
                </a:solidFill>
                <a:effectLst/>
                <a:latin typeface="euclid_circular_a"/>
              </a:rPr>
              <a:t> clause uses operators to construct conditions. Some of the commonly used operators are:</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1" i="0" u="none" strike="noStrike" cap="none" normalizeH="0" baseline="0" dirty="0">
                <a:ln>
                  <a:noFill/>
                </a:ln>
                <a:solidFill>
                  <a:schemeClr val="tx1"/>
                </a:solidFill>
                <a:effectLst/>
                <a:latin typeface="euclid_circular_a"/>
              </a:rPr>
              <a:t>1. Equal to Operator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B7687E6D-681C-2BDA-813C-C9C05EDF373C}"/>
              </a:ext>
            </a:extLst>
          </p:cNvPr>
          <p:cNvSpPr txBox="1"/>
          <p:nvPr/>
        </p:nvSpPr>
        <p:spPr>
          <a:xfrm>
            <a:off x="380849" y="2181386"/>
            <a:ext cx="8148296" cy="1200329"/>
          </a:xfrm>
          <a:prstGeom prst="rect">
            <a:avLst/>
          </a:prstGeom>
          <a:noFill/>
        </p:spPr>
        <p:txBody>
          <a:bodyPr wrap="square">
            <a:spAutoFit/>
          </a:bodyPr>
          <a:lstStyle/>
          <a:p>
            <a:r>
              <a:rPr lang="en-CA" dirty="0"/>
              <a:t>-- select all columns from Customers table with first name 'John'</a:t>
            </a:r>
          </a:p>
          <a:p>
            <a:r>
              <a:rPr lang="en-CA" dirty="0"/>
              <a:t>SELECT *</a:t>
            </a:r>
          </a:p>
          <a:p>
            <a:r>
              <a:rPr lang="en-CA" dirty="0"/>
              <a:t>FROM Customers</a:t>
            </a:r>
          </a:p>
          <a:p>
            <a:r>
              <a:rPr lang="en-CA" dirty="0"/>
              <a:t>WHERE </a:t>
            </a:r>
            <a:r>
              <a:rPr lang="en-CA" dirty="0" err="1"/>
              <a:t>first_name</a:t>
            </a:r>
            <a:r>
              <a:rPr lang="en-CA" dirty="0"/>
              <a:t> = 'John';</a:t>
            </a:r>
          </a:p>
        </p:txBody>
      </p:sp>
      <p:sp>
        <p:nvSpPr>
          <p:cNvPr id="13" name="TextBox 12">
            <a:extLst>
              <a:ext uri="{FF2B5EF4-FFF2-40B4-BE49-F238E27FC236}">
                <a16:creationId xmlns:a16="http://schemas.microsoft.com/office/drawing/2014/main" id="{B50D46A9-2B7B-0D4C-629F-6087AE64DD4D}"/>
              </a:ext>
            </a:extLst>
          </p:cNvPr>
          <p:cNvSpPr txBox="1"/>
          <p:nvPr/>
        </p:nvSpPr>
        <p:spPr>
          <a:xfrm>
            <a:off x="380849" y="4271518"/>
            <a:ext cx="9724848" cy="369332"/>
          </a:xfrm>
          <a:prstGeom prst="rect">
            <a:avLst/>
          </a:prstGeom>
          <a:noFill/>
        </p:spPr>
        <p:txBody>
          <a:bodyPr wrap="square">
            <a:spAutoFit/>
          </a:bodyPr>
          <a:lstStyle/>
          <a:p>
            <a:r>
              <a:rPr lang="en-US" b="0" i="0" dirty="0">
                <a:effectLst/>
                <a:latin typeface="euclid_circular_a"/>
              </a:rPr>
              <a:t>selects all the customers from the </a:t>
            </a:r>
            <a:r>
              <a:rPr lang="en-US" b="0" i="0" dirty="0">
                <a:effectLst/>
                <a:latin typeface="Droid Sans Mono"/>
              </a:rPr>
              <a:t>Customers</a:t>
            </a:r>
            <a:r>
              <a:rPr lang="en-US" b="0" i="0" dirty="0">
                <a:effectLst/>
                <a:latin typeface="euclid_circular_a"/>
              </a:rPr>
              <a:t> table having </a:t>
            </a:r>
            <a:r>
              <a:rPr lang="en-US" b="0" i="0" dirty="0" err="1">
                <a:effectLst/>
                <a:latin typeface="Droid Sans Mono"/>
              </a:rPr>
              <a:t>first_name</a:t>
            </a:r>
            <a:r>
              <a:rPr lang="en-US" b="0" i="0" dirty="0">
                <a:effectLst/>
                <a:latin typeface="euclid_circular_a"/>
              </a:rPr>
              <a:t> </a:t>
            </a:r>
            <a:r>
              <a:rPr lang="en-US" b="1" i="0" dirty="0">
                <a:effectLst/>
                <a:latin typeface="euclid_circular_a"/>
              </a:rPr>
              <a:t>John</a:t>
            </a:r>
            <a:r>
              <a:rPr lang="en-US" b="0" i="0" dirty="0">
                <a:effectLst/>
                <a:latin typeface="euclid_circular_a"/>
              </a:rPr>
              <a:t>.</a:t>
            </a:r>
            <a:endParaRPr lang="en-CA" dirty="0"/>
          </a:p>
        </p:txBody>
      </p:sp>
    </p:spTree>
    <p:extLst>
      <p:ext uri="{BB962C8B-B14F-4D97-AF65-F5344CB8AC3E}">
        <p14:creationId xmlns:p14="http://schemas.microsoft.com/office/powerpoint/2010/main" val="4044992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75225-D9A8-EC2F-282F-C3815D7D32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3760B8-C3E7-1C67-1FAE-2C0C7EA1F249}"/>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6EE695B-D2CE-8AC6-7E95-31BEF95FAA9D}"/>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CA2CCF-E60B-D464-38ED-AAEF4B01CB6B}"/>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6253A8-63EA-C2F3-8228-DE1C0D64D590}"/>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65B72ED-B0C3-5364-DF74-6F02B3856A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D71414-3D10-918D-3A8D-3269AE7A5C0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14B01D3-8D4D-D393-035F-379ADBC8F589}"/>
              </a:ext>
            </a:extLst>
          </p:cNvPr>
          <p:cNvSpPr txBox="1"/>
          <p:nvPr/>
        </p:nvSpPr>
        <p:spPr>
          <a:xfrm>
            <a:off x="587261" y="1384010"/>
            <a:ext cx="2019957" cy="369332"/>
          </a:xfrm>
          <a:prstGeom prst="rect">
            <a:avLst/>
          </a:prstGeom>
          <a:noFill/>
        </p:spPr>
        <p:txBody>
          <a:bodyPr wrap="square">
            <a:spAutoFit/>
          </a:bodyPr>
          <a:lstStyle/>
          <a:p>
            <a:r>
              <a:rPr lang="en-CA" b="1" i="0" dirty="0">
                <a:effectLst/>
                <a:latin typeface="euclid_circular_a"/>
              </a:rPr>
              <a:t>2. Greater than (&gt;)</a:t>
            </a:r>
            <a:endParaRPr lang="en-CA" dirty="0"/>
          </a:p>
        </p:txBody>
      </p:sp>
      <p:sp>
        <p:nvSpPr>
          <p:cNvPr id="9" name="TextBox 8">
            <a:extLst>
              <a:ext uri="{FF2B5EF4-FFF2-40B4-BE49-F238E27FC236}">
                <a16:creationId xmlns:a16="http://schemas.microsoft.com/office/drawing/2014/main" id="{C2676BD6-F8FC-7E75-4841-C7C73C76CD71}"/>
              </a:ext>
            </a:extLst>
          </p:cNvPr>
          <p:cNvSpPr txBox="1"/>
          <p:nvPr/>
        </p:nvSpPr>
        <p:spPr>
          <a:xfrm>
            <a:off x="415815" y="1978586"/>
            <a:ext cx="10383564" cy="1200329"/>
          </a:xfrm>
          <a:prstGeom prst="rect">
            <a:avLst/>
          </a:prstGeom>
          <a:noFill/>
        </p:spPr>
        <p:txBody>
          <a:bodyPr wrap="square">
            <a:spAutoFit/>
          </a:bodyPr>
          <a:lstStyle/>
          <a:p>
            <a:r>
              <a:rPr lang="en-CA" dirty="0"/>
              <a:t>-- select all columns from Customers table with age greater than 25</a:t>
            </a:r>
          </a:p>
          <a:p>
            <a:r>
              <a:rPr lang="en-CA" dirty="0"/>
              <a:t>SELECT *</a:t>
            </a:r>
          </a:p>
          <a:p>
            <a:r>
              <a:rPr lang="en-CA" dirty="0"/>
              <a:t>FROM Customers</a:t>
            </a:r>
          </a:p>
          <a:p>
            <a:r>
              <a:rPr lang="en-CA" dirty="0"/>
              <a:t>WHERE age &gt; 25;</a:t>
            </a:r>
          </a:p>
        </p:txBody>
      </p:sp>
      <p:sp>
        <p:nvSpPr>
          <p:cNvPr id="12" name="TextBox 11">
            <a:extLst>
              <a:ext uri="{FF2B5EF4-FFF2-40B4-BE49-F238E27FC236}">
                <a16:creationId xmlns:a16="http://schemas.microsoft.com/office/drawing/2014/main" id="{420C8553-9F9C-9202-6520-C7539EF5FAC2}"/>
              </a:ext>
            </a:extLst>
          </p:cNvPr>
          <p:cNvSpPr txBox="1"/>
          <p:nvPr/>
        </p:nvSpPr>
        <p:spPr>
          <a:xfrm>
            <a:off x="329105" y="4123819"/>
            <a:ext cx="9240564" cy="369332"/>
          </a:xfrm>
          <a:prstGeom prst="rect">
            <a:avLst/>
          </a:prstGeom>
          <a:noFill/>
        </p:spPr>
        <p:txBody>
          <a:bodyPr wrap="square">
            <a:spAutoFit/>
          </a:bodyPr>
          <a:lstStyle/>
          <a:p>
            <a:r>
              <a:rPr lang="en-US" b="0" i="0" dirty="0">
                <a:effectLst/>
                <a:latin typeface="euclid_circular_a"/>
              </a:rPr>
              <a:t>selects all the customers from the </a:t>
            </a:r>
            <a:r>
              <a:rPr lang="en-US" b="0" i="0" dirty="0">
                <a:effectLst/>
                <a:latin typeface="Droid Sans Mono"/>
              </a:rPr>
              <a:t>Customers</a:t>
            </a:r>
            <a:r>
              <a:rPr lang="en-US" b="0" i="0" dirty="0">
                <a:effectLst/>
                <a:latin typeface="euclid_circular_a"/>
              </a:rPr>
              <a:t> table whose </a:t>
            </a:r>
            <a:r>
              <a:rPr lang="en-US" b="0" i="0" dirty="0">
                <a:effectLst/>
                <a:latin typeface="Droid Sans Mono"/>
              </a:rPr>
              <a:t>age</a:t>
            </a:r>
            <a:r>
              <a:rPr lang="en-US" b="0" i="0" dirty="0">
                <a:effectLst/>
                <a:latin typeface="euclid_circular_a"/>
              </a:rPr>
              <a:t> is </a:t>
            </a:r>
            <a:r>
              <a:rPr lang="en-US" b="1" i="0" dirty="0">
                <a:effectLst/>
                <a:latin typeface="euclid_circular_a"/>
              </a:rPr>
              <a:t>greater than 25</a:t>
            </a:r>
            <a:r>
              <a:rPr lang="en-US" b="0" i="0" dirty="0">
                <a:effectLst/>
                <a:latin typeface="euclid_circular_a"/>
              </a:rPr>
              <a:t>.</a:t>
            </a:r>
            <a:endParaRPr lang="en-CA" dirty="0"/>
          </a:p>
        </p:txBody>
      </p:sp>
    </p:spTree>
    <p:extLst>
      <p:ext uri="{BB962C8B-B14F-4D97-AF65-F5344CB8AC3E}">
        <p14:creationId xmlns:p14="http://schemas.microsoft.com/office/powerpoint/2010/main" val="330579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59738-4CBF-9CB6-AF8F-E517085CA7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245F71-48DF-D9B0-A044-11F5F3C30C4A}"/>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150D36F-94DD-82E6-5A62-04DBF4D61C31}"/>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035FA2-F2C0-DD26-C48F-8EEB23FE65EE}"/>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6ED0B0-C6CE-ED01-36F9-A712B1DDDF0D}"/>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15FCEC-F7BF-D0DF-EF88-674051B105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0629B17-0491-0858-F42C-382CFFD0B7B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5E44F88-A105-DDC8-CBA0-AB1C1A20FF99}"/>
              </a:ext>
            </a:extLst>
          </p:cNvPr>
          <p:cNvSpPr txBox="1"/>
          <p:nvPr/>
        </p:nvSpPr>
        <p:spPr>
          <a:xfrm>
            <a:off x="305457" y="1326318"/>
            <a:ext cx="2453509" cy="369332"/>
          </a:xfrm>
          <a:prstGeom prst="rect">
            <a:avLst/>
          </a:prstGeom>
          <a:noFill/>
        </p:spPr>
        <p:txBody>
          <a:bodyPr wrap="square">
            <a:spAutoFit/>
          </a:bodyPr>
          <a:lstStyle/>
          <a:p>
            <a:r>
              <a:rPr lang="en-CA" b="1" i="0" dirty="0">
                <a:effectLst/>
                <a:latin typeface="euclid_circular_a"/>
              </a:rPr>
              <a:t>3. AND Operator (AND)</a:t>
            </a:r>
            <a:endParaRPr lang="en-CA" dirty="0"/>
          </a:p>
        </p:txBody>
      </p:sp>
      <p:sp>
        <p:nvSpPr>
          <p:cNvPr id="9" name="TextBox 8">
            <a:extLst>
              <a:ext uri="{FF2B5EF4-FFF2-40B4-BE49-F238E27FC236}">
                <a16:creationId xmlns:a16="http://schemas.microsoft.com/office/drawing/2014/main" id="{CF696062-A1C5-083E-CB2E-EA5342CE5580}"/>
              </a:ext>
            </a:extLst>
          </p:cNvPr>
          <p:cNvSpPr txBox="1"/>
          <p:nvPr/>
        </p:nvSpPr>
        <p:spPr>
          <a:xfrm>
            <a:off x="208009" y="1718758"/>
            <a:ext cx="8594177" cy="1200329"/>
          </a:xfrm>
          <a:prstGeom prst="rect">
            <a:avLst/>
          </a:prstGeom>
          <a:noFill/>
        </p:spPr>
        <p:txBody>
          <a:bodyPr wrap="square">
            <a:spAutoFit/>
          </a:bodyPr>
          <a:lstStyle/>
          <a:p>
            <a:r>
              <a:rPr lang="en-CA" dirty="0"/>
              <a:t>-- select all columns from Customers table with </a:t>
            </a:r>
            <a:r>
              <a:rPr lang="en-CA" dirty="0" err="1"/>
              <a:t>last_name</a:t>
            </a:r>
            <a:r>
              <a:rPr lang="en-CA" dirty="0"/>
              <a:t> 'Doe' and country 'USA'</a:t>
            </a:r>
          </a:p>
          <a:p>
            <a:r>
              <a:rPr lang="en-CA" dirty="0"/>
              <a:t>SELECT *</a:t>
            </a:r>
          </a:p>
          <a:p>
            <a:r>
              <a:rPr lang="en-CA" dirty="0"/>
              <a:t>FROM Customers</a:t>
            </a:r>
          </a:p>
          <a:p>
            <a:r>
              <a:rPr lang="en-CA" dirty="0"/>
              <a:t>WHERE </a:t>
            </a:r>
            <a:r>
              <a:rPr lang="en-CA" dirty="0" err="1"/>
              <a:t>last_name</a:t>
            </a:r>
            <a:r>
              <a:rPr lang="en-CA" dirty="0"/>
              <a:t> = 'Doe' </a:t>
            </a:r>
            <a:r>
              <a:rPr lang="en-CA" dirty="0">
                <a:highlight>
                  <a:srgbClr val="FF00FF"/>
                </a:highlight>
              </a:rPr>
              <a:t>AND</a:t>
            </a:r>
            <a:r>
              <a:rPr lang="en-CA" dirty="0"/>
              <a:t> country = 'USA';</a:t>
            </a:r>
          </a:p>
        </p:txBody>
      </p:sp>
      <p:sp>
        <p:nvSpPr>
          <p:cNvPr id="11" name="Rectangle 1">
            <a:extLst>
              <a:ext uri="{FF2B5EF4-FFF2-40B4-BE49-F238E27FC236}">
                <a16:creationId xmlns:a16="http://schemas.microsoft.com/office/drawing/2014/main" id="{F1870BB8-F7AB-0494-840A-8D38341688FE}"/>
              </a:ext>
            </a:extLst>
          </p:cNvPr>
          <p:cNvSpPr>
            <a:spLocks noChangeArrowheads="1"/>
          </p:cNvSpPr>
          <p:nvPr/>
        </p:nvSpPr>
        <p:spPr bwMode="auto">
          <a:xfrm>
            <a:off x="305457" y="3510610"/>
            <a:ext cx="6014545" cy="200055"/>
          </a:xfrm>
          <a:prstGeom prst="rect">
            <a:avLst/>
          </a:prstGeom>
          <a:solidFill>
            <a:srgbClr val="F9FA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a:ln>
                  <a:noFill/>
                </a:ln>
                <a:solidFill>
                  <a:schemeClr val="tx1"/>
                </a:solidFill>
                <a:effectLst/>
                <a:latin typeface="euclid_circular_a"/>
              </a:rPr>
              <a:t>selects all the customers from the </a:t>
            </a:r>
            <a:r>
              <a:rPr kumimoji="0" lang="en-US" altLang="en-US" sz="1000" b="0" i="0" u="none" strike="noStrike" cap="none" normalizeH="0" baseline="0">
                <a:ln>
                  <a:noFill/>
                </a:ln>
                <a:solidFill>
                  <a:schemeClr val="tx1"/>
                </a:solidFill>
                <a:effectLst/>
                <a:latin typeface="Droid Sans Mono"/>
              </a:rPr>
              <a:t>Customers</a:t>
            </a:r>
            <a:r>
              <a:rPr kumimoji="0" lang="en-US" altLang="en-US" sz="1300" b="0" i="0" u="none" strike="noStrike" cap="none" normalizeH="0" baseline="0">
                <a:ln>
                  <a:noFill/>
                </a:ln>
                <a:solidFill>
                  <a:schemeClr val="tx1"/>
                </a:solidFill>
                <a:effectLst/>
                <a:latin typeface="euclid_circular_a"/>
              </a:rPr>
              <a:t> table having </a:t>
            </a:r>
            <a:r>
              <a:rPr kumimoji="0" lang="en-US" altLang="en-US" sz="1000" b="0" i="0" u="none" strike="noStrike" cap="none" normalizeH="0" baseline="0">
                <a:ln>
                  <a:noFill/>
                </a:ln>
                <a:solidFill>
                  <a:schemeClr val="tx1"/>
                </a:solidFill>
                <a:effectLst/>
                <a:latin typeface="Droid Sans Mono"/>
              </a:rPr>
              <a:t>last_name</a:t>
            </a:r>
            <a:r>
              <a:rPr kumimoji="0" lang="en-US" altLang="en-US" sz="1300" b="0" i="0" u="none" strike="noStrike" cap="none" normalizeH="0" baseline="0">
                <a:ln>
                  <a:noFill/>
                </a:ln>
                <a:solidFill>
                  <a:schemeClr val="tx1"/>
                </a:solidFill>
                <a:effectLst/>
                <a:latin typeface="euclid_circular_a"/>
              </a:rPr>
              <a:t> </a:t>
            </a:r>
            <a:r>
              <a:rPr kumimoji="0" lang="en-US" altLang="en-US" sz="1300" b="1" i="0" u="none" strike="noStrike" cap="none" normalizeH="0" baseline="0">
                <a:ln>
                  <a:noFill/>
                </a:ln>
                <a:solidFill>
                  <a:schemeClr val="tx1"/>
                </a:solidFill>
                <a:effectLst/>
                <a:latin typeface="euclid_circular_a"/>
              </a:rPr>
              <a:t>Doe</a:t>
            </a:r>
            <a:r>
              <a:rPr kumimoji="0" lang="en-US" altLang="en-US" sz="1300" b="0" i="0" u="none" strike="noStrike" cap="none" normalizeH="0" baseline="0">
                <a:ln>
                  <a:noFill/>
                </a:ln>
                <a:solidFill>
                  <a:schemeClr val="tx1"/>
                </a:solidFill>
                <a:effectLst/>
                <a:latin typeface="euclid_circular_a"/>
              </a:rPr>
              <a:t> and </a:t>
            </a:r>
            <a:r>
              <a:rPr kumimoji="0" lang="en-US" altLang="en-US" sz="1000" b="0" i="0" u="none" strike="noStrike" cap="none" normalizeH="0" baseline="0">
                <a:ln>
                  <a:noFill/>
                </a:ln>
                <a:solidFill>
                  <a:schemeClr val="tx1"/>
                </a:solidFill>
                <a:effectLst/>
                <a:latin typeface="Droid Sans Mono"/>
              </a:rPr>
              <a:t>country</a:t>
            </a:r>
            <a:r>
              <a:rPr kumimoji="0" lang="en-US" altLang="en-US" sz="1300" b="0" i="0" u="none" strike="noStrike" cap="none" normalizeH="0" baseline="0">
                <a:ln>
                  <a:noFill/>
                </a:ln>
                <a:solidFill>
                  <a:schemeClr val="tx1"/>
                </a:solidFill>
                <a:effectLst/>
                <a:latin typeface="euclid_circular_a"/>
              </a:rPr>
              <a:t> </a:t>
            </a:r>
            <a:r>
              <a:rPr kumimoji="0" lang="en-US" altLang="en-US" sz="1300" b="1" i="0" u="none" strike="noStrike" cap="none" normalizeH="0" baseline="0">
                <a:ln>
                  <a:noFill/>
                </a:ln>
                <a:solidFill>
                  <a:schemeClr val="tx1"/>
                </a:solidFill>
                <a:effectLst/>
                <a:latin typeface="euclid_circular_a"/>
              </a:rPr>
              <a:t>USA</a:t>
            </a:r>
            <a:r>
              <a:rPr kumimoji="0" lang="en-US" altLang="en-US" sz="1300" b="0" i="0" u="none" strike="noStrike" cap="none" normalizeH="0" baseline="0">
                <a:ln>
                  <a:noFill/>
                </a:ln>
                <a:solidFill>
                  <a:schemeClr val="tx1"/>
                </a:solidFill>
                <a:effectLst/>
                <a:latin typeface="euclid_circular_a"/>
              </a:rPr>
              <a:t>.</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2">
            <a:extLst>
              <a:ext uri="{FF2B5EF4-FFF2-40B4-BE49-F238E27FC236}">
                <a16:creationId xmlns:a16="http://schemas.microsoft.com/office/drawing/2014/main" id="{FEB3D32F-F3B8-EA4B-9FB3-7273C4C8BD0D}"/>
              </a:ext>
            </a:extLst>
          </p:cNvPr>
          <p:cNvSpPr>
            <a:spLocks noChangeArrowheads="1"/>
          </p:cNvSpPr>
          <p:nvPr/>
        </p:nvSpPr>
        <p:spPr bwMode="auto">
          <a:xfrm>
            <a:off x="305457" y="4623575"/>
            <a:ext cx="6320002" cy="2000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696" tIns="0" rIns="12696"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1" i="0" u="none" strike="noStrike" cap="none" normalizeH="0" baseline="0">
                <a:ln>
                  <a:noFill/>
                </a:ln>
                <a:solidFill>
                  <a:schemeClr val="tx1"/>
                </a:solidFill>
                <a:effectLst/>
                <a:latin typeface="euclid_circular_a"/>
              </a:rPr>
              <a:t>Note:</a:t>
            </a:r>
            <a:r>
              <a:rPr kumimoji="0" lang="en-US" altLang="en-US" sz="1300" b="0" i="0" u="none" strike="noStrike" cap="none" normalizeH="0" baseline="0">
                <a:ln>
                  <a:noFill/>
                </a:ln>
                <a:solidFill>
                  <a:schemeClr val="tx1"/>
                </a:solidFill>
                <a:effectLst/>
                <a:latin typeface="euclid_circular_a"/>
              </a:rPr>
              <a:t> If none of the rows meet the </a:t>
            </a:r>
            <a:r>
              <a:rPr kumimoji="0" lang="en-US" altLang="en-US" sz="1000" b="0" i="0" u="none" strike="noStrike" cap="none" normalizeH="0" baseline="0">
                <a:ln>
                  <a:noFill/>
                </a:ln>
                <a:solidFill>
                  <a:schemeClr val="tx1"/>
                </a:solidFill>
                <a:effectLst/>
                <a:latin typeface="Droid Sans Mono"/>
              </a:rPr>
              <a:t>WHERE</a:t>
            </a:r>
            <a:r>
              <a:rPr kumimoji="0" lang="en-US" altLang="en-US" sz="1300" b="0" i="0" u="none" strike="noStrike" cap="none" normalizeH="0" baseline="0">
                <a:ln>
                  <a:noFill/>
                </a:ln>
                <a:solidFill>
                  <a:schemeClr val="tx1"/>
                </a:solidFill>
                <a:effectLst/>
                <a:latin typeface="euclid_circular_a"/>
              </a:rPr>
              <a:t> clause condition, an empty result set is returned.</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24420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733BF-CA4A-98E6-1357-685062D765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B826FF-0380-BD95-07B7-C30BB3F16E29}"/>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693D8A2-CB11-5DCA-9C60-670E05A35A0F}"/>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487AAA-95CF-CAB5-3B0A-D3E4DEA13707}"/>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8B2484F-0FFF-EDEF-5412-AC2251FC5737}"/>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3DDF891-CB81-9651-3CC8-001F6738FB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208883-5ABF-C7A5-6AA8-87E5354B03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338452A-1137-BC7E-1176-0F95F6C94E7C}"/>
              </a:ext>
            </a:extLst>
          </p:cNvPr>
          <p:cNvSpPr txBox="1"/>
          <p:nvPr/>
        </p:nvSpPr>
        <p:spPr>
          <a:xfrm>
            <a:off x="208009" y="1923161"/>
            <a:ext cx="5688067" cy="1754326"/>
          </a:xfrm>
          <a:prstGeom prst="rect">
            <a:avLst/>
          </a:prstGeom>
          <a:noFill/>
        </p:spPr>
        <p:txBody>
          <a:bodyPr wrap="square">
            <a:spAutoFit/>
          </a:bodyPr>
          <a:lstStyle/>
          <a:p>
            <a:r>
              <a:rPr lang="en-CA" dirty="0"/>
              <a:t>-- select the </a:t>
            </a:r>
            <a:r>
              <a:rPr lang="en-CA" dirty="0" err="1"/>
              <a:t>first_name</a:t>
            </a:r>
            <a:r>
              <a:rPr lang="en-CA" dirty="0"/>
              <a:t> and </a:t>
            </a:r>
            <a:r>
              <a:rPr lang="en-CA" dirty="0" err="1"/>
              <a:t>last_name</a:t>
            </a:r>
            <a:r>
              <a:rPr lang="en-CA" dirty="0"/>
              <a:t> of all customers</a:t>
            </a:r>
          </a:p>
          <a:p>
            <a:r>
              <a:rPr lang="en-CA" dirty="0"/>
              <a:t>-- who live in 'USA' and have the last name 'Doe'</a:t>
            </a:r>
          </a:p>
          <a:p>
            <a:endParaRPr lang="en-CA" dirty="0"/>
          </a:p>
          <a:p>
            <a:r>
              <a:rPr lang="en-CA" dirty="0"/>
              <a:t>SELECT </a:t>
            </a:r>
            <a:r>
              <a:rPr lang="en-CA" dirty="0" err="1"/>
              <a:t>first_name</a:t>
            </a:r>
            <a:r>
              <a:rPr lang="en-CA" dirty="0"/>
              <a:t>, </a:t>
            </a:r>
            <a:r>
              <a:rPr lang="en-CA" dirty="0" err="1"/>
              <a:t>last_name</a:t>
            </a:r>
            <a:endParaRPr lang="en-CA" dirty="0"/>
          </a:p>
          <a:p>
            <a:r>
              <a:rPr lang="en-CA" dirty="0"/>
              <a:t>FROM Customers</a:t>
            </a:r>
          </a:p>
          <a:p>
            <a:r>
              <a:rPr lang="en-CA" dirty="0"/>
              <a:t>WHERE country = 'USA' AND </a:t>
            </a:r>
            <a:r>
              <a:rPr lang="en-CA" dirty="0" err="1"/>
              <a:t>last_name</a:t>
            </a:r>
            <a:r>
              <a:rPr lang="en-CA" dirty="0"/>
              <a:t> = 'Doe';</a:t>
            </a:r>
          </a:p>
        </p:txBody>
      </p:sp>
      <p:sp>
        <p:nvSpPr>
          <p:cNvPr id="9" name="TextBox 8">
            <a:extLst>
              <a:ext uri="{FF2B5EF4-FFF2-40B4-BE49-F238E27FC236}">
                <a16:creationId xmlns:a16="http://schemas.microsoft.com/office/drawing/2014/main" id="{13B0DCB7-B504-D9AC-A851-0C98D735EF50}"/>
              </a:ext>
            </a:extLst>
          </p:cNvPr>
          <p:cNvSpPr txBox="1"/>
          <p:nvPr/>
        </p:nvSpPr>
        <p:spPr>
          <a:xfrm>
            <a:off x="351920" y="1393637"/>
            <a:ext cx="11840080" cy="369332"/>
          </a:xfrm>
          <a:prstGeom prst="rect">
            <a:avLst/>
          </a:prstGeom>
          <a:noFill/>
        </p:spPr>
        <p:txBody>
          <a:bodyPr wrap="square">
            <a:spAutoFit/>
          </a:bodyPr>
          <a:lstStyle/>
          <a:p>
            <a:r>
              <a:rPr lang="en-US" b="0" i="0" dirty="0">
                <a:effectLst/>
                <a:latin typeface="euclid_circular_a"/>
              </a:rPr>
              <a:t>selects </a:t>
            </a:r>
            <a:r>
              <a:rPr lang="en-US" b="0" i="0" dirty="0" err="1">
                <a:effectLst/>
                <a:latin typeface="Droid Sans Mono"/>
              </a:rPr>
              <a:t>first_name</a:t>
            </a:r>
            <a:r>
              <a:rPr lang="en-US" b="0" i="0" dirty="0">
                <a:effectLst/>
                <a:latin typeface="euclid_circular_a"/>
              </a:rPr>
              <a:t> and of </a:t>
            </a:r>
            <a:r>
              <a:rPr lang="en-US" b="0" i="0" dirty="0" err="1">
                <a:effectLst/>
                <a:latin typeface="Droid Sans Mono"/>
              </a:rPr>
              <a:t>last_name</a:t>
            </a:r>
            <a:r>
              <a:rPr lang="en-US" b="0" i="0" dirty="0">
                <a:effectLst/>
                <a:latin typeface="euclid_circular_a"/>
              </a:rPr>
              <a:t> all customers whose </a:t>
            </a:r>
            <a:r>
              <a:rPr lang="en-US" b="0" i="0" dirty="0">
                <a:effectLst/>
                <a:latin typeface="Droid Sans Mono"/>
              </a:rPr>
              <a:t>country</a:t>
            </a:r>
            <a:r>
              <a:rPr lang="en-US" b="0" i="0" dirty="0">
                <a:effectLst/>
                <a:latin typeface="euclid_circular_a"/>
              </a:rPr>
              <a:t> is </a:t>
            </a:r>
            <a:r>
              <a:rPr lang="en-US" b="1" i="0" dirty="0">
                <a:effectLst/>
                <a:latin typeface="euclid_circular_a"/>
              </a:rPr>
              <a:t>USA</a:t>
            </a:r>
            <a:r>
              <a:rPr lang="en-US" b="0" i="0" dirty="0">
                <a:effectLst/>
                <a:latin typeface="euclid_circular_a"/>
              </a:rPr>
              <a:t> and </a:t>
            </a:r>
            <a:r>
              <a:rPr lang="en-US" b="0" i="0" dirty="0" err="1">
                <a:effectLst/>
                <a:latin typeface="Droid Sans Mono"/>
              </a:rPr>
              <a:t>last_name</a:t>
            </a:r>
            <a:r>
              <a:rPr lang="en-US" b="0" i="0" dirty="0">
                <a:effectLst/>
                <a:latin typeface="euclid_circular_a"/>
              </a:rPr>
              <a:t> is </a:t>
            </a:r>
            <a:r>
              <a:rPr lang="en-US" b="1" i="0" dirty="0">
                <a:effectLst/>
                <a:latin typeface="euclid_circular_a"/>
              </a:rPr>
              <a:t>Doe</a:t>
            </a:r>
            <a:r>
              <a:rPr lang="en-US" b="0" i="0" dirty="0">
                <a:effectLst/>
                <a:latin typeface="euclid_circular_a"/>
              </a:rPr>
              <a:t> from the </a:t>
            </a:r>
            <a:r>
              <a:rPr lang="en-US" b="0" i="0" dirty="0">
                <a:effectLst/>
                <a:latin typeface="Droid Sans Mono"/>
              </a:rPr>
              <a:t>Customers</a:t>
            </a:r>
            <a:r>
              <a:rPr lang="en-US" b="0" i="0" dirty="0">
                <a:effectLst/>
                <a:latin typeface="euclid_circular_a"/>
              </a:rPr>
              <a:t> table.</a:t>
            </a:r>
            <a:endParaRPr lang="en-CA" dirty="0"/>
          </a:p>
        </p:txBody>
      </p:sp>
      <p:pic>
        <p:nvPicPr>
          <p:cNvPr id="22530" name="Picture 2" descr="How to use the AND operator in SQL?">
            <a:extLst>
              <a:ext uri="{FF2B5EF4-FFF2-40B4-BE49-F238E27FC236}">
                <a16:creationId xmlns:a16="http://schemas.microsoft.com/office/drawing/2014/main" id="{1584047E-934C-A85E-089F-A7F13BF62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1960" y="1553473"/>
            <a:ext cx="5078358" cy="4807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1810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12974-9AB2-45F6-0C15-5C2542077B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98534-8379-FC6E-627B-7CD4D23A7C99}"/>
              </a:ext>
            </a:extLst>
          </p:cNvPr>
          <p:cNvSpPr/>
          <p:nvPr/>
        </p:nvSpPr>
        <p:spPr>
          <a:xfrm>
            <a:off x="84083" y="1012944"/>
            <a:ext cx="11899908" cy="54800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5774526-7750-DCAE-39C9-A51FC6CA29D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3B7605-7AD3-3471-FB5D-230629DD94AD}"/>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9B69AC-548B-970F-D094-42E813350A61}"/>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72A8D7-1A98-2EF8-D0D2-F221525BE3F9}"/>
              </a:ext>
            </a:extLst>
          </p:cNvPr>
          <p:cNvSpPr txBox="1"/>
          <p:nvPr/>
        </p:nvSpPr>
        <p:spPr>
          <a:xfrm>
            <a:off x="9824300" y="649296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EACC94-6192-77E1-0F02-F558805C79C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509C278-CCA9-E0C9-AF02-D78E171252B6}"/>
              </a:ext>
            </a:extLst>
          </p:cNvPr>
          <p:cNvSpPr txBox="1"/>
          <p:nvPr/>
        </p:nvSpPr>
        <p:spPr>
          <a:xfrm>
            <a:off x="452933" y="1291583"/>
            <a:ext cx="1846536" cy="369332"/>
          </a:xfrm>
          <a:prstGeom prst="rect">
            <a:avLst/>
          </a:prstGeom>
          <a:noFill/>
        </p:spPr>
        <p:txBody>
          <a:bodyPr wrap="square">
            <a:spAutoFit/>
          </a:bodyPr>
          <a:lstStyle/>
          <a:p>
            <a:pPr algn="l"/>
            <a:r>
              <a:rPr lang="en-CA" b="1" i="0" dirty="0">
                <a:solidFill>
                  <a:srgbClr val="25265E"/>
                </a:solidFill>
                <a:effectLst/>
                <a:latin typeface="euclid_circular_a"/>
              </a:rPr>
              <a:t>SQL OR Operator</a:t>
            </a:r>
          </a:p>
        </p:txBody>
      </p:sp>
      <p:sp>
        <p:nvSpPr>
          <p:cNvPr id="8" name="Rectangle 1">
            <a:extLst>
              <a:ext uri="{FF2B5EF4-FFF2-40B4-BE49-F238E27FC236}">
                <a16:creationId xmlns:a16="http://schemas.microsoft.com/office/drawing/2014/main" id="{04E1BDB8-3742-859B-8E35-702CAC557379}"/>
              </a:ext>
            </a:extLst>
          </p:cNvPr>
          <p:cNvSpPr>
            <a:spLocks noChangeArrowheads="1"/>
          </p:cNvSpPr>
          <p:nvPr/>
        </p:nvSpPr>
        <p:spPr bwMode="auto">
          <a:xfrm>
            <a:off x="315310" y="1693704"/>
            <a:ext cx="5344510" cy="200055"/>
          </a:xfrm>
          <a:prstGeom prst="rect">
            <a:avLst/>
          </a:prstGeom>
          <a:solidFill>
            <a:srgbClr val="F9FA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696" tIns="0" rIns="12696"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a:ln>
                  <a:noFill/>
                </a:ln>
                <a:solidFill>
                  <a:schemeClr val="tx1"/>
                </a:solidFill>
                <a:effectLst/>
                <a:latin typeface="euclid_circular_a"/>
              </a:rPr>
              <a:t>The SQL </a:t>
            </a:r>
            <a:r>
              <a:rPr kumimoji="0" lang="en-US" altLang="en-US" sz="1000" b="0" i="0" u="none" strike="noStrike" cap="none" normalizeH="0" baseline="0">
                <a:ln>
                  <a:noFill/>
                </a:ln>
                <a:solidFill>
                  <a:schemeClr val="tx1"/>
                </a:solidFill>
                <a:effectLst/>
                <a:latin typeface="Droid Sans Mono"/>
              </a:rPr>
              <a:t>OR</a:t>
            </a:r>
            <a:r>
              <a:rPr kumimoji="0" lang="en-US" altLang="en-US" sz="1300" b="0" i="0" u="none" strike="noStrike" cap="none" normalizeH="0" baseline="0">
                <a:ln>
                  <a:noFill/>
                </a:ln>
                <a:solidFill>
                  <a:schemeClr val="tx1"/>
                </a:solidFill>
                <a:effectLst/>
                <a:latin typeface="euclid_circular_a"/>
              </a:rPr>
              <a:t> operator selects data if any one condition is </a:t>
            </a:r>
            <a:r>
              <a:rPr kumimoji="0" lang="en-US" altLang="en-US" sz="1000" b="0" i="0" u="none" strike="noStrike" cap="none" normalizeH="0" baseline="0">
                <a:ln>
                  <a:noFill/>
                </a:ln>
                <a:solidFill>
                  <a:schemeClr val="tx1"/>
                </a:solidFill>
                <a:effectLst/>
                <a:latin typeface="Droid Sans Mono"/>
              </a:rPr>
              <a:t>TRUE</a:t>
            </a:r>
            <a:r>
              <a:rPr kumimoji="0" lang="en-US" altLang="en-US" sz="1300" b="0" i="0" u="none" strike="noStrike" cap="none" normalizeH="0" baseline="0">
                <a:ln>
                  <a:noFill/>
                </a:ln>
                <a:solidFill>
                  <a:schemeClr val="tx1"/>
                </a:solidFill>
                <a:effectLst/>
                <a:latin typeface="euclid_circular_a"/>
              </a:rPr>
              <a:t>. For example,</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C856F322-36F7-4943-E056-FFC880BE7729}"/>
              </a:ext>
            </a:extLst>
          </p:cNvPr>
          <p:cNvSpPr txBox="1"/>
          <p:nvPr/>
        </p:nvSpPr>
        <p:spPr>
          <a:xfrm>
            <a:off x="315310" y="3111910"/>
            <a:ext cx="6097314" cy="2031325"/>
          </a:xfrm>
          <a:prstGeom prst="rect">
            <a:avLst/>
          </a:prstGeom>
          <a:noFill/>
        </p:spPr>
        <p:txBody>
          <a:bodyPr wrap="square">
            <a:spAutoFit/>
          </a:bodyPr>
          <a:lstStyle/>
          <a:p>
            <a:r>
              <a:rPr lang="en-CA" dirty="0"/>
              <a:t>-- select first and last name of customers</a:t>
            </a:r>
          </a:p>
          <a:p>
            <a:r>
              <a:rPr lang="en-CA" dirty="0"/>
              <a:t>-- who either live in the USA</a:t>
            </a:r>
          </a:p>
          <a:p>
            <a:r>
              <a:rPr lang="en-CA" dirty="0"/>
              <a:t>-- or have the last name 'Doe'</a:t>
            </a:r>
          </a:p>
          <a:p>
            <a:endParaRPr lang="en-CA" dirty="0"/>
          </a:p>
          <a:p>
            <a:r>
              <a:rPr lang="en-CA" dirty="0"/>
              <a:t>SELECT </a:t>
            </a:r>
            <a:r>
              <a:rPr lang="en-CA" dirty="0" err="1"/>
              <a:t>first_name</a:t>
            </a:r>
            <a:r>
              <a:rPr lang="en-CA" dirty="0"/>
              <a:t>, </a:t>
            </a:r>
            <a:r>
              <a:rPr lang="en-CA" dirty="0" err="1"/>
              <a:t>last_name</a:t>
            </a:r>
            <a:endParaRPr lang="en-CA" dirty="0"/>
          </a:p>
          <a:p>
            <a:r>
              <a:rPr lang="en-CA" dirty="0"/>
              <a:t>FROM Customers</a:t>
            </a:r>
          </a:p>
          <a:p>
            <a:r>
              <a:rPr lang="en-CA" dirty="0"/>
              <a:t>WHERE country = 'USA' </a:t>
            </a:r>
            <a:r>
              <a:rPr lang="en-CA" dirty="0">
                <a:highlight>
                  <a:srgbClr val="FFFF00"/>
                </a:highlight>
              </a:rPr>
              <a:t>OR</a:t>
            </a:r>
            <a:r>
              <a:rPr lang="en-CA" dirty="0"/>
              <a:t> </a:t>
            </a:r>
            <a:r>
              <a:rPr lang="en-CA" dirty="0" err="1"/>
              <a:t>last_name</a:t>
            </a:r>
            <a:r>
              <a:rPr lang="en-CA" dirty="0"/>
              <a:t> = 'Doe';</a:t>
            </a:r>
          </a:p>
        </p:txBody>
      </p:sp>
      <p:sp>
        <p:nvSpPr>
          <p:cNvPr id="13" name="TextBox 12">
            <a:extLst>
              <a:ext uri="{FF2B5EF4-FFF2-40B4-BE49-F238E27FC236}">
                <a16:creationId xmlns:a16="http://schemas.microsoft.com/office/drawing/2014/main" id="{1C92E521-C4CD-C735-1347-6D9900107CEF}"/>
              </a:ext>
            </a:extLst>
          </p:cNvPr>
          <p:cNvSpPr txBox="1"/>
          <p:nvPr/>
        </p:nvSpPr>
        <p:spPr>
          <a:xfrm>
            <a:off x="208009" y="1934526"/>
            <a:ext cx="11775982" cy="646331"/>
          </a:xfrm>
          <a:prstGeom prst="rect">
            <a:avLst/>
          </a:prstGeom>
          <a:noFill/>
        </p:spPr>
        <p:txBody>
          <a:bodyPr wrap="square">
            <a:spAutoFit/>
          </a:bodyPr>
          <a:lstStyle/>
          <a:p>
            <a:r>
              <a:rPr lang="en-US" b="0" i="0" dirty="0">
                <a:effectLst/>
                <a:latin typeface="euclid_circular_a"/>
              </a:rPr>
              <a:t>selects </a:t>
            </a:r>
            <a:r>
              <a:rPr lang="en-US" b="0" i="0" dirty="0" err="1">
                <a:effectLst/>
                <a:latin typeface="Droid Sans Mono"/>
              </a:rPr>
              <a:t>first_name</a:t>
            </a:r>
            <a:r>
              <a:rPr lang="en-US" b="0" i="0" dirty="0">
                <a:effectLst/>
                <a:latin typeface="euclid_circular_a"/>
              </a:rPr>
              <a:t> and </a:t>
            </a:r>
            <a:r>
              <a:rPr lang="en-US" b="0" i="0" dirty="0" err="1">
                <a:effectLst/>
                <a:latin typeface="Droid Sans Mono"/>
              </a:rPr>
              <a:t>last_name</a:t>
            </a:r>
            <a:r>
              <a:rPr lang="en-US" b="0" i="0" dirty="0">
                <a:effectLst/>
                <a:latin typeface="euclid_circular_a"/>
              </a:rPr>
              <a:t> of all customers where the </a:t>
            </a:r>
            <a:r>
              <a:rPr lang="en-US" b="0" i="0" dirty="0">
                <a:effectLst/>
                <a:latin typeface="Droid Sans Mono"/>
              </a:rPr>
              <a:t>country</a:t>
            </a:r>
            <a:r>
              <a:rPr lang="en-US" b="0" i="0" dirty="0">
                <a:effectLst/>
                <a:latin typeface="euclid_circular_a"/>
              </a:rPr>
              <a:t> is </a:t>
            </a:r>
            <a:r>
              <a:rPr lang="en-US" b="1" i="0" dirty="0">
                <a:effectLst/>
                <a:latin typeface="euclid_circular_a"/>
              </a:rPr>
              <a:t>USA</a:t>
            </a:r>
            <a:r>
              <a:rPr lang="en-US" b="0" i="0" dirty="0">
                <a:effectLst/>
                <a:latin typeface="euclid_circular_a"/>
              </a:rPr>
              <a:t> or if their last name is </a:t>
            </a:r>
            <a:r>
              <a:rPr lang="en-US" b="1" i="0" dirty="0">
                <a:effectLst/>
                <a:latin typeface="euclid_circular_a"/>
              </a:rPr>
              <a:t>Doe</a:t>
            </a:r>
            <a:r>
              <a:rPr lang="en-US" b="0" i="0" dirty="0">
                <a:effectLst/>
                <a:latin typeface="euclid_circular_a"/>
              </a:rPr>
              <a:t> from the </a:t>
            </a:r>
            <a:r>
              <a:rPr lang="en-US" b="0" i="0" dirty="0">
                <a:effectLst/>
                <a:latin typeface="Droid Sans Mono"/>
              </a:rPr>
              <a:t>Customers</a:t>
            </a:r>
            <a:r>
              <a:rPr lang="en-US" b="0" i="0" dirty="0">
                <a:effectLst/>
                <a:latin typeface="euclid_circular_a"/>
              </a:rPr>
              <a:t> table.</a:t>
            </a:r>
            <a:endParaRPr lang="en-CA" dirty="0"/>
          </a:p>
        </p:txBody>
      </p:sp>
      <p:pic>
        <p:nvPicPr>
          <p:cNvPr id="23555" name="Picture 3" descr="How to use the OR operator in SQL?">
            <a:extLst>
              <a:ext uri="{FF2B5EF4-FFF2-40B4-BE49-F238E27FC236}">
                <a16:creationId xmlns:a16="http://schemas.microsoft.com/office/drawing/2014/main" id="{832BF3AE-0653-850B-54BC-3B632F14CC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4399" y="2235109"/>
            <a:ext cx="3942146" cy="4179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161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588E3-F905-226F-BB2C-150F5326B4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5C3711-967F-68D0-0691-011CF0DED8CC}"/>
              </a:ext>
            </a:extLst>
          </p:cNvPr>
          <p:cNvSpPr/>
          <p:nvPr/>
        </p:nvSpPr>
        <p:spPr>
          <a:xfrm>
            <a:off x="146045" y="1110793"/>
            <a:ext cx="11977637" cy="5478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0C4536E-210E-064E-2C88-C98AD71409E7}"/>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661D2A-512E-6D0B-B968-870B01C2F55E}"/>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E4F7D2-A4FE-FC5D-539F-97E84388DAF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116AFF-28C2-75F3-BD90-A6F42D8797DE}"/>
              </a:ext>
            </a:extLst>
          </p:cNvPr>
          <p:cNvSpPr txBox="1"/>
          <p:nvPr/>
        </p:nvSpPr>
        <p:spPr>
          <a:xfrm>
            <a:off x="9871597" y="648860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8078A8-EE7A-8973-CC82-839F2DBE501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CD4DE58-2F51-3F40-0515-9A25D98BDC10}"/>
              </a:ext>
            </a:extLst>
          </p:cNvPr>
          <p:cNvSpPr txBox="1"/>
          <p:nvPr/>
        </p:nvSpPr>
        <p:spPr>
          <a:xfrm>
            <a:off x="400050" y="1272595"/>
            <a:ext cx="1996309" cy="369332"/>
          </a:xfrm>
          <a:prstGeom prst="rect">
            <a:avLst/>
          </a:prstGeom>
          <a:noFill/>
        </p:spPr>
        <p:txBody>
          <a:bodyPr wrap="square">
            <a:spAutoFit/>
          </a:bodyPr>
          <a:lstStyle/>
          <a:p>
            <a:pPr algn="l"/>
            <a:r>
              <a:rPr lang="en-CA" b="1" i="0" dirty="0">
                <a:solidFill>
                  <a:srgbClr val="25265E"/>
                </a:solidFill>
                <a:effectLst/>
                <a:latin typeface="euclid_circular_a"/>
              </a:rPr>
              <a:t>SQL NOT Operator</a:t>
            </a:r>
          </a:p>
        </p:txBody>
      </p:sp>
      <p:sp>
        <p:nvSpPr>
          <p:cNvPr id="8" name="Rectangle 1">
            <a:extLst>
              <a:ext uri="{FF2B5EF4-FFF2-40B4-BE49-F238E27FC236}">
                <a16:creationId xmlns:a16="http://schemas.microsoft.com/office/drawing/2014/main" id="{16915DF2-21F8-7991-D0B7-BB01A09B2D78}"/>
              </a:ext>
            </a:extLst>
          </p:cNvPr>
          <p:cNvSpPr>
            <a:spLocks noChangeArrowheads="1"/>
          </p:cNvSpPr>
          <p:nvPr/>
        </p:nvSpPr>
        <p:spPr bwMode="auto">
          <a:xfrm>
            <a:off x="299543" y="1731225"/>
            <a:ext cx="5281449" cy="200055"/>
          </a:xfrm>
          <a:prstGeom prst="rect">
            <a:avLst/>
          </a:prstGeom>
          <a:solidFill>
            <a:srgbClr val="F9FA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696" tIns="0" rIns="12696"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a:ln>
                  <a:noFill/>
                </a:ln>
                <a:solidFill>
                  <a:schemeClr val="tx1"/>
                </a:solidFill>
                <a:effectLst/>
                <a:latin typeface="euclid_circular_a"/>
              </a:rPr>
              <a:t>The SQL </a:t>
            </a:r>
            <a:r>
              <a:rPr kumimoji="0" lang="en-US" altLang="en-US" sz="1000" b="0" i="0" u="none" strike="noStrike" cap="none" normalizeH="0" baseline="0">
                <a:ln>
                  <a:noFill/>
                </a:ln>
                <a:solidFill>
                  <a:schemeClr val="tx1"/>
                </a:solidFill>
                <a:effectLst/>
                <a:latin typeface="Droid Sans Mono"/>
              </a:rPr>
              <a:t>NOT</a:t>
            </a:r>
            <a:r>
              <a:rPr kumimoji="0" lang="en-US" altLang="en-US" sz="1300" b="0" i="0" u="none" strike="noStrike" cap="none" normalizeH="0" baseline="0">
                <a:ln>
                  <a:noFill/>
                </a:ln>
                <a:solidFill>
                  <a:schemeClr val="tx1"/>
                </a:solidFill>
                <a:effectLst/>
                <a:latin typeface="euclid_circular_a"/>
              </a:rPr>
              <a:t> operator selects data if the given condition is </a:t>
            </a:r>
            <a:r>
              <a:rPr kumimoji="0" lang="en-US" altLang="en-US" sz="1000" b="0" i="0" u="none" strike="noStrike" cap="none" normalizeH="0" baseline="0">
                <a:ln>
                  <a:noFill/>
                </a:ln>
                <a:solidFill>
                  <a:schemeClr val="tx1"/>
                </a:solidFill>
                <a:effectLst/>
                <a:latin typeface="Droid Sans Mono"/>
              </a:rPr>
              <a:t>FALSE</a:t>
            </a:r>
            <a:r>
              <a:rPr kumimoji="0" lang="en-US" altLang="en-US" sz="1300" b="0" i="0" u="none" strike="noStrike" cap="none" normalizeH="0" baseline="0">
                <a:ln>
                  <a:noFill/>
                </a:ln>
                <a:solidFill>
                  <a:schemeClr val="tx1"/>
                </a:solidFill>
                <a:effectLst/>
                <a:latin typeface="euclid_circular_a"/>
              </a:rPr>
              <a:t>. For example,</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6FAB6D87-8279-DA46-0127-25922FCCF17A}"/>
              </a:ext>
            </a:extLst>
          </p:cNvPr>
          <p:cNvSpPr txBox="1"/>
          <p:nvPr/>
        </p:nvSpPr>
        <p:spPr>
          <a:xfrm>
            <a:off x="326805" y="3691428"/>
            <a:ext cx="6097314" cy="1477328"/>
          </a:xfrm>
          <a:prstGeom prst="rect">
            <a:avLst/>
          </a:prstGeom>
          <a:noFill/>
        </p:spPr>
        <p:txBody>
          <a:bodyPr wrap="square">
            <a:spAutoFit/>
          </a:bodyPr>
          <a:lstStyle/>
          <a:p>
            <a:r>
              <a:rPr lang="en-CA" dirty="0"/>
              <a:t>-- select customers who </a:t>
            </a:r>
            <a:r>
              <a:rPr lang="en-CA" dirty="0">
                <a:highlight>
                  <a:srgbClr val="FFFF00"/>
                </a:highlight>
              </a:rPr>
              <a:t>don't</a:t>
            </a:r>
            <a:r>
              <a:rPr lang="en-CA" dirty="0"/>
              <a:t> live in the USA</a:t>
            </a:r>
          </a:p>
          <a:p>
            <a:endParaRPr lang="en-CA" dirty="0"/>
          </a:p>
          <a:p>
            <a:r>
              <a:rPr lang="en-CA" dirty="0"/>
              <a:t>SELECT </a:t>
            </a:r>
            <a:r>
              <a:rPr lang="en-CA" dirty="0" err="1"/>
              <a:t>first_name</a:t>
            </a:r>
            <a:r>
              <a:rPr lang="en-CA" dirty="0"/>
              <a:t>, </a:t>
            </a:r>
            <a:r>
              <a:rPr lang="en-CA" dirty="0" err="1"/>
              <a:t>last_name</a:t>
            </a:r>
            <a:endParaRPr lang="en-CA" dirty="0"/>
          </a:p>
          <a:p>
            <a:r>
              <a:rPr lang="en-CA" dirty="0"/>
              <a:t>FROM Customers</a:t>
            </a:r>
          </a:p>
          <a:p>
            <a:r>
              <a:rPr lang="en-CA" dirty="0"/>
              <a:t>WHERE </a:t>
            </a:r>
            <a:r>
              <a:rPr lang="en-CA" dirty="0">
                <a:highlight>
                  <a:srgbClr val="00FF00"/>
                </a:highlight>
              </a:rPr>
              <a:t>NOT</a:t>
            </a:r>
            <a:r>
              <a:rPr lang="en-CA" dirty="0"/>
              <a:t> country = 'USA';</a:t>
            </a:r>
          </a:p>
        </p:txBody>
      </p:sp>
      <p:sp>
        <p:nvSpPr>
          <p:cNvPr id="13" name="TextBox 12">
            <a:extLst>
              <a:ext uri="{FF2B5EF4-FFF2-40B4-BE49-F238E27FC236}">
                <a16:creationId xmlns:a16="http://schemas.microsoft.com/office/drawing/2014/main" id="{E5DFAE7B-0C99-018B-C93B-B51AA63C8D44}"/>
              </a:ext>
            </a:extLst>
          </p:cNvPr>
          <p:cNvSpPr txBox="1"/>
          <p:nvPr/>
        </p:nvSpPr>
        <p:spPr>
          <a:xfrm>
            <a:off x="146045" y="2058577"/>
            <a:ext cx="6010389" cy="646331"/>
          </a:xfrm>
          <a:prstGeom prst="rect">
            <a:avLst/>
          </a:prstGeom>
          <a:noFill/>
        </p:spPr>
        <p:txBody>
          <a:bodyPr wrap="square">
            <a:spAutoFit/>
          </a:bodyPr>
          <a:lstStyle/>
          <a:p>
            <a:r>
              <a:rPr lang="en-US" b="0" i="0" dirty="0">
                <a:effectLst/>
                <a:latin typeface="euclid_circular_a"/>
              </a:rPr>
              <a:t>selects </a:t>
            </a:r>
            <a:r>
              <a:rPr lang="en-US" b="0" i="0" dirty="0" err="1">
                <a:effectLst/>
                <a:latin typeface="Droid Sans Mono"/>
              </a:rPr>
              <a:t>first_name</a:t>
            </a:r>
            <a:r>
              <a:rPr lang="en-US" b="0" i="0" dirty="0">
                <a:effectLst/>
                <a:latin typeface="euclid_circular_a"/>
              </a:rPr>
              <a:t> and </a:t>
            </a:r>
            <a:r>
              <a:rPr lang="en-US" b="0" i="0" dirty="0" err="1">
                <a:effectLst/>
                <a:latin typeface="Droid Sans Mono"/>
              </a:rPr>
              <a:t>last_name</a:t>
            </a:r>
            <a:r>
              <a:rPr lang="en-US" b="0" i="0" dirty="0">
                <a:effectLst/>
                <a:latin typeface="euclid_circular_a"/>
              </a:rPr>
              <a:t> of all customers where the </a:t>
            </a:r>
            <a:r>
              <a:rPr lang="en-US" b="0" i="0" dirty="0">
                <a:effectLst/>
                <a:latin typeface="Droid Sans Mono"/>
              </a:rPr>
              <a:t>country</a:t>
            </a:r>
            <a:r>
              <a:rPr lang="en-US" b="0" i="0" dirty="0">
                <a:effectLst/>
                <a:latin typeface="euclid_circular_a"/>
              </a:rPr>
              <a:t> is not </a:t>
            </a:r>
            <a:r>
              <a:rPr lang="en-US" b="1" i="0" dirty="0">
                <a:effectLst/>
                <a:latin typeface="euclid_circular_a"/>
              </a:rPr>
              <a:t>USA</a:t>
            </a:r>
            <a:r>
              <a:rPr lang="en-US" b="0" i="0" dirty="0">
                <a:effectLst/>
                <a:latin typeface="euclid_circular_a"/>
              </a:rPr>
              <a:t> from the </a:t>
            </a:r>
            <a:r>
              <a:rPr lang="en-US" b="0" i="0" dirty="0">
                <a:effectLst/>
                <a:latin typeface="Droid Sans Mono"/>
              </a:rPr>
              <a:t>Customers</a:t>
            </a:r>
            <a:r>
              <a:rPr lang="en-US" b="0" i="0" dirty="0">
                <a:effectLst/>
                <a:latin typeface="euclid_circular_a"/>
              </a:rPr>
              <a:t> table.</a:t>
            </a:r>
            <a:endParaRPr lang="en-CA" dirty="0"/>
          </a:p>
        </p:txBody>
      </p:sp>
      <p:pic>
        <p:nvPicPr>
          <p:cNvPr id="24579" name="Picture 3" descr="How to use the NOT operator in SQL?">
            <a:extLst>
              <a:ext uri="{FF2B5EF4-FFF2-40B4-BE49-F238E27FC236}">
                <a16:creationId xmlns:a16="http://schemas.microsoft.com/office/drawing/2014/main" id="{09B0A920-526C-71D5-095C-8B2DE837AA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3129" y="1110793"/>
            <a:ext cx="5029094" cy="5331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4855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0AEE2-2371-76F8-649E-7F53588777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8F8FBA-C7E2-B40A-6606-DB0956D4B44B}"/>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7F96EF9-8D89-0988-99D4-527B623ECA72}"/>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B99A73-C42E-3716-77A6-03559CD6B126}"/>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877D8ED-CBDB-8F2B-10A4-07D90A4711DD}"/>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8C73962-F1B3-BB5F-5CD2-193C46CAC3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85DA87-6CD8-7FB5-AD46-B781D32B11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2304306-4D6D-5C3D-73DE-632296F38EAE}"/>
              </a:ext>
            </a:extLst>
          </p:cNvPr>
          <p:cNvSpPr txBox="1"/>
          <p:nvPr/>
        </p:nvSpPr>
        <p:spPr>
          <a:xfrm>
            <a:off x="250050" y="1233887"/>
            <a:ext cx="3226019" cy="369332"/>
          </a:xfrm>
          <a:prstGeom prst="rect">
            <a:avLst/>
          </a:prstGeom>
          <a:noFill/>
        </p:spPr>
        <p:txBody>
          <a:bodyPr wrap="square">
            <a:spAutoFit/>
          </a:bodyPr>
          <a:lstStyle/>
          <a:p>
            <a:pPr algn="l"/>
            <a:r>
              <a:rPr lang="en-CA" b="1" i="0" dirty="0">
                <a:solidFill>
                  <a:srgbClr val="25265E"/>
                </a:solidFill>
                <a:effectLst/>
                <a:latin typeface="euclid_circular_a"/>
              </a:rPr>
              <a:t>Combining Multiple Operators</a:t>
            </a:r>
          </a:p>
        </p:txBody>
      </p:sp>
      <p:sp>
        <p:nvSpPr>
          <p:cNvPr id="8" name="Rectangle 1">
            <a:extLst>
              <a:ext uri="{FF2B5EF4-FFF2-40B4-BE49-F238E27FC236}">
                <a16:creationId xmlns:a16="http://schemas.microsoft.com/office/drawing/2014/main" id="{233BAC63-6D39-CA75-1C7A-7B155B943D46}"/>
              </a:ext>
            </a:extLst>
          </p:cNvPr>
          <p:cNvSpPr>
            <a:spLocks noChangeArrowheads="1"/>
          </p:cNvSpPr>
          <p:nvPr/>
        </p:nvSpPr>
        <p:spPr bwMode="auto">
          <a:xfrm>
            <a:off x="307428" y="1513120"/>
            <a:ext cx="6558455" cy="600164"/>
          </a:xfrm>
          <a:prstGeom prst="rect">
            <a:avLst/>
          </a:prstGeom>
          <a:solidFill>
            <a:srgbClr val="F9FA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chemeClr val="tx1"/>
                </a:solidFill>
                <a:effectLst/>
                <a:latin typeface="euclid_circular_a"/>
              </a:rPr>
              <a:t>It is also possible to combine multiple </a:t>
            </a:r>
            <a:r>
              <a:rPr kumimoji="0" lang="en-US" altLang="en-US" sz="1000" b="0" i="0" u="none" strike="noStrike" cap="none" normalizeH="0" baseline="0" dirty="0">
                <a:ln>
                  <a:noFill/>
                </a:ln>
                <a:solidFill>
                  <a:schemeClr val="tx1"/>
                </a:solidFill>
                <a:effectLst/>
                <a:latin typeface="Droid Sans Mono"/>
              </a:rPr>
              <a:t>AND</a:t>
            </a:r>
            <a:r>
              <a:rPr kumimoji="0" lang="en-US" altLang="en-US" sz="1300" b="0" i="0" u="none" strike="noStrike" cap="none" normalizeH="0" baseline="0" dirty="0">
                <a:ln>
                  <a:noFill/>
                </a:ln>
                <a:solidFill>
                  <a:schemeClr val="tx1"/>
                </a:solidFill>
                <a:effectLst/>
                <a:latin typeface="euclid_circular_a"/>
              </a:rPr>
              <a:t>, </a:t>
            </a:r>
            <a:r>
              <a:rPr kumimoji="0" lang="en-US" altLang="en-US" sz="1000" b="0" i="0" u="none" strike="noStrike" cap="none" normalizeH="0" baseline="0" dirty="0">
                <a:ln>
                  <a:noFill/>
                </a:ln>
                <a:solidFill>
                  <a:schemeClr val="tx1"/>
                </a:solidFill>
                <a:effectLst/>
                <a:latin typeface="Droid Sans Mono"/>
              </a:rPr>
              <a:t>OR</a:t>
            </a:r>
            <a:r>
              <a:rPr kumimoji="0" lang="en-US" altLang="en-US" sz="1300" b="0" i="0" u="none" strike="noStrike" cap="none" normalizeH="0" baseline="0" dirty="0">
                <a:ln>
                  <a:noFill/>
                </a:ln>
                <a:solidFill>
                  <a:schemeClr val="tx1"/>
                </a:solidFill>
                <a:effectLst/>
                <a:latin typeface="euclid_circular_a"/>
              </a:rPr>
              <a:t> and </a:t>
            </a:r>
            <a:r>
              <a:rPr kumimoji="0" lang="en-US" altLang="en-US" sz="1000" b="0" i="0" u="none" strike="noStrike" cap="none" normalizeH="0" baseline="0" dirty="0">
                <a:ln>
                  <a:noFill/>
                </a:ln>
                <a:solidFill>
                  <a:schemeClr val="tx1"/>
                </a:solidFill>
                <a:effectLst/>
                <a:latin typeface="Droid Sans Mono"/>
              </a:rPr>
              <a:t>NOT</a:t>
            </a:r>
            <a:r>
              <a:rPr kumimoji="0" lang="en-US" altLang="en-US" sz="1300" b="0" i="0" u="none" strike="noStrike" cap="none" normalizeH="0" baseline="0" dirty="0">
                <a:ln>
                  <a:noFill/>
                </a:ln>
                <a:solidFill>
                  <a:schemeClr val="tx1"/>
                </a:solidFill>
                <a:effectLst/>
                <a:latin typeface="euclid_circular_a"/>
              </a:rPr>
              <a:t> operators in an SQL statement.</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chemeClr val="tx1"/>
                </a:solidFill>
                <a:effectLst/>
                <a:latin typeface="euclid_circular_a"/>
              </a:rPr>
              <a:t>For example, let's suppose we want to select customers where </a:t>
            </a:r>
            <a:r>
              <a:rPr kumimoji="0" lang="en-US" altLang="en-US" sz="1000" b="0" i="0" u="none" strike="noStrike" cap="none" normalizeH="0" baseline="0" dirty="0">
                <a:ln>
                  <a:noFill/>
                </a:ln>
                <a:solidFill>
                  <a:schemeClr val="tx1"/>
                </a:solidFill>
                <a:effectLst/>
                <a:latin typeface="Droid Sans Mono"/>
              </a:rPr>
              <a:t>country</a:t>
            </a:r>
            <a:r>
              <a:rPr kumimoji="0" lang="en-US" altLang="en-US" sz="1300" b="0" i="0" u="none" strike="noStrike" cap="none" normalizeH="0" baseline="0" dirty="0">
                <a:ln>
                  <a:noFill/>
                </a:ln>
                <a:solidFill>
                  <a:schemeClr val="tx1"/>
                </a:solidFill>
                <a:effectLst/>
                <a:latin typeface="euclid_circular_a"/>
              </a:rPr>
              <a:t> is either </a:t>
            </a:r>
            <a:r>
              <a:rPr kumimoji="0" lang="en-US" altLang="en-US" sz="1300" b="1" i="0" u="none" strike="noStrike" cap="none" normalizeH="0" baseline="0" dirty="0">
                <a:ln>
                  <a:noFill/>
                </a:ln>
                <a:solidFill>
                  <a:schemeClr val="tx1"/>
                </a:solidFill>
                <a:effectLst/>
                <a:latin typeface="euclid_circular_a"/>
              </a:rPr>
              <a:t>USA</a:t>
            </a:r>
            <a:r>
              <a:rPr kumimoji="0" lang="en-US" altLang="en-US" sz="1300" b="0" i="0" u="none" strike="noStrike" cap="none" normalizeH="0" baseline="0" dirty="0">
                <a:ln>
                  <a:noFill/>
                </a:ln>
                <a:solidFill>
                  <a:schemeClr val="tx1"/>
                </a:solidFill>
                <a:effectLst/>
                <a:latin typeface="euclid_circular_a"/>
              </a:rPr>
              <a:t> or </a:t>
            </a:r>
            <a:r>
              <a:rPr kumimoji="0" lang="en-US" altLang="en-US" sz="1300" b="1" i="0" u="none" strike="noStrike" cap="none" normalizeH="0" baseline="0" dirty="0">
                <a:ln>
                  <a:noFill/>
                </a:ln>
                <a:solidFill>
                  <a:schemeClr val="tx1"/>
                </a:solidFill>
                <a:effectLst/>
                <a:latin typeface="euclid_circular_a"/>
              </a:rPr>
              <a:t>UK</a:t>
            </a:r>
            <a:r>
              <a:rPr kumimoji="0" lang="en-US" altLang="en-US" sz="1300" b="0" i="0" u="none" strike="noStrike" cap="none" normalizeH="0" baseline="0" dirty="0">
                <a:ln>
                  <a:noFill/>
                </a:ln>
                <a:solidFill>
                  <a:schemeClr val="tx1"/>
                </a:solidFill>
                <a:effectLst/>
                <a:latin typeface="euclid_circular_a"/>
              </a:rPr>
              <a:t>, and </a:t>
            </a:r>
            <a:r>
              <a:rPr kumimoji="0" lang="en-US" altLang="en-US" sz="1000" b="0" i="0" u="none" strike="noStrike" cap="none" normalizeH="0" baseline="0" dirty="0">
                <a:ln>
                  <a:noFill/>
                </a:ln>
                <a:solidFill>
                  <a:schemeClr val="tx1"/>
                </a:solidFill>
                <a:effectLst/>
                <a:latin typeface="Droid Sans Mono"/>
              </a:rPr>
              <a:t>age</a:t>
            </a:r>
            <a:r>
              <a:rPr kumimoji="0" lang="en-US" altLang="en-US" sz="1300" b="0" i="0" u="none" strike="noStrike" cap="none" normalizeH="0" baseline="0" dirty="0">
                <a:ln>
                  <a:noFill/>
                </a:ln>
                <a:solidFill>
                  <a:schemeClr val="tx1"/>
                </a:solidFill>
                <a:effectLst/>
                <a:latin typeface="euclid_circular_a"/>
              </a:rPr>
              <a:t> is </a:t>
            </a:r>
            <a:r>
              <a:rPr kumimoji="0" lang="en-US" altLang="en-US" sz="1300" b="1" i="0" u="none" strike="noStrike" cap="none" normalizeH="0" baseline="0" dirty="0">
                <a:ln>
                  <a:noFill/>
                </a:ln>
                <a:solidFill>
                  <a:schemeClr val="tx1"/>
                </a:solidFill>
                <a:effectLst/>
                <a:latin typeface="euclid_circular_a"/>
              </a:rPr>
              <a:t>less than 26</a:t>
            </a:r>
            <a:r>
              <a:rPr kumimoji="0" lang="en-US" altLang="en-US" sz="1300" b="0" i="0" u="none" strike="noStrike" cap="none" normalizeH="0" baseline="0" dirty="0">
                <a:ln>
                  <a:noFill/>
                </a:ln>
                <a:solidFill>
                  <a:schemeClr val="tx1"/>
                </a:solidFill>
                <a:effectLst/>
                <a:latin typeface="euclid_circular_a"/>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3E523E5C-8334-828F-AEDA-AB6640B79A90}"/>
              </a:ext>
            </a:extLst>
          </p:cNvPr>
          <p:cNvSpPr txBox="1"/>
          <p:nvPr/>
        </p:nvSpPr>
        <p:spPr>
          <a:xfrm>
            <a:off x="250050" y="2467638"/>
            <a:ext cx="6388742" cy="1754326"/>
          </a:xfrm>
          <a:prstGeom prst="rect">
            <a:avLst/>
          </a:prstGeom>
          <a:noFill/>
        </p:spPr>
        <p:txBody>
          <a:bodyPr wrap="square">
            <a:spAutoFit/>
          </a:bodyPr>
          <a:lstStyle/>
          <a:p>
            <a:r>
              <a:rPr lang="en-CA" dirty="0"/>
              <a:t>-- select customers who live in either USA or UK and whose age is less than 26</a:t>
            </a:r>
          </a:p>
          <a:p>
            <a:endParaRPr lang="en-CA" dirty="0"/>
          </a:p>
          <a:p>
            <a:r>
              <a:rPr lang="en-CA" dirty="0"/>
              <a:t>SELECT *</a:t>
            </a:r>
          </a:p>
          <a:p>
            <a:r>
              <a:rPr lang="en-CA" dirty="0"/>
              <a:t>FROM Customers</a:t>
            </a:r>
          </a:p>
          <a:p>
            <a:r>
              <a:rPr lang="en-CA" dirty="0"/>
              <a:t>WHERE </a:t>
            </a:r>
            <a:r>
              <a:rPr lang="en-CA" dirty="0">
                <a:highlight>
                  <a:srgbClr val="00FF00"/>
                </a:highlight>
              </a:rPr>
              <a:t>(country = 'USA' OR country = 'UK') </a:t>
            </a:r>
            <a:r>
              <a:rPr lang="en-CA" dirty="0">
                <a:highlight>
                  <a:srgbClr val="FFFF00"/>
                </a:highlight>
              </a:rPr>
              <a:t>AND</a:t>
            </a:r>
            <a:r>
              <a:rPr lang="en-CA" dirty="0"/>
              <a:t> </a:t>
            </a:r>
            <a:r>
              <a:rPr lang="en-CA" dirty="0">
                <a:highlight>
                  <a:srgbClr val="FF0000"/>
                </a:highlight>
              </a:rPr>
              <a:t>age &lt; 26</a:t>
            </a:r>
            <a:r>
              <a:rPr lang="en-CA" dirty="0"/>
              <a:t>;</a:t>
            </a:r>
          </a:p>
        </p:txBody>
      </p:sp>
      <p:pic>
        <p:nvPicPr>
          <p:cNvPr id="25603" name="Picture 3" descr="How to use AND and OR operators together in SQL?">
            <a:extLst>
              <a:ext uri="{FF2B5EF4-FFF2-40B4-BE49-F238E27FC236}">
                <a16:creationId xmlns:a16="http://schemas.microsoft.com/office/drawing/2014/main" id="{7723421B-BD9F-EE06-2FBC-179F25DCC5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5883" y="1158767"/>
            <a:ext cx="5014942" cy="5260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518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93B06-F617-A314-CD18-2F9A063C7D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38BA64-F416-04EA-A6DB-3F0CF8BBE093}"/>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64D08E-3D00-A78B-8075-1C89F38E2CF6}"/>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A65664-8243-D295-58EE-7EA733E8787F}"/>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2B3C77-D613-4FBD-2ABB-1597A3AC9B48}"/>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C5D0BB0-4534-E2CC-B0BC-1F96B12409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4B1B66-362D-894A-C7CE-F1D881D4711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C40FA5B-166F-6E28-B2C0-01C82BF3EE6E}"/>
              </a:ext>
            </a:extLst>
          </p:cNvPr>
          <p:cNvSpPr txBox="1"/>
          <p:nvPr/>
        </p:nvSpPr>
        <p:spPr>
          <a:xfrm>
            <a:off x="208009" y="3171906"/>
            <a:ext cx="5887991" cy="1754326"/>
          </a:xfrm>
          <a:prstGeom prst="rect">
            <a:avLst/>
          </a:prstGeom>
          <a:noFill/>
        </p:spPr>
        <p:txBody>
          <a:bodyPr wrap="square">
            <a:spAutoFit/>
          </a:bodyPr>
          <a:lstStyle/>
          <a:p>
            <a:pPr algn="l"/>
            <a:r>
              <a:rPr lang="en-US" b="1" i="0" dirty="0">
                <a:solidFill>
                  <a:srgbClr val="25265E"/>
                </a:solidFill>
                <a:effectLst/>
                <a:latin typeface="euclid_circular_a"/>
              </a:rPr>
              <a:t>-- exclude customers who are from the USA and have 'Doe' as their last name</a:t>
            </a:r>
          </a:p>
          <a:p>
            <a:pPr algn="l"/>
            <a:endParaRPr lang="en-US" b="1" i="0" dirty="0">
              <a:solidFill>
                <a:srgbClr val="25265E"/>
              </a:solidFill>
              <a:effectLst/>
              <a:latin typeface="euclid_circular_a"/>
            </a:endParaRPr>
          </a:p>
          <a:p>
            <a:pPr algn="l"/>
            <a:r>
              <a:rPr lang="en-US" b="1" i="0" dirty="0">
                <a:solidFill>
                  <a:srgbClr val="25265E"/>
                </a:solidFill>
                <a:effectLst/>
                <a:latin typeface="euclid_circular_a"/>
              </a:rPr>
              <a:t>SELECT *</a:t>
            </a:r>
          </a:p>
          <a:p>
            <a:pPr algn="l"/>
            <a:r>
              <a:rPr lang="en-US" b="1" i="0" dirty="0">
                <a:solidFill>
                  <a:srgbClr val="25265E"/>
                </a:solidFill>
                <a:effectLst/>
                <a:latin typeface="euclid_circular_a"/>
              </a:rPr>
              <a:t>FROM customers</a:t>
            </a:r>
          </a:p>
          <a:p>
            <a:pPr algn="l"/>
            <a:r>
              <a:rPr lang="en-US" b="1" i="0" dirty="0">
                <a:solidFill>
                  <a:srgbClr val="25265E"/>
                </a:solidFill>
                <a:effectLst/>
                <a:latin typeface="euclid_circular_a"/>
              </a:rPr>
              <a:t>WHERE </a:t>
            </a:r>
            <a:r>
              <a:rPr lang="en-US" b="1" i="0" dirty="0">
                <a:solidFill>
                  <a:srgbClr val="25265E"/>
                </a:solidFill>
                <a:effectLst/>
                <a:highlight>
                  <a:srgbClr val="FFFF00"/>
                </a:highlight>
                <a:latin typeface="euclid_circular_a"/>
              </a:rPr>
              <a:t>NOT</a:t>
            </a:r>
            <a:r>
              <a:rPr lang="en-US" b="1" i="0" dirty="0">
                <a:solidFill>
                  <a:srgbClr val="25265E"/>
                </a:solidFill>
                <a:effectLst/>
                <a:latin typeface="euclid_circular_a"/>
              </a:rPr>
              <a:t> country = 'USA' AND </a:t>
            </a:r>
            <a:r>
              <a:rPr lang="en-US" b="1" i="0" dirty="0">
                <a:solidFill>
                  <a:srgbClr val="25265E"/>
                </a:solidFill>
                <a:effectLst/>
                <a:highlight>
                  <a:srgbClr val="FFFF00"/>
                </a:highlight>
                <a:latin typeface="euclid_circular_a"/>
              </a:rPr>
              <a:t>NOT</a:t>
            </a:r>
            <a:r>
              <a:rPr lang="en-US" b="1" i="0" dirty="0">
                <a:solidFill>
                  <a:srgbClr val="25265E"/>
                </a:solidFill>
                <a:effectLst/>
                <a:latin typeface="euclid_circular_a"/>
              </a:rPr>
              <a:t> </a:t>
            </a:r>
            <a:r>
              <a:rPr lang="en-US" b="1" i="0" dirty="0" err="1">
                <a:solidFill>
                  <a:srgbClr val="25265E"/>
                </a:solidFill>
                <a:effectLst/>
                <a:latin typeface="euclid_circular_a"/>
              </a:rPr>
              <a:t>last_name</a:t>
            </a:r>
            <a:r>
              <a:rPr lang="en-US" b="1" i="0" dirty="0">
                <a:solidFill>
                  <a:srgbClr val="25265E"/>
                </a:solidFill>
                <a:effectLst/>
                <a:latin typeface="euclid_circular_a"/>
              </a:rPr>
              <a:t> = 'Doe';</a:t>
            </a:r>
          </a:p>
        </p:txBody>
      </p:sp>
      <p:sp>
        <p:nvSpPr>
          <p:cNvPr id="9" name="TextBox 8">
            <a:extLst>
              <a:ext uri="{FF2B5EF4-FFF2-40B4-BE49-F238E27FC236}">
                <a16:creationId xmlns:a16="http://schemas.microsoft.com/office/drawing/2014/main" id="{098B99D4-505B-1007-743B-4F4C271539DF}"/>
              </a:ext>
            </a:extLst>
          </p:cNvPr>
          <p:cNvSpPr txBox="1"/>
          <p:nvPr/>
        </p:nvSpPr>
        <p:spPr>
          <a:xfrm>
            <a:off x="208009" y="1467468"/>
            <a:ext cx="6097314" cy="1200329"/>
          </a:xfrm>
          <a:prstGeom prst="rect">
            <a:avLst/>
          </a:prstGeom>
          <a:noFill/>
        </p:spPr>
        <p:txBody>
          <a:bodyPr wrap="square">
            <a:spAutoFit/>
          </a:bodyPr>
          <a:lstStyle/>
          <a:p>
            <a:pPr algn="l"/>
            <a:r>
              <a:rPr lang="en-US" b="0" i="0" dirty="0">
                <a:effectLst/>
                <a:latin typeface="euclid_circular_a"/>
              </a:rPr>
              <a:t>selects all customers where the </a:t>
            </a:r>
            <a:r>
              <a:rPr lang="en-US" b="0" i="0" dirty="0">
                <a:effectLst/>
                <a:latin typeface="Droid Sans Mono"/>
              </a:rPr>
              <a:t>country</a:t>
            </a:r>
            <a:r>
              <a:rPr lang="en-US" b="0" i="0" dirty="0">
                <a:effectLst/>
                <a:latin typeface="euclid_circular_a"/>
              </a:rPr>
              <a:t> is not </a:t>
            </a:r>
            <a:r>
              <a:rPr lang="en-US" b="1" i="0" dirty="0">
                <a:effectLst/>
                <a:latin typeface="euclid_circular_a"/>
              </a:rPr>
              <a:t>USA</a:t>
            </a:r>
            <a:r>
              <a:rPr lang="en-US" b="0" i="0" dirty="0">
                <a:effectLst/>
                <a:latin typeface="euclid_circular_a"/>
              </a:rPr>
              <a:t> and </a:t>
            </a:r>
            <a:r>
              <a:rPr lang="en-US" b="0" i="0" dirty="0" err="1">
                <a:effectLst/>
                <a:latin typeface="Droid Sans Mono"/>
              </a:rPr>
              <a:t>last_name</a:t>
            </a:r>
            <a:r>
              <a:rPr lang="en-US" b="0" i="0" dirty="0">
                <a:effectLst/>
                <a:latin typeface="euclid_circular_a"/>
              </a:rPr>
              <a:t> is not </a:t>
            </a:r>
            <a:r>
              <a:rPr lang="en-US" b="1" i="0" dirty="0">
                <a:effectLst/>
                <a:latin typeface="euclid_circular_a"/>
              </a:rPr>
              <a:t>Doe</a:t>
            </a:r>
            <a:r>
              <a:rPr lang="en-US" b="0" i="0" dirty="0">
                <a:effectLst/>
                <a:latin typeface="euclid_circular_a"/>
              </a:rPr>
              <a:t> from the </a:t>
            </a:r>
            <a:r>
              <a:rPr lang="en-US" b="0" i="0" dirty="0">
                <a:effectLst/>
                <a:latin typeface="Droid Sans Mono"/>
              </a:rPr>
              <a:t>Customers</a:t>
            </a:r>
            <a:r>
              <a:rPr lang="en-US" b="0" i="0" dirty="0">
                <a:effectLst/>
                <a:latin typeface="euclid_circular_a"/>
              </a:rPr>
              <a:t> table.</a:t>
            </a:r>
          </a:p>
          <a:p>
            <a:br>
              <a:rPr lang="en-US" dirty="0"/>
            </a:br>
            <a:endParaRPr lang="en-CA" dirty="0"/>
          </a:p>
        </p:txBody>
      </p:sp>
      <p:sp>
        <p:nvSpPr>
          <p:cNvPr id="12" name="TextBox 11">
            <a:extLst>
              <a:ext uri="{FF2B5EF4-FFF2-40B4-BE49-F238E27FC236}">
                <a16:creationId xmlns:a16="http://schemas.microsoft.com/office/drawing/2014/main" id="{DBA6C200-5AB6-A76C-7DD1-249FF207F834}"/>
              </a:ext>
            </a:extLst>
          </p:cNvPr>
          <p:cNvSpPr txBox="1"/>
          <p:nvPr/>
        </p:nvSpPr>
        <p:spPr>
          <a:xfrm>
            <a:off x="2571340" y="477798"/>
            <a:ext cx="6097314" cy="369332"/>
          </a:xfrm>
          <a:prstGeom prst="rect">
            <a:avLst/>
          </a:prstGeom>
          <a:noFill/>
        </p:spPr>
        <p:txBody>
          <a:bodyPr wrap="square">
            <a:spAutoFit/>
          </a:bodyPr>
          <a:lstStyle/>
          <a:p>
            <a:pPr algn="l"/>
            <a:r>
              <a:rPr lang="en-US" b="1" i="0" dirty="0">
                <a:solidFill>
                  <a:srgbClr val="25265E"/>
                </a:solidFill>
                <a:effectLst/>
                <a:latin typeface="euclid_circular_a"/>
              </a:rPr>
              <a:t>Example: Combining Multiple Operators in SQL</a:t>
            </a:r>
          </a:p>
        </p:txBody>
      </p:sp>
      <p:pic>
        <p:nvPicPr>
          <p:cNvPr id="26626" name="Picture 2" descr="How to use AND and NOT operators together in SQL?">
            <a:extLst>
              <a:ext uri="{FF2B5EF4-FFF2-40B4-BE49-F238E27FC236}">
                <a16:creationId xmlns:a16="http://schemas.microsoft.com/office/drawing/2014/main" id="{B17EB60A-3CA8-FAC5-3228-61191BCB06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0455" y="1153352"/>
            <a:ext cx="5192329" cy="5144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55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7486</TotalTime>
  <Words>5025</Words>
  <Application>Microsoft Office PowerPoint</Application>
  <PresentationFormat>Widescreen</PresentationFormat>
  <Paragraphs>875</Paragraphs>
  <Slides>63</Slides>
  <Notes>2</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63</vt:i4>
      </vt:variant>
    </vt:vector>
  </HeadingPairs>
  <TitlesOfParts>
    <vt:vector size="84" baseType="lpstr">
      <vt:lpstr>Arial</vt:lpstr>
      <vt:lpstr>Calibri</vt:lpstr>
      <vt:lpstr>Calibri Light</vt:lpstr>
      <vt:lpstr>Consolas</vt:lpstr>
      <vt:lpstr>Courier New</vt:lpstr>
      <vt:lpstr>Droid Sans Mono</vt:lpstr>
      <vt:lpstr>euclid_circular_a</vt:lpstr>
      <vt:lpstr>Google Sans</vt:lpstr>
      <vt:lpstr>Inconsolata</vt:lpstr>
      <vt:lpstr>Nunito</vt:lpstr>
      <vt:lpstr>Roboto Light</vt:lpstr>
      <vt:lpstr>Segoe UI</vt:lpstr>
      <vt:lpstr>sohne</vt:lpstr>
      <vt:lpstr>Söhne</vt:lpstr>
      <vt:lpstr>Söhne Mono</vt:lpstr>
      <vt:lpstr>source-serif-pro</vt:lpstr>
      <vt:lpstr>system-ui</vt:lpstr>
      <vt:lpstr>Tajawal</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158</cp:revision>
  <dcterms:created xsi:type="dcterms:W3CDTF">2023-04-29T09:08:23Z</dcterms:created>
  <dcterms:modified xsi:type="dcterms:W3CDTF">2024-02-26T17:39:14Z</dcterms:modified>
</cp:coreProperties>
</file>