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313" r:id="rId8"/>
    <p:sldId id="276" r:id="rId9"/>
    <p:sldId id="256" r:id="rId10"/>
    <p:sldId id="481" r:id="rId11"/>
    <p:sldId id="482" r:id="rId12"/>
    <p:sldId id="483" r:id="rId13"/>
    <p:sldId id="484" r:id="rId14"/>
    <p:sldId id="485" r:id="rId15"/>
    <p:sldId id="486" r:id="rId16"/>
    <p:sldId id="487" r:id="rId17"/>
    <p:sldId id="488" r:id="rId18"/>
    <p:sldId id="489" r:id="rId19"/>
    <p:sldId id="490" r:id="rId20"/>
    <p:sldId id="491" r:id="rId21"/>
    <p:sldId id="492" r:id="rId22"/>
    <p:sldId id="493" r:id="rId23"/>
    <p:sldId id="494" r:id="rId24"/>
    <p:sldId id="495" r:id="rId25"/>
    <p:sldId id="496" r:id="rId26"/>
    <p:sldId id="497" r:id="rId27"/>
    <p:sldId id="498" r:id="rId28"/>
    <p:sldId id="499" r:id="rId29"/>
    <p:sldId id="500" r:id="rId30"/>
    <p:sldId id="501" r:id="rId31"/>
    <p:sldId id="502" r:id="rId32"/>
    <p:sldId id="503" r:id="rId33"/>
    <p:sldId id="504" r:id="rId34"/>
    <p:sldId id="505" r:id="rId35"/>
    <p:sldId id="506" r:id="rId36"/>
    <p:sldId id="507" r:id="rId37"/>
    <p:sldId id="508" r:id="rId38"/>
    <p:sldId id="509" r:id="rId39"/>
    <p:sldId id="510" r:id="rId40"/>
    <p:sldId id="511" r:id="rId41"/>
    <p:sldId id="512" r:id="rId42"/>
    <p:sldId id="513" r:id="rId43"/>
    <p:sldId id="514" r:id="rId44"/>
    <p:sldId id="515"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25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1"/>
            <p14:sldId id="502"/>
            <p14:sldId id="503"/>
            <p14:sldId id="504"/>
            <p14:sldId id="505"/>
            <p14:sldId id="506"/>
            <p14:sldId id="507"/>
            <p14:sldId id="508"/>
            <p14:sldId id="509"/>
            <p14:sldId id="510"/>
            <p14:sldId id="511"/>
            <p14:sldId id="512"/>
            <p14:sldId id="513"/>
            <p14:sldId id="51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00AEEF"/>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 Id="rId5" Type="http://schemas.openxmlformats.org/officeDocument/2006/relationships/hyperlink" Target="https://www.digitalnewsreport.org/survey/2014/" TargetMode="Externa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0.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7.xml"/><Relationship Id="rId5" Type="http://schemas.openxmlformats.org/officeDocument/2006/relationships/image" Target="../media/image38.png"/><Relationship Id="rId4" Type="http://schemas.openxmlformats.org/officeDocument/2006/relationships/image" Target="../media/image3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113121" y="5815376"/>
            <a:ext cx="273042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ar-EG" sz="2800" b="1" dirty="0">
                <a:solidFill>
                  <a:schemeClr val="bg1"/>
                </a:solidFill>
                <a:latin typeface="Alexandria" charset="0"/>
                <a:cs typeface="Alexandria" charset="0"/>
              </a:rPr>
              <a:t> </a:t>
            </a:r>
            <a:r>
              <a:rPr lang="en-GB" sz="2800" b="1" dirty="0">
                <a:solidFill>
                  <a:schemeClr val="bg1"/>
                </a:solidFill>
                <a:latin typeface="Alexandria" charset="0"/>
                <a:cs typeface="Alexandria" charset="0"/>
              </a:rPr>
              <a:t> </a:t>
            </a:r>
            <a:r>
              <a:rPr lang="ar-EG" sz="2800" b="1" dirty="0">
                <a:solidFill>
                  <a:schemeClr val="bg1"/>
                </a:solidFill>
                <a:latin typeface="Alexandria" charset="0"/>
                <a:cs typeface="Alexandria" charset="0"/>
              </a:rPr>
              <a:t>2</a:t>
            </a:r>
            <a:r>
              <a:rPr lang="en-US" sz="2800" b="1" dirty="0">
                <a:solidFill>
                  <a:schemeClr val="bg1"/>
                </a:solidFill>
                <a:latin typeface="Alexandria" charset="0"/>
                <a:cs typeface="Alexandria" charset="0"/>
              </a:rPr>
              <a:t> </a:t>
            </a:r>
          </a:p>
        </p:txBody>
      </p:sp>
      <p:sp>
        <p:nvSpPr>
          <p:cNvPr id="14" name="Oval 13"/>
          <p:cNvSpPr/>
          <p:nvPr/>
        </p:nvSpPr>
        <p:spPr>
          <a:xfrm>
            <a:off x="6174557" y="-320675"/>
            <a:ext cx="7343480" cy="7013706"/>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DF39B9D2-A26C-7BF5-80ED-31BCE7904109}"/>
              </a:ext>
            </a:extLst>
          </p:cNvPr>
          <p:cNvSpPr txBox="1"/>
          <p:nvPr/>
        </p:nvSpPr>
        <p:spPr>
          <a:xfrm>
            <a:off x="694375" y="2085482"/>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The Cultures of New Media</a:t>
            </a:r>
          </a:p>
        </p:txBody>
      </p:sp>
      <p:sp>
        <p:nvSpPr>
          <p:cNvPr id="3" name="TextBox 2">
            <a:extLst>
              <a:ext uri="{FF2B5EF4-FFF2-40B4-BE49-F238E27FC236}">
                <a16:creationId xmlns:a16="http://schemas.microsoft.com/office/drawing/2014/main" id="{A3F38FF4-4DEB-EA2E-9439-FAF5E18C95D5}"/>
              </a:ext>
            </a:extLst>
          </p:cNvPr>
          <p:cNvSpPr txBox="1"/>
          <p:nvPr/>
        </p:nvSpPr>
        <p:spPr>
          <a:xfrm>
            <a:off x="1368868" y="4104317"/>
            <a:ext cx="3900810" cy="1015663"/>
          </a:xfrm>
          <a:prstGeom prst="rect">
            <a:avLst/>
          </a:prstGeom>
          <a:noFill/>
        </p:spPr>
        <p:txBody>
          <a:bodyPr wrap="square" rtlCol="0">
            <a:spAutoFit/>
          </a:bodyPr>
          <a:lstStyle>
            <a:defPPr>
              <a:defRPr lang="en-US"/>
            </a:defPPr>
            <a:lvl1pPr>
              <a:defRPr sz="2800">
                <a:latin typeface="Alexandria" charset="0"/>
                <a:cs typeface="Alexandria" charset="0"/>
              </a:defRPr>
            </a:lvl1pPr>
          </a:lstStyle>
          <a:p>
            <a:pPr algn="ctr"/>
            <a:r>
              <a:rPr lang="en-US" sz="2000" b="1" dirty="0"/>
              <a:t>Prepared by </a:t>
            </a:r>
          </a:p>
          <a:p>
            <a:pPr algn="ctr"/>
            <a:endParaRPr lang="en-US" sz="2000" b="1" dirty="0">
              <a:solidFill>
                <a:srgbClr val="00B0F0"/>
              </a:solidFill>
            </a:endParaRPr>
          </a:p>
          <a:p>
            <a:pPr algn="ctr"/>
            <a:r>
              <a:rPr lang="en-US" sz="2000" b="1" dirty="0">
                <a:solidFill>
                  <a:srgbClr val="00B0F0"/>
                </a:solidFill>
              </a:rPr>
              <a:t>Dr. Mohamed</a:t>
            </a:r>
            <a:r>
              <a:rPr lang="ar-EG" sz="2000" b="1" dirty="0">
                <a:solidFill>
                  <a:srgbClr val="00B0F0"/>
                </a:solidFill>
              </a:rPr>
              <a:t> </a:t>
            </a:r>
            <a:r>
              <a:rPr lang="en-GB" sz="2000" b="1" dirty="0">
                <a:solidFill>
                  <a:srgbClr val="00B0F0"/>
                </a:solidFill>
              </a:rPr>
              <a:t> </a:t>
            </a:r>
            <a:r>
              <a:rPr lang="en-GB" sz="2000" b="1" dirty="0" err="1">
                <a:solidFill>
                  <a:srgbClr val="00B0F0"/>
                </a:solidFill>
              </a:rPr>
              <a:t>Oweis</a:t>
            </a:r>
            <a:endParaRPr lang="en-US" sz="2000" b="1" dirty="0">
              <a:solidFill>
                <a:srgbClr val="00B0F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282"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853288" y="2374991"/>
            <a:ext cx="4909794" cy="1446550"/>
          </a:xfrm>
          <a:prstGeom prst="rect">
            <a:avLst/>
          </a:prstGeom>
          <a:noFill/>
        </p:spPr>
        <p:txBody>
          <a:bodyPr wrap="square" rtlCol="0">
            <a:spAutoFit/>
          </a:bodyPr>
          <a:lstStyle/>
          <a:p>
            <a:pPr algn="ctr"/>
            <a:r>
              <a:rPr lang="en-GB" sz="4400" b="1" dirty="0">
                <a:solidFill>
                  <a:srgbClr val="00B0F0"/>
                </a:solidFill>
                <a:latin typeface="Alexandria" charset="0"/>
                <a:cs typeface="Alexandria" charset="0"/>
              </a:rPr>
              <a:t>The Cultures of New Media</a:t>
            </a:r>
          </a:p>
        </p:txBody>
      </p:sp>
      <p:sp>
        <p:nvSpPr>
          <p:cNvPr id="10" name="Rectangle: Rounded Corners 9"/>
          <p:cNvSpPr/>
          <p:nvPr/>
        </p:nvSpPr>
        <p:spPr>
          <a:xfrm>
            <a:off x="7771000" y="4268058"/>
            <a:ext cx="290066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EG" sz="2800" b="1" dirty="0">
                <a:solidFill>
                  <a:schemeClr val="tx1"/>
                </a:solidFill>
                <a:latin typeface="Alexandria" charset="0"/>
                <a:cs typeface="Alexandria" charset="0"/>
              </a:rPr>
              <a:t>2</a:t>
            </a:r>
            <a:endParaRPr lang="en-US" sz="2800" b="1" dirty="0">
              <a:solidFill>
                <a:schemeClr val="tx1"/>
              </a:solidFill>
              <a:latin typeface="Alexandria" charset="0"/>
              <a:cs typeface="Alexandria" charset="0"/>
            </a:endParaRPr>
          </a:p>
        </p:txBody>
      </p:sp>
      <p:sp>
        <p:nvSpPr>
          <p:cNvPr id="12" name="TextBox 11"/>
          <p:cNvSpPr txBox="1"/>
          <p:nvPr/>
        </p:nvSpPr>
        <p:spPr>
          <a:xfrm>
            <a:off x="459185" y="6183630"/>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Mohamed</a:t>
            </a:r>
            <a:r>
              <a:rPr lang="ar-EG" sz="2800" b="1" dirty="0">
                <a:solidFill>
                  <a:srgbClr val="00B0F0"/>
                </a:solidFill>
                <a:latin typeface="Alexandria" charset="0"/>
                <a:cs typeface="Alexandria" charset="0"/>
              </a:rPr>
              <a:t> </a:t>
            </a:r>
            <a:r>
              <a:rPr lang="en-GB" sz="2800" b="1" dirty="0">
                <a:solidFill>
                  <a:srgbClr val="00B0F0"/>
                </a:solidFill>
                <a:latin typeface="Alexandria" charset="0"/>
                <a:cs typeface="Alexandria" charset="0"/>
              </a:rPr>
              <a:t> </a:t>
            </a:r>
            <a:r>
              <a:rPr lang="en-GB" sz="2800" b="1" dirty="0" err="1">
                <a:solidFill>
                  <a:srgbClr val="00B0F0"/>
                </a:solidFill>
                <a:latin typeface="Alexandria" charset="0"/>
                <a:cs typeface="Alexandria" charset="0"/>
              </a:rPr>
              <a:t>Owies</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4470"/>
    </mc:Choice>
    <mc:Fallback xmlns="">
      <p:transition spd="slow" advTm="7447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170343" y="1471422"/>
            <a:ext cx="6726136" cy="2821358"/>
          </a:xfrm>
        </p:spPr>
      </p:pic>
      <p:sp>
        <p:nvSpPr>
          <p:cNvPr id="11" name="Rectangle 10"/>
          <p:cNvSpPr/>
          <p:nvPr/>
        </p:nvSpPr>
        <p:spPr>
          <a:xfrm>
            <a:off x="5482992" y="110350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01599" y="1117694"/>
            <a:ext cx="7149401" cy="5633530"/>
          </a:xfrm>
          <a:prstGeom prst="rect">
            <a:avLst/>
          </a:prstGeom>
          <a:noFill/>
        </p:spPr>
        <p:txBody>
          <a:bodyPr wrap="square">
            <a:spAutoFit/>
          </a:bodyPr>
          <a:lstStyle/>
          <a:p>
            <a:pPr algn="just">
              <a:lnSpc>
                <a:spcPct val="200000"/>
              </a:lnSpc>
            </a:pPr>
            <a:r>
              <a:rPr lang="en-GB" sz="1400" b="1" dirty="0">
                <a:solidFill>
                  <a:srgbClr val="002060"/>
                </a:solidFill>
              </a:rPr>
              <a:t>The Second lecture sheds light on a number of </a:t>
            </a:r>
            <a:endParaRPr lang="ar-EG" sz="1400" b="1" dirty="0">
              <a:solidFill>
                <a:srgbClr val="002060"/>
              </a:solidFill>
            </a:endParaRPr>
          </a:p>
          <a:p>
            <a:pPr algn="just">
              <a:lnSpc>
                <a:spcPct val="200000"/>
              </a:lnSpc>
            </a:pPr>
            <a:r>
              <a:rPr lang="en-GB" sz="1400" b="1" dirty="0">
                <a:solidFill>
                  <a:srgbClr val="002060"/>
                </a:solidFill>
              </a:rPr>
              <a:t>important topics, including the following:</a:t>
            </a:r>
          </a:p>
          <a:p>
            <a:pPr marL="285750" indent="-285750" algn="just">
              <a:lnSpc>
                <a:spcPct val="200000"/>
              </a:lnSpc>
              <a:buFont typeface="+mj-lt"/>
              <a:buAutoNum type="arabicPeriod"/>
            </a:pPr>
            <a:r>
              <a:rPr lang="ar-EG" sz="1400" b="1" dirty="0">
                <a:solidFill>
                  <a:srgbClr val="002060"/>
                </a:solidFill>
              </a:rPr>
              <a:t> </a:t>
            </a:r>
            <a:r>
              <a:rPr lang="en-GB" sz="1400" b="1" dirty="0">
                <a:solidFill>
                  <a:srgbClr val="002060"/>
                </a:solidFill>
              </a:rPr>
              <a:t>Social Cooperation and New Media</a:t>
            </a:r>
          </a:p>
          <a:p>
            <a:pPr marL="285750" indent="-285750" algn="just">
              <a:lnSpc>
                <a:spcPct val="200000"/>
              </a:lnSpc>
              <a:buFont typeface="+mj-lt"/>
              <a:buAutoNum type="arabicPeriod"/>
            </a:pPr>
            <a:r>
              <a:rPr lang="en-GB" sz="1400" b="1" dirty="0">
                <a:solidFill>
                  <a:srgbClr val="002060"/>
                </a:solidFill>
              </a:rPr>
              <a:t> </a:t>
            </a:r>
            <a:r>
              <a:rPr lang="ar-EG" sz="1400" b="1" dirty="0">
                <a:solidFill>
                  <a:srgbClr val="002060"/>
                </a:solidFill>
              </a:rPr>
              <a:t> </a:t>
            </a:r>
            <a:r>
              <a:rPr lang="en-GB" sz="1400" b="1" dirty="0">
                <a:solidFill>
                  <a:srgbClr val="002060"/>
                </a:solidFill>
              </a:rPr>
              <a:t>Social Cooperation and communication</a:t>
            </a:r>
          </a:p>
          <a:p>
            <a:pPr marL="285750" indent="-285750" algn="just">
              <a:lnSpc>
                <a:spcPct val="200000"/>
              </a:lnSpc>
              <a:buFont typeface="+mj-lt"/>
              <a:buAutoNum type="arabicPeriod"/>
            </a:pPr>
            <a:r>
              <a:rPr lang="en-GB" sz="1400" b="1" dirty="0">
                <a:solidFill>
                  <a:srgbClr val="002060"/>
                </a:solidFill>
              </a:rPr>
              <a:t> Re-evaluating Gemeinschaft and Gesellschaft with New Media </a:t>
            </a:r>
          </a:p>
          <a:p>
            <a:pPr marL="285750" indent="-285750" algn="just">
              <a:lnSpc>
                <a:spcPct val="200000"/>
              </a:lnSpc>
              <a:buFont typeface="+mj-lt"/>
              <a:buAutoNum type="arabicPeriod"/>
            </a:pPr>
            <a:r>
              <a:rPr lang="ar-EG" sz="1400" b="1" dirty="0">
                <a:solidFill>
                  <a:srgbClr val="002060"/>
                </a:solidFill>
              </a:rPr>
              <a:t> </a:t>
            </a:r>
            <a:r>
              <a:rPr lang="en-GB" sz="1400" b="1" dirty="0">
                <a:solidFill>
                  <a:srgbClr val="002060"/>
                </a:solidFill>
              </a:rPr>
              <a:t>Social Cooperation and Twitter</a:t>
            </a:r>
          </a:p>
          <a:p>
            <a:pPr marL="285750" indent="-285750" algn="just">
              <a:lnSpc>
                <a:spcPct val="200000"/>
              </a:lnSpc>
              <a:buFont typeface="+mj-lt"/>
              <a:buAutoNum type="arabicPeriod"/>
            </a:pPr>
            <a:r>
              <a:rPr lang="en-GB" sz="1400" b="1" dirty="0">
                <a:solidFill>
                  <a:srgbClr val="002060"/>
                </a:solidFill>
              </a:rPr>
              <a:t>Social Presence</a:t>
            </a:r>
          </a:p>
          <a:p>
            <a:pPr marL="285750" indent="-285750" algn="just">
              <a:lnSpc>
                <a:spcPct val="200000"/>
              </a:lnSpc>
              <a:buFont typeface="+mj-lt"/>
              <a:buAutoNum type="arabicPeriod"/>
            </a:pPr>
            <a:r>
              <a:rPr lang="en-GB" sz="1400" b="1" dirty="0">
                <a:solidFill>
                  <a:srgbClr val="002060"/>
                </a:solidFill>
              </a:rPr>
              <a:t>  Self-Presentation</a:t>
            </a:r>
          </a:p>
          <a:p>
            <a:pPr marL="285750" indent="-285750" algn="just">
              <a:lnSpc>
                <a:spcPct val="200000"/>
              </a:lnSpc>
              <a:buFont typeface="+mj-lt"/>
              <a:buAutoNum type="arabicPeriod"/>
            </a:pPr>
            <a:r>
              <a:rPr lang="en-GB" sz="1400" b="1" dirty="0">
                <a:solidFill>
                  <a:srgbClr val="002060"/>
                </a:solidFill>
              </a:rPr>
              <a:t> The Rise of Networked Publics</a:t>
            </a:r>
          </a:p>
          <a:p>
            <a:pPr marL="285750" indent="-285750" algn="just">
              <a:lnSpc>
                <a:spcPct val="200000"/>
              </a:lnSpc>
              <a:buFont typeface="+mj-lt"/>
              <a:buAutoNum type="arabicPeriod"/>
            </a:pPr>
            <a:r>
              <a:rPr lang="en-GB" sz="1400" b="1" dirty="0">
                <a:solidFill>
                  <a:srgbClr val="002060"/>
                </a:solidFill>
              </a:rPr>
              <a:t>What are memes?</a:t>
            </a:r>
          </a:p>
          <a:p>
            <a:pPr marL="285750" indent="-285750" algn="just">
              <a:lnSpc>
                <a:spcPct val="200000"/>
              </a:lnSpc>
              <a:buFont typeface="+mj-lt"/>
              <a:buAutoNum type="arabicPeriod"/>
            </a:pPr>
            <a:r>
              <a:rPr lang="en-GB" sz="1400" b="1" dirty="0">
                <a:solidFill>
                  <a:srgbClr val="002060"/>
                </a:solidFill>
              </a:rPr>
              <a:t> How do you succeed in Instagram marketing?</a:t>
            </a:r>
          </a:p>
          <a:p>
            <a:pPr marL="285750" indent="-285750" algn="just">
              <a:lnSpc>
                <a:spcPct val="200000"/>
              </a:lnSpc>
              <a:buFont typeface="+mj-lt"/>
              <a:buAutoNum type="arabicPeriod"/>
            </a:pPr>
            <a:r>
              <a:rPr lang="en-GB" sz="1400" b="1" dirty="0">
                <a:solidFill>
                  <a:srgbClr val="002060"/>
                </a:solidFill>
              </a:rPr>
              <a:t>Cyber Debates </a:t>
            </a:r>
          </a:p>
          <a:p>
            <a:pPr marL="285750" indent="-285750" algn="just">
              <a:lnSpc>
                <a:spcPct val="200000"/>
              </a:lnSpc>
              <a:buFont typeface="+mj-lt"/>
              <a:buAutoNum type="arabicPeriod"/>
            </a:pPr>
            <a:r>
              <a:rPr lang="en-GB" sz="1400" b="1" dirty="0">
                <a:solidFill>
                  <a:srgbClr val="002060"/>
                </a:solidFill>
              </a:rPr>
              <a:t>Digital Revolution</a:t>
            </a:r>
            <a:endParaRPr lang="en-GB" sz="1200" b="1" dirty="0">
              <a:solidFill>
                <a:srgbClr val="0A1F61"/>
              </a:solidFill>
            </a:endParaRPr>
          </a:p>
        </p:txBody>
      </p:sp>
      <p:sp>
        <p:nvSpPr>
          <p:cNvPr id="41" name="TextBox 40"/>
          <p:cNvSpPr txBox="1"/>
          <p:nvPr/>
        </p:nvSpPr>
        <p:spPr>
          <a:xfrm>
            <a:off x="7070359" y="745729"/>
            <a:ext cx="4463742" cy="461665"/>
          </a:xfrm>
          <a:prstGeom prst="rect">
            <a:avLst/>
          </a:prstGeom>
          <a:noFill/>
        </p:spPr>
        <p:txBody>
          <a:bodyPr wrap="square" rtlCol="0">
            <a:spAutoFit/>
          </a:bodyPr>
          <a:lstStyle/>
          <a:p>
            <a:pPr algn="ctr"/>
            <a:r>
              <a:rPr lang="en-AE" sz="2400" b="1" dirty="0">
                <a:solidFill>
                  <a:srgbClr val="00AEEF"/>
                </a:solidFill>
                <a:latin typeface="Tajawal Medium" panose="00000600000000000000" pitchFamily="2" charset="-78"/>
                <a:cs typeface="Tajawal Medium" panose="00000600000000000000" pitchFamily="2" charset="-78"/>
              </a:rPr>
              <a:t>The content of Lecture </a:t>
            </a:r>
            <a:r>
              <a:rPr lang="ar-EG" sz="2400" b="1" dirty="0">
                <a:solidFill>
                  <a:srgbClr val="00AEEF"/>
                </a:solidFill>
                <a:latin typeface="Tajawal Medium" panose="00000600000000000000" pitchFamily="2" charset="-78"/>
                <a:cs typeface="Tajawal Medium" panose="00000600000000000000" pitchFamily="2" charset="-78"/>
              </a:rPr>
              <a:t>2</a:t>
            </a:r>
            <a:endParaRPr lang="en-AE" sz="2400" b="1" dirty="0">
              <a:solidFill>
                <a:srgbClr val="00AEEF"/>
              </a:solidFill>
              <a:latin typeface="Tajawal Medium" panose="00000600000000000000" pitchFamily="2" charset="-78"/>
              <a:cs typeface="Tajawal Medium" panose="00000600000000000000" pitchFamily="2" charset="-78"/>
            </a:endParaRPr>
          </a:p>
        </p:txBody>
      </p:sp>
      <p:sp>
        <p:nvSpPr>
          <p:cNvPr id="42" name="TextBox 41"/>
          <p:cNvSpPr txBox="1"/>
          <p:nvPr/>
        </p:nvSpPr>
        <p:spPr>
          <a:xfrm>
            <a:off x="5582815" y="1148256"/>
            <a:ext cx="917148" cy="646331"/>
          </a:xfrm>
          <a:prstGeom prst="rect">
            <a:avLst/>
          </a:prstGeom>
          <a:noFill/>
        </p:spPr>
        <p:txBody>
          <a:bodyPr wrap="square" rtlCol="0">
            <a:spAutoFit/>
          </a:bodyPr>
          <a:lstStyle/>
          <a:p>
            <a:pPr algn="ctr"/>
            <a:r>
              <a:rPr lang="en-US" b="1" dirty="0">
                <a:solidFill>
                  <a:schemeClr val="bg1"/>
                </a:solidFill>
                <a:latin typeface="Alexandria" charset="0"/>
                <a:cs typeface="Alexandria" charset="0"/>
              </a:rPr>
              <a:t>Lecture </a:t>
            </a:r>
            <a:r>
              <a:rPr lang="ar-EG" b="1" dirty="0">
                <a:solidFill>
                  <a:schemeClr val="bg1"/>
                </a:solidFill>
                <a:latin typeface="Alexandria" charset="0"/>
                <a:cs typeface="Alexandria" charset="0"/>
              </a:rPr>
              <a:t>2</a:t>
            </a:r>
            <a:r>
              <a:rPr lang="en-US" b="1" dirty="0">
                <a:solidFill>
                  <a:schemeClr val="bg1"/>
                </a:solidFill>
                <a:latin typeface="Alexandria" charset="0"/>
                <a:cs typeface="Alexandria" charset="0"/>
              </a:rPr>
              <a:t>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26757" y="1569115"/>
            <a:ext cx="5547685" cy="461665"/>
          </a:xfrm>
          <a:prstGeom prst="rect">
            <a:avLst/>
          </a:prstGeom>
          <a:noFill/>
        </p:spPr>
        <p:txBody>
          <a:bodyPr wrap="square" rtlCol="0">
            <a:spAutoFit/>
          </a:bodyPr>
          <a:lstStyle/>
          <a:p>
            <a:pPr algn="ctr"/>
            <a:r>
              <a:rPr lang="en-AE" sz="2400" b="1" dirty="0">
                <a:solidFill>
                  <a:srgbClr val="00B0F0"/>
                </a:solidFill>
                <a:latin typeface="Alexandria" charset="0"/>
                <a:cs typeface="Alexandria" charset="0"/>
              </a:rPr>
              <a:t> Social Cooperation and New Media</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50964" y="2529039"/>
            <a:ext cx="8149210" cy="3913059"/>
          </a:xfrm>
          <a:prstGeom prst="rect">
            <a:avLst/>
          </a:prstGeom>
          <a:noFill/>
        </p:spPr>
        <p:txBody>
          <a:bodyPr wrap="square" rtlCol="0">
            <a:spAutoFit/>
          </a:bodyPr>
          <a:lstStyle/>
          <a:p>
            <a:pPr algn="just">
              <a:lnSpc>
                <a:spcPct val="150000"/>
              </a:lnSpc>
            </a:pPr>
            <a:r>
              <a:rPr lang="en-AE" sz="2400" dirty="0" err="1">
                <a:latin typeface="Alexandria" charset="0"/>
                <a:cs typeface="Alexandria" charset="0"/>
              </a:rPr>
              <a:t>Tönnies</a:t>
            </a:r>
            <a:r>
              <a:rPr lang="en-AE" sz="2400" dirty="0">
                <a:latin typeface="Alexandria" charset="0"/>
                <a:cs typeface="Alexandria" charset="0"/>
              </a:rPr>
              <a:t>, with his notion of Gemeinschaft, speaking of ‘co-operation’ as fundamental for human existence, contribute to an understanding of the social in terms of collaboration. </a:t>
            </a:r>
          </a:p>
          <a:p>
            <a:pPr algn="just">
              <a:lnSpc>
                <a:spcPct val="150000"/>
              </a:lnSpc>
            </a:pPr>
            <a:r>
              <a:rPr lang="en-AE" sz="2400" dirty="0">
                <a:latin typeface="Alexandria" charset="0"/>
                <a:cs typeface="Alexandria" charset="0"/>
              </a:rPr>
              <a:t>For </a:t>
            </a:r>
            <a:r>
              <a:rPr lang="en-AE" sz="2400" dirty="0" err="1">
                <a:latin typeface="Alexandria" charset="0"/>
                <a:cs typeface="Alexandria" charset="0"/>
              </a:rPr>
              <a:t>Tönnies</a:t>
            </a:r>
            <a:r>
              <a:rPr lang="en-AE" sz="2400" dirty="0">
                <a:latin typeface="Alexandria" charset="0"/>
                <a:cs typeface="Alexandria" charset="0"/>
              </a:rPr>
              <a:t>, Gemeinschaft is what holds society (‘Gesellschaft’) together. Society is merely people coexisting, but community (‘Gemeinschaft’) is the language, the ways, the mores, and the beliefs that bring about social coherence and unity. </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6332" y="1560251"/>
            <a:ext cx="1091009" cy="338554"/>
          </a:xfrm>
          <a:prstGeom prst="rect">
            <a:avLst/>
          </a:prstGeom>
          <a:noFill/>
        </p:spPr>
        <p:txBody>
          <a:bodyPr wrap="square" rtlCol="0">
            <a:spAutoFit/>
          </a:bodyPr>
          <a:lstStyle/>
          <a:p>
            <a:pPr algn="ctr"/>
            <a:r>
              <a:rPr lang="en-US" sz="1600" b="1" dirty="0">
                <a:solidFill>
                  <a:schemeClr val="bg1"/>
                </a:solidFill>
                <a:latin typeface="Alexandria" charset="0"/>
                <a:cs typeface="Alexandria" charset="0"/>
              </a:rPr>
              <a:t>Lecture  </a:t>
            </a:r>
            <a:r>
              <a:rPr lang="ar-EG" sz="1600" b="1" dirty="0">
                <a:solidFill>
                  <a:schemeClr val="bg1"/>
                </a:solidFill>
                <a:latin typeface="Alexandria" charset="0"/>
                <a:cs typeface="Alexandria" charset="0"/>
              </a:rPr>
              <a:t>2</a:t>
            </a:r>
            <a:endParaRPr lang="en-US" sz="16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79" y="1685494"/>
            <a:ext cx="11366711"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047728" y="1192235"/>
            <a:ext cx="1193616" cy="369332"/>
          </a:xfrm>
          <a:prstGeom prst="rect">
            <a:avLst/>
          </a:prstGeom>
          <a:noFill/>
        </p:spPr>
        <p:txBody>
          <a:bodyPr wrap="square" rtlCol="0">
            <a:spAutoFit/>
          </a:bodyPr>
          <a:lstStyle/>
          <a:p>
            <a:pPr algn="ctr"/>
            <a:r>
              <a:rPr lang="en-US" sz="1800" b="1" dirty="0">
                <a:solidFill>
                  <a:schemeClr val="bg1"/>
                </a:solidFill>
                <a:latin typeface="Alexandria" charset="0"/>
                <a:cs typeface="Alexandria" charset="0"/>
              </a:rPr>
              <a:t>Lecture </a:t>
            </a:r>
            <a:r>
              <a:rPr lang="ar-EG" sz="1800" b="1" dirty="0">
                <a:solidFill>
                  <a:schemeClr val="bg1"/>
                </a:solidFill>
                <a:latin typeface="Alexandria" charset="0"/>
                <a:cs typeface="Alexandria" charset="0"/>
              </a:rPr>
              <a:t>2</a:t>
            </a:r>
            <a:r>
              <a:rPr lang="en-US" sz="1800" b="1" dirty="0">
                <a:solidFill>
                  <a:schemeClr val="bg1"/>
                </a:solidFill>
                <a:latin typeface="Alexandria" charset="0"/>
                <a:cs typeface="Alexandria" charset="0"/>
              </a:rPr>
              <a:t> </a:t>
            </a:r>
          </a:p>
        </p:txBody>
      </p:sp>
      <p:sp>
        <p:nvSpPr>
          <p:cNvPr id="48" name="TextBox 47"/>
          <p:cNvSpPr txBox="1"/>
          <p:nvPr/>
        </p:nvSpPr>
        <p:spPr>
          <a:xfrm>
            <a:off x="942308" y="1990853"/>
            <a:ext cx="10792492" cy="4315027"/>
          </a:xfrm>
          <a:prstGeom prst="rect">
            <a:avLst/>
          </a:prstGeom>
          <a:noFill/>
        </p:spPr>
        <p:txBody>
          <a:bodyPr wrap="square" rtlCol="0">
            <a:spAutoFit/>
          </a:bodyPr>
          <a:lstStyle/>
          <a:p>
            <a:pPr marL="285750" indent="-285750" algn="just">
              <a:lnSpc>
                <a:spcPct val="200000"/>
              </a:lnSpc>
              <a:buFont typeface="Arial" panose="020B0604020202020204" pitchFamily="34" charset="0"/>
              <a:buChar char="•"/>
            </a:pPr>
            <a:r>
              <a:rPr lang="en-AE" sz="2000" b="1" dirty="0">
                <a:solidFill>
                  <a:srgbClr val="0070C0"/>
                </a:solidFill>
              </a:rPr>
              <a:t> Understanding Gemeinschaft and Gesellschaft </a:t>
            </a:r>
          </a:p>
          <a:p>
            <a:pPr marL="285750" indent="-285750" algn="just">
              <a:lnSpc>
                <a:spcPct val="200000"/>
              </a:lnSpc>
              <a:buFont typeface="Arial" panose="020B0604020202020204" pitchFamily="34" charset="0"/>
              <a:buChar char="•"/>
            </a:pPr>
            <a:r>
              <a:rPr lang="en-AE" sz="2000" b="1" dirty="0">
                <a:solidFill>
                  <a:srgbClr val="0070C0"/>
                </a:solidFill>
              </a:rPr>
              <a:t>During the 19th century, a great transformation happened in Europe. The rise of nationalism and the industrial revolution affected all spheres of life and a transition from rural, peasant societies to modern, industrial societies emerged. </a:t>
            </a:r>
          </a:p>
          <a:p>
            <a:pPr marL="285750" indent="-285750" algn="just">
              <a:lnSpc>
                <a:spcPct val="200000"/>
              </a:lnSpc>
              <a:buFont typeface="Arial" panose="020B0604020202020204" pitchFamily="34" charset="0"/>
              <a:buChar char="•"/>
            </a:pPr>
            <a:r>
              <a:rPr lang="en-AE" sz="2000" b="1" dirty="0">
                <a:solidFill>
                  <a:srgbClr val="0070C0"/>
                </a:solidFill>
              </a:rPr>
              <a:t>To </a:t>
            </a:r>
            <a:r>
              <a:rPr lang="en-AE" sz="2000" b="1" dirty="0" err="1">
                <a:solidFill>
                  <a:srgbClr val="0070C0"/>
                </a:solidFill>
              </a:rPr>
              <a:t>analyze</a:t>
            </a:r>
            <a:r>
              <a:rPr lang="en-AE" sz="2000" b="1" dirty="0">
                <a:solidFill>
                  <a:srgbClr val="0070C0"/>
                </a:solidFill>
              </a:rPr>
              <a:t> this transition and differences between societies German sociologist Ferdinand </a:t>
            </a:r>
            <a:r>
              <a:rPr lang="en-AE" sz="2000" b="1" dirty="0" err="1">
                <a:solidFill>
                  <a:srgbClr val="0070C0"/>
                </a:solidFill>
              </a:rPr>
              <a:t>Tönnies</a:t>
            </a:r>
            <a:r>
              <a:rPr lang="en-AE" sz="2000" b="1" dirty="0">
                <a:solidFill>
                  <a:srgbClr val="0070C0"/>
                </a:solidFill>
              </a:rPr>
              <a:t> theorized two concepts to categorize two different social groups: Gemeinschaft (community) and Gesellschaft (society).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203C3DD-C182-478D-5861-DCD0111FA8F5}"/>
              </a:ext>
            </a:extLst>
          </p:cNvPr>
          <p:cNvSpPr txBox="1"/>
          <p:nvPr/>
        </p:nvSpPr>
        <p:spPr>
          <a:xfrm>
            <a:off x="2577071" y="1072833"/>
            <a:ext cx="5495213" cy="461665"/>
          </a:xfrm>
          <a:prstGeom prst="rect">
            <a:avLst/>
          </a:prstGeom>
          <a:noFill/>
        </p:spPr>
        <p:txBody>
          <a:bodyPr wrap="square" rtlCol="0">
            <a:spAutoFit/>
          </a:bodyPr>
          <a:lstStyle/>
          <a:p>
            <a:pPr algn="ctr"/>
            <a:r>
              <a:rPr lang="en-AE" sz="2400" b="1" dirty="0">
                <a:solidFill>
                  <a:srgbClr val="00AEEF"/>
                </a:solidFill>
              </a:rPr>
              <a:t> Social Cooperation and New Media</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30" y="1449832"/>
            <a:ext cx="10549710" cy="4315027"/>
          </a:xfrm>
          <a:prstGeom prst="rect">
            <a:avLst/>
          </a:prstGeom>
          <a:noFill/>
        </p:spPr>
        <p:txBody>
          <a:bodyPr wrap="square" rtlCol="0">
            <a:spAutoFit/>
          </a:bodyPr>
          <a:lstStyle/>
          <a:p>
            <a:pPr algn="just">
              <a:lnSpc>
                <a:spcPct val="200000"/>
              </a:lnSpc>
            </a:pPr>
            <a:r>
              <a:rPr lang="en-GB" sz="2000" b="1" dirty="0">
                <a:solidFill>
                  <a:srgbClr val="0070C0"/>
                </a:solidFill>
              </a:rPr>
              <a:t> According to </a:t>
            </a:r>
            <a:r>
              <a:rPr lang="en-GB" sz="2000" b="1" dirty="0" err="1">
                <a:solidFill>
                  <a:srgbClr val="0070C0"/>
                </a:solidFill>
              </a:rPr>
              <a:t>Tönnies</a:t>
            </a:r>
            <a:r>
              <a:rPr lang="en-GB" sz="2000" b="1" dirty="0">
                <a:solidFill>
                  <a:srgbClr val="0070C0"/>
                </a:solidFill>
              </a:rPr>
              <a:t>, Gemeinschaft indicates pre-industrial, peasant societies. Gemeinschaft is composed of conventional social roles. Kinship, tradition, and religion play an important part in social life. A sense of belonging to the community, firm communal relations</a:t>
            </a:r>
            <a:r>
              <a:rPr lang="en-AE" sz="2000" b="1" dirty="0">
                <a:solidFill>
                  <a:srgbClr val="0070C0"/>
                </a:solidFill>
              </a:rPr>
              <a:t> and a narrow division of </a:t>
            </a:r>
            <a:r>
              <a:rPr lang="en-AE" sz="2000" b="1" dirty="0" err="1">
                <a:solidFill>
                  <a:srgbClr val="0070C0"/>
                </a:solidFill>
              </a:rPr>
              <a:t>labor</a:t>
            </a:r>
            <a:r>
              <a:rPr lang="en-AE" sz="2000" b="1" dirty="0">
                <a:solidFill>
                  <a:srgbClr val="0070C0"/>
                </a:solidFill>
              </a:rPr>
              <a:t> are essential for Gemeinschaft</a:t>
            </a:r>
            <a:r>
              <a:rPr lang="en-GB" sz="2000" b="1" dirty="0">
                <a:solidFill>
                  <a:srgbClr val="0070C0"/>
                </a:solidFill>
              </a:rPr>
              <a:t>. </a:t>
            </a:r>
          </a:p>
          <a:p>
            <a:pPr algn="just">
              <a:lnSpc>
                <a:spcPct val="200000"/>
              </a:lnSpc>
            </a:pPr>
            <a:r>
              <a:rPr lang="en-GB" sz="2000" b="1" dirty="0">
                <a:solidFill>
                  <a:srgbClr val="0070C0"/>
                </a:solidFill>
              </a:rPr>
              <a:t>On the other hand, Gesellschaft is composed of ideas of rationality and efficiency. Social ties are determined on a contractual </a:t>
            </a:r>
            <a:r>
              <a:rPr lang="en-AE" sz="2000" b="1" dirty="0">
                <a:solidFill>
                  <a:srgbClr val="0070C0"/>
                </a:solidFill>
              </a:rPr>
              <a:t>basis, and a strong division of </a:t>
            </a:r>
            <a:r>
              <a:rPr lang="en-AE" sz="2000" b="1" dirty="0" err="1">
                <a:solidFill>
                  <a:srgbClr val="0070C0"/>
                </a:solidFill>
              </a:rPr>
              <a:t>labor</a:t>
            </a:r>
            <a:r>
              <a:rPr lang="en-AE" sz="2000" b="1" dirty="0">
                <a:solidFill>
                  <a:srgbClr val="0070C0"/>
                </a:solidFill>
              </a:rPr>
              <a:t> is visible in Gesellschaft</a:t>
            </a:r>
            <a:r>
              <a:rPr lang="en-GB" sz="2000" b="1" dirty="0">
                <a:solidFill>
                  <a:srgbClr val="0070C0"/>
                </a:solidFill>
              </a:rPr>
              <a:t> (</a:t>
            </a:r>
            <a:r>
              <a:rPr lang="en-GB" sz="2000" b="1" dirty="0" err="1">
                <a:solidFill>
                  <a:srgbClr val="0070C0"/>
                </a:solidFill>
              </a:rPr>
              <a:t>Tönnies</a:t>
            </a:r>
            <a:r>
              <a:rPr lang="en-GB" sz="2000" b="1" dirty="0">
                <a:solidFill>
                  <a:srgbClr val="0070C0"/>
                </a:solidFill>
              </a:rPr>
              <a:t>, 1887).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5505099" cy="461665"/>
          </a:xfrm>
          <a:prstGeom prst="rect">
            <a:avLst/>
          </a:prstGeom>
          <a:noFill/>
        </p:spPr>
        <p:txBody>
          <a:bodyPr wrap="square" rtlCol="0">
            <a:spAutoFit/>
          </a:bodyPr>
          <a:lstStyle/>
          <a:p>
            <a:pPr algn="ctr"/>
            <a:r>
              <a:rPr lang="en-AE" sz="2400" b="1" dirty="0">
                <a:solidFill>
                  <a:srgbClr val="00AEEF"/>
                </a:solidFill>
              </a:rPr>
              <a:t> Social Cooperation and New Media</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83920" y="1258028"/>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30" y="1449832"/>
            <a:ext cx="10549710" cy="619721"/>
          </a:xfrm>
          <a:prstGeom prst="rect">
            <a:avLst/>
          </a:prstGeom>
          <a:noFill/>
        </p:spPr>
        <p:txBody>
          <a:bodyPr wrap="square" rtlCol="0">
            <a:spAutoFit/>
          </a:bodyPr>
          <a:lstStyle/>
          <a:p>
            <a:pPr algn="just">
              <a:lnSpc>
                <a:spcPct val="200000"/>
              </a:lnSpc>
            </a:pPr>
            <a:r>
              <a:rPr lang="ar-EG" sz="2000" b="1" dirty="0">
                <a:solidFill>
                  <a:srgbClr val="0070C0"/>
                </a:solidFill>
              </a:rPr>
              <a:t> </a:t>
            </a:r>
            <a:endParaRPr lang="en-GB"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5505099" cy="461665"/>
          </a:xfrm>
          <a:prstGeom prst="rect">
            <a:avLst/>
          </a:prstGeom>
          <a:noFill/>
        </p:spPr>
        <p:txBody>
          <a:bodyPr wrap="square" rtlCol="0">
            <a:spAutoFit/>
          </a:bodyPr>
          <a:lstStyle/>
          <a:p>
            <a:pPr algn="ctr"/>
            <a:r>
              <a:rPr lang="en-AE" sz="2400" b="1" dirty="0">
                <a:solidFill>
                  <a:srgbClr val="00AEEF"/>
                </a:solidFill>
              </a:rPr>
              <a:t> Social Cooperation and New Media</a:t>
            </a:r>
          </a:p>
        </p:txBody>
      </p:sp>
      <p:sp>
        <p:nvSpPr>
          <p:cNvPr id="22" name="Freeform: Shape 10">
            <a:extLst>
              <a:ext uri="{FF2B5EF4-FFF2-40B4-BE49-F238E27FC236}">
                <a16:creationId xmlns:a16="http://schemas.microsoft.com/office/drawing/2014/main" id="{B949FA1F-97CE-E6DC-941B-155217F86660}"/>
              </a:ext>
            </a:extLst>
          </p:cNvPr>
          <p:cNvSpPr/>
          <p:nvPr/>
        </p:nvSpPr>
        <p:spPr>
          <a:xfrm>
            <a:off x="4034789" y="1809759"/>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kern="1200" dirty="0"/>
              <a:t>Social Cooperation</a:t>
            </a:r>
          </a:p>
        </p:txBody>
      </p:sp>
      <p:sp>
        <p:nvSpPr>
          <p:cNvPr id="26" name="Freeform: Shape 14">
            <a:extLst>
              <a:ext uri="{FF2B5EF4-FFF2-40B4-BE49-F238E27FC236}">
                <a16:creationId xmlns:a16="http://schemas.microsoft.com/office/drawing/2014/main" id="{439D3C42-9BE5-F464-5B2F-525BE0AE4485}"/>
              </a:ext>
            </a:extLst>
          </p:cNvPr>
          <p:cNvSpPr/>
          <p:nvPr/>
        </p:nvSpPr>
        <p:spPr>
          <a:xfrm rot="3600000">
            <a:off x="5129642" y="3282152"/>
            <a:ext cx="873819" cy="293695"/>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0" y="146848"/>
                </a:moveTo>
                <a:lnTo>
                  <a:pt x="146848" y="0"/>
                </a:lnTo>
                <a:lnTo>
                  <a:pt x="146848" y="58739"/>
                </a:lnTo>
                <a:lnTo>
                  <a:pt x="726972" y="58739"/>
                </a:lnTo>
                <a:lnTo>
                  <a:pt x="726972" y="0"/>
                </a:lnTo>
                <a:lnTo>
                  <a:pt x="873819" y="146848"/>
                </a:lnTo>
                <a:lnTo>
                  <a:pt x="726972" y="293695"/>
                </a:lnTo>
                <a:lnTo>
                  <a:pt x="726972" y="234956"/>
                </a:lnTo>
                <a:lnTo>
                  <a:pt x="146848" y="234956"/>
                </a:lnTo>
                <a:lnTo>
                  <a:pt x="146848" y="293695"/>
                </a:lnTo>
                <a:lnTo>
                  <a:pt x="0" y="14684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37" rIns="88108" bIns="58740" numCol="1" spcCol="1270" anchor="ctr" anchorCtr="0">
            <a:noAutofit/>
          </a:bodyPr>
          <a:lstStyle/>
          <a:p>
            <a:pPr marL="0" lvl="0" indent="0" algn="ctr" defTabSz="533400">
              <a:lnSpc>
                <a:spcPct val="90000"/>
              </a:lnSpc>
              <a:spcBef>
                <a:spcPct val="0"/>
              </a:spcBef>
              <a:spcAft>
                <a:spcPct val="35000"/>
              </a:spcAft>
              <a:buNone/>
            </a:pPr>
            <a:endParaRPr lang="en-GB" sz="1200" kern="1200"/>
          </a:p>
        </p:txBody>
      </p:sp>
      <p:sp>
        <p:nvSpPr>
          <p:cNvPr id="27" name="Freeform: Shape 17">
            <a:extLst>
              <a:ext uri="{FF2B5EF4-FFF2-40B4-BE49-F238E27FC236}">
                <a16:creationId xmlns:a16="http://schemas.microsoft.com/office/drawing/2014/main" id="{237DFE90-9824-382C-70FF-FF92E1ABFB86}"/>
              </a:ext>
            </a:extLst>
          </p:cNvPr>
          <p:cNvSpPr/>
          <p:nvPr/>
        </p:nvSpPr>
        <p:spPr>
          <a:xfrm>
            <a:off x="5420055" y="4209111"/>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rgbClr val="0070C0"/>
                </a:solidFill>
              </a:rPr>
              <a:t>Gesellschaft</a:t>
            </a:r>
          </a:p>
          <a:p>
            <a:pPr marL="0" lvl="0" indent="0" algn="ctr" defTabSz="844550">
              <a:lnSpc>
                <a:spcPct val="90000"/>
              </a:lnSpc>
              <a:spcBef>
                <a:spcPct val="0"/>
              </a:spcBef>
              <a:spcAft>
                <a:spcPct val="35000"/>
              </a:spcAft>
              <a:buNone/>
            </a:pPr>
            <a:r>
              <a:rPr lang="en-GB" sz="1900" b="1" kern="1200" dirty="0">
                <a:solidFill>
                  <a:schemeClr val="bg1"/>
                </a:solidFill>
              </a:rPr>
              <a:t>Society</a:t>
            </a:r>
            <a:endParaRPr lang="en-GB" sz="1900" kern="1200" dirty="0">
              <a:solidFill>
                <a:schemeClr val="bg1"/>
              </a:solidFill>
            </a:endParaRPr>
          </a:p>
        </p:txBody>
      </p:sp>
      <p:sp>
        <p:nvSpPr>
          <p:cNvPr id="28" name="Freeform: Shape 19">
            <a:extLst>
              <a:ext uri="{FF2B5EF4-FFF2-40B4-BE49-F238E27FC236}">
                <a16:creationId xmlns:a16="http://schemas.microsoft.com/office/drawing/2014/main" id="{DDCBE9ED-321D-FEBD-FF9B-0FC4EF108121}"/>
              </a:ext>
            </a:extLst>
          </p:cNvPr>
          <p:cNvSpPr/>
          <p:nvPr/>
        </p:nvSpPr>
        <p:spPr>
          <a:xfrm>
            <a:off x="4437009" y="4481827"/>
            <a:ext cx="873820" cy="293696"/>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873819" y="146847"/>
                </a:moveTo>
                <a:lnTo>
                  <a:pt x="726971" y="293694"/>
                </a:lnTo>
                <a:lnTo>
                  <a:pt x="726971" y="234955"/>
                </a:lnTo>
                <a:lnTo>
                  <a:pt x="146847" y="234955"/>
                </a:lnTo>
                <a:lnTo>
                  <a:pt x="146847" y="293694"/>
                </a:lnTo>
                <a:lnTo>
                  <a:pt x="0" y="146847"/>
                </a:lnTo>
                <a:lnTo>
                  <a:pt x="146847" y="1"/>
                </a:lnTo>
                <a:lnTo>
                  <a:pt x="146847" y="58740"/>
                </a:lnTo>
                <a:lnTo>
                  <a:pt x="726971" y="58740"/>
                </a:lnTo>
                <a:lnTo>
                  <a:pt x="726971" y="1"/>
                </a:lnTo>
                <a:lnTo>
                  <a:pt x="873819" y="146847"/>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40" rIns="88110" bIns="58739" numCol="1" spcCol="1270" anchor="ctr" anchorCtr="0">
            <a:noAutofit/>
          </a:bodyPr>
          <a:lstStyle/>
          <a:p>
            <a:pPr marL="0" lvl="0" indent="0" algn="ctr" defTabSz="533400">
              <a:lnSpc>
                <a:spcPct val="90000"/>
              </a:lnSpc>
              <a:spcBef>
                <a:spcPct val="0"/>
              </a:spcBef>
              <a:spcAft>
                <a:spcPct val="35000"/>
              </a:spcAft>
              <a:buNone/>
            </a:pPr>
            <a:endParaRPr lang="en-GB" sz="1200" kern="1200"/>
          </a:p>
        </p:txBody>
      </p:sp>
      <p:sp>
        <p:nvSpPr>
          <p:cNvPr id="29" name="Freeform: Shape 20">
            <a:extLst>
              <a:ext uri="{FF2B5EF4-FFF2-40B4-BE49-F238E27FC236}">
                <a16:creationId xmlns:a16="http://schemas.microsoft.com/office/drawing/2014/main" id="{BCECD0EB-A1E8-89A9-96BF-53A44B313B79}"/>
              </a:ext>
            </a:extLst>
          </p:cNvPr>
          <p:cNvSpPr/>
          <p:nvPr/>
        </p:nvSpPr>
        <p:spPr>
          <a:xfrm>
            <a:off x="2649523" y="4209111"/>
            <a:ext cx="1678258" cy="839129"/>
          </a:xfrm>
          <a:custGeom>
            <a:avLst/>
            <a:gdLst>
              <a:gd name="connsiteX0" fmla="*/ 0 w 1678258"/>
              <a:gd name="connsiteY0" fmla="*/ 83913 h 839129"/>
              <a:gd name="connsiteX1" fmla="*/ 83913 w 1678258"/>
              <a:gd name="connsiteY1" fmla="*/ 0 h 839129"/>
              <a:gd name="connsiteX2" fmla="*/ 1594345 w 1678258"/>
              <a:gd name="connsiteY2" fmla="*/ 0 h 839129"/>
              <a:gd name="connsiteX3" fmla="*/ 1678258 w 1678258"/>
              <a:gd name="connsiteY3" fmla="*/ 83913 h 839129"/>
              <a:gd name="connsiteX4" fmla="*/ 1678258 w 1678258"/>
              <a:gd name="connsiteY4" fmla="*/ 755216 h 839129"/>
              <a:gd name="connsiteX5" fmla="*/ 1594345 w 1678258"/>
              <a:gd name="connsiteY5" fmla="*/ 839129 h 839129"/>
              <a:gd name="connsiteX6" fmla="*/ 83913 w 1678258"/>
              <a:gd name="connsiteY6" fmla="*/ 839129 h 839129"/>
              <a:gd name="connsiteX7" fmla="*/ 0 w 1678258"/>
              <a:gd name="connsiteY7" fmla="*/ 755216 h 839129"/>
              <a:gd name="connsiteX8" fmla="*/ 0 w 1678258"/>
              <a:gd name="connsiteY8" fmla="*/ 83913 h 839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78258" h="839129">
                <a:moveTo>
                  <a:pt x="0" y="83913"/>
                </a:moveTo>
                <a:cubicBezTo>
                  <a:pt x="0" y="37569"/>
                  <a:pt x="37569" y="0"/>
                  <a:pt x="83913" y="0"/>
                </a:cubicBezTo>
                <a:lnTo>
                  <a:pt x="1594345" y="0"/>
                </a:lnTo>
                <a:cubicBezTo>
                  <a:pt x="1640689" y="0"/>
                  <a:pt x="1678258" y="37569"/>
                  <a:pt x="1678258" y="83913"/>
                </a:cubicBezTo>
                <a:lnTo>
                  <a:pt x="1678258" y="755216"/>
                </a:lnTo>
                <a:cubicBezTo>
                  <a:pt x="1678258" y="801560"/>
                  <a:pt x="1640689" y="839129"/>
                  <a:pt x="1594345" y="839129"/>
                </a:cubicBezTo>
                <a:lnTo>
                  <a:pt x="83913" y="839129"/>
                </a:lnTo>
                <a:cubicBezTo>
                  <a:pt x="37569" y="839129"/>
                  <a:pt x="0" y="801560"/>
                  <a:pt x="0" y="755216"/>
                </a:cubicBezTo>
                <a:lnTo>
                  <a:pt x="0" y="8391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96967" tIns="96967" rIns="96967" bIns="96967" numCol="1" spcCol="1270" anchor="ctr" anchorCtr="0">
            <a:noAutofit/>
          </a:bodyPr>
          <a:lstStyle/>
          <a:p>
            <a:pPr marL="0" lvl="0" indent="0" algn="ctr" defTabSz="844550">
              <a:lnSpc>
                <a:spcPct val="90000"/>
              </a:lnSpc>
              <a:spcBef>
                <a:spcPct val="0"/>
              </a:spcBef>
              <a:spcAft>
                <a:spcPct val="35000"/>
              </a:spcAft>
              <a:buNone/>
            </a:pPr>
            <a:r>
              <a:rPr lang="en-GB" sz="1900" b="1" kern="1200" dirty="0">
                <a:solidFill>
                  <a:srgbClr val="0070C0"/>
                </a:solidFill>
              </a:rPr>
              <a:t>Gemeinschaft</a:t>
            </a:r>
          </a:p>
          <a:p>
            <a:pPr marL="0" lvl="0" indent="0" algn="ctr" defTabSz="844550">
              <a:lnSpc>
                <a:spcPct val="90000"/>
              </a:lnSpc>
              <a:spcBef>
                <a:spcPct val="0"/>
              </a:spcBef>
              <a:spcAft>
                <a:spcPct val="35000"/>
              </a:spcAft>
              <a:buNone/>
            </a:pPr>
            <a:r>
              <a:rPr lang="en-GB" sz="1900" b="1" kern="1200" dirty="0"/>
              <a:t>Community</a:t>
            </a:r>
          </a:p>
        </p:txBody>
      </p:sp>
      <p:sp>
        <p:nvSpPr>
          <p:cNvPr id="30" name="Freeform: Shape 21">
            <a:extLst>
              <a:ext uri="{FF2B5EF4-FFF2-40B4-BE49-F238E27FC236}">
                <a16:creationId xmlns:a16="http://schemas.microsoft.com/office/drawing/2014/main" id="{A3C51306-C77B-86CC-EAF4-35507CF29E0C}"/>
              </a:ext>
            </a:extLst>
          </p:cNvPr>
          <p:cNvSpPr/>
          <p:nvPr/>
        </p:nvSpPr>
        <p:spPr>
          <a:xfrm rot="18000000">
            <a:off x="3744376" y="3282152"/>
            <a:ext cx="873819" cy="293695"/>
          </a:xfrm>
          <a:custGeom>
            <a:avLst/>
            <a:gdLst>
              <a:gd name="connsiteX0" fmla="*/ 0 w 873819"/>
              <a:gd name="connsiteY0" fmla="*/ 146848 h 293695"/>
              <a:gd name="connsiteX1" fmla="*/ 146848 w 873819"/>
              <a:gd name="connsiteY1" fmla="*/ 0 h 293695"/>
              <a:gd name="connsiteX2" fmla="*/ 146848 w 873819"/>
              <a:gd name="connsiteY2" fmla="*/ 58739 h 293695"/>
              <a:gd name="connsiteX3" fmla="*/ 726972 w 873819"/>
              <a:gd name="connsiteY3" fmla="*/ 58739 h 293695"/>
              <a:gd name="connsiteX4" fmla="*/ 726972 w 873819"/>
              <a:gd name="connsiteY4" fmla="*/ 0 h 293695"/>
              <a:gd name="connsiteX5" fmla="*/ 873819 w 873819"/>
              <a:gd name="connsiteY5" fmla="*/ 146848 h 293695"/>
              <a:gd name="connsiteX6" fmla="*/ 726972 w 873819"/>
              <a:gd name="connsiteY6" fmla="*/ 293695 h 293695"/>
              <a:gd name="connsiteX7" fmla="*/ 726972 w 873819"/>
              <a:gd name="connsiteY7" fmla="*/ 234956 h 293695"/>
              <a:gd name="connsiteX8" fmla="*/ 146848 w 873819"/>
              <a:gd name="connsiteY8" fmla="*/ 234956 h 293695"/>
              <a:gd name="connsiteX9" fmla="*/ 146848 w 873819"/>
              <a:gd name="connsiteY9" fmla="*/ 293695 h 293695"/>
              <a:gd name="connsiteX10" fmla="*/ 0 w 873819"/>
              <a:gd name="connsiteY10" fmla="*/ 146848 h 293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73819" h="293695">
                <a:moveTo>
                  <a:pt x="0" y="146848"/>
                </a:moveTo>
                <a:lnTo>
                  <a:pt x="146848" y="0"/>
                </a:lnTo>
                <a:lnTo>
                  <a:pt x="146848" y="58739"/>
                </a:lnTo>
                <a:lnTo>
                  <a:pt x="726972" y="58739"/>
                </a:lnTo>
                <a:lnTo>
                  <a:pt x="726972" y="0"/>
                </a:lnTo>
                <a:lnTo>
                  <a:pt x="873819" y="146848"/>
                </a:lnTo>
                <a:lnTo>
                  <a:pt x="726972" y="293695"/>
                </a:lnTo>
                <a:lnTo>
                  <a:pt x="726972" y="234956"/>
                </a:lnTo>
                <a:lnTo>
                  <a:pt x="146848" y="234956"/>
                </a:lnTo>
                <a:lnTo>
                  <a:pt x="146848" y="293695"/>
                </a:lnTo>
                <a:lnTo>
                  <a:pt x="0" y="14684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88108" tIns="58739" rIns="88108" bIns="58738" numCol="1" spcCol="1270" anchor="ctr" anchorCtr="0">
            <a:noAutofit/>
          </a:bodyPr>
          <a:lstStyle/>
          <a:p>
            <a:pPr marL="0" lvl="0" indent="0" algn="ctr" defTabSz="533400">
              <a:lnSpc>
                <a:spcPct val="90000"/>
              </a:lnSpc>
              <a:spcBef>
                <a:spcPct val="0"/>
              </a:spcBef>
              <a:spcAft>
                <a:spcPct val="35000"/>
              </a:spcAft>
              <a:buNone/>
            </a:pPr>
            <a:endParaRPr lang="en-GB" sz="1200" kern="1200"/>
          </a:p>
        </p:txBody>
      </p:sp>
      <p:pic>
        <p:nvPicPr>
          <p:cNvPr id="31" name="Picture 4" descr="Ferdinand Tönnies - Wikipedia">
            <a:extLst>
              <a:ext uri="{FF2B5EF4-FFF2-40B4-BE49-F238E27FC236}">
                <a16:creationId xmlns:a16="http://schemas.microsoft.com/office/drawing/2014/main" id="{A5F1E1BC-537A-8B0C-ED2D-9A716D51DC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5445" y="1809759"/>
            <a:ext cx="1842635" cy="2091666"/>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A4EDBAC2-289C-A163-5CF1-95CB35ED26D9}"/>
              </a:ext>
            </a:extLst>
          </p:cNvPr>
          <p:cNvSpPr txBox="1"/>
          <p:nvPr/>
        </p:nvSpPr>
        <p:spPr>
          <a:xfrm>
            <a:off x="9110915" y="3892070"/>
            <a:ext cx="2197768" cy="568745"/>
          </a:xfrm>
          <a:prstGeom prst="rect">
            <a:avLst/>
          </a:prstGeom>
          <a:noFill/>
        </p:spPr>
        <p:txBody>
          <a:bodyPr wrap="square" rtlCol="0">
            <a:spAutoFit/>
          </a:bodyPr>
          <a:lstStyle/>
          <a:p>
            <a:pPr algn="ctr">
              <a:lnSpc>
                <a:spcPct val="200000"/>
              </a:lnSpc>
            </a:pPr>
            <a:r>
              <a:rPr lang="en-GB" b="1" dirty="0">
                <a:solidFill>
                  <a:srgbClr val="FF0000"/>
                </a:solidFill>
              </a:rPr>
              <a:t>Ferdinand </a:t>
            </a:r>
            <a:r>
              <a:rPr lang="en-GB" b="1" dirty="0" err="1">
                <a:solidFill>
                  <a:srgbClr val="FF0000"/>
                </a:solidFill>
              </a:rPr>
              <a:t>Tönnies</a:t>
            </a:r>
            <a:endParaRPr lang="en-GB" b="1" dirty="0">
              <a:solidFill>
                <a:srgbClr val="FF0000"/>
              </a:solidFill>
            </a:endParaRPr>
          </a:p>
        </p:txBody>
      </p:sp>
    </p:spTree>
    <p:extLst>
      <p:ext uri="{BB962C8B-B14F-4D97-AF65-F5344CB8AC3E}">
        <p14:creationId xmlns:p14="http://schemas.microsoft.com/office/powerpoint/2010/main" val="1872113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fade">
                                      <p:cBhvr>
                                        <p:cTn id="12" dur="1000"/>
                                        <p:tgtEl>
                                          <p:spTgt spid="30"/>
                                        </p:tgtEl>
                                      </p:cBhvr>
                                    </p:animEffect>
                                    <p:anim calcmode="lin" valueType="num">
                                      <p:cBhvr>
                                        <p:cTn id="13" dur="1000" fill="hold"/>
                                        <p:tgtEl>
                                          <p:spTgt spid="30"/>
                                        </p:tgtEl>
                                        <p:attrNameLst>
                                          <p:attrName>ppt_x</p:attrName>
                                        </p:attrNameLst>
                                      </p:cBhvr>
                                      <p:tavLst>
                                        <p:tav tm="0">
                                          <p:val>
                                            <p:strVal val="#ppt_x"/>
                                          </p:val>
                                        </p:tav>
                                        <p:tav tm="100000">
                                          <p:val>
                                            <p:strVal val="#ppt_x"/>
                                          </p:val>
                                        </p:tav>
                                      </p:tavLst>
                                    </p:anim>
                                    <p:anim calcmode="lin" valueType="num">
                                      <p:cBhvr>
                                        <p:cTn id="14" dur="1000" fill="hold"/>
                                        <p:tgtEl>
                                          <p:spTgt spid="30"/>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fade">
                                      <p:cBhvr>
                                        <p:cTn id="17" dur="1000"/>
                                        <p:tgtEl>
                                          <p:spTgt spid="26"/>
                                        </p:tgtEl>
                                      </p:cBhvr>
                                    </p:animEffect>
                                    <p:anim calcmode="lin" valueType="num">
                                      <p:cBhvr>
                                        <p:cTn id="18" dur="1000" fill="hold"/>
                                        <p:tgtEl>
                                          <p:spTgt spid="26"/>
                                        </p:tgtEl>
                                        <p:attrNameLst>
                                          <p:attrName>ppt_x</p:attrName>
                                        </p:attrNameLst>
                                      </p:cBhvr>
                                      <p:tavLst>
                                        <p:tav tm="0">
                                          <p:val>
                                            <p:strVal val="#ppt_x"/>
                                          </p:val>
                                        </p:tav>
                                        <p:tav tm="100000">
                                          <p:val>
                                            <p:strVal val="#ppt_x"/>
                                          </p:val>
                                        </p:tav>
                                      </p:tavLst>
                                    </p:anim>
                                    <p:anim calcmode="lin" valueType="num">
                                      <p:cBhvr>
                                        <p:cTn id="19"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9"/>
                                        </p:tgtEl>
                                        <p:attrNameLst>
                                          <p:attrName>style.visibility</p:attrName>
                                        </p:attrNameLst>
                                      </p:cBhvr>
                                      <p:to>
                                        <p:strVal val="visible"/>
                                      </p:to>
                                    </p:set>
                                    <p:anim calcmode="lin" valueType="num">
                                      <p:cBhvr>
                                        <p:cTn id="24" dur="500" fill="hold"/>
                                        <p:tgtEl>
                                          <p:spTgt spid="29"/>
                                        </p:tgtEl>
                                        <p:attrNameLst>
                                          <p:attrName>ppt_w</p:attrName>
                                        </p:attrNameLst>
                                      </p:cBhvr>
                                      <p:tavLst>
                                        <p:tav tm="0">
                                          <p:val>
                                            <p:fltVal val="0"/>
                                          </p:val>
                                        </p:tav>
                                        <p:tav tm="100000">
                                          <p:val>
                                            <p:strVal val="#ppt_w"/>
                                          </p:val>
                                        </p:tav>
                                      </p:tavLst>
                                    </p:anim>
                                    <p:anim calcmode="lin" valueType="num">
                                      <p:cBhvr>
                                        <p:cTn id="25" dur="500" fill="hold"/>
                                        <p:tgtEl>
                                          <p:spTgt spid="29"/>
                                        </p:tgtEl>
                                        <p:attrNameLst>
                                          <p:attrName>ppt_h</p:attrName>
                                        </p:attrNameLst>
                                      </p:cBhvr>
                                      <p:tavLst>
                                        <p:tav tm="0">
                                          <p:val>
                                            <p:fltVal val="0"/>
                                          </p:val>
                                        </p:tav>
                                        <p:tav tm="100000">
                                          <p:val>
                                            <p:strVal val="#ppt_h"/>
                                          </p:val>
                                        </p:tav>
                                      </p:tavLst>
                                    </p:anim>
                                    <p:animEffect transition="in" filter="fade">
                                      <p:cBhvr>
                                        <p:cTn id="26" dur="500"/>
                                        <p:tgtEl>
                                          <p:spTgt spid="29"/>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8"/>
                                        </p:tgtEl>
                                        <p:attrNameLst>
                                          <p:attrName>style.visibility</p:attrName>
                                        </p:attrNameLst>
                                      </p:cBhvr>
                                      <p:to>
                                        <p:strVal val="visible"/>
                                      </p:to>
                                    </p:set>
                                    <p:anim calcmode="lin" valueType="num">
                                      <p:cBhvr>
                                        <p:cTn id="31" dur="500" fill="hold"/>
                                        <p:tgtEl>
                                          <p:spTgt spid="28"/>
                                        </p:tgtEl>
                                        <p:attrNameLst>
                                          <p:attrName>ppt_w</p:attrName>
                                        </p:attrNameLst>
                                      </p:cBhvr>
                                      <p:tavLst>
                                        <p:tav tm="0">
                                          <p:val>
                                            <p:fltVal val="0"/>
                                          </p:val>
                                        </p:tav>
                                        <p:tav tm="100000">
                                          <p:val>
                                            <p:strVal val="#ppt_w"/>
                                          </p:val>
                                        </p:tav>
                                      </p:tavLst>
                                    </p:anim>
                                    <p:anim calcmode="lin" valueType="num">
                                      <p:cBhvr>
                                        <p:cTn id="32" dur="500" fill="hold"/>
                                        <p:tgtEl>
                                          <p:spTgt spid="28"/>
                                        </p:tgtEl>
                                        <p:attrNameLst>
                                          <p:attrName>ppt_h</p:attrName>
                                        </p:attrNameLst>
                                      </p:cBhvr>
                                      <p:tavLst>
                                        <p:tav tm="0">
                                          <p:val>
                                            <p:fltVal val="0"/>
                                          </p:val>
                                        </p:tav>
                                        <p:tav tm="100000">
                                          <p:val>
                                            <p:strVal val="#ppt_h"/>
                                          </p:val>
                                        </p:tav>
                                      </p:tavLst>
                                    </p:anim>
                                    <p:animEffect transition="in" filter="fade">
                                      <p:cBhvr>
                                        <p:cTn id="33" dur="500"/>
                                        <p:tgtEl>
                                          <p:spTgt spid="28"/>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27"/>
                                        </p:tgtEl>
                                        <p:attrNameLst>
                                          <p:attrName>style.visibility</p:attrName>
                                        </p:attrNameLst>
                                      </p:cBhvr>
                                      <p:to>
                                        <p:strVal val="visible"/>
                                      </p:to>
                                    </p:set>
                                    <p:anim calcmode="lin" valueType="num">
                                      <p:cBhvr>
                                        <p:cTn id="38" dur="1000" fill="hold"/>
                                        <p:tgtEl>
                                          <p:spTgt spid="27"/>
                                        </p:tgtEl>
                                        <p:attrNameLst>
                                          <p:attrName>ppt_w</p:attrName>
                                        </p:attrNameLst>
                                      </p:cBhvr>
                                      <p:tavLst>
                                        <p:tav tm="0">
                                          <p:val>
                                            <p:fltVal val="0"/>
                                          </p:val>
                                        </p:tav>
                                        <p:tav tm="100000">
                                          <p:val>
                                            <p:strVal val="#ppt_w"/>
                                          </p:val>
                                        </p:tav>
                                      </p:tavLst>
                                    </p:anim>
                                    <p:anim calcmode="lin" valueType="num">
                                      <p:cBhvr>
                                        <p:cTn id="39" dur="1000" fill="hold"/>
                                        <p:tgtEl>
                                          <p:spTgt spid="27"/>
                                        </p:tgtEl>
                                        <p:attrNameLst>
                                          <p:attrName>ppt_h</p:attrName>
                                        </p:attrNameLst>
                                      </p:cBhvr>
                                      <p:tavLst>
                                        <p:tav tm="0">
                                          <p:val>
                                            <p:fltVal val="0"/>
                                          </p:val>
                                        </p:tav>
                                        <p:tav tm="100000">
                                          <p:val>
                                            <p:strVal val="#ppt_h"/>
                                          </p:val>
                                        </p:tav>
                                      </p:tavLst>
                                    </p:anim>
                                    <p:anim calcmode="lin" valueType="num">
                                      <p:cBhvr>
                                        <p:cTn id="40" dur="1000" fill="hold"/>
                                        <p:tgtEl>
                                          <p:spTgt spid="27"/>
                                        </p:tgtEl>
                                        <p:attrNameLst>
                                          <p:attrName>style.rotation</p:attrName>
                                        </p:attrNameLst>
                                      </p:cBhvr>
                                      <p:tavLst>
                                        <p:tav tm="0">
                                          <p:val>
                                            <p:fltVal val="90"/>
                                          </p:val>
                                        </p:tav>
                                        <p:tav tm="100000">
                                          <p:val>
                                            <p:fltVal val="0"/>
                                          </p:val>
                                        </p:tav>
                                      </p:tavLst>
                                    </p:anim>
                                    <p:animEffect transition="in" filter="fade">
                                      <p:cBhvr>
                                        <p:cTn id="41"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6" grpId="0" animBg="1"/>
      <p:bldP spid="27" grpId="0" animBg="1"/>
      <p:bldP spid="28" grpId="0" animBg="1"/>
      <p:bldP spid="29" grpId="0" animBg="1"/>
      <p:bldP spid="3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2304" y="1155869"/>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30" y="1449832"/>
            <a:ext cx="10549710" cy="619721"/>
          </a:xfrm>
          <a:prstGeom prst="rect">
            <a:avLst/>
          </a:prstGeom>
          <a:noFill/>
        </p:spPr>
        <p:txBody>
          <a:bodyPr wrap="square" rtlCol="0">
            <a:spAutoFit/>
          </a:bodyPr>
          <a:lstStyle/>
          <a:p>
            <a:pPr algn="just">
              <a:lnSpc>
                <a:spcPct val="200000"/>
              </a:lnSpc>
            </a:pPr>
            <a:r>
              <a:rPr lang="ar-EG" sz="2000" b="1" dirty="0">
                <a:solidFill>
                  <a:srgbClr val="0070C0"/>
                </a:solidFill>
              </a:rPr>
              <a:t> </a:t>
            </a:r>
            <a:endParaRPr lang="en-GB"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5505099" cy="461665"/>
          </a:xfrm>
          <a:prstGeom prst="rect">
            <a:avLst/>
          </a:prstGeom>
          <a:noFill/>
        </p:spPr>
        <p:txBody>
          <a:bodyPr wrap="square" rtlCol="0">
            <a:spAutoFit/>
          </a:bodyPr>
          <a:lstStyle/>
          <a:p>
            <a:pPr algn="ctr"/>
            <a:r>
              <a:rPr lang="en-AE" sz="2400" b="1" dirty="0">
                <a:solidFill>
                  <a:srgbClr val="00AEEF"/>
                </a:solidFill>
              </a:rPr>
              <a:t> Social Cooperation and New Media</a:t>
            </a:r>
          </a:p>
        </p:txBody>
      </p:sp>
      <p:pic>
        <p:nvPicPr>
          <p:cNvPr id="31" name="Picture 4" descr="Ferdinand Tönnies - Wikipedia">
            <a:extLst>
              <a:ext uri="{FF2B5EF4-FFF2-40B4-BE49-F238E27FC236}">
                <a16:creationId xmlns:a16="http://schemas.microsoft.com/office/drawing/2014/main" id="{A5F1E1BC-537A-8B0C-ED2D-9A716D51DC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5445" y="1809759"/>
            <a:ext cx="1842635" cy="2091666"/>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A4EDBAC2-289C-A163-5CF1-95CB35ED26D9}"/>
              </a:ext>
            </a:extLst>
          </p:cNvPr>
          <p:cNvSpPr txBox="1"/>
          <p:nvPr/>
        </p:nvSpPr>
        <p:spPr>
          <a:xfrm>
            <a:off x="9110915" y="3892070"/>
            <a:ext cx="2197768" cy="568745"/>
          </a:xfrm>
          <a:prstGeom prst="rect">
            <a:avLst/>
          </a:prstGeom>
          <a:noFill/>
        </p:spPr>
        <p:txBody>
          <a:bodyPr wrap="square" rtlCol="0">
            <a:spAutoFit/>
          </a:bodyPr>
          <a:lstStyle/>
          <a:p>
            <a:pPr algn="ctr">
              <a:lnSpc>
                <a:spcPct val="200000"/>
              </a:lnSpc>
            </a:pPr>
            <a:r>
              <a:rPr lang="en-GB" b="1" dirty="0">
                <a:solidFill>
                  <a:srgbClr val="FF0000"/>
                </a:solidFill>
              </a:rPr>
              <a:t>Ferdinand </a:t>
            </a:r>
            <a:r>
              <a:rPr lang="en-GB" b="1" dirty="0" err="1">
                <a:solidFill>
                  <a:srgbClr val="FF0000"/>
                </a:solidFill>
              </a:rPr>
              <a:t>Tönnies</a:t>
            </a:r>
            <a:endParaRPr lang="en-GB" b="1" dirty="0">
              <a:solidFill>
                <a:srgbClr val="FF0000"/>
              </a:solidFill>
            </a:endParaRPr>
          </a:p>
        </p:txBody>
      </p:sp>
      <p:pic>
        <p:nvPicPr>
          <p:cNvPr id="4" name="Picture 3">
            <a:extLst>
              <a:ext uri="{FF2B5EF4-FFF2-40B4-BE49-F238E27FC236}">
                <a16:creationId xmlns:a16="http://schemas.microsoft.com/office/drawing/2014/main" id="{01A71739-1A4A-DBDE-CC9D-23E455E155DC}"/>
              </a:ext>
            </a:extLst>
          </p:cNvPr>
          <p:cNvPicPr>
            <a:picLocks noChangeAspect="1"/>
          </p:cNvPicPr>
          <p:nvPr/>
        </p:nvPicPr>
        <p:blipFill rotWithShape="1">
          <a:blip r:embed="rId4"/>
          <a:srcRect l="38857" t="43936" r="38153" b="30286"/>
          <a:stretch/>
        </p:blipFill>
        <p:spPr>
          <a:xfrm>
            <a:off x="3348197" y="2146742"/>
            <a:ext cx="4716267" cy="3434777"/>
          </a:xfrm>
          <a:prstGeom prst="rect">
            <a:avLst/>
          </a:prstGeom>
        </p:spPr>
      </p:pic>
    </p:spTree>
    <p:extLst>
      <p:ext uri="{BB962C8B-B14F-4D97-AF65-F5344CB8AC3E}">
        <p14:creationId xmlns:p14="http://schemas.microsoft.com/office/powerpoint/2010/main" val="13622423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2304" y="1155869"/>
            <a:ext cx="11033760"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47930" y="1449832"/>
            <a:ext cx="10549710" cy="619721"/>
          </a:xfrm>
          <a:prstGeom prst="rect">
            <a:avLst/>
          </a:prstGeom>
          <a:noFill/>
        </p:spPr>
        <p:txBody>
          <a:bodyPr wrap="square" rtlCol="0">
            <a:spAutoFit/>
          </a:bodyPr>
          <a:lstStyle/>
          <a:p>
            <a:pPr algn="just">
              <a:lnSpc>
                <a:spcPct val="200000"/>
              </a:lnSpc>
            </a:pPr>
            <a:r>
              <a:rPr lang="ar-EG" sz="2000" b="1" dirty="0">
                <a:solidFill>
                  <a:srgbClr val="0070C0"/>
                </a:solidFill>
              </a:rPr>
              <a:t> </a:t>
            </a:r>
            <a:endParaRPr lang="en-GB"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5505099" cy="461665"/>
          </a:xfrm>
          <a:prstGeom prst="rect">
            <a:avLst/>
          </a:prstGeom>
          <a:noFill/>
        </p:spPr>
        <p:txBody>
          <a:bodyPr wrap="square" rtlCol="0">
            <a:spAutoFit/>
          </a:bodyPr>
          <a:lstStyle/>
          <a:p>
            <a:pPr algn="ctr"/>
            <a:r>
              <a:rPr lang="en-AE" sz="2400" b="1" dirty="0">
                <a:solidFill>
                  <a:srgbClr val="00AEEF"/>
                </a:solidFill>
              </a:rPr>
              <a:t> Social Cooperation and New Media</a:t>
            </a:r>
          </a:p>
        </p:txBody>
      </p:sp>
      <p:pic>
        <p:nvPicPr>
          <p:cNvPr id="31" name="Picture 4" descr="Ferdinand Tönnies - Wikipedia">
            <a:extLst>
              <a:ext uri="{FF2B5EF4-FFF2-40B4-BE49-F238E27FC236}">
                <a16:creationId xmlns:a16="http://schemas.microsoft.com/office/drawing/2014/main" id="{A5F1E1BC-537A-8B0C-ED2D-9A716D51DC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5445" y="1809759"/>
            <a:ext cx="1842635" cy="2091666"/>
          </a:xfrm>
          <a:prstGeom prst="rect">
            <a:avLst/>
          </a:prstGeom>
          <a:noFill/>
          <a:extLst>
            <a:ext uri="{909E8E84-426E-40DD-AFC4-6F175D3DCCD1}">
              <a14:hiddenFill xmlns:a14="http://schemas.microsoft.com/office/drawing/2010/main">
                <a:solidFill>
                  <a:srgbClr val="FFFFFF"/>
                </a:solidFill>
              </a14:hiddenFill>
            </a:ext>
          </a:extLst>
        </p:spPr>
      </p:pic>
      <p:sp>
        <p:nvSpPr>
          <p:cNvPr id="33" name="TextBox 32">
            <a:extLst>
              <a:ext uri="{FF2B5EF4-FFF2-40B4-BE49-F238E27FC236}">
                <a16:creationId xmlns:a16="http://schemas.microsoft.com/office/drawing/2014/main" id="{A4EDBAC2-289C-A163-5CF1-95CB35ED26D9}"/>
              </a:ext>
            </a:extLst>
          </p:cNvPr>
          <p:cNvSpPr txBox="1"/>
          <p:nvPr/>
        </p:nvSpPr>
        <p:spPr>
          <a:xfrm>
            <a:off x="9110915" y="3892070"/>
            <a:ext cx="2197768" cy="568745"/>
          </a:xfrm>
          <a:prstGeom prst="rect">
            <a:avLst/>
          </a:prstGeom>
          <a:noFill/>
        </p:spPr>
        <p:txBody>
          <a:bodyPr wrap="square" rtlCol="0">
            <a:spAutoFit/>
          </a:bodyPr>
          <a:lstStyle/>
          <a:p>
            <a:pPr algn="ctr">
              <a:lnSpc>
                <a:spcPct val="200000"/>
              </a:lnSpc>
            </a:pPr>
            <a:r>
              <a:rPr lang="en-GB" b="1" dirty="0">
                <a:solidFill>
                  <a:srgbClr val="FF0000"/>
                </a:solidFill>
              </a:rPr>
              <a:t>Ferdinand </a:t>
            </a:r>
            <a:r>
              <a:rPr lang="en-GB" b="1" dirty="0" err="1">
                <a:solidFill>
                  <a:srgbClr val="FF0000"/>
                </a:solidFill>
              </a:rPr>
              <a:t>Tönnies</a:t>
            </a:r>
            <a:endParaRPr lang="en-GB" b="1" dirty="0">
              <a:solidFill>
                <a:srgbClr val="FF0000"/>
              </a:solidFill>
            </a:endParaRPr>
          </a:p>
        </p:txBody>
      </p:sp>
      <p:pic>
        <p:nvPicPr>
          <p:cNvPr id="7" name="Picture 2" descr="What is the Difference Between Gemeinschaft and Gesellschaft - Pediaa.Com">
            <a:extLst>
              <a:ext uri="{FF2B5EF4-FFF2-40B4-BE49-F238E27FC236}">
                <a16:creationId xmlns:a16="http://schemas.microsoft.com/office/drawing/2014/main" id="{34A158B0-8037-4EFF-4208-BCAC71E5870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4795" y="1186859"/>
            <a:ext cx="4594162" cy="47151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04517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2304" y="1155869"/>
            <a:ext cx="8264044"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 There is also a clear difference between gemeinschaft and gesellschaft in modes of communication. Gemeinschaft is an isolated community in a sense. Interpersonal, face-to-face communication is the most dominant mode in the community. </a:t>
            </a:r>
          </a:p>
          <a:p>
            <a:pPr algn="just">
              <a:lnSpc>
                <a:spcPct val="200000"/>
              </a:lnSpc>
            </a:pPr>
            <a:endParaRPr lang="en-GB" b="1" dirty="0">
              <a:solidFill>
                <a:srgbClr val="0070C0"/>
              </a:solidFill>
            </a:endParaRPr>
          </a:p>
          <a:p>
            <a:pPr algn="just">
              <a:lnSpc>
                <a:spcPct val="200000"/>
              </a:lnSpc>
            </a:pPr>
            <a:r>
              <a:rPr lang="en-GB" b="1" dirty="0">
                <a:solidFill>
                  <a:srgbClr val="0070C0"/>
                </a:solidFill>
              </a:rPr>
              <a:t>However, gesellschaft is more related to the creation of nation-states. Telegram, telephone systems, national newspapers made available a more centralized administration and this gave a sense of nationhood to the individuals who live in urban areas and have the opportunity to use these more comprehensive modes of communication. </a:t>
            </a:r>
          </a:p>
        </p:txBody>
      </p:sp>
      <p:sp>
        <p:nvSpPr>
          <p:cNvPr id="24" name="TextBox 23"/>
          <p:cNvSpPr txBox="1"/>
          <p:nvPr/>
        </p:nvSpPr>
        <p:spPr>
          <a:xfrm>
            <a:off x="1047930" y="1449832"/>
            <a:ext cx="10549710" cy="619721"/>
          </a:xfrm>
          <a:prstGeom prst="rect">
            <a:avLst/>
          </a:prstGeom>
          <a:noFill/>
        </p:spPr>
        <p:txBody>
          <a:bodyPr wrap="square" rtlCol="0">
            <a:spAutoFit/>
          </a:bodyPr>
          <a:lstStyle/>
          <a:p>
            <a:pPr algn="just">
              <a:lnSpc>
                <a:spcPct val="200000"/>
              </a:lnSpc>
            </a:pPr>
            <a:r>
              <a:rPr lang="ar-EG" sz="2000" b="1" dirty="0">
                <a:solidFill>
                  <a:srgbClr val="0070C0"/>
                </a:solidFill>
              </a:rPr>
              <a:t> </a:t>
            </a:r>
            <a:endParaRPr lang="en-GB"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5505099" cy="461665"/>
          </a:xfrm>
          <a:prstGeom prst="rect">
            <a:avLst/>
          </a:prstGeom>
          <a:noFill/>
        </p:spPr>
        <p:txBody>
          <a:bodyPr wrap="square" rtlCol="0">
            <a:spAutoFit/>
          </a:bodyPr>
          <a:lstStyle/>
          <a:p>
            <a:pPr algn="ctr"/>
            <a:r>
              <a:rPr lang="en-GB" sz="2400" b="1" dirty="0">
                <a:solidFill>
                  <a:srgbClr val="00AEEF"/>
                </a:solidFill>
              </a:rPr>
              <a:t> Social Cooperation and communication</a:t>
            </a:r>
          </a:p>
        </p:txBody>
      </p:sp>
    </p:spTree>
    <p:extLst>
      <p:ext uri="{BB962C8B-B14F-4D97-AF65-F5344CB8AC3E}">
        <p14:creationId xmlns:p14="http://schemas.microsoft.com/office/powerpoint/2010/main" val="17057287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2304" y="1155869"/>
            <a:ext cx="8264044" cy="50990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AE" b="1" dirty="0">
                <a:solidFill>
                  <a:srgbClr val="0070C0"/>
                </a:solidFill>
              </a:rPr>
              <a:t>Paul </a:t>
            </a:r>
            <a:r>
              <a:rPr lang="en-AE" b="1" dirty="0" err="1">
                <a:solidFill>
                  <a:srgbClr val="0070C0"/>
                </a:solidFill>
              </a:rPr>
              <a:t>Lazarsfeld’s</a:t>
            </a:r>
            <a:r>
              <a:rPr lang="en-AE" b="1" dirty="0">
                <a:solidFill>
                  <a:srgbClr val="0070C0"/>
                </a:solidFill>
              </a:rPr>
              <a:t> two-step flow of communication model is worth to mention for this subject. Opinion leaders, which influenced by mass media have a quite important position for opinion-forming processes of individuals. (</a:t>
            </a:r>
            <a:r>
              <a:rPr lang="en-AE" b="1" dirty="0" err="1">
                <a:solidFill>
                  <a:srgbClr val="0070C0"/>
                </a:solidFill>
              </a:rPr>
              <a:t>Lazarsfeld</a:t>
            </a:r>
            <a:r>
              <a:rPr lang="en-AE" b="1" dirty="0">
                <a:solidFill>
                  <a:srgbClr val="0070C0"/>
                </a:solidFill>
              </a:rPr>
              <a:t>, 1944) </a:t>
            </a:r>
          </a:p>
          <a:p>
            <a:pPr algn="just">
              <a:lnSpc>
                <a:spcPct val="200000"/>
              </a:lnSpc>
            </a:pPr>
            <a:endParaRPr lang="en-AE" b="1" dirty="0">
              <a:solidFill>
                <a:srgbClr val="0070C0"/>
              </a:solidFill>
            </a:endParaRPr>
          </a:p>
          <a:p>
            <a:pPr algn="just">
              <a:lnSpc>
                <a:spcPct val="200000"/>
              </a:lnSpc>
            </a:pPr>
            <a:r>
              <a:rPr lang="en-AE" b="1" dirty="0">
                <a:solidFill>
                  <a:srgbClr val="0070C0"/>
                </a:solidFill>
              </a:rPr>
              <a:t>In this process, as a first step media content creates an effect on opinion leaders and as second step, opinion leaders transmit the content, which reinterpreted by opinion leaders, to the individuals by social persuasion. Individuals tend to choose opinion leaders which are similar to their interests, values, demographics.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626178" y="648778"/>
            <a:ext cx="5505099" cy="461665"/>
          </a:xfrm>
          <a:prstGeom prst="rect">
            <a:avLst/>
          </a:prstGeom>
          <a:noFill/>
        </p:spPr>
        <p:txBody>
          <a:bodyPr wrap="square" rtlCol="0">
            <a:spAutoFit/>
          </a:bodyPr>
          <a:lstStyle/>
          <a:p>
            <a:pPr algn="ctr"/>
            <a:r>
              <a:rPr lang="en-GB" sz="2400" b="1" dirty="0">
                <a:solidFill>
                  <a:srgbClr val="00AEEF"/>
                </a:solidFill>
              </a:rPr>
              <a:t> Social Cooperation and communication</a:t>
            </a:r>
          </a:p>
        </p:txBody>
      </p:sp>
    </p:spTree>
    <p:extLst>
      <p:ext uri="{BB962C8B-B14F-4D97-AF65-F5344CB8AC3E}">
        <p14:creationId xmlns:p14="http://schemas.microsoft.com/office/powerpoint/2010/main" val="3687944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742304" y="1155869"/>
            <a:ext cx="8264044" cy="23478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 As strong examples of social media platforms, Facebook and Twitter started as “gemeinschaft platforms</a:t>
            </a:r>
            <a:r>
              <a:rPr lang="en-AE" b="1" dirty="0">
                <a:solidFill>
                  <a:srgbClr val="0070C0"/>
                </a:solidFill>
              </a:rPr>
              <a:t>,” but as they grew, they became “gesellschaft platforms.”</a:t>
            </a:r>
            <a:endParaRPr lang="en-GB" b="1" dirty="0">
              <a:solidFill>
                <a:srgbClr val="0070C0"/>
              </a:solidFill>
            </a:endParaRPr>
          </a:p>
          <a:p>
            <a:pPr algn="just">
              <a:lnSpc>
                <a:spcPct val="200000"/>
              </a:lnSpc>
            </a:pPr>
            <a:r>
              <a:rPr lang="en-GB" b="1" dirty="0">
                <a:solidFill>
                  <a:srgbClr val="0070C0"/>
                </a:solidFill>
              </a:rPr>
              <a:t> Twitter will be </a:t>
            </a:r>
            <a:r>
              <a:rPr lang="en-GB" b="1" dirty="0" err="1">
                <a:solidFill>
                  <a:srgbClr val="0070C0"/>
                </a:solidFill>
              </a:rPr>
              <a:t>analyzed</a:t>
            </a:r>
            <a:r>
              <a:rPr lang="en-GB" b="1" dirty="0">
                <a:solidFill>
                  <a:srgbClr val="0070C0"/>
                </a:solidFill>
              </a:rPr>
              <a:t> in that regard.</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311546" y="548099"/>
            <a:ext cx="8583997" cy="461665"/>
          </a:xfrm>
          <a:prstGeom prst="rect">
            <a:avLst/>
          </a:prstGeom>
          <a:noFill/>
        </p:spPr>
        <p:txBody>
          <a:bodyPr wrap="square" rtlCol="0">
            <a:spAutoFit/>
          </a:bodyPr>
          <a:lstStyle/>
          <a:p>
            <a:pPr algn="ctr"/>
            <a:r>
              <a:rPr lang="de-DE" sz="2400" b="1" dirty="0">
                <a:solidFill>
                  <a:srgbClr val="00AEEF"/>
                </a:solidFill>
              </a:rPr>
              <a:t> Re-evaluating Gemeinschaft and Gesellschaft with New Media </a:t>
            </a:r>
          </a:p>
        </p:txBody>
      </p:sp>
      <p:pic>
        <p:nvPicPr>
          <p:cNvPr id="4" name="Picture 4">
            <a:extLst>
              <a:ext uri="{FF2B5EF4-FFF2-40B4-BE49-F238E27FC236}">
                <a16:creationId xmlns:a16="http://schemas.microsoft.com/office/drawing/2014/main" id="{8DA0E5A0-7741-8FAD-C544-40234B15C9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323221" y="3414542"/>
            <a:ext cx="2847975" cy="18478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How I Scrape and Analyse Twitter Networks: A Bolivian Info Op Case Study">
            <a:extLst>
              <a:ext uri="{FF2B5EF4-FFF2-40B4-BE49-F238E27FC236}">
                <a16:creationId xmlns:a16="http://schemas.microsoft.com/office/drawing/2014/main" id="{A84684D4-1D80-9AAE-E676-DE6FDA56E7B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42254" y="1666446"/>
            <a:ext cx="2752725" cy="1657350"/>
          </a:xfrm>
          <a:prstGeom prst="rect">
            <a:avLst/>
          </a:prstGeom>
          <a:noFill/>
          <a:extLst>
            <a:ext uri="{909E8E84-426E-40DD-AFC4-6F175D3DCCD1}">
              <a14:hiddenFill xmlns:a14="http://schemas.microsoft.com/office/drawing/2010/main">
                <a:solidFill>
                  <a:srgbClr val="FFFFFF"/>
                </a:solidFill>
              </a14:hiddenFill>
            </a:ext>
          </a:extLst>
        </p:spPr>
      </p:pic>
      <p:sp>
        <p:nvSpPr>
          <p:cNvPr id="7" name="Arrow: Up 6">
            <a:extLst>
              <a:ext uri="{FF2B5EF4-FFF2-40B4-BE49-F238E27FC236}">
                <a16:creationId xmlns:a16="http://schemas.microsoft.com/office/drawing/2014/main" id="{6C5F403B-EDCE-8F57-D28A-33B3E9412404}"/>
              </a:ext>
            </a:extLst>
          </p:cNvPr>
          <p:cNvSpPr/>
          <p:nvPr/>
        </p:nvSpPr>
        <p:spPr>
          <a:xfrm rot="2825411">
            <a:off x="6962780" y="3105232"/>
            <a:ext cx="1662522" cy="22500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2060"/>
                </a:solidFill>
              </a:rPr>
              <a:t>Small Network</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
        <p:nvSpPr>
          <p:cNvPr id="8" name="Arrow: Up 7">
            <a:extLst>
              <a:ext uri="{FF2B5EF4-FFF2-40B4-BE49-F238E27FC236}">
                <a16:creationId xmlns:a16="http://schemas.microsoft.com/office/drawing/2014/main" id="{FCCFF0AC-6FA0-D1E8-691C-68C84B641759}"/>
              </a:ext>
            </a:extLst>
          </p:cNvPr>
          <p:cNvSpPr/>
          <p:nvPr/>
        </p:nvSpPr>
        <p:spPr>
          <a:xfrm rot="2825411">
            <a:off x="7518551" y="4828427"/>
            <a:ext cx="1662522" cy="225003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rgbClr val="002060"/>
                </a:solidFill>
              </a:rPr>
              <a:t>Big Network</a:t>
            </a:r>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a:p>
            <a:pPr algn="ctr"/>
            <a:endParaRPr lang="en-GB" sz="1400" b="1" dirty="0"/>
          </a:p>
        </p:txBody>
      </p:sp>
    </p:spTree>
    <p:extLst>
      <p:ext uri="{BB962C8B-B14F-4D97-AF65-F5344CB8AC3E}">
        <p14:creationId xmlns:p14="http://schemas.microsoft.com/office/powerpoint/2010/main" val="41513417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0753" y="952845"/>
            <a:ext cx="9237438" cy="553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 </a:t>
            </a:r>
            <a:r>
              <a:rPr lang="en-GB" b="1" dirty="0" err="1">
                <a:solidFill>
                  <a:srgbClr val="0070C0"/>
                </a:solidFill>
              </a:rPr>
              <a:t>Lazarsfeld’s</a:t>
            </a:r>
            <a:r>
              <a:rPr lang="en-GB" b="1" dirty="0">
                <a:solidFill>
                  <a:srgbClr val="0070C0"/>
                </a:solidFill>
              </a:rPr>
              <a:t> study shows that the media’s direct influence on </a:t>
            </a:r>
            <a:r>
              <a:rPr lang="en-AE" b="1" dirty="0">
                <a:solidFill>
                  <a:srgbClr val="0070C0"/>
                </a:solidFill>
              </a:rPr>
              <a:t>the masses is limited, and that interpersonal communication and</a:t>
            </a:r>
            <a:r>
              <a:rPr lang="en-GB" b="1" dirty="0">
                <a:solidFill>
                  <a:srgbClr val="0070C0"/>
                </a:solidFill>
              </a:rPr>
              <a:t> the similarity between individuals play an important role in the decision-making process. </a:t>
            </a:r>
          </a:p>
          <a:p>
            <a:pPr algn="just">
              <a:lnSpc>
                <a:spcPct val="200000"/>
              </a:lnSpc>
            </a:pPr>
            <a:endParaRPr lang="en-GB" b="1" dirty="0">
              <a:solidFill>
                <a:srgbClr val="0070C0"/>
              </a:solidFill>
            </a:endParaRPr>
          </a:p>
          <a:p>
            <a:pPr algn="just">
              <a:lnSpc>
                <a:spcPct val="200000"/>
              </a:lnSpc>
            </a:pPr>
            <a:r>
              <a:rPr lang="en-GB" b="1" dirty="0">
                <a:solidFill>
                  <a:srgbClr val="0070C0"/>
                </a:solidFill>
              </a:rPr>
              <a:t>By re-evaluating the definitions of gemeinschaft and gesellschaft, one can </a:t>
            </a:r>
            <a:r>
              <a:rPr lang="en-AE" b="1" dirty="0">
                <a:solidFill>
                  <a:srgbClr val="0070C0"/>
                </a:solidFill>
              </a:rPr>
              <a:t>draw several analogies between </a:t>
            </a:r>
            <a:r>
              <a:rPr lang="en-AE" b="1" dirty="0" err="1">
                <a:solidFill>
                  <a:srgbClr val="0070C0"/>
                </a:solidFill>
              </a:rPr>
              <a:t>Tönnies’s</a:t>
            </a:r>
            <a:r>
              <a:rPr lang="en-AE" b="1" dirty="0">
                <a:solidFill>
                  <a:srgbClr val="0070C0"/>
                </a:solidFill>
              </a:rPr>
              <a:t> definitions </a:t>
            </a:r>
            <a:r>
              <a:rPr lang="en-GB" b="1" dirty="0">
                <a:solidFill>
                  <a:srgbClr val="0070C0"/>
                </a:solidFill>
              </a:rPr>
              <a:t>and new media platforms. It is possible to </a:t>
            </a:r>
            <a:r>
              <a:rPr lang="en-GB" b="1" dirty="0" err="1">
                <a:solidFill>
                  <a:srgbClr val="0070C0"/>
                </a:solidFill>
              </a:rPr>
              <a:t>analyze</a:t>
            </a:r>
            <a:r>
              <a:rPr lang="en-GB" b="1" dirty="0">
                <a:solidFill>
                  <a:srgbClr val="0070C0"/>
                </a:solidFill>
              </a:rPr>
              <a:t> social media platforms by gemeinschaft and gesellschaft.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390204" y="427692"/>
            <a:ext cx="8583997" cy="461665"/>
          </a:xfrm>
          <a:prstGeom prst="rect">
            <a:avLst/>
          </a:prstGeom>
          <a:noFill/>
        </p:spPr>
        <p:txBody>
          <a:bodyPr wrap="square" rtlCol="0">
            <a:spAutoFit/>
          </a:bodyPr>
          <a:lstStyle/>
          <a:p>
            <a:pPr algn="ctr"/>
            <a:r>
              <a:rPr lang="de-DE" sz="2400" b="1" dirty="0">
                <a:solidFill>
                  <a:srgbClr val="00AEEF"/>
                </a:solidFill>
              </a:rPr>
              <a:t> Re-evaluating Gemeinschaft and Gesellschaft with New Media </a:t>
            </a:r>
          </a:p>
        </p:txBody>
      </p:sp>
      <p:pic>
        <p:nvPicPr>
          <p:cNvPr id="13" name="Picture 8" descr="social-media-network-people - AZ Social Media Wiz">
            <a:extLst>
              <a:ext uri="{FF2B5EF4-FFF2-40B4-BE49-F238E27FC236}">
                <a16:creationId xmlns:a16="http://schemas.microsoft.com/office/drawing/2014/main" id="{88391613-8C64-5C96-41FC-4A9D2084A4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6309" y="1597481"/>
            <a:ext cx="2295691" cy="22544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04556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0753" y="952845"/>
            <a:ext cx="9237438" cy="553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Face-to-face communication, in general, oral culture is prominent in gemeinschaft and in one sense, a gemeinschaft community is isolated from other groups. When Twitter was created in 2006, it had a small user base, similarly to all social media platforms in their first year but monthly active users of Twitter increased sequentially over years and in 2018, number of monthly active users reached to 335 million (Twitter, 2018).</a:t>
            </a:r>
          </a:p>
          <a:p>
            <a:pPr algn="just">
              <a:lnSpc>
                <a:spcPct val="200000"/>
              </a:lnSpc>
            </a:pPr>
            <a:r>
              <a:rPr lang="en-GB" b="1" dirty="0">
                <a:solidFill>
                  <a:srgbClr val="0070C0"/>
                </a:solidFill>
              </a:rPr>
              <a:t> In the early years of Twitter, the mentality of users was gemeinschaft oriented, social media influencers were rare, the user base of Twitter was smaller social groups were communicating among themselves and were isolated from other social groups in Twitter.</a:t>
            </a:r>
          </a:p>
          <a:p>
            <a:pPr algn="just">
              <a:lnSpc>
                <a:spcPct val="200000"/>
              </a:lnSpc>
            </a:pPr>
            <a:endParaRPr lang="en-GB"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390204" y="427692"/>
            <a:ext cx="8583997" cy="461665"/>
          </a:xfrm>
          <a:prstGeom prst="rect">
            <a:avLst/>
          </a:prstGeom>
          <a:noFill/>
        </p:spPr>
        <p:txBody>
          <a:bodyPr wrap="square" rtlCol="0">
            <a:spAutoFit/>
          </a:bodyPr>
          <a:lstStyle/>
          <a:p>
            <a:pPr algn="ctr"/>
            <a:r>
              <a:rPr lang="de-DE" sz="2400" b="1" dirty="0">
                <a:solidFill>
                  <a:srgbClr val="00AEEF"/>
                </a:solidFill>
              </a:rPr>
              <a:t> Re-evaluating Gemeinschaft and Gesellschaft with New Media </a:t>
            </a:r>
          </a:p>
        </p:txBody>
      </p:sp>
      <p:pic>
        <p:nvPicPr>
          <p:cNvPr id="4" name="Picture 2" descr="How to Visualize Your Twitter Network · AllThingsGraphed.com">
            <a:extLst>
              <a:ext uri="{FF2B5EF4-FFF2-40B4-BE49-F238E27FC236}">
                <a16:creationId xmlns:a16="http://schemas.microsoft.com/office/drawing/2014/main" id="{3241EECE-60D4-4673-811C-9AE4CF5D313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0426" y="1484056"/>
            <a:ext cx="2803675" cy="2176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16850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70753" y="952845"/>
            <a:ext cx="9237438" cy="553989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Public conversations between persons were the most prominent feature of Twitter. However, the increase in number of active users of Twitter also extended the possible “communication range” of Twitter users.</a:t>
            </a:r>
          </a:p>
          <a:p>
            <a:pPr algn="just">
              <a:lnSpc>
                <a:spcPct val="200000"/>
              </a:lnSpc>
            </a:pPr>
            <a:endParaRPr lang="en-GB" b="1" dirty="0">
              <a:solidFill>
                <a:srgbClr val="0070C0"/>
              </a:solidFill>
            </a:endParaRPr>
          </a:p>
          <a:p>
            <a:pPr algn="just">
              <a:lnSpc>
                <a:spcPct val="200000"/>
              </a:lnSpc>
            </a:pPr>
            <a:r>
              <a:rPr lang="en-GB" b="1" dirty="0">
                <a:solidFill>
                  <a:srgbClr val="0070C0"/>
                </a:solidFill>
              </a:rPr>
              <a:t> In the early years, Twitter was another communication service with novel features but it became a prominent information platform for millions of people. According to a study, 71% of Twitter users are getting news on the network (</a:t>
            </a:r>
            <a:r>
              <a:rPr lang="en-GB" b="1" dirty="0" err="1">
                <a:solidFill>
                  <a:srgbClr val="0070C0"/>
                </a:solidFill>
              </a:rPr>
              <a:t>Matsa</a:t>
            </a:r>
            <a:r>
              <a:rPr lang="en-GB" b="1" dirty="0">
                <a:solidFill>
                  <a:srgbClr val="0070C0"/>
                </a:solidFill>
              </a:rPr>
              <a:t> &amp; Shearer, 2018).</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390204" y="427692"/>
            <a:ext cx="8583997" cy="461665"/>
          </a:xfrm>
          <a:prstGeom prst="rect">
            <a:avLst/>
          </a:prstGeom>
          <a:noFill/>
        </p:spPr>
        <p:txBody>
          <a:bodyPr wrap="square" rtlCol="0">
            <a:spAutoFit/>
          </a:bodyPr>
          <a:lstStyle/>
          <a:p>
            <a:pPr algn="ctr"/>
            <a:r>
              <a:rPr lang="de-DE" sz="2400" b="1" dirty="0">
                <a:solidFill>
                  <a:srgbClr val="00AEEF"/>
                </a:solidFill>
              </a:rPr>
              <a:t> Social Cooperation and Twitter</a:t>
            </a:r>
          </a:p>
        </p:txBody>
      </p:sp>
      <p:pic>
        <p:nvPicPr>
          <p:cNvPr id="7" name="Picture 2" descr="Twitter is experimenting with conversation threads, changes will take place  in 2020 / Digital Information World">
            <a:extLst>
              <a:ext uri="{FF2B5EF4-FFF2-40B4-BE49-F238E27FC236}">
                <a16:creationId xmlns:a16="http://schemas.microsoft.com/office/drawing/2014/main" id="{21C9625B-D391-E77D-BBCB-220ED5F57F4C}"/>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56204" y="1505620"/>
            <a:ext cx="2332118" cy="21453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7260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5" y="1504035"/>
            <a:ext cx="9237438"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sz="2400" b="1" dirty="0">
                <a:solidFill>
                  <a:srgbClr val="0070C0"/>
                </a:solidFill>
              </a:rPr>
              <a:t> Consequently, Twitter became a service to reach the news, to track what is trending nowadays.  Public opinion in gemeinschaft is affected by traditional beliefs and information is transmitted through generations. However, public opinion in gesellschaft is much more rational and is created from rational discussion.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390204" y="427692"/>
            <a:ext cx="8583997" cy="461665"/>
          </a:xfrm>
          <a:prstGeom prst="rect">
            <a:avLst/>
          </a:prstGeom>
          <a:noFill/>
        </p:spPr>
        <p:txBody>
          <a:bodyPr wrap="square" rtlCol="0">
            <a:spAutoFit/>
          </a:bodyPr>
          <a:lstStyle/>
          <a:p>
            <a:pPr algn="ctr"/>
            <a:r>
              <a:rPr lang="de-DE" sz="2400" b="1" dirty="0">
                <a:solidFill>
                  <a:srgbClr val="00AEEF"/>
                </a:solidFill>
              </a:rPr>
              <a:t> Social Cooperation and Twitter</a:t>
            </a:r>
          </a:p>
        </p:txBody>
      </p:sp>
    </p:spTree>
    <p:extLst>
      <p:ext uri="{BB962C8B-B14F-4D97-AF65-F5344CB8AC3E}">
        <p14:creationId xmlns:p14="http://schemas.microsoft.com/office/powerpoint/2010/main" val="14485421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5" y="1504035"/>
            <a:ext cx="9237438"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AE" sz="2000" b="1" dirty="0">
                <a:solidFill>
                  <a:srgbClr val="0070C0"/>
                </a:solidFill>
              </a:rPr>
              <a:t>In that regard, one can claim that information gradually democratized, the range of communication expands, a basic conversation tool becomes a news platform via evolution from gemeinschaft to gesellschaft.</a:t>
            </a:r>
          </a:p>
          <a:p>
            <a:pPr algn="just">
              <a:lnSpc>
                <a:spcPct val="200000"/>
              </a:lnSpc>
            </a:pPr>
            <a:r>
              <a:rPr lang="en-AE" sz="2000" b="1" dirty="0">
                <a:solidFill>
                  <a:srgbClr val="0070C0"/>
                </a:solidFill>
              </a:rPr>
              <a:t> However, according to a study, millennials rely on social media as their news source but in comparison with previous two generations, they are less familiar with a variety of news sources (Gottfried &amp; Barthel, 2015).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de-DE" sz="2400" b="1" dirty="0">
                <a:solidFill>
                  <a:srgbClr val="00AEEF"/>
                </a:solidFill>
              </a:rPr>
              <a:t> Social Cooperation and Twitter</a:t>
            </a:r>
          </a:p>
        </p:txBody>
      </p:sp>
      <p:pic>
        <p:nvPicPr>
          <p:cNvPr id="3" name="Picture 2" descr="Twitter as a News Source - EnVeritas Group - Greenville, SC Agency">
            <a:extLst>
              <a:ext uri="{FF2B5EF4-FFF2-40B4-BE49-F238E27FC236}">
                <a16:creationId xmlns:a16="http://schemas.microsoft.com/office/drawing/2014/main" id="{55206843-E72B-8A94-78DD-6D8C0F8A88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9981" y="1504035"/>
            <a:ext cx="2277050" cy="1054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82089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5" y="1504035"/>
            <a:ext cx="9237438"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ar-EG" sz="2000" b="1" dirty="0">
                <a:solidFill>
                  <a:srgbClr val="0070C0"/>
                </a:solidFill>
              </a:rPr>
              <a:t> </a:t>
            </a:r>
            <a:endParaRPr lang="en-AE"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de-DE" sz="2400" b="1" dirty="0">
                <a:solidFill>
                  <a:srgbClr val="00AEEF"/>
                </a:solidFill>
              </a:rPr>
              <a:t> Social Cooperation and Twitter</a:t>
            </a:r>
          </a:p>
        </p:txBody>
      </p:sp>
      <p:pic>
        <p:nvPicPr>
          <p:cNvPr id="3" name="Picture 2" descr="Twitter as a News Source - EnVeritas Group - Greenville, SC Agency">
            <a:extLst>
              <a:ext uri="{FF2B5EF4-FFF2-40B4-BE49-F238E27FC236}">
                <a16:creationId xmlns:a16="http://schemas.microsoft.com/office/drawing/2014/main" id="{55206843-E72B-8A94-78DD-6D8C0F8A88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9981" y="1504035"/>
            <a:ext cx="2277050" cy="1054902"/>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How News and Stories are Followed on Twitter - Digital News Report 2014">
            <a:extLst>
              <a:ext uri="{FF2B5EF4-FFF2-40B4-BE49-F238E27FC236}">
                <a16:creationId xmlns:a16="http://schemas.microsoft.com/office/drawing/2014/main" id="{E651246D-103B-5C4C-EAD3-BC05A868776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5572" y="1679340"/>
            <a:ext cx="4715799" cy="363425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C8DAD84D-B3FA-7D43-B928-02517534391F}"/>
              </a:ext>
            </a:extLst>
          </p:cNvPr>
          <p:cNvSpPr txBox="1"/>
          <p:nvPr/>
        </p:nvSpPr>
        <p:spPr>
          <a:xfrm>
            <a:off x="594677" y="2257641"/>
            <a:ext cx="1476647" cy="1754326"/>
          </a:xfrm>
          <a:prstGeom prst="rect">
            <a:avLst/>
          </a:prstGeom>
          <a:noFill/>
        </p:spPr>
        <p:txBody>
          <a:bodyPr wrap="square">
            <a:spAutoFit/>
          </a:bodyPr>
          <a:lstStyle/>
          <a:p>
            <a:pPr algn="ctr"/>
            <a:r>
              <a:rPr lang="en-GB" b="1" i="0" dirty="0">
                <a:solidFill>
                  <a:srgbClr val="162648"/>
                </a:solidFill>
                <a:effectLst/>
                <a:latin typeface="TisaSansProRegular"/>
              </a:rPr>
              <a:t>How News and Stories are Followed on Twitter?</a:t>
            </a:r>
          </a:p>
          <a:p>
            <a:br>
              <a:rPr lang="en-GB" b="0" i="0" dirty="0">
                <a:solidFill>
                  <a:srgbClr val="333333"/>
                </a:solidFill>
                <a:effectLst/>
                <a:latin typeface="TisaSansProRegular"/>
              </a:rPr>
            </a:br>
            <a:endParaRPr lang="en-GB" dirty="0"/>
          </a:p>
        </p:txBody>
      </p:sp>
      <p:sp>
        <p:nvSpPr>
          <p:cNvPr id="9" name="TextBox 8">
            <a:extLst>
              <a:ext uri="{FF2B5EF4-FFF2-40B4-BE49-F238E27FC236}">
                <a16:creationId xmlns:a16="http://schemas.microsoft.com/office/drawing/2014/main" id="{321AB9DA-3A1C-CB59-8EB4-CE867C373E2C}"/>
              </a:ext>
            </a:extLst>
          </p:cNvPr>
          <p:cNvSpPr txBox="1"/>
          <p:nvPr/>
        </p:nvSpPr>
        <p:spPr>
          <a:xfrm>
            <a:off x="845575" y="5941601"/>
            <a:ext cx="10078064" cy="553998"/>
          </a:xfrm>
          <a:prstGeom prst="rect">
            <a:avLst/>
          </a:prstGeom>
          <a:noFill/>
        </p:spPr>
        <p:txBody>
          <a:bodyPr wrap="square">
            <a:spAutoFit/>
          </a:bodyPr>
          <a:lstStyle/>
          <a:p>
            <a:pPr algn="l"/>
            <a:r>
              <a:rPr lang="en-GB" sz="1200" b="1" i="0" u="none" strike="noStrike" dirty="0">
                <a:solidFill>
                  <a:srgbClr val="002060"/>
                </a:solidFill>
                <a:effectLst/>
                <a:latin typeface="TisaSansProRegular"/>
                <a:hlinkClick r:id="rId5">
                  <a:extLst>
                    <a:ext uri="{A12FA001-AC4F-418D-AE19-62706E023703}">
                      <ahyp:hlinkClr xmlns:ahyp="http://schemas.microsoft.com/office/drawing/2018/hyperlinkcolor" val="tx"/>
                    </a:ext>
                  </a:extLst>
                </a:hlinkClick>
              </a:rPr>
              <a:t>Source: Digital News Report2014</a:t>
            </a:r>
            <a:r>
              <a:rPr lang="en-GB" sz="1200" b="1" i="0" u="none" strike="noStrike" dirty="0">
                <a:solidFill>
                  <a:srgbClr val="002060"/>
                </a:solidFill>
                <a:effectLst/>
                <a:latin typeface="TisaSansProRegular"/>
              </a:rPr>
              <a:t>, Available at: https://www.digitalnewsreport.org/essays/2014/how-news-and-stories-are-followed-on-twitter/</a:t>
            </a:r>
            <a:br>
              <a:rPr lang="en-GB" b="0" i="0" dirty="0">
                <a:solidFill>
                  <a:srgbClr val="002060"/>
                </a:solidFill>
                <a:effectLst/>
                <a:latin typeface="TisaSansProRegular"/>
              </a:rPr>
            </a:br>
            <a:endParaRPr lang="en-GB" dirty="0">
              <a:solidFill>
                <a:srgbClr val="002060"/>
              </a:solidFill>
            </a:endParaRPr>
          </a:p>
        </p:txBody>
      </p:sp>
    </p:spTree>
    <p:extLst>
      <p:ext uri="{BB962C8B-B14F-4D97-AF65-F5344CB8AC3E}">
        <p14:creationId xmlns:p14="http://schemas.microsoft.com/office/powerpoint/2010/main" val="1832471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5" y="1504035"/>
            <a:ext cx="9237438"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ar-EG" sz="2000" b="1" dirty="0">
                <a:solidFill>
                  <a:srgbClr val="0070C0"/>
                </a:solidFill>
              </a:rPr>
              <a:t> </a:t>
            </a:r>
            <a:endParaRPr lang="en-AE"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de-DE" sz="2400" b="1" dirty="0">
                <a:solidFill>
                  <a:srgbClr val="00AEEF"/>
                </a:solidFill>
              </a:rPr>
              <a:t> Social Cooperation and Twitter</a:t>
            </a:r>
          </a:p>
        </p:txBody>
      </p:sp>
      <p:sp>
        <p:nvSpPr>
          <p:cNvPr id="10" name="TextBox 9">
            <a:extLst>
              <a:ext uri="{FF2B5EF4-FFF2-40B4-BE49-F238E27FC236}">
                <a16:creationId xmlns:a16="http://schemas.microsoft.com/office/drawing/2014/main" id="{AB286A71-37B6-56D5-5EF8-93508B7DA47F}"/>
              </a:ext>
            </a:extLst>
          </p:cNvPr>
          <p:cNvSpPr txBox="1"/>
          <p:nvPr/>
        </p:nvSpPr>
        <p:spPr>
          <a:xfrm>
            <a:off x="314507" y="1679340"/>
            <a:ext cx="9237438" cy="3892732"/>
          </a:xfrm>
          <a:prstGeom prst="rect">
            <a:avLst/>
          </a:prstGeom>
          <a:noFill/>
        </p:spPr>
        <p:txBody>
          <a:bodyPr wrap="square">
            <a:spAutoFit/>
          </a:bodyPr>
          <a:lstStyle/>
          <a:p>
            <a:pPr algn="just">
              <a:lnSpc>
                <a:spcPct val="200000"/>
              </a:lnSpc>
            </a:pPr>
            <a:r>
              <a:rPr lang="en-GB" sz="1800" b="1" dirty="0">
                <a:solidFill>
                  <a:srgbClr val="0070C0"/>
                </a:solidFill>
              </a:rPr>
              <a:t> Gemeinschaft–Gesellschaft is not a simple division, both can coexist in social groups.  Twitter became gesellschaft-oriented.</a:t>
            </a:r>
          </a:p>
          <a:p>
            <a:pPr algn="just">
              <a:lnSpc>
                <a:spcPct val="200000"/>
              </a:lnSpc>
            </a:pPr>
            <a:r>
              <a:rPr lang="en-GB" sz="1800" b="1" dirty="0">
                <a:solidFill>
                  <a:srgbClr val="0070C0"/>
                </a:solidFill>
              </a:rPr>
              <a:t> In Twitter, users can reach unrestricted news, viewpoints and sources of this information flow can be quite diverse, it can come from political figures, from conventional news sources, or from their acquaintances. Sources can be subjectively chosen by individuals, they can easily filter their sources and in a sense, can create filter bubbles and the network can evolve to a gemeinschaft-oriented social group.  </a:t>
            </a:r>
          </a:p>
        </p:txBody>
      </p:sp>
      <p:pic>
        <p:nvPicPr>
          <p:cNvPr id="11" name="Picture 2" descr="Live Issue: Twitter, primarily a breaking news source? | Campaign India">
            <a:extLst>
              <a:ext uri="{FF2B5EF4-FFF2-40B4-BE49-F238E27FC236}">
                <a16:creationId xmlns:a16="http://schemas.microsoft.com/office/drawing/2014/main" id="{22AFAE20-F5B6-BD99-06AF-EE482D38D4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0561" y="1800789"/>
            <a:ext cx="2628900" cy="1983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9240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5" y="1504035"/>
            <a:ext cx="9237438"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ar-EG" sz="2000" b="1" dirty="0">
                <a:solidFill>
                  <a:srgbClr val="0070C0"/>
                </a:solidFill>
              </a:rPr>
              <a:t> </a:t>
            </a:r>
            <a:endParaRPr lang="en-AE"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en-AE" sz="2400" b="1" dirty="0">
                <a:solidFill>
                  <a:srgbClr val="00AEEF"/>
                </a:solidFill>
              </a:rPr>
              <a:t>Countries with the most active Users</a:t>
            </a:r>
          </a:p>
        </p:txBody>
      </p:sp>
      <p:pic>
        <p:nvPicPr>
          <p:cNvPr id="3" name="Picture 2" descr="Live Issue: Twitter, primarily a breaking news source? | Campaign India">
            <a:extLst>
              <a:ext uri="{FF2B5EF4-FFF2-40B4-BE49-F238E27FC236}">
                <a16:creationId xmlns:a16="http://schemas.microsoft.com/office/drawing/2014/main" id="{DCC8ED99-E49F-0A30-49F2-225AFEB46B0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22870" y="1840120"/>
            <a:ext cx="1998141" cy="150744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key twitter statistics">
            <a:extLst>
              <a:ext uri="{FF2B5EF4-FFF2-40B4-BE49-F238E27FC236}">
                <a16:creationId xmlns:a16="http://schemas.microsoft.com/office/drawing/2014/main" id="{BE60F53A-EA2B-3069-A8CE-68708B5CB5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82859" y="1633067"/>
            <a:ext cx="5409730" cy="37208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12145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5" y="1504035"/>
            <a:ext cx="9237438"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ar-EG" sz="2000" b="1" dirty="0">
                <a:solidFill>
                  <a:srgbClr val="0070C0"/>
                </a:solidFill>
              </a:rPr>
              <a:t> </a:t>
            </a:r>
            <a:endParaRPr lang="en-AE"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en-AE" sz="2400" b="1" dirty="0">
                <a:solidFill>
                  <a:srgbClr val="00AEEF"/>
                </a:solidFill>
              </a:rPr>
              <a:t>Countries with the most active Users</a:t>
            </a:r>
          </a:p>
        </p:txBody>
      </p:sp>
      <p:pic>
        <p:nvPicPr>
          <p:cNvPr id="7" name="Picture 2" descr="Live Issue: Twitter, primarily a breaking news source? | Campaign India">
            <a:extLst>
              <a:ext uri="{FF2B5EF4-FFF2-40B4-BE49-F238E27FC236}">
                <a16:creationId xmlns:a16="http://schemas.microsoft.com/office/drawing/2014/main" id="{48320BEF-4B8E-3A8D-9CBF-83B89EE433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48819" y="1557335"/>
            <a:ext cx="2628900" cy="198330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3F92E0A0-4F7A-ADE3-5065-E433C33519B4}"/>
              </a:ext>
            </a:extLst>
          </p:cNvPr>
          <p:cNvPicPr>
            <a:picLocks noChangeAspect="1"/>
          </p:cNvPicPr>
          <p:nvPr/>
        </p:nvPicPr>
        <p:blipFill rotWithShape="1">
          <a:blip r:embed="rId4"/>
          <a:srcRect l="6990" t="27337" r="30586" b="30335"/>
          <a:stretch/>
        </p:blipFill>
        <p:spPr>
          <a:xfrm>
            <a:off x="686559" y="1636823"/>
            <a:ext cx="7610739" cy="3584354"/>
          </a:xfrm>
          <a:prstGeom prst="rect">
            <a:avLst/>
          </a:prstGeom>
        </p:spPr>
      </p:pic>
    </p:spTree>
    <p:extLst>
      <p:ext uri="{BB962C8B-B14F-4D97-AF65-F5344CB8AC3E}">
        <p14:creationId xmlns:p14="http://schemas.microsoft.com/office/powerpoint/2010/main" val="24905032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5" y="1504035"/>
            <a:ext cx="9237438"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ar-EG" b="1" dirty="0">
                <a:solidFill>
                  <a:srgbClr val="0070C0"/>
                </a:solidFill>
              </a:rPr>
              <a:t> </a:t>
            </a:r>
            <a:r>
              <a:rPr lang="en-GB" b="1" dirty="0">
                <a:solidFill>
                  <a:srgbClr val="0070C0"/>
                </a:solidFill>
              </a:rPr>
              <a:t>Social media communication relies to a large extent on small bits of communication — tweets, status updates, Instagram images, </a:t>
            </a:r>
            <a:r>
              <a:rPr lang="ar-EG" b="1" dirty="0" err="1">
                <a:solidFill>
                  <a:srgbClr val="0070C0"/>
                </a:solidFill>
              </a:rPr>
              <a:t>Snapchats</a:t>
            </a:r>
            <a:r>
              <a:rPr lang="en-GB" b="1" dirty="0">
                <a:solidFill>
                  <a:srgbClr val="0070C0"/>
                </a:solidFill>
              </a:rPr>
              <a:t> — and in Simmel’s terms we can see these bits and pieces as fragments of individuality that make up increasingly important parts of the social selves of many people in the world.</a:t>
            </a:r>
          </a:p>
          <a:p>
            <a:pPr algn="just">
              <a:lnSpc>
                <a:spcPct val="200000"/>
              </a:lnSpc>
            </a:pPr>
            <a:r>
              <a:rPr lang="en-GB" b="1" dirty="0">
                <a:solidFill>
                  <a:srgbClr val="0070C0"/>
                </a:solidFill>
              </a:rPr>
              <a:t>Even though the tools and platforms that we have at hand to express and represent ourselves may be powerful in many ways, Simmel also warned about a form of isolation following from the fact that a human being’s move towards society can never be complete.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en-GB" sz="2400" b="1" dirty="0">
                <a:solidFill>
                  <a:srgbClr val="00AEEF"/>
                </a:solidFill>
              </a:rPr>
              <a:t> Social Presence</a:t>
            </a:r>
          </a:p>
        </p:txBody>
      </p:sp>
      <p:pic>
        <p:nvPicPr>
          <p:cNvPr id="3" name="Picture 2" descr="Georg Simmel on Individuality and Social Forms: Simmel, Georg, Levine,  Donald N.: 9780226728797: Books - Amazon.ca">
            <a:extLst>
              <a:ext uri="{FF2B5EF4-FFF2-40B4-BE49-F238E27FC236}">
                <a16:creationId xmlns:a16="http://schemas.microsoft.com/office/drawing/2014/main" id="{9C7923D2-30B2-7E58-AE37-1AC3A1EAA2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85707" y="1338214"/>
            <a:ext cx="1733550" cy="26384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6792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5" y="1504035"/>
            <a:ext cx="9237438"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ar-EG" sz="2400" b="1" dirty="0">
                <a:solidFill>
                  <a:srgbClr val="0070C0"/>
                </a:solidFill>
              </a:rPr>
              <a:t> </a:t>
            </a:r>
            <a:r>
              <a:rPr lang="en-GB" sz="2400" b="1" dirty="0">
                <a:solidFill>
                  <a:srgbClr val="0070C0"/>
                </a:solidFill>
              </a:rPr>
              <a:t> There might be a risk with social media and web 2.0 technologies, which rely so heavily on certain templates and styles, that ‘the abstract person’ mediated through our profiles and the content we create and circulate prevents ‘the real person (Lanier 2010: 70). </a:t>
            </a:r>
          </a:p>
          <a:p>
            <a:pPr algn="just">
              <a:lnSpc>
                <a:spcPct val="200000"/>
              </a:lnSpc>
            </a:pPr>
            <a:endParaRPr lang="en-GB" sz="24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en-GB" sz="2400" b="1" dirty="0">
                <a:solidFill>
                  <a:srgbClr val="00AEEF"/>
                </a:solidFill>
              </a:rPr>
              <a:t> Social Presence</a:t>
            </a:r>
          </a:p>
        </p:txBody>
      </p:sp>
      <p:pic>
        <p:nvPicPr>
          <p:cNvPr id="6" name="Picture 2" descr="Premium Vector | Vector illustration abstract people faces, funny  characters. different icons for social media story highlight and avatars.  seamless pattern.">
            <a:extLst>
              <a:ext uri="{FF2B5EF4-FFF2-40B4-BE49-F238E27FC236}">
                <a16:creationId xmlns:a16="http://schemas.microsoft.com/office/drawing/2014/main" id="{2C6CE778-1A80-58EB-0D73-1E96F7CF1E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50383" y="1708548"/>
            <a:ext cx="1909723" cy="1909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95188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4" y="1504035"/>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AE" sz="2400" b="1" dirty="0">
                <a:solidFill>
                  <a:srgbClr val="0070C0"/>
                </a:solidFill>
              </a:rPr>
              <a:t> On a digital and social photo-sharing platform like Instagram, for example, users prepare their performance (snapping the photo, deleting it, snapping a new one, cropping it, filtering it, captioning it, tagging it, etc.) in a back region which is not visible to the audience. </a:t>
            </a:r>
          </a:p>
          <a:p>
            <a:pPr algn="just">
              <a:lnSpc>
                <a:spcPct val="200000"/>
              </a:lnSpc>
            </a:pPr>
            <a:r>
              <a:rPr lang="en-AE" sz="2400" b="1" dirty="0">
                <a:solidFill>
                  <a:srgbClr val="0070C0"/>
                </a:solidFill>
              </a:rPr>
              <a:t>Once edited and composed, the performance that is the Instagram photo is presented in the front region.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en-GB" sz="2400" b="1" dirty="0">
                <a:solidFill>
                  <a:srgbClr val="00AEEF"/>
                </a:solidFill>
              </a:rPr>
              <a:t> Self-Presentation</a:t>
            </a:r>
          </a:p>
        </p:txBody>
      </p:sp>
      <p:pic>
        <p:nvPicPr>
          <p:cNvPr id="3" name="Picture 4" descr="Why do you need to crop a photo? The benefits of image cropping">
            <a:extLst>
              <a:ext uri="{FF2B5EF4-FFF2-40B4-BE49-F238E27FC236}">
                <a16:creationId xmlns:a16="http://schemas.microsoft.com/office/drawing/2014/main" id="{9D496551-3935-5DE3-A917-AB13F9B64D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26093" y="1801577"/>
            <a:ext cx="2622288" cy="1311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93069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52764" y="1504035"/>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sz="2000" b="1" dirty="0">
                <a:solidFill>
                  <a:srgbClr val="0070C0"/>
                </a:solidFill>
              </a:rPr>
              <a:t>But access to the front region is also controlled as regards who is supposed to take part of the performance as all performances do not address all thinkable people in society.</a:t>
            </a:r>
          </a:p>
          <a:p>
            <a:pPr algn="just">
              <a:lnSpc>
                <a:spcPct val="200000"/>
              </a:lnSpc>
            </a:pPr>
            <a:r>
              <a:rPr lang="en-GB" sz="2000" b="1" dirty="0">
                <a:solidFill>
                  <a:srgbClr val="0070C0"/>
                </a:solidFill>
              </a:rPr>
              <a:t> In the case of Instagram, these things will be decided by things like whether the user has a public or private account, who is a follower, who has been blocked, whether users follow a hashtag that has been used as part of the performance, and so on.</a:t>
            </a:r>
          </a:p>
          <a:p>
            <a:pPr algn="just">
              <a:lnSpc>
                <a:spcPct val="200000"/>
              </a:lnSpc>
            </a:pPr>
            <a:endParaRPr lang="en-GB" sz="2000"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1804001" y="666485"/>
            <a:ext cx="6258451" cy="461665"/>
          </a:xfrm>
          <a:prstGeom prst="rect">
            <a:avLst/>
          </a:prstGeom>
          <a:noFill/>
        </p:spPr>
        <p:txBody>
          <a:bodyPr wrap="square" rtlCol="0">
            <a:spAutoFit/>
          </a:bodyPr>
          <a:lstStyle/>
          <a:p>
            <a:pPr algn="ctr"/>
            <a:r>
              <a:rPr lang="en-GB" sz="2400" b="1" dirty="0">
                <a:solidFill>
                  <a:srgbClr val="00AEEF"/>
                </a:solidFill>
              </a:rPr>
              <a:t> Self-Presentation</a:t>
            </a:r>
          </a:p>
        </p:txBody>
      </p:sp>
      <p:pic>
        <p:nvPicPr>
          <p:cNvPr id="7" name="Picture 2" descr="Here's how to post to Instagram on Mac and PC - 9to5Mac">
            <a:extLst>
              <a:ext uri="{FF2B5EF4-FFF2-40B4-BE49-F238E27FC236}">
                <a16:creationId xmlns:a16="http://schemas.microsoft.com/office/drawing/2014/main" id="{A4A750D7-09D4-8E73-C94A-E557CB11761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81208" y="1714841"/>
            <a:ext cx="2312056" cy="1156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76252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Define your goals clearly.</a:t>
            </a:r>
          </a:p>
          <a:p>
            <a:pPr algn="just">
              <a:lnSpc>
                <a:spcPct val="200000"/>
              </a:lnSpc>
            </a:pPr>
            <a:r>
              <a:rPr lang="en-GB" b="1" dirty="0">
                <a:solidFill>
                  <a:srgbClr val="0070C0"/>
                </a:solidFill>
              </a:rPr>
              <a:t>Define your target audience.</a:t>
            </a:r>
          </a:p>
          <a:p>
            <a:pPr algn="just">
              <a:lnSpc>
                <a:spcPct val="200000"/>
              </a:lnSpc>
            </a:pPr>
            <a:r>
              <a:rPr lang="en-GB" b="1" dirty="0">
                <a:solidFill>
                  <a:srgbClr val="0070C0"/>
                </a:solidFill>
              </a:rPr>
              <a:t>Improve your profile.</a:t>
            </a:r>
          </a:p>
          <a:p>
            <a:pPr algn="just">
              <a:lnSpc>
                <a:spcPct val="200000"/>
              </a:lnSpc>
            </a:pPr>
            <a:r>
              <a:rPr lang="en-GB" b="1" dirty="0">
                <a:solidFill>
                  <a:srgbClr val="0070C0"/>
                </a:solidFill>
              </a:rPr>
              <a:t>Write a great description for your posts.</a:t>
            </a:r>
          </a:p>
          <a:p>
            <a:pPr algn="just">
              <a:lnSpc>
                <a:spcPct val="200000"/>
              </a:lnSpc>
            </a:pPr>
            <a:r>
              <a:rPr lang="en-GB" b="1" dirty="0">
                <a:solidFill>
                  <a:srgbClr val="0070C0"/>
                </a:solidFill>
              </a:rPr>
              <a:t>Use hashtags.</a:t>
            </a:r>
          </a:p>
          <a:p>
            <a:pPr algn="just">
              <a:lnSpc>
                <a:spcPct val="200000"/>
              </a:lnSpc>
            </a:pPr>
            <a:r>
              <a:rPr lang="en-GB" b="1" dirty="0">
                <a:solidFill>
                  <a:srgbClr val="0070C0"/>
                </a:solidFill>
              </a:rPr>
              <a:t>Interact with your followers.</a:t>
            </a:r>
          </a:p>
          <a:p>
            <a:pPr algn="just">
              <a:lnSpc>
                <a:spcPct val="200000"/>
              </a:lnSpc>
            </a:pPr>
            <a:r>
              <a:rPr lang="en-GB" b="1" dirty="0">
                <a:solidFill>
                  <a:srgbClr val="0070C0"/>
                </a:solidFill>
              </a:rPr>
              <a:t>Make the most of your Instagram Stories.</a:t>
            </a:r>
          </a:p>
          <a:p>
            <a:pPr algn="just">
              <a:lnSpc>
                <a:spcPct val="200000"/>
              </a:lnSpc>
            </a:pPr>
            <a:r>
              <a:rPr lang="en-GB" b="1" dirty="0">
                <a:solidFill>
                  <a:srgbClr val="0070C0"/>
                </a:solidFill>
              </a:rPr>
              <a:t>Create saveable content.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AE" sz="2000" b="1" dirty="0">
                <a:solidFill>
                  <a:srgbClr val="00AEEF"/>
                </a:solidFill>
              </a:rPr>
              <a:t> How do you succeed in Instagram marketing?</a:t>
            </a:r>
          </a:p>
        </p:txBody>
      </p:sp>
      <p:pic>
        <p:nvPicPr>
          <p:cNvPr id="3" name="Picture 2" descr="Instagram is now allowing users to share posts, Reels and locations through  QR codes | TechCrunch">
            <a:extLst>
              <a:ext uri="{FF2B5EF4-FFF2-40B4-BE49-F238E27FC236}">
                <a16:creationId xmlns:a16="http://schemas.microsoft.com/office/drawing/2014/main" id="{996D7B41-CB6A-7297-3BF5-45D6D1465B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5218" y="1476226"/>
            <a:ext cx="2353533" cy="15661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2639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Test and </a:t>
            </a:r>
            <a:r>
              <a:rPr lang="en-GB" b="1" dirty="0" err="1">
                <a:solidFill>
                  <a:srgbClr val="0070C0"/>
                </a:solidFill>
              </a:rPr>
              <a:t>analyze</a:t>
            </a:r>
            <a:r>
              <a:rPr lang="en-GB" b="1" dirty="0">
                <a:solidFill>
                  <a:srgbClr val="0070C0"/>
                </a:solidFill>
              </a:rPr>
              <a:t> your content.</a:t>
            </a:r>
          </a:p>
          <a:p>
            <a:pPr algn="just">
              <a:lnSpc>
                <a:spcPct val="200000"/>
              </a:lnSpc>
            </a:pPr>
            <a:r>
              <a:rPr lang="en-GB" b="1" dirty="0">
                <a:solidFill>
                  <a:srgbClr val="0070C0"/>
                </a:solidFill>
              </a:rPr>
              <a:t>Choose the best time to post.</a:t>
            </a:r>
          </a:p>
          <a:p>
            <a:pPr algn="just">
              <a:lnSpc>
                <a:spcPct val="200000"/>
              </a:lnSpc>
            </a:pPr>
            <a:r>
              <a:rPr lang="en-GB" b="1" dirty="0">
                <a:solidFill>
                  <a:srgbClr val="0070C0"/>
                </a:solidFill>
              </a:rPr>
              <a:t>Try partnering with influencers.</a:t>
            </a:r>
          </a:p>
          <a:p>
            <a:pPr algn="just">
              <a:lnSpc>
                <a:spcPct val="200000"/>
              </a:lnSpc>
            </a:pPr>
            <a:r>
              <a:rPr lang="en-GB" b="1" dirty="0">
                <a:solidFill>
                  <a:srgbClr val="0070C0"/>
                </a:solidFill>
              </a:rPr>
              <a:t>You have to set up an Instagram store.</a:t>
            </a:r>
          </a:p>
          <a:p>
            <a:pPr algn="just">
              <a:lnSpc>
                <a:spcPct val="200000"/>
              </a:lnSpc>
            </a:pPr>
            <a:r>
              <a:rPr lang="en-GB" b="1" dirty="0">
                <a:solidFill>
                  <a:srgbClr val="0070C0"/>
                </a:solidFill>
              </a:rPr>
              <a:t>Start expanding your audience with Instagram ads.</a:t>
            </a:r>
          </a:p>
          <a:p>
            <a:pPr algn="just">
              <a:lnSpc>
                <a:spcPct val="200000"/>
              </a:lnSpc>
            </a:pPr>
            <a:r>
              <a:rPr lang="en-GB" b="1" dirty="0">
                <a:solidFill>
                  <a:srgbClr val="0070C0"/>
                </a:solidFill>
              </a:rPr>
              <a:t>Pin your best stories in highlights.</a:t>
            </a:r>
          </a:p>
          <a:p>
            <a:pPr algn="just">
              <a:lnSpc>
                <a:spcPct val="200000"/>
              </a:lnSpc>
            </a:pPr>
            <a:r>
              <a:rPr lang="en-GB" b="1" dirty="0">
                <a:solidFill>
                  <a:srgbClr val="0070C0"/>
                </a:solidFill>
              </a:rPr>
              <a:t>Improve your strategy with analytics.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AE" sz="2000" b="1" dirty="0">
                <a:solidFill>
                  <a:srgbClr val="00AEEF"/>
                </a:solidFill>
              </a:rPr>
              <a:t> How do you succeed in Instagram marketing?</a:t>
            </a:r>
          </a:p>
        </p:txBody>
      </p:sp>
      <p:pic>
        <p:nvPicPr>
          <p:cNvPr id="6" name="Picture 2" descr="How Many People Use Instagram? 95+ User Statistics (2022)">
            <a:extLst>
              <a:ext uri="{FF2B5EF4-FFF2-40B4-BE49-F238E27FC236}">
                <a16:creationId xmlns:a16="http://schemas.microsoft.com/office/drawing/2014/main" id="{4C91BB5C-7B8B-7F5B-5962-10A12E26FC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74061" y="1885949"/>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17838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Today, as our online connections with old and new friends and strangers merge together through networked technologies, the social landscape is restructured.</a:t>
            </a:r>
          </a:p>
          <a:p>
            <a:pPr algn="just">
              <a:lnSpc>
                <a:spcPct val="200000"/>
              </a:lnSpc>
            </a:pPr>
            <a:r>
              <a:rPr lang="en-GB" b="1" dirty="0">
                <a:solidFill>
                  <a:srgbClr val="0070C0"/>
                </a:solidFill>
              </a:rPr>
              <a:t> This leads to the emergence of what </a:t>
            </a:r>
            <a:r>
              <a:rPr lang="en-GB" b="1" dirty="0">
                <a:solidFill>
                  <a:srgbClr val="0070C0"/>
                </a:solidFill>
                <a:highlight>
                  <a:srgbClr val="FFFF00"/>
                </a:highlight>
              </a:rPr>
              <a:t>cultural anthropologist Mimi </a:t>
            </a:r>
            <a:r>
              <a:rPr lang="en-GB" b="1" dirty="0">
                <a:solidFill>
                  <a:srgbClr val="0070C0"/>
                </a:solidFill>
              </a:rPr>
              <a:t>Ito (2008) calls networked publics. She discusses how, during the 1990s and early 2000s, the dominant metaphors that had been used previously to describe the digitization of the media landscape and the internet changed from being about things like artificial intelligence, virtual reality, and cyberspace, to being about networking and communication between real and actual people.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AE" sz="2000" b="1" dirty="0">
                <a:solidFill>
                  <a:srgbClr val="00AEEF"/>
                </a:solidFill>
              </a:rPr>
              <a:t> The Rise of Networked Publics</a:t>
            </a:r>
          </a:p>
        </p:txBody>
      </p:sp>
      <p:pic>
        <p:nvPicPr>
          <p:cNvPr id="3" name="Picture 2" descr="Cultural anthropologist Mimi Ito on children and technology | ESET - YouTube">
            <a:extLst>
              <a:ext uri="{FF2B5EF4-FFF2-40B4-BE49-F238E27FC236}">
                <a16:creationId xmlns:a16="http://schemas.microsoft.com/office/drawing/2014/main" id="{B79E7763-F4C3-BCFE-B41A-091AE35C23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8836" y="196178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28538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 Networked publics, therefore, is a term that refers to a set of social, cultural, and technological transformations that have followed from the transition to a society where digitally networked media are central to communication. Ito notes that the media as such, as well as patterns of media use and consumption, have not changed completely. </a:t>
            </a:r>
          </a:p>
          <a:p>
            <a:pPr algn="just">
              <a:lnSpc>
                <a:spcPct val="200000"/>
              </a:lnSpc>
            </a:pPr>
            <a:r>
              <a:rPr lang="en-GB" b="1" dirty="0">
                <a:solidFill>
                  <a:srgbClr val="0070C0"/>
                </a:solidFill>
              </a:rPr>
              <a:t>There are still lots of quite passive — </a:t>
            </a:r>
            <a:r>
              <a:rPr lang="en-GB" b="1" dirty="0" err="1">
                <a:solidFill>
                  <a:srgbClr val="0070C0"/>
                </a:solidFill>
              </a:rPr>
              <a:t>noncreative</a:t>
            </a:r>
            <a:r>
              <a:rPr lang="en-GB" b="1" dirty="0">
                <a:solidFill>
                  <a:srgbClr val="0070C0"/>
                </a:solidFill>
              </a:rPr>
              <a:t> — ways of taking in media, and the mass media communication model where one, or a few, speak to many is still predominant in many areas of social and cultural life. What surely has changed, however, is the way in which people today are ‘networked and mobilized with and through media’ (Ito 2008: 2).</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AE" sz="2000" b="1" dirty="0">
                <a:solidFill>
                  <a:srgbClr val="00AEEF"/>
                </a:solidFill>
              </a:rPr>
              <a:t> The Rise of Networked Publics</a:t>
            </a:r>
          </a:p>
        </p:txBody>
      </p:sp>
      <p:pic>
        <p:nvPicPr>
          <p:cNvPr id="3" name="Picture 2" descr="Cultural anthropologist Mimi Ito on children and technology | ESET - YouTube">
            <a:extLst>
              <a:ext uri="{FF2B5EF4-FFF2-40B4-BE49-F238E27FC236}">
                <a16:creationId xmlns:a16="http://schemas.microsoft.com/office/drawing/2014/main" id="{B79E7763-F4C3-BCFE-B41A-091AE35C23F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8836" y="196178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97012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sz="1600" b="1" dirty="0">
                <a:solidFill>
                  <a:srgbClr val="0070C0"/>
                </a:solidFill>
              </a:rPr>
              <a:t> By using the word ‘public’, rather than ‘audience’ or ‘consumers’, Ito wants to put the more engaged stance of people interacting with media in digital society in the foreground. In talking about the publics as ‘networked’, she emphasizes how we — in the age of social network apps and </a:t>
            </a:r>
            <a:r>
              <a:rPr lang="en-GB" sz="1600" b="1" dirty="0">
                <a:solidFill>
                  <a:srgbClr val="0070C0"/>
                </a:solidFill>
                <a:highlight>
                  <a:srgbClr val="FFFF00"/>
                </a:highlight>
              </a:rPr>
              <a:t>portable gadgets </a:t>
            </a:r>
            <a:r>
              <a:rPr lang="en-GB" sz="1600" b="1" dirty="0">
                <a:solidFill>
                  <a:srgbClr val="0070C0"/>
                </a:solidFill>
              </a:rPr>
              <a:t>connected to the internet — communicate increasingly through large and elaborate networks that may go in any thinkable direction, such as bottom-up, top-down, or side-to-side. </a:t>
            </a:r>
          </a:p>
          <a:p>
            <a:pPr algn="just">
              <a:lnSpc>
                <a:spcPct val="200000"/>
              </a:lnSpc>
            </a:pPr>
            <a:r>
              <a:rPr lang="en-GB" sz="1600" b="1" dirty="0">
                <a:solidFill>
                  <a:srgbClr val="0070C0"/>
                </a:solidFill>
              </a:rPr>
              <a:t>A key component of the networked media ecology is personal media (Lüders 2008). While it is hard to maintain a strict division between mass media on the one hand and personal media on the other, an</a:t>
            </a:r>
          </a:p>
          <a:p>
            <a:pPr algn="just">
              <a:lnSpc>
                <a:spcPct val="200000"/>
              </a:lnSpc>
            </a:pPr>
            <a:r>
              <a:rPr lang="en-GB" sz="1600" b="1" dirty="0">
                <a:solidFill>
                  <a:srgbClr val="0070C0"/>
                </a:solidFill>
              </a:rPr>
              <a:t>important difference is that the latter — such as email, discussion forums, and social network sites — are more symmetrical.</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AE" sz="2000" b="1" dirty="0">
                <a:solidFill>
                  <a:srgbClr val="00AEEF"/>
                </a:solidFill>
              </a:rPr>
              <a:t> The Rise of Networked Publics</a:t>
            </a:r>
          </a:p>
        </p:txBody>
      </p:sp>
      <p:pic>
        <p:nvPicPr>
          <p:cNvPr id="4" name="Picture 2" descr="The 8 best email apps in 2022 | Zapier">
            <a:extLst>
              <a:ext uri="{FF2B5EF4-FFF2-40B4-BE49-F238E27FC236}">
                <a16:creationId xmlns:a16="http://schemas.microsoft.com/office/drawing/2014/main" id="{2FA55353-CB76-3361-A232-D5DDD5AFC1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8906" y="2054035"/>
            <a:ext cx="2166157"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76132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sz="1600" b="1" dirty="0">
                <a:solidFill>
                  <a:srgbClr val="0070C0"/>
                </a:solidFill>
              </a:rPr>
              <a:t> In contrast to news, TV series, or films, personal media don’t only enable but in fact require that participants, at least to some degree, are active as both receivers and producers of the content in question.</a:t>
            </a:r>
          </a:p>
          <a:p>
            <a:pPr algn="just">
              <a:lnSpc>
                <a:spcPct val="200000"/>
              </a:lnSpc>
            </a:pPr>
            <a:r>
              <a:rPr lang="en-GB" sz="1600" b="1" dirty="0">
                <a:solidFill>
                  <a:srgbClr val="0070C0"/>
                </a:solidFill>
              </a:rPr>
              <a:t>This shifting of roles, where the reader is also the writer, the student is also the teacher, the citizen is also the politician, and the beginner is also the expert, is maybe the most fundamental point made by those who believe that digitally networked media has made — and will continue to make — the world a better place.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AE" sz="2000" b="1" dirty="0">
                <a:solidFill>
                  <a:srgbClr val="00AEEF"/>
                </a:solidFill>
              </a:rPr>
              <a:t> The Rise of Networked Publics</a:t>
            </a:r>
          </a:p>
        </p:txBody>
      </p:sp>
      <p:pic>
        <p:nvPicPr>
          <p:cNvPr id="3" name="Picture 2" descr="Digital Media - Meaning, Importance, Types &amp; Example | MBA Skool">
            <a:extLst>
              <a:ext uri="{FF2B5EF4-FFF2-40B4-BE49-F238E27FC236}">
                <a16:creationId xmlns:a16="http://schemas.microsoft.com/office/drawing/2014/main" id="{521AA143-97A2-9431-9916-5234718B19B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61372" y="1476226"/>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72751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McLuhan and Barrington Nevitt (1972: 27) wrote that ‘we live in an age of simultaneity rather than of sequence. We start with the effects before the product. The consumer becomes producer</a:t>
            </a:r>
          </a:p>
          <a:p>
            <a:pPr algn="just">
              <a:lnSpc>
                <a:spcPct val="200000"/>
              </a:lnSpc>
            </a:pPr>
            <a:r>
              <a:rPr lang="en-GB" b="1" dirty="0">
                <a:solidFill>
                  <a:srgbClr val="0070C0"/>
                </a:solidFill>
              </a:rPr>
              <a:t> Toffler (1980: 266) wrote about ‘what might be called “prosumers”’, people that are ‘neither producers nor consumers in the usual sense’, and about ‘the rapid spread of the market or exchange network — that maze of channels through which goods or services, produced by you, reach me and vice versa’.</a:t>
            </a:r>
          </a:p>
          <a:p>
            <a:pPr algn="just">
              <a:lnSpc>
                <a:spcPct val="200000"/>
              </a:lnSpc>
            </a:pPr>
            <a:endParaRPr lang="en-GB" b="1" dirty="0">
              <a:solidFill>
                <a:srgbClr val="0070C0"/>
              </a:solidFill>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AE" sz="2000" b="1" dirty="0">
                <a:solidFill>
                  <a:srgbClr val="00AEEF"/>
                </a:solidFill>
              </a:rPr>
              <a:t> The Rise of Networked Publics</a:t>
            </a:r>
          </a:p>
        </p:txBody>
      </p:sp>
      <p:pic>
        <p:nvPicPr>
          <p:cNvPr id="4" name="Picture 2" descr="Perspectives in Digital Culture/The Prosumer Society - Wikibooks, open  books for an open world">
            <a:extLst>
              <a:ext uri="{FF2B5EF4-FFF2-40B4-BE49-F238E27FC236}">
                <a16:creationId xmlns:a16="http://schemas.microsoft.com/office/drawing/2014/main" id="{F77B51BF-A6BA-3853-45BB-3AE06D65CCA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6964" y="1476226"/>
            <a:ext cx="2350042" cy="21577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9849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 The networked publics are groups of people who may be located in different physical places but who are connected to each other. They can also be seen as examples of what theorist Benedict Anderson (1983) called imagined communities. </a:t>
            </a:r>
          </a:p>
          <a:p>
            <a:pPr algn="just">
              <a:lnSpc>
                <a:spcPct val="200000"/>
              </a:lnSpc>
            </a:pPr>
            <a:r>
              <a:rPr lang="en-GB" b="1" dirty="0">
                <a:solidFill>
                  <a:srgbClr val="0070C0"/>
                </a:solidFill>
              </a:rPr>
              <a:t>These connections and feelings of community in networked publics are built with the help of social media, and other emerging technologies, both as platforms and tools. The best way to see of networked publics is to see them as spaces. They are spaces where people using digital social platforms express, perform, manage, or create identities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AE" sz="2000" b="1" dirty="0">
                <a:solidFill>
                  <a:srgbClr val="00AEEF"/>
                </a:solidFill>
              </a:rPr>
              <a:t> The Rise of Networked Publics</a:t>
            </a:r>
          </a:p>
        </p:txBody>
      </p:sp>
      <p:pic>
        <p:nvPicPr>
          <p:cNvPr id="6" name="Picture 2" descr="10 Steps To Build Your Social Media Identity">
            <a:extLst>
              <a:ext uri="{FF2B5EF4-FFF2-40B4-BE49-F238E27FC236}">
                <a16:creationId xmlns:a16="http://schemas.microsoft.com/office/drawing/2014/main" id="{129270AA-BFBB-7F3B-FBA8-0608EB7BF33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3509" b="30278"/>
          <a:stretch/>
        </p:blipFill>
        <p:spPr bwMode="auto">
          <a:xfrm>
            <a:off x="9944672" y="1476226"/>
            <a:ext cx="2614625" cy="18157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2951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What are memes?</a:t>
            </a:r>
          </a:p>
          <a:p>
            <a:pPr algn="just">
              <a:lnSpc>
                <a:spcPct val="200000"/>
              </a:lnSpc>
            </a:pPr>
            <a:r>
              <a:rPr lang="en-GB" b="1" dirty="0">
                <a:solidFill>
                  <a:srgbClr val="0070C0"/>
                </a:solidFill>
              </a:rPr>
              <a:t>The word ‘meme’, put forward by biologist Richard Dawkins in the 1970s, derives from the </a:t>
            </a:r>
            <a:r>
              <a:rPr lang="en-GB" b="1" dirty="0">
                <a:solidFill>
                  <a:srgbClr val="0070C0"/>
                </a:solidFill>
                <a:highlight>
                  <a:srgbClr val="FFFF00"/>
                </a:highlight>
              </a:rPr>
              <a:t>Greek </a:t>
            </a:r>
            <a:r>
              <a:rPr lang="en-GB" b="1" dirty="0" err="1">
                <a:solidFill>
                  <a:srgbClr val="0070C0"/>
                </a:solidFill>
                <a:highlight>
                  <a:srgbClr val="FFFF00"/>
                </a:highlight>
              </a:rPr>
              <a:t>mimema</a:t>
            </a:r>
            <a:r>
              <a:rPr lang="en-GB" b="1" dirty="0">
                <a:solidFill>
                  <a:srgbClr val="0070C0"/>
                </a:solidFill>
              </a:rPr>
              <a:t>, which means ‘something which is imitated’. But while the term has existed since before internet culture, it has risen in popularity as a word to refer to a certain type of product of online user creativity. Internet memes are images, videos, pictures, concepts, formats, or catchphrases that are passed along to the point where they evolve bit by bit into becoming a social phenomenon which is shared by large numbers of people (Shifman 2014).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GB" sz="2000" b="1" dirty="0">
                <a:solidFill>
                  <a:srgbClr val="00AEEF"/>
                </a:solidFill>
              </a:rPr>
              <a:t>What are memes?</a:t>
            </a:r>
          </a:p>
        </p:txBody>
      </p:sp>
      <p:pic>
        <p:nvPicPr>
          <p:cNvPr id="4" name="Picture 2" descr="Digital Society - FBK">
            <a:extLst>
              <a:ext uri="{FF2B5EF4-FFF2-40B4-BE49-F238E27FC236}">
                <a16:creationId xmlns:a16="http://schemas.microsoft.com/office/drawing/2014/main" id="{9F47829E-BBB2-8056-7EAD-9D004D3A567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525"/>
          <a:stretch/>
        </p:blipFill>
        <p:spPr bwMode="auto">
          <a:xfrm>
            <a:off x="9767634" y="1812508"/>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74233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 Social media platforms offer express paths by which memes can be spread. Internet memes also tend to reproduce as people often repackage them by mimicking or remixing them in various ways.</a:t>
            </a:r>
          </a:p>
          <a:p>
            <a:pPr algn="just">
              <a:lnSpc>
                <a:spcPct val="200000"/>
              </a:lnSpc>
            </a:pPr>
            <a:r>
              <a:rPr lang="en-GB" b="1" dirty="0">
                <a:solidFill>
                  <a:srgbClr val="0070C0"/>
                </a:solidFill>
              </a:rPr>
              <a:t>Communications researcher Limor Shifman (2014) argues that while ‘viral’ phenomena — things that spread exponentially and fast online — tend to be single units (one photo, one video, etc.), memes are always a group of digital items that have certain characteristics of content, form, or stance in common. These items were also created in relation to, and with a certain awareness of, each other.</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GB" sz="2000" b="1" dirty="0">
                <a:solidFill>
                  <a:srgbClr val="00AEEF"/>
                </a:solidFill>
              </a:rPr>
              <a:t>What are memes?</a:t>
            </a:r>
          </a:p>
        </p:txBody>
      </p:sp>
      <p:pic>
        <p:nvPicPr>
          <p:cNvPr id="3" name="Picture 2" descr="What makes a meme... a meme? - The Phenomenon of Internet Memes">
            <a:extLst>
              <a:ext uri="{FF2B5EF4-FFF2-40B4-BE49-F238E27FC236}">
                <a16:creationId xmlns:a16="http://schemas.microsoft.com/office/drawing/2014/main" id="{3DCF0C97-8F50-6CA8-15D1-C44CF1420A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36519" y="1476226"/>
            <a:ext cx="2451221" cy="26917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04107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 This very entanglement is at the centre of a social transformation where digital social platforms connect people, through their interaction, giving way to the emergence of networked publics that challenge the entire ‘social operating system’ This is why there has been increasing talk in digital social research and media studies about how the dimensions that we previously talked about as online and offline, digital and material, are coming together in hybrid forms (Lindgren 2014).</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400110"/>
          </a:xfrm>
          <a:prstGeom prst="rect">
            <a:avLst/>
          </a:prstGeom>
          <a:noFill/>
        </p:spPr>
        <p:txBody>
          <a:bodyPr wrap="square" rtlCol="0">
            <a:spAutoFit/>
          </a:bodyPr>
          <a:lstStyle/>
          <a:p>
            <a:pPr algn="ctr"/>
            <a:r>
              <a:rPr lang="en-GB" sz="2000" b="1" dirty="0">
                <a:solidFill>
                  <a:srgbClr val="00AEEF"/>
                </a:solidFill>
              </a:rPr>
              <a:t>What are memes?</a:t>
            </a:r>
          </a:p>
        </p:txBody>
      </p:sp>
      <p:pic>
        <p:nvPicPr>
          <p:cNvPr id="4" name="Picture 2" descr="Digital Society - FBK">
            <a:extLst>
              <a:ext uri="{FF2B5EF4-FFF2-40B4-BE49-F238E27FC236}">
                <a16:creationId xmlns:a16="http://schemas.microsoft.com/office/drawing/2014/main" id="{41BAD74B-E245-1BB9-E3B9-35696E57E8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525"/>
          <a:stretch/>
        </p:blipFill>
        <p:spPr bwMode="auto">
          <a:xfrm>
            <a:off x="9767634" y="1959991"/>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33974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sz="1600" b="1" dirty="0">
                <a:solidFill>
                  <a:srgbClr val="0070C0"/>
                </a:solidFill>
              </a:rPr>
              <a:t> In the 1984 book Neuromancer, science-fiction author William Gibson popularised the term ‘cyberspace’. This was his name for a ‘non-space’. It can be defined as ‘the notional environment in which communication over computer networks occurs’.</a:t>
            </a:r>
          </a:p>
          <a:p>
            <a:pPr algn="just">
              <a:lnSpc>
                <a:spcPct val="200000"/>
              </a:lnSpc>
            </a:pPr>
            <a:r>
              <a:rPr lang="en-GB" sz="1600" b="1" dirty="0">
                <a:solidFill>
                  <a:srgbClr val="0070C0"/>
                </a:solidFill>
              </a:rPr>
              <a:t>In other words, things that are ‘cyber’ relate to the imaginary and non-physical (sometimes called virtual) place where digital media communication and interaction happens. </a:t>
            </a:r>
          </a:p>
          <a:p>
            <a:pPr algn="just">
              <a:lnSpc>
                <a:spcPct val="200000"/>
              </a:lnSpc>
            </a:pPr>
            <a:r>
              <a:rPr lang="en-GB" sz="1600" b="1" dirty="0">
                <a:solidFill>
                  <a:srgbClr val="0070C0"/>
                </a:solidFill>
              </a:rPr>
              <a:t>It is the non-space where the message is when it passes from sender to receiver. Such views contribute to a mystification of digital media. Having been ‘understood’ in science fiction before its breakthrough in the real world, the internet and its related social activities have often evoked people’s imagination. This means that both hopes and fears have been connected to it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523220"/>
          </a:xfrm>
          <a:prstGeom prst="rect">
            <a:avLst/>
          </a:prstGeom>
          <a:noFill/>
        </p:spPr>
        <p:txBody>
          <a:bodyPr wrap="square" rtlCol="0">
            <a:spAutoFit/>
          </a:bodyPr>
          <a:lstStyle/>
          <a:p>
            <a:pPr algn="ctr"/>
            <a:r>
              <a:rPr lang="en-GB" sz="2800" b="1" dirty="0">
                <a:solidFill>
                  <a:srgbClr val="00AEEF"/>
                </a:solidFill>
              </a:rPr>
              <a:t>Cyber Debates </a:t>
            </a:r>
          </a:p>
        </p:txBody>
      </p:sp>
      <p:pic>
        <p:nvPicPr>
          <p:cNvPr id="4" name="Picture 2" descr="Digital Society - FBK">
            <a:extLst>
              <a:ext uri="{FF2B5EF4-FFF2-40B4-BE49-F238E27FC236}">
                <a16:creationId xmlns:a16="http://schemas.microsoft.com/office/drawing/2014/main" id="{41BAD74B-E245-1BB9-E3B9-35696E57E8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525"/>
          <a:stretch/>
        </p:blipFill>
        <p:spPr bwMode="auto">
          <a:xfrm>
            <a:off x="9767634" y="1959991"/>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913242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AE" sz="1600" b="1" dirty="0">
                <a:solidFill>
                  <a:srgbClr val="0070C0"/>
                </a:solidFill>
              </a:rPr>
              <a:t>The internet was claimed by many to be set to revolutionize most areas of social life as we knew it. The digitally networked social reality instigated by the internet would lead to a new economic system where everyone could take part.</a:t>
            </a:r>
          </a:p>
          <a:p>
            <a:pPr algn="just">
              <a:lnSpc>
                <a:spcPct val="200000"/>
              </a:lnSpc>
            </a:pPr>
            <a:endParaRPr lang="en-AE" sz="1600" b="1" dirty="0">
              <a:solidFill>
                <a:srgbClr val="0070C0"/>
              </a:solidFill>
            </a:endParaRPr>
          </a:p>
          <a:p>
            <a:pPr algn="just">
              <a:lnSpc>
                <a:spcPct val="200000"/>
              </a:lnSpc>
            </a:pPr>
            <a:r>
              <a:rPr lang="en-AE" sz="1600" b="1" dirty="0">
                <a:solidFill>
                  <a:srgbClr val="0070C0"/>
                </a:solidFill>
              </a:rPr>
              <a:t> It offered new and efficient ways of putting suppliers, producers, and consumers in contact with each other. Innovation would be democratised, while the playing field between big corporations and small startups would be </a:t>
            </a:r>
            <a:r>
              <a:rPr lang="en-AE" sz="1600" b="1" dirty="0" err="1">
                <a:solidFill>
                  <a:srgbClr val="0070C0"/>
                </a:solidFill>
              </a:rPr>
              <a:t>leveled</a:t>
            </a:r>
            <a:r>
              <a:rPr lang="en-AE" sz="1600" b="1" dirty="0">
                <a:solidFill>
                  <a:srgbClr val="0070C0"/>
                </a:solidFill>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523220"/>
          </a:xfrm>
          <a:prstGeom prst="rect">
            <a:avLst/>
          </a:prstGeom>
          <a:noFill/>
        </p:spPr>
        <p:txBody>
          <a:bodyPr wrap="square" rtlCol="0">
            <a:spAutoFit/>
          </a:bodyPr>
          <a:lstStyle/>
          <a:p>
            <a:pPr algn="ctr"/>
            <a:r>
              <a:rPr lang="en-GB" sz="2800" b="1" dirty="0">
                <a:solidFill>
                  <a:srgbClr val="00AEEF"/>
                </a:solidFill>
              </a:rPr>
              <a:t>Digital Revolution</a:t>
            </a:r>
          </a:p>
        </p:txBody>
      </p:sp>
      <p:pic>
        <p:nvPicPr>
          <p:cNvPr id="4" name="Picture 2" descr="Digital Society - FBK">
            <a:extLst>
              <a:ext uri="{FF2B5EF4-FFF2-40B4-BE49-F238E27FC236}">
                <a16:creationId xmlns:a16="http://schemas.microsoft.com/office/drawing/2014/main" id="{41BAD74B-E245-1BB9-E3B9-35696E57E8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525"/>
          <a:stretch/>
        </p:blipFill>
        <p:spPr bwMode="auto">
          <a:xfrm>
            <a:off x="9767634" y="1959991"/>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80819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sz="1600" b="1" dirty="0">
                <a:solidFill>
                  <a:srgbClr val="0070C0"/>
                </a:solidFill>
              </a:rPr>
              <a:t> McLuhan’s (1962: 8) vision that ‘[t]he new electronic interdependence recreates the world in the image of a global village’ where the ‘entire human family’ is sealed ‘into a single global tribe’. </a:t>
            </a:r>
          </a:p>
          <a:p>
            <a:pPr algn="just">
              <a:lnSpc>
                <a:spcPct val="200000"/>
              </a:lnSpc>
            </a:pPr>
            <a:r>
              <a:rPr lang="en-GB" sz="1600" b="1" dirty="0">
                <a:solidFill>
                  <a:srgbClr val="0070C0"/>
                </a:solidFill>
              </a:rPr>
              <a:t>This would, the internet optimists thought, make people more knowledgeable about, and therefore more tolerant towards, one another.</a:t>
            </a:r>
          </a:p>
          <a:p>
            <a:pPr algn="just">
              <a:lnSpc>
                <a:spcPct val="200000"/>
              </a:lnSpc>
            </a:pPr>
            <a:r>
              <a:rPr lang="en-GB" sz="1600" b="1" dirty="0">
                <a:solidFill>
                  <a:srgbClr val="0070C0"/>
                </a:solidFill>
              </a:rPr>
              <a:t>As media researcher James Curran (2012a: 3) puts it: ‘the internet would be an unstoppable force: like the invention of print and gunpowder, it would change society permanently.</a:t>
            </a:r>
          </a:p>
          <a:p>
            <a:pPr algn="just">
              <a:lnSpc>
                <a:spcPct val="200000"/>
              </a:lnSpc>
            </a:pPr>
            <a:r>
              <a:rPr lang="en-GB" sz="1600" b="1" dirty="0">
                <a:solidFill>
                  <a:srgbClr val="0070C0"/>
                </a:solidFill>
              </a:rPr>
              <a:t> But today, many people, including some of those who were previously more optimistic, have become increasingly sceptical and pessimistic about the effects of the internet on society.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523220"/>
          </a:xfrm>
          <a:prstGeom prst="rect">
            <a:avLst/>
          </a:prstGeom>
          <a:noFill/>
        </p:spPr>
        <p:txBody>
          <a:bodyPr wrap="square" rtlCol="0">
            <a:spAutoFit/>
          </a:bodyPr>
          <a:lstStyle/>
          <a:p>
            <a:pPr algn="ctr"/>
            <a:r>
              <a:rPr lang="en-GB" sz="2800" b="1" dirty="0">
                <a:solidFill>
                  <a:srgbClr val="00AEEF"/>
                </a:solidFill>
              </a:rPr>
              <a:t>Digital Revolution</a:t>
            </a:r>
          </a:p>
        </p:txBody>
      </p:sp>
      <p:pic>
        <p:nvPicPr>
          <p:cNvPr id="4" name="Picture 2" descr="Digital Society - FBK">
            <a:extLst>
              <a:ext uri="{FF2B5EF4-FFF2-40B4-BE49-F238E27FC236}">
                <a16:creationId xmlns:a16="http://schemas.microsoft.com/office/drawing/2014/main" id="{41BAD74B-E245-1BB9-E3B9-35696E57E8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525"/>
          <a:stretch/>
        </p:blipFill>
        <p:spPr bwMode="auto">
          <a:xfrm>
            <a:off x="9767634" y="1959991"/>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49469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Furthermore, when the public internet began to be commercialised from 1991 onwards, its technical aspects were simplified and made increasingly user-friendly. This is the development discussed in relation to the notions of web 1.0 and 2.0 in the previous Lecture.</a:t>
            </a:r>
          </a:p>
          <a:p>
            <a:pPr algn="just">
              <a:lnSpc>
                <a:spcPct val="200000"/>
              </a:lnSpc>
            </a:pPr>
            <a:endParaRPr lang="en-GB" b="1" dirty="0">
              <a:solidFill>
                <a:srgbClr val="0070C0"/>
              </a:solidFill>
            </a:endParaRPr>
          </a:p>
          <a:p>
            <a:pPr algn="just">
              <a:lnSpc>
                <a:spcPct val="200000"/>
              </a:lnSpc>
            </a:pPr>
            <a:r>
              <a:rPr lang="en-GB" b="1" dirty="0">
                <a:solidFill>
                  <a:srgbClr val="0070C0"/>
                </a:solidFill>
              </a:rPr>
              <a:t>So around the year 2000, everything about digital society seemed to be fantastic and transformative.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523220"/>
          </a:xfrm>
          <a:prstGeom prst="rect">
            <a:avLst/>
          </a:prstGeom>
          <a:noFill/>
        </p:spPr>
        <p:txBody>
          <a:bodyPr wrap="square" rtlCol="0">
            <a:spAutoFit/>
          </a:bodyPr>
          <a:lstStyle/>
          <a:p>
            <a:pPr algn="ctr"/>
            <a:r>
              <a:rPr lang="en-GB" sz="2800" b="1" dirty="0">
                <a:solidFill>
                  <a:srgbClr val="00AEEF"/>
                </a:solidFill>
              </a:rPr>
              <a:t>Digital Revolution</a:t>
            </a:r>
          </a:p>
        </p:txBody>
      </p:sp>
      <p:pic>
        <p:nvPicPr>
          <p:cNvPr id="4" name="Picture 2" descr="Digital Society - FBK">
            <a:extLst>
              <a:ext uri="{FF2B5EF4-FFF2-40B4-BE49-F238E27FC236}">
                <a16:creationId xmlns:a16="http://schemas.microsoft.com/office/drawing/2014/main" id="{41BAD74B-E245-1BB9-E3B9-35696E57E8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525"/>
          <a:stretch/>
        </p:blipFill>
        <p:spPr bwMode="auto">
          <a:xfrm>
            <a:off x="9767634" y="1959991"/>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28690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a:p>
        </p:txBody>
      </p:sp>
      <p:sp>
        <p:nvSpPr>
          <p:cNvPr id="25" name="Rectangle: Rounded Corners 24"/>
          <p:cNvSpPr/>
          <p:nvPr/>
        </p:nvSpPr>
        <p:spPr>
          <a:xfrm>
            <a:off x="382261" y="1476226"/>
            <a:ext cx="9385373" cy="43369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200000"/>
              </a:lnSpc>
            </a:pPr>
            <a:r>
              <a:rPr lang="en-GB" b="1" dirty="0">
                <a:solidFill>
                  <a:srgbClr val="0070C0"/>
                </a:solidFill>
              </a:rPr>
              <a:t> At the same time, wealth was concentrated in the hands of huge corporations like Apple, Microsoft, Google, and, later, Facebook. The internet was progressively commercialised as big media companies with fast-growing fortunes established websites which looked and functioned better than anything non-commercial actors could yet</a:t>
            </a:r>
          </a:p>
          <a:p>
            <a:pPr algn="just">
              <a:lnSpc>
                <a:spcPct val="200000"/>
              </a:lnSpc>
            </a:pPr>
            <a:r>
              <a:rPr lang="en-GB" b="1" dirty="0">
                <a:solidFill>
                  <a:srgbClr val="0070C0"/>
                </a:solidFill>
              </a:rPr>
              <a:t>create, and as search engine companies started to harvest data for advertising purposes, they also ushered new forms of commercial surveillance technologies into the mix. Around the same time, legislation strengthening intellectual property rights on the internet was passed in several countries.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CF396756-29AA-4239-7266-D5858F480994}"/>
              </a:ext>
            </a:extLst>
          </p:cNvPr>
          <p:cNvSpPr txBox="1"/>
          <p:nvPr/>
        </p:nvSpPr>
        <p:spPr>
          <a:xfrm>
            <a:off x="2098969" y="866976"/>
            <a:ext cx="6258451" cy="523220"/>
          </a:xfrm>
          <a:prstGeom prst="rect">
            <a:avLst/>
          </a:prstGeom>
          <a:noFill/>
        </p:spPr>
        <p:txBody>
          <a:bodyPr wrap="square" rtlCol="0">
            <a:spAutoFit/>
          </a:bodyPr>
          <a:lstStyle/>
          <a:p>
            <a:pPr algn="ctr"/>
            <a:r>
              <a:rPr lang="en-GB" sz="2800" b="1" dirty="0">
                <a:solidFill>
                  <a:srgbClr val="00AEEF"/>
                </a:solidFill>
              </a:rPr>
              <a:t>Digital Revolution</a:t>
            </a:r>
          </a:p>
        </p:txBody>
      </p:sp>
      <p:pic>
        <p:nvPicPr>
          <p:cNvPr id="4" name="Picture 2" descr="Digital Society - FBK">
            <a:extLst>
              <a:ext uri="{FF2B5EF4-FFF2-40B4-BE49-F238E27FC236}">
                <a16:creationId xmlns:a16="http://schemas.microsoft.com/office/drawing/2014/main" id="{41BAD74B-E245-1BB9-E3B9-35696E57E84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5525"/>
          <a:stretch/>
        </p:blipFill>
        <p:spPr bwMode="auto">
          <a:xfrm>
            <a:off x="9767634" y="1959991"/>
            <a:ext cx="2903895" cy="2055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45174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elements/1.1/"/>
    <ds:schemaRef ds:uri="http://purl.org/dc/dcmitype/"/>
    <ds:schemaRef ds:uri="http://schemas.microsoft.com/office/2006/metadata/properties"/>
    <ds:schemaRef ds:uri="http://www.w3.org/XML/1998/namespace"/>
    <ds:schemaRef ds:uri="http://schemas.microsoft.com/office/2006/documentManagement/types"/>
    <ds:schemaRef ds:uri="688354b5-287c-4cda-825e-1d7935aea40e"/>
    <ds:schemaRef ds:uri="http://schemas.openxmlformats.org/package/2006/metadata/core-properties"/>
    <ds:schemaRef ds:uri="http://schemas.microsoft.com/office/infopath/2007/PartnerControls"/>
    <ds:schemaRef ds:uri="aca13214-df29-4e3c-a050-857c0bf7bd8e"/>
    <ds:schemaRef ds:uri="http://purl.org/dc/terms/"/>
  </ds:schemaRefs>
</ds:datastoreItem>
</file>

<file path=customXml/itemProps2.xml><?xml version="1.0" encoding="utf-8"?>
<ds:datastoreItem xmlns:ds="http://schemas.openxmlformats.org/officeDocument/2006/customXml" ds:itemID="{D1A4880A-8339-4ECD-9AD2-EF5C9D4E16D5}"/>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477</TotalTime>
  <Words>3262</Words>
  <Application>Microsoft Office PowerPoint</Application>
  <PresentationFormat>Widescreen</PresentationFormat>
  <Paragraphs>180</Paragraphs>
  <Slides>42</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Tajawal Medium</vt:lpstr>
      <vt:lpstr>TisaSansProRegular</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MOHAMED.AWAIS@fart.bu.edu.eg</cp:lastModifiedBy>
  <cp:revision>44</cp:revision>
  <dcterms:created xsi:type="dcterms:W3CDTF">2023-04-29T09:08:00Z</dcterms:created>
  <dcterms:modified xsi:type="dcterms:W3CDTF">2026-09-28T13:13:44Z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