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6"/>
  </p:notesMasterIdLst>
  <p:sldIdLst>
    <p:sldId id="303" r:id="rId5"/>
    <p:sldId id="271" r:id="rId6"/>
    <p:sldId id="507" r:id="rId7"/>
    <p:sldId id="313" r:id="rId8"/>
    <p:sldId id="276" r:id="rId9"/>
    <p:sldId id="508" r:id="rId10"/>
    <p:sldId id="509" r:id="rId11"/>
    <p:sldId id="510" r:id="rId12"/>
    <p:sldId id="511" r:id="rId13"/>
    <p:sldId id="512" r:id="rId14"/>
    <p:sldId id="513" r:id="rId15"/>
    <p:sldId id="514" r:id="rId16"/>
    <p:sldId id="515" r:id="rId17"/>
    <p:sldId id="516" r:id="rId18"/>
    <p:sldId id="517" r:id="rId19"/>
    <p:sldId id="518" r:id="rId20"/>
    <p:sldId id="519" r:id="rId21"/>
    <p:sldId id="543" r:id="rId22"/>
    <p:sldId id="520" r:id="rId23"/>
    <p:sldId id="521" r:id="rId24"/>
    <p:sldId id="524" r:id="rId25"/>
    <p:sldId id="522" r:id="rId26"/>
    <p:sldId id="525" r:id="rId27"/>
    <p:sldId id="527" r:id="rId28"/>
    <p:sldId id="528" r:id="rId29"/>
    <p:sldId id="529" r:id="rId30"/>
    <p:sldId id="530" r:id="rId31"/>
    <p:sldId id="531" r:id="rId32"/>
    <p:sldId id="532" r:id="rId33"/>
    <p:sldId id="533" r:id="rId34"/>
    <p:sldId id="534" r:id="rId35"/>
    <p:sldId id="535" r:id="rId36"/>
    <p:sldId id="536" r:id="rId37"/>
    <p:sldId id="537" r:id="rId38"/>
    <p:sldId id="538" r:id="rId39"/>
    <p:sldId id="539" r:id="rId40"/>
    <p:sldId id="540" r:id="rId41"/>
    <p:sldId id="541" r:id="rId42"/>
    <p:sldId id="542" r:id="rId43"/>
    <p:sldId id="506" r:id="rId44"/>
    <p:sldId id="349" r:id="rId4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303"/>
            <p14:sldId id="271"/>
            <p14:sldId id="507"/>
            <p14:sldId id="313"/>
            <p14:sldId id="276"/>
            <p14:sldId id="508"/>
            <p14:sldId id="509"/>
            <p14:sldId id="510"/>
            <p14:sldId id="511"/>
            <p14:sldId id="512"/>
            <p14:sldId id="513"/>
            <p14:sldId id="514"/>
            <p14:sldId id="515"/>
            <p14:sldId id="516"/>
            <p14:sldId id="517"/>
            <p14:sldId id="518"/>
            <p14:sldId id="519"/>
            <p14:sldId id="543"/>
            <p14:sldId id="520"/>
            <p14:sldId id="521"/>
            <p14:sldId id="524"/>
            <p14:sldId id="522"/>
            <p14:sldId id="525"/>
            <p14:sldId id="527"/>
            <p14:sldId id="528"/>
            <p14:sldId id="529"/>
            <p14:sldId id="530"/>
            <p14:sldId id="531"/>
            <p14:sldId id="532"/>
            <p14:sldId id="533"/>
            <p14:sldId id="534"/>
            <p14:sldId id="535"/>
            <p14:sldId id="536"/>
            <p14:sldId id="537"/>
            <p14:sldId id="538"/>
            <p14:sldId id="539"/>
            <p14:sldId id="540"/>
            <p14:sldId id="541"/>
            <p14:sldId id="542"/>
            <p14:sldId id="506"/>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FD200"/>
    <a:srgbClr val="203E5F"/>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B2617DA-3115-14AF-F208-F3AE87B70CE9}" v="3" dt="2024-09-14T08:27:33.046"/>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70" d="100"/>
          <a:sy n="70" d="100"/>
        </p:scale>
        <p:origin x="512" y="52"/>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presProps" Target="presProps.xml"/><Relationship Id="rId50" Type="http://schemas.openxmlformats.org/officeDocument/2006/relationships/tableStyles" Target="tableStyle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theme" Target="theme/them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microsoft.com/office/2015/10/relationships/revisionInfo" Target="revisionInfo.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viewProps" Target="viewProps.xml"/><Relationship Id="rId8" Type="http://schemas.openxmlformats.org/officeDocument/2006/relationships/slide" Target="slides/slide4.xml"/><Relationship Id="rId51" Type="http://schemas.microsoft.com/office/2016/11/relationships/changesInfo" Target="changesInfos/changesInfo1.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notesMaster" Target="notesMasters/notesMaster1.xml"/><Relationship Id="rId20" Type="http://schemas.openxmlformats.org/officeDocument/2006/relationships/slide" Target="slides/slide16.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ohamed Ahmed" userId="S::mohammad.ahmed@midocean.edu.km::b97056a5-6e64-4c8c-ae98-39dabe693af2" providerId="AD" clId="Web-{AAB95B99-0F72-5DA0-87AE-3ED0F10E3E86}"/>
    <pc:docChg chg="modSld">
      <pc:chgData name="Mohamed Ahmed" userId="S::mohammad.ahmed@midocean.edu.km::b97056a5-6e64-4c8c-ae98-39dabe693af2" providerId="AD" clId="Web-{AAB95B99-0F72-5DA0-87AE-3ED0F10E3E86}" dt="2024-08-03T22:11:52.769" v="8"/>
      <pc:docMkLst>
        <pc:docMk/>
      </pc:docMkLst>
      <pc:sldChg chg="delSp modSp">
        <pc:chgData name="Mohamed Ahmed" userId="S::mohammad.ahmed@midocean.edu.km::b97056a5-6e64-4c8c-ae98-39dabe693af2" providerId="AD" clId="Web-{AAB95B99-0F72-5DA0-87AE-3ED0F10E3E86}" dt="2024-08-03T22:11:52.769" v="8"/>
        <pc:sldMkLst>
          <pc:docMk/>
          <pc:sldMk cId="0" sldId="306"/>
        </pc:sldMkLst>
        <pc:spChg chg="del mod">
          <ac:chgData name="Mohamed Ahmed" userId="S::mohammad.ahmed@midocean.edu.km::b97056a5-6e64-4c8c-ae98-39dabe693af2" providerId="AD" clId="Web-{AAB95B99-0F72-5DA0-87AE-3ED0F10E3E86}" dt="2024-08-03T22:11:52.769" v="8"/>
          <ac:spMkLst>
            <pc:docMk/>
            <pc:sldMk cId="0" sldId="306"/>
            <ac:spMk id="3" creationId="{00000000-0000-0000-0000-000000000000}"/>
          </ac:spMkLst>
        </pc:spChg>
      </pc:sldChg>
    </pc:docChg>
  </pc:docChgLst>
  <pc:docChgLst>
    <pc:chgData name="MoumenCharef Eddine" userId="S::moumen.charefeddine@midocean.edu.km::4e634a0d-971e-4aed-a065-e78a2b447985" providerId="AD" clId="Web-{CA943C24-D059-A662-D3D4-F11F56A45DCC}"/>
    <pc:docChg chg="modSld">
      <pc:chgData name="MoumenCharef Eddine" userId="S::moumen.charefeddine@midocean.edu.km::4e634a0d-971e-4aed-a065-e78a2b447985" providerId="AD" clId="Web-{CA943C24-D059-A662-D3D4-F11F56A45DCC}" dt="2024-09-04T15:55:01.101" v="1" actId="1076"/>
      <pc:docMkLst>
        <pc:docMk/>
      </pc:docMkLst>
      <pc:sldChg chg="modSp">
        <pc:chgData name="MoumenCharef Eddine" userId="S::moumen.charefeddine@midocean.edu.km::4e634a0d-971e-4aed-a065-e78a2b447985" providerId="AD" clId="Web-{CA943C24-D059-A662-D3D4-F11F56A45DCC}" dt="2024-09-04T15:55:01.101" v="1" actId="1076"/>
        <pc:sldMkLst>
          <pc:docMk/>
          <pc:sldMk cId="1389432737" sldId="495"/>
        </pc:sldMkLst>
        <pc:picChg chg="mod">
          <ac:chgData name="MoumenCharef Eddine" userId="S::moumen.charefeddine@midocean.edu.km::4e634a0d-971e-4aed-a065-e78a2b447985" providerId="AD" clId="Web-{CA943C24-D059-A662-D3D4-F11F56A45DCC}" dt="2024-09-04T15:54:58.976" v="0" actId="1076"/>
          <ac:picMkLst>
            <pc:docMk/>
            <pc:sldMk cId="1389432737" sldId="495"/>
            <ac:picMk id="5" creationId="{00000000-0000-0000-0000-000000000000}"/>
          </ac:picMkLst>
        </pc:picChg>
        <pc:picChg chg="mod">
          <ac:chgData name="MoumenCharef Eddine" userId="S::moumen.charefeddine@midocean.edu.km::4e634a0d-971e-4aed-a065-e78a2b447985" providerId="AD" clId="Web-{CA943C24-D059-A662-D3D4-F11F56A45DCC}" dt="2024-09-04T15:55:01.101" v="1" actId="1076"/>
          <ac:picMkLst>
            <pc:docMk/>
            <pc:sldMk cId="1389432737" sldId="495"/>
            <ac:picMk id="8" creationId="{00000000-0000-0000-0000-000000000000}"/>
          </ac:picMkLst>
        </pc:picChg>
      </pc:sldChg>
    </pc:docChg>
  </pc:docChgLst>
  <pc:docChgLst>
    <pc:chgData name="KodsHassine" userId="S::kods.hassine@midocean.edu.km::a38286e8-f868-4b29-808a-12842d2d340e" providerId="AD" clId="Web-{AB2617DA-3115-14AF-F208-F3AE87B70CE9}"/>
    <pc:docChg chg="modSld">
      <pc:chgData name="KodsHassine" userId="S::kods.hassine@midocean.edu.km::a38286e8-f868-4b29-808a-12842d2d340e" providerId="AD" clId="Web-{AB2617DA-3115-14AF-F208-F3AE87B70CE9}" dt="2024-09-14T08:25:39.403" v="1" actId="20577"/>
      <pc:docMkLst>
        <pc:docMk/>
      </pc:docMkLst>
      <pc:sldChg chg="modSp">
        <pc:chgData name="KodsHassine" userId="S::kods.hassine@midocean.edu.km::a38286e8-f868-4b29-808a-12842d2d340e" providerId="AD" clId="Web-{AB2617DA-3115-14AF-F208-F3AE87B70CE9}" dt="2024-09-14T08:25:39.403" v="1" actId="20577"/>
        <pc:sldMkLst>
          <pc:docMk/>
          <pc:sldMk cId="0" sldId="480"/>
        </pc:sldMkLst>
        <pc:spChg chg="mod">
          <ac:chgData name="KodsHassine" userId="S::kods.hassine@midocean.edu.km::a38286e8-f868-4b29-808a-12842d2d340e" providerId="AD" clId="Web-{AB2617DA-3115-14AF-F208-F3AE87B70CE9}" dt="2024-09-14T08:25:39.403" v="1" actId="20577"/>
          <ac:spMkLst>
            <pc:docMk/>
            <pc:sldMk cId="0" sldId="480"/>
            <ac:spMk id="31" creationId="{00000000-0000-0000-0000-000000000000}"/>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1/20/2025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359976150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1/20/2025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1/20/2025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1/20/2025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1/20/2025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1/20/2025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1/20/2025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1/20/2025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1/20/2025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1/20/2025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1/20/2025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1/20/2025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1/20/2025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1" r:id="rId12"/>
    <p:sldLayoutId id="2147483662" r:id="rId13"/>
    <p:sldLayoutId id="2147483663" r:id="rId14"/>
    <p:sldLayoutId id="2147483664" r:id="rId15"/>
    <p:sldLayoutId id="2147483665"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4.pn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eg"/><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eg"/><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xml"/><Relationship Id="rId1" Type="http://schemas.openxmlformats.org/officeDocument/2006/relationships/slideLayout" Target="../slideLayouts/slideLayout14.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4.png"/><Relationship Id="rId1" Type="http://schemas.openxmlformats.org/officeDocument/2006/relationships/slideLayout" Target="../slideLayouts/slideLayout15.xml"/><Relationship Id="rId4" Type="http://schemas.openxmlformats.org/officeDocument/2006/relationships/image" Target="../media/image11.png"/></Relationships>
</file>

<file path=ppt/slides/_rels/slide6.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2.png"/><Relationship Id="rId1" Type="http://schemas.openxmlformats.org/officeDocument/2006/relationships/slideLayout" Target="../slideLayouts/slideLayout15.xml"/><Relationship Id="rId5" Type="http://schemas.openxmlformats.org/officeDocument/2006/relationships/image" Target="../media/image14.png"/><Relationship Id="rId4" Type="http://schemas.openxmlformats.org/officeDocument/2006/relationships/image" Target="../media/image13.png"/></Relationships>
</file>

<file path=ppt/slides/_rels/slide7.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2.png"/><Relationship Id="rId1" Type="http://schemas.openxmlformats.org/officeDocument/2006/relationships/slideLayout" Target="../slideLayouts/slideLayout15.xml"/><Relationship Id="rId4" Type="http://schemas.openxmlformats.org/officeDocument/2006/relationships/image" Target="../media/image16.png"/></Relationships>
</file>

<file path=ppt/slides/_rels/slide8.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2.png"/><Relationship Id="rId1" Type="http://schemas.openxmlformats.org/officeDocument/2006/relationships/slideLayout" Target="../slideLayouts/slideLayout15.xml"/><Relationship Id="rId4" Type="http://schemas.openxmlformats.org/officeDocument/2006/relationships/image" Target="../media/image18.png"/></Relationships>
</file>

<file path=ppt/slides/_rels/slide9.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2.png"/><Relationship Id="rId1" Type="http://schemas.openxmlformats.org/officeDocument/2006/relationships/slideLayout" Target="../slideLayouts/slideLayout15.xml"/></Relationships>
</file>

<file path=ppt/slides/_rels/slide10.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2.png"/><Relationship Id="rId1" Type="http://schemas.openxmlformats.org/officeDocument/2006/relationships/slideLayout" Target="../slideLayouts/slideLayout15.xml"/></Relationships>
</file>

<file path=ppt/slides/_rels/slide11.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12.png"/><Relationship Id="rId1" Type="http://schemas.openxmlformats.org/officeDocument/2006/relationships/slideLayout" Target="../slideLayouts/slideLayout15.xml"/></Relationships>
</file>

<file path=ppt/slides/_rels/slide12.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12.png"/><Relationship Id="rId1" Type="http://schemas.openxmlformats.org/officeDocument/2006/relationships/slideLayout" Target="../slideLayouts/slideLayout15.xml"/></Relationships>
</file>

<file path=ppt/slides/_rels/slide13.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12.png"/><Relationship Id="rId1" Type="http://schemas.openxmlformats.org/officeDocument/2006/relationships/slideLayout" Target="../slideLayouts/slideLayout15.xml"/><Relationship Id="rId4" Type="http://schemas.openxmlformats.org/officeDocument/2006/relationships/image" Target="../media/image24.png"/></Relationships>
</file>

<file path=ppt/slides/_rels/slide14.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12.png"/><Relationship Id="rId1" Type="http://schemas.openxmlformats.org/officeDocument/2006/relationships/slideLayout" Target="../slideLayouts/slideLayout15.xml"/></Relationships>
</file>

<file path=ppt/slides/_rels/slide15.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12.png"/><Relationship Id="rId1" Type="http://schemas.openxmlformats.org/officeDocument/2006/relationships/slideLayout" Target="../slideLayouts/slideLayout15.xml"/><Relationship Id="rId4" Type="http://schemas.openxmlformats.org/officeDocument/2006/relationships/image" Target="../media/image27.png"/></Relationships>
</file>

<file path=ppt/slides/_rels/slide16.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12.png"/><Relationship Id="rId1" Type="http://schemas.openxmlformats.org/officeDocument/2006/relationships/slideLayout" Target="../slideLayouts/slideLayout15.xml"/></Relationships>
</file>

<file path=ppt/slides/_rels/slide17.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12.png"/><Relationship Id="rId1" Type="http://schemas.openxmlformats.org/officeDocument/2006/relationships/slideLayout" Target="../slideLayouts/slideLayout15.xml"/></Relationships>
</file>

<file path=ppt/slides/_rels/slide18.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12.png"/><Relationship Id="rId1" Type="http://schemas.openxmlformats.org/officeDocument/2006/relationships/slideLayout" Target="../slideLayouts/slideLayout15.xml"/><Relationship Id="rId5" Type="http://schemas.openxmlformats.org/officeDocument/2006/relationships/image" Target="../media/image32.png"/><Relationship Id="rId4" Type="http://schemas.openxmlformats.org/officeDocument/2006/relationships/image" Target="../media/image31.png"/></Relationships>
</file>

<file path=ppt/slides/_rels/slide19.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12.png"/><Relationship Id="rId1" Type="http://schemas.openxmlformats.org/officeDocument/2006/relationships/slideLayout" Target="../slideLayouts/slideLayout15.xml"/><Relationship Id="rId4" Type="http://schemas.openxmlformats.org/officeDocument/2006/relationships/image" Target="../media/image34.png"/></Relationships>
</file>

<file path=ppt/slides/_rels/slide20.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12.png"/><Relationship Id="rId1" Type="http://schemas.openxmlformats.org/officeDocument/2006/relationships/slideLayout" Target="../slideLayouts/slideLayout15.xml"/></Relationships>
</file>

<file path=ppt/slides/_rels/slide21.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12.png"/><Relationship Id="rId1" Type="http://schemas.openxmlformats.org/officeDocument/2006/relationships/slideLayout" Target="../slideLayouts/slideLayout15.xml"/><Relationship Id="rId4" Type="http://schemas.openxmlformats.org/officeDocument/2006/relationships/hyperlink" Target="https://wearesocial.com/uk/blog/2024/01/digital-2024/" TargetMode="External"/></Relationships>
</file>

<file path=ppt/slides/_rels/slide2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hyperlink" Target="https://datareportal.com/reports/digital-2024-deep-dive-how-the-world-goes-online" TargetMode="External"/><Relationship Id="rId1" Type="http://schemas.openxmlformats.org/officeDocument/2006/relationships/slideLayout" Target="../slideLayouts/slideLayout15.xml"/><Relationship Id="rId4" Type="http://schemas.openxmlformats.org/officeDocument/2006/relationships/image" Target="../media/image37.png"/></Relationships>
</file>

<file path=ppt/slides/_rels/slide23.xml.rels><?xml version="1.0" encoding="UTF-8" standalone="yes"?>
<Relationships xmlns="http://schemas.openxmlformats.org/package/2006/relationships"><Relationship Id="rId3" Type="http://schemas.openxmlformats.org/officeDocument/2006/relationships/hyperlink" Target="https://wearesocial.com/uk/blog/2024/01/digital-2024/" TargetMode="External"/><Relationship Id="rId2" Type="http://schemas.openxmlformats.org/officeDocument/2006/relationships/image" Target="../media/image12.png"/><Relationship Id="rId1" Type="http://schemas.openxmlformats.org/officeDocument/2006/relationships/slideLayout" Target="../slideLayouts/slideLayout15.xml"/><Relationship Id="rId4" Type="http://schemas.openxmlformats.org/officeDocument/2006/relationships/image" Target="../media/image38.png"/></Relationships>
</file>

<file path=ppt/slides/_rels/slide24.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image" Target="../media/image12.png"/><Relationship Id="rId1" Type="http://schemas.openxmlformats.org/officeDocument/2006/relationships/slideLayout" Target="../slideLayouts/slideLayout15.xml"/></Relationships>
</file>

<file path=ppt/slides/_rels/slide25.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image" Target="../media/image12.png"/><Relationship Id="rId1" Type="http://schemas.openxmlformats.org/officeDocument/2006/relationships/slideLayout" Target="../slideLayouts/slideLayout15.xml"/></Relationships>
</file>

<file path=ppt/slides/_rels/slide26.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image" Target="../media/image12.png"/><Relationship Id="rId1" Type="http://schemas.openxmlformats.org/officeDocument/2006/relationships/slideLayout" Target="../slideLayouts/slideLayout15.xml"/><Relationship Id="rId5" Type="http://schemas.openxmlformats.org/officeDocument/2006/relationships/image" Target="../media/image43.png"/><Relationship Id="rId4" Type="http://schemas.openxmlformats.org/officeDocument/2006/relationships/image" Target="../media/image42.png"/></Relationships>
</file>

<file path=ppt/slides/_rels/slide27.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image" Target="../media/image12.png"/><Relationship Id="rId1" Type="http://schemas.openxmlformats.org/officeDocument/2006/relationships/slideLayout" Target="../slideLayouts/slideLayout15.xml"/></Relationships>
</file>

<file path=ppt/slides/_rels/slide28.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image" Target="../media/image12.png"/><Relationship Id="rId1" Type="http://schemas.openxmlformats.org/officeDocument/2006/relationships/slideLayout" Target="../slideLayouts/slideLayout15.xml"/><Relationship Id="rId4" Type="http://schemas.openxmlformats.org/officeDocument/2006/relationships/image" Target="../media/image46.png"/></Relationships>
</file>

<file path=ppt/slides/_rels/slide29.xml.rels><?xml version="1.0" encoding="UTF-8" standalone="yes"?>
<Relationships xmlns="http://schemas.openxmlformats.org/package/2006/relationships"><Relationship Id="rId3" Type="http://schemas.openxmlformats.org/officeDocument/2006/relationships/image" Target="../media/image47.png"/><Relationship Id="rId2" Type="http://schemas.openxmlformats.org/officeDocument/2006/relationships/image" Target="../media/image12.png"/><Relationship Id="rId1" Type="http://schemas.openxmlformats.org/officeDocument/2006/relationships/slideLayout" Target="../slideLayouts/slideLayout15.xml"/><Relationship Id="rId5" Type="http://schemas.openxmlformats.org/officeDocument/2006/relationships/image" Target="../media/image49.png"/><Relationship Id="rId4" Type="http://schemas.openxmlformats.org/officeDocument/2006/relationships/image" Target="../media/image48.png"/></Relationships>
</file>

<file path=ppt/slides/_rels/slide30.xml.rels><?xml version="1.0" encoding="UTF-8" standalone="yes"?>
<Relationships xmlns="http://schemas.openxmlformats.org/package/2006/relationships"><Relationship Id="rId3" Type="http://schemas.openxmlformats.org/officeDocument/2006/relationships/image" Target="../media/image50.png"/><Relationship Id="rId2" Type="http://schemas.openxmlformats.org/officeDocument/2006/relationships/image" Target="../media/image12.png"/><Relationship Id="rId1" Type="http://schemas.openxmlformats.org/officeDocument/2006/relationships/slideLayout" Target="../slideLayouts/slideLayout15.xml"/><Relationship Id="rId4" Type="http://schemas.openxmlformats.org/officeDocument/2006/relationships/image" Target="../media/image51.png"/></Relationships>
</file>

<file path=ppt/slides/_rels/slide31.xml.rels><?xml version="1.0" encoding="UTF-8" standalone="yes"?>
<Relationships xmlns="http://schemas.openxmlformats.org/package/2006/relationships"><Relationship Id="rId3" Type="http://schemas.openxmlformats.org/officeDocument/2006/relationships/image" Target="../media/image52.png"/><Relationship Id="rId2" Type="http://schemas.openxmlformats.org/officeDocument/2006/relationships/image" Target="../media/image12.png"/><Relationship Id="rId1" Type="http://schemas.openxmlformats.org/officeDocument/2006/relationships/slideLayout" Target="../slideLayouts/slideLayout15.xml"/><Relationship Id="rId5" Type="http://schemas.openxmlformats.org/officeDocument/2006/relationships/image" Target="../media/image54.png"/><Relationship Id="rId4" Type="http://schemas.openxmlformats.org/officeDocument/2006/relationships/image" Target="../media/image53.png"/></Relationships>
</file>

<file path=ppt/slides/_rels/slide32.xml.rels><?xml version="1.0" encoding="UTF-8" standalone="yes"?>
<Relationships xmlns="http://schemas.openxmlformats.org/package/2006/relationships"><Relationship Id="rId3" Type="http://schemas.openxmlformats.org/officeDocument/2006/relationships/image" Target="../media/image55.png"/><Relationship Id="rId2" Type="http://schemas.openxmlformats.org/officeDocument/2006/relationships/image" Target="../media/image12.png"/><Relationship Id="rId1" Type="http://schemas.openxmlformats.org/officeDocument/2006/relationships/slideLayout" Target="../slideLayouts/slideLayout15.xml"/></Relationships>
</file>

<file path=ppt/slides/_rels/slide33.xml.rels><?xml version="1.0" encoding="UTF-8" standalone="yes"?>
<Relationships xmlns="http://schemas.openxmlformats.org/package/2006/relationships"><Relationship Id="rId3" Type="http://schemas.openxmlformats.org/officeDocument/2006/relationships/image" Target="../media/image56.png"/><Relationship Id="rId2" Type="http://schemas.openxmlformats.org/officeDocument/2006/relationships/image" Target="../media/image12.png"/><Relationship Id="rId1" Type="http://schemas.openxmlformats.org/officeDocument/2006/relationships/slideLayout" Target="../slideLayouts/slideLayout15.xml"/></Relationships>
</file>

<file path=ppt/slides/_rels/slide34.xml.rels><?xml version="1.0" encoding="UTF-8" standalone="yes"?>
<Relationships xmlns="http://schemas.openxmlformats.org/package/2006/relationships"><Relationship Id="rId3" Type="http://schemas.openxmlformats.org/officeDocument/2006/relationships/image" Target="../media/image57.png"/><Relationship Id="rId2" Type="http://schemas.openxmlformats.org/officeDocument/2006/relationships/image" Target="../media/image12.png"/><Relationship Id="rId1" Type="http://schemas.openxmlformats.org/officeDocument/2006/relationships/slideLayout" Target="../slideLayouts/slideLayout15.xml"/><Relationship Id="rId5" Type="http://schemas.openxmlformats.org/officeDocument/2006/relationships/image" Target="../media/image59.png"/><Relationship Id="rId4" Type="http://schemas.openxmlformats.org/officeDocument/2006/relationships/image" Target="../media/image58.png"/></Relationships>
</file>

<file path=ppt/slides/_rels/slide35.xml.rels><?xml version="1.0" encoding="UTF-8" standalone="yes"?>
<Relationships xmlns="http://schemas.openxmlformats.org/package/2006/relationships"><Relationship Id="rId3" Type="http://schemas.openxmlformats.org/officeDocument/2006/relationships/image" Target="../media/image60.png"/><Relationship Id="rId2" Type="http://schemas.openxmlformats.org/officeDocument/2006/relationships/image" Target="../media/image12.png"/><Relationship Id="rId1" Type="http://schemas.openxmlformats.org/officeDocument/2006/relationships/slideLayout" Target="../slideLayouts/slideLayout15.xml"/></Relationships>
</file>

<file path=ppt/slides/_rels/slide36.xml.rels><?xml version="1.0" encoding="UTF-8" standalone="yes"?>
<Relationships xmlns="http://schemas.openxmlformats.org/package/2006/relationships"><Relationship Id="rId3" Type="http://schemas.openxmlformats.org/officeDocument/2006/relationships/image" Target="../media/image61.png"/><Relationship Id="rId2" Type="http://schemas.openxmlformats.org/officeDocument/2006/relationships/image" Target="../media/image12.png"/><Relationship Id="rId1" Type="http://schemas.openxmlformats.org/officeDocument/2006/relationships/slideLayout" Target="../slideLayouts/slideLayout15.xml"/></Relationships>
</file>

<file path=ppt/slides/_rels/slide37.xml.rels><?xml version="1.0" encoding="UTF-8" standalone="yes"?>
<Relationships xmlns="http://schemas.openxmlformats.org/package/2006/relationships"><Relationship Id="rId3" Type="http://schemas.openxmlformats.org/officeDocument/2006/relationships/image" Target="../media/image62.png"/><Relationship Id="rId2" Type="http://schemas.openxmlformats.org/officeDocument/2006/relationships/image" Target="../media/image12.png"/><Relationship Id="rId1" Type="http://schemas.openxmlformats.org/officeDocument/2006/relationships/slideLayout" Target="../slideLayouts/slideLayout15.xml"/><Relationship Id="rId5" Type="http://schemas.openxmlformats.org/officeDocument/2006/relationships/image" Target="../media/image64.png"/><Relationship Id="rId4" Type="http://schemas.openxmlformats.org/officeDocument/2006/relationships/image" Target="../media/image63.png"/></Relationships>
</file>

<file path=ppt/slides/_rels/slide38.xml.rels><?xml version="1.0" encoding="UTF-8" standalone="yes"?>
<Relationships xmlns="http://schemas.openxmlformats.org/package/2006/relationships"><Relationship Id="rId3" Type="http://schemas.openxmlformats.org/officeDocument/2006/relationships/image" Target="../media/image65.png"/><Relationship Id="rId2" Type="http://schemas.openxmlformats.org/officeDocument/2006/relationships/image" Target="../media/image12.png"/><Relationship Id="rId1" Type="http://schemas.openxmlformats.org/officeDocument/2006/relationships/slideLayout" Target="../slideLayouts/slideLayout15.xml"/><Relationship Id="rId4" Type="http://schemas.openxmlformats.org/officeDocument/2006/relationships/image" Target="../media/image66.png"/></Relationships>
</file>

<file path=ppt/slides/_rels/slide39.xml.rels><?xml version="1.0" encoding="UTF-8" standalone="yes"?>
<Relationships xmlns="http://schemas.openxmlformats.org/package/2006/relationships"><Relationship Id="rId3" Type="http://schemas.openxmlformats.org/officeDocument/2006/relationships/image" Target="../media/image67.png"/><Relationship Id="rId2" Type="http://schemas.openxmlformats.org/officeDocument/2006/relationships/image" Target="../media/image12.png"/><Relationship Id="rId1" Type="http://schemas.openxmlformats.org/officeDocument/2006/relationships/slideLayout" Target="../slideLayouts/slideLayout15.xml"/><Relationship Id="rId5" Type="http://schemas.openxmlformats.org/officeDocument/2006/relationships/image" Target="../media/image69.png"/><Relationship Id="rId4" Type="http://schemas.openxmlformats.org/officeDocument/2006/relationships/image" Target="../media/image68.png"/></Relationships>
</file>

<file path=ppt/slides/_rels/slide40.xml.rels><?xml version="1.0" encoding="UTF-8" standalone="yes"?>
<Relationships xmlns="http://schemas.openxmlformats.org/package/2006/relationships"><Relationship Id="rId3" Type="http://schemas.openxmlformats.org/officeDocument/2006/relationships/image" Target="../media/image70.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1.xml.rels><?xml version="1.0" encoding="UTF-8" standalone="yes"?>
<Relationships xmlns="http://schemas.openxmlformats.org/package/2006/relationships"><Relationship Id="rId3" Type="http://schemas.openxmlformats.org/officeDocument/2006/relationships/image" Target="../media/image72.png"/><Relationship Id="rId2" Type="http://schemas.openxmlformats.org/officeDocument/2006/relationships/image" Target="../media/image71.jpeg"/><Relationship Id="rId1" Type="http://schemas.openxmlformats.org/officeDocument/2006/relationships/slideLayout" Target="../slideLayouts/slideLayout16.xml"/><Relationship Id="rId5" Type="http://schemas.openxmlformats.org/officeDocument/2006/relationships/image" Target="../media/image74.png"/><Relationship Id="rId4" Type="http://schemas.openxmlformats.org/officeDocument/2006/relationships/image" Target="../media/image73.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59992" y="-34283"/>
            <a:ext cx="12088141" cy="4999592"/>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6016752" cy="3683005"/>
          </a:xfrm>
        </p:spPr>
      </p:pic>
      <p:sp>
        <p:nvSpPr>
          <p:cNvPr id="9" name="TextBox 8"/>
          <p:cNvSpPr txBox="1"/>
          <p:nvPr/>
        </p:nvSpPr>
        <p:spPr>
          <a:xfrm>
            <a:off x="5001768" y="1801592"/>
            <a:ext cx="6519672" cy="584775"/>
          </a:xfrm>
          <a:prstGeom prst="rect">
            <a:avLst/>
          </a:prstGeom>
          <a:noFill/>
        </p:spPr>
        <p:txBody>
          <a:bodyPr wrap="square" rtlCol="0">
            <a:spAutoFit/>
          </a:bodyPr>
          <a:lstStyle/>
          <a:p>
            <a:pPr algn="ctr"/>
            <a:r>
              <a:rPr lang="en-US" sz="3200" b="1" dirty="0">
                <a:solidFill>
                  <a:srgbClr val="00B0F0"/>
                </a:solidFill>
                <a:latin typeface="Alexandria" charset="0"/>
                <a:cs typeface="Alexandria" charset="0"/>
              </a:rPr>
              <a:t>Introduction to Digital Media</a:t>
            </a:r>
          </a:p>
        </p:txBody>
      </p:sp>
      <p:sp>
        <p:nvSpPr>
          <p:cNvPr id="10" name="Rectangle: Rounded Corners 9"/>
          <p:cNvSpPr/>
          <p:nvPr/>
        </p:nvSpPr>
        <p:spPr>
          <a:xfrm>
            <a:off x="5001768" y="2790643"/>
            <a:ext cx="6291072" cy="9666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600" b="1" dirty="0">
                <a:solidFill>
                  <a:schemeClr val="tx1"/>
                </a:solidFill>
                <a:latin typeface="Alexandria" charset="0"/>
                <a:cs typeface="Alexandria" charset="0"/>
              </a:rPr>
              <a:t>Media and Digital Technologies</a:t>
            </a:r>
          </a:p>
        </p:txBody>
      </p:sp>
      <p:sp>
        <p:nvSpPr>
          <p:cNvPr id="11" name="TextBox 10"/>
          <p:cNvSpPr txBox="1"/>
          <p:nvPr/>
        </p:nvSpPr>
        <p:spPr>
          <a:xfrm>
            <a:off x="7175114" y="3853478"/>
            <a:ext cx="1944379" cy="1015663"/>
          </a:xfrm>
          <a:prstGeom prst="rect">
            <a:avLst/>
          </a:prstGeom>
          <a:noFill/>
        </p:spPr>
        <p:txBody>
          <a:bodyPr wrap="none" rtlCol="0">
            <a:spAutoFit/>
          </a:bodyPr>
          <a:lstStyle/>
          <a:p>
            <a:pPr algn="ctr"/>
            <a:r>
              <a:rPr lang="en-US" sz="2400" b="1" dirty="0">
                <a:latin typeface="Alexandria" charset="0"/>
                <a:cs typeface="Alexandria" charset="0"/>
              </a:rPr>
              <a:t>DGM 711</a:t>
            </a:r>
          </a:p>
          <a:p>
            <a:pPr algn="ctr"/>
            <a:r>
              <a:rPr lang="en-US" sz="3600" b="1" dirty="0">
                <a:latin typeface="Alexandria" charset="0"/>
                <a:cs typeface="Alexandria" charset="0"/>
              </a:rPr>
              <a:t>Lecture 1</a:t>
            </a:r>
          </a:p>
        </p:txBody>
      </p:sp>
      <p:sp>
        <p:nvSpPr>
          <p:cNvPr id="12" name="TextBox 11"/>
          <p:cNvSpPr txBox="1"/>
          <p:nvPr/>
        </p:nvSpPr>
        <p:spPr>
          <a:xfrm>
            <a:off x="678641" y="5575698"/>
            <a:ext cx="4886463" cy="646331"/>
          </a:xfrm>
          <a:prstGeom prst="rect">
            <a:avLst/>
          </a:prstGeom>
          <a:noFill/>
        </p:spPr>
        <p:txBody>
          <a:bodyPr wrap="square" rtlCol="0">
            <a:spAutoFit/>
          </a:bodyPr>
          <a:lstStyle/>
          <a:p>
            <a:pPr algn="ctr"/>
            <a:r>
              <a:rPr lang="en-US" sz="3600" b="1" dirty="0">
                <a:solidFill>
                  <a:srgbClr val="00B0F0"/>
                </a:solidFill>
                <a:latin typeface="Alexandria" charset="0"/>
                <a:cs typeface="Alexandria" charset="0"/>
              </a:rPr>
              <a:t> Dr. Shereen Kedwany</a:t>
            </a:r>
          </a:p>
        </p:txBody>
      </p:sp>
      <p:sp>
        <p:nvSpPr>
          <p:cNvPr id="13" name="TextBox 12"/>
          <p:cNvSpPr txBox="1"/>
          <p:nvPr/>
        </p:nvSpPr>
        <p:spPr>
          <a:xfrm>
            <a:off x="459185" y="5047660"/>
            <a:ext cx="4886463" cy="460375"/>
          </a:xfrm>
          <a:prstGeom prst="rect">
            <a:avLst/>
          </a:prstGeom>
          <a:noFill/>
        </p:spPr>
        <p:txBody>
          <a:bodyPr wrap="square" rtlCol="0">
            <a:spAutoFit/>
          </a:bodyPr>
          <a:lstStyle/>
          <a:p>
            <a:pPr algn="ctr"/>
            <a:r>
              <a:rPr lang="en-US" sz="2400" dirty="0">
                <a:solidFill>
                  <a:srgbClr val="00B0F0"/>
                </a:solidFill>
                <a:latin typeface="Alexandria" charset="0"/>
                <a:cs typeface="Alexandria"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a:xfrm>
            <a:off x="7123176" y="525740"/>
            <a:ext cx="4822394" cy="2237384"/>
          </a:xfrm>
        </p:spPr>
      </p:pic>
      <p:sp>
        <p:nvSpPr>
          <p:cNvPr id="11" name="Rectangle 10"/>
          <p:cNvSpPr/>
          <p:nvPr/>
        </p:nvSpPr>
        <p:spPr>
          <a:xfrm>
            <a:off x="265466" y="1181026"/>
            <a:ext cx="1376399" cy="580547"/>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53610" y="335579"/>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p:cNvSpPr/>
          <p:nvPr/>
        </p:nvSpPr>
        <p:spPr>
          <a:xfrm>
            <a:off x="299448" y="2616841"/>
            <a:ext cx="9294911" cy="3809504"/>
          </a:xfrm>
          <a:prstGeom prst="rect">
            <a:avLst/>
          </a:prstGeom>
          <a:noFill/>
        </p:spPr>
        <p:txBody>
          <a:bodyPr wrap="square">
            <a:spAutoFit/>
          </a:bodyPr>
          <a:lstStyle/>
          <a:p>
            <a:pPr marL="457200" marR="0" lvl="0" indent="-45720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800" b="1" i="0" u="none" strike="noStrike" kern="1200" cap="none" spc="0" normalizeH="0" baseline="0" noProof="0" dirty="0">
                <a:ln>
                  <a:noFill/>
                </a:ln>
                <a:solidFill>
                  <a:schemeClr val="accent2">
                    <a:lumMod val="75000"/>
                  </a:schemeClr>
                </a:solidFill>
                <a:effectLst/>
                <a:uLnTx/>
                <a:uFillTx/>
                <a:latin typeface="Tajawal ExtraBold"/>
                <a:ea typeface="+mn-ea"/>
                <a:cs typeface="Tajawal Medium" panose="00000600000000000000" pitchFamily="2" charset="-78"/>
              </a:rPr>
              <a:t>Digital media </a:t>
            </a:r>
            <a:r>
              <a:rPr kumimoji="0" lang="en-US" sz="2800" b="0" i="0" u="none" strike="noStrike" kern="1200" cap="none" spc="0" normalizeH="0" baseline="0" noProof="0" dirty="0">
                <a:ln>
                  <a:noFill/>
                </a:ln>
                <a:effectLst/>
                <a:uLnTx/>
                <a:uFillTx/>
                <a:latin typeface="Tajawal ExtraBold"/>
                <a:ea typeface="+mn-ea"/>
                <a:cs typeface="Tajawal Medium" panose="00000600000000000000" pitchFamily="2" charset="-78"/>
              </a:rPr>
              <a:t>have become part of everyday life.</a:t>
            </a:r>
          </a:p>
          <a:p>
            <a:pPr marL="457200" marR="0" lvl="0" indent="-45720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800" b="0" i="0" u="none" strike="noStrike" kern="1200" cap="none" spc="0" normalizeH="0" baseline="0" noProof="0" dirty="0">
                <a:ln>
                  <a:noFill/>
                </a:ln>
                <a:effectLst/>
                <a:uLnTx/>
                <a:uFillTx/>
                <a:latin typeface="Tajawal ExtraBold"/>
                <a:ea typeface="+mn-ea"/>
                <a:cs typeface="Tajawal Medium" panose="00000600000000000000" pitchFamily="2" charset="-78"/>
              </a:rPr>
              <a:t>We have witnessed the birth of a new </a:t>
            </a:r>
            <a:r>
              <a:rPr kumimoji="0" lang="en-US" sz="2800" b="1" i="0" u="none" strike="noStrike" kern="1200" cap="none" spc="0" normalizeH="0" baseline="0" noProof="0" dirty="0">
                <a:ln>
                  <a:noFill/>
                </a:ln>
                <a:solidFill>
                  <a:schemeClr val="accent2">
                    <a:lumMod val="75000"/>
                  </a:schemeClr>
                </a:solidFill>
                <a:effectLst/>
                <a:uLnTx/>
                <a:uFillTx/>
                <a:latin typeface="Tajawal ExtraBold"/>
                <a:ea typeface="+mn-ea"/>
                <a:cs typeface="Tajawal Medium" panose="00000600000000000000" pitchFamily="2" charset="-78"/>
              </a:rPr>
              <a:t>Digital Environment</a:t>
            </a:r>
            <a:r>
              <a:rPr kumimoji="0" lang="en-US" sz="2800" b="0" i="0" u="none" strike="noStrike" kern="1200" cap="none" spc="0" normalizeH="0" baseline="0" noProof="0" dirty="0">
                <a:ln>
                  <a:noFill/>
                </a:ln>
                <a:effectLst/>
                <a:uLnTx/>
                <a:uFillTx/>
                <a:latin typeface="Tajawal ExtraBold"/>
                <a:ea typeface="+mn-ea"/>
                <a:cs typeface="Tajawal Medium" panose="00000600000000000000" pitchFamily="2" charset="-78"/>
              </a:rPr>
              <a:t>.</a:t>
            </a:r>
          </a:p>
          <a:p>
            <a:pPr marL="457200" marR="0" lvl="0" indent="-45720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800" b="0" i="0" u="none" strike="noStrike" kern="1200" cap="none" spc="0" normalizeH="0" baseline="0" noProof="0" dirty="0">
                <a:ln>
                  <a:noFill/>
                </a:ln>
                <a:effectLst/>
                <a:uLnTx/>
                <a:uFillTx/>
                <a:latin typeface="Tajawal ExtraBold"/>
                <a:ea typeface="+mn-ea"/>
                <a:cs typeface="Tajawal Medium" panose="00000600000000000000" pitchFamily="2" charset="-78"/>
              </a:rPr>
              <a:t>Digital media Studies is considered </a:t>
            </a:r>
            <a:r>
              <a:rPr kumimoji="0" lang="en-US" sz="2800" b="1" i="0" u="none" strike="noStrike" kern="1200" cap="none" spc="0" normalizeH="0" baseline="0" noProof="0" dirty="0">
                <a:ln>
                  <a:noFill/>
                </a:ln>
                <a:solidFill>
                  <a:schemeClr val="accent2">
                    <a:lumMod val="75000"/>
                  </a:schemeClr>
                </a:solidFill>
                <a:effectLst/>
                <a:uLnTx/>
                <a:uFillTx/>
                <a:latin typeface="Tajawal ExtraBold"/>
                <a:ea typeface="+mn-ea"/>
                <a:cs typeface="Tajawal Medium" panose="00000600000000000000" pitchFamily="2" charset="-78"/>
              </a:rPr>
              <a:t>Interdisciplinary</a:t>
            </a:r>
            <a:r>
              <a:rPr kumimoji="0" lang="en-US" sz="2800" b="0" i="0" u="none" strike="noStrike" kern="1200" cap="none" spc="0" normalizeH="0" baseline="0" noProof="0" dirty="0">
                <a:ln>
                  <a:noFill/>
                </a:ln>
                <a:effectLst/>
                <a:uLnTx/>
                <a:uFillTx/>
                <a:latin typeface="Tajawal ExtraBold"/>
                <a:ea typeface="+mn-ea"/>
                <a:cs typeface="Tajawal Medium" panose="00000600000000000000" pitchFamily="2" charset="-78"/>
              </a:rPr>
              <a:t> .</a:t>
            </a:r>
          </a:p>
          <a:p>
            <a:pPr marL="457200" marR="0" lvl="0" indent="-45720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800" b="0" i="0" u="none" strike="noStrike" kern="1200" cap="none" spc="0" normalizeH="0" baseline="0" noProof="0" dirty="0">
                <a:ln>
                  <a:noFill/>
                </a:ln>
                <a:effectLst/>
                <a:uLnTx/>
                <a:uFillTx/>
                <a:latin typeface="Tajawal ExtraBold"/>
                <a:ea typeface="+mn-ea"/>
                <a:cs typeface="Tajawal Medium" panose="00000600000000000000" pitchFamily="2" charset="-78"/>
              </a:rPr>
              <a:t> There are now </a:t>
            </a:r>
            <a:r>
              <a:rPr kumimoji="0" lang="en-US" sz="2800" b="1" i="0" u="none" strike="noStrike" kern="1200" cap="none" spc="0" normalizeH="0" baseline="0" noProof="0" dirty="0">
                <a:ln>
                  <a:noFill/>
                </a:ln>
                <a:solidFill>
                  <a:schemeClr val="accent2">
                    <a:lumMod val="75000"/>
                  </a:schemeClr>
                </a:solidFill>
                <a:effectLst/>
                <a:uLnTx/>
                <a:uFillTx/>
                <a:latin typeface="Tajawal ExtraBold"/>
                <a:ea typeface="+mn-ea"/>
                <a:cs typeface="Tajawal Medium" panose="00000600000000000000" pitchFamily="2" charset="-78"/>
              </a:rPr>
              <a:t>more than 5 billion </a:t>
            </a:r>
            <a:r>
              <a:rPr kumimoji="0" lang="en-US" sz="2800" b="0" i="0" u="none" strike="noStrike" kern="1200" cap="none" spc="0" normalizeH="0" baseline="0" noProof="0" dirty="0">
                <a:ln>
                  <a:noFill/>
                </a:ln>
                <a:effectLst/>
                <a:uLnTx/>
                <a:uFillTx/>
                <a:latin typeface="Tajawal ExtraBold"/>
                <a:ea typeface="+mn-ea"/>
                <a:cs typeface="Tajawal Medium" panose="00000600000000000000" pitchFamily="2" charset="-78"/>
              </a:rPr>
              <a:t>internet users around the globe.</a:t>
            </a:r>
          </a:p>
          <a:p>
            <a:pPr marL="514350" marR="0" lvl="0" indent="-514350" algn="just" defTabSz="914400" rtl="0" eaLnBrk="1" fontAlgn="auto" latinLnBrk="0" hangingPunct="1">
              <a:lnSpc>
                <a:spcPct val="150000"/>
              </a:lnSpc>
              <a:spcBef>
                <a:spcPts val="0"/>
              </a:spcBef>
              <a:spcAft>
                <a:spcPts val="0"/>
              </a:spcAft>
              <a:buClrTx/>
              <a:buSzTx/>
              <a:buFont typeface="+mj-lt"/>
              <a:buAutoNum type="romanUcPeriod"/>
              <a:tabLst/>
              <a:defRPr/>
            </a:pPr>
            <a:endParaRPr kumimoji="0" lang="en-US" sz="2400" b="0" i="0" u="none" strike="noStrike" kern="1200" cap="none" spc="0" normalizeH="0" baseline="0" noProof="0" dirty="0">
              <a:ln>
                <a:noFill/>
              </a:ln>
              <a:effectLst/>
              <a:uLnTx/>
              <a:uFillTx/>
              <a:latin typeface="Tajawal Medium" panose="00000600000000000000" pitchFamily="2" charset="-78"/>
              <a:ea typeface="+mn-ea"/>
              <a:cs typeface="Tajawal Medium" panose="00000600000000000000" pitchFamily="2" charset="-78"/>
            </a:endParaRPr>
          </a:p>
        </p:txBody>
      </p:sp>
      <p:sp>
        <p:nvSpPr>
          <p:cNvPr id="41" name="TextBox 40"/>
          <p:cNvSpPr txBox="1"/>
          <p:nvPr/>
        </p:nvSpPr>
        <p:spPr>
          <a:xfrm>
            <a:off x="2051254" y="1053687"/>
            <a:ext cx="2895650" cy="707886"/>
          </a:xfrm>
          <a:prstGeom prst="rect">
            <a:avLst/>
          </a:prstGeom>
          <a:noFill/>
        </p:spPr>
        <p:txBody>
          <a:bodyPr wrap="square" rtlCol="0">
            <a:spAutoFit/>
          </a:bodyPr>
          <a:lstStyle/>
          <a:p>
            <a:r>
              <a:rPr lang="en-US" sz="4000" b="1" dirty="0">
                <a:solidFill>
                  <a:srgbClr val="00B0F0"/>
                </a:solidFill>
                <a:latin typeface="Alexandria" charset="0"/>
                <a:cs typeface="Alexandria" charset="0"/>
              </a:rPr>
              <a:t>Reminder</a:t>
            </a:r>
          </a:p>
        </p:txBody>
      </p:sp>
      <p:sp>
        <p:nvSpPr>
          <p:cNvPr id="43" name="TextBox 42"/>
          <p:cNvSpPr txBox="1"/>
          <p:nvPr/>
        </p:nvSpPr>
        <p:spPr>
          <a:xfrm>
            <a:off x="265466" y="1264903"/>
            <a:ext cx="1376399" cy="646331"/>
          </a:xfrm>
          <a:prstGeom prst="rect">
            <a:avLst/>
          </a:prstGeom>
          <a:noFill/>
        </p:spPr>
        <p:txBody>
          <a:bodyPr wrap="square" rtlCol="0">
            <a:spAutoFit/>
          </a:bodyPr>
          <a:lstStyle/>
          <a:p>
            <a:pPr algn="ctr"/>
            <a:r>
              <a:rPr lang="en-US" b="1" dirty="0">
                <a:solidFill>
                  <a:schemeClr val="bg1"/>
                </a:solidFill>
                <a:latin typeface="Alexandria" charset="0"/>
                <a:cs typeface="Alexandria" charset="0"/>
              </a:rPr>
              <a:t>Lecture 1</a:t>
            </a:r>
          </a:p>
          <a:p>
            <a:pPr algn="ctr"/>
            <a:endParaRPr lang="en-US" b="1" dirty="0">
              <a:solidFill>
                <a:schemeClr val="bg1"/>
              </a:solidFill>
              <a:latin typeface="Alexandria" charset="0"/>
              <a:cs typeface="Alexandria" charset="0"/>
            </a:endParaRP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46430" y="-37676"/>
            <a:ext cx="2305141" cy="1076343"/>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C902CB7-4F09-6DB1-2C65-FDEA27D033DD}"/>
            </a:ext>
          </a:extLst>
        </p:cNvPr>
        <p:cNvGrpSpPr/>
        <p:nvPr/>
      </p:nvGrpSpPr>
      <p:grpSpPr>
        <a:xfrm>
          <a:off x="0" y="0"/>
          <a:ext cx="0" cy="0"/>
          <a:chOff x="0" y="0"/>
          <a:chExt cx="0" cy="0"/>
        </a:xfrm>
      </p:grpSpPr>
      <p:pic>
        <p:nvPicPr>
          <p:cNvPr id="4" name="Picture Placeholder 3">
            <a:extLst>
              <a:ext uri="{FF2B5EF4-FFF2-40B4-BE49-F238E27FC236}">
                <a16:creationId xmlns:a16="http://schemas.microsoft.com/office/drawing/2014/main" id="{CA57EB8E-6DBA-2003-4A39-3DD46E9F0F29}"/>
              </a:ext>
            </a:extLst>
          </p:cNvPr>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a:xfrm>
            <a:off x="7123176" y="642881"/>
            <a:ext cx="4822394" cy="2237384"/>
          </a:xfrm>
        </p:spPr>
      </p:pic>
      <p:sp>
        <p:nvSpPr>
          <p:cNvPr id="11" name="Rectangle 10">
            <a:extLst>
              <a:ext uri="{FF2B5EF4-FFF2-40B4-BE49-F238E27FC236}">
                <a16:creationId xmlns:a16="http://schemas.microsoft.com/office/drawing/2014/main" id="{6E73A92A-D925-A6A8-5515-C0C3B9E6C9AE}"/>
              </a:ext>
            </a:extLst>
          </p:cNvPr>
          <p:cNvSpPr/>
          <p:nvPr/>
        </p:nvSpPr>
        <p:spPr>
          <a:xfrm>
            <a:off x="265466" y="1181026"/>
            <a:ext cx="1376399" cy="580547"/>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a:extLst>
              <a:ext uri="{FF2B5EF4-FFF2-40B4-BE49-F238E27FC236}">
                <a16:creationId xmlns:a16="http://schemas.microsoft.com/office/drawing/2014/main" id="{711782B7-C973-80D8-C5AD-72E478846300}"/>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a:extLst>
              <a:ext uri="{FF2B5EF4-FFF2-40B4-BE49-F238E27FC236}">
                <a16:creationId xmlns:a16="http://schemas.microsoft.com/office/drawing/2014/main" id="{EC26BC33-9259-4B42-F863-C4A9F07AD0F5}"/>
              </a:ext>
            </a:extLst>
          </p:cNvPr>
          <p:cNvSpPr/>
          <p:nvPr/>
        </p:nvSpPr>
        <p:spPr>
          <a:xfrm>
            <a:off x="539353" y="2324630"/>
            <a:ext cx="7248144" cy="3890489"/>
          </a:xfrm>
          <a:prstGeom prst="rect">
            <a:avLst/>
          </a:prstGeom>
          <a:noFill/>
        </p:spPr>
        <p:txBody>
          <a:bodyPr wrap="square">
            <a:spAutoFit/>
          </a:bodyPr>
          <a:lstStyle/>
          <a:p>
            <a:pPr marL="514350" marR="0" lvl="0" indent="-514350" algn="just" defTabSz="914400" rtl="0" eaLnBrk="1" fontAlgn="auto" latinLnBrk="0" hangingPunct="1">
              <a:lnSpc>
                <a:spcPct val="150000"/>
              </a:lnSpc>
              <a:spcBef>
                <a:spcPts val="0"/>
              </a:spcBef>
              <a:spcAft>
                <a:spcPts val="0"/>
              </a:spcAft>
              <a:buClrTx/>
              <a:buSzTx/>
              <a:buFont typeface="+mj-lt"/>
              <a:buAutoNum type="romanUcPeriod"/>
              <a:tabLst/>
              <a:defRPr/>
            </a:pPr>
            <a:r>
              <a:rPr kumimoji="0" lang="en-US" sz="2800" b="0" i="0" u="none" strike="noStrike" kern="1200" cap="none" spc="0" normalizeH="0" baseline="0" noProof="0" dirty="0">
                <a:ln>
                  <a:noFill/>
                </a:ln>
                <a:effectLst/>
                <a:uLnTx/>
                <a:uFillTx/>
                <a:latin typeface="Tajawal Medium" panose="00000600000000000000" pitchFamily="2" charset="-78"/>
                <a:ea typeface="+mn-ea"/>
                <a:cs typeface="Tajawal Medium" panose="00000600000000000000" pitchFamily="2" charset="-78"/>
              </a:rPr>
              <a:t>The Digital Environment Characteristics.</a:t>
            </a:r>
          </a:p>
          <a:p>
            <a:pPr marL="514350" marR="0" lvl="0" indent="-514350" algn="just" defTabSz="914400" rtl="0" eaLnBrk="1" fontAlgn="auto" latinLnBrk="0" hangingPunct="1">
              <a:lnSpc>
                <a:spcPct val="150000"/>
              </a:lnSpc>
              <a:spcBef>
                <a:spcPts val="0"/>
              </a:spcBef>
              <a:spcAft>
                <a:spcPts val="0"/>
              </a:spcAft>
              <a:buClrTx/>
              <a:buSzTx/>
              <a:buFont typeface="+mj-lt"/>
              <a:buAutoNum type="romanUcPeriod"/>
              <a:tabLst/>
              <a:defRPr/>
            </a:pPr>
            <a:r>
              <a:rPr kumimoji="0" lang="en-US" sz="2800" b="0" i="0" u="none" strike="noStrike" kern="1200" cap="none" spc="0" normalizeH="0" baseline="0" noProof="0" dirty="0">
                <a:ln>
                  <a:noFill/>
                </a:ln>
                <a:effectLst/>
                <a:uLnTx/>
                <a:uFillTx/>
                <a:latin typeface="Tajawal Medium" panose="00000600000000000000" pitchFamily="2" charset="-78"/>
                <a:ea typeface="+mn-ea"/>
                <a:cs typeface="Tajawal Medium" panose="00000600000000000000" pitchFamily="2" charset="-78"/>
              </a:rPr>
              <a:t>The Digital Media Definition.</a:t>
            </a:r>
          </a:p>
          <a:p>
            <a:pPr marL="514350" marR="0" lvl="0" indent="-514350" algn="just" defTabSz="914400" rtl="0" eaLnBrk="1" fontAlgn="auto" latinLnBrk="0" hangingPunct="1">
              <a:lnSpc>
                <a:spcPct val="150000"/>
              </a:lnSpc>
              <a:spcBef>
                <a:spcPts val="0"/>
              </a:spcBef>
              <a:spcAft>
                <a:spcPts val="0"/>
              </a:spcAft>
              <a:buClrTx/>
              <a:buSzTx/>
              <a:buFont typeface="+mj-lt"/>
              <a:buAutoNum type="romanUcPeriod"/>
              <a:tabLst/>
              <a:defRPr/>
            </a:pPr>
            <a:r>
              <a:rPr kumimoji="0" lang="en-US" sz="2800" b="0" i="0" u="none" strike="noStrike" kern="1200" cap="none" spc="0" normalizeH="0" baseline="0" noProof="0" dirty="0">
                <a:ln>
                  <a:noFill/>
                </a:ln>
                <a:effectLst/>
                <a:uLnTx/>
                <a:uFillTx/>
                <a:latin typeface="Tajawal Medium" panose="00000600000000000000" pitchFamily="2" charset="-78"/>
                <a:ea typeface="+mn-ea"/>
                <a:cs typeface="Tajawal Medium" panose="00000600000000000000" pitchFamily="2" charset="-78"/>
              </a:rPr>
              <a:t>The  Digital Media Types .</a:t>
            </a:r>
          </a:p>
          <a:p>
            <a:pPr marL="514350" marR="0" lvl="0" indent="-514350" algn="just" defTabSz="914400" rtl="0" eaLnBrk="1" fontAlgn="auto" latinLnBrk="0" hangingPunct="1">
              <a:lnSpc>
                <a:spcPct val="150000"/>
              </a:lnSpc>
              <a:spcBef>
                <a:spcPts val="0"/>
              </a:spcBef>
              <a:spcAft>
                <a:spcPts val="0"/>
              </a:spcAft>
              <a:buClrTx/>
              <a:buSzTx/>
              <a:buFont typeface="+mj-lt"/>
              <a:buAutoNum type="romanUcPeriod"/>
              <a:tabLst/>
              <a:defRPr/>
            </a:pPr>
            <a:r>
              <a:rPr kumimoji="0" lang="en-US" sz="2800" b="0" i="0" u="none" strike="noStrike" kern="1200" cap="none" spc="0" normalizeH="0" baseline="0" noProof="0" dirty="0">
                <a:ln>
                  <a:noFill/>
                </a:ln>
                <a:effectLst/>
                <a:uLnTx/>
                <a:uFillTx/>
                <a:latin typeface="Tajawal Medium" panose="00000600000000000000" pitchFamily="2" charset="-78"/>
                <a:ea typeface="+mn-ea"/>
                <a:cs typeface="Tajawal Medium" panose="00000600000000000000" pitchFamily="2" charset="-78"/>
              </a:rPr>
              <a:t>The evolution of  the Digital Media.</a:t>
            </a:r>
          </a:p>
          <a:p>
            <a:pPr marL="514350" marR="0" lvl="0" indent="-514350" algn="just" defTabSz="914400" rtl="0" eaLnBrk="1" fontAlgn="auto" latinLnBrk="0" hangingPunct="1">
              <a:lnSpc>
                <a:spcPct val="150000"/>
              </a:lnSpc>
              <a:spcBef>
                <a:spcPts val="0"/>
              </a:spcBef>
              <a:spcAft>
                <a:spcPts val="0"/>
              </a:spcAft>
              <a:buClrTx/>
              <a:buSzTx/>
              <a:buFont typeface="+mj-lt"/>
              <a:buAutoNum type="romanUcPeriod"/>
              <a:tabLst/>
              <a:defRPr/>
            </a:pPr>
            <a:r>
              <a:rPr kumimoji="0" lang="en-US" sz="2800" b="0" i="0" u="none" strike="noStrike" kern="1200" cap="none" spc="0" normalizeH="0" baseline="0" noProof="0" dirty="0">
                <a:ln>
                  <a:noFill/>
                </a:ln>
                <a:effectLst/>
                <a:uLnTx/>
                <a:uFillTx/>
                <a:latin typeface="Tajawal Medium" panose="00000600000000000000" pitchFamily="2" charset="-78"/>
                <a:ea typeface="+mn-ea"/>
                <a:cs typeface="Tajawal Medium" panose="00000600000000000000" pitchFamily="2" charset="-78"/>
              </a:rPr>
              <a:t>New and Old Media.</a:t>
            </a:r>
          </a:p>
          <a:p>
            <a:pPr marL="514350" marR="0" lvl="0" indent="-514350" algn="just" defTabSz="914400" rtl="0" eaLnBrk="1" fontAlgn="auto" latinLnBrk="0" hangingPunct="1">
              <a:lnSpc>
                <a:spcPct val="150000"/>
              </a:lnSpc>
              <a:spcBef>
                <a:spcPts val="0"/>
              </a:spcBef>
              <a:spcAft>
                <a:spcPts val="0"/>
              </a:spcAft>
              <a:buClrTx/>
              <a:buSzTx/>
              <a:buFont typeface="+mj-lt"/>
              <a:buAutoNum type="romanUcPeriod"/>
              <a:tabLst/>
              <a:defRPr/>
            </a:pPr>
            <a:r>
              <a:rPr kumimoji="0" lang="en-US" sz="2800" b="0" i="0" u="none" strike="noStrike" kern="1200" cap="none" spc="0" normalizeH="0" baseline="0" noProof="0" dirty="0">
                <a:ln>
                  <a:noFill/>
                </a:ln>
                <a:effectLst/>
                <a:uLnTx/>
                <a:uFillTx/>
                <a:latin typeface="Tajawal Medium" panose="00000600000000000000" pitchFamily="2" charset="-78"/>
                <a:ea typeface="+mn-ea"/>
                <a:cs typeface="Tajawal Medium" panose="00000600000000000000" pitchFamily="2" charset="-78"/>
              </a:rPr>
              <a:t>Conclusion. </a:t>
            </a:r>
          </a:p>
        </p:txBody>
      </p:sp>
      <p:sp>
        <p:nvSpPr>
          <p:cNvPr id="41" name="TextBox 40">
            <a:extLst>
              <a:ext uri="{FF2B5EF4-FFF2-40B4-BE49-F238E27FC236}">
                <a16:creationId xmlns:a16="http://schemas.microsoft.com/office/drawing/2014/main" id="{8D3BBA96-5537-7897-9412-BD87C45513EE}"/>
              </a:ext>
            </a:extLst>
          </p:cNvPr>
          <p:cNvSpPr txBox="1"/>
          <p:nvPr/>
        </p:nvSpPr>
        <p:spPr>
          <a:xfrm>
            <a:off x="1822654" y="1038667"/>
            <a:ext cx="1771639" cy="707886"/>
          </a:xfrm>
          <a:prstGeom prst="rect">
            <a:avLst/>
          </a:prstGeom>
          <a:noFill/>
        </p:spPr>
        <p:txBody>
          <a:bodyPr wrap="none" rtlCol="0">
            <a:spAutoFit/>
          </a:bodyPr>
          <a:lstStyle/>
          <a:p>
            <a:r>
              <a:rPr lang="en-US" sz="4000" b="1" dirty="0">
                <a:solidFill>
                  <a:srgbClr val="00B0F0"/>
                </a:solidFill>
                <a:latin typeface="Alexandria" charset="0"/>
                <a:cs typeface="Alexandria" charset="0"/>
              </a:rPr>
              <a:t>Outline</a:t>
            </a:r>
          </a:p>
        </p:txBody>
      </p:sp>
      <p:sp>
        <p:nvSpPr>
          <p:cNvPr id="43" name="TextBox 42">
            <a:extLst>
              <a:ext uri="{FF2B5EF4-FFF2-40B4-BE49-F238E27FC236}">
                <a16:creationId xmlns:a16="http://schemas.microsoft.com/office/drawing/2014/main" id="{F6747906-611C-E2D0-C8B6-7F7163078BD9}"/>
              </a:ext>
            </a:extLst>
          </p:cNvPr>
          <p:cNvSpPr txBox="1"/>
          <p:nvPr/>
        </p:nvSpPr>
        <p:spPr>
          <a:xfrm>
            <a:off x="265466" y="1264903"/>
            <a:ext cx="1376399" cy="369332"/>
          </a:xfrm>
          <a:prstGeom prst="rect">
            <a:avLst/>
          </a:prstGeom>
          <a:noFill/>
        </p:spPr>
        <p:txBody>
          <a:bodyPr wrap="square" rtlCol="0">
            <a:spAutoFit/>
          </a:bodyPr>
          <a:lstStyle/>
          <a:p>
            <a:pPr algn="ctr"/>
            <a:r>
              <a:rPr lang="en-US" b="1" dirty="0">
                <a:solidFill>
                  <a:schemeClr val="bg1"/>
                </a:solidFill>
                <a:latin typeface="Alexandria" charset="0"/>
                <a:cs typeface="Alexandria" charset="0"/>
              </a:rPr>
              <a:t>Lecture 1</a:t>
            </a:r>
          </a:p>
        </p:txBody>
      </p:sp>
      <p:pic>
        <p:nvPicPr>
          <p:cNvPr id="5" name="Graphic 21">
            <a:extLst>
              <a:ext uri="{FF2B5EF4-FFF2-40B4-BE49-F238E27FC236}">
                <a16:creationId xmlns:a16="http://schemas.microsoft.com/office/drawing/2014/main" id="{32CBA60F-D835-A451-75A2-29F530F2CEB9}"/>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46430" y="-37676"/>
            <a:ext cx="2305141" cy="1076343"/>
          </a:xfrm>
          <a:prstGeom prst="rect">
            <a:avLst/>
          </a:prstGeom>
        </p:spPr>
      </p:pic>
    </p:spTree>
    <p:extLst>
      <p:ext uri="{BB962C8B-B14F-4D97-AF65-F5344CB8AC3E}">
        <p14:creationId xmlns:p14="http://schemas.microsoft.com/office/powerpoint/2010/main" val="14459375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Rounded Corners 10">
            <a:extLst>
              <a:ext uri="{FF2B5EF4-FFF2-40B4-BE49-F238E27FC236}">
                <a16:creationId xmlns:a16="http://schemas.microsoft.com/office/drawing/2014/main" id="{4BEC19E7-F70F-48BC-7401-B41D22D7489B}"/>
              </a:ext>
            </a:extLst>
          </p:cNvPr>
          <p:cNvSpPr/>
          <p:nvPr/>
        </p:nvSpPr>
        <p:spPr>
          <a:xfrm>
            <a:off x="192024" y="1158782"/>
            <a:ext cx="11817162" cy="550918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Right Triangle 1"/>
          <p:cNvSpPr/>
          <p:nvPr/>
        </p:nvSpPr>
        <p:spPr>
          <a:xfrm rot="5400000">
            <a:off x="-213074" y="-447595"/>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7663648" y="1791250"/>
            <a:ext cx="5548231" cy="3300754"/>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2303753" y="481870"/>
            <a:ext cx="6383047"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I. The Digital Environment Characteristics</a:t>
            </a:r>
          </a:p>
        </p:txBody>
      </p:sp>
      <p:sp>
        <p:nvSpPr>
          <p:cNvPr id="31" name="TextBox 30"/>
          <p:cNvSpPr txBox="1"/>
          <p:nvPr/>
        </p:nvSpPr>
        <p:spPr>
          <a:xfrm>
            <a:off x="327344" y="1410164"/>
            <a:ext cx="8381087" cy="3077766"/>
          </a:xfrm>
          <a:prstGeom prst="rect">
            <a:avLst/>
          </a:prstGeom>
          <a:noFill/>
        </p:spPr>
        <p:txBody>
          <a:bodyPr wrap="square" rtlCol="0">
            <a:spAutoFit/>
          </a:bodyPr>
          <a:lstStyle/>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Media studies </a:t>
            </a:r>
            <a:r>
              <a:rPr kumimoji="0" lang="en-US" sz="240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scholars </a:t>
            </a:r>
            <a:r>
              <a:rPr kumimoji="0" lang="en-US" sz="24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Nick </a:t>
            </a:r>
            <a:r>
              <a:rPr kumimoji="0" lang="en-US" sz="2400" b="1" i="0" u="none" strike="noStrike" kern="1200" cap="none" spc="0" normalizeH="0" baseline="0" noProof="0" dirty="0" err="1">
                <a:ln>
                  <a:noFill/>
                </a:ln>
                <a:solidFill>
                  <a:srgbClr val="0A1F61"/>
                </a:solidFill>
                <a:effectLst/>
                <a:uLnTx/>
                <a:uFillTx/>
                <a:latin typeface="Tajawal ExtraBold" panose="00000800000000000000" pitchFamily="2" charset="-78"/>
                <a:ea typeface="+mn-ea"/>
                <a:cs typeface="Tajawal ExtraBold" panose="00000800000000000000" pitchFamily="2" charset="-78"/>
              </a:rPr>
              <a:t>Couldry</a:t>
            </a:r>
            <a:r>
              <a:rPr kumimoji="0" lang="en-US" sz="24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and Andreas Hepp</a:t>
            </a:r>
            <a:r>
              <a:rPr kumimoji="0" lang="en-US" sz="240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put the term of “</a:t>
            </a:r>
            <a:r>
              <a:rPr kumimoji="0" lang="en-US" sz="2400" b="1" i="0" u="none" strike="noStrike" kern="1200" cap="none" spc="0" normalizeH="0" baseline="0" noProof="0" dirty="0" err="1">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Mediatization</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to refer to “</a:t>
            </a:r>
            <a:r>
              <a:rPr kumimoji="0" lang="en-US" sz="24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the increasing temporal, spatial and social spread of mediated communication</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a:t>
            </a:r>
          </a:p>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They believe that we are surrounded by more and more media technologies in all aspects of our lives, in many different contexts, and across time and space.</a:t>
            </a:r>
            <a:endParaRPr kumimoji="0" lang="en-US" sz="24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endParaRPr>
          </a:p>
          <a:p>
            <a:endParaRPr lang="en-US" sz="1400" dirty="0">
              <a:latin typeface="Alexandria" charset="0"/>
              <a:cs typeface="Alexandria" charset="0"/>
            </a:endParaRPr>
          </a:p>
        </p:txBody>
      </p:sp>
      <p:sp>
        <p:nvSpPr>
          <p:cNvPr id="32" name="Rectangle 31"/>
          <p:cNvSpPr/>
          <p:nvPr/>
        </p:nvSpPr>
        <p:spPr>
          <a:xfrm>
            <a:off x="302926" y="215826"/>
            <a:ext cx="1660951" cy="74193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4" name="TextBox 33"/>
          <p:cNvSpPr txBox="1"/>
          <p:nvPr/>
        </p:nvSpPr>
        <p:spPr>
          <a:xfrm>
            <a:off x="315045" y="356409"/>
            <a:ext cx="1475907" cy="677108"/>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Alexandria" charset="0"/>
                <a:ea typeface="+mn-ea"/>
                <a:cs typeface="Alexandria" charset="0"/>
              </a:rPr>
              <a:t>Lecture 1</a:t>
            </a:r>
          </a:p>
          <a:p>
            <a:pPr algn="ctr"/>
            <a:endParaRPr lang="en-US" b="1" dirty="0">
              <a:solidFill>
                <a:schemeClr val="bg1"/>
              </a:solidFill>
              <a:latin typeface="Alexandria" charset="0"/>
              <a:cs typeface="Alexandria" charset="0"/>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552176" y="59790"/>
            <a:ext cx="1535964" cy="717190"/>
          </a:xfrm>
          <a:prstGeom prst="rect">
            <a:avLst/>
          </a:prstGeom>
        </p:spPr>
      </p:pic>
      <p:pic>
        <p:nvPicPr>
          <p:cNvPr id="7" name="Picture 6">
            <a:extLst>
              <a:ext uri="{FF2B5EF4-FFF2-40B4-BE49-F238E27FC236}">
                <a16:creationId xmlns:a16="http://schemas.microsoft.com/office/drawing/2014/main" id="{C88B3555-CAA8-45D4-8AAE-B4D97E97AFCD}"/>
              </a:ext>
            </a:extLst>
          </p:cNvPr>
          <p:cNvPicPr>
            <a:picLocks noChangeAspect="1"/>
          </p:cNvPicPr>
          <p:nvPr/>
        </p:nvPicPr>
        <p:blipFill>
          <a:blip r:embed="rId4"/>
          <a:stretch>
            <a:fillRect/>
          </a:stretch>
        </p:blipFill>
        <p:spPr>
          <a:xfrm>
            <a:off x="2691221" y="5687222"/>
            <a:ext cx="3755461" cy="688908"/>
          </a:xfrm>
          <a:prstGeom prst="rect">
            <a:avLst/>
          </a:prstGeom>
        </p:spPr>
      </p:pic>
      <p:pic>
        <p:nvPicPr>
          <p:cNvPr id="9" name="Picture 8">
            <a:extLst>
              <a:ext uri="{FF2B5EF4-FFF2-40B4-BE49-F238E27FC236}">
                <a16:creationId xmlns:a16="http://schemas.microsoft.com/office/drawing/2014/main" id="{14F5E29D-A9B3-DEE4-A90E-BE3B4EEC6697}"/>
              </a:ext>
            </a:extLst>
          </p:cNvPr>
          <p:cNvPicPr>
            <a:picLocks noChangeAspect="1"/>
          </p:cNvPicPr>
          <p:nvPr/>
        </p:nvPicPr>
        <p:blipFill>
          <a:blip r:embed="rId5"/>
          <a:stretch>
            <a:fillRect/>
          </a:stretch>
        </p:blipFill>
        <p:spPr>
          <a:xfrm>
            <a:off x="9663847" y="776980"/>
            <a:ext cx="1914310" cy="2017951"/>
          </a:xfrm>
          <a:prstGeom prst="rect">
            <a:avLst/>
          </a:prstGeom>
        </p:spPr>
      </p:pic>
      <p:pic>
        <p:nvPicPr>
          <p:cNvPr id="10" name="Picture 9">
            <a:extLst>
              <a:ext uri="{FF2B5EF4-FFF2-40B4-BE49-F238E27FC236}">
                <a16:creationId xmlns:a16="http://schemas.microsoft.com/office/drawing/2014/main" id="{46559C1E-A532-4A9E-8739-797B7EBA30FF}"/>
              </a:ext>
            </a:extLst>
          </p:cNvPr>
          <p:cNvPicPr>
            <a:picLocks noChangeAspect="1"/>
          </p:cNvPicPr>
          <p:nvPr/>
        </p:nvPicPr>
        <p:blipFill>
          <a:blip r:embed="rId6"/>
          <a:stretch>
            <a:fillRect/>
          </a:stretch>
        </p:blipFill>
        <p:spPr>
          <a:xfrm>
            <a:off x="9663847" y="2904400"/>
            <a:ext cx="1902117" cy="2017951"/>
          </a:xfrm>
          <a:prstGeom prst="rect">
            <a:avLst/>
          </a:prstGeom>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38912" y="955622"/>
            <a:ext cx="11494008" cy="550918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2706318" y="275262"/>
            <a:ext cx="6562640"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I. The Digital Environment Characteristics</a:t>
            </a:r>
          </a:p>
        </p:txBody>
      </p:sp>
      <p:sp>
        <p:nvSpPr>
          <p:cNvPr id="5" name="Rectangle 4"/>
          <p:cNvSpPr/>
          <p:nvPr/>
        </p:nvSpPr>
        <p:spPr>
          <a:xfrm>
            <a:off x="617280" y="115433"/>
            <a:ext cx="1729485" cy="68666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p:cNvSpPr txBox="1"/>
          <p:nvPr/>
        </p:nvSpPr>
        <p:spPr>
          <a:xfrm>
            <a:off x="695048" y="268963"/>
            <a:ext cx="1573947"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Alexandria" charset="0"/>
                <a:ea typeface="+mn-ea"/>
                <a:cs typeface="Alexandria" charset="0"/>
              </a:rPr>
              <a:t>Lecture 1</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000" b="1" i="0" u="none" strike="noStrike" kern="1200" cap="none" spc="0" normalizeH="0" baseline="0" noProof="0" dirty="0">
              <a:ln>
                <a:noFill/>
              </a:ln>
              <a:solidFill>
                <a:prstClr val="white"/>
              </a:solidFill>
              <a:effectLst/>
              <a:uLnTx/>
              <a:uFillTx/>
              <a:latin typeface="Alexandria" charset="0"/>
              <a:ea typeface="+mn-ea"/>
              <a:cs typeface="Alexandria" charset="0"/>
            </a:endParaRPr>
          </a:p>
        </p:txBody>
      </p:sp>
      <p:sp>
        <p:nvSpPr>
          <p:cNvPr id="48" name="TextBox 47"/>
          <p:cNvSpPr txBox="1"/>
          <p:nvPr/>
        </p:nvSpPr>
        <p:spPr>
          <a:xfrm>
            <a:off x="617280" y="1130378"/>
            <a:ext cx="7786056" cy="3994170"/>
          </a:xfrm>
          <a:prstGeom prst="rect">
            <a:avLst/>
          </a:prstGeom>
          <a:noFill/>
        </p:spPr>
        <p:txBody>
          <a:bodyPr wrap="square" rtlCol="0">
            <a:spAutoFit/>
          </a:bodyPr>
          <a:lstStyle/>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800" i="0" u="none" strike="noStrike" kern="1200" cap="none" spc="0" normalizeH="0" baseline="0" noProof="0" dirty="0">
                <a:ln>
                  <a:noFill/>
                </a:ln>
                <a:solidFill>
                  <a:prstClr val="black"/>
                </a:solidFill>
                <a:effectLst/>
                <a:uLnTx/>
                <a:uFillTx/>
                <a:latin typeface="Tajawal Medium" panose="00000600000000000000" pitchFamily="2" charset="-78"/>
                <a:ea typeface="+mn-ea"/>
                <a:cs typeface="Tajawal Medium" panose="00000600000000000000" pitchFamily="2" charset="-78"/>
              </a:rPr>
              <a:t> </a:t>
            </a:r>
            <a:r>
              <a:rPr kumimoji="0" lang="en-US" sz="24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Nick </a:t>
            </a:r>
            <a:r>
              <a:rPr kumimoji="0" lang="en-US" sz="2400" b="1" i="0" u="none" strike="noStrike" kern="1200" cap="none" spc="0" normalizeH="0" baseline="0" noProof="0" dirty="0" err="1">
                <a:ln>
                  <a:noFill/>
                </a:ln>
                <a:solidFill>
                  <a:srgbClr val="0A1F61"/>
                </a:solidFill>
                <a:effectLst/>
                <a:uLnTx/>
                <a:uFillTx/>
                <a:latin typeface="Tajawal ExtraBold" panose="00000800000000000000" pitchFamily="2" charset="-78"/>
                <a:ea typeface="+mn-ea"/>
                <a:cs typeface="Tajawal ExtraBold" panose="00000800000000000000" pitchFamily="2" charset="-78"/>
              </a:rPr>
              <a:t>Couldry</a:t>
            </a:r>
            <a:r>
              <a:rPr kumimoji="0" lang="en-US" sz="24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and Andreas Hepp</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said that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Mediatization</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is indeed a process with far‐reaching </a:t>
            </a:r>
            <a:r>
              <a:rPr kumimoji="0" lang="en-US" sz="2400" b="1" i="0" u="none" strike="noStrike" kern="1200" cap="none" spc="0" normalizeH="0" baseline="0" noProof="0" dirty="0">
                <a:ln>
                  <a:noFill/>
                </a:ln>
                <a:solidFill>
                  <a:prstClr val="black"/>
                </a:solidFill>
                <a:effectLst/>
                <a:uLnTx/>
                <a:uFillTx/>
                <a:latin typeface="Tajawal ExtraBold" panose="00000800000000000000" pitchFamily="2" charset="-78"/>
                <a:ea typeface="+mn-ea"/>
                <a:cs typeface="Tajawal ExtraBold" panose="00000800000000000000" pitchFamily="2" charset="-78"/>
              </a:rPr>
              <a:t>consequences</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a:t>
            </a:r>
          </a:p>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The </a:t>
            </a:r>
            <a:r>
              <a:rPr kumimoji="0" lang="en-US" sz="24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transformations</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introduced by digital technologies are changing the ways in which we </a:t>
            </a:r>
            <a:r>
              <a:rPr kumimoji="0" lang="en-US" sz="24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produce</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and </a:t>
            </a:r>
            <a:r>
              <a:rPr kumimoji="0" lang="en-US" sz="24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distribute</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information and knowledge, as well as the ways in which we </a:t>
            </a:r>
            <a:r>
              <a:rPr kumimoji="0" lang="en-US" sz="24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work</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and </a:t>
            </a:r>
            <a:r>
              <a:rPr kumimoji="0" lang="en-US" sz="24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socialize</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06282" y="19851"/>
            <a:ext cx="2305141" cy="1076343"/>
          </a:xfrm>
          <a:prstGeom prst="rect">
            <a:avLst/>
          </a:prstGeom>
        </p:spPr>
      </p:pic>
      <p:pic>
        <p:nvPicPr>
          <p:cNvPr id="2" name="Picture 1">
            <a:extLst>
              <a:ext uri="{FF2B5EF4-FFF2-40B4-BE49-F238E27FC236}">
                <a16:creationId xmlns:a16="http://schemas.microsoft.com/office/drawing/2014/main" id="{A1583511-EB84-94D9-A647-C4AD7577BF95}"/>
              </a:ext>
            </a:extLst>
          </p:cNvPr>
          <p:cNvPicPr>
            <a:picLocks noChangeAspect="1"/>
          </p:cNvPicPr>
          <p:nvPr/>
        </p:nvPicPr>
        <p:blipFill>
          <a:blip r:embed="rId3"/>
          <a:stretch>
            <a:fillRect/>
          </a:stretch>
        </p:blipFill>
        <p:spPr>
          <a:xfrm>
            <a:off x="8631936" y="1270950"/>
            <a:ext cx="3242437" cy="1877740"/>
          </a:xfrm>
          <a:prstGeom prst="rect">
            <a:avLst/>
          </a:prstGeom>
        </p:spPr>
      </p:pic>
      <p:pic>
        <p:nvPicPr>
          <p:cNvPr id="4" name="Picture 3">
            <a:extLst>
              <a:ext uri="{FF2B5EF4-FFF2-40B4-BE49-F238E27FC236}">
                <a16:creationId xmlns:a16="http://schemas.microsoft.com/office/drawing/2014/main" id="{5D1353AC-AB90-C08E-AA1B-C464711ED5E1}"/>
              </a:ext>
            </a:extLst>
          </p:cNvPr>
          <p:cNvPicPr>
            <a:picLocks noChangeAspect="1"/>
          </p:cNvPicPr>
          <p:nvPr/>
        </p:nvPicPr>
        <p:blipFill>
          <a:blip r:embed="rId4"/>
          <a:stretch>
            <a:fillRect/>
          </a:stretch>
        </p:blipFill>
        <p:spPr>
          <a:xfrm>
            <a:off x="3401405" y="5450223"/>
            <a:ext cx="3761558" cy="688908"/>
          </a:xfrm>
          <a:prstGeom prst="rect">
            <a:avLst/>
          </a:prstGeom>
        </p:spPr>
      </p:pic>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D256671-E237-705B-6D60-1EBF186AEDA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40ABE89-4164-2FDF-2C5C-4A04AC7FE01B}"/>
              </a:ext>
            </a:extLst>
          </p:cNvPr>
          <p:cNvSpPr/>
          <p:nvPr/>
        </p:nvSpPr>
        <p:spPr>
          <a:xfrm>
            <a:off x="259080" y="754541"/>
            <a:ext cx="11752343" cy="598802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EF5E96F9-7D9A-1A6F-E0A1-A9680127E47E}"/>
              </a:ext>
            </a:extLst>
          </p:cNvPr>
          <p:cNvSpPr txBox="1"/>
          <p:nvPr/>
        </p:nvSpPr>
        <p:spPr>
          <a:xfrm>
            <a:off x="2704963" y="111822"/>
            <a:ext cx="6562640"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I. The Digital Environment Characteristics</a:t>
            </a:r>
          </a:p>
        </p:txBody>
      </p:sp>
      <p:sp>
        <p:nvSpPr>
          <p:cNvPr id="5" name="Rectangle 4">
            <a:extLst>
              <a:ext uri="{FF2B5EF4-FFF2-40B4-BE49-F238E27FC236}">
                <a16:creationId xmlns:a16="http://schemas.microsoft.com/office/drawing/2014/main" id="{4BCCB4FE-D95C-545D-EE00-B15E21E13063}"/>
              </a:ext>
            </a:extLst>
          </p:cNvPr>
          <p:cNvSpPr/>
          <p:nvPr/>
        </p:nvSpPr>
        <p:spPr>
          <a:xfrm>
            <a:off x="617281" y="115433"/>
            <a:ext cx="1458408" cy="51960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C7275BA3-F20F-9340-51F1-3A625867E074}"/>
              </a:ext>
            </a:extLst>
          </p:cNvPr>
          <p:cNvSpPr txBox="1"/>
          <p:nvPr/>
        </p:nvSpPr>
        <p:spPr>
          <a:xfrm>
            <a:off x="617281" y="159032"/>
            <a:ext cx="1573947"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Alexandria" charset="0"/>
                <a:ea typeface="+mn-ea"/>
                <a:cs typeface="Alexandria" charset="0"/>
              </a:rPr>
              <a:t>Lecture 1</a:t>
            </a:r>
          </a:p>
        </p:txBody>
      </p:sp>
      <p:sp>
        <p:nvSpPr>
          <p:cNvPr id="48" name="TextBox 47">
            <a:extLst>
              <a:ext uri="{FF2B5EF4-FFF2-40B4-BE49-F238E27FC236}">
                <a16:creationId xmlns:a16="http://schemas.microsoft.com/office/drawing/2014/main" id="{DCD9FB44-AB47-81FF-5C13-8B290941A3CB}"/>
              </a:ext>
            </a:extLst>
          </p:cNvPr>
          <p:cNvSpPr txBox="1"/>
          <p:nvPr/>
        </p:nvSpPr>
        <p:spPr>
          <a:xfrm>
            <a:off x="259079" y="754542"/>
            <a:ext cx="9008523" cy="5335884"/>
          </a:xfrm>
          <a:prstGeom prst="rect">
            <a:avLst/>
          </a:prstGeom>
          <a:noFill/>
        </p:spPr>
        <p:txBody>
          <a:bodyPr wrap="square" rtlCol="0">
            <a:spAutoFit/>
          </a:bodyPr>
          <a:lstStyle/>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300" i="0" u="none" strike="noStrike" kern="1200" cap="none" spc="0" normalizeH="0" baseline="0" noProof="0" dirty="0">
                <a:ln>
                  <a:noFill/>
                </a:ln>
                <a:solidFill>
                  <a:prstClr val="black"/>
                </a:solidFill>
                <a:effectLst/>
                <a:uLnTx/>
                <a:uFillTx/>
                <a:latin typeface="Tajawal Medium" panose="00000600000000000000" pitchFamily="2" charset="-78"/>
                <a:ea typeface="+mn-ea"/>
                <a:cs typeface="Tajawal Medium" panose="00000600000000000000" pitchFamily="2" charset="-78"/>
              </a:rPr>
              <a:t> </a:t>
            </a:r>
            <a:r>
              <a:rPr kumimoji="0" lang="en-US" sz="23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Processes of </a:t>
            </a:r>
            <a:r>
              <a:rPr kumimoji="0" lang="en-US" sz="23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Mediatization</a:t>
            </a:r>
            <a:r>
              <a:rPr kumimoji="0" lang="en-US" sz="23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that is the increasing presence of media in all aspects of life, have pushed social theorists to propose that we live what </a:t>
            </a:r>
            <a:r>
              <a:rPr kumimoji="0" lang="en-US" sz="23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Mark </a:t>
            </a:r>
            <a:r>
              <a:rPr kumimoji="0" lang="en-US" sz="2300" b="1" i="0" u="none" strike="noStrike" kern="1200" cap="none" spc="0" normalizeH="0" baseline="0" noProof="0" dirty="0" err="1">
                <a:ln>
                  <a:noFill/>
                </a:ln>
                <a:solidFill>
                  <a:srgbClr val="0A1F61"/>
                </a:solidFill>
                <a:effectLst/>
                <a:uLnTx/>
                <a:uFillTx/>
                <a:latin typeface="Tajawal ExtraBold" panose="00000800000000000000" pitchFamily="2" charset="-78"/>
                <a:ea typeface="+mn-ea"/>
                <a:cs typeface="Tajawal ExtraBold" panose="00000800000000000000" pitchFamily="2" charset="-78"/>
              </a:rPr>
              <a:t>Deuze</a:t>
            </a:r>
            <a:r>
              <a:rPr kumimoji="0" lang="en-US" sz="23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a:t>
            </a:r>
            <a:r>
              <a:rPr kumimoji="0" lang="en-US" sz="23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calls </a:t>
            </a:r>
            <a:r>
              <a:rPr kumimoji="0" lang="en-US" sz="23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Media lives  </a:t>
            </a:r>
            <a:r>
              <a:rPr kumimoji="0" lang="en-US" sz="23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a:t>
            </a:r>
          </a:p>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3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a:t>
            </a:r>
            <a:r>
              <a:rPr kumimoji="0" lang="en-US" sz="23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Media are to us as water is to fish</a:t>
            </a:r>
            <a:r>
              <a:rPr kumimoji="0" lang="en-US" sz="23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he said.</a:t>
            </a:r>
          </a:p>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3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The digital media environment that we live in is </a:t>
            </a:r>
            <a:r>
              <a:rPr kumimoji="0" lang="en-US" sz="23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widespread, fluid, and highly efficient</a:t>
            </a:r>
            <a:r>
              <a:rPr kumimoji="0" lang="en-US" sz="23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a:t>
            </a:r>
          </a:p>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3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Indeed, We only note its absence: when we are </a:t>
            </a:r>
            <a:r>
              <a:rPr kumimoji="0" lang="en-US" sz="23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disconnected</a:t>
            </a:r>
            <a:r>
              <a:rPr kumimoji="0" lang="en-US" sz="23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it is </a:t>
            </a:r>
            <a:r>
              <a:rPr kumimoji="0" lang="en-US" sz="23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stressful and problematic</a:t>
            </a:r>
            <a:r>
              <a:rPr kumimoji="0" lang="en-US" sz="23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a:t>
            </a:r>
          </a:p>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3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Think of when your phone stops working as the train you are riding goes into a tunnel.</a:t>
            </a:r>
          </a:p>
        </p:txBody>
      </p:sp>
      <p:pic>
        <p:nvPicPr>
          <p:cNvPr id="7" name="Graphic 21">
            <a:extLst>
              <a:ext uri="{FF2B5EF4-FFF2-40B4-BE49-F238E27FC236}">
                <a16:creationId xmlns:a16="http://schemas.microsoft.com/office/drawing/2014/main" id="{5D6B7C12-7BB2-0F8B-5273-074540FA7F4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281938" y="19851"/>
            <a:ext cx="1729485" cy="807551"/>
          </a:xfrm>
          <a:prstGeom prst="rect">
            <a:avLst/>
          </a:prstGeom>
        </p:spPr>
      </p:pic>
      <p:pic>
        <p:nvPicPr>
          <p:cNvPr id="4" name="Picture 3">
            <a:extLst>
              <a:ext uri="{FF2B5EF4-FFF2-40B4-BE49-F238E27FC236}">
                <a16:creationId xmlns:a16="http://schemas.microsoft.com/office/drawing/2014/main" id="{9362A388-3B73-5FA5-BEED-6439524BA209}"/>
              </a:ext>
            </a:extLst>
          </p:cNvPr>
          <p:cNvPicPr>
            <a:picLocks noChangeAspect="1"/>
          </p:cNvPicPr>
          <p:nvPr/>
        </p:nvPicPr>
        <p:blipFill>
          <a:blip r:embed="rId3"/>
          <a:stretch>
            <a:fillRect/>
          </a:stretch>
        </p:blipFill>
        <p:spPr>
          <a:xfrm>
            <a:off x="4389363" y="5865471"/>
            <a:ext cx="3761558" cy="688908"/>
          </a:xfrm>
          <a:prstGeom prst="rect">
            <a:avLst/>
          </a:prstGeom>
        </p:spPr>
      </p:pic>
      <p:pic>
        <p:nvPicPr>
          <p:cNvPr id="6" name="Picture 5">
            <a:extLst>
              <a:ext uri="{FF2B5EF4-FFF2-40B4-BE49-F238E27FC236}">
                <a16:creationId xmlns:a16="http://schemas.microsoft.com/office/drawing/2014/main" id="{896E0A5A-F050-529E-4CC8-80A2B004A8EF}"/>
              </a:ext>
            </a:extLst>
          </p:cNvPr>
          <p:cNvPicPr>
            <a:picLocks noChangeAspect="1"/>
          </p:cNvPicPr>
          <p:nvPr/>
        </p:nvPicPr>
        <p:blipFill>
          <a:blip r:embed="rId4"/>
          <a:stretch>
            <a:fillRect/>
          </a:stretch>
        </p:blipFill>
        <p:spPr>
          <a:xfrm>
            <a:off x="10030968" y="754542"/>
            <a:ext cx="1607915" cy="1844078"/>
          </a:xfrm>
          <a:prstGeom prst="rect">
            <a:avLst/>
          </a:prstGeom>
        </p:spPr>
      </p:pic>
      <p:pic>
        <p:nvPicPr>
          <p:cNvPr id="8" name="Picture 7">
            <a:extLst>
              <a:ext uri="{FF2B5EF4-FFF2-40B4-BE49-F238E27FC236}">
                <a16:creationId xmlns:a16="http://schemas.microsoft.com/office/drawing/2014/main" id="{9AA8F31F-D0BF-8B8B-CF48-0F1F6D852995}"/>
              </a:ext>
            </a:extLst>
          </p:cNvPr>
          <p:cNvPicPr>
            <a:picLocks noChangeAspect="1"/>
          </p:cNvPicPr>
          <p:nvPr/>
        </p:nvPicPr>
        <p:blipFill>
          <a:blip r:embed="rId5"/>
          <a:stretch>
            <a:fillRect/>
          </a:stretch>
        </p:blipFill>
        <p:spPr>
          <a:xfrm>
            <a:off x="9857232" y="2718121"/>
            <a:ext cx="1947768" cy="2338392"/>
          </a:xfrm>
          <a:prstGeom prst="rect">
            <a:avLst/>
          </a:prstGeom>
        </p:spPr>
      </p:pic>
    </p:spTree>
    <p:extLst>
      <p:ext uri="{BB962C8B-B14F-4D97-AF65-F5344CB8AC3E}">
        <p14:creationId xmlns:p14="http://schemas.microsoft.com/office/powerpoint/2010/main" val="341557657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CE0D15F-2AF7-A95E-192E-A6683E22704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8A1DBAA-8238-BFCA-AF61-38CAA1F48B0F}"/>
              </a:ext>
            </a:extLst>
          </p:cNvPr>
          <p:cNvSpPr/>
          <p:nvPr/>
        </p:nvSpPr>
        <p:spPr>
          <a:xfrm>
            <a:off x="259080" y="754541"/>
            <a:ext cx="11752343" cy="598802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F62EB845-10B4-2D35-1487-0475FE7D4589}"/>
              </a:ext>
            </a:extLst>
          </p:cNvPr>
          <p:cNvSpPr txBox="1"/>
          <p:nvPr/>
        </p:nvSpPr>
        <p:spPr>
          <a:xfrm>
            <a:off x="2704963" y="111822"/>
            <a:ext cx="6562640"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I. The Digital Environment Characteristics</a:t>
            </a:r>
          </a:p>
        </p:txBody>
      </p:sp>
      <p:sp>
        <p:nvSpPr>
          <p:cNvPr id="5" name="Rectangle 4">
            <a:extLst>
              <a:ext uri="{FF2B5EF4-FFF2-40B4-BE49-F238E27FC236}">
                <a16:creationId xmlns:a16="http://schemas.microsoft.com/office/drawing/2014/main" id="{FB43B225-8BA4-9BDC-524B-BA6DFD4817CC}"/>
              </a:ext>
            </a:extLst>
          </p:cNvPr>
          <p:cNvSpPr/>
          <p:nvPr/>
        </p:nvSpPr>
        <p:spPr>
          <a:xfrm>
            <a:off x="617281" y="115433"/>
            <a:ext cx="1458408" cy="51960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3C956B38-0490-8D80-75A5-7A23DDC81875}"/>
              </a:ext>
            </a:extLst>
          </p:cNvPr>
          <p:cNvSpPr txBox="1"/>
          <p:nvPr/>
        </p:nvSpPr>
        <p:spPr>
          <a:xfrm>
            <a:off x="617281" y="159032"/>
            <a:ext cx="1573947"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Alexandria" charset="0"/>
                <a:ea typeface="+mn-ea"/>
                <a:cs typeface="Alexandria" charset="0"/>
              </a:rPr>
              <a:t>Lecture 1</a:t>
            </a:r>
          </a:p>
        </p:txBody>
      </p:sp>
      <p:sp>
        <p:nvSpPr>
          <p:cNvPr id="48" name="TextBox 47">
            <a:extLst>
              <a:ext uri="{FF2B5EF4-FFF2-40B4-BE49-F238E27FC236}">
                <a16:creationId xmlns:a16="http://schemas.microsoft.com/office/drawing/2014/main" id="{C8A2DDC0-5808-9C98-7A0C-B050F88E8E5C}"/>
              </a:ext>
            </a:extLst>
          </p:cNvPr>
          <p:cNvSpPr txBox="1"/>
          <p:nvPr/>
        </p:nvSpPr>
        <p:spPr>
          <a:xfrm>
            <a:off x="746356" y="1251950"/>
            <a:ext cx="7650481" cy="2932341"/>
          </a:xfrm>
          <a:prstGeom prst="rect">
            <a:avLst/>
          </a:prstGeom>
          <a:noFill/>
        </p:spPr>
        <p:txBody>
          <a:bodyPr wrap="square" rtlCol="0">
            <a:spAutoFit/>
          </a:bodyPr>
          <a:lstStyle/>
          <a:p>
            <a:pPr marL="285750" marR="0" lvl="0" indent="-285750" algn="just" defTabSz="914400" rtl="0" eaLnBrk="1" fontAlgn="auto" latinLnBrk="0" hangingPunct="1">
              <a:lnSpc>
                <a:spcPct val="200000"/>
              </a:lnSpc>
              <a:spcBef>
                <a:spcPts val="0"/>
              </a:spcBef>
              <a:spcAft>
                <a:spcPts val="0"/>
              </a:spcAft>
              <a:buClrTx/>
              <a:buSzTx/>
              <a:buFont typeface="Arial" pitchFamily="34" charset="0"/>
              <a:buChar char="•"/>
              <a:tabLst/>
              <a:defRPr/>
            </a:pPr>
            <a:r>
              <a:rPr kumimoji="0" lang="en-US" sz="2300" i="0" u="none" strike="noStrike" kern="1200" cap="none" spc="0" normalizeH="0" baseline="0" noProof="0" dirty="0">
                <a:ln>
                  <a:noFill/>
                </a:ln>
                <a:solidFill>
                  <a:prstClr val="black"/>
                </a:solidFill>
                <a:effectLst/>
                <a:uLnTx/>
                <a:uFillTx/>
                <a:latin typeface="Tajawal Medium" panose="00000600000000000000" pitchFamily="2" charset="-78"/>
                <a:ea typeface="+mn-ea"/>
                <a:cs typeface="Tajawal Medium" panose="00000600000000000000" pitchFamily="2" charset="-78"/>
              </a:rPr>
              <a:t> </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Media theorist </a:t>
            </a:r>
            <a:r>
              <a:rPr kumimoji="0" lang="en-US" sz="24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Felix Stalder</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describes this as the “</a:t>
            </a:r>
            <a:r>
              <a:rPr kumimoji="0" lang="en-US" sz="2400" b="1" i="0" u="none" strike="noStrike" kern="1200" cap="none" spc="0" normalizeH="0" baseline="0" noProof="0" dirty="0">
                <a:ln>
                  <a:noFill/>
                </a:ln>
                <a:solidFill>
                  <a:srgbClr val="C00000"/>
                </a:solidFill>
                <a:effectLst/>
                <a:uLnTx/>
                <a:uFillTx/>
                <a:latin typeface="Tajawal ExtraBold" panose="00000800000000000000" pitchFamily="2" charset="-78"/>
                <a:ea typeface="+mn-ea"/>
                <a:cs typeface="Tajawal ExtraBold" panose="00000800000000000000" pitchFamily="2" charset="-78"/>
              </a:rPr>
              <a:t>Digital Condition</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a state in which </a:t>
            </a:r>
            <a:r>
              <a:rPr kumimoji="0" lang="en-US" sz="24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computer networks </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have become “the key </a:t>
            </a:r>
            <a:r>
              <a:rPr kumimoji="0" lang="en-US" sz="24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infrastructure</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for  all aspects of life” .</a:t>
            </a:r>
          </a:p>
        </p:txBody>
      </p:sp>
      <p:pic>
        <p:nvPicPr>
          <p:cNvPr id="7" name="Graphic 21">
            <a:extLst>
              <a:ext uri="{FF2B5EF4-FFF2-40B4-BE49-F238E27FC236}">
                <a16:creationId xmlns:a16="http://schemas.microsoft.com/office/drawing/2014/main" id="{AEA83519-ADD4-CE32-161D-1AD578FC201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281938" y="19851"/>
            <a:ext cx="1729485" cy="807551"/>
          </a:xfrm>
          <a:prstGeom prst="rect">
            <a:avLst/>
          </a:prstGeom>
        </p:spPr>
      </p:pic>
      <p:pic>
        <p:nvPicPr>
          <p:cNvPr id="2" name="Picture 1">
            <a:extLst>
              <a:ext uri="{FF2B5EF4-FFF2-40B4-BE49-F238E27FC236}">
                <a16:creationId xmlns:a16="http://schemas.microsoft.com/office/drawing/2014/main" id="{CCFD330D-F103-602A-28CC-824F3DE702E3}"/>
              </a:ext>
            </a:extLst>
          </p:cNvPr>
          <p:cNvPicPr>
            <a:picLocks noChangeAspect="1"/>
          </p:cNvPicPr>
          <p:nvPr/>
        </p:nvPicPr>
        <p:blipFill>
          <a:blip r:embed="rId3"/>
          <a:stretch>
            <a:fillRect/>
          </a:stretch>
        </p:blipFill>
        <p:spPr>
          <a:xfrm>
            <a:off x="4283345" y="3991854"/>
            <a:ext cx="2757535" cy="2402270"/>
          </a:xfrm>
          <a:prstGeom prst="rect">
            <a:avLst/>
          </a:prstGeom>
        </p:spPr>
      </p:pic>
      <p:pic>
        <p:nvPicPr>
          <p:cNvPr id="9" name="Picture 8">
            <a:extLst>
              <a:ext uri="{FF2B5EF4-FFF2-40B4-BE49-F238E27FC236}">
                <a16:creationId xmlns:a16="http://schemas.microsoft.com/office/drawing/2014/main" id="{F23F65F7-9B76-61B4-50F7-A602A36F8FEF}"/>
              </a:ext>
            </a:extLst>
          </p:cNvPr>
          <p:cNvPicPr>
            <a:picLocks noChangeAspect="1"/>
          </p:cNvPicPr>
          <p:nvPr/>
        </p:nvPicPr>
        <p:blipFill>
          <a:blip r:embed="rId4"/>
          <a:stretch>
            <a:fillRect/>
          </a:stretch>
        </p:blipFill>
        <p:spPr>
          <a:xfrm>
            <a:off x="9025012" y="1273632"/>
            <a:ext cx="2664183" cy="2206943"/>
          </a:xfrm>
          <a:prstGeom prst="rect">
            <a:avLst/>
          </a:prstGeom>
        </p:spPr>
      </p:pic>
    </p:spTree>
    <p:extLst>
      <p:ext uri="{BB962C8B-B14F-4D97-AF65-F5344CB8AC3E}">
        <p14:creationId xmlns:p14="http://schemas.microsoft.com/office/powerpoint/2010/main" val="145206700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1F6F4FA-9D98-9A00-9E38-D58434DFEB2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10FD241-E5EB-A441-0216-9638C939AB59}"/>
              </a:ext>
            </a:extLst>
          </p:cNvPr>
          <p:cNvSpPr/>
          <p:nvPr/>
        </p:nvSpPr>
        <p:spPr>
          <a:xfrm>
            <a:off x="259080" y="1088136"/>
            <a:ext cx="11752343" cy="565443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ABDDE819-B9CD-24A1-1435-670E7D343431}"/>
              </a:ext>
            </a:extLst>
          </p:cNvPr>
          <p:cNvSpPr txBox="1"/>
          <p:nvPr/>
        </p:nvSpPr>
        <p:spPr>
          <a:xfrm>
            <a:off x="2704963" y="297532"/>
            <a:ext cx="6562640"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s-ES" sz="2800" b="1" i="0" u="none" strike="noStrike" kern="1200" cap="none" spc="0" normalizeH="0" baseline="0" noProof="0" dirty="0">
                <a:ln>
                  <a:noFill/>
                </a:ln>
                <a:solidFill>
                  <a:srgbClr val="00B0F0"/>
                </a:solidFill>
                <a:effectLst/>
                <a:uLnTx/>
                <a:uFillTx/>
                <a:latin typeface="Alexandria" charset="0"/>
                <a:ea typeface="+mn-ea"/>
                <a:cs typeface="Alexandria" charset="0"/>
              </a:rPr>
              <a:t>II. The  Digital Media Definition : </a:t>
            </a:r>
          </a:p>
        </p:txBody>
      </p:sp>
      <p:sp>
        <p:nvSpPr>
          <p:cNvPr id="5" name="Rectangle 4">
            <a:extLst>
              <a:ext uri="{FF2B5EF4-FFF2-40B4-BE49-F238E27FC236}">
                <a16:creationId xmlns:a16="http://schemas.microsoft.com/office/drawing/2014/main" id="{BA8CBC06-F4BF-0663-70D7-5C0F65C5C971}"/>
              </a:ext>
            </a:extLst>
          </p:cNvPr>
          <p:cNvSpPr/>
          <p:nvPr/>
        </p:nvSpPr>
        <p:spPr>
          <a:xfrm>
            <a:off x="617281" y="115433"/>
            <a:ext cx="1458408" cy="51960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A6F35E0-EBBD-AE5D-8A25-2FC4D3416835}"/>
              </a:ext>
            </a:extLst>
          </p:cNvPr>
          <p:cNvSpPr txBox="1"/>
          <p:nvPr/>
        </p:nvSpPr>
        <p:spPr>
          <a:xfrm>
            <a:off x="617281" y="159032"/>
            <a:ext cx="1573947"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Alexandria" charset="0"/>
                <a:ea typeface="+mn-ea"/>
                <a:cs typeface="Alexandria" charset="0"/>
              </a:rPr>
              <a:t>Lecture 1</a:t>
            </a:r>
          </a:p>
        </p:txBody>
      </p:sp>
      <p:sp>
        <p:nvSpPr>
          <p:cNvPr id="48" name="TextBox 47">
            <a:extLst>
              <a:ext uri="{FF2B5EF4-FFF2-40B4-BE49-F238E27FC236}">
                <a16:creationId xmlns:a16="http://schemas.microsoft.com/office/drawing/2014/main" id="{9AD840B5-AFCF-263D-1FB0-AE2CA49675D9}"/>
              </a:ext>
            </a:extLst>
          </p:cNvPr>
          <p:cNvSpPr txBox="1"/>
          <p:nvPr/>
        </p:nvSpPr>
        <p:spPr>
          <a:xfrm>
            <a:off x="526900" y="1273846"/>
            <a:ext cx="7650481" cy="3486339"/>
          </a:xfrm>
          <a:prstGeom prst="rect">
            <a:avLst/>
          </a:prstGeom>
          <a:noFill/>
        </p:spPr>
        <p:txBody>
          <a:bodyPr wrap="square" rtlCol="0">
            <a:spAutoFit/>
          </a:bodyPr>
          <a:lstStyle/>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300" i="0" u="none" strike="noStrike" kern="1200" cap="none" spc="0" normalizeH="0" baseline="0" noProof="0" dirty="0">
                <a:ln>
                  <a:noFill/>
                </a:ln>
                <a:solidFill>
                  <a:prstClr val="black"/>
                </a:solidFill>
                <a:effectLst/>
                <a:uLnTx/>
                <a:uFillTx/>
                <a:latin typeface="Tajawal Medium" panose="00000600000000000000" pitchFamily="2" charset="-78"/>
                <a:ea typeface="+mn-ea"/>
                <a:cs typeface="Tajawal Medium" panose="00000600000000000000" pitchFamily="2" charset="-78"/>
              </a:rPr>
              <a:t> </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Digital</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refers to “</a:t>
            </a:r>
            <a:r>
              <a:rPr kumimoji="0" lang="en-US" sz="24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recording or storing information as a series of the numbers 1 and 0</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a:t>
            </a:r>
          </a:p>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We get the adjective </a:t>
            </a:r>
            <a:r>
              <a:rPr kumimoji="0" lang="en-US" sz="24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digital</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of the </a:t>
            </a:r>
            <a:r>
              <a:rPr kumimoji="0" lang="en-US" sz="24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Latin</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word “</a:t>
            </a:r>
            <a:r>
              <a:rPr kumimoji="0" lang="en-US" sz="2400" b="1" i="0" u="none" strike="noStrike" kern="1200" cap="none" spc="0" normalizeH="0" baseline="0" noProof="0" dirty="0" err="1">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digitus</a:t>
            </a:r>
            <a:r>
              <a:rPr kumimoji="0" lang="en-US" sz="24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that means "</a:t>
            </a:r>
            <a:r>
              <a:rPr kumimoji="0" lang="en-US" sz="24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finger</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or </a:t>
            </a:r>
            <a:r>
              <a:rPr kumimoji="0" lang="en-US" sz="24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toe</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as fingers are often used for </a:t>
            </a:r>
            <a:r>
              <a:rPr kumimoji="0" lang="en-US" sz="24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counting</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a:t>
            </a:r>
          </a:p>
          <a:p>
            <a:pPr marL="285750" marR="0" lvl="0" indent="-285750" algn="just" defTabSz="914400" rtl="0" eaLnBrk="1" fontAlgn="auto" latinLnBrk="0" hangingPunct="1">
              <a:lnSpc>
                <a:spcPct val="200000"/>
              </a:lnSpc>
              <a:spcBef>
                <a:spcPts val="0"/>
              </a:spcBef>
              <a:spcAft>
                <a:spcPts val="0"/>
              </a:spcAft>
              <a:buClrTx/>
              <a:buSzTx/>
              <a:buFont typeface="Arial" pitchFamily="34" charset="0"/>
              <a:buChar char="•"/>
              <a:tabLst/>
              <a:defRPr/>
            </a:pPr>
            <a:endPar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endParaRPr>
          </a:p>
        </p:txBody>
      </p:sp>
      <p:pic>
        <p:nvPicPr>
          <p:cNvPr id="7" name="Graphic 21">
            <a:extLst>
              <a:ext uri="{FF2B5EF4-FFF2-40B4-BE49-F238E27FC236}">
                <a16:creationId xmlns:a16="http://schemas.microsoft.com/office/drawing/2014/main" id="{4C101449-0E0F-6F6E-C30D-BEAF8C4790E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281938" y="19851"/>
            <a:ext cx="1729485" cy="807551"/>
          </a:xfrm>
          <a:prstGeom prst="rect">
            <a:avLst/>
          </a:prstGeom>
        </p:spPr>
      </p:pic>
      <p:pic>
        <p:nvPicPr>
          <p:cNvPr id="4" name="Picture 3">
            <a:extLst>
              <a:ext uri="{FF2B5EF4-FFF2-40B4-BE49-F238E27FC236}">
                <a16:creationId xmlns:a16="http://schemas.microsoft.com/office/drawing/2014/main" id="{AC6BE55C-9F5B-A442-4B20-5C3FDB149039}"/>
              </a:ext>
            </a:extLst>
          </p:cNvPr>
          <p:cNvPicPr>
            <a:picLocks noChangeAspect="1"/>
          </p:cNvPicPr>
          <p:nvPr/>
        </p:nvPicPr>
        <p:blipFill>
          <a:blip r:embed="rId3"/>
          <a:stretch>
            <a:fillRect/>
          </a:stretch>
        </p:blipFill>
        <p:spPr>
          <a:xfrm>
            <a:off x="8782192" y="1251950"/>
            <a:ext cx="2999492" cy="2066723"/>
          </a:xfrm>
          <a:prstGeom prst="rect">
            <a:avLst/>
          </a:prstGeom>
        </p:spPr>
      </p:pic>
      <p:pic>
        <p:nvPicPr>
          <p:cNvPr id="6" name="Picture 5">
            <a:extLst>
              <a:ext uri="{FF2B5EF4-FFF2-40B4-BE49-F238E27FC236}">
                <a16:creationId xmlns:a16="http://schemas.microsoft.com/office/drawing/2014/main" id="{29DBBF22-9B29-BD17-D407-A3C84F423E91}"/>
              </a:ext>
            </a:extLst>
          </p:cNvPr>
          <p:cNvPicPr>
            <a:picLocks noChangeAspect="1"/>
          </p:cNvPicPr>
          <p:nvPr/>
        </p:nvPicPr>
        <p:blipFill>
          <a:blip r:embed="rId4"/>
          <a:stretch>
            <a:fillRect/>
          </a:stretch>
        </p:blipFill>
        <p:spPr>
          <a:xfrm>
            <a:off x="4782312" y="3906005"/>
            <a:ext cx="2548279" cy="2845691"/>
          </a:xfrm>
          <a:prstGeom prst="rect">
            <a:avLst/>
          </a:prstGeom>
        </p:spPr>
      </p:pic>
    </p:spTree>
    <p:extLst>
      <p:ext uri="{BB962C8B-B14F-4D97-AF65-F5344CB8AC3E}">
        <p14:creationId xmlns:p14="http://schemas.microsoft.com/office/powerpoint/2010/main" val="373176675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A03C19E-12D1-BD36-E1B6-29F70A45367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576B51E-4AD7-80A7-7125-FB1E0AC3C1CB}"/>
              </a:ext>
            </a:extLst>
          </p:cNvPr>
          <p:cNvSpPr/>
          <p:nvPr/>
        </p:nvSpPr>
        <p:spPr>
          <a:xfrm>
            <a:off x="266940" y="827402"/>
            <a:ext cx="11752343" cy="592181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8AB60EF7-8298-6E6A-F790-D71DB1736E9C}"/>
              </a:ext>
            </a:extLst>
          </p:cNvPr>
          <p:cNvSpPr txBox="1"/>
          <p:nvPr/>
        </p:nvSpPr>
        <p:spPr>
          <a:xfrm>
            <a:off x="2704963" y="174212"/>
            <a:ext cx="6562640"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s-ES" sz="2800" b="1" i="0" u="none" strike="noStrike" kern="1200" cap="none" spc="0" normalizeH="0" baseline="0" noProof="0" dirty="0">
                <a:ln>
                  <a:noFill/>
                </a:ln>
                <a:solidFill>
                  <a:srgbClr val="00B0F0"/>
                </a:solidFill>
                <a:effectLst/>
                <a:uLnTx/>
                <a:uFillTx/>
                <a:latin typeface="Alexandria" charset="0"/>
                <a:ea typeface="+mn-ea"/>
                <a:cs typeface="Alexandria" charset="0"/>
              </a:rPr>
              <a:t>II. The  Digital Media Definition : </a:t>
            </a:r>
          </a:p>
        </p:txBody>
      </p:sp>
      <p:sp>
        <p:nvSpPr>
          <p:cNvPr id="5" name="Rectangle 4">
            <a:extLst>
              <a:ext uri="{FF2B5EF4-FFF2-40B4-BE49-F238E27FC236}">
                <a16:creationId xmlns:a16="http://schemas.microsoft.com/office/drawing/2014/main" id="{47FCC428-35E4-CF4A-C8B8-52ABF7CE6339}"/>
              </a:ext>
            </a:extLst>
          </p:cNvPr>
          <p:cNvSpPr/>
          <p:nvPr/>
        </p:nvSpPr>
        <p:spPr>
          <a:xfrm>
            <a:off x="617281" y="115433"/>
            <a:ext cx="1458408" cy="51960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DAED389B-95B4-045E-6C26-FCB8BB18CD50}"/>
              </a:ext>
            </a:extLst>
          </p:cNvPr>
          <p:cNvSpPr txBox="1"/>
          <p:nvPr/>
        </p:nvSpPr>
        <p:spPr>
          <a:xfrm>
            <a:off x="617281" y="159032"/>
            <a:ext cx="1573947"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Alexandria" charset="0"/>
                <a:ea typeface="+mn-ea"/>
                <a:cs typeface="Alexandria" charset="0"/>
              </a:rPr>
              <a:t>Lecture 1</a:t>
            </a:r>
          </a:p>
        </p:txBody>
      </p:sp>
      <p:sp>
        <p:nvSpPr>
          <p:cNvPr id="48" name="TextBox 47">
            <a:extLst>
              <a:ext uri="{FF2B5EF4-FFF2-40B4-BE49-F238E27FC236}">
                <a16:creationId xmlns:a16="http://schemas.microsoft.com/office/drawing/2014/main" id="{8E80AA3F-7473-A12C-DBEB-4E8750ED239E}"/>
              </a:ext>
            </a:extLst>
          </p:cNvPr>
          <p:cNvSpPr txBox="1"/>
          <p:nvPr/>
        </p:nvSpPr>
        <p:spPr>
          <a:xfrm>
            <a:off x="439422" y="1142410"/>
            <a:ext cx="8244840" cy="4804970"/>
          </a:xfrm>
          <a:prstGeom prst="rect">
            <a:avLst/>
          </a:prstGeom>
          <a:noFill/>
        </p:spPr>
        <p:txBody>
          <a:bodyPr wrap="square" rtlCol="0">
            <a:spAutoFit/>
          </a:bodyPr>
          <a:lstStyle/>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300" i="0" u="none" strike="noStrike" kern="1200" cap="none" spc="0" normalizeH="0" baseline="0" noProof="0" dirty="0">
                <a:ln>
                  <a:noFill/>
                </a:ln>
                <a:solidFill>
                  <a:prstClr val="black"/>
                </a:solidFill>
                <a:effectLst/>
                <a:uLnTx/>
                <a:uFillTx/>
                <a:latin typeface="Tajawal Medium" panose="00000600000000000000" pitchFamily="2" charset="-78"/>
                <a:ea typeface="+mn-ea"/>
                <a:cs typeface="Tajawal Medium" panose="00000600000000000000" pitchFamily="2" charset="-78"/>
              </a:rPr>
              <a:t> </a:t>
            </a:r>
            <a:r>
              <a:rPr kumimoji="0" lang="en-US" sz="23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Media is used as a plural of </a:t>
            </a:r>
            <a:r>
              <a:rPr kumimoji="0" lang="en-US" sz="2300" b="1" i="0" u="none" strike="noStrike" kern="1200" cap="none" spc="0" normalizeH="0" baseline="0" noProof="0" dirty="0">
                <a:ln>
                  <a:noFill/>
                </a:ln>
                <a:solidFill>
                  <a:srgbClr val="C00000"/>
                </a:solidFill>
                <a:effectLst/>
                <a:uLnTx/>
                <a:uFillTx/>
                <a:latin typeface="Tajawal ExtraBold" panose="00000800000000000000" pitchFamily="2" charset="-78"/>
                <a:ea typeface="+mn-ea"/>
                <a:cs typeface="Tajawal ExtraBold" panose="00000800000000000000" pitchFamily="2" charset="-78"/>
              </a:rPr>
              <a:t>medium</a:t>
            </a:r>
            <a:r>
              <a:rPr kumimoji="0" lang="en-US" sz="23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a:t>
            </a:r>
          </a:p>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300" b="1" i="0" u="none" strike="noStrike" kern="1200" cap="none" spc="0" normalizeH="0" baseline="0" noProof="0" dirty="0">
                <a:ln>
                  <a:noFill/>
                </a:ln>
                <a:solidFill>
                  <a:srgbClr val="C00000"/>
                </a:solidFill>
                <a:effectLst/>
                <a:uLnTx/>
                <a:uFillTx/>
                <a:latin typeface="Tajawal ExtraBold" panose="00000800000000000000" pitchFamily="2" charset="-78"/>
                <a:ea typeface="+mn-ea"/>
                <a:cs typeface="Tajawal ExtraBold" panose="00000800000000000000" pitchFamily="2" charset="-78"/>
              </a:rPr>
              <a:t>Media</a:t>
            </a:r>
            <a:r>
              <a:rPr kumimoji="0" lang="en-US" sz="2300" b="0" i="0" u="none" strike="noStrike" kern="1200" cap="none" spc="0" normalizeH="0" baseline="0" noProof="0" dirty="0">
                <a:ln>
                  <a:noFill/>
                </a:ln>
                <a:solidFill>
                  <a:srgbClr val="C00000"/>
                </a:solidFill>
                <a:effectLst/>
                <a:uLnTx/>
                <a:uFillTx/>
                <a:latin typeface="Tajawal ExtraBold" panose="00000800000000000000" pitchFamily="2" charset="-78"/>
                <a:ea typeface="+mn-ea"/>
                <a:cs typeface="Tajawal ExtraBold" panose="00000800000000000000" pitchFamily="2" charset="-78"/>
              </a:rPr>
              <a:t> </a:t>
            </a:r>
            <a:r>
              <a:rPr kumimoji="0" lang="en-US" sz="23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refers to </a:t>
            </a:r>
            <a:r>
              <a:rPr kumimoji="0" lang="en-US" sz="23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the medium through which information is transmitted</a:t>
            </a:r>
            <a:r>
              <a:rPr kumimoji="0" lang="en-US" sz="23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a:t>
            </a:r>
          </a:p>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3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There are many </a:t>
            </a:r>
            <a:r>
              <a:rPr kumimoji="0" lang="en-US" sz="23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ways</a:t>
            </a:r>
            <a:r>
              <a:rPr kumimoji="0" lang="en-US" sz="23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to transmit information, but no matter what way.</a:t>
            </a:r>
          </a:p>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300" b="1" i="0" u="none" strike="noStrike" kern="1200" cap="none" spc="0" normalizeH="0" baseline="0" noProof="0" dirty="0">
                <a:ln>
                  <a:noFill/>
                </a:ln>
                <a:solidFill>
                  <a:srgbClr val="C00000"/>
                </a:solidFill>
                <a:effectLst/>
                <a:uLnTx/>
                <a:uFillTx/>
                <a:latin typeface="Tajawal ExtraBold" panose="00000800000000000000" pitchFamily="2" charset="-78"/>
                <a:ea typeface="+mn-ea"/>
                <a:cs typeface="Tajawal ExtraBold" panose="00000800000000000000" pitchFamily="2" charset="-78"/>
              </a:rPr>
              <a:t>Media</a:t>
            </a:r>
            <a:r>
              <a:rPr kumimoji="0" lang="en-US" sz="2300" b="0" i="0" u="none" strike="noStrike" kern="1200" cap="none" spc="0" normalizeH="0" baseline="0" noProof="0" dirty="0">
                <a:ln>
                  <a:noFill/>
                </a:ln>
                <a:solidFill>
                  <a:srgbClr val="C00000"/>
                </a:solidFill>
                <a:effectLst/>
                <a:uLnTx/>
                <a:uFillTx/>
                <a:latin typeface="Tajawal ExtraBold" panose="00000800000000000000" pitchFamily="2" charset="-78"/>
                <a:ea typeface="+mn-ea"/>
                <a:cs typeface="Tajawal ExtraBold" panose="00000800000000000000" pitchFamily="2" charset="-78"/>
              </a:rPr>
              <a:t> </a:t>
            </a:r>
            <a:r>
              <a:rPr kumimoji="0" lang="en-US" sz="23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refers to any mass communication </a:t>
            </a:r>
            <a:r>
              <a:rPr kumimoji="0" lang="en-US" sz="2300" b="1" i="0" u="none" strike="noStrike" kern="1200" cap="none" spc="0" normalizeH="0" baseline="0" noProof="0" dirty="0">
                <a:ln>
                  <a:noFill/>
                </a:ln>
                <a:solidFill>
                  <a:srgbClr val="C00000"/>
                </a:solidFill>
                <a:effectLst/>
                <a:uLnTx/>
                <a:uFillTx/>
                <a:latin typeface="Tajawal ExtraBold" panose="00000800000000000000" pitchFamily="2" charset="-78"/>
                <a:ea typeface="+mn-ea"/>
                <a:cs typeface="Tajawal ExtraBold" panose="00000800000000000000" pitchFamily="2" charset="-78"/>
              </a:rPr>
              <a:t>vehicle</a:t>
            </a:r>
            <a:r>
              <a:rPr kumimoji="0" lang="en-US" sz="2300" b="0" i="0" u="none" strike="noStrike" kern="1200" cap="none" spc="0" normalizeH="0" baseline="0" noProof="0" dirty="0">
                <a:ln>
                  <a:noFill/>
                </a:ln>
                <a:solidFill>
                  <a:srgbClr val="C00000"/>
                </a:solidFill>
                <a:effectLst/>
                <a:uLnTx/>
                <a:uFillTx/>
                <a:latin typeface="Tajawal ExtraBold" panose="00000800000000000000" pitchFamily="2" charset="-78"/>
                <a:ea typeface="+mn-ea"/>
                <a:cs typeface="Tajawal ExtraBold" panose="00000800000000000000" pitchFamily="2" charset="-78"/>
              </a:rPr>
              <a:t> </a:t>
            </a:r>
            <a:r>
              <a:rPr kumimoji="0" lang="en-US" sz="23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such as newspapers, magazines, radio, television and internet that produce information, news, entertainment, and advertising messages to an audience.</a:t>
            </a:r>
          </a:p>
        </p:txBody>
      </p:sp>
      <p:pic>
        <p:nvPicPr>
          <p:cNvPr id="7" name="Graphic 21">
            <a:extLst>
              <a:ext uri="{FF2B5EF4-FFF2-40B4-BE49-F238E27FC236}">
                <a16:creationId xmlns:a16="http://schemas.microsoft.com/office/drawing/2014/main" id="{D84E1486-2C26-EB75-1A13-EC01FC287FF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281938" y="19851"/>
            <a:ext cx="1729485" cy="807551"/>
          </a:xfrm>
          <a:prstGeom prst="rect">
            <a:avLst/>
          </a:prstGeom>
        </p:spPr>
      </p:pic>
      <p:pic>
        <p:nvPicPr>
          <p:cNvPr id="2" name="Picture 1">
            <a:extLst>
              <a:ext uri="{FF2B5EF4-FFF2-40B4-BE49-F238E27FC236}">
                <a16:creationId xmlns:a16="http://schemas.microsoft.com/office/drawing/2014/main" id="{03D0575C-D7A3-4089-EBD1-2F840BC6428C}"/>
              </a:ext>
            </a:extLst>
          </p:cNvPr>
          <p:cNvPicPr>
            <a:picLocks noChangeAspect="1"/>
          </p:cNvPicPr>
          <p:nvPr/>
        </p:nvPicPr>
        <p:blipFill>
          <a:blip r:embed="rId3"/>
          <a:stretch>
            <a:fillRect/>
          </a:stretch>
        </p:blipFill>
        <p:spPr>
          <a:xfrm>
            <a:off x="8864603" y="889792"/>
            <a:ext cx="3060457" cy="2767824"/>
          </a:xfrm>
          <a:prstGeom prst="rect">
            <a:avLst/>
          </a:prstGeom>
        </p:spPr>
      </p:pic>
    </p:spTree>
    <p:extLst>
      <p:ext uri="{BB962C8B-B14F-4D97-AF65-F5344CB8AC3E}">
        <p14:creationId xmlns:p14="http://schemas.microsoft.com/office/powerpoint/2010/main" val="369874831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D51D034-1906-7F2E-CE94-1A716FE2A3D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D69825D-9901-7048-86B4-F9B5DB0308FC}"/>
              </a:ext>
            </a:extLst>
          </p:cNvPr>
          <p:cNvSpPr/>
          <p:nvPr/>
        </p:nvSpPr>
        <p:spPr>
          <a:xfrm>
            <a:off x="266940" y="827402"/>
            <a:ext cx="11752343" cy="592181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FEBF4163-1B3E-ED0A-D1AD-3DD5122E5031}"/>
              </a:ext>
            </a:extLst>
          </p:cNvPr>
          <p:cNvSpPr txBox="1"/>
          <p:nvPr/>
        </p:nvSpPr>
        <p:spPr>
          <a:xfrm>
            <a:off x="2704963" y="174212"/>
            <a:ext cx="6562640"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s-ES" sz="2800" b="1" i="0" u="none" strike="noStrike" kern="1200" cap="none" spc="0" normalizeH="0" baseline="0" noProof="0" dirty="0">
                <a:ln>
                  <a:noFill/>
                </a:ln>
                <a:solidFill>
                  <a:srgbClr val="00B0F0"/>
                </a:solidFill>
                <a:effectLst/>
                <a:uLnTx/>
                <a:uFillTx/>
                <a:latin typeface="Alexandria" charset="0"/>
                <a:ea typeface="+mn-ea"/>
                <a:cs typeface="Alexandria" charset="0"/>
              </a:rPr>
              <a:t>II. The  Digital Media Definition : </a:t>
            </a:r>
          </a:p>
        </p:txBody>
      </p:sp>
      <p:sp>
        <p:nvSpPr>
          <p:cNvPr id="5" name="Rectangle 4">
            <a:extLst>
              <a:ext uri="{FF2B5EF4-FFF2-40B4-BE49-F238E27FC236}">
                <a16:creationId xmlns:a16="http://schemas.microsoft.com/office/drawing/2014/main" id="{91491F6F-6AFD-2908-8337-70CD87CEA9B1}"/>
              </a:ext>
            </a:extLst>
          </p:cNvPr>
          <p:cNvSpPr/>
          <p:nvPr/>
        </p:nvSpPr>
        <p:spPr>
          <a:xfrm>
            <a:off x="617281" y="115433"/>
            <a:ext cx="1458408" cy="51960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F5FF2EDC-F40E-B402-F062-B2AF18A9C286}"/>
              </a:ext>
            </a:extLst>
          </p:cNvPr>
          <p:cNvSpPr txBox="1"/>
          <p:nvPr/>
        </p:nvSpPr>
        <p:spPr>
          <a:xfrm>
            <a:off x="617281" y="159032"/>
            <a:ext cx="1573947"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Alexandria" charset="0"/>
                <a:ea typeface="+mn-ea"/>
                <a:cs typeface="Alexandria" charset="0"/>
              </a:rPr>
              <a:t>Lecture 1</a:t>
            </a:r>
          </a:p>
        </p:txBody>
      </p:sp>
      <p:sp>
        <p:nvSpPr>
          <p:cNvPr id="48" name="TextBox 47">
            <a:extLst>
              <a:ext uri="{FF2B5EF4-FFF2-40B4-BE49-F238E27FC236}">
                <a16:creationId xmlns:a16="http://schemas.microsoft.com/office/drawing/2014/main" id="{241DB13B-BB9C-CF0E-25B5-ED66D94B76B5}"/>
              </a:ext>
            </a:extLst>
          </p:cNvPr>
          <p:cNvSpPr txBox="1"/>
          <p:nvPr/>
        </p:nvSpPr>
        <p:spPr>
          <a:xfrm>
            <a:off x="614649" y="1347815"/>
            <a:ext cx="6998356" cy="3901837"/>
          </a:xfrm>
          <a:prstGeom prst="rect">
            <a:avLst/>
          </a:prstGeom>
          <a:noFill/>
        </p:spPr>
        <p:txBody>
          <a:bodyPr wrap="square" rtlCol="0">
            <a:spAutoFit/>
          </a:bodyPr>
          <a:lstStyle/>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300" i="0" u="none" strike="noStrike" kern="1200" cap="none" spc="0" normalizeH="0" baseline="0" noProof="0" dirty="0">
                <a:ln>
                  <a:noFill/>
                </a:ln>
                <a:solidFill>
                  <a:prstClr val="black"/>
                </a:solidFill>
                <a:effectLst/>
                <a:uLnTx/>
                <a:uFillTx/>
                <a:latin typeface="Tajawal Medium" panose="00000600000000000000" pitchFamily="2" charset="-78"/>
                <a:ea typeface="+mn-ea"/>
                <a:cs typeface="Tajawal Medium" panose="00000600000000000000" pitchFamily="2" charset="-78"/>
              </a:rPr>
              <a:t> </a:t>
            </a:r>
            <a:r>
              <a:rPr kumimoji="0" lang="en-US" sz="2400" b="0"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Digital Media</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refers to “the means that they carry information represented by a </a:t>
            </a:r>
            <a:r>
              <a:rPr kumimoji="0" lang="en-US" sz="24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numeric code </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and then transform it into </a:t>
            </a:r>
            <a:r>
              <a:rPr kumimoji="0" lang="en-US" sz="24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human language”</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a:t>
            </a:r>
          </a:p>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This code is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digital</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in the sense that it is based on the binary distinction between two symbols,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1 and 0</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a:t>
            </a:r>
          </a:p>
        </p:txBody>
      </p:sp>
      <p:pic>
        <p:nvPicPr>
          <p:cNvPr id="7" name="Graphic 21">
            <a:extLst>
              <a:ext uri="{FF2B5EF4-FFF2-40B4-BE49-F238E27FC236}">
                <a16:creationId xmlns:a16="http://schemas.microsoft.com/office/drawing/2014/main" id="{15B6612F-81F2-9A23-16A4-8D9282492E8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281938" y="19851"/>
            <a:ext cx="1729485" cy="807551"/>
          </a:xfrm>
          <a:prstGeom prst="rect">
            <a:avLst/>
          </a:prstGeom>
        </p:spPr>
      </p:pic>
      <p:pic>
        <p:nvPicPr>
          <p:cNvPr id="4" name="Picture 3">
            <a:extLst>
              <a:ext uri="{FF2B5EF4-FFF2-40B4-BE49-F238E27FC236}">
                <a16:creationId xmlns:a16="http://schemas.microsoft.com/office/drawing/2014/main" id="{7F741D99-F9E6-EB30-F86F-F79A393BFFAE}"/>
              </a:ext>
            </a:extLst>
          </p:cNvPr>
          <p:cNvPicPr>
            <a:picLocks noChangeAspect="1"/>
          </p:cNvPicPr>
          <p:nvPr/>
        </p:nvPicPr>
        <p:blipFill>
          <a:blip r:embed="rId3"/>
          <a:stretch>
            <a:fillRect/>
          </a:stretch>
        </p:blipFill>
        <p:spPr>
          <a:xfrm>
            <a:off x="8078173" y="1142410"/>
            <a:ext cx="3674405" cy="2634062"/>
          </a:xfrm>
          <a:prstGeom prst="rect">
            <a:avLst/>
          </a:prstGeom>
        </p:spPr>
      </p:pic>
    </p:spTree>
    <p:extLst>
      <p:ext uri="{BB962C8B-B14F-4D97-AF65-F5344CB8AC3E}">
        <p14:creationId xmlns:p14="http://schemas.microsoft.com/office/powerpoint/2010/main" val="139164251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00F5DC3-E3DB-26AD-73F5-35B48D6B9E5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81DAC13-375C-B070-1FD5-04DB9EE181DC}"/>
              </a:ext>
            </a:extLst>
          </p:cNvPr>
          <p:cNvSpPr/>
          <p:nvPr/>
        </p:nvSpPr>
        <p:spPr>
          <a:xfrm>
            <a:off x="266940" y="827402"/>
            <a:ext cx="11752343" cy="592181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68A5EC1B-CE49-E63A-76F9-FBF0A1ACCE0B}"/>
              </a:ext>
            </a:extLst>
          </p:cNvPr>
          <p:cNvSpPr txBox="1"/>
          <p:nvPr/>
        </p:nvSpPr>
        <p:spPr>
          <a:xfrm>
            <a:off x="2704963" y="174212"/>
            <a:ext cx="6562640"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s-ES" sz="2800" b="1" i="0" u="none" strike="noStrike" kern="1200" cap="none" spc="0" normalizeH="0" baseline="0" noProof="0" dirty="0">
                <a:ln>
                  <a:noFill/>
                </a:ln>
                <a:solidFill>
                  <a:srgbClr val="00B0F0"/>
                </a:solidFill>
                <a:effectLst/>
                <a:uLnTx/>
                <a:uFillTx/>
                <a:latin typeface="Alexandria" charset="0"/>
                <a:ea typeface="+mn-ea"/>
                <a:cs typeface="Alexandria" charset="0"/>
              </a:rPr>
              <a:t>II. The  Digital Media Definition : </a:t>
            </a:r>
          </a:p>
        </p:txBody>
      </p:sp>
      <p:sp>
        <p:nvSpPr>
          <p:cNvPr id="5" name="Rectangle 4">
            <a:extLst>
              <a:ext uri="{FF2B5EF4-FFF2-40B4-BE49-F238E27FC236}">
                <a16:creationId xmlns:a16="http://schemas.microsoft.com/office/drawing/2014/main" id="{190F28E8-331E-A154-BDB3-626796CE7D50}"/>
              </a:ext>
            </a:extLst>
          </p:cNvPr>
          <p:cNvSpPr/>
          <p:nvPr/>
        </p:nvSpPr>
        <p:spPr>
          <a:xfrm>
            <a:off x="617281" y="115433"/>
            <a:ext cx="1458408" cy="51960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C5EAF293-A100-C978-FA95-56C157A76B53}"/>
              </a:ext>
            </a:extLst>
          </p:cNvPr>
          <p:cNvSpPr txBox="1"/>
          <p:nvPr/>
        </p:nvSpPr>
        <p:spPr>
          <a:xfrm>
            <a:off x="617281" y="159032"/>
            <a:ext cx="1573947"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Alexandria" charset="0"/>
                <a:ea typeface="+mn-ea"/>
                <a:cs typeface="Alexandria" charset="0"/>
              </a:rPr>
              <a:t>Lecture 1</a:t>
            </a:r>
          </a:p>
        </p:txBody>
      </p:sp>
      <p:sp>
        <p:nvSpPr>
          <p:cNvPr id="48" name="TextBox 47">
            <a:extLst>
              <a:ext uri="{FF2B5EF4-FFF2-40B4-BE49-F238E27FC236}">
                <a16:creationId xmlns:a16="http://schemas.microsoft.com/office/drawing/2014/main" id="{8C9ED754-ED19-3483-7379-5CFC3C985CD3}"/>
              </a:ext>
            </a:extLst>
          </p:cNvPr>
          <p:cNvSpPr txBox="1"/>
          <p:nvPr/>
        </p:nvSpPr>
        <p:spPr>
          <a:xfrm>
            <a:off x="280942" y="1366693"/>
            <a:ext cx="6998356" cy="3901837"/>
          </a:xfrm>
          <a:prstGeom prst="rect">
            <a:avLst/>
          </a:prstGeom>
          <a:noFill/>
        </p:spPr>
        <p:txBody>
          <a:bodyPr wrap="square" rtlCol="0">
            <a:spAutoFit/>
          </a:bodyPr>
          <a:lstStyle/>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300" i="0" u="none" strike="noStrike" kern="1200" cap="none" spc="0" normalizeH="0" baseline="0" noProof="0" dirty="0">
                <a:ln>
                  <a:noFill/>
                </a:ln>
                <a:solidFill>
                  <a:prstClr val="black"/>
                </a:solidFill>
                <a:effectLst/>
                <a:uLnTx/>
                <a:uFillTx/>
                <a:latin typeface="Tajawal Medium" panose="00000600000000000000" pitchFamily="2" charset="-78"/>
                <a:ea typeface="+mn-ea"/>
                <a:cs typeface="Tajawal Medium" panose="00000600000000000000" pitchFamily="2" charset="-78"/>
              </a:rPr>
              <a:t> </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Personal computers, mobile phones and smartphones, tablets, digital cameras, video game consoles, telecommunications satellites, credit cards, MP3 players, televisions, servers, browsers, social media services, or self‐tracking gadgets are all based on the processing of information in </a:t>
            </a:r>
            <a:r>
              <a:rPr kumimoji="0" lang="en-US" sz="24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digital</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a:t>
            </a:r>
            <a:r>
              <a:rPr kumimoji="0" lang="en-US" sz="24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formats</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a:t>
            </a:r>
          </a:p>
        </p:txBody>
      </p:sp>
      <p:pic>
        <p:nvPicPr>
          <p:cNvPr id="7" name="Graphic 21">
            <a:extLst>
              <a:ext uri="{FF2B5EF4-FFF2-40B4-BE49-F238E27FC236}">
                <a16:creationId xmlns:a16="http://schemas.microsoft.com/office/drawing/2014/main" id="{6E8FDC7F-2392-1CD9-80D5-9352C1B9116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281938" y="19851"/>
            <a:ext cx="1729485" cy="807551"/>
          </a:xfrm>
          <a:prstGeom prst="rect">
            <a:avLst/>
          </a:prstGeom>
        </p:spPr>
      </p:pic>
      <p:pic>
        <p:nvPicPr>
          <p:cNvPr id="2" name="Picture 1">
            <a:extLst>
              <a:ext uri="{FF2B5EF4-FFF2-40B4-BE49-F238E27FC236}">
                <a16:creationId xmlns:a16="http://schemas.microsoft.com/office/drawing/2014/main" id="{9D1920F6-5407-C07B-2C56-1DE64BB80213}"/>
              </a:ext>
            </a:extLst>
          </p:cNvPr>
          <p:cNvPicPr>
            <a:picLocks noChangeAspect="1"/>
          </p:cNvPicPr>
          <p:nvPr/>
        </p:nvPicPr>
        <p:blipFill>
          <a:blip r:embed="rId3"/>
          <a:stretch>
            <a:fillRect/>
          </a:stretch>
        </p:blipFill>
        <p:spPr>
          <a:xfrm>
            <a:off x="7613005" y="1019762"/>
            <a:ext cx="4298053" cy="3816427"/>
          </a:xfrm>
          <a:prstGeom prst="rect">
            <a:avLst/>
          </a:prstGeom>
        </p:spPr>
      </p:pic>
    </p:spTree>
    <p:extLst>
      <p:ext uri="{BB962C8B-B14F-4D97-AF65-F5344CB8AC3E}">
        <p14:creationId xmlns:p14="http://schemas.microsoft.com/office/powerpoint/2010/main" val="167611824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A013AF8-73C2-5B13-18CA-1BBEB1D2C2E5}"/>
            </a:ext>
          </a:extLst>
        </p:cNvPr>
        <p:cNvGrpSpPr/>
        <p:nvPr/>
      </p:nvGrpSpPr>
      <p:grpSpPr>
        <a:xfrm>
          <a:off x="0" y="0"/>
          <a:ext cx="0" cy="0"/>
          <a:chOff x="0" y="0"/>
          <a:chExt cx="0" cy="0"/>
        </a:xfrm>
      </p:grpSpPr>
      <p:sp>
        <p:nvSpPr>
          <p:cNvPr id="3" name="TextBox 2">
            <a:extLst>
              <a:ext uri="{FF2B5EF4-FFF2-40B4-BE49-F238E27FC236}">
                <a16:creationId xmlns:a16="http://schemas.microsoft.com/office/drawing/2014/main" id="{2C3B4FF7-F8A8-9EE7-EC11-4199F983B251}"/>
              </a:ext>
            </a:extLst>
          </p:cNvPr>
          <p:cNvSpPr txBox="1"/>
          <p:nvPr/>
        </p:nvSpPr>
        <p:spPr>
          <a:xfrm>
            <a:off x="2704963" y="174212"/>
            <a:ext cx="6562640"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s-ES" sz="2800" b="1" i="0" u="none" strike="noStrike" kern="1200" cap="none" spc="0" normalizeH="0" baseline="0" noProof="0" dirty="0">
                <a:ln>
                  <a:noFill/>
                </a:ln>
                <a:solidFill>
                  <a:srgbClr val="00B0F0"/>
                </a:solidFill>
                <a:effectLst/>
                <a:uLnTx/>
                <a:uFillTx/>
                <a:latin typeface="Alexandria" charset="0"/>
                <a:ea typeface="+mn-ea"/>
                <a:cs typeface="Alexandria" charset="0"/>
              </a:rPr>
              <a:t>II. The  Digital Media Definition : </a:t>
            </a:r>
          </a:p>
        </p:txBody>
      </p:sp>
      <p:sp>
        <p:nvSpPr>
          <p:cNvPr id="5" name="Rectangle 4">
            <a:extLst>
              <a:ext uri="{FF2B5EF4-FFF2-40B4-BE49-F238E27FC236}">
                <a16:creationId xmlns:a16="http://schemas.microsoft.com/office/drawing/2014/main" id="{470C3BD9-099D-B93C-72FC-9F13A7D925DC}"/>
              </a:ext>
            </a:extLst>
          </p:cNvPr>
          <p:cNvSpPr/>
          <p:nvPr/>
        </p:nvSpPr>
        <p:spPr>
          <a:xfrm>
            <a:off x="617281" y="115433"/>
            <a:ext cx="1458408" cy="51960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11888676-68D8-079C-1335-1F10BCD9465E}"/>
              </a:ext>
            </a:extLst>
          </p:cNvPr>
          <p:cNvSpPr txBox="1"/>
          <p:nvPr/>
        </p:nvSpPr>
        <p:spPr>
          <a:xfrm>
            <a:off x="617281" y="159032"/>
            <a:ext cx="1573947"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Alexandria" charset="0"/>
                <a:ea typeface="+mn-ea"/>
                <a:cs typeface="Alexandria" charset="0"/>
              </a:rPr>
              <a:t>Lecture 1</a:t>
            </a:r>
          </a:p>
        </p:txBody>
      </p:sp>
      <p:pic>
        <p:nvPicPr>
          <p:cNvPr id="7" name="Graphic 21">
            <a:extLst>
              <a:ext uri="{FF2B5EF4-FFF2-40B4-BE49-F238E27FC236}">
                <a16:creationId xmlns:a16="http://schemas.microsoft.com/office/drawing/2014/main" id="{F871893A-BF5A-780F-8B26-EFD8DF524DB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281938" y="19851"/>
            <a:ext cx="1729485" cy="807551"/>
          </a:xfrm>
          <a:prstGeom prst="rect">
            <a:avLst/>
          </a:prstGeom>
        </p:spPr>
      </p:pic>
      <p:pic>
        <p:nvPicPr>
          <p:cNvPr id="4" name="Picture 3">
            <a:extLst>
              <a:ext uri="{FF2B5EF4-FFF2-40B4-BE49-F238E27FC236}">
                <a16:creationId xmlns:a16="http://schemas.microsoft.com/office/drawing/2014/main" id="{700488D6-F527-11C8-A3B6-2BD7CAEF9CFB}"/>
              </a:ext>
            </a:extLst>
          </p:cNvPr>
          <p:cNvPicPr>
            <a:picLocks noChangeAspect="1"/>
          </p:cNvPicPr>
          <p:nvPr/>
        </p:nvPicPr>
        <p:blipFill>
          <a:blip r:embed="rId3"/>
          <a:stretch>
            <a:fillRect/>
          </a:stretch>
        </p:blipFill>
        <p:spPr>
          <a:xfrm>
            <a:off x="2538732" y="983980"/>
            <a:ext cx="5816088" cy="5602710"/>
          </a:xfrm>
          <a:prstGeom prst="rect">
            <a:avLst/>
          </a:prstGeom>
        </p:spPr>
      </p:pic>
    </p:spTree>
    <p:extLst>
      <p:ext uri="{BB962C8B-B14F-4D97-AF65-F5344CB8AC3E}">
        <p14:creationId xmlns:p14="http://schemas.microsoft.com/office/powerpoint/2010/main" val="361629721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055FDCC-FD9E-90D3-4119-3E2FA02F4D2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D23C3D7-F97D-4A75-E96F-C59F7A481FF4}"/>
              </a:ext>
            </a:extLst>
          </p:cNvPr>
          <p:cNvSpPr/>
          <p:nvPr/>
        </p:nvSpPr>
        <p:spPr>
          <a:xfrm>
            <a:off x="266940" y="827402"/>
            <a:ext cx="11752343" cy="592181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256C8EBF-4D6E-F48D-83FF-866AD29E92E1}"/>
              </a:ext>
            </a:extLst>
          </p:cNvPr>
          <p:cNvSpPr txBox="1"/>
          <p:nvPr/>
        </p:nvSpPr>
        <p:spPr>
          <a:xfrm>
            <a:off x="2704963" y="174212"/>
            <a:ext cx="6562640"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s-ES" sz="2800" b="1" i="0" u="none" strike="noStrike" kern="1200" cap="none" spc="0" normalizeH="0" baseline="0" noProof="0" dirty="0">
                <a:ln>
                  <a:noFill/>
                </a:ln>
                <a:solidFill>
                  <a:srgbClr val="00B0F0"/>
                </a:solidFill>
                <a:effectLst/>
                <a:uLnTx/>
                <a:uFillTx/>
                <a:latin typeface="Alexandria" charset="0"/>
                <a:ea typeface="+mn-ea"/>
                <a:cs typeface="Alexandria" charset="0"/>
              </a:rPr>
              <a:t>III. The  Digital Media </a:t>
            </a:r>
            <a:r>
              <a:rPr kumimoji="0" lang="es-ES" sz="2800" b="1" i="0" u="none" strike="noStrike" kern="1200" cap="none" spc="0" normalizeH="0" baseline="0" noProof="0" dirty="0" err="1">
                <a:ln>
                  <a:noFill/>
                </a:ln>
                <a:solidFill>
                  <a:srgbClr val="00B0F0"/>
                </a:solidFill>
                <a:effectLst/>
                <a:uLnTx/>
                <a:uFillTx/>
                <a:latin typeface="Alexandria" charset="0"/>
                <a:ea typeface="+mn-ea"/>
                <a:cs typeface="Alexandria" charset="0"/>
              </a:rPr>
              <a:t>Types</a:t>
            </a:r>
            <a:r>
              <a:rPr kumimoji="0" lang="es-ES" sz="2800" b="1" i="0" u="none" strike="noStrike" kern="1200" cap="none" spc="0" normalizeH="0" baseline="0" noProof="0" dirty="0">
                <a:ln>
                  <a:noFill/>
                </a:ln>
                <a:solidFill>
                  <a:srgbClr val="00B0F0"/>
                </a:solidFill>
                <a:effectLst/>
                <a:uLnTx/>
                <a:uFillTx/>
                <a:latin typeface="Alexandria" charset="0"/>
                <a:ea typeface="+mn-ea"/>
                <a:cs typeface="Alexandria" charset="0"/>
              </a:rPr>
              <a:t> : </a:t>
            </a:r>
          </a:p>
        </p:txBody>
      </p:sp>
      <p:sp>
        <p:nvSpPr>
          <p:cNvPr id="5" name="Rectangle 4">
            <a:extLst>
              <a:ext uri="{FF2B5EF4-FFF2-40B4-BE49-F238E27FC236}">
                <a16:creationId xmlns:a16="http://schemas.microsoft.com/office/drawing/2014/main" id="{5C39A6AA-2CCA-5697-C9B0-095EB3F0F31D}"/>
              </a:ext>
            </a:extLst>
          </p:cNvPr>
          <p:cNvSpPr/>
          <p:nvPr/>
        </p:nvSpPr>
        <p:spPr>
          <a:xfrm>
            <a:off x="617281" y="115433"/>
            <a:ext cx="1458408" cy="51960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90596D3E-B329-487A-239B-8F60071664BC}"/>
              </a:ext>
            </a:extLst>
          </p:cNvPr>
          <p:cNvSpPr txBox="1"/>
          <p:nvPr/>
        </p:nvSpPr>
        <p:spPr>
          <a:xfrm>
            <a:off x="617281" y="159032"/>
            <a:ext cx="1573947"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Alexandria" charset="0"/>
                <a:ea typeface="+mn-ea"/>
                <a:cs typeface="Alexandria" charset="0"/>
              </a:rPr>
              <a:t>Lecture 1</a:t>
            </a:r>
          </a:p>
        </p:txBody>
      </p:sp>
      <p:sp>
        <p:nvSpPr>
          <p:cNvPr id="48" name="TextBox 47">
            <a:extLst>
              <a:ext uri="{FF2B5EF4-FFF2-40B4-BE49-F238E27FC236}">
                <a16:creationId xmlns:a16="http://schemas.microsoft.com/office/drawing/2014/main" id="{6BAA2C0D-B913-DC0A-7D35-C8AB64DAC235}"/>
              </a:ext>
            </a:extLst>
          </p:cNvPr>
          <p:cNvSpPr txBox="1"/>
          <p:nvPr/>
        </p:nvSpPr>
        <p:spPr>
          <a:xfrm>
            <a:off x="426563" y="1366693"/>
            <a:ext cx="6998356" cy="2031325"/>
          </a:xfrm>
          <a:prstGeom prst="rect">
            <a:avLst/>
          </a:prstGeom>
          <a:noFill/>
        </p:spPr>
        <p:txBody>
          <a:bodyPr wrap="square" rtlCol="0">
            <a:spAutoFit/>
          </a:bodyPr>
          <a:lstStyle/>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8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At present, the main types of digital media are </a:t>
            </a:r>
            <a:r>
              <a:rPr kumimoji="0" lang="en-US" sz="28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text</a:t>
            </a:r>
            <a:r>
              <a:rPr kumimoji="0" lang="en-US" sz="28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a:t>
            </a:r>
            <a:r>
              <a:rPr kumimoji="0" lang="en-US" sz="28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image</a:t>
            </a:r>
            <a:r>
              <a:rPr kumimoji="0" lang="en-US" sz="28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a:t>
            </a:r>
            <a:r>
              <a:rPr kumimoji="0" lang="en-US" sz="28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video</a:t>
            </a:r>
            <a:r>
              <a:rPr kumimoji="0" lang="en-US" sz="28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and </a:t>
            </a:r>
            <a:r>
              <a:rPr kumimoji="0" lang="en-US" sz="28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audio</a:t>
            </a:r>
            <a:r>
              <a:rPr kumimoji="0" lang="en-US" sz="28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a:t>
            </a:r>
          </a:p>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8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a:t>
            </a:r>
            <a:r>
              <a:rPr kumimoji="0" lang="en-US" sz="28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Digital media </a:t>
            </a:r>
            <a:r>
              <a:rPr kumimoji="0" lang="en-US" sz="28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is sometimes called </a:t>
            </a:r>
            <a:r>
              <a:rPr kumimoji="0" lang="en-US" sz="28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multimedia</a:t>
            </a:r>
            <a:r>
              <a:rPr kumimoji="0" lang="en-US" sz="28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a:t>
            </a:r>
          </a:p>
        </p:txBody>
      </p:sp>
      <p:pic>
        <p:nvPicPr>
          <p:cNvPr id="7" name="Graphic 21">
            <a:extLst>
              <a:ext uri="{FF2B5EF4-FFF2-40B4-BE49-F238E27FC236}">
                <a16:creationId xmlns:a16="http://schemas.microsoft.com/office/drawing/2014/main" id="{229A8630-B3C7-64ED-B6A3-46CEA69940A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281938" y="19851"/>
            <a:ext cx="1729485" cy="807551"/>
          </a:xfrm>
          <a:prstGeom prst="rect">
            <a:avLst/>
          </a:prstGeom>
        </p:spPr>
      </p:pic>
      <p:pic>
        <p:nvPicPr>
          <p:cNvPr id="4" name="Picture 3">
            <a:extLst>
              <a:ext uri="{FF2B5EF4-FFF2-40B4-BE49-F238E27FC236}">
                <a16:creationId xmlns:a16="http://schemas.microsoft.com/office/drawing/2014/main" id="{369875A3-5208-8AC6-6F16-B365D24A53AD}"/>
              </a:ext>
            </a:extLst>
          </p:cNvPr>
          <p:cNvPicPr>
            <a:picLocks noChangeAspect="1"/>
          </p:cNvPicPr>
          <p:nvPr/>
        </p:nvPicPr>
        <p:blipFill>
          <a:blip r:embed="rId3"/>
          <a:stretch>
            <a:fillRect/>
          </a:stretch>
        </p:blipFill>
        <p:spPr>
          <a:xfrm>
            <a:off x="8125810" y="1095662"/>
            <a:ext cx="3639627" cy="2194750"/>
          </a:xfrm>
          <a:prstGeom prst="rect">
            <a:avLst/>
          </a:prstGeom>
        </p:spPr>
      </p:pic>
      <p:pic>
        <p:nvPicPr>
          <p:cNvPr id="6" name="Picture 5">
            <a:extLst>
              <a:ext uri="{FF2B5EF4-FFF2-40B4-BE49-F238E27FC236}">
                <a16:creationId xmlns:a16="http://schemas.microsoft.com/office/drawing/2014/main" id="{E3DF033B-5F66-3A77-A3CB-C319E056EA0D}"/>
              </a:ext>
            </a:extLst>
          </p:cNvPr>
          <p:cNvPicPr>
            <a:picLocks noChangeAspect="1"/>
          </p:cNvPicPr>
          <p:nvPr/>
        </p:nvPicPr>
        <p:blipFill>
          <a:blip r:embed="rId4"/>
          <a:stretch>
            <a:fillRect/>
          </a:stretch>
        </p:blipFill>
        <p:spPr>
          <a:xfrm>
            <a:off x="2989955" y="4232780"/>
            <a:ext cx="4511431" cy="2103302"/>
          </a:xfrm>
          <a:prstGeom prst="rect">
            <a:avLst/>
          </a:prstGeom>
        </p:spPr>
      </p:pic>
    </p:spTree>
    <p:extLst>
      <p:ext uri="{BB962C8B-B14F-4D97-AF65-F5344CB8AC3E}">
        <p14:creationId xmlns:p14="http://schemas.microsoft.com/office/powerpoint/2010/main" val="410754287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6FAF9A8-DE36-8842-56A9-F03DB79FADF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F97C948-DC3F-2946-77E5-1D877C8A5B66}"/>
              </a:ext>
            </a:extLst>
          </p:cNvPr>
          <p:cNvSpPr/>
          <p:nvPr/>
        </p:nvSpPr>
        <p:spPr>
          <a:xfrm>
            <a:off x="266940" y="827402"/>
            <a:ext cx="11752343" cy="592181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D3531D28-03A0-89B6-FDCC-88C9646D4C65}"/>
              </a:ext>
            </a:extLst>
          </p:cNvPr>
          <p:cNvSpPr txBox="1"/>
          <p:nvPr/>
        </p:nvSpPr>
        <p:spPr>
          <a:xfrm>
            <a:off x="2704963" y="174212"/>
            <a:ext cx="6562640"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s-ES" sz="2800" b="1" i="0" u="none" strike="noStrike" kern="1200" cap="none" spc="0" normalizeH="0" baseline="0" noProof="0" dirty="0">
                <a:ln>
                  <a:noFill/>
                </a:ln>
                <a:solidFill>
                  <a:srgbClr val="00B0F0"/>
                </a:solidFill>
                <a:effectLst/>
                <a:uLnTx/>
                <a:uFillTx/>
                <a:latin typeface="Alexandria" charset="0"/>
                <a:ea typeface="+mn-ea"/>
                <a:cs typeface="Alexandria" charset="0"/>
              </a:rPr>
              <a:t>III. The  Digital Media </a:t>
            </a:r>
            <a:r>
              <a:rPr kumimoji="0" lang="es-ES" sz="2800" b="1" i="0" u="none" strike="noStrike" kern="1200" cap="none" spc="0" normalizeH="0" baseline="0" noProof="0" dirty="0" err="1">
                <a:ln>
                  <a:noFill/>
                </a:ln>
                <a:solidFill>
                  <a:srgbClr val="00B0F0"/>
                </a:solidFill>
                <a:effectLst/>
                <a:uLnTx/>
                <a:uFillTx/>
                <a:latin typeface="Alexandria" charset="0"/>
                <a:ea typeface="+mn-ea"/>
                <a:cs typeface="Alexandria" charset="0"/>
              </a:rPr>
              <a:t>Types</a:t>
            </a:r>
            <a:r>
              <a:rPr kumimoji="0" lang="es-ES" sz="2800" b="1" i="0" u="none" strike="noStrike" kern="1200" cap="none" spc="0" normalizeH="0" baseline="0" noProof="0" dirty="0">
                <a:ln>
                  <a:noFill/>
                </a:ln>
                <a:solidFill>
                  <a:srgbClr val="00B0F0"/>
                </a:solidFill>
                <a:effectLst/>
                <a:uLnTx/>
                <a:uFillTx/>
                <a:latin typeface="Alexandria" charset="0"/>
                <a:ea typeface="+mn-ea"/>
                <a:cs typeface="Alexandria" charset="0"/>
              </a:rPr>
              <a:t> : </a:t>
            </a:r>
          </a:p>
        </p:txBody>
      </p:sp>
      <p:sp>
        <p:nvSpPr>
          <p:cNvPr id="5" name="Rectangle 4">
            <a:extLst>
              <a:ext uri="{FF2B5EF4-FFF2-40B4-BE49-F238E27FC236}">
                <a16:creationId xmlns:a16="http://schemas.microsoft.com/office/drawing/2014/main" id="{BB9759D2-AE78-A5D6-0776-5FD2A5541BD1}"/>
              </a:ext>
            </a:extLst>
          </p:cNvPr>
          <p:cNvSpPr/>
          <p:nvPr/>
        </p:nvSpPr>
        <p:spPr>
          <a:xfrm>
            <a:off x="617281" y="115433"/>
            <a:ext cx="1458408" cy="51960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A02B8D94-4F65-4E3D-8EC1-3185D891DBF3}"/>
              </a:ext>
            </a:extLst>
          </p:cNvPr>
          <p:cNvSpPr txBox="1"/>
          <p:nvPr/>
        </p:nvSpPr>
        <p:spPr>
          <a:xfrm>
            <a:off x="617281" y="159032"/>
            <a:ext cx="1573947"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Alexandria" charset="0"/>
                <a:ea typeface="+mn-ea"/>
                <a:cs typeface="Alexandria" charset="0"/>
              </a:rPr>
              <a:t>Lecture 1</a:t>
            </a:r>
          </a:p>
        </p:txBody>
      </p:sp>
      <p:sp>
        <p:nvSpPr>
          <p:cNvPr id="48" name="TextBox 47">
            <a:extLst>
              <a:ext uri="{FF2B5EF4-FFF2-40B4-BE49-F238E27FC236}">
                <a16:creationId xmlns:a16="http://schemas.microsoft.com/office/drawing/2014/main" id="{164E33A6-1C9E-9107-336A-67D2A08A1041}"/>
              </a:ext>
            </a:extLst>
          </p:cNvPr>
          <p:cNvSpPr txBox="1"/>
          <p:nvPr/>
        </p:nvSpPr>
        <p:spPr>
          <a:xfrm>
            <a:off x="426563" y="1081761"/>
            <a:ext cx="7920930" cy="5009833"/>
          </a:xfrm>
          <a:prstGeom prst="rect">
            <a:avLst/>
          </a:prstGeom>
          <a:noFill/>
        </p:spPr>
        <p:txBody>
          <a:bodyPr wrap="square" rtlCol="0">
            <a:spAutoFit/>
          </a:bodyPr>
          <a:lstStyle/>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400" b="1" i="0" u="sng"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Texts</a:t>
            </a:r>
            <a:r>
              <a:rPr kumimoji="0" lang="en-US" sz="2400" b="1" i="0" u="sng" strike="noStrike" kern="1200" cap="none" spc="0" normalizeH="0" baseline="0" noProof="0" dirty="0">
                <a:ln>
                  <a:noFill/>
                </a:ln>
                <a:solidFill>
                  <a:srgbClr val="C00000"/>
                </a:solidFill>
                <a:effectLst/>
                <a:uLnTx/>
                <a:uFillTx/>
                <a:latin typeface="Tajawal ExtraBold" panose="00000800000000000000" pitchFamily="2" charset="-78"/>
                <a:ea typeface="+mn-ea"/>
                <a:cs typeface="Tajawal ExtraBold" panose="00000800000000000000" pitchFamily="2" charset="-78"/>
              </a:rPr>
              <a:t> </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a:t>
            </a:r>
          </a:p>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Traditionally, people consumed </a:t>
            </a:r>
            <a:r>
              <a:rPr kumimoji="0" lang="en-US" sz="24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text</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via books, print newspapers, magazines, and the like. </a:t>
            </a:r>
          </a:p>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Even though digital media has proliferated, the desire for those kinds of reading experiences has increased. </a:t>
            </a:r>
          </a:p>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The proliferation of  </a:t>
            </a:r>
            <a:r>
              <a:rPr kumimoji="0" lang="en-US" sz="24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news websites</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the popularity of resources like </a:t>
            </a:r>
            <a:r>
              <a:rPr kumimoji="0" lang="en-US" sz="24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Wikipedia</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a:t>
            </a:r>
            <a:r>
              <a:rPr kumimoji="0" lang="en-US" sz="24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and the rise of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e-readers</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underline the continued importance of </a:t>
            </a:r>
            <a:r>
              <a:rPr kumimoji="0" lang="en-US" sz="24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written work </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in digital media.</a:t>
            </a:r>
          </a:p>
        </p:txBody>
      </p:sp>
      <p:pic>
        <p:nvPicPr>
          <p:cNvPr id="7" name="Graphic 21">
            <a:extLst>
              <a:ext uri="{FF2B5EF4-FFF2-40B4-BE49-F238E27FC236}">
                <a16:creationId xmlns:a16="http://schemas.microsoft.com/office/drawing/2014/main" id="{49B1A26C-D476-CECD-89CC-3CA17BA70BC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281938" y="19851"/>
            <a:ext cx="1729485" cy="807551"/>
          </a:xfrm>
          <a:prstGeom prst="rect">
            <a:avLst/>
          </a:prstGeom>
        </p:spPr>
      </p:pic>
      <p:pic>
        <p:nvPicPr>
          <p:cNvPr id="2" name="Picture 1">
            <a:extLst>
              <a:ext uri="{FF2B5EF4-FFF2-40B4-BE49-F238E27FC236}">
                <a16:creationId xmlns:a16="http://schemas.microsoft.com/office/drawing/2014/main" id="{2C12840A-977F-FA2E-B754-0B294B20D83C}"/>
              </a:ext>
            </a:extLst>
          </p:cNvPr>
          <p:cNvPicPr>
            <a:picLocks noChangeAspect="1"/>
          </p:cNvPicPr>
          <p:nvPr/>
        </p:nvPicPr>
        <p:blipFill>
          <a:blip r:embed="rId3"/>
          <a:stretch>
            <a:fillRect/>
          </a:stretch>
        </p:blipFill>
        <p:spPr>
          <a:xfrm>
            <a:off x="8601339" y="1049887"/>
            <a:ext cx="3164098" cy="2456901"/>
          </a:xfrm>
          <a:prstGeom prst="rect">
            <a:avLst/>
          </a:prstGeom>
        </p:spPr>
      </p:pic>
    </p:spTree>
    <p:extLst>
      <p:ext uri="{BB962C8B-B14F-4D97-AF65-F5344CB8AC3E}">
        <p14:creationId xmlns:p14="http://schemas.microsoft.com/office/powerpoint/2010/main" val="317414466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61917B7-AD54-4072-CB60-210B668CD20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01C8633-3CF4-7774-1877-28B0439CB199}"/>
              </a:ext>
            </a:extLst>
          </p:cNvPr>
          <p:cNvSpPr/>
          <p:nvPr/>
        </p:nvSpPr>
        <p:spPr>
          <a:xfrm>
            <a:off x="266940" y="827402"/>
            <a:ext cx="11752343" cy="592181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63D262B8-9845-EEE4-E2CE-87E65AFEB640}"/>
              </a:ext>
            </a:extLst>
          </p:cNvPr>
          <p:cNvSpPr txBox="1"/>
          <p:nvPr/>
        </p:nvSpPr>
        <p:spPr>
          <a:xfrm>
            <a:off x="2704963" y="174212"/>
            <a:ext cx="6562640"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s-ES" sz="2800" b="1" i="0" u="none" strike="noStrike" kern="1200" cap="none" spc="0" normalizeH="0" baseline="0" noProof="0" dirty="0">
                <a:ln>
                  <a:noFill/>
                </a:ln>
                <a:solidFill>
                  <a:srgbClr val="00B0F0"/>
                </a:solidFill>
                <a:effectLst/>
                <a:uLnTx/>
                <a:uFillTx/>
                <a:latin typeface="Alexandria" charset="0"/>
                <a:ea typeface="+mn-ea"/>
                <a:cs typeface="Alexandria" charset="0"/>
              </a:rPr>
              <a:t>III. The  Digital Media </a:t>
            </a:r>
            <a:r>
              <a:rPr kumimoji="0" lang="es-ES" sz="2800" b="1" i="0" u="none" strike="noStrike" kern="1200" cap="none" spc="0" normalizeH="0" baseline="0" noProof="0" dirty="0" err="1">
                <a:ln>
                  <a:noFill/>
                </a:ln>
                <a:solidFill>
                  <a:srgbClr val="00B0F0"/>
                </a:solidFill>
                <a:effectLst/>
                <a:uLnTx/>
                <a:uFillTx/>
                <a:latin typeface="Alexandria" charset="0"/>
                <a:ea typeface="+mn-ea"/>
                <a:cs typeface="Alexandria" charset="0"/>
              </a:rPr>
              <a:t>Types</a:t>
            </a:r>
            <a:r>
              <a:rPr kumimoji="0" lang="es-ES" sz="2800" b="1" i="0" u="none" strike="noStrike" kern="1200" cap="none" spc="0" normalizeH="0" baseline="0" noProof="0" dirty="0">
                <a:ln>
                  <a:noFill/>
                </a:ln>
                <a:solidFill>
                  <a:srgbClr val="00B0F0"/>
                </a:solidFill>
                <a:effectLst/>
                <a:uLnTx/>
                <a:uFillTx/>
                <a:latin typeface="Alexandria" charset="0"/>
                <a:ea typeface="+mn-ea"/>
                <a:cs typeface="Alexandria" charset="0"/>
              </a:rPr>
              <a:t> : </a:t>
            </a:r>
          </a:p>
        </p:txBody>
      </p:sp>
      <p:sp>
        <p:nvSpPr>
          <p:cNvPr id="5" name="Rectangle 4">
            <a:extLst>
              <a:ext uri="{FF2B5EF4-FFF2-40B4-BE49-F238E27FC236}">
                <a16:creationId xmlns:a16="http://schemas.microsoft.com/office/drawing/2014/main" id="{FD7316B8-206A-2D17-0278-44B80FAB0571}"/>
              </a:ext>
            </a:extLst>
          </p:cNvPr>
          <p:cNvSpPr/>
          <p:nvPr/>
        </p:nvSpPr>
        <p:spPr>
          <a:xfrm>
            <a:off x="617281" y="115433"/>
            <a:ext cx="1458408" cy="51960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34BA4A76-03F1-E0E9-D3C0-B81D22DDCF3B}"/>
              </a:ext>
            </a:extLst>
          </p:cNvPr>
          <p:cNvSpPr txBox="1"/>
          <p:nvPr/>
        </p:nvSpPr>
        <p:spPr>
          <a:xfrm>
            <a:off x="617281" y="159032"/>
            <a:ext cx="1573947"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Alexandria" charset="0"/>
                <a:ea typeface="+mn-ea"/>
                <a:cs typeface="Alexandria" charset="0"/>
              </a:rPr>
              <a:t>Lecture 1</a:t>
            </a:r>
          </a:p>
        </p:txBody>
      </p:sp>
      <p:sp>
        <p:nvSpPr>
          <p:cNvPr id="48" name="TextBox 47">
            <a:extLst>
              <a:ext uri="{FF2B5EF4-FFF2-40B4-BE49-F238E27FC236}">
                <a16:creationId xmlns:a16="http://schemas.microsoft.com/office/drawing/2014/main" id="{00DF0C3B-7432-1791-FE9C-26C170DFA777}"/>
              </a:ext>
            </a:extLst>
          </p:cNvPr>
          <p:cNvSpPr txBox="1"/>
          <p:nvPr/>
        </p:nvSpPr>
        <p:spPr>
          <a:xfrm>
            <a:off x="426563" y="1081761"/>
            <a:ext cx="7920930" cy="3323987"/>
          </a:xfrm>
          <a:prstGeom prst="rect">
            <a:avLst/>
          </a:prstGeom>
          <a:noFill/>
        </p:spPr>
        <p:txBody>
          <a:bodyPr wrap="square" rtlCol="0">
            <a:spAutoFit/>
          </a:bodyPr>
          <a:lstStyle/>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800" b="1" i="0" u="sng"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Video</a:t>
            </a:r>
            <a:r>
              <a:rPr kumimoji="0" lang="en-US" sz="2800" b="0" i="0" u="sng"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 </a:t>
            </a:r>
          </a:p>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8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Many digital media outlets are </a:t>
            </a:r>
            <a:r>
              <a:rPr kumimoji="0" lang="en-US" sz="28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visual</a:t>
            </a:r>
            <a:r>
              <a:rPr kumimoji="0" lang="en-US" sz="28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from streaming </a:t>
            </a:r>
            <a:r>
              <a:rPr kumimoji="0" lang="en-US" sz="28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movies</a:t>
            </a:r>
            <a:r>
              <a:rPr kumimoji="0" lang="en-US" sz="28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and </a:t>
            </a:r>
            <a:r>
              <a:rPr kumimoji="0" lang="en-US" sz="28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television</a:t>
            </a:r>
            <a:r>
              <a:rPr kumimoji="0" lang="en-US" sz="28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services such as </a:t>
            </a:r>
            <a:r>
              <a:rPr kumimoji="0" lang="en-US" sz="2800" b="1" i="0" u="none" strike="noStrike" kern="1200" cap="none" spc="0" normalizeH="0" baseline="0" noProof="0" dirty="0">
                <a:ln>
                  <a:noFill/>
                </a:ln>
                <a:solidFill>
                  <a:srgbClr val="ED7D31">
                    <a:lumMod val="75000"/>
                  </a:srgbClr>
                </a:solidFill>
                <a:effectLst/>
                <a:uLnTx/>
                <a:uFillTx/>
                <a:latin typeface="Tajawal ExtraBold" panose="00000800000000000000" pitchFamily="2" charset="-78"/>
                <a:ea typeface="+mn-ea"/>
                <a:cs typeface="Tajawal ExtraBold" panose="00000800000000000000" pitchFamily="2" charset="-78"/>
              </a:rPr>
              <a:t>Shahid</a:t>
            </a:r>
            <a:r>
              <a:rPr kumimoji="0" lang="en-US" sz="28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&amp; </a:t>
            </a:r>
            <a:r>
              <a:rPr kumimoji="0" lang="en-US" sz="2800" b="1" i="0" u="none" strike="noStrike" kern="1200" cap="none" spc="0" normalizeH="0" baseline="0" noProof="0" dirty="0">
                <a:ln>
                  <a:noFill/>
                </a:ln>
                <a:solidFill>
                  <a:srgbClr val="ED7D31">
                    <a:lumMod val="75000"/>
                  </a:srgbClr>
                </a:solidFill>
                <a:effectLst/>
                <a:uLnTx/>
                <a:uFillTx/>
                <a:latin typeface="Tajawal ExtraBold" panose="00000800000000000000" pitchFamily="2" charset="-78"/>
                <a:ea typeface="+mn-ea"/>
                <a:cs typeface="Tajawal ExtraBold" panose="00000800000000000000" pitchFamily="2" charset="-78"/>
              </a:rPr>
              <a:t>Netflix</a:t>
            </a:r>
            <a:r>
              <a:rPr kumimoji="0" lang="en-US" sz="28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 </a:t>
            </a:r>
          </a:p>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8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One of the biggest players in visual digital media is </a:t>
            </a:r>
            <a:r>
              <a:rPr kumimoji="0" lang="en-US" sz="28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YouTube</a:t>
            </a:r>
            <a:r>
              <a:rPr kumimoji="0" lang="en-US" sz="28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which hosts billions of videos. </a:t>
            </a:r>
            <a:endPar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endParaRPr>
          </a:p>
        </p:txBody>
      </p:sp>
      <p:pic>
        <p:nvPicPr>
          <p:cNvPr id="7" name="Graphic 21">
            <a:extLst>
              <a:ext uri="{FF2B5EF4-FFF2-40B4-BE49-F238E27FC236}">
                <a16:creationId xmlns:a16="http://schemas.microsoft.com/office/drawing/2014/main" id="{CC0CB6CA-CD27-E0BA-3F7D-BFCD27E9B56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281938" y="19851"/>
            <a:ext cx="1729485" cy="807551"/>
          </a:xfrm>
          <a:prstGeom prst="rect">
            <a:avLst/>
          </a:prstGeom>
        </p:spPr>
      </p:pic>
      <p:pic>
        <p:nvPicPr>
          <p:cNvPr id="8" name="Picture 7">
            <a:extLst>
              <a:ext uri="{FF2B5EF4-FFF2-40B4-BE49-F238E27FC236}">
                <a16:creationId xmlns:a16="http://schemas.microsoft.com/office/drawing/2014/main" id="{89BA4C25-7E86-8AB7-B327-84B3F431CF97}"/>
              </a:ext>
            </a:extLst>
          </p:cNvPr>
          <p:cNvPicPr>
            <a:picLocks noChangeAspect="1"/>
          </p:cNvPicPr>
          <p:nvPr/>
        </p:nvPicPr>
        <p:blipFill>
          <a:blip r:embed="rId3"/>
          <a:stretch>
            <a:fillRect/>
          </a:stretch>
        </p:blipFill>
        <p:spPr>
          <a:xfrm>
            <a:off x="8810325" y="1095662"/>
            <a:ext cx="2943225" cy="1552575"/>
          </a:xfrm>
          <a:prstGeom prst="rect">
            <a:avLst/>
          </a:prstGeom>
          <a:ln>
            <a:solidFill>
              <a:schemeClr val="tx1"/>
            </a:solidFill>
          </a:ln>
        </p:spPr>
      </p:pic>
      <p:pic>
        <p:nvPicPr>
          <p:cNvPr id="9" name="Picture 8">
            <a:extLst>
              <a:ext uri="{FF2B5EF4-FFF2-40B4-BE49-F238E27FC236}">
                <a16:creationId xmlns:a16="http://schemas.microsoft.com/office/drawing/2014/main" id="{32E8A1CC-2802-9340-0192-43B29B56F195}"/>
              </a:ext>
            </a:extLst>
          </p:cNvPr>
          <p:cNvPicPr>
            <a:picLocks noChangeAspect="1"/>
          </p:cNvPicPr>
          <p:nvPr/>
        </p:nvPicPr>
        <p:blipFill>
          <a:blip r:embed="rId4"/>
          <a:stretch>
            <a:fillRect/>
          </a:stretch>
        </p:blipFill>
        <p:spPr>
          <a:xfrm>
            <a:off x="8693791" y="2778207"/>
            <a:ext cx="3176291" cy="1670449"/>
          </a:xfrm>
          <a:prstGeom prst="rect">
            <a:avLst/>
          </a:prstGeom>
        </p:spPr>
      </p:pic>
    </p:spTree>
    <p:extLst>
      <p:ext uri="{BB962C8B-B14F-4D97-AF65-F5344CB8AC3E}">
        <p14:creationId xmlns:p14="http://schemas.microsoft.com/office/powerpoint/2010/main" val="346727262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E9A3497-4027-25E9-0220-BD9C198E993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FBD2B4A-36A3-D1F3-F8D5-FD03AEF60EE4}"/>
              </a:ext>
            </a:extLst>
          </p:cNvPr>
          <p:cNvSpPr/>
          <p:nvPr/>
        </p:nvSpPr>
        <p:spPr>
          <a:xfrm>
            <a:off x="266940" y="827402"/>
            <a:ext cx="11752343" cy="592181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AFE0DC60-A841-AC93-C3BA-9978A67FB51A}"/>
              </a:ext>
            </a:extLst>
          </p:cNvPr>
          <p:cNvSpPr txBox="1"/>
          <p:nvPr/>
        </p:nvSpPr>
        <p:spPr>
          <a:xfrm>
            <a:off x="2704963" y="174212"/>
            <a:ext cx="6562640"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s-ES" sz="2800" b="1" i="0" u="none" strike="noStrike" kern="1200" cap="none" spc="0" normalizeH="0" baseline="0" noProof="0" dirty="0">
                <a:ln>
                  <a:noFill/>
                </a:ln>
                <a:solidFill>
                  <a:srgbClr val="00B0F0"/>
                </a:solidFill>
                <a:effectLst/>
                <a:uLnTx/>
                <a:uFillTx/>
                <a:latin typeface="Alexandria" charset="0"/>
                <a:ea typeface="+mn-ea"/>
                <a:cs typeface="Alexandria" charset="0"/>
              </a:rPr>
              <a:t>III. The  Digital Media </a:t>
            </a:r>
            <a:r>
              <a:rPr kumimoji="0" lang="es-ES" sz="2800" b="1" i="0" u="none" strike="noStrike" kern="1200" cap="none" spc="0" normalizeH="0" baseline="0" noProof="0" dirty="0" err="1">
                <a:ln>
                  <a:noFill/>
                </a:ln>
                <a:solidFill>
                  <a:srgbClr val="00B0F0"/>
                </a:solidFill>
                <a:effectLst/>
                <a:uLnTx/>
                <a:uFillTx/>
                <a:latin typeface="Alexandria" charset="0"/>
                <a:ea typeface="+mn-ea"/>
                <a:cs typeface="Alexandria" charset="0"/>
              </a:rPr>
              <a:t>Types</a:t>
            </a:r>
            <a:r>
              <a:rPr kumimoji="0" lang="es-ES" sz="2800" b="1" i="0" u="none" strike="noStrike" kern="1200" cap="none" spc="0" normalizeH="0" baseline="0" noProof="0" dirty="0">
                <a:ln>
                  <a:noFill/>
                </a:ln>
                <a:solidFill>
                  <a:srgbClr val="00B0F0"/>
                </a:solidFill>
                <a:effectLst/>
                <a:uLnTx/>
                <a:uFillTx/>
                <a:latin typeface="Alexandria" charset="0"/>
                <a:ea typeface="+mn-ea"/>
                <a:cs typeface="Alexandria" charset="0"/>
              </a:rPr>
              <a:t> : </a:t>
            </a:r>
          </a:p>
        </p:txBody>
      </p:sp>
      <p:sp>
        <p:nvSpPr>
          <p:cNvPr id="5" name="Rectangle 4">
            <a:extLst>
              <a:ext uri="{FF2B5EF4-FFF2-40B4-BE49-F238E27FC236}">
                <a16:creationId xmlns:a16="http://schemas.microsoft.com/office/drawing/2014/main" id="{01E36EB7-05C5-0829-F293-CA626B240EC7}"/>
              </a:ext>
            </a:extLst>
          </p:cNvPr>
          <p:cNvSpPr/>
          <p:nvPr/>
        </p:nvSpPr>
        <p:spPr>
          <a:xfrm>
            <a:off x="617281" y="115433"/>
            <a:ext cx="1458408" cy="51960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B4AA38E2-A56C-21E7-2EEE-45717F35C3D2}"/>
              </a:ext>
            </a:extLst>
          </p:cNvPr>
          <p:cNvSpPr txBox="1"/>
          <p:nvPr/>
        </p:nvSpPr>
        <p:spPr>
          <a:xfrm>
            <a:off x="617281" y="159032"/>
            <a:ext cx="1573947"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Alexandria" charset="0"/>
                <a:ea typeface="+mn-ea"/>
                <a:cs typeface="Alexandria" charset="0"/>
              </a:rPr>
              <a:t>Lecture 1</a:t>
            </a:r>
          </a:p>
        </p:txBody>
      </p:sp>
      <p:sp>
        <p:nvSpPr>
          <p:cNvPr id="48" name="TextBox 47">
            <a:extLst>
              <a:ext uri="{FF2B5EF4-FFF2-40B4-BE49-F238E27FC236}">
                <a16:creationId xmlns:a16="http://schemas.microsoft.com/office/drawing/2014/main" id="{6858A35B-CA85-77CE-AB3E-CC4C94FC6A78}"/>
              </a:ext>
            </a:extLst>
          </p:cNvPr>
          <p:cNvSpPr txBox="1"/>
          <p:nvPr/>
        </p:nvSpPr>
        <p:spPr>
          <a:xfrm>
            <a:off x="828899" y="1203369"/>
            <a:ext cx="9851293" cy="2418867"/>
          </a:xfrm>
          <a:prstGeom prst="rect">
            <a:avLst/>
          </a:prstGeom>
          <a:noFill/>
        </p:spPr>
        <p:txBody>
          <a:bodyPr wrap="square" rtlCol="0">
            <a:spAutoFit/>
          </a:bodyPr>
          <a:lstStyle/>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600" b="1" i="0" u="sng" strike="noStrike" kern="1200" cap="none" spc="0" normalizeH="0" baseline="0" noProof="0" dirty="0">
                <a:ln>
                  <a:noFill/>
                </a:ln>
                <a:solidFill>
                  <a:srgbClr val="C00000"/>
                </a:solidFill>
                <a:effectLst/>
                <a:uLnTx/>
                <a:uFillTx/>
                <a:latin typeface="Tajawal ExtraBold" panose="00000800000000000000" pitchFamily="2" charset="-78"/>
                <a:ea typeface="+mn-ea"/>
                <a:cs typeface="Tajawal ExtraBold" panose="00000800000000000000" pitchFamily="2" charset="-78"/>
              </a:rPr>
              <a:t>Images </a:t>
            </a:r>
            <a:r>
              <a:rPr kumimoji="0" lang="en-US" sz="2600" b="0" i="0" u="sng" strike="noStrike" kern="1200" cap="none" spc="0" normalizeH="0" baseline="0" noProof="0" dirty="0">
                <a:ln>
                  <a:noFill/>
                </a:ln>
                <a:solidFill>
                  <a:srgbClr val="C00000"/>
                </a:solidFill>
                <a:effectLst/>
                <a:uLnTx/>
                <a:uFillTx/>
                <a:latin typeface="Tajawal ExtraBold" panose="00000800000000000000" pitchFamily="2" charset="-78"/>
                <a:ea typeface="+mn-ea"/>
                <a:cs typeface="Tajawal ExtraBold" panose="00000800000000000000" pitchFamily="2" charset="-78"/>
              </a:rPr>
              <a:t>: </a:t>
            </a:r>
          </a:p>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6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Visual content </a:t>
            </a:r>
            <a:r>
              <a:rPr kumimoji="0" lang="en-US" sz="26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is online content that's primarily </a:t>
            </a:r>
            <a:r>
              <a:rPr kumimoji="0" lang="en-US" sz="26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image-based</a:t>
            </a:r>
            <a:r>
              <a:rPr kumimoji="0" lang="en-US" sz="26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a:t>
            </a:r>
          </a:p>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6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Common forms of visual content include </a:t>
            </a:r>
            <a:r>
              <a:rPr kumimoji="0" lang="en-US" sz="26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pictures</a:t>
            </a:r>
            <a:r>
              <a:rPr kumimoji="0" lang="en-US" sz="26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a:t>
            </a:r>
            <a:r>
              <a:rPr kumimoji="0" lang="en-US" sz="26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diagrams</a:t>
            </a:r>
            <a:r>
              <a:rPr kumimoji="0" lang="en-US" sz="26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a:t>
            </a:r>
            <a:r>
              <a:rPr kumimoji="0" lang="en-US" sz="26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charts</a:t>
            </a:r>
            <a:r>
              <a:rPr kumimoji="0" lang="en-US" sz="26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a:t>
            </a:r>
            <a:r>
              <a:rPr kumimoji="0" lang="en-US" sz="26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infographics</a:t>
            </a:r>
            <a:r>
              <a:rPr kumimoji="0" lang="en-US" sz="26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a:t>
            </a:r>
            <a:r>
              <a:rPr kumimoji="0" lang="en-US" sz="26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screenshots</a:t>
            </a:r>
            <a:r>
              <a:rPr kumimoji="0" lang="en-US" sz="26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a:t>
            </a:r>
            <a:r>
              <a:rPr kumimoji="0" lang="en-US" sz="26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memes</a:t>
            </a:r>
            <a:r>
              <a:rPr kumimoji="0" lang="en-US" sz="26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and slide decks.</a:t>
            </a:r>
          </a:p>
        </p:txBody>
      </p:sp>
      <p:pic>
        <p:nvPicPr>
          <p:cNvPr id="7" name="Graphic 21">
            <a:extLst>
              <a:ext uri="{FF2B5EF4-FFF2-40B4-BE49-F238E27FC236}">
                <a16:creationId xmlns:a16="http://schemas.microsoft.com/office/drawing/2014/main" id="{EDD15C02-5A1E-7C47-4EF1-4807FF63B97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281938" y="19851"/>
            <a:ext cx="1729485" cy="807551"/>
          </a:xfrm>
          <a:prstGeom prst="rect">
            <a:avLst/>
          </a:prstGeom>
        </p:spPr>
      </p:pic>
      <p:pic>
        <p:nvPicPr>
          <p:cNvPr id="2" name="Picture 1">
            <a:extLst>
              <a:ext uri="{FF2B5EF4-FFF2-40B4-BE49-F238E27FC236}">
                <a16:creationId xmlns:a16="http://schemas.microsoft.com/office/drawing/2014/main" id="{6AD953FD-D298-1D18-432B-C5D1C379457E}"/>
              </a:ext>
            </a:extLst>
          </p:cNvPr>
          <p:cNvPicPr>
            <a:picLocks noChangeAspect="1"/>
          </p:cNvPicPr>
          <p:nvPr/>
        </p:nvPicPr>
        <p:blipFill>
          <a:blip r:embed="rId3"/>
          <a:stretch>
            <a:fillRect/>
          </a:stretch>
        </p:blipFill>
        <p:spPr>
          <a:xfrm>
            <a:off x="3432932" y="4041515"/>
            <a:ext cx="4615072" cy="2109399"/>
          </a:xfrm>
          <a:prstGeom prst="rect">
            <a:avLst/>
          </a:prstGeom>
        </p:spPr>
      </p:pic>
    </p:spTree>
    <p:extLst>
      <p:ext uri="{BB962C8B-B14F-4D97-AF65-F5344CB8AC3E}">
        <p14:creationId xmlns:p14="http://schemas.microsoft.com/office/powerpoint/2010/main" val="400900632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6AC97A5-A4F6-28C3-7D88-35A12C272EF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4F4C816-23B9-DDF1-2728-F342A1C74F71}"/>
              </a:ext>
            </a:extLst>
          </p:cNvPr>
          <p:cNvSpPr/>
          <p:nvPr/>
        </p:nvSpPr>
        <p:spPr>
          <a:xfrm>
            <a:off x="266940" y="827402"/>
            <a:ext cx="11752343" cy="592181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D81EF64B-45F3-C7FF-DB64-0A95BEA1FB75}"/>
              </a:ext>
            </a:extLst>
          </p:cNvPr>
          <p:cNvSpPr txBox="1"/>
          <p:nvPr/>
        </p:nvSpPr>
        <p:spPr>
          <a:xfrm>
            <a:off x="2704963" y="174212"/>
            <a:ext cx="6562640"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s-ES" sz="2800" b="1" i="0" u="none" strike="noStrike" kern="1200" cap="none" spc="0" normalizeH="0" baseline="0" noProof="0" dirty="0">
                <a:ln>
                  <a:noFill/>
                </a:ln>
                <a:solidFill>
                  <a:srgbClr val="00B0F0"/>
                </a:solidFill>
                <a:effectLst/>
                <a:uLnTx/>
                <a:uFillTx/>
                <a:latin typeface="Alexandria" charset="0"/>
                <a:ea typeface="+mn-ea"/>
                <a:cs typeface="Alexandria" charset="0"/>
              </a:rPr>
              <a:t>III. The  Digital Media </a:t>
            </a:r>
            <a:r>
              <a:rPr kumimoji="0" lang="es-ES" sz="2800" b="1" i="0" u="none" strike="noStrike" kern="1200" cap="none" spc="0" normalizeH="0" baseline="0" noProof="0" dirty="0" err="1">
                <a:ln>
                  <a:noFill/>
                </a:ln>
                <a:solidFill>
                  <a:srgbClr val="00B0F0"/>
                </a:solidFill>
                <a:effectLst/>
                <a:uLnTx/>
                <a:uFillTx/>
                <a:latin typeface="Alexandria" charset="0"/>
                <a:ea typeface="+mn-ea"/>
                <a:cs typeface="Alexandria" charset="0"/>
              </a:rPr>
              <a:t>Types</a:t>
            </a:r>
            <a:r>
              <a:rPr kumimoji="0" lang="es-ES" sz="2800" b="1" i="0" u="none" strike="noStrike" kern="1200" cap="none" spc="0" normalizeH="0" baseline="0" noProof="0" dirty="0">
                <a:ln>
                  <a:noFill/>
                </a:ln>
                <a:solidFill>
                  <a:srgbClr val="00B0F0"/>
                </a:solidFill>
                <a:effectLst/>
                <a:uLnTx/>
                <a:uFillTx/>
                <a:latin typeface="Alexandria" charset="0"/>
                <a:ea typeface="+mn-ea"/>
                <a:cs typeface="Alexandria" charset="0"/>
              </a:rPr>
              <a:t> : </a:t>
            </a:r>
          </a:p>
        </p:txBody>
      </p:sp>
      <p:sp>
        <p:nvSpPr>
          <p:cNvPr id="5" name="Rectangle 4">
            <a:extLst>
              <a:ext uri="{FF2B5EF4-FFF2-40B4-BE49-F238E27FC236}">
                <a16:creationId xmlns:a16="http://schemas.microsoft.com/office/drawing/2014/main" id="{9AAA136F-A23C-B6A8-F59B-78D57C5E5328}"/>
              </a:ext>
            </a:extLst>
          </p:cNvPr>
          <p:cNvSpPr/>
          <p:nvPr/>
        </p:nvSpPr>
        <p:spPr>
          <a:xfrm>
            <a:off x="617281" y="115433"/>
            <a:ext cx="1458408" cy="51960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64BB9041-C994-44C4-223D-BAE70A63B782}"/>
              </a:ext>
            </a:extLst>
          </p:cNvPr>
          <p:cNvSpPr txBox="1"/>
          <p:nvPr/>
        </p:nvSpPr>
        <p:spPr>
          <a:xfrm>
            <a:off x="617281" y="159032"/>
            <a:ext cx="1573947"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Alexandria" charset="0"/>
                <a:ea typeface="+mn-ea"/>
                <a:cs typeface="Alexandria" charset="0"/>
              </a:rPr>
              <a:t>Lecture 1</a:t>
            </a:r>
          </a:p>
        </p:txBody>
      </p:sp>
      <p:sp>
        <p:nvSpPr>
          <p:cNvPr id="48" name="TextBox 47">
            <a:extLst>
              <a:ext uri="{FF2B5EF4-FFF2-40B4-BE49-F238E27FC236}">
                <a16:creationId xmlns:a16="http://schemas.microsoft.com/office/drawing/2014/main" id="{23AC2E09-6E04-5CEA-FC82-320B4325EE3A}"/>
              </a:ext>
            </a:extLst>
          </p:cNvPr>
          <p:cNvSpPr txBox="1"/>
          <p:nvPr/>
        </p:nvSpPr>
        <p:spPr>
          <a:xfrm>
            <a:off x="828899" y="1203369"/>
            <a:ext cx="9851293" cy="1951496"/>
          </a:xfrm>
          <a:prstGeom prst="rect">
            <a:avLst/>
          </a:prstGeom>
          <a:noFill/>
        </p:spPr>
        <p:txBody>
          <a:bodyPr wrap="square" rtlCol="0">
            <a:spAutoFit/>
          </a:bodyPr>
          <a:lstStyle/>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800" b="1" i="0" u="sng" strike="noStrike" kern="1200" cap="none" spc="0" normalizeH="0" baseline="0" noProof="0" dirty="0">
                <a:ln>
                  <a:noFill/>
                </a:ln>
                <a:solidFill>
                  <a:srgbClr val="C00000"/>
                </a:solidFill>
                <a:effectLst/>
                <a:uLnTx/>
                <a:uFillTx/>
                <a:latin typeface="Tajawal ExtraBold" panose="00000800000000000000" pitchFamily="2" charset="-78"/>
                <a:ea typeface="+mn-ea"/>
                <a:cs typeface="Tajawal ExtraBold" panose="00000800000000000000" pitchFamily="2" charset="-78"/>
              </a:rPr>
              <a:t>Audio</a:t>
            </a:r>
            <a:r>
              <a:rPr kumimoji="0" lang="en-US" sz="2800" b="0" i="0" u="none" strike="noStrike" kern="1200" cap="none" spc="0" normalizeH="0" baseline="0" noProof="0" dirty="0">
                <a:ln>
                  <a:noFill/>
                </a:ln>
                <a:solidFill>
                  <a:srgbClr val="C00000"/>
                </a:solidFill>
                <a:effectLst/>
                <a:uLnTx/>
                <a:uFillTx/>
                <a:latin typeface="Tajawal ExtraBold" panose="00000800000000000000" pitchFamily="2" charset="-78"/>
                <a:ea typeface="+mn-ea"/>
                <a:cs typeface="Tajawal ExtraBold" panose="00000800000000000000" pitchFamily="2" charset="-78"/>
              </a:rPr>
              <a:t>:</a:t>
            </a:r>
          </a:p>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8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Audio forms of digital media include digital </a:t>
            </a:r>
            <a:r>
              <a:rPr kumimoji="0" lang="en-US" sz="28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radio</a:t>
            </a:r>
            <a:r>
              <a:rPr kumimoji="0" lang="en-US" sz="28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stations, </a:t>
            </a:r>
            <a:r>
              <a:rPr kumimoji="0" lang="en-US" sz="28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podcasts</a:t>
            </a:r>
            <a:r>
              <a:rPr kumimoji="0" lang="en-US" sz="28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and </a:t>
            </a:r>
            <a:r>
              <a:rPr kumimoji="0" lang="en-US" sz="28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audiobooks</a:t>
            </a:r>
            <a:r>
              <a:rPr kumimoji="0" lang="en-US" sz="28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a:t>
            </a:r>
            <a:endPar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endParaRPr>
          </a:p>
        </p:txBody>
      </p:sp>
      <p:pic>
        <p:nvPicPr>
          <p:cNvPr id="7" name="Graphic 21">
            <a:extLst>
              <a:ext uri="{FF2B5EF4-FFF2-40B4-BE49-F238E27FC236}">
                <a16:creationId xmlns:a16="http://schemas.microsoft.com/office/drawing/2014/main" id="{82C228EE-2E19-F107-9BF0-F3B0421B310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281938" y="19851"/>
            <a:ext cx="1729485" cy="807551"/>
          </a:xfrm>
          <a:prstGeom prst="rect">
            <a:avLst/>
          </a:prstGeom>
        </p:spPr>
      </p:pic>
      <p:pic>
        <p:nvPicPr>
          <p:cNvPr id="4" name="Picture 3">
            <a:extLst>
              <a:ext uri="{FF2B5EF4-FFF2-40B4-BE49-F238E27FC236}">
                <a16:creationId xmlns:a16="http://schemas.microsoft.com/office/drawing/2014/main" id="{1D3A7C21-1008-D17C-E21B-5FB9A69183E4}"/>
              </a:ext>
            </a:extLst>
          </p:cNvPr>
          <p:cNvPicPr>
            <a:picLocks noChangeAspect="1"/>
          </p:cNvPicPr>
          <p:nvPr/>
        </p:nvPicPr>
        <p:blipFill>
          <a:blip r:embed="rId3"/>
          <a:stretch>
            <a:fillRect/>
          </a:stretch>
        </p:blipFill>
        <p:spPr>
          <a:xfrm>
            <a:off x="4452991" y="3626370"/>
            <a:ext cx="2642754" cy="2642754"/>
          </a:xfrm>
          <a:prstGeom prst="rect">
            <a:avLst/>
          </a:prstGeom>
        </p:spPr>
      </p:pic>
    </p:spTree>
    <p:extLst>
      <p:ext uri="{BB962C8B-B14F-4D97-AF65-F5344CB8AC3E}">
        <p14:creationId xmlns:p14="http://schemas.microsoft.com/office/powerpoint/2010/main" val="204622051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A653656-5A8E-BC1E-2E8B-2B26DF8409D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B0E2AE5-B7A9-3A47-9764-45B1E213BB6B}"/>
              </a:ext>
            </a:extLst>
          </p:cNvPr>
          <p:cNvSpPr/>
          <p:nvPr/>
        </p:nvSpPr>
        <p:spPr>
          <a:xfrm>
            <a:off x="266940" y="678641"/>
            <a:ext cx="11752343" cy="607057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47CE903A-351E-62C5-23D9-E5B5CE32A243}"/>
              </a:ext>
            </a:extLst>
          </p:cNvPr>
          <p:cNvSpPr txBox="1"/>
          <p:nvPr/>
        </p:nvSpPr>
        <p:spPr>
          <a:xfrm>
            <a:off x="2704963" y="174212"/>
            <a:ext cx="6562640"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s-ES" sz="2800" b="1" i="0" u="none" strike="noStrike" kern="1200" cap="none" spc="0" normalizeH="0" baseline="0" noProof="0" dirty="0">
                <a:ln>
                  <a:noFill/>
                </a:ln>
                <a:solidFill>
                  <a:srgbClr val="00B0F0"/>
                </a:solidFill>
                <a:effectLst/>
                <a:uLnTx/>
                <a:uFillTx/>
                <a:latin typeface="Alexandria" charset="0"/>
                <a:ea typeface="+mn-ea"/>
                <a:cs typeface="Alexandria" charset="0"/>
              </a:rPr>
              <a:t>III. The  Digital Media </a:t>
            </a:r>
            <a:r>
              <a:rPr kumimoji="0" lang="es-ES" sz="2800" b="1" i="0" u="none" strike="noStrike" kern="1200" cap="none" spc="0" normalizeH="0" baseline="0" noProof="0" dirty="0" err="1">
                <a:ln>
                  <a:noFill/>
                </a:ln>
                <a:solidFill>
                  <a:srgbClr val="00B0F0"/>
                </a:solidFill>
                <a:effectLst/>
                <a:uLnTx/>
                <a:uFillTx/>
                <a:latin typeface="Alexandria" charset="0"/>
                <a:ea typeface="+mn-ea"/>
                <a:cs typeface="Alexandria" charset="0"/>
              </a:rPr>
              <a:t>Types</a:t>
            </a:r>
            <a:r>
              <a:rPr kumimoji="0" lang="es-ES" sz="2800" b="1" i="0" u="none" strike="noStrike" kern="1200" cap="none" spc="0" normalizeH="0" baseline="0" noProof="0" dirty="0">
                <a:ln>
                  <a:noFill/>
                </a:ln>
                <a:solidFill>
                  <a:srgbClr val="00B0F0"/>
                </a:solidFill>
                <a:effectLst/>
                <a:uLnTx/>
                <a:uFillTx/>
                <a:latin typeface="Alexandria" charset="0"/>
                <a:ea typeface="+mn-ea"/>
                <a:cs typeface="Alexandria" charset="0"/>
              </a:rPr>
              <a:t> : </a:t>
            </a:r>
          </a:p>
        </p:txBody>
      </p:sp>
      <p:sp>
        <p:nvSpPr>
          <p:cNvPr id="5" name="Rectangle 4">
            <a:extLst>
              <a:ext uri="{FF2B5EF4-FFF2-40B4-BE49-F238E27FC236}">
                <a16:creationId xmlns:a16="http://schemas.microsoft.com/office/drawing/2014/main" id="{B69314ED-D515-134C-3244-5CA0A2523DE7}"/>
              </a:ext>
            </a:extLst>
          </p:cNvPr>
          <p:cNvSpPr/>
          <p:nvPr/>
        </p:nvSpPr>
        <p:spPr>
          <a:xfrm>
            <a:off x="617281" y="115433"/>
            <a:ext cx="1458408" cy="51960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0EA9E25C-BD51-953E-E0F4-D8F3079EBA3E}"/>
              </a:ext>
            </a:extLst>
          </p:cNvPr>
          <p:cNvSpPr txBox="1"/>
          <p:nvPr/>
        </p:nvSpPr>
        <p:spPr>
          <a:xfrm>
            <a:off x="617281" y="159032"/>
            <a:ext cx="1573947"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Alexandria" charset="0"/>
                <a:ea typeface="+mn-ea"/>
                <a:cs typeface="Alexandria" charset="0"/>
              </a:rPr>
              <a:t>Lecture 1</a:t>
            </a:r>
          </a:p>
        </p:txBody>
      </p:sp>
      <p:sp>
        <p:nvSpPr>
          <p:cNvPr id="48" name="TextBox 47">
            <a:extLst>
              <a:ext uri="{FF2B5EF4-FFF2-40B4-BE49-F238E27FC236}">
                <a16:creationId xmlns:a16="http://schemas.microsoft.com/office/drawing/2014/main" id="{7FAFE1C7-71CD-7F47-0DE2-9EE5F3F595DD}"/>
              </a:ext>
            </a:extLst>
          </p:cNvPr>
          <p:cNvSpPr txBox="1"/>
          <p:nvPr/>
        </p:nvSpPr>
        <p:spPr>
          <a:xfrm>
            <a:off x="338327" y="806030"/>
            <a:ext cx="11446515" cy="3347840"/>
          </a:xfrm>
          <a:prstGeom prst="rect">
            <a:avLst/>
          </a:prstGeom>
          <a:noFill/>
        </p:spPr>
        <p:txBody>
          <a:bodyPr wrap="square" rtlCol="0">
            <a:spAutoFit/>
          </a:bodyPr>
          <a:lstStyle/>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400" b="1" i="0" u="sng" strike="noStrike" kern="1200" cap="none" spc="0" normalizeH="0" baseline="0" noProof="0" dirty="0">
                <a:ln>
                  <a:noFill/>
                </a:ln>
                <a:solidFill>
                  <a:srgbClr val="C00000"/>
                </a:solidFill>
                <a:effectLst/>
                <a:uLnTx/>
                <a:uFillTx/>
                <a:latin typeface="Tajawal ExtraBold" panose="00000800000000000000" pitchFamily="2" charset="-78"/>
                <a:ea typeface="+mn-ea"/>
                <a:cs typeface="Tajawal ExtraBold" panose="00000800000000000000" pitchFamily="2" charset="-78"/>
              </a:rPr>
              <a:t>Ai-generated content (AIGC) </a:t>
            </a:r>
            <a:r>
              <a:rPr kumimoji="0" lang="en-US" sz="2400" b="0" i="0" u="none" strike="noStrike" kern="1200" cap="none" spc="0" normalizeH="0" baseline="0" noProof="0" dirty="0">
                <a:ln>
                  <a:noFill/>
                </a:ln>
                <a:solidFill>
                  <a:srgbClr val="C00000"/>
                </a:solidFill>
                <a:effectLst/>
                <a:uLnTx/>
                <a:uFillTx/>
                <a:latin typeface="Tajawal ExtraBold" panose="00000800000000000000" pitchFamily="2" charset="-78"/>
                <a:ea typeface="+mn-ea"/>
                <a:cs typeface="Tajawal ExtraBold" panose="00000800000000000000" pitchFamily="2" charset="-78"/>
              </a:rPr>
              <a:t>:</a:t>
            </a:r>
          </a:p>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AI-generated content is </a:t>
            </a:r>
            <a:r>
              <a:rPr kumimoji="0" lang="en-US" sz="24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text, images, video, or audio </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content created by an artificial intelligence tool as a result of human input or prompts.</a:t>
            </a:r>
          </a:p>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You can produce AI-generated media using tools like OpenAI’s </a:t>
            </a:r>
            <a:r>
              <a:rPr kumimoji="0" lang="en-US" sz="24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ChatGPT</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and </a:t>
            </a:r>
            <a:r>
              <a:rPr kumimoji="0" lang="en-US" sz="24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Midjourney</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as well as AI-powered features inside content software like </a:t>
            </a:r>
            <a:r>
              <a:rPr kumimoji="0" lang="en-US" sz="24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HubSpot</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and </a:t>
            </a:r>
            <a:r>
              <a:rPr kumimoji="0" lang="en-US" sz="24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Canva</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a:t>
            </a:r>
          </a:p>
        </p:txBody>
      </p:sp>
      <p:pic>
        <p:nvPicPr>
          <p:cNvPr id="7" name="Graphic 21">
            <a:extLst>
              <a:ext uri="{FF2B5EF4-FFF2-40B4-BE49-F238E27FC236}">
                <a16:creationId xmlns:a16="http://schemas.microsoft.com/office/drawing/2014/main" id="{CE7CB1ED-8E12-0076-5F5B-DD319974F1B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281938" y="19851"/>
            <a:ext cx="1729485" cy="807551"/>
          </a:xfrm>
          <a:prstGeom prst="rect">
            <a:avLst/>
          </a:prstGeom>
        </p:spPr>
      </p:pic>
      <p:pic>
        <p:nvPicPr>
          <p:cNvPr id="2" name="Picture 1">
            <a:extLst>
              <a:ext uri="{FF2B5EF4-FFF2-40B4-BE49-F238E27FC236}">
                <a16:creationId xmlns:a16="http://schemas.microsoft.com/office/drawing/2014/main" id="{45BDA553-5525-AE98-4DAB-6382E422C06F}"/>
              </a:ext>
            </a:extLst>
          </p:cNvPr>
          <p:cNvPicPr>
            <a:picLocks noChangeAspect="1"/>
          </p:cNvPicPr>
          <p:nvPr/>
        </p:nvPicPr>
        <p:blipFill>
          <a:blip r:embed="rId3"/>
          <a:srcRect l="10754" t="11396" r="8032" b="15259"/>
          <a:stretch/>
        </p:blipFill>
        <p:spPr>
          <a:xfrm>
            <a:off x="471612" y="4400758"/>
            <a:ext cx="2839470" cy="2155490"/>
          </a:xfrm>
          <a:prstGeom prst="rect">
            <a:avLst/>
          </a:prstGeom>
        </p:spPr>
      </p:pic>
      <p:pic>
        <p:nvPicPr>
          <p:cNvPr id="6" name="Picture 5">
            <a:extLst>
              <a:ext uri="{FF2B5EF4-FFF2-40B4-BE49-F238E27FC236}">
                <a16:creationId xmlns:a16="http://schemas.microsoft.com/office/drawing/2014/main" id="{FA5B5DBE-2C4F-407C-A624-8778DF244CF7}"/>
              </a:ext>
            </a:extLst>
          </p:cNvPr>
          <p:cNvPicPr>
            <a:picLocks noChangeAspect="1"/>
          </p:cNvPicPr>
          <p:nvPr/>
        </p:nvPicPr>
        <p:blipFill>
          <a:blip r:embed="rId4"/>
          <a:stretch>
            <a:fillRect/>
          </a:stretch>
        </p:blipFill>
        <p:spPr>
          <a:xfrm>
            <a:off x="3874221" y="3752544"/>
            <a:ext cx="2876070" cy="2876070"/>
          </a:xfrm>
          <a:prstGeom prst="rect">
            <a:avLst/>
          </a:prstGeom>
        </p:spPr>
      </p:pic>
      <p:pic>
        <p:nvPicPr>
          <p:cNvPr id="9" name="Picture 8">
            <a:extLst>
              <a:ext uri="{FF2B5EF4-FFF2-40B4-BE49-F238E27FC236}">
                <a16:creationId xmlns:a16="http://schemas.microsoft.com/office/drawing/2014/main" id="{72AB2A86-BF9D-B69C-A6FF-949FF6EAB611}"/>
              </a:ext>
            </a:extLst>
          </p:cNvPr>
          <p:cNvPicPr>
            <a:picLocks noChangeAspect="1"/>
          </p:cNvPicPr>
          <p:nvPr/>
        </p:nvPicPr>
        <p:blipFill>
          <a:blip r:embed="rId5"/>
          <a:stretch>
            <a:fillRect/>
          </a:stretch>
        </p:blipFill>
        <p:spPr>
          <a:xfrm>
            <a:off x="6976872" y="3752544"/>
            <a:ext cx="2876070" cy="2876070"/>
          </a:xfrm>
          <a:prstGeom prst="rect">
            <a:avLst/>
          </a:prstGeom>
        </p:spPr>
      </p:pic>
    </p:spTree>
    <p:extLst>
      <p:ext uri="{BB962C8B-B14F-4D97-AF65-F5344CB8AC3E}">
        <p14:creationId xmlns:p14="http://schemas.microsoft.com/office/powerpoint/2010/main" val="12797847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CE25B2B-6951-09C3-9DF1-5E79D107F36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8E4AD7A-C00C-CB4A-137A-3BB45B1867E6}"/>
              </a:ext>
            </a:extLst>
          </p:cNvPr>
          <p:cNvSpPr/>
          <p:nvPr/>
        </p:nvSpPr>
        <p:spPr>
          <a:xfrm>
            <a:off x="266940" y="827402"/>
            <a:ext cx="11752343" cy="592181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1C6BE233-BA90-C138-1FDA-DF0D0C421C06}"/>
              </a:ext>
            </a:extLst>
          </p:cNvPr>
          <p:cNvSpPr txBox="1"/>
          <p:nvPr/>
        </p:nvSpPr>
        <p:spPr>
          <a:xfrm>
            <a:off x="2704963" y="174212"/>
            <a:ext cx="6562640"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IV.</a:t>
            </a:r>
            <a:r>
              <a:rPr kumimoji="0" lang="ar-AE" sz="2800" b="1" i="0" u="none" strike="noStrike" kern="1200" cap="none" spc="0" normalizeH="0" baseline="0" noProof="0" dirty="0">
                <a:ln>
                  <a:noFill/>
                </a:ln>
                <a:solidFill>
                  <a:srgbClr val="00B0F0"/>
                </a:solidFill>
                <a:effectLst/>
                <a:uLnTx/>
                <a:uFillTx/>
                <a:latin typeface="Alexandria" charset="0"/>
                <a:ea typeface="+mn-ea"/>
                <a:cs typeface="Alexandria" charset="0"/>
              </a:rPr>
              <a:t> </a:t>
            </a: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The evolution of  the Digital Media :</a:t>
            </a:r>
          </a:p>
        </p:txBody>
      </p:sp>
      <p:sp>
        <p:nvSpPr>
          <p:cNvPr id="5" name="Rectangle 4">
            <a:extLst>
              <a:ext uri="{FF2B5EF4-FFF2-40B4-BE49-F238E27FC236}">
                <a16:creationId xmlns:a16="http://schemas.microsoft.com/office/drawing/2014/main" id="{C3966158-E96D-1910-37CF-A30ED368694A}"/>
              </a:ext>
            </a:extLst>
          </p:cNvPr>
          <p:cNvSpPr/>
          <p:nvPr/>
        </p:nvSpPr>
        <p:spPr>
          <a:xfrm>
            <a:off x="617281" y="115433"/>
            <a:ext cx="1458408" cy="51960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B976E17F-2124-0A80-D981-9792FAE4B2C7}"/>
              </a:ext>
            </a:extLst>
          </p:cNvPr>
          <p:cNvSpPr txBox="1"/>
          <p:nvPr/>
        </p:nvSpPr>
        <p:spPr>
          <a:xfrm>
            <a:off x="617281" y="159032"/>
            <a:ext cx="1573947"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Alexandria" charset="0"/>
                <a:ea typeface="+mn-ea"/>
                <a:cs typeface="Alexandria" charset="0"/>
              </a:rPr>
              <a:t>Lecture 1</a:t>
            </a:r>
          </a:p>
        </p:txBody>
      </p:sp>
      <p:sp>
        <p:nvSpPr>
          <p:cNvPr id="48" name="TextBox 47">
            <a:extLst>
              <a:ext uri="{FF2B5EF4-FFF2-40B4-BE49-F238E27FC236}">
                <a16:creationId xmlns:a16="http://schemas.microsoft.com/office/drawing/2014/main" id="{5D220759-A50B-732D-191E-268B2A49589C}"/>
              </a:ext>
            </a:extLst>
          </p:cNvPr>
          <p:cNvSpPr txBox="1"/>
          <p:nvPr/>
        </p:nvSpPr>
        <p:spPr>
          <a:xfrm>
            <a:off x="484107" y="1201082"/>
            <a:ext cx="8001525" cy="4455835"/>
          </a:xfrm>
          <a:prstGeom prst="rect">
            <a:avLst/>
          </a:prstGeom>
          <a:noFill/>
        </p:spPr>
        <p:txBody>
          <a:bodyPr wrap="square" rtlCol="0">
            <a:spAutoFit/>
          </a:bodyPr>
          <a:lstStyle/>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The history of the electronic computers and computer networks that constitute digital media goes back several decades .</a:t>
            </a:r>
          </a:p>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The spread of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digital media </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has grown steadily since the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1980s</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a:t>
            </a:r>
          </a:p>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In sum, digital media have become so pervasive that the changes, challenges, and opportunities that they bring along assume a ubiquitous reach.</a:t>
            </a:r>
          </a:p>
        </p:txBody>
      </p:sp>
      <p:pic>
        <p:nvPicPr>
          <p:cNvPr id="7" name="Graphic 21">
            <a:extLst>
              <a:ext uri="{FF2B5EF4-FFF2-40B4-BE49-F238E27FC236}">
                <a16:creationId xmlns:a16="http://schemas.microsoft.com/office/drawing/2014/main" id="{960B31E8-99DA-B8A9-7AE7-6FD9F39880D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281938" y="19851"/>
            <a:ext cx="1729485" cy="807551"/>
          </a:xfrm>
          <a:prstGeom prst="rect">
            <a:avLst/>
          </a:prstGeom>
        </p:spPr>
      </p:pic>
      <p:pic>
        <p:nvPicPr>
          <p:cNvPr id="2" name="Picture 1">
            <a:extLst>
              <a:ext uri="{FF2B5EF4-FFF2-40B4-BE49-F238E27FC236}">
                <a16:creationId xmlns:a16="http://schemas.microsoft.com/office/drawing/2014/main" id="{6A523C85-191D-6835-EA16-97E85633C31D}"/>
              </a:ext>
            </a:extLst>
          </p:cNvPr>
          <p:cNvPicPr>
            <a:picLocks noChangeAspect="1"/>
          </p:cNvPicPr>
          <p:nvPr/>
        </p:nvPicPr>
        <p:blipFill>
          <a:blip r:embed="rId3"/>
          <a:stretch>
            <a:fillRect/>
          </a:stretch>
        </p:blipFill>
        <p:spPr>
          <a:xfrm>
            <a:off x="9145686" y="1019762"/>
            <a:ext cx="2664183" cy="2658086"/>
          </a:xfrm>
          <a:prstGeom prst="rect">
            <a:avLst/>
          </a:prstGeom>
        </p:spPr>
      </p:pic>
      <p:pic>
        <p:nvPicPr>
          <p:cNvPr id="6" name="Picture 5">
            <a:extLst>
              <a:ext uri="{FF2B5EF4-FFF2-40B4-BE49-F238E27FC236}">
                <a16:creationId xmlns:a16="http://schemas.microsoft.com/office/drawing/2014/main" id="{B019E4E9-3483-2C20-6F0C-5DA02C7F6991}"/>
              </a:ext>
            </a:extLst>
          </p:cNvPr>
          <p:cNvPicPr>
            <a:picLocks noChangeAspect="1"/>
          </p:cNvPicPr>
          <p:nvPr/>
        </p:nvPicPr>
        <p:blipFill>
          <a:blip r:embed="rId4"/>
          <a:stretch>
            <a:fillRect/>
          </a:stretch>
        </p:blipFill>
        <p:spPr>
          <a:xfrm>
            <a:off x="8834120" y="3902119"/>
            <a:ext cx="3090940" cy="1048603"/>
          </a:xfrm>
          <a:prstGeom prst="rect">
            <a:avLst/>
          </a:prstGeom>
        </p:spPr>
      </p:pic>
    </p:spTree>
    <p:extLst>
      <p:ext uri="{BB962C8B-B14F-4D97-AF65-F5344CB8AC3E}">
        <p14:creationId xmlns:p14="http://schemas.microsoft.com/office/powerpoint/2010/main" val="348619490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9D34C4B-BAB9-F298-8128-C140F274729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A826446-6B46-4B20-72F1-FE3B594C421D}"/>
              </a:ext>
            </a:extLst>
          </p:cNvPr>
          <p:cNvSpPr/>
          <p:nvPr/>
        </p:nvSpPr>
        <p:spPr>
          <a:xfrm>
            <a:off x="266940" y="799640"/>
            <a:ext cx="11752343" cy="592181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D6CDBAA8-0AE0-BBC2-A77C-F9E8B36DADEB}"/>
              </a:ext>
            </a:extLst>
          </p:cNvPr>
          <p:cNvSpPr txBox="1"/>
          <p:nvPr/>
        </p:nvSpPr>
        <p:spPr>
          <a:xfrm>
            <a:off x="2704963" y="174212"/>
            <a:ext cx="6562640"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IV.</a:t>
            </a:r>
            <a:r>
              <a:rPr kumimoji="0" lang="ar-AE" sz="2800" b="1" i="0" u="none" strike="noStrike" kern="1200" cap="none" spc="0" normalizeH="0" baseline="0" noProof="0" dirty="0">
                <a:ln>
                  <a:noFill/>
                </a:ln>
                <a:solidFill>
                  <a:srgbClr val="00B0F0"/>
                </a:solidFill>
                <a:effectLst/>
                <a:uLnTx/>
                <a:uFillTx/>
                <a:latin typeface="Alexandria" charset="0"/>
                <a:ea typeface="+mn-ea"/>
                <a:cs typeface="Alexandria" charset="0"/>
              </a:rPr>
              <a:t> </a:t>
            </a: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The evolution of  the Digital Media :</a:t>
            </a:r>
          </a:p>
        </p:txBody>
      </p:sp>
      <p:sp>
        <p:nvSpPr>
          <p:cNvPr id="5" name="Rectangle 4">
            <a:extLst>
              <a:ext uri="{FF2B5EF4-FFF2-40B4-BE49-F238E27FC236}">
                <a16:creationId xmlns:a16="http://schemas.microsoft.com/office/drawing/2014/main" id="{40A76177-16F4-F8C1-6229-870A2D7CBDAF}"/>
              </a:ext>
            </a:extLst>
          </p:cNvPr>
          <p:cNvSpPr/>
          <p:nvPr/>
        </p:nvSpPr>
        <p:spPr>
          <a:xfrm>
            <a:off x="617281" y="115433"/>
            <a:ext cx="1458408" cy="51960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55766F4F-7970-7849-40B7-E81026BB4C0D}"/>
              </a:ext>
            </a:extLst>
          </p:cNvPr>
          <p:cNvSpPr txBox="1"/>
          <p:nvPr/>
        </p:nvSpPr>
        <p:spPr>
          <a:xfrm>
            <a:off x="617281" y="159032"/>
            <a:ext cx="1573947"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Alexandria" charset="0"/>
                <a:ea typeface="+mn-ea"/>
                <a:cs typeface="Alexandria" charset="0"/>
              </a:rPr>
              <a:t>Lecture 1</a:t>
            </a:r>
          </a:p>
        </p:txBody>
      </p:sp>
      <p:sp>
        <p:nvSpPr>
          <p:cNvPr id="48" name="TextBox 47">
            <a:extLst>
              <a:ext uri="{FF2B5EF4-FFF2-40B4-BE49-F238E27FC236}">
                <a16:creationId xmlns:a16="http://schemas.microsoft.com/office/drawing/2014/main" id="{DEC96409-E56A-DE26-2EB3-C6D10A399E75}"/>
              </a:ext>
            </a:extLst>
          </p:cNvPr>
          <p:cNvSpPr txBox="1"/>
          <p:nvPr/>
        </p:nvSpPr>
        <p:spPr>
          <a:xfrm>
            <a:off x="266940" y="827402"/>
            <a:ext cx="9572004" cy="5615704"/>
          </a:xfrm>
          <a:prstGeom prst="rect">
            <a:avLst/>
          </a:prstGeom>
          <a:noFill/>
        </p:spPr>
        <p:txBody>
          <a:bodyPr wrap="square" rtlCol="0">
            <a:spAutoFit/>
          </a:bodyPr>
          <a:lstStyle/>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2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The introduction of the </a:t>
            </a:r>
            <a:r>
              <a:rPr kumimoji="0" lang="en-US" sz="22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World Wide Web </a:t>
            </a:r>
            <a:r>
              <a:rPr kumimoji="0" lang="en-US" sz="22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in the </a:t>
            </a:r>
            <a:r>
              <a:rPr kumimoji="0" lang="en-US" sz="22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1990s</a:t>
            </a:r>
            <a:r>
              <a:rPr kumimoji="0" lang="en-US" sz="22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brought internet connectivity into most homes and businesses in the advanced economies.</a:t>
            </a:r>
          </a:p>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2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The </a:t>
            </a:r>
            <a:r>
              <a:rPr kumimoji="0" lang="en-US" sz="22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2000s</a:t>
            </a:r>
            <a:r>
              <a:rPr kumimoji="0" lang="en-US" sz="2200" b="0" i="0" u="none" strike="noStrike" kern="1200" cap="none" spc="0" normalizeH="0" baseline="0" noProof="0" dirty="0">
                <a:ln>
                  <a:noFill/>
                </a:ln>
                <a:solidFill>
                  <a:srgbClr val="C00000"/>
                </a:solidFill>
                <a:effectLst/>
                <a:uLnTx/>
                <a:uFillTx/>
                <a:latin typeface="Tajawal ExtraBold" panose="00000800000000000000" pitchFamily="2" charset="-78"/>
                <a:ea typeface="+mn-ea"/>
                <a:cs typeface="Tajawal ExtraBold" panose="00000800000000000000" pitchFamily="2" charset="-78"/>
              </a:rPr>
              <a:t> </a:t>
            </a:r>
            <a:r>
              <a:rPr kumimoji="0" lang="en-US" sz="22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gave us the collaborative web: </a:t>
            </a:r>
            <a:r>
              <a:rPr kumimoji="0" lang="en-US" sz="22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software and online platforms </a:t>
            </a:r>
            <a:r>
              <a:rPr kumimoji="0" lang="en-US" sz="22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that allow all users to produce and distribute digital content.</a:t>
            </a:r>
          </a:p>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2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Mobile technologies such as </a:t>
            </a:r>
            <a:r>
              <a:rPr kumimoji="0" lang="en-US" sz="22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smartphones and tablets </a:t>
            </a:r>
            <a:r>
              <a:rPr kumimoji="0" lang="en-US" sz="22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have transformed the daily experience of the internet, further integrating digital media into the flow of everyday life.</a:t>
            </a:r>
          </a:p>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2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The spread of digital media has been </a:t>
            </a:r>
            <a:r>
              <a:rPr kumimoji="0" lang="en-US" sz="2200"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explosive</a:t>
            </a:r>
            <a:r>
              <a:rPr kumimoji="0" lang="en-US" sz="22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Globally, the number of internet users has passed </a:t>
            </a:r>
            <a:r>
              <a:rPr kumimoji="0" lang="en-US" sz="22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five billion</a:t>
            </a:r>
            <a:r>
              <a:rPr kumimoji="0" lang="en-US" sz="22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or more than half of the world’s population. </a:t>
            </a:r>
          </a:p>
        </p:txBody>
      </p:sp>
      <p:pic>
        <p:nvPicPr>
          <p:cNvPr id="7" name="Graphic 21">
            <a:extLst>
              <a:ext uri="{FF2B5EF4-FFF2-40B4-BE49-F238E27FC236}">
                <a16:creationId xmlns:a16="http://schemas.microsoft.com/office/drawing/2014/main" id="{772DC6E6-3ABA-510F-2A66-C9FC6A91499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281938" y="19851"/>
            <a:ext cx="1729485" cy="807551"/>
          </a:xfrm>
          <a:prstGeom prst="rect">
            <a:avLst/>
          </a:prstGeom>
        </p:spPr>
      </p:pic>
      <p:pic>
        <p:nvPicPr>
          <p:cNvPr id="4" name="Picture 3">
            <a:extLst>
              <a:ext uri="{FF2B5EF4-FFF2-40B4-BE49-F238E27FC236}">
                <a16:creationId xmlns:a16="http://schemas.microsoft.com/office/drawing/2014/main" id="{CDC2F2E0-7A43-870B-740C-86A546DB96C4}"/>
              </a:ext>
            </a:extLst>
          </p:cNvPr>
          <p:cNvPicPr>
            <a:picLocks noChangeAspect="1"/>
          </p:cNvPicPr>
          <p:nvPr/>
        </p:nvPicPr>
        <p:blipFill>
          <a:blip r:embed="rId3"/>
          <a:stretch>
            <a:fillRect/>
          </a:stretch>
        </p:blipFill>
        <p:spPr>
          <a:xfrm>
            <a:off x="10113264" y="1067900"/>
            <a:ext cx="1811796" cy="2006451"/>
          </a:xfrm>
          <a:prstGeom prst="rect">
            <a:avLst/>
          </a:prstGeom>
        </p:spPr>
      </p:pic>
    </p:spTree>
    <p:extLst>
      <p:ext uri="{BB962C8B-B14F-4D97-AF65-F5344CB8AC3E}">
        <p14:creationId xmlns:p14="http://schemas.microsoft.com/office/powerpoint/2010/main" val="80201526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E909AB6-B522-60FF-EC46-AEDC3C6B14E8}"/>
            </a:ext>
          </a:extLst>
        </p:cNvPr>
        <p:cNvGrpSpPr/>
        <p:nvPr/>
      </p:nvGrpSpPr>
      <p:grpSpPr>
        <a:xfrm>
          <a:off x="0" y="0"/>
          <a:ext cx="0" cy="0"/>
          <a:chOff x="0" y="0"/>
          <a:chExt cx="0" cy="0"/>
        </a:xfrm>
      </p:grpSpPr>
      <p:sp>
        <p:nvSpPr>
          <p:cNvPr id="3" name="TextBox 2">
            <a:extLst>
              <a:ext uri="{FF2B5EF4-FFF2-40B4-BE49-F238E27FC236}">
                <a16:creationId xmlns:a16="http://schemas.microsoft.com/office/drawing/2014/main" id="{1C3C8367-9B28-0224-9CDA-5F06C2FD9577}"/>
              </a:ext>
            </a:extLst>
          </p:cNvPr>
          <p:cNvSpPr txBox="1"/>
          <p:nvPr/>
        </p:nvSpPr>
        <p:spPr>
          <a:xfrm>
            <a:off x="2704963" y="174212"/>
            <a:ext cx="6562640"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IV.</a:t>
            </a:r>
            <a:r>
              <a:rPr kumimoji="0" lang="ar-AE" sz="2800" b="1" i="0" u="none" strike="noStrike" kern="1200" cap="none" spc="0" normalizeH="0" baseline="0" noProof="0" dirty="0">
                <a:ln>
                  <a:noFill/>
                </a:ln>
                <a:solidFill>
                  <a:srgbClr val="00B0F0"/>
                </a:solidFill>
                <a:effectLst/>
                <a:uLnTx/>
                <a:uFillTx/>
                <a:latin typeface="Alexandria" charset="0"/>
                <a:ea typeface="+mn-ea"/>
                <a:cs typeface="Alexandria" charset="0"/>
              </a:rPr>
              <a:t> </a:t>
            </a: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The evolution of  the Digital Media :</a:t>
            </a:r>
          </a:p>
        </p:txBody>
      </p:sp>
      <p:sp>
        <p:nvSpPr>
          <p:cNvPr id="5" name="Rectangle 4">
            <a:extLst>
              <a:ext uri="{FF2B5EF4-FFF2-40B4-BE49-F238E27FC236}">
                <a16:creationId xmlns:a16="http://schemas.microsoft.com/office/drawing/2014/main" id="{44C83C21-2921-B185-CE46-520402B75C33}"/>
              </a:ext>
            </a:extLst>
          </p:cNvPr>
          <p:cNvSpPr/>
          <p:nvPr/>
        </p:nvSpPr>
        <p:spPr>
          <a:xfrm>
            <a:off x="617281" y="115433"/>
            <a:ext cx="1458408" cy="51960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24025045-76DA-F735-6B88-EDFD33650C2E}"/>
              </a:ext>
            </a:extLst>
          </p:cNvPr>
          <p:cNvSpPr txBox="1"/>
          <p:nvPr/>
        </p:nvSpPr>
        <p:spPr>
          <a:xfrm>
            <a:off x="617281" y="159032"/>
            <a:ext cx="1573947"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Alexandria" charset="0"/>
                <a:ea typeface="+mn-ea"/>
                <a:cs typeface="Alexandria" charset="0"/>
              </a:rPr>
              <a:t>Lecture 1</a:t>
            </a:r>
          </a:p>
        </p:txBody>
      </p:sp>
      <p:pic>
        <p:nvPicPr>
          <p:cNvPr id="7" name="Graphic 21">
            <a:extLst>
              <a:ext uri="{FF2B5EF4-FFF2-40B4-BE49-F238E27FC236}">
                <a16:creationId xmlns:a16="http://schemas.microsoft.com/office/drawing/2014/main" id="{A74758AA-B060-1E4D-4A46-D9FFEC7DC96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281938" y="19851"/>
            <a:ext cx="1729485" cy="807551"/>
          </a:xfrm>
          <a:prstGeom prst="rect">
            <a:avLst/>
          </a:prstGeom>
        </p:spPr>
      </p:pic>
      <p:pic>
        <p:nvPicPr>
          <p:cNvPr id="6" name="Picture 5">
            <a:extLst>
              <a:ext uri="{FF2B5EF4-FFF2-40B4-BE49-F238E27FC236}">
                <a16:creationId xmlns:a16="http://schemas.microsoft.com/office/drawing/2014/main" id="{9A37F4A9-6B21-7B61-E3E6-74D7689DAD8E}"/>
              </a:ext>
            </a:extLst>
          </p:cNvPr>
          <p:cNvPicPr>
            <a:picLocks noChangeAspect="1"/>
          </p:cNvPicPr>
          <p:nvPr/>
        </p:nvPicPr>
        <p:blipFill>
          <a:blip r:embed="rId3"/>
          <a:stretch>
            <a:fillRect/>
          </a:stretch>
        </p:blipFill>
        <p:spPr>
          <a:xfrm>
            <a:off x="459817" y="727612"/>
            <a:ext cx="9937341" cy="5590517"/>
          </a:xfrm>
          <a:prstGeom prst="rect">
            <a:avLst/>
          </a:prstGeom>
        </p:spPr>
      </p:pic>
      <p:sp>
        <p:nvSpPr>
          <p:cNvPr id="9" name="TextBox 8">
            <a:extLst>
              <a:ext uri="{FF2B5EF4-FFF2-40B4-BE49-F238E27FC236}">
                <a16:creationId xmlns:a16="http://schemas.microsoft.com/office/drawing/2014/main" id="{A68B268A-A753-0970-F380-AD527124AEC0}"/>
              </a:ext>
            </a:extLst>
          </p:cNvPr>
          <p:cNvSpPr txBox="1"/>
          <p:nvPr/>
        </p:nvSpPr>
        <p:spPr>
          <a:xfrm>
            <a:off x="1029350" y="6287949"/>
            <a:ext cx="8334106" cy="456535"/>
          </a:xfrm>
          <a:prstGeom prst="rect">
            <a:avLst/>
          </a:prstGeom>
          <a:noFill/>
        </p:spPr>
        <p:txBody>
          <a:bodyPr wrap="square">
            <a:spAutoFit/>
          </a:bodyPr>
          <a:lstStyle/>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1800" b="1" i="0" u="sng" strike="noStrike" kern="1200" cap="none" spc="0" normalizeH="0" baseline="0" noProof="0" dirty="0">
                <a:ln>
                  <a:noFill/>
                </a:ln>
                <a:solidFill>
                  <a:srgbClr val="ED7D31">
                    <a:lumMod val="75000"/>
                  </a:srgbClr>
                </a:solidFill>
                <a:effectLst/>
                <a:uLnTx/>
                <a:uFillTx/>
                <a:latin typeface="Tajawal ExtraBold" panose="00000800000000000000" pitchFamily="2" charset="-78"/>
                <a:ea typeface="+mn-ea"/>
                <a:cs typeface="Tajawal ExtraBold" panose="00000800000000000000" pitchFamily="2" charset="-78"/>
              </a:rPr>
              <a:t>Source</a:t>
            </a:r>
            <a:r>
              <a:rPr kumimoji="0" lang="en-US" sz="1800" b="1" i="0" u="none" strike="noStrike" kern="1200" cap="none" spc="0" normalizeH="0" baseline="0" noProof="0" dirty="0">
                <a:ln>
                  <a:noFill/>
                </a:ln>
                <a:solidFill>
                  <a:srgbClr val="ED7D31">
                    <a:lumMod val="75000"/>
                  </a:srgbClr>
                </a:solidFill>
                <a:effectLst/>
                <a:uLnTx/>
                <a:uFillTx/>
                <a:latin typeface="Tajawal ExtraBold" panose="00000800000000000000" pitchFamily="2" charset="-78"/>
                <a:ea typeface="+mn-ea"/>
                <a:cs typeface="Tajawal ExtraBold" panose="00000800000000000000" pitchFamily="2" charset="-78"/>
              </a:rPr>
              <a:t>: </a:t>
            </a:r>
            <a:r>
              <a:rPr kumimoji="0" lang="en-US" sz="1800" b="1" i="0" u="none" strike="noStrike" kern="1200" cap="none" spc="0" normalizeH="0" baseline="0" noProof="0" dirty="0">
                <a:ln>
                  <a:noFill/>
                </a:ln>
                <a:solidFill>
                  <a:srgbClr val="ED7D31">
                    <a:lumMod val="75000"/>
                  </a:srgbClr>
                </a:solidFill>
                <a:effectLst/>
                <a:uLnTx/>
                <a:uFillTx/>
                <a:latin typeface="Tajawal ExtraBold" panose="00000800000000000000" pitchFamily="2" charset="-78"/>
                <a:ea typeface="+mn-ea"/>
                <a:cs typeface="Tajawal ExtraBold" panose="00000800000000000000" pitchFamily="2" charset="-78"/>
                <a:hlinkClick r:id="rId4"/>
              </a:rPr>
              <a:t>https://wearesocial.com/uk/blog/2024/01/digital-2024/</a:t>
            </a:r>
            <a:endParaRPr kumimoji="0" lang="en-US" sz="1800" b="1" i="0" u="none" strike="noStrike" kern="1200" cap="none" spc="0" normalizeH="0" baseline="0" noProof="0" dirty="0">
              <a:ln>
                <a:noFill/>
              </a:ln>
              <a:solidFill>
                <a:srgbClr val="ED7D31">
                  <a:lumMod val="75000"/>
                </a:srgbClr>
              </a:solidFill>
              <a:effectLst/>
              <a:uLnTx/>
              <a:uFillTx/>
              <a:latin typeface="Tajawal ExtraBold" panose="00000800000000000000" pitchFamily="2" charset="-78"/>
              <a:ea typeface="+mn-ea"/>
              <a:cs typeface="Tajawal ExtraBold" panose="00000800000000000000" pitchFamily="2" charset="-78"/>
            </a:endParaRPr>
          </a:p>
        </p:txBody>
      </p:sp>
    </p:spTree>
    <p:extLst>
      <p:ext uri="{BB962C8B-B14F-4D97-AF65-F5344CB8AC3E}">
        <p14:creationId xmlns:p14="http://schemas.microsoft.com/office/powerpoint/2010/main" val="146749689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2538F22-B9CC-40B9-C101-39250FA2EA8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6CA1935-A5BC-FD09-BF2B-DCD83E440B8F}"/>
              </a:ext>
            </a:extLst>
          </p:cNvPr>
          <p:cNvSpPr/>
          <p:nvPr/>
        </p:nvSpPr>
        <p:spPr>
          <a:xfrm>
            <a:off x="180577" y="712409"/>
            <a:ext cx="11752343" cy="592181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074ABB1F-DC53-EAF6-9437-A8AFD648831A}"/>
              </a:ext>
            </a:extLst>
          </p:cNvPr>
          <p:cNvSpPr txBox="1"/>
          <p:nvPr/>
        </p:nvSpPr>
        <p:spPr>
          <a:xfrm>
            <a:off x="2704963" y="174212"/>
            <a:ext cx="6562640"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IV.</a:t>
            </a:r>
            <a:r>
              <a:rPr kumimoji="0" lang="ar-AE" sz="2800" b="1" i="0" u="none" strike="noStrike" kern="1200" cap="none" spc="0" normalizeH="0" baseline="0" noProof="0" dirty="0">
                <a:ln>
                  <a:noFill/>
                </a:ln>
                <a:solidFill>
                  <a:srgbClr val="00B0F0"/>
                </a:solidFill>
                <a:effectLst/>
                <a:uLnTx/>
                <a:uFillTx/>
                <a:latin typeface="Alexandria" charset="0"/>
                <a:ea typeface="+mn-ea"/>
                <a:cs typeface="Alexandria" charset="0"/>
              </a:rPr>
              <a:t> </a:t>
            </a: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The evolution of  the Digital Media :</a:t>
            </a:r>
          </a:p>
        </p:txBody>
      </p:sp>
      <p:sp>
        <p:nvSpPr>
          <p:cNvPr id="5" name="Rectangle 4">
            <a:extLst>
              <a:ext uri="{FF2B5EF4-FFF2-40B4-BE49-F238E27FC236}">
                <a16:creationId xmlns:a16="http://schemas.microsoft.com/office/drawing/2014/main" id="{BDB66781-BCFD-5BC8-3A55-80517BF5D09C}"/>
              </a:ext>
            </a:extLst>
          </p:cNvPr>
          <p:cNvSpPr/>
          <p:nvPr/>
        </p:nvSpPr>
        <p:spPr>
          <a:xfrm>
            <a:off x="617281" y="115433"/>
            <a:ext cx="1458408" cy="51960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9A785B8F-D93F-B3EE-EC2C-661D0CDF4792}"/>
              </a:ext>
            </a:extLst>
          </p:cNvPr>
          <p:cNvSpPr txBox="1"/>
          <p:nvPr/>
        </p:nvSpPr>
        <p:spPr>
          <a:xfrm>
            <a:off x="617281" y="159032"/>
            <a:ext cx="1573947"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Alexandria" charset="0"/>
                <a:ea typeface="+mn-ea"/>
                <a:cs typeface="Alexandria" charset="0"/>
              </a:rPr>
              <a:t>Lecture 1</a:t>
            </a:r>
          </a:p>
        </p:txBody>
      </p:sp>
      <p:sp>
        <p:nvSpPr>
          <p:cNvPr id="48" name="TextBox 47">
            <a:extLst>
              <a:ext uri="{FF2B5EF4-FFF2-40B4-BE49-F238E27FC236}">
                <a16:creationId xmlns:a16="http://schemas.microsoft.com/office/drawing/2014/main" id="{3F6EFDC2-F46A-CCD3-5C61-D9019B5D9005}"/>
              </a:ext>
            </a:extLst>
          </p:cNvPr>
          <p:cNvSpPr txBox="1"/>
          <p:nvPr/>
        </p:nvSpPr>
        <p:spPr>
          <a:xfrm>
            <a:off x="617281" y="6040848"/>
            <a:ext cx="9394201" cy="560410"/>
          </a:xfrm>
          <a:prstGeom prst="rect">
            <a:avLst/>
          </a:prstGeom>
          <a:noFill/>
        </p:spPr>
        <p:txBody>
          <a:bodyPr wrap="square" rtlCol="0">
            <a:spAutoFit/>
          </a:bodyPr>
          <a:lstStyle/>
          <a:p>
            <a:pPr marR="0" lvl="0" algn="just" defTabSz="914400" rtl="0" eaLnBrk="1" fontAlgn="auto" latinLnBrk="0" hangingPunct="1">
              <a:lnSpc>
                <a:spcPct val="200000"/>
              </a:lnSpc>
              <a:spcBef>
                <a:spcPts val="0"/>
              </a:spcBef>
              <a:spcAft>
                <a:spcPts val="0"/>
              </a:spcAft>
              <a:buClrTx/>
              <a:buSzTx/>
              <a:tabLst/>
              <a:defRPr/>
            </a:pPr>
            <a:r>
              <a:rPr kumimoji="0" lang="en-US"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Source</a:t>
            </a:r>
            <a:r>
              <a:rPr kumimoji="0" lang="en-US"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a:t>
            </a:r>
            <a:r>
              <a:rPr kumimoji="0" lang="en-US"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hlinkClick r:id="rId2"/>
              </a:rPr>
              <a:t>https://datareportal.com/reports/digital-2024-deep-dive-how-the-world-goes-online</a:t>
            </a:r>
            <a:endParaRPr kumimoji="0" lang="en-US"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endParaRPr>
          </a:p>
        </p:txBody>
      </p:sp>
      <p:pic>
        <p:nvPicPr>
          <p:cNvPr id="7" name="Graphic 21">
            <a:extLst>
              <a:ext uri="{FF2B5EF4-FFF2-40B4-BE49-F238E27FC236}">
                <a16:creationId xmlns:a16="http://schemas.microsoft.com/office/drawing/2014/main" id="{3B68ED6C-3202-0B4E-65D7-0BD7BAA4B78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281938" y="19851"/>
            <a:ext cx="1729485" cy="807551"/>
          </a:xfrm>
          <a:prstGeom prst="rect">
            <a:avLst/>
          </a:prstGeom>
        </p:spPr>
      </p:pic>
      <p:pic>
        <p:nvPicPr>
          <p:cNvPr id="2" name="Picture 1">
            <a:extLst>
              <a:ext uri="{FF2B5EF4-FFF2-40B4-BE49-F238E27FC236}">
                <a16:creationId xmlns:a16="http://schemas.microsoft.com/office/drawing/2014/main" id="{F24B5519-E40F-B497-E489-C4C91DCD0BB6}"/>
              </a:ext>
            </a:extLst>
          </p:cNvPr>
          <p:cNvPicPr>
            <a:picLocks noChangeAspect="1"/>
          </p:cNvPicPr>
          <p:nvPr/>
        </p:nvPicPr>
        <p:blipFill>
          <a:blip r:embed="rId4"/>
          <a:stretch>
            <a:fillRect/>
          </a:stretch>
        </p:blipFill>
        <p:spPr>
          <a:xfrm>
            <a:off x="769984" y="928401"/>
            <a:ext cx="9088794" cy="5112447"/>
          </a:xfrm>
          <a:prstGeom prst="rect">
            <a:avLst/>
          </a:prstGeom>
        </p:spPr>
      </p:pic>
    </p:spTree>
    <p:extLst>
      <p:ext uri="{BB962C8B-B14F-4D97-AF65-F5344CB8AC3E}">
        <p14:creationId xmlns:p14="http://schemas.microsoft.com/office/powerpoint/2010/main" val="10299015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F09583F-4F4E-96FB-ACA5-4D85B28B197D}"/>
            </a:ext>
          </a:extLst>
        </p:cNvPr>
        <p:cNvGrpSpPr/>
        <p:nvPr/>
      </p:nvGrpSpPr>
      <p:grpSpPr>
        <a:xfrm>
          <a:off x="0" y="0"/>
          <a:ext cx="0" cy="0"/>
          <a:chOff x="0" y="0"/>
          <a:chExt cx="0" cy="0"/>
        </a:xfrm>
      </p:grpSpPr>
      <p:sp>
        <p:nvSpPr>
          <p:cNvPr id="3" name="TextBox 2">
            <a:extLst>
              <a:ext uri="{FF2B5EF4-FFF2-40B4-BE49-F238E27FC236}">
                <a16:creationId xmlns:a16="http://schemas.microsoft.com/office/drawing/2014/main" id="{B0BB96E2-7687-1848-F368-2340BD1F5EFA}"/>
              </a:ext>
            </a:extLst>
          </p:cNvPr>
          <p:cNvSpPr txBox="1"/>
          <p:nvPr/>
        </p:nvSpPr>
        <p:spPr>
          <a:xfrm>
            <a:off x="2704963" y="174212"/>
            <a:ext cx="6562640"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IV.</a:t>
            </a:r>
            <a:r>
              <a:rPr kumimoji="0" lang="ar-AE" sz="2800" b="1" i="0" u="none" strike="noStrike" kern="1200" cap="none" spc="0" normalizeH="0" baseline="0" noProof="0" dirty="0">
                <a:ln>
                  <a:noFill/>
                </a:ln>
                <a:solidFill>
                  <a:srgbClr val="00B0F0"/>
                </a:solidFill>
                <a:effectLst/>
                <a:uLnTx/>
                <a:uFillTx/>
                <a:latin typeface="Alexandria" charset="0"/>
                <a:ea typeface="+mn-ea"/>
                <a:cs typeface="Alexandria" charset="0"/>
              </a:rPr>
              <a:t> </a:t>
            </a: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The evolution of  the Digital Media :</a:t>
            </a:r>
          </a:p>
        </p:txBody>
      </p:sp>
      <p:sp>
        <p:nvSpPr>
          <p:cNvPr id="5" name="Rectangle 4">
            <a:extLst>
              <a:ext uri="{FF2B5EF4-FFF2-40B4-BE49-F238E27FC236}">
                <a16:creationId xmlns:a16="http://schemas.microsoft.com/office/drawing/2014/main" id="{B2C3564E-D29A-03E4-6320-20E4D67A9668}"/>
              </a:ext>
            </a:extLst>
          </p:cNvPr>
          <p:cNvSpPr/>
          <p:nvPr/>
        </p:nvSpPr>
        <p:spPr>
          <a:xfrm>
            <a:off x="617281" y="115433"/>
            <a:ext cx="1458408" cy="51960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6D088956-3DAF-2810-2056-CE0A4F06F186}"/>
              </a:ext>
            </a:extLst>
          </p:cNvPr>
          <p:cNvSpPr txBox="1"/>
          <p:nvPr/>
        </p:nvSpPr>
        <p:spPr>
          <a:xfrm>
            <a:off x="617281" y="159032"/>
            <a:ext cx="1573947"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Alexandria" charset="0"/>
                <a:ea typeface="+mn-ea"/>
                <a:cs typeface="Alexandria" charset="0"/>
              </a:rPr>
              <a:t>Lecture 1</a:t>
            </a:r>
          </a:p>
        </p:txBody>
      </p:sp>
      <p:pic>
        <p:nvPicPr>
          <p:cNvPr id="7" name="Graphic 21">
            <a:extLst>
              <a:ext uri="{FF2B5EF4-FFF2-40B4-BE49-F238E27FC236}">
                <a16:creationId xmlns:a16="http://schemas.microsoft.com/office/drawing/2014/main" id="{F8F3FF52-2F74-8F13-B355-D63E9E59AB4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281938" y="19851"/>
            <a:ext cx="1729485" cy="807551"/>
          </a:xfrm>
          <a:prstGeom prst="rect">
            <a:avLst/>
          </a:prstGeom>
        </p:spPr>
      </p:pic>
      <p:sp>
        <p:nvSpPr>
          <p:cNvPr id="9" name="TextBox 8">
            <a:extLst>
              <a:ext uri="{FF2B5EF4-FFF2-40B4-BE49-F238E27FC236}">
                <a16:creationId xmlns:a16="http://schemas.microsoft.com/office/drawing/2014/main" id="{3E7ADC7A-5FC1-A88A-100A-340FF12A4F9D}"/>
              </a:ext>
            </a:extLst>
          </p:cNvPr>
          <p:cNvSpPr txBox="1"/>
          <p:nvPr/>
        </p:nvSpPr>
        <p:spPr>
          <a:xfrm>
            <a:off x="1029350" y="6287949"/>
            <a:ext cx="8334106" cy="456535"/>
          </a:xfrm>
          <a:prstGeom prst="rect">
            <a:avLst/>
          </a:prstGeom>
          <a:noFill/>
        </p:spPr>
        <p:txBody>
          <a:bodyPr wrap="square">
            <a:spAutoFit/>
          </a:bodyPr>
          <a:lstStyle/>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1800" b="1" i="0" u="sng" strike="noStrike" kern="1200" cap="none" spc="0" normalizeH="0" baseline="0" noProof="0" dirty="0">
                <a:ln>
                  <a:noFill/>
                </a:ln>
                <a:solidFill>
                  <a:srgbClr val="ED7D31">
                    <a:lumMod val="75000"/>
                  </a:srgbClr>
                </a:solidFill>
                <a:effectLst/>
                <a:uLnTx/>
                <a:uFillTx/>
                <a:latin typeface="Tajawal ExtraBold" panose="00000800000000000000" pitchFamily="2" charset="-78"/>
                <a:ea typeface="+mn-ea"/>
                <a:cs typeface="Tajawal ExtraBold" panose="00000800000000000000" pitchFamily="2" charset="-78"/>
              </a:rPr>
              <a:t>Source</a:t>
            </a:r>
            <a:r>
              <a:rPr kumimoji="0" lang="en-US" sz="1800" b="1" i="0" u="none" strike="noStrike" kern="1200" cap="none" spc="0" normalizeH="0" baseline="0" noProof="0" dirty="0">
                <a:ln>
                  <a:noFill/>
                </a:ln>
                <a:solidFill>
                  <a:srgbClr val="ED7D31">
                    <a:lumMod val="75000"/>
                  </a:srgbClr>
                </a:solidFill>
                <a:effectLst/>
                <a:uLnTx/>
                <a:uFillTx/>
                <a:latin typeface="Tajawal ExtraBold" panose="00000800000000000000" pitchFamily="2" charset="-78"/>
                <a:ea typeface="+mn-ea"/>
                <a:cs typeface="Tajawal ExtraBold" panose="00000800000000000000" pitchFamily="2" charset="-78"/>
              </a:rPr>
              <a:t>: </a:t>
            </a:r>
            <a:r>
              <a:rPr kumimoji="0" lang="en-US" sz="1800" b="1" i="0" u="none" strike="noStrike" kern="1200" cap="none" spc="0" normalizeH="0" baseline="0" noProof="0" dirty="0">
                <a:ln>
                  <a:noFill/>
                </a:ln>
                <a:solidFill>
                  <a:srgbClr val="ED7D31">
                    <a:lumMod val="75000"/>
                  </a:srgbClr>
                </a:solidFill>
                <a:effectLst/>
                <a:uLnTx/>
                <a:uFillTx/>
                <a:latin typeface="Tajawal ExtraBold" panose="00000800000000000000" pitchFamily="2" charset="-78"/>
                <a:ea typeface="+mn-ea"/>
                <a:cs typeface="Tajawal ExtraBold" panose="00000800000000000000" pitchFamily="2" charset="-78"/>
                <a:hlinkClick r:id="rId3"/>
              </a:rPr>
              <a:t>https://wearesocial.com/uk/blog/2024/01/digital-2024/</a:t>
            </a:r>
            <a:endParaRPr kumimoji="0" lang="en-US" sz="1800" b="1" i="0" u="none" strike="noStrike" kern="1200" cap="none" spc="0" normalizeH="0" baseline="0" noProof="0" dirty="0">
              <a:ln>
                <a:noFill/>
              </a:ln>
              <a:solidFill>
                <a:srgbClr val="ED7D31">
                  <a:lumMod val="75000"/>
                </a:srgbClr>
              </a:solidFill>
              <a:effectLst/>
              <a:uLnTx/>
              <a:uFillTx/>
              <a:latin typeface="Tajawal ExtraBold" panose="00000800000000000000" pitchFamily="2" charset="-78"/>
              <a:ea typeface="+mn-ea"/>
              <a:cs typeface="Tajawal ExtraBold" panose="00000800000000000000" pitchFamily="2" charset="-78"/>
            </a:endParaRPr>
          </a:p>
        </p:txBody>
      </p:sp>
      <p:pic>
        <p:nvPicPr>
          <p:cNvPr id="8" name="Picture 7" descr="A graph of information on a black background&#10;&#10;Description automatically generated">
            <a:extLst>
              <a:ext uri="{FF2B5EF4-FFF2-40B4-BE49-F238E27FC236}">
                <a16:creationId xmlns:a16="http://schemas.microsoft.com/office/drawing/2014/main" id="{1440CB80-89B0-2491-ACA5-7EA167B699BC}"/>
              </a:ext>
            </a:extLst>
          </p:cNvPr>
          <p:cNvPicPr>
            <a:picLocks noChangeAspect="1"/>
          </p:cNvPicPr>
          <p:nvPr/>
        </p:nvPicPr>
        <p:blipFill>
          <a:blip r:embed="rId4">
            <a:extLst>
              <a:ext uri="{28A0092B-C50C-407E-A947-70E740481C1C}">
                <a14:useLocalDpi xmlns:a14="http://schemas.microsoft.com/office/drawing/2010/main" val="0"/>
              </a:ext>
            </a:extLst>
          </a:blip>
          <a:srcRect b="10433"/>
          <a:stretch/>
        </p:blipFill>
        <p:spPr>
          <a:xfrm>
            <a:off x="180576" y="730631"/>
            <a:ext cx="11030475" cy="5557318"/>
          </a:xfrm>
          <a:prstGeom prst="rect">
            <a:avLst/>
          </a:prstGeom>
        </p:spPr>
      </p:pic>
    </p:spTree>
    <p:extLst>
      <p:ext uri="{BB962C8B-B14F-4D97-AF65-F5344CB8AC3E}">
        <p14:creationId xmlns:p14="http://schemas.microsoft.com/office/powerpoint/2010/main" val="59503692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1C14671-54B2-3B42-9982-B4C2DA24595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EA9F937-1F03-0ED7-0F18-75C7B29DEA94}"/>
              </a:ext>
            </a:extLst>
          </p:cNvPr>
          <p:cNvSpPr/>
          <p:nvPr/>
        </p:nvSpPr>
        <p:spPr>
          <a:xfrm>
            <a:off x="266940" y="799640"/>
            <a:ext cx="11752343" cy="592181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A494979F-0262-4B6F-686A-079997E7FD51}"/>
              </a:ext>
            </a:extLst>
          </p:cNvPr>
          <p:cNvSpPr txBox="1"/>
          <p:nvPr/>
        </p:nvSpPr>
        <p:spPr>
          <a:xfrm>
            <a:off x="2704963" y="174212"/>
            <a:ext cx="6562640"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V. New and Old Media</a:t>
            </a:r>
          </a:p>
        </p:txBody>
      </p:sp>
      <p:sp>
        <p:nvSpPr>
          <p:cNvPr id="5" name="Rectangle 4">
            <a:extLst>
              <a:ext uri="{FF2B5EF4-FFF2-40B4-BE49-F238E27FC236}">
                <a16:creationId xmlns:a16="http://schemas.microsoft.com/office/drawing/2014/main" id="{D7A9677F-4208-F43E-D438-399735F86B07}"/>
              </a:ext>
            </a:extLst>
          </p:cNvPr>
          <p:cNvSpPr/>
          <p:nvPr/>
        </p:nvSpPr>
        <p:spPr>
          <a:xfrm>
            <a:off x="617281" y="115433"/>
            <a:ext cx="1458408" cy="51960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3FF1CA0D-A735-8058-405B-ADA5ACBF347A}"/>
              </a:ext>
            </a:extLst>
          </p:cNvPr>
          <p:cNvSpPr txBox="1"/>
          <p:nvPr/>
        </p:nvSpPr>
        <p:spPr>
          <a:xfrm>
            <a:off x="617281" y="159032"/>
            <a:ext cx="1573947"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Alexandria" charset="0"/>
                <a:ea typeface="+mn-ea"/>
                <a:cs typeface="Alexandria" charset="0"/>
              </a:rPr>
              <a:t>Lecture 1</a:t>
            </a:r>
          </a:p>
        </p:txBody>
      </p:sp>
      <p:sp>
        <p:nvSpPr>
          <p:cNvPr id="48" name="TextBox 47">
            <a:extLst>
              <a:ext uri="{FF2B5EF4-FFF2-40B4-BE49-F238E27FC236}">
                <a16:creationId xmlns:a16="http://schemas.microsoft.com/office/drawing/2014/main" id="{31CBC6FF-BC3D-90CF-5305-9D29AD725A34}"/>
              </a:ext>
            </a:extLst>
          </p:cNvPr>
          <p:cNvSpPr txBox="1"/>
          <p:nvPr/>
        </p:nvSpPr>
        <p:spPr>
          <a:xfrm>
            <a:off x="266940" y="799640"/>
            <a:ext cx="8008380" cy="5615704"/>
          </a:xfrm>
          <a:prstGeom prst="rect">
            <a:avLst/>
          </a:prstGeom>
          <a:noFill/>
        </p:spPr>
        <p:txBody>
          <a:bodyPr wrap="square" rtlCol="0">
            <a:spAutoFit/>
          </a:bodyPr>
          <a:lstStyle/>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2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In early scholarship about the rise of digital media, the definition “</a:t>
            </a:r>
            <a:r>
              <a:rPr kumimoji="0" lang="en-US" sz="22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New Media</a:t>
            </a:r>
            <a:r>
              <a:rPr kumimoji="0" lang="en-US" sz="22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was used to describe </a:t>
            </a:r>
            <a:r>
              <a:rPr kumimoji="0" lang="en-US" sz="22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information and communication technologies based on digital code.</a:t>
            </a:r>
            <a:endParaRPr kumimoji="0" lang="en-US" sz="22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endParaRPr>
          </a:p>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2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a:t>
            </a:r>
            <a:r>
              <a:rPr kumimoji="0" lang="en-US" sz="22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New media</a:t>
            </a:r>
            <a:r>
              <a:rPr kumimoji="0" lang="en-US" sz="22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signified the set of media technologies that had emerged since the last decades of the twentieth century.</a:t>
            </a:r>
          </a:p>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2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This distinguished them from “</a:t>
            </a:r>
            <a:r>
              <a:rPr kumimoji="0" lang="en-US" sz="22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Old Media</a:t>
            </a:r>
            <a:r>
              <a:rPr kumimoji="0" lang="en-US" sz="22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which was a definition used to identify </a:t>
            </a:r>
            <a:r>
              <a:rPr kumimoji="0" lang="en-US" sz="22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traditional mass media like television, newspapers, or radio</a:t>
            </a:r>
            <a:r>
              <a:rPr kumimoji="0" lang="en-US" sz="22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a:t>
            </a:r>
          </a:p>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2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Traditional (nondigital) media </a:t>
            </a:r>
            <a:r>
              <a:rPr kumimoji="0" lang="en-US" sz="22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includes several types of communication technologies, some of which have existed for hundreds of years. </a:t>
            </a:r>
          </a:p>
        </p:txBody>
      </p:sp>
      <p:pic>
        <p:nvPicPr>
          <p:cNvPr id="7" name="Graphic 21">
            <a:extLst>
              <a:ext uri="{FF2B5EF4-FFF2-40B4-BE49-F238E27FC236}">
                <a16:creationId xmlns:a16="http://schemas.microsoft.com/office/drawing/2014/main" id="{AF7A0253-BCFA-FE0B-7C91-CAD3BF204CA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281938" y="19851"/>
            <a:ext cx="1729485" cy="807551"/>
          </a:xfrm>
          <a:prstGeom prst="rect">
            <a:avLst/>
          </a:prstGeom>
        </p:spPr>
      </p:pic>
      <p:pic>
        <p:nvPicPr>
          <p:cNvPr id="2" name="Picture 1">
            <a:extLst>
              <a:ext uri="{FF2B5EF4-FFF2-40B4-BE49-F238E27FC236}">
                <a16:creationId xmlns:a16="http://schemas.microsoft.com/office/drawing/2014/main" id="{F08D91FA-8C1B-FAD3-4BA3-78638D86986D}"/>
              </a:ext>
            </a:extLst>
          </p:cNvPr>
          <p:cNvPicPr>
            <a:picLocks noChangeAspect="1"/>
          </p:cNvPicPr>
          <p:nvPr/>
        </p:nvPicPr>
        <p:blipFill>
          <a:blip r:embed="rId3"/>
          <a:stretch>
            <a:fillRect/>
          </a:stretch>
        </p:blipFill>
        <p:spPr>
          <a:xfrm>
            <a:off x="8463277" y="1395954"/>
            <a:ext cx="3461783" cy="2821832"/>
          </a:xfrm>
          <a:prstGeom prst="rect">
            <a:avLst/>
          </a:prstGeom>
        </p:spPr>
      </p:pic>
    </p:spTree>
    <p:extLst>
      <p:ext uri="{BB962C8B-B14F-4D97-AF65-F5344CB8AC3E}">
        <p14:creationId xmlns:p14="http://schemas.microsoft.com/office/powerpoint/2010/main" val="347827748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E4241B0-C808-28E3-8B4D-53065D5F892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9530358-4E59-3E8D-E5AF-771BAEFC6986}"/>
              </a:ext>
            </a:extLst>
          </p:cNvPr>
          <p:cNvSpPr/>
          <p:nvPr/>
        </p:nvSpPr>
        <p:spPr>
          <a:xfrm>
            <a:off x="266940" y="799640"/>
            <a:ext cx="11752343" cy="592181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4C5ED0E4-94E1-D939-032B-3D7EA2870134}"/>
              </a:ext>
            </a:extLst>
          </p:cNvPr>
          <p:cNvSpPr txBox="1"/>
          <p:nvPr/>
        </p:nvSpPr>
        <p:spPr>
          <a:xfrm>
            <a:off x="2704963" y="174212"/>
            <a:ext cx="6562640"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V. New and Old Media</a:t>
            </a:r>
          </a:p>
        </p:txBody>
      </p:sp>
      <p:sp>
        <p:nvSpPr>
          <p:cNvPr id="5" name="Rectangle 4">
            <a:extLst>
              <a:ext uri="{FF2B5EF4-FFF2-40B4-BE49-F238E27FC236}">
                <a16:creationId xmlns:a16="http://schemas.microsoft.com/office/drawing/2014/main" id="{370452C9-A808-55CA-7555-512CB5141734}"/>
              </a:ext>
            </a:extLst>
          </p:cNvPr>
          <p:cNvSpPr/>
          <p:nvPr/>
        </p:nvSpPr>
        <p:spPr>
          <a:xfrm>
            <a:off x="617281" y="115433"/>
            <a:ext cx="1458408" cy="51960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61BAADDE-FB3F-973E-C072-099577C0D16B}"/>
              </a:ext>
            </a:extLst>
          </p:cNvPr>
          <p:cNvSpPr txBox="1"/>
          <p:nvPr/>
        </p:nvSpPr>
        <p:spPr>
          <a:xfrm>
            <a:off x="617281" y="159032"/>
            <a:ext cx="1573947"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Alexandria" charset="0"/>
                <a:ea typeface="+mn-ea"/>
                <a:cs typeface="Alexandria" charset="0"/>
              </a:rPr>
              <a:t>Lecture 1</a:t>
            </a:r>
          </a:p>
        </p:txBody>
      </p:sp>
      <p:sp>
        <p:nvSpPr>
          <p:cNvPr id="48" name="TextBox 47">
            <a:extLst>
              <a:ext uri="{FF2B5EF4-FFF2-40B4-BE49-F238E27FC236}">
                <a16:creationId xmlns:a16="http://schemas.microsoft.com/office/drawing/2014/main" id="{E02ED565-C160-4C6A-2191-68618B7DC6C6}"/>
              </a:ext>
            </a:extLst>
          </p:cNvPr>
          <p:cNvSpPr txBox="1"/>
          <p:nvPr/>
        </p:nvSpPr>
        <p:spPr>
          <a:xfrm>
            <a:off x="266940" y="799640"/>
            <a:ext cx="8029890" cy="4154984"/>
          </a:xfrm>
          <a:prstGeom prst="rect">
            <a:avLst/>
          </a:prstGeom>
          <a:noFill/>
        </p:spPr>
        <p:txBody>
          <a:bodyPr wrap="square" rtlCol="0">
            <a:spAutoFit/>
          </a:bodyPr>
          <a:lstStyle/>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2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Digital media </a:t>
            </a:r>
            <a:r>
              <a:rPr kumimoji="0" lang="en-US" sz="22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have certain common characteristics that distinguish them from </a:t>
            </a:r>
            <a:r>
              <a:rPr kumimoji="0" lang="en-US" sz="22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Analog media</a:t>
            </a:r>
            <a:r>
              <a:rPr kumimoji="0" lang="en-US" sz="22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a:t>
            </a:r>
          </a:p>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2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a:t>
            </a:r>
            <a:r>
              <a:rPr kumimoji="0" lang="en-US" sz="22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Digital Media</a:t>
            </a:r>
            <a:r>
              <a:rPr kumimoji="0" lang="en-US" sz="22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carry information represented by a </a:t>
            </a:r>
            <a:r>
              <a:rPr kumimoji="0" lang="en-US" sz="22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numeric code</a:t>
            </a:r>
            <a:r>
              <a:rPr kumimoji="0" lang="en-US" sz="2200" b="1" i="0" u="none" strike="noStrike" kern="1200" cap="none" spc="0" normalizeH="0" baseline="0" noProof="0" dirty="0">
                <a:ln>
                  <a:noFill/>
                </a:ln>
                <a:solidFill>
                  <a:srgbClr val="C00000"/>
                </a:solidFill>
                <a:effectLst/>
                <a:uLnTx/>
                <a:uFillTx/>
                <a:latin typeface="Tajawal ExtraBold" panose="00000800000000000000" pitchFamily="2" charset="-78"/>
                <a:ea typeface="+mn-ea"/>
                <a:cs typeface="Tajawal ExtraBold" panose="00000800000000000000" pitchFamily="2" charset="-78"/>
              </a:rPr>
              <a:t> </a:t>
            </a:r>
            <a:r>
              <a:rPr kumimoji="0" lang="en-US" sz="22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based on the binary distinction between two symbols,</a:t>
            </a:r>
          </a:p>
          <a:p>
            <a:pPr marR="0" lvl="0" algn="just" defTabSz="914400" rtl="0" eaLnBrk="1" fontAlgn="auto" latinLnBrk="0" hangingPunct="1">
              <a:lnSpc>
                <a:spcPct val="150000"/>
              </a:lnSpc>
              <a:spcBef>
                <a:spcPts val="0"/>
              </a:spcBef>
              <a:spcAft>
                <a:spcPts val="0"/>
              </a:spcAft>
              <a:buClrTx/>
              <a:buSzTx/>
              <a:tabLst/>
              <a:defRPr/>
            </a:pPr>
            <a:r>
              <a:rPr lang="en-US" sz="2200" dirty="0">
                <a:solidFill>
                  <a:srgbClr val="0A1F61"/>
                </a:solidFill>
                <a:latin typeface="Tajawal ExtraBold" panose="00000800000000000000" pitchFamily="2" charset="-78"/>
                <a:cs typeface="Tajawal ExtraBold" panose="00000800000000000000" pitchFamily="2" charset="-78"/>
              </a:rPr>
              <a:t>    </a:t>
            </a:r>
            <a:r>
              <a:rPr kumimoji="0" lang="en-US" sz="22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a:t>
            </a:r>
            <a:r>
              <a:rPr kumimoji="0" lang="en-US" sz="22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1 and 0</a:t>
            </a:r>
            <a:r>
              <a:rPr kumimoji="0" lang="en-US" sz="2200" b="0"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a:t>
            </a:r>
            <a:endParaRPr kumimoji="0" lang="en-US" sz="22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endParaRPr>
          </a:p>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2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Analog media </a:t>
            </a:r>
            <a:r>
              <a:rPr kumimoji="0" lang="en-US" sz="22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instead rely on continuous scales, like the scale of </a:t>
            </a:r>
            <a:r>
              <a:rPr kumimoji="0" lang="en-US" sz="22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colors</a:t>
            </a:r>
            <a:r>
              <a:rPr kumimoji="0" lang="en-US" sz="22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that can be represented by the chemical composition of a piece of celluloid film, or the </a:t>
            </a:r>
            <a:r>
              <a:rPr kumimoji="0" lang="en-US" sz="22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letters</a:t>
            </a:r>
            <a:r>
              <a:rPr kumimoji="0" lang="en-US" sz="22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of the alphabet that can be rearranged into words and expressions.</a:t>
            </a:r>
          </a:p>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2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Thanks to their binary code, </a:t>
            </a:r>
            <a:r>
              <a:rPr kumimoji="0" lang="en-US" sz="22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digital media </a:t>
            </a:r>
            <a:r>
              <a:rPr kumimoji="0" lang="en-US" sz="22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can carry information very </a:t>
            </a:r>
            <a:r>
              <a:rPr kumimoji="0" lang="en-US" sz="22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efficiently</a:t>
            </a:r>
            <a:r>
              <a:rPr kumimoji="0" lang="en-US" sz="22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a:t>
            </a:r>
            <a:endParaRPr kumimoji="0" lang="en-US" sz="22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endParaRPr>
          </a:p>
        </p:txBody>
      </p:sp>
      <p:pic>
        <p:nvPicPr>
          <p:cNvPr id="7" name="Graphic 21">
            <a:extLst>
              <a:ext uri="{FF2B5EF4-FFF2-40B4-BE49-F238E27FC236}">
                <a16:creationId xmlns:a16="http://schemas.microsoft.com/office/drawing/2014/main" id="{5C7338BA-9757-5A47-D950-4D6C63F64C7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281938" y="19851"/>
            <a:ext cx="1729485" cy="807551"/>
          </a:xfrm>
          <a:prstGeom prst="rect">
            <a:avLst/>
          </a:prstGeom>
        </p:spPr>
      </p:pic>
      <p:pic>
        <p:nvPicPr>
          <p:cNvPr id="4" name="Picture 3">
            <a:extLst>
              <a:ext uri="{FF2B5EF4-FFF2-40B4-BE49-F238E27FC236}">
                <a16:creationId xmlns:a16="http://schemas.microsoft.com/office/drawing/2014/main" id="{B2E88623-7EFD-26A6-9034-BC4CEFB0921A}"/>
              </a:ext>
            </a:extLst>
          </p:cNvPr>
          <p:cNvPicPr>
            <a:picLocks noChangeAspect="1"/>
          </p:cNvPicPr>
          <p:nvPr/>
        </p:nvPicPr>
        <p:blipFill>
          <a:blip r:embed="rId3"/>
          <a:stretch>
            <a:fillRect/>
          </a:stretch>
        </p:blipFill>
        <p:spPr>
          <a:xfrm>
            <a:off x="8604345" y="1304514"/>
            <a:ext cx="3355185" cy="1658142"/>
          </a:xfrm>
          <a:prstGeom prst="rect">
            <a:avLst/>
          </a:prstGeom>
        </p:spPr>
      </p:pic>
    </p:spTree>
    <p:extLst>
      <p:ext uri="{BB962C8B-B14F-4D97-AF65-F5344CB8AC3E}">
        <p14:creationId xmlns:p14="http://schemas.microsoft.com/office/powerpoint/2010/main" val="329729287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4FDFC77-A269-CF19-2F5A-958D0533B76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8DF0357-35B5-1176-0503-4A0A3C1B292C}"/>
              </a:ext>
            </a:extLst>
          </p:cNvPr>
          <p:cNvSpPr/>
          <p:nvPr/>
        </p:nvSpPr>
        <p:spPr>
          <a:xfrm>
            <a:off x="266940" y="799640"/>
            <a:ext cx="11752343" cy="592181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911BBDC8-A557-9EAD-D082-1DB721171436}"/>
              </a:ext>
            </a:extLst>
          </p:cNvPr>
          <p:cNvSpPr txBox="1"/>
          <p:nvPr/>
        </p:nvSpPr>
        <p:spPr>
          <a:xfrm>
            <a:off x="2704963" y="174212"/>
            <a:ext cx="6562640"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V. New and Old Media</a:t>
            </a:r>
          </a:p>
        </p:txBody>
      </p:sp>
      <p:sp>
        <p:nvSpPr>
          <p:cNvPr id="5" name="Rectangle 4">
            <a:extLst>
              <a:ext uri="{FF2B5EF4-FFF2-40B4-BE49-F238E27FC236}">
                <a16:creationId xmlns:a16="http://schemas.microsoft.com/office/drawing/2014/main" id="{3FE3ED29-FE76-BC26-3022-2FD4FBE22769}"/>
              </a:ext>
            </a:extLst>
          </p:cNvPr>
          <p:cNvSpPr/>
          <p:nvPr/>
        </p:nvSpPr>
        <p:spPr>
          <a:xfrm>
            <a:off x="617281" y="115433"/>
            <a:ext cx="1458408" cy="51960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9C1A1EF8-F495-E9F9-9160-79D7CA072871}"/>
              </a:ext>
            </a:extLst>
          </p:cNvPr>
          <p:cNvSpPr txBox="1"/>
          <p:nvPr/>
        </p:nvSpPr>
        <p:spPr>
          <a:xfrm>
            <a:off x="617281" y="159032"/>
            <a:ext cx="1573947"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Alexandria" charset="0"/>
                <a:ea typeface="+mn-ea"/>
                <a:cs typeface="Alexandria" charset="0"/>
              </a:rPr>
              <a:t>Lecture 1</a:t>
            </a:r>
          </a:p>
        </p:txBody>
      </p:sp>
      <p:sp>
        <p:nvSpPr>
          <p:cNvPr id="48" name="TextBox 47">
            <a:extLst>
              <a:ext uri="{FF2B5EF4-FFF2-40B4-BE49-F238E27FC236}">
                <a16:creationId xmlns:a16="http://schemas.microsoft.com/office/drawing/2014/main" id="{B35C8848-4423-ECC8-C5D0-3D32BD0F4040}"/>
              </a:ext>
            </a:extLst>
          </p:cNvPr>
          <p:cNvSpPr txBox="1"/>
          <p:nvPr/>
        </p:nvSpPr>
        <p:spPr>
          <a:xfrm>
            <a:off x="266940" y="1048527"/>
            <a:ext cx="8029890" cy="5009833"/>
          </a:xfrm>
          <a:prstGeom prst="rect">
            <a:avLst/>
          </a:prstGeom>
          <a:noFill/>
        </p:spPr>
        <p:txBody>
          <a:bodyPr wrap="square" rtlCol="0">
            <a:spAutoFit/>
          </a:bodyPr>
          <a:lstStyle/>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Yet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new media </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that have emerged in the last 40 years or so are based on </a:t>
            </a:r>
            <a:r>
              <a:rPr kumimoji="0" lang="en-US" sz="2400" i="0" u="none" strike="noStrike" kern="1200" cap="none" spc="0" normalizeH="0" baseline="0" noProof="0" dirty="0">
                <a:ln>
                  <a:noFill/>
                </a:ln>
                <a:effectLst/>
                <a:uLnTx/>
                <a:uFillTx/>
                <a:latin typeface="Tajawal ExtraBold" panose="00000800000000000000" pitchFamily="2" charset="-78"/>
                <a:ea typeface="+mn-ea"/>
                <a:cs typeface="Tajawal ExtraBold" panose="00000800000000000000" pitchFamily="2" charset="-78"/>
              </a:rPr>
              <a:t>heterogeneous</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computing technologies and are very different from each other.</a:t>
            </a:r>
          </a:p>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Conversely,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old media </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are sometimes held to be </a:t>
            </a:r>
            <a:r>
              <a:rPr kumimoji="0" lang="en-US" sz="240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better</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than new media, as older technologies can be </a:t>
            </a:r>
            <a:r>
              <a:rPr kumimoji="0" lang="en-US" sz="2400" i="0" u="none" strike="noStrike" kern="1200" cap="none" spc="0" normalizeH="0" baseline="0" noProof="0" dirty="0">
                <a:ln>
                  <a:noFill/>
                </a:ln>
                <a:effectLst/>
                <a:uLnTx/>
                <a:uFillTx/>
                <a:latin typeface="Tajawal ExtraBold" panose="00000800000000000000" pitchFamily="2" charset="-78"/>
                <a:ea typeface="+mn-ea"/>
                <a:cs typeface="Tajawal ExtraBold" panose="00000800000000000000" pitchFamily="2" charset="-78"/>
              </a:rPr>
              <a:t>represented as more authentic</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a:t>
            </a:r>
          </a:p>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For example, many claim to have a deeper relationship with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books</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than with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e‐books</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or with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vinyl records </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than with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MP3</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files.</a:t>
            </a:r>
          </a:p>
        </p:txBody>
      </p:sp>
      <p:pic>
        <p:nvPicPr>
          <p:cNvPr id="7" name="Graphic 21">
            <a:extLst>
              <a:ext uri="{FF2B5EF4-FFF2-40B4-BE49-F238E27FC236}">
                <a16:creationId xmlns:a16="http://schemas.microsoft.com/office/drawing/2014/main" id="{296C5F8E-FA4A-8A76-D812-CACFFFB4619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281938" y="19851"/>
            <a:ext cx="1729485" cy="807551"/>
          </a:xfrm>
          <a:prstGeom prst="rect">
            <a:avLst/>
          </a:prstGeom>
        </p:spPr>
      </p:pic>
      <p:pic>
        <p:nvPicPr>
          <p:cNvPr id="2" name="Picture 1">
            <a:extLst>
              <a:ext uri="{FF2B5EF4-FFF2-40B4-BE49-F238E27FC236}">
                <a16:creationId xmlns:a16="http://schemas.microsoft.com/office/drawing/2014/main" id="{19C2696E-3EB8-05C4-3A96-7AFFBD70E843}"/>
              </a:ext>
            </a:extLst>
          </p:cNvPr>
          <p:cNvPicPr>
            <a:picLocks noChangeAspect="1"/>
          </p:cNvPicPr>
          <p:nvPr/>
        </p:nvPicPr>
        <p:blipFill>
          <a:blip r:embed="rId3"/>
          <a:stretch>
            <a:fillRect/>
          </a:stretch>
        </p:blipFill>
        <p:spPr>
          <a:xfrm>
            <a:off x="9180467" y="873122"/>
            <a:ext cx="2499577" cy="2414225"/>
          </a:xfrm>
          <a:prstGeom prst="rect">
            <a:avLst/>
          </a:prstGeom>
        </p:spPr>
      </p:pic>
      <p:pic>
        <p:nvPicPr>
          <p:cNvPr id="6" name="Picture 5">
            <a:extLst>
              <a:ext uri="{FF2B5EF4-FFF2-40B4-BE49-F238E27FC236}">
                <a16:creationId xmlns:a16="http://schemas.microsoft.com/office/drawing/2014/main" id="{26B1803C-0E70-C93B-D66C-AA3D8E5035F5}"/>
              </a:ext>
            </a:extLst>
          </p:cNvPr>
          <p:cNvPicPr>
            <a:picLocks noChangeAspect="1"/>
          </p:cNvPicPr>
          <p:nvPr/>
        </p:nvPicPr>
        <p:blipFill>
          <a:blip r:embed="rId4"/>
          <a:stretch>
            <a:fillRect/>
          </a:stretch>
        </p:blipFill>
        <p:spPr>
          <a:xfrm>
            <a:off x="10061371" y="3507723"/>
            <a:ext cx="1780186" cy="1603387"/>
          </a:xfrm>
          <a:prstGeom prst="rect">
            <a:avLst/>
          </a:prstGeom>
        </p:spPr>
      </p:pic>
      <p:pic>
        <p:nvPicPr>
          <p:cNvPr id="8" name="Picture 7">
            <a:extLst>
              <a:ext uri="{FF2B5EF4-FFF2-40B4-BE49-F238E27FC236}">
                <a16:creationId xmlns:a16="http://schemas.microsoft.com/office/drawing/2014/main" id="{23F69BDA-8B89-51C5-A98F-F4A587F84B9B}"/>
              </a:ext>
            </a:extLst>
          </p:cNvPr>
          <p:cNvPicPr>
            <a:picLocks noChangeAspect="1"/>
          </p:cNvPicPr>
          <p:nvPr/>
        </p:nvPicPr>
        <p:blipFill>
          <a:blip r:embed="rId5"/>
          <a:stretch>
            <a:fillRect/>
          </a:stretch>
        </p:blipFill>
        <p:spPr>
          <a:xfrm>
            <a:off x="8744658" y="3461083"/>
            <a:ext cx="1249788" cy="1652159"/>
          </a:xfrm>
          <a:prstGeom prst="rect">
            <a:avLst/>
          </a:prstGeom>
        </p:spPr>
      </p:pic>
    </p:spTree>
    <p:extLst>
      <p:ext uri="{BB962C8B-B14F-4D97-AF65-F5344CB8AC3E}">
        <p14:creationId xmlns:p14="http://schemas.microsoft.com/office/powerpoint/2010/main" val="370790073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ED29947-6D19-CB55-0170-5DED578127E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7FD6CBB-3C72-C947-2C1C-04FE39050747}"/>
              </a:ext>
            </a:extLst>
          </p:cNvPr>
          <p:cNvSpPr/>
          <p:nvPr/>
        </p:nvSpPr>
        <p:spPr>
          <a:xfrm>
            <a:off x="266940" y="799640"/>
            <a:ext cx="11752343" cy="592181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3B3DF3FA-4F15-B5B3-60A3-10838145695F}"/>
              </a:ext>
            </a:extLst>
          </p:cNvPr>
          <p:cNvSpPr txBox="1"/>
          <p:nvPr/>
        </p:nvSpPr>
        <p:spPr>
          <a:xfrm>
            <a:off x="2704963" y="174212"/>
            <a:ext cx="6562640"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V. New and Old Media</a:t>
            </a:r>
          </a:p>
        </p:txBody>
      </p:sp>
      <p:sp>
        <p:nvSpPr>
          <p:cNvPr id="5" name="Rectangle 4">
            <a:extLst>
              <a:ext uri="{FF2B5EF4-FFF2-40B4-BE49-F238E27FC236}">
                <a16:creationId xmlns:a16="http://schemas.microsoft.com/office/drawing/2014/main" id="{602C613A-4D03-16B6-8712-FBE77B0E526C}"/>
              </a:ext>
            </a:extLst>
          </p:cNvPr>
          <p:cNvSpPr/>
          <p:nvPr/>
        </p:nvSpPr>
        <p:spPr>
          <a:xfrm>
            <a:off x="617281" y="115433"/>
            <a:ext cx="1458408" cy="51960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4FFBB25-5290-A7B0-7C37-0907B4C73FC6}"/>
              </a:ext>
            </a:extLst>
          </p:cNvPr>
          <p:cNvSpPr txBox="1"/>
          <p:nvPr/>
        </p:nvSpPr>
        <p:spPr>
          <a:xfrm>
            <a:off x="617281" y="159032"/>
            <a:ext cx="1573947"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Alexandria" charset="0"/>
                <a:ea typeface="+mn-ea"/>
                <a:cs typeface="Alexandria" charset="0"/>
              </a:rPr>
              <a:t>Lecture 1</a:t>
            </a:r>
          </a:p>
        </p:txBody>
      </p:sp>
      <p:sp>
        <p:nvSpPr>
          <p:cNvPr id="48" name="TextBox 47">
            <a:extLst>
              <a:ext uri="{FF2B5EF4-FFF2-40B4-BE49-F238E27FC236}">
                <a16:creationId xmlns:a16="http://schemas.microsoft.com/office/drawing/2014/main" id="{18BDC3E8-16C4-9362-8D36-40A467973C20}"/>
              </a:ext>
            </a:extLst>
          </p:cNvPr>
          <p:cNvSpPr txBox="1"/>
          <p:nvPr/>
        </p:nvSpPr>
        <p:spPr>
          <a:xfrm>
            <a:off x="893480" y="1004947"/>
            <a:ext cx="9530680" cy="3347840"/>
          </a:xfrm>
          <a:prstGeom prst="rect">
            <a:avLst/>
          </a:prstGeom>
          <a:noFill/>
        </p:spPr>
        <p:txBody>
          <a:bodyPr wrap="square" rtlCol="0">
            <a:spAutoFit/>
          </a:bodyPr>
          <a:lstStyle/>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When new media are introduced, they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do not replace </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old media, but rather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integrate</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or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change</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them.</a:t>
            </a:r>
          </a:p>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The introduction of </a:t>
            </a:r>
            <a:r>
              <a:rPr kumimoji="0" lang="en-US" sz="24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television</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has not caused the disappearance of the </a:t>
            </a:r>
            <a:r>
              <a:rPr kumimoji="0" lang="en-US" sz="24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newspaper</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a:t>
            </a:r>
          </a:p>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The introduction of the </a:t>
            </a:r>
            <a:r>
              <a:rPr kumimoji="0" lang="en-US" sz="24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tablet</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did not cause the disappearance of the </a:t>
            </a:r>
            <a:r>
              <a:rPr kumimoji="0" lang="en-US" sz="24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book</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a:t>
            </a:r>
          </a:p>
        </p:txBody>
      </p:sp>
      <p:pic>
        <p:nvPicPr>
          <p:cNvPr id="7" name="Graphic 21">
            <a:extLst>
              <a:ext uri="{FF2B5EF4-FFF2-40B4-BE49-F238E27FC236}">
                <a16:creationId xmlns:a16="http://schemas.microsoft.com/office/drawing/2014/main" id="{E3113535-16FC-ED9F-57BB-900D4A2F578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281938" y="19851"/>
            <a:ext cx="1729485" cy="807551"/>
          </a:xfrm>
          <a:prstGeom prst="rect">
            <a:avLst/>
          </a:prstGeom>
        </p:spPr>
      </p:pic>
      <p:pic>
        <p:nvPicPr>
          <p:cNvPr id="4" name="Picture 3">
            <a:extLst>
              <a:ext uri="{FF2B5EF4-FFF2-40B4-BE49-F238E27FC236}">
                <a16:creationId xmlns:a16="http://schemas.microsoft.com/office/drawing/2014/main" id="{9F3B6F94-37B1-8CB6-2D54-93421CFBFF72}"/>
              </a:ext>
            </a:extLst>
          </p:cNvPr>
          <p:cNvPicPr>
            <a:picLocks noChangeAspect="1"/>
          </p:cNvPicPr>
          <p:nvPr/>
        </p:nvPicPr>
        <p:blipFill>
          <a:blip r:embed="rId3"/>
          <a:stretch>
            <a:fillRect/>
          </a:stretch>
        </p:blipFill>
        <p:spPr>
          <a:xfrm>
            <a:off x="4462151" y="4352787"/>
            <a:ext cx="3048264" cy="2011854"/>
          </a:xfrm>
          <a:prstGeom prst="rect">
            <a:avLst/>
          </a:prstGeom>
        </p:spPr>
      </p:pic>
    </p:spTree>
    <p:extLst>
      <p:ext uri="{BB962C8B-B14F-4D97-AF65-F5344CB8AC3E}">
        <p14:creationId xmlns:p14="http://schemas.microsoft.com/office/powerpoint/2010/main" val="39791759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322CB31-827C-3996-A3D8-CFCBAB2007B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8101750-E68C-3CB3-CB45-643AD5CD1284}"/>
              </a:ext>
            </a:extLst>
          </p:cNvPr>
          <p:cNvSpPr/>
          <p:nvPr/>
        </p:nvSpPr>
        <p:spPr>
          <a:xfrm>
            <a:off x="266940" y="799640"/>
            <a:ext cx="11752343" cy="592181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B33061D8-1F30-10B7-BE53-F0407824331F}"/>
              </a:ext>
            </a:extLst>
          </p:cNvPr>
          <p:cNvSpPr txBox="1"/>
          <p:nvPr/>
        </p:nvSpPr>
        <p:spPr>
          <a:xfrm>
            <a:off x="2704963" y="174212"/>
            <a:ext cx="6562640"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V. New and Old Media</a:t>
            </a:r>
          </a:p>
        </p:txBody>
      </p:sp>
      <p:sp>
        <p:nvSpPr>
          <p:cNvPr id="5" name="Rectangle 4">
            <a:extLst>
              <a:ext uri="{FF2B5EF4-FFF2-40B4-BE49-F238E27FC236}">
                <a16:creationId xmlns:a16="http://schemas.microsoft.com/office/drawing/2014/main" id="{81ABD108-BE36-1A65-E65C-C2E3C1DCDCF0}"/>
              </a:ext>
            </a:extLst>
          </p:cNvPr>
          <p:cNvSpPr/>
          <p:nvPr/>
        </p:nvSpPr>
        <p:spPr>
          <a:xfrm>
            <a:off x="617281" y="115433"/>
            <a:ext cx="1458408" cy="51960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53888064-D475-2AE2-5C75-80F300E79AA0}"/>
              </a:ext>
            </a:extLst>
          </p:cNvPr>
          <p:cNvSpPr txBox="1"/>
          <p:nvPr/>
        </p:nvSpPr>
        <p:spPr>
          <a:xfrm>
            <a:off x="617281" y="159032"/>
            <a:ext cx="1573947"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Alexandria" charset="0"/>
                <a:ea typeface="+mn-ea"/>
                <a:cs typeface="Alexandria" charset="0"/>
              </a:rPr>
              <a:t>Lecture 1</a:t>
            </a:r>
          </a:p>
        </p:txBody>
      </p:sp>
      <p:sp>
        <p:nvSpPr>
          <p:cNvPr id="48" name="TextBox 47">
            <a:extLst>
              <a:ext uri="{FF2B5EF4-FFF2-40B4-BE49-F238E27FC236}">
                <a16:creationId xmlns:a16="http://schemas.microsoft.com/office/drawing/2014/main" id="{A85CD636-8D27-35A0-F395-54B557F7EADD}"/>
              </a:ext>
            </a:extLst>
          </p:cNvPr>
          <p:cNvSpPr txBox="1"/>
          <p:nvPr/>
        </p:nvSpPr>
        <p:spPr>
          <a:xfrm>
            <a:off x="939200" y="1338931"/>
            <a:ext cx="9529255" cy="820417"/>
          </a:xfrm>
          <a:prstGeom prst="rect">
            <a:avLst/>
          </a:prstGeom>
          <a:noFill/>
        </p:spPr>
        <p:txBody>
          <a:bodyPr wrap="square" rtlCol="0">
            <a:spAutoFit/>
          </a:bodyPr>
          <a:lstStyle/>
          <a:p>
            <a:pPr marL="285750" marR="0" lvl="0" indent="-285750" algn="just" defTabSz="914400" rtl="0" eaLnBrk="1" fontAlgn="auto" latinLnBrk="0" hangingPunct="1">
              <a:lnSpc>
                <a:spcPct val="200000"/>
              </a:lnSpc>
              <a:spcBef>
                <a:spcPts val="0"/>
              </a:spcBef>
              <a:spcAft>
                <a:spcPts val="0"/>
              </a:spcAft>
              <a:buClrTx/>
              <a:buSzTx/>
              <a:buFont typeface="Arial" pitchFamily="34" charset="0"/>
              <a:buChar char="•"/>
              <a:tabLst/>
              <a:defRPr/>
            </a:pPr>
            <a:r>
              <a:rPr lang="en-US" sz="2800" b="1" dirty="0">
                <a:solidFill>
                  <a:schemeClr val="accent2">
                    <a:lumMod val="75000"/>
                  </a:schemeClr>
                </a:solidFill>
                <a:latin typeface="Tajawal ExtraBold" panose="00000800000000000000" pitchFamily="2" charset="-78"/>
                <a:cs typeface="Tajawal ExtraBold" panose="00000800000000000000" pitchFamily="2" charset="-78"/>
              </a:rPr>
              <a:t>B</a:t>
            </a:r>
            <a:r>
              <a:rPr kumimoji="0" lang="en-US" sz="2800" b="1" i="0" u="none" strike="noStrike" kern="1200" cap="none" spc="0" normalizeH="0" baseline="0" noProof="0" dirty="0" err="1">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ooks</a:t>
            </a:r>
            <a:r>
              <a:rPr kumimoji="0" lang="en-US" sz="28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a:t>
            </a:r>
            <a:r>
              <a:rPr kumimoji="0" lang="en-US" sz="28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evolved</a:t>
            </a:r>
            <a:r>
              <a:rPr kumimoji="0" lang="en-US" sz="28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into different technological </a:t>
            </a:r>
            <a:r>
              <a:rPr kumimoji="0" lang="en-US" sz="28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formats</a:t>
            </a:r>
            <a:r>
              <a:rPr kumimoji="0" lang="en-US" sz="28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a:t>
            </a:r>
          </a:p>
        </p:txBody>
      </p:sp>
      <p:pic>
        <p:nvPicPr>
          <p:cNvPr id="7" name="Graphic 21">
            <a:extLst>
              <a:ext uri="{FF2B5EF4-FFF2-40B4-BE49-F238E27FC236}">
                <a16:creationId xmlns:a16="http://schemas.microsoft.com/office/drawing/2014/main" id="{EF3C4D2E-3B4F-CF6D-7CB7-41D1CFD3055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281938" y="19851"/>
            <a:ext cx="1729485" cy="807551"/>
          </a:xfrm>
          <a:prstGeom prst="rect">
            <a:avLst/>
          </a:prstGeom>
        </p:spPr>
      </p:pic>
      <p:pic>
        <p:nvPicPr>
          <p:cNvPr id="2" name="Picture 1">
            <a:extLst>
              <a:ext uri="{FF2B5EF4-FFF2-40B4-BE49-F238E27FC236}">
                <a16:creationId xmlns:a16="http://schemas.microsoft.com/office/drawing/2014/main" id="{16261A2D-5827-70B5-2459-2D4B424F3B34}"/>
              </a:ext>
            </a:extLst>
          </p:cNvPr>
          <p:cNvPicPr>
            <a:picLocks noChangeAspect="1"/>
          </p:cNvPicPr>
          <p:nvPr/>
        </p:nvPicPr>
        <p:blipFill>
          <a:blip r:embed="rId3"/>
          <a:stretch>
            <a:fillRect/>
          </a:stretch>
        </p:blipFill>
        <p:spPr>
          <a:xfrm>
            <a:off x="2530485" y="3207610"/>
            <a:ext cx="2529282" cy="2429341"/>
          </a:xfrm>
          <a:prstGeom prst="rect">
            <a:avLst/>
          </a:prstGeom>
        </p:spPr>
      </p:pic>
      <p:pic>
        <p:nvPicPr>
          <p:cNvPr id="6" name="Picture 5">
            <a:extLst>
              <a:ext uri="{FF2B5EF4-FFF2-40B4-BE49-F238E27FC236}">
                <a16:creationId xmlns:a16="http://schemas.microsoft.com/office/drawing/2014/main" id="{A7D10D06-DA09-FD03-887B-5041DF99EA30}"/>
              </a:ext>
            </a:extLst>
          </p:cNvPr>
          <p:cNvPicPr>
            <a:picLocks noChangeAspect="1"/>
          </p:cNvPicPr>
          <p:nvPr/>
        </p:nvPicPr>
        <p:blipFill>
          <a:blip r:embed="rId4"/>
          <a:stretch>
            <a:fillRect/>
          </a:stretch>
        </p:blipFill>
        <p:spPr>
          <a:xfrm>
            <a:off x="5812424" y="3294803"/>
            <a:ext cx="3211286" cy="2429341"/>
          </a:xfrm>
          <a:prstGeom prst="rect">
            <a:avLst/>
          </a:prstGeom>
        </p:spPr>
      </p:pic>
    </p:spTree>
    <p:extLst>
      <p:ext uri="{BB962C8B-B14F-4D97-AF65-F5344CB8AC3E}">
        <p14:creationId xmlns:p14="http://schemas.microsoft.com/office/powerpoint/2010/main" val="362629798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C5EBBA0-4B1E-C2EB-BA27-1F544A1D0BE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3A9D2065-5B9D-B961-3F2F-DA4FAC5EFD95}"/>
              </a:ext>
            </a:extLst>
          </p:cNvPr>
          <p:cNvSpPr/>
          <p:nvPr/>
        </p:nvSpPr>
        <p:spPr>
          <a:xfrm>
            <a:off x="266940" y="799640"/>
            <a:ext cx="11752343" cy="592181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04586F2C-3E97-718F-1DAC-FE710AF66A37}"/>
              </a:ext>
            </a:extLst>
          </p:cNvPr>
          <p:cNvSpPr txBox="1"/>
          <p:nvPr/>
        </p:nvSpPr>
        <p:spPr>
          <a:xfrm>
            <a:off x="2704963" y="174212"/>
            <a:ext cx="6562640"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V. New and Old Media</a:t>
            </a:r>
          </a:p>
        </p:txBody>
      </p:sp>
      <p:sp>
        <p:nvSpPr>
          <p:cNvPr id="5" name="Rectangle 4">
            <a:extLst>
              <a:ext uri="{FF2B5EF4-FFF2-40B4-BE49-F238E27FC236}">
                <a16:creationId xmlns:a16="http://schemas.microsoft.com/office/drawing/2014/main" id="{D9127A41-F0C0-E8AF-3613-701B627A1A8B}"/>
              </a:ext>
            </a:extLst>
          </p:cNvPr>
          <p:cNvSpPr/>
          <p:nvPr/>
        </p:nvSpPr>
        <p:spPr>
          <a:xfrm>
            <a:off x="617281" y="115433"/>
            <a:ext cx="1458408" cy="51960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18059D05-D6D1-3960-47FD-2E6F13280FAF}"/>
              </a:ext>
            </a:extLst>
          </p:cNvPr>
          <p:cNvSpPr txBox="1"/>
          <p:nvPr/>
        </p:nvSpPr>
        <p:spPr>
          <a:xfrm>
            <a:off x="617281" y="159032"/>
            <a:ext cx="1573947"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Alexandria" charset="0"/>
                <a:ea typeface="+mn-ea"/>
                <a:cs typeface="Alexandria" charset="0"/>
              </a:rPr>
              <a:t>Lecture 1</a:t>
            </a:r>
          </a:p>
        </p:txBody>
      </p:sp>
      <p:sp>
        <p:nvSpPr>
          <p:cNvPr id="48" name="TextBox 47">
            <a:extLst>
              <a:ext uri="{FF2B5EF4-FFF2-40B4-BE49-F238E27FC236}">
                <a16:creationId xmlns:a16="http://schemas.microsoft.com/office/drawing/2014/main" id="{FAF97D82-BA55-4F08-6E64-305231F1A68A}"/>
              </a:ext>
            </a:extLst>
          </p:cNvPr>
          <p:cNvSpPr txBox="1"/>
          <p:nvPr/>
        </p:nvSpPr>
        <p:spPr>
          <a:xfrm>
            <a:off x="893481" y="1004947"/>
            <a:ext cx="7784176" cy="2932341"/>
          </a:xfrm>
          <a:prstGeom prst="rect">
            <a:avLst/>
          </a:prstGeom>
          <a:noFill/>
        </p:spPr>
        <p:txBody>
          <a:bodyPr wrap="square" rtlCol="0">
            <a:spAutoFit/>
          </a:bodyPr>
          <a:lstStyle/>
          <a:p>
            <a:pPr marL="285750" marR="0" lvl="0" indent="-285750" algn="just" defTabSz="914400" rtl="0" eaLnBrk="1" fontAlgn="auto" latinLnBrk="0" hangingPunct="1">
              <a:lnSpc>
                <a:spcPct val="200000"/>
              </a:lnSpc>
              <a:spcBef>
                <a:spcPts val="0"/>
              </a:spcBef>
              <a:spcAft>
                <a:spcPts val="0"/>
              </a:spcAft>
              <a:buClrTx/>
              <a:buSzTx/>
              <a:buFont typeface="Arial" pitchFamily="34" charset="0"/>
              <a:buChar char="•"/>
              <a:tabLst/>
              <a:defRPr/>
            </a:pPr>
            <a:r>
              <a:rPr kumimoji="0" lang="en-US" sz="24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Bolter and Grusin (2000</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called this process of evolution,  </a:t>
            </a:r>
            <a:r>
              <a:rPr kumimoji="0" lang="en-US" sz="24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Remediation</a:t>
            </a:r>
            <a:r>
              <a:rPr kumimoji="0" lang="en-US" sz="24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that entails competition as well as coevolution and cooperation among different media .</a:t>
            </a:r>
          </a:p>
        </p:txBody>
      </p:sp>
      <p:pic>
        <p:nvPicPr>
          <p:cNvPr id="7" name="Graphic 21">
            <a:extLst>
              <a:ext uri="{FF2B5EF4-FFF2-40B4-BE49-F238E27FC236}">
                <a16:creationId xmlns:a16="http://schemas.microsoft.com/office/drawing/2014/main" id="{0251CC62-70E2-AC76-F603-511D6285E03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281938" y="19851"/>
            <a:ext cx="1729485" cy="807551"/>
          </a:xfrm>
          <a:prstGeom prst="rect">
            <a:avLst/>
          </a:prstGeom>
        </p:spPr>
      </p:pic>
      <p:pic>
        <p:nvPicPr>
          <p:cNvPr id="4" name="Picture 3">
            <a:extLst>
              <a:ext uri="{FF2B5EF4-FFF2-40B4-BE49-F238E27FC236}">
                <a16:creationId xmlns:a16="http://schemas.microsoft.com/office/drawing/2014/main" id="{70BBBDED-49A1-1FDB-686A-3BCDD6225103}"/>
              </a:ext>
            </a:extLst>
          </p:cNvPr>
          <p:cNvPicPr>
            <a:picLocks noChangeAspect="1"/>
          </p:cNvPicPr>
          <p:nvPr/>
        </p:nvPicPr>
        <p:blipFill>
          <a:blip r:embed="rId3"/>
          <a:stretch>
            <a:fillRect/>
          </a:stretch>
        </p:blipFill>
        <p:spPr>
          <a:xfrm>
            <a:off x="3697061" y="4146346"/>
            <a:ext cx="3755461" cy="1816765"/>
          </a:xfrm>
          <a:prstGeom prst="rect">
            <a:avLst/>
          </a:prstGeom>
        </p:spPr>
      </p:pic>
      <p:pic>
        <p:nvPicPr>
          <p:cNvPr id="8" name="Picture 7">
            <a:extLst>
              <a:ext uri="{FF2B5EF4-FFF2-40B4-BE49-F238E27FC236}">
                <a16:creationId xmlns:a16="http://schemas.microsoft.com/office/drawing/2014/main" id="{D4D1A876-E3FE-B6A6-4868-65516F207704}"/>
              </a:ext>
            </a:extLst>
          </p:cNvPr>
          <p:cNvPicPr>
            <a:picLocks noChangeAspect="1"/>
          </p:cNvPicPr>
          <p:nvPr/>
        </p:nvPicPr>
        <p:blipFill>
          <a:blip r:embed="rId4"/>
          <a:stretch>
            <a:fillRect/>
          </a:stretch>
        </p:blipFill>
        <p:spPr>
          <a:xfrm>
            <a:off x="9838944" y="863979"/>
            <a:ext cx="1853276" cy="1853276"/>
          </a:xfrm>
          <a:prstGeom prst="rect">
            <a:avLst/>
          </a:prstGeom>
        </p:spPr>
      </p:pic>
      <p:pic>
        <p:nvPicPr>
          <p:cNvPr id="9" name="Picture 8">
            <a:extLst>
              <a:ext uri="{FF2B5EF4-FFF2-40B4-BE49-F238E27FC236}">
                <a16:creationId xmlns:a16="http://schemas.microsoft.com/office/drawing/2014/main" id="{5570860F-CDBC-2C6C-3F2E-EA1F3CA7BFC3}"/>
              </a:ext>
            </a:extLst>
          </p:cNvPr>
          <p:cNvPicPr>
            <a:picLocks noChangeAspect="1"/>
          </p:cNvPicPr>
          <p:nvPr/>
        </p:nvPicPr>
        <p:blipFill>
          <a:blip r:embed="rId5"/>
          <a:stretch>
            <a:fillRect/>
          </a:stretch>
        </p:blipFill>
        <p:spPr>
          <a:xfrm>
            <a:off x="9695641" y="2806440"/>
            <a:ext cx="2139881" cy="1908213"/>
          </a:xfrm>
          <a:prstGeom prst="rect">
            <a:avLst/>
          </a:prstGeom>
          <a:ln>
            <a:solidFill>
              <a:schemeClr val="tx1"/>
            </a:solidFill>
          </a:ln>
        </p:spPr>
      </p:pic>
    </p:spTree>
    <p:extLst>
      <p:ext uri="{BB962C8B-B14F-4D97-AF65-F5344CB8AC3E}">
        <p14:creationId xmlns:p14="http://schemas.microsoft.com/office/powerpoint/2010/main" val="12591566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1FC7A25-E165-5A17-BF06-251A1D6CA7F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096A996-A00B-475A-9A1B-9EF8F607355D}"/>
              </a:ext>
            </a:extLst>
          </p:cNvPr>
          <p:cNvSpPr/>
          <p:nvPr/>
        </p:nvSpPr>
        <p:spPr>
          <a:xfrm>
            <a:off x="266940" y="799640"/>
            <a:ext cx="11752343" cy="592181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D5874BAB-38F0-59FB-CD33-56833B0123CF}"/>
              </a:ext>
            </a:extLst>
          </p:cNvPr>
          <p:cNvSpPr txBox="1"/>
          <p:nvPr/>
        </p:nvSpPr>
        <p:spPr>
          <a:xfrm>
            <a:off x="2704963" y="174212"/>
            <a:ext cx="6562640"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V. New and Old Media</a:t>
            </a:r>
          </a:p>
        </p:txBody>
      </p:sp>
      <p:sp>
        <p:nvSpPr>
          <p:cNvPr id="5" name="Rectangle 4">
            <a:extLst>
              <a:ext uri="{FF2B5EF4-FFF2-40B4-BE49-F238E27FC236}">
                <a16:creationId xmlns:a16="http://schemas.microsoft.com/office/drawing/2014/main" id="{FEFE2132-0A1A-3528-ACCF-B93F90B13CA4}"/>
              </a:ext>
            </a:extLst>
          </p:cNvPr>
          <p:cNvSpPr/>
          <p:nvPr/>
        </p:nvSpPr>
        <p:spPr>
          <a:xfrm>
            <a:off x="617281" y="115433"/>
            <a:ext cx="1458408" cy="51960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3B9248F8-A17B-F93F-3829-29A683D0B430}"/>
              </a:ext>
            </a:extLst>
          </p:cNvPr>
          <p:cNvSpPr txBox="1"/>
          <p:nvPr/>
        </p:nvSpPr>
        <p:spPr>
          <a:xfrm>
            <a:off x="617281" y="159032"/>
            <a:ext cx="1573947"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Alexandria" charset="0"/>
                <a:ea typeface="+mn-ea"/>
                <a:cs typeface="Alexandria" charset="0"/>
              </a:rPr>
              <a:t>Lecture 1</a:t>
            </a:r>
          </a:p>
        </p:txBody>
      </p:sp>
      <p:sp>
        <p:nvSpPr>
          <p:cNvPr id="48" name="TextBox 47">
            <a:extLst>
              <a:ext uri="{FF2B5EF4-FFF2-40B4-BE49-F238E27FC236}">
                <a16:creationId xmlns:a16="http://schemas.microsoft.com/office/drawing/2014/main" id="{4D91EAA0-6FA7-7936-15BE-D17B978C51F7}"/>
              </a:ext>
            </a:extLst>
          </p:cNvPr>
          <p:cNvSpPr txBox="1"/>
          <p:nvPr/>
        </p:nvSpPr>
        <p:spPr>
          <a:xfrm>
            <a:off x="527721" y="1004947"/>
            <a:ext cx="7738456" cy="3671005"/>
          </a:xfrm>
          <a:prstGeom prst="rect">
            <a:avLst/>
          </a:prstGeom>
          <a:noFill/>
        </p:spPr>
        <p:txBody>
          <a:bodyPr wrap="square" rtlCol="0">
            <a:spAutoFit/>
          </a:bodyPr>
          <a:lstStyle/>
          <a:p>
            <a:pPr marL="285750" marR="0" lvl="0" indent="-285750" algn="just" defTabSz="914400" rtl="0" eaLnBrk="1" fontAlgn="auto" latinLnBrk="0" hangingPunct="1">
              <a:lnSpc>
                <a:spcPct val="200000"/>
              </a:lnSpc>
              <a:spcBef>
                <a:spcPts val="0"/>
              </a:spcBef>
              <a:spcAft>
                <a:spcPts val="0"/>
              </a:spcAft>
              <a:buClrTx/>
              <a:buSzTx/>
              <a:buFont typeface="Arial" pitchFamily="34" charset="0"/>
              <a:buChar char="•"/>
              <a:tabLst/>
              <a:defRPr/>
            </a:pP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A </a:t>
            </a:r>
            <a:r>
              <a:rPr kumimoji="0" lang="en-US" sz="24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practice</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a:t>
            </a:r>
            <a:r>
              <a:rPr kumimoji="0" lang="en-US" sz="24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content</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or </a:t>
            </a:r>
            <a:r>
              <a:rPr kumimoji="0" lang="en-US" sz="24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format</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can be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re‐mediated </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by a new technology that </a:t>
            </a:r>
            <a:r>
              <a:rPr kumimoji="0" lang="en-US" sz="24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mimics</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or </a:t>
            </a:r>
            <a:r>
              <a:rPr kumimoji="0" lang="en-US" sz="24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reworks</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previous formats.</a:t>
            </a:r>
          </a:p>
          <a:p>
            <a:pPr marL="285750" marR="0" lvl="0" indent="-285750" algn="just" defTabSz="914400" rtl="0" eaLnBrk="1" fontAlgn="auto" latinLnBrk="0" hangingPunct="1">
              <a:lnSpc>
                <a:spcPct val="200000"/>
              </a:lnSpc>
              <a:spcBef>
                <a:spcPts val="0"/>
              </a:spcBef>
              <a:spcAft>
                <a:spcPts val="0"/>
              </a:spcAft>
              <a:buClrTx/>
              <a:buSzTx/>
              <a:buFont typeface="Arial" pitchFamily="34" charset="0"/>
              <a:buChar char="•"/>
              <a:tabLst/>
              <a:defRPr/>
            </a:pP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For example, the design of some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web radio </a:t>
            </a:r>
            <a:r>
              <a:rPr kumimoji="0" lang="en-US" sz="24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receivers </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reproduces 1950s </a:t>
            </a:r>
            <a:r>
              <a:rPr kumimoji="0" lang="en-US" sz="24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radio</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sets.</a:t>
            </a:r>
          </a:p>
        </p:txBody>
      </p:sp>
      <p:pic>
        <p:nvPicPr>
          <p:cNvPr id="7" name="Graphic 21">
            <a:extLst>
              <a:ext uri="{FF2B5EF4-FFF2-40B4-BE49-F238E27FC236}">
                <a16:creationId xmlns:a16="http://schemas.microsoft.com/office/drawing/2014/main" id="{948F8E37-3088-8F64-2B2E-4D859104D92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281938" y="19851"/>
            <a:ext cx="1729485" cy="807551"/>
          </a:xfrm>
          <a:prstGeom prst="rect">
            <a:avLst/>
          </a:prstGeom>
        </p:spPr>
      </p:pic>
      <p:pic>
        <p:nvPicPr>
          <p:cNvPr id="2" name="Picture 1">
            <a:extLst>
              <a:ext uri="{FF2B5EF4-FFF2-40B4-BE49-F238E27FC236}">
                <a16:creationId xmlns:a16="http://schemas.microsoft.com/office/drawing/2014/main" id="{FD339E76-1F25-B489-78DC-1C21FDD315E2}"/>
              </a:ext>
            </a:extLst>
          </p:cNvPr>
          <p:cNvPicPr>
            <a:picLocks noChangeAspect="1"/>
          </p:cNvPicPr>
          <p:nvPr/>
        </p:nvPicPr>
        <p:blipFill>
          <a:blip r:embed="rId3"/>
          <a:stretch>
            <a:fillRect/>
          </a:stretch>
        </p:blipFill>
        <p:spPr>
          <a:xfrm>
            <a:off x="9223645" y="929610"/>
            <a:ext cx="2578832" cy="2530059"/>
          </a:xfrm>
          <a:prstGeom prst="rect">
            <a:avLst/>
          </a:prstGeom>
        </p:spPr>
      </p:pic>
      <p:pic>
        <p:nvPicPr>
          <p:cNvPr id="6" name="Picture 5">
            <a:extLst>
              <a:ext uri="{FF2B5EF4-FFF2-40B4-BE49-F238E27FC236}">
                <a16:creationId xmlns:a16="http://schemas.microsoft.com/office/drawing/2014/main" id="{6C85EA9C-89E5-4C63-6F4F-8C61BF224D27}"/>
              </a:ext>
            </a:extLst>
          </p:cNvPr>
          <p:cNvPicPr>
            <a:picLocks noChangeAspect="1"/>
          </p:cNvPicPr>
          <p:nvPr/>
        </p:nvPicPr>
        <p:blipFill>
          <a:blip r:embed="rId4"/>
          <a:stretch>
            <a:fillRect/>
          </a:stretch>
        </p:blipFill>
        <p:spPr>
          <a:xfrm>
            <a:off x="4059797" y="4857382"/>
            <a:ext cx="3194581" cy="1682642"/>
          </a:xfrm>
          <a:prstGeom prst="rect">
            <a:avLst/>
          </a:prstGeom>
        </p:spPr>
      </p:pic>
    </p:spTree>
    <p:extLst>
      <p:ext uri="{BB962C8B-B14F-4D97-AF65-F5344CB8AC3E}">
        <p14:creationId xmlns:p14="http://schemas.microsoft.com/office/powerpoint/2010/main" val="357624313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1E9D968-3BD4-52C9-12DB-782B202B6B2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CA8BDE5-D56E-055D-ABFF-21B0CEF67AB9}"/>
              </a:ext>
            </a:extLst>
          </p:cNvPr>
          <p:cNvSpPr/>
          <p:nvPr/>
        </p:nvSpPr>
        <p:spPr>
          <a:xfrm>
            <a:off x="266940" y="799640"/>
            <a:ext cx="11752343" cy="592181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E3FF4EFC-DD0E-FFAA-5C99-76BC5AB6E373}"/>
              </a:ext>
            </a:extLst>
          </p:cNvPr>
          <p:cNvSpPr txBox="1"/>
          <p:nvPr/>
        </p:nvSpPr>
        <p:spPr>
          <a:xfrm>
            <a:off x="2704963" y="174212"/>
            <a:ext cx="6562640"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V. New and Old Media</a:t>
            </a:r>
          </a:p>
        </p:txBody>
      </p:sp>
      <p:sp>
        <p:nvSpPr>
          <p:cNvPr id="5" name="Rectangle 4">
            <a:extLst>
              <a:ext uri="{FF2B5EF4-FFF2-40B4-BE49-F238E27FC236}">
                <a16:creationId xmlns:a16="http://schemas.microsoft.com/office/drawing/2014/main" id="{39EF24F7-C056-0A6C-D2CC-B8240F8603FA}"/>
              </a:ext>
            </a:extLst>
          </p:cNvPr>
          <p:cNvSpPr/>
          <p:nvPr/>
        </p:nvSpPr>
        <p:spPr>
          <a:xfrm>
            <a:off x="617281" y="115433"/>
            <a:ext cx="1458408" cy="51960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6B73886A-F2C5-CC52-067E-22D23784B997}"/>
              </a:ext>
            </a:extLst>
          </p:cNvPr>
          <p:cNvSpPr txBox="1"/>
          <p:nvPr/>
        </p:nvSpPr>
        <p:spPr>
          <a:xfrm>
            <a:off x="617281" y="159032"/>
            <a:ext cx="1573947"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Alexandria" charset="0"/>
                <a:ea typeface="+mn-ea"/>
                <a:cs typeface="Alexandria" charset="0"/>
              </a:rPr>
              <a:t>Lecture 1</a:t>
            </a:r>
          </a:p>
        </p:txBody>
      </p:sp>
      <p:sp>
        <p:nvSpPr>
          <p:cNvPr id="48" name="TextBox 47">
            <a:extLst>
              <a:ext uri="{FF2B5EF4-FFF2-40B4-BE49-F238E27FC236}">
                <a16:creationId xmlns:a16="http://schemas.microsoft.com/office/drawing/2014/main" id="{887C8377-F300-F4E6-1923-E56EC864A93F}"/>
              </a:ext>
            </a:extLst>
          </p:cNvPr>
          <p:cNvSpPr txBox="1"/>
          <p:nvPr/>
        </p:nvSpPr>
        <p:spPr>
          <a:xfrm>
            <a:off x="527721" y="1004947"/>
            <a:ext cx="6001096" cy="5148332"/>
          </a:xfrm>
          <a:prstGeom prst="rect">
            <a:avLst/>
          </a:prstGeom>
          <a:noFill/>
        </p:spPr>
        <p:txBody>
          <a:bodyPr wrap="square" rtlCol="0">
            <a:spAutoFit/>
          </a:bodyPr>
          <a:lstStyle/>
          <a:p>
            <a:pPr marL="285750" marR="0" lvl="0" indent="-285750" algn="just" defTabSz="914400" rtl="0" eaLnBrk="1" fontAlgn="auto" latinLnBrk="0" hangingPunct="1">
              <a:lnSpc>
                <a:spcPct val="200000"/>
              </a:lnSpc>
              <a:spcBef>
                <a:spcPts val="0"/>
              </a:spcBef>
              <a:spcAft>
                <a:spcPts val="0"/>
              </a:spcAft>
              <a:buClrTx/>
              <a:buSzTx/>
              <a:buFont typeface="Arial" pitchFamily="34" charset="0"/>
              <a:buChar char="•"/>
              <a:tabLst/>
              <a:defRPr/>
            </a:pP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Wikipedia</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mirrors and is structured like a traditional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encyclopedia</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so that cross‐references between entries allow a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non‐linear </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reading path, although this is made possible via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hyperlinking</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technologies rather than by manually turning the pages.</a:t>
            </a:r>
          </a:p>
        </p:txBody>
      </p:sp>
      <p:pic>
        <p:nvPicPr>
          <p:cNvPr id="7" name="Graphic 21">
            <a:extLst>
              <a:ext uri="{FF2B5EF4-FFF2-40B4-BE49-F238E27FC236}">
                <a16:creationId xmlns:a16="http://schemas.microsoft.com/office/drawing/2014/main" id="{DEF8057B-5717-87AF-8510-D4E38FF5928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281938" y="19851"/>
            <a:ext cx="1729485" cy="807551"/>
          </a:xfrm>
          <a:prstGeom prst="rect">
            <a:avLst/>
          </a:prstGeom>
        </p:spPr>
      </p:pic>
      <p:pic>
        <p:nvPicPr>
          <p:cNvPr id="4" name="Picture 3">
            <a:extLst>
              <a:ext uri="{FF2B5EF4-FFF2-40B4-BE49-F238E27FC236}">
                <a16:creationId xmlns:a16="http://schemas.microsoft.com/office/drawing/2014/main" id="{AD78948E-F168-C2C9-128F-D32437C8FEC1}"/>
              </a:ext>
            </a:extLst>
          </p:cNvPr>
          <p:cNvPicPr>
            <a:picLocks noChangeAspect="1"/>
          </p:cNvPicPr>
          <p:nvPr/>
        </p:nvPicPr>
        <p:blipFill>
          <a:blip r:embed="rId3"/>
          <a:stretch>
            <a:fillRect/>
          </a:stretch>
        </p:blipFill>
        <p:spPr>
          <a:xfrm>
            <a:off x="6854725" y="799640"/>
            <a:ext cx="5230821" cy="2670279"/>
          </a:xfrm>
          <a:prstGeom prst="rect">
            <a:avLst/>
          </a:prstGeom>
        </p:spPr>
      </p:pic>
      <p:pic>
        <p:nvPicPr>
          <p:cNvPr id="8" name="Picture 7">
            <a:extLst>
              <a:ext uri="{FF2B5EF4-FFF2-40B4-BE49-F238E27FC236}">
                <a16:creationId xmlns:a16="http://schemas.microsoft.com/office/drawing/2014/main" id="{E27E5C62-E95F-37C7-943A-3F40F5C47B27}"/>
              </a:ext>
            </a:extLst>
          </p:cNvPr>
          <p:cNvPicPr>
            <a:picLocks noChangeAspect="1"/>
          </p:cNvPicPr>
          <p:nvPr/>
        </p:nvPicPr>
        <p:blipFill>
          <a:blip r:embed="rId4"/>
          <a:stretch>
            <a:fillRect/>
          </a:stretch>
        </p:blipFill>
        <p:spPr>
          <a:xfrm>
            <a:off x="9593037" y="3512027"/>
            <a:ext cx="2332023" cy="1475361"/>
          </a:xfrm>
          <a:prstGeom prst="rect">
            <a:avLst/>
          </a:prstGeom>
        </p:spPr>
      </p:pic>
      <p:pic>
        <p:nvPicPr>
          <p:cNvPr id="9" name="Picture 8">
            <a:extLst>
              <a:ext uri="{FF2B5EF4-FFF2-40B4-BE49-F238E27FC236}">
                <a16:creationId xmlns:a16="http://schemas.microsoft.com/office/drawing/2014/main" id="{51CF37A6-4F70-3D52-B3CB-245A9F4672D5}"/>
              </a:ext>
            </a:extLst>
          </p:cNvPr>
          <p:cNvPicPr>
            <a:picLocks noChangeAspect="1"/>
          </p:cNvPicPr>
          <p:nvPr/>
        </p:nvPicPr>
        <p:blipFill>
          <a:blip r:embed="rId5"/>
          <a:stretch>
            <a:fillRect/>
          </a:stretch>
        </p:blipFill>
        <p:spPr>
          <a:xfrm>
            <a:off x="6830338" y="3634517"/>
            <a:ext cx="2639797" cy="1731414"/>
          </a:xfrm>
          <a:prstGeom prst="rect">
            <a:avLst/>
          </a:prstGeom>
        </p:spPr>
      </p:pic>
    </p:spTree>
    <p:extLst>
      <p:ext uri="{BB962C8B-B14F-4D97-AF65-F5344CB8AC3E}">
        <p14:creationId xmlns:p14="http://schemas.microsoft.com/office/powerpoint/2010/main" val="165469837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6B1B9F3-65AA-FB1B-707B-F59698B4975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0396E9F-0318-84F7-6A8B-14C75040BC65}"/>
              </a:ext>
            </a:extLst>
          </p:cNvPr>
          <p:cNvSpPr/>
          <p:nvPr/>
        </p:nvSpPr>
        <p:spPr>
          <a:xfrm>
            <a:off x="266940" y="799640"/>
            <a:ext cx="11752343" cy="592181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4E7496F2-FF2A-3BF1-7FAF-F2A55DA67196}"/>
              </a:ext>
            </a:extLst>
          </p:cNvPr>
          <p:cNvSpPr txBox="1"/>
          <p:nvPr/>
        </p:nvSpPr>
        <p:spPr>
          <a:xfrm>
            <a:off x="2704963" y="174212"/>
            <a:ext cx="6562640"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V. New and Old Media</a:t>
            </a:r>
          </a:p>
        </p:txBody>
      </p:sp>
      <p:sp>
        <p:nvSpPr>
          <p:cNvPr id="5" name="Rectangle 4">
            <a:extLst>
              <a:ext uri="{FF2B5EF4-FFF2-40B4-BE49-F238E27FC236}">
                <a16:creationId xmlns:a16="http://schemas.microsoft.com/office/drawing/2014/main" id="{8EB94102-C622-FEC2-1A56-0B92BFB41658}"/>
              </a:ext>
            </a:extLst>
          </p:cNvPr>
          <p:cNvSpPr/>
          <p:nvPr/>
        </p:nvSpPr>
        <p:spPr>
          <a:xfrm>
            <a:off x="617281" y="115433"/>
            <a:ext cx="1458408" cy="51960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8CCF42DC-CCB0-5691-05F6-FD4B8C331CF6}"/>
              </a:ext>
            </a:extLst>
          </p:cNvPr>
          <p:cNvSpPr txBox="1"/>
          <p:nvPr/>
        </p:nvSpPr>
        <p:spPr>
          <a:xfrm>
            <a:off x="617281" y="159032"/>
            <a:ext cx="1573947"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Alexandria" charset="0"/>
                <a:ea typeface="+mn-ea"/>
                <a:cs typeface="Alexandria" charset="0"/>
              </a:rPr>
              <a:t>Lecture 1</a:t>
            </a:r>
          </a:p>
        </p:txBody>
      </p:sp>
      <p:sp>
        <p:nvSpPr>
          <p:cNvPr id="48" name="TextBox 47">
            <a:extLst>
              <a:ext uri="{FF2B5EF4-FFF2-40B4-BE49-F238E27FC236}">
                <a16:creationId xmlns:a16="http://schemas.microsoft.com/office/drawing/2014/main" id="{2FCA8BA1-3877-CEBF-B894-CF0FA2B95525}"/>
              </a:ext>
            </a:extLst>
          </p:cNvPr>
          <p:cNvSpPr txBox="1"/>
          <p:nvPr/>
        </p:nvSpPr>
        <p:spPr>
          <a:xfrm>
            <a:off x="527720" y="1004947"/>
            <a:ext cx="6941907" cy="5404108"/>
          </a:xfrm>
          <a:prstGeom prst="rect">
            <a:avLst/>
          </a:prstGeom>
          <a:noFill/>
        </p:spPr>
        <p:txBody>
          <a:bodyPr wrap="square" rtlCol="0">
            <a:spAutoFit/>
          </a:bodyPr>
          <a:lstStyle/>
          <a:p>
            <a:pPr marL="285750" marR="0" lvl="0" indent="-285750" algn="just" defTabSz="914400" rtl="0" eaLnBrk="1" fontAlgn="auto" latinLnBrk="0" hangingPunct="1">
              <a:lnSpc>
                <a:spcPct val="200000"/>
              </a:lnSpc>
              <a:spcBef>
                <a:spcPts val="0"/>
              </a:spcBef>
              <a:spcAft>
                <a:spcPts val="0"/>
              </a:spcAft>
              <a:buClrTx/>
              <a:buSzTx/>
              <a:buFont typeface="Arial" pitchFamily="34" charset="0"/>
              <a:buChar char="•"/>
              <a:tabLst/>
              <a:defRPr/>
            </a:pPr>
            <a:r>
              <a:rPr kumimoji="0" lang="en-US" sz="22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Overall, </a:t>
            </a:r>
            <a:r>
              <a:rPr kumimoji="0" lang="en-US" sz="22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new media </a:t>
            </a:r>
            <a:r>
              <a:rPr kumimoji="0" lang="en-US" sz="22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do not come out of nowhere, but rather </a:t>
            </a:r>
            <a:r>
              <a:rPr kumimoji="0" lang="en-US" sz="22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evolve</a:t>
            </a:r>
            <a:r>
              <a:rPr kumimoji="0" lang="en-US" sz="22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from existing practices and media technologies.</a:t>
            </a:r>
          </a:p>
          <a:p>
            <a:pPr marL="285750" marR="0" lvl="0" indent="-285750" algn="just" defTabSz="914400" rtl="0" eaLnBrk="1" fontAlgn="auto" latinLnBrk="0" hangingPunct="1">
              <a:lnSpc>
                <a:spcPct val="200000"/>
              </a:lnSpc>
              <a:spcBef>
                <a:spcPts val="0"/>
              </a:spcBef>
              <a:spcAft>
                <a:spcPts val="0"/>
              </a:spcAft>
              <a:buClrTx/>
              <a:buSzTx/>
              <a:buFont typeface="Arial" pitchFamily="34" charset="0"/>
              <a:buChar char="•"/>
              <a:tabLst/>
              <a:defRPr/>
            </a:pPr>
            <a:r>
              <a:rPr kumimoji="0" lang="en-US" sz="22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The concept of </a:t>
            </a:r>
            <a:r>
              <a:rPr kumimoji="0" lang="en-US" sz="22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remediation</a:t>
            </a:r>
            <a:r>
              <a:rPr kumimoji="0" lang="en-US" sz="22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allows the recognition that the history of media is a </a:t>
            </a:r>
            <a:r>
              <a:rPr kumimoji="0" lang="en-US" sz="22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continuous</a:t>
            </a:r>
            <a:r>
              <a:rPr kumimoji="0" lang="en-US" sz="22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a:t>
            </a:r>
            <a:r>
              <a:rPr kumimoji="0" lang="en-US" sz="22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non‐linear process </a:t>
            </a:r>
            <a:r>
              <a:rPr kumimoji="0" lang="en-US" sz="22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that can go in several directions, as old and new media continue to </a:t>
            </a:r>
            <a:r>
              <a:rPr kumimoji="0" lang="en-US" sz="22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influence</a:t>
            </a:r>
            <a:r>
              <a:rPr kumimoji="0" lang="en-US" sz="22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each other.</a:t>
            </a:r>
          </a:p>
        </p:txBody>
      </p:sp>
      <p:pic>
        <p:nvPicPr>
          <p:cNvPr id="7" name="Graphic 21">
            <a:extLst>
              <a:ext uri="{FF2B5EF4-FFF2-40B4-BE49-F238E27FC236}">
                <a16:creationId xmlns:a16="http://schemas.microsoft.com/office/drawing/2014/main" id="{E68400A1-B4BC-6115-DB0E-C0AE5DB4602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281938" y="19851"/>
            <a:ext cx="1729485" cy="807551"/>
          </a:xfrm>
          <a:prstGeom prst="rect">
            <a:avLst/>
          </a:prstGeom>
        </p:spPr>
      </p:pic>
      <p:pic>
        <p:nvPicPr>
          <p:cNvPr id="2" name="Picture 1">
            <a:extLst>
              <a:ext uri="{FF2B5EF4-FFF2-40B4-BE49-F238E27FC236}">
                <a16:creationId xmlns:a16="http://schemas.microsoft.com/office/drawing/2014/main" id="{80A47891-D4A0-E595-6630-FAF04D3603B1}"/>
              </a:ext>
            </a:extLst>
          </p:cNvPr>
          <p:cNvPicPr>
            <a:picLocks noChangeAspect="1"/>
          </p:cNvPicPr>
          <p:nvPr/>
        </p:nvPicPr>
        <p:blipFill>
          <a:blip r:embed="rId3"/>
          <a:stretch>
            <a:fillRect/>
          </a:stretch>
        </p:blipFill>
        <p:spPr>
          <a:xfrm>
            <a:off x="7730407" y="1634546"/>
            <a:ext cx="4115157" cy="2139881"/>
          </a:xfrm>
          <a:prstGeom prst="rect">
            <a:avLst/>
          </a:prstGeom>
        </p:spPr>
      </p:pic>
    </p:spTree>
    <p:extLst>
      <p:ext uri="{BB962C8B-B14F-4D97-AF65-F5344CB8AC3E}">
        <p14:creationId xmlns:p14="http://schemas.microsoft.com/office/powerpoint/2010/main" val="322352486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1106FD9-6284-2A12-ABE1-473945494E5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639FA35-A07F-A517-C927-A824C8D80027}"/>
              </a:ext>
            </a:extLst>
          </p:cNvPr>
          <p:cNvSpPr/>
          <p:nvPr/>
        </p:nvSpPr>
        <p:spPr>
          <a:xfrm>
            <a:off x="266940" y="799640"/>
            <a:ext cx="11752343" cy="592181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215761DB-D7C0-8ADC-D82F-1512D02E4EDF}"/>
              </a:ext>
            </a:extLst>
          </p:cNvPr>
          <p:cNvSpPr txBox="1"/>
          <p:nvPr/>
        </p:nvSpPr>
        <p:spPr>
          <a:xfrm>
            <a:off x="2704963" y="174212"/>
            <a:ext cx="6562640"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V. New and Old Media</a:t>
            </a:r>
          </a:p>
        </p:txBody>
      </p:sp>
      <p:sp>
        <p:nvSpPr>
          <p:cNvPr id="5" name="Rectangle 4">
            <a:extLst>
              <a:ext uri="{FF2B5EF4-FFF2-40B4-BE49-F238E27FC236}">
                <a16:creationId xmlns:a16="http://schemas.microsoft.com/office/drawing/2014/main" id="{52834A26-FF6A-6D9B-4630-E06583EF67C1}"/>
              </a:ext>
            </a:extLst>
          </p:cNvPr>
          <p:cNvSpPr/>
          <p:nvPr/>
        </p:nvSpPr>
        <p:spPr>
          <a:xfrm>
            <a:off x="617281" y="115433"/>
            <a:ext cx="1458408" cy="51960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35587EE4-829A-EA82-48A8-BD07CDCEDBB4}"/>
              </a:ext>
            </a:extLst>
          </p:cNvPr>
          <p:cNvSpPr txBox="1"/>
          <p:nvPr/>
        </p:nvSpPr>
        <p:spPr>
          <a:xfrm>
            <a:off x="617281" y="159032"/>
            <a:ext cx="1573947"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Alexandria" charset="0"/>
                <a:ea typeface="+mn-ea"/>
                <a:cs typeface="Alexandria" charset="0"/>
              </a:rPr>
              <a:t>Lecture 1</a:t>
            </a:r>
          </a:p>
        </p:txBody>
      </p:sp>
      <p:sp>
        <p:nvSpPr>
          <p:cNvPr id="48" name="TextBox 47">
            <a:extLst>
              <a:ext uri="{FF2B5EF4-FFF2-40B4-BE49-F238E27FC236}">
                <a16:creationId xmlns:a16="http://schemas.microsoft.com/office/drawing/2014/main" id="{85AE17FA-BDDC-A700-8E32-16E5890B601B}"/>
              </a:ext>
            </a:extLst>
          </p:cNvPr>
          <p:cNvSpPr txBox="1"/>
          <p:nvPr/>
        </p:nvSpPr>
        <p:spPr>
          <a:xfrm>
            <a:off x="580315" y="1338931"/>
            <a:ext cx="7720420" cy="3046988"/>
          </a:xfrm>
          <a:prstGeom prst="rect">
            <a:avLst/>
          </a:prstGeom>
          <a:noFill/>
        </p:spPr>
        <p:txBody>
          <a:bodyPr wrap="square" rtlCol="0">
            <a:spAutoFit/>
          </a:bodyPr>
          <a:lstStyle/>
          <a:p>
            <a:pPr marL="285750" marR="0" lvl="0" indent="-285750" algn="just" defTabSz="914400" rtl="0" eaLnBrk="1" fontAlgn="auto" latinLnBrk="0" hangingPunct="1">
              <a:lnSpc>
                <a:spcPct val="200000"/>
              </a:lnSpc>
              <a:spcBef>
                <a:spcPts val="0"/>
              </a:spcBef>
              <a:spcAft>
                <a:spcPts val="0"/>
              </a:spcAft>
              <a:buClrTx/>
              <a:buSzTx/>
              <a:buFont typeface="Arial" pitchFamily="34" charset="0"/>
              <a:buChar char="•"/>
              <a:tabLst/>
              <a:defRPr/>
            </a:pP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For example, </a:t>
            </a:r>
            <a:r>
              <a:rPr kumimoji="0" lang="en-US" sz="24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newer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formats</a:t>
            </a:r>
            <a:r>
              <a:rPr kumimoji="0" lang="en-US" sz="24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can provide content and aesthetics that are adapted in older formats,</a:t>
            </a:r>
          </a:p>
          <a:p>
            <a:pPr marL="285750" marR="0" lvl="0" indent="-285750" algn="just" defTabSz="914400" rtl="0" eaLnBrk="1" fontAlgn="auto" latinLnBrk="0" hangingPunct="1">
              <a:lnSpc>
                <a:spcPct val="200000"/>
              </a:lnSpc>
              <a:spcBef>
                <a:spcPts val="0"/>
              </a:spcBef>
              <a:spcAft>
                <a:spcPts val="0"/>
              </a:spcAft>
              <a:buClrTx/>
              <a:buSzTx/>
              <a:buFont typeface="Arial" pitchFamily="34" charset="0"/>
              <a:buChar char="•"/>
              <a:tabLst/>
              <a:defRPr/>
            </a:pP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Assassin’s Creed </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is a franchise based on a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video game </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but its stories are expanded to a broader set of media, such as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films</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comic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books</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and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novels</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a:t>
            </a:r>
          </a:p>
        </p:txBody>
      </p:sp>
      <p:pic>
        <p:nvPicPr>
          <p:cNvPr id="7" name="Graphic 21">
            <a:extLst>
              <a:ext uri="{FF2B5EF4-FFF2-40B4-BE49-F238E27FC236}">
                <a16:creationId xmlns:a16="http://schemas.microsoft.com/office/drawing/2014/main" id="{1026B762-1C59-8FF4-9650-484759B7271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281938" y="19851"/>
            <a:ext cx="1729485" cy="807551"/>
          </a:xfrm>
          <a:prstGeom prst="rect">
            <a:avLst/>
          </a:prstGeom>
        </p:spPr>
      </p:pic>
      <p:pic>
        <p:nvPicPr>
          <p:cNvPr id="4" name="Picture 3">
            <a:extLst>
              <a:ext uri="{FF2B5EF4-FFF2-40B4-BE49-F238E27FC236}">
                <a16:creationId xmlns:a16="http://schemas.microsoft.com/office/drawing/2014/main" id="{F8ABF3ED-D537-3B4A-DCAA-E1C712C592B5}"/>
              </a:ext>
            </a:extLst>
          </p:cNvPr>
          <p:cNvPicPr>
            <a:picLocks noChangeAspect="1"/>
          </p:cNvPicPr>
          <p:nvPr/>
        </p:nvPicPr>
        <p:blipFill>
          <a:blip r:embed="rId3"/>
          <a:stretch>
            <a:fillRect/>
          </a:stretch>
        </p:blipFill>
        <p:spPr>
          <a:xfrm>
            <a:off x="8827916" y="1477221"/>
            <a:ext cx="2908044" cy="3084843"/>
          </a:xfrm>
          <a:prstGeom prst="rect">
            <a:avLst/>
          </a:prstGeom>
        </p:spPr>
      </p:pic>
    </p:spTree>
    <p:extLst>
      <p:ext uri="{BB962C8B-B14F-4D97-AF65-F5344CB8AC3E}">
        <p14:creationId xmlns:p14="http://schemas.microsoft.com/office/powerpoint/2010/main" val="155397114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0376663-0F52-43DE-53F9-5EDD64D4E82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97A8C1F-5604-5F74-16B8-87C809E033DF}"/>
              </a:ext>
            </a:extLst>
          </p:cNvPr>
          <p:cNvSpPr/>
          <p:nvPr/>
        </p:nvSpPr>
        <p:spPr>
          <a:xfrm>
            <a:off x="266940" y="799640"/>
            <a:ext cx="11752343" cy="592181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89BF3131-EFBD-61C9-C453-C57C89BDF285}"/>
              </a:ext>
            </a:extLst>
          </p:cNvPr>
          <p:cNvSpPr txBox="1"/>
          <p:nvPr/>
        </p:nvSpPr>
        <p:spPr>
          <a:xfrm>
            <a:off x="2704963" y="174212"/>
            <a:ext cx="6562640"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V. New and Old Media</a:t>
            </a:r>
          </a:p>
        </p:txBody>
      </p:sp>
      <p:sp>
        <p:nvSpPr>
          <p:cNvPr id="5" name="Rectangle 4">
            <a:extLst>
              <a:ext uri="{FF2B5EF4-FFF2-40B4-BE49-F238E27FC236}">
                <a16:creationId xmlns:a16="http://schemas.microsoft.com/office/drawing/2014/main" id="{63FD4A1E-70E8-DA3B-93C8-D5590DDA82CC}"/>
              </a:ext>
            </a:extLst>
          </p:cNvPr>
          <p:cNvSpPr/>
          <p:nvPr/>
        </p:nvSpPr>
        <p:spPr>
          <a:xfrm>
            <a:off x="617281" y="115433"/>
            <a:ext cx="1458408" cy="51960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CA37FB3F-FA4B-A5F5-AC7E-7F84598946F4}"/>
              </a:ext>
            </a:extLst>
          </p:cNvPr>
          <p:cNvSpPr txBox="1"/>
          <p:nvPr/>
        </p:nvSpPr>
        <p:spPr>
          <a:xfrm>
            <a:off x="617281" y="159032"/>
            <a:ext cx="1573947"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Alexandria" charset="0"/>
                <a:ea typeface="+mn-ea"/>
                <a:cs typeface="Alexandria" charset="0"/>
              </a:rPr>
              <a:t>Lecture 1</a:t>
            </a:r>
          </a:p>
        </p:txBody>
      </p:sp>
      <p:sp>
        <p:nvSpPr>
          <p:cNvPr id="48" name="TextBox 47">
            <a:extLst>
              <a:ext uri="{FF2B5EF4-FFF2-40B4-BE49-F238E27FC236}">
                <a16:creationId xmlns:a16="http://schemas.microsoft.com/office/drawing/2014/main" id="{A6D3F503-35F3-80D0-3823-1B9524E0F888}"/>
              </a:ext>
            </a:extLst>
          </p:cNvPr>
          <p:cNvSpPr txBox="1"/>
          <p:nvPr/>
        </p:nvSpPr>
        <p:spPr>
          <a:xfrm>
            <a:off x="376250" y="875540"/>
            <a:ext cx="8003884" cy="4937698"/>
          </a:xfrm>
          <a:prstGeom prst="rect">
            <a:avLst/>
          </a:prstGeom>
          <a:noFill/>
        </p:spPr>
        <p:txBody>
          <a:bodyPr wrap="square" rtlCol="0">
            <a:spAutoFit/>
          </a:bodyPr>
          <a:lstStyle/>
          <a:p>
            <a:pPr marL="285750" marR="0" lvl="0" indent="-285750" algn="just" defTabSz="914400" rtl="0" eaLnBrk="1" fontAlgn="auto" latinLnBrk="0" hangingPunct="1">
              <a:lnSpc>
                <a:spcPct val="200000"/>
              </a:lnSpc>
              <a:spcBef>
                <a:spcPts val="0"/>
              </a:spcBef>
              <a:spcAft>
                <a:spcPts val="0"/>
              </a:spcAft>
              <a:buClrTx/>
              <a:buSzTx/>
              <a:buFont typeface="Arial" pitchFamily="34" charset="0"/>
              <a:buChar char="•"/>
              <a:tabLst/>
              <a:defRPr/>
            </a:pPr>
            <a:r>
              <a:rPr kumimoji="0" lang="en-US" sz="23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The early stages </a:t>
            </a:r>
            <a:r>
              <a:rPr kumimoji="0" lang="en-US" sz="23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of life of an emerging media technology are characterized by </a:t>
            </a:r>
            <a:r>
              <a:rPr kumimoji="0" lang="en-US" sz="23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uncertainty</a:t>
            </a:r>
            <a:r>
              <a:rPr kumimoji="0" lang="en-US" sz="23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about its role.</a:t>
            </a:r>
          </a:p>
          <a:p>
            <a:pPr marL="285750" marR="0" lvl="0" indent="-285750" algn="just" defTabSz="914400" rtl="0" eaLnBrk="1" fontAlgn="auto" latinLnBrk="0" hangingPunct="1">
              <a:lnSpc>
                <a:spcPct val="200000"/>
              </a:lnSpc>
              <a:spcBef>
                <a:spcPts val="0"/>
              </a:spcBef>
              <a:spcAft>
                <a:spcPts val="0"/>
              </a:spcAft>
              <a:buClrTx/>
              <a:buSzTx/>
              <a:buFont typeface="Arial" pitchFamily="34" charset="0"/>
              <a:buChar char="•"/>
              <a:tabLst/>
              <a:defRPr/>
            </a:pPr>
            <a:r>
              <a:rPr kumimoji="0" lang="en-US" sz="23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New media </a:t>
            </a:r>
            <a:r>
              <a:rPr kumimoji="0" lang="en-US" sz="23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are not immediately accepted as natural components of the social world, and their meaning is initially open and contested.</a:t>
            </a:r>
          </a:p>
          <a:p>
            <a:pPr marL="285750" marR="0" lvl="0" indent="-285750" algn="just" defTabSz="914400" rtl="0" eaLnBrk="1" fontAlgn="auto" latinLnBrk="0" hangingPunct="1">
              <a:lnSpc>
                <a:spcPct val="200000"/>
              </a:lnSpc>
              <a:spcBef>
                <a:spcPts val="0"/>
              </a:spcBef>
              <a:spcAft>
                <a:spcPts val="0"/>
              </a:spcAft>
              <a:buClrTx/>
              <a:buSzTx/>
              <a:buFont typeface="Arial" pitchFamily="34" charset="0"/>
              <a:buChar char="•"/>
              <a:tabLst/>
              <a:defRPr/>
            </a:pPr>
            <a:r>
              <a:rPr kumimoji="0" lang="en-US" sz="23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This phase has been defined as the </a:t>
            </a:r>
            <a:r>
              <a:rPr kumimoji="0" lang="en-US" sz="23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a:t>
            </a:r>
            <a:r>
              <a:rPr kumimoji="0" lang="en-US" sz="23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Identity Crisis</a:t>
            </a:r>
            <a:r>
              <a:rPr kumimoji="0" lang="en-US" sz="23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of new media  (</a:t>
            </a:r>
            <a:r>
              <a:rPr kumimoji="0" lang="en-US" sz="23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Lisa </a:t>
            </a:r>
            <a:r>
              <a:rPr kumimoji="0" lang="en-US" sz="2300" b="1" i="0" u="none" strike="noStrike" kern="1200" cap="none" spc="0" normalizeH="0" baseline="0" noProof="0" dirty="0" err="1">
                <a:ln>
                  <a:noFill/>
                </a:ln>
                <a:solidFill>
                  <a:srgbClr val="0A1F61"/>
                </a:solidFill>
                <a:effectLst/>
                <a:uLnTx/>
                <a:uFillTx/>
                <a:latin typeface="Tajawal ExtraBold" panose="00000800000000000000" pitchFamily="2" charset="-78"/>
                <a:ea typeface="+mn-ea"/>
                <a:cs typeface="Tajawal ExtraBold" panose="00000800000000000000" pitchFamily="2" charset="-78"/>
              </a:rPr>
              <a:t>Gitelman</a:t>
            </a:r>
            <a:r>
              <a:rPr kumimoji="0" lang="en-US" sz="23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and </a:t>
            </a:r>
            <a:r>
              <a:rPr kumimoji="0" lang="en-US" sz="2300" b="1" i="0" u="none" strike="noStrike" kern="1200" cap="none" spc="0" normalizeH="0" baseline="0" noProof="0" dirty="0" err="1">
                <a:ln>
                  <a:noFill/>
                </a:ln>
                <a:solidFill>
                  <a:srgbClr val="0A1F61"/>
                </a:solidFill>
                <a:effectLst/>
                <a:uLnTx/>
                <a:uFillTx/>
                <a:latin typeface="Tajawal ExtraBold" panose="00000800000000000000" pitchFamily="2" charset="-78"/>
                <a:ea typeface="+mn-ea"/>
                <a:cs typeface="Tajawal ExtraBold" panose="00000800000000000000" pitchFamily="2" charset="-78"/>
              </a:rPr>
              <a:t>Goeffrey</a:t>
            </a:r>
            <a:r>
              <a:rPr kumimoji="0" lang="en-US" sz="23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Pingree)</a:t>
            </a:r>
            <a:r>
              <a:rPr kumimoji="0" lang="en-US" sz="23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a:t>
            </a:r>
          </a:p>
        </p:txBody>
      </p:sp>
      <p:pic>
        <p:nvPicPr>
          <p:cNvPr id="7" name="Graphic 21">
            <a:extLst>
              <a:ext uri="{FF2B5EF4-FFF2-40B4-BE49-F238E27FC236}">
                <a16:creationId xmlns:a16="http://schemas.microsoft.com/office/drawing/2014/main" id="{EEB3F92D-4746-BD38-9609-0520641B075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281938" y="19851"/>
            <a:ext cx="1729485" cy="807551"/>
          </a:xfrm>
          <a:prstGeom prst="rect">
            <a:avLst/>
          </a:prstGeom>
        </p:spPr>
      </p:pic>
      <p:pic>
        <p:nvPicPr>
          <p:cNvPr id="2" name="Picture 1">
            <a:extLst>
              <a:ext uri="{FF2B5EF4-FFF2-40B4-BE49-F238E27FC236}">
                <a16:creationId xmlns:a16="http://schemas.microsoft.com/office/drawing/2014/main" id="{62E8DE6B-A338-F715-D7FF-B4FFB6549513}"/>
              </a:ext>
            </a:extLst>
          </p:cNvPr>
          <p:cNvPicPr>
            <a:picLocks noChangeAspect="1"/>
          </p:cNvPicPr>
          <p:nvPr/>
        </p:nvPicPr>
        <p:blipFill>
          <a:blip r:embed="rId3"/>
          <a:stretch>
            <a:fillRect/>
          </a:stretch>
        </p:blipFill>
        <p:spPr>
          <a:xfrm>
            <a:off x="8883320" y="1012700"/>
            <a:ext cx="2932430" cy="1841152"/>
          </a:xfrm>
          <a:prstGeom prst="rect">
            <a:avLst/>
          </a:prstGeom>
        </p:spPr>
      </p:pic>
      <p:pic>
        <p:nvPicPr>
          <p:cNvPr id="6" name="Picture 5">
            <a:extLst>
              <a:ext uri="{FF2B5EF4-FFF2-40B4-BE49-F238E27FC236}">
                <a16:creationId xmlns:a16="http://schemas.microsoft.com/office/drawing/2014/main" id="{B3960EDF-70C3-B203-835F-40410F55AEED}"/>
              </a:ext>
            </a:extLst>
          </p:cNvPr>
          <p:cNvPicPr>
            <a:picLocks noChangeAspect="1"/>
          </p:cNvPicPr>
          <p:nvPr/>
        </p:nvPicPr>
        <p:blipFill>
          <a:blip r:embed="rId4"/>
          <a:stretch>
            <a:fillRect/>
          </a:stretch>
        </p:blipFill>
        <p:spPr>
          <a:xfrm>
            <a:off x="10254611" y="3011260"/>
            <a:ext cx="1670449" cy="1749704"/>
          </a:xfrm>
          <a:prstGeom prst="rect">
            <a:avLst/>
          </a:prstGeom>
        </p:spPr>
      </p:pic>
      <p:pic>
        <p:nvPicPr>
          <p:cNvPr id="8" name="Picture 7">
            <a:extLst>
              <a:ext uri="{FF2B5EF4-FFF2-40B4-BE49-F238E27FC236}">
                <a16:creationId xmlns:a16="http://schemas.microsoft.com/office/drawing/2014/main" id="{CD44CABA-EEDF-89D6-D29E-5D0DE45F5EE2}"/>
              </a:ext>
            </a:extLst>
          </p:cNvPr>
          <p:cNvPicPr>
            <a:picLocks noChangeAspect="1"/>
          </p:cNvPicPr>
          <p:nvPr/>
        </p:nvPicPr>
        <p:blipFill>
          <a:blip r:embed="rId5"/>
          <a:stretch>
            <a:fillRect/>
          </a:stretch>
        </p:blipFill>
        <p:spPr>
          <a:xfrm>
            <a:off x="8642352" y="3047840"/>
            <a:ext cx="1518036" cy="1713124"/>
          </a:xfrm>
          <a:prstGeom prst="rect">
            <a:avLst/>
          </a:prstGeom>
        </p:spPr>
      </p:pic>
    </p:spTree>
    <p:extLst>
      <p:ext uri="{BB962C8B-B14F-4D97-AF65-F5344CB8AC3E}">
        <p14:creationId xmlns:p14="http://schemas.microsoft.com/office/powerpoint/2010/main" val="180688507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8141923-7317-CC29-B593-404A334BC5A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ED44029-784F-F912-5EEB-2DB428C87943}"/>
              </a:ext>
            </a:extLst>
          </p:cNvPr>
          <p:cNvSpPr/>
          <p:nvPr/>
        </p:nvSpPr>
        <p:spPr>
          <a:xfrm>
            <a:off x="266940" y="799640"/>
            <a:ext cx="11752343" cy="592181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0ACD9C55-3240-0650-26B8-CFB6B224A05C}"/>
              </a:ext>
            </a:extLst>
          </p:cNvPr>
          <p:cNvSpPr txBox="1"/>
          <p:nvPr/>
        </p:nvSpPr>
        <p:spPr>
          <a:xfrm>
            <a:off x="2704963" y="174212"/>
            <a:ext cx="6562640"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V. New and Old Media</a:t>
            </a:r>
          </a:p>
        </p:txBody>
      </p:sp>
      <p:sp>
        <p:nvSpPr>
          <p:cNvPr id="5" name="Rectangle 4">
            <a:extLst>
              <a:ext uri="{FF2B5EF4-FFF2-40B4-BE49-F238E27FC236}">
                <a16:creationId xmlns:a16="http://schemas.microsoft.com/office/drawing/2014/main" id="{A2518F02-CA5B-A8EF-71BB-5769001FD8B6}"/>
              </a:ext>
            </a:extLst>
          </p:cNvPr>
          <p:cNvSpPr/>
          <p:nvPr/>
        </p:nvSpPr>
        <p:spPr>
          <a:xfrm>
            <a:off x="617281" y="115433"/>
            <a:ext cx="1458408" cy="51960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62B50DF4-84DC-F08F-B5F3-8C7C73A56B71}"/>
              </a:ext>
            </a:extLst>
          </p:cNvPr>
          <p:cNvSpPr txBox="1"/>
          <p:nvPr/>
        </p:nvSpPr>
        <p:spPr>
          <a:xfrm>
            <a:off x="617281" y="159032"/>
            <a:ext cx="1573947"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Alexandria" charset="0"/>
                <a:ea typeface="+mn-ea"/>
                <a:cs typeface="Alexandria" charset="0"/>
              </a:rPr>
              <a:t>Lecture 1</a:t>
            </a:r>
          </a:p>
        </p:txBody>
      </p:sp>
      <p:sp>
        <p:nvSpPr>
          <p:cNvPr id="48" name="TextBox 47">
            <a:extLst>
              <a:ext uri="{FF2B5EF4-FFF2-40B4-BE49-F238E27FC236}">
                <a16:creationId xmlns:a16="http://schemas.microsoft.com/office/drawing/2014/main" id="{4E140B4B-CD9D-C185-3109-C6DD0AE87E48}"/>
              </a:ext>
            </a:extLst>
          </p:cNvPr>
          <p:cNvSpPr txBox="1"/>
          <p:nvPr/>
        </p:nvSpPr>
        <p:spPr>
          <a:xfrm>
            <a:off x="401171" y="1060031"/>
            <a:ext cx="8218185" cy="5183150"/>
          </a:xfrm>
          <a:prstGeom prst="rect">
            <a:avLst/>
          </a:prstGeom>
          <a:noFill/>
        </p:spPr>
        <p:txBody>
          <a:bodyPr wrap="square" rtlCol="0">
            <a:spAutoFit/>
          </a:bodyPr>
          <a:lstStyle/>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8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After its introduction, the meanings and functions of a new technology are </a:t>
            </a:r>
            <a:r>
              <a:rPr kumimoji="0" lang="en-US" sz="28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slowly shaped </a:t>
            </a:r>
            <a:r>
              <a:rPr kumimoji="0" lang="en-US" sz="28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by existing patterns of media usage and by  the habits and desires of new users, as well as by technological characteristics.</a:t>
            </a:r>
          </a:p>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8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For example, </a:t>
            </a:r>
            <a:r>
              <a:rPr kumimoji="0" lang="en-US" sz="28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new media </a:t>
            </a:r>
            <a:r>
              <a:rPr kumimoji="0" lang="en-US" sz="28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such as the </a:t>
            </a:r>
            <a:r>
              <a:rPr kumimoji="0" lang="en-US" sz="28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telephone</a:t>
            </a:r>
            <a:r>
              <a:rPr kumimoji="0" lang="en-US" sz="28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in the mid‐twentieth century has  been met with </a:t>
            </a:r>
            <a:r>
              <a:rPr kumimoji="0" lang="en-US" sz="28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anxieties</a:t>
            </a:r>
            <a:r>
              <a:rPr kumimoji="0" lang="en-US" sz="28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about their role in the life of .</a:t>
            </a:r>
          </a:p>
        </p:txBody>
      </p:sp>
      <p:pic>
        <p:nvPicPr>
          <p:cNvPr id="7" name="Graphic 21">
            <a:extLst>
              <a:ext uri="{FF2B5EF4-FFF2-40B4-BE49-F238E27FC236}">
                <a16:creationId xmlns:a16="http://schemas.microsoft.com/office/drawing/2014/main" id="{427C505F-F588-507F-515B-C4E1CBEAFB1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281938" y="19851"/>
            <a:ext cx="1729485" cy="807551"/>
          </a:xfrm>
          <a:prstGeom prst="rect">
            <a:avLst/>
          </a:prstGeom>
        </p:spPr>
      </p:pic>
      <p:pic>
        <p:nvPicPr>
          <p:cNvPr id="4" name="Picture 3">
            <a:extLst>
              <a:ext uri="{FF2B5EF4-FFF2-40B4-BE49-F238E27FC236}">
                <a16:creationId xmlns:a16="http://schemas.microsoft.com/office/drawing/2014/main" id="{43D25DF6-BF53-5531-E01E-AEC1DDF54D93}"/>
              </a:ext>
            </a:extLst>
          </p:cNvPr>
          <p:cNvPicPr>
            <a:picLocks noChangeAspect="1"/>
          </p:cNvPicPr>
          <p:nvPr/>
        </p:nvPicPr>
        <p:blipFill>
          <a:blip r:embed="rId3"/>
          <a:stretch>
            <a:fillRect/>
          </a:stretch>
        </p:blipFill>
        <p:spPr>
          <a:xfrm>
            <a:off x="8773047" y="1286153"/>
            <a:ext cx="3017782" cy="2365453"/>
          </a:xfrm>
          <a:prstGeom prst="rect">
            <a:avLst/>
          </a:prstGeom>
        </p:spPr>
      </p:pic>
    </p:spTree>
    <p:extLst>
      <p:ext uri="{BB962C8B-B14F-4D97-AF65-F5344CB8AC3E}">
        <p14:creationId xmlns:p14="http://schemas.microsoft.com/office/powerpoint/2010/main" val="227221262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E9692DF-2374-B3F6-7367-2DADF0F4E25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FAEDA0E-FB42-49A1-001B-9FBCE2791BFB}"/>
              </a:ext>
            </a:extLst>
          </p:cNvPr>
          <p:cNvSpPr/>
          <p:nvPr/>
        </p:nvSpPr>
        <p:spPr>
          <a:xfrm>
            <a:off x="266940" y="799640"/>
            <a:ext cx="11752343" cy="592181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2042ACC9-E4E6-62C6-BB77-03ED2C276CFF}"/>
              </a:ext>
            </a:extLst>
          </p:cNvPr>
          <p:cNvSpPr txBox="1"/>
          <p:nvPr/>
        </p:nvSpPr>
        <p:spPr>
          <a:xfrm>
            <a:off x="2704963" y="174212"/>
            <a:ext cx="6562640"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V. New and Old Media</a:t>
            </a:r>
          </a:p>
        </p:txBody>
      </p:sp>
      <p:sp>
        <p:nvSpPr>
          <p:cNvPr id="5" name="Rectangle 4">
            <a:extLst>
              <a:ext uri="{FF2B5EF4-FFF2-40B4-BE49-F238E27FC236}">
                <a16:creationId xmlns:a16="http://schemas.microsoft.com/office/drawing/2014/main" id="{9580B588-86E9-E39B-6C61-44E9C727DFC8}"/>
              </a:ext>
            </a:extLst>
          </p:cNvPr>
          <p:cNvSpPr/>
          <p:nvPr/>
        </p:nvSpPr>
        <p:spPr>
          <a:xfrm>
            <a:off x="617281" y="115433"/>
            <a:ext cx="1458408" cy="51960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86019B3E-C059-BFAE-B58C-180385C1C303}"/>
              </a:ext>
            </a:extLst>
          </p:cNvPr>
          <p:cNvSpPr txBox="1"/>
          <p:nvPr/>
        </p:nvSpPr>
        <p:spPr>
          <a:xfrm>
            <a:off x="617281" y="159032"/>
            <a:ext cx="1573947"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Alexandria" charset="0"/>
                <a:ea typeface="+mn-ea"/>
                <a:cs typeface="Alexandria" charset="0"/>
              </a:rPr>
              <a:t>Lecture 1</a:t>
            </a:r>
          </a:p>
        </p:txBody>
      </p:sp>
      <p:sp>
        <p:nvSpPr>
          <p:cNvPr id="48" name="TextBox 47">
            <a:extLst>
              <a:ext uri="{FF2B5EF4-FFF2-40B4-BE49-F238E27FC236}">
                <a16:creationId xmlns:a16="http://schemas.microsoft.com/office/drawing/2014/main" id="{89B7A528-B5F7-30DA-C8DF-98DC05675796}"/>
              </a:ext>
            </a:extLst>
          </p:cNvPr>
          <p:cNvSpPr txBox="1"/>
          <p:nvPr/>
        </p:nvSpPr>
        <p:spPr>
          <a:xfrm>
            <a:off x="376249" y="1417655"/>
            <a:ext cx="7571956" cy="3901837"/>
          </a:xfrm>
          <a:prstGeom prst="rect">
            <a:avLst/>
          </a:prstGeom>
          <a:noFill/>
        </p:spPr>
        <p:txBody>
          <a:bodyPr wrap="square" rtlCol="0">
            <a:spAutoFit/>
          </a:bodyPr>
          <a:lstStyle/>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The phase of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crisis</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and novelty is resolved when a new technology becomes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a mass consumer product</a:t>
            </a:r>
            <a:r>
              <a:rPr kumimoji="0" lang="en-US" sz="2400" b="0" i="0" u="none" strike="noStrike" kern="1200" cap="none" spc="0" normalizeH="0" baseline="0" noProof="0" dirty="0">
                <a:ln>
                  <a:noFill/>
                </a:ln>
                <a:solidFill>
                  <a:srgbClr val="C00000"/>
                </a:solidFill>
                <a:effectLst/>
                <a:uLnTx/>
                <a:uFillTx/>
                <a:latin typeface="Tajawal ExtraBold" panose="00000800000000000000" pitchFamily="2" charset="-78"/>
                <a:ea typeface="+mn-ea"/>
                <a:cs typeface="Tajawal ExtraBold" panose="00000800000000000000" pitchFamily="2" charset="-78"/>
              </a:rPr>
              <a:t>.</a:t>
            </a:r>
          </a:p>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In a process of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Domestication</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the new technology is accepted in a society, it becomes everyday and understandable and tends not to cause rejection or fear anymore .</a:t>
            </a:r>
          </a:p>
        </p:txBody>
      </p:sp>
      <p:pic>
        <p:nvPicPr>
          <p:cNvPr id="7" name="Graphic 21">
            <a:extLst>
              <a:ext uri="{FF2B5EF4-FFF2-40B4-BE49-F238E27FC236}">
                <a16:creationId xmlns:a16="http://schemas.microsoft.com/office/drawing/2014/main" id="{F33C1415-736E-E592-A982-3E303A40A72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281938" y="19851"/>
            <a:ext cx="1729485" cy="807551"/>
          </a:xfrm>
          <a:prstGeom prst="rect">
            <a:avLst/>
          </a:prstGeom>
        </p:spPr>
      </p:pic>
      <p:pic>
        <p:nvPicPr>
          <p:cNvPr id="2" name="Picture 1">
            <a:extLst>
              <a:ext uri="{FF2B5EF4-FFF2-40B4-BE49-F238E27FC236}">
                <a16:creationId xmlns:a16="http://schemas.microsoft.com/office/drawing/2014/main" id="{B3FA5CEE-AB2C-A7B9-B25F-0162C5A40789}"/>
              </a:ext>
            </a:extLst>
          </p:cNvPr>
          <p:cNvPicPr>
            <a:picLocks noChangeAspect="1"/>
          </p:cNvPicPr>
          <p:nvPr/>
        </p:nvPicPr>
        <p:blipFill>
          <a:blip r:embed="rId3"/>
          <a:stretch>
            <a:fillRect/>
          </a:stretch>
        </p:blipFill>
        <p:spPr>
          <a:xfrm>
            <a:off x="8151737" y="1780927"/>
            <a:ext cx="3664014" cy="2597121"/>
          </a:xfrm>
          <a:prstGeom prst="rect">
            <a:avLst/>
          </a:prstGeom>
        </p:spPr>
      </p:pic>
    </p:spTree>
    <p:extLst>
      <p:ext uri="{BB962C8B-B14F-4D97-AF65-F5344CB8AC3E}">
        <p14:creationId xmlns:p14="http://schemas.microsoft.com/office/powerpoint/2010/main" val="355290558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A766528-E09D-BFDA-F9D2-3269A06A4B8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6516457-BE4E-C6E7-4FE5-64E892252994}"/>
              </a:ext>
            </a:extLst>
          </p:cNvPr>
          <p:cNvSpPr/>
          <p:nvPr/>
        </p:nvSpPr>
        <p:spPr>
          <a:xfrm>
            <a:off x="266940" y="799640"/>
            <a:ext cx="11752343" cy="592181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1B04ED30-0BB5-D1E6-C051-BE1F69143874}"/>
              </a:ext>
            </a:extLst>
          </p:cNvPr>
          <p:cNvSpPr txBox="1"/>
          <p:nvPr/>
        </p:nvSpPr>
        <p:spPr>
          <a:xfrm>
            <a:off x="2704963" y="174212"/>
            <a:ext cx="6562640"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V. New and Old Media</a:t>
            </a:r>
          </a:p>
        </p:txBody>
      </p:sp>
      <p:sp>
        <p:nvSpPr>
          <p:cNvPr id="5" name="Rectangle 4">
            <a:extLst>
              <a:ext uri="{FF2B5EF4-FFF2-40B4-BE49-F238E27FC236}">
                <a16:creationId xmlns:a16="http://schemas.microsoft.com/office/drawing/2014/main" id="{BD99065C-9903-3302-B9A4-B2FC23FF7F4F}"/>
              </a:ext>
            </a:extLst>
          </p:cNvPr>
          <p:cNvSpPr/>
          <p:nvPr/>
        </p:nvSpPr>
        <p:spPr>
          <a:xfrm>
            <a:off x="617281" y="115433"/>
            <a:ext cx="1458408" cy="51960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66829861-24EE-D8AB-AE81-303EE7B6ACAA}"/>
              </a:ext>
            </a:extLst>
          </p:cNvPr>
          <p:cNvSpPr txBox="1"/>
          <p:nvPr/>
        </p:nvSpPr>
        <p:spPr>
          <a:xfrm>
            <a:off x="617281" y="159032"/>
            <a:ext cx="1573947"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Alexandria" charset="0"/>
                <a:ea typeface="+mn-ea"/>
                <a:cs typeface="Alexandria" charset="0"/>
              </a:rPr>
              <a:t>Lecture 1</a:t>
            </a:r>
          </a:p>
        </p:txBody>
      </p:sp>
      <p:sp>
        <p:nvSpPr>
          <p:cNvPr id="48" name="TextBox 47">
            <a:extLst>
              <a:ext uri="{FF2B5EF4-FFF2-40B4-BE49-F238E27FC236}">
                <a16:creationId xmlns:a16="http://schemas.microsoft.com/office/drawing/2014/main" id="{4F994C3D-BEAD-FEC8-C6A7-4C33C414EF11}"/>
              </a:ext>
            </a:extLst>
          </p:cNvPr>
          <p:cNvSpPr txBox="1"/>
          <p:nvPr/>
        </p:nvSpPr>
        <p:spPr>
          <a:xfrm>
            <a:off x="483171" y="1291698"/>
            <a:ext cx="7221280" cy="4937698"/>
          </a:xfrm>
          <a:prstGeom prst="rect">
            <a:avLst/>
          </a:prstGeom>
          <a:noFill/>
        </p:spPr>
        <p:txBody>
          <a:bodyPr wrap="square" rtlCol="0">
            <a:spAutoFit/>
          </a:bodyPr>
          <a:lstStyle/>
          <a:p>
            <a:pPr marL="285750" marR="0" lvl="0" indent="-285750" algn="just" defTabSz="914400" rtl="0" eaLnBrk="1" fontAlgn="auto" latinLnBrk="0" hangingPunct="1">
              <a:lnSpc>
                <a:spcPct val="200000"/>
              </a:lnSpc>
              <a:spcBef>
                <a:spcPts val="0"/>
              </a:spcBef>
              <a:spcAft>
                <a:spcPts val="0"/>
              </a:spcAft>
              <a:buClrTx/>
              <a:buSzTx/>
              <a:buFont typeface="Arial" pitchFamily="34" charset="0"/>
              <a:buChar char="•"/>
              <a:tabLst/>
              <a:defRPr/>
            </a:pPr>
            <a:r>
              <a:rPr kumimoji="0" lang="en-US" sz="23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Some media may be </a:t>
            </a:r>
            <a:r>
              <a:rPr kumimoji="0" lang="en-US" sz="23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abandoned</a:t>
            </a:r>
            <a:r>
              <a:rPr kumimoji="0" lang="en-US" sz="23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as happened to the </a:t>
            </a:r>
            <a:r>
              <a:rPr kumimoji="0" lang="en-US" sz="23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Phonograph</a:t>
            </a:r>
            <a:r>
              <a:rPr kumimoji="0" lang="en-US" sz="23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or the </a:t>
            </a:r>
            <a:r>
              <a:rPr kumimoji="0" lang="en-US" sz="23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Telegraph</a:t>
            </a:r>
            <a:r>
              <a:rPr kumimoji="0" lang="en-US" sz="23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a:t>
            </a:r>
          </a:p>
          <a:p>
            <a:pPr marL="285750" marR="0" lvl="0" indent="-285750" algn="just" defTabSz="914400" rtl="0" eaLnBrk="1" fontAlgn="auto" latinLnBrk="0" hangingPunct="1">
              <a:lnSpc>
                <a:spcPct val="200000"/>
              </a:lnSpc>
              <a:spcBef>
                <a:spcPts val="0"/>
              </a:spcBef>
              <a:spcAft>
                <a:spcPts val="0"/>
              </a:spcAft>
              <a:buClrTx/>
              <a:buSzTx/>
              <a:buFont typeface="Arial" pitchFamily="34" charset="0"/>
              <a:buChar char="•"/>
              <a:tabLst/>
              <a:defRPr/>
            </a:pPr>
            <a:r>
              <a:rPr kumimoji="0" lang="en-US" sz="23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Some can even </a:t>
            </a:r>
            <a:r>
              <a:rPr kumimoji="0" lang="en-US" sz="23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disappear</a:t>
            </a:r>
            <a:r>
              <a:rPr kumimoji="0" lang="en-US" sz="23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and </a:t>
            </a:r>
            <a:r>
              <a:rPr kumimoji="0" lang="en-US" sz="23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be</a:t>
            </a:r>
            <a:r>
              <a:rPr kumimoji="0" lang="en-US" sz="23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a:t>
            </a:r>
            <a:r>
              <a:rPr kumimoji="0" lang="en-US" sz="23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forgotten</a:t>
            </a:r>
            <a:r>
              <a:rPr kumimoji="0" lang="en-US" sz="23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as the </a:t>
            </a:r>
            <a:r>
              <a:rPr kumimoji="0" lang="en-US" sz="2300" b="1" i="0" u="none" strike="noStrike" kern="1200" cap="none" spc="0" normalizeH="0" baseline="0" noProof="0" dirty="0" err="1">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Zograscope</a:t>
            </a:r>
            <a:r>
              <a:rPr kumimoji="0" lang="en-US" sz="23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an eighteenth‐century device that used a lens to artificially provide depth to two‐dimensional images; it now survives only in museums.</a:t>
            </a:r>
          </a:p>
        </p:txBody>
      </p:sp>
      <p:pic>
        <p:nvPicPr>
          <p:cNvPr id="7" name="Graphic 21">
            <a:extLst>
              <a:ext uri="{FF2B5EF4-FFF2-40B4-BE49-F238E27FC236}">
                <a16:creationId xmlns:a16="http://schemas.microsoft.com/office/drawing/2014/main" id="{F1BC7DCB-6F17-1341-A85F-7403A6A3B12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281938" y="19851"/>
            <a:ext cx="1729485" cy="807551"/>
          </a:xfrm>
          <a:prstGeom prst="rect">
            <a:avLst/>
          </a:prstGeom>
        </p:spPr>
      </p:pic>
      <p:pic>
        <p:nvPicPr>
          <p:cNvPr id="6" name="Picture 5">
            <a:extLst>
              <a:ext uri="{FF2B5EF4-FFF2-40B4-BE49-F238E27FC236}">
                <a16:creationId xmlns:a16="http://schemas.microsoft.com/office/drawing/2014/main" id="{AE239819-4545-0D40-955F-9DA21470015C}"/>
              </a:ext>
            </a:extLst>
          </p:cNvPr>
          <p:cNvPicPr>
            <a:picLocks noChangeAspect="1"/>
          </p:cNvPicPr>
          <p:nvPr/>
        </p:nvPicPr>
        <p:blipFill>
          <a:blip r:embed="rId3"/>
          <a:stretch>
            <a:fillRect/>
          </a:stretch>
        </p:blipFill>
        <p:spPr>
          <a:xfrm>
            <a:off x="10091017" y="929610"/>
            <a:ext cx="1920406" cy="1926503"/>
          </a:xfrm>
          <a:prstGeom prst="rect">
            <a:avLst/>
          </a:prstGeom>
        </p:spPr>
      </p:pic>
      <p:pic>
        <p:nvPicPr>
          <p:cNvPr id="8" name="Picture 7">
            <a:extLst>
              <a:ext uri="{FF2B5EF4-FFF2-40B4-BE49-F238E27FC236}">
                <a16:creationId xmlns:a16="http://schemas.microsoft.com/office/drawing/2014/main" id="{466ACF14-0955-9B7B-DC89-005F3B099F85}"/>
              </a:ext>
            </a:extLst>
          </p:cNvPr>
          <p:cNvPicPr>
            <a:picLocks noChangeAspect="1"/>
          </p:cNvPicPr>
          <p:nvPr/>
        </p:nvPicPr>
        <p:blipFill>
          <a:blip r:embed="rId4"/>
          <a:stretch>
            <a:fillRect/>
          </a:stretch>
        </p:blipFill>
        <p:spPr>
          <a:xfrm>
            <a:off x="9005849" y="2958321"/>
            <a:ext cx="1841152" cy="2438611"/>
          </a:xfrm>
          <a:prstGeom prst="rect">
            <a:avLst/>
          </a:prstGeom>
        </p:spPr>
      </p:pic>
      <p:pic>
        <p:nvPicPr>
          <p:cNvPr id="9" name="Picture 8">
            <a:extLst>
              <a:ext uri="{FF2B5EF4-FFF2-40B4-BE49-F238E27FC236}">
                <a16:creationId xmlns:a16="http://schemas.microsoft.com/office/drawing/2014/main" id="{F7E888D0-D082-502B-6517-5ACD10E3A784}"/>
              </a:ext>
            </a:extLst>
          </p:cNvPr>
          <p:cNvPicPr>
            <a:picLocks noChangeAspect="1"/>
          </p:cNvPicPr>
          <p:nvPr/>
        </p:nvPicPr>
        <p:blipFill>
          <a:blip r:embed="rId5"/>
          <a:stretch>
            <a:fillRect/>
          </a:stretch>
        </p:blipFill>
        <p:spPr>
          <a:xfrm>
            <a:off x="8006019" y="1417655"/>
            <a:ext cx="1920406" cy="1181388"/>
          </a:xfrm>
          <a:prstGeom prst="rect">
            <a:avLst/>
          </a:prstGeom>
        </p:spPr>
      </p:pic>
    </p:spTree>
    <p:extLst>
      <p:ext uri="{BB962C8B-B14F-4D97-AF65-F5344CB8AC3E}">
        <p14:creationId xmlns:p14="http://schemas.microsoft.com/office/powerpoint/2010/main" val="54558629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8614977-383E-925D-E294-C789217AC4A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8F8998C-0E82-0653-7BA6-F50B6D97AAAD}"/>
              </a:ext>
            </a:extLst>
          </p:cNvPr>
          <p:cNvSpPr/>
          <p:nvPr/>
        </p:nvSpPr>
        <p:spPr>
          <a:xfrm>
            <a:off x="266940" y="799640"/>
            <a:ext cx="11752343" cy="592181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4549B070-D38D-A345-83F7-986ADCDA572B}"/>
              </a:ext>
            </a:extLst>
          </p:cNvPr>
          <p:cNvSpPr txBox="1"/>
          <p:nvPr/>
        </p:nvSpPr>
        <p:spPr>
          <a:xfrm>
            <a:off x="2704963" y="174212"/>
            <a:ext cx="6562640"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V. New and Old Media</a:t>
            </a:r>
          </a:p>
        </p:txBody>
      </p:sp>
      <p:sp>
        <p:nvSpPr>
          <p:cNvPr id="5" name="Rectangle 4">
            <a:extLst>
              <a:ext uri="{FF2B5EF4-FFF2-40B4-BE49-F238E27FC236}">
                <a16:creationId xmlns:a16="http://schemas.microsoft.com/office/drawing/2014/main" id="{F93CB321-CDF8-D07C-CD13-A93D27B16DA9}"/>
              </a:ext>
            </a:extLst>
          </p:cNvPr>
          <p:cNvSpPr/>
          <p:nvPr/>
        </p:nvSpPr>
        <p:spPr>
          <a:xfrm>
            <a:off x="617281" y="115433"/>
            <a:ext cx="1458408" cy="51960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233F8874-6A59-84C4-6AF2-6457FCD0863E}"/>
              </a:ext>
            </a:extLst>
          </p:cNvPr>
          <p:cNvSpPr txBox="1"/>
          <p:nvPr/>
        </p:nvSpPr>
        <p:spPr>
          <a:xfrm>
            <a:off x="617281" y="159032"/>
            <a:ext cx="1573947"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Alexandria" charset="0"/>
                <a:ea typeface="+mn-ea"/>
                <a:cs typeface="Alexandria" charset="0"/>
              </a:rPr>
              <a:t>Lecture 1</a:t>
            </a:r>
          </a:p>
        </p:txBody>
      </p:sp>
      <p:sp>
        <p:nvSpPr>
          <p:cNvPr id="48" name="TextBox 47">
            <a:extLst>
              <a:ext uri="{FF2B5EF4-FFF2-40B4-BE49-F238E27FC236}">
                <a16:creationId xmlns:a16="http://schemas.microsoft.com/office/drawing/2014/main" id="{2FC933D6-1D57-7D3B-A649-83F4DBF8E6BC}"/>
              </a:ext>
            </a:extLst>
          </p:cNvPr>
          <p:cNvSpPr txBox="1"/>
          <p:nvPr/>
        </p:nvSpPr>
        <p:spPr>
          <a:xfrm>
            <a:off x="499736" y="1051895"/>
            <a:ext cx="7501263" cy="5148332"/>
          </a:xfrm>
          <a:prstGeom prst="rect">
            <a:avLst/>
          </a:prstGeom>
          <a:noFill/>
        </p:spPr>
        <p:txBody>
          <a:bodyPr wrap="square" rtlCol="0">
            <a:spAutoFit/>
          </a:bodyPr>
          <a:lstStyle/>
          <a:p>
            <a:pPr marL="285750" marR="0" lvl="0" indent="-285750" algn="just" defTabSz="914400" rtl="0" eaLnBrk="1" fontAlgn="auto" latinLnBrk="0" hangingPunct="1">
              <a:lnSpc>
                <a:spcPct val="200000"/>
              </a:lnSpc>
              <a:spcBef>
                <a:spcPts val="0"/>
              </a:spcBef>
              <a:spcAft>
                <a:spcPts val="0"/>
              </a:spcAft>
              <a:buClrTx/>
              <a:buSzTx/>
              <a:buFont typeface="Arial" pitchFamily="34" charset="0"/>
              <a:buChar char="•"/>
              <a:tabLst/>
              <a:defRPr/>
            </a:pP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However, often times media that seem to have disappeared leave traces behind or are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updated</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onto new media formats and technologies.</a:t>
            </a:r>
          </a:p>
          <a:p>
            <a:pPr marL="285750" marR="0" lvl="0" indent="-285750" algn="just" defTabSz="914400" rtl="0" eaLnBrk="1" fontAlgn="auto" latinLnBrk="0" hangingPunct="1">
              <a:lnSpc>
                <a:spcPct val="200000"/>
              </a:lnSpc>
              <a:spcBef>
                <a:spcPts val="0"/>
              </a:spcBef>
              <a:spcAft>
                <a:spcPts val="0"/>
              </a:spcAft>
              <a:buClrTx/>
              <a:buSzTx/>
              <a:buFont typeface="Arial" pitchFamily="34" charset="0"/>
              <a:buChar char="•"/>
              <a:tabLst/>
              <a:defRPr/>
            </a:pP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Contemporary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3D media </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are indebted to a series of previous technologies, from the </a:t>
            </a:r>
            <a:r>
              <a:rPr kumimoji="0" lang="en-US" sz="2400" b="1" i="0" u="none" strike="noStrike" kern="1200" cap="none" spc="0" normalizeH="0" baseline="0" noProof="0" dirty="0" err="1">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Zograscope</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to the red and cyan </a:t>
            </a:r>
            <a:r>
              <a:rPr kumimoji="0" lang="en-US" sz="24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glasses</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used to obtain anaglyph stereoscopic effects.</a:t>
            </a:r>
          </a:p>
        </p:txBody>
      </p:sp>
      <p:pic>
        <p:nvPicPr>
          <p:cNvPr id="7" name="Graphic 21">
            <a:extLst>
              <a:ext uri="{FF2B5EF4-FFF2-40B4-BE49-F238E27FC236}">
                <a16:creationId xmlns:a16="http://schemas.microsoft.com/office/drawing/2014/main" id="{621E2D8E-60C3-31EC-222E-CB2AE3B2BB9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281938" y="19851"/>
            <a:ext cx="1729485" cy="807551"/>
          </a:xfrm>
          <a:prstGeom prst="rect">
            <a:avLst/>
          </a:prstGeom>
        </p:spPr>
      </p:pic>
      <p:pic>
        <p:nvPicPr>
          <p:cNvPr id="2" name="Picture 1">
            <a:extLst>
              <a:ext uri="{FF2B5EF4-FFF2-40B4-BE49-F238E27FC236}">
                <a16:creationId xmlns:a16="http://schemas.microsoft.com/office/drawing/2014/main" id="{755031FE-3772-989A-7336-74F4837E46BA}"/>
              </a:ext>
            </a:extLst>
          </p:cNvPr>
          <p:cNvPicPr>
            <a:picLocks noChangeAspect="1"/>
          </p:cNvPicPr>
          <p:nvPr/>
        </p:nvPicPr>
        <p:blipFill>
          <a:blip r:embed="rId3"/>
          <a:stretch>
            <a:fillRect/>
          </a:stretch>
        </p:blipFill>
        <p:spPr>
          <a:xfrm>
            <a:off x="8564744" y="1139886"/>
            <a:ext cx="3127519" cy="1505843"/>
          </a:xfrm>
          <a:prstGeom prst="rect">
            <a:avLst/>
          </a:prstGeom>
        </p:spPr>
      </p:pic>
      <p:pic>
        <p:nvPicPr>
          <p:cNvPr id="4" name="Picture 3">
            <a:extLst>
              <a:ext uri="{FF2B5EF4-FFF2-40B4-BE49-F238E27FC236}">
                <a16:creationId xmlns:a16="http://schemas.microsoft.com/office/drawing/2014/main" id="{89102CBD-B9C9-1219-0407-0B60780270EE}"/>
              </a:ext>
            </a:extLst>
          </p:cNvPr>
          <p:cNvPicPr>
            <a:picLocks noChangeAspect="1"/>
          </p:cNvPicPr>
          <p:nvPr/>
        </p:nvPicPr>
        <p:blipFill>
          <a:blip r:embed="rId4"/>
          <a:stretch>
            <a:fillRect/>
          </a:stretch>
        </p:blipFill>
        <p:spPr>
          <a:xfrm>
            <a:off x="8698867" y="2747937"/>
            <a:ext cx="2859272" cy="1597290"/>
          </a:xfrm>
          <a:prstGeom prst="rect">
            <a:avLst/>
          </a:prstGeom>
        </p:spPr>
      </p:pic>
    </p:spTree>
    <p:extLst>
      <p:ext uri="{BB962C8B-B14F-4D97-AF65-F5344CB8AC3E}">
        <p14:creationId xmlns:p14="http://schemas.microsoft.com/office/powerpoint/2010/main" val="109271379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A679480-F602-0B1D-E4B6-F4EB33AE5BC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3E50F8F-79F7-143B-EA52-C488DCC921F3}"/>
              </a:ext>
            </a:extLst>
          </p:cNvPr>
          <p:cNvSpPr/>
          <p:nvPr/>
        </p:nvSpPr>
        <p:spPr>
          <a:xfrm>
            <a:off x="266940" y="799640"/>
            <a:ext cx="11752343" cy="592181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3A047F59-D6B4-3EA6-E4FC-700E0D3333DB}"/>
              </a:ext>
            </a:extLst>
          </p:cNvPr>
          <p:cNvSpPr txBox="1"/>
          <p:nvPr/>
        </p:nvSpPr>
        <p:spPr>
          <a:xfrm>
            <a:off x="2704963" y="174212"/>
            <a:ext cx="6562640"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V. New and Old Media</a:t>
            </a:r>
          </a:p>
        </p:txBody>
      </p:sp>
      <p:sp>
        <p:nvSpPr>
          <p:cNvPr id="5" name="Rectangle 4">
            <a:extLst>
              <a:ext uri="{FF2B5EF4-FFF2-40B4-BE49-F238E27FC236}">
                <a16:creationId xmlns:a16="http://schemas.microsoft.com/office/drawing/2014/main" id="{2A449B43-E3BE-476A-3A3C-AE27A482D9FF}"/>
              </a:ext>
            </a:extLst>
          </p:cNvPr>
          <p:cNvSpPr/>
          <p:nvPr/>
        </p:nvSpPr>
        <p:spPr>
          <a:xfrm>
            <a:off x="617281" y="115433"/>
            <a:ext cx="1458408" cy="51960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CA733984-72DE-9672-35CA-95725DBADF12}"/>
              </a:ext>
            </a:extLst>
          </p:cNvPr>
          <p:cNvSpPr txBox="1"/>
          <p:nvPr/>
        </p:nvSpPr>
        <p:spPr>
          <a:xfrm>
            <a:off x="617281" y="159032"/>
            <a:ext cx="1573947"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Alexandria" charset="0"/>
                <a:ea typeface="+mn-ea"/>
                <a:cs typeface="Alexandria" charset="0"/>
              </a:rPr>
              <a:t>Lecture 1</a:t>
            </a:r>
          </a:p>
        </p:txBody>
      </p:sp>
      <p:sp>
        <p:nvSpPr>
          <p:cNvPr id="48" name="TextBox 47">
            <a:extLst>
              <a:ext uri="{FF2B5EF4-FFF2-40B4-BE49-F238E27FC236}">
                <a16:creationId xmlns:a16="http://schemas.microsoft.com/office/drawing/2014/main" id="{BB03C874-45E3-09FE-DA31-FAC1711D65E8}"/>
              </a:ext>
            </a:extLst>
          </p:cNvPr>
          <p:cNvSpPr txBox="1"/>
          <p:nvPr/>
        </p:nvSpPr>
        <p:spPr>
          <a:xfrm>
            <a:off x="324694" y="875540"/>
            <a:ext cx="8393317" cy="5645584"/>
          </a:xfrm>
          <a:prstGeom prst="rect">
            <a:avLst/>
          </a:prstGeom>
          <a:noFill/>
        </p:spPr>
        <p:txBody>
          <a:bodyPr wrap="square" rtlCol="0">
            <a:spAutoFit/>
          </a:bodyPr>
          <a:lstStyle/>
          <a:p>
            <a:pPr marL="285750" marR="0" lvl="0" indent="-285750" algn="just" defTabSz="914400" rtl="0" eaLnBrk="1" fontAlgn="auto" latinLnBrk="0" hangingPunct="1">
              <a:lnSpc>
                <a:spcPct val="200000"/>
              </a:lnSpc>
              <a:spcBef>
                <a:spcPts val="0"/>
              </a:spcBef>
              <a:spcAft>
                <a:spcPts val="0"/>
              </a:spcAft>
              <a:buClrTx/>
              <a:buSzTx/>
              <a:buFont typeface="Arial" pitchFamily="34" charset="0"/>
              <a:buChar char="•"/>
              <a:tabLst/>
              <a:defRPr/>
            </a:pPr>
            <a:r>
              <a:rPr kumimoji="0" lang="en-US" sz="23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Many </a:t>
            </a:r>
            <a:r>
              <a:rPr kumimoji="0" lang="en-US" sz="23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old media </a:t>
            </a:r>
            <a:r>
              <a:rPr kumimoji="0" lang="en-US" sz="23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can be seen as “</a:t>
            </a:r>
            <a:r>
              <a:rPr kumimoji="0" lang="en-US" sz="23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undead</a:t>
            </a:r>
            <a:r>
              <a:rPr kumimoji="0" lang="en-US" sz="23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their imminent death is announced or assumed but they refuse to disappear.</a:t>
            </a:r>
          </a:p>
          <a:p>
            <a:pPr marL="285750" marR="0" lvl="0" indent="-285750" algn="just" defTabSz="914400" rtl="0" eaLnBrk="1" fontAlgn="auto" latinLnBrk="0" hangingPunct="1">
              <a:lnSpc>
                <a:spcPct val="200000"/>
              </a:lnSpc>
              <a:spcBef>
                <a:spcPts val="0"/>
              </a:spcBef>
              <a:spcAft>
                <a:spcPts val="0"/>
              </a:spcAft>
              <a:buClrTx/>
              <a:buSzTx/>
              <a:buFont typeface="Arial" pitchFamily="34" charset="0"/>
              <a:buChar char="•"/>
              <a:tabLst/>
              <a:defRPr/>
            </a:pPr>
            <a:r>
              <a:rPr kumimoji="0" lang="en-US" sz="23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This is the case of the </a:t>
            </a:r>
            <a:r>
              <a:rPr kumimoji="0" lang="en-US" sz="23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printed</a:t>
            </a:r>
            <a:r>
              <a:rPr kumimoji="0" lang="en-US" sz="2300" b="0"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 </a:t>
            </a:r>
            <a:r>
              <a:rPr kumimoji="0" lang="en-US" sz="23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book</a:t>
            </a:r>
            <a:r>
              <a:rPr kumimoji="0" lang="en-US" sz="2300" b="0"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 </a:t>
            </a:r>
            <a:r>
              <a:rPr kumimoji="0" lang="en-US" sz="23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which was thought to be doomed by the emergence of </a:t>
            </a:r>
            <a:r>
              <a:rPr kumimoji="0" lang="en-US" sz="23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e‐books</a:t>
            </a:r>
            <a:r>
              <a:rPr kumimoji="0" lang="en-US" sz="23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or the </a:t>
            </a:r>
            <a:r>
              <a:rPr kumimoji="0" lang="en-US" sz="23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analog</a:t>
            </a:r>
            <a:r>
              <a:rPr kumimoji="0" lang="en-US" sz="2300" b="1" i="0" u="none" strike="noStrike" kern="1200" cap="none" spc="0" normalizeH="0" baseline="0" noProof="0" dirty="0">
                <a:ln>
                  <a:noFill/>
                </a:ln>
                <a:solidFill>
                  <a:srgbClr val="C00000"/>
                </a:solidFill>
                <a:effectLst/>
                <a:uLnTx/>
                <a:uFillTx/>
                <a:latin typeface="Tajawal ExtraBold" panose="00000800000000000000" pitchFamily="2" charset="-78"/>
                <a:ea typeface="+mn-ea"/>
                <a:cs typeface="Tajawal ExtraBold" panose="00000800000000000000" pitchFamily="2" charset="-78"/>
              </a:rPr>
              <a:t> </a:t>
            </a:r>
            <a:r>
              <a:rPr kumimoji="0" lang="en-US" sz="23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radio</a:t>
            </a:r>
            <a:r>
              <a:rPr kumimoji="0" lang="en-US" sz="23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which was to be killed by </a:t>
            </a:r>
            <a:r>
              <a:rPr kumimoji="0" lang="en-US" sz="23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podcast</a:t>
            </a:r>
            <a:r>
              <a:rPr kumimoji="0" lang="en-US" sz="23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and streaming technologies.</a:t>
            </a:r>
          </a:p>
          <a:p>
            <a:pPr marL="285750" marR="0" lvl="0" indent="-285750" algn="just" defTabSz="914400" rtl="0" eaLnBrk="1" fontAlgn="auto" latinLnBrk="0" hangingPunct="1">
              <a:lnSpc>
                <a:spcPct val="200000"/>
              </a:lnSpc>
              <a:spcBef>
                <a:spcPts val="0"/>
              </a:spcBef>
              <a:spcAft>
                <a:spcPts val="0"/>
              </a:spcAft>
              <a:buClrTx/>
              <a:buSzTx/>
              <a:buFont typeface="Arial" pitchFamily="34" charset="0"/>
              <a:buChar char="•"/>
              <a:tabLst/>
              <a:defRPr/>
            </a:pPr>
            <a:r>
              <a:rPr kumimoji="0" lang="en-US" sz="23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Instead, both have experienced a </a:t>
            </a:r>
            <a:r>
              <a:rPr kumimoji="0" lang="en-US" sz="23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resurgence</a:t>
            </a:r>
            <a:r>
              <a:rPr kumimoji="0" lang="en-US" sz="23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in the last few years.</a:t>
            </a:r>
          </a:p>
        </p:txBody>
      </p:sp>
      <p:pic>
        <p:nvPicPr>
          <p:cNvPr id="7" name="Graphic 21">
            <a:extLst>
              <a:ext uri="{FF2B5EF4-FFF2-40B4-BE49-F238E27FC236}">
                <a16:creationId xmlns:a16="http://schemas.microsoft.com/office/drawing/2014/main" id="{09302320-4179-5EE1-A9B3-E5D00D16E4B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281938" y="19851"/>
            <a:ext cx="1729485" cy="807551"/>
          </a:xfrm>
          <a:prstGeom prst="rect">
            <a:avLst/>
          </a:prstGeom>
        </p:spPr>
      </p:pic>
      <p:pic>
        <p:nvPicPr>
          <p:cNvPr id="6" name="Picture 5">
            <a:extLst>
              <a:ext uri="{FF2B5EF4-FFF2-40B4-BE49-F238E27FC236}">
                <a16:creationId xmlns:a16="http://schemas.microsoft.com/office/drawing/2014/main" id="{04424562-1C74-79D0-6351-D79B8020EBA8}"/>
              </a:ext>
            </a:extLst>
          </p:cNvPr>
          <p:cNvPicPr>
            <a:picLocks noChangeAspect="1"/>
          </p:cNvPicPr>
          <p:nvPr/>
        </p:nvPicPr>
        <p:blipFill>
          <a:blip r:embed="rId3"/>
          <a:stretch>
            <a:fillRect/>
          </a:stretch>
        </p:blipFill>
        <p:spPr>
          <a:xfrm>
            <a:off x="8841466" y="988208"/>
            <a:ext cx="3054361" cy="1792379"/>
          </a:xfrm>
          <a:prstGeom prst="rect">
            <a:avLst/>
          </a:prstGeom>
        </p:spPr>
      </p:pic>
      <p:pic>
        <p:nvPicPr>
          <p:cNvPr id="8" name="Picture 7">
            <a:extLst>
              <a:ext uri="{FF2B5EF4-FFF2-40B4-BE49-F238E27FC236}">
                <a16:creationId xmlns:a16="http://schemas.microsoft.com/office/drawing/2014/main" id="{6B727833-00EB-016E-3263-76F2C1548F33}"/>
              </a:ext>
            </a:extLst>
          </p:cNvPr>
          <p:cNvPicPr>
            <a:picLocks noChangeAspect="1"/>
          </p:cNvPicPr>
          <p:nvPr/>
        </p:nvPicPr>
        <p:blipFill>
          <a:blip r:embed="rId4"/>
          <a:stretch>
            <a:fillRect/>
          </a:stretch>
        </p:blipFill>
        <p:spPr>
          <a:xfrm>
            <a:off x="8718012" y="2831691"/>
            <a:ext cx="1774090" cy="1926503"/>
          </a:xfrm>
          <a:prstGeom prst="rect">
            <a:avLst/>
          </a:prstGeom>
        </p:spPr>
      </p:pic>
      <p:pic>
        <p:nvPicPr>
          <p:cNvPr id="9" name="Picture 8">
            <a:extLst>
              <a:ext uri="{FF2B5EF4-FFF2-40B4-BE49-F238E27FC236}">
                <a16:creationId xmlns:a16="http://schemas.microsoft.com/office/drawing/2014/main" id="{C7D7A1DE-D117-AE77-2C0B-E3862F1BE717}"/>
              </a:ext>
            </a:extLst>
          </p:cNvPr>
          <p:cNvPicPr>
            <a:picLocks noChangeAspect="1"/>
          </p:cNvPicPr>
          <p:nvPr/>
        </p:nvPicPr>
        <p:blipFill>
          <a:blip r:embed="rId5"/>
          <a:stretch>
            <a:fillRect/>
          </a:stretch>
        </p:blipFill>
        <p:spPr>
          <a:xfrm>
            <a:off x="10415389" y="2840837"/>
            <a:ext cx="1743607" cy="1908213"/>
          </a:xfrm>
          <a:prstGeom prst="rect">
            <a:avLst/>
          </a:prstGeom>
        </p:spPr>
      </p:pic>
    </p:spTree>
    <p:extLst>
      <p:ext uri="{BB962C8B-B14F-4D97-AF65-F5344CB8AC3E}">
        <p14:creationId xmlns:p14="http://schemas.microsoft.com/office/powerpoint/2010/main" val="391409511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D5B314E-ADBD-5455-EF5C-1C20AA880421}"/>
            </a:ext>
          </a:extLst>
        </p:cNvPr>
        <p:cNvGrpSpPr/>
        <p:nvPr/>
      </p:nvGrpSpPr>
      <p:grpSpPr>
        <a:xfrm>
          <a:off x="0" y="0"/>
          <a:ext cx="0" cy="0"/>
          <a:chOff x="0" y="0"/>
          <a:chExt cx="0" cy="0"/>
        </a:xfrm>
      </p:grpSpPr>
      <p:sp>
        <p:nvSpPr>
          <p:cNvPr id="11" name="Rectangle 10">
            <a:extLst>
              <a:ext uri="{FF2B5EF4-FFF2-40B4-BE49-F238E27FC236}">
                <a16:creationId xmlns:a16="http://schemas.microsoft.com/office/drawing/2014/main" id="{D9A7D562-F6B0-3F2A-EE56-8A1A857FCB6B}"/>
              </a:ext>
            </a:extLst>
          </p:cNvPr>
          <p:cNvSpPr/>
          <p:nvPr/>
        </p:nvSpPr>
        <p:spPr>
          <a:xfrm>
            <a:off x="265466" y="1181026"/>
            <a:ext cx="1376399" cy="580547"/>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a:extLst>
              <a:ext uri="{FF2B5EF4-FFF2-40B4-BE49-F238E27FC236}">
                <a16:creationId xmlns:a16="http://schemas.microsoft.com/office/drawing/2014/main" id="{05E1AE53-06C2-5355-1B08-E10F708B243E}"/>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a:extLst>
              <a:ext uri="{FF2B5EF4-FFF2-40B4-BE49-F238E27FC236}">
                <a16:creationId xmlns:a16="http://schemas.microsoft.com/office/drawing/2014/main" id="{DC13F601-898A-5651-A0B2-5DAB5A2A0EBE}"/>
              </a:ext>
            </a:extLst>
          </p:cNvPr>
          <p:cNvSpPr/>
          <p:nvPr/>
        </p:nvSpPr>
        <p:spPr>
          <a:xfrm>
            <a:off x="265466" y="1872953"/>
            <a:ext cx="10972510" cy="3323987"/>
          </a:xfrm>
          <a:prstGeom prst="rect">
            <a:avLst/>
          </a:prstGeom>
          <a:noFill/>
        </p:spPr>
        <p:txBody>
          <a:bodyPr wrap="square">
            <a:spAutoFit/>
          </a:bodyPr>
          <a:lstStyle/>
          <a:p>
            <a:pPr marL="457200" marR="0" lvl="0" indent="-45720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000" b="1" i="0" u="none" strike="noStrike" kern="1200" cap="none" spc="0" normalizeH="0" baseline="0" noProof="0" dirty="0">
                <a:ln>
                  <a:noFill/>
                </a:ln>
                <a:solidFill>
                  <a:schemeClr val="accent2">
                    <a:lumMod val="75000"/>
                  </a:schemeClr>
                </a:solidFill>
                <a:effectLst/>
                <a:uLnTx/>
                <a:uFillTx/>
                <a:latin typeface="Tajawal Medium" panose="00000600000000000000" pitchFamily="2" charset="-78"/>
                <a:ea typeface="+mn-ea"/>
                <a:cs typeface="Tajawal Medium" panose="00000600000000000000" pitchFamily="2" charset="-78"/>
              </a:rPr>
              <a:t>Mediatization</a:t>
            </a:r>
            <a:r>
              <a:rPr kumimoji="0" lang="en-US" sz="2000" b="1" i="0" u="none" strike="noStrike" kern="1200" cap="none" spc="0" normalizeH="0" baseline="0" noProof="0" dirty="0">
                <a:ln>
                  <a:noFill/>
                </a:ln>
                <a:effectLst/>
                <a:uLnTx/>
                <a:uFillTx/>
                <a:latin typeface="Tajawal Medium" panose="00000600000000000000" pitchFamily="2" charset="-78"/>
                <a:ea typeface="+mn-ea"/>
                <a:cs typeface="Tajawal Medium" panose="00000600000000000000" pitchFamily="2" charset="-78"/>
              </a:rPr>
              <a:t> is the increasing presence of media in all aspects of life.</a:t>
            </a:r>
          </a:p>
          <a:p>
            <a:pPr marL="457200" marR="0" lvl="0" indent="-45720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000" b="1" i="0" u="none" strike="noStrike" kern="1200" cap="none" spc="0" normalizeH="0" baseline="0" noProof="0" dirty="0">
                <a:ln>
                  <a:noFill/>
                </a:ln>
                <a:solidFill>
                  <a:schemeClr val="accent2">
                    <a:lumMod val="75000"/>
                  </a:schemeClr>
                </a:solidFill>
                <a:effectLst/>
                <a:uLnTx/>
                <a:uFillTx/>
                <a:latin typeface="Tajawal Medium" panose="00000600000000000000" pitchFamily="2" charset="-78"/>
                <a:ea typeface="+mn-ea"/>
                <a:cs typeface="Tajawal Medium" panose="00000600000000000000" pitchFamily="2" charset="-78"/>
              </a:rPr>
              <a:t>Computer networks </a:t>
            </a:r>
            <a:r>
              <a:rPr kumimoji="0" lang="en-US" sz="2000" b="0" i="0" u="none" strike="noStrike" kern="1200" cap="none" spc="0" normalizeH="0" baseline="0" noProof="0" dirty="0">
                <a:ln>
                  <a:noFill/>
                </a:ln>
                <a:effectLst/>
                <a:uLnTx/>
                <a:uFillTx/>
                <a:latin typeface="Tajawal Medium" panose="00000600000000000000" pitchFamily="2" charset="-78"/>
                <a:ea typeface="+mn-ea"/>
                <a:cs typeface="Tajawal Medium" panose="00000600000000000000" pitchFamily="2" charset="-78"/>
              </a:rPr>
              <a:t>have become “the key </a:t>
            </a:r>
            <a:r>
              <a:rPr kumimoji="0" lang="en-US" sz="2000" b="1" i="0" u="none" strike="noStrike" kern="1200" cap="none" spc="0" normalizeH="0" baseline="0" noProof="0" dirty="0">
                <a:ln>
                  <a:noFill/>
                </a:ln>
                <a:solidFill>
                  <a:schemeClr val="accent2">
                    <a:lumMod val="75000"/>
                  </a:schemeClr>
                </a:solidFill>
                <a:effectLst/>
                <a:uLnTx/>
                <a:uFillTx/>
                <a:latin typeface="Tajawal Medium" panose="00000600000000000000" pitchFamily="2" charset="-78"/>
                <a:ea typeface="+mn-ea"/>
                <a:cs typeface="Tajawal Medium" panose="00000600000000000000" pitchFamily="2" charset="-78"/>
              </a:rPr>
              <a:t>infrastructure</a:t>
            </a:r>
            <a:r>
              <a:rPr kumimoji="0" lang="en-US" sz="2000" b="0" i="0" u="none" strike="noStrike" kern="1200" cap="none" spc="0" normalizeH="0" baseline="0" noProof="0" dirty="0">
                <a:ln>
                  <a:noFill/>
                </a:ln>
                <a:effectLst/>
                <a:uLnTx/>
                <a:uFillTx/>
                <a:latin typeface="Tajawal Medium" panose="00000600000000000000" pitchFamily="2" charset="-78"/>
                <a:ea typeface="+mn-ea"/>
                <a:cs typeface="Tajawal Medium" panose="00000600000000000000" pitchFamily="2" charset="-78"/>
              </a:rPr>
              <a:t> for  all aspects of life in the digital environment.</a:t>
            </a:r>
          </a:p>
          <a:p>
            <a:pPr marL="457200" marR="0" lvl="0" indent="-45720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000" b="0" i="0" u="none" strike="noStrike" kern="1200" cap="none" spc="0" normalizeH="0" baseline="0" noProof="0" dirty="0">
                <a:ln>
                  <a:noFill/>
                </a:ln>
                <a:effectLst/>
                <a:uLnTx/>
                <a:uFillTx/>
                <a:latin typeface="Tajawal Medium" panose="00000600000000000000" pitchFamily="2" charset="-78"/>
                <a:ea typeface="+mn-ea"/>
                <a:cs typeface="Tajawal Medium" panose="00000600000000000000" pitchFamily="2" charset="-78"/>
              </a:rPr>
              <a:t>“</a:t>
            </a:r>
            <a:r>
              <a:rPr kumimoji="0" lang="en-US" sz="2000" b="1" i="0" u="none" strike="noStrike" kern="1200" cap="none" spc="0" normalizeH="0" baseline="0" noProof="0" dirty="0">
                <a:ln>
                  <a:noFill/>
                </a:ln>
                <a:solidFill>
                  <a:schemeClr val="accent2">
                    <a:lumMod val="75000"/>
                  </a:schemeClr>
                </a:solidFill>
                <a:effectLst/>
                <a:uLnTx/>
                <a:uFillTx/>
                <a:latin typeface="Tajawal Medium" panose="00000600000000000000" pitchFamily="2" charset="-78"/>
                <a:ea typeface="+mn-ea"/>
                <a:cs typeface="Tajawal Medium" panose="00000600000000000000" pitchFamily="2" charset="-78"/>
              </a:rPr>
              <a:t>Digital Media</a:t>
            </a:r>
            <a:r>
              <a:rPr kumimoji="0" lang="en-US" sz="2000" b="0" i="0" u="none" strike="noStrike" kern="1200" cap="none" spc="0" normalizeH="0" baseline="0" noProof="0" dirty="0">
                <a:ln>
                  <a:noFill/>
                </a:ln>
                <a:effectLst/>
                <a:uLnTx/>
                <a:uFillTx/>
                <a:latin typeface="Tajawal Medium" panose="00000600000000000000" pitchFamily="2" charset="-78"/>
                <a:ea typeface="+mn-ea"/>
                <a:cs typeface="Tajawal Medium" panose="00000600000000000000" pitchFamily="2" charset="-78"/>
              </a:rPr>
              <a:t>” are “the means that they carry information represented by a numeric code and then transform it into human language”.</a:t>
            </a:r>
          </a:p>
          <a:p>
            <a:pPr marL="457200" marR="0" lvl="0" indent="-45720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000" b="0" i="0" u="none" strike="noStrike" kern="1200" cap="none" spc="0" normalizeH="0" baseline="0" noProof="0" dirty="0">
                <a:ln>
                  <a:noFill/>
                </a:ln>
                <a:effectLst/>
                <a:uLnTx/>
                <a:uFillTx/>
                <a:latin typeface="Tajawal Medium" panose="00000600000000000000" pitchFamily="2" charset="-78"/>
                <a:ea typeface="+mn-ea"/>
                <a:cs typeface="Tajawal Medium" panose="00000600000000000000" pitchFamily="2" charset="-78"/>
              </a:rPr>
              <a:t> </a:t>
            </a:r>
            <a:r>
              <a:rPr kumimoji="0" lang="en-US" sz="2000" b="1" i="0" u="none" strike="noStrike" kern="1200" cap="none" spc="0" normalizeH="0" baseline="0" noProof="0" dirty="0">
                <a:ln>
                  <a:noFill/>
                </a:ln>
                <a:solidFill>
                  <a:schemeClr val="accent2">
                    <a:lumMod val="75000"/>
                  </a:schemeClr>
                </a:solidFill>
                <a:effectLst/>
                <a:uLnTx/>
                <a:uFillTx/>
                <a:latin typeface="Tajawal Medium" panose="00000600000000000000" pitchFamily="2" charset="-78"/>
                <a:ea typeface="+mn-ea"/>
                <a:cs typeface="Tajawal Medium" panose="00000600000000000000" pitchFamily="2" charset="-78"/>
              </a:rPr>
              <a:t>Digital media </a:t>
            </a:r>
            <a:r>
              <a:rPr kumimoji="0" lang="en-US" sz="2000" b="0" i="0" u="none" strike="noStrike" kern="1200" cap="none" spc="0" normalizeH="0" baseline="0" noProof="0" dirty="0">
                <a:ln>
                  <a:noFill/>
                </a:ln>
                <a:effectLst/>
                <a:uLnTx/>
                <a:uFillTx/>
                <a:latin typeface="Tajawal Medium" panose="00000600000000000000" pitchFamily="2" charset="-78"/>
                <a:ea typeface="+mn-ea"/>
                <a:cs typeface="Tajawal Medium" panose="00000600000000000000" pitchFamily="2" charset="-78"/>
              </a:rPr>
              <a:t>is sometimes called </a:t>
            </a:r>
            <a:r>
              <a:rPr kumimoji="0" lang="en-US" sz="2000" b="1" i="0" u="none" strike="noStrike" kern="1200" cap="none" spc="0" normalizeH="0" baseline="0" noProof="0" dirty="0">
                <a:ln>
                  <a:noFill/>
                </a:ln>
                <a:solidFill>
                  <a:schemeClr val="accent2">
                    <a:lumMod val="75000"/>
                  </a:schemeClr>
                </a:solidFill>
                <a:effectLst/>
                <a:uLnTx/>
                <a:uFillTx/>
                <a:latin typeface="Tajawal Medium" panose="00000600000000000000" pitchFamily="2" charset="-78"/>
                <a:ea typeface="+mn-ea"/>
                <a:cs typeface="Tajawal Medium" panose="00000600000000000000" pitchFamily="2" charset="-78"/>
              </a:rPr>
              <a:t>multimedia</a:t>
            </a:r>
            <a:r>
              <a:rPr kumimoji="0" lang="en-US" sz="2000" b="0" i="0" u="none" strike="noStrike" kern="1200" cap="none" spc="0" normalizeH="0" baseline="0" noProof="0" dirty="0">
                <a:ln>
                  <a:noFill/>
                </a:ln>
                <a:effectLst/>
                <a:uLnTx/>
                <a:uFillTx/>
                <a:latin typeface="Tajawal Medium" panose="00000600000000000000" pitchFamily="2" charset="-78"/>
                <a:ea typeface="+mn-ea"/>
                <a:cs typeface="Tajawal Medium" panose="00000600000000000000" pitchFamily="2" charset="-78"/>
              </a:rPr>
              <a:t>.</a:t>
            </a:r>
          </a:p>
          <a:p>
            <a:pPr marL="457200" marR="0" lvl="0" indent="-45720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000" b="0" i="0" u="none" strike="noStrike" kern="1200" cap="none" spc="0" normalizeH="0" baseline="0" noProof="0" dirty="0">
                <a:ln>
                  <a:noFill/>
                </a:ln>
                <a:effectLst/>
                <a:uLnTx/>
                <a:uFillTx/>
                <a:latin typeface="Tajawal Medium" panose="00000600000000000000" pitchFamily="2" charset="-78"/>
                <a:ea typeface="+mn-ea"/>
                <a:cs typeface="Tajawal Medium" panose="00000600000000000000" pitchFamily="2" charset="-78"/>
              </a:rPr>
              <a:t>Digital media can carry information very </a:t>
            </a:r>
            <a:r>
              <a:rPr kumimoji="0" lang="en-US" sz="2000" b="1" i="0" u="none" strike="noStrike" kern="1200" cap="none" spc="0" normalizeH="0" baseline="0" noProof="0" dirty="0">
                <a:ln>
                  <a:noFill/>
                </a:ln>
                <a:solidFill>
                  <a:schemeClr val="accent2">
                    <a:lumMod val="75000"/>
                  </a:schemeClr>
                </a:solidFill>
                <a:effectLst/>
                <a:uLnTx/>
                <a:uFillTx/>
                <a:latin typeface="Tajawal Medium" panose="00000600000000000000" pitchFamily="2" charset="-78"/>
                <a:ea typeface="+mn-ea"/>
                <a:cs typeface="Tajawal Medium" panose="00000600000000000000" pitchFamily="2" charset="-78"/>
              </a:rPr>
              <a:t>efficiently</a:t>
            </a:r>
            <a:r>
              <a:rPr kumimoji="0" lang="en-US" sz="2000" b="0" i="0" u="none" strike="noStrike" kern="1200" cap="none" spc="0" normalizeH="0" baseline="0" noProof="0" dirty="0">
                <a:ln>
                  <a:noFill/>
                </a:ln>
                <a:effectLst/>
                <a:uLnTx/>
                <a:uFillTx/>
                <a:latin typeface="Tajawal Medium" panose="00000600000000000000" pitchFamily="2" charset="-78"/>
                <a:ea typeface="+mn-ea"/>
                <a:cs typeface="Tajawal Medium" panose="00000600000000000000" pitchFamily="2" charset="-78"/>
              </a:rPr>
              <a:t> than old media.</a:t>
            </a:r>
          </a:p>
          <a:p>
            <a:pPr marL="457200" marR="0" lvl="0" indent="-45720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000" b="0" i="0" u="none" strike="noStrike" kern="1200" cap="none" spc="0" normalizeH="0" baseline="0" noProof="0" dirty="0">
                <a:ln>
                  <a:noFill/>
                </a:ln>
                <a:effectLst/>
                <a:uLnTx/>
                <a:uFillTx/>
                <a:latin typeface="Tajawal Medium" panose="00000600000000000000" pitchFamily="2" charset="-78"/>
                <a:ea typeface="+mn-ea"/>
                <a:cs typeface="Tajawal Medium" panose="00000600000000000000" pitchFamily="2" charset="-78"/>
              </a:rPr>
              <a:t>The introduction of </a:t>
            </a:r>
            <a:r>
              <a:rPr kumimoji="0" lang="en-US" sz="2000" b="1" i="0" u="none" strike="noStrike" kern="1200" cap="none" spc="0" normalizeH="0" baseline="0" noProof="0" dirty="0">
                <a:ln>
                  <a:noFill/>
                </a:ln>
                <a:solidFill>
                  <a:schemeClr val="accent2">
                    <a:lumMod val="75000"/>
                  </a:schemeClr>
                </a:solidFill>
                <a:effectLst/>
                <a:uLnTx/>
                <a:uFillTx/>
                <a:latin typeface="Tajawal Medium" panose="00000600000000000000" pitchFamily="2" charset="-78"/>
                <a:ea typeface="+mn-ea"/>
                <a:cs typeface="Tajawal Medium" panose="00000600000000000000" pitchFamily="2" charset="-78"/>
              </a:rPr>
              <a:t>new media </a:t>
            </a:r>
            <a:r>
              <a:rPr kumimoji="0" lang="en-US" sz="2000" b="0" i="0" u="none" strike="noStrike" kern="1200" cap="none" spc="0" normalizeH="0" baseline="0" noProof="0" dirty="0">
                <a:ln>
                  <a:noFill/>
                </a:ln>
                <a:effectLst/>
                <a:uLnTx/>
                <a:uFillTx/>
                <a:latin typeface="Tajawal Medium" panose="00000600000000000000" pitchFamily="2" charset="-78"/>
                <a:ea typeface="+mn-ea"/>
                <a:cs typeface="Tajawal Medium" panose="00000600000000000000" pitchFamily="2" charset="-78"/>
              </a:rPr>
              <a:t>has not caused the disappearance of the </a:t>
            </a:r>
            <a:r>
              <a:rPr kumimoji="0" lang="en-US" sz="2000" b="1" i="0" u="none" strike="noStrike" kern="1200" cap="none" spc="0" normalizeH="0" baseline="0" noProof="0" dirty="0">
                <a:ln>
                  <a:noFill/>
                </a:ln>
                <a:solidFill>
                  <a:schemeClr val="accent2">
                    <a:lumMod val="75000"/>
                  </a:schemeClr>
                </a:solidFill>
                <a:effectLst/>
                <a:uLnTx/>
                <a:uFillTx/>
                <a:latin typeface="Tajawal Medium" panose="00000600000000000000" pitchFamily="2" charset="-78"/>
                <a:ea typeface="+mn-ea"/>
                <a:cs typeface="Tajawal Medium" panose="00000600000000000000" pitchFamily="2" charset="-78"/>
              </a:rPr>
              <a:t>old media</a:t>
            </a:r>
            <a:r>
              <a:rPr kumimoji="0" lang="en-US" sz="2000" b="0" i="0" u="none" strike="noStrike" kern="1200" cap="none" spc="0" normalizeH="0" baseline="0" noProof="0" dirty="0">
                <a:ln>
                  <a:noFill/>
                </a:ln>
                <a:effectLst/>
                <a:uLnTx/>
                <a:uFillTx/>
                <a:latin typeface="Tajawal Medium" panose="00000600000000000000" pitchFamily="2" charset="-78"/>
                <a:ea typeface="+mn-ea"/>
                <a:cs typeface="Tajawal Medium" panose="00000600000000000000" pitchFamily="2" charset="-78"/>
              </a:rPr>
              <a:t>.</a:t>
            </a:r>
          </a:p>
          <a:p>
            <a:pPr marL="457200" marR="0" lvl="0" indent="-45720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000" b="0" i="0" u="none" strike="noStrike" kern="1200" cap="none" spc="0" normalizeH="0" baseline="0" noProof="0" dirty="0">
                <a:ln>
                  <a:noFill/>
                </a:ln>
                <a:effectLst/>
                <a:uLnTx/>
                <a:uFillTx/>
                <a:latin typeface="Tajawal Medium" panose="00000600000000000000" pitchFamily="2" charset="-78"/>
                <a:ea typeface="+mn-ea"/>
                <a:cs typeface="Tajawal Medium" panose="00000600000000000000" pitchFamily="2" charset="-78"/>
              </a:rPr>
              <a:t>A practice, content, or format can be </a:t>
            </a:r>
            <a:r>
              <a:rPr kumimoji="0" lang="en-US" sz="2000" b="1" i="0" u="none" strike="noStrike" kern="1200" cap="none" spc="0" normalizeH="0" baseline="0" noProof="0" dirty="0">
                <a:ln>
                  <a:noFill/>
                </a:ln>
                <a:solidFill>
                  <a:schemeClr val="accent2">
                    <a:lumMod val="75000"/>
                  </a:schemeClr>
                </a:solidFill>
                <a:effectLst/>
                <a:uLnTx/>
                <a:uFillTx/>
                <a:latin typeface="Tajawal Medium" panose="00000600000000000000" pitchFamily="2" charset="-78"/>
                <a:ea typeface="+mn-ea"/>
                <a:cs typeface="Tajawal Medium" panose="00000600000000000000" pitchFamily="2" charset="-78"/>
              </a:rPr>
              <a:t>re‐mediated </a:t>
            </a:r>
            <a:r>
              <a:rPr kumimoji="0" lang="en-US" sz="2000" b="0" i="0" u="none" strike="noStrike" kern="1200" cap="none" spc="0" normalizeH="0" baseline="0" noProof="0" dirty="0">
                <a:ln>
                  <a:noFill/>
                </a:ln>
                <a:effectLst/>
                <a:uLnTx/>
                <a:uFillTx/>
                <a:latin typeface="Tajawal Medium" panose="00000600000000000000" pitchFamily="2" charset="-78"/>
                <a:ea typeface="+mn-ea"/>
                <a:cs typeface="Tajawal Medium" panose="00000600000000000000" pitchFamily="2" charset="-78"/>
              </a:rPr>
              <a:t>by a new technology .</a:t>
            </a:r>
          </a:p>
        </p:txBody>
      </p:sp>
      <p:sp>
        <p:nvSpPr>
          <p:cNvPr id="41" name="TextBox 40">
            <a:extLst>
              <a:ext uri="{FF2B5EF4-FFF2-40B4-BE49-F238E27FC236}">
                <a16:creationId xmlns:a16="http://schemas.microsoft.com/office/drawing/2014/main" id="{34C9B6A6-5353-FFB6-5393-BC54064B3D41}"/>
              </a:ext>
            </a:extLst>
          </p:cNvPr>
          <p:cNvSpPr txBox="1"/>
          <p:nvPr/>
        </p:nvSpPr>
        <p:spPr>
          <a:xfrm>
            <a:off x="1974590" y="1148133"/>
            <a:ext cx="2276585" cy="646331"/>
          </a:xfrm>
          <a:prstGeom prst="rect">
            <a:avLst/>
          </a:prstGeom>
          <a:noFill/>
        </p:spPr>
        <p:txBody>
          <a:bodyPr wrap="none" rtlCol="0">
            <a:spAutoFit/>
          </a:bodyPr>
          <a:lstStyle/>
          <a:p>
            <a:r>
              <a:rPr lang="en-US" sz="3600" b="1" dirty="0">
                <a:solidFill>
                  <a:srgbClr val="00B0F0"/>
                </a:solidFill>
                <a:latin typeface="Alexandria" charset="0"/>
                <a:cs typeface="Alexandria" charset="0"/>
              </a:rPr>
              <a:t>Conclusion</a:t>
            </a:r>
          </a:p>
        </p:txBody>
      </p:sp>
      <p:sp>
        <p:nvSpPr>
          <p:cNvPr id="43" name="TextBox 42">
            <a:extLst>
              <a:ext uri="{FF2B5EF4-FFF2-40B4-BE49-F238E27FC236}">
                <a16:creationId xmlns:a16="http://schemas.microsoft.com/office/drawing/2014/main" id="{8051B74F-FD0B-E097-ABBB-9DB2FA3FD753}"/>
              </a:ext>
            </a:extLst>
          </p:cNvPr>
          <p:cNvSpPr txBox="1"/>
          <p:nvPr/>
        </p:nvSpPr>
        <p:spPr>
          <a:xfrm>
            <a:off x="265466" y="1264903"/>
            <a:ext cx="1376399" cy="646331"/>
          </a:xfrm>
          <a:prstGeom prst="rect">
            <a:avLst/>
          </a:prstGeom>
          <a:noFill/>
        </p:spPr>
        <p:txBody>
          <a:bodyPr wrap="square" rtlCol="0">
            <a:spAutoFit/>
          </a:bodyPr>
          <a:lstStyle/>
          <a:p>
            <a:pPr algn="ctr"/>
            <a:r>
              <a:rPr lang="en-US" b="1" dirty="0">
                <a:solidFill>
                  <a:schemeClr val="bg1"/>
                </a:solidFill>
                <a:latin typeface="Alexandria" charset="0"/>
                <a:cs typeface="Alexandria" charset="0"/>
              </a:rPr>
              <a:t>Lecture 1</a:t>
            </a:r>
          </a:p>
          <a:p>
            <a:pPr algn="ctr"/>
            <a:endParaRPr lang="en-US" b="1" dirty="0">
              <a:solidFill>
                <a:schemeClr val="bg1"/>
              </a:solidFill>
              <a:latin typeface="Alexandria" charset="0"/>
              <a:cs typeface="Alexandria" charset="0"/>
            </a:endParaRPr>
          </a:p>
        </p:txBody>
      </p:sp>
      <p:pic>
        <p:nvPicPr>
          <p:cNvPr id="5" name="Graphic 21">
            <a:extLst>
              <a:ext uri="{FF2B5EF4-FFF2-40B4-BE49-F238E27FC236}">
                <a16:creationId xmlns:a16="http://schemas.microsoft.com/office/drawing/2014/main" id="{93EDFC89-DFA8-317E-A7A6-4126D5B205F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46430" y="-37676"/>
            <a:ext cx="2305141" cy="1076343"/>
          </a:xfrm>
          <a:prstGeom prst="rect">
            <a:avLst/>
          </a:prstGeom>
        </p:spPr>
      </p:pic>
      <p:pic>
        <p:nvPicPr>
          <p:cNvPr id="2" name="Picture 1">
            <a:extLst>
              <a:ext uri="{FF2B5EF4-FFF2-40B4-BE49-F238E27FC236}">
                <a16:creationId xmlns:a16="http://schemas.microsoft.com/office/drawing/2014/main" id="{9CDE8288-4ED1-0349-EF94-2A23D42887C8}"/>
              </a:ext>
            </a:extLst>
          </p:cNvPr>
          <p:cNvPicPr>
            <a:picLocks noChangeAspect="1"/>
          </p:cNvPicPr>
          <p:nvPr/>
        </p:nvPicPr>
        <p:blipFill>
          <a:blip r:embed="rId3"/>
          <a:stretch>
            <a:fillRect/>
          </a:stretch>
        </p:blipFill>
        <p:spPr>
          <a:xfrm>
            <a:off x="9621392" y="129375"/>
            <a:ext cx="2305141" cy="1535277"/>
          </a:xfrm>
          <a:prstGeom prst="rect">
            <a:avLst/>
          </a:prstGeom>
        </p:spPr>
      </p:pic>
    </p:spTree>
    <p:extLst>
      <p:ext uri="{BB962C8B-B14F-4D97-AF65-F5344CB8AC3E}">
        <p14:creationId xmlns:p14="http://schemas.microsoft.com/office/powerpoint/2010/main" val="342994450"/>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6e64d47f71d2a9ba87fe3cd7a346a88d">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daa90b9493292b7dd7fda0f2404ecac5"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3:SharedWithUsers" minOccurs="0"/>
                <xsd:element ref="ns3:SharedWithDetails"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fbce9ccb-a055-48b1-a76c-139ecd114ee5}"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Props1.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2.xml><?xml version="1.0" encoding="utf-8"?>
<ds:datastoreItem xmlns:ds="http://schemas.openxmlformats.org/officeDocument/2006/customXml" ds:itemID="{EB16A9AF-B633-4379-B0D3-B5A2600EF6BC}">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ACC9A911-23AF-4D6B-960B-1A780C58D828}">
  <ds:schemaRefs>
    <ds:schemaRef ds:uri="http://schemas.microsoft.com/office/2006/documentManagement/types"/>
    <ds:schemaRef ds:uri="http://schemas.microsoft.com/office/2006/metadata/properties"/>
    <ds:schemaRef ds:uri="http://www.w3.org/XML/1998/namespace"/>
    <ds:schemaRef ds:uri="http://schemas.microsoft.com/office/infopath/2007/PartnerControls"/>
    <ds:schemaRef ds:uri="http://purl.org/dc/dcmitype/"/>
    <ds:schemaRef ds:uri="http://schemas.openxmlformats.org/package/2006/metadata/core-properties"/>
    <ds:schemaRef ds:uri="d13aca44-ef33-4cf4-9980-7f0b00e6eeb9"/>
    <ds:schemaRef ds:uri="49100919-8a76-4266-be0c-7dc583902cb4"/>
    <ds:schemaRef ds:uri="http://purl.org/dc/terms/"/>
    <ds:schemaRef ds:uri="http://purl.org/dc/elements/1.1/"/>
  </ds:schemaRefs>
</ds:datastoreItem>
</file>

<file path=docProps/app.xml><?xml version="1.0" encoding="utf-8"?>
<Properties xmlns="http://schemas.openxmlformats.org/officeDocument/2006/extended-properties" xmlns:vt="http://schemas.openxmlformats.org/officeDocument/2006/docPropsVTypes">
  <TotalTime>325</TotalTime>
  <Words>2334</Words>
  <Application>Microsoft Office PowerPoint</Application>
  <PresentationFormat>Widescreen</PresentationFormat>
  <Paragraphs>188</Paragraphs>
  <Slides>41</Slides>
  <Notes>2</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41</vt:i4>
      </vt:variant>
    </vt:vector>
  </HeadingPairs>
  <TitlesOfParts>
    <vt:vector size="49" baseType="lpstr">
      <vt:lpstr>Alexandria</vt:lpstr>
      <vt:lpstr>Arial</vt:lpstr>
      <vt:lpstr>Calibri</vt:lpstr>
      <vt:lpstr>Calibri Light</vt:lpstr>
      <vt:lpstr>Roboto Light</vt:lpstr>
      <vt:lpstr>Tajawal ExtraBold</vt:lpstr>
      <vt:lpstr>Tajawal Medium</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Shereen Kedwany</cp:lastModifiedBy>
  <cp:revision>132</cp:revision>
  <dcterms:created xsi:type="dcterms:W3CDTF">2023-04-29T09:08:00Z</dcterms:created>
  <dcterms:modified xsi:type="dcterms:W3CDTF">2025-01-19T22:45:36Z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