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256" r:id="rId5"/>
    <p:sldId id="303" r:id="rId6"/>
    <p:sldId id="519" r:id="rId7"/>
    <p:sldId id="520" r:id="rId8"/>
    <p:sldId id="487" r:id="rId9"/>
    <p:sldId id="488" r:id="rId10"/>
    <p:sldId id="521" r:id="rId11"/>
    <p:sldId id="522" r:id="rId12"/>
    <p:sldId id="523" r:id="rId13"/>
    <p:sldId id="524" r:id="rId14"/>
    <p:sldId id="525" r:id="rId15"/>
    <p:sldId id="526" r:id="rId16"/>
    <p:sldId id="498" r:id="rId17"/>
    <p:sldId id="497" r:id="rId18"/>
    <p:sldId id="500" r:id="rId19"/>
    <p:sldId id="499" r:id="rId20"/>
    <p:sldId id="502" r:id="rId21"/>
    <p:sldId id="501" r:id="rId22"/>
    <p:sldId id="505" r:id="rId23"/>
    <p:sldId id="506" r:id="rId24"/>
    <p:sldId id="509" r:id="rId25"/>
    <p:sldId id="507" r:id="rId26"/>
    <p:sldId id="510" r:id="rId27"/>
    <p:sldId id="508" r:id="rId28"/>
    <p:sldId id="512" r:id="rId29"/>
    <p:sldId id="511" r:id="rId30"/>
    <p:sldId id="513" r:id="rId31"/>
    <p:sldId id="514" r:id="rId32"/>
    <p:sldId id="481" r:id="rId33"/>
    <p:sldId id="264" r:id="rId34"/>
    <p:sldId id="483" r:id="rId35"/>
    <p:sldId id="263" r:id="rId36"/>
    <p:sldId id="484" r:id="rId37"/>
    <p:sldId id="262" r:id="rId38"/>
    <p:sldId id="485" r:id="rId39"/>
    <p:sldId id="261" r:id="rId40"/>
    <p:sldId id="295" r:id="rId41"/>
    <p:sldId id="350" r:id="rId42"/>
    <p:sldId id="515" r:id="rId43"/>
    <p:sldId id="52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6"/>
            <p14:sldId id="303"/>
            <p14:sldId id="519"/>
            <p14:sldId id="520"/>
            <p14:sldId id="487"/>
            <p14:sldId id="488"/>
            <p14:sldId id="521"/>
            <p14:sldId id="522"/>
            <p14:sldId id="523"/>
            <p14:sldId id="524"/>
            <p14:sldId id="525"/>
            <p14:sldId id="526"/>
            <p14:sldId id="498"/>
            <p14:sldId id="497"/>
            <p14:sldId id="500"/>
            <p14:sldId id="499"/>
            <p14:sldId id="502"/>
            <p14:sldId id="501"/>
            <p14:sldId id="505"/>
            <p14:sldId id="506"/>
            <p14:sldId id="509"/>
            <p14:sldId id="507"/>
            <p14:sldId id="510"/>
            <p14:sldId id="508"/>
            <p14:sldId id="512"/>
            <p14:sldId id="511"/>
            <p14:sldId id="513"/>
            <p14:sldId id="514"/>
            <p14:sldId id="481"/>
            <p14:sldId id="264"/>
            <p14:sldId id="483"/>
            <p14:sldId id="263"/>
            <p14:sldId id="484"/>
            <p14:sldId id="262"/>
            <p14:sldId id="485"/>
            <p14:sldId id="261"/>
            <p14:sldId id="295"/>
            <p14:sldId id="350"/>
            <p14:sldId id="515"/>
            <p14:sldId id="52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26" autoAdjust="0"/>
    <p:restoredTop sz="94660"/>
  </p:normalViewPr>
  <p:slideViewPr>
    <p:cSldViewPr snapToGrid="0">
      <p:cViewPr varScale="1">
        <p:scale>
          <a:sx n="62" d="100"/>
          <a:sy n="62" d="100"/>
        </p:scale>
        <p:origin x="80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ata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ata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0427B95-4763-4A69-B6E6-323250DE24B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396E858-22A0-41D9-B00D-B25C6A50F698}">
      <dgm:prSet/>
      <dgm:spPr/>
      <dgm:t>
        <a:bodyPr/>
        <a:lstStyle/>
        <a:p>
          <a:pPr>
            <a:lnSpc>
              <a:spcPct val="100000"/>
            </a:lnSpc>
          </a:pPr>
          <a:r>
            <a:rPr lang="en-GB" dirty="0"/>
            <a:t>Administration plays a basic part in worker relations by :</a:t>
          </a:r>
          <a:endParaRPr lang="en-US" dirty="0"/>
        </a:p>
      </dgm:t>
    </dgm:pt>
    <dgm:pt modelId="{FBE3BFD1-F3A3-4371-BB11-555D6FDE2B41}" type="parTrans" cxnId="{ED638432-8E7E-483F-9FB7-AEC9C5EAA80A}">
      <dgm:prSet/>
      <dgm:spPr/>
      <dgm:t>
        <a:bodyPr/>
        <a:lstStyle/>
        <a:p>
          <a:endParaRPr lang="en-US"/>
        </a:p>
      </dgm:t>
    </dgm:pt>
    <dgm:pt modelId="{C8CCD032-0FDE-4F83-8CBD-91B043CDBD96}" type="sibTrans" cxnId="{ED638432-8E7E-483F-9FB7-AEC9C5EAA80A}">
      <dgm:prSet/>
      <dgm:spPr/>
      <dgm:t>
        <a:bodyPr/>
        <a:lstStyle/>
        <a:p>
          <a:endParaRPr lang="en-US"/>
        </a:p>
      </dgm:t>
    </dgm:pt>
    <dgm:pt modelId="{05BBD22A-BE23-4303-8723-C193FD6B86CE}">
      <dgm:prSet/>
      <dgm:spPr/>
      <dgm:t>
        <a:bodyPr/>
        <a:lstStyle/>
        <a:p>
          <a:pPr>
            <a:lnSpc>
              <a:spcPct val="100000"/>
            </a:lnSpc>
          </a:pPr>
          <a:r>
            <a:rPr lang="en-GB" dirty="0"/>
            <a:t>Making a positive and steady work environment, </a:t>
          </a:r>
          <a:endParaRPr lang="en-US" dirty="0"/>
        </a:p>
      </dgm:t>
    </dgm:pt>
    <dgm:pt modelId="{B965B547-4BC8-4C32-A747-1C42D5923BB4}" type="parTrans" cxnId="{3DCFD441-D7AE-4087-B455-36306CEA404B}">
      <dgm:prSet/>
      <dgm:spPr/>
      <dgm:t>
        <a:bodyPr/>
        <a:lstStyle/>
        <a:p>
          <a:endParaRPr lang="en-US"/>
        </a:p>
      </dgm:t>
    </dgm:pt>
    <dgm:pt modelId="{29DD118A-66F1-407D-A39D-2C73C4BB2271}" type="sibTrans" cxnId="{3DCFD441-D7AE-4087-B455-36306CEA404B}">
      <dgm:prSet/>
      <dgm:spPr/>
      <dgm:t>
        <a:bodyPr/>
        <a:lstStyle/>
        <a:p>
          <a:endParaRPr lang="en-US"/>
        </a:p>
      </dgm:t>
    </dgm:pt>
    <dgm:pt modelId="{F9614741-C5AD-4DA8-ACD4-B3A20FA1B6E1}">
      <dgm:prSet/>
      <dgm:spPr/>
      <dgm:t>
        <a:bodyPr/>
        <a:lstStyle/>
        <a:p>
          <a:pPr>
            <a:lnSpc>
              <a:spcPct val="100000"/>
            </a:lnSpc>
          </a:pPr>
          <a:r>
            <a:rPr lang="en-GB" dirty="0"/>
            <a:t>Advancing open communication, </a:t>
          </a:r>
          <a:endParaRPr lang="en-US" dirty="0"/>
        </a:p>
      </dgm:t>
    </dgm:pt>
    <dgm:pt modelId="{E5E8C0EF-7BC4-4EC9-BC2D-E78F215B9AE5}" type="parTrans" cxnId="{A5FDB3E4-4138-4AF5-B7BD-7423E9AF3D10}">
      <dgm:prSet/>
      <dgm:spPr/>
      <dgm:t>
        <a:bodyPr/>
        <a:lstStyle/>
        <a:p>
          <a:endParaRPr lang="en-US"/>
        </a:p>
      </dgm:t>
    </dgm:pt>
    <dgm:pt modelId="{BE163248-887E-4A0B-96DA-EAEAA701F2E5}" type="sibTrans" cxnId="{A5FDB3E4-4138-4AF5-B7BD-7423E9AF3D10}">
      <dgm:prSet/>
      <dgm:spPr/>
      <dgm:t>
        <a:bodyPr/>
        <a:lstStyle/>
        <a:p>
          <a:endParaRPr lang="en-US"/>
        </a:p>
      </dgm:t>
    </dgm:pt>
    <dgm:pt modelId="{895D12CB-6F84-46A0-9FCA-BABB8EDF6B3D}" type="pres">
      <dgm:prSet presAssocID="{10427B95-4763-4A69-B6E6-323250DE24BC}" presName="root" presStyleCnt="0">
        <dgm:presLayoutVars>
          <dgm:dir/>
          <dgm:resizeHandles val="exact"/>
        </dgm:presLayoutVars>
      </dgm:prSet>
      <dgm:spPr/>
    </dgm:pt>
    <dgm:pt modelId="{A49E597D-1541-4ADC-924F-C1525732F95A}" type="pres">
      <dgm:prSet presAssocID="{2396E858-22A0-41D9-B00D-B25C6A50F698}" presName="compNode" presStyleCnt="0"/>
      <dgm:spPr/>
    </dgm:pt>
    <dgm:pt modelId="{A4ACC1E6-9A3B-4FCB-942D-A70096B040BB}" type="pres">
      <dgm:prSet presAssocID="{2396E858-22A0-41D9-B00D-B25C6A50F698}" presName="bgRect" presStyleLbl="bgShp" presStyleIdx="0" presStyleCnt="3"/>
      <dgm:spPr/>
    </dgm:pt>
    <dgm:pt modelId="{F5292878-C11B-4AE2-926B-14AEC0DDCAB4}" type="pres">
      <dgm:prSet presAssocID="{2396E858-22A0-41D9-B00D-B25C6A50F69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pt>
    <dgm:pt modelId="{530DBC5F-0673-47F4-8AF7-FE927B44F327}" type="pres">
      <dgm:prSet presAssocID="{2396E858-22A0-41D9-B00D-B25C6A50F698}" presName="spaceRect" presStyleCnt="0"/>
      <dgm:spPr/>
    </dgm:pt>
    <dgm:pt modelId="{40594765-1B02-4C8C-B71C-1F8DB368EC90}" type="pres">
      <dgm:prSet presAssocID="{2396E858-22A0-41D9-B00D-B25C6A50F698}" presName="parTx" presStyleLbl="revTx" presStyleIdx="0" presStyleCnt="3">
        <dgm:presLayoutVars>
          <dgm:chMax val="0"/>
          <dgm:chPref val="0"/>
        </dgm:presLayoutVars>
      </dgm:prSet>
      <dgm:spPr/>
    </dgm:pt>
    <dgm:pt modelId="{93654270-D279-4431-82E4-B2DD31EA30D1}" type="pres">
      <dgm:prSet presAssocID="{C8CCD032-0FDE-4F83-8CBD-91B043CDBD96}" presName="sibTrans" presStyleCnt="0"/>
      <dgm:spPr/>
    </dgm:pt>
    <dgm:pt modelId="{E857CA1A-BA9C-4362-8EDA-BC721B5E83AB}" type="pres">
      <dgm:prSet presAssocID="{05BBD22A-BE23-4303-8723-C193FD6B86CE}" presName="compNode" presStyleCnt="0"/>
      <dgm:spPr/>
    </dgm:pt>
    <dgm:pt modelId="{54A03BF2-DB6D-4A0E-92CC-D1DB56261E06}" type="pres">
      <dgm:prSet presAssocID="{05BBD22A-BE23-4303-8723-C193FD6B86CE}" presName="bgRect" presStyleLbl="bgShp" presStyleIdx="1" presStyleCnt="3"/>
      <dgm:spPr/>
    </dgm:pt>
    <dgm:pt modelId="{572E0208-CA88-4769-A9BB-CDF24D197361}" type="pres">
      <dgm:prSet presAssocID="{05BBD22A-BE23-4303-8723-C193FD6B86C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humbs Up Sign"/>
        </a:ext>
      </dgm:extLst>
    </dgm:pt>
    <dgm:pt modelId="{C1C4D495-BB41-4D5B-A257-049104EA4F42}" type="pres">
      <dgm:prSet presAssocID="{05BBD22A-BE23-4303-8723-C193FD6B86CE}" presName="spaceRect" presStyleCnt="0"/>
      <dgm:spPr/>
    </dgm:pt>
    <dgm:pt modelId="{58401D6E-3024-4BCB-965D-33319105191F}" type="pres">
      <dgm:prSet presAssocID="{05BBD22A-BE23-4303-8723-C193FD6B86CE}" presName="parTx" presStyleLbl="revTx" presStyleIdx="1" presStyleCnt="3">
        <dgm:presLayoutVars>
          <dgm:chMax val="0"/>
          <dgm:chPref val="0"/>
        </dgm:presLayoutVars>
      </dgm:prSet>
      <dgm:spPr/>
    </dgm:pt>
    <dgm:pt modelId="{8FA79A41-2D8E-4F28-8F05-B148A1143A7E}" type="pres">
      <dgm:prSet presAssocID="{29DD118A-66F1-407D-A39D-2C73C4BB2271}" presName="sibTrans" presStyleCnt="0"/>
      <dgm:spPr/>
    </dgm:pt>
    <dgm:pt modelId="{ABD53BD3-0CA3-4F9C-9525-34043CF4865F}" type="pres">
      <dgm:prSet presAssocID="{F9614741-C5AD-4DA8-ACD4-B3A20FA1B6E1}" presName="compNode" presStyleCnt="0"/>
      <dgm:spPr/>
    </dgm:pt>
    <dgm:pt modelId="{C88802BF-F7DC-436E-BA43-1674633DE1F1}" type="pres">
      <dgm:prSet presAssocID="{F9614741-C5AD-4DA8-ACD4-B3A20FA1B6E1}" presName="bgRect" presStyleLbl="bgShp" presStyleIdx="2" presStyleCnt="3"/>
      <dgm:spPr/>
    </dgm:pt>
    <dgm:pt modelId="{AFAECA19-BEC6-4F26-A461-29CD15464F76}" type="pres">
      <dgm:prSet presAssocID="{F9614741-C5AD-4DA8-ACD4-B3A20FA1B6E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at"/>
        </a:ext>
      </dgm:extLst>
    </dgm:pt>
    <dgm:pt modelId="{725BD9A6-6F9F-40C7-A075-E96385E1E9BA}" type="pres">
      <dgm:prSet presAssocID="{F9614741-C5AD-4DA8-ACD4-B3A20FA1B6E1}" presName="spaceRect" presStyleCnt="0"/>
      <dgm:spPr/>
    </dgm:pt>
    <dgm:pt modelId="{6A491DBB-0DF2-414E-96DA-FDF185EAD0F0}" type="pres">
      <dgm:prSet presAssocID="{F9614741-C5AD-4DA8-ACD4-B3A20FA1B6E1}" presName="parTx" presStyleLbl="revTx" presStyleIdx="2" presStyleCnt="3">
        <dgm:presLayoutVars>
          <dgm:chMax val="0"/>
          <dgm:chPref val="0"/>
        </dgm:presLayoutVars>
      </dgm:prSet>
      <dgm:spPr/>
    </dgm:pt>
  </dgm:ptLst>
  <dgm:cxnLst>
    <dgm:cxn modelId="{ED638432-8E7E-483F-9FB7-AEC9C5EAA80A}" srcId="{10427B95-4763-4A69-B6E6-323250DE24BC}" destId="{2396E858-22A0-41D9-B00D-B25C6A50F698}" srcOrd="0" destOrd="0" parTransId="{FBE3BFD1-F3A3-4371-BB11-555D6FDE2B41}" sibTransId="{C8CCD032-0FDE-4F83-8CBD-91B043CDBD96}"/>
    <dgm:cxn modelId="{3DCFD441-D7AE-4087-B455-36306CEA404B}" srcId="{10427B95-4763-4A69-B6E6-323250DE24BC}" destId="{05BBD22A-BE23-4303-8723-C193FD6B86CE}" srcOrd="1" destOrd="0" parTransId="{B965B547-4BC8-4C32-A747-1C42D5923BB4}" sibTransId="{29DD118A-66F1-407D-A39D-2C73C4BB2271}"/>
    <dgm:cxn modelId="{77DF0F79-B565-4933-91F0-595E5523AD42}" type="presOf" srcId="{F9614741-C5AD-4DA8-ACD4-B3A20FA1B6E1}" destId="{6A491DBB-0DF2-414E-96DA-FDF185EAD0F0}" srcOrd="0" destOrd="0" presId="urn:microsoft.com/office/officeart/2018/2/layout/IconVerticalSolidList"/>
    <dgm:cxn modelId="{323D3EBF-A623-483C-8389-644F886659D8}" type="presOf" srcId="{05BBD22A-BE23-4303-8723-C193FD6B86CE}" destId="{58401D6E-3024-4BCB-965D-33319105191F}" srcOrd="0" destOrd="0" presId="urn:microsoft.com/office/officeart/2018/2/layout/IconVerticalSolidList"/>
    <dgm:cxn modelId="{000CFAD1-FF2A-4995-821A-46DDBA8D755E}" type="presOf" srcId="{2396E858-22A0-41D9-B00D-B25C6A50F698}" destId="{40594765-1B02-4C8C-B71C-1F8DB368EC90}" srcOrd="0" destOrd="0" presId="urn:microsoft.com/office/officeart/2018/2/layout/IconVerticalSolidList"/>
    <dgm:cxn modelId="{A5FDB3E4-4138-4AF5-B7BD-7423E9AF3D10}" srcId="{10427B95-4763-4A69-B6E6-323250DE24BC}" destId="{F9614741-C5AD-4DA8-ACD4-B3A20FA1B6E1}" srcOrd="2" destOrd="0" parTransId="{E5E8C0EF-7BC4-4EC9-BC2D-E78F215B9AE5}" sibTransId="{BE163248-887E-4A0B-96DA-EAEAA701F2E5}"/>
    <dgm:cxn modelId="{FFEC29EB-6218-4F0E-9D23-6A2050A014B2}" type="presOf" srcId="{10427B95-4763-4A69-B6E6-323250DE24BC}" destId="{895D12CB-6F84-46A0-9FCA-BABB8EDF6B3D}" srcOrd="0" destOrd="0" presId="urn:microsoft.com/office/officeart/2018/2/layout/IconVerticalSolidList"/>
    <dgm:cxn modelId="{9F747BE2-EA30-47FB-B367-A420516B7BD8}" type="presParOf" srcId="{895D12CB-6F84-46A0-9FCA-BABB8EDF6B3D}" destId="{A49E597D-1541-4ADC-924F-C1525732F95A}" srcOrd="0" destOrd="0" presId="urn:microsoft.com/office/officeart/2018/2/layout/IconVerticalSolidList"/>
    <dgm:cxn modelId="{FF4D131C-CA36-42C0-85DA-4AC2E1B2DDFA}" type="presParOf" srcId="{A49E597D-1541-4ADC-924F-C1525732F95A}" destId="{A4ACC1E6-9A3B-4FCB-942D-A70096B040BB}" srcOrd="0" destOrd="0" presId="urn:microsoft.com/office/officeart/2018/2/layout/IconVerticalSolidList"/>
    <dgm:cxn modelId="{38299D20-8CE8-49B7-89D9-850B5B9FABF0}" type="presParOf" srcId="{A49E597D-1541-4ADC-924F-C1525732F95A}" destId="{F5292878-C11B-4AE2-926B-14AEC0DDCAB4}" srcOrd="1" destOrd="0" presId="urn:microsoft.com/office/officeart/2018/2/layout/IconVerticalSolidList"/>
    <dgm:cxn modelId="{A2F8D5D8-2AA8-46AE-9812-16E1C1700C56}" type="presParOf" srcId="{A49E597D-1541-4ADC-924F-C1525732F95A}" destId="{530DBC5F-0673-47F4-8AF7-FE927B44F327}" srcOrd="2" destOrd="0" presId="urn:microsoft.com/office/officeart/2018/2/layout/IconVerticalSolidList"/>
    <dgm:cxn modelId="{8DFC9452-AAC7-443E-8096-FC720AE2FDD4}" type="presParOf" srcId="{A49E597D-1541-4ADC-924F-C1525732F95A}" destId="{40594765-1B02-4C8C-B71C-1F8DB368EC90}" srcOrd="3" destOrd="0" presId="urn:microsoft.com/office/officeart/2018/2/layout/IconVerticalSolidList"/>
    <dgm:cxn modelId="{A52E941F-BBD0-47ED-82B0-BC80314B8DB3}" type="presParOf" srcId="{895D12CB-6F84-46A0-9FCA-BABB8EDF6B3D}" destId="{93654270-D279-4431-82E4-B2DD31EA30D1}" srcOrd="1" destOrd="0" presId="urn:microsoft.com/office/officeart/2018/2/layout/IconVerticalSolidList"/>
    <dgm:cxn modelId="{448DB333-426C-41DC-BE51-DB05BDAEA246}" type="presParOf" srcId="{895D12CB-6F84-46A0-9FCA-BABB8EDF6B3D}" destId="{E857CA1A-BA9C-4362-8EDA-BC721B5E83AB}" srcOrd="2" destOrd="0" presId="urn:microsoft.com/office/officeart/2018/2/layout/IconVerticalSolidList"/>
    <dgm:cxn modelId="{B4F1FA00-A6F2-45D7-9A84-8702D742B380}" type="presParOf" srcId="{E857CA1A-BA9C-4362-8EDA-BC721B5E83AB}" destId="{54A03BF2-DB6D-4A0E-92CC-D1DB56261E06}" srcOrd="0" destOrd="0" presId="urn:microsoft.com/office/officeart/2018/2/layout/IconVerticalSolidList"/>
    <dgm:cxn modelId="{E2DE81CB-DCD6-468A-A326-40EC5671BF92}" type="presParOf" srcId="{E857CA1A-BA9C-4362-8EDA-BC721B5E83AB}" destId="{572E0208-CA88-4769-A9BB-CDF24D197361}" srcOrd="1" destOrd="0" presId="urn:microsoft.com/office/officeart/2018/2/layout/IconVerticalSolidList"/>
    <dgm:cxn modelId="{75A7464A-36C5-449D-8600-1CB746B19578}" type="presParOf" srcId="{E857CA1A-BA9C-4362-8EDA-BC721B5E83AB}" destId="{C1C4D495-BB41-4D5B-A257-049104EA4F42}" srcOrd="2" destOrd="0" presId="urn:microsoft.com/office/officeart/2018/2/layout/IconVerticalSolidList"/>
    <dgm:cxn modelId="{612ADC6E-2E85-4E34-BE8E-49469569611C}" type="presParOf" srcId="{E857CA1A-BA9C-4362-8EDA-BC721B5E83AB}" destId="{58401D6E-3024-4BCB-965D-33319105191F}" srcOrd="3" destOrd="0" presId="urn:microsoft.com/office/officeart/2018/2/layout/IconVerticalSolidList"/>
    <dgm:cxn modelId="{26A841A4-72D2-4702-A488-929AF7035AD8}" type="presParOf" srcId="{895D12CB-6F84-46A0-9FCA-BABB8EDF6B3D}" destId="{8FA79A41-2D8E-4F28-8F05-B148A1143A7E}" srcOrd="3" destOrd="0" presId="urn:microsoft.com/office/officeart/2018/2/layout/IconVerticalSolidList"/>
    <dgm:cxn modelId="{FC972AA7-E3FF-43C5-9EA9-E7F3BEBC5F77}" type="presParOf" srcId="{895D12CB-6F84-46A0-9FCA-BABB8EDF6B3D}" destId="{ABD53BD3-0CA3-4F9C-9525-34043CF4865F}" srcOrd="4" destOrd="0" presId="urn:microsoft.com/office/officeart/2018/2/layout/IconVerticalSolidList"/>
    <dgm:cxn modelId="{D0E734DE-C826-4040-88A5-D1E06BC509EB}" type="presParOf" srcId="{ABD53BD3-0CA3-4F9C-9525-34043CF4865F}" destId="{C88802BF-F7DC-436E-BA43-1674633DE1F1}" srcOrd="0" destOrd="0" presId="urn:microsoft.com/office/officeart/2018/2/layout/IconVerticalSolidList"/>
    <dgm:cxn modelId="{B6A2682B-81DA-41F1-9D29-27A84621D7D7}" type="presParOf" srcId="{ABD53BD3-0CA3-4F9C-9525-34043CF4865F}" destId="{AFAECA19-BEC6-4F26-A461-29CD15464F76}" srcOrd="1" destOrd="0" presId="urn:microsoft.com/office/officeart/2018/2/layout/IconVerticalSolidList"/>
    <dgm:cxn modelId="{2C99E816-D1A3-4D9A-A0E4-66F01AE92AB2}" type="presParOf" srcId="{ABD53BD3-0CA3-4F9C-9525-34043CF4865F}" destId="{725BD9A6-6F9F-40C7-A075-E96385E1E9BA}" srcOrd="2" destOrd="0" presId="urn:microsoft.com/office/officeart/2018/2/layout/IconVerticalSolidList"/>
    <dgm:cxn modelId="{6567B63C-B257-477B-96F6-6D5E14640A22}" type="presParOf" srcId="{ABD53BD3-0CA3-4F9C-9525-34043CF4865F}" destId="{6A491DBB-0DF2-414E-96DA-FDF185EAD0F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427B95-4763-4A69-B6E6-323250DE24B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F9614741-C5AD-4DA8-ACD4-B3A20FA1B6E1}">
      <dgm:prSet/>
      <dgm:spPr/>
      <dgm:t>
        <a:bodyPr/>
        <a:lstStyle/>
        <a:p>
          <a:pPr>
            <a:lnSpc>
              <a:spcPct val="100000"/>
            </a:lnSpc>
          </a:pPr>
          <a:r>
            <a:rPr lang="en-GB" dirty="0"/>
            <a:t>Advancement openings Giving preparing  </a:t>
          </a:r>
          <a:endParaRPr lang="en-US" dirty="0"/>
        </a:p>
      </dgm:t>
    </dgm:pt>
    <dgm:pt modelId="{BE163248-887E-4A0B-96DA-EAEAA701F2E5}" type="sibTrans" cxnId="{A5FDB3E4-4138-4AF5-B7BD-7423E9AF3D10}">
      <dgm:prSet/>
      <dgm:spPr/>
      <dgm:t>
        <a:bodyPr/>
        <a:lstStyle/>
        <a:p>
          <a:endParaRPr lang="en-US"/>
        </a:p>
      </dgm:t>
    </dgm:pt>
    <dgm:pt modelId="{E5E8C0EF-7BC4-4EC9-BC2D-E78F215B9AE5}" type="parTrans" cxnId="{A5FDB3E4-4138-4AF5-B7BD-7423E9AF3D10}">
      <dgm:prSet/>
      <dgm:spPr/>
      <dgm:t>
        <a:bodyPr/>
        <a:lstStyle/>
        <a:p>
          <a:endParaRPr lang="en-US"/>
        </a:p>
      </dgm:t>
    </dgm:pt>
    <dgm:pt modelId="{ABB39546-892C-4F1B-BB91-3E0286743CC2}">
      <dgm:prSet/>
      <dgm:spPr/>
      <dgm:t>
        <a:bodyPr/>
        <a:lstStyle/>
        <a:p>
          <a:pPr>
            <a:lnSpc>
              <a:spcPct val="100000"/>
            </a:lnSpc>
          </a:pPr>
          <a:r>
            <a:rPr lang="en-GB" dirty="0"/>
            <a:t>Tending to clashes and concerns in a opportune and reasonable way.</a:t>
          </a:r>
          <a:endParaRPr lang="en-US" dirty="0"/>
        </a:p>
      </dgm:t>
    </dgm:pt>
    <dgm:pt modelId="{A5D6B209-8FF4-4596-B599-6FE83FB6D0A9}" type="sibTrans" cxnId="{53145591-7995-48BB-B1CD-0579D1BC6AE8}">
      <dgm:prSet/>
      <dgm:spPr/>
      <dgm:t>
        <a:bodyPr/>
        <a:lstStyle/>
        <a:p>
          <a:endParaRPr lang="en-US"/>
        </a:p>
      </dgm:t>
    </dgm:pt>
    <dgm:pt modelId="{05411974-4712-479A-8172-8B40F42E76A3}" type="parTrans" cxnId="{53145591-7995-48BB-B1CD-0579D1BC6AE8}">
      <dgm:prSet/>
      <dgm:spPr/>
      <dgm:t>
        <a:bodyPr/>
        <a:lstStyle/>
        <a:p>
          <a:endParaRPr lang="en-US"/>
        </a:p>
      </dgm:t>
    </dgm:pt>
    <dgm:pt modelId="{85A28DB8-5A92-46BE-85DA-CA8BFC38FF75}">
      <dgm:prSet/>
      <dgm:spPr/>
      <dgm:t>
        <a:bodyPr/>
        <a:lstStyle/>
        <a:p>
          <a:pPr>
            <a:lnSpc>
              <a:spcPct val="100000"/>
            </a:lnSpc>
          </a:pPr>
          <a:r>
            <a:rPr lang="en-GB" dirty="0"/>
            <a:t>Successful administration of representative relations can lead to expanded representative engagement, work fulfilment, and efficiency.</a:t>
          </a:r>
          <a:endParaRPr lang="en-US" dirty="0"/>
        </a:p>
      </dgm:t>
    </dgm:pt>
    <dgm:pt modelId="{11F0F0C5-6B68-4DD4-930C-0DD04E762571}" type="sibTrans" cxnId="{10CC246B-1B4B-4C50-AE62-474CAC16D586}">
      <dgm:prSet/>
      <dgm:spPr/>
      <dgm:t>
        <a:bodyPr/>
        <a:lstStyle/>
        <a:p>
          <a:endParaRPr lang="en-US"/>
        </a:p>
      </dgm:t>
    </dgm:pt>
    <dgm:pt modelId="{EF17F916-3737-4296-BE82-6D91BC345449}" type="parTrans" cxnId="{10CC246B-1B4B-4C50-AE62-474CAC16D586}">
      <dgm:prSet/>
      <dgm:spPr/>
      <dgm:t>
        <a:bodyPr/>
        <a:lstStyle/>
        <a:p>
          <a:endParaRPr lang="en-US"/>
        </a:p>
      </dgm:t>
    </dgm:pt>
    <dgm:pt modelId="{895D12CB-6F84-46A0-9FCA-BABB8EDF6B3D}" type="pres">
      <dgm:prSet presAssocID="{10427B95-4763-4A69-B6E6-323250DE24BC}" presName="root" presStyleCnt="0">
        <dgm:presLayoutVars>
          <dgm:dir/>
          <dgm:resizeHandles val="exact"/>
        </dgm:presLayoutVars>
      </dgm:prSet>
      <dgm:spPr/>
    </dgm:pt>
    <dgm:pt modelId="{ABD53BD3-0CA3-4F9C-9525-34043CF4865F}" type="pres">
      <dgm:prSet presAssocID="{F9614741-C5AD-4DA8-ACD4-B3A20FA1B6E1}" presName="compNode" presStyleCnt="0"/>
      <dgm:spPr/>
    </dgm:pt>
    <dgm:pt modelId="{C88802BF-F7DC-436E-BA43-1674633DE1F1}" type="pres">
      <dgm:prSet presAssocID="{F9614741-C5AD-4DA8-ACD4-B3A20FA1B6E1}" presName="bgRect" presStyleLbl="bgShp" presStyleIdx="0" presStyleCnt="3"/>
      <dgm:spPr>
        <a:solidFill>
          <a:srgbClr val="00B050"/>
        </a:solidFill>
      </dgm:spPr>
    </dgm:pt>
    <dgm:pt modelId="{AFAECA19-BEC6-4F26-A461-29CD15464F76}" type="pres">
      <dgm:prSet presAssocID="{F9614741-C5AD-4DA8-ACD4-B3A20FA1B6E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725BD9A6-6F9F-40C7-A075-E96385E1E9BA}" type="pres">
      <dgm:prSet presAssocID="{F9614741-C5AD-4DA8-ACD4-B3A20FA1B6E1}" presName="spaceRect" presStyleCnt="0"/>
      <dgm:spPr/>
    </dgm:pt>
    <dgm:pt modelId="{6A491DBB-0DF2-414E-96DA-FDF185EAD0F0}" type="pres">
      <dgm:prSet presAssocID="{F9614741-C5AD-4DA8-ACD4-B3A20FA1B6E1}" presName="parTx" presStyleLbl="revTx" presStyleIdx="0" presStyleCnt="3">
        <dgm:presLayoutVars>
          <dgm:chMax val="0"/>
          <dgm:chPref val="0"/>
        </dgm:presLayoutVars>
      </dgm:prSet>
      <dgm:spPr/>
    </dgm:pt>
    <dgm:pt modelId="{56A3226E-1FC8-492C-86C8-D1291B7E8276}" type="pres">
      <dgm:prSet presAssocID="{BE163248-887E-4A0B-96DA-EAEAA701F2E5}" presName="sibTrans" presStyleCnt="0"/>
      <dgm:spPr/>
    </dgm:pt>
    <dgm:pt modelId="{AABA3256-2087-4F35-A7DB-41DC277ABDE9}" type="pres">
      <dgm:prSet presAssocID="{ABB39546-892C-4F1B-BB91-3E0286743CC2}" presName="compNode" presStyleCnt="0"/>
      <dgm:spPr/>
    </dgm:pt>
    <dgm:pt modelId="{B80F0560-A444-4A9F-9AD1-F63EE76B5823}" type="pres">
      <dgm:prSet presAssocID="{ABB39546-892C-4F1B-BB91-3E0286743CC2}" presName="bgRect" presStyleLbl="bgShp" presStyleIdx="1" presStyleCnt="3"/>
      <dgm:spPr>
        <a:solidFill>
          <a:schemeClr val="accent5">
            <a:lumMod val="75000"/>
          </a:schemeClr>
        </a:solidFill>
      </dgm:spPr>
    </dgm:pt>
    <dgm:pt modelId="{78AD8ED6-C3C9-46AD-AF91-12F49AC3FC34}" type="pres">
      <dgm:prSet presAssocID="{ABB39546-892C-4F1B-BB91-3E0286743CC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Irritant"/>
        </a:ext>
      </dgm:extLst>
    </dgm:pt>
    <dgm:pt modelId="{FC1D1149-3DC4-4A20-A4B8-1768C200EF4D}" type="pres">
      <dgm:prSet presAssocID="{ABB39546-892C-4F1B-BB91-3E0286743CC2}" presName="spaceRect" presStyleCnt="0"/>
      <dgm:spPr/>
    </dgm:pt>
    <dgm:pt modelId="{D734E031-F60E-44D1-A2F0-1CA075C937BF}" type="pres">
      <dgm:prSet presAssocID="{ABB39546-892C-4F1B-BB91-3E0286743CC2}" presName="parTx" presStyleLbl="revTx" presStyleIdx="1" presStyleCnt="3">
        <dgm:presLayoutVars>
          <dgm:chMax val="0"/>
          <dgm:chPref val="0"/>
        </dgm:presLayoutVars>
      </dgm:prSet>
      <dgm:spPr/>
    </dgm:pt>
    <dgm:pt modelId="{4E4A6E5C-16ED-4471-9DFE-40A3444C4C99}" type="pres">
      <dgm:prSet presAssocID="{A5D6B209-8FF4-4596-B599-6FE83FB6D0A9}" presName="sibTrans" presStyleCnt="0"/>
      <dgm:spPr/>
    </dgm:pt>
    <dgm:pt modelId="{46F23963-B9A4-4515-96FA-2AD1A3077F69}" type="pres">
      <dgm:prSet presAssocID="{85A28DB8-5A92-46BE-85DA-CA8BFC38FF75}" presName="compNode" presStyleCnt="0"/>
      <dgm:spPr/>
    </dgm:pt>
    <dgm:pt modelId="{E5D4178C-1079-498B-9AB1-1FB5550C4A3C}" type="pres">
      <dgm:prSet presAssocID="{85A28DB8-5A92-46BE-85DA-CA8BFC38FF75}" presName="bgRect" presStyleLbl="bgShp" presStyleIdx="2" presStyleCnt="3"/>
      <dgm:spPr>
        <a:solidFill>
          <a:srgbClr val="FFC000"/>
        </a:solidFill>
      </dgm:spPr>
    </dgm:pt>
    <dgm:pt modelId="{93DB6BEF-AA2F-40C1-AA92-3AFC66F6EDB8}" type="pres">
      <dgm:prSet presAssocID="{85A28DB8-5A92-46BE-85DA-CA8BFC38FF7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ffice Worker"/>
        </a:ext>
      </dgm:extLst>
    </dgm:pt>
    <dgm:pt modelId="{4285CAAD-6A08-4424-9D9F-EE1B03926CE7}" type="pres">
      <dgm:prSet presAssocID="{85A28DB8-5A92-46BE-85DA-CA8BFC38FF75}" presName="spaceRect" presStyleCnt="0"/>
      <dgm:spPr/>
    </dgm:pt>
    <dgm:pt modelId="{D8A4B7A6-4156-4508-A600-A8CC667C617A}" type="pres">
      <dgm:prSet presAssocID="{85A28DB8-5A92-46BE-85DA-CA8BFC38FF75}" presName="parTx" presStyleLbl="revTx" presStyleIdx="2" presStyleCnt="3">
        <dgm:presLayoutVars>
          <dgm:chMax val="0"/>
          <dgm:chPref val="0"/>
        </dgm:presLayoutVars>
      </dgm:prSet>
      <dgm:spPr/>
    </dgm:pt>
  </dgm:ptLst>
  <dgm:cxnLst>
    <dgm:cxn modelId="{93E74145-B4CC-46D5-96AB-2318AFD18952}" type="presOf" srcId="{85A28DB8-5A92-46BE-85DA-CA8BFC38FF75}" destId="{D8A4B7A6-4156-4508-A600-A8CC667C617A}" srcOrd="0" destOrd="0" presId="urn:microsoft.com/office/officeart/2018/2/layout/IconVerticalSolidList"/>
    <dgm:cxn modelId="{10CC246B-1B4B-4C50-AE62-474CAC16D586}" srcId="{10427B95-4763-4A69-B6E6-323250DE24BC}" destId="{85A28DB8-5A92-46BE-85DA-CA8BFC38FF75}" srcOrd="2" destOrd="0" parTransId="{EF17F916-3737-4296-BE82-6D91BC345449}" sibTransId="{11F0F0C5-6B68-4DD4-930C-0DD04E762571}"/>
    <dgm:cxn modelId="{77DF0F79-B565-4933-91F0-595E5523AD42}" type="presOf" srcId="{F9614741-C5AD-4DA8-ACD4-B3A20FA1B6E1}" destId="{6A491DBB-0DF2-414E-96DA-FDF185EAD0F0}" srcOrd="0" destOrd="0" presId="urn:microsoft.com/office/officeart/2018/2/layout/IconVerticalSolidList"/>
    <dgm:cxn modelId="{B598838B-EEE1-46AF-891F-989156EC18ED}" type="presOf" srcId="{ABB39546-892C-4F1B-BB91-3E0286743CC2}" destId="{D734E031-F60E-44D1-A2F0-1CA075C937BF}" srcOrd="0" destOrd="0" presId="urn:microsoft.com/office/officeart/2018/2/layout/IconVerticalSolidList"/>
    <dgm:cxn modelId="{53145591-7995-48BB-B1CD-0579D1BC6AE8}" srcId="{10427B95-4763-4A69-B6E6-323250DE24BC}" destId="{ABB39546-892C-4F1B-BB91-3E0286743CC2}" srcOrd="1" destOrd="0" parTransId="{05411974-4712-479A-8172-8B40F42E76A3}" sibTransId="{A5D6B209-8FF4-4596-B599-6FE83FB6D0A9}"/>
    <dgm:cxn modelId="{A5FDB3E4-4138-4AF5-B7BD-7423E9AF3D10}" srcId="{10427B95-4763-4A69-B6E6-323250DE24BC}" destId="{F9614741-C5AD-4DA8-ACD4-B3A20FA1B6E1}" srcOrd="0" destOrd="0" parTransId="{E5E8C0EF-7BC4-4EC9-BC2D-E78F215B9AE5}" sibTransId="{BE163248-887E-4A0B-96DA-EAEAA701F2E5}"/>
    <dgm:cxn modelId="{FFEC29EB-6218-4F0E-9D23-6A2050A014B2}" type="presOf" srcId="{10427B95-4763-4A69-B6E6-323250DE24BC}" destId="{895D12CB-6F84-46A0-9FCA-BABB8EDF6B3D}" srcOrd="0" destOrd="0" presId="urn:microsoft.com/office/officeart/2018/2/layout/IconVerticalSolidList"/>
    <dgm:cxn modelId="{FC972AA7-E3FF-43C5-9EA9-E7F3BEBC5F77}" type="presParOf" srcId="{895D12CB-6F84-46A0-9FCA-BABB8EDF6B3D}" destId="{ABD53BD3-0CA3-4F9C-9525-34043CF4865F}" srcOrd="0" destOrd="0" presId="urn:microsoft.com/office/officeart/2018/2/layout/IconVerticalSolidList"/>
    <dgm:cxn modelId="{D0E734DE-C826-4040-88A5-D1E06BC509EB}" type="presParOf" srcId="{ABD53BD3-0CA3-4F9C-9525-34043CF4865F}" destId="{C88802BF-F7DC-436E-BA43-1674633DE1F1}" srcOrd="0" destOrd="0" presId="urn:microsoft.com/office/officeart/2018/2/layout/IconVerticalSolidList"/>
    <dgm:cxn modelId="{B6A2682B-81DA-41F1-9D29-27A84621D7D7}" type="presParOf" srcId="{ABD53BD3-0CA3-4F9C-9525-34043CF4865F}" destId="{AFAECA19-BEC6-4F26-A461-29CD15464F76}" srcOrd="1" destOrd="0" presId="urn:microsoft.com/office/officeart/2018/2/layout/IconVerticalSolidList"/>
    <dgm:cxn modelId="{2C99E816-D1A3-4D9A-A0E4-66F01AE92AB2}" type="presParOf" srcId="{ABD53BD3-0CA3-4F9C-9525-34043CF4865F}" destId="{725BD9A6-6F9F-40C7-A075-E96385E1E9BA}" srcOrd="2" destOrd="0" presId="urn:microsoft.com/office/officeart/2018/2/layout/IconVerticalSolidList"/>
    <dgm:cxn modelId="{6567B63C-B257-477B-96F6-6D5E14640A22}" type="presParOf" srcId="{ABD53BD3-0CA3-4F9C-9525-34043CF4865F}" destId="{6A491DBB-0DF2-414E-96DA-FDF185EAD0F0}" srcOrd="3" destOrd="0" presId="urn:microsoft.com/office/officeart/2018/2/layout/IconVerticalSolidList"/>
    <dgm:cxn modelId="{E117B603-92C6-4437-B2E4-9AB6F2145B05}" type="presParOf" srcId="{895D12CB-6F84-46A0-9FCA-BABB8EDF6B3D}" destId="{56A3226E-1FC8-492C-86C8-D1291B7E8276}" srcOrd="1" destOrd="0" presId="urn:microsoft.com/office/officeart/2018/2/layout/IconVerticalSolidList"/>
    <dgm:cxn modelId="{9D7ECDCA-E76D-4D28-9B20-A1BB10242F8D}" type="presParOf" srcId="{895D12CB-6F84-46A0-9FCA-BABB8EDF6B3D}" destId="{AABA3256-2087-4F35-A7DB-41DC277ABDE9}" srcOrd="2" destOrd="0" presId="urn:microsoft.com/office/officeart/2018/2/layout/IconVerticalSolidList"/>
    <dgm:cxn modelId="{B405630B-4DD8-4D9B-AD68-A8CE5BDEED05}" type="presParOf" srcId="{AABA3256-2087-4F35-A7DB-41DC277ABDE9}" destId="{B80F0560-A444-4A9F-9AD1-F63EE76B5823}" srcOrd="0" destOrd="0" presId="urn:microsoft.com/office/officeart/2018/2/layout/IconVerticalSolidList"/>
    <dgm:cxn modelId="{F359520F-3F6A-4D4F-895F-A49D48CAB156}" type="presParOf" srcId="{AABA3256-2087-4F35-A7DB-41DC277ABDE9}" destId="{78AD8ED6-C3C9-46AD-AF91-12F49AC3FC34}" srcOrd="1" destOrd="0" presId="urn:microsoft.com/office/officeart/2018/2/layout/IconVerticalSolidList"/>
    <dgm:cxn modelId="{B87F2733-03BF-4342-9811-23B29D0D6C5B}" type="presParOf" srcId="{AABA3256-2087-4F35-A7DB-41DC277ABDE9}" destId="{FC1D1149-3DC4-4A20-A4B8-1768C200EF4D}" srcOrd="2" destOrd="0" presId="urn:microsoft.com/office/officeart/2018/2/layout/IconVerticalSolidList"/>
    <dgm:cxn modelId="{1E215F54-FBD3-478C-99FF-65050B6A716B}" type="presParOf" srcId="{AABA3256-2087-4F35-A7DB-41DC277ABDE9}" destId="{D734E031-F60E-44D1-A2F0-1CA075C937BF}" srcOrd="3" destOrd="0" presId="urn:microsoft.com/office/officeart/2018/2/layout/IconVerticalSolidList"/>
    <dgm:cxn modelId="{25F4422B-3F71-4B7A-8C16-B60BA71B8294}" type="presParOf" srcId="{895D12CB-6F84-46A0-9FCA-BABB8EDF6B3D}" destId="{4E4A6E5C-16ED-4471-9DFE-40A3444C4C99}" srcOrd="3" destOrd="0" presId="urn:microsoft.com/office/officeart/2018/2/layout/IconVerticalSolidList"/>
    <dgm:cxn modelId="{F68CC6E4-C864-485C-878E-2128101FBB18}" type="presParOf" srcId="{895D12CB-6F84-46A0-9FCA-BABB8EDF6B3D}" destId="{46F23963-B9A4-4515-96FA-2AD1A3077F69}" srcOrd="4" destOrd="0" presId="urn:microsoft.com/office/officeart/2018/2/layout/IconVerticalSolidList"/>
    <dgm:cxn modelId="{8B0554BC-F2FF-4C5C-AF91-6B0A2EA3E032}" type="presParOf" srcId="{46F23963-B9A4-4515-96FA-2AD1A3077F69}" destId="{E5D4178C-1079-498B-9AB1-1FB5550C4A3C}" srcOrd="0" destOrd="0" presId="urn:microsoft.com/office/officeart/2018/2/layout/IconVerticalSolidList"/>
    <dgm:cxn modelId="{65D572AF-1ADC-48A0-AECA-62B574EA6680}" type="presParOf" srcId="{46F23963-B9A4-4515-96FA-2AD1A3077F69}" destId="{93DB6BEF-AA2F-40C1-AA92-3AFC66F6EDB8}" srcOrd="1" destOrd="0" presId="urn:microsoft.com/office/officeart/2018/2/layout/IconVerticalSolidList"/>
    <dgm:cxn modelId="{22EB6A7F-CA10-4F26-9EF2-AFDF920FE372}" type="presParOf" srcId="{46F23963-B9A4-4515-96FA-2AD1A3077F69}" destId="{4285CAAD-6A08-4424-9D9F-EE1B03926CE7}" srcOrd="2" destOrd="0" presId="urn:microsoft.com/office/officeart/2018/2/layout/IconVerticalSolidList"/>
    <dgm:cxn modelId="{57E1694B-0D2B-4202-9CB9-25FF3A1F65B1}" type="presParOf" srcId="{46F23963-B9A4-4515-96FA-2AD1A3077F69}" destId="{D8A4B7A6-4156-4508-A600-A8CC667C617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FCEDF58-7F87-44D9-8902-4232141D5BAC}"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3E1AE101-0889-4E20-8965-0B3FA7E007B3}">
      <dgm:prSet/>
      <dgm:spPr/>
      <dgm:t>
        <a:bodyPr/>
        <a:lstStyle/>
        <a:p>
          <a:pPr>
            <a:lnSpc>
              <a:spcPct val="100000"/>
            </a:lnSpc>
          </a:pPr>
          <a:r>
            <a:rPr lang="en-GB" b="1" dirty="0">
              <a:solidFill>
                <a:srgbClr val="FFC000"/>
              </a:solidFill>
            </a:rPr>
            <a:t>Establish clear policies and procedures</a:t>
          </a:r>
          <a:endParaRPr lang="en-US" dirty="0">
            <a:solidFill>
              <a:srgbClr val="FFC000"/>
            </a:solidFill>
          </a:endParaRPr>
        </a:p>
      </dgm:t>
    </dgm:pt>
    <dgm:pt modelId="{5947B9DE-9DC6-416C-82B3-783D52377BBE}" type="parTrans" cxnId="{BE61E4E5-301C-4417-A981-86E8EFDFD2B7}">
      <dgm:prSet/>
      <dgm:spPr/>
      <dgm:t>
        <a:bodyPr/>
        <a:lstStyle/>
        <a:p>
          <a:endParaRPr lang="en-US"/>
        </a:p>
      </dgm:t>
    </dgm:pt>
    <dgm:pt modelId="{26CC287C-452F-4D00-8B99-1CC1FB0C00FF}" type="sibTrans" cxnId="{BE61E4E5-301C-4417-A981-86E8EFDFD2B7}">
      <dgm:prSet/>
      <dgm:spPr/>
      <dgm:t>
        <a:bodyPr/>
        <a:lstStyle/>
        <a:p>
          <a:pPr>
            <a:lnSpc>
              <a:spcPct val="100000"/>
            </a:lnSpc>
          </a:pPr>
          <a:endParaRPr lang="en-US"/>
        </a:p>
      </dgm:t>
    </dgm:pt>
    <dgm:pt modelId="{877AC9B4-3CEF-4C0F-AFB7-128220BCF501}">
      <dgm:prSet/>
      <dgm:spPr/>
      <dgm:t>
        <a:bodyPr/>
        <a:lstStyle/>
        <a:p>
          <a:pPr>
            <a:lnSpc>
              <a:spcPct val="100000"/>
            </a:lnSpc>
          </a:pPr>
          <a:r>
            <a:rPr lang="en-GB" b="1" dirty="0">
              <a:solidFill>
                <a:srgbClr val="00B050"/>
              </a:solidFill>
            </a:rPr>
            <a:t>Provide ongoing training and development opportunities.</a:t>
          </a:r>
          <a:endParaRPr lang="en-US" dirty="0">
            <a:solidFill>
              <a:srgbClr val="00B050"/>
            </a:solidFill>
          </a:endParaRPr>
        </a:p>
      </dgm:t>
    </dgm:pt>
    <dgm:pt modelId="{46E1BA6A-62BC-43FC-A145-B3BF42B97F36}" type="parTrans" cxnId="{A3BBABE0-2DD9-4D7F-AADD-6AAA121222DB}">
      <dgm:prSet/>
      <dgm:spPr/>
      <dgm:t>
        <a:bodyPr/>
        <a:lstStyle/>
        <a:p>
          <a:endParaRPr lang="en-US"/>
        </a:p>
      </dgm:t>
    </dgm:pt>
    <dgm:pt modelId="{757C274E-A1B1-4434-9508-10B8166B34C5}" type="sibTrans" cxnId="{A3BBABE0-2DD9-4D7F-AADD-6AAA121222DB}">
      <dgm:prSet/>
      <dgm:spPr/>
      <dgm:t>
        <a:bodyPr/>
        <a:lstStyle/>
        <a:p>
          <a:pPr>
            <a:lnSpc>
              <a:spcPct val="100000"/>
            </a:lnSpc>
          </a:pPr>
          <a:endParaRPr lang="en-US"/>
        </a:p>
      </dgm:t>
    </dgm:pt>
    <dgm:pt modelId="{A325893E-64B6-4635-8957-AD81481B634D}">
      <dgm:prSet/>
      <dgm:spPr/>
      <dgm:t>
        <a:bodyPr/>
        <a:lstStyle/>
        <a:p>
          <a:pPr>
            <a:lnSpc>
              <a:spcPct val="100000"/>
            </a:lnSpc>
          </a:pPr>
          <a:r>
            <a:rPr lang="en-GB" b="1" dirty="0">
              <a:solidFill>
                <a:srgbClr val="00B0F0"/>
              </a:solidFill>
            </a:rPr>
            <a:t>Foster a culture of open communication.</a:t>
          </a:r>
          <a:endParaRPr lang="en-US" dirty="0">
            <a:solidFill>
              <a:srgbClr val="00B0F0"/>
            </a:solidFill>
          </a:endParaRPr>
        </a:p>
      </dgm:t>
    </dgm:pt>
    <dgm:pt modelId="{FB1AFD59-FCEB-4794-B0FC-7C8EB8618C20}" type="parTrans" cxnId="{F218739C-4043-46F8-8562-D671AC003F68}">
      <dgm:prSet/>
      <dgm:spPr/>
      <dgm:t>
        <a:bodyPr/>
        <a:lstStyle/>
        <a:p>
          <a:endParaRPr lang="en-US"/>
        </a:p>
      </dgm:t>
    </dgm:pt>
    <dgm:pt modelId="{6CEA978B-1271-4CFF-B1BB-2D24C7F3E0F1}" type="sibTrans" cxnId="{F218739C-4043-46F8-8562-D671AC003F68}">
      <dgm:prSet/>
      <dgm:spPr/>
      <dgm:t>
        <a:bodyPr/>
        <a:lstStyle/>
        <a:p>
          <a:pPr>
            <a:lnSpc>
              <a:spcPct val="100000"/>
            </a:lnSpc>
          </a:pPr>
          <a:endParaRPr lang="en-US"/>
        </a:p>
      </dgm:t>
    </dgm:pt>
    <dgm:pt modelId="{6C786DEB-1C54-4016-BC9B-F6B02E10B442}" type="pres">
      <dgm:prSet presAssocID="{8FCEDF58-7F87-44D9-8902-4232141D5BAC}" presName="root" presStyleCnt="0">
        <dgm:presLayoutVars>
          <dgm:dir/>
          <dgm:resizeHandles val="exact"/>
        </dgm:presLayoutVars>
      </dgm:prSet>
      <dgm:spPr/>
    </dgm:pt>
    <dgm:pt modelId="{88D4FA14-1E0D-413E-9AAA-DBABE64D59EF}" type="pres">
      <dgm:prSet presAssocID="{8FCEDF58-7F87-44D9-8902-4232141D5BAC}" presName="container" presStyleCnt="0">
        <dgm:presLayoutVars>
          <dgm:dir/>
          <dgm:resizeHandles val="exact"/>
        </dgm:presLayoutVars>
      </dgm:prSet>
      <dgm:spPr/>
    </dgm:pt>
    <dgm:pt modelId="{46F7CAE3-A549-418B-B3A4-4D3F0EC98928}" type="pres">
      <dgm:prSet presAssocID="{3E1AE101-0889-4E20-8965-0B3FA7E007B3}" presName="compNode" presStyleCnt="0"/>
      <dgm:spPr/>
    </dgm:pt>
    <dgm:pt modelId="{7EB0FE57-490D-4136-9D42-407689B53190}" type="pres">
      <dgm:prSet presAssocID="{3E1AE101-0889-4E20-8965-0B3FA7E007B3}" presName="iconBgRect" presStyleLbl="bgShp" presStyleIdx="0" presStyleCnt="3"/>
      <dgm:spPr/>
    </dgm:pt>
    <dgm:pt modelId="{231DED8C-013F-44CD-98E6-572EF633189A}" type="pres">
      <dgm:prSet presAssocID="{3E1AE101-0889-4E20-8965-0B3FA7E007B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eck List"/>
        </a:ext>
      </dgm:extLst>
    </dgm:pt>
    <dgm:pt modelId="{0A5755E6-D41F-4F42-96C1-3AC907BC0B28}" type="pres">
      <dgm:prSet presAssocID="{3E1AE101-0889-4E20-8965-0B3FA7E007B3}" presName="spaceRect" presStyleCnt="0"/>
      <dgm:spPr/>
    </dgm:pt>
    <dgm:pt modelId="{22F6935B-40D5-45C4-86CC-76E33202B1F8}" type="pres">
      <dgm:prSet presAssocID="{3E1AE101-0889-4E20-8965-0B3FA7E007B3}" presName="textRect" presStyleLbl="revTx" presStyleIdx="0" presStyleCnt="3">
        <dgm:presLayoutVars>
          <dgm:chMax val="1"/>
          <dgm:chPref val="1"/>
        </dgm:presLayoutVars>
      </dgm:prSet>
      <dgm:spPr/>
    </dgm:pt>
    <dgm:pt modelId="{CA075DB6-BE51-4268-A818-7C47D7DDE371}" type="pres">
      <dgm:prSet presAssocID="{26CC287C-452F-4D00-8B99-1CC1FB0C00FF}" presName="sibTrans" presStyleLbl="sibTrans2D1" presStyleIdx="0" presStyleCnt="0"/>
      <dgm:spPr/>
    </dgm:pt>
    <dgm:pt modelId="{261EE35A-5D00-4197-8746-F87768F70725}" type="pres">
      <dgm:prSet presAssocID="{877AC9B4-3CEF-4C0F-AFB7-128220BCF501}" presName="compNode" presStyleCnt="0"/>
      <dgm:spPr/>
    </dgm:pt>
    <dgm:pt modelId="{7E039981-E972-4229-9209-A38F788C1747}" type="pres">
      <dgm:prSet presAssocID="{877AC9B4-3CEF-4C0F-AFB7-128220BCF501}" presName="iconBgRect" presStyleLbl="bgShp" presStyleIdx="1" presStyleCnt="3"/>
      <dgm:spPr/>
    </dgm:pt>
    <dgm:pt modelId="{5CBF7BBC-B120-4C1E-A786-21C0A8A998A7}" type="pres">
      <dgm:prSet presAssocID="{877AC9B4-3CEF-4C0F-AFB7-128220BCF50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usiness Growth"/>
        </a:ext>
      </dgm:extLst>
    </dgm:pt>
    <dgm:pt modelId="{5E520687-CEBA-4844-9C87-10E04DC91C6F}" type="pres">
      <dgm:prSet presAssocID="{877AC9B4-3CEF-4C0F-AFB7-128220BCF501}" presName="spaceRect" presStyleCnt="0"/>
      <dgm:spPr/>
    </dgm:pt>
    <dgm:pt modelId="{79A56327-C648-47F4-8417-5567BF905F89}" type="pres">
      <dgm:prSet presAssocID="{877AC9B4-3CEF-4C0F-AFB7-128220BCF501}" presName="textRect" presStyleLbl="revTx" presStyleIdx="1" presStyleCnt="3">
        <dgm:presLayoutVars>
          <dgm:chMax val="1"/>
          <dgm:chPref val="1"/>
        </dgm:presLayoutVars>
      </dgm:prSet>
      <dgm:spPr/>
    </dgm:pt>
    <dgm:pt modelId="{6A3BEC7D-1F4D-4564-BCA3-9FB10D1CA558}" type="pres">
      <dgm:prSet presAssocID="{757C274E-A1B1-4434-9508-10B8166B34C5}" presName="sibTrans" presStyleLbl="sibTrans2D1" presStyleIdx="0" presStyleCnt="0"/>
      <dgm:spPr/>
    </dgm:pt>
    <dgm:pt modelId="{5AC47488-BA84-4A2B-B48E-44F347B2FF3A}" type="pres">
      <dgm:prSet presAssocID="{A325893E-64B6-4635-8957-AD81481B634D}" presName="compNode" presStyleCnt="0"/>
      <dgm:spPr/>
    </dgm:pt>
    <dgm:pt modelId="{83DB60DB-99A0-4813-B968-02AA58B41D40}" type="pres">
      <dgm:prSet presAssocID="{A325893E-64B6-4635-8957-AD81481B634D}" presName="iconBgRect" presStyleLbl="bgShp" presStyleIdx="2" presStyleCnt="3"/>
      <dgm:spPr/>
    </dgm:pt>
    <dgm:pt modelId="{544FE54F-372B-4445-95D9-F22419360ED0}" type="pres">
      <dgm:prSet presAssocID="{A325893E-64B6-4635-8957-AD81481B634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at"/>
        </a:ext>
      </dgm:extLst>
    </dgm:pt>
    <dgm:pt modelId="{3DA0524B-8C14-4937-AFA4-3C2C4DDEF65F}" type="pres">
      <dgm:prSet presAssocID="{A325893E-64B6-4635-8957-AD81481B634D}" presName="spaceRect" presStyleCnt="0"/>
      <dgm:spPr/>
    </dgm:pt>
    <dgm:pt modelId="{1607BE7D-88E5-453B-839F-9EE94852EED7}" type="pres">
      <dgm:prSet presAssocID="{A325893E-64B6-4635-8957-AD81481B634D}" presName="textRect" presStyleLbl="revTx" presStyleIdx="2" presStyleCnt="3">
        <dgm:presLayoutVars>
          <dgm:chMax val="1"/>
          <dgm:chPref val="1"/>
        </dgm:presLayoutVars>
      </dgm:prSet>
      <dgm:spPr/>
    </dgm:pt>
  </dgm:ptLst>
  <dgm:cxnLst>
    <dgm:cxn modelId="{ADAFF213-EC5C-49F3-BA8A-6A1073CB8747}" type="presOf" srcId="{877AC9B4-3CEF-4C0F-AFB7-128220BCF501}" destId="{79A56327-C648-47F4-8417-5567BF905F89}" srcOrd="0" destOrd="0" presId="urn:microsoft.com/office/officeart/2018/2/layout/IconCircleList"/>
    <dgm:cxn modelId="{84CF6F33-8091-48D2-8033-495045A9F975}" type="presOf" srcId="{A325893E-64B6-4635-8957-AD81481B634D}" destId="{1607BE7D-88E5-453B-839F-9EE94852EED7}" srcOrd="0" destOrd="0" presId="urn:microsoft.com/office/officeart/2018/2/layout/IconCircleList"/>
    <dgm:cxn modelId="{4F04A572-F471-46B4-813C-5AFED806D0E0}" type="presOf" srcId="{757C274E-A1B1-4434-9508-10B8166B34C5}" destId="{6A3BEC7D-1F4D-4564-BCA3-9FB10D1CA558}" srcOrd="0" destOrd="0" presId="urn:microsoft.com/office/officeart/2018/2/layout/IconCircleList"/>
    <dgm:cxn modelId="{0758007A-037C-4B58-8C18-86D3A50D4B62}" type="presOf" srcId="{8FCEDF58-7F87-44D9-8902-4232141D5BAC}" destId="{6C786DEB-1C54-4016-BC9B-F6B02E10B442}" srcOrd="0" destOrd="0" presId="urn:microsoft.com/office/officeart/2018/2/layout/IconCircleList"/>
    <dgm:cxn modelId="{F218739C-4043-46F8-8562-D671AC003F68}" srcId="{8FCEDF58-7F87-44D9-8902-4232141D5BAC}" destId="{A325893E-64B6-4635-8957-AD81481B634D}" srcOrd="2" destOrd="0" parTransId="{FB1AFD59-FCEB-4794-B0FC-7C8EB8618C20}" sibTransId="{6CEA978B-1271-4CFF-B1BB-2D24C7F3E0F1}"/>
    <dgm:cxn modelId="{9495B9A6-EB22-4302-A189-434D2A7060DD}" type="presOf" srcId="{26CC287C-452F-4D00-8B99-1CC1FB0C00FF}" destId="{CA075DB6-BE51-4268-A818-7C47D7DDE371}" srcOrd="0" destOrd="0" presId="urn:microsoft.com/office/officeart/2018/2/layout/IconCircleList"/>
    <dgm:cxn modelId="{A3BBABE0-2DD9-4D7F-AADD-6AAA121222DB}" srcId="{8FCEDF58-7F87-44D9-8902-4232141D5BAC}" destId="{877AC9B4-3CEF-4C0F-AFB7-128220BCF501}" srcOrd="1" destOrd="0" parTransId="{46E1BA6A-62BC-43FC-A145-B3BF42B97F36}" sibTransId="{757C274E-A1B1-4434-9508-10B8166B34C5}"/>
    <dgm:cxn modelId="{BE61E4E5-301C-4417-A981-86E8EFDFD2B7}" srcId="{8FCEDF58-7F87-44D9-8902-4232141D5BAC}" destId="{3E1AE101-0889-4E20-8965-0B3FA7E007B3}" srcOrd="0" destOrd="0" parTransId="{5947B9DE-9DC6-416C-82B3-783D52377BBE}" sibTransId="{26CC287C-452F-4D00-8B99-1CC1FB0C00FF}"/>
    <dgm:cxn modelId="{85D6AFF4-0B68-4DD5-8F3B-2EDADCC24E99}" type="presOf" srcId="{3E1AE101-0889-4E20-8965-0B3FA7E007B3}" destId="{22F6935B-40D5-45C4-86CC-76E33202B1F8}" srcOrd="0" destOrd="0" presId="urn:microsoft.com/office/officeart/2018/2/layout/IconCircleList"/>
    <dgm:cxn modelId="{4107C75E-8562-46FC-B9AB-37A1D5DC85B4}" type="presParOf" srcId="{6C786DEB-1C54-4016-BC9B-F6B02E10B442}" destId="{88D4FA14-1E0D-413E-9AAA-DBABE64D59EF}" srcOrd="0" destOrd="0" presId="urn:microsoft.com/office/officeart/2018/2/layout/IconCircleList"/>
    <dgm:cxn modelId="{BD04CC82-4124-4624-8E47-C6158A2D9C82}" type="presParOf" srcId="{88D4FA14-1E0D-413E-9AAA-DBABE64D59EF}" destId="{46F7CAE3-A549-418B-B3A4-4D3F0EC98928}" srcOrd="0" destOrd="0" presId="urn:microsoft.com/office/officeart/2018/2/layout/IconCircleList"/>
    <dgm:cxn modelId="{0D1AA029-2171-416B-AA12-D976EA5AB2FE}" type="presParOf" srcId="{46F7CAE3-A549-418B-B3A4-4D3F0EC98928}" destId="{7EB0FE57-490D-4136-9D42-407689B53190}" srcOrd="0" destOrd="0" presId="urn:microsoft.com/office/officeart/2018/2/layout/IconCircleList"/>
    <dgm:cxn modelId="{115FFE87-7477-4D58-80AA-57F742FB1A74}" type="presParOf" srcId="{46F7CAE3-A549-418B-B3A4-4D3F0EC98928}" destId="{231DED8C-013F-44CD-98E6-572EF633189A}" srcOrd="1" destOrd="0" presId="urn:microsoft.com/office/officeart/2018/2/layout/IconCircleList"/>
    <dgm:cxn modelId="{0CBF4128-9E0F-4774-9D82-EDC517745FD4}" type="presParOf" srcId="{46F7CAE3-A549-418B-B3A4-4D3F0EC98928}" destId="{0A5755E6-D41F-4F42-96C1-3AC907BC0B28}" srcOrd="2" destOrd="0" presId="urn:microsoft.com/office/officeart/2018/2/layout/IconCircleList"/>
    <dgm:cxn modelId="{32A82A5B-D858-422A-99A1-60037E79D8ED}" type="presParOf" srcId="{46F7CAE3-A549-418B-B3A4-4D3F0EC98928}" destId="{22F6935B-40D5-45C4-86CC-76E33202B1F8}" srcOrd="3" destOrd="0" presId="urn:microsoft.com/office/officeart/2018/2/layout/IconCircleList"/>
    <dgm:cxn modelId="{904E17E6-8421-4150-A1D2-D6F7B41D256F}" type="presParOf" srcId="{88D4FA14-1E0D-413E-9AAA-DBABE64D59EF}" destId="{CA075DB6-BE51-4268-A818-7C47D7DDE371}" srcOrd="1" destOrd="0" presId="urn:microsoft.com/office/officeart/2018/2/layout/IconCircleList"/>
    <dgm:cxn modelId="{F7604CA7-87D3-4AD8-B0E1-87C88648CFEE}" type="presParOf" srcId="{88D4FA14-1E0D-413E-9AAA-DBABE64D59EF}" destId="{261EE35A-5D00-4197-8746-F87768F70725}" srcOrd="2" destOrd="0" presId="urn:microsoft.com/office/officeart/2018/2/layout/IconCircleList"/>
    <dgm:cxn modelId="{132455AC-DF2D-4F5D-9A0C-44DA1A924F86}" type="presParOf" srcId="{261EE35A-5D00-4197-8746-F87768F70725}" destId="{7E039981-E972-4229-9209-A38F788C1747}" srcOrd="0" destOrd="0" presId="urn:microsoft.com/office/officeart/2018/2/layout/IconCircleList"/>
    <dgm:cxn modelId="{DF06A198-9047-40E7-A344-E3CFFBA6E1FC}" type="presParOf" srcId="{261EE35A-5D00-4197-8746-F87768F70725}" destId="{5CBF7BBC-B120-4C1E-A786-21C0A8A998A7}" srcOrd="1" destOrd="0" presId="urn:microsoft.com/office/officeart/2018/2/layout/IconCircleList"/>
    <dgm:cxn modelId="{661D4425-CCD9-4D83-B8A2-5DC1DB4EB0A5}" type="presParOf" srcId="{261EE35A-5D00-4197-8746-F87768F70725}" destId="{5E520687-CEBA-4844-9C87-10E04DC91C6F}" srcOrd="2" destOrd="0" presId="urn:microsoft.com/office/officeart/2018/2/layout/IconCircleList"/>
    <dgm:cxn modelId="{B5532BEB-10BE-41CA-8E7E-339C0650A33D}" type="presParOf" srcId="{261EE35A-5D00-4197-8746-F87768F70725}" destId="{79A56327-C648-47F4-8417-5567BF905F89}" srcOrd="3" destOrd="0" presId="urn:microsoft.com/office/officeart/2018/2/layout/IconCircleList"/>
    <dgm:cxn modelId="{38BBA70A-CF94-4BCA-93BE-DD688604CC8F}" type="presParOf" srcId="{88D4FA14-1E0D-413E-9AAA-DBABE64D59EF}" destId="{6A3BEC7D-1F4D-4564-BCA3-9FB10D1CA558}" srcOrd="3" destOrd="0" presId="urn:microsoft.com/office/officeart/2018/2/layout/IconCircleList"/>
    <dgm:cxn modelId="{83085C22-607A-45C0-8350-758461690C64}" type="presParOf" srcId="{88D4FA14-1E0D-413E-9AAA-DBABE64D59EF}" destId="{5AC47488-BA84-4A2B-B48E-44F347B2FF3A}" srcOrd="4" destOrd="0" presId="urn:microsoft.com/office/officeart/2018/2/layout/IconCircleList"/>
    <dgm:cxn modelId="{8D7AC1B0-5E2A-4691-B2E8-C74196B5BA83}" type="presParOf" srcId="{5AC47488-BA84-4A2B-B48E-44F347B2FF3A}" destId="{83DB60DB-99A0-4813-B968-02AA58B41D40}" srcOrd="0" destOrd="0" presId="urn:microsoft.com/office/officeart/2018/2/layout/IconCircleList"/>
    <dgm:cxn modelId="{B0DB7907-3E2E-46E9-9988-283BEBBCD06A}" type="presParOf" srcId="{5AC47488-BA84-4A2B-B48E-44F347B2FF3A}" destId="{544FE54F-372B-4445-95D9-F22419360ED0}" srcOrd="1" destOrd="0" presId="urn:microsoft.com/office/officeart/2018/2/layout/IconCircleList"/>
    <dgm:cxn modelId="{211B429F-726D-4B9B-9F59-40F2A74458A3}" type="presParOf" srcId="{5AC47488-BA84-4A2B-B48E-44F347B2FF3A}" destId="{3DA0524B-8C14-4937-AFA4-3C2C4DDEF65F}" srcOrd="2" destOrd="0" presId="urn:microsoft.com/office/officeart/2018/2/layout/IconCircleList"/>
    <dgm:cxn modelId="{D3CBCD00-EF26-4694-8C74-9C6E21CDBFB6}" type="presParOf" srcId="{5AC47488-BA84-4A2B-B48E-44F347B2FF3A}" destId="{1607BE7D-88E5-453B-839F-9EE94852EED7}"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FCEDF58-7F87-44D9-8902-4232141D5BAC}"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36A7FFA0-9D35-4C23-A981-FFF100682A63}">
      <dgm:prSet/>
      <dgm:spPr/>
      <dgm:t>
        <a:bodyPr/>
        <a:lstStyle/>
        <a:p>
          <a:pPr>
            <a:lnSpc>
              <a:spcPct val="100000"/>
            </a:lnSpc>
          </a:pPr>
          <a:r>
            <a:rPr lang="en-GB" b="1" dirty="0">
              <a:solidFill>
                <a:schemeClr val="accent5">
                  <a:lumMod val="60000"/>
                  <a:lumOff val="40000"/>
                </a:schemeClr>
              </a:solidFill>
            </a:rPr>
            <a:t>Recognise and reward employee contributions</a:t>
          </a:r>
          <a:endParaRPr lang="en-US" dirty="0">
            <a:solidFill>
              <a:schemeClr val="accent5">
                <a:lumMod val="60000"/>
                <a:lumOff val="40000"/>
              </a:schemeClr>
            </a:solidFill>
          </a:endParaRPr>
        </a:p>
      </dgm:t>
    </dgm:pt>
    <dgm:pt modelId="{B284EB84-7C4D-4153-B60F-1E89B70FC83D}" type="parTrans" cxnId="{3B457044-0C49-41B0-89DC-E53955041C07}">
      <dgm:prSet/>
      <dgm:spPr/>
      <dgm:t>
        <a:bodyPr/>
        <a:lstStyle/>
        <a:p>
          <a:endParaRPr lang="en-US"/>
        </a:p>
      </dgm:t>
    </dgm:pt>
    <dgm:pt modelId="{1521AD48-2168-4F77-ABAE-97E9384197C9}" type="sibTrans" cxnId="{3B457044-0C49-41B0-89DC-E53955041C07}">
      <dgm:prSet/>
      <dgm:spPr/>
      <dgm:t>
        <a:bodyPr/>
        <a:lstStyle/>
        <a:p>
          <a:pPr>
            <a:lnSpc>
              <a:spcPct val="100000"/>
            </a:lnSpc>
          </a:pPr>
          <a:endParaRPr lang="en-US"/>
        </a:p>
      </dgm:t>
    </dgm:pt>
    <dgm:pt modelId="{5A46F392-F64C-4147-82C4-0563D8392C21}">
      <dgm:prSet/>
      <dgm:spPr/>
      <dgm:t>
        <a:bodyPr/>
        <a:lstStyle/>
        <a:p>
          <a:pPr>
            <a:lnSpc>
              <a:spcPct val="100000"/>
            </a:lnSpc>
          </a:pPr>
          <a:r>
            <a:rPr lang="en-GB" b="1" dirty="0">
              <a:solidFill>
                <a:schemeClr val="accent2">
                  <a:lumMod val="75000"/>
                </a:schemeClr>
              </a:solidFill>
            </a:rPr>
            <a:t>Provide feedback and coaching</a:t>
          </a:r>
          <a:endParaRPr lang="en-US" dirty="0">
            <a:solidFill>
              <a:schemeClr val="accent2">
                <a:lumMod val="75000"/>
              </a:schemeClr>
            </a:solidFill>
          </a:endParaRPr>
        </a:p>
      </dgm:t>
    </dgm:pt>
    <dgm:pt modelId="{05F4C2C1-A846-4BBA-8413-C05376223C31}" type="parTrans" cxnId="{BA57D7C9-2E93-46BB-A513-33CA0354F9B7}">
      <dgm:prSet/>
      <dgm:spPr/>
      <dgm:t>
        <a:bodyPr/>
        <a:lstStyle/>
        <a:p>
          <a:endParaRPr lang="en-US"/>
        </a:p>
      </dgm:t>
    </dgm:pt>
    <dgm:pt modelId="{C963FD7E-2D37-4AED-A1C6-FD252BB77B5A}" type="sibTrans" cxnId="{BA57D7C9-2E93-46BB-A513-33CA0354F9B7}">
      <dgm:prSet/>
      <dgm:spPr/>
      <dgm:t>
        <a:bodyPr/>
        <a:lstStyle/>
        <a:p>
          <a:pPr>
            <a:lnSpc>
              <a:spcPct val="100000"/>
            </a:lnSpc>
          </a:pPr>
          <a:endParaRPr lang="en-US"/>
        </a:p>
      </dgm:t>
    </dgm:pt>
    <dgm:pt modelId="{D8E22E52-4213-480E-AABB-3D35B5F4C3AA}">
      <dgm:prSet/>
      <dgm:spPr/>
      <dgm:t>
        <a:bodyPr/>
        <a:lstStyle/>
        <a:p>
          <a:pPr>
            <a:lnSpc>
              <a:spcPct val="100000"/>
            </a:lnSpc>
          </a:pPr>
          <a:r>
            <a:rPr lang="en-GB" b="1" dirty="0">
              <a:solidFill>
                <a:srgbClr val="FF0000"/>
              </a:solidFill>
            </a:rPr>
            <a:t>Address conflicts and concerns promptly </a:t>
          </a:r>
          <a:endParaRPr lang="en-US" dirty="0">
            <a:solidFill>
              <a:srgbClr val="FF0000"/>
            </a:solidFill>
          </a:endParaRPr>
        </a:p>
      </dgm:t>
    </dgm:pt>
    <dgm:pt modelId="{461B4CA5-EBD0-45FD-9263-325B84416F2B}" type="parTrans" cxnId="{74B62333-2B6B-4936-AD65-976939059C92}">
      <dgm:prSet/>
      <dgm:spPr/>
      <dgm:t>
        <a:bodyPr/>
        <a:lstStyle/>
        <a:p>
          <a:endParaRPr lang="en-US"/>
        </a:p>
      </dgm:t>
    </dgm:pt>
    <dgm:pt modelId="{F3DB4A42-F66D-406C-98E1-70151685A46D}" type="sibTrans" cxnId="{74B62333-2B6B-4936-AD65-976939059C92}">
      <dgm:prSet/>
      <dgm:spPr/>
      <dgm:t>
        <a:bodyPr/>
        <a:lstStyle/>
        <a:p>
          <a:endParaRPr lang="en-US"/>
        </a:p>
      </dgm:t>
    </dgm:pt>
    <dgm:pt modelId="{6C786DEB-1C54-4016-BC9B-F6B02E10B442}" type="pres">
      <dgm:prSet presAssocID="{8FCEDF58-7F87-44D9-8902-4232141D5BAC}" presName="root" presStyleCnt="0">
        <dgm:presLayoutVars>
          <dgm:dir/>
          <dgm:resizeHandles val="exact"/>
        </dgm:presLayoutVars>
      </dgm:prSet>
      <dgm:spPr/>
    </dgm:pt>
    <dgm:pt modelId="{88D4FA14-1E0D-413E-9AAA-DBABE64D59EF}" type="pres">
      <dgm:prSet presAssocID="{8FCEDF58-7F87-44D9-8902-4232141D5BAC}" presName="container" presStyleCnt="0">
        <dgm:presLayoutVars>
          <dgm:dir/>
          <dgm:resizeHandles val="exact"/>
        </dgm:presLayoutVars>
      </dgm:prSet>
      <dgm:spPr/>
    </dgm:pt>
    <dgm:pt modelId="{79FEF688-0512-48BC-98AC-66C500940A10}" type="pres">
      <dgm:prSet presAssocID="{36A7FFA0-9D35-4C23-A981-FFF100682A63}" presName="compNode" presStyleCnt="0"/>
      <dgm:spPr/>
    </dgm:pt>
    <dgm:pt modelId="{9EAD7966-3070-45A9-AF66-494FB11CA8B3}" type="pres">
      <dgm:prSet presAssocID="{36A7FFA0-9D35-4C23-A981-FFF100682A63}" presName="iconBgRect" presStyleLbl="bgShp" presStyleIdx="0" presStyleCnt="3"/>
      <dgm:spPr/>
    </dgm:pt>
    <dgm:pt modelId="{A20099F7-F886-49AA-A405-9EF9DC99267C}" type="pres">
      <dgm:prSet presAssocID="{36A7FFA0-9D35-4C23-A981-FFF100682A6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Ribbon"/>
        </a:ext>
      </dgm:extLst>
    </dgm:pt>
    <dgm:pt modelId="{8DDC5A03-A843-4363-8B75-6F66D1A05242}" type="pres">
      <dgm:prSet presAssocID="{36A7FFA0-9D35-4C23-A981-FFF100682A63}" presName="spaceRect" presStyleCnt="0"/>
      <dgm:spPr/>
    </dgm:pt>
    <dgm:pt modelId="{6561FF06-6CC0-410E-9D4A-84CAB617E56C}" type="pres">
      <dgm:prSet presAssocID="{36A7FFA0-9D35-4C23-A981-FFF100682A63}" presName="textRect" presStyleLbl="revTx" presStyleIdx="0" presStyleCnt="3">
        <dgm:presLayoutVars>
          <dgm:chMax val="1"/>
          <dgm:chPref val="1"/>
        </dgm:presLayoutVars>
      </dgm:prSet>
      <dgm:spPr/>
    </dgm:pt>
    <dgm:pt modelId="{C17D8563-B233-4D5B-AE66-9DB0D604D2D9}" type="pres">
      <dgm:prSet presAssocID="{1521AD48-2168-4F77-ABAE-97E9384197C9}" presName="sibTrans" presStyleLbl="sibTrans2D1" presStyleIdx="0" presStyleCnt="0"/>
      <dgm:spPr/>
    </dgm:pt>
    <dgm:pt modelId="{EFDD9F1E-D529-4D2F-864E-59AB7A3324F3}" type="pres">
      <dgm:prSet presAssocID="{5A46F392-F64C-4147-82C4-0563D8392C21}" presName="compNode" presStyleCnt="0"/>
      <dgm:spPr/>
    </dgm:pt>
    <dgm:pt modelId="{92AE6D9B-B186-473B-BF2A-2BDECBFE4BB7}" type="pres">
      <dgm:prSet presAssocID="{5A46F392-F64C-4147-82C4-0563D8392C21}" presName="iconBgRect" presStyleLbl="bgShp" presStyleIdx="1" presStyleCnt="3"/>
      <dgm:spPr/>
    </dgm:pt>
    <dgm:pt modelId="{DEA4CE77-B142-47DE-86ED-35A37CDC5F45}" type="pres">
      <dgm:prSet presAssocID="{5A46F392-F64C-4147-82C4-0563D8392C2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Teacher"/>
        </a:ext>
      </dgm:extLst>
    </dgm:pt>
    <dgm:pt modelId="{354813EE-8D94-4D27-9314-05779C03D41B}" type="pres">
      <dgm:prSet presAssocID="{5A46F392-F64C-4147-82C4-0563D8392C21}" presName="spaceRect" presStyleCnt="0"/>
      <dgm:spPr/>
    </dgm:pt>
    <dgm:pt modelId="{8A9C9E30-382B-4C4E-97A4-2E5396B7F31E}" type="pres">
      <dgm:prSet presAssocID="{5A46F392-F64C-4147-82C4-0563D8392C21}" presName="textRect" presStyleLbl="revTx" presStyleIdx="1" presStyleCnt="3">
        <dgm:presLayoutVars>
          <dgm:chMax val="1"/>
          <dgm:chPref val="1"/>
        </dgm:presLayoutVars>
      </dgm:prSet>
      <dgm:spPr/>
    </dgm:pt>
    <dgm:pt modelId="{85F82B2C-E9D6-4BB2-BD42-EB9EF006F6B7}" type="pres">
      <dgm:prSet presAssocID="{C963FD7E-2D37-4AED-A1C6-FD252BB77B5A}" presName="sibTrans" presStyleLbl="sibTrans2D1" presStyleIdx="0" presStyleCnt="0"/>
      <dgm:spPr/>
    </dgm:pt>
    <dgm:pt modelId="{C42A5D29-29DA-44DA-B626-E643928D5692}" type="pres">
      <dgm:prSet presAssocID="{D8E22E52-4213-480E-AABB-3D35B5F4C3AA}" presName="compNode" presStyleCnt="0"/>
      <dgm:spPr/>
    </dgm:pt>
    <dgm:pt modelId="{6E8214A8-9E78-4B4A-9848-8159FB2559CA}" type="pres">
      <dgm:prSet presAssocID="{D8E22E52-4213-480E-AABB-3D35B5F4C3AA}" presName="iconBgRect" presStyleLbl="bgShp" presStyleIdx="2" presStyleCnt="3"/>
      <dgm:spPr/>
    </dgm:pt>
    <dgm:pt modelId="{14F8047A-4A87-4EF7-A2BB-14B2EE5F59FF}" type="pres">
      <dgm:prSet presAssocID="{D8E22E52-4213-480E-AABB-3D35B5F4C3A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Warning"/>
        </a:ext>
      </dgm:extLst>
    </dgm:pt>
    <dgm:pt modelId="{D1FA625F-61F0-44EC-AF42-464DF2A24D57}" type="pres">
      <dgm:prSet presAssocID="{D8E22E52-4213-480E-AABB-3D35B5F4C3AA}" presName="spaceRect" presStyleCnt="0"/>
      <dgm:spPr/>
    </dgm:pt>
    <dgm:pt modelId="{EDF39686-1D94-4B6A-9E0B-784213032AB6}" type="pres">
      <dgm:prSet presAssocID="{D8E22E52-4213-480E-AABB-3D35B5F4C3AA}" presName="textRect" presStyleLbl="revTx" presStyleIdx="2" presStyleCnt="3">
        <dgm:presLayoutVars>
          <dgm:chMax val="1"/>
          <dgm:chPref val="1"/>
        </dgm:presLayoutVars>
      </dgm:prSet>
      <dgm:spPr/>
    </dgm:pt>
  </dgm:ptLst>
  <dgm:cxnLst>
    <dgm:cxn modelId="{5B69C52B-153F-41B7-A88B-326B3B827E25}" type="presOf" srcId="{D8E22E52-4213-480E-AABB-3D35B5F4C3AA}" destId="{EDF39686-1D94-4B6A-9E0B-784213032AB6}" srcOrd="0" destOrd="0" presId="urn:microsoft.com/office/officeart/2018/2/layout/IconCircleList"/>
    <dgm:cxn modelId="{74B62333-2B6B-4936-AD65-976939059C92}" srcId="{8FCEDF58-7F87-44D9-8902-4232141D5BAC}" destId="{D8E22E52-4213-480E-AABB-3D35B5F4C3AA}" srcOrd="2" destOrd="0" parTransId="{461B4CA5-EBD0-45FD-9263-325B84416F2B}" sibTransId="{F3DB4A42-F66D-406C-98E1-70151685A46D}"/>
    <dgm:cxn modelId="{A77E2839-DF26-468E-993E-E25EBC00DFF4}" type="presOf" srcId="{36A7FFA0-9D35-4C23-A981-FFF100682A63}" destId="{6561FF06-6CC0-410E-9D4A-84CAB617E56C}" srcOrd="0" destOrd="0" presId="urn:microsoft.com/office/officeart/2018/2/layout/IconCircleList"/>
    <dgm:cxn modelId="{3B457044-0C49-41B0-89DC-E53955041C07}" srcId="{8FCEDF58-7F87-44D9-8902-4232141D5BAC}" destId="{36A7FFA0-9D35-4C23-A981-FFF100682A63}" srcOrd="0" destOrd="0" parTransId="{B284EB84-7C4D-4153-B60F-1E89B70FC83D}" sibTransId="{1521AD48-2168-4F77-ABAE-97E9384197C9}"/>
    <dgm:cxn modelId="{583B2745-C1DC-44CE-9BAF-28C837A37369}" type="presOf" srcId="{1521AD48-2168-4F77-ABAE-97E9384197C9}" destId="{C17D8563-B233-4D5B-AE66-9DB0D604D2D9}" srcOrd="0" destOrd="0" presId="urn:microsoft.com/office/officeart/2018/2/layout/IconCircleList"/>
    <dgm:cxn modelId="{0758007A-037C-4B58-8C18-86D3A50D4B62}" type="presOf" srcId="{8FCEDF58-7F87-44D9-8902-4232141D5BAC}" destId="{6C786DEB-1C54-4016-BC9B-F6B02E10B442}" srcOrd="0" destOrd="0" presId="urn:microsoft.com/office/officeart/2018/2/layout/IconCircleList"/>
    <dgm:cxn modelId="{C9EDEABC-9837-4DDA-851F-DEDEBA1B8901}" type="presOf" srcId="{C963FD7E-2D37-4AED-A1C6-FD252BB77B5A}" destId="{85F82B2C-E9D6-4BB2-BD42-EB9EF006F6B7}" srcOrd="0" destOrd="0" presId="urn:microsoft.com/office/officeart/2018/2/layout/IconCircleList"/>
    <dgm:cxn modelId="{BA57D7C9-2E93-46BB-A513-33CA0354F9B7}" srcId="{8FCEDF58-7F87-44D9-8902-4232141D5BAC}" destId="{5A46F392-F64C-4147-82C4-0563D8392C21}" srcOrd="1" destOrd="0" parTransId="{05F4C2C1-A846-4BBA-8413-C05376223C31}" sibTransId="{C963FD7E-2D37-4AED-A1C6-FD252BB77B5A}"/>
    <dgm:cxn modelId="{304C9DD6-AC94-435E-B621-2D600E065819}" type="presOf" srcId="{5A46F392-F64C-4147-82C4-0563D8392C21}" destId="{8A9C9E30-382B-4C4E-97A4-2E5396B7F31E}" srcOrd="0" destOrd="0" presId="urn:microsoft.com/office/officeart/2018/2/layout/IconCircleList"/>
    <dgm:cxn modelId="{4107C75E-8562-46FC-B9AB-37A1D5DC85B4}" type="presParOf" srcId="{6C786DEB-1C54-4016-BC9B-F6B02E10B442}" destId="{88D4FA14-1E0D-413E-9AAA-DBABE64D59EF}" srcOrd="0" destOrd="0" presId="urn:microsoft.com/office/officeart/2018/2/layout/IconCircleList"/>
    <dgm:cxn modelId="{69EFE046-3891-4130-9B7A-24708A3D1AEE}" type="presParOf" srcId="{88D4FA14-1E0D-413E-9AAA-DBABE64D59EF}" destId="{79FEF688-0512-48BC-98AC-66C500940A10}" srcOrd="0" destOrd="0" presId="urn:microsoft.com/office/officeart/2018/2/layout/IconCircleList"/>
    <dgm:cxn modelId="{9C711B93-CF5F-4794-9757-8933CDF77547}" type="presParOf" srcId="{79FEF688-0512-48BC-98AC-66C500940A10}" destId="{9EAD7966-3070-45A9-AF66-494FB11CA8B3}" srcOrd="0" destOrd="0" presId="urn:microsoft.com/office/officeart/2018/2/layout/IconCircleList"/>
    <dgm:cxn modelId="{86135D44-4E47-49B0-909B-9CF28162C7E4}" type="presParOf" srcId="{79FEF688-0512-48BC-98AC-66C500940A10}" destId="{A20099F7-F886-49AA-A405-9EF9DC99267C}" srcOrd="1" destOrd="0" presId="urn:microsoft.com/office/officeart/2018/2/layout/IconCircleList"/>
    <dgm:cxn modelId="{8183D15B-BAC1-4982-B46D-9513DBFE6976}" type="presParOf" srcId="{79FEF688-0512-48BC-98AC-66C500940A10}" destId="{8DDC5A03-A843-4363-8B75-6F66D1A05242}" srcOrd="2" destOrd="0" presId="urn:microsoft.com/office/officeart/2018/2/layout/IconCircleList"/>
    <dgm:cxn modelId="{BA63F833-2EFF-4828-AE1B-6D7E7F4E42D7}" type="presParOf" srcId="{79FEF688-0512-48BC-98AC-66C500940A10}" destId="{6561FF06-6CC0-410E-9D4A-84CAB617E56C}" srcOrd="3" destOrd="0" presId="urn:microsoft.com/office/officeart/2018/2/layout/IconCircleList"/>
    <dgm:cxn modelId="{997ABC5A-C407-47CE-8058-046D2C411A84}" type="presParOf" srcId="{88D4FA14-1E0D-413E-9AAA-DBABE64D59EF}" destId="{C17D8563-B233-4D5B-AE66-9DB0D604D2D9}" srcOrd="1" destOrd="0" presId="urn:microsoft.com/office/officeart/2018/2/layout/IconCircleList"/>
    <dgm:cxn modelId="{EBF98F81-E8B7-4AEB-84EB-9D4C0CBD79A9}" type="presParOf" srcId="{88D4FA14-1E0D-413E-9AAA-DBABE64D59EF}" destId="{EFDD9F1E-D529-4D2F-864E-59AB7A3324F3}" srcOrd="2" destOrd="0" presId="urn:microsoft.com/office/officeart/2018/2/layout/IconCircleList"/>
    <dgm:cxn modelId="{D97F895B-7F67-4CF5-9D10-C1AF0C96F119}" type="presParOf" srcId="{EFDD9F1E-D529-4D2F-864E-59AB7A3324F3}" destId="{92AE6D9B-B186-473B-BF2A-2BDECBFE4BB7}" srcOrd="0" destOrd="0" presId="urn:microsoft.com/office/officeart/2018/2/layout/IconCircleList"/>
    <dgm:cxn modelId="{A54A293A-C7B7-4757-86D4-F58784EBE49B}" type="presParOf" srcId="{EFDD9F1E-D529-4D2F-864E-59AB7A3324F3}" destId="{DEA4CE77-B142-47DE-86ED-35A37CDC5F45}" srcOrd="1" destOrd="0" presId="urn:microsoft.com/office/officeart/2018/2/layout/IconCircleList"/>
    <dgm:cxn modelId="{FD1E44A3-5041-4F7F-99EA-90ED028EFBD9}" type="presParOf" srcId="{EFDD9F1E-D529-4D2F-864E-59AB7A3324F3}" destId="{354813EE-8D94-4D27-9314-05779C03D41B}" srcOrd="2" destOrd="0" presId="urn:microsoft.com/office/officeart/2018/2/layout/IconCircleList"/>
    <dgm:cxn modelId="{07E8A444-FDDC-4A6A-80FC-14A39E4CA88B}" type="presParOf" srcId="{EFDD9F1E-D529-4D2F-864E-59AB7A3324F3}" destId="{8A9C9E30-382B-4C4E-97A4-2E5396B7F31E}" srcOrd="3" destOrd="0" presId="urn:microsoft.com/office/officeart/2018/2/layout/IconCircleList"/>
    <dgm:cxn modelId="{710D6ADE-1D82-453E-A55B-8BBA2796FC5B}" type="presParOf" srcId="{88D4FA14-1E0D-413E-9AAA-DBABE64D59EF}" destId="{85F82B2C-E9D6-4BB2-BD42-EB9EF006F6B7}" srcOrd="3" destOrd="0" presId="urn:microsoft.com/office/officeart/2018/2/layout/IconCircleList"/>
    <dgm:cxn modelId="{644E7244-1794-4B31-88FB-8D98A9D1F167}" type="presParOf" srcId="{88D4FA14-1E0D-413E-9AAA-DBABE64D59EF}" destId="{C42A5D29-29DA-44DA-B626-E643928D5692}" srcOrd="4" destOrd="0" presId="urn:microsoft.com/office/officeart/2018/2/layout/IconCircleList"/>
    <dgm:cxn modelId="{3851815D-6B97-4AF4-A99A-B0A557CF6AB9}" type="presParOf" srcId="{C42A5D29-29DA-44DA-B626-E643928D5692}" destId="{6E8214A8-9E78-4B4A-9848-8159FB2559CA}" srcOrd="0" destOrd="0" presId="urn:microsoft.com/office/officeart/2018/2/layout/IconCircleList"/>
    <dgm:cxn modelId="{23EAC1B4-EBE9-4640-BD9D-03295E49247A}" type="presParOf" srcId="{C42A5D29-29DA-44DA-B626-E643928D5692}" destId="{14F8047A-4A87-4EF7-A2BB-14B2EE5F59FF}" srcOrd="1" destOrd="0" presId="urn:microsoft.com/office/officeart/2018/2/layout/IconCircleList"/>
    <dgm:cxn modelId="{525C20BB-0E9D-41C3-BDE5-4309ADFA43DA}" type="presParOf" srcId="{C42A5D29-29DA-44DA-B626-E643928D5692}" destId="{D1FA625F-61F0-44EC-AF42-464DF2A24D57}" srcOrd="2" destOrd="0" presId="urn:microsoft.com/office/officeart/2018/2/layout/IconCircleList"/>
    <dgm:cxn modelId="{E6B9E6C5-360A-4D70-9161-21630F18BBB5}" type="presParOf" srcId="{C42A5D29-29DA-44DA-B626-E643928D5692}" destId="{EDF39686-1D94-4B6A-9E0B-784213032AB6}" srcOrd="3" destOrd="0" presId="urn:microsoft.com/office/officeart/2018/2/layout/IconCircle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D3A276B-136F-4950-BA2E-9F89AC57F035}" type="doc">
      <dgm:prSet loTypeId="urn:microsoft.com/office/officeart/2005/8/layout/list1" loCatId="list" qsTypeId="urn:microsoft.com/office/officeart/2005/8/quickstyle/simple1" qsCatId="simple" csTypeId="urn:microsoft.com/office/officeart/2005/8/colors/colorful1" csCatId="colorful"/>
      <dgm:spPr/>
      <dgm:t>
        <a:bodyPr/>
        <a:lstStyle/>
        <a:p>
          <a:endParaRPr lang="en-US"/>
        </a:p>
      </dgm:t>
    </dgm:pt>
    <dgm:pt modelId="{7CB0CB19-1947-43F6-ADB7-CBA90790753C}">
      <dgm:prSet/>
      <dgm:spPr/>
      <dgm:t>
        <a:bodyPr/>
        <a:lstStyle/>
        <a:p>
          <a:r>
            <a:rPr lang="en-GB"/>
            <a:t>DEFINITION </a:t>
          </a:r>
          <a:endParaRPr lang="en-US"/>
        </a:p>
      </dgm:t>
    </dgm:pt>
    <dgm:pt modelId="{E4C98537-784E-45E1-AE49-91CDCA6F55A2}" type="parTrans" cxnId="{E2C2AFB5-F1DF-486E-AC53-AFD046A642C1}">
      <dgm:prSet/>
      <dgm:spPr/>
      <dgm:t>
        <a:bodyPr/>
        <a:lstStyle/>
        <a:p>
          <a:endParaRPr lang="en-US"/>
        </a:p>
      </dgm:t>
    </dgm:pt>
    <dgm:pt modelId="{447B163F-3DC5-4370-BF73-FEF17C957971}" type="sibTrans" cxnId="{E2C2AFB5-F1DF-486E-AC53-AFD046A642C1}">
      <dgm:prSet/>
      <dgm:spPr/>
      <dgm:t>
        <a:bodyPr/>
        <a:lstStyle/>
        <a:p>
          <a:endParaRPr lang="en-US"/>
        </a:p>
      </dgm:t>
    </dgm:pt>
    <dgm:pt modelId="{49DCD435-DC2A-41D3-A0DC-0D9EBCCEC4ED}">
      <dgm:prSet/>
      <dgm:spPr/>
      <dgm:t>
        <a:bodyPr/>
        <a:lstStyle/>
        <a:p>
          <a:r>
            <a:rPr lang="en-GB"/>
            <a:t>RESPONSIBILITIES</a:t>
          </a:r>
          <a:endParaRPr lang="en-US"/>
        </a:p>
      </dgm:t>
    </dgm:pt>
    <dgm:pt modelId="{425583DA-103C-4A19-ADC8-48664BA1E4DC}" type="parTrans" cxnId="{5CF39B78-7831-4C1B-A6D3-C3344E941784}">
      <dgm:prSet/>
      <dgm:spPr/>
      <dgm:t>
        <a:bodyPr/>
        <a:lstStyle/>
        <a:p>
          <a:endParaRPr lang="en-US"/>
        </a:p>
      </dgm:t>
    </dgm:pt>
    <dgm:pt modelId="{466F7A07-4A4C-4B17-BC7B-72179A1BEFDD}" type="sibTrans" cxnId="{5CF39B78-7831-4C1B-A6D3-C3344E941784}">
      <dgm:prSet/>
      <dgm:spPr/>
      <dgm:t>
        <a:bodyPr/>
        <a:lstStyle/>
        <a:p>
          <a:endParaRPr lang="en-US"/>
        </a:p>
      </dgm:t>
    </dgm:pt>
    <dgm:pt modelId="{665FFFFE-8E4E-470C-A213-83D03291B1D8}" type="pres">
      <dgm:prSet presAssocID="{1D3A276B-136F-4950-BA2E-9F89AC57F035}" presName="linear" presStyleCnt="0">
        <dgm:presLayoutVars>
          <dgm:dir/>
          <dgm:animLvl val="lvl"/>
          <dgm:resizeHandles val="exact"/>
        </dgm:presLayoutVars>
      </dgm:prSet>
      <dgm:spPr/>
    </dgm:pt>
    <dgm:pt modelId="{135B0ECD-22FF-4197-9E96-85BF6B0570B6}" type="pres">
      <dgm:prSet presAssocID="{7CB0CB19-1947-43F6-ADB7-CBA90790753C}" presName="parentLin" presStyleCnt="0"/>
      <dgm:spPr/>
    </dgm:pt>
    <dgm:pt modelId="{E603B513-3E01-4D89-9B92-4A8212C2D8DE}" type="pres">
      <dgm:prSet presAssocID="{7CB0CB19-1947-43F6-ADB7-CBA90790753C}" presName="parentLeftMargin" presStyleLbl="node1" presStyleIdx="0" presStyleCnt="2"/>
      <dgm:spPr/>
    </dgm:pt>
    <dgm:pt modelId="{4507EA82-0ECE-4A48-85B1-CF946B9455E4}" type="pres">
      <dgm:prSet presAssocID="{7CB0CB19-1947-43F6-ADB7-CBA90790753C}" presName="parentText" presStyleLbl="node1" presStyleIdx="0" presStyleCnt="2">
        <dgm:presLayoutVars>
          <dgm:chMax val="0"/>
          <dgm:bulletEnabled val="1"/>
        </dgm:presLayoutVars>
      </dgm:prSet>
      <dgm:spPr/>
    </dgm:pt>
    <dgm:pt modelId="{F598B6B4-E547-44EE-8969-48F01CDD7C56}" type="pres">
      <dgm:prSet presAssocID="{7CB0CB19-1947-43F6-ADB7-CBA90790753C}" presName="negativeSpace" presStyleCnt="0"/>
      <dgm:spPr/>
    </dgm:pt>
    <dgm:pt modelId="{6DB940A4-9B93-4007-B595-768CAB25FBC9}" type="pres">
      <dgm:prSet presAssocID="{7CB0CB19-1947-43F6-ADB7-CBA90790753C}" presName="childText" presStyleLbl="conFgAcc1" presStyleIdx="0" presStyleCnt="2">
        <dgm:presLayoutVars>
          <dgm:bulletEnabled val="1"/>
        </dgm:presLayoutVars>
      </dgm:prSet>
      <dgm:spPr/>
    </dgm:pt>
    <dgm:pt modelId="{576E4741-84E0-4A78-984C-6663F6E08F31}" type="pres">
      <dgm:prSet presAssocID="{447B163F-3DC5-4370-BF73-FEF17C957971}" presName="spaceBetweenRectangles" presStyleCnt="0"/>
      <dgm:spPr/>
    </dgm:pt>
    <dgm:pt modelId="{0D1EEE5C-FE6F-47D7-B27D-A4E0BB6EC453}" type="pres">
      <dgm:prSet presAssocID="{49DCD435-DC2A-41D3-A0DC-0D9EBCCEC4ED}" presName="parentLin" presStyleCnt="0"/>
      <dgm:spPr/>
    </dgm:pt>
    <dgm:pt modelId="{464CD661-A3A6-4993-9D69-A55574C4BE38}" type="pres">
      <dgm:prSet presAssocID="{49DCD435-DC2A-41D3-A0DC-0D9EBCCEC4ED}" presName="parentLeftMargin" presStyleLbl="node1" presStyleIdx="0" presStyleCnt="2"/>
      <dgm:spPr/>
    </dgm:pt>
    <dgm:pt modelId="{AE9AD88B-1DE7-4DCA-9825-44A0308C6708}" type="pres">
      <dgm:prSet presAssocID="{49DCD435-DC2A-41D3-A0DC-0D9EBCCEC4ED}" presName="parentText" presStyleLbl="node1" presStyleIdx="1" presStyleCnt="2">
        <dgm:presLayoutVars>
          <dgm:chMax val="0"/>
          <dgm:bulletEnabled val="1"/>
        </dgm:presLayoutVars>
      </dgm:prSet>
      <dgm:spPr/>
    </dgm:pt>
    <dgm:pt modelId="{0F9B666D-E931-4160-A283-A51C23AF166E}" type="pres">
      <dgm:prSet presAssocID="{49DCD435-DC2A-41D3-A0DC-0D9EBCCEC4ED}" presName="negativeSpace" presStyleCnt="0"/>
      <dgm:spPr/>
    </dgm:pt>
    <dgm:pt modelId="{914991BD-7C21-405B-A43C-23D83B4C5099}" type="pres">
      <dgm:prSet presAssocID="{49DCD435-DC2A-41D3-A0DC-0D9EBCCEC4ED}" presName="childText" presStyleLbl="conFgAcc1" presStyleIdx="1" presStyleCnt="2">
        <dgm:presLayoutVars>
          <dgm:bulletEnabled val="1"/>
        </dgm:presLayoutVars>
      </dgm:prSet>
      <dgm:spPr/>
    </dgm:pt>
  </dgm:ptLst>
  <dgm:cxnLst>
    <dgm:cxn modelId="{6EC8C71B-8692-4065-805B-155F7533000C}" type="presOf" srcId="{7CB0CB19-1947-43F6-ADB7-CBA90790753C}" destId="{E603B513-3E01-4D89-9B92-4A8212C2D8DE}" srcOrd="0" destOrd="0" presId="urn:microsoft.com/office/officeart/2005/8/layout/list1"/>
    <dgm:cxn modelId="{5CF39B78-7831-4C1B-A6D3-C3344E941784}" srcId="{1D3A276B-136F-4950-BA2E-9F89AC57F035}" destId="{49DCD435-DC2A-41D3-A0DC-0D9EBCCEC4ED}" srcOrd="1" destOrd="0" parTransId="{425583DA-103C-4A19-ADC8-48664BA1E4DC}" sibTransId="{466F7A07-4A4C-4B17-BC7B-72179A1BEFDD}"/>
    <dgm:cxn modelId="{88E5F38A-800C-4D2F-AA50-BED902507600}" type="presOf" srcId="{49DCD435-DC2A-41D3-A0DC-0D9EBCCEC4ED}" destId="{AE9AD88B-1DE7-4DCA-9825-44A0308C6708}" srcOrd="1" destOrd="0" presId="urn:microsoft.com/office/officeart/2005/8/layout/list1"/>
    <dgm:cxn modelId="{61795AA1-6D1C-44C0-9620-2762A9234CAB}" type="presOf" srcId="{7CB0CB19-1947-43F6-ADB7-CBA90790753C}" destId="{4507EA82-0ECE-4A48-85B1-CF946B9455E4}" srcOrd="1" destOrd="0" presId="urn:microsoft.com/office/officeart/2005/8/layout/list1"/>
    <dgm:cxn modelId="{E2C2AFB5-F1DF-486E-AC53-AFD046A642C1}" srcId="{1D3A276B-136F-4950-BA2E-9F89AC57F035}" destId="{7CB0CB19-1947-43F6-ADB7-CBA90790753C}" srcOrd="0" destOrd="0" parTransId="{E4C98537-784E-45E1-AE49-91CDCA6F55A2}" sibTransId="{447B163F-3DC5-4370-BF73-FEF17C957971}"/>
    <dgm:cxn modelId="{94F233F5-781F-48E7-8A0D-1B5BDB25432E}" type="presOf" srcId="{49DCD435-DC2A-41D3-A0DC-0D9EBCCEC4ED}" destId="{464CD661-A3A6-4993-9D69-A55574C4BE38}" srcOrd="0" destOrd="0" presId="urn:microsoft.com/office/officeart/2005/8/layout/list1"/>
    <dgm:cxn modelId="{021E50FA-0B2F-4F07-8D52-7593C025BB3B}" type="presOf" srcId="{1D3A276B-136F-4950-BA2E-9F89AC57F035}" destId="{665FFFFE-8E4E-470C-A213-83D03291B1D8}" srcOrd="0" destOrd="0" presId="urn:microsoft.com/office/officeart/2005/8/layout/list1"/>
    <dgm:cxn modelId="{8F026063-F18E-42F2-880E-1485EF7877FB}" type="presParOf" srcId="{665FFFFE-8E4E-470C-A213-83D03291B1D8}" destId="{135B0ECD-22FF-4197-9E96-85BF6B0570B6}" srcOrd="0" destOrd="0" presId="urn:microsoft.com/office/officeart/2005/8/layout/list1"/>
    <dgm:cxn modelId="{E8F2ADB0-03E1-4D30-9A88-06AA160957DA}" type="presParOf" srcId="{135B0ECD-22FF-4197-9E96-85BF6B0570B6}" destId="{E603B513-3E01-4D89-9B92-4A8212C2D8DE}" srcOrd="0" destOrd="0" presId="urn:microsoft.com/office/officeart/2005/8/layout/list1"/>
    <dgm:cxn modelId="{8720993F-69AB-4A3A-8CD7-5AAF1F360157}" type="presParOf" srcId="{135B0ECD-22FF-4197-9E96-85BF6B0570B6}" destId="{4507EA82-0ECE-4A48-85B1-CF946B9455E4}" srcOrd="1" destOrd="0" presId="urn:microsoft.com/office/officeart/2005/8/layout/list1"/>
    <dgm:cxn modelId="{CF820B3F-73FD-4628-8208-5FD679F3A6D4}" type="presParOf" srcId="{665FFFFE-8E4E-470C-A213-83D03291B1D8}" destId="{F598B6B4-E547-44EE-8969-48F01CDD7C56}" srcOrd="1" destOrd="0" presId="urn:microsoft.com/office/officeart/2005/8/layout/list1"/>
    <dgm:cxn modelId="{83EE5CE0-56F5-416A-89D4-30E815D82B59}" type="presParOf" srcId="{665FFFFE-8E4E-470C-A213-83D03291B1D8}" destId="{6DB940A4-9B93-4007-B595-768CAB25FBC9}" srcOrd="2" destOrd="0" presId="urn:microsoft.com/office/officeart/2005/8/layout/list1"/>
    <dgm:cxn modelId="{CFE11CAA-C2B7-4BD1-8B26-0A2BF010A6A8}" type="presParOf" srcId="{665FFFFE-8E4E-470C-A213-83D03291B1D8}" destId="{576E4741-84E0-4A78-984C-6663F6E08F31}" srcOrd="3" destOrd="0" presId="urn:microsoft.com/office/officeart/2005/8/layout/list1"/>
    <dgm:cxn modelId="{7F7BB538-8CE6-4212-9EDE-AE74FF7BA4E3}" type="presParOf" srcId="{665FFFFE-8E4E-470C-A213-83D03291B1D8}" destId="{0D1EEE5C-FE6F-47D7-B27D-A4E0BB6EC453}" srcOrd="4" destOrd="0" presId="urn:microsoft.com/office/officeart/2005/8/layout/list1"/>
    <dgm:cxn modelId="{C5981E62-7152-4A21-B09A-F676A1BEF980}" type="presParOf" srcId="{0D1EEE5C-FE6F-47D7-B27D-A4E0BB6EC453}" destId="{464CD661-A3A6-4993-9D69-A55574C4BE38}" srcOrd="0" destOrd="0" presId="urn:microsoft.com/office/officeart/2005/8/layout/list1"/>
    <dgm:cxn modelId="{98BC3673-C696-4669-8F37-C0A21BC23CD6}" type="presParOf" srcId="{0D1EEE5C-FE6F-47D7-B27D-A4E0BB6EC453}" destId="{AE9AD88B-1DE7-4DCA-9825-44A0308C6708}" srcOrd="1" destOrd="0" presId="urn:microsoft.com/office/officeart/2005/8/layout/list1"/>
    <dgm:cxn modelId="{9B76F450-DB39-4F3F-B6D5-6C88964822A8}" type="presParOf" srcId="{665FFFFE-8E4E-470C-A213-83D03291B1D8}" destId="{0F9B666D-E931-4160-A283-A51C23AF166E}" srcOrd="5" destOrd="0" presId="urn:microsoft.com/office/officeart/2005/8/layout/list1"/>
    <dgm:cxn modelId="{A3E03612-8E9A-4A5B-8826-92C9C292F329}" type="presParOf" srcId="{665FFFFE-8E4E-470C-A213-83D03291B1D8}" destId="{914991BD-7C21-405B-A43C-23D83B4C5099}"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CC1E6-9A3B-4FCB-942D-A70096B040BB}">
      <dsp:nvSpPr>
        <dsp:cNvPr id="0" name=""/>
        <dsp:cNvSpPr/>
      </dsp:nvSpPr>
      <dsp:spPr>
        <a:xfrm>
          <a:off x="0" y="679"/>
          <a:ext cx="6651253" cy="159028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292878-C11B-4AE2-926B-14AEC0DDCAB4}">
      <dsp:nvSpPr>
        <dsp:cNvPr id="0" name=""/>
        <dsp:cNvSpPr/>
      </dsp:nvSpPr>
      <dsp:spPr>
        <a:xfrm>
          <a:off x="481061" y="358494"/>
          <a:ext cx="874657" cy="8746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0594765-1B02-4C8C-B71C-1F8DB368EC90}">
      <dsp:nvSpPr>
        <dsp:cNvPr id="0" name=""/>
        <dsp:cNvSpPr/>
      </dsp:nvSpPr>
      <dsp:spPr>
        <a:xfrm>
          <a:off x="1836781" y="679"/>
          <a:ext cx="4814471" cy="159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305" tIns="168305" rIns="168305" bIns="168305" numCol="1" spcCol="1270" anchor="ctr" anchorCtr="0">
          <a:noAutofit/>
        </a:bodyPr>
        <a:lstStyle/>
        <a:p>
          <a:pPr marL="0" lvl="0" indent="0" algn="l" defTabSz="1111250">
            <a:lnSpc>
              <a:spcPct val="100000"/>
            </a:lnSpc>
            <a:spcBef>
              <a:spcPct val="0"/>
            </a:spcBef>
            <a:spcAft>
              <a:spcPct val="35000"/>
            </a:spcAft>
            <a:buNone/>
          </a:pPr>
          <a:r>
            <a:rPr lang="en-GB" sz="2500" kern="1200" dirty="0"/>
            <a:t>Administration plays a basic part in worker relations by :</a:t>
          </a:r>
          <a:endParaRPr lang="en-US" sz="2500" kern="1200" dirty="0"/>
        </a:p>
      </dsp:txBody>
      <dsp:txXfrm>
        <a:off x="1836781" y="679"/>
        <a:ext cx="4814471" cy="1590287"/>
      </dsp:txXfrm>
    </dsp:sp>
    <dsp:sp modelId="{54A03BF2-DB6D-4A0E-92CC-D1DB56261E06}">
      <dsp:nvSpPr>
        <dsp:cNvPr id="0" name=""/>
        <dsp:cNvSpPr/>
      </dsp:nvSpPr>
      <dsp:spPr>
        <a:xfrm>
          <a:off x="0" y="1988538"/>
          <a:ext cx="6651253" cy="159028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2E0208-CA88-4769-A9BB-CDF24D197361}">
      <dsp:nvSpPr>
        <dsp:cNvPr id="0" name=""/>
        <dsp:cNvSpPr/>
      </dsp:nvSpPr>
      <dsp:spPr>
        <a:xfrm>
          <a:off x="481061" y="2346353"/>
          <a:ext cx="874657" cy="8746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8401D6E-3024-4BCB-965D-33319105191F}">
      <dsp:nvSpPr>
        <dsp:cNvPr id="0" name=""/>
        <dsp:cNvSpPr/>
      </dsp:nvSpPr>
      <dsp:spPr>
        <a:xfrm>
          <a:off x="1836781" y="1988538"/>
          <a:ext cx="4814471" cy="159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305" tIns="168305" rIns="168305" bIns="168305" numCol="1" spcCol="1270" anchor="ctr" anchorCtr="0">
          <a:noAutofit/>
        </a:bodyPr>
        <a:lstStyle/>
        <a:p>
          <a:pPr marL="0" lvl="0" indent="0" algn="l" defTabSz="1111250">
            <a:lnSpc>
              <a:spcPct val="100000"/>
            </a:lnSpc>
            <a:spcBef>
              <a:spcPct val="0"/>
            </a:spcBef>
            <a:spcAft>
              <a:spcPct val="35000"/>
            </a:spcAft>
            <a:buNone/>
          </a:pPr>
          <a:r>
            <a:rPr lang="en-GB" sz="2500" kern="1200" dirty="0"/>
            <a:t>Making a positive and steady work environment, </a:t>
          </a:r>
          <a:endParaRPr lang="en-US" sz="2500" kern="1200" dirty="0"/>
        </a:p>
      </dsp:txBody>
      <dsp:txXfrm>
        <a:off x="1836781" y="1988538"/>
        <a:ext cx="4814471" cy="1590287"/>
      </dsp:txXfrm>
    </dsp:sp>
    <dsp:sp modelId="{C88802BF-F7DC-436E-BA43-1674633DE1F1}">
      <dsp:nvSpPr>
        <dsp:cNvPr id="0" name=""/>
        <dsp:cNvSpPr/>
      </dsp:nvSpPr>
      <dsp:spPr>
        <a:xfrm>
          <a:off x="0" y="3976397"/>
          <a:ext cx="6651253" cy="159028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AECA19-BEC6-4F26-A461-29CD15464F76}">
      <dsp:nvSpPr>
        <dsp:cNvPr id="0" name=""/>
        <dsp:cNvSpPr/>
      </dsp:nvSpPr>
      <dsp:spPr>
        <a:xfrm>
          <a:off x="481061" y="4334211"/>
          <a:ext cx="874657" cy="8746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491DBB-0DF2-414E-96DA-FDF185EAD0F0}">
      <dsp:nvSpPr>
        <dsp:cNvPr id="0" name=""/>
        <dsp:cNvSpPr/>
      </dsp:nvSpPr>
      <dsp:spPr>
        <a:xfrm>
          <a:off x="1836781" y="3976397"/>
          <a:ext cx="4814471" cy="159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305" tIns="168305" rIns="168305" bIns="168305" numCol="1" spcCol="1270" anchor="ctr" anchorCtr="0">
          <a:noAutofit/>
        </a:bodyPr>
        <a:lstStyle/>
        <a:p>
          <a:pPr marL="0" lvl="0" indent="0" algn="l" defTabSz="1111250">
            <a:lnSpc>
              <a:spcPct val="100000"/>
            </a:lnSpc>
            <a:spcBef>
              <a:spcPct val="0"/>
            </a:spcBef>
            <a:spcAft>
              <a:spcPct val="35000"/>
            </a:spcAft>
            <a:buNone/>
          </a:pPr>
          <a:r>
            <a:rPr lang="en-GB" sz="2500" kern="1200" dirty="0"/>
            <a:t>Advancing open communication, </a:t>
          </a:r>
          <a:endParaRPr lang="en-US" sz="2500" kern="1200" dirty="0"/>
        </a:p>
      </dsp:txBody>
      <dsp:txXfrm>
        <a:off x="1836781" y="3976397"/>
        <a:ext cx="4814471" cy="15902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8802BF-F7DC-436E-BA43-1674633DE1F1}">
      <dsp:nvSpPr>
        <dsp:cNvPr id="0" name=""/>
        <dsp:cNvSpPr/>
      </dsp:nvSpPr>
      <dsp:spPr>
        <a:xfrm>
          <a:off x="0" y="679"/>
          <a:ext cx="6651253" cy="1590287"/>
        </a:xfrm>
        <a:prstGeom prst="roundRect">
          <a:avLst>
            <a:gd name="adj" fmla="val 10000"/>
          </a:avLst>
        </a:prstGeom>
        <a:solidFill>
          <a:srgbClr val="00B050"/>
        </a:solidFill>
        <a:ln>
          <a:noFill/>
        </a:ln>
        <a:effectLst/>
      </dsp:spPr>
      <dsp:style>
        <a:lnRef idx="0">
          <a:scrgbClr r="0" g="0" b="0"/>
        </a:lnRef>
        <a:fillRef idx="1">
          <a:scrgbClr r="0" g="0" b="0"/>
        </a:fillRef>
        <a:effectRef idx="0">
          <a:scrgbClr r="0" g="0" b="0"/>
        </a:effectRef>
        <a:fontRef idx="minor"/>
      </dsp:style>
    </dsp:sp>
    <dsp:sp modelId="{AFAECA19-BEC6-4F26-A461-29CD15464F76}">
      <dsp:nvSpPr>
        <dsp:cNvPr id="0" name=""/>
        <dsp:cNvSpPr/>
      </dsp:nvSpPr>
      <dsp:spPr>
        <a:xfrm>
          <a:off x="481061" y="358494"/>
          <a:ext cx="874657" cy="8746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491DBB-0DF2-414E-96DA-FDF185EAD0F0}">
      <dsp:nvSpPr>
        <dsp:cNvPr id="0" name=""/>
        <dsp:cNvSpPr/>
      </dsp:nvSpPr>
      <dsp:spPr>
        <a:xfrm>
          <a:off x="1836781" y="679"/>
          <a:ext cx="4814471" cy="159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305" tIns="168305" rIns="168305" bIns="168305" numCol="1" spcCol="1270" anchor="ctr" anchorCtr="0">
          <a:noAutofit/>
        </a:bodyPr>
        <a:lstStyle/>
        <a:p>
          <a:pPr marL="0" lvl="0" indent="0" algn="l" defTabSz="889000">
            <a:lnSpc>
              <a:spcPct val="100000"/>
            </a:lnSpc>
            <a:spcBef>
              <a:spcPct val="0"/>
            </a:spcBef>
            <a:spcAft>
              <a:spcPct val="35000"/>
            </a:spcAft>
            <a:buNone/>
          </a:pPr>
          <a:r>
            <a:rPr lang="en-GB" sz="2000" kern="1200" dirty="0"/>
            <a:t>Advancement openings Giving preparing  </a:t>
          </a:r>
          <a:endParaRPr lang="en-US" sz="2000" kern="1200" dirty="0"/>
        </a:p>
      </dsp:txBody>
      <dsp:txXfrm>
        <a:off x="1836781" y="679"/>
        <a:ext cx="4814471" cy="1590287"/>
      </dsp:txXfrm>
    </dsp:sp>
    <dsp:sp modelId="{B80F0560-A444-4A9F-9AD1-F63EE76B5823}">
      <dsp:nvSpPr>
        <dsp:cNvPr id="0" name=""/>
        <dsp:cNvSpPr/>
      </dsp:nvSpPr>
      <dsp:spPr>
        <a:xfrm>
          <a:off x="0" y="1988538"/>
          <a:ext cx="6651253" cy="1590287"/>
        </a:xfrm>
        <a:prstGeom prst="roundRect">
          <a:avLst>
            <a:gd name="adj" fmla="val 10000"/>
          </a:avLst>
        </a:prstGeom>
        <a:solidFill>
          <a:schemeClr val="accent5">
            <a:lumMod val="75000"/>
          </a:schemeClr>
        </a:solidFill>
        <a:ln>
          <a:noFill/>
        </a:ln>
        <a:effectLst/>
      </dsp:spPr>
      <dsp:style>
        <a:lnRef idx="0">
          <a:scrgbClr r="0" g="0" b="0"/>
        </a:lnRef>
        <a:fillRef idx="1">
          <a:scrgbClr r="0" g="0" b="0"/>
        </a:fillRef>
        <a:effectRef idx="0">
          <a:scrgbClr r="0" g="0" b="0"/>
        </a:effectRef>
        <a:fontRef idx="minor"/>
      </dsp:style>
    </dsp:sp>
    <dsp:sp modelId="{78AD8ED6-C3C9-46AD-AF91-12F49AC3FC34}">
      <dsp:nvSpPr>
        <dsp:cNvPr id="0" name=""/>
        <dsp:cNvSpPr/>
      </dsp:nvSpPr>
      <dsp:spPr>
        <a:xfrm>
          <a:off x="481061" y="2346353"/>
          <a:ext cx="874657" cy="8746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34E031-F60E-44D1-A2F0-1CA075C937BF}">
      <dsp:nvSpPr>
        <dsp:cNvPr id="0" name=""/>
        <dsp:cNvSpPr/>
      </dsp:nvSpPr>
      <dsp:spPr>
        <a:xfrm>
          <a:off x="1836781" y="1988538"/>
          <a:ext cx="4814471" cy="159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305" tIns="168305" rIns="168305" bIns="168305" numCol="1" spcCol="1270" anchor="ctr" anchorCtr="0">
          <a:noAutofit/>
        </a:bodyPr>
        <a:lstStyle/>
        <a:p>
          <a:pPr marL="0" lvl="0" indent="0" algn="l" defTabSz="889000">
            <a:lnSpc>
              <a:spcPct val="100000"/>
            </a:lnSpc>
            <a:spcBef>
              <a:spcPct val="0"/>
            </a:spcBef>
            <a:spcAft>
              <a:spcPct val="35000"/>
            </a:spcAft>
            <a:buNone/>
          </a:pPr>
          <a:r>
            <a:rPr lang="en-GB" sz="2000" kern="1200" dirty="0"/>
            <a:t>Tending to clashes and concerns in a opportune and reasonable way.</a:t>
          </a:r>
          <a:endParaRPr lang="en-US" sz="2000" kern="1200" dirty="0"/>
        </a:p>
      </dsp:txBody>
      <dsp:txXfrm>
        <a:off x="1836781" y="1988538"/>
        <a:ext cx="4814471" cy="1590287"/>
      </dsp:txXfrm>
    </dsp:sp>
    <dsp:sp modelId="{E5D4178C-1079-498B-9AB1-1FB5550C4A3C}">
      <dsp:nvSpPr>
        <dsp:cNvPr id="0" name=""/>
        <dsp:cNvSpPr/>
      </dsp:nvSpPr>
      <dsp:spPr>
        <a:xfrm>
          <a:off x="0" y="3976397"/>
          <a:ext cx="6651253" cy="1590287"/>
        </a:xfrm>
        <a:prstGeom prst="roundRect">
          <a:avLst>
            <a:gd name="adj" fmla="val 10000"/>
          </a:avLst>
        </a:prstGeom>
        <a:solidFill>
          <a:srgbClr val="FFC000"/>
        </a:solidFill>
        <a:ln>
          <a:noFill/>
        </a:ln>
        <a:effectLst/>
      </dsp:spPr>
      <dsp:style>
        <a:lnRef idx="0">
          <a:scrgbClr r="0" g="0" b="0"/>
        </a:lnRef>
        <a:fillRef idx="1">
          <a:scrgbClr r="0" g="0" b="0"/>
        </a:fillRef>
        <a:effectRef idx="0">
          <a:scrgbClr r="0" g="0" b="0"/>
        </a:effectRef>
        <a:fontRef idx="minor"/>
      </dsp:style>
    </dsp:sp>
    <dsp:sp modelId="{93DB6BEF-AA2F-40C1-AA92-3AFC66F6EDB8}">
      <dsp:nvSpPr>
        <dsp:cNvPr id="0" name=""/>
        <dsp:cNvSpPr/>
      </dsp:nvSpPr>
      <dsp:spPr>
        <a:xfrm>
          <a:off x="481061" y="4334211"/>
          <a:ext cx="874657" cy="8746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A4B7A6-4156-4508-A600-A8CC667C617A}">
      <dsp:nvSpPr>
        <dsp:cNvPr id="0" name=""/>
        <dsp:cNvSpPr/>
      </dsp:nvSpPr>
      <dsp:spPr>
        <a:xfrm>
          <a:off x="1836781" y="3976397"/>
          <a:ext cx="4814471" cy="159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305" tIns="168305" rIns="168305" bIns="168305" numCol="1" spcCol="1270" anchor="ctr" anchorCtr="0">
          <a:noAutofit/>
        </a:bodyPr>
        <a:lstStyle/>
        <a:p>
          <a:pPr marL="0" lvl="0" indent="0" algn="l" defTabSz="889000">
            <a:lnSpc>
              <a:spcPct val="100000"/>
            </a:lnSpc>
            <a:spcBef>
              <a:spcPct val="0"/>
            </a:spcBef>
            <a:spcAft>
              <a:spcPct val="35000"/>
            </a:spcAft>
            <a:buNone/>
          </a:pPr>
          <a:r>
            <a:rPr lang="en-GB" sz="2000" kern="1200" dirty="0"/>
            <a:t>Successful administration of representative relations can lead to expanded representative engagement, work fulfilment, and efficiency.</a:t>
          </a:r>
          <a:endParaRPr lang="en-US" sz="2000" kern="1200" dirty="0"/>
        </a:p>
      </dsp:txBody>
      <dsp:txXfrm>
        <a:off x="1836781" y="3976397"/>
        <a:ext cx="4814471" cy="15902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B0FE57-490D-4136-9D42-407689B53190}">
      <dsp:nvSpPr>
        <dsp:cNvPr id="0" name=""/>
        <dsp:cNvSpPr/>
      </dsp:nvSpPr>
      <dsp:spPr>
        <a:xfrm>
          <a:off x="82613" y="125192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1DED8C-013F-44CD-98E6-572EF633189A}">
      <dsp:nvSpPr>
        <dsp:cNvPr id="0" name=""/>
        <dsp:cNvSpPr/>
      </dsp:nvSpPr>
      <dsp:spPr>
        <a:xfrm>
          <a:off x="271034" y="1440351"/>
          <a:ext cx="520402" cy="5204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F6935B-40D5-45C4-86CC-76E33202B1F8}">
      <dsp:nvSpPr>
        <dsp:cNvPr id="0" name=""/>
        <dsp:cNvSpPr/>
      </dsp:nvSpPr>
      <dsp:spPr>
        <a:xfrm>
          <a:off x="1172126" y="125192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b="1" kern="1200" dirty="0">
              <a:solidFill>
                <a:srgbClr val="FFC000"/>
              </a:solidFill>
            </a:rPr>
            <a:t>Establish clear policies and procedures</a:t>
          </a:r>
          <a:endParaRPr lang="en-US" sz="1600" kern="1200" dirty="0">
            <a:solidFill>
              <a:srgbClr val="FFC000"/>
            </a:solidFill>
          </a:endParaRPr>
        </a:p>
      </dsp:txBody>
      <dsp:txXfrm>
        <a:off x="1172126" y="1251929"/>
        <a:ext cx="2114937" cy="897246"/>
      </dsp:txXfrm>
    </dsp:sp>
    <dsp:sp modelId="{7E039981-E972-4229-9209-A38F788C1747}">
      <dsp:nvSpPr>
        <dsp:cNvPr id="0" name=""/>
        <dsp:cNvSpPr/>
      </dsp:nvSpPr>
      <dsp:spPr>
        <a:xfrm>
          <a:off x="3655575" y="125192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BF7BBC-B120-4C1E-A786-21C0A8A998A7}">
      <dsp:nvSpPr>
        <dsp:cNvPr id="0" name=""/>
        <dsp:cNvSpPr/>
      </dsp:nvSpPr>
      <dsp:spPr>
        <a:xfrm>
          <a:off x="3843996" y="1440351"/>
          <a:ext cx="520402" cy="5204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A56327-C648-47F4-8417-5567BF905F89}">
      <dsp:nvSpPr>
        <dsp:cNvPr id="0" name=""/>
        <dsp:cNvSpPr/>
      </dsp:nvSpPr>
      <dsp:spPr>
        <a:xfrm>
          <a:off x="4745088" y="125192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b="1" kern="1200" dirty="0">
              <a:solidFill>
                <a:srgbClr val="00B050"/>
              </a:solidFill>
            </a:rPr>
            <a:t>Provide ongoing training and development opportunities.</a:t>
          </a:r>
          <a:endParaRPr lang="en-US" sz="1600" kern="1200" dirty="0">
            <a:solidFill>
              <a:srgbClr val="00B050"/>
            </a:solidFill>
          </a:endParaRPr>
        </a:p>
      </dsp:txBody>
      <dsp:txXfrm>
        <a:off x="4745088" y="1251929"/>
        <a:ext cx="2114937" cy="897246"/>
      </dsp:txXfrm>
    </dsp:sp>
    <dsp:sp modelId="{83DB60DB-99A0-4813-B968-02AA58B41D40}">
      <dsp:nvSpPr>
        <dsp:cNvPr id="0" name=""/>
        <dsp:cNvSpPr/>
      </dsp:nvSpPr>
      <dsp:spPr>
        <a:xfrm>
          <a:off x="7228536" y="125192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4FE54F-372B-4445-95D9-F22419360ED0}">
      <dsp:nvSpPr>
        <dsp:cNvPr id="0" name=""/>
        <dsp:cNvSpPr/>
      </dsp:nvSpPr>
      <dsp:spPr>
        <a:xfrm>
          <a:off x="7416958" y="1440351"/>
          <a:ext cx="520402" cy="5204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07BE7D-88E5-453B-839F-9EE94852EED7}">
      <dsp:nvSpPr>
        <dsp:cNvPr id="0" name=""/>
        <dsp:cNvSpPr/>
      </dsp:nvSpPr>
      <dsp:spPr>
        <a:xfrm>
          <a:off x="8318049" y="125192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b="1" kern="1200" dirty="0">
              <a:solidFill>
                <a:srgbClr val="00B0F0"/>
              </a:solidFill>
            </a:rPr>
            <a:t>Foster a culture of open communication.</a:t>
          </a:r>
          <a:endParaRPr lang="en-US" sz="1600" kern="1200" dirty="0">
            <a:solidFill>
              <a:srgbClr val="00B0F0"/>
            </a:solidFill>
          </a:endParaRPr>
        </a:p>
      </dsp:txBody>
      <dsp:txXfrm>
        <a:off x="8318049" y="1251929"/>
        <a:ext cx="2114937" cy="89724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AD7966-3070-45A9-AF66-494FB11CA8B3}">
      <dsp:nvSpPr>
        <dsp:cNvPr id="0" name=""/>
        <dsp:cNvSpPr/>
      </dsp:nvSpPr>
      <dsp:spPr>
        <a:xfrm>
          <a:off x="82613" y="117572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0099F7-F886-49AA-A405-9EF9DC99267C}">
      <dsp:nvSpPr>
        <dsp:cNvPr id="0" name=""/>
        <dsp:cNvSpPr/>
      </dsp:nvSpPr>
      <dsp:spPr>
        <a:xfrm>
          <a:off x="271034" y="1364151"/>
          <a:ext cx="520402" cy="5204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61FF06-6CC0-410E-9D4A-84CAB617E56C}">
      <dsp:nvSpPr>
        <dsp:cNvPr id="0" name=""/>
        <dsp:cNvSpPr/>
      </dsp:nvSpPr>
      <dsp:spPr>
        <a:xfrm>
          <a:off x="1172126" y="117572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b="1" kern="1200" dirty="0">
              <a:solidFill>
                <a:schemeClr val="accent5">
                  <a:lumMod val="60000"/>
                  <a:lumOff val="40000"/>
                </a:schemeClr>
              </a:solidFill>
            </a:rPr>
            <a:t>Recognise and reward employee contributions</a:t>
          </a:r>
          <a:endParaRPr lang="en-US" sz="1900" kern="1200" dirty="0">
            <a:solidFill>
              <a:schemeClr val="accent5">
                <a:lumMod val="60000"/>
                <a:lumOff val="40000"/>
              </a:schemeClr>
            </a:solidFill>
          </a:endParaRPr>
        </a:p>
      </dsp:txBody>
      <dsp:txXfrm>
        <a:off x="1172126" y="1175729"/>
        <a:ext cx="2114937" cy="897246"/>
      </dsp:txXfrm>
    </dsp:sp>
    <dsp:sp modelId="{92AE6D9B-B186-473B-BF2A-2BDECBFE4BB7}">
      <dsp:nvSpPr>
        <dsp:cNvPr id="0" name=""/>
        <dsp:cNvSpPr/>
      </dsp:nvSpPr>
      <dsp:spPr>
        <a:xfrm>
          <a:off x="3655575" y="117572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A4CE77-B142-47DE-86ED-35A37CDC5F45}">
      <dsp:nvSpPr>
        <dsp:cNvPr id="0" name=""/>
        <dsp:cNvSpPr/>
      </dsp:nvSpPr>
      <dsp:spPr>
        <a:xfrm>
          <a:off x="3843996" y="1364151"/>
          <a:ext cx="520402" cy="5204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9C9E30-382B-4C4E-97A4-2E5396B7F31E}">
      <dsp:nvSpPr>
        <dsp:cNvPr id="0" name=""/>
        <dsp:cNvSpPr/>
      </dsp:nvSpPr>
      <dsp:spPr>
        <a:xfrm>
          <a:off x="4745088" y="117572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b="1" kern="1200" dirty="0">
              <a:solidFill>
                <a:schemeClr val="accent2">
                  <a:lumMod val="75000"/>
                </a:schemeClr>
              </a:solidFill>
            </a:rPr>
            <a:t>Provide feedback and coaching</a:t>
          </a:r>
          <a:endParaRPr lang="en-US" sz="1900" kern="1200" dirty="0">
            <a:solidFill>
              <a:schemeClr val="accent2">
                <a:lumMod val="75000"/>
              </a:schemeClr>
            </a:solidFill>
          </a:endParaRPr>
        </a:p>
      </dsp:txBody>
      <dsp:txXfrm>
        <a:off x="4745088" y="1175729"/>
        <a:ext cx="2114937" cy="897246"/>
      </dsp:txXfrm>
    </dsp:sp>
    <dsp:sp modelId="{6E8214A8-9E78-4B4A-9848-8159FB2559CA}">
      <dsp:nvSpPr>
        <dsp:cNvPr id="0" name=""/>
        <dsp:cNvSpPr/>
      </dsp:nvSpPr>
      <dsp:spPr>
        <a:xfrm>
          <a:off x="7228536" y="117572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F8047A-4A87-4EF7-A2BB-14B2EE5F59FF}">
      <dsp:nvSpPr>
        <dsp:cNvPr id="0" name=""/>
        <dsp:cNvSpPr/>
      </dsp:nvSpPr>
      <dsp:spPr>
        <a:xfrm>
          <a:off x="7416958" y="1364151"/>
          <a:ext cx="520402" cy="5204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F39686-1D94-4B6A-9E0B-784213032AB6}">
      <dsp:nvSpPr>
        <dsp:cNvPr id="0" name=""/>
        <dsp:cNvSpPr/>
      </dsp:nvSpPr>
      <dsp:spPr>
        <a:xfrm>
          <a:off x="8318049" y="117572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b="1" kern="1200" dirty="0">
              <a:solidFill>
                <a:srgbClr val="FF0000"/>
              </a:solidFill>
            </a:rPr>
            <a:t>Address conflicts and concerns promptly </a:t>
          </a:r>
          <a:endParaRPr lang="en-US" sz="1900" kern="1200" dirty="0">
            <a:solidFill>
              <a:srgbClr val="FF0000"/>
            </a:solidFill>
          </a:endParaRPr>
        </a:p>
      </dsp:txBody>
      <dsp:txXfrm>
        <a:off x="8318049" y="1175729"/>
        <a:ext cx="2114937" cy="89724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B940A4-9B93-4007-B595-768CAB25FBC9}">
      <dsp:nvSpPr>
        <dsp:cNvPr id="0" name=""/>
        <dsp:cNvSpPr/>
      </dsp:nvSpPr>
      <dsp:spPr>
        <a:xfrm>
          <a:off x="0" y="1497408"/>
          <a:ext cx="5115491" cy="8820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507EA82-0ECE-4A48-85B1-CF946B9455E4}">
      <dsp:nvSpPr>
        <dsp:cNvPr id="0" name=""/>
        <dsp:cNvSpPr/>
      </dsp:nvSpPr>
      <dsp:spPr>
        <a:xfrm>
          <a:off x="255774" y="980808"/>
          <a:ext cx="3580843" cy="10332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347" tIns="0" rIns="135347" bIns="0" numCol="1" spcCol="1270" anchor="ctr" anchorCtr="0">
          <a:noAutofit/>
        </a:bodyPr>
        <a:lstStyle/>
        <a:p>
          <a:pPr marL="0" lvl="0" indent="0" algn="l" defTabSz="1555750">
            <a:lnSpc>
              <a:spcPct val="90000"/>
            </a:lnSpc>
            <a:spcBef>
              <a:spcPct val="0"/>
            </a:spcBef>
            <a:spcAft>
              <a:spcPct val="35000"/>
            </a:spcAft>
            <a:buNone/>
          </a:pPr>
          <a:r>
            <a:rPr lang="en-GB" sz="3500" kern="1200"/>
            <a:t>DEFINITION </a:t>
          </a:r>
          <a:endParaRPr lang="en-US" sz="3500" kern="1200"/>
        </a:p>
      </dsp:txBody>
      <dsp:txXfrm>
        <a:off x="306211" y="1031245"/>
        <a:ext cx="3479969" cy="932326"/>
      </dsp:txXfrm>
    </dsp:sp>
    <dsp:sp modelId="{914991BD-7C21-405B-A43C-23D83B4C5099}">
      <dsp:nvSpPr>
        <dsp:cNvPr id="0" name=""/>
        <dsp:cNvSpPr/>
      </dsp:nvSpPr>
      <dsp:spPr>
        <a:xfrm>
          <a:off x="0" y="3085009"/>
          <a:ext cx="5115491" cy="882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9AD88B-1DE7-4DCA-9825-44A0308C6708}">
      <dsp:nvSpPr>
        <dsp:cNvPr id="0" name=""/>
        <dsp:cNvSpPr/>
      </dsp:nvSpPr>
      <dsp:spPr>
        <a:xfrm>
          <a:off x="255774" y="2568409"/>
          <a:ext cx="3580843" cy="10332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347" tIns="0" rIns="135347" bIns="0" numCol="1" spcCol="1270" anchor="ctr" anchorCtr="0">
          <a:noAutofit/>
        </a:bodyPr>
        <a:lstStyle/>
        <a:p>
          <a:pPr marL="0" lvl="0" indent="0" algn="l" defTabSz="1555750">
            <a:lnSpc>
              <a:spcPct val="90000"/>
            </a:lnSpc>
            <a:spcBef>
              <a:spcPct val="0"/>
            </a:spcBef>
            <a:spcAft>
              <a:spcPct val="35000"/>
            </a:spcAft>
            <a:buNone/>
          </a:pPr>
          <a:r>
            <a:rPr lang="en-GB" sz="3500" kern="1200"/>
            <a:t>RESPONSIBILITIES</a:t>
          </a:r>
          <a:endParaRPr lang="en-US" sz="3500" kern="1200"/>
        </a:p>
      </dsp:txBody>
      <dsp:txXfrm>
        <a:off x="306211" y="2618846"/>
        <a:ext cx="3479969" cy="93232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06365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Layout" Target="../diagrams/layout3.xml"/><Relationship Id="rId7" Type="http://schemas.openxmlformats.org/officeDocument/2006/relationships/image" Target="../media/image7.png"/><Relationship Id="rId12" Type="http://schemas.microsoft.com/office/2007/relationships/diagramDrawing" Target="../diagrams/drawing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openxmlformats.org/officeDocument/2006/relationships/diagramColors" Target="../diagrams/colors4.xml"/><Relationship Id="rId5" Type="http://schemas.openxmlformats.org/officeDocument/2006/relationships/diagramColors" Target="../diagrams/colors3.xml"/><Relationship Id="rId10" Type="http://schemas.openxmlformats.org/officeDocument/2006/relationships/diagramQuickStyle" Target="../diagrams/quickStyle4.xml"/><Relationship Id="rId4" Type="http://schemas.openxmlformats.org/officeDocument/2006/relationships/diagramQuickStyle" Target="../diagrams/quickStyle3.xml"/><Relationship Id="rId9"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9.xml.rels><?xml version="1.0" encoding="UTF-8" standalone="yes"?>
<Relationships xmlns="http://schemas.openxmlformats.org/package/2006/relationships"><Relationship Id="rId3" Type="http://schemas.openxmlformats.org/officeDocument/2006/relationships/hyperlink" Target="https://www.google.com.eg/search?hl=ar&amp;tbo=p&amp;tbm=bks&amp;q=inauthor:%22Graham+Judge%22&amp;source=gbs_metadata_r&amp;cad=3" TargetMode="External"/><Relationship Id="rId7" Type="http://schemas.openxmlformats.org/officeDocument/2006/relationships/image" Target="../media/image36.PNG"/><Relationship Id="rId2" Type="http://schemas.openxmlformats.org/officeDocument/2006/relationships/hyperlink" Target="https://www.google.com.eg/search?hl=ar&amp;tbo=p&amp;tbm=bks&amp;q=inauthor:%22John+Gennard%22&amp;source=gbs_metadata_r&amp;cad=3" TargetMode="External"/><Relationship Id="rId1" Type="http://schemas.openxmlformats.org/officeDocument/2006/relationships/slideLayout" Target="../slideLayouts/slideLayout2.xml"/><Relationship Id="rId6" Type="http://schemas.openxmlformats.org/officeDocument/2006/relationships/image" Target="../media/image35.jpg"/><Relationship Id="rId5" Type="http://schemas.openxmlformats.org/officeDocument/2006/relationships/hyperlink" Target="https://www.google.com.eg/search?hl=ar&amp;tbo=p&amp;tbm=bks&amp;q=inauthor:%22Richard+Saundry%22&amp;source=gbs_metadata_r&amp;cad=3" TargetMode="External"/><Relationship Id="rId4" Type="http://schemas.openxmlformats.org/officeDocument/2006/relationships/hyperlink" Target="https://www.google.com.eg/search?hl=ar&amp;tbo=p&amp;tbm=bks&amp;q=inauthor:%22Tony+Bennett%22&amp;source=gbs_metadata_r&amp;cad=3"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2.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6054429" y="195209"/>
            <a:ext cx="5458867" cy="6580495"/>
            <a:chOff x="0" y="0"/>
            <a:chExt cx="10917734" cy="13160990"/>
          </a:xfrm>
        </p:grpSpPr>
        <p:sp>
          <p:nvSpPr>
            <p:cNvPr id="4" name="Freeform 4"/>
            <p:cNvSpPr/>
            <p:nvPr/>
          </p:nvSpPr>
          <p:spPr>
            <a:xfrm>
              <a:off x="0" y="0"/>
              <a:ext cx="10917682" cy="13161011"/>
            </a:xfrm>
            <a:custGeom>
              <a:avLst/>
              <a:gdLst/>
              <a:ahLst/>
              <a:cxnLst/>
              <a:rect l="l" t="t" r="r" b="b"/>
              <a:pathLst>
                <a:path w="10917682" h="13161011">
                  <a:moveTo>
                    <a:pt x="0" y="6580505"/>
                  </a:moveTo>
                  <a:cubicBezTo>
                    <a:pt x="0" y="2946146"/>
                    <a:pt x="2443988" y="0"/>
                    <a:pt x="5458841" y="0"/>
                  </a:cubicBezTo>
                  <a:cubicBezTo>
                    <a:pt x="8473694" y="0"/>
                    <a:pt x="10917682" y="2946146"/>
                    <a:pt x="10917682" y="6580505"/>
                  </a:cubicBezTo>
                  <a:cubicBezTo>
                    <a:pt x="10917682" y="10214865"/>
                    <a:pt x="8473694" y="13161011"/>
                    <a:pt x="5458841" y="13161011"/>
                  </a:cubicBezTo>
                  <a:cubicBezTo>
                    <a:pt x="2443988" y="13161011"/>
                    <a:pt x="0" y="10214864"/>
                    <a:pt x="0" y="6580505"/>
                  </a:cubicBezTo>
                  <a:close/>
                </a:path>
              </a:pathLst>
            </a:custGeom>
            <a:solidFill>
              <a:srgbClr val="00B0F0"/>
            </a:solidFill>
          </p:spPr>
        </p:sp>
      </p:grpSp>
      <p:sp>
        <p:nvSpPr>
          <p:cNvPr id="5" name="TextBox 5"/>
          <p:cNvSpPr txBox="1"/>
          <p:nvPr/>
        </p:nvSpPr>
        <p:spPr>
          <a:xfrm>
            <a:off x="816747" y="3997482"/>
            <a:ext cx="5094605" cy="307777"/>
          </a:xfrm>
          <a:prstGeom prst="rect">
            <a:avLst/>
          </a:prstGeom>
        </p:spPr>
        <p:txBody>
          <a:bodyPr lIns="0" tIns="0" rIns="0" bIns="0" rtlCol="0" anchor="t">
            <a:spAutoFit/>
          </a:bodyPr>
          <a:lstStyle/>
          <a:p>
            <a:pPr>
              <a:lnSpc>
                <a:spcPts val="2400"/>
              </a:lnSpc>
            </a:pPr>
            <a:r>
              <a:rPr lang="en-US" sz="2000">
                <a:solidFill>
                  <a:srgbClr val="000000"/>
                </a:solidFill>
                <a:latin typeface="Alexandria"/>
                <a:ea typeface="Alexandria"/>
                <a:cs typeface="Alexandria"/>
                <a:sym typeface="Alexandria"/>
              </a:rPr>
              <a:t>Prepared by DR. AMER ALANAZI</a:t>
            </a:r>
          </a:p>
        </p:txBody>
      </p:sp>
      <p:sp>
        <p:nvSpPr>
          <p:cNvPr id="6" name="TextBox 6"/>
          <p:cNvSpPr txBox="1"/>
          <p:nvPr/>
        </p:nvSpPr>
        <p:spPr>
          <a:xfrm>
            <a:off x="734629" y="2448167"/>
            <a:ext cx="5300411" cy="1317990"/>
          </a:xfrm>
          <a:prstGeom prst="rect">
            <a:avLst/>
          </a:prstGeom>
        </p:spPr>
        <p:txBody>
          <a:bodyPr lIns="0" tIns="0" rIns="0" bIns="0" rtlCol="0" anchor="t">
            <a:spAutoFit/>
          </a:bodyPr>
          <a:lstStyle/>
          <a:p>
            <a:pPr>
              <a:lnSpc>
                <a:spcPts val="5280"/>
              </a:lnSpc>
            </a:pPr>
            <a:r>
              <a:rPr lang="en-US" sz="4400" b="1">
                <a:solidFill>
                  <a:srgbClr val="00B0F0"/>
                </a:solidFill>
                <a:latin typeface="Alexandria Bold"/>
                <a:ea typeface="Alexandria Bold"/>
                <a:cs typeface="Alexandria Bold"/>
                <a:sym typeface="Alexandria Bold"/>
              </a:rPr>
              <a:t>Employment Relations</a:t>
            </a:r>
          </a:p>
        </p:txBody>
      </p:sp>
      <p:grpSp>
        <p:nvGrpSpPr>
          <p:cNvPr id="7" name="Group 7"/>
          <p:cNvGrpSpPr/>
          <p:nvPr/>
        </p:nvGrpSpPr>
        <p:grpSpPr>
          <a:xfrm>
            <a:off x="265780" y="5936125"/>
            <a:ext cx="3516608" cy="529167"/>
            <a:chOff x="0" y="0"/>
            <a:chExt cx="7033216" cy="1058334"/>
          </a:xfrm>
        </p:grpSpPr>
        <p:sp>
          <p:nvSpPr>
            <p:cNvPr id="8" name="Freeform 8"/>
            <p:cNvSpPr/>
            <p:nvPr/>
          </p:nvSpPr>
          <p:spPr>
            <a:xfrm>
              <a:off x="0" y="0"/>
              <a:ext cx="7033260" cy="1058291"/>
            </a:xfrm>
            <a:custGeom>
              <a:avLst/>
              <a:gdLst/>
              <a:ahLst/>
              <a:cxnLst/>
              <a:rect l="l" t="t" r="r" b="b"/>
              <a:pathLst>
                <a:path w="7033260" h="1058291">
                  <a:moveTo>
                    <a:pt x="0" y="176403"/>
                  </a:moveTo>
                  <a:cubicBezTo>
                    <a:pt x="0" y="78994"/>
                    <a:pt x="78994" y="0"/>
                    <a:pt x="176403" y="0"/>
                  </a:cubicBezTo>
                  <a:lnTo>
                    <a:pt x="6856857" y="0"/>
                  </a:lnTo>
                  <a:cubicBezTo>
                    <a:pt x="6954265" y="0"/>
                    <a:pt x="7033260" y="78994"/>
                    <a:pt x="7033260" y="176403"/>
                  </a:cubicBezTo>
                  <a:lnTo>
                    <a:pt x="7033260" y="881888"/>
                  </a:lnTo>
                  <a:cubicBezTo>
                    <a:pt x="7033260" y="979297"/>
                    <a:pt x="6954265" y="1058291"/>
                    <a:pt x="6856857" y="1058291"/>
                  </a:cubicBezTo>
                  <a:lnTo>
                    <a:pt x="176403" y="1058291"/>
                  </a:lnTo>
                  <a:cubicBezTo>
                    <a:pt x="78994" y="1058291"/>
                    <a:pt x="0" y="979297"/>
                    <a:pt x="0" y="881888"/>
                  </a:cubicBezTo>
                  <a:close/>
                </a:path>
              </a:pathLst>
            </a:custGeom>
            <a:solidFill>
              <a:srgbClr val="00B0F0"/>
            </a:solidFill>
          </p:spPr>
        </p:sp>
        <p:sp>
          <p:nvSpPr>
            <p:cNvPr id="9" name="TextBox 9"/>
            <p:cNvSpPr txBox="1"/>
            <p:nvPr/>
          </p:nvSpPr>
          <p:spPr>
            <a:xfrm>
              <a:off x="0" y="0"/>
              <a:ext cx="7033216" cy="1058334"/>
            </a:xfrm>
            <a:prstGeom prst="rect">
              <a:avLst/>
            </a:prstGeom>
          </p:spPr>
          <p:txBody>
            <a:bodyPr lIns="33867" tIns="33867" rIns="33867" bIns="33867" rtlCol="0" anchor="ctr"/>
            <a:lstStyle/>
            <a:p>
              <a:pPr algn="ctr">
                <a:lnSpc>
                  <a:spcPts val="3360"/>
                </a:lnSpc>
              </a:pPr>
              <a:r>
                <a:rPr lang="en-US" sz="2800" b="1" dirty="0">
                  <a:solidFill>
                    <a:srgbClr val="FFFFFF"/>
                  </a:solidFill>
                  <a:latin typeface="Alexandria Bold"/>
                  <a:ea typeface="Alexandria Bold"/>
                  <a:cs typeface="Alexandria Bold"/>
                  <a:sym typeface="Alexandria Bold"/>
                </a:rPr>
                <a:t>Lecture (6)</a:t>
              </a:r>
            </a:p>
          </p:txBody>
        </p:sp>
      </p:grpSp>
      <p:sp>
        <p:nvSpPr>
          <p:cNvPr id="10" name="TextBox 10"/>
          <p:cNvSpPr txBox="1"/>
          <p:nvPr/>
        </p:nvSpPr>
        <p:spPr>
          <a:xfrm>
            <a:off x="390230" y="5077571"/>
            <a:ext cx="1704221" cy="1282402"/>
          </a:xfrm>
          <a:prstGeom prst="rect">
            <a:avLst/>
          </a:prstGeom>
        </p:spPr>
        <p:txBody>
          <a:bodyPr lIns="0" tIns="0" rIns="0" bIns="0" rtlCol="0" anchor="t">
            <a:spAutoFit/>
          </a:bodyPr>
          <a:lstStyle/>
          <a:p>
            <a:pPr>
              <a:lnSpc>
                <a:spcPts val="3840"/>
              </a:lnSpc>
            </a:pPr>
            <a:r>
              <a:rPr lang="en-US" sz="3200" dirty="0">
                <a:solidFill>
                  <a:srgbClr val="000000"/>
                </a:solidFill>
                <a:latin typeface="Calibri (MS)"/>
                <a:ea typeface="Calibri (MS)"/>
                <a:cs typeface="Calibri (MS)"/>
                <a:sym typeface="Calibri (MS)"/>
              </a:rPr>
              <a:t>HRM 624 </a:t>
            </a:r>
          </a:p>
          <a:p>
            <a:pPr>
              <a:lnSpc>
                <a:spcPts val="2400"/>
              </a:lnSpc>
            </a:pPr>
            <a:r>
              <a:rPr lang="en-US" sz="2000" dirty="0">
                <a:solidFill>
                  <a:srgbClr val="000000"/>
                </a:solidFill>
                <a:latin typeface="Alexandria"/>
                <a:ea typeface="Alexandria"/>
                <a:cs typeface="Alexandria"/>
                <a:sym typeface="Alexandria"/>
              </a:rPr>
              <a:t>6th Lecture</a:t>
            </a:r>
          </a:p>
        </p:txBody>
      </p:sp>
      <p:grpSp>
        <p:nvGrpSpPr>
          <p:cNvPr id="11" name="Group 11"/>
          <p:cNvGrpSpPr/>
          <p:nvPr/>
        </p:nvGrpSpPr>
        <p:grpSpPr>
          <a:xfrm>
            <a:off x="6355324" y="360648"/>
            <a:ext cx="4857076" cy="6136704"/>
            <a:chOff x="0" y="0"/>
            <a:chExt cx="9714152" cy="12273408"/>
          </a:xfrm>
        </p:grpSpPr>
        <p:sp>
          <p:nvSpPr>
            <p:cNvPr id="12" name="Freeform 12"/>
            <p:cNvSpPr/>
            <p:nvPr/>
          </p:nvSpPr>
          <p:spPr>
            <a:xfrm>
              <a:off x="12700" y="12700"/>
              <a:ext cx="9688703" cy="12248007"/>
            </a:xfrm>
            <a:custGeom>
              <a:avLst/>
              <a:gdLst/>
              <a:ahLst/>
              <a:cxnLst/>
              <a:rect l="l" t="t" r="r" b="b"/>
              <a:pathLst>
                <a:path w="9688703" h="12248007">
                  <a:moveTo>
                    <a:pt x="0" y="6124067"/>
                  </a:moveTo>
                  <a:cubicBezTo>
                    <a:pt x="0" y="2741803"/>
                    <a:pt x="2168906" y="0"/>
                    <a:pt x="4844415" y="0"/>
                  </a:cubicBezTo>
                  <a:cubicBezTo>
                    <a:pt x="7519925" y="0"/>
                    <a:pt x="9688703" y="2741803"/>
                    <a:pt x="9688703" y="6124067"/>
                  </a:cubicBezTo>
                  <a:cubicBezTo>
                    <a:pt x="9688703" y="9506331"/>
                    <a:pt x="7519797" y="12248007"/>
                    <a:pt x="4844415" y="12248007"/>
                  </a:cubicBezTo>
                  <a:cubicBezTo>
                    <a:pt x="2169033" y="12248007"/>
                    <a:pt x="0" y="9506204"/>
                    <a:pt x="0" y="6124067"/>
                  </a:cubicBezTo>
                  <a:close/>
                </a:path>
              </a:pathLst>
            </a:custGeom>
            <a:blipFill>
              <a:blip r:embed="rId4"/>
              <a:stretch>
                <a:fillRect l="-52502" t="-103" r="-52503" b="-103"/>
              </a:stretch>
            </a:blipFill>
          </p:spPr>
        </p:sp>
        <p:sp>
          <p:nvSpPr>
            <p:cNvPr id="13" name="Freeform 13"/>
            <p:cNvSpPr/>
            <p:nvPr/>
          </p:nvSpPr>
          <p:spPr>
            <a:xfrm>
              <a:off x="0" y="0"/>
              <a:ext cx="9714103" cy="12273534"/>
            </a:xfrm>
            <a:custGeom>
              <a:avLst/>
              <a:gdLst/>
              <a:ahLst/>
              <a:cxnLst/>
              <a:rect l="l" t="t" r="r" b="b"/>
              <a:pathLst>
                <a:path w="9714103" h="12273534">
                  <a:moveTo>
                    <a:pt x="0" y="6136767"/>
                  </a:moveTo>
                  <a:cubicBezTo>
                    <a:pt x="0" y="2750439"/>
                    <a:pt x="2171954" y="0"/>
                    <a:pt x="4857115" y="0"/>
                  </a:cubicBezTo>
                  <a:lnTo>
                    <a:pt x="4857115" y="12700"/>
                  </a:lnTo>
                  <a:lnTo>
                    <a:pt x="4857115" y="0"/>
                  </a:lnTo>
                  <a:cubicBezTo>
                    <a:pt x="7542149" y="0"/>
                    <a:pt x="9714103" y="2750439"/>
                    <a:pt x="9714103" y="6136767"/>
                  </a:cubicBezTo>
                  <a:lnTo>
                    <a:pt x="9701403" y="6136767"/>
                  </a:lnTo>
                  <a:lnTo>
                    <a:pt x="9714103" y="6136767"/>
                  </a:lnTo>
                  <a:cubicBezTo>
                    <a:pt x="9714103" y="9523095"/>
                    <a:pt x="7542149" y="12273534"/>
                    <a:pt x="4856988" y="12273534"/>
                  </a:cubicBezTo>
                  <a:lnTo>
                    <a:pt x="4856988" y="12260834"/>
                  </a:lnTo>
                  <a:lnTo>
                    <a:pt x="4856988" y="12273534"/>
                  </a:lnTo>
                  <a:cubicBezTo>
                    <a:pt x="2171954" y="12273407"/>
                    <a:pt x="0" y="9522968"/>
                    <a:pt x="0" y="6136767"/>
                  </a:cubicBezTo>
                  <a:lnTo>
                    <a:pt x="12700" y="6136767"/>
                  </a:lnTo>
                  <a:lnTo>
                    <a:pt x="25400" y="6136767"/>
                  </a:lnTo>
                  <a:lnTo>
                    <a:pt x="12700" y="6136767"/>
                  </a:lnTo>
                  <a:lnTo>
                    <a:pt x="0" y="6136767"/>
                  </a:lnTo>
                  <a:moveTo>
                    <a:pt x="25400" y="6136767"/>
                  </a:moveTo>
                  <a:cubicBezTo>
                    <a:pt x="25400" y="6143752"/>
                    <a:pt x="19685" y="6149467"/>
                    <a:pt x="12700" y="6149467"/>
                  </a:cubicBezTo>
                  <a:cubicBezTo>
                    <a:pt x="5715" y="6149467"/>
                    <a:pt x="0" y="6143752"/>
                    <a:pt x="0" y="6136767"/>
                  </a:cubicBezTo>
                  <a:cubicBezTo>
                    <a:pt x="0" y="6129782"/>
                    <a:pt x="5715" y="6124067"/>
                    <a:pt x="12700" y="6124067"/>
                  </a:cubicBezTo>
                  <a:cubicBezTo>
                    <a:pt x="19685" y="6124067"/>
                    <a:pt x="25400" y="6129782"/>
                    <a:pt x="25400" y="6136767"/>
                  </a:cubicBezTo>
                  <a:cubicBezTo>
                    <a:pt x="25400" y="9514840"/>
                    <a:pt x="2191258" y="12248007"/>
                    <a:pt x="4857115" y="12248007"/>
                  </a:cubicBezTo>
                  <a:cubicBezTo>
                    <a:pt x="7522973" y="12248007"/>
                    <a:pt x="9688703" y="9514840"/>
                    <a:pt x="9688703" y="6136767"/>
                  </a:cubicBezTo>
                  <a:cubicBezTo>
                    <a:pt x="9688703" y="2758694"/>
                    <a:pt x="7522972" y="25400"/>
                    <a:pt x="4857115" y="25400"/>
                  </a:cubicBezTo>
                  <a:lnTo>
                    <a:pt x="4857115" y="12700"/>
                  </a:lnTo>
                  <a:lnTo>
                    <a:pt x="4857115" y="25400"/>
                  </a:lnTo>
                  <a:cubicBezTo>
                    <a:pt x="2191258" y="25400"/>
                    <a:pt x="25400" y="2758567"/>
                    <a:pt x="25400" y="6136767"/>
                  </a:cubicBezTo>
                  <a:close/>
                </a:path>
              </a:pathLst>
            </a:custGeom>
            <a:solidFill>
              <a:srgbClr val="172C51"/>
            </a:solidFill>
          </p:spPr>
        </p:sp>
      </p:grpSp>
      <p:grpSp>
        <p:nvGrpSpPr>
          <p:cNvPr id="14" name="Group 14"/>
          <p:cNvGrpSpPr>
            <a:grpSpLocks noChangeAspect="1"/>
          </p:cNvGrpSpPr>
          <p:nvPr/>
        </p:nvGrpSpPr>
        <p:grpSpPr>
          <a:xfrm>
            <a:off x="0" y="-69998"/>
            <a:ext cx="2644434" cy="1234770"/>
            <a:chOff x="0" y="0"/>
            <a:chExt cx="5288868" cy="2469540"/>
          </a:xfrm>
        </p:grpSpPr>
        <p:sp>
          <p:nvSpPr>
            <p:cNvPr id="15" name="Freeform 15"/>
            <p:cNvSpPr/>
            <p:nvPr/>
          </p:nvSpPr>
          <p:spPr>
            <a:xfrm>
              <a:off x="0" y="0"/>
              <a:ext cx="5288915" cy="2469515"/>
            </a:xfrm>
            <a:custGeom>
              <a:avLst/>
              <a:gdLst/>
              <a:ahLst/>
              <a:cxnLst/>
              <a:rect l="l" t="t" r="r" b="b"/>
              <a:pathLst>
                <a:path w="5288915" h="2469515">
                  <a:moveTo>
                    <a:pt x="0" y="0"/>
                  </a:moveTo>
                  <a:lnTo>
                    <a:pt x="5288915" y="0"/>
                  </a:lnTo>
                  <a:lnTo>
                    <a:pt x="5288915" y="2469515"/>
                  </a:lnTo>
                  <a:lnTo>
                    <a:pt x="0" y="2469515"/>
                  </a:lnTo>
                  <a:lnTo>
                    <a:pt x="0" y="0"/>
                  </a:lnTo>
                  <a:close/>
                </a:path>
              </a:pathLst>
            </a:custGeom>
            <a:blipFill>
              <a:blip r:embed="rId5"/>
              <a:stretch>
                <a:fillRect t="-59703" b="-54463"/>
              </a:stretch>
            </a:blipFill>
          </p:spPr>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1631216"/>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Managing employee relations</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6</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AMER ALANAZI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545"/>
    </mc:Choice>
    <mc:Fallback xmlns="">
      <p:transition spd="slow" advTm="2554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734F3A-AA75-7B2A-C8AE-26BF4C0D65D4}"/>
              </a:ext>
            </a:extLst>
          </p:cNvPr>
          <p:cNvSpPr>
            <a:spLocks noGrp="1"/>
          </p:cNvSpPr>
          <p:nvPr>
            <p:ph type="title"/>
          </p:nvPr>
        </p:nvSpPr>
        <p:spPr>
          <a:xfrm>
            <a:off x="1028700" y="1967266"/>
            <a:ext cx="2628900" cy="2547257"/>
          </a:xfrm>
          <a:noFill/>
        </p:spPr>
        <p:txBody>
          <a:bodyPr vert="horz" lIns="91440" tIns="45720" rIns="91440" bIns="45720" rtlCol="0" anchor="ctr">
            <a:normAutofit fontScale="90000"/>
          </a:bodyPr>
          <a:lstStyle/>
          <a:p>
            <a:pPr algn="ctr"/>
            <a:r>
              <a:rPr lang="en-US" sz="3600" dirty="0">
                <a:solidFill>
                  <a:srgbClr val="FFFFFF"/>
                </a:solidFill>
              </a:rPr>
              <a:t>What is t</a:t>
            </a:r>
            <a:r>
              <a:rPr lang="en-US" sz="3600" kern="1200" dirty="0">
                <a:solidFill>
                  <a:srgbClr val="FFFFFF"/>
                </a:solidFill>
                <a:latin typeface="+mj-lt"/>
                <a:ea typeface="+mj-ea"/>
                <a:cs typeface="+mj-cs"/>
              </a:rPr>
              <a:t>he role of management in employee relations</a:t>
            </a:r>
          </a:p>
        </p:txBody>
      </p:sp>
      <p:pic>
        <p:nvPicPr>
          <p:cNvPr id="3" name="Graphic 21">
            <a:extLst>
              <a:ext uri="{FF2B5EF4-FFF2-40B4-BE49-F238E27FC236}">
                <a16:creationId xmlns:a16="http://schemas.microsoft.com/office/drawing/2014/main" id="{D20DFEAE-C978-6210-D101-D9E1E0471F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graphicFrame>
        <p:nvGraphicFramePr>
          <p:cNvPr id="39" name="Content Placeholder 2">
            <a:extLst>
              <a:ext uri="{FF2B5EF4-FFF2-40B4-BE49-F238E27FC236}">
                <a16:creationId xmlns:a16="http://schemas.microsoft.com/office/drawing/2014/main" id="{44EC253C-070D-9E52-C360-B195CD470BB6}"/>
              </a:ext>
            </a:extLst>
          </p:cNvPr>
          <p:cNvGraphicFramePr>
            <a:graphicFrameLocks noGrp="1"/>
          </p:cNvGraphicFramePr>
          <p:nvPr>
            <p:ph idx="1"/>
          </p:nvPr>
        </p:nvGraphicFramePr>
        <p:xfrm>
          <a:off x="4702547" y="609600"/>
          <a:ext cx="6651253" cy="55673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79538007"/>
      </p:ext>
    </p:extLst>
  </p:cSld>
  <p:clrMapOvr>
    <a:masterClrMapping/>
  </p:clrMapOvr>
  <mc:AlternateContent xmlns:mc="http://schemas.openxmlformats.org/markup-compatibility/2006" xmlns:p14="http://schemas.microsoft.com/office/powerpoint/2010/main">
    <mc:Choice Requires="p14">
      <p:transition spd="slow" p14:dur="2000" advTm="32094"/>
    </mc:Choice>
    <mc:Fallback xmlns="">
      <p:transition spd="slow" advTm="3209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99897-47A5-C9F3-F13B-413EACFA48F0}"/>
            </a:ext>
          </a:extLst>
        </p:cNvPr>
        <p:cNvGrpSpPr/>
        <p:nvPr/>
      </p:nvGrpSpPr>
      <p:grpSpPr>
        <a:xfrm>
          <a:off x="0" y="0"/>
          <a:ext cx="0" cy="0"/>
          <a:chOff x="0" y="0"/>
          <a:chExt cx="0" cy="0"/>
        </a:xfrm>
      </p:grpSpPr>
      <p:sp>
        <p:nvSpPr>
          <p:cNvPr id="44"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8D1E73-CB93-FDD5-A0DC-D9EC2D61C1E7}"/>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solidFill>
                  <a:srgbClr val="FFFFFF"/>
                </a:solidFill>
                <a:latin typeface="+mj-lt"/>
                <a:ea typeface="+mj-ea"/>
                <a:cs typeface="+mj-cs"/>
              </a:rPr>
              <a:t>The role of management in employee relations</a:t>
            </a:r>
          </a:p>
        </p:txBody>
      </p:sp>
      <p:pic>
        <p:nvPicPr>
          <p:cNvPr id="5" name="Graphic 21">
            <a:extLst>
              <a:ext uri="{FF2B5EF4-FFF2-40B4-BE49-F238E27FC236}">
                <a16:creationId xmlns:a16="http://schemas.microsoft.com/office/drawing/2014/main" id="{186F3A95-639A-BA6A-7D92-46D8D0FD16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graphicFrame>
        <p:nvGraphicFramePr>
          <p:cNvPr id="39" name="Content Placeholder 2">
            <a:extLst>
              <a:ext uri="{FF2B5EF4-FFF2-40B4-BE49-F238E27FC236}">
                <a16:creationId xmlns:a16="http://schemas.microsoft.com/office/drawing/2014/main" id="{3736A3C1-EDC0-C0C0-824D-C330209632E6}"/>
              </a:ext>
            </a:extLst>
          </p:cNvPr>
          <p:cNvGraphicFramePr>
            <a:graphicFrameLocks noGrp="1"/>
          </p:cNvGraphicFramePr>
          <p:nvPr>
            <p:ph idx="1"/>
          </p:nvPr>
        </p:nvGraphicFramePr>
        <p:xfrm>
          <a:off x="4702547" y="609600"/>
          <a:ext cx="6651253" cy="55673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40897893"/>
      </p:ext>
    </p:extLst>
  </p:cSld>
  <p:clrMapOvr>
    <a:masterClrMapping/>
  </p:clrMapOvr>
  <mc:AlternateContent xmlns:mc="http://schemas.openxmlformats.org/markup-compatibility/2006" xmlns:p14="http://schemas.microsoft.com/office/powerpoint/2010/main">
    <mc:Choice Requires="p14">
      <p:transition spd="slow" p14:dur="2000" advTm="42687"/>
    </mc:Choice>
    <mc:Fallback xmlns="">
      <p:transition spd="slow" advTm="4268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550951" y="1357267"/>
            <a:ext cx="11090097" cy="1263014"/>
          </a:xfrm>
        </p:spPr>
        <p:txBody>
          <a:bodyPr>
            <a:normAutofit/>
          </a:bodyPr>
          <a:lstStyle/>
          <a:p>
            <a:r>
              <a:rPr lang="en-GB" sz="3500" dirty="0"/>
              <a:t>What is the role of management in employee relations?</a:t>
            </a:r>
            <a:br>
              <a:rPr lang="en-GB" sz="3500" dirty="0"/>
            </a:br>
            <a:endParaRPr lang="en-GB" sz="3500" dirty="0"/>
          </a:p>
        </p:txBody>
      </p:sp>
      <p:graphicFrame>
        <p:nvGraphicFramePr>
          <p:cNvPr id="12" name="Content Placeholder 2">
            <a:extLst>
              <a:ext uri="{FF2B5EF4-FFF2-40B4-BE49-F238E27FC236}">
                <a16:creationId xmlns:a16="http://schemas.microsoft.com/office/drawing/2014/main" id="{1AEC690D-ED2E-9BDC-6557-728ED06D3A1E}"/>
              </a:ext>
            </a:extLst>
          </p:cNvPr>
          <p:cNvGraphicFramePr>
            <a:graphicFrameLocks noGrp="1"/>
          </p:cNvGraphicFramePr>
          <p:nvPr>
            <p:ph idx="1"/>
          </p:nvPr>
        </p:nvGraphicFramePr>
        <p:xfrm>
          <a:off x="838199" y="1736157"/>
          <a:ext cx="10515600" cy="34011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Graphic 21">
            <a:extLst>
              <a:ext uri="{FF2B5EF4-FFF2-40B4-BE49-F238E27FC236}">
                <a16:creationId xmlns:a16="http://schemas.microsoft.com/office/drawing/2014/main" id="{445D154B-CD27-610F-6219-8FEDB4CC6D0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305141" cy="1076343"/>
          </a:xfrm>
          <a:prstGeom prst="rect">
            <a:avLst/>
          </a:prstGeom>
        </p:spPr>
      </p:pic>
      <p:graphicFrame>
        <p:nvGraphicFramePr>
          <p:cNvPr id="11" name="Content Placeholder 2">
            <a:extLst>
              <a:ext uri="{FF2B5EF4-FFF2-40B4-BE49-F238E27FC236}">
                <a16:creationId xmlns:a16="http://schemas.microsoft.com/office/drawing/2014/main" id="{614D54EA-66CF-1555-3F6D-69E9B3186624}"/>
              </a:ext>
            </a:extLst>
          </p:cNvPr>
          <p:cNvGraphicFramePr>
            <a:graphicFrameLocks/>
          </p:cNvGraphicFramePr>
          <p:nvPr/>
        </p:nvGraphicFramePr>
        <p:xfrm>
          <a:off x="838199" y="3436710"/>
          <a:ext cx="10515600" cy="324870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86403470"/>
      </p:ext>
    </p:extLst>
  </p:cSld>
  <p:clrMapOvr>
    <a:masterClrMapping/>
  </p:clrMapOvr>
  <mc:AlternateContent xmlns:mc="http://schemas.openxmlformats.org/markup-compatibility/2006" xmlns:p14="http://schemas.microsoft.com/office/powerpoint/2010/main">
    <mc:Choice Requires="p14">
      <p:transition spd="slow" p14:dur="2000" advTm="1696933"/>
    </mc:Choice>
    <mc:Fallback xmlns="">
      <p:transition spd="slow" advTm="169693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a:xfrm>
            <a:off x="838200" y="681037"/>
            <a:ext cx="10515600" cy="1325563"/>
          </a:xfrm>
        </p:spPr>
        <p:txBody>
          <a:bodyPr/>
          <a:lstStyle/>
          <a:p>
            <a:r>
              <a:rPr lang="en-GB"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p:txBody>
          <a:bodyPr>
            <a:normAutofit/>
          </a:bodyPr>
          <a:lstStyle/>
          <a:p>
            <a:pPr algn="just">
              <a:lnSpc>
                <a:spcPct val="150000"/>
              </a:lnSpc>
            </a:pPr>
            <a:r>
              <a:rPr lang="en-GB" dirty="0"/>
              <a:t>Managing worker relations successfully requires a combination of procedures and best practices. Here are a few of the best practices that managers can take after to advance positive representative relations:</a:t>
            </a:r>
          </a:p>
        </p:txBody>
      </p:sp>
      <p:pic>
        <p:nvPicPr>
          <p:cNvPr id="5" name="Graphic 21">
            <a:extLst>
              <a:ext uri="{FF2B5EF4-FFF2-40B4-BE49-F238E27FC236}">
                <a16:creationId xmlns:a16="http://schemas.microsoft.com/office/drawing/2014/main" id="{68F7E1A6-4ED8-33B4-4898-5C800A0875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2953023745"/>
      </p:ext>
    </p:extLst>
  </p:cSld>
  <p:clrMapOvr>
    <a:masterClrMapping/>
  </p:clrMapOvr>
  <mc:AlternateContent xmlns:mc="http://schemas.openxmlformats.org/markup-compatibility/2006" xmlns:p14="http://schemas.microsoft.com/office/powerpoint/2010/main">
    <mc:Choice Requires="p14">
      <p:transition spd="slow" p14:dur="2000" advTm="174577"/>
    </mc:Choice>
    <mc:Fallback xmlns="">
      <p:transition spd="slow" advTm="17457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a:xfrm>
            <a:off x="838200" y="681037"/>
            <a:ext cx="10515600" cy="1325563"/>
          </a:xfrm>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p:txBody>
          <a:bodyPr>
            <a:normAutofit/>
          </a:bodyPr>
          <a:lstStyle/>
          <a:p>
            <a:pPr marL="514350" indent="-514350" algn="just">
              <a:lnSpc>
                <a:spcPct val="150000"/>
              </a:lnSpc>
              <a:buAutoNum type="arabicPeriod"/>
            </a:pPr>
            <a:r>
              <a:rPr lang="en-GB" b="1" i="0" dirty="0">
                <a:solidFill>
                  <a:srgbClr val="000000"/>
                </a:solidFill>
                <a:effectLst/>
                <a:latin typeface="Roboto" panose="02000000000000000000" pitchFamily="2" charset="0"/>
              </a:rPr>
              <a:t>Establish clear policies and procedures</a:t>
            </a:r>
            <a:endParaRPr lang="en-GB" dirty="0"/>
          </a:p>
        </p:txBody>
      </p:sp>
      <p:pic>
        <p:nvPicPr>
          <p:cNvPr id="5" name="Graphic 21">
            <a:extLst>
              <a:ext uri="{FF2B5EF4-FFF2-40B4-BE49-F238E27FC236}">
                <a16:creationId xmlns:a16="http://schemas.microsoft.com/office/drawing/2014/main" id="{527F7B76-459E-46BC-7787-1E90EB66FA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872701240"/>
      </p:ext>
    </p:extLst>
  </p:cSld>
  <p:clrMapOvr>
    <a:masterClrMapping/>
  </p:clrMapOvr>
  <mc:AlternateContent xmlns:mc="http://schemas.openxmlformats.org/markup-compatibility/2006" xmlns:p14="http://schemas.microsoft.com/office/powerpoint/2010/main">
    <mc:Choice Requires="p14">
      <p:transition spd="slow" p14:dur="2000" advTm="23276"/>
    </mc:Choice>
    <mc:Fallback xmlns="">
      <p:transition spd="slow" advTm="2327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a:xfrm>
            <a:off x="838200" y="681037"/>
            <a:ext cx="10515600" cy="1325563"/>
          </a:xfrm>
        </p:spPr>
        <p:txBody>
          <a:bodyPr/>
          <a:lstStyle/>
          <a:p>
            <a:r>
              <a:rPr lang="en-GB"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p:txBody>
          <a:bodyPr>
            <a:normAutofit/>
          </a:bodyPr>
          <a:lstStyle/>
          <a:p>
            <a:pPr marL="514350" indent="-514350" algn="just">
              <a:lnSpc>
                <a:spcPct val="150000"/>
              </a:lnSpc>
              <a:buAutoNum type="arabicPeriod"/>
            </a:pPr>
            <a:r>
              <a:rPr lang="en-GB" b="1" i="0" dirty="0">
                <a:solidFill>
                  <a:srgbClr val="000000"/>
                </a:solidFill>
                <a:effectLst/>
                <a:latin typeface="Roboto" panose="02000000000000000000" pitchFamily="2" charset="0"/>
              </a:rPr>
              <a:t>Establish clear policies and procedures</a:t>
            </a:r>
            <a:r>
              <a:rPr lang="en-GB" dirty="0"/>
              <a:t>: </a:t>
            </a:r>
          </a:p>
          <a:p>
            <a:pPr marL="0" indent="0" algn="just">
              <a:lnSpc>
                <a:spcPct val="150000"/>
              </a:lnSpc>
              <a:buNone/>
            </a:pPr>
            <a:r>
              <a:rPr lang="en-GB" dirty="0"/>
              <a:t>Clear arrangements and strategies can offer assistance avoid errors, duplications and clashes in the work environment. Bosses ought to communicate their approaches and strategies to representatives clearly, and guarantee that they are reliably connected.</a:t>
            </a:r>
          </a:p>
        </p:txBody>
      </p:sp>
      <p:pic>
        <p:nvPicPr>
          <p:cNvPr id="5" name="Graphic 21">
            <a:extLst>
              <a:ext uri="{FF2B5EF4-FFF2-40B4-BE49-F238E27FC236}">
                <a16:creationId xmlns:a16="http://schemas.microsoft.com/office/drawing/2014/main" id="{DC188AF3-0BA0-6C1D-7432-137F112370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4040048407"/>
      </p:ext>
    </p:extLst>
  </p:cSld>
  <p:clrMapOvr>
    <a:masterClrMapping/>
  </p:clrMapOvr>
  <mc:AlternateContent xmlns:mc="http://schemas.openxmlformats.org/markup-compatibility/2006" xmlns:p14="http://schemas.microsoft.com/office/powerpoint/2010/main">
    <mc:Choice Requires="p14">
      <p:transition spd="slow" p14:dur="2000" advTm="245121"/>
    </mc:Choice>
    <mc:Fallback xmlns="">
      <p:transition spd="slow" advTm="24512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lnSpc>
                <a:spcPct val="150000"/>
              </a:lnSpc>
              <a:buNone/>
            </a:pPr>
            <a:r>
              <a:rPr lang="en-GB" b="1" dirty="0"/>
              <a:t>2. </a:t>
            </a:r>
            <a:r>
              <a:rPr lang="en-GB" b="1" i="0" dirty="0">
                <a:solidFill>
                  <a:srgbClr val="000000"/>
                </a:solidFill>
                <a:effectLst/>
                <a:latin typeface="Roboto" panose="02000000000000000000" pitchFamily="2" charset="0"/>
              </a:rPr>
              <a:t>Provide ongoing training and development opportunities</a:t>
            </a:r>
            <a:r>
              <a:rPr lang="en-GB" b="1" dirty="0"/>
              <a:t>.</a:t>
            </a:r>
          </a:p>
        </p:txBody>
      </p:sp>
      <p:pic>
        <p:nvPicPr>
          <p:cNvPr id="5" name="Graphic 21">
            <a:extLst>
              <a:ext uri="{FF2B5EF4-FFF2-40B4-BE49-F238E27FC236}">
                <a16:creationId xmlns:a16="http://schemas.microsoft.com/office/drawing/2014/main" id="{0E14DF8F-405D-7B32-FCF3-F5328215F0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4248323602"/>
      </p:ext>
    </p:extLst>
  </p:cSld>
  <p:clrMapOvr>
    <a:masterClrMapping/>
  </p:clrMapOvr>
  <mc:AlternateContent xmlns:mc="http://schemas.openxmlformats.org/markup-compatibility/2006" xmlns:p14="http://schemas.microsoft.com/office/powerpoint/2010/main">
    <mc:Choice Requires="p14">
      <p:transition spd="slow" p14:dur="2000" advTm="86990"/>
    </mc:Choice>
    <mc:Fallback xmlns="">
      <p:transition spd="slow" advTm="8699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361C3-82F9-3408-5919-F25E5545E58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FF2B4961-866F-A1F5-AF2C-83E5C6016484}"/>
              </a:ext>
            </a:extLst>
          </p:cNvPr>
          <p:cNvSpPr>
            <a:spLocks noGrp="1"/>
          </p:cNvSpPr>
          <p:nvPr>
            <p:ph idx="1"/>
          </p:nvPr>
        </p:nvSpPr>
        <p:spPr/>
        <p:txBody>
          <a:bodyPr>
            <a:normAutofit/>
          </a:bodyPr>
          <a:lstStyle/>
          <a:p>
            <a:pPr marL="0" indent="0" algn="just">
              <a:lnSpc>
                <a:spcPct val="150000"/>
              </a:lnSpc>
              <a:buNone/>
            </a:pPr>
            <a:r>
              <a:rPr lang="en-GB" b="1" dirty="0"/>
              <a:t>2. </a:t>
            </a:r>
            <a:r>
              <a:rPr lang="en-GB" b="1" i="0" dirty="0">
                <a:solidFill>
                  <a:srgbClr val="000000"/>
                </a:solidFill>
                <a:effectLst/>
                <a:latin typeface="Roboto" panose="02000000000000000000" pitchFamily="2" charset="0"/>
              </a:rPr>
              <a:t>Provide ongoing training and development opportunities</a:t>
            </a:r>
            <a:r>
              <a:rPr lang="en-GB" b="1" dirty="0"/>
              <a:t>: </a:t>
            </a:r>
          </a:p>
          <a:p>
            <a:pPr marL="0" indent="0" algn="just">
              <a:lnSpc>
                <a:spcPct val="150000"/>
              </a:lnSpc>
              <a:buNone/>
            </a:pPr>
            <a:r>
              <a:rPr lang="en-GB" dirty="0"/>
              <a:t>Ongoing preparing and advancement can offer assistance representatives progress their aptitudes and competencies and increment their work </a:t>
            </a:r>
            <a:r>
              <a:rPr lang="en-GB" dirty="0" err="1"/>
              <a:t>fulfillment</a:t>
            </a:r>
            <a:r>
              <a:rPr lang="en-GB" dirty="0"/>
              <a:t>. Managers ought to give normal preparing openings and energize workers to seek after proficient development.</a:t>
            </a:r>
          </a:p>
        </p:txBody>
      </p:sp>
      <p:pic>
        <p:nvPicPr>
          <p:cNvPr id="5" name="Graphic 21">
            <a:extLst>
              <a:ext uri="{FF2B5EF4-FFF2-40B4-BE49-F238E27FC236}">
                <a16:creationId xmlns:a16="http://schemas.microsoft.com/office/drawing/2014/main" id="{2702FD2A-B200-2931-DCBE-71404CC77B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1766081352"/>
      </p:ext>
    </p:extLst>
  </p:cSld>
  <p:clrMapOvr>
    <a:masterClrMapping/>
  </p:clrMapOvr>
  <mc:AlternateContent xmlns:mc="http://schemas.openxmlformats.org/markup-compatibility/2006" xmlns:p14="http://schemas.microsoft.com/office/powerpoint/2010/main">
    <mc:Choice Requires="p14">
      <p:transition spd="slow" p14:dur="2000" advTm="759034"/>
    </mc:Choice>
    <mc:Fallback xmlns="">
      <p:transition spd="slow" advTm="75903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dirty="0"/>
              <a:t>3. </a:t>
            </a:r>
            <a:r>
              <a:rPr lang="en-GB" b="1" i="0" dirty="0">
                <a:solidFill>
                  <a:srgbClr val="000000"/>
                </a:solidFill>
                <a:effectLst/>
                <a:latin typeface="Roboto" panose="02000000000000000000" pitchFamily="2" charset="0"/>
              </a:rPr>
              <a:t>Foster a culture of open communication</a:t>
            </a:r>
            <a:r>
              <a:rPr lang="en-GB" b="1" dirty="0"/>
              <a:t>.</a:t>
            </a:r>
          </a:p>
        </p:txBody>
      </p:sp>
      <p:pic>
        <p:nvPicPr>
          <p:cNvPr id="5" name="Graphic 21">
            <a:extLst>
              <a:ext uri="{FF2B5EF4-FFF2-40B4-BE49-F238E27FC236}">
                <a16:creationId xmlns:a16="http://schemas.microsoft.com/office/drawing/2014/main" id="{F9E031B2-88F0-E8C4-3BCF-919978455A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3075212859"/>
      </p:ext>
    </p:extLst>
  </p:cSld>
  <p:clrMapOvr>
    <a:masterClrMapping/>
  </p:clrMapOvr>
  <mc:AlternateContent xmlns:mc="http://schemas.openxmlformats.org/markup-compatibility/2006" xmlns:p14="http://schemas.microsoft.com/office/powerpoint/2010/main">
    <mc:Choice Requires="p14">
      <p:transition spd="slow" p14:dur="2000" advTm="31850"/>
    </mc:Choice>
    <mc:Fallback xmlns="">
      <p:transition spd="slow" advTm="3185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361C3-82F9-3408-5919-F25E5545E58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FF2B4961-866F-A1F5-AF2C-83E5C6016484}"/>
              </a:ext>
            </a:extLst>
          </p:cNvPr>
          <p:cNvSpPr>
            <a:spLocks noGrp="1"/>
          </p:cNvSpPr>
          <p:nvPr>
            <p:ph idx="1"/>
          </p:nvPr>
        </p:nvSpPr>
        <p:spPr/>
        <p:txBody>
          <a:bodyPr>
            <a:normAutofit/>
          </a:bodyPr>
          <a:lstStyle/>
          <a:p>
            <a:pPr marL="0" indent="0" algn="just">
              <a:buNone/>
            </a:pPr>
            <a:r>
              <a:rPr lang="en-GB" b="1" dirty="0"/>
              <a:t>3. </a:t>
            </a:r>
            <a:r>
              <a:rPr lang="en-GB" b="1" i="0" dirty="0">
                <a:solidFill>
                  <a:srgbClr val="000000"/>
                </a:solidFill>
                <a:effectLst/>
                <a:latin typeface="Roboto" panose="02000000000000000000" pitchFamily="2" charset="0"/>
              </a:rPr>
              <a:t>Foster a culture of open communication:</a:t>
            </a:r>
            <a:r>
              <a:rPr lang="en-GB" b="1" dirty="0"/>
              <a:t>: </a:t>
            </a:r>
          </a:p>
          <a:p>
            <a:pPr marL="0" indent="0" algn="just">
              <a:lnSpc>
                <a:spcPct val="150000"/>
              </a:lnSpc>
              <a:buNone/>
            </a:pPr>
            <a:r>
              <a:rPr lang="en-GB" dirty="0"/>
              <a:t>Employers ought to make an environment where representatives feel comfortable sharing their thoughts and concerns. This would bring in new points of view, thoughts, developments and imagination, which may be accomplished through standard communication channels, such as group gatherings, recommendation boxes, and worker studies.</a:t>
            </a:r>
          </a:p>
        </p:txBody>
      </p:sp>
      <p:pic>
        <p:nvPicPr>
          <p:cNvPr id="5" name="Graphic 21">
            <a:extLst>
              <a:ext uri="{FF2B5EF4-FFF2-40B4-BE49-F238E27FC236}">
                <a16:creationId xmlns:a16="http://schemas.microsoft.com/office/drawing/2014/main" id="{B882D1DA-3C99-795B-0F2A-8C4E87CB95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3990041586"/>
      </p:ext>
    </p:extLst>
  </p:cSld>
  <p:clrMapOvr>
    <a:masterClrMapping/>
  </p:clrMapOvr>
  <mc:AlternateContent xmlns:mc="http://schemas.openxmlformats.org/markup-compatibility/2006" xmlns:p14="http://schemas.microsoft.com/office/powerpoint/2010/main">
    <mc:Choice Requires="p14">
      <p:transition spd="slow" p14:dur="2000" advTm="302426"/>
    </mc:Choice>
    <mc:Fallback xmlns="">
      <p:transition spd="slow" advTm="30242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dirty="0"/>
              <a:t>4. </a:t>
            </a:r>
            <a:r>
              <a:rPr lang="en-GB" b="1" i="0" dirty="0">
                <a:solidFill>
                  <a:srgbClr val="000000"/>
                </a:solidFill>
                <a:effectLst/>
                <a:latin typeface="Roboto" panose="02000000000000000000" pitchFamily="2" charset="0"/>
              </a:rPr>
              <a:t>Recognise and reward employee contributions</a:t>
            </a:r>
            <a:endParaRPr lang="en-GB" b="1" dirty="0"/>
          </a:p>
        </p:txBody>
      </p:sp>
      <p:pic>
        <p:nvPicPr>
          <p:cNvPr id="5" name="Graphic 21">
            <a:extLst>
              <a:ext uri="{FF2B5EF4-FFF2-40B4-BE49-F238E27FC236}">
                <a16:creationId xmlns:a16="http://schemas.microsoft.com/office/drawing/2014/main" id="{ED313AD3-9601-5860-A454-CB6189D1DB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2828245028"/>
      </p:ext>
    </p:extLst>
  </p:cSld>
  <p:clrMapOvr>
    <a:masterClrMapping/>
  </p:clrMapOvr>
  <mc:AlternateContent xmlns:mc="http://schemas.openxmlformats.org/markup-compatibility/2006" xmlns:p14="http://schemas.microsoft.com/office/powerpoint/2010/main">
    <mc:Choice Requires="p14">
      <p:transition spd="slow" p14:dur="2000" advTm="70151"/>
    </mc:Choice>
    <mc:Fallback xmlns="">
      <p:transition spd="slow" advTm="7015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C2A54-E5BC-F6CD-3CAE-1896C82AABE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6A89B096-F253-B35E-CA85-C54A80A5FDFA}"/>
              </a:ext>
            </a:extLst>
          </p:cNvPr>
          <p:cNvSpPr>
            <a:spLocks noGrp="1"/>
          </p:cNvSpPr>
          <p:nvPr>
            <p:ph idx="1"/>
          </p:nvPr>
        </p:nvSpPr>
        <p:spPr/>
        <p:txBody>
          <a:bodyPr>
            <a:normAutofit/>
          </a:bodyPr>
          <a:lstStyle/>
          <a:p>
            <a:pPr marL="0" indent="0">
              <a:buNone/>
            </a:pPr>
            <a:r>
              <a:rPr lang="en-GB" b="1" dirty="0"/>
              <a:t>4. </a:t>
            </a:r>
            <a:r>
              <a:rPr lang="en-GB" b="1" i="0" dirty="0">
                <a:solidFill>
                  <a:srgbClr val="000000"/>
                </a:solidFill>
                <a:effectLst/>
                <a:latin typeface="Roboto" panose="02000000000000000000" pitchFamily="2" charset="0"/>
              </a:rPr>
              <a:t>Recognise and reward employee contributions</a:t>
            </a:r>
            <a:endParaRPr lang="en-GB" b="1" dirty="0"/>
          </a:p>
          <a:p>
            <a:pPr marL="0" indent="0">
              <a:lnSpc>
                <a:spcPct val="150000"/>
              </a:lnSpc>
              <a:buNone/>
            </a:pPr>
            <a:r>
              <a:rPr lang="en-GB" dirty="0"/>
              <a:t>Employers ought to perceive and remunerate workers who make noteworthy commitments to the association. This can be accomplished through grants, rewards, advancements, or other shapes of recognition. </a:t>
            </a:r>
          </a:p>
        </p:txBody>
      </p:sp>
      <p:pic>
        <p:nvPicPr>
          <p:cNvPr id="5" name="Graphic 21">
            <a:extLst>
              <a:ext uri="{FF2B5EF4-FFF2-40B4-BE49-F238E27FC236}">
                <a16:creationId xmlns:a16="http://schemas.microsoft.com/office/drawing/2014/main" id="{3806CE25-E9C9-F586-BA63-5B874A5E6B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2925605785"/>
      </p:ext>
    </p:extLst>
  </p:cSld>
  <p:clrMapOvr>
    <a:masterClrMapping/>
  </p:clrMapOvr>
  <mc:AlternateContent xmlns:mc="http://schemas.openxmlformats.org/markup-compatibility/2006" xmlns:p14="http://schemas.microsoft.com/office/powerpoint/2010/main">
    <mc:Choice Requires="p14">
      <p:transition spd="slow" p14:dur="2000" advTm="790919"/>
    </mc:Choice>
    <mc:Fallback xmlns="">
      <p:transition spd="slow" advTm="79091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dirty="0"/>
              <a:t>5. Provide feedback and coaching</a:t>
            </a:r>
          </a:p>
        </p:txBody>
      </p:sp>
      <p:pic>
        <p:nvPicPr>
          <p:cNvPr id="5" name="Graphic 21">
            <a:extLst>
              <a:ext uri="{FF2B5EF4-FFF2-40B4-BE49-F238E27FC236}">
                <a16:creationId xmlns:a16="http://schemas.microsoft.com/office/drawing/2014/main" id="{F3EA018F-6EF2-A9DF-9708-28766E0B95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1348967529"/>
      </p:ext>
    </p:extLst>
  </p:cSld>
  <p:clrMapOvr>
    <a:masterClrMapping/>
  </p:clrMapOvr>
  <mc:AlternateContent xmlns:mc="http://schemas.openxmlformats.org/markup-compatibility/2006" xmlns:p14="http://schemas.microsoft.com/office/powerpoint/2010/main">
    <mc:Choice Requires="p14">
      <p:transition spd="slow" p14:dur="2000" advTm="41513"/>
    </mc:Choice>
    <mc:Fallback xmlns="">
      <p:transition spd="slow" advTm="4151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C2A54-E5BC-F6CD-3CAE-1896C82AABE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6A89B096-F253-B35E-CA85-C54A80A5FDFA}"/>
              </a:ext>
            </a:extLst>
          </p:cNvPr>
          <p:cNvSpPr>
            <a:spLocks noGrp="1"/>
          </p:cNvSpPr>
          <p:nvPr>
            <p:ph idx="1"/>
          </p:nvPr>
        </p:nvSpPr>
        <p:spPr/>
        <p:txBody>
          <a:bodyPr>
            <a:normAutofit/>
          </a:bodyPr>
          <a:lstStyle/>
          <a:p>
            <a:pPr marL="0" indent="0">
              <a:lnSpc>
                <a:spcPct val="150000"/>
              </a:lnSpc>
              <a:buNone/>
            </a:pPr>
            <a:r>
              <a:rPr lang="en-GB" b="1" dirty="0"/>
              <a:t>5. Provide feedback and coaching :</a:t>
            </a:r>
          </a:p>
          <a:p>
            <a:pPr marL="0" indent="0">
              <a:lnSpc>
                <a:spcPct val="150000"/>
              </a:lnSpc>
              <a:buNone/>
            </a:pPr>
            <a:r>
              <a:rPr lang="en-GB" dirty="0"/>
              <a:t>Employers ought to give standard input and coaching to workers to offer assistance them progress their execution and efficiency and create their abilities. This can be accomplished through normal execution audits, coaching sessions, and useful input.</a:t>
            </a:r>
          </a:p>
        </p:txBody>
      </p:sp>
      <p:pic>
        <p:nvPicPr>
          <p:cNvPr id="5" name="Graphic 21">
            <a:extLst>
              <a:ext uri="{FF2B5EF4-FFF2-40B4-BE49-F238E27FC236}">
                <a16:creationId xmlns:a16="http://schemas.microsoft.com/office/drawing/2014/main" id="{6C082947-ED31-BDAA-E329-4D55799F75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3283888825"/>
      </p:ext>
    </p:extLst>
  </p:cSld>
  <p:clrMapOvr>
    <a:masterClrMapping/>
  </p:clrMapOvr>
  <mc:AlternateContent xmlns:mc="http://schemas.openxmlformats.org/markup-compatibility/2006" xmlns:p14="http://schemas.microsoft.com/office/powerpoint/2010/main">
    <mc:Choice Requires="p14">
      <p:transition spd="slow" p14:dur="2000" advTm="554770"/>
    </mc:Choice>
    <mc:Fallback xmlns="">
      <p:transition spd="slow" advTm="55477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i="0" dirty="0">
                <a:solidFill>
                  <a:srgbClr val="000000"/>
                </a:solidFill>
                <a:effectLst/>
                <a:latin typeface="Roboto" panose="02000000000000000000" pitchFamily="2" charset="0"/>
              </a:rPr>
              <a:t>6. Address conflicts and concerns promptly: </a:t>
            </a:r>
            <a:endParaRPr lang="en-GB" b="1" dirty="0"/>
          </a:p>
        </p:txBody>
      </p:sp>
      <p:pic>
        <p:nvPicPr>
          <p:cNvPr id="5" name="Graphic 21">
            <a:extLst>
              <a:ext uri="{FF2B5EF4-FFF2-40B4-BE49-F238E27FC236}">
                <a16:creationId xmlns:a16="http://schemas.microsoft.com/office/drawing/2014/main" id="{8DD861B2-163A-5A23-0B32-B5A3BB43A1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1066767495"/>
      </p:ext>
    </p:extLst>
  </p:cSld>
  <p:clrMapOvr>
    <a:masterClrMapping/>
  </p:clrMapOvr>
  <mc:AlternateContent xmlns:mc="http://schemas.openxmlformats.org/markup-compatibility/2006" xmlns:p14="http://schemas.microsoft.com/office/powerpoint/2010/main">
    <mc:Choice Requires="p14">
      <p:transition spd="slow" p14:dur="2000" advTm="25187"/>
    </mc:Choice>
    <mc:Fallback xmlns="">
      <p:transition spd="slow" advTm="2518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75224-437E-DE1D-0871-DB57F0084475}"/>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FDFFBB26-AF69-299F-2E33-BE876C29BF66}"/>
              </a:ext>
            </a:extLst>
          </p:cNvPr>
          <p:cNvSpPr>
            <a:spLocks noGrp="1"/>
          </p:cNvSpPr>
          <p:nvPr>
            <p:ph idx="1"/>
          </p:nvPr>
        </p:nvSpPr>
        <p:spPr/>
        <p:txBody>
          <a:bodyPr/>
          <a:lstStyle/>
          <a:p>
            <a:pPr marL="0" indent="0">
              <a:buNone/>
            </a:pPr>
            <a:r>
              <a:rPr lang="en-GB" b="1" i="0" dirty="0">
                <a:solidFill>
                  <a:srgbClr val="000000"/>
                </a:solidFill>
                <a:effectLst/>
                <a:latin typeface="Roboto" panose="02000000000000000000" pitchFamily="2" charset="0"/>
              </a:rPr>
              <a:t>6. Address conflicts and concerns promptly: </a:t>
            </a:r>
            <a:endParaRPr lang="en-GB" dirty="0"/>
          </a:p>
          <a:p>
            <a:pPr marL="0" indent="0" algn="just">
              <a:lnSpc>
                <a:spcPct val="150000"/>
              </a:lnSpc>
              <a:buNone/>
            </a:pPr>
            <a:r>
              <a:rPr lang="en-GB" dirty="0"/>
              <a:t>Employers ought to be proactive in tending to clashes and concerns in the working environment. They ought to give representatives with a secure and secret channel to raise concerns and complaints and ought to work to resolve them rapidly and decently in a reasonable, non-partisan method.</a:t>
            </a:r>
          </a:p>
        </p:txBody>
      </p:sp>
      <p:pic>
        <p:nvPicPr>
          <p:cNvPr id="5" name="Graphic 21">
            <a:extLst>
              <a:ext uri="{FF2B5EF4-FFF2-40B4-BE49-F238E27FC236}">
                <a16:creationId xmlns:a16="http://schemas.microsoft.com/office/drawing/2014/main" id="{8C328F39-CF52-FE6B-4B1C-094569E6A2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2668130346"/>
      </p:ext>
    </p:extLst>
  </p:cSld>
  <p:clrMapOvr>
    <a:masterClrMapping/>
  </p:clrMapOvr>
  <mc:AlternateContent xmlns:mc="http://schemas.openxmlformats.org/markup-compatibility/2006" xmlns:p14="http://schemas.microsoft.com/office/powerpoint/2010/main">
    <mc:Choice Requires="p14">
      <p:transition spd="slow" p14:dur="2000" advTm="505529"/>
    </mc:Choice>
    <mc:Fallback xmlns="">
      <p:transition spd="slow" advTm="50552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pic>
        <p:nvPicPr>
          <p:cNvPr id="3" name="Graphic 21">
            <a:extLst>
              <a:ext uri="{FF2B5EF4-FFF2-40B4-BE49-F238E27FC236}">
                <a16:creationId xmlns:a16="http://schemas.microsoft.com/office/drawing/2014/main" id="{75C60F30-0638-D288-84E8-E19666B82F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3672428857"/>
      </p:ext>
    </p:extLst>
  </p:cSld>
  <p:clrMapOvr>
    <a:masterClrMapping/>
  </p:clrMapOvr>
  <mc:AlternateContent xmlns:mc="http://schemas.openxmlformats.org/markup-compatibility/2006" xmlns:p14="http://schemas.microsoft.com/office/powerpoint/2010/main">
    <mc:Choice Requires="p14">
      <p:transition spd="slow" p14:dur="2000" advTm="25232"/>
    </mc:Choice>
    <mc:Fallback xmlns="">
      <p:transition spd="slow" advTm="252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01CE5-45F6-A230-E3F2-62F95CE52D2C}"/>
              </a:ext>
            </a:extLst>
          </p:cNvPr>
          <p:cNvSpPr>
            <a:spLocks noGrp="1"/>
          </p:cNvSpPr>
          <p:nvPr>
            <p:ph type="title"/>
          </p:nvPr>
        </p:nvSpPr>
        <p:spPr>
          <a:xfrm>
            <a:off x="838200" y="1092004"/>
            <a:ext cx="10515600" cy="1009651"/>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1B0D40B8-7E46-F832-7F99-812A157CB52E}"/>
              </a:ext>
            </a:extLst>
          </p:cNvPr>
          <p:cNvSpPr>
            <a:spLocks noGrp="1"/>
          </p:cNvSpPr>
          <p:nvPr>
            <p:ph idx="1"/>
          </p:nvPr>
        </p:nvSpPr>
        <p:spPr/>
        <p:txBody>
          <a:bodyPr/>
          <a:lstStyle/>
          <a:p>
            <a:pPr algn="just">
              <a:lnSpc>
                <a:spcPct val="150000"/>
              </a:lnSpc>
            </a:pPr>
            <a:r>
              <a:rPr lang="en-GB" dirty="0"/>
              <a:t>Successful administration of worker relations requires a commitment to a few key standards. These standards include:</a:t>
            </a:r>
          </a:p>
        </p:txBody>
      </p:sp>
      <p:pic>
        <p:nvPicPr>
          <p:cNvPr id="5" name="Graphic 21">
            <a:extLst>
              <a:ext uri="{FF2B5EF4-FFF2-40B4-BE49-F238E27FC236}">
                <a16:creationId xmlns:a16="http://schemas.microsoft.com/office/drawing/2014/main" id="{4E9ACC53-6EB7-951E-F801-376418C832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2980836424"/>
      </p:ext>
    </p:extLst>
  </p:cSld>
  <p:clrMapOvr>
    <a:masterClrMapping/>
  </p:clrMapOvr>
  <mc:AlternateContent xmlns:mc="http://schemas.openxmlformats.org/markup-compatibility/2006" xmlns:p14="http://schemas.microsoft.com/office/powerpoint/2010/main">
    <mc:Choice Requires="p14">
      <p:transition spd="slow" p14:dur="2000" advTm="38198"/>
    </mc:Choice>
    <mc:Fallback xmlns="">
      <p:transition spd="slow" advTm="3819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br>
              <a:rPr lang="en-GB" b="1" i="0" dirty="0">
                <a:effectLst/>
                <a:latin typeface="Open Sans" panose="020B0606030504020204" pitchFamily="34" charset="0"/>
              </a:rPr>
            </a:br>
            <a:r>
              <a:rPr lang="en-GB" dirty="0"/>
              <a:t>1. Communication</a:t>
            </a:r>
            <a:br>
              <a:rPr lang="en-GB" b="1" i="0" dirty="0">
                <a:effectLst/>
                <a:latin typeface="Open Sans" panose="020B0606030504020204" pitchFamily="34" charset="0"/>
              </a:rPr>
            </a:br>
            <a:endParaRPr lang="en-GB" dirty="0"/>
          </a:p>
        </p:txBody>
      </p:sp>
      <p:pic>
        <p:nvPicPr>
          <p:cNvPr id="3" name="Graphic 21">
            <a:extLst>
              <a:ext uri="{FF2B5EF4-FFF2-40B4-BE49-F238E27FC236}">
                <a16:creationId xmlns:a16="http://schemas.microsoft.com/office/drawing/2014/main" id="{AFD838D1-22A2-6CA6-750E-DDDD17A828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3447238247"/>
      </p:ext>
    </p:extLst>
  </p:cSld>
  <p:clrMapOvr>
    <a:masterClrMapping/>
  </p:clrMapOvr>
  <mc:AlternateContent xmlns:mc="http://schemas.openxmlformats.org/markup-compatibility/2006" xmlns:p14="http://schemas.microsoft.com/office/powerpoint/2010/main">
    <mc:Choice Requires="p14">
      <p:transition spd="slow" p14:dur="2000" advTm="10869"/>
    </mc:Choice>
    <mc:Fallback xmlns="">
      <p:transition spd="slow" advTm="1086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778D6-77FF-E68B-00C9-C82A256468D5}"/>
              </a:ext>
            </a:extLst>
          </p:cNvPr>
          <p:cNvSpPr>
            <a:spLocks noGrp="1"/>
          </p:cNvSpPr>
          <p:nvPr>
            <p:ph type="title"/>
          </p:nvPr>
        </p:nvSpPr>
        <p:spPr>
          <a:xfrm>
            <a:off x="838200" y="755543"/>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AA8B3D9A-45A1-065E-5234-A42172276528}"/>
              </a:ext>
            </a:extLst>
          </p:cNvPr>
          <p:cNvSpPr>
            <a:spLocks noGrp="1"/>
          </p:cNvSpPr>
          <p:nvPr>
            <p:ph idx="1"/>
          </p:nvPr>
        </p:nvSpPr>
        <p:spPr/>
        <p:txBody>
          <a:bodyPr>
            <a:normAutofit fontScale="92500" lnSpcReduction="10000"/>
          </a:bodyPr>
          <a:lstStyle/>
          <a:p>
            <a:r>
              <a:rPr lang="en-GB" dirty="0"/>
              <a:t>1. Communication: </a:t>
            </a:r>
          </a:p>
          <a:p>
            <a:pPr marL="0" indent="0" algn="just">
              <a:lnSpc>
                <a:spcPct val="150000"/>
              </a:lnSpc>
              <a:buNone/>
            </a:pPr>
            <a:r>
              <a:rPr lang="en-GB" dirty="0"/>
              <a:t>Communication is imperative in overseeing relations between representatives and managers. Managers must keep up open lines of communication with representatives and guarantee that they are educated approximately hierarchical changes, approaches, and methods. There ought to be two-way communication with representatives, and they ought to be given the opportunity to share their contemplations, criticism, and concerns.</a:t>
            </a:r>
          </a:p>
          <a:p>
            <a:pPr marL="0" indent="0">
              <a:buNone/>
            </a:pPr>
            <a:r>
              <a:rPr lang="en-GB" dirty="0"/>
              <a:t> </a:t>
            </a:r>
          </a:p>
          <a:p>
            <a:endParaRPr lang="en-GB" dirty="0"/>
          </a:p>
        </p:txBody>
      </p:sp>
      <p:pic>
        <p:nvPicPr>
          <p:cNvPr id="4" name="Graphic 21">
            <a:extLst>
              <a:ext uri="{FF2B5EF4-FFF2-40B4-BE49-F238E27FC236}">
                <a16:creationId xmlns:a16="http://schemas.microsoft.com/office/drawing/2014/main" id="{7875C79A-A747-F333-66CE-19E0A12E04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378014177"/>
      </p:ext>
    </p:extLst>
  </p:cSld>
  <p:clrMapOvr>
    <a:masterClrMapping/>
  </p:clrMapOvr>
  <mc:AlternateContent xmlns:mc="http://schemas.openxmlformats.org/markup-compatibility/2006" xmlns:p14="http://schemas.microsoft.com/office/powerpoint/2010/main">
    <mc:Choice Requires="p14">
      <p:transition spd="slow" p14:dur="2000" advTm="57704"/>
    </mc:Choice>
    <mc:Fallback xmlns="">
      <p:transition spd="slow" advTm="5770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br>
              <a:rPr lang="en-GB" b="1" i="0" dirty="0">
                <a:effectLst/>
                <a:latin typeface="Open Sans" panose="020B0606030504020204" pitchFamily="34" charset="0"/>
              </a:rPr>
            </a:br>
            <a:r>
              <a:rPr lang="en-GB" dirty="0"/>
              <a:t>2. Fairness and consistency:</a:t>
            </a:r>
            <a:br>
              <a:rPr lang="en-GB" dirty="0"/>
            </a:br>
            <a:endParaRPr lang="en-GB" dirty="0"/>
          </a:p>
        </p:txBody>
      </p:sp>
      <p:pic>
        <p:nvPicPr>
          <p:cNvPr id="4" name="Graphic 21">
            <a:extLst>
              <a:ext uri="{FF2B5EF4-FFF2-40B4-BE49-F238E27FC236}">
                <a16:creationId xmlns:a16="http://schemas.microsoft.com/office/drawing/2014/main" id="{74F495C3-6C04-88B5-9A7E-2DBBE92E92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1866092619"/>
      </p:ext>
    </p:extLst>
  </p:cSld>
  <p:clrMapOvr>
    <a:masterClrMapping/>
  </p:clrMapOvr>
  <mc:AlternateContent xmlns:mc="http://schemas.openxmlformats.org/markup-compatibility/2006" xmlns:p14="http://schemas.microsoft.com/office/powerpoint/2010/main">
    <mc:Choice Requires="p14">
      <p:transition spd="slow" p14:dur="2000" advTm="17653"/>
    </mc:Choice>
    <mc:Fallback xmlns="">
      <p:transition spd="slow" advTm="1765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778D6-77FF-E68B-00C9-C82A256468D5}"/>
              </a:ext>
            </a:extLst>
          </p:cNvPr>
          <p:cNvSpPr>
            <a:spLocks noGrp="1"/>
          </p:cNvSpPr>
          <p:nvPr>
            <p:ph type="title"/>
          </p:nvPr>
        </p:nvSpPr>
        <p:spPr>
          <a:xfrm>
            <a:off x="653265" y="878833"/>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AA8B3D9A-45A1-065E-5234-A42172276528}"/>
              </a:ext>
            </a:extLst>
          </p:cNvPr>
          <p:cNvSpPr>
            <a:spLocks noGrp="1"/>
          </p:cNvSpPr>
          <p:nvPr>
            <p:ph idx="1"/>
          </p:nvPr>
        </p:nvSpPr>
        <p:spPr/>
        <p:txBody>
          <a:bodyPr>
            <a:normAutofit/>
          </a:bodyPr>
          <a:lstStyle/>
          <a:p>
            <a:pPr marL="0" indent="0">
              <a:buNone/>
            </a:pPr>
            <a:r>
              <a:rPr lang="en-GB" dirty="0"/>
              <a:t>2. Fairness and consistency:</a:t>
            </a:r>
          </a:p>
          <a:p>
            <a:pPr marL="0" indent="0" algn="just">
              <a:lnSpc>
                <a:spcPct val="150000"/>
              </a:lnSpc>
              <a:buNone/>
            </a:pPr>
            <a:r>
              <a:rPr lang="en-GB" dirty="0"/>
              <a:t>Employers must treat all representatives decently, aimlessly and reliably, notwithstanding of their position or rank. Preference ought to be done absent at all costs. Representatives ought to be assessed based on their execution and capabilities and not on individual inclinations.</a:t>
            </a:r>
          </a:p>
          <a:p>
            <a:endParaRPr lang="en-GB" dirty="0"/>
          </a:p>
          <a:p>
            <a:endParaRPr lang="en-GB" dirty="0"/>
          </a:p>
        </p:txBody>
      </p:sp>
      <p:pic>
        <p:nvPicPr>
          <p:cNvPr id="5" name="Graphic 21">
            <a:extLst>
              <a:ext uri="{FF2B5EF4-FFF2-40B4-BE49-F238E27FC236}">
                <a16:creationId xmlns:a16="http://schemas.microsoft.com/office/drawing/2014/main" id="{AF25E877-B423-BCCC-75B9-6DC09F9487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178101177"/>
      </p:ext>
    </p:extLst>
  </p:cSld>
  <p:clrMapOvr>
    <a:masterClrMapping/>
  </p:clrMapOvr>
  <mc:AlternateContent xmlns:mc="http://schemas.openxmlformats.org/markup-compatibility/2006" xmlns:p14="http://schemas.microsoft.com/office/powerpoint/2010/main">
    <mc:Choice Requires="p14">
      <p:transition spd="slow" p14:dur="2000" advTm="63608"/>
    </mc:Choice>
    <mc:Fallback xmlns="">
      <p:transition spd="slow" advTm="6360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br>
              <a:rPr lang="en-GB" b="1" i="0" dirty="0">
                <a:effectLst/>
                <a:latin typeface="Open Sans" panose="020B0606030504020204" pitchFamily="34" charset="0"/>
              </a:rPr>
            </a:br>
            <a:r>
              <a:rPr lang="en-GB" dirty="0"/>
              <a:t>3. Respect</a:t>
            </a:r>
            <a:br>
              <a:rPr lang="en-GB" dirty="0"/>
            </a:br>
            <a:endParaRPr lang="en-GB" dirty="0"/>
          </a:p>
        </p:txBody>
      </p:sp>
      <p:pic>
        <p:nvPicPr>
          <p:cNvPr id="4" name="Graphic 21">
            <a:extLst>
              <a:ext uri="{FF2B5EF4-FFF2-40B4-BE49-F238E27FC236}">
                <a16:creationId xmlns:a16="http://schemas.microsoft.com/office/drawing/2014/main" id="{EFB3A1F3-AA64-A9C3-05FB-3F6E6A4C18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2870860714"/>
      </p:ext>
    </p:extLst>
  </p:cSld>
  <p:clrMapOvr>
    <a:masterClrMapping/>
  </p:clrMapOvr>
  <mc:AlternateContent xmlns:mc="http://schemas.openxmlformats.org/markup-compatibility/2006" xmlns:p14="http://schemas.microsoft.com/office/powerpoint/2010/main">
    <mc:Choice Requires="p14">
      <p:transition spd="slow" p14:dur="2000" advTm="12749"/>
    </mc:Choice>
    <mc:Fallback xmlns="">
      <p:transition spd="slow" advTm="1274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4FA98-6876-9CF6-5143-DB2A4B7C150E}"/>
              </a:ext>
            </a:extLst>
          </p:cNvPr>
          <p:cNvSpPr>
            <a:spLocks noGrp="1"/>
          </p:cNvSpPr>
          <p:nvPr>
            <p:ph type="title"/>
          </p:nvPr>
        </p:nvSpPr>
        <p:spPr>
          <a:xfrm>
            <a:off x="838200" y="542146"/>
            <a:ext cx="10515600" cy="1325563"/>
          </a:xfrm>
        </p:spPr>
        <p:txBody>
          <a:bodyPr/>
          <a:lstStyle/>
          <a:p>
            <a:r>
              <a:rPr lang="en-GB" b="1" i="0" dirty="0">
                <a:effectLst/>
                <a:latin typeface="Open Sans" panose="020B0606030504020204" pitchFamily="34" charset="0"/>
              </a:rPr>
              <a:t>Key Principles of Managing Employee Relations</a:t>
            </a:r>
            <a:endParaRPr lang="en-GB" dirty="0"/>
          </a:p>
        </p:txBody>
      </p:sp>
      <p:sp>
        <p:nvSpPr>
          <p:cNvPr id="3" name="Content Placeholder 2">
            <a:extLst>
              <a:ext uri="{FF2B5EF4-FFF2-40B4-BE49-F238E27FC236}">
                <a16:creationId xmlns:a16="http://schemas.microsoft.com/office/drawing/2014/main" id="{8D124B0C-DB9B-CF44-802F-62B46D21098C}"/>
              </a:ext>
            </a:extLst>
          </p:cNvPr>
          <p:cNvSpPr>
            <a:spLocks noGrp="1"/>
          </p:cNvSpPr>
          <p:nvPr>
            <p:ph idx="1"/>
          </p:nvPr>
        </p:nvSpPr>
        <p:spPr>
          <a:xfrm>
            <a:off x="1053958" y="1888257"/>
            <a:ext cx="10515600" cy="3736960"/>
          </a:xfrm>
        </p:spPr>
        <p:txBody>
          <a:bodyPr>
            <a:noAutofit/>
          </a:bodyPr>
          <a:lstStyle/>
          <a:p>
            <a:pPr marL="0" indent="0">
              <a:buNone/>
            </a:pPr>
            <a:r>
              <a:rPr lang="en-GB" sz="2000" dirty="0"/>
              <a:t>3. Respect: </a:t>
            </a:r>
          </a:p>
          <a:p>
            <a:pPr marL="0" indent="0" algn="just">
              <a:lnSpc>
                <a:spcPct val="160000"/>
              </a:lnSpc>
              <a:buNone/>
            </a:pPr>
            <a:r>
              <a:rPr lang="en-GB" sz="2000" dirty="0"/>
              <a:t>Employers and representatives must treat each other with regard and respect, perceiving their commitments ,efforts and esteem to the association. Fundamental human nobility must be agreed to all representatives and individuals of administration at all times. There might be a few botches in the errand exhibitions, which can be rectified in an suitable way. Beneath no circumstances must they be shorn of fundamental human respect. This incorporates tuning in to their concerns and issues, giving them with openings for preparing, development and advancement, and perceiving and fulfilling their achievements. </a:t>
            </a:r>
          </a:p>
        </p:txBody>
      </p:sp>
      <p:pic>
        <p:nvPicPr>
          <p:cNvPr id="5" name="Graphic 21">
            <a:extLst>
              <a:ext uri="{FF2B5EF4-FFF2-40B4-BE49-F238E27FC236}">
                <a16:creationId xmlns:a16="http://schemas.microsoft.com/office/drawing/2014/main" id="{FB679ECE-E17F-FD9E-4ABC-6B23891D6F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2794116192"/>
      </p:ext>
    </p:extLst>
  </p:cSld>
  <p:clrMapOvr>
    <a:masterClrMapping/>
  </p:clrMapOvr>
  <mc:AlternateContent xmlns:mc="http://schemas.openxmlformats.org/markup-compatibility/2006" xmlns:p14="http://schemas.microsoft.com/office/powerpoint/2010/main">
    <mc:Choice Requires="p14">
      <p:transition spd="slow" p14:dur="2000" advTm="94797"/>
    </mc:Choice>
    <mc:Fallback xmlns="">
      <p:transition spd="slow" advTm="9479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br>
              <a:rPr lang="en-GB" b="1" i="0" dirty="0">
                <a:effectLst/>
                <a:latin typeface="Open Sans" panose="020B0606030504020204" pitchFamily="34" charset="0"/>
              </a:rPr>
            </a:br>
            <a:r>
              <a:rPr lang="en-GB" dirty="0"/>
              <a:t>4. Employee Involvement :</a:t>
            </a:r>
            <a:br>
              <a:rPr lang="en-GB" dirty="0"/>
            </a:br>
            <a:endParaRPr lang="en-GB" dirty="0"/>
          </a:p>
        </p:txBody>
      </p:sp>
      <p:pic>
        <p:nvPicPr>
          <p:cNvPr id="4" name="Graphic 21">
            <a:extLst>
              <a:ext uri="{FF2B5EF4-FFF2-40B4-BE49-F238E27FC236}">
                <a16:creationId xmlns:a16="http://schemas.microsoft.com/office/drawing/2014/main" id="{4DA03F6E-D6EE-715C-5D34-1FF87BD4AA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2117269974"/>
      </p:ext>
    </p:extLst>
  </p:cSld>
  <p:clrMapOvr>
    <a:masterClrMapping/>
  </p:clrMapOvr>
  <mc:AlternateContent xmlns:mc="http://schemas.openxmlformats.org/markup-compatibility/2006" xmlns:p14="http://schemas.microsoft.com/office/powerpoint/2010/main">
    <mc:Choice Requires="p14">
      <p:transition spd="slow" p14:dur="2000" advTm="13124"/>
    </mc:Choice>
    <mc:Fallback xmlns="">
      <p:transition spd="slow" advTm="1312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4FA98-6876-9CF6-5143-DB2A4B7C150E}"/>
              </a:ext>
            </a:extLst>
          </p:cNvPr>
          <p:cNvSpPr>
            <a:spLocks noGrp="1"/>
          </p:cNvSpPr>
          <p:nvPr>
            <p:ph type="title"/>
          </p:nvPr>
        </p:nvSpPr>
        <p:spPr>
          <a:xfrm>
            <a:off x="766281" y="958439"/>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8D124B0C-DB9B-CF44-802F-62B46D21098C}"/>
              </a:ext>
            </a:extLst>
          </p:cNvPr>
          <p:cNvSpPr>
            <a:spLocks noGrp="1"/>
          </p:cNvSpPr>
          <p:nvPr>
            <p:ph idx="1"/>
          </p:nvPr>
        </p:nvSpPr>
        <p:spPr/>
        <p:txBody>
          <a:bodyPr>
            <a:normAutofit/>
          </a:bodyPr>
          <a:lstStyle/>
          <a:p>
            <a:pPr marL="0" indent="0">
              <a:buNone/>
            </a:pPr>
            <a:r>
              <a:rPr lang="en-GB" dirty="0"/>
              <a:t>4. Employee Involvement: </a:t>
            </a:r>
          </a:p>
          <a:p>
            <a:pPr marL="0" indent="0">
              <a:lnSpc>
                <a:spcPct val="150000"/>
              </a:lnSpc>
              <a:buNone/>
            </a:pPr>
            <a:r>
              <a:rPr lang="en-GB" dirty="0"/>
              <a:t>Employers ought to include workers in decision-making forms that influence their work and the association. This makes a difference to advance a sense of possession, belongingness and commitment among representatives and can lead to superior decision-making, level of performance and business results.</a:t>
            </a:r>
          </a:p>
        </p:txBody>
      </p:sp>
      <p:pic>
        <p:nvPicPr>
          <p:cNvPr id="5" name="Graphic 21">
            <a:extLst>
              <a:ext uri="{FF2B5EF4-FFF2-40B4-BE49-F238E27FC236}">
                <a16:creationId xmlns:a16="http://schemas.microsoft.com/office/drawing/2014/main" id="{9340DF03-FEB3-4824-4A9C-86B179D7CB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645217896"/>
      </p:ext>
    </p:extLst>
  </p:cSld>
  <p:clrMapOvr>
    <a:masterClrMapping/>
  </p:clrMapOvr>
  <mc:AlternateContent xmlns:mc="http://schemas.openxmlformats.org/markup-compatibility/2006" xmlns:p14="http://schemas.microsoft.com/office/powerpoint/2010/main">
    <mc:Choice Requires="p14">
      <p:transition spd="slow" p14:dur="2000" advTm="60587"/>
    </mc:Choice>
    <mc:Fallback xmlns="">
      <p:transition spd="slow" advTm="6058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2F3856E9-4239-4EE7-A372-FDCF4882FD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CC9CDCF-90F8-42B0-BD0A-794C526880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30095"/>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34" name="Group 33">
            <a:extLst>
              <a:ext uri="{FF2B5EF4-FFF2-40B4-BE49-F238E27FC236}">
                <a16:creationId xmlns:a16="http://schemas.microsoft.com/office/drawing/2014/main" id="{C07D05FE-3FB8-4314-A050-9AB40814D71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11219"/>
            <a:ext cx="5646974" cy="6483075"/>
            <a:chOff x="-19221" y="0"/>
            <a:chExt cx="5646974" cy="6483075"/>
          </a:xfrm>
        </p:grpSpPr>
        <p:sp>
          <p:nvSpPr>
            <p:cNvPr id="35" name="Freeform: Shape 34">
              <a:extLst>
                <a:ext uri="{FF2B5EF4-FFF2-40B4-BE49-F238E27FC236}">
                  <a16:creationId xmlns:a16="http://schemas.microsoft.com/office/drawing/2014/main" id="{BDDC6C42-DDD5-4105-85F2-9C052563AE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6" name="Freeform: Shape 35">
              <a:extLst>
                <a:ext uri="{FF2B5EF4-FFF2-40B4-BE49-F238E27FC236}">
                  <a16:creationId xmlns:a16="http://schemas.microsoft.com/office/drawing/2014/main" id="{DFB95E12-4EF0-42F7-BCF9-AD31B4C8E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Freeform: Shape 36">
              <a:extLst>
                <a:ext uri="{FF2B5EF4-FFF2-40B4-BE49-F238E27FC236}">
                  <a16:creationId xmlns:a16="http://schemas.microsoft.com/office/drawing/2014/main" id="{2338F8B2-67A9-4086-9341-7705CAB6F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8" name="Freeform: Shape 37">
              <a:extLst>
                <a:ext uri="{FF2B5EF4-FFF2-40B4-BE49-F238E27FC236}">
                  <a16:creationId xmlns:a16="http://schemas.microsoft.com/office/drawing/2014/main" id="{E653AAAF-CCEF-494B-9366-16BB3815A6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Freeform: Shape 38">
              <a:extLst>
                <a:ext uri="{FF2B5EF4-FFF2-40B4-BE49-F238E27FC236}">
                  <a16:creationId xmlns:a16="http://schemas.microsoft.com/office/drawing/2014/main" id="{34B356D9-49C3-412F-8E03-AC9AE83716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04672" y="2023236"/>
            <a:ext cx="3659777" cy="2820908"/>
          </a:xfrm>
        </p:spPr>
        <p:txBody>
          <a:bodyPr>
            <a:normAutofit/>
          </a:bodyPr>
          <a:lstStyle/>
          <a:p>
            <a:r>
              <a:rPr lang="en-GB" sz="4000" dirty="0">
                <a:solidFill>
                  <a:schemeClr val="tx2"/>
                </a:solidFill>
              </a:rPr>
              <a:t>Employee Relations Specialist</a:t>
            </a:r>
            <a:br>
              <a:rPr lang="en-GB" sz="4000" dirty="0">
                <a:solidFill>
                  <a:schemeClr val="tx2"/>
                </a:solidFill>
              </a:rPr>
            </a:br>
            <a:endParaRPr lang="en-GB" sz="4000" dirty="0">
              <a:solidFill>
                <a:schemeClr val="tx2"/>
              </a:solidFill>
            </a:endParaRPr>
          </a:p>
        </p:txBody>
      </p:sp>
      <p:pic>
        <p:nvPicPr>
          <p:cNvPr id="5" name="Graphic 21">
            <a:extLst>
              <a:ext uri="{FF2B5EF4-FFF2-40B4-BE49-F238E27FC236}">
                <a16:creationId xmlns:a16="http://schemas.microsoft.com/office/drawing/2014/main" id="{1DD8C05B-99AC-3425-8EE1-1D830F91FC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16618"/>
            <a:ext cx="2035629" cy="950501"/>
          </a:xfrm>
          <a:prstGeom prst="rect">
            <a:avLst/>
          </a:prstGeom>
        </p:spPr>
      </p:pic>
      <p:graphicFrame>
        <p:nvGraphicFramePr>
          <p:cNvPr id="25" name="Content Placeholder 2">
            <a:extLst>
              <a:ext uri="{FF2B5EF4-FFF2-40B4-BE49-F238E27FC236}">
                <a16:creationId xmlns:a16="http://schemas.microsoft.com/office/drawing/2014/main" id="{2A9291D9-B464-83AF-AAB1-D12A70780526}"/>
              </a:ext>
            </a:extLst>
          </p:cNvPr>
          <p:cNvGraphicFramePr>
            <a:graphicFrameLocks noGrp="1"/>
          </p:cNvGraphicFramePr>
          <p:nvPr>
            <p:ph idx="1"/>
          </p:nvPr>
        </p:nvGraphicFramePr>
        <p:xfrm>
          <a:off x="6091238" y="955653"/>
          <a:ext cx="5115491" cy="49478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39221881"/>
      </p:ext>
    </p:extLst>
  </p:cSld>
  <p:clrMapOvr>
    <a:masterClrMapping/>
  </p:clrMapOvr>
  <mc:AlternateContent xmlns:mc="http://schemas.openxmlformats.org/markup-compatibility/2006" xmlns:p14="http://schemas.microsoft.com/office/powerpoint/2010/main">
    <mc:Choice Requires="p14">
      <p:transition spd="slow" p14:dur="2000" advTm="20833"/>
    </mc:Choice>
    <mc:Fallback xmlns="">
      <p:transition spd="slow" advTm="2083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E1B30-5FA0-1BEF-F71A-035F498EFAF4}"/>
              </a:ext>
            </a:extLst>
          </p:cNvPr>
          <p:cNvSpPr>
            <a:spLocks noGrp="1"/>
          </p:cNvSpPr>
          <p:nvPr>
            <p:ph type="title"/>
          </p:nvPr>
        </p:nvSpPr>
        <p:spPr>
          <a:xfrm>
            <a:off x="838200" y="899381"/>
            <a:ext cx="10515600" cy="1325563"/>
          </a:xfrm>
        </p:spPr>
        <p:txBody>
          <a:bodyPr/>
          <a:lstStyle/>
          <a:p>
            <a:r>
              <a:rPr lang="en-GB" dirty="0"/>
              <a:t>Employee relations specialist</a:t>
            </a:r>
            <a:br>
              <a:rPr lang="en-GB" dirty="0"/>
            </a:br>
            <a:endParaRPr lang="en-GB" dirty="0"/>
          </a:p>
        </p:txBody>
      </p:sp>
      <p:sp>
        <p:nvSpPr>
          <p:cNvPr id="3" name="Content Placeholder 2">
            <a:extLst>
              <a:ext uri="{FF2B5EF4-FFF2-40B4-BE49-F238E27FC236}">
                <a16:creationId xmlns:a16="http://schemas.microsoft.com/office/drawing/2014/main" id="{36EAE434-0C0A-8AE2-61C9-DFFC0B5E013F}"/>
              </a:ext>
            </a:extLst>
          </p:cNvPr>
          <p:cNvSpPr>
            <a:spLocks noGrp="1"/>
          </p:cNvSpPr>
          <p:nvPr>
            <p:ph idx="1"/>
          </p:nvPr>
        </p:nvSpPr>
        <p:spPr/>
        <p:txBody>
          <a:bodyPr>
            <a:normAutofit lnSpcReduction="10000"/>
          </a:bodyPr>
          <a:lstStyle/>
          <a:p>
            <a:pPr marL="0" indent="0">
              <a:buNone/>
            </a:pPr>
            <a:endParaRPr lang="en-GB" dirty="0"/>
          </a:p>
          <a:p>
            <a:pPr marL="0" indent="0" algn="just">
              <a:lnSpc>
                <a:spcPct val="150000"/>
              </a:lnSpc>
              <a:buNone/>
            </a:pPr>
            <a:r>
              <a:rPr lang="en-GB" dirty="0"/>
              <a:t>A human assets proficient who practices in overseeing and keeping up positive representative relations inside an association is called an worker relations pro. They may be mindful for creating and executing worker relations arrangements and hones, giving preparing and coaching to directors and representatives, and tending to clashes and concerns.</a:t>
            </a:r>
          </a:p>
        </p:txBody>
      </p:sp>
      <p:pic>
        <p:nvPicPr>
          <p:cNvPr id="4" name="Graphic 21">
            <a:extLst>
              <a:ext uri="{FF2B5EF4-FFF2-40B4-BE49-F238E27FC236}">
                <a16:creationId xmlns:a16="http://schemas.microsoft.com/office/drawing/2014/main" id="{2F20EF70-10C5-4004-D1FF-723015F966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2504420039"/>
      </p:ext>
    </p:extLst>
  </p:cSld>
  <p:clrMapOvr>
    <a:masterClrMapping/>
  </p:clrMapOvr>
  <mc:AlternateContent xmlns:mc="http://schemas.openxmlformats.org/markup-compatibility/2006" xmlns:p14="http://schemas.microsoft.com/office/powerpoint/2010/main">
    <mc:Choice Requires="p14">
      <p:transition spd="slow" p14:dur="2000" advTm="58842"/>
    </mc:Choice>
    <mc:Fallback xmlns="">
      <p:transition spd="slow" advTm="5884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38200" y="2368585"/>
            <a:ext cx="10515600" cy="1325563"/>
          </a:xfrm>
        </p:spPr>
        <p:txBody>
          <a:bodyPr>
            <a:normAutofit/>
          </a:bodyPr>
          <a:lstStyle/>
          <a:p>
            <a:r>
              <a:rPr lang="en-GB" sz="3600" dirty="0"/>
              <a:t>How can employers foster positive employee relations?</a:t>
            </a:r>
          </a:p>
        </p:txBody>
      </p:sp>
      <p:pic>
        <p:nvPicPr>
          <p:cNvPr id="4" name="Graphic 21">
            <a:extLst>
              <a:ext uri="{FF2B5EF4-FFF2-40B4-BE49-F238E27FC236}">
                <a16:creationId xmlns:a16="http://schemas.microsoft.com/office/drawing/2014/main" id="{4D48AAE6-F55D-141E-3370-BF6B2EB3EF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2840033929"/>
      </p:ext>
    </p:extLst>
  </p:cSld>
  <p:clrMapOvr>
    <a:masterClrMapping/>
  </p:clrMapOvr>
  <mc:AlternateContent xmlns:mc="http://schemas.openxmlformats.org/markup-compatibility/2006" xmlns:p14="http://schemas.microsoft.com/office/powerpoint/2010/main">
    <mc:Choice Requires="p14">
      <p:transition spd="slow" p14:dur="2000" advTm="14254"/>
    </mc:Choice>
    <mc:Fallback xmlns="">
      <p:transition spd="slow" advTm="1425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A969A-BA3E-5398-DD75-C3592DEED097}"/>
              </a:ext>
            </a:extLst>
          </p:cNvPr>
          <p:cNvSpPr>
            <a:spLocks noGrp="1"/>
          </p:cNvSpPr>
          <p:nvPr>
            <p:ph type="title"/>
          </p:nvPr>
        </p:nvSpPr>
        <p:spPr>
          <a:xfrm>
            <a:off x="838200" y="681037"/>
            <a:ext cx="10515600" cy="1325563"/>
          </a:xfrm>
        </p:spPr>
        <p:txBody>
          <a:bodyPr/>
          <a:lstStyle/>
          <a:p>
            <a:r>
              <a:rPr lang="en-GB" dirty="0"/>
              <a:t>How can employers foster positive employee relations?</a:t>
            </a:r>
          </a:p>
        </p:txBody>
      </p:sp>
      <p:sp>
        <p:nvSpPr>
          <p:cNvPr id="3" name="Content Placeholder 2">
            <a:extLst>
              <a:ext uri="{FF2B5EF4-FFF2-40B4-BE49-F238E27FC236}">
                <a16:creationId xmlns:a16="http://schemas.microsoft.com/office/drawing/2014/main" id="{E1038AF0-8CD1-6B9E-2AAA-22C8F57FD679}"/>
              </a:ext>
            </a:extLst>
          </p:cNvPr>
          <p:cNvSpPr>
            <a:spLocks noGrp="1"/>
          </p:cNvSpPr>
          <p:nvPr>
            <p:ph idx="1"/>
          </p:nvPr>
        </p:nvSpPr>
        <p:spPr/>
        <p:txBody>
          <a:bodyPr>
            <a:normAutofit lnSpcReduction="10000"/>
          </a:bodyPr>
          <a:lstStyle/>
          <a:p>
            <a:pPr marL="0" indent="0" algn="just">
              <a:lnSpc>
                <a:spcPct val="150000"/>
              </a:lnSpc>
              <a:buNone/>
            </a:pPr>
            <a:r>
              <a:rPr lang="en-GB" dirty="0">
                <a:latin typeface="+mj-lt"/>
              </a:rPr>
              <a:t>Bosses can cultivate positive representative relations by advancing open communication, giving continuous preparing and improvement openings, perceiving and fulfilling worker commitments, and tending to clashes and concerns in a convenient and reasonable way. They ought to too guarantee that their approaches and strategies are clear and reliably connected which they treat all representatives with correspondence, regard and nobility.</a:t>
            </a:r>
          </a:p>
        </p:txBody>
      </p:sp>
      <p:pic>
        <p:nvPicPr>
          <p:cNvPr id="5" name="Graphic 21">
            <a:extLst>
              <a:ext uri="{FF2B5EF4-FFF2-40B4-BE49-F238E27FC236}">
                <a16:creationId xmlns:a16="http://schemas.microsoft.com/office/drawing/2014/main" id="{AFD87ADB-357F-76E1-33CB-2A07063268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543366108"/>
      </p:ext>
    </p:extLst>
  </p:cSld>
  <p:clrMapOvr>
    <a:masterClrMapping/>
  </p:clrMapOvr>
  <mc:AlternateContent xmlns:mc="http://schemas.openxmlformats.org/markup-compatibility/2006" xmlns:p14="http://schemas.microsoft.com/office/powerpoint/2010/main">
    <mc:Choice Requires="p14">
      <p:transition spd="slow" p14:dur="2000" advTm="60996"/>
    </mc:Choice>
    <mc:Fallback xmlns="">
      <p:transition spd="slow" advTm="6099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38200" y="2368585"/>
            <a:ext cx="10515600" cy="1325563"/>
          </a:xfrm>
        </p:spPr>
        <p:txBody>
          <a:bodyPr>
            <a:normAutofit/>
          </a:bodyPr>
          <a:lstStyle/>
          <a:p>
            <a:r>
              <a:rPr lang="en-GB" sz="3200" dirty="0"/>
              <a:t>The effect of employee relation on organizational performance</a:t>
            </a:r>
          </a:p>
        </p:txBody>
      </p:sp>
      <p:pic>
        <p:nvPicPr>
          <p:cNvPr id="4" name="Graphic 21">
            <a:extLst>
              <a:ext uri="{FF2B5EF4-FFF2-40B4-BE49-F238E27FC236}">
                <a16:creationId xmlns:a16="http://schemas.microsoft.com/office/drawing/2014/main" id="{C10C1222-CE77-3F6F-9139-7A4F4A19ED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1071273083"/>
      </p:ext>
    </p:extLst>
  </p:cSld>
  <p:clrMapOvr>
    <a:masterClrMapping/>
  </p:clrMapOvr>
  <mc:AlternateContent xmlns:mc="http://schemas.openxmlformats.org/markup-compatibility/2006" xmlns:p14="http://schemas.microsoft.com/office/powerpoint/2010/main">
    <mc:Choice Requires="p14">
      <p:transition spd="slow" p14:dur="2000" advTm="16764"/>
    </mc:Choice>
    <mc:Fallback xmlns="">
      <p:transition spd="slow" advTm="1676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039B4-11BF-EE19-443C-7020B9076FE7}"/>
              </a:ext>
            </a:extLst>
          </p:cNvPr>
          <p:cNvSpPr>
            <a:spLocks noGrp="1"/>
          </p:cNvSpPr>
          <p:nvPr>
            <p:ph type="title"/>
          </p:nvPr>
        </p:nvSpPr>
        <p:spPr>
          <a:xfrm>
            <a:off x="838200" y="681037"/>
            <a:ext cx="10515600" cy="1325563"/>
          </a:xfrm>
        </p:spPr>
        <p:txBody>
          <a:bodyPr/>
          <a:lstStyle/>
          <a:p>
            <a:r>
              <a:rPr lang="en-GB" dirty="0"/>
              <a:t>The effect of employee relation on organizational performance</a:t>
            </a:r>
          </a:p>
        </p:txBody>
      </p:sp>
      <p:sp>
        <p:nvSpPr>
          <p:cNvPr id="3" name="Content Placeholder 2">
            <a:extLst>
              <a:ext uri="{FF2B5EF4-FFF2-40B4-BE49-F238E27FC236}">
                <a16:creationId xmlns:a16="http://schemas.microsoft.com/office/drawing/2014/main" id="{265081AC-55DD-88D7-700E-E22724E9B58B}"/>
              </a:ext>
            </a:extLst>
          </p:cNvPr>
          <p:cNvSpPr>
            <a:spLocks noGrp="1"/>
          </p:cNvSpPr>
          <p:nvPr>
            <p:ph idx="1"/>
          </p:nvPr>
        </p:nvSpPr>
        <p:spPr/>
        <p:txBody>
          <a:bodyPr>
            <a:normAutofit lnSpcReduction="10000"/>
          </a:bodyPr>
          <a:lstStyle/>
          <a:p>
            <a:pPr marL="0" indent="0">
              <a:buNone/>
            </a:pPr>
            <a:endParaRPr lang="en-GB" dirty="0"/>
          </a:p>
          <a:p>
            <a:pPr algn="just">
              <a:lnSpc>
                <a:spcPct val="150000"/>
              </a:lnSpc>
            </a:pPr>
            <a:r>
              <a:rPr lang="en-GB" dirty="0"/>
              <a:t>The performance of an organisation can be greatly impacted by good employee relations, which can lead to higher levels of productivity, job satisfaction, and employee engagement. Employee motivation and commitment to the company and their work are higher when they feel appreciated and supported, which improves organisational performance and results.</a:t>
            </a:r>
          </a:p>
        </p:txBody>
      </p:sp>
      <p:pic>
        <p:nvPicPr>
          <p:cNvPr id="4" name="Graphic 21">
            <a:extLst>
              <a:ext uri="{FF2B5EF4-FFF2-40B4-BE49-F238E27FC236}">
                <a16:creationId xmlns:a16="http://schemas.microsoft.com/office/drawing/2014/main" id="{489422BD-E9EC-4CBD-18F6-CEB4AEB19B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1095607715"/>
      </p:ext>
    </p:extLst>
  </p:cSld>
  <p:clrMapOvr>
    <a:masterClrMapping/>
  </p:clrMapOvr>
  <mc:AlternateContent xmlns:mc="http://schemas.openxmlformats.org/markup-compatibility/2006" xmlns:p14="http://schemas.microsoft.com/office/powerpoint/2010/main">
    <mc:Choice Requires="p14">
      <p:transition spd="slow" p14:dur="2000" advTm="50442"/>
    </mc:Choice>
    <mc:Fallback xmlns="">
      <p:transition spd="slow" advTm="5044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38200" y="2368585"/>
            <a:ext cx="10515600" cy="1325563"/>
          </a:xfrm>
        </p:spPr>
        <p:txBody>
          <a:bodyPr>
            <a:normAutofit/>
          </a:bodyPr>
          <a:lstStyle/>
          <a:p>
            <a:r>
              <a:rPr lang="en-GB" sz="3200" dirty="0"/>
              <a:t>What are the Common employee relations challenges?</a:t>
            </a:r>
          </a:p>
        </p:txBody>
      </p:sp>
      <p:pic>
        <p:nvPicPr>
          <p:cNvPr id="4" name="Graphic 21">
            <a:extLst>
              <a:ext uri="{FF2B5EF4-FFF2-40B4-BE49-F238E27FC236}">
                <a16:creationId xmlns:a16="http://schemas.microsoft.com/office/drawing/2014/main" id="{7295EB96-E1CD-3FF1-31F9-DCDCF01ED9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4210781782"/>
      </p:ext>
    </p:extLst>
  </p:cSld>
  <p:clrMapOvr>
    <a:masterClrMapping/>
  </p:clrMapOvr>
  <mc:AlternateContent xmlns:mc="http://schemas.openxmlformats.org/markup-compatibility/2006" xmlns:p14="http://schemas.microsoft.com/office/powerpoint/2010/main">
    <mc:Choice Requires="p14">
      <p:transition spd="slow" p14:dur="2000" advTm="10176"/>
    </mc:Choice>
    <mc:Fallback xmlns="">
      <p:transition spd="slow" advTm="1017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119C8-171C-3D16-3ABD-C25A2B1E961B}"/>
              </a:ext>
            </a:extLst>
          </p:cNvPr>
          <p:cNvSpPr>
            <a:spLocks noGrp="1"/>
          </p:cNvSpPr>
          <p:nvPr>
            <p:ph type="title"/>
          </p:nvPr>
        </p:nvSpPr>
        <p:spPr/>
        <p:txBody>
          <a:bodyPr>
            <a:normAutofit/>
          </a:bodyPr>
          <a:lstStyle/>
          <a:p>
            <a:r>
              <a:rPr lang="en-GB" dirty="0"/>
              <a:t>Common employee relations challenges</a:t>
            </a:r>
          </a:p>
        </p:txBody>
      </p:sp>
      <p:sp>
        <p:nvSpPr>
          <p:cNvPr id="3" name="Content Placeholder 2">
            <a:extLst>
              <a:ext uri="{FF2B5EF4-FFF2-40B4-BE49-F238E27FC236}">
                <a16:creationId xmlns:a16="http://schemas.microsoft.com/office/drawing/2014/main" id="{B164B3B0-B09D-7D30-300C-962D7D4F8C86}"/>
              </a:ext>
            </a:extLst>
          </p:cNvPr>
          <p:cNvSpPr>
            <a:spLocks noGrp="1"/>
          </p:cNvSpPr>
          <p:nvPr>
            <p:ph idx="1"/>
          </p:nvPr>
        </p:nvSpPr>
        <p:spPr/>
        <p:txBody>
          <a:bodyPr>
            <a:normAutofit lnSpcReduction="10000"/>
          </a:bodyPr>
          <a:lstStyle/>
          <a:p>
            <a:pPr marL="0" indent="0">
              <a:buNone/>
            </a:pPr>
            <a:endParaRPr lang="en-GB" dirty="0"/>
          </a:p>
          <a:p>
            <a:pPr>
              <a:lnSpc>
                <a:spcPct val="150000"/>
              </a:lnSpc>
            </a:pPr>
            <a:r>
              <a:rPr lang="en-GB" dirty="0"/>
              <a:t> Conflicts with supervisors or coworkers, harassment or discrimination, job insecurity, unfair treatment, and a lack of feedback or communication are a few typical employee relations problems.</a:t>
            </a:r>
          </a:p>
          <a:p>
            <a:pPr>
              <a:lnSpc>
                <a:spcPct val="150000"/>
              </a:lnSpc>
            </a:pPr>
            <a:r>
              <a:rPr lang="en-GB" dirty="0"/>
              <a:t>Employers must handle these concerns promptly and fairly in order to manage employee relations effectively. They also need to make an effort to foster a happy and encouraging work environment.</a:t>
            </a:r>
          </a:p>
        </p:txBody>
      </p:sp>
      <p:pic>
        <p:nvPicPr>
          <p:cNvPr id="4" name="Graphic 21">
            <a:extLst>
              <a:ext uri="{FF2B5EF4-FFF2-40B4-BE49-F238E27FC236}">
                <a16:creationId xmlns:a16="http://schemas.microsoft.com/office/drawing/2014/main" id="{7F92CA17-1506-7CD2-268C-7C213B13E8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20548"/>
            <a:ext cx="2009067" cy="938097"/>
          </a:xfrm>
          <a:prstGeom prst="rect">
            <a:avLst/>
          </a:prstGeom>
        </p:spPr>
      </p:pic>
    </p:spTree>
    <p:extLst>
      <p:ext uri="{BB962C8B-B14F-4D97-AF65-F5344CB8AC3E}">
        <p14:creationId xmlns:p14="http://schemas.microsoft.com/office/powerpoint/2010/main" val="1022986597"/>
      </p:ext>
    </p:extLst>
  </p:cSld>
  <p:clrMapOvr>
    <a:masterClrMapping/>
  </p:clrMapOvr>
  <mc:AlternateContent xmlns:mc="http://schemas.openxmlformats.org/markup-compatibility/2006" xmlns:p14="http://schemas.microsoft.com/office/powerpoint/2010/main">
    <mc:Choice Requires="p14">
      <p:transition spd="slow" p14:dur="2000" advTm="60036"/>
    </mc:Choice>
    <mc:Fallback xmlns="">
      <p:transition spd="slow" advTm="6003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sz="1200"/>
          </a:p>
        </p:txBody>
      </p:sp>
      <p:grpSp>
        <p:nvGrpSpPr>
          <p:cNvPr id="3" name="Group 3"/>
          <p:cNvGrpSpPr>
            <a:grpSpLocks noChangeAspect="1"/>
          </p:cNvGrpSpPr>
          <p:nvPr/>
        </p:nvGrpSpPr>
        <p:grpSpPr>
          <a:xfrm>
            <a:off x="5938463" y="1943686"/>
            <a:ext cx="5534346" cy="3285861"/>
            <a:chOff x="0" y="0"/>
            <a:chExt cx="11068692" cy="6571722"/>
          </a:xfrm>
        </p:grpSpPr>
        <p:sp>
          <p:nvSpPr>
            <p:cNvPr id="4" name="Freeform 4" descr="Yellow question mark"/>
            <p:cNvSpPr/>
            <p:nvPr/>
          </p:nvSpPr>
          <p:spPr>
            <a:xfrm>
              <a:off x="0" y="0"/>
              <a:ext cx="11068685" cy="6571742"/>
            </a:xfrm>
            <a:custGeom>
              <a:avLst/>
              <a:gdLst/>
              <a:ahLst/>
              <a:cxnLst/>
              <a:rect l="l" t="t" r="r" b="b"/>
              <a:pathLst>
                <a:path w="11068685" h="6571742">
                  <a:moveTo>
                    <a:pt x="0" y="0"/>
                  </a:moveTo>
                  <a:lnTo>
                    <a:pt x="11068685" y="0"/>
                  </a:lnTo>
                  <a:lnTo>
                    <a:pt x="11068685" y="6571742"/>
                  </a:lnTo>
                  <a:lnTo>
                    <a:pt x="0" y="6571742"/>
                  </a:lnTo>
                  <a:lnTo>
                    <a:pt x="0" y="0"/>
                  </a:lnTo>
                  <a:close/>
                </a:path>
              </a:pathLst>
            </a:custGeom>
            <a:blipFill>
              <a:blip r:embed="rId3"/>
              <a:stretch>
                <a:fillRect l="-29685" t="-10015" r="-12078" b="-33269"/>
              </a:stretch>
            </a:blipFill>
          </p:spPr>
          <p:txBody>
            <a:bodyPr/>
            <a:lstStyle/>
            <a:p>
              <a:endParaRPr lang="en-GB" sz="1200"/>
            </a:p>
          </p:txBody>
        </p:sp>
      </p:grpSp>
      <p:grpSp>
        <p:nvGrpSpPr>
          <p:cNvPr id="5" name="Group 5"/>
          <p:cNvGrpSpPr/>
          <p:nvPr/>
        </p:nvGrpSpPr>
        <p:grpSpPr>
          <a:xfrm>
            <a:off x="477981" y="1706594"/>
            <a:ext cx="4023360" cy="3204134"/>
            <a:chOff x="0" y="0"/>
            <a:chExt cx="8046720" cy="6408268"/>
          </a:xfrm>
        </p:grpSpPr>
        <p:sp>
          <p:nvSpPr>
            <p:cNvPr id="6" name="Freeform 6"/>
            <p:cNvSpPr/>
            <p:nvPr/>
          </p:nvSpPr>
          <p:spPr>
            <a:xfrm>
              <a:off x="0" y="0"/>
              <a:ext cx="8046720" cy="6408268"/>
            </a:xfrm>
            <a:custGeom>
              <a:avLst/>
              <a:gdLst/>
              <a:ahLst/>
              <a:cxnLst/>
              <a:rect l="l" t="t" r="r" b="b"/>
              <a:pathLst>
                <a:path w="8046720" h="6408268">
                  <a:moveTo>
                    <a:pt x="0" y="0"/>
                  </a:moveTo>
                  <a:lnTo>
                    <a:pt x="8046720" y="0"/>
                  </a:lnTo>
                  <a:lnTo>
                    <a:pt x="8046720" y="6408268"/>
                  </a:lnTo>
                  <a:lnTo>
                    <a:pt x="0" y="6408268"/>
                  </a:lnTo>
                  <a:close/>
                </a:path>
              </a:pathLst>
            </a:custGeom>
            <a:solidFill>
              <a:srgbClr val="000000">
                <a:alpha val="0"/>
              </a:srgbClr>
            </a:solidFill>
          </p:spPr>
          <p:txBody>
            <a:bodyPr/>
            <a:lstStyle/>
            <a:p>
              <a:endParaRPr lang="en-GB" sz="1200"/>
            </a:p>
          </p:txBody>
        </p:sp>
        <p:sp>
          <p:nvSpPr>
            <p:cNvPr id="7" name="TextBox 7"/>
            <p:cNvSpPr txBox="1"/>
            <p:nvPr/>
          </p:nvSpPr>
          <p:spPr>
            <a:xfrm>
              <a:off x="0" y="-57150"/>
              <a:ext cx="8046720" cy="6465418"/>
            </a:xfrm>
            <a:prstGeom prst="rect">
              <a:avLst/>
            </a:prstGeom>
          </p:spPr>
          <p:txBody>
            <a:bodyPr lIns="0" tIns="0" rIns="0" bIns="0" rtlCol="0" anchor="b"/>
            <a:lstStyle/>
            <a:p>
              <a:pPr>
                <a:lnSpc>
                  <a:spcPts val="5184"/>
                </a:lnSpc>
              </a:pPr>
              <a:r>
                <a:rPr lang="en-US" sz="4800">
                  <a:solidFill>
                    <a:srgbClr val="000000"/>
                  </a:solidFill>
                  <a:latin typeface="Calibri (MS) Light"/>
                  <a:ea typeface="Calibri (MS) Light"/>
                  <a:cs typeface="Calibri (MS) Light"/>
                  <a:sym typeface="Calibri (MS) Light"/>
                </a:rPr>
                <a:t>Any questions</a:t>
              </a:r>
            </a:p>
          </p:txBody>
        </p:sp>
      </p:grpSp>
      <p:pic>
        <p:nvPicPr>
          <p:cNvPr id="10" name="Graphic 21">
            <a:extLst>
              <a:ext uri="{FF2B5EF4-FFF2-40B4-BE49-F238E27FC236}">
                <a16:creationId xmlns:a16="http://schemas.microsoft.com/office/drawing/2014/main" id="{35E5BC07-4A44-5919-75BE-2F826037BF1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930"/>
            <a:ext cx="1574800" cy="735325"/>
          </a:xfrm>
          <a:prstGeom prst="rect">
            <a:avLst/>
          </a:prstGeom>
        </p:spPr>
      </p:pic>
    </p:spTree>
    <p:extLst>
      <p:ext uri="{BB962C8B-B14F-4D97-AF65-F5344CB8AC3E}">
        <p14:creationId xmlns:p14="http://schemas.microsoft.com/office/powerpoint/2010/main" val="18747205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sz="1200"/>
          </a:p>
        </p:txBody>
      </p:sp>
      <p:grpSp>
        <p:nvGrpSpPr>
          <p:cNvPr id="3" name="Group 3"/>
          <p:cNvGrpSpPr/>
          <p:nvPr/>
        </p:nvGrpSpPr>
        <p:grpSpPr>
          <a:xfrm>
            <a:off x="7883147" y="980410"/>
            <a:ext cx="4128422" cy="4952309"/>
            <a:chOff x="0" y="0"/>
            <a:chExt cx="8256844" cy="9904618"/>
          </a:xfrm>
        </p:grpSpPr>
        <p:sp>
          <p:nvSpPr>
            <p:cNvPr id="4" name="Freeform 4"/>
            <p:cNvSpPr/>
            <p:nvPr/>
          </p:nvSpPr>
          <p:spPr>
            <a:xfrm>
              <a:off x="0" y="0"/>
              <a:ext cx="8256905" cy="9904603"/>
            </a:xfrm>
            <a:custGeom>
              <a:avLst/>
              <a:gdLst/>
              <a:ahLst/>
              <a:cxnLst/>
              <a:rect l="l" t="t" r="r" b="b"/>
              <a:pathLst>
                <a:path w="8256905" h="9904603">
                  <a:moveTo>
                    <a:pt x="0" y="506984"/>
                  </a:moveTo>
                  <a:cubicBezTo>
                    <a:pt x="0" y="226949"/>
                    <a:pt x="226949" y="0"/>
                    <a:pt x="506984" y="0"/>
                  </a:cubicBezTo>
                  <a:lnTo>
                    <a:pt x="7749921" y="0"/>
                  </a:lnTo>
                  <a:cubicBezTo>
                    <a:pt x="8029956" y="0"/>
                    <a:pt x="8256905" y="226949"/>
                    <a:pt x="8256905" y="506984"/>
                  </a:cubicBezTo>
                  <a:lnTo>
                    <a:pt x="8256905" y="9397619"/>
                  </a:lnTo>
                  <a:cubicBezTo>
                    <a:pt x="8256905" y="9677653"/>
                    <a:pt x="8029956" y="9904602"/>
                    <a:pt x="7749921" y="9904602"/>
                  </a:cubicBezTo>
                  <a:lnTo>
                    <a:pt x="506984" y="9904602"/>
                  </a:lnTo>
                  <a:cubicBezTo>
                    <a:pt x="226949" y="9904603"/>
                    <a:pt x="0" y="9677654"/>
                    <a:pt x="0" y="9397619"/>
                  </a:cubicBezTo>
                  <a:close/>
                </a:path>
              </a:pathLst>
            </a:custGeom>
            <a:solidFill>
              <a:srgbClr val="00B0F0">
                <a:alpha val="38039"/>
              </a:srgbClr>
            </a:solidFill>
          </p:spPr>
          <p:txBody>
            <a:bodyPr/>
            <a:lstStyle/>
            <a:p>
              <a:endParaRPr lang="en-GB" sz="1200"/>
            </a:p>
          </p:txBody>
        </p:sp>
      </p:grpSp>
      <p:grpSp>
        <p:nvGrpSpPr>
          <p:cNvPr id="5" name="Group 5"/>
          <p:cNvGrpSpPr/>
          <p:nvPr/>
        </p:nvGrpSpPr>
        <p:grpSpPr>
          <a:xfrm>
            <a:off x="628222" y="1449481"/>
            <a:ext cx="7867008" cy="4325716"/>
            <a:chOff x="0" y="0"/>
            <a:chExt cx="15734016" cy="8651432"/>
          </a:xfrm>
        </p:grpSpPr>
        <p:sp>
          <p:nvSpPr>
            <p:cNvPr id="6" name="Freeform 6"/>
            <p:cNvSpPr/>
            <p:nvPr/>
          </p:nvSpPr>
          <p:spPr>
            <a:xfrm>
              <a:off x="38100" y="38100"/>
              <a:ext cx="15657703" cy="8575294"/>
            </a:xfrm>
            <a:custGeom>
              <a:avLst/>
              <a:gdLst/>
              <a:ahLst/>
              <a:cxnLst/>
              <a:rect l="l" t="t" r="r" b="b"/>
              <a:pathLst>
                <a:path w="15657703" h="8575294">
                  <a:moveTo>
                    <a:pt x="0" y="526542"/>
                  </a:moveTo>
                  <a:cubicBezTo>
                    <a:pt x="0" y="235712"/>
                    <a:pt x="236728" y="0"/>
                    <a:pt x="528574" y="0"/>
                  </a:cubicBezTo>
                  <a:lnTo>
                    <a:pt x="15129129" y="0"/>
                  </a:lnTo>
                  <a:cubicBezTo>
                    <a:pt x="15421102" y="0"/>
                    <a:pt x="15657703" y="235712"/>
                    <a:pt x="15657703" y="526542"/>
                  </a:cubicBezTo>
                  <a:lnTo>
                    <a:pt x="15657703" y="8048752"/>
                  </a:lnTo>
                  <a:cubicBezTo>
                    <a:pt x="15657703" y="8339582"/>
                    <a:pt x="15420975" y="8575294"/>
                    <a:pt x="15129129" y="8575294"/>
                  </a:cubicBezTo>
                  <a:lnTo>
                    <a:pt x="528574" y="8575294"/>
                  </a:lnTo>
                  <a:cubicBezTo>
                    <a:pt x="236728" y="8575294"/>
                    <a:pt x="0" y="8339455"/>
                    <a:pt x="0" y="8048752"/>
                  </a:cubicBezTo>
                  <a:close/>
                </a:path>
              </a:pathLst>
            </a:custGeom>
            <a:solidFill>
              <a:srgbClr val="FFFFFF"/>
            </a:solidFill>
          </p:spPr>
          <p:txBody>
            <a:bodyPr/>
            <a:lstStyle/>
            <a:p>
              <a:endParaRPr lang="en-GB" sz="1200"/>
            </a:p>
          </p:txBody>
        </p:sp>
        <p:sp>
          <p:nvSpPr>
            <p:cNvPr id="7" name="Freeform 7"/>
            <p:cNvSpPr/>
            <p:nvPr/>
          </p:nvSpPr>
          <p:spPr>
            <a:xfrm>
              <a:off x="0" y="0"/>
              <a:ext cx="15733903" cy="8651494"/>
            </a:xfrm>
            <a:custGeom>
              <a:avLst/>
              <a:gdLst/>
              <a:ahLst/>
              <a:cxnLst/>
              <a:rect l="l" t="t" r="r" b="b"/>
              <a:pathLst>
                <a:path w="15733903" h="8651494">
                  <a:moveTo>
                    <a:pt x="0" y="564642"/>
                  </a:moveTo>
                  <a:cubicBezTo>
                    <a:pt x="0" y="252603"/>
                    <a:pt x="253873" y="0"/>
                    <a:pt x="566674" y="0"/>
                  </a:cubicBezTo>
                  <a:lnTo>
                    <a:pt x="15167229" y="0"/>
                  </a:lnTo>
                  <a:lnTo>
                    <a:pt x="15167229" y="38100"/>
                  </a:lnTo>
                  <a:lnTo>
                    <a:pt x="15167229" y="0"/>
                  </a:lnTo>
                  <a:cubicBezTo>
                    <a:pt x="15480030" y="0"/>
                    <a:pt x="15733903" y="252603"/>
                    <a:pt x="15733903" y="564642"/>
                  </a:cubicBezTo>
                  <a:lnTo>
                    <a:pt x="15695803" y="564642"/>
                  </a:lnTo>
                  <a:lnTo>
                    <a:pt x="15733903" y="564642"/>
                  </a:lnTo>
                  <a:lnTo>
                    <a:pt x="15733903" y="8086852"/>
                  </a:lnTo>
                  <a:lnTo>
                    <a:pt x="15695803" y="8086852"/>
                  </a:lnTo>
                  <a:lnTo>
                    <a:pt x="15733903" y="8086852"/>
                  </a:lnTo>
                  <a:cubicBezTo>
                    <a:pt x="15733903" y="8398764"/>
                    <a:pt x="15480030" y="8651494"/>
                    <a:pt x="15167229" y="8651494"/>
                  </a:cubicBezTo>
                  <a:lnTo>
                    <a:pt x="15167229" y="8613394"/>
                  </a:lnTo>
                  <a:lnTo>
                    <a:pt x="15167229" y="8651494"/>
                  </a:lnTo>
                  <a:lnTo>
                    <a:pt x="566674" y="8651494"/>
                  </a:lnTo>
                  <a:lnTo>
                    <a:pt x="566674" y="8613394"/>
                  </a:lnTo>
                  <a:lnTo>
                    <a:pt x="566674" y="8651494"/>
                  </a:lnTo>
                  <a:cubicBezTo>
                    <a:pt x="253873" y="8651494"/>
                    <a:pt x="0" y="8398764"/>
                    <a:pt x="0" y="8086852"/>
                  </a:cubicBezTo>
                  <a:lnTo>
                    <a:pt x="0" y="564642"/>
                  </a:lnTo>
                  <a:lnTo>
                    <a:pt x="38100" y="564642"/>
                  </a:lnTo>
                  <a:lnTo>
                    <a:pt x="0" y="564642"/>
                  </a:lnTo>
                  <a:moveTo>
                    <a:pt x="76200" y="564642"/>
                  </a:moveTo>
                  <a:lnTo>
                    <a:pt x="76200" y="8086852"/>
                  </a:lnTo>
                  <a:lnTo>
                    <a:pt x="38100" y="8086852"/>
                  </a:lnTo>
                  <a:lnTo>
                    <a:pt x="76200" y="8086852"/>
                  </a:lnTo>
                  <a:cubicBezTo>
                    <a:pt x="76200" y="8356473"/>
                    <a:pt x="295656" y="8575294"/>
                    <a:pt x="566674" y="8575294"/>
                  </a:cubicBezTo>
                  <a:lnTo>
                    <a:pt x="15167229" y="8575294"/>
                  </a:lnTo>
                  <a:cubicBezTo>
                    <a:pt x="15438247" y="8575294"/>
                    <a:pt x="15657703" y="8356473"/>
                    <a:pt x="15657703" y="8086852"/>
                  </a:cubicBezTo>
                  <a:lnTo>
                    <a:pt x="15657703" y="564642"/>
                  </a:lnTo>
                  <a:cubicBezTo>
                    <a:pt x="15657703" y="295021"/>
                    <a:pt x="15438247" y="76200"/>
                    <a:pt x="15167229" y="76200"/>
                  </a:cubicBezTo>
                  <a:lnTo>
                    <a:pt x="566674" y="76200"/>
                  </a:lnTo>
                  <a:lnTo>
                    <a:pt x="566674" y="38100"/>
                  </a:lnTo>
                  <a:lnTo>
                    <a:pt x="566674" y="76200"/>
                  </a:lnTo>
                  <a:cubicBezTo>
                    <a:pt x="295656" y="76200"/>
                    <a:pt x="76200" y="295021"/>
                    <a:pt x="76200" y="564642"/>
                  </a:cubicBezTo>
                  <a:close/>
                </a:path>
              </a:pathLst>
            </a:custGeom>
            <a:solidFill>
              <a:srgbClr val="00B0F0"/>
            </a:solidFill>
          </p:spPr>
          <p:txBody>
            <a:bodyPr/>
            <a:lstStyle/>
            <a:p>
              <a:endParaRPr lang="en-GB" sz="1200"/>
            </a:p>
          </p:txBody>
        </p:sp>
        <p:sp>
          <p:nvSpPr>
            <p:cNvPr id="8" name="TextBox 8"/>
            <p:cNvSpPr txBox="1"/>
            <p:nvPr/>
          </p:nvSpPr>
          <p:spPr>
            <a:xfrm>
              <a:off x="0" y="-57150"/>
              <a:ext cx="15734016" cy="8708582"/>
            </a:xfrm>
            <a:prstGeom prst="rect">
              <a:avLst/>
            </a:prstGeom>
          </p:spPr>
          <p:txBody>
            <a:bodyPr lIns="33867" tIns="33867" rIns="33867" bIns="33867" rtlCol="0" anchor="ctr"/>
            <a:lstStyle/>
            <a:p>
              <a:pPr>
                <a:lnSpc>
                  <a:spcPts val="2160"/>
                </a:lnSpc>
              </a:pPr>
              <a:r>
                <a:rPr lang="en-US">
                  <a:solidFill>
                    <a:srgbClr val="FFFFFF"/>
                  </a:solidFill>
                  <a:latin typeface="Calibri (MS)"/>
                  <a:ea typeface="Calibri (MS)"/>
                  <a:cs typeface="Calibri (MS)"/>
                  <a:sym typeface="Calibri (MS)"/>
                </a:rPr>
                <a:t>John W. Budd , Labor relations text bok , MC Graw-Hill , 6ᵗʰ edition .</a:t>
              </a:r>
            </a:p>
          </p:txBody>
        </p:sp>
      </p:grpSp>
      <p:sp>
        <p:nvSpPr>
          <p:cNvPr id="9" name="TextBox 9"/>
          <p:cNvSpPr txBox="1"/>
          <p:nvPr/>
        </p:nvSpPr>
        <p:spPr>
          <a:xfrm>
            <a:off x="1736937" y="1422811"/>
            <a:ext cx="8065295" cy="551433"/>
          </a:xfrm>
          <a:prstGeom prst="rect">
            <a:avLst/>
          </a:prstGeom>
        </p:spPr>
        <p:txBody>
          <a:bodyPr lIns="0" tIns="0" rIns="0" bIns="0" rtlCol="0" anchor="t">
            <a:spAutoFit/>
          </a:bodyPr>
          <a:lstStyle/>
          <a:p>
            <a:pPr>
              <a:lnSpc>
                <a:spcPts val="4320"/>
              </a:lnSpc>
            </a:pPr>
            <a:r>
              <a:rPr lang="en-US" sz="3600" b="1">
                <a:solidFill>
                  <a:srgbClr val="203864"/>
                </a:solidFill>
                <a:latin typeface="Calibri (MS) Bold"/>
                <a:ea typeface="Calibri (MS) Bold"/>
                <a:cs typeface="Calibri (MS) Bold"/>
                <a:sym typeface="Calibri (MS) Bold"/>
              </a:rPr>
              <a:t>List of references</a:t>
            </a:r>
          </a:p>
        </p:txBody>
      </p:sp>
      <p:sp>
        <p:nvSpPr>
          <p:cNvPr id="10" name="TextBox 10"/>
          <p:cNvSpPr txBox="1"/>
          <p:nvPr/>
        </p:nvSpPr>
        <p:spPr>
          <a:xfrm>
            <a:off x="1974522" y="2190155"/>
            <a:ext cx="6027162" cy="1392689"/>
          </a:xfrm>
          <a:prstGeom prst="rect">
            <a:avLst/>
          </a:prstGeom>
        </p:spPr>
        <p:txBody>
          <a:bodyPr lIns="0" tIns="0" rIns="0" bIns="0" rtlCol="0" anchor="t">
            <a:spAutoFit/>
          </a:bodyPr>
          <a:lstStyle/>
          <a:p>
            <a:pPr>
              <a:lnSpc>
                <a:spcPts val="2160"/>
              </a:lnSpc>
            </a:pPr>
            <a:endParaRPr sz="1200"/>
          </a:p>
          <a:p>
            <a:pPr>
              <a:lnSpc>
                <a:spcPts val="2160"/>
              </a:lnSpc>
            </a:pPr>
            <a:r>
              <a:rPr lang="en-US">
                <a:solidFill>
                  <a:srgbClr val="000000"/>
                </a:solidFill>
                <a:latin typeface="Calibri (MS)"/>
                <a:ea typeface="Calibri (MS)"/>
                <a:cs typeface="Calibri (MS)"/>
                <a:sym typeface="Calibri (MS)"/>
              </a:rPr>
              <a:t>Textbook: </a:t>
            </a:r>
          </a:p>
          <a:p>
            <a:pPr>
              <a:lnSpc>
                <a:spcPts val="2160"/>
              </a:lnSpc>
            </a:pPr>
            <a:endParaRPr lang="en-US">
              <a:solidFill>
                <a:srgbClr val="000000"/>
              </a:solidFill>
              <a:latin typeface="Calibri (MS)"/>
              <a:ea typeface="Calibri (MS)"/>
              <a:cs typeface="Calibri (MS)"/>
              <a:sym typeface="Calibri (MS)"/>
            </a:endParaRPr>
          </a:p>
          <a:p>
            <a:pPr>
              <a:lnSpc>
                <a:spcPts val="2160"/>
              </a:lnSpc>
            </a:pPr>
            <a:r>
              <a:rPr lang="en-US">
                <a:solidFill>
                  <a:srgbClr val="000000"/>
                </a:solidFill>
                <a:latin typeface="Calibri (MS)"/>
                <a:ea typeface="Calibri (MS)"/>
                <a:cs typeface="Calibri (MS)"/>
                <a:sym typeface="Calibri (MS)"/>
              </a:rPr>
              <a:t>John W. Budd , Labor relations textbook , MC Graw-Hill , 6ᵗʰ edition .</a:t>
            </a:r>
          </a:p>
        </p:txBody>
      </p:sp>
      <p:grpSp>
        <p:nvGrpSpPr>
          <p:cNvPr id="11" name="Group 11"/>
          <p:cNvGrpSpPr>
            <a:grpSpLocks noChangeAspect="1"/>
          </p:cNvGrpSpPr>
          <p:nvPr/>
        </p:nvGrpSpPr>
        <p:grpSpPr>
          <a:xfrm>
            <a:off x="8548100" y="1155870"/>
            <a:ext cx="3332726" cy="4515466"/>
            <a:chOff x="0" y="0"/>
            <a:chExt cx="6665452" cy="9030932"/>
          </a:xfrm>
        </p:grpSpPr>
        <p:sp>
          <p:nvSpPr>
            <p:cNvPr id="12" name="Freeform 12" descr="A book cover with text and blue text  Description automatically generated"/>
            <p:cNvSpPr/>
            <p:nvPr/>
          </p:nvSpPr>
          <p:spPr>
            <a:xfrm>
              <a:off x="0" y="0"/>
              <a:ext cx="6665468" cy="9030970"/>
            </a:xfrm>
            <a:custGeom>
              <a:avLst/>
              <a:gdLst/>
              <a:ahLst/>
              <a:cxnLst/>
              <a:rect l="l" t="t" r="r" b="b"/>
              <a:pathLst>
                <a:path w="6665468" h="9030970">
                  <a:moveTo>
                    <a:pt x="0" y="0"/>
                  </a:moveTo>
                  <a:lnTo>
                    <a:pt x="6665468" y="0"/>
                  </a:lnTo>
                  <a:lnTo>
                    <a:pt x="6665468" y="9030970"/>
                  </a:lnTo>
                  <a:lnTo>
                    <a:pt x="0" y="9030970"/>
                  </a:lnTo>
                  <a:lnTo>
                    <a:pt x="0" y="0"/>
                  </a:lnTo>
                  <a:close/>
                </a:path>
              </a:pathLst>
            </a:custGeom>
            <a:blipFill>
              <a:blip r:embed="rId3"/>
              <a:stretch>
                <a:fillRect l="-3658" r="-3658"/>
              </a:stretch>
            </a:blipFill>
          </p:spPr>
          <p:txBody>
            <a:bodyPr/>
            <a:lstStyle/>
            <a:p>
              <a:endParaRPr lang="en-GB" sz="1200"/>
            </a:p>
          </p:txBody>
        </p:sp>
      </p:grpSp>
      <p:pic>
        <p:nvPicPr>
          <p:cNvPr id="15" name="Graphic 21">
            <a:extLst>
              <a:ext uri="{FF2B5EF4-FFF2-40B4-BE49-F238E27FC236}">
                <a16:creationId xmlns:a16="http://schemas.microsoft.com/office/drawing/2014/main" id="{AB614704-7BA2-EA66-2E5C-92A5BF5429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618"/>
            <a:ext cx="1574800" cy="735325"/>
          </a:xfrm>
          <a:prstGeom prst="rect">
            <a:avLst/>
          </a:prstGeom>
        </p:spPr>
      </p:pic>
    </p:spTree>
    <p:extLst>
      <p:ext uri="{BB962C8B-B14F-4D97-AF65-F5344CB8AC3E}">
        <p14:creationId xmlns:p14="http://schemas.microsoft.com/office/powerpoint/2010/main" val="26658370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9CA06-8AE4-8199-6BBB-14AEAD2333CC}"/>
              </a:ext>
            </a:extLst>
          </p:cNvPr>
          <p:cNvSpPr>
            <a:spLocks noGrp="1"/>
          </p:cNvSpPr>
          <p:nvPr>
            <p:ph type="title"/>
          </p:nvPr>
        </p:nvSpPr>
        <p:spPr/>
        <p:txBody>
          <a:bodyPr/>
          <a:lstStyle/>
          <a:p>
            <a:r>
              <a:rPr lang="en-GB" dirty="0"/>
              <a:t>Reference</a:t>
            </a:r>
          </a:p>
        </p:txBody>
      </p:sp>
      <p:graphicFrame>
        <p:nvGraphicFramePr>
          <p:cNvPr id="4" name="Content Placeholder 3">
            <a:extLst>
              <a:ext uri="{FF2B5EF4-FFF2-40B4-BE49-F238E27FC236}">
                <a16:creationId xmlns:a16="http://schemas.microsoft.com/office/drawing/2014/main" id="{1A17C6CB-418A-FE9C-6D6D-38EDFCBB96E2}"/>
              </a:ext>
            </a:extLst>
          </p:cNvPr>
          <p:cNvGraphicFramePr>
            <a:graphicFrameLocks noGrp="1"/>
          </p:cNvGraphicFramePr>
          <p:nvPr>
            <p:ph idx="1"/>
          </p:nvPr>
        </p:nvGraphicFramePr>
        <p:xfrm>
          <a:off x="745733" y="3285061"/>
          <a:ext cx="10515600" cy="2468880"/>
        </p:xfrm>
        <a:graphic>
          <a:graphicData uri="http://schemas.openxmlformats.org/drawingml/2006/table">
            <a:tbl>
              <a:tblPr/>
              <a:tblGrid>
                <a:gridCol w="5257800">
                  <a:extLst>
                    <a:ext uri="{9D8B030D-6E8A-4147-A177-3AD203B41FA5}">
                      <a16:colId xmlns:a16="http://schemas.microsoft.com/office/drawing/2014/main" val="3777392077"/>
                    </a:ext>
                  </a:extLst>
                </a:gridCol>
                <a:gridCol w="5257800">
                  <a:extLst>
                    <a:ext uri="{9D8B030D-6E8A-4147-A177-3AD203B41FA5}">
                      <a16:colId xmlns:a16="http://schemas.microsoft.com/office/drawing/2014/main" val="666915771"/>
                    </a:ext>
                  </a:extLst>
                </a:gridCol>
              </a:tblGrid>
              <a:tr h="235320">
                <a:tc>
                  <a:txBody>
                    <a:bodyPr/>
                    <a:lstStyle/>
                    <a:p>
                      <a:pPr algn="l" rtl="1" fontAlgn="t"/>
                      <a:r>
                        <a:rPr lang="ar-SA">
                          <a:solidFill>
                            <a:srgbClr val="000000"/>
                          </a:solidFill>
                          <a:effectLst/>
                        </a:rPr>
                        <a:t>العنوان</a:t>
                      </a:r>
                    </a:p>
                  </a:txBody>
                  <a:tcPr>
                    <a:lnL>
                      <a:noFill/>
                    </a:lnL>
                    <a:lnR>
                      <a:noFill/>
                    </a:lnR>
                    <a:lnT>
                      <a:noFill/>
                    </a:lnT>
                    <a:lnB>
                      <a:noFill/>
                    </a:lnB>
                    <a:solidFill>
                      <a:srgbClr val="FFFFFF"/>
                    </a:solidFill>
                  </a:tcPr>
                </a:tc>
                <a:tc>
                  <a:txBody>
                    <a:bodyPr/>
                    <a:lstStyle/>
                    <a:p>
                      <a:pPr algn="l" rtl="1"/>
                      <a:r>
                        <a:rPr lang="en-GB">
                          <a:solidFill>
                            <a:srgbClr val="000000"/>
                          </a:solidFill>
                          <a:effectLst/>
                        </a:rPr>
                        <a:t>Managing Employment Relations</a:t>
                      </a:r>
                    </a:p>
                  </a:txBody>
                  <a:tcPr anchor="ctr">
                    <a:lnL>
                      <a:noFill/>
                    </a:lnL>
                    <a:lnR>
                      <a:noFill/>
                    </a:lnR>
                    <a:lnT>
                      <a:noFill/>
                    </a:lnT>
                    <a:lnB>
                      <a:noFill/>
                    </a:lnB>
                    <a:solidFill>
                      <a:srgbClr val="FFFFFF"/>
                    </a:solidFill>
                  </a:tcPr>
                </a:tc>
                <a:extLst>
                  <a:ext uri="{0D108BD9-81ED-4DB2-BD59-A6C34878D82A}">
                    <a16:rowId xmlns:a16="http://schemas.microsoft.com/office/drawing/2014/main" val="2535545492"/>
                  </a:ext>
                </a:extLst>
              </a:tr>
              <a:tr h="411809">
                <a:tc>
                  <a:txBody>
                    <a:bodyPr/>
                    <a:lstStyle/>
                    <a:p>
                      <a:pPr algn="l" rtl="1" fontAlgn="t"/>
                      <a:r>
                        <a:rPr lang="ar-SA">
                          <a:solidFill>
                            <a:srgbClr val="000000"/>
                          </a:solidFill>
                          <a:effectLst/>
                        </a:rPr>
                        <a:t>المؤلفون</a:t>
                      </a:r>
                    </a:p>
                  </a:txBody>
                  <a:tcPr>
                    <a:lnL>
                      <a:noFill/>
                    </a:lnL>
                    <a:lnR>
                      <a:noFill/>
                    </a:lnR>
                    <a:lnT>
                      <a:noFill/>
                    </a:lnT>
                    <a:lnB>
                      <a:noFill/>
                    </a:lnB>
                    <a:solidFill>
                      <a:srgbClr val="FFFFFF"/>
                    </a:solidFill>
                  </a:tcPr>
                </a:tc>
                <a:tc>
                  <a:txBody>
                    <a:bodyPr/>
                    <a:lstStyle/>
                    <a:p>
                      <a:pPr algn="l" rtl="1"/>
                      <a:r>
                        <a:rPr lang="en-GB" u="none" strike="noStrike" dirty="0">
                          <a:solidFill>
                            <a:srgbClr val="1155CC"/>
                          </a:solidFill>
                          <a:effectLst/>
                          <a:hlinkClick r:id="rId2"/>
                        </a:rPr>
                        <a:t>John Gennard</a:t>
                      </a:r>
                      <a:r>
                        <a:rPr lang="en-GB" dirty="0">
                          <a:solidFill>
                            <a:srgbClr val="000000"/>
                          </a:solidFill>
                          <a:effectLst/>
                        </a:rPr>
                        <a:t>, </a:t>
                      </a:r>
                      <a:r>
                        <a:rPr lang="en-GB" u="none" strike="noStrike" dirty="0">
                          <a:solidFill>
                            <a:srgbClr val="1155CC"/>
                          </a:solidFill>
                          <a:effectLst/>
                          <a:hlinkClick r:id="rId3"/>
                        </a:rPr>
                        <a:t>Graham Judge</a:t>
                      </a:r>
                      <a:r>
                        <a:rPr lang="en-GB" dirty="0">
                          <a:solidFill>
                            <a:srgbClr val="000000"/>
                          </a:solidFill>
                          <a:effectLst/>
                        </a:rPr>
                        <a:t>, </a:t>
                      </a:r>
                      <a:r>
                        <a:rPr lang="en-GB" u="none" strike="noStrike" dirty="0">
                          <a:solidFill>
                            <a:srgbClr val="1155CC"/>
                          </a:solidFill>
                          <a:effectLst/>
                          <a:hlinkClick r:id="rId4"/>
                        </a:rPr>
                        <a:t>Tony Bennett</a:t>
                      </a:r>
                      <a:r>
                        <a:rPr lang="en-GB" dirty="0">
                          <a:solidFill>
                            <a:srgbClr val="000000"/>
                          </a:solidFill>
                          <a:effectLst/>
                        </a:rPr>
                        <a:t>, </a:t>
                      </a:r>
                      <a:r>
                        <a:rPr lang="en-GB" u="none" strike="noStrike" dirty="0">
                          <a:solidFill>
                            <a:srgbClr val="1155CC"/>
                          </a:solidFill>
                          <a:effectLst/>
                          <a:hlinkClick r:id="rId5"/>
                        </a:rPr>
                        <a:t>Richard </a:t>
                      </a:r>
                      <a:r>
                        <a:rPr lang="en-GB" u="none" strike="noStrike" dirty="0" err="1">
                          <a:solidFill>
                            <a:srgbClr val="1155CC"/>
                          </a:solidFill>
                          <a:effectLst/>
                          <a:hlinkClick r:id="rId5"/>
                        </a:rPr>
                        <a:t>Saundry</a:t>
                      </a:r>
                      <a:endParaRPr lang="en-GB" dirty="0">
                        <a:solidFill>
                          <a:srgbClr val="000000"/>
                        </a:solidFill>
                        <a:effectLst/>
                      </a:endParaRPr>
                    </a:p>
                  </a:txBody>
                  <a:tcPr anchor="ctr">
                    <a:lnL>
                      <a:noFill/>
                    </a:lnL>
                    <a:lnR>
                      <a:noFill/>
                    </a:lnR>
                    <a:lnT>
                      <a:noFill/>
                    </a:lnT>
                    <a:lnB>
                      <a:noFill/>
                    </a:lnB>
                    <a:solidFill>
                      <a:srgbClr val="FFFFFF"/>
                    </a:solidFill>
                  </a:tcPr>
                </a:tc>
                <a:extLst>
                  <a:ext uri="{0D108BD9-81ED-4DB2-BD59-A6C34878D82A}">
                    <a16:rowId xmlns:a16="http://schemas.microsoft.com/office/drawing/2014/main" val="672301220"/>
                  </a:ext>
                </a:extLst>
              </a:tr>
              <a:tr h="235320">
                <a:tc>
                  <a:txBody>
                    <a:bodyPr/>
                    <a:lstStyle/>
                    <a:p>
                      <a:pPr algn="l" rtl="1" fontAlgn="t"/>
                      <a:r>
                        <a:rPr lang="ar-SA">
                          <a:solidFill>
                            <a:srgbClr val="000000"/>
                          </a:solidFill>
                          <a:effectLst/>
                        </a:rPr>
                        <a:t>الإصدار</a:t>
                      </a:r>
                    </a:p>
                  </a:txBody>
                  <a:tcPr>
                    <a:lnL>
                      <a:noFill/>
                    </a:lnL>
                    <a:lnR>
                      <a:noFill/>
                    </a:lnR>
                    <a:lnT>
                      <a:noFill/>
                    </a:lnT>
                    <a:lnB>
                      <a:noFill/>
                    </a:lnB>
                    <a:solidFill>
                      <a:srgbClr val="FFFFFF"/>
                    </a:solidFill>
                  </a:tcPr>
                </a:tc>
                <a:tc>
                  <a:txBody>
                    <a:bodyPr/>
                    <a:lstStyle/>
                    <a:p>
                      <a:pPr algn="l" rtl="1"/>
                      <a:r>
                        <a:rPr lang="ar-SA">
                          <a:solidFill>
                            <a:srgbClr val="000000"/>
                          </a:solidFill>
                          <a:effectLst/>
                        </a:rPr>
                        <a:t>6, مزود بصور توضيحية, مزود بملاحظات توضيحية</a:t>
                      </a:r>
                    </a:p>
                  </a:txBody>
                  <a:tcPr anchor="ctr">
                    <a:lnL>
                      <a:noFill/>
                    </a:lnL>
                    <a:lnR>
                      <a:noFill/>
                    </a:lnR>
                    <a:lnT>
                      <a:noFill/>
                    </a:lnT>
                    <a:lnB>
                      <a:noFill/>
                    </a:lnB>
                    <a:solidFill>
                      <a:srgbClr val="FFFFFF"/>
                    </a:solidFill>
                  </a:tcPr>
                </a:tc>
                <a:extLst>
                  <a:ext uri="{0D108BD9-81ED-4DB2-BD59-A6C34878D82A}">
                    <a16:rowId xmlns:a16="http://schemas.microsoft.com/office/drawing/2014/main" val="3901186805"/>
                  </a:ext>
                </a:extLst>
              </a:tr>
              <a:tr h="235320">
                <a:tc>
                  <a:txBody>
                    <a:bodyPr/>
                    <a:lstStyle/>
                    <a:p>
                      <a:pPr algn="l" rtl="1" fontAlgn="t"/>
                      <a:r>
                        <a:rPr lang="ar-SA" dirty="0">
                          <a:solidFill>
                            <a:srgbClr val="000000"/>
                          </a:solidFill>
                          <a:effectLst/>
                        </a:rPr>
                        <a:t>الناشر</a:t>
                      </a:r>
                    </a:p>
                  </a:txBody>
                  <a:tcPr>
                    <a:lnL>
                      <a:noFill/>
                    </a:lnL>
                    <a:lnR>
                      <a:noFill/>
                    </a:lnR>
                    <a:lnT>
                      <a:noFill/>
                    </a:lnT>
                    <a:lnB>
                      <a:noFill/>
                    </a:lnB>
                    <a:solidFill>
                      <a:srgbClr val="FFFFFF"/>
                    </a:solidFill>
                  </a:tcPr>
                </a:tc>
                <a:tc>
                  <a:txBody>
                    <a:bodyPr/>
                    <a:lstStyle/>
                    <a:p>
                      <a:pPr algn="l" rtl="1"/>
                      <a:r>
                        <a:rPr lang="en-GB">
                          <a:solidFill>
                            <a:srgbClr val="000000"/>
                          </a:solidFill>
                          <a:effectLst/>
                        </a:rPr>
                        <a:t>Kogan Page, Limited, 2016</a:t>
                      </a:r>
                    </a:p>
                  </a:txBody>
                  <a:tcPr anchor="ctr">
                    <a:lnL>
                      <a:noFill/>
                    </a:lnL>
                    <a:lnR>
                      <a:noFill/>
                    </a:lnR>
                    <a:lnT>
                      <a:noFill/>
                    </a:lnT>
                    <a:lnB>
                      <a:noFill/>
                    </a:lnB>
                    <a:solidFill>
                      <a:srgbClr val="FFFFFF"/>
                    </a:solidFill>
                  </a:tcPr>
                </a:tc>
                <a:extLst>
                  <a:ext uri="{0D108BD9-81ED-4DB2-BD59-A6C34878D82A}">
                    <a16:rowId xmlns:a16="http://schemas.microsoft.com/office/drawing/2014/main" val="1422237771"/>
                  </a:ext>
                </a:extLst>
              </a:tr>
              <a:tr h="235320">
                <a:tc>
                  <a:txBody>
                    <a:bodyPr/>
                    <a:lstStyle/>
                    <a:p>
                      <a:pPr algn="l" rtl="1" fontAlgn="t"/>
                      <a:r>
                        <a:rPr lang="ar-SA">
                          <a:solidFill>
                            <a:srgbClr val="000000"/>
                          </a:solidFill>
                          <a:effectLst/>
                        </a:rPr>
                        <a:t>رقم </a:t>
                      </a:r>
                      <a:r>
                        <a:rPr lang="en-GB">
                          <a:solidFill>
                            <a:srgbClr val="000000"/>
                          </a:solidFill>
                          <a:effectLst/>
                        </a:rPr>
                        <a:t>ISBN (</a:t>
                      </a:r>
                      <a:r>
                        <a:rPr lang="ar-SA">
                          <a:solidFill>
                            <a:srgbClr val="000000"/>
                          </a:solidFill>
                          <a:effectLst/>
                        </a:rPr>
                        <a:t>الرقم الدولي المعياري للكتاب)</a:t>
                      </a:r>
                    </a:p>
                  </a:txBody>
                  <a:tcPr>
                    <a:lnL>
                      <a:noFill/>
                    </a:lnL>
                    <a:lnR>
                      <a:noFill/>
                    </a:lnR>
                    <a:lnT>
                      <a:noFill/>
                    </a:lnT>
                    <a:lnB>
                      <a:noFill/>
                    </a:lnB>
                    <a:solidFill>
                      <a:srgbClr val="FFFFFF"/>
                    </a:solidFill>
                  </a:tcPr>
                </a:tc>
                <a:tc>
                  <a:txBody>
                    <a:bodyPr/>
                    <a:lstStyle/>
                    <a:p>
                      <a:pPr algn="l" rtl="1"/>
                      <a:r>
                        <a:rPr lang="en-GB">
                          <a:solidFill>
                            <a:srgbClr val="000000"/>
                          </a:solidFill>
                          <a:effectLst/>
                        </a:rPr>
                        <a:t>1843983788, 9781843983781</a:t>
                      </a:r>
                    </a:p>
                  </a:txBody>
                  <a:tcPr anchor="ctr">
                    <a:lnL>
                      <a:noFill/>
                    </a:lnL>
                    <a:lnR>
                      <a:noFill/>
                    </a:lnR>
                    <a:lnT>
                      <a:noFill/>
                    </a:lnT>
                    <a:lnB>
                      <a:noFill/>
                    </a:lnB>
                    <a:solidFill>
                      <a:srgbClr val="FFFFFF"/>
                    </a:solidFill>
                  </a:tcPr>
                </a:tc>
                <a:extLst>
                  <a:ext uri="{0D108BD9-81ED-4DB2-BD59-A6C34878D82A}">
                    <a16:rowId xmlns:a16="http://schemas.microsoft.com/office/drawing/2014/main" val="1651710030"/>
                  </a:ext>
                </a:extLst>
              </a:tr>
              <a:tr h="235320">
                <a:tc>
                  <a:txBody>
                    <a:bodyPr/>
                    <a:lstStyle/>
                    <a:p>
                      <a:pPr algn="l" rtl="1" fontAlgn="t"/>
                      <a:r>
                        <a:rPr lang="ar-SA">
                          <a:solidFill>
                            <a:srgbClr val="000000"/>
                          </a:solidFill>
                          <a:effectLst/>
                        </a:rPr>
                        <a:t>عدد الصفحات</a:t>
                      </a:r>
                    </a:p>
                  </a:txBody>
                  <a:tcPr>
                    <a:lnL>
                      <a:noFill/>
                    </a:lnL>
                    <a:lnR>
                      <a:noFill/>
                    </a:lnR>
                    <a:lnT>
                      <a:noFill/>
                    </a:lnT>
                    <a:lnB>
                      <a:noFill/>
                    </a:lnB>
                    <a:solidFill>
                      <a:srgbClr val="FFFFFF"/>
                    </a:solidFill>
                  </a:tcPr>
                </a:tc>
                <a:tc>
                  <a:txBody>
                    <a:bodyPr/>
                    <a:lstStyle/>
                    <a:p>
                      <a:pPr algn="l" rtl="1"/>
                      <a:r>
                        <a:rPr lang="ar-SA" dirty="0">
                          <a:solidFill>
                            <a:srgbClr val="000000"/>
                          </a:solidFill>
                          <a:effectLst/>
                        </a:rPr>
                        <a:t>416 من الصفحات</a:t>
                      </a:r>
                    </a:p>
                  </a:txBody>
                  <a:tcPr anchor="ctr">
                    <a:lnL>
                      <a:noFill/>
                    </a:lnL>
                    <a:lnR>
                      <a:noFill/>
                    </a:lnR>
                    <a:lnT>
                      <a:noFill/>
                    </a:lnT>
                    <a:lnB>
                      <a:noFill/>
                    </a:lnB>
                    <a:solidFill>
                      <a:srgbClr val="FFFFFF"/>
                    </a:solidFill>
                  </a:tcPr>
                </a:tc>
                <a:extLst>
                  <a:ext uri="{0D108BD9-81ED-4DB2-BD59-A6C34878D82A}">
                    <a16:rowId xmlns:a16="http://schemas.microsoft.com/office/drawing/2014/main" val="592955326"/>
                  </a:ext>
                </a:extLst>
              </a:tr>
            </a:tbl>
          </a:graphicData>
        </a:graphic>
      </p:graphicFrame>
      <p:pic>
        <p:nvPicPr>
          <p:cNvPr id="6" name="Picture 5" descr="A book cover with a group of birds with long beaks&#10;&#10;Description automatically generated">
            <a:extLst>
              <a:ext uri="{FF2B5EF4-FFF2-40B4-BE49-F238E27FC236}">
                <a16:creationId xmlns:a16="http://schemas.microsoft.com/office/drawing/2014/main" id="{0AAB8DEF-2BDA-4505-E021-5876DE6822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75488" y="949355"/>
            <a:ext cx="3060685" cy="2335706"/>
          </a:xfrm>
          <a:prstGeom prst="rect">
            <a:avLst/>
          </a:prstGeom>
        </p:spPr>
      </p:pic>
      <p:pic>
        <p:nvPicPr>
          <p:cNvPr id="7" name="Picture 6">
            <a:extLst>
              <a:ext uri="{FF2B5EF4-FFF2-40B4-BE49-F238E27FC236}">
                <a16:creationId xmlns:a16="http://schemas.microsoft.com/office/drawing/2014/main" id="{C35A9590-A950-1567-A1BB-08D4ACCB059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42647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472116947"/>
      </p:ext>
    </p:extLst>
  </p:cSld>
  <p:clrMapOvr>
    <a:masterClrMapping/>
  </p:clrMapOvr>
  <mc:AlternateContent xmlns:mc="http://schemas.openxmlformats.org/markup-compatibility/2006" xmlns:p14="http://schemas.microsoft.com/office/powerpoint/2010/main">
    <mc:Choice Requires="p14">
      <p:transition spd="slow" p14:dur="2000" advTm="15496"/>
    </mc:Choice>
    <mc:Fallback xmlns="">
      <p:transition spd="slow" advTm="1549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A0B412-EABE-460D-AC51-DCF31DD9CC11}"/>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TotalTime>
  <Words>1387</Words>
  <Application>Microsoft Office PowerPoint</Application>
  <PresentationFormat>Widescreen</PresentationFormat>
  <Paragraphs>123</Paragraphs>
  <Slides>40</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Alexandria</vt:lpstr>
      <vt:lpstr>Alexandria Bold</vt:lpstr>
      <vt:lpstr>Arial</vt:lpstr>
      <vt:lpstr>Calibri</vt:lpstr>
      <vt:lpstr>Calibri (MS)</vt:lpstr>
      <vt:lpstr>Calibri (MS) Bold</vt:lpstr>
      <vt:lpstr>Calibri (MS) Light</vt:lpstr>
      <vt:lpstr>Calibri Light</vt:lpstr>
      <vt:lpstr>Open Sans</vt:lpstr>
      <vt:lpstr>Roboto</vt:lpstr>
      <vt:lpstr>Office Theme</vt:lpstr>
      <vt:lpstr>PowerPoint Presentation</vt:lpstr>
      <vt:lpstr>PowerPoint Presentation</vt:lpstr>
      <vt:lpstr>What is the role of management in employee relations</vt:lpstr>
      <vt:lpstr>The role of management in employee relations</vt:lpstr>
      <vt:lpstr>What is the role of management in employee relations? </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Key Principles of Managing Employee Relations </vt:lpstr>
      <vt:lpstr>Key Principles of Managing Employee Relations </vt:lpstr>
      <vt:lpstr>Key Principles of Managing Employee Relations  1. Communication </vt:lpstr>
      <vt:lpstr>Key Principles of Managing Employee Relations </vt:lpstr>
      <vt:lpstr>Key Principles of Managing Employee Relations  2. Fairness and consistency: </vt:lpstr>
      <vt:lpstr>Key Principles of Managing Employee Relations </vt:lpstr>
      <vt:lpstr>Key Principles of Managing Employee Relations  3. Respect </vt:lpstr>
      <vt:lpstr>Key Principles of Managing Employee Relations</vt:lpstr>
      <vt:lpstr>Key Principles of Managing Employee Relations  4. Employee Involvement : </vt:lpstr>
      <vt:lpstr>Key Principles of Managing Employee Relations </vt:lpstr>
      <vt:lpstr>Employee Relations Specialist </vt:lpstr>
      <vt:lpstr>Employee relations specialist </vt:lpstr>
      <vt:lpstr>How can employers foster positive employee relations?</vt:lpstr>
      <vt:lpstr>How can employers foster positive employee relations?</vt:lpstr>
      <vt:lpstr>The effect of employee relation on organizational performance</vt:lpstr>
      <vt:lpstr>The effect of employee relation on organizational performance</vt:lpstr>
      <vt:lpstr>What are the Common employee relations challenges?</vt:lpstr>
      <vt:lpstr>Common employee relations challenges</vt:lpstr>
      <vt:lpstr>PowerPoint Presentation</vt:lpstr>
      <vt:lpstr>PowerPoint Presentation</vt:lpstr>
      <vt:lpstr>Reference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Rokaya Salah</cp:lastModifiedBy>
  <cp:revision>5</cp:revision>
  <dcterms:created xsi:type="dcterms:W3CDTF">2023-04-29T09:08:00Z</dcterms:created>
  <dcterms:modified xsi:type="dcterms:W3CDTF">2025-07-17T18:39:36Z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