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3" r:id="rId5"/>
    <p:sldId id="276" r:id="rId6"/>
    <p:sldId id="484" r:id="rId7"/>
    <p:sldId id="527" r:id="rId8"/>
    <p:sldId id="485" r:id="rId9"/>
    <p:sldId id="486" r:id="rId10"/>
    <p:sldId id="488" r:id="rId11"/>
    <p:sldId id="568" r:id="rId12"/>
    <p:sldId id="597" r:id="rId13"/>
    <p:sldId id="489" r:id="rId14"/>
    <p:sldId id="569" r:id="rId15"/>
    <p:sldId id="570" r:id="rId16"/>
    <p:sldId id="572" r:id="rId17"/>
    <p:sldId id="573" r:id="rId18"/>
    <p:sldId id="574" r:id="rId19"/>
    <p:sldId id="598" r:id="rId20"/>
    <p:sldId id="599" r:id="rId21"/>
    <p:sldId id="600" r:id="rId22"/>
    <p:sldId id="601" r:id="rId23"/>
    <p:sldId id="602" r:id="rId24"/>
    <p:sldId id="603" r:id="rId25"/>
    <p:sldId id="604" r:id="rId26"/>
    <p:sldId id="605" r:id="rId27"/>
    <p:sldId id="580" r:id="rId28"/>
    <p:sldId id="606" r:id="rId29"/>
    <p:sldId id="607" r:id="rId30"/>
    <p:sldId id="608" r:id="rId31"/>
    <p:sldId id="582" r:id="rId32"/>
    <p:sldId id="584" r:id="rId33"/>
    <p:sldId id="609" r:id="rId34"/>
    <p:sldId id="610" r:id="rId35"/>
    <p:sldId id="617" r:id="rId36"/>
    <p:sldId id="619" r:id="rId37"/>
    <p:sldId id="622" r:id="rId38"/>
    <p:sldId id="623" r:id="rId39"/>
    <p:sldId id="624" r:id="rId40"/>
    <p:sldId id="626" r:id="rId41"/>
    <p:sldId id="590" r:id="rId42"/>
    <p:sldId id="611" r:id="rId43"/>
    <p:sldId id="612" r:id="rId44"/>
    <p:sldId id="616" r:id="rId45"/>
    <p:sldId id="620" r:id="rId46"/>
    <p:sldId id="627" r:id="rId47"/>
    <p:sldId id="55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6"/>
            <p14:sldId id="488"/>
            <p14:sldId id="568"/>
            <p14:sldId id="597"/>
            <p14:sldId id="489"/>
            <p14:sldId id="569"/>
            <p14:sldId id="570"/>
            <p14:sldId id="572"/>
            <p14:sldId id="573"/>
            <p14:sldId id="574"/>
            <p14:sldId id="598"/>
            <p14:sldId id="599"/>
            <p14:sldId id="600"/>
            <p14:sldId id="601"/>
            <p14:sldId id="602"/>
            <p14:sldId id="603"/>
            <p14:sldId id="604"/>
            <p14:sldId id="605"/>
            <p14:sldId id="580"/>
            <p14:sldId id="606"/>
            <p14:sldId id="607"/>
            <p14:sldId id="608"/>
            <p14:sldId id="582"/>
            <p14:sldId id="584"/>
            <p14:sldId id="609"/>
            <p14:sldId id="610"/>
            <p14:sldId id="617"/>
            <p14:sldId id="619"/>
            <p14:sldId id="622"/>
            <p14:sldId id="623"/>
            <p14:sldId id="624"/>
            <p14:sldId id="626"/>
            <p14:sldId id="590"/>
            <p14:sldId id="611"/>
            <p14:sldId id="612"/>
            <p14:sldId id="616"/>
            <p14:sldId id="620"/>
            <p14:sldId id="627"/>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2D3956"/>
    <a:srgbClr val="00AEEF"/>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3333" autoAdjust="0"/>
  </p:normalViewPr>
  <p:slideViewPr>
    <p:cSldViewPr snapToGrid="0">
      <p:cViewPr varScale="1">
        <p:scale>
          <a:sx n="53" d="100"/>
          <a:sy n="53" d="100"/>
        </p:scale>
        <p:origin x="129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24525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7A2BB-B59E-2DF7-ED09-EE9381F76E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A9197-16C6-006D-0A37-57BBDE6190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6C15E-8E7C-8314-F9E7-3C5514554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57CB4E-67E9-6F66-7D31-46AD667C60F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07453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52A17-49F5-4B7F-2554-F69540222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D1E607-2724-9620-ECE3-CD146C090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1364A-DA18-596A-C52E-DAAB712C1B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3DEA1-FC78-A7B0-19EA-A76CB3645D5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2548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653A1-18EB-5380-CFF1-B738331229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B2ECD-316C-C270-3CA5-8ADD3E2A0C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C74B4-E196-085F-5651-8E91ED7217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B9346-D322-A019-0C9B-93C44F5CED9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3309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081AA-0FF0-A040-0247-ECE5046A37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D469B2-E31D-1C3D-579E-DD2336F8C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2857E0-4001-8169-17D8-01D7CD0B69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174D92-8359-F93A-7983-EA4E07B2FAE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0504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809BE-7244-3AF3-269A-69C8A09F79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B5AFB-F9E8-9A7C-DEFC-9225930EA5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A10AF-A4B3-72C2-5BAE-09543248B5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879919-15F6-3A78-DB55-F23443F01A9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25471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522DE-4D69-4EA5-881C-3C8E2215E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163E3-0C23-9FC4-301A-90D1B63340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50C40-A356-2C25-6AAF-C34A59CC76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DE162A-9E50-EAAD-0EF9-BD3883B9A8A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204357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E31A5-5723-FBD0-A2F8-965CF2E32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30C76-26FD-A7C2-4AF9-41A29CF32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1EC88-65B6-6902-D32D-734341ABD7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732B7B-57BF-8886-9930-4EC3A3F3F8B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30484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6131E-8FAF-99A1-4E26-0539E855C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706DA-8888-AE1C-CCA4-05A3D12796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ABBA0-CB0E-1186-0162-F22B2A2C31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5870E8-799E-D12A-9BCA-644F9C7C04B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80978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1E7C9-8934-25B0-822C-03DB2F7E9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D96B2-3C7C-2AD1-40EA-86CD5C8436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77C55-EC06-F8BF-43F7-ADB731DA19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809C90-CFC1-DFC4-0FBA-C752B39ED63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9391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978BA-2FCF-0A9D-4596-6B5CE28C5F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1EB293-291A-7E39-43A0-650ABBE4BB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DCA7A4-6C4F-5A2D-D88A-29B33D88D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4CECAF-0B84-1B53-B89B-8166CC315101}"/>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598092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33DD1-DEEC-2D1A-6B62-2FADD1A7B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33F886-89E6-C4FD-4751-BA57494844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DC1989-EDB0-9986-F6C0-B40B22F7D6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238AD7-EAA4-2F9A-7B69-291057099BE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99593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00EE3-35D9-3C48-D91D-AC21502D6D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6FCE27-79FF-E1C9-6C4C-CBCF882337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66C12-F924-81DB-C8D5-00072E26E4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9AC350-226B-2E6F-0973-E8371D887B5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61708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DAFD3-FB2D-7AFB-66E8-36219610C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40175-D752-6DFE-3FAB-B2E49680AC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FF010-7AB7-D6CF-372C-515FD0E9C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1C4E37-FB4A-6CC2-7096-8E948521641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707616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24D10-6403-D1FF-DF51-6B3BE85F93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22987-C2FE-254E-03EC-18B20AF542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80EA10-E43B-6353-5FB0-97F0F8EC0E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40AC52-7B17-76CE-9567-2293EBBCCDA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7170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3434C-E395-68AA-1140-E33A13B908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C86BAB-6A3B-23CD-6F5D-BDFEB28B43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661A9-E398-9196-4855-EDD42D25C9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1292AE-CB6B-9350-A865-25D63D7B5DA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162066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4.xml"/><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الخامسة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372" y="0"/>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(4)</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366865"/>
            <a:ext cx="3853792" cy="36970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234382" y="1166536"/>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(4)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2" name="TextBox 1">
            <a:extLst>
              <a:ext uri="{FF2B5EF4-FFF2-40B4-BE49-F238E27FC236}">
                <a16:creationId xmlns:a16="http://schemas.microsoft.com/office/drawing/2014/main" id="{86EC904B-983E-31E6-1568-C350548BCAAE}"/>
              </a:ext>
            </a:extLst>
          </p:cNvPr>
          <p:cNvSpPr txBox="1"/>
          <p:nvPr/>
        </p:nvSpPr>
        <p:spPr>
          <a:xfrm>
            <a:off x="3911339" y="1411635"/>
            <a:ext cx="8122995" cy="6164508"/>
          </a:xfrm>
          <a:prstGeom prst="rect">
            <a:avLst/>
          </a:prstGeom>
          <a:noFill/>
        </p:spPr>
        <p:txBody>
          <a:bodyPr wrap="square" rtlCol="0">
            <a:spAutoFit/>
          </a:bodyPr>
          <a:lstStyle/>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a:t>
            </a:r>
          </a:p>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ك</a:t>
            </a:r>
            <a:endParaRPr lang="ar-EG" sz="2400" b="1" dirty="0">
              <a:solidFill>
                <a:srgbClr val="002060"/>
              </a:solidFill>
              <a:latin typeface="Calibri" panose="020F0502020204030204" pitchFamily="34" charset="0"/>
              <a:cs typeface="Calibri" panose="020F0502020204030204" pitchFamily="34" charset="0"/>
            </a:endParaRPr>
          </a:p>
          <a:p>
            <a:pPr algn="just" rtl="1">
              <a:lnSpc>
                <a:spcPct val="115000"/>
              </a:lnSpc>
              <a:spcAft>
                <a:spcPts val="800"/>
              </a:spcAft>
            </a:pPr>
            <a:r>
              <a:rPr lang="ar-EG" sz="2400" b="1" dirty="0">
                <a:solidFill>
                  <a:srgbClr val="002060"/>
                </a:solidFill>
                <a:latin typeface="Calibri" panose="020F0502020204030204" pitchFamily="34" charset="0"/>
                <a:cs typeface="+mj-cs"/>
              </a:rPr>
              <a:t>1</a:t>
            </a:r>
            <a:r>
              <a:rPr lang="ar-EG" sz="2400" b="1" dirty="0">
                <a:solidFill>
                  <a:srgbClr val="002060"/>
                </a:solidFill>
                <a:latin typeface="Calibri" panose="020F0502020204030204" pitchFamily="34" charset="0"/>
                <a:cs typeface="Calibri" panose="020F0502020204030204" pitchFamily="34" charset="0"/>
              </a:rPr>
              <a:t>. نظرية الاعتماد على وسائل الإعلام: التعرف على نشأتها، مؤسسيها، وفروضها الأساسية.</a:t>
            </a:r>
          </a:p>
          <a:p>
            <a:pPr algn="just" rtl="1">
              <a:lnSpc>
                <a:spcPct val="115000"/>
              </a:lnSpc>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تحليل مكونات منظومة الاعتماد الإعلامي: دراسة العلاقة التفاعلية بين الوسيلة الإعلامية، الجمهور، والنظام الاجتماعي.</a:t>
            </a:r>
          </a:p>
          <a:p>
            <a:pPr algn="r" rtl="1">
              <a:lnSpc>
                <a:spcPct val="115000"/>
              </a:lnSpc>
              <a:spcAft>
                <a:spcPts val="800"/>
              </a:spcAft>
            </a:pPr>
            <a:r>
              <a:rPr lang="ar-EG" sz="2400" b="1" dirty="0">
                <a:solidFill>
                  <a:srgbClr val="002060"/>
                </a:solidFill>
                <a:latin typeface="Calibri" panose="020F0502020204030204" pitchFamily="34" charset="0"/>
                <a:cs typeface="+mj-cs"/>
              </a:rPr>
              <a:t>3</a:t>
            </a:r>
            <a:r>
              <a:rPr lang="ar-EG" sz="2400" b="1" dirty="0">
                <a:solidFill>
                  <a:srgbClr val="002060"/>
                </a:solidFill>
                <a:latin typeface="Calibri" panose="020F0502020204030204" pitchFamily="34" charset="0"/>
                <a:cs typeface="Calibri" panose="020F0502020204030204" pitchFamily="34" charset="0"/>
              </a:rPr>
              <a:t>. المواقف التى يزداد فيها حاجة الجمهور للاعتماد على الإعلام، مثل الأزمات والكوارث السياسية والاقتصادية.</a:t>
            </a:r>
          </a:p>
          <a:p>
            <a:pPr algn="r" rtl="1">
              <a:lnSpc>
                <a:spcPct val="115000"/>
              </a:lnSpc>
              <a:spcAft>
                <a:spcPts val="800"/>
              </a:spcAft>
            </a:pPr>
            <a:r>
              <a:rPr lang="ar-EG" sz="2400" b="1" dirty="0">
                <a:solidFill>
                  <a:srgbClr val="002060"/>
                </a:solidFill>
                <a:latin typeface="Calibri" panose="020F0502020204030204" pitchFamily="34" charset="0"/>
                <a:cs typeface="+mj-cs"/>
              </a:rPr>
              <a:t>4</a:t>
            </a:r>
            <a:r>
              <a:rPr lang="ar-EG" sz="2400" b="1" dirty="0">
                <a:solidFill>
                  <a:srgbClr val="002060"/>
                </a:solidFill>
                <a:latin typeface="Calibri" panose="020F0502020204030204" pitchFamily="34" charset="0"/>
                <a:cs typeface="Calibri" panose="020F0502020204030204" pitchFamily="34" charset="0"/>
              </a:rPr>
              <a:t>. آثار الاعتماد الإعلامي على الأفراد والمجتمع، سواء في الجوانب المعرفية أو العاطفية والسلوكية.</a:t>
            </a:r>
          </a:p>
          <a:p>
            <a:pPr algn="r" rtl="1">
              <a:lnSpc>
                <a:spcPct val="115000"/>
              </a:lnSpc>
              <a:spcAft>
                <a:spcPts val="800"/>
              </a:spcAft>
            </a:pPr>
            <a:r>
              <a:rPr lang="ar-EG" sz="2400" b="1" dirty="0">
                <a:solidFill>
                  <a:srgbClr val="002060"/>
                </a:solidFill>
                <a:latin typeface="Calibri" panose="020F0502020204030204" pitchFamily="34" charset="0"/>
                <a:cs typeface="+mj-cs"/>
              </a:rPr>
              <a:t>5</a:t>
            </a:r>
            <a:r>
              <a:rPr lang="ar-EG" sz="2400" b="1" dirty="0">
                <a:solidFill>
                  <a:srgbClr val="002060"/>
                </a:solidFill>
                <a:latin typeface="Calibri" panose="020F0502020204030204" pitchFamily="34" charset="0"/>
                <a:cs typeface="Calibri" panose="020F0502020204030204" pitchFamily="34" charset="0"/>
              </a:rPr>
              <a:t>. مقارنة بين الإعلام التقليدي والرقمي من منظور الاعتماد وتأثيره.</a:t>
            </a:r>
          </a:p>
          <a:p>
            <a:pPr algn="r" rtl="1">
              <a:lnSpc>
                <a:spcPct val="115000"/>
              </a:lnSpc>
              <a:spcAft>
                <a:spcPts val="800"/>
              </a:spcAft>
            </a:pPr>
            <a:r>
              <a:rPr lang="ar-EG" sz="2400" b="1" dirty="0">
                <a:solidFill>
                  <a:srgbClr val="002060"/>
                </a:solidFill>
                <a:latin typeface="Calibri" panose="020F0502020204030204" pitchFamily="34" charset="0"/>
                <a:cs typeface="+mj-cs"/>
              </a:rPr>
              <a:t>6</a:t>
            </a:r>
            <a:r>
              <a:rPr lang="ar-EG" sz="2400" b="1" dirty="0">
                <a:solidFill>
                  <a:srgbClr val="002060"/>
                </a:solidFill>
                <a:latin typeface="Calibri" panose="020F0502020204030204" pitchFamily="34" charset="0"/>
                <a:cs typeface="Calibri" panose="020F0502020204030204" pitchFamily="34" charset="0"/>
              </a:rPr>
              <a:t>.  تطورات النظرية في عصر الإعلام الرقمي والذكاء الاصطناعي وتأثيرها على سلوك الجمهور.</a:t>
            </a:r>
          </a:p>
          <a:p>
            <a:pPr algn="r" rtl="1">
              <a:lnSpc>
                <a:spcPct val="115000"/>
              </a:lnSpc>
              <a:spcAft>
                <a:spcPts val="800"/>
              </a:spcAft>
            </a:pPr>
            <a:endParaRPr lang="ar-EG" sz="2400" b="1"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endParaRPr lang="ar-EG" sz="100" b="1" dirty="0">
              <a:solidFill>
                <a:srgbClr val="002060"/>
              </a:solidFill>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206468"/>
          </a:xfrm>
        </p:spPr>
      </p:pic>
      <p:sp>
        <p:nvSpPr>
          <p:cNvPr id="9" name="TextBox 8"/>
          <p:cNvSpPr txBox="1"/>
          <p:nvPr/>
        </p:nvSpPr>
        <p:spPr>
          <a:xfrm>
            <a:off x="6396949" y="3104329"/>
            <a:ext cx="2411238"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(5)</a:t>
            </a:r>
          </a:p>
        </p:txBody>
      </p:sp>
      <p:sp>
        <p:nvSpPr>
          <p:cNvPr id="12" name="TextBox 11"/>
          <p:cNvSpPr txBox="1"/>
          <p:nvPr/>
        </p:nvSpPr>
        <p:spPr>
          <a:xfrm>
            <a:off x="1209537" y="6401168"/>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48552" y="5980291"/>
            <a:ext cx="4886463" cy="46037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619" y="-559100"/>
            <a:ext cx="2305141" cy="1660991"/>
          </a:xfrm>
          <a:prstGeom prst="rect">
            <a:avLst/>
          </a:prstGeom>
        </p:spPr>
      </p:pic>
      <p:sp>
        <p:nvSpPr>
          <p:cNvPr id="7" name="Rectangle: Rounded Corners 6">
            <a:extLst>
              <a:ext uri="{FF2B5EF4-FFF2-40B4-BE49-F238E27FC236}">
                <a16:creationId xmlns:a16="http://schemas.microsoft.com/office/drawing/2014/main" id="{78FBA80C-73A3-3E76-5998-E315C987D6ED}"/>
              </a:ext>
            </a:extLst>
          </p:cNvPr>
          <p:cNvSpPr/>
          <p:nvPr/>
        </p:nvSpPr>
        <p:spPr>
          <a:xfrm>
            <a:off x="6507760" y="4932133"/>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b="1"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AA44C96-81CC-FB05-DD33-FFAC942149F9}"/>
              </a:ext>
            </a:extLst>
          </p:cNvPr>
          <p:cNvSpPr/>
          <p:nvPr/>
        </p:nvSpPr>
        <p:spPr>
          <a:xfrm>
            <a:off x="3182189" y="3753671"/>
            <a:ext cx="9421571" cy="96802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100" dirty="0">
                <a:solidFill>
                  <a:schemeClr val="bg1"/>
                </a:solidFill>
                <a:latin typeface="Calibri" panose="020F0502020204030204" pitchFamily="34" charset="0"/>
                <a:cs typeface="Calibri" panose="020F0502020204030204" pitchFamily="34" charset="0"/>
              </a:rPr>
              <a:t>"نظرية حارس البوابة: من سيطرة المحررين إلى سلطة الخوارزميات</a:t>
            </a:r>
            <a:r>
              <a:rPr lang="ar-EG" sz="2400" b="1" kern="100" dirty="0">
                <a:solidFill>
                  <a:schemeClr val="bg1"/>
                </a:solidFill>
                <a:latin typeface="Calibri" panose="020F0502020204030204" pitchFamily="34" charset="0"/>
                <a:cs typeface="Calibri" panose="020F0502020204030204" pitchFamily="34" charset="0"/>
              </a:rPr>
              <a:t>"</a:t>
            </a:r>
            <a:endParaRPr lang="en-US" sz="2400" b="1" kern="1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325422" y="148682"/>
            <a:ext cx="7921256" cy="707886"/>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800" b="1" dirty="0">
                <a:solidFill>
                  <a:schemeClr val="bg1"/>
                </a:solidFill>
                <a:latin typeface="Calibri" panose="020F0502020204030204" pitchFamily="34" charset="0"/>
                <a:cs typeface="Calibri" panose="020F0502020204030204" pitchFamily="34" charset="0"/>
              </a:rPr>
              <a:t>أهداف المحاضرة الخامسة</a:t>
            </a:r>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4060" y="340383"/>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80" y="2280132"/>
            <a:ext cx="3198068" cy="3170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3077645" y="1005312"/>
            <a:ext cx="8893017" cy="6344301"/>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endParaRPr lang="ar-EG" sz="2400" b="1" dirty="0">
              <a:solidFill>
                <a:srgbClr val="002060"/>
              </a:solidFill>
              <a:latin typeface="Calibri" panose="020F0502020204030204" pitchFamily="34" charset="0"/>
              <a:cs typeface="Calibri" panose="020F0502020204030204" pitchFamily="34" charset="0"/>
            </a:endParaRP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التعرف على نظرية حارس البوابة كنموذج تحليلي لفهم كيفية اختيار المعلومات التي تصل إلى الجمهور.</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استعراض نشأة النظرية مع كورت لوين وتطورها عبر مراحل الإعلام التقليدي والرقمي.</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تحليل عناصر عملية الحراسة الإعلامية، بما يشمل:</a:t>
            </a:r>
          </a:p>
          <a:p>
            <a:pPr algn="just" rtl="1">
              <a:spcAft>
                <a:spcPts val="800"/>
              </a:spcAft>
            </a:pP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المؤسسات الإعلامية، الصحفيين، السياسات التحريرية</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مناقشة العوامل المؤثرة في عملية الحراسة، مثل:</a:t>
            </a:r>
          </a:p>
          <a:p>
            <a:pPr algn="just" rtl="1">
              <a:spcAft>
                <a:spcPts val="800"/>
              </a:spcAft>
            </a:pP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العوامل السياسية، العوامل الاقتصادية، العوامل الثقافية، العوامل التكنولوجية</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تطبيق النظرية على السياقين التقليدي والرقمي، وبيان أوجه التشابه والاختلاف.</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عرض الانتقادات الموجهة للنظرية في ظل البيئة الإعلامية المتغيرة.</a:t>
            </a:r>
          </a:p>
          <a:p>
            <a:pPr marL="342900" indent="-342900" algn="just" rtl="1">
              <a:spcAft>
                <a:spcPts val="800"/>
              </a:spcAft>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تحليل دراسات وحالات واقعية توضح قوة النظرية وتحديات تطبيقها في الممارسات الإعلامية الحديثة.</a:t>
            </a:r>
          </a:p>
          <a:p>
            <a:pPr algn="just" rtl="1">
              <a:spcAft>
                <a:spcPts val="800"/>
              </a:spcAft>
            </a:pPr>
            <a:endParaRPr lang="ar-EG" sz="2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1128" y="16323"/>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3669822" y="2073960"/>
            <a:ext cx="8474242" cy="4590167"/>
          </a:xfrm>
          <a:prstGeom prst="rect">
            <a:avLst/>
          </a:prstGeom>
          <a:noFill/>
        </p:spPr>
        <p:txBody>
          <a:bodyPr wrap="square" rtlCol="0">
            <a:spAutoFit/>
          </a:bodyPr>
          <a:lstStyle/>
          <a:p>
            <a:pPr marR="0" algn="just" rtl="1">
              <a:spcAft>
                <a:spcPts val="800"/>
              </a:spcAft>
            </a:pP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ea typeface="Calibri" panose="020F0502020204030204" pitchFamily="34" charset="0"/>
                <a:cs typeface="Calibri" panose="020F0502020204030204" pitchFamily="34" charset="0"/>
              </a:rPr>
              <a:t>تُ</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عدنظرية حارس البوابة </a:t>
            </a:r>
            <a:r>
              <a:rPr lang="en-US" sz="2400" b="1" dirty="0">
                <a:solidFill>
                  <a:srgbClr val="002060"/>
                </a:solidFill>
                <a:latin typeface="Cambria" panose="02040503050406030204" pitchFamily="18" charset="0"/>
                <a:ea typeface="Cambria" panose="02040503050406030204" pitchFamily="18" charset="0"/>
                <a:cs typeface="+mj-cs"/>
              </a:rPr>
              <a:t>Gatekeeping Theory </a:t>
            </a:r>
            <a:r>
              <a:rPr lang="ar-EG" sz="2400" b="1" dirty="0">
                <a:solidFill>
                  <a:srgbClr val="002060"/>
                </a:solidFill>
                <a:latin typeface="Cambria" panose="02040503050406030204" pitchFamily="18" charset="0"/>
                <a:ea typeface="Cambria" panose="02040503050406030204" pitchFamily="18" charset="0"/>
                <a:cs typeface="+mj-cs"/>
              </a:rPr>
              <a:t>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من أبرز النظريات في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مجال الإعلام والاتصال</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وتُشير إلى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العملية التي يتم من خلالها اختيار وتصفية وتحرير ونشر المعلومات التي تصل إلى الجمهور من خلال وسائل الإعلام</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a:t>
            </a:r>
          </a:p>
          <a:p>
            <a:pPr marR="0" algn="just" rtl="1">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بمعنى آخر، لا تصل جميع المعلومات أو الأحداث إلى الجمهور كما وقعت، بل تمر بعدد من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الفلاتر</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والعوامل التي تتحكم في إبراز بعض الأخبار وحجب الأخرى. هذا الدور يُمارسه من يُطلق عليهم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حرّاس البوابة" مثل: المحررين، الصحفيين، مديري الأخبار، وحتى الخوارزميات في العصر الرقمي.</a:t>
            </a:r>
          </a:p>
          <a:p>
            <a:pPr marR="0" algn="just" rtl="1">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وبالتالي، تُسلّط النظرية الضوء على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السلطة التحريرية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التي يمتلكها الإعلاميون والمؤسسات الإعلامية، والتي تؤثر بشكل مباشر على تشكيل الرأي العام، وصناعة الأجندة الإعلامية.</a:t>
            </a:r>
          </a:p>
          <a:p>
            <a:pPr marR="0" algn="just" rtl="1">
              <a:lnSpc>
                <a:spcPct val="150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a:t>
            </a: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969" y="93204"/>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2673558" y="284065"/>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2481282" y="860646"/>
            <a:ext cx="9421571"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pic>
        <p:nvPicPr>
          <p:cNvPr id="5" name="Picture 4">
            <a:extLst>
              <a:ext uri="{FF2B5EF4-FFF2-40B4-BE49-F238E27FC236}">
                <a16:creationId xmlns:a16="http://schemas.microsoft.com/office/drawing/2014/main" id="{4BEAB4EF-5B99-6070-4FE2-C2F4D4DFB2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36" y="1735080"/>
            <a:ext cx="3614853" cy="9508527"/>
          </a:xfrm>
          <a:prstGeom prst="rect">
            <a:avLst/>
          </a:prstGeom>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567" y="-63317"/>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2748515" y="713503"/>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TextBox 4">
            <a:extLst>
              <a:ext uri="{FF2B5EF4-FFF2-40B4-BE49-F238E27FC236}">
                <a16:creationId xmlns:a16="http://schemas.microsoft.com/office/drawing/2014/main" id="{F2F2B67B-05DA-E549-9218-1D069F29E735}"/>
              </a:ext>
            </a:extLst>
          </p:cNvPr>
          <p:cNvSpPr txBox="1"/>
          <p:nvPr/>
        </p:nvSpPr>
        <p:spPr>
          <a:xfrm>
            <a:off x="2705736" y="223209"/>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8" name="Rectangle: Rounded Corners 7">
            <a:extLst>
              <a:ext uri="{FF2B5EF4-FFF2-40B4-BE49-F238E27FC236}">
                <a16:creationId xmlns:a16="http://schemas.microsoft.com/office/drawing/2014/main" id="{74A6E302-F453-1149-3157-8ADFF35A5254}"/>
              </a:ext>
            </a:extLst>
          </p:cNvPr>
          <p:cNvSpPr/>
          <p:nvPr/>
        </p:nvSpPr>
        <p:spPr>
          <a:xfrm>
            <a:off x="2681115" y="798684"/>
            <a:ext cx="9360318" cy="778459"/>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EG" sz="2400" b="1" kern="0" dirty="0">
                <a:solidFill>
                  <a:schemeClr val="bg1"/>
                </a:solidFill>
                <a:latin typeface="Calibri" panose="020F0502020204030204" pitchFamily="34" charset="0"/>
                <a:cs typeface="Calibri" panose="020F0502020204030204" pitchFamily="34" charset="0"/>
              </a:rPr>
              <a:t> 📚 ا</a:t>
            </a:r>
            <a:r>
              <a:rPr lang="ar-SA" sz="2800" b="1" kern="0" dirty="0">
                <a:solidFill>
                  <a:schemeClr val="bg2"/>
                </a:solidFill>
                <a:latin typeface="Calibri" panose="020F0502020204030204" pitchFamily="34" charset="0"/>
                <a:cs typeface="Calibri" panose="020F0502020204030204" pitchFamily="34" charset="0"/>
              </a:rPr>
              <a:t>لسياق التاريخي لنشأة النظرية</a:t>
            </a:r>
            <a:r>
              <a:rPr lang="ar-SA" sz="2000" b="1" dirty="0"/>
              <a:t>: </a:t>
            </a:r>
            <a:endParaRPr lang="en-US" dirty="0"/>
          </a:p>
        </p:txBody>
      </p:sp>
      <p:sp>
        <p:nvSpPr>
          <p:cNvPr id="10" name="TextBox 9">
            <a:extLst>
              <a:ext uri="{FF2B5EF4-FFF2-40B4-BE49-F238E27FC236}">
                <a16:creationId xmlns:a16="http://schemas.microsoft.com/office/drawing/2014/main" id="{5354B481-D7BE-6C75-A53B-44345E08824F}"/>
              </a:ext>
            </a:extLst>
          </p:cNvPr>
          <p:cNvSpPr txBox="1"/>
          <p:nvPr/>
        </p:nvSpPr>
        <p:spPr>
          <a:xfrm>
            <a:off x="4572000" y="1746648"/>
            <a:ext cx="7469433" cy="3364704"/>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تعود جذور نظرية حارس البوابة إلى علم النفس الاجتماعي، حيث كان </a:t>
            </a:r>
            <a:r>
              <a:rPr lang="ar-SA" sz="2400" b="1" kern="0" dirty="0">
                <a:solidFill>
                  <a:srgbClr val="002060"/>
                </a:solidFill>
                <a:latin typeface="Calibri" panose="020F0502020204030204" pitchFamily="34" charset="0"/>
                <a:cs typeface="Calibri" panose="020F0502020204030204" pitchFamily="34" charset="0"/>
              </a:rPr>
              <a:t>العالم كيرت ليون</a:t>
            </a:r>
            <a:r>
              <a:rPr lang="en-US" sz="2400" b="1" kern="0" dirty="0">
                <a:solidFill>
                  <a:srgbClr val="002060"/>
                </a:solidFill>
                <a:latin typeface="Calibri" panose="020F0502020204030204" pitchFamily="34" charset="0"/>
                <a:cs typeface="Calibri" panose="020F0502020204030204" pitchFamily="34" charset="0"/>
              </a:rPr>
              <a:t> </a:t>
            </a:r>
            <a:r>
              <a:rPr lang="ar-EG" sz="1050" b="1" kern="0" dirty="0">
                <a:solidFill>
                  <a:srgbClr val="002060"/>
                </a:solidFill>
                <a:latin typeface="Calibri" panose="020F0502020204030204" pitchFamily="34" charset="0"/>
                <a:cs typeface="Calibri" panose="020F0502020204030204" pitchFamily="34" charset="0"/>
              </a:rPr>
              <a:t> </a:t>
            </a:r>
            <a:r>
              <a:rPr lang="ar-EG" sz="100" b="1" kern="0" dirty="0">
                <a:solidFill>
                  <a:srgbClr val="002060"/>
                </a:solidFill>
                <a:latin typeface="Calibri" panose="020F0502020204030204" pitchFamily="34" charset="0"/>
                <a:cs typeface="Calibri" panose="020F0502020204030204" pitchFamily="34" charset="0"/>
              </a:rPr>
              <a:t> </a:t>
            </a:r>
            <a:r>
              <a:rPr lang="ar-EG" sz="300" b="1" kern="0" dirty="0">
                <a:solidFill>
                  <a:srgbClr val="002060"/>
                </a:solidFill>
                <a:latin typeface="Calibri" panose="020F0502020204030204" pitchFamily="34" charset="0"/>
                <a:cs typeface="Calibri" panose="020F0502020204030204" pitchFamily="34" charset="0"/>
              </a:rPr>
              <a:t> </a:t>
            </a:r>
            <a:r>
              <a:rPr lang="en-US" sz="300" b="1" kern="0" dirty="0">
                <a:solidFill>
                  <a:srgbClr val="002060"/>
                </a:solidFill>
                <a:latin typeface="Calibri" panose="020F0502020204030204" pitchFamily="34" charset="0"/>
                <a:cs typeface="Calibri" panose="020F0502020204030204" pitchFamily="34" charset="0"/>
              </a:rPr>
              <a:t> </a:t>
            </a:r>
            <a:r>
              <a:rPr lang="ar-EG" sz="3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Kurt Lewin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1943</a:t>
            </a:r>
            <a:r>
              <a:rPr lang="en-US" sz="2400" kern="0" dirty="0">
                <a:solidFill>
                  <a:srgbClr val="002060"/>
                </a:solidFill>
                <a:latin typeface="Calibri" panose="020F0502020204030204" pitchFamily="34" charset="0"/>
                <a:cs typeface="Calibri" panose="020F0502020204030204" pitchFamily="34" charset="0"/>
              </a:rPr>
              <a:t>)</a:t>
            </a:r>
            <a:r>
              <a:rPr lang="en-US" sz="6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أول من استخدم مصطلح</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Gatekeeping</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دراسة قرارات ربات البيوت عند اختيار الطعام، وبيّن أن هناك "نقاط قرار" يتحكم فيها أفراد محددون يمكن أن نُطلق عليهم "</a:t>
            </a:r>
            <a:r>
              <a:rPr lang="ar-SA" sz="2400" b="1" kern="0" dirty="0">
                <a:solidFill>
                  <a:srgbClr val="002060"/>
                </a:solidFill>
                <a:latin typeface="Calibri" panose="020F0502020204030204" pitchFamily="34" charset="0"/>
                <a:cs typeface="Calibri" panose="020F0502020204030204" pitchFamily="34" charset="0"/>
              </a:rPr>
              <a:t>حرّاس البوابة</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AEF79B5-9EB9-1C72-9D21-6C50D7A665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567" y="1746648"/>
            <a:ext cx="4324997" cy="9269923"/>
          </a:xfrm>
          <a:prstGeom prst="rect">
            <a:avLst/>
          </a:prstGeom>
        </p:spPr>
      </p:pic>
    </p:spTree>
    <p:extLst>
      <p:ext uri="{BB962C8B-B14F-4D97-AF65-F5344CB8AC3E}">
        <p14:creationId xmlns:p14="http://schemas.microsoft.com/office/powerpoint/2010/main" val="2576003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36308"/>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a:off x="3099135" y="722301"/>
            <a:ext cx="9092865"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019D8BFA-366D-A9B1-2718-2991AF29721B}"/>
              </a:ext>
            </a:extLst>
          </p:cNvPr>
          <p:cNvSpPr txBox="1"/>
          <p:nvPr/>
        </p:nvSpPr>
        <p:spPr>
          <a:xfrm>
            <a:off x="2820378" y="260636"/>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4" name="Rectangle: Rounded Corners 3">
            <a:extLst>
              <a:ext uri="{FF2B5EF4-FFF2-40B4-BE49-F238E27FC236}">
                <a16:creationId xmlns:a16="http://schemas.microsoft.com/office/drawing/2014/main" id="{B0CC6D2E-B540-D840-9FD1-8B179BDD8B2B}"/>
              </a:ext>
            </a:extLst>
          </p:cNvPr>
          <p:cNvSpPr/>
          <p:nvPr/>
        </p:nvSpPr>
        <p:spPr>
          <a:xfrm>
            <a:off x="3099135" y="889325"/>
            <a:ext cx="9232233" cy="77845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EG" sz="2400" b="1" kern="0" dirty="0">
                <a:solidFill>
                  <a:schemeClr val="bg1"/>
                </a:solidFill>
                <a:latin typeface="Calibri" panose="020F0502020204030204" pitchFamily="34" charset="0"/>
                <a:cs typeface="Calibri" panose="020F0502020204030204" pitchFamily="34" charset="0"/>
              </a:rPr>
              <a:t>📚 </a:t>
            </a:r>
            <a:r>
              <a:rPr lang="ar-SA" sz="2800" b="1" dirty="0"/>
              <a:t>كيف طُبّقت النظرية لاحقًا في المجال الإعلامي؟</a:t>
            </a:r>
            <a:endParaRPr lang="en-US" sz="2400" dirty="0"/>
          </a:p>
        </p:txBody>
      </p:sp>
      <p:sp>
        <p:nvSpPr>
          <p:cNvPr id="13" name="TextBox 12">
            <a:extLst>
              <a:ext uri="{FF2B5EF4-FFF2-40B4-BE49-F238E27FC236}">
                <a16:creationId xmlns:a16="http://schemas.microsoft.com/office/drawing/2014/main" id="{2A120B92-5E08-2E94-E89B-4CF2574E76E9}"/>
              </a:ext>
            </a:extLst>
          </p:cNvPr>
          <p:cNvSpPr txBox="1"/>
          <p:nvPr/>
        </p:nvSpPr>
        <p:spPr>
          <a:xfrm>
            <a:off x="2767263" y="1667784"/>
            <a:ext cx="9092865" cy="5170646"/>
          </a:xfrm>
          <a:prstGeom prst="rect">
            <a:avLst/>
          </a:prstGeom>
          <a:noFill/>
        </p:spPr>
        <p:txBody>
          <a:bodyPr wrap="square">
            <a:spAutoFit/>
          </a:bodyPr>
          <a:lstStyle/>
          <a:p>
            <a:pPr algn="just"/>
            <a:endParaRPr lang="ar-EG" dirty="0"/>
          </a:p>
          <a:p>
            <a:pPr algn="just" rtl="1"/>
            <a:r>
              <a:rPr lang="ar-EG" sz="2400" dirty="0">
                <a:solidFill>
                  <a:srgbClr val="002060"/>
                </a:solidFill>
              </a:rPr>
              <a:t>     </a:t>
            </a:r>
            <a:r>
              <a:rPr lang="ar-EG" sz="2400" kern="0" dirty="0">
                <a:solidFill>
                  <a:srgbClr val="002060"/>
                </a:solidFill>
                <a:latin typeface="Calibri" panose="020F0502020204030204" pitchFamily="34" charset="0"/>
                <a:cs typeface="Calibri" panose="020F0502020204030204" pitchFamily="34" charset="0"/>
              </a:rPr>
              <a:t>بعد وفاة </a:t>
            </a:r>
            <a:r>
              <a:rPr lang="ar-EG" sz="2400" b="1" kern="0" dirty="0">
                <a:solidFill>
                  <a:srgbClr val="002060"/>
                </a:solidFill>
                <a:latin typeface="Calibri" panose="020F0502020204030204" pitchFamily="34" charset="0"/>
                <a:cs typeface="Calibri" panose="020F0502020204030204" pitchFamily="34" charset="0"/>
              </a:rPr>
              <a:t>كورت لوين</a:t>
            </a:r>
            <a:r>
              <a:rPr lang="ar-EG" sz="2400" kern="0" dirty="0">
                <a:solidFill>
                  <a:srgbClr val="002060"/>
                </a:solidFill>
                <a:latin typeface="Calibri" panose="020F0502020204030204" pitchFamily="34" charset="0"/>
                <a:cs typeface="Calibri" panose="020F0502020204030204" pitchFamily="34" charset="0"/>
              </a:rPr>
              <a:t>، قام </a:t>
            </a:r>
            <a:r>
              <a:rPr lang="ar-EG" sz="2400" b="1" kern="0" dirty="0">
                <a:solidFill>
                  <a:srgbClr val="002060"/>
                </a:solidFill>
                <a:latin typeface="Calibri" panose="020F0502020204030204" pitchFamily="34" charset="0"/>
                <a:cs typeface="Calibri" panose="020F0502020204030204" pitchFamily="34" charset="0"/>
              </a:rPr>
              <a:t>الباحث الأمريكي </a:t>
            </a:r>
            <a:r>
              <a:rPr lang="en-US" sz="2400" b="1" kern="0" dirty="0">
                <a:solidFill>
                  <a:srgbClr val="002060"/>
                </a:solidFill>
                <a:latin typeface="Times New Roman" panose="02020603050405020304" pitchFamily="18" charset="0"/>
                <a:cs typeface="Times New Roman" panose="02020603050405020304" pitchFamily="18" charset="0"/>
              </a:rPr>
              <a:t>David Manning White </a:t>
            </a:r>
            <a:r>
              <a:rPr lang="ar-EG" sz="2400" b="1" kern="0" dirty="0">
                <a:solidFill>
                  <a:srgbClr val="002060"/>
                </a:solidFill>
                <a:latin typeface="Times New Roman" panose="02020603050405020304" pitchFamily="18" charset="0"/>
                <a:cs typeface="Times New Roman" panose="02020603050405020304" pitchFamily="18" charset="0"/>
              </a:rPr>
              <a:t> </a:t>
            </a:r>
            <a:r>
              <a:rPr lang="ar-EG" sz="2400" dirty="0">
                <a:solidFill>
                  <a:srgbClr val="002060"/>
                </a:solidFill>
              </a:rPr>
              <a:t>في عام </a:t>
            </a:r>
            <a:r>
              <a:rPr lang="ar-EG" sz="2400" b="1" kern="0" dirty="0">
                <a:solidFill>
                  <a:srgbClr val="002060"/>
                </a:solidFill>
                <a:latin typeface="Times New Roman" panose="02020603050405020304" pitchFamily="18" charset="0"/>
                <a:cs typeface="Times New Roman" panose="02020603050405020304" pitchFamily="18" charset="0"/>
              </a:rPr>
              <a:t>1950</a:t>
            </a:r>
            <a:r>
              <a:rPr lang="ar-EG" sz="2400" dirty="0">
                <a:solidFill>
                  <a:srgbClr val="002060"/>
                </a:solidFill>
              </a:rPr>
              <a:t> </a:t>
            </a:r>
            <a:r>
              <a:rPr lang="ar-EG" sz="2400" kern="0" dirty="0">
                <a:solidFill>
                  <a:srgbClr val="002060"/>
                </a:solidFill>
                <a:latin typeface="Calibri" panose="020F0502020204030204" pitchFamily="34" charset="0"/>
                <a:cs typeface="Calibri" panose="020F0502020204030204" pitchFamily="34" charset="0"/>
              </a:rPr>
              <a:t>بتطبيق المفهوم على المجال الإعلامي في دراسته الشهيرة على محرر صحفي أطلق عليه اسمًا رمزيًا هو </a:t>
            </a:r>
            <a:r>
              <a:rPr lang="en-US" sz="2400" b="1" kern="0" dirty="0">
                <a:solidFill>
                  <a:srgbClr val="002060"/>
                </a:solidFill>
                <a:latin typeface="Times New Roman" panose="02020603050405020304" pitchFamily="18" charset="0"/>
                <a:cs typeface="Times New Roman" panose="02020603050405020304" pitchFamily="18" charset="0"/>
              </a:rPr>
              <a:t>Mr. Gates</a:t>
            </a:r>
            <a:r>
              <a:rPr lang="en-US" sz="2400" dirty="0">
                <a:solidFill>
                  <a:srgbClr val="002060"/>
                </a:solidFill>
              </a:rPr>
              <a:t>.</a:t>
            </a:r>
          </a:p>
          <a:p>
            <a:pPr algn="just" rtl="1"/>
            <a:r>
              <a:rPr lang="ar-EG" sz="2400" dirty="0">
                <a:solidFill>
                  <a:srgbClr val="002060"/>
                </a:solidFill>
              </a:rPr>
              <a:t>     </a:t>
            </a:r>
            <a:r>
              <a:rPr lang="ar-EG" sz="2400" kern="0" dirty="0">
                <a:solidFill>
                  <a:srgbClr val="002060"/>
                </a:solidFill>
                <a:latin typeface="Calibri" panose="020F0502020204030204" pitchFamily="34" charset="0"/>
                <a:cs typeface="Calibri" panose="020F0502020204030204" pitchFamily="34" charset="0"/>
              </a:rPr>
              <a:t>في هذه الدراسة، قام وايت </a:t>
            </a:r>
            <a:r>
              <a:rPr lang="ar-EG" sz="2400" b="1" kern="0" dirty="0">
                <a:solidFill>
                  <a:srgbClr val="002060"/>
                </a:solidFill>
                <a:latin typeface="Calibri" panose="020F0502020204030204" pitchFamily="34" charset="0"/>
                <a:cs typeface="Calibri" panose="020F0502020204030204" pitchFamily="34" charset="0"/>
              </a:rPr>
              <a:t>بمراقبة قرارات المحرر حول الأخبار </a:t>
            </a:r>
            <a:r>
              <a:rPr lang="ar-EG" sz="2400" kern="0" dirty="0">
                <a:solidFill>
                  <a:srgbClr val="002060"/>
                </a:solidFill>
                <a:latin typeface="Calibri" panose="020F0502020204030204" pitchFamily="34" charset="0"/>
                <a:cs typeface="Calibri" panose="020F0502020204030204" pitchFamily="34" charset="0"/>
              </a:rPr>
              <a:t>التي تصله من وكالات الأنباء، وكيفية اختياره لبعضها ليتصدر صفحات الجريدة بينما يتم تجاهل أو حذف أخبار أخرى. وقد تبيّن من خلال الدراسة أن:</a:t>
            </a:r>
          </a:p>
          <a:p>
            <a:pPr algn="just" rtl="1"/>
            <a:r>
              <a:rPr lang="ar-EG" sz="2400" kern="0" dirty="0">
                <a:solidFill>
                  <a:srgbClr val="002060"/>
                </a:solidFill>
                <a:latin typeface="Calibri" panose="020F0502020204030204" pitchFamily="34" charset="0"/>
                <a:cs typeface="Calibri" panose="020F0502020204030204" pitchFamily="34" charset="0"/>
              </a:rPr>
              <a:t>- قرارات الاختيار تخضع لعوامل شخصية، مثل </a:t>
            </a:r>
            <a:r>
              <a:rPr lang="ar-EG" sz="2400" b="1" kern="0" dirty="0">
                <a:solidFill>
                  <a:srgbClr val="002060"/>
                </a:solidFill>
                <a:latin typeface="Calibri" panose="020F0502020204030204" pitchFamily="34" charset="0"/>
                <a:cs typeface="Calibri" panose="020F0502020204030204" pitchFamily="34" charset="0"/>
              </a:rPr>
              <a:t>معتقدات المحرر أو اهتماماته.</a:t>
            </a:r>
          </a:p>
          <a:p>
            <a:pPr algn="just" rtl="1"/>
            <a:r>
              <a:rPr lang="ar-EG" sz="2400" kern="0" dirty="0">
                <a:solidFill>
                  <a:srgbClr val="002060"/>
                </a:solidFill>
                <a:latin typeface="Calibri" panose="020F0502020204030204" pitchFamily="34" charset="0"/>
                <a:cs typeface="Calibri" panose="020F0502020204030204" pitchFamily="34" charset="0"/>
              </a:rPr>
              <a:t>- هناك </a:t>
            </a:r>
            <a:r>
              <a:rPr lang="ar-EG" sz="2400" b="1" kern="0" dirty="0">
                <a:solidFill>
                  <a:srgbClr val="002060"/>
                </a:solidFill>
                <a:latin typeface="Calibri" panose="020F0502020204030204" pitchFamily="34" charset="0"/>
                <a:cs typeface="Calibri" panose="020F0502020204030204" pitchFamily="34" charset="0"/>
              </a:rPr>
              <a:t>معايير مؤسسية، كسياسة الصحيفة أو جمهورها المستهدف</a:t>
            </a:r>
            <a:r>
              <a:rPr lang="ar-EG" sz="2400" kern="0" dirty="0">
                <a:solidFill>
                  <a:srgbClr val="002060"/>
                </a:solidFill>
                <a:latin typeface="Calibri" panose="020F0502020204030204" pitchFamily="34" charset="0"/>
                <a:cs typeface="Calibri" panose="020F0502020204030204" pitchFamily="34" charset="0"/>
              </a:rPr>
              <a:t>، تؤثر أيضًا في هذه الاختيارات.</a:t>
            </a:r>
          </a:p>
          <a:p>
            <a:pPr algn="just" rtl="1"/>
            <a:r>
              <a:rPr lang="ar-EG" sz="2400" kern="0" dirty="0">
                <a:solidFill>
                  <a:srgbClr val="002060"/>
                </a:solidFill>
                <a:latin typeface="Calibri" panose="020F0502020204030204" pitchFamily="34" charset="0"/>
                <a:cs typeface="Calibri" panose="020F0502020204030204" pitchFamily="34" charset="0"/>
              </a:rPr>
              <a:t>- العملية التحريرية ليست آلية ولا موضوعية بالكامل، بل تدخل فيها اعتبارات ذاتية وبيئية.</a:t>
            </a:r>
          </a:p>
          <a:p>
            <a:pPr algn="just" rtl="1"/>
            <a:r>
              <a:rPr lang="ar-EG" sz="2400" kern="0" dirty="0">
                <a:solidFill>
                  <a:srgbClr val="002060"/>
                </a:solidFill>
                <a:latin typeface="Calibri" panose="020F0502020204030204" pitchFamily="34" charset="0"/>
                <a:cs typeface="Calibri" panose="020F0502020204030204" pitchFamily="34" charset="0"/>
              </a:rPr>
              <a:t>وهنا تم تحويل مفهوم "</a:t>
            </a:r>
            <a:r>
              <a:rPr lang="ar-EG" sz="2400" b="1" kern="0" dirty="0">
                <a:solidFill>
                  <a:srgbClr val="002060"/>
                </a:solidFill>
                <a:latin typeface="Calibri" panose="020F0502020204030204" pitchFamily="34" charset="0"/>
                <a:cs typeface="Calibri" panose="020F0502020204030204" pitchFamily="34" charset="0"/>
              </a:rPr>
              <a:t>حارس البوابة</a:t>
            </a:r>
            <a:r>
              <a:rPr lang="ar-EG" sz="2400" kern="0" dirty="0">
                <a:solidFill>
                  <a:srgbClr val="002060"/>
                </a:solidFill>
                <a:latin typeface="Calibri" panose="020F0502020204030204" pitchFamily="34" charset="0"/>
                <a:cs typeface="Calibri" panose="020F0502020204030204" pitchFamily="34" charset="0"/>
              </a:rPr>
              <a:t>" من المجال الغذائي – كما قدّمه لوين – إلى سياق تدفّق المعلومات في وسائل الإعلام، وأصبح مفهومًا أساسيًا في فهم كيفية تشكيل </a:t>
            </a:r>
            <a:r>
              <a:rPr lang="ar-EG" sz="2400" b="1" kern="0" dirty="0">
                <a:solidFill>
                  <a:srgbClr val="002060"/>
                </a:solidFill>
                <a:latin typeface="Calibri" panose="020F0502020204030204" pitchFamily="34" charset="0"/>
                <a:cs typeface="Calibri" panose="020F0502020204030204" pitchFamily="34" charset="0"/>
              </a:rPr>
              <a:t>الرسائل الإعلامية، وفهم كيف يُنتج الخبر وكيف تُبنى الأجندات الإعلامية</a:t>
            </a:r>
            <a:r>
              <a:rPr lang="ar-EG" b="1" dirty="0"/>
              <a:t>.</a:t>
            </a:r>
          </a:p>
        </p:txBody>
      </p:sp>
      <p:pic>
        <p:nvPicPr>
          <p:cNvPr id="6" name="Picture 5">
            <a:extLst>
              <a:ext uri="{FF2B5EF4-FFF2-40B4-BE49-F238E27FC236}">
                <a16:creationId xmlns:a16="http://schemas.microsoft.com/office/drawing/2014/main" id="{DEB5B7D3-844C-998E-3134-6731FB714C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452" y="1217901"/>
            <a:ext cx="2616811" cy="10662963"/>
          </a:xfrm>
          <a:prstGeom prst="rect">
            <a:avLst/>
          </a:prstGeom>
        </p:spPr>
      </p:pic>
    </p:spTree>
    <p:extLst>
      <p:ext uri="{BB962C8B-B14F-4D97-AF65-F5344CB8AC3E}">
        <p14:creationId xmlns:p14="http://schemas.microsoft.com/office/powerpoint/2010/main" val="4059638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9B49E-8567-FB04-1FCE-D7FC03A0DC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80F163F-5F1B-4BA2-BD06-9E402FBC6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20066"/>
            <a:ext cx="2530548" cy="1181593"/>
          </a:xfrm>
          <a:prstGeom prst="rect">
            <a:avLst/>
          </a:prstGeom>
        </p:spPr>
      </p:pic>
      <p:sp>
        <p:nvSpPr>
          <p:cNvPr id="11" name="Rectangle 10">
            <a:extLst>
              <a:ext uri="{FF2B5EF4-FFF2-40B4-BE49-F238E27FC236}">
                <a16:creationId xmlns:a16="http://schemas.microsoft.com/office/drawing/2014/main" id="{B258E790-2828-CBEE-FA66-3EE051E1FC91}"/>
              </a:ext>
            </a:extLst>
          </p:cNvPr>
          <p:cNvSpPr/>
          <p:nvPr/>
        </p:nvSpPr>
        <p:spPr>
          <a:xfrm flipV="1">
            <a:off x="2864305" y="6644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013FDECC-E4EE-9821-358B-E07847CB9701}"/>
              </a:ext>
            </a:extLst>
          </p:cNvPr>
          <p:cNvSpPr txBox="1"/>
          <p:nvPr/>
        </p:nvSpPr>
        <p:spPr>
          <a:xfrm>
            <a:off x="2864305" y="799961"/>
            <a:ext cx="9292918" cy="523220"/>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8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2"/>
                </a:solidFill>
                <a:latin typeface="Calibri" panose="020F0502020204030204" pitchFamily="34" charset="0"/>
                <a:cs typeface="Calibri" panose="020F0502020204030204" pitchFamily="34" charset="0"/>
              </a:rPr>
              <a:t>المفهوم الأساسي للنظرية....تعريف حارس البوابة في السياق الإعلامي</a:t>
            </a:r>
            <a:endParaRPr lang="en-US" sz="2800" b="1" kern="0" dirty="0">
              <a:solidFill>
                <a:schemeClr val="bg2"/>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8F4E487-D4BA-6EBB-AA0A-01E5FBD4E2AF}"/>
              </a:ext>
            </a:extLst>
          </p:cNvPr>
          <p:cNvSpPr txBox="1"/>
          <p:nvPr/>
        </p:nvSpPr>
        <p:spPr>
          <a:xfrm>
            <a:off x="2679353" y="181758"/>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TextBox 5">
            <a:extLst>
              <a:ext uri="{FF2B5EF4-FFF2-40B4-BE49-F238E27FC236}">
                <a16:creationId xmlns:a16="http://schemas.microsoft.com/office/drawing/2014/main" id="{9FAC772A-5BC1-462C-2EB7-AFD043D038EA}"/>
              </a:ext>
            </a:extLst>
          </p:cNvPr>
          <p:cNvSpPr txBox="1"/>
          <p:nvPr/>
        </p:nvSpPr>
        <p:spPr>
          <a:xfrm>
            <a:off x="5060817" y="1323181"/>
            <a:ext cx="7096406" cy="3636060"/>
          </a:xfrm>
          <a:prstGeom prst="rect">
            <a:avLst/>
          </a:prstGeom>
          <a:noFill/>
        </p:spPr>
        <p:txBody>
          <a:bodyPr wrap="square">
            <a:spAutoFit/>
          </a:bodyPr>
          <a:lstStyle/>
          <a:p>
            <a:pPr algn="r" rtl="1"/>
            <a:endParaRPr lang="ar-EG" dirty="0"/>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في السياق الإعلامي، يُقصد بـ "</a:t>
            </a:r>
            <a:r>
              <a:rPr lang="ar-EG" sz="2400" b="1" kern="0" dirty="0">
                <a:solidFill>
                  <a:srgbClr val="002060"/>
                </a:solidFill>
                <a:latin typeface="Calibri" panose="020F0502020204030204" pitchFamily="34" charset="0"/>
                <a:cs typeface="Calibri" panose="020F0502020204030204" pitchFamily="34" charset="0"/>
              </a:rPr>
              <a:t>حارس البوابة</a:t>
            </a:r>
            <a:r>
              <a:rPr lang="ar-EG" sz="2400" kern="0" dirty="0">
                <a:solidFill>
                  <a:srgbClr val="002060"/>
                </a:solidFill>
                <a:latin typeface="Calibri" panose="020F0502020204030204" pitchFamily="34" charset="0"/>
                <a:cs typeface="Calibri" panose="020F0502020204030204" pitchFamily="34" charset="0"/>
              </a:rPr>
              <a:t>" أي فرد أو جهة داخل المؤسسة الإعلامية يقوم بدور التحكم في تدفق المعلومات من المصدر إلى الجمهور. هذا الدور يشمل اتخاذ قرارات تحريرية تتعلق بـ:</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a:t>
            </a:r>
            <a:r>
              <a:rPr lang="ar-EG" sz="20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ما الذي يُنشر وما لا يُنشر.</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ما الذي يتم تأجيله أو إعادة صياغته.</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كيف يتم ترتيب الأخبار أو إبرازها أو إخفاؤها</a:t>
            </a:r>
            <a:r>
              <a:rPr lang="ar-EG" dirty="0"/>
              <a:t>.</a:t>
            </a:r>
          </a:p>
        </p:txBody>
      </p:sp>
      <p:pic>
        <p:nvPicPr>
          <p:cNvPr id="5" name="Picture 4">
            <a:extLst>
              <a:ext uri="{FF2B5EF4-FFF2-40B4-BE49-F238E27FC236}">
                <a16:creationId xmlns:a16="http://schemas.microsoft.com/office/drawing/2014/main" id="{B3A87782-AEF1-3D67-004F-2EE0E22400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721" y="1585761"/>
            <a:ext cx="4844249" cy="8519481"/>
          </a:xfrm>
          <a:prstGeom prst="rect">
            <a:avLst/>
          </a:prstGeom>
        </p:spPr>
      </p:pic>
    </p:spTree>
    <p:extLst>
      <p:ext uri="{BB962C8B-B14F-4D97-AF65-F5344CB8AC3E}">
        <p14:creationId xmlns:p14="http://schemas.microsoft.com/office/powerpoint/2010/main" val="2699494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BA5F5-3FF6-5BEC-AC5F-E1D9C7E8C6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35E1A46-A351-E8E2-7663-C90497F26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442" y="-86227"/>
            <a:ext cx="2530548" cy="1181593"/>
          </a:xfrm>
          <a:prstGeom prst="rect">
            <a:avLst/>
          </a:prstGeom>
        </p:spPr>
      </p:pic>
      <p:sp>
        <p:nvSpPr>
          <p:cNvPr id="11" name="Rectangle 10">
            <a:extLst>
              <a:ext uri="{FF2B5EF4-FFF2-40B4-BE49-F238E27FC236}">
                <a16:creationId xmlns:a16="http://schemas.microsoft.com/office/drawing/2014/main" id="{400A5063-5BA9-E757-1C17-DB2D8A0D2A38}"/>
              </a:ext>
            </a:extLst>
          </p:cNvPr>
          <p:cNvSpPr/>
          <p:nvPr/>
        </p:nvSpPr>
        <p:spPr>
          <a:xfrm flipV="1">
            <a:off x="2707640" y="67041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5A14AF0-FB3F-33EE-1406-3949D51A09AC}"/>
              </a:ext>
            </a:extLst>
          </p:cNvPr>
          <p:cNvSpPr txBox="1"/>
          <p:nvPr/>
        </p:nvSpPr>
        <p:spPr>
          <a:xfrm>
            <a:off x="2780724" y="819378"/>
            <a:ext cx="9167332"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a:t>
            </a:r>
            <a:r>
              <a:rPr lang="ar-EG" sz="2800" b="1" kern="0" dirty="0">
                <a:solidFill>
                  <a:schemeClr val="bg2"/>
                </a:solidFill>
                <a:latin typeface="Calibri" panose="020F0502020204030204" pitchFamily="34" charset="0"/>
                <a:cs typeface="Calibri" panose="020F0502020204030204" pitchFamily="34" charset="0"/>
              </a:rPr>
              <a:t>المفهوم الأساسي للنظرية</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lang="ar-EG" sz="2800" b="1" kern="0" dirty="0">
                <a:solidFill>
                  <a:schemeClr val="bg2"/>
                </a:solidFill>
                <a:latin typeface="Calibri" panose="020F0502020204030204" pitchFamily="34" charset="0"/>
                <a:cs typeface="Calibri" panose="020F0502020204030204" pitchFamily="34" charset="0"/>
              </a:rPr>
              <a:t>تعريف حارس البوابة في السياق الإعلامي</a:t>
            </a:r>
          </a:p>
          <a:p>
            <a:pPr algn="ctr" rtl="1"/>
            <a:endParaRPr lang="en-US" sz="2400" b="1" kern="0" dirty="0">
              <a:solidFill>
                <a:schemeClr val="bg2"/>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9B9D0254-857B-26B8-115D-6444515C8F33}"/>
              </a:ext>
            </a:extLst>
          </p:cNvPr>
          <p:cNvSpPr txBox="1"/>
          <p:nvPr/>
        </p:nvSpPr>
        <p:spPr>
          <a:xfrm>
            <a:off x="1554927" y="216626"/>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TextBox 5">
            <a:extLst>
              <a:ext uri="{FF2B5EF4-FFF2-40B4-BE49-F238E27FC236}">
                <a16:creationId xmlns:a16="http://schemas.microsoft.com/office/drawing/2014/main" id="{356FD51B-578C-8518-1C80-014E9F1A6F4B}"/>
              </a:ext>
            </a:extLst>
          </p:cNvPr>
          <p:cNvSpPr txBox="1"/>
          <p:nvPr/>
        </p:nvSpPr>
        <p:spPr>
          <a:xfrm>
            <a:off x="277355" y="1815175"/>
            <a:ext cx="11837816" cy="3062377"/>
          </a:xfrm>
          <a:prstGeom prst="rect">
            <a:avLst/>
          </a:prstGeom>
          <a:noFill/>
        </p:spPr>
        <p:txBody>
          <a:bodyPr wrap="square">
            <a:spAutoFit/>
          </a:bodyPr>
          <a:lstStyle/>
          <a:p>
            <a:pPr marL="342900" indent="-342900" algn="r" rtl="1">
              <a:buFont typeface="Wingdings" panose="05000000000000000000" pitchFamily="2" charset="2"/>
              <a:buChar char="Ø"/>
            </a:pPr>
            <a:r>
              <a:rPr lang="ar-EG" sz="2400" kern="0" dirty="0">
                <a:solidFill>
                  <a:srgbClr val="002060"/>
                </a:solidFill>
                <a:latin typeface="Calibri" panose="020F0502020204030204" pitchFamily="34" charset="0"/>
                <a:cs typeface="Calibri" panose="020F0502020204030204" pitchFamily="34" charset="0"/>
              </a:rPr>
              <a:t>ويشمل "</a:t>
            </a:r>
            <a:r>
              <a:rPr lang="ar-EG" sz="2400" b="1" kern="0" dirty="0">
                <a:solidFill>
                  <a:srgbClr val="002060"/>
                </a:solidFill>
                <a:latin typeface="Calibri" panose="020F0502020204030204" pitchFamily="34" charset="0"/>
                <a:cs typeface="Calibri" panose="020F0502020204030204" pitchFamily="34" charset="0"/>
              </a:rPr>
              <a:t>حراس البوابة" تقليديًا</a:t>
            </a:r>
            <a:r>
              <a:rPr lang="ar-EG" sz="2400" kern="0" dirty="0">
                <a:solidFill>
                  <a:srgbClr val="002060"/>
                </a:solidFill>
                <a:latin typeface="Calibri" panose="020F0502020204030204" pitchFamily="34" charset="0"/>
                <a:cs typeface="Calibri" panose="020F0502020204030204" pitchFamily="34" charset="0"/>
              </a:rPr>
              <a:t>:</a:t>
            </a:r>
          </a:p>
          <a:p>
            <a:pPr algn="r" rtl="1"/>
            <a:r>
              <a:rPr lang="ar-EG" sz="2400" kern="0" dirty="0">
                <a:solidFill>
                  <a:srgbClr val="002060"/>
                </a:solidFill>
                <a:latin typeface="Calibri" panose="020F0502020204030204" pitchFamily="34" charset="0"/>
                <a:cs typeface="Calibri" panose="020F0502020204030204" pitchFamily="34" charset="0"/>
              </a:rPr>
              <a:t>• الصحفيون والمحررون.</a:t>
            </a:r>
          </a:p>
          <a:p>
            <a:pPr algn="r" rtl="1"/>
            <a:r>
              <a:rPr lang="ar-EG" sz="2400" kern="0" dirty="0">
                <a:solidFill>
                  <a:srgbClr val="002060"/>
                </a:solidFill>
                <a:latin typeface="Calibri" panose="020F0502020204030204" pitchFamily="34" charset="0"/>
                <a:cs typeface="Calibri" panose="020F0502020204030204" pitchFamily="34" charset="0"/>
              </a:rPr>
              <a:t>• مدراء التحرير.</a:t>
            </a:r>
          </a:p>
          <a:p>
            <a:pPr algn="r" rtl="1"/>
            <a:r>
              <a:rPr lang="ar-EG" sz="2400" kern="0" dirty="0">
                <a:solidFill>
                  <a:srgbClr val="002060"/>
                </a:solidFill>
                <a:latin typeface="Calibri" panose="020F0502020204030204" pitchFamily="34" charset="0"/>
                <a:cs typeface="Calibri" panose="020F0502020204030204" pitchFamily="34" charset="0"/>
              </a:rPr>
              <a:t>• رؤساء القنوات أو مسؤولو النشر الرقمي.</a:t>
            </a:r>
          </a:p>
          <a:p>
            <a:pPr algn="r" rtl="1"/>
            <a:endParaRPr lang="ar-EG" sz="2400" kern="0" dirty="0">
              <a:solidFill>
                <a:srgbClr val="002060"/>
              </a:solidFill>
              <a:latin typeface="Calibri" panose="020F0502020204030204" pitchFamily="34" charset="0"/>
              <a:cs typeface="Calibri" panose="020F0502020204030204" pitchFamily="34" charset="0"/>
            </a:endParaRPr>
          </a:p>
          <a:p>
            <a:pPr algn="r" rtl="1"/>
            <a:endParaRPr lang="ar-EG" sz="100" kern="0" dirty="0">
              <a:solidFill>
                <a:srgbClr val="002060"/>
              </a:solidFill>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Ø"/>
            </a:pPr>
            <a:r>
              <a:rPr lang="ar-EG" sz="2400" kern="0" dirty="0">
                <a:solidFill>
                  <a:srgbClr val="002060"/>
                </a:solidFill>
                <a:latin typeface="Calibri" panose="020F0502020204030204" pitchFamily="34" charset="0"/>
                <a:cs typeface="Calibri" panose="020F0502020204030204" pitchFamily="34" charset="0"/>
              </a:rPr>
              <a:t>أما </a:t>
            </a:r>
            <a:r>
              <a:rPr lang="ar-EG" sz="2400" b="1" kern="0" dirty="0">
                <a:solidFill>
                  <a:srgbClr val="002060"/>
                </a:solidFill>
                <a:latin typeface="Calibri" panose="020F0502020204030204" pitchFamily="34" charset="0"/>
                <a:cs typeface="Calibri" panose="020F0502020204030204" pitchFamily="34" charset="0"/>
              </a:rPr>
              <a:t>في العصر الرقمي</a:t>
            </a:r>
            <a:r>
              <a:rPr lang="ar-EG" sz="2400" kern="0" dirty="0">
                <a:solidFill>
                  <a:srgbClr val="002060"/>
                </a:solidFill>
                <a:latin typeface="Calibri" panose="020F0502020204030204" pitchFamily="34" charset="0"/>
                <a:cs typeface="Calibri" panose="020F0502020204030204" pitchFamily="34" charset="0"/>
              </a:rPr>
              <a:t>، فقد أصبح يشمل أيضًا:</a:t>
            </a:r>
          </a:p>
          <a:p>
            <a:pPr algn="r" rtl="1"/>
            <a:r>
              <a:rPr lang="ar-EG" sz="2400" kern="0" dirty="0">
                <a:solidFill>
                  <a:srgbClr val="002060"/>
                </a:solidFill>
                <a:latin typeface="Calibri" panose="020F0502020204030204" pitchFamily="34" charset="0"/>
                <a:cs typeface="Calibri" panose="020F0502020204030204" pitchFamily="34" charset="0"/>
              </a:rPr>
              <a:t>• الخوارزميات التي تُدير ظهور الأخبار في مواقع التواصل.</a:t>
            </a:r>
          </a:p>
          <a:p>
            <a:pPr algn="r" rtl="1"/>
            <a:r>
              <a:rPr lang="ar-EG" sz="2400" kern="0" dirty="0">
                <a:solidFill>
                  <a:srgbClr val="002060"/>
                </a:solidFill>
                <a:latin typeface="Calibri" panose="020F0502020204030204" pitchFamily="34" charset="0"/>
                <a:cs typeface="Calibri" panose="020F0502020204030204" pitchFamily="34" charset="0"/>
              </a:rPr>
              <a:t>• المستخدمين أنفسهم الذين يشاركون أو يحجبون المحتوى.</a:t>
            </a:r>
          </a:p>
        </p:txBody>
      </p:sp>
      <p:sp>
        <p:nvSpPr>
          <p:cNvPr id="8" name="TextBox 7">
            <a:extLst>
              <a:ext uri="{FF2B5EF4-FFF2-40B4-BE49-F238E27FC236}">
                <a16:creationId xmlns:a16="http://schemas.microsoft.com/office/drawing/2014/main" id="{9CB1326E-473D-7F41-37C9-D5ABC218D1C1}"/>
              </a:ext>
            </a:extLst>
          </p:cNvPr>
          <p:cNvSpPr txBox="1"/>
          <p:nvPr/>
        </p:nvSpPr>
        <p:spPr>
          <a:xfrm>
            <a:off x="5346663" y="4629442"/>
            <a:ext cx="6653895" cy="1846659"/>
          </a:xfrm>
          <a:prstGeom prst="rect">
            <a:avLst/>
          </a:prstGeom>
          <a:noFill/>
        </p:spPr>
        <p:txBody>
          <a:bodyPr wrap="square">
            <a:spAutoFit/>
          </a:bodyPr>
          <a:lstStyle/>
          <a:p>
            <a:endParaRPr lang="ar-EG" dirty="0"/>
          </a:p>
          <a:p>
            <a:pPr algn="just" rtl="1"/>
            <a:r>
              <a:rPr lang="ar-EG" sz="2400" kern="0" dirty="0">
                <a:solidFill>
                  <a:srgbClr val="002060"/>
                </a:solidFill>
                <a:latin typeface="Calibri" panose="020F0502020204030204" pitchFamily="34" charset="0"/>
                <a:cs typeface="Calibri" panose="020F0502020204030204" pitchFamily="34" charset="0"/>
              </a:rPr>
              <a:t>الهدف من دور حارس البوابة – نظريًا – هو </a:t>
            </a:r>
            <a:r>
              <a:rPr lang="ar-EG" sz="2400" b="1" kern="0" dirty="0">
                <a:solidFill>
                  <a:srgbClr val="002060"/>
                </a:solidFill>
                <a:latin typeface="Calibri" panose="020F0502020204030204" pitchFamily="34" charset="0"/>
                <a:cs typeface="Calibri" panose="020F0502020204030204" pitchFamily="34" charset="0"/>
              </a:rPr>
              <a:t>تنظيم وتصفية المحتوى بما يحقق مصلحة الجمهور، </a:t>
            </a:r>
            <a:r>
              <a:rPr lang="ar-EG" sz="2400" kern="0" dirty="0">
                <a:solidFill>
                  <a:srgbClr val="002060"/>
                </a:solidFill>
                <a:latin typeface="Calibri" panose="020F0502020204030204" pitchFamily="34" charset="0"/>
                <a:cs typeface="Calibri" panose="020F0502020204030204" pitchFamily="34" charset="0"/>
              </a:rPr>
              <a:t>ولكن عمليًا قد يتأثر هذا الدور </a:t>
            </a:r>
            <a:r>
              <a:rPr lang="ar-EG" sz="2400" b="1" kern="0" dirty="0">
                <a:solidFill>
                  <a:srgbClr val="002060"/>
                </a:solidFill>
                <a:latin typeface="Calibri" panose="020F0502020204030204" pitchFamily="34" charset="0"/>
                <a:cs typeface="Calibri" panose="020F0502020204030204" pitchFamily="34" charset="0"/>
              </a:rPr>
              <a:t>بالميول الشخصية، أو السياسات التحريرية، أو الأجندات السياسية أو الاقتصادية.</a:t>
            </a:r>
          </a:p>
        </p:txBody>
      </p:sp>
      <p:pic>
        <p:nvPicPr>
          <p:cNvPr id="9" name="Picture 8">
            <a:extLst>
              <a:ext uri="{FF2B5EF4-FFF2-40B4-BE49-F238E27FC236}">
                <a16:creationId xmlns:a16="http://schemas.microsoft.com/office/drawing/2014/main" id="{D2AE26FE-2727-84B3-0325-E32B135D2D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29" y="1815175"/>
            <a:ext cx="5155221" cy="9198175"/>
          </a:xfrm>
          <a:prstGeom prst="rect">
            <a:avLst/>
          </a:prstGeom>
        </p:spPr>
      </p:pic>
    </p:spTree>
    <p:extLst>
      <p:ext uri="{BB962C8B-B14F-4D97-AF65-F5344CB8AC3E}">
        <p14:creationId xmlns:p14="http://schemas.microsoft.com/office/powerpoint/2010/main" val="3943689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1118" y="17712"/>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827964" y="64335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F1DA7D70-BB84-29FD-90F6-3AF575FED063}"/>
              </a:ext>
            </a:extLst>
          </p:cNvPr>
          <p:cNvSpPr/>
          <p:nvPr/>
        </p:nvSpPr>
        <p:spPr>
          <a:xfrm>
            <a:off x="2827965" y="732098"/>
            <a:ext cx="9364036"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أهمية النظرية في الدراسات الإعلامية والاتصالية: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D02A14BD-65D9-2428-B957-0EF43E0C827F}"/>
              </a:ext>
            </a:extLst>
          </p:cNvPr>
          <p:cNvSpPr txBox="1"/>
          <p:nvPr/>
        </p:nvSpPr>
        <p:spPr>
          <a:xfrm>
            <a:off x="2827964" y="146843"/>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10" name="TextBox 9">
            <a:extLst>
              <a:ext uri="{FF2B5EF4-FFF2-40B4-BE49-F238E27FC236}">
                <a16:creationId xmlns:a16="http://schemas.microsoft.com/office/drawing/2014/main" id="{BFBB0D5D-6C2B-1B42-C67D-1757CF4F2D1C}"/>
              </a:ext>
            </a:extLst>
          </p:cNvPr>
          <p:cNvSpPr txBox="1"/>
          <p:nvPr/>
        </p:nvSpPr>
        <p:spPr>
          <a:xfrm>
            <a:off x="3090956" y="1387692"/>
            <a:ext cx="9029926" cy="5170646"/>
          </a:xfrm>
          <a:prstGeom prst="rect">
            <a:avLst/>
          </a:prstGeom>
          <a:noFill/>
        </p:spPr>
        <p:txBody>
          <a:bodyPr wrap="square">
            <a:spAutoFit/>
          </a:bodyPr>
          <a:lstStyle/>
          <a:p>
            <a:endParaRPr lang="ar-EG" dirty="0"/>
          </a:p>
          <a:p>
            <a:pPr algn="just" rtl="1"/>
            <a:r>
              <a:rPr lang="ar-EG" sz="2400" kern="0" dirty="0">
                <a:solidFill>
                  <a:srgbClr val="002060"/>
                </a:solidFill>
                <a:latin typeface="Calibri" panose="020F0502020204030204" pitchFamily="34" charset="0"/>
                <a:cs typeface="Calibri" panose="020F0502020204030204" pitchFamily="34" charset="0"/>
              </a:rPr>
              <a:t>تمثل نظرية حارس البوابة إطارًا تحليليًا مهمًا لفهم العمليات التحريرية والمؤسسية في وسائل الإعلام، وتبرز أهميتها في عدة جوانب:</a:t>
            </a:r>
          </a:p>
          <a:p>
            <a:pPr algn="just" rtl="1"/>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تحليل عملية انتقاء الأخبار: </a:t>
            </a:r>
            <a:r>
              <a:rPr lang="ar-EG" sz="2400" kern="0" dirty="0">
                <a:solidFill>
                  <a:srgbClr val="002060"/>
                </a:solidFill>
                <a:latin typeface="Calibri" panose="020F0502020204030204" pitchFamily="34" charset="0"/>
                <a:cs typeface="Calibri" panose="020F0502020204030204" pitchFamily="34" charset="0"/>
              </a:rPr>
              <a:t>تساعد الباحثين على فهم الكيفية التي تُتخذ بها قرارات تحريرية تتعلق بما يُنشر وما يُحجب.</a:t>
            </a:r>
          </a:p>
          <a:p>
            <a:pPr algn="just" rtl="1"/>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كشف الأجندات الخفية</a:t>
            </a:r>
            <a:r>
              <a:rPr lang="ar-EG" sz="2400" kern="0" dirty="0">
                <a:solidFill>
                  <a:srgbClr val="002060"/>
                </a:solidFill>
                <a:latin typeface="Calibri" panose="020F0502020204030204" pitchFamily="34" charset="0"/>
                <a:cs typeface="Calibri" panose="020F0502020204030204" pitchFamily="34" charset="0"/>
              </a:rPr>
              <a:t>: تُظهر كيف يمكن للمؤسسات الإعلامية أو الحكومات التأثير في الرأي العام عبر توجيه الرسائل أو حجب معلومات معينة.</a:t>
            </a:r>
          </a:p>
          <a:p>
            <a:pPr algn="just" rtl="1"/>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فهم التحيز الإعلامي</a:t>
            </a:r>
            <a:r>
              <a:rPr lang="ar-EG" sz="2400" kern="0" dirty="0">
                <a:solidFill>
                  <a:srgbClr val="002060"/>
                </a:solidFill>
                <a:latin typeface="Calibri" panose="020F0502020204030204" pitchFamily="34" charset="0"/>
                <a:cs typeface="Calibri" panose="020F0502020204030204" pitchFamily="34" charset="0"/>
              </a:rPr>
              <a:t>: تُتيح دراسة مدى تأثير العوامل الذاتية (مثل المعتقدات الشخصية للصحفي) والموضوعية (مثل السياسات التحريرية أو الضغوط السياسية) في تشكيل المحتوى.</a:t>
            </a:r>
          </a:p>
          <a:p>
            <a:pPr algn="just" rtl="1"/>
            <a:r>
              <a:rPr lang="ar-EG" sz="2400" b="1"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ربط الإعلام بالسلطة: </a:t>
            </a:r>
            <a:r>
              <a:rPr lang="ar-EG" sz="2400" kern="0" dirty="0">
                <a:solidFill>
                  <a:srgbClr val="002060"/>
                </a:solidFill>
                <a:latin typeface="Calibri" panose="020F0502020204030204" pitchFamily="34" charset="0"/>
                <a:cs typeface="Calibri" panose="020F0502020204030204" pitchFamily="34" charset="0"/>
              </a:rPr>
              <a:t>النظرية تبرز البُعد السلطوي للإعلام، فحارس البوابة لا يُبلغ فقط، بل يختار ويقرر ويُوجّه.</a:t>
            </a:r>
          </a:p>
          <a:p>
            <a:pPr algn="just" rtl="1"/>
            <a:r>
              <a:rPr lang="ar-EG" sz="2400" b="1"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التحول الرقمي: </a:t>
            </a:r>
            <a:r>
              <a:rPr lang="ar-EG" sz="2400" kern="0" dirty="0">
                <a:solidFill>
                  <a:srgbClr val="002060"/>
                </a:solidFill>
                <a:latin typeface="Calibri" panose="020F0502020204030204" pitchFamily="34" charset="0"/>
                <a:cs typeface="Calibri" panose="020F0502020204030204" pitchFamily="34" charset="0"/>
              </a:rPr>
              <a:t>رغم أن النظرية نشأت في عصر الإعلام التقليدي، إلا أنها لا تزال مهمة لفهم دور المنصات الرقمية والخوارزميات في اختيار المحتوى الذي يُعرض للجمهور.</a:t>
            </a:r>
          </a:p>
        </p:txBody>
      </p:sp>
      <p:pic>
        <p:nvPicPr>
          <p:cNvPr id="6" name="Picture 5">
            <a:extLst>
              <a:ext uri="{FF2B5EF4-FFF2-40B4-BE49-F238E27FC236}">
                <a16:creationId xmlns:a16="http://schemas.microsoft.com/office/drawing/2014/main" id="{D9986E96-DD2C-64E2-22FA-DC1D55ADE1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19" y="1600200"/>
            <a:ext cx="3019837" cy="10108519"/>
          </a:xfrm>
          <a:prstGeom prst="rect">
            <a:avLst/>
          </a:prstGeom>
        </p:spPr>
      </p:pic>
    </p:spTree>
    <p:extLst>
      <p:ext uri="{BB962C8B-B14F-4D97-AF65-F5344CB8AC3E}">
        <p14:creationId xmlns:p14="http://schemas.microsoft.com/office/powerpoint/2010/main" val="1908613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ED14C-4BCA-9026-A9AC-ACC9DBF0B89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C27EFC8-FFD8-6E56-D7B8-A6B60EC297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5000" y="-79256"/>
            <a:ext cx="2530548" cy="1181593"/>
          </a:xfrm>
          <a:prstGeom prst="rect">
            <a:avLst/>
          </a:prstGeom>
        </p:spPr>
      </p:pic>
      <p:sp>
        <p:nvSpPr>
          <p:cNvPr id="11" name="Rectangle 10">
            <a:extLst>
              <a:ext uri="{FF2B5EF4-FFF2-40B4-BE49-F238E27FC236}">
                <a16:creationId xmlns:a16="http://schemas.microsoft.com/office/drawing/2014/main" id="{E22D6943-71B0-7655-3E3A-7AB67B69032B}"/>
              </a:ext>
            </a:extLst>
          </p:cNvPr>
          <p:cNvSpPr/>
          <p:nvPr/>
        </p:nvSpPr>
        <p:spPr>
          <a:xfrm>
            <a:off x="3140242" y="488682"/>
            <a:ext cx="895676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Rectangle: Rounded Corners 5">
            <a:extLst>
              <a:ext uri="{FF2B5EF4-FFF2-40B4-BE49-F238E27FC236}">
                <a16:creationId xmlns:a16="http://schemas.microsoft.com/office/drawing/2014/main" id="{72DDCD5F-BA1F-140C-5F7B-8A9FCCB820A3}"/>
              </a:ext>
            </a:extLst>
          </p:cNvPr>
          <p:cNvSpPr/>
          <p:nvPr/>
        </p:nvSpPr>
        <p:spPr>
          <a:xfrm>
            <a:off x="3140242" y="668670"/>
            <a:ext cx="8927432" cy="59774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فرضيات النظرية: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1527B4EB-E003-FF05-2849-248C4A4C972B}"/>
              </a:ext>
            </a:extLst>
          </p:cNvPr>
          <p:cNvSpPr txBox="1"/>
          <p:nvPr/>
        </p:nvSpPr>
        <p:spPr>
          <a:xfrm>
            <a:off x="2875548" y="72736"/>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8" name="TextBox 7">
            <a:extLst>
              <a:ext uri="{FF2B5EF4-FFF2-40B4-BE49-F238E27FC236}">
                <a16:creationId xmlns:a16="http://schemas.microsoft.com/office/drawing/2014/main" id="{8E450C44-67BA-B3E6-621F-B2E64D6D2767}"/>
              </a:ext>
            </a:extLst>
          </p:cNvPr>
          <p:cNvSpPr txBox="1"/>
          <p:nvPr/>
        </p:nvSpPr>
        <p:spPr>
          <a:xfrm>
            <a:off x="3140242" y="1479700"/>
            <a:ext cx="8927432" cy="5018682"/>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توجد نقاط بوابة </a:t>
            </a:r>
            <a:r>
              <a:rPr lang="en-US" sz="2400" b="1" kern="0" dirty="0">
                <a:solidFill>
                  <a:srgbClr val="002060"/>
                </a:solidFill>
                <a:latin typeface="Times New Roman" panose="02020603050405020304" pitchFamily="18" charset="0"/>
                <a:cs typeface="Times New Roman" panose="02020603050405020304" pitchFamily="18" charset="0"/>
              </a:rPr>
              <a:t>Gates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كل </a:t>
            </a:r>
            <a:r>
              <a:rPr lang="ar-EG" sz="2400" b="1" kern="0" dirty="0">
                <a:solidFill>
                  <a:srgbClr val="002060"/>
                </a:solidFill>
                <a:latin typeface="Calibri" panose="020F0502020204030204" pitchFamily="34" charset="0"/>
                <a:cs typeface="Calibri" panose="020F0502020204030204" pitchFamily="34" charset="0"/>
              </a:rPr>
              <a:t>قناة اتصال تتحكم في تدفق المعلومات</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u="sng" kern="0" dirty="0">
                <a:solidFill>
                  <a:srgbClr val="002060"/>
                </a:solidFill>
                <a:latin typeface="Calibri" panose="020F0502020204030204" pitchFamily="34" charset="0"/>
                <a:cs typeface="Calibri" panose="020F0502020204030204" pitchFamily="34" charset="0"/>
              </a:rPr>
              <a:t>أي أن المعلومات تمر عبر "نقاط" متعددة يمكن عندها السماح لها بالمرور أو منعها، سواء كانت هذه النقاط فردية (مثل الصحفي) أو تنظيمية (مثل المؤسسة الإعلامية).</a:t>
            </a:r>
          </a:p>
          <a:p>
            <a:pPr algn="just" rtl="1">
              <a:lnSpc>
                <a:spcPct val="150000"/>
              </a:lnSpc>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القائم بالاتصال </a:t>
            </a:r>
            <a:r>
              <a:rPr lang="en-US" sz="2400" b="1" kern="0" dirty="0">
                <a:solidFill>
                  <a:srgbClr val="002060"/>
                </a:solidFill>
                <a:latin typeface="Times New Roman" panose="02020603050405020304" pitchFamily="18" charset="0"/>
                <a:cs typeface="Times New Roman" panose="02020603050405020304" pitchFamily="18" charset="0"/>
              </a:rPr>
              <a:t>Gatekeeper</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يملك سلطة تحديد ما يتم اختياره أو استبعاده </a:t>
            </a:r>
            <a:r>
              <a:rPr lang="ar-EG" sz="2400" b="1" kern="0" dirty="0">
                <a:solidFill>
                  <a:srgbClr val="002060"/>
                </a:solidFill>
                <a:latin typeface="Calibri" panose="020F0502020204030204" pitchFamily="34" charset="0"/>
                <a:cs typeface="Calibri" panose="020F0502020204030204" pitchFamily="34" charset="0"/>
              </a:rPr>
              <a:t>من المحتوى الإعلامي.</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a:t>
            </a:r>
            <a:r>
              <a:rPr lang="ar-EG" sz="2400" u="sng" kern="0" dirty="0">
                <a:solidFill>
                  <a:srgbClr val="002060"/>
                </a:solidFill>
                <a:latin typeface="Calibri" panose="020F0502020204030204" pitchFamily="34" charset="0"/>
                <a:cs typeface="Calibri" panose="020F0502020204030204" pitchFamily="34" charset="0"/>
              </a:rPr>
              <a:t>هذا القرار قد يكون شخصيًا أو مؤسسيًا أو أيديولوجيًا</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عملية الحراسة لا تتم عشوائيًا</a:t>
            </a:r>
            <a:r>
              <a:rPr lang="ar-EG" sz="2400" kern="0" dirty="0">
                <a:solidFill>
                  <a:srgbClr val="002060"/>
                </a:solidFill>
                <a:latin typeface="Calibri" panose="020F0502020204030204" pitchFamily="34" charset="0"/>
                <a:cs typeface="Calibri" panose="020F0502020204030204" pitchFamily="34" charset="0"/>
              </a:rPr>
              <a:t>، بل تتأثر </a:t>
            </a:r>
            <a:r>
              <a:rPr lang="ar-EG" sz="2400" b="1" kern="0" dirty="0">
                <a:solidFill>
                  <a:srgbClr val="002060"/>
                </a:solidFill>
                <a:latin typeface="Calibri" panose="020F0502020204030204" pitchFamily="34" charset="0"/>
                <a:cs typeface="Calibri" panose="020F0502020204030204" pitchFamily="34" charset="0"/>
              </a:rPr>
              <a:t>بعوامل داخلية وخارجية</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u="sng" kern="0" dirty="0">
                <a:solidFill>
                  <a:srgbClr val="002060"/>
                </a:solidFill>
                <a:latin typeface="Calibri" panose="020F0502020204030204" pitchFamily="34" charset="0"/>
                <a:cs typeface="Calibri" panose="020F0502020204030204" pitchFamily="34" charset="0"/>
              </a:rPr>
              <a:t>مثل: </a:t>
            </a:r>
            <a:r>
              <a:rPr lang="ar-EG" sz="2400" b="1" u="sng" kern="0" dirty="0">
                <a:solidFill>
                  <a:srgbClr val="002060"/>
                </a:solidFill>
                <a:latin typeface="Calibri" panose="020F0502020204030204" pitchFamily="34" charset="0"/>
                <a:cs typeface="Calibri" panose="020F0502020204030204" pitchFamily="34" charset="0"/>
              </a:rPr>
              <a:t>القيم الإخبارية</a:t>
            </a:r>
            <a:r>
              <a:rPr lang="ar-EG" sz="2400" u="sng"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الخط التحريري</a:t>
            </a:r>
            <a:r>
              <a:rPr lang="ar-EG" sz="2400" u="sng"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الجمهور المستهدف</a:t>
            </a:r>
            <a:r>
              <a:rPr lang="ar-EG" sz="2400" u="sng"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الضغوط الاقتصادية، والسياسة العامة للمؤسسة الإعلامية.</a:t>
            </a:r>
            <a:endParaRPr lang="ar-EG" b="1" u="sng" dirty="0"/>
          </a:p>
        </p:txBody>
      </p:sp>
      <p:pic>
        <p:nvPicPr>
          <p:cNvPr id="4" name="Picture 3">
            <a:extLst>
              <a:ext uri="{FF2B5EF4-FFF2-40B4-BE49-F238E27FC236}">
                <a16:creationId xmlns:a16="http://schemas.microsoft.com/office/drawing/2014/main" id="{7FA188B4-8B89-A071-DC22-528B3A3FD3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718" y="1400681"/>
            <a:ext cx="2967523" cy="10552146"/>
          </a:xfrm>
          <a:prstGeom prst="rect">
            <a:avLst/>
          </a:prstGeom>
        </p:spPr>
      </p:pic>
    </p:spTree>
    <p:extLst>
      <p:ext uri="{BB962C8B-B14F-4D97-AF65-F5344CB8AC3E}">
        <p14:creationId xmlns:p14="http://schemas.microsoft.com/office/powerpoint/2010/main" val="2331038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55144-C1A2-F01E-49A8-B7D0AAF112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F0C876E-642C-2597-DDC2-6EA00ADD1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530548" cy="1181593"/>
          </a:xfrm>
          <a:prstGeom prst="rect">
            <a:avLst/>
          </a:prstGeom>
        </p:spPr>
      </p:pic>
      <p:sp>
        <p:nvSpPr>
          <p:cNvPr id="11" name="Rectangle 10">
            <a:extLst>
              <a:ext uri="{FF2B5EF4-FFF2-40B4-BE49-F238E27FC236}">
                <a16:creationId xmlns:a16="http://schemas.microsoft.com/office/drawing/2014/main" id="{5B4264CE-D197-5A30-F90D-7ACC5DC7E803}"/>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052DE647-FA41-872F-F615-4B5CF4A951A3}"/>
              </a:ext>
            </a:extLst>
          </p:cNvPr>
          <p:cNvSpPr txBox="1"/>
          <p:nvPr/>
        </p:nvSpPr>
        <p:spPr>
          <a:xfrm>
            <a:off x="2772683" y="237224"/>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4" name="TextBox 3">
            <a:extLst>
              <a:ext uri="{FF2B5EF4-FFF2-40B4-BE49-F238E27FC236}">
                <a16:creationId xmlns:a16="http://schemas.microsoft.com/office/drawing/2014/main" id="{FADBA106-839B-42BC-8803-12255F6E2888}"/>
              </a:ext>
            </a:extLst>
          </p:cNvPr>
          <p:cNvSpPr txBox="1"/>
          <p:nvPr/>
        </p:nvSpPr>
        <p:spPr>
          <a:xfrm>
            <a:off x="3151386" y="1569545"/>
            <a:ext cx="8905414" cy="4513223"/>
          </a:xfrm>
          <a:prstGeom prst="rect">
            <a:avLst/>
          </a:prstGeom>
          <a:noFill/>
        </p:spPr>
        <p:txBody>
          <a:bodyPr wrap="square">
            <a:spAutoFit/>
          </a:bodyPr>
          <a:lstStyle/>
          <a:p>
            <a:pPr algn="just" rtl="1"/>
            <a:endParaRPr lang="ar-EG" sz="3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b="1"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 المنتج الإعلامي النهائي (ما يُنشر أو يُبث) لا يمثل الواقع كاملاً، بل هو نتيجة لعملية انتقائية.</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u="sng" kern="0" dirty="0">
                <a:solidFill>
                  <a:srgbClr val="002060"/>
                </a:solidFill>
                <a:latin typeface="Calibri" panose="020F0502020204030204" pitchFamily="34" charset="0"/>
                <a:cs typeface="Calibri" panose="020F0502020204030204" pitchFamily="34" charset="0"/>
              </a:rPr>
              <a:t>أي أن الإعلام لا يعرض الواقع كما هو، بل يُعيد تشكيله بناءً على قرارات الحارس</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b="1"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التنظيمات والمؤسسات الإعلامية </a:t>
            </a:r>
            <a:r>
              <a:rPr lang="ar-EG" sz="2400" kern="0" dirty="0">
                <a:solidFill>
                  <a:srgbClr val="002060"/>
                </a:solidFill>
                <a:latin typeface="Calibri" panose="020F0502020204030204" pitchFamily="34" charset="0"/>
                <a:cs typeface="Calibri" panose="020F0502020204030204" pitchFamily="34" charset="0"/>
              </a:rPr>
              <a:t>تؤثر على قرارات الحارس الفردي.</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u="sng" kern="0" dirty="0">
                <a:solidFill>
                  <a:srgbClr val="002060"/>
                </a:solidFill>
                <a:latin typeface="Calibri" panose="020F0502020204030204" pitchFamily="34" charset="0"/>
                <a:cs typeface="Calibri" panose="020F0502020204030204" pitchFamily="34" charset="0"/>
              </a:rPr>
              <a:t>حتى وإن كان القرار بيد الصحفي، فإن سياسات المؤسسة والإطار المهني العام يوجّه اختياراته.</a:t>
            </a:r>
          </a:p>
          <a:p>
            <a:pPr algn="just" rtl="1">
              <a:lnSpc>
                <a:spcPct val="150000"/>
              </a:lnSpc>
            </a:pPr>
            <a:r>
              <a:rPr lang="ar-EG" sz="2400" b="1"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  الجمهور لا يتعرض إلا للرسائل التي اجتازت عملية الحراسة.</a:t>
            </a:r>
            <a:endParaRPr lang="ar-EG" sz="2400" u="sng" kern="0" dirty="0">
              <a:solidFill>
                <a:srgbClr val="002060"/>
              </a:solidFill>
              <a:latin typeface="Calibri" panose="020F0502020204030204" pitchFamily="34" charset="0"/>
              <a:cs typeface="Calibri" panose="020F0502020204030204" pitchFamily="34" charset="0"/>
            </a:endParaRPr>
          </a:p>
          <a:p>
            <a:pPr marL="342900" indent="-342900" algn="just" rtl="1">
              <a:lnSpc>
                <a:spcPct val="150000"/>
              </a:lnSpc>
              <a:buFontTx/>
              <a:buChar char="-"/>
            </a:pPr>
            <a:r>
              <a:rPr lang="ar-EG" sz="2400" u="sng" kern="0" dirty="0">
                <a:solidFill>
                  <a:srgbClr val="002060"/>
                </a:solidFill>
                <a:latin typeface="Calibri" panose="020F0502020204030204" pitchFamily="34" charset="0"/>
                <a:cs typeface="Calibri" panose="020F0502020204030204" pitchFamily="34" charset="0"/>
              </a:rPr>
              <a:t>ما يعني أن فهم الجمهور للواقع يتأثر بما يُعرض له من محتوى "مفلتر".</a:t>
            </a:r>
            <a:endParaRPr lang="en-US" sz="2400" u="sng" kern="0" dirty="0">
              <a:solidFill>
                <a:srgbClr val="002060"/>
              </a:solidFill>
              <a:latin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31494A3C-1212-6308-5B37-9A85B76144AE}"/>
              </a:ext>
            </a:extLst>
          </p:cNvPr>
          <p:cNvSpPr/>
          <p:nvPr/>
        </p:nvSpPr>
        <p:spPr>
          <a:xfrm>
            <a:off x="2899082" y="856268"/>
            <a:ext cx="9292918" cy="59774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فرضيات النظرية</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A626FDE7-C2F6-D42E-E0CE-BA7574B24B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94" y="1489327"/>
            <a:ext cx="2998892" cy="9872788"/>
          </a:xfrm>
          <a:prstGeom prst="rect">
            <a:avLst/>
          </a:prstGeom>
        </p:spPr>
      </p:pic>
    </p:spTree>
    <p:extLst>
      <p:ext uri="{BB962C8B-B14F-4D97-AF65-F5344CB8AC3E}">
        <p14:creationId xmlns:p14="http://schemas.microsoft.com/office/powerpoint/2010/main" val="2312538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16B6F4B9-8BBE-D3A4-76CC-33A2ED2461EC}"/>
              </a:ext>
            </a:extLst>
          </p:cNvPr>
          <p:cNvPicPr>
            <a:picLocks noChangeAspect="1"/>
          </p:cNvPicPr>
          <p:nvPr/>
        </p:nvPicPr>
        <p:blipFill>
          <a:blip r:embed="rId2"/>
          <a:stretch>
            <a:fillRect/>
          </a:stretch>
        </p:blipFill>
        <p:spPr>
          <a:xfrm>
            <a:off x="-96892" y="0"/>
            <a:ext cx="12192000" cy="10076489"/>
          </a:xfrm>
          <a:prstGeom prst="rect">
            <a:avLst/>
          </a:prstGeom>
        </p:spPr>
      </p:pic>
      <p:pic>
        <p:nvPicPr>
          <p:cNvPr id="7" name="Graphic 21">
            <a:extLst>
              <a:ext uri="{FF2B5EF4-FFF2-40B4-BE49-F238E27FC236}">
                <a16:creationId xmlns:a16="http://schemas.microsoft.com/office/drawing/2014/main" id="{C7E915FB-FE4D-E4CF-83B8-825630BE0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135" y="52323"/>
            <a:ext cx="2530548" cy="1181593"/>
          </a:xfrm>
          <a:prstGeom prst="rect">
            <a:avLst/>
          </a:prstGeom>
        </p:spPr>
      </p:pic>
      <p:sp>
        <p:nvSpPr>
          <p:cNvPr id="11" name="Rectangle 10">
            <a:extLst>
              <a:ext uri="{FF2B5EF4-FFF2-40B4-BE49-F238E27FC236}">
                <a16:creationId xmlns:a16="http://schemas.microsoft.com/office/drawing/2014/main" id="{CD003F19-0502-B10C-8B3B-3F58285313C0}"/>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10003F81-AA9F-B2D7-01DF-3AEBAAF50FC5}"/>
              </a:ext>
            </a:extLst>
          </p:cNvPr>
          <p:cNvSpPr txBox="1"/>
          <p:nvPr/>
        </p:nvSpPr>
        <p:spPr>
          <a:xfrm>
            <a:off x="3687042" y="3218490"/>
            <a:ext cx="420403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SA" sz="2800" b="1" kern="0" dirty="0">
                <a:solidFill>
                  <a:schemeClr val="bg2"/>
                </a:solidFill>
                <a:latin typeface="Calibri" panose="020F0502020204030204" pitchFamily="34" charset="0"/>
                <a:cs typeface="Calibri" panose="020F0502020204030204" pitchFamily="34" charset="0"/>
              </a:rPr>
              <a:t>المؤسسات</a:t>
            </a:r>
            <a:r>
              <a:rPr lang="ar-SA" sz="2400" b="1" kern="0" dirty="0">
                <a:solidFill>
                  <a:schemeClr val="bg2"/>
                </a:solidFill>
                <a:latin typeface="Calibri" panose="020F0502020204030204" pitchFamily="34" charset="0"/>
                <a:cs typeface="Calibri" panose="020F0502020204030204" pitchFamily="34" charset="0"/>
              </a:rPr>
              <a:t> الإعلامية</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A70D8132-0AA4-BBF1-44C5-4A44F7C245E1}"/>
              </a:ext>
            </a:extLst>
          </p:cNvPr>
          <p:cNvSpPr txBox="1"/>
          <p:nvPr/>
        </p:nvSpPr>
        <p:spPr>
          <a:xfrm>
            <a:off x="2772683" y="130124"/>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TextBox 5">
            <a:extLst>
              <a:ext uri="{FF2B5EF4-FFF2-40B4-BE49-F238E27FC236}">
                <a16:creationId xmlns:a16="http://schemas.microsoft.com/office/drawing/2014/main" id="{257EDE23-AF71-F7AC-5A81-E79A703E14D2}"/>
              </a:ext>
            </a:extLst>
          </p:cNvPr>
          <p:cNvSpPr txBox="1"/>
          <p:nvPr/>
        </p:nvSpPr>
        <p:spPr>
          <a:xfrm>
            <a:off x="3687042" y="3827879"/>
            <a:ext cx="420403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الصحفيون </a:t>
            </a:r>
            <a:r>
              <a:rPr lang="ar-EG" sz="2800" b="1" kern="0" dirty="0">
                <a:solidFill>
                  <a:schemeClr val="bg2"/>
                </a:solidFill>
                <a:latin typeface="Calibri" panose="020F0502020204030204" pitchFamily="34" charset="0"/>
                <a:cs typeface="Calibri" panose="020F0502020204030204" pitchFamily="34" charset="0"/>
              </a:rPr>
              <a:t>والمحررون</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334E1CD-B934-96FD-A546-EC38986AAAA3}"/>
              </a:ext>
            </a:extLst>
          </p:cNvPr>
          <p:cNvSpPr txBox="1"/>
          <p:nvPr/>
        </p:nvSpPr>
        <p:spPr>
          <a:xfrm>
            <a:off x="3687040" y="4485947"/>
            <a:ext cx="420403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800" b="1" kern="0" dirty="0">
                <a:solidFill>
                  <a:schemeClr val="bg1"/>
                </a:solidFill>
                <a:ea typeface="Times New Roman" panose="02020603050405020304" pitchFamily="18" charset="0"/>
                <a:cs typeface="Times New Roman" panose="02020603050405020304" pitchFamily="18" charset="0"/>
              </a:rPr>
              <a:t>         </a:t>
            </a:r>
            <a:r>
              <a:rPr lang="ar-SA" sz="2800" b="1" kern="0" dirty="0">
                <a:solidFill>
                  <a:schemeClr val="bg1"/>
                </a:solidFill>
                <a:effectLst/>
                <a:ea typeface="Times New Roman" panose="02020603050405020304" pitchFamily="18" charset="0"/>
                <a:cs typeface="Times New Roman" panose="02020603050405020304" pitchFamily="18" charset="0"/>
              </a:rPr>
              <a:t>السياسات التحريرية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416848F-F2DE-90FC-C6CC-4A94559BFF56}"/>
              </a:ext>
            </a:extLst>
          </p:cNvPr>
          <p:cNvSpPr txBox="1"/>
          <p:nvPr/>
        </p:nvSpPr>
        <p:spPr>
          <a:xfrm>
            <a:off x="3687041" y="5144015"/>
            <a:ext cx="420403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SA" sz="2400" b="1" kern="0" dirty="0">
                <a:solidFill>
                  <a:schemeClr val="bg2"/>
                </a:solidFill>
                <a:latin typeface="Calibri" panose="020F0502020204030204" pitchFamily="34" charset="0"/>
                <a:cs typeface="Calibri" panose="020F0502020204030204" pitchFamily="34" charset="0"/>
              </a:rPr>
              <a:t>التحيزات الشخصية </a:t>
            </a:r>
            <a:r>
              <a:rPr lang="ar-SA" sz="2800" b="1" kern="0" dirty="0">
                <a:solidFill>
                  <a:schemeClr val="bg2"/>
                </a:solidFill>
                <a:latin typeface="Calibri" panose="020F0502020204030204" pitchFamily="34" charset="0"/>
                <a:cs typeface="Calibri" panose="020F0502020204030204" pitchFamily="34" charset="0"/>
              </a:rPr>
              <a:t>والمهنية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EBF27834-CC77-830D-C545-AB6FD4D53B47}"/>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kumimoji="0" lang="ar-SA"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عناصر عملية حراسة البوابة</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6" name="TextBox 15">
            <a:extLst>
              <a:ext uri="{FF2B5EF4-FFF2-40B4-BE49-F238E27FC236}">
                <a16:creationId xmlns:a16="http://schemas.microsoft.com/office/drawing/2014/main" id="{0855B367-3D9F-F176-E1A1-70207CAE63D0}"/>
              </a:ext>
            </a:extLst>
          </p:cNvPr>
          <p:cNvSpPr txBox="1"/>
          <p:nvPr/>
        </p:nvSpPr>
        <p:spPr>
          <a:xfrm>
            <a:off x="306814" y="1498347"/>
            <a:ext cx="11716106" cy="1341586"/>
          </a:xfrm>
          <a:prstGeom prst="rect">
            <a:avLst/>
          </a:prstGeom>
          <a:noFill/>
        </p:spPr>
        <p:txBody>
          <a:bodyPr wrap="square">
            <a:spAutoFit/>
          </a:bodyPr>
          <a:lstStyle/>
          <a:p>
            <a:pPr marL="0" marR="0" algn="just" rtl="1">
              <a:lnSpc>
                <a:spcPct val="115000"/>
              </a:lnSpc>
              <a:spcAft>
                <a:spcPts val="800"/>
              </a:spcAft>
            </a:pPr>
            <a:r>
              <a:rPr lang="ar-EG" sz="2400" b="1" kern="0" dirty="0">
                <a:solidFill>
                  <a:srgbClr val="002060"/>
                </a:solidFill>
                <a:latin typeface="Calibri" panose="020F0502020204030204" pitchFamily="34" charset="0"/>
                <a:cs typeface="Calibri" panose="020F0502020204030204" pitchFamily="34" charset="0"/>
              </a:rPr>
              <a:t>تتكوّن عملية حراسة البوابة من شبكة معقدة من الفاعلين والمؤثرات، تبدأ بالمؤسسة، وتمر بالصحفي والمحرر، وتتأطر بالسياسات التحريرية، وتتشكل من خلال التحيزات الشخصية والمهنية. هذه العناصر مجتمعة لا تكتفي فقط بتصفية الأخبار، بل تُعيد بناء الواقع بطريقة انتقائية تؤثر على وعي الجمهور وتشكّل الرأي العام.</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B54A2A2B-031F-BB2A-EE40-A540D240ACA3}"/>
              </a:ext>
            </a:extLst>
          </p:cNvPr>
          <p:cNvSpPr/>
          <p:nvPr/>
        </p:nvSpPr>
        <p:spPr>
          <a:xfrm>
            <a:off x="8048260" y="321848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83F00CCB-AA86-4241-2261-E286FB8D3100}"/>
              </a:ext>
            </a:extLst>
          </p:cNvPr>
          <p:cNvSpPr/>
          <p:nvPr/>
        </p:nvSpPr>
        <p:spPr>
          <a:xfrm>
            <a:off x="8048259" y="384012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97B05BF2-3FE3-CFD4-EB6E-E3038F526C11}"/>
              </a:ext>
            </a:extLst>
          </p:cNvPr>
          <p:cNvSpPr/>
          <p:nvPr/>
        </p:nvSpPr>
        <p:spPr>
          <a:xfrm>
            <a:off x="8048259" y="452301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57DC9D93-3BF4-B415-D86F-0315A02D7C3B}"/>
              </a:ext>
            </a:extLst>
          </p:cNvPr>
          <p:cNvSpPr/>
          <p:nvPr/>
        </p:nvSpPr>
        <p:spPr>
          <a:xfrm>
            <a:off x="8084396" y="5144015"/>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Tree>
    <p:extLst>
      <p:ext uri="{BB962C8B-B14F-4D97-AF65-F5344CB8AC3E}">
        <p14:creationId xmlns:p14="http://schemas.microsoft.com/office/powerpoint/2010/main" val="284607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29F76-ECEC-2E57-CD60-25DA62A4D31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3914391-9C4A-5256-A625-223F1C1FDE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892" y="0"/>
            <a:ext cx="2530548" cy="1181593"/>
          </a:xfrm>
          <a:prstGeom prst="rect">
            <a:avLst/>
          </a:prstGeom>
        </p:spPr>
      </p:pic>
      <p:sp>
        <p:nvSpPr>
          <p:cNvPr id="11" name="Rectangle 10">
            <a:extLst>
              <a:ext uri="{FF2B5EF4-FFF2-40B4-BE49-F238E27FC236}">
                <a16:creationId xmlns:a16="http://schemas.microsoft.com/office/drawing/2014/main" id="{74900CFB-12AA-5A0A-675A-748520C97BE7}"/>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2597E2D-85B8-FB02-9073-CC8D5A988E60}"/>
              </a:ext>
            </a:extLst>
          </p:cNvPr>
          <p:cNvSpPr txBox="1"/>
          <p:nvPr/>
        </p:nvSpPr>
        <p:spPr>
          <a:xfrm>
            <a:off x="2727103" y="126492"/>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3" name="Rectangle: Rounded Corners 2">
            <a:extLst>
              <a:ext uri="{FF2B5EF4-FFF2-40B4-BE49-F238E27FC236}">
                <a16:creationId xmlns:a16="http://schemas.microsoft.com/office/drawing/2014/main" id="{03B14DB0-BB69-7A17-D68A-A8FE50A02190}"/>
              </a:ext>
            </a:extLst>
          </p:cNvPr>
          <p:cNvSpPr/>
          <p:nvPr/>
        </p:nvSpPr>
        <p:spPr>
          <a:xfrm>
            <a:off x="2804440" y="713620"/>
            <a:ext cx="9307268"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 </a:t>
            </a:r>
            <a:r>
              <a:rPr kumimoji="0" lang="ar-SA"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عناصر عملية حراسة البوابة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52BB86A7-27ED-F940-9040-F02DEAB7EC97}"/>
              </a:ext>
            </a:extLst>
          </p:cNvPr>
          <p:cNvSpPr txBox="1"/>
          <p:nvPr/>
        </p:nvSpPr>
        <p:spPr>
          <a:xfrm>
            <a:off x="4066674" y="1450693"/>
            <a:ext cx="8045034"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800" b="1" kern="0" dirty="0">
                <a:solidFill>
                  <a:schemeClr val="bg2"/>
                </a:solidFill>
                <a:latin typeface="Calibri" panose="020F0502020204030204" pitchFamily="34" charset="0"/>
                <a:cs typeface="+mj-cs"/>
              </a:rPr>
              <a:t>1</a:t>
            </a:r>
            <a:r>
              <a:rPr lang="ar-EG" sz="2800" b="1" kern="0" dirty="0">
                <a:solidFill>
                  <a:schemeClr val="bg2"/>
                </a:solidFill>
                <a:latin typeface="Calibri" panose="020F0502020204030204" pitchFamily="34" charset="0"/>
                <a:cs typeface="Calibri" panose="020F0502020204030204" pitchFamily="34" charset="0"/>
              </a:rPr>
              <a:t>. </a:t>
            </a:r>
            <a:r>
              <a:rPr lang="ar-SA" sz="2800" b="1" kern="0" dirty="0">
                <a:solidFill>
                  <a:schemeClr val="bg2"/>
                </a:solidFill>
                <a:latin typeface="Calibri" panose="020F0502020204030204" pitchFamily="34" charset="0"/>
                <a:cs typeface="Calibri" panose="020F0502020204030204" pitchFamily="34" charset="0"/>
              </a:rPr>
              <a:t>المؤسسات الإعلامية</a:t>
            </a:r>
            <a:r>
              <a:rPr lang="en-US" sz="2800" b="1" kern="0" dirty="0">
                <a:solidFill>
                  <a:schemeClr val="bg2"/>
                </a:solidFill>
                <a:latin typeface="Calibri" panose="020F0502020204030204" pitchFamily="34" charset="0"/>
                <a:cs typeface="Calibri" panose="020F0502020204030204" pitchFamily="34" charset="0"/>
              </a:rPr>
              <a:t>:</a:t>
            </a:r>
          </a:p>
        </p:txBody>
      </p:sp>
      <p:sp>
        <p:nvSpPr>
          <p:cNvPr id="8" name="TextBox 7">
            <a:extLst>
              <a:ext uri="{FF2B5EF4-FFF2-40B4-BE49-F238E27FC236}">
                <a16:creationId xmlns:a16="http://schemas.microsoft.com/office/drawing/2014/main" id="{4A4FC3B7-8A5C-EA41-B393-B29BCAA2A1C3}"/>
              </a:ext>
            </a:extLst>
          </p:cNvPr>
          <p:cNvSpPr txBox="1"/>
          <p:nvPr/>
        </p:nvSpPr>
        <p:spPr>
          <a:xfrm>
            <a:off x="4066674" y="2300690"/>
            <a:ext cx="8045034" cy="3929281"/>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تُعد</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المؤسسة الإعلامية </a:t>
            </a:r>
            <a:r>
              <a:rPr lang="ar-SA" sz="2400" kern="0" dirty="0">
                <a:solidFill>
                  <a:srgbClr val="002060"/>
                </a:solidFill>
                <a:latin typeface="Calibri" panose="020F0502020204030204" pitchFamily="34" charset="0"/>
                <a:cs typeface="Calibri" panose="020F0502020204030204" pitchFamily="34" charset="0"/>
              </a:rPr>
              <a:t>هي الإطار التنظيمي والإداري الذي يتم داخله إنتاج الأخبار والمحتوى الإعلامي. وتمثل </a:t>
            </a:r>
            <a:r>
              <a:rPr lang="ar-SA" sz="2400" b="1" kern="0" dirty="0">
                <a:solidFill>
                  <a:srgbClr val="002060"/>
                </a:solidFill>
                <a:latin typeface="Calibri" panose="020F0502020204030204" pitchFamily="34" charset="0"/>
                <a:cs typeface="Calibri" panose="020F0502020204030204" pitchFamily="34" charset="0"/>
              </a:rPr>
              <a:t>العنصر الأول </a:t>
            </a:r>
            <a:r>
              <a:rPr lang="ar-SA" sz="2400" kern="0" dirty="0">
                <a:solidFill>
                  <a:srgbClr val="002060"/>
                </a:solidFill>
                <a:latin typeface="Calibri" panose="020F0502020204030204" pitchFamily="34" charset="0"/>
                <a:cs typeface="Calibri" panose="020F0502020204030204" pitchFamily="34" charset="0"/>
              </a:rPr>
              <a:t>في </a:t>
            </a:r>
            <a:r>
              <a:rPr lang="ar-SA" sz="2400" b="1" kern="0" dirty="0">
                <a:solidFill>
                  <a:srgbClr val="002060"/>
                </a:solidFill>
                <a:latin typeface="Calibri" panose="020F0502020204030204" pitchFamily="34" charset="0"/>
                <a:cs typeface="Calibri" panose="020F0502020204030204" pitchFamily="34" charset="0"/>
              </a:rPr>
              <a:t>عملية حراسة البوابة</a:t>
            </a:r>
            <a:r>
              <a:rPr lang="ar-SA" sz="2400" kern="0" dirty="0">
                <a:solidFill>
                  <a:srgbClr val="002060"/>
                </a:solidFill>
                <a:latin typeface="Calibri" panose="020F0502020204030204" pitchFamily="34" charset="0"/>
                <a:cs typeface="Calibri" panose="020F0502020204030204" pitchFamily="34" charset="0"/>
              </a:rPr>
              <a:t>، حيث تضع </a:t>
            </a:r>
            <a:r>
              <a:rPr lang="ar-SA" sz="2400" b="1" kern="0" dirty="0">
                <a:solidFill>
                  <a:srgbClr val="002060"/>
                </a:solidFill>
                <a:latin typeface="Calibri" panose="020F0502020204030204" pitchFamily="34" charset="0"/>
                <a:cs typeface="Calibri" panose="020F0502020204030204" pitchFamily="34" charset="0"/>
              </a:rPr>
              <a:t>السياسات واللوائح </a:t>
            </a:r>
            <a:r>
              <a:rPr lang="ar-SA" sz="2400" kern="0" dirty="0">
                <a:solidFill>
                  <a:srgbClr val="002060"/>
                </a:solidFill>
                <a:latin typeface="Calibri" panose="020F0502020204030204" pitchFamily="34" charset="0"/>
                <a:cs typeface="Calibri" panose="020F0502020204030204" pitchFamily="34" charset="0"/>
              </a:rPr>
              <a:t>التي تنظم </a:t>
            </a:r>
            <a:r>
              <a:rPr lang="ar-SA" sz="2400" b="1" kern="0" dirty="0">
                <a:solidFill>
                  <a:srgbClr val="002060"/>
                </a:solidFill>
                <a:latin typeface="Calibri" panose="020F0502020204030204" pitchFamily="34" charset="0"/>
                <a:cs typeface="Calibri" panose="020F0502020204030204" pitchFamily="34" charset="0"/>
              </a:rPr>
              <a:t>سلوك الصحفيين والمحررين</a:t>
            </a:r>
            <a:r>
              <a:rPr lang="ar-SA" sz="2400" kern="0" dirty="0">
                <a:solidFill>
                  <a:srgbClr val="002060"/>
                </a:solidFill>
                <a:latin typeface="Calibri" panose="020F0502020204030204" pitchFamily="34" charset="0"/>
                <a:cs typeface="Calibri" panose="020F0502020204030204" pitchFamily="34" charset="0"/>
              </a:rPr>
              <a:t>، وتحدد</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نوعية ا</a:t>
            </a:r>
            <a:r>
              <a:rPr lang="ar-SA" sz="2400" b="1" kern="0" dirty="0">
                <a:solidFill>
                  <a:srgbClr val="002060"/>
                </a:solidFill>
                <a:latin typeface="Calibri" panose="020F0502020204030204" pitchFamily="34" charset="0"/>
                <a:cs typeface="Calibri" panose="020F0502020204030204" pitchFamily="34" charset="0"/>
              </a:rPr>
              <a:t>لموضوعات </a:t>
            </a:r>
            <a:r>
              <a:rPr lang="ar-SA" sz="2400" kern="0" dirty="0">
                <a:solidFill>
                  <a:srgbClr val="002060"/>
                </a:solidFill>
                <a:latin typeface="Calibri" panose="020F0502020204030204" pitchFamily="34" charset="0"/>
                <a:cs typeface="Calibri" panose="020F0502020204030204" pitchFamily="34" charset="0"/>
              </a:rPr>
              <a:t>التي تُعالج</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الأسلوب التحريري </a:t>
            </a:r>
            <a:r>
              <a:rPr lang="ar-SA" sz="2400" kern="0" dirty="0">
                <a:solidFill>
                  <a:srgbClr val="002060"/>
                </a:solidFill>
                <a:latin typeface="Calibri" panose="020F0502020204030204" pitchFamily="34" charset="0"/>
                <a:cs typeface="Calibri" panose="020F0502020204030204" pitchFamily="34" charset="0"/>
              </a:rPr>
              <a:t>المعتمد (معتدل، مثير، تحقيقي</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مستوى الحرية المتاح للصحفي </a:t>
            </a:r>
            <a:r>
              <a:rPr lang="ar-SA" sz="2400" kern="0" dirty="0">
                <a:solidFill>
                  <a:srgbClr val="002060"/>
                </a:solidFill>
                <a:latin typeface="Calibri" panose="020F0502020204030204" pitchFamily="34" charset="0"/>
                <a:cs typeface="Calibri" panose="020F0502020204030204" pitchFamily="34" charset="0"/>
              </a:rPr>
              <a:t>في التعبير أو النقد</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درجة الالتزام بالمعايير المهنية </a:t>
            </a:r>
            <a:r>
              <a:rPr lang="ar-SA" sz="2400" kern="0" dirty="0">
                <a:solidFill>
                  <a:srgbClr val="002060"/>
                </a:solidFill>
                <a:latin typeface="Calibri" panose="020F0502020204030204" pitchFamily="34" charset="0"/>
                <a:cs typeface="Calibri" panose="020F0502020204030204" pitchFamily="34" charset="0"/>
              </a:rPr>
              <a:t>أو الخضوع للأجندات السياسية أو الاقتصادية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والمؤسسة قد تكون مستقلة، أو تابعة لجهة حكومية، أو مملوكة لممول خاص، وكل نموذج من هذه النماذج ينعكس بوضوح على </a:t>
            </a:r>
            <a:r>
              <a:rPr lang="ar-SA" sz="2400" b="1" kern="0" dirty="0">
                <a:solidFill>
                  <a:srgbClr val="002060"/>
                </a:solidFill>
                <a:latin typeface="Calibri" panose="020F0502020204030204" pitchFamily="34" charset="0"/>
                <a:cs typeface="Calibri" panose="020F0502020204030204" pitchFamily="34" charset="0"/>
              </a:rPr>
              <a:t>مضمون الرسالة الإعلامية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6" name="Picture 5">
            <a:extLst>
              <a:ext uri="{FF2B5EF4-FFF2-40B4-BE49-F238E27FC236}">
                <a16:creationId xmlns:a16="http://schemas.microsoft.com/office/drawing/2014/main" id="{7DEC51D1-4E10-07B9-6AC9-986ED2C24A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92" y="1450694"/>
            <a:ext cx="3986382" cy="10074454"/>
          </a:xfrm>
          <a:prstGeom prst="rect">
            <a:avLst/>
          </a:prstGeom>
        </p:spPr>
      </p:pic>
    </p:spTree>
    <p:extLst>
      <p:ext uri="{BB962C8B-B14F-4D97-AF65-F5344CB8AC3E}">
        <p14:creationId xmlns:p14="http://schemas.microsoft.com/office/powerpoint/2010/main" val="1055040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0C1BD-3125-5D6C-73F9-1B51741F1BF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2A9188C-15C5-B2FF-C335-B476A9559F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8574" y="-36886"/>
            <a:ext cx="2530548" cy="1181593"/>
          </a:xfrm>
          <a:prstGeom prst="rect">
            <a:avLst/>
          </a:prstGeom>
        </p:spPr>
      </p:pic>
      <p:sp>
        <p:nvSpPr>
          <p:cNvPr id="11" name="Rectangle 10">
            <a:extLst>
              <a:ext uri="{FF2B5EF4-FFF2-40B4-BE49-F238E27FC236}">
                <a16:creationId xmlns:a16="http://schemas.microsoft.com/office/drawing/2014/main" id="{60D58277-0A7D-DDB8-F5E9-6C4910A9673D}"/>
              </a:ext>
            </a:extLst>
          </p:cNvPr>
          <p:cNvSpPr/>
          <p:nvPr/>
        </p:nvSpPr>
        <p:spPr>
          <a:xfrm>
            <a:off x="2899082" y="68402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22109510-6D92-BCB7-A163-519DAA6B3A36}"/>
              </a:ext>
            </a:extLst>
          </p:cNvPr>
          <p:cNvSpPr txBox="1"/>
          <p:nvPr/>
        </p:nvSpPr>
        <p:spPr>
          <a:xfrm>
            <a:off x="2749122" y="198986"/>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60233DBB-D0EC-A7C9-CD87-83193ECF0636}"/>
              </a:ext>
            </a:extLst>
          </p:cNvPr>
          <p:cNvSpPr/>
          <p:nvPr/>
        </p:nvSpPr>
        <p:spPr>
          <a:xfrm>
            <a:off x="2899082" y="841493"/>
            <a:ext cx="9292917"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 </a:t>
            </a:r>
            <a:r>
              <a:rPr kumimoji="0" lang="ar-SA"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عناصر عملية حراسة البوابة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F6FDF4E2-D526-BF33-2AAC-CF0B29150C85}"/>
              </a:ext>
            </a:extLst>
          </p:cNvPr>
          <p:cNvSpPr txBox="1"/>
          <p:nvPr/>
        </p:nvSpPr>
        <p:spPr>
          <a:xfrm>
            <a:off x="4427621" y="1463446"/>
            <a:ext cx="7764378"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en-US" sz="2800" b="1" kern="0" dirty="0">
                <a:solidFill>
                  <a:schemeClr val="bg2"/>
                </a:solidFill>
                <a:latin typeface="Times New Roman" panose="02020603050405020304" pitchFamily="18" charset="0"/>
                <a:cs typeface="Times New Roman" panose="02020603050405020304" pitchFamily="18" charset="0"/>
              </a:rPr>
              <a:t>2</a:t>
            </a:r>
            <a:r>
              <a:rPr lang="ar-EG" sz="2800" b="1" kern="0" dirty="0">
                <a:solidFill>
                  <a:schemeClr val="bg2"/>
                </a:solidFill>
                <a:latin typeface="Calibri" panose="020F0502020204030204" pitchFamily="34" charset="0"/>
                <a:cs typeface="+mj-cs"/>
              </a:rPr>
              <a:t>. </a:t>
            </a:r>
            <a:r>
              <a:rPr lang="ar-EG" sz="2800" b="1" kern="0" dirty="0">
                <a:solidFill>
                  <a:schemeClr val="bg2"/>
                </a:solidFill>
                <a:latin typeface="Calibri" panose="020F0502020204030204" pitchFamily="34" charset="0"/>
                <a:cs typeface="Calibri" panose="020F0502020204030204" pitchFamily="34" charset="0"/>
              </a:rPr>
              <a:t>الصحفيون والمحررون</a:t>
            </a:r>
            <a:r>
              <a:rPr lang="ar-EG" sz="2400" b="1" kern="0" dirty="0">
                <a:solidFill>
                  <a:schemeClr val="bg2"/>
                </a:solidFill>
                <a:latin typeface="Calibri" panose="020F0502020204030204" pitchFamily="34" charset="0"/>
                <a:cs typeface="Calibri" panose="020F0502020204030204" pitchFamily="34" charset="0"/>
              </a:rPr>
              <a:t>:</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3288C28-1856-79C8-4F06-795E8CB09422}"/>
              </a:ext>
            </a:extLst>
          </p:cNvPr>
          <p:cNvSpPr txBox="1"/>
          <p:nvPr/>
        </p:nvSpPr>
        <p:spPr>
          <a:xfrm>
            <a:off x="2827421" y="1985668"/>
            <a:ext cx="9146005" cy="3820533"/>
          </a:xfrm>
          <a:prstGeom prst="rect">
            <a:avLst/>
          </a:prstGeom>
          <a:noFill/>
        </p:spPr>
        <p:txBody>
          <a:bodyPr wrap="square">
            <a:spAutoFit/>
          </a:bodyPr>
          <a:lstStyle/>
          <a:p>
            <a:pPr marL="0" marR="0" algn="r" rtl="1">
              <a:lnSpc>
                <a:spcPct val="115000"/>
              </a:lnSpc>
              <a:spcAft>
                <a:spcPts val="800"/>
              </a:spcAft>
              <a:buNone/>
            </a:pPr>
            <a:r>
              <a:rPr lang="en-US" sz="1800" b="1"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هم الفاعلون المباشرون في عملية حراسة البوابة. فهم من</a:t>
            </a:r>
            <a:r>
              <a:rPr lang="en-US" sz="2400" b="1" kern="0" dirty="0">
                <a:solidFill>
                  <a:srgbClr val="002060"/>
                </a:solidFill>
                <a:latin typeface="Calibri" panose="020F0502020204030204" pitchFamily="34" charset="0"/>
                <a:cs typeface="Calibri" panose="020F0502020204030204" pitchFamily="34" charset="0"/>
              </a:rPr>
              <a:t>:</a:t>
            </a:r>
          </a:p>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يجمعون الأخبار</a:t>
            </a:r>
            <a:r>
              <a:rPr lang="en-US" sz="2400" kern="0" dirty="0">
                <a:solidFill>
                  <a:srgbClr val="002060"/>
                </a:solidFill>
                <a:latin typeface="Calibri" panose="020F0502020204030204" pitchFamily="34" charset="0"/>
                <a:cs typeface="Calibri" panose="020F0502020204030204" pitchFamily="34" charset="0"/>
              </a:rPr>
              <a:t>.</a:t>
            </a:r>
          </a:p>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يقررون ماذا ينشرون وماذا يحجبون</a:t>
            </a:r>
            <a:r>
              <a:rPr lang="en-US" sz="2400" kern="0" dirty="0">
                <a:solidFill>
                  <a:srgbClr val="002060"/>
                </a:solidFill>
                <a:latin typeface="Calibri" panose="020F0502020204030204" pitchFamily="34" charset="0"/>
                <a:cs typeface="Calibri" panose="020F0502020204030204" pitchFamily="34" charset="0"/>
              </a:rPr>
              <a:t>.</a:t>
            </a:r>
          </a:p>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يختارون الزوايا التي يعالجون من خلالها الحدث</a:t>
            </a:r>
            <a:r>
              <a:rPr lang="en-US" sz="2400" kern="0" dirty="0">
                <a:solidFill>
                  <a:srgbClr val="002060"/>
                </a:solidFill>
                <a:latin typeface="Calibri" panose="020F0502020204030204" pitchFamily="34" charset="0"/>
                <a:cs typeface="Calibri" panose="020F0502020204030204" pitchFamily="34" charset="0"/>
              </a:rPr>
              <a:t>.</a:t>
            </a:r>
          </a:p>
          <a:p>
            <a:pPr marR="0" lvl="0" algn="r"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يعيدون صياغة الوقائع وفقًا لرؤيتهم أو وفقًا لتوجيهات المؤسسة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b="1" kern="0" dirty="0">
                <a:solidFill>
                  <a:srgbClr val="002060"/>
                </a:solidFill>
                <a:latin typeface="Calibri" panose="020F0502020204030204" pitchFamily="34" charset="0"/>
                <a:cs typeface="Calibri" panose="020F0502020204030204" pitchFamily="34" charset="0"/>
              </a:rPr>
              <a:t>ويلعب الصحفي والمحرر دورًا مزدوجًا</a:t>
            </a:r>
            <a:r>
              <a:rPr lang="en-US" sz="2400" b="1"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دور المهني الذي يسعى لنقل الحقيقة بدقة وموضوعية</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D3B2AD6B-5813-558C-2F25-637DC74B3594}"/>
              </a:ext>
            </a:extLst>
          </p:cNvPr>
          <p:cNvSpPr txBox="1"/>
          <p:nvPr/>
        </p:nvSpPr>
        <p:spPr>
          <a:xfrm>
            <a:off x="4427621" y="5288340"/>
            <a:ext cx="7632033" cy="1569660"/>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 ودور الحارس الذي يفلتر المعلومات وفقًا لمجموعة من الاعتبارات (أخلاقية، سياسية، اقتصادية، شخصية). وتزداد أهمية هذا الدور في ظل السرعة الكبيرة لتدفّق الأخبار عبر الإنترنت، مما يفرض على الصحفيين مسؤولية انتقاء وتحليل وتحرير متوازن.</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A167BBB-D861-D62E-B4DD-75B7BE6EFC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574" y="1514636"/>
            <a:ext cx="3990474" cy="10375311"/>
          </a:xfrm>
          <a:prstGeom prst="rect">
            <a:avLst/>
          </a:prstGeom>
        </p:spPr>
      </p:pic>
    </p:spTree>
    <p:extLst>
      <p:ext uri="{BB962C8B-B14F-4D97-AF65-F5344CB8AC3E}">
        <p14:creationId xmlns:p14="http://schemas.microsoft.com/office/powerpoint/2010/main" val="3482259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470B5-D52A-9EFB-1E6D-3FE33DEEF4E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3B45F8D-8A64-C1C1-C973-41B9FB4C45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4181"/>
            <a:ext cx="2530548" cy="1181593"/>
          </a:xfrm>
          <a:prstGeom prst="rect">
            <a:avLst/>
          </a:prstGeom>
        </p:spPr>
      </p:pic>
      <p:sp>
        <p:nvSpPr>
          <p:cNvPr id="11" name="Rectangle 10">
            <a:extLst>
              <a:ext uri="{FF2B5EF4-FFF2-40B4-BE49-F238E27FC236}">
                <a16:creationId xmlns:a16="http://schemas.microsoft.com/office/drawing/2014/main" id="{06FE6D30-C985-88ED-80A6-63668DB835C9}"/>
              </a:ext>
            </a:extLst>
          </p:cNvPr>
          <p:cNvSpPr/>
          <p:nvPr/>
        </p:nvSpPr>
        <p:spPr>
          <a:xfrm>
            <a:off x="2809486" y="68020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D85129D7-37CF-F15C-2BF2-1A11105EB81C}"/>
              </a:ext>
            </a:extLst>
          </p:cNvPr>
          <p:cNvSpPr txBox="1"/>
          <p:nvPr/>
        </p:nvSpPr>
        <p:spPr>
          <a:xfrm>
            <a:off x="2736588" y="195784"/>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B1B2968B-6694-D7AB-4B38-2D0304DB264F}"/>
              </a:ext>
            </a:extLst>
          </p:cNvPr>
          <p:cNvSpPr/>
          <p:nvPr/>
        </p:nvSpPr>
        <p:spPr>
          <a:xfrm>
            <a:off x="2882943" y="758733"/>
            <a:ext cx="9182732"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 </a:t>
            </a:r>
            <a:r>
              <a:rPr kumimoji="0" lang="ar-SA"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عناصر عملية حراسة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70198E3A-07F2-AA34-DA4F-C36F80710620}"/>
              </a:ext>
            </a:extLst>
          </p:cNvPr>
          <p:cNvSpPr txBox="1"/>
          <p:nvPr/>
        </p:nvSpPr>
        <p:spPr>
          <a:xfrm>
            <a:off x="2882943" y="1817765"/>
            <a:ext cx="9146005" cy="5294270"/>
          </a:xfrm>
          <a:prstGeom prst="rect">
            <a:avLst/>
          </a:prstGeom>
          <a:noFill/>
        </p:spPr>
        <p:txBody>
          <a:bodyPr wrap="square">
            <a:spAutoFit/>
          </a:bodyPr>
          <a:lstStyle/>
          <a:p>
            <a:pPr marL="0" marR="0" algn="just" rtl="1">
              <a:lnSpc>
                <a:spcPct val="115000"/>
              </a:lnSpc>
              <a:spcAft>
                <a:spcPts val="800"/>
              </a:spcAft>
              <a:buNone/>
            </a:pPr>
            <a:r>
              <a:rPr lang="en-US" sz="1800" b="1"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spcAft>
                <a:spcPts val="800"/>
              </a:spcAft>
              <a:buNone/>
            </a:pPr>
            <a:r>
              <a:rPr lang="ar-SA" sz="2400" b="1" kern="0" dirty="0">
                <a:solidFill>
                  <a:srgbClr val="002060"/>
                </a:solidFill>
                <a:latin typeface="Calibri" panose="020F0502020204030204" pitchFamily="34" charset="0"/>
                <a:cs typeface="Calibri" panose="020F0502020204030204" pitchFamily="34" charset="0"/>
              </a:rPr>
              <a:t>تشكل السياسات التحريرية البوصلة التي توجّه العمل الصحفي داخل المؤسسة الإعلامية، وهي تشمل:</a:t>
            </a:r>
          </a:p>
          <a:p>
            <a:pPr marL="0" marR="0" algn="r"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الخط التحريري العام (محايد، مؤيد للسلطة، معارض...).</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الموضوعات المسموح تغطيتها وتلك المحظورة.</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اللغة والأسلوب المقبول في التحرير.</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التوجه نحو الإثارة أو العمق أو الترفيه.</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مدى الالتزام بالحيادية أو الترويج لرؤية معينة</a:t>
            </a:r>
            <a:r>
              <a:rPr lang="ar-SA"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وهذه السياسات قد تكون مكتوبة بشكل واضح في لوائح داخلية، أو تُفهم ضمنيًا من خلال سلوك الإدارة وسوابق العمل التحريري، وفي كل الأحوال، تُعد من </a:t>
            </a:r>
            <a:r>
              <a:rPr lang="ar-SA" sz="2400" b="1" kern="0" dirty="0">
                <a:solidFill>
                  <a:srgbClr val="002060"/>
                </a:solidFill>
                <a:latin typeface="Calibri" panose="020F0502020204030204" pitchFamily="34" charset="0"/>
                <a:cs typeface="Calibri" panose="020F0502020204030204" pitchFamily="34" charset="0"/>
              </a:rPr>
              <a:t>أهم أدوات التحكم في عملية إنتاج الأخبار.</a:t>
            </a:r>
          </a:p>
          <a:p>
            <a:pPr marL="0" marR="0" algn="r" rtl="1">
              <a:spcAft>
                <a:spcPts val="800"/>
              </a:spcAft>
              <a:buNone/>
            </a:pPr>
            <a:endParaRPr lang="en-US" sz="2400" b="1" kern="0"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61CB9439-458E-0B82-BA3E-64EAA195873E}"/>
              </a:ext>
            </a:extLst>
          </p:cNvPr>
          <p:cNvSpPr txBox="1"/>
          <p:nvPr/>
        </p:nvSpPr>
        <p:spPr>
          <a:xfrm>
            <a:off x="3834704" y="1352938"/>
            <a:ext cx="8267700"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800" b="1" kern="0" dirty="0">
                <a:solidFill>
                  <a:schemeClr val="bg1"/>
                </a:solidFill>
                <a:ea typeface="Times New Roman" panose="02020603050405020304" pitchFamily="18" charset="0"/>
                <a:cs typeface="Times New Roman" panose="02020603050405020304" pitchFamily="18" charset="0"/>
              </a:rPr>
              <a:t>3</a:t>
            </a:r>
            <a:r>
              <a:rPr lang="ar-EG" sz="2800" b="1" kern="0" dirty="0">
                <a:solidFill>
                  <a:schemeClr val="bg1"/>
                </a:solidFill>
                <a:effectLst/>
                <a:ea typeface="Times New Roman" panose="02020603050405020304" pitchFamily="18" charset="0"/>
                <a:cs typeface="Times New Roman" panose="02020603050405020304" pitchFamily="18" charset="0"/>
              </a:rPr>
              <a:t>.</a:t>
            </a:r>
            <a:r>
              <a:rPr lang="ar-SA" sz="2800" b="1" kern="0" dirty="0">
                <a:solidFill>
                  <a:schemeClr val="bg1"/>
                </a:solidFill>
                <a:latin typeface="Calibri" panose="020F0502020204030204" pitchFamily="34" charset="0"/>
                <a:cs typeface="Calibri" panose="020F0502020204030204" pitchFamily="34" charset="0"/>
              </a:rPr>
              <a:t>السياسات التحريرية</a:t>
            </a:r>
            <a:r>
              <a:rPr lang="en-US" sz="2400" b="1" kern="0" dirty="0">
                <a:solidFill>
                  <a:schemeClr val="bg1"/>
                </a:solidFill>
                <a:effectLst/>
                <a:latin typeface="Times New Roman" panose="02020603050405020304" pitchFamily="18" charset="0"/>
                <a:ea typeface="Times New Roman" panose="02020603050405020304" pitchFamily="18" charset="0"/>
              </a:rPr>
              <a:t>:</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1C8214A5-A59C-1E0B-9178-706C2446EC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43498"/>
            <a:ext cx="2882943" cy="11429003"/>
          </a:xfrm>
          <a:prstGeom prst="rect">
            <a:avLst/>
          </a:prstGeom>
        </p:spPr>
      </p:pic>
    </p:spTree>
    <p:extLst>
      <p:ext uri="{BB962C8B-B14F-4D97-AF65-F5344CB8AC3E}">
        <p14:creationId xmlns:p14="http://schemas.microsoft.com/office/powerpoint/2010/main" val="3847676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3E729-414D-DFE5-D1F0-5D8FACF876E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774D418-9CDF-8E94-EA4D-0F8E735763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8071" y="-31649"/>
            <a:ext cx="2530548" cy="1181593"/>
          </a:xfrm>
          <a:prstGeom prst="rect">
            <a:avLst/>
          </a:prstGeom>
        </p:spPr>
      </p:pic>
      <p:sp>
        <p:nvSpPr>
          <p:cNvPr id="11" name="Rectangle 10">
            <a:extLst>
              <a:ext uri="{FF2B5EF4-FFF2-40B4-BE49-F238E27FC236}">
                <a16:creationId xmlns:a16="http://schemas.microsoft.com/office/drawing/2014/main" id="{B3841F83-10B4-EE8E-53E3-674C32078785}"/>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A02A3B9D-EDD7-CE78-960F-AD742127286C}"/>
              </a:ext>
            </a:extLst>
          </p:cNvPr>
          <p:cNvSpPr txBox="1"/>
          <p:nvPr/>
        </p:nvSpPr>
        <p:spPr>
          <a:xfrm>
            <a:off x="2748619" y="97483"/>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67659DB3-9A96-B7C5-4446-3B8AA061B971}"/>
              </a:ext>
            </a:extLst>
          </p:cNvPr>
          <p:cNvSpPr/>
          <p:nvPr/>
        </p:nvSpPr>
        <p:spPr>
          <a:xfrm>
            <a:off x="2748619" y="757080"/>
            <a:ext cx="9309028"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 </a:t>
            </a:r>
            <a:r>
              <a:rPr kumimoji="0" lang="ar-SA"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عناصر عملية حراسة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AAFD67FC-18EB-04B6-73B5-B2A43C411305}"/>
              </a:ext>
            </a:extLst>
          </p:cNvPr>
          <p:cNvSpPr txBox="1"/>
          <p:nvPr/>
        </p:nvSpPr>
        <p:spPr>
          <a:xfrm>
            <a:off x="2911642" y="2196316"/>
            <a:ext cx="9146005" cy="4401205"/>
          </a:xfrm>
          <a:prstGeom prst="rect">
            <a:avLst/>
          </a:prstGeom>
          <a:noFill/>
        </p:spPr>
        <p:txBody>
          <a:bodyPr wrap="square">
            <a:spAutoFit/>
          </a:bodyPr>
          <a:lstStyle/>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لا يمكن تجاهل البُعد الشخصي والمهني في قرارات حراسة البوابة، فالفرد الصحفي أو المحرر، مهما بدا مهنيًا، يتأثر بـ:</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معتقداته الشخصية (الدينية، السياسية، الثقافية).</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ميوله الإيديولوجية.</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علاقاته الشخصية والمهنية</a:t>
            </a:r>
            <a:r>
              <a:rPr lang="ar-EG"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الخبرات السابقة والتجارب الفردية.</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الطموح المهني (ثبات الذات، الترقية، كسب رضا الإدارة)</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كما أن الصحفي يتأثر بمحيطه المجتمعي والثقافي، فينتقي الأخبار ويُعيد تشكيلها بشكل يتماشى مع قناعاته أو مع ما يعتقد أنه سيحظى بقبول الجمهور، أو يُجنّبه المساءلة أو الضغط.</a:t>
            </a:r>
          </a:p>
        </p:txBody>
      </p:sp>
      <p:sp>
        <p:nvSpPr>
          <p:cNvPr id="5" name="TextBox 4">
            <a:extLst>
              <a:ext uri="{FF2B5EF4-FFF2-40B4-BE49-F238E27FC236}">
                <a16:creationId xmlns:a16="http://schemas.microsoft.com/office/drawing/2014/main" id="{CFEAED13-B65B-76B4-E66E-06EF1B5AF8B5}"/>
              </a:ext>
            </a:extLst>
          </p:cNvPr>
          <p:cNvSpPr txBox="1"/>
          <p:nvPr/>
        </p:nvSpPr>
        <p:spPr>
          <a:xfrm>
            <a:off x="3296653" y="1397896"/>
            <a:ext cx="8760994"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800" b="1" kern="0" dirty="0">
                <a:solidFill>
                  <a:schemeClr val="bg1"/>
                </a:solidFill>
                <a:latin typeface="Calibri" panose="020F0502020204030204" pitchFamily="34" charset="0"/>
                <a:cs typeface="+mj-cs"/>
              </a:rPr>
              <a:t>4</a:t>
            </a:r>
            <a:r>
              <a:rPr lang="ar-EG" sz="2800" b="1" kern="0" dirty="0">
                <a:solidFill>
                  <a:schemeClr val="bg1"/>
                </a:solidFill>
                <a:latin typeface="Calibri" panose="020F0502020204030204" pitchFamily="34" charset="0"/>
                <a:cs typeface="Calibri" panose="020F0502020204030204" pitchFamily="34" charset="0"/>
              </a:rPr>
              <a:t>. التحيزات الشخصية والمهنية</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68417765-1341-0C81-4518-684792AC2C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700" y="1516408"/>
            <a:ext cx="2777289" cy="10511342"/>
          </a:xfrm>
          <a:prstGeom prst="rect">
            <a:avLst/>
          </a:prstGeom>
        </p:spPr>
      </p:pic>
    </p:spTree>
    <p:extLst>
      <p:ext uri="{BB962C8B-B14F-4D97-AF65-F5344CB8AC3E}">
        <p14:creationId xmlns:p14="http://schemas.microsoft.com/office/powerpoint/2010/main" val="1079878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67116-2534-0301-2C04-7BA249884E7B}"/>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390D26BC-19AC-686D-6779-301BF38E1B44}"/>
              </a:ext>
            </a:extLst>
          </p:cNvPr>
          <p:cNvPicPr>
            <a:picLocks noChangeAspect="1"/>
          </p:cNvPicPr>
          <p:nvPr/>
        </p:nvPicPr>
        <p:blipFill>
          <a:blip r:embed="rId3"/>
          <a:stretch>
            <a:fillRect/>
          </a:stretch>
        </p:blipFill>
        <p:spPr>
          <a:xfrm>
            <a:off x="28388" y="-109553"/>
            <a:ext cx="12193371" cy="9809085"/>
          </a:xfrm>
          <a:prstGeom prst="rect">
            <a:avLst/>
          </a:prstGeom>
        </p:spPr>
      </p:pic>
      <p:pic>
        <p:nvPicPr>
          <p:cNvPr id="7" name="Graphic 21">
            <a:extLst>
              <a:ext uri="{FF2B5EF4-FFF2-40B4-BE49-F238E27FC236}">
                <a16:creationId xmlns:a16="http://schemas.microsoft.com/office/drawing/2014/main" id="{5B7C244A-83D3-FD4D-B923-45C15D4FAF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530548" cy="1181593"/>
          </a:xfrm>
          <a:prstGeom prst="rect">
            <a:avLst/>
          </a:prstGeom>
        </p:spPr>
      </p:pic>
      <p:sp>
        <p:nvSpPr>
          <p:cNvPr id="11" name="Rectangle 10">
            <a:extLst>
              <a:ext uri="{FF2B5EF4-FFF2-40B4-BE49-F238E27FC236}">
                <a16:creationId xmlns:a16="http://schemas.microsoft.com/office/drawing/2014/main" id="{EFF7C4C6-23B5-61D2-29D2-F5658627AADD}"/>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02977205-93AD-BA98-A58E-EC4D41E09B48}"/>
              </a:ext>
            </a:extLst>
          </p:cNvPr>
          <p:cNvSpPr txBox="1"/>
          <p:nvPr/>
        </p:nvSpPr>
        <p:spPr>
          <a:xfrm>
            <a:off x="2723053" y="257981"/>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018E0B7D-C946-1F9D-D537-3F85E52F9C07}"/>
              </a:ext>
            </a:extLst>
          </p:cNvPr>
          <p:cNvSpPr/>
          <p:nvPr/>
        </p:nvSpPr>
        <p:spPr>
          <a:xfrm>
            <a:off x="2529179" y="823963"/>
            <a:ext cx="9662821"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5B949FA6-3247-193F-5F74-6D3EF07D6195}"/>
              </a:ext>
            </a:extLst>
          </p:cNvPr>
          <p:cNvSpPr txBox="1"/>
          <p:nvPr/>
        </p:nvSpPr>
        <p:spPr>
          <a:xfrm>
            <a:off x="192502" y="1569900"/>
            <a:ext cx="11865142" cy="1200329"/>
          </a:xfrm>
          <a:prstGeom prst="rect">
            <a:avLst/>
          </a:prstGeom>
          <a:noFill/>
        </p:spPr>
        <p:txBody>
          <a:bodyPr wrap="square">
            <a:spAutoFit/>
          </a:bodyPr>
          <a:lstStyle/>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قرارات "حارس البوابة" الإعلامية لا تتم بمعزل عن البيئة المحيطة، بل تتأثر بعدد من العوامل الخارجية والداخلية التي تفرض نفسها على المحتوى الإعلامي، وتُعيد تشكيله سواء بالحذف أو الإبراز أو التعديل. فيما يلي أبرز هذه العوامل:</a:t>
            </a:r>
          </a:p>
        </p:txBody>
      </p:sp>
      <p:sp>
        <p:nvSpPr>
          <p:cNvPr id="15" name="Rectangle 14">
            <a:extLst>
              <a:ext uri="{FF2B5EF4-FFF2-40B4-BE49-F238E27FC236}">
                <a16:creationId xmlns:a16="http://schemas.microsoft.com/office/drawing/2014/main" id="{695F0645-84B0-A149-39E5-43F5A3079B11}"/>
              </a:ext>
            </a:extLst>
          </p:cNvPr>
          <p:cNvSpPr/>
          <p:nvPr/>
        </p:nvSpPr>
        <p:spPr>
          <a:xfrm>
            <a:off x="2837232" y="2807351"/>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العوامل السياسية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D82FB1F9-D17C-1C10-7394-CE466AACA85B}"/>
              </a:ext>
            </a:extLst>
          </p:cNvPr>
          <p:cNvSpPr/>
          <p:nvPr/>
        </p:nvSpPr>
        <p:spPr>
          <a:xfrm>
            <a:off x="8926082" y="2788740"/>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B44697E-38E4-22EC-E007-55046A163793}"/>
              </a:ext>
            </a:extLst>
          </p:cNvPr>
          <p:cNvSpPr/>
          <p:nvPr/>
        </p:nvSpPr>
        <p:spPr>
          <a:xfrm>
            <a:off x="8957164" y="3470309"/>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14C07E7A-462D-1B98-7581-E2764EFD8188}"/>
              </a:ext>
            </a:extLst>
          </p:cNvPr>
          <p:cNvSpPr/>
          <p:nvPr/>
        </p:nvSpPr>
        <p:spPr>
          <a:xfrm>
            <a:off x="2837232" y="3450717"/>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العوامل الاقتصادية ( الإعلانات </a:t>
            </a:r>
            <a:r>
              <a:rPr lang="ar-EG" sz="2400" b="1" kern="0" dirty="0">
                <a:solidFill>
                  <a:srgbClr val="002060"/>
                </a:solidFill>
                <a:latin typeface="Calibri" panose="020F0502020204030204" pitchFamily="34" charset="0"/>
                <a:cs typeface="+mj-cs"/>
              </a:rPr>
              <a:t>&amp;</a:t>
            </a:r>
            <a:r>
              <a:rPr lang="ar-EG" sz="2400" b="1" kern="0" dirty="0">
                <a:solidFill>
                  <a:srgbClr val="002060"/>
                </a:solidFill>
                <a:latin typeface="Calibri" panose="020F0502020204030204" pitchFamily="34" charset="0"/>
                <a:cs typeface="Calibri" panose="020F0502020204030204" pitchFamily="34" charset="0"/>
              </a:rPr>
              <a:t> التمويل)</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20" name="Rectangle 19">
            <a:extLst>
              <a:ext uri="{FF2B5EF4-FFF2-40B4-BE49-F238E27FC236}">
                <a16:creationId xmlns:a16="http://schemas.microsoft.com/office/drawing/2014/main" id="{BE3DE45C-C1E9-2826-41AB-85A48A6026A6}"/>
              </a:ext>
            </a:extLst>
          </p:cNvPr>
          <p:cNvSpPr/>
          <p:nvPr/>
        </p:nvSpPr>
        <p:spPr>
          <a:xfrm>
            <a:off x="8985109" y="4093208"/>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95033C86-DD5A-FDFF-5955-C70F86835FEE}"/>
              </a:ext>
            </a:extLst>
          </p:cNvPr>
          <p:cNvSpPr/>
          <p:nvPr/>
        </p:nvSpPr>
        <p:spPr>
          <a:xfrm>
            <a:off x="2860746" y="4063176"/>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العوامل الاجتماعية والثقافية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3B35254F-2246-9637-A4CB-4D372F269451}"/>
              </a:ext>
            </a:extLst>
          </p:cNvPr>
          <p:cNvSpPr/>
          <p:nvPr/>
        </p:nvSpPr>
        <p:spPr>
          <a:xfrm>
            <a:off x="8985109" y="472542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AB6AC59B-0543-3CA1-358D-A9DFE06D49CC}"/>
              </a:ext>
            </a:extLst>
          </p:cNvPr>
          <p:cNvSpPr/>
          <p:nvPr/>
        </p:nvSpPr>
        <p:spPr>
          <a:xfrm>
            <a:off x="2860746" y="4697215"/>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التكنولوجيا وتطور أدوات النشر</a:t>
            </a:r>
            <a:endParaRPr lang="ar-SA" sz="2400" b="1"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76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253FB-DC48-AEF3-62EC-B416481F103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CC39B0A-9EB7-3D10-17EE-05D24950DB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7935" y="-12618"/>
            <a:ext cx="2530548" cy="1181593"/>
          </a:xfrm>
          <a:prstGeom prst="rect">
            <a:avLst/>
          </a:prstGeom>
        </p:spPr>
      </p:pic>
      <p:sp>
        <p:nvSpPr>
          <p:cNvPr id="11" name="Rectangle 10">
            <a:extLst>
              <a:ext uri="{FF2B5EF4-FFF2-40B4-BE49-F238E27FC236}">
                <a16:creationId xmlns:a16="http://schemas.microsoft.com/office/drawing/2014/main" id="{6800A930-B99A-7071-BFF9-63F144076295}"/>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32A1A5CE-AEA1-47C2-D2C7-C92C49157D99}"/>
              </a:ext>
            </a:extLst>
          </p:cNvPr>
          <p:cNvSpPr txBox="1"/>
          <p:nvPr/>
        </p:nvSpPr>
        <p:spPr>
          <a:xfrm>
            <a:off x="2563532" y="212609"/>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8CB16EF9-E9C1-5382-6616-1413D22D343A}"/>
              </a:ext>
            </a:extLst>
          </p:cNvPr>
          <p:cNvSpPr/>
          <p:nvPr/>
        </p:nvSpPr>
        <p:spPr>
          <a:xfrm>
            <a:off x="2642937" y="841493"/>
            <a:ext cx="9398464"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6EBA885A-B435-C3F3-8F0C-6C75B18FF3AE}"/>
              </a:ext>
            </a:extLst>
          </p:cNvPr>
          <p:cNvSpPr txBox="1"/>
          <p:nvPr/>
        </p:nvSpPr>
        <p:spPr>
          <a:xfrm>
            <a:off x="3850105" y="1524390"/>
            <a:ext cx="8191296"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mj-cs"/>
              </a:rPr>
              <a:t> </a:t>
            </a:r>
            <a:r>
              <a:rPr lang="ar-EG" sz="2800" b="1" kern="0" dirty="0">
                <a:solidFill>
                  <a:schemeClr val="bg1"/>
                </a:solidFill>
                <a:latin typeface="Calibri" panose="020F0502020204030204" pitchFamily="34" charset="0"/>
                <a:cs typeface="+mj-cs"/>
              </a:rPr>
              <a:t>أولاً:  العوامل السياسية: </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033D3EE-FAC2-FA70-ABE0-537AAF995310}"/>
              </a:ext>
            </a:extLst>
          </p:cNvPr>
          <p:cNvSpPr txBox="1"/>
          <p:nvPr/>
        </p:nvSpPr>
        <p:spPr>
          <a:xfrm>
            <a:off x="3717757" y="2110841"/>
            <a:ext cx="8339889" cy="4565352"/>
          </a:xfrm>
          <a:prstGeom prst="rect">
            <a:avLst/>
          </a:prstGeom>
          <a:noFill/>
        </p:spPr>
        <p:txBody>
          <a:bodyPr wrap="square">
            <a:spAutoFit/>
          </a:bodyPr>
          <a:lstStyle/>
          <a:p>
            <a:pPr marL="0" marR="0" algn="just" rtl="1">
              <a:spcAft>
                <a:spcPts val="800"/>
              </a:spcAft>
              <a:buNone/>
            </a:pPr>
            <a:r>
              <a:rPr lang="ar-SA" sz="2400" b="1" kern="0" dirty="0">
                <a:solidFill>
                  <a:srgbClr val="002060"/>
                </a:solidFill>
                <a:latin typeface="Calibri" panose="020F0502020204030204" pitchFamily="34" charset="0"/>
                <a:cs typeface="Calibri" panose="020F0502020204030204" pitchFamily="34" charset="0"/>
              </a:rPr>
              <a:t>تلعب السياسة دورًا محوريًا في تشكيل قرارات حراس البوابة في المؤسسات الإعلامية، وتتجلى هذه التأثيرات في عدة صور</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الرقابة الحكومية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قد تفرض الحكومات قيودًا مباشرة على التغطية الإعلامية أو تحدد الخطوط الحمراء التي يجب عدم تجاوزها</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التوجيهات الرسمية أو غير المباشرة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تتلقى بعض المؤسسات الإعلامية تعليمات تتعلق بالمواقف السياسية المطلوب تعزيزها أو إسكاتها</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التحزب الإعلامي</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بعض الدول، تميل وسائل الإعلام لتبني أجندات الأحزاب السياسية أو الشخصيات النافذة</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الرقابة الذاتية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حتى في غياب الرقابة الرسمية، يُمارس الصحفيون رقابة ذاتية خوفًا من العقاب أو الطرد أو التشهير</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وبالتالي، فإن الحارس قد يستبعد مادة إعلامية ذات قيمة خبرية عالية فقط لأنها تتعارض مع التوجه السياسي السائد</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BD061285-A93B-462D-7444-A13D5DFAB7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354" y="1630640"/>
            <a:ext cx="3583403" cy="10376536"/>
          </a:xfrm>
          <a:prstGeom prst="rect">
            <a:avLst/>
          </a:prstGeom>
        </p:spPr>
      </p:pic>
    </p:spTree>
    <p:extLst>
      <p:ext uri="{BB962C8B-B14F-4D97-AF65-F5344CB8AC3E}">
        <p14:creationId xmlns:p14="http://schemas.microsoft.com/office/powerpoint/2010/main" val="1262568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6D42A-1522-BB75-E9D2-C308E9A17D2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B230BE1-04DC-00ED-21EB-DD94B23C74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433" y="-205381"/>
            <a:ext cx="2530548" cy="1181593"/>
          </a:xfrm>
          <a:prstGeom prst="rect">
            <a:avLst/>
          </a:prstGeom>
        </p:spPr>
      </p:pic>
      <p:sp>
        <p:nvSpPr>
          <p:cNvPr id="11" name="Rectangle 10">
            <a:extLst>
              <a:ext uri="{FF2B5EF4-FFF2-40B4-BE49-F238E27FC236}">
                <a16:creationId xmlns:a16="http://schemas.microsoft.com/office/drawing/2014/main" id="{95185A81-CDAB-2AA8-7BE1-43048C061355}"/>
              </a:ext>
            </a:extLst>
          </p:cNvPr>
          <p:cNvSpPr/>
          <p:nvPr/>
        </p:nvSpPr>
        <p:spPr>
          <a:xfrm>
            <a:off x="2838182" y="59437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DDCB8C21-5329-44A8-1785-AD916479AC40}"/>
              </a:ext>
            </a:extLst>
          </p:cNvPr>
          <p:cNvSpPr txBox="1"/>
          <p:nvPr/>
        </p:nvSpPr>
        <p:spPr>
          <a:xfrm>
            <a:off x="2653231" y="105594"/>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B2DCB798-B7E4-5A69-8B73-00CDF48125F2}"/>
              </a:ext>
            </a:extLst>
          </p:cNvPr>
          <p:cNvSpPr/>
          <p:nvPr/>
        </p:nvSpPr>
        <p:spPr>
          <a:xfrm>
            <a:off x="2743200" y="675398"/>
            <a:ext cx="9387900" cy="91772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8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76A01759-4BB1-73CD-0149-0BDB26E50DAC}"/>
              </a:ext>
            </a:extLst>
          </p:cNvPr>
          <p:cNvSpPr txBox="1"/>
          <p:nvPr/>
        </p:nvSpPr>
        <p:spPr>
          <a:xfrm>
            <a:off x="3573379" y="2286878"/>
            <a:ext cx="8484266" cy="4667945"/>
          </a:xfrm>
          <a:prstGeom prst="rect">
            <a:avLst/>
          </a:prstGeom>
          <a:noFill/>
        </p:spPr>
        <p:txBody>
          <a:bodyPr wrap="square">
            <a:spAutoFit/>
          </a:bodyPr>
          <a:lstStyle/>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الاقتصاد يُشكّل بُعدًا حساسًا جدًا في صناعة الإعلام، ويتجلى تأثيره في: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الضغوط الإعلانية: </a:t>
            </a:r>
            <a:r>
              <a:rPr lang="ar-EG" sz="2400" kern="0" dirty="0">
                <a:solidFill>
                  <a:srgbClr val="002060"/>
                </a:solidFill>
                <a:latin typeface="Calibri" panose="020F0502020204030204" pitchFamily="34" charset="0"/>
                <a:cs typeface="Calibri" panose="020F0502020204030204" pitchFamily="34" charset="0"/>
              </a:rPr>
              <a:t>قد تمتنع المؤسسة عن نشر أخبار سلبية عن جهة إعلانية كبرى خشية فقدان التمويل.</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تحكّم الممولين: </a:t>
            </a:r>
            <a:r>
              <a:rPr lang="ar-EG" sz="2400" kern="0" dirty="0">
                <a:solidFill>
                  <a:srgbClr val="002060"/>
                </a:solidFill>
                <a:latin typeface="Calibri" panose="020F0502020204030204" pitchFamily="34" charset="0"/>
                <a:cs typeface="Calibri" panose="020F0502020204030204" pitchFamily="34" charset="0"/>
              </a:rPr>
              <a:t>بعض المؤسسات الإعلامية مملوكة أو ممولة من رجال أعمال أو جهات لها مصالح اقتصادية، مما ينعكس على المحتوى.</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البحث عن الربح</a:t>
            </a:r>
            <a:r>
              <a:rPr lang="ar-EG" sz="2400" kern="0" dirty="0">
                <a:solidFill>
                  <a:srgbClr val="002060"/>
                </a:solidFill>
                <a:latin typeface="Calibri" panose="020F0502020204030204" pitchFamily="34" charset="0"/>
                <a:cs typeface="Calibri" panose="020F0502020204030204" pitchFamily="34" charset="0"/>
              </a:rPr>
              <a:t>: يؤدي ذلك إلى تفضيل الأخبار المثيرة أو الترفيهية على حساب الأخبار الجادة أو التحقيقية.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التحولات في سوق الإعلام الرقمي: </a:t>
            </a:r>
            <a:r>
              <a:rPr lang="ar-EG" sz="2400" kern="0" dirty="0">
                <a:solidFill>
                  <a:srgbClr val="002060"/>
                </a:solidFill>
                <a:latin typeface="Calibri" panose="020F0502020204030204" pitchFamily="34" charset="0"/>
                <a:cs typeface="Calibri" panose="020F0502020204030204" pitchFamily="34" charset="0"/>
              </a:rPr>
              <a:t>فرضت أنماطًا جديدة في النشر تعتمد على "عدد المشاهدات والتفاعل"، ما يؤثر على انتقاء الموضوعات.</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وهكذا، يصبح حارس البوابة أحيانًا رهينة المصالح الاقتصادية والتجارية للمؤسسة.</a:t>
            </a:r>
          </a:p>
        </p:txBody>
      </p:sp>
      <p:sp>
        <p:nvSpPr>
          <p:cNvPr id="4" name="TextBox 3">
            <a:extLst>
              <a:ext uri="{FF2B5EF4-FFF2-40B4-BE49-F238E27FC236}">
                <a16:creationId xmlns:a16="http://schemas.microsoft.com/office/drawing/2014/main" id="{C69C8284-C743-518F-5A4B-5BF65F265DDE}"/>
              </a:ext>
            </a:extLst>
          </p:cNvPr>
          <p:cNvSpPr txBox="1"/>
          <p:nvPr/>
        </p:nvSpPr>
        <p:spPr>
          <a:xfrm>
            <a:off x="6020710" y="1628435"/>
            <a:ext cx="6036935"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1"/>
                </a:solidFill>
                <a:latin typeface="Calibri" panose="020F0502020204030204" pitchFamily="34" charset="0"/>
                <a:cs typeface="Calibri" panose="020F0502020204030204" pitchFamily="34" charset="0"/>
              </a:rPr>
              <a:t>ثانياً</a:t>
            </a:r>
            <a:r>
              <a:rPr lang="ar-EG" sz="2400" b="1" kern="0" dirty="0">
                <a:solidFill>
                  <a:schemeClr val="bg1"/>
                </a:solidFill>
                <a:latin typeface="Calibri" panose="020F0502020204030204" pitchFamily="34" charset="0"/>
                <a:cs typeface="+mj-cs"/>
              </a:rPr>
              <a:t>: </a:t>
            </a:r>
            <a:r>
              <a:rPr lang="ar-EG" sz="2800" b="1" kern="0" dirty="0">
                <a:solidFill>
                  <a:schemeClr val="bg1"/>
                </a:solidFill>
                <a:latin typeface="Calibri" panose="020F0502020204030204" pitchFamily="34" charset="0"/>
                <a:cs typeface="+mj-cs"/>
              </a:rPr>
              <a:t>العوامل الاقتصادية ( الإعلانات &amp; التمويل) </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687D86E6-ADE4-16D4-B235-1017AB8ED4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00" y="1593127"/>
            <a:ext cx="3512479" cy="10646336"/>
          </a:xfrm>
          <a:prstGeom prst="rect">
            <a:avLst/>
          </a:prstGeom>
        </p:spPr>
      </p:pic>
    </p:spTree>
    <p:extLst>
      <p:ext uri="{BB962C8B-B14F-4D97-AF65-F5344CB8AC3E}">
        <p14:creationId xmlns:p14="http://schemas.microsoft.com/office/powerpoint/2010/main" val="3849826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83A30-67B8-F2C1-C053-B5CBE553F7C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308B40A-BC8D-5357-CF57-FAF415F0C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103" y="-59402"/>
            <a:ext cx="2530548" cy="1181593"/>
          </a:xfrm>
          <a:prstGeom prst="rect">
            <a:avLst/>
          </a:prstGeom>
        </p:spPr>
      </p:pic>
      <p:sp>
        <p:nvSpPr>
          <p:cNvPr id="11" name="Rectangle 10">
            <a:extLst>
              <a:ext uri="{FF2B5EF4-FFF2-40B4-BE49-F238E27FC236}">
                <a16:creationId xmlns:a16="http://schemas.microsoft.com/office/drawing/2014/main" id="{CEAB0D38-D989-142A-3157-4004D629A884}"/>
              </a:ext>
            </a:extLst>
          </p:cNvPr>
          <p:cNvSpPr/>
          <p:nvPr/>
        </p:nvSpPr>
        <p:spPr>
          <a:xfrm>
            <a:off x="2760651" y="67672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88F20491-FE20-8410-A3BE-4A9C7F5AC7C8}"/>
              </a:ext>
            </a:extLst>
          </p:cNvPr>
          <p:cNvSpPr txBox="1"/>
          <p:nvPr/>
        </p:nvSpPr>
        <p:spPr>
          <a:xfrm>
            <a:off x="2760651" y="148995"/>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EAB3E2F3-57A6-AF1D-8839-80F3A02A8EF4}"/>
              </a:ext>
            </a:extLst>
          </p:cNvPr>
          <p:cNvSpPr/>
          <p:nvPr/>
        </p:nvSpPr>
        <p:spPr>
          <a:xfrm>
            <a:off x="2530548" y="841493"/>
            <a:ext cx="9523021"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8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213C031B-9258-9737-695E-494CE7A90B71}"/>
              </a:ext>
            </a:extLst>
          </p:cNvPr>
          <p:cNvSpPr txBox="1"/>
          <p:nvPr/>
        </p:nvSpPr>
        <p:spPr>
          <a:xfrm>
            <a:off x="3103675" y="2048597"/>
            <a:ext cx="9146005" cy="5139869"/>
          </a:xfrm>
          <a:prstGeom prst="rect">
            <a:avLst/>
          </a:prstGeom>
          <a:noFill/>
        </p:spPr>
        <p:txBody>
          <a:bodyPr wrap="square">
            <a:spAutoFit/>
          </a:bodyPr>
          <a:lstStyle/>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المجتمع الذي تعمل فيه المؤسسة الإعلامية يُشكّل إطارًا مرجعيًا لقرارات حارس البوابة، ويشمل ذلك:</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القيم والعادات والتقاليد: </a:t>
            </a:r>
            <a:r>
              <a:rPr lang="ar-EG" sz="2400" kern="0" dirty="0">
                <a:solidFill>
                  <a:srgbClr val="002060"/>
                </a:solidFill>
                <a:latin typeface="Calibri" panose="020F0502020204030204" pitchFamily="34" charset="0"/>
                <a:cs typeface="Calibri" panose="020F0502020204030204" pitchFamily="34" charset="0"/>
              </a:rPr>
              <a:t>قد يتم استبعاد محتوى معين لأنه يُخالف المعايير الأخلاقية أو الدينية أو الثقافية للجمهور.</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درجة تقبّل الجمهور للمواضيع الحساسة: </a:t>
            </a:r>
            <a:r>
              <a:rPr lang="ar-EG" sz="2400" kern="0" dirty="0">
                <a:solidFill>
                  <a:srgbClr val="002060"/>
                </a:solidFill>
                <a:latin typeface="Calibri" panose="020F0502020204030204" pitchFamily="34" charset="0"/>
                <a:cs typeface="Calibri" panose="020F0502020204030204" pitchFamily="34" charset="0"/>
              </a:rPr>
              <a:t>كقضايا الجندر، الدين، أو الحريات.</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اللغة والأسلوب المناسب للجمهور المحلي: </a:t>
            </a:r>
            <a:r>
              <a:rPr lang="ar-EG" sz="2400" kern="0" dirty="0">
                <a:solidFill>
                  <a:srgbClr val="002060"/>
                </a:solidFill>
                <a:latin typeface="Calibri" panose="020F0502020204030204" pitchFamily="34" charset="0"/>
                <a:cs typeface="Calibri" panose="020F0502020204030204" pitchFamily="34" charset="0"/>
              </a:rPr>
              <a:t>يُفرض على المحرر أن يصيغ المحتوى بما يناسب مستوى وعي وثقافة الجمهور.</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 المناسبات العامة أو السياقات الاجتماعية: </a:t>
            </a:r>
            <a:r>
              <a:rPr lang="ar-EG" sz="2400" kern="0" dirty="0">
                <a:solidFill>
                  <a:srgbClr val="002060"/>
                </a:solidFill>
                <a:latin typeface="Calibri" panose="020F0502020204030204" pitchFamily="34" charset="0"/>
                <a:cs typeface="Calibri" panose="020F0502020204030204" pitchFamily="34" charset="0"/>
              </a:rPr>
              <a:t>قد يُغيّر الحارس ترتيب أو طبيعة المحتوى بحسب السياق الزمني أو الحساسية الاجتماعية.</a:t>
            </a:r>
          </a:p>
          <a:p>
            <a:pPr marL="0" marR="0" algn="just"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وبالتالي، فإن الوعي بطبيعة المجتمع يؤثر بدرجة كبيرة في آلية تصفية وتقديم المحتوى الإعلامي.</a:t>
            </a:r>
          </a:p>
          <a:p>
            <a:pPr marL="0" marR="0" algn="just" rtl="1">
              <a:spcAft>
                <a:spcPts val="800"/>
              </a:spcAft>
              <a:buNone/>
            </a:pPr>
            <a:endParaRPr lang="ar-EG" sz="2400" b="1" kern="0" dirty="0">
              <a:solidFill>
                <a:srgbClr val="00206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6B5E19D7-9001-AEBB-BEA3-931260B46D30}"/>
              </a:ext>
            </a:extLst>
          </p:cNvPr>
          <p:cNvSpPr txBox="1"/>
          <p:nvPr/>
        </p:nvSpPr>
        <p:spPr>
          <a:xfrm>
            <a:off x="3103675" y="1475145"/>
            <a:ext cx="8890862"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Calibri" panose="020F0502020204030204" pitchFamily="34" charset="0"/>
              </a:rPr>
              <a:t>ثالثاً: العوامل الاجتماعية والثقافية:</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5BA19F20-81B3-6270-5A1F-BD7549C228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596" y="2009748"/>
            <a:ext cx="2918079" cy="9398513"/>
          </a:xfrm>
          <a:prstGeom prst="rect">
            <a:avLst/>
          </a:prstGeom>
        </p:spPr>
      </p:pic>
    </p:spTree>
    <p:extLst>
      <p:ext uri="{BB962C8B-B14F-4D97-AF65-F5344CB8AC3E}">
        <p14:creationId xmlns:p14="http://schemas.microsoft.com/office/powerpoint/2010/main" val="325451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74674-5BE1-CE93-3BB0-D33C0AD26B2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3E5331C-0319-809C-9586-2D67FD50E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54434"/>
            <a:ext cx="2530548" cy="1181593"/>
          </a:xfrm>
          <a:prstGeom prst="rect">
            <a:avLst/>
          </a:prstGeom>
        </p:spPr>
      </p:pic>
      <p:sp>
        <p:nvSpPr>
          <p:cNvPr id="11" name="Rectangle 10">
            <a:extLst>
              <a:ext uri="{FF2B5EF4-FFF2-40B4-BE49-F238E27FC236}">
                <a16:creationId xmlns:a16="http://schemas.microsoft.com/office/drawing/2014/main" id="{0EC4B10E-91DA-3A4D-6849-FA5B494FE721}"/>
              </a:ext>
            </a:extLst>
          </p:cNvPr>
          <p:cNvSpPr/>
          <p:nvPr/>
        </p:nvSpPr>
        <p:spPr>
          <a:xfrm>
            <a:off x="2899082" y="65941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E974CB26-EFF5-8C27-D689-E1F77FAD050E}"/>
              </a:ext>
            </a:extLst>
          </p:cNvPr>
          <p:cNvSpPr txBox="1"/>
          <p:nvPr/>
        </p:nvSpPr>
        <p:spPr>
          <a:xfrm>
            <a:off x="2760651" y="205531"/>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ACD62B69-9874-3F39-F68B-B789165411F3}"/>
              </a:ext>
            </a:extLst>
          </p:cNvPr>
          <p:cNvSpPr/>
          <p:nvPr/>
        </p:nvSpPr>
        <p:spPr>
          <a:xfrm>
            <a:off x="2358189" y="841493"/>
            <a:ext cx="9833811"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8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6" name="TextBox 5">
            <a:extLst>
              <a:ext uri="{FF2B5EF4-FFF2-40B4-BE49-F238E27FC236}">
                <a16:creationId xmlns:a16="http://schemas.microsoft.com/office/drawing/2014/main" id="{0A165EEC-7631-D6F7-48FA-AA79996A2974}"/>
              </a:ext>
            </a:extLst>
          </p:cNvPr>
          <p:cNvSpPr txBox="1"/>
          <p:nvPr/>
        </p:nvSpPr>
        <p:spPr>
          <a:xfrm>
            <a:off x="3862136" y="1453702"/>
            <a:ext cx="832986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mj-cs"/>
              </a:rPr>
              <a:t>رابعاً: </a:t>
            </a:r>
            <a:r>
              <a:rPr lang="ar-EG" sz="2400" b="1" kern="0" dirty="0">
                <a:solidFill>
                  <a:schemeClr val="bg1"/>
                </a:solidFill>
                <a:latin typeface="Calibri" panose="020F0502020204030204" pitchFamily="34" charset="0"/>
                <a:cs typeface="Calibri" panose="020F0502020204030204" pitchFamily="34" charset="0"/>
              </a:rPr>
              <a:t> التكنولوجيا وتطور أدوات النشر: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D35C029-D940-16A4-9039-C33F62DF3D67}"/>
              </a:ext>
            </a:extLst>
          </p:cNvPr>
          <p:cNvSpPr txBox="1"/>
          <p:nvPr/>
        </p:nvSpPr>
        <p:spPr>
          <a:xfrm>
            <a:off x="4114800" y="2089664"/>
            <a:ext cx="8077200" cy="3564245"/>
          </a:xfrm>
          <a:prstGeom prst="rect">
            <a:avLst/>
          </a:prstGeom>
          <a:noFill/>
        </p:spPr>
        <p:txBody>
          <a:bodyPr wrap="square">
            <a:spAutoFit/>
          </a:bodyPr>
          <a:lstStyle/>
          <a:p>
            <a:pPr marL="0" marR="0" algn="r"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مع الثورة الرقمية، باتت التكنولوجيا عاملًا أساسيًا في إعادة تشكيل دور حارس البوابة، ويتجلى ذلك في</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lnSpc>
                <a:spcPct val="150000"/>
              </a:lnSpc>
              <a:spcAft>
                <a:spcPts val="800"/>
              </a:spcAft>
              <a:buSzPts val="1000"/>
              <a:tabLst>
                <a:tab pos="457200" algn="l"/>
              </a:tabLst>
            </a:pPr>
            <a:r>
              <a:rPr lang="ar-EG" sz="2400" b="1" kern="0" dirty="0">
                <a:solidFill>
                  <a:srgbClr val="002060"/>
                </a:solidFill>
                <a:latin typeface="Calibri" panose="020F0502020204030204" pitchFamily="34" charset="0"/>
                <a:cs typeface="+mj-cs"/>
              </a:rPr>
              <a:t>1.</a:t>
            </a:r>
            <a:r>
              <a:rPr lang="ar-EG" sz="100" b="1" kern="0" dirty="0">
                <a:solidFill>
                  <a:srgbClr val="002060"/>
                </a:solidFill>
                <a:latin typeface="Calibri" panose="020F0502020204030204" pitchFamily="34" charset="0"/>
                <a:cs typeface="+mj-cs"/>
              </a:rPr>
              <a:t> </a:t>
            </a:r>
            <a:r>
              <a:rPr lang="ar-SA" sz="2400" b="1" kern="0" dirty="0">
                <a:solidFill>
                  <a:srgbClr val="002060"/>
                </a:solidFill>
                <a:latin typeface="Calibri" panose="020F0502020204030204" pitchFamily="34" charset="0"/>
                <a:cs typeface="Calibri" panose="020F0502020204030204" pitchFamily="34" charset="0"/>
              </a:rPr>
              <a:t>الخوارزميات</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وسائل التواصل الاجتماعي، أصبحت أنظمة الذكاء الاصطناعي هي من تحدد ما يظهر للمستخدم</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50000"/>
              </a:lnSpc>
              <a:spcAft>
                <a:spcPts val="800"/>
              </a:spcAft>
              <a:buSzPts val="1000"/>
              <a:tabLst>
                <a:tab pos="457200" algn="l"/>
              </a:tabLst>
            </a:pPr>
            <a:r>
              <a:rPr lang="ar-EG" sz="2400" b="1" kern="0" dirty="0">
                <a:solidFill>
                  <a:srgbClr val="002060"/>
                </a:solidFill>
                <a:latin typeface="Calibri" panose="020F0502020204030204" pitchFamily="34" charset="0"/>
                <a:cs typeface="+mj-cs"/>
              </a:rPr>
              <a:t>2</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الأدوات التحليلية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أصبح بالإمكان قياس تفاعل الجمهور لحظة بلحظة، مما يدفع الحراس لتفضيل محتوى معين بناءً على "البيانات</a:t>
            </a:r>
            <a:r>
              <a:rPr lang="en-US" sz="2400"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D11FB4BD-3DD3-C5F2-2681-8B6F71D1AB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98" y="1432201"/>
            <a:ext cx="3950008" cy="11297653"/>
          </a:xfrm>
          <a:prstGeom prst="rect">
            <a:avLst/>
          </a:prstGeom>
        </p:spPr>
      </p:pic>
    </p:spTree>
    <p:extLst>
      <p:ext uri="{BB962C8B-B14F-4D97-AF65-F5344CB8AC3E}">
        <p14:creationId xmlns:p14="http://schemas.microsoft.com/office/powerpoint/2010/main" val="3028792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32015-4240-B462-42E6-B7E9D1BE6A4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1F5C1A-CCC7-5BFE-B250-B3AC7DC8FF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9586" y="-100422"/>
            <a:ext cx="2530548" cy="1181593"/>
          </a:xfrm>
          <a:prstGeom prst="rect">
            <a:avLst/>
          </a:prstGeom>
        </p:spPr>
      </p:pic>
      <p:sp>
        <p:nvSpPr>
          <p:cNvPr id="11" name="Rectangle 10">
            <a:extLst>
              <a:ext uri="{FF2B5EF4-FFF2-40B4-BE49-F238E27FC236}">
                <a16:creationId xmlns:a16="http://schemas.microsoft.com/office/drawing/2014/main" id="{CCE1E9F7-2118-019D-7967-E008E8674464}"/>
              </a:ext>
            </a:extLst>
          </p:cNvPr>
          <p:cNvSpPr/>
          <p:nvPr/>
        </p:nvSpPr>
        <p:spPr>
          <a:xfrm>
            <a:off x="2729496" y="70862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2B013546-5DF9-235B-5B1D-435914AB8F0A}"/>
              </a:ext>
            </a:extLst>
          </p:cNvPr>
          <p:cNvSpPr txBox="1"/>
          <p:nvPr/>
        </p:nvSpPr>
        <p:spPr>
          <a:xfrm>
            <a:off x="2729496" y="259543"/>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2" name="Rectangle: Rounded Corners 1">
            <a:extLst>
              <a:ext uri="{FF2B5EF4-FFF2-40B4-BE49-F238E27FC236}">
                <a16:creationId xmlns:a16="http://schemas.microsoft.com/office/drawing/2014/main" id="{050551D0-A1A8-F58C-53B8-D60CAF9237CC}"/>
              </a:ext>
            </a:extLst>
          </p:cNvPr>
          <p:cNvSpPr/>
          <p:nvPr/>
        </p:nvSpPr>
        <p:spPr>
          <a:xfrm>
            <a:off x="2729496" y="841493"/>
            <a:ext cx="9292917"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8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العوامل المؤثرة في قرارات حارس البوابة</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6" name="TextBox 5">
            <a:extLst>
              <a:ext uri="{FF2B5EF4-FFF2-40B4-BE49-F238E27FC236}">
                <a16:creationId xmlns:a16="http://schemas.microsoft.com/office/drawing/2014/main" id="{553C1610-8D45-DFA3-C480-FC588554E517}"/>
              </a:ext>
            </a:extLst>
          </p:cNvPr>
          <p:cNvSpPr txBox="1"/>
          <p:nvPr/>
        </p:nvSpPr>
        <p:spPr>
          <a:xfrm>
            <a:off x="3031958" y="1516611"/>
            <a:ext cx="899045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mj-cs"/>
              </a:rPr>
              <a:t>رابعاً: </a:t>
            </a:r>
            <a:r>
              <a:rPr lang="ar-EG" sz="2400" b="1" kern="0" dirty="0">
                <a:solidFill>
                  <a:schemeClr val="bg1"/>
                </a:solidFill>
                <a:latin typeface="Calibri" panose="020F0502020204030204" pitchFamily="34" charset="0"/>
                <a:cs typeface="Calibri" panose="020F0502020204030204" pitchFamily="34" charset="0"/>
              </a:rPr>
              <a:t> التكنولوجيا وتطور أدوات النشر: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7C1E2B86-BF5D-E5DD-2E99-A0126F6D4813}"/>
              </a:ext>
            </a:extLst>
          </p:cNvPr>
          <p:cNvSpPr txBox="1"/>
          <p:nvPr/>
        </p:nvSpPr>
        <p:spPr>
          <a:xfrm>
            <a:off x="300789" y="1978276"/>
            <a:ext cx="11891211" cy="2620397"/>
          </a:xfrm>
          <a:prstGeom prst="rect">
            <a:avLst/>
          </a:prstGeom>
          <a:noFill/>
        </p:spPr>
        <p:txBody>
          <a:bodyPr wrap="square">
            <a:spAutoFit/>
          </a:bodyPr>
          <a:lstStyle/>
          <a:p>
            <a:pPr marL="0" marR="0" algn="r" rtl="1">
              <a:spcAft>
                <a:spcPts val="800"/>
              </a:spcAft>
              <a:buNone/>
            </a:pPr>
            <a:endParaRPr lang="ar-SA" sz="400" b="1"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EG" sz="2400" b="1" kern="0" dirty="0">
                <a:solidFill>
                  <a:srgbClr val="002060"/>
                </a:solidFill>
                <a:latin typeface="Calibri" panose="020F0502020204030204" pitchFamily="34" charset="0"/>
                <a:cs typeface="+mj-cs"/>
              </a:rPr>
              <a:t>3</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الانتشار الفوري: </a:t>
            </a:r>
            <a:r>
              <a:rPr lang="ar-SA" sz="2400" kern="0" dirty="0">
                <a:solidFill>
                  <a:srgbClr val="002060"/>
                </a:solidFill>
                <a:latin typeface="Calibri" panose="020F0502020204030204" pitchFamily="34" charset="0"/>
                <a:cs typeface="Calibri" panose="020F0502020204030204" pitchFamily="34" charset="0"/>
              </a:rPr>
              <a:t>مع البث المباشر ومنصات النشر الفوري، تقلصت قدرة الحارس التقليدي على "الفلترة" المسبقة.</a:t>
            </a:r>
          </a:p>
          <a:p>
            <a:pPr marL="0" marR="0" algn="just" rtl="1">
              <a:lnSpc>
                <a:spcPct val="150000"/>
              </a:lnSpc>
              <a:spcAft>
                <a:spcPts val="800"/>
              </a:spcAft>
              <a:buNone/>
            </a:pPr>
            <a:r>
              <a:rPr lang="ar-EG" sz="2400" b="1" kern="0" dirty="0">
                <a:solidFill>
                  <a:srgbClr val="002060"/>
                </a:solidFill>
                <a:latin typeface="Calibri" panose="020F0502020204030204" pitchFamily="34" charset="0"/>
                <a:cs typeface="+mj-cs"/>
              </a:rPr>
              <a:t>4</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الإعلام البديل: </a:t>
            </a:r>
            <a:r>
              <a:rPr lang="ar-SA" sz="2400" kern="0" dirty="0">
                <a:solidFill>
                  <a:srgbClr val="002060"/>
                </a:solidFill>
                <a:latin typeface="Calibri" panose="020F0502020204030204" pitchFamily="34" charset="0"/>
                <a:cs typeface="Calibri" panose="020F0502020204030204" pitchFamily="34" charset="0"/>
              </a:rPr>
              <a:t>مثل المدونات، منصات يوتيوب، وتويتر، حيث أصبح الجمهور نفسه يمارس دور "حارس البوابة" في إعادة النشر أو الإخفاء</a:t>
            </a:r>
            <a:r>
              <a:rPr lang="ar-SA"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وبذلك، لم تعُد حراسة البوابة مقتصرة على الفرد أو المؤسسة، بل أصبحت تُمارَس أيضًا رقميًا وخوارزميًا وجماهيريًا.</a:t>
            </a:r>
          </a:p>
        </p:txBody>
      </p:sp>
    </p:spTree>
    <p:extLst>
      <p:ext uri="{BB962C8B-B14F-4D97-AF65-F5344CB8AC3E}">
        <p14:creationId xmlns:p14="http://schemas.microsoft.com/office/powerpoint/2010/main" val="1683920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9E31D-5BC0-A6CD-7846-F0DAC1F1A190}"/>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A3078BF4-C852-89DC-9D00-7A4CFAFC5FFE}"/>
              </a:ext>
            </a:extLst>
          </p:cNvPr>
          <p:cNvPicPr>
            <a:picLocks noChangeAspect="1"/>
          </p:cNvPicPr>
          <p:nvPr/>
        </p:nvPicPr>
        <p:blipFill>
          <a:blip r:embed="rId2"/>
          <a:stretch>
            <a:fillRect/>
          </a:stretch>
        </p:blipFill>
        <p:spPr>
          <a:xfrm>
            <a:off x="0" y="8028"/>
            <a:ext cx="12300284" cy="10149095"/>
          </a:xfrm>
          <a:prstGeom prst="rect">
            <a:avLst/>
          </a:prstGeom>
        </p:spPr>
      </p:pic>
      <p:pic>
        <p:nvPicPr>
          <p:cNvPr id="7" name="Graphic 21">
            <a:extLst>
              <a:ext uri="{FF2B5EF4-FFF2-40B4-BE49-F238E27FC236}">
                <a16:creationId xmlns:a16="http://schemas.microsoft.com/office/drawing/2014/main" id="{840A9556-9D54-EC3F-6AA9-2C35E6F821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530548" cy="1181593"/>
          </a:xfrm>
          <a:prstGeom prst="rect">
            <a:avLst/>
          </a:prstGeom>
        </p:spPr>
      </p:pic>
      <p:sp>
        <p:nvSpPr>
          <p:cNvPr id="11" name="Rectangle 10">
            <a:extLst>
              <a:ext uri="{FF2B5EF4-FFF2-40B4-BE49-F238E27FC236}">
                <a16:creationId xmlns:a16="http://schemas.microsoft.com/office/drawing/2014/main" id="{733CBB7E-A034-43A6-F64D-4DBBA0FE4FB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858A6AA-4F8A-47CB-641A-B86BB5F05FC5}"/>
              </a:ext>
            </a:extLst>
          </p:cNvPr>
          <p:cNvSpPr txBox="1"/>
          <p:nvPr/>
        </p:nvSpPr>
        <p:spPr>
          <a:xfrm>
            <a:off x="2693440" y="185532"/>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Rectangle: Rounded Corners 5">
            <a:extLst>
              <a:ext uri="{FF2B5EF4-FFF2-40B4-BE49-F238E27FC236}">
                <a16:creationId xmlns:a16="http://schemas.microsoft.com/office/drawing/2014/main" id="{BE82A213-0C48-9D52-6F8A-37F88D243068}"/>
              </a:ext>
            </a:extLst>
          </p:cNvPr>
          <p:cNvSpPr/>
          <p:nvPr/>
        </p:nvSpPr>
        <p:spPr>
          <a:xfrm>
            <a:off x="2712389" y="806931"/>
            <a:ext cx="9307268" cy="58029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EG" sz="2800" b="1" kern="0" dirty="0">
                <a:cs typeface="Times New Roman" panose="02020603050405020304" pitchFamily="18" charset="0"/>
              </a:rPr>
              <a:t>الانتقادات الموجّهة لنظرية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9F6F868-8574-7E9A-70CD-BDBFF10C52AA}"/>
              </a:ext>
            </a:extLst>
          </p:cNvPr>
          <p:cNvSpPr txBox="1"/>
          <p:nvPr/>
        </p:nvSpPr>
        <p:spPr>
          <a:xfrm>
            <a:off x="224589" y="1627730"/>
            <a:ext cx="11742821" cy="916854"/>
          </a:xfrm>
          <a:prstGeom prst="rect">
            <a:avLst/>
          </a:prstGeom>
          <a:noFill/>
        </p:spPr>
        <p:txBody>
          <a:bodyPr wrap="square">
            <a:spAutoFit/>
          </a:bodyPr>
          <a:lstStyle/>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رغم أهمية نظرية حارس البوابة ومكانتها التاريخية في دراسات الإعلام، إلا أنها لم تسلم من النقد، خاصة مع تطور بيئات الاتصال وتغيّر ملامح إنتاج وتدفق المعلومات. وفيما يلي أبرز الانتقادات التي وُجّهت إلى النظرية</a:t>
            </a:r>
            <a:r>
              <a:rPr lang="en-US" sz="1800" b="1"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FE52ABB8-162C-0BFE-3ECF-6CDDCE25F960}"/>
              </a:ext>
            </a:extLst>
          </p:cNvPr>
          <p:cNvSpPr/>
          <p:nvPr/>
        </p:nvSpPr>
        <p:spPr>
          <a:xfrm>
            <a:off x="9316292" y="29479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7EAD3C9C-4BFA-7D14-70A7-0BA3634C1821}"/>
              </a:ext>
            </a:extLst>
          </p:cNvPr>
          <p:cNvSpPr/>
          <p:nvPr/>
        </p:nvSpPr>
        <p:spPr>
          <a:xfrm>
            <a:off x="3109836" y="2947937"/>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التبسيط المفرط لعملية الاتصال</a:t>
            </a:r>
            <a:endParaRPr lang="ar-SA" sz="2400" dirty="0">
              <a:solidFill>
                <a:srgbClr val="002060"/>
              </a:solidFill>
              <a:latin typeface="Alexandria" charset="0"/>
              <a:cs typeface="Alexandria" charset="0"/>
            </a:endParaRPr>
          </a:p>
        </p:txBody>
      </p:sp>
      <p:sp>
        <p:nvSpPr>
          <p:cNvPr id="16" name="Rectangle 15">
            <a:extLst>
              <a:ext uri="{FF2B5EF4-FFF2-40B4-BE49-F238E27FC236}">
                <a16:creationId xmlns:a16="http://schemas.microsoft.com/office/drawing/2014/main" id="{3D0A5472-06BB-2A5D-6E5E-5EAE68A80C88}"/>
              </a:ext>
            </a:extLst>
          </p:cNvPr>
          <p:cNvSpPr/>
          <p:nvPr/>
        </p:nvSpPr>
        <p:spPr>
          <a:xfrm>
            <a:off x="9316292" y="371407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5BD21B28-1378-EC6B-97CE-FBB303D53EFB}"/>
              </a:ext>
            </a:extLst>
          </p:cNvPr>
          <p:cNvSpPr/>
          <p:nvPr/>
        </p:nvSpPr>
        <p:spPr>
          <a:xfrm>
            <a:off x="9316291" y="444764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467EAA6B-4279-A751-1F22-ED7A4C37CED5}"/>
              </a:ext>
            </a:extLst>
          </p:cNvPr>
          <p:cNvSpPr/>
          <p:nvPr/>
        </p:nvSpPr>
        <p:spPr>
          <a:xfrm>
            <a:off x="3109836" y="3710140"/>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rPr>
              <a:t>تجاهل دور الجمهور في التفاعل مع المحتوى</a:t>
            </a:r>
            <a:endParaRPr lang="ar-SA" sz="2400" dirty="0">
              <a:solidFill>
                <a:srgbClr val="002060"/>
              </a:solidFill>
              <a:latin typeface="Alexandria" charset="0"/>
              <a:cs typeface="Alexandria" charset="0"/>
            </a:endParaRPr>
          </a:p>
        </p:txBody>
      </p:sp>
      <p:sp>
        <p:nvSpPr>
          <p:cNvPr id="19" name="Rectangle 18">
            <a:extLst>
              <a:ext uri="{FF2B5EF4-FFF2-40B4-BE49-F238E27FC236}">
                <a16:creationId xmlns:a16="http://schemas.microsoft.com/office/drawing/2014/main" id="{7089B29D-22C1-109A-EBC2-CB54E8521722}"/>
              </a:ext>
            </a:extLst>
          </p:cNvPr>
          <p:cNvSpPr/>
          <p:nvPr/>
        </p:nvSpPr>
        <p:spPr>
          <a:xfrm>
            <a:off x="3109835" y="4472343"/>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عدم مراعاة تعددية مصادر الخبر في العصر الرقمي</a:t>
            </a:r>
            <a:endParaRPr lang="ar-SA" sz="2400" dirty="0">
              <a:solidFill>
                <a:srgbClr val="002060"/>
              </a:solidFill>
              <a:latin typeface="Alexandria" charset="0"/>
              <a:cs typeface="Alexandria" charset="0"/>
            </a:endParaRPr>
          </a:p>
        </p:txBody>
      </p:sp>
    </p:spTree>
    <p:extLst>
      <p:ext uri="{BB962C8B-B14F-4D97-AF65-F5344CB8AC3E}">
        <p14:creationId xmlns:p14="http://schemas.microsoft.com/office/powerpoint/2010/main" val="1008801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853D0-BE45-4CEB-120E-578AEF8103A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EE7BECB-6CC7-AE6D-B316-EA174AE967E3}"/>
              </a:ext>
            </a:extLst>
          </p:cNvPr>
          <p:cNvPicPr>
            <a:picLocks noChangeAspect="1"/>
          </p:cNvPicPr>
          <p:nvPr/>
        </p:nvPicPr>
        <p:blipFill>
          <a:blip r:embed="rId2"/>
          <a:stretch>
            <a:fillRect/>
          </a:stretch>
        </p:blipFill>
        <p:spPr>
          <a:xfrm>
            <a:off x="0" y="1156840"/>
            <a:ext cx="12144886" cy="9686044"/>
          </a:xfrm>
          <a:prstGeom prst="rect">
            <a:avLst/>
          </a:prstGeom>
        </p:spPr>
      </p:pic>
      <p:pic>
        <p:nvPicPr>
          <p:cNvPr id="7" name="Graphic 21">
            <a:extLst>
              <a:ext uri="{FF2B5EF4-FFF2-40B4-BE49-F238E27FC236}">
                <a16:creationId xmlns:a16="http://schemas.microsoft.com/office/drawing/2014/main" id="{0F15E7E5-8745-5BAA-9C20-07AACB1C2D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36" y="-180002"/>
            <a:ext cx="2530548" cy="1181593"/>
          </a:xfrm>
          <a:prstGeom prst="rect">
            <a:avLst/>
          </a:prstGeom>
        </p:spPr>
      </p:pic>
      <p:sp>
        <p:nvSpPr>
          <p:cNvPr id="11" name="Rectangle 10">
            <a:extLst>
              <a:ext uri="{FF2B5EF4-FFF2-40B4-BE49-F238E27FC236}">
                <a16:creationId xmlns:a16="http://schemas.microsoft.com/office/drawing/2014/main" id="{AEEAD952-8785-B913-6522-1A840F9808CC}"/>
              </a:ext>
            </a:extLst>
          </p:cNvPr>
          <p:cNvSpPr/>
          <p:nvPr/>
        </p:nvSpPr>
        <p:spPr>
          <a:xfrm flipV="1">
            <a:off x="2796746" y="64424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956BC6D-2954-159B-A83F-4AA53A2F54E2}"/>
              </a:ext>
            </a:extLst>
          </p:cNvPr>
          <p:cNvSpPr txBox="1"/>
          <p:nvPr/>
        </p:nvSpPr>
        <p:spPr>
          <a:xfrm>
            <a:off x="2796746" y="179963"/>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Rectangle: Rounded Corners 5">
            <a:extLst>
              <a:ext uri="{FF2B5EF4-FFF2-40B4-BE49-F238E27FC236}">
                <a16:creationId xmlns:a16="http://schemas.microsoft.com/office/drawing/2014/main" id="{7DFB933B-78B8-115C-D60B-9DA25F1525A8}"/>
              </a:ext>
            </a:extLst>
          </p:cNvPr>
          <p:cNvSpPr/>
          <p:nvPr/>
        </p:nvSpPr>
        <p:spPr>
          <a:xfrm>
            <a:off x="2529178" y="747758"/>
            <a:ext cx="9662821" cy="818165"/>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EG" sz="2800" b="1" kern="0" dirty="0">
                <a:cs typeface="Times New Roman" panose="02020603050405020304" pitchFamily="18" charset="0"/>
              </a:rPr>
              <a:t>الانتقادات الموجّهة لنظرية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E1664F2F-CBB1-16DD-7C03-6D715359C17D}"/>
              </a:ext>
            </a:extLst>
          </p:cNvPr>
          <p:cNvSpPr txBox="1"/>
          <p:nvPr/>
        </p:nvSpPr>
        <p:spPr>
          <a:xfrm>
            <a:off x="3633536" y="2179497"/>
            <a:ext cx="8558463" cy="4544577"/>
          </a:xfrm>
          <a:prstGeom prst="rect">
            <a:avLst/>
          </a:prstGeom>
          <a:noFill/>
        </p:spPr>
        <p:txBody>
          <a:bodyPr wrap="square">
            <a:spAutoFit/>
          </a:bodyPr>
          <a:lstStyle/>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النظرية تقوم على نموذج خطّي تقليدي: مرسل </a:t>
            </a:r>
            <a:r>
              <a:rPr lang="ar-SA" sz="2400" kern="0" dirty="0">
                <a:solidFill>
                  <a:srgbClr val="002060"/>
                </a:solidFill>
                <a:latin typeface="Calibri" panose="020F0502020204030204" pitchFamily="34" charset="0"/>
                <a:cs typeface="+mj-cs"/>
              </a:rPr>
              <a:t>→</a:t>
            </a:r>
            <a:r>
              <a:rPr lang="ar-SA" sz="2400" kern="0" dirty="0">
                <a:solidFill>
                  <a:srgbClr val="002060"/>
                </a:solidFill>
                <a:latin typeface="Calibri" panose="020F0502020204030204" pitchFamily="34" charset="0"/>
                <a:cs typeface="Calibri" panose="020F0502020204030204" pitchFamily="34" charset="0"/>
              </a:rPr>
              <a:t> حارس </a:t>
            </a:r>
            <a:r>
              <a:rPr lang="ar-SA" sz="2400" kern="0" dirty="0">
                <a:solidFill>
                  <a:srgbClr val="002060"/>
                </a:solidFill>
                <a:latin typeface="Calibri" panose="020F0502020204030204" pitchFamily="34" charset="0"/>
                <a:cs typeface="+mj-cs"/>
              </a:rPr>
              <a:t>→</a:t>
            </a:r>
            <a:r>
              <a:rPr lang="ar-SA" sz="2400" kern="0" dirty="0">
                <a:solidFill>
                  <a:srgbClr val="002060"/>
                </a:solidFill>
                <a:latin typeface="Calibri" panose="020F0502020204030204" pitchFamily="34" charset="0"/>
                <a:cs typeface="Calibri" panose="020F0502020204030204" pitchFamily="34" charset="0"/>
              </a:rPr>
              <a:t> مستقبل، وكأن عملية الاتصال تحدث في اتجاه واحد، وهذا يُغفل </a:t>
            </a:r>
            <a:r>
              <a:rPr lang="ar-SA" sz="2400" b="1" kern="0" dirty="0">
                <a:solidFill>
                  <a:srgbClr val="002060"/>
                </a:solidFill>
                <a:latin typeface="Calibri" panose="020F0502020204030204" pitchFamily="34" charset="0"/>
                <a:cs typeface="Calibri" panose="020F0502020204030204" pitchFamily="34" charset="0"/>
              </a:rPr>
              <a:t>تعقيدات الواقع الإعلامي</a:t>
            </a:r>
            <a:r>
              <a:rPr lang="ar-SA"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 </a:t>
            </a:r>
            <a:r>
              <a:rPr lang="ar-SA" sz="2400" u="sng" kern="0" dirty="0">
                <a:solidFill>
                  <a:srgbClr val="002060"/>
                </a:solidFill>
                <a:latin typeface="Calibri" panose="020F0502020204030204" pitchFamily="34" charset="0"/>
                <a:cs typeface="Calibri" panose="020F0502020204030204" pitchFamily="34" charset="0"/>
              </a:rPr>
              <a:t>الانتقاد هنا أن النظرية </a:t>
            </a:r>
            <a:r>
              <a:rPr lang="ar-SA" sz="2400" b="1" u="sng" kern="0" dirty="0">
                <a:solidFill>
                  <a:srgbClr val="002060"/>
                </a:solidFill>
                <a:latin typeface="Calibri" panose="020F0502020204030204" pitchFamily="34" charset="0"/>
                <a:cs typeface="Calibri" panose="020F0502020204030204" pitchFamily="34" charset="0"/>
              </a:rPr>
              <a:t>تفترض أن هناك شخصًا واحدًا يتحكم بالمعلومة </a:t>
            </a:r>
            <a:r>
              <a:rPr lang="ar-SA" sz="2400" u="sng" kern="0" dirty="0">
                <a:solidFill>
                  <a:srgbClr val="002060"/>
                </a:solidFill>
                <a:latin typeface="Calibri" panose="020F0502020204030204" pitchFamily="34" charset="0"/>
                <a:cs typeface="Calibri" panose="020F0502020204030204" pitchFamily="34" charset="0"/>
              </a:rPr>
              <a:t>في كل مرحلة، في حين أن الواقع </a:t>
            </a:r>
            <a:r>
              <a:rPr lang="ar-SA" sz="2400" b="1" u="sng" kern="0" dirty="0">
                <a:solidFill>
                  <a:srgbClr val="002060"/>
                </a:solidFill>
                <a:latin typeface="Calibri" panose="020F0502020204030204" pitchFamily="34" charset="0"/>
                <a:cs typeface="Calibri" panose="020F0502020204030204" pitchFamily="34" charset="0"/>
              </a:rPr>
              <a:t>أكثر تشعّبًا</a:t>
            </a:r>
            <a:r>
              <a:rPr lang="ar-SA" sz="2400" u="sng" kern="0" dirty="0">
                <a:solidFill>
                  <a:srgbClr val="002060"/>
                </a:solidFill>
                <a:latin typeface="Calibri" panose="020F0502020204030204" pitchFamily="34" charset="0"/>
                <a:cs typeface="Calibri" panose="020F0502020204030204" pitchFamily="34" charset="0"/>
              </a:rPr>
              <a:t>، ويشمل فرق تحرير ومصالح مؤسسات و</a:t>
            </a:r>
            <a:r>
              <a:rPr lang="ar-SA" sz="2400" b="1" u="sng" kern="0" dirty="0">
                <a:solidFill>
                  <a:srgbClr val="002060"/>
                </a:solidFill>
                <a:latin typeface="Calibri" panose="020F0502020204030204" pitchFamily="34" charset="0"/>
                <a:cs typeface="Calibri" panose="020F0502020204030204" pitchFamily="34" charset="0"/>
              </a:rPr>
              <a:t>شبكات</a:t>
            </a:r>
            <a:r>
              <a:rPr lang="ar-SA" sz="2400" u="sng" kern="0" dirty="0">
                <a:solidFill>
                  <a:srgbClr val="002060"/>
                </a:solidFill>
                <a:latin typeface="Calibri" panose="020F0502020204030204" pitchFamily="34" charset="0"/>
                <a:cs typeface="Calibri" panose="020F0502020204030204" pitchFamily="34" charset="0"/>
              </a:rPr>
              <a:t> </a:t>
            </a:r>
            <a:r>
              <a:rPr lang="ar-SA" sz="2400" b="1" u="sng" kern="0" dirty="0">
                <a:solidFill>
                  <a:srgbClr val="002060"/>
                </a:solidFill>
                <a:latin typeface="Calibri" panose="020F0502020204030204" pitchFamily="34" charset="0"/>
                <a:cs typeface="Calibri" panose="020F0502020204030204" pitchFamily="34" charset="0"/>
              </a:rPr>
              <a:t>معقّدة من التأثيرات المتبادلة.</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 كما أنها لا تشرح طبيعة العلاقة بين </a:t>
            </a:r>
            <a:r>
              <a:rPr lang="ar-SA" sz="2400" b="1" kern="0" dirty="0">
                <a:solidFill>
                  <a:srgbClr val="002060"/>
                </a:solidFill>
                <a:latin typeface="Calibri" panose="020F0502020204030204" pitchFamily="34" charset="0"/>
                <a:cs typeface="Calibri" panose="020F0502020204030204" pitchFamily="34" charset="0"/>
              </a:rPr>
              <a:t>حارس البوابة والجمهور</a:t>
            </a:r>
            <a:r>
              <a:rPr lang="ar-SA" sz="2400" kern="0" dirty="0">
                <a:solidFill>
                  <a:srgbClr val="002060"/>
                </a:solidFill>
                <a:latin typeface="Calibri" panose="020F0502020204030204" pitchFamily="34" charset="0"/>
                <a:cs typeface="Calibri" panose="020F0502020204030204" pitchFamily="34" charset="0"/>
              </a:rPr>
              <a:t>، ولا تعالج التفاعلات الراجعة </a:t>
            </a:r>
            <a:r>
              <a:rPr lang="en-US" sz="2400" kern="0" dirty="0">
                <a:solidFill>
                  <a:srgbClr val="002060"/>
                </a:solidFill>
                <a:latin typeface="Times New Roman" panose="02020603050405020304" pitchFamily="18" charset="0"/>
                <a:cs typeface="Times New Roman" panose="02020603050405020304" pitchFamily="18" charset="0"/>
              </a:rPr>
              <a:t>Feedback</a:t>
            </a:r>
          </a:p>
          <a:p>
            <a:pPr marL="0" marR="0" algn="just" rtl="1">
              <a:lnSpc>
                <a:spcPct val="115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19C7CDC6-9363-BA31-1B67-6E2239A1CBD9}"/>
              </a:ext>
            </a:extLst>
          </p:cNvPr>
          <p:cNvSpPr txBox="1"/>
          <p:nvPr/>
        </p:nvSpPr>
        <p:spPr>
          <a:xfrm>
            <a:off x="3408947" y="1623720"/>
            <a:ext cx="8558463"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mj-cs"/>
              </a:rPr>
              <a:t>أولاً: </a:t>
            </a:r>
            <a:r>
              <a:rPr lang="ar-EG" sz="2400" b="1" kern="0" dirty="0">
                <a:solidFill>
                  <a:schemeClr val="bg1"/>
                </a:solidFill>
                <a:latin typeface="Calibri" panose="020F0502020204030204" pitchFamily="34" charset="0"/>
                <a:cs typeface="Calibri" panose="020F0502020204030204" pitchFamily="34" charset="0"/>
              </a:rPr>
              <a:t>التبسيط المفرط لعملية الاتصال </a:t>
            </a:r>
            <a:r>
              <a:rPr lang="ar-EG" sz="2400" b="1" kern="0" dirty="0">
                <a:solidFill>
                  <a:schemeClr val="bg1"/>
                </a:solidFill>
                <a:latin typeface="Calibri" panose="020F0502020204030204" pitchFamily="34" charset="0"/>
                <a:cs typeface="+mj-cs"/>
              </a:rPr>
              <a:t>: </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C9EC9A7B-3F2C-F9EC-AFB1-A44F685E440C}"/>
              </a:ext>
            </a:extLst>
          </p:cNvPr>
          <p:cNvPicPr>
            <a:picLocks noChangeAspect="1"/>
          </p:cNvPicPr>
          <p:nvPr/>
        </p:nvPicPr>
        <p:blipFill>
          <a:blip r:embed="rId4"/>
          <a:stretch>
            <a:fillRect/>
          </a:stretch>
        </p:blipFill>
        <p:spPr>
          <a:xfrm>
            <a:off x="102336" y="2302189"/>
            <a:ext cx="3484087" cy="4182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395750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2DAEE-6759-D8BF-EFFE-5F8C3E4E94F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3CF2B01-857D-0BED-7526-4CD0BA6FC3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88" y="-20179"/>
            <a:ext cx="2530548" cy="1181593"/>
          </a:xfrm>
          <a:prstGeom prst="rect">
            <a:avLst/>
          </a:prstGeom>
        </p:spPr>
      </p:pic>
      <p:sp>
        <p:nvSpPr>
          <p:cNvPr id="11" name="Rectangle 10">
            <a:extLst>
              <a:ext uri="{FF2B5EF4-FFF2-40B4-BE49-F238E27FC236}">
                <a16:creationId xmlns:a16="http://schemas.microsoft.com/office/drawing/2014/main" id="{C7E93EAA-EAFD-6197-D9E1-D95AAE90D122}"/>
              </a:ext>
            </a:extLst>
          </p:cNvPr>
          <p:cNvSpPr/>
          <p:nvPr/>
        </p:nvSpPr>
        <p:spPr>
          <a:xfrm flipV="1">
            <a:off x="2825287" y="65569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53FB5DD-D780-6F66-19B2-D708BAAB2C77}"/>
              </a:ext>
            </a:extLst>
          </p:cNvPr>
          <p:cNvSpPr txBox="1"/>
          <p:nvPr/>
        </p:nvSpPr>
        <p:spPr>
          <a:xfrm>
            <a:off x="2640336" y="160358"/>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Rectangle: Rounded Corners 5">
            <a:extLst>
              <a:ext uri="{FF2B5EF4-FFF2-40B4-BE49-F238E27FC236}">
                <a16:creationId xmlns:a16="http://schemas.microsoft.com/office/drawing/2014/main" id="{1E104797-AEA2-7843-4AF7-3DE1553AB567}"/>
              </a:ext>
            </a:extLst>
          </p:cNvPr>
          <p:cNvSpPr/>
          <p:nvPr/>
        </p:nvSpPr>
        <p:spPr>
          <a:xfrm>
            <a:off x="2899082" y="795242"/>
            <a:ext cx="9292918" cy="58029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EG" sz="2800" b="1" kern="0" dirty="0">
                <a:cs typeface="Times New Roman" panose="02020603050405020304" pitchFamily="18" charset="0"/>
              </a:rPr>
              <a:t>الانتقادات الموجّهة لنظرية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3C541408-852B-263A-3B5E-22CFD922C0C9}"/>
              </a:ext>
            </a:extLst>
          </p:cNvPr>
          <p:cNvSpPr txBox="1"/>
          <p:nvPr/>
        </p:nvSpPr>
        <p:spPr>
          <a:xfrm>
            <a:off x="4126832" y="2330735"/>
            <a:ext cx="8065168" cy="4269630"/>
          </a:xfrm>
          <a:prstGeom prst="rect">
            <a:avLst/>
          </a:prstGeom>
          <a:noFill/>
        </p:spPr>
        <p:txBody>
          <a:bodyPr wrap="square">
            <a:spAutoFit/>
          </a:bodyPr>
          <a:lstStyle/>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أحد أبرز أوجه النقد هو أن النظرية تُهمّش الجمهور تمامًا، وتفترض أنه مجرد مستقبل سلبي ينتظر ما يسمح له به حارس البوابة.</a:t>
            </a:r>
          </a:p>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أما في </a:t>
            </a:r>
            <a:r>
              <a:rPr lang="ar-SA" sz="2400" b="1" kern="0" dirty="0">
                <a:solidFill>
                  <a:srgbClr val="002060"/>
                </a:solidFill>
                <a:latin typeface="Calibri" panose="020F0502020204030204" pitchFamily="34" charset="0"/>
                <a:cs typeface="Calibri" panose="020F0502020204030204" pitchFamily="34" charset="0"/>
              </a:rPr>
              <a:t>العصر الرقمي</a:t>
            </a:r>
            <a:r>
              <a:rPr lang="ar-SA" sz="2400" kern="0" dirty="0">
                <a:solidFill>
                  <a:srgbClr val="002060"/>
                </a:solidFill>
                <a:latin typeface="Calibri" panose="020F0502020204030204" pitchFamily="34" charset="0"/>
                <a:cs typeface="Calibri" panose="020F0502020204030204" pitchFamily="34" charset="0"/>
              </a:rPr>
              <a:t>، فقد تغيّر هذا المشهد كليًا:</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 أصبح</a:t>
            </a:r>
            <a:r>
              <a:rPr lang="ar-SA" sz="2400" b="1" kern="0" dirty="0">
                <a:solidFill>
                  <a:srgbClr val="002060"/>
                </a:solidFill>
                <a:latin typeface="Calibri" panose="020F0502020204030204" pitchFamily="34" charset="0"/>
                <a:cs typeface="Calibri" panose="020F0502020204030204" pitchFamily="34" charset="0"/>
              </a:rPr>
              <a:t> الجمهور </a:t>
            </a:r>
            <a:r>
              <a:rPr lang="ar-SA" sz="2400" kern="0" dirty="0">
                <a:solidFill>
                  <a:srgbClr val="002060"/>
                </a:solidFill>
                <a:latin typeface="Calibri" panose="020F0502020204030204" pitchFamily="34" charset="0"/>
                <a:cs typeface="Calibri" panose="020F0502020204030204" pitchFamily="34" charset="0"/>
              </a:rPr>
              <a:t>منتِجًا ومحررًا ومروجًا للمحتوى.</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 يمارس </a:t>
            </a:r>
            <a:r>
              <a:rPr lang="ar-SA" sz="2400" b="1" kern="0" dirty="0">
                <a:solidFill>
                  <a:srgbClr val="002060"/>
                </a:solidFill>
                <a:latin typeface="Calibri" panose="020F0502020204030204" pitchFamily="34" charset="0"/>
                <a:cs typeface="Calibri" panose="020F0502020204030204" pitchFamily="34" charset="0"/>
              </a:rPr>
              <a:t>رقابة مجتمعية على الإعلام </a:t>
            </a:r>
            <a:r>
              <a:rPr lang="ar-SA" sz="2400" kern="0" dirty="0">
                <a:solidFill>
                  <a:srgbClr val="002060"/>
                </a:solidFill>
                <a:latin typeface="Calibri" panose="020F0502020204030204" pitchFamily="34" charset="0"/>
                <a:cs typeface="Calibri" panose="020F0502020204030204" pitchFamily="34" charset="0"/>
              </a:rPr>
              <a:t>من خلال التعليق، المشاركة، النشر، التقييم، وحتى الإلغاء أو المقاطعة.</a:t>
            </a:r>
          </a:p>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بالتالي، فإن النظرية بحاجة إلى إعادة نظر لكي تُدرج الأدوار الجديدة للجمهور، خاصة على المنصات التفاعلية.</a:t>
            </a:r>
          </a:p>
          <a:p>
            <a:pPr marL="0" marR="0" algn="just" rtl="1">
              <a:lnSpc>
                <a:spcPct val="115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7D9AF05-416C-7FAF-8656-3CA3E3CDCCE1}"/>
              </a:ext>
            </a:extLst>
          </p:cNvPr>
          <p:cNvSpPr txBox="1"/>
          <p:nvPr/>
        </p:nvSpPr>
        <p:spPr>
          <a:xfrm>
            <a:off x="3741821" y="1469361"/>
            <a:ext cx="8450179"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mj-cs"/>
              </a:rPr>
              <a:t>ثانياً: تجاهل دور الجمهور في التفاعل مع المحتوى: </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C00E3027-A12F-19FB-3F27-9000E3A80E5F}"/>
              </a:ext>
            </a:extLst>
          </p:cNvPr>
          <p:cNvPicPr>
            <a:picLocks noChangeAspect="1"/>
          </p:cNvPicPr>
          <p:nvPr/>
        </p:nvPicPr>
        <p:blipFill>
          <a:blip r:embed="rId3"/>
          <a:stretch>
            <a:fillRect/>
          </a:stretch>
        </p:blipFill>
        <p:spPr>
          <a:xfrm>
            <a:off x="302294" y="1931025"/>
            <a:ext cx="3656096" cy="47244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0855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1ABE6-3F01-F158-C818-5D4871E8222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ED30B79-B565-FCB4-E429-ABE1C70304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789" y="0"/>
            <a:ext cx="2530548" cy="1181593"/>
          </a:xfrm>
          <a:prstGeom prst="rect">
            <a:avLst/>
          </a:prstGeom>
        </p:spPr>
      </p:pic>
      <p:sp>
        <p:nvSpPr>
          <p:cNvPr id="11" name="Rectangle 10">
            <a:extLst>
              <a:ext uri="{FF2B5EF4-FFF2-40B4-BE49-F238E27FC236}">
                <a16:creationId xmlns:a16="http://schemas.microsoft.com/office/drawing/2014/main" id="{B39F310F-8851-6884-F4B9-168FE0B2A730}"/>
              </a:ext>
            </a:extLst>
          </p:cNvPr>
          <p:cNvSpPr/>
          <p:nvPr/>
        </p:nvSpPr>
        <p:spPr>
          <a:xfrm flipV="1">
            <a:off x="2777337" y="59628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85C5BF16-FD6B-65E3-32C2-D96F28C0F538}"/>
              </a:ext>
            </a:extLst>
          </p:cNvPr>
          <p:cNvSpPr txBox="1"/>
          <p:nvPr/>
        </p:nvSpPr>
        <p:spPr>
          <a:xfrm>
            <a:off x="2684315" y="14369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Rectangle: Rounded Corners 5">
            <a:extLst>
              <a:ext uri="{FF2B5EF4-FFF2-40B4-BE49-F238E27FC236}">
                <a16:creationId xmlns:a16="http://schemas.microsoft.com/office/drawing/2014/main" id="{E79F9EC9-9FFC-15F7-03BC-1885D9DD44A5}"/>
              </a:ext>
            </a:extLst>
          </p:cNvPr>
          <p:cNvSpPr/>
          <p:nvPr/>
        </p:nvSpPr>
        <p:spPr>
          <a:xfrm>
            <a:off x="2839453" y="702061"/>
            <a:ext cx="9230802" cy="58029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EG" sz="2800" b="1" kern="0" dirty="0">
                <a:cs typeface="Times New Roman" panose="02020603050405020304" pitchFamily="18" charset="0"/>
              </a:rPr>
              <a:t>الانتقادات الموجّهة لنظرية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2B30151-C76A-5BED-F5C2-A7A8225DB5DF}"/>
              </a:ext>
            </a:extLst>
          </p:cNvPr>
          <p:cNvSpPr txBox="1"/>
          <p:nvPr/>
        </p:nvSpPr>
        <p:spPr>
          <a:xfrm>
            <a:off x="3705726" y="2330735"/>
            <a:ext cx="8486274" cy="4591770"/>
          </a:xfrm>
          <a:prstGeom prst="rect">
            <a:avLst/>
          </a:prstGeom>
          <a:noFill/>
        </p:spPr>
        <p:txBody>
          <a:bodyPr wrap="square">
            <a:spAutoFit/>
          </a:bodyPr>
          <a:lstStyle/>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ظهرت نظرية حارس البوابة في وقت كان فيه عدد المؤسسات الإعلامية محدودًا، والمصادر محصورة.</a:t>
            </a:r>
            <a:endParaRPr lang="ar-SA"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 أما اليوم، فيمكن لأي فرد أو مجموعة أن تُنشئ منصة إعلامية، وتبث معلومات قد تتجاوز وسائل الإعلام التقليدية من حيث التأثير والانتشار.</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 وسائل التواصل الاجتماعي، البودكاست، المدونات، القنوات البديلة... كلها كسرت احتكار المؤسسات الكبرى للمعلومة، وجعلت من الصعب وجود حارس وحيد أو محدد.</a:t>
            </a:r>
          </a:p>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بالتالي، فالنظرية لم ت</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عد كافية وحدها لفهم تعددية مراكز السلطة في صناعة الأخبار.</a:t>
            </a:r>
          </a:p>
          <a:p>
            <a:pPr marL="0" marR="0" algn="just" rtl="1">
              <a:lnSpc>
                <a:spcPct val="115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0ACA0A6-72E8-D476-8B2D-7F1DC8479182}"/>
              </a:ext>
            </a:extLst>
          </p:cNvPr>
          <p:cNvSpPr txBox="1"/>
          <p:nvPr/>
        </p:nvSpPr>
        <p:spPr>
          <a:xfrm>
            <a:off x="3477126" y="1344878"/>
            <a:ext cx="8593129"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mj-cs"/>
              </a:rPr>
              <a:t>ثالثاً: </a:t>
            </a:r>
            <a:r>
              <a:rPr lang="ar-EG" sz="2400" b="1" kern="0" dirty="0">
                <a:solidFill>
                  <a:schemeClr val="bg1"/>
                </a:solidFill>
                <a:latin typeface="Calibri" panose="020F0502020204030204" pitchFamily="34" charset="0"/>
                <a:cs typeface="Calibri" panose="020F0502020204030204" pitchFamily="34" charset="0"/>
              </a:rPr>
              <a:t>عدم مراعاة تعددية مصادر الخبر في العصر الرقمي:</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4BBE8939-2090-D143-5764-CBE666955C1A}"/>
              </a:ext>
            </a:extLst>
          </p:cNvPr>
          <p:cNvPicPr>
            <a:picLocks noChangeAspect="1"/>
          </p:cNvPicPr>
          <p:nvPr/>
        </p:nvPicPr>
        <p:blipFill>
          <a:blip r:embed="rId3"/>
          <a:stretch>
            <a:fillRect/>
          </a:stretch>
        </p:blipFill>
        <p:spPr>
          <a:xfrm>
            <a:off x="121745" y="1869068"/>
            <a:ext cx="3583981" cy="4845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11925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ADD01-2E0D-641A-82D2-5B31C166E34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6363B09-5B9C-4718-6016-0A2959B80C0F}"/>
              </a:ext>
            </a:extLst>
          </p:cNvPr>
          <p:cNvPicPr>
            <a:picLocks noChangeAspect="1"/>
          </p:cNvPicPr>
          <p:nvPr/>
        </p:nvPicPr>
        <p:blipFill>
          <a:blip r:embed="rId3"/>
          <a:stretch>
            <a:fillRect/>
          </a:stretch>
        </p:blipFill>
        <p:spPr>
          <a:xfrm>
            <a:off x="0" y="0"/>
            <a:ext cx="12192000" cy="10039743"/>
          </a:xfrm>
          <a:prstGeom prst="rect">
            <a:avLst/>
          </a:prstGeom>
        </p:spPr>
      </p:pic>
      <p:sp>
        <p:nvSpPr>
          <p:cNvPr id="6" name="Rectangle 5">
            <a:extLst>
              <a:ext uri="{FF2B5EF4-FFF2-40B4-BE49-F238E27FC236}">
                <a16:creationId xmlns:a16="http://schemas.microsoft.com/office/drawing/2014/main" id="{2CF9E45C-807D-FCD1-F00E-C672FD97B768}"/>
              </a:ext>
            </a:extLst>
          </p:cNvPr>
          <p:cNvSpPr/>
          <p:nvPr/>
        </p:nvSpPr>
        <p:spPr>
          <a:xfrm>
            <a:off x="3973689" y="477111"/>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SA" sz="2000" b="1" dirty="0">
              <a:latin typeface="Alexandria" charset="0"/>
              <a:cs typeface="Alexandria" charset="0"/>
            </a:endParaRPr>
          </a:p>
        </p:txBody>
      </p:sp>
      <p:sp>
        <p:nvSpPr>
          <p:cNvPr id="4" name="Rectangle 3">
            <a:extLst>
              <a:ext uri="{FF2B5EF4-FFF2-40B4-BE49-F238E27FC236}">
                <a16:creationId xmlns:a16="http://schemas.microsoft.com/office/drawing/2014/main" id="{3B7E70E9-0CFE-89A3-7754-AC40AD6AE28E}"/>
              </a:ext>
            </a:extLst>
          </p:cNvPr>
          <p:cNvSpPr/>
          <p:nvPr/>
        </p:nvSpPr>
        <p:spPr>
          <a:xfrm>
            <a:off x="1823709" y="258855"/>
            <a:ext cx="9421571"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EG" sz="2400" b="1" kern="0" dirty="0">
                <a:solidFill>
                  <a:prstClr val="white"/>
                </a:solidFill>
                <a:latin typeface="Calibri" panose="020F0502020204030204" pitchFamily="34" charset="0"/>
                <a:cs typeface="Calibri" panose="020F0502020204030204" pitchFamily="34" charset="0"/>
              </a:rPr>
              <a:t>تطبيقات نظرية حارس البوابة في الإعلام التقليدي</a:t>
            </a:r>
            <a:endParaRPr lang="en-US" sz="2400" b="1" kern="0" dirty="0">
              <a:solidFill>
                <a:prstClr val="white"/>
              </a:solidFill>
              <a:latin typeface="Calibri" panose="020F0502020204030204" pitchFamily="34" charset="0"/>
              <a:cs typeface="Calibri" panose="020F0502020204030204" pitchFamily="34" charset="0"/>
            </a:endParaRPr>
          </a:p>
        </p:txBody>
      </p:sp>
      <p:pic>
        <p:nvPicPr>
          <p:cNvPr id="13" name="Picture 12">
            <a:extLst>
              <a:ext uri="{FF2B5EF4-FFF2-40B4-BE49-F238E27FC236}">
                <a16:creationId xmlns:a16="http://schemas.microsoft.com/office/drawing/2014/main" id="{51C7F546-420D-F7DE-FE42-67ACDCE1D722}"/>
              </a:ext>
            </a:extLst>
          </p:cNvPr>
          <p:cNvPicPr>
            <a:picLocks noChangeAspect="1"/>
          </p:cNvPicPr>
          <p:nvPr/>
        </p:nvPicPr>
        <p:blipFill>
          <a:blip r:embed="rId4"/>
          <a:stretch>
            <a:fillRect/>
          </a:stretch>
        </p:blipFill>
        <p:spPr>
          <a:xfrm>
            <a:off x="196932" y="1631482"/>
            <a:ext cx="5899068" cy="50670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ADCDDB9E-0135-18FF-0836-9EC477125788}"/>
              </a:ext>
            </a:extLst>
          </p:cNvPr>
          <p:cNvPicPr>
            <a:picLocks noChangeAspect="1"/>
          </p:cNvPicPr>
          <p:nvPr/>
        </p:nvPicPr>
        <p:blipFill>
          <a:blip r:embed="rId5"/>
          <a:stretch>
            <a:fillRect/>
          </a:stretch>
        </p:blipFill>
        <p:spPr>
          <a:xfrm>
            <a:off x="6292932" y="1678274"/>
            <a:ext cx="5702136" cy="50670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85543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725C5-0A37-A6F1-F428-4C96EDBDAD5C}"/>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E50E4C8-1D02-BA3F-3141-61401276F410}"/>
              </a:ext>
            </a:extLst>
          </p:cNvPr>
          <p:cNvSpPr/>
          <p:nvPr/>
        </p:nvSpPr>
        <p:spPr>
          <a:xfrm>
            <a:off x="5000643" y="989411"/>
            <a:ext cx="4717934"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93975577-5782-D3CF-897D-4818A7E1BE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5822" y="-51016"/>
            <a:ext cx="2530548" cy="1181593"/>
          </a:xfrm>
          <a:prstGeom prst="rect">
            <a:avLst/>
          </a:prstGeom>
        </p:spPr>
      </p:pic>
      <p:sp>
        <p:nvSpPr>
          <p:cNvPr id="11" name="Rectangle 10">
            <a:extLst>
              <a:ext uri="{FF2B5EF4-FFF2-40B4-BE49-F238E27FC236}">
                <a16:creationId xmlns:a16="http://schemas.microsoft.com/office/drawing/2014/main" id="{0D220B1E-34DA-B412-E70F-1D2E62C886AE}"/>
              </a:ext>
            </a:extLst>
          </p:cNvPr>
          <p:cNvSpPr/>
          <p:nvPr/>
        </p:nvSpPr>
        <p:spPr>
          <a:xfrm flipV="1">
            <a:off x="2773260" y="63140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98C4972-ABBC-3A60-40F0-23025D32554E}"/>
              </a:ext>
            </a:extLst>
          </p:cNvPr>
          <p:cNvSpPr txBox="1"/>
          <p:nvPr/>
        </p:nvSpPr>
        <p:spPr>
          <a:xfrm>
            <a:off x="2773260" y="16973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41A31A67-4D68-00C1-5C21-C08BABBFF93D}"/>
              </a:ext>
            </a:extLst>
          </p:cNvPr>
          <p:cNvSpPr/>
          <p:nvPr/>
        </p:nvSpPr>
        <p:spPr>
          <a:xfrm>
            <a:off x="2656370" y="748995"/>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نظرية حارس البوابة في الإعلام التقليدي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1E076735-552A-01A7-547E-8093661BEA19}"/>
              </a:ext>
            </a:extLst>
          </p:cNvPr>
          <p:cNvSpPr txBox="1"/>
          <p:nvPr/>
        </p:nvSpPr>
        <p:spPr>
          <a:xfrm>
            <a:off x="531276" y="1778741"/>
            <a:ext cx="11357810" cy="1200329"/>
          </a:xfrm>
          <a:prstGeom prst="rect">
            <a:avLst/>
          </a:prstGeom>
          <a:noFill/>
        </p:spPr>
        <p:txBody>
          <a:bodyPr wrap="square">
            <a:spAutoFit/>
          </a:bodyPr>
          <a:lstStyle/>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نظرية حارس البوابة لم تكن مجرد مفهوم نظري، بل أثبتت فاعليتها وواقعيتها من خلال تطبيقها الواسع في وسائل الإعلام التقليدية مثل الصحف والتلفزيون، حيث مارس الصحفيون والمحررون والمؤسسات الإعلامية هذا الدور بشكل يومي، مؤثرين بذلك على طبيعة المعلومات التي تصل إلى الجمهور، وما يتم تأطيره أو إغفاله</a:t>
            </a:r>
            <a:r>
              <a:rPr lang="en-US" sz="2400" kern="0" dirty="0">
                <a:solidFill>
                  <a:srgbClr val="002060"/>
                </a:solidFill>
                <a:latin typeface="Calibri" panose="020F0502020204030204" pitchFamily="34" charset="0"/>
                <a:cs typeface="Calibri" panose="020F0502020204030204" pitchFamily="34" charset="0"/>
              </a:rPr>
              <a:t>.</a:t>
            </a:r>
          </a:p>
        </p:txBody>
      </p:sp>
      <p:sp>
        <p:nvSpPr>
          <p:cNvPr id="12" name="TextBox 11">
            <a:extLst>
              <a:ext uri="{FF2B5EF4-FFF2-40B4-BE49-F238E27FC236}">
                <a16:creationId xmlns:a16="http://schemas.microsoft.com/office/drawing/2014/main" id="{441D96E2-F756-FCF7-3633-F9442C426C6A}"/>
              </a:ext>
            </a:extLst>
          </p:cNvPr>
          <p:cNvSpPr txBox="1"/>
          <p:nvPr/>
        </p:nvSpPr>
        <p:spPr>
          <a:xfrm>
            <a:off x="354184" y="3071780"/>
            <a:ext cx="11711994" cy="3929281"/>
          </a:xfrm>
          <a:prstGeom prst="rect">
            <a:avLst/>
          </a:prstGeom>
          <a:noFill/>
        </p:spPr>
        <p:txBody>
          <a:bodyPr wrap="square">
            <a:spAutoFit/>
          </a:bodyPr>
          <a:lstStyle/>
          <a:p>
            <a:pPr marL="342900" marR="0" indent="-342900" algn="r" rtl="1">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أمثلة من الصحف والتلفزيون</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b="1" kern="0" dirty="0">
                <a:solidFill>
                  <a:srgbClr val="002060"/>
                </a:solidFill>
                <a:latin typeface="Calibri" panose="020F0502020204030204" pitchFamily="34" charset="0"/>
                <a:cs typeface="Calibri" panose="020F0502020204030204" pitchFamily="34" charset="0"/>
              </a:rPr>
              <a:t>أولًا:</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الصحف</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في الصحافة المكتوبة، يظهر دور حارس البوابة بوضوح من خلال</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اختيار الأخبار من وكالات الأنباء</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ليست كل الأخبار التي تصل إلى غرفة الأخبار تُنشر. </a:t>
            </a:r>
            <a:r>
              <a:rPr lang="ar-EG" sz="2400" kern="0" dirty="0">
                <a:solidFill>
                  <a:srgbClr val="002060"/>
                </a:solidFill>
                <a:latin typeface="Calibri" panose="020F0502020204030204" pitchFamily="34" charset="0"/>
                <a:cs typeface="Calibri" panose="020F0502020204030204" pitchFamily="34" charset="0"/>
              </a:rPr>
              <a:t>ولكن </a:t>
            </a:r>
            <a:r>
              <a:rPr lang="ar-SA" sz="2400" kern="0" dirty="0">
                <a:solidFill>
                  <a:srgbClr val="002060"/>
                </a:solidFill>
                <a:latin typeface="Calibri" panose="020F0502020204030204" pitchFamily="34" charset="0"/>
                <a:cs typeface="Calibri" panose="020F0502020204030204" pitchFamily="34" charset="0"/>
              </a:rPr>
              <a:t>يتم اختيار ما يتماشى مع السياسة التحريرية، وما يُعتبر مهمًا أو مثيرًا للاهتمام للجمهور المستهدف</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إعادة صياغة العناوين والمحتوى</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قد تُعدّل بعض الأخبار لتتناسب مع الاتجاه العام للجريدة، أو يتم إبرازها بصياغة مثيرة لجذب القارئ</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تحديد ترتيب الأخبار في الصفحة الأولى</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وهذا انعكاس مباشر لأولويات المؤسسة والمحرر، أي أن "ما يوضع في الأعلى أهم مما في الأسفل</a:t>
            </a:r>
            <a:r>
              <a:rPr lang="en-US"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3311171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95211-532A-624F-1607-339CDF7B577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18DC4F5-C24D-AEFD-2B67-A1D0B160DFA1}"/>
              </a:ext>
            </a:extLst>
          </p:cNvPr>
          <p:cNvSpPr/>
          <p:nvPr/>
        </p:nvSpPr>
        <p:spPr>
          <a:xfrm>
            <a:off x="5000643" y="989411"/>
            <a:ext cx="4717934"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9EF08EFA-4452-6D40-91E8-78A148AB3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6004"/>
            <a:ext cx="2530548" cy="1181593"/>
          </a:xfrm>
          <a:prstGeom prst="rect">
            <a:avLst/>
          </a:prstGeom>
        </p:spPr>
      </p:pic>
      <p:sp>
        <p:nvSpPr>
          <p:cNvPr id="11" name="Rectangle 10">
            <a:extLst>
              <a:ext uri="{FF2B5EF4-FFF2-40B4-BE49-F238E27FC236}">
                <a16:creationId xmlns:a16="http://schemas.microsoft.com/office/drawing/2014/main" id="{27D566E9-D188-CCD5-F1EC-07611F110955}"/>
              </a:ext>
            </a:extLst>
          </p:cNvPr>
          <p:cNvSpPr/>
          <p:nvPr/>
        </p:nvSpPr>
        <p:spPr>
          <a:xfrm flipV="1">
            <a:off x="2787639" y="59912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A179BFE-0C7E-5BA2-3697-ECAA6068B06B}"/>
              </a:ext>
            </a:extLst>
          </p:cNvPr>
          <p:cNvSpPr txBox="1"/>
          <p:nvPr/>
        </p:nvSpPr>
        <p:spPr>
          <a:xfrm>
            <a:off x="2787639" y="113961"/>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6D5BBF57-A759-1B3D-BC8A-E062CBE173F8}"/>
              </a:ext>
            </a:extLst>
          </p:cNvPr>
          <p:cNvSpPr/>
          <p:nvPr/>
        </p:nvSpPr>
        <p:spPr>
          <a:xfrm>
            <a:off x="2624112" y="831464"/>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نظرية حارس البوابة في الإعلام التقليدي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6ED5B706-8FCF-8838-A7C3-54108E150513}"/>
              </a:ext>
            </a:extLst>
          </p:cNvPr>
          <p:cNvSpPr txBox="1"/>
          <p:nvPr/>
        </p:nvSpPr>
        <p:spPr>
          <a:xfrm>
            <a:off x="531276" y="1778741"/>
            <a:ext cx="11357810" cy="4298613"/>
          </a:xfrm>
          <a:prstGeom prst="rect">
            <a:avLst/>
          </a:prstGeom>
          <a:noFill/>
        </p:spPr>
        <p:txBody>
          <a:bodyPr wrap="square">
            <a:spAutoFit/>
          </a:bodyPr>
          <a:lstStyle/>
          <a:p>
            <a:pPr marL="0" marR="0" algn="just" rtl="1">
              <a:spcAft>
                <a:spcPts val="800"/>
              </a:spcAft>
            </a:pPr>
            <a:r>
              <a:rPr lang="ar-EG" sz="2400" b="1" kern="0" dirty="0">
                <a:solidFill>
                  <a:srgbClr val="002060"/>
                </a:solidFill>
                <a:latin typeface="Calibri" panose="020F0502020204030204" pitchFamily="34" charset="0"/>
                <a:cs typeface="Calibri" panose="020F0502020204030204" pitchFamily="34" charset="0"/>
              </a:rPr>
              <a:t>ثانيًا: التلفزيون</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في نشرات الأخبار والبرامج التلفزيونية، تكون عملية حراسة البوابة أكثر تعقيدًا نظرًا لطبيعة الوسيط البصري والجدولة الزمنية:</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اختيار اللقطات والمقاطع التي تُعرض</a:t>
            </a:r>
            <a:r>
              <a:rPr lang="ar-EG" sz="2400" kern="0" dirty="0">
                <a:solidFill>
                  <a:srgbClr val="002060"/>
                </a:solidFill>
                <a:latin typeface="Calibri" panose="020F0502020204030204" pitchFamily="34" charset="0"/>
                <a:cs typeface="Calibri" panose="020F0502020204030204" pitchFamily="34" charset="0"/>
              </a:rPr>
              <a:t>: ما يُظهر من صور، وما يُحجب من مشاهد، يؤثر في تشكيل وعي الجمهور.</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مدة عرض الخبر</a:t>
            </a:r>
            <a:r>
              <a:rPr lang="ar-EG" sz="2400" kern="0" dirty="0">
                <a:solidFill>
                  <a:srgbClr val="002060"/>
                </a:solidFill>
                <a:latin typeface="Calibri" panose="020F0502020204030204" pitchFamily="34" charset="0"/>
                <a:cs typeface="Calibri" panose="020F0502020204030204" pitchFamily="34" charset="0"/>
              </a:rPr>
              <a:t>: بعض الموضوعات تُغطى بشكل مطول، وأخرى تمر سريعًا، مما يُعطي إيحاءً ضمنيًا بأهمية الخبر.</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اختيار الضيوف والخبراء في البرامج الحوارية</a:t>
            </a:r>
            <a:r>
              <a:rPr lang="ar-EG" sz="2400" kern="0" dirty="0">
                <a:solidFill>
                  <a:srgbClr val="002060"/>
                </a:solidFill>
                <a:latin typeface="Calibri" panose="020F0502020204030204" pitchFamily="34" charset="0"/>
                <a:cs typeface="Calibri" panose="020F0502020204030204" pitchFamily="34" charset="0"/>
              </a:rPr>
              <a:t>: يمثل شكلًا من أشكال حراسة البوابة، لأن اختيار المتحدث يعني اختيار زاوية تفسير الحدث.</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المونتاج والإخراج</a:t>
            </a:r>
            <a:r>
              <a:rPr lang="ar-EG" sz="2400" kern="0" dirty="0">
                <a:solidFill>
                  <a:srgbClr val="002060"/>
                </a:solidFill>
                <a:latin typeface="Calibri" panose="020F0502020204030204" pitchFamily="34" charset="0"/>
                <a:cs typeface="Calibri" panose="020F0502020204030204" pitchFamily="34" charset="0"/>
              </a:rPr>
              <a:t>: تُستخدم أدوات مثل الموسيقى والمؤثرات البصرية في توجيه مشاعر المشاهد وتفسير الحدث بطريقة معينة.</a:t>
            </a:r>
          </a:p>
        </p:txBody>
      </p:sp>
    </p:spTree>
    <p:extLst>
      <p:ext uri="{BB962C8B-B14F-4D97-AF65-F5344CB8AC3E}">
        <p14:creationId xmlns:p14="http://schemas.microsoft.com/office/powerpoint/2010/main" val="3442520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D2B76-CD59-0C4B-44DB-1345749B6D6F}"/>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8710EBD-2F0C-75E2-C2AB-D36206B22B3C}"/>
              </a:ext>
            </a:extLst>
          </p:cNvPr>
          <p:cNvSpPr/>
          <p:nvPr/>
        </p:nvSpPr>
        <p:spPr>
          <a:xfrm>
            <a:off x="5000643" y="989411"/>
            <a:ext cx="4717934"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872D19EF-B3B3-B4D8-1ABD-3A90A1C47E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64" y="-93135"/>
            <a:ext cx="2530548" cy="1181593"/>
          </a:xfrm>
          <a:prstGeom prst="rect">
            <a:avLst/>
          </a:prstGeom>
        </p:spPr>
      </p:pic>
      <p:sp>
        <p:nvSpPr>
          <p:cNvPr id="11" name="Rectangle 10">
            <a:extLst>
              <a:ext uri="{FF2B5EF4-FFF2-40B4-BE49-F238E27FC236}">
                <a16:creationId xmlns:a16="http://schemas.microsoft.com/office/drawing/2014/main" id="{EC150E61-6F8F-FC41-1683-D14909373421}"/>
              </a:ext>
            </a:extLst>
          </p:cNvPr>
          <p:cNvSpPr/>
          <p:nvPr/>
        </p:nvSpPr>
        <p:spPr>
          <a:xfrm flipV="1">
            <a:off x="2771273" y="56132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B518221-2EDD-EDBD-BD32-F6E271993455}"/>
              </a:ext>
            </a:extLst>
          </p:cNvPr>
          <p:cNvSpPr txBox="1"/>
          <p:nvPr/>
        </p:nvSpPr>
        <p:spPr>
          <a:xfrm>
            <a:off x="2771273" y="124625"/>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0543A923-08DB-52A4-EA98-E40331BBE38C}"/>
              </a:ext>
            </a:extLst>
          </p:cNvPr>
          <p:cNvSpPr/>
          <p:nvPr/>
        </p:nvSpPr>
        <p:spPr>
          <a:xfrm>
            <a:off x="2624112" y="831464"/>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كيف تؤثر النظرية في صياغة الأجندة الإخبارية؟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594846E3-1B04-A666-05C0-B7662DA582BE}"/>
              </a:ext>
            </a:extLst>
          </p:cNvPr>
          <p:cNvSpPr txBox="1"/>
          <p:nvPr/>
        </p:nvSpPr>
        <p:spPr>
          <a:xfrm>
            <a:off x="531276" y="1778741"/>
            <a:ext cx="11357810" cy="4196020"/>
          </a:xfrm>
          <a:prstGeom prst="rect">
            <a:avLst/>
          </a:prstGeom>
          <a:noFill/>
        </p:spPr>
        <p:txBody>
          <a:bodyPr wrap="square">
            <a:spAutoFit/>
          </a:bodyPr>
          <a:lstStyle/>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حارس البوابة"</a:t>
            </a:r>
            <a:r>
              <a:rPr lang="ar-EG" sz="2400" kern="0" dirty="0">
                <a:solidFill>
                  <a:srgbClr val="002060"/>
                </a:solidFill>
                <a:latin typeface="Calibri" panose="020F0502020204030204" pitchFamily="34" charset="0"/>
                <a:cs typeface="Calibri" panose="020F0502020204030204" pitchFamily="34" charset="0"/>
              </a:rPr>
              <a:t> تمهد الطريق أمام </a:t>
            </a:r>
            <a:r>
              <a:rPr lang="ar-EG" sz="2400" b="1" kern="0" dirty="0">
                <a:solidFill>
                  <a:srgbClr val="002060"/>
                </a:solidFill>
                <a:latin typeface="Calibri" panose="020F0502020204030204" pitchFamily="34" charset="0"/>
                <a:cs typeface="Calibri" panose="020F0502020204030204" pitchFamily="34" charset="0"/>
              </a:rPr>
              <a:t>نظرية وضع الأجندة </a:t>
            </a:r>
            <a:r>
              <a:rPr lang="en-US" sz="2400" b="1" kern="0" dirty="0">
                <a:solidFill>
                  <a:srgbClr val="002060"/>
                </a:solidFill>
                <a:latin typeface="Times New Roman" panose="02020603050405020304" pitchFamily="18" charset="0"/>
                <a:cs typeface="Times New Roman" panose="02020603050405020304" pitchFamily="18" charset="0"/>
              </a:rPr>
              <a:t>Agenda Setting Theory</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إذ أن من يقرر ما يُنشر وما يُخفى هو ذاته من يُسهم في:</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تحديد ما يجب أن يفكر فيه الجمهور</a:t>
            </a:r>
            <a:r>
              <a:rPr lang="ar-EG" sz="2400" kern="0" dirty="0">
                <a:solidFill>
                  <a:srgbClr val="002060"/>
                </a:solidFill>
                <a:latin typeface="Calibri" panose="020F0502020204030204" pitchFamily="34" charset="0"/>
                <a:cs typeface="Calibri" panose="020F0502020204030204" pitchFamily="34" charset="0"/>
              </a:rPr>
              <a:t>: من خلال تكرار نشر موضوعات معينة وإهمال غيرها، يُخلق نوع من "الوعي الانتقائي" لدى الجمهور.</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بناء أولويات القضايا العامة</a:t>
            </a:r>
            <a:r>
              <a:rPr lang="ar-EG" sz="2400" kern="0" dirty="0">
                <a:solidFill>
                  <a:srgbClr val="002060"/>
                </a:solidFill>
                <a:latin typeface="Calibri" panose="020F0502020204030204" pitchFamily="34" charset="0"/>
                <a:cs typeface="Calibri" panose="020F0502020204030204" pitchFamily="34" charset="0"/>
              </a:rPr>
              <a:t>: فمثلاً، حين تركز الصحف أو النشرات على موضوعات الاقتصاد وتُهمّش موضوعات الصحة، يبدأ الجمهور في الشعور بأن الاقتصاد أكثر أهمية.</a:t>
            </a:r>
          </a:p>
          <a:p>
            <a:pPr marL="0" marR="0" algn="just" rtl="1">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إبراز زوايا محددة في الخبر الواحد</a:t>
            </a:r>
            <a:r>
              <a:rPr lang="ar-EG" sz="2400" kern="0" dirty="0">
                <a:solidFill>
                  <a:srgbClr val="002060"/>
                </a:solidFill>
                <a:latin typeface="Calibri" panose="020F0502020204030204" pitchFamily="34" charset="0"/>
                <a:cs typeface="Calibri" panose="020F0502020204030204" pitchFamily="34" charset="0"/>
              </a:rPr>
              <a:t>: أي أن الحارس لا يختار فقط ماذا يُنشر، بل كيف يُنشر، ومن أي زاوية يُقدَّم، وهذا يُعيد تشكيل "طريقة فهم الجمهور للحدث".</a:t>
            </a:r>
          </a:p>
          <a:p>
            <a:pPr marL="0" marR="0" algn="just" rtl="1">
              <a:spcAft>
                <a:spcPts val="800"/>
              </a:spcAft>
            </a:pPr>
            <a:r>
              <a:rPr lang="ar-EG" sz="2400" u="sng" kern="0" dirty="0">
                <a:solidFill>
                  <a:srgbClr val="002060"/>
                </a:solidFill>
                <a:latin typeface="Calibri" panose="020F0502020204030204" pitchFamily="34" charset="0"/>
                <a:cs typeface="Calibri" panose="020F0502020204030204" pitchFamily="34" charset="0"/>
              </a:rPr>
              <a:t>وبالتالي، فإن عملية حراسة البوابة الإعلامية تُعد الأداة الخفية التي تُعيد بناء الواقع وتشكّل الأجندة الإخبارية في أذهان الناس، سواء بوعي أو دون وعي منهم</a:t>
            </a:r>
            <a:r>
              <a:rPr lang="ar-EG"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4686639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00541-5875-09EA-F6B9-9A7AAB89134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C46489F-0989-B332-EA12-C87975D84E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1983" y="-197078"/>
            <a:ext cx="2530548" cy="1181593"/>
          </a:xfrm>
          <a:prstGeom prst="rect">
            <a:avLst/>
          </a:prstGeom>
        </p:spPr>
      </p:pic>
      <p:sp>
        <p:nvSpPr>
          <p:cNvPr id="11" name="Rectangle 10">
            <a:extLst>
              <a:ext uri="{FF2B5EF4-FFF2-40B4-BE49-F238E27FC236}">
                <a16:creationId xmlns:a16="http://schemas.microsoft.com/office/drawing/2014/main" id="{799817CF-69C9-9A40-35EF-E9E9AF40B13B}"/>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2531952-F242-FFCE-7A4F-4096740FE882}"/>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3" name="Rectangle: Rounded Corners 2">
            <a:extLst>
              <a:ext uri="{FF2B5EF4-FFF2-40B4-BE49-F238E27FC236}">
                <a16:creationId xmlns:a16="http://schemas.microsoft.com/office/drawing/2014/main" id="{3319CC44-3122-E9FE-9D75-C7B00A715336}"/>
              </a:ext>
            </a:extLst>
          </p:cNvPr>
          <p:cNvSpPr/>
          <p:nvPr/>
        </p:nvSpPr>
        <p:spPr>
          <a:xfrm>
            <a:off x="2641092" y="804623"/>
            <a:ext cx="9424357" cy="660198"/>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دراسات حالة حقيقية  لنظرية حارس البوابة من الإعلام التقليدي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A3DAD073-D602-7397-162D-BD833663D62A}"/>
              </a:ext>
            </a:extLst>
          </p:cNvPr>
          <p:cNvSpPr txBox="1"/>
          <p:nvPr/>
        </p:nvSpPr>
        <p:spPr>
          <a:xfrm>
            <a:off x="4475747" y="1537627"/>
            <a:ext cx="7589702" cy="558743"/>
          </a:xfrm>
          <a:prstGeom prst="rect">
            <a:avLst/>
          </a:prstGeom>
          <a:solidFill>
            <a:srgbClr val="C00000"/>
          </a:solidFill>
        </p:spPr>
        <p:txBody>
          <a:bodyPr wrap="square">
            <a:spAutoFit/>
          </a:bodyPr>
          <a:lstStyle/>
          <a:p>
            <a:pPr marL="0" marR="0" algn="ctr" rtl="1">
              <a:lnSpc>
                <a:spcPct val="115000"/>
              </a:lnSpc>
              <a:spcAft>
                <a:spcPts val="800"/>
              </a:spcAft>
            </a:pPr>
            <a:r>
              <a:rPr lang="ar-SA" sz="2800" b="1" kern="0" dirty="0">
                <a:solidFill>
                  <a:schemeClr val="bg1"/>
                </a:solidFill>
                <a:latin typeface="Calibri" panose="020F0502020204030204" pitchFamily="34" charset="0"/>
                <a:cs typeface="Calibri" panose="020F0502020204030204" pitchFamily="34" charset="0"/>
              </a:rPr>
              <a:t>تطبيقات من الإعلام </a:t>
            </a:r>
            <a:r>
              <a:rPr lang="ar-EG" sz="2800" b="1" kern="0" dirty="0">
                <a:solidFill>
                  <a:schemeClr val="bg1"/>
                </a:solidFill>
                <a:latin typeface="Calibri" panose="020F0502020204030204" pitchFamily="34" charset="0"/>
                <a:cs typeface="Calibri" panose="020F0502020204030204" pitchFamily="34" charset="0"/>
              </a:rPr>
              <a:t>المصري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FD3370D2-804E-4BCA-F1C7-89CADBDC7901}"/>
              </a:ext>
            </a:extLst>
          </p:cNvPr>
          <p:cNvSpPr txBox="1"/>
          <p:nvPr/>
        </p:nvSpPr>
        <p:spPr>
          <a:xfrm>
            <a:off x="4475747" y="2281856"/>
            <a:ext cx="7589702" cy="461665"/>
          </a:xfrm>
          <a:prstGeom prst="rect">
            <a:avLst/>
          </a:prstGeom>
          <a:noFill/>
        </p:spPr>
        <p:txBody>
          <a:bodyPr wrap="square">
            <a:spAutoFit/>
          </a:bodyPr>
          <a:lstStyle/>
          <a:p>
            <a:pPr algn="r" rtl="1"/>
            <a:r>
              <a:rPr lang="ar-EG" sz="2400" b="1" kern="0" dirty="0">
                <a:ea typeface="Times New Roman" panose="02020603050405020304" pitchFamily="18" charset="0"/>
                <a:cs typeface="Times New Roman" panose="02020603050405020304" pitchFamily="18" charset="0"/>
              </a:rPr>
              <a:t>1</a:t>
            </a:r>
            <a:r>
              <a:rPr lang="ar-EG" b="1" kern="0" dirty="0">
                <a:ea typeface="Times New Roman" panose="02020603050405020304" pitchFamily="18" charset="0"/>
                <a:cs typeface="Times New Roman" panose="02020603050405020304" pitchFamily="18" charset="0"/>
              </a:rPr>
              <a:t>.</a:t>
            </a:r>
            <a:r>
              <a:rPr lang="ar-SA" sz="2400" b="1" kern="0" dirty="0">
                <a:solidFill>
                  <a:srgbClr val="002060"/>
                </a:solidFill>
                <a:latin typeface="Calibri" panose="020F0502020204030204" pitchFamily="34" charset="0"/>
                <a:cs typeface="Calibri" panose="020F0502020204030204" pitchFamily="34" charset="0"/>
              </a:rPr>
              <a:t>دراسة حالة: برنامج "مصر تستطيع" – تقديم الإعلامي أحمد فايق</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D1314953-8B51-BB77-F923-C6923B8D3618}"/>
              </a:ext>
            </a:extLst>
          </p:cNvPr>
          <p:cNvSpPr txBox="1"/>
          <p:nvPr/>
        </p:nvSpPr>
        <p:spPr>
          <a:xfrm>
            <a:off x="241983" y="2743521"/>
            <a:ext cx="11938897" cy="916854"/>
          </a:xfrm>
          <a:prstGeom prst="rect">
            <a:avLst/>
          </a:prstGeom>
          <a:noFill/>
        </p:spPr>
        <p:txBody>
          <a:bodyPr wrap="square">
            <a:spAutoFit/>
          </a:bodyPr>
          <a:lstStyle/>
          <a:p>
            <a:pPr marL="0" marR="0" algn="just" rtl="1">
              <a:lnSpc>
                <a:spcPct val="115000"/>
              </a:lnSpc>
              <a:spcAft>
                <a:spcPts val="800"/>
              </a:spcAft>
              <a:buNone/>
            </a:pPr>
            <a:r>
              <a:rPr lang="en-US" sz="2000" b="1"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latin typeface="Calibri" panose="020F0502020204030204" pitchFamily="34" charset="0"/>
                <a:cs typeface="Calibri" panose="020F0502020204030204" pitchFamily="34" charset="0"/>
              </a:rPr>
              <a:t>يُعدّ برنامج "</a:t>
            </a:r>
            <a:r>
              <a:rPr lang="ar-SA" sz="2400" b="1" kern="0" dirty="0">
                <a:solidFill>
                  <a:srgbClr val="002060"/>
                </a:solidFill>
                <a:latin typeface="Calibri" panose="020F0502020204030204" pitchFamily="34" charset="0"/>
                <a:cs typeface="Calibri" panose="020F0502020204030204" pitchFamily="34" charset="0"/>
              </a:rPr>
              <a:t>مصر تستطيع</a:t>
            </a:r>
            <a:r>
              <a:rPr lang="ar-SA" sz="2400" kern="0" dirty="0">
                <a:solidFill>
                  <a:srgbClr val="002060"/>
                </a:solidFill>
                <a:latin typeface="Calibri" panose="020F0502020204030204" pitchFamily="34" charset="0"/>
                <a:cs typeface="Calibri" panose="020F0502020204030204" pitchFamily="34" charset="0"/>
              </a:rPr>
              <a:t>" نموذجًا رائدًا في الإعلام التنموي المصري، حيث يركّز على استضافة العلماء والخبراء المصريين المقيمين بالخارج، وتسليط الضوء على </a:t>
            </a:r>
            <a:r>
              <a:rPr lang="ar-SA" sz="2400" b="1" kern="0" dirty="0">
                <a:solidFill>
                  <a:srgbClr val="002060"/>
                </a:solidFill>
                <a:latin typeface="Calibri" panose="020F0502020204030204" pitchFamily="34" charset="0"/>
                <a:cs typeface="Calibri" panose="020F0502020204030204" pitchFamily="34" charset="0"/>
              </a:rPr>
              <a:t>إنجازاتهم في مختلف المجالات </a:t>
            </a:r>
            <a:r>
              <a:rPr lang="ar-SA" sz="2400" kern="0" dirty="0">
                <a:solidFill>
                  <a:srgbClr val="002060"/>
                </a:solidFill>
                <a:latin typeface="Calibri" panose="020F0502020204030204" pitchFamily="34" charset="0"/>
                <a:cs typeface="Calibri" panose="020F0502020204030204" pitchFamily="34" charset="0"/>
              </a:rPr>
              <a:t>العلمية والطبية والهندسية</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076FD220-4823-83D8-7730-E1282720A742}"/>
              </a:ext>
            </a:extLst>
          </p:cNvPr>
          <p:cNvSpPr txBox="1"/>
          <p:nvPr/>
        </p:nvSpPr>
        <p:spPr>
          <a:xfrm>
            <a:off x="2772531" y="3780527"/>
            <a:ext cx="9150764" cy="2821285"/>
          </a:xfrm>
          <a:prstGeom prst="rect">
            <a:avLst/>
          </a:prstGeom>
          <a:noFill/>
        </p:spPr>
        <p:txBody>
          <a:bodyPr wrap="square">
            <a:spAutoFit/>
          </a:bodyPr>
          <a:lstStyle/>
          <a:p>
            <a:pPr marL="0" marR="0" algn="r" rtl="1">
              <a:spcAft>
                <a:spcPts val="800"/>
              </a:spcAft>
              <a:buNone/>
            </a:pPr>
            <a:r>
              <a:rPr lang="ar-SA" sz="2400" b="1" kern="0" dirty="0">
                <a:solidFill>
                  <a:srgbClr val="002060"/>
                </a:solidFill>
                <a:latin typeface="Calibri" panose="020F0502020204030204" pitchFamily="34" charset="0"/>
                <a:cs typeface="Calibri" panose="020F0502020204030204" pitchFamily="34" charset="0"/>
              </a:rPr>
              <a:t>أولًا</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ملامح نظرية حارس البوابة في البرنامج</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من هو "حارس البوابة" في هذا السياق؟</a:t>
            </a:r>
            <a:endParaRPr lang="en-US" sz="2400" b="1" kern="0" dirty="0">
              <a:solidFill>
                <a:srgbClr val="002060"/>
              </a:solidFill>
              <a:latin typeface="Calibri" panose="020F0502020204030204" pitchFamily="34" charset="0"/>
              <a:cs typeface="Calibri" panose="020F0502020204030204" pitchFamily="34" charset="0"/>
            </a:endParaRP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فريق إعداد البرنامج</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المحررون والمخرجون</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الإعلامي أحمد فايق (بوصفه محرّك الحوار وصانع الإطار المعرفي)</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الجهات الشريكة (مثل وزارات الهجرة، والتعليم العالي، والإعلام)</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240401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C1314-DE57-FAE9-6F29-96A4CEBBBE0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04149CB-7345-A340-DD6E-AD0316BCCD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D5CAD843-8B43-4DDE-E579-E65B0526C01A}"/>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78677A0-1DFE-EFAB-D496-60575F552D39}"/>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3" name="Rectangle: Rounded Corners 2">
            <a:extLst>
              <a:ext uri="{FF2B5EF4-FFF2-40B4-BE49-F238E27FC236}">
                <a16:creationId xmlns:a16="http://schemas.microsoft.com/office/drawing/2014/main" id="{A13121C6-19F2-FCC5-0EA9-CD64BF8F2F20}"/>
              </a:ext>
            </a:extLst>
          </p:cNvPr>
          <p:cNvSpPr/>
          <p:nvPr/>
        </p:nvSpPr>
        <p:spPr>
          <a:xfrm>
            <a:off x="2772532" y="804623"/>
            <a:ext cx="9292918" cy="660198"/>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دراسة حالة (</a:t>
            </a:r>
            <a:r>
              <a:rPr lang="ar-EG" sz="2400" b="1" kern="0" dirty="0">
                <a:solidFill>
                  <a:schemeClr val="bg1"/>
                </a:solidFill>
                <a:latin typeface="Calibri" panose="020F0502020204030204" pitchFamily="34" charset="0"/>
                <a:cs typeface="+mj-cs"/>
              </a:rPr>
              <a:t>1</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115074A4-ED5F-2A24-F6A5-F18F607E6D17}"/>
              </a:ext>
            </a:extLst>
          </p:cNvPr>
          <p:cNvSpPr txBox="1"/>
          <p:nvPr/>
        </p:nvSpPr>
        <p:spPr>
          <a:xfrm>
            <a:off x="1366315" y="1569407"/>
            <a:ext cx="10515599" cy="461665"/>
          </a:xfrm>
          <a:prstGeom prst="rect">
            <a:avLst/>
          </a:prstGeom>
          <a:noFill/>
        </p:spPr>
        <p:txBody>
          <a:bodyPr wrap="square">
            <a:spAutoFit/>
          </a:bodyPr>
          <a:lstStyle/>
          <a:p>
            <a:pPr marL="0" marR="0" algn="just" rtl="1">
              <a:spcAft>
                <a:spcPts val="800"/>
              </a:spcAft>
              <a:buNone/>
            </a:pPr>
            <a:r>
              <a:rPr lang="ar-EG" sz="2400" b="1" kern="0" dirty="0">
                <a:solidFill>
                  <a:srgbClr val="C00000"/>
                </a:solidFill>
                <a:latin typeface="Calibri" panose="020F0502020204030204" pitchFamily="34" charset="0"/>
                <a:cs typeface="+mj-cs"/>
              </a:rPr>
              <a:t>1</a:t>
            </a:r>
            <a:r>
              <a:rPr lang="ar-EG" sz="2400" b="1" kern="0" dirty="0">
                <a:solidFill>
                  <a:srgbClr val="C00000"/>
                </a:solidFill>
                <a:latin typeface="Calibri" panose="020F0502020204030204" pitchFamily="34" charset="0"/>
                <a:cs typeface="Calibri" panose="020F0502020204030204" pitchFamily="34" charset="0"/>
              </a:rPr>
              <a:t>. د</a:t>
            </a:r>
            <a:r>
              <a:rPr lang="ar-SA" sz="2400" b="1" kern="0" dirty="0">
                <a:solidFill>
                  <a:srgbClr val="C00000"/>
                </a:solidFill>
                <a:latin typeface="Calibri" panose="020F0502020204030204" pitchFamily="34" charset="0"/>
                <a:cs typeface="Calibri" panose="020F0502020204030204" pitchFamily="34" charset="0"/>
              </a:rPr>
              <a:t>راسة حالة: حلقة المهندس إبراهيم حجازي – خبير الأمن السيبراني (برنامج مصر تستطيع)</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6BFC2E7B-0DD0-6491-DDDE-9244C09E8EA3}"/>
              </a:ext>
            </a:extLst>
          </p:cNvPr>
          <p:cNvPicPr>
            <a:picLocks noChangeAspect="1"/>
          </p:cNvPicPr>
          <p:nvPr/>
        </p:nvPicPr>
        <p:blipFill>
          <a:blip r:embed="rId3"/>
          <a:stretch>
            <a:fillRect/>
          </a:stretch>
        </p:blipFill>
        <p:spPr>
          <a:xfrm>
            <a:off x="5835316" y="2701563"/>
            <a:ext cx="6468598" cy="3579982"/>
          </a:xfrm>
          <a:prstGeom prst="rect">
            <a:avLst/>
          </a:prstGeom>
        </p:spPr>
      </p:pic>
      <p:sp>
        <p:nvSpPr>
          <p:cNvPr id="13" name="TextBox 12">
            <a:extLst>
              <a:ext uri="{FF2B5EF4-FFF2-40B4-BE49-F238E27FC236}">
                <a16:creationId xmlns:a16="http://schemas.microsoft.com/office/drawing/2014/main" id="{1B00E0EF-87A5-F3C2-A91A-CD350870771F}"/>
              </a:ext>
            </a:extLst>
          </p:cNvPr>
          <p:cNvSpPr txBox="1"/>
          <p:nvPr/>
        </p:nvSpPr>
        <p:spPr>
          <a:xfrm>
            <a:off x="3246331" y="6326842"/>
            <a:ext cx="6160168"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https://www.youtube.com/watch?v=7oI_g3xW1KU&amp;t=454s</a:t>
            </a:r>
          </a:p>
        </p:txBody>
      </p:sp>
      <p:pic>
        <p:nvPicPr>
          <p:cNvPr id="15" name="Picture 14">
            <a:extLst>
              <a:ext uri="{FF2B5EF4-FFF2-40B4-BE49-F238E27FC236}">
                <a16:creationId xmlns:a16="http://schemas.microsoft.com/office/drawing/2014/main" id="{409DB407-B7DB-46C0-B509-76003393F069}"/>
              </a:ext>
            </a:extLst>
          </p:cNvPr>
          <p:cNvPicPr>
            <a:picLocks noChangeAspect="1"/>
          </p:cNvPicPr>
          <p:nvPr/>
        </p:nvPicPr>
        <p:blipFill>
          <a:blip r:embed="rId4"/>
          <a:stretch>
            <a:fillRect/>
          </a:stretch>
        </p:blipFill>
        <p:spPr>
          <a:xfrm>
            <a:off x="169555" y="2701563"/>
            <a:ext cx="5513362" cy="3470339"/>
          </a:xfrm>
          <a:prstGeom prst="rect">
            <a:avLst/>
          </a:prstGeom>
        </p:spPr>
      </p:pic>
      <p:sp>
        <p:nvSpPr>
          <p:cNvPr id="17" name="TextBox 16">
            <a:extLst>
              <a:ext uri="{FF2B5EF4-FFF2-40B4-BE49-F238E27FC236}">
                <a16:creationId xmlns:a16="http://schemas.microsoft.com/office/drawing/2014/main" id="{616C081E-1CB8-D3F4-02FD-C57D3F4D45FB}"/>
              </a:ext>
            </a:extLst>
          </p:cNvPr>
          <p:cNvSpPr txBox="1"/>
          <p:nvPr/>
        </p:nvSpPr>
        <p:spPr>
          <a:xfrm>
            <a:off x="0" y="1800239"/>
            <a:ext cx="11881914" cy="738664"/>
          </a:xfrm>
          <a:prstGeom prst="rect">
            <a:avLst/>
          </a:prstGeom>
          <a:noFill/>
        </p:spPr>
        <p:txBody>
          <a:bodyPr wrap="square">
            <a:spAutoFit/>
          </a:bodyPr>
          <a:lstStyle/>
          <a:p>
            <a:pPr>
              <a:buNone/>
            </a:pPr>
            <a:endParaRPr lang="ar-EG" b="1" dirty="0"/>
          </a:p>
          <a:p>
            <a:pPr algn="r" rtl="1"/>
            <a:r>
              <a:rPr lang="ar-EG" sz="2400" b="1" kern="0" dirty="0">
                <a:solidFill>
                  <a:srgbClr val="002060"/>
                </a:solidFill>
                <a:latin typeface="Calibri" panose="020F0502020204030204" pitchFamily="34" charset="0"/>
                <a:cs typeface="Calibri" panose="020F0502020204030204" pitchFamily="34" charset="0"/>
              </a:rPr>
              <a:t>المهندس إبراهيم حجازي، خبير في الأمن السيبراني ويعمل في واحدة من كبرى الشركات التقنية في أمستردام – هولندا.</a:t>
            </a:r>
          </a:p>
        </p:txBody>
      </p:sp>
    </p:spTree>
    <p:extLst>
      <p:ext uri="{BB962C8B-B14F-4D97-AF65-F5344CB8AC3E}">
        <p14:creationId xmlns:p14="http://schemas.microsoft.com/office/powerpoint/2010/main" val="173179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3CD15-FA56-C351-8768-BBC4AAF12A1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F67FF0-279C-3E06-3458-781DF8394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5B6FE4B5-F746-4806-19D0-5EE687266BB3}"/>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FD2B892-A6BF-F9CB-108D-483E79E7073C}"/>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3" name="Rectangle: Rounded Corners 2">
            <a:extLst>
              <a:ext uri="{FF2B5EF4-FFF2-40B4-BE49-F238E27FC236}">
                <a16:creationId xmlns:a16="http://schemas.microsoft.com/office/drawing/2014/main" id="{63CBFAC3-2CAE-BDCC-E222-696400E16093}"/>
              </a:ext>
            </a:extLst>
          </p:cNvPr>
          <p:cNvSpPr/>
          <p:nvPr/>
        </p:nvSpPr>
        <p:spPr>
          <a:xfrm>
            <a:off x="2772531" y="3373271"/>
            <a:ext cx="9292918" cy="660198"/>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SA" sz="2400" b="1" kern="0" dirty="0">
                <a:solidFill>
                  <a:schemeClr val="bg1"/>
                </a:solidFill>
                <a:latin typeface="Calibri" panose="020F0502020204030204" pitchFamily="34" charset="0"/>
                <a:cs typeface="Calibri" panose="020F0502020204030204" pitchFamily="34" charset="0"/>
              </a:rPr>
              <a:t>تحليل الحلقة من منظور 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9798C615-9EE5-626C-F71A-E100D8A87288}"/>
              </a:ext>
            </a:extLst>
          </p:cNvPr>
          <p:cNvGraphicFramePr>
            <a:graphicFrameLocks noGrp="1"/>
          </p:cNvGraphicFramePr>
          <p:nvPr>
            <p:extLst>
              <p:ext uri="{D42A27DB-BD31-4B8C-83A1-F6EECF244321}">
                <p14:modId xmlns:p14="http://schemas.microsoft.com/office/powerpoint/2010/main" val="3688743029"/>
              </p:ext>
            </p:extLst>
          </p:nvPr>
        </p:nvGraphicFramePr>
        <p:xfrm>
          <a:off x="507207" y="4104630"/>
          <a:ext cx="11558242" cy="2590483"/>
        </p:xfrm>
        <a:graphic>
          <a:graphicData uri="http://schemas.openxmlformats.org/drawingml/2006/table">
            <a:tbl>
              <a:tblPr firstRow="1" firstCol="1" bandRow="1">
                <a:tableStyleId>{3B4B98B0-60AC-42C2-AFA5-B58CD77FA1E5}</a:tableStyleId>
              </a:tblPr>
              <a:tblGrid>
                <a:gridCol w="8217474">
                  <a:extLst>
                    <a:ext uri="{9D8B030D-6E8A-4147-A177-3AD203B41FA5}">
                      <a16:colId xmlns:a16="http://schemas.microsoft.com/office/drawing/2014/main" val="539120387"/>
                    </a:ext>
                  </a:extLst>
                </a:gridCol>
                <a:gridCol w="3340768">
                  <a:extLst>
                    <a:ext uri="{9D8B030D-6E8A-4147-A177-3AD203B41FA5}">
                      <a16:colId xmlns:a16="http://schemas.microsoft.com/office/drawing/2014/main" val="1747657948"/>
                    </a:ext>
                  </a:extLst>
                </a:gridCol>
              </a:tblGrid>
              <a:tr h="351750">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التفسير بناءً على الحلقة</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البُعد التحليلي</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2382838269"/>
                  </a:ext>
                </a:extLst>
              </a:tr>
              <a:tr h="324953">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فريق الإعداد + مقدم البرنامج + السياسات التحريرية للتلفزيون المصري</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من هو حارس البوابة؟</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232791532"/>
                  </a:ext>
                </a:extLst>
              </a:tr>
              <a:tr h="649905">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عرض إنجازات الضيف في مجال الأمن السيبراني، ودوره في تطوير حلول لحماية البنية التحتية الرقمية</a:t>
                      </a:r>
                      <a:r>
                        <a:rPr lang="en-US" sz="2400" b="1" kern="0" dirty="0">
                          <a:solidFill>
                            <a:srgbClr val="002060"/>
                          </a:solidFill>
                          <a:latin typeface="Calibri" panose="020F0502020204030204" pitchFamily="34" charset="0"/>
                          <a:ea typeface="+mn-ea"/>
                          <a:cs typeface="Calibri" panose="020F0502020204030204" pitchFamily="34" charset="0"/>
                        </a:rPr>
                        <a:t>.</a:t>
                      </a:r>
                    </a:p>
                  </a:txBody>
                  <a:tcPr marL="68580" marR="68580" marT="0" marB="0"/>
                </a:tc>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ما الذي تم انتقاؤه؟</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1744654980"/>
                  </a:ext>
                </a:extLst>
              </a:tr>
              <a:tr h="649905">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لم يُناقش واقع الأمن السيبراني في مصر، ولا التحديات التي قد تمنع كفاءات مماثلة من العمل محليًّا</a:t>
                      </a:r>
                      <a:r>
                        <a:rPr lang="en-US" sz="2400" b="1" kern="0" dirty="0">
                          <a:solidFill>
                            <a:srgbClr val="002060"/>
                          </a:solidFill>
                          <a:latin typeface="Calibri" panose="020F0502020204030204" pitchFamily="34" charset="0"/>
                          <a:ea typeface="+mn-ea"/>
                          <a:cs typeface="Calibri" panose="020F0502020204030204" pitchFamily="34" charset="0"/>
                        </a:rPr>
                        <a:t>.</a:t>
                      </a:r>
                    </a:p>
                  </a:txBody>
                  <a:tcPr marL="68580" marR="68580" marT="0" marB="0"/>
                </a:tc>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ما الذي تم استبعاده أو حجبه؟</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3067350661"/>
                  </a:ext>
                </a:extLst>
              </a:tr>
              <a:tr h="324953">
                <a:tc>
                  <a:txBody>
                    <a:bodyPr/>
                    <a:lstStyle/>
                    <a:p>
                      <a:pPr marL="0" marR="0" algn="just" rtl="1">
                        <a:lnSpc>
                          <a:spcPct val="100000"/>
                        </a:lnSpc>
                        <a:spcAft>
                          <a:spcPts val="800"/>
                        </a:spcAft>
                        <a:buNone/>
                      </a:pPr>
                      <a:r>
                        <a:rPr lang="en-US" sz="2400" b="1" kern="0" dirty="0">
                          <a:solidFill>
                            <a:srgbClr val="002060"/>
                          </a:solidFill>
                          <a:latin typeface="Calibri" panose="020F0502020204030204" pitchFamily="34" charset="0"/>
                          <a:ea typeface="+mn-ea"/>
                          <a:cs typeface="Calibri" panose="020F0502020204030204" pitchFamily="34" charset="0"/>
                        </a:rPr>
                        <a:t>"</a:t>
                      </a:r>
                      <a:r>
                        <a:rPr lang="ar-SA" sz="2400" b="1" kern="0" dirty="0">
                          <a:solidFill>
                            <a:srgbClr val="002060"/>
                          </a:solidFill>
                          <a:latin typeface="Calibri" panose="020F0502020204030204" pitchFamily="34" charset="0"/>
                          <a:ea typeface="+mn-ea"/>
                          <a:cs typeface="Calibri" panose="020F0502020204030204" pitchFamily="34" charset="0"/>
                        </a:rPr>
                        <a:t>العقل المصري قادر على الريادة عالميًّا – والمستقبل في أيدي الشباب المبدع</a:t>
                      </a:r>
                      <a:r>
                        <a:rPr lang="en-US" sz="2400" b="1" kern="0" dirty="0">
                          <a:solidFill>
                            <a:srgbClr val="002060"/>
                          </a:solidFill>
                          <a:latin typeface="Calibri" panose="020F0502020204030204" pitchFamily="34" charset="0"/>
                          <a:ea typeface="+mn-ea"/>
                          <a:cs typeface="Calibri" panose="020F0502020204030204" pitchFamily="34" charset="0"/>
                        </a:rPr>
                        <a:t>"</a:t>
                      </a:r>
                    </a:p>
                  </a:txBody>
                  <a:tcPr marL="68580" marR="68580" marT="0" marB="0"/>
                </a:tc>
                <a:tc>
                  <a:txBody>
                    <a:bodyPr/>
                    <a:lstStyle/>
                    <a:p>
                      <a:pPr marL="0" marR="0" algn="just" rtl="1">
                        <a:lnSpc>
                          <a:spcPct val="100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ما هي الرسالة المُشكّلة؟</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3027890268"/>
                  </a:ext>
                </a:extLst>
              </a:tr>
            </a:tbl>
          </a:graphicData>
        </a:graphic>
      </p:graphicFrame>
      <p:sp>
        <p:nvSpPr>
          <p:cNvPr id="6" name="Rectangle: Rounded Corners 5">
            <a:extLst>
              <a:ext uri="{FF2B5EF4-FFF2-40B4-BE49-F238E27FC236}">
                <a16:creationId xmlns:a16="http://schemas.microsoft.com/office/drawing/2014/main" id="{C0AF3C63-66A1-4451-F82B-42BE096C4028}"/>
              </a:ext>
            </a:extLst>
          </p:cNvPr>
          <p:cNvSpPr/>
          <p:nvPr/>
        </p:nvSpPr>
        <p:spPr>
          <a:xfrm>
            <a:off x="2772531" y="762354"/>
            <a:ext cx="9292918" cy="660198"/>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عناصر نظرية حارس البوابة</a:t>
            </a:r>
            <a:r>
              <a:rPr lang="en-US" sz="2400" b="1" kern="0" dirty="0">
                <a:effectLst/>
                <a:latin typeface="Times New Roman" panose="02020603050405020304" pitchFamily="18" charset="0"/>
                <a:ea typeface="Times New Roman" panose="02020603050405020304" pitchFamily="18" charset="0"/>
                <a:cs typeface="Arial" panose="020B0604020202020204" pitchFamily="34" charset="0"/>
              </a:rPr>
              <a:t> (Kurt Lewin) </a:t>
            </a: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كما ظهرت في الحلقة</a:t>
            </a:r>
            <a:r>
              <a:rPr lang="en-US" sz="2400" b="1"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9" name="Table 8">
            <a:extLst>
              <a:ext uri="{FF2B5EF4-FFF2-40B4-BE49-F238E27FC236}">
                <a16:creationId xmlns:a16="http://schemas.microsoft.com/office/drawing/2014/main" id="{7DA7D533-6034-4C46-FCA8-AE202D39F966}"/>
              </a:ext>
            </a:extLst>
          </p:cNvPr>
          <p:cNvGraphicFramePr>
            <a:graphicFrameLocks noGrp="1"/>
          </p:cNvGraphicFramePr>
          <p:nvPr>
            <p:extLst>
              <p:ext uri="{D42A27DB-BD31-4B8C-83A1-F6EECF244321}">
                <p14:modId xmlns:p14="http://schemas.microsoft.com/office/powerpoint/2010/main" val="1023336805"/>
              </p:ext>
            </p:extLst>
          </p:nvPr>
        </p:nvGraphicFramePr>
        <p:xfrm>
          <a:off x="507207" y="1544471"/>
          <a:ext cx="11558242" cy="1919020"/>
        </p:xfrm>
        <a:graphic>
          <a:graphicData uri="http://schemas.openxmlformats.org/drawingml/2006/table">
            <a:tbl>
              <a:tblPr firstRow="1" firstCol="1" bandRow="1">
                <a:tableStyleId>{3B4B98B0-60AC-42C2-AFA5-B58CD77FA1E5}</a:tableStyleId>
              </a:tblPr>
              <a:tblGrid>
                <a:gridCol w="8797326">
                  <a:extLst>
                    <a:ext uri="{9D8B030D-6E8A-4147-A177-3AD203B41FA5}">
                      <a16:colId xmlns:a16="http://schemas.microsoft.com/office/drawing/2014/main" val="3835131022"/>
                    </a:ext>
                  </a:extLst>
                </a:gridCol>
                <a:gridCol w="2760916">
                  <a:extLst>
                    <a:ext uri="{9D8B030D-6E8A-4147-A177-3AD203B41FA5}">
                      <a16:colId xmlns:a16="http://schemas.microsoft.com/office/drawing/2014/main" val="2277714609"/>
                    </a:ext>
                  </a:extLst>
                </a:gridCol>
              </a:tblGrid>
              <a:tr h="250481">
                <a:tc>
                  <a:txBody>
                    <a:bodyPr/>
                    <a:lstStyle/>
                    <a:p>
                      <a:pPr marL="0" marR="0" algn="ctr" rtl="1">
                        <a:lnSpc>
                          <a:spcPct val="100000"/>
                        </a:lnSpc>
                        <a:spcAft>
                          <a:spcPts val="800"/>
                        </a:spcAft>
                        <a:buNone/>
                      </a:pPr>
                      <a:r>
                        <a:rPr lang="ar-SA" sz="2400" b="1" kern="0" dirty="0">
                          <a:solidFill>
                            <a:srgbClr val="002060"/>
                          </a:solidFill>
                          <a:effectLst/>
                        </a:rPr>
                        <a:t>التطبيق في حلقة إبراهيم حجازي</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0000"/>
                        </a:lnSpc>
                        <a:spcAft>
                          <a:spcPts val="800"/>
                        </a:spcAft>
                        <a:buNone/>
                      </a:pPr>
                      <a:r>
                        <a:rPr lang="ar-SA" sz="2400" b="1" kern="0" dirty="0">
                          <a:solidFill>
                            <a:srgbClr val="002060"/>
                          </a:solidFill>
                          <a:effectLst/>
                        </a:rPr>
                        <a:t>العنصر النظري</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11765851"/>
                  </a:ext>
                </a:extLst>
              </a:tr>
              <a:tr h="335280">
                <a:tc>
                  <a:txBody>
                    <a:bodyPr/>
                    <a:lstStyle/>
                    <a:p>
                      <a:pPr marL="0" marR="0" algn="r" rtl="1">
                        <a:lnSpc>
                          <a:spcPct val="100000"/>
                        </a:lnSpc>
                        <a:spcAft>
                          <a:spcPts val="800"/>
                        </a:spcAft>
                        <a:buNone/>
                      </a:pPr>
                      <a:r>
                        <a:rPr lang="ar-SA" sz="2400" b="1" kern="0" dirty="0">
                          <a:solidFill>
                            <a:srgbClr val="002060"/>
                          </a:solidFill>
                          <a:effectLst/>
                        </a:rPr>
                        <a:t>الأمن السيبراني مجال حيوي، والمصريون بالخارج يحققون فيه تقدمًا مبهرًا</a:t>
                      </a:r>
                      <a:r>
                        <a:rPr lang="en-US" sz="2400" b="1" kern="0" dirty="0">
                          <a:solidFill>
                            <a:srgbClr val="002060"/>
                          </a:solidFill>
                          <a:effectLst/>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0000"/>
                        </a:lnSpc>
                        <a:spcAft>
                          <a:spcPts val="800"/>
                        </a:spcAft>
                        <a:buNone/>
                      </a:pPr>
                      <a:r>
                        <a:rPr lang="ar-SA" sz="2400" b="1" kern="0" dirty="0">
                          <a:solidFill>
                            <a:srgbClr val="002060"/>
                          </a:solidFill>
                          <a:effectLst/>
                        </a:rPr>
                        <a:t>الرسالة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97081136"/>
                  </a:ext>
                </a:extLst>
              </a:tr>
              <a:tr h="335280">
                <a:tc>
                  <a:txBody>
                    <a:bodyPr/>
                    <a:lstStyle/>
                    <a:p>
                      <a:pPr marL="0" marR="0" algn="r" rtl="1">
                        <a:lnSpc>
                          <a:spcPct val="100000"/>
                        </a:lnSpc>
                        <a:spcAft>
                          <a:spcPts val="800"/>
                        </a:spcAft>
                        <a:buNone/>
                      </a:pPr>
                      <a:r>
                        <a:rPr lang="ar-SA" sz="2400" b="1" kern="0" dirty="0">
                          <a:solidFill>
                            <a:srgbClr val="002060"/>
                          </a:solidFill>
                          <a:effectLst/>
                        </a:rPr>
                        <a:t>برنامج "مصر تستطيع" كمصدر إعلامي يمر عبره المحتوى للجمهور</a:t>
                      </a:r>
                      <a:r>
                        <a:rPr lang="en-US" sz="2400" b="1" kern="0" dirty="0">
                          <a:solidFill>
                            <a:srgbClr val="002060"/>
                          </a:solidFill>
                          <a:effectLst/>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0000"/>
                        </a:lnSpc>
                        <a:spcAft>
                          <a:spcPts val="800"/>
                        </a:spcAft>
                        <a:buNone/>
                      </a:pPr>
                      <a:r>
                        <a:rPr lang="ar-SA" sz="2400" b="1" kern="0" dirty="0">
                          <a:solidFill>
                            <a:srgbClr val="002060"/>
                          </a:solidFill>
                          <a:effectLst/>
                        </a:rPr>
                        <a:t>البوابة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23925873"/>
                  </a:ext>
                </a:extLst>
              </a:tr>
              <a:tr h="455980">
                <a:tc>
                  <a:txBody>
                    <a:bodyPr/>
                    <a:lstStyle/>
                    <a:p>
                      <a:pPr marL="0" marR="0" algn="r" rtl="1">
                        <a:lnSpc>
                          <a:spcPct val="100000"/>
                        </a:lnSpc>
                        <a:spcAft>
                          <a:spcPts val="800"/>
                        </a:spcAft>
                        <a:buNone/>
                      </a:pPr>
                      <a:r>
                        <a:rPr lang="ar-SA" sz="2400" b="1" kern="0" dirty="0">
                          <a:solidFill>
                            <a:srgbClr val="002060"/>
                          </a:solidFill>
                          <a:effectLst/>
                        </a:rPr>
                        <a:t>المحررون والمقدم (أحمد فايق) والمنتجون الذين قرروا ما يُعرض وما يُحجب</a:t>
                      </a:r>
                      <a:r>
                        <a:rPr lang="en-US" sz="2400" b="1" kern="0" dirty="0">
                          <a:solidFill>
                            <a:srgbClr val="002060"/>
                          </a:solidFill>
                          <a:effectLst/>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0000"/>
                        </a:lnSpc>
                        <a:spcAft>
                          <a:spcPts val="800"/>
                        </a:spcAft>
                        <a:buNone/>
                      </a:pPr>
                      <a:r>
                        <a:rPr lang="ar-SA" sz="2400" b="1" kern="0" dirty="0">
                          <a:solidFill>
                            <a:srgbClr val="002060"/>
                          </a:solidFill>
                          <a:effectLst/>
                        </a:rPr>
                        <a:t>الحارس</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55604900"/>
                  </a:ext>
                </a:extLst>
              </a:tr>
              <a:tr h="335280">
                <a:tc>
                  <a:txBody>
                    <a:bodyPr/>
                    <a:lstStyle/>
                    <a:p>
                      <a:pPr marL="0" marR="0" algn="r" rtl="1">
                        <a:lnSpc>
                          <a:spcPct val="100000"/>
                        </a:lnSpc>
                        <a:spcAft>
                          <a:spcPts val="800"/>
                        </a:spcAft>
                        <a:buNone/>
                      </a:pPr>
                      <a:r>
                        <a:rPr lang="ar-SA" sz="2400" b="1" kern="0" dirty="0">
                          <a:solidFill>
                            <a:srgbClr val="002060"/>
                          </a:solidFill>
                          <a:effectLst/>
                        </a:rPr>
                        <a:t>التركيز على النماذج الإيجابية – تجنب النقد – دعم صورة "مصر قادرة</a:t>
                      </a:r>
                      <a:r>
                        <a:rPr lang="en-US" sz="2400" b="1" kern="0" dirty="0">
                          <a:solidFill>
                            <a:srgbClr val="002060"/>
                          </a:solidFill>
                          <a:effectLst/>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0000"/>
                        </a:lnSpc>
                        <a:spcAft>
                          <a:spcPts val="800"/>
                        </a:spcAft>
                        <a:buNone/>
                      </a:pPr>
                      <a:r>
                        <a:rPr lang="ar-SA" sz="2400" b="1" kern="0" dirty="0">
                          <a:solidFill>
                            <a:srgbClr val="002060"/>
                          </a:solidFill>
                          <a:effectLst/>
                        </a:rPr>
                        <a:t>المعايير</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79682783"/>
                  </a:ext>
                </a:extLst>
              </a:tr>
            </a:tbl>
          </a:graphicData>
        </a:graphic>
      </p:graphicFrame>
    </p:spTree>
    <p:extLst>
      <p:ext uri="{BB962C8B-B14F-4D97-AF65-F5344CB8AC3E}">
        <p14:creationId xmlns:p14="http://schemas.microsoft.com/office/powerpoint/2010/main" val="615488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5E8AE-4CBF-691A-ACEF-B258D317A12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B48E889-1CFE-7BE9-001F-728C04EFA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7078"/>
            <a:ext cx="2530548" cy="1181593"/>
          </a:xfrm>
          <a:prstGeom prst="rect">
            <a:avLst/>
          </a:prstGeom>
        </p:spPr>
      </p:pic>
      <p:sp>
        <p:nvSpPr>
          <p:cNvPr id="11" name="Rectangle 10">
            <a:extLst>
              <a:ext uri="{FF2B5EF4-FFF2-40B4-BE49-F238E27FC236}">
                <a16:creationId xmlns:a16="http://schemas.microsoft.com/office/drawing/2014/main" id="{3BE605E4-EEE8-2C09-479D-DBB9DEEA85B7}"/>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A720443-59F7-914F-6A98-CECF62D54831}"/>
              </a:ext>
            </a:extLst>
          </p:cNvPr>
          <p:cNvSpPr txBox="1"/>
          <p:nvPr/>
        </p:nvSpPr>
        <p:spPr>
          <a:xfrm>
            <a:off x="2650854" y="224433"/>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BA63BB74-BDC2-C40C-F636-1FED409AF019}"/>
              </a:ext>
            </a:extLst>
          </p:cNvPr>
          <p:cNvSpPr/>
          <p:nvPr/>
        </p:nvSpPr>
        <p:spPr>
          <a:xfrm>
            <a:off x="2284785" y="783030"/>
            <a:ext cx="9935860" cy="660198"/>
          </a:xfrm>
          <a:prstGeom prst="round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دراسة حالة (</a:t>
            </a:r>
            <a:r>
              <a:rPr lang="ar-EG" sz="2400" b="1" kern="0" dirty="0">
                <a:solidFill>
                  <a:schemeClr val="bg1"/>
                </a:solidFill>
                <a:latin typeface="Calibri" panose="020F0502020204030204" pitchFamily="34" charset="0"/>
                <a:cs typeface="+mj-cs"/>
              </a:rPr>
              <a:t>2</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797303E7-7EB5-5F3C-334A-3A5D8B6AA4B7}"/>
              </a:ext>
            </a:extLst>
          </p:cNvPr>
          <p:cNvSpPr/>
          <p:nvPr/>
        </p:nvSpPr>
        <p:spPr>
          <a:xfrm>
            <a:off x="2899082" y="1494441"/>
            <a:ext cx="9292918" cy="660198"/>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برنامج قلبي اطمأن</a:t>
            </a:r>
          </a:p>
        </p:txBody>
      </p:sp>
      <p:sp>
        <p:nvSpPr>
          <p:cNvPr id="12" name="TextBox 11">
            <a:extLst>
              <a:ext uri="{FF2B5EF4-FFF2-40B4-BE49-F238E27FC236}">
                <a16:creationId xmlns:a16="http://schemas.microsoft.com/office/drawing/2014/main" id="{0041C976-005B-7515-464C-AA5166D8A1F8}"/>
              </a:ext>
            </a:extLst>
          </p:cNvPr>
          <p:cNvSpPr txBox="1"/>
          <p:nvPr/>
        </p:nvSpPr>
        <p:spPr>
          <a:xfrm>
            <a:off x="4920916" y="2252112"/>
            <a:ext cx="7144533" cy="4420890"/>
          </a:xfrm>
          <a:prstGeom prst="rect">
            <a:avLst/>
          </a:prstGeom>
          <a:noFill/>
        </p:spPr>
        <p:txBody>
          <a:bodyPr wrap="square">
            <a:spAutoFit/>
          </a:bodyPr>
          <a:lstStyle/>
          <a:p>
            <a:pPr algn="r" rtl="1">
              <a:lnSpc>
                <a:spcPct val="200000"/>
              </a:lnSpc>
            </a:pPr>
            <a:r>
              <a:rPr lang="ar-EG" sz="2400" b="1" kern="0" dirty="0">
                <a:solidFill>
                  <a:srgbClr val="002060"/>
                </a:solidFill>
                <a:latin typeface="Calibri" panose="020F0502020204030204" pitchFamily="34" charset="0"/>
                <a:cs typeface="Calibri" panose="020F0502020204030204" pitchFamily="34" charset="0"/>
              </a:rPr>
              <a:t>- اسم البرنامج: </a:t>
            </a:r>
            <a:r>
              <a:rPr lang="ar-EG" sz="2400" kern="0" dirty="0">
                <a:solidFill>
                  <a:srgbClr val="002060"/>
                </a:solidFill>
                <a:latin typeface="Calibri" panose="020F0502020204030204" pitchFamily="34" charset="0"/>
                <a:cs typeface="Calibri" panose="020F0502020204030204" pitchFamily="34" charset="0"/>
              </a:rPr>
              <a:t>قلبي اطمأن (المعروف إعلاميًا باسم "</a:t>
            </a:r>
            <a:r>
              <a:rPr lang="ar-EG" sz="2400" b="1" kern="0" dirty="0">
                <a:solidFill>
                  <a:srgbClr val="002060"/>
                </a:solidFill>
                <a:latin typeface="Calibri" panose="020F0502020204030204" pitchFamily="34" charset="0"/>
                <a:cs typeface="Calibri" panose="020F0502020204030204" pitchFamily="34" charset="0"/>
              </a:rPr>
              <a:t>غيث</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200000"/>
              </a:lnSpc>
            </a:pPr>
            <a:r>
              <a:rPr lang="ar-EG" sz="2400" b="1" kern="0" dirty="0">
                <a:solidFill>
                  <a:srgbClr val="002060"/>
                </a:solidFill>
                <a:latin typeface="Calibri" panose="020F0502020204030204" pitchFamily="34" charset="0"/>
                <a:cs typeface="Calibri" panose="020F0502020204030204" pitchFamily="34" charset="0"/>
              </a:rPr>
              <a:t>- المقدم: </a:t>
            </a:r>
            <a:r>
              <a:rPr lang="ar-EG" sz="2400" kern="0" dirty="0">
                <a:solidFill>
                  <a:srgbClr val="002060"/>
                </a:solidFill>
                <a:latin typeface="Calibri" panose="020F0502020204030204" pitchFamily="34" charset="0"/>
                <a:cs typeface="Calibri" panose="020F0502020204030204" pitchFamily="34" charset="0"/>
              </a:rPr>
              <a:t>شاب إماراتي يحمل الاسم المستعار "غيث"، يحرص على عدم إظهار وجهه، ويقوم بجولات خيريّة في عدة دول عربية وأفريقية</a:t>
            </a:r>
          </a:p>
          <a:p>
            <a:pPr algn="just" rtl="1">
              <a:lnSpc>
                <a:spcPct val="200000"/>
              </a:lnSpc>
            </a:pPr>
            <a:r>
              <a:rPr lang="ar-EG" sz="2400" b="1" kern="0" dirty="0">
                <a:solidFill>
                  <a:srgbClr val="002060"/>
                </a:solidFill>
                <a:latin typeface="Calibri" panose="020F0502020204030204" pitchFamily="34" charset="0"/>
                <a:cs typeface="Calibri" panose="020F0502020204030204" pitchFamily="34" charset="0"/>
              </a:rPr>
              <a:t>- طبيعة الحلقة: </a:t>
            </a:r>
            <a:r>
              <a:rPr lang="ar-EG" sz="2400" kern="0" dirty="0">
                <a:solidFill>
                  <a:srgbClr val="002060"/>
                </a:solidFill>
                <a:latin typeface="Calibri" panose="020F0502020204030204" pitchFamily="34" charset="0"/>
                <a:cs typeface="Calibri" panose="020F0502020204030204" pitchFamily="34" charset="0"/>
              </a:rPr>
              <a:t>تتناول في العادة حالات إنسانية حقيقية، حيث يعرض البرنامج مشاهد مؤثرة، ويقدّم مساعدات مباشرة للفقراء والمحتاجين (غالبًا أسر وأفراد في أوضاع صعبة) </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16" name="Picture 15">
            <a:extLst>
              <a:ext uri="{FF2B5EF4-FFF2-40B4-BE49-F238E27FC236}">
                <a16:creationId xmlns:a16="http://schemas.microsoft.com/office/drawing/2014/main" id="{DA609EE5-97FF-8C15-1143-DF5C95A0BDFA}"/>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126551" y="2423336"/>
            <a:ext cx="4445449" cy="4059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53458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C9711-2138-935C-60B9-B6C6DE4264C4}"/>
            </a:ext>
          </a:extLst>
        </p:cNvPr>
        <p:cNvGrpSpPr/>
        <p:nvPr/>
      </p:nvGrpSpPr>
      <p:grpSpPr>
        <a:xfrm>
          <a:off x="0" y="0"/>
          <a:ext cx="0" cy="0"/>
          <a:chOff x="0" y="0"/>
          <a:chExt cx="0" cy="0"/>
        </a:xfrm>
      </p:grpSpPr>
      <p:pic>
        <p:nvPicPr>
          <p:cNvPr id="23" name="Picture 22">
            <a:extLst>
              <a:ext uri="{FF2B5EF4-FFF2-40B4-BE49-F238E27FC236}">
                <a16:creationId xmlns:a16="http://schemas.microsoft.com/office/drawing/2014/main" id="{DD9EB6B3-5484-F1D6-06D2-CCA33F12B067}"/>
              </a:ext>
            </a:extLst>
          </p:cNvPr>
          <p:cNvPicPr>
            <a:picLocks noChangeAspect="1"/>
          </p:cNvPicPr>
          <p:nvPr/>
        </p:nvPicPr>
        <p:blipFill>
          <a:blip r:embed="rId2"/>
          <a:stretch>
            <a:fillRect/>
          </a:stretch>
        </p:blipFill>
        <p:spPr>
          <a:xfrm>
            <a:off x="0" y="731817"/>
            <a:ext cx="12144886" cy="8160614"/>
          </a:xfrm>
          <a:prstGeom prst="rect">
            <a:avLst/>
          </a:prstGeom>
        </p:spPr>
      </p:pic>
      <p:pic>
        <p:nvPicPr>
          <p:cNvPr id="7" name="Graphic 21">
            <a:extLst>
              <a:ext uri="{FF2B5EF4-FFF2-40B4-BE49-F238E27FC236}">
                <a16:creationId xmlns:a16="http://schemas.microsoft.com/office/drawing/2014/main" id="{9F870D2B-4FA6-F098-7114-6B21EDB7D6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4" y="-205619"/>
            <a:ext cx="2258086" cy="1181593"/>
          </a:xfrm>
          <a:prstGeom prst="rect">
            <a:avLst/>
          </a:prstGeom>
        </p:spPr>
      </p:pic>
      <p:sp>
        <p:nvSpPr>
          <p:cNvPr id="4" name="TextBox 3">
            <a:extLst>
              <a:ext uri="{FF2B5EF4-FFF2-40B4-BE49-F238E27FC236}">
                <a16:creationId xmlns:a16="http://schemas.microsoft.com/office/drawing/2014/main" id="{C7CC6226-82A1-6965-9E5E-B63922FBE5C8}"/>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D02BFF95-67C7-2538-862F-8AD62B3097EA}"/>
              </a:ext>
            </a:extLst>
          </p:cNvPr>
          <p:cNvSpPr/>
          <p:nvPr/>
        </p:nvSpPr>
        <p:spPr>
          <a:xfrm>
            <a:off x="2129589" y="762695"/>
            <a:ext cx="9935860" cy="660198"/>
          </a:xfrm>
          <a:prstGeom prst="round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دراسات حالة حقيقية  لنظرية حارس البوابة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2699C31C-E108-3908-1FAD-29858FF7219C}"/>
              </a:ext>
            </a:extLst>
          </p:cNvPr>
          <p:cNvSpPr/>
          <p:nvPr/>
        </p:nvSpPr>
        <p:spPr>
          <a:xfrm>
            <a:off x="2826044" y="1499490"/>
            <a:ext cx="9292918" cy="534112"/>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SA" sz="2400" b="1" kern="0" dirty="0">
                <a:solidFill>
                  <a:schemeClr val="bg1"/>
                </a:solidFill>
                <a:latin typeface="Calibri" panose="020F0502020204030204" pitchFamily="34" charset="0"/>
                <a:cs typeface="Calibri" panose="020F0502020204030204" pitchFamily="34" charset="0"/>
              </a:rPr>
              <a:t>تطبيق نموذج </a:t>
            </a:r>
            <a:r>
              <a:rPr lang="en-US" sz="2400" b="1" dirty="0">
                <a:latin typeface="Times New Roman" panose="02020603050405020304" pitchFamily="18" charset="0"/>
                <a:cs typeface="Times New Roman" panose="02020603050405020304" pitchFamily="18" charset="0"/>
              </a:rPr>
              <a:t>Kurt Lewin</a:t>
            </a:r>
            <a:endParaRPr lang="en-US" sz="24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510AEA9-6F49-DA77-EE8D-28E816F0B551}"/>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41F65B9D-7221-0B21-E1F2-8399F14880EF}"/>
              </a:ext>
            </a:extLst>
          </p:cNvPr>
          <p:cNvSpPr/>
          <p:nvPr/>
        </p:nvSpPr>
        <p:spPr>
          <a:xfrm>
            <a:off x="951978" y="2443252"/>
            <a:ext cx="9299502"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dirty="0"/>
              <a:t>"</a:t>
            </a:r>
            <a:r>
              <a:rPr lang="ar-SA" sz="2000" b="1" kern="0" dirty="0">
                <a:solidFill>
                  <a:srgbClr val="002060"/>
                </a:solidFill>
                <a:latin typeface="Calibri" panose="020F0502020204030204" pitchFamily="34" charset="0"/>
                <a:cs typeface="Calibri" panose="020F0502020204030204" pitchFamily="34" charset="0"/>
              </a:rPr>
              <a:t>العالم العربي لا يزال بخير" – من خلال إنسانية أبوية فعلية</a:t>
            </a:r>
          </a:p>
        </p:txBody>
      </p:sp>
      <p:sp>
        <p:nvSpPr>
          <p:cNvPr id="15" name="Rectangle 14">
            <a:extLst>
              <a:ext uri="{FF2B5EF4-FFF2-40B4-BE49-F238E27FC236}">
                <a16:creationId xmlns:a16="http://schemas.microsoft.com/office/drawing/2014/main" id="{2316BCFF-A73C-0B83-5211-964E4685F16C}"/>
              </a:ext>
            </a:extLst>
          </p:cNvPr>
          <p:cNvSpPr/>
          <p:nvPr/>
        </p:nvSpPr>
        <p:spPr>
          <a:xfrm>
            <a:off x="951978" y="3236987"/>
            <a:ext cx="9299502"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002060"/>
                </a:solidFill>
                <a:latin typeface="Calibri" panose="020F0502020204030204" pitchFamily="34" charset="0"/>
                <a:cs typeface="Calibri" panose="020F0502020204030204" pitchFamily="34" charset="0"/>
              </a:rPr>
              <a:t>قناة أبوظبي</a:t>
            </a:r>
            <a:r>
              <a:rPr lang="en-US" sz="2000" b="1" kern="0" dirty="0">
                <a:solidFill>
                  <a:srgbClr val="002060"/>
                </a:solidFill>
                <a:latin typeface="Calibri" panose="020F0502020204030204" pitchFamily="34" charset="0"/>
                <a:cs typeface="Calibri" panose="020F0502020204030204" pitchFamily="34" charset="0"/>
              </a:rPr>
              <a:t> / </a:t>
            </a:r>
            <a:r>
              <a:rPr lang="en-US" sz="2000" b="1" kern="0" dirty="0">
                <a:solidFill>
                  <a:srgbClr val="002060"/>
                </a:solidFill>
                <a:latin typeface="Times New Roman" panose="02020603050405020304" pitchFamily="18" charset="0"/>
                <a:cs typeface="Times New Roman" panose="02020603050405020304" pitchFamily="18" charset="0"/>
              </a:rPr>
              <a:t>MBC</a:t>
            </a:r>
            <a:r>
              <a:rPr lang="en-US" sz="2000" b="1" kern="0" dirty="0">
                <a:solidFill>
                  <a:srgbClr val="002060"/>
                </a:solidFill>
                <a:latin typeface="Calibri" panose="020F0502020204030204" pitchFamily="34" charset="0"/>
                <a:cs typeface="Calibri" panose="020F0502020204030204" pitchFamily="34" charset="0"/>
              </a:rPr>
              <a:t> </a:t>
            </a:r>
            <a:r>
              <a:rPr lang="ar-SA" sz="2000" b="1" kern="0" dirty="0">
                <a:solidFill>
                  <a:srgbClr val="002060"/>
                </a:solidFill>
                <a:latin typeface="Calibri" panose="020F0502020204030204" pitchFamily="34" charset="0"/>
                <a:cs typeface="Calibri" panose="020F0502020204030204" pitchFamily="34" charset="0"/>
              </a:rPr>
              <a:t>والصياغة الرمضانية نفسها</a:t>
            </a:r>
          </a:p>
        </p:txBody>
      </p:sp>
      <p:sp>
        <p:nvSpPr>
          <p:cNvPr id="16" name="Rectangle 15">
            <a:extLst>
              <a:ext uri="{FF2B5EF4-FFF2-40B4-BE49-F238E27FC236}">
                <a16:creationId xmlns:a16="http://schemas.microsoft.com/office/drawing/2014/main" id="{46014E4D-173D-7454-2E4A-DD5A78695CF1}"/>
              </a:ext>
            </a:extLst>
          </p:cNvPr>
          <p:cNvSpPr/>
          <p:nvPr/>
        </p:nvSpPr>
        <p:spPr>
          <a:xfrm>
            <a:off x="10374098" y="2443252"/>
            <a:ext cx="1718717"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C00000"/>
                </a:solidFill>
                <a:latin typeface="Calibri" panose="020F0502020204030204" pitchFamily="34" charset="0"/>
                <a:cs typeface="Calibri" panose="020F0502020204030204" pitchFamily="34" charset="0"/>
              </a:rPr>
              <a:t>الرسالة</a:t>
            </a:r>
          </a:p>
        </p:txBody>
      </p:sp>
      <p:sp>
        <p:nvSpPr>
          <p:cNvPr id="17" name="Rectangle 16">
            <a:extLst>
              <a:ext uri="{FF2B5EF4-FFF2-40B4-BE49-F238E27FC236}">
                <a16:creationId xmlns:a16="http://schemas.microsoft.com/office/drawing/2014/main" id="{02B6D8C0-0000-3D70-F8DA-0A491121C161}"/>
              </a:ext>
            </a:extLst>
          </p:cNvPr>
          <p:cNvSpPr/>
          <p:nvPr/>
        </p:nvSpPr>
        <p:spPr>
          <a:xfrm>
            <a:off x="10387171" y="3223859"/>
            <a:ext cx="1744864"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C00000"/>
                </a:solidFill>
                <a:latin typeface="Calibri" panose="020F0502020204030204" pitchFamily="34" charset="0"/>
                <a:cs typeface="Calibri" panose="020F0502020204030204" pitchFamily="34" charset="0"/>
              </a:rPr>
              <a:t>البوابة</a:t>
            </a:r>
          </a:p>
        </p:txBody>
      </p:sp>
      <p:sp>
        <p:nvSpPr>
          <p:cNvPr id="18" name="Rectangle 17">
            <a:extLst>
              <a:ext uri="{FF2B5EF4-FFF2-40B4-BE49-F238E27FC236}">
                <a16:creationId xmlns:a16="http://schemas.microsoft.com/office/drawing/2014/main" id="{7292B48A-33E9-BB3F-E6B5-BBDB68DF44D1}"/>
              </a:ext>
            </a:extLst>
          </p:cNvPr>
          <p:cNvSpPr/>
          <p:nvPr/>
        </p:nvSpPr>
        <p:spPr>
          <a:xfrm>
            <a:off x="929295" y="4056437"/>
            <a:ext cx="9299502"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002060"/>
                </a:solidFill>
                <a:latin typeface="Calibri" panose="020F0502020204030204" pitchFamily="34" charset="0"/>
                <a:cs typeface="Calibri" panose="020F0502020204030204" pitchFamily="34" charset="0"/>
              </a:rPr>
              <a:t>فريق التحرير + مقدم القصة + القيود الرمضانية</a:t>
            </a:r>
            <a:r>
              <a:rPr lang="en-US" sz="2000" kern="0" dirty="0">
                <a:latin typeface="Times New Roman" panose="02020603050405020304" pitchFamily="18" charset="0"/>
                <a:ea typeface="Times New Roman" panose="02020603050405020304" pitchFamily="18" charset="0"/>
              </a:rPr>
              <a:t>.</a:t>
            </a:r>
            <a:endParaRPr lang="ar-SA" sz="2000" b="1" kern="0" dirty="0">
              <a:solidFill>
                <a:srgbClr val="002060"/>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D3C7927B-13D3-B340-BDD5-77A1731D59F9}"/>
              </a:ext>
            </a:extLst>
          </p:cNvPr>
          <p:cNvSpPr/>
          <p:nvPr/>
        </p:nvSpPr>
        <p:spPr>
          <a:xfrm>
            <a:off x="10326984" y="4065171"/>
            <a:ext cx="1817902"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C00000"/>
                </a:solidFill>
                <a:latin typeface="Calibri" panose="020F0502020204030204" pitchFamily="34" charset="0"/>
                <a:cs typeface="Calibri" panose="020F0502020204030204" pitchFamily="34" charset="0"/>
              </a:rPr>
              <a:t>الحارس</a:t>
            </a:r>
          </a:p>
        </p:txBody>
      </p:sp>
      <p:sp>
        <p:nvSpPr>
          <p:cNvPr id="20" name="Rectangle 19">
            <a:extLst>
              <a:ext uri="{FF2B5EF4-FFF2-40B4-BE49-F238E27FC236}">
                <a16:creationId xmlns:a16="http://schemas.microsoft.com/office/drawing/2014/main" id="{11CBA63C-EB78-CC1A-3672-EE2BD5E09526}"/>
              </a:ext>
            </a:extLst>
          </p:cNvPr>
          <p:cNvSpPr/>
          <p:nvPr/>
        </p:nvSpPr>
        <p:spPr>
          <a:xfrm>
            <a:off x="10400245" y="4928559"/>
            <a:ext cx="1718717"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C00000"/>
                </a:solidFill>
                <a:latin typeface="Calibri" panose="020F0502020204030204" pitchFamily="34" charset="0"/>
                <a:cs typeface="Calibri" panose="020F0502020204030204" pitchFamily="34" charset="0"/>
              </a:rPr>
              <a:t>معايير الحجب والاختيار</a:t>
            </a:r>
          </a:p>
        </p:txBody>
      </p:sp>
      <p:sp>
        <p:nvSpPr>
          <p:cNvPr id="2" name="Rectangle 1">
            <a:extLst>
              <a:ext uri="{FF2B5EF4-FFF2-40B4-BE49-F238E27FC236}">
                <a16:creationId xmlns:a16="http://schemas.microsoft.com/office/drawing/2014/main" id="{62C72FE9-ABA3-6500-94DC-E1653E62E29A}"/>
              </a:ext>
            </a:extLst>
          </p:cNvPr>
          <p:cNvSpPr/>
          <p:nvPr/>
        </p:nvSpPr>
        <p:spPr>
          <a:xfrm>
            <a:off x="929295" y="4935645"/>
            <a:ext cx="9344868" cy="52778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b="1" kern="0" dirty="0">
                <a:solidFill>
                  <a:srgbClr val="002060"/>
                </a:solidFill>
                <a:latin typeface="Calibri" panose="020F0502020204030204" pitchFamily="34" charset="0"/>
                <a:cs typeface="Calibri" panose="020F0502020204030204" pitchFamily="34" charset="0"/>
              </a:rPr>
              <a:t>لا تتطرق الحلقات إلى نقد سياسي أو اجتماعي للظروف المحيطة (كالفساد أو قصور المؤسسات)</a:t>
            </a:r>
            <a:r>
              <a:rPr lang="en-US" sz="2000" b="1" kern="0" dirty="0">
                <a:solidFill>
                  <a:srgbClr val="002060"/>
                </a:solidFill>
                <a:latin typeface="Calibri" panose="020F0502020204030204" pitchFamily="34" charset="0"/>
                <a:cs typeface="Calibri" panose="020F0502020204030204" pitchFamily="34" charset="0"/>
              </a:rPr>
              <a:t>.</a:t>
            </a:r>
            <a:endParaRPr lang="ar-SA" sz="2000" b="1"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875554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5C682-3E28-C10D-BC84-343A62D49BF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C6AB11C-5675-46CD-AF12-3D70343FCAED}"/>
              </a:ext>
            </a:extLst>
          </p:cNvPr>
          <p:cNvPicPr>
            <a:picLocks noChangeAspect="1"/>
          </p:cNvPicPr>
          <p:nvPr/>
        </p:nvPicPr>
        <p:blipFill>
          <a:blip r:embed="rId3"/>
          <a:stretch>
            <a:fillRect/>
          </a:stretch>
        </p:blipFill>
        <p:spPr>
          <a:xfrm>
            <a:off x="0" y="-1"/>
            <a:ext cx="12103767" cy="8090465"/>
          </a:xfrm>
          <a:prstGeom prst="rect">
            <a:avLst/>
          </a:prstGeom>
        </p:spPr>
      </p:pic>
      <p:sp>
        <p:nvSpPr>
          <p:cNvPr id="6" name="Rectangle 5">
            <a:extLst>
              <a:ext uri="{FF2B5EF4-FFF2-40B4-BE49-F238E27FC236}">
                <a16:creationId xmlns:a16="http://schemas.microsoft.com/office/drawing/2014/main" id="{E1DBE286-B966-05A3-CE28-D0200B03007B}"/>
              </a:ext>
            </a:extLst>
          </p:cNvPr>
          <p:cNvSpPr/>
          <p:nvPr/>
        </p:nvSpPr>
        <p:spPr>
          <a:xfrm>
            <a:off x="4274479" y="814358"/>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SA" sz="2000" b="1" dirty="0">
              <a:latin typeface="Alexandria" charset="0"/>
              <a:cs typeface="Alexandria" charset="0"/>
            </a:endParaRPr>
          </a:p>
        </p:txBody>
      </p:sp>
      <p:sp>
        <p:nvSpPr>
          <p:cNvPr id="4" name="Rectangle 3">
            <a:extLst>
              <a:ext uri="{FF2B5EF4-FFF2-40B4-BE49-F238E27FC236}">
                <a16:creationId xmlns:a16="http://schemas.microsoft.com/office/drawing/2014/main" id="{47771670-FD71-5B5C-68DB-3C80ECB4AE9D}"/>
              </a:ext>
            </a:extLst>
          </p:cNvPr>
          <p:cNvSpPr/>
          <p:nvPr/>
        </p:nvSpPr>
        <p:spPr>
          <a:xfrm>
            <a:off x="1667298" y="305550"/>
            <a:ext cx="9421571"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EG" sz="2400" b="1" kern="0" dirty="0">
                <a:solidFill>
                  <a:prstClr val="white"/>
                </a:solidFill>
                <a:latin typeface="Calibri" panose="020F0502020204030204" pitchFamily="34" charset="0"/>
                <a:cs typeface="Calibri" panose="020F0502020204030204" pitchFamily="34" charset="0"/>
              </a:rPr>
              <a:t>تطوير نظرية حارس البوابة في عصر الإعلام الرقمي</a:t>
            </a:r>
            <a:endParaRPr lang="en-US" sz="2400" b="1" kern="0" dirty="0">
              <a:solidFill>
                <a:prstClr val="white"/>
              </a:solidFill>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BD6AC8EF-1D72-747F-ED78-07DA7DD1A13C}"/>
              </a:ext>
            </a:extLst>
          </p:cNvPr>
          <p:cNvPicPr>
            <a:picLocks noChangeAspect="1"/>
          </p:cNvPicPr>
          <p:nvPr/>
        </p:nvPicPr>
        <p:blipFill>
          <a:blip r:embed="rId4"/>
          <a:stretch>
            <a:fillRect/>
          </a:stretch>
        </p:blipFill>
        <p:spPr>
          <a:xfrm>
            <a:off x="216568" y="1712125"/>
            <a:ext cx="5763127" cy="51458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8559CF1D-EBA6-5673-1D2A-6753A3C1F05A}"/>
              </a:ext>
            </a:extLst>
          </p:cNvPr>
          <p:cNvPicPr>
            <a:picLocks noChangeAspect="1"/>
          </p:cNvPicPr>
          <p:nvPr/>
        </p:nvPicPr>
        <p:blipFill>
          <a:blip r:embed="rId5"/>
          <a:stretch>
            <a:fillRect/>
          </a:stretch>
        </p:blipFill>
        <p:spPr>
          <a:xfrm>
            <a:off x="6212307" y="1712125"/>
            <a:ext cx="5763125" cy="52505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757137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8EB25-4C6D-EC0A-7A83-21919AEFE3E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D9D9809-7D6B-E172-49FA-BD663F061E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3861"/>
            <a:ext cx="2530548" cy="1181593"/>
          </a:xfrm>
          <a:prstGeom prst="rect">
            <a:avLst/>
          </a:prstGeom>
        </p:spPr>
      </p:pic>
      <p:sp>
        <p:nvSpPr>
          <p:cNvPr id="11" name="Rectangle 10">
            <a:extLst>
              <a:ext uri="{FF2B5EF4-FFF2-40B4-BE49-F238E27FC236}">
                <a16:creationId xmlns:a16="http://schemas.microsoft.com/office/drawing/2014/main" id="{94A7A07D-432A-5DF4-1CC7-39350364B98B}"/>
              </a:ext>
            </a:extLst>
          </p:cNvPr>
          <p:cNvSpPr/>
          <p:nvPr/>
        </p:nvSpPr>
        <p:spPr>
          <a:xfrm>
            <a:off x="2899082" y="72120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8243F32B-8006-FC3B-16D4-F7C49745B646}"/>
              </a:ext>
            </a:extLst>
          </p:cNvPr>
          <p:cNvSpPr/>
          <p:nvPr/>
        </p:nvSpPr>
        <p:spPr>
          <a:xfrm>
            <a:off x="2622884" y="835711"/>
            <a:ext cx="9569116" cy="655594"/>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نظرية</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 حارس البوابة في عصر الإعلام الرقمي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415CC55-9654-8A3B-8D27-F8BE1537DA36}"/>
              </a:ext>
            </a:extLst>
          </p:cNvPr>
          <p:cNvSpPr txBox="1"/>
          <p:nvPr/>
        </p:nvSpPr>
        <p:spPr>
          <a:xfrm>
            <a:off x="188495" y="1560090"/>
            <a:ext cx="11815010" cy="1341586"/>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مع التحول الجذري الذي شهده الإعلام في ظل الثورة الرقمية وظهور وسائل التواصل الاجتماعي، بدأت التساؤلات تُثار حول مدى استمرار صلاحية نظرية "حارس البوابة"، وهل ما زال لها وجود وتأثير، أم أن طبيعة المشهد الإعلامي الجديد قد تجاوزتها؟ </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42B0614F-DC06-C7AE-BA27-BC22019CB092}"/>
              </a:ext>
            </a:extLst>
          </p:cNvPr>
          <p:cNvSpPr txBox="1"/>
          <p:nvPr/>
        </p:nvSpPr>
        <p:spPr>
          <a:xfrm>
            <a:off x="2714130" y="190758"/>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8" name="TextBox 7">
            <a:extLst>
              <a:ext uri="{FF2B5EF4-FFF2-40B4-BE49-F238E27FC236}">
                <a16:creationId xmlns:a16="http://schemas.microsoft.com/office/drawing/2014/main" id="{40EC4C7F-DC25-1B54-3DA5-A07631142CDC}"/>
              </a:ext>
            </a:extLst>
          </p:cNvPr>
          <p:cNvSpPr txBox="1"/>
          <p:nvPr/>
        </p:nvSpPr>
        <p:spPr>
          <a:xfrm>
            <a:off x="2714130" y="2970461"/>
            <a:ext cx="9415076" cy="686278"/>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lnSpc>
                <a:spcPct val="115000"/>
              </a:lnSpc>
              <a:spcAft>
                <a:spcPts val="800"/>
              </a:spcAft>
            </a:pPr>
            <a:r>
              <a:rPr lang="ar-SA" sz="2400" b="1" kern="0" dirty="0">
                <a:solidFill>
                  <a:schemeClr val="bg1"/>
                </a:solidFill>
                <a:latin typeface="Calibri" panose="020F0502020204030204" pitchFamily="34" charset="0"/>
                <a:cs typeface="+mj-cs"/>
              </a:rPr>
              <a:t>1</a:t>
            </a:r>
            <a:r>
              <a:rPr lang="ar-SA" sz="2400" b="1" kern="0" dirty="0">
                <a:solidFill>
                  <a:schemeClr val="bg1"/>
                </a:solidFill>
                <a:latin typeface="Calibri" panose="020F0502020204030204" pitchFamily="34" charset="0"/>
                <a:cs typeface="Calibri" panose="020F0502020204030204" pitchFamily="34" charset="0"/>
              </a:rPr>
              <a:t>.هل ما زالت النظرية صالحة في زمن الإنترنت ووسائل التواصل</a:t>
            </a:r>
            <a:r>
              <a:rPr lang="ar-EG" sz="2400" b="1" kern="0" dirty="0">
                <a:solidFill>
                  <a:schemeClr val="bg1"/>
                </a:solidFill>
                <a:latin typeface="Calibri" panose="020F0502020204030204" pitchFamily="34" charset="0"/>
                <a:cs typeface="Calibri" panose="020F0502020204030204" pitchFamily="34" charset="0"/>
              </a:rPr>
              <a:t> الاجتماعي</a:t>
            </a:r>
          </a:p>
          <a:p>
            <a:pPr algn="ctr" rtl="1">
              <a:lnSpc>
                <a:spcPct val="115000"/>
              </a:lnSpc>
              <a:spcAft>
                <a:spcPts val="800"/>
              </a:spcAft>
            </a:pPr>
            <a:endParaRPr lang="ar-EG" sz="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11A2B60B-7ED7-5FE2-12B9-B7C7439D8430}"/>
              </a:ext>
            </a:extLst>
          </p:cNvPr>
          <p:cNvSpPr txBox="1"/>
          <p:nvPr/>
        </p:nvSpPr>
        <p:spPr>
          <a:xfrm>
            <a:off x="48625" y="3725524"/>
            <a:ext cx="12143375" cy="2923557"/>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في السياق التقليدي، </a:t>
            </a:r>
            <a:r>
              <a:rPr lang="ar-SA" sz="2400" kern="0" dirty="0">
                <a:solidFill>
                  <a:srgbClr val="002060"/>
                </a:solidFill>
                <a:latin typeface="Calibri" panose="020F0502020204030204" pitchFamily="34" charset="0"/>
                <a:cs typeface="Calibri" panose="020F0502020204030204" pitchFamily="34" charset="0"/>
              </a:rPr>
              <a:t>كانت النظرية تقوم على افتراض وجود "حارس مركزي" يتحكم فيما يصل إلى الجمهور من معلومات</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أما في بيئة الإنترنت، </a:t>
            </a:r>
            <a:r>
              <a:rPr lang="ar-SA" sz="2400" kern="0" dirty="0">
                <a:solidFill>
                  <a:srgbClr val="002060"/>
                </a:solidFill>
                <a:latin typeface="Calibri" panose="020F0502020204030204" pitchFamily="34" charset="0"/>
                <a:cs typeface="Calibri" panose="020F0502020204030204" pitchFamily="34" charset="0"/>
              </a:rPr>
              <a:t>فقد تراجع هذا الدور أمام الانفتاح المعلوماتي وتدفق المحتوى بشكل غير مسبوق</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ورغم ذلك، لا يمكن القول بزوال النظرية، بل تحولت وظيفتها، إذ لا تزال هناك آليات "فلترة وانتقاء"، لكنها لم تعد حكرًا على المؤسسات الإعلامية</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أصبحت النظرية تُفسّر الآن كيف تتحكم خوارزميات منصات التواصل في ترتيب وعرض المحتوى، وكيف تُمارَس حراسة البوابة من أطراف متعددة (المستخدم – المنصة – الذكاء الاصطناعي – المعلِن – الجمهور نفسه)</a:t>
            </a:r>
            <a:r>
              <a:rPr lang="en-US" sz="2400" b="1"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9984307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917FF-4794-BDBD-A773-A60E803DEE0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6D633A5-F829-8BD6-7531-6D1934825D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56377C92-E51A-919D-0DB0-4E313DD90EE5}"/>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67D5EFA-1533-16AF-2EB1-2EBFDD2458BD}"/>
              </a:ext>
            </a:extLst>
          </p:cNvPr>
          <p:cNvSpPr txBox="1"/>
          <p:nvPr/>
        </p:nvSpPr>
        <p:spPr>
          <a:xfrm>
            <a:off x="2835324" y="870461"/>
            <a:ext cx="9167332" cy="615553"/>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mj-cs"/>
              </a:rPr>
              <a:t>2</a:t>
            </a:r>
            <a:r>
              <a:rPr lang="ar-EG" sz="2400" b="1" kern="0" dirty="0">
                <a:solidFill>
                  <a:schemeClr val="bg1"/>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cs typeface="Calibri" panose="020F0502020204030204" pitchFamily="34" charset="0"/>
              </a:rPr>
              <a:t>تحوّل "حارس البوابة" من الصحفي إلى </a:t>
            </a:r>
            <a:r>
              <a:rPr lang="ar-EG" sz="2400" b="1" kern="0" dirty="0">
                <a:solidFill>
                  <a:schemeClr val="bg1"/>
                </a:solidFill>
                <a:latin typeface="Calibri" panose="020F0502020204030204" pitchFamily="34" charset="0"/>
                <a:cs typeface="Calibri" panose="020F0502020204030204" pitchFamily="34" charset="0"/>
              </a:rPr>
              <a:t>.....</a:t>
            </a:r>
            <a:r>
              <a:rPr lang="ar-SA" sz="2400" b="1" kern="0" dirty="0">
                <a:solidFill>
                  <a:schemeClr val="bg1"/>
                </a:solidFill>
                <a:latin typeface="Calibri" panose="020F0502020204030204" pitchFamily="34" charset="0"/>
                <a:cs typeface="Calibri" panose="020F0502020204030204" pitchFamily="34" charset="0"/>
              </a:rPr>
              <a:t>الخوارزمية</a:t>
            </a:r>
            <a:endParaRPr lang="ar-EG" sz="2400" b="1" kern="0" dirty="0">
              <a:solidFill>
                <a:schemeClr val="bg1"/>
              </a:solidFill>
              <a:latin typeface="Calibri" panose="020F0502020204030204" pitchFamily="34" charset="0"/>
              <a:cs typeface="Calibri" panose="020F0502020204030204" pitchFamily="34" charset="0"/>
            </a:endParaRPr>
          </a:p>
          <a:p>
            <a:pPr algn="r" rtl="1"/>
            <a:endParaRPr lang="ar-EG" sz="10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A202638-443D-AFCF-818A-4F24F6667322}"/>
              </a:ext>
            </a:extLst>
          </p:cNvPr>
          <p:cNvSpPr txBox="1"/>
          <p:nvPr/>
        </p:nvSpPr>
        <p:spPr>
          <a:xfrm>
            <a:off x="2641093" y="14983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TextBox 5">
            <a:extLst>
              <a:ext uri="{FF2B5EF4-FFF2-40B4-BE49-F238E27FC236}">
                <a16:creationId xmlns:a16="http://schemas.microsoft.com/office/drawing/2014/main" id="{CC4E467F-24C4-7310-73F8-3BB0335265BD}"/>
              </a:ext>
            </a:extLst>
          </p:cNvPr>
          <p:cNvSpPr txBox="1"/>
          <p:nvPr/>
        </p:nvSpPr>
        <p:spPr>
          <a:xfrm>
            <a:off x="3321214" y="1717323"/>
            <a:ext cx="8870786" cy="4818563"/>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b="1" kern="0" dirty="0">
                <a:solidFill>
                  <a:srgbClr val="002060"/>
                </a:solidFill>
                <a:latin typeface="Calibri" panose="020F0502020204030204" pitchFamily="34" charset="0"/>
                <a:cs typeface="Calibri" panose="020F0502020204030204" pitchFamily="34" charset="0"/>
              </a:rPr>
              <a:t>في العصر الرقمي، لم يعد الصحفي أو المحرر هو المتحكم الوحيد، بل أصبحت الخوارزميات</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Algorithms</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تلعب هذا الدور على نطاق واسع</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Wingdings" panose="05000000000000000000" pitchFamily="2" charset="2"/>
              <a:buChar char="Ø"/>
              <a:tabLst>
                <a:tab pos="457200" algn="l"/>
              </a:tabLst>
            </a:pPr>
            <a:r>
              <a:rPr lang="ar-SA" sz="2400" b="1" kern="0" dirty="0">
                <a:solidFill>
                  <a:srgbClr val="002060"/>
                </a:solidFill>
                <a:latin typeface="Calibri" panose="020F0502020204030204" pitchFamily="34" charset="0"/>
                <a:cs typeface="Calibri" panose="020F0502020204030204" pitchFamily="34" charset="0"/>
              </a:rPr>
              <a:t>على منصات مثل فيس بوك، تويتر </a:t>
            </a:r>
            <a:r>
              <a:rPr lang="en-US" sz="2400" b="1" kern="0" dirty="0">
                <a:solidFill>
                  <a:srgbClr val="002060"/>
                </a:solidFill>
                <a:latin typeface="Calibri" panose="020F0502020204030204" pitchFamily="34" charset="0"/>
                <a:cs typeface="Calibri" panose="020F0502020204030204" pitchFamily="34" charset="0"/>
              </a:rPr>
              <a:t>x</a:t>
            </a:r>
            <a:r>
              <a:rPr lang="ar-SA" sz="2400" b="1" kern="0" dirty="0">
                <a:solidFill>
                  <a:srgbClr val="002060"/>
                </a:solidFill>
                <a:latin typeface="Calibri" panose="020F0502020204030204" pitchFamily="34" charset="0"/>
                <a:cs typeface="Calibri" panose="020F0502020204030204" pitchFamily="34" charset="0"/>
              </a:rPr>
              <a:t>، يوتيوب، إنست</a:t>
            </a:r>
            <a:r>
              <a:rPr lang="ar-EG" sz="2400" b="1" kern="0" dirty="0">
                <a:solidFill>
                  <a:srgbClr val="002060"/>
                </a:solidFill>
                <a:latin typeface="Calibri" panose="020F0502020204030204" pitchFamily="34" charset="0"/>
                <a:cs typeface="Calibri" panose="020F0502020204030204" pitchFamily="34" charset="0"/>
              </a:rPr>
              <a:t>ج</a:t>
            </a:r>
            <a:r>
              <a:rPr lang="ar-SA" sz="2400" b="1" kern="0" dirty="0">
                <a:solidFill>
                  <a:srgbClr val="002060"/>
                </a:solidFill>
                <a:latin typeface="Calibri" panose="020F0502020204030204" pitchFamily="34" charset="0"/>
                <a:cs typeface="Calibri" panose="020F0502020204030204" pitchFamily="34" charset="0"/>
              </a:rPr>
              <a:t>رام</a:t>
            </a:r>
            <a:r>
              <a:rPr lang="en-US" sz="2400" b="1" kern="0" dirty="0">
                <a:solidFill>
                  <a:srgbClr val="002060"/>
                </a:solidFill>
                <a:latin typeface="Calibri" panose="020F0502020204030204" pitchFamily="34" charset="0"/>
                <a:cs typeface="Calibri" panose="020F0502020204030204" pitchFamily="34" charset="0"/>
              </a:rPr>
              <a:t>:</a:t>
            </a:r>
            <a:endParaRPr lang="ar-EG" sz="2400" b="1"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Tx/>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الخوارزميات تُحدّد ما يظهر لك أولًا بناءً على اهتماماتك وتفاعلاتك السابقة</a:t>
            </a:r>
            <a:r>
              <a:rPr lang="en-US" sz="2400" b="1" kern="0" dirty="0">
                <a:solidFill>
                  <a:srgbClr val="002060"/>
                </a:solidFill>
                <a:latin typeface="Calibri" panose="020F0502020204030204" pitchFamily="34" charset="0"/>
                <a:cs typeface="Calibri" panose="020F0502020204030204" pitchFamily="34" charset="0"/>
              </a:rPr>
              <a:t>.</a:t>
            </a:r>
            <a:endParaRPr lang="ar-EG" sz="2400" b="1"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Tx/>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يتم إقصاء المحتوى الذي لا يحظى بتفاعل أو يتعارض مع سياسات المنصة، حتى وإن كان ذا قيمة صحفية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أصبحنا أمام </a:t>
            </a: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حراسة رقمية خفية</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تتحكم بها شركات التكنولوجيا الكبرى، حيث تقرر الخوارزميات</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 </a:t>
            </a:r>
            <a:r>
              <a:rPr lang="ar-SA" sz="2400" b="1" kern="0" dirty="0">
                <a:solidFill>
                  <a:srgbClr val="002060"/>
                </a:solidFill>
                <a:latin typeface="Calibri" panose="020F0502020204030204" pitchFamily="34" charset="0"/>
                <a:cs typeface="Calibri" panose="020F0502020204030204" pitchFamily="34" charset="0"/>
              </a:rPr>
              <a:t>من يظهر</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ومتى يظهر</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ولمن يظهر</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ctr" rtl="1">
              <a:lnSpc>
                <a:spcPct val="115000"/>
              </a:lnSpc>
              <a:spcAft>
                <a:spcPts val="800"/>
              </a:spcAft>
            </a:pPr>
            <a:r>
              <a:rPr lang="ar-SA" sz="2400" b="1" u="sng" kern="0" dirty="0">
                <a:solidFill>
                  <a:srgbClr val="002060"/>
                </a:solidFill>
                <a:effectLst/>
                <a:ea typeface="Times New Roman" panose="02020603050405020304" pitchFamily="18" charset="0"/>
                <a:cs typeface="Times New Roman" panose="02020603050405020304" pitchFamily="18" charset="0"/>
              </a:rPr>
              <a:t>وهكذا، لم ينتهِ دور الحارس، بل فقط أصبح غير مرئي وذكيًا وخاضعًا لمعايير تقنية وتجارية</a:t>
            </a:r>
            <a:r>
              <a:rPr lang="en-US" sz="1200" b="1" u="sng"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b="1" u="sng"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303A91E-4751-5CCB-810C-C5AFD18EB02A}"/>
              </a:ext>
            </a:extLst>
          </p:cNvPr>
          <p:cNvPicPr>
            <a:picLocks noChangeAspect="1"/>
          </p:cNvPicPr>
          <p:nvPr/>
        </p:nvPicPr>
        <p:blipFill>
          <a:blip r:embed="rId3"/>
          <a:stretch>
            <a:fillRect/>
          </a:stretch>
        </p:blipFill>
        <p:spPr>
          <a:xfrm>
            <a:off x="-99101" y="1597008"/>
            <a:ext cx="3287469" cy="48185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327571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81C63-56BA-E4F1-ABBC-3102D7345B6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E669910-9385-B6F9-89F0-029BD718E9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1A270789-E3C1-E40B-8678-66CA8B043873}"/>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89B8419D-A1F8-F6FC-FD81-86EA21ACE6D3}"/>
              </a:ext>
            </a:extLst>
          </p:cNvPr>
          <p:cNvSpPr txBox="1"/>
          <p:nvPr/>
        </p:nvSpPr>
        <p:spPr>
          <a:xfrm>
            <a:off x="2835324" y="793363"/>
            <a:ext cx="9167332" cy="553998"/>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mj-cs"/>
              </a:rPr>
              <a:t>3</a:t>
            </a:r>
            <a:r>
              <a:rPr lang="ar-EG" sz="2400" b="1" kern="0" dirty="0">
                <a:solidFill>
                  <a:schemeClr val="bg1"/>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cs typeface="Calibri" panose="020F0502020204030204" pitchFamily="34" charset="0"/>
              </a:rPr>
              <a:t>المستخدم كـ "منتِج محتوى" وليس مجرد مستقبل</a:t>
            </a:r>
            <a:endParaRPr lang="ar-EG" sz="2400" b="1" kern="0" dirty="0">
              <a:solidFill>
                <a:schemeClr val="bg1"/>
              </a:solidFill>
              <a:latin typeface="Calibri" panose="020F0502020204030204" pitchFamily="34" charset="0"/>
              <a:cs typeface="Calibri" panose="020F0502020204030204" pitchFamily="34" charset="0"/>
            </a:endParaRPr>
          </a:p>
          <a:p>
            <a:pPr algn="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61E14EAF-8444-D136-BBA1-DE154C0BF9D2}"/>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6" name="TextBox 5">
            <a:extLst>
              <a:ext uri="{FF2B5EF4-FFF2-40B4-BE49-F238E27FC236}">
                <a16:creationId xmlns:a16="http://schemas.microsoft.com/office/drawing/2014/main" id="{CD7A35B9-F421-0FEA-80F9-EABA1F09CF0F}"/>
              </a:ext>
            </a:extLst>
          </p:cNvPr>
          <p:cNvSpPr txBox="1"/>
          <p:nvPr/>
        </p:nvSpPr>
        <p:spPr>
          <a:xfrm>
            <a:off x="661737" y="1344480"/>
            <a:ext cx="11475901" cy="4305666"/>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b="1" kern="0" dirty="0">
                <a:solidFill>
                  <a:srgbClr val="002060"/>
                </a:solidFill>
                <a:latin typeface="Calibri" panose="020F0502020204030204" pitchFamily="34" charset="0"/>
                <a:cs typeface="Calibri" panose="020F0502020204030204" pitchFamily="34" charset="0"/>
              </a:rPr>
              <a:t>	في النماذج الإعلامية التقليدية، كان الجمهور متلقيًا سلبيًا. أما اليوم، فقد أصبح كل فرد يمتلك القدرة على نشر المحتوى والتأثير على الرأي العام.</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يمكن القول إن المستخدم أصبح أيضًا "حارس بوابة" بدوره، من خلال:</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إعادة النشر أو الحجب (مثل الريتويت أو الإبلاغ عن محتوى).</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اختيار ما يعلّق عليه وما يتجاهله.</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المشاركة في التريندات، ما يؤثر في خوارزميات المنصات وفي ترتيب ظهور الأخبار.</a:t>
            </a:r>
          </a:p>
          <a:p>
            <a:pPr marR="0" lvl="0" algn="just" rtl="1">
              <a:lnSpc>
                <a:spcPct val="115000"/>
              </a:lnSpc>
              <a:spcAft>
                <a:spcPts val="800"/>
              </a:spcAft>
              <a:buSzPts val="1000"/>
              <a:tabLst>
                <a:tab pos="457200" algn="l"/>
              </a:tabLst>
            </a:pPr>
            <a:r>
              <a:rPr lang="ar-SA" sz="2400" b="1" kern="0" dirty="0">
                <a:solidFill>
                  <a:srgbClr val="002060"/>
                </a:solidFill>
                <a:latin typeface="Calibri" panose="020F0502020204030204" pitchFamily="34" charset="0"/>
                <a:cs typeface="Calibri" panose="020F0502020204030204" pitchFamily="34" charset="0"/>
              </a:rPr>
              <a:t>•	ظهر ما يُعرف بـ</a:t>
            </a:r>
            <a:r>
              <a:rPr lang="ar-EG" sz="2400" b="1" kern="0" dirty="0">
                <a:solidFill>
                  <a:srgbClr val="002060"/>
                </a:solidFill>
                <a:latin typeface="Calibri" panose="020F0502020204030204" pitchFamily="34" charset="0"/>
                <a:cs typeface="Calibri" panose="020F0502020204030204" pitchFamily="34" charset="0"/>
              </a:rPr>
              <a:t>ـــــــــ</a:t>
            </a:r>
            <a:r>
              <a:rPr lang="ar-SA" sz="2400" b="1" kern="0" dirty="0">
                <a:solidFill>
                  <a:srgbClr val="002060"/>
                </a:solidFill>
                <a:latin typeface="Calibri" panose="020F0502020204030204" pitchFamily="34" charset="0"/>
                <a:cs typeface="Calibri" panose="020F0502020204030204" pitchFamily="34" charset="0"/>
              </a:rPr>
              <a:t>"حراسة البوابة الجماهيرية </a:t>
            </a:r>
            <a:r>
              <a:rPr lang="en-US" sz="2400" b="1" kern="0" dirty="0">
                <a:solidFill>
                  <a:srgbClr val="002060"/>
                </a:solidFill>
                <a:latin typeface="Times New Roman" panose="02020603050405020304" pitchFamily="18" charset="0"/>
                <a:cs typeface="Times New Roman" panose="02020603050405020304" pitchFamily="18" charset="0"/>
              </a:rPr>
              <a:t>Crowd Gatekeeping</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حيث يتقاسم الجمهور ووسائل الإعلام والخوارزميات معًا مسؤولية تحديد ما يُتداول ويُرى.</a:t>
            </a:r>
          </a:p>
          <a:p>
            <a:pPr marR="0" lvl="0" algn="just" rtl="1">
              <a:lnSpc>
                <a:spcPct val="115000"/>
              </a:lnSpc>
              <a:spcAft>
                <a:spcPts val="800"/>
              </a:spcAft>
              <a:buSzPts val="1000"/>
              <a:tabLst>
                <a:tab pos="457200" algn="l"/>
              </a:tabLs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3C3A9E67-EBCE-7189-555C-C7C7C05CC001}"/>
              </a:ext>
            </a:extLst>
          </p:cNvPr>
          <p:cNvSpPr txBox="1"/>
          <p:nvPr/>
        </p:nvSpPr>
        <p:spPr>
          <a:xfrm>
            <a:off x="126551" y="5353527"/>
            <a:ext cx="12011087" cy="1341586"/>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b="1" kern="0" dirty="0">
                <a:solidFill>
                  <a:srgbClr val="002060"/>
                </a:solidFill>
                <a:latin typeface="Calibri" panose="020F0502020204030204" pitchFamily="34" charset="0"/>
                <a:cs typeface="Calibri" panose="020F0502020204030204" pitchFamily="34" charset="0"/>
              </a:rPr>
              <a:t>إذن</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نظرية حارس البوابة لم تندثر في عصر الإعلام الرقمي، بل تطورت وتحولت</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من تحكّم فردي إلى تحكّم جماعي وذكائي</a:t>
            </a:r>
            <a:r>
              <a:rPr lang="ar-EG" sz="2400" b="1" kern="0" dirty="0">
                <a:solidFill>
                  <a:srgbClr val="002060"/>
                </a:solidFill>
                <a:latin typeface="Calibri" panose="020F0502020204030204" pitchFamily="34" charset="0"/>
                <a:cs typeface="Calibri" panose="020F0502020204030204" pitchFamily="34" charset="0"/>
              </a:rPr>
              <a:t>، و</a:t>
            </a:r>
            <a:r>
              <a:rPr lang="ar-SA" sz="2400" b="1" kern="0" dirty="0">
                <a:solidFill>
                  <a:srgbClr val="002060"/>
                </a:solidFill>
                <a:latin typeface="Calibri" panose="020F0502020204030204" pitchFamily="34" charset="0"/>
                <a:cs typeface="Calibri" panose="020F0502020204030204" pitchFamily="34" charset="0"/>
              </a:rPr>
              <a:t>من رقابة تحريرية إلى رقابة خوارزمية</a:t>
            </a:r>
            <a:r>
              <a:rPr lang="ar-EG" sz="2400" b="1" kern="0" dirty="0">
                <a:solidFill>
                  <a:srgbClr val="002060"/>
                </a:solidFill>
                <a:latin typeface="Calibri" panose="020F0502020204030204" pitchFamily="34" charset="0"/>
                <a:cs typeface="Calibri" panose="020F0502020204030204" pitchFamily="34" charset="0"/>
              </a:rPr>
              <a:t>، و</a:t>
            </a:r>
            <a:r>
              <a:rPr lang="ar-SA" sz="2400" b="1" kern="0" dirty="0">
                <a:solidFill>
                  <a:srgbClr val="002060"/>
                </a:solidFill>
                <a:latin typeface="Calibri" panose="020F0502020204030204" pitchFamily="34" charset="0"/>
                <a:cs typeface="Calibri" panose="020F0502020204030204" pitchFamily="34" charset="0"/>
              </a:rPr>
              <a:t>من جمهور سلبي إلى جمهور فعّال يشارك في الانتقاء والنشر.</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ورغم التحديات، تظل النظرية أداة تحليلية فعالة لفهم ما يحدث اليوم في بيئة إعلامية شديدة التعقيد والانفتاح</a:t>
            </a:r>
            <a:r>
              <a:rPr lang="ar-SA" sz="1800" b="1"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1479183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B1716-7A84-2EC8-271B-E461DE2BD24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B5CD356-E4FE-585E-2EEB-FF4607C6D1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450AAABA-F713-8819-D5DA-FBD66C50D6D7}"/>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D39A001-7E96-F523-97ED-2A9A7EDF2676}"/>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3" name="Rectangle: Rounded Corners 2">
            <a:extLst>
              <a:ext uri="{FF2B5EF4-FFF2-40B4-BE49-F238E27FC236}">
                <a16:creationId xmlns:a16="http://schemas.microsoft.com/office/drawing/2014/main" id="{0418A72A-324A-B5D7-70CC-B753AA1AB2EB}"/>
              </a:ext>
            </a:extLst>
          </p:cNvPr>
          <p:cNvSpPr/>
          <p:nvPr/>
        </p:nvSpPr>
        <p:spPr>
          <a:xfrm>
            <a:off x="2772532" y="804623"/>
            <a:ext cx="9292918" cy="660198"/>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دراسات حالة لنظرية حارس البوابة في الإعلام الرقمي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46AC6DE0-465D-4FFC-580E-92C6DFFD79BE}"/>
              </a:ext>
            </a:extLst>
          </p:cNvPr>
          <p:cNvSpPr txBox="1"/>
          <p:nvPr/>
        </p:nvSpPr>
        <p:spPr>
          <a:xfrm>
            <a:off x="4920916" y="2464059"/>
            <a:ext cx="7030716" cy="4467057"/>
          </a:xfrm>
          <a:prstGeom prst="rect">
            <a:avLst/>
          </a:prstGeom>
          <a:noFill/>
        </p:spPr>
        <p:txBody>
          <a:bodyPr wrap="square">
            <a:spAutoFit/>
          </a:bodyPr>
          <a:lstStyle/>
          <a:p>
            <a:pPr algn="r" rtl="1">
              <a:lnSpc>
                <a:spcPct val="150000"/>
              </a:lnSpc>
            </a:pPr>
            <a:r>
              <a:rPr lang="ar-EG" sz="2400" b="1" kern="0" dirty="0">
                <a:solidFill>
                  <a:srgbClr val="002060"/>
                </a:solidFill>
                <a:latin typeface="Calibri" panose="020F0502020204030204" pitchFamily="34" charset="0"/>
                <a:cs typeface="Calibri" panose="020F0502020204030204" pitchFamily="34" charset="0"/>
              </a:rPr>
              <a:t>نتفليكس لا تُظهر نفس العروض لجميع المستخدمين. </a:t>
            </a:r>
            <a:endParaRPr lang="en-US" sz="2400" b="1"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على سبيل المثال</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إذا بحث شخصان عن </a:t>
            </a:r>
            <a:r>
              <a:rPr lang="en-US" sz="2400" kern="0" dirty="0">
                <a:solidFill>
                  <a:srgbClr val="002060"/>
                </a:solidFill>
                <a:latin typeface="Times New Roman" panose="02020603050405020304" pitchFamily="18" charset="0"/>
                <a:cs typeface="Times New Roman" panose="02020603050405020304" pitchFamily="18" charset="0"/>
              </a:rPr>
              <a:t>drama، </a:t>
            </a:r>
            <a:r>
              <a:rPr lang="ar-EG" sz="2400" kern="0" dirty="0">
                <a:solidFill>
                  <a:srgbClr val="002060"/>
                </a:solidFill>
                <a:latin typeface="Calibri" panose="020F0502020204030204" pitchFamily="34" charset="0"/>
                <a:cs typeface="Calibri" panose="020F0502020204030204" pitchFamily="34" charset="0"/>
              </a:rPr>
              <a:t>قد يظهر لأحدهما مسلسل "</a:t>
            </a:r>
            <a:r>
              <a:rPr lang="en-US" sz="2400" kern="0" dirty="0">
                <a:solidFill>
                  <a:srgbClr val="002060"/>
                </a:solidFill>
                <a:latin typeface="Times New Roman" panose="02020603050405020304" pitchFamily="18" charset="0"/>
                <a:cs typeface="Times New Roman" panose="02020603050405020304" pitchFamily="18" charset="0"/>
              </a:rPr>
              <a:t>The Crown</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ولآخر </a:t>
            </a:r>
            <a:r>
              <a:rPr lang="en-US" sz="2400" kern="0" dirty="0">
                <a:solidFill>
                  <a:srgbClr val="002060"/>
                </a:solidFill>
                <a:latin typeface="Times New Roman" panose="02020603050405020304" pitchFamily="18" charset="0"/>
                <a:cs typeface="Times New Roman" panose="02020603050405020304" pitchFamily="18" charset="0"/>
              </a:rPr>
              <a:t>Bridgerton</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حسب سلوكه السابق.</a:t>
            </a:r>
          </a:p>
          <a:p>
            <a:pPr marL="342900" indent="-342900" algn="r" rtl="1">
              <a:lnSpc>
                <a:spcPct val="150000"/>
              </a:lnSpc>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كيف يظهر دور حارس البوابة؟</a:t>
            </a:r>
          </a:p>
          <a:p>
            <a:pPr algn="r" rtl="1">
              <a:lnSpc>
                <a:spcPct val="150000"/>
              </a:lnSpc>
            </a:pPr>
            <a:r>
              <a:rPr lang="ar-EG" sz="2400" b="1"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خوارزميات التوصية تُحدد ما يظهر </a:t>
            </a:r>
            <a:r>
              <a:rPr lang="ar-EG" sz="2400" kern="0" dirty="0">
                <a:solidFill>
                  <a:srgbClr val="002060"/>
                </a:solidFill>
                <a:latin typeface="Calibri" panose="020F0502020204030204" pitchFamily="34" charset="0"/>
                <a:cs typeface="Calibri" panose="020F0502020204030204" pitchFamily="34" charset="0"/>
              </a:rPr>
              <a:t>وما لا يظهر.</a:t>
            </a: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"الحارس" لم يعد شخصًا بل نظام ذكاء اصطناعي.</a:t>
            </a: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هناك إقصاء ناعم للمحتويات غير المتوافقة مع ميول المستخدم أو سياسة المنصة</a:t>
            </a:r>
            <a:r>
              <a:rPr lang="ar-EG" sz="2400" b="1" kern="0" dirty="0">
                <a:solidFill>
                  <a:srgbClr val="002060"/>
                </a:solidFill>
                <a:latin typeface="Calibri" panose="020F0502020204030204" pitchFamily="34" charset="0"/>
                <a:cs typeface="Calibri" panose="020F0502020204030204" pitchFamily="34" charset="0"/>
              </a:rPr>
              <a:t>.</a:t>
            </a:r>
          </a:p>
        </p:txBody>
      </p:sp>
      <p:sp>
        <p:nvSpPr>
          <p:cNvPr id="14" name="Rectangle: Rounded Corners 13">
            <a:extLst>
              <a:ext uri="{FF2B5EF4-FFF2-40B4-BE49-F238E27FC236}">
                <a16:creationId xmlns:a16="http://schemas.microsoft.com/office/drawing/2014/main" id="{619C63BD-27E2-0FDF-67CB-4E81F4028A87}"/>
              </a:ext>
            </a:extLst>
          </p:cNvPr>
          <p:cNvSpPr/>
          <p:nvPr/>
        </p:nvSpPr>
        <p:spPr>
          <a:xfrm>
            <a:off x="4728410" y="1537627"/>
            <a:ext cx="7463590" cy="660198"/>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دراسة حالة (</a:t>
            </a:r>
            <a:r>
              <a:rPr lang="ar-EG" sz="2400" b="1" kern="0" dirty="0">
                <a:solidFill>
                  <a:schemeClr val="bg1"/>
                </a:solidFill>
                <a:latin typeface="Calibri" panose="020F0502020204030204" pitchFamily="34" charset="0"/>
                <a:cs typeface="+mj-cs"/>
              </a:rPr>
              <a:t>1</a:t>
            </a:r>
            <a:r>
              <a:rPr lang="ar-EG" sz="2400" b="1" kern="0" dirty="0">
                <a:solidFill>
                  <a:schemeClr val="bg1"/>
                </a:solidFill>
                <a:latin typeface="Calibri" panose="020F0502020204030204" pitchFamily="34" charset="0"/>
                <a:cs typeface="Calibri" panose="020F0502020204030204" pitchFamily="34" charset="0"/>
              </a:rPr>
              <a:t>): منصة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Netflix</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اختيار المحتوى المعروض للمشاهد</a:t>
            </a:r>
          </a:p>
        </p:txBody>
      </p:sp>
      <p:pic>
        <p:nvPicPr>
          <p:cNvPr id="15" name="Picture 14">
            <a:extLst>
              <a:ext uri="{FF2B5EF4-FFF2-40B4-BE49-F238E27FC236}">
                <a16:creationId xmlns:a16="http://schemas.microsoft.com/office/drawing/2014/main" id="{44D0EB7F-F953-5071-57C2-D5D58E96F37F}"/>
              </a:ext>
            </a:extLst>
          </p:cNvPr>
          <p:cNvPicPr>
            <a:picLocks noChangeAspect="1"/>
          </p:cNvPicPr>
          <p:nvPr/>
        </p:nvPicPr>
        <p:blipFill>
          <a:blip r:embed="rId3"/>
          <a:stretch>
            <a:fillRect/>
          </a:stretch>
        </p:blipFill>
        <p:spPr>
          <a:xfrm>
            <a:off x="349009" y="1644893"/>
            <a:ext cx="4379401" cy="5050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770754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DADD9-8414-93BA-512A-439675F5333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280BBE6-145B-F7FA-72D0-C0A20F2036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DE534FD1-B616-1357-1833-56BEDF49E354}"/>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DB25EF1-BA74-4BAA-D1DA-112CA2D54133}"/>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0E6BF45B-262D-64DF-CAD3-02B21B17B64A}"/>
              </a:ext>
            </a:extLst>
          </p:cNvPr>
          <p:cNvSpPr/>
          <p:nvPr/>
        </p:nvSpPr>
        <p:spPr>
          <a:xfrm>
            <a:off x="2772532" y="804623"/>
            <a:ext cx="9292918" cy="660198"/>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دراسات حالة لنظرية حارس البوابة في الإعلام الرقمي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BBAC9D9B-A1BF-0F90-BBE5-8F35D831F841}"/>
              </a:ext>
            </a:extLst>
          </p:cNvPr>
          <p:cNvSpPr/>
          <p:nvPr/>
        </p:nvSpPr>
        <p:spPr>
          <a:xfrm>
            <a:off x="2899082" y="1537627"/>
            <a:ext cx="9292918" cy="660198"/>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دراسة حالة (</a:t>
            </a:r>
            <a:r>
              <a:rPr lang="ar-EG" sz="2400" b="1" kern="0" dirty="0">
                <a:solidFill>
                  <a:schemeClr val="bg1"/>
                </a:solidFill>
                <a:latin typeface="Calibri" panose="020F0502020204030204" pitchFamily="34" charset="0"/>
                <a:cs typeface="+mj-cs"/>
              </a:rPr>
              <a:t>2</a:t>
            </a:r>
            <a:r>
              <a:rPr lang="ar-EG" sz="2400" b="1" kern="0" dirty="0">
                <a:solidFill>
                  <a:schemeClr val="bg1"/>
                </a:solidFill>
                <a:latin typeface="Calibri" panose="020F0502020204030204" pitchFamily="34" charset="0"/>
                <a:cs typeface="Calibri" panose="020F0502020204030204" pitchFamily="34" charset="0"/>
              </a:rPr>
              <a:t>): منصة  </a:t>
            </a:r>
            <a:r>
              <a:rPr lang="en-US" sz="2400" b="1" kern="0" dirty="0">
                <a:solidFill>
                  <a:schemeClr val="bg1"/>
                </a:solidFill>
                <a:latin typeface="Times New Roman" panose="02020603050405020304" pitchFamily="18" charset="0"/>
                <a:cs typeface="Times New Roman" panose="02020603050405020304" pitchFamily="18" charset="0"/>
              </a:rPr>
              <a:t>YouTube</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 التحكم في الانتشار من خلال خوارزمية الاقتراحات</a:t>
            </a:r>
          </a:p>
        </p:txBody>
      </p:sp>
      <p:sp>
        <p:nvSpPr>
          <p:cNvPr id="9" name="TextBox 8">
            <a:extLst>
              <a:ext uri="{FF2B5EF4-FFF2-40B4-BE49-F238E27FC236}">
                <a16:creationId xmlns:a16="http://schemas.microsoft.com/office/drawing/2014/main" id="{83B063FC-5D03-0F94-446E-B422166BF1E8}"/>
              </a:ext>
            </a:extLst>
          </p:cNvPr>
          <p:cNvSpPr txBox="1"/>
          <p:nvPr/>
        </p:nvSpPr>
        <p:spPr>
          <a:xfrm>
            <a:off x="4090737" y="2377896"/>
            <a:ext cx="7846595" cy="4467057"/>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قنوات تعليمية مثل قناة "أخضر" (الكتب الصوتية المصورة</a:t>
            </a:r>
            <a:r>
              <a:rPr lang="ar-EG" sz="2400" dirty="0"/>
              <a:t>) </a:t>
            </a:r>
            <a:r>
              <a:rPr lang="ar-EG" sz="2400" b="1" kern="0" dirty="0">
                <a:solidFill>
                  <a:srgbClr val="002060"/>
                </a:solidFill>
                <a:latin typeface="Calibri" panose="020F0502020204030204" pitchFamily="34" charset="0"/>
                <a:cs typeface="Calibri" panose="020F0502020204030204" pitchFamily="34" charset="0"/>
              </a:rPr>
              <a:t>لاحظت أن خوارزمية </a:t>
            </a:r>
            <a:r>
              <a:rPr lang="en-US" sz="2400" b="1" kern="0" dirty="0">
                <a:solidFill>
                  <a:srgbClr val="002060"/>
                </a:solidFill>
                <a:latin typeface="Times New Roman" panose="02020603050405020304" pitchFamily="18" charset="0"/>
                <a:cs typeface="Times New Roman" panose="02020603050405020304" pitchFamily="18" charset="0"/>
              </a:rPr>
              <a:t>YouTube</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تعطي أولوية للمحتوى الترفيهي القصير على حساب الفيديوهات الطويلة التعليمية، مما يقيّد الانتشار.</a:t>
            </a:r>
          </a:p>
          <a:p>
            <a:pPr marL="342900" indent="-342900" algn="r" rtl="1">
              <a:lnSpc>
                <a:spcPct val="150000"/>
              </a:lnSpc>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حارس البوابة هنا:</a:t>
            </a:r>
            <a:endParaRPr lang="ar-EG" sz="2400" kern="0" dirty="0">
              <a:solidFill>
                <a:srgbClr val="002060"/>
              </a:solidFill>
              <a:latin typeface="Calibri" panose="020F0502020204030204" pitchFamily="34" charset="0"/>
              <a:cs typeface="Calibri" panose="020F0502020204030204" pitchFamily="34" charset="0"/>
            </a:endParaRP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 خوارزمية التوصية تتحكم في مدى الوصول للجمهور.</a:t>
            </a: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 السياسات الإعلانية تحجب أو تروج لفيديوهات معينة (مثلاً: المحتوى الذي يضم مشاهد عنف يُستبعد من الاقتراحات).</a:t>
            </a: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 الحجب لا يتم يدويًا بل عبر نظام خفي لا يراه المستخدمون</a:t>
            </a:r>
            <a:r>
              <a:rPr lang="ar-EG" sz="2400" b="1"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FC1893E4-96ED-2738-1E9A-C55CF6B0373C}"/>
              </a:ext>
            </a:extLst>
          </p:cNvPr>
          <p:cNvPicPr>
            <a:picLocks noChangeAspect="1"/>
          </p:cNvPicPr>
          <p:nvPr/>
        </p:nvPicPr>
        <p:blipFill>
          <a:blip r:embed="rId3"/>
          <a:stretch>
            <a:fillRect/>
          </a:stretch>
        </p:blipFill>
        <p:spPr>
          <a:xfrm>
            <a:off x="156411" y="2270631"/>
            <a:ext cx="3850104" cy="44244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170153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57407-089A-D00B-FDB4-5381C54AE5D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A23564A-D890-1BC0-9E8C-A49AFF3510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89EAA429-B103-9BA8-8804-833AB6AF5DD0}"/>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8B685BF-DC6A-00E6-C6B7-D89F7757D745}"/>
              </a:ext>
            </a:extLst>
          </p:cNvPr>
          <p:cNvSpPr txBox="1"/>
          <p:nvPr/>
        </p:nvSpPr>
        <p:spPr>
          <a:xfrm>
            <a:off x="2641093" y="162887"/>
            <a:ext cx="9662821"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الخامسة: نظرية حارس البوابة: من سيطرة المحررين إلى سلطة الخوارزميات</a:t>
            </a:r>
          </a:p>
        </p:txBody>
      </p:sp>
      <p:sp>
        <p:nvSpPr>
          <p:cNvPr id="5" name="Rectangle: Rounded Corners 4">
            <a:extLst>
              <a:ext uri="{FF2B5EF4-FFF2-40B4-BE49-F238E27FC236}">
                <a16:creationId xmlns:a16="http://schemas.microsoft.com/office/drawing/2014/main" id="{5DFE378A-AE22-8E56-B7EE-BB9F6F8C9946}"/>
              </a:ext>
            </a:extLst>
          </p:cNvPr>
          <p:cNvSpPr/>
          <p:nvPr/>
        </p:nvSpPr>
        <p:spPr>
          <a:xfrm>
            <a:off x="2772532" y="804623"/>
            <a:ext cx="9292918" cy="660198"/>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دراسات حالة لنظرية حارس البوابة في الإعلام الرقمي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8571C13B-E78C-2991-3063-B0EA4541307F}"/>
              </a:ext>
            </a:extLst>
          </p:cNvPr>
          <p:cNvSpPr/>
          <p:nvPr/>
        </p:nvSpPr>
        <p:spPr>
          <a:xfrm>
            <a:off x="2995863" y="1537627"/>
            <a:ext cx="9196137" cy="660198"/>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دراسة حالة (</a:t>
            </a:r>
            <a:r>
              <a:rPr lang="ar-EG" sz="2400" b="1" kern="0" dirty="0">
                <a:solidFill>
                  <a:schemeClr val="bg1"/>
                </a:solidFill>
                <a:latin typeface="Calibri" panose="020F0502020204030204" pitchFamily="34" charset="0"/>
                <a:cs typeface="+mj-cs"/>
              </a:rPr>
              <a:t>3</a:t>
            </a:r>
            <a:r>
              <a:rPr lang="ar-EG" sz="2400" b="1" kern="0" dirty="0">
                <a:solidFill>
                  <a:schemeClr val="bg1"/>
                </a:solidFill>
                <a:latin typeface="Calibri" panose="020F0502020204030204" pitchFamily="34" charset="0"/>
                <a:cs typeface="Calibri" panose="020F0502020204030204" pitchFamily="34" charset="0"/>
              </a:rPr>
              <a:t>): منصة فيس بوك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Facebook / Meta </a:t>
            </a:r>
            <a:r>
              <a:rPr lang="ar-EG" sz="2400" b="1" kern="0" dirty="0">
                <a:solidFill>
                  <a:schemeClr val="bg1"/>
                </a:solidFill>
                <a:latin typeface="Calibri" panose="020F0502020204030204" pitchFamily="34" charset="0"/>
                <a:cs typeface="Calibri" panose="020F0502020204030204" pitchFamily="34" charset="0"/>
              </a:rPr>
              <a:t>إدارة ما يظهر في "آخر الأخبار"</a:t>
            </a:r>
          </a:p>
        </p:txBody>
      </p:sp>
      <p:sp>
        <p:nvSpPr>
          <p:cNvPr id="9" name="TextBox 8">
            <a:extLst>
              <a:ext uri="{FF2B5EF4-FFF2-40B4-BE49-F238E27FC236}">
                <a16:creationId xmlns:a16="http://schemas.microsoft.com/office/drawing/2014/main" id="{3D129F72-B235-C743-DBAA-9C89CACA778D}"/>
              </a:ext>
            </a:extLst>
          </p:cNvPr>
          <p:cNvSpPr txBox="1"/>
          <p:nvPr/>
        </p:nvSpPr>
        <p:spPr>
          <a:xfrm>
            <a:off x="3777915" y="2377896"/>
            <a:ext cx="8159417" cy="4467057"/>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في عام </a:t>
            </a:r>
            <a:r>
              <a:rPr lang="ar-EG" sz="2400" b="1" kern="0" dirty="0">
                <a:solidFill>
                  <a:srgbClr val="002060"/>
                </a:solidFill>
                <a:latin typeface="Calibri" panose="020F0502020204030204" pitchFamily="34" charset="0"/>
                <a:cs typeface="+mj-cs"/>
              </a:rPr>
              <a:t>2021</a:t>
            </a:r>
            <a:r>
              <a:rPr lang="ar-EG" sz="2400" b="1" kern="0" dirty="0">
                <a:solidFill>
                  <a:srgbClr val="002060"/>
                </a:solidFill>
                <a:latin typeface="Calibri" panose="020F0502020204030204" pitchFamily="34" charset="0"/>
                <a:cs typeface="Calibri" panose="020F0502020204030204" pitchFamily="34" charset="0"/>
              </a:rPr>
              <a:t>، قام فيس</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بوك بتقليل انتشار المقالات ذات الروابط الخارجية لصالح "منشورات البقاء داخل المنصة"، مما أثّر على الصحافة المستقلة والمدونات التعليمية.</a:t>
            </a:r>
          </a:p>
          <a:p>
            <a:pPr marL="342900" indent="-342900" algn="just" rtl="1">
              <a:lnSpc>
                <a:spcPct val="150000"/>
              </a:lnSpc>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حارس البوابة:</a:t>
            </a:r>
          </a:p>
          <a:p>
            <a:pPr marL="342900" indent="-342900" algn="just" rtl="1">
              <a:lnSpc>
                <a:spcPct val="150000"/>
              </a:lnSpc>
              <a:buFontTx/>
              <a:buChar char="-"/>
            </a:pPr>
            <a:r>
              <a:rPr lang="ar-EG" sz="2400" b="1" kern="0" dirty="0">
                <a:solidFill>
                  <a:srgbClr val="002060"/>
                </a:solidFill>
                <a:latin typeface="Calibri" panose="020F0502020204030204" pitchFamily="34" charset="0"/>
                <a:cs typeface="Calibri" panose="020F0502020204030204" pitchFamily="34" charset="0"/>
              </a:rPr>
              <a:t>خوارزمية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Edge Rank</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تتحكم في من يرى ماذا.</a:t>
            </a:r>
            <a:endParaRPr lang="en-US" sz="2400" b="1" kern="0" dirty="0">
              <a:solidFill>
                <a:srgbClr val="002060"/>
              </a:solidFill>
              <a:latin typeface="Calibri" panose="020F0502020204030204" pitchFamily="34" charset="0"/>
              <a:cs typeface="Calibri" panose="020F0502020204030204" pitchFamily="34" charset="0"/>
            </a:endParaRPr>
          </a:p>
          <a:p>
            <a:pPr marL="342900" indent="-342900" algn="just" rtl="1">
              <a:lnSpc>
                <a:spcPct val="150000"/>
              </a:lnSpc>
              <a:buFontTx/>
              <a:buChar char="-"/>
            </a:pPr>
            <a:r>
              <a:rPr lang="ar-EG" sz="2400" b="1" kern="0" dirty="0">
                <a:solidFill>
                  <a:srgbClr val="002060"/>
                </a:solidFill>
                <a:latin typeface="Calibri" panose="020F0502020204030204" pitchFamily="34" charset="0"/>
                <a:cs typeface="Calibri" panose="020F0502020204030204" pitchFamily="34" charset="0"/>
              </a:rPr>
              <a:t>الأولوية تُمنح للمحتوى الذي يُبقي المستخدم أطول داخل المنصة.</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الأخبار والتحليلات المعمقة يتم تقليص انتشارها لصالح مقاطع الفيديو القصيرة والمنشورات الموجزة</a:t>
            </a:r>
          </a:p>
        </p:txBody>
      </p:sp>
      <p:pic>
        <p:nvPicPr>
          <p:cNvPr id="3" name="Picture 2">
            <a:extLst>
              <a:ext uri="{FF2B5EF4-FFF2-40B4-BE49-F238E27FC236}">
                <a16:creationId xmlns:a16="http://schemas.microsoft.com/office/drawing/2014/main" id="{520C3D10-183B-9D66-1953-52B163FA587F}"/>
              </a:ext>
            </a:extLst>
          </p:cNvPr>
          <p:cNvPicPr>
            <a:picLocks noChangeAspect="1"/>
          </p:cNvPicPr>
          <p:nvPr/>
        </p:nvPicPr>
        <p:blipFill>
          <a:blip r:embed="rId3"/>
          <a:stretch>
            <a:fillRect/>
          </a:stretch>
        </p:blipFill>
        <p:spPr>
          <a:xfrm>
            <a:off x="180474" y="2390942"/>
            <a:ext cx="3429000" cy="44670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403566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E0C731-EDDC-71D2-1380-D8F2C5CBC8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4" y="5407"/>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تقديم المحاضرة السادسة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1AE1AAB-C8B3-D196-1F0D-F7221E2BA093}"/>
              </a:ext>
            </a:extLst>
          </p:cNvPr>
          <p:cNvSpPr txBox="1"/>
          <p:nvPr/>
        </p:nvSpPr>
        <p:spPr>
          <a:xfrm>
            <a:off x="383979" y="1463024"/>
            <a:ext cx="11681543" cy="2805063"/>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هذه المحاضرة استعرضنا </a:t>
            </a:r>
            <a:r>
              <a:rPr lang="ar-EG" sz="2400" b="1" kern="0" dirty="0">
                <a:solidFill>
                  <a:srgbClr val="002060"/>
                </a:solidFill>
                <a:latin typeface="Calibri" panose="020F0502020204030204" pitchFamily="34" charset="0"/>
                <a:cs typeface="Calibri" panose="020F0502020204030204" pitchFamily="34" charset="0"/>
              </a:rPr>
              <a:t>نظرية حارس البوابة </a:t>
            </a:r>
            <a:r>
              <a:rPr lang="ar-EG" sz="2400" kern="0" dirty="0">
                <a:solidFill>
                  <a:srgbClr val="002060"/>
                </a:solidFill>
                <a:latin typeface="Calibri" panose="020F0502020204030204" pitchFamily="34" charset="0"/>
                <a:cs typeface="Calibri" panose="020F0502020204030204" pitchFamily="34" charset="0"/>
              </a:rPr>
              <a:t>كنموذج تحليلي لفهم </a:t>
            </a:r>
            <a:r>
              <a:rPr lang="ar-EG" sz="2400" b="1" kern="0" dirty="0">
                <a:solidFill>
                  <a:srgbClr val="002060"/>
                </a:solidFill>
                <a:latin typeface="Calibri" panose="020F0502020204030204" pitchFamily="34" charset="0"/>
                <a:cs typeface="Calibri" panose="020F0502020204030204" pitchFamily="34" charset="0"/>
              </a:rPr>
              <a:t>كيفية اختيار المعلومات التي تصل إلى الجمهور</a:t>
            </a:r>
            <a:r>
              <a:rPr lang="ar-EG" sz="2400" kern="0" dirty="0">
                <a:solidFill>
                  <a:srgbClr val="002060"/>
                </a:solidFill>
                <a:latin typeface="Calibri" panose="020F0502020204030204" pitchFamily="34" charset="0"/>
                <a:cs typeface="Calibri" panose="020F0502020204030204" pitchFamily="34" charset="0"/>
              </a:rPr>
              <a:t>، بدءًا من نشأتها مع </a:t>
            </a:r>
            <a:r>
              <a:rPr lang="ar-EG" sz="2400" b="1" kern="0" dirty="0">
                <a:solidFill>
                  <a:srgbClr val="002060"/>
                </a:solidFill>
                <a:latin typeface="Calibri" panose="020F0502020204030204" pitchFamily="34" charset="0"/>
                <a:cs typeface="Calibri" panose="020F0502020204030204" pitchFamily="34" charset="0"/>
              </a:rPr>
              <a:t>كورت لوين</a:t>
            </a:r>
            <a:r>
              <a:rPr lang="ar-EG" sz="2400" kern="0" dirty="0">
                <a:solidFill>
                  <a:srgbClr val="002060"/>
                </a:solidFill>
                <a:latin typeface="Calibri" panose="020F0502020204030204" pitchFamily="34" charset="0"/>
                <a:cs typeface="Calibri" panose="020F0502020204030204" pitchFamily="34" charset="0"/>
              </a:rPr>
              <a:t>، مرورًا بتطورها عبر </a:t>
            </a:r>
            <a:r>
              <a:rPr lang="ar-EG" sz="2400" b="1" kern="0" dirty="0">
                <a:solidFill>
                  <a:srgbClr val="002060"/>
                </a:solidFill>
                <a:latin typeface="Calibri" panose="020F0502020204030204" pitchFamily="34" charset="0"/>
                <a:cs typeface="Calibri" panose="020F0502020204030204" pitchFamily="34" charset="0"/>
              </a:rPr>
              <a:t>الإعلام التقليدي وحتى الإعلام الرقمي </a:t>
            </a:r>
            <a:r>
              <a:rPr lang="ar-EG" sz="2400" kern="0" dirty="0">
                <a:solidFill>
                  <a:srgbClr val="002060"/>
                </a:solidFill>
                <a:latin typeface="Calibri" panose="020F0502020204030204" pitchFamily="34" charset="0"/>
                <a:cs typeface="Calibri" panose="020F0502020204030204" pitchFamily="34" charset="0"/>
              </a:rPr>
              <a:t>الحديث. تناولنا عناصر العملية من </a:t>
            </a:r>
            <a:r>
              <a:rPr lang="ar-EG" sz="2400" b="1" kern="0" dirty="0">
                <a:solidFill>
                  <a:srgbClr val="002060"/>
                </a:solidFill>
                <a:latin typeface="Calibri" panose="020F0502020204030204" pitchFamily="34" charset="0"/>
                <a:cs typeface="Calibri" panose="020F0502020204030204" pitchFamily="34" charset="0"/>
              </a:rPr>
              <a:t>مؤسسات إعلامية وصحفيين وسياسات تحريرية</a:t>
            </a:r>
            <a:r>
              <a:rPr lang="ar-EG" sz="2400" kern="0" dirty="0">
                <a:solidFill>
                  <a:srgbClr val="002060"/>
                </a:solidFill>
                <a:latin typeface="Calibri" panose="020F0502020204030204" pitchFamily="34" charset="0"/>
                <a:cs typeface="Calibri" panose="020F0502020204030204" pitchFamily="34" charset="0"/>
              </a:rPr>
              <a:t>، بالإضافة إلى العوامل </a:t>
            </a:r>
            <a:r>
              <a:rPr lang="ar-EG" sz="2400" b="1" kern="0" dirty="0">
                <a:solidFill>
                  <a:srgbClr val="002060"/>
                </a:solidFill>
                <a:latin typeface="Calibri" panose="020F0502020204030204" pitchFamily="34" charset="0"/>
                <a:cs typeface="Calibri" panose="020F0502020204030204" pitchFamily="34" charset="0"/>
              </a:rPr>
              <a:t>السياسية والاقتصادية والثقافية والتكنولوجية </a:t>
            </a:r>
            <a:r>
              <a:rPr lang="ar-EG" sz="2400" kern="0" dirty="0">
                <a:solidFill>
                  <a:srgbClr val="002060"/>
                </a:solidFill>
                <a:latin typeface="Calibri" panose="020F0502020204030204" pitchFamily="34" charset="0"/>
                <a:cs typeface="Calibri" panose="020F0502020204030204" pitchFamily="34" charset="0"/>
              </a:rPr>
              <a:t>التي تؤثر في </a:t>
            </a:r>
            <a:r>
              <a:rPr lang="ar-EG" sz="2400" b="1" kern="0" dirty="0">
                <a:solidFill>
                  <a:srgbClr val="002060"/>
                </a:solidFill>
                <a:latin typeface="Calibri" panose="020F0502020204030204" pitchFamily="34" charset="0"/>
                <a:cs typeface="Calibri" panose="020F0502020204030204" pitchFamily="34" charset="0"/>
              </a:rPr>
              <a:t>عملية الحراسة</a:t>
            </a:r>
            <a:r>
              <a:rPr lang="ar-EG" sz="2400" kern="0" dirty="0">
                <a:solidFill>
                  <a:srgbClr val="002060"/>
                </a:solidFill>
                <a:latin typeface="Calibri" panose="020F0502020204030204" pitchFamily="34" charset="0"/>
                <a:cs typeface="Calibri" panose="020F0502020204030204" pitchFamily="34" charset="0"/>
              </a:rPr>
              <a:t>. كما ناقشنا </a:t>
            </a:r>
            <a:r>
              <a:rPr lang="ar-EG" sz="2400" b="1" kern="0" dirty="0">
                <a:solidFill>
                  <a:srgbClr val="002060"/>
                </a:solidFill>
                <a:latin typeface="Calibri" panose="020F0502020204030204" pitchFamily="34" charset="0"/>
                <a:cs typeface="Calibri" panose="020F0502020204030204" pitchFamily="34" charset="0"/>
              </a:rPr>
              <a:t>تطبيقات النظرية </a:t>
            </a:r>
            <a:r>
              <a:rPr lang="ar-EG" sz="2400" kern="0" dirty="0">
                <a:solidFill>
                  <a:srgbClr val="002060"/>
                </a:solidFill>
                <a:latin typeface="Calibri" panose="020F0502020204030204" pitchFamily="34" charset="0"/>
                <a:cs typeface="Calibri" panose="020F0502020204030204" pitchFamily="34" charset="0"/>
              </a:rPr>
              <a:t>في </a:t>
            </a:r>
            <a:r>
              <a:rPr lang="ar-EG" sz="2400" b="1" kern="0" dirty="0">
                <a:solidFill>
                  <a:srgbClr val="002060"/>
                </a:solidFill>
                <a:latin typeface="Calibri" panose="020F0502020204030204" pitchFamily="34" charset="0"/>
                <a:cs typeface="Calibri" panose="020F0502020204030204" pitchFamily="34" charset="0"/>
              </a:rPr>
              <a:t>الإعلام التقليدي والرقمي</a:t>
            </a:r>
            <a:r>
              <a:rPr lang="ar-EG" sz="2400" kern="0" dirty="0">
                <a:solidFill>
                  <a:srgbClr val="002060"/>
                </a:solidFill>
                <a:latin typeface="Calibri" panose="020F0502020204030204" pitchFamily="34" charset="0"/>
                <a:cs typeface="Calibri" panose="020F0502020204030204" pitchFamily="34" charset="0"/>
              </a:rPr>
              <a:t>، وأبرزنا </a:t>
            </a:r>
            <a:r>
              <a:rPr lang="ar-EG" sz="2400" b="1" kern="0" dirty="0">
                <a:solidFill>
                  <a:srgbClr val="002060"/>
                </a:solidFill>
                <a:latin typeface="Calibri" panose="020F0502020204030204" pitchFamily="34" charset="0"/>
                <a:cs typeface="Calibri" panose="020F0502020204030204" pitchFamily="34" charset="0"/>
              </a:rPr>
              <a:t>الانتقادات الموجهة</a:t>
            </a:r>
            <a:r>
              <a:rPr lang="ar-EG" sz="2400" kern="0" dirty="0">
                <a:solidFill>
                  <a:srgbClr val="002060"/>
                </a:solidFill>
                <a:latin typeface="Calibri" panose="020F0502020204030204" pitchFamily="34" charset="0"/>
                <a:cs typeface="Calibri" panose="020F0502020204030204" pitchFamily="34" charset="0"/>
              </a:rPr>
              <a:t> لها، ودرسنا </a:t>
            </a:r>
            <a:r>
              <a:rPr lang="ar-EG" sz="2400" b="1" kern="0" dirty="0">
                <a:solidFill>
                  <a:srgbClr val="002060"/>
                </a:solidFill>
                <a:latin typeface="Calibri" panose="020F0502020204030204" pitchFamily="34" charset="0"/>
                <a:cs typeface="Calibri" panose="020F0502020204030204" pitchFamily="34" charset="0"/>
              </a:rPr>
              <a:t>حالات واقعية </a:t>
            </a:r>
            <a:r>
              <a:rPr lang="ar-EG" sz="2400" kern="0" dirty="0">
                <a:solidFill>
                  <a:srgbClr val="002060"/>
                </a:solidFill>
                <a:latin typeface="Calibri" panose="020F0502020204030204" pitchFamily="34" charset="0"/>
                <a:cs typeface="Calibri" panose="020F0502020204030204" pitchFamily="34" charset="0"/>
              </a:rPr>
              <a:t>توضح قوة النظرية وتحدياتها.   </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7847372" y="1108225"/>
            <a:ext cx="6106026" cy="461665"/>
          </a:xfrm>
          <a:prstGeom prst="rect">
            <a:avLst/>
          </a:prstGeom>
          <a:noFill/>
        </p:spPr>
        <p:txBody>
          <a:bodyPr wrap="square">
            <a:spAutoFit/>
          </a:bodyPr>
          <a:lstStyle/>
          <a:p>
            <a:pPr algn="ctr" rtl="1"/>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05843" y="4622886"/>
            <a:ext cx="11837816" cy="1200329"/>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تقديم المحاضرة السادسة</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المحاضرة القادمة، سنناقش </a:t>
            </a:r>
            <a:r>
              <a:rPr lang="ar-EG" sz="2400" b="1" kern="0" dirty="0">
                <a:solidFill>
                  <a:srgbClr val="002060"/>
                </a:solidFill>
                <a:latin typeface="Calibri" panose="020F0502020204030204" pitchFamily="34" charset="0"/>
                <a:cs typeface="Calibri" panose="020F0502020204030204" pitchFamily="34" charset="0"/>
              </a:rPr>
              <a:t>نظرية وضع الأجندة</a:t>
            </a:r>
            <a:r>
              <a:rPr lang="ar-EG" sz="2400" kern="0" dirty="0">
                <a:solidFill>
                  <a:srgbClr val="002060"/>
                </a:solidFill>
                <a:latin typeface="Calibri" panose="020F0502020204030204" pitchFamily="34" charset="0"/>
                <a:cs typeface="Calibri" panose="020F0502020204030204" pitchFamily="34" charset="0"/>
              </a:rPr>
              <a:t>، ودور وسائل الإعلام في تشكيل أولويات الجمهور، وتحليل </a:t>
            </a:r>
            <a:r>
              <a:rPr lang="ar-EG" sz="2400" b="1" kern="0" dirty="0">
                <a:solidFill>
                  <a:srgbClr val="002060"/>
                </a:solidFill>
                <a:latin typeface="Calibri" panose="020F0502020204030204" pitchFamily="34" charset="0"/>
                <a:cs typeface="Calibri" panose="020F0502020204030204" pitchFamily="34" charset="0"/>
              </a:rPr>
              <a:t>ظاهرة التريندات الرقمية و</a:t>
            </a:r>
            <a:r>
              <a:rPr lang="ar-EG" sz="2400" kern="0" dirty="0">
                <a:solidFill>
                  <a:srgbClr val="002060"/>
                </a:solidFill>
                <a:latin typeface="Calibri" panose="020F0502020204030204" pitchFamily="34" charset="0"/>
                <a:cs typeface="Calibri" panose="020F0502020204030204" pitchFamily="34" charset="0"/>
              </a:rPr>
              <a:t>النشرات الإخبارية</a:t>
            </a:r>
            <a:r>
              <a:rPr lang="ar-EG" sz="2400" b="1" kern="0" dirty="0">
                <a:solidFill>
                  <a:srgbClr val="002060"/>
                </a:solidFill>
                <a:latin typeface="Calibri" panose="020F0502020204030204" pitchFamily="34" charset="0"/>
                <a:cs typeface="Calibri" panose="020F0502020204030204" pitchFamily="34" charset="0"/>
              </a:rPr>
              <a:t>.</a:t>
            </a:r>
          </a:p>
          <a:p>
            <a:pPr algn="just" rtl="1"/>
            <a:endParaRPr lang="en-US" sz="2400" dirty="0"/>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7309</TotalTime>
  <Words>5057</Words>
  <Application>Microsoft Office PowerPoint</Application>
  <PresentationFormat>Widescreen</PresentationFormat>
  <Paragraphs>397</Paragraphs>
  <Slides>45</Slides>
  <Notes>22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Cambria</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167</cp:revision>
  <dcterms:created xsi:type="dcterms:W3CDTF">2023-04-29T09:08:00Z</dcterms:created>
  <dcterms:modified xsi:type="dcterms:W3CDTF">2025-06-17T10:12:20Z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